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bookmarkIdSeed="2">
  <p:sldMasterIdLst>
    <p:sldMasterId id="2147483720" r:id="rId1"/>
    <p:sldMasterId id="2147483732" r:id="rId2"/>
    <p:sldMasterId id="2147483747" r:id="rId3"/>
    <p:sldMasterId id="2147483762" r:id="rId4"/>
    <p:sldMasterId id="2147483777" r:id="rId5"/>
    <p:sldMasterId id="2147483792" r:id="rId6"/>
  </p:sldMasterIdLst>
  <p:notesMasterIdLst>
    <p:notesMasterId r:id="rId73"/>
  </p:notesMasterIdLst>
  <p:handoutMasterIdLst>
    <p:handoutMasterId r:id="rId74"/>
  </p:handoutMasterIdLst>
  <p:sldIdLst>
    <p:sldId id="256" r:id="rId7"/>
    <p:sldId id="263" r:id="rId8"/>
    <p:sldId id="314" r:id="rId9"/>
    <p:sldId id="312" r:id="rId10"/>
    <p:sldId id="257" r:id="rId11"/>
    <p:sldId id="313" r:id="rId12"/>
    <p:sldId id="311" r:id="rId13"/>
    <p:sldId id="315" r:id="rId14"/>
    <p:sldId id="344" r:id="rId15"/>
    <p:sldId id="340" r:id="rId16"/>
    <p:sldId id="341" r:id="rId17"/>
    <p:sldId id="258" r:id="rId18"/>
    <p:sldId id="318" r:id="rId19"/>
    <p:sldId id="316" r:id="rId20"/>
    <p:sldId id="305" r:id="rId21"/>
    <p:sldId id="319" r:id="rId22"/>
    <p:sldId id="320" r:id="rId23"/>
    <p:sldId id="261" r:id="rId24"/>
    <p:sldId id="335" r:id="rId25"/>
    <p:sldId id="306" r:id="rId26"/>
    <p:sldId id="322" r:id="rId27"/>
    <p:sldId id="265" r:id="rId28"/>
    <p:sldId id="266" r:id="rId29"/>
    <p:sldId id="267" r:id="rId30"/>
    <p:sldId id="268" r:id="rId31"/>
    <p:sldId id="336" r:id="rId32"/>
    <p:sldId id="269" r:id="rId33"/>
    <p:sldId id="270" r:id="rId34"/>
    <p:sldId id="271" r:id="rId35"/>
    <p:sldId id="291" r:id="rId36"/>
    <p:sldId id="277" r:id="rId37"/>
    <p:sldId id="343" r:id="rId38"/>
    <p:sldId id="345" r:id="rId39"/>
    <p:sldId id="325" r:id="rId40"/>
    <p:sldId id="275" r:id="rId41"/>
    <p:sldId id="337" r:id="rId42"/>
    <p:sldId id="338" r:id="rId43"/>
    <p:sldId id="323" r:id="rId44"/>
    <p:sldId id="309" r:id="rId45"/>
    <p:sldId id="282" r:id="rId46"/>
    <p:sldId id="346" r:id="rId47"/>
    <p:sldId id="347" r:id="rId48"/>
    <p:sldId id="348" r:id="rId49"/>
    <p:sldId id="349" r:id="rId50"/>
    <p:sldId id="292" r:id="rId51"/>
    <p:sldId id="334" r:id="rId52"/>
    <p:sldId id="329" r:id="rId53"/>
    <p:sldId id="350" r:id="rId54"/>
    <p:sldId id="294" r:id="rId55"/>
    <p:sldId id="327" r:id="rId56"/>
    <p:sldId id="342" r:id="rId57"/>
    <p:sldId id="351" r:id="rId58"/>
    <p:sldId id="295" r:id="rId59"/>
    <p:sldId id="328" r:id="rId60"/>
    <p:sldId id="300" r:id="rId61"/>
    <p:sldId id="285" r:id="rId62"/>
    <p:sldId id="326" r:id="rId63"/>
    <p:sldId id="352" r:id="rId64"/>
    <p:sldId id="353" r:id="rId65"/>
    <p:sldId id="297" r:id="rId66"/>
    <p:sldId id="304" r:id="rId67"/>
    <p:sldId id="310" r:id="rId68"/>
    <p:sldId id="330" r:id="rId69"/>
    <p:sldId id="290" r:id="rId70"/>
    <p:sldId id="333" r:id="rId71"/>
    <p:sldId id="331" r:id="rId72"/>
  </p:sldIdLst>
  <p:sldSz cx="9144000" cy="6858000" type="screen4x3"/>
  <p:notesSz cx="6858000" cy="9713913"/>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186" autoAdjust="0"/>
    <p:restoredTop sz="80405" autoAdjust="0"/>
  </p:normalViewPr>
  <p:slideViewPr>
    <p:cSldViewPr>
      <p:cViewPr varScale="1">
        <p:scale>
          <a:sx n="94" d="100"/>
          <a:sy n="94" d="100"/>
        </p:scale>
        <p:origin x="17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2905593618979459"/>
          <c:y val="9.8654855643045047E-2"/>
          <c:w val="0.56234141186897213"/>
          <c:h val="0.74196522309711399"/>
        </c:manualLayout>
      </c:layout>
      <c:lineChart>
        <c:grouping val="standard"/>
        <c:varyColors val="0"/>
        <c:ser>
          <c:idx val="0"/>
          <c:order val="0"/>
          <c:spPr>
            <a:ln>
              <a:solidFill>
                <a:srgbClr val="FFFFCC">
                  <a:lumMod val="75000"/>
                </a:srgbClr>
              </a:solidFill>
            </a:ln>
          </c:spPr>
          <c:marker>
            <c:spPr>
              <a:solidFill>
                <a:srgbClr val="FFFFCC">
                  <a:lumMod val="90000"/>
                </a:srgbClr>
              </a:solidFill>
              <a:ln>
                <a:solidFill>
                  <a:srgbClr val="FFFFCC">
                    <a:lumMod val="75000"/>
                  </a:srgbClr>
                </a:solidFill>
              </a:ln>
            </c:spPr>
          </c:marker>
          <c:cat>
            <c:strRef>
              <c:f>גיליון1!$A$1:$A$3</c:f>
              <c:strCache>
                <c:ptCount val="3"/>
                <c:pt idx="0">
                  <c:v>אנגלית</c:v>
                </c:pt>
                <c:pt idx="1">
                  <c:v>מתמטיקה</c:v>
                </c:pt>
                <c:pt idx="2">
                  <c:v>לשון</c:v>
                </c:pt>
              </c:strCache>
            </c:strRef>
          </c:cat>
          <c:val>
            <c:numRef>
              <c:f>גיליון1!$B$1:$B$3</c:f>
              <c:numCache>
                <c:formatCode>General</c:formatCode>
                <c:ptCount val="3"/>
                <c:pt idx="0">
                  <c:v>90</c:v>
                </c:pt>
                <c:pt idx="1">
                  <c:v>85</c:v>
                </c:pt>
                <c:pt idx="2">
                  <c:v>60</c:v>
                </c:pt>
              </c:numCache>
            </c:numRef>
          </c:val>
          <c:smooth val="0"/>
          <c:extLst xmlns:c16r2="http://schemas.microsoft.com/office/drawing/2015/06/chart">
            <c:ext xmlns:c16="http://schemas.microsoft.com/office/drawing/2014/chart" uri="{C3380CC4-5D6E-409C-BE32-E72D297353CC}">
              <c16:uniqueId val="{00000000-E8F1-AA41-9882-08100825BD4D}"/>
            </c:ext>
          </c:extLst>
        </c:ser>
        <c:dLbls>
          <c:showLegendKey val="0"/>
          <c:showVal val="0"/>
          <c:showCatName val="0"/>
          <c:showSerName val="0"/>
          <c:showPercent val="0"/>
          <c:showBubbleSize val="0"/>
        </c:dLbls>
        <c:marker val="1"/>
        <c:smooth val="0"/>
        <c:axId val="-618674896"/>
        <c:axId val="-618671088"/>
      </c:lineChart>
      <c:catAx>
        <c:axId val="-618674896"/>
        <c:scaling>
          <c:orientation val="maxMin"/>
        </c:scaling>
        <c:delete val="0"/>
        <c:axPos val="b"/>
        <c:numFmt formatCode="General" sourceLinked="0"/>
        <c:majorTickMark val="out"/>
        <c:minorTickMark val="none"/>
        <c:tickLblPos val="nextTo"/>
        <c:txPr>
          <a:bodyPr/>
          <a:lstStyle/>
          <a:p>
            <a:pPr>
              <a:defRPr lang="he-IL"/>
            </a:pPr>
            <a:endParaRPr lang="he-IL"/>
          </a:p>
        </c:txPr>
        <c:crossAx val="-618671088"/>
        <c:crosses val="autoZero"/>
        <c:auto val="1"/>
        <c:lblAlgn val="ctr"/>
        <c:lblOffset val="100"/>
        <c:noMultiLvlLbl val="0"/>
      </c:catAx>
      <c:valAx>
        <c:axId val="-618671088"/>
        <c:scaling>
          <c:orientation val="minMax"/>
        </c:scaling>
        <c:delete val="0"/>
        <c:axPos val="r"/>
        <c:majorGridlines/>
        <c:numFmt formatCode="General" sourceLinked="1"/>
        <c:majorTickMark val="out"/>
        <c:minorTickMark val="none"/>
        <c:tickLblPos val="nextTo"/>
        <c:txPr>
          <a:bodyPr/>
          <a:lstStyle/>
          <a:p>
            <a:pPr>
              <a:defRPr lang="he-IL"/>
            </a:pPr>
            <a:endParaRPr lang="he-IL"/>
          </a:p>
        </c:txPr>
        <c:crossAx val="-618674896"/>
        <c:crosses val="autoZero"/>
        <c:crossBetween val="between"/>
      </c:valAx>
    </c:plotArea>
    <c:legend>
      <c:legendPos val="l"/>
      <c:overlay val="0"/>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txPr>
        <a:bodyPr/>
        <a:lstStyle/>
        <a:p>
          <a:pPr>
            <a:defRPr lang="he-IL"/>
          </a:pPr>
          <a:endParaRPr lang="he-IL"/>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10"/>
    </mc:Choice>
    <mc:Fallback>
      <c:style val="10"/>
    </mc:Fallback>
  </mc:AlternateContent>
  <c:clrMapOvr bg1="dk1" tx1="lt1" bg2="dk2" tx2="lt2" accent1="accent1" accent2="accent2" accent3="accent3" accent4="accent4" accent5="accent5" accent6="accent6" hlink="hlink" folHlink="folHlink"/>
  <c:chart>
    <c:title>
      <c:layout>
        <c:manualLayout>
          <c:xMode val="edge"/>
          <c:yMode val="edge"/>
          <c:x val="0.23048215703128841"/>
          <c:y val="3.0476269704588159E-2"/>
        </c:manualLayout>
      </c:layout>
      <c:overlay val="0"/>
      <c:txPr>
        <a:bodyPr/>
        <a:lstStyle/>
        <a:p>
          <a:pPr>
            <a:defRPr lang="he-IL"/>
          </a:pPr>
          <a:endParaRPr lang="he-IL"/>
        </a:p>
      </c:txPr>
    </c:title>
    <c:autoTitleDeleted val="0"/>
    <c:view3D>
      <c:rotX val="30"/>
      <c:rotY val="360"/>
      <c:rAngAx val="0"/>
    </c:view3D>
    <c:floor>
      <c:thickness val="0"/>
    </c:floor>
    <c:sideWall>
      <c:thickness val="0"/>
    </c:sideWall>
    <c:backWall>
      <c:thickness val="0"/>
    </c:backWall>
    <c:plotArea>
      <c:layout/>
      <c:pie3DChart>
        <c:varyColors val="1"/>
        <c:ser>
          <c:idx val="0"/>
          <c:order val="0"/>
          <c:explosion val="25"/>
          <c:dLbls>
            <c:spPr>
              <a:noFill/>
              <a:ln>
                <a:noFill/>
              </a:ln>
              <a:effectLst/>
            </c:sp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גיליון1!$A$1:$A$3</c:f>
              <c:strCache>
                <c:ptCount val="3"/>
                <c:pt idx="0">
                  <c:v>אנגלית</c:v>
                </c:pt>
                <c:pt idx="1">
                  <c:v>מתמטיקה</c:v>
                </c:pt>
                <c:pt idx="2">
                  <c:v>לשון</c:v>
                </c:pt>
              </c:strCache>
            </c:strRef>
          </c:cat>
          <c:val>
            <c:numRef>
              <c:f>גיליון1!$B$1:$B$3</c:f>
              <c:numCache>
                <c:formatCode>General</c:formatCode>
                <c:ptCount val="3"/>
                <c:pt idx="0">
                  <c:v>90</c:v>
                </c:pt>
                <c:pt idx="1">
                  <c:v>85</c:v>
                </c:pt>
                <c:pt idx="2">
                  <c:v>60</c:v>
                </c:pt>
              </c:numCache>
            </c:numRef>
          </c:val>
          <c:extLst xmlns:c16r2="http://schemas.microsoft.com/office/drawing/2015/06/chart">
            <c:ext xmlns:c16="http://schemas.microsoft.com/office/drawing/2014/chart" uri="{C3380CC4-5D6E-409C-BE32-E72D297353CC}">
              <c16:uniqueId val="{00000000-A227-E941-82E2-72C25663905D}"/>
            </c:ext>
          </c:extLst>
        </c:ser>
        <c:dLbls>
          <c:showLegendKey val="0"/>
          <c:showVal val="0"/>
          <c:showCatName val="0"/>
          <c:showSerName val="0"/>
          <c:showPercent val="1"/>
          <c:showBubbleSize val="0"/>
          <c:showLeaderLines val="0"/>
        </c:dLbls>
      </c:pie3DChart>
    </c:plotArea>
    <c:legend>
      <c:legendPos val="t"/>
      <c:overlay val="0"/>
      <c:txPr>
        <a:bodyPr/>
        <a:lstStyle/>
        <a:p>
          <a:pPr>
            <a:defRPr lang="he-IL"/>
          </a:pPr>
          <a:endParaRPr lang="he-IL"/>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he-IL" sz="2800"/>
              <a:t>אחוז כיסוי צמחיה במפנה צפוני בתבור</a:t>
            </a:r>
          </a:p>
        </c:rich>
      </c:tx>
      <c:overlay val="0"/>
    </c:title>
    <c:autoTitleDeleted val="0"/>
    <c:view3D>
      <c:rotX val="30"/>
      <c:rotY val="360"/>
      <c:rAngAx val="0"/>
    </c:view3D>
    <c:floor>
      <c:thickness val="0"/>
    </c:floor>
    <c:sideWall>
      <c:thickness val="0"/>
    </c:sideWall>
    <c:backWall>
      <c:thickness val="0"/>
    </c:backWall>
    <c:plotArea>
      <c:layout/>
      <c:pie3DChart>
        <c:varyColors val="1"/>
        <c:ser>
          <c:idx val="0"/>
          <c:order val="0"/>
          <c:explosion val="25"/>
          <c:dLbls>
            <c:dLbl>
              <c:idx val="3"/>
              <c:layout>
                <c:manualLayout>
                  <c:x val="-7.4943132108487116E-3"/>
                  <c:y val="-6.8727994366558093E-3"/>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Lst>
            </c:dLbl>
            <c:numFmt formatCode="0%" sourceLinked="0"/>
            <c:spPr>
              <a:noFill/>
              <a:ln>
                <a:noFill/>
              </a:ln>
              <a:effectLst/>
            </c:spPr>
            <c:txPr>
              <a:bodyPr/>
              <a:lstStyle/>
              <a:p>
                <a:pPr>
                  <a:defRPr sz="2800"/>
                </a:pPr>
                <a:endParaRPr lang="he-IL"/>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גיליון1!$O$2:$O$5</c:f>
              <c:strCache>
                <c:ptCount val="4"/>
                <c:pt idx="0">
                  <c:v>שיחים</c:v>
                </c:pt>
                <c:pt idx="1">
                  <c:v>עשבים</c:v>
                </c:pt>
                <c:pt idx="2">
                  <c:v>עצים</c:v>
                </c:pt>
                <c:pt idx="3">
                  <c:v>אדמה חשופה</c:v>
                </c:pt>
              </c:strCache>
            </c:strRef>
          </c:cat>
          <c:val>
            <c:numRef>
              <c:f>גיליון1!$N$2:$N$5</c:f>
              <c:numCache>
                <c:formatCode>General</c:formatCode>
                <c:ptCount val="4"/>
                <c:pt idx="0">
                  <c:v>0.23</c:v>
                </c:pt>
                <c:pt idx="1">
                  <c:v>0.56999999999999995</c:v>
                </c:pt>
                <c:pt idx="2">
                  <c:v>0.14000000000000001</c:v>
                </c:pt>
                <c:pt idx="3">
                  <c:v>6.0000000000000241E-2</c:v>
                </c:pt>
              </c:numCache>
            </c:numRef>
          </c:val>
          <c:extLst xmlns:c16r2="http://schemas.microsoft.com/office/drawing/2015/06/chart">
            <c:ext xmlns:c16="http://schemas.microsoft.com/office/drawing/2014/chart" uri="{C3380CC4-5D6E-409C-BE32-E72D297353CC}">
              <c16:uniqueId val="{00000000-EEE0-6241-8AB2-571EDB21112A}"/>
            </c:ext>
          </c:extLst>
        </c:ser>
        <c:ser>
          <c:idx val="1"/>
          <c:order val="1"/>
          <c:tx>
            <c:strRef>
              <c:f>גיליון1!$O$2:$O$5</c:f>
              <c:strCache>
                <c:ptCount val="1"/>
                <c:pt idx="0">
                  <c:v>שיחים עשבים עצים אדמה חשופה</c:v>
                </c:pt>
              </c:strCache>
            </c:strRef>
          </c:tx>
          <c:explosion val="25"/>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גיליון1!$O$2:$O$5</c:f>
              <c:strCache>
                <c:ptCount val="4"/>
                <c:pt idx="0">
                  <c:v>שיחים</c:v>
                </c:pt>
                <c:pt idx="1">
                  <c:v>עשבים</c:v>
                </c:pt>
                <c:pt idx="2">
                  <c:v>עצים</c:v>
                </c:pt>
                <c:pt idx="3">
                  <c:v>אדמה חשופה</c:v>
                </c:pt>
              </c:strCache>
            </c:strRef>
          </c:cat>
          <c:val>
            <c:numLit>
              <c:formatCode>General</c:formatCode>
              <c:ptCount val="1"/>
              <c:pt idx="0">
                <c:v>1</c:v>
              </c:pt>
            </c:numLit>
          </c:val>
          <c:extLst xmlns:c16r2="http://schemas.microsoft.com/office/drawing/2015/06/chart">
            <c:ext xmlns:c16="http://schemas.microsoft.com/office/drawing/2014/chart" uri="{C3380CC4-5D6E-409C-BE32-E72D297353CC}">
              <c16:uniqueId val="{00000001-EEE0-6241-8AB2-571EDB21112A}"/>
            </c:ext>
          </c:extLst>
        </c:ser>
        <c:dLbls>
          <c:showLegendKey val="0"/>
          <c:showVal val="1"/>
          <c:showCatName val="0"/>
          <c:showSerName val="0"/>
          <c:showPercent val="0"/>
          <c:showBubbleSize val="0"/>
          <c:showLeaderLines val="0"/>
        </c:dLbls>
      </c:pie3DChart>
    </c:plotArea>
    <c:legend>
      <c:legendPos val="r"/>
      <c:layout>
        <c:manualLayout>
          <c:xMode val="edge"/>
          <c:yMode val="edge"/>
          <c:x val="0.63731201781595459"/>
          <c:y val="0.3206370910953204"/>
          <c:w val="0.34652636602243236"/>
          <c:h val="0.6276689072402537"/>
        </c:manualLayout>
      </c:layout>
      <c:overlay val="0"/>
      <c:txPr>
        <a:bodyPr/>
        <a:lstStyle/>
        <a:p>
          <a:pPr rtl="1">
            <a:defRPr sz="2400"/>
          </a:pPr>
          <a:endParaRPr lang="he-IL"/>
        </a:p>
      </c:txPr>
    </c:legend>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951831-4A43-4E1E-BF16-DC18FC56D61C}" type="doc">
      <dgm:prSet loTypeId="urn:microsoft.com/office/officeart/2005/8/layout/process2" loCatId="process" qsTypeId="urn:microsoft.com/office/officeart/2005/8/quickstyle/simple1" qsCatId="simple" csTypeId="urn:microsoft.com/office/officeart/2005/8/colors/accent1_2" csCatId="accent1" phldr="1"/>
      <dgm:spPr/>
    </dgm:pt>
    <dgm:pt modelId="{67333857-258E-454D-884A-C7CCFBEBE1AD}">
      <dgm:prSet phldrT="[טקסט]" custT="1"/>
      <dgm:spPr/>
      <dgm:t>
        <a:bodyPr/>
        <a:lstStyle/>
        <a:p>
          <a:pPr rtl="1"/>
          <a:r>
            <a:rPr lang="he-IL" sz="2800" b="1" dirty="0"/>
            <a:t>תופעה/בעיה נצפית</a:t>
          </a:r>
        </a:p>
      </dgm:t>
    </dgm:pt>
    <dgm:pt modelId="{FEDECDFD-D96E-4347-9A23-5844D9D33188}" type="parTrans" cxnId="{24F72770-B6A8-4673-8DCC-9E6CCC0B0C1A}">
      <dgm:prSet/>
      <dgm:spPr/>
      <dgm:t>
        <a:bodyPr/>
        <a:lstStyle/>
        <a:p>
          <a:pPr rtl="1"/>
          <a:endParaRPr lang="he-IL" b="1"/>
        </a:p>
      </dgm:t>
    </dgm:pt>
    <dgm:pt modelId="{16EE5DBE-CBE7-4F82-98DD-DADE25D289C4}" type="sibTrans" cxnId="{24F72770-B6A8-4673-8DCC-9E6CCC0B0C1A}">
      <dgm:prSet/>
      <dgm:spPr>
        <a:solidFill>
          <a:schemeClr val="accent3">
            <a:lumMod val="75000"/>
          </a:schemeClr>
        </a:solidFill>
      </dgm:spPr>
      <dgm:t>
        <a:bodyPr/>
        <a:lstStyle/>
        <a:p>
          <a:pPr rtl="1"/>
          <a:endParaRPr lang="he-IL" b="1"/>
        </a:p>
      </dgm:t>
    </dgm:pt>
    <dgm:pt modelId="{F3A0B938-8C6B-4726-9551-F3D87C4D949A}">
      <dgm:prSet phldrT="[טקסט]" custT="1"/>
      <dgm:spPr/>
      <dgm:t>
        <a:bodyPr/>
        <a:lstStyle/>
        <a:p>
          <a:pPr rtl="1"/>
          <a:r>
            <a:rPr lang="he-IL" sz="2800" b="1" dirty="0"/>
            <a:t>שאילת שאלות על התופעה/בעיה</a:t>
          </a:r>
        </a:p>
      </dgm:t>
    </dgm:pt>
    <dgm:pt modelId="{973A625E-5678-4B15-B9D4-1D7FEC4B896A}" type="parTrans" cxnId="{6DCCB916-1D7E-4CFE-82F7-14FFB54A4F69}">
      <dgm:prSet/>
      <dgm:spPr/>
      <dgm:t>
        <a:bodyPr/>
        <a:lstStyle/>
        <a:p>
          <a:pPr rtl="1"/>
          <a:endParaRPr lang="he-IL" b="1"/>
        </a:p>
      </dgm:t>
    </dgm:pt>
    <dgm:pt modelId="{85B17462-25ED-44E1-95CE-C00B1FD1FCBE}" type="sibTrans" cxnId="{6DCCB916-1D7E-4CFE-82F7-14FFB54A4F69}">
      <dgm:prSet/>
      <dgm:spPr>
        <a:solidFill>
          <a:schemeClr val="accent3">
            <a:lumMod val="75000"/>
          </a:schemeClr>
        </a:solidFill>
      </dgm:spPr>
      <dgm:t>
        <a:bodyPr/>
        <a:lstStyle/>
        <a:p>
          <a:pPr rtl="1"/>
          <a:endParaRPr lang="he-IL" b="1"/>
        </a:p>
      </dgm:t>
    </dgm:pt>
    <dgm:pt modelId="{BE6DA285-3598-45C9-98FE-4344680BCA92}">
      <dgm:prSet phldrT="[טקסט]" custT="1"/>
      <dgm:spPr/>
      <dgm:t>
        <a:bodyPr/>
        <a:lstStyle/>
        <a:p>
          <a:pPr rtl="1"/>
          <a:r>
            <a:rPr lang="he-IL" sz="2800" b="1" dirty="0"/>
            <a:t>ניסוח שאלת מחקר</a:t>
          </a:r>
        </a:p>
      </dgm:t>
    </dgm:pt>
    <dgm:pt modelId="{D0F7E31A-8864-4B62-A8F8-FDF4C01A4FD1}" type="parTrans" cxnId="{F6E83EDC-4C5A-415E-85AF-6A024F88716D}">
      <dgm:prSet/>
      <dgm:spPr/>
      <dgm:t>
        <a:bodyPr/>
        <a:lstStyle/>
        <a:p>
          <a:pPr rtl="1"/>
          <a:endParaRPr lang="he-IL" b="1"/>
        </a:p>
      </dgm:t>
    </dgm:pt>
    <dgm:pt modelId="{34BBAE8E-1901-403F-BF13-151BBB5EEC26}" type="sibTrans" cxnId="{F6E83EDC-4C5A-415E-85AF-6A024F88716D}">
      <dgm:prSet/>
      <dgm:spPr>
        <a:solidFill>
          <a:schemeClr val="accent3">
            <a:lumMod val="75000"/>
          </a:schemeClr>
        </a:solidFill>
      </dgm:spPr>
      <dgm:t>
        <a:bodyPr/>
        <a:lstStyle/>
        <a:p>
          <a:pPr rtl="1"/>
          <a:endParaRPr lang="he-IL" b="1"/>
        </a:p>
      </dgm:t>
    </dgm:pt>
    <dgm:pt modelId="{8CF7373A-2B27-4C34-A418-C671E380770D}">
      <dgm:prSet custT="1"/>
      <dgm:spPr/>
      <dgm:t>
        <a:bodyPr/>
        <a:lstStyle/>
        <a:p>
          <a:pPr rtl="1"/>
          <a:r>
            <a:rPr lang="he-IL" sz="2800" b="1" dirty="0"/>
            <a:t>העלאת השערות</a:t>
          </a:r>
        </a:p>
      </dgm:t>
    </dgm:pt>
    <dgm:pt modelId="{D43E5D40-6875-4983-B91C-E097A95AACBF}" type="parTrans" cxnId="{E6281F46-81F0-4280-A7AC-63D7256D2289}">
      <dgm:prSet/>
      <dgm:spPr/>
      <dgm:t>
        <a:bodyPr/>
        <a:lstStyle/>
        <a:p>
          <a:pPr rtl="1"/>
          <a:endParaRPr lang="he-IL" b="1"/>
        </a:p>
      </dgm:t>
    </dgm:pt>
    <dgm:pt modelId="{7C1F6777-D3B0-4760-83BF-4D89BE09C2A8}" type="sibTrans" cxnId="{E6281F46-81F0-4280-A7AC-63D7256D2289}">
      <dgm:prSet/>
      <dgm:spPr>
        <a:solidFill>
          <a:schemeClr val="accent3">
            <a:lumMod val="75000"/>
          </a:schemeClr>
        </a:solidFill>
      </dgm:spPr>
      <dgm:t>
        <a:bodyPr/>
        <a:lstStyle/>
        <a:p>
          <a:pPr rtl="1"/>
          <a:endParaRPr lang="he-IL" b="1"/>
        </a:p>
      </dgm:t>
    </dgm:pt>
    <dgm:pt modelId="{6D0DBF5E-7811-441E-91E5-4EB77AAE976D}">
      <dgm:prSet custT="1"/>
      <dgm:spPr/>
      <dgm:t>
        <a:bodyPr/>
        <a:lstStyle/>
        <a:p>
          <a:pPr rtl="1"/>
          <a:r>
            <a:rPr lang="he-IL" sz="2800" b="1" dirty="0"/>
            <a:t>תכנון מהלך המחקר בעזרת ניסוי או תצפית </a:t>
          </a:r>
        </a:p>
      </dgm:t>
    </dgm:pt>
    <dgm:pt modelId="{25527854-CF26-4A89-B848-BC3FDC3B6251}" type="parTrans" cxnId="{ACFDC72C-EF9C-4854-A4E7-44554FD50D90}">
      <dgm:prSet/>
      <dgm:spPr/>
      <dgm:t>
        <a:bodyPr/>
        <a:lstStyle/>
        <a:p>
          <a:pPr rtl="1"/>
          <a:endParaRPr lang="he-IL" b="1"/>
        </a:p>
      </dgm:t>
    </dgm:pt>
    <dgm:pt modelId="{F3795C58-56C2-491A-8DC8-55D2D5823735}" type="sibTrans" cxnId="{ACFDC72C-EF9C-4854-A4E7-44554FD50D90}">
      <dgm:prSet/>
      <dgm:spPr>
        <a:solidFill>
          <a:schemeClr val="accent3">
            <a:lumMod val="75000"/>
          </a:schemeClr>
        </a:solidFill>
      </dgm:spPr>
      <dgm:t>
        <a:bodyPr/>
        <a:lstStyle/>
        <a:p>
          <a:pPr rtl="1"/>
          <a:endParaRPr lang="he-IL" b="1"/>
        </a:p>
      </dgm:t>
    </dgm:pt>
    <dgm:pt modelId="{A4AE03B2-8BD1-41E4-BA99-EE53CC0792AC}">
      <dgm:prSet custT="1"/>
      <dgm:spPr/>
      <dgm:t>
        <a:bodyPr/>
        <a:lstStyle/>
        <a:p>
          <a:pPr rtl="1"/>
          <a:r>
            <a:rPr lang="he-IL" sz="2800" b="1" dirty="0"/>
            <a:t>הצגת שיטות העבודה וכלי המחקר</a:t>
          </a:r>
        </a:p>
      </dgm:t>
    </dgm:pt>
    <dgm:pt modelId="{B8A84363-C40F-4C54-9C5B-47B8D640ABE8}" type="parTrans" cxnId="{B4624CAE-D325-4850-9624-49AAF19D6D80}">
      <dgm:prSet/>
      <dgm:spPr/>
      <dgm:t>
        <a:bodyPr/>
        <a:lstStyle/>
        <a:p>
          <a:pPr rtl="1"/>
          <a:endParaRPr lang="he-IL" b="1"/>
        </a:p>
      </dgm:t>
    </dgm:pt>
    <dgm:pt modelId="{EAA57507-D9D7-48B5-8C56-6B03B75CADA6}" type="sibTrans" cxnId="{B4624CAE-D325-4850-9624-49AAF19D6D80}">
      <dgm:prSet/>
      <dgm:spPr>
        <a:solidFill>
          <a:schemeClr val="accent3">
            <a:lumMod val="75000"/>
          </a:schemeClr>
        </a:solidFill>
      </dgm:spPr>
      <dgm:t>
        <a:bodyPr/>
        <a:lstStyle/>
        <a:p>
          <a:pPr rtl="1"/>
          <a:endParaRPr lang="he-IL" b="1"/>
        </a:p>
      </dgm:t>
    </dgm:pt>
    <dgm:pt modelId="{4F277079-5D85-47BB-B7DE-0258D1B9DFA1}">
      <dgm:prSet custT="1"/>
      <dgm:spPr/>
      <dgm:t>
        <a:bodyPr/>
        <a:lstStyle/>
        <a:p>
          <a:pPr rtl="1"/>
          <a:r>
            <a:rPr lang="he-IL" sz="2800" b="1" dirty="0"/>
            <a:t>הצגת תוצאות המחקר: </a:t>
          </a:r>
        </a:p>
        <a:p>
          <a:pPr rtl="1"/>
          <a:r>
            <a:rPr lang="he-IL" sz="2800" b="1" dirty="0"/>
            <a:t>טבלאות, גרפים, איורים, תיאור מילולי...</a:t>
          </a:r>
        </a:p>
      </dgm:t>
    </dgm:pt>
    <dgm:pt modelId="{44BFD49E-0495-4735-A32D-EB631BC50086}" type="parTrans" cxnId="{221E4878-24D5-4EE6-B3A8-E2168771C69E}">
      <dgm:prSet/>
      <dgm:spPr/>
      <dgm:t>
        <a:bodyPr/>
        <a:lstStyle/>
        <a:p>
          <a:pPr rtl="1"/>
          <a:endParaRPr lang="he-IL" b="1"/>
        </a:p>
      </dgm:t>
    </dgm:pt>
    <dgm:pt modelId="{2FDC2F1B-B768-4C15-A640-042873CC9FD1}" type="sibTrans" cxnId="{221E4878-24D5-4EE6-B3A8-E2168771C69E}">
      <dgm:prSet/>
      <dgm:spPr>
        <a:solidFill>
          <a:schemeClr val="accent3">
            <a:lumMod val="75000"/>
          </a:schemeClr>
        </a:solidFill>
      </dgm:spPr>
      <dgm:t>
        <a:bodyPr/>
        <a:lstStyle/>
        <a:p>
          <a:pPr rtl="1"/>
          <a:endParaRPr lang="he-IL" b="1"/>
        </a:p>
      </dgm:t>
    </dgm:pt>
    <dgm:pt modelId="{02ACA835-8FEB-4089-8352-BB38FDC56F29}">
      <dgm:prSet custT="1"/>
      <dgm:spPr/>
      <dgm:t>
        <a:bodyPr/>
        <a:lstStyle/>
        <a:p>
          <a:pPr rtl="1"/>
          <a:r>
            <a:rPr lang="he-IL" sz="3200" b="1" dirty="0"/>
            <a:t>מסקנות</a:t>
          </a:r>
        </a:p>
      </dgm:t>
    </dgm:pt>
    <dgm:pt modelId="{30BE7BDA-3E50-4B0A-9B09-8B4829C24012}" type="parTrans" cxnId="{F8497427-E75F-4979-9EE6-EAB5EDED4722}">
      <dgm:prSet/>
      <dgm:spPr/>
      <dgm:t>
        <a:bodyPr/>
        <a:lstStyle/>
        <a:p>
          <a:pPr rtl="1"/>
          <a:endParaRPr lang="he-IL" b="1"/>
        </a:p>
      </dgm:t>
    </dgm:pt>
    <dgm:pt modelId="{6F1E8B39-9468-40F8-95C2-2DC746FBFCF6}" type="sibTrans" cxnId="{F8497427-E75F-4979-9EE6-EAB5EDED4722}">
      <dgm:prSet/>
      <dgm:spPr/>
      <dgm:t>
        <a:bodyPr/>
        <a:lstStyle/>
        <a:p>
          <a:pPr rtl="1"/>
          <a:endParaRPr lang="he-IL" b="1"/>
        </a:p>
      </dgm:t>
    </dgm:pt>
    <dgm:pt modelId="{39B44DD7-56D1-4D13-B8F4-06CDACA9138B}" type="pres">
      <dgm:prSet presAssocID="{A9951831-4A43-4E1E-BF16-DC18FC56D61C}" presName="linearFlow" presStyleCnt="0">
        <dgm:presLayoutVars>
          <dgm:resizeHandles val="exact"/>
        </dgm:presLayoutVars>
      </dgm:prSet>
      <dgm:spPr/>
    </dgm:pt>
    <dgm:pt modelId="{B1D1BE18-FE0E-4C8D-8FD3-36B00249E305}" type="pres">
      <dgm:prSet presAssocID="{67333857-258E-454D-884A-C7CCFBEBE1AD}" presName="node" presStyleLbl="node1" presStyleIdx="0" presStyleCnt="8" custScaleX="460077">
        <dgm:presLayoutVars>
          <dgm:bulletEnabled val="1"/>
        </dgm:presLayoutVars>
      </dgm:prSet>
      <dgm:spPr/>
      <dgm:t>
        <a:bodyPr/>
        <a:lstStyle/>
        <a:p>
          <a:pPr rtl="1"/>
          <a:endParaRPr lang="he-IL"/>
        </a:p>
      </dgm:t>
    </dgm:pt>
    <dgm:pt modelId="{C43786B9-7CB3-4C99-8491-E610087A3061}" type="pres">
      <dgm:prSet presAssocID="{16EE5DBE-CBE7-4F82-98DD-DADE25D289C4}" presName="sibTrans" presStyleLbl="sibTrans2D1" presStyleIdx="0" presStyleCnt="7" custScaleX="200958" custScaleY="579865"/>
      <dgm:spPr/>
      <dgm:t>
        <a:bodyPr/>
        <a:lstStyle/>
        <a:p>
          <a:pPr rtl="1"/>
          <a:endParaRPr lang="he-IL"/>
        </a:p>
      </dgm:t>
    </dgm:pt>
    <dgm:pt modelId="{8EB352FB-B8F5-445E-8659-F914046E0B02}" type="pres">
      <dgm:prSet presAssocID="{16EE5DBE-CBE7-4F82-98DD-DADE25D289C4}" presName="connectorText" presStyleLbl="sibTrans2D1" presStyleIdx="0" presStyleCnt="7"/>
      <dgm:spPr/>
      <dgm:t>
        <a:bodyPr/>
        <a:lstStyle/>
        <a:p>
          <a:pPr rtl="1"/>
          <a:endParaRPr lang="he-IL"/>
        </a:p>
      </dgm:t>
    </dgm:pt>
    <dgm:pt modelId="{678349F4-5415-4DF0-B47F-AB6B571F18C7}" type="pres">
      <dgm:prSet presAssocID="{F3A0B938-8C6B-4726-9551-F3D87C4D949A}" presName="node" presStyleLbl="node1" presStyleIdx="1" presStyleCnt="8" custScaleX="460077">
        <dgm:presLayoutVars>
          <dgm:bulletEnabled val="1"/>
        </dgm:presLayoutVars>
      </dgm:prSet>
      <dgm:spPr/>
      <dgm:t>
        <a:bodyPr/>
        <a:lstStyle/>
        <a:p>
          <a:pPr rtl="1"/>
          <a:endParaRPr lang="he-IL"/>
        </a:p>
      </dgm:t>
    </dgm:pt>
    <dgm:pt modelId="{2DFE2CEA-8722-4564-891A-01C909206584}" type="pres">
      <dgm:prSet presAssocID="{85B17462-25ED-44E1-95CE-C00B1FD1FCBE}" presName="sibTrans" presStyleLbl="sibTrans2D1" presStyleIdx="1" presStyleCnt="7" custScaleX="200958" custScaleY="579865"/>
      <dgm:spPr/>
      <dgm:t>
        <a:bodyPr/>
        <a:lstStyle/>
        <a:p>
          <a:pPr rtl="1"/>
          <a:endParaRPr lang="he-IL"/>
        </a:p>
      </dgm:t>
    </dgm:pt>
    <dgm:pt modelId="{F7AFE6FA-0E9B-44D5-B4EF-26B9CAB902E1}" type="pres">
      <dgm:prSet presAssocID="{85B17462-25ED-44E1-95CE-C00B1FD1FCBE}" presName="connectorText" presStyleLbl="sibTrans2D1" presStyleIdx="1" presStyleCnt="7"/>
      <dgm:spPr/>
      <dgm:t>
        <a:bodyPr/>
        <a:lstStyle/>
        <a:p>
          <a:pPr rtl="1"/>
          <a:endParaRPr lang="he-IL"/>
        </a:p>
      </dgm:t>
    </dgm:pt>
    <dgm:pt modelId="{CE5AA000-2FBB-4295-AC6F-BAEBF0D7F4D1}" type="pres">
      <dgm:prSet presAssocID="{BE6DA285-3598-45C9-98FE-4344680BCA92}" presName="node" presStyleLbl="node1" presStyleIdx="2" presStyleCnt="8" custScaleX="460077">
        <dgm:presLayoutVars>
          <dgm:bulletEnabled val="1"/>
        </dgm:presLayoutVars>
      </dgm:prSet>
      <dgm:spPr/>
      <dgm:t>
        <a:bodyPr/>
        <a:lstStyle/>
        <a:p>
          <a:pPr rtl="1"/>
          <a:endParaRPr lang="he-IL"/>
        </a:p>
      </dgm:t>
    </dgm:pt>
    <dgm:pt modelId="{A6300C39-C2F9-4C2E-8E53-48FDB8DEE442}" type="pres">
      <dgm:prSet presAssocID="{34BBAE8E-1901-403F-BF13-151BBB5EEC26}" presName="sibTrans" presStyleLbl="sibTrans2D1" presStyleIdx="2" presStyleCnt="7" custScaleX="200958" custScaleY="579865"/>
      <dgm:spPr/>
      <dgm:t>
        <a:bodyPr/>
        <a:lstStyle/>
        <a:p>
          <a:pPr rtl="1"/>
          <a:endParaRPr lang="he-IL"/>
        </a:p>
      </dgm:t>
    </dgm:pt>
    <dgm:pt modelId="{BA2919C7-5062-4747-9C93-B9F0DE9F4080}" type="pres">
      <dgm:prSet presAssocID="{34BBAE8E-1901-403F-BF13-151BBB5EEC26}" presName="connectorText" presStyleLbl="sibTrans2D1" presStyleIdx="2" presStyleCnt="7"/>
      <dgm:spPr/>
      <dgm:t>
        <a:bodyPr/>
        <a:lstStyle/>
        <a:p>
          <a:pPr rtl="1"/>
          <a:endParaRPr lang="he-IL"/>
        </a:p>
      </dgm:t>
    </dgm:pt>
    <dgm:pt modelId="{863662B8-85F3-43E5-84F0-6EB108111A4B}" type="pres">
      <dgm:prSet presAssocID="{8CF7373A-2B27-4C34-A418-C671E380770D}" presName="node" presStyleLbl="node1" presStyleIdx="3" presStyleCnt="8" custScaleX="460077">
        <dgm:presLayoutVars>
          <dgm:bulletEnabled val="1"/>
        </dgm:presLayoutVars>
      </dgm:prSet>
      <dgm:spPr/>
      <dgm:t>
        <a:bodyPr/>
        <a:lstStyle/>
        <a:p>
          <a:pPr rtl="1"/>
          <a:endParaRPr lang="he-IL"/>
        </a:p>
      </dgm:t>
    </dgm:pt>
    <dgm:pt modelId="{90A465CD-1B15-4793-890F-CAEAADBC467B}" type="pres">
      <dgm:prSet presAssocID="{7C1F6777-D3B0-4760-83BF-4D89BE09C2A8}" presName="sibTrans" presStyleLbl="sibTrans2D1" presStyleIdx="3" presStyleCnt="7" custScaleX="200958" custScaleY="579865"/>
      <dgm:spPr/>
      <dgm:t>
        <a:bodyPr/>
        <a:lstStyle/>
        <a:p>
          <a:pPr rtl="1"/>
          <a:endParaRPr lang="he-IL"/>
        </a:p>
      </dgm:t>
    </dgm:pt>
    <dgm:pt modelId="{2A8F408B-59B2-4A78-A885-0D64C3CF2095}" type="pres">
      <dgm:prSet presAssocID="{7C1F6777-D3B0-4760-83BF-4D89BE09C2A8}" presName="connectorText" presStyleLbl="sibTrans2D1" presStyleIdx="3" presStyleCnt="7"/>
      <dgm:spPr/>
      <dgm:t>
        <a:bodyPr/>
        <a:lstStyle/>
        <a:p>
          <a:pPr rtl="1"/>
          <a:endParaRPr lang="he-IL"/>
        </a:p>
      </dgm:t>
    </dgm:pt>
    <dgm:pt modelId="{C6C371D6-9BB1-47D2-9BB5-29966687D6B4}" type="pres">
      <dgm:prSet presAssocID="{6D0DBF5E-7811-441E-91E5-4EB77AAE976D}" presName="node" presStyleLbl="node1" presStyleIdx="4" presStyleCnt="8" custScaleX="455351">
        <dgm:presLayoutVars>
          <dgm:bulletEnabled val="1"/>
        </dgm:presLayoutVars>
      </dgm:prSet>
      <dgm:spPr/>
      <dgm:t>
        <a:bodyPr/>
        <a:lstStyle/>
        <a:p>
          <a:pPr rtl="1"/>
          <a:endParaRPr lang="he-IL"/>
        </a:p>
      </dgm:t>
    </dgm:pt>
    <dgm:pt modelId="{55D100B9-318A-4B0A-BEA6-0364E4DC5146}" type="pres">
      <dgm:prSet presAssocID="{F3795C58-56C2-491A-8DC8-55D2D5823735}" presName="sibTrans" presStyleLbl="sibTrans2D1" presStyleIdx="4" presStyleCnt="7" custScaleX="200958" custScaleY="579865"/>
      <dgm:spPr/>
      <dgm:t>
        <a:bodyPr/>
        <a:lstStyle/>
        <a:p>
          <a:pPr rtl="1"/>
          <a:endParaRPr lang="he-IL"/>
        </a:p>
      </dgm:t>
    </dgm:pt>
    <dgm:pt modelId="{4485527C-7BBB-4414-958B-1C395649F39C}" type="pres">
      <dgm:prSet presAssocID="{F3795C58-56C2-491A-8DC8-55D2D5823735}" presName="connectorText" presStyleLbl="sibTrans2D1" presStyleIdx="4" presStyleCnt="7"/>
      <dgm:spPr/>
      <dgm:t>
        <a:bodyPr/>
        <a:lstStyle/>
        <a:p>
          <a:pPr rtl="1"/>
          <a:endParaRPr lang="he-IL"/>
        </a:p>
      </dgm:t>
    </dgm:pt>
    <dgm:pt modelId="{889778E4-2377-4F39-B07B-6B09A48F0731}" type="pres">
      <dgm:prSet presAssocID="{A4AE03B2-8BD1-41E4-BA99-EE53CC0792AC}" presName="node" presStyleLbl="node1" presStyleIdx="5" presStyleCnt="8" custScaleX="460077" custScaleY="95367">
        <dgm:presLayoutVars>
          <dgm:bulletEnabled val="1"/>
        </dgm:presLayoutVars>
      </dgm:prSet>
      <dgm:spPr/>
      <dgm:t>
        <a:bodyPr/>
        <a:lstStyle/>
        <a:p>
          <a:pPr rtl="1"/>
          <a:endParaRPr lang="he-IL"/>
        </a:p>
      </dgm:t>
    </dgm:pt>
    <dgm:pt modelId="{CE206E05-BE67-4525-8DD7-6C69AED886BE}" type="pres">
      <dgm:prSet presAssocID="{EAA57507-D9D7-48B5-8C56-6B03B75CADA6}" presName="sibTrans" presStyleLbl="sibTrans2D1" presStyleIdx="5" presStyleCnt="7" custScaleX="200958" custScaleY="579865"/>
      <dgm:spPr/>
      <dgm:t>
        <a:bodyPr/>
        <a:lstStyle/>
        <a:p>
          <a:pPr rtl="1"/>
          <a:endParaRPr lang="he-IL"/>
        </a:p>
      </dgm:t>
    </dgm:pt>
    <dgm:pt modelId="{F38450A8-2340-4441-85F8-47C1249915A3}" type="pres">
      <dgm:prSet presAssocID="{EAA57507-D9D7-48B5-8C56-6B03B75CADA6}" presName="connectorText" presStyleLbl="sibTrans2D1" presStyleIdx="5" presStyleCnt="7"/>
      <dgm:spPr/>
      <dgm:t>
        <a:bodyPr/>
        <a:lstStyle/>
        <a:p>
          <a:pPr rtl="1"/>
          <a:endParaRPr lang="he-IL"/>
        </a:p>
      </dgm:t>
    </dgm:pt>
    <dgm:pt modelId="{E8C17B7F-2DCE-497A-BBAF-9ABAAE0D0EBE}" type="pres">
      <dgm:prSet presAssocID="{4F277079-5D85-47BB-B7DE-0258D1B9DFA1}" presName="node" presStyleLbl="node1" presStyleIdx="6" presStyleCnt="8" custScaleX="453407" custScaleY="223090">
        <dgm:presLayoutVars>
          <dgm:bulletEnabled val="1"/>
        </dgm:presLayoutVars>
      </dgm:prSet>
      <dgm:spPr/>
      <dgm:t>
        <a:bodyPr/>
        <a:lstStyle/>
        <a:p>
          <a:pPr rtl="1"/>
          <a:endParaRPr lang="he-IL"/>
        </a:p>
      </dgm:t>
    </dgm:pt>
    <dgm:pt modelId="{F366432C-AEC1-48BF-9347-6EED784755E5}" type="pres">
      <dgm:prSet presAssocID="{2FDC2F1B-B768-4C15-A640-042873CC9FD1}" presName="sibTrans" presStyleLbl="sibTrans2D1" presStyleIdx="6" presStyleCnt="7" custScaleX="200958" custScaleY="579865"/>
      <dgm:spPr/>
      <dgm:t>
        <a:bodyPr/>
        <a:lstStyle/>
        <a:p>
          <a:pPr rtl="1"/>
          <a:endParaRPr lang="he-IL"/>
        </a:p>
      </dgm:t>
    </dgm:pt>
    <dgm:pt modelId="{FF71A4F4-8AB1-46BF-A9C3-24CA01FEE7FA}" type="pres">
      <dgm:prSet presAssocID="{2FDC2F1B-B768-4C15-A640-042873CC9FD1}" presName="connectorText" presStyleLbl="sibTrans2D1" presStyleIdx="6" presStyleCnt="7"/>
      <dgm:spPr/>
      <dgm:t>
        <a:bodyPr/>
        <a:lstStyle/>
        <a:p>
          <a:pPr rtl="1"/>
          <a:endParaRPr lang="he-IL"/>
        </a:p>
      </dgm:t>
    </dgm:pt>
    <dgm:pt modelId="{BB57F671-0000-471E-B18C-0E8B44E5B97F}" type="pres">
      <dgm:prSet presAssocID="{02ACA835-8FEB-4089-8352-BB38FDC56F29}" presName="node" presStyleLbl="node1" presStyleIdx="7" presStyleCnt="8" custScaleX="460077" custScaleY="139331">
        <dgm:presLayoutVars>
          <dgm:bulletEnabled val="1"/>
        </dgm:presLayoutVars>
      </dgm:prSet>
      <dgm:spPr/>
      <dgm:t>
        <a:bodyPr/>
        <a:lstStyle/>
        <a:p>
          <a:pPr rtl="1"/>
          <a:endParaRPr lang="he-IL"/>
        </a:p>
      </dgm:t>
    </dgm:pt>
  </dgm:ptLst>
  <dgm:cxnLst>
    <dgm:cxn modelId="{F8497427-E75F-4979-9EE6-EAB5EDED4722}" srcId="{A9951831-4A43-4E1E-BF16-DC18FC56D61C}" destId="{02ACA835-8FEB-4089-8352-BB38FDC56F29}" srcOrd="7" destOrd="0" parTransId="{30BE7BDA-3E50-4B0A-9B09-8B4829C24012}" sibTransId="{6F1E8B39-9468-40F8-95C2-2DC746FBFCF6}"/>
    <dgm:cxn modelId="{E40FB3E1-9978-4DD2-98FA-64E8AF374135}" type="presOf" srcId="{02ACA835-8FEB-4089-8352-BB38FDC56F29}" destId="{BB57F671-0000-471E-B18C-0E8B44E5B97F}" srcOrd="0" destOrd="0" presId="urn:microsoft.com/office/officeart/2005/8/layout/process2"/>
    <dgm:cxn modelId="{ACFDC72C-EF9C-4854-A4E7-44554FD50D90}" srcId="{A9951831-4A43-4E1E-BF16-DC18FC56D61C}" destId="{6D0DBF5E-7811-441E-91E5-4EB77AAE976D}" srcOrd="4" destOrd="0" parTransId="{25527854-CF26-4A89-B848-BC3FDC3B6251}" sibTransId="{F3795C58-56C2-491A-8DC8-55D2D5823735}"/>
    <dgm:cxn modelId="{24F72770-B6A8-4673-8DCC-9E6CCC0B0C1A}" srcId="{A9951831-4A43-4E1E-BF16-DC18FC56D61C}" destId="{67333857-258E-454D-884A-C7CCFBEBE1AD}" srcOrd="0" destOrd="0" parTransId="{FEDECDFD-D96E-4347-9A23-5844D9D33188}" sibTransId="{16EE5DBE-CBE7-4F82-98DD-DADE25D289C4}"/>
    <dgm:cxn modelId="{65B67E55-45D9-4C81-9482-EF0085591BA0}" type="presOf" srcId="{F3795C58-56C2-491A-8DC8-55D2D5823735}" destId="{4485527C-7BBB-4414-958B-1C395649F39C}" srcOrd="1" destOrd="0" presId="urn:microsoft.com/office/officeart/2005/8/layout/process2"/>
    <dgm:cxn modelId="{F6E83EDC-4C5A-415E-85AF-6A024F88716D}" srcId="{A9951831-4A43-4E1E-BF16-DC18FC56D61C}" destId="{BE6DA285-3598-45C9-98FE-4344680BCA92}" srcOrd="2" destOrd="0" parTransId="{D0F7E31A-8864-4B62-A8F8-FDF4C01A4FD1}" sibTransId="{34BBAE8E-1901-403F-BF13-151BBB5EEC26}"/>
    <dgm:cxn modelId="{ABF8B2C9-4D54-4AD5-B9A3-D21D83EA9240}" type="presOf" srcId="{67333857-258E-454D-884A-C7CCFBEBE1AD}" destId="{B1D1BE18-FE0E-4C8D-8FD3-36B00249E305}" srcOrd="0" destOrd="0" presId="urn:microsoft.com/office/officeart/2005/8/layout/process2"/>
    <dgm:cxn modelId="{DB84588D-8BEB-479D-9563-B6BC5D764D0C}" type="presOf" srcId="{85B17462-25ED-44E1-95CE-C00B1FD1FCBE}" destId="{2DFE2CEA-8722-4564-891A-01C909206584}" srcOrd="0" destOrd="0" presId="urn:microsoft.com/office/officeart/2005/8/layout/process2"/>
    <dgm:cxn modelId="{E6281F46-81F0-4280-A7AC-63D7256D2289}" srcId="{A9951831-4A43-4E1E-BF16-DC18FC56D61C}" destId="{8CF7373A-2B27-4C34-A418-C671E380770D}" srcOrd="3" destOrd="0" parTransId="{D43E5D40-6875-4983-B91C-E097A95AACBF}" sibTransId="{7C1F6777-D3B0-4760-83BF-4D89BE09C2A8}"/>
    <dgm:cxn modelId="{4F114155-2B8D-4D17-81E3-40DAC1DE3DFB}" type="presOf" srcId="{34BBAE8E-1901-403F-BF13-151BBB5EEC26}" destId="{A6300C39-C2F9-4C2E-8E53-48FDB8DEE442}" srcOrd="0" destOrd="0" presId="urn:microsoft.com/office/officeart/2005/8/layout/process2"/>
    <dgm:cxn modelId="{B4624CAE-D325-4850-9624-49AAF19D6D80}" srcId="{A9951831-4A43-4E1E-BF16-DC18FC56D61C}" destId="{A4AE03B2-8BD1-41E4-BA99-EE53CC0792AC}" srcOrd="5" destOrd="0" parTransId="{B8A84363-C40F-4C54-9C5B-47B8D640ABE8}" sibTransId="{EAA57507-D9D7-48B5-8C56-6B03B75CADA6}"/>
    <dgm:cxn modelId="{AF27260A-E24C-4139-B199-7002B5F14A61}" type="presOf" srcId="{7C1F6777-D3B0-4760-83BF-4D89BE09C2A8}" destId="{2A8F408B-59B2-4A78-A885-0D64C3CF2095}" srcOrd="1" destOrd="0" presId="urn:microsoft.com/office/officeart/2005/8/layout/process2"/>
    <dgm:cxn modelId="{541F71C9-D88E-4826-B570-9D3597685AEB}" type="presOf" srcId="{A9951831-4A43-4E1E-BF16-DC18FC56D61C}" destId="{39B44DD7-56D1-4D13-B8F4-06CDACA9138B}" srcOrd="0" destOrd="0" presId="urn:microsoft.com/office/officeart/2005/8/layout/process2"/>
    <dgm:cxn modelId="{9D166E1A-F63F-4D57-92C5-BA6E2C7F6656}" type="presOf" srcId="{A4AE03B2-8BD1-41E4-BA99-EE53CC0792AC}" destId="{889778E4-2377-4F39-B07B-6B09A48F0731}" srcOrd="0" destOrd="0" presId="urn:microsoft.com/office/officeart/2005/8/layout/process2"/>
    <dgm:cxn modelId="{23827D7F-6EF3-45D3-ABCA-94D2E723D606}" type="presOf" srcId="{2FDC2F1B-B768-4C15-A640-042873CC9FD1}" destId="{F366432C-AEC1-48BF-9347-6EED784755E5}" srcOrd="0" destOrd="0" presId="urn:microsoft.com/office/officeart/2005/8/layout/process2"/>
    <dgm:cxn modelId="{E12DE98B-1E13-45EF-BC1C-98F96AB66114}" type="presOf" srcId="{6D0DBF5E-7811-441E-91E5-4EB77AAE976D}" destId="{C6C371D6-9BB1-47D2-9BB5-29966687D6B4}" srcOrd="0" destOrd="0" presId="urn:microsoft.com/office/officeart/2005/8/layout/process2"/>
    <dgm:cxn modelId="{B911FDDE-4A64-400E-B68A-D4F06F13ACA8}" type="presOf" srcId="{F3795C58-56C2-491A-8DC8-55D2D5823735}" destId="{55D100B9-318A-4B0A-BEA6-0364E4DC5146}" srcOrd="0" destOrd="0" presId="urn:microsoft.com/office/officeart/2005/8/layout/process2"/>
    <dgm:cxn modelId="{8AAB95DC-3CB0-4925-B477-782FB1C9E1DB}" type="presOf" srcId="{85B17462-25ED-44E1-95CE-C00B1FD1FCBE}" destId="{F7AFE6FA-0E9B-44D5-B4EF-26B9CAB902E1}" srcOrd="1" destOrd="0" presId="urn:microsoft.com/office/officeart/2005/8/layout/process2"/>
    <dgm:cxn modelId="{BB3D3EF6-356A-445B-A4FA-2CFFD8C76AEA}" type="presOf" srcId="{7C1F6777-D3B0-4760-83BF-4D89BE09C2A8}" destId="{90A465CD-1B15-4793-890F-CAEAADBC467B}" srcOrd="0" destOrd="0" presId="urn:microsoft.com/office/officeart/2005/8/layout/process2"/>
    <dgm:cxn modelId="{DDF3F79C-FCF6-4F6B-B870-A6719C2D4FA7}" type="presOf" srcId="{F3A0B938-8C6B-4726-9551-F3D87C4D949A}" destId="{678349F4-5415-4DF0-B47F-AB6B571F18C7}" srcOrd="0" destOrd="0" presId="urn:microsoft.com/office/officeart/2005/8/layout/process2"/>
    <dgm:cxn modelId="{EFD53321-B5BC-4E2D-8EEB-F20738553873}" type="presOf" srcId="{BE6DA285-3598-45C9-98FE-4344680BCA92}" destId="{CE5AA000-2FBB-4295-AC6F-BAEBF0D7F4D1}" srcOrd="0" destOrd="0" presId="urn:microsoft.com/office/officeart/2005/8/layout/process2"/>
    <dgm:cxn modelId="{6DCCB916-1D7E-4CFE-82F7-14FFB54A4F69}" srcId="{A9951831-4A43-4E1E-BF16-DC18FC56D61C}" destId="{F3A0B938-8C6B-4726-9551-F3D87C4D949A}" srcOrd="1" destOrd="0" parTransId="{973A625E-5678-4B15-B9D4-1D7FEC4B896A}" sibTransId="{85B17462-25ED-44E1-95CE-C00B1FD1FCBE}"/>
    <dgm:cxn modelId="{955E98F0-23AE-4709-A432-BDE5996C0B31}" type="presOf" srcId="{EAA57507-D9D7-48B5-8C56-6B03B75CADA6}" destId="{F38450A8-2340-4441-85F8-47C1249915A3}" srcOrd="1" destOrd="0" presId="urn:microsoft.com/office/officeart/2005/8/layout/process2"/>
    <dgm:cxn modelId="{7AD02BCD-6151-44CC-9C72-7E343F9D67DD}" type="presOf" srcId="{16EE5DBE-CBE7-4F82-98DD-DADE25D289C4}" destId="{C43786B9-7CB3-4C99-8491-E610087A3061}" srcOrd="0" destOrd="0" presId="urn:microsoft.com/office/officeart/2005/8/layout/process2"/>
    <dgm:cxn modelId="{96BFB379-6F3A-4C09-B16B-19A1F88ED6D6}" type="presOf" srcId="{4F277079-5D85-47BB-B7DE-0258D1B9DFA1}" destId="{E8C17B7F-2DCE-497A-BBAF-9ABAAE0D0EBE}" srcOrd="0" destOrd="0" presId="urn:microsoft.com/office/officeart/2005/8/layout/process2"/>
    <dgm:cxn modelId="{AED344F7-97D9-402F-8934-74FE85E1ECCD}" type="presOf" srcId="{EAA57507-D9D7-48B5-8C56-6B03B75CADA6}" destId="{CE206E05-BE67-4525-8DD7-6C69AED886BE}" srcOrd="0" destOrd="0" presId="urn:microsoft.com/office/officeart/2005/8/layout/process2"/>
    <dgm:cxn modelId="{B88E81CB-E9D1-489F-9AF1-12A3B5F8B17C}" type="presOf" srcId="{16EE5DBE-CBE7-4F82-98DD-DADE25D289C4}" destId="{8EB352FB-B8F5-445E-8659-F914046E0B02}" srcOrd="1" destOrd="0" presId="urn:microsoft.com/office/officeart/2005/8/layout/process2"/>
    <dgm:cxn modelId="{221E4878-24D5-4EE6-B3A8-E2168771C69E}" srcId="{A9951831-4A43-4E1E-BF16-DC18FC56D61C}" destId="{4F277079-5D85-47BB-B7DE-0258D1B9DFA1}" srcOrd="6" destOrd="0" parTransId="{44BFD49E-0495-4735-A32D-EB631BC50086}" sibTransId="{2FDC2F1B-B768-4C15-A640-042873CC9FD1}"/>
    <dgm:cxn modelId="{4E741E22-7B4B-4FCC-A256-E2D378EACD05}" type="presOf" srcId="{2FDC2F1B-B768-4C15-A640-042873CC9FD1}" destId="{FF71A4F4-8AB1-46BF-A9C3-24CA01FEE7FA}" srcOrd="1" destOrd="0" presId="urn:microsoft.com/office/officeart/2005/8/layout/process2"/>
    <dgm:cxn modelId="{6D686D3E-0A2E-4480-B152-3FF66CFAE6EB}" type="presOf" srcId="{34BBAE8E-1901-403F-BF13-151BBB5EEC26}" destId="{BA2919C7-5062-4747-9C93-B9F0DE9F4080}" srcOrd="1" destOrd="0" presId="urn:microsoft.com/office/officeart/2005/8/layout/process2"/>
    <dgm:cxn modelId="{7F769209-0DAC-40FE-B74A-43BD073543EC}" type="presOf" srcId="{8CF7373A-2B27-4C34-A418-C671E380770D}" destId="{863662B8-85F3-43E5-84F0-6EB108111A4B}" srcOrd="0" destOrd="0" presId="urn:microsoft.com/office/officeart/2005/8/layout/process2"/>
    <dgm:cxn modelId="{E185C2DE-4DB6-446C-866E-2144E76D1985}" type="presParOf" srcId="{39B44DD7-56D1-4D13-B8F4-06CDACA9138B}" destId="{B1D1BE18-FE0E-4C8D-8FD3-36B00249E305}" srcOrd="0" destOrd="0" presId="urn:microsoft.com/office/officeart/2005/8/layout/process2"/>
    <dgm:cxn modelId="{28B717AA-1E61-4616-9425-924042379325}" type="presParOf" srcId="{39B44DD7-56D1-4D13-B8F4-06CDACA9138B}" destId="{C43786B9-7CB3-4C99-8491-E610087A3061}" srcOrd="1" destOrd="0" presId="urn:microsoft.com/office/officeart/2005/8/layout/process2"/>
    <dgm:cxn modelId="{310BCBB4-F503-4374-B008-BC8446B46B94}" type="presParOf" srcId="{C43786B9-7CB3-4C99-8491-E610087A3061}" destId="{8EB352FB-B8F5-445E-8659-F914046E0B02}" srcOrd="0" destOrd="0" presId="urn:microsoft.com/office/officeart/2005/8/layout/process2"/>
    <dgm:cxn modelId="{E5D342A1-1F35-4EC9-AAF7-8ACCF03E8314}" type="presParOf" srcId="{39B44DD7-56D1-4D13-B8F4-06CDACA9138B}" destId="{678349F4-5415-4DF0-B47F-AB6B571F18C7}" srcOrd="2" destOrd="0" presId="urn:microsoft.com/office/officeart/2005/8/layout/process2"/>
    <dgm:cxn modelId="{32DABF32-BD52-4A01-9717-696489AB76D4}" type="presParOf" srcId="{39B44DD7-56D1-4D13-B8F4-06CDACA9138B}" destId="{2DFE2CEA-8722-4564-891A-01C909206584}" srcOrd="3" destOrd="0" presId="urn:microsoft.com/office/officeart/2005/8/layout/process2"/>
    <dgm:cxn modelId="{0B8057DF-9156-42E9-9E14-0647EDD914D4}" type="presParOf" srcId="{2DFE2CEA-8722-4564-891A-01C909206584}" destId="{F7AFE6FA-0E9B-44D5-B4EF-26B9CAB902E1}" srcOrd="0" destOrd="0" presId="urn:microsoft.com/office/officeart/2005/8/layout/process2"/>
    <dgm:cxn modelId="{2EDF75BA-5C53-43FA-ACDA-F91E696A715D}" type="presParOf" srcId="{39B44DD7-56D1-4D13-B8F4-06CDACA9138B}" destId="{CE5AA000-2FBB-4295-AC6F-BAEBF0D7F4D1}" srcOrd="4" destOrd="0" presId="urn:microsoft.com/office/officeart/2005/8/layout/process2"/>
    <dgm:cxn modelId="{4B9A4B90-6B96-4E25-8852-E618F561770B}" type="presParOf" srcId="{39B44DD7-56D1-4D13-B8F4-06CDACA9138B}" destId="{A6300C39-C2F9-4C2E-8E53-48FDB8DEE442}" srcOrd="5" destOrd="0" presId="urn:microsoft.com/office/officeart/2005/8/layout/process2"/>
    <dgm:cxn modelId="{C86EFB34-746F-420D-A7D1-DDAB8E9C249D}" type="presParOf" srcId="{A6300C39-C2F9-4C2E-8E53-48FDB8DEE442}" destId="{BA2919C7-5062-4747-9C93-B9F0DE9F4080}" srcOrd="0" destOrd="0" presId="urn:microsoft.com/office/officeart/2005/8/layout/process2"/>
    <dgm:cxn modelId="{AEA32003-6624-4253-BF74-9F09FD959E5D}" type="presParOf" srcId="{39B44DD7-56D1-4D13-B8F4-06CDACA9138B}" destId="{863662B8-85F3-43E5-84F0-6EB108111A4B}" srcOrd="6" destOrd="0" presId="urn:microsoft.com/office/officeart/2005/8/layout/process2"/>
    <dgm:cxn modelId="{88804490-9024-406B-A1DF-3B4EDBE6EBB2}" type="presParOf" srcId="{39B44DD7-56D1-4D13-B8F4-06CDACA9138B}" destId="{90A465CD-1B15-4793-890F-CAEAADBC467B}" srcOrd="7" destOrd="0" presId="urn:microsoft.com/office/officeart/2005/8/layout/process2"/>
    <dgm:cxn modelId="{9727F3A6-B40A-4CF1-B780-2A827A6AD5DF}" type="presParOf" srcId="{90A465CD-1B15-4793-890F-CAEAADBC467B}" destId="{2A8F408B-59B2-4A78-A885-0D64C3CF2095}" srcOrd="0" destOrd="0" presId="urn:microsoft.com/office/officeart/2005/8/layout/process2"/>
    <dgm:cxn modelId="{BB0D467F-7D3E-46CA-AB8E-7B0641AE7A08}" type="presParOf" srcId="{39B44DD7-56D1-4D13-B8F4-06CDACA9138B}" destId="{C6C371D6-9BB1-47D2-9BB5-29966687D6B4}" srcOrd="8" destOrd="0" presId="urn:microsoft.com/office/officeart/2005/8/layout/process2"/>
    <dgm:cxn modelId="{104D1E36-70A7-4B68-812B-534ED60821B4}" type="presParOf" srcId="{39B44DD7-56D1-4D13-B8F4-06CDACA9138B}" destId="{55D100B9-318A-4B0A-BEA6-0364E4DC5146}" srcOrd="9" destOrd="0" presId="urn:microsoft.com/office/officeart/2005/8/layout/process2"/>
    <dgm:cxn modelId="{C935BE55-908E-43AF-A07C-E5B007FB9214}" type="presParOf" srcId="{55D100B9-318A-4B0A-BEA6-0364E4DC5146}" destId="{4485527C-7BBB-4414-958B-1C395649F39C}" srcOrd="0" destOrd="0" presId="urn:microsoft.com/office/officeart/2005/8/layout/process2"/>
    <dgm:cxn modelId="{2AD8EEDF-9CE1-4DF9-9B7A-7EABD0181FCC}" type="presParOf" srcId="{39B44DD7-56D1-4D13-B8F4-06CDACA9138B}" destId="{889778E4-2377-4F39-B07B-6B09A48F0731}" srcOrd="10" destOrd="0" presId="urn:microsoft.com/office/officeart/2005/8/layout/process2"/>
    <dgm:cxn modelId="{1B40FEB2-88D3-4B2C-A957-BDAFFDB70BC2}" type="presParOf" srcId="{39B44DD7-56D1-4D13-B8F4-06CDACA9138B}" destId="{CE206E05-BE67-4525-8DD7-6C69AED886BE}" srcOrd="11" destOrd="0" presId="urn:microsoft.com/office/officeart/2005/8/layout/process2"/>
    <dgm:cxn modelId="{20B4B307-E80C-4FCC-8FAC-BFEE75368E0D}" type="presParOf" srcId="{CE206E05-BE67-4525-8DD7-6C69AED886BE}" destId="{F38450A8-2340-4441-85F8-47C1249915A3}" srcOrd="0" destOrd="0" presId="urn:microsoft.com/office/officeart/2005/8/layout/process2"/>
    <dgm:cxn modelId="{4446D2D2-C48A-4DC1-9A39-A49EB07A3EFB}" type="presParOf" srcId="{39B44DD7-56D1-4D13-B8F4-06CDACA9138B}" destId="{E8C17B7F-2DCE-497A-BBAF-9ABAAE0D0EBE}" srcOrd="12" destOrd="0" presId="urn:microsoft.com/office/officeart/2005/8/layout/process2"/>
    <dgm:cxn modelId="{D949D665-2760-43F5-82B7-6BCBB48216A6}" type="presParOf" srcId="{39B44DD7-56D1-4D13-B8F4-06CDACA9138B}" destId="{F366432C-AEC1-48BF-9347-6EED784755E5}" srcOrd="13" destOrd="0" presId="urn:microsoft.com/office/officeart/2005/8/layout/process2"/>
    <dgm:cxn modelId="{7A20795D-9DBA-46C5-911D-AE13E0A61102}" type="presParOf" srcId="{F366432C-AEC1-48BF-9347-6EED784755E5}" destId="{FF71A4F4-8AB1-46BF-A9C3-24CA01FEE7FA}" srcOrd="0" destOrd="0" presId="urn:microsoft.com/office/officeart/2005/8/layout/process2"/>
    <dgm:cxn modelId="{4F057362-A864-4C10-8C34-A158198C8784}" type="presParOf" srcId="{39B44DD7-56D1-4D13-B8F4-06CDACA9138B}" destId="{BB57F671-0000-471E-B18C-0E8B44E5B97F}" srcOrd="1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7E5D8F-D003-41E6-9024-F648B7E018BE}" type="doc">
      <dgm:prSet loTypeId="urn:microsoft.com/office/officeart/2005/8/layout/chart3#1" loCatId="cycle" qsTypeId="urn:microsoft.com/office/officeart/2005/8/quickstyle/simple5" qsCatId="simple" csTypeId="urn:microsoft.com/office/officeart/2005/8/colors/accent1_2" csCatId="accent1" phldr="0"/>
      <dgm:spPr/>
    </dgm:pt>
    <dgm:pt modelId="{76AF50D8-37B8-4941-89C6-C30F0C74ED5B}" type="pres">
      <dgm:prSet presAssocID="{BC7E5D8F-D003-41E6-9024-F648B7E018BE}" presName="compositeShape" presStyleCnt="0">
        <dgm:presLayoutVars>
          <dgm:chMax val="7"/>
          <dgm:dir/>
          <dgm:resizeHandles val="exact"/>
        </dgm:presLayoutVars>
      </dgm:prSet>
      <dgm:spPr/>
    </dgm:pt>
  </dgm:ptLst>
  <dgm:cxnLst>
    <dgm:cxn modelId="{547DFB21-1248-46C8-A9A6-212F6DAD5095}" type="presOf" srcId="{BC7E5D8F-D003-41E6-9024-F648B7E018BE}" destId="{76AF50D8-37B8-4941-89C6-C30F0C74ED5B}" srcOrd="0" destOrd="0" presId="urn:microsoft.com/office/officeart/2005/8/layout/char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951831-4A43-4E1E-BF16-DC18FC56D61C}" type="doc">
      <dgm:prSet loTypeId="urn:microsoft.com/office/officeart/2005/8/layout/process2" loCatId="process" qsTypeId="urn:microsoft.com/office/officeart/2005/8/quickstyle/simple1" qsCatId="simple" csTypeId="urn:microsoft.com/office/officeart/2005/8/colors/accent1_2" csCatId="accent1" phldr="1"/>
      <dgm:spPr/>
    </dgm:pt>
    <dgm:pt modelId="{67333857-258E-454D-884A-C7CCFBEBE1AD}">
      <dgm:prSet phldrT="[טקסט]" custT="1"/>
      <dgm:spPr/>
      <dgm:t>
        <a:bodyPr/>
        <a:lstStyle/>
        <a:p>
          <a:pPr rtl="1"/>
          <a:r>
            <a:rPr lang="he-IL" sz="2800" b="1" dirty="0"/>
            <a:t>תופעה/בעיה נצפית</a:t>
          </a:r>
        </a:p>
      </dgm:t>
    </dgm:pt>
    <dgm:pt modelId="{FEDECDFD-D96E-4347-9A23-5844D9D33188}" type="parTrans" cxnId="{24F72770-B6A8-4673-8DCC-9E6CCC0B0C1A}">
      <dgm:prSet/>
      <dgm:spPr/>
      <dgm:t>
        <a:bodyPr/>
        <a:lstStyle/>
        <a:p>
          <a:pPr rtl="1"/>
          <a:endParaRPr lang="he-IL" b="1"/>
        </a:p>
      </dgm:t>
    </dgm:pt>
    <dgm:pt modelId="{16EE5DBE-CBE7-4F82-98DD-DADE25D289C4}" type="sibTrans" cxnId="{24F72770-B6A8-4673-8DCC-9E6CCC0B0C1A}">
      <dgm:prSet/>
      <dgm:spPr>
        <a:solidFill>
          <a:schemeClr val="accent3">
            <a:lumMod val="75000"/>
          </a:schemeClr>
        </a:solidFill>
      </dgm:spPr>
      <dgm:t>
        <a:bodyPr/>
        <a:lstStyle/>
        <a:p>
          <a:pPr rtl="1"/>
          <a:endParaRPr lang="he-IL" b="1"/>
        </a:p>
      </dgm:t>
    </dgm:pt>
    <dgm:pt modelId="{F3A0B938-8C6B-4726-9551-F3D87C4D949A}">
      <dgm:prSet phldrT="[טקסט]" custT="1"/>
      <dgm:spPr/>
      <dgm:t>
        <a:bodyPr/>
        <a:lstStyle/>
        <a:p>
          <a:pPr rtl="1"/>
          <a:r>
            <a:rPr lang="he-IL" sz="2800" b="1" dirty="0"/>
            <a:t>שאילת שאלות על התופעה/בעיה</a:t>
          </a:r>
        </a:p>
      </dgm:t>
    </dgm:pt>
    <dgm:pt modelId="{973A625E-5678-4B15-B9D4-1D7FEC4B896A}" type="parTrans" cxnId="{6DCCB916-1D7E-4CFE-82F7-14FFB54A4F69}">
      <dgm:prSet/>
      <dgm:spPr/>
      <dgm:t>
        <a:bodyPr/>
        <a:lstStyle/>
        <a:p>
          <a:pPr rtl="1"/>
          <a:endParaRPr lang="he-IL" b="1"/>
        </a:p>
      </dgm:t>
    </dgm:pt>
    <dgm:pt modelId="{85B17462-25ED-44E1-95CE-C00B1FD1FCBE}" type="sibTrans" cxnId="{6DCCB916-1D7E-4CFE-82F7-14FFB54A4F69}">
      <dgm:prSet/>
      <dgm:spPr>
        <a:solidFill>
          <a:schemeClr val="accent3">
            <a:lumMod val="75000"/>
          </a:schemeClr>
        </a:solidFill>
      </dgm:spPr>
      <dgm:t>
        <a:bodyPr/>
        <a:lstStyle/>
        <a:p>
          <a:pPr rtl="1"/>
          <a:endParaRPr lang="he-IL" b="1"/>
        </a:p>
      </dgm:t>
    </dgm:pt>
    <dgm:pt modelId="{BE6DA285-3598-45C9-98FE-4344680BCA92}">
      <dgm:prSet phldrT="[טקסט]" custT="1"/>
      <dgm:spPr/>
      <dgm:t>
        <a:bodyPr/>
        <a:lstStyle/>
        <a:p>
          <a:pPr rtl="1"/>
          <a:r>
            <a:rPr lang="he-IL" sz="2800" b="1" dirty="0"/>
            <a:t>ניסוח שאלת מחקר</a:t>
          </a:r>
        </a:p>
      </dgm:t>
    </dgm:pt>
    <dgm:pt modelId="{D0F7E31A-8864-4B62-A8F8-FDF4C01A4FD1}" type="parTrans" cxnId="{F6E83EDC-4C5A-415E-85AF-6A024F88716D}">
      <dgm:prSet/>
      <dgm:spPr/>
      <dgm:t>
        <a:bodyPr/>
        <a:lstStyle/>
        <a:p>
          <a:pPr rtl="1"/>
          <a:endParaRPr lang="he-IL" b="1"/>
        </a:p>
      </dgm:t>
    </dgm:pt>
    <dgm:pt modelId="{34BBAE8E-1901-403F-BF13-151BBB5EEC26}" type="sibTrans" cxnId="{F6E83EDC-4C5A-415E-85AF-6A024F88716D}">
      <dgm:prSet/>
      <dgm:spPr>
        <a:solidFill>
          <a:schemeClr val="accent3">
            <a:lumMod val="75000"/>
          </a:schemeClr>
        </a:solidFill>
      </dgm:spPr>
      <dgm:t>
        <a:bodyPr/>
        <a:lstStyle/>
        <a:p>
          <a:pPr rtl="1"/>
          <a:endParaRPr lang="he-IL" b="1"/>
        </a:p>
      </dgm:t>
    </dgm:pt>
    <dgm:pt modelId="{8CF7373A-2B27-4C34-A418-C671E380770D}">
      <dgm:prSet custT="1"/>
      <dgm:spPr/>
      <dgm:t>
        <a:bodyPr/>
        <a:lstStyle/>
        <a:p>
          <a:pPr rtl="1"/>
          <a:r>
            <a:rPr lang="he-IL" sz="2800" b="1" dirty="0"/>
            <a:t>העלאת השערות</a:t>
          </a:r>
        </a:p>
      </dgm:t>
    </dgm:pt>
    <dgm:pt modelId="{D43E5D40-6875-4983-B91C-E097A95AACBF}" type="parTrans" cxnId="{E6281F46-81F0-4280-A7AC-63D7256D2289}">
      <dgm:prSet/>
      <dgm:spPr/>
      <dgm:t>
        <a:bodyPr/>
        <a:lstStyle/>
        <a:p>
          <a:pPr rtl="1"/>
          <a:endParaRPr lang="he-IL" b="1"/>
        </a:p>
      </dgm:t>
    </dgm:pt>
    <dgm:pt modelId="{7C1F6777-D3B0-4760-83BF-4D89BE09C2A8}" type="sibTrans" cxnId="{E6281F46-81F0-4280-A7AC-63D7256D2289}">
      <dgm:prSet/>
      <dgm:spPr>
        <a:solidFill>
          <a:schemeClr val="accent3">
            <a:lumMod val="75000"/>
          </a:schemeClr>
        </a:solidFill>
      </dgm:spPr>
      <dgm:t>
        <a:bodyPr/>
        <a:lstStyle/>
        <a:p>
          <a:pPr rtl="1"/>
          <a:endParaRPr lang="he-IL" b="1"/>
        </a:p>
      </dgm:t>
    </dgm:pt>
    <dgm:pt modelId="{6D0DBF5E-7811-441E-91E5-4EB77AAE976D}">
      <dgm:prSet custT="1"/>
      <dgm:spPr/>
      <dgm:t>
        <a:bodyPr/>
        <a:lstStyle/>
        <a:p>
          <a:pPr rtl="1"/>
          <a:r>
            <a:rPr lang="he-IL" sz="2800" b="1" dirty="0"/>
            <a:t>תכנון מהלך המחקר בעזרת ניסוי או תצפית </a:t>
          </a:r>
        </a:p>
      </dgm:t>
    </dgm:pt>
    <dgm:pt modelId="{25527854-CF26-4A89-B848-BC3FDC3B6251}" type="parTrans" cxnId="{ACFDC72C-EF9C-4854-A4E7-44554FD50D90}">
      <dgm:prSet/>
      <dgm:spPr/>
      <dgm:t>
        <a:bodyPr/>
        <a:lstStyle/>
        <a:p>
          <a:pPr rtl="1"/>
          <a:endParaRPr lang="he-IL" b="1"/>
        </a:p>
      </dgm:t>
    </dgm:pt>
    <dgm:pt modelId="{F3795C58-56C2-491A-8DC8-55D2D5823735}" type="sibTrans" cxnId="{ACFDC72C-EF9C-4854-A4E7-44554FD50D90}">
      <dgm:prSet/>
      <dgm:spPr>
        <a:solidFill>
          <a:schemeClr val="accent3">
            <a:lumMod val="75000"/>
          </a:schemeClr>
        </a:solidFill>
      </dgm:spPr>
      <dgm:t>
        <a:bodyPr/>
        <a:lstStyle/>
        <a:p>
          <a:pPr rtl="1"/>
          <a:endParaRPr lang="he-IL" b="1"/>
        </a:p>
      </dgm:t>
    </dgm:pt>
    <dgm:pt modelId="{A4AE03B2-8BD1-41E4-BA99-EE53CC0792AC}">
      <dgm:prSet custT="1"/>
      <dgm:spPr/>
      <dgm:t>
        <a:bodyPr/>
        <a:lstStyle/>
        <a:p>
          <a:pPr rtl="1"/>
          <a:r>
            <a:rPr lang="he-IL" sz="2800" b="1" dirty="0"/>
            <a:t>הצגת שיטות העבודה וכלי המחקר</a:t>
          </a:r>
        </a:p>
      </dgm:t>
    </dgm:pt>
    <dgm:pt modelId="{B8A84363-C40F-4C54-9C5B-47B8D640ABE8}" type="parTrans" cxnId="{B4624CAE-D325-4850-9624-49AAF19D6D80}">
      <dgm:prSet/>
      <dgm:spPr/>
      <dgm:t>
        <a:bodyPr/>
        <a:lstStyle/>
        <a:p>
          <a:pPr rtl="1"/>
          <a:endParaRPr lang="he-IL" b="1"/>
        </a:p>
      </dgm:t>
    </dgm:pt>
    <dgm:pt modelId="{EAA57507-D9D7-48B5-8C56-6B03B75CADA6}" type="sibTrans" cxnId="{B4624CAE-D325-4850-9624-49AAF19D6D80}">
      <dgm:prSet/>
      <dgm:spPr>
        <a:solidFill>
          <a:schemeClr val="accent3">
            <a:lumMod val="75000"/>
          </a:schemeClr>
        </a:solidFill>
      </dgm:spPr>
      <dgm:t>
        <a:bodyPr/>
        <a:lstStyle/>
        <a:p>
          <a:pPr rtl="1"/>
          <a:endParaRPr lang="he-IL" b="1"/>
        </a:p>
      </dgm:t>
    </dgm:pt>
    <dgm:pt modelId="{4F277079-5D85-47BB-B7DE-0258D1B9DFA1}">
      <dgm:prSet custT="1"/>
      <dgm:spPr/>
      <dgm:t>
        <a:bodyPr/>
        <a:lstStyle/>
        <a:p>
          <a:pPr rtl="1"/>
          <a:r>
            <a:rPr lang="he-IL" sz="2800" b="1" dirty="0"/>
            <a:t>הצגת תוצאות המחקר: </a:t>
          </a:r>
        </a:p>
        <a:p>
          <a:pPr rtl="1"/>
          <a:r>
            <a:rPr lang="he-IL" sz="2800" b="1" dirty="0"/>
            <a:t>טבלאות, גרפים, איורים, תיאור מילולי...</a:t>
          </a:r>
        </a:p>
      </dgm:t>
    </dgm:pt>
    <dgm:pt modelId="{44BFD49E-0495-4735-A32D-EB631BC50086}" type="parTrans" cxnId="{221E4878-24D5-4EE6-B3A8-E2168771C69E}">
      <dgm:prSet/>
      <dgm:spPr/>
      <dgm:t>
        <a:bodyPr/>
        <a:lstStyle/>
        <a:p>
          <a:pPr rtl="1"/>
          <a:endParaRPr lang="he-IL" b="1"/>
        </a:p>
      </dgm:t>
    </dgm:pt>
    <dgm:pt modelId="{2FDC2F1B-B768-4C15-A640-042873CC9FD1}" type="sibTrans" cxnId="{221E4878-24D5-4EE6-B3A8-E2168771C69E}">
      <dgm:prSet/>
      <dgm:spPr>
        <a:solidFill>
          <a:schemeClr val="accent3">
            <a:lumMod val="75000"/>
          </a:schemeClr>
        </a:solidFill>
      </dgm:spPr>
      <dgm:t>
        <a:bodyPr/>
        <a:lstStyle/>
        <a:p>
          <a:pPr rtl="1"/>
          <a:endParaRPr lang="he-IL" b="1"/>
        </a:p>
      </dgm:t>
    </dgm:pt>
    <dgm:pt modelId="{02ACA835-8FEB-4089-8352-BB38FDC56F29}">
      <dgm:prSet custT="1"/>
      <dgm:spPr/>
      <dgm:t>
        <a:bodyPr/>
        <a:lstStyle/>
        <a:p>
          <a:pPr rtl="1"/>
          <a:r>
            <a:rPr lang="he-IL" sz="3200" b="1" dirty="0"/>
            <a:t>מסקנות</a:t>
          </a:r>
        </a:p>
      </dgm:t>
    </dgm:pt>
    <dgm:pt modelId="{30BE7BDA-3E50-4B0A-9B09-8B4829C24012}" type="parTrans" cxnId="{F8497427-E75F-4979-9EE6-EAB5EDED4722}">
      <dgm:prSet/>
      <dgm:spPr/>
      <dgm:t>
        <a:bodyPr/>
        <a:lstStyle/>
        <a:p>
          <a:pPr rtl="1"/>
          <a:endParaRPr lang="he-IL" b="1"/>
        </a:p>
      </dgm:t>
    </dgm:pt>
    <dgm:pt modelId="{6F1E8B39-9468-40F8-95C2-2DC746FBFCF6}" type="sibTrans" cxnId="{F8497427-E75F-4979-9EE6-EAB5EDED4722}">
      <dgm:prSet/>
      <dgm:spPr/>
      <dgm:t>
        <a:bodyPr/>
        <a:lstStyle/>
        <a:p>
          <a:pPr rtl="1"/>
          <a:endParaRPr lang="he-IL" b="1"/>
        </a:p>
      </dgm:t>
    </dgm:pt>
    <dgm:pt modelId="{39B44DD7-56D1-4D13-B8F4-06CDACA9138B}" type="pres">
      <dgm:prSet presAssocID="{A9951831-4A43-4E1E-BF16-DC18FC56D61C}" presName="linearFlow" presStyleCnt="0">
        <dgm:presLayoutVars>
          <dgm:resizeHandles val="exact"/>
        </dgm:presLayoutVars>
      </dgm:prSet>
      <dgm:spPr/>
    </dgm:pt>
    <dgm:pt modelId="{B1D1BE18-FE0E-4C8D-8FD3-36B00249E305}" type="pres">
      <dgm:prSet presAssocID="{67333857-258E-454D-884A-C7CCFBEBE1AD}" presName="node" presStyleLbl="node1" presStyleIdx="0" presStyleCnt="8" custScaleX="460077">
        <dgm:presLayoutVars>
          <dgm:bulletEnabled val="1"/>
        </dgm:presLayoutVars>
      </dgm:prSet>
      <dgm:spPr/>
      <dgm:t>
        <a:bodyPr/>
        <a:lstStyle/>
        <a:p>
          <a:pPr rtl="1"/>
          <a:endParaRPr lang="he-IL"/>
        </a:p>
      </dgm:t>
    </dgm:pt>
    <dgm:pt modelId="{C43786B9-7CB3-4C99-8491-E610087A3061}" type="pres">
      <dgm:prSet presAssocID="{16EE5DBE-CBE7-4F82-98DD-DADE25D289C4}" presName="sibTrans" presStyleLbl="sibTrans2D1" presStyleIdx="0" presStyleCnt="7" custScaleX="200958" custScaleY="579865"/>
      <dgm:spPr/>
      <dgm:t>
        <a:bodyPr/>
        <a:lstStyle/>
        <a:p>
          <a:pPr rtl="1"/>
          <a:endParaRPr lang="he-IL"/>
        </a:p>
      </dgm:t>
    </dgm:pt>
    <dgm:pt modelId="{8EB352FB-B8F5-445E-8659-F914046E0B02}" type="pres">
      <dgm:prSet presAssocID="{16EE5DBE-CBE7-4F82-98DD-DADE25D289C4}" presName="connectorText" presStyleLbl="sibTrans2D1" presStyleIdx="0" presStyleCnt="7"/>
      <dgm:spPr/>
      <dgm:t>
        <a:bodyPr/>
        <a:lstStyle/>
        <a:p>
          <a:pPr rtl="1"/>
          <a:endParaRPr lang="he-IL"/>
        </a:p>
      </dgm:t>
    </dgm:pt>
    <dgm:pt modelId="{678349F4-5415-4DF0-B47F-AB6B571F18C7}" type="pres">
      <dgm:prSet presAssocID="{F3A0B938-8C6B-4726-9551-F3D87C4D949A}" presName="node" presStyleLbl="node1" presStyleIdx="1" presStyleCnt="8" custScaleX="460077">
        <dgm:presLayoutVars>
          <dgm:bulletEnabled val="1"/>
        </dgm:presLayoutVars>
      </dgm:prSet>
      <dgm:spPr/>
      <dgm:t>
        <a:bodyPr/>
        <a:lstStyle/>
        <a:p>
          <a:pPr rtl="1"/>
          <a:endParaRPr lang="he-IL"/>
        </a:p>
      </dgm:t>
    </dgm:pt>
    <dgm:pt modelId="{2DFE2CEA-8722-4564-891A-01C909206584}" type="pres">
      <dgm:prSet presAssocID="{85B17462-25ED-44E1-95CE-C00B1FD1FCBE}" presName="sibTrans" presStyleLbl="sibTrans2D1" presStyleIdx="1" presStyleCnt="7" custScaleX="200958" custScaleY="579865"/>
      <dgm:spPr/>
      <dgm:t>
        <a:bodyPr/>
        <a:lstStyle/>
        <a:p>
          <a:pPr rtl="1"/>
          <a:endParaRPr lang="he-IL"/>
        </a:p>
      </dgm:t>
    </dgm:pt>
    <dgm:pt modelId="{F7AFE6FA-0E9B-44D5-B4EF-26B9CAB902E1}" type="pres">
      <dgm:prSet presAssocID="{85B17462-25ED-44E1-95CE-C00B1FD1FCBE}" presName="connectorText" presStyleLbl="sibTrans2D1" presStyleIdx="1" presStyleCnt="7"/>
      <dgm:spPr/>
      <dgm:t>
        <a:bodyPr/>
        <a:lstStyle/>
        <a:p>
          <a:pPr rtl="1"/>
          <a:endParaRPr lang="he-IL"/>
        </a:p>
      </dgm:t>
    </dgm:pt>
    <dgm:pt modelId="{CE5AA000-2FBB-4295-AC6F-BAEBF0D7F4D1}" type="pres">
      <dgm:prSet presAssocID="{BE6DA285-3598-45C9-98FE-4344680BCA92}" presName="node" presStyleLbl="node1" presStyleIdx="2" presStyleCnt="8" custScaleX="460077">
        <dgm:presLayoutVars>
          <dgm:bulletEnabled val="1"/>
        </dgm:presLayoutVars>
      </dgm:prSet>
      <dgm:spPr/>
      <dgm:t>
        <a:bodyPr/>
        <a:lstStyle/>
        <a:p>
          <a:pPr rtl="1"/>
          <a:endParaRPr lang="he-IL"/>
        </a:p>
      </dgm:t>
    </dgm:pt>
    <dgm:pt modelId="{A6300C39-C2F9-4C2E-8E53-48FDB8DEE442}" type="pres">
      <dgm:prSet presAssocID="{34BBAE8E-1901-403F-BF13-151BBB5EEC26}" presName="sibTrans" presStyleLbl="sibTrans2D1" presStyleIdx="2" presStyleCnt="7" custScaleX="200958" custScaleY="579865"/>
      <dgm:spPr/>
      <dgm:t>
        <a:bodyPr/>
        <a:lstStyle/>
        <a:p>
          <a:pPr rtl="1"/>
          <a:endParaRPr lang="he-IL"/>
        </a:p>
      </dgm:t>
    </dgm:pt>
    <dgm:pt modelId="{BA2919C7-5062-4747-9C93-B9F0DE9F4080}" type="pres">
      <dgm:prSet presAssocID="{34BBAE8E-1901-403F-BF13-151BBB5EEC26}" presName="connectorText" presStyleLbl="sibTrans2D1" presStyleIdx="2" presStyleCnt="7"/>
      <dgm:spPr/>
      <dgm:t>
        <a:bodyPr/>
        <a:lstStyle/>
        <a:p>
          <a:pPr rtl="1"/>
          <a:endParaRPr lang="he-IL"/>
        </a:p>
      </dgm:t>
    </dgm:pt>
    <dgm:pt modelId="{863662B8-85F3-43E5-84F0-6EB108111A4B}" type="pres">
      <dgm:prSet presAssocID="{8CF7373A-2B27-4C34-A418-C671E380770D}" presName="node" presStyleLbl="node1" presStyleIdx="3" presStyleCnt="8" custScaleX="460077">
        <dgm:presLayoutVars>
          <dgm:bulletEnabled val="1"/>
        </dgm:presLayoutVars>
      </dgm:prSet>
      <dgm:spPr/>
      <dgm:t>
        <a:bodyPr/>
        <a:lstStyle/>
        <a:p>
          <a:pPr rtl="1"/>
          <a:endParaRPr lang="he-IL"/>
        </a:p>
      </dgm:t>
    </dgm:pt>
    <dgm:pt modelId="{90A465CD-1B15-4793-890F-CAEAADBC467B}" type="pres">
      <dgm:prSet presAssocID="{7C1F6777-D3B0-4760-83BF-4D89BE09C2A8}" presName="sibTrans" presStyleLbl="sibTrans2D1" presStyleIdx="3" presStyleCnt="7" custScaleX="200958" custScaleY="579865"/>
      <dgm:spPr/>
      <dgm:t>
        <a:bodyPr/>
        <a:lstStyle/>
        <a:p>
          <a:pPr rtl="1"/>
          <a:endParaRPr lang="he-IL"/>
        </a:p>
      </dgm:t>
    </dgm:pt>
    <dgm:pt modelId="{2A8F408B-59B2-4A78-A885-0D64C3CF2095}" type="pres">
      <dgm:prSet presAssocID="{7C1F6777-D3B0-4760-83BF-4D89BE09C2A8}" presName="connectorText" presStyleLbl="sibTrans2D1" presStyleIdx="3" presStyleCnt="7"/>
      <dgm:spPr/>
      <dgm:t>
        <a:bodyPr/>
        <a:lstStyle/>
        <a:p>
          <a:pPr rtl="1"/>
          <a:endParaRPr lang="he-IL"/>
        </a:p>
      </dgm:t>
    </dgm:pt>
    <dgm:pt modelId="{C6C371D6-9BB1-47D2-9BB5-29966687D6B4}" type="pres">
      <dgm:prSet presAssocID="{6D0DBF5E-7811-441E-91E5-4EB77AAE976D}" presName="node" presStyleLbl="node1" presStyleIdx="4" presStyleCnt="8" custScaleX="455351">
        <dgm:presLayoutVars>
          <dgm:bulletEnabled val="1"/>
        </dgm:presLayoutVars>
      </dgm:prSet>
      <dgm:spPr/>
      <dgm:t>
        <a:bodyPr/>
        <a:lstStyle/>
        <a:p>
          <a:pPr rtl="1"/>
          <a:endParaRPr lang="he-IL"/>
        </a:p>
      </dgm:t>
    </dgm:pt>
    <dgm:pt modelId="{55D100B9-318A-4B0A-BEA6-0364E4DC5146}" type="pres">
      <dgm:prSet presAssocID="{F3795C58-56C2-491A-8DC8-55D2D5823735}" presName="sibTrans" presStyleLbl="sibTrans2D1" presStyleIdx="4" presStyleCnt="7" custScaleX="200958" custScaleY="579865"/>
      <dgm:spPr/>
      <dgm:t>
        <a:bodyPr/>
        <a:lstStyle/>
        <a:p>
          <a:pPr rtl="1"/>
          <a:endParaRPr lang="he-IL"/>
        </a:p>
      </dgm:t>
    </dgm:pt>
    <dgm:pt modelId="{4485527C-7BBB-4414-958B-1C395649F39C}" type="pres">
      <dgm:prSet presAssocID="{F3795C58-56C2-491A-8DC8-55D2D5823735}" presName="connectorText" presStyleLbl="sibTrans2D1" presStyleIdx="4" presStyleCnt="7"/>
      <dgm:spPr/>
      <dgm:t>
        <a:bodyPr/>
        <a:lstStyle/>
        <a:p>
          <a:pPr rtl="1"/>
          <a:endParaRPr lang="he-IL"/>
        </a:p>
      </dgm:t>
    </dgm:pt>
    <dgm:pt modelId="{889778E4-2377-4F39-B07B-6B09A48F0731}" type="pres">
      <dgm:prSet presAssocID="{A4AE03B2-8BD1-41E4-BA99-EE53CC0792AC}" presName="node" presStyleLbl="node1" presStyleIdx="5" presStyleCnt="8" custScaleX="460077" custScaleY="95367">
        <dgm:presLayoutVars>
          <dgm:bulletEnabled val="1"/>
        </dgm:presLayoutVars>
      </dgm:prSet>
      <dgm:spPr/>
      <dgm:t>
        <a:bodyPr/>
        <a:lstStyle/>
        <a:p>
          <a:pPr rtl="1"/>
          <a:endParaRPr lang="he-IL"/>
        </a:p>
      </dgm:t>
    </dgm:pt>
    <dgm:pt modelId="{CE206E05-BE67-4525-8DD7-6C69AED886BE}" type="pres">
      <dgm:prSet presAssocID="{EAA57507-D9D7-48B5-8C56-6B03B75CADA6}" presName="sibTrans" presStyleLbl="sibTrans2D1" presStyleIdx="5" presStyleCnt="7" custScaleX="200958" custScaleY="579865"/>
      <dgm:spPr/>
      <dgm:t>
        <a:bodyPr/>
        <a:lstStyle/>
        <a:p>
          <a:pPr rtl="1"/>
          <a:endParaRPr lang="he-IL"/>
        </a:p>
      </dgm:t>
    </dgm:pt>
    <dgm:pt modelId="{F38450A8-2340-4441-85F8-47C1249915A3}" type="pres">
      <dgm:prSet presAssocID="{EAA57507-D9D7-48B5-8C56-6B03B75CADA6}" presName="connectorText" presStyleLbl="sibTrans2D1" presStyleIdx="5" presStyleCnt="7"/>
      <dgm:spPr/>
      <dgm:t>
        <a:bodyPr/>
        <a:lstStyle/>
        <a:p>
          <a:pPr rtl="1"/>
          <a:endParaRPr lang="he-IL"/>
        </a:p>
      </dgm:t>
    </dgm:pt>
    <dgm:pt modelId="{E8C17B7F-2DCE-497A-BBAF-9ABAAE0D0EBE}" type="pres">
      <dgm:prSet presAssocID="{4F277079-5D85-47BB-B7DE-0258D1B9DFA1}" presName="node" presStyleLbl="node1" presStyleIdx="6" presStyleCnt="8" custScaleX="453407" custScaleY="223090">
        <dgm:presLayoutVars>
          <dgm:bulletEnabled val="1"/>
        </dgm:presLayoutVars>
      </dgm:prSet>
      <dgm:spPr/>
      <dgm:t>
        <a:bodyPr/>
        <a:lstStyle/>
        <a:p>
          <a:pPr rtl="1"/>
          <a:endParaRPr lang="he-IL"/>
        </a:p>
      </dgm:t>
    </dgm:pt>
    <dgm:pt modelId="{F366432C-AEC1-48BF-9347-6EED784755E5}" type="pres">
      <dgm:prSet presAssocID="{2FDC2F1B-B768-4C15-A640-042873CC9FD1}" presName="sibTrans" presStyleLbl="sibTrans2D1" presStyleIdx="6" presStyleCnt="7" custScaleX="200958" custScaleY="579865"/>
      <dgm:spPr/>
      <dgm:t>
        <a:bodyPr/>
        <a:lstStyle/>
        <a:p>
          <a:pPr rtl="1"/>
          <a:endParaRPr lang="he-IL"/>
        </a:p>
      </dgm:t>
    </dgm:pt>
    <dgm:pt modelId="{FF71A4F4-8AB1-46BF-A9C3-24CA01FEE7FA}" type="pres">
      <dgm:prSet presAssocID="{2FDC2F1B-B768-4C15-A640-042873CC9FD1}" presName="connectorText" presStyleLbl="sibTrans2D1" presStyleIdx="6" presStyleCnt="7"/>
      <dgm:spPr/>
      <dgm:t>
        <a:bodyPr/>
        <a:lstStyle/>
        <a:p>
          <a:pPr rtl="1"/>
          <a:endParaRPr lang="he-IL"/>
        </a:p>
      </dgm:t>
    </dgm:pt>
    <dgm:pt modelId="{BB57F671-0000-471E-B18C-0E8B44E5B97F}" type="pres">
      <dgm:prSet presAssocID="{02ACA835-8FEB-4089-8352-BB38FDC56F29}" presName="node" presStyleLbl="node1" presStyleIdx="7" presStyleCnt="8" custScaleX="460077" custScaleY="139331">
        <dgm:presLayoutVars>
          <dgm:bulletEnabled val="1"/>
        </dgm:presLayoutVars>
      </dgm:prSet>
      <dgm:spPr/>
      <dgm:t>
        <a:bodyPr/>
        <a:lstStyle/>
        <a:p>
          <a:pPr rtl="1"/>
          <a:endParaRPr lang="he-IL"/>
        </a:p>
      </dgm:t>
    </dgm:pt>
  </dgm:ptLst>
  <dgm:cxnLst>
    <dgm:cxn modelId="{622D82EB-18DD-4511-9E22-A6D8A622C840}" type="presOf" srcId="{F3A0B938-8C6B-4726-9551-F3D87C4D949A}" destId="{678349F4-5415-4DF0-B47F-AB6B571F18C7}" srcOrd="0" destOrd="0" presId="urn:microsoft.com/office/officeart/2005/8/layout/process2"/>
    <dgm:cxn modelId="{6DCCB916-1D7E-4CFE-82F7-14FFB54A4F69}" srcId="{A9951831-4A43-4E1E-BF16-DC18FC56D61C}" destId="{F3A0B938-8C6B-4726-9551-F3D87C4D949A}" srcOrd="1" destOrd="0" parTransId="{973A625E-5678-4B15-B9D4-1D7FEC4B896A}" sibTransId="{85B17462-25ED-44E1-95CE-C00B1FD1FCBE}"/>
    <dgm:cxn modelId="{45124125-AE97-4350-A19B-7C0A17A00349}" type="presOf" srcId="{A4AE03B2-8BD1-41E4-BA99-EE53CC0792AC}" destId="{889778E4-2377-4F39-B07B-6B09A48F0731}" srcOrd="0" destOrd="0" presId="urn:microsoft.com/office/officeart/2005/8/layout/process2"/>
    <dgm:cxn modelId="{24F72770-B6A8-4673-8DCC-9E6CCC0B0C1A}" srcId="{A9951831-4A43-4E1E-BF16-DC18FC56D61C}" destId="{67333857-258E-454D-884A-C7CCFBEBE1AD}" srcOrd="0" destOrd="0" parTransId="{FEDECDFD-D96E-4347-9A23-5844D9D33188}" sibTransId="{16EE5DBE-CBE7-4F82-98DD-DADE25D289C4}"/>
    <dgm:cxn modelId="{778A9349-03EE-4506-A64B-295CFA35B489}" type="presOf" srcId="{34BBAE8E-1901-403F-BF13-151BBB5EEC26}" destId="{BA2919C7-5062-4747-9C93-B9F0DE9F4080}" srcOrd="1" destOrd="0" presId="urn:microsoft.com/office/officeart/2005/8/layout/process2"/>
    <dgm:cxn modelId="{13BE0996-2D94-4023-8722-FA34E9C5568D}" type="presOf" srcId="{BE6DA285-3598-45C9-98FE-4344680BCA92}" destId="{CE5AA000-2FBB-4295-AC6F-BAEBF0D7F4D1}" srcOrd="0" destOrd="0" presId="urn:microsoft.com/office/officeart/2005/8/layout/process2"/>
    <dgm:cxn modelId="{6D7F7A83-3173-4FE1-A414-2CB16D73FE37}" type="presOf" srcId="{A9951831-4A43-4E1E-BF16-DC18FC56D61C}" destId="{39B44DD7-56D1-4D13-B8F4-06CDACA9138B}" srcOrd="0" destOrd="0" presId="urn:microsoft.com/office/officeart/2005/8/layout/process2"/>
    <dgm:cxn modelId="{5A7E4BCD-B07E-4900-A1F1-672FAD25BBE0}" type="presOf" srcId="{2FDC2F1B-B768-4C15-A640-042873CC9FD1}" destId="{F366432C-AEC1-48BF-9347-6EED784755E5}" srcOrd="0" destOrd="0" presId="urn:microsoft.com/office/officeart/2005/8/layout/process2"/>
    <dgm:cxn modelId="{EFB0FD19-7EE6-40B2-9210-B0571C3A98E1}" type="presOf" srcId="{7C1F6777-D3B0-4760-83BF-4D89BE09C2A8}" destId="{90A465CD-1B15-4793-890F-CAEAADBC467B}" srcOrd="0" destOrd="0" presId="urn:microsoft.com/office/officeart/2005/8/layout/process2"/>
    <dgm:cxn modelId="{EE2CD9B8-3DE8-4E6C-8310-9F3AED4BD569}" type="presOf" srcId="{8CF7373A-2B27-4C34-A418-C671E380770D}" destId="{863662B8-85F3-43E5-84F0-6EB108111A4B}" srcOrd="0" destOrd="0" presId="urn:microsoft.com/office/officeart/2005/8/layout/process2"/>
    <dgm:cxn modelId="{E6281F46-81F0-4280-A7AC-63D7256D2289}" srcId="{A9951831-4A43-4E1E-BF16-DC18FC56D61C}" destId="{8CF7373A-2B27-4C34-A418-C671E380770D}" srcOrd="3" destOrd="0" parTransId="{D43E5D40-6875-4983-B91C-E097A95AACBF}" sibTransId="{7C1F6777-D3B0-4760-83BF-4D89BE09C2A8}"/>
    <dgm:cxn modelId="{221E4878-24D5-4EE6-B3A8-E2168771C69E}" srcId="{A9951831-4A43-4E1E-BF16-DC18FC56D61C}" destId="{4F277079-5D85-47BB-B7DE-0258D1B9DFA1}" srcOrd="6" destOrd="0" parTransId="{44BFD49E-0495-4735-A32D-EB631BC50086}" sibTransId="{2FDC2F1B-B768-4C15-A640-042873CC9FD1}"/>
    <dgm:cxn modelId="{ACFDC72C-EF9C-4854-A4E7-44554FD50D90}" srcId="{A9951831-4A43-4E1E-BF16-DC18FC56D61C}" destId="{6D0DBF5E-7811-441E-91E5-4EB77AAE976D}" srcOrd="4" destOrd="0" parTransId="{25527854-CF26-4A89-B848-BC3FDC3B6251}" sibTransId="{F3795C58-56C2-491A-8DC8-55D2D5823735}"/>
    <dgm:cxn modelId="{2A893CD1-3943-40CA-ACC3-DD2C72A88779}" type="presOf" srcId="{EAA57507-D9D7-48B5-8C56-6B03B75CADA6}" destId="{CE206E05-BE67-4525-8DD7-6C69AED886BE}" srcOrd="0" destOrd="0" presId="urn:microsoft.com/office/officeart/2005/8/layout/process2"/>
    <dgm:cxn modelId="{326C1C8F-14A9-45AC-BDCC-52ADE8F90434}" type="presOf" srcId="{7C1F6777-D3B0-4760-83BF-4D89BE09C2A8}" destId="{2A8F408B-59B2-4A78-A885-0D64C3CF2095}" srcOrd="1" destOrd="0" presId="urn:microsoft.com/office/officeart/2005/8/layout/process2"/>
    <dgm:cxn modelId="{F6E83EDC-4C5A-415E-85AF-6A024F88716D}" srcId="{A9951831-4A43-4E1E-BF16-DC18FC56D61C}" destId="{BE6DA285-3598-45C9-98FE-4344680BCA92}" srcOrd="2" destOrd="0" parTransId="{D0F7E31A-8864-4B62-A8F8-FDF4C01A4FD1}" sibTransId="{34BBAE8E-1901-403F-BF13-151BBB5EEC26}"/>
    <dgm:cxn modelId="{8F3E5260-3C50-4B83-AD59-D79E10A7F2F2}" type="presOf" srcId="{85B17462-25ED-44E1-95CE-C00B1FD1FCBE}" destId="{F7AFE6FA-0E9B-44D5-B4EF-26B9CAB902E1}" srcOrd="1" destOrd="0" presId="urn:microsoft.com/office/officeart/2005/8/layout/process2"/>
    <dgm:cxn modelId="{F8497427-E75F-4979-9EE6-EAB5EDED4722}" srcId="{A9951831-4A43-4E1E-BF16-DC18FC56D61C}" destId="{02ACA835-8FEB-4089-8352-BB38FDC56F29}" srcOrd="7" destOrd="0" parTransId="{30BE7BDA-3E50-4B0A-9B09-8B4829C24012}" sibTransId="{6F1E8B39-9468-40F8-95C2-2DC746FBFCF6}"/>
    <dgm:cxn modelId="{3C13602B-3BBB-46F0-B502-EAA1CD68AE8B}" type="presOf" srcId="{85B17462-25ED-44E1-95CE-C00B1FD1FCBE}" destId="{2DFE2CEA-8722-4564-891A-01C909206584}" srcOrd="0" destOrd="0" presId="urn:microsoft.com/office/officeart/2005/8/layout/process2"/>
    <dgm:cxn modelId="{A4508C20-EC65-4760-87EB-27BD4958FD0D}" type="presOf" srcId="{2FDC2F1B-B768-4C15-A640-042873CC9FD1}" destId="{FF71A4F4-8AB1-46BF-A9C3-24CA01FEE7FA}" srcOrd="1" destOrd="0" presId="urn:microsoft.com/office/officeart/2005/8/layout/process2"/>
    <dgm:cxn modelId="{6CED6AE1-73B2-41D8-875E-159DFF29E8F6}" type="presOf" srcId="{F3795C58-56C2-491A-8DC8-55D2D5823735}" destId="{4485527C-7BBB-4414-958B-1C395649F39C}" srcOrd="1" destOrd="0" presId="urn:microsoft.com/office/officeart/2005/8/layout/process2"/>
    <dgm:cxn modelId="{05C1706E-C882-43EF-B7B0-A94B51AC51B4}" type="presOf" srcId="{F3795C58-56C2-491A-8DC8-55D2D5823735}" destId="{55D100B9-318A-4B0A-BEA6-0364E4DC5146}" srcOrd="0" destOrd="0" presId="urn:microsoft.com/office/officeart/2005/8/layout/process2"/>
    <dgm:cxn modelId="{A73E41E6-2A45-4B74-BF9A-ABBD3DC3B240}" type="presOf" srcId="{34BBAE8E-1901-403F-BF13-151BBB5EEC26}" destId="{A6300C39-C2F9-4C2E-8E53-48FDB8DEE442}" srcOrd="0" destOrd="0" presId="urn:microsoft.com/office/officeart/2005/8/layout/process2"/>
    <dgm:cxn modelId="{B4624CAE-D325-4850-9624-49AAF19D6D80}" srcId="{A9951831-4A43-4E1E-BF16-DC18FC56D61C}" destId="{A4AE03B2-8BD1-41E4-BA99-EE53CC0792AC}" srcOrd="5" destOrd="0" parTransId="{B8A84363-C40F-4C54-9C5B-47B8D640ABE8}" sibTransId="{EAA57507-D9D7-48B5-8C56-6B03B75CADA6}"/>
    <dgm:cxn modelId="{8ABEBE3E-0D57-4CDB-9186-7ACD90A07F2B}" type="presOf" srcId="{6D0DBF5E-7811-441E-91E5-4EB77AAE976D}" destId="{C6C371D6-9BB1-47D2-9BB5-29966687D6B4}" srcOrd="0" destOrd="0" presId="urn:microsoft.com/office/officeart/2005/8/layout/process2"/>
    <dgm:cxn modelId="{727F5652-EC6E-4416-B354-D6019958D81B}" type="presOf" srcId="{16EE5DBE-CBE7-4F82-98DD-DADE25D289C4}" destId="{C43786B9-7CB3-4C99-8491-E610087A3061}" srcOrd="0" destOrd="0" presId="urn:microsoft.com/office/officeart/2005/8/layout/process2"/>
    <dgm:cxn modelId="{6DF1C3B0-42B3-4A33-B07B-6130951379AA}" type="presOf" srcId="{16EE5DBE-CBE7-4F82-98DD-DADE25D289C4}" destId="{8EB352FB-B8F5-445E-8659-F914046E0B02}" srcOrd="1" destOrd="0" presId="urn:microsoft.com/office/officeart/2005/8/layout/process2"/>
    <dgm:cxn modelId="{14679EAF-2CD3-4E42-B107-30D2213F5D5F}" type="presOf" srcId="{02ACA835-8FEB-4089-8352-BB38FDC56F29}" destId="{BB57F671-0000-471E-B18C-0E8B44E5B97F}" srcOrd="0" destOrd="0" presId="urn:microsoft.com/office/officeart/2005/8/layout/process2"/>
    <dgm:cxn modelId="{5A7727C5-5518-48D9-9FC6-13302ECD682D}" type="presOf" srcId="{4F277079-5D85-47BB-B7DE-0258D1B9DFA1}" destId="{E8C17B7F-2DCE-497A-BBAF-9ABAAE0D0EBE}" srcOrd="0" destOrd="0" presId="urn:microsoft.com/office/officeart/2005/8/layout/process2"/>
    <dgm:cxn modelId="{90D4BD87-B4F9-42A9-89EF-3EF0F72C1C1B}" type="presOf" srcId="{EAA57507-D9D7-48B5-8C56-6B03B75CADA6}" destId="{F38450A8-2340-4441-85F8-47C1249915A3}" srcOrd="1" destOrd="0" presId="urn:microsoft.com/office/officeart/2005/8/layout/process2"/>
    <dgm:cxn modelId="{CC153F15-709B-43B0-9B7A-2779F25956E6}" type="presOf" srcId="{67333857-258E-454D-884A-C7CCFBEBE1AD}" destId="{B1D1BE18-FE0E-4C8D-8FD3-36B00249E305}" srcOrd="0" destOrd="0" presId="urn:microsoft.com/office/officeart/2005/8/layout/process2"/>
    <dgm:cxn modelId="{7AEC4D6A-7884-45FE-A798-DD8834F5D174}" type="presParOf" srcId="{39B44DD7-56D1-4D13-B8F4-06CDACA9138B}" destId="{B1D1BE18-FE0E-4C8D-8FD3-36B00249E305}" srcOrd="0" destOrd="0" presId="urn:microsoft.com/office/officeart/2005/8/layout/process2"/>
    <dgm:cxn modelId="{AD782479-4AC0-4DFB-BCD3-DF456BA9265B}" type="presParOf" srcId="{39B44DD7-56D1-4D13-B8F4-06CDACA9138B}" destId="{C43786B9-7CB3-4C99-8491-E610087A3061}" srcOrd="1" destOrd="0" presId="urn:microsoft.com/office/officeart/2005/8/layout/process2"/>
    <dgm:cxn modelId="{34ADFA32-B4E5-497B-BD3D-530CFE96CFD5}" type="presParOf" srcId="{C43786B9-7CB3-4C99-8491-E610087A3061}" destId="{8EB352FB-B8F5-445E-8659-F914046E0B02}" srcOrd="0" destOrd="0" presId="urn:microsoft.com/office/officeart/2005/8/layout/process2"/>
    <dgm:cxn modelId="{9964AF27-D5A7-43D1-B507-457D33F4BB08}" type="presParOf" srcId="{39B44DD7-56D1-4D13-B8F4-06CDACA9138B}" destId="{678349F4-5415-4DF0-B47F-AB6B571F18C7}" srcOrd="2" destOrd="0" presId="urn:microsoft.com/office/officeart/2005/8/layout/process2"/>
    <dgm:cxn modelId="{133001D9-3889-4282-AA20-913CBF02E0BF}" type="presParOf" srcId="{39B44DD7-56D1-4D13-B8F4-06CDACA9138B}" destId="{2DFE2CEA-8722-4564-891A-01C909206584}" srcOrd="3" destOrd="0" presId="urn:microsoft.com/office/officeart/2005/8/layout/process2"/>
    <dgm:cxn modelId="{F0F9FD93-680A-46D1-9EBA-9C892D9A8ACB}" type="presParOf" srcId="{2DFE2CEA-8722-4564-891A-01C909206584}" destId="{F7AFE6FA-0E9B-44D5-B4EF-26B9CAB902E1}" srcOrd="0" destOrd="0" presId="urn:microsoft.com/office/officeart/2005/8/layout/process2"/>
    <dgm:cxn modelId="{613CA75A-BDFD-4A00-942F-5ECF419927D8}" type="presParOf" srcId="{39B44DD7-56D1-4D13-B8F4-06CDACA9138B}" destId="{CE5AA000-2FBB-4295-AC6F-BAEBF0D7F4D1}" srcOrd="4" destOrd="0" presId="urn:microsoft.com/office/officeart/2005/8/layout/process2"/>
    <dgm:cxn modelId="{E3CAFD8B-296C-476E-8C34-6EDD369A91E6}" type="presParOf" srcId="{39B44DD7-56D1-4D13-B8F4-06CDACA9138B}" destId="{A6300C39-C2F9-4C2E-8E53-48FDB8DEE442}" srcOrd="5" destOrd="0" presId="urn:microsoft.com/office/officeart/2005/8/layout/process2"/>
    <dgm:cxn modelId="{36BC047F-DE6E-4BFD-9F52-1FBEE7585FFA}" type="presParOf" srcId="{A6300C39-C2F9-4C2E-8E53-48FDB8DEE442}" destId="{BA2919C7-5062-4747-9C93-B9F0DE9F4080}" srcOrd="0" destOrd="0" presId="urn:microsoft.com/office/officeart/2005/8/layout/process2"/>
    <dgm:cxn modelId="{0AE13C3D-FB5D-4392-8590-4F7E71CFEA27}" type="presParOf" srcId="{39B44DD7-56D1-4D13-B8F4-06CDACA9138B}" destId="{863662B8-85F3-43E5-84F0-6EB108111A4B}" srcOrd="6" destOrd="0" presId="urn:microsoft.com/office/officeart/2005/8/layout/process2"/>
    <dgm:cxn modelId="{D4FA1752-0372-48B1-BBF3-EC81C99A98F2}" type="presParOf" srcId="{39B44DD7-56D1-4D13-B8F4-06CDACA9138B}" destId="{90A465CD-1B15-4793-890F-CAEAADBC467B}" srcOrd="7" destOrd="0" presId="urn:microsoft.com/office/officeart/2005/8/layout/process2"/>
    <dgm:cxn modelId="{31B9BCF7-F43B-464C-B304-F66A42750F68}" type="presParOf" srcId="{90A465CD-1B15-4793-890F-CAEAADBC467B}" destId="{2A8F408B-59B2-4A78-A885-0D64C3CF2095}" srcOrd="0" destOrd="0" presId="urn:microsoft.com/office/officeart/2005/8/layout/process2"/>
    <dgm:cxn modelId="{A2E95FFC-2862-4C08-9873-EBCD81EF569A}" type="presParOf" srcId="{39B44DD7-56D1-4D13-B8F4-06CDACA9138B}" destId="{C6C371D6-9BB1-47D2-9BB5-29966687D6B4}" srcOrd="8" destOrd="0" presId="urn:microsoft.com/office/officeart/2005/8/layout/process2"/>
    <dgm:cxn modelId="{8A24B618-D730-4829-91E6-7883791617C4}" type="presParOf" srcId="{39B44DD7-56D1-4D13-B8F4-06CDACA9138B}" destId="{55D100B9-318A-4B0A-BEA6-0364E4DC5146}" srcOrd="9" destOrd="0" presId="urn:microsoft.com/office/officeart/2005/8/layout/process2"/>
    <dgm:cxn modelId="{98CD04EF-14C8-4899-BB09-3148AA7D2C51}" type="presParOf" srcId="{55D100B9-318A-4B0A-BEA6-0364E4DC5146}" destId="{4485527C-7BBB-4414-958B-1C395649F39C}" srcOrd="0" destOrd="0" presId="urn:microsoft.com/office/officeart/2005/8/layout/process2"/>
    <dgm:cxn modelId="{1B689EF7-9F9C-4D0E-9CFA-AD4FCAF4A6E3}" type="presParOf" srcId="{39B44DD7-56D1-4D13-B8F4-06CDACA9138B}" destId="{889778E4-2377-4F39-B07B-6B09A48F0731}" srcOrd="10" destOrd="0" presId="urn:microsoft.com/office/officeart/2005/8/layout/process2"/>
    <dgm:cxn modelId="{30AD9A14-E7EA-442A-AEC3-E2EC070073E9}" type="presParOf" srcId="{39B44DD7-56D1-4D13-B8F4-06CDACA9138B}" destId="{CE206E05-BE67-4525-8DD7-6C69AED886BE}" srcOrd="11" destOrd="0" presId="urn:microsoft.com/office/officeart/2005/8/layout/process2"/>
    <dgm:cxn modelId="{E371C0CC-0848-4B73-898D-FAA296EC919C}" type="presParOf" srcId="{CE206E05-BE67-4525-8DD7-6C69AED886BE}" destId="{F38450A8-2340-4441-85F8-47C1249915A3}" srcOrd="0" destOrd="0" presId="urn:microsoft.com/office/officeart/2005/8/layout/process2"/>
    <dgm:cxn modelId="{8E5A97AA-7C89-42B5-BF42-9FC2819320B6}" type="presParOf" srcId="{39B44DD7-56D1-4D13-B8F4-06CDACA9138B}" destId="{E8C17B7F-2DCE-497A-BBAF-9ABAAE0D0EBE}" srcOrd="12" destOrd="0" presId="urn:microsoft.com/office/officeart/2005/8/layout/process2"/>
    <dgm:cxn modelId="{4CD44509-4CDC-4F86-A04D-1CDCBB2203DA}" type="presParOf" srcId="{39B44DD7-56D1-4D13-B8F4-06CDACA9138B}" destId="{F366432C-AEC1-48BF-9347-6EED784755E5}" srcOrd="13" destOrd="0" presId="urn:microsoft.com/office/officeart/2005/8/layout/process2"/>
    <dgm:cxn modelId="{BB859899-7D52-4789-89E2-23232E9DDAEB}" type="presParOf" srcId="{F366432C-AEC1-48BF-9347-6EED784755E5}" destId="{FF71A4F4-8AB1-46BF-A9C3-24CA01FEE7FA}" srcOrd="0" destOrd="0" presId="urn:microsoft.com/office/officeart/2005/8/layout/process2"/>
    <dgm:cxn modelId="{B8DA4228-1D6A-4B08-BA60-F61B6B9AD804}" type="presParOf" srcId="{39B44DD7-56D1-4D13-B8F4-06CDACA9138B}" destId="{BB57F671-0000-471E-B18C-0E8B44E5B97F}" srcOrd="1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1">
  <dgm:title val=""/>
  <dgm:desc val=""/>
  <dgm:catLst>
    <dgm:cat type="relationship" pri="12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 Id="rId4" Type="http://schemas.openxmlformats.org/officeDocument/2006/relationships/image" Target="../media/image4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85775"/>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85775"/>
          </a:xfrm>
          <a:prstGeom prst="rect">
            <a:avLst/>
          </a:prstGeom>
        </p:spPr>
        <p:txBody>
          <a:bodyPr vert="horz" lIns="91440" tIns="45720" rIns="91440" bIns="45720" rtlCol="1"/>
          <a:lstStyle>
            <a:lvl1pPr algn="l">
              <a:defRPr sz="1200"/>
            </a:lvl1pPr>
          </a:lstStyle>
          <a:p>
            <a:fld id="{352737F9-34EE-45E9-846B-B051C5F64B90}" type="datetimeFigureOut">
              <a:rPr lang="he-IL" smtClean="0"/>
              <a:pPr/>
              <a:t>כ"ח/אלול/תשפ"א</a:t>
            </a:fld>
            <a:endParaRPr lang="he-IL"/>
          </a:p>
        </p:txBody>
      </p:sp>
      <p:sp>
        <p:nvSpPr>
          <p:cNvPr id="4" name="מציין מיקום של כותרת תחתונה 3"/>
          <p:cNvSpPr>
            <a:spLocks noGrp="1"/>
          </p:cNvSpPr>
          <p:nvPr>
            <p:ph type="ftr" sz="quarter" idx="2"/>
          </p:nvPr>
        </p:nvSpPr>
        <p:spPr>
          <a:xfrm>
            <a:off x="3886200" y="9226550"/>
            <a:ext cx="2971800" cy="485775"/>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9226550"/>
            <a:ext cx="2971800" cy="485775"/>
          </a:xfrm>
          <a:prstGeom prst="rect">
            <a:avLst/>
          </a:prstGeom>
        </p:spPr>
        <p:txBody>
          <a:bodyPr vert="horz" lIns="91440" tIns="45720" rIns="91440" bIns="45720" rtlCol="1" anchor="b"/>
          <a:lstStyle>
            <a:lvl1pPr algn="l">
              <a:defRPr sz="1200"/>
            </a:lvl1pPr>
          </a:lstStyle>
          <a:p>
            <a:fld id="{FD348992-400B-4004-A338-166A15FDD999}" type="slidenum">
              <a:rPr lang="he-IL" smtClean="0"/>
              <a:pPr/>
              <a:t>‹#›</a:t>
            </a:fld>
            <a:endParaRPr lang="he-IL"/>
          </a:p>
        </p:txBody>
      </p:sp>
    </p:spTree>
    <p:extLst>
      <p:ext uri="{BB962C8B-B14F-4D97-AF65-F5344CB8AC3E}">
        <p14:creationId xmlns:p14="http://schemas.microsoft.com/office/powerpoint/2010/main" val="2955049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85696"/>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85696"/>
          </a:xfrm>
          <a:prstGeom prst="rect">
            <a:avLst/>
          </a:prstGeom>
        </p:spPr>
        <p:txBody>
          <a:bodyPr vert="horz" lIns="91440" tIns="45720" rIns="91440" bIns="45720" rtlCol="1"/>
          <a:lstStyle>
            <a:lvl1pPr algn="l">
              <a:defRPr sz="1200"/>
            </a:lvl1pPr>
          </a:lstStyle>
          <a:p>
            <a:fld id="{14FC318D-4FEB-4BDA-895C-62D7903813CD}" type="datetimeFigureOut">
              <a:rPr lang="he-IL" smtClean="0"/>
              <a:pPr/>
              <a:t>כ"ח/אלול/תשפ"א</a:t>
            </a:fld>
            <a:endParaRPr lang="he-IL"/>
          </a:p>
        </p:txBody>
      </p:sp>
      <p:sp>
        <p:nvSpPr>
          <p:cNvPr id="4" name="מציין מיקום של תמונת שקופית 3"/>
          <p:cNvSpPr>
            <a:spLocks noGrp="1" noRot="1" noChangeAspect="1"/>
          </p:cNvSpPr>
          <p:nvPr>
            <p:ph type="sldImg" idx="2"/>
          </p:nvPr>
        </p:nvSpPr>
        <p:spPr>
          <a:xfrm>
            <a:off x="1000125" y="728663"/>
            <a:ext cx="4857750" cy="3643312"/>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614109"/>
            <a:ext cx="5486400" cy="4371261"/>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9226531"/>
            <a:ext cx="2971800" cy="485696"/>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226531"/>
            <a:ext cx="2971800" cy="485696"/>
          </a:xfrm>
          <a:prstGeom prst="rect">
            <a:avLst/>
          </a:prstGeom>
        </p:spPr>
        <p:txBody>
          <a:bodyPr vert="horz" lIns="91440" tIns="45720" rIns="91440" bIns="45720" rtlCol="1" anchor="b"/>
          <a:lstStyle>
            <a:lvl1pPr algn="l">
              <a:defRPr sz="1200"/>
            </a:lvl1pPr>
          </a:lstStyle>
          <a:p>
            <a:fld id="{6B22BC1D-41D5-43C6-A63B-8BD5E831952D}" type="slidenum">
              <a:rPr lang="he-IL" smtClean="0"/>
              <a:pPr/>
              <a:t>‹#›</a:t>
            </a:fld>
            <a:endParaRPr lang="he-IL"/>
          </a:p>
        </p:txBody>
      </p:sp>
    </p:spTree>
    <p:extLst>
      <p:ext uri="{BB962C8B-B14F-4D97-AF65-F5344CB8AC3E}">
        <p14:creationId xmlns:p14="http://schemas.microsoft.com/office/powerpoint/2010/main" val="232877610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a:t>קישור</a:t>
            </a:r>
            <a:r>
              <a:rPr lang="he-IL" baseline="0" dirty="0"/>
              <a:t> לניסוי של השיעור הקודם</a:t>
            </a:r>
            <a:endParaRPr lang="he-IL" dirty="0"/>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1</a:t>
            </a:fld>
            <a:endParaRPr lang="he-IL"/>
          </a:p>
        </p:txBody>
      </p:sp>
    </p:spTree>
    <p:extLst>
      <p:ext uri="{BB962C8B-B14F-4D97-AF65-F5344CB8AC3E}">
        <p14:creationId xmlns:p14="http://schemas.microsoft.com/office/powerpoint/2010/main" val="1885894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a:t>הסקרנות אצל פו התעוררה במקרה, כאשר נשען על הגשר וראה את האצטרובל שנפל לו בצדו האחד של הגשר יוצא מהצד השני לאחר זמן קצר.</a:t>
            </a:r>
          </a:p>
          <a:p>
            <a:r>
              <a:rPr lang="he-IL" dirty="0"/>
              <a:t>יכלו</a:t>
            </a:r>
            <a:r>
              <a:rPr lang="he-IL" baseline="0" dirty="0"/>
              <a:t> להתעורר לפה </a:t>
            </a:r>
            <a:r>
              <a:rPr lang="he-IL" baseline="0" dirty="0" err="1"/>
              <a:t>הדב</a:t>
            </a:r>
            <a:r>
              <a:rPr lang="he-IL" baseline="0" dirty="0"/>
              <a:t> שאלות רבות כגון: מהי השפעת עוצמת הזריקה של האצטרובל על מהירות היסחפותו בזרם?</a:t>
            </a:r>
          </a:p>
          <a:p>
            <a:r>
              <a:rPr lang="he-IL" baseline="0" dirty="0"/>
              <a:t>אך מתוך כל השאלות שיכול להיותו עלו לפה </a:t>
            </a:r>
            <a:r>
              <a:rPr lang="he-IL" baseline="0" dirty="0" err="1"/>
              <a:t>הדב</a:t>
            </a:r>
            <a:r>
              <a:rPr lang="he-IL" baseline="0" dirty="0"/>
              <a:t> במוחו מתבצע מיון על מנת לקבוע את שאלת המחקר.</a:t>
            </a:r>
          </a:p>
          <a:p>
            <a:endParaRPr lang="he-IL" dirty="0"/>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11</a:t>
            </a:fld>
            <a:endParaRPr lang="he-IL"/>
          </a:p>
        </p:txBody>
      </p:sp>
    </p:spTree>
    <p:extLst>
      <p:ext uri="{BB962C8B-B14F-4D97-AF65-F5344CB8AC3E}">
        <p14:creationId xmlns:p14="http://schemas.microsoft.com/office/powerpoint/2010/main" val="1529035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a:t>אם אין כל דרך מעשית</a:t>
            </a:r>
            <a:r>
              <a:rPr lang="he-IL" baseline="0" dirty="0"/>
              <a:t> למדוד את המשתנים המוצגים בשאלה ואין דרך לבדוק את הקשר </a:t>
            </a:r>
            <a:r>
              <a:rPr lang="he-IL" baseline="0" dirty="0" err="1"/>
              <a:t>בינהם</a:t>
            </a:r>
            <a:r>
              <a:rPr lang="he-IL" baseline="0" dirty="0"/>
              <a:t> , השאלה איננה שאלה מדעית.</a:t>
            </a:r>
            <a:endParaRPr lang="he-IL" dirty="0"/>
          </a:p>
          <a:p>
            <a:r>
              <a:rPr lang="he-IL" dirty="0"/>
              <a:t>שאלות מדעיות לא עוסקות בשאלות מהסוג 'למה' כי קל</a:t>
            </a:r>
            <a:r>
              <a:rPr lang="he-IL" baseline="0" dirty="0"/>
              <a:t> תמיד אפשר לענות עליהן </a:t>
            </a:r>
            <a:r>
              <a:rPr lang="he-IL" baseline="0" dirty="0" err="1"/>
              <a:t>ב'ככה</a:t>
            </a:r>
            <a:r>
              <a:rPr lang="he-IL" baseline="0" dirty="0"/>
              <a:t> אלוהים רוצה', וזאת לא תשובה שאפשר להפריך אותה.</a:t>
            </a:r>
            <a:endParaRPr lang="he-IL" dirty="0"/>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12</a:t>
            </a:fld>
            <a:endParaRPr lang="he-IL"/>
          </a:p>
        </p:txBody>
      </p:sp>
    </p:spTree>
    <p:extLst>
      <p:ext uri="{BB962C8B-B14F-4D97-AF65-F5344CB8AC3E}">
        <p14:creationId xmlns:p14="http://schemas.microsoft.com/office/powerpoint/2010/main" val="4258324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a:t>לתת שאלה נוספת:</a:t>
            </a:r>
            <a:r>
              <a:rPr lang="he-IL" baseline="0" dirty="0"/>
              <a:t> נסח שאלת חקר בעקבות הניסוי שביצענו בשיעור הקודם (אכילת התפוח והרחת </a:t>
            </a:r>
            <a:r>
              <a:rPr lang="he-IL" baseline="0" dirty="0" err="1"/>
              <a:t>הוניל</a:t>
            </a:r>
            <a:r>
              <a:rPr lang="he-IL" baseline="0" dirty="0"/>
              <a:t>)</a:t>
            </a:r>
            <a:endParaRPr lang="he-IL" dirty="0"/>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13</a:t>
            </a:fld>
            <a:endParaRPr lang="he-IL"/>
          </a:p>
        </p:txBody>
      </p:sp>
    </p:spTree>
    <p:extLst>
      <p:ext uri="{BB962C8B-B14F-4D97-AF65-F5344CB8AC3E}">
        <p14:creationId xmlns:p14="http://schemas.microsoft.com/office/powerpoint/2010/main" val="770021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14</a:t>
            </a:fld>
            <a:endParaRPr lang="he-IL"/>
          </a:p>
        </p:txBody>
      </p:sp>
    </p:spTree>
    <p:extLst>
      <p:ext uri="{BB962C8B-B14F-4D97-AF65-F5344CB8AC3E}">
        <p14:creationId xmlns:p14="http://schemas.microsoft.com/office/powerpoint/2010/main" val="2854979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15</a:t>
            </a:fld>
            <a:endParaRPr lang="he-IL"/>
          </a:p>
        </p:txBody>
      </p:sp>
    </p:spTree>
    <p:extLst>
      <p:ext uri="{BB962C8B-B14F-4D97-AF65-F5344CB8AC3E}">
        <p14:creationId xmlns:p14="http://schemas.microsoft.com/office/powerpoint/2010/main" val="2792923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16</a:t>
            </a:fld>
            <a:endParaRPr lang="he-IL"/>
          </a:p>
        </p:txBody>
      </p:sp>
    </p:spTree>
    <p:extLst>
      <p:ext uri="{BB962C8B-B14F-4D97-AF65-F5344CB8AC3E}">
        <p14:creationId xmlns:p14="http://schemas.microsoft.com/office/powerpoint/2010/main" val="2150105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200" b="1" kern="1200" dirty="0">
                <a:solidFill>
                  <a:schemeClr val="tx1"/>
                </a:solidFill>
                <a:latin typeface="+mn-lt"/>
                <a:ea typeface="+mn-ea"/>
                <a:cs typeface="+mn-cs"/>
              </a:rPr>
              <a:t>כמובן שגם בשלב זה לא ייגע פו את מוחו בניסוח השערות מסודרות אך גם הפעם נסלח לו וננחש כי לפני שניסה אצטרובלים בגדלים שונים שיער כי גודל האצטרובל משפיע על מהירות היסחפותו </a:t>
            </a:r>
            <a:endParaRPr lang="he-IL" dirty="0"/>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18</a:t>
            </a:fld>
            <a:endParaRPr lang="he-IL"/>
          </a:p>
        </p:txBody>
      </p:sp>
    </p:spTree>
    <p:extLst>
      <p:ext uri="{BB962C8B-B14F-4D97-AF65-F5344CB8AC3E}">
        <p14:creationId xmlns:p14="http://schemas.microsoft.com/office/powerpoint/2010/main" val="2726449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19</a:t>
            </a:fld>
            <a:endParaRPr lang="he-IL"/>
          </a:p>
        </p:txBody>
      </p:sp>
    </p:spTree>
    <p:extLst>
      <p:ext uri="{BB962C8B-B14F-4D97-AF65-F5344CB8AC3E}">
        <p14:creationId xmlns:p14="http://schemas.microsoft.com/office/powerpoint/2010/main" val="1126737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20</a:t>
            </a:fld>
            <a:endParaRPr lang="he-IL"/>
          </a:p>
        </p:txBody>
      </p:sp>
    </p:spTree>
    <p:extLst>
      <p:ext uri="{BB962C8B-B14F-4D97-AF65-F5344CB8AC3E}">
        <p14:creationId xmlns:p14="http://schemas.microsoft.com/office/powerpoint/2010/main" val="1708492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a:t>תלוי – משפיע</a:t>
            </a:r>
          </a:p>
          <a:p>
            <a:r>
              <a:rPr lang="he-IL" dirty="0"/>
              <a:t>בלתי תלוי- מושפע</a:t>
            </a:r>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21</a:t>
            </a:fld>
            <a:endParaRPr lang="he-IL"/>
          </a:p>
        </p:txBody>
      </p:sp>
    </p:spTree>
    <p:extLst>
      <p:ext uri="{BB962C8B-B14F-4D97-AF65-F5344CB8AC3E}">
        <p14:creationId xmlns:p14="http://schemas.microsoft.com/office/powerpoint/2010/main" val="3415964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712DF5DD-4A64-454A-8059-8FB23AB792BC}" type="slidenum">
              <a:rPr lang="he-IL" smtClean="0"/>
              <a:pPr/>
              <a:t>2</a:t>
            </a:fld>
            <a:endParaRPr lang="he-IL"/>
          </a:p>
        </p:txBody>
      </p:sp>
    </p:spTree>
    <p:extLst>
      <p:ext uri="{BB962C8B-B14F-4D97-AF65-F5344CB8AC3E}">
        <p14:creationId xmlns:p14="http://schemas.microsoft.com/office/powerpoint/2010/main" val="2802939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a:t>תלוי – משפיע</a:t>
            </a:r>
          </a:p>
          <a:p>
            <a:r>
              <a:rPr lang="he-IL" dirty="0"/>
              <a:t>בלתי תלוי- מושפע</a:t>
            </a:r>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22</a:t>
            </a:fld>
            <a:endParaRPr lang="he-IL"/>
          </a:p>
        </p:txBody>
      </p:sp>
    </p:spTree>
    <p:extLst>
      <p:ext uri="{BB962C8B-B14F-4D97-AF65-F5344CB8AC3E}">
        <p14:creationId xmlns:p14="http://schemas.microsoft.com/office/powerpoint/2010/main" val="1856838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23</a:t>
            </a:fld>
            <a:endParaRPr lang="he-IL"/>
          </a:p>
        </p:txBody>
      </p:sp>
    </p:spTree>
    <p:extLst>
      <p:ext uri="{BB962C8B-B14F-4D97-AF65-F5344CB8AC3E}">
        <p14:creationId xmlns:p14="http://schemas.microsoft.com/office/powerpoint/2010/main" val="3496905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24</a:t>
            </a:fld>
            <a:endParaRPr lang="he-IL"/>
          </a:p>
        </p:txBody>
      </p:sp>
    </p:spTree>
    <p:extLst>
      <p:ext uri="{BB962C8B-B14F-4D97-AF65-F5344CB8AC3E}">
        <p14:creationId xmlns:p14="http://schemas.microsoft.com/office/powerpoint/2010/main" val="92425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25</a:t>
            </a:fld>
            <a:endParaRPr lang="he-IL"/>
          </a:p>
        </p:txBody>
      </p:sp>
    </p:spTree>
    <p:extLst>
      <p:ext uri="{BB962C8B-B14F-4D97-AF65-F5344CB8AC3E}">
        <p14:creationId xmlns:p14="http://schemas.microsoft.com/office/powerpoint/2010/main" val="2629406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a:t>קצב ההזעה תלוי בטמפרטורה אשר נקבעת על ידי החוקר ואינה תלויה בקצב ההזעה.</a:t>
            </a:r>
          </a:p>
          <a:p>
            <a:r>
              <a:rPr lang="he-IL" dirty="0"/>
              <a:t>לא ניתן להגדיר באופן מוחלט כי גורם מסוים</a:t>
            </a:r>
            <a:r>
              <a:rPr lang="he-IL" baseline="0" dirty="0"/>
              <a:t> תמיד יהיה תלוי או בלתי תלוי. הדבר משתנה בהתאם לניסוי.</a:t>
            </a:r>
            <a:endParaRPr lang="he-IL" dirty="0"/>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26</a:t>
            </a:fld>
            <a:endParaRPr lang="he-IL"/>
          </a:p>
        </p:txBody>
      </p:sp>
    </p:spTree>
    <p:extLst>
      <p:ext uri="{BB962C8B-B14F-4D97-AF65-F5344CB8AC3E}">
        <p14:creationId xmlns:p14="http://schemas.microsoft.com/office/powerpoint/2010/main" val="4154171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27</a:t>
            </a:fld>
            <a:endParaRPr lang="he-IL"/>
          </a:p>
        </p:txBody>
      </p:sp>
    </p:spTree>
    <p:extLst>
      <p:ext uri="{BB962C8B-B14F-4D97-AF65-F5344CB8AC3E}">
        <p14:creationId xmlns:p14="http://schemas.microsoft.com/office/powerpoint/2010/main" val="2448148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28</a:t>
            </a:fld>
            <a:endParaRPr lang="he-IL"/>
          </a:p>
        </p:txBody>
      </p:sp>
    </p:spTree>
    <p:extLst>
      <p:ext uri="{BB962C8B-B14F-4D97-AF65-F5344CB8AC3E}">
        <p14:creationId xmlns:p14="http://schemas.microsoft.com/office/powerpoint/2010/main" val="2692082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29</a:t>
            </a:fld>
            <a:endParaRPr lang="he-IL"/>
          </a:p>
        </p:txBody>
      </p:sp>
    </p:spTree>
    <p:extLst>
      <p:ext uri="{BB962C8B-B14F-4D97-AF65-F5344CB8AC3E}">
        <p14:creationId xmlns:p14="http://schemas.microsoft.com/office/powerpoint/2010/main" val="655842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30</a:t>
            </a:fld>
            <a:endParaRPr lang="he-IL"/>
          </a:p>
        </p:txBody>
      </p:sp>
    </p:spTree>
    <p:extLst>
      <p:ext uri="{BB962C8B-B14F-4D97-AF65-F5344CB8AC3E}">
        <p14:creationId xmlns:p14="http://schemas.microsoft.com/office/powerpoint/2010/main" val="3031991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200" kern="1200" dirty="0">
                <a:solidFill>
                  <a:schemeClr val="tx1"/>
                </a:solidFill>
                <a:latin typeface="+mn-lt"/>
                <a:ea typeface="+mn-ea"/>
                <a:cs typeface="+mn-cs"/>
              </a:rPr>
              <a:t>שאלת עזר- האם מספיק לבצע לדעתכם את הניסוי רק פעם אחת כדי לקבוע בוודאות שקיימת השפעה?</a:t>
            </a:r>
            <a:endParaRPr lang="he-IL" dirty="0"/>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31</a:t>
            </a:fld>
            <a:endParaRPr lang="he-IL"/>
          </a:p>
        </p:txBody>
      </p:sp>
    </p:spTree>
    <p:extLst>
      <p:ext uri="{BB962C8B-B14F-4D97-AF65-F5344CB8AC3E}">
        <p14:creationId xmlns:p14="http://schemas.microsoft.com/office/powerpoint/2010/main" val="1535284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3</a:t>
            </a:fld>
            <a:endParaRPr lang="he-IL"/>
          </a:p>
        </p:txBody>
      </p:sp>
    </p:spTree>
    <p:extLst>
      <p:ext uri="{BB962C8B-B14F-4D97-AF65-F5344CB8AC3E}">
        <p14:creationId xmlns:p14="http://schemas.microsoft.com/office/powerpoint/2010/main" val="278990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1" u="sng" dirty="0"/>
              <a:t>רקע</a:t>
            </a:r>
            <a:r>
              <a:rPr lang="he-IL" b="1" dirty="0"/>
              <a:t>: </a:t>
            </a:r>
            <a:r>
              <a:rPr lang="he-IL" dirty="0"/>
              <a:t>הדגמת התופעה של התבקעות גרגרי התירס. להביא קערה עם פופקורן</a:t>
            </a:r>
            <a:r>
              <a:rPr lang="he-IL" baseline="0" dirty="0"/>
              <a:t> שחצי התבקעו וחצי לא.</a:t>
            </a:r>
          </a:p>
          <a:p>
            <a:pPr marL="0" marR="0" indent="0" algn="r" defTabSz="914400" rtl="1" eaLnBrk="1" fontAlgn="auto" latinLnBrk="0" hangingPunct="1">
              <a:lnSpc>
                <a:spcPct val="100000"/>
              </a:lnSpc>
              <a:spcBef>
                <a:spcPts val="0"/>
              </a:spcBef>
              <a:spcAft>
                <a:spcPts val="0"/>
              </a:spcAft>
              <a:buClrTx/>
              <a:buSzTx/>
              <a:buFontTx/>
              <a:buNone/>
              <a:tabLst/>
              <a:defRPr/>
            </a:pPr>
            <a:r>
              <a:rPr lang="he-IL" baseline="0" dirty="0"/>
              <a:t>לשאול אותם מה התופעה? מה יכול להשפיע?</a:t>
            </a:r>
          </a:p>
          <a:p>
            <a:pPr lvl="0"/>
            <a:r>
              <a:rPr lang="he-IL" b="1" dirty="0"/>
              <a:t>תוצאות</a:t>
            </a:r>
            <a:r>
              <a:rPr lang="he-IL" dirty="0"/>
              <a:t>: ריכוז נתונים מהקבוצות והכנסתם לאקסל לגרף עמודות (קשר בין דרגת החום למס' הגרגירים שבקעו) (איסוף הנתונים מכל הקבוצות תכלול חזרות)</a:t>
            </a:r>
            <a:endParaRPr lang="en-US" dirty="0"/>
          </a:p>
          <a:p>
            <a:pPr lvl="0"/>
            <a:r>
              <a:rPr lang="he-IL" b="1" dirty="0"/>
              <a:t>דיון והסקת מסקנות.</a:t>
            </a:r>
            <a:endParaRPr lang="en-US" b="1" dirty="0"/>
          </a:p>
          <a:p>
            <a:r>
              <a:rPr lang="he-IL" b="1" u="sng" dirty="0"/>
              <a:t>למחקרים  נוס</a:t>
            </a:r>
            <a:r>
              <a:rPr lang="he-IL" dirty="0"/>
              <a:t>פים</a:t>
            </a:r>
            <a:endParaRPr lang="en-US" dirty="0"/>
          </a:p>
          <a:p>
            <a:r>
              <a:rPr lang="he-IL" dirty="0"/>
              <a:t>העלאת השערות  נוספות לבדיקת גורמים  נוספים  היכולים להשפיע על  מספר  בקיעות גרגירי התירס. (כמו: כמות השמן, סוג הכלי, סוג השמן, כמות הגרגירים בכלי בתחילת הניסוי).</a:t>
            </a:r>
            <a:endParaRPr lang="en-US" dirty="0"/>
          </a:p>
          <a:p>
            <a:r>
              <a:rPr lang="he-IL" b="1" dirty="0"/>
              <a:t>תכנון ניסוי נוסף בהתאם להשערות</a:t>
            </a:r>
            <a:endParaRPr lang="he-IL" dirty="0"/>
          </a:p>
          <a:p>
            <a:pPr marL="0" marR="0" indent="0" algn="r" defTabSz="914400" rtl="1" eaLnBrk="1" fontAlgn="auto" latinLnBrk="0" hangingPunct="1">
              <a:lnSpc>
                <a:spcPct val="100000"/>
              </a:lnSpc>
              <a:spcBef>
                <a:spcPts val="0"/>
              </a:spcBef>
              <a:spcAft>
                <a:spcPts val="0"/>
              </a:spcAft>
              <a:buClrTx/>
              <a:buSzTx/>
              <a:buFontTx/>
              <a:buNone/>
              <a:tabLst/>
              <a:defRPr/>
            </a:pPr>
            <a:endParaRPr lang="en-US" dirty="0"/>
          </a:p>
          <a:p>
            <a:endParaRPr lang="he-IL" dirty="0"/>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32</a:t>
            </a:fld>
            <a:endParaRPr lang="he-IL"/>
          </a:p>
        </p:txBody>
      </p:sp>
    </p:spTree>
    <p:extLst>
      <p:ext uri="{BB962C8B-B14F-4D97-AF65-F5344CB8AC3E}">
        <p14:creationId xmlns:p14="http://schemas.microsoft.com/office/powerpoint/2010/main" val="3908364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34</a:t>
            </a:fld>
            <a:endParaRPr lang="he-IL"/>
          </a:p>
        </p:txBody>
      </p:sp>
    </p:spTree>
    <p:extLst>
      <p:ext uri="{BB962C8B-B14F-4D97-AF65-F5344CB8AC3E}">
        <p14:creationId xmlns:p14="http://schemas.microsoft.com/office/powerpoint/2010/main" val="1926567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35</a:t>
            </a:fld>
            <a:endParaRPr lang="he-IL"/>
          </a:p>
        </p:txBody>
      </p:sp>
    </p:spTree>
    <p:extLst>
      <p:ext uri="{BB962C8B-B14F-4D97-AF65-F5344CB8AC3E}">
        <p14:creationId xmlns:p14="http://schemas.microsoft.com/office/powerpoint/2010/main" val="5644415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39</a:t>
            </a:fld>
            <a:endParaRPr lang="he-IL"/>
          </a:p>
        </p:txBody>
      </p:sp>
    </p:spTree>
    <p:extLst>
      <p:ext uri="{BB962C8B-B14F-4D97-AF65-F5344CB8AC3E}">
        <p14:creationId xmlns:p14="http://schemas.microsoft.com/office/powerpoint/2010/main" val="35030021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400" b="1" dirty="0">
                <a:solidFill>
                  <a:srgbClr val="800000"/>
                </a:solidFill>
                <a:latin typeface="BN Anna Bold" pitchFamily="2" charset="-79"/>
                <a:cs typeface="BN Anna Bold" pitchFamily="2" charset="-79"/>
              </a:rPr>
              <a:t>הצגת תוצאות</a:t>
            </a:r>
            <a:r>
              <a:rPr lang="he-IL" sz="1400" dirty="0">
                <a:solidFill>
                  <a:srgbClr val="800000"/>
                </a:solidFill>
                <a:latin typeface="BN Anna Bold" pitchFamily="2" charset="-79"/>
                <a:cs typeface="BN Anna Bold" pitchFamily="2" charset="-79"/>
              </a:rPr>
              <a:t/>
            </a:r>
            <a:br>
              <a:rPr lang="he-IL" sz="1400" dirty="0">
                <a:solidFill>
                  <a:srgbClr val="800000"/>
                </a:solidFill>
                <a:latin typeface="BN Anna Bold" pitchFamily="2" charset="-79"/>
                <a:cs typeface="BN Anna Bold" pitchFamily="2" charset="-79"/>
              </a:rPr>
            </a:br>
            <a:r>
              <a:rPr lang="he-IL" dirty="0">
                <a:solidFill>
                  <a:srgbClr val="000066"/>
                </a:solidFill>
                <a:latin typeface="Arial" pitchFamily="34" charset="0"/>
                <a:cs typeface="Arial" pitchFamily="34" charset="0"/>
              </a:rPr>
              <a:t/>
            </a:r>
            <a:br>
              <a:rPr lang="he-IL" dirty="0">
                <a:solidFill>
                  <a:srgbClr val="000066"/>
                </a:solidFill>
                <a:latin typeface="Arial" pitchFamily="34" charset="0"/>
                <a:cs typeface="Arial" pitchFamily="34" charset="0"/>
              </a:rPr>
            </a:br>
            <a:r>
              <a:rPr lang="he-IL" sz="1200" dirty="0">
                <a:solidFill>
                  <a:srgbClr val="000066"/>
                </a:solidFill>
                <a:cs typeface="Times New Roman" pitchFamily="18" charset="0"/>
              </a:rPr>
              <a:t>ניתן לארגן את התוצאות בכמה דרכים: טבלאות, גרפים, צילומים, איורים ותיאור מילולי.</a:t>
            </a:r>
            <a:br>
              <a:rPr lang="he-IL" sz="1200" dirty="0">
                <a:solidFill>
                  <a:srgbClr val="000066"/>
                </a:solidFill>
                <a:cs typeface="Times New Roman" pitchFamily="18" charset="0"/>
              </a:rPr>
            </a:br>
            <a:r>
              <a:rPr lang="he-IL" sz="1200" dirty="0">
                <a:solidFill>
                  <a:srgbClr val="000066"/>
                </a:solidFill>
                <a:cs typeface="Times New Roman" pitchFamily="18" charset="0"/>
              </a:rPr>
              <a:t>לעתים קרובות התוצאות מוצגות בשילוב של כמה דרכים. חשוב להקפיד, שאופן ההצגה הנבחר יתאים לאופי המשתנים בניסוי, לדרך המדידה או התצפית ולאופן עיבוד התוצאות.</a:t>
            </a:r>
            <a:endParaRPr lang="he-IL" dirty="0"/>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40</a:t>
            </a:fld>
            <a:endParaRPr lang="he-IL"/>
          </a:p>
        </p:txBody>
      </p:sp>
    </p:spTree>
    <p:extLst>
      <p:ext uri="{BB962C8B-B14F-4D97-AF65-F5344CB8AC3E}">
        <p14:creationId xmlns:p14="http://schemas.microsoft.com/office/powerpoint/2010/main" val="3046200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a:t>מציג קשר בין משתנים, ניתן לראות השפעת</a:t>
            </a:r>
            <a:r>
              <a:rPr lang="he-IL" baseline="0" dirty="0"/>
              <a:t> המשתנה הבלתי תלוי על המשתנה התלוי</a:t>
            </a:r>
            <a:endParaRPr lang="he-IL" dirty="0"/>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45</a:t>
            </a:fld>
            <a:endParaRPr lang="he-IL"/>
          </a:p>
        </p:txBody>
      </p:sp>
    </p:spTree>
    <p:extLst>
      <p:ext uri="{BB962C8B-B14F-4D97-AF65-F5344CB8AC3E}">
        <p14:creationId xmlns:p14="http://schemas.microsoft.com/office/powerpoint/2010/main" val="696338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he-IL"/>
              <a:t>בשקף הנוכחי ובזה שאחריו ניתן לדון בדוגמאות. </a:t>
            </a:r>
          </a:p>
          <a:p>
            <a:r>
              <a:rPr lang="he-IL" altLang="he-IL"/>
              <a:t>יש להדגיש בפני התלמידים את הצורך במיקרא בחלק מהגרפים. גם בגרף עמודות וגם בגרף רציף.</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Verdana" pitchFamily="34" charset="0"/>
                <a:cs typeface="Arial" pitchFamily="34" charset="0"/>
              </a:defRPr>
            </a:lvl1pPr>
            <a:lvl2pPr marL="742950" indent="-285750" eaLnBrk="0" hangingPunct="0">
              <a:defRPr sz="2000">
                <a:solidFill>
                  <a:schemeClr val="tx1"/>
                </a:solidFill>
                <a:latin typeface="Verdana" pitchFamily="34" charset="0"/>
                <a:cs typeface="Arial" pitchFamily="34" charset="0"/>
              </a:defRPr>
            </a:lvl2pPr>
            <a:lvl3pPr marL="1143000" indent="-228600" eaLnBrk="0" hangingPunct="0">
              <a:defRPr sz="2000">
                <a:solidFill>
                  <a:schemeClr val="tx1"/>
                </a:solidFill>
                <a:latin typeface="Verdana" pitchFamily="34" charset="0"/>
                <a:cs typeface="Arial" pitchFamily="34" charset="0"/>
              </a:defRPr>
            </a:lvl3pPr>
            <a:lvl4pPr marL="1600200" indent="-228600" eaLnBrk="0" hangingPunct="0">
              <a:defRPr sz="2000">
                <a:solidFill>
                  <a:schemeClr val="tx1"/>
                </a:solidFill>
                <a:latin typeface="Verdana" pitchFamily="34" charset="0"/>
                <a:cs typeface="Arial" pitchFamily="34" charset="0"/>
              </a:defRPr>
            </a:lvl4pPr>
            <a:lvl5pPr marL="2057400" indent="-228600" eaLnBrk="0" hangingPunct="0">
              <a:defRPr sz="2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Verdana" pitchFamily="34" charset="0"/>
                <a:cs typeface="Arial" pitchFamily="34" charset="0"/>
              </a:defRPr>
            </a:lvl9pPr>
          </a:lstStyle>
          <a:p>
            <a:pPr eaLnBrk="1" hangingPunct="1"/>
            <a:fld id="{056B346B-E4F4-47B8-A0E1-002F424B2B9B}" type="slidenum">
              <a:rPr lang="he-IL" altLang="he-IL" sz="1200">
                <a:solidFill>
                  <a:prstClr val="black"/>
                </a:solidFill>
              </a:rPr>
              <a:pPr eaLnBrk="1" hangingPunct="1"/>
              <a:t>48</a:t>
            </a:fld>
            <a:endParaRPr lang="he-IL" altLang="he-IL" sz="1200">
              <a:solidFill>
                <a:prstClr val="black"/>
              </a:solidFill>
            </a:endParaRPr>
          </a:p>
        </p:txBody>
      </p:sp>
    </p:spTree>
    <p:extLst>
      <p:ext uri="{BB962C8B-B14F-4D97-AF65-F5344CB8AC3E}">
        <p14:creationId xmlns:p14="http://schemas.microsoft.com/office/powerpoint/2010/main" val="3833651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49</a:t>
            </a:fld>
            <a:endParaRPr lang="he-IL"/>
          </a:p>
        </p:txBody>
      </p:sp>
    </p:spTree>
    <p:extLst>
      <p:ext uri="{BB962C8B-B14F-4D97-AF65-F5344CB8AC3E}">
        <p14:creationId xmlns:p14="http://schemas.microsoft.com/office/powerpoint/2010/main" val="15746579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Verdana" pitchFamily="34" charset="0"/>
                <a:cs typeface="Arial" pitchFamily="34" charset="0"/>
              </a:defRPr>
            </a:lvl1pPr>
            <a:lvl2pPr marL="742950" indent="-285750" eaLnBrk="0" hangingPunct="0">
              <a:defRPr sz="2000">
                <a:solidFill>
                  <a:schemeClr val="tx1"/>
                </a:solidFill>
                <a:latin typeface="Verdana" pitchFamily="34" charset="0"/>
                <a:cs typeface="Arial" pitchFamily="34" charset="0"/>
              </a:defRPr>
            </a:lvl2pPr>
            <a:lvl3pPr marL="1143000" indent="-228600" eaLnBrk="0" hangingPunct="0">
              <a:defRPr sz="2000">
                <a:solidFill>
                  <a:schemeClr val="tx1"/>
                </a:solidFill>
                <a:latin typeface="Verdana" pitchFamily="34" charset="0"/>
                <a:cs typeface="Arial" pitchFamily="34" charset="0"/>
              </a:defRPr>
            </a:lvl3pPr>
            <a:lvl4pPr marL="1600200" indent="-228600" eaLnBrk="0" hangingPunct="0">
              <a:defRPr sz="2000">
                <a:solidFill>
                  <a:schemeClr val="tx1"/>
                </a:solidFill>
                <a:latin typeface="Verdana" pitchFamily="34" charset="0"/>
                <a:cs typeface="Arial" pitchFamily="34" charset="0"/>
              </a:defRPr>
            </a:lvl4pPr>
            <a:lvl5pPr marL="2057400" indent="-228600" eaLnBrk="0" hangingPunct="0">
              <a:defRPr sz="2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Verdana" pitchFamily="34" charset="0"/>
                <a:cs typeface="Arial" pitchFamily="34" charset="0"/>
              </a:defRPr>
            </a:lvl9pPr>
          </a:lstStyle>
          <a:p>
            <a:pPr eaLnBrk="1" hangingPunct="1"/>
            <a:fld id="{9300AE65-142C-4629-A192-5CD1CB33A8A9}" type="slidenum">
              <a:rPr lang="he-IL" altLang="he-IL" sz="1200">
                <a:solidFill>
                  <a:prstClr val="black"/>
                </a:solidFill>
              </a:rPr>
              <a:pPr eaLnBrk="1" hangingPunct="1"/>
              <a:t>52</a:t>
            </a:fld>
            <a:endParaRPr lang="he-IL" altLang="he-IL" sz="1200">
              <a:solidFill>
                <a:prstClr val="black"/>
              </a:solidFill>
            </a:endParaRPr>
          </a:p>
        </p:txBody>
      </p:sp>
    </p:spTree>
    <p:extLst>
      <p:ext uri="{BB962C8B-B14F-4D97-AF65-F5344CB8AC3E}">
        <p14:creationId xmlns:p14="http://schemas.microsoft.com/office/powerpoint/2010/main" val="16807031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53</a:t>
            </a:fld>
            <a:endParaRPr lang="he-IL"/>
          </a:p>
        </p:txBody>
      </p:sp>
    </p:spTree>
    <p:extLst>
      <p:ext uri="{BB962C8B-B14F-4D97-AF65-F5344CB8AC3E}">
        <p14:creationId xmlns:p14="http://schemas.microsoft.com/office/powerpoint/2010/main" val="2698231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5</a:t>
            </a:fld>
            <a:endParaRPr lang="he-IL"/>
          </a:p>
        </p:txBody>
      </p:sp>
    </p:spTree>
    <p:extLst>
      <p:ext uri="{BB962C8B-B14F-4D97-AF65-F5344CB8AC3E}">
        <p14:creationId xmlns:p14="http://schemas.microsoft.com/office/powerpoint/2010/main" val="37246160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55</a:t>
            </a:fld>
            <a:endParaRPr lang="he-IL"/>
          </a:p>
        </p:txBody>
      </p:sp>
    </p:spTree>
    <p:extLst>
      <p:ext uri="{BB962C8B-B14F-4D97-AF65-F5344CB8AC3E}">
        <p14:creationId xmlns:p14="http://schemas.microsoft.com/office/powerpoint/2010/main" val="41007461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280ED-572D-461F-BA5C-3FA30BC35D34}" type="slidenum">
              <a:rPr lang="he-IL"/>
              <a:pPr/>
              <a:t>56</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he-IL"/>
          </a:p>
        </p:txBody>
      </p:sp>
    </p:spTree>
    <p:extLst>
      <p:ext uri="{BB962C8B-B14F-4D97-AF65-F5344CB8AC3E}">
        <p14:creationId xmlns:p14="http://schemas.microsoft.com/office/powerpoint/2010/main" val="9373058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57</a:t>
            </a:fld>
            <a:endParaRPr lang="he-IL"/>
          </a:p>
        </p:txBody>
      </p:sp>
    </p:spTree>
    <p:extLst>
      <p:ext uri="{BB962C8B-B14F-4D97-AF65-F5344CB8AC3E}">
        <p14:creationId xmlns:p14="http://schemas.microsoft.com/office/powerpoint/2010/main" val="1427201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a:p>
        </p:txBody>
      </p:sp>
      <p:sp>
        <p:nvSpPr>
          <p:cNvPr id="32772"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Verdana" pitchFamily="34" charset="0"/>
                <a:cs typeface="Arial" pitchFamily="34" charset="0"/>
              </a:defRPr>
            </a:lvl1pPr>
            <a:lvl2pPr marL="742950" indent="-285750" eaLnBrk="0" hangingPunct="0">
              <a:defRPr sz="2000">
                <a:solidFill>
                  <a:schemeClr val="tx1"/>
                </a:solidFill>
                <a:latin typeface="Verdana" pitchFamily="34" charset="0"/>
                <a:cs typeface="Arial" pitchFamily="34" charset="0"/>
              </a:defRPr>
            </a:lvl2pPr>
            <a:lvl3pPr marL="1143000" indent="-228600" eaLnBrk="0" hangingPunct="0">
              <a:defRPr sz="2000">
                <a:solidFill>
                  <a:schemeClr val="tx1"/>
                </a:solidFill>
                <a:latin typeface="Verdana" pitchFamily="34" charset="0"/>
                <a:cs typeface="Arial" pitchFamily="34" charset="0"/>
              </a:defRPr>
            </a:lvl3pPr>
            <a:lvl4pPr marL="1600200" indent="-228600" eaLnBrk="0" hangingPunct="0">
              <a:defRPr sz="2000">
                <a:solidFill>
                  <a:schemeClr val="tx1"/>
                </a:solidFill>
                <a:latin typeface="Verdana" pitchFamily="34" charset="0"/>
                <a:cs typeface="Arial" pitchFamily="34" charset="0"/>
              </a:defRPr>
            </a:lvl4pPr>
            <a:lvl5pPr marL="2057400" indent="-228600" eaLnBrk="0" hangingPunct="0">
              <a:defRPr sz="2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Verdana" pitchFamily="34" charset="0"/>
                <a:cs typeface="Arial" pitchFamily="34" charset="0"/>
              </a:defRPr>
            </a:lvl9pPr>
          </a:lstStyle>
          <a:p>
            <a:pPr eaLnBrk="1" hangingPunct="1"/>
            <a:fld id="{7B2C474C-9C61-4EF7-9A38-E8C649C9956B}" type="slidenum">
              <a:rPr lang="he-IL" altLang="he-IL" sz="1200" smtClean="0"/>
              <a:pPr eaLnBrk="1" hangingPunct="1"/>
              <a:t>59</a:t>
            </a:fld>
            <a:endParaRPr lang="he-IL" altLang="he-IL" sz="1200"/>
          </a:p>
        </p:txBody>
      </p:sp>
    </p:spTree>
    <p:extLst>
      <p:ext uri="{BB962C8B-B14F-4D97-AF65-F5344CB8AC3E}">
        <p14:creationId xmlns:p14="http://schemas.microsoft.com/office/powerpoint/2010/main" val="42392779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60</a:t>
            </a:fld>
            <a:endParaRPr lang="he-IL"/>
          </a:p>
        </p:txBody>
      </p:sp>
    </p:spTree>
    <p:extLst>
      <p:ext uri="{BB962C8B-B14F-4D97-AF65-F5344CB8AC3E}">
        <p14:creationId xmlns:p14="http://schemas.microsoft.com/office/powerpoint/2010/main" val="13664415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61</a:t>
            </a:fld>
            <a:endParaRPr lang="he-IL"/>
          </a:p>
        </p:txBody>
      </p:sp>
    </p:spTree>
    <p:extLst>
      <p:ext uri="{BB962C8B-B14F-4D97-AF65-F5344CB8AC3E}">
        <p14:creationId xmlns:p14="http://schemas.microsoft.com/office/powerpoint/2010/main" val="15016001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62</a:t>
            </a:fld>
            <a:endParaRPr lang="he-IL"/>
          </a:p>
        </p:txBody>
      </p:sp>
    </p:spTree>
    <p:extLst>
      <p:ext uri="{BB962C8B-B14F-4D97-AF65-F5344CB8AC3E}">
        <p14:creationId xmlns:p14="http://schemas.microsoft.com/office/powerpoint/2010/main" val="19106315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DC3F87-75D4-4FB5-A5B1-3A5EB29B57C8}" type="slidenum">
              <a:rPr lang="he-IL"/>
              <a:pPr/>
              <a:t>64</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he-IL"/>
          </a:p>
        </p:txBody>
      </p:sp>
    </p:spTree>
    <p:extLst>
      <p:ext uri="{BB962C8B-B14F-4D97-AF65-F5344CB8AC3E}">
        <p14:creationId xmlns:p14="http://schemas.microsoft.com/office/powerpoint/2010/main" val="157734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6</a:t>
            </a:fld>
            <a:endParaRPr lang="he-IL"/>
          </a:p>
        </p:txBody>
      </p:sp>
    </p:spTree>
    <p:extLst>
      <p:ext uri="{BB962C8B-B14F-4D97-AF65-F5344CB8AC3E}">
        <p14:creationId xmlns:p14="http://schemas.microsoft.com/office/powerpoint/2010/main" val="742946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u="sng" dirty="0"/>
              <a:t>הפשטה של השאלה</a:t>
            </a:r>
            <a:r>
              <a:rPr lang="he-IL" dirty="0"/>
              <a:t>: מה התופעה שפה</a:t>
            </a:r>
            <a:r>
              <a:rPr lang="he-IL" baseline="0" dirty="0"/>
              <a:t> </a:t>
            </a:r>
            <a:r>
              <a:rPr lang="he-IL" baseline="0" dirty="0" err="1"/>
              <a:t>הדב</a:t>
            </a:r>
            <a:r>
              <a:rPr lang="he-IL" baseline="0" dirty="0"/>
              <a:t> ניתקל בה כאשר האצטרובל נפל למים</a:t>
            </a:r>
            <a:r>
              <a:rPr lang="he-IL" dirty="0"/>
              <a:t>? מה קרה לאצטרובל?</a:t>
            </a:r>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7</a:t>
            </a:fld>
            <a:endParaRPr lang="he-IL"/>
          </a:p>
        </p:txBody>
      </p:sp>
    </p:spTree>
    <p:extLst>
      <p:ext uri="{BB962C8B-B14F-4D97-AF65-F5344CB8AC3E}">
        <p14:creationId xmlns:p14="http://schemas.microsoft.com/office/powerpoint/2010/main" val="1653570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a:p>
            <a:endParaRPr lang="he-IL" dirty="0"/>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8</a:t>
            </a:fld>
            <a:endParaRPr lang="he-IL"/>
          </a:p>
        </p:txBody>
      </p:sp>
    </p:spTree>
    <p:extLst>
      <p:ext uri="{BB962C8B-B14F-4D97-AF65-F5344CB8AC3E}">
        <p14:creationId xmlns:p14="http://schemas.microsoft.com/office/powerpoint/2010/main" val="601852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9</a:t>
            </a:fld>
            <a:endParaRPr lang="he-IL"/>
          </a:p>
        </p:txBody>
      </p:sp>
    </p:spTree>
    <p:extLst>
      <p:ext uri="{BB962C8B-B14F-4D97-AF65-F5344CB8AC3E}">
        <p14:creationId xmlns:p14="http://schemas.microsoft.com/office/powerpoint/2010/main" val="4031396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6B22BC1D-41D5-43C6-A63B-8BD5E831952D}" type="slidenum">
              <a:rPr lang="he-IL" smtClean="0"/>
              <a:pPr/>
              <a:t>10</a:t>
            </a:fld>
            <a:endParaRPr lang="he-IL"/>
          </a:p>
        </p:txBody>
      </p:sp>
    </p:spTree>
    <p:extLst>
      <p:ext uri="{BB962C8B-B14F-4D97-AF65-F5344CB8AC3E}">
        <p14:creationId xmlns:p14="http://schemas.microsoft.com/office/powerpoint/2010/main" val="935859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Ref idx="1001">
        <a:schemeClr val="bg2"/>
      </p:bgRef>
    </p:bg>
    <p:spTree>
      <p:nvGrpSpPr>
        <p:cNvPr id="1" name=""/>
        <p:cNvGrpSpPr/>
        <p:nvPr/>
      </p:nvGrpSpPr>
      <p:grpSpPr>
        <a:xfrm>
          <a:off x="0" y="0"/>
          <a:ext cx="0" cy="0"/>
          <a:chOff x="0" y="0"/>
          <a:chExt cx="0" cy="0"/>
        </a:xfrm>
      </p:grpSpPr>
      <p:sp>
        <p:nvSpPr>
          <p:cNvPr id="15" name="מלבן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מלבן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מלבן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מלבן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מלבן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כותרת משנה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p:txBody>
          <a:bodyPr/>
          <a:lstStyle/>
          <a:p>
            <a:fld id="{24B42524-BD72-4FD8-A9DA-A6E0C6777A2F}" type="datetime8">
              <a:rPr lang="he-IL" smtClean="0"/>
              <a:pPr/>
              <a:t>05 ספטמבר 21</a:t>
            </a:fld>
            <a:endParaRPr lang="he-IL"/>
          </a:p>
        </p:txBody>
      </p:sp>
      <p:sp>
        <p:nvSpPr>
          <p:cNvPr id="17" name="מציין מיקום של כותרת תחתונה 16"/>
          <p:cNvSpPr>
            <a:spLocks noGrp="1"/>
          </p:cNvSpPr>
          <p:nvPr>
            <p:ph type="ftr" sz="quarter" idx="11"/>
          </p:nvPr>
        </p:nvSpPr>
        <p:spPr/>
        <p:txBody>
          <a:bodyPr/>
          <a:lstStyle/>
          <a:p>
            <a:endParaRPr lang="he-IL"/>
          </a:p>
        </p:txBody>
      </p:sp>
      <p:sp>
        <p:nvSpPr>
          <p:cNvPr id="7" name="מחבר ישר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מלבן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אליפסה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אליפסה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מציין מיקום של מספר שקופית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2751684-6271-42AE-AB50-9D30ED2EF872}" type="slidenum">
              <a:rPr lang="he-IL" smtClean="0"/>
              <a:pPr/>
              <a:t>‹#›</a:t>
            </a:fld>
            <a:endParaRPr lang="he-IL"/>
          </a:p>
        </p:txBody>
      </p:sp>
      <p:sp>
        <p:nvSpPr>
          <p:cNvPr id="8" name="כותרת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he-IL"/>
              <a:t>לחץ כדי לערוך סגנון כותרת של תבנית בסיס</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bg>
      <p:bgRef idx="1001">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A465E6F1-266F-4AA4-AF27-E9897A2AC16A}" type="datetime8">
              <a:rPr lang="he-IL" smtClean="0"/>
              <a:pPr/>
              <a:t>05 ספטמבר 21</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42751684-6271-42AE-AB50-9D30ED2EF872}"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bg>
      <p:bgRef idx="1001">
        <a:schemeClr val="bg2"/>
      </p:bgRef>
    </p:bg>
    <p:spTree>
      <p:nvGrpSpPr>
        <p:cNvPr id="1" name=""/>
        <p:cNvGrpSpPr/>
        <p:nvPr/>
      </p:nvGrpSpPr>
      <p:grpSpPr>
        <a:xfrm>
          <a:off x="0" y="0"/>
          <a:ext cx="0" cy="0"/>
          <a:chOff x="0" y="0"/>
          <a:chExt cx="0" cy="0"/>
        </a:xfrm>
      </p:grpSpPr>
      <p:sp>
        <p:nvSpPr>
          <p:cNvPr id="7" name="מלבן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מלבן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מלבן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מלבן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מלבן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מלבן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מחבר ישר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אליפסה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אליפסה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מציין מיקום של מספר שקופית 5"/>
          <p:cNvSpPr>
            <a:spLocks noGrp="1"/>
          </p:cNvSpPr>
          <p:nvPr>
            <p:ph type="sldNum" sz="quarter" idx="12"/>
          </p:nvPr>
        </p:nvSpPr>
        <p:spPr>
          <a:xfrm>
            <a:off x="6915912" y="3009901"/>
            <a:ext cx="457200" cy="441325"/>
          </a:xfrm>
        </p:spPr>
        <p:txBody>
          <a:bodyPr/>
          <a:lstStyle/>
          <a:p>
            <a:fld id="{42751684-6271-42AE-AB50-9D30ED2EF872}" type="slidenum">
              <a:rPr lang="he-IL" smtClean="0"/>
              <a:pPr/>
              <a:t>‹#›</a:t>
            </a:fld>
            <a:endParaRPr lang="he-IL"/>
          </a:p>
        </p:txBody>
      </p:sp>
      <p:sp>
        <p:nvSpPr>
          <p:cNvPr id="3" name="מציין מיקום של טקסט אנכי 2"/>
          <p:cNvSpPr>
            <a:spLocks noGrp="1"/>
          </p:cNvSpPr>
          <p:nvPr>
            <p:ph type="body" orient="vert" idx="1"/>
          </p:nvPr>
        </p:nvSpPr>
        <p:spPr>
          <a:xfrm>
            <a:off x="304800" y="304800"/>
            <a:ext cx="6553200" cy="5821366"/>
          </a:xfrm>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EF684FC9-DB4D-4310-A932-54F9F9BE46E9}" type="datetime8">
              <a:rPr lang="he-IL" smtClean="0"/>
              <a:pPr/>
              <a:t>05 ספטמבר 21</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2" name="כותרת אנכית 1"/>
          <p:cNvSpPr>
            <a:spLocks noGrp="1"/>
          </p:cNvSpPr>
          <p:nvPr>
            <p:ph type="title" orient="vert"/>
          </p:nvPr>
        </p:nvSpPr>
        <p:spPr>
          <a:xfrm>
            <a:off x="7391400" y="304801"/>
            <a:ext cx="1447800" cy="5851525"/>
          </a:xfrm>
        </p:spPr>
        <p:txBody>
          <a:bodyPr vert="eaVert"/>
          <a:lstStyle/>
          <a:p>
            <a:r>
              <a:rPr kumimoji="0" lang="he-IL"/>
              <a:t>לחץ כדי לערוך סגנון כותרת של תבנית בסיס</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grpSp>
      <p:sp>
        <p:nvSpPr>
          <p:cNvPr id="9234"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he-IL"/>
              <a:t>לחץ כדי לערוך סגנון כותרת של תבנית בסיס</a:t>
            </a:r>
          </a:p>
        </p:txBody>
      </p:sp>
      <p:sp>
        <p:nvSpPr>
          <p:cNvPr id="9235"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he-IL"/>
              <a:t>לחץ כדי לערוך סגנון כותרת משנה של תבנית בסיס</a:t>
            </a:r>
          </a:p>
        </p:txBody>
      </p:sp>
      <p:sp>
        <p:nvSpPr>
          <p:cNvPr id="20" name="Rectangle 20"/>
          <p:cNvSpPr>
            <a:spLocks noGrp="1" noChangeArrowheads="1"/>
          </p:cNvSpPr>
          <p:nvPr>
            <p:ph type="dt" sz="quarter" idx="10"/>
          </p:nvPr>
        </p:nvSpPr>
        <p:spPr/>
        <p:txBody>
          <a:bodyPr/>
          <a:lstStyle>
            <a:lvl1pPr>
              <a:defRPr/>
            </a:lvl1pPr>
          </a:lstStyle>
          <a:p>
            <a:pPr>
              <a:defRPr/>
            </a:pPr>
            <a:endParaRPr lang="en-US">
              <a:solidFill>
                <a:srgbClr val="EAEAEA"/>
              </a:solidFill>
            </a:endParaRPr>
          </a:p>
        </p:txBody>
      </p:sp>
      <p:sp>
        <p:nvSpPr>
          <p:cNvPr id="21" name="Rectangle 21"/>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22" name="Rectangle 22"/>
          <p:cNvSpPr>
            <a:spLocks noGrp="1" noChangeArrowheads="1"/>
          </p:cNvSpPr>
          <p:nvPr>
            <p:ph type="sldNum" sz="quarter" idx="12"/>
          </p:nvPr>
        </p:nvSpPr>
        <p:spPr/>
        <p:txBody>
          <a:bodyPr/>
          <a:lstStyle>
            <a:lvl1pPr>
              <a:defRPr/>
            </a:lvl1pPr>
          </a:lstStyle>
          <a:p>
            <a:pPr>
              <a:defRPr/>
            </a:pPr>
            <a:fld id="{12159561-FC03-4BB3-9646-8741161A0607}"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772789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EEE6FC74-A257-4992-BA7E-5F54F86FE04C}"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374242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FE34461E-E42D-46C9-879F-15A52126303A}"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706399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B815117F-3A8D-4B7C-AA2E-84E7414F0E81}"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258087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8"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9" name="Rectangle 21"/>
          <p:cNvSpPr>
            <a:spLocks noGrp="1" noChangeArrowheads="1"/>
          </p:cNvSpPr>
          <p:nvPr>
            <p:ph type="sldNum" sz="quarter" idx="12"/>
          </p:nvPr>
        </p:nvSpPr>
        <p:spPr/>
        <p:txBody>
          <a:bodyPr/>
          <a:lstStyle>
            <a:lvl1pPr>
              <a:defRPr/>
            </a:lvl1pPr>
          </a:lstStyle>
          <a:p>
            <a:pPr>
              <a:defRPr/>
            </a:pPr>
            <a:fld id="{4E2CD2B5-D6DF-4F3D-97CD-A83A14AE9D04}"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029854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4"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5" name="Rectangle 21"/>
          <p:cNvSpPr>
            <a:spLocks noGrp="1" noChangeArrowheads="1"/>
          </p:cNvSpPr>
          <p:nvPr>
            <p:ph type="sldNum" sz="quarter" idx="12"/>
          </p:nvPr>
        </p:nvSpPr>
        <p:spPr/>
        <p:txBody>
          <a:bodyPr/>
          <a:lstStyle>
            <a:lvl1pPr>
              <a:defRPr/>
            </a:lvl1pPr>
          </a:lstStyle>
          <a:p>
            <a:pPr>
              <a:defRPr/>
            </a:pPr>
            <a:fld id="{9BDAFF6F-5747-4BD5-ACAF-8536CD361501}"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248304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3"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4" name="Rectangle 21"/>
          <p:cNvSpPr>
            <a:spLocks noGrp="1" noChangeArrowheads="1"/>
          </p:cNvSpPr>
          <p:nvPr>
            <p:ph type="sldNum" sz="quarter" idx="12"/>
          </p:nvPr>
        </p:nvSpPr>
        <p:spPr/>
        <p:txBody>
          <a:bodyPr/>
          <a:lstStyle>
            <a:lvl1pPr>
              <a:defRPr/>
            </a:lvl1pPr>
          </a:lstStyle>
          <a:p>
            <a:pPr>
              <a:defRPr/>
            </a:pPr>
            <a:fld id="{961DD517-0E2D-4FAD-85D2-B520C585B6C4}"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915551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A1F851D2-292E-47F3-B398-E280646DABC6}"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74743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bg>
      <p:bgRef idx="1001">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solidFill>
                  <a:schemeClr val="accent3">
                    <a:shade val="75000"/>
                  </a:schemeClr>
                </a:solidFill>
              </a:defRPr>
            </a:lvl1pPr>
          </a:lstStyle>
          <a:p>
            <a:r>
              <a:rPr kumimoji="0" lang="he-IL"/>
              <a:t>לחץ כדי לערוך סגנון כותרת של תבנית בסיס</a:t>
            </a:r>
            <a:endParaRPr kumimoji="0" lang="en-US"/>
          </a:p>
        </p:txBody>
      </p:sp>
      <p:sp>
        <p:nvSpPr>
          <p:cNvPr id="4" name="מציין מיקום של תאריך 3"/>
          <p:cNvSpPr>
            <a:spLocks noGrp="1"/>
          </p:cNvSpPr>
          <p:nvPr>
            <p:ph type="dt" sz="half" idx="10"/>
          </p:nvPr>
        </p:nvSpPr>
        <p:spPr/>
        <p:txBody>
          <a:bodyPr/>
          <a:lstStyle/>
          <a:p>
            <a:fld id="{C0506ADB-76C4-4F3F-97F5-68F8F0E60EAE}" type="datetime8">
              <a:rPr lang="he-IL" smtClean="0"/>
              <a:pPr/>
              <a:t>05 ספטמבר 21</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a:xfrm>
            <a:off x="4361688" y="1026372"/>
            <a:ext cx="457200" cy="441325"/>
          </a:xfrm>
        </p:spPr>
        <p:txBody>
          <a:bodyPr/>
          <a:lstStyle/>
          <a:p>
            <a:fld id="{42751684-6271-42AE-AB50-9D30ED2EF872}" type="slidenum">
              <a:rPr lang="he-IL" smtClean="0"/>
              <a:pPr/>
              <a:t>‹#›</a:t>
            </a:fld>
            <a:endParaRPr lang="he-IL"/>
          </a:p>
        </p:txBody>
      </p:sp>
      <p:sp>
        <p:nvSpPr>
          <p:cNvPr id="8" name="מציין מיקום תוכן 7"/>
          <p:cNvSpPr>
            <a:spLocks noGrp="1"/>
          </p:cNvSpPr>
          <p:nvPr>
            <p:ph sz="quarter" idx="1"/>
          </p:nvPr>
        </p:nvSpPr>
        <p:spPr>
          <a:xfrm>
            <a:off x="301752" y="1527048"/>
            <a:ext cx="8503920" cy="4572000"/>
          </a:xfrm>
        </p:spPr>
        <p:txBody>
          <a:bodyPr>
            <a:normAutofit/>
          </a:bodyPr>
          <a:lstStyle>
            <a:lvl1pPr>
              <a:defRPr sz="3200">
                <a:cs typeface="+mj-cs"/>
              </a:defRPr>
            </a:lvl1pPr>
            <a:lvl2pPr>
              <a:defRPr sz="3200">
                <a:cs typeface="+mj-cs"/>
              </a:defRPr>
            </a:lvl2pPr>
            <a:lvl3pPr>
              <a:defRPr sz="3200">
                <a:cs typeface="+mj-cs"/>
              </a:defRPr>
            </a:lvl3pPr>
            <a:lvl4pPr>
              <a:defRPr sz="3200">
                <a:cs typeface="+mj-cs"/>
              </a:defRPr>
            </a:lvl4pPr>
            <a:lvl5pPr>
              <a:defRPr sz="2800">
                <a:cs typeface="+mj-cs"/>
              </a:defRPr>
            </a:lvl5pPr>
          </a:lstStyle>
          <a:p>
            <a:pPr lvl="0" eaLnBrk="1" latinLnBrk="0" hangingPunct="1"/>
            <a:r>
              <a:rPr lang="he-IL" dirty="0"/>
              <a:t>לחץ כדי לערוך סגנונות טקסט של תבנית בסיס</a:t>
            </a:r>
          </a:p>
          <a:p>
            <a:pPr lvl="1" eaLnBrk="1" latinLnBrk="0" hangingPunct="1"/>
            <a:r>
              <a:rPr lang="he-IL" dirty="0"/>
              <a:t>רמה שנייה</a:t>
            </a:r>
          </a:p>
          <a:p>
            <a:pPr lvl="2" eaLnBrk="1" latinLnBrk="0" hangingPunct="1"/>
            <a:r>
              <a:rPr lang="he-IL" dirty="0"/>
              <a:t>רמה שלישית</a:t>
            </a:r>
          </a:p>
          <a:p>
            <a:pPr lvl="3" eaLnBrk="1" latinLnBrk="0" hangingPunct="1"/>
            <a:r>
              <a:rPr lang="he-IL" dirty="0"/>
              <a:t>רמה רביעית</a:t>
            </a:r>
          </a:p>
          <a:p>
            <a:pPr lvl="4" eaLnBrk="1" latinLnBrk="0" hangingPunct="1"/>
            <a:r>
              <a:rPr lang="he-IL" dirty="0"/>
              <a:t>רמה חמישית</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A4BA9C20-8A45-4D91-9889-A9646F249A26}"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550097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CCD8A3F3-E8C6-4BCF-AF98-3982B6032872}"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606670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8EB8557C-BEF5-45C2-83F8-F1EC986A9A90}"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578236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he-IL"/>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1867076F-2DE3-4A9C-B9CC-5F7F503F2C50}"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00618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he-IL"/>
          </a:p>
        </p:txBody>
      </p:sp>
      <p:sp>
        <p:nvSpPr>
          <p:cNvPr id="3" name="Table Placeholder 2"/>
          <p:cNvSpPr>
            <a:spLocks noGrp="1"/>
          </p:cNvSpPr>
          <p:nvPr>
            <p:ph type="tbl" idx="1"/>
          </p:nvPr>
        </p:nvSpPr>
        <p:spPr>
          <a:xfrm>
            <a:off x="457200" y="1600200"/>
            <a:ext cx="8229600" cy="4530725"/>
          </a:xfrm>
        </p:spPr>
        <p:txBody>
          <a:bodyPr/>
          <a:lstStyle/>
          <a:p>
            <a:pPr lvl="0"/>
            <a:endParaRPr lang="he-IL" noProof="0"/>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8A00B340-39A0-40A3-892A-EC8527755352}"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058277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3"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4"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5" name="Rectangle 21"/>
          <p:cNvSpPr>
            <a:spLocks noGrp="1" noChangeArrowheads="1"/>
          </p:cNvSpPr>
          <p:nvPr>
            <p:ph type="sldNum" sz="quarter" idx="12"/>
          </p:nvPr>
        </p:nvSpPr>
        <p:spPr/>
        <p:txBody>
          <a:bodyPr/>
          <a:lstStyle>
            <a:lvl1pPr>
              <a:defRPr/>
            </a:lvl1pPr>
          </a:lstStyle>
          <a:p>
            <a:pPr>
              <a:defRPr/>
            </a:pPr>
            <a:fld id="{F51B09DE-29F1-469A-8BC9-C498CE39C24F}"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386528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grpSp>
      <p:sp>
        <p:nvSpPr>
          <p:cNvPr id="9234"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he-IL"/>
              <a:t>לחץ כדי לערוך סגנון כותרת של תבנית בסיס</a:t>
            </a:r>
          </a:p>
        </p:txBody>
      </p:sp>
      <p:sp>
        <p:nvSpPr>
          <p:cNvPr id="9235"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he-IL"/>
              <a:t>לחץ כדי לערוך סגנון כותרת משנה של תבנית בסיס</a:t>
            </a:r>
          </a:p>
        </p:txBody>
      </p:sp>
      <p:sp>
        <p:nvSpPr>
          <p:cNvPr id="20" name="Rectangle 20"/>
          <p:cNvSpPr>
            <a:spLocks noGrp="1" noChangeArrowheads="1"/>
          </p:cNvSpPr>
          <p:nvPr>
            <p:ph type="dt" sz="quarter" idx="10"/>
          </p:nvPr>
        </p:nvSpPr>
        <p:spPr/>
        <p:txBody>
          <a:bodyPr/>
          <a:lstStyle>
            <a:lvl1pPr>
              <a:defRPr/>
            </a:lvl1pPr>
          </a:lstStyle>
          <a:p>
            <a:pPr>
              <a:defRPr/>
            </a:pPr>
            <a:endParaRPr lang="en-US">
              <a:solidFill>
                <a:srgbClr val="EAEAEA"/>
              </a:solidFill>
            </a:endParaRPr>
          </a:p>
        </p:txBody>
      </p:sp>
      <p:sp>
        <p:nvSpPr>
          <p:cNvPr id="21" name="Rectangle 21"/>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22" name="Rectangle 22"/>
          <p:cNvSpPr>
            <a:spLocks noGrp="1" noChangeArrowheads="1"/>
          </p:cNvSpPr>
          <p:nvPr>
            <p:ph type="sldNum" sz="quarter" idx="12"/>
          </p:nvPr>
        </p:nvSpPr>
        <p:spPr/>
        <p:txBody>
          <a:bodyPr/>
          <a:lstStyle>
            <a:lvl1pPr>
              <a:defRPr/>
            </a:lvl1pPr>
          </a:lstStyle>
          <a:p>
            <a:pPr>
              <a:defRPr/>
            </a:pPr>
            <a:fld id="{12159561-FC03-4BB3-9646-8741161A0607}"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49141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EEE6FC74-A257-4992-BA7E-5F54F86FE04C}"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419169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FE34461E-E42D-46C9-879F-15A52126303A}"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588739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B815117F-3A8D-4B7C-AA2E-84E7414F0E81}"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73210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1"/>
      </p:bgRef>
    </p:bg>
    <p:spTree>
      <p:nvGrpSpPr>
        <p:cNvPr id="1" name=""/>
        <p:cNvGrpSpPr/>
        <p:nvPr/>
      </p:nvGrpSpPr>
      <p:grpSpPr>
        <a:xfrm>
          <a:off x="0" y="0"/>
          <a:ext cx="0" cy="0"/>
          <a:chOff x="0" y="0"/>
          <a:chExt cx="0" cy="0"/>
        </a:xfrm>
      </p:grpSpPr>
      <p:sp>
        <p:nvSpPr>
          <p:cNvPr id="17" name="מלבן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מלבן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מלבן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מלבן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מלבן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מלבן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מציין מיקום טקסט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a:t>לחץ כדי לערוך סגנונות טקסט של תבנית בסיס</a:t>
            </a:r>
          </a:p>
        </p:txBody>
      </p:sp>
      <p:sp>
        <p:nvSpPr>
          <p:cNvPr id="13" name="מלבן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מלבן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מציין מיקום של כותרת תחתונה 4"/>
          <p:cNvSpPr>
            <a:spLocks noGrp="1"/>
          </p:cNvSpPr>
          <p:nvPr>
            <p:ph type="ftr" sz="quarter" idx="11"/>
          </p:nvPr>
        </p:nvSpPr>
        <p:spPr/>
        <p:txBody>
          <a:bodyPr/>
          <a:lstStyle/>
          <a:p>
            <a:endParaRPr lang="he-IL"/>
          </a:p>
        </p:txBody>
      </p:sp>
      <p:sp>
        <p:nvSpPr>
          <p:cNvPr id="4" name="מציין מיקום של תאריך 3"/>
          <p:cNvSpPr>
            <a:spLocks noGrp="1"/>
          </p:cNvSpPr>
          <p:nvPr>
            <p:ph type="dt" sz="half" idx="10"/>
          </p:nvPr>
        </p:nvSpPr>
        <p:spPr/>
        <p:txBody>
          <a:bodyPr/>
          <a:lstStyle/>
          <a:p>
            <a:fld id="{07A8B416-2B51-42DC-AB82-53E1274A34E1}" type="datetime8">
              <a:rPr lang="he-IL" smtClean="0"/>
              <a:pPr/>
              <a:t>05 ספטמבר 21</a:t>
            </a:fld>
            <a:endParaRPr lang="he-IL"/>
          </a:p>
        </p:txBody>
      </p:sp>
      <p:sp>
        <p:nvSpPr>
          <p:cNvPr id="8" name="מחבר ישר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אליפסה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אליפסה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מציין מיקום של מספר שקופית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2751684-6271-42AE-AB50-9D30ED2EF872}" type="slidenum">
              <a:rPr lang="he-IL" smtClean="0"/>
              <a:pPr/>
              <a:t>‹#›</a:t>
            </a:fld>
            <a:endParaRPr lang="he-IL"/>
          </a:p>
        </p:txBody>
      </p:sp>
      <p:sp>
        <p:nvSpPr>
          <p:cNvPr id="2" name="כותרת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he-IL"/>
              <a:t>לחץ כדי לערוך סגנון כותרת של תבנית בסיס</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8"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9" name="Rectangle 21"/>
          <p:cNvSpPr>
            <a:spLocks noGrp="1" noChangeArrowheads="1"/>
          </p:cNvSpPr>
          <p:nvPr>
            <p:ph type="sldNum" sz="quarter" idx="12"/>
          </p:nvPr>
        </p:nvSpPr>
        <p:spPr/>
        <p:txBody>
          <a:bodyPr/>
          <a:lstStyle>
            <a:lvl1pPr>
              <a:defRPr/>
            </a:lvl1pPr>
          </a:lstStyle>
          <a:p>
            <a:pPr>
              <a:defRPr/>
            </a:pPr>
            <a:fld id="{4E2CD2B5-D6DF-4F3D-97CD-A83A14AE9D04}"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835618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4"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5" name="Rectangle 21"/>
          <p:cNvSpPr>
            <a:spLocks noGrp="1" noChangeArrowheads="1"/>
          </p:cNvSpPr>
          <p:nvPr>
            <p:ph type="sldNum" sz="quarter" idx="12"/>
          </p:nvPr>
        </p:nvSpPr>
        <p:spPr/>
        <p:txBody>
          <a:bodyPr/>
          <a:lstStyle>
            <a:lvl1pPr>
              <a:defRPr/>
            </a:lvl1pPr>
          </a:lstStyle>
          <a:p>
            <a:pPr>
              <a:defRPr/>
            </a:pPr>
            <a:fld id="{9BDAFF6F-5747-4BD5-ACAF-8536CD361501}"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133138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3"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4" name="Rectangle 21"/>
          <p:cNvSpPr>
            <a:spLocks noGrp="1" noChangeArrowheads="1"/>
          </p:cNvSpPr>
          <p:nvPr>
            <p:ph type="sldNum" sz="quarter" idx="12"/>
          </p:nvPr>
        </p:nvSpPr>
        <p:spPr/>
        <p:txBody>
          <a:bodyPr/>
          <a:lstStyle>
            <a:lvl1pPr>
              <a:defRPr/>
            </a:lvl1pPr>
          </a:lstStyle>
          <a:p>
            <a:pPr>
              <a:defRPr/>
            </a:pPr>
            <a:fld id="{961DD517-0E2D-4FAD-85D2-B520C585B6C4}"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339394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A1F851D2-292E-47F3-B398-E280646DABC6}"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818371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A4BA9C20-8A45-4D91-9889-A9646F249A26}"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993120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CCD8A3F3-E8C6-4BCF-AF98-3982B6032872}"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8177049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8EB8557C-BEF5-45C2-83F8-F1EC986A9A90}"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1793902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he-IL"/>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1867076F-2DE3-4A9C-B9CC-5F7F503F2C50}"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598045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he-IL"/>
          </a:p>
        </p:txBody>
      </p:sp>
      <p:sp>
        <p:nvSpPr>
          <p:cNvPr id="3" name="Table Placeholder 2"/>
          <p:cNvSpPr>
            <a:spLocks noGrp="1"/>
          </p:cNvSpPr>
          <p:nvPr>
            <p:ph type="tbl" idx="1"/>
          </p:nvPr>
        </p:nvSpPr>
        <p:spPr>
          <a:xfrm>
            <a:off x="457200" y="1600200"/>
            <a:ext cx="8229600" cy="4530725"/>
          </a:xfrm>
        </p:spPr>
        <p:txBody>
          <a:bodyPr/>
          <a:lstStyle/>
          <a:p>
            <a:pPr lvl="0"/>
            <a:endParaRPr lang="he-IL" noProof="0"/>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8A00B340-39A0-40A3-892A-EC8527755352}"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209253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3"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4"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5" name="Rectangle 21"/>
          <p:cNvSpPr>
            <a:spLocks noGrp="1" noChangeArrowheads="1"/>
          </p:cNvSpPr>
          <p:nvPr>
            <p:ph type="sldNum" sz="quarter" idx="12"/>
          </p:nvPr>
        </p:nvSpPr>
        <p:spPr/>
        <p:txBody>
          <a:bodyPr/>
          <a:lstStyle>
            <a:lvl1pPr>
              <a:defRPr/>
            </a:lvl1pPr>
          </a:lstStyle>
          <a:p>
            <a:pPr>
              <a:defRPr/>
            </a:pPr>
            <a:fld id="{F51B09DE-29F1-469A-8BC9-C498CE39C24F}"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998593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bg>
      <p:bgRef idx="1001">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301752" y="228600"/>
            <a:ext cx="8534400" cy="758952"/>
          </a:xfrm>
        </p:spPr>
        <p:txBody>
          <a:bodyPr/>
          <a:lstStyle/>
          <a:p>
            <a:r>
              <a:rPr kumimoji="0" lang="he-IL"/>
              <a:t>לחץ כדי לערוך סגנון כותרת של תבנית בסיס</a:t>
            </a:r>
            <a:endParaRPr kumimoji="0" lang="en-US"/>
          </a:p>
        </p:txBody>
      </p:sp>
      <p:sp>
        <p:nvSpPr>
          <p:cNvPr id="5" name="מציין מיקום של תאריך 4"/>
          <p:cNvSpPr>
            <a:spLocks noGrp="1"/>
          </p:cNvSpPr>
          <p:nvPr>
            <p:ph type="dt" sz="half" idx="10"/>
          </p:nvPr>
        </p:nvSpPr>
        <p:spPr>
          <a:xfrm>
            <a:off x="5791200" y="6409944"/>
            <a:ext cx="3044952" cy="365760"/>
          </a:xfrm>
        </p:spPr>
        <p:txBody>
          <a:bodyPr/>
          <a:lstStyle/>
          <a:p>
            <a:fld id="{6CDA735C-5D94-4C30-87B6-278BF3C7FA76}" type="datetime8">
              <a:rPr lang="he-IL" smtClean="0"/>
              <a:pPr/>
              <a:t>05 ספטמבר 21</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42751684-6271-42AE-AB50-9D30ED2EF872}" type="slidenum">
              <a:rPr lang="he-IL" smtClean="0"/>
              <a:pPr/>
              <a:t>‹#›</a:t>
            </a:fld>
            <a:endParaRPr lang="he-IL"/>
          </a:p>
        </p:txBody>
      </p:sp>
      <p:sp>
        <p:nvSpPr>
          <p:cNvPr id="8" name="מחבר ישר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מציין מיקום תוכן 9"/>
          <p:cNvSpPr>
            <a:spLocks noGrp="1"/>
          </p:cNvSpPr>
          <p:nvPr>
            <p:ph sz="half" idx="1"/>
          </p:nvPr>
        </p:nvSpPr>
        <p:spPr>
          <a:xfrm>
            <a:off x="301752" y="1371600"/>
            <a:ext cx="4038600" cy="4681728"/>
          </a:xfrm>
        </p:spPr>
        <p:txBody>
          <a:bodyPr/>
          <a:lstStyle>
            <a:lvl1pPr>
              <a:defRPr sz="2500"/>
            </a:lvl1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2" name="מציין מיקום תוכן 11"/>
          <p:cNvSpPr>
            <a:spLocks noGrp="1"/>
          </p:cNvSpPr>
          <p:nvPr>
            <p:ph sz="half" idx="2"/>
          </p:nvPr>
        </p:nvSpPr>
        <p:spPr>
          <a:xfrm>
            <a:off x="4800600" y="1371600"/>
            <a:ext cx="4038600" cy="4681728"/>
          </a:xfrm>
        </p:spPr>
        <p:txBody>
          <a:bodyPr/>
          <a:lstStyle>
            <a:lvl1pPr>
              <a:defRPr sz="2500"/>
            </a:lvl1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grpSp>
      <p:sp>
        <p:nvSpPr>
          <p:cNvPr id="9234"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he-IL"/>
              <a:t>לחץ כדי לערוך סגנון כותרת של תבנית בסיס</a:t>
            </a:r>
          </a:p>
        </p:txBody>
      </p:sp>
      <p:sp>
        <p:nvSpPr>
          <p:cNvPr id="9235"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he-IL"/>
              <a:t>לחץ כדי לערוך סגנון כותרת משנה של תבנית בסיס</a:t>
            </a:r>
          </a:p>
        </p:txBody>
      </p:sp>
      <p:sp>
        <p:nvSpPr>
          <p:cNvPr id="20" name="Rectangle 20"/>
          <p:cNvSpPr>
            <a:spLocks noGrp="1" noChangeArrowheads="1"/>
          </p:cNvSpPr>
          <p:nvPr>
            <p:ph type="dt" sz="quarter" idx="10"/>
          </p:nvPr>
        </p:nvSpPr>
        <p:spPr/>
        <p:txBody>
          <a:bodyPr/>
          <a:lstStyle>
            <a:lvl1pPr>
              <a:defRPr/>
            </a:lvl1pPr>
          </a:lstStyle>
          <a:p>
            <a:pPr>
              <a:defRPr/>
            </a:pPr>
            <a:endParaRPr lang="en-US">
              <a:solidFill>
                <a:srgbClr val="EAEAEA"/>
              </a:solidFill>
            </a:endParaRPr>
          </a:p>
        </p:txBody>
      </p:sp>
      <p:sp>
        <p:nvSpPr>
          <p:cNvPr id="21" name="Rectangle 21"/>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22" name="Rectangle 22"/>
          <p:cNvSpPr>
            <a:spLocks noGrp="1" noChangeArrowheads="1"/>
          </p:cNvSpPr>
          <p:nvPr>
            <p:ph type="sldNum" sz="quarter" idx="12"/>
          </p:nvPr>
        </p:nvSpPr>
        <p:spPr/>
        <p:txBody>
          <a:bodyPr/>
          <a:lstStyle>
            <a:lvl1pPr>
              <a:defRPr/>
            </a:lvl1pPr>
          </a:lstStyle>
          <a:p>
            <a:pPr>
              <a:defRPr/>
            </a:pPr>
            <a:fld id="{12159561-FC03-4BB3-9646-8741161A0607}"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3252369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EEE6FC74-A257-4992-BA7E-5F54F86FE04C}"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887372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FE34461E-E42D-46C9-879F-15A52126303A}"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0917690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B815117F-3A8D-4B7C-AA2E-84E7414F0E81}"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4338482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8"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9" name="Rectangle 21"/>
          <p:cNvSpPr>
            <a:spLocks noGrp="1" noChangeArrowheads="1"/>
          </p:cNvSpPr>
          <p:nvPr>
            <p:ph type="sldNum" sz="quarter" idx="12"/>
          </p:nvPr>
        </p:nvSpPr>
        <p:spPr/>
        <p:txBody>
          <a:bodyPr/>
          <a:lstStyle>
            <a:lvl1pPr>
              <a:defRPr/>
            </a:lvl1pPr>
          </a:lstStyle>
          <a:p>
            <a:pPr>
              <a:defRPr/>
            </a:pPr>
            <a:fld id="{4E2CD2B5-D6DF-4F3D-97CD-A83A14AE9D04}"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2643866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4"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5" name="Rectangle 21"/>
          <p:cNvSpPr>
            <a:spLocks noGrp="1" noChangeArrowheads="1"/>
          </p:cNvSpPr>
          <p:nvPr>
            <p:ph type="sldNum" sz="quarter" idx="12"/>
          </p:nvPr>
        </p:nvSpPr>
        <p:spPr/>
        <p:txBody>
          <a:bodyPr/>
          <a:lstStyle>
            <a:lvl1pPr>
              <a:defRPr/>
            </a:lvl1pPr>
          </a:lstStyle>
          <a:p>
            <a:pPr>
              <a:defRPr/>
            </a:pPr>
            <a:fld id="{9BDAFF6F-5747-4BD5-ACAF-8536CD361501}"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1245341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3"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4" name="Rectangle 21"/>
          <p:cNvSpPr>
            <a:spLocks noGrp="1" noChangeArrowheads="1"/>
          </p:cNvSpPr>
          <p:nvPr>
            <p:ph type="sldNum" sz="quarter" idx="12"/>
          </p:nvPr>
        </p:nvSpPr>
        <p:spPr/>
        <p:txBody>
          <a:bodyPr/>
          <a:lstStyle>
            <a:lvl1pPr>
              <a:defRPr/>
            </a:lvl1pPr>
          </a:lstStyle>
          <a:p>
            <a:pPr>
              <a:defRPr/>
            </a:pPr>
            <a:fld id="{961DD517-0E2D-4FAD-85D2-B520C585B6C4}"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1947844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A1F851D2-292E-47F3-B398-E280646DABC6}"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620504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A4BA9C20-8A45-4D91-9889-A9646F249A26}"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2581474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CCD8A3F3-E8C6-4BCF-AF98-3982B6032872}"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56887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bg>
      <p:bgRef idx="1001">
        <a:schemeClr val="bg2"/>
      </p:bgRef>
    </p:bg>
    <p:spTree>
      <p:nvGrpSpPr>
        <p:cNvPr id="1" name=""/>
        <p:cNvGrpSpPr/>
        <p:nvPr/>
      </p:nvGrpSpPr>
      <p:grpSpPr>
        <a:xfrm>
          <a:off x="0" y="0"/>
          <a:ext cx="0" cy="0"/>
          <a:chOff x="0" y="0"/>
          <a:chExt cx="0" cy="0"/>
        </a:xfrm>
      </p:grpSpPr>
      <p:sp>
        <p:nvSpPr>
          <p:cNvPr id="10" name="מחבר ישר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מלבן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מלבן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מלבן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מלבן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מלבן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מלבן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מציין מיקום טקסט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a:t>לחץ כדי לערוך סגנונות טקסט של תבנית בסיס</a:t>
            </a:r>
          </a:p>
        </p:txBody>
      </p:sp>
      <p:sp>
        <p:nvSpPr>
          <p:cNvPr id="4" name="מציין מיקום טקסט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he-IL"/>
              <a:t>לחץ כדי לערוך סגנונות טקסט של תבנית בסיס</a:t>
            </a:r>
          </a:p>
        </p:txBody>
      </p:sp>
      <p:sp>
        <p:nvSpPr>
          <p:cNvPr id="7" name="מציין מיקום של תאריך 6"/>
          <p:cNvSpPr>
            <a:spLocks noGrp="1"/>
          </p:cNvSpPr>
          <p:nvPr>
            <p:ph type="dt" sz="half" idx="10"/>
          </p:nvPr>
        </p:nvSpPr>
        <p:spPr/>
        <p:txBody>
          <a:bodyPr/>
          <a:lstStyle/>
          <a:p>
            <a:fld id="{0D25D80B-2C96-42DA-9086-852BE5624C0C}" type="datetime8">
              <a:rPr lang="he-IL" smtClean="0"/>
              <a:pPr/>
              <a:t>05 ספטמבר 21</a:t>
            </a:fld>
            <a:endParaRPr lang="he-IL"/>
          </a:p>
        </p:txBody>
      </p:sp>
      <p:sp>
        <p:nvSpPr>
          <p:cNvPr id="8" name="מציין מיקום של כותרת תחתונה 7"/>
          <p:cNvSpPr>
            <a:spLocks noGrp="1"/>
          </p:cNvSpPr>
          <p:nvPr>
            <p:ph type="ftr" sz="quarter" idx="11"/>
          </p:nvPr>
        </p:nvSpPr>
        <p:spPr>
          <a:xfrm>
            <a:off x="304800" y="6409944"/>
            <a:ext cx="3581400" cy="365760"/>
          </a:xfrm>
        </p:spPr>
        <p:txBody>
          <a:bodyPr/>
          <a:lstStyle/>
          <a:p>
            <a:endParaRPr lang="he-IL"/>
          </a:p>
        </p:txBody>
      </p:sp>
      <p:sp>
        <p:nvSpPr>
          <p:cNvPr id="15" name="מחבר ישר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מלבן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מציין מיקום תוכן 23"/>
          <p:cNvSpPr>
            <a:spLocks noGrp="1"/>
          </p:cNvSpPr>
          <p:nvPr>
            <p:ph sz="quarter" idx="2"/>
          </p:nvPr>
        </p:nvSpPr>
        <p:spPr>
          <a:xfrm>
            <a:off x="301752" y="2471383"/>
            <a:ext cx="4041648" cy="3818404"/>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26" name="מציין מיקום תוכן 25"/>
          <p:cNvSpPr>
            <a:spLocks noGrp="1"/>
          </p:cNvSpPr>
          <p:nvPr>
            <p:ph sz="quarter" idx="4"/>
          </p:nvPr>
        </p:nvSpPr>
        <p:spPr>
          <a:xfrm>
            <a:off x="4800600" y="2471383"/>
            <a:ext cx="4038600" cy="3822192"/>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25" name="אליפסה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אליפסה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מציין מיקום של מספר שקופית 8"/>
          <p:cNvSpPr>
            <a:spLocks noGrp="1"/>
          </p:cNvSpPr>
          <p:nvPr>
            <p:ph type="sldNum" sz="quarter" idx="12"/>
          </p:nvPr>
        </p:nvSpPr>
        <p:spPr>
          <a:xfrm>
            <a:off x="4343400" y="1042416"/>
            <a:ext cx="457200" cy="441325"/>
          </a:xfrm>
        </p:spPr>
        <p:txBody>
          <a:bodyPr/>
          <a:lstStyle>
            <a:lvl1pPr algn="ctr">
              <a:defRPr/>
            </a:lvl1pPr>
          </a:lstStyle>
          <a:p>
            <a:fld id="{42751684-6271-42AE-AB50-9D30ED2EF872}" type="slidenum">
              <a:rPr lang="he-IL" smtClean="0"/>
              <a:pPr/>
              <a:t>‹#›</a:t>
            </a:fld>
            <a:endParaRPr lang="he-IL"/>
          </a:p>
        </p:txBody>
      </p:sp>
      <p:sp>
        <p:nvSpPr>
          <p:cNvPr id="23" name="כותרת 22"/>
          <p:cNvSpPr>
            <a:spLocks noGrp="1"/>
          </p:cNvSpPr>
          <p:nvPr>
            <p:ph type="title"/>
          </p:nvPr>
        </p:nvSpPr>
        <p:spPr/>
        <p:txBody>
          <a:bodyPr rtlCol="0" anchor="b" anchorCtr="0"/>
          <a:lstStyle/>
          <a:p>
            <a:r>
              <a:rPr kumimoji="0" lang="he-IL"/>
              <a:t>לחץ כדי לערוך סגנון כותרת של תבנית בסיס</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8EB8557C-BEF5-45C2-83F8-F1EC986A9A90}"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9324144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he-IL"/>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1867076F-2DE3-4A9C-B9CC-5F7F503F2C50}"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4755882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he-IL"/>
          </a:p>
        </p:txBody>
      </p:sp>
      <p:sp>
        <p:nvSpPr>
          <p:cNvPr id="3" name="Table Placeholder 2"/>
          <p:cNvSpPr>
            <a:spLocks noGrp="1"/>
          </p:cNvSpPr>
          <p:nvPr>
            <p:ph type="tbl" idx="1"/>
          </p:nvPr>
        </p:nvSpPr>
        <p:spPr>
          <a:xfrm>
            <a:off x="457200" y="1600200"/>
            <a:ext cx="8229600" cy="4530725"/>
          </a:xfrm>
        </p:spPr>
        <p:txBody>
          <a:bodyPr/>
          <a:lstStyle/>
          <a:p>
            <a:pPr lvl="0"/>
            <a:endParaRPr lang="he-IL" noProof="0"/>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8A00B340-39A0-40A3-892A-EC8527755352}"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8672581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3"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4"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5" name="Rectangle 21"/>
          <p:cNvSpPr>
            <a:spLocks noGrp="1" noChangeArrowheads="1"/>
          </p:cNvSpPr>
          <p:nvPr>
            <p:ph type="sldNum" sz="quarter" idx="12"/>
          </p:nvPr>
        </p:nvSpPr>
        <p:spPr/>
        <p:txBody>
          <a:bodyPr/>
          <a:lstStyle>
            <a:lvl1pPr>
              <a:defRPr/>
            </a:lvl1pPr>
          </a:lstStyle>
          <a:p>
            <a:pPr>
              <a:defRPr/>
            </a:pPr>
            <a:fld id="{F51B09DE-29F1-469A-8BC9-C498CE39C24F}"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7244200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grpSp>
      <p:sp>
        <p:nvSpPr>
          <p:cNvPr id="9234"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he-IL"/>
              <a:t>לחץ כדי לערוך סגנון כותרת של תבנית בסיס</a:t>
            </a:r>
          </a:p>
        </p:txBody>
      </p:sp>
      <p:sp>
        <p:nvSpPr>
          <p:cNvPr id="9235"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he-IL"/>
              <a:t>לחץ כדי לערוך סגנון כותרת משנה של תבנית בסיס</a:t>
            </a:r>
          </a:p>
        </p:txBody>
      </p:sp>
      <p:sp>
        <p:nvSpPr>
          <p:cNvPr id="20" name="Rectangle 20"/>
          <p:cNvSpPr>
            <a:spLocks noGrp="1" noChangeArrowheads="1"/>
          </p:cNvSpPr>
          <p:nvPr>
            <p:ph type="dt" sz="quarter" idx="10"/>
          </p:nvPr>
        </p:nvSpPr>
        <p:spPr/>
        <p:txBody>
          <a:bodyPr/>
          <a:lstStyle>
            <a:lvl1pPr>
              <a:defRPr/>
            </a:lvl1pPr>
          </a:lstStyle>
          <a:p>
            <a:pPr>
              <a:defRPr/>
            </a:pPr>
            <a:endParaRPr lang="en-US">
              <a:solidFill>
                <a:srgbClr val="EAEAEA"/>
              </a:solidFill>
            </a:endParaRPr>
          </a:p>
        </p:txBody>
      </p:sp>
      <p:sp>
        <p:nvSpPr>
          <p:cNvPr id="21" name="Rectangle 21"/>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22" name="Rectangle 22"/>
          <p:cNvSpPr>
            <a:spLocks noGrp="1" noChangeArrowheads="1"/>
          </p:cNvSpPr>
          <p:nvPr>
            <p:ph type="sldNum" sz="quarter" idx="12"/>
          </p:nvPr>
        </p:nvSpPr>
        <p:spPr/>
        <p:txBody>
          <a:bodyPr/>
          <a:lstStyle>
            <a:lvl1pPr>
              <a:defRPr/>
            </a:lvl1pPr>
          </a:lstStyle>
          <a:p>
            <a:pPr>
              <a:defRPr/>
            </a:pPr>
            <a:fld id="{12159561-FC03-4BB3-9646-8741161A0607}"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789484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EEE6FC74-A257-4992-BA7E-5F54F86FE04C}"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9063000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FE34461E-E42D-46C9-879F-15A52126303A}"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5612544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B815117F-3A8D-4B7C-AA2E-84E7414F0E81}"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8686072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8"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9" name="Rectangle 21"/>
          <p:cNvSpPr>
            <a:spLocks noGrp="1" noChangeArrowheads="1"/>
          </p:cNvSpPr>
          <p:nvPr>
            <p:ph type="sldNum" sz="quarter" idx="12"/>
          </p:nvPr>
        </p:nvSpPr>
        <p:spPr/>
        <p:txBody>
          <a:bodyPr/>
          <a:lstStyle>
            <a:lvl1pPr>
              <a:defRPr/>
            </a:lvl1pPr>
          </a:lstStyle>
          <a:p>
            <a:pPr>
              <a:defRPr/>
            </a:pPr>
            <a:fld id="{4E2CD2B5-D6DF-4F3D-97CD-A83A14AE9D04}"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1943099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4"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5" name="Rectangle 21"/>
          <p:cNvSpPr>
            <a:spLocks noGrp="1" noChangeArrowheads="1"/>
          </p:cNvSpPr>
          <p:nvPr>
            <p:ph type="sldNum" sz="quarter" idx="12"/>
          </p:nvPr>
        </p:nvSpPr>
        <p:spPr/>
        <p:txBody>
          <a:bodyPr/>
          <a:lstStyle>
            <a:lvl1pPr>
              <a:defRPr/>
            </a:lvl1pPr>
          </a:lstStyle>
          <a:p>
            <a:pPr>
              <a:defRPr/>
            </a:pPr>
            <a:fld id="{9BDAFF6F-5747-4BD5-ACAF-8536CD361501}"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270138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fld id="{F282E4CE-DB11-416E-AB20-A7EEBFFD0E0D}" type="datetime8">
              <a:rPr lang="he-IL" smtClean="0"/>
              <a:pPr/>
              <a:t>05 ספטמבר 21</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a:xfrm>
            <a:off x="4343400" y="1036020"/>
            <a:ext cx="457200" cy="441325"/>
          </a:xfrm>
        </p:spPr>
        <p:txBody>
          <a:bodyPr/>
          <a:lstStyle/>
          <a:p>
            <a:fld id="{42751684-6271-42AE-AB50-9D30ED2EF872}" type="slidenum">
              <a:rPr lang="he-IL" smtClean="0"/>
              <a:pPr/>
              <a:t>‹#›</a:t>
            </a:fld>
            <a:endParaRPr lang="he-I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3"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4" name="Rectangle 21"/>
          <p:cNvSpPr>
            <a:spLocks noGrp="1" noChangeArrowheads="1"/>
          </p:cNvSpPr>
          <p:nvPr>
            <p:ph type="sldNum" sz="quarter" idx="12"/>
          </p:nvPr>
        </p:nvSpPr>
        <p:spPr/>
        <p:txBody>
          <a:bodyPr/>
          <a:lstStyle>
            <a:lvl1pPr>
              <a:defRPr/>
            </a:lvl1pPr>
          </a:lstStyle>
          <a:p>
            <a:pPr>
              <a:defRPr/>
            </a:pPr>
            <a:fld id="{961DD517-0E2D-4FAD-85D2-B520C585B6C4}"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1016697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A1F851D2-292E-47F3-B398-E280646DABC6}"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6434522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A4BA9C20-8A45-4D91-9889-A9646F249A26}"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6333904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CCD8A3F3-E8C6-4BCF-AF98-3982B6032872}"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272417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8EB8557C-BEF5-45C2-83F8-F1EC986A9A90}"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8274448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he-IL"/>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1867076F-2DE3-4A9C-B9CC-5F7F503F2C50}"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4378121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he-IL"/>
          </a:p>
        </p:txBody>
      </p:sp>
      <p:sp>
        <p:nvSpPr>
          <p:cNvPr id="3" name="Table Placeholder 2"/>
          <p:cNvSpPr>
            <a:spLocks noGrp="1"/>
          </p:cNvSpPr>
          <p:nvPr>
            <p:ph type="tbl" idx="1"/>
          </p:nvPr>
        </p:nvSpPr>
        <p:spPr>
          <a:xfrm>
            <a:off x="457200" y="1600200"/>
            <a:ext cx="8229600" cy="4530725"/>
          </a:xfrm>
        </p:spPr>
        <p:txBody>
          <a:bodyPr/>
          <a:lstStyle/>
          <a:p>
            <a:pPr lvl="0"/>
            <a:endParaRPr lang="he-IL" noProof="0"/>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8A00B340-39A0-40A3-892A-EC8527755352}"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6844778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3"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4"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5" name="Rectangle 21"/>
          <p:cNvSpPr>
            <a:spLocks noGrp="1" noChangeArrowheads="1"/>
          </p:cNvSpPr>
          <p:nvPr>
            <p:ph type="sldNum" sz="quarter" idx="12"/>
          </p:nvPr>
        </p:nvSpPr>
        <p:spPr/>
        <p:txBody>
          <a:bodyPr/>
          <a:lstStyle>
            <a:lvl1pPr>
              <a:defRPr/>
            </a:lvl1pPr>
          </a:lstStyle>
          <a:p>
            <a:pPr>
              <a:defRPr/>
            </a:pPr>
            <a:fld id="{F51B09DE-29F1-469A-8BC9-C498CE39C24F}"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7015495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grpSp>
      <p:sp>
        <p:nvSpPr>
          <p:cNvPr id="9234"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he-IL"/>
              <a:t>לחץ כדי לערוך סגנון כותרת של תבנית בסיס</a:t>
            </a:r>
          </a:p>
        </p:txBody>
      </p:sp>
      <p:sp>
        <p:nvSpPr>
          <p:cNvPr id="9235"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he-IL"/>
              <a:t>לחץ כדי לערוך סגנון כותרת משנה של תבנית בסיס</a:t>
            </a:r>
          </a:p>
        </p:txBody>
      </p:sp>
      <p:sp>
        <p:nvSpPr>
          <p:cNvPr id="20" name="Rectangle 20"/>
          <p:cNvSpPr>
            <a:spLocks noGrp="1" noChangeArrowheads="1"/>
          </p:cNvSpPr>
          <p:nvPr>
            <p:ph type="dt" sz="quarter" idx="10"/>
          </p:nvPr>
        </p:nvSpPr>
        <p:spPr/>
        <p:txBody>
          <a:bodyPr/>
          <a:lstStyle>
            <a:lvl1pPr>
              <a:defRPr/>
            </a:lvl1pPr>
          </a:lstStyle>
          <a:p>
            <a:pPr>
              <a:defRPr/>
            </a:pPr>
            <a:endParaRPr lang="en-US">
              <a:solidFill>
                <a:srgbClr val="EAEAEA"/>
              </a:solidFill>
            </a:endParaRPr>
          </a:p>
        </p:txBody>
      </p:sp>
      <p:sp>
        <p:nvSpPr>
          <p:cNvPr id="21" name="Rectangle 21"/>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22" name="Rectangle 22"/>
          <p:cNvSpPr>
            <a:spLocks noGrp="1" noChangeArrowheads="1"/>
          </p:cNvSpPr>
          <p:nvPr>
            <p:ph type="sldNum" sz="quarter" idx="12"/>
          </p:nvPr>
        </p:nvSpPr>
        <p:spPr/>
        <p:txBody>
          <a:bodyPr/>
          <a:lstStyle>
            <a:lvl1pPr>
              <a:defRPr/>
            </a:lvl1pPr>
          </a:lstStyle>
          <a:p>
            <a:pPr>
              <a:defRPr/>
            </a:pPr>
            <a:fld id="{12159561-FC03-4BB3-9646-8741161A0607}"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2180832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EEE6FC74-A257-4992-BA7E-5F54F86FE04C}"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749738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7" name="מלבן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מלבן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מלבן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מלבן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מלבן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מלבן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מציין מיקום של תאריך 1"/>
          <p:cNvSpPr>
            <a:spLocks noGrp="1"/>
          </p:cNvSpPr>
          <p:nvPr>
            <p:ph type="dt" sz="half" idx="10"/>
          </p:nvPr>
        </p:nvSpPr>
        <p:spPr/>
        <p:txBody>
          <a:bodyPr/>
          <a:lstStyle/>
          <a:p>
            <a:fld id="{73DEB04D-E4D2-48D9-A43F-4A62FA46DBE6}" type="datetime8">
              <a:rPr lang="he-IL" smtClean="0"/>
              <a:pPr/>
              <a:t>05 ספטמבר 21</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2751684-6271-42AE-AB50-9D30ED2EF872}" type="slidenum">
              <a:rPr lang="he-IL" smtClean="0"/>
              <a:pPr/>
              <a:t>‹#›</a:t>
            </a:fld>
            <a:endParaRPr lang="he-I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FE34461E-E42D-46C9-879F-15A52126303A}"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5505951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B815117F-3A8D-4B7C-AA2E-84E7414F0E81}"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4090823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8"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9" name="Rectangle 21"/>
          <p:cNvSpPr>
            <a:spLocks noGrp="1" noChangeArrowheads="1"/>
          </p:cNvSpPr>
          <p:nvPr>
            <p:ph type="sldNum" sz="quarter" idx="12"/>
          </p:nvPr>
        </p:nvSpPr>
        <p:spPr/>
        <p:txBody>
          <a:bodyPr/>
          <a:lstStyle>
            <a:lvl1pPr>
              <a:defRPr/>
            </a:lvl1pPr>
          </a:lstStyle>
          <a:p>
            <a:pPr>
              <a:defRPr/>
            </a:pPr>
            <a:fld id="{4E2CD2B5-D6DF-4F3D-97CD-A83A14AE9D04}"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6388536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4"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5" name="Rectangle 21"/>
          <p:cNvSpPr>
            <a:spLocks noGrp="1" noChangeArrowheads="1"/>
          </p:cNvSpPr>
          <p:nvPr>
            <p:ph type="sldNum" sz="quarter" idx="12"/>
          </p:nvPr>
        </p:nvSpPr>
        <p:spPr/>
        <p:txBody>
          <a:bodyPr/>
          <a:lstStyle>
            <a:lvl1pPr>
              <a:defRPr/>
            </a:lvl1pPr>
          </a:lstStyle>
          <a:p>
            <a:pPr>
              <a:defRPr/>
            </a:pPr>
            <a:fld id="{9BDAFF6F-5747-4BD5-ACAF-8536CD361501}"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0504831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3"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4" name="Rectangle 21"/>
          <p:cNvSpPr>
            <a:spLocks noGrp="1" noChangeArrowheads="1"/>
          </p:cNvSpPr>
          <p:nvPr>
            <p:ph type="sldNum" sz="quarter" idx="12"/>
          </p:nvPr>
        </p:nvSpPr>
        <p:spPr/>
        <p:txBody>
          <a:bodyPr/>
          <a:lstStyle>
            <a:lvl1pPr>
              <a:defRPr/>
            </a:lvl1pPr>
          </a:lstStyle>
          <a:p>
            <a:pPr>
              <a:defRPr/>
            </a:pPr>
            <a:fld id="{961DD517-0E2D-4FAD-85D2-B520C585B6C4}"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7367454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A1F851D2-292E-47F3-B398-E280646DABC6}"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2857259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A4BA9C20-8A45-4D91-9889-A9646F249A26}"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9243860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CCD8A3F3-E8C6-4BCF-AF98-3982B6032872}"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9210735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8EB8557C-BEF5-45C2-83F8-F1EC986A9A90}"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616508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he-IL"/>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1867076F-2DE3-4A9C-B9CC-5F7F503F2C50}"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65144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1">
        <a:schemeClr val="bg1"/>
      </p:bgRef>
    </p:bg>
    <p:spTree>
      <p:nvGrpSpPr>
        <p:cNvPr id="1" name=""/>
        <p:cNvGrpSpPr/>
        <p:nvPr/>
      </p:nvGrpSpPr>
      <p:grpSpPr>
        <a:xfrm>
          <a:off x="0" y="0"/>
          <a:ext cx="0" cy="0"/>
          <a:chOff x="0" y="0"/>
          <a:chExt cx="0" cy="0"/>
        </a:xfrm>
      </p:grpSpPr>
      <p:sp>
        <p:nvSpPr>
          <p:cNvPr id="19" name="מלבן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מלבן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מלבן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מלבן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מלבן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מלבן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כותרת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he-IL"/>
              <a:t>לחץ כדי לערוך סגנונות טקסט של תבנית בסיס</a:t>
            </a:r>
          </a:p>
        </p:txBody>
      </p:sp>
      <p:sp>
        <p:nvSpPr>
          <p:cNvPr id="8" name="מלבן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מחבר ישר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מציין מיקום תוכן 19"/>
          <p:cNvSpPr>
            <a:spLocks noGrp="1"/>
          </p:cNvSpPr>
          <p:nvPr>
            <p:ph sz="quarter" idx="1"/>
          </p:nvPr>
        </p:nvSpPr>
        <p:spPr>
          <a:xfrm>
            <a:off x="3124200" y="685800"/>
            <a:ext cx="5638800" cy="5410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0" name="אליפסה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אליפסה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מציין מיקום של מספר שקופית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2751684-6271-42AE-AB50-9D30ED2EF872}" type="slidenum">
              <a:rPr lang="he-IL" smtClean="0"/>
              <a:pPr/>
              <a:t>‹#›</a:t>
            </a:fld>
            <a:endParaRPr lang="he-IL"/>
          </a:p>
        </p:txBody>
      </p:sp>
      <p:sp>
        <p:nvSpPr>
          <p:cNvPr id="21" name="מלבן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מציין מיקום של תאריך 4"/>
          <p:cNvSpPr>
            <a:spLocks noGrp="1"/>
          </p:cNvSpPr>
          <p:nvPr>
            <p:ph type="dt" sz="half" idx="10"/>
          </p:nvPr>
        </p:nvSpPr>
        <p:spPr/>
        <p:txBody>
          <a:bodyPr/>
          <a:lstStyle/>
          <a:p>
            <a:fld id="{50CEFBBB-C7D4-408D-BC62-F8E311A1FE26}" type="datetime8">
              <a:rPr lang="he-IL" smtClean="0"/>
              <a:pPr/>
              <a:t>05 ספטמבר 21</a:t>
            </a:fld>
            <a:endParaRPr lang="he-IL"/>
          </a:p>
        </p:txBody>
      </p:sp>
      <p:sp>
        <p:nvSpPr>
          <p:cNvPr id="6" name="מציין מיקום של כותרת תחתונה 5"/>
          <p:cNvSpPr>
            <a:spLocks noGrp="1"/>
          </p:cNvSpPr>
          <p:nvPr>
            <p:ph type="ftr" sz="quarter" idx="11"/>
          </p:nvPr>
        </p:nvSpPr>
        <p:spPr>
          <a:xfrm>
            <a:off x="301752" y="6410848"/>
            <a:ext cx="3383280" cy="365760"/>
          </a:xfrm>
        </p:spPr>
        <p:txBody>
          <a:bodyPr/>
          <a:lstStyle/>
          <a:p>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he-IL"/>
          </a:p>
        </p:txBody>
      </p:sp>
      <p:sp>
        <p:nvSpPr>
          <p:cNvPr id="3" name="Table Placeholder 2"/>
          <p:cNvSpPr>
            <a:spLocks noGrp="1"/>
          </p:cNvSpPr>
          <p:nvPr>
            <p:ph type="tbl" idx="1"/>
          </p:nvPr>
        </p:nvSpPr>
        <p:spPr>
          <a:xfrm>
            <a:off x="457200" y="1600200"/>
            <a:ext cx="8229600" cy="4530725"/>
          </a:xfrm>
        </p:spPr>
        <p:txBody>
          <a:bodyPr/>
          <a:lstStyle/>
          <a:p>
            <a:pPr lvl="0"/>
            <a:endParaRPr lang="he-IL" noProof="0"/>
          </a:p>
        </p:txBody>
      </p:sp>
      <p:sp>
        <p:nvSpPr>
          <p:cNvPr id="4"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8A00B340-39A0-40A3-892A-EC8527755352}"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1482205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3" name="Rectangle 19"/>
          <p:cNvSpPr>
            <a:spLocks noGrp="1" noChangeArrowheads="1"/>
          </p:cNvSpPr>
          <p:nvPr>
            <p:ph type="dt" sz="half" idx="10"/>
          </p:nvPr>
        </p:nvSpPr>
        <p:spPr/>
        <p:txBody>
          <a:bodyPr/>
          <a:lstStyle>
            <a:lvl1pPr>
              <a:defRPr/>
            </a:lvl1pPr>
          </a:lstStyle>
          <a:p>
            <a:pPr>
              <a:defRPr/>
            </a:pPr>
            <a:endParaRPr lang="en-US">
              <a:solidFill>
                <a:srgbClr val="EAEAEA"/>
              </a:solidFill>
            </a:endParaRPr>
          </a:p>
        </p:txBody>
      </p:sp>
      <p:sp>
        <p:nvSpPr>
          <p:cNvPr id="4" name="Rectangle 20"/>
          <p:cNvSpPr>
            <a:spLocks noGrp="1" noChangeArrowheads="1"/>
          </p:cNvSpPr>
          <p:nvPr>
            <p:ph type="ftr" sz="quarter" idx="11"/>
          </p:nvPr>
        </p:nvSpPr>
        <p:spPr/>
        <p:txBody>
          <a:bodyPr/>
          <a:lstStyle>
            <a:lvl1pPr>
              <a:defRPr/>
            </a:lvl1pPr>
          </a:lstStyle>
          <a:p>
            <a:pPr>
              <a:defRPr/>
            </a:pPr>
            <a:endParaRPr lang="en-US">
              <a:solidFill>
                <a:srgbClr val="EAEAEA"/>
              </a:solidFill>
            </a:endParaRPr>
          </a:p>
        </p:txBody>
      </p:sp>
      <p:sp>
        <p:nvSpPr>
          <p:cNvPr id="5" name="Rectangle 21"/>
          <p:cNvSpPr>
            <a:spLocks noGrp="1" noChangeArrowheads="1"/>
          </p:cNvSpPr>
          <p:nvPr>
            <p:ph type="sldNum" sz="quarter" idx="12"/>
          </p:nvPr>
        </p:nvSpPr>
        <p:spPr/>
        <p:txBody>
          <a:bodyPr/>
          <a:lstStyle>
            <a:lvl1pPr>
              <a:defRPr/>
            </a:lvl1pPr>
          </a:lstStyle>
          <a:p>
            <a:pPr>
              <a:defRPr/>
            </a:pPr>
            <a:fld id="{F51B09DE-29F1-469A-8BC9-C498CE39C24F}" type="slidenum">
              <a:rPr lang="he-IL">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866116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1" name="מחבר ישר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מלבן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מלבן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מלבן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מלבן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מלבן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מלבן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מלבן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אליפסה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אליפסה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מציין מיקום של מספר שקופית 6"/>
          <p:cNvSpPr>
            <a:spLocks noGrp="1"/>
          </p:cNvSpPr>
          <p:nvPr>
            <p:ph type="sldNum" sz="quarter" idx="12"/>
          </p:nvPr>
        </p:nvSpPr>
        <p:spPr>
          <a:xfrm>
            <a:off x="1371600" y="312738"/>
            <a:ext cx="457200" cy="441325"/>
          </a:xfrm>
        </p:spPr>
        <p:txBody>
          <a:bodyPr/>
          <a:lstStyle/>
          <a:p>
            <a:fld id="{42751684-6271-42AE-AB50-9D30ED2EF872}" type="slidenum">
              <a:rPr lang="he-IL" smtClean="0"/>
              <a:pPr/>
              <a:t>‹#›</a:t>
            </a:fld>
            <a:endParaRPr lang="he-IL"/>
          </a:p>
        </p:txBody>
      </p:sp>
      <p:sp>
        <p:nvSpPr>
          <p:cNvPr id="2" name="כותרת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he-IL"/>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3000375" y="609600"/>
            <a:ext cx="5867400" cy="4267200"/>
          </a:xfrm>
        </p:spPr>
        <p:txBody>
          <a:bodyPr/>
          <a:lstStyle>
            <a:lvl1pPr marL="0" indent="0">
              <a:buNone/>
              <a:defRPr sz="3200"/>
            </a:lvl1pPr>
          </a:lstStyle>
          <a:p>
            <a:r>
              <a:rPr kumimoji="0" lang="he-IL"/>
              <a:t>לחץ על הסמל כדי להוסיף תמונה</a:t>
            </a:r>
            <a:endParaRPr kumimoji="0" lang="en-US" dirty="0"/>
          </a:p>
        </p:txBody>
      </p:sp>
      <p:sp>
        <p:nvSpPr>
          <p:cNvPr id="4" name="מציין מיקום טקסט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he-IL"/>
              <a:t>לחץ כדי לערוך סגנונות טקסט של תבנית בסיס</a:t>
            </a:r>
          </a:p>
        </p:txBody>
      </p:sp>
      <p:sp>
        <p:nvSpPr>
          <p:cNvPr id="22" name="מלבן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מציין מיקום של תאריך 4"/>
          <p:cNvSpPr>
            <a:spLocks noGrp="1"/>
          </p:cNvSpPr>
          <p:nvPr>
            <p:ph type="dt" sz="half" idx="10"/>
          </p:nvPr>
        </p:nvSpPr>
        <p:spPr>
          <a:xfrm>
            <a:off x="5788152" y="6404984"/>
            <a:ext cx="3044952" cy="365760"/>
          </a:xfrm>
        </p:spPr>
        <p:txBody>
          <a:bodyPr/>
          <a:lstStyle/>
          <a:p>
            <a:fld id="{135DDF37-6802-4AC8-A29B-5C2BB3830836}" type="datetime8">
              <a:rPr lang="he-IL" smtClean="0"/>
              <a:pPr/>
              <a:t>05 ספטמבר 21</a:t>
            </a:fld>
            <a:endParaRPr lang="he-IL"/>
          </a:p>
        </p:txBody>
      </p:sp>
      <p:sp>
        <p:nvSpPr>
          <p:cNvPr id="6" name="מציין מיקום של כותרת תחתונה 5"/>
          <p:cNvSpPr>
            <a:spLocks noGrp="1"/>
          </p:cNvSpPr>
          <p:nvPr>
            <p:ph type="ftr" sz="quarter" idx="11"/>
          </p:nvPr>
        </p:nvSpPr>
        <p:spPr>
          <a:xfrm>
            <a:off x="301752" y="6410848"/>
            <a:ext cx="3584448" cy="365760"/>
          </a:xfrm>
        </p:spPr>
        <p:txBody>
          <a:bodyPr/>
          <a:lstStyle/>
          <a:p>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מלבן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מלבן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מלבן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מלבן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מלבן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מציין מיקום של תאריך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769E6A0-4E5E-4996-97B6-C9A299BBCF71}" type="datetime8">
              <a:rPr lang="he-IL" smtClean="0"/>
              <a:pPr/>
              <a:t>05 ספטמבר 21</a:t>
            </a:fld>
            <a:endParaRPr lang="he-IL"/>
          </a:p>
        </p:txBody>
      </p:sp>
      <p:sp>
        <p:nvSpPr>
          <p:cNvPr id="3" name="מציין מיקום של כותרת תחתונה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he-IL"/>
          </a:p>
        </p:txBody>
      </p:sp>
      <p:sp>
        <p:nvSpPr>
          <p:cNvPr id="8" name="מלבן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מחבר ישר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אליפסה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אליפסה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מציין מיקום של מספר שקופית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2751684-6271-42AE-AB50-9D30ED2EF872}" type="slidenum">
              <a:rPr lang="he-IL" smtClean="0"/>
              <a:pPr/>
              <a:t>‹#›</a:t>
            </a:fld>
            <a:endParaRPr lang="he-IL"/>
          </a:p>
        </p:txBody>
      </p:sp>
      <p:sp>
        <p:nvSpPr>
          <p:cNvPr id="22" name="מציין מיקום של כותרת 21"/>
          <p:cNvSpPr>
            <a:spLocks noGrp="1"/>
          </p:cNvSpPr>
          <p:nvPr>
            <p:ph type="title"/>
          </p:nvPr>
        </p:nvSpPr>
        <p:spPr>
          <a:xfrm>
            <a:off x="301752" y="228600"/>
            <a:ext cx="8534400" cy="758952"/>
          </a:xfrm>
          <a:prstGeom prst="rect">
            <a:avLst/>
          </a:prstGeom>
        </p:spPr>
        <p:txBody>
          <a:bodyPr vert="horz" anchor="b">
            <a:normAutofit/>
          </a:bodyPr>
          <a:lstStyle/>
          <a:p>
            <a:r>
              <a:rPr kumimoji="0" lang="he-IL"/>
              <a:t>לחץ כדי לערוך סגנון כותרת של תבנית בסיס</a:t>
            </a:r>
            <a:endParaRPr kumimoji="0" lang="en-US"/>
          </a:p>
        </p:txBody>
      </p:sp>
      <p:sp>
        <p:nvSpPr>
          <p:cNvPr id="13" name="מציין מיקום טקסט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he-IL"/>
              <a:t>לחץ כדי לערוך סגנונות טקסט של תבנית בסיס</a:t>
            </a:r>
          </a:p>
          <a:p>
            <a:pPr lvl="1" eaLnBrk="1" latinLnBrk="0" hangingPunct="1"/>
            <a:r>
              <a:rPr kumimoji="0" lang="he-IL"/>
              <a:t>רמה שנייה</a:t>
            </a:r>
          </a:p>
          <a:p>
            <a:pPr lvl="2" eaLnBrk="1" latinLnBrk="0" hangingPunct="1"/>
            <a:r>
              <a:rPr kumimoji="0" lang="he-IL"/>
              <a:t>רמה שלישית</a:t>
            </a:r>
          </a:p>
          <a:p>
            <a:pPr lvl="3" eaLnBrk="1" latinLnBrk="0" hangingPunct="1"/>
            <a:r>
              <a:rPr kumimoji="0" lang="he-IL"/>
              <a:t>רמה רביעית</a:t>
            </a:r>
          </a:p>
          <a:p>
            <a:pPr lvl="4" eaLnBrk="1" latinLnBrk="0" hangingPunct="1"/>
            <a:r>
              <a:rPr kumimoji="0" lang="he-IL"/>
              <a:t>רמה חמישית</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4716463" y="5345113"/>
            <a:ext cx="4427537" cy="1512887"/>
            <a:chOff x="2971" y="3367"/>
            <a:chExt cx="2789" cy="953"/>
          </a:xfrm>
        </p:grpSpPr>
        <p:sp>
          <p:nvSpPr>
            <p:cNvPr id="1032" name="Freeform 3"/>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19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19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19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19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grpSp>
      <p:sp>
        <p:nvSpPr>
          <p:cNvPr id="8210"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he-IL"/>
              <a:t>לחץ כדי לערוך סגנון כותרת של תבנית בסיס</a:t>
            </a:r>
          </a:p>
        </p:txBody>
      </p:sp>
      <p:sp>
        <p:nvSpPr>
          <p:cNvPr id="8211"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effectLst>
                  <a:outerShdw blurRad="38100" dist="38100" dir="2700000" algn="tl">
                    <a:srgbClr val="000000"/>
                  </a:outerShdw>
                </a:effectLst>
                <a:cs typeface="Arial" pitchFamily="34" charset="0"/>
              </a:defRPr>
            </a:lvl1pPr>
          </a:lstStyle>
          <a:p>
            <a:pPr fontAlgn="base">
              <a:spcBef>
                <a:spcPct val="0"/>
              </a:spcBef>
              <a:spcAft>
                <a:spcPct val="0"/>
              </a:spcAft>
              <a:defRPr/>
            </a:pPr>
            <a:endParaRPr lang="en-US">
              <a:solidFill>
                <a:srgbClr val="EAEAEA"/>
              </a:solidFill>
            </a:endParaRPr>
          </a:p>
        </p:txBody>
      </p:sp>
      <p:sp>
        <p:nvSpPr>
          <p:cNvPr id="8212"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effectLst>
                  <a:outerShdw blurRad="38100" dist="38100" dir="2700000" algn="tl">
                    <a:srgbClr val="000000"/>
                  </a:outerShdw>
                </a:effectLst>
                <a:cs typeface="Arial" pitchFamily="34" charset="0"/>
              </a:defRPr>
            </a:lvl1pPr>
          </a:lstStyle>
          <a:p>
            <a:pPr fontAlgn="base">
              <a:spcBef>
                <a:spcPct val="0"/>
              </a:spcBef>
              <a:spcAft>
                <a:spcPct val="0"/>
              </a:spcAft>
              <a:defRPr/>
            </a:pPr>
            <a:endParaRPr lang="en-US">
              <a:solidFill>
                <a:srgbClr val="EAEAEA"/>
              </a:solidFill>
            </a:endParaRPr>
          </a:p>
        </p:txBody>
      </p:sp>
      <p:sp>
        <p:nvSpPr>
          <p:cNvPr id="8213"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effectLst>
                  <a:outerShdw blurRad="38100" dist="38100" dir="2700000" algn="tl">
                    <a:srgbClr val="000000"/>
                  </a:outerShdw>
                </a:effectLst>
                <a:cs typeface="Arial" pitchFamily="34" charset="0"/>
              </a:defRPr>
            </a:lvl1pPr>
          </a:lstStyle>
          <a:p>
            <a:pPr fontAlgn="base">
              <a:spcBef>
                <a:spcPct val="0"/>
              </a:spcBef>
              <a:spcAft>
                <a:spcPct val="0"/>
              </a:spcAft>
              <a:defRPr/>
            </a:pPr>
            <a:fld id="{AF6D99A1-4D79-4027-B109-953CD8B76E5A}" type="slidenum">
              <a:rPr lang="he-IL">
                <a:solidFill>
                  <a:srgbClr val="EAEAEA"/>
                </a:solidFill>
              </a:rPr>
              <a:pPr fontAlgn="base">
                <a:spcBef>
                  <a:spcPct val="0"/>
                </a:spcBef>
                <a:spcAft>
                  <a:spcPct val="0"/>
                </a:spcAft>
                <a:defRPr/>
              </a:pPr>
              <a:t>‹#›</a:t>
            </a:fld>
            <a:endParaRPr lang="en-US">
              <a:solidFill>
                <a:srgbClr val="EAEAEA"/>
              </a:solidFill>
            </a:endParaRPr>
          </a:p>
        </p:txBody>
      </p:sp>
      <p:sp>
        <p:nvSpPr>
          <p:cNvPr id="8214"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295766263"/>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4716463" y="5345113"/>
            <a:ext cx="4427537" cy="1512887"/>
            <a:chOff x="2971" y="3367"/>
            <a:chExt cx="2789" cy="953"/>
          </a:xfrm>
        </p:grpSpPr>
        <p:sp>
          <p:nvSpPr>
            <p:cNvPr id="1032" name="Freeform 3"/>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19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19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19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19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grpSp>
      <p:sp>
        <p:nvSpPr>
          <p:cNvPr id="8210"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he-IL"/>
              <a:t>לחץ כדי לערוך סגנון כותרת של תבנית בסיס</a:t>
            </a:r>
          </a:p>
        </p:txBody>
      </p:sp>
      <p:sp>
        <p:nvSpPr>
          <p:cNvPr id="8211"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effectLst>
                  <a:outerShdw blurRad="38100" dist="38100" dir="2700000" algn="tl">
                    <a:srgbClr val="000000"/>
                  </a:outerShdw>
                </a:effectLst>
                <a:cs typeface="Arial" pitchFamily="34" charset="0"/>
              </a:defRPr>
            </a:lvl1pPr>
          </a:lstStyle>
          <a:p>
            <a:pPr fontAlgn="base">
              <a:spcBef>
                <a:spcPct val="0"/>
              </a:spcBef>
              <a:spcAft>
                <a:spcPct val="0"/>
              </a:spcAft>
              <a:defRPr/>
            </a:pPr>
            <a:endParaRPr lang="en-US">
              <a:solidFill>
                <a:srgbClr val="EAEAEA"/>
              </a:solidFill>
            </a:endParaRPr>
          </a:p>
        </p:txBody>
      </p:sp>
      <p:sp>
        <p:nvSpPr>
          <p:cNvPr id="8212"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effectLst>
                  <a:outerShdw blurRad="38100" dist="38100" dir="2700000" algn="tl">
                    <a:srgbClr val="000000"/>
                  </a:outerShdw>
                </a:effectLst>
                <a:cs typeface="Arial" pitchFamily="34" charset="0"/>
              </a:defRPr>
            </a:lvl1pPr>
          </a:lstStyle>
          <a:p>
            <a:pPr fontAlgn="base">
              <a:spcBef>
                <a:spcPct val="0"/>
              </a:spcBef>
              <a:spcAft>
                <a:spcPct val="0"/>
              </a:spcAft>
              <a:defRPr/>
            </a:pPr>
            <a:endParaRPr lang="en-US">
              <a:solidFill>
                <a:srgbClr val="EAEAEA"/>
              </a:solidFill>
            </a:endParaRPr>
          </a:p>
        </p:txBody>
      </p:sp>
      <p:sp>
        <p:nvSpPr>
          <p:cNvPr id="8213"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effectLst>
                  <a:outerShdw blurRad="38100" dist="38100" dir="2700000" algn="tl">
                    <a:srgbClr val="000000"/>
                  </a:outerShdw>
                </a:effectLst>
                <a:cs typeface="Arial" pitchFamily="34" charset="0"/>
              </a:defRPr>
            </a:lvl1pPr>
          </a:lstStyle>
          <a:p>
            <a:pPr fontAlgn="base">
              <a:spcBef>
                <a:spcPct val="0"/>
              </a:spcBef>
              <a:spcAft>
                <a:spcPct val="0"/>
              </a:spcAft>
              <a:defRPr/>
            </a:pPr>
            <a:fld id="{AF6D99A1-4D79-4027-B109-953CD8B76E5A}" type="slidenum">
              <a:rPr lang="he-IL">
                <a:solidFill>
                  <a:srgbClr val="EAEAEA"/>
                </a:solidFill>
              </a:rPr>
              <a:pPr fontAlgn="base">
                <a:spcBef>
                  <a:spcPct val="0"/>
                </a:spcBef>
                <a:spcAft>
                  <a:spcPct val="0"/>
                </a:spcAft>
                <a:defRPr/>
              </a:pPr>
              <a:t>‹#›</a:t>
            </a:fld>
            <a:endParaRPr lang="en-US">
              <a:solidFill>
                <a:srgbClr val="EAEAEA"/>
              </a:solidFill>
            </a:endParaRPr>
          </a:p>
        </p:txBody>
      </p:sp>
      <p:sp>
        <p:nvSpPr>
          <p:cNvPr id="8214"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4163014128"/>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4716463" y="5345113"/>
            <a:ext cx="4427537" cy="1512887"/>
            <a:chOff x="2971" y="3367"/>
            <a:chExt cx="2789" cy="953"/>
          </a:xfrm>
        </p:grpSpPr>
        <p:sp>
          <p:nvSpPr>
            <p:cNvPr id="1032" name="Freeform 3"/>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19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19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19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19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grpSp>
      <p:sp>
        <p:nvSpPr>
          <p:cNvPr id="8210"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he-IL"/>
              <a:t>לחץ כדי לערוך סגנון כותרת של תבנית בסיס</a:t>
            </a:r>
          </a:p>
        </p:txBody>
      </p:sp>
      <p:sp>
        <p:nvSpPr>
          <p:cNvPr id="8211"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effectLst>
                  <a:outerShdw blurRad="38100" dist="38100" dir="2700000" algn="tl">
                    <a:srgbClr val="000000"/>
                  </a:outerShdw>
                </a:effectLst>
                <a:cs typeface="Arial" pitchFamily="34" charset="0"/>
              </a:defRPr>
            </a:lvl1pPr>
          </a:lstStyle>
          <a:p>
            <a:pPr fontAlgn="base">
              <a:spcBef>
                <a:spcPct val="0"/>
              </a:spcBef>
              <a:spcAft>
                <a:spcPct val="0"/>
              </a:spcAft>
              <a:defRPr/>
            </a:pPr>
            <a:endParaRPr lang="en-US">
              <a:solidFill>
                <a:srgbClr val="EAEAEA"/>
              </a:solidFill>
            </a:endParaRPr>
          </a:p>
        </p:txBody>
      </p:sp>
      <p:sp>
        <p:nvSpPr>
          <p:cNvPr id="8212"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effectLst>
                  <a:outerShdw blurRad="38100" dist="38100" dir="2700000" algn="tl">
                    <a:srgbClr val="000000"/>
                  </a:outerShdw>
                </a:effectLst>
                <a:cs typeface="Arial" pitchFamily="34" charset="0"/>
              </a:defRPr>
            </a:lvl1pPr>
          </a:lstStyle>
          <a:p>
            <a:pPr fontAlgn="base">
              <a:spcBef>
                <a:spcPct val="0"/>
              </a:spcBef>
              <a:spcAft>
                <a:spcPct val="0"/>
              </a:spcAft>
              <a:defRPr/>
            </a:pPr>
            <a:endParaRPr lang="en-US">
              <a:solidFill>
                <a:srgbClr val="EAEAEA"/>
              </a:solidFill>
            </a:endParaRPr>
          </a:p>
        </p:txBody>
      </p:sp>
      <p:sp>
        <p:nvSpPr>
          <p:cNvPr id="8213"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effectLst>
                  <a:outerShdw blurRad="38100" dist="38100" dir="2700000" algn="tl">
                    <a:srgbClr val="000000"/>
                  </a:outerShdw>
                </a:effectLst>
                <a:cs typeface="Arial" pitchFamily="34" charset="0"/>
              </a:defRPr>
            </a:lvl1pPr>
          </a:lstStyle>
          <a:p>
            <a:pPr fontAlgn="base">
              <a:spcBef>
                <a:spcPct val="0"/>
              </a:spcBef>
              <a:spcAft>
                <a:spcPct val="0"/>
              </a:spcAft>
              <a:defRPr/>
            </a:pPr>
            <a:fld id="{AF6D99A1-4D79-4027-B109-953CD8B76E5A}" type="slidenum">
              <a:rPr lang="he-IL">
                <a:solidFill>
                  <a:srgbClr val="EAEAEA"/>
                </a:solidFill>
              </a:rPr>
              <a:pPr fontAlgn="base">
                <a:spcBef>
                  <a:spcPct val="0"/>
                </a:spcBef>
                <a:spcAft>
                  <a:spcPct val="0"/>
                </a:spcAft>
                <a:defRPr/>
              </a:pPr>
              <a:t>‹#›</a:t>
            </a:fld>
            <a:endParaRPr lang="en-US">
              <a:solidFill>
                <a:srgbClr val="EAEAEA"/>
              </a:solidFill>
            </a:endParaRPr>
          </a:p>
        </p:txBody>
      </p:sp>
      <p:sp>
        <p:nvSpPr>
          <p:cNvPr id="8214"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4036198940"/>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4716463" y="5345113"/>
            <a:ext cx="4427537" cy="1512887"/>
            <a:chOff x="2971" y="3367"/>
            <a:chExt cx="2789" cy="953"/>
          </a:xfrm>
        </p:grpSpPr>
        <p:sp>
          <p:nvSpPr>
            <p:cNvPr id="1032" name="Freeform 3"/>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19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19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19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19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grpSp>
      <p:sp>
        <p:nvSpPr>
          <p:cNvPr id="8210"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he-IL"/>
              <a:t>לחץ כדי לערוך סגנון כותרת של תבנית בסיס</a:t>
            </a:r>
          </a:p>
        </p:txBody>
      </p:sp>
      <p:sp>
        <p:nvSpPr>
          <p:cNvPr id="8211"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effectLst>
                  <a:outerShdw blurRad="38100" dist="38100" dir="2700000" algn="tl">
                    <a:srgbClr val="000000"/>
                  </a:outerShdw>
                </a:effectLst>
                <a:cs typeface="Arial" pitchFamily="34" charset="0"/>
              </a:defRPr>
            </a:lvl1pPr>
          </a:lstStyle>
          <a:p>
            <a:pPr fontAlgn="base">
              <a:spcBef>
                <a:spcPct val="0"/>
              </a:spcBef>
              <a:spcAft>
                <a:spcPct val="0"/>
              </a:spcAft>
              <a:defRPr/>
            </a:pPr>
            <a:endParaRPr lang="en-US">
              <a:solidFill>
                <a:srgbClr val="EAEAEA"/>
              </a:solidFill>
            </a:endParaRPr>
          </a:p>
        </p:txBody>
      </p:sp>
      <p:sp>
        <p:nvSpPr>
          <p:cNvPr id="8212"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effectLst>
                  <a:outerShdw blurRad="38100" dist="38100" dir="2700000" algn="tl">
                    <a:srgbClr val="000000"/>
                  </a:outerShdw>
                </a:effectLst>
                <a:cs typeface="Arial" pitchFamily="34" charset="0"/>
              </a:defRPr>
            </a:lvl1pPr>
          </a:lstStyle>
          <a:p>
            <a:pPr fontAlgn="base">
              <a:spcBef>
                <a:spcPct val="0"/>
              </a:spcBef>
              <a:spcAft>
                <a:spcPct val="0"/>
              </a:spcAft>
              <a:defRPr/>
            </a:pPr>
            <a:endParaRPr lang="en-US">
              <a:solidFill>
                <a:srgbClr val="EAEAEA"/>
              </a:solidFill>
            </a:endParaRPr>
          </a:p>
        </p:txBody>
      </p:sp>
      <p:sp>
        <p:nvSpPr>
          <p:cNvPr id="8213"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effectLst>
                  <a:outerShdw blurRad="38100" dist="38100" dir="2700000" algn="tl">
                    <a:srgbClr val="000000"/>
                  </a:outerShdw>
                </a:effectLst>
                <a:cs typeface="Arial" pitchFamily="34" charset="0"/>
              </a:defRPr>
            </a:lvl1pPr>
          </a:lstStyle>
          <a:p>
            <a:pPr fontAlgn="base">
              <a:spcBef>
                <a:spcPct val="0"/>
              </a:spcBef>
              <a:spcAft>
                <a:spcPct val="0"/>
              </a:spcAft>
              <a:defRPr/>
            </a:pPr>
            <a:fld id="{AF6D99A1-4D79-4027-B109-953CD8B76E5A}" type="slidenum">
              <a:rPr lang="he-IL">
                <a:solidFill>
                  <a:srgbClr val="EAEAEA"/>
                </a:solidFill>
              </a:rPr>
              <a:pPr fontAlgn="base">
                <a:spcBef>
                  <a:spcPct val="0"/>
                </a:spcBef>
                <a:spcAft>
                  <a:spcPct val="0"/>
                </a:spcAft>
                <a:defRPr/>
              </a:pPr>
              <a:t>‹#›</a:t>
            </a:fld>
            <a:endParaRPr lang="en-US">
              <a:solidFill>
                <a:srgbClr val="EAEAEA"/>
              </a:solidFill>
            </a:endParaRPr>
          </a:p>
        </p:txBody>
      </p:sp>
      <p:sp>
        <p:nvSpPr>
          <p:cNvPr id="8214"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2182388939"/>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4716463" y="5345113"/>
            <a:ext cx="4427537" cy="1512887"/>
            <a:chOff x="2971" y="3367"/>
            <a:chExt cx="2789" cy="953"/>
          </a:xfrm>
        </p:grpSpPr>
        <p:sp>
          <p:nvSpPr>
            <p:cNvPr id="1032" name="Freeform 3"/>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19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19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19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19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sp>
          <p:nvSpPr>
            <p:cNvPr id="820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he-IL" sz="2000">
                <a:solidFill>
                  <a:srgbClr val="EAEAEA"/>
                </a:solidFill>
              </a:endParaRPr>
            </a:p>
          </p:txBody>
        </p:sp>
      </p:grpSp>
      <p:sp>
        <p:nvSpPr>
          <p:cNvPr id="8210"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he-IL"/>
              <a:t>לחץ כדי לערוך סגנון כותרת של תבנית בסיס</a:t>
            </a:r>
          </a:p>
        </p:txBody>
      </p:sp>
      <p:sp>
        <p:nvSpPr>
          <p:cNvPr id="8211"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effectLst>
                  <a:outerShdw blurRad="38100" dist="38100" dir="2700000" algn="tl">
                    <a:srgbClr val="000000"/>
                  </a:outerShdw>
                </a:effectLst>
                <a:cs typeface="Arial" pitchFamily="34" charset="0"/>
              </a:defRPr>
            </a:lvl1pPr>
          </a:lstStyle>
          <a:p>
            <a:pPr fontAlgn="base">
              <a:spcBef>
                <a:spcPct val="0"/>
              </a:spcBef>
              <a:spcAft>
                <a:spcPct val="0"/>
              </a:spcAft>
              <a:defRPr/>
            </a:pPr>
            <a:endParaRPr lang="en-US">
              <a:solidFill>
                <a:srgbClr val="EAEAEA"/>
              </a:solidFill>
            </a:endParaRPr>
          </a:p>
        </p:txBody>
      </p:sp>
      <p:sp>
        <p:nvSpPr>
          <p:cNvPr id="8212"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effectLst>
                  <a:outerShdw blurRad="38100" dist="38100" dir="2700000" algn="tl">
                    <a:srgbClr val="000000"/>
                  </a:outerShdw>
                </a:effectLst>
                <a:cs typeface="Arial" pitchFamily="34" charset="0"/>
              </a:defRPr>
            </a:lvl1pPr>
          </a:lstStyle>
          <a:p>
            <a:pPr fontAlgn="base">
              <a:spcBef>
                <a:spcPct val="0"/>
              </a:spcBef>
              <a:spcAft>
                <a:spcPct val="0"/>
              </a:spcAft>
              <a:defRPr/>
            </a:pPr>
            <a:endParaRPr lang="en-US">
              <a:solidFill>
                <a:srgbClr val="EAEAEA"/>
              </a:solidFill>
            </a:endParaRPr>
          </a:p>
        </p:txBody>
      </p:sp>
      <p:sp>
        <p:nvSpPr>
          <p:cNvPr id="8213"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effectLst>
                  <a:outerShdw blurRad="38100" dist="38100" dir="2700000" algn="tl">
                    <a:srgbClr val="000000"/>
                  </a:outerShdw>
                </a:effectLst>
                <a:cs typeface="Arial" pitchFamily="34" charset="0"/>
              </a:defRPr>
            </a:lvl1pPr>
          </a:lstStyle>
          <a:p>
            <a:pPr fontAlgn="base">
              <a:spcBef>
                <a:spcPct val="0"/>
              </a:spcBef>
              <a:spcAft>
                <a:spcPct val="0"/>
              </a:spcAft>
              <a:defRPr/>
            </a:pPr>
            <a:fld id="{AF6D99A1-4D79-4027-B109-953CD8B76E5A}" type="slidenum">
              <a:rPr lang="he-IL">
                <a:solidFill>
                  <a:srgbClr val="EAEAEA"/>
                </a:solidFill>
              </a:rPr>
              <a:pPr fontAlgn="base">
                <a:spcBef>
                  <a:spcPct val="0"/>
                </a:spcBef>
                <a:spcAft>
                  <a:spcPct val="0"/>
                </a:spcAft>
                <a:defRPr/>
              </a:pPr>
              <a:t>‹#›</a:t>
            </a:fld>
            <a:endParaRPr lang="en-US">
              <a:solidFill>
                <a:srgbClr val="EAEAEA"/>
              </a:solidFill>
            </a:endParaRPr>
          </a:p>
        </p:txBody>
      </p:sp>
      <p:sp>
        <p:nvSpPr>
          <p:cNvPr id="8214"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3721436320"/>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Lst>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ada.org.il/education/researc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http://he.wikipedia.org/wiki/%D7%A7%D7%95%D7%91%D7%A5:Pinus_nigra_cone.jp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http://stwww.weizmann.ac.il/tech-center/mot-net/skills/experiment4.files/image001.gif" TargetMode="External"/><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7.emf"/></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0.e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7.xml"/><Relationship Id="rId1" Type="http://schemas.openxmlformats.org/officeDocument/2006/relationships/vmlDrawing" Target="../drawings/vmlDrawing3.vml"/><Relationship Id="rId5" Type="http://schemas.openxmlformats.org/officeDocument/2006/relationships/image" Target="../media/image31.wmf"/><Relationship Id="rId4" Type="http://schemas.openxmlformats.org/officeDocument/2006/relationships/oleObject" Target="../embeddings/oleObject3.bin"/></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mada.org.il/kids/heker_pooh.html"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76.xml"/><Relationship Id="rId5" Type="http://schemas.openxmlformats.org/officeDocument/2006/relationships/image" Target="../media/image36.png"/><Relationship Id="rId4" Type="http://schemas.openxmlformats.org/officeDocument/2006/relationships/hyperlink" Target="http://www.google.co.il/url?sa=i&amp;rct=j&amp;q=&amp;esrc=s&amp;frm=1&amp;source=images&amp;cd=&amp;cad=rja&amp;docid=xQxrjHIB5W047M&amp;tbnid=-R5bsmNVyEEIuM:&amp;ved=0CAUQjRw&amp;url=http://he.wikipedia.org/wiki/%D7%93%D7%99%D7%90%D7%92%D7%A8%D7%9E%D7%AA_%D7%A2%D7%95%D7%92%D7%94&amp;ei=ugxJUrzOMNHLtAbs9IGIDA&amp;bvm=bv.53217764,d.Yms&amp;psig=AFQjCNHPhRcMqosynXkndVhLF7GZ8VPXqg&amp;ust=1380605255325104" TargetMode="External"/></Relationships>
</file>

<file path=ppt/slides/_rels/slide53.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2" Type="http://schemas.openxmlformats.org/officeDocument/2006/relationships/hyperlink" Target="http://www.orianit.edu-negev.gov.il/epaisbn/cp/homepage/heker.htm"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mada.org.il/kids/heker_experiment.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3.gif"/><Relationship Id="rId4" Type="http://schemas.openxmlformats.org/officeDocument/2006/relationships/hyperlink" Target="http://www.orianit.edu-negev.gov.il/epaisbn/cp/homepage/heker.htm"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5.emf"/><Relationship Id="rId5" Type="http://schemas.openxmlformats.org/officeDocument/2006/relationships/oleObject" Target="../embeddings/oleObject5.bin"/><Relationship Id="rId10" Type="http://schemas.openxmlformats.org/officeDocument/2006/relationships/image" Target="../media/image47.emf"/><Relationship Id="rId4" Type="http://schemas.openxmlformats.org/officeDocument/2006/relationships/image" Target="../media/image44.emf"/><Relationship Id="rId9"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he.wikipedia.org/wiki/1988" TargetMode="External"/><Relationship Id="rId4" Type="http://schemas.openxmlformats.org/officeDocument/2006/relationships/hyperlink" Target="http://he.wikipedia.org/wiki/189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683568" y="3789040"/>
            <a:ext cx="8062912" cy="1752600"/>
          </a:xfrm>
        </p:spPr>
        <p:txBody>
          <a:bodyPr>
            <a:normAutofit/>
          </a:bodyPr>
          <a:lstStyle/>
          <a:p>
            <a:r>
              <a:rPr lang="he-IL" dirty="0"/>
              <a:t>מבוסס על אתר מוזיאון המדע על שם ברנרד בלומפילד בירושלים</a:t>
            </a:r>
          </a:p>
          <a:p>
            <a:r>
              <a:rPr lang="en-US" dirty="0">
                <a:hlinkClick r:id="rId3"/>
              </a:rPr>
              <a:t>http://www.mada.org.il/education/research</a:t>
            </a:r>
            <a:endParaRPr lang="he-IL" dirty="0"/>
          </a:p>
        </p:txBody>
      </p:sp>
      <p:sp>
        <p:nvSpPr>
          <p:cNvPr id="2" name="כותרת 1"/>
          <p:cNvSpPr>
            <a:spLocks noGrp="1"/>
          </p:cNvSpPr>
          <p:nvPr>
            <p:ph type="ctrTitle"/>
          </p:nvPr>
        </p:nvSpPr>
        <p:spPr>
          <a:xfrm>
            <a:off x="323528" y="404664"/>
            <a:ext cx="7772400" cy="1752600"/>
          </a:xfrm>
        </p:spPr>
        <p:txBody>
          <a:bodyPr>
            <a:normAutofit fontScale="90000"/>
          </a:bodyPr>
          <a:lstStyle/>
          <a:p>
            <a:r>
              <a:rPr lang="he-IL" b="1" dirty="0"/>
              <a:t>שלבי החקר המדעי</a:t>
            </a:r>
            <a:br>
              <a:rPr lang="he-IL" b="1" dirty="0"/>
            </a:br>
            <a:r>
              <a:rPr lang="he-IL" b="1" dirty="0"/>
              <a:t>או</a:t>
            </a:r>
            <a:br>
              <a:rPr lang="he-IL" b="1" dirty="0"/>
            </a:br>
            <a:r>
              <a:rPr lang="he-IL" b="1" dirty="0"/>
              <a:t>כיצד עובד מדען?</a:t>
            </a:r>
          </a:p>
        </p:txBody>
      </p:sp>
      <p:sp>
        <p:nvSpPr>
          <p:cNvPr id="5" name="TextBox 4"/>
          <p:cNvSpPr txBox="1"/>
          <p:nvPr/>
        </p:nvSpPr>
        <p:spPr>
          <a:xfrm>
            <a:off x="251520" y="6021288"/>
            <a:ext cx="2376264" cy="369332"/>
          </a:xfrm>
          <a:prstGeom prst="rect">
            <a:avLst/>
          </a:prstGeom>
          <a:noFill/>
        </p:spPr>
        <p:txBody>
          <a:bodyPr wrap="square" rtlCol="1">
            <a:spAutoFit/>
          </a:bodyPr>
          <a:lstStyle/>
          <a:p>
            <a:r>
              <a:rPr lang="he-IL" dirty="0"/>
              <a:t>ערכה : רותם הר-צבי</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t>קריטריונים לניסוח שאלת מחקר</a:t>
            </a:r>
          </a:p>
        </p:txBody>
      </p:sp>
      <p:sp>
        <p:nvSpPr>
          <p:cNvPr id="3" name="מציין מיקום תוכן 2"/>
          <p:cNvSpPr>
            <a:spLocks noGrp="1"/>
          </p:cNvSpPr>
          <p:nvPr>
            <p:ph sz="quarter" idx="1"/>
          </p:nvPr>
        </p:nvSpPr>
        <p:spPr>
          <a:xfrm>
            <a:off x="604584" y="1527048"/>
            <a:ext cx="8503920" cy="5330952"/>
          </a:xfrm>
        </p:spPr>
        <p:txBody>
          <a:bodyPr>
            <a:normAutofit/>
          </a:bodyPr>
          <a:lstStyle/>
          <a:p>
            <a:r>
              <a:rPr lang="he-IL" dirty="0"/>
              <a:t>השאלה ניתנת לניסוח בעזרת התבנית:</a:t>
            </a:r>
            <a:endParaRPr lang="en-US" sz="3600" b="1" dirty="0"/>
          </a:p>
          <a:p>
            <a:pPr lvl="1"/>
            <a:r>
              <a:rPr lang="he-IL" sz="1800" b="1" dirty="0"/>
              <a:t>באיזו מידה משפיע ... על ...?</a:t>
            </a:r>
            <a:endParaRPr lang="en-US" sz="1800" b="1" dirty="0"/>
          </a:p>
          <a:p>
            <a:pPr lvl="1"/>
            <a:r>
              <a:rPr lang="he-IL" sz="1800" b="1" dirty="0"/>
              <a:t>מה הקשר בין... לבין...?</a:t>
            </a:r>
            <a:endParaRPr lang="en-US" sz="1800" b="1" dirty="0"/>
          </a:p>
          <a:p>
            <a:pPr lvl="1"/>
            <a:r>
              <a:rPr lang="he-IL" sz="1800" b="1" dirty="0"/>
              <a:t>מהי ההשפעה של... על...?</a:t>
            </a:r>
            <a:endParaRPr lang="en-US" sz="1800" b="1" dirty="0"/>
          </a:p>
          <a:p>
            <a:pPr lvl="1"/>
            <a:r>
              <a:rPr lang="he-IL" sz="1800" b="1" dirty="0"/>
              <a:t>כיצד גורם השינוי ב... ל...?</a:t>
            </a:r>
            <a:endParaRPr lang="en-US" sz="1800" b="1" dirty="0"/>
          </a:p>
          <a:p>
            <a:pPr lvl="1"/>
            <a:r>
              <a:rPr lang="he-IL" sz="1800" b="1" dirty="0"/>
              <a:t>האם שינוי ב... יגרום לשינוי ב....?</a:t>
            </a:r>
          </a:p>
          <a:p>
            <a:endParaRPr lang="he-IL" dirty="0"/>
          </a:p>
        </p:txBody>
      </p:sp>
      <p:sp>
        <p:nvSpPr>
          <p:cNvPr id="4" name="מציין מיקום של מספר שקופית 3"/>
          <p:cNvSpPr>
            <a:spLocks noGrp="1"/>
          </p:cNvSpPr>
          <p:nvPr>
            <p:ph type="sldNum" sz="quarter" idx="12"/>
          </p:nvPr>
        </p:nvSpPr>
        <p:spPr/>
        <p:txBody>
          <a:bodyPr/>
          <a:lstStyle/>
          <a:p>
            <a:fld id="{42751684-6271-42AE-AB50-9D30ED2EF872}" type="slidenum">
              <a:rPr lang="he-IL" smtClean="0"/>
              <a:pPr/>
              <a:t>10</a:t>
            </a:fld>
            <a:endParaRPr lang="he-IL"/>
          </a:p>
        </p:txBody>
      </p:sp>
      <p:pic>
        <p:nvPicPr>
          <p:cNvPr id="80898" name="Picture 2" descr="http://www.amalnet.k12.il/NR/rdonlyres/5A07A95F-443A-4833-9630-EEAB121F4B20/0/%D7%A2%D7%A4%D7%A8%D7%95%D7%9F.jpg"/>
          <p:cNvPicPr>
            <a:picLocks noChangeAspect="1" noChangeArrowheads="1"/>
          </p:cNvPicPr>
          <p:nvPr/>
        </p:nvPicPr>
        <p:blipFill>
          <a:blip r:embed="rId3" cstate="print"/>
          <a:srcRect/>
          <a:stretch>
            <a:fillRect/>
          </a:stretch>
        </p:blipFill>
        <p:spPr bwMode="auto">
          <a:xfrm>
            <a:off x="8488238" y="135284"/>
            <a:ext cx="476250" cy="1133476"/>
          </a:xfrm>
          <a:prstGeom prst="rect">
            <a:avLst/>
          </a:prstGeom>
          <a:noFill/>
        </p:spPr>
      </p:pic>
      <p:pic>
        <p:nvPicPr>
          <p:cNvPr id="80902" name="Picture 6"/>
          <p:cNvPicPr>
            <a:picLocks noChangeAspect="1" noChangeArrowheads="1"/>
          </p:cNvPicPr>
          <p:nvPr/>
        </p:nvPicPr>
        <p:blipFill>
          <a:blip r:embed="rId4" cstate="print"/>
          <a:srcRect/>
          <a:stretch>
            <a:fillRect/>
          </a:stretch>
        </p:blipFill>
        <p:spPr bwMode="auto">
          <a:xfrm>
            <a:off x="179513" y="2492896"/>
            <a:ext cx="5545710" cy="41635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מהי שאלת המחקר של פו?</a:t>
            </a:r>
          </a:p>
        </p:txBody>
      </p:sp>
      <p:sp>
        <p:nvSpPr>
          <p:cNvPr id="3" name="מציין מיקום תוכן 2"/>
          <p:cNvSpPr>
            <a:spLocks noGrp="1"/>
          </p:cNvSpPr>
          <p:nvPr>
            <p:ph sz="quarter" idx="1"/>
          </p:nvPr>
        </p:nvSpPr>
        <p:spPr/>
        <p:txBody>
          <a:bodyPr/>
          <a:lstStyle/>
          <a:p>
            <a:r>
              <a:rPr lang="he-IL" dirty="0"/>
              <a:t>מהי השפעת גודל האצטרובל על מהירות היסחפותו בזרם?</a:t>
            </a:r>
          </a:p>
        </p:txBody>
      </p:sp>
      <p:pic>
        <p:nvPicPr>
          <p:cNvPr id="43010" name="Picture 2" descr="http://www.just-pooh.com/assets/images/content/drawings/poohsticks3.gif"/>
          <p:cNvPicPr>
            <a:picLocks noChangeAspect="1" noChangeArrowheads="1"/>
          </p:cNvPicPr>
          <p:nvPr/>
        </p:nvPicPr>
        <p:blipFill>
          <a:blip r:embed="rId3" cstate="print"/>
          <a:srcRect/>
          <a:stretch>
            <a:fillRect/>
          </a:stretch>
        </p:blipFill>
        <p:spPr bwMode="auto">
          <a:xfrm>
            <a:off x="0" y="3473624"/>
            <a:ext cx="4134687" cy="3384376"/>
          </a:xfrm>
          <a:prstGeom prst="rect">
            <a:avLst/>
          </a:prstGeom>
          <a:solidFill>
            <a:schemeClr val="bg1"/>
          </a:solidFill>
        </p:spPr>
      </p:pic>
      <p:sp>
        <p:nvSpPr>
          <p:cNvPr id="5" name="מציין מיקום של מספר שקופית 4"/>
          <p:cNvSpPr>
            <a:spLocks noGrp="1"/>
          </p:cNvSpPr>
          <p:nvPr>
            <p:ph type="sldNum" sz="quarter" idx="12"/>
          </p:nvPr>
        </p:nvSpPr>
        <p:spPr/>
        <p:txBody>
          <a:bodyPr/>
          <a:lstStyle/>
          <a:p>
            <a:fld id="{42751684-6271-42AE-AB50-9D30ED2EF872}" type="slidenum">
              <a:rPr lang="he-IL" smtClean="0"/>
              <a:pPr/>
              <a:t>11</a:t>
            </a:fld>
            <a:endParaRPr lang="he-IL"/>
          </a:p>
        </p:txBody>
      </p:sp>
      <p:pic>
        <p:nvPicPr>
          <p:cNvPr id="82945" name="Picture 1"/>
          <p:cNvPicPr>
            <a:picLocks noChangeAspect="1" noChangeArrowheads="1"/>
          </p:cNvPicPr>
          <p:nvPr/>
        </p:nvPicPr>
        <p:blipFill>
          <a:blip r:embed="rId4" cstate="print"/>
          <a:srcRect/>
          <a:stretch>
            <a:fillRect/>
          </a:stretch>
        </p:blipFill>
        <p:spPr bwMode="auto">
          <a:xfrm>
            <a:off x="4499992" y="3212976"/>
            <a:ext cx="4429047" cy="3214433"/>
          </a:xfrm>
          <a:prstGeom prst="rect">
            <a:avLst/>
          </a:prstGeom>
          <a:noFill/>
          <a:ln w="9525">
            <a:noFill/>
            <a:miter lim="800000"/>
            <a:headEnd/>
            <a:tailEnd/>
          </a:ln>
        </p:spPr>
      </p:pic>
      <p:sp>
        <p:nvSpPr>
          <p:cNvPr id="9" name="TextBox 8"/>
          <p:cNvSpPr txBox="1"/>
          <p:nvPr/>
        </p:nvSpPr>
        <p:spPr>
          <a:xfrm>
            <a:off x="7020272" y="260648"/>
            <a:ext cx="1800200" cy="369332"/>
          </a:xfrm>
          <a:prstGeom prst="rect">
            <a:avLst/>
          </a:prstGeom>
          <a:noFill/>
        </p:spPr>
        <p:txBody>
          <a:bodyPr wrap="square" rtlCol="1">
            <a:spAutoFit/>
          </a:bodyPr>
          <a:lstStyle/>
          <a:p>
            <a:r>
              <a:rPr lang="he-IL" dirty="0"/>
              <a:t>מה ההשפעה של..?</a:t>
            </a:r>
          </a:p>
        </p:txBody>
      </p:sp>
      <p:sp>
        <p:nvSpPr>
          <p:cNvPr id="10" name="TextBox 9"/>
          <p:cNvSpPr txBox="1"/>
          <p:nvPr/>
        </p:nvSpPr>
        <p:spPr>
          <a:xfrm>
            <a:off x="7092280" y="836712"/>
            <a:ext cx="1800200" cy="369332"/>
          </a:xfrm>
          <a:prstGeom prst="rect">
            <a:avLst/>
          </a:prstGeom>
          <a:noFill/>
        </p:spPr>
        <p:txBody>
          <a:bodyPr wrap="square" rtlCol="1">
            <a:spAutoFit/>
          </a:bodyPr>
          <a:lstStyle/>
          <a:p>
            <a:r>
              <a:rPr lang="he-IL" dirty="0"/>
              <a:t>כיצד משפיעה..על..?</a:t>
            </a:r>
          </a:p>
        </p:txBody>
      </p:sp>
      <p:sp>
        <p:nvSpPr>
          <p:cNvPr id="11" name="TextBox 10"/>
          <p:cNvSpPr txBox="1"/>
          <p:nvPr/>
        </p:nvSpPr>
        <p:spPr>
          <a:xfrm>
            <a:off x="0" y="188640"/>
            <a:ext cx="1800200" cy="369332"/>
          </a:xfrm>
          <a:prstGeom prst="rect">
            <a:avLst/>
          </a:prstGeom>
          <a:noFill/>
        </p:spPr>
        <p:txBody>
          <a:bodyPr wrap="square" rtlCol="1">
            <a:spAutoFit/>
          </a:bodyPr>
          <a:lstStyle/>
          <a:p>
            <a:r>
              <a:rPr lang="he-IL" dirty="0"/>
              <a:t>האם יש קשר בין..?</a:t>
            </a:r>
          </a:p>
        </p:txBody>
      </p:sp>
      <p:sp>
        <p:nvSpPr>
          <p:cNvPr id="12" name="TextBox 11"/>
          <p:cNvSpPr txBox="1"/>
          <p:nvPr/>
        </p:nvSpPr>
        <p:spPr>
          <a:xfrm>
            <a:off x="0" y="764704"/>
            <a:ext cx="1800200" cy="369332"/>
          </a:xfrm>
          <a:prstGeom prst="rect">
            <a:avLst/>
          </a:prstGeom>
          <a:noFill/>
        </p:spPr>
        <p:txBody>
          <a:bodyPr wrap="square" rtlCol="1">
            <a:spAutoFit/>
          </a:bodyPr>
          <a:lstStyle/>
          <a:p>
            <a:r>
              <a:rPr lang="he-IL" dirty="0"/>
              <a:t>מה הסיבה 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t>קריטריונים לניסוח שאלת מחקר- המשך</a:t>
            </a:r>
          </a:p>
        </p:txBody>
      </p:sp>
      <p:sp>
        <p:nvSpPr>
          <p:cNvPr id="3" name="מציין מיקום תוכן 2"/>
          <p:cNvSpPr>
            <a:spLocks noGrp="1"/>
          </p:cNvSpPr>
          <p:nvPr>
            <p:ph sz="quarter" idx="1"/>
          </p:nvPr>
        </p:nvSpPr>
        <p:spPr>
          <a:xfrm>
            <a:off x="301752" y="1527048"/>
            <a:ext cx="8503920" cy="5330952"/>
          </a:xfrm>
        </p:spPr>
        <p:txBody>
          <a:bodyPr>
            <a:normAutofit/>
          </a:bodyPr>
          <a:lstStyle/>
          <a:p>
            <a:r>
              <a:rPr lang="he-IL" dirty="0"/>
              <a:t>האם בעיית המחקר מבטאת קשר כלשהו בין הדברים אותם אנו רוצים לבדוק (משתנים)?</a:t>
            </a:r>
          </a:p>
          <a:p>
            <a:pPr lvl="1"/>
            <a:r>
              <a:rPr lang="he-IL" dirty="0"/>
              <a:t>דוגמה: קשר בין גודל אצטרובל למהירות היסחפות</a:t>
            </a:r>
          </a:p>
          <a:p>
            <a:r>
              <a:rPr lang="he-IL" dirty="0"/>
              <a:t>האם הבעיה מנוסחת בבהירות? </a:t>
            </a:r>
          </a:p>
          <a:p>
            <a:r>
              <a:rPr lang="he-IL" dirty="0"/>
              <a:t>האם ניתן לבחון את השאלה בדרך ניסיונית?</a:t>
            </a:r>
          </a:p>
          <a:p>
            <a:pPr lvl="1"/>
            <a:r>
              <a:rPr lang="he-IL" dirty="0"/>
              <a:t>לזרוק אצטרובלים ולבדוק מתי ובאיזה סדר הם מגיעים</a:t>
            </a:r>
          </a:p>
          <a:p>
            <a:r>
              <a:rPr lang="he-IL" dirty="0"/>
              <a:t>שאלות מחקר מדעיות לא עוסקות בשאלה 'למה?'</a:t>
            </a:r>
          </a:p>
          <a:p>
            <a:endParaRPr lang="he-IL" dirty="0"/>
          </a:p>
        </p:txBody>
      </p:sp>
      <p:sp>
        <p:nvSpPr>
          <p:cNvPr id="4" name="מציין מיקום של מספר שקופית 3"/>
          <p:cNvSpPr>
            <a:spLocks noGrp="1"/>
          </p:cNvSpPr>
          <p:nvPr>
            <p:ph type="sldNum" sz="quarter" idx="12"/>
          </p:nvPr>
        </p:nvSpPr>
        <p:spPr/>
        <p:txBody>
          <a:bodyPr/>
          <a:lstStyle/>
          <a:p>
            <a:fld id="{42751684-6271-42AE-AB50-9D30ED2EF872}" type="slidenum">
              <a:rPr lang="he-IL" smtClean="0"/>
              <a:pPr/>
              <a:t>12</a:t>
            </a:fld>
            <a:endParaRPr lang="he-IL"/>
          </a:p>
        </p:txBody>
      </p:sp>
      <p:pic>
        <p:nvPicPr>
          <p:cNvPr id="80898" name="Picture 2" descr="http://www.amalnet.k12.il/NR/rdonlyres/5A07A95F-443A-4833-9630-EEAB121F4B20/0/%D7%A2%D7%A4%D7%A8%D7%95%D7%9F.jpg"/>
          <p:cNvPicPr>
            <a:picLocks noChangeAspect="1" noChangeArrowheads="1"/>
          </p:cNvPicPr>
          <p:nvPr/>
        </p:nvPicPr>
        <p:blipFill>
          <a:blip r:embed="rId3" cstate="print"/>
          <a:srcRect/>
          <a:stretch>
            <a:fillRect/>
          </a:stretch>
        </p:blipFill>
        <p:spPr bwMode="auto">
          <a:xfrm>
            <a:off x="8488238" y="135284"/>
            <a:ext cx="476250" cy="11334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581816"/>
            <a:ext cx="8534400" cy="758952"/>
          </a:xfrm>
        </p:spPr>
        <p:txBody>
          <a:bodyPr>
            <a:normAutofit fontScale="90000"/>
          </a:bodyPr>
          <a:lstStyle/>
          <a:p>
            <a:r>
              <a:rPr lang="he-IL" dirty="0"/>
              <a:t>זיהוי הגורם המשפיע והמושפע בשאלת חקר</a:t>
            </a:r>
            <a:br>
              <a:rPr lang="he-IL" dirty="0"/>
            </a:br>
            <a:endParaRPr lang="he-IL" dirty="0"/>
          </a:p>
        </p:txBody>
      </p:sp>
      <p:sp>
        <p:nvSpPr>
          <p:cNvPr id="3" name="מציין מיקום של מספר שקופית 2"/>
          <p:cNvSpPr>
            <a:spLocks noGrp="1"/>
          </p:cNvSpPr>
          <p:nvPr>
            <p:ph type="sldNum" sz="quarter" idx="12"/>
          </p:nvPr>
        </p:nvSpPr>
        <p:spPr/>
        <p:txBody>
          <a:bodyPr/>
          <a:lstStyle/>
          <a:p>
            <a:fld id="{42751684-6271-42AE-AB50-9D30ED2EF872}" type="slidenum">
              <a:rPr lang="he-IL" smtClean="0"/>
              <a:pPr/>
              <a:t>13</a:t>
            </a:fld>
            <a:endParaRPr lang="he-IL"/>
          </a:p>
        </p:txBody>
      </p:sp>
      <p:sp>
        <p:nvSpPr>
          <p:cNvPr id="4" name="מציין מיקום תוכן 3"/>
          <p:cNvSpPr>
            <a:spLocks noGrp="1"/>
          </p:cNvSpPr>
          <p:nvPr>
            <p:ph sz="quarter" idx="1"/>
          </p:nvPr>
        </p:nvSpPr>
        <p:spPr>
          <a:xfrm>
            <a:off x="0" y="1412776"/>
            <a:ext cx="8964488" cy="4782272"/>
          </a:xfrm>
        </p:spPr>
        <p:txBody>
          <a:bodyPr>
            <a:normAutofit fontScale="55000" lnSpcReduction="20000"/>
          </a:bodyPr>
          <a:lstStyle/>
          <a:p>
            <a:r>
              <a:rPr lang="he-IL" sz="3500" b="1" dirty="0"/>
              <a:t>  </a:t>
            </a:r>
            <a:r>
              <a:rPr lang="he-IL" b="1" dirty="0"/>
              <a:t> כיצד משפיעה כמות מי ההשקיה על גודל העגבניות בשיח?</a:t>
            </a:r>
            <a:endParaRPr lang="en-US" b="1" dirty="0"/>
          </a:p>
          <a:p>
            <a:pPr marL="1062990" lvl="2" indent="-514350">
              <a:lnSpc>
                <a:spcPct val="170000"/>
              </a:lnSpc>
              <a:buNone/>
            </a:pPr>
            <a:r>
              <a:rPr lang="he-IL" dirty="0"/>
              <a:t>הגורם המשפיע ____________________ הגורם המושפע _________</a:t>
            </a:r>
            <a:r>
              <a:rPr lang="he-IL" b="1" dirty="0"/>
              <a:t> </a:t>
            </a:r>
            <a:endParaRPr lang="en-US" b="1" dirty="0"/>
          </a:p>
          <a:p>
            <a:pPr marL="514350" indent="-514350">
              <a:lnSpc>
                <a:spcPct val="170000"/>
              </a:lnSpc>
            </a:pPr>
            <a:r>
              <a:rPr lang="he-IL" b="1" dirty="0"/>
              <a:t>מה יהיה ההבדל במספר העגבניות המתפתחות בשיח שדושן, לעומת שיח שלא דושן? </a:t>
            </a:r>
            <a:endParaRPr lang="en-US" b="1" dirty="0"/>
          </a:p>
          <a:p>
            <a:pPr marL="1062990" lvl="2" indent="-514350">
              <a:lnSpc>
                <a:spcPct val="170000"/>
              </a:lnSpc>
              <a:buNone/>
            </a:pPr>
            <a:r>
              <a:rPr lang="he-IL" dirty="0"/>
              <a:t>הגורם המשפיע ____________________ הגורם המושפע _________</a:t>
            </a:r>
            <a:endParaRPr lang="en-US" b="1" dirty="0"/>
          </a:p>
          <a:p>
            <a:pPr marL="514350" indent="-514350">
              <a:lnSpc>
                <a:spcPct val="170000"/>
              </a:lnSpc>
            </a:pPr>
            <a:r>
              <a:rPr lang="he-IL" b="1" dirty="0"/>
              <a:t>מהי הטמפרטורה הדרושה להופעת עובש על לחם?</a:t>
            </a:r>
            <a:endParaRPr lang="en-US" b="1" dirty="0"/>
          </a:p>
          <a:p>
            <a:pPr marL="1062990" lvl="2" indent="-514350">
              <a:lnSpc>
                <a:spcPct val="170000"/>
              </a:lnSpc>
              <a:buNone/>
            </a:pPr>
            <a:r>
              <a:rPr lang="he-IL" dirty="0"/>
              <a:t>הגורם המשפיע ____________________ הגורם המושפע _________</a:t>
            </a:r>
          </a:p>
          <a:p>
            <a:pPr marL="514350" indent="-514350">
              <a:lnSpc>
                <a:spcPct val="170000"/>
              </a:lnSpc>
            </a:pPr>
            <a:r>
              <a:rPr lang="he-IL" b="1" dirty="0"/>
              <a:t>מה הקשר בין טמפרטורת הסביבה לבין מספר האפרוחים הבוקעים במדגרה?</a:t>
            </a:r>
            <a:endParaRPr lang="en-US" b="1" dirty="0"/>
          </a:p>
          <a:p>
            <a:pPr marL="1062990" lvl="2" indent="-514350">
              <a:lnSpc>
                <a:spcPct val="170000"/>
              </a:lnSpc>
              <a:buNone/>
            </a:pPr>
            <a:r>
              <a:rPr lang="he-IL" dirty="0"/>
              <a:t>הגורם המשפיע ____________________ הגורם המושפע _________</a:t>
            </a:r>
            <a:endParaRPr lang="en-US" b="1" dirty="0"/>
          </a:p>
          <a:p>
            <a:pPr marL="514350" indent="-514350">
              <a:lnSpc>
                <a:spcPct val="170000"/>
              </a:lnSpc>
            </a:pPr>
            <a:r>
              <a:rPr lang="he-IL" b="1" dirty="0"/>
              <a:t>באיזו טמפרטורה ניתן להגיע לתפיחה גדולה יותר של בצק: </a:t>
            </a:r>
            <a:r>
              <a:rPr lang="en-US" dirty="0"/>
              <a:t>180</a:t>
            </a:r>
            <a:r>
              <a:rPr lang="en-US" baseline="30000" dirty="0"/>
              <a:t>0</a:t>
            </a:r>
            <a:r>
              <a:rPr lang="en-US" dirty="0"/>
              <a:t>C</a:t>
            </a:r>
            <a:r>
              <a:rPr lang="he-IL" b="1" dirty="0"/>
              <a:t>, או </a:t>
            </a:r>
            <a:r>
              <a:rPr lang="en-US" dirty="0"/>
              <a:t>220</a:t>
            </a:r>
            <a:r>
              <a:rPr lang="en-US" baseline="30000" dirty="0"/>
              <a:t>0</a:t>
            </a:r>
            <a:r>
              <a:rPr lang="en-US" dirty="0"/>
              <a:t>C</a:t>
            </a:r>
            <a:r>
              <a:rPr lang="he-IL" b="1" dirty="0"/>
              <a:t>?</a:t>
            </a:r>
            <a:endParaRPr lang="en-US" b="1" dirty="0"/>
          </a:p>
          <a:p>
            <a:pPr marL="1062990" lvl="2" indent="-514350">
              <a:lnSpc>
                <a:spcPct val="120000"/>
              </a:lnSpc>
              <a:buNone/>
            </a:pPr>
            <a:r>
              <a:rPr lang="he-IL" dirty="0"/>
              <a:t>הגורם המשפיע ____________________ הגורם המושפע _________</a:t>
            </a:r>
            <a:endParaRPr lang="en-US" b="1" dirty="0"/>
          </a:p>
          <a:p>
            <a:pPr>
              <a:buNone/>
            </a:pPr>
            <a:endParaRPr lang="he-IL" dirty="0"/>
          </a:p>
        </p:txBody>
      </p:sp>
      <p:sp>
        <p:nvSpPr>
          <p:cNvPr id="5" name="מלבן 4"/>
          <p:cNvSpPr/>
          <p:nvPr/>
        </p:nvSpPr>
        <p:spPr>
          <a:xfrm>
            <a:off x="-36512" y="5869721"/>
            <a:ext cx="9036496" cy="707886"/>
          </a:xfrm>
          <a:prstGeom prst="rect">
            <a:avLst/>
          </a:prstGeom>
        </p:spPr>
        <p:txBody>
          <a:bodyPr wrap="square">
            <a:spAutoFit/>
          </a:bodyPr>
          <a:lstStyle/>
          <a:p>
            <a:pPr>
              <a:buNone/>
            </a:pPr>
            <a:r>
              <a:rPr lang="he-IL" sz="2000" b="1" u="sng" dirty="0"/>
              <a:t>שעורי בית</a:t>
            </a:r>
            <a:r>
              <a:rPr lang="he-IL" sz="2000" dirty="0"/>
              <a:t>: </a:t>
            </a:r>
            <a:r>
              <a:rPr lang="he-IL" sz="2000" dirty="0" err="1"/>
              <a:t>עמ</a:t>
            </a:r>
            <a:r>
              <a:rPr lang="he-IL" sz="2000" dirty="0"/>
              <a:t>' 3 שאלות 1-6 בקובץ: "שלבי החקר המדעי".</a:t>
            </a:r>
          </a:p>
          <a:p>
            <a:pPr>
              <a:buNone/>
            </a:pPr>
            <a:r>
              <a:rPr lang="he-IL" sz="2000" dirty="0"/>
              <a:t>אתר מדעים&gt; מצגות מדע- ביולוגיה ז&gt; קובץ: "תרגול שלבי החקר המדעי"</a:t>
            </a:r>
          </a:p>
        </p:txBody>
      </p:sp>
      <p:sp>
        <p:nvSpPr>
          <p:cNvPr id="6" name="TextBox 5"/>
          <p:cNvSpPr txBox="1"/>
          <p:nvPr/>
        </p:nvSpPr>
        <p:spPr>
          <a:xfrm>
            <a:off x="5004048" y="1772816"/>
            <a:ext cx="1224136" cy="369332"/>
          </a:xfrm>
          <a:prstGeom prst="rect">
            <a:avLst/>
          </a:prstGeom>
          <a:noFill/>
        </p:spPr>
        <p:txBody>
          <a:bodyPr wrap="square" rtlCol="1">
            <a:spAutoFit/>
          </a:bodyPr>
          <a:lstStyle/>
          <a:p>
            <a:r>
              <a:rPr lang="he-IL" b="1" dirty="0">
                <a:solidFill>
                  <a:srgbClr val="FF0000"/>
                </a:solidFill>
              </a:rPr>
              <a:t>כמות  המים </a:t>
            </a:r>
          </a:p>
        </p:txBody>
      </p:sp>
      <p:sp>
        <p:nvSpPr>
          <p:cNvPr id="7" name="TextBox 6"/>
          <p:cNvSpPr txBox="1"/>
          <p:nvPr/>
        </p:nvSpPr>
        <p:spPr>
          <a:xfrm>
            <a:off x="683568" y="1700808"/>
            <a:ext cx="2088232" cy="369332"/>
          </a:xfrm>
          <a:prstGeom prst="rect">
            <a:avLst/>
          </a:prstGeom>
          <a:noFill/>
        </p:spPr>
        <p:txBody>
          <a:bodyPr wrap="square" rtlCol="1">
            <a:spAutoFit/>
          </a:bodyPr>
          <a:lstStyle/>
          <a:p>
            <a:r>
              <a:rPr lang="he-IL" b="1" dirty="0">
                <a:solidFill>
                  <a:srgbClr val="FF0000"/>
                </a:solidFill>
              </a:rPr>
              <a:t>גודל העגבניות</a:t>
            </a:r>
          </a:p>
        </p:txBody>
      </p:sp>
      <p:sp>
        <p:nvSpPr>
          <p:cNvPr id="8" name="TextBox 7"/>
          <p:cNvSpPr txBox="1"/>
          <p:nvPr/>
        </p:nvSpPr>
        <p:spPr>
          <a:xfrm>
            <a:off x="5076056" y="2708920"/>
            <a:ext cx="1224136" cy="369332"/>
          </a:xfrm>
          <a:prstGeom prst="rect">
            <a:avLst/>
          </a:prstGeom>
          <a:noFill/>
        </p:spPr>
        <p:txBody>
          <a:bodyPr wrap="square" rtlCol="1">
            <a:spAutoFit/>
          </a:bodyPr>
          <a:lstStyle/>
          <a:p>
            <a:r>
              <a:rPr lang="he-IL" b="1" dirty="0">
                <a:solidFill>
                  <a:srgbClr val="FF0000"/>
                </a:solidFill>
              </a:rPr>
              <a:t>נוכחות דשן</a:t>
            </a:r>
          </a:p>
        </p:txBody>
      </p:sp>
      <p:sp>
        <p:nvSpPr>
          <p:cNvPr id="9" name="TextBox 8"/>
          <p:cNvSpPr txBox="1"/>
          <p:nvPr/>
        </p:nvSpPr>
        <p:spPr>
          <a:xfrm>
            <a:off x="5148064" y="3573016"/>
            <a:ext cx="1224136" cy="369332"/>
          </a:xfrm>
          <a:prstGeom prst="rect">
            <a:avLst/>
          </a:prstGeom>
          <a:noFill/>
        </p:spPr>
        <p:txBody>
          <a:bodyPr wrap="square" rtlCol="1">
            <a:spAutoFit/>
          </a:bodyPr>
          <a:lstStyle/>
          <a:p>
            <a:r>
              <a:rPr lang="he-IL" b="1" dirty="0">
                <a:solidFill>
                  <a:srgbClr val="FF0000"/>
                </a:solidFill>
              </a:rPr>
              <a:t>טמפרטורה</a:t>
            </a:r>
          </a:p>
        </p:txBody>
      </p:sp>
      <p:sp>
        <p:nvSpPr>
          <p:cNvPr id="10" name="TextBox 9"/>
          <p:cNvSpPr txBox="1"/>
          <p:nvPr/>
        </p:nvSpPr>
        <p:spPr>
          <a:xfrm>
            <a:off x="755576" y="2636912"/>
            <a:ext cx="2088232" cy="369332"/>
          </a:xfrm>
          <a:prstGeom prst="rect">
            <a:avLst/>
          </a:prstGeom>
          <a:noFill/>
        </p:spPr>
        <p:txBody>
          <a:bodyPr wrap="square" rtlCol="1">
            <a:spAutoFit/>
          </a:bodyPr>
          <a:lstStyle/>
          <a:p>
            <a:r>
              <a:rPr lang="he-IL" b="1" dirty="0">
                <a:solidFill>
                  <a:srgbClr val="FF0000"/>
                </a:solidFill>
              </a:rPr>
              <a:t>מספר העגבניות</a:t>
            </a:r>
          </a:p>
        </p:txBody>
      </p:sp>
      <p:sp>
        <p:nvSpPr>
          <p:cNvPr id="11" name="TextBox 10"/>
          <p:cNvSpPr txBox="1"/>
          <p:nvPr/>
        </p:nvSpPr>
        <p:spPr>
          <a:xfrm>
            <a:off x="1619672" y="3573016"/>
            <a:ext cx="1224136" cy="369332"/>
          </a:xfrm>
          <a:prstGeom prst="rect">
            <a:avLst/>
          </a:prstGeom>
          <a:noFill/>
        </p:spPr>
        <p:txBody>
          <a:bodyPr wrap="square" rtlCol="1">
            <a:spAutoFit/>
          </a:bodyPr>
          <a:lstStyle/>
          <a:p>
            <a:r>
              <a:rPr lang="he-IL" b="1" dirty="0">
                <a:solidFill>
                  <a:srgbClr val="FF0000"/>
                </a:solidFill>
              </a:rPr>
              <a:t>הופעת עובש</a:t>
            </a:r>
          </a:p>
        </p:txBody>
      </p:sp>
      <p:sp>
        <p:nvSpPr>
          <p:cNvPr id="12" name="TextBox 11"/>
          <p:cNvSpPr txBox="1"/>
          <p:nvPr/>
        </p:nvSpPr>
        <p:spPr>
          <a:xfrm>
            <a:off x="4572000" y="4581128"/>
            <a:ext cx="1944216" cy="369332"/>
          </a:xfrm>
          <a:prstGeom prst="rect">
            <a:avLst/>
          </a:prstGeom>
          <a:noFill/>
        </p:spPr>
        <p:txBody>
          <a:bodyPr wrap="square" rtlCol="1">
            <a:spAutoFit/>
          </a:bodyPr>
          <a:lstStyle/>
          <a:p>
            <a:r>
              <a:rPr lang="he-IL" b="1" dirty="0">
                <a:solidFill>
                  <a:srgbClr val="FF0000"/>
                </a:solidFill>
              </a:rPr>
              <a:t>טמפרטורה הסביבה</a:t>
            </a:r>
          </a:p>
        </p:txBody>
      </p:sp>
      <p:sp>
        <p:nvSpPr>
          <p:cNvPr id="13" name="TextBox 12"/>
          <p:cNvSpPr txBox="1"/>
          <p:nvPr/>
        </p:nvSpPr>
        <p:spPr>
          <a:xfrm>
            <a:off x="467544" y="4509120"/>
            <a:ext cx="2304256" cy="646331"/>
          </a:xfrm>
          <a:prstGeom prst="rect">
            <a:avLst/>
          </a:prstGeom>
          <a:noFill/>
        </p:spPr>
        <p:txBody>
          <a:bodyPr wrap="square" rtlCol="1">
            <a:spAutoFit/>
          </a:bodyPr>
          <a:lstStyle/>
          <a:p>
            <a:r>
              <a:rPr lang="he-IL" b="1" dirty="0">
                <a:solidFill>
                  <a:srgbClr val="FF0000"/>
                </a:solidFill>
              </a:rPr>
              <a:t>מספר האפרוחים הבוקעים מהמדגרה</a:t>
            </a:r>
          </a:p>
        </p:txBody>
      </p:sp>
      <p:sp>
        <p:nvSpPr>
          <p:cNvPr id="14" name="TextBox 13"/>
          <p:cNvSpPr txBox="1"/>
          <p:nvPr/>
        </p:nvSpPr>
        <p:spPr>
          <a:xfrm>
            <a:off x="5076056" y="5373216"/>
            <a:ext cx="1224136" cy="369332"/>
          </a:xfrm>
          <a:prstGeom prst="rect">
            <a:avLst/>
          </a:prstGeom>
          <a:noFill/>
        </p:spPr>
        <p:txBody>
          <a:bodyPr wrap="square" rtlCol="1">
            <a:spAutoFit/>
          </a:bodyPr>
          <a:lstStyle/>
          <a:p>
            <a:r>
              <a:rPr lang="he-IL" b="1" dirty="0">
                <a:solidFill>
                  <a:srgbClr val="FF0000"/>
                </a:solidFill>
              </a:rPr>
              <a:t>טמפרטורה</a:t>
            </a:r>
          </a:p>
        </p:txBody>
      </p:sp>
      <p:sp>
        <p:nvSpPr>
          <p:cNvPr id="15" name="TextBox 14"/>
          <p:cNvSpPr txBox="1"/>
          <p:nvPr/>
        </p:nvSpPr>
        <p:spPr>
          <a:xfrm>
            <a:off x="1475656" y="5373216"/>
            <a:ext cx="1224136" cy="369332"/>
          </a:xfrm>
          <a:prstGeom prst="rect">
            <a:avLst/>
          </a:prstGeom>
          <a:noFill/>
        </p:spPr>
        <p:txBody>
          <a:bodyPr wrap="square" rtlCol="1">
            <a:spAutoFit/>
          </a:bodyPr>
          <a:lstStyle/>
          <a:p>
            <a:r>
              <a:rPr lang="he-IL" b="1" dirty="0">
                <a:solidFill>
                  <a:srgbClr val="FF0000"/>
                </a:solidFill>
              </a:rPr>
              <a:t>תפיחת בצק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t>מתרגלים </a:t>
            </a:r>
          </a:p>
        </p:txBody>
      </p:sp>
      <p:sp>
        <p:nvSpPr>
          <p:cNvPr id="3" name="מציין מיקום תוכן 2"/>
          <p:cNvSpPr>
            <a:spLocks noGrp="1"/>
          </p:cNvSpPr>
          <p:nvPr>
            <p:ph sz="quarter" idx="1"/>
          </p:nvPr>
        </p:nvSpPr>
        <p:spPr>
          <a:xfrm>
            <a:off x="0" y="1527048"/>
            <a:ext cx="8805672" cy="5330952"/>
          </a:xfrm>
        </p:spPr>
        <p:txBody>
          <a:bodyPr>
            <a:normAutofit/>
          </a:bodyPr>
          <a:lstStyle/>
          <a:p>
            <a:pPr lvl="0">
              <a:buNone/>
            </a:pPr>
            <a:r>
              <a:rPr lang="he-IL" sz="2800" b="1" dirty="0">
                <a:solidFill>
                  <a:srgbClr val="FF0000"/>
                </a:solidFill>
              </a:rPr>
              <a:t>מבין השאלות הבאות, סמנו את שאלות החקר</a:t>
            </a:r>
            <a:endParaRPr lang="en-US" sz="2800" b="1" dirty="0">
              <a:solidFill>
                <a:srgbClr val="FF0000"/>
              </a:solidFill>
            </a:endParaRPr>
          </a:p>
          <a:p>
            <a:pPr lvl="0">
              <a:buNone/>
            </a:pPr>
            <a:r>
              <a:rPr lang="he-IL" sz="2800" b="1" dirty="0">
                <a:solidFill>
                  <a:srgbClr val="FF0000"/>
                </a:solidFill>
              </a:rPr>
              <a:t>נסחו מחדש את השאלות הנותרות כשאלות חקר</a:t>
            </a:r>
            <a:endParaRPr lang="en-US" sz="2800" b="1" dirty="0">
              <a:solidFill>
                <a:srgbClr val="FF0000"/>
              </a:solidFill>
            </a:endParaRPr>
          </a:p>
          <a:p>
            <a:pPr lvl="0"/>
            <a:r>
              <a:rPr lang="he-IL" sz="2600" dirty="0"/>
              <a:t>מדוע מופיע עובש על לחם?</a:t>
            </a:r>
            <a:endParaRPr lang="en-US" sz="2600" b="1" dirty="0"/>
          </a:p>
          <a:p>
            <a:pPr lvl="0"/>
            <a:r>
              <a:rPr lang="he-IL" sz="2600" dirty="0"/>
              <a:t>מהי השפעת טמפרטורת הקרקע על מספר העלים של צמח הבזיליקום?</a:t>
            </a:r>
            <a:endParaRPr lang="en-US" sz="2600" b="1" dirty="0"/>
          </a:p>
          <a:p>
            <a:pPr lvl="0"/>
            <a:r>
              <a:rPr lang="he-IL" sz="2600" dirty="0"/>
              <a:t>מה הקשר בין סוג הדשן לבין מספר העגבניות המתפתחות בשיח שדושן?</a:t>
            </a:r>
            <a:endParaRPr lang="en-US" sz="2600" b="1" dirty="0"/>
          </a:p>
          <a:p>
            <a:pPr lvl="0"/>
            <a:r>
              <a:rPr lang="he-IL" sz="2600" dirty="0"/>
              <a:t>למה תופח בצק שמרים בטמפרטורה גבוהה?</a:t>
            </a:r>
            <a:endParaRPr lang="en-US" sz="2600" b="1" dirty="0"/>
          </a:p>
        </p:txBody>
      </p:sp>
      <p:sp>
        <p:nvSpPr>
          <p:cNvPr id="4" name="מציין מיקום של מספר שקופית 3"/>
          <p:cNvSpPr>
            <a:spLocks noGrp="1"/>
          </p:cNvSpPr>
          <p:nvPr>
            <p:ph type="sldNum" sz="quarter" idx="12"/>
          </p:nvPr>
        </p:nvSpPr>
        <p:spPr/>
        <p:txBody>
          <a:bodyPr/>
          <a:lstStyle/>
          <a:p>
            <a:fld id="{42751684-6271-42AE-AB50-9D30ED2EF872}" type="slidenum">
              <a:rPr lang="he-IL" smtClean="0"/>
              <a:pPr/>
              <a:t>14</a:t>
            </a:fld>
            <a:endParaRPr lang="he-IL"/>
          </a:p>
        </p:txBody>
      </p:sp>
      <p:pic>
        <p:nvPicPr>
          <p:cNvPr id="80898" name="Picture 2" descr="http://www.amalnet.k12.il/NR/rdonlyres/5A07A95F-443A-4833-9630-EEAB121F4B20/0/%D7%A2%D7%A4%D7%A8%D7%95%D7%9F.jpg"/>
          <p:cNvPicPr>
            <a:picLocks noChangeAspect="1" noChangeArrowheads="1"/>
          </p:cNvPicPr>
          <p:nvPr/>
        </p:nvPicPr>
        <p:blipFill>
          <a:blip r:embed="rId3" cstate="print"/>
          <a:srcRect/>
          <a:stretch>
            <a:fillRect/>
          </a:stretch>
        </p:blipFill>
        <p:spPr bwMode="auto">
          <a:xfrm>
            <a:off x="8488238" y="135284"/>
            <a:ext cx="476250" cy="1133476"/>
          </a:xfrm>
          <a:prstGeom prst="rect">
            <a:avLst/>
          </a:prstGeom>
          <a:noFill/>
        </p:spPr>
      </p:pic>
      <p:sp>
        <p:nvSpPr>
          <p:cNvPr id="7" name="אליפסה 6"/>
          <p:cNvSpPr/>
          <p:nvPr/>
        </p:nvSpPr>
        <p:spPr>
          <a:xfrm>
            <a:off x="8460432" y="3789040"/>
            <a:ext cx="432048"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8460432" y="2924944"/>
            <a:ext cx="432048"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בכל שלב יש לחשוב אם אפשר להמשיך קדימה או לחזור ולתקן.</a:t>
            </a:r>
          </a:p>
        </p:txBody>
      </p:sp>
      <p:pic>
        <p:nvPicPr>
          <p:cNvPr id="2050" name="Picture 2" descr="http://www.untoldentertainment.com/blog/img/2009_12_03/winnie.jpg"/>
          <p:cNvPicPr>
            <a:picLocks noGrp="1" noChangeAspect="1" noChangeArrowheads="1"/>
          </p:cNvPicPr>
          <p:nvPr>
            <p:ph type="pic" idx="1"/>
          </p:nvPr>
        </p:nvPicPr>
        <p:blipFill>
          <a:blip r:embed="rId3" cstate="print"/>
          <a:srcRect l="8495" r="8495"/>
          <a:stretch>
            <a:fillRect/>
          </a:stretch>
        </p:blipFill>
        <p:spPr bwMode="auto">
          <a:prstGeom prst="rect">
            <a:avLst/>
          </a:prstGeom>
          <a:noFill/>
        </p:spPr>
      </p:pic>
      <p:sp>
        <p:nvSpPr>
          <p:cNvPr id="5" name="מציין מיקום של מספר שקופית 4"/>
          <p:cNvSpPr>
            <a:spLocks noGrp="1"/>
          </p:cNvSpPr>
          <p:nvPr>
            <p:ph type="sldNum" sz="quarter" idx="12"/>
          </p:nvPr>
        </p:nvSpPr>
        <p:spPr/>
        <p:txBody>
          <a:bodyPr/>
          <a:lstStyle/>
          <a:p>
            <a:fld id="{42751684-6271-42AE-AB50-9D30ED2EF872}" type="slidenum">
              <a:rPr lang="he-IL" smtClean="0"/>
              <a:pPr/>
              <a:t>15</a:t>
            </a:fld>
            <a:endParaRPr lang="he-IL"/>
          </a:p>
        </p:txBody>
      </p:sp>
      <p:pic>
        <p:nvPicPr>
          <p:cNvPr id="6" name="Picture 1"/>
          <p:cNvPicPr>
            <a:picLocks noChangeAspect="1" noChangeArrowheads="1"/>
          </p:cNvPicPr>
          <p:nvPr/>
        </p:nvPicPr>
        <p:blipFill>
          <a:blip r:embed="rId4" cstate="print"/>
          <a:srcRect/>
          <a:stretch>
            <a:fillRect/>
          </a:stretch>
        </p:blipFill>
        <p:spPr bwMode="auto">
          <a:xfrm>
            <a:off x="0" y="1628800"/>
            <a:ext cx="3131840" cy="347506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מהו הקשר בין השערה לשאלת המחקר?</a:t>
            </a:r>
          </a:p>
        </p:txBody>
      </p:sp>
      <p:sp>
        <p:nvSpPr>
          <p:cNvPr id="4" name="מציין מיקום של מספר שקופית 3"/>
          <p:cNvSpPr>
            <a:spLocks noGrp="1"/>
          </p:cNvSpPr>
          <p:nvPr>
            <p:ph type="sldNum" sz="quarter" idx="12"/>
          </p:nvPr>
        </p:nvSpPr>
        <p:spPr/>
        <p:txBody>
          <a:bodyPr/>
          <a:lstStyle/>
          <a:p>
            <a:fld id="{42751684-6271-42AE-AB50-9D30ED2EF872}" type="slidenum">
              <a:rPr lang="he-IL" smtClean="0"/>
              <a:pPr/>
              <a:t>16</a:t>
            </a:fld>
            <a:endParaRPr lang="he-IL" dirty="0"/>
          </a:p>
        </p:txBody>
      </p:sp>
      <p:pic>
        <p:nvPicPr>
          <p:cNvPr id="5" name="Picture 1"/>
          <p:cNvPicPr>
            <a:picLocks noChangeAspect="1" noChangeArrowheads="1"/>
          </p:cNvPicPr>
          <p:nvPr/>
        </p:nvPicPr>
        <p:blipFill>
          <a:blip r:embed="rId3" cstate="print"/>
          <a:srcRect/>
          <a:stretch>
            <a:fillRect/>
          </a:stretch>
        </p:blipFill>
        <p:spPr bwMode="auto">
          <a:xfrm>
            <a:off x="-1" y="3429000"/>
            <a:ext cx="4191638" cy="3429000"/>
          </a:xfrm>
          <a:prstGeom prst="rect">
            <a:avLst/>
          </a:prstGeom>
          <a:noFill/>
          <a:ln w="9525">
            <a:noFill/>
            <a:miter lim="800000"/>
            <a:headEnd/>
            <a:tailEnd/>
          </a:ln>
        </p:spPr>
      </p:pic>
      <p:sp>
        <p:nvSpPr>
          <p:cNvPr id="6" name="מציין מיקום תוכן 5"/>
          <p:cNvSpPr>
            <a:spLocks noGrp="1"/>
          </p:cNvSpPr>
          <p:nvPr>
            <p:ph sz="quarter" idx="1"/>
          </p:nvPr>
        </p:nvSpPr>
        <p:spPr/>
        <p:txBody>
          <a:bodyPr/>
          <a:lstStyle/>
          <a:p>
            <a:r>
              <a:rPr lang="he-IL" dirty="0"/>
              <a:t>השערה היא תשובה אפשרית לבעיה/שאלת המחקר שהעלה החוקר.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2"/>
          </p:nvPr>
        </p:nvSpPr>
        <p:spPr/>
        <p:txBody>
          <a:bodyPr/>
          <a:lstStyle/>
          <a:p>
            <a:fld id="{42751684-6271-42AE-AB50-9D30ED2EF872}" type="slidenum">
              <a:rPr lang="he-IL" smtClean="0"/>
              <a:pPr/>
              <a:t>17</a:t>
            </a:fld>
            <a:endParaRPr lang="he-IL"/>
          </a:p>
        </p:txBody>
      </p:sp>
      <p:sp>
        <p:nvSpPr>
          <p:cNvPr id="5" name="Rectangle 2"/>
          <p:cNvSpPr>
            <a:spLocks noChangeArrowheads="1"/>
          </p:cNvSpPr>
          <p:nvPr/>
        </p:nvSpPr>
        <p:spPr bwMode="auto">
          <a:xfrm>
            <a:off x="755576" y="1556792"/>
            <a:ext cx="7056513" cy="792683"/>
          </a:xfrm>
          <a:prstGeom prst="rect">
            <a:avLst/>
          </a:prstGeom>
          <a:solidFill>
            <a:srgbClr val="DDDDDD"/>
          </a:solidFill>
          <a:ln w="9525">
            <a:solidFill>
              <a:schemeClr val="tx1"/>
            </a:solidFill>
            <a:miter lim="800000"/>
            <a:headEnd/>
            <a:tailEnd/>
          </a:ln>
        </p:spPr>
        <p:txBody>
          <a:bodyPr wrap="none" anchor="ctr"/>
          <a:lstStyle/>
          <a:p>
            <a:endParaRPr lang="he-IL"/>
          </a:p>
        </p:txBody>
      </p:sp>
      <p:sp>
        <p:nvSpPr>
          <p:cNvPr id="6" name="Rectangle 3"/>
          <p:cNvSpPr>
            <a:spLocks noChangeArrowheads="1"/>
          </p:cNvSpPr>
          <p:nvPr/>
        </p:nvSpPr>
        <p:spPr bwMode="auto">
          <a:xfrm>
            <a:off x="394742" y="2924150"/>
            <a:ext cx="1945010" cy="2161034"/>
          </a:xfrm>
          <a:prstGeom prst="rect">
            <a:avLst/>
          </a:prstGeom>
          <a:solidFill>
            <a:srgbClr val="CCFFCC"/>
          </a:solidFill>
          <a:ln w="9525">
            <a:solidFill>
              <a:schemeClr val="tx1"/>
            </a:solidFill>
            <a:miter lim="800000"/>
            <a:headEnd/>
            <a:tailEnd/>
          </a:ln>
        </p:spPr>
        <p:txBody>
          <a:bodyPr wrap="none" anchor="ctr"/>
          <a:lstStyle/>
          <a:p>
            <a:endParaRPr lang="he-IL"/>
          </a:p>
        </p:txBody>
      </p:sp>
      <p:sp>
        <p:nvSpPr>
          <p:cNvPr id="7" name="Rectangle 4"/>
          <p:cNvSpPr>
            <a:spLocks noChangeArrowheads="1"/>
          </p:cNvSpPr>
          <p:nvPr/>
        </p:nvSpPr>
        <p:spPr bwMode="auto">
          <a:xfrm>
            <a:off x="3419872" y="2996952"/>
            <a:ext cx="2375718" cy="2160239"/>
          </a:xfrm>
          <a:prstGeom prst="rect">
            <a:avLst/>
          </a:prstGeom>
          <a:solidFill>
            <a:srgbClr val="FFCCFF"/>
          </a:solidFill>
          <a:ln w="9525">
            <a:solidFill>
              <a:schemeClr val="tx1"/>
            </a:solidFill>
            <a:miter lim="800000"/>
            <a:headEnd/>
            <a:tailEnd/>
          </a:ln>
        </p:spPr>
        <p:txBody>
          <a:bodyPr wrap="none" anchor="ctr"/>
          <a:lstStyle/>
          <a:p>
            <a:endParaRPr lang="he-IL" sz="2000">
              <a:cs typeface="+mj-cs"/>
            </a:endParaRPr>
          </a:p>
        </p:txBody>
      </p:sp>
      <p:sp>
        <p:nvSpPr>
          <p:cNvPr id="9" name="Rectangle 6"/>
          <p:cNvSpPr>
            <a:spLocks noChangeArrowheads="1"/>
          </p:cNvSpPr>
          <p:nvPr/>
        </p:nvSpPr>
        <p:spPr bwMode="auto">
          <a:xfrm>
            <a:off x="6588124" y="2924944"/>
            <a:ext cx="2088331" cy="2160240"/>
          </a:xfrm>
          <a:prstGeom prst="rect">
            <a:avLst/>
          </a:prstGeom>
          <a:solidFill>
            <a:srgbClr val="66CCFF"/>
          </a:solidFill>
          <a:ln w="9525">
            <a:solidFill>
              <a:schemeClr val="tx1"/>
            </a:solidFill>
            <a:miter lim="800000"/>
            <a:headEnd/>
            <a:tailEnd/>
          </a:ln>
        </p:spPr>
        <p:txBody>
          <a:bodyPr wrap="none" anchor="ctr"/>
          <a:lstStyle/>
          <a:p>
            <a:endParaRPr lang="he-IL"/>
          </a:p>
        </p:txBody>
      </p:sp>
      <p:sp>
        <p:nvSpPr>
          <p:cNvPr id="10" name="Rectangle 8"/>
          <p:cNvSpPr txBox="1">
            <a:spLocks noChangeArrowheads="1"/>
          </p:cNvSpPr>
          <p:nvPr/>
        </p:nvSpPr>
        <p:spPr>
          <a:xfrm>
            <a:off x="251520" y="1340768"/>
            <a:ext cx="7560840" cy="1392237"/>
          </a:xfrm>
          <a:prstGeom prst="rect">
            <a:avLst/>
          </a:prstGeom>
        </p:spPr>
        <p:txBody>
          <a:bodyPr vert="horz">
            <a:normAutofit/>
          </a:bodyPr>
          <a:lstStyle/>
          <a:p>
            <a:pPr marL="274320" marR="0" lvl="0" indent="-274320" algn="r" defTabSz="914400" rtl="1" eaLnBrk="1" fontAlgn="auto" latinLnBrk="0" hangingPunct="1">
              <a:lnSpc>
                <a:spcPct val="90000"/>
              </a:lnSpc>
              <a:spcBef>
                <a:spcPct val="20000"/>
              </a:spcBef>
              <a:spcAft>
                <a:spcPts val="0"/>
              </a:spcAft>
              <a:buClr>
                <a:schemeClr val="accent1"/>
              </a:buClr>
              <a:buSzPct val="85000"/>
              <a:buFont typeface="Wingdings 2"/>
              <a:buChar char=""/>
              <a:tabLst/>
              <a:defRPr/>
            </a:pPr>
            <a:endParaRPr kumimoji="0" lang="he-IL" sz="2800" b="0" i="0" u="none" strike="noStrike" kern="1200" cap="none" spc="0" normalizeH="0" baseline="0" noProof="0" dirty="0">
              <a:ln>
                <a:noFill/>
              </a:ln>
              <a:solidFill>
                <a:schemeClr val="tx1"/>
              </a:solidFill>
              <a:effectLst/>
              <a:uLnTx/>
              <a:uFillTx/>
              <a:latin typeface="+mn-lt"/>
              <a:ea typeface="+mn-ea"/>
              <a:cs typeface="+mj-cs"/>
            </a:endParaRPr>
          </a:p>
          <a:p>
            <a:pPr marL="274320" marR="0" lvl="0" indent="-274320" algn="r" defTabSz="914400" rtl="1" eaLnBrk="1" fontAlgn="auto" latinLnBrk="0" hangingPunct="1">
              <a:lnSpc>
                <a:spcPct val="90000"/>
              </a:lnSpc>
              <a:spcBef>
                <a:spcPct val="20000"/>
              </a:spcBef>
              <a:spcAft>
                <a:spcPts val="0"/>
              </a:spcAft>
              <a:buClr>
                <a:schemeClr val="accent1"/>
              </a:buClr>
              <a:buSzPct val="85000"/>
              <a:tabLst/>
              <a:defRPr/>
            </a:pPr>
            <a:r>
              <a:rPr kumimoji="0" lang="he-IL" sz="2800" b="0" i="0" u="none" strike="noStrike" kern="1200" cap="none" spc="0" normalizeH="0" baseline="0" noProof="0" dirty="0">
                <a:ln>
                  <a:noFill/>
                </a:ln>
                <a:solidFill>
                  <a:schemeClr val="tx1"/>
                </a:solidFill>
                <a:effectLst/>
                <a:uLnTx/>
                <a:uFillTx/>
                <a:latin typeface="+mn-lt"/>
                <a:ea typeface="+mn-ea"/>
                <a:cs typeface="+mj-cs"/>
              </a:rPr>
              <a:t>מעלים השערה שמתאימה לשאלת החקר</a:t>
            </a:r>
            <a:r>
              <a:rPr kumimoji="0" lang="he-IL" sz="2800" b="0" i="0" u="none" strike="noStrike" kern="1200" cap="none" spc="0" normalizeH="0" noProof="0" dirty="0">
                <a:ln>
                  <a:noFill/>
                </a:ln>
                <a:solidFill>
                  <a:schemeClr val="tx1"/>
                </a:solidFill>
                <a:effectLst/>
                <a:uLnTx/>
                <a:uFillTx/>
                <a:latin typeface="+mn-lt"/>
                <a:ea typeface="+mn-ea"/>
                <a:cs typeface="+mj-cs"/>
              </a:rPr>
              <a:t> </a:t>
            </a:r>
            <a:r>
              <a:rPr kumimoji="0" lang="he-IL" sz="2800" b="0" i="0" u="none" strike="noStrike" kern="1200" cap="none" spc="0" normalizeH="0" baseline="0" noProof="0" dirty="0">
                <a:ln>
                  <a:noFill/>
                </a:ln>
                <a:solidFill>
                  <a:schemeClr val="tx1"/>
                </a:solidFill>
                <a:effectLst/>
                <a:uLnTx/>
                <a:uFillTx/>
                <a:latin typeface="+mn-lt"/>
                <a:ea typeface="+mn-ea"/>
                <a:cs typeface="+mj-cs"/>
              </a:rPr>
              <a:t>שנבחרה</a:t>
            </a:r>
          </a:p>
        </p:txBody>
      </p:sp>
      <p:sp>
        <p:nvSpPr>
          <p:cNvPr id="11" name="Rectangle 9"/>
          <p:cNvSpPr>
            <a:spLocks noChangeArrowheads="1"/>
          </p:cNvSpPr>
          <p:nvPr/>
        </p:nvSpPr>
        <p:spPr bwMode="auto">
          <a:xfrm>
            <a:off x="6588125" y="2924944"/>
            <a:ext cx="2160339" cy="2160612"/>
          </a:xfrm>
          <a:prstGeom prst="rect">
            <a:avLst/>
          </a:prstGeom>
          <a:noFill/>
          <a:ln w="9525">
            <a:noFill/>
            <a:miter lim="800000"/>
            <a:headEnd/>
            <a:tailEnd/>
          </a:ln>
        </p:spPr>
        <p:txBody>
          <a:bodyPr/>
          <a:lstStyle/>
          <a:p>
            <a:pPr marL="274320" indent="-274320" algn="ctr">
              <a:lnSpc>
                <a:spcPct val="90000"/>
              </a:lnSpc>
              <a:spcBef>
                <a:spcPct val="20000"/>
              </a:spcBef>
              <a:buClr>
                <a:schemeClr val="accent1"/>
              </a:buClr>
              <a:buSzPct val="85000"/>
            </a:pPr>
            <a:r>
              <a:rPr lang="he-IL" sz="2200" dirty="0">
                <a:cs typeface="+mj-cs"/>
              </a:rPr>
              <a:t>מנסחים השערה</a:t>
            </a:r>
          </a:p>
          <a:p>
            <a:pPr marL="274320" indent="-274320" algn="ctr">
              <a:lnSpc>
                <a:spcPct val="90000"/>
              </a:lnSpc>
              <a:spcBef>
                <a:spcPct val="20000"/>
              </a:spcBef>
              <a:buClr>
                <a:schemeClr val="accent1"/>
              </a:buClr>
              <a:buSzPct val="85000"/>
            </a:pPr>
            <a:r>
              <a:rPr lang="he-IL" sz="2200" dirty="0">
                <a:cs typeface="+mj-cs"/>
              </a:rPr>
              <a:t>בצורת </a:t>
            </a:r>
            <a:r>
              <a:rPr lang="he-IL" sz="2200" b="1" u="sng" dirty="0">
                <a:cs typeface="+mj-cs"/>
              </a:rPr>
              <a:t>קביעה</a:t>
            </a:r>
          </a:p>
          <a:p>
            <a:pPr marL="274320" indent="-274320" algn="ctr">
              <a:lnSpc>
                <a:spcPct val="90000"/>
              </a:lnSpc>
              <a:spcBef>
                <a:spcPct val="20000"/>
              </a:spcBef>
              <a:buClr>
                <a:schemeClr val="accent1"/>
              </a:buClr>
              <a:buSzPct val="85000"/>
            </a:pPr>
            <a:r>
              <a:rPr lang="he-IL" sz="2200" dirty="0">
                <a:cs typeface="+mj-cs"/>
              </a:rPr>
              <a:t>המושפעת</a:t>
            </a:r>
          </a:p>
          <a:p>
            <a:pPr marL="274320" indent="-274320" algn="ctr">
              <a:lnSpc>
                <a:spcPct val="90000"/>
              </a:lnSpc>
              <a:spcBef>
                <a:spcPct val="20000"/>
              </a:spcBef>
              <a:buClr>
                <a:schemeClr val="accent1"/>
              </a:buClr>
              <a:buSzPct val="85000"/>
            </a:pPr>
            <a:r>
              <a:rPr lang="he-IL" sz="2200" dirty="0">
                <a:cs typeface="+mj-cs"/>
              </a:rPr>
              <a:t>מהרקע של</a:t>
            </a:r>
          </a:p>
          <a:p>
            <a:pPr marL="274320" indent="-274320" algn="ctr">
              <a:lnSpc>
                <a:spcPct val="90000"/>
              </a:lnSpc>
              <a:spcBef>
                <a:spcPct val="20000"/>
              </a:spcBef>
              <a:buClr>
                <a:schemeClr val="accent1"/>
              </a:buClr>
              <a:buSzPct val="85000"/>
            </a:pPr>
            <a:r>
              <a:rPr lang="he-IL" sz="2200" dirty="0">
                <a:cs typeface="+mj-cs"/>
              </a:rPr>
              <a:t>הבעיה.</a:t>
            </a:r>
          </a:p>
        </p:txBody>
      </p:sp>
      <p:sp>
        <p:nvSpPr>
          <p:cNvPr id="13" name="Rectangle 11"/>
          <p:cNvSpPr>
            <a:spLocks noChangeArrowheads="1"/>
          </p:cNvSpPr>
          <p:nvPr/>
        </p:nvSpPr>
        <p:spPr bwMode="auto">
          <a:xfrm>
            <a:off x="3563888" y="3212976"/>
            <a:ext cx="2007418" cy="1752600"/>
          </a:xfrm>
          <a:prstGeom prst="rect">
            <a:avLst/>
          </a:prstGeom>
          <a:noFill/>
          <a:ln w="9525">
            <a:noFill/>
            <a:miter lim="800000"/>
            <a:headEnd/>
            <a:tailEnd/>
          </a:ln>
        </p:spPr>
        <p:txBody>
          <a:bodyPr/>
          <a:lstStyle/>
          <a:p>
            <a:pPr algn="ctr">
              <a:lnSpc>
                <a:spcPct val="80000"/>
              </a:lnSpc>
              <a:spcBef>
                <a:spcPct val="20000"/>
              </a:spcBef>
            </a:pPr>
            <a:r>
              <a:rPr lang="he-IL" sz="2200" dirty="0">
                <a:cs typeface="+mj-cs"/>
              </a:rPr>
              <a:t>נהוג לנסח השערה במשפט חיובי</a:t>
            </a:r>
            <a:endParaRPr lang="he-IL" sz="2200" b="1" dirty="0">
              <a:cs typeface="+mj-cs"/>
            </a:endParaRPr>
          </a:p>
        </p:txBody>
      </p:sp>
      <p:sp>
        <p:nvSpPr>
          <p:cNvPr id="14" name="Rectangle 12"/>
          <p:cNvSpPr>
            <a:spLocks noChangeArrowheads="1"/>
          </p:cNvSpPr>
          <p:nvPr/>
        </p:nvSpPr>
        <p:spPr bwMode="auto">
          <a:xfrm>
            <a:off x="260251" y="2924944"/>
            <a:ext cx="2151509" cy="2303463"/>
          </a:xfrm>
          <a:prstGeom prst="rect">
            <a:avLst/>
          </a:prstGeom>
          <a:noFill/>
          <a:ln w="9525">
            <a:noFill/>
            <a:miter lim="800000"/>
            <a:headEnd/>
            <a:tailEnd/>
          </a:ln>
        </p:spPr>
        <p:txBody>
          <a:bodyPr/>
          <a:lstStyle/>
          <a:p>
            <a:pPr algn="ctr" defTabSz="576000">
              <a:spcBef>
                <a:spcPct val="20000"/>
              </a:spcBef>
            </a:pPr>
            <a:r>
              <a:rPr lang="he-IL" sz="2200" dirty="0">
                <a:cs typeface="+mj-cs"/>
              </a:rPr>
              <a:t>כדי שאפשר יהיה לחקור השערות בשיטה המדעית, צריכה להיות אפשרות לבחנן בחינה ניסיונית.</a:t>
            </a:r>
            <a:endParaRPr lang="en-US" sz="2200" b="1" dirty="0">
              <a:cs typeface="+mj-cs"/>
            </a:endParaRPr>
          </a:p>
        </p:txBody>
      </p:sp>
      <p:sp>
        <p:nvSpPr>
          <p:cNvPr id="16" name="Line 14"/>
          <p:cNvSpPr>
            <a:spLocks noChangeShapeType="1"/>
          </p:cNvSpPr>
          <p:nvPr/>
        </p:nvSpPr>
        <p:spPr bwMode="auto">
          <a:xfrm>
            <a:off x="4572000" y="2350318"/>
            <a:ext cx="2088232" cy="574626"/>
          </a:xfrm>
          <a:prstGeom prst="line">
            <a:avLst/>
          </a:prstGeom>
          <a:noFill/>
          <a:ln w="9525">
            <a:solidFill>
              <a:schemeClr val="tx1"/>
            </a:solidFill>
            <a:round/>
            <a:headEnd/>
            <a:tailEnd type="triangle" w="med" len="med"/>
          </a:ln>
        </p:spPr>
        <p:txBody>
          <a:bodyPr/>
          <a:lstStyle/>
          <a:p>
            <a:endParaRPr lang="he-IL"/>
          </a:p>
        </p:txBody>
      </p:sp>
      <p:sp>
        <p:nvSpPr>
          <p:cNvPr id="18" name="Line 16"/>
          <p:cNvSpPr>
            <a:spLocks noChangeShapeType="1"/>
          </p:cNvSpPr>
          <p:nvPr/>
        </p:nvSpPr>
        <p:spPr bwMode="auto">
          <a:xfrm flipH="1">
            <a:off x="4572000" y="2348880"/>
            <a:ext cx="0" cy="576063"/>
          </a:xfrm>
          <a:prstGeom prst="line">
            <a:avLst/>
          </a:prstGeom>
          <a:noFill/>
          <a:ln w="9525">
            <a:solidFill>
              <a:schemeClr val="tx1"/>
            </a:solidFill>
            <a:round/>
            <a:headEnd/>
            <a:tailEnd type="triangle" w="med" len="med"/>
          </a:ln>
        </p:spPr>
        <p:txBody>
          <a:bodyPr/>
          <a:lstStyle/>
          <a:p>
            <a:endParaRPr lang="he-IL"/>
          </a:p>
        </p:txBody>
      </p:sp>
      <p:sp>
        <p:nvSpPr>
          <p:cNvPr id="19" name="Line 17"/>
          <p:cNvSpPr>
            <a:spLocks noChangeShapeType="1"/>
          </p:cNvSpPr>
          <p:nvPr/>
        </p:nvSpPr>
        <p:spPr bwMode="auto">
          <a:xfrm flipH="1">
            <a:off x="2339752" y="2350319"/>
            <a:ext cx="2303686" cy="646634"/>
          </a:xfrm>
          <a:prstGeom prst="line">
            <a:avLst/>
          </a:prstGeom>
          <a:noFill/>
          <a:ln w="9525">
            <a:solidFill>
              <a:schemeClr val="tx1"/>
            </a:solidFill>
            <a:round/>
            <a:headEnd/>
            <a:tailEnd type="triangle" w="med" len="med"/>
          </a:ln>
        </p:spPr>
        <p:txBody>
          <a:bodyPr/>
          <a:lstStyle/>
          <a:p>
            <a:endParaRPr lang="he-IL"/>
          </a:p>
        </p:txBody>
      </p:sp>
      <p:sp>
        <p:nvSpPr>
          <p:cNvPr id="20" name="כותרת 1"/>
          <p:cNvSpPr txBox="1">
            <a:spLocks/>
          </p:cNvSpPr>
          <p:nvPr/>
        </p:nvSpPr>
        <p:spPr>
          <a:xfrm>
            <a:off x="454152" y="188640"/>
            <a:ext cx="8534400" cy="758952"/>
          </a:xfrm>
          <a:prstGeom prst="rect">
            <a:avLst/>
          </a:prstGeom>
        </p:spPr>
        <p:txBody>
          <a:bodyPr vert="horz"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3300" b="0" i="0" u="none" strike="noStrike" kern="1200" cap="none" spc="0" normalizeH="0" baseline="0" noProof="0" dirty="0">
                <a:ln>
                  <a:noFill/>
                </a:ln>
                <a:solidFill>
                  <a:schemeClr val="accent3">
                    <a:shade val="75000"/>
                  </a:schemeClr>
                </a:solidFill>
                <a:effectLst/>
                <a:uLnTx/>
                <a:uFillTx/>
                <a:latin typeface="+mj-lt"/>
                <a:ea typeface="+mj-ea"/>
                <a:cs typeface="+mj-cs"/>
              </a:rPr>
              <a:t>השערה: הסבר אפשרי לתופעה</a:t>
            </a:r>
          </a:p>
        </p:txBody>
      </p:sp>
      <p:pic>
        <p:nvPicPr>
          <p:cNvPr id="21" name="Picture 1"/>
          <p:cNvPicPr>
            <a:picLocks noChangeAspect="1" noChangeArrowheads="1"/>
          </p:cNvPicPr>
          <p:nvPr/>
        </p:nvPicPr>
        <p:blipFill>
          <a:blip r:embed="rId2" cstate="print"/>
          <a:srcRect/>
          <a:stretch>
            <a:fillRect/>
          </a:stretch>
        </p:blipFill>
        <p:spPr bwMode="auto">
          <a:xfrm>
            <a:off x="0" y="5157193"/>
            <a:ext cx="2195736" cy="1700808"/>
          </a:xfrm>
          <a:prstGeom prst="rect">
            <a:avLst/>
          </a:prstGeom>
          <a:noFill/>
          <a:ln w="9525">
            <a:noFill/>
            <a:miter lim="800000"/>
            <a:headEnd/>
            <a:tailEnd/>
          </a:ln>
        </p:spPr>
      </p:pic>
      <p:pic>
        <p:nvPicPr>
          <p:cNvPr id="22" name="Picture 2" descr="http://www.amalnet.k12.il/NR/rdonlyres/5A07A95F-443A-4833-9630-EEAB121F4B20/0/%D7%A2%D7%A4%D7%A8%D7%95%D7%9F.jpg"/>
          <p:cNvPicPr>
            <a:picLocks noChangeAspect="1" noChangeArrowheads="1"/>
          </p:cNvPicPr>
          <p:nvPr/>
        </p:nvPicPr>
        <p:blipFill>
          <a:blip r:embed="rId3" cstate="print"/>
          <a:srcRect/>
          <a:stretch>
            <a:fillRect/>
          </a:stretch>
        </p:blipFill>
        <p:spPr bwMode="auto">
          <a:xfrm>
            <a:off x="8488238" y="135284"/>
            <a:ext cx="476250" cy="113347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260648"/>
            <a:ext cx="8534400" cy="758952"/>
          </a:xfrm>
        </p:spPr>
        <p:txBody>
          <a:bodyPr/>
          <a:lstStyle/>
          <a:p>
            <a:r>
              <a:rPr lang="he-IL" dirty="0"/>
              <a:t>נסחו השערות לפתרון שאלת המחקר של פו</a:t>
            </a:r>
          </a:p>
        </p:txBody>
      </p:sp>
      <p:sp>
        <p:nvSpPr>
          <p:cNvPr id="3" name="מציין מיקום תוכן 2"/>
          <p:cNvSpPr>
            <a:spLocks noGrp="1"/>
          </p:cNvSpPr>
          <p:nvPr>
            <p:ph sz="quarter" idx="1"/>
          </p:nvPr>
        </p:nvSpPr>
        <p:spPr>
          <a:xfrm>
            <a:off x="301752" y="1527048"/>
            <a:ext cx="8503920" cy="1109864"/>
          </a:xfrm>
        </p:spPr>
        <p:txBody>
          <a:bodyPr/>
          <a:lstStyle/>
          <a:p>
            <a:r>
              <a:rPr lang="he-IL" dirty="0"/>
              <a:t>אצטרובל גדול יסחף מהר יותר מאצטרובל קטן</a:t>
            </a:r>
          </a:p>
        </p:txBody>
      </p:sp>
      <p:sp>
        <p:nvSpPr>
          <p:cNvPr id="4" name="מציין מיקום של מספר שקופית 3"/>
          <p:cNvSpPr>
            <a:spLocks noGrp="1"/>
          </p:cNvSpPr>
          <p:nvPr>
            <p:ph type="sldNum" sz="quarter" idx="12"/>
          </p:nvPr>
        </p:nvSpPr>
        <p:spPr/>
        <p:txBody>
          <a:bodyPr/>
          <a:lstStyle/>
          <a:p>
            <a:fld id="{42751684-6271-42AE-AB50-9D30ED2EF872}" type="slidenum">
              <a:rPr lang="he-IL" smtClean="0"/>
              <a:pPr/>
              <a:t>18</a:t>
            </a:fld>
            <a:endParaRPr lang="he-IL"/>
          </a:p>
        </p:txBody>
      </p:sp>
      <p:pic>
        <p:nvPicPr>
          <p:cNvPr id="74753" name="Picture 1"/>
          <p:cNvPicPr>
            <a:picLocks noChangeAspect="1" noChangeArrowheads="1"/>
          </p:cNvPicPr>
          <p:nvPr/>
        </p:nvPicPr>
        <p:blipFill>
          <a:blip r:embed="rId3" cstate="print"/>
          <a:srcRect/>
          <a:stretch>
            <a:fillRect/>
          </a:stretch>
        </p:blipFill>
        <p:spPr bwMode="auto">
          <a:xfrm>
            <a:off x="0" y="3433961"/>
            <a:ext cx="4185573" cy="3424039"/>
          </a:xfrm>
          <a:prstGeom prst="rect">
            <a:avLst/>
          </a:prstGeom>
          <a:noFill/>
          <a:ln w="9525">
            <a:noFill/>
            <a:miter lim="800000"/>
            <a:headEnd/>
            <a:tailEnd/>
          </a:ln>
        </p:spPr>
      </p:pic>
      <p:sp>
        <p:nvSpPr>
          <p:cNvPr id="7" name="מלבן 6"/>
          <p:cNvSpPr/>
          <p:nvPr/>
        </p:nvSpPr>
        <p:spPr>
          <a:xfrm>
            <a:off x="4355976" y="5013176"/>
            <a:ext cx="4608512" cy="1477328"/>
          </a:xfrm>
          <a:prstGeom prst="rect">
            <a:avLst/>
          </a:prstGeom>
        </p:spPr>
        <p:txBody>
          <a:bodyPr wrap="square">
            <a:spAutoFit/>
          </a:bodyPr>
          <a:lstStyle/>
          <a:p>
            <a:r>
              <a:rPr lang="he-IL" b="1" u="sng" dirty="0">
                <a:solidFill>
                  <a:srgbClr val="FF0000"/>
                </a:solidFill>
              </a:rPr>
              <a:t>תזכורת</a:t>
            </a:r>
          </a:p>
          <a:p>
            <a:r>
              <a:rPr lang="he-IL" dirty="0"/>
              <a:t>שאלת המחקר של פו :</a:t>
            </a:r>
          </a:p>
          <a:p>
            <a:r>
              <a:rPr lang="he-IL" dirty="0"/>
              <a:t>מה השפעת גודל האצטרובל על מהירות היסחפותו בזרם?</a:t>
            </a:r>
          </a:p>
          <a:p>
            <a:endParaRPr lang="he-IL" dirty="0"/>
          </a:p>
          <a:p>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260648"/>
            <a:ext cx="8534400" cy="758952"/>
          </a:xfrm>
        </p:spPr>
        <p:txBody>
          <a:bodyPr/>
          <a:lstStyle/>
          <a:p>
            <a:r>
              <a:rPr lang="he-IL" dirty="0"/>
              <a:t>דוגמא</a:t>
            </a:r>
          </a:p>
        </p:txBody>
      </p:sp>
      <p:sp>
        <p:nvSpPr>
          <p:cNvPr id="4" name="מציין מיקום של מספר שקופית 3"/>
          <p:cNvSpPr>
            <a:spLocks noGrp="1"/>
          </p:cNvSpPr>
          <p:nvPr>
            <p:ph type="sldNum" sz="quarter" idx="12"/>
          </p:nvPr>
        </p:nvSpPr>
        <p:spPr/>
        <p:txBody>
          <a:bodyPr/>
          <a:lstStyle/>
          <a:p>
            <a:fld id="{42751684-6271-42AE-AB50-9D30ED2EF872}" type="slidenum">
              <a:rPr lang="he-IL" smtClean="0"/>
              <a:pPr/>
              <a:t>19</a:t>
            </a:fld>
            <a:endParaRPr lang="he-IL"/>
          </a:p>
        </p:txBody>
      </p:sp>
      <p:pic>
        <p:nvPicPr>
          <p:cNvPr id="74753" name="Picture 1"/>
          <p:cNvPicPr>
            <a:picLocks noChangeAspect="1" noChangeArrowheads="1"/>
          </p:cNvPicPr>
          <p:nvPr/>
        </p:nvPicPr>
        <p:blipFill>
          <a:blip r:embed="rId3" cstate="print"/>
          <a:srcRect/>
          <a:stretch>
            <a:fillRect/>
          </a:stretch>
        </p:blipFill>
        <p:spPr bwMode="auto">
          <a:xfrm>
            <a:off x="1" y="4767229"/>
            <a:ext cx="2555776" cy="2090771"/>
          </a:xfrm>
          <a:prstGeom prst="rect">
            <a:avLst/>
          </a:prstGeom>
          <a:noFill/>
          <a:ln w="9525">
            <a:noFill/>
            <a:miter lim="800000"/>
            <a:headEnd/>
            <a:tailEnd/>
          </a:ln>
        </p:spPr>
      </p:pic>
      <p:sp>
        <p:nvSpPr>
          <p:cNvPr id="8" name="TextBox 7"/>
          <p:cNvSpPr txBox="1"/>
          <p:nvPr/>
        </p:nvSpPr>
        <p:spPr>
          <a:xfrm>
            <a:off x="611560" y="1571308"/>
            <a:ext cx="7992888" cy="1569660"/>
          </a:xfrm>
          <a:prstGeom prst="rect">
            <a:avLst/>
          </a:prstGeom>
          <a:noFill/>
        </p:spPr>
        <p:txBody>
          <a:bodyPr wrap="square" rtlCol="1">
            <a:spAutoFit/>
          </a:bodyPr>
          <a:lstStyle/>
          <a:p>
            <a:r>
              <a:rPr lang="he-IL" sz="2400" dirty="0">
                <a:cs typeface="+mj-cs"/>
              </a:rPr>
              <a:t>נכנסת לחדר חשוך, לחצת על מתג הנורה אבל החדר נשאר חשוך והמנורה לא נדלקת.</a:t>
            </a:r>
          </a:p>
          <a:p>
            <a:r>
              <a:rPr lang="he-IL" sz="2400" dirty="0">
                <a:cs typeface="+mj-cs"/>
              </a:rPr>
              <a:t>שער השערה מדוע המנורה אינה נדלקת?</a:t>
            </a:r>
          </a:p>
          <a:p>
            <a:endParaRPr lang="he-IL" sz="2400" dirty="0">
              <a:cs typeface="+mj-cs"/>
            </a:endParaRPr>
          </a:p>
        </p:txBody>
      </p:sp>
      <p:sp>
        <p:nvSpPr>
          <p:cNvPr id="9" name="TextBox 8"/>
          <p:cNvSpPr txBox="1"/>
          <p:nvPr/>
        </p:nvSpPr>
        <p:spPr>
          <a:xfrm>
            <a:off x="2411760" y="3068960"/>
            <a:ext cx="6330233" cy="400110"/>
          </a:xfrm>
          <a:prstGeom prst="rect">
            <a:avLst/>
          </a:prstGeom>
          <a:noFill/>
        </p:spPr>
        <p:txBody>
          <a:bodyPr wrap="square" rtlCol="1">
            <a:spAutoFit/>
          </a:bodyPr>
          <a:lstStyle/>
          <a:p>
            <a:r>
              <a:rPr lang="he-IL" sz="2000" b="1" dirty="0">
                <a:cs typeface="+mj-cs"/>
              </a:rPr>
              <a:t>השערה 1: </a:t>
            </a:r>
            <a:r>
              <a:rPr lang="he-IL" sz="2000" dirty="0">
                <a:cs typeface="+mj-cs"/>
              </a:rPr>
              <a:t>המנורה אינה נדלקת בגלל הפסקת חשמל כללית</a:t>
            </a:r>
          </a:p>
        </p:txBody>
      </p:sp>
      <p:sp>
        <p:nvSpPr>
          <p:cNvPr id="10" name="TextBox 9"/>
          <p:cNvSpPr txBox="1"/>
          <p:nvPr/>
        </p:nvSpPr>
        <p:spPr>
          <a:xfrm>
            <a:off x="3131840" y="3573016"/>
            <a:ext cx="5610153" cy="400110"/>
          </a:xfrm>
          <a:prstGeom prst="rect">
            <a:avLst/>
          </a:prstGeom>
          <a:noFill/>
        </p:spPr>
        <p:txBody>
          <a:bodyPr wrap="square" rtlCol="1">
            <a:spAutoFit/>
          </a:bodyPr>
          <a:lstStyle/>
          <a:p>
            <a:r>
              <a:rPr lang="he-IL" sz="2000" b="1" dirty="0">
                <a:cs typeface="+mj-cs"/>
              </a:rPr>
              <a:t>השערה 2 : </a:t>
            </a:r>
            <a:r>
              <a:rPr lang="he-IL" sz="2000" dirty="0">
                <a:cs typeface="+mj-cs"/>
              </a:rPr>
              <a:t>המנורה אינה נדלקת בגלל שהנורה שרופה</a:t>
            </a:r>
          </a:p>
        </p:txBody>
      </p:sp>
      <p:sp>
        <p:nvSpPr>
          <p:cNvPr id="11" name="TextBox 10"/>
          <p:cNvSpPr txBox="1"/>
          <p:nvPr/>
        </p:nvSpPr>
        <p:spPr>
          <a:xfrm>
            <a:off x="2699792" y="4149080"/>
            <a:ext cx="5976664" cy="584775"/>
          </a:xfrm>
          <a:prstGeom prst="rect">
            <a:avLst/>
          </a:prstGeom>
          <a:noFill/>
        </p:spPr>
        <p:txBody>
          <a:bodyPr wrap="square" rtlCol="1">
            <a:spAutoFit/>
          </a:bodyPr>
          <a:lstStyle/>
          <a:p>
            <a:r>
              <a:rPr lang="he-IL" sz="3200" b="1" dirty="0">
                <a:solidFill>
                  <a:srgbClr val="FF0000"/>
                </a:solidFill>
                <a:cs typeface="+mj-cs"/>
              </a:rPr>
              <a:t>כיצד נבחן לדעתכם את ההשערות?</a:t>
            </a:r>
          </a:p>
        </p:txBody>
      </p:sp>
      <p:sp>
        <p:nvSpPr>
          <p:cNvPr id="12" name="TextBox 11"/>
          <p:cNvSpPr txBox="1"/>
          <p:nvPr/>
        </p:nvSpPr>
        <p:spPr>
          <a:xfrm>
            <a:off x="3851920" y="5013176"/>
            <a:ext cx="4752528" cy="523220"/>
          </a:xfrm>
          <a:prstGeom prst="rect">
            <a:avLst/>
          </a:prstGeom>
          <a:noFill/>
        </p:spPr>
        <p:txBody>
          <a:bodyPr wrap="square" rtlCol="1">
            <a:spAutoFit/>
          </a:bodyPr>
          <a:lstStyle/>
          <a:p>
            <a:r>
              <a:rPr lang="he-IL" sz="2800" b="1" dirty="0">
                <a:cs typeface="+mj-cs"/>
              </a:rPr>
              <a:t>השלב הבא- תכנון מהלך ניסוי </a:t>
            </a:r>
          </a:p>
        </p:txBody>
      </p:sp>
      <p:cxnSp>
        <p:nvCxnSpPr>
          <p:cNvPr id="14" name="מחבר חץ ישר 13"/>
          <p:cNvCxnSpPr/>
          <p:nvPr/>
        </p:nvCxnSpPr>
        <p:spPr>
          <a:xfrm flipH="1">
            <a:off x="2195736" y="5373216"/>
            <a:ext cx="2016224"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154" name="AutoShape 2" descr="data:image/jpeg;base64,/9j/4AAQSkZJRgABAQAAAQABAAD/2wBDAAkGBwgHBgkIBwgKCgkLDRYPDQwMDRsUFRAWIB0iIiAdHx8kKDQsJCYxJx8fLT0tMTU3Ojo6Iys/RD84QzQ5Ojf/2wBDAQoKCg0MDRoPDxo3JR8lNzc3Nzc3Nzc3Nzc3Nzc3Nzc3Nzc3Nzc3Nzc3Nzc3Nzc3Nzc3Nzc3Nzc3Nzc3Nzc3Nzf/wAARCADRAPEDASIAAhEBAxEB/8QAGwABAQEAAwEBAAAAAAAAAAAAAAECAwQFBgf/xAA+EAACAQIEBAQDBQUHBQEAAAAAARECIQMxQVEEEmFxBSKBkTKhsQYTYsHRFCNCUnIVMzRDU+HwByRzgrLx/8QAGAEBAQEBAQAAAAAAAAAAAAAAAAECAwT/xAAdEQEBAQEAAgMBAAAAAAAAAAAAARECEjEDITIT/9oADAMBAAIRAxEAPwD8PdL2JD2OSL5XegUqIi69wM02voWJc7i0T1LU5a5cgInKSeW5VeLT9SK0yi0ubdQM8ieTMulrscl3U3qGphS5A4gcjSbsZdD3AyCwQAAAABYAhSvIaAIIihAHlBLBsgFdyAAACqltgQG1Qm3eY2RaYTsrgZ5as4sbpw1rnEwJm2VsyvPKVE31AxK/lQJ6IAaTiybRXVedSU2kstKH80BHy83Q+l+xWDg4uJxtPE4FGLTyUqK6Z1e581bO1z6b7FVctfGOUppo/M1x+ox8n5r0uO+zPhuM3Vw7r4arSHzU+z/U+c8U8B4jw7DeO8TCxcFNJ1UuHfoz7LGc3eIjxPtFjUvwvEpTluqn6nXviZrlx31uPk3u1CeVhLbzs9T7f7KcBR4n4TRwzwqa8RKqqlV0ynd26HR4zwHhnVV93TXgVptNK6T7P9Tn4XHT+k3HyyScb6GqZmb2eaNY2EsHGrw255K3TPYwlDzT2kw6GdrQZaWWpp3tE9dyaLcDDUCDdWRkAECaAUjEkArexAVJtwgIDfJD8z9jXKolbgcaTeRpU2uzSvEBUtpAElEU5t2tmLwpcyyKZd9QoXbqAbbyhJ6G0slN3a/UOnldpkwob1A1KiyhLJETz5nNTsg3ZWTcCOWNJfsBI7A1FG79wBlZuX65lbcQss3AWV3M6QGkl32AiiZPofsrTS3xLf4cvU+fpieVuF1OzwXD8Tiqqvha+WqizirlZrm5Wepsfd0Ol2+6k8v7U4Sp8Irr5FT+8pPGw/FPF+Dtiqqulfz0yvdGfE/HK/EOD+4xMPlfMnKqlWOl7lmOXPFllfcf9OsDn4DCrTh0UVVTt5mdbxPiPvuNx68GlOiqttPdSeN4B4nhYfhuHw37SqHD5qOaJuexh4mE7qjPoXn0z19Wvg+Pb/bceUp+8qt6s4KZcQrnY8Q83H8Q9Hi1f/TOuruEcL7eiehpq+nYml5d9C3iWxLlObhUmaTMm4l/oRqzbAwINKm05+hUlO4GEm8jSol3NaPJSS0ZAISatJZbWZFF3N9Cu8taAPizlvqNXLyQaleXIkvuBqGlEStyNt3bcEal6dDWVKTad9gM6L5QKr3ZbOXDSRLcuWoFyu2/QkpSo/M00uVddSKlW80AW/KphXnqRwk+xVEZzqZa5XG/UDk+96L2BiKvxgBzWzvGxJp1+pYTzcddi1JXcQ9gMzEZ+x7Pgif3WNVDjmpTfWGeLp/ue34Kv3GI9HV+Rv4/0x8np6Lqejg83xmij9m5+Snn5kuaLnpKpU1S6VV0eR5vjP8AhEvxr6M6denLj9RwYHhuFj8Jh4irqprqV9VmWnhOO4Z/9tjuNqao+R3PD/8ABYX9J2NSTmNXu6+arbeJW8WeeXPcipcxEvKxvFvi4janzP6mE5WxxrsqW2hnW+Rp3qTb0zgls7XAKJiQ8tBZpRExkIt1eVwClXLKjdsjtqVzHTuBIh7yHZ3K3N+pm0WA0m8qZSdyKVaQ81D9SvdICQoz1yC20I2nVr1ks219AD0tZWtYc2tl0RGnOltxUs/qA0lMO8S+9hZU+VZ6labziOrAsTVddcyO6iQm05zjcsN1S9NQI0l0S3EwppsGoXfToHnS5m/sA/efj92Cc9e7AAN3+Iqahr5ESzv6QAi8noeHcbh8LRVRiUtzVMo6EOqp3mUEtHdZllxLNmPeo8Q4XEXx8tv4k0dbxfFoxOFo+7rpq8/8LnQ8tra3UKUnfLMvnbMZnEl17/A24PB/oRzpSfOYXEYuH/d4tdPSbHbo8Y4ulJVVU1LrSk/kbncZvF3XTxU/va5d+ZsxKbyK2q6nU7NsijJr/c5OomubLUR2sw3MpItohoCRFNlKK8n+pOkwLw51AqatdoLcytYTtsVPS+4Fr665EopemwmJjUmmbA1TS3lmlLDqz66GUpzdkjVpbj20Az2UI08o+SIoi8oiiLagVU80tJLsV53y6kpcLNR1Iqm07d2AdqnBXbL5BTyzvotyQknDl9gI8tINQ0k7L1Ik7aroVUqW6uX3ANtvrOYa/lU2zE2cv5FSUOW43Axy1bgs0fyv3AGla1nJKqWm4TEN6X+oc8s8rSAOL3nUOEmmpHNUnZyiZNr2Aq0asL3UN9iSouvmWyyAihtJfUW1v1K/ivM53QblTsBEn/8AqLnp1lCZmFZiFu00AlZQT2vlJpN9I9SN6aAH3K5yy3REk2olyitWvKYEUtL5ClwnqFdw7vtmV0vPJRkAiW22R6tzAd38g1q2n2ArSvrtDgisleZERFiw5zj1AkqbrUj8ybiAphx6s1ZuX9QI02/M3tZCqy6kaU5rsad9bLJLICL2+pLJvPZXKk27foSLTKlAWlNtLVWsHU2+3Qk6Qn6Gm+VuG0wHlyierJS6pXl+RaXN2m/UzUpdk+oC/T3QHL1XuALTeyz2Jkr6uOpU3ETK06BtOh/zfUCapzoG3lDidiLbbJmm03mgJblvD+opyyldyN775llTb/ZgVKcm5nI0lKam2RipLNZFpa1ugJDesl8yWc+pFDdlG0FSbaV2wNeaL76kmYb3gQ6YbunsSG3nEARQn+hpuZ2Ql7TsSVEgFnOklSee2jQiVMT2Ino8wK7u9iUpNrRZwXy31enclKm8r3Ar6+glJTaX0I9Es4liqfncA6W2p9pIqZzZZlKdMkJSUUxfe4DlvnC6XDhaO5H5tehqLTf8wMrli6l9RSvwzbYrcOYX5BNpqdeoBZqy0zQ5nL5Z6woDc3e1hSlDmI1QEqbhWatmy3UVOO0Sap8znKV8T0RirNr5ga++q/4gZ5K9qgBWlmrdBzKfhphhJ8qdShbwFy1N5ICWjObljmcpqTKcBq026gW7Tt3ENaFec1X6rUiae/uBYU2cvsRWjqWlJt2y3ZIWm4FnL4vUJWi/Rkhw5+shOLy0BW30jMOE5aFnvlsS8Sm51AubsVOUZvvBbv8A5mAWV8hS4nMN3K5jp3ARb3uiReCt3lWSEaJR6ARN01ys0VuYm8L2CTalQ/Qjyu2mBF6yVZqZzClS6dNYJDtOeYGkkrzDmxGnOa6sJKJvbWSwkrsCJTKzT1ZIahxBdUkpES4lATeNhMWan1L8VnvkRtJ5JdAK0k9gn5qYlJOSrzNci5nskZhzMRHQCz+Jgkr/AIgBqlulWqs/Vexl6eZGs8qvNnmS6jzJ+oFmVCqTe1zLS6wIiuzSvmnYAXJWa7alTiY19iOjVVW6oiV7tgHa8q5X3tGgpvGvTYkrlayuBG/N+pq0ZjlTdnMIK2d0BbLzeUjz7iqJi7joMqVL6gKclLDjJJW13EKMw4lX9ZAZ/Qq3fs2LQ9yWVLu57gVrZIl4h5mlE3qagzTGc/MA1KtCK2rWUIisk7rqVttZtbgSpRSm2oErXNCtWSzuWmHM2Aji7sJlQoS6Bw4u/YaZtsAld3RFK5o2NUYbqUp/Iwl1iWBpOLpxtJY5mm6kZq+FX6I1RKcTaNGAlqyqtrDgSlk1fq0Szzq6IjpfNEpyBrl/HT7sE5H/AKlPuACmdnEw1mRppqJubdqY5WlpBGrOE87AG5u9bkSpTSiZtmXl1SjoFS50AynlDcPqNei9zTo2ZeRwlIGLqGWJmUy8nUvIlqwMOzyjawSpmzi2pycqtN43CoWQXHG4hPWSrpBvkRYWUE0xx63C5f1OSE3kWOg0xxUuMtgtVN5OWANMYqtZrWSZWk5HD0ELZDTHEoTK+W0exvlWyDpUKw0xx62UsrVp5YfY26aWkoJyIpjjS5qo06ldMLsb5b2dyumW+ZzcI41CVm+ViVVp1uzXI9w6alTCgDOahRf5Cqp1OLxORyQ6WnZ31ONUPa7AtKaSU2bcLUju/NK6Rc3dVuLTaWjMNO1N9gJzPqCcvSr2AHM+k+4AMtBIKLgSC6iQAAHYBnoLySUUBmA0TuBfUCmJXNLWsM7WG+A/zKMb1aj5AdUaZHqYS8Pq+H7rtXU/zO5h4WDy+SjDj8NCZLR4FNNVVkm30UnLTwuPX8ODX6qD2Xw+BM1UT/TTy/oSvhaX/d14y6KqfrJPIx5dPh/EPOmmn+qpEq4HiKV8CaX8tSZ6v3OOqZpx3fSvDX5QcWLj4mH8WJgONFW18rjav08t4GNS74VfscbpdOaa7o9P+08KYrodtaWmK/FMOIw8GqqP5qoLtT6eWDuPi8TiPLRgYCfVKfdlo8Ox8Ry3h0Ttf6F0dIHqrwmimlc+K29lCMvwql5YrXdSTYY8yUgd7E8MxKMsSh97HFV4fxMWppq7VIuwdbWQ3octXCcTRd4NcdpOJ01LR+w0SAIYAsewjYNQADRGUjQC24SCKAJGzFy3AkCOol9EJQCIBCwACKIkDLN0t03pbXVEJZAc9HFcRQ5pxavVz9TVfHcTWoeK12SR1rRmIfQDkdVVb/eYlbXefzOfCw+CfxY2In1UHUlrQSgPZweH4NryLDq71SdpYdNMJKmnsj5zNnJRj4uH8GJXT2ZLF177wsNp82FS+roTOB8Hgt2w0n+Fuk86jxHiKf41V/UjlXiddVsSlR+HP5yTKa7q4SpLyY+NTHXm+pxVffJtUY2HidHhz9DGDx/DqqaqH/7rmj5nOuNwP4K3Gzy9iZVZor42n/Kw2tlVBtcRjU/32Dir+hUtGf7R4ai8J1bU0I62P4tXVbCw6aVu7jGXb/aOG5vO+X/y0VSvU1VxvC0KfvVVOiv+R4uLj42N8eI2tsl7HGXxHs/2pwv+lieyB4wL4wCORcjb0KKESZZcgKRyEwsgHqPVgQAiwQSgoCOwYEAT1ENalgmV5AtyPMkssuAEjm6DlEMCc3RlLAAkEjoaAEhFtsABJ3QlPIpLMCj0I8hcCkZPNshcABfYAaMvMACrMoAEWZQABdAAIAABWAAfwmHkAAWhoADP8RunMAA8iAARjQACPQ0sgAAAAjyCAAMgAAAAf//Z"/>
          <p:cNvSpPr>
            <a:spLocks noChangeAspect="1" noChangeArrowheads="1"/>
          </p:cNvSpPr>
          <p:nvPr/>
        </p:nvSpPr>
        <p:spPr bwMode="auto">
          <a:xfrm>
            <a:off x="8632825" y="-962025"/>
            <a:ext cx="2295525" cy="1990725"/>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7156" name="Picture 4" descr="http://t1.gstatic.com/images?q=tbn:ANd9GcRLp3U1ieyBJeBsdz1RXu8r_cOXh45UCDJDhqSnkOwdV6PBkaQvsJrNaWVh"/>
          <p:cNvPicPr>
            <a:picLocks noChangeAspect="1" noChangeArrowheads="1"/>
          </p:cNvPicPr>
          <p:nvPr/>
        </p:nvPicPr>
        <p:blipFill>
          <a:blip r:embed="rId4" cstate="print"/>
          <a:srcRect/>
          <a:stretch>
            <a:fillRect/>
          </a:stretch>
        </p:blipFill>
        <p:spPr bwMode="auto">
          <a:xfrm>
            <a:off x="323528" y="2132856"/>
            <a:ext cx="2295525" cy="1990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מה זה מדע?</a:t>
            </a:r>
          </a:p>
        </p:txBody>
      </p:sp>
      <p:sp>
        <p:nvSpPr>
          <p:cNvPr id="5" name="מציין מיקום של מספר שקופית 4"/>
          <p:cNvSpPr>
            <a:spLocks noGrp="1"/>
          </p:cNvSpPr>
          <p:nvPr>
            <p:ph type="sldNum" sz="quarter" idx="12"/>
          </p:nvPr>
        </p:nvSpPr>
        <p:spPr/>
        <p:txBody>
          <a:bodyPr/>
          <a:lstStyle/>
          <a:p>
            <a:fld id="{42751684-6271-42AE-AB50-9D30ED2EF872}" type="slidenum">
              <a:rPr lang="he-IL" smtClean="0"/>
              <a:pPr/>
              <a:t>2</a:t>
            </a:fld>
            <a:endParaRPr lang="he-IL"/>
          </a:p>
        </p:txBody>
      </p:sp>
      <p:sp>
        <p:nvSpPr>
          <p:cNvPr id="6" name="Rectangle 1"/>
          <p:cNvSpPr>
            <a:spLocks noChangeArrowheads="1"/>
          </p:cNvSpPr>
          <p:nvPr/>
        </p:nvSpPr>
        <p:spPr bwMode="auto">
          <a:xfrm>
            <a:off x="251520" y="1772816"/>
            <a:ext cx="842493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11163" algn="l"/>
              </a:tabLst>
            </a:pPr>
            <a:r>
              <a:rPr kumimoji="0" lang="he-IL" sz="3200" b="1" i="0" u="sng" strike="noStrike" cap="none" normalizeH="0" baseline="0" dirty="0">
                <a:ln>
                  <a:noFill/>
                </a:ln>
                <a:solidFill>
                  <a:schemeClr val="tx1"/>
                </a:solidFill>
                <a:effectLst/>
                <a:latin typeface="Arial" pitchFamily="34" charset="0"/>
                <a:ea typeface="Times New Roman" pitchFamily="18" charset="0"/>
                <a:cs typeface="Arial" pitchFamily="34" charset="0"/>
              </a:rPr>
              <a:t>מדע</a:t>
            </a:r>
            <a:r>
              <a:rPr kumimoji="0" lang="he-IL"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 הוא ידע אודות העולם שהושג </a:t>
            </a:r>
          </a:p>
          <a:p>
            <a:pPr marL="0" marR="0" lvl="0" indent="0" algn="r" defTabSz="914400" rtl="1" eaLnBrk="1" fontAlgn="base" latinLnBrk="0" hangingPunct="1">
              <a:lnSpc>
                <a:spcPct val="100000"/>
              </a:lnSpc>
              <a:spcBef>
                <a:spcPct val="0"/>
              </a:spcBef>
              <a:spcAft>
                <a:spcPct val="0"/>
              </a:spcAft>
              <a:buClrTx/>
              <a:buSzTx/>
              <a:buFontTx/>
              <a:buNone/>
              <a:tabLst>
                <a:tab pos="411163" algn="l"/>
              </a:tabLst>
            </a:pPr>
            <a:r>
              <a:rPr kumimoji="0" lang="he-IL"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באמצעות צפייה, ניסוי והסקה שיטתיים,</a:t>
            </a:r>
          </a:p>
          <a:p>
            <a:pPr marL="0" marR="0" lvl="0" indent="0" algn="r" defTabSz="914400" rtl="1" eaLnBrk="1" fontAlgn="base" latinLnBrk="0" hangingPunct="1">
              <a:lnSpc>
                <a:spcPct val="100000"/>
              </a:lnSpc>
              <a:spcBef>
                <a:spcPct val="0"/>
              </a:spcBef>
              <a:spcAft>
                <a:spcPct val="0"/>
              </a:spcAft>
              <a:buClrTx/>
              <a:buSzTx/>
              <a:buFontTx/>
              <a:buNone/>
              <a:tabLst>
                <a:tab pos="411163" algn="l"/>
              </a:tabLst>
            </a:pPr>
            <a:r>
              <a:rPr kumimoji="0" lang="he-IL"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ודרכי</a:t>
            </a:r>
            <a:r>
              <a:rPr lang="he-IL" sz="3200" b="1" dirty="0">
                <a:latin typeface="Arial" pitchFamily="34" charset="0"/>
                <a:ea typeface="Times New Roman" pitchFamily="18" charset="0"/>
                <a:cs typeface="Arial" pitchFamily="34" charset="0"/>
              </a:rPr>
              <a:t> </a:t>
            </a:r>
            <a:r>
              <a:rPr kumimoji="0" lang="he-IL"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מחקר שנועדו לפתח ידע זה. </a:t>
            </a:r>
          </a:p>
          <a:p>
            <a:pPr marL="0" marR="0" lvl="0" indent="0" algn="r" defTabSz="914400" rtl="1" eaLnBrk="1" fontAlgn="base" latinLnBrk="0" hangingPunct="1">
              <a:lnSpc>
                <a:spcPct val="100000"/>
              </a:lnSpc>
              <a:spcBef>
                <a:spcPct val="0"/>
              </a:spcBef>
              <a:spcAft>
                <a:spcPct val="0"/>
              </a:spcAft>
              <a:buClrTx/>
              <a:buSzTx/>
              <a:buFontTx/>
              <a:buNone/>
              <a:tabLst>
                <a:tab pos="411163" algn="l"/>
              </a:tabLst>
            </a:pPr>
            <a:endParaRPr kumimoji="0" lang="he-IL" sz="32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tab pos="411163" algn="l"/>
              </a:tabLst>
            </a:pPr>
            <a:r>
              <a:rPr kumimoji="0" lang="he-IL" sz="3200" b="1" i="0" u="sng" strike="noStrike" cap="none" normalizeH="0" baseline="0" dirty="0">
                <a:ln>
                  <a:noFill/>
                </a:ln>
                <a:solidFill>
                  <a:schemeClr val="tx1"/>
                </a:solidFill>
                <a:effectLst/>
                <a:latin typeface="Arial" pitchFamily="34" charset="0"/>
                <a:ea typeface="Times New Roman" pitchFamily="18" charset="0"/>
                <a:cs typeface="Arial" pitchFamily="34" charset="0"/>
              </a:rPr>
              <a:t>השיטה המדעית</a:t>
            </a:r>
            <a:r>
              <a:rPr kumimoji="0" lang="he-IL"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 כוללת עקרונות ותהליכים </a:t>
            </a:r>
            <a:br>
              <a:rPr kumimoji="0" lang="he-IL"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he-IL"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המשמשים לאיסוף ידע מדעי, ומכונה גם מחקר.</a:t>
            </a:r>
          </a:p>
          <a:p>
            <a:pPr marL="0" marR="0" lvl="0" indent="0" algn="r" defTabSz="914400" rtl="1" eaLnBrk="1" fontAlgn="base" latinLnBrk="0" hangingPunct="1">
              <a:lnSpc>
                <a:spcPct val="100000"/>
              </a:lnSpc>
              <a:spcBef>
                <a:spcPct val="0"/>
              </a:spcBef>
              <a:spcAft>
                <a:spcPct val="0"/>
              </a:spcAft>
              <a:buClrTx/>
              <a:buSzTx/>
              <a:buFontTx/>
              <a:buNone/>
              <a:tabLst>
                <a:tab pos="411163" algn="l"/>
              </a:tabLst>
            </a:pPr>
            <a:r>
              <a:rPr kumimoji="0" lang="he-IL"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 אדם העוסק במדע נקרא  </a:t>
            </a:r>
            <a:r>
              <a:rPr kumimoji="0" lang="he-IL" sz="3200" b="1" i="0" u="sng" strike="noStrike" cap="none" normalizeH="0" baseline="0" dirty="0">
                <a:ln>
                  <a:noFill/>
                </a:ln>
                <a:solidFill>
                  <a:schemeClr val="tx1"/>
                </a:solidFill>
                <a:effectLst/>
                <a:latin typeface="Arial" pitchFamily="34" charset="0"/>
                <a:ea typeface="Times New Roman" pitchFamily="18" charset="0"/>
                <a:cs typeface="Arial" pitchFamily="34" charset="0"/>
              </a:rPr>
              <a:t>מדען</a:t>
            </a:r>
            <a:r>
              <a:rPr kumimoji="0" lang="he-IL"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he-IL" sz="3200" b="1" i="0" u="none" strike="noStrike" cap="none" normalizeH="0" baseline="0" dirty="0">
              <a:ln>
                <a:noFill/>
              </a:ln>
              <a:solidFill>
                <a:schemeClr val="tx1"/>
              </a:solidFill>
              <a:effectLst/>
              <a:latin typeface="Arial" pitchFamily="34" charset="0"/>
              <a:cs typeface="Arial" pitchFamily="34" charset="0"/>
            </a:endParaRPr>
          </a:p>
        </p:txBody>
      </p:sp>
      <p:sp>
        <p:nvSpPr>
          <p:cNvPr id="91138" name="AutoShape 2" descr="data:image/jpeg;base64,/9j/4AAQSkZJRgABAQAAAQABAAD/2wBDAAkGBwgHBgkIBwgKCgkLDRYPDQwMDRsUFRAWIB0iIiAdHx8kKDQsJCYxJx8fLT0tMTU3Ojo6Iys/RD84QzQ5Ojf/2wBDAQoKCg0MDRoPDxo3JR8lNzc3Nzc3Nzc3Nzc3Nzc3Nzc3Nzc3Nzc3Nzc3Nzc3Nzc3Nzc3Nzc3Nzc3Nzc3Nzc3Nzf/wAARCABaACYDASIAAhEBAxEB/8QAGwAAAgMBAQEAAAAAAAAAAAAAAAUEBgcBAwL/xAAyEAACAQMCBAQGAQMFAAAAAAABAgMABBEFEgYTITFBUWGBFCIjMnGhB0KRkhVSYoKx/8QAGgEAAgMBAQAAAAAAAAAAAAAAAAUDBAYBAv/EACURAAICAQIGAgMAAAAAAAAAAAECAAMRBBIFEyEiMUEywVGRof/aAAwDAQACEQMRAD8A3E9qT8W6qNF4cv8AUQRvt4WZAfFvD94psT0rMP5VOp640Wk6TE0lvbPvuSsgXdJjKr38Ad3uvlUdli1ruY4nupQ7gGROHtTW7lnX/VpZnMxkhlW+k3OCc4KEjH4Ax6VZotU1a0IaO4S6Qd4rkYLfhx29wfasNuoprGZobu2ktZQfmWZdoI8+vQin+jcW3+mlY52F1b/7HY7gPRupH7H471ALcnIOI7fRLsyoDKPY8/qbtpGrQ6nG3LDRzx45sL/cmf8A0HzHSiqNoQk4rC3ei3stlFCrJJc8sb9xI+ng9CMDJI6dsdzgqyCcdYmtVVchT0mhX91HY2c93OcRwRtI59AM1mGk6pqja3JaXGn8uDYZrm6llwZJnG/agPdVBx+B4Yq1cZXj3IGj20DTE8ua7IdVAi3dE6nqW2kY7YB69qq1wl4NRu7+/mhghSPdawnHNT5drMTnAAJY4HmCT0FJ+I2V2NyGwen99SSlSBunlw/fzcQDU9P4g02ISWU+FGAyFGGVKt548R6VWuKOCriCKe60NxyuZy/h5jgjJCgofIse3vVz4Ume60+a5+E+Et5Zy1tAGJCxgAZGfMgn3Pem0EXxmuadZ90QtdSgjoVQYUf5Ov8AaldNrpruTX8fx6lpXZK94ODH/CuiQ8P6BZaZbYxBHhmx97nqzH1JzRTgCitbkiLJnP8AIUskWrC5toZWazs/qmG7eE/Ox27toywGxsDwJqFZWkNpEDe6beyXyjPOf67Ox64V93QeGDgdh2pvqu6e71yQW6zOTyliYZEgSNSAfd2FQtCNhb20VlZSTSSBN0jyK5cnHXeW7H0J/QrK8R1GXfA8H6l+le0SVprz/CxQ3qxLdJEpdYc7QD2HoenYdPKnfCkXMvNRvPJ1t1OehCjcffc5HtSxNqmSUlCrHdlB/SB5+PjT7g+ExcPWcjLte5U3LgjBDSEuQfUbse1euCVh9Q9mPH3OalsKFjqiu0VqZRlBsWZ0nlZi3Mup3U+amVsfrFd1CZobKVlPzkbUG7u56AfnJpbwxeBuGdNllWZWa2V+sTHdnrlcDr7GnltoMGooZ9btQ5YfRt5GzyB4N06CTxyPt8D3rFDR2Xap2foMxlzFVBiQNQURaTLBFJt+kIY29Wwi/thV/hQRwogAAVQOlZ2sc7apbaBdDn3Iukk5mMF7ZGEglP4Kohx/Ue2DWjL9op7wfTPRW2/yTKuocMRidooopxK8rHDkS2llJp0aKi2M7wIidlQHKD/Bl/dMpmCR5Z9mSBuxnFQr4fA8RRykEQ6jHyj16CZMlen/ACUsP+ory1m5juIBp9vcIZ7uQQYST5lU5Lnp1GFDdfPFLbKzzMSUN2z14ViNzHLrEq9brpb5z8sAOVx5bvu9x5VYR2r4hjWONURQqKAqqBgACvSmKjAxIoUUUV2EW69pMWs6Tc2EzsglQhZEJDRt4MCPEGsp/iXRZ9O40ms9SRRdabYSK/iS8koy+e5BAJB8mrZqrroi/wAgW7qqhn0qbeQOrYmjxnzxk/3NEJYwMV2iiiEKKKKIT//Z"/>
          <p:cNvSpPr>
            <a:spLocks noChangeAspect="1" noChangeArrowheads="1"/>
          </p:cNvSpPr>
          <p:nvPr/>
        </p:nvSpPr>
        <p:spPr bwMode="auto">
          <a:xfrm>
            <a:off x="8883650" y="-444500"/>
            <a:ext cx="361950" cy="857250"/>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91140" name="Picture 4" descr="http://www.amalnet.k12.il/NR/rdonlyres/5A07A95F-443A-4833-9630-EEAB121F4B20/0/%D7%A2%D7%A4%D7%A8%D7%95%D7%9F.jpg"/>
          <p:cNvPicPr>
            <a:picLocks noChangeAspect="1" noChangeArrowheads="1"/>
          </p:cNvPicPr>
          <p:nvPr/>
        </p:nvPicPr>
        <p:blipFill>
          <a:blip r:embed="rId3" cstate="print"/>
          <a:srcRect/>
          <a:stretch>
            <a:fillRect/>
          </a:stretch>
        </p:blipFill>
        <p:spPr bwMode="auto">
          <a:xfrm>
            <a:off x="8532440" y="234655"/>
            <a:ext cx="404242" cy="9620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בכל שלב יש לחשוב אם אפשר להמשיך קדימה או לחזור ולתקן.</a:t>
            </a:r>
          </a:p>
        </p:txBody>
      </p:sp>
      <p:sp>
        <p:nvSpPr>
          <p:cNvPr id="4" name="מציין מיקום טקסט 3"/>
          <p:cNvSpPr>
            <a:spLocks noGrp="1"/>
          </p:cNvSpPr>
          <p:nvPr>
            <p:ph type="body" sz="half" idx="2"/>
          </p:nvPr>
        </p:nvSpPr>
        <p:spPr/>
        <p:txBody>
          <a:bodyPr/>
          <a:lstStyle/>
          <a:p>
            <a:endParaRPr lang="he-IL" dirty="0"/>
          </a:p>
        </p:txBody>
      </p:sp>
      <p:pic>
        <p:nvPicPr>
          <p:cNvPr id="2050" name="Picture 2" descr="http://www.untoldentertainment.com/blog/img/2009_12_03/winnie.jpg"/>
          <p:cNvPicPr>
            <a:picLocks noGrp="1" noChangeAspect="1" noChangeArrowheads="1"/>
          </p:cNvPicPr>
          <p:nvPr>
            <p:ph type="pic" idx="1"/>
          </p:nvPr>
        </p:nvPicPr>
        <p:blipFill>
          <a:blip r:embed="rId3" cstate="print"/>
          <a:srcRect l="8495" r="8495"/>
          <a:stretch>
            <a:fillRect/>
          </a:stretch>
        </p:blipFill>
        <p:spPr bwMode="auto">
          <a:prstGeom prst="rect">
            <a:avLst/>
          </a:prstGeom>
          <a:noFill/>
        </p:spPr>
      </p:pic>
      <p:sp>
        <p:nvSpPr>
          <p:cNvPr id="5" name="מציין מיקום של מספר שקופית 4"/>
          <p:cNvSpPr>
            <a:spLocks noGrp="1"/>
          </p:cNvSpPr>
          <p:nvPr>
            <p:ph type="sldNum" sz="quarter" idx="12"/>
          </p:nvPr>
        </p:nvSpPr>
        <p:spPr/>
        <p:txBody>
          <a:bodyPr/>
          <a:lstStyle/>
          <a:p>
            <a:fld id="{42751684-6271-42AE-AB50-9D30ED2EF872}" type="slidenum">
              <a:rPr lang="he-IL" smtClean="0"/>
              <a:pPr/>
              <a:t>20</a:t>
            </a:fld>
            <a:endParaRPr lang="he-IL"/>
          </a:p>
        </p:txBody>
      </p:sp>
      <p:pic>
        <p:nvPicPr>
          <p:cNvPr id="6" name="Picture 1"/>
          <p:cNvPicPr>
            <a:picLocks noChangeAspect="1" noChangeArrowheads="1"/>
          </p:cNvPicPr>
          <p:nvPr/>
        </p:nvPicPr>
        <p:blipFill>
          <a:blip r:embed="rId4" cstate="print"/>
          <a:srcRect/>
          <a:stretch>
            <a:fillRect/>
          </a:stretch>
        </p:blipFill>
        <p:spPr bwMode="auto">
          <a:xfrm>
            <a:off x="1" y="1556792"/>
            <a:ext cx="2987824" cy="342403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תכנון מהלך הניסוי</a:t>
            </a:r>
          </a:p>
        </p:txBody>
      </p:sp>
      <p:sp>
        <p:nvSpPr>
          <p:cNvPr id="3" name="מציין מיקום תוכן 2"/>
          <p:cNvSpPr>
            <a:spLocks noGrp="1"/>
          </p:cNvSpPr>
          <p:nvPr>
            <p:ph sz="quarter" idx="1"/>
          </p:nvPr>
        </p:nvSpPr>
        <p:spPr/>
        <p:txBody>
          <a:bodyPr>
            <a:normAutofit/>
          </a:bodyPr>
          <a:lstStyle/>
          <a:p>
            <a:pPr>
              <a:buNone/>
            </a:pPr>
            <a:r>
              <a:rPr lang="he-IL" b="1" dirty="0"/>
              <a:t>תכנון ניסוי חייב להתייחס לנקודות הבאות :</a:t>
            </a:r>
          </a:p>
          <a:p>
            <a:r>
              <a:rPr lang="he-IL" dirty="0"/>
              <a:t>המשתנים בניסוי (משפיע ומושפע)</a:t>
            </a:r>
          </a:p>
          <a:p>
            <a:r>
              <a:rPr lang="he-IL" dirty="0"/>
              <a:t>הגורמים הקבועים בניסוי ("עקרון בידוד משתנים")</a:t>
            </a:r>
          </a:p>
          <a:p>
            <a:r>
              <a:rPr lang="he-IL" dirty="0"/>
              <a:t>ביצוע "בקרה" בניסוי</a:t>
            </a:r>
          </a:p>
          <a:p>
            <a:r>
              <a:rPr lang="he-IL" dirty="0"/>
              <a:t>ביצוע חזרות</a:t>
            </a:r>
          </a:p>
          <a:p>
            <a:endParaRPr lang="he-IL" dirty="0"/>
          </a:p>
        </p:txBody>
      </p:sp>
      <p:sp>
        <p:nvSpPr>
          <p:cNvPr id="4" name="מציין מיקום של מספר שקופית 3"/>
          <p:cNvSpPr>
            <a:spLocks noGrp="1"/>
          </p:cNvSpPr>
          <p:nvPr>
            <p:ph type="sldNum" sz="quarter" idx="12"/>
          </p:nvPr>
        </p:nvSpPr>
        <p:spPr/>
        <p:txBody>
          <a:bodyPr/>
          <a:lstStyle/>
          <a:p>
            <a:fld id="{42751684-6271-42AE-AB50-9D30ED2EF872}" type="slidenum">
              <a:rPr lang="he-IL" smtClean="0"/>
              <a:pPr/>
              <a:t>21</a:t>
            </a:fld>
            <a:endParaRPr lang="he-IL"/>
          </a:p>
        </p:txBody>
      </p:sp>
      <p:pic>
        <p:nvPicPr>
          <p:cNvPr id="70657" name="Picture 1"/>
          <p:cNvPicPr>
            <a:picLocks noChangeAspect="1" noChangeArrowheads="1"/>
          </p:cNvPicPr>
          <p:nvPr/>
        </p:nvPicPr>
        <p:blipFill>
          <a:blip r:embed="rId3" cstate="print"/>
          <a:srcRect/>
          <a:stretch>
            <a:fillRect/>
          </a:stretch>
        </p:blipFill>
        <p:spPr bwMode="auto">
          <a:xfrm>
            <a:off x="0" y="4480365"/>
            <a:ext cx="2915816" cy="2377635"/>
          </a:xfrm>
          <a:prstGeom prst="rect">
            <a:avLst/>
          </a:prstGeom>
          <a:noFill/>
          <a:ln w="9525">
            <a:noFill/>
            <a:miter lim="800000"/>
            <a:headEnd/>
            <a:tailEnd/>
          </a:ln>
        </p:spPr>
      </p:pic>
      <p:pic>
        <p:nvPicPr>
          <p:cNvPr id="6" name="Picture 2" descr="http://www.amalnet.k12.il/NR/rdonlyres/5A07A95F-443A-4833-9630-EEAB121F4B20/0/%D7%A2%D7%A4%D7%A8%D7%95%D7%9F.jpg"/>
          <p:cNvPicPr>
            <a:picLocks noChangeAspect="1" noChangeArrowheads="1"/>
          </p:cNvPicPr>
          <p:nvPr/>
        </p:nvPicPr>
        <p:blipFill>
          <a:blip r:embed="rId4" cstate="print"/>
          <a:srcRect/>
          <a:stretch>
            <a:fillRect/>
          </a:stretch>
        </p:blipFill>
        <p:spPr bwMode="auto">
          <a:xfrm>
            <a:off x="8488238" y="135284"/>
            <a:ext cx="476250" cy="113347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מערך הניסוי: מותאם לשאלת המחקר</a:t>
            </a:r>
          </a:p>
        </p:txBody>
      </p:sp>
      <p:sp>
        <p:nvSpPr>
          <p:cNvPr id="3" name="מציין מיקום תוכן 2"/>
          <p:cNvSpPr>
            <a:spLocks noGrp="1"/>
          </p:cNvSpPr>
          <p:nvPr>
            <p:ph sz="quarter" idx="1"/>
          </p:nvPr>
        </p:nvSpPr>
        <p:spPr/>
        <p:txBody>
          <a:bodyPr/>
          <a:lstStyle/>
          <a:p>
            <a:r>
              <a:rPr lang="he-IL" b="1" dirty="0"/>
              <a:t>זיהוי משתנים:</a:t>
            </a:r>
            <a:r>
              <a:rPr lang="en-US" b="1" dirty="0"/>
              <a:t> </a:t>
            </a:r>
            <a:r>
              <a:rPr lang="he-IL" dirty="0"/>
              <a:t>ניסוי מדעי בא לבחון קשר (יחס) בין משתנים שונים (גודל אצטרובל ומהירות היסחפותו). </a:t>
            </a:r>
          </a:p>
          <a:p>
            <a:r>
              <a:rPr lang="he-IL" dirty="0"/>
              <a:t>דרך מקובלת לביצוע ניסוי מדעי היא שינוי מבוקר של משתנה אחד (בלתי תלוי/משפיע) ובדיקת השפעתו על משתנה אחר (תלוי/מושפע). </a:t>
            </a:r>
          </a:p>
          <a:p>
            <a:endParaRPr lang="he-IL" dirty="0"/>
          </a:p>
        </p:txBody>
      </p:sp>
      <p:sp>
        <p:nvSpPr>
          <p:cNvPr id="4" name="מציין מיקום של מספר שקופית 3"/>
          <p:cNvSpPr>
            <a:spLocks noGrp="1"/>
          </p:cNvSpPr>
          <p:nvPr>
            <p:ph type="sldNum" sz="quarter" idx="12"/>
          </p:nvPr>
        </p:nvSpPr>
        <p:spPr/>
        <p:txBody>
          <a:bodyPr/>
          <a:lstStyle/>
          <a:p>
            <a:fld id="{42751684-6271-42AE-AB50-9D30ED2EF872}" type="slidenum">
              <a:rPr lang="he-IL" smtClean="0"/>
              <a:pPr/>
              <a:t>22</a:t>
            </a:fld>
            <a:endParaRPr lang="he-IL"/>
          </a:p>
        </p:txBody>
      </p:sp>
      <p:pic>
        <p:nvPicPr>
          <p:cNvPr id="70657" name="Picture 1"/>
          <p:cNvPicPr>
            <a:picLocks noChangeAspect="1" noChangeArrowheads="1"/>
          </p:cNvPicPr>
          <p:nvPr/>
        </p:nvPicPr>
        <p:blipFill>
          <a:blip r:embed="rId3" cstate="print"/>
          <a:srcRect/>
          <a:stretch>
            <a:fillRect/>
          </a:stretch>
        </p:blipFill>
        <p:spPr bwMode="auto">
          <a:xfrm>
            <a:off x="0" y="4480365"/>
            <a:ext cx="2915816" cy="237763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משתנה בלתי תלוי/ משתנה משפיע</a:t>
            </a:r>
          </a:p>
        </p:txBody>
      </p:sp>
      <p:sp>
        <p:nvSpPr>
          <p:cNvPr id="3" name="מציין מיקום תוכן 2"/>
          <p:cNvSpPr>
            <a:spLocks noGrp="1"/>
          </p:cNvSpPr>
          <p:nvPr>
            <p:ph sz="quarter" idx="1"/>
          </p:nvPr>
        </p:nvSpPr>
        <p:spPr/>
        <p:txBody>
          <a:bodyPr/>
          <a:lstStyle/>
          <a:p>
            <a:r>
              <a:rPr lang="he-IL" dirty="0"/>
              <a:t>משתנה אותו משנה החוקר במהלך הניסוי במטרה לבדוק את השפעתו על הגורם הנבדק. </a:t>
            </a:r>
          </a:p>
          <a:p>
            <a:r>
              <a:rPr lang="he-IL" dirty="0"/>
              <a:t>מה המשתנה המשפיע (בלתי תלוי) במחקרו של פו? </a:t>
            </a:r>
          </a:p>
        </p:txBody>
      </p:sp>
      <p:sp>
        <p:nvSpPr>
          <p:cNvPr id="4" name="מציין מיקום של מספר שקופית 3"/>
          <p:cNvSpPr>
            <a:spLocks noGrp="1"/>
          </p:cNvSpPr>
          <p:nvPr>
            <p:ph type="sldNum" sz="quarter" idx="12"/>
          </p:nvPr>
        </p:nvSpPr>
        <p:spPr/>
        <p:txBody>
          <a:bodyPr/>
          <a:lstStyle/>
          <a:p>
            <a:fld id="{42751684-6271-42AE-AB50-9D30ED2EF872}" type="slidenum">
              <a:rPr lang="he-IL" smtClean="0"/>
              <a:pPr/>
              <a:t>23</a:t>
            </a:fld>
            <a:endParaRPr lang="he-IL"/>
          </a:p>
        </p:txBody>
      </p:sp>
      <p:pic>
        <p:nvPicPr>
          <p:cNvPr id="5" name="Picture 2" descr="http://www.amalnet.k12.il/NR/rdonlyres/5A07A95F-443A-4833-9630-EEAB121F4B20/0/%D7%A2%D7%A4%D7%A8%D7%95%D7%9F.jpg"/>
          <p:cNvPicPr>
            <a:picLocks noChangeAspect="1" noChangeArrowheads="1"/>
          </p:cNvPicPr>
          <p:nvPr/>
        </p:nvPicPr>
        <p:blipFill>
          <a:blip r:embed="rId3" cstate="print"/>
          <a:srcRect/>
          <a:stretch>
            <a:fillRect/>
          </a:stretch>
        </p:blipFill>
        <p:spPr bwMode="auto">
          <a:xfrm>
            <a:off x="8488238" y="135284"/>
            <a:ext cx="476250" cy="1133476"/>
          </a:xfrm>
          <a:prstGeom prst="rect">
            <a:avLst/>
          </a:prstGeom>
          <a:noFill/>
        </p:spPr>
      </p:pic>
      <p:pic>
        <p:nvPicPr>
          <p:cNvPr id="6" name="Picture 1"/>
          <p:cNvPicPr>
            <a:picLocks noChangeAspect="1" noChangeArrowheads="1"/>
          </p:cNvPicPr>
          <p:nvPr/>
        </p:nvPicPr>
        <p:blipFill>
          <a:blip r:embed="rId4" cstate="print"/>
          <a:srcRect/>
          <a:stretch>
            <a:fillRect/>
          </a:stretch>
        </p:blipFill>
        <p:spPr bwMode="auto">
          <a:xfrm>
            <a:off x="0" y="4480365"/>
            <a:ext cx="2915816" cy="23776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מה המשתנה הבלתי תלוי בניסוי של פו?</a:t>
            </a:r>
          </a:p>
        </p:txBody>
      </p:sp>
      <p:sp>
        <p:nvSpPr>
          <p:cNvPr id="3" name="מציין מיקום תוכן 2"/>
          <p:cNvSpPr>
            <a:spLocks noGrp="1"/>
          </p:cNvSpPr>
          <p:nvPr>
            <p:ph sz="quarter" idx="1"/>
          </p:nvPr>
        </p:nvSpPr>
        <p:spPr/>
        <p:txBody>
          <a:bodyPr/>
          <a:lstStyle/>
          <a:p>
            <a:r>
              <a:rPr lang="he-IL" dirty="0"/>
              <a:t>בסיפורנו, בחר פו הדוב אצטרובלים בגדלים שונים ובחן את השפעת גודל האצטרובל על מהירותו. גודל האצטרובל הוא המשתנה הבלתי תלוי (המשפיע).</a:t>
            </a:r>
          </a:p>
          <a:p>
            <a:endParaRPr lang="he-IL" dirty="0"/>
          </a:p>
        </p:txBody>
      </p:sp>
      <p:sp>
        <p:nvSpPr>
          <p:cNvPr id="4" name="מציין מיקום של מספר שקופית 3"/>
          <p:cNvSpPr>
            <a:spLocks noGrp="1"/>
          </p:cNvSpPr>
          <p:nvPr>
            <p:ph type="sldNum" sz="quarter" idx="12"/>
          </p:nvPr>
        </p:nvSpPr>
        <p:spPr/>
        <p:txBody>
          <a:bodyPr/>
          <a:lstStyle/>
          <a:p>
            <a:fld id="{42751684-6271-42AE-AB50-9D30ED2EF872}" type="slidenum">
              <a:rPr lang="he-IL" smtClean="0"/>
              <a:pPr/>
              <a:t>24</a:t>
            </a:fld>
            <a:endParaRPr lang="he-IL"/>
          </a:p>
        </p:txBody>
      </p:sp>
      <p:sp>
        <p:nvSpPr>
          <p:cNvPr id="66562" name="AutoShape 2" descr="data:image/jpeg;base64,/9j/4AAQSkZJRgABAQAAAQABAAD/2wCEAAkGBhQSERUUExIVFRUWFx4ZFxgYGBgaHRwYGhgdFhwZGxoYHSYfHhojHBkdHzAgIycpLCwsHR4xNjAqOCYrLCkBCQoKDgwOGg8PGiokHyQtKSwqLCksLCwsKSkpKSksLCwsKSkpKSwsKSkpKSwpLCksLCwsKSwpKSwpLCksKSwsKf/AABEIAL0AoAMBIgACEQEDEQH/xAAcAAABBQEBAQAAAAAAAAAAAAAGAAMEBQcCAQj/xAA9EAACAQIEBQIEAwcCBgMBAAABAhEDIQAEEjEFBkFRYSJxBxMygUKRoSNSYrHB0fAU4RYXM3KC8UNTshX/xAAZAQADAQEBAAAAAAAAAAAAAAABAgMABAX/xAAjEQADAAICAQQDAQAAAAAAAAAAAQIDERIhMRMiMkFRYXEE/9oADAMBAAIRAxEAPwDccLCwsYwsLCwsYwscNUwnOG9OAY8epFyYHU/1wJ5z4i0g7LRU1Qn1vq0qPYker32xecwcP+dlqlKYLrA6dZ/pjOuEcMbLltalCAfqHQXkE204Sm0PEp+S9zPxRRMyKWkaTpFzB1Nf2iLjvg5+YcfOvO7o1UMAAzKbbHSDKyB5BA8dLY2fkvizVeH5erUMsafqbvplZ9yFk46HHsVIi61XEJPm4QrYFW51R0LU1eI+pgBHQErMxfFFT5zSk+o1XeBDghouYA8X7D88TWinGjSw2OsCXBedaeYqBFFz79BN5A7YK1NsHQv9OhhYQwsAIsLCwsYwsLCwsYwsLCwsYwsI48Jw1VrgAkmALkntgGPXbApU51V0L0yFAkDUJJMGOsCfvjvNc30m1LqpBSCIdyGIIgEqoJAMmOuKA8JQ0ANZIiAVE2graT/Yb4Gx1P5LDhnPdOrVFCsVpVjGgbK89FJ2YEfSd+k4lc08MOZylREMOAXpMp2qJJFx3I0H3PaMZPzby4wY1VcOqiSps2gXJtaBIHc7jbHnJ/P5yNVg2upRcgsCfUrDdwNi3Qi2reZF3UckJb4sEM3mmqaah+qYb7RFugi2NM4FzmafCKNKlBqxVUm/oRWJm15YNA7XPTAJxhKSZmuEK1KZOukRcFGOpeu4Ro8MsEYLeS+CLVCgxIIZgbl1f0uLdyDaNjNrYtCTng/BO0/nvst+GuwUKRAFiD+Em0eRePEjEfO8F0O1QnUoEeokWvYd4mPtInDPHePBOIVtQ0g2ubF6Y0kW6FdP3GINTj78SzFHJ0QAGcB2B/CLsAbWCye5t2xwem1l0jt9VemmaJ8PuWmUjMOSJU6ARBOrd/AiyjtfB5GOKVMKoAsAIHsLYgce5go5Ol82u4VZgdyTsABcn+k46fJzN/ZZ4WAerz27OyoqrERqDNIPkEY4yfxBZaoSv8sLMFhIK2mWF4GAu+g0mvKDvCxyjggEGQdsdYwBYWFhYxhY8Jx7jl8YwyzYq+ZeFtmMtUp020uRK3i4uAT2O09N+mLUjEGvWM2wGtmMWy+TrU6y/sXUhiJjafxFhIkdz0GDHN5kLTCLMn0jsvdjHYX64oOceY/mZh4t8s6VtExYljubgwO2KbLc662anUVQ30K4cjcRJBttP6Y4cdzzc/g7q3Upse5v4x8pPlqAWrKdXWKYMDfqZ+xntgHz+U1KSD6h36gG3/vxGJPFs+K2YZpOiNKn+ECB/XDVOjb/AC2PTwL27flnFme6/RXZd9MTG4HtJ/ng75W5hfLglTMnSo36GLg2N59/bEj4bLlKvzaOYoU2qBgyllBJWwi46MBt3wf/ADshSZlp0acqpnSirt3LQNU4a807EnE2vBk/GUqV2+YivUUAk1NDG1xqO4EnU0HaRi1+DWWVuKz0p03b+SD8pweVOYAxKU6bAAfSulvqvBuNLddI6RhlOYaSI1Wn+zMFG9IVp3I8GcIs0UNWGkgv5u5vo8Po/MqepjIp0wfU5/oo6tsP0x898081Vs/X+ZVbayoJ0oJj0g7E9epjDnNnHWzVd6jOXn0qSZ9IsAItE395PXFBReGB3Mz9gZx148Smd+Wc9Xt6Zr/CKaEAswUhTczfSI36YgVqxq1gtBCzPKiNyGUrYSPe/TA/l+ZCaWovpmRHp3m0Tf8ALGl/DThaUqJzNbSGayFiJC9d+pNvbHAsdcuTXg7MmSdaT8h3w/K/LpIkzoULPsAP6Yk4rqnMFBW0mqoNgO0m8TtPjFgDhmmSR7hYWFgBFhtzhzDRwDEJuKJezGJ6dvfETN8SpASWI+x/pgCzXMrjMVqanUBWYKNN4BMySe4jEvizuyQVElZk9PT0AIuffvifqJ76K+l42R+beDrUBzOWIcxNRUAcx/8AYF6fxD7jrjHuL5hTUJW03B2vF/H2nBLxfP1TXSjRU6xGhkJDzE2YQV6z+uCzL/C9a5FXOP8AMqkAtp000IFpLINTNedXp1CLnC45Ve9jZNz7EZhk31yIJfeAN957m+0DFh//ADKy70KonYfLb7WjyPzGNWylXJ5dfl0EVNJ9WhDciwLOZM6b3N/E4nUeJ0o1s14mwJjeZbYbg3j8PfF4yTvSYjikttGI8Oq1svWFf5bwpIMq4EGxE2g9RB6DBpw7mOjmf+o5RwfrQlZ/79RgmLXj36YI+Nc4URC0lLwBbYeAZ6xA7YyXjfFDVrl1Olx+IQJg/wD5Gw7jEbxLI+vI828aNKzVFaSMzVAEYiSurUZn6dVpMATJ8Yzvmbjnzop010Ul/CDN/wCIk3P33xCzPG6rqqvsGvFp7weljiFba4vb7+d4w+DDS+YmbNy+I9SY6Y/zth+hliwIRSWAJa8ALHU9AO+LDKcEJo/N+wG1+49h6r7YZXMSnywFVTc/xH95iYMDoNh749L1Z+LOL0aWq/Id8tcp0KaqXRXqACXY2DdYUkLpFgLT13OCfiOe0+lBIjsem0aR3teI6YAeB8zAt8tx+0X6WPUAxpsLbd74K14vIGp9S9AJkd7mTA8xjyeeSKez0nEUtz4KXiXG3FmgKx1WMmY0m3cwO1z7nGzcr8Q+dlaVQAgMg38WkeLWxm3LXLSZvNFiP2K3YdybaR2Bi/8AvjWqFIKAAAABAA2HgY66t1K35OXrfQ5hYWFiYTw4ZqnDxw2yzgAYOca5epVyH0qtVTIcDfw0bj32xTZzg9UKx+WXMQNMMTbtvghzfGEUtp9Wgw0GIMgRteJ6YhDjbagNCGexbbv+dvfC8UUVUjCeZMxWy2bp1VDUqi6Wh1YXFvpa5Uix74I8n8SBm0NOrUTLncQGCGItMzBv/Y4N+cOM0GpNSq06VQfuvJInqoEMp6zI264xriHLqLTNQM6En0AwwO8T1Fgb+NsQ4pLjsqm2+WjRctkQ5Go09Z2ZGUi+2xnbqcPVcuKdL1FrSAPAbUA295va0d8ZVkcy9MmPQRB3kEbkxsY7iDEYvanN9UrpqaipEdD0tDb2MY3CofSHeXmu2dcW4l6Wa0klE94gtv0Fp84oHy3c7nciJ6frGPXqGo4k2iFj8yfz/lhmrW0+4v8Af/3jthJHLfY1naPpF5udveP1icKhlWBB7bHzvv7X/LuMPZhdLCDcAMe4JvB8wennF1wTMU6YWVUsJlmv59JO3+2NV8Z2LOPlXY3lMtmq1PSq1GQA+lFsALm9vzn79MW2T+GedrqYWmgJ/G4m3T0gkW/y+Cvg/NtJLusE7hTJIAiwj+X6YIzzLS+Wfl2i5lRNr3E3A28Dtic5Zfey9Y68APkvhSaYQ1M2q1C1wq6gAD1JYe942xYty7Wp0tKZgCR1QgEloizE7CRPfETOcyPUclH2IgxIa8GZtEXt7Y7zPNggof2rGI0SQSYAUACdVhYDDTc3XaNWOsc9Mlco8bq0M0lJ6jKocK4EFTO1gJMzvNsbKuAnkjktqLnM14NVwGC6YKFheb2aLQNsG4xTLSb6OeUe4WPJx7iQx4cBPNnM1Wj8wA6Cu0dVix/9YNXMA4z3nXLB6rnUVY09NgpjcFhqBg6Tv4xPJvj0PHyAfMcarfVqYNCk+WiWLT+fucT6XHy6ggm5MSBNrDbrPbsMUfHOC06NM1KFWr8xSCxd/mAg2MqViJ7TiryPOhHor01YxZha38PQH7445lt73s7apJKdBUaRZjpUiSSSdJvH88CfMebYFFFwFBIYSJEgErsSJMT3xY5jmpAg/wBO0v8AiFSmZA73aDe0g4Ga9d6h9TA2/dAtvtNr9cVn5IRr2vQyWLDSZIub9/BH9MPZHhdd/TSo1Ky9NKloPmAemGsxT0rqUyP1BO09x0mBf3xoPIXxDoKFp5kCkAI1AekxH1AXVpi9wdzGOvmcjkFqXJ+bsf8ATVQJBEqII2M3tbHS8g5ssP2a72lo83t2xsWd4mhX9kVdTcaCHBU7i02679MVeW4/SLBXkGyzqjc9AwE7QZO2FeVIosLa2Z/S+GmcILH5YJbcsd+o22v/ADxynJeaUp6UdR+44HQSdhBI6i++NOz3EaIURXUC7AFSTE+r6Z/O43wE8zc+6KZp0F0lpliIYyI9P7oIG+8Ttth5vYlToEeL1Xy1SDo1fipqxaI6MbjV4G2LTI8y5fTLzTboQD6T509D+mA6rWJaTMncnBLyByY3E8zpZmSgihqjDt0UT+In+p6Y2T/NNrb8iR/ocdLwWPDq7Z/MChlKYLkE/MZQFXvUaFkxsJ742HlXkfLcOQ1CVaoFh6zwIAF4myjck7nril4rzfw/gqGhlaKtUAEqtvY1akEk+Ln2xmHM3OmZz7ftC2jdaaKSoIP7o3MfiYse0YbHi4roW65PbNbz/wAW8sH0Zf8AbEW1XCGN9JiWA77Y5HxGZ1+lUJ9z/Owi2/fGM8J4BnKja6VGodEEkjTbbZoJHSBPmN8X1IMLsWW+xkdeoIjtvgZZc/Eric0uzSclzXWZgNckmPpWL7dNsHlPYTvjLeTuB165SsNPy1extfSb2H3HTGprgb2kI9b6OahtjOecyUramH7N1GlhtKgAh+xM2k3HtjRKokYrc3ltaMjCzggjwbYlc8loM1xezJ80qFdOsCbMpm09rEW98M8q/DanUD1MwSyf/EqNEjbUxjaYEA9z2xL5i4jk6BKrSr6rzcabSLa/X53GIvLnxKoooo1Syhfodhbb6Wg2N41bEbxjlxpzR1XXKdF5mPhhktafLNZAbWcMADbV6wSVvsDaJw9X+FtE0ygrReSxp0ywO/1CIsR6R48YiZjmqpqVqbroAGkqCFjw53PjaemLLKc56Vlw09mQrf77+5tiyyyhXjtLplHnPhPp+nMSNodACV6/Sf6EfkMAPEeSKuX/AOo1MqGJADXKg7gxYxfGo8T5kWoL1LHcAN7+piBP+WxmfNXFSWdUM9Jm4QW/In+uCsm+kDjruimyXFmy7g0ajBTuLgiLX0nfyIPcYKeG8yUSkH0m0SGJMm95j7nAeQGILbAeNpg7+cSCgBX5bECLqb3EbeNzil/54v8ApKc1z/Aoz/N9JVZKdCnJEaoZjafVLGAT4JjpgPzFRqjNUe7Hr2v0HbE7OcP0qHkkNad/F/8AbuMSOGcmZvNLro0GKMYLEqlgb/URMYpjlQhMjqmV3CsmjVFasStO5MCS0X0geSInBSnO9VUKUUXL0S0QoBaOrFyYDRtA/LHWc+GedVSwpqdCiUWoC1hMDuNtjfFSnJHEHAP+lqxtfQAPzYWx0+r7eKIvEuW2GHLmeyVNy65enV/iu1RW3n9rNz39++NByfGKNVfQQJNrBbxcaenupP2xiWU4Jm8qzO9BlT6XYFWA6gnSxt1npgl4XxNWF3/7pIj07E9iO+POt5MVdPa/Z3youd+A74rxGmhDaoP0mbWF5bpuBfybYoanG0L+k3gbkjYk6wTuTA/XAjxrmKlBC1C56xMRtAP+0YrshxlnfTTphVANySzCe2wE/wB8XxXde4nSjwfSXCKyvRR1ULrGogREnfbrOJcYzjlXnCuWpU3KsCVQiIImFsf8nGkDBfklrXRS8f4hUp6NBChpkldVxBjftOIA4s5b61P/AIR07g4nc1cKbMZZqaEB5BUkxcHv0tOMw4twvP0EKPTbQQVLr6xBJEDRcenee+JVTl+B5lUjvn7JoSXP4jJCgys2nwCbxa/U4zjinBRClH+qw1COk9CYwX1sq9Uk1nJgbOY/D2tv7AHA3x2ppcKIKgbAjc+PHcd8cr+fX2dWlw2yj4fxjMZR/SzIRvf0n8rHBbluaw6aihJ8RG/RSZufOKQZZXKBSArkC/pAJgGbmVBMAmdjt0LOFfDKrqOqoiruQoY3i8C3va2K1G/6Smv2UXF+NlgNJIA3Jt+Xbr1xR1KqlTpIPedx/cjvjWf+U+WdQHq1fMFRcHtp28XxB/5IIWlM3pW5jTJAvAm0wB98PjnigW+T8ma0ICEFZM2M9D0AjuAd/thzL5wAjUqkL+GLGL3A6k40TOfCcJSIOaY2Efs1nfYHVaT17YoanwwqTFKsrDoGUgmTuACbdMdFWvBFRS7LflfmmhIU0wkDcXH5C4+35Y0nKFXQVKWlgdyhEDrt2Hb3tj58zlB8rXKF1ZkMErsD1APcYJeA8xILVGakTbWraR5DePO2OSucdz2i6c30+maoeOQRMxBMj32EjzE/nhleNoxaQA4t5/2mT17ecZrzDx+lTYD5prMBZRBAm9yLebnAxW50zRn5bCmDP0gE3tZjJ674OO3WmGlCX7NP5l4ulFJfrZEEBmPUDsANzeI84ybNV3rVHqOwT5hnSpIEbAAdRbc74jnMuxDMGqmDLMS0+CdvtOJNKqZOqBa0Xg9O9vFsdCfWvJz1pvzocynDyzQBbuf8vghyZSj6EGpydlBYn7Drio4dSpvUGrVe1gd48Hr5xqnJVSjl40LTmbk09LR2VlMNPkWnFXmle2noX0qSdQtlnyByg0DMZhGpsG1U0JG0WZxEgzNsaIMDZ5uEwEH5nf8ATErhPHWq1NJUCx2np/S+JvYf6Tc7X0KzmYUEwPGAviPxGKEhKIkGxZz+oAGDyoB19sAHH+SlDtVWtTpJvpebEb6WnxYf3xHJy17R8et9lHnfjA9NobK0XPRpcW/8heMMZj4hZLNrpznD1YjqjAMP+0mGB9mxB4hynVrAHQkfZvYHqDiv/wCXFaNTpTVYn1OB5iBN/GFi3rTKVjW9oHON5SgG1ZWrUYEmEqoFYeNSsVb76cXfKfxLbLRTrqzUtpBll9p3Xwdrwb4bzvKNOgvzKtVBNgisWZj1ABHmJwL5irTJinSgA9TqmN5jbG8sGtGqvzhQdS9DMCd9JBBk2sD23na3XEzhnNTODNRIjUdY09eh6i8nGJjTNxp/hDfrfbD9LNsIliQLRO4HQ4Spe9lJpa1o1Li/xJy6gFC2Ye40qCqT5Zhc72APTARxDmzN5iddU06bG6URoWI6keph7k9fbFdTzErpPpJvKi+2xFhv198SqIYg/M1MI+nfSNid4H++KzCXZJtvors1llMaJIFzMQLnaOkRc+9sOrSB9OpoJ+lRJbYTt2O2JtOsqiwAHYsJPv1gT3xzWruihUspswUqBI+8xGHqn4RlCXeyHm+HrTMW3+mZgd2IsG6kD9cR6dIHw0xfaALH3nD/APqyrToU2iTuB41bYv8AgHKAztMvl2llPrSRIvY3swPf7GLS0uV8idS38Slp0xtqmPy7nHLhQFlhfzPWLxtfvv0wQ1fhzmVYFqTsJtKvE+BpjEStyi6n1UagnrcD+mHdfgVQ/sd5cztEMA1TSxESbAD90E2BPk/fBrmeMZRU0CrTIGwLqY8Wkz5G+AalykzW0MGmwvtHUYqv9GadZqTABlMEAntMgnoQQf6Y53gdvkzoWXilOjR+HcRNVxTovqLH0iZ2vY7/AM8aLyTw6olNnrIUcnSAdwo/uZ+0YBvhFwuma7VNeplT0AiIJMG/Ux/PGvAYaI4LRKqdM8dcZ9zdwzRVZ6ssjzpYyQv8PZSD16j2xoT7Yh1XmZxqnYE9MxxOZDTOggvpEyt5E28Hba2HuJc8oacIHLdgrCTvF4A7Tf8APBlxrkxajs9HShaCRECRcERt5ER174BuJZ16bFCPWtj6QbqfI/yccuqnpvo6VU0vAE5mnUzFWarFQ1iYIgRKos2C/wCXxb5b4eVVBNMellg+oGQYsdj02AE46zebqVWK6tKmZYKJjso6WxfcFzzZamo+YaoCxDbx0AMdOkg4Z1+zJJA7V+HmaKiEQqQbkgQAf4u89DiOORK6gAsoCifYE73PfbBseaaIAtU9ihsb9gdjgcznN9NnFIMU1m7GBtYTvFrSbDtgqm/JmkmUPFsmaFMkkuw2Eg7723xecncKymfpKnzfk5kCDTKmGA/FTuJEXK7g9xGLPLcjZaq2pqlWTeS2q0z9v8tiTn/h3lxDLXrK9O6sDcMCCpBNxB69Iw3Kddg099HOY+EVaJptTe87xsega1/fEDMfDHNrugsf3lIv29VsFf8AxkUAFRkUj6nZtCk2BN7KWM2O3THef52pUqS1nYBWJVWVw4Yi5CinMx42nBTTQO0BP/AtWm0VNIgar9u8C/2wOZ/Mnh2cByzs0XcAwJttpupI7T/TGl8M4kufDMtbSv020lgdxIYwv3BxFzHwzyIBc162rczB3gnV3O/5YPT+jPZI5S+KtLMfsnY0qtoDmAYF4aw1CLTEx5wQZrmIERMgnc9QNrYzvPcmZYAhWcnVIJg+kTG4kMbbW3xSHlfNipNJ6gpr6UZmJhewHUeIwVNJdMD1s0itxIMTpgFoBvvBvYdL/wBsClbkI1KrValddbNqMA7zMR2jbxjvKcQqUC1PMIrzcOtienW0DxHti+4OamadVSn9Rgm4gdzI28+MVnLT6aFcpdosvh3yvUFYViw+Wm3ckrMR0icaeMMZLKLTRUUQFEfpv74kDBb2yQsMVKYw/jllwDEBhiq4hy/QrtqdPV1IYrPS8bx5/wBsXz0+4wyaIwrSZt6M15l+G7a1fLhmXqpYag3QgmJB2jp5wK1aDKTNjMbRB2NrR1xuLJGKTmPlenmqbjSq1CBpqQAZFwCd9PQ4hWL7RWcn0zE+IssXlbfhm5H6/liZwWilOIpqs7hkIvEeoRJ/vgsy/wAPK7OpZERlb6yQZHa0kjrFsLmHlCvSQwBVppJUqPXG/wBI9U+dvbCPlrwU3O+2VCZ96ZmmFUR9MH22nqcV/Eedq2pgiLVa22qB7np4gj2xHzHBarnStNVO9zpaw6iem9/fCyPFWoBRUXReNYT0nzaY/lga+x9k/gtRaylc1lwtQkaS10YTJVCfSp6REwbHBXlqNBl/ZZegACbqF6dCVE6gbYHq/EhVUqDqHULBufGwt98D3HMrWHqpTQ1b6X0sYtBCmP54Pb8dGekGdZWptqUhWP7oEnxpj1COhsPGKx0zwYylIr01M2o23OiQD/eMUnL/ABlg2moPWL6hadjJ6/lgsrcacjSgQ9zqJud9gDAEjfecb+gXZW0uLKzaK/7NhfQAYYTAIfrt9JiI674sxn1YehKk+xH6nbELh/KLVyajM+omFKkzAAsNECBsMaFyryyyOKlSfSPTq3J7n++K8PwybvXkC6fK+ZqPIpVJMdCAANh6vvfGk8tcDGVowbubufPYeBi5OGawJti5BvZ0K4O2HRhinTxIxgIWFhYWME8IxyaYx3hYxhtqIO+ODlBh/CxjEf8A0g744fKRscS8LGMBfHuVDVqfOpMKdaNJJmGEQCY6j9bYpuF/DiKmvMslQAyEVSFJ6apGw/d/pjSig7YRpDthOHY3J60A/NnK3+pQFNIqKbEmJU7gkXkbj7jFTwf4etIOY0sq/hDM0nydKwPaT7Y0p8qDjtKQGNwW9m5PWjO+M8g0a76x+zaIOhVgxaYtDRaRvAxZ8K5MpekOGYKLksb9Lx/lsGDZZT0GOlpAbYHBb2DkxrK5NKYARQoG0DD2PdOPcOA5jHny8d4WCY8VYx7hYWMY/9k="/>
          <p:cNvSpPr>
            <a:spLocks noChangeAspect="1" noChangeArrowheads="1"/>
          </p:cNvSpPr>
          <p:nvPr/>
        </p:nvSpPr>
        <p:spPr bwMode="auto">
          <a:xfrm>
            <a:off x="8753475" y="-703263"/>
            <a:ext cx="1228725" cy="1457326"/>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66564" name="Picture 4" descr="http://upload.wikimedia.org/wikipedia/commons/thumb/f/f3/Pinus_nigra_cone.jpg/200px-Pinus_nigra_cone.jpg">
            <a:hlinkClick r:id="rId3"/>
          </p:cNvPr>
          <p:cNvPicPr>
            <a:picLocks noChangeAspect="1" noChangeArrowheads="1"/>
          </p:cNvPicPr>
          <p:nvPr/>
        </p:nvPicPr>
        <p:blipFill>
          <a:blip r:embed="rId4" cstate="print"/>
          <a:srcRect/>
          <a:stretch>
            <a:fillRect/>
          </a:stretch>
        </p:blipFill>
        <p:spPr bwMode="auto">
          <a:xfrm>
            <a:off x="5724128" y="4365104"/>
            <a:ext cx="1601169" cy="1897386"/>
          </a:xfrm>
          <a:prstGeom prst="rect">
            <a:avLst/>
          </a:prstGeom>
          <a:noFill/>
        </p:spPr>
      </p:pic>
      <p:pic>
        <p:nvPicPr>
          <p:cNvPr id="7" name="Picture 4" descr="http://upload.wikimedia.org/wikipedia/commons/thumb/f/f3/Pinus_nigra_cone.jpg/200px-Pinus_nigra_cone.jpg">
            <a:hlinkClick r:id="rId3"/>
          </p:cNvPr>
          <p:cNvPicPr>
            <a:picLocks noChangeAspect="1" noChangeArrowheads="1"/>
          </p:cNvPicPr>
          <p:nvPr/>
        </p:nvPicPr>
        <p:blipFill>
          <a:blip r:embed="rId4" cstate="print"/>
          <a:srcRect/>
          <a:stretch>
            <a:fillRect/>
          </a:stretch>
        </p:blipFill>
        <p:spPr bwMode="auto">
          <a:xfrm>
            <a:off x="7668344" y="4869160"/>
            <a:ext cx="1071736" cy="1270008"/>
          </a:xfrm>
          <a:prstGeom prst="rect">
            <a:avLst/>
          </a:prstGeom>
          <a:noFill/>
        </p:spPr>
      </p:pic>
      <p:pic>
        <p:nvPicPr>
          <p:cNvPr id="8" name="Picture 1"/>
          <p:cNvPicPr>
            <a:picLocks noChangeAspect="1" noChangeArrowheads="1"/>
          </p:cNvPicPr>
          <p:nvPr/>
        </p:nvPicPr>
        <p:blipFill>
          <a:blip r:embed="rId5" cstate="print"/>
          <a:srcRect/>
          <a:stretch>
            <a:fillRect/>
          </a:stretch>
        </p:blipFill>
        <p:spPr bwMode="auto">
          <a:xfrm>
            <a:off x="35496" y="4435741"/>
            <a:ext cx="2915816" cy="23776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משתנה תלוי (מושפע)</a:t>
            </a:r>
          </a:p>
        </p:txBody>
      </p:sp>
      <p:sp>
        <p:nvSpPr>
          <p:cNvPr id="3" name="מציין מיקום תוכן 2"/>
          <p:cNvSpPr>
            <a:spLocks noGrp="1"/>
          </p:cNvSpPr>
          <p:nvPr>
            <p:ph sz="quarter" idx="1"/>
          </p:nvPr>
        </p:nvSpPr>
        <p:spPr/>
        <p:txBody>
          <a:bodyPr/>
          <a:lstStyle/>
          <a:p>
            <a:r>
              <a:rPr lang="he-IL" dirty="0"/>
              <a:t>הגורם המשתנה כתוצאה מהטיפול במשתנה המטופל. משתנה זה תלוי בטיפול אותו מבצעים בניסוי. </a:t>
            </a:r>
          </a:p>
          <a:p>
            <a:r>
              <a:rPr lang="he-IL" dirty="0"/>
              <a:t>משתנה תלוי נקרא גם משתנה הנבדק. </a:t>
            </a:r>
          </a:p>
          <a:p>
            <a:r>
              <a:rPr lang="he-IL" dirty="0"/>
              <a:t>מה המשתנה התלוי במחקרו של פו?</a:t>
            </a:r>
          </a:p>
          <a:p>
            <a:r>
              <a:rPr lang="he-IL" dirty="0"/>
              <a:t>המשתנה התלוי במחקרו של פו הוא מהירות היסחפות האצטרובלים.</a:t>
            </a:r>
          </a:p>
        </p:txBody>
      </p:sp>
      <p:sp>
        <p:nvSpPr>
          <p:cNvPr id="4" name="מציין מיקום של מספר שקופית 3"/>
          <p:cNvSpPr>
            <a:spLocks noGrp="1"/>
          </p:cNvSpPr>
          <p:nvPr>
            <p:ph type="sldNum" sz="quarter" idx="12"/>
          </p:nvPr>
        </p:nvSpPr>
        <p:spPr/>
        <p:txBody>
          <a:bodyPr/>
          <a:lstStyle/>
          <a:p>
            <a:fld id="{42751684-6271-42AE-AB50-9D30ED2EF872}" type="slidenum">
              <a:rPr lang="he-IL" smtClean="0"/>
              <a:pPr/>
              <a:t>25</a:t>
            </a:fld>
            <a:endParaRPr lang="he-IL"/>
          </a:p>
        </p:txBody>
      </p:sp>
      <p:pic>
        <p:nvPicPr>
          <p:cNvPr id="5" name="Picture 2" descr="http://www.amalnet.k12.il/NR/rdonlyres/5A07A95F-443A-4833-9630-EEAB121F4B20/0/%D7%A2%D7%A4%D7%A8%D7%95%D7%9F.jpg"/>
          <p:cNvPicPr>
            <a:picLocks noChangeAspect="1" noChangeArrowheads="1"/>
          </p:cNvPicPr>
          <p:nvPr/>
        </p:nvPicPr>
        <p:blipFill>
          <a:blip r:embed="rId3" cstate="print"/>
          <a:srcRect/>
          <a:stretch>
            <a:fillRect/>
          </a:stretch>
        </p:blipFill>
        <p:spPr bwMode="auto">
          <a:xfrm>
            <a:off x="8488238" y="135284"/>
            <a:ext cx="476250" cy="1133476"/>
          </a:xfrm>
          <a:prstGeom prst="rect">
            <a:avLst/>
          </a:prstGeom>
          <a:noFill/>
        </p:spPr>
      </p:pic>
      <p:pic>
        <p:nvPicPr>
          <p:cNvPr id="6" name="Picture 1"/>
          <p:cNvPicPr>
            <a:picLocks noChangeAspect="1" noChangeArrowheads="1"/>
          </p:cNvPicPr>
          <p:nvPr/>
        </p:nvPicPr>
        <p:blipFill>
          <a:blip r:embed="rId4" cstate="print"/>
          <a:srcRect/>
          <a:stretch>
            <a:fillRect/>
          </a:stretch>
        </p:blipFill>
        <p:spPr bwMode="auto">
          <a:xfrm>
            <a:off x="0" y="4891386"/>
            <a:ext cx="2411760" cy="196661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דוגמא</a:t>
            </a:r>
          </a:p>
        </p:txBody>
      </p:sp>
      <p:sp>
        <p:nvSpPr>
          <p:cNvPr id="3" name="מציין מיקום של מספר שקופית 2"/>
          <p:cNvSpPr>
            <a:spLocks noGrp="1"/>
          </p:cNvSpPr>
          <p:nvPr>
            <p:ph type="sldNum" sz="quarter" idx="12"/>
          </p:nvPr>
        </p:nvSpPr>
        <p:spPr/>
        <p:txBody>
          <a:bodyPr/>
          <a:lstStyle/>
          <a:p>
            <a:fld id="{42751684-6271-42AE-AB50-9D30ED2EF872}" type="slidenum">
              <a:rPr lang="he-IL" smtClean="0"/>
              <a:pPr/>
              <a:t>26</a:t>
            </a:fld>
            <a:endParaRPr lang="he-IL"/>
          </a:p>
        </p:txBody>
      </p:sp>
      <p:sp>
        <p:nvSpPr>
          <p:cNvPr id="4" name="מציין מיקום תוכן 3"/>
          <p:cNvSpPr>
            <a:spLocks noGrp="1"/>
          </p:cNvSpPr>
          <p:nvPr>
            <p:ph sz="quarter" idx="1"/>
          </p:nvPr>
        </p:nvSpPr>
        <p:spPr>
          <a:xfrm>
            <a:off x="301752" y="1412776"/>
            <a:ext cx="8503920" cy="4572000"/>
          </a:xfrm>
        </p:spPr>
        <p:txBody>
          <a:bodyPr/>
          <a:lstStyle/>
          <a:p>
            <a:r>
              <a:rPr lang="he-IL" b="1" dirty="0"/>
              <a:t>מדריך בחדר כושר רצה לקבוע על איזו טמפרטורה לכוון את המזגן בחדר הכושר. לשם כך ערך ניסוי הבודק את השפעת הטמפרטורה על שיעור ההזעה של המתאמנים.</a:t>
            </a:r>
          </a:p>
          <a:p>
            <a:pPr>
              <a:buNone/>
            </a:pPr>
            <a:r>
              <a:rPr lang="he-IL" sz="3000" b="1" dirty="0">
                <a:solidFill>
                  <a:srgbClr val="FF0000"/>
                </a:solidFill>
              </a:rPr>
              <a:t>מהו המשתנה הבלתי תלוי(משפיע) בניסוי?</a:t>
            </a:r>
          </a:p>
        </p:txBody>
      </p:sp>
      <p:sp>
        <p:nvSpPr>
          <p:cNvPr id="5" name="TextBox 4"/>
          <p:cNvSpPr txBox="1"/>
          <p:nvPr/>
        </p:nvSpPr>
        <p:spPr>
          <a:xfrm>
            <a:off x="251520" y="3501008"/>
            <a:ext cx="2016224" cy="523220"/>
          </a:xfrm>
          <a:prstGeom prst="rect">
            <a:avLst/>
          </a:prstGeom>
          <a:noFill/>
        </p:spPr>
        <p:txBody>
          <a:bodyPr wrap="square" rtlCol="1">
            <a:spAutoFit/>
          </a:bodyPr>
          <a:lstStyle/>
          <a:p>
            <a:r>
              <a:rPr lang="he-IL" sz="2800" b="1" dirty="0">
                <a:solidFill>
                  <a:srgbClr val="00B0F0"/>
                </a:solidFill>
                <a:cs typeface="+mj-cs"/>
              </a:rPr>
              <a:t>הטמפרטורה</a:t>
            </a:r>
          </a:p>
        </p:txBody>
      </p:sp>
      <p:sp>
        <p:nvSpPr>
          <p:cNvPr id="6" name="מלבן 5"/>
          <p:cNvSpPr/>
          <p:nvPr/>
        </p:nvSpPr>
        <p:spPr>
          <a:xfrm>
            <a:off x="2474940" y="4077072"/>
            <a:ext cx="6202339" cy="553998"/>
          </a:xfrm>
          <a:prstGeom prst="rect">
            <a:avLst/>
          </a:prstGeom>
        </p:spPr>
        <p:txBody>
          <a:bodyPr wrap="none">
            <a:spAutoFit/>
          </a:bodyPr>
          <a:lstStyle/>
          <a:p>
            <a:pPr marL="274320" lvl="0" indent="-274320">
              <a:spcBef>
                <a:spcPct val="20000"/>
              </a:spcBef>
              <a:buClr>
                <a:srgbClr val="D16349"/>
              </a:buClr>
              <a:buSzPct val="85000"/>
            </a:pPr>
            <a:r>
              <a:rPr lang="he-IL" sz="3000" b="1" dirty="0">
                <a:solidFill>
                  <a:srgbClr val="FF0000"/>
                </a:solidFill>
                <a:cs typeface="Arial"/>
              </a:rPr>
              <a:t>מהו המשתנה התלוי (המושפע) בניסוי?</a:t>
            </a:r>
          </a:p>
        </p:txBody>
      </p:sp>
      <p:sp>
        <p:nvSpPr>
          <p:cNvPr id="7" name="TextBox 6"/>
          <p:cNvSpPr txBox="1"/>
          <p:nvPr/>
        </p:nvSpPr>
        <p:spPr>
          <a:xfrm>
            <a:off x="467544" y="4005064"/>
            <a:ext cx="2016224" cy="523220"/>
          </a:xfrm>
          <a:prstGeom prst="rect">
            <a:avLst/>
          </a:prstGeom>
          <a:noFill/>
        </p:spPr>
        <p:txBody>
          <a:bodyPr wrap="square" rtlCol="1">
            <a:spAutoFit/>
          </a:bodyPr>
          <a:lstStyle/>
          <a:p>
            <a:r>
              <a:rPr lang="he-IL" sz="2800" b="1" dirty="0">
                <a:solidFill>
                  <a:srgbClr val="00B0F0"/>
                </a:solidFill>
                <a:cs typeface="+mj-cs"/>
              </a:rPr>
              <a:t>קצב ההזעה</a:t>
            </a:r>
          </a:p>
        </p:txBody>
      </p:sp>
      <p:pic>
        <p:nvPicPr>
          <p:cNvPr id="162818" name="Picture 2" descr="http://t0.gstatic.com/images?q=tbn:ANd9GcQT5WCvP9Y2DcqBmb6B1xzZ7YCqfUz7qVhOkJ7oO7GBTHND3yV6zw"/>
          <p:cNvPicPr>
            <a:picLocks noChangeAspect="1" noChangeArrowheads="1"/>
          </p:cNvPicPr>
          <p:nvPr/>
        </p:nvPicPr>
        <p:blipFill>
          <a:blip r:embed="rId3" cstate="print"/>
          <a:srcRect/>
          <a:stretch>
            <a:fillRect/>
          </a:stretch>
        </p:blipFill>
        <p:spPr bwMode="auto">
          <a:xfrm>
            <a:off x="0" y="4970908"/>
            <a:ext cx="2835792" cy="1887092"/>
          </a:xfrm>
          <a:prstGeom prst="rect">
            <a:avLst/>
          </a:prstGeom>
          <a:noFill/>
        </p:spPr>
      </p:pic>
      <p:pic>
        <p:nvPicPr>
          <p:cNvPr id="162821" name="Picture 5"/>
          <p:cNvPicPr>
            <a:picLocks noChangeAspect="1" noChangeArrowheads="1"/>
          </p:cNvPicPr>
          <p:nvPr/>
        </p:nvPicPr>
        <p:blipFill>
          <a:blip r:embed="rId4" cstate="print"/>
          <a:srcRect/>
          <a:stretch>
            <a:fillRect/>
          </a:stretch>
        </p:blipFill>
        <p:spPr bwMode="auto">
          <a:xfrm>
            <a:off x="971600" y="4941168"/>
            <a:ext cx="1115616" cy="3425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טיפול</a:t>
            </a:r>
          </a:p>
        </p:txBody>
      </p:sp>
      <p:sp>
        <p:nvSpPr>
          <p:cNvPr id="3" name="מציין מיקום תוכן 2"/>
          <p:cNvSpPr>
            <a:spLocks noGrp="1"/>
          </p:cNvSpPr>
          <p:nvPr>
            <p:ph sz="quarter" idx="1"/>
          </p:nvPr>
        </p:nvSpPr>
        <p:spPr/>
        <p:txBody>
          <a:bodyPr/>
          <a:lstStyle/>
          <a:p>
            <a:r>
              <a:rPr lang="he-IL" dirty="0"/>
              <a:t>טיפול היא כל פעולה בה </a:t>
            </a:r>
            <a:r>
              <a:rPr lang="he-IL" u="sng" dirty="0"/>
              <a:t>אנו משנים באופן מבוקר </a:t>
            </a:r>
            <a:r>
              <a:rPr lang="he-IL" dirty="0"/>
              <a:t>את </a:t>
            </a:r>
            <a:r>
              <a:rPr lang="he-IL" u="sng"/>
              <a:t>המשתנה המשפיע</a:t>
            </a:r>
            <a:r>
              <a:rPr lang="he-IL"/>
              <a:t>(את </a:t>
            </a:r>
            <a:r>
              <a:rPr lang="he-IL" dirty="0"/>
              <a:t>סוג המשתנה או את גודלו).</a:t>
            </a:r>
          </a:p>
          <a:p>
            <a:r>
              <a:rPr lang="he-IL" dirty="0"/>
              <a:t>תוצאות הניסוי המתקבלות מייצגות את השינויים החלים במשתנה התלוי (המושפע) כתוצאה מהטיפול. </a:t>
            </a:r>
          </a:p>
        </p:txBody>
      </p:sp>
      <p:sp>
        <p:nvSpPr>
          <p:cNvPr id="4" name="מציין מיקום של מספר שקופית 3"/>
          <p:cNvSpPr>
            <a:spLocks noGrp="1"/>
          </p:cNvSpPr>
          <p:nvPr>
            <p:ph type="sldNum" sz="quarter" idx="12"/>
          </p:nvPr>
        </p:nvSpPr>
        <p:spPr/>
        <p:txBody>
          <a:bodyPr/>
          <a:lstStyle/>
          <a:p>
            <a:fld id="{42751684-6271-42AE-AB50-9D30ED2EF872}" type="slidenum">
              <a:rPr lang="he-IL" smtClean="0"/>
              <a:pPr/>
              <a:t>27</a:t>
            </a:fld>
            <a:endParaRPr lang="he-IL"/>
          </a:p>
        </p:txBody>
      </p:sp>
      <p:pic>
        <p:nvPicPr>
          <p:cNvPr id="5" name="Picture 2" descr="http://www.amalnet.k12.il/NR/rdonlyres/5A07A95F-443A-4833-9630-EEAB121F4B20/0/%D7%A2%D7%A4%D7%A8%D7%95%D7%9F.jpg"/>
          <p:cNvPicPr>
            <a:picLocks noChangeAspect="1" noChangeArrowheads="1"/>
          </p:cNvPicPr>
          <p:nvPr/>
        </p:nvPicPr>
        <p:blipFill>
          <a:blip r:embed="rId3" cstate="print"/>
          <a:srcRect/>
          <a:stretch>
            <a:fillRect/>
          </a:stretch>
        </p:blipFill>
        <p:spPr bwMode="auto">
          <a:xfrm>
            <a:off x="8488238" y="135284"/>
            <a:ext cx="476250" cy="1133476"/>
          </a:xfrm>
          <a:prstGeom prst="rect">
            <a:avLst/>
          </a:prstGeom>
          <a:noFill/>
        </p:spPr>
      </p:pic>
      <p:pic>
        <p:nvPicPr>
          <p:cNvPr id="6" name="Picture 1"/>
          <p:cNvPicPr>
            <a:picLocks noChangeAspect="1" noChangeArrowheads="1"/>
          </p:cNvPicPr>
          <p:nvPr/>
        </p:nvPicPr>
        <p:blipFill>
          <a:blip r:embed="rId4" cstate="print"/>
          <a:srcRect/>
          <a:stretch>
            <a:fillRect/>
          </a:stretch>
        </p:blipFill>
        <p:spPr bwMode="auto">
          <a:xfrm>
            <a:off x="0" y="4480365"/>
            <a:ext cx="2915816" cy="23776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הטיפולים של פו בניסוי האצטרובלים</a:t>
            </a:r>
          </a:p>
        </p:txBody>
      </p:sp>
      <p:sp>
        <p:nvSpPr>
          <p:cNvPr id="3" name="מציין מיקום תוכן 2"/>
          <p:cNvSpPr>
            <a:spLocks noGrp="1"/>
          </p:cNvSpPr>
          <p:nvPr>
            <p:ph sz="quarter" idx="1"/>
          </p:nvPr>
        </p:nvSpPr>
        <p:spPr/>
        <p:txBody>
          <a:bodyPr/>
          <a:lstStyle/>
          <a:p>
            <a:r>
              <a:rPr lang="he-IL" dirty="0"/>
              <a:t>גודל האצטרובל</a:t>
            </a:r>
          </a:p>
          <a:p>
            <a:r>
              <a:rPr lang="he-IL" dirty="0"/>
              <a:t>אפשרויות נוספות:</a:t>
            </a:r>
          </a:p>
          <a:p>
            <a:pPr lvl="1"/>
            <a:r>
              <a:rPr lang="he-IL" dirty="0"/>
              <a:t>השוואה בין סוגי אצטרובלים שונים (לדוגמא אצטרובל מאורן לעומת אצטרובל מברוש) </a:t>
            </a:r>
          </a:p>
          <a:p>
            <a:pPr lvl="1"/>
            <a:r>
              <a:rPr lang="he-IL" dirty="0"/>
              <a:t>השוואת מקל לאצטרובל.</a:t>
            </a:r>
          </a:p>
        </p:txBody>
      </p:sp>
      <p:sp>
        <p:nvSpPr>
          <p:cNvPr id="4" name="מציין מיקום של מספר שקופית 3"/>
          <p:cNvSpPr>
            <a:spLocks noGrp="1"/>
          </p:cNvSpPr>
          <p:nvPr>
            <p:ph type="sldNum" sz="quarter" idx="12"/>
          </p:nvPr>
        </p:nvSpPr>
        <p:spPr/>
        <p:txBody>
          <a:bodyPr/>
          <a:lstStyle/>
          <a:p>
            <a:fld id="{42751684-6271-42AE-AB50-9D30ED2EF872}" type="slidenum">
              <a:rPr lang="he-IL" smtClean="0"/>
              <a:pPr/>
              <a:t>28</a:t>
            </a:fld>
            <a:endParaRPr lang="he-IL"/>
          </a:p>
        </p:txBody>
      </p:sp>
      <p:pic>
        <p:nvPicPr>
          <p:cNvPr id="5" name="Picture 1"/>
          <p:cNvPicPr>
            <a:picLocks noChangeAspect="1" noChangeArrowheads="1"/>
          </p:cNvPicPr>
          <p:nvPr/>
        </p:nvPicPr>
        <p:blipFill>
          <a:blip r:embed="rId3" cstate="print"/>
          <a:srcRect/>
          <a:stretch>
            <a:fillRect/>
          </a:stretch>
        </p:blipFill>
        <p:spPr bwMode="auto">
          <a:xfrm>
            <a:off x="0" y="4480365"/>
            <a:ext cx="2915816" cy="237763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עיקרון בידוד משתנים</a:t>
            </a:r>
          </a:p>
        </p:txBody>
      </p:sp>
      <p:sp>
        <p:nvSpPr>
          <p:cNvPr id="3" name="מציין מיקום תוכן 2"/>
          <p:cNvSpPr>
            <a:spLocks noGrp="1"/>
          </p:cNvSpPr>
          <p:nvPr>
            <p:ph sz="quarter" idx="1"/>
          </p:nvPr>
        </p:nvSpPr>
        <p:spPr/>
        <p:txBody>
          <a:bodyPr/>
          <a:lstStyle/>
          <a:p>
            <a:r>
              <a:rPr lang="he-IL" dirty="0"/>
              <a:t>מה יקרה אם נשנה את גודל האצטרובל וגם את סוגו באותו זמן?</a:t>
            </a:r>
          </a:p>
          <a:p>
            <a:r>
              <a:rPr lang="he-IL" b="1" dirty="0"/>
              <a:t>עקרון בידוד המשתנים- </a:t>
            </a:r>
            <a:r>
              <a:rPr lang="he-IL" dirty="0"/>
              <a:t>בכל ניסוי יש לבדוק </a:t>
            </a:r>
            <a:r>
              <a:rPr lang="he-IL" u="sng" dirty="0"/>
              <a:t>משתנה אחד </a:t>
            </a:r>
            <a:r>
              <a:rPr lang="he-IL" dirty="0"/>
              <a:t>בלבד ואת כל השאר </a:t>
            </a:r>
            <a:r>
              <a:rPr lang="he-IL" u="sng" dirty="0"/>
              <a:t>נשמור קבועים</a:t>
            </a:r>
            <a:r>
              <a:rPr lang="he-IL" dirty="0"/>
              <a:t> (זאת בכדי שנוכל לקבוע מי המשתנים גרם לתוצאות שהתקבלו)</a:t>
            </a:r>
          </a:p>
          <a:p>
            <a:endParaRPr lang="he-IL" dirty="0"/>
          </a:p>
        </p:txBody>
      </p:sp>
      <p:sp>
        <p:nvSpPr>
          <p:cNvPr id="4" name="מציין מיקום של מספר שקופית 3"/>
          <p:cNvSpPr>
            <a:spLocks noGrp="1"/>
          </p:cNvSpPr>
          <p:nvPr>
            <p:ph type="sldNum" sz="quarter" idx="12"/>
          </p:nvPr>
        </p:nvSpPr>
        <p:spPr/>
        <p:txBody>
          <a:bodyPr/>
          <a:lstStyle/>
          <a:p>
            <a:fld id="{42751684-6271-42AE-AB50-9D30ED2EF872}" type="slidenum">
              <a:rPr lang="he-IL" smtClean="0"/>
              <a:pPr/>
              <a:t>29</a:t>
            </a:fld>
            <a:endParaRPr lang="he-IL"/>
          </a:p>
        </p:txBody>
      </p:sp>
      <p:pic>
        <p:nvPicPr>
          <p:cNvPr id="5" name="Picture 1"/>
          <p:cNvPicPr>
            <a:picLocks noChangeAspect="1" noChangeArrowheads="1"/>
          </p:cNvPicPr>
          <p:nvPr/>
        </p:nvPicPr>
        <p:blipFill>
          <a:blip r:embed="rId3" cstate="print"/>
          <a:srcRect/>
          <a:stretch>
            <a:fillRect/>
          </a:stretch>
        </p:blipFill>
        <p:spPr bwMode="auto">
          <a:xfrm>
            <a:off x="0" y="4480365"/>
            <a:ext cx="2915816" cy="2377635"/>
          </a:xfrm>
          <a:prstGeom prst="rect">
            <a:avLst/>
          </a:prstGeom>
          <a:noFill/>
          <a:ln w="9525">
            <a:noFill/>
            <a:miter lim="800000"/>
            <a:headEnd/>
            <a:tailEnd/>
          </a:ln>
        </p:spPr>
      </p:pic>
      <p:pic>
        <p:nvPicPr>
          <p:cNvPr id="6" name="Picture 2" descr="http://www.amalnet.k12.il/NR/rdonlyres/5A07A95F-443A-4833-9630-EEAB121F4B20/0/%D7%A2%D7%A4%D7%A8%D7%95%D7%9F.jpg"/>
          <p:cNvPicPr>
            <a:picLocks noChangeAspect="1" noChangeArrowheads="1"/>
          </p:cNvPicPr>
          <p:nvPr/>
        </p:nvPicPr>
        <p:blipFill>
          <a:blip r:embed="rId4" cstate="print"/>
          <a:srcRect/>
          <a:stretch>
            <a:fillRect/>
          </a:stretch>
        </p:blipFill>
        <p:spPr bwMode="auto">
          <a:xfrm>
            <a:off x="8532440" y="2924944"/>
            <a:ext cx="476250" cy="11334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9"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dissolv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החקר המדעי</a:t>
            </a:r>
          </a:p>
        </p:txBody>
      </p:sp>
      <p:sp>
        <p:nvSpPr>
          <p:cNvPr id="3" name="מציין מיקום של מספר שקופית 2"/>
          <p:cNvSpPr>
            <a:spLocks noGrp="1"/>
          </p:cNvSpPr>
          <p:nvPr>
            <p:ph type="sldNum" sz="quarter" idx="12"/>
          </p:nvPr>
        </p:nvSpPr>
        <p:spPr/>
        <p:txBody>
          <a:bodyPr/>
          <a:lstStyle/>
          <a:p>
            <a:fld id="{42751684-6271-42AE-AB50-9D30ED2EF872}" type="slidenum">
              <a:rPr lang="he-IL" smtClean="0"/>
              <a:pPr/>
              <a:t>3</a:t>
            </a:fld>
            <a:endParaRPr lang="he-IL" dirty="0"/>
          </a:p>
        </p:txBody>
      </p:sp>
      <p:sp>
        <p:nvSpPr>
          <p:cNvPr id="4" name="מציין מיקום תוכן 3"/>
          <p:cNvSpPr>
            <a:spLocks noGrp="1"/>
          </p:cNvSpPr>
          <p:nvPr>
            <p:ph sz="quarter" idx="1"/>
          </p:nvPr>
        </p:nvSpPr>
        <p:spPr>
          <a:xfrm>
            <a:off x="251520" y="1412776"/>
            <a:ext cx="8503920" cy="5184576"/>
          </a:xfrm>
        </p:spPr>
        <p:txBody>
          <a:bodyPr>
            <a:normAutofit fontScale="92500" lnSpcReduction="10000"/>
          </a:bodyPr>
          <a:lstStyle/>
          <a:p>
            <a:r>
              <a:rPr lang="he-IL" b="1" cap="all" dirty="0"/>
              <a:t>מתי עורכים חקר מדעי?</a:t>
            </a:r>
          </a:p>
          <a:p>
            <a:pPr lvl="1"/>
            <a:r>
              <a:rPr lang="he-IL" sz="2600" cap="all" dirty="0">
                <a:solidFill>
                  <a:srgbClr val="002060"/>
                </a:solidFill>
              </a:rPr>
              <a:t>כאשר רוצים (סקרנים) להבין תופעה מסוימת שאין לה הסבר מדעי ידוע, או לענות על שאלה שלא נמצאה לה תשובה במקורות מידע.</a:t>
            </a:r>
            <a:endParaRPr lang="en-US" sz="2600" b="1" dirty="0">
              <a:solidFill>
                <a:srgbClr val="002060"/>
              </a:solidFill>
            </a:endParaRPr>
          </a:p>
          <a:p>
            <a:pPr lvl="1"/>
            <a:r>
              <a:rPr lang="he-IL" sz="2600" cap="all" dirty="0">
                <a:solidFill>
                  <a:srgbClr val="002060"/>
                </a:solidFill>
              </a:rPr>
              <a:t>כאשר מתעוררת בעיה שניתנת לחקירה באמצעות ניסוי או תצפית. </a:t>
            </a:r>
            <a:endParaRPr lang="en-US" sz="2600" b="1" dirty="0">
              <a:solidFill>
                <a:srgbClr val="002060"/>
              </a:solidFill>
            </a:endParaRPr>
          </a:p>
          <a:p>
            <a:pPr lvl="1"/>
            <a:r>
              <a:rPr lang="he-IL" sz="2600" cap="all" dirty="0">
                <a:solidFill>
                  <a:srgbClr val="002060"/>
                </a:solidFill>
              </a:rPr>
              <a:t>כאשר מתגלים ממצאים או תופעות הסותרים </a:t>
            </a:r>
            <a:r>
              <a:rPr lang="he-IL" sz="2600" cap="all" dirty="0" err="1">
                <a:solidFill>
                  <a:srgbClr val="002060"/>
                </a:solidFill>
              </a:rPr>
              <a:t>תאוריות</a:t>
            </a:r>
            <a:r>
              <a:rPr lang="he-IL" sz="2600" cap="all" dirty="0">
                <a:solidFill>
                  <a:srgbClr val="002060"/>
                </a:solidFill>
              </a:rPr>
              <a:t> קיימות.</a:t>
            </a:r>
            <a:endParaRPr lang="en-US" sz="2600" b="1" dirty="0">
              <a:solidFill>
                <a:srgbClr val="002060"/>
              </a:solidFill>
            </a:endParaRPr>
          </a:p>
          <a:p>
            <a:pPr lvl="1"/>
            <a:r>
              <a:rPr lang="he-IL" sz="2600" cap="all" dirty="0">
                <a:solidFill>
                  <a:srgbClr val="002060"/>
                </a:solidFill>
              </a:rPr>
              <a:t>כאשר מתרחש גילוי ומתבקש חקר מדעי כדי להסבירו או להרחיבו</a:t>
            </a:r>
            <a:r>
              <a:rPr lang="he-IL" sz="2600" cap="all" dirty="0"/>
              <a:t>.</a:t>
            </a:r>
          </a:p>
          <a:p>
            <a:pPr lvl="1">
              <a:buNone/>
            </a:pPr>
            <a:endParaRPr lang="en-US" sz="2600" b="1" dirty="0"/>
          </a:p>
          <a:p>
            <a:r>
              <a:rPr lang="he-IL" b="1" dirty="0"/>
              <a:t>למה לערוך חקר מדעי?</a:t>
            </a:r>
          </a:p>
          <a:p>
            <a:pPr lvl="1"/>
            <a:r>
              <a:rPr lang="he-IL" sz="2600" cap="all" dirty="0">
                <a:solidFill>
                  <a:srgbClr val="002060"/>
                </a:solidFill>
              </a:rPr>
              <a:t>כדי שהתשובה לשאלת החקר תהיה מבוססת ומהימנה. </a:t>
            </a:r>
          </a:p>
          <a:p>
            <a:pPr lvl="1">
              <a:buNone/>
            </a:pPr>
            <a:endParaRPr lang="en-US" b="1" dirty="0"/>
          </a:p>
          <a:p>
            <a:r>
              <a:rPr lang="he-IL" b="1" dirty="0"/>
              <a:t>איך עורכים חקר מדעי?</a:t>
            </a:r>
            <a:endParaRPr lang="en-US" b="1" dirty="0"/>
          </a:p>
          <a:p>
            <a:pPr>
              <a:buNone/>
            </a:pPr>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לבן מעוגל 14"/>
          <p:cNvSpPr/>
          <p:nvPr/>
        </p:nvSpPr>
        <p:spPr>
          <a:xfrm>
            <a:off x="323528" y="2564904"/>
            <a:ext cx="8424936" cy="648072"/>
          </a:xfrm>
          <a:prstGeom prst="roundRect">
            <a:avLst/>
          </a:prstGeom>
          <a:solidFill>
            <a:schemeClr val="accent5">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r>
              <a:rPr lang="he-IL" b="1" dirty="0">
                <a:cs typeface="+mj-cs"/>
              </a:rPr>
              <a:t>דוגמה:</a:t>
            </a:r>
            <a:r>
              <a:rPr lang="en-US" b="1" dirty="0">
                <a:cs typeface="+mj-cs"/>
              </a:rPr>
              <a:t> </a:t>
            </a:r>
            <a:r>
              <a:rPr lang="he-IL" b="1" dirty="0">
                <a:cs typeface="+mj-cs"/>
              </a:rPr>
              <a:t>בניסוי הבודק את הקשר בין עישון להופעת סרטן, הביקורת תכלול_____</a:t>
            </a:r>
          </a:p>
        </p:txBody>
      </p:sp>
      <p:sp>
        <p:nvSpPr>
          <p:cNvPr id="2" name="כותרת 1"/>
          <p:cNvSpPr>
            <a:spLocks noGrp="1"/>
          </p:cNvSpPr>
          <p:nvPr>
            <p:ph type="title"/>
          </p:nvPr>
        </p:nvSpPr>
        <p:spPr>
          <a:xfrm>
            <a:off x="301752" y="332656"/>
            <a:ext cx="8534400" cy="758952"/>
          </a:xfrm>
        </p:spPr>
        <p:txBody>
          <a:bodyPr>
            <a:normAutofit fontScale="90000"/>
          </a:bodyPr>
          <a:lstStyle/>
          <a:p>
            <a:r>
              <a:rPr lang="he-IL" dirty="0"/>
              <a:t>ביקורת: כלי שעוזר למצוא אם התוצאה קשורה לטיפול {אם המשתנה התלוי (המושפע) אכן תלוי בטיפול}</a:t>
            </a:r>
          </a:p>
        </p:txBody>
      </p:sp>
      <p:sp>
        <p:nvSpPr>
          <p:cNvPr id="6" name="מלבן מעוגל 5"/>
          <p:cNvSpPr/>
          <p:nvPr/>
        </p:nvSpPr>
        <p:spPr>
          <a:xfrm>
            <a:off x="323528" y="1484784"/>
            <a:ext cx="842493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000" b="1" u="sng" dirty="0">
                <a:solidFill>
                  <a:srgbClr val="FFFF00"/>
                </a:solidFill>
                <a:cs typeface="+mj-cs"/>
              </a:rPr>
              <a:t>בקרה/ביקורת: </a:t>
            </a:r>
            <a:r>
              <a:rPr lang="he-IL" sz="2000" b="1" dirty="0">
                <a:solidFill>
                  <a:schemeClr val="tx1"/>
                </a:solidFill>
                <a:cs typeface="+mj-cs"/>
              </a:rPr>
              <a:t>ניסוי נוסף הנעשה בדיוק באותו אופן ובאותם תנאים כמו הניסויים האחרים, והוא אינו כולל את הגורם המשפיע (המשתנה הבלתי תלוי) שהוא לדעת החוקר הסיבה לתופעה הנחקרת</a:t>
            </a:r>
            <a:r>
              <a:rPr lang="he-IL" sz="2000" b="1" dirty="0">
                <a:cs typeface="+mj-cs"/>
              </a:rPr>
              <a:t>.</a:t>
            </a:r>
          </a:p>
        </p:txBody>
      </p:sp>
      <p:sp>
        <p:nvSpPr>
          <p:cNvPr id="10" name="מלבן מעוגל 9"/>
          <p:cNvSpPr/>
          <p:nvPr/>
        </p:nvSpPr>
        <p:spPr>
          <a:xfrm>
            <a:off x="323528" y="4149080"/>
            <a:ext cx="842493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000" b="1" dirty="0">
                <a:solidFill>
                  <a:schemeClr val="tx1"/>
                </a:solidFill>
                <a:cs typeface="+mj-cs"/>
              </a:rPr>
              <a:t>כאשר אי אפשר להוציא את המשתנה הבלתי תלוי מהניסוי, נשנה את רמת הגורם ונשווה בין טיפולים שונים.</a:t>
            </a:r>
            <a:r>
              <a:rPr lang="he-IL" sz="2000" b="1" u="sng" dirty="0">
                <a:solidFill>
                  <a:schemeClr val="tx1"/>
                </a:solidFill>
                <a:cs typeface="+mj-cs"/>
              </a:rPr>
              <a:t> </a:t>
            </a:r>
            <a:endParaRPr lang="he-IL" sz="2000" b="1" dirty="0">
              <a:solidFill>
                <a:schemeClr val="tx1"/>
              </a:solidFill>
              <a:cs typeface="+mj-cs"/>
            </a:endParaRPr>
          </a:p>
        </p:txBody>
      </p:sp>
      <p:sp>
        <p:nvSpPr>
          <p:cNvPr id="12" name="מלבן מעוגל 11"/>
          <p:cNvSpPr/>
          <p:nvPr/>
        </p:nvSpPr>
        <p:spPr>
          <a:xfrm>
            <a:off x="251520" y="5229200"/>
            <a:ext cx="8568952" cy="100811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r>
              <a:rPr lang="he-IL" b="1" dirty="0">
                <a:solidFill>
                  <a:schemeClr val="bg1"/>
                </a:solidFill>
                <a:cs typeface="+mj-cs"/>
              </a:rPr>
              <a:t>דוגמה:</a:t>
            </a:r>
            <a:r>
              <a:rPr lang="en-US" b="1" dirty="0">
                <a:solidFill>
                  <a:schemeClr val="bg1"/>
                </a:solidFill>
                <a:cs typeface="+mj-cs"/>
              </a:rPr>
              <a:t> </a:t>
            </a:r>
            <a:r>
              <a:rPr lang="he-IL" b="1" dirty="0">
                <a:solidFill>
                  <a:schemeClr val="bg1"/>
                </a:solidFill>
                <a:cs typeface="+mj-cs"/>
              </a:rPr>
              <a:t>בניסוי הבודק השפעת טמפרטורה על קצב המסת מלח במים, הביקורת תהייה באמצעות_______</a:t>
            </a:r>
          </a:p>
        </p:txBody>
      </p:sp>
      <p:sp>
        <p:nvSpPr>
          <p:cNvPr id="13" name="TextBox 12"/>
          <p:cNvSpPr txBox="1"/>
          <p:nvPr/>
        </p:nvSpPr>
        <p:spPr>
          <a:xfrm>
            <a:off x="6520897" y="2924944"/>
            <a:ext cx="1883850" cy="369332"/>
          </a:xfrm>
          <a:prstGeom prst="rect">
            <a:avLst/>
          </a:prstGeom>
          <a:noFill/>
        </p:spPr>
        <p:txBody>
          <a:bodyPr wrap="none" rtlCol="1">
            <a:spAutoFit/>
          </a:bodyPr>
          <a:lstStyle/>
          <a:p>
            <a:r>
              <a:rPr lang="he-IL" b="1" dirty="0">
                <a:solidFill>
                  <a:srgbClr val="FF0000"/>
                </a:solidFill>
                <a:cs typeface="+mj-cs"/>
              </a:rPr>
              <a:t>אנשים לא מעשנים</a:t>
            </a:r>
          </a:p>
        </p:txBody>
      </p:sp>
      <p:sp>
        <p:nvSpPr>
          <p:cNvPr id="14" name="TextBox 13"/>
          <p:cNvSpPr txBox="1"/>
          <p:nvPr/>
        </p:nvSpPr>
        <p:spPr>
          <a:xfrm>
            <a:off x="323528" y="5879013"/>
            <a:ext cx="8424936" cy="646331"/>
          </a:xfrm>
          <a:prstGeom prst="rect">
            <a:avLst/>
          </a:prstGeom>
          <a:noFill/>
        </p:spPr>
        <p:txBody>
          <a:bodyPr wrap="square" rtlCol="1">
            <a:spAutoFit/>
          </a:bodyPr>
          <a:lstStyle/>
          <a:p>
            <a:r>
              <a:rPr lang="he-IL" b="1" dirty="0">
                <a:solidFill>
                  <a:srgbClr val="FF0000"/>
                </a:solidFill>
                <a:cs typeface="+mj-cs"/>
              </a:rPr>
              <a:t>השוואת המסת המלח בטמפרטורות שונות</a:t>
            </a:r>
          </a:p>
          <a:p>
            <a:endParaRPr lang="he-IL" b="1" dirty="0">
              <a:solidFill>
                <a:srgbClr val="FF0000"/>
              </a:solidFill>
              <a:cs typeface="+mj-cs"/>
            </a:endParaRPr>
          </a:p>
        </p:txBody>
      </p:sp>
      <p:sp>
        <p:nvSpPr>
          <p:cNvPr id="16" name="מציין מיקום של מספר שקופית 15"/>
          <p:cNvSpPr>
            <a:spLocks noGrp="1"/>
          </p:cNvSpPr>
          <p:nvPr>
            <p:ph type="sldNum" sz="quarter" idx="12"/>
          </p:nvPr>
        </p:nvSpPr>
        <p:spPr/>
        <p:txBody>
          <a:bodyPr/>
          <a:lstStyle/>
          <a:p>
            <a:fld id="{42751684-6271-42AE-AB50-9D30ED2EF872}" type="slidenum">
              <a:rPr lang="he-IL" smtClean="0"/>
              <a:pPr/>
              <a:t>30</a:t>
            </a:fld>
            <a:endParaRPr lang="he-IL"/>
          </a:p>
        </p:txBody>
      </p:sp>
      <p:pic>
        <p:nvPicPr>
          <p:cNvPr id="17" name="Picture 2" descr="http://www.amalnet.k12.il/NR/rdonlyres/5A07A95F-443A-4833-9630-EEAB121F4B20/0/%D7%A2%D7%A4%D7%A8%D7%95%D7%9F.jpg"/>
          <p:cNvPicPr>
            <a:picLocks noChangeAspect="1" noChangeArrowheads="1"/>
          </p:cNvPicPr>
          <p:nvPr/>
        </p:nvPicPr>
        <p:blipFill>
          <a:blip r:embed="rId3" cstate="print"/>
          <a:srcRect/>
          <a:stretch>
            <a:fillRect/>
          </a:stretch>
        </p:blipFill>
        <p:spPr bwMode="auto">
          <a:xfrm>
            <a:off x="8667750" y="1412776"/>
            <a:ext cx="476250" cy="1133476"/>
          </a:xfrm>
          <a:prstGeom prst="rect">
            <a:avLst/>
          </a:prstGeom>
          <a:noFill/>
        </p:spPr>
      </p:pic>
      <p:sp>
        <p:nvSpPr>
          <p:cNvPr id="11" name="מלבן מעוגל 10"/>
          <p:cNvSpPr/>
          <p:nvPr/>
        </p:nvSpPr>
        <p:spPr>
          <a:xfrm>
            <a:off x="323528" y="3356992"/>
            <a:ext cx="8424936" cy="648072"/>
          </a:xfrm>
          <a:prstGeom prst="roundRect">
            <a:avLst/>
          </a:prstGeom>
          <a:solidFill>
            <a:schemeClr val="accent5">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r>
              <a:rPr lang="he-IL" b="1" dirty="0">
                <a:cs typeface="+mj-cs"/>
              </a:rPr>
              <a:t>דוגמה:</a:t>
            </a:r>
            <a:r>
              <a:rPr lang="en-US" b="1" dirty="0">
                <a:cs typeface="+mj-cs"/>
              </a:rPr>
              <a:t> </a:t>
            </a:r>
            <a:r>
              <a:rPr lang="he-IL" b="1" dirty="0">
                <a:cs typeface="+mj-cs"/>
              </a:rPr>
              <a:t>בניסוי הבודק האם אור נחוץ לגדילת צמח מסוים, הביקורת תכלול_____</a:t>
            </a:r>
          </a:p>
        </p:txBody>
      </p:sp>
      <p:sp>
        <p:nvSpPr>
          <p:cNvPr id="18" name="TextBox 17"/>
          <p:cNvSpPr txBox="1"/>
          <p:nvPr/>
        </p:nvSpPr>
        <p:spPr>
          <a:xfrm>
            <a:off x="6804248" y="3707740"/>
            <a:ext cx="1399742" cy="369332"/>
          </a:xfrm>
          <a:prstGeom prst="rect">
            <a:avLst/>
          </a:prstGeom>
          <a:noFill/>
        </p:spPr>
        <p:txBody>
          <a:bodyPr wrap="none" rtlCol="1">
            <a:spAutoFit/>
          </a:bodyPr>
          <a:lstStyle/>
          <a:p>
            <a:r>
              <a:rPr lang="he-IL" b="1" dirty="0">
                <a:solidFill>
                  <a:srgbClr val="FF0000"/>
                </a:solidFill>
                <a:cs typeface="+mj-cs"/>
              </a:rPr>
              <a:t>צמח ללא אור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0" grpId="0" animBg="1"/>
      <p:bldP spid="12" grpId="0" animBg="1"/>
      <p:bldP spid="13" grpId="0"/>
      <p:bldP spid="14" grpId="0"/>
      <p:bldP spid="11" grpId="0" animBg="1"/>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t>חזרות עוזרות להגביר את הביטחון בתוצאות</a:t>
            </a:r>
          </a:p>
        </p:txBody>
      </p:sp>
      <p:sp>
        <p:nvSpPr>
          <p:cNvPr id="3" name="מציין מיקום תוכן 2"/>
          <p:cNvSpPr>
            <a:spLocks noGrp="1"/>
          </p:cNvSpPr>
          <p:nvPr>
            <p:ph sz="quarter" idx="1"/>
          </p:nvPr>
        </p:nvSpPr>
        <p:spPr/>
        <p:txBody>
          <a:bodyPr/>
          <a:lstStyle/>
          <a:p>
            <a:pPr lvl="1"/>
            <a:r>
              <a:rPr lang="he-IL" dirty="0">
                <a:solidFill>
                  <a:schemeClr val="tx1"/>
                </a:solidFill>
              </a:rPr>
              <a:t>מה יכול לעזור לשכנע את פו שגודל האצטרובל משפיע על מהירות היסחפותו?</a:t>
            </a:r>
          </a:p>
          <a:p>
            <a:pPr lvl="1"/>
            <a:r>
              <a:rPr lang="he-IL" dirty="0">
                <a:solidFill>
                  <a:schemeClr val="tx1"/>
                </a:solidFill>
              </a:rPr>
              <a:t>בחזרות יש לשמור על </a:t>
            </a:r>
            <a:r>
              <a:rPr lang="he-IL" u="sng" dirty="0">
                <a:solidFill>
                  <a:schemeClr val="tx1"/>
                </a:solidFill>
              </a:rPr>
              <a:t>אותם תנאים ואותם טיפולים </a:t>
            </a:r>
            <a:r>
              <a:rPr lang="he-IL" dirty="0">
                <a:solidFill>
                  <a:schemeClr val="tx1"/>
                </a:solidFill>
              </a:rPr>
              <a:t>(יכולים להיות טעויות אנוש, מכשיר לא פעל </a:t>
            </a:r>
            <a:r>
              <a:rPr lang="he-IL" dirty="0" err="1">
                <a:solidFill>
                  <a:schemeClr val="tx1"/>
                </a:solidFill>
              </a:rPr>
              <a:t>וכו</a:t>
            </a:r>
            <a:r>
              <a:rPr lang="he-IL" dirty="0">
                <a:solidFill>
                  <a:schemeClr val="tx1"/>
                </a:solidFill>
              </a:rPr>
              <a:t>'.. ואנו רוצים לנטרל את ההפרעות הללו מתוצאות הניסוי)</a:t>
            </a:r>
          </a:p>
        </p:txBody>
      </p:sp>
      <p:sp>
        <p:nvSpPr>
          <p:cNvPr id="4" name="מציין מיקום של מספר שקופית 3"/>
          <p:cNvSpPr>
            <a:spLocks noGrp="1"/>
          </p:cNvSpPr>
          <p:nvPr>
            <p:ph type="sldNum" sz="quarter" idx="12"/>
          </p:nvPr>
        </p:nvSpPr>
        <p:spPr/>
        <p:txBody>
          <a:bodyPr/>
          <a:lstStyle/>
          <a:p>
            <a:fld id="{42751684-6271-42AE-AB50-9D30ED2EF872}" type="slidenum">
              <a:rPr lang="he-IL" smtClean="0"/>
              <a:pPr/>
              <a:t>31</a:t>
            </a:fld>
            <a:endParaRPr lang="he-IL"/>
          </a:p>
        </p:txBody>
      </p:sp>
      <p:pic>
        <p:nvPicPr>
          <p:cNvPr id="5" name="Picture 1"/>
          <p:cNvPicPr>
            <a:picLocks noChangeAspect="1" noChangeArrowheads="1"/>
          </p:cNvPicPr>
          <p:nvPr/>
        </p:nvPicPr>
        <p:blipFill>
          <a:blip r:embed="rId3" cstate="print"/>
          <a:srcRect/>
          <a:stretch>
            <a:fillRect/>
          </a:stretch>
        </p:blipFill>
        <p:spPr bwMode="auto">
          <a:xfrm>
            <a:off x="179512" y="4480365"/>
            <a:ext cx="2915816" cy="2377635"/>
          </a:xfrm>
          <a:prstGeom prst="rect">
            <a:avLst/>
          </a:prstGeom>
          <a:noFill/>
          <a:ln w="9525">
            <a:noFill/>
            <a:miter lim="800000"/>
            <a:headEnd/>
            <a:tailEnd/>
          </a:ln>
        </p:spPr>
      </p:pic>
      <p:sp>
        <p:nvSpPr>
          <p:cNvPr id="6" name="TextBox 5"/>
          <p:cNvSpPr txBox="1"/>
          <p:nvPr/>
        </p:nvSpPr>
        <p:spPr>
          <a:xfrm>
            <a:off x="3131840" y="5733256"/>
            <a:ext cx="5184576" cy="646331"/>
          </a:xfrm>
          <a:prstGeom prst="rect">
            <a:avLst/>
          </a:prstGeom>
          <a:noFill/>
        </p:spPr>
        <p:txBody>
          <a:bodyPr wrap="square" rtlCol="1">
            <a:spAutoFit/>
          </a:bodyPr>
          <a:lstStyle/>
          <a:p>
            <a:r>
              <a:rPr lang="he-IL" b="1" dirty="0"/>
              <a:t>שעורי בית- בספר מדעי החיים-</a:t>
            </a:r>
          </a:p>
          <a:p>
            <a:r>
              <a:rPr lang="he-IL" b="1" dirty="0"/>
              <a:t> לקרוא עמודים: 7-9,  עמוד 10 לענות על שאלות : 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a:t>ניסוי בכיתה- </a:t>
            </a:r>
            <a:br>
              <a:rPr lang="he-IL" b="1" dirty="0"/>
            </a:br>
            <a:r>
              <a:rPr lang="he-IL" b="1" dirty="0"/>
              <a:t>השפעת הטמפרטורה על  יצירת פופקורן</a:t>
            </a:r>
          </a:p>
        </p:txBody>
      </p:sp>
      <p:sp>
        <p:nvSpPr>
          <p:cNvPr id="3" name="מציין מיקום של מספר שקופית 2"/>
          <p:cNvSpPr>
            <a:spLocks noGrp="1"/>
          </p:cNvSpPr>
          <p:nvPr>
            <p:ph type="sldNum" sz="quarter" idx="12"/>
          </p:nvPr>
        </p:nvSpPr>
        <p:spPr/>
        <p:txBody>
          <a:bodyPr/>
          <a:lstStyle/>
          <a:p>
            <a:fld id="{42751684-6271-42AE-AB50-9D30ED2EF872}" type="slidenum">
              <a:rPr lang="he-IL" smtClean="0"/>
              <a:pPr/>
              <a:t>32</a:t>
            </a:fld>
            <a:endParaRPr lang="he-IL"/>
          </a:p>
        </p:txBody>
      </p:sp>
      <p:sp>
        <p:nvSpPr>
          <p:cNvPr id="4" name="מציין מיקום תוכן 3"/>
          <p:cNvSpPr>
            <a:spLocks noGrp="1"/>
          </p:cNvSpPr>
          <p:nvPr>
            <p:ph sz="quarter" idx="1"/>
          </p:nvPr>
        </p:nvSpPr>
        <p:spPr/>
        <p:txBody>
          <a:bodyPr>
            <a:normAutofit fontScale="62500" lnSpcReduction="20000"/>
          </a:bodyPr>
          <a:lstStyle/>
          <a:p>
            <a:endParaRPr lang="he-IL" b="1" u="sng" dirty="0"/>
          </a:p>
          <a:p>
            <a:pPr>
              <a:buNone/>
            </a:pPr>
            <a:r>
              <a:rPr lang="he-IL" b="1" u="sng" dirty="0"/>
              <a:t>התופעה:</a:t>
            </a:r>
            <a:r>
              <a:rPr lang="he-IL" b="1" dirty="0"/>
              <a:t>  </a:t>
            </a:r>
            <a:r>
              <a:rPr lang="he-IL" dirty="0"/>
              <a:t>חלק מגרגירי התירס לא התבקעו בהכנת פופקורן</a:t>
            </a:r>
            <a:endParaRPr lang="en-US" dirty="0"/>
          </a:p>
          <a:p>
            <a:pPr>
              <a:buNone/>
            </a:pPr>
            <a:r>
              <a:rPr lang="he-IL" b="1" dirty="0"/>
              <a:t>תכנון הניסוי: </a:t>
            </a:r>
            <a:endParaRPr lang="en-US" dirty="0"/>
          </a:p>
          <a:p>
            <a:r>
              <a:rPr lang="he-IL" dirty="0"/>
              <a:t>שאלת חקר : _________________________________</a:t>
            </a:r>
          </a:p>
          <a:p>
            <a:r>
              <a:rPr lang="he-IL" dirty="0"/>
              <a:t>מה הקשר בין עוצמת החימום לבין כמות גרגרי התירס המתבקעים?</a:t>
            </a:r>
          </a:p>
          <a:p>
            <a:r>
              <a:rPr lang="he-IL" dirty="0"/>
              <a:t>גורם משפיע ___________ גורם מושפע______________</a:t>
            </a:r>
          </a:p>
          <a:p>
            <a:r>
              <a:rPr lang="he-IL" dirty="0"/>
              <a:t>גורמים קבועים (לשם עקרון בידוד משתנים)______________________</a:t>
            </a:r>
          </a:p>
          <a:p>
            <a:r>
              <a:rPr lang="he-IL" dirty="0"/>
              <a:t>מספר חזרות________</a:t>
            </a:r>
            <a:endParaRPr lang="en-US" dirty="0"/>
          </a:p>
          <a:p>
            <a:pPr lvl="0"/>
            <a:r>
              <a:rPr lang="he-IL" dirty="0"/>
              <a:t>השערה: _____________________________________</a:t>
            </a:r>
            <a:endParaRPr lang="en-US" dirty="0"/>
          </a:p>
          <a:p>
            <a:pPr lvl="0">
              <a:buNone/>
            </a:pPr>
            <a:r>
              <a:rPr lang="he-IL" b="1" dirty="0"/>
              <a:t>כלים</a:t>
            </a:r>
            <a:r>
              <a:rPr lang="he-IL" dirty="0"/>
              <a:t>: כוס כימית גדולה ובה 30 גרגירי תירס ו-10 סמ"ק שמן, נייר אלומיניום לכיסוי הכוסות ופלטה חשמלית.</a:t>
            </a:r>
          </a:p>
          <a:p>
            <a:pPr>
              <a:buNone/>
            </a:pPr>
            <a:r>
              <a:rPr lang="he-IL" b="1" dirty="0"/>
              <a:t>מהלך הניסוי:</a:t>
            </a:r>
          </a:p>
          <a:p>
            <a:pPr lvl="0">
              <a:buNone/>
            </a:pPr>
            <a:r>
              <a:rPr lang="he-IL" dirty="0"/>
              <a:t>    מפעילים את הפלטה החשמלית פעם אחת בדרגת חום נמוכה למשך 5 דקות. פלטה נוספת בדרגת חום בינונית. ופלטה שלישית בדרגת חום גבוהה.</a:t>
            </a:r>
          </a:p>
          <a:p>
            <a:pPr lvl="0">
              <a:buNone/>
            </a:pPr>
            <a:r>
              <a:rPr lang="he-IL" b="1" u="sng" dirty="0"/>
              <a:t>תוצאות</a:t>
            </a:r>
            <a:r>
              <a:rPr lang="he-IL" dirty="0"/>
              <a:t>: טבלה...(גרף עמודות..)</a:t>
            </a:r>
            <a:endParaRPr lang="en-US" dirty="0"/>
          </a:p>
        </p:txBody>
      </p:sp>
      <p:pic>
        <p:nvPicPr>
          <p:cNvPr id="248835" name="Picture 3" descr="https://encrypted-tbn3.gstatic.com/images?q=tbn:ANd9GcQj2JL3yOLvMkri9EbmmQSFTK79e1V4DpixZMXN1uwMe9WAXyYY"/>
          <p:cNvPicPr>
            <a:picLocks noChangeAspect="1" noChangeArrowheads="1"/>
          </p:cNvPicPr>
          <p:nvPr/>
        </p:nvPicPr>
        <p:blipFill>
          <a:blip r:embed="rId3" cstate="print"/>
          <a:srcRect/>
          <a:stretch>
            <a:fillRect/>
          </a:stretch>
        </p:blipFill>
        <p:spPr bwMode="auto">
          <a:xfrm>
            <a:off x="0" y="1052736"/>
            <a:ext cx="1907704" cy="1428936"/>
          </a:xfrm>
          <a:prstGeom prst="rect">
            <a:avLst/>
          </a:prstGeom>
          <a:noFill/>
        </p:spPr>
      </p:pic>
      <p:pic>
        <p:nvPicPr>
          <p:cNvPr id="248837" name="Picture 5" descr="https://encrypted-tbn2.gstatic.com/images?q=tbn:ANd9GcRxOxnZlOZhYnlzNSnVa7z49gkgmE6U4utlcCbPVdNWHVFIdCO8"/>
          <p:cNvPicPr>
            <a:picLocks noChangeAspect="1" noChangeArrowheads="1"/>
          </p:cNvPicPr>
          <p:nvPr/>
        </p:nvPicPr>
        <p:blipFill>
          <a:blip r:embed="rId4" cstate="print"/>
          <a:srcRect/>
          <a:stretch>
            <a:fillRect/>
          </a:stretch>
        </p:blipFill>
        <p:spPr bwMode="auto">
          <a:xfrm>
            <a:off x="179512" y="5524723"/>
            <a:ext cx="1770866" cy="133327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ניסוי נשימת זרעים (עמודים 18-19)</a:t>
            </a:r>
          </a:p>
        </p:txBody>
      </p:sp>
      <p:sp>
        <p:nvSpPr>
          <p:cNvPr id="3" name="מציין מיקום של מספר שקופית 2"/>
          <p:cNvSpPr>
            <a:spLocks noGrp="1"/>
          </p:cNvSpPr>
          <p:nvPr>
            <p:ph type="sldNum" sz="quarter" idx="12"/>
          </p:nvPr>
        </p:nvSpPr>
        <p:spPr/>
        <p:txBody>
          <a:bodyPr/>
          <a:lstStyle/>
          <a:p>
            <a:fld id="{42751684-6271-42AE-AB50-9D30ED2EF872}" type="slidenum">
              <a:rPr lang="he-IL" smtClean="0"/>
              <a:pPr/>
              <a:t>33</a:t>
            </a:fld>
            <a:endParaRPr lang="he-IL"/>
          </a:p>
        </p:txBody>
      </p:sp>
      <p:sp>
        <p:nvSpPr>
          <p:cNvPr id="4" name="מציין מיקום תוכן 3"/>
          <p:cNvSpPr>
            <a:spLocks noGrp="1"/>
          </p:cNvSpPr>
          <p:nvPr>
            <p:ph sz="quarter" idx="1"/>
          </p:nvPr>
        </p:nvSpPr>
        <p:spPr/>
        <p:txBody>
          <a:bodyPr>
            <a:normAutofit lnSpcReduction="10000"/>
          </a:bodyPr>
          <a:lstStyle/>
          <a:p>
            <a:r>
              <a:rPr lang="he-IL" dirty="0"/>
              <a:t>שאלת החקר: מהי השפעת התפחת הזרעים במים על קצב נשימתם?</a:t>
            </a:r>
          </a:p>
          <a:p>
            <a:r>
              <a:rPr lang="he-IL" dirty="0"/>
              <a:t>גורם משפיע_____ גורם מושפע____</a:t>
            </a:r>
          </a:p>
          <a:p>
            <a:r>
              <a:rPr lang="he-IL" dirty="0"/>
              <a:t>השערה:</a:t>
            </a:r>
          </a:p>
          <a:p>
            <a:r>
              <a:rPr lang="he-IL" dirty="0"/>
              <a:t>חומרים וציוד:</a:t>
            </a:r>
          </a:p>
          <a:p>
            <a:r>
              <a:rPr lang="he-IL" dirty="0"/>
              <a:t>מהלך ניסוי:</a:t>
            </a:r>
          </a:p>
          <a:p>
            <a:r>
              <a:rPr lang="he-IL" dirty="0"/>
              <a:t>תוצאות</a:t>
            </a:r>
          </a:p>
          <a:p>
            <a:r>
              <a:rPr lang="he-IL" dirty="0"/>
              <a:t>מסקנות</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260648"/>
            <a:ext cx="8534400" cy="758952"/>
          </a:xfrm>
        </p:spPr>
        <p:txBody>
          <a:bodyPr/>
          <a:lstStyle/>
          <a:p>
            <a:r>
              <a:rPr lang="he-IL" dirty="0"/>
              <a:t>תרגול</a:t>
            </a:r>
          </a:p>
        </p:txBody>
      </p:sp>
      <p:sp>
        <p:nvSpPr>
          <p:cNvPr id="4" name="מציין מיקום של מספר שקופית 3"/>
          <p:cNvSpPr>
            <a:spLocks noGrp="1"/>
          </p:cNvSpPr>
          <p:nvPr>
            <p:ph type="sldNum" sz="quarter" idx="12"/>
          </p:nvPr>
        </p:nvSpPr>
        <p:spPr/>
        <p:txBody>
          <a:bodyPr/>
          <a:lstStyle/>
          <a:p>
            <a:fld id="{42751684-6271-42AE-AB50-9D30ED2EF872}" type="slidenum">
              <a:rPr lang="he-IL" smtClean="0"/>
              <a:pPr/>
              <a:t>34</a:t>
            </a:fld>
            <a:endParaRPr lang="he-IL"/>
          </a:p>
        </p:txBody>
      </p:sp>
      <p:pic>
        <p:nvPicPr>
          <p:cNvPr id="74753" name="Picture 1"/>
          <p:cNvPicPr>
            <a:picLocks noChangeAspect="1" noChangeArrowheads="1"/>
          </p:cNvPicPr>
          <p:nvPr/>
        </p:nvPicPr>
        <p:blipFill>
          <a:blip r:embed="rId3" cstate="print"/>
          <a:srcRect/>
          <a:stretch>
            <a:fillRect/>
          </a:stretch>
        </p:blipFill>
        <p:spPr bwMode="auto">
          <a:xfrm>
            <a:off x="0" y="4797152"/>
            <a:ext cx="2519197" cy="2060848"/>
          </a:xfrm>
          <a:prstGeom prst="rect">
            <a:avLst/>
          </a:prstGeom>
          <a:noFill/>
          <a:ln w="9525">
            <a:noFill/>
            <a:miter lim="800000"/>
            <a:headEnd/>
            <a:tailEnd/>
          </a:ln>
        </p:spPr>
      </p:pic>
      <p:sp>
        <p:nvSpPr>
          <p:cNvPr id="115714" name="Rectangle 2"/>
          <p:cNvSpPr>
            <a:spLocks noChangeArrowheads="1"/>
          </p:cNvSpPr>
          <p:nvPr/>
        </p:nvSpPr>
        <p:spPr bwMode="auto">
          <a:xfrm>
            <a:off x="431509" y="1547201"/>
            <a:ext cx="8460971" cy="557075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eaLnBrk="1" fontAlgn="base" latinLnBrk="0" hangingPunct="1">
              <a:spcBef>
                <a:spcPct val="0"/>
              </a:spcBef>
              <a:spcAft>
                <a:spcPct val="0"/>
              </a:spcAft>
              <a:buClrTx/>
              <a:buSzTx/>
              <a:buFontTx/>
              <a:buNone/>
              <a:tabLst/>
            </a:pPr>
            <a:r>
              <a:rPr kumimoji="0" lang="he-IL" sz="2100" b="1" i="0" u="none" strike="noStrike" cap="none" normalizeH="0" baseline="0" dirty="0">
                <a:ln>
                  <a:noFill/>
                </a:ln>
                <a:solidFill>
                  <a:schemeClr val="tx1"/>
                </a:solidFill>
                <a:effectLst/>
                <a:latin typeface="Arial" pitchFamily="34" charset="0"/>
                <a:ea typeface="Calibri" pitchFamily="34" charset="0"/>
                <a:cs typeface="Arial" pitchFamily="34" charset="0"/>
              </a:rPr>
              <a:t>מחסנאי המטבח שומר על החלב בקירור,</a:t>
            </a:r>
            <a:r>
              <a:rPr kumimoji="0" lang="he-IL" sz="2100" b="1"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he-IL" sz="2100" b="1" i="0" u="none" strike="noStrike" cap="none" normalizeH="0" baseline="0" dirty="0">
                <a:ln>
                  <a:noFill/>
                </a:ln>
                <a:solidFill>
                  <a:schemeClr val="tx1"/>
                </a:solidFill>
                <a:effectLst/>
                <a:latin typeface="Arial" pitchFamily="34" charset="0"/>
                <a:ea typeface="Calibri" pitchFamily="34" charset="0"/>
                <a:cs typeface="Arial" pitchFamily="34" charset="0"/>
              </a:rPr>
              <a:t>בטמפ</a:t>
            </a:r>
            <a:r>
              <a:rPr lang="he-IL" sz="2100" b="1" dirty="0">
                <a:latin typeface="Arial" pitchFamily="34" charset="0"/>
                <a:ea typeface="Calibri" pitchFamily="34" charset="0"/>
                <a:cs typeface="Arial" pitchFamily="34" charset="0"/>
              </a:rPr>
              <a:t>רטורה </a:t>
            </a:r>
            <a:r>
              <a:rPr kumimoji="0" lang="he-IL" sz="2100" b="1" i="0" u="none" strike="noStrike" cap="none" normalizeH="0" baseline="0" dirty="0">
                <a:ln>
                  <a:noFill/>
                </a:ln>
                <a:solidFill>
                  <a:schemeClr val="tx1"/>
                </a:solidFill>
                <a:effectLst/>
                <a:latin typeface="Arial" pitchFamily="34" charset="0"/>
                <a:ea typeface="Calibri" pitchFamily="34" charset="0"/>
                <a:cs typeface="Arial" pitchFamily="34" charset="0"/>
              </a:rPr>
              <a:t> של </a:t>
            </a:r>
            <a:r>
              <a:rPr kumimoji="0" lang="en-US" sz="2100" b="1" i="0" u="none" strike="noStrike" cap="none" normalizeH="0" baseline="0" dirty="0">
                <a:ln>
                  <a:noFill/>
                </a:ln>
                <a:solidFill>
                  <a:schemeClr val="tx1"/>
                </a:solidFill>
                <a:effectLst/>
                <a:latin typeface="Arial" pitchFamily="34" charset="0"/>
                <a:ea typeface="Calibri" pitchFamily="34" charset="0"/>
                <a:cs typeface="Arial" pitchFamily="34" charset="0"/>
              </a:rPr>
              <a:t>8</a:t>
            </a:r>
            <a:r>
              <a:rPr kumimoji="0" lang="en-US" sz="2100" b="1" i="0" u="none" strike="noStrike" cap="none" normalizeH="0" baseline="30000" dirty="0">
                <a:ln>
                  <a:noFill/>
                </a:ln>
                <a:solidFill>
                  <a:schemeClr val="tx1"/>
                </a:solidFill>
                <a:effectLst/>
                <a:latin typeface="Arial" pitchFamily="34" charset="0"/>
                <a:ea typeface="Calibri" pitchFamily="34" charset="0"/>
                <a:cs typeface="Arial" pitchFamily="34" charset="0"/>
              </a:rPr>
              <a:t>0</a:t>
            </a:r>
            <a:r>
              <a:rPr kumimoji="0" lang="en-US" sz="2100" b="1" i="0" u="none" strike="noStrike" cap="none" normalizeH="0" baseline="0" dirty="0">
                <a:ln>
                  <a:noFill/>
                </a:ln>
                <a:solidFill>
                  <a:schemeClr val="tx1"/>
                </a:solidFill>
                <a:effectLst/>
                <a:latin typeface="Arial" pitchFamily="34" charset="0"/>
                <a:ea typeface="Calibri" pitchFamily="34" charset="0"/>
                <a:cs typeface="Arial" pitchFamily="34" charset="0"/>
              </a:rPr>
              <a:t>c</a:t>
            </a:r>
            <a:r>
              <a:rPr kumimoji="0" lang="he-IL" sz="2100" b="1" i="0" u="none" strike="noStrike" cap="none" normalizeH="0" baseline="0" dirty="0">
                <a:ln>
                  <a:noFill/>
                </a:ln>
                <a:solidFill>
                  <a:schemeClr val="tx1"/>
                </a:solidFill>
                <a:effectLst/>
                <a:latin typeface="Arial" pitchFamily="34" charset="0"/>
                <a:ea typeface="Calibri" pitchFamily="34" charset="0"/>
                <a:cs typeface="Arial" pitchFamily="34" charset="0"/>
              </a:rPr>
              <a:t>.</a:t>
            </a:r>
          </a:p>
          <a:p>
            <a:pPr marL="0" marR="0" lvl="0" indent="0" algn="r" defTabSz="914400" eaLnBrk="1" fontAlgn="base" latinLnBrk="0" hangingPunct="1">
              <a:spcBef>
                <a:spcPct val="0"/>
              </a:spcBef>
              <a:spcAft>
                <a:spcPct val="0"/>
              </a:spcAft>
              <a:buClrTx/>
              <a:buSzTx/>
              <a:buFontTx/>
              <a:buNone/>
              <a:tabLst/>
            </a:pPr>
            <a:r>
              <a:rPr kumimoji="0" lang="he-IL" sz="2100" b="1" i="0" u="none" strike="noStrike" cap="none" normalizeH="0" baseline="0" dirty="0">
                <a:ln>
                  <a:noFill/>
                </a:ln>
                <a:solidFill>
                  <a:schemeClr val="tx1"/>
                </a:solidFill>
                <a:effectLst/>
                <a:latin typeface="Arial" pitchFamily="34" charset="0"/>
                <a:ea typeface="Calibri" pitchFamily="34" charset="0"/>
                <a:cs typeface="Arial" pitchFamily="34" charset="0"/>
              </a:rPr>
              <a:t>על מנת לדחות את החמצתו הוא רוצה להאריך את תקופת האחסון של החלב. </a:t>
            </a:r>
          </a:p>
          <a:p>
            <a:pPr marL="0" marR="0" lvl="0" indent="0" algn="r" defTabSz="914400" eaLnBrk="1" fontAlgn="base" latinLnBrk="0" hangingPunct="1">
              <a:spcBef>
                <a:spcPct val="0"/>
              </a:spcBef>
              <a:spcAft>
                <a:spcPct val="0"/>
              </a:spcAft>
              <a:buClrTx/>
              <a:buSzTx/>
              <a:buFontTx/>
              <a:buNone/>
              <a:tabLst/>
            </a:pPr>
            <a:r>
              <a:rPr kumimoji="0" lang="he-IL" sz="2100" b="1" i="0" u="none" strike="noStrike" cap="none" normalizeH="0" baseline="0" dirty="0">
                <a:ln>
                  <a:noFill/>
                </a:ln>
                <a:solidFill>
                  <a:schemeClr val="tx1"/>
                </a:solidFill>
                <a:effectLst/>
                <a:latin typeface="Arial" pitchFamily="34" charset="0"/>
                <a:ea typeface="Calibri" pitchFamily="34" charset="0"/>
                <a:cs typeface="Arial" pitchFamily="34" charset="0"/>
              </a:rPr>
              <a:t>לצורך זה הוא מחליט לערוך ניסוי ולבדוק אם בטמפ</a:t>
            </a:r>
            <a:r>
              <a:rPr lang="he-IL" sz="2100" b="1" dirty="0">
                <a:latin typeface="Arial" pitchFamily="34" charset="0"/>
                <a:ea typeface="Calibri" pitchFamily="34" charset="0"/>
                <a:cs typeface="Arial" pitchFamily="34" charset="0"/>
              </a:rPr>
              <a:t>רטורה</a:t>
            </a:r>
            <a:r>
              <a:rPr kumimoji="0" lang="he-IL" sz="2100" b="1" i="0" u="none" strike="noStrike" cap="none" normalizeH="0" baseline="0" dirty="0">
                <a:ln>
                  <a:noFill/>
                </a:ln>
                <a:solidFill>
                  <a:schemeClr val="tx1"/>
                </a:solidFill>
                <a:effectLst/>
                <a:latin typeface="Arial" pitchFamily="34" charset="0"/>
                <a:ea typeface="Calibri" pitchFamily="34" charset="0"/>
                <a:cs typeface="Arial" pitchFamily="34" charset="0"/>
              </a:rPr>
              <a:t> של </a:t>
            </a:r>
            <a:r>
              <a:rPr kumimoji="0" lang="en-US" sz="2100" b="1" i="0" u="none" strike="noStrike" cap="none" normalizeH="0" baseline="0" dirty="0">
                <a:ln>
                  <a:noFill/>
                </a:ln>
                <a:solidFill>
                  <a:schemeClr val="tx1"/>
                </a:solidFill>
                <a:effectLst/>
                <a:latin typeface="Arial" pitchFamily="34" charset="0"/>
                <a:ea typeface="Calibri" pitchFamily="34" charset="0"/>
                <a:cs typeface="Arial" pitchFamily="34" charset="0"/>
              </a:rPr>
              <a:t>6</a:t>
            </a:r>
            <a:r>
              <a:rPr kumimoji="0" lang="en-US" sz="2100" b="1" i="0" u="none" strike="noStrike" cap="none" normalizeH="0" baseline="30000" dirty="0">
                <a:ln>
                  <a:noFill/>
                </a:ln>
                <a:solidFill>
                  <a:schemeClr val="tx1"/>
                </a:solidFill>
                <a:effectLst/>
                <a:latin typeface="Arial" pitchFamily="34" charset="0"/>
                <a:ea typeface="Calibri" pitchFamily="34" charset="0"/>
                <a:cs typeface="Arial" pitchFamily="34" charset="0"/>
              </a:rPr>
              <a:t>0</a:t>
            </a:r>
            <a:r>
              <a:rPr kumimoji="0" lang="en-US" sz="2100" b="1" i="0" u="none" strike="noStrike" cap="none" normalizeH="0" baseline="0" dirty="0">
                <a:ln>
                  <a:noFill/>
                </a:ln>
                <a:solidFill>
                  <a:schemeClr val="tx1"/>
                </a:solidFill>
                <a:effectLst/>
                <a:latin typeface="Arial" pitchFamily="34" charset="0"/>
                <a:ea typeface="Calibri" pitchFamily="34" charset="0"/>
                <a:cs typeface="Arial" pitchFamily="34" charset="0"/>
              </a:rPr>
              <a:t>c</a:t>
            </a:r>
            <a:r>
              <a:rPr kumimoji="0" lang="he-IL" sz="2100" b="1" i="0" u="none" strike="noStrike" cap="none" normalizeH="0" baseline="0" dirty="0">
                <a:ln>
                  <a:noFill/>
                </a:ln>
                <a:solidFill>
                  <a:schemeClr val="tx1"/>
                </a:solidFill>
                <a:effectLst/>
                <a:latin typeface="Arial" pitchFamily="34" charset="0"/>
                <a:ea typeface="Calibri" pitchFamily="34" charset="0"/>
                <a:cs typeface="Arial" pitchFamily="34" charset="0"/>
              </a:rPr>
              <a:t> או </a:t>
            </a:r>
            <a:r>
              <a:rPr kumimoji="0" lang="en-US" sz="2100" b="1" i="0" u="none" strike="noStrike" cap="none" normalizeH="0" baseline="0" dirty="0">
                <a:ln>
                  <a:noFill/>
                </a:ln>
                <a:solidFill>
                  <a:schemeClr val="tx1"/>
                </a:solidFill>
                <a:effectLst/>
                <a:latin typeface="Arial" pitchFamily="34" charset="0"/>
                <a:ea typeface="Calibri" pitchFamily="34" charset="0"/>
                <a:cs typeface="Arial" pitchFamily="34" charset="0"/>
              </a:rPr>
              <a:t>0</a:t>
            </a:r>
            <a:r>
              <a:rPr kumimoji="0" lang="en-US" sz="2100" b="1" i="0" u="none" strike="noStrike" cap="none" normalizeH="0" baseline="30000" dirty="0">
                <a:ln>
                  <a:noFill/>
                </a:ln>
                <a:solidFill>
                  <a:schemeClr val="tx1"/>
                </a:solidFill>
                <a:effectLst/>
                <a:latin typeface="Arial" pitchFamily="34" charset="0"/>
                <a:ea typeface="Calibri" pitchFamily="34" charset="0"/>
                <a:cs typeface="Arial" pitchFamily="34" charset="0"/>
              </a:rPr>
              <a:t>0</a:t>
            </a:r>
            <a:r>
              <a:rPr kumimoji="0" lang="en-US" sz="2100" b="1" i="0" u="none" strike="noStrike" cap="none" normalizeH="0" baseline="0" dirty="0">
                <a:ln>
                  <a:noFill/>
                </a:ln>
                <a:solidFill>
                  <a:schemeClr val="tx1"/>
                </a:solidFill>
                <a:effectLst/>
                <a:latin typeface="Arial" pitchFamily="34" charset="0"/>
                <a:ea typeface="Calibri" pitchFamily="34" charset="0"/>
                <a:cs typeface="Arial" pitchFamily="34" charset="0"/>
              </a:rPr>
              <a:t>c</a:t>
            </a:r>
            <a:r>
              <a:rPr kumimoji="0" lang="he-IL" sz="2100" b="1" i="0" u="none" strike="noStrike" cap="none" normalizeH="0" baseline="0" dirty="0">
                <a:ln>
                  <a:noFill/>
                </a:ln>
                <a:solidFill>
                  <a:schemeClr val="tx1"/>
                </a:solidFill>
                <a:effectLst/>
                <a:latin typeface="Arial" pitchFamily="34" charset="0"/>
                <a:ea typeface="Calibri" pitchFamily="34" charset="0"/>
                <a:cs typeface="Arial" pitchFamily="34" charset="0"/>
              </a:rPr>
              <a:t> </a:t>
            </a:r>
          </a:p>
          <a:p>
            <a:pPr marL="0" marR="0" lvl="0" indent="0" algn="r" defTabSz="914400" eaLnBrk="1" fontAlgn="base" latinLnBrk="0" hangingPunct="1">
              <a:spcBef>
                <a:spcPct val="0"/>
              </a:spcBef>
              <a:spcAft>
                <a:spcPct val="0"/>
              </a:spcAft>
              <a:buClrTx/>
              <a:buSzTx/>
              <a:buFontTx/>
              <a:buNone/>
              <a:tabLst/>
            </a:pPr>
            <a:r>
              <a:rPr kumimoji="0" lang="he-IL" sz="2100" b="1" i="0" u="none" strike="noStrike" cap="none" normalizeH="0" baseline="0" dirty="0">
                <a:ln>
                  <a:noFill/>
                </a:ln>
                <a:solidFill>
                  <a:schemeClr val="tx1"/>
                </a:solidFill>
                <a:effectLst/>
                <a:latin typeface="Arial" pitchFamily="34" charset="0"/>
                <a:ea typeface="Calibri" pitchFamily="34" charset="0"/>
                <a:cs typeface="Arial" pitchFamily="34" charset="0"/>
              </a:rPr>
              <a:t>תידחה החמצת החלב לתקופה נוספת. </a:t>
            </a:r>
          </a:p>
          <a:p>
            <a:pPr marL="0" marR="0" lvl="0" indent="0" algn="r" defTabSz="914400" eaLnBrk="1" fontAlgn="base" latinLnBrk="0" hangingPunct="1">
              <a:spcBef>
                <a:spcPct val="0"/>
              </a:spcBef>
              <a:spcAft>
                <a:spcPct val="0"/>
              </a:spcAft>
              <a:buClrTx/>
              <a:buSzTx/>
              <a:buFontTx/>
              <a:buNone/>
              <a:tabLst/>
            </a:pPr>
            <a:r>
              <a:rPr kumimoji="0" lang="he-IL" sz="2100" b="1" i="0" u="none" strike="noStrike" cap="none" normalizeH="0" baseline="0" dirty="0">
                <a:ln>
                  <a:noFill/>
                </a:ln>
                <a:solidFill>
                  <a:schemeClr val="tx1"/>
                </a:solidFill>
                <a:effectLst/>
                <a:latin typeface="Arial" pitchFamily="34" charset="0"/>
                <a:ea typeface="Calibri" pitchFamily="34" charset="0"/>
                <a:cs typeface="Arial" pitchFamily="34" charset="0"/>
              </a:rPr>
              <a:t>הוא הציע להשתמש ב- 5 כדי חלב לכל טמפ</a:t>
            </a:r>
            <a:r>
              <a:rPr lang="he-IL" sz="2100" b="1" dirty="0">
                <a:latin typeface="Arial" pitchFamily="34" charset="0"/>
                <a:ea typeface="Calibri" pitchFamily="34" charset="0"/>
                <a:cs typeface="Arial" pitchFamily="34" charset="0"/>
              </a:rPr>
              <a:t>רטורה</a:t>
            </a:r>
            <a:r>
              <a:rPr kumimoji="0" lang="he-IL" sz="2100" b="1" i="0" u="none" strike="noStrike" cap="none" normalizeH="0" baseline="0" dirty="0">
                <a:ln>
                  <a:noFill/>
                </a:ln>
                <a:solidFill>
                  <a:schemeClr val="tx1"/>
                </a:solidFill>
                <a:effectLst/>
                <a:latin typeface="Arial" pitchFamily="34" charset="0"/>
                <a:ea typeface="Calibri" pitchFamily="34" charset="0"/>
                <a:cs typeface="Arial" pitchFamily="34" charset="0"/>
              </a:rPr>
              <a:t> נבדקת</a:t>
            </a:r>
            <a:r>
              <a:rPr kumimoji="0" lang="he-IL" sz="2100" b="0" i="0" u="none" strike="noStrike" cap="none" normalizeH="0" baseline="0" dirty="0">
                <a:ln>
                  <a:noFill/>
                </a:ln>
                <a:solidFill>
                  <a:schemeClr val="tx1"/>
                </a:solidFill>
                <a:effectLst/>
                <a:latin typeface="Arial" pitchFamily="34" charset="0"/>
                <a:ea typeface="Calibri" pitchFamily="34" charset="0"/>
                <a:cs typeface="David" pitchFamily="34" charset="-79"/>
              </a:rPr>
              <a:t>.</a:t>
            </a:r>
            <a:endParaRPr kumimoji="0" lang="en-US" sz="2100" b="0" i="0" u="none" strike="noStrike" cap="none" normalizeH="0" baseline="0" dirty="0">
              <a:ln>
                <a:noFill/>
              </a:ln>
              <a:solidFill>
                <a:schemeClr val="tx1"/>
              </a:solidFill>
              <a:effectLst/>
              <a:latin typeface="Arial" pitchFamily="34" charset="0"/>
              <a:cs typeface="Arial" pitchFamily="34" charset="0"/>
            </a:endParaRPr>
          </a:p>
          <a:p>
            <a:pPr fontAlgn="base">
              <a:lnSpc>
                <a:spcPct val="150000"/>
              </a:lnSpc>
              <a:spcBef>
                <a:spcPct val="0"/>
              </a:spcBef>
              <a:spcAft>
                <a:spcPct val="0"/>
              </a:spcAft>
            </a:pPr>
            <a:r>
              <a:rPr lang="he-IL" sz="2000" b="1" u="sng" dirty="0">
                <a:solidFill>
                  <a:srgbClr val="FF0000"/>
                </a:solidFill>
                <a:latin typeface="Arial" pitchFamily="34" charset="0"/>
                <a:ea typeface="Calibri" pitchFamily="34" charset="0"/>
                <a:cs typeface="Arial" pitchFamily="34" charset="0"/>
              </a:rPr>
              <a:t>ענה/י על השאלות הבאות במחברת:</a:t>
            </a:r>
            <a:endParaRPr lang="en-US" sz="2000" b="1" u="sng" dirty="0">
              <a:solidFill>
                <a:srgbClr val="FF0000"/>
              </a:solidFill>
              <a:latin typeface="Arial" pitchFamily="34" charset="0"/>
              <a:ea typeface="Calibri" pitchFamily="34" charset="0"/>
              <a:cs typeface="Arial" pitchFamily="34" charset="0"/>
            </a:endParaRPr>
          </a:p>
          <a:p>
            <a:pPr marL="457200" indent="-457200" fontAlgn="base">
              <a:spcBef>
                <a:spcPct val="0"/>
              </a:spcBef>
              <a:spcAft>
                <a:spcPct val="0"/>
              </a:spcAft>
              <a:buFont typeface="+mj-lt"/>
              <a:buAutoNum type="arabicPeriod"/>
            </a:pPr>
            <a:r>
              <a:rPr lang="he-IL" sz="1900" dirty="0">
                <a:latin typeface="Arial" pitchFamily="34" charset="0"/>
                <a:ea typeface="Calibri" pitchFamily="34" charset="0"/>
                <a:cs typeface="Arial" pitchFamily="34" charset="0"/>
              </a:rPr>
              <a:t>מהי </a:t>
            </a:r>
            <a:r>
              <a:rPr lang="he-IL" sz="1900" u="sng" dirty="0">
                <a:latin typeface="Arial" pitchFamily="34" charset="0"/>
                <a:ea typeface="Calibri" pitchFamily="34" charset="0"/>
                <a:cs typeface="Arial" pitchFamily="34" charset="0"/>
              </a:rPr>
              <a:t>הבעיה</a:t>
            </a:r>
            <a:r>
              <a:rPr lang="he-IL" sz="1900" dirty="0">
                <a:latin typeface="Arial" pitchFamily="34" charset="0"/>
                <a:ea typeface="Calibri" pitchFamily="34" charset="0"/>
                <a:cs typeface="Arial" pitchFamily="34" charset="0"/>
              </a:rPr>
              <a:t> של המחסנאי</a:t>
            </a:r>
            <a:r>
              <a:rPr lang="he-IL" sz="1900" b="1" dirty="0">
                <a:latin typeface="Arial" pitchFamily="34" charset="0"/>
                <a:ea typeface="Calibri" pitchFamily="34" charset="0"/>
                <a:cs typeface="+mj-cs"/>
              </a:rPr>
              <a:t>?</a:t>
            </a:r>
            <a:endParaRPr kumimoji="0" lang="en-US" sz="1900" b="0" i="0" u="none" strike="noStrike" cap="none" normalizeH="0" baseline="0" dirty="0">
              <a:ln>
                <a:noFill/>
              </a:ln>
              <a:solidFill>
                <a:schemeClr val="tx1"/>
              </a:solidFill>
              <a:effectLst/>
              <a:latin typeface="Arial" pitchFamily="34" charset="0"/>
              <a:cs typeface="+mj-cs"/>
            </a:endParaRPr>
          </a:p>
          <a:p>
            <a:pPr marL="457200" marR="0" lvl="0" indent="-457200" fontAlgn="base">
              <a:spcBef>
                <a:spcPct val="0"/>
              </a:spcBef>
              <a:spcAft>
                <a:spcPct val="0"/>
              </a:spcAft>
              <a:buClrTx/>
              <a:buSzTx/>
              <a:buFont typeface="+mj-lt"/>
              <a:buAutoNum type="arabicPeriod"/>
              <a:tabLst/>
            </a:pPr>
            <a:r>
              <a:rPr lang="he-IL" sz="1900" dirty="0">
                <a:latin typeface="Arial" pitchFamily="34" charset="0"/>
                <a:ea typeface="Calibri" pitchFamily="34" charset="0"/>
                <a:cs typeface="Arial" pitchFamily="34" charset="0"/>
              </a:rPr>
              <a:t>נסח/י </a:t>
            </a:r>
            <a:r>
              <a:rPr lang="he-IL" sz="1900" u="sng" dirty="0">
                <a:latin typeface="Arial" pitchFamily="34" charset="0"/>
                <a:ea typeface="Calibri" pitchFamily="34" charset="0"/>
                <a:cs typeface="Arial" pitchFamily="34" charset="0"/>
              </a:rPr>
              <a:t>שאלת חקר</a:t>
            </a:r>
            <a:r>
              <a:rPr lang="he-IL" sz="1900" dirty="0">
                <a:latin typeface="Arial" pitchFamily="34" charset="0"/>
                <a:ea typeface="Calibri" pitchFamily="34" charset="0"/>
                <a:cs typeface="Arial" pitchFamily="34" charset="0"/>
              </a:rPr>
              <a:t>, עליה המחסנאי מעוניין לענות.</a:t>
            </a:r>
            <a:endParaRPr lang="en-US" sz="1900" dirty="0">
              <a:latin typeface="Arial" pitchFamily="34" charset="0"/>
              <a:ea typeface="Calibri" pitchFamily="34" charset="0"/>
              <a:cs typeface="Arial" pitchFamily="34" charset="0"/>
            </a:endParaRPr>
          </a:p>
          <a:p>
            <a:pPr marL="457200" indent="-457200" fontAlgn="base">
              <a:spcBef>
                <a:spcPct val="0"/>
              </a:spcBef>
              <a:spcAft>
                <a:spcPct val="0"/>
              </a:spcAft>
              <a:buFont typeface="+mj-lt"/>
              <a:buAutoNum type="arabicPeriod"/>
            </a:pPr>
            <a:r>
              <a:rPr lang="he-IL" sz="1900" dirty="0">
                <a:latin typeface="Arial" pitchFamily="34" charset="0"/>
                <a:ea typeface="Calibri" pitchFamily="34" charset="0"/>
                <a:cs typeface="Arial" pitchFamily="34" charset="0"/>
              </a:rPr>
              <a:t>נסח/י </a:t>
            </a:r>
            <a:r>
              <a:rPr lang="he-IL" sz="1900" u="sng" dirty="0">
                <a:latin typeface="Arial" pitchFamily="34" charset="0"/>
                <a:ea typeface="Calibri" pitchFamily="34" charset="0"/>
                <a:cs typeface="Arial" pitchFamily="34" charset="0"/>
              </a:rPr>
              <a:t>השערה</a:t>
            </a:r>
            <a:r>
              <a:rPr lang="he-IL" sz="1900" dirty="0">
                <a:latin typeface="Arial" pitchFamily="34" charset="0"/>
                <a:ea typeface="Calibri" pitchFamily="34" charset="0"/>
                <a:cs typeface="Arial" pitchFamily="34" charset="0"/>
              </a:rPr>
              <a:t> מתאימה לפתרון הבעיה.</a:t>
            </a:r>
          </a:p>
          <a:p>
            <a:pPr marL="457200" lvl="0" indent="-457200" fontAlgn="base">
              <a:spcBef>
                <a:spcPct val="0"/>
              </a:spcBef>
              <a:spcAft>
                <a:spcPct val="0"/>
              </a:spcAft>
              <a:buFont typeface="+mj-lt"/>
              <a:buAutoNum type="arabicPeriod"/>
            </a:pPr>
            <a:r>
              <a:rPr lang="he-IL" sz="1900" dirty="0">
                <a:latin typeface="Arial" pitchFamily="34" charset="0"/>
                <a:ea typeface="Calibri" pitchFamily="34" charset="0"/>
                <a:cs typeface="Arial" pitchFamily="34" charset="0"/>
              </a:rPr>
              <a:t>מהו המשתנה </a:t>
            </a:r>
            <a:r>
              <a:rPr lang="he-IL" sz="1900" u="sng" dirty="0">
                <a:latin typeface="Arial" pitchFamily="34" charset="0"/>
                <a:ea typeface="Calibri" pitchFamily="34" charset="0"/>
                <a:cs typeface="Arial" pitchFamily="34" charset="0"/>
              </a:rPr>
              <a:t>הבלתי תלוי </a:t>
            </a:r>
            <a:r>
              <a:rPr lang="he-IL" sz="1900" dirty="0">
                <a:latin typeface="Arial" pitchFamily="34" charset="0"/>
                <a:ea typeface="Calibri" pitchFamily="34" charset="0"/>
                <a:cs typeface="Arial" pitchFamily="34" charset="0"/>
              </a:rPr>
              <a:t>(משפיע)? </a:t>
            </a:r>
          </a:p>
          <a:p>
            <a:pPr marL="457200" lvl="0" indent="-457200" fontAlgn="base">
              <a:spcBef>
                <a:spcPct val="0"/>
              </a:spcBef>
              <a:spcAft>
                <a:spcPct val="0"/>
              </a:spcAft>
              <a:buFont typeface="+mj-lt"/>
              <a:buAutoNum type="arabicPeriod"/>
            </a:pPr>
            <a:r>
              <a:rPr lang="he-IL" sz="1900" dirty="0">
                <a:latin typeface="Arial" pitchFamily="34" charset="0"/>
                <a:ea typeface="Calibri" pitchFamily="34" charset="0"/>
                <a:cs typeface="Arial" pitchFamily="34" charset="0"/>
              </a:rPr>
              <a:t>מהו המשתנה </a:t>
            </a:r>
            <a:r>
              <a:rPr lang="he-IL" sz="1900" u="sng" dirty="0">
                <a:latin typeface="Arial" pitchFamily="34" charset="0"/>
                <a:ea typeface="Calibri" pitchFamily="34" charset="0"/>
                <a:cs typeface="Arial" pitchFamily="34" charset="0"/>
              </a:rPr>
              <a:t>התלוי</a:t>
            </a:r>
            <a:r>
              <a:rPr lang="he-IL" sz="1900" dirty="0">
                <a:latin typeface="Arial" pitchFamily="34" charset="0"/>
                <a:ea typeface="Calibri" pitchFamily="34" charset="0"/>
                <a:cs typeface="Arial" pitchFamily="34" charset="0"/>
              </a:rPr>
              <a:t> (מושפע)?</a:t>
            </a:r>
          </a:p>
          <a:p>
            <a:pPr marL="457200" lvl="0" indent="-457200" fontAlgn="base">
              <a:spcBef>
                <a:spcPct val="0"/>
              </a:spcBef>
              <a:spcAft>
                <a:spcPct val="0"/>
              </a:spcAft>
              <a:buFont typeface="+mj-lt"/>
              <a:buAutoNum type="arabicPeriod"/>
            </a:pPr>
            <a:r>
              <a:rPr lang="he-IL" sz="1900" dirty="0">
                <a:latin typeface="Arial" pitchFamily="34" charset="0"/>
                <a:ea typeface="Calibri" pitchFamily="34" charset="0"/>
                <a:cs typeface="Arial" pitchFamily="34" charset="0"/>
              </a:rPr>
              <a:t>כמה </a:t>
            </a:r>
            <a:r>
              <a:rPr lang="he-IL" sz="1900" u="sng" dirty="0">
                <a:latin typeface="Arial" pitchFamily="34" charset="0"/>
                <a:ea typeface="Calibri" pitchFamily="34" charset="0"/>
                <a:cs typeface="Arial" pitchFamily="34" charset="0"/>
              </a:rPr>
              <a:t>חזרות</a:t>
            </a:r>
            <a:r>
              <a:rPr lang="he-IL" sz="1900" dirty="0">
                <a:latin typeface="Arial" pitchFamily="34" charset="0"/>
                <a:ea typeface="Calibri" pitchFamily="34" charset="0"/>
                <a:cs typeface="Arial" pitchFamily="34" charset="0"/>
              </a:rPr>
              <a:t> יהיו בניסוי ? </a:t>
            </a:r>
          </a:p>
          <a:p>
            <a:pPr marL="457200" lvl="0" indent="-457200" fontAlgn="base">
              <a:spcBef>
                <a:spcPct val="0"/>
              </a:spcBef>
              <a:spcAft>
                <a:spcPct val="0"/>
              </a:spcAft>
              <a:buFont typeface="+mj-lt"/>
              <a:buAutoNum type="arabicPeriod"/>
            </a:pPr>
            <a:r>
              <a:rPr lang="he-IL" sz="1900" dirty="0">
                <a:latin typeface="Arial" pitchFamily="34" charset="0"/>
                <a:ea typeface="Calibri" pitchFamily="34" charset="0"/>
                <a:cs typeface="Arial" pitchFamily="34" charset="0"/>
              </a:rPr>
              <a:t>הצע/י </a:t>
            </a:r>
            <a:r>
              <a:rPr lang="he-IL" sz="1900" u="sng" dirty="0">
                <a:latin typeface="Arial" pitchFamily="34" charset="0"/>
                <a:ea typeface="Calibri" pitchFamily="34" charset="0"/>
                <a:cs typeface="Arial" pitchFamily="34" charset="0"/>
              </a:rPr>
              <a:t>ניסוי בקרה </a:t>
            </a:r>
            <a:r>
              <a:rPr lang="he-IL" sz="1900" dirty="0">
                <a:latin typeface="Arial" pitchFamily="34" charset="0"/>
                <a:ea typeface="Calibri" pitchFamily="34" charset="0"/>
                <a:cs typeface="Arial" pitchFamily="34" charset="0"/>
              </a:rPr>
              <a:t>לניסוי זה, מה תפקידו?</a:t>
            </a:r>
          </a:p>
          <a:p>
            <a:pPr marL="457200" lvl="0" indent="-457200" fontAlgn="base">
              <a:spcBef>
                <a:spcPct val="0"/>
              </a:spcBef>
              <a:spcAft>
                <a:spcPct val="0"/>
              </a:spcAft>
              <a:buFont typeface="+mj-lt"/>
              <a:buAutoNum type="arabicPeriod"/>
            </a:pPr>
            <a:r>
              <a:rPr lang="he-IL" sz="1900" dirty="0">
                <a:latin typeface="Arial" pitchFamily="34" charset="0"/>
                <a:ea typeface="Calibri" pitchFamily="34" charset="0"/>
                <a:cs typeface="Arial" pitchFamily="34" charset="0"/>
              </a:rPr>
              <a:t>המחסנאי בחר בכדים העשויים מאותו חומר ובעלי נפח זהה. </a:t>
            </a:r>
          </a:p>
          <a:p>
            <a:pPr marL="457200" lvl="0" indent="-457200" fontAlgn="base">
              <a:spcBef>
                <a:spcPct val="0"/>
              </a:spcBef>
              <a:spcAft>
                <a:spcPct val="0"/>
              </a:spcAft>
            </a:pPr>
            <a:r>
              <a:rPr lang="he-IL" sz="1900" dirty="0">
                <a:latin typeface="Arial" pitchFamily="34" charset="0"/>
                <a:ea typeface="Calibri" pitchFamily="34" charset="0"/>
                <a:cs typeface="Arial" pitchFamily="34" charset="0"/>
              </a:rPr>
              <a:t>       האם יש הצדקה לבחירתו? הסבר/י.</a:t>
            </a:r>
          </a:p>
          <a:p>
            <a:pPr marL="457200" lvl="0" indent="-457200" fontAlgn="base">
              <a:spcBef>
                <a:spcPct val="0"/>
              </a:spcBef>
              <a:spcAft>
                <a:spcPct val="0"/>
              </a:spcAft>
              <a:buFont typeface="+mj-lt"/>
              <a:buAutoNum type="arabicPeriod"/>
            </a:pPr>
            <a:endParaRPr lang="he-IL" sz="2000" dirty="0">
              <a:latin typeface="Arial" pitchFamily="34" charset="0"/>
              <a:ea typeface="Calibri" pitchFamily="34" charset="0"/>
              <a:cs typeface="Arial" pitchFamily="34" charset="0"/>
            </a:endParaRPr>
          </a:p>
          <a:p>
            <a:pPr marL="457200" lvl="0" indent="-457200" fontAlgn="base">
              <a:lnSpc>
                <a:spcPct val="150000"/>
              </a:lnSpc>
              <a:spcBef>
                <a:spcPct val="0"/>
              </a:spcBef>
              <a:spcAft>
                <a:spcPct val="0"/>
              </a:spcAft>
              <a:buFont typeface="+mj-lt"/>
              <a:buAutoNum type="arabicPeriod"/>
            </a:pPr>
            <a:endParaRPr lang="en-US" sz="2000" dirty="0">
              <a:latin typeface="Arial" pitchFamily="34" charset="0"/>
              <a:ea typeface="Calibri" pitchFamily="34" charset="0"/>
              <a:cs typeface="Arial" pitchFamily="34" charset="0"/>
            </a:endParaRPr>
          </a:p>
        </p:txBody>
      </p:sp>
      <p:pic>
        <p:nvPicPr>
          <p:cNvPr id="148482" name="Picture 2" descr="http://t1.gstatic.com/images?q=tbn:ANd9GcQmHfbRSb644iKyD0nHW_2avqanTtTwl-yb2eG0GiTDXdVEGzhb"/>
          <p:cNvPicPr>
            <a:picLocks noChangeAspect="1" noChangeArrowheads="1"/>
          </p:cNvPicPr>
          <p:nvPr/>
        </p:nvPicPr>
        <p:blipFill>
          <a:blip r:embed="rId4" cstate="print"/>
          <a:srcRect/>
          <a:stretch>
            <a:fillRect/>
          </a:stretch>
        </p:blipFill>
        <p:spPr bwMode="auto">
          <a:xfrm>
            <a:off x="0" y="0"/>
            <a:ext cx="1763687" cy="185227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4" descr="http://t1.gstatic.com/images?q=tbn:ANd9GcRZtddElJMnxTbCfbYZuPrvRPJi8uRt8EVchsSPUfQzKHJiJJJ2"/>
          <p:cNvPicPr>
            <a:picLocks noChangeAspect="1" noChangeArrowheads="1"/>
          </p:cNvPicPr>
          <p:nvPr/>
        </p:nvPicPr>
        <p:blipFill>
          <a:blip r:embed="rId3" cstate="print"/>
          <a:srcRect/>
          <a:stretch>
            <a:fillRect/>
          </a:stretch>
        </p:blipFill>
        <p:spPr bwMode="auto">
          <a:xfrm>
            <a:off x="-36512" y="-27384"/>
            <a:ext cx="2009775" cy="1504951"/>
          </a:xfrm>
          <a:prstGeom prst="rect">
            <a:avLst/>
          </a:prstGeom>
          <a:noFill/>
        </p:spPr>
      </p:pic>
      <p:sp>
        <p:nvSpPr>
          <p:cNvPr id="2" name="כותרת 1"/>
          <p:cNvSpPr>
            <a:spLocks noGrp="1"/>
          </p:cNvSpPr>
          <p:nvPr>
            <p:ph type="title"/>
          </p:nvPr>
        </p:nvSpPr>
        <p:spPr/>
        <p:txBody>
          <a:bodyPr/>
          <a:lstStyle/>
          <a:p>
            <a:r>
              <a:rPr lang="he-IL" dirty="0"/>
              <a:t>מתרגלים- לבית:</a:t>
            </a:r>
          </a:p>
        </p:txBody>
      </p:sp>
      <p:sp>
        <p:nvSpPr>
          <p:cNvPr id="3" name="מציין מיקום תוכן 2"/>
          <p:cNvSpPr>
            <a:spLocks noGrp="1"/>
          </p:cNvSpPr>
          <p:nvPr>
            <p:ph sz="quarter" idx="1"/>
          </p:nvPr>
        </p:nvSpPr>
        <p:spPr>
          <a:xfrm>
            <a:off x="0" y="1305272"/>
            <a:ext cx="9036496" cy="4572000"/>
          </a:xfrm>
        </p:spPr>
        <p:txBody>
          <a:bodyPr/>
          <a:lstStyle/>
          <a:p>
            <a:pPr>
              <a:buNone/>
            </a:pPr>
            <a:r>
              <a:rPr lang="he-IL" dirty="0"/>
              <a:t>  </a:t>
            </a:r>
            <a:r>
              <a:rPr lang="he-IL" sz="2800" b="1" u="sng" dirty="0"/>
              <a:t>שאלת מחקר: </a:t>
            </a:r>
            <a:r>
              <a:rPr lang="he-IL" sz="2800" dirty="0"/>
              <a:t>כיצד משפיעה כמות מי ההשקיה על גודל העגבניות בשיח?</a:t>
            </a:r>
          </a:p>
          <a:p>
            <a:pPr lvl="1">
              <a:buNone/>
            </a:pPr>
            <a:r>
              <a:rPr lang="he-IL" sz="2400" dirty="0">
                <a:solidFill>
                  <a:srgbClr val="FF0000"/>
                </a:solidFill>
              </a:rPr>
              <a:t>תכנן ניסוי הכולל בקרה על מנת לבדוק את שאלת המחקר</a:t>
            </a:r>
          </a:p>
          <a:p>
            <a:pPr>
              <a:buNone/>
            </a:pPr>
            <a:endParaRPr lang="he-IL" dirty="0"/>
          </a:p>
          <a:p>
            <a:pPr>
              <a:buNone/>
            </a:pPr>
            <a:endParaRPr lang="he-IL" dirty="0"/>
          </a:p>
        </p:txBody>
      </p:sp>
      <p:sp>
        <p:nvSpPr>
          <p:cNvPr id="4" name="מציין מיקום של מספר שקופית 3"/>
          <p:cNvSpPr>
            <a:spLocks noGrp="1"/>
          </p:cNvSpPr>
          <p:nvPr>
            <p:ph type="sldNum" sz="quarter" idx="12"/>
          </p:nvPr>
        </p:nvSpPr>
        <p:spPr/>
        <p:txBody>
          <a:bodyPr/>
          <a:lstStyle/>
          <a:p>
            <a:fld id="{42751684-6271-42AE-AB50-9D30ED2EF872}" type="slidenum">
              <a:rPr lang="he-IL" smtClean="0"/>
              <a:pPr/>
              <a:t>35</a:t>
            </a:fld>
            <a:endParaRPr lang="he-IL"/>
          </a:p>
        </p:txBody>
      </p:sp>
      <p:pic>
        <p:nvPicPr>
          <p:cNvPr id="48131" name="Picture 3"/>
          <p:cNvPicPr>
            <a:picLocks noChangeAspect="1" noChangeArrowheads="1"/>
          </p:cNvPicPr>
          <p:nvPr/>
        </p:nvPicPr>
        <p:blipFill>
          <a:blip r:embed="rId4" cstate="print"/>
          <a:srcRect/>
          <a:stretch>
            <a:fillRect/>
          </a:stretch>
        </p:blipFill>
        <p:spPr bwMode="auto">
          <a:xfrm>
            <a:off x="2843808" y="2708920"/>
            <a:ext cx="5400600" cy="4068452"/>
          </a:xfrm>
          <a:prstGeom prst="rect">
            <a:avLst/>
          </a:prstGeom>
          <a:noFill/>
          <a:ln w="9525">
            <a:noFill/>
            <a:miter lim="800000"/>
            <a:headEnd/>
            <a:tailEnd/>
          </a:ln>
        </p:spPr>
      </p:pic>
      <p:sp>
        <p:nvSpPr>
          <p:cNvPr id="7" name="TextBox 6"/>
          <p:cNvSpPr txBox="1"/>
          <p:nvPr/>
        </p:nvSpPr>
        <p:spPr>
          <a:xfrm>
            <a:off x="323528" y="5157192"/>
            <a:ext cx="2088232" cy="1200329"/>
          </a:xfrm>
          <a:prstGeom prst="rect">
            <a:avLst/>
          </a:prstGeom>
          <a:noFill/>
        </p:spPr>
        <p:txBody>
          <a:bodyPr wrap="square" rtlCol="1">
            <a:spAutoFit/>
          </a:bodyPr>
          <a:lstStyle/>
          <a:p>
            <a:r>
              <a:rPr lang="he-IL" dirty="0"/>
              <a:t> </a:t>
            </a:r>
            <a:r>
              <a:rPr lang="en-US" dirty="0"/>
              <a:t>+ </a:t>
            </a:r>
            <a:r>
              <a:rPr lang="he-IL" dirty="0"/>
              <a:t>ניסוי מספר 1 – תנאי גידול צמחים - בקובץ </a:t>
            </a:r>
            <a:r>
              <a:rPr lang="en-US" dirty="0"/>
              <a:t>WORD</a:t>
            </a:r>
            <a:r>
              <a:rPr lang="he-IL" dirty="0"/>
              <a:t> שלבי החקר המדעי</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42751684-6271-42AE-AB50-9D30ED2EF872}" type="slidenum">
              <a:rPr lang="he-IL" smtClean="0"/>
              <a:pPr/>
              <a:t>36</a:t>
            </a:fld>
            <a:endParaRPr lang="he-IL"/>
          </a:p>
        </p:txBody>
      </p:sp>
      <p:pic>
        <p:nvPicPr>
          <p:cNvPr id="245761" name="Picture 1" descr="http://stwww.weizmann.ac.il/tech-center/mot-net/skills/experiment4.files/image001.gif"/>
          <p:cNvPicPr>
            <a:picLocks noChangeAspect="1" noChangeArrowheads="1"/>
          </p:cNvPicPr>
          <p:nvPr/>
        </p:nvPicPr>
        <p:blipFill>
          <a:blip r:embed="rId2" r:link="rId3" cstate="print"/>
          <a:srcRect/>
          <a:stretch>
            <a:fillRect/>
          </a:stretch>
        </p:blipFill>
        <p:spPr bwMode="auto">
          <a:xfrm>
            <a:off x="179512" y="1916832"/>
            <a:ext cx="3257550" cy="1952625"/>
          </a:xfrm>
          <a:prstGeom prst="rect">
            <a:avLst/>
          </a:prstGeom>
          <a:noFill/>
        </p:spPr>
      </p:pic>
      <p:sp>
        <p:nvSpPr>
          <p:cNvPr id="245763" name="Rectangle 3"/>
          <p:cNvSpPr>
            <a:spLocks noChangeArrowheads="1"/>
          </p:cNvSpPr>
          <p:nvPr/>
        </p:nvSpPr>
        <p:spPr bwMode="auto">
          <a:xfrm>
            <a:off x="323528" y="3811974"/>
            <a:ext cx="856793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400" b="1" i="0" u="none" strike="noStrike" cap="none" normalizeH="0" baseline="0" dirty="0">
                <a:ln>
                  <a:noFill/>
                </a:ln>
                <a:solidFill>
                  <a:schemeClr val="tx1"/>
                </a:solidFill>
                <a:effectLst/>
                <a:latin typeface="Tahoma" pitchFamily="34" charset="0"/>
                <a:ea typeface="Times New Roman" pitchFamily="18" charset="0"/>
                <a:cs typeface="Tahoma" pitchFamily="34" charset="0"/>
              </a:rPr>
              <a:t>1</a:t>
            </a:r>
            <a:r>
              <a:rPr kumimoji="0" lang="he-IL" sz="1400" b="1" i="0" u="none" strike="noStrike" cap="none" normalizeH="0" baseline="0" dirty="0">
                <a:ln>
                  <a:noFill/>
                </a:ln>
                <a:solidFill>
                  <a:schemeClr val="tx1"/>
                </a:solidFill>
                <a:effectLst/>
                <a:latin typeface="Arial"/>
                <a:ea typeface="Times New Roman" pitchFamily="18" charset="0"/>
                <a:cs typeface="Tahoma" pitchFamily="34" charset="0"/>
              </a:rPr>
              <a:t>     </a:t>
            </a:r>
            <a:r>
              <a:rPr kumimoji="0" lang="he-IL" sz="1400" b="1" i="0" u="none" strike="noStrike" cap="none" normalizeH="0" baseline="0" dirty="0">
                <a:ln>
                  <a:noFill/>
                </a:ln>
                <a:solidFill>
                  <a:schemeClr val="tx1"/>
                </a:solidFill>
                <a:effectLst/>
                <a:latin typeface="Tahoma" pitchFamily="34" charset="0"/>
                <a:ea typeface="Times New Roman" pitchFamily="18" charset="0"/>
                <a:cs typeface="Tahoma" pitchFamily="34" charset="0"/>
              </a:rPr>
              <a:t>איזה תנאי הדרוש לגידול צמחים נבדק בניסוי זה?</a:t>
            </a:r>
            <a:endParaRPr kumimoji="0" lang="en-US" sz="14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sz="1400" b="0" i="0" u="none" strike="noStrike" cap="none" normalizeH="0" baseline="0" dirty="0">
                <a:ln>
                  <a:noFill/>
                </a:ln>
                <a:solidFill>
                  <a:schemeClr val="tx1"/>
                </a:solidFill>
                <a:effectLst/>
                <a:latin typeface="Tahoma" pitchFamily="34" charset="0"/>
                <a:ea typeface="Times New Roman" pitchFamily="18" charset="0"/>
                <a:cs typeface="Tahoma" pitchFamily="34" charset="0"/>
              </a:rPr>
              <a:t>א.</a:t>
            </a:r>
            <a:r>
              <a:rPr kumimoji="0" lang="he-IL" sz="1400" b="0" i="0" u="none" strike="noStrike" cap="none" normalizeH="0" baseline="0" dirty="0">
                <a:ln>
                  <a:noFill/>
                </a:ln>
                <a:solidFill>
                  <a:schemeClr val="tx1"/>
                </a:solidFill>
                <a:effectLst/>
                <a:latin typeface="Arial"/>
                <a:ea typeface="Times New Roman" pitchFamily="18" charset="0"/>
                <a:cs typeface="Tahoma" pitchFamily="34" charset="0"/>
              </a:rPr>
              <a:t>                  </a:t>
            </a:r>
            <a:r>
              <a:rPr kumimoji="0" lang="he-IL" sz="1400" b="0" i="0" u="none" strike="noStrike" cap="none" normalizeH="0" baseline="0" dirty="0">
                <a:ln>
                  <a:noFill/>
                </a:ln>
                <a:solidFill>
                  <a:schemeClr val="tx1"/>
                </a:solidFill>
                <a:effectLst/>
                <a:latin typeface="Tahoma" pitchFamily="34" charset="0"/>
                <a:ea typeface="Times New Roman" pitchFamily="18" charset="0"/>
                <a:cs typeface="Tahoma" pitchFamily="34" charset="0"/>
              </a:rPr>
              <a:t>סוג האדמה       ב. כמות המים               ג. מקור אור                   ד. טמפרטורה.</a:t>
            </a:r>
            <a:endParaRPr kumimoji="0" lang="en-US" sz="14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sz="1400" b="1" i="0" u="none" strike="noStrike" cap="none" normalizeH="0" baseline="0" dirty="0">
                <a:ln>
                  <a:noFill/>
                </a:ln>
                <a:solidFill>
                  <a:schemeClr val="tx1"/>
                </a:solidFill>
                <a:effectLst/>
                <a:latin typeface="Tahoma" pitchFamily="34" charset="0"/>
                <a:ea typeface="Times New Roman" pitchFamily="18" charset="0"/>
                <a:cs typeface="Tahoma" pitchFamily="34" charset="0"/>
              </a:rPr>
              <a:t>2</a:t>
            </a:r>
            <a:r>
              <a:rPr kumimoji="0" lang="he-IL" sz="1400" b="1" i="0" u="none" strike="noStrike" cap="none" normalizeH="0" baseline="0" dirty="0">
                <a:ln>
                  <a:noFill/>
                </a:ln>
                <a:solidFill>
                  <a:schemeClr val="tx1"/>
                </a:solidFill>
                <a:effectLst/>
                <a:latin typeface="Arial"/>
                <a:ea typeface="Times New Roman" pitchFamily="18" charset="0"/>
                <a:cs typeface="Tahoma" pitchFamily="34" charset="0"/>
              </a:rPr>
              <a:t>     </a:t>
            </a:r>
            <a:r>
              <a:rPr kumimoji="0" lang="he-IL" sz="1400" b="1" i="0" u="none" strike="noStrike" cap="none" normalizeH="0" baseline="0" dirty="0">
                <a:ln>
                  <a:noFill/>
                </a:ln>
                <a:solidFill>
                  <a:schemeClr val="tx1"/>
                </a:solidFill>
                <a:effectLst/>
                <a:latin typeface="Tahoma" pitchFamily="34" charset="0"/>
                <a:ea typeface="Times New Roman" pitchFamily="18" charset="0"/>
                <a:cs typeface="Tahoma" pitchFamily="34" charset="0"/>
              </a:rPr>
              <a:t>"בשתי החממות שררו אותם תנאים מבחינת הטמפרטורה  והאוורור".  היגד זה מתאים ל:</a:t>
            </a:r>
            <a:endParaRPr kumimoji="0" lang="en-US" sz="14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sz="1400" b="0" i="0" u="none" strike="noStrike" cap="none" normalizeH="0" baseline="0" dirty="0">
                <a:ln>
                  <a:noFill/>
                </a:ln>
                <a:solidFill>
                  <a:schemeClr val="tx1"/>
                </a:solidFill>
                <a:effectLst/>
                <a:latin typeface="Tahoma" pitchFamily="34" charset="0"/>
                <a:ea typeface="Times New Roman" pitchFamily="18" charset="0"/>
                <a:cs typeface="Tahoma" pitchFamily="34" charset="0"/>
              </a:rPr>
              <a:t>א.</a:t>
            </a:r>
            <a:r>
              <a:rPr kumimoji="0" lang="he-IL" sz="1400" b="0" i="0" u="none" strike="noStrike" cap="none" normalizeH="0" baseline="0" dirty="0">
                <a:ln>
                  <a:noFill/>
                </a:ln>
                <a:solidFill>
                  <a:schemeClr val="tx1"/>
                </a:solidFill>
                <a:effectLst/>
                <a:latin typeface="Arial"/>
                <a:ea typeface="Times New Roman" pitchFamily="18" charset="0"/>
                <a:cs typeface="Tahoma" pitchFamily="34" charset="0"/>
              </a:rPr>
              <a:t>                  </a:t>
            </a:r>
            <a:r>
              <a:rPr kumimoji="0" lang="he-IL" sz="1400" b="0" i="0" u="none" strike="noStrike" cap="none" normalizeH="0" baseline="0" dirty="0">
                <a:ln>
                  <a:noFill/>
                </a:ln>
                <a:solidFill>
                  <a:schemeClr val="tx1"/>
                </a:solidFill>
                <a:effectLst/>
                <a:latin typeface="Tahoma" pitchFamily="34" charset="0"/>
                <a:ea typeface="Times New Roman" pitchFamily="18" charset="0"/>
                <a:cs typeface="Tahoma" pitchFamily="34" charset="0"/>
              </a:rPr>
              <a:t>בידוד משתנים               ב. חזרה                                   ג. בקרה                ד. השערה </a:t>
            </a:r>
            <a:endParaRPr kumimoji="0" lang="en-US" sz="14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sz="1400" b="1" i="0" u="none" strike="noStrike" cap="none" normalizeH="0" baseline="0" dirty="0">
                <a:ln>
                  <a:noFill/>
                </a:ln>
                <a:solidFill>
                  <a:schemeClr val="tx1"/>
                </a:solidFill>
                <a:effectLst/>
                <a:latin typeface="Tahoma" pitchFamily="34" charset="0"/>
                <a:ea typeface="Times New Roman" pitchFamily="18" charset="0"/>
                <a:cs typeface="Tahoma" pitchFamily="34" charset="0"/>
              </a:rPr>
              <a:t>3.   לפניכם מספר היגדים על הניסוי. </a:t>
            </a:r>
          </a:p>
          <a:p>
            <a:pPr marL="0" marR="0" lvl="0" indent="0" algn="r" defTabSz="914400" rtl="1" eaLnBrk="0" fontAlgn="base" latinLnBrk="0" hangingPunct="0">
              <a:lnSpc>
                <a:spcPct val="100000"/>
              </a:lnSpc>
              <a:spcBef>
                <a:spcPct val="0"/>
              </a:spcBef>
              <a:spcAft>
                <a:spcPct val="0"/>
              </a:spcAft>
              <a:buClrTx/>
              <a:buSzTx/>
              <a:buFontTx/>
              <a:buNone/>
              <a:tabLst/>
            </a:pPr>
            <a:r>
              <a:rPr lang="he-IL" sz="1400" b="1" dirty="0">
                <a:latin typeface="Tahoma" pitchFamily="34" charset="0"/>
                <a:ea typeface="Times New Roman" pitchFamily="18" charset="0"/>
                <a:cs typeface="Tahoma" pitchFamily="34" charset="0"/>
              </a:rPr>
              <a:t>     </a:t>
            </a:r>
            <a:r>
              <a:rPr kumimoji="0" lang="he-IL" sz="1400" b="1" i="0" u="none" strike="noStrike" cap="none" normalizeH="0" baseline="0" dirty="0">
                <a:ln>
                  <a:noFill/>
                </a:ln>
                <a:solidFill>
                  <a:schemeClr val="tx1"/>
                </a:solidFill>
                <a:effectLst/>
                <a:latin typeface="Tahoma" pitchFamily="34" charset="0"/>
                <a:ea typeface="Times New Roman" pitchFamily="18" charset="0"/>
                <a:cs typeface="Tahoma" pitchFamily="34" charset="0"/>
              </a:rPr>
              <a:t>רשמו בסוף כל משפט האם הוא מתאים לשאלת מחקר, השערה, תוצאה או מסקנה.</a:t>
            </a:r>
            <a:endParaRPr kumimoji="0" lang="en-US" sz="14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sz="1400" b="0" i="0" u="none" strike="noStrike" cap="none" normalizeH="0" baseline="0" dirty="0">
                <a:ln>
                  <a:noFill/>
                </a:ln>
                <a:solidFill>
                  <a:schemeClr val="tx1"/>
                </a:solidFill>
                <a:effectLst/>
                <a:latin typeface="Tahoma" pitchFamily="34" charset="0"/>
                <a:ea typeface="Times New Roman" pitchFamily="18" charset="0"/>
                <a:cs typeface="Tahoma" pitchFamily="34" charset="0"/>
              </a:rPr>
              <a:t>א.</a:t>
            </a:r>
            <a:r>
              <a:rPr kumimoji="0" lang="he-IL" sz="1400" b="0" i="0" u="none" strike="noStrike" cap="none" normalizeH="0" baseline="0" dirty="0">
                <a:ln>
                  <a:noFill/>
                </a:ln>
                <a:solidFill>
                  <a:schemeClr val="tx1"/>
                </a:solidFill>
                <a:effectLst/>
                <a:latin typeface="Arial"/>
                <a:ea typeface="Times New Roman" pitchFamily="18" charset="0"/>
                <a:cs typeface="Tahoma" pitchFamily="34" charset="0"/>
              </a:rPr>
              <a:t>                  </a:t>
            </a:r>
            <a:r>
              <a:rPr kumimoji="0" lang="he-IL" sz="1400" b="0" i="0" u="none" strike="noStrike" cap="none" normalizeH="0" baseline="0" dirty="0">
                <a:ln>
                  <a:noFill/>
                </a:ln>
                <a:solidFill>
                  <a:schemeClr val="tx1"/>
                </a:solidFill>
                <a:effectLst/>
                <a:latin typeface="Tahoma" pitchFamily="34" charset="0"/>
                <a:ea typeface="Times New Roman" pitchFamily="18" charset="0"/>
                <a:cs typeface="Tahoma" pitchFamily="34" charset="0"/>
              </a:rPr>
              <a:t>הצמח בעציץ מס' 1 הצהיב ונבל. _________</a:t>
            </a:r>
            <a:endParaRPr kumimoji="0" lang="en-US" sz="14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sz="1400" b="0" i="0" u="none" strike="noStrike" cap="none" normalizeH="0" baseline="0" dirty="0">
                <a:ln>
                  <a:noFill/>
                </a:ln>
                <a:solidFill>
                  <a:schemeClr val="tx1"/>
                </a:solidFill>
                <a:effectLst/>
                <a:latin typeface="Tahoma" pitchFamily="34" charset="0"/>
                <a:ea typeface="Times New Roman" pitchFamily="18" charset="0"/>
                <a:cs typeface="Tahoma" pitchFamily="34" charset="0"/>
              </a:rPr>
              <a:t>ב.</a:t>
            </a:r>
            <a:r>
              <a:rPr kumimoji="0" lang="he-IL" sz="1400" b="0" i="0" u="none" strike="noStrike" cap="none" normalizeH="0" baseline="0" dirty="0">
                <a:ln>
                  <a:noFill/>
                </a:ln>
                <a:solidFill>
                  <a:schemeClr val="tx1"/>
                </a:solidFill>
                <a:effectLst/>
                <a:latin typeface="Arial"/>
                <a:ea typeface="Times New Roman" pitchFamily="18" charset="0"/>
                <a:cs typeface="Tahoma" pitchFamily="34" charset="0"/>
              </a:rPr>
              <a:t>                  </a:t>
            </a:r>
            <a:r>
              <a:rPr kumimoji="0" lang="he-IL" sz="1400" b="1" i="0" u="none" strike="noStrike" cap="none" normalizeH="0" baseline="0" dirty="0">
                <a:ln>
                  <a:noFill/>
                </a:ln>
                <a:solidFill>
                  <a:schemeClr val="tx1"/>
                </a:solidFill>
                <a:effectLst/>
                <a:latin typeface="Tahoma" pitchFamily="34" charset="0"/>
                <a:ea typeface="Times New Roman" pitchFamily="18" charset="0"/>
                <a:cs typeface="Tahoma" pitchFamily="34" charset="0"/>
              </a:rPr>
              <a:t>אם</a:t>
            </a:r>
            <a:r>
              <a:rPr kumimoji="0" lang="he-IL" sz="1400" b="0" i="0" u="none" strike="noStrike" cap="none" normalizeH="0" baseline="0" dirty="0">
                <a:ln>
                  <a:noFill/>
                </a:ln>
                <a:solidFill>
                  <a:schemeClr val="tx1"/>
                </a:solidFill>
                <a:effectLst/>
                <a:latin typeface="Tahoma" pitchFamily="34" charset="0"/>
                <a:ea typeface="Times New Roman" pitchFamily="18" charset="0"/>
                <a:cs typeface="Tahoma" pitchFamily="34" charset="0"/>
              </a:rPr>
              <a:t> נגדל את הצמח ללא אור </a:t>
            </a:r>
            <a:r>
              <a:rPr kumimoji="0" lang="he-IL" sz="1400" b="1" i="0" u="none" strike="noStrike" cap="none" normalizeH="0" baseline="0" dirty="0">
                <a:ln>
                  <a:noFill/>
                </a:ln>
                <a:solidFill>
                  <a:schemeClr val="tx1"/>
                </a:solidFill>
                <a:effectLst/>
                <a:latin typeface="Tahoma" pitchFamily="34" charset="0"/>
                <a:ea typeface="Times New Roman" pitchFamily="18" charset="0"/>
                <a:cs typeface="Tahoma" pitchFamily="34" charset="0"/>
              </a:rPr>
              <a:t>אז</a:t>
            </a:r>
            <a:r>
              <a:rPr kumimoji="0" lang="he-IL" sz="1400" b="0" i="0" u="none" strike="noStrike" cap="none" normalizeH="0" baseline="0" dirty="0">
                <a:ln>
                  <a:noFill/>
                </a:ln>
                <a:solidFill>
                  <a:schemeClr val="tx1"/>
                </a:solidFill>
                <a:effectLst/>
                <a:latin typeface="Tahoma" pitchFamily="34" charset="0"/>
                <a:ea typeface="Times New Roman" pitchFamily="18" charset="0"/>
                <a:cs typeface="Tahoma" pitchFamily="34" charset="0"/>
              </a:rPr>
              <a:t> הצמח יבול וימות._________</a:t>
            </a:r>
            <a:endParaRPr kumimoji="0" lang="en-US" sz="14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sz="1400" b="0" i="0" u="none" strike="noStrike" cap="none" normalizeH="0" baseline="0" dirty="0">
                <a:ln>
                  <a:noFill/>
                </a:ln>
                <a:solidFill>
                  <a:schemeClr val="tx1"/>
                </a:solidFill>
                <a:effectLst/>
                <a:latin typeface="Tahoma" pitchFamily="34" charset="0"/>
                <a:ea typeface="Times New Roman" pitchFamily="18" charset="0"/>
                <a:cs typeface="Tahoma" pitchFamily="34" charset="0"/>
              </a:rPr>
              <a:t>ג.</a:t>
            </a:r>
            <a:r>
              <a:rPr kumimoji="0" lang="he-IL" sz="1400" b="0" i="0" u="none" strike="noStrike" cap="none" normalizeH="0" baseline="0" dirty="0">
                <a:ln>
                  <a:noFill/>
                </a:ln>
                <a:solidFill>
                  <a:schemeClr val="tx1"/>
                </a:solidFill>
                <a:effectLst/>
                <a:latin typeface="Arial"/>
                <a:ea typeface="Times New Roman" pitchFamily="18" charset="0"/>
                <a:cs typeface="Tahoma" pitchFamily="34" charset="0"/>
              </a:rPr>
              <a:t>                   </a:t>
            </a:r>
            <a:r>
              <a:rPr kumimoji="0" lang="he-IL" sz="1400" b="0" i="0" u="none" strike="noStrike" cap="none" normalizeH="0" baseline="0" dirty="0">
                <a:ln>
                  <a:noFill/>
                </a:ln>
                <a:solidFill>
                  <a:schemeClr val="tx1"/>
                </a:solidFill>
                <a:effectLst/>
                <a:latin typeface="Tahoma" pitchFamily="34" charset="0"/>
                <a:ea typeface="Times New Roman" pitchFamily="18" charset="0"/>
                <a:cs typeface="Tahoma" pitchFamily="34" charset="0"/>
              </a:rPr>
              <a:t>מה הקשר בין מידת</a:t>
            </a:r>
            <a:r>
              <a:rPr lang="he-IL" sz="1400" dirty="0">
                <a:latin typeface="Tahoma" pitchFamily="34" charset="0"/>
                <a:ea typeface="Times New Roman" pitchFamily="18" charset="0"/>
                <a:cs typeface="Tahoma" pitchFamily="34" charset="0"/>
              </a:rPr>
              <a:t> האור להתפתחות הצמח</a:t>
            </a:r>
            <a:r>
              <a:rPr kumimoji="0" lang="he-IL" sz="1400" b="0" i="0" u="none" strike="noStrike" cap="none" normalizeH="0" baseline="0" dirty="0">
                <a:ln>
                  <a:noFill/>
                </a:ln>
                <a:solidFill>
                  <a:schemeClr val="tx1"/>
                </a:solidFill>
                <a:effectLst/>
                <a:latin typeface="Tahoma" pitchFamily="34" charset="0"/>
                <a:ea typeface="Times New Roman" pitchFamily="18" charset="0"/>
                <a:cs typeface="Tahoma" pitchFamily="34" charset="0"/>
              </a:rPr>
              <a:t>. _________</a:t>
            </a:r>
            <a:endParaRPr kumimoji="0" lang="en-US" sz="14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sz="1400" b="0" i="0" u="none" strike="noStrike" cap="none" normalizeH="0" baseline="0" dirty="0">
                <a:ln>
                  <a:noFill/>
                </a:ln>
                <a:solidFill>
                  <a:schemeClr val="tx1"/>
                </a:solidFill>
                <a:effectLst/>
                <a:latin typeface="Tahoma" pitchFamily="34" charset="0"/>
                <a:ea typeface="Times New Roman" pitchFamily="18" charset="0"/>
                <a:cs typeface="Tahoma" pitchFamily="34" charset="0"/>
              </a:rPr>
              <a:t>ד.</a:t>
            </a:r>
            <a:r>
              <a:rPr kumimoji="0" lang="he-IL" sz="1400" b="0" i="0" u="none" strike="noStrike" cap="none" normalizeH="0" baseline="0" dirty="0">
                <a:ln>
                  <a:noFill/>
                </a:ln>
                <a:solidFill>
                  <a:schemeClr val="tx1"/>
                </a:solidFill>
                <a:effectLst/>
                <a:latin typeface="Arial"/>
                <a:ea typeface="Times New Roman" pitchFamily="18" charset="0"/>
                <a:cs typeface="Tahoma" pitchFamily="34" charset="0"/>
              </a:rPr>
              <a:t>                  </a:t>
            </a:r>
            <a:r>
              <a:rPr kumimoji="0" lang="he-IL" sz="1400" b="0" i="0" u="none" strike="noStrike" cap="none" normalizeH="0" baseline="0" dirty="0">
                <a:ln>
                  <a:noFill/>
                </a:ln>
                <a:solidFill>
                  <a:schemeClr val="tx1"/>
                </a:solidFill>
                <a:effectLst/>
                <a:latin typeface="Tahoma" pitchFamily="34" charset="0"/>
                <a:ea typeface="Times New Roman" pitchFamily="18" charset="0"/>
                <a:cs typeface="Tahoma" pitchFamily="34" charset="0"/>
              </a:rPr>
              <a:t>צמחים זקוקים לאור על מנת לגדול.__________ </a:t>
            </a:r>
            <a:endParaRPr kumimoji="0" lang="en-US" sz="14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sz="1400" b="0" i="0" u="none" strike="noStrike" cap="none" normalizeH="0" baseline="0" dirty="0">
                <a:ln>
                  <a:noFill/>
                </a:ln>
                <a:solidFill>
                  <a:schemeClr val="tx1"/>
                </a:solidFill>
                <a:effectLst/>
                <a:latin typeface="Tahoma" pitchFamily="34" charset="0"/>
                <a:ea typeface="Times New Roman" pitchFamily="18" charset="0"/>
                <a:cs typeface="Tahoma" pitchFamily="34" charset="0"/>
              </a:rPr>
              <a:t>4</a:t>
            </a:r>
            <a:r>
              <a:rPr kumimoji="0" lang="he-IL" sz="1400" b="0" i="0" u="none" strike="noStrike" cap="none" normalizeH="0" baseline="0" dirty="0">
                <a:ln>
                  <a:noFill/>
                </a:ln>
                <a:solidFill>
                  <a:schemeClr val="tx1"/>
                </a:solidFill>
                <a:effectLst/>
                <a:latin typeface="Arial"/>
                <a:ea typeface="Times New Roman" pitchFamily="18" charset="0"/>
                <a:cs typeface="Tahoma" pitchFamily="34" charset="0"/>
              </a:rPr>
              <a:t>  .    </a:t>
            </a:r>
            <a:r>
              <a:rPr kumimoji="0" lang="he-IL" sz="1400" b="1" i="0" u="none" strike="noStrike" cap="none" normalizeH="0" baseline="0" dirty="0">
                <a:ln>
                  <a:noFill/>
                </a:ln>
                <a:solidFill>
                  <a:schemeClr val="tx1"/>
                </a:solidFill>
                <a:effectLst/>
                <a:latin typeface="Tahoma" pitchFamily="34" charset="0"/>
                <a:ea typeface="Times New Roman" pitchFamily="18" charset="0"/>
                <a:cs typeface="Tahoma" pitchFamily="34" charset="0"/>
              </a:rPr>
              <a:t>איזה מהצמחים הוא ניסוי הבקרה? צמח מס' 1 או צמח מס' 2? </a:t>
            </a:r>
            <a:endParaRPr kumimoji="0" lang="he-IL" sz="14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cs typeface="Arial" pitchFamily="34" charset="0"/>
            </a:endParaRPr>
          </a:p>
        </p:txBody>
      </p:sp>
      <p:sp>
        <p:nvSpPr>
          <p:cNvPr id="6" name="TextBox 5"/>
          <p:cNvSpPr txBox="1"/>
          <p:nvPr/>
        </p:nvSpPr>
        <p:spPr>
          <a:xfrm>
            <a:off x="323528" y="188640"/>
            <a:ext cx="8244408" cy="1938992"/>
          </a:xfrm>
          <a:prstGeom prst="rect">
            <a:avLst/>
          </a:prstGeom>
          <a:noFill/>
        </p:spPr>
        <p:txBody>
          <a:bodyPr wrap="square" rtlCol="1">
            <a:spAutoFit/>
          </a:bodyPr>
          <a:lstStyle/>
          <a:p>
            <a:r>
              <a:rPr lang="he-IL" sz="2000" b="1" i="1" u="sng" dirty="0"/>
              <a:t>ניסוי מס' 1</a:t>
            </a:r>
            <a:r>
              <a:rPr lang="he-IL" sz="2000" b="1" i="1" dirty="0"/>
              <a:t> </a:t>
            </a:r>
            <a:r>
              <a:rPr lang="he-IL" sz="2000" b="1" i="1" u="sng" dirty="0"/>
              <a:t>תנאי גידול צמחים </a:t>
            </a:r>
            <a:r>
              <a:rPr lang="he-IL" sz="2000" b="1" i="1" dirty="0"/>
              <a:t>– (מתוך קובץ </a:t>
            </a:r>
            <a:r>
              <a:rPr lang="en-US" sz="2000" b="1" i="1" dirty="0"/>
              <a:t>WORD</a:t>
            </a:r>
            <a:r>
              <a:rPr lang="he-IL" sz="2000" b="1" i="1" dirty="0"/>
              <a:t> שלבי החקר המדעי)</a:t>
            </a:r>
          </a:p>
          <a:p>
            <a:r>
              <a:rPr lang="he-IL" sz="2000" b="1" dirty="0"/>
              <a:t>תלמידים רצו לבדוק את אחד התנאים הדרושים לגידולו של צמח. לשם כך הם לקחו שני צמחים זהים, מאותו סוג ובאותו גודל, והעמידו אותם בשתי חממות כמתואר בציור. בשני העציצים היו כמויות שוות של אדמה, והם הושקו בכמויות שוות של מים. בשתי החממות שררו אותם תנאים מבחינת הטמפרטורה והאוורור. כעבור כמה ימים התארך צמח מס' 2 בעשרה ס"מ, ואילו צמח מס' 1 הצהיב ונבל</a:t>
            </a:r>
            <a:endParaRPr lang="he-IL" sz="2000" dirty="0"/>
          </a:p>
        </p:txBody>
      </p:sp>
      <p:sp>
        <p:nvSpPr>
          <p:cNvPr id="7" name="אליפסה 6"/>
          <p:cNvSpPr/>
          <p:nvPr/>
        </p:nvSpPr>
        <p:spPr>
          <a:xfrm>
            <a:off x="2915816" y="4005064"/>
            <a:ext cx="1512168"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p:cNvSpPr/>
          <p:nvPr/>
        </p:nvSpPr>
        <p:spPr>
          <a:xfrm>
            <a:off x="6228184" y="4509120"/>
            <a:ext cx="1512168"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3923928" y="5075892"/>
            <a:ext cx="936104" cy="369332"/>
          </a:xfrm>
          <a:prstGeom prst="rect">
            <a:avLst/>
          </a:prstGeom>
          <a:noFill/>
        </p:spPr>
        <p:txBody>
          <a:bodyPr wrap="square" rtlCol="1">
            <a:spAutoFit/>
          </a:bodyPr>
          <a:lstStyle/>
          <a:p>
            <a:r>
              <a:rPr lang="he-IL" b="1" dirty="0">
                <a:solidFill>
                  <a:srgbClr val="FF0000"/>
                </a:solidFill>
              </a:rPr>
              <a:t>תוצאה</a:t>
            </a:r>
          </a:p>
        </p:txBody>
      </p:sp>
      <p:sp>
        <p:nvSpPr>
          <p:cNvPr id="10" name="TextBox 9"/>
          <p:cNvSpPr txBox="1"/>
          <p:nvPr/>
        </p:nvSpPr>
        <p:spPr>
          <a:xfrm>
            <a:off x="2843808" y="5301208"/>
            <a:ext cx="864096" cy="369332"/>
          </a:xfrm>
          <a:prstGeom prst="rect">
            <a:avLst/>
          </a:prstGeom>
          <a:noFill/>
        </p:spPr>
        <p:txBody>
          <a:bodyPr wrap="square" rtlCol="1">
            <a:spAutoFit/>
          </a:bodyPr>
          <a:lstStyle/>
          <a:p>
            <a:r>
              <a:rPr lang="he-IL" b="1" dirty="0">
                <a:solidFill>
                  <a:srgbClr val="FF0000"/>
                </a:solidFill>
              </a:rPr>
              <a:t>השערה</a:t>
            </a:r>
          </a:p>
        </p:txBody>
      </p:sp>
      <p:sp>
        <p:nvSpPr>
          <p:cNvPr id="11" name="TextBox 10"/>
          <p:cNvSpPr txBox="1"/>
          <p:nvPr/>
        </p:nvSpPr>
        <p:spPr>
          <a:xfrm>
            <a:off x="2123728" y="5517232"/>
            <a:ext cx="1872208" cy="369332"/>
          </a:xfrm>
          <a:prstGeom prst="rect">
            <a:avLst/>
          </a:prstGeom>
          <a:noFill/>
        </p:spPr>
        <p:txBody>
          <a:bodyPr wrap="square" rtlCol="1">
            <a:spAutoFit/>
          </a:bodyPr>
          <a:lstStyle/>
          <a:p>
            <a:r>
              <a:rPr lang="he-IL" b="1" dirty="0">
                <a:solidFill>
                  <a:srgbClr val="FF0000"/>
                </a:solidFill>
              </a:rPr>
              <a:t>שאלת מחקר</a:t>
            </a:r>
          </a:p>
        </p:txBody>
      </p:sp>
      <p:sp>
        <p:nvSpPr>
          <p:cNvPr id="12" name="TextBox 11"/>
          <p:cNvSpPr txBox="1"/>
          <p:nvPr/>
        </p:nvSpPr>
        <p:spPr>
          <a:xfrm>
            <a:off x="2771800" y="5661248"/>
            <a:ext cx="1872208" cy="369332"/>
          </a:xfrm>
          <a:prstGeom prst="rect">
            <a:avLst/>
          </a:prstGeom>
          <a:noFill/>
        </p:spPr>
        <p:txBody>
          <a:bodyPr wrap="square" rtlCol="1">
            <a:spAutoFit/>
          </a:bodyPr>
          <a:lstStyle/>
          <a:p>
            <a:r>
              <a:rPr lang="he-IL" b="1" dirty="0">
                <a:solidFill>
                  <a:srgbClr val="FF0000"/>
                </a:solidFill>
              </a:rPr>
              <a:t>מסקנה</a:t>
            </a:r>
          </a:p>
        </p:txBody>
      </p:sp>
      <p:sp>
        <p:nvSpPr>
          <p:cNvPr id="13" name="TextBox 12"/>
          <p:cNvSpPr txBox="1"/>
          <p:nvPr/>
        </p:nvSpPr>
        <p:spPr>
          <a:xfrm>
            <a:off x="2051720" y="6021288"/>
            <a:ext cx="936104" cy="369332"/>
          </a:xfrm>
          <a:prstGeom prst="rect">
            <a:avLst/>
          </a:prstGeom>
          <a:noFill/>
        </p:spPr>
        <p:txBody>
          <a:bodyPr wrap="square" rtlCol="1">
            <a:spAutoFit/>
          </a:bodyPr>
          <a:lstStyle/>
          <a:p>
            <a:r>
              <a:rPr lang="he-IL" dirty="0">
                <a:solidFill>
                  <a:srgbClr val="FF0000"/>
                </a:solidFill>
              </a:rPr>
              <a:t>צמח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42751684-6271-42AE-AB50-9D30ED2EF872}" type="slidenum">
              <a:rPr lang="he-IL" smtClean="0"/>
              <a:pPr/>
              <a:t>37</a:t>
            </a:fld>
            <a:endParaRPr lang="he-IL"/>
          </a:p>
        </p:txBody>
      </p:sp>
      <p:sp>
        <p:nvSpPr>
          <p:cNvPr id="3" name="מלבן 2"/>
          <p:cNvSpPr/>
          <p:nvPr/>
        </p:nvSpPr>
        <p:spPr>
          <a:xfrm>
            <a:off x="827584" y="548680"/>
            <a:ext cx="7848872" cy="3139321"/>
          </a:xfrm>
          <a:prstGeom prst="rect">
            <a:avLst/>
          </a:prstGeom>
        </p:spPr>
        <p:txBody>
          <a:bodyPr wrap="square">
            <a:spAutoFit/>
          </a:bodyPr>
          <a:lstStyle/>
          <a:p>
            <a:pPr lvl="0" eaLnBrk="0" fontAlgn="base" hangingPunct="0">
              <a:spcBef>
                <a:spcPct val="0"/>
              </a:spcBef>
              <a:spcAft>
                <a:spcPct val="0"/>
              </a:spcAft>
            </a:pPr>
            <a:r>
              <a:rPr lang="he-IL" dirty="0">
                <a:latin typeface="Tahoma" pitchFamily="34" charset="0"/>
                <a:ea typeface="Times New Roman" pitchFamily="18" charset="0"/>
                <a:cs typeface="Tahoma" pitchFamily="34" charset="0"/>
              </a:rPr>
              <a:t>5.</a:t>
            </a:r>
            <a:r>
              <a:rPr lang="he-IL" sz="800" dirty="0">
                <a:latin typeface="Arial"/>
                <a:ea typeface="Times New Roman" pitchFamily="18" charset="0"/>
                <a:cs typeface="Tahoma" pitchFamily="34" charset="0"/>
              </a:rPr>
              <a:t>      </a:t>
            </a:r>
            <a:r>
              <a:rPr lang="he-IL" b="1" dirty="0">
                <a:latin typeface="Tahoma" pitchFamily="34" charset="0"/>
                <a:ea typeface="Times New Roman" pitchFamily="18" charset="0"/>
                <a:cs typeface="Tahoma" pitchFamily="34" charset="0"/>
              </a:rPr>
              <a:t>מדוע בניסוי מדעי חשוב להקפיד על </a:t>
            </a:r>
            <a:r>
              <a:rPr lang="he-IL" b="1" u="sng" dirty="0">
                <a:latin typeface="Tahoma" pitchFamily="34" charset="0"/>
                <a:ea typeface="Times New Roman" pitchFamily="18" charset="0"/>
                <a:cs typeface="Tahoma" pitchFamily="34" charset="0"/>
              </a:rPr>
              <a:t>בידוד משתנים</a:t>
            </a:r>
            <a:r>
              <a:rPr lang="he-IL" b="1" dirty="0">
                <a:latin typeface="Tahoma" pitchFamily="34" charset="0"/>
                <a:ea typeface="Times New Roman" pitchFamily="18" charset="0"/>
                <a:cs typeface="Tahoma" pitchFamily="34" charset="0"/>
              </a:rPr>
              <a:t>?</a:t>
            </a:r>
            <a:r>
              <a:rPr lang="he-IL" dirty="0">
                <a:latin typeface="Tahoma" pitchFamily="34" charset="0"/>
                <a:ea typeface="Times New Roman" pitchFamily="18" charset="0"/>
                <a:cs typeface="Tahoma" pitchFamily="34" charset="0"/>
              </a:rPr>
              <a:t/>
            </a:r>
            <a:br>
              <a:rPr lang="he-IL" dirty="0">
                <a:latin typeface="Tahoma" pitchFamily="34" charset="0"/>
                <a:ea typeface="Times New Roman" pitchFamily="18" charset="0"/>
                <a:cs typeface="Tahoma" pitchFamily="34" charset="0"/>
              </a:rPr>
            </a:br>
            <a:r>
              <a:rPr lang="he-IL" dirty="0">
                <a:latin typeface="Tahoma" pitchFamily="34" charset="0"/>
                <a:ea typeface="Times New Roman" pitchFamily="18" charset="0"/>
                <a:cs typeface="Tahoma" pitchFamily="34" charset="0"/>
              </a:rPr>
              <a:t>________________________________________________________________________________________________________________________________</a:t>
            </a:r>
            <a:endParaRPr lang="en-US" sz="1100" dirty="0">
              <a:latin typeface="Arial" pitchFamily="34" charset="0"/>
              <a:cs typeface="Arial" pitchFamily="34" charset="0"/>
            </a:endParaRPr>
          </a:p>
          <a:p>
            <a:pPr lvl="0" eaLnBrk="0" fontAlgn="base" hangingPunct="0">
              <a:spcBef>
                <a:spcPct val="0"/>
              </a:spcBef>
              <a:spcAft>
                <a:spcPct val="0"/>
              </a:spcAft>
            </a:pPr>
            <a:r>
              <a:rPr lang="en-US" dirty="0">
                <a:latin typeface="Arial"/>
                <a:ea typeface="Times New Roman" pitchFamily="18" charset="0"/>
                <a:cs typeface="Tahoma" pitchFamily="34" charset="0"/>
              </a:rPr>
              <a:t> </a:t>
            </a:r>
            <a:endParaRPr lang="en-US" sz="1100" dirty="0">
              <a:latin typeface="Arial" pitchFamily="34" charset="0"/>
              <a:cs typeface="Arial" pitchFamily="34" charset="0"/>
            </a:endParaRPr>
          </a:p>
          <a:p>
            <a:pPr lvl="0" eaLnBrk="0" fontAlgn="base" hangingPunct="0">
              <a:spcBef>
                <a:spcPct val="0"/>
              </a:spcBef>
              <a:spcAft>
                <a:spcPct val="0"/>
              </a:spcAft>
            </a:pPr>
            <a:r>
              <a:rPr lang="he-IL" b="1" i="1" dirty="0">
                <a:latin typeface="Tahoma" pitchFamily="34" charset="0"/>
                <a:ea typeface="Times New Roman" pitchFamily="18" charset="0"/>
                <a:cs typeface="Tahoma" pitchFamily="34" charset="0"/>
              </a:rPr>
              <a:t>6.</a:t>
            </a:r>
            <a:r>
              <a:rPr lang="he-IL" sz="800" b="1" i="1" dirty="0">
                <a:latin typeface="Arial"/>
                <a:ea typeface="Times New Roman" pitchFamily="18" charset="0"/>
                <a:cs typeface="Tahoma" pitchFamily="34" charset="0"/>
              </a:rPr>
              <a:t>    </a:t>
            </a:r>
            <a:r>
              <a:rPr lang="he-IL" b="1" dirty="0">
                <a:latin typeface="Tahoma" pitchFamily="34" charset="0"/>
                <a:ea typeface="Times New Roman" pitchFamily="18" charset="0"/>
                <a:cs typeface="Tahoma" pitchFamily="34" charset="0"/>
              </a:rPr>
              <a:t>על סמך הניסוי הזה בלבד, האם אפשר להסיק מסקנה כללית בנוגע להשפעתו של התנאי שנבדק על צמחים נוספים מאותו סוג?</a:t>
            </a:r>
            <a:br>
              <a:rPr lang="he-IL" b="1" dirty="0">
                <a:latin typeface="Tahoma" pitchFamily="34" charset="0"/>
                <a:ea typeface="Times New Roman" pitchFamily="18" charset="0"/>
                <a:cs typeface="Tahoma" pitchFamily="34" charset="0"/>
              </a:rPr>
            </a:br>
            <a:r>
              <a:rPr lang="he-IL" dirty="0">
                <a:latin typeface="Tahoma" pitchFamily="34" charset="0"/>
                <a:ea typeface="Times New Roman" pitchFamily="18" charset="0"/>
                <a:cs typeface="Tahoma" pitchFamily="34" charset="0"/>
              </a:rPr>
              <a:t>א. כן, כי בניסוי נבדקו משתנים רבים.</a:t>
            </a:r>
            <a:br>
              <a:rPr lang="he-IL" dirty="0">
                <a:latin typeface="Tahoma" pitchFamily="34" charset="0"/>
                <a:ea typeface="Times New Roman" pitchFamily="18" charset="0"/>
                <a:cs typeface="Tahoma" pitchFamily="34" charset="0"/>
              </a:rPr>
            </a:br>
            <a:r>
              <a:rPr lang="he-IL" dirty="0">
                <a:latin typeface="Tahoma" pitchFamily="34" charset="0"/>
                <a:ea typeface="Times New Roman" pitchFamily="18" charset="0"/>
                <a:cs typeface="Tahoma" pitchFamily="34" charset="0"/>
              </a:rPr>
              <a:t>ב. לא, כי צמחים שגדלים בעציצים מתפתחים במיוחד מהר.</a:t>
            </a:r>
            <a:br>
              <a:rPr lang="he-IL" dirty="0">
                <a:latin typeface="Tahoma" pitchFamily="34" charset="0"/>
                <a:ea typeface="Times New Roman" pitchFamily="18" charset="0"/>
                <a:cs typeface="Tahoma" pitchFamily="34" charset="0"/>
              </a:rPr>
            </a:br>
            <a:r>
              <a:rPr lang="he-IL" dirty="0">
                <a:latin typeface="Tahoma" pitchFamily="34" charset="0"/>
                <a:ea typeface="Times New Roman" pitchFamily="18" charset="0"/>
                <a:cs typeface="Tahoma" pitchFamily="34" charset="0"/>
              </a:rPr>
              <a:t>ג. לא, כי בניסוי היו יותר מדי גורמים שהשפיעו.</a:t>
            </a:r>
            <a:br>
              <a:rPr lang="he-IL" dirty="0">
                <a:latin typeface="Tahoma" pitchFamily="34" charset="0"/>
                <a:ea typeface="Times New Roman" pitchFamily="18" charset="0"/>
                <a:cs typeface="Tahoma" pitchFamily="34" charset="0"/>
              </a:rPr>
            </a:br>
            <a:r>
              <a:rPr lang="he-IL" dirty="0">
                <a:latin typeface="Tahoma" pitchFamily="34" charset="0"/>
                <a:ea typeface="Times New Roman" pitchFamily="18" charset="0"/>
                <a:cs typeface="Tahoma" pitchFamily="34" charset="0"/>
              </a:rPr>
              <a:t>ד. לא, כי צריך לחזור על הניסוי עם מספר גדול יותר של צמחים. </a:t>
            </a:r>
            <a:endParaRPr lang="he-IL" sz="2800" dirty="0">
              <a:latin typeface="Arial" pitchFamily="34" charset="0"/>
              <a:cs typeface="Arial" pitchFamily="34" charset="0"/>
            </a:endParaRPr>
          </a:p>
        </p:txBody>
      </p:sp>
      <p:sp>
        <p:nvSpPr>
          <p:cNvPr id="5" name="אליפסה 4"/>
          <p:cNvSpPr/>
          <p:nvPr/>
        </p:nvSpPr>
        <p:spPr>
          <a:xfrm>
            <a:off x="1475656" y="3356992"/>
            <a:ext cx="7344816"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2"/>
          </p:nvPr>
        </p:nvSpPr>
        <p:spPr/>
        <p:txBody>
          <a:bodyPr/>
          <a:lstStyle/>
          <a:p>
            <a:fld id="{42751684-6271-42AE-AB50-9D30ED2EF872}" type="slidenum">
              <a:rPr lang="he-IL" smtClean="0"/>
              <a:pPr/>
              <a:t>38</a:t>
            </a:fld>
            <a:endParaRPr lang="he-IL"/>
          </a:p>
        </p:txBody>
      </p:sp>
      <p:sp>
        <p:nvSpPr>
          <p:cNvPr id="4" name="מציין מיקום תוכן 3"/>
          <p:cNvSpPr>
            <a:spLocks noGrp="1"/>
          </p:cNvSpPr>
          <p:nvPr>
            <p:ph sz="quarter" idx="1"/>
          </p:nvPr>
        </p:nvSpPr>
        <p:spPr/>
        <p:txBody>
          <a:bodyPr/>
          <a:lstStyle/>
          <a:p>
            <a:r>
              <a:rPr lang="he-IL" dirty="0"/>
              <a:t>מכינים רשימה של הכלים והחומרים להם נזדקק במהלך הניסוי ומכינים אותם לקראת העבודה.</a:t>
            </a:r>
            <a:r>
              <a:rPr lang="en-US" dirty="0"/>
              <a:t> </a:t>
            </a:r>
            <a:r>
              <a:rPr lang="he-IL" dirty="0"/>
              <a:t>מתכננים את מבנה הניסוי, את שלבי העבודה השונים, סדר העבודה, הטיפולים השונים,</a:t>
            </a:r>
            <a:r>
              <a:rPr lang="en-US" dirty="0"/>
              <a:t> </a:t>
            </a:r>
            <a:r>
              <a:rPr lang="he-IL" dirty="0"/>
              <a:t>ניסויי הביקורת, כיצד מבצעים חזרות לניסוי וכדומה</a:t>
            </a:r>
            <a:r>
              <a:rPr lang="en-US" dirty="0"/>
              <a:t>.</a:t>
            </a:r>
          </a:p>
        </p:txBody>
      </p:sp>
      <p:sp>
        <p:nvSpPr>
          <p:cNvPr id="5" name="כותרת 1"/>
          <p:cNvSpPr txBox="1">
            <a:spLocks/>
          </p:cNvSpPr>
          <p:nvPr/>
        </p:nvSpPr>
        <p:spPr>
          <a:xfrm>
            <a:off x="454152" y="381000"/>
            <a:ext cx="8534400" cy="758952"/>
          </a:xfrm>
          <a:prstGeom prst="rect">
            <a:avLst/>
          </a:prstGeom>
        </p:spPr>
        <p:txBody>
          <a:bodyPr vert="horz"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3300" b="0" i="0" u="none" strike="noStrike" kern="1200" cap="none" spc="0" normalizeH="0" baseline="0" noProof="0" dirty="0">
                <a:ln>
                  <a:noFill/>
                </a:ln>
                <a:solidFill>
                  <a:schemeClr val="accent3">
                    <a:shade val="75000"/>
                  </a:schemeClr>
                </a:solidFill>
                <a:effectLst/>
                <a:uLnTx/>
                <a:uFillTx/>
                <a:latin typeface="+mj-lt"/>
                <a:ea typeface="+mj-ea"/>
                <a:cs typeface="+mj-cs"/>
              </a:rPr>
              <a:t>שיטות עבודה וכלי מחקר</a:t>
            </a:r>
          </a:p>
        </p:txBody>
      </p:sp>
      <p:pic>
        <p:nvPicPr>
          <p:cNvPr id="129026" name="Picture 2"/>
          <p:cNvPicPr>
            <a:picLocks noChangeAspect="1" noChangeArrowheads="1"/>
          </p:cNvPicPr>
          <p:nvPr/>
        </p:nvPicPr>
        <p:blipFill>
          <a:blip r:embed="rId2" cstate="print"/>
          <a:srcRect/>
          <a:stretch>
            <a:fillRect/>
          </a:stretch>
        </p:blipFill>
        <p:spPr bwMode="auto">
          <a:xfrm>
            <a:off x="179512" y="4077072"/>
            <a:ext cx="3168904" cy="2631951"/>
          </a:xfrm>
          <a:prstGeom prst="rect">
            <a:avLst/>
          </a:prstGeom>
          <a:noFill/>
          <a:ln w="9525">
            <a:noFill/>
            <a:miter lim="800000"/>
            <a:headEnd/>
            <a:tailEnd/>
          </a:ln>
        </p:spPr>
      </p:pic>
      <p:pic>
        <p:nvPicPr>
          <p:cNvPr id="144386" name="Picture 2" descr="http://t0.gstatic.com/images?q=tbn:ANd9GcSx7JUtsUNsF7ak6UqRyAf3AMbSHdx_4FVwiyWf1eeqgJ16-CO1Mw"/>
          <p:cNvPicPr>
            <a:picLocks noChangeAspect="1" noChangeArrowheads="1"/>
          </p:cNvPicPr>
          <p:nvPr/>
        </p:nvPicPr>
        <p:blipFill>
          <a:blip r:embed="rId3" cstate="print"/>
          <a:srcRect/>
          <a:stretch>
            <a:fillRect/>
          </a:stretch>
        </p:blipFill>
        <p:spPr bwMode="auto">
          <a:xfrm>
            <a:off x="1" y="1"/>
            <a:ext cx="1982262" cy="1484784"/>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בכל שלב יש לחשוב אם אפשר להמשיך קדימה או לחזור ולתקן.</a:t>
            </a:r>
          </a:p>
        </p:txBody>
      </p:sp>
      <p:pic>
        <p:nvPicPr>
          <p:cNvPr id="103428" name="Picture 4" descr="http://www.whattofix.com/images/Pooh1.jpg"/>
          <p:cNvPicPr>
            <a:picLocks noChangeAspect="1" noChangeArrowheads="1"/>
          </p:cNvPicPr>
          <p:nvPr/>
        </p:nvPicPr>
        <p:blipFill>
          <a:blip r:embed="rId3" cstate="print"/>
          <a:srcRect/>
          <a:stretch>
            <a:fillRect/>
          </a:stretch>
        </p:blipFill>
        <p:spPr bwMode="auto">
          <a:xfrm>
            <a:off x="3059832" y="620688"/>
            <a:ext cx="4320481" cy="4320480"/>
          </a:xfrm>
          <a:prstGeom prst="rect">
            <a:avLst/>
          </a:prstGeom>
          <a:noFill/>
        </p:spPr>
      </p:pic>
      <p:sp>
        <p:nvSpPr>
          <p:cNvPr id="6" name="מציין מיקום של מספר שקופית 5"/>
          <p:cNvSpPr>
            <a:spLocks noGrp="1"/>
          </p:cNvSpPr>
          <p:nvPr>
            <p:ph type="sldNum" sz="quarter" idx="12"/>
          </p:nvPr>
        </p:nvSpPr>
        <p:spPr/>
        <p:txBody>
          <a:bodyPr/>
          <a:lstStyle/>
          <a:p>
            <a:fld id="{42751684-6271-42AE-AB50-9D30ED2EF872}" type="slidenum">
              <a:rPr lang="he-IL" smtClean="0"/>
              <a:pPr/>
              <a:t>39</a:t>
            </a:fld>
            <a:endParaRPr lang="he-IL"/>
          </a:p>
        </p:txBody>
      </p:sp>
      <p:pic>
        <p:nvPicPr>
          <p:cNvPr id="8" name="Picture 2"/>
          <p:cNvPicPr>
            <a:picLocks noChangeAspect="1" noChangeArrowheads="1"/>
          </p:cNvPicPr>
          <p:nvPr/>
        </p:nvPicPr>
        <p:blipFill>
          <a:blip r:embed="rId4" cstate="print"/>
          <a:srcRect/>
          <a:stretch>
            <a:fillRect/>
          </a:stretch>
        </p:blipFill>
        <p:spPr bwMode="auto">
          <a:xfrm>
            <a:off x="179512" y="1916832"/>
            <a:ext cx="3168904" cy="263195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2"/>
          </p:nvPr>
        </p:nvSpPr>
        <p:spPr/>
        <p:txBody>
          <a:bodyPr/>
          <a:lstStyle/>
          <a:p>
            <a:fld id="{42751684-6271-42AE-AB50-9D30ED2EF872}" type="slidenum">
              <a:rPr lang="he-IL" smtClean="0"/>
              <a:pPr/>
              <a:t>4</a:t>
            </a:fld>
            <a:endParaRPr lang="he-IL"/>
          </a:p>
        </p:txBody>
      </p:sp>
      <p:sp>
        <p:nvSpPr>
          <p:cNvPr id="7" name="כותרת 1"/>
          <p:cNvSpPr>
            <a:spLocks noGrp="1"/>
          </p:cNvSpPr>
          <p:nvPr>
            <p:ph type="title"/>
          </p:nvPr>
        </p:nvSpPr>
        <p:spPr>
          <a:xfrm>
            <a:off x="323528" y="-99392"/>
            <a:ext cx="8534400" cy="758952"/>
          </a:xfrm>
        </p:spPr>
        <p:txBody>
          <a:bodyPr/>
          <a:lstStyle/>
          <a:p>
            <a:r>
              <a:rPr lang="he-IL" dirty="0"/>
              <a:t>השלבים בעריכת חקר מדעי</a:t>
            </a:r>
          </a:p>
        </p:txBody>
      </p:sp>
      <p:graphicFrame>
        <p:nvGraphicFramePr>
          <p:cNvPr id="8" name="דיאגרמה 7"/>
          <p:cNvGraphicFramePr/>
          <p:nvPr/>
        </p:nvGraphicFramePr>
        <p:xfrm>
          <a:off x="611560" y="980728"/>
          <a:ext cx="8040216"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http://www.amalnet.k12.il/NR/rdonlyres/5A07A95F-443A-4833-9630-EEAB121F4B20/0/%D7%A2%D7%A4%D7%A8%D7%95%D7%9F.jpg"/>
          <p:cNvPicPr>
            <a:picLocks noChangeAspect="1" noChangeArrowheads="1"/>
          </p:cNvPicPr>
          <p:nvPr/>
        </p:nvPicPr>
        <p:blipFill>
          <a:blip r:embed="rId7" cstate="print"/>
          <a:srcRect/>
          <a:stretch>
            <a:fillRect/>
          </a:stretch>
        </p:blipFill>
        <p:spPr bwMode="auto">
          <a:xfrm>
            <a:off x="8654681" y="260648"/>
            <a:ext cx="381815" cy="90872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הצגת תוצאות</a:t>
            </a:r>
          </a:p>
        </p:txBody>
      </p:sp>
      <p:sp>
        <p:nvSpPr>
          <p:cNvPr id="4" name="מלבן מעוגל 3"/>
          <p:cNvSpPr/>
          <p:nvPr/>
        </p:nvSpPr>
        <p:spPr>
          <a:xfrm>
            <a:off x="6012160" y="1412776"/>
            <a:ext cx="252028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ctr"/>
            <a:r>
              <a:rPr lang="he-IL" sz="2800" dirty="0">
                <a:cs typeface="+mj-cs"/>
              </a:rPr>
              <a:t>הצגה איכותנית</a:t>
            </a:r>
          </a:p>
        </p:txBody>
      </p:sp>
      <p:sp>
        <p:nvSpPr>
          <p:cNvPr id="5" name="מלבן מעוגל 4"/>
          <p:cNvSpPr/>
          <p:nvPr/>
        </p:nvSpPr>
        <p:spPr>
          <a:xfrm>
            <a:off x="611560" y="1412776"/>
            <a:ext cx="252028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ctr"/>
            <a:r>
              <a:rPr lang="he-IL" sz="2800" dirty="0">
                <a:cs typeface="+mj-cs"/>
              </a:rPr>
              <a:t>הצגה כמותית</a:t>
            </a:r>
          </a:p>
        </p:txBody>
      </p:sp>
      <p:sp>
        <p:nvSpPr>
          <p:cNvPr id="6" name="מלבן מעוגל 5"/>
          <p:cNvSpPr/>
          <p:nvPr/>
        </p:nvSpPr>
        <p:spPr>
          <a:xfrm>
            <a:off x="6084168" y="2564904"/>
            <a:ext cx="252028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ctr"/>
            <a:r>
              <a:rPr lang="he-IL" sz="2200" dirty="0">
                <a:cs typeface="+mj-cs"/>
              </a:rPr>
              <a:t>כוללת </a:t>
            </a:r>
            <a:r>
              <a:rPr lang="he-IL" sz="2200" b="1" dirty="0">
                <a:cs typeface="+mj-cs"/>
              </a:rPr>
              <a:t>תאור מילולי </a:t>
            </a:r>
            <a:r>
              <a:rPr lang="he-IL" sz="2200" dirty="0">
                <a:cs typeface="+mj-cs"/>
              </a:rPr>
              <a:t>של פרטים קשים לכימות </a:t>
            </a:r>
          </a:p>
        </p:txBody>
      </p:sp>
      <p:sp>
        <p:nvSpPr>
          <p:cNvPr id="7" name="מלבן מעוגל 6"/>
          <p:cNvSpPr/>
          <p:nvPr/>
        </p:nvSpPr>
        <p:spPr>
          <a:xfrm>
            <a:off x="6012160" y="4005064"/>
            <a:ext cx="2592288"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ctr"/>
            <a:r>
              <a:rPr lang="he-IL" sz="2200" u="sng" dirty="0">
                <a:cs typeface="+mj-cs"/>
              </a:rPr>
              <a:t>דוגמה</a:t>
            </a:r>
            <a:r>
              <a:rPr lang="he-IL" sz="2200" dirty="0">
                <a:cs typeface="+mj-cs"/>
              </a:rPr>
              <a:t>: תאור מפורט של השפעת מזג האוויר על מצב הרוח של חיפושיות זבל</a:t>
            </a:r>
          </a:p>
        </p:txBody>
      </p:sp>
      <p:sp>
        <p:nvSpPr>
          <p:cNvPr id="8" name="מלבן מעוגל 7"/>
          <p:cNvSpPr/>
          <p:nvPr/>
        </p:nvSpPr>
        <p:spPr>
          <a:xfrm>
            <a:off x="683568" y="2636912"/>
            <a:ext cx="2448272"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ctr"/>
            <a:r>
              <a:rPr lang="he-IL" sz="2200" dirty="0">
                <a:cs typeface="+mj-cs"/>
              </a:rPr>
              <a:t>כוללת פרטים הניתנים לכימות והצגה באמצעות </a:t>
            </a:r>
            <a:r>
              <a:rPr lang="he-IL" sz="2200" b="1" dirty="0">
                <a:cs typeface="+mj-cs"/>
              </a:rPr>
              <a:t>גרפים ,טבלאות </a:t>
            </a:r>
            <a:r>
              <a:rPr lang="he-IL" sz="2200" dirty="0" err="1">
                <a:cs typeface="+mj-cs"/>
              </a:rPr>
              <a:t>וכו</a:t>
            </a:r>
            <a:r>
              <a:rPr lang="he-IL" sz="2200" dirty="0">
                <a:cs typeface="+mj-cs"/>
              </a:rPr>
              <a:t>'</a:t>
            </a:r>
            <a:endParaRPr lang="en-US" sz="2200" dirty="0">
              <a:cs typeface="+mj-cs"/>
            </a:endParaRPr>
          </a:p>
        </p:txBody>
      </p:sp>
      <p:sp>
        <p:nvSpPr>
          <p:cNvPr id="9" name="מציין מיקום של מספר שקופית 8"/>
          <p:cNvSpPr>
            <a:spLocks noGrp="1"/>
          </p:cNvSpPr>
          <p:nvPr>
            <p:ph type="sldNum" sz="quarter" idx="12"/>
          </p:nvPr>
        </p:nvSpPr>
        <p:spPr/>
        <p:txBody>
          <a:bodyPr/>
          <a:lstStyle/>
          <a:p>
            <a:fld id="{42751684-6271-42AE-AB50-9D30ED2EF872}" type="slidenum">
              <a:rPr lang="he-IL" smtClean="0"/>
              <a:pPr/>
              <a:t>40</a:t>
            </a:fld>
            <a:endParaRPr lang="he-IL"/>
          </a:p>
        </p:txBody>
      </p:sp>
      <p:pic>
        <p:nvPicPr>
          <p:cNvPr id="37889" name="Picture 1"/>
          <p:cNvPicPr>
            <a:picLocks noChangeAspect="1" noChangeArrowheads="1"/>
          </p:cNvPicPr>
          <p:nvPr/>
        </p:nvPicPr>
        <p:blipFill>
          <a:blip r:embed="rId3" cstate="print"/>
          <a:srcRect/>
          <a:stretch>
            <a:fillRect/>
          </a:stretch>
        </p:blipFill>
        <p:spPr bwMode="auto">
          <a:xfrm>
            <a:off x="0" y="4787483"/>
            <a:ext cx="2588146" cy="20705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normAutofit fontScale="90000"/>
          </a:bodyPr>
          <a:lstStyle/>
          <a:p>
            <a:pPr fontAlgn="auto">
              <a:spcAft>
                <a:spcPts val="0"/>
              </a:spcAft>
              <a:defRPr/>
            </a:pPr>
            <a:r>
              <a:rPr lang="he-IL" sz="9600" dirty="0">
                <a:solidFill>
                  <a:srgbClr val="FF0000"/>
                </a:solidFill>
              </a:rPr>
              <a:t>גרפים</a:t>
            </a:r>
          </a:p>
        </p:txBody>
      </p:sp>
      <p:sp>
        <p:nvSpPr>
          <p:cNvPr id="19459" name="Rectangle 1"/>
          <p:cNvSpPr>
            <a:spLocks noChangeArrowheads="1"/>
          </p:cNvSpPr>
          <p:nvPr/>
        </p:nvSpPr>
        <p:spPr bwMode="auto">
          <a:xfrm>
            <a:off x="1214438" y="1714500"/>
            <a:ext cx="6643687"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Verdana" pitchFamily="34" charset="0"/>
                <a:cs typeface="Arial" pitchFamily="34" charset="0"/>
              </a:defRPr>
            </a:lvl1pPr>
            <a:lvl2pPr marL="742950" indent="-285750" eaLnBrk="0" hangingPunct="0">
              <a:defRPr sz="2000">
                <a:solidFill>
                  <a:schemeClr val="tx1"/>
                </a:solidFill>
                <a:latin typeface="Verdana" pitchFamily="34" charset="0"/>
                <a:cs typeface="Arial" pitchFamily="34" charset="0"/>
              </a:defRPr>
            </a:lvl2pPr>
            <a:lvl3pPr marL="1143000" indent="-228600" eaLnBrk="0" hangingPunct="0">
              <a:defRPr sz="2000">
                <a:solidFill>
                  <a:schemeClr val="tx1"/>
                </a:solidFill>
                <a:latin typeface="Verdana" pitchFamily="34" charset="0"/>
                <a:cs typeface="Arial" pitchFamily="34" charset="0"/>
              </a:defRPr>
            </a:lvl3pPr>
            <a:lvl4pPr marL="1600200" indent="-228600" eaLnBrk="0" hangingPunct="0">
              <a:defRPr sz="2000">
                <a:solidFill>
                  <a:schemeClr val="tx1"/>
                </a:solidFill>
                <a:latin typeface="Verdana" pitchFamily="34" charset="0"/>
                <a:cs typeface="Arial" pitchFamily="34" charset="0"/>
              </a:defRPr>
            </a:lvl4pPr>
            <a:lvl5pPr marL="2057400" indent="-228600" eaLnBrk="0" hangingPunct="0">
              <a:defRPr sz="2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Verdana" pitchFamily="34" charset="0"/>
                <a:cs typeface="Arial" pitchFamily="34" charset="0"/>
              </a:defRPr>
            </a:lvl9pPr>
          </a:lstStyle>
          <a:p>
            <a:pPr algn="ctr" eaLnBrk="1" fontAlgn="base" hangingPunct="1">
              <a:spcBef>
                <a:spcPct val="0"/>
              </a:spcBef>
              <a:spcAft>
                <a:spcPct val="0"/>
              </a:spcAft>
            </a:pPr>
            <a:r>
              <a:rPr lang="he-IL" altLang="he-IL" sz="4400">
                <a:solidFill>
                  <a:srgbClr val="EAEAEA"/>
                </a:solidFill>
                <a:cs typeface="Times New Roman" pitchFamily="18" charset="0"/>
              </a:rPr>
              <a:t>גרף הוא כלי עזר המאפשר להציג את הנתונים בצורה הממחישה את התוצאות בצורה ויזואלית.</a:t>
            </a:r>
          </a:p>
          <a:p>
            <a:pPr algn="ctr" eaLnBrk="1" fontAlgn="base" hangingPunct="1">
              <a:spcBef>
                <a:spcPct val="0"/>
              </a:spcBef>
              <a:spcAft>
                <a:spcPct val="0"/>
              </a:spcAft>
            </a:pPr>
            <a:endParaRPr lang="he-IL" altLang="he-IL" sz="4400">
              <a:solidFill>
                <a:srgbClr val="EAEAEA"/>
              </a:solidFill>
              <a:cs typeface="Times New Roman" pitchFamily="18" charset="0"/>
            </a:endParaRPr>
          </a:p>
          <a:p>
            <a:pPr algn="ctr" eaLnBrk="1" fontAlgn="base" hangingPunct="1">
              <a:spcBef>
                <a:spcPct val="0"/>
              </a:spcBef>
              <a:spcAft>
                <a:spcPct val="0"/>
              </a:spcAft>
            </a:pPr>
            <a:r>
              <a:rPr lang="he-IL" altLang="he-IL" sz="4400">
                <a:solidFill>
                  <a:srgbClr val="EAEAEA"/>
                </a:solidFill>
                <a:cs typeface="Times New Roman" pitchFamily="18" charset="0"/>
              </a:rPr>
              <a:t> תצוגה כזו קליטה יותר, נעימה יותר לצפייה וקלה להבנה.</a:t>
            </a:r>
          </a:p>
        </p:txBody>
      </p:sp>
    </p:spTree>
    <p:extLst>
      <p:ext uri="{BB962C8B-B14F-4D97-AF65-F5344CB8AC3E}">
        <p14:creationId xmlns:p14="http://schemas.microsoft.com/office/powerpoint/2010/main" val="3614343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
          <p:cNvSpPr>
            <a:spLocks noChangeArrowheads="1"/>
          </p:cNvSpPr>
          <p:nvPr/>
        </p:nvSpPr>
        <p:spPr bwMode="auto">
          <a:xfrm>
            <a:off x="1500188" y="1071563"/>
            <a:ext cx="6357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Verdana" pitchFamily="34" charset="0"/>
                <a:cs typeface="Arial" pitchFamily="34" charset="0"/>
              </a:defRPr>
            </a:lvl1pPr>
            <a:lvl2pPr marL="742950" indent="-285750" eaLnBrk="0" hangingPunct="0">
              <a:defRPr sz="2000">
                <a:solidFill>
                  <a:schemeClr val="tx1"/>
                </a:solidFill>
                <a:latin typeface="Verdana" pitchFamily="34" charset="0"/>
                <a:cs typeface="Arial" pitchFamily="34" charset="0"/>
              </a:defRPr>
            </a:lvl2pPr>
            <a:lvl3pPr marL="1143000" indent="-228600" eaLnBrk="0" hangingPunct="0">
              <a:defRPr sz="2000">
                <a:solidFill>
                  <a:schemeClr val="tx1"/>
                </a:solidFill>
                <a:latin typeface="Verdana" pitchFamily="34" charset="0"/>
                <a:cs typeface="Arial" pitchFamily="34" charset="0"/>
              </a:defRPr>
            </a:lvl3pPr>
            <a:lvl4pPr marL="1600200" indent="-228600" eaLnBrk="0" hangingPunct="0">
              <a:defRPr sz="2000">
                <a:solidFill>
                  <a:schemeClr val="tx1"/>
                </a:solidFill>
                <a:latin typeface="Verdana" pitchFamily="34" charset="0"/>
                <a:cs typeface="Arial" pitchFamily="34" charset="0"/>
              </a:defRPr>
            </a:lvl4pPr>
            <a:lvl5pPr marL="2057400" indent="-228600" eaLnBrk="0" hangingPunct="0">
              <a:defRPr sz="2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Verdana" pitchFamily="34" charset="0"/>
                <a:cs typeface="Arial" pitchFamily="34" charset="0"/>
              </a:defRPr>
            </a:lvl9pPr>
          </a:lstStyle>
          <a:p>
            <a:pPr eaLnBrk="1" fontAlgn="base" hangingPunct="1">
              <a:spcBef>
                <a:spcPct val="0"/>
              </a:spcBef>
              <a:spcAft>
                <a:spcPct val="0"/>
              </a:spcAft>
            </a:pPr>
            <a:r>
              <a:rPr lang="he-IL" altLang="he-IL" sz="3600" b="1">
                <a:solidFill>
                  <a:srgbClr val="FFFF00"/>
                </a:solidFill>
                <a:latin typeface="Times New Roman" pitchFamily="18" charset="0"/>
                <a:cs typeface="Times New Roman" pitchFamily="18" charset="0"/>
              </a:rPr>
              <a:t>ישנם שלושה סוגי גרפים עיקריים:</a:t>
            </a:r>
            <a:endParaRPr lang="he-IL" altLang="he-IL" sz="3600" b="1">
              <a:solidFill>
                <a:srgbClr val="FFFF00"/>
              </a:solidFill>
              <a:cs typeface="Times New Roman" pitchFamily="18" charset="0"/>
            </a:endParaRPr>
          </a:p>
        </p:txBody>
      </p:sp>
      <p:graphicFrame>
        <p:nvGraphicFramePr>
          <p:cNvPr id="1026" name="Object 2"/>
          <p:cNvGraphicFramePr>
            <a:graphicFrameLocks noChangeAspect="1"/>
          </p:cNvGraphicFramePr>
          <p:nvPr/>
        </p:nvGraphicFramePr>
        <p:xfrm>
          <a:off x="5810250" y="2779713"/>
          <a:ext cx="3333750" cy="2424112"/>
        </p:xfrm>
        <a:graphic>
          <a:graphicData uri="http://schemas.openxmlformats.org/presentationml/2006/ole">
            <mc:AlternateContent xmlns:mc="http://schemas.openxmlformats.org/markup-compatibility/2006">
              <mc:Choice xmlns:v="urn:schemas-microsoft-com:vml" Requires="v">
                <p:oleObj spid="_x0000_s1027" name="Chart" r:id="rId3" imgW="3610051" imgH="2343302" progId="Excel.Sheet.8">
                  <p:embed/>
                </p:oleObj>
              </mc:Choice>
              <mc:Fallback>
                <p:oleObj name="Chart" r:id="rId3" imgW="3610051" imgH="2343302" progId="Excel.Sheet.8">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0" y="2779713"/>
                        <a:ext cx="3333750" cy="2424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תרשים 3"/>
          <p:cNvGraphicFramePr/>
          <p:nvPr/>
        </p:nvGraphicFramePr>
        <p:xfrm>
          <a:off x="2714612" y="2775230"/>
          <a:ext cx="2933700" cy="2133600"/>
        </p:xfrm>
        <a:graphic>
          <a:graphicData uri="http://schemas.openxmlformats.org/drawingml/2006/chart">
            <c:chart xmlns:c="http://schemas.openxmlformats.org/drawingml/2006/chart" xmlns:r="http://schemas.openxmlformats.org/officeDocument/2006/relationships" r:id="rId5"/>
          </a:graphicData>
        </a:graphic>
      </p:graphicFrame>
      <p:sp>
        <p:nvSpPr>
          <p:cNvPr id="5" name="מלבן 4"/>
          <p:cNvSpPr/>
          <p:nvPr/>
        </p:nvSpPr>
        <p:spPr>
          <a:xfrm>
            <a:off x="3143250" y="2703513"/>
            <a:ext cx="2571750" cy="228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000">
              <a:solidFill>
                <a:srgbClr val="EAEAEA"/>
              </a:solidFill>
            </a:endParaRPr>
          </a:p>
        </p:txBody>
      </p:sp>
      <p:graphicFrame>
        <p:nvGraphicFramePr>
          <p:cNvPr id="6" name="תרשים 5"/>
          <p:cNvGraphicFramePr/>
          <p:nvPr/>
        </p:nvGraphicFramePr>
        <p:xfrm>
          <a:off x="214282" y="2703792"/>
          <a:ext cx="2795583" cy="2500306"/>
        </p:xfrm>
        <a:graphic>
          <a:graphicData uri="http://schemas.openxmlformats.org/drawingml/2006/chart">
            <c:chart xmlns:c="http://schemas.openxmlformats.org/drawingml/2006/chart" xmlns:r="http://schemas.openxmlformats.org/officeDocument/2006/relationships" r:id="rId6"/>
          </a:graphicData>
        </a:graphic>
      </p:graphicFrame>
      <p:sp>
        <p:nvSpPr>
          <p:cNvPr id="7" name="מלבן 6"/>
          <p:cNvSpPr/>
          <p:nvPr/>
        </p:nvSpPr>
        <p:spPr>
          <a:xfrm>
            <a:off x="214313" y="2703513"/>
            <a:ext cx="2714625" cy="228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2000">
              <a:solidFill>
                <a:srgbClr val="EAEAEA"/>
              </a:solidFill>
            </a:endParaRPr>
          </a:p>
        </p:txBody>
      </p:sp>
      <p:sp>
        <p:nvSpPr>
          <p:cNvPr id="1032" name="Rectangle 3"/>
          <p:cNvSpPr>
            <a:spLocks noChangeArrowheads="1"/>
          </p:cNvSpPr>
          <p:nvPr/>
        </p:nvSpPr>
        <p:spPr bwMode="auto">
          <a:xfrm>
            <a:off x="6179629" y="1937613"/>
            <a:ext cx="27500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228600" algn="l"/>
              </a:tabLst>
              <a:defRPr sz="2000">
                <a:solidFill>
                  <a:schemeClr val="tx1"/>
                </a:solidFill>
                <a:latin typeface="Verdana" pitchFamily="34" charset="0"/>
                <a:cs typeface="Arial" pitchFamily="34" charset="0"/>
              </a:defRPr>
            </a:lvl1pPr>
            <a:lvl2pPr marL="742950" indent="-285750" eaLnBrk="0" hangingPunct="0">
              <a:tabLst>
                <a:tab pos="228600" algn="l"/>
              </a:tabLst>
              <a:defRPr sz="2000">
                <a:solidFill>
                  <a:schemeClr val="tx1"/>
                </a:solidFill>
                <a:latin typeface="Verdana" pitchFamily="34" charset="0"/>
                <a:cs typeface="Arial" pitchFamily="34" charset="0"/>
              </a:defRPr>
            </a:lvl2pPr>
            <a:lvl3pPr marL="1143000" indent="-228600" eaLnBrk="0" hangingPunct="0">
              <a:tabLst>
                <a:tab pos="228600" algn="l"/>
              </a:tabLst>
              <a:defRPr sz="2000">
                <a:solidFill>
                  <a:schemeClr val="tx1"/>
                </a:solidFill>
                <a:latin typeface="Verdana" pitchFamily="34" charset="0"/>
                <a:cs typeface="Arial" pitchFamily="34" charset="0"/>
              </a:defRPr>
            </a:lvl3pPr>
            <a:lvl4pPr marL="1600200" indent="-228600" eaLnBrk="0" hangingPunct="0">
              <a:tabLst>
                <a:tab pos="228600" algn="l"/>
              </a:tabLst>
              <a:defRPr sz="2000">
                <a:solidFill>
                  <a:schemeClr val="tx1"/>
                </a:solidFill>
                <a:latin typeface="Verdana" pitchFamily="34" charset="0"/>
                <a:cs typeface="Arial" pitchFamily="34" charset="0"/>
              </a:defRPr>
            </a:lvl4pPr>
            <a:lvl5pPr marL="2057400" indent="-228600" eaLnBrk="0" hangingPunct="0">
              <a:tabLst>
                <a:tab pos="228600" algn="l"/>
              </a:tabLst>
              <a:defRPr sz="2000">
                <a:solidFill>
                  <a:schemeClr val="tx1"/>
                </a:solidFill>
                <a:latin typeface="Verdana" pitchFamily="34" charset="0"/>
                <a:cs typeface="Arial" pitchFamily="34" charset="0"/>
              </a:defRPr>
            </a:lvl5pPr>
            <a:lvl6pPr marL="2514600" indent="-228600" eaLnBrk="0" fontAlgn="base" hangingPunct="0">
              <a:spcBef>
                <a:spcPct val="0"/>
              </a:spcBef>
              <a:spcAft>
                <a:spcPct val="0"/>
              </a:spcAft>
              <a:tabLst>
                <a:tab pos="228600" algn="l"/>
              </a:tabLst>
              <a:defRPr sz="2000">
                <a:solidFill>
                  <a:schemeClr val="tx1"/>
                </a:solidFill>
                <a:latin typeface="Verdana" pitchFamily="34" charset="0"/>
                <a:cs typeface="Arial" pitchFamily="34" charset="0"/>
              </a:defRPr>
            </a:lvl6pPr>
            <a:lvl7pPr marL="2971800" indent="-228600" eaLnBrk="0" fontAlgn="base" hangingPunct="0">
              <a:spcBef>
                <a:spcPct val="0"/>
              </a:spcBef>
              <a:spcAft>
                <a:spcPct val="0"/>
              </a:spcAft>
              <a:tabLst>
                <a:tab pos="228600" algn="l"/>
              </a:tabLst>
              <a:defRPr sz="2000">
                <a:solidFill>
                  <a:schemeClr val="tx1"/>
                </a:solidFill>
                <a:latin typeface="Verdana" pitchFamily="34" charset="0"/>
                <a:cs typeface="Arial" pitchFamily="34" charset="0"/>
              </a:defRPr>
            </a:lvl7pPr>
            <a:lvl8pPr marL="3429000" indent="-228600" eaLnBrk="0" fontAlgn="base" hangingPunct="0">
              <a:spcBef>
                <a:spcPct val="0"/>
              </a:spcBef>
              <a:spcAft>
                <a:spcPct val="0"/>
              </a:spcAft>
              <a:tabLst>
                <a:tab pos="228600" algn="l"/>
              </a:tabLst>
              <a:defRPr sz="2000">
                <a:solidFill>
                  <a:schemeClr val="tx1"/>
                </a:solidFill>
                <a:latin typeface="Verdana" pitchFamily="34" charset="0"/>
                <a:cs typeface="Arial" pitchFamily="34" charset="0"/>
              </a:defRPr>
            </a:lvl8pPr>
            <a:lvl9pPr marL="3886200" indent="-228600" eaLnBrk="0" fontAlgn="base" hangingPunct="0">
              <a:spcBef>
                <a:spcPct val="0"/>
              </a:spcBef>
              <a:spcAft>
                <a:spcPct val="0"/>
              </a:spcAft>
              <a:tabLst>
                <a:tab pos="228600" algn="l"/>
              </a:tabLst>
              <a:defRPr sz="2000">
                <a:solidFill>
                  <a:schemeClr val="tx1"/>
                </a:solidFill>
                <a:latin typeface="Verdana" pitchFamily="34" charset="0"/>
                <a:cs typeface="Arial" pitchFamily="34" charset="0"/>
              </a:defRPr>
            </a:lvl9pPr>
          </a:lstStyle>
          <a:p>
            <a:pPr eaLnBrk="1" fontAlgn="base" hangingPunct="1">
              <a:spcBef>
                <a:spcPct val="0"/>
              </a:spcBef>
              <a:spcAft>
                <a:spcPct val="0"/>
              </a:spcAft>
              <a:buFontTx/>
              <a:buChar char="•"/>
            </a:pPr>
            <a:r>
              <a:rPr lang="he-IL" altLang="he-IL" sz="4000" b="1">
                <a:solidFill>
                  <a:srgbClr val="EAEAEA"/>
                </a:solidFill>
                <a:latin typeface="Times New Roman" pitchFamily="18" charset="0"/>
                <a:cs typeface="Times New Roman" pitchFamily="18" charset="0"/>
              </a:rPr>
              <a:t>גרף עמודות</a:t>
            </a:r>
            <a:endParaRPr lang="he-IL" altLang="he-IL" sz="4000" b="1">
              <a:solidFill>
                <a:srgbClr val="EAEAEA"/>
              </a:solidFill>
              <a:cs typeface="Times New Roman" pitchFamily="18" charset="0"/>
            </a:endParaRPr>
          </a:p>
        </p:txBody>
      </p:sp>
      <p:sp>
        <p:nvSpPr>
          <p:cNvPr id="1033" name="Rectangle 4"/>
          <p:cNvSpPr>
            <a:spLocks noChangeArrowheads="1"/>
          </p:cNvSpPr>
          <p:nvPr/>
        </p:nvSpPr>
        <p:spPr bwMode="auto">
          <a:xfrm>
            <a:off x="3197542" y="1937613"/>
            <a:ext cx="21602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228600" algn="l"/>
              </a:tabLst>
              <a:defRPr sz="2000">
                <a:solidFill>
                  <a:schemeClr val="tx1"/>
                </a:solidFill>
                <a:latin typeface="Verdana" pitchFamily="34" charset="0"/>
                <a:cs typeface="Arial" pitchFamily="34" charset="0"/>
              </a:defRPr>
            </a:lvl1pPr>
            <a:lvl2pPr marL="742950" indent="-285750" eaLnBrk="0" hangingPunct="0">
              <a:tabLst>
                <a:tab pos="228600" algn="l"/>
              </a:tabLst>
              <a:defRPr sz="2000">
                <a:solidFill>
                  <a:schemeClr val="tx1"/>
                </a:solidFill>
                <a:latin typeface="Verdana" pitchFamily="34" charset="0"/>
                <a:cs typeface="Arial" pitchFamily="34" charset="0"/>
              </a:defRPr>
            </a:lvl2pPr>
            <a:lvl3pPr marL="1143000" indent="-228600" eaLnBrk="0" hangingPunct="0">
              <a:tabLst>
                <a:tab pos="228600" algn="l"/>
              </a:tabLst>
              <a:defRPr sz="2000">
                <a:solidFill>
                  <a:schemeClr val="tx1"/>
                </a:solidFill>
                <a:latin typeface="Verdana" pitchFamily="34" charset="0"/>
                <a:cs typeface="Arial" pitchFamily="34" charset="0"/>
              </a:defRPr>
            </a:lvl3pPr>
            <a:lvl4pPr marL="1600200" indent="-228600" eaLnBrk="0" hangingPunct="0">
              <a:tabLst>
                <a:tab pos="228600" algn="l"/>
              </a:tabLst>
              <a:defRPr sz="2000">
                <a:solidFill>
                  <a:schemeClr val="tx1"/>
                </a:solidFill>
                <a:latin typeface="Verdana" pitchFamily="34" charset="0"/>
                <a:cs typeface="Arial" pitchFamily="34" charset="0"/>
              </a:defRPr>
            </a:lvl4pPr>
            <a:lvl5pPr marL="2057400" indent="-228600" eaLnBrk="0" hangingPunct="0">
              <a:tabLst>
                <a:tab pos="228600" algn="l"/>
              </a:tabLst>
              <a:defRPr sz="2000">
                <a:solidFill>
                  <a:schemeClr val="tx1"/>
                </a:solidFill>
                <a:latin typeface="Verdana" pitchFamily="34" charset="0"/>
                <a:cs typeface="Arial" pitchFamily="34" charset="0"/>
              </a:defRPr>
            </a:lvl5pPr>
            <a:lvl6pPr marL="2514600" indent="-228600" eaLnBrk="0" fontAlgn="base" hangingPunct="0">
              <a:spcBef>
                <a:spcPct val="0"/>
              </a:spcBef>
              <a:spcAft>
                <a:spcPct val="0"/>
              </a:spcAft>
              <a:tabLst>
                <a:tab pos="228600" algn="l"/>
              </a:tabLst>
              <a:defRPr sz="2000">
                <a:solidFill>
                  <a:schemeClr val="tx1"/>
                </a:solidFill>
                <a:latin typeface="Verdana" pitchFamily="34" charset="0"/>
                <a:cs typeface="Arial" pitchFamily="34" charset="0"/>
              </a:defRPr>
            </a:lvl6pPr>
            <a:lvl7pPr marL="2971800" indent="-228600" eaLnBrk="0" fontAlgn="base" hangingPunct="0">
              <a:spcBef>
                <a:spcPct val="0"/>
              </a:spcBef>
              <a:spcAft>
                <a:spcPct val="0"/>
              </a:spcAft>
              <a:tabLst>
                <a:tab pos="228600" algn="l"/>
              </a:tabLst>
              <a:defRPr sz="2000">
                <a:solidFill>
                  <a:schemeClr val="tx1"/>
                </a:solidFill>
                <a:latin typeface="Verdana" pitchFamily="34" charset="0"/>
                <a:cs typeface="Arial" pitchFamily="34" charset="0"/>
              </a:defRPr>
            </a:lvl7pPr>
            <a:lvl8pPr marL="3429000" indent="-228600" eaLnBrk="0" fontAlgn="base" hangingPunct="0">
              <a:spcBef>
                <a:spcPct val="0"/>
              </a:spcBef>
              <a:spcAft>
                <a:spcPct val="0"/>
              </a:spcAft>
              <a:tabLst>
                <a:tab pos="228600" algn="l"/>
              </a:tabLst>
              <a:defRPr sz="2000">
                <a:solidFill>
                  <a:schemeClr val="tx1"/>
                </a:solidFill>
                <a:latin typeface="Verdana" pitchFamily="34" charset="0"/>
                <a:cs typeface="Arial" pitchFamily="34" charset="0"/>
              </a:defRPr>
            </a:lvl8pPr>
            <a:lvl9pPr marL="3886200" indent="-228600" eaLnBrk="0" fontAlgn="base" hangingPunct="0">
              <a:spcBef>
                <a:spcPct val="0"/>
              </a:spcBef>
              <a:spcAft>
                <a:spcPct val="0"/>
              </a:spcAft>
              <a:tabLst>
                <a:tab pos="228600" algn="l"/>
              </a:tabLst>
              <a:defRPr sz="2000">
                <a:solidFill>
                  <a:schemeClr val="tx1"/>
                </a:solidFill>
                <a:latin typeface="Verdana" pitchFamily="34" charset="0"/>
                <a:cs typeface="Arial" pitchFamily="34" charset="0"/>
              </a:defRPr>
            </a:lvl9pPr>
          </a:lstStyle>
          <a:p>
            <a:pPr eaLnBrk="1" fontAlgn="base" hangingPunct="1">
              <a:spcBef>
                <a:spcPct val="0"/>
              </a:spcBef>
              <a:spcAft>
                <a:spcPct val="0"/>
              </a:spcAft>
              <a:buFontTx/>
              <a:buChar char="•"/>
            </a:pPr>
            <a:r>
              <a:rPr lang="he-IL" altLang="he-IL" sz="4000" b="1">
                <a:solidFill>
                  <a:srgbClr val="EAEAEA"/>
                </a:solidFill>
                <a:latin typeface="Times New Roman" pitchFamily="18" charset="0"/>
                <a:cs typeface="Times New Roman" pitchFamily="18" charset="0"/>
              </a:rPr>
              <a:t> גרף קו</a:t>
            </a:r>
            <a:endParaRPr lang="he-IL" altLang="he-IL" sz="4000" b="1">
              <a:solidFill>
                <a:srgbClr val="EAEAEA"/>
              </a:solidFill>
              <a:cs typeface="Times New Roman" pitchFamily="18" charset="0"/>
            </a:endParaRPr>
          </a:p>
        </p:txBody>
      </p:sp>
      <p:sp>
        <p:nvSpPr>
          <p:cNvPr id="1034" name="Rectangle 5"/>
          <p:cNvSpPr>
            <a:spLocks noChangeArrowheads="1"/>
          </p:cNvSpPr>
          <p:nvPr/>
        </p:nvSpPr>
        <p:spPr bwMode="auto">
          <a:xfrm>
            <a:off x="1" y="1937613"/>
            <a:ext cx="25717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228600" algn="l"/>
              </a:tabLst>
              <a:defRPr sz="2000">
                <a:solidFill>
                  <a:schemeClr val="tx1"/>
                </a:solidFill>
                <a:latin typeface="Verdana" pitchFamily="34" charset="0"/>
                <a:cs typeface="Arial" pitchFamily="34" charset="0"/>
              </a:defRPr>
            </a:lvl1pPr>
            <a:lvl2pPr marL="742950" indent="-285750" eaLnBrk="0" hangingPunct="0">
              <a:tabLst>
                <a:tab pos="228600" algn="l"/>
              </a:tabLst>
              <a:defRPr sz="2000">
                <a:solidFill>
                  <a:schemeClr val="tx1"/>
                </a:solidFill>
                <a:latin typeface="Verdana" pitchFamily="34" charset="0"/>
                <a:cs typeface="Arial" pitchFamily="34" charset="0"/>
              </a:defRPr>
            </a:lvl2pPr>
            <a:lvl3pPr marL="1143000" indent="-228600" eaLnBrk="0" hangingPunct="0">
              <a:tabLst>
                <a:tab pos="228600" algn="l"/>
              </a:tabLst>
              <a:defRPr sz="2000">
                <a:solidFill>
                  <a:schemeClr val="tx1"/>
                </a:solidFill>
                <a:latin typeface="Verdana" pitchFamily="34" charset="0"/>
                <a:cs typeface="Arial" pitchFamily="34" charset="0"/>
              </a:defRPr>
            </a:lvl3pPr>
            <a:lvl4pPr marL="1600200" indent="-228600" eaLnBrk="0" hangingPunct="0">
              <a:tabLst>
                <a:tab pos="228600" algn="l"/>
              </a:tabLst>
              <a:defRPr sz="2000">
                <a:solidFill>
                  <a:schemeClr val="tx1"/>
                </a:solidFill>
                <a:latin typeface="Verdana" pitchFamily="34" charset="0"/>
                <a:cs typeface="Arial" pitchFamily="34" charset="0"/>
              </a:defRPr>
            </a:lvl4pPr>
            <a:lvl5pPr marL="2057400" indent="-228600" eaLnBrk="0" hangingPunct="0">
              <a:tabLst>
                <a:tab pos="228600" algn="l"/>
              </a:tabLst>
              <a:defRPr sz="2000">
                <a:solidFill>
                  <a:schemeClr val="tx1"/>
                </a:solidFill>
                <a:latin typeface="Verdana" pitchFamily="34" charset="0"/>
                <a:cs typeface="Arial" pitchFamily="34" charset="0"/>
              </a:defRPr>
            </a:lvl5pPr>
            <a:lvl6pPr marL="2514600" indent="-228600" eaLnBrk="0" fontAlgn="base" hangingPunct="0">
              <a:spcBef>
                <a:spcPct val="0"/>
              </a:spcBef>
              <a:spcAft>
                <a:spcPct val="0"/>
              </a:spcAft>
              <a:tabLst>
                <a:tab pos="228600" algn="l"/>
              </a:tabLst>
              <a:defRPr sz="2000">
                <a:solidFill>
                  <a:schemeClr val="tx1"/>
                </a:solidFill>
                <a:latin typeface="Verdana" pitchFamily="34" charset="0"/>
                <a:cs typeface="Arial" pitchFamily="34" charset="0"/>
              </a:defRPr>
            </a:lvl6pPr>
            <a:lvl7pPr marL="2971800" indent="-228600" eaLnBrk="0" fontAlgn="base" hangingPunct="0">
              <a:spcBef>
                <a:spcPct val="0"/>
              </a:spcBef>
              <a:spcAft>
                <a:spcPct val="0"/>
              </a:spcAft>
              <a:tabLst>
                <a:tab pos="228600" algn="l"/>
              </a:tabLst>
              <a:defRPr sz="2000">
                <a:solidFill>
                  <a:schemeClr val="tx1"/>
                </a:solidFill>
                <a:latin typeface="Verdana" pitchFamily="34" charset="0"/>
                <a:cs typeface="Arial" pitchFamily="34" charset="0"/>
              </a:defRPr>
            </a:lvl7pPr>
            <a:lvl8pPr marL="3429000" indent="-228600" eaLnBrk="0" fontAlgn="base" hangingPunct="0">
              <a:spcBef>
                <a:spcPct val="0"/>
              </a:spcBef>
              <a:spcAft>
                <a:spcPct val="0"/>
              </a:spcAft>
              <a:tabLst>
                <a:tab pos="228600" algn="l"/>
              </a:tabLst>
              <a:defRPr sz="2000">
                <a:solidFill>
                  <a:schemeClr val="tx1"/>
                </a:solidFill>
                <a:latin typeface="Verdana" pitchFamily="34" charset="0"/>
                <a:cs typeface="Arial" pitchFamily="34" charset="0"/>
              </a:defRPr>
            </a:lvl8pPr>
            <a:lvl9pPr marL="3886200" indent="-228600" eaLnBrk="0" fontAlgn="base" hangingPunct="0">
              <a:spcBef>
                <a:spcPct val="0"/>
              </a:spcBef>
              <a:spcAft>
                <a:spcPct val="0"/>
              </a:spcAft>
              <a:tabLst>
                <a:tab pos="228600" algn="l"/>
              </a:tabLst>
              <a:defRPr sz="2000">
                <a:solidFill>
                  <a:schemeClr val="tx1"/>
                </a:solidFill>
                <a:latin typeface="Verdana" pitchFamily="34" charset="0"/>
                <a:cs typeface="Arial" pitchFamily="34" charset="0"/>
              </a:defRPr>
            </a:lvl9pPr>
          </a:lstStyle>
          <a:p>
            <a:pPr eaLnBrk="1" fontAlgn="base" hangingPunct="1">
              <a:spcBef>
                <a:spcPct val="0"/>
              </a:spcBef>
              <a:spcAft>
                <a:spcPct val="0"/>
              </a:spcAft>
              <a:buFontTx/>
              <a:buChar char="•"/>
            </a:pPr>
            <a:r>
              <a:rPr lang="he-IL" altLang="he-IL" sz="4000" b="1" dirty="0">
                <a:solidFill>
                  <a:srgbClr val="EAEAEA"/>
                </a:solidFill>
                <a:latin typeface="Times New Roman" pitchFamily="18" charset="0"/>
                <a:cs typeface="Times New Roman" pitchFamily="18" charset="0"/>
              </a:rPr>
              <a:t>גרף עוגה</a:t>
            </a:r>
            <a:endParaRPr lang="he-IL" altLang="he-IL" sz="4000" b="1" dirty="0">
              <a:solidFill>
                <a:srgbClr val="EAEAEA"/>
              </a:solidFill>
              <a:cs typeface="Times New Roman" pitchFamily="18" charset="0"/>
            </a:endParaRPr>
          </a:p>
        </p:txBody>
      </p:sp>
    </p:spTree>
    <p:extLst>
      <p:ext uri="{BB962C8B-B14F-4D97-AF65-F5344CB8AC3E}">
        <p14:creationId xmlns:p14="http://schemas.microsoft.com/office/powerpoint/2010/main" val="3437309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מציין מיקום של מספר שקופית 3"/>
          <p:cNvSpPr>
            <a:spLocks noGrp="1"/>
          </p:cNvSpPr>
          <p:nvPr>
            <p:ph type="sldNum" sz="quarter" idx="12"/>
          </p:nvPr>
        </p:nvSpPr>
        <p:spPr/>
        <p:txBody>
          <a:bodyPr/>
          <a:lstStyle/>
          <a:p>
            <a:pPr>
              <a:defRPr/>
            </a:pPr>
            <a:fld id="{E0B26423-AEED-405B-A845-889DB5F2BBAB}" type="slidenum">
              <a:rPr lang="he-IL">
                <a:solidFill>
                  <a:srgbClr val="002060"/>
                </a:solidFill>
              </a:rPr>
              <a:pPr>
                <a:defRPr/>
              </a:pPr>
              <a:t>43</a:t>
            </a:fld>
            <a:endParaRPr lang="en-US">
              <a:solidFill>
                <a:srgbClr val="002060"/>
              </a:solidFill>
            </a:endParaRPr>
          </a:p>
        </p:txBody>
      </p:sp>
      <p:sp>
        <p:nvSpPr>
          <p:cNvPr id="20483" name="Text Box 4"/>
          <p:cNvSpPr txBox="1">
            <a:spLocks noChangeArrowheads="1"/>
          </p:cNvSpPr>
          <p:nvPr/>
        </p:nvSpPr>
        <p:spPr bwMode="auto">
          <a:xfrm>
            <a:off x="784225" y="188913"/>
            <a:ext cx="7239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cs typeface="Arial" pitchFamily="34" charset="0"/>
              </a:defRPr>
            </a:lvl1pPr>
            <a:lvl2pPr marL="742950" indent="-285750" eaLnBrk="0" hangingPunct="0">
              <a:defRPr sz="2000">
                <a:solidFill>
                  <a:schemeClr val="tx1"/>
                </a:solidFill>
                <a:latin typeface="Verdana" pitchFamily="34" charset="0"/>
                <a:cs typeface="Arial" pitchFamily="34" charset="0"/>
              </a:defRPr>
            </a:lvl2pPr>
            <a:lvl3pPr marL="1143000" indent="-228600" eaLnBrk="0" hangingPunct="0">
              <a:defRPr sz="2000">
                <a:solidFill>
                  <a:schemeClr val="tx1"/>
                </a:solidFill>
                <a:latin typeface="Verdana" pitchFamily="34" charset="0"/>
                <a:cs typeface="Arial" pitchFamily="34" charset="0"/>
              </a:defRPr>
            </a:lvl3pPr>
            <a:lvl4pPr marL="1600200" indent="-228600" eaLnBrk="0" hangingPunct="0">
              <a:defRPr sz="2000">
                <a:solidFill>
                  <a:schemeClr val="tx1"/>
                </a:solidFill>
                <a:latin typeface="Verdana" pitchFamily="34" charset="0"/>
                <a:cs typeface="Arial" pitchFamily="34" charset="0"/>
              </a:defRPr>
            </a:lvl4pPr>
            <a:lvl5pPr marL="2057400" indent="-228600" eaLnBrk="0" hangingPunct="0">
              <a:defRPr sz="2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Verdana" pitchFamily="34" charset="0"/>
                <a:cs typeface="Arial" pitchFamily="34" charset="0"/>
              </a:defRPr>
            </a:lvl9pPr>
          </a:lstStyle>
          <a:p>
            <a:pPr eaLnBrk="1" fontAlgn="base" hangingPunct="1">
              <a:spcBef>
                <a:spcPct val="50000"/>
              </a:spcBef>
              <a:spcAft>
                <a:spcPct val="0"/>
              </a:spcAft>
            </a:pPr>
            <a:r>
              <a:rPr lang="he-IL" altLang="he-IL" sz="2800" b="1">
                <a:solidFill>
                  <a:srgbClr val="002060"/>
                </a:solidFill>
              </a:rPr>
              <a:t>בבואנו לקרוא גרף נשים לב לנתונים הבאים</a:t>
            </a:r>
            <a:endParaRPr lang="en-US" altLang="he-IL" sz="2800" b="1">
              <a:solidFill>
                <a:srgbClr val="002060"/>
              </a:solidFill>
            </a:endParaRPr>
          </a:p>
        </p:txBody>
      </p:sp>
      <p:sp>
        <p:nvSpPr>
          <p:cNvPr id="20484" name="Text Box 6"/>
          <p:cNvSpPr txBox="1">
            <a:spLocks noChangeArrowheads="1"/>
          </p:cNvSpPr>
          <p:nvPr/>
        </p:nvSpPr>
        <p:spPr bwMode="auto">
          <a:xfrm>
            <a:off x="323850" y="2341563"/>
            <a:ext cx="7772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cs typeface="Arial" pitchFamily="34" charset="0"/>
              </a:defRPr>
            </a:lvl1pPr>
            <a:lvl2pPr marL="742950" indent="-285750" eaLnBrk="0" hangingPunct="0">
              <a:defRPr sz="2000">
                <a:solidFill>
                  <a:schemeClr val="tx1"/>
                </a:solidFill>
                <a:latin typeface="Verdana" pitchFamily="34" charset="0"/>
                <a:cs typeface="Arial" pitchFamily="34" charset="0"/>
              </a:defRPr>
            </a:lvl2pPr>
            <a:lvl3pPr marL="1143000" indent="-228600" eaLnBrk="0" hangingPunct="0">
              <a:defRPr sz="2000">
                <a:solidFill>
                  <a:schemeClr val="tx1"/>
                </a:solidFill>
                <a:latin typeface="Verdana" pitchFamily="34" charset="0"/>
                <a:cs typeface="Arial" pitchFamily="34" charset="0"/>
              </a:defRPr>
            </a:lvl3pPr>
            <a:lvl4pPr marL="1600200" indent="-228600" eaLnBrk="0" hangingPunct="0">
              <a:defRPr sz="2000">
                <a:solidFill>
                  <a:schemeClr val="tx1"/>
                </a:solidFill>
                <a:latin typeface="Verdana" pitchFamily="34" charset="0"/>
                <a:cs typeface="Arial" pitchFamily="34" charset="0"/>
              </a:defRPr>
            </a:lvl4pPr>
            <a:lvl5pPr marL="2057400" indent="-228600" eaLnBrk="0" hangingPunct="0">
              <a:defRPr sz="2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Verdana" pitchFamily="34" charset="0"/>
                <a:cs typeface="Arial" pitchFamily="34" charset="0"/>
              </a:defRPr>
            </a:lvl9pPr>
          </a:lstStyle>
          <a:p>
            <a:pPr eaLnBrk="1" fontAlgn="base" hangingPunct="1">
              <a:spcBef>
                <a:spcPct val="50000"/>
              </a:spcBef>
              <a:spcAft>
                <a:spcPct val="0"/>
              </a:spcAft>
            </a:pPr>
            <a:r>
              <a:rPr lang="he-IL" altLang="he-IL" sz="2400" b="1">
                <a:solidFill>
                  <a:srgbClr val="002060"/>
                </a:solidFill>
              </a:rPr>
              <a:t>3. הגרף מציג תלות בין שני משתנים: משתנה בלתי תלוי (משפיע) בציר </a:t>
            </a:r>
            <a:r>
              <a:rPr lang="en-US" altLang="he-IL" sz="2400" b="1">
                <a:solidFill>
                  <a:srgbClr val="002060"/>
                </a:solidFill>
              </a:rPr>
              <a:t>X</a:t>
            </a:r>
            <a:r>
              <a:rPr lang="he-IL" altLang="he-IL" sz="2400" b="1">
                <a:solidFill>
                  <a:srgbClr val="002060"/>
                </a:solidFill>
              </a:rPr>
              <a:t> ומשתנה תלוי (מושפע)</a:t>
            </a:r>
            <a:r>
              <a:rPr lang="en-US" altLang="he-IL" sz="2400" b="1">
                <a:solidFill>
                  <a:srgbClr val="002060"/>
                </a:solidFill>
              </a:rPr>
              <a:t> </a:t>
            </a:r>
            <a:r>
              <a:rPr lang="he-IL" altLang="he-IL" sz="2400" b="1">
                <a:solidFill>
                  <a:srgbClr val="002060"/>
                </a:solidFill>
              </a:rPr>
              <a:t>בציר </a:t>
            </a:r>
            <a:r>
              <a:rPr lang="en-US" altLang="he-IL" sz="2400" b="1">
                <a:solidFill>
                  <a:srgbClr val="002060"/>
                </a:solidFill>
              </a:rPr>
              <a:t>Y</a:t>
            </a:r>
            <a:r>
              <a:rPr lang="he-IL" altLang="he-IL" sz="2400" b="1">
                <a:solidFill>
                  <a:srgbClr val="002060"/>
                </a:solidFill>
              </a:rPr>
              <a:t>.</a:t>
            </a:r>
            <a:endParaRPr lang="en-US" altLang="he-IL" sz="2400" b="1">
              <a:solidFill>
                <a:srgbClr val="002060"/>
              </a:solidFill>
            </a:endParaRPr>
          </a:p>
        </p:txBody>
      </p:sp>
      <p:sp>
        <p:nvSpPr>
          <p:cNvPr id="20485" name="Text Box 11"/>
          <p:cNvSpPr txBox="1">
            <a:spLocks noChangeArrowheads="1"/>
          </p:cNvSpPr>
          <p:nvPr/>
        </p:nvSpPr>
        <p:spPr bwMode="auto">
          <a:xfrm>
            <a:off x="611188" y="973138"/>
            <a:ext cx="7467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cs typeface="Arial" pitchFamily="34" charset="0"/>
              </a:defRPr>
            </a:lvl1pPr>
            <a:lvl2pPr marL="742950" indent="-285750" eaLnBrk="0" hangingPunct="0">
              <a:defRPr sz="2000">
                <a:solidFill>
                  <a:schemeClr val="tx1"/>
                </a:solidFill>
                <a:latin typeface="Verdana" pitchFamily="34" charset="0"/>
                <a:cs typeface="Arial" pitchFamily="34" charset="0"/>
              </a:defRPr>
            </a:lvl2pPr>
            <a:lvl3pPr marL="1143000" indent="-228600" eaLnBrk="0" hangingPunct="0">
              <a:defRPr sz="2000">
                <a:solidFill>
                  <a:schemeClr val="tx1"/>
                </a:solidFill>
                <a:latin typeface="Verdana" pitchFamily="34" charset="0"/>
                <a:cs typeface="Arial" pitchFamily="34" charset="0"/>
              </a:defRPr>
            </a:lvl3pPr>
            <a:lvl4pPr marL="1600200" indent="-228600" eaLnBrk="0" hangingPunct="0">
              <a:defRPr sz="2000">
                <a:solidFill>
                  <a:schemeClr val="tx1"/>
                </a:solidFill>
                <a:latin typeface="Verdana" pitchFamily="34" charset="0"/>
                <a:cs typeface="Arial" pitchFamily="34" charset="0"/>
              </a:defRPr>
            </a:lvl4pPr>
            <a:lvl5pPr marL="2057400" indent="-228600" eaLnBrk="0" hangingPunct="0">
              <a:defRPr sz="2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Verdana" pitchFamily="34" charset="0"/>
                <a:cs typeface="Arial" pitchFamily="34" charset="0"/>
              </a:defRPr>
            </a:lvl9pPr>
          </a:lstStyle>
          <a:p>
            <a:pPr eaLnBrk="1" fontAlgn="base" hangingPunct="1">
              <a:spcBef>
                <a:spcPct val="50000"/>
              </a:spcBef>
              <a:spcAft>
                <a:spcPct val="0"/>
              </a:spcAft>
            </a:pPr>
            <a:r>
              <a:rPr lang="he-IL" altLang="he-IL" sz="2400" b="1">
                <a:solidFill>
                  <a:srgbClr val="002060"/>
                </a:solidFill>
              </a:rPr>
              <a:t>1. כותרת הגרף נותנת לנו מידע על הנושא בו הגרף עוסק.</a:t>
            </a:r>
            <a:endParaRPr lang="en-US" altLang="he-IL" sz="2400" b="1">
              <a:solidFill>
                <a:srgbClr val="002060"/>
              </a:solidFill>
            </a:endParaRPr>
          </a:p>
        </p:txBody>
      </p:sp>
      <p:sp>
        <p:nvSpPr>
          <p:cNvPr id="20486" name="Text Box 14"/>
          <p:cNvSpPr txBox="1">
            <a:spLocks noChangeArrowheads="1"/>
          </p:cNvSpPr>
          <p:nvPr/>
        </p:nvSpPr>
        <p:spPr bwMode="auto">
          <a:xfrm>
            <a:off x="611188" y="1477963"/>
            <a:ext cx="746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cs typeface="Arial" pitchFamily="34" charset="0"/>
              </a:defRPr>
            </a:lvl1pPr>
            <a:lvl2pPr marL="742950" indent="-285750" eaLnBrk="0" hangingPunct="0">
              <a:defRPr sz="2000">
                <a:solidFill>
                  <a:schemeClr val="tx1"/>
                </a:solidFill>
                <a:latin typeface="Verdana" pitchFamily="34" charset="0"/>
                <a:cs typeface="Arial" pitchFamily="34" charset="0"/>
              </a:defRPr>
            </a:lvl2pPr>
            <a:lvl3pPr marL="1143000" indent="-228600" eaLnBrk="0" hangingPunct="0">
              <a:defRPr sz="2000">
                <a:solidFill>
                  <a:schemeClr val="tx1"/>
                </a:solidFill>
                <a:latin typeface="Verdana" pitchFamily="34" charset="0"/>
                <a:cs typeface="Arial" pitchFamily="34" charset="0"/>
              </a:defRPr>
            </a:lvl3pPr>
            <a:lvl4pPr marL="1600200" indent="-228600" eaLnBrk="0" hangingPunct="0">
              <a:defRPr sz="2000">
                <a:solidFill>
                  <a:schemeClr val="tx1"/>
                </a:solidFill>
                <a:latin typeface="Verdana" pitchFamily="34" charset="0"/>
                <a:cs typeface="Arial" pitchFamily="34" charset="0"/>
              </a:defRPr>
            </a:lvl4pPr>
            <a:lvl5pPr marL="2057400" indent="-228600" eaLnBrk="0" hangingPunct="0">
              <a:defRPr sz="2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Verdana" pitchFamily="34" charset="0"/>
                <a:cs typeface="Arial" pitchFamily="34" charset="0"/>
              </a:defRPr>
            </a:lvl9pPr>
          </a:lstStyle>
          <a:p>
            <a:pPr eaLnBrk="1" fontAlgn="base" hangingPunct="1">
              <a:spcBef>
                <a:spcPct val="50000"/>
              </a:spcBef>
              <a:spcAft>
                <a:spcPct val="0"/>
              </a:spcAft>
            </a:pPr>
            <a:r>
              <a:rPr lang="he-IL" altLang="he-IL" sz="2400" b="1">
                <a:solidFill>
                  <a:srgbClr val="002060"/>
                </a:solidFill>
              </a:rPr>
              <a:t>2. בגרף שני צירים, ציר </a:t>
            </a:r>
            <a:r>
              <a:rPr lang="en-US" altLang="he-IL" sz="2400" b="1">
                <a:solidFill>
                  <a:srgbClr val="002060"/>
                </a:solidFill>
              </a:rPr>
              <a:t>X</a:t>
            </a:r>
            <a:r>
              <a:rPr lang="he-IL" altLang="he-IL" sz="2400" b="1">
                <a:solidFill>
                  <a:srgbClr val="002060"/>
                </a:solidFill>
              </a:rPr>
              <a:t> וציר </a:t>
            </a:r>
            <a:r>
              <a:rPr lang="en-US" altLang="he-IL" sz="2400" b="1">
                <a:solidFill>
                  <a:srgbClr val="002060"/>
                </a:solidFill>
              </a:rPr>
              <a:t>Y</a:t>
            </a:r>
            <a:r>
              <a:rPr lang="he-IL" altLang="he-IL" sz="2400" b="1">
                <a:solidFill>
                  <a:srgbClr val="002060"/>
                </a:solidFill>
              </a:rPr>
              <a:t> הרישום ליד כל ציר מפרש לנו את המשתנים.</a:t>
            </a:r>
            <a:endParaRPr lang="en-US" altLang="he-IL" sz="2400" b="1">
              <a:solidFill>
                <a:srgbClr val="002060"/>
              </a:solidFill>
            </a:endParaRPr>
          </a:p>
        </p:txBody>
      </p:sp>
      <p:sp>
        <p:nvSpPr>
          <p:cNvPr id="6160" name="Text Box 16"/>
          <p:cNvSpPr txBox="1">
            <a:spLocks noChangeArrowheads="1"/>
          </p:cNvSpPr>
          <p:nvPr/>
        </p:nvSpPr>
        <p:spPr bwMode="auto">
          <a:xfrm>
            <a:off x="855663" y="3411538"/>
            <a:ext cx="7315200" cy="830262"/>
          </a:xfrm>
          <a:prstGeom prst="rect">
            <a:avLst/>
          </a:prstGeom>
          <a:noFill/>
          <a:ln>
            <a:noFill/>
          </a:ln>
          <a:effectLst/>
        </p:spPr>
        <p:txBody>
          <a:bodyPr>
            <a:spAutoFit/>
          </a:bodyPr>
          <a:lstStyle/>
          <a:p>
            <a:pPr fontAlgn="base">
              <a:spcBef>
                <a:spcPct val="50000"/>
              </a:spcBef>
              <a:spcAft>
                <a:spcPct val="0"/>
              </a:spcAft>
              <a:defRPr/>
            </a:pPr>
            <a:r>
              <a:rPr lang="he-IL" sz="2400" b="1" dirty="0">
                <a:solidFill>
                  <a:srgbClr val="002060"/>
                </a:solidFill>
              </a:rPr>
              <a:t> </a:t>
            </a:r>
            <a:r>
              <a:rPr lang="en-US" sz="2400" b="1" dirty="0">
                <a:solidFill>
                  <a:srgbClr val="002060"/>
                </a:solidFill>
              </a:rPr>
              <a:t>4</a:t>
            </a:r>
            <a:r>
              <a:rPr lang="he-IL" sz="2400" b="1" dirty="0">
                <a:solidFill>
                  <a:srgbClr val="002060"/>
                </a:solidFill>
              </a:rPr>
              <a:t> שימו – לב! הגרף מתאר תופעה או סיטואציה אך </a:t>
            </a:r>
            <a:r>
              <a:rPr lang="he-IL" sz="2400" b="1" dirty="0">
                <a:solidFill>
                  <a:srgbClr val="FF0000"/>
                </a:solidFill>
                <a:effectLst>
                  <a:outerShdw blurRad="38100" dist="38100" dir="2700000" algn="tl">
                    <a:srgbClr val="000000">
                      <a:alpha val="43137"/>
                    </a:srgbClr>
                  </a:outerShdw>
                </a:effectLst>
              </a:rPr>
              <a:t>אינו נותן </a:t>
            </a:r>
            <a:r>
              <a:rPr lang="he-IL" sz="2400" b="1" dirty="0">
                <a:solidFill>
                  <a:srgbClr val="002060"/>
                </a:solidFill>
              </a:rPr>
              <a:t>הסבר לתופעה!</a:t>
            </a:r>
            <a:endParaRPr lang="en-US" sz="2400" b="1" dirty="0">
              <a:solidFill>
                <a:srgbClr val="002060"/>
              </a:solidFill>
            </a:endParaRPr>
          </a:p>
        </p:txBody>
      </p:sp>
      <p:pic>
        <p:nvPicPr>
          <p:cNvPr id="204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0500"/>
            <a:ext cx="5065713"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170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מלבן 1"/>
          <p:cNvSpPr>
            <a:spLocks noChangeArrowheads="1"/>
          </p:cNvSpPr>
          <p:nvPr/>
        </p:nvSpPr>
        <p:spPr bwMode="auto">
          <a:xfrm>
            <a:off x="323850" y="549275"/>
            <a:ext cx="8280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cs typeface="Arial" pitchFamily="34" charset="0"/>
              </a:defRPr>
            </a:lvl1pPr>
            <a:lvl2pPr marL="742950" indent="-285750" eaLnBrk="0" hangingPunct="0">
              <a:defRPr sz="2000">
                <a:solidFill>
                  <a:schemeClr val="tx1"/>
                </a:solidFill>
                <a:latin typeface="Verdana" pitchFamily="34" charset="0"/>
                <a:cs typeface="Arial" pitchFamily="34" charset="0"/>
              </a:defRPr>
            </a:lvl2pPr>
            <a:lvl3pPr marL="1143000" indent="-228600" eaLnBrk="0" hangingPunct="0">
              <a:defRPr sz="2000">
                <a:solidFill>
                  <a:schemeClr val="tx1"/>
                </a:solidFill>
                <a:latin typeface="Verdana" pitchFamily="34" charset="0"/>
                <a:cs typeface="Arial" pitchFamily="34" charset="0"/>
              </a:defRPr>
            </a:lvl3pPr>
            <a:lvl4pPr marL="1600200" indent="-228600" eaLnBrk="0" hangingPunct="0">
              <a:defRPr sz="2000">
                <a:solidFill>
                  <a:schemeClr val="tx1"/>
                </a:solidFill>
                <a:latin typeface="Verdana" pitchFamily="34" charset="0"/>
                <a:cs typeface="Arial" pitchFamily="34" charset="0"/>
              </a:defRPr>
            </a:lvl4pPr>
            <a:lvl5pPr marL="2057400" indent="-228600" eaLnBrk="0" hangingPunct="0">
              <a:defRPr sz="2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Verdana" pitchFamily="34" charset="0"/>
                <a:cs typeface="Arial" pitchFamily="34" charset="0"/>
              </a:defRPr>
            </a:lvl9pPr>
          </a:lstStyle>
          <a:p>
            <a:pPr eaLnBrk="1" fontAlgn="base" hangingPunct="1">
              <a:spcBef>
                <a:spcPct val="0"/>
              </a:spcBef>
              <a:spcAft>
                <a:spcPct val="0"/>
              </a:spcAft>
              <a:buFont typeface="Arial" pitchFamily="34" charset="0"/>
              <a:buChar char="•"/>
            </a:pPr>
            <a:r>
              <a:rPr lang="he-IL" altLang="he-IL" sz="2400">
                <a:solidFill>
                  <a:srgbClr val="EAEAEA"/>
                </a:solidFill>
              </a:rPr>
              <a:t>גרף קווי מציג קשר בין משתנים כמותיים ורציפים. </a:t>
            </a:r>
          </a:p>
          <a:p>
            <a:pPr eaLnBrk="1" fontAlgn="base" hangingPunct="1">
              <a:spcBef>
                <a:spcPct val="0"/>
              </a:spcBef>
              <a:spcAft>
                <a:spcPct val="0"/>
              </a:spcAft>
              <a:buFont typeface="Arial" pitchFamily="34" charset="0"/>
              <a:buChar char="•"/>
            </a:pPr>
            <a:endParaRPr lang="he-IL" altLang="he-IL" sz="2400">
              <a:solidFill>
                <a:srgbClr val="EAEAEA"/>
              </a:solidFill>
            </a:endParaRPr>
          </a:p>
          <a:p>
            <a:pPr eaLnBrk="1" fontAlgn="base" hangingPunct="1">
              <a:spcBef>
                <a:spcPct val="0"/>
              </a:spcBef>
              <a:spcAft>
                <a:spcPct val="0"/>
              </a:spcAft>
              <a:buFont typeface="Arial" pitchFamily="34" charset="0"/>
              <a:buChar char="•"/>
            </a:pPr>
            <a:r>
              <a:rPr lang="he-IL" altLang="he-IL" sz="2400">
                <a:solidFill>
                  <a:srgbClr val="EAEAEA"/>
                </a:solidFill>
              </a:rPr>
              <a:t>בגרף זה משתמשים כדי לראות שינוי במשתנה המושפע,    </a:t>
            </a:r>
          </a:p>
          <a:p>
            <a:pPr eaLnBrk="1" fontAlgn="base" hangingPunct="1">
              <a:spcBef>
                <a:spcPct val="0"/>
              </a:spcBef>
              <a:spcAft>
                <a:spcPct val="0"/>
              </a:spcAft>
            </a:pPr>
            <a:r>
              <a:rPr lang="he-IL" altLang="he-IL" sz="2400">
                <a:solidFill>
                  <a:srgbClr val="EAEAEA"/>
                </a:solidFill>
              </a:rPr>
              <a:t> בעקבות שינוי המשתנה המשפיע. </a:t>
            </a:r>
          </a:p>
          <a:p>
            <a:pPr eaLnBrk="1" fontAlgn="base" hangingPunct="1">
              <a:spcBef>
                <a:spcPct val="0"/>
              </a:spcBef>
              <a:spcAft>
                <a:spcPct val="0"/>
              </a:spcAft>
            </a:pPr>
            <a:endParaRPr lang="he-IL" altLang="he-IL" sz="2400">
              <a:solidFill>
                <a:srgbClr val="EAEAEA"/>
              </a:solidFill>
            </a:endParaRPr>
          </a:p>
          <a:p>
            <a:pPr eaLnBrk="1" fontAlgn="base" hangingPunct="1">
              <a:spcBef>
                <a:spcPct val="0"/>
              </a:spcBef>
              <a:spcAft>
                <a:spcPct val="0"/>
              </a:spcAft>
              <a:buFont typeface="Arial" pitchFamily="34" charset="0"/>
              <a:buChar char="•"/>
            </a:pPr>
            <a:r>
              <a:rPr lang="he-IL" altLang="he-IL" sz="2400">
                <a:solidFill>
                  <a:srgbClr val="EAEAEA"/>
                </a:solidFill>
              </a:rPr>
              <a:t>גרף כזה נותן מידע גם על ערכים שלא נמדדו לצורך בנייתו </a:t>
            </a:r>
          </a:p>
          <a:p>
            <a:pPr eaLnBrk="1" fontAlgn="base" hangingPunct="1">
              <a:spcBef>
                <a:spcPct val="0"/>
              </a:spcBef>
              <a:spcAft>
                <a:spcPct val="0"/>
              </a:spcAft>
            </a:pPr>
            <a:r>
              <a:rPr lang="he-IL" altLang="he-IL" sz="2400">
                <a:solidFill>
                  <a:srgbClr val="EAEAEA"/>
                </a:solidFill>
              </a:rPr>
              <a:t>  והם  מצויים בין שתי נקודות נמדדות</a:t>
            </a:r>
            <a:endParaRPr lang="en-US" altLang="he-IL" sz="2400">
              <a:solidFill>
                <a:srgbClr val="EAEAEA"/>
              </a:solidFill>
            </a:endParaRPr>
          </a:p>
        </p:txBody>
      </p:sp>
      <p:sp>
        <p:nvSpPr>
          <p:cNvPr id="3" name="Text Placeholder 9"/>
          <p:cNvSpPr txBox="1">
            <a:spLocks/>
          </p:cNvSpPr>
          <p:nvPr/>
        </p:nvSpPr>
        <p:spPr>
          <a:xfrm>
            <a:off x="2195513" y="-171450"/>
            <a:ext cx="5143500" cy="1500188"/>
          </a:xfrm>
          <a:prstGeom prst="rect">
            <a:avLst/>
          </a:prstGeom>
        </p:spPr>
        <p:txBody>
          <a:bodyPr/>
          <a:lstStyle/>
          <a:p>
            <a:pPr marL="342900" indent="-342900" algn="ctr" fontAlgn="base">
              <a:spcBef>
                <a:spcPct val="20000"/>
              </a:spcBef>
              <a:spcAft>
                <a:spcPct val="0"/>
              </a:spcAft>
              <a:buClr>
                <a:srgbClr val="EEC85E"/>
              </a:buClr>
              <a:buSzPct val="70000"/>
              <a:defRPr/>
            </a:pPr>
            <a:r>
              <a:rPr lang="he-IL" sz="4400" b="1" kern="0" dirty="0">
                <a:solidFill>
                  <a:srgbClr val="EAEAEA"/>
                </a:solidFill>
                <a:effectLst>
                  <a:outerShdw blurRad="38100" dist="38100" dir="2700000" algn="tl">
                    <a:srgbClr val="000000"/>
                  </a:outerShdw>
                </a:effectLst>
              </a:rPr>
              <a:t>גרף קווי</a:t>
            </a:r>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1196752"/>
            <a:ext cx="9560172" cy="566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4"/>
          <p:cNvSpPr txBox="1">
            <a:spLocks noChangeArrowheads="1"/>
          </p:cNvSpPr>
          <p:nvPr/>
        </p:nvSpPr>
        <p:spPr bwMode="auto">
          <a:xfrm>
            <a:off x="59804" y="-155311"/>
            <a:ext cx="25717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cs typeface="Arial" pitchFamily="34" charset="0"/>
              </a:defRPr>
            </a:lvl1pPr>
            <a:lvl2pPr marL="742950" indent="-285750" eaLnBrk="0" hangingPunct="0">
              <a:defRPr sz="2000">
                <a:solidFill>
                  <a:schemeClr val="tx1"/>
                </a:solidFill>
                <a:latin typeface="Verdana" pitchFamily="34" charset="0"/>
                <a:cs typeface="Arial" pitchFamily="34" charset="0"/>
              </a:defRPr>
            </a:lvl2pPr>
            <a:lvl3pPr marL="1143000" indent="-228600" eaLnBrk="0" hangingPunct="0">
              <a:defRPr sz="2000">
                <a:solidFill>
                  <a:schemeClr val="tx1"/>
                </a:solidFill>
                <a:latin typeface="Verdana" pitchFamily="34" charset="0"/>
                <a:cs typeface="Arial" pitchFamily="34" charset="0"/>
              </a:defRPr>
            </a:lvl3pPr>
            <a:lvl4pPr marL="1600200" indent="-228600" eaLnBrk="0" hangingPunct="0">
              <a:defRPr sz="2000">
                <a:solidFill>
                  <a:schemeClr val="tx1"/>
                </a:solidFill>
                <a:latin typeface="Verdana" pitchFamily="34" charset="0"/>
                <a:cs typeface="Arial" pitchFamily="34" charset="0"/>
              </a:defRPr>
            </a:lvl4pPr>
            <a:lvl5pPr marL="2057400" indent="-228600" eaLnBrk="0" hangingPunct="0">
              <a:defRPr sz="2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Verdana" pitchFamily="34" charset="0"/>
                <a:cs typeface="Arial" pitchFamily="34" charset="0"/>
              </a:defRPr>
            </a:lvl9pPr>
          </a:lstStyle>
          <a:p>
            <a:pPr eaLnBrk="1" fontAlgn="base" hangingPunct="1">
              <a:spcBef>
                <a:spcPct val="0"/>
              </a:spcBef>
              <a:spcAft>
                <a:spcPct val="0"/>
              </a:spcAft>
            </a:pPr>
            <a:r>
              <a:rPr lang="he-IL" altLang="he-IL" sz="1600" b="1" dirty="0">
                <a:solidFill>
                  <a:srgbClr val="EAEAEA"/>
                </a:solidFill>
              </a:rPr>
              <a:t>1.מה היה מספר בני האדם   </a:t>
            </a:r>
          </a:p>
          <a:p>
            <a:pPr eaLnBrk="1" fontAlgn="base" hangingPunct="1">
              <a:spcBef>
                <a:spcPct val="0"/>
              </a:spcBef>
              <a:spcAft>
                <a:spcPct val="0"/>
              </a:spcAft>
            </a:pPr>
            <a:r>
              <a:rPr lang="he-IL" altLang="he-IL" sz="1600" b="1" dirty="0">
                <a:solidFill>
                  <a:srgbClr val="EAEAEA"/>
                </a:solidFill>
              </a:rPr>
              <a:t>   בשנת 1800?</a:t>
            </a:r>
          </a:p>
          <a:p>
            <a:pPr eaLnBrk="1" fontAlgn="base" hangingPunct="1">
              <a:spcBef>
                <a:spcPct val="0"/>
              </a:spcBef>
              <a:spcAft>
                <a:spcPct val="0"/>
              </a:spcAft>
            </a:pPr>
            <a:endParaRPr lang="he-IL" altLang="he-IL" sz="1600" b="1" dirty="0">
              <a:solidFill>
                <a:srgbClr val="EAEAEA"/>
              </a:solidFill>
            </a:endParaRPr>
          </a:p>
          <a:p>
            <a:pPr eaLnBrk="1" fontAlgn="base" hangingPunct="1">
              <a:spcBef>
                <a:spcPct val="0"/>
              </a:spcBef>
              <a:spcAft>
                <a:spcPct val="0"/>
              </a:spcAft>
            </a:pPr>
            <a:r>
              <a:rPr lang="he-IL" altLang="he-IL" sz="1600" dirty="0">
                <a:solidFill>
                  <a:srgbClr val="EAEAEA"/>
                </a:solidFill>
              </a:rPr>
              <a:t>2. </a:t>
            </a:r>
            <a:r>
              <a:rPr lang="he-IL" altLang="he-IL" sz="1600" b="1" dirty="0">
                <a:solidFill>
                  <a:srgbClr val="EAEAEA"/>
                </a:solidFill>
              </a:rPr>
              <a:t>מה ניתן ללמוד על קצב </a:t>
            </a:r>
          </a:p>
          <a:p>
            <a:pPr eaLnBrk="1" fontAlgn="base" hangingPunct="1">
              <a:spcBef>
                <a:spcPct val="0"/>
              </a:spcBef>
              <a:spcAft>
                <a:spcPct val="0"/>
              </a:spcAft>
            </a:pPr>
            <a:r>
              <a:rPr lang="he-IL" altLang="he-IL" sz="1600" b="1" dirty="0">
                <a:solidFill>
                  <a:srgbClr val="EAEAEA"/>
                </a:solidFill>
              </a:rPr>
              <a:t>    גידול האוכלוסייה מהגרף   </a:t>
            </a:r>
          </a:p>
          <a:p>
            <a:pPr eaLnBrk="1" fontAlgn="base" hangingPunct="1">
              <a:spcBef>
                <a:spcPct val="0"/>
              </a:spcBef>
              <a:spcAft>
                <a:spcPct val="0"/>
              </a:spcAft>
            </a:pPr>
            <a:r>
              <a:rPr lang="he-IL" altLang="he-IL" sz="1600" b="1" dirty="0">
                <a:solidFill>
                  <a:srgbClr val="EAEAEA"/>
                </a:solidFill>
              </a:rPr>
              <a:t>    הקווי שהתקבל  </a:t>
            </a:r>
          </a:p>
          <a:p>
            <a:pPr eaLnBrk="1" fontAlgn="base" hangingPunct="1">
              <a:spcBef>
                <a:spcPct val="0"/>
              </a:spcBef>
              <a:spcAft>
                <a:spcPct val="0"/>
              </a:spcAft>
            </a:pPr>
            <a:r>
              <a:rPr lang="he-IL" altLang="he-IL" sz="1600" b="1" dirty="0">
                <a:solidFill>
                  <a:srgbClr val="EAEAEA"/>
                </a:solidFill>
              </a:rPr>
              <a:t>    (גדל/קטן/קבוע)? </a:t>
            </a:r>
          </a:p>
          <a:p>
            <a:pPr eaLnBrk="1" fontAlgn="base" hangingPunct="1">
              <a:spcBef>
                <a:spcPct val="0"/>
              </a:spcBef>
              <a:spcAft>
                <a:spcPct val="0"/>
              </a:spcAft>
            </a:pPr>
            <a:endParaRPr lang="he-IL" altLang="he-IL" sz="1600" dirty="0">
              <a:solidFill>
                <a:srgbClr val="EAEAEA"/>
              </a:solidFill>
            </a:endParaRPr>
          </a:p>
        </p:txBody>
      </p:sp>
    </p:spTree>
    <p:extLst>
      <p:ext uri="{BB962C8B-B14F-4D97-AF65-F5344CB8AC3E}">
        <p14:creationId xmlns:p14="http://schemas.microsoft.com/office/powerpoint/2010/main" val="2332617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1752" y="365792"/>
            <a:ext cx="8534400" cy="758952"/>
          </a:xfrm>
        </p:spPr>
        <p:txBody>
          <a:bodyPr>
            <a:normAutofit fontScale="90000"/>
          </a:bodyPr>
          <a:lstStyle/>
          <a:p>
            <a:r>
              <a:rPr lang="he-IL" dirty="0"/>
              <a:t>דרכים להצגת תוצאות- </a:t>
            </a:r>
            <a:br>
              <a:rPr lang="he-IL" dirty="0"/>
            </a:br>
            <a:r>
              <a:rPr lang="he-IL" dirty="0"/>
              <a:t>תצוגה גרפית, מערכת צירים</a:t>
            </a:r>
          </a:p>
        </p:txBody>
      </p:sp>
      <p:cxnSp>
        <p:nvCxnSpPr>
          <p:cNvPr id="5" name="מחבר חץ ישר 4"/>
          <p:cNvCxnSpPr/>
          <p:nvPr/>
        </p:nvCxnSpPr>
        <p:spPr>
          <a:xfrm>
            <a:off x="1259632" y="5956002"/>
            <a:ext cx="604867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 name="מחבר חץ ישר 7"/>
          <p:cNvCxnSpPr/>
          <p:nvPr/>
        </p:nvCxnSpPr>
        <p:spPr>
          <a:xfrm rot="5400000" flipH="1" flipV="1">
            <a:off x="252314" y="4515048"/>
            <a:ext cx="4176464"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Text Box 7"/>
          <p:cNvSpPr txBox="1">
            <a:spLocks noChangeArrowheads="1"/>
          </p:cNvSpPr>
          <p:nvPr/>
        </p:nvSpPr>
        <p:spPr bwMode="auto">
          <a:xfrm>
            <a:off x="1835696" y="5949280"/>
            <a:ext cx="5615459" cy="784830"/>
          </a:xfrm>
          <a:prstGeom prst="rect">
            <a:avLst/>
          </a:prstGeom>
          <a:noFill/>
          <a:ln w="9525">
            <a:noFill/>
            <a:miter lim="800000"/>
            <a:headEnd/>
            <a:tailEnd/>
          </a:ln>
          <a:effectLst/>
        </p:spPr>
        <p:txBody>
          <a:bodyPr wrap="square">
            <a:spAutoFit/>
          </a:bodyPr>
          <a:lstStyle/>
          <a:p>
            <a:pPr>
              <a:spcBef>
                <a:spcPct val="50000"/>
              </a:spcBef>
            </a:pPr>
            <a:r>
              <a:rPr lang="he-IL" b="1" dirty="0">
                <a:cs typeface="+mj-cs"/>
              </a:rPr>
              <a:t>ציר </a:t>
            </a:r>
            <a:r>
              <a:rPr lang="en-US" b="1" dirty="0">
                <a:cs typeface="+mj-cs"/>
              </a:rPr>
              <a:t>X</a:t>
            </a:r>
            <a:r>
              <a:rPr lang="he-IL" b="1" dirty="0">
                <a:cs typeface="+mj-cs"/>
              </a:rPr>
              <a:t> </a:t>
            </a:r>
            <a:r>
              <a:rPr lang="he-IL" dirty="0">
                <a:cs typeface="+mj-cs"/>
              </a:rPr>
              <a:t>– </a:t>
            </a:r>
            <a:r>
              <a:rPr lang="he-IL" b="1" dirty="0">
                <a:solidFill>
                  <a:srgbClr val="FF0000"/>
                </a:solidFill>
                <a:cs typeface="+mj-cs"/>
              </a:rPr>
              <a:t>משתנה בלתי תלוי </a:t>
            </a:r>
            <a:r>
              <a:rPr lang="he-IL" dirty="0">
                <a:cs typeface="+mj-cs"/>
              </a:rPr>
              <a:t>– שם המשתנה </a:t>
            </a:r>
            <a:r>
              <a:rPr lang="he-IL" u="sng" dirty="0">
                <a:cs typeface="+mj-cs"/>
              </a:rPr>
              <a:t>והיחידות </a:t>
            </a:r>
          </a:p>
          <a:p>
            <a:pPr>
              <a:spcBef>
                <a:spcPct val="50000"/>
              </a:spcBef>
            </a:pPr>
            <a:r>
              <a:rPr lang="he-IL" b="1" dirty="0">
                <a:solidFill>
                  <a:srgbClr val="00B0F0"/>
                </a:solidFill>
                <a:cs typeface="+mj-cs"/>
              </a:rPr>
              <a:t>דג': אחוז הגזר (%)</a:t>
            </a:r>
          </a:p>
        </p:txBody>
      </p:sp>
      <p:sp>
        <p:nvSpPr>
          <p:cNvPr id="10" name="Text Box 8"/>
          <p:cNvSpPr txBox="1">
            <a:spLocks noChangeArrowheads="1"/>
          </p:cNvSpPr>
          <p:nvPr/>
        </p:nvSpPr>
        <p:spPr bwMode="auto">
          <a:xfrm>
            <a:off x="0" y="2715642"/>
            <a:ext cx="2277393" cy="1200329"/>
          </a:xfrm>
          <a:prstGeom prst="rect">
            <a:avLst/>
          </a:prstGeom>
          <a:noFill/>
          <a:ln w="9525">
            <a:noFill/>
            <a:miter lim="800000"/>
            <a:headEnd/>
            <a:tailEnd/>
          </a:ln>
          <a:effectLst/>
        </p:spPr>
        <p:txBody>
          <a:bodyPr wrap="square">
            <a:spAutoFit/>
          </a:bodyPr>
          <a:lstStyle/>
          <a:p>
            <a:pPr>
              <a:spcBef>
                <a:spcPct val="50000"/>
              </a:spcBef>
            </a:pPr>
            <a:r>
              <a:rPr lang="he-IL" b="1" dirty="0">
                <a:cs typeface="+mj-cs"/>
              </a:rPr>
              <a:t>ציר </a:t>
            </a:r>
            <a:r>
              <a:rPr lang="en-US" b="1" dirty="0">
                <a:cs typeface="+mj-cs"/>
              </a:rPr>
              <a:t>Y</a:t>
            </a:r>
            <a:r>
              <a:rPr lang="he-IL" b="1" dirty="0">
                <a:cs typeface="+mj-cs"/>
              </a:rPr>
              <a:t> </a:t>
            </a:r>
            <a:r>
              <a:rPr lang="he-IL" dirty="0">
                <a:cs typeface="+mj-cs"/>
              </a:rPr>
              <a:t>– </a:t>
            </a:r>
            <a:r>
              <a:rPr lang="he-IL" b="1" dirty="0">
                <a:solidFill>
                  <a:srgbClr val="FF0000"/>
                </a:solidFill>
                <a:cs typeface="+mj-cs"/>
              </a:rPr>
              <a:t>משתנה תלוי-</a:t>
            </a:r>
          </a:p>
          <a:p>
            <a:pPr>
              <a:spcBef>
                <a:spcPct val="50000"/>
              </a:spcBef>
            </a:pPr>
            <a:r>
              <a:rPr lang="he-IL" dirty="0">
                <a:cs typeface="+mj-cs"/>
              </a:rPr>
              <a:t>שם המשתנה </a:t>
            </a:r>
            <a:r>
              <a:rPr lang="he-IL" u="sng" dirty="0">
                <a:cs typeface="+mj-cs"/>
              </a:rPr>
              <a:t>והיחידות</a:t>
            </a:r>
          </a:p>
          <a:p>
            <a:pPr>
              <a:spcBef>
                <a:spcPct val="50000"/>
              </a:spcBef>
            </a:pPr>
            <a:r>
              <a:rPr lang="he-IL" b="1" dirty="0">
                <a:solidFill>
                  <a:srgbClr val="00B0F0"/>
                </a:solidFill>
                <a:cs typeface="+mj-cs"/>
              </a:rPr>
              <a:t>דג': גובה פיל (מטר)</a:t>
            </a:r>
            <a:endParaRPr lang="en-US" b="1" dirty="0">
              <a:solidFill>
                <a:srgbClr val="00B0F0"/>
              </a:solidFill>
              <a:cs typeface="+mj-cs"/>
            </a:endParaRPr>
          </a:p>
        </p:txBody>
      </p:sp>
      <p:sp>
        <p:nvSpPr>
          <p:cNvPr id="21" name="TextBox 20"/>
          <p:cNvSpPr txBox="1"/>
          <p:nvPr/>
        </p:nvSpPr>
        <p:spPr>
          <a:xfrm>
            <a:off x="5796136" y="3284984"/>
            <a:ext cx="3209067" cy="646331"/>
          </a:xfrm>
          <a:prstGeom prst="rect">
            <a:avLst/>
          </a:prstGeom>
          <a:noFill/>
        </p:spPr>
        <p:txBody>
          <a:bodyPr wrap="square" rtlCol="1">
            <a:spAutoFit/>
          </a:bodyPr>
          <a:lstStyle/>
          <a:p>
            <a:r>
              <a:rPr lang="he-IL" dirty="0">
                <a:cs typeface="+mj-cs"/>
              </a:rPr>
              <a:t>יש להימנע ממסקנות בתיאור הנתונים!</a:t>
            </a:r>
          </a:p>
        </p:txBody>
      </p:sp>
      <p:sp>
        <p:nvSpPr>
          <p:cNvPr id="13" name="צורה חופשית 12"/>
          <p:cNvSpPr/>
          <p:nvPr/>
        </p:nvSpPr>
        <p:spPr>
          <a:xfrm>
            <a:off x="2399071" y="3176958"/>
            <a:ext cx="2880852" cy="2397433"/>
          </a:xfrm>
          <a:custGeom>
            <a:avLst/>
            <a:gdLst>
              <a:gd name="connsiteX0" fmla="*/ 0 w 2880852"/>
              <a:gd name="connsiteY0" fmla="*/ 2397433 h 2397433"/>
              <a:gd name="connsiteX1" fmla="*/ 452284 w 2880852"/>
              <a:gd name="connsiteY1" fmla="*/ 1669846 h 2397433"/>
              <a:gd name="connsiteX2" fmla="*/ 1258529 w 2880852"/>
              <a:gd name="connsiteY2" fmla="*/ 647291 h 2397433"/>
              <a:gd name="connsiteX3" fmla="*/ 1917290 w 2880852"/>
              <a:gd name="connsiteY3" fmla="*/ 18026 h 2397433"/>
              <a:gd name="connsiteX4" fmla="*/ 2615381 w 2880852"/>
              <a:gd name="connsiteY4" fmla="*/ 755446 h 2397433"/>
              <a:gd name="connsiteX5" fmla="*/ 2880852 w 2880852"/>
              <a:gd name="connsiteY5" fmla="*/ 1237226 h 239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852" h="2397433">
                <a:moveTo>
                  <a:pt x="0" y="2397433"/>
                </a:moveTo>
                <a:cubicBezTo>
                  <a:pt x="121264" y="2179484"/>
                  <a:pt x="242529" y="1961536"/>
                  <a:pt x="452284" y="1669846"/>
                </a:cubicBezTo>
                <a:cubicBezTo>
                  <a:pt x="662039" y="1378156"/>
                  <a:pt x="1014361" y="922594"/>
                  <a:pt x="1258529" y="647291"/>
                </a:cubicBezTo>
                <a:cubicBezTo>
                  <a:pt x="1502697" y="371988"/>
                  <a:pt x="1691148" y="0"/>
                  <a:pt x="1917290" y="18026"/>
                </a:cubicBezTo>
                <a:cubicBezTo>
                  <a:pt x="2143432" y="36052"/>
                  <a:pt x="2454787" y="552246"/>
                  <a:pt x="2615381" y="755446"/>
                </a:cubicBezTo>
                <a:cubicBezTo>
                  <a:pt x="2775975" y="958646"/>
                  <a:pt x="2833330" y="1142181"/>
                  <a:pt x="2880852" y="1237226"/>
                </a:cubicBezTo>
              </a:path>
            </a:pathLst>
          </a:custGeom>
          <a:ln w="28575">
            <a:prstDash val="dash"/>
          </a:ln>
        </p:spPr>
        <p:style>
          <a:lnRef idx="2">
            <a:schemeClr val="dk1"/>
          </a:lnRef>
          <a:fillRef idx="0">
            <a:schemeClr val="dk1"/>
          </a:fillRef>
          <a:effectRef idx="1">
            <a:schemeClr val="dk1"/>
          </a:effectRef>
          <a:fontRef idx="minor">
            <a:schemeClr val="tx1"/>
          </a:fontRef>
        </p:style>
        <p:txBody>
          <a:bodyPr rtlCol="1" anchor="ctr"/>
          <a:lstStyle/>
          <a:p>
            <a:pPr algn="ctr"/>
            <a:endParaRPr lang="he-IL"/>
          </a:p>
        </p:txBody>
      </p:sp>
      <p:cxnSp>
        <p:nvCxnSpPr>
          <p:cNvPr id="15" name="מחבר ישר 14"/>
          <p:cNvCxnSpPr/>
          <p:nvPr/>
        </p:nvCxnSpPr>
        <p:spPr>
          <a:xfrm flipV="1">
            <a:off x="2483768" y="2787650"/>
            <a:ext cx="2520280" cy="2160240"/>
          </a:xfrm>
          <a:prstGeom prst="line">
            <a:avLst/>
          </a:prstGeom>
        </p:spPr>
        <p:style>
          <a:lnRef idx="3">
            <a:schemeClr val="dk1"/>
          </a:lnRef>
          <a:fillRef idx="0">
            <a:schemeClr val="dk1"/>
          </a:fillRef>
          <a:effectRef idx="2">
            <a:schemeClr val="dk1"/>
          </a:effectRef>
          <a:fontRef idx="minor">
            <a:schemeClr val="tx1"/>
          </a:fontRef>
        </p:style>
      </p:cxnSp>
      <p:sp>
        <p:nvSpPr>
          <p:cNvPr id="23" name="צורה חופשית 22"/>
          <p:cNvSpPr/>
          <p:nvPr/>
        </p:nvSpPr>
        <p:spPr>
          <a:xfrm>
            <a:off x="2333400" y="2062852"/>
            <a:ext cx="2526632" cy="3416968"/>
          </a:xfrm>
          <a:custGeom>
            <a:avLst/>
            <a:gdLst>
              <a:gd name="connsiteX0" fmla="*/ 0 w 2526632"/>
              <a:gd name="connsiteY0" fmla="*/ 3416968 h 3416968"/>
              <a:gd name="connsiteX1" fmla="*/ 625642 w 2526632"/>
              <a:gd name="connsiteY1" fmla="*/ 3260558 h 3416968"/>
              <a:gd name="connsiteX2" fmla="*/ 1215190 w 2526632"/>
              <a:gd name="connsiteY2" fmla="*/ 2695073 h 3416968"/>
              <a:gd name="connsiteX3" fmla="*/ 1973179 w 2526632"/>
              <a:gd name="connsiteY3" fmla="*/ 1395663 h 3416968"/>
              <a:gd name="connsiteX4" fmla="*/ 2526632 w 2526632"/>
              <a:gd name="connsiteY4" fmla="*/ 0 h 3416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632" h="3416968">
                <a:moveTo>
                  <a:pt x="0" y="3416968"/>
                </a:moveTo>
                <a:cubicBezTo>
                  <a:pt x="211555" y="3398921"/>
                  <a:pt x="423110" y="3380874"/>
                  <a:pt x="625642" y="3260558"/>
                </a:cubicBezTo>
                <a:cubicBezTo>
                  <a:pt x="828174" y="3140242"/>
                  <a:pt x="990601" y="3005889"/>
                  <a:pt x="1215190" y="2695073"/>
                </a:cubicBezTo>
                <a:cubicBezTo>
                  <a:pt x="1439780" y="2384257"/>
                  <a:pt x="1754605" y="1844842"/>
                  <a:pt x="1973179" y="1395663"/>
                </a:cubicBezTo>
                <a:cubicBezTo>
                  <a:pt x="2191753" y="946484"/>
                  <a:pt x="2434390" y="236621"/>
                  <a:pt x="2526632" y="0"/>
                </a:cubicBezTo>
              </a:path>
            </a:pathLst>
          </a:custGeom>
          <a:ln>
            <a:prstDash val="sysDash"/>
          </a:ln>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24" name="TextBox 23"/>
          <p:cNvSpPr txBox="1"/>
          <p:nvPr/>
        </p:nvSpPr>
        <p:spPr>
          <a:xfrm>
            <a:off x="3419872" y="5451946"/>
            <a:ext cx="4073163" cy="369332"/>
          </a:xfrm>
          <a:prstGeom prst="rect">
            <a:avLst/>
          </a:prstGeom>
          <a:noFill/>
        </p:spPr>
        <p:txBody>
          <a:bodyPr wrap="square" rtlCol="1">
            <a:spAutoFit/>
          </a:bodyPr>
          <a:lstStyle/>
          <a:p>
            <a:r>
              <a:rPr lang="he-IL" dirty="0">
                <a:cs typeface="+mj-cs"/>
              </a:rPr>
              <a:t>חשוב לשמור על רווח אחיד בין יחידות הציר</a:t>
            </a:r>
          </a:p>
        </p:txBody>
      </p:sp>
      <p:sp>
        <p:nvSpPr>
          <p:cNvPr id="25" name="TextBox 24"/>
          <p:cNvSpPr txBox="1"/>
          <p:nvPr/>
        </p:nvSpPr>
        <p:spPr>
          <a:xfrm>
            <a:off x="5148064" y="2132856"/>
            <a:ext cx="3785131" cy="646331"/>
          </a:xfrm>
          <a:prstGeom prst="rect">
            <a:avLst/>
          </a:prstGeom>
          <a:noFill/>
        </p:spPr>
        <p:txBody>
          <a:bodyPr wrap="square" rtlCol="1">
            <a:spAutoFit/>
          </a:bodyPr>
          <a:lstStyle/>
          <a:p>
            <a:r>
              <a:rPr lang="he-IL" b="1" dirty="0">
                <a:cs typeface="+mj-cs"/>
              </a:rPr>
              <a:t>גרף </a:t>
            </a:r>
            <a:r>
              <a:rPr lang="he-IL" b="1" dirty="0" err="1">
                <a:cs typeface="+mj-cs"/>
              </a:rPr>
              <a:t>קוי</a:t>
            </a:r>
            <a:r>
              <a:rPr lang="he-IL" b="1" dirty="0">
                <a:cs typeface="+mj-cs"/>
              </a:rPr>
              <a:t>:</a:t>
            </a:r>
          </a:p>
          <a:p>
            <a:r>
              <a:rPr lang="he-IL" b="1" dirty="0">
                <a:cs typeface="+mj-cs"/>
              </a:rPr>
              <a:t>משמש להצגת </a:t>
            </a:r>
            <a:r>
              <a:rPr lang="he-IL" b="1" dirty="0">
                <a:solidFill>
                  <a:srgbClr val="FF0000"/>
                </a:solidFill>
                <a:cs typeface="+mj-cs"/>
              </a:rPr>
              <a:t>שינוי</a:t>
            </a:r>
            <a:r>
              <a:rPr lang="he-IL" b="1" dirty="0">
                <a:cs typeface="+mj-cs"/>
              </a:rPr>
              <a:t> של משתנה מסוים. </a:t>
            </a:r>
          </a:p>
        </p:txBody>
      </p:sp>
      <p:cxnSp>
        <p:nvCxnSpPr>
          <p:cNvPr id="28" name="מחבר ישר 27"/>
          <p:cNvCxnSpPr/>
          <p:nvPr/>
        </p:nvCxnSpPr>
        <p:spPr>
          <a:xfrm rot="5400000">
            <a:off x="2663788" y="591999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rot="5400000">
            <a:off x="3095836" y="591999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rot="5400000">
            <a:off x="3095836" y="591999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מחבר ישר 32"/>
          <p:cNvCxnSpPr/>
          <p:nvPr/>
        </p:nvCxnSpPr>
        <p:spPr>
          <a:xfrm rot="5400000">
            <a:off x="3527884" y="591999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מחבר ישר 33"/>
          <p:cNvCxnSpPr/>
          <p:nvPr/>
        </p:nvCxnSpPr>
        <p:spPr>
          <a:xfrm rot="5400000">
            <a:off x="3527884" y="591999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מחבר ישר 34"/>
          <p:cNvCxnSpPr/>
          <p:nvPr/>
        </p:nvCxnSpPr>
        <p:spPr>
          <a:xfrm rot="5400000">
            <a:off x="3959932" y="591999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מחבר ישר 35"/>
          <p:cNvCxnSpPr/>
          <p:nvPr/>
        </p:nvCxnSpPr>
        <p:spPr>
          <a:xfrm rot="5400000">
            <a:off x="4391980" y="591999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מחבר ישר 36"/>
          <p:cNvCxnSpPr/>
          <p:nvPr/>
        </p:nvCxnSpPr>
        <p:spPr>
          <a:xfrm rot="5400000">
            <a:off x="4391980" y="591999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מחבר ישר 37"/>
          <p:cNvCxnSpPr/>
          <p:nvPr/>
        </p:nvCxnSpPr>
        <p:spPr>
          <a:xfrm rot="5400000">
            <a:off x="4824028" y="591999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מחבר ישר 38"/>
          <p:cNvCxnSpPr/>
          <p:nvPr/>
        </p:nvCxnSpPr>
        <p:spPr>
          <a:xfrm rot="5400000">
            <a:off x="5256076" y="591999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מחבר ישר 39"/>
          <p:cNvCxnSpPr/>
          <p:nvPr/>
        </p:nvCxnSpPr>
        <p:spPr>
          <a:xfrm rot="5400000">
            <a:off x="5256076" y="591999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מחבר ישר 40"/>
          <p:cNvCxnSpPr/>
          <p:nvPr/>
        </p:nvCxnSpPr>
        <p:spPr>
          <a:xfrm rot="5400000">
            <a:off x="5688124" y="591999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מחבר ישר 41"/>
          <p:cNvCxnSpPr/>
          <p:nvPr/>
        </p:nvCxnSpPr>
        <p:spPr>
          <a:xfrm rot="5400000">
            <a:off x="6120172" y="5919998"/>
            <a:ext cx="216024"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309037" y="1444714"/>
            <a:ext cx="6287299" cy="400110"/>
          </a:xfrm>
          <a:prstGeom prst="rect">
            <a:avLst/>
          </a:prstGeom>
          <a:noFill/>
          <a:ln>
            <a:solidFill>
              <a:schemeClr val="accent1"/>
            </a:solidFill>
          </a:ln>
        </p:spPr>
        <p:txBody>
          <a:bodyPr wrap="none" rtlCol="1">
            <a:spAutoFit/>
          </a:bodyPr>
          <a:lstStyle/>
          <a:p>
            <a:r>
              <a:rPr lang="he-IL" sz="2000" dirty="0">
                <a:solidFill>
                  <a:srgbClr val="FF0000"/>
                </a:solidFill>
                <a:cs typeface="+mj-cs"/>
              </a:rPr>
              <a:t>כותרת</a:t>
            </a:r>
            <a:r>
              <a:rPr lang="he-IL" sz="2000" dirty="0">
                <a:cs typeface="+mj-cs"/>
              </a:rPr>
              <a:t>:</a:t>
            </a:r>
            <a:r>
              <a:rPr lang="en-US" sz="2000" dirty="0">
                <a:cs typeface="+mj-cs"/>
              </a:rPr>
              <a:t> </a:t>
            </a:r>
            <a:r>
              <a:rPr lang="he-IL" sz="2000" dirty="0">
                <a:solidFill>
                  <a:srgbClr val="FF0000"/>
                </a:solidFill>
                <a:cs typeface="+mj-cs"/>
              </a:rPr>
              <a:t>משתנה תלוי(מושפע) כנגד משתנה בלתי תלוי (משפיע)</a:t>
            </a:r>
          </a:p>
        </p:txBody>
      </p:sp>
      <p:sp>
        <p:nvSpPr>
          <p:cNvPr id="43" name="מציין מיקום של מספר שקופית 42"/>
          <p:cNvSpPr>
            <a:spLocks noGrp="1"/>
          </p:cNvSpPr>
          <p:nvPr>
            <p:ph type="sldNum" sz="quarter" idx="12"/>
          </p:nvPr>
        </p:nvSpPr>
        <p:spPr/>
        <p:txBody>
          <a:bodyPr/>
          <a:lstStyle/>
          <a:p>
            <a:fld id="{42751684-6271-42AE-AB50-9D30ED2EF872}" type="slidenum">
              <a:rPr lang="he-IL" smtClean="0"/>
              <a:pPr/>
              <a:t>45</a:t>
            </a:fld>
            <a:endParaRPr lang="he-IL"/>
          </a:p>
        </p:txBody>
      </p:sp>
      <p:sp>
        <p:nvSpPr>
          <p:cNvPr id="44" name="מלבן 43"/>
          <p:cNvSpPr/>
          <p:nvPr/>
        </p:nvSpPr>
        <p:spPr>
          <a:xfrm>
            <a:off x="3358244" y="1772816"/>
            <a:ext cx="3549370" cy="369332"/>
          </a:xfrm>
          <a:prstGeom prst="rect">
            <a:avLst/>
          </a:prstGeom>
        </p:spPr>
        <p:txBody>
          <a:bodyPr wrap="none">
            <a:spAutoFit/>
          </a:bodyPr>
          <a:lstStyle/>
          <a:p>
            <a:r>
              <a:rPr lang="he-IL" b="1" dirty="0">
                <a:solidFill>
                  <a:srgbClr val="00B0F0"/>
                </a:solidFill>
              </a:rPr>
              <a:t>דוגמה :גובה פיל כנגד אחוז הגזר בדיאטה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1" nodeType="clickEffect">
                                  <p:stCondLst>
                                    <p:cond delay="0"/>
                                  </p:stCondLst>
                                  <p:childTnLst>
                                    <p:animEffect transition="out" filter="dissolv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dissolv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3" grpId="0" animBg="1"/>
      <p:bldP spid="13" grpId="1" animBg="1"/>
      <p:bldP spid="23" grpId="0" animBg="1"/>
      <p:bldP spid="23" grpId="1" animBg="1"/>
      <p:bldP spid="2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23528" y="332656"/>
            <a:ext cx="8534400" cy="758952"/>
          </a:xfrm>
        </p:spPr>
        <p:txBody>
          <a:bodyPr>
            <a:normAutofit fontScale="90000"/>
          </a:bodyPr>
          <a:lstStyle/>
          <a:p>
            <a:r>
              <a:rPr lang="he-IL" dirty="0"/>
              <a:t>דרכים להצגת תוצאות- </a:t>
            </a:r>
            <a:br>
              <a:rPr lang="he-IL" dirty="0"/>
            </a:br>
            <a:r>
              <a:rPr lang="he-IL" dirty="0"/>
              <a:t>תצוגה גרפית, מערכת צירים</a:t>
            </a:r>
          </a:p>
        </p:txBody>
      </p:sp>
      <p:sp>
        <p:nvSpPr>
          <p:cNvPr id="3" name="מציין מיקום של מספר שקופית 2"/>
          <p:cNvSpPr>
            <a:spLocks noGrp="1"/>
          </p:cNvSpPr>
          <p:nvPr>
            <p:ph type="sldNum" sz="quarter" idx="12"/>
          </p:nvPr>
        </p:nvSpPr>
        <p:spPr/>
        <p:txBody>
          <a:bodyPr/>
          <a:lstStyle/>
          <a:p>
            <a:fld id="{42751684-6271-42AE-AB50-9D30ED2EF872}" type="slidenum">
              <a:rPr lang="he-IL" smtClean="0"/>
              <a:pPr/>
              <a:t>46</a:t>
            </a:fld>
            <a:endParaRPr lang="he-IL"/>
          </a:p>
        </p:txBody>
      </p:sp>
      <p:pic>
        <p:nvPicPr>
          <p:cNvPr id="140290" name="Picture 2"/>
          <p:cNvPicPr>
            <a:picLocks noChangeAspect="1" noChangeArrowheads="1"/>
          </p:cNvPicPr>
          <p:nvPr/>
        </p:nvPicPr>
        <p:blipFill>
          <a:blip r:embed="rId2" cstate="print"/>
          <a:srcRect/>
          <a:stretch>
            <a:fillRect/>
          </a:stretch>
        </p:blipFill>
        <p:spPr bwMode="auto">
          <a:xfrm>
            <a:off x="467544" y="1556792"/>
            <a:ext cx="8410575" cy="4724400"/>
          </a:xfrm>
          <a:prstGeom prst="rect">
            <a:avLst/>
          </a:prstGeom>
          <a:noFill/>
          <a:ln w="9525">
            <a:noFill/>
            <a:miter lim="800000"/>
            <a:headEnd/>
            <a:tailEnd/>
          </a:ln>
        </p:spPr>
      </p:pic>
      <p:sp>
        <p:nvSpPr>
          <p:cNvPr id="6" name="מלבן 5"/>
          <p:cNvSpPr/>
          <p:nvPr/>
        </p:nvSpPr>
        <p:spPr>
          <a:xfrm>
            <a:off x="467544" y="1772816"/>
            <a:ext cx="144016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מלבן 6"/>
          <p:cNvSpPr/>
          <p:nvPr/>
        </p:nvSpPr>
        <p:spPr>
          <a:xfrm>
            <a:off x="6948264" y="5085184"/>
            <a:ext cx="18002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p:cNvSpPr txBox="1"/>
          <p:nvPr/>
        </p:nvSpPr>
        <p:spPr>
          <a:xfrm>
            <a:off x="2771800" y="1556792"/>
            <a:ext cx="4248472" cy="830997"/>
          </a:xfrm>
          <a:prstGeom prst="rect">
            <a:avLst/>
          </a:prstGeom>
          <a:noFill/>
        </p:spPr>
        <p:txBody>
          <a:bodyPr wrap="square" rtlCol="1">
            <a:spAutoFit/>
          </a:bodyPr>
          <a:lstStyle/>
          <a:p>
            <a:pPr>
              <a:buFont typeface="Arial" pitchFamily="34" charset="0"/>
              <a:buChar char="•"/>
            </a:pPr>
            <a:r>
              <a:rPr lang="he-IL" sz="2400" b="1" dirty="0">
                <a:solidFill>
                  <a:srgbClr val="FF0000"/>
                </a:solidFill>
                <a:latin typeface="Arial" pitchFamily="34" charset="0"/>
                <a:cs typeface="Arial" pitchFamily="34" charset="0"/>
              </a:rPr>
              <a:t>זהה את המשתנה התלוי?</a:t>
            </a:r>
          </a:p>
          <a:p>
            <a:pPr>
              <a:buFont typeface="Arial" pitchFamily="34" charset="0"/>
              <a:buChar char="•"/>
            </a:pPr>
            <a:r>
              <a:rPr lang="he-IL" sz="2400" b="1" dirty="0">
                <a:solidFill>
                  <a:srgbClr val="FF0000"/>
                </a:solidFill>
                <a:latin typeface="Arial" pitchFamily="34" charset="0"/>
                <a:cs typeface="Arial" pitchFamily="34" charset="0"/>
              </a:rPr>
              <a:t>זהה את המשתנה הבלתי תלוי?</a:t>
            </a:r>
          </a:p>
        </p:txBody>
      </p:sp>
      <p:sp>
        <p:nvSpPr>
          <p:cNvPr id="9" name="מלבן 8"/>
          <p:cNvSpPr/>
          <p:nvPr/>
        </p:nvSpPr>
        <p:spPr>
          <a:xfrm>
            <a:off x="2143108" y="2571744"/>
            <a:ext cx="5929354"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1">
                    <a:lumMod val="85000"/>
                    <a:lumOff val="15000"/>
                  </a:schemeClr>
                </a:solidFill>
              </a:rPr>
              <a:t>השפעת כמות המים על התארכות הצמח</a:t>
            </a:r>
          </a:p>
        </p:txBody>
      </p:sp>
      <p:sp>
        <p:nvSpPr>
          <p:cNvPr id="10" name="מלבן 9"/>
          <p:cNvSpPr/>
          <p:nvPr/>
        </p:nvSpPr>
        <p:spPr>
          <a:xfrm>
            <a:off x="7786710" y="5715016"/>
            <a:ext cx="1285884"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tx1">
                    <a:lumMod val="85000"/>
                    <a:lumOff val="15000"/>
                  </a:schemeClr>
                </a:solidFill>
              </a:rPr>
              <a:t>כמות המים </a:t>
            </a:r>
          </a:p>
          <a:p>
            <a:pPr algn="ctr"/>
            <a:r>
              <a:rPr lang="he-IL" b="1" dirty="0">
                <a:solidFill>
                  <a:schemeClr val="tx1">
                    <a:lumMod val="85000"/>
                    <a:lumOff val="15000"/>
                  </a:schemeClr>
                </a:solidFill>
              </a:rPr>
              <a:t>(ליטרים)</a:t>
            </a:r>
          </a:p>
        </p:txBody>
      </p:sp>
      <p:sp>
        <p:nvSpPr>
          <p:cNvPr id="11" name="מלבן 10"/>
          <p:cNvSpPr/>
          <p:nvPr/>
        </p:nvSpPr>
        <p:spPr>
          <a:xfrm>
            <a:off x="0" y="2571744"/>
            <a:ext cx="1285884"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tx1">
                    <a:lumMod val="85000"/>
                    <a:lumOff val="15000"/>
                  </a:schemeClr>
                </a:solidFill>
              </a:rPr>
              <a:t>התארכות</a:t>
            </a:r>
          </a:p>
          <a:p>
            <a:pPr algn="ctr"/>
            <a:r>
              <a:rPr lang="he-IL" b="1" dirty="0">
                <a:solidFill>
                  <a:schemeClr val="tx1">
                    <a:lumMod val="85000"/>
                    <a:lumOff val="15000"/>
                  </a:schemeClr>
                </a:solidFill>
              </a:rPr>
              <a:t>(סנטימטרים)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0" nodeType="clickEffect">
                                  <p:stCondLst>
                                    <p:cond delay="0"/>
                                  </p:stCondLst>
                                  <p:childTnLst>
                                    <p:animEffect transition="out" filter="diamond(in)">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מתרגלים:</a:t>
            </a:r>
          </a:p>
        </p:txBody>
      </p:sp>
      <p:sp>
        <p:nvSpPr>
          <p:cNvPr id="3" name="מציין מיקום של מספר שקופית 2"/>
          <p:cNvSpPr>
            <a:spLocks noGrp="1"/>
          </p:cNvSpPr>
          <p:nvPr>
            <p:ph type="sldNum" sz="quarter" idx="12"/>
          </p:nvPr>
        </p:nvSpPr>
        <p:spPr/>
        <p:txBody>
          <a:bodyPr/>
          <a:lstStyle/>
          <a:p>
            <a:fld id="{42751684-6271-42AE-AB50-9D30ED2EF872}" type="slidenum">
              <a:rPr lang="he-IL" smtClean="0"/>
              <a:pPr/>
              <a:t>47</a:t>
            </a:fld>
            <a:endParaRPr lang="he-IL"/>
          </a:p>
        </p:txBody>
      </p:sp>
      <p:sp>
        <p:nvSpPr>
          <p:cNvPr id="4" name="מציין מיקום תוכן 3"/>
          <p:cNvSpPr>
            <a:spLocks noGrp="1"/>
          </p:cNvSpPr>
          <p:nvPr>
            <p:ph sz="quarter" idx="1"/>
          </p:nvPr>
        </p:nvSpPr>
        <p:spPr>
          <a:xfrm>
            <a:off x="0" y="1340768"/>
            <a:ext cx="8805672" cy="4572000"/>
          </a:xfrm>
        </p:spPr>
        <p:txBody>
          <a:bodyPr/>
          <a:lstStyle/>
          <a:p>
            <a:pPr>
              <a:buNone/>
            </a:pPr>
            <a:r>
              <a:rPr lang="he-IL" sz="2400" dirty="0">
                <a:solidFill>
                  <a:srgbClr val="FF0000"/>
                </a:solidFill>
              </a:rPr>
              <a:t>התבונן בגרף שלפניך וענה על השאלות הבאות:</a:t>
            </a:r>
          </a:p>
          <a:p>
            <a:pPr marL="514350" indent="-514350">
              <a:buAutoNum type="arabicPeriod"/>
            </a:pPr>
            <a:r>
              <a:rPr lang="he-IL" sz="2000" b="1" dirty="0"/>
              <a:t>מהו המשתנה התלוי?</a:t>
            </a:r>
          </a:p>
          <a:p>
            <a:pPr marL="514350" indent="-514350">
              <a:buAutoNum type="arabicPeriod"/>
            </a:pPr>
            <a:r>
              <a:rPr lang="he-IL" sz="2000" b="1" dirty="0"/>
              <a:t>מהו המשתנה הבלתי תלוי?</a:t>
            </a:r>
          </a:p>
          <a:p>
            <a:pPr marL="514350" indent="-514350">
              <a:buAutoNum type="arabicPeriod"/>
            </a:pPr>
            <a:r>
              <a:rPr lang="he-IL" sz="2000" b="1" dirty="0"/>
              <a:t>באילו יחידות נמדד המשתנה הבלתי תלוי?</a:t>
            </a:r>
          </a:p>
          <a:p>
            <a:pPr marL="514350" indent="-514350">
              <a:buAutoNum type="arabicPeriod"/>
            </a:pPr>
            <a:r>
              <a:rPr lang="he-IL" sz="2000" b="1" dirty="0"/>
              <a:t>מהו טווח המדידה של המשתנה תלוי?</a:t>
            </a:r>
            <a:endParaRPr lang="en-US" sz="2000" b="1" dirty="0"/>
          </a:p>
          <a:p>
            <a:pPr marL="514350" indent="-514350">
              <a:buAutoNum type="arabicPeriod"/>
            </a:pPr>
            <a:r>
              <a:rPr lang="he-IL" sz="2000" b="1" dirty="0"/>
              <a:t>מה ניתן ללמוד על קצב הפוטוסינתזה מהגרף הקווי שהתקבל (גדל/קטן/קבוע)? </a:t>
            </a:r>
          </a:p>
        </p:txBody>
      </p:sp>
      <p:graphicFrame>
        <p:nvGraphicFramePr>
          <p:cNvPr id="136194" name="Object 2"/>
          <p:cNvGraphicFramePr>
            <a:graphicFrameLocks noChangeAspect="1"/>
          </p:cNvGraphicFramePr>
          <p:nvPr/>
        </p:nvGraphicFramePr>
        <p:xfrm>
          <a:off x="179512" y="3645024"/>
          <a:ext cx="6768752" cy="3212976"/>
        </p:xfrm>
        <a:graphic>
          <a:graphicData uri="http://schemas.openxmlformats.org/presentationml/2006/ole">
            <mc:AlternateContent xmlns:mc="http://schemas.openxmlformats.org/markup-compatibility/2006">
              <mc:Choice xmlns:v="urn:schemas-microsoft-com:vml" Requires="v">
                <p:oleObj spid="_x0000_s2051" name="תרשים" r:id="rId3" imgW="4591151" imgH="2314656" progId="Excel.Sheet.8">
                  <p:embed/>
                </p:oleObj>
              </mc:Choice>
              <mc:Fallback>
                <p:oleObj name="תרשים" r:id="rId3" imgW="4591151" imgH="2314656" progId="Excel.Sheet.8">
                  <p:embed/>
                  <p:pic>
                    <p:nvPicPr>
                      <p:cNvPr id="13619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645024"/>
                        <a:ext cx="6768752" cy="3212976"/>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6" name="מלבן 5"/>
          <p:cNvSpPr/>
          <p:nvPr/>
        </p:nvSpPr>
        <p:spPr>
          <a:xfrm>
            <a:off x="6588224" y="3789040"/>
            <a:ext cx="2267744" cy="2585323"/>
          </a:xfrm>
          <a:prstGeom prst="rect">
            <a:avLst/>
          </a:prstGeom>
        </p:spPr>
        <p:txBody>
          <a:bodyPr wrap="square">
            <a:spAutoFit/>
          </a:bodyPr>
          <a:lstStyle/>
          <a:p>
            <a:r>
              <a:rPr lang="he-IL" b="1" dirty="0">
                <a:solidFill>
                  <a:srgbClr val="FF0000"/>
                </a:solidFill>
              </a:rPr>
              <a:t>מגרף זה  ניתן ללמוד שיש קשר בין  גובה הטמפרטורה לבין קצב פליטת החמצן. מגמת פליטת החמצן הולכת וגדלה בין הטמפרטורות  </a:t>
            </a:r>
            <a:r>
              <a:rPr lang="en-US" b="1" dirty="0">
                <a:solidFill>
                  <a:srgbClr val="FF0000"/>
                </a:solidFill>
              </a:rPr>
              <a:t> 5 – 25 C</a:t>
            </a:r>
            <a:r>
              <a:rPr lang="en-US" b="1" baseline="30000" dirty="0">
                <a:solidFill>
                  <a:srgbClr val="FF0000"/>
                </a:solidFill>
              </a:rPr>
              <a:t>o</a:t>
            </a:r>
            <a:r>
              <a:rPr lang="en-US" b="1" dirty="0">
                <a:solidFill>
                  <a:srgbClr val="FF0000"/>
                </a:solidFill>
              </a:rPr>
              <a:t> </a:t>
            </a:r>
            <a:r>
              <a:rPr lang="he-IL" b="1" dirty="0">
                <a:solidFill>
                  <a:srgbClr val="FF0000"/>
                </a:solidFill>
              </a:rPr>
              <a:t>ויורדת בין הטמפרטורות </a:t>
            </a:r>
            <a:r>
              <a:rPr lang="en-US" b="1" dirty="0">
                <a:solidFill>
                  <a:srgbClr val="FF0000"/>
                </a:solidFill>
              </a:rPr>
              <a:t>25– 45 C</a:t>
            </a:r>
            <a:r>
              <a:rPr lang="en-US" b="1" baseline="30000" dirty="0">
                <a:solidFill>
                  <a:srgbClr val="FF0000"/>
                </a:solidFill>
              </a:rPr>
              <a:t>o</a:t>
            </a:r>
            <a:r>
              <a:rPr lang="he-IL" b="1" dirty="0">
                <a:solidFill>
                  <a:srgbClr val="FF0000"/>
                </a:solidFill>
              </a:rPr>
              <a:t>. </a:t>
            </a:r>
          </a:p>
        </p:txBody>
      </p:sp>
      <p:sp>
        <p:nvSpPr>
          <p:cNvPr id="7" name="TextBox 6"/>
          <p:cNvSpPr txBox="1"/>
          <p:nvPr/>
        </p:nvSpPr>
        <p:spPr>
          <a:xfrm>
            <a:off x="4067944" y="1772816"/>
            <a:ext cx="1800200" cy="400110"/>
          </a:xfrm>
          <a:prstGeom prst="rect">
            <a:avLst/>
          </a:prstGeom>
          <a:noFill/>
        </p:spPr>
        <p:txBody>
          <a:bodyPr wrap="square" rtlCol="1">
            <a:spAutoFit/>
          </a:bodyPr>
          <a:lstStyle/>
          <a:p>
            <a:r>
              <a:rPr lang="he-IL" sz="2000" dirty="0">
                <a:solidFill>
                  <a:srgbClr val="FF0000"/>
                </a:solidFill>
              </a:rPr>
              <a:t>קצב פליטת חמצן</a:t>
            </a:r>
          </a:p>
        </p:txBody>
      </p:sp>
      <p:sp>
        <p:nvSpPr>
          <p:cNvPr id="8" name="TextBox 7"/>
          <p:cNvSpPr txBox="1"/>
          <p:nvPr/>
        </p:nvSpPr>
        <p:spPr>
          <a:xfrm>
            <a:off x="3491880" y="2132856"/>
            <a:ext cx="1800200" cy="400110"/>
          </a:xfrm>
          <a:prstGeom prst="rect">
            <a:avLst/>
          </a:prstGeom>
          <a:noFill/>
        </p:spPr>
        <p:txBody>
          <a:bodyPr wrap="square" rtlCol="1">
            <a:spAutoFit/>
          </a:bodyPr>
          <a:lstStyle/>
          <a:p>
            <a:r>
              <a:rPr lang="he-IL" sz="2000" dirty="0" err="1">
                <a:solidFill>
                  <a:srgbClr val="FF0000"/>
                </a:solidFill>
              </a:rPr>
              <a:t>טמפ</a:t>
            </a:r>
            <a:r>
              <a:rPr lang="he-IL" sz="2000" dirty="0">
                <a:solidFill>
                  <a:srgbClr val="FF0000"/>
                </a:solidFill>
              </a:rPr>
              <a:t>' </a:t>
            </a:r>
          </a:p>
        </p:txBody>
      </p:sp>
      <p:sp>
        <p:nvSpPr>
          <p:cNvPr id="9" name="TextBox 8"/>
          <p:cNvSpPr txBox="1"/>
          <p:nvPr/>
        </p:nvSpPr>
        <p:spPr>
          <a:xfrm>
            <a:off x="2051720" y="2492896"/>
            <a:ext cx="1800200" cy="400110"/>
          </a:xfrm>
          <a:prstGeom prst="rect">
            <a:avLst/>
          </a:prstGeom>
          <a:noFill/>
        </p:spPr>
        <p:txBody>
          <a:bodyPr wrap="square" rtlCol="1">
            <a:spAutoFit/>
          </a:bodyPr>
          <a:lstStyle/>
          <a:p>
            <a:r>
              <a:rPr lang="he-IL" sz="2000" dirty="0">
                <a:solidFill>
                  <a:srgbClr val="FF0000"/>
                </a:solidFill>
              </a:rPr>
              <a:t>מעלות צלזיוס</a:t>
            </a:r>
          </a:p>
        </p:txBody>
      </p:sp>
      <p:sp>
        <p:nvSpPr>
          <p:cNvPr id="10" name="TextBox 9"/>
          <p:cNvSpPr txBox="1"/>
          <p:nvPr/>
        </p:nvSpPr>
        <p:spPr>
          <a:xfrm>
            <a:off x="2123728" y="2852936"/>
            <a:ext cx="1800200" cy="400110"/>
          </a:xfrm>
          <a:prstGeom prst="rect">
            <a:avLst/>
          </a:prstGeom>
          <a:noFill/>
        </p:spPr>
        <p:txBody>
          <a:bodyPr wrap="square" rtlCol="1">
            <a:spAutoFit/>
          </a:bodyPr>
          <a:lstStyle/>
          <a:p>
            <a:r>
              <a:rPr lang="he-IL" sz="2000" dirty="0">
                <a:solidFill>
                  <a:srgbClr val="FF0000"/>
                </a:solidFill>
              </a:rPr>
              <a:t>בין 0 ל120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0063" y="4987925"/>
            <a:ext cx="5395913" cy="1870075"/>
          </a:xfrm>
        </p:spPr>
        <p:txBody>
          <a:bodyPr/>
          <a:lstStyle/>
          <a:p>
            <a:pPr eaLnBrk="1" hangingPunct="1">
              <a:buFont typeface="Wingdings" pitchFamily="2" charset="2"/>
              <a:buNone/>
              <a:defRPr/>
            </a:pPr>
            <a:r>
              <a:rPr lang="he-IL" sz="1200" b="1" u="sng" dirty="0">
                <a:latin typeface="+mj-lt"/>
              </a:rPr>
              <a:t>מספר הקבוצה</a:t>
            </a:r>
            <a:endParaRPr lang="en-US" sz="1200" b="1" u="sng" dirty="0">
              <a:latin typeface="+mj-lt"/>
            </a:endParaRPr>
          </a:p>
          <a:p>
            <a:pPr eaLnBrk="1" hangingPunct="1">
              <a:buFont typeface="Wingdings" pitchFamily="2" charset="2"/>
              <a:buNone/>
              <a:defRPr/>
            </a:pPr>
            <a:r>
              <a:rPr lang="he-IL" sz="1200" b="1" dirty="0">
                <a:latin typeface="+mj-lt"/>
              </a:rPr>
              <a:t>1   לא עישנו מעולם</a:t>
            </a:r>
          </a:p>
          <a:p>
            <a:pPr eaLnBrk="1" hangingPunct="1">
              <a:buFont typeface="Wingdings" pitchFamily="2" charset="2"/>
              <a:buNone/>
              <a:defRPr/>
            </a:pPr>
            <a:r>
              <a:rPr lang="he-IL" sz="1200" b="1" dirty="0">
                <a:latin typeface="+mj-lt"/>
              </a:rPr>
              <a:t>2   עישנו  עד גיל 35 והפסיקו לעשן </a:t>
            </a:r>
          </a:p>
          <a:p>
            <a:pPr eaLnBrk="1" hangingPunct="1">
              <a:buFont typeface="Wingdings" pitchFamily="2" charset="2"/>
              <a:buNone/>
              <a:defRPr/>
            </a:pPr>
            <a:r>
              <a:rPr lang="he-IL" sz="1200" b="1" dirty="0">
                <a:latin typeface="+mj-lt"/>
              </a:rPr>
              <a:t>3   עישנו עד גיל 55 והפסיקו לעשן</a:t>
            </a:r>
          </a:p>
          <a:p>
            <a:pPr eaLnBrk="1" hangingPunct="1">
              <a:buFont typeface="Wingdings" pitchFamily="2" charset="2"/>
              <a:buNone/>
              <a:defRPr/>
            </a:pPr>
            <a:r>
              <a:rPr lang="he-IL" sz="1200" b="1" dirty="0">
                <a:latin typeface="+mj-lt"/>
              </a:rPr>
              <a:t>4   מעשנים ברציפות מגיל צעיר סיגריות עם תכולת עיטרן נמוכה </a:t>
            </a:r>
          </a:p>
          <a:p>
            <a:pPr eaLnBrk="1" hangingPunct="1">
              <a:buFont typeface="Wingdings" pitchFamily="2" charset="2"/>
              <a:buNone/>
              <a:defRPr/>
            </a:pPr>
            <a:r>
              <a:rPr lang="he-IL" sz="1200" b="1" dirty="0">
                <a:latin typeface="+mj-lt"/>
              </a:rPr>
              <a:t>5   מעשנים ברציפות מגיל צעיר סיגריות עם תכולת עיטרן בינונית </a:t>
            </a:r>
          </a:p>
          <a:p>
            <a:pPr eaLnBrk="1" hangingPunct="1">
              <a:buFont typeface="Wingdings" pitchFamily="2" charset="2"/>
              <a:buNone/>
              <a:defRPr/>
            </a:pPr>
            <a:r>
              <a:rPr lang="he-IL" sz="1200" b="1" dirty="0">
                <a:latin typeface="+mj-lt"/>
              </a:rPr>
              <a:t>6   מעשנים ברציפות מגיל צעיר סיגריות עם תכולת עיטרן גבוהה </a:t>
            </a:r>
          </a:p>
        </p:txBody>
      </p:sp>
      <p:graphicFrame>
        <p:nvGraphicFramePr>
          <p:cNvPr id="2050" name="Object 97"/>
          <p:cNvGraphicFramePr>
            <a:graphicFrameLocks noGrp="1" noChangeAspect="1"/>
          </p:cNvGraphicFramePr>
          <p:nvPr>
            <p:ph sz="half" idx="2"/>
          </p:nvPr>
        </p:nvGraphicFramePr>
        <p:xfrm>
          <a:off x="928688" y="1500188"/>
          <a:ext cx="7686675" cy="3444875"/>
        </p:xfrm>
        <a:graphic>
          <a:graphicData uri="http://schemas.openxmlformats.org/presentationml/2006/ole">
            <mc:AlternateContent xmlns:mc="http://schemas.openxmlformats.org/markup-compatibility/2006">
              <mc:Choice xmlns:v="urn:schemas-microsoft-com:vml" Requires="v">
                <p:oleObj spid="_x0000_s3075" name="תרשים" r:id="rId4" imgW="4657725" imgH="3971925" progId="Excel.Chart.8">
                  <p:embed/>
                </p:oleObj>
              </mc:Choice>
              <mc:Fallback>
                <p:oleObj name="תרשים" r:id="rId4" imgW="4657725" imgH="3971925" progId="Excel.Chart.8">
                  <p:embed/>
                  <p:pic>
                    <p:nvPicPr>
                      <p:cNvPr id="2050" name="Object 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88" y="1500188"/>
                        <a:ext cx="768667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4067175" y="0"/>
            <a:ext cx="2152650" cy="584200"/>
          </a:xfrm>
          <a:prstGeom prst="rect">
            <a:avLst/>
          </a:prstGeom>
        </p:spPr>
        <p:txBody>
          <a:bodyPr wrap="none">
            <a:spAutoFit/>
          </a:bodyPr>
          <a:lstStyle/>
          <a:p>
            <a:pPr fontAlgn="base">
              <a:spcBef>
                <a:spcPct val="0"/>
              </a:spcBef>
              <a:spcAft>
                <a:spcPct val="0"/>
              </a:spcAft>
              <a:defRPr/>
            </a:pPr>
            <a:r>
              <a:rPr lang="he-IL" sz="3200" b="1" dirty="0">
                <a:solidFill>
                  <a:srgbClr val="FFFFCC">
                    <a:lumMod val="75000"/>
                  </a:srgbClr>
                </a:solidFill>
              </a:rPr>
              <a:t>גרף עמודות</a:t>
            </a:r>
          </a:p>
        </p:txBody>
      </p:sp>
      <p:sp>
        <p:nvSpPr>
          <p:cNvPr id="2053" name="Text Box 4"/>
          <p:cNvSpPr txBox="1">
            <a:spLocks noChangeArrowheads="1"/>
          </p:cNvSpPr>
          <p:nvPr/>
        </p:nvSpPr>
        <p:spPr bwMode="auto">
          <a:xfrm>
            <a:off x="0" y="438150"/>
            <a:ext cx="91440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Verdana" pitchFamily="34" charset="0"/>
                <a:cs typeface="Arial" pitchFamily="34" charset="0"/>
              </a:defRPr>
            </a:lvl1pPr>
            <a:lvl2pPr marL="742950" indent="-285750" eaLnBrk="0" hangingPunct="0">
              <a:defRPr sz="2000">
                <a:solidFill>
                  <a:schemeClr val="tx1"/>
                </a:solidFill>
                <a:latin typeface="Verdana" pitchFamily="34" charset="0"/>
                <a:cs typeface="Arial" pitchFamily="34" charset="0"/>
              </a:defRPr>
            </a:lvl2pPr>
            <a:lvl3pPr marL="1143000" indent="-228600" eaLnBrk="0" hangingPunct="0">
              <a:defRPr sz="2000">
                <a:solidFill>
                  <a:schemeClr val="tx1"/>
                </a:solidFill>
                <a:latin typeface="Verdana" pitchFamily="34" charset="0"/>
                <a:cs typeface="Arial" pitchFamily="34" charset="0"/>
              </a:defRPr>
            </a:lvl3pPr>
            <a:lvl4pPr marL="1600200" indent="-228600" eaLnBrk="0" hangingPunct="0">
              <a:defRPr sz="2000">
                <a:solidFill>
                  <a:schemeClr val="tx1"/>
                </a:solidFill>
                <a:latin typeface="Verdana" pitchFamily="34" charset="0"/>
                <a:cs typeface="Arial" pitchFamily="34" charset="0"/>
              </a:defRPr>
            </a:lvl4pPr>
            <a:lvl5pPr marL="2057400" indent="-228600" eaLnBrk="0" hangingPunct="0">
              <a:defRPr sz="2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Verdana" pitchFamily="34" charset="0"/>
                <a:cs typeface="Arial" pitchFamily="34" charset="0"/>
              </a:defRPr>
            </a:lvl9pPr>
          </a:lstStyle>
          <a:p>
            <a:pPr algn="ctr" eaLnBrk="1" fontAlgn="base" hangingPunct="1">
              <a:spcBef>
                <a:spcPct val="20000"/>
              </a:spcBef>
              <a:spcAft>
                <a:spcPct val="0"/>
              </a:spcAft>
            </a:pPr>
            <a:r>
              <a:rPr lang="he-IL" altLang="he-IL" sz="3200" b="1">
                <a:solidFill>
                  <a:srgbClr val="800000"/>
                </a:solidFill>
                <a:latin typeface="Arial" pitchFamily="34" charset="0"/>
              </a:rPr>
              <a:t>מתי נכון וכדאי להשתמש בגרף עמודות?</a:t>
            </a:r>
            <a:r>
              <a:rPr lang="he-IL" altLang="he-IL" sz="3200" b="1" u="sng">
                <a:solidFill>
                  <a:srgbClr val="800000"/>
                </a:solidFill>
                <a:latin typeface="Arial" pitchFamily="34" charset="0"/>
              </a:rPr>
              <a:t> </a:t>
            </a:r>
          </a:p>
          <a:p>
            <a:pPr eaLnBrk="1" fontAlgn="base" hangingPunct="1">
              <a:spcBef>
                <a:spcPct val="20000"/>
              </a:spcBef>
              <a:spcAft>
                <a:spcPct val="0"/>
              </a:spcAft>
            </a:pPr>
            <a:endParaRPr lang="he-IL" altLang="he-IL" sz="3200" b="1">
              <a:solidFill>
                <a:srgbClr val="800000"/>
              </a:solidFill>
              <a:latin typeface="Arial" pitchFamily="34" charset="0"/>
            </a:endParaRPr>
          </a:p>
          <a:p>
            <a:pPr eaLnBrk="1" fontAlgn="base" hangingPunct="1">
              <a:spcBef>
                <a:spcPct val="20000"/>
              </a:spcBef>
              <a:spcAft>
                <a:spcPct val="0"/>
              </a:spcAft>
            </a:pPr>
            <a:endParaRPr lang="he-IL" altLang="he-IL" sz="3200" b="1">
              <a:solidFill>
                <a:srgbClr val="A50021"/>
              </a:solidFill>
              <a:latin typeface="Arial" pitchFamily="34" charset="0"/>
            </a:endParaRPr>
          </a:p>
        </p:txBody>
      </p:sp>
      <p:sp>
        <p:nvSpPr>
          <p:cNvPr id="10" name="Rectangle 5"/>
          <p:cNvSpPr>
            <a:spLocks noChangeArrowheads="1"/>
          </p:cNvSpPr>
          <p:nvPr/>
        </p:nvSpPr>
        <p:spPr bwMode="auto">
          <a:xfrm>
            <a:off x="1476375" y="981075"/>
            <a:ext cx="6715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Verdana" pitchFamily="34" charset="0"/>
                <a:cs typeface="Arial" pitchFamily="34" charset="0"/>
              </a:defRPr>
            </a:lvl1pPr>
            <a:lvl2pPr marL="742950" indent="-285750" eaLnBrk="0" hangingPunct="0">
              <a:defRPr sz="2000">
                <a:solidFill>
                  <a:schemeClr val="tx1"/>
                </a:solidFill>
                <a:latin typeface="Verdana" pitchFamily="34" charset="0"/>
                <a:cs typeface="Arial" pitchFamily="34" charset="0"/>
              </a:defRPr>
            </a:lvl2pPr>
            <a:lvl3pPr marL="1143000" indent="-228600" eaLnBrk="0" hangingPunct="0">
              <a:defRPr sz="2000">
                <a:solidFill>
                  <a:schemeClr val="tx1"/>
                </a:solidFill>
                <a:latin typeface="Verdana" pitchFamily="34" charset="0"/>
                <a:cs typeface="Arial" pitchFamily="34" charset="0"/>
              </a:defRPr>
            </a:lvl3pPr>
            <a:lvl4pPr marL="1600200" indent="-228600" eaLnBrk="0" hangingPunct="0">
              <a:defRPr sz="2000">
                <a:solidFill>
                  <a:schemeClr val="tx1"/>
                </a:solidFill>
                <a:latin typeface="Verdana" pitchFamily="34" charset="0"/>
                <a:cs typeface="Arial" pitchFamily="34" charset="0"/>
              </a:defRPr>
            </a:lvl4pPr>
            <a:lvl5pPr marL="2057400" indent="-228600" eaLnBrk="0" hangingPunct="0">
              <a:defRPr sz="2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Verdana" pitchFamily="34" charset="0"/>
                <a:cs typeface="Arial" pitchFamily="34" charset="0"/>
              </a:defRPr>
            </a:lvl9pPr>
          </a:lstStyle>
          <a:p>
            <a:pPr eaLnBrk="1" fontAlgn="base" hangingPunct="1">
              <a:spcBef>
                <a:spcPct val="0"/>
              </a:spcBef>
              <a:spcAft>
                <a:spcPct val="0"/>
              </a:spcAft>
              <a:buClr>
                <a:srgbClr val="EEC85E"/>
              </a:buClr>
              <a:buFont typeface="Wingdings" pitchFamily="2" charset="2"/>
              <a:buChar char="ü"/>
            </a:pPr>
            <a:r>
              <a:rPr lang="he-IL" altLang="he-IL" sz="2800" b="1">
                <a:solidFill>
                  <a:srgbClr val="EAEAEA"/>
                </a:solidFill>
                <a:latin typeface="Arial" pitchFamily="34" charset="0"/>
              </a:rPr>
              <a:t>כאשר  הנתונים הינם בדידים ולא רציפים.</a:t>
            </a:r>
          </a:p>
          <a:p>
            <a:pPr eaLnBrk="1" fontAlgn="base" hangingPunct="1">
              <a:spcBef>
                <a:spcPct val="0"/>
              </a:spcBef>
              <a:spcAft>
                <a:spcPct val="0"/>
              </a:spcAft>
              <a:buClr>
                <a:srgbClr val="EEC85E"/>
              </a:buClr>
              <a:buFont typeface="Wingdings" pitchFamily="2" charset="2"/>
              <a:buChar char="ü"/>
            </a:pPr>
            <a:endParaRPr lang="he-IL" altLang="he-IL" sz="2800" b="1">
              <a:solidFill>
                <a:srgbClr val="EAEAEA"/>
              </a:solidFill>
              <a:latin typeface="Arial" pitchFamily="34" charset="0"/>
            </a:endParaRPr>
          </a:p>
        </p:txBody>
      </p:sp>
    </p:spTree>
    <p:extLst>
      <p:ext uri="{BB962C8B-B14F-4D97-AF65-F5344CB8AC3E}">
        <p14:creationId xmlns:p14="http://schemas.microsoft.com/office/powerpoint/2010/main" val="182017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דרכים להצגת תוצאות- גרף עמודות</a:t>
            </a:r>
          </a:p>
        </p:txBody>
      </p:sp>
      <p:sp>
        <p:nvSpPr>
          <p:cNvPr id="3" name="מציין מיקום תוכן 2"/>
          <p:cNvSpPr>
            <a:spLocks noGrp="1"/>
          </p:cNvSpPr>
          <p:nvPr>
            <p:ph sz="quarter" idx="1"/>
          </p:nvPr>
        </p:nvSpPr>
        <p:spPr>
          <a:xfrm>
            <a:off x="827584" y="1527048"/>
            <a:ext cx="7978088" cy="4572000"/>
          </a:xfrm>
        </p:spPr>
        <p:txBody>
          <a:bodyPr>
            <a:normAutofit/>
          </a:bodyPr>
          <a:lstStyle/>
          <a:p>
            <a:endParaRPr lang="he-IL" sz="2000" dirty="0"/>
          </a:p>
          <a:p>
            <a:r>
              <a:rPr lang="he-IL" sz="2400" dirty="0"/>
              <a:t>גרף עמודות משמש בכדי </a:t>
            </a:r>
            <a:r>
              <a:rPr lang="he-IL" sz="2400" b="1" dirty="0">
                <a:solidFill>
                  <a:srgbClr val="FF0000"/>
                </a:solidFill>
              </a:rPr>
              <a:t>להשוות</a:t>
            </a:r>
            <a:r>
              <a:rPr lang="he-IL" sz="2400" dirty="0"/>
              <a:t> בין גדלים וכמויות.</a:t>
            </a:r>
            <a:endParaRPr lang="en-US" sz="2400" dirty="0"/>
          </a:p>
        </p:txBody>
      </p:sp>
      <p:sp>
        <p:nvSpPr>
          <p:cNvPr id="15" name="מציין מיקום של מספר שקופית 14"/>
          <p:cNvSpPr>
            <a:spLocks noGrp="1"/>
          </p:cNvSpPr>
          <p:nvPr>
            <p:ph type="sldNum" sz="quarter" idx="12"/>
          </p:nvPr>
        </p:nvSpPr>
        <p:spPr/>
        <p:txBody>
          <a:bodyPr/>
          <a:lstStyle/>
          <a:p>
            <a:fld id="{42751684-6271-42AE-AB50-9D30ED2EF872}" type="slidenum">
              <a:rPr lang="he-IL" smtClean="0"/>
              <a:pPr/>
              <a:t>49</a:t>
            </a:fld>
            <a:endParaRPr lang="he-IL"/>
          </a:p>
        </p:txBody>
      </p:sp>
      <p:pic>
        <p:nvPicPr>
          <p:cNvPr id="29697" name="Picture 1"/>
          <p:cNvPicPr>
            <a:picLocks noChangeAspect="1" noChangeArrowheads="1"/>
          </p:cNvPicPr>
          <p:nvPr/>
        </p:nvPicPr>
        <p:blipFill>
          <a:blip r:embed="rId3" cstate="print"/>
          <a:srcRect/>
          <a:stretch>
            <a:fillRect/>
          </a:stretch>
        </p:blipFill>
        <p:spPr bwMode="auto">
          <a:xfrm>
            <a:off x="827584" y="2560906"/>
            <a:ext cx="7200800" cy="380028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פו הדוב חוקר אצטרובלים</a:t>
            </a:r>
          </a:p>
        </p:txBody>
      </p:sp>
      <p:pic>
        <p:nvPicPr>
          <p:cNvPr id="4" name="Picture 3"/>
          <p:cNvPicPr>
            <a:picLocks noChangeAspect="1" noChangeArrowheads="1"/>
          </p:cNvPicPr>
          <p:nvPr/>
        </p:nvPicPr>
        <p:blipFill>
          <a:blip r:embed="rId3" cstate="print"/>
          <a:srcRect/>
          <a:stretch>
            <a:fillRect/>
          </a:stretch>
        </p:blipFill>
        <p:spPr bwMode="auto">
          <a:xfrm>
            <a:off x="179512" y="0"/>
            <a:ext cx="2339752" cy="1548915"/>
          </a:xfrm>
          <a:prstGeom prst="rect">
            <a:avLst/>
          </a:prstGeom>
          <a:noFill/>
          <a:ln w="9525">
            <a:noFill/>
            <a:miter lim="800000"/>
            <a:headEnd/>
            <a:tailEnd/>
          </a:ln>
        </p:spPr>
      </p:pic>
      <p:sp>
        <p:nvSpPr>
          <p:cNvPr id="5" name="מציין מיקום של מספר שקופית 4"/>
          <p:cNvSpPr>
            <a:spLocks noGrp="1"/>
          </p:cNvSpPr>
          <p:nvPr>
            <p:ph type="sldNum" sz="quarter" idx="12"/>
          </p:nvPr>
        </p:nvSpPr>
        <p:spPr/>
        <p:txBody>
          <a:bodyPr/>
          <a:lstStyle/>
          <a:p>
            <a:fld id="{42751684-6271-42AE-AB50-9D30ED2EF872}" type="slidenum">
              <a:rPr lang="he-IL" smtClean="0"/>
              <a:pPr/>
              <a:t>5</a:t>
            </a:fld>
            <a:endParaRPr lang="he-IL"/>
          </a:p>
        </p:txBody>
      </p:sp>
      <p:sp>
        <p:nvSpPr>
          <p:cNvPr id="6" name="Rectangle 1"/>
          <p:cNvSpPr>
            <a:spLocks noGrp="1" noChangeArrowheads="1"/>
          </p:cNvSpPr>
          <p:nvPr>
            <p:ph sz="quarter" idx="1"/>
          </p:nvPr>
        </p:nvSpPr>
        <p:spPr bwMode="auto">
          <a:xfrm>
            <a:off x="420035" y="1268760"/>
            <a:ext cx="8616461"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lvl="0" indent="0" fontAlgn="base">
              <a:spcBef>
                <a:spcPct val="0"/>
              </a:spcBef>
              <a:spcAft>
                <a:spcPct val="0"/>
              </a:spcAft>
              <a:buClrTx/>
              <a:buSzTx/>
              <a:buNone/>
            </a:pPr>
            <a:r>
              <a:rPr lang="he-IL" sz="1900" b="1" dirty="0">
                <a:solidFill>
                  <a:srgbClr val="000066"/>
                </a:solidFill>
                <a:latin typeface="Arial" pitchFamily="34" charset="0"/>
                <a:ea typeface="Times New Roman" pitchFamily="18" charset="0"/>
                <a:cs typeface="Arial" pitchFamily="34" charset="0"/>
              </a:rPr>
              <a:t>פו מנסה להמציא שיר לכבוד האצטרובל שהוא מחזיק בידו. </a:t>
            </a:r>
          </a:p>
          <a:p>
            <a:pPr marL="0" lvl="0" indent="0" fontAlgn="base">
              <a:spcBef>
                <a:spcPct val="0"/>
              </a:spcBef>
              <a:spcAft>
                <a:spcPct val="0"/>
              </a:spcAft>
              <a:buClrTx/>
              <a:buSzTx/>
              <a:buNone/>
            </a:pPr>
            <a:r>
              <a:rPr lang="he-IL" sz="1900" b="1" dirty="0">
                <a:solidFill>
                  <a:srgbClr val="000066"/>
                </a:solidFill>
                <a:latin typeface="Arial" pitchFamily="34" charset="0"/>
                <a:ea typeface="Times New Roman" pitchFamily="18" charset="0"/>
                <a:cs typeface="Arial" pitchFamily="34" charset="0"/>
              </a:rPr>
              <a:t>בשלב מסוים הוא מגיע לגשר שמעל הנהר שם נופל לו האצטרובל למים </a:t>
            </a:r>
            <a:r>
              <a:rPr lang="he-IL" sz="1900" b="1" dirty="0">
                <a:solidFill>
                  <a:srgbClr val="000066"/>
                </a:solidFill>
                <a:latin typeface="Arial" pitchFamily="34" charset="0"/>
                <a:ea typeface="Times New Roman" pitchFamily="18" charset="0"/>
                <a:cs typeface="Arial" pitchFamily="34" charset="0"/>
                <a:hlinkClick r:id="rId4"/>
              </a:rPr>
              <a:t>וסיפורנו מתחיל</a:t>
            </a:r>
            <a:r>
              <a:rPr lang="en-US" sz="1900" b="1" dirty="0">
                <a:solidFill>
                  <a:srgbClr val="000066"/>
                </a:solidFill>
                <a:latin typeface="Arial" pitchFamily="34" charset="0"/>
                <a:ea typeface="Times New Roman" pitchFamily="18" charset="0"/>
                <a:cs typeface="Arial" pitchFamily="34" charset="0"/>
                <a:hlinkClick r:id="rId4"/>
              </a:rPr>
              <a:t>.</a:t>
            </a:r>
            <a:endParaRPr lang="en-US" sz="1900" dirty="0">
              <a:latin typeface="Arial" pitchFamily="34" charset="0"/>
              <a:cs typeface="Arial" pitchFamily="34" charset="0"/>
            </a:endParaRPr>
          </a:p>
        </p:txBody>
      </p:sp>
      <p:sp>
        <p:nvSpPr>
          <p:cNvPr id="7" name="מלבן 6"/>
          <p:cNvSpPr/>
          <p:nvPr/>
        </p:nvSpPr>
        <p:spPr>
          <a:xfrm>
            <a:off x="107504" y="1844824"/>
            <a:ext cx="8928992" cy="4832092"/>
          </a:xfrm>
          <a:prstGeom prst="rect">
            <a:avLst/>
          </a:prstGeom>
        </p:spPr>
        <p:txBody>
          <a:bodyPr wrap="square">
            <a:spAutoFit/>
          </a:bodyPr>
          <a:lstStyle/>
          <a:p>
            <a:r>
              <a:rPr lang="he-IL" sz="2200" dirty="0"/>
              <a:t>"ברגע זה הגיע אל הגשר; ובלא להביט לאן הוא הולך, דרך על משהו והאצטרובל זנק מכפו לתוך הנהר.</a:t>
            </a:r>
          </a:p>
          <a:p>
            <a:r>
              <a:rPr lang="he-IL" sz="2200" dirty="0"/>
              <a:t>"אוף," אמר פו, בשעה שהאצטרובל צף לאיטו מתחת לגשר; והוא חזר לקחת אצטרובל שני, שיוכל אולי להתחרז עם משהו. אבל אז חשב שמא כדאי לו, במקום זאת, להתבונן בנהר, שכן היה זה מין יום רוגע שכזה; לכן השתרע על הגשר והביט בו, והוא חמק לו הלאה לאיטו מתחתיו... ופתאום והנה גם האצטרובל שלו נראה חומק לו הלאה לדרכו.</a:t>
            </a:r>
          </a:p>
          <a:p>
            <a:r>
              <a:rPr lang="he-IL" sz="2200" dirty="0"/>
              <a:t>"משנה מאד," אמר פו.</a:t>
            </a:r>
          </a:p>
          <a:p>
            <a:r>
              <a:rPr lang="he-IL" sz="2200" dirty="0"/>
              <a:t>"אני הפלתי אותו בצד ההוא," אמר פו, "והנה הוא מופיע בצד הזה! מעניין, אם הוא יעשה את זה עוד פעם." והוא חזר להביא כמה אצטרובלים נוספים.</a:t>
            </a:r>
          </a:p>
          <a:p>
            <a:r>
              <a:rPr lang="he-IL" sz="2200" dirty="0"/>
              <a:t>זה קרה שוב. וזה קרה שוב ושוב. אחר כך הוא שמט שנים בבת-אחת, ורכן מעל הגשר לראות מי מהם יופיע ראשון; ואחד מהם השיג; אך כיון ששניהם היו בגדל שווה, לא ידע אם היה זה אותו אצטרובל שרצה כי ינצח, או שמא היה זה השני. לכן שמט בפעם הבאה אצטרובל אחד גדול ואחד קטן, והגדול הופיע ראשון - ממש כפי שנחש, והקטן הופיע אחרון - ממש כפי שנחש, ועל כן הוא נצח פעמים...</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23528" y="188640"/>
            <a:ext cx="8534400" cy="758952"/>
          </a:xfrm>
        </p:spPr>
        <p:txBody>
          <a:bodyPr/>
          <a:lstStyle/>
          <a:p>
            <a:r>
              <a:rPr lang="he-IL" dirty="0"/>
              <a:t>מתרגלים:</a:t>
            </a:r>
          </a:p>
        </p:txBody>
      </p:sp>
      <p:sp>
        <p:nvSpPr>
          <p:cNvPr id="3" name="מציין מיקום של מספר שקופית 2"/>
          <p:cNvSpPr>
            <a:spLocks noGrp="1"/>
          </p:cNvSpPr>
          <p:nvPr>
            <p:ph type="sldNum" sz="quarter" idx="12"/>
          </p:nvPr>
        </p:nvSpPr>
        <p:spPr/>
        <p:txBody>
          <a:bodyPr/>
          <a:lstStyle/>
          <a:p>
            <a:fld id="{42751684-6271-42AE-AB50-9D30ED2EF872}" type="slidenum">
              <a:rPr lang="he-IL" smtClean="0"/>
              <a:pPr/>
              <a:t>50</a:t>
            </a:fld>
            <a:endParaRPr lang="he-IL"/>
          </a:p>
        </p:txBody>
      </p:sp>
      <p:sp>
        <p:nvSpPr>
          <p:cNvPr id="4" name="מציין מיקום תוכן 3"/>
          <p:cNvSpPr>
            <a:spLocks noGrp="1"/>
          </p:cNvSpPr>
          <p:nvPr>
            <p:ph sz="quarter" idx="1"/>
          </p:nvPr>
        </p:nvSpPr>
        <p:spPr>
          <a:xfrm>
            <a:off x="301752" y="1340768"/>
            <a:ext cx="8503920" cy="4572000"/>
          </a:xfrm>
        </p:spPr>
        <p:txBody>
          <a:bodyPr>
            <a:normAutofit/>
          </a:bodyPr>
          <a:lstStyle/>
          <a:p>
            <a:r>
              <a:rPr lang="he-IL" sz="2300" b="1" dirty="0"/>
              <a:t>בניסוי שנערך במאה ה-19 נבדק משך הזמן הדרוש לעיכול כמויות זהות של מזונות שונים בקיבת האדם לעומת משך הזמן הדרוש לעיכול במבחנות שהוסף להן מיץ קיבה. המבחנות הוחזקו באמבט בטמפרטורה של </a:t>
            </a:r>
            <a:r>
              <a:rPr lang="en-US" sz="2300" b="1" dirty="0"/>
              <a:t>C</a:t>
            </a:r>
            <a:r>
              <a:rPr lang="he-IL" sz="2300" b="1" dirty="0"/>
              <a:t>38</a:t>
            </a:r>
            <a:r>
              <a:rPr lang="he-IL" sz="2300" b="1" baseline="30000" dirty="0"/>
              <a:t>0</a:t>
            </a:r>
            <a:r>
              <a:rPr lang="he-IL" sz="2300" b="1" dirty="0"/>
              <a:t>.</a:t>
            </a:r>
            <a:r>
              <a:rPr lang="en-US" sz="2300" b="1" dirty="0"/>
              <a:t> </a:t>
            </a:r>
            <a:endParaRPr lang="he-IL" sz="2200" b="1" dirty="0">
              <a:solidFill>
                <a:srgbClr val="FF0000"/>
              </a:solidFill>
            </a:endParaRPr>
          </a:p>
          <a:p>
            <a:pPr>
              <a:buNone/>
            </a:pPr>
            <a:r>
              <a:rPr lang="he-IL" sz="2200" dirty="0">
                <a:solidFill>
                  <a:srgbClr val="FF0000"/>
                </a:solidFill>
              </a:rPr>
              <a:t>ענה על השאלות הבאות:</a:t>
            </a:r>
            <a:endParaRPr lang="en-US" sz="2200" dirty="0">
              <a:solidFill>
                <a:srgbClr val="FF0000"/>
              </a:solidFill>
            </a:endParaRPr>
          </a:p>
        </p:txBody>
      </p:sp>
      <p:pic>
        <p:nvPicPr>
          <p:cNvPr id="130050" name="Picture 2"/>
          <p:cNvPicPr>
            <a:picLocks noChangeAspect="1" noChangeArrowheads="1"/>
          </p:cNvPicPr>
          <p:nvPr/>
        </p:nvPicPr>
        <p:blipFill>
          <a:blip r:embed="rId2" cstate="print"/>
          <a:srcRect/>
          <a:stretch>
            <a:fillRect/>
          </a:stretch>
        </p:blipFill>
        <p:spPr bwMode="auto">
          <a:xfrm>
            <a:off x="35496" y="3068960"/>
            <a:ext cx="5327259" cy="3672408"/>
          </a:xfrm>
          <a:prstGeom prst="rect">
            <a:avLst/>
          </a:prstGeom>
          <a:noFill/>
          <a:ln w="9525">
            <a:noFill/>
            <a:miter lim="800000"/>
            <a:headEnd/>
            <a:tailEnd/>
          </a:ln>
        </p:spPr>
      </p:pic>
      <p:sp>
        <p:nvSpPr>
          <p:cNvPr id="130052" name="Rectangle 4"/>
          <p:cNvSpPr>
            <a:spLocks noChangeArrowheads="1"/>
          </p:cNvSpPr>
          <p:nvPr/>
        </p:nvSpPr>
        <p:spPr bwMode="auto">
          <a:xfrm>
            <a:off x="5220072" y="2820993"/>
            <a:ext cx="3635896"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chemeClr val="tx1"/>
              </a:solidFill>
              <a:effectLst/>
              <a:latin typeface="Arial" pitchFamily="34" charset="0"/>
              <a:cs typeface="+mj-cs"/>
            </a:endParaRPr>
          </a:p>
          <a:p>
            <a:pPr marL="0" marR="0" lvl="0" indent="0" defTabSz="914400" rtl="1" eaLnBrk="0" fontAlgn="base" latinLnBrk="0" hangingPunct="0">
              <a:lnSpc>
                <a:spcPct val="100000"/>
              </a:lnSpc>
              <a:spcBef>
                <a:spcPct val="0"/>
              </a:spcBef>
              <a:spcAft>
                <a:spcPct val="0"/>
              </a:spcAft>
              <a:buClrTx/>
              <a:buSzTx/>
              <a:buFontTx/>
              <a:buAutoNum type="arabicPeriod"/>
              <a:tabLst/>
            </a:pPr>
            <a:r>
              <a:rPr kumimoji="0" lang="he-IL" altLang="zh-CN" b="1" i="0" u="none" strike="noStrike" cap="none" normalizeH="0" baseline="0" dirty="0">
                <a:ln>
                  <a:noFill/>
                </a:ln>
                <a:solidFill>
                  <a:srgbClr val="0000FF"/>
                </a:solidFill>
                <a:effectLst/>
                <a:latin typeface="Arial" pitchFamily="34" charset="0"/>
                <a:ea typeface="SimSun" pitchFamily="2" charset="-122"/>
                <a:cs typeface="+mj-cs"/>
              </a:rPr>
              <a:t>מהו המשתנה </a:t>
            </a:r>
            <a:r>
              <a:rPr lang="he-IL" altLang="zh-CN" b="1" u="sng" dirty="0">
                <a:solidFill>
                  <a:srgbClr val="0000FF"/>
                </a:solidFill>
                <a:latin typeface="Arial" pitchFamily="34" charset="0"/>
                <a:ea typeface="SimSun" pitchFamily="2" charset="-122"/>
                <a:cs typeface="+mj-cs"/>
              </a:rPr>
              <a:t>הבלתי תלוי</a:t>
            </a:r>
            <a:r>
              <a:rPr kumimoji="0" lang="he-IL" altLang="zh-CN" b="1" i="0" u="none" strike="noStrike" cap="none" normalizeH="0" baseline="0" dirty="0">
                <a:ln>
                  <a:noFill/>
                </a:ln>
                <a:solidFill>
                  <a:srgbClr val="0000FF"/>
                </a:solidFill>
                <a:effectLst/>
                <a:latin typeface="Arial" pitchFamily="34" charset="0"/>
                <a:ea typeface="SimSun" pitchFamily="2" charset="-122"/>
                <a:cs typeface="+mj-cs"/>
              </a:rPr>
              <a:t>? </a:t>
            </a:r>
          </a:p>
          <a:p>
            <a:pPr marL="0" marR="0" lvl="0" indent="0" defTabSz="914400" rtl="1" eaLnBrk="0" fontAlgn="base" latinLnBrk="0" hangingPunct="0">
              <a:lnSpc>
                <a:spcPct val="100000"/>
              </a:lnSpc>
              <a:spcBef>
                <a:spcPct val="0"/>
              </a:spcBef>
              <a:spcAft>
                <a:spcPct val="0"/>
              </a:spcAft>
              <a:buClrTx/>
              <a:buSzTx/>
              <a:buFontTx/>
              <a:buAutoNum type="arabicPeriod"/>
              <a:tabLst/>
            </a:pPr>
            <a:r>
              <a:rPr kumimoji="0" lang="he-IL" altLang="zh-CN" b="1" i="0" u="none" strike="noStrike" cap="none" normalizeH="0" baseline="0" dirty="0">
                <a:ln>
                  <a:noFill/>
                </a:ln>
                <a:solidFill>
                  <a:srgbClr val="0000FF"/>
                </a:solidFill>
                <a:effectLst/>
                <a:latin typeface="Arial" pitchFamily="34" charset="0"/>
                <a:ea typeface="SimSun" pitchFamily="2" charset="-122"/>
                <a:cs typeface="+mj-cs"/>
              </a:rPr>
              <a:t>מהו המשתנה </a:t>
            </a:r>
            <a:r>
              <a:rPr lang="he-IL" altLang="zh-CN" b="1" u="sng" dirty="0">
                <a:solidFill>
                  <a:srgbClr val="0000FF"/>
                </a:solidFill>
                <a:latin typeface="Arial" pitchFamily="34" charset="0"/>
                <a:ea typeface="SimSun" pitchFamily="2" charset="-122"/>
                <a:cs typeface="+mj-cs"/>
              </a:rPr>
              <a:t>התלוי</a:t>
            </a:r>
            <a:r>
              <a:rPr kumimoji="0" lang="he-IL" altLang="zh-CN" b="1" i="0" u="none" strike="noStrike" cap="none" normalizeH="0" baseline="0" dirty="0">
                <a:ln>
                  <a:noFill/>
                </a:ln>
                <a:solidFill>
                  <a:srgbClr val="0000FF"/>
                </a:solidFill>
                <a:effectLst/>
                <a:latin typeface="Arial" pitchFamily="34" charset="0"/>
                <a:ea typeface="SimSun" pitchFamily="2" charset="-122"/>
                <a:cs typeface="+mj-cs"/>
              </a:rPr>
              <a:t>? </a:t>
            </a:r>
            <a:endParaRPr kumimoji="0" lang="en-US" altLang="zh-CN" b="1" i="0" u="none" strike="noStrike" cap="none" normalizeH="0" baseline="0" dirty="0">
              <a:ln>
                <a:noFill/>
              </a:ln>
              <a:solidFill>
                <a:srgbClr val="0000FF"/>
              </a:solidFill>
              <a:effectLst/>
              <a:latin typeface="Arial" pitchFamily="34" charset="0"/>
              <a:ea typeface="SimSun" pitchFamily="2" charset="-122"/>
              <a:cs typeface="+mj-cs"/>
            </a:endParaRPr>
          </a:p>
          <a:p>
            <a:pPr eaLnBrk="0" fontAlgn="base" hangingPunct="0">
              <a:spcBef>
                <a:spcPct val="0"/>
              </a:spcBef>
              <a:spcAft>
                <a:spcPct val="0"/>
              </a:spcAft>
              <a:buFontTx/>
              <a:buAutoNum type="arabicPeriod"/>
            </a:pPr>
            <a:r>
              <a:rPr lang="he-IL" altLang="zh-CN" b="1" dirty="0">
                <a:solidFill>
                  <a:srgbClr val="0000FF"/>
                </a:solidFill>
                <a:latin typeface="Arial" pitchFamily="34" charset="0"/>
                <a:ea typeface="SimSun" pitchFamily="2" charset="-122"/>
                <a:cs typeface="+mj-cs"/>
              </a:rPr>
              <a:t>מה מייצג כל זוג עמודות בציר </a:t>
            </a:r>
            <a:r>
              <a:rPr lang="en-US" altLang="zh-CN" b="1" dirty="0">
                <a:solidFill>
                  <a:srgbClr val="0000FF"/>
                </a:solidFill>
                <a:latin typeface="Arial" pitchFamily="34" charset="0"/>
                <a:ea typeface="SimSun" pitchFamily="2" charset="-122"/>
                <a:cs typeface="+mj-cs"/>
              </a:rPr>
              <a:t>X</a:t>
            </a:r>
            <a:r>
              <a:rPr lang="he-IL" altLang="zh-CN" b="1" dirty="0">
                <a:solidFill>
                  <a:srgbClr val="0000FF"/>
                </a:solidFill>
                <a:latin typeface="Arial" pitchFamily="34" charset="0"/>
                <a:ea typeface="SimSun" pitchFamily="2" charset="-122"/>
                <a:cs typeface="+mj-cs"/>
              </a:rPr>
              <a:t>?</a:t>
            </a:r>
            <a:endParaRPr lang="en-US" altLang="zh-CN" b="1" dirty="0">
              <a:solidFill>
                <a:srgbClr val="0000FF"/>
              </a:solidFill>
              <a:latin typeface="Times New Roman" pitchFamily="18" charset="0"/>
              <a:ea typeface="SimSun" pitchFamily="2" charset="-122"/>
              <a:cs typeface="+mj-cs"/>
            </a:endParaRPr>
          </a:p>
          <a:p>
            <a:pPr marL="0" marR="0" lvl="0" indent="0" defTabSz="914400" rtl="1" eaLnBrk="0" fontAlgn="base" latinLnBrk="0" hangingPunct="0">
              <a:lnSpc>
                <a:spcPct val="100000"/>
              </a:lnSpc>
              <a:spcBef>
                <a:spcPct val="0"/>
              </a:spcBef>
              <a:spcAft>
                <a:spcPct val="0"/>
              </a:spcAft>
              <a:buClrTx/>
              <a:buSzTx/>
              <a:buFontTx/>
              <a:buAutoNum type="arabicPeriod"/>
              <a:tabLst/>
            </a:pPr>
            <a:r>
              <a:rPr kumimoji="0" lang="he-IL" altLang="zh-CN" b="1" i="0" u="none" strike="noStrike" cap="none" normalizeH="0" baseline="0" dirty="0">
                <a:ln>
                  <a:noFill/>
                </a:ln>
                <a:solidFill>
                  <a:srgbClr val="0000FF"/>
                </a:solidFill>
                <a:effectLst/>
                <a:latin typeface="Arial" pitchFamily="34" charset="0"/>
                <a:ea typeface="SimSun" pitchFamily="2" charset="-122"/>
                <a:cs typeface="+mj-cs"/>
              </a:rPr>
              <a:t>א. מהו המזון המתעכל בקיבה בזמן   </a:t>
            </a:r>
            <a:r>
              <a:rPr kumimoji="0" lang="he-IL" altLang="zh-CN" b="1" i="0" u="none" strike="noStrike" cap="none" normalizeH="0" dirty="0">
                <a:ln>
                  <a:noFill/>
                </a:ln>
                <a:solidFill>
                  <a:srgbClr val="0000FF"/>
                </a:solidFill>
                <a:effectLst/>
                <a:latin typeface="Arial" pitchFamily="34" charset="0"/>
                <a:ea typeface="SimSun" pitchFamily="2" charset="-122"/>
                <a:cs typeface="+mj-cs"/>
              </a:rPr>
              <a:t>  </a:t>
            </a:r>
          </a:p>
          <a:p>
            <a:pPr marL="0" marR="0" lvl="0" indent="0" defTabSz="914400" rtl="1" eaLnBrk="0" fontAlgn="base" latinLnBrk="0" hangingPunct="0">
              <a:lnSpc>
                <a:spcPct val="100000"/>
              </a:lnSpc>
              <a:spcBef>
                <a:spcPct val="0"/>
              </a:spcBef>
              <a:spcAft>
                <a:spcPct val="0"/>
              </a:spcAft>
              <a:buClrTx/>
              <a:buSzTx/>
              <a:tabLst/>
            </a:pPr>
            <a:r>
              <a:rPr lang="he-IL" altLang="zh-CN" b="1" dirty="0">
                <a:solidFill>
                  <a:srgbClr val="0000FF"/>
                </a:solidFill>
                <a:latin typeface="Arial" pitchFamily="34" charset="0"/>
                <a:ea typeface="SimSun" pitchFamily="2" charset="-122"/>
                <a:cs typeface="+mj-cs"/>
              </a:rPr>
              <a:t>       </a:t>
            </a:r>
            <a:r>
              <a:rPr kumimoji="0" lang="he-IL" altLang="zh-CN" b="1" i="0" u="none" strike="noStrike" cap="none" normalizeH="0" baseline="0" dirty="0">
                <a:ln>
                  <a:noFill/>
                </a:ln>
                <a:solidFill>
                  <a:srgbClr val="0000FF"/>
                </a:solidFill>
                <a:effectLst/>
                <a:latin typeface="Arial" pitchFamily="34" charset="0"/>
                <a:ea typeface="SimSun" pitchFamily="2" charset="-122"/>
                <a:cs typeface="+mj-cs"/>
              </a:rPr>
              <a:t>הקצר ביותר?</a:t>
            </a:r>
            <a:br>
              <a:rPr kumimoji="0" lang="he-IL" altLang="zh-CN" b="1" i="0" u="none" strike="noStrike" cap="none" normalizeH="0" baseline="0" dirty="0">
                <a:ln>
                  <a:noFill/>
                </a:ln>
                <a:solidFill>
                  <a:srgbClr val="0000FF"/>
                </a:solidFill>
                <a:effectLst/>
                <a:latin typeface="Arial" pitchFamily="34" charset="0"/>
                <a:ea typeface="SimSun" pitchFamily="2" charset="-122"/>
                <a:cs typeface="+mj-cs"/>
              </a:rPr>
            </a:br>
            <a:r>
              <a:rPr kumimoji="0" lang="he-IL" altLang="zh-CN" b="1" i="0" u="none" strike="noStrike" cap="none" normalizeH="0" baseline="0" dirty="0">
                <a:ln>
                  <a:noFill/>
                </a:ln>
                <a:solidFill>
                  <a:srgbClr val="0000FF"/>
                </a:solidFill>
                <a:effectLst/>
                <a:latin typeface="Arial" pitchFamily="34" charset="0"/>
                <a:ea typeface="SimSun" pitchFamily="2" charset="-122"/>
                <a:cs typeface="+mj-cs"/>
              </a:rPr>
              <a:t>   ב. מהו המזון שלעיכולו בקיבה דרוש   </a:t>
            </a:r>
          </a:p>
          <a:p>
            <a:pPr marL="0" marR="0" lvl="0" indent="0" defTabSz="914400" rtl="1" eaLnBrk="0" fontAlgn="base" latinLnBrk="0" hangingPunct="0">
              <a:lnSpc>
                <a:spcPct val="100000"/>
              </a:lnSpc>
              <a:spcBef>
                <a:spcPct val="0"/>
              </a:spcBef>
              <a:spcAft>
                <a:spcPct val="0"/>
              </a:spcAft>
              <a:buClrTx/>
              <a:buSzTx/>
              <a:tabLst/>
            </a:pPr>
            <a:r>
              <a:rPr lang="he-IL" altLang="zh-CN" b="1" dirty="0">
                <a:solidFill>
                  <a:srgbClr val="0000FF"/>
                </a:solidFill>
                <a:latin typeface="Arial" pitchFamily="34" charset="0"/>
                <a:ea typeface="SimSun" pitchFamily="2" charset="-122"/>
                <a:cs typeface="+mj-cs"/>
              </a:rPr>
              <a:t>       </a:t>
            </a:r>
            <a:r>
              <a:rPr kumimoji="0" lang="he-IL" altLang="zh-CN" b="1" i="0" u="none" strike="noStrike" cap="none" normalizeH="0" baseline="0" dirty="0">
                <a:ln>
                  <a:noFill/>
                </a:ln>
                <a:solidFill>
                  <a:srgbClr val="0000FF"/>
                </a:solidFill>
                <a:effectLst/>
                <a:latin typeface="Arial" pitchFamily="34" charset="0"/>
                <a:ea typeface="SimSun" pitchFamily="2" charset="-122"/>
                <a:cs typeface="+mj-cs"/>
              </a:rPr>
              <a:t>הזמן הממושך ביותר?</a:t>
            </a:r>
          </a:p>
          <a:p>
            <a:pPr marL="0" marR="0" lvl="0" indent="0" defTabSz="914400" rtl="1" eaLnBrk="0" fontAlgn="base" latinLnBrk="0" hangingPunct="0">
              <a:lnSpc>
                <a:spcPct val="100000"/>
              </a:lnSpc>
              <a:spcBef>
                <a:spcPct val="0"/>
              </a:spcBef>
              <a:spcAft>
                <a:spcPct val="0"/>
              </a:spcAft>
              <a:buClrTx/>
              <a:buSzTx/>
              <a:tabLst/>
            </a:pPr>
            <a:r>
              <a:rPr lang="he-IL" altLang="zh-CN" b="1" dirty="0">
                <a:solidFill>
                  <a:srgbClr val="0000FF"/>
                </a:solidFill>
                <a:latin typeface="Arial" pitchFamily="34" charset="0"/>
                <a:ea typeface="SimSun" pitchFamily="2" charset="-122"/>
                <a:cs typeface="+mj-cs"/>
              </a:rPr>
              <a:t>5. באילו יחידות נמדד הזמן הנדרש </a:t>
            </a:r>
          </a:p>
          <a:p>
            <a:pPr marL="0" marR="0" lvl="0" indent="0" defTabSz="914400" rtl="1" eaLnBrk="0" fontAlgn="base" latinLnBrk="0" hangingPunct="0">
              <a:lnSpc>
                <a:spcPct val="100000"/>
              </a:lnSpc>
              <a:spcBef>
                <a:spcPct val="0"/>
              </a:spcBef>
              <a:spcAft>
                <a:spcPct val="0"/>
              </a:spcAft>
              <a:buClrTx/>
              <a:buSzTx/>
              <a:tabLst/>
            </a:pPr>
            <a:r>
              <a:rPr lang="he-IL" altLang="zh-CN" b="1" dirty="0">
                <a:solidFill>
                  <a:srgbClr val="0000FF"/>
                </a:solidFill>
                <a:latin typeface="Arial" pitchFamily="34" charset="0"/>
                <a:ea typeface="SimSun" pitchFamily="2" charset="-122"/>
                <a:cs typeface="+mj-cs"/>
              </a:rPr>
              <a:t>    לעיכול? </a:t>
            </a:r>
          </a:p>
          <a:p>
            <a:pPr eaLnBrk="0" fontAlgn="base" hangingPunct="0">
              <a:spcBef>
                <a:spcPct val="0"/>
              </a:spcBef>
              <a:spcAft>
                <a:spcPct val="0"/>
              </a:spcAft>
            </a:pPr>
            <a:r>
              <a:rPr lang="he-IL" altLang="zh-CN" b="1" dirty="0">
                <a:solidFill>
                  <a:srgbClr val="0000FF"/>
                </a:solidFill>
                <a:latin typeface="Arial" pitchFamily="34" charset="0"/>
                <a:ea typeface="SimSun" pitchFamily="2" charset="-122"/>
                <a:cs typeface="+mj-cs"/>
              </a:rPr>
              <a:t>6. מהו משך הזמן הדרוש לעיכול סטיק בקר ולעיכול כרוב במבחנות</a:t>
            </a:r>
            <a:r>
              <a:rPr lang="he-IL" altLang="zh-CN" b="1" dirty="0">
                <a:latin typeface="Arial" pitchFamily="34" charset="0"/>
                <a:cs typeface="+mj-cs"/>
              </a:rPr>
              <a:t>?</a:t>
            </a:r>
            <a:endParaRPr kumimoji="0" lang="en-US" altLang="zh-CN" b="1" i="0" u="none" strike="noStrike" cap="none" normalizeH="0" baseline="0" dirty="0">
              <a:ln>
                <a:noFill/>
              </a:ln>
              <a:solidFill>
                <a:schemeClr val="tx1"/>
              </a:solidFill>
              <a:effectLst/>
              <a:latin typeface="Arial" pitchFamily="34" charset="0"/>
              <a:cs typeface="+mj-cs"/>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zh-CN" b="1" i="0" u="none" strike="noStrike" cap="none" normalizeH="0" baseline="0" dirty="0">
              <a:ln>
                <a:noFill/>
              </a:ln>
              <a:solidFill>
                <a:schemeClr val="tx1"/>
              </a:solidFill>
              <a:effectLst/>
              <a:latin typeface="Arial" pitchFamily="34" charset="0"/>
              <a:cs typeface="+mj-cs"/>
            </a:endParaRPr>
          </a:p>
        </p:txBody>
      </p:sp>
      <p:pic>
        <p:nvPicPr>
          <p:cNvPr id="243714" name="Picture 2"/>
          <p:cNvPicPr>
            <a:picLocks noChangeAspect="1" noChangeArrowheads="1"/>
          </p:cNvPicPr>
          <p:nvPr/>
        </p:nvPicPr>
        <p:blipFill>
          <a:blip r:embed="rId3" cstate="print"/>
          <a:srcRect/>
          <a:stretch>
            <a:fillRect/>
          </a:stretch>
        </p:blipFill>
        <p:spPr bwMode="auto">
          <a:xfrm>
            <a:off x="0" y="2348880"/>
            <a:ext cx="1485900" cy="6953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05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05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05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05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005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05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0052">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005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quarter" idx="1"/>
          </p:nvPr>
        </p:nvSpPr>
        <p:spPr>
          <a:xfrm>
            <a:off x="181781" y="116632"/>
            <a:ext cx="8503920" cy="4176464"/>
          </a:xfrm>
          <a:solidFill>
            <a:schemeClr val="bg1"/>
          </a:solidFill>
          <a:ln>
            <a:solidFill>
              <a:srgbClr val="FF0000"/>
            </a:solidFill>
          </a:ln>
        </p:spPr>
        <p:txBody>
          <a:bodyPr>
            <a:normAutofit fontScale="70000" lnSpcReduction="20000"/>
          </a:bodyPr>
          <a:lstStyle/>
          <a:p>
            <a:pPr lvl="0"/>
            <a:r>
              <a:rPr lang="he-IL" dirty="0"/>
              <a:t>מהו המשתנה התלוי (מושפע)?   </a:t>
            </a:r>
            <a:r>
              <a:rPr lang="he-IL" dirty="0">
                <a:solidFill>
                  <a:srgbClr val="FF0000"/>
                </a:solidFill>
              </a:rPr>
              <a:t>משך הזמן הדרוש לעיכול. מבוטא בשעות</a:t>
            </a:r>
            <a:r>
              <a:rPr lang="he-IL" b="1" dirty="0"/>
              <a:t>.</a:t>
            </a:r>
            <a:endParaRPr lang="en-US" dirty="0"/>
          </a:p>
          <a:p>
            <a:pPr lvl="0"/>
            <a:r>
              <a:rPr lang="he-IL" dirty="0"/>
              <a:t>מהו המשתנה הבלתי תלוי (משפיע)? מה מייצג כל זוג עמודות?</a:t>
            </a:r>
            <a:br>
              <a:rPr lang="he-IL" dirty="0"/>
            </a:br>
            <a:r>
              <a:rPr lang="he-IL" dirty="0">
                <a:solidFill>
                  <a:srgbClr val="FF0000"/>
                </a:solidFill>
              </a:rPr>
              <a:t>המשתנה בציר </a:t>
            </a:r>
            <a:r>
              <a:rPr lang="en-US" dirty="0">
                <a:solidFill>
                  <a:srgbClr val="FF0000"/>
                </a:solidFill>
              </a:rPr>
              <a:t>X</a:t>
            </a:r>
            <a:r>
              <a:rPr lang="he-IL" dirty="0">
                <a:solidFill>
                  <a:srgbClr val="FF0000"/>
                </a:solidFill>
              </a:rPr>
              <a:t> הוא סוג המזון. </a:t>
            </a:r>
            <a:br>
              <a:rPr lang="he-IL" dirty="0">
                <a:solidFill>
                  <a:srgbClr val="FF0000"/>
                </a:solidFill>
              </a:rPr>
            </a:br>
            <a:r>
              <a:rPr lang="he-IL" dirty="0">
                <a:solidFill>
                  <a:srgbClr val="FF0000"/>
                </a:solidFill>
              </a:rPr>
              <a:t>כל זוג עמודות מייצג את זמן העיכול הנדרש לסוג מזון מסוים בקיבה ובמבחנה</a:t>
            </a:r>
            <a:r>
              <a:rPr lang="he-IL" dirty="0"/>
              <a:t>.</a:t>
            </a:r>
            <a:endParaRPr lang="en-US" dirty="0"/>
          </a:p>
          <a:p>
            <a:pPr lvl="0"/>
            <a:r>
              <a:rPr lang="he-IL" dirty="0"/>
              <a:t>א. מהו המזון המתעכל בקיבה בזמן הקצר ביותר?        </a:t>
            </a:r>
            <a:r>
              <a:rPr lang="he-IL" dirty="0">
                <a:solidFill>
                  <a:srgbClr val="FF0000"/>
                </a:solidFill>
              </a:rPr>
              <a:t>חלב</a:t>
            </a:r>
            <a:r>
              <a:rPr lang="he-IL" dirty="0"/>
              <a:t/>
            </a:r>
            <a:br>
              <a:rPr lang="he-IL" dirty="0"/>
            </a:br>
            <a:r>
              <a:rPr lang="he-IL" dirty="0"/>
              <a:t>ב. מהו המזון שלעיכולו בקיבה דרוש הזמן הממושך ביותר?      </a:t>
            </a:r>
            <a:r>
              <a:rPr lang="he-IL" dirty="0">
                <a:solidFill>
                  <a:srgbClr val="FF0000"/>
                </a:solidFill>
              </a:rPr>
              <a:t>כרוב</a:t>
            </a:r>
          </a:p>
          <a:p>
            <a:pPr lvl="0"/>
            <a:r>
              <a:rPr lang="he-IL" dirty="0"/>
              <a:t>באילו יחידות נמדד הזמן הנדרש לעיכול? שעות, </a:t>
            </a:r>
          </a:p>
          <a:p>
            <a:pPr lvl="0"/>
            <a:r>
              <a:rPr lang="he-IL" dirty="0"/>
              <a:t>מהו משך הזמן הדרוש לעיכול סטיק בקר ולעיכול כרוב במבחנות?   </a:t>
            </a:r>
            <a:br>
              <a:rPr lang="he-IL" dirty="0"/>
            </a:br>
            <a:r>
              <a:rPr lang="he-IL" dirty="0">
                <a:solidFill>
                  <a:srgbClr val="FF0000"/>
                </a:solidFill>
              </a:rPr>
              <a:t>לעיכול סטיק במבחנות נדרשו 8 שעות, ולעיכול כרוב במבחנות נדרשו 20 שעות!!. </a:t>
            </a:r>
            <a:endParaRPr lang="en-US" dirty="0">
              <a:solidFill>
                <a:srgbClr val="FF0000"/>
              </a:solidFill>
            </a:endParaRPr>
          </a:p>
        </p:txBody>
      </p:sp>
      <p:pic>
        <p:nvPicPr>
          <p:cNvPr id="5" name="Picture 2"/>
          <p:cNvPicPr>
            <a:picLocks noChangeAspect="1" noChangeArrowheads="1"/>
          </p:cNvPicPr>
          <p:nvPr/>
        </p:nvPicPr>
        <p:blipFill>
          <a:blip r:embed="rId2" cstate="print"/>
          <a:srcRect/>
          <a:stretch>
            <a:fillRect/>
          </a:stretch>
        </p:blipFill>
        <p:spPr bwMode="auto">
          <a:xfrm>
            <a:off x="179512" y="3135036"/>
            <a:ext cx="5400600" cy="372296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6012160" y="5589241"/>
            <a:ext cx="2101418" cy="983356"/>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4" name="Text Box 4"/>
          <p:cNvSpPr txBox="1">
            <a:spLocks noChangeArrowheads="1"/>
          </p:cNvSpPr>
          <p:nvPr/>
        </p:nvSpPr>
        <p:spPr bwMode="auto">
          <a:xfrm>
            <a:off x="0" y="1143000"/>
            <a:ext cx="9144000" cy="641350"/>
          </a:xfrm>
          <a:prstGeom prst="rect">
            <a:avLst/>
          </a:prstGeom>
          <a:noFill/>
          <a:ln w="9525">
            <a:noFill/>
            <a:miter lim="800000"/>
            <a:headEnd/>
            <a:tailEnd/>
          </a:ln>
          <a:effectLst/>
        </p:spPr>
        <p:txBody>
          <a:bodyPr>
            <a:spAutoFit/>
          </a:bodyPr>
          <a:lstStyle/>
          <a:p>
            <a:pPr algn="ctr" fontAlgn="base">
              <a:spcBef>
                <a:spcPct val="20000"/>
              </a:spcBef>
              <a:spcAft>
                <a:spcPct val="0"/>
              </a:spcAft>
              <a:defRPr/>
            </a:pPr>
            <a:r>
              <a:rPr lang="he-IL" sz="3600" b="1" dirty="0">
                <a:solidFill>
                  <a:srgbClr val="FFFFCC">
                    <a:lumMod val="50000"/>
                  </a:srgbClr>
                </a:solidFill>
                <a:latin typeface="Arial" pitchFamily="34" charset="0"/>
              </a:rPr>
              <a:t>מתי כדאי להשתמש בגרף מסוג זה?</a:t>
            </a:r>
            <a:r>
              <a:rPr lang="he-IL" sz="3600" dirty="0">
                <a:solidFill>
                  <a:srgbClr val="FFFFCC">
                    <a:lumMod val="50000"/>
                  </a:srgbClr>
                </a:solidFill>
                <a:latin typeface="Arial" pitchFamily="34" charset="0"/>
              </a:rPr>
              <a:t> </a:t>
            </a:r>
          </a:p>
        </p:txBody>
      </p:sp>
      <p:sp>
        <p:nvSpPr>
          <p:cNvPr id="51205" name="Rectangle 5"/>
          <p:cNvSpPr>
            <a:spLocks noChangeArrowheads="1"/>
          </p:cNvSpPr>
          <p:nvPr/>
        </p:nvSpPr>
        <p:spPr bwMode="auto">
          <a:xfrm>
            <a:off x="0" y="192881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Verdana" pitchFamily="34" charset="0"/>
                <a:cs typeface="Arial" pitchFamily="34" charset="0"/>
              </a:defRPr>
            </a:lvl1pPr>
            <a:lvl2pPr marL="742950" indent="-285750" eaLnBrk="0" hangingPunct="0">
              <a:defRPr sz="2000">
                <a:solidFill>
                  <a:schemeClr val="tx1"/>
                </a:solidFill>
                <a:latin typeface="Verdana" pitchFamily="34" charset="0"/>
                <a:cs typeface="Arial" pitchFamily="34" charset="0"/>
              </a:defRPr>
            </a:lvl2pPr>
            <a:lvl3pPr marL="1143000" indent="-228600" eaLnBrk="0" hangingPunct="0">
              <a:defRPr sz="2000">
                <a:solidFill>
                  <a:schemeClr val="tx1"/>
                </a:solidFill>
                <a:latin typeface="Verdana" pitchFamily="34" charset="0"/>
                <a:cs typeface="Arial" pitchFamily="34" charset="0"/>
              </a:defRPr>
            </a:lvl3pPr>
            <a:lvl4pPr marL="1600200" indent="-228600" eaLnBrk="0" hangingPunct="0">
              <a:defRPr sz="2000">
                <a:solidFill>
                  <a:schemeClr val="tx1"/>
                </a:solidFill>
                <a:latin typeface="Verdana" pitchFamily="34" charset="0"/>
                <a:cs typeface="Arial" pitchFamily="34" charset="0"/>
              </a:defRPr>
            </a:lvl4pPr>
            <a:lvl5pPr marL="2057400" indent="-228600" eaLnBrk="0" hangingPunct="0">
              <a:defRPr sz="2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Verdana" pitchFamily="34" charset="0"/>
                <a:cs typeface="Arial" pitchFamily="34" charset="0"/>
              </a:defRPr>
            </a:lvl9pPr>
          </a:lstStyle>
          <a:p>
            <a:pPr algn="ctr" eaLnBrk="1" fontAlgn="base" hangingPunct="1">
              <a:spcBef>
                <a:spcPct val="20000"/>
              </a:spcBef>
              <a:spcAft>
                <a:spcPct val="0"/>
              </a:spcAft>
            </a:pPr>
            <a:r>
              <a:rPr lang="he-IL" altLang="he-IL" sz="2800" b="1">
                <a:solidFill>
                  <a:srgbClr val="EAEAEA"/>
                </a:solidFill>
                <a:latin typeface="Arial" pitchFamily="34" charset="0"/>
              </a:rPr>
              <a:t>כאשר יש נתון לגבי השלם ונתונים לגבי חלקיו .</a:t>
            </a:r>
          </a:p>
        </p:txBody>
      </p:sp>
      <p:sp>
        <p:nvSpPr>
          <p:cNvPr id="10" name="Text Placeholder 9"/>
          <p:cNvSpPr>
            <a:spLocks noGrp="1"/>
          </p:cNvSpPr>
          <p:nvPr>
            <p:ph type="body" sz="half" idx="2"/>
          </p:nvPr>
        </p:nvSpPr>
        <p:spPr>
          <a:xfrm>
            <a:off x="2214563" y="0"/>
            <a:ext cx="5143500" cy="1500188"/>
          </a:xfrm>
        </p:spPr>
        <p:txBody>
          <a:bodyPr/>
          <a:lstStyle/>
          <a:p>
            <a:pPr algn="ctr" eaLnBrk="1" hangingPunct="1">
              <a:defRPr/>
            </a:pPr>
            <a:r>
              <a:rPr lang="he-IL" sz="4400" b="1" dirty="0"/>
              <a:t>גרף עוגה</a:t>
            </a:r>
          </a:p>
        </p:txBody>
      </p:sp>
      <p:pic>
        <p:nvPicPr>
          <p:cNvPr id="23557" name="Picture 9" descr="https://encrypted-tbn1.gstatic.com/images?q=tbn:ANd9GcQ7tA248Unm1y99pm7SdFKfMRBsYiCUD-Nkfy3AcKm3KkIrFtkTE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00375"/>
            <a:ext cx="33909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1" descr="http://upload.wikimedia.org/wikipedia/commons/thumb/0/0e/Ooga.png/450px-Ooga.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0" y="2984500"/>
            <a:ext cx="5429250"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8"/>
          <p:cNvSpPr/>
          <p:nvPr/>
        </p:nvSpPr>
        <p:spPr>
          <a:xfrm>
            <a:off x="4857750" y="3143250"/>
            <a:ext cx="3286125"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r>
              <a:rPr lang="he-IL" sz="2000" dirty="0">
                <a:solidFill>
                  <a:srgbClr val="EAEAEA"/>
                </a:solidFill>
              </a:rPr>
              <a:t>התפלגות התעסוקה בישראל</a:t>
            </a:r>
          </a:p>
        </p:txBody>
      </p:sp>
      <p:sp>
        <p:nvSpPr>
          <p:cNvPr id="12" name="TextBox 11"/>
          <p:cNvSpPr txBox="1"/>
          <p:nvPr/>
        </p:nvSpPr>
        <p:spPr>
          <a:xfrm>
            <a:off x="642938" y="2500313"/>
            <a:ext cx="2714625" cy="400050"/>
          </a:xfrm>
          <a:prstGeom prst="rect">
            <a:avLst/>
          </a:prstGeom>
          <a:noFill/>
        </p:spPr>
        <p:txBody>
          <a:bodyPr rtlCol="1">
            <a:spAutoFit/>
          </a:bodyPr>
          <a:lstStyle/>
          <a:p>
            <a:pPr fontAlgn="base">
              <a:spcBef>
                <a:spcPct val="0"/>
              </a:spcBef>
              <a:spcAft>
                <a:spcPct val="0"/>
              </a:spcAft>
              <a:defRPr/>
            </a:pPr>
            <a:r>
              <a:rPr lang="he-IL" sz="2000" dirty="0">
                <a:solidFill>
                  <a:srgbClr val="EAEAEA">
                    <a:lumMod val="25000"/>
                  </a:srgbClr>
                </a:solidFill>
              </a:rPr>
              <a:t>תמיד השלם= 100%</a:t>
            </a:r>
          </a:p>
        </p:txBody>
      </p:sp>
    </p:spTree>
    <p:extLst>
      <p:ext uri="{BB962C8B-B14F-4D97-AF65-F5344CB8AC3E}">
        <p14:creationId xmlns:p14="http://schemas.microsoft.com/office/powerpoint/2010/main" val="1503897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dissolve">
                                      <p:cBhvr>
                                        <p:cTn id="7"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1752" y="365792"/>
            <a:ext cx="8534400" cy="758952"/>
          </a:xfrm>
        </p:spPr>
        <p:txBody>
          <a:bodyPr>
            <a:normAutofit fontScale="90000"/>
          </a:bodyPr>
          <a:lstStyle/>
          <a:p>
            <a:r>
              <a:rPr lang="he-IL" dirty="0"/>
              <a:t>דרכים להצגת תוצאות- </a:t>
            </a:r>
            <a:br>
              <a:rPr lang="he-IL" dirty="0"/>
            </a:br>
            <a:r>
              <a:rPr lang="he-IL" dirty="0"/>
              <a:t>גרף עוגה משמש להצגת חלוקה של השלם</a:t>
            </a:r>
          </a:p>
        </p:txBody>
      </p:sp>
      <p:graphicFrame>
        <p:nvGraphicFramePr>
          <p:cNvPr id="4" name="מציין מיקום תוכן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תרשים 4"/>
          <p:cNvGraphicFramePr/>
          <p:nvPr/>
        </p:nvGraphicFramePr>
        <p:xfrm>
          <a:off x="1547664" y="1772816"/>
          <a:ext cx="6438900" cy="4238625"/>
        </p:xfrm>
        <a:graphic>
          <a:graphicData uri="http://schemas.openxmlformats.org/drawingml/2006/chart">
            <c:chart xmlns:c="http://schemas.openxmlformats.org/drawingml/2006/chart" xmlns:r="http://schemas.openxmlformats.org/officeDocument/2006/relationships" r:id="rId8"/>
          </a:graphicData>
        </a:graphic>
      </p:graphicFrame>
      <p:sp>
        <p:nvSpPr>
          <p:cNvPr id="6" name="מציין מיקום של מספר שקופית 5"/>
          <p:cNvSpPr>
            <a:spLocks noGrp="1"/>
          </p:cNvSpPr>
          <p:nvPr>
            <p:ph type="sldNum" sz="quarter" idx="12"/>
          </p:nvPr>
        </p:nvSpPr>
        <p:spPr/>
        <p:txBody>
          <a:bodyPr/>
          <a:lstStyle/>
          <a:p>
            <a:fld id="{42751684-6271-42AE-AB50-9D30ED2EF872}" type="slidenum">
              <a:rPr lang="he-IL" smtClean="0"/>
              <a:pPr/>
              <a:t>53</a:t>
            </a:fld>
            <a:endParaRPr lang="he-IL"/>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מתרגלים</a:t>
            </a:r>
          </a:p>
        </p:txBody>
      </p:sp>
      <p:sp>
        <p:nvSpPr>
          <p:cNvPr id="3" name="מציין מיקום של מספר שקופית 2"/>
          <p:cNvSpPr>
            <a:spLocks noGrp="1"/>
          </p:cNvSpPr>
          <p:nvPr>
            <p:ph type="sldNum" sz="quarter" idx="12"/>
          </p:nvPr>
        </p:nvSpPr>
        <p:spPr/>
        <p:txBody>
          <a:bodyPr/>
          <a:lstStyle/>
          <a:p>
            <a:fld id="{42751684-6271-42AE-AB50-9D30ED2EF872}" type="slidenum">
              <a:rPr lang="he-IL" smtClean="0"/>
              <a:pPr/>
              <a:t>54</a:t>
            </a:fld>
            <a:endParaRPr lang="he-IL"/>
          </a:p>
        </p:txBody>
      </p:sp>
      <p:sp>
        <p:nvSpPr>
          <p:cNvPr id="4" name="מציין מיקום תוכן 3"/>
          <p:cNvSpPr>
            <a:spLocks noGrp="1"/>
          </p:cNvSpPr>
          <p:nvPr>
            <p:ph sz="quarter" idx="1"/>
          </p:nvPr>
        </p:nvSpPr>
        <p:spPr/>
        <p:txBody>
          <a:bodyPr/>
          <a:lstStyle/>
          <a:p>
            <a:r>
              <a:rPr lang="he-IL" sz="2800" dirty="0"/>
              <a:t>האיור שלפניך פורסם על ידי המחלקה לחינוך לבריאות של משרד הבריאות. </a:t>
            </a:r>
            <a:r>
              <a:rPr lang="he-IL" sz="2800" dirty="0" err="1"/>
              <a:t>עיינ</a:t>
            </a:r>
            <a:r>
              <a:rPr lang="he-IL" sz="2800" dirty="0"/>
              <a:t>/י בטבלה שבאיור ובנה/י גרף עוגה המתבסס על הנתונים שבטבלה. </a:t>
            </a:r>
            <a:r>
              <a:rPr lang="he-IL" sz="2800" dirty="0" err="1"/>
              <a:t>תנ</a:t>
            </a:r>
            <a:r>
              <a:rPr lang="he-IL" sz="2800" dirty="0"/>
              <a:t>/י שם לגרף</a:t>
            </a:r>
            <a:r>
              <a:rPr lang="he-IL" dirty="0"/>
              <a:t>.</a:t>
            </a:r>
            <a:endParaRPr lang="en-US" b="1" dirty="0"/>
          </a:p>
          <a:p>
            <a:pPr>
              <a:buNone/>
            </a:pPr>
            <a:endParaRPr lang="he-IL" dirty="0"/>
          </a:p>
        </p:txBody>
      </p:sp>
      <p:pic>
        <p:nvPicPr>
          <p:cNvPr id="135170" name="Picture 2" descr="human body"/>
          <p:cNvPicPr>
            <a:picLocks noChangeAspect="1" noChangeArrowheads="1"/>
          </p:cNvPicPr>
          <p:nvPr/>
        </p:nvPicPr>
        <p:blipFill>
          <a:blip r:embed="rId2" cstate="print">
            <a:lum bright="-6000" contrast="6000"/>
            <a:grayscl/>
          </a:blip>
          <a:srcRect/>
          <a:stretch>
            <a:fillRect/>
          </a:stretch>
        </p:blipFill>
        <p:spPr bwMode="auto">
          <a:xfrm>
            <a:off x="179512" y="2996952"/>
            <a:ext cx="4631732" cy="3662917"/>
          </a:xfrm>
          <a:prstGeom prst="rect">
            <a:avLst/>
          </a:prstGeom>
          <a:noFill/>
          <a:ln w="9525">
            <a:noFill/>
            <a:miter lim="800000"/>
            <a:headEnd/>
            <a:tailEnd/>
          </a:ln>
        </p:spPr>
      </p:pic>
      <p:pic>
        <p:nvPicPr>
          <p:cNvPr id="135171" name="Picture 3"/>
          <p:cNvPicPr>
            <a:picLocks noChangeAspect="1" noChangeArrowheads="1"/>
          </p:cNvPicPr>
          <p:nvPr/>
        </p:nvPicPr>
        <p:blipFill>
          <a:blip r:embed="rId3" cstate="print"/>
          <a:srcRect/>
          <a:stretch>
            <a:fillRect/>
          </a:stretch>
        </p:blipFill>
        <p:spPr bwMode="auto">
          <a:xfrm>
            <a:off x="5148063" y="2924944"/>
            <a:ext cx="3895817" cy="381750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כיצד תציג גרפית את תוצאות מחקר האצטרובלים של פו?</a:t>
            </a:r>
          </a:p>
        </p:txBody>
      </p:sp>
      <p:graphicFrame>
        <p:nvGraphicFramePr>
          <p:cNvPr id="4" name="מציין מיקום תוכן 3"/>
          <p:cNvGraphicFramePr>
            <a:graphicFrameLocks noGrp="1"/>
          </p:cNvGraphicFramePr>
          <p:nvPr>
            <p:ph sz="quarter" idx="1"/>
          </p:nvPr>
        </p:nvGraphicFramePr>
        <p:xfrm>
          <a:off x="683570" y="2146320"/>
          <a:ext cx="8122293" cy="3874968"/>
        </p:xfrm>
        <a:graphic>
          <a:graphicData uri="http://schemas.openxmlformats.org/drawingml/2006/table">
            <a:tbl>
              <a:tblPr rtl="1" firstRow="1" bandRow="1">
                <a:tableStyleId>{5C22544A-7EE6-4342-B048-85BDC9FD1C3A}</a:tableStyleId>
              </a:tblPr>
              <a:tblGrid>
                <a:gridCol w="2707431">
                  <a:extLst>
                    <a:ext uri="{9D8B030D-6E8A-4147-A177-3AD203B41FA5}">
                      <a16:colId xmlns:a16="http://schemas.microsoft.com/office/drawing/2014/main" xmlns="" val="20000"/>
                    </a:ext>
                  </a:extLst>
                </a:gridCol>
                <a:gridCol w="2707431">
                  <a:extLst>
                    <a:ext uri="{9D8B030D-6E8A-4147-A177-3AD203B41FA5}">
                      <a16:colId xmlns:a16="http://schemas.microsoft.com/office/drawing/2014/main" xmlns="" val="20001"/>
                    </a:ext>
                  </a:extLst>
                </a:gridCol>
                <a:gridCol w="2707431">
                  <a:extLst>
                    <a:ext uri="{9D8B030D-6E8A-4147-A177-3AD203B41FA5}">
                      <a16:colId xmlns:a16="http://schemas.microsoft.com/office/drawing/2014/main" xmlns="" val="20002"/>
                    </a:ext>
                  </a:extLst>
                </a:gridCol>
              </a:tblGrid>
              <a:tr h="539148">
                <a:tc>
                  <a:txBody>
                    <a:bodyPr/>
                    <a:lstStyle/>
                    <a:p>
                      <a:pPr algn="ctr" rtl="1"/>
                      <a:r>
                        <a:rPr lang="he-IL" dirty="0"/>
                        <a:t>מספר ניסוי</a:t>
                      </a:r>
                    </a:p>
                  </a:txBody>
                  <a:tcPr/>
                </a:tc>
                <a:tc>
                  <a:txBody>
                    <a:bodyPr/>
                    <a:lstStyle/>
                    <a:p>
                      <a:pPr algn="ctr" rtl="1"/>
                      <a:r>
                        <a:rPr lang="he-IL" dirty="0"/>
                        <a:t>גודל אצטרובל (ס"מ)</a:t>
                      </a:r>
                    </a:p>
                  </a:txBody>
                  <a:tcPr/>
                </a:tc>
                <a:tc>
                  <a:txBody>
                    <a:bodyPr/>
                    <a:lstStyle/>
                    <a:p>
                      <a:pPr algn="ctr" rtl="1"/>
                      <a:r>
                        <a:rPr lang="he-IL" dirty="0"/>
                        <a:t>זמן היסחפות</a:t>
                      </a:r>
                      <a:r>
                        <a:rPr lang="he-IL" baseline="0" dirty="0"/>
                        <a:t> מתחת לגשר (שניות)</a:t>
                      </a:r>
                      <a:endParaRPr lang="he-IL" dirty="0"/>
                    </a:p>
                  </a:txBody>
                  <a:tcPr/>
                </a:tc>
                <a:extLst>
                  <a:ext uri="{0D108BD9-81ED-4DB2-BD59-A6C34878D82A}">
                    <a16:rowId xmlns:a16="http://schemas.microsoft.com/office/drawing/2014/main" xmlns="" val="10000"/>
                  </a:ext>
                </a:extLst>
              </a:tr>
              <a:tr h="539148">
                <a:tc>
                  <a:txBody>
                    <a:bodyPr/>
                    <a:lstStyle/>
                    <a:p>
                      <a:pPr algn="ctr" rtl="1"/>
                      <a:r>
                        <a:rPr lang="he-IL" dirty="0"/>
                        <a:t>1</a:t>
                      </a:r>
                    </a:p>
                  </a:txBody>
                  <a:tcPr/>
                </a:tc>
                <a:tc>
                  <a:txBody>
                    <a:bodyPr/>
                    <a:lstStyle/>
                    <a:p>
                      <a:pPr algn="ctr"/>
                      <a:r>
                        <a:rPr lang="he-IL" dirty="0"/>
                        <a:t>4.9</a:t>
                      </a:r>
                    </a:p>
                  </a:txBody>
                  <a:tcPr/>
                </a:tc>
                <a:tc>
                  <a:txBody>
                    <a:bodyPr/>
                    <a:lstStyle/>
                    <a:p>
                      <a:pPr algn="ctr"/>
                      <a:r>
                        <a:rPr lang="he-IL" dirty="0"/>
                        <a:t>28</a:t>
                      </a:r>
                    </a:p>
                  </a:txBody>
                  <a:tcPr/>
                </a:tc>
                <a:extLst>
                  <a:ext uri="{0D108BD9-81ED-4DB2-BD59-A6C34878D82A}">
                    <a16:rowId xmlns:a16="http://schemas.microsoft.com/office/drawing/2014/main" xmlns="" val="10001"/>
                  </a:ext>
                </a:extLst>
              </a:tr>
              <a:tr h="539148">
                <a:tc>
                  <a:txBody>
                    <a:bodyPr/>
                    <a:lstStyle/>
                    <a:p>
                      <a:pPr algn="ctr" rtl="1"/>
                      <a:r>
                        <a:rPr lang="he-IL" dirty="0"/>
                        <a:t>2</a:t>
                      </a:r>
                    </a:p>
                  </a:txBody>
                  <a:tcPr/>
                </a:tc>
                <a:tc>
                  <a:txBody>
                    <a:bodyPr/>
                    <a:lstStyle/>
                    <a:p>
                      <a:pPr algn="ctr" rtl="1"/>
                      <a:r>
                        <a:rPr lang="he-IL" dirty="0"/>
                        <a:t>5.5</a:t>
                      </a:r>
                    </a:p>
                  </a:txBody>
                  <a:tcPr/>
                </a:tc>
                <a:tc>
                  <a:txBody>
                    <a:bodyPr/>
                    <a:lstStyle/>
                    <a:p>
                      <a:pPr algn="ctr" rtl="1"/>
                      <a:r>
                        <a:rPr lang="he-IL" dirty="0"/>
                        <a:t>27</a:t>
                      </a:r>
                    </a:p>
                  </a:txBody>
                  <a:tcPr/>
                </a:tc>
                <a:extLst>
                  <a:ext uri="{0D108BD9-81ED-4DB2-BD59-A6C34878D82A}">
                    <a16:rowId xmlns:a16="http://schemas.microsoft.com/office/drawing/2014/main" xmlns="" val="10002"/>
                  </a:ext>
                </a:extLst>
              </a:tr>
              <a:tr h="539148">
                <a:tc>
                  <a:txBody>
                    <a:bodyPr/>
                    <a:lstStyle/>
                    <a:p>
                      <a:pPr algn="ctr" rtl="1"/>
                      <a:r>
                        <a:rPr lang="he-IL" dirty="0"/>
                        <a:t>3</a:t>
                      </a:r>
                    </a:p>
                  </a:txBody>
                  <a:tcPr/>
                </a:tc>
                <a:tc>
                  <a:txBody>
                    <a:bodyPr/>
                    <a:lstStyle/>
                    <a:p>
                      <a:pPr algn="ctr"/>
                      <a:r>
                        <a:rPr lang="he-IL" dirty="0"/>
                        <a:t>5.9</a:t>
                      </a:r>
                    </a:p>
                  </a:txBody>
                  <a:tcPr/>
                </a:tc>
                <a:tc>
                  <a:txBody>
                    <a:bodyPr/>
                    <a:lstStyle/>
                    <a:p>
                      <a:pPr algn="ctr"/>
                      <a:r>
                        <a:rPr lang="he-IL" dirty="0"/>
                        <a:t>24</a:t>
                      </a:r>
                    </a:p>
                  </a:txBody>
                  <a:tcPr/>
                </a:tc>
                <a:extLst>
                  <a:ext uri="{0D108BD9-81ED-4DB2-BD59-A6C34878D82A}">
                    <a16:rowId xmlns:a16="http://schemas.microsoft.com/office/drawing/2014/main" xmlns="" val="10003"/>
                  </a:ext>
                </a:extLst>
              </a:tr>
              <a:tr h="539148">
                <a:tc>
                  <a:txBody>
                    <a:bodyPr/>
                    <a:lstStyle/>
                    <a:p>
                      <a:pPr algn="ctr" rtl="1"/>
                      <a:r>
                        <a:rPr lang="he-IL" dirty="0"/>
                        <a:t>4</a:t>
                      </a:r>
                    </a:p>
                  </a:txBody>
                  <a:tcPr/>
                </a:tc>
                <a:tc>
                  <a:txBody>
                    <a:bodyPr/>
                    <a:lstStyle/>
                    <a:p>
                      <a:pPr algn="ctr" rtl="1"/>
                      <a:r>
                        <a:rPr lang="he-IL" dirty="0"/>
                        <a:t>6.1</a:t>
                      </a:r>
                    </a:p>
                  </a:txBody>
                  <a:tcPr/>
                </a:tc>
                <a:tc>
                  <a:txBody>
                    <a:bodyPr/>
                    <a:lstStyle/>
                    <a:p>
                      <a:pPr algn="ctr" rtl="1"/>
                      <a:r>
                        <a:rPr lang="he-IL" dirty="0"/>
                        <a:t>24</a:t>
                      </a:r>
                    </a:p>
                  </a:txBody>
                  <a:tcPr/>
                </a:tc>
                <a:extLst>
                  <a:ext uri="{0D108BD9-81ED-4DB2-BD59-A6C34878D82A}">
                    <a16:rowId xmlns:a16="http://schemas.microsoft.com/office/drawing/2014/main" xmlns="" val="10004"/>
                  </a:ext>
                </a:extLst>
              </a:tr>
              <a:tr h="539148">
                <a:tc>
                  <a:txBody>
                    <a:bodyPr/>
                    <a:lstStyle/>
                    <a:p>
                      <a:pPr algn="ctr" rtl="1"/>
                      <a:r>
                        <a:rPr lang="he-IL" dirty="0"/>
                        <a:t>5</a:t>
                      </a:r>
                    </a:p>
                  </a:txBody>
                  <a:tcPr/>
                </a:tc>
                <a:tc>
                  <a:txBody>
                    <a:bodyPr/>
                    <a:lstStyle/>
                    <a:p>
                      <a:pPr algn="ctr" rtl="1"/>
                      <a:r>
                        <a:rPr lang="he-IL" dirty="0"/>
                        <a:t>6.4</a:t>
                      </a:r>
                    </a:p>
                  </a:txBody>
                  <a:tcPr/>
                </a:tc>
                <a:tc>
                  <a:txBody>
                    <a:bodyPr/>
                    <a:lstStyle/>
                    <a:p>
                      <a:pPr algn="ctr" rtl="1"/>
                      <a:r>
                        <a:rPr lang="he-IL" dirty="0"/>
                        <a:t>22</a:t>
                      </a:r>
                    </a:p>
                  </a:txBody>
                  <a:tcPr/>
                </a:tc>
                <a:extLst>
                  <a:ext uri="{0D108BD9-81ED-4DB2-BD59-A6C34878D82A}">
                    <a16:rowId xmlns:a16="http://schemas.microsoft.com/office/drawing/2014/main" xmlns="" val="10005"/>
                  </a:ext>
                </a:extLst>
              </a:tr>
              <a:tr h="539148">
                <a:tc>
                  <a:txBody>
                    <a:bodyPr/>
                    <a:lstStyle/>
                    <a:p>
                      <a:pPr algn="ctr" rtl="1"/>
                      <a:r>
                        <a:rPr lang="he-IL" dirty="0"/>
                        <a:t>6</a:t>
                      </a:r>
                    </a:p>
                  </a:txBody>
                  <a:tcPr/>
                </a:tc>
                <a:tc>
                  <a:txBody>
                    <a:bodyPr/>
                    <a:lstStyle/>
                    <a:p>
                      <a:pPr algn="ctr" rtl="1"/>
                      <a:r>
                        <a:rPr lang="he-IL" dirty="0"/>
                        <a:t>6.7</a:t>
                      </a:r>
                    </a:p>
                  </a:txBody>
                  <a:tcPr/>
                </a:tc>
                <a:tc>
                  <a:txBody>
                    <a:bodyPr/>
                    <a:lstStyle/>
                    <a:p>
                      <a:pPr algn="ctr" rtl="1"/>
                      <a:r>
                        <a:rPr lang="he-IL" dirty="0"/>
                        <a:t>17</a:t>
                      </a:r>
                    </a:p>
                  </a:txBody>
                  <a:tcPr/>
                </a:tc>
                <a:extLst>
                  <a:ext uri="{0D108BD9-81ED-4DB2-BD59-A6C34878D82A}">
                    <a16:rowId xmlns:a16="http://schemas.microsoft.com/office/drawing/2014/main" xmlns="" val="10006"/>
                  </a:ext>
                </a:extLst>
              </a:tr>
            </a:tbl>
          </a:graphicData>
        </a:graphic>
      </p:graphicFrame>
      <p:sp>
        <p:nvSpPr>
          <p:cNvPr id="5" name="מלבן מעוגל 4"/>
          <p:cNvSpPr/>
          <p:nvPr/>
        </p:nvSpPr>
        <p:spPr>
          <a:xfrm>
            <a:off x="1331640" y="1556792"/>
            <a:ext cx="626469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זמן היסחפות של אצטרובל כנגד גודלו</a:t>
            </a:r>
          </a:p>
        </p:txBody>
      </p:sp>
      <p:sp>
        <p:nvSpPr>
          <p:cNvPr id="6" name="מציין מיקום של מספר שקופית 5"/>
          <p:cNvSpPr>
            <a:spLocks noGrp="1"/>
          </p:cNvSpPr>
          <p:nvPr>
            <p:ph type="sldNum" sz="quarter" idx="12"/>
          </p:nvPr>
        </p:nvSpPr>
        <p:spPr/>
        <p:txBody>
          <a:bodyPr/>
          <a:lstStyle/>
          <a:p>
            <a:fld id="{42751684-6271-42AE-AB50-9D30ED2EF872}" type="slidenum">
              <a:rPr lang="he-IL" smtClean="0"/>
              <a:pPr/>
              <a:t>55</a:t>
            </a:fld>
            <a:endParaRPr lang="he-IL"/>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1752" y="365792"/>
            <a:ext cx="8534400" cy="758952"/>
          </a:xfrm>
        </p:spPr>
        <p:txBody>
          <a:bodyPr>
            <a:normAutofit fontScale="90000"/>
          </a:bodyPr>
          <a:lstStyle/>
          <a:p>
            <a:r>
              <a:rPr lang="he-IL" dirty="0"/>
              <a:t>דרכים להצגת תוצאות- </a:t>
            </a:r>
            <a:br>
              <a:rPr lang="he-IL" dirty="0"/>
            </a:br>
            <a:r>
              <a:rPr lang="he-IL" dirty="0"/>
              <a:t>טבלה</a:t>
            </a:r>
            <a:endParaRPr lang="en-US" dirty="0"/>
          </a:p>
        </p:txBody>
      </p:sp>
      <p:sp>
        <p:nvSpPr>
          <p:cNvPr id="8" name="מלבן מעוגל 7"/>
          <p:cNvSpPr/>
          <p:nvPr/>
        </p:nvSpPr>
        <p:spPr>
          <a:xfrm>
            <a:off x="971600" y="1484784"/>
            <a:ext cx="763284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spcBef>
                <a:spcPct val="50000"/>
              </a:spcBef>
            </a:pPr>
            <a:r>
              <a:rPr lang="he-IL" sz="2400" dirty="0">
                <a:solidFill>
                  <a:schemeClr val="tx1"/>
                </a:solidFill>
                <a:cs typeface="+mj-cs"/>
              </a:rPr>
              <a:t>כותרת לטבלה מכילה שם משתנה תלוי ומשתנה בלתי תלוי</a:t>
            </a:r>
          </a:p>
        </p:txBody>
      </p:sp>
      <p:sp>
        <p:nvSpPr>
          <p:cNvPr id="9" name="מלבן מעוגל 8"/>
          <p:cNvSpPr/>
          <p:nvPr/>
        </p:nvSpPr>
        <p:spPr>
          <a:xfrm>
            <a:off x="467544" y="6093296"/>
            <a:ext cx="835292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spcBef>
                <a:spcPct val="50000"/>
              </a:spcBef>
            </a:pPr>
            <a:r>
              <a:rPr lang="he-IL" sz="2400" dirty="0">
                <a:cs typeface="+mj-cs"/>
              </a:rPr>
              <a:t>*הערה: גורמים קבועים ניתן לרשום באחת העמודות או מתחת לטבלה</a:t>
            </a:r>
            <a:endParaRPr lang="en-US" sz="2400" dirty="0">
              <a:cs typeface="+mj-cs"/>
            </a:endParaRPr>
          </a:p>
        </p:txBody>
      </p:sp>
      <p:sp>
        <p:nvSpPr>
          <p:cNvPr id="6" name="מציין מיקום של מספר שקופית 5"/>
          <p:cNvSpPr>
            <a:spLocks noGrp="1"/>
          </p:cNvSpPr>
          <p:nvPr>
            <p:ph type="sldNum" sz="quarter" idx="12"/>
          </p:nvPr>
        </p:nvSpPr>
        <p:spPr/>
        <p:txBody>
          <a:bodyPr/>
          <a:lstStyle/>
          <a:p>
            <a:fld id="{42751684-6271-42AE-AB50-9D30ED2EF872}" type="slidenum">
              <a:rPr lang="he-IL" smtClean="0"/>
              <a:pPr/>
              <a:t>56</a:t>
            </a:fld>
            <a:endParaRPr lang="he-IL"/>
          </a:p>
        </p:txBody>
      </p:sp>
      <p:pic>
        <p:nvPicPr>
          <p:cNvPr id="21505" name="Picture 1"/>
          <p:cNvPicPr>
            <a:picLocks noGrp="1" noChangeAspect="1" noChangeArrowheads="1"/>
          </p:cNvPicPr>
          <p:nvPr>
            <p:ph sz="quarter" idx="1"/>
          </p:nvPr>
        </p:nvPicPr>
        <p:blipFill>
          <a:blip r:embed="rId3" cstate="print"/>
          <a:srcRect/>
          <a:stretch>
            <a:fillRect/>
          </a:stretch>
        </p:blipFill>
        <p:spPr bwMode="auto">
          <a:xfrm>
            <a:off x="1475656" y="2619295"/>
            <a:ext cx="7210350" cy="3185969"/>
          </a:xfrm>
          <a:prstGeom prst="rect">
            <a:avLst/>
          </a:prstGeom>
          <a:noFill/>
          <a:ln w="9525">
            <a:noFill/>
            <a:miter lim="800000"/>
            <a:headEnd/>
            <a:tailEnd/>
          </a:ln>
        </p:spPr>
      </p:pic>
      <p:grpSp>
        <p:nvGrpSpPr>
          <p:cNvPr id="23" name="קבוצה 22"/>
          <p:cNvGrpSpPr/>
          <p:nvPr/>
        </p:nvGrpSpPr>
        <p:grpSpPr>
          <a:xfrm>
            <a:off x="251520" y="3339375"/>
            <a:ext cx="3312368" cy="945396"/>
            <a:chOff x="251520" y="3068960"/>
            <a:chExt cx="3312368" cy="945396"/>
          </a:xfrm>
        </p:grpSpPr>
        <p:sp>
          <p:nvSpPr>
            <p:cNvPr id="11" name="TextBox 10"/>
            <p:cNvSpPr txBox="1"/>
            <p:nvPr/>
          </p:nvSpPr>
          <p:spPr>
            <a:xfrm>
              <a:off x="251520" y="3645024"/>
              <a:ext cx="1404664" cy="369332"/>
            </a:xfrm>
            <a:prstGeom prst="rect">
              <a:avLst/>
            </a:prstGeom>
            <a:noFill/>
            <a:ln>
              <a:solidFill>
                <a:srgbClr val="FF0000"/>
              </a:solidFill>
            </a:ln>
          </p:spPr>
          <p:txBody>
            <a:bodyPr wrap="square" rtlCol="1">
              <a:spAutoFit/>
            </a:bodyPr>
            <a:lstStyle/>
            <a:p>
              <a:r>
                <a:rPr lang="he-IL" b="1" dirty="0"/>
                <a:t>משתנה תלוי</a:t>
              </a:r>
            </a:p>
          </p:txBody>
        </p:sp>
        <p:grpSp>
          <p:nvGrpSpPr>
            <p:cNvPr id="22" name="קבוצה 21"/>
            <p:cNvGrpSpPr/>
            <p:nvPr/>
          </p:nvGrpSpPr>
          <p:grpSpPr>
            <a:xfrm>
              <a:off x="1475656" y="3068960"/>
              <a:ext cx="2088232" cy="720080"/>
              <a:chOff x="1475656" y="3068960"/>
              <a:chExt cx="2088232" cy="720080"/>
            </a:xfrm>
          </p:grpSpPr>
          <p:sp>
            <p:nvSpPr>
              <p:cNvPr id="10" name="אליפסה 9"/>
              <p:cNvSpPr/>
              <p:nvPr/>
            </p:nvSpPr>
            <p:spPr>
              <a:xfrm>
                <a:off x="1907704" y="3068960"/>
                <a:ext cx="165618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a:p>
            </p:txBody>
          </p:sp>
          <p:cxnSp>
            <p:nvCxnSpPr>
              <p:cNvPr id="13" name="מחבר חץ ישר 12"/>
              <p:cNvCxnSpPr/>
              <p:nvPr/>
            </p:nvCxnSpPr>
            <p:spPr>
              <a:xfrm flipH="1">
                <a:off x="1475656" y="3501008"/>
                <a:ext cx="432048"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5" name="קבוצה 24"/>
          <p:cNvGrpSpPr/>
          <p:nvPr/>
        </p:nvGrpSpPr>
        <p:grpSpPr>
          <a:xfrm>
            <a:off x="0" y="3411383"/>
            <a:ext cx="6084168" cy="1449452"/>
            <a:chOff x="0" y="3140968"/>
            <a:chExt cx="6084168" cy="1449452"/>
          </a:xfrm>
        </p:grpSpPr>
        <p:sp>
          <p:nvSpPr>
            <p:cNvPr id="16" name="אליפסה 15"/>
            <p:cNvSpPr/>
            <p:nvPr/>
          </p:nvSpPr>
          <p:spPr>
            <a:xfrm>
              <a:off x="3839026" y="3140968"/>
              <a:ext cx="2245142" cy="7019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a:p>
          </p:txBody>
        </p:sp>
        <p:grpSp>
          <p:nvGrpSpPr>
            <p:cNvPr id="24" name="קבוצה 23"/>
            <p:cNvGrpSpPr/>
            <p:nvPr/>
          </p:nvGrpSpPr>
          <p:grpSpPr>
            <a:xfrm>
              <a:off x="0" y="3573016"/>
              <a:ext cx="3923928" cy="1017404"/>
              <a:chOff x="0" y="3573016"/>
              <a:chExt cx="3923928" cy="1017404"/>
            </a:xfrm>
          </p:grpSpPr>
          <p:sp>
            <p:nvSpPr>
              <p:cNvPr id="17" name="TextBox 16"/>
              <p:cNvSpPr txBox="1"/>
              <p:nvPr/>
            </p:nvSpPr>
            <p:spPr>
              <a:xfrm>
                <a:off x="0" y="4221088"/>
                <a:ext cx="1904178" cy="369332"/>
              </a:xfrm>
              <a:prstGeom prst="rect">
                <a:avLst/>
              </a:prstGeom>
              <a:noFill/>
              <a:ln>
                <a:solidFill>
                  <a:srgbClr val="FF0000"/>
                </a:solidFill>
              </a:ln>
            </p:spPr>
            <p:txBody>
              <a:bodyPr wrap="square" rtlCol="1">
                <a:spAutoFit/>
              </a:bodyPr>
              <a:lstStyle/>
              <a:p>
                <a:r>
                  <a:rPr lang="he-IL" b="1" dirty="0"/>
                  <a:t>משתנה בלתי תלוי</a:t>
                </a:r>
              </a:p>
            </p:txBody>
          </p:sp>
          <p:cxnSp>
            <p:nvCxnSpPr>
              <p:cNvPr id="18" name="מחבר חץ ישר 17"/>
              <p:cNvCxnSpPr/>
              <p:nvPr/>
            </p:nvCxnSpPr>
            <p:spPr>
              <a:xfrm flipH="1">
                <a:off x="1907704" y="3573016"/>
                <a:ext cx="2016224" cy="7200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בכל שלב יש לחשוב אם אפשר להמשיך קדימה או לחזור ולתקן.</a:t>
            </a:r>
          </a:p>
        </p:txBody>
      </p:sp>
      <p:pic>
        <p:nvPicPr>
          <p:cNvPr id="2050" name="Picture 2" descr="http://www.untoldentertainment.com/blog/img/2009_12_03/winnie.jpg"/>
          <p:cNvPicPr>
            <a:picLocks noGrp="1" noChangeAspect="1" noChangeArrowheads="1"/>
          </p:cNvPicPr>
          <p:nvPr>
            <p:ph type="pic" idx="1"/>
          </p:nvPr>
        </p:nvPicPr>
        <p:blipFill>
          <a:blip r:embed="rId3" cstate="print"/>
          <a:srcRect l="8495" r="8495"/>
          <a:stretch>
            <a:fillRect/>
          </a:stretch>
        </p:blipFill>
        <p:spPr bwMode="auto">
          <a:prstGeom prst="rect">
            <a:avLst/>
          </a:prstGeom>
          <a:noFill/>
        </p:spPr>
      </p:pic>
      <p:sp>
        <p:nvSpPr>
          <p:cNvPr id="5" name="מציין מיקום של מספר שקופית 4"/>
          <p:cNvSpPr>
            <a:spLocks noGrp="1"/>
          </p:cNvSpPr>
          <p:nvPr>
            <p:ph type="sldNum" sz="quarter" idx="12"/>
          </p:nvPr>
        </p:nvSpPr>
        <p:spPr/>
        <p:txBody>
          <a:bodyPr/>
          <a:lstStyle/>
          <a:p>
            <a:fld id="{42751684-6271-42AE-AB50-9D30ED2EF872}" type="slidenum">
              <a:rPr lang="he-IL" smtClean="0"/>
              <a:pPr/>
              <a:t>57</a:t>
            </a:fld>
            <a:endParaRPr lang="he-IL"/>
          </a:p>
        </p:txBody>
      </p:sp>
      <p:pic>
        <p:nvPicPr>
          <p:cNvPr id="6" name="Picture 1"/>
          <p:cNvPicPr>
            <a:picLocks noChangeAspect="1" noChangeArrowheads="1"/>
          </p:cNvPicPr>
          <p:nvPr/>
        </p:nvPicPr>
        <p:blipFill>
          <a:blip r:embed="rId4" cstate="print"/>
          <a:srcRect/>
          <a:stretch>
            <a:fillRect/>
          </a:stretch>
        </p:blipFill>
        <p:spPr bwMode="auto">
          <a:xfrm>
            <a:off x="107504" y="1412776"/>
            <a:ext cx="2808312" cy="36004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2"/>
          </p:nvPr>
        </p:nvSpPr>
        <p:spPr>
          <a:xfrm>
            <a:off x="7164388" y="6400800"/>
            <a:ext cx="1979612" cy="457200"/>
          </a:xfrm>
        </p:spPr>
        <p:txBody>
          <a:bodyPr/>
          <a:lstStyle/>
          <a:p>
            <a:pPr>
              <a:defRPr/>
            </a:pPr>
            <a:fld id="{ECA7F5FE-B3B8-4250-BEE2-C2DC845D19AE}" type="slidenum">
              <a:rPr lang="he-IL" sz="1400" smtClean="0"/>
              <a:pPr>
                <a:defRPr/>
              </a:pPr>
              <a:t>58</a:t>
            </a:fld>
            <a:endParaRPr lang="he-IL" sz="1400"/>
          </a:p>
        </p:txBody>
      </p:sp>
      <p:sp>
        <p:nvSpPr>
          <p:cNvPr id="7" name="כותרת 1"/>
          <p:cNvSpPr>
            <a:spLocks noGrp="1"/>
          </p:cNvSpPr>
          <p:nvPr>
            <p:ph type="title"/>
          </p:nvPr>
        </p:nvSpPr>
        <p:spPr>
          <a:xfrm>
            <a:off x="323850" y="-100013"/>
            <a:ext cx="8534400" cy="758826"/>
          </a:xfrm>
        </p:spPr>
        <p:txBody>
          <a:bodyPr/>
          <a:lstStyle/>
          <a:p>
            <a:pPr>
              <a:defRPr/>
            </a:pPr>
            <a:r>
              <a:rPr lang="he-IL" dirty="0"/>
              <a:t>השלבים בעריכת חקר מדעי</a:t>
            </a:r>
          </a:p>
        </p:txBody>
      </p:sp>
      <p:graphicFrame>
        <p:nvGraphicFramePr>
          <p:cNvPr id="8" name="דיאגרמה 7"/>
          <p:cNvGraphicFramePr/>
          <p:nvPr/>
        </p:nvGraphicFramePr>
        <p:xfrm>
          <a:off x="1222490" y="1137890"/>
          <a:ext cx="746090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3" name="מחבר ישר 12"/>
          <p:cNvCxnSpPr/>
          <p:nvPr/>
        </p:nvCxnSpPr>
        <p:spPr>
          <a:xfrm rot="16200000" flipV="1">
            <a:off x="964407" y="2035968"/>
            <a:ext cx="571500" cy="5000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מלבן 13"/>
          <p:cNvSpPr/>
          <p:nvPr/>
        </p:nvSpPr>
        <p:spPr>
          <a:xfrm>
            <a:off x="0" y="1500188"/>
            <a:ext cx="1000125" cy="642937"/>
          </a:xfrm>
          <a:prstGeom prst="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srgbClr val="FF0000"/>
                </a:solidFill>
              </a:rPr>
              <a:t>משתנה משפיע</a:t>
            </a:r>
          </a:p>
        </p:txBody>
      </p:sp>
      <p:cxnSp>
        <p:nvCxnSpPr>
          <p:cNvPr id="15" name="מחבר ישר 14"/>
          <p:cNvCxnSpPr/>
          <p:nvPr/>
        </p:nvCxnSpPr>
        <p:spPr>
          <a:xfrm rot="10800000" flipV="1">
            <a:off x="1000125" y="2571750"/>
            <a:ext cx="500063" cy="1063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מלבן 15"/>
          <p:cNvSpPr/>
          <p:nvPr/>
        </p:nvSpPr>
        <p:spPr>
          <a:xfrm>
            <a:off x="0" y="2286000"/>
            <a:ext cx="1000125" cy="642938"/>
          </a:xfrm>
          <a:prstGeom prst="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srgbClr val="FF0000"/>
                </a:solidFill>
              </a:rPr>
              <a:t>משתנה מושפע</a:t>
            </a:r>
          </a:p>
        </p:txBody>
      </p:sp>
      <p:cxnSp>
        <p:nvCxnSpPr>
          <p:cNvPr id="19" name="מחבר ישר 18"/>
          <p:cNvCxnSpPr/>
          <p:nvPr/>
        </p:nvCxnSpPr>
        <p:spPr>
          <a:xfrm rot="10800000">
            <a:off x="857250" y="3643313"/>
            <a:ext cx="642938" cy="285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מלבן 19"/>
          <p:cNvSpPr/>
          <p:nvPr/>
        </p:nvSpPr>
        <p:spPr>
          <a:xfrm>
            <a:off x="0" y="3214688"/>
            <a:ext cx="1000125" cy="642937"/>
          </a:xfrm>
          <a:prstGeom prst="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srgbClr val="FF0000"/>
                </a:solidFill>
              </a:rPr>
              <a:t>קביעת משתנים</a:t>
            </a:r>
          </a:p>
        </p:txBody>
      </p:sp>
      <p:cxnSp>
        <p:nvCxnSpPr>
          <p:cNvPr id="21" name="מחבר ישר 20"/>
          <p:cNvCxnSpPr/>
          <p:nvPr/>
        </p:nvCxnSpPr>
        <p:spPr>
          <a:xfrm rot="10800000" flipV="1">
            <a:off x="857250" y="3929063"/>
            <a:ext cx="714375" cy="4286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מלבן 21"/>
          <p:cNvSpPr/>
          <p:nvPr/>
        </p:nvSpPr>
        <p:spPr>
          <a:xfrm>
            <a:off x="0" y="3929063"/>
            <a:ext cx="1000125" cy="642937"/>
          </a:xfrm>
          <a:prstGeom prst="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srgbClr val="FF0000"/>
                </a:solidFill>
              </a:rPr>
              <a:t>בקרה</a:t>
            </a:r>
          </a:p>
        </p:txBody>
      </p:sp>
      <p:cxnSp>
        <p:nvCxnSpPr>
          <p:cNvPr id="24" name="מחבר ישר 23"/>
          <p:cNvCxnSpPr/>
          <p:nvPr/>
        </p:nvCxnSpPr>
        <p:spPr>
          <a:xfrm rot="5400000">
            <a:off x="607219" y="4250531"/>
            <a:ext cx="1143000" cy="6429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מלבן 24"/>
          <p:cNvSpPr/>
          <p:nvPr/>
        </p:nvSpPr>
        <p:spPr>
          <a:xfrm>
            <a:off x="0" y="4643438"/>
            <a:ext cx="1000125" cy="785812"/>
          </a:xfrm>
          <a:prstGeom prst="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srgbClr val="FF0000"/>
                </a:solidFill>
              </a:rPr>
              <a:t>עקרון בידוד משתנים</a:t>
            </a:r>
          </a:p>
        </p:txBody>
      </p:sp>
      <p:cxnSp>
        <p:nvCxnSpPr>
          <p:cNvPr id="27" name="מחבר ישר 26"/>
          <p:cNvCxnSpPr/>
          <p:nvPr/>
        </p:nvCxnSpPr>
        <p:spPr>
          <a:xfrm rot="5400000">
            <a:off x="214312" y="4643438"/>
            <a:ext cx="1928813" cy="6429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מלבן 27"/>
          <p:cNvSpPr/>
          <p:nvPr/>
        </p:nvSpPr>
        <p:spPr>
          <a:xfrm>
            <a:off x="0" y="5500688"/>
            <a:ext cx="1000125" cy="642937"/>
          </a:xfrm>
          <a:prstGeom prst="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he-IL" dirty="0">
                <a:solidFill>
                  <a:srgbClr val="FF0000"/>
                </a:solidFill>
              </a:rPr>
              <a:t>חזרות</a:t>
            </a:r>
          </a:p>
        </p:txBody>
      </p:sp>
    </p:spTree>
    <p:extLst>
      <p:ext uri="{BB962C8B-B14F-4D97-AF65-F5344CB8AC3E}">
        <p14:creationId xmlns:p14="http://schemas.microsoft.com/office/powerpoint/2010/main" val="38597281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1438"/>
            <a:ext cx="8229600" cy="1139825"/>
          </a:xfrm>
        </p:spPr>
        <p:txBody>
          <a:bodyPr/>
          <a:lstStyle/>
          <a:p>
            <a:pPr>
              <a:defRPr/>
            </a:pPr>
            <a:r>
              <a:rPr lang="he-IL" dirty="0"/>
              <a:t>מסקנות</a:t>
            </a:r>
          </a:p>
        </p:txBody>
      </p:sp>
      <p:sp>
        <p:nvSpPr>
          <p:cNvPr id="3" name="מציין מיקום תוכן 2"/>
          <p:cNvSpPr>
            <a:spLocks noGrp="1"/>
          </p:cNvSpPr>
          <p:nvPr>
            <p:ph sz="quarter" idx="1"/>
          </p:nvPr>
        </p:nvSpPr>
        <p:spPr>
          <a:xfrm>
            <a:off x="457200" y="977900"/>
            <a:ext cx="8229600" cy="4530725"/>
          </a:xfrm>
        </p:spPr>
        <p:txBody>
          <a:bodyPr/>
          <a:lstStyle/>
          <a:p>
            <a:pPr>
              <a:defRPr/>
            </a:pPr>
            <a:r>
              <a:rPr lang="he-IL" dirty="0"/>
              <a:t>המסקנה </a:t>
            </a:r>
            <a:r>
              <a:rPr lang="he-IL" dirty="0">
                <a:solidFill>
                  <a:srgbClr val="FF0000"/>
                </a:solidFill>
              </a:rPr>
              <a:t>מהווה תשובה לשאלה </a:t>
            </a:r>
            <a:r>
              <a:rPr lang="he-IL" dirty="0"/>
              <a:t>ובוחנת את ההשערה, האם ניתן לקבלה כהסבר הגיוני לבעיית המחקר או שיש לדחותה.</a:t>
            </a:r>
          </a:p>
          <a:p>
            <a:pPr>
              <a:defRPr/>
            </a:pPr>
            <a:endParaRPr lang="he-IL" dirty="0"/>
          </a:p>
          <a:p>
            <a:pPr>
              <a:buFont typeface="Wingdings" pitchFamily="2" charset="2"/>
              <a:buNone/>
              <a:defRPr/>
            </a:pPr>
            <a:r>
              <a:rPr lang="he-IL" u="sng" dirty="0"/>
              <a:t>מקובל להקפיד על מבנה המסקנה, שיכלול:</a:t>
            </a:r>
          </a:p>
          <a:p>
            <a:pPr>
              <a:defRPr/>
            </a:pPr>
            <a:r>
              <a:rPr lang="he-IL" dirty="0"/>
              <a:t>המסקנה עצמה, כלומר: התשובה לשאלה.</a:t>
            </a:r>
          </a:p>
          <a:p>
            <a:pPr>
              <a:defRPr/>
            </a:pPr>
            <a:r>
              <a:rPr lang="he-IL" dirty="0"/>
              <a:t>ציון התוצאות, שלפיהן הוסקה המסקנה.</a:t>
            </a:r>
          </a:p>
          <a:p>
            <a:pPr>
              <a:buFont typeface="Wingdings" pitchFamily="2" charset="2"/>
              <a:buNone/>
              <a:defRPr/>
            </a:pPr>
            <a:endParaRPr lang="he-IL" dirty="0"/>
          </a:p>
        </p:txBody>
      </p:sp>
      <p:sp>
        <p:nvSpPr>
          <p:cNvPr id="4" name="מציין מיקום של מספר שקופית 3"/>
          <p:cNvSpPr>
            <a:spLocks noGrp="1"/>
          </p:cNvSpPr>
          <p:nvPr>
            <p:ph type="sldNum" sz="quarter" idx="12"/>
          </p:nvPr>
        </p:nvSpPr>
        <p:spPr/>
        <p:txBody>
          <a:bodyPr/>
          <a:lstStyle/>
          <a:p>
            <a:pPr>
              <a:defRPr/>
            </a:pPr>
            <a:fld id="{D2D21F78-22D6-4C42-8CE4-4F204DDDB35C}" type="slidenum">
              <a:rPr lang="he-IL" smtClean="0"/>
              <a:pPr>
                <a:defRPr/>
              </a:pPr>
              <a:t>59</a:t>
            </a:fld>
            <a:endParaRPr lang="he-IL"/>
          </a:p>
        </p:txBody>
      </p:sp>
      <p:pic>
        <p:nvPicPr>
          <p:cNvPr id="2662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65688"/>
            <a:ext cx="2411413"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AutoShape 2" descr="data:image/jpeg;base64,/9j/4AAQSkZJRgABAQAAAQABAAD/2wCEAAkGBggGDwkIBwgSERUPFBMQFBcUFxcWGRURFhgbIBsfHhoYGygkGCUvGRUeHzsiJycqMDEsIR49NTAsQScrLCkBCQoKDgwOGQ8PGiklHiQwKTE1Kik1NTU1LCwxNTUuLCo1LCkvNCovLiktNDUtMTA0LCwpKS81KiwpNS4sLDUsLP/AABEIAQMAwwMBIgACEQEDEQH/xAAbAAEBAAMBAQEAAAAAAAAAAAAABgQFBwMCAf/EAEUQAAICAQMCAgYDDAcJAQAAAAABAgMEBQYREiExQQcTIlFhgRRxchUjJDI1UnOCkZOhsxdCQ1ZistElJjNEU6KjxPAW/8QAGgEBAAIDAQAAAAAAAAAAAAAAAAEDAgUGBP/EACMRAQEAAgEDAwUAAAAAAAAAAAABAgMRBCExI0FRBRIiMuH/2gAMAwEAAhEDEQA/AO4gAAAAAAAAAAAAAAAAAAAAAAAAAAAAAAAAAAAAAAAAAAAAAAAAAAAAAAAAAAAAAAAAAAAAAAAAAAAAAAAAAAAAAAAAAAAAAAAAAAAAAAAAAAAAAAAAAAAAAAAAE3vrUcjFx8bAwLpV2590MOFkfGpTTlOa+KrhJr49JGWUxltHpq2/tu6JZLEzNSXrI/jQrjO6cftRqjJx7LnvwZ2i7j0rcUZW6RnV3KPaXS/ai/dKL7x+aRiaPo2DoVUMPTceNcI+S8W/NyfjKT85PuzR72076DXPc+mpQycCDu6l29djwXNlVnb2ouCfHPhJJrjz0ur6xhnsmFx4l9/4suvsuQeWJkwzK6cip+zZGM4/ZkuV/BnqbtWAAAAAAAAAAAAAAAAAAAAAAAAAAATG/wDT83Jx8TO0vG9dbg5FeXGtPpdkYqUZxXbu3XOS49/Hj4OnBGUmUson9B17A3JRXn6XerIS7fGMl4xkv6rXPgaPe2pS1CMtqaV7eTnQdcku6oxp9rLZ8PslFtJc921xyYVesaVsDUNa0vMujVVkOvPpUYTlxK1SjauK4vpXXT1L7XY2fo7nTrduvbkgufpGR9GqfHH4NjxUY9mk1zNzk0/8PuOc6f6b9vVWZS/bj3l+fhdc/wAVjiY8MOunHqXCrjGC+zFcL+CPUA6RSAAAAAAAAAAAAAAAAAAACVu3rPUbLcTauB9MlW3Cdspeqxq5Lnlet4bsa/NrjL4tCFe8rF1Walp9b/NjjXWLn7TyIt/X0r6ijPqNeu8ZVPFqqBJT13c2i82arpNWVWn3nhOasjH3+ot56v1bG/gzf6PrWBr9MM3TMlWQlyuVymmvFNPhxa9zSaLMNmOc5xvJxwzgAZoAAByn0k7J1nXdSjqGBp0rq/o1VXMLaYNTjZY3yrJLymvAqPRhoGdtzT/oep0erm7r7enqjNqE58x5cG1zx7mVwAAAAAAAAAAAAAAAAAAAASW48i3cGVDbWLNxqjBXZ0oviXqpNqulNd4ubi2/B9Cff2kVrITStUx9Fxty7jz5Np5eXZLjhvox5+phFfKlJd/F+R5up2XDX+Pm9kzyrMfGpxIV0Y9UYRglGMYpJRivBJLskehzz0fel/H3vk3aZbp7on0ysr9vrUox8U/ZXD4fPuff59DOf2a8teXGflbKEpuHFnti2W6dLi0lx9OrjzxdjLxs6f8AqQXtJ+cepPnsZ29N2Y2y8O3VMqtz4cYQhF8OdkvBcvw8G+fcn4+BpvR16R8f0hwy6p4XqbKeOuHV1xlXPlJp8L3cNNe7x5LtE2a/VxnaF4vZfU3QyIwtqmpRklKLXdOLXKa+R9kx6NpT+5mFj2S5+jyvxU/8NF064/8AbBG5xtZxsrJzdMr6vWY0aZz5Xbpu6unh+f8Aw2dFO6lnAAkAAAAAAAAAAAAAAAAAAAAABkToWJRlf/pdu6lUpRjk3ycHz7WPmffYv4d7Jx5XnF+BbEvunS8zGux9xaNU7LaIOq6pPh5GK3z0rnt1xl7cffzJf1jz9TruzXZPKZeKwNpejPQdm23ZumV2Oc04dVkupxg3y1HhLjwXfu/iVhC6XrGqYvrc7RrparhznJuHVxl4s2+ZQ4sa9Yk+fYl0yXZd0u+zj6QtKfEZ4mdGXh0PDyepS93atrn5mj2a9mWXN7rZY2u4dv4G58e7TdUq6q58Ps+GpLumn5NP/wC7tGq2zs3QvR1RmW4XVFNeststknLogm+7SSSS5fZI8b9T3HuJOnS8CWn1S/GyMnp9b0efq6E30v42Nce4xaYPeX0fRMC6duDiuCysmcur6XKvj71Gf9onJczmu3kvEs1admXp89veItnlvvR3jXY2mafLJh0zvVmVJeDTyLJW8P6lYl8jw0T8t7n/AEGnf+wVSXHZHFvSBvTVNq6trWPoihG3Jx8SSnJdXRGpWt8J+yu0+XKT4Si+zbR0Cp2oED6Hd65W78GxalOU7sebhObXaaly494wjFPxXSuWkot+JfAAAAAAAAAAAAAAAAAAAAAAAAAaDVtm4Go2vUMWyzEyH2d2PJQlNLwU4tOFq+3F/DgkNa1XXdvZ+jaBdu6lvNVnt24sOqDjwq01CyMX1y5inxHuvM6Vk5FWJC3IyLFGNcXOUn2UYxXLb+S5OPUaPDdmpaRq2t0NrWK9Q6YS7OvCrrrWOl+bLhu3leck/Iry1YZ/tJU8rpbGs1LpW5NavzIJ8+qShRTL7UKl1WL4Sk18Cnx8anEjCnGqjCMV0xjFKKSXkkuyJzaurZdFl23Nct6sjGj1Qsfb6Vi88RsX+JfizXlLv/WRTmWOMxnEiHxdbCiM7bZqMYpybfgkl3f7DjUvRrlekZ4e6p5PqZZeRZfLqSbjgcJUKMWmpS6a1Lu+Pb54fgXfpGyLMqjE29izas1W1YvK8Y4/HVfL5VJr9ZFTj49eLCqiiCjGEVCKXgoxXCX7EZDF0bRsLQKKsDTqeiEPm234uTfeTb7tvxZnAAAAAAAAAAAAAAAAAAAAAAAAA88nIqxIW5GRYoxri5yk/CMYrlt/JcgSW+bJa5bp+0ceT/DH67KafeGBU11rt3XXPitP4yP3XYRq1raEIRSSq1FJLsklXSfWwce3UVm7pzYNT1KSlVGXjXhQ7Ux+HKbsfHi5fAbh/Le0v0epfy6QNjuvb9ms105On2qrKxZO3GsfhGfHDjLjxhJezJe7h+SPfbW4K9xUfSPVOqyuTqvql3lTfD8eD9/vT800/M2xI7o0vVdKunuLauKrbpwVORRyoq+KTVc+X264Sa8fGHUueyA+NE/3h1fVdWb5r0+P3Oo93rnxLIl8Gn0V8/BliaXZ2hPbmDg6fZLqnGPXbLx6r5tysfPnzOT+XBugAAAAAAAAAAAAAAAAAAAAAAAABHb4slrlun7Rx5P8Lfrspp94YFTXUu3h1z4rT+0VmTkVYcLcjIsUY1xc5SfhGMVy2/qS5JbYOPbqKzd05sGp6lJSqjLxrwodqY/DmLdj48XL4AVkIRrUYQikkkkl2SS9xJ7h/Le0v0epfy6SuJHcP5b2l+j1L+XSBXAAAAAAAAAAAAAAAAAAAAAAAAAAAAfNkXOMoxlw2mk/c/eBD711XH3Fk4WycLJ5lkS68zo5bqw611SjJx/Ec30w+pvnxXNxCEa1GEIpJJJJdkkjmWw/Rdq21dTs1fLysecHVKpuHrHZZOXTzOXX4NuHW/akuZS448ungCR3D+W9pfo9S/l0lcSO4fy3tL9HqX8ukCuAAAAAAAAAAAAAAAAAAAAAAAAAAAAAAAAJHX/b1zakY93GrUZP4RcKUn+3sVxyjcFtmRrD3PF+xpeZhaanz26LoyWQ2vepZVa/VA6uAAAAAAAAAAAAAAAAAAAAAAAAAAAAAAADwz8yrTqsjMyZcQphK2b90IJt/wAEQWHt67UdtZld9f3/ADqb8+XHKf0i5u6HzT6F8jcekmyV+HVo9MmpalfTgprxVdkubX+5hMqYVxrjGEI8JJJL3JeQGFt7VFreHp+pR/5imu36nOKbX7XwbAkfRlxi4eVpHf8A2flZWJ3/ADI2OUP/AB2RK4AAAAAAAAAAAAAAAAAAAAAAAAAAAAMLVda07QoRyNWza6ISkoKVklFObTaXL8+It/Jmq/pF2l/eTE/ew/1Aw8tfdfXcKld4aZjTyJcP+3yX6uCf1VQsf6xXEh6PZR1T7tbiTUln5VnqpLzxcf71V/klL9YrwJDRn9zdc1/Bcu2ZRjZ0F5dUOabP8tbK8jN45NWgajtzXsm2NdX4RhXzl2UYWwU6+p+S9ZUl395sf6Rdpf3kxP3sP9QKIGNp+o4mrVV5mn5MLa589M4NSjLhtPhrx7pr5GSAAAAAAAAAAAAAAAAAAAAAAAAAPzg/QB8whGtKMIpJeS7H0AAPzg/QAAAAAAAAAAAAAAAAAAAAAAAAAAAAAAAAAAAAAAAAAAAAAAAAAAAAAAAAB//Z"/>
          <p:cNvSpPr>
            <a:spLocks noChangeAspect="1" noChangeArrowheads="1"/>
          </p:cNvSpPr>
          <p:nvPr/>
        </p:nvSpPr>
        <p:spPr bwMode="auto">
          <a:xfrm>
            <a:off x="8721725" y="-771525"/>
            <a:ext cx="12001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itchFamily="34" charset="0"/>
                <a:cs typeface="Arial" pitchFamily="34" charset="0"/>
              </a:defRPr>
            </a:lvl1pPr>
            <a:lvl2pPr marL="742950" indent="-285750" eaLnBrk="0" hangingPunct="0">
              <a:defRPr sz="2000">
                <a:solidFill>
                  <a:schemeClr val="tx1"/>
                </a:solidFill>
                <a:latin typeface="Verdana" pitchFamily="34" charset="0"/>
                <a:cs typeface="Arial" pitchFamily="34" charset="0"/>
              </a:defRPr>
            </a:lvl2pPr>
            <a:lvl3pPr marL="1143000" indent="-228600" eaLnBrk="0" hangingPunct="0">
              <a:defRPr sz="2000">
                <a:solidFill>
                  <a:schemeClr val="tx1"/>
                </a:solidFill>
                <a:latin typeface="Verdana" pitchFamily="34" charset="0"/>
                <a:cs typeface="Arial" pitchFamily="34" charset="0"/>
              </a:defRPr>
            </a:lvl3pPr>
            <a:lvl4pPr marL="1600200" indent="-228600" eaLnBrk="0" hangingPunct="0">
              <a:defRPr sz="2000">
                <a:solidFill>
                  <a:schemeClr val="tx1"/>
                </a:solidFill>
                <a:latin typeface="Verdana" pitchFamily="34" charset="0"/>
                <a:cs typeface="Arial" pitchFamily="34" charset="0"/>
              </a:defRPr>
            </a:lvl4pPr>
            <a:lvl5pPr marL="2057400" indent="-228600" eaLnBrk="0" hangingPunct="0">
              <a:defRPr sz="2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Verdana" pitchFamily="34" charset="0"/>
                <a:cs typeface="Arial" pitchFamily="34" charset="0"/>
              </a:defRPr>
            </a:lvl9pPr>
          </a:lstStyle>
          <a:p>
            <a:pPr eaLnBrk="1" hangingPunct="1"/>
            <a:endParaRPr lang="he-IL" altLang="he-IL"/>
          </a:p>
        </p:txBody>
      </p:sp>
      <p:sp>
        <p:nvSpPr>
          <p:cNvPr id="26631" name="AutoShape 4" descr="data:image/jpeg;base64,/9j/4AAQSkZJRgABAQAAAQABAAD/2wCEAAkGBggGDwkIBwgSERUPFBMQFBcUFxcWGRURFhgbIBsfHhoYGygkGCUvGRUeHzsiJycqMDEsIR49NTAsQScrLCkBCQoKDgwOGQ8PGiklHiQwKTE1Kik1NTU1LCwxNTUuLCo1LCkvNCovLiktNDUtMTA0LCwpKS81KiwpNS4sLDUsLP/AABEIAQMAwwMBIgACEQEDEQH/xAAbAAEBAAMBAQEAAAAAAAAAAAAABgQFBwMCAf/EAEUQAAICAQMCAgYDDAcJAQAAAAABAgMEBQYREiExQQcTIlFhgRRxchUjJDI1UnOCkZOhsxdCQ1ZistElJjNEU6KjxPAW/8QAGgEBAAIDAQAAAAAAAAAAAAAAAAEDAgUGBP/EACMRAQEAAgEDAwUAAAAAAAAAAAABAgMRBCExI0FRBRIiMuH/2gAMAwEAAhEDEQA/AO4gAAAAAAAAAAAAAAAAAAAAAAAAAAAAAAAAAAAAAAAAAAAAAAAAAAAAAAAAAAAAAAAAAAAAAAAAAAAAAAAAAAAAAAAAAAAAAAAAAAAAAAAAAAAAAAAAAAAAAAAAE3vrUcjFx8bAwLpV2590MOFkfGpTTlOa+KrhJr49JGWUxltHpq2/tu6JZLEzNSXrI/jQrjO6cftRqjJx7LnvwZ2i7j0rcUZW6RnV3KPaXS/ai/dKL7x+aRiaPo2DoVUMPTceNcI+S8W/NyfjKT85PuzR72076DXPc+mpQycCDu6l29djwXNlVnb2ouCfHPhJJrjz0ur6xhnsmFx4l9/4suvsuQeWJkwzK6cip+zZGM4/ZkuV/BnqbtWAAAAAAAAAAAAAAAAAAAAAAAAAAATG/wDT83Jx8TO0vG9dbg5FeXGtPpdkYqUZxXbu3XOS49/Hj4OnBGUmUson9B17A3JRXn6XerIS7fGMl4xkv6rXPgaPe2pS1CMtqaV7eTnQdcku6oxp9rLZ8PslFtJc921xyYVesaVsDUNa0vMujVVkOvPpUYTlxK1SjauK4vpXXT1L7XY2fo7nTrduvbkgufpGR9GqfHH4NjxUY9mk1zNzk0/8PuOc6f6b9vVWZS/bj3l+fhdc/wAVjiY8MOunHqXCrjGC+zFcL+CPUA6RSAAAAAAAAAAAAAAAAAAACVu3rPUbLcTauB9MlW3Cdspeqxq5Lnlet4bsa/NrjL4tCFe8rF1Walp9b/NjjXWLn7TyIt/X0r6ijPqNeu8ZVPFqqBJT13c2i82arpNWVWn3nhOasjH3+ot56v1bG/gzf6PrWBr9MM3TMlWQlyuVymmvFNPhxa9zSaLMNmOc5xvJxwzgAZoAAByn0k7J1nXdSjqGBp0rq/o1VXMLaYNTjZY3yrJLymvAqPRhoGdtzT/oep0erm7r7enqjNqE58x5cG1zx7mVwAAAAAAAAAAAAAAAAAAAASW48i3cGVDbWLNxqjBXZ0oviXqpNqulNd4ubi2/B9Cff2kVrITStUx9Fxty7jz5Np5eXZLjhvox5+phFfKlJd/F+R5up2XDX+Pm9kzyrMfGpxIV0Y9UYRglGMYpJRivBJLskehzz0fel/H3vk3aZbp7on0ysr9vrUox8U/ZXD4fPuff59DOf2a8teXGflbKEpuHFnti2W6dLi0lx9OrjzxdjLxs6f8AqQXtJ+cepPnsZ29N2Y2y8O3VMqtz4cYQhF8OdkvBcvw8G+fcn4+BpvR16R8f0hwy6p4XqbKeOuHV1xlXPlJp8L3cNNe7x5LtE2a/VxnaF4vZfU3QyIwtqmpRklKLXdOLXKa+R9kx6NpT+5mFj2S5+jyvxU/8NF064/8AbBG5xtZxsrJzdMr6vWY0aZz5Xbpu6unh+f8Aw2dFO6lnAAkAAAAAAAAAAAAAAAAAAAAABkToWJRlf/pdu6lUpRjk3ycHz7WPmffYv4d7Jx5XnF+BbEvunS8zGux9xaNU7LaIOq6pPh5GK3z0rnt1xl7cffzJf1jz9TruzXZPKZeKwNpejPQdm23ZumV2Oc04dVkupxg3y1HhLjwXfu/iVhC6XrGqYvrc7RrparhznJuHVxl4s2+ZQ4sa9Yk+fYl0yXZd0u+zj6QtKfEZ4mdGXh0PDyepS93atrn5mj2a9mWXN7rZY2u4dv4G58e7TdUq6q58Ps+GpLumn5NP/wC7tGq2zs3QvR1RmW4XVFNeststknLogm+7SSSS5fZI8b9T3HuJOnS8CWn1S/GyMnp9b0efq6E30v42Nce4xaYPeX0fRMC6duDiuCysmcur6XKvj71Gf9onJczmu3kvEs1admXp89veItnlvvR3jXY2mafLJh0zvVmVJeDTyLJW8P6lYl8jw0T8t7n/AEGnf+wVSXHZHFvSBvTVNq6trWPoihG3Jx8SSnJdXRGpWt8J+yu0+XKT4Si+zbR0Cp2oED6Hd65W78GxalOU7sebhObXaaly494wjFPxXSuWkot+JfAAAAAAAAAAAAAAAAAAAAAAAAAaDVtm4Go2vUMWyzEyH2d2PJQlNLwU4tOFq+3F/DgkNa1XXdvZ+jaBdu6lvNVnt24sOqDjwq01CyMX1y5inxHuvM6Vk5FWJC3IyLFGNcXOUn2UYxXLb+S5OPUaPDdmpaRq2t0NrWK9Q6YS7OvCrrrWOl+bLhu3leck/Iry1YZ/tJU8rpbGs1LpW5NavzIJ8+qShRTL7UKl1WL4Sk18Cnx8anEjCnGqjCMV0xjFKKSXkkuyJzaurZdFl23Nct6sjGj1Qsfb6Vi88RsX+JfizXlLv/WRTmWOMxnEiHxdbCiM7bZqMYpybfgkl3f7DjUvRrlekZ4e6p5PqZZeRZfLqSbjgcJUKMWmpS6a1Lu+Pb54fgXfpGyLMqjE29izas1W1YvK8Y4/HVfL5VJr9ZFTj49eLCqiiCjGEVCKXgoxXCX7EZDF0bRsLQKKsDTqeiEPm234uTfeTb7tvxZnAAAAAAAAAAAAAAAAAAAAAAAAA88nIqxIW5GRYoxri5yk/CMYrlt/JcgSW+bJa5bp+0ceT/DH67KafeGBU11rt3XXPitP4yP3XYRq1raEIRSSq1FJLsklXSfWwce3UVm7pzYNT1KSlVGXjXhQ7Ux+HKbsfHi5fAbh/Le0v0epfy6QNjuvb9ms105On2qrKxZO3GsfhGfHDjLjxhJezJe7h+SPfbW4K9xUfSPVOqyuTqvql3lTfD8eD9/vT800/M2xI7o0vVdKunuLauKrbpwVORRyoq+KTVc+X264Sa8fGHUueyA+NE/3h1fVdWb5r0+P3Oo93rnxLIl8Gn0V8/BliaXZ2hPbmDg6fZLqnGPXbLx6r5tysfPnzOT+XBugAAAAAAAAAAAAAAAAAAAAAAAABHb4slrlun7Rx5P8Lfrspp94YFTXUu3h1z4rT+0VmTkVYcLcjIsUY1xc5SfhGMVy2/qS5JbYOPbqKzd05sGp6lJSqjLxrwodqY/DmLdj48XL4AVkIRrUYQikkkkl2SS9xJ7h/Le0v0epfy6SuJHcP5b2l+j1L+XSBXAAAAAAAAAAAAAAAAAAAAAAAAAAAAfNkXOMoxlw2mk/c/eBD711XH3Fk4WycLJ5lkS68zo5bqw611SjJx/Ec30w+pvnxXNxCEa1GEIpJJJJdkkjmWw/Rdq21dTs1fLysecHVKpuHrHZZOXTzOXX4NuHW/akuZS448ungCR3D+W9pfo9S/l0lcSO4fy3tL9HqX8ukCuAAAAAAAAAAAAAAAAAAAAAAAAAAAAAAAAJHX/b1zakY93GrUZP4RcKUn+3sVxyjcFtmRrD3PF+xpeZhaanz26LoyWQ2vepZVa/VA6uAAAAAAAAAAAAAAAAAAAAAAAAAAAAAAADwz8yrTqsjMyZcQphK2b90IJt/wAEQWHt67UdtZld9f3/ADqb8+XHKf0i5u6HzT6F8jcekmyV+HVo9MmpalfTgprxVdkubX+5hMqYVxrjGEI8JJJL3JeQGFt7VFreHp+pR/5imu36nOKbX7XwbAkfRlxi4eVpHf8A2flZWJ3/ADI2OUP/AB2RK4AAAAAAAAAAAAAAAAAAAAAAAAAAAAMLVda07QoRyNWza6ISkoKVklFObTaXL8+It/Jmq/pF2l/eTE/ew/1Aw8tfdfXcKld4aZjTyJcP+3yX6uCf1VQsf6xXEh6PZR1T7tbiTUln5VnqpLzxcf71V/klL9YrwJDRn9zdc1/Bcu2ZRjZ0F5dUOabP8tbK8jN45NWgajtzXsm2NdX4RhXzl2UYWwU6+p+S9ZUl395sf6Rdpf3kxP3sP9QKIGNp+o4mrVV5mn5MLa589M4NSjLhtPhrx7pr5GSAAAAAAAAAAAAAAAAAAAAAAAAAPzg/QB8whGtKMIpJeS7H0AAPzg/QAAAAAAAAAAAAAAAAAAAAAAAAAAAAAAAAAAAAAAAAAAAAAAAAAAAAAAAAB//Z"/>
          <p:cNvSpPr>
            <a:spLocks noChangeAspect="1" noChangeArrowheads="1"/>
          </p:cNvSpPr>
          <p:nvPr/>
        </p:nvSpPr>
        <p:spPr bwMode="auto">
          <a:xfrm>
            <a:off x="8721725" y="-771525"/>
            <a:ext cx="12001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itchFamily="34" charset="0"/>
                <a:cs typeface="Arial" pitchFamily="34" charset="0"/>
              </a:defRPr>
            </a:lvl1pPr>
            <a:lvl2pPr marL="742950" indent="-285750" eaLnBrk="0" hangingPunct="0">
              <a:defRPr sz="2000">
                <a:solidFill>
                  <a:schemeClr val="tx1"/>
                </a:solidFill>
                <a:latin typeface="Verdana" pitchFamily="34" charset="0"/>
                <a:cs typeface="Arial" pitchFamily="34" charset="0"/>
              </a:defRPr>
            </a:lvl2pPr>
            <a:lvl3pPr marL="1143000" indent="-228600" eaLnBrk="0" hangingPunct="0">
              <a:defRPr sz="2000">
                <a:solidFill>
                  <a:schemeClr val="tx1"/>
                </a:solidFill>
                <a:latin typeface="Verdana" pitchFamily="34" charset="0"/>
                <a:cs typeface="Arial" pitchFamily="34" charset="0"/>
              </a:defRPr>
            </a:lvl3pPr>
            <a:lvl4pPr marL="1600200" indent="-228600" eaLnBrk="0" hangingPunct="0">
              <a:defRPr sz="2000">
                <a:solidFill>
                  <a:schemeClr val="tx1"/>
                </a:solidFill>
                <a:latin typeface="Verdana" pitchFamily="34" charset="0"/>
                <a:cs typeface="Arial" pitchFamily="34" charset="0"/>
              </a:defRPr>
            </a:lvl4pPr>
            <a:lvl5pPr marL="2057400" indent="-228600" eaLnBrk="0" hangingPunct="0">
              <a:defRPr sz="2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Verdana" pitchFamily="34" charset="0"/>
                <a:cs typeface="Arial" pitchFamily="34" charset="0"/>
              </a:defRPr>
            </a:lvl9pPr>
          </a:lstStyle>
          <a:p>
            <a:pPr eaLnBrk="1" hangingPunct="1"/>
            <a:endParaRPr lang="he-IL" altLang="he-IL"/>
          </a:p>
        </p:txBody>
      </p:sp>
      <p:pic>
        <p:nvPicPr>
          <p:cNvPr id="26632" name="Picture 6" descr="http://library.thinkquest.org/06aug/02252/pictures/conclus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50" y="144463"/>
            <a:ext cx="1106488"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120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פו הדוב חוקר אצטרובלים (המשך)</a:t>
            </a:r>
          </a:p>
        </p:txBody>
      </p:sp>
      <p:pic>
        <p:nvPicPr>
          <p:cNvPr id="4" name="Picture 3"/>
          <p:cNvPicPr>
            <a:picLocks noChangeAspect="1" noChangeArrowheads="1"/>
          </p:cNvPicPr>
          <p:nvPr/>
        </p:nvPicPr>
        <p:blipFill>
          <a:blip r:embed="rId3" cstate="print"/>
          <a:srcRect/>
          <a:stretch>
            <a:fillRect/>
          </a:stretch>
        </p:blipFill>
        <p:spPr bwMode="auto">
          <a:xfrm>
            <a:off x="827584" y="3284984"/>
            <a:ext cx="5003578" cy="3312368"/>
          </a:xfrm>
          <a:prstGeom prst="rect">
            <a:avLst/>
          </a:prstGeom>
          <a:noFill/>
          <a:ln w="9525">
            <a:noFill/>
            <a:miter lim="800000"/>
            <a:headEnd/>
            <a:tailEnd/>
          </a:ln>
        </p:spPr>
      </p:pic>
      <p:sp>
        <p:nvSpPr>
          <p:cNvPr id="5" name="מציין מיקום של מספר שקופית 4"/>
          <p:cNvSpPr>
            <a:spLocks noGrp="1"/>
          </p:cNvSpPr>
          <p:nvPr>
            <p:ph type="sldNum" sz="quarter" idx="12"/>
          </p:nvPr>
        </p:nvSpPr>
        <p:spPr/>
        <p:txBody>
          <a:bodyPr/>
          <a:lstStyle/>
          <a:p>
            <a:fld id="{42751684-6271-42AE-AB50-9D30ED2EF872}" type="slidenum">
              <a:rPr lang="he-IL" smtClean="0"/>
              <a:pPr/>
              <a:t>6</a:t>
            </a:fld>
            <a:endParaRPr lang="he-IL"/>
          </a:p>
        </p:txBody>
      </p:sp>
      <p:sp>
        <p:nvSpPr>
          <p:cNvPr id="7" name="מלבן 6"/>
          <p:cNvSpPr/>
          <p:nvPr/>
        </p:nvSpPr>
        <p:spPr>
          <a:xfrm>
            <a:off x="179512" y="1336700"/>
            <a:ext cx="8712968" cy="2369880"/>
          </a:xfrm>
          <a:prstGeom prst="rect">
            <a:avLst/>
          </a:prstGeom>
        </p:spPr>
        <p:txBody>
          <a:bodyPr wrap="square">
            <a:spAutoFit/>
          </a:bodyPr>
          <a:lstStyle/>
          <a:p>
            <a:r>
              <a:rPr lang="he-IL" sz="2400" dirty="0"/>
              <a:t>ועד שחזר הביתה לשעת התה הוא נצח שלשים ושש פעמים והפסיד עשרים </a:t>
            </a:r>
            <a:r>
              <a:rPr lang="he-IL" altLang="en-US" sz="2400" dirty="0"/>
              <a:t>ושְמוֹנֶה</a:t>
            </a:r>
            <a:r>
              <a:rPr lang="he-IL" sz="2400" dirty="0"/>
              <a:t>, ומכאן שהיה לו... מכאן שהיה... טוב, הפחיתו עשרים ו</a:t>
            </a:r>
            <a:r>
              <a:rPr lang="he-IL" altLang="en-US" sz="2400" dirty="0"/>
              <a:t>שְמוֹנֶה </a:t>
            </a:r>
            <a:r>
              <a:rPr lang="he-IL" sz="2400" dirty="0"/>
              <a:t>משלושים ושש ותדעו בדיוק מה היה לו במקום להפך.</a:t>
            </a:r>
          </a:p>
          <a:p>
            <a:r>
              <a:rPr lang="he-IL" sz="2400" dirty="0"/>
              <a:t>וזו הייתה ההתחלה של המשחק שנקרא "מי-פו", שהמציא פו, ושבו אהב לשחק עם חבריו בקצה היער. אבל הם שחקו במקלות ולא באצטרובלים, כי באלה קל היה יותר לתת סימנים."</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מסקנות</a:t>
            </a:r>
          </a:p>
        </p:txBody>
      </p:sp>
      <p:sp>
        <p:nvSpPr>
          <p:cNvPr id="3" name="מציין מיקום תוכן 2"/>
          <p:cNvSpPr>
            <a:spLocks noGrp="1"/>
          </p:cNvSpPr>
          <p:nvPr>
            <p:ph sz="quarter" idx="1"/>
          </p:nvPr>
        </p:nvSpPr>
        <p:spPr/>
        <p:txBody>
          <a:bodyPr/>
          <a:lstStyle/>
          <a:p>
            <a:r>
              <a:rPr lang="he-IL" dirty="0"/>
              <a:t>המסקנה </a:t>
            </a:r>
            <a:r>
              <a:rPr lang="he-IL" dirty="0">
                <a:solidFill>
                  <a:srgbClr val="FF0000"/>
                </a:solidFill>
              </a:rPr>
              <a:t>מהווה תשובה לשאלה </a:t>
            </a:r>
            <a:r>
              <a:rPr lang="he-IL" dirty="0"/>
              <a:t>ובוחנת את ההשערה, האם ניתן לקבלה כהסבר הגיוני לבעיית המחקר או שיש לדחותה.</a:t>
            </a:r>
          </a:p>
          <a:p>
            <a:endParaRPr lang="he-IL" dirty="0"/>
          </a:p>
          <a:p>
            <a:pPr>
              <a:buNone/>
            </a:pPr>
            <a:r>
              <a:rPr lang="he-IL" u="sng" dirty="0"/>
              <a:t>מקובל להקפיד על מבנה המסקנה, שיכלול:</a:t>
            </a:r>
          </a:p>
          <a:p>
            <a:r>
              <a:rPr lang="he-IL" dirty="0"/>
              <a:t>המסקנה עצמה, כלומר: התשובה לשאלה.</a:t>
            </a:r>
          </a:p>
          <a:p>
            <a:r>
              <a:rPr lang="he-IL" dirty="0"/>
              <a:t>ציון התוצאות, שלפיהן הוסקה המסקנה.</a:t>
            </a:r>
          </a:p>
          <a:p>
            <a:pPr>
              <a:buNone/>
            </a:pPr>
            <a:endParaRPr lang="he-IL" dirty="0"/>
          </a:p>
        </p:txBody>
      </p:sp>
      <p:sp>
        <p:nvSpPr>
          <p:cNvPr id="4" name="מציין מיקום של מספר שקופית 3"/>
          <p:cNvSpPr>
            <a:spLocks noGrp="1"/>
          </p:cNvSpPr>
          <p:nvPr>
            <p:ph type="sldNum" sz="quarter" idx="12"/>
          </p:nvPr>
        </p:nvSpPr>
        <p:spPr/>
        <p:txBody>
          <a:bodyPr/>
          <a:lstStyle/>
          <a:p>
            <a:fld id="{42751684-6271-42AE-AB50-9D30ED2EF872}" type="slidenum">
              <a:rPr lang="he-IL" smtClean="0"/>
              <a:pPr/>
              <a:t>60</a:t>
            </a:fld>
            <a:endParaRPr lang="he-IL"/>
          </a:p>
        </p:txBody>
      </p:sp>
      <p:pic>
        <p:nvPicPr>
          <p:cNvPr id="17409" name="Picture 1"/>
          <p:cNvPicPr>
            <a:picLocks noChangeAspect="1" noChangeArrowheads="1"/>
          </p:cNvPicPr>
          <p:nvPr/>
        </p:nvPicPr>
        <p:blipFill>
          <a:blip r:embed="rId3" cstate="print"/>
          <a:srcRect/>
          <a:stretch>
            <a:fillRect/>
          </a:stretch>
        </p:blipFill>
        <p:spPr bwMode="auto">
          <a:xfrm>
            <a:off x="0" y="4866397"/>
            <a:ext cx="2411759" cy="1991604"/>
          </a:xfrm>
          <a:prstGeom prst="rect">
            <a:avLst/>
          </a:prstGeom>
          <a:noFill/>
          <a:ln w="9525">
            <a:noFill/>
            <a:miter lim="800000"/>
            <a:headEnd/>
            <a:tailEnd/>
          </a:ln>
        </p:spPr>
      </p:pic>
      <p:sp>
        <p:nvSpPr>
          <p:cNvPr id="235522" name="AutoShape 2" descr="data:image/jpeg;base64,/9j/4AAQSkZJRgABAQAAAQABAAD/2wCEAAkGBggGDwkIBwgSERUPFBMQFBcUFxcWGRURFhgbIBsfHhoYGygkGCUvGRUeHzsiJycqMDEsIR49NTAsQScrLCkBCQoKDgwOGQ8PGiklHiQwKTE1Kik1NTU1LCwxNTUuLCo1LCkvNCovLiktNDUtMTA0LCwpKS81KiwpNS4sLDUsLP/AABEIAQMAwwMBIgACEQEDEQH/xAAbAAEBAAMBAQEAAAAAAAAAAAAABgQFBwMCAf/EAEUQAAICAQMCAgYDDAcJAQAAAAABAgMEBQYREiExQQcTIlFhgRRxchUjJDI1UnOCkZOhsxdCQ1ZistElJjNEU6KjxPAW/8QAGgEBAAIDAQAAAAAAAAAAAAAAAAEDAgUGBP/EACMRAQEAAgEDAwUAAAAAAAAAAAABAgMRBCExI0FRBRIiMuH/2gAMAwEAAhEDEQA/AO4gAAAAAAAAAAAAAAAAAAAAAAAAAAAAAAAAAAAAAAAAAAAAAAAAAAAAAAAAAAAAAAAAAAAAAAAAAAAAAAAAAAAAAAAAAAAAAAAAAAAAAAAAAAAAAAAAAAAAAAAAE3vrUcjFx8bAwLpV2590MOFkfGpTTlOa+KrhJr49JGWUxltHpq2/tu6JZLEzNSXrI/jQrjO6cftRqjJx7LnvwZ2i7j0rcUZW6RnV3KPaXS/ai/dKL7x+aRiaPo2DoVUMPTceNcI+S8W/NyfjKT85PuzR72076DXPc+mpQycCDu6l29djwXNlVnb2ouCfHPhJJrjz0ur6xhnsmFx4l9/4suvsuQeWJkwzK6cip+zZGM4/ZkuV/BnqbtWAAAAAAAAAAAAAAAAAAAAAAAAAAATG/wDT83Jx8TO0vG9dbg5FeXGtPpdkYqUZxXbu3XOS49/Hj4OnBGUmUson9B17A3JRXn6XerIS7fGMl4xkv6rXPgaPe2pS1CMtqaV7eTnQdcku6oxp9rLZ8PslFtJc921xyYVesaVsDUNa0vMujVVkOvPpUYTlxK1SjauK4vpXXT1L7XY2fo7nTrduvbkgufpGR9GqfHH4NjxUY9mk1zNzk0/8PuOc6f6b9vVWZS/bj3l+fhdc/wAVjiY8MOunHqXCrjGC+zFcL+CPUA6RSAAAAAAAAAAAAAAAAAAACVu3rPUbLcTauB9MlW3Cdspeqxq5Lnlet4bsa/NrjL4tCFe8rF1Walp9b/NjjXWLn7TyIt/X0r6ijPqNeu8ZVPFqqBJT13c2i82arpNWVWn3nhOasjH3+ot56v1bG/gzf6PrWBr9MM3TMlWQlyuVymmvFNPhxa9zSaLMNmOc5xvJxwzgAZoAAByn0k7J1nXdSjqGBp0rq/o1VXMLaYNTjZY3yrJLymvAqPRhoGdtzT/oep0erm7r7enqjNqE58x5cG1zx7mVwAAAAAAAAAAAAAAAAAAAASW48i3cGVDbWLNxqjBXZ0oviXqpNqulNd4ubi2/B9Cff2kVrITStUx9Fxty7jz5Np5eXZLjhvox5+phFfKlJd/F+R5up2XDX+Pm9kzyrMfGpxIV0Y9UYRglGMYpJRivBJLskehzz0fel/H3vk3aZbp7on0ysr9vrUox8U/ZXD4fPuff59DOf2a8teXGflbKEpuHFnti2W6dLi0lx9OrjzxdjLxs6f8AqQXtJ+cepPnsZ29N2Y2y8O3VMqtz4cYQhF8OdkvBcvw8G+fcn4+BpvR16R8f0hwy6p4XqbKeOuHV1xlXPlJp8L3cNNe7x5LtE2a/VxnaF4vZfU3QyIwtqmpRklKLXdOLXKa+R9kx6NpT+5mFj2S5+jyvxU/8NF064/8AbBG5xtZxsrJzdMr6vWY0aZz5Xbpu6unh+f8Aw2dFO6lnAAkAAAAAAAAAAAAAAAAAAAAABkToWJRlf/pdu6lUpRjk3ycHz7WPmffYv4d7Jx5XnF+BbEvunS8zGux9xaNU7LaIOq6pPh5GK3z0rnt1xl7cffzJf1jz9TruzXZPKZeKwNpejPQdm23ZumV2Oc04dVkupxg3y1HhLjwXfu/iVhC6XrGqYvrc7RrparhznJuHVxl4s2+ZQ4sa9Yk+fYl0yXZd0u+zj6QtKfEZ4mdGXh0PDyepS93atrn5mj2a9mWXN7rZY2u4dv4G58e7TdUq6q58Ps+GpLumn5NP/wC7tGq2zs3QvR1RmW4XVFNeststknLogm+7SSSS5fZI8b9T3HuJOnS8CWn1S/GyMnp9b0efq6E30v42Nce4xaYPeX0fRMC6duDiuCysmcur6XKvj71Gf9onJczmu3kvEs1admXp89veItnlvvR3jXY2mafLJh0zvVmVJeDTyLJW8P6lYl8jw0T8t7n/AEGnf+wVSXHZHFvSBvTVNq6trWPoihG3Jx8SSnJdXRGpWt8J+yu0+XKT4Si+zbR0Cp2oED6Hd65W78GxalOU7sebhObXaaly494wjFPxXSuWkot+JfAAAAAAAAAAAAAAAAAAAAAAAAAaDVtm4Go2vUMWyzEyH2d2PJQlNLwU4tOFq+3F/DgkNa1XXdvZ+jaBdu6lvNVnt24sOqDjwq01CyMX1y5inxHuvM6Vk5FWJC3IyLFGNcXOUn2UYxXLb+S5OPUaPDdmpaRq2t0NrWK9Q6YS7OvCrrrWOl+bLhu3leck/Iry1YZ/tJU8rpbGs1LpW5NavzIJ8+qShRTL7UKl1WL4Sk18Cnx8anEjCnGqjCMV0xjFKKSXkkuyJzaurZdFl23Nct6sjGj1Qsfb6Vi88RsX+JfizXlLv/WRTmWOMxnEiHxdbCiM7bZqMYpybfgkl3f7DjUvRrlekZ4e6p5PqZZeRZfLqSbjgcJUKMWmpS6a1Lu+Pb54fgXfpGyLMqjE29izas1W1YvK8Y4/HVfL5VJr9ZFTj49eLCqiiCjGEVCKXgoxXCX7EZDF0bRsLQKKsDTqeiEPm234uTfeTb7tvxZnAAAAAAAAAAAAAAAAAAAAAAAAA88nIqxIW5GRYoxri5yk/CMYrlt/JcgSW+bJa5bp+0ceT/DH67KafeGBU11rt3XXPitP4yP3XYRq1raEIRSSq1FJLsklXSfWwce3UVm7pzYNT1KSlVGXjXhQ7Ux+HKbsfHi5fAbh/Le0v0epfy6QNjuvb9ms105On2qrKxZO3GsfhGfHDjLjxhJezJe7h+SPfbW4K9xUfSPVOqyuTqvql3lTfD8eD9/vT800/M2xI7o0vVdKunuLauKrbpwVORRyoq+KTVc+X264Sa8fGHUueyA+NE/3h1fVdWb5r0+P3Oo93rnxLIl8Gn0V8/BliaXZ2hPbmDg6fZLqnGPXbLx6r5tysfPnzOT+XBugAAAAAAAAAAAAAAAAAAAAAAAABHb4slrlun7Rx5P8Lfrspp94YFTXUu3h1z4rT+0VmTkVYcLcjIsUY1xc5SfhGMVy2/qS5JbYOPbqKzd05sGp6lJSqjLxrwodqY/DmLdj48XL4AVkIRrUYQikkkkl2SS9xJ7h/Le0v0epfy6SuJHcP5b2l+j1L+XSBXAAAAAAAAAAAAAAAAAAAAAAAAAAAAfNkXOMoxlw2mk/c/eBD711XH3Fk4WycLJ5lkS68zo5bqw611SjJx/Ec30w+pvnxXNxCEa1GEIpJJJJdkkjmWw/Rdq21dTs1fLysecHVKpuHrHZZOXTzOXX4NuHW/akuZS448ungCR3D+W9pfo9S/l0lcSO4fy3tL9HqX8ukCuAAAAAAAAAAAAAAAAAAAAAAAAAAAAAAAAJHX/b1zakY93GrUZP4RcKUn+3sVxyjcFtmRrD3PF+xpeZhaanz26LoyWQ2vepZVa/VA6uAAAAAAAAAAAAAAAAAAAAAAAAAAAAAAADwz8yrTqsjMyZcQphK2b90IJt/wAEQWHt67UdtZld9f3/ADqb8+XHKf0i5u6HzT6F8jcekmyV+HVo9MmpalfTgprxVdkubX+5hMqYVxrjGEI8JJJL3JeQGFt7VFreHp+pR/5imu36nOKbX7XwbAkfRlxi4eVpHf8A2flZWJ3/ADI2OUP/AB2RK4AAAAAAAAAAAAAAAAAAAAAAAAAAAAMLVda07QoRyNWza6ISkoKVklFObTaXL8+It/Jmq/pF2l/eTE/ew/1Aw8tfdfXcKld4aZjTyJcP+3yX6uCf1VQsf6xXEh6PZR1T7tbiTUln5VnqpLzxcf71V/klL9YrwJDRn9zdc1/Bcu2ZRjZ0F5dUOabP8tbK8jN45NWgajtzXsm2NdX4RhXzl2UYWwU6+p+S9ZUl395sf6Rdpf3kxP3sP9QKIGNp+o4mrVV5mn5MLa589M4NSjLhtPhrx7pr5GSAAAAAAAAAAAAAAAAAAAAAAAAAPzg/QB8whGtKMIpJeS7H0AAPzg/QAAAAAAAAAAAAAAAAAAAAAAAAAAAAAAAAAAAAAAAAAAAAAAAAAAAAAAAAB//Z"/>
          <p:cNvSpPr>
            <a:spLocks noChangeAspect="1" noChangeArrowheads="1"/>
          </p:cNvSpPr>
          <p:nvPr/>
        </p:nvSpPr>
        <p:spPr bwMode="auto">
          <a:xfrm>
            <a:off x="8721725" y="-771525"/>
            <a:ext cx="1200150" cy="1590675"/>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235524" name="AutoShape 4" descr="data:image/jpeg;base64,/9j/4AAQSkZJRgABAQAAAQABAAD/2wCEAAkGBggGDwkIBwgSERUPFBMQFBcUFxcWGRURFhgbIBsfHhoYGygkGCUvGRUeHzsiJycqMDEsIR49NTAsQScrLCkBCQoKDgwOGQ8PGiklHiQwKTE1Kik1NTU1LCwxNTUuLCo1LCkvNCovLiktNDUtMTA0LCwpKS81KiwpNS4sLDUsLP/AABEIAQMAwwMBIgACEQEDEQH/xAAbAAEBAAMBAQEAAAAAAAAAAAAABgQFBwMCAf/EAEUQAAICAQMCAgYDDAcJAQAAAAABAgMEBQYREiExQQcTIlFhgRRxchUjJDI1UnOCkZOhsxdCQ1ZistElJjNEU6KjxPAW/8QAGgEBAAIDAQAAAAAAAAAAAAAAAAEDAgUGBP/EACMRAQEAAgEDAwUAAAAAAAAAAAABAgMRBCExI0FRBRIiMuH/2gAMAwEAAhEDEQA/AO4gAAAAAAAAAAAAAAAAAAAAAAAAAAAAAAAAAAAAAAAAAAAAAAAAAAAAAAAAAAAAAAAAAAAAAAAAAAAAAAAAAAAAAAAAAAAAAAAAAAAAAAAAAAAAAAAAAAAAAAAAE3vrUcjFx8bAwLpV2590MOFkfGpTTlOa+KrhJr49JGWUxltHpq2/tu6JZLEzNSXrI/jQrjO6cftRqjJx7LnvwZ2i7j0rcUZW6RnV3KPaXS/ai/dKL7x+aRiaPo2DoVUMPTceNcI+S8W/NyfjKT85PuzR72076DXPc+mpQycCDu6l29djwXNlVnb2ouCfHPhJJrjz0ur6xhnsmFx4l9/4suvsuQeWJkwzK6cip+zZGM4/ZkuV/BnqbtWAAAAAAAAAAAAAAAAAAAAAAAAAAATG/wDT83Jx8TO0vG9dbg5FeXGtPpdkYqUZxXbu3XOS49/Hj4OnBGUmUson9B17A3JRXn6XerIS7fGMl4xkv6rXPgaPe2pS1CMtqaV7eTnQdcku6oxp9rLZ8PslFtJc921xyYVesaVsDUNa0vMujVVkOvPpUYTlxK1SjauK4vpXXT1L7XY2fo7nTrduvbkgufpGR9GqfHH4NjxUY9mk1zNzk0/8PuOc6f6b9vVWZS/bj3l+fhdc/wAVjiY8MOunHqXCrjGC+zFcL+CPUA6RSAAAAAAAAAAAAAAAAAAACVu3rPUbLcTauB9MlW3Cdspeqxq5Lnlet4bsa/NrjL4tCFe8rF1Walp9b/NjjXWLn7TyIt/X0r6ijPqNeu8ZVPFqqBJT13c2i82arpNWVWn3nhOasjH3+ot56v1bG/gzf6PrWBr9MM3TMlWQlyuVymmvFNPhxa9zSaLMNmOc5xvJxwzgAZoAAByn0k7J1nXdSjqGBp0rq/o1VXMLaYNTjZY3yrJLymvAqPRhoGdtzT/oep0erm7r7enqjNqE58x5cG1zx7mVwAAAAAAAAAAAAAAAAAAAASW48i3cGVDbWLNxqjBXZ0oviXqpNqulNd4ubi2/B9Cff2kVrITStUx9Fxty7jz5Np5eXZLjhvox5+phFfKlJd/F+R5up2XDX+Pm9kzyrMfGpxIV0Y9UYRglGMYpJRivBJLskehzz0fel/H3vk3aZbp7on0ysr9vrUox8U/ZXD4fPuff59DOf2a8teXGflbKEpuHFnti2W6dLi0lx9OrjzxdjLxs6f8AqQXtJ+cepPnsZ29N2Y2y8O3VMqtz4cYQhF8OdkvBcvw8G+fcn4+BpvR16R8f0hwy6p4XqbKeOuHV1xlXPlJp8L3cNNe7x5LtE2a/VxnaF4vZfU3QyIwtqmpRklKLXdOLXKa+R9kx6NpT+5mFj2S5+jyvxU/8NF064/8AbBG5xtZxsrJzdMr6vWY0aZz5Xbpu6unh+f8Aw2dFO6lnAAkAAAAAAAAAAAAAAAAAAAAABkToWJRlf/pdu6lUpRjk3ycHz7WPmffYv4d7Jx5XnF+BbEvunS8zGux9xaNU7LaIOq6pPh5GK3z0rnt1xl7cffzJf1jz9TruzXZPKZeKwNpejPQdm23ZumV2Oc04dVkupxg3y1HhLjwXfu/iVhC6XrGqYvrc7RrparhznJuHVxl4s2+ZQ4sa9Yk+fYl0yXZd0u+zj6QtKfEZ4mdGXh0PDyepS93atrn5mj2a9mWXN7rZY2u4dv4G58e7TdUq6q58Ps+GpLumn5NP/wC7tGq2zs3QvR1RmW4XVFNeststknLogm+7SSSS5fZI8b9T3HuJOnS8CWn1S/GyMnp9b0efq6E30v42Nce4xaYPeX0fRMC6duDiuCysmcur6XKvj71Gf9onJczmu3kvEs1admXp89veItnlvvR3jXY2mafLJh0zvVmVJeDTyLJW8P6lYl8jw0T8t7n/AEGnf+wVSXHZHFvSBvTVNq6trWPoihG3Jx8SSnJdXRGpWt8J+yu0+XKT4Si+zbR0Cp2oED6Hd65W78GxalOU7sebhObXaaly494wjFPxXSuWkot+JfAAAAAAAAAAAAAAAAAAAAAAAAAaDVtm4Go2vUMWyzEyH2d2PJQlNLwU4tOFq+3F/DgkNa1XXdvZ+jaBdu6lvNVnt24sOqDjwq01CyMX1y5inxHuvM6Vk5FWJC3IyLFGNcXOUn2UYxXLb+S5OPUaPDdmpaRq2t0NrWK9Q6YS7OvCrrrWOl+bLhu3leck/Iry1YZ/tJU8rpbGs1LpW5NavzIJ8+qShRTL7UKl1WL4Sk18Cnx8anEjCnGqjCMV0xjFKKSXkkuyJzaurZdFl23Nct6sjGj1Qsfb6Vi88RsX+JfizXlLv/WRTmWOMxnEiHxdbCiM7bZqMYpybfgkl3f7DjUvRrlekZ4e6p5PqZZeRZfLqSbjgcJUKMWmpS6a1Lu+Pb54fgXfpGyLMqjE29izas1W1YvK8Y4/HVfL5VJr9ZFTj49eLCqiiCjGEVCKXgoxXCX7EZDF0bRsLQKKsDTqeiEPm234uTfeTb7tvxZnAAAAAAAAAAAAAAAAAAAAAAAAA88nIqxIW5GRYoxri5yk/CMYrlt/JcgSW+bJa5bp+0ceT/DH67KafeGBU11rt3XXPitP4yP3XYRq1raEIRSSq1FJLsklXSfWwce3UVm7pzYNT1KSlVGXjXhQ7Ux+HKbsfHi5fAbh/Le0v0epfy6QNjuvb9ms105On2qrKxZO3GsfhGfHDjLjxhJezJe7h+SPfbW4K9xUfSPVOqyuTqvql3lTfD8eD9/vT800/M2xI7o0vVdKunuLauKrbpwVORRyoq+KTVc+X264Sa8fGHUueyA+NE/3h1fVdWb5r0+P3Oo93rnxLIl8Gn0V8/BliaXZ2hPbmDg6fZLqnGPXbLx6r5tysfPnzOT+XBugAAAAAAAAAAAAAAAAAAAAAAAABHb4slrlun7Rx5P8Lfrspp94YFTXUu3h1z4rT+0VmTkVYcLcjIsUY1xc5SfhGMVy2/qS5JbYOPbqKzd05sGp6lJSqjLxrwodqY/DmLdj48XL4AVkIRrUYQikkkkl2SS9xJ7h/Le0v0epfy6SuJHcP5b2l+j1L+XSBXAAAAAAAAAAAAAAAAAAAAAAAAAAAAfNkXOMoxlw2mk/c/eBD711XH3Fk4WycLJ5lkS68zo5bqw611SjJx/Ec30w+pvnxXNxCEa1GEIpJJJJdkkjmWw/Rdq21dTs1fLysecHVKpuHrHZZOXTzOXX4NuHW/akuZS448ungCR3D+W9pfo9S/l0lcSO4fy3tL9HqX8ukCuAAAAAAAAAAAAAAAAAAAAAAAAAAAAAAAAJHX/b1zakY93GrUZP4RcKUn+3sVxyjcFtmRrD3PF+xpeZhaanz26LoyWQ2vepZVa/VA6uAAAAAAAAAAAAAAAAAAAAAAAAAAAAAAADwz8yrTqsjMyZcQphK2b90IJt/wAEQWHt67UdtZld9f3/ADqb8+XHKf0i5u6HzT6F8jcekmyV+HVo9MmpalfTgprxVdkubX+5hMqYVxrjGEI8JJJL3JeQGFt7VFreHp+pR/5imu36nOKbX7XwbAkfRlxi4eVpHf8A2flZWJ3/ADI2OUP/AB2RK4AAAAAAAAAAAAAAAAAAAAAAAAAAAAMLVda07QoRyNWza6ISkoKVklFObTaXL8+It/Jmq/pF2l/eTE/ew/1Aw8tfdfXcKld4aZjTyJcP+3yX6uCf1VQsf6xXEh6PZR1T7tbiTUln5VnqpLzxcf71V/klL9YrwJDRn9zdc1/Bcu2ZRjZ0F5dUOabP8tbK8jN45NWgajtzXsm2NdX4RhXzl2UYWwU6+p+S9ZUl395sf6Rdpf3kxP3sP9QKIGNp+o4mrVV5mn5MLa589M4NSjLhtPhrx7pr5GSAAAAAAAAAAAAAAAAAAAAAAAAAPzg/QB8whGtKMIpJeS7H0AAPzg/QAAAAAAAAAAAAAAAAAAAAAAAAAAAAAAAAAAAAAAAAAAAAAAAAAAAAAAAAB//Z"/>
          <p:cNvSpPr>
            <a:spLocks noChangeAspect="1" noChangeArrowheads="1"/>
          </p:cNvSpPr>
          <p:nvPr/>
        </p:nvSpPr>
        <p:spPr bwMode="auto">
          <a:xfrm>
            <a:off x="8721725" y="-771525"/>
            <a:ext cx="1200150" cy="1590675"/>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235526" name="Picture 6" descr="http://library.thinkquest.org/06aug/02252/pictures/conclusion.jpg"/>
          <p:cNvPicPr>
            <a:picLocks noChangeAspect="1" noChangeArrowheads="1"/>
          </p:cNvPicPr>
          <p:nvPr/>
        </p:nvPicPr>
        <p:blipFill>
          <a:blip r:embed="rId4" cstate="print"/>
          <a:srcRect/>
          <a:stretch>
            <a:fillRect/>
          </a:stretch>
        </p:blipFill>
        <p:spPr bwMode="auto">
          <a:xfrm>
            <a:off x="107504" y="144086"/>
            <a:ext cx="1331640" cy="17727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מסקנות המחקר של פו</a:t>
            </a:r>
          </a:p>
        </p:txBody>
      </p:sp>
      <p:sp>
        <p:nvSpPr>
          <p:cNvPr id="3" name="מציין מיקום תוכן 2"/>
          <p:cNvSpPr>
            <a:spLocks noGrp="1"/>
          </p:cNvSpPr>
          <p:nvPr>
            <p:ph sz="quarter" idx="1"/>
          </p:nvPr>
        </p:nvSpPr>
        <p:spPr/>
        <p:txBody>
          <a:bodyPr/>
          <a:lstStyle/>
          <a:p>
            <a:r>
              <a:rPr lang="he-IL" dirty="0"/>
              <a:t>ככל שהחפץ גדול יותר כך יסחף מהר יותר בזרם</a:t>
            </a:r>
          </a:p>
        </p:txBody>
      </p:sp>
      <p:sp>
        <p:nvSpPr>
          <p:cNvPr id="4" name="מציין מיקום של מספר שקופית 3"/>
          <p:cNvSpPr>
            <a:spLocks noGrp="1"/>
          </p:cNvSpPr>
          <p:nvPr>
            <p:ph type="sldNum" sz="quarter" idx="12"/>
          </p:nvPr>
        </p:nvSpPr>
        <p:spPr/>
        <p:txBody>
          <a:bodyPr/>
          <a:lstStyle/>
          <a:p>
            <a:fld id="{42751684-6271-42AE-AB50-9D30ED2EF872}" type="slidenum">
              <a:rPr lang="he-IL" smtClean="0"/>
              <a:pPr/>
              <a:t>61</a:t>
            </a:fld>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בכל שלב יש לחשוב אם אפשר להמשיך קדימה או לחזור ולתקן.</a:t>
            </a:r>
          </a:p>
        </p:txBody>
      </p:sp>
      <p:pic>
        <p:nvPicPr>
          <p:cNvPr id="2050" name="Picture 2" descr="http://www.untoldentertainment.com/blog/img/2009_12_03/winnie.jpg"/>
          <p:cNvPicPr>
            <a:picLocks noGrp="1" noChangeAspect="1" noChangeArrowheads="1"/>
          </p:cNvPicPr>
          <p:nvPr>
            <p:ph type="pic" idx="1"/>
          </p:nvPr>
        </p:nvPicPr>
        <p:blipFill>
          <a:blip r:embed="rId3" cstate="print"/>
          <a:srcRect l="8495" r="8495"/>
          <a:stretch>
            <a:fillRect/>
          </a:stretch>
        </p:blipFill>
        <p:spPr bwMode="auto">
          <a:prstGeom prst="rect">
            <a:avLst/>
          </a:prstGeom>
          <a:noFill/>
        </p:spPr>
      </p:pic>
      <p:sp>
        <p:nvSpPr>
          <p:cNvPr id="5" name="מציין מיקום של מספר שקופית 4"/>
          <p:cNvSpPr>
            <a:spLocks noGrp="1"/>
          </p:cNvSpPr>
          <p:nvPr>
            <p:ph type="sldNum" sz="quarter" idx="12"/>
          </p:nvPr>
        </p:nvSpPr>
        <p:spPr/>
        <p:txBody>
          <a:bodyPr/>
          <a:lstStyle/>
          <a:p>
            <a:fld id="{42751684-6271-42AE-AB50-9D30ED2EF872}" type="slidenum">
              <a:rPr lang="he-IL" smtClean="0"/>
              <a:pPr/>
              <a:t>62</a:t>
            </a:fld>
            <a:endParaRPr lang="he-IL"/>
          </a:p>
        </p:txBody>
      </p:sp>
      <p:pic>
        <p:nvPicPr>
          <p:cNvPr id="13313" name="Picture 1"/>
          <p:cNvPicPr>
            <a:picLocks noChangeAspect="1" noChangeArrowheads="1"/>
          </p:cNvPicPr>
          <p:nvPr/>
        </p:nvPicPr>
        <p:blipFill>
          <a:blip r:embed="rId4" cstate="print"/>
          <a:srcRect/>
          <a:stretch>
            <a:fillRect/>
          </a:stretch>
        </p:blipFill>
        <p:spPr bwMode="auto">
          <a:xfrm>
            <a:off x="179512" y="1700808"/>
            <a:ext cx="2823790" cy="3672408"/>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מתרגלים</a:t>
            </a:r>
          </a:p>
        </p:txBody>
      </p:sp>
      <p:sp>
        <p:nvSpPr>
          <p:cNvPr id="3" name="מציין מיקום של מספר שקופית 2"/>
          <p:cNvSpPr>
            <a:spLocks noGrp="1"/>
          </p:cNvSpPr>
          <p:nvPr>
            <p:ph type="sldNum" sz="quarter" idx="12"/>
          </p:nvPr>
        </p:nvSpPr>
        <p:spPr/>
        <p:txBody>
          <a:bodyPr/>
          <a:lstStyle/>
          <a:p>
            <a:fld id="{42751684-6271-42AE-AB50-9D30ED2EF872}" type="slidenum">
              <a:rPr lang="he-IL" smtClean="0"/>
              <a:pPr/>
              <a:t>63</a:t>
            </a:fld>
            <a:endParaRPr lang="he-IL"/>
          </a:p>
        </p:txBody>
      </p:sp>
      <p:sp>
        <p:nvSpPr>
          <p:cNvPr id="4" name="מציין מיקום תוכן 3"/>
          <p:cNvSpPr>
            <a:spLocks noGrp="1"/>
          </p:cNvSpPr>
          <p:nvPr>
            <p:ph sz="quarter" idx="1"/>
          </p:nvPr>
        </p:nvSpPr>
        <p:spPr/>
        <p:txBody>
          <a:bodyPr/>
          <a:lstStyle/>
          <a:p>
            <a:r>
              <a:rPr lang="he-IL" dirty="0"/>
              <a:t>ענה על השאלות.</a:t>
            </a:r>
          </a:p>
          <a:p>
            <a:r>
              <a:rPr lang="en-US" dirty="0">
                <a:hlinkClick r:id="rId2"/>
              </a:rPr>
              <a:t>http://www.orianit.edu-negev.gov.il/epaisbn/cp/homepage/heker.htm</a:t>
            </a:r>
            <a:endParaRPr lang="he-IL" dirty="0"/>
          </a:p>
          <a:p>
            <a:endParaRPr lang="he-IL"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he-IL" dirty="0"/>
              <a:t>מקורות</a:t>
            </a:r>
            <a:endParaRPr lang="en-US" dirty="0"/>
          </a:p>
        </p:txBody>
      </p:sp>
      <p:sp>
        <p:nvSpPr>
          <p:cNvPr id="35843" name="Rectangle 3"/>
          <p:cNvSpPr>
            <a:spLocks noGrp="1" noChangeArrowheads="1"/>
          </p:cNvSpPr>
          <p:nvPr>
            <p:ph type="body" idx="1"/>
          </p:nvPr>
        </p:nvSpPr>
        <p:spPr/>
        <p:txBody>
          <a:bodyPr/>
          <a:lstStyle/>
          <a:p>
            <a:r>
              <a:rPr lang="he-IL" dirty="0"/>
              <a:t>אוגדן ניסויים בביולוגיה, המרכז להוראת המדעים, האוניברסיטה העברית, ירושלים</a:t>
            </a:r>
          </a:p>
          <a:p>
            <a:r>
              <a:rPr lang="en-US" dirty="0">
                <a:hlinkClick r:id="rId3"/>
              </a:rPr>
              <a:t>http://www.mada.org.il/kids/heker_experiment.html</a:t>
            </a:r>
            <a:endParaRPr lang="he-IL" dirty="0"/>
          </a:p>
          <a:p>
            <a:r>
              <a:rPr lang="en-US" dirty="0">
                <a:hlinkClick r:id="rId4"/>
              </a:rPr>
              <a:t>http://www.orianit.edu-negev.gov.il/epaisbn/cp/homepage/heker.htm</a:t>
            </a:r>
            <a:endParaRPr lang="he-IL" dirty="0"/>
          </a:p>
          <a:p>
            <a:endParaRPr lang="he-IL" dirty="0"/>
          </a:p>
          <a:p>
            <a:endParaRPr lang="en-US" dirty="0"/>
          </a:p>
        </p:txBody>
      </p:sp>
      <p:pic>
        <p:nvPicPr>
          <p:cNvPr id="4" name="Picture 5" descr="http://media.myspacepimper.com/content/gif/winnie_the_pooh/winnie_the_pooh_16.gif"/>
          <p:cNvPicPr>
            <a:picLocks noChangeAspect="1" noChangeArrowheads="1"/>
          </p:cNvPicPr>
          <p:nvPr/>
        </p:nvPicPr>
        <p:blipFill>
          <a:blip r:embed="rId5" cstate="print"/>
          <a:srcRect/>
          <a:stretch>
            <a:fillRect/>
          </a:stretch>
        </p:blipFill>
        <p:spPr bwMode="auto">
          <a:xfrm>
            <a:off x="611560" y="3717032"/>
            <a:ext cx="3371850" cy="2590800"/>
          </a:xfrm>
          <a:prstGeom prst="rect">
            <a:avLst/>
          </a:prstGeom>
          <a:noFill/>
        </p:spPr>
      </p:pic>
      <p:sp>
        <p:nvSpPr>
          <p:cNvPr id="5" name="מציין מיקום של מספר שקופית 4"/>
          <p:cNvSpPr>
            <a:spLocks noGrp="1"/>
          </p:cNvSpPr>
          <p:nvPr>
            <p:ph type="sldNum" sz="quarter" idx="12"/>
          </p:nvPr>
        </p:nvSpPr>
        <p:spPr/>
        <p:txBody>
          <a:bodyPr/>
          <a:lstStyle/>
          <a:p>
            <a:fld id="{42751684-6271-42AE-AB50-9D30ED2EF872}" type="slidenum">
              <a:rPr lang="he-IL" smtClean="0"/>
              <a:pPr/>
              <a:t>64</a:t>
            </a:fld>
            <a:endParaRPr lang="he-IL"/>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sp>
        <p:nvSpPr>
          <p:cNvPr id="3" name="מציין מיקום של מספר שקופית 2"/>
          <p:cNvSpPr>
            <a:spLocks noGrp="1"/>
          </p:cNvSpPr>
          <p:nvPr>
            <p:ph type="sldNum" sz="quarter" idx="12"/>
          </p:nvPr>
        </p:nvSpPr>
        <p:spPr/>
        <p:txBody>
          <a:bodyPr/>
          <a:lstStyle/>
          <a:p>
            <a:fld id="{42751684-6271-42AE-AB50-9D30ED2EF872}" type="slidenum">
              <a:rPr lang="he-IL" smtClean="0"/>
              <a:pPr/>
              <a:t>65</a:t>
            </a:fld>
            <a:endParaRPr lang="he-IL"/>
          </a:p>
        </p:txBody>
      </p:sp>
      <p:sp>
        <p:nvSpPr>
          <p:cNvPr id="4" name="מציין מיקום תוכן 3"/>
          <p:cNvSpPr>
            <a:spLocks noGrp="1"/>
          </p:cNvSpPr>
          <p:nvPr>
            <p:ph sz="quarter" idx="1"/>
          </p:nvPr>
        </p:nvSpPr>
        <p:spPr/>
        <p:txBody>
          <a:bodyPr/>
          <a:lstStyle/>
          <a:p>
            <a:pPr algn="ctr"/>
            <a:endParaRPr lang="he-IL" dirty="0"/>
          </a:p>
          <a:p>
            <a:pPr algn="ctr"/>
            <a:endParaRPr lang="he-IL" dirty="0"/>
          </a:p>
          <a:p>
            <a:pPr algn="ctr"/>
            <a:endParaRPr lang="he-IL" dirty="0"/>
          </a:p>
          <a:p>
            <a:pPr algn="ctr"/>
            <a:r>
              <a:rPr lang="he-IL" dirty="0"/>
              <a:t>תרגול נוסף של קריאה והבנת ממצאים מתוך גרפים</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52" name="Object 8"/>
          <p:cNvGraphicFramePr>
            <a:graphicFrameLocks noChangeAspect="1"/>
          </p:cNvGraphicFramePr>
          <p:nvPr/>
        </p:nvGraphicFramePr>
        <p:xfrm>
          <a:off x="2987825" y="2907338"/>
          <a:ext cx="3024336" cy="1889813"/>
        </p:xfrm>
        <a:graphic>
          <a:graphicData uri="http://schemas.openxmlformats.org/presentationml/2006/ole">
            <mc:AlternateContent xmlns:mc="http://schemas.openxmlformats.org/markup-compatibility/2006">
              <mc:Choice xmlns:v="urn:schemas-microsoft-com:vml" Requires="v">
                <p:oleObj spid="_x0000_s4105" name="תרשים" r:id="rId3" imgW="2809951" imgH="1743151" progId="Excel.Sheet.8">
                  <p:embed/>
                </p:oleObj>
              </mc:Choice>
              <mc:Fallback>
                <p:oleObj name="תרשים" r:id="rId3" imgW="2809951" imgH="1743151" progId="Excel.Sheet.8">
                  <p:embed/>
                  <p:pic>
                    <p:nvPicPr>
                      <p:cNvPr id="8295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5" y="2907338"/>
                        <a:ext cx="3024336" cy="1889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49" name="Object 5"/>
          <p:cNvGraphicFramePr>
            <a:graphicFrameLocks noChangeAspect="1"/>
          </p:cNvGraphicFramePr>
          <p:nvPr/>
        </p:nvGraphicFramePr>
        <p:xfrm>
          <a:off x="3059113" y="4708227"/>
          <a:ext cx="3065300" cy="1961133"/>
        </p:xfrm>
        <a:graphic>
          <a:graphicData uri="http://schemas.openxmlformats.org/presentationml/2006/ole">
            <mc:AlternateContent xmlns:mc="http://schemas.openxmlformats.org/markup-compatibility/2006">
              <mc:Choice xmlns:v="urn:schemas-microsoft-com:vml" Requires="v">
                <p:oleObj spid="_x0000_s4106" name="תרשים" r:id="rId5" imgW="2724302" imgH="1743151" progId="Excel.Sheet.8">
                  <p:embed/>
                </p:oleObj>
              </mc:Choice>
              <mc:Fallback>
                <p:oleObj name="תרשים" r:id="rId5" imgW="2724302" imgH="1743151" progId="Excel.Sheet.8">
                  <p:embed/>
                  <p:pic>
                    <p:nvPicPr>
                      <p:cNvPr id="8294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4708227"/>
                        <a:ext cx="3065300" cy="19611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48" name="Object 4"/>
          <p:cNvGraphicFramePr>
            <a:graphicFrameLocks noChangeAspect="1"/>
          </p:cNvGraphicFramePr>
          <p:nvPr/>
        </p:nvGraphicFramePr>
        <p:xfrm>
          <a:off x="179388" y="4743152"/>
          <a:ext cx="2991559" cy="1926208"/>
        </p:xfrm>
        <a:graphic>
          <a:graphicData uri="http://schemas.openxmlformats.org/presentationml/2006/ole">
            <mc:AlternateContent xmlns:mc="http://schemas.openxmlformats.org/markup-compatibility/2006">
              <mc:Choice xmlns:v="urn:schemas-microsoft-com:vml" Requires="v">
                <p:oleObj spid="_x0000_s4107" name="תרשים" r:id="rId7" imgW="2809951" imgH="1809902" progId="Excel.Sheet.8">
                  <p:embed/>
                </p:oleObj>
              </mc:Choice>
              <mc:Fallback>
                <p:oleObj name="תרשים" r:id="rId7" imgW="2809951" imgH="1809902" progId="Excel.Sheet.8">
                  <p:embed/>
                  <p:pic>
                    <p:nvPicPr>
                      <p:cNvPr id="82948"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4743152"/>
                        <a:ext cx="2991559" cy="19262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55" name="Object 11"/>
          <p:cNvGraphicFramePr>
            <a:graphicFrameLocks noChangeAspect="1"/>
          </p:cNvGraphicFramePr>
          <p:nvPr/>
        </p:nvGraphicFramePr>
        <p:xfrm>
          <a:off x="179512" y="2952320"/>
          <a:ext cx="2879601" cy="1826328"/>
        </p:xfrm>
        <a:graphic>
          <a:graphicData uri="http://schemas.openxmlformats.org/presentationml/2006/ole">
            <mc:AlternateContent xmlns:mc="http://schemas.openxmlformats.org/markup-compatibility/2006">
              <mc:Choice xmlns:v="urn:schemas-microsoft-com:vml" Requires="v">
                <p:oleObj spid="_x0000_s4108" name="תרשים" r:id="rId9" imgW="3038551" imgH="1790700" progId="Excel.Sheet.8">
                  <p:embed/>
                </p:oleObj>
              </mc:Choice>
              <mc:Fallback>
                <p:oleObj name="תרשים" r:id="rId9" imgW="3038551" imgH="1790700" progId="Excel.Sheet.8">
                  <p:embed/>
                  <p:pic>
                    <p:nvPicPr>
                      <p:cNvPr id="82955"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512" y="2952320"/>
                        <a:ext cx="2879601" cy="182632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82954" name="Line 10"/>
          <p:cNvSpPr>
            <a:spLocks noChangeShapeType="1"/>
          </p:cNvSpPr>
          <p:nvPr/>
        </p:nvSpPr>
        <p:spPr bwMode="auto">
          <a:xfrm flipV="1">
            <a:off x="3131840" y="3284984"/>
            <a:ext cx="0" cy="228600"/>
          </a:xfrm>
          <a:prstGeom prst="line">
            <a:avLst/>
          </a:prstGeom>
          <a:noFill/>
          <a:ln w="9525">
            <a:solidFill>
              <a:srgbClr val="000000"/>
            </a:solidFill>
            <a:round/>
            <a:headEnd/>
            <a:tailEnd type="triangle" w="med" len="med"/>
          </a:ln>
        </p:spPr>
        <p:txBody>
          <a:bodyPr/>
          <a:lstStyle/>
          <a:p>
            <a:endParaRPr lang="he-IL"/>
          </a:p>
        </p:txBody>
      </p:sp>
      <p:sp>
        <p:nvSpPr>
          <p:cNvPr id="82953" name="Line 9"/>
          <p:cNvSpPr>
            <a:spLocks noChangeShapeType="1"/>
          </p:cNvSpPr>
          <p:nvPr/>
        </p:nvSpPr>
        <p:spPr bwMode="auto">
          <a:xfrm flipV="1">
            <a:off x="323528" y="3284984"/>
            <a:ext cx="0" cy="228600"/>
          </a:xfrm>
          <a:prstGeom prst="line">
            <a:avLst/>
          </a:prstGeom>
          <a:noFill/>
          <a:ln w="9525">
            <a:solidFill>
              <a:srgbClr val="000000"/>
            </a:solidFill>
            <a:round/>
            <a:headEnd/>
            <a:tailEnd type="triangle" w="med" len="med"/>
          </a:ln>
        </p:spPr>
        <p:txBody>
          <a:bodyPr/>
          <a:lstStyle/>
          <a:p>
            <a:endParaRPr lang="he-IL"/>
          </a:p>
        </p:txBody>
      </p:sp>
      <p:sp>
        <p:nvSpPr>
          <p:cNvPr id="82951" name="Line 7"/>
          <p:cNvSpPr>
            <a:spLocks noChangeShapeType="1"/>
          </p:cNvSpPr>
          <p:nvPr/>
        </p:nvSpPr>
        <p:spPr bwMode="auto">
          <a:xfrm flipV="1">
            <a:off x="323528" y="5229200"/>
            <a:ext cx="0" cy="228600"/>
          </a:xfrm>
          <a:prstGeom prst="line">
            <a:avLst/>
          </a:prstGeom>
          <a:noFill/>
          <a:ln w="9525">
            <a:solidFill>
              <a:srgbClr val="000000"/>
            </a:solidFill>
            <a:round/>
            <a:headEnd/>
            <a:tailEnd type="triangle" w="med" len="med"/>
          </a:ln>
        </p:spPr>
        <p:txBody>
          <a:bodyPr/>
          <a:lstStyle/>
          <a:p>
            <a:endParaRPr lang="he-IL"/>
          </a:p>
        </p:txBody>
      </p:sp>
      <p:sp>
        <p:nvSpPr>
          <p:cNvPr id="82950" name="Line 6"/>
          <p:cNvSpPr>
            <a:spLocks noChangeShapeType="1"/>
          </p:cNvSpPr>
          <p:nvPr/>
        </p:nvSpPr>
        <p:spPr bwMode="auto">
          <a:xfrm flipV="1">
            <a:off x="3203848" y="5373216"/>
            <a:ext cx="0" cy="228600"/>
          </a:xfrm>
          <a:prstGeom prst="line">
            <a:avLst/>
          </a:prstGeom>
          <a:noFill/>
          <a:ln w="9525">
            <a:solidFill>
              <a:srgbClr val="000000"/>
            </a:solidFill>
            <a:round/>
            <a:headEnd/>
            <a:tailEnd type="triangle" w="med" len="med"/>
          </a:ln>
        </p:spPr>
        <p:txBody>
          <a:bodyPr/>
          <a:lstStyle/>
          <a:p>
            <a:endParaRPr lang="he-IL"/>
          </a:p>
        </p:txBody>
      </p:sp>
      <p:sp>
        <p:nvSpPr>
          <p:cNvPr id="82956" name="Rectangle 12"/>
          <p:cNvSpPr>
            <a:spLocks noChangeArrowheads="1"/>
          </p:cNvSpPr>
          <p:nvPr/>
        </p:nvSpPr>
        <p:spPr bwMode="auto">
          <a:xfrm>
            <a:off x="171450" y="-681038"/>
            <a:ext cx="3803650" cy="639763"/>
          </a:xfrm>
          <a:prstGeom prst="rect">
            <a:avLst/>
          </a:prstGeom>
          <a:noFill/>
          <a:ln w="9525">
            <a:noFill/>
            <a:miter lim="800000"/>
            <a:headEnd/>
            <a:tailEnd/>
          </a:ln>
          <a:effectLst/>
        </p:spPr>
        <p:txBody>
          <a:bodyPr wrap="none" anchor="ctr">
            <a:spAutoFit/>
          </a:bodyPr>
          <a:lstStyle/>
          <a:p>
            <a:pPr algn="l"/>
            <a:r>
              <a:rPr lang="he-IL" sz="1200">
                <a:cs typeface="Times New Roman" pitchFamily="18" charset="0"/>
              </a:rPr>
              <a:t>בגרפים הבאים מתואר ריכוז הסוכר במיץ הענבים</a:t>
            </a:r>
            <a:r>
              <a:rPr lang="he-IL" sz="1200">
                <a:solidFill>
                  <a:srgbClr val="FF00FF"/>
                </a:solidFill>
                <a:cs typeface="Times New Roman" pitchFamily="18" charset="0"/>
              </a:rPr>
              <a:t> </a:t>
            </a:r>
            <a:r>
              <a:rPr lang="he-IL" sz="1200">
                <a:cs typeface="Times New Roman" pitchFamily="18" charset="0"/>
              </a:rPr>
              <a:t>בטמפרטורות שונות. </a:t>
            </a:r>
            <a:endParaRPr lang="en-US" sz="1100"/>
          </a:p>
          <a:p>
            <a:pPr algn="l" rtl="0"/>
            <a:endParaRPr lang="en-US">
              <a:cs typeface="Times New Roman" pitchFamily="18" charset="0"/>
            </a:endParaRPr>
          </a:p>
        </p:txBody>
      </p:sp>
      <p:sp>
        <p:nvSpPr>
          <p:cNvPr id="82957" name="Rectangle 13"/>
          <p:cNvSpPr>
            <a:spLocks noChangeArrowheads="1"/>
          </p:cNvSpPr>
          <p:nvPr/>
        </p:nvSpPr>
        <p:spPr bwMode="auto">
          <a:xfrm>
            <a:off x="171450" y="-41275"/>
            <a:ext cx="9144000" cy="0"/>
          </a:xfrm>
          <a:prstGeom prst="rect">
            <a:avLst/>
          </a:prstGeom>
          <a:noFill/>
          <a:ln w="9525">
            <a:noFill/>
            <a:miter lim="800000"/>
            <a:headEnd/>
            <a:tailEnd/>
          </a:ln>
          <a:effectLst/>
        </p:spPr>
        <p:txBody>
          <a:bodyPr wrap="none" anchor="ctr">
            <a:spAutoFit/>
          </a:bodyPr>
          <a:lstStyle/>
          <a:p>
            <a:endParaRPr lang="he-IL"/>
          </a:p>
        </p:txBody>
      </p:sp>
      <p:sp>
        <p:nvSpPr>
          <p:cNvPr id="82958" name="Rectangle 14"/>
          <p:cNvSpPr>
            <a:spLocks noChangeArrowheads="1"/>
          </p:cNvSpPr>
          <p:nvPr/>
        </p:nvSpPr>
        <p:spPr bwMode="auto">
          <a:xfrm>
            <a:off x="1239193" y="2780928"/>
            <a:ext cx="4052887" cy="738664"/>
          </a:xfrm>
          <a:prstGeom prst="rect">
            <a:avLst/>
          </a:prstGeom>
          <a:noFill/>
          <a:ln w="9525">
            <a:noFill/>
            <a:miter lim="800000"/>
            <a:headEnd/>
            <a:tailEnd/>
          </a:ln>
          <a:effectLst/>
        </p:spPr>
        <p:txBody>
          <a:bodyPr anchor="ctr">
            <a:spAutoFit/>
          </a:bodyPr>
          <a:lstStyle/>
          <a:p>
            <a:pPr algn="l"/>
            <a:r>
              <a:rPr lang="he-IL" sz="1200" b="1" u="sng" dirty="0">
                <a:cs typeface="Times New Roman" pitchFamily="18" charset="0"/>
              </a:rPr>
              <a:t>           </a:t>
            </a:r>
            <a:endParaRPr lang="en-US" sz="1100" b="1" dirty="0"/>
          </a:p>
          <a:p>
            <a:pPr algn="l"/>
            <a:r>
              <a:rPr lang="he-IL" sz="1200" b="1" dirty="0">
                <a:cs typeface="Times New Roman" pitchFamily="18" charset="0"/>
              </a:rPr>
              <a:t>              גרף א                                                                       גרף ב</a:t>
            </a:r>
            <a:endParaRPr lang="en-US" sz="1100" b="1" dirty="0"/>
          </a:p>
          <a:p>
            <a:pPr algn="l" rtl="0"/>
            <a:endParaRPr lang="en-US" b="1" dirty="0">
              <a:cs typeface="Times New Roman" pitchFamily="18" charset="0"/>
            </a:endParaRPr>
          </a:p>
        </p:txBody>
      </p:sp>
      <p:sp>
        <p:nvSpPr>
          <p:cNvPr id="82959" name="Rectangle 15"/>
          <p:cNvSpPr>
            <a:spLocks noChangeArrowheads="1"/>
          </p:cNvSpPr>
          <p:nvPr/>
        </p:nvSpPr>
        <p:spPr bwMode="auto">
          <a:xfrm>
            <a:off x="171450" y="2812157"/>
            <a:ext cx="222250" cy="274638"/>
          </a:xfrm>
          <a:prstGeom prst="rect">
            <a:avLst/>
          </a:prstGeom>
          <a:noFill/>
          <a:ln w="9525">
            <a:noFill/>
            <a:miter lim="800000"/>
            <a:headEnd/>
            <a:tailEnd/>
          </a:ln>
          <a:effectLst/>
        </p:spPr>
        <p:txBody>
          <a:bodyPr wrap="none" anchor="ctr">
            <a:spAutoFit/>
          </a:bodyPr>
          <a:lstStyle/>
          <a:p>
            <a:pPr algn="l"/>
            <a:r>
              <a:rPr lang="he-IL" sz="1200" u="sng">
                <a:cs typeface="Times New Roman" pitchFamily="18" charset="0"/>
              </a:rPr>
              <a:t> </a:t>
            </a:r>
            <a:endParaRPr lang="he-IL">
              <a:cs typeface="Times New Roman" pitchFamily="18" charset="0"/>
            </a:endParaRPr>
          </a:p>
        </p:txBody>
      </p:sp>
      <p:sp>
        <p:nvSpPr>
          <p:cNvPr id="82960" name="Rectangle 16"/>
          <p:cNvSpPr>
            <a:spLocks noChangeArrowheads="1"/>
          </p:cNvSpPr>
          <p:nvPr/>
        </p:nvSpPr>
        <p:spPr bwMode="auto">
          <a:xfrm>
            <a:off x="1953741" y="4797152"/>
            <a:ext cx="4562475" cy="457200"/>
          </a:xfrm>
          <a:prstGeom prst="rect">
            <a:avLst/>
          </a:prstGeom>
          <a:noFill/>
          <a:ln w="9525">
            <a:noFill/>
            <a:miter lim="800000"/>
            <a:headEnd/>
            <a:tailEnd/>
          </a:ln>
          <a:effectLst/>
        </p:spPr>
        <p:txBody>
          <a:bodyPr wrap="none" anchor="ctr">
            <a:spAutoFit/>
          </a:bodyPr>
          <a:lstStyle/>
          <a:p>
            <a:pPr>
              <a:tabLst>
                <a:tab pos="457200" algn="l"/>
              </a:tabLst>
            </a:pPr>
            <a:r>
              <a:rPr lang="he-IL" sz="1200" dirty="0">
                <a:cs typeface="Times New Roman" pitchFamily="18" charset="0"/>
              </a:rPr>
              <a:t>                      </a:t>
            </a:r>
            <a:r>
              <a:rPr lang="he-IL" sz="1200" b="1" dirty="0">
                <a:cs typeface="Times New Roman" pitchFamily="18" charset="0"/>
              </a:rPr>
              <a:t>גרף ג                                                                             גרף ד</a:t>
            </a:r>
            <a:endParaRPr lang="en-US" sz="1100" dirty="0"/>
          </a:p>
          <a:p>
            <a:pPr>
              <a:tabLst>
                <a:tab pos="457200" algn="l"/>
              </a:tabLst>
            </a:pPr>
            <a:r>
              <a:rPr lang="en-US" sz="1200" dirty="0">
                <a:cs typeface="Times New Roman" pitchFamily="18" charset="0"/>
              </a:rPr>
              <a:t>   </a:t>
            </a:r>
            <a:endParaRPr lang="he-IL" dirty="0">
              <a:cs typeface="Times New Roman" pitchFamily="18" charset="0"/>
            </a:endParaRPr>
          </a:p>
        </p:txBody>
      </p:sp>
      <p:sp>
        <p:nvSpPr>
          <p:cNvPr id="82961" name="Text Box 17"/>
          <p:cNvSpPr txBox="1">
            <a:spLocks noChangeArrowheads="1"/>
          </p:cNvSpPr>
          <p:nvPr/>
        </p:nvSpPr>
        <p:spPr bwMode="auto">
          <a:xfrm>
            <a:off x="179512" y="1412776"/>
            <a:ext cx="8820472" cy="2554545"/>
          </a:xfrm>
          <a:prstGeom prst="rect">
            <a:avLst/>
          </a:prstGeom>
          <a:noFill/>
          <a:ln w="9525">
            <a:noFill/>
            <a:miter lim="800000"/>
            <a:headEnd/>
            <a:tailEnd/>
          </a:ln>
          <a:effectLst/>
        </p:spPr>
        <p:txBody>
          <a:bodyPr wrap="square">
            <a:spAutoFit/>
          </a:bodyPr>
          <a:lstStyle/>
          <a:p>
            <a:pPr marL="457200" indent="-457200"/>
            <a:r>
              <a:rPr lang="he-IL" sz="2000" dirty="0">
                <a:latin typeface="Arial" pitchFamily="34" charset="0"/>
                <a:cs typeface="Arial" pitchFamily="34" charset="0"/>
              </a:rPr>
              <a:t>      בבדיקות נמצא כי ככל שטמפרטורת הקירור של הענבים נמוכה יותר מתחת לאפס, ריכוז הסוכר במיץ הנאסף עולה ובהתאם המיץ מתוק יותר. </a:t>
            </a:r>
          </a:p>
          <a:p>
            <a:pPr marL="457200" indent="-457200"/>
            <a:r>
              <a:rPr lang="he-IL" sz="2000" dirty="0">
                <a:latin typeface="Arial" pitchFamily="34" charset="0"/>
                <a:cs typeface="Arial" pitchFamily="34" charset="0"/>
              </a:rPr>
              <a:t>       בגרפים הבאים מתואר ריכוז הסוכר במיץ הענבים בטמפרטורות שונות. </a:t>
            </a:r>
          </a:p>
          <a:p>
            <a:pPr marL="457200" indent="-457200"/>
            <a:r>
              <a:rPr lang="he-IL" sz="2000" b="1" dirty="0">
                <a:solidFill>
                  <a:srgbClr val="FF0000"/>
                </a:solidFill>
                <a:latin typeface="Arial" pitchFamily="34" charset="0"/>
                <a:cs typeface="Arial" pitchFamily="34" charset="0"/>
              </a:rPr>
              <a:t>אילו מהגרפים מתאימים למידע שבקטע?</a:t>
            </a:r>
            <a:r>
              <a:rPr lang="en-US" sz="2000" b="1" dirty="0">
                <a:solidFill>
                  <a:srgbClr val="FF0000"/>
                </a:solidFill>
                <a:latin typeface="Arial" pitchFamily="34" charset="0"/>
                <a:cs typeface="Arial" pitchFamily="34" charset="0"/>
              </a:rPr>
              <a:t>           </a:t>
            </a:r>
          </a:p>
          <a:p>
            <a:pPr marL="457200" indent="-457200"/>
            <a:r>
              <a:rPr lang="he-IL" sz="2000" b="1" dirty="0">
                <a:latin typeface="Arial" pitchFamily="34" charset="0"/>
                <a:cs typeface="Arial" pitchFamily="34" charset="0"/>
              </a:rPr>
              <a:t>1. גרפים א, ג  בלבד</a:t>
            </a:r>
            <a:endParaRPr lang="en-US" sz="2000" b="1" dirty="0">
              <a:latin typeface="Arial" pitchFamily="34" charset="0"/>
              <a:cs typeface="Arial" pitchFamily="34" charset="0"/>
            </a:endParaRPr>
          </a:p>
          <a:p>
            <a:pPr marL="457200" indent="-457200"/>
            <a:r>
              <a:rPr lang="he-IL" sz="2000" b="1" dirty="0">
                <a:latin typeface="Arial" pitchFamily="34" charset="0"/>
                <a:cs typeface="Arial" pitchFamily="34" charset="0"/>
              </a:rPr>
              <a:t>2. גרפים א, ו- ד בלבד</a:t>
            </a:r>
            <a:endParaRPr lang="en-US" sz="2000" b="1" dirty="0">
              <a:latin typeface="Arial" pitchFamily="34" charset="0"/>
              <a:cs typeface="Arial" pitchFamily="34" charset="0"/>
            </a:endParaRPr>
          </a:p>
          <a:p>
            <a:pPr marL="457200" indent="-457200"/>
            <a:r>
              <a:rPr lang="he-IL" sz="2000" b="1" dirty="0">
                <a:latin typeface="Arial" pitchFamily="34" charset="0"/>
                <a:cs typeface="Arial" pitchFamily="34" charset="0"/>
              </a:rPr>
              <a:t>3. גרפים א, ג, ו-ד</a:t>
            </a:r>
            <a:r>
              <a:rPr lang="he-IL" sz="2000" b="1" dirty="0">
                <a:solidFill>
                  <a:srgbClr val="FF00FF"/>
                </a:solidFill>
                <a:latin typeface="Arial" pitchFamily="34" charset="0"/>
                <a:cs typeface="Arial" pitchFamily="34" charset="0"/>
              </a:rPr>
              <a:t> </a:t>
            </a:r>
            <a:r>
              <a:rPr lang="he-IL" sz="2000" b="1" dirty="0">
                <a:latin typeface="Arial" pitchFamily="34" charset="0"/>
                <a:cs typeface="Arial" pitchFamily="34" charset="0"/>
              </a:rPr>
              <a:t>בלבד</a:t>
            </a:r>
            <a:endParaRPr lang="en-US" sz="2000" b="1" dirty="0">
              <a:latin typeface="Arial" pitchFamily="34" charset="0"/>
              <a:cs typeface="Arial" pitchFamily="34" charset="0"/>
            </a:endParaRPr>
          </a:p>
          <a:p>
            <a:pPr marL="457200" indent="-457200"/>
            <a:r>
              <a:rPr lang="he-IL" sz="2000" b="1" dirty="0">
                <a:latin typeface="Arial" pitchFamily="34" charset="0"/>
                <a:cs typeface="Arial" pitchFamily="34" charset="0"/>
              </a:rPr>
              <a:t>4. כל הגרפים מתאימים</a:t>
            </a:r>
            <a:endParaRPr lang="en-US" sz="2000" b="1" dirty="0">
              <a:latin typeface="Arial" pitchFamily="34" charset="0"/>
              <a:cs typeface="Arial" pitchFamily="34" charset="0"/>
            </a:endParaRPr>
          </a:p>
        </p:txBody>
      </p:sp>
      <p:sp>
        <p:nvSpPr>
          <p:cNvPr id="16" name="מלבן 15"/>
          <p:cNvSpPr/>
          <p:nvPr/>
        </p:nvSpPr>
        <p:spPr>
          <a:xfrm>
            <a:off x="2267744" y="404664"/>
            <a:ext cx="4464496" cy="600164"/>
          </a:xfrm>
          <a:prstGeom prst="rect">
            <a:avLst/>
          </a:prstGeom>
        </p:spPr>
        <p:txBody>
          <a:bodyPr wrap="square">
            <a:spAutoFit/>
          </a:bodyPr>
          <a:lstStyle/>
          <a:p>
            <a:pPr marL="457200" indent="-457200" algn="ctr">
              <a:spcBef>
                <a:spcPct val="0"/>
              </a:spcBef>
            </a:pPr>
            <a:r>
              <a:rPr lang="he-IL" sz="3300" dirty="0">
                <a:solidFill>
                  <a:schemeClr val="accent3">
                    <a:shade val="75000"/>
                  </a:schemeClr>
                </a:solidFill>
                <a:latin typeface="+mj-lt"/>
                <a:ea typeface="+mj-ea"/>
                <a:cs typeface="+mj-cs"/>
              </a:rPr>
              <a:t>משימת על פרי הגפן....</a:t>
            </a:r>
          </a:p>
        </p:txBody>
      </p:sp>
      <p:sp>
        <p:nvSpPr>
          <p:cNvPr id="17" name="אליפסה 16"/>
          <p:cNvSpPr/>
          <p:nvPr/>
        </p:nvSpPr>
        <p:spPr>
          <a:xfrm>
            <a:off x="8711952" y="2924944"/>
            <a:ext cx="432048"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מה התופעה והידע הקודם שהובילו את פו למחקרו?</a:t>
            </a:r>
          </a:p>
        </p:txBody>
      </p:sp>
      <p:sp>
        <p:nvSpPr>
          <p:cNvPr id="3" name="מציין מיקום תוכן 2"/>
          <p:cNvSpPr>
            <a:spLocks noGrp="1"/>
          </p:cNvSpPr>
          <p:nvPr>
            <p:ph sz="quarter" idx="1"/>
          </p:nvPr>
        </p:nvSpPr>
        <p:spPr>
          <a:xfrm>
            <a:off x="301752" y="2276872"/>
            <a:ext cx="8086672" cy="3822176"/>
          </a:xfrm>
        </p:spPr>
        <p:txBody>
          <a:bodyPr/>
          <a:lstStyle/>
          <a:p>
            <a:r>
              <a:rPr lang="he-IL" dirty="0"/>
              <a:t>אצטרובלים נסחפים במים.</a:t>
            </a:r>
          </a:p>
        </p:txBody>
      </p:sp>
      <p:sp>
        <p:nvSpPr>
          <p:cNvPr id="4" name="מציין מיקום של מספר שקופית 3"/>
          <p:cNvSpPr>
            <a:spLocks noGrp="1"/>
          </p:cNvSpPr>
          <p:nvPr>
            <p:ph type="sldNum" sz="quarter" idx="12"/>
          </p:nvPr>
        </p:nvSpPr>
        <p:spPr/>
        <p:txBody>
          <a:bodyPr/>
          <a:lstStyle/>
          <a:p>
            <a:fld id="{42751684-6271-42AE-AB50-9D30ED2EF872}" type="slidenum">
              <a:rPr lang="he-IL" smtClean="0"/>
              <a:pPr/>
              <a:t>7</a:t>
            </a:fld>
            <a:endParaRPr lang="he-IL"/>
          </a:p>
        </p:txBody>
      </p:sp>
      <p:pic>
        <p:nvPicPr>
          <p:cNvPr id="84993" name="Picture 1"/>
          <p:cNvPicPr>
            <a:picLocks noChangeAspect="1" noChangeArrowheads="1"/>
          </p:cNvPicPr>
          <p:nvPr/>
        </p:nvPicPr>
        <p:blipFill>
          <a:blip r:embed="rId3" cstate="print"/>
          <a:srcRect/>
          <a:stretch>
            <a:fillRect/>
          </a:stretch>
        </p:blipFill>
        <p:spPr bwMode="auto">
          <a:xfrm>
            <a:off x="251520" y="3429000"/>
            <a:ext cx="4359771" cy="3154003"/>
          </a:xfrm>
          <a:prstGeom prst="rect">
            <a:avLst/>
          </a:prstGeom>
          <a:noFill/>
          <a:ln w="9525">
            <a:noFill/>
            <a:miter lim="800000"/>
            <a:headEnd/>
            <a:tailEnd/>
          </a:ln>
        </p:spPr>
      </p:pic>
      <p:sp>
        <p:nvSpPr>
          <p:cNvPr id="5" name="TextBox 4"/>
          <p:cNvSpPr txBox="1"/>
          <p:nvPr/>
        </p:nvSpPr>
        <p:spPr>
          <a:xfrm>
            <a:off x="683569" y="1556792"/>
            <a:ext cx="7776864" cy="523220"/>
          </a:xfrm>
          <a:prstGeom prst="rect">
            <a:avLst/>
          </a:prstGeom>
          <a:noFill/>
        </p:spPr>
        <p:txBody>
          <a:bodyPr wrap="square" rtlCol="1">
            <a:spAutoFit/>
          </a:bodyPr>
          <a:lstStyle/>
          <a:p>
            <a:r>
              <a:rPr lang="he-IL" sz="2800" dirty="0"/>
              <a:t>תופעה/ בעיה נצפית אשר מובילים את החוקר לביצוע המחקר.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שאלת מחקר (שאלה מדעית)</a:t>
            </a:r>
          </a:p>
        </p:txBody>
      </p:sp>
      <p:sp>
        <p:nvSpPr>
          <p:cNvPr id="3" name="מציין מיקום תוכן 2"/>
          <p:cNvSpPr>
            <a:spLocks noGrp="1"/>
          </p:cNvSpPr>
          <p:nvPr>
            <p:ph sz="quarter" idx="1"/>
          </p:nvPr>
        </p:nvSpPr>
        <p:spPr/>
        <p:txBody>
          <a:bodyPr/>
          <a:lstStyle/>
          <a:p>
            <a:pPr>
              <a:buNone/>
            </a:pPr>
            <a:r>
              <a:rPr lang="he-IL" dirty="0"/>
              <a:t>  ניסוח בעיה במחקר המדעי עליה רוצים לענות ע"י המחקר- לגבי העניין שעורר את סקרנותו של החוקר. </a:t>
            </a:r>
          </a:p>
        </p:txBody>
      </p:sp>
      <p:sp>
        <p:nvSpPr>
          <p:cNvPr id="5" name="מציין מיקום של מספר שקופית 4"/>
          <p:cNvSpPr>
            <a:spLocks noGrp="1"/>
          </p:cNvSpPr>
          <p:nvPr>
            <p:ph type="sldNum" sz="quarter" idx="12"/>
          </p:nvPr>
        </p:nvSpPr>
        <p:spPr/>
        <p:txBody>
          <a:bodyPr/>
          <a:lstStyle/>
          <a:p>
            <a:fld id="{42751684-6271-42AE-AB50-9D30ED2EF872}" type="slidenum">
              <a:rPr lang="he-IL" smtClean="0"/>
              <a:pPr/>
              <a:t>8</a:t>
            </a:fld>
            <a:endParaRPr lang="he-IL"/>
          </a:p>
        </p:txBody>
      </p:sp>
      <p:pic>
        <p:nvPicPr>
          <p:cNvPr id="82945" name="Picture 1"/>
          <p:cNvPicPr>
            <a:picLocks noChangeAspect="1" noChangeArrowheads="1"/>
          </p:cNvPicPr>
          <p:nvPr/>
        </p:nvPicPr>
        <p:blipFill>
          <a:blip r:embed="rId3" cstate="print"/>
          <a:srcRect/>
          <a:stretch>
            <a:fillRect/>
          </a:stretch>
        </p:blipFill>
        <p:spPr bwMode="auto">
          <a:xfrm>
            <a:off x="4499992" y="3212976"/>
            <a:ext cx="4429047" cy="3214433"/>
          </a:xfrm>
          <a:prstGeom prst="rect">
            <a:avLst/>
          </a:prstGeom>
          <a:noFill/>
          <a:ln w="9525">
            <a:noFill/>
            <a:miter lim="800000"/>
            <a:headEnd/>
            <a:tailEnd/>
          </a:ln>
        </p:spPr>
      </p:pic>
      <p:pic>
        <p:nvPicPr>
          <p:cNvPr id="13" name="Picture 4" descr="http://www.amalnet.k12.il/NR/rdonlyres/5A07A95F-443A-4833-9630-EEAB121F4B20/0/%D7%A2%D7%A4%D7%A8%D7%95%D7%9F.jpg"/>
          <p:cNvPicPr>
            <a:picLocks noChangeAspect="1" noChangeArrowheads="1"/>
          </p:cNvPicPr>
          <p:nvPr/>
        </p:nvPicPr>
        <p:blipFill>
          <a:blip r:embed="rId4" cstate="print"/>
          <a:srcRect/>
          <a:stretch>
            <a:fillRect/>
          </a:stretch>
        </p:blipFill>
        <p:spPr bwMode="auto">
          <a:xfrm>
            <a:off x="8532440" y="332656"/>
            <a:ext cx="381815" cy="908720"/>
          </a:xfrm>
          <a:prstGeom prst="rect">
            <a:avLst/>
          </a:prstGeom>
          <a:noFill/>
        </p:spPr>
      </p:pic>
      <p:sp>
        <p:nvSpPr>
          <p:cNvPr id="7" name="TextBox 6"/>
          <p:cNvSpPr txBox="1"/>
          <p:nvPr/>
        </p:nvSpPr>
        <p:spPr>
          <a:xfrm>
            <a:off x="179512" y="3429000"/>
            <a:ext cx="3995936" cy="2585323"/>
          </a:xfrm>
          <a:prstGeom prst="rect">
            <a:avLst/>
          </a:prstGeom>
          <a:noFill/>
        </p:spPr>
        <p:txBody>
          <a:bodyPr wrap="square" rtlCol="1">
            <a:spAutoFit/>
          </a:bodyPr>
          <a:lstStyle/>
          <a:p>
            <a:r>
              <a:rPr lang="he-IL" b="1" dirty="0"/>
              <a:t>"השאלה היא שמניעה ומכוונת את המסע בעולם הלא נודע.</a:t>
            </a:r>
            <a:endParaRPr lang="en-US" b="1" dirty="0"/>
          </a:p>
          <a:p>
            <a:r>
              <a:rPr lang="he-IL" b="1" dirty="0"/>
              <a:t>במדע אמיתי השאלות שנשאלות הן בדרך כלל שאלות שעדיין לא יודעים עליהן את התשובה.</a:t>
            </a:r>
          </a:p>
          <a:p>
            <a:r>
              <a:rPr lang="he-IL" b="1" dirty="0"/>
              <a:t>האדם הוא היצור היחיד התר אחר בעיות הדורשות פתרון. היכולת לשאול שאלות והידיעה כיצד לשאול הן תכונות ייחודיות לו". </a:t>
            </a:r>
            <a:endParaRPr lang="en-US" b="1" dirty="0"/>
          </a:p>
          <a:p>
            <a:r>
              <a:rPr lang="he-IL" sz="900" b="1" dirty="0"/>
              <a:t>(ציטוט מתוך מסע אל הלא-נודע, משה קליין, דני לסרי, בהוצאת "מחר </a:t>
            </a:r>
            <a:r>
              <a:rPr lang="he-IL" sz="900" b="1" dirty="0" err="1"/>
              <a:t>98</a:t>
            </a:r>
            <a:r>
              <a:rPr lang="he-IL" sz="900" b="1" dirty="0"/>
              <a:t>" באצבע הגליל , יוני 1997)</a:t>
            </a:r>
            <a:endParaRPr lang="en-US" sz="900" dirty="0"/>
          </a:p>
          <a:p>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2"/>
          </p:nvPr>
        </p:nvSpPr>
        <p:spPr/>
        <p:txBody>
          <a:bodyPr/>
          <a:lstStyle/>
          <a:p>
            <a:fld id="{42751684-6271-42AE-AB50-9D30ED2EF872}" type="slidenum">
              <a:rPr lang="he-IL" smtClean="0"/>
              <a:pPr/>
              <a:t>9</a:t>
            </a:fld>
            <a:endParaRPr lang="he-IL"/>
          </a:p>
        </p:txBody>
      </p:sp>
      <p:sp>
        <p:nvSpPr>
          <p:cNvPr id="4" name="מציין מיקום תוכן 3"/>
          <p:cNvSpPr>
            <a:spLocks noGrp="1"/>
          </p:cNvSpPr>
          <p:nvPr>
            <p:ph sz="quarter" idx="1"/>
          </p:nvPr>
        </p:nvSpPr>
        <p:spPr>
          <a:xfrm>
            <a:off x="395536" y="1268760"/>
            <a:ext cx="8503920" cy="4572000"/>
          </a:xfrm>
        </p:spPr>
        <p:txBody>
          <a:bodyPr>
            <a:normAutofit lnSpcReduction="10000"/>
          </a:bodyPr>
          <a:lstStyle/>
          <a:p>
            <a:r>
              <a:rPr lang="he-IL" dirty="0"/>
              <a:t>איזידור רבי, פיזיקאי וחתן פרס נובל, גדל בשכונה היהודית בניו יורק. מדי יום, כאשר חזרו הילדים מבית הספר, היו רוב האימהות שואלות: "</a:t>
            </a:r>
            <a:r>
              <a:rPr lang="he-IL" b="1" dirty="0"/>
              <a:t>מה למדתם היום בבית הספר?</a:t>
            </a:r>
            <a:r>
              <a:rPr lang="he-IL" dirty="0"/>
              <a:t>" אך אמו של רבי הייתה שואלת: "</a:t>
            </a:r>
            <a:r>
              <a:rPr lang="he-IL" b="1" dirty="0"/>
              <a:t>אילו שאלות טובות </a:t>
            </a:r>
            <a:r>
              <a:rPr lang="he-IL" b="1" u="sng" dirty="0"/>
              <a:t>שאלת</a:t>
            </a:r>
            <a:r>
              <a:rPr lang="he-IL" b="1" dirty="0"/>
              <a:t> היום בבית הספר</a:t>
            </a:r>
            <a:r>
              <a:rPr lang="he-IL" dirty="0"/>
              <a:t>?" </a:t>
            </a:r>
          </a:p>
          <a:p>
            <a:r>
              <a:rPr lang="he-IL" dirty="0"/>
              <a:t>רבי טוען שמשום שזכה להערכה על </a:t>
            </a:r>
            <a:r>
              <a:rPr lang="he-IL" b="1" dirty="0"/>
              <a:t>השאלות ששאל </a:t>
            </a:r>
            <a:r>
              <a:rPr lang="he-IL" dirty="0"/>
              <a:t>ולא על התשובות שהשיב, נעשה פיזיקאי ואף זכה בפרס הנובל.</a:t>
            </a:r>
            <a:endParaRPr lang="en-US" dirty="0"/>
          </a:p>
          <a:p>
            <a:r>
              <a:rPr lang="he-IL" sz="900" b="1" dirty="0"/>
              <a:t>(מתוך גיליון סיכום כנס חינוך החשיבה, חוברות 17-16, אביב תשנ"ט, הוראה והערכה של הרגלי למידה, ארתור קוסטה, </a:t>
            </a:r>
            <a:r>
              <a:rPr lang="he-IL" sz="900" b="1" dirty="0" err="1"/>
              <a:t>עמ</a:t>
            </a:r>
            <a:r>
              <a:rPr lang="he-IL" sz="900" b="1" dirty="0"/>
              <a:t>' 6 , משרד החינוך, המזכירות הפדגוגית)</a:t>
            </a:r>
            <a:endParaRPr lang="en-US" sz="900" dirty="0"/>
          </a:p>
          <a:p>
            <a:endParaRPr lang="he-IL" dirty="0"/>
          </a:p>
        </p:txBody>
      </p:sp>
      <p:sp>
        <p:nvSpPr>
          <p:cNvPr id="5" name="כותרת 1"/>
          <p:cNvSpPr>
            <a:spLocks noGrp="1"/>
          </p:cNvSpPr>
          <p:nvPr>
            <p:ph type="title"/>
          </p:nvPr>
        </p:nvSpPr>
        <p:spPr/>
        <p:txBody>
          <a:bodyPr/>
          <a:lstStyle/>
          <a:p>
            <a:r>
              <a:rPr lang="he-IL" dirty="0"/>
              <a:t>שאלת מחקר (שאלה מדעית)</a:t>
            </a:r>
          </a:p>
        </p:txBody>
      </p:sp>
      <p:pic>
        <p:nvPicPr>
          <p:cNvPr id="251906" name="Picture 2" descr="http://upload.wikimedia.org/wikipedia/commons/b/ba/II_Rabi.jpg"/>
          <p:cNvPicPr>
            <a:picLocks noChangeAspect="1" noChangeArrowheads="1"/>
          </p:cNvPicPr>
          <p:nvPr/>
        </p:nvPicPr>
        <p:blipFill>
          <a:blip r:embed="rId3" cstate="print"/>
          <a:srcRect/>
          <a:stretch>
            <a:fillRect/>
          </a:stretch>
        </p:blipFill>
        <p:spPr bwMode="auto">
          <a:xfrm>
            <a:off x="2051720" y="5606380"/>
            <a:ext cx="884984" cy="1251620"/>
          </a:xfrm>
          <a:prstGeom prst="rect">
            <a:avLst/>
          </a:prstGeom>
          <a:noFill/>
        </p:spPr>
      </p:pic>
      <p:sp>
        <p:nvSpPr>
          <p:cNvPr id="8" name="TextBox 7"/>
          <p:cNvSpPr txBox="1"/>
          <p:nvPr/>
        </p:nvSpPr>
        <p:spPr>
          <a:xfrm>
            <a:off x="0" y="6304002"/>
            <a:ext cx="2051720" cy="553998"/>
          </a:xfrm>
          <a:prstGeom prst="rect">
            <a:avLst/>
          </a:prstGeom>
          <a:noFill/>
        </p:spPr>
        <p:txBody>
          <a:bodyPr wrap="square" rtlCol="1">
            <a:spAutoFit/>
          </a:bodyPr>
          <a:lstStyle/>
          <a:p>
            <a:r>
              <a:rPr lang="he-IL" sz="1000" b="1" dirty="0"/>
              <a:t>תרומתו העיקרית- </a:t>
            </a:r>
            <a:r>
              <a:rPr lang="he-IL" sz="1000" dirty="0"/>
              <a:t>שיטת התהודה למדידת התכונות המגנטיות של גרעינים אטומיים</a:t>
            </a:r>
          </a:p>
          <a:p>
            <a:endParaRPr lang="he-IL" sz="1000" dirty="0"/>
          </a:p>
        </p:txBody>
      </p:sp>
      <p:sp>
        <p:nvSpPr>
          <p:cNvPr id="251907" name="Rectangle 3"/>
          <p:cNvSpPr>
            <a:spLocks noChangeArrowheads="1"/>
          </p:cNvSpPr>
          <p:nvPr/>
        </p:nvSpPr>
        <p:spPr bwMode="auto">
          <a:xfrm>
            <a:off x="899592" y="5805264"/>
            <a:ext cx="1135246"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000" b="1" i="0" u="none" strike="noStrike" cap="none" normalizeH="0" baseline="0" dirty="0">
                <a:ln>
                  <a:noFill/>
                </a:ln>
                <a:solidFill>
                  <a:schemeClr val="tx1"/>
                </a:solidFill>
                <a:effectLst/>
                <a:latin typeface="Arial" pitchFamily="34" charset="0"/>
                <a:cs typeface="Arial" pitchFamily="34" charset="0"/>
              </a:rPr>
              <a:t>איזידור </a:t>
            </a:r>
            <a:r>
              <a:rPr kumimoji="0" lang="he-IL" sz="1000" b="1" i="0" u="none" strike="noStrike" cap="none" normalizeH="0" baseline="0" dirty="0" err="1">
                <a:ln>
                  <a:noFill/>
                </a:ln>
                <a:solidFill>
                  <a:schemeClr val="tx1"/>
                </a:solidFill>
                <a:effectLst/>
                <a:latin typeface="Arial" pitchFamily="34" charset="0"/>
                <a:cs typeface="Arial" pitchFamily="34" charset="0"/>
              </a:rPr>
              <a:t>אייזק</a:t>
            </a:r>
            <a:r>
              <a:rPr kumimoji="0" lang="he-IL" sz="1000" b="1" i="0" u="none" strike="noStrike" cap="none" normalizeH="0" baseline="0" dirty="0">
                <a:ln>
                  <a:noFill/>
                </a:ln>
                <a:solidFill>
                  <a:schemeClr val="tx1"/>
                </a:solidFill>
                <a:effectLst/>
                <a:latin typeface="Arial" pitchFamily="34" charset="0"/>
                <a:cs typeface="Arial" pitchFamily="34" charset="0"/>
              </a:rPr>
              <a:t> רבי</a:t>
            </a:r>
            <a:r>
              <a:rPr kumimoji="0" lang="he-IL" sz="1000" b="0" i="0" u="none" strike="noStrike" cap="none" normalizeH="0" baseline="0" dirty="0">
                <a:ln>
                  <a:noFill/>
                </a:ln>
                <a:solidFill>
                  <a:schemeClr val="tx1"/>
                </a:solidFill>
                <a:effectLst/>
                <a:latin typeface="Arial" pitchFamily="34" charset="0"/>
                <a:cs typeface="Arial" pitchFamily="34" charset="0"/>
              </a:rPr>
              <a:t/>
            </a:r>
            <a:br>
              <a:rPr kumimoji="0" lang="he-IL" sz="1000" b="0" i="0" u="none" strike="noStrike" cap="none" normalizeH="0" baseline="0" dirty="0">
                <a:ln>
                  <a:noFill/>
                </a:ln>
                <a:solidFill>
                  <a:schemeClr val="tx1"/>
                </a:solidFill>
                <a:effectLst/>
                <a:latin typeface="Arial" pitchFamily="34" charset="0"/>
                <a:cs typeface="Arial" pitchFamily="34" charset="0"/>
              </a:rPr>
            </a:br>
            <a:r>
              <a:rPr kumimoji="0" lang="en-US" sz="1000" b="0" i="0" u="none" strike="noStrike" cap="none" normalizeH="0" baseline="0" dirty="0" err="1">
                <a:ln>
                  <a:noFill/>
                </a:ln>
                <a:solidFill>
                  <a:schemeClr val="tx1"/>
                </a:solidFill>
                <a:effectLst/>
                <a:latin typeface="Arial" pitchFamily="34" charset="0"/>
                <a:cs typeface="Arial" pitchFamily="34" charset="0"/>
              </a:rPr>
              <a:t>Isidor</a:t>
            </a:r>
            <a:r>
              <a:rPr kumimoji="0" lang="en-US" sz="1000" b="0" i="0" u="none" strike="noStrike" cap="none" normalizeH="0" baseline="0" dirty="0">
                <a:ln>
                  <a:noFill/>
                </a:ln>
                <a:solidFill>
                  <a:schemeClr val="tx1"/>
                </a:solidFill>
                <a:effectLst/>
                <a:latin typeface="Arial" pitchFamily="34" charset="0"/>
                <a:cs typeface="Arial" pitchFamily="34" charset="0"/>
              </a:rPr>
              <a:t> Isaac Rabi</a:t>
            </a:r>
            <a:r>
              <a:rPr kumimoji="0" lang="he-IL" sz="1000" b="0" i="0" u="none" strike="noStrike" cap="none" normalizeH="0" baseline="0" dirty="0">
                <a:ln>
                  <a:noFill/>
                </a:ln>
                <a:solidFill>
                  <a:schemeClr val="tx1"/>
                </a:solidFill>
                <a:effectLst/>
                <a:latin typeface="Arial" pitchFamily="34" charset="0"/>
                <a:cs typeface="Arial" pitchFamily="34" charset="0"/>
              </a:rPr>
              <a:t/>
            </a:r>
            <a:br>
              <a:rPr kumimoji="0" lang="he-IL" sz="1000" b="0" i="0" u="none" strike="noStrike" cap="none" normalizeH="0" baseline="0" dirty="0">
                <a:ln>
                  <a:noFill/>
                </a:ln>
                <a:solidFill>
                  <a:schemeClr val="tx1"/>
                </a:solidFill>
                <a:effectLst/>
                <a:latin typeface="Arial" pitchFamily="34" charset="0"/>
                <a:cs typeface="Arial" pitchFamily="34" charset="0"/>
              </a:rPr>
            </a:br>
            <a:r>
              <a:rPr kumimoji="0" lang="he-IL" sz="1000" b="0" i="0" u="none" strike="noStrike" cap="none" normalizeH="0" baseline="0" dirty="0">
                <a:ln>
                  <a:noFill/>
                </a:ln>
                <a:solidFill>
                  <a:schemeClr val="tx1"/>
                </a:solidFill>
                <a:effectLst/>
                <a:latin typeface="Arial" pitchFamily="34" charset="0"/>
                <a:cs typeface="Arial" pitchFamily="34" charset="0"/>
                <a:hlinkClick r:id="rId4" tooltip="1898"/>
              </a:rPr>
              <a:t>1898</a:t>
            </a:r>
            <a:r>
              <a:rPr kumimoji="0" lang="he-IL" sz="1000" b="0" i="0" u="none" strike="noStrike" cap="none" normalizeH="0" baseline="0" dirty="0">
                <a:ln>
                  <a:noFill/>
                </a:ln>
                <a:solidFill>
                  <a:schemeClr val="tx1"/>
                </a:solidFill>
                <a:effectLst/>
                <a:latin typeface="Arial" pitchFamily="34" charset="0"/>
                <a:cs typeface="Arial" pitchFamily="34" charset="0"/>
              </a:rPr>
              <a:t> –‏ </a:t>
            </a:r>
            <a:r>
              <a:rPr kumimoji="0" lang="he-IL" sz="1000" b="0" i="0" u="none" strike="noStrike" cap="none" normalizeH="0" baseline="0" dirty="0">
                <a:ln>
                  <a:noFill/>
                </a:ln>
                <a:solidFill>
                  <a:schemeClr val="tx1"/>
                </a:solidFill>
                <a:effectLst/>
                <a:latin typeface="Arial" pitchFamily="34" charset="0"/>
                <a:cs typeface="Arial" pitchFamily="34" charset="0"/>
                <a:hlinkClick r:id="rId5" tooltip="1988"/>
              </a:rPr>
              <a:t>1988</a:t>
            </a:r>
            <a:endParaRPr kumimoji="0" lang="he-IL" sz="1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זרחי">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אזרחי">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אזרחי">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3841</TotalTime>
  <Words>3745</Words>
  <Application>Microsoft Office PowerPoint</Application>
  <PresentationFormat>‫הצגה על המסך (4:3)</PresentationFormat>
  <Paragraphs>574</Paragraphs>
  <Slides>66</Slides>
  <Notes>47</Notes>
  <HiddenSlides>3</HiddenSlides>
  <MMClips>0</MMClips>
  <ScaleCrop>false</ScaleCrop>
  <HeadingPairs>
    <vt:vector size="8" baseType="variant">
      <vt:variant>
        <vt:lpstr>גופנים בשימוש</vt:lpstr>
      </vt:variant>
      <vt:variant>
        <vt:i4>12</vt:i4>
      </vt:variant>
      <vt:variant>
        <vt:lpstr>ערכת נושא</vt:lpstr>
      </vt:variant>
      <vt:variant>
        <vt:i4>6</vt:i4>
      </vt:variant>
      <vt:variant>
        <vt:lpstr>שרתי OLE מוטבעים</vt:lpstr>
      </vt:variant>
      <vt:variant>
        <vt:i4>2</vt:i4>
      </vt:variant>
      <vt:variant>
        <vt:lpstr>כותרות שקופיות</vt:lpstr>
      </vt:variant>
      <vt:variant>
        <vt:i4>66</vt:i4>
      </vt:variant>
    </vt:vector>
  </HeadingPairs>
  <TitlesOfParts>
    <vt:vector size="86" baseType="lpstr">
      <vt:lpstr>SimSun</vt:lpstr>
      <vt:lpstr>Arial</vt:lpstr>
      <vt:lpstr>BN Anna Bold</vt:lpstr>
      <vt:lpstr>Calibri</vt:lpstr>
      <vt:lpstr>David</vt:lpstr>
      <vt:lpstr>方正舒体</vt:lpstr>
      <vt:lpstr>Georgia</vt:lpstr>
      <vt:lpstr>Tahoma</vt:lpstr>
      <vt:lpstr>Times New Roman</vt:lpstr>
      <vt:lpstr>Verdana</vt:lpstr>
      <vt:lpstr>Wingdings</vt:lpstr>
      <vt:lpstr>Wingdings 2</vt:lpstr>
      <vt:lpstr>אזרחי</vt:lpstr>
      <vt:lpstr>Cliff</vt:lpstr>
      <vt:lpstr>1_Cliff</vt:lpstr>
      <vt:lpstr>2_Cliff</vt:lpstr>
      <vt:lpstr>3_Cliff</vt:lpstr>
      <vt:lpstr>4_Cliff</vt:lpstr>
      <vt:lpstr>Chart</vt:lpstr>
      <vt:lpstr>תרשים</vt:lpstr>
      <vt:lpstr>שלבי החקר המדעי או כיצד עובד מדען?</vt:lpstr>
      <vt:lpstr>מה זה מדע?</vt:lpstr>
      <vt:lpstr>החקר המדעי</vt:lpstr>
      <vt:lpstr>השלבים בעריכת חקר מדעי</vt:lpstr>
      <vt:lpstr>פו הדוב חוקר אצטרובלים</vt:lpstr>
      <vt:lpstr>פו הדוב חוקר אצטרובלים (המשך)</vt:lpstr>
      <vt:lpstr>מה התופעה והידע הקודם שהובילו את פו למחקרו?</vt:lpstr>
      <vt:lpstr>שאלת מחקר (שאלה מדעית)</vt:lpstr>
      <vt:lpstr>שאלת מחקר (שאלה מדעית)</vt:lpstr>
      <vt:lpstr>קריטריונים לניסוח שאלת מחקר</vt:lpstr>
      <vt:lpstr>מהי שאלת המחקר של פו?</vt:lpstr>
      <vt:lpstr>קריטריונים לניסוח שאלת מחקר- המשך</vt:lpstr>
      <vt:lpstr>זיהוי הגורם המשפיע והמושפע בשאלת חקר </vt:lpstr>
      <vt:lpstr>מתרגלים </vt:lpstr>
      <vt:lpstr>בכל שלב יש לחשוב אם אפשר להמשיך קדימה או לחזור ולתקן.</vt:lpstr>
      <vt:lpstr>מהו הקשר בין השערה לשאלת המחקר?</vt:lpstr>
      <vt:lpstr>מצגת של PowerPoint</vt:lpstr>
      <vt:lpstr>נסחו השערות לפתרון שאלת המחקר של פו</vt:lpstr>
      <vt:lpstr>דוגמא</vt:lpstr>
      <vt:lpstr>בכל שלב יש לחשוב אם אפשר להמשיך קדימה או לחזור ולתקן.</vt:lpstr>
      <vt:lpstr>תכנון מהלך הניסוי</vt:lpstr>
      <vt:lpstr>מערך הניסוי: מותאם לשאלת המחקר</vt:lpstr>
      <vt:lpstr>משתנה בלתי תלוי/ משתנה משפיע</vt:lpstr>
      <vt:lpstr>מה המשתנה הבלתי תלוי בניסוי של פו?</vt:lpstr>
      <vt:lpstr>משתנה תלוי (מושפע)</vt:lpstr>
      <vt:lpstr>דוגמא</vt:lpstr>
      <vt:lpstr>טיפול</vt:lpstr>
      <vt:lpstr>הטיפולים של פו בניסוי האצטרובלים</vt:lpstr>
      <vt:lpstr>עיקרון בידוד משתנים</vt:lpstr>
      <vt:lpstr>ביקורת: כלי שעוזר למצוא אם התוצאה קשורה לטיפול {אם המשתנה התלוי (המושפע) אכן תלוי בטיפול}</vt:lpstr>
      <vt:lpstr>חזרות עוזרות להגביר את הביטחון בתוצאות</vt:lpstr>
      <vt:lpstr>ניסוי בכיתה-  השפעת הטמפרטורה על  יצירת פופקורן</vt:lpstr>
      <vt:lpstr>ניסוי נשימת זרעים (עמודים 18-19)</vt:lpstr>
      <vt:lpstr>תרגול</vt:lpstr>
      <vt:lpstr>מתרגלים- לבית:</vt:lpstr>
      <vt:lpstr>מצגת של PowerPoint</vt:lpstr>
      <vt:lpstr>מצגת של PowerPoint</vt:lpstr>
      <vt:lpstr>מצגת של PowerPoint</vt:lpstr>
      <vt:lpstr>בכל שלב יש לחשוב אם אפשר להמשיך קדימה או לחזור ולתקן.</vt:lpstr>
      <vt:lpstr>הצגת תוצאות</vt:lpstr>
      <vt:lpstr>גרפים</vt:lpstr>
      <vt:lpstr>מצגת של PowerPoint</vt:lpstr>
      <vt:lpstr>מצגת של PowerPoint</vt:lpstr>
      <vt:lpstr>מצגת של PowerPoint</vt:lpstr>
      <vt:lpstr>דרכים להצגת תוצאות-  תצוגה גרפית, מערכת צירים</vt:lpstr>
      <vt:lpstr>דרכים להצגת תוצאות-  תצוגה גרפית, מערכת צירים</vt:lpstr>
      <vt:lpstr>מתרגלים:</vt:lpstr>
      <vt:lpstr>מצגת של PowerPoint</vt:lpstr>
      <vt:lpstr>דרכים להצגת תוצאות- גרף עמודות</vt:lpstr>
      <vt:lpstr>מתרגלים:</vt:lpstr>
      <vt:lpstr>מצגת של PowerPoint</vt:lpstr>
      <vt:lpstr>מצגת של PowerPoint</vt:lpstr>
      <vt:lpstr>דרכים להצגת תוצאות-  גרף עוגה משמש להצגת חלוקה של השלם</vt:lpstr>
      <vt:lpstr>מתרגלים</vt:lpstr>
      <vt:lpstr>כיצד תציג גרפית את תוצאות מחקר האצטרובלים של פו?</vt:lpstr>
      <vt:lpstr>דרכים להצגת תוצאות-  טבלה</vt:lpstr>
      <vt:lpstr>בכל שלב יש לחשוב אם אפשר להמשיך קדימה או לחזור ולתקן.</vt:lpstr>
      <vt:lpstr>השלבים בעריכת חקר מדעי</vt:lpstr>
      <vt:lpstr>מסקנות</vt:lpstr>
      <vt:lpstr>מסקנות</vt:lpstr>
      <vt:lpstr>מסקנות המחקר של פו</vt:lpstr>
      <vt:lpstr>בכל שלב יש לחשוב אם אפשר להמשיך קדימה או לחזור ולתקן.</vt:lpstr>
      <vt:lpstr>מתרגלים</vt:lpstr>
      <vt:lpstr>מקורות</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מבוא למעבדה חוקרת או כיצד עובד מדען?</dc:title>
  <dc:creator>Windows User</dc:creator>
  <cp:lastModifiedBy>‏‏משתמש Windows</cp:lastModifiedBy>
  <cp:revision>337</cp:revision>
  <dcterms:created xsi:type="dcterms:W3CDTF">2010-08-28T16:11:11Z</dcterms:created>
  <dcterms:modified xsi:type="dcterms:W3CDTF">2021-09-05T06:40:27Z</dcterms:modified>
</cp:coreProperties>
</file>