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405" r:id="rId5"/>
    <p:sldMasterId id="2147484794" r:id="rId6"/>
    <p:sldMasterId id="2147485027" r:id="rId7"/>
    <p:sldMasterId id="2147485031" r:id="rId8"/>
  </p:sldMasterIdLst>
  <p:notesMasterIdLst>
    <p:notesMasterId r:id="rId61"/>
  </p:notesMasterIdLst>
  <p:sldIdLst>
    <p:sldId id="256" r:id="rId9"/>
    <p:sldId id="509" r:id="rId10"/>
    <p:sldId id="572" r:id="rId11"/>
    <p:sldId id="561" r:id="rId12"/>
    <p:sldId id="560" r:id="rId13"/>
    <p:sldId id="510" r:id="rId14"/>
    <p:sldId id="541" r:id="rId15"/>
    <p:sldId id="542" r:id="rId16"/>
    <p:sldId id="571" r:id="rId17"/>
    <p:sldId id="564" r:id="rId18"/>
    <p:sldId id="565" r:id="rId19"/>
    <p:sldId id="534" r:id="rId20"/>
    <p:sldId id="566" r:id="rId21"/>
    <p:sldId id="557" r:id="rId22"/>
    <p:sldId id="536" r:id="rId23"/>
    <p:sldId id="535" r:id="rId24"/>
    <p:sldId id="537" r:id="rId25"/>
    <p:sldId id="538" r:id="rId26"/>
    <p:sldId id="539" r:id="rId27"/>
    <p:sldId id="540" r:id="rId28"/>
    <p:sldId id="512" r:id="rId29"/>
    <p:sldId id="514" r:id="rId30"/>
    <p:sldId id="543" r:id="rId31"/>
    <p:sldId id="544" r:id="rId32"/>
    <p:sldId id="569" r:id="rId33"/>
    <p:sldId id="575" r:id="rId34"/>
    <p:sldId id="515" r:id="rId35"/>
    <p:sldId id="516" r:id="rId36"/>
    <p:sldId id="570" r:id="rId37"/>
    <p:sldId id="517" r:id="rId38"/>
    <p:sldId id="518" r:id="rId39"/>
    <p:sldId id="529" r:id="rId40"/>
    <p:sldId id="546" r:id="rId41"/>
    <p:sldId id="526" r:id="rId42"/>
    <p:sldId id="527" r:id="rId43"/>
    <p:sldId id="583" r:id="rId44"/>
    <p:sldId id="576" r:id="rId45"/>
    <p:sldId id="577" r:id="rId46"/>
    <p:sldId id="578" r:id="rId47"/>
    <p:sldId id="579" r:id="rId48"/>
    <p:sldId id="580" r:id="rId49"/>
    <p:sldId id="581" r:id="rId50"/>
    <p:sldId id="582" r:id="rId51"/>
    <p:sldId id="548" r:id="rId52"/>
    <p:sldId id="501" r:id="rId53"/>
    <p:sldId id="567" r:id="rId54"/>
    <p:sldId id="497" r:id="rId55"/>
    <p:sldId id="549" r:id="rId56"/>
    <p:sldId id="502" r:id="rId57"/>
    <p:sldId id="568" r:id="rId58"/>
    <p:sldId id="547" r:id="rId59"/>
    <p:sldId id="550" r:id="rId6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F"/>
    <a:srgbClr val="1D4C72"/>
    <a:srgbClr val="FFFFCC"/>
    <a:srgbClr val="717171"/>
    <a:srgbClr val="FFFF99"/>
    <a:srgbClr val="94D1EF"/>
    <a:srgbClr val="F6F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72"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118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3FEF46E-E217-4F3C-9296-EEC8AB36533F}" type="datetimeFigureOut">
              <a:rPr lang="he-IL"/>
              <a:pPr>
                <a:defRPr/>
              </a:pPr>
              <a:t>ד'/שבט/תשע"ח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6E7653C-1D02-4E55-A325-1AE0164BC19D}" type="slidenum">
              <a:rPr lang="he-IL"/>
              <a:pPr>
                <a:defRPr/>
              </a:pPr>
              <a:t>‹#›</a:t>
            </a:fld>
            <a:endParaRPr lang="he-IL" dirty="0"/>
          </a:p>
        </p:txBody>
      </p:sp>
    </p:spTree>
    <p:extLst>
      <p:ext uri="{BB962C8B-B14F-4D97-AF65-F5344CB8AC3E}">
        <p14:creationId xmlns:p14="http://schemas.microsoft.com/office/powerpoint/2010/main" val="243599375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A4F14-10D7-4AF2-82EE-E5272F26F98C}"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131395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77827" name="מציין מיקום של הערות 2"/>
          <p:cNvSpPr>
            <a:spLocks noGrp="1"/>
          </p:cNvSpPr>
          <p:nvPr>
            <p:ph type="body" idx="1"/>
          </p:nvPr>
        </p:nvSpPr>
        <p:spPr bwMode="auto">
          <a:noFill/>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3FF9F9BD-5708-4EBD-BD06-31A1DDAF4377}" type="slidenum">
              <a:rPr lang="he-IL" smtClean="0"/>
              <a:pPr>
                <a:defRPr/>
              </a:pPr>
              <a:t>2</a:t>
            </a:fld>
            <a:endParaRPr lang="he-IL" dirty="0"/>
          </a:p>
        </p:txBody>
      </p:sp>
    </p:spTree>
    <p:extLst>
      <p:ext uri="{BB962C8B-B14F-4D97-AF65-F5344CB8AC3E}">
        <p14:creationId xmlns:p14="http://schemas.microsoft.com/office/powerpoint/2010/main" val="155186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3E74EDD6-F573-4A1C-9F74-B7AA6B436F6B}" type="slidenum">
              <a:rPr lang="he-IL">
                <a:solidFill>
                  <a:prstClr val="black"/>
                </a:solidFill>
              </a:rPr>
              <a:pPr>
                <a:defRPr/>
              </a:pPr>
              <a:t>3</a:t>
            </a:fld>
            <a:endParaRPr lang="he-IL" dirty="0">
              <a:solidFill>
                <a:prstClr val="black"/>
              </a:solidFill>
            </a:endParaRPr>
          </a:p>
        </p:txBody>
      </p:sp>
    </p:spTree>
    <p:extLst>
      <p:ext uri="{BB962C8B-B14F-4D97-AF65-F5344CB8AC3E}">
        <p14:creationId xmlns:p14="http://schemas.microsoft.com/office/powerpoint/2010/main" val="186459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78851" name="מציין מיקום של הערות 2"/>
          <p:cNvSpPr>
            <a:spLocks noGrp="1"/>
          </p:cNvSpPr>
          <p:nvPr>
            <p:ph type="body" idx="1"/>
          </p:nvPr>
        </p:nvSpPr>
        <p:spPr bwMode="auto">
          <a:noFill/>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FDA58D1C-913D-4D8D-BCB5-AD28DB6A9FF8}" type="slidenum">
              <a:rPr lang="he-IL" smtClean="0"/>
              <a:pPr>
                <a:defRPr/>
              </a:pPr>
              <a:t>6</a:t>
            </a:fld>
            <a:endParaRPr lang="he-IL" dirty="0"/>
          </a:p>
        </p:txBody>
      </p:sp>
    </p:spTree>
    <p:extLst>
      <p:ext uri="{BB962C8B-B14F-4D97-AF65-F5344CB8AC3E}">
        <p14:creationId xmlns:p14="http://schemas.microsoft.com/office/powerpoint/2010/main" val="405233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79875" name="מציין מיקום של הערות 2"/>
          <p:cNvSpPr>
            <a:spLocks noGrp="1"/>
          </p:cNvSpPr>
          <p:nvPr>
            <p:ph type="body" idx="1"/>
          </p:nvPr>
        </p:nvSpPr>
        <p:spPr bwMode="auto">
          <a:noFill/>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F208CDB-3563-4E79-8143-A8C1D5364318}" type="slidenum">
              <a:rPr lang="he-IL" smtClean="0"/>
              <a:pPr>
                <a:defRPr/>
              </a:pPr>
              <a:t>9</a:t>
            </a:fld>
            <a:endParaRPr lang="he-IL" dirty="0"/>
          </a:p>
        </p:txBody>
      </p:sp>
    </p:spTree>
    <p:extLst>
      <p:ext uri="{BB962C8B-B14F-4D97-AF65-F5344CB8AC3E}">
        <p14:creationId xmlns:p14="http://schemas.microsoft.com/office/powerpoint/2010/main" val="273601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80899" name="מציין מיקום של הערות 2"/>
          <p:cNvSpPr>
            <a:spLocks noGrp="1"/>
          </p:cNvSpPr>
          <p:nvPr>
            <p:ph type="body" idx="1"/>
          </p:nvPr>
        </p:nvSpPr>
        <p:spPr bwMode="auto">
          <a:noFill/>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2C927E37-2A38-4000-8C29-455182009986}" type="slidenum">
              <a:rPr lang="he-IL" smtClean="0"/>
              <a:pPr>
                <a:defRPr/>
              </a:pPr>
              <a:t>19</a:t>
            </a:fld>
            <a:endParaRPr lang="he-IL" dirty="0"/>
          </a:p>
        </p:txBody>
      </p:sp>
    </p:spTree>
    <p:extLst>
      <p:ext uri="{BB962C8B-B14F-4D97-AF65-F5344CB8AC3E}">
        <p14:creationId xmlns:p14="http://schemas.microsoft.com/office/powerpoint/2010/main" val="265273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B335624-80A4-462C-A560-3ECEAD2D1C02}" type="slidenum">
              <a:rPr lang="he-IL">
                <a:solidFill>
                  <a:prstClr val="black"/>
                </a:solidFill>
              </a:rPr>
              <a:pPr>
                <a:defRPr/>
              </a:pPr>
              <a:t>26</a:t>
            </a:fld>
            <a:endParaRPr lang="he-IL" dirty="0">
              <a:solidFill>
                <a:prstClr val="black"/>
              </a:solidFill>
            </a:endParaRPr>
          </a:p>
        </p:txBody>
      </p:sp>
    </p:spTree>
    <p:extLst>
      <p:ext uri="{BB962C8B-B14F-4D97-AF65-F5344CB8AC3E}">
        <p14:creationId xmlns:p14="http://schemas.microsoft.com/office/powerpoint/2010/main" val="163994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82947" name="מציין מיקום של הערות 2"/>
          <p:cNvSpPr>
            <a:spLocks noGrp="1"/>
          </p:cNvSpPr>
          <p:nvPr>
            <p:ph type="body" idx="1"/>
          </p:nvPr>
        </p:nvSpPr>
        <p:spPr bwMode="auto">
          <a:noFill/>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A63925D5-69CD-4020-9C87-0D4B51C9E75F}" type="slidenum">
              <a:rPr lang="he-IL" smtClean="0"/>
              <a:pPr>
                <a:defRPr/>
              </a:pPr>
              <a:t>46</a:t>
            </a:fld>
            <a:endParaRPr lang="he-IL" dirty="0"/>
          </a:p>
        </p:txBody>
      </p:sp>
    </p:spTree>
    <p:extLst>
      <p:ext uri="{BB962C8B-B14F-4D97-AF65-F5344CB8AC3E}">
        <p14:creationId xmlns:p14="http://schemas.microsoft.com/office/powerpoint/2010/main" val="3508345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8A92965-9318-4558-9F49-1DCEAE41192D}" type="datetime8">
              <a:rPr lang="he-IL"/>
              <a:pPr>
                <a:defRPr/>
              </a:pPr>
              <a:t>20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9CA42F9-4349-4F37-B5AB-B9F84665D519}" type="slidenum">
              <a:rPr lang="he-IL"/>
              <a:pPr>
                <a:defRPr/>
              </a:pPr>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907ED29-F953-432E-A323-66CA17CC6B18}" type="slidenum">
              <a:rPr lang="he-IL"/>
              <a:pPr>
                <a:defRPr/>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F4BA81C-C9AA-4AAD-94A3-CDC933A01238}" type="datetime8">
              <a:rPr lang="he-IL"/>
              <a:pPr>
                <a:defRPr/>
              </a:pPr>
              <a:t>20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62F5292-0230-483B-A8C5-95F6709B1152}" type="slidenum">
              <a:rPr lang="he-IL"/>
              <a:pPr>
                <a:defRPr/>
              </a:pPr>
              <a:t>‹#›</a:t>
            </a:fld>
            <a:endParaRPr lang="he-I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ED0C0FC-3D58-418C-8E65-9DFF718669DF}" type="slidenum">
              <a:rPr lang="he-IL"/>
              <a:pPr>
                <a:defRPr/>
              </a:pPr>
              <a:t>‹#›</a:t>
            </a:fld>
            <a:endParaRPr lang="he-I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A51C177-6F0D-4F22-976A-2F0645C5D530}" type="slidenum">
              <a:rPr lang="he-IL"/>
              <a:pPr>
                <a:defRPr/>
              </a:pPr>
              <a:t>‹#›</a:t>
            </a:fld>
            <a:endParaRPr lang="he-I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E3071D3-8B95-4A95-A861-CABE603EFA03}" type="datetime8">
              <a:rPr lang="he-IL"/>
              <a:pPr>
                <a:defRPr/>
              </a:pPr>
              <a:t>20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1B1B3DC-FC2A-4AA9-A841-1E9EED60BE7E}" type="slidenum">
              <a:rPr lang="he-IL"/>
              <a:pPr>
                <a:defRPr/>
              </a:pPr>
              <a:t>‹#›</a:t>
            </a:fld>
            <a:endParaRPr lang="he-I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42444F5-7021-4308-A2F0-C7A44BD081AE}" type="slidenum">
              <a:rPr lang="he-IL"/>
              <a:pPr>
                <a:defRPr/>
              </a:pPr>
              <a:t>‹#›</a:t>
            </a:fld>
            <a:endParaRPr lang="he-I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46A362B-680F-46C3-88C4-B2E25D7FF4FF}" type="slidenum">
              <a:rPr lang="he-IL"/>
              <a:pPr>
                <a:defRPr/>
              </a:pPr>
              <a:t>‹#›</a:t>
            </a:fld>
            <a:endParaRPr lang="he-IL"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6B2B32F-CA4A-4F8E-A505-F31ADB6E2D6C}" type="datetime8">
              <a:rPr lang="he-IL"/>
              <a:pPr>
                <a:defRPr/>
              </a:pPr>
              <a:t>20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D674D6F-9439-4A54-9AC1-06E6337434C3}" type="slidenum">
              <a:rPr lang="he-IL"/>
              <a:pPr>
                <a:defRPr/>
              </a:pPr>
              <a:t>‹#›</a:t>
            </a:fld>
            <a:endParaRPr lang="he-IL"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574531-0EC3-4B98-9EDC-B2A38BEA8E19}" type="datetime8">
              <a:rPr lang="he-IL"/>
              <a:pPr>
                <a:defRPr/>
              </a:pPr>
              <a:t>20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6AB17B9-2D5C-42DF-80F8-7911DD9629F8}" type="slidenum">
              <a:rPr lang="he-IL"/>
              <a:pPr>
                <a:defRPr/>
              </a:pPr>
              <a:t>‹#›</a:t>
            </a:fld>
            <a:endParaRPr lang="he-I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616C11E-76E3-4BD5-87A1-03A07E32BCCB}" type="slidenum">
              <a:rPr lang="he-IL"/>
              <a:pPr>
                <a:defRPr/>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F0E7D5C-8356-4CC5-8F91-0FF18F5ACC92}" type="slidenum">
              <a:rPr lang="he-IL"/>
              <a:pPr>
                <a:defRPr/>
              </a:pPr>
              <a:t>‹#›</a:t>
            </a:fld>
            <a:endParaRPr lang="he-I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1D4515E-472A-4897-88D6-80FA30173890}" type="slidenum">
              <a:rPr lang="he-IL"/>
              <a:pPr>
                <a:defRPr/>
              </a:pPr>
              <a:t>‹#›</a:t>
            </a:fld>
            <a:endParaRPr lang="he-IL"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57B7EED-3DB6-4E36-B153-A5AC929ED6FA}" type="datetime8">
              <a:rPr lang="he-IL"/>
              <a:pPr>
                <a:defRPr/>
              </a:pPr>
              <a:t>20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758782C-423C-49C0-AE85-05EEE8892766}" type="slidenum">
              <a:rPr lang="he-IL"/>
              <a:pPr>
                <a:defRPr/>
              </a:pPr>
              <a:t>‹#›</a:t>
            </a:fld>
            <a:endParaRPr lang="he-IL" dirty="0"/>
          </a:p>
        </p:txBody>
      </p:sp>
    </p:spTree>
    <p:extLst>
      <p:ext uri="{BB962C8B-B14F-4D97-AF65-F5344CB8AC3E}">
        <p14:creationId xmlns:p14="http://schemas.microsoft.com/office/powerpoint/2010/main" val="1064100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4513E7F-26DC-41B2-848B-D970FDE70992}" type="slidenum">
              <a:rPr lang="he-IL"/>
              <a:pPr>
                <a:defRPr/>
              </a:pPr>
              <a:t>‹#›</a:t>
            </a:fld>
            <a:endParaRPr lang="he-IL" dirty="0"/>
          </a:p>
        </p:txBody>
      </p:sp>
    </p:spTree>
    <p:extLst>
      <p:ext uri="{BB962C8B-B14F-4D97-AF65-F5344CB8AC3E}">
        <p14:creationId xmlns:p14="http://schemas.microsoft.com/office/powerpoint/2010/main" val="2513766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15F8B1A-2F22-4B41-B525-ED9748B3AD28}" type="slidenum">
              <a:rPr lang="he-IL"/>
              <a:pPr>
                <a:defRPr/>
              </a:pPr>
              <a:t>‹#›</a:t>
            </a:fld>
            <a:endParaRPr lang="he-IL" dirty="0"/>
          </a:p>
        </p:txBody>
      </p:sp>
    </p:spTree>
    <p:extLst>
      <p:ext uri="{BB962C8B-B14F-4D97-AF65-F5344CB8AC3E}">
        <p14:creationId xmlns:p14="http://schemas.microsoft.com/office/powerpoint/2010/main" val="4285266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8A92965-9318-4558-9F49-1DCEAE41192D}" type="datetime8">
              <a:rPr lang="he-IL">
                <a:solidFill>
                  <a:prstClr val="black">
                    <a:tint val="75000"/>
                  </a:prstClr>
                </a:solidFill>
              </a:rPr>
              <a:pPr>
                <a:defRPr/>
              </a:pPr>
              <a:t>20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9CA42F9-4349-4F37-B5AB-B9F84665D519}" type="slidenum">
              <a:rPr lang="he-IL"/>
              <a:pPr>
                <a:defRPr/>
              </a:pPr>
              <a:t>‹#›</a:t>
            </a:fld>
            <a:endParaRPr lang="he-IL" dirty="0"/>
          </a:p>
        </p:txBody>
      </p:sp>
    </p:spTree>
    <p:extLst>
      <p:ext uri="{BB962C8B-B14F-4D97-AF65-F5344CB8AC3E}">
        <p14:creationId xmlns:p14="http://schemas.microsoft.com/office/powerpoint/2010/main" val="2206601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F0E7D5C-8356-4CC5-8F91-0FF18F5ACC92}" type="slidenum">
              <a:rPr lang="he-IL"/>
              <a:pPr>
                <a:defRPr/>
              </a:pPr>
              <a:t>‹#›</a:t>
            </a:fld>
            <a:endParaRPr lang="he-IL" dirty="0"/>
          </a:p>
        </p:txBody>
      </p:sp>
    </p:spTree>
    <p:extLst>
      <p:ext uri="{BB962C8B-B14F-4D97-AF65-F5344CB8AC3E}">
        <p14:creationId xmlns:p14="http://schemas.microsoft.com/office/powerpoint/2010/main" val="2215052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E0B6857-3695-4574-B914-8022E7BEA407}" type="slidenum">
              <a:rPr lang="he-IL"/>
              <a:pPr>
                <a:defRPr/>
              </a:pPr>
              <a:t>‹#›</a:t>
            </a:fld>
            <a:endParaRPr lang="he-IL" dirty="0"/>
          </a:p>
        </p:txBody>
      </p:sp>
    </p:spTree>
    <p:extLst>
      <p:ext uri="{BB962C8B-B14F-4D97-AF65-F5344CB8AC3E}">
        <p14:creationId xmlns:p14="http://schemas.microsoft.com/office/powerpoint/2010/main" val="710872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5861572-EEDC-4E7D-9F18-ADEEE59C1428}" type="datetime8">
              <a:rPr lang="he-IL">
                <a:solidFill>
                  <a:prstClr val="black">
                    <a:tint val="75000"/>
                  </a:prstClr>
                </a:solidFill>
              </a:rPr>
              <a:pPr>
                <a:defRPr/>
              </a:pPr>
              <a:t>20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6402DF-7568-4E1F-BEF6-0490FC2A185D}" type="slidenum">
              <a:rPr lang="he-IL"/>
              <a:pPr>
                <a:defRPr/>
              </a:pPr>
              <a:t>‹#›</a:t>
            </a:fld>
            <a:endParaRPr lang="he-IL" dirty="0"/>
          </a:p>
        </p:txBody>
      </p:sp>
    </p:spTree>
    <p:extLst>
      <p:ext uri="{BB962C8B-B14F-4D97-AF65-F5344CB8AC3E}">
        <p14:creationId xmlns:p14="http://schemas.microsoft.com/office/powerpoint/2010/main" val="3319761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3B9F3D1-F4CE-40A0-9F19-F21C0C39739B}" type="slidenum">
              <a:rPr lang="he-IL">
                <a:solidFill>
                  <a:srgbClr val="FFFFFF">
                    <a:lumMod val="65000"/>
                  </a:srgbClr>
                </a:solidFill>
              </a:rPr>
              <a:pPr>
                <a:defRPr/>
              </a:pPr>
              <a:t>‹#›</a:t>
            </a:fld>
            <a:endParaRPr lang="he-IL" dirty="0">
              <a:solidFill>
                <a:srgbClr val="FFFFFF">
                  <a:lumMod val="65000"/>
                </a:srgbClr>
              </a:solidFill>
            </a:endParaRPr>
          </a:p>
        </p:txBody>
      </p:sp>
    </p:spTree>
    <p:extLst>
      <p:ext uri="{BB962C8B-B14F-4D97-AF65-F5344CB8AC3E}">
        <p14:creationId xmlns:p14="http://schemas.microsoft.com/office/powerpoint/2010/main" val="317738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E0B6857-3695-4574-B914-8022E7BEA407}" type="slidenum">
              <a:rPr lang="he-IL"/>
              <a:pPr>
                <a:defRPr/>
              </a:pPr>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5861572-EEDC-4E7D-9F18-ADEEE59C1428}" type="datetime8">
              <a:rPr lang="he-IL"/>
              <a:pPr>
                <a:defRPr/>
              </a:pPr>
              <a:t>20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86402DF-7568-4E1F-BEF6-0490FC2A185D}" type="slidenum">
              <a:rPr lang="he-IL"/>
              <a:pPr>
                <a:defRPr/>
              </a:pPr>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B82D0E9-70F2-45CC-86FF-AFBE6A742075}" type="datetime8">
              <a:rPr lang="he-IL"/>
              <a:pPr>
                <a:defRPr/>
              </a:pPr>
              <a:t>20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A538B7E-5FBE-4EA4-A2EE-C8FF6B932F57}" type="slidenum">
              <a:rPr lang="he-IL"/>
              <a:pPr>
                <a:defRPr/>
              </a:pPr>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25BF863-77B6-49CC-9D0E-97DAC1C7701B}" type="slidenum">
              <a:rPr lang="he-IL"/>
              <a:pPr>
                <a:defRPr/>
              </a:pPr>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78E2526-2AA1-4AD2-B3CE-9AC2CBAFF632}" type="slidenum">
              <a:rPr lang="he-IL"/>
              <a:pPr>
                <a:defRPr/>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2518C72-A4C0-4A30-9326-5827D0D9EFC7}" type="datetime8">
              <a:rPr lang="he-IL"/>
              <a:pPr>
                <a:defRPr/>
              </a:pPr>
              <a:t>20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3AB191-CC61-45F2-BB00-6C59F459DCBF}" type="slidenum">
              <a:rPr lang="he-IL"/>
              <a:pPr>
                <a:defRPr/>
              </a:pPr>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FF5ABC7-84DA-4175-A67B-E7FC6C4BE918}" type="slidenum">
              <a:rPr lang="he-IL"/>
              <a:pPr>
                <a:defRPr/>
              </a:pPr>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1430F3-E623-4E29-B1B1-23024F91108C}" type="datetime8">
              <a:rPr lang="he-IL"/>
              <a:pPr>
                <a:defRPr/>
              </a:pPr>
              <a:t>20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058105A-45BD-4EB8-84F8-807B4C956E5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0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8B6050B-1F96-4883-B489-C79ACF4929AA}" type="datetime8">
              <a:rPr lang="he-IL"/>
              <a:pPr>
                <a:defRPr/>
              </a:pPr>
              <a:t>20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F6CA2A5-54C4-41EB-A283-43749772726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11" r:id="rId1"/>
    <p:sldLayoutId id="2147485012" r:id="rId2"/>
    <p:sldLayoutId id="214748501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B87609D-B9D5-47B1-99B5-56408DEA61B8}" type="datetime8">
              <a:rPr lang="he-IL"/>
              <a:pPr>
                <a:defRPr/>
              </a:pPr>
              <a:t>20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71C7BA5-7AE6-4974-AE1E-07114F633CE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B8C1943-7418-4882-9492-DBD7B00E7E82}" type="datetime8">
              <a:rPr lang="he-IL"/>
              <a:pPr>
                <a:defRPr/>
              </a:pPr>
              <a:t>20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B4EFDCA-8C39-41A4-A8D8-067C37262C4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BD806D-416F-4AA5-B62C-A029E7B2191A}" type="datetime8">
              <a:rPr lang="he-IL"/>
              <a:pPr>
                <a:defRPr/>
              </a:pPr>
              <a:t>20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850D7C5-18D3-4E28-AB3B-F65E1E78B34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0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374CC44-435F-4354-A7B5-329121D5DCA6}" type="datetime8">
              <a:rPr lang="he-IL"/>
              <a:pPr>
                <a:defRPr/>
              </a:pPr>
              <a:t>20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86ED391-1B83-4858-8BE2-7720A76978E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15B7F5F-0EDD-4E45-838A-4A51B642A6C0}" type="datetime8">
              <a:rPr lang="he-IL"/>
              <a:pPr>
                <a:defRPr/>
              </a:pPr>
              <a:t>20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CC49E7F-AD68-4DF1-85F0-EACFA3656DC3}" type="slidenum">
              <a:rPr lang="he-IL"/>
              <a:pPr>
                <a:defRPr/>
              </a:pPr>
              <a:t>‹#›</a:t>
            </a:fld>
            <a:endParaRPr lang="he-IL" dirty="0"/>
          </a:p>
        </p:txBody>
      </p:sp>
    </p:spTree>
    <p:extLst>
      <p:ext uri="{BB962C8B-B14F-4D97-AF65-F5344CB8AC3E}">
        <p14:creationId xmlns:p14="http://schemas.microsoft.com/office/powerpoint/2010/main" val="610492836"/>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1430F3-E623-4E29-B1B1-23024F91108C}" type="datetime8">
              <a:rPr lang="he-IL">
                <a:solidFill>
                  <a:prstClr val="black">
                    <a:tint val="75000"/>
                  </a:prstClr>
                </a:solidFill>
              </a:rPr>
              <a:pPr>
                <a:defRPr/>
              </a:pPr>
              <a:t>20 ינואר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058105A-45BD-4EB8-84F8-807B4C956E5E}" type="slidenum">
              <a:rPr lang="he-IL"/>
              <a:pPr>
                <a:defRPr/>
              </a:pPr>
              <a:t>‹#›</a:t>
            </a:fld>
            <a:endParaRPr lang="he-IL" dirty="0"/>
          </a:p>
        </p:txBody>
      </p:sp>
    </p:spTree>
    <p:extLst>
      <p:ext uri="{BB962C8B-B14F-4D97-AF65-F5344CB8AC3E}">
        <p14:creationId xmlns:p14="http://schemas.microsoft.com/office/powerpoint/2010/main" val="580928671"/>
      </p:ext>
    </p:extLst>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cience.cet.ac.il/science/transportation/transport7.asp" TargetMode="External"/><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fr.wikipedia.org/wiki/Utilisateur:%C2%B2%C2%B0%C2%B9%C2%B0%C2%B0"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fr.wikipedia.org/wiki/Utilisateur:%C2%B2%C2%B0%C2%B9%C2%B0%C2%B0"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1222723"/>
            <a:ext cx="8215312"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p:nvSpPr>
        <p:spPr>
          <a:xfrm>
            <a:off x="539552" y="1196752"/>
            <a:ext cx="816292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a:solidFill>
                  <a:srgbClr val="1D4C72"/>
                </a:solidFill>
                <a:latin typeface="+mn-lt"/>
                <a:cs typeface="+mn-cs"/>
              </a:rPr>
              <a:t>פוטוסינתזה</a:t>
            </a:r>
          </a:p>
        </p:txBody>
      </p:sp>
      <p:sp>
        <p:nvSpPr>
          <p:cNvPr id="25605" name="Rectangle 18"/>
          <p:cNvSpPr>
            <a:spLocks noChangeArrowheads="1"/>
          </p:cNvSpPr>
          <p:nvPr/>
        </p:nvSpPr>
        <p:spPr bwMode="auto">
          <a:xfrm>
            <a:off x="7243763" y="1906984"/>
            <a:ext cx="1439862" cy="369888"/>
          </a:xfrm>
          <a:prstGeom prst="rect">
            <a:avLst/>
          </a:prstGeom>
          <a:noFill/>
          <a:ln w="9525">
            <a:noFill/>
            <a:miter lim="800000"/>
            <a:headEnd/>
            <a:tailEnd/>
          </a:ln>
        </p:spPr>
        <p:txBody>
          <a:bodyPr wrap="none">
            <a:spAutoFit/>
          </a:bodyPr>
          <a:lstStyle/>
          <a:p>
            <a:r>
              <a:rPr lang="he-IL" b="1" dirty="0">
                <a:solidFill>
                  <a:srgbClr val="1D4C72"/>
                </a:solidFill>
                <a:latin typeface="Calibri" pitchFamily="34" charset="0"/>
              </a:rPr>
              <a:t>נושאי השיעור</a:t>
            </a:r>
          </a:p>
        </p:txBody>
      </p:sp>
      <p:pic>
        <p:nvPicPr>
          <p:cNvPr id="25606" name="Picture 10"/>
          <p:cNvPicPr>
            <a:picLocks noChangeAspect="1" noChangeArrowheads="1"/>
          </p:cNvPicPr>
          <p:nvPr/>
        </p:nvPicPr>
        <p:blipFill>
          <a:blip r:embed="rId4" cstate="print"/>
          <a:srcRect/>
          <a:stretch>
            <a:fillRect/>
          </a:stretch>
        </p:blipFill>
        <p:spPr bwMode="auto">
          <a:xfrm>
            <a:off x="467544" y="4437112"/>
            <a:ext cx="4022740" cy="2076565"/>
          </a:xfrm>
          <a:prstGeom prst="rect">
            <a:avLst/>
          </a:prstGeom>
          <a:noFill/>
          <a:ln w="9525">
            <a:noFill/>
            <a:miter lim="800000"/>
            <a:headEnd/>
            <a:tailEnd/>
          </a:ln>
        </p:spPr>
      </p:pic>
      <p:sp>
        <p:nvSpPr>
          <p:cNvPr id="8" name="שמש 7"/>
          <p:cNvSpPr/>
          <p:nvPr/>
        </p:nvSpPr>
        <p:spPr bwMode="auto">
          <a:xfrm>
            <a:off x="611560" y="4509120"/>
            <a:ext cx="942157" cy="89770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5608" name="Rectangle 18"/>
          <p:cNvSpPr>
            <a:spLocks noChangeArrowheads="1"/>
          </p:cNvSpPr>
          <p:nvPr/>
        </p:nvSpPr>
        <p:spPr bwMode="auto">
          <a:xfrm>
            <a:off x="7183438" y="4787304"/>
            <a:ext cx="1535112" cy="369888"/>
          </a:xfrm>
          <a:prstGeom prst="rect">
            <a:avLst/>
          </a:prstGeom>
          <a:noFill/>
          <a:ln w="9525">
            <a:noFill/>
            <a:miter lim="800000"/>
            <a:headEnd/>
            <a:tailEnd/>
          </a:ln>
        </p:spPr>
        <p:txBody>
          <a:bodyPr wrap="none">
            <a:spAutoFit/>
          </a:bodyPr>
          <a:lstStyle/>
          <a:p>
            <a:r>
              <a:rPr lang="he-IL" b="1" dirty="0">
                <a:solidFill>
                  <a:srgbClr val="1D4C72"/>
                </a:solidFill>
                <a:latin typeface="Calibri" pitchFamily="34" charset="0"/>
              </a:rPr>
              <a:t>מצגות קשורות</a:t>
            </a:r>
          </a:p>
        </p:txBody>
      </p:sp>
      <p:sp>
        <p:nvSpPr>
          <p:cNvPr id="10" name="Rectangle 17"/>
          <p:cNvSpPr/>
          <p:nvPr/>
        </p:nvSpPr>
        <p:spPr>
          <a:xfrm>
            <a:off x="5435600" y="5194201"/>
            <a:ext cx="3279775" cy="8270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נשימה תאית</a:t>
            </a:r>
          </a:p>
          <a:p>
            <a:pPr fontAlgn="auto">
              <a:spcBef>
                <a:spcPts val="0"/>
              </a:spcBef>
              <a:spcAft>
                <a:spcPts val="0"/>
              </a:spcAft>
              <a:buFontTx/>
              <a:buBlip>
                <a:blip r:embed="rId5"/>
              </a:buBlip>
              <a:defRPr/>
            </a:pPr>
            <a:r>
              <a:rPr lang="he-IL" sz="2000" dirty="0">
                <a:solidFill>
                  <a:schemeClr val="tx1"/>
                </a:solidFill>
              </a:rPr>
              <a:t> נשימה תאית ופוטוסינתזה</a:t>
            </a:r>
          </a:p>
          <a:p>
            <a:pPr fontAlgn="auto">
              <a:spcBef>
                <a:spcPts val="0"/>
              </a:spcBef>
              <a:spcAft>
                <a:spcPts val="0"/>
              </a:spcAft>
              <a:defRPr/>
            </a:pPr>
            <a:r>
              <a:rPr lang="he-IL" sz="2000" dirty="0">
                <a:solidFill>
                  <a:schemeClr val="tx1"/>
                </a:solidFill>
              </a:rPr>
              <a:t> </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p:txBody>
      </p:sp>
      <p:sp>
        <p:nvSpPr>
          <p:cNvPr id="11" name="TextBox 10"/>
          <p:cNvSpPr txBox="1"/>
          <p:nvPr/>
        </p:nvSpPr>
        <p:spPr>
          <a:xfrm>
            <a:off x="107504" y="332656"/>
            <a:ext cx="8609582" cy="83099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4800" b="1" dirty="0" smtClean="0">
                <a:solidFill>
                  <a:srgbClr val="FF6600"/>
                </a:solidFill>
                <a:latin typeface="+mn-lt"/>
                <a:cs typeface="+mn-cs"/>
              </a:rPr>
              <a:t>התא – מבנה ותפקוד</a:t>
            </a:r>
            <a:endParaRPr lang="he-IL" sz="4800" b="1" dirty="0">
              <a:solidFill>
                <a:srgbClr val="FF6600"/>
              </a:solidFill>
              <a:latin typeface="+mn-lt"/>
              <a:cs typeface="+mn-cs"/>
            </a:endParaRPr>
          </a:p>
        </p:txBody>
      </p:sp>
      <p:sp>
        <p:nvSpPr>
          <p:cNvPr id="12" name="Rectangle 17"/>
          <p:cNvSpPr/>
          <p:nvPr/>
        </p:nvSpPr>
        <p:spPr>
          <a:xfrm>
            <a:off x="517525" y="2264965"/>
            <a:ext cx="8143875" cy="202813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a:t>
            </a:r>
            <a:r>
              <a:rPr lang="he-IL" sz="2000" dirty="0" smtClean="0">
                <a:solidFill>
                  <a:schemeClr val="tx1"/>
                </a:solidFill>
              </a:rPr>
              <a:t>תהליך הפוטוסינתזה – מגיבים ותוצרים</a:t>
            </a: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הכלורופלסט </a:t>
            </a:r>
            <a:endParaRPr lang="he-IL" sz="2000" dirty="0" smtClean="0">
              <a:solidFill>
                <a:schemeClr val="tx1"/>
              </a:solidFill>
            </a:endParaRPr>
          </a:p>
          <a:p>
            <a:pPr fontAlgn="auto">
              <a:spcBef>
                <a:spcPts val="0"/>
              </a:spcBef>
              <a:spcAft>
                <a:spcPts val="0"/>
              </a:spcAft>
              <a:buFontTx/>
              <a:buBlip>
                <a:blip r:embed="rId5"/>
              </a:buBlip>
              <a:defRPr/>
            </a:pPr>
            <a:r>
              <a:rPr lang="he-IL" sz="2000" dirty="0" smtClean="0">
                <a:solidFill>
                  <a:schemeClr val="tx1"/>
                </a:solidFill>
              </a:rPr>
              <a:t> הפיוניות</a:t>
            </a:r>
          </a:p>
          <a:p>
            <a:pPr fontAlgn="auto">
              <a:spcBef>
                <a:spcPts val="0"/>
              </a:spcBef>
              <a:spcAft>
                <a:spcPts val="0"/>
              </a:spcAft>
              <a:buFontTx/>
              <a:buBlip>
                <a:blip r:embed="rId5"/>
              </a:buBlip>
              <a:defRPr/>
            </a:pPr>
            <a:r>
              <a:rPr lang="he-IL" sz="2000" dirty="0" smtClean="0">
                <a:solidFill>
                  <a:schemeClr val="tx1"/>
                </a:solidFill>
              </a:rPr>
              <a:t> תפקיד </a:t>
            </a:r>
            <a:r>
              <a:rPr lang="he-IL" sz="2000" dirty="0">
                <a:solidFill>
                  <a:schemeClr val="tx1"/>
                </a:solidFill>
              </a:rPr>
              <a:t>הפוטוסינתזה בחיי </a:t>
            </a:r>
            <a:r>
              <a:rPr lang="he-IL" sz="2000" dirty="0" smtClean="0">
                <a:solidFill>
                  <a:schemeClr val="tx1"/>
                </a:solidFill>
              </a:rPr>
              <a:t>הצמח</a:t>
            </a:r>
          </a:p>
          <a:p>
            <a:pPr fontAlgn="auto">
              <a:spcBef>
                <a:spcPts val="0"/>
              </a:spcBef>
              <a:spcAft>
                <a:spcPts val="0"/>
              </a:spcAft>
              <a:buFontTx/>
              <a:buBlip>
                <a:blip r:embed="rId5"/>
              </a:buBlip>
              <a:defRPr/>
            </a:pPr>
            <a:r>
              <a:rPr lang="he-IL" sz="2000" dirty="0">
                <a:solidFill>
                  <a:schemeClr val="tx1"/>
                </a:solidFill>
              </a:rPr>
              <a:t> חשיבות הפוטוסינתזה למערכת </a:t>
            </a:r>
            <a:r>
              <a:rPr lang="he-IL" sz="2000" dirty="0" smtClean="0">
                <a:solidFill>
                  <a:schemeClr val="tx1"/>
                </a:solidFill>
              </a:rPr>
              <a:t>האקולוגית</a:t>
            </a:r>
          </a:p>
          <a:p>
            <a:pPr fontAlgn="auto">
              <a:spcBef>
                <a:spcPts val="0"/>
              </a:spcBef>
              <a:spcAft>
                <a:spcPts val="0"/>
              </a:spcAft>
              <a:buFontTx/>
              <a:buBlip>
                <a:blip r:embed="rId5"/>
              </a:buBlip>
              <a:defRPr/>
            </a:pPr>
            <a:r>
              <a:rPr lang="he-IL" sz="2000" dirty="0" smtClean="0">
                <a:solidFill>
                  <a:schemeClr val="tx1"/>
                </a:solidFill>
              </a:rPr>
              <a:t> </a:t>
            </a:r>
            <a:r>
              <a:rPr lang="he-IL" sz="2000" dirty="0">
                <a:solidFill>
                  <a:schemeClr val="tx1"/>
                </a:solidFill>
              </a:rPr>
              <a:t>הגורמים המשפיעים על קצב הפוטוסינתזה</a:t>
            </a:r>
          </a:p>
          <a:p>
            <a:pPr fontAlgn="auto">
              <a:spcBef>
                <a:spcPts val="0"/>
              </a:spcBef>
              <a:spcAft>
                <a:spcPts val="0"/>
              </a:spcAft>
              <a:defRPr/>
            </a:pPr>
            <a:r>
              <a:rPr lang="he-IL" sz="2000" dirty="0">
                <a:solidFill>
                  <a:schemeClr val="tx1"/>
                </a:solidFill>
              </a:rPr>
              <a:t> </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 רמות </a:t>
            </a:r>
            <a:r>
              <a:rPr lang="he-IL" sz="1800" b="1" dirty="0" err="1" smtClean="0">
                <a:solidFill>
                  <a:srgbClr val="FF6600"/>
                </a:solidFill>
                <a:ea typeface="+mn-ea"/>
              </a:rPr>
              <a:t>אירגון</a:t>
            </a:r>
            <a:endParaRPr lang="he-IL" sz="1800" dirty="0" smtClean="0"/>
          </a:p>
        </p:txBody>
      </p:sp>
      <p:sp>
        <p:nvSpPr>
          <p:cNvPr id="10" name="TextBox 9"/>
          <p:cNvSpPr txBox="1"/>
          <p:nvPr/>
        </p:nvSpPr>
        <p:spPr>
          <a:xfrm>
            <a:off x="390525" y="465138"/>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3:</a:t>
            </a:r>
          </a:p>
          <a:p>
            <a:pPr fontAlgn="auto">
              <a:spcBef>
                <a:spcPts val="0"/>
              </a:spcBef>
              <a:spcAft>
                <a:spcPts val="0"/>
              </a:spcAft>
              <a:defRPr/>
            </a:pPr>
            <a:r>
              <a:rPr lang="he-IL" kern="0" dirty="0">
                <a:solidFill>
                  <a:srgbClr val="1F497D"/>
                </a:solidFill>
              </a:rPr>
              <a:t>א. סדרו את התמונות על פי רמות הארגון שהן מתארות.</a:t>
            </a:r>
          </a:p>
          <a:p>
            <a:pPr fontAlgn="auto">
              <a:spcBef>
                <a:spcPts val="0"/>
              </a:spcBef>
              <a:spcAft>
                <a:spcPts val="0"/>
              </a:spcAft>
              <a:defRPr/>
            </a:pPr>
            <a:r>
              <a:rPr lang="he-IL" kern="0" dirty="0">
                <a:solidFill>
                  <a:srgbClr val="1F497D"/>
                </a:solidFill>
              </a:rPr>
              <a:t>ב. אילו רמות ארגון חסרות?</a:t>
            </a:r>
          </a:p>
          <a:p>
            <a:pPr fontAlgn="auto">
              <a:spcBef>
                <a:spcPts val="0"/>
              </a:spcBef>
              <a:spcAft>
                <a:spcPts val="0"/>
              </a:spcAft>
              <a:defRPr/>
            </a:pPr>
            <a:endParaRPr lang="he-IL" kern="0" dirty="0">
              <a:solidFill>
                <a:srgbClr val="1F497D"/>
              </a:solidFill>
            </a:endParaRPr>
          </a:p>
        </p:txBody>
      </p:sp>
      <p:sp>
        <p:nvSpPr>
          <p:cNvPr id="33797" name="מלבן 11"/>
          <p:cNvSpPr>
            <a:spLocks noChangeArrowheads="1"/>
          </p:cNvSpPr>
          <p:nvPr/>
        </p:nvSpPr>
        <p:spPr bwMode="auto">
          <a:xfrm>
            <a:off x="3131840" y="6093296"/>
            <a:ext cx="5702202" cy="716093"/>
          </a:xfrm>
          <a:prstGeom prst="rect">
            <a:avLst/>
          </a:prstGeom>
          <a:noFill/>
          <a:ln w="9525">
            <a:noFill/>
            <a:miter lim="800000"/>
            <a:headEnd/>
            <a:tailEnd/>
          </a:ln>
        </p:spPr>
        <p:txBody>
          <a:bodyPr wrap="none">
            <a:spAutoFit/>
          </a:bodyPr>
          <a:lstStyle/>
          <a:p>
            <a:pPr>
              <a:lnSpc>
                <a:spcPct val="115000"/>
              </a:lnSpc>
              <a:spcAft>
                <a:spcPts val="1000"/>
              </a:spcAft>
            </a:pPr>
            <a:r>
              <a:rPr lang="he-IL" sz="1200" dirty="0">
                <a:solidFill>
                  <a:srgbClr val="000000"/>
                </a:solidFill>
                <a:latin typeface="Calibri" pitchFamily="34" charset="0"/>
              </a:rPr>
              <a:t>התמונות לקוחות מהפעילות: רמות ארגון, </a:t>
            </a:r>
            <a:r>
              <a:rPr lang="he-IL" sz="1200" dirty="0" smtClean="0">
                <a:solidFill>
                  <a:srgbClr val="000000"/>
                </a:solidFill>
                <a:latin typeface="Calibri" pitchFamily="34" charset="0"/>
              </a:rPr>
              <a:t>מט"ח.</a:t>
            </a:r>
          </a:p>
          <a:p>
            <a:pPr>
              <a:lnSpc>
                <a:spcPct val="115000"/>
              </a:lnSpc>
              <a:spcAft>
                <a:spcPts val="1000"/>
              </a:spcAft>
            </a:pPr>
            <a:r>
              <a:rPr lang="he-IL" sz="1600" b="1" dirty="0" smtClean="0">
                <a:solidFill>
                  <a:srgbClr val="000000"/>
                </a:solidFill>
                <a:latin typeface="Calibri" pitchFamily="34" charset="0"/>
              </a:rPr>
              <a:t>השאלה קשורה לרעיון המרכזי בביולוגיה: ארגון במערכות ביולוגיות.</a:t>
            </a:r>
            <a:endParaRPr lang="en-US" sz="1600" b="1" dirty="0">
              <a:solidFill>
                <a:srgbClr val="000000"/>
              </a:solidFill>
              <a:latin typeface="Calibri" pitchFamily="34" charset="0"/>
            </a:endParaRPr>
          </a:p>
        </p:txBody>
      </p:sp>
      <p:grpSp>
        <p:nvGrpSpPr>
          <p:cNvPr id="33798" name="קבוצה 4"/>
          <p:cNvGrpSpPr>
            <a:grpSpLocks/>
          </p:cNvGrpSpPr>
          <p:nvPr/>
        </p:nvGrpSpPr>
        <p:grpSpPr bwMode="auto">
          <a:xfrm>
            <a:off x="428625" y="1460500"/>
            <a:ext cx="7335838" cy="5397500"/>
            <a:chOff x="428625" y="1381125"/>
            <a:chExt cx="7335887" cy="5398108"/>
          </a:xfrm>
        </p:grpSpPr>
        <p:pic>
          <p:nvPicPr>
            <p:cNvPr id="33800" name="Picture 6"/>
            <p:cNvPicPr>
              <a:picLocks noChangeAspect="1" noChangeArrowheads="1"/>
            </p:cNvPicPr>
            <p:nvPr/>
          </p:nvPicPr>
          <p:blipFill>
            <a:blip r:embed="rId2" cstate="print"/>
            <a:srcRect/>
            <a:stretch>
              <a:fillRect/>
            </a:stretch>
          </p:blipFill>
          <p:spPr bwMode="auto">
            <a:xfrm>
              <a:off x="474663" y="1404938"/>
              <a:ext cx="1712912" cy="1760537"/>
            </a:xfrm>
            <a:prstGeom prst="rect">
              <a:avLst/>
            </a:prstGeom>
            <a:noFill/>
            <a:ln w="9525">
              <a:noFill/>
              <a:miter lim="800000"/>
              <a:headEnd/>
              <a:tailEnd/>
            </a:ln>
          </p:spPr>
        </p:pic>
        <p:pic>
          <p:nvPicPr>
            <p:cNvPr id="33801" name="Picture 8"/>
            <p:cNvPicPr>
              <a:picLocks noChangeAspect="1" noChangeArrowheads="1"/>
            </p:cNvPicPr>
            <p:nvPr/>
          </p:nvPicPr>
          <p:blipFill>
            <a:blip r:embed="rId3" cstate="print"/>
            <a:srcRect/>
            <a:stretch>
              <a:fillRect/>
            </a:stretch>
          </p:blipFill>
          <p:spPr bwMode="auto">
            <a:xfrm>
              <a:off x="2771775" y="1381125"/>
              <a:ext cx="2317750" cy="1808163"/>
            </a:xfrm>
            <a:prstGeom prst="rect">
              <a:avLst/>
            </a:prstGeom>
            <a:noFill/>
            <a:ln w="9525">
              <a:noFill/>
              <a:miter lim="800000"/>
              <a:headEnd/>
              <a:tailEnd/>
            </a:ln>
          </p:spPr>
        </p:pic>
        <p:pic>
          <p:nvPicPr>
            <p:cNvPr id="33802" name="תמונה 8"/>
            <p:cNvPicPr>
              <a:picLocks noChangeAspect="1" noChangeArrowheads="1"/>
            </p:cNvPicPr>
            <p:nvPr/>
          </p:nvPicPr>
          <p:blipFill>
            <a:blip r:embed="rId4" cstate="print"/>
            <a:srcRect l="35255" t="46265" r="35999" b="24818"/>
            <a:stretch>
              <a:fillRect/>
            </a:stretch>
          </p:blipFill>
          <p:spPr bwMode="auto">
            <a:xfrm>
              <a:off x="428625" y="3429000"/>
              <a:ext cx="2032000" cy="1531938"/>
            </a:xfrm>
            <a:prstGeom prst="rect">
              <a:avLst/>
            </a:prstGeom>
            <a:noFill/>
            <a:ln w="9525">
              <a:noFill/>
              <a:miter lim="800000"/>
              <a:headEnd/>
              <a:tailEnd/>
            </a:ln>
          </p:spPr>
        </p:pic>
        <p:pic>
          <p:nvPicPr>
            <p:cNvPr id="33803" name="Picture 13"/>
            <p:cNvPicPr>
              <a:picLocks noChangeAspect="1" noChangeArrowheads="1"/>
            </p:cNvPicPr>
            <p:nvPr/>
          </p:nvPicPr>
          <p:blipFill>
            <a:blip r:embed="rId5" cstate="print"/>
            <a:srcRect/>
            <a:stretch>
              <a:fillRect/>
            </a:stretch>
          </p:blipFill>
          <p:spPr bwMode="auto">
            <a:xfrm>
              <a:off x="6011863" y="1404938"/>
              <a:ext cx="1489075" cy="1808162"/>
            </a:xfrm>
            <a:prstGeom prst="rect">
              <a:avLst/>
            </a:prstGeom>
            <a:noFill/>
            <a:ln w="9525">
              <a:noFill/>
              <a:miter lim="800000"/>
              <a:headEnd/>
              <a:tailEnd/>
            </a:ln>
          </p:spPr>
        </p:pic>
        <p:pic>
          <p:nvPicPr>
            <p:cNvPr id="33804" name="Picture 14"/>
            <p:cNvPicPr>
              <a:picLocks noChangeAspect="1" noChangeArrowheads="1"/>
            </p:cNvPicPr>
            <p:nvPr/>
          </p:nvPicPr>
          <p:blipFill>
            <a:blip r:embed="rId6" cstate="print"/>
            <a:srcRect/>
            <a:stretch>
              <a:fillRect/>
            </a:stretch>
          </p:blipFill>
          <p:spPr bwMode="auto">
            <a:xfrm>
              <a:off x="630238" y="5445125"/>
              <a:ext cx="1628775" cy="933450"/>
            </a:xfrm>
            <a:prstGeom prst="rect">
              <a:avLst/>
            </a:prstGeom>
            <a:noFill/>
            <a:ln w="9525">
              <a:noFill/>
              <a:miter lim="800000"/>
              <a:headEnd/>
              <a:tailEnd/>
            </a:ln>
          </p:spPr>
        </p:pic>
        <p:sp>
          <p:nvSpPr>
            <p:cNvPr id="33805" name="מלבן 12"/>
            <p:cNvSpPr>
              <a:spLocks noChangeArrowheads="1"/>
            </p:cNvSpPr>
            <p:nvPr/>
          </p:nvSpPr>
          <p:spPr bwMode="auto">
            <a:xfrm>
              <a:off x="851570" y="6409901"/>
              <a:ext cx="1133644" cy="369332"/>
            </a:xfrm>
            <a:prstGeom prst="rect">
              <a:avLst/>
            </a:prstGeom>
            <a:noFill/>
            <a:ln w="9525">
              <a:noFill/>
              <a:miter lim="800000"/>
              <a:headEnd/>
              <a:tailEnd/>
            </a:ln>
          </p:spPr>
          <p:txBody>
            <a:bodyPr wrap="none">
              <a:spAutoFit/>
            </a:bodyPr>
            <a:lstStyle/>
            <a:p>
              <a:r>
                <a:rPr lang="he-IL">
                  <a:solidFill>
                    <a:srgbClr val="000000"/>
                  </a:solidFill>
                </a:rPr>
                <a:t>כלורופלסט</a:t>
              </a:r>
            </a:p>
          </p:txBody>
        </p:sp>
        <p:pic>
          <p:nvPicPr>
            <p:cNvPr id="33806" name="Picture 2"/>
            <p:cNvPicPr>
              <a:picLocks noChangeAspect="1" noChangeArrowheads="1"/>
            </p:cNvPicPr>
            <p:nvPr/>
          </p:nvPicPr>
          <p:blipFill>
            <a:blip r:embed="rId7" cstate="print"/>
            <a:srcRect/>
            <a:stretch>
              <a:fillRect/>
            </a:stretch>
          </p:blipFill>
          <p:spPr bwMode="auto">
            <a:xfrm>
              <a:off x="4788024" y="3627760"/>
              <a:ext cx="2976488" cy="2262763"/>
            </a:xfrm>
            <a:prstGeom prst="rect">
              <a:avLst/>
            </a:prstGeom>
            <a:noFill/>
            <a:ln w="9525">
              <a:noFill/>
              <a:miter lim="800000"/>
              <a:headEnd/>
              <a:tailEnd/>
            </a:ln>
          </p:spPr>
        </p:pic>
        <p:sp>
          <p:nvSpPr>
            <p:cNvPr id="33807" name="מלבן 14"/>
            <p:cNvSpPr>
              <a:spLocks noChangeArrowheads="1"/>
            </p:cNvSpPr>
            <p:nvPr/>
          </p:nvSpPr>
          <p:spPr bwMode="auto">
            <a:xfrm>
              <a:off x="2771775" y="4534387"/>
              <a:ext cx="1941696" cy="369332"/>
            </a:xfrm>
            <a:prstGeom prst="rect">
              <a:avLst/>
            </a:prstGeom>
            <a:noFill/>
            <a:ln w="9525">
              <a:noFill/>
              <a:miter lim="800000"/>
              <a:headEnd/>
              <a:tailEnd/>
            </a:ln>
          </p:spPr>
          <p:txBody>
            <a:bodyPr>
              <a:spAutoFit/>
            </a:bodyPr>
            <a:lstStyle/>
            <a:p>
              <a:r>
                <a:rPr lang="he-IL">
                  <a:solidFill>
                    <a:srgbClr val="000000"/>
                  </a:solidFill>
                </a:rPr>
                <a:t>רקמת תאי עמודים</a:t>
              </a:r>
            </a:p>
          </p:txBody>
        </p:sp>
        <p:cxnSp>
          <p:nvCxnSpPr>
            <p:cNvPr id="3" name="מחבר חץ ישר 2"/>
            <p:cNvCxnSpPr/>
            <p:nvPr/>
          </p:nvCxnSpPr>
          <p:spPr>
            <a:xfrm>
              <a:off x="4606953" y="4764469"/>
              <a:ext cx="180976" cy="285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9" name="מלבן 12"/>
          <p:cNvSpPr>
            <a:spLocks noChangeArrowheads="1"/>
          </p:cNvSpPr>
          <p:nvPr/>
        </p:nvSpPr>
        <p:spPr bwMode="auto">
          <a:xfrm>
            <a:off x="7500938" y="2138363"/>
            <a:ext cx="993775" cy="646112"/>
          </a:xfrm>
          <a:prstGeom prst="rect">
            <a:avLst/>
          </a:prstGeom>
          <a:noFill/>
          <a:ln w="9525">
            <a:noFill/>
            <a:miter lim="800000"/>
            <a:headEnd/>
            <a:tailEnd/>
          </a:ln>
        </p:spPr>
        <p:txBody>
          <a:bodyPr wrap="none">
            <a:spAutoFit/>
          </a:bodyPr>
          <a:lstStyle/>
          <a:p>
            <a:r>
              <a:rPr lang="he-IL">
                <a:solidFill>
                  <a:srgbClr val="000000"/>
                </a:solidFill>
              </a:rPr>
              <a:t>מולקולת </a:t>
            </a:r>
          </a:p>
          <a:p>
            <a:r>
              <a:rPr lang="he-IL">
                <a:solidFill>
                  <a:srgbClr val="000000"/>
                </a:solidFill>
              </a:rPr>
              <a:t>מים</a:t>
            </a:r>
          </a:p>
        </p:txBody>
      </p:sp>
      <p:sp>
        <p:nvSpPr>
          <p:cNvPr id="1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8" name="Slide Number Placeholder 8"/>
          <p:cNvSpPr>
            <a:spLocks noGrp="1"/>
          </p:cNvSpPr>
          <p:nvPr>
            <p:ph type="sldNum" sz="quarter" idx="12"/>
          </p:nvPr>
        </p:nvSpPr>
        <p:spPr bwMode="auto">
          <a:xfrm>
            <a:off x="179512" y="6237312"/>
            <a:ext cx="702433"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10</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TextBox 9"/>
          <p:cNvSpPr txBox="1"/>
          <p:nvPr/>
        </p:nvSpPr>
        <p:spPr>
          <a:xfrm>
            <a:off x="7451725" y="481013"/>
            <a:ext cx="142081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3:</a:t>
            </a:r>
          </a:p>
        </p:txBody>
      </p:sp>
      <p:grpSp>
        <p:nvGrpSpPr>
          <p:cNvPr id="34821" name="קבוצה 1"/>
          <p:cNvGrpSpPr>
            <a:grpSpLocks/>
          </p:cNvGrpSpPr>
          <p:nvPr/>
        </p:nvGrpSpPr>
        <p:grpSpPr bwMode="auto">
          <a:xfrm>
            <a:off x="2390775" y="465138"/>
            <a:ext cx="1712913" cy="6081712"/>
            <a:chOff x="2414522" y="665679"/>
            <a:chExt cx="1712912" cy="6081001"/>
          </a:xfrm>
        </p:grpSpPr>
        <p:pic>
          <p:nvPicPr>
            <p:cNvPr id="34834" name="Picture 6"/>
            <p:cNvPicPr>
              <a:picLocks noChangeAspect="1" noChangeArrowheads="1"/>
            </p:cNvPicPr>
            <p:nvPr/>
          </p:nvPicPr>
          <p:blipFill>
            <a:blip r:embed="rId2" cstate="print"/>
            <a:srcRect/>
            <a:stretch>
              <a:fillRect/>
            </a:stretch>
          </p:blipFill>
          <p:spPr bwMode="auto">
            <a:xfrm>
              <a:off x="2414522" y="665679"/>
              <a:ext cx="1712912" cy="1760537"/>
            </a:xfrm>
            <a:prstGeom prst="rect">
              <a:avLst/>
            </a:prstGeom>
            <a:noFill/>
            <a:ln w="9525">
              <a:noFill/>
              <a:miter lim="800000"/>
              <a:headEnd/>
              <a:tailEnd/>
            </a:ln>
          </p:spPr>
        </p:pic>
        <p:pic>
          <p:nvPicPr>
            <p:cNvPr id="34835" name="Picture 8"/>
            <p:cNvPicPr>
              <a:picLocks noChangeAspect="1" noChangeArrowheads="1"/>
            </p:cNvPicPr>
            <p:nvPr/>
          </p:nvPicPr>
          <p:blipFill>
            <a:blip r:embed="rId3" cstate="print"/>
            <a:srcRect/>
            <a:stretch>
              <a:fillRect/>
            </a:stretch>
          </p:blipFill>
          <p:spPr bwMode="auto">
            <a:xfrm>
              <a:off x="2419037" y="2478845"/>
              <a:ext cx="1708397" cy="1333248"/>
            </a:xfrm>
            <a:prstGeom prst="rect">
              <a:avLst/>
            </a:prstGeom>
            <a:noFill/>
            <a:ln w="9525">
              <a:noFill/>
              <a:miter lim="800000"/>
              <a:headEnd/>
              <a:tailEnd/>
            </a:ln>
          </p:spPr>
        </p:pic>
        <p:pic>
          <p:nvPicPr>
            <p:cNvPr id="34836" name="תמונה 8"/>
            <p:cNvPicPr>
              <a:picLocks noChangeAspect="1" noChangeArrowheads="1"/>
            </p:cNvPicPr>
            <p:nvPr/>
          </p:nvPicPr>
          <p:blipFill>
            <a:blip r:embed="rId4" cstate="print"/>
            <a:srcRect l="35255" t="46265" r="35999" b="24818"/>
            <a:stretch>
              <a:fillRect/>
            </a:stretch>
          </p:blipFill>
          <p:spPr bwMode="auto">
            <a:xfrm>
              <a:off x="2767396" y="5077011"/>
              <a:ext cx="1011680" cy="762712"/>
            </a:xfrm>
            <a:prstGeom prst="rect">
              <a:avLst/>
            </a:prstGeom>
            <a:noFill/>
            <a:ln w="9525">
              <a:noFill/>
              <a:miter lim="800000"/>
              <a:headEnd/>
              <a:tailEnd/>
            </a:ln>
          </p:spPr>
        </p:pic>
        <p:pic>
          <p:nvPicPr>
            <p:cNvPr id="34837" name="Picture 13"/>
            <p:cNvPicPr>
              <a:picLocks noChangeAspect="1" noChangeArrowheads="1"/>
            </p:cNvPicPr>
            <p:nvPr/>
          </p:nvPicPr>
          <p:blipFill>
            <a:blip r:embed="rId5" cstate="print"/>
            <a:srcRect/>
            <a:stretch>
              <a:fillRect/>
            </a:stretch>
          </p:blipFill>
          <p:spPr bwMode="auto">
            <a:xfrm>
              <a:off x="3059832" y="6446230"/>
              <a:ext cx="247293" cy="300450"/>
            </a:xfrm>
            <a:prstGeom prst="rect">
              <a:avLst/>
            </a:prstGeom>
            <a:noFill/>
            <a:ln w="9525">
              <a:noFill/>
              <a:miter lim="800000"/>
              <a:headEnd/>
              <a:tailEnd/>
            </a:ln>
          </p:spPr>
        </p:pic>
        <p:pic>
          <p:nvPicPr>
            <p:cNvPr id="34838" name="Picture 14"/>
            <p:cNvPicPr>
              <a:picLocks noChangeAspect="1" noChangeArrowheads="1"/>
            </p:cNvPicPr>
            <p:nvPr/>
          </p:nvPicPr>
          <p:blipFill>
            <a:blip r:embed="rId6" cstate="print"/>
            <a:srcRect/>
            <a:stretch>
              <a:fillRect/>
            </a:stretch>
          </p:blipFill>
          <p:spPr bwMode="auto">
            <a:xfrm>
              <a:off x="2799285" y="5994975"/>
              <a:ext cx="768385" cy="440361"/>
            </a:xfrm>
            <a:prstGeom prst="rect">
              <a:avLst/>
            </a:prstGeom>
            <a:noFill/>
            <a:ln w="9525">
              <a:noFill/>
              <a:miter lim="800000"/>
              <a:headEnd/>
              <a:tailEnd/>
            </a:ln>
          </p:spPr>
        </p:pic>
        <p:pic>
          <p:nvPicPr>
            <p:cNvPr id="34839" name="Picture 2"/>
            <p:cNvPicPr>
              <a:picLocks noChangeAspect="1" noChangeArrowheads="1"/>
            </p:cNvPicPr>
            <p:nvPr/>
          </p:nvPicPr>
          <p:blipFill>
            <a:blip r:embed="rId7" cstate="print"/>
            <a:srcRect/>
            <a:stretch>
              <a:fillRect/>
            </a:stretch>
          </p:blipFill>
          <p:spPr bwMode="auto">
            <a:xfrm>
              <a:off x="2556220" y="3862749"/>
              <a:ext cx="1434031" cy="1090042"/>
            </a:xfrm>
            <a:prstGeom prst="rect">
              <a:avLst/>
            </a:prstGeom>
            <a:noFill/>
            <a:ln w="9525">
              <a:noFill/>
              <a:miter lim="800000"/>
              <a:headEnd/>
              <a:tailEnd/>
            </a:ln>
          </p:spPr>
        </p:pic>
      </p:grpSp>
      <p:grpSp>
        <p:nvGrpSpPr>
          <p:cNvPr id="34822" name="קבוצה 14"/>
          <p:cNvGrpSpPr>
            <a:grpSpLocks/>
          </p:cNvGrpSpPr>
          <p:nvPr/>
        </p:nvGrpSpPr>
        <p:grpSpPr bwMode="auto">
          <a:xfrm>
            <a:off x="436563" y="942975"/>
            <a:ext cx="6799262" cy="5886450"/>
            <a:chOff x="-471949" y="1103213"/>
            <a:chExt cx="6800246" cy="5885673"/>
          </a:xfrm>
        </p:grpSpPr>
        <p:sp>
          <p:nvSpPr>
            <p:cNvPr id="34826" name="מלבן 12"/>
            <p:cNvSpPr>
              <a:spLocks noChangeArrowheads="1"/>
            </p:cNvSpPr>
            <p:nvPr/>
          </p:nvSpPr>
          <p:spPr bwMode="auto">
            <a:xfrm>
              <a:off x="-471949" y="1103213"/>
              <a:ext cx="1877437" cy="707886"/>
            </a:xfrm>
            <a:prstGeom prst="rect">
              <a:avLst/>
            </a:prstGeom>
            <a:noFill/>
            <a:ln w="9525">
              <a:noFill/>
              <a:miter lim="800000"/>
              <a:headEnd/>
              <a:tailEnd/>
            </a:ln>
          </p:spPr>
          <p:txBody>
            <a:bodyPr wrap="none">
              <a:spAutoFit/>
            </a:bodyPr>
            <a:lstStyle/>
            <a:p>
              <a:r>
                <a:rPr lang="he-IL" sz="4000">
                  <a:solidFill>
                    <a:srgbClr val="000000"/>
                  </a:solidFill>
                </a:rPr>
                <a:t>אורגניזם</a:t>
              </a:r>
            </a:p>
          </p:txBody>
        </p:sp>
        <p:sp>
          <p:nvSpPr>
            <p:cNvPr id="34827" name="מלבן 12"/>
            <p:cNvSpPr>
              <a:spLocks noChangeArrowheads="1"/>
            </p:cNvSpPr>
            <p:nvPr/>
          </p:nvSpPr>
          <p:spPr bwMode="auto">
            <a:xfrm>
              <a:off x="3430691" y="2014318"/>
              <a:ext cx="2897606" cy="646028"/>
            </a:xfrm>
            <a:prstGeom prst="rect">
              <a:avLst/>
            </a:prstGeom>
            <a:noFill/>
            <a:ln w="9525">
              <a:noFill/>
              <a:miter lim="800000"/>
              <a:headEnd/>
              <a:tailEnd/>
            </a:ln>
          </p:spPr>
          <p:txBody>
            <a:bodyPr>
              <a:spAutoFit/>
            </a:bodyPr>
            <a:lstStyle/>
            <a:p>
              <a:r>
                <a:rPr lang="he-IL" sz="3600">
                  <a:solidFill>
                    <a:srgbClr val="FF6600"/>
                  </a:solidFill>
                </a:rPr>
                <a:t>חסרה מערכת</a:t>
              </a:r>
            </a:p>
          </p:txBody>
        </p:sp>
        <p:sp>
          <p:nvSpPr>
            <p:cNvPr id="34828" name="מלבן 12"/>
            <p:cNvSpPr>
              <a:spLocks noChangeArrowheads="1"/>
            </p:cNvSpPr>
            <p:nvPr/>
          </p:nvSpPr>
          <p:spPr bwMode="auto">
            <a:xfrm>
              <a:off x="256647" y="2742212"/>
              <a:ext cx="947695" cy="584775"/>
            </a:xfrm>
            <a:prstGeom prst="rect">
              <a:avLst/>
            </a:prstGeom>
            <a:noFill/>
            <a:ln w="9525">
              <a:noFill/>
              <a:miter lim="800000"/>
              <a:headEnd/>
              <a:tailEnd/>
            </a:ln>
          </p:spPr>
          <p:txBody>
            <a:bodyPr wrap="none">
              <a:spAutoFit/>
            </a:bodyPr>
            <a:lstStyle/>
            <a:p>
              <a:r>
                <a:rPr lang="he-IL" sz="3200">
                  <a:solidFill>
                    <a:srgbClr val="000000"/>
                  </a:solidFill>
                </a:rPr>
                <a:t>איבר</a:t>
              </a:r>
            </a:p>
          </p:txBody>
        </p:sp>
        <p:sp>
          <p:nvSpPr>
            <p:cNvPr id="34829" name="מלבן 12"/>
            <p:cNvSpPr>
              <a:spLocks noChangeArrowheads="1"/>
            </p:cNvSpPr>
            <p:nvPr/>
          </p:nvSpPr>
          <p:spPr bwMode="auto">
            <a:xfrm>
              <a:off x="268481" y="4057369"/>
              <a:ext cx="997389" cy="523220"/>
            </a:xfrm>
            <a:prstGeom prst="rect">
              <a:avLst/>
            </a:prstGeom>
            <a:noFill/>
            <a:ln w="9525">
              <a:noFill/>
              <a:miter lim="800000"/>
              <a:headEnd/>
              <a:tailEnd/>
            </a:ln>
          </p:spPr>
          <p:txBody>
            <a:bodyPr wrap="none">
              <a:spAutoFit/>
            </a:bodyPr>
            <a:lstStyle/>
            <a:p>
              <a:r>
                <a:rPr lang="he-IL" sz="2800">
                  <a:solidFill>
                    <a:srgbClr val="000000"/>
                  </a:solidFill>
                </a:rPr>
                <a:t>רקמה</a:t>
              </a:r>
            </a:p>
          </p:txBody>
        </p:sp>
        <p:sp>
          <p:nvSpPr>
            <p:cNvPr id="34830" name="מלבן 12"/>
            <p:cNvSpPr>
              <a:spLocks noChangeArrowheads="1"/>
            </p:cNvSpPr>
            <p:nvPr/>
          </p:nvSpPr>
          <p:spPr bwMode="auto">
            <a:xfrm>
              <a:off x="489696" y="5138743"/>
              <a:ext cx="554960" cy="461665"/>
            </a:xfrm>
            <a:prstGeom prst="rect">
              <a:avLst/>
            </a:prstGeom>
            <a:noFill/>
            <a:ln w="9525">
              <a:noFill/>
              <a:miter lim="800000"/>
              <a:headEnd/>
              <a:tailEnd/>
            </a:ln>
          </p:spPr>
          <p:txBody>
            <a:bodyPr wrap="none">
              <a:spAutoFit/>
            </a:bodyPr>
            <a:lstStyle/>
            <a:p>
              <a:r>
                <a:rPr lang="he-IL" sz="2400">
                  <a:solidFill>
                    <a:srgbClr val="000000"/>
                  </a:solidFill>
                </a:rPr>
                <a:t>תא</a:t>
              </a:r>
            </a:p>
          </p:txBody>
        </p:sp>
        <p:sp>
          <p:nvSpPr>
            <p:cNvPr id="34831" name="מלבן 12"/>
            <p:cNvSpPr>
              <a:spLocks noChangeArrowheads="1"/>
            </p:cNvSpPr>
            <p:nvPr/>
          </p:nvSpPr>
          <p:spPr bwMode="auto">
            <a:xfrm>
              <a:off x="382089" y="5874351"/>
              <a:ext cx="723275" cy="400110"/>
            </a:xfrm>
            <a:prstGeom prst="rect">
              <a:avLst/>
            </a:prstGeom>
            <a:noFill/>
            <a:ln w="9525">
              <a:noFill/>
              <a:miter lim="800000"/>
              <a:headEnd/>
              <a:tailEnd/>
            </a:ln>
          </p:spPr>
          <p:txBody>
            <a:bodyPr wrap="none">
              <a:spAutoFit/>
            </a:bodyPr>
            <a:lstStyle/>
            <a:p>
              <a:r>
                <a:rPr lang="he-IL" sz="2000">
                  <a:solidFill>
                    <a:srgbClr val="000000"/>
                  </a:solidFill>
                </a:rPr>
                <a:t>אברון</a:t>
              </a:r>
            </a:p>
          </p:txBody>
        </p:sp>
        <p:sp>
          <p:nvSpPr>
            <p:cNvPr id="34832" name="מלבן 12"/>
            <p:cNvSpPr>
              <a:spLocks noChangeArrowheads="1"/>
            </p:cNvSpPr>
            <p:nvPr/>
          </p:nvSpPr>
          <p:spPr bwMode="auto">
            <a:xfrm>
              <a:off x="351651" y="6322998"/>
              <a:ext cx="920445" cy="369332"/>
            </a:xfrm>
            <a:prstGeom prst="rect">
              <a:avLst/>
            </a:prstGeom>
            <a:noFill/>
            <a:ln w="9525">
              <a:noFill/>
              <a:miter lim="800000"/>
              <a:headEnd/>
              <a:tailEnd/>
            </a:ln>
          </p:spPr>
          <p:txBody>
            <a:bodyPr wrap="none">
              <a:spAutoFit/>
            </a:bodyPr>
            <a:lstStyle/>
            <a:p>
              <a:r>
                <a:rPr lang="he-IL">
                  <a:solidFill>
                    <a:srgbClr val="000000"/>
                  </a:solidFill>
                </a:rPr>
                <a:t>מולקולה</a:t>
              </a:r>
            </a:p>
          </p:txBody>
        </p:sp>
        <p:sp>
          <p:nvSpPr>
            <p:cNvPr id="34833" name="מלבן 12"/>
            <p:cNvSpPr>
              <a:spLocks noChangeArrowheads="1"/>
            </p:cNvSpPr>
            <p:nvPr/>
          </p:nvSpPr>
          <p:spPr bwMode="auto">
            <a:xfrm>
              <a:off x="2781827" y="6650332"/>
              <a:ext cx="1454561" cy="338554"/>
            </a:xfrm>
            <a:prstGeom prst="rect">
              <a:avLst/>
            </a:prstGeom>
            <a:noFill/>
            <a:ln w="9525">
              <a:noFill/>
              <a:miter lim="800000"/>
              <a:headEnd/>
              <a:tailEnd/>
            </a:ln>
          </p:spPr>
          <p:txBody>
            <a:bodyPr>
              <a:spAutoFit/>
            </a:bodyPr>
            <a:lstStyle/>
            <a:p>
              <a:r>
                <a:rPr lang="he-IL" sz="1600">
                  <a:solidFill>
                    <a:srgbClr val="FF0000"/>
                  </a:solidFill>
                </a:rPr>
                <a:t>חסר  אטום</a:t>
              </a:r>
            </a:p>
          </p:txBody>
        </p:sp>
      </p:grpSp>
      <p:cxnSp>
        <p:nvCxnSpPr>
          <p:cNvPr id="5" name="מחבר חץ ישר 4"/>
          <p:cNvCxnSpPr/>
          <p:nvPr/>
        </p:nvCxnSpPr>
        <p:spPr>
          <a:xfrm flipH="1">
            <a:off x="3170238" y="6659563"/>
            <a:ext cx="9429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flipH="1">
            <a:off x="4113213" y="2225675"/>
            <a:ext cx="40163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5" name="מלבן 22"/>
          <p:cNvSpPr>
            <a:spLocks noChangeArrowheads="1"/>
          </p:cNvSpPr>
          <p:nvPr/>
        </p:nvSpPr>
        <p:spPr bwMode="auto">
          <a:xfrm>
            <a:off x="5976938" y="6308725"/>
            <a:ext cx="2967037" cy="304800"/>
          </a:xfrm>
          <a:prstGeom prst="rect">
            <a:avLst/>
          </a:prstGeom>
          <a:noFill/>
          <a:ln w="9525">
            <a:noFill/>
            <a:miter lim="800000"/>
            <a:headEnd/>
            <a:tailEnd/>
          </a:ln>
        </p:spPr>
        <p:txBody>
          <a:bodyPr wrap="none">
            <a:spAutoFit/>
          </a:bodyPr>
          <a:lstStyle/>
          <a:p>
            <a:pPr>
              <a:lnSpc>
                <a:spcPct val="115000"/>
              </a:lnSpc>
              <a:spcAft>
                <a:spcPts val="1000"/>
              </a:spcAft>
            </a:pPr>
            <a:r>
              <a:rPr lang="he-IL" sz="1200">
                <a:solidFill>
                  <a:srgbClr val="000000"/>
                </a:solidFill>
                <a:latin typeface="Calibri" pitchFamily="34" charset="0"/>
              </a:rPr>
              <a:t>התמונות לקוחות מהפעילות: רמות ארגון, מט"ח</a:t>
            </a:r>
            <a:endParaRPr lang="en-US" sz="1200">
              <a:solidFill>
                <a:srgbClr val="000000"/>
              </a:solidFill>
              <a:latin typeface="Calibri" pitchFamily="34" charset="0"/>
            </a:endParaRPr>
          </a:p>
        </p:txBody>
      </p:sp>
      <p:sp>
        <p:nvSpPr>
          <p:cNvPr id="24"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5" name="Slide Number Placeholder 8"/>
          <p:cNvSpPr>
            <a:spLocks noGrp="1"/>
          </p:cNvSpPr>
          <p:nvPr>
            <p:ph type="sldNum" sz="quarter" idx="12"/>
          </p:nvPr>
        </p:nvSpPr>
        <p:spPr bwMode="auto">
          <a:xfrm>
            <a:off x="197159" y="6237312"/>
            <a:ext cx="630425"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11</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9047CA-85BF-405E-A2E5-0D2E57CBEFA2}"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הפיוניות – פתחים בעלים דרכם חודר הפחמן הדו-חמצני</a:t>
            </a:r>
            <a:endParaRPr lang="he-IL" sz="1800" dirty="0" smtClean="0"/>
          </a:p>
        </p:txBody>
      </p:sp>
      <p:sp>
        <p:nvSpPr>
          <p:cNvPr id="25605" name="מלבן 1"/>
          <p:cNvSpPr>
            <a:spLocks noChangeArrowheads="1"/>
          </p:cNvSpPr>
          <p:nvPr/>
        </p:nvSpPr>
        <p:spPr bwMode="auto">
          <a:xfrm>
            <a:off x="395288" y="465138"/>
            <a:ext cx="84439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 העלים הם האברים העיקריים שבהם מתרחש תהליך הפוטוסינתזה. העלים מוקפים מצדם העליון והתחתון בשכבת </a:t>
            </a:r>
            <a:r>
              <a:rPr lang="he-IL" dirty="0">
                <a:solidFill>
                  <a:srgbClr val="FF6600"/>
                </a:solidFill>
              </a:rPr>
              <a:t>קוטיקולה</a:t>
            </a:r>
            <a:r>
              <a:rPr lang="he-IL" dirty="0">
                <a:solidFill>
                  <a:srgbClr val="000000"/>
                </a:solidFill>
              </a:rPr>
              <a:t> הבנויה מחומר שקוף חדיר לאור אך אטום למים ולגזים. שכבה זו מגינה על העלים מפני התייבשות. בקוטיקולה ובשכבת האפידרמיס שמתחתיה יש פתחים הנקראים זעירים הנקראים </a:t>
            </a:r>
            <a:r>
              <a:rPr lang="he-IL" dirty="0">
                <a:solidFill>
                  <a:srgbClr val="FF6600"/>
                </a:solidFill>
              </a:rPr>
              <a:t>פיוניות</a:t>
            </a:r>
            <a:r>
              <a:rPr lang="he-IL" dirty="0">
                <a:solidFill>
                  <a:srgbClr val="000000"/>
                </a:solidFill>
              </a:rPr>
              <a:t>. הפחמן הדו-חמצני חודר אל העלים דרך הפיוניות.</a:t>
            </a:r>
          </a:p>
          <a:p>
            <a:r>
              <a:rPr lang="he-IL" dirty="0">
                <a:solidFill>
                  <a:srgbClr val="000000"/>
                </a:solidFill>
              </a:rPr>
              <a:t>פיוניות פתוחות הן תנאי הכרחי לכניסת פחמן דו-חמצני לעלה לקיום פוטוסינתזה, אך במצב זה נפלטים דרך הפיוניות אדי מים רבים בתהליך ה</a:t>
            </a:r>
            <a:r>
              <a:rPr lang="he-IL" dirty="0">
                <a:solidFill>
                  <a:srgbClr val="FF6600"/>
                </a:solidFill>
              </a:rPr>
              <a:t>דיות</a:t>
            </a:r>
            <a:r>
              <a:rPr lang="he-IL" dirty="0">
                <a:solidFill>
                  <a:srgbClr val="000000"/>
                </a:solidFill>
              </a:rPr>
              <a:t>.</a:t>
            </a:r>
          </a:p>
          <a:p>
            <a:r>
              <a:rPr lang="he-IL" dirty="0">
                <a:solidFill>
                  <a:srgbClr val="000000"/>
                </a:solidFill>
              </a:rPr>
              <a:t>הדיות היא, אם כך, תוצאת </a:t>
            </a:r>
            <a:r>
              <a:rPr lang="he-IL" dirty="0" smtClean="0">
                <a:solidFill>
                  <a:srgbClr val="000000"/>
                </a:solidFill>
              </a:rPr>
              <a:t>לוואי </a:t>
            </a:r>
            <a:r>
              <a:rPr lang="he-IL" dirty="0">
                <a:solidFill>
                  <a:srgbClr val="000000"/>
                </a:solidFill>
              </a:rPr>
              <a:t>של פתיחת הפיוניות העלולה להזיק לצמח ולגרום להתייבשותו.</a:t>
            </a:r>
          </a:p>
          <a:p>
            <a:r>
              <a:rPr lang="he-IL" dirty="0">
                <a:solidFill>
                  <a:srgbClr val="000000"/>
                </a:solidFill>
              </a:rPr>
              <a:t>הפיוניות נסגרות בחושך, וגם באור בתנאים של מחסור במים בצמח. </a:t>
            </a:r>
          </a:p>
          <a:p>
            <a:endParaRPr lang="he-IL" dirty="0">
              <a:solidFill>
                <a:srgbClr val="000000"/>
              </a:solidFill>
            </a:endParaRPr>
          </a:p>
          <a:p>
            <a:pPr>
              <a:lnSpc>
                <a:spcPct val="150000"/>
              </a:lnSpc>
            </a:pPr>
            <a:endParaRPr lang="he-IL" dirty="0">
              <a:solidFill>
                <a:srgbClr val="000000"/>
              </a:solidFill>
            </a:endParaRPr>
          </a:p>
        </p:txBody>
      </p:sp>
      <p:pic>
        <p:nvPicPr>
          <p:cNvPr id="35846" name="Picture 6"/>
          <p:cNvPicPr>
            <a:picLocks noChangeAspect="1" noChangeArrowheads="1"/>
          </p:cNvPicPr>
          <p:nvPr/>
        </p:nvPicPr>
        <p:blipFill>
          <a:blip r:embed="rId2" cstate="print"/>
          <a:srcRect/>
          <a:stretch>
            <a:fillRect/>
          </a:stretch>
        </p:blipFill>
        <p:spPr bwMode="auto">
          <a:xfrm>
            <a:off x="1311275" y="3270250"/>
            <a:ext cx="4200525" cy="3149600"/>
          </a:xfrm>
          <a:prstGeom prst="rect">
            <a:avLst/>
          </a:prstGeom>
          <a:noFill/>
          <a:ln w="9525">
            <a:noFill/>
            <a:miter lim="800000"/>
            <a:headEnd/>
            <a:tailEnd/>
          </a:ln>
          <a:effectLst/>
        </p:spPr>
      </p:pic>
      <p:sp>
        <p:nvSpPr>
          <p:cNvPr id="35847" name="מלבן 6"/>
          <p:cNvSpPr>
            <a:spLocks noChangeArrowheads="1"/>
          </p:cNvSpPr>
          <p:nvPr/>
        </p:nvSpPr>
        <p:spPr bwMode="auto">
          <a:xfrm>
            <a:off x="1778000" y="6381328"/>
            <a:ext cx="3743325" cy="274499"/>
          </a:xfrm>
          <a:prstGeom prst="rect">
            <a:avLst/>
          </a:prstGeom>
          <a:noFill/>
          <a:ln w="9525">
            <a:noFill/>
            <a:miter lim="800000"/>
            <a:headEnd/>
            <a:tailEnd/>
          </a:ln>
        </p:spPr>
        <p:txBody>
          <a:bodyPr>
            <a:spAutoFit/>
          </a:bodyPr>
          <a:lstStyle/>
          <a:p>
            <a:pPr>
              <a:lnSpc>
                <a:spcPct val="115000"/>
              </a:lnSpc>
              <a:spcAft>
                <a:spcPts val="1000"/>
              </a:spcAft>
            </a:pPr>
            <a:r>
              <a:rPr lang="he-IL" sz="1100" dirty="0">
                <a:latin typeface="Calibri" pitchFamily="34" charset="0"/>
              </a:rPr>
              <a:t>ד"ר נורית קינן ואורה בר, מט"ח © </a:t>
            </a:r>
            <a:endParaRPr lang="en-US" sz="1100" dirty="0">
              <a:latin typeface="Calibri" pitchFamily="34" charset="0"/>
            </a:endParaRPr>
          </a:p>
        </p:txBody>
      </p:sp>
      <p:sp>
        <p:nvSpPr>
          <p:cNvPr id="35848" name="מלבן 1"/>
          <p:cNvSpPr>
            <a:spLocks noChangeArrowheads="1"/>
          </p:cNvSpPr>
          <p:nvPr/>
        </p:nvSpPr>
        <p:spPr bwMode="auto">
          <a:xfrm>
            <a:off x="5421313" y="4005263"/>
            <a:ext cx="3240087" cy="1021883"/>
          </a:xfrm>
          <a:prstGeom prst="rect">
            <a:avLst/>
          </a:prstGeom>
          <a:noFill/>
          <a:ln w="9525">
            <a:noFill/>
            <a:miter lim="800000"/>
            <a:headEnd/>
            <a:tailEnd/>
          </a:ln>
        </p:spPr>
        <p:txBody>
          <a:bodyPr>
            <a:spAutoFit/>
          </a:bodyPr>
          <a:lstStyle/>
          <a:p>
            <a:pPr algn="ctr">
              <a:lnSpc>
                <a:spcPct val="150000"/>
              </a:lnSpc>
            </a:pPr>
            <a:r>
              <a:rPr lang="he-IL" sz="1400" b="1" u="sng" dirty="0"/>
              <a:t>פיונית באפידרמיס של עלה </a:t>
            </a:r>
          </a:p>
          <a:p>
            <a:pPr algn="ctr">
              <a:lnSpc>
                <a:spcPct val="150000"/>
              </a:lnSpc>
            </a:pPr>
            <a:r>
              <a:rPr lang="he-IL" sz="1400" b="1" u="sng" dirty="0"/>
              <a:t>הצמח יהודי נודד</a:t>
            </a:r>
          </a:p>
          <a:p>
            <a:pPr algn="ctr">
              <a:lnSpc>
                <a:spcPct val="150000"/>
              </a:lnSpc>
            </a:pPr>
            <a:r>
              <a:rPr lang="he-IL" sz="1400" b="1" dirty="0"/>
              <a:t>הגדלה פי 400</a:t>
            </a:r>
          </a:p>
        </p:txBody>
      </p:sp>
      <p:sp>
        <p:nvSpPr>
          <p:cNvPr id="35849" name="מלבן 1"/>
          <p:cNvSpPr>
            <a:spLocks noChangeArrowheads="1"/>
          </p:cNvSpPr>
          <p:nvPr/>
        </p:nvSpPr>
        <p:spPr bwMode="auto">
          <a:xfrm>
            <a:off x="373063" y="4379913"/>
            <a:ext cx="3240087" cy="465137"/>
          </a:xfrm>
          <a:prstGeom prst="rect">
            <a:avLst/>
          </a:prstGeom>
          <a:noFill/>
          <a:ln w="9525">
            <a:noFill/>
            <a:miter lim="800000"/>
            <a:headEnd/>
            <a:tailEnd/>
          </a:ln>
        </p:spPr>
        <p:txBody>
          <a:bodyPr>
            <a:spAutoFit/>
          </a:bodyPr>
          <a:lstStyle/>
          <a:p>
            <a:pPr algn="ctr">
              <a:lnSpc>
                <a:spcPct val="150000"/>
              </a:lnSpc>
            </a:pPr>
            <a:r>
              <a:rPr lang="he-IL">
                <a:solidFill>
                  <a:schemeClr val="bg1"/>
                </a:solidFill>
              </a:rPr>
              <a:t>תאי השמירה</a:t>
            </a:r>
          </a:p>
        </p:txBody>
      </p:sp>
      <p:cxnSp>
        <p:nvCxnSpPr>
          <p:cNvPr id="13" name="מחבר חץ ישר 12"/>
          <p:cNvCxnSpPr/>
          <p:nvPr/>
        </p:nvCxnSpPr>
        <p:spPr>
          <a:xfrm>
            <a:off x="2519363" y="4675188"/>
            <a:ext cx="360362" cy="1698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2570163" y="4613275"/>
            <a:ext cx="30956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852" name="מלבן 1"/>
          <p:cNvSpPr>
            <a:spLocks noChangeArrowheads="1"/>
          </p:cNvSpPr>
          <p:nvPr/>
        </p:nvSpPr>
        <p:spPr bwMode="auto">
          <a:xfrm>
            <a:off x="3411538" y="4421188"/>
            <a:ext cx="1944687" cy="506412"/>
          </a:xfrm>
          <a:prstGeom prst="rect">
            <a:avLst/>
          </a:prstGeom>
          <a:noFill/>
          <a:ln w="9525">
            <a:noFill/>
            <a:miter lim="800000"/>
            <a:headEnd/>
            <a:tailEnd/>
          </a:ln>
        </p:spPr>
        <p:txBody>
          <a:bodyPr>
            <a:spAutoFit/>
          </a:bodyPr>
          <a:lstStyle/>
          <a:p>
            <a:pPr algn="ctr">
              <a:lnSpc>
                <a:spcPct val="150000"/>
              </a:lnSpc>
            </a:pPr>
            <a:r>
              <a:rPr lang="he-IL">
                <a:solidFill>
                  <a:schemeClr val="bg1"/>
                </a:solidFill>
              </a:rPr>
              <a:t>פתח הפיונית</a:t>
            </a:r>
          </a:p>
        </p:txBody>
      </p:sp>
      <p:cxnSp>
        <p:nvCxnSpPr>
          <p:cNvPr id="23" name="מחבר חץ ישר 22"/>
          <p:cNvCxnSpPr/>
          <p:nvPr/>
        </p:nvCxnSpPr>
        <p:spPr>
          <a:xfrm flipH="1">
            <a:off x="3352800" y="4759325"/>
            <a:ext cx="43973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854" name="מלבן 1"/>
          <p:cNvSpPr>
            <a:spLocks noChangeArrowheads="1"/>
          </p:cNvSpPr>
          <p:nvPr/>
        </p:nvSpPr>
        <p:spPr bwMode="auto">
          <a:xfrm>
            <a:off x="2641600" y="3481388"/>
            <a:ext cx="1943100" cy="465137"/>
          </a:xfrm>
          <a:prstGeom prst="rect">
            <a:avLst/>
          </a:prstGeom>
          <a:noFill/>
          <a:ln w="9525">
            <a:noFill/>
            <a:miter lim="800000"/>
            <a:headEnd/>
            <a:tailEnd/>
          </a:ln>
        </p:spPr>
        <p:txBody>
          <a:bodyPr>
            <a:spAutoFit/>
          </a:bodyPr>
          <a:lstStyle/>
          <a:p>
            <a:pPr algn="ctr">
              <a:lnSpc>
                <a:spcPct val="150000"/>
              </a:lnSpc>
            </a:pPr>
            <a:r>
              <a:rPr lang="he-IL">
                <a:solidFill>
                  <a:schemeClr val="bg1"/>
                </a:solidFill>
              </a:rPr>
              <a:t>תאי אפידרמיס</a:t>
            </a:r>
          </a:p>
        </p:txBody>
      </p:sp>
      <p:sp>
        <p:nvSpPr>
          <p:cNvPr id="15"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6"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12</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6241FD-E6D4-4C49-A889-1201FDF84F8E}" type="slidenum">
              <a:rPr lang="he-IL" smtClean="0"/>
              <a:pPr fontAlgn="base">
                <a:spcBef>
                  <a:spcPct val="0"/>
                </a:spcBef>
                <a:spcAft>
                  <a:spcPct val="0"/>
                </a:spcAft>
                <a:defRPr/>
              </a:pPr>
              <a:t>13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הפיוניות – פתחים בעלים דרכם חודר הפחמן הדו-חמצני</a:t>
            </a:r>
            <a:endParaRPr lang="he-IL" sz="1800" dirty="0" smtClean="0"/>
          </a:p>
        </p:txBody>
      </p:sp>
      <p:sp>
        <p:nvSpPr>
          <p:cNvPr id="36869" name="מלבן 1"/>
          <p:cNvSpPr>
            <a:spLocks noChangeArrowheads="1"/>
          </p:cNvSpPr>
          <p:nvPr/>
        </p:nvSpPr>
        <p:spPr bwMode="auto">
          <a:xfrm>
            <a:off x="373063" y="4379913"/>
            <a:ext cx="3240087" cy="465137"/>
          </a:xfrm>
          <a:prstGeom prst="rect">
            <a:avLst/>
          </a:prstGeom>
          <a:noFill/>
          <a:ln w="9525">
            <a:noFill/>
            <a:miter lim="800000"/>
            <a:headEnd/>
            <a:tailEnd/>
          </a:ln>
        </p:spPr>
        <p:txBody>
          <a:bodyPr>
            <a:spAutoFit/>
          </a:bodyPr>
          <a:lstStyle/>
          <a:p>
            <a:pPr algn="ctr">
              <a:lnSpc>
                <a:spcPct val="150000"/>
              </a:lnSpc>
            </a:pPr>
            <a:r>
              <a:rPr lang="he-IL">
                <a:solidFill>
                  <a:srgbClr val="FFFFFF"/>
                </a:solidFill>
              </a:rPr>
              <a:t>תאי השמירה</a:t>
            </a:r>
          </a:p>
        </p:txBody>
      </p:sp>
      <p:sp>
        <p:nvSpPr>
          <p:cNvPr id="36870" name="מלבן 1"/>
          <p:cNvSpPr>
            <a:spLocks noChangeArrowheads="1"/>
          </p:cNvSpPr>
          <p:nvPr/>
        </p:nvSpPr>
        <p:spPr bwMode="auto">
          <a:xfrm>
            <a:off x="3411538" y="4421188"/>
            <a:ext cx="1944687" cy="506412"/>
          </a:xfrm>
          <a:prstGeom prst="rect">
            <a:avLst/>
          </a:prstGeom>
          <a:noFill/>
          <a:ln w="9525">
            <a:noFill/>
            <a:miter lim="800000"/>
            <a:headEnd/>
            <a:tailEnd/>
          </a:ln>
        </p:spPr>
        <p:txBody>
          <a:bodyPr>
            <a:spAutoFit/>
          </a:bodyPr>
          <a:lstStyle/>
          <a:p>
            <a:pPr algn="ctr">
              <a:lnSpc>
                <a:spcPct val="150000"/>
              </a:lnSpc>
            </a:pPr>
            <a:r>
              <a:rPr lang="he-IL">
                <a:solidFill>
                  <a:srgbClr val="FFFFFF"/>
                </a:solidFill>
              </a:rPr>
              <a:t>פתח הפיונית</a:t>
            </a:r>
          </a:p>
        </p:txBody>
      </p:sp>
      <p:sp>
        <p:nvSpPr>
          <p:cNvPr id="36871" name="מלבן 1"/>
          <p:cNvSpPr>
            <a:spLocks noChangeArrowheads="1"/>
          </p:cNvSpPr>
          <p:nvPr/>
        </p:nvSpPr>
        <p:spPr bwMode="auto">
          <a:xfrm>
            <a:off x="2641600" y="3481388"/>
            <a:ext cx="1943100" cy="465137"/>
          </a:xfrm>
          <a:prstGeom prst="rect">
            <a:avLst/>
          </a:prstGeom>
          <a:noFill/>
          <a:ln w="9525">
            <a:noFill/>
            <a:miter lim="800000"/>
            <a:headEnd/>
            <a:tailEnd/>
          </a:ln>
        </p:spPr>
        <p:txBody>
          <a:bodyPr>
            <a:spAutoFit/>
          </a:bodyPr>
          <a:lstStyle/>
          <a:p>
            <a:pPr algn="ctr">
              <a:lnSpc>
                <a:spcPct val="150000"/>
              </a:lnSpc>
            </a:pPr>
            <a:r>
              <a:rPr lang="he-IL">
                <a:solidFill>
                  <a:srgbClr val="FFFFFF"/>
                </a:solidFill>
              </a:rPr>
              <a:t>תאי אפידרמיס</a:t>
            </a:r>
          </a:p>
        </p:txBody>
      </p:sp>
      <p:grpSp>
        <p:nvGrpSpPr>
          <p:cNvPr id="36872" name="קבוצה 9"/>
          <p:cNvGrpSpPr>
            <a:grpSpLocks/>
          </p:cNvGrpSpPr>
          <p:nvPr/>
        </p:nvGrpSpPr>
        <p:grpSpPr bwMode="auto">
          <a:xfrm>
            <a:off x="1998663" y="1196975"/>
            <a:ext cx="5834062" cy="4230688"/>
            <a:chOff x="-468560" y="1808916"/>
            <a:chExt cx="5832648" cy="4231080"/>
          </a:xfrm>
        </p:grpSpPr>
        <p:sp>
          <p:nvSpPr>
            <p:cNvPr id="11" name="TextBox 10"/>
            <p:cNvSpPr txBox="1"/>
            <p:nvPr/>
          </p:nvSpPr>
          <p:spPr>
            <a:xfrm>
              <a:off x="-468560" y="5393823"/>
              <a:ext cx="5832648" cy="64617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D4C72"/>
                  </a:solidFill>
                </a:rPr>
                <a:t>אפידרמיס עלה (שכבה התאים החיצונית של העלה)</a:t>
              </a:r>
            </a:p>
            <a:p>
              <a:pPr algn="ctr" fontAlgn="auto">
                <a:spcBef>
                  <a:spcPts val="0"/>
                </a:spcBef>
                <a:spcAft>
                  <a:spcPts val="0"/>
                </a:spcAft>
                <a:defRPr/>
              </a:pPr>
              <a:r>
                <a:rPr lang="he-IL" dirty="0">
                  <a:solidFill>
                    <a:srgbClr val="1D4C72"/>
                  </a:solidFill>
                </a:rPr>
                <a:t> הכוללת פיוניות</a:t>
              </a:r>
            </a:p>
          </p:txBody>
        </p:sp>
        <p:grpSp>
          <p:nvGrpSpPr>
            <p:cNvPr id="36874" name="קבוצה 11"/>
            <p:cNvGrpSpPr>
              <a:grpSpLocks/>
            </p:cNvGrpSpPr>
            <p:nvPr/>
          </p:nvGrpSpPr>
          <p:grpSpPr bwMode="auto">
            <a:xfrm>
              <a:off x="130808" y="1808916"/>
              <a:ext cx="4392323" cy="3584749"/>
              <a:chOff x="130808" y="1808916"/>
              <a:chExt cx="4392323" cy="3584749"/>
            </a:xfrm>
          </p:grpSpPr>
          <p:pic>
            <p:nvPicPr>
              <p:cNvPr id="36875" name="Picture 8"/>
              <p:cNvPicPr>
                <a:picLocks noChangeAspect="1" noChangeArrowheads="1"/>
              </p:cNvPicPr>
              <p:nvPr/>
            </p:nvPicPr>
            <p:blipFill>
              <a:blip r:embed="rId2" cstate="print"/>
              <a:srcRect/>
              <a:stretch>
                <a:fillRect/>
              </a:stretch>
            </p:blipFill>
            <p:spPr bwMode="auto">
              <a:xfrm>
                <a:off x="130808" y="1808916"/>
                <a:ext cx="4392323" cy="3323139"/>
              </a:xfrm>
              <a:prstGeom prst="rect">
                <a:avLst/>
              </a:prstGeom>
              <a:noFill/>
              <a:ln w="9525">
                <a:noFill/>
                <a:miter lim="800000"/>
                <a:headEnd/>
                <a:tailEnd/>
              </a:ln>
              <a:effectLst/>
            </p:spPr>
          </p:pic>
          <p:sp>
            <p:nvSpPr>
              <p:cNvPr id="36876" name="מלבן 13"/>
              <p:cNvSpPr>
                <a:spLocks noChangeArrowheads="1"/>
              </p:cNvSpPr>
              <p:nvPr/>
            </p:nvSpPr>
            <p:spPr bwMode="auto">
              <a:xfrm>
                <a:off x="1034851" y="5132055"/>
                <a:ext cx="2318262" cy="261610"/>
              </a:xfrm>
              <a:prstGeom prst="rect">
                <a:avLst/>
              </a:prstGeom>
              <a:noFill/>
              <a:ln w="9525">
                <a:noFill/>
                <a:miter lim="800000"/>
                <a:headEnd/>
                <a:tailEnd/>
              </a:ln>
            </p:spPr>
            <p:txBody>
              <a:bodyPr wrap="none">
                <a:spAutoFit/>
              </a:bodyPr>
              <a:lstStyle/>
              <a:p>
                <a:r>
                  <a:rPr lang="en-US" sz="1100"/>
                  <a:t>©istockphoto.com/ Nancy Nehring</a:t>
                </a:r>
                <a:endParaRPr lang="he-IL"/>
              </a:p>
            </p:txBody>
          </p:sp>
        </p:grpSp>
      </p:grpSp>
      <p:sp>
        <p:nvSpPr>
          <p:cNvPr id="13"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13</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B068E1B-89AA-4732-9D3D-283A253FF334}" type="slidenum">
              <a:rPr lang="he-IL" smtClean="0"/>
              <a:pPr fontAlgn="base">
                <a:spcBef>
                  <a:spcPct val="0"/>
                </a:spcBef>
                <a:spcAft>
                  <a:spcPct val="0"/>
                </a:spcAft>
                <a:defRPr/>
              </a:pPr>
              <a:t>14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קישור לסימולציה – פתיחה וסגירה של פיונית</a:t>
            </a:r>
            <a:endParaRPr lang="he-IL" sz="1800" dirty="0" smtClean="0"/>
          </a:p>
        </p:txBody>
      </p:sp>
      <p:pic>
        <p:nvPicPr>
          <p:cNvPr id="37893" name="Picture 2"/>
          <p:cNvPicPr>
            <a:picLocks noChangeAspect="1" noChangeArrowheads="1"/>
          </p:cNvPicPr>
          <p:nvPr/>
        </p:nvPicPr>
        <p:blipFill>
          <a:blip r:embed="rId2" cstate="print"/>
          <a:srcRect/>
          <a:stretch>
            <a:fillRect/>
          </a:stretch>
        </p:blipFill>
        <p:spPr bwMode="auto">
          <a:xfrm>
            <a:off x="1908175" y="836613"/>
            <a:ext cx="5351463" cy="4387850"/>
          </a:xfrm>
          <a:prstGeom prst="rect">
            <a:avLst/>
          </a:prstGeom>
          <a:noFill/>
          <a:ln w="9525">
            <a:noFill/>
            <a:miter lim="800000"/>
            <a:headEnd/>
            <a:tailEnd/>
          </a:ln>
          <a:effectLst/>
        </p:spPr>
      </p:pic>
      <p:sp>
        <p:nvSpPr>
          <p:cNvPr id="8" name="TextBox 7"/>
          <p:cNvSpPr txBox="1"/>
          <p:nvPr/>
        </p:nvSpPr>
        <p:spPr>
          <a:xfrm>
            <a:off x="1908175" y="5224463"/>
            <a:ext cx="535146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u="sng" kern="0" dirty="0">
                <a:solidFill>
                  <a:srgbClr val="00B0F0"/>
                </a:solidFill>
                <a:hlinkClick r:id="rId3"/>
              </a:rPr>
              <a:t>פתיחה וסגירה של פיונית</a:t>
            </a:r>
            <a:endParaRPr lang="he-IL" u="sng" kern="0" dirty="0">
              <a:solidFill>
                <a:srgbClr val="00B0F0"/>
              </a:solidFil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14</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D8AA55-88CD-454A-B2DD-E8258F2DCEA1}" type="slidenum">
              <a:rPr lang="he-IL" smtClean="0"/>
              <a:pPr fontAlgn="base">
                <a:spcBef>
                  <a:spcPct val="0"/>
                </a:spcBef>
                <a:spcAft>
                  <a:spcPct val="0"/>
                </a:spcAft>
                <a:defRPr/>
              </a:pPr>
              <a:t>15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a:t>
            </a:r>
            <a:endParaRPr lang="he-IL" sz="1800" dirty="0" smtClean="0"/>
          </a:p>
        </p:txBody>
      </p:sp>
      <p:sp>
        <p:nvSpPr>
          <p:cNvPr id="14" name="TextBox 13"/>
          <p:cNvSpPr txBox="1"/>
          <p:nvPr/>
        </p:nvSpPr>
        <p:spPr>
          <a:xfrm>
            <a:off x="119063" y="465138"/>
            <a:ext cx="8469312"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4:</a:t>
            </a:r>
          </a:p>
          <a:p>
            <a:pPr fontAlgn="auto">
              <a:spcBef>
                <a:spcPts val="0"/>
              </a:spcBef>
              <a:spcAft>
                <a:spcPts val="0"/>
              </a:spcAft>
              <a:defRPr/>
            </a:pPr>
            <a:r>
              <a:rPr lang="he-IL" kern="0" dirty="0">
                <a:solidFill>
                  <a:srgbClr val="1D4C72"/>
                </a:solidFill>
              </a:rPr>
              <a:t>מהו המסלול שעוברת מולקולת פחמן דו-חמצני הנקלטת מהאוויר ומשתתפת בתהליך הפוטוסינתזה?</a:t>
            </a:r>
          </a:p>
          <a:p>
            <a:pPr fontAlgn="auto">
              <a:spcBef>
                <a:spcPts val="0"/>
              </a:spcBef>
              <a:spcAft>
                <a:spcPts val="0"/>
              </a:spcAft>
              <a:defRPr/>
            </a:pPr>
            <a:r>
              <a:rPr lang="he-IL" kern="0" dirty="0">
                <a:solidFill>
                  <a:srgbClr val="1D4C72"/>
                </a:solidFill>
              </a:rPr>
              <a:t>א. </a:t>
            </a:r>
            <a:r>
              <a:rPr lang="he-IL" kern="0" dirty="0" smtClean="0">
                <a:solidFill>
                  <a:srgbClr val="1D4C72"/>
                </a:solidFill>
              </a:rPr>
              <a:t>פיונית, </a:t>
            </a:r>
            <a:r>
              <a:rPr lang="he-IL" kern="0" dirty="0">
                <a:solidFill>
                  <a:srgbClr val="1D4C72"/>
                </a:solidFill>
              </a:rPr>
              <a:t>חלל בין-תאי, כלורופלסט, </a:t>
            </a:r>
            <a:r>
              <a:rPr lang="he-IL" kern="0" dirty="0" smtClean="0">
                <a:solidFill>
                  <a:srgbClr val="1D4C72"/>
                </a:solidFill>
              </a:rPr>
              <a:t>ציטופלסמה.</a:t>
            </a:r>
            <a:endParaRPr lang="he-IL" kern="0" dirty="0">
              <a:solidFill>
                <a:srgbClr val="1D4C72"/>
              </a:solidFill>
            </a:endParaRPr>
          </a:p>
          <a:p>
            <a:pPr fontAlgn="auto">
              <a:spcBef>
                <a:spcPts val="0"/>
              </a:spcBef>
              <a:spcAft>
                <a:spcPts val="0"/>
              </a:spcAft>
              <a:defRPr/>
            </a:pPr>
            <a:r>
              <a:rPr lang="he-IL" kern="0" dirty="0">
                <a:solidFill>
                  <a:srgbClr val="1D4C72"/>
                </a:solidFill>
              </a:rPr>
              <a:t>ב. פיונית, חלל בין-תאי, ציטופלסמה, </a:t>
            </a:r>
            <a:r>
              <a:rPr lang="he-IL" kern="0" dirty="0" smtClean="0">
                <a:solidFill>
                  <a:srgbClr val="1D4C72"/>
                </a:solidFill>
              </a:rPr>
              <a:t>כלורופלסט.</a:t>
            </a:r>
          </a:p>
          <a:p>
            <a:pPr fontAlgn="auto">
              <a:spcBef>
                <a:spcPts val="0"/>
              </a:spcBef>
              <a:spcAft>
                <a:spcPts val="0"/>
              </a:spcAft>
              <a:defRPr/>
            </a:pPr>
            <a:r>
              <a:rPr lang="he-IL" kern="0" dirty="0" smtClean="0">
                <a:solidFill>
                  <a:srgbClr val="1D4C72"/>
                </a:solidFill>
              </a:rPr>
              <a:t>ג. פיונית, ציטופלסמה, חלל בין-תאי, כלורופלסט.</a:t>
            </a:r>
          </a:p>
          <a:p>
            <a:pPr fontAlgn="auto">
              <a:spcBef>
                <a:spcPts val="0"/>
              </a:spcBef>
              <a:spcAft>
                <a:spcPts val="0"/>
              </a:spcAft>
              <a:defRPr/>
            </a:pPr>
            <a:endParaRPr lang="he-IL" kern="0" dirty="0">
              <a:solidFill>
                <a:srgbClr val="1D4C72"/>
              </a:solidFil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15</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2CD346-C569-4134-8C94-5D8F0E597FBB}"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4" name="TextBox 13"/>
          <p:cNvSpPr txBox="1"/>
          <p:nvPr/>
        </p:nvSpPr>
        <p:spPr>
          <a:xfrm>
            <a:off x="119063" y="465138"/>
            <a:ext cx="8469312"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4:</a:t>
            </a:r>
          </a:p>
          <a:p>
            <a:pPr fontAlgn="auto">
              <a:spcBef>
                <a:spcPts val="0"/>
              </a:spcBef>
              <a:spcAft>
                <a:spcPts val="0"/>
              </a:spcAft>
              <a:defRPr/>
            </a:pPr>
            <a:r>
              <a:rPr lang="he-IL" kern="0" dirty="0">
                <a:solidFill>
                  <a:srgbClr val="1D4C72"/>
                </a:solidFill>
              </a:rPr>
              <a:t>מהו המסלול שעוברת מולקולת פחמן דו-חמצני הנקלטת מהאוויר ומשתתפת בתהליך הפוטוסינתזה?</a:t>
            </a:r>
          </a:p>
          <a:p>
            <a:pPr fontAlgn="auto">
              <a:spcBef>
                <a:spcPts val="0"/>
              </a:spcBef>
              <a:spcAft>
                <a:spcPts val="0"/>
              </a:spcAft>
              <a:defRPr/>
            </a:pPr>
            <a:r>
              <a:rPr lang="he-IL" kern="0" dirty="0">
                <a:solidFill>
                  <a:srgbClr val="1D4C72"/>
                </a:solidFill>
              </a:rPr>
              <a:t>א. </a:t>
            </a:r>
            <a:r>
              <a:rPr lang="he-IL" kern="0" dirty="0" smtClean="0">
                <a:solidFill>
                  <a:srgbClr val="1D4C72"/>
                </a:solidFill>
              </a:rPr>
              <a:t>פיונית, </a:t>
            </a:r>
            <a:r>
              <a:rPr lang="he-IL" kern="0" dirty="0">
                <a:solidFill>
                  <a:srgbClr val="1D4C72"/>
                </a:solidFill>
              </a:rPr>
              <a:t>חלל בין-תאי, כלורופלסט, </a:t>
            </a:r>
            <a:r>
              <a:rPr lang="he-IL" kern="0" dirty="0" smtClean="0">
                <a:solidFill>
                  <a:srgbClr val="1D4C72"/>
                </a:solidFill>
              </a:rPr>
              <a:t>ציטופלסמה.</a:t>
            </a:r>
            <a:endParaRPr lang="he-IL" kern="0" dirty="0">
              <a:solidFill>
                <a:srgbClr val="1D4C72"/>
              </a:solidFill>
            </a:endParaRPr>
          </a:p>
          <a:p>
            <a:pPr fontAlgn="auto">
              <a:spcBef>
                <a:spcPts val="0"/>
              </a:spcBef>
              <a:spcAft>
                <a:spcPts val="0"/>
              </a:spcAft>
              <a:defRPr/>
            </a:pPr>
            <a:r>
              <a:rPr lang="he-IL" kern="0" dirty="0">
                <a:solidFill>
                  <a:srgbClr val="1D4C72"/>
                </a:solidFill>
              </a:rPr>
              <a:t>ב. פיונית, חלל בין-תאי, ציטופלסמה, </a:t>
            </a:r>
            <a:r>
              <a:rPr lang="he-IL" kern="0" dirty="0" smtClean="0">
                <a:solidFill>
                  <a:srgbClr val="1D4C72"/>
                </a:solidFill>
              </a:rPr>
              <a:t>כלורופלסט.</a:t>
            </a:r>
            <a:endParaRPr lang="he-IL" kern="0" dirty="0">
              <a:solidFill>
                <a:srgbClr val="1D4C72"/>
              </a:solidFill>
            </a:endParaRPr>
          </a:p>
          <a:p>
            <a:pPr fontAlgn="auto">
              <a:spcBef>
                <a:spcPts val="0"/>
              </a:spcBef>
              <a:spcAft>
                <a:spcPts val="0"/>
              </a:spcAft>
              <a:defRPr/>
            </a:pPr>
            <a:r>
              <a:rPr lang="he-IL" kern="0" dirty="0">
                <a:solidFill>
                  <a:srgbClr val="1D4C72"/>
                </a:solidFill>
              </a:rPr>
              <a:t>ג. פיונית, ציטופלסמה, חלל בין-תאי, </a:t>
            </a:r>
            <a:r>
              <a:rPr lang="he-IL" kern="0" dirty="0" smtClean="0">
                <a:solidFill>
                  <a:srgbClr val="1D4C72"/>
                </a:solidFill>
              </a:rPr>
              <a:t>כלורופלסט.</a:t>
            </a:r>
            <a:endParaRPr lang="he-IL"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12"/>
          <p:cNvSpPr/>
          <p:nvPr/>
        </p:nvSpPr>
        <p:spPr>
          <a:xfrm>
            <a:off x="373063" y="2924175"/>
            <a:ext cx="8215312" cy="7762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lumMod val="65000"/>
                    <a:lumOff val="35000"/>
                  </a:sysClr>
                </a:solidFill>
                <a:latin typeface="Arial"/>
                <a:cs typeface="Arial"/>
              </a:rPr>
              <a:t>משפט ב'.</a:t>
            </a: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16</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76283FF-8135-4191-8CA4-1E1264E9F205}"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 הפיוניות</a:t>
            </a:r>
            <a:endParaRPr lang="he-IL" sz="1800" dirty="0" smtClean="0"/>
          </a:p>
        </p:txBody>
      </p:sp>
      <p:sp>
        <p:nvSpPr>
          <p:cNvPr id="14" name="TextBox 13"/>
          <p:cNvSpPr txBox="1"/>
          <p:nvPr/>
        </p:nvSpPr>
        <p:spPr>
          <a:xfrm>
            <a:off x="119063" y="465138"/>
            <a:ext cx="846931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dirty="0">
                <a:solidFill>
                  <a:srgbClr val="1D4C72"/>
                </a:solidFill>
              </a:rPr>
              <a:t>א. הפיוניות נסגרות במצב של חוסר מים בצמח, עקב ירידת הלחץ בתאי הסגירה.</a:t>
            </a:r>
          </a:p>
          <a:p>
            <a:pPr fontAlgn="auto">
              <a:spcBef>
                <a:spcPts val="0"/>
              </a:spcBef>
              <a:spcAft>
                <a:spcPts val="0"/>
              </a:spcAft>
              <a:defRPr/>
            </a:pPr>
            <a:r>
              <a:rPr lang="he-IL" kern="0" dirty="0">
                <a:solidFill>
                  <a:srgbClr val="1D4C72"/>
                </a:solidFill>
              </a:rPr>
              <a:t>    איך משפיע הדבר על קצב הפוטוסינתזה?</a:t>
            </a:r>
          </a:p>
          <a:p>
            <a:pPr fontAlgn="auto">
              <a:spcBef>
                <a:spcPts val="0"/>
              </a:spcBef>
              <a:spcAft>
                <a:spcPts val="0"/>
              </a:spcAft>
              <a:defRPr/>
            </a:pPr>
            <a:r>
              <a:rPr lang="he-IL" kern="0" dirty="0">
                <a:solidFill>
                  <a:srgbClr val="1D4C72"/>
                </a:solidFill>
              </a:rPr>
              <a:t>ב. מצב זה מתרחש לעיתים קרובות בצמחים החיים במדבר. האם זה יכול להסביר את קצב </a:t>
            </a:r>
          </a:p>
          <a:p>
            <a:pPr fontAlgn="auto">
              <a:spcBef>
                <a:spcPts val="0"/>
              </a:spcBef>
              <a:spcAft>
                <a:spcPts val="0"/>
              </a:spcAft>
              <a:defRPr/>
            </a:pPr>
            <a:r>
              <a:rPr lang="he-IL" kern="0" dirty="0">
                <a:solidFill>
                  <a:srgbClr val="1D4C72"/>
                </a:solidFill>
              </a:rPr>
              <a:t>   הגידול הנמוך של צמחי המדבר ואת גודלם הקטן יחסית?</a:t>
            </a:r>
          </a:p>
          <a:p>
            <a:pPr fontAlgn="auto">
              <a:spcBef>
                <a:spcPts val="0"/>
              </a:spcBef>
              <a:spcAft>
                <a:spcPts val="0"/>
              </a:spcAft>
              <a:defRPr/>
            </a:pPr>
            <a:endParaRPr lang="he-IL" kern="0" dirty="0">
              <a:solidFill>
                <a:srgbClr val="1D4C72"/>
              </a:solidFil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17</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F22E01-E293-4F4C-8B4E-25523E92841C}"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73063" y="2924175"/>
            <a:ext cx="8215312" cy="20177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latin typeface="Arial"/>
                <a:cs typeface="Arial"/>
              </a:rPr>
              <a:t>תשובה:   </a:t>
            </a:r>
          </a:p>
          <a:p>
            <a:pPr fontAlgn="auto">
              <a:spcBef>
                <a:spcPts val="0"/>
              </a:spcBef>
              <a:spcAft>
                <a:spcPts val="0"/>
              </a:spcAft>
              <a:defRPr/>
            </a:pPr>
            <a:r>
              <a:rPr lang="he-IL" kern="0" dirty="0">
                <a:latin typeface="Arial"/>
                <a:cs typeface="Arial"/>
              </a:rPr>
              <a:t>א. סגירת הפיוניות תביא להפסקת הפוטוסינתזה מכיוון שכניסת פחמן דו-חמצני היא תנאי הכרחי לקיום התהליך.</a:t>
            </a:r>
          </a:p>
          <a:p>
            <a:pPr fontAlgn="auto">
              <a:spcBef>
                <a:spcPts val="0"/>
              </a:spcBef>
              <a:spcAft>
                <a:spcPts val="0"/>
              </a:spcAft>
              <a:defRPr/>
            </a:pPr>
            <a:r>
              <a:rPr lang="he-IL" kern="0" dirty="0">
                <a:latin typeface="Arial"/>
                <a:cs typeface="Arial"/>
              </a:rPr>
              <a:t>ב. תוצרי הפוטוסינתזה מנוצלים לתהליך בניית תאים כלומר לגידול. הפסקת הפוטוסינתזה עקב סגירת הפיוניות תגרום לקצב גידול נמוך, שיתבטא גם בגודל הקטן של הצמחים. </a:t>
            </a:r>
          </a:p>
        </p:txBody>
      </p:sp>
      <p:sp>
        <p:nvSpPr>
          <p:cNvPr id="8" name="TextBox 7"/>
          <p:cNvSpPr txBox="1"/>
          <p:nvPr/>
        </p:nvSpPr>
        <p:spPr>
          <a:xfrm>
            <a:off x="119063" y="465138"/>
            <a:ext cx="846931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dirty="0">
                <a:solidFill>
                  <a:srgbClr val="1D4C72"/>
                </a:solidFill>
              </a:rPr>
              <a:t>א. הפיוניות נסגרות במצב של חוסר מים בצמח, עקב ירידת הלחץ בתאי הסגירה.</a:t>
            </a:r>
          </a:p>
          <a:p>
            <a:pPr fontAlgn="auto">
              <a:spcBef>
                <a:spcPts val="0"/>
              </a:spcBef>
              <a:spcAft>
                <a:spcPts val="0"/>
              </a:spcAft>
              <a:defRPr/>
            </a:pPr>
            <a:r>
              <a:rPr lang="he-IL" kern="0" dirty="0">
                <a:solidFill>
                  <a:srgbClr val="1D4C72"/>
                </a:solidFill>
              </a:rPr>
              <a:t>    איך משפיע הדבר על קצב הפוטוסינתזה?</a:t>
            </a:r>
          </a:p>
          <a:p>
            <a:pPr fontAlgn="auto">
              <a:spcBef>
                <a:spcPts val="0"/>
              </a:spcBef>
              <a:spcAft>
                <a:spcPts val="0"/>
              </a:spcAft>
              <a:defRPr/>
            </a:pPr>
            <a:r>
              <a:rPr lang="he-IL" kern="0" dirty="0">
                <a:solidFill>
                  <a:srgbClr val="1D4C72"/>
                </a:solidFill>
              </a:rPr>
              <a:t>ב. מצב זה מתרחש לעיתים קרובות בצמחים החיים במדבר. האם זה יכול להסביר את קצב </a:t>
            </a:r>
          </a:p>
          <a:p>
            <a:pPr fontAlgn="auto">
              <a:spcBef>
                <a:spcPts val="0"/>
              </a:spcBef>
              <a:spcAft>
                <a:spcPts val="0"/>
              </a:spcAft>
              <a:defRPr/>
            </a:pPr>
            <a:r>
              <a:rPr lang="he-IL" kern="0" dirty="0">
                <a:solidFill>
                  <a:srgbClr val="1D4C72"/>
                </a:solidFill>
              </a:rPr>
              <a:t>   הגידול הנמוך של צמחי המדבר ואת גודלם הקטן יחסית?</a:t>
            </a:r>
          </a:p>
          <a:p>
            <a:pPr fontAlgn="auto">
              <a:spcBef>
                <a:spcPts val="0"/>
              </a:spcBef>
              <a:spcAft>
                <a:spcPts val="0"/>
              </a:spcAft>
              <a:defRPr/>
            </a:pPr>
            <a:endParaRPr lang="he-IL" kern="0" dirty="0">
              <a:solidFill>
                <a:srgbClr val="1D4C72"/>
              </a:solidFill>
            </a:endParaRP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18</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DC9119A-02AF-4C31-91D7-3A9C168AC9F4}"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 התאמות מבנה העלה לביצוע פוטוסינתזה</a:t>
            </a:r>
            <a:endParaRPr lang="he-IL" sz="1800" dirty="0" smtClean="0"/>
          </a:p>
        </p:txBody>
      </p:sp>
      <p:sp>
        <p:nvSpPr>
          <p:cNvPr id="14" name="TextBox 13"/>
          <p:cNvSpPr txBox="1"/>
          <p:nvPr/>
        </p:nvSpPr>
        <p:spPr>
          <a:xfrm>
            <a:off x="119063" y="465138"/>
            <a:ext cx="846931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עלי הצמחים הם בד"כ שטוחים ודקים </a:t>
            </a:r>
            <a:r>
              <a:rPr lang="he-IL" kern="0" dirty="0">
                <a:solidFill>
                  <a:schemeClr val="accent3"/>
                </a:solidFill>
              </a:rPr>
              <a:t>ושטח הפנים שלהם גדול מאד יחסית לנפחם</a:t>
            </a:r>
            <a:r>
              <a:rPr lang="he-IL" kern="0" dirty="0">
                <a:solidFill>
                  <a:srgbClr val="1D4C72"/>
                </a:solidFill>
              </a:rPr>
              <a:t>.</a:t>
            </a:r>
          </a:p>
          <a:p>
            <a:pPr fontAlgn="auto">
              <a:spcBef>
                <a:spcPts val="0"/>
              </a:spcBef>
              <a:spcAft>
                <a:spcPts val="0"/>
              </a:spcAft>
              <a:defRPr/>
            </a:pPr>
            <a:r>
              <a:rPr lang="he-IL" kern="0" dirty="0">
                <a:solidFill>
                  <a:srgbClr val="1D4C72"/>
                </a:solidFill>
              </a:rPr>
              <a:t> מהו היתרון במבנה זה? </a:t>
            </a:r>
          </a:p>
          <a:p>
            <a:pPr fontAlgn="auto">
              <a:spcBef>
                <a:spcPts val="0"/>
              </a:spcBef>
              <a:spcAft>
                <a:spcPts val="0"/>
              </a:spcAft>
              <a:defRPr/>
            </a:pPr>
            <a:endParaRPr lang="he-IL" kern="0" dirty="0">
              <a:solidFill>
                <a:srgbClr val="FF0000"/>
              </a:solidFill>
            </a:endParaRPr>
          </a:p>
        </p:txBody>
      </p:sp>
      <p:pic>
        <p:nvPicPr>
          <p:cNvPr id="43014" name="תמונה 1"/>
          <p:cNvPicPr>
            <a:picLocks noChangeAspect="1"/>
          </p:cNvPicPr>
          <p:nvPr/>
        </p:nvPicPr>
        <p:blipFill>
          <a:blip r:embed="rId3" cstate="print"/>
          <a:srcRect/>
          <a:stretch>
            <a:fillRect/>
          </a:stretch>
        </p:blipFill>
        <p:spPr bwMode="auto">
          <a:xfrm>
            <a:off x="3886200" y="1785938"/>
            <a:ext cx="4679950" cy="3511550"/>
          </a:xfrm>
          <a:prstGeom prst="rect">
            <a:avLst/>
          </a:prstGeom>
          <a:noFill/>
          <a:ln w="9525">
            <a:noFill/>
            <a:miter lim="800000"/>
            <a:headEnd/>
            <a:tailEnd/>
          </a:ln>
        </p:spPr>
      </p:pic>
      <p:pic>
        <p:nvPicPr>
          <p:cNvPr id="43015" name="תמונה 2"/>
          <p:cNvPicPr>
            <a:picLocks noChangeAspect="1"/>
          </p:cNvPicPr>
          <p:nvPr/>
        </p:nvPicPr>
        <p:blipFill>
          <a:blip r:embed="rId4" cstate="print"/>
          <a:srcRect/>
          <a:stretch>
            <a:fillRect/>
          </a:stretch>
        </p:blipFill>
        <p:spPr bwMode="auto">
          <a:xfrm>
            <a:off x="619125" y="1785938"/>
            <a:ext cx="3013075" cy="4019550"/>
          </a:xfrm>
          <a:prstGeom prst="rect">
            <a:avLst/>
          </a:prstGeom>
          <a:noFill/>
          <a:ln w="9525">
            <a:noFill/>
            <a:miter lim="800000"/>
            <a:headEnd/>
            <a:tailEnd/>
          </a:ln>
        </p:spPr>
      </p:pic>
      <p:sp>
        <p:nvSpPr>
          <p:cNvPr id="43016" name="מלבן 1"/>
          <p:cNvSpPr>
            <a:spLocks noChangeArrowheads="1"/>
          </p:cNvSpPr>
          <p:nvPr/>
        </p:nvSpPr>
        <p:spPr bwMode="auto">
          <a:xfrm>
            <a:off x="658813" y="5805488"/>
            <a:ext cx="1185862" cy="304800"/>
          </a:xfrm>
          <a:prstGeom prst="rect">
            <a:avLst/>
          </a:prstGeom>
          <a:noFill/>
          <a:ln w="9525">
            <a:noFill/>
            <a:miter lim="800000"/>
            <a:headEnd/>
            <a:tailEnd/>
          </a:ln>
        </p:spPr>
        <p:txBody>
          <a:bodyPr wrap="none">
            <a:spAutoFit/>
          </a:bodyPr>
          <a:lstStyle/>
          <a:p>
            <a:pPr>
              <a:lnSpc>
                <a:spcPct val="115000"/>
              </a:lnSpc>
              <a:spcAft>
                <a:spcPts val="1000"/>
              </a:spcAft>
            </a:pPr>
            <a:r>
              <a:rPr lang="he-IL" sz="1200">
                <a:latin typeface="Calibri" pitchFamily="34" charset="0"/>
              </a:rPr>
              <a:t>ד"ר נורית קינן ©</a:t>
            </a:r>
            <a:endParaRPr lang="en-US" sz="1200">
              <a:latin typeface="Calibri" pitchFamily="34" charset="0"/>
            </a:endParaRPr>
          </a:p>
        </p:txBody>
      </p:sp>
      <p:sp>
        <p:nvSpPr>
          <p:cNvPr id="9" name="TextBox 8"/>
          <p:cNvSpPr txBox="1"/>
          <p:nvPr/>
        </p:nvSpPr>
        <p:spPr>
          <a:xfrm>
            <a:off x="2699792" y="5439568"/>
            <a:ext cx="6161335" cy="1323439"/>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600" kern="0" dirty="0">
                <a:solidFill>
                  <a:srgbClr val="1D4C72"/>
                </a:solidFill>
              </a:rPr>
              <a:t>עוד על המונח יחס שטח פנים/נפח במצגת: </a:t>
            </a:r>
          </a:p>
          <a:p>
            <a:pPr fontAlgn="auto">
              <a:spcBef>
                <a:spcPts val="0"/>
              </a:spcBef>
              <a:spcAft>
                <a:spcPts val="0"/>
              </a:spcAft>
              <a:defRPr/>
            </a:pPr>
            <a:r>
              <a:rPr lang="he-IL" sz="1600" kern="0" dirty="0">
                <a:solidFill>
                  <a:srgbClr val="1D4C72"/>
                </a:solidFill>
              </a:rPr>
              <a:t>יחס שטח פנים/נפח ומשמעותו הביולוגית ברמות ארגון שונות</a:t>
            </a:r>
          </a:p>
          <a:p>
            <a:pPr fontAlgn="auto">
              <a:spcBef>
                <a:spcPts val="0"/>
              </a:spcBef>
              <a:spcAft>
                <a:spcPts val="0"/>
              </a:spcAft>
              <a:defRPr/>
            </a:pPr>
            <a:r>
              <a:rPr lang="he-IL" sz="1600" kern="0" dirty="0">
                <a:solidFill>
                  <a:srgbClr val="1D4C72"/>
                </a:solidFill>
              </a:rPr>
              <a:t>בפרק: רעיונות מרכזיים ומונחי יסוד בביולוגיה</a:t>
            </a:r>
            <a:r>
              <a:rPr lang="he-IL" sz="1600" kern="0" dirty="0" smtClean="0">
                <a:solidFill>
                  <a:srgbClr val="1D4C72"/>
                </a:solidFill>
              </a:rPr>
              <a:t>.</a:t>
            </a:r>
          </a:p>
          <a:p>
            <a:pPr fontAlgn="auto">
              <a:spcBef>
                <a:spcPts val="0"/>
              </a:spcBef>
              <a:spcAft>
                <a:spcPts val="0"/>
              </a:spcAft>
              <a:defRPr/>
            </a:pPr>
            <a:endParaRPr lang="he-IL" sz="1600" kern="0" dirty="0">
              <a:solidFill>
                <a:srgbClr val="1D4C72"/>
              </a:solidFill>
            </a:endParaRPr>
          </a:p>
          <a:p>
            <a:pPr fontAlgn="auto">
              <a:spcBef>
                <a:spcPts val="0"/>
              </a:spcBef>
              <a:spcAft>
                <a:spcPts val="0"/>
              </a:spcAft>
              <a:defRPr/>
            </a:pPr>
            <a:r>
              <a:rPr lang="he-IL" sz="1600" b="1" kern="0" dirty="0" smtClean="0">
                <a:solidFill>
                  <a:srgbClr val="1D4C72"/>
                </a:solidFill>
              </a:rPr>
              <a:t>השאלה קשורה לרעיון המרכזי בביולוגיה: התאמה בין מבנה לתפקוד.</a:t>
            </a:r>
            <a:endParaRPr lang="he-IL" sz="1600" b="1" kern="0" dirty="0">
              <a:solidFill>
                <a:srgbClr val="FF0000"/>
              </a:solidFill>
            </a:endParaRPr>
          </a:p>
        </p:txBody>
      </p:sp>
      <p:sp>
        <p:nvSpPr>
          <p:cNvPr id="10"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19</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1AAA5E0-646D-4CDD-97DE-87A32069A6CC}"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74613" y="30163"/>
            <a:ext cx="8737601" cy="441325"/>
          </a:xfrm>
        </p:spPr>
        <p:txBody>
          <a:bodyPr/>
          <a:lstStyle/>
          <a:p>
            <a:pPr fontAlgn="auto">
              <a:defRPr/>
            </a:pPr>
            <a:r>
              <a:rPr lang="he-IL" sz="1800" b="1" dirty="0" smtClean="0">
                <a:solidFill>
                  <a:srgbClr val="FF6600"/>
                </a:solidFill>
                <a:ea typeface="+mn-ea"/>
              </a:rPr>
              <a:t>פוטוסינתזה </a:t>
            </a:r>
            <a:r>
              <a:rPr lang="he-IL" sz="1800" b="1" dirty="0">
                <a:solidFill>
                  <a:srgbClr val="FF6600"/>
                </a:solidFill>
                <a:ea typeface="+mn-ea"/>
              </a:rPr>
              <a:t>– תהליך של הפיכת חומרים </a:t>
            </a:r>
            <a:r>
              <a:rPr lang="he-IL" sz="1800" b="1" dirty="0" smtClean="0">
                <a:solidFill>
                  <a:srgbClr val="FF6600"/>
                </a:solidFill>
                <a:ea typeface="+mn-ea"/>
              </a:rPr>
              <a:t>אי-אורגניים </a:t>
            </a:r>
            <a:r>
              <a:rPr lang="he-IL" sz="1800" b="1" dirty="0">
                <a:solidFill>
                  <a:srgbClr val="FF6600"/>
                </a:solidFill>
                <a:ea typeface="+mn-ea"/>
              </a:rPr>
              <a:t>לחומרים אורגניים </a:t>
            </a:r>
            <a:r>
              <a:rPr lang="he-IL" sz="1800" b="1" dirty="0" smtClean="0">
                <a:solidFill>
                  <a:srgbClr val="FF6600"/>
                </a:solidFill>
                <a:ea typeface="+mn-ea"/>
              </a:rPr>
              <a:t>בעזרת </a:t>
            </a:r>
            <a:r>
              <a:rPr lang="he-IL" sz="1800" b="1" dirty="0">
                <a:solidFill>
                  <a:srgbClr val="FF6600"/>
                </a:solidFill>
                <a:ea typeface="+mn-ea"/>
              </a:rPr>
              <a:t>אנרגיית האור</a:t>
            </a:r>
            <a:endParaRPr lang="he-IL" sz="1800" b="1" dirty="0" smtClean="0">
              <a:solidFill>
                <a:srgbClr val="FF6600"/>
              </a:solidFill>
              <a:ea typeface="+mn-ea"/>
            </a:endParaRPr>
          </a:p>
        </p:txBody>
      </p:sp>
      <p:sp>
        <p:nvSpPr>
          <p:cNvPr id="2" name="מלבן 1"/>
          <p:cNvSpPr/>
          <p:nvPr/>
        </p:nvSpPr>
        <p:spPr>
          <a:xfrm>
            <a:off x="322263" y="465138"/>
            <a:ext cx="8443912" cy="1800225"/>
          </a:xfrm>
          <a:prstGeom prst="rect">
            <a:avLst/>
          </a:prstGeom>
        </p:spPr>
        <p:txBody>
          <a:bodyPr>
            <a:spAutoFit/>
          </a:bodyPr>
          <a:lstStyle/>
          <a:p>
            <a:pPr>
              <a:lnSpc>
                <a:spcPct val="150000"/>
              </a:lnSpc>
            </a:pPr>
            <a:r>
              <a:rPr lang="he-IL">
                <a:solidFill>
                  <a:srgbClr val="000000"/>
                </a:solidFill>
              </a:rPr>
              <a:t>בצמחים מתרחש תהליך הפוטוסינתזה. בתהליך זה </a:t>
            </a:r>
            <a:r>
              <a:rPr lang="he-IL">
                <a:solidFill>
                  <a:srgbClr val="FF6600"/>
                </a:solidFill>
              </a:rPr>
              <a:t>מנוצלת אנרגיית האור לשם בניית חומרים אורגניים (פחמימות) מחומרים אי-אורגניים (מים ופחמן דו חמצני).  </a:t>
            </a:r>
          </a:p>
          <a:p>
            <a:pPr>
              <a:lnSpc>
                <a:spcPct val="150000"/>
              </a:lnSpc>
            </a:pPr>
            <a:r>
              <a:rPr lang="he-IL" u="sng">
                <a:solidFill>
                  <a:srgbClr val="FF6600"/>
                </a:solidFill>
              </a:rPr>
              <a:t>אנרגיית האור הופכת לאנרגיה כימית האצורה בתוך הפחמימות</a:t>
            </a:r>
            <a:r>
              <a:rPr lang="he-IL" sz="2000">
                <a:solidFill>
                  <a:srgbClr val="FF6600"/>
                </a:solidFill>
              </a:rPr>
              <a:t>.</a:t>
            </a:r>
          </a:p>
          <a:p>
            <a:pPr>
              <a:lnSpc>
                <a:spcPct val="150000"/>
              </a:lnSpc>
            </a:pPr>
            <a:r>
              <a:rPr lang="he-IL">
                <a:solidFill>
                  <a:srgbClr val="000000"/>
                </a:solidFill>
              </a:rPr>
              <a:t>התהליך מתרחש באיברים הירוקים בצמח (עלים ולעיתים גם גבעולים).</a:t>
            </a:r>
            <a:endParaRPr lang="en-US">
              <a:solidFill>
                <a:srgbClr val="000000"/>
              </a:solidFill>
            </a:endParaRPr>
          </a:p>
        </p:txBody>
      </p:sp>
      <p:grpSp>
        <p:nvGrpSpPr>
          <p:cNvPr id="26630" name="קבוצה 7"/>
          <p:cNvGrpSpPr>
            <a:grpSpLocks/>
          </p:cNvGrpSpPr>
          <p:nvPr/>
        </p:nvGrpSpPr>
        <p:grpSpPr bwMode="auto">
          <a:xfrm>
            <a:off x="611188" y="2632075"/>
            <a:ext cx="8154987" cy="2495550"/>
            <a:chOff x="288522" y="655299"/>
            <a:chExt cx="8154461" cy="2496169"/>
          </a:xfrm>
        </p:grpSpPr>
        <p:sp>
          <p:nvSpPr>
            <p:cNvPr id="9" name="TextBox 8"/>
            <p:cNvSpPr txBox="1"/>
            <p:nvPr/>
          </p:nvSpPr>
          <p:spPr>
            <a:xfrm>
              <a:off x="2302929" y="2151095"/>
              <a:ext cx="1765186" cy="976555"/>
            </a:xfrm>
            <a:prstGeom prst="rect">
              <a:avLst/>
            </a:prstGeom>
            <a:solidFill>
              <a:schemeClr val="bg1"/>
            </a:solidFill>
            <a:ln w="22225">
              <a:solidFill>
                <a:srgbClr val="00B050"/>
              </a:solid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endParaRPr lang="he-IL" b="1" dirty="0">
                <a:solidFill>
                  <a:schemeClr val="accent3"/>
                </a:solidFill>
                <a:latin typeface="Arial"/>
                <a:cs typeface="Arial"/>
              </a:endParaRPr>
            </a:p>
          </p:txBody>
        </p:sp>
        <p:sp>
          <p:nvSpPr>
            <p:cNvPr id="10" name="TextBox 9"/>
            <p:cNvSpPr txBox="1"/>
            <p:nvPr/>
          </p:nvSpPr>
          <p:spPr>
            <a:xfrm>
              <a:off x="288522" y="2151095"/>
              <a:ext cx="1655655" cy="976555"/>
            </a:xfrm>
            <a:prstGeom prst="rect">
              <a:avLst/>
            </a:prstGeom>
            <a:solidFill>
              <a:schemeClr val="bg1"/>
            </a:solidFill>
            <a:ln w="22225">
              <a:solidFill>
                <a:srgbClr val="00B050"/>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b="1" dirty="0">
                  <a:solidFill>
                    <a:prstClr val="black">
                      <a:lumMod val="50000"/>
                      <a:lumOff val="50000"/>
                    </a:prstClr>
                  </a:solidFill>
                  <a:latin typeface="Arial"/>
                  <a:cs typeface="Arial"/>
                </a:rPr>
                <a:t>O</a:t>
              </a:r>
              <a:r>
                <a:rPr lang="en-US" sz="1200" b="1" dirty="0">
                  <a:solidFill>
                    <a:prstClr val="black">
                      <a:lumMod val="50000"/>
                      <a:lumOff val="50000"/>
                    </a:prstClr>
                  </a:solidFill>
                  <a:latin typeface="Arial"/>
                  <a:cs typeface="Arial"/>
                </a:rPr>
                <a:t>2</a:t>
              </a:r>
              <a:r>
                <a:rPr lang="he-IL" b="1" dirty="0">
                  <a:solidFill>
                    <a:prstClr val="black">
                      <a:lumMod val="50000"/>
                      <a:lumOff val="50000"/>
                    </a:prstClr>
                  </a:solidFill>
                  <a:latin typeface="Arial"/>
                  <a:cs typeface="Arial"/>
                </a:rPr>
                <a:t>6</a:t>
              </a:r>
              <a:endParaRPr lang="he-IL" dirty="0">
                <a:solidFill>
                  <a:prstClr val="black">
                    <a:lumMod val="50000"/>
                    <a:lumOff val="50000"/>
                  </a:prstClr>
                </a:solidFill>
                <a:latin typeface="Arial"/>
                <a:cs typeface="Arial"/>
              </a:endParaRPr>
            </a:p>
            <a:p>
              <a:pPr algn="ctr" fontAlgn="auto">
                <a:spcBef>
                  <a:spcPts val="0"/>
                </a:spcBef>
                <a:spcAft>
                  <a:spcPts val="0"/>
                </a:spcAft>
                <a:defRPr/>
              </a:pPr>
              <a:r>
                <a:rPr lang="he-IL" sz="2000" dirty="0">
                  <a:solidFill>
                    <a:prstClr val="black">
                      <a:lumMod val="50000"/>
                      <a:lumOff val="50000"/>
                    </a:prstClr>
                  </a:solidFill>
                  <a:latin typeface="Arial"/>
                  <a:cs typeface="Arial"/>
                </a:rPr>
                <a:t>חמצן</a:t>
              </a:r>
            </a:p>
          </p:txBody>
        </p:sp>
        <p:sp>
          <p:nvSpPr>
            <p:cNvPr id="11" name="TextBox 10"/>
            <p:cNvSpPr txBox="1"/>
            <p:nvPr/>
          </p:nvSpPr>
          <p:spPr>
            <a:xfrm>
              <a:off x="4836416" y="2173325"/>
              <a:ext cx="1655656" cy="978143"/>
            </a:xfrm>
            <a:prstGeom prst="rect">
              <a:avLst/>
            </a:prstGeom>
            <a:solidFill>
              <a:schemeClr val="bg1"/>
            </a:solidFill>
            <a:ln w="22225">
              <a:solidFill>
                <a:schemeClr val="accent2">
                  <a:lumMod val="60000"/>
                  <a:lumOff val="40000"/>
                </a:schemeClr>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b="1" dirty="0">
                  <a:solidFill>
                    <a:prstClr val="black">
                      <a:lumMod val="50000"/>
                      <a:lumOff val="50000"/>
                    </a:prstClr>
                  </a:solidFill>
                  <a:latin typeface="Arial"/>
                  <a:cs typeface="Arial"/>
                </a:rPr>
                <a:t>6H</a:t>
              </a:r>
              <a:r>
                <a:rPr lang="en-US" sz="1200" b="1" dirty="0">
                  <a:solidFill>
                    <a:prstClr val="black">
                      <a:lumMod val="50000"/>
                      <a:lumOff val="50000"/>
                    </a:prstClr>
                  </a:solidFill>
                  <a:latin typeface="Arial"/>
                  <a:cs typeface="Arial"/>
                </a:rPr>
                <a:t>2</a:t>
              </a:r>
              <a:r>
                <a:rPr lang="en-US" sz="2000" b="1" dirty="0">
                  <a:solidFill>
                    <a:prstClr val="black">
                      <a:lumMod val="50000"/>
                      <a:lumOff val="50000"/>
                    </a:prstClr>
                  </a:solidFill>
                  <a:latin typeface="Arial"/>
                  <a:cs typeface="Arial"/>
                </a:rPr>
                <a:t>O</a:t>
              </a:r>
              <a:endParaRPr lang="he-IL" sz="2000" b="1" dirty="0">
                <a:solidFill>
                  <a:prstClr val="black">
                    <a:lumMod val="50000"/>
                    <a:lumOff val="50000"/>
                  </a:prstClr>
                </a:solidFill>
                <a:latin typeface="Arial"/>
                <a:cs typeface="Arial"/>
              </a:endParaRPr>
            </a:p>
            <a:p>
              <a:pPr algn="ctr" fontAlgn="auto">
                <a:spcBef>
                  <a:spcPts val="0"/>
                </a:spcBef>
                <a:spcAft>
                  <a:spcPts val="0"/>
                </a:spcAft>
                <a:defRPr/>
              </a:pPr>
              <a:r>
                <a:rPr lang="he-IL" sz="2000" b="1" dirty="0">
                  <a:solidFill>
                    <a:prstClr val="black">
                      <a:lumMod val="50000"/>
                      <a:lumOff val="50000"/>
                    </a:prstClr>
                  </a:solidFill>
                  <a:latin typeface="Arial"/>
                  <a:cs typeface="Arial"/>
                </a:rPr>
                <a:t>מים</a:t>
              </a:r>
            </a:p>
          </p:txBody>
        </p:sp>
        <p:sp>
          <p:nvSpPr>
            <p:cNvPr id="12" name="TextBox 11"/>
            <p:cNvSpPr txBox="1"/>
            <p:nvPr/>
          </p:nvSpPr>
          <p:spPr>
            <a:xfrm>
              <a:off x="6787328" y="2173325"/>
              <a:ext cx="1655655" cy="978143"/>
            </a:xfrm>
            <a:prstGeom prst="rect">
              <a:avLst/>
            </a:prstGeom>
            <a:solidFill>
              <a:schemeClr val="bg1"/>
            </a:solidFill>
            <a:ln w="22225">
              <a:solidFill>
                <a:schemeClr val="accent2">
                  <a:lumMod val="60000"/>
                  <a:lumOff val="40000"/>
                </a:schemeClr>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b="1" dirty="0">
                  <a:solidFill>
                    <a:prstClr val="black">
                      <a:lumMod val="50000"/>
                      <a:lumOff val="50000"/>
                    </a:prstClr>
                  </a:solidFill>
                  <a:latin typeface="Arial"/>
                  <a:cs typeface="Arial"/>
                </a:rPr>
                <a:t>CO</a:t>
              </a:r>
              <a:r>
                <a:rPr lang="en-US" sz="1200" b="1" dirty="0">
                  <a:solidFill>
                    <a:prstClr val="black">
                      <a:lumMod val="50000"/>
                      <a:lumOff val="50000"/>
                    </a:prstClr>
                  </a:solidFill>
                  <a:latin typeface="Arial"/>
                  <a:cs typeface="Arial"/>
                </a:rPr>
                <a:t>2</a:t>
              </a:r>
              <a:r>
                <a:rPr lang="he-IL" sz="1200" b="1" dirty="0">
                  <a:solidFill>
                    <a:prstClr val="black">
                      <a:lumMod val="50000"/>
                      <a:lumOff val="50000"/>
                    </a:prstClr>
                  </a:solidFill>
                  <a:latin typeface="Arial"/>
                  <a:cs typeface="Arial"/>
                </a:rPr>
                <a:t> </a:t>
              </a:r>
              <a:r>
                <a:rPr lang="he-IL" b="1" dirty="0">
                  <a:solidFill>
                    <a:prstClr val="black">
                      <a:lumMod val="50000"/>
                      <a:lumOff val="50000"/>
                    </a:prstClr>
                  </a:solidFill>
                  <a:latin typeface="Arial"/>
                  <a:cs typeface="Arial"/>
                </a:rPr>
                <a:t>6</a:t>
              </a:r>
              <a:endParaRPr lang="he-IL" sz="1200" b="1" dirty="0">
                <a:solidFill>
                  <a:prstClr val="black">
                    <a:lumMod val="50000"/>
                    <a:lumOff val="50000"/>
                  </a:prstClr>
                </a:solidFill>
                <a:latin typeface="Arial"/>
                <a:cs typeface="Arial"/>
              </a:endParaRPr>
            </a:p>
            <a:p>
              <a:pPr algn="ctr" fontAlgn="auto">
                <a:spcBef>
                  <a:spcPts val="0"/>
                </a:spcBef>
                <a:spcAft>
                  <a:spcPts val="0"/>
                </a:spcAft>
                <a:defRPr/>
              </a:pPr>
              <a:r>
                <a:rPr lang="he-IL" b="1" dirty="0">
                  <a:solidFill>
                    <a:prstClr val="black">
                      <a:lumMod val="50000"/>
                      <a:lumOff val="50000"/>
                    </a:prstClr>
                  </a:solidFill>
                  <a:latin typeface="Arial"/>
                  <a:cs typeface="Arial"/>
                </a:rPr>
                <a:t>פחמן דו חמצני</a:t>
              </a:r>
            </a:p>
          </p:txBody>
        </p:sp>
        <p:sp>
          <p:nvSpPr>
            <p:cNvPr id="13" name="חיבור 12"/>
            <p:cNvSpPr/>
            <p:nvPr/>
          </p:nvSpPr>
          <p:spPr>
            <a:xfrm>
              <a:off x="6492072" y="2535365"/>
              <a:ext cx="295256" cy="2858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חיבור 13"/>
            <p:cNvSpPr/>
            <p:nvPr/>
          </p:nvSpPr>
          <p:spPr>
            <a:xfrm>
              <a:off x="2007673" y="2497256"/>
              <a:ext cx="295256" cy="284233"/>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חץ שמאלה 14"/>
            <p:cNvSpPr/>
            <p:nvPr/>
          </p:nvSpPr>
          <p:spPr>
            <a:xfrm>
              <a:off x="4063354" y="2497256"/>
              <a:ext cx="652420" cy="50018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a:xfrm>
              <a:off x="4301463" y="2151095"/>
              <a:ext cx="325416" cy="34616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שמש 16"/>
            <p:cNvSpPr/>
            <p:nvPr/>
          </p:nvSpPr>
          <p:spPr>
            <a:xfrm>
              <a:off x="3741111" y="655299"/>
              <a:ext cx="1446120" cy="140211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8" name="ענן 17"/>
          <p:cNvSpPr/>
          <p:nvPr/>
        </p:nvSpPr>
        <p:spPr>
          <a:xfrm>
            <a:off x="2319338" y="4973638"/>
            <a:ext cx="2428875" cy="1470025"/>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rgbClr val="FFFF00"/>
                </a:solidFill>
              </a:rPr>
              <a:t>שהוא חומר אורגני שבו אצורה אנרגיה כימית</a:t>
            </a:r>
          </a:p>
        </p:txBody>
      </p:sp>
      <p:sp>
        <p:nvSpPr>
          <p:cNvPr id="19" name="TextBox 18"/>
          <p:cNvSpPr txBox="1"/>
          <p:nvPr/>
        </p:nvSpPr>
        <p:spPr>
          <a:xfrm>
            <a:off x="477838" y="6353175"/>
            <a:ext cx="8469312"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F497D"/>
                </a:solidFill>
              </a:rPr>
              <a:t>* </a:t>
            </a:r>
            <a:r>
              <a:rPr lang="he-IL" sz="1400" kern="0" dirty="0">
                <a:solidFill>
                  <a:srgbClr val="1F497D"/>
                </a:solidFill>
              </a:rPr>
              <a:t>בתהליך הפוטוסינתזה נוצרת פחמימה פשוטה שהופכת לאחר מכן </a:t>
            </a:r>
            <a:r>
              <a:rPr lang="he-IL" sz="1400" kern="0" dirty="0" smtClean="0">
                <a:solidFill>
                  <a:srgbClr val="1F497D"/>
                </a:solidFill>
              </a:rPr>
              <a:t>לגלוקוז.</a:t>
            </a:r>
            <a:endParaRPr lang="he-IL" sz="1400" kern="0" dirty="0">
              <a:solidFill>
                <a:srgbClr val="1F497D"/>
              </a:solidFill>
            </a:endParaRPr>
          </a:p>
        </p:txBody>
      </p:sp>
      <p:sp>
        <p:nvSpPr>
          <p:cNvPr id="26633" name="מלבן 2"/>
          <p:cNvSpPr>
            <a:spLocks noChangeArrowheads="1"/>
          </p:cNvSpPr>
          <p:nvPr/>
        </p:nvSpPr>
        <p:spPr bwMode="auto">
          <a:xfrm>
            <a:off x="2794000" y="4292600"/>
            <a:ext cx="1566863" cy="646113"/>
          </a:xfrm>
          <a:prstGeom prst="rect">
            <a:avLst/>
          </a:prstGeom>
          <a:noFill/>
          <a:ln w="9525">
            <a:noFill/>
            <a:miter lim="800000"/>
            <a:headEnd/>
            <a:tailEnd/>
          </a:ln>
        </p:spPr>
        <p:txBody>
          <a:bodyPr>
            <a:spAutoFit/>
          </a:bodyPr>
          <a:lstStyle/>
          <a:p>
            <a:r>
              <a:rPr lang="he-IL" b="1">
                <a:solidFill>
                  <a:srgbClr val="FF6600"/>
                </a:solidFill>
              </a:rPr>
              <a:t> </a:t>
            </a:r>
            <a:r>
              <a:rPr lang="en-US" b="1">
                <a:solidFill>
                  <a:srgbClr val="000000"/>
                </a:solidFill>
              </a:rPr>
              <a:t>C</a:t>
            </a:r>
            <a:r>
              <a:rPr lang="en-US" sz="1200" b="1">
                <a:solidFill>
                  <a:srgbClr val="000000"/>
                </a:solidFill>
              </a:rPr>
              <a:t>6</a:t>
            </a:r>
            <a:r>
              <a:rPr lang="en-US" b="1">
                <a:solidFill>
                  <a:srgbClr val="000000"/>
                </a:solidFill>
              </a:rPr>
              <a:t>H</a:t>
            </a:r>
            <a:r>
              <a:rPr lang="en-US" sz="1200" b="1">
                <a:solidFill>
                  <a:srgbClr val="000000"/>
                </a:solidFill>
              </a:rPr>
              <a:t>12</a:t>
            </a:r>
            <a:r>
              <a:rPr lang="en-US" b="1">
                <a:solidFill>
                  <a:srgbClr val="000000"/>
                </a:solidFill>
              </a:rPr>
              <a:t>O</a:t>
            </a:r>
            <a:r>
              <a:rPr lang="en-US" sz="1200" b="1">
                <a:solidFill>
                  <a:srgbClr val="000000"/>
                </a:solidFill>
              </a:rPr>
              <a:t>6</a:t>
            </a:r>
            <a:r>
              <a:rPr lang="he-IL" b="1">
                <a:solidFill>
                  <a:srgbClr val="FF6600"/>
                </a:solidFill>
              </a:rPr>
              <a:t>  </a:t>
            </a:r>
          </a:p>
          <a:p>
            <a:r>
              <a:rPr lang="he-IL" b="1">
                <a:solidFill>
                  <a:srgbClr val="000000"/>
                </a:solidFill>
              </a:rPr>
              <a:t>    גלוקוז*</a:t>
            </a:r>
            <a:endParaRPr lang="he-IL"/>
          </a:p>
        </p:txBody>
      </p:sp>
      <p:sp>
        <p:nvSpPr>
          <p:cNvPr id="20" name="Slide Number Placeholder 8"/>
          <p:cNvSpPr txBox="1">
            <a:spLocks/>
          </p:cNvSpPr>
          <p:nvPr/>
        </p:nvSpPr>
        <p:spPr bwMode="auto">
          <a:xfrm>
            <a:off x="197159" y="6237312"/>
            <a:ext cx="32695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1F0BFB3-BF20-44FD-A259-65F6225096BB}"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4" name="TextBox 13"/>
          <p:cNvSpPr txBox="1"/>
          <p:nvPr/>
        </p:nvSpPr>
        <p:spPr>
          <a:xfrm>
            <a:off x="119063" y="465138"/>
            <a:ext cx="8469312"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עלי הצמחים הם בד"כ שטוחים ודקים </a:t>
            </a:r>
            <a:r>
              <a:rPr lang="he-IL" kern="0" dirty="0">
                <a:solidFill>
                  <a:srgbClr val="FF6600"/>
                </a:solidFill>
              </a:rPr>
              <a:t>ושטח הפנים שלהם גדול מאד יחסית לנפחם</a:t>
            </a:r>
            <a:r>
              <a:rPr lang="he-IL" kern="0" dirty="0">
                <a:solidFill>
                  <a:srgbClr val="1D4C72"/>
                </a:solidFill>
              </a:rPr>
              <a:t>.</a:t>
            </a:r>
          </a:p>
          <a:p>
            <a:pPr fontAlgn="auto">
              <a:spcBef>
                <a:spcPts val="0"/>
              </a:spcBef>
              <a:spcAft>
                <a:spcPts val="0"/>
              </a:spcAft>
              <a:defRPr/>
            </a:pPr>
            <a:r>
              <a:rPr lang="he-IL" kern="0" dirty="0">
                <a:solidFill>
                  <a:srgbClr val="1D4C72"/>
                </a:solidFill>
              </a:rPr>
              <a:t> מהו היתרון במבנה זה? </a:t>
            </a:r>
          </a:p>
        </p:txBody>
      </p:sp>
      <p:sp>
        <p:nvSpPr>
          <p:cNvPr id="7" name="Rectangle 12"/>
          <p:cNvSpPr/>
          <p:nvPr/>
        </p:nvSpPr>
        <p:spPr>
          <a:xfrm>
            <a:off x="373063" y="1916113"/>
            <a:ext cx="8215312" cy="100806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ככל </a:t>
            </a:r>
            <a:r>
              <a:rPr lang="he-IL" kern="0" dirty="0">
                <a:solidFill>
                  <a:srgbClr val="FF6600"/>
                </a:solidFill>
                <a:latin typeface="Arial"/>
                <a:cs typeface="Arial"/>
              </a:rPr>
              <a:t>ששטח הפנים ביחס לנפח </a:t>
            </a:r>
            <a:r>
              <a:rPr lang="he-IL" kern="0" dirty="0">
                <a:solidFill>
                  <a:sysClr val="windowText" lastClr="000000"/>
                </a:solidFill>
                <a:latin typeface="Arial"/>
                <a:cs typeface="Arial"/>
              </a:rPr>
              <a:t>גדול יותר כך הצמח יקלוט יותר אור ויותר פחמן דו-חמצני.</a:t>
            </a: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20</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EB22A9-1962-4D39-8DFA-1D2D720B1BD0}"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 משפטי נכון/לא נכון</a:t>
            </a:r>
            <a:endParaRPr lang="he-IL" sz="1800" dirty="0" smtClean="0"/>
          </a:p>
        </p:txBody>
      </p:sp>
      <p:sp>
        <p:nvSpPr>
          <p:cNvPr id="14" name="TextBox 13"/>
          <p:cNvSpPr txBox="1"/>
          <p:nvPr/>
        </p:nvSpPr>
        <p:spPr>
          <a:xfrm>
            <a:off x="104775" y="526975"/>
            <a:ext cx="8469313" cy="3694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7:</a:t>
            </a:r>
          </a:p>
          <a:p>
            <a:pPr fontAlgn="auto">
              <a:spcBef>
                <a:spcPts val="0"/>
              </a:spcBef>
              <a:spcAft>
                <a:spcPts val="0"/>
              </a:spcAft>
              <a:defRPr/>
            </a:pPr>
            <a:r>
              <a:rPr lang="he-IL" kern="0" dirty="0">
                <a:solidFill>
                  <a:srgbClr val="1D4C72"/>
                </a:solidFill>
              </a:rPr>
              <a:t>להלן מספר משפטים. ציינו איזה מהם נכונים ואיזה שגויים ונמקו.</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א. פוטוסינתזה הוא תהליך שבו מומרת אנרגיית חום לאנרגיה </a:t>
            </a:r>
            <a:r>
              <a:rPr lang="he-IL" kern="0" dirty="0" smtClean="0">
                <a:solidFill>
                  <a:srgbClr val="1D4C72"/>
                </a:solidFill>
              </a:rPr>
              <a:t>כימית.</a:t>
            </a:r>
            <a:endParaRPr lang="he-IL" kern="0" dirty="0">
              <a:solidFill>
                <a:srgbClr val="1D4C72"/>
              </a:solidFil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ב. תהליך הפוטוסינתזה מתרחש בכל חלקי הצמח.</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 חומרים אורגניים הם חומרים עתירי אנרגיה.</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ד. מקור החמצן הנפלט מצמחים הוא בתהליך הפוטוסינתזה.</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ה. שם האברון שבו מתרחש תהליך הפוטוסינתזה הוא כלורופיל.</a:t>
            </a:r>
          </a:p>
          <a:p>
            <a:pPr fontAlgn="auto">
              <a:spcBef>
                <a:spcPts val="0"/>
              </a:spcBef>
              <a:spcAft>
                <a:spcPts val="0"/>
              </a:spcAft>
              <a:defRPr/>
            </a:pPr>
            <a:endParaRPr lang="he-IL" kern="0" dirty="0">
              <a:solidFill>
                <a:srgbClr val="1D4C72"/>
              </a:solidFill>
              <a:latin typeface="Arial"/>
              <a:cs typeface="Aria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21</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4" name="TextBox 13"/>
          <p:cNvSpPr txBox="1"/>
          <p:nvPr/>
        </p:nvSpPr>
        <p:spPr>
          <a:xfrm>
            <a:off x="104775" y="574947"/>
            <a:ext cx="8469313" cy="60944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7:</a:t>
            </a:r>
          </a:p>
          <a:p>
            <a:pPr fontAlgn="auto">
              <a:spcBef>
                <a:spcPts val="0"/>
              </a:spcBef>
              <a:spcAft>
                <a:spcPts val="0"/>
              </a:spcAft>
              <a:defRPr/>
            </a:pPr>
            <a:r>
              <a:rPr lang="he-IL" kern="0" dirty="0">
                <a:solidFill>
                  <a:srgbClr val="1D4C72"/>
                </a:solidFill>
              </a:rPr>
              <a:t>משפטי נכון לא נכון</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א. פוטוסינתזה הוא תהליך שבו מומרת אנרגיית חום לאנרגיה כימית.</a:t>
            </a:r>
          </a:p>
          <a:p>
            <a:pPr fontAlgn="auto">
              <a:spcBef>
                <a:spcPts val="0"/>
              </a:spcBef>
              <a:spcAft>
                <a:spcPts val="0"/>
              </a:spcAft>
              <a:defRPr/>
            </a:pPr>
            <a:r>
              <a:rPr lang="he-IL" kern="0" dirty="0">
                <a:solidFill>
                  <a:srgbClr val="1D4C72"/>
                </a:solidFill>
              </a:rPr>
              <a:t>    </a:t>
            </a:r>
            <a:r>
              <a:rPr lang="he-IL" u="sng" kern="0" dirty="0">
                <a:solidFill>
                  <a:schemeClr val="accent3"/>
                </a:solidFill>
                <a:latin typeface="Arial"/>
                <a:cs typeface="Arial"/>
              </a:rPr>
              <a:t>לא</a:t>
            </a:r>
            <a:r>
              <a:rPr lang="he-IL" kern="0" dirty="0">
                <a:solidFill>
                  <a:schemeClr val="accent3"/>
                </a:solidFill>
                <a:latin typeface="Arial"/>
                <a:cs typeface="Arial"/>
              </a:rPr>
              <a:t> נכון, אנרגיית </a:t>
            </a:r>
            <a:r>
              <a:rPr lang="he-IL" u="sng" kern="0" dirty="0">
                <a:solidFill>
                  <a:schemeClr val="accent3"/>
                </a:solidFill>
                <a:latin typeface="Arial"/>
                <a:cs typeface="Arial"/>
              </a:rPr>
              <a:t>אור</a:t>
            </a:r>
            <a:r>
              <a:rPr lang="he-IL" kern="0" dirty="0">
                <a:solidFill>
                  <a:schemeClr val="accent3"/>
                </a:solidFill>
                <a:latin typeface="Arial"/>
                <a:cs typeface="Arial"/>
              </a:rPr>
              <a:t> מומרת לאנרגיה </a:t>
            </a:r>
            <a:r>
              <a:rPr lang="he-IL" u="sng" kern="0" dirty="0">
                <a:solidFill>
                  <a:schemeClr val="accent3"/>
                </a:solidFill>
                <a:latin typeface="Arial"/>
                <a:cs typeface="Arial"/>
              </a:rPr>
              <a:t>כימית</a:t>
            </a:r>
            <a:r>
              <a:rPr lang="he-IL" kern="0" dirty="0">
                <a:solidFill>
                  <a:schemeClr val="accent3"/>
                </a:solidFill>
                <a:latin typeface="Arial"/>
                <a:cs typeface="Arial"/>
              </a:rPr>
              <a:t>.</a:t>
            </a:r>
            <a:endParaRPr lang="he-IL" kern="0" dirty="0">
              <a:solidFill>
                <a:schemeClr val="accent3"/>
              </a:solidFil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ב. תהליך הפוטוסינתזה מתרחש בכל חלקי הצמח.</a:t>
            </a:r>
          </a:p>
          <a:p>
            <a:pPr fontAlgn="auto">
              <a:spcBef>
                <a:spcPts val="0"/>
              </a:spcBef>
              <a:spcAft>
                <a:spcPts val="0"/>
              </a:spcAft>
              <a:defRPr/>
            </a:pPr>
            <a:r>
              <a:rPr lang="he-IL" kern="0" dirty="0">
                <a:solidFill>
                  <a:srgbClr val="1D4C72"/>
                </a:solidFill>
                <a:latin typeface="Arial"/>
                <a:cs typeface="Arial"/>
              </a:rPr>
              <a:t>    </a:t>
            </a:r>
            <a:r>
              <a:rPr lang="he-IL" u="sng" kern="0" dirty="0">
                <a:solidFill>
                  <a:schemeClr val="accent3"/>
                </a:solidFill>
                <a:latin typeface="Arial"/>
                <a:cs typeface="Arial"/>
              </a:rPr>
              <a:t>לא</a:t>
            </a:r>
            <a:r>
              <a:rPr lang="he-IL" kern="0" dirty="0">
                <a:solidFill>
                  <a:schemeClr val="accent3"/>
                </a:solidFill>
                <a:latin typeface="Arial"/>
                <a:cs typeface="Arial"/>
              </a:rPr>
              <a:t> נכון, רק בחלקי הצמח הירוקים.</a:t>
            </a:r>
            <a:endParaRPr lang="he-IL" b="1" kern="0" dirty="0">
              <a:solidFill>
                <a:schemeClr val="accent3"/>
              </a:solidFill>
              <a:latin typeface="Arial"/>
              <a:cs typeface="Arial"/>
            </a:endParaRPr>
          </a:p>
          <a:p>
            <a:pPr fontAlgn="auto">
              <a:spcBef>
                <a:spcPts val="0"/>
              </a:spcBef>
              <a:spcAft>
                <a:spcPts val="0"/>
              </a:spcAft>
              <a:defRPr/>
            </a:pPr>
            <a:endParaRPr lang="he-IL" sz="1200" kern="0" dirty="0">
              <a:solidFill>
                <a:sysClr val="windowText" lastClr="000000">
                  <a:lumMod val="65000"/>
                  <a:lumOff val="35000"/>
                </a:sysClr>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 חומרים אורגניים הם חומרים עתירי אנרגיה. </a:t>
            </a:r>
            <a:r>
              <a:rPr lang="he-IL" kern="0" dirty="0">
                <a:solidFill>
                  <a:schemeClr val="accent3"/>
                </a:solidFill>
                <a:latin typeface="Arial"/>
                <a:cs typeface="Arial"/>
              </a:rPr>
              <a:t>נכון.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ד. מקור החמצן הנפלט מצמחים הוא בתהליך הפוטוסינתזה. </a:t>
            </a:r>
            <a:r>
              <a:rPr lang="he-IL" kern="0" dirty="0">
                <a:solidFill>
                  <a:schemeClr val="accent3"/>
                </a:solidFill>
                <a:latin typeface="Arial"/>
                <a:cs typeface="Arial"/>
              </a:rPr>
              <a:t>נכון</a:t>
            </a: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r>
              <a:rPr lang="he-IL" kern="0" dirty="0">
                <a:solidFill>
                  <a:srgbClr val="1D4C72"/>
                </a:solidFill>
                <a:latin typeface="Arial"/>
                <a:cs typeface="Arial"/>
              </a:rPr>
              <a:t>ה. שם האברון שבו מתרחש תהליך הפוטוסינתזה הוא כלורופיל. </a:t>
            </a:r>
            <a:r>
              <a:rPr lang="he-IL" u="sng" kern="0" dirty="0">
                <a:solidFill>
                  <a:schemeClr val="accent3"/>
                </a:solidFill>
                <a:latin typeface="Arial"/>
                <a:cs typeface="Arial"/>
              </a:rPr>
              <a:t>לא</a:t>
            </a:r>
            <a:r>
              <a:rPr lang="he-IL" kern="0" dirty="0">
                <a:solidFill>
                  <a:schemeClr val="accent3"/>
                </a:solidFill>
                <a:latin typeface="Arial"/>
                <a:cs typeface="Arial"/>
              </a:rPr>
              <a:t> נכון. שם האברון הוא כלורופלסט. </a:t>
            </a:r>
            <a:r>
              <a:rPr lang="he-IL" kern="0" dirty="0" smtClean="0">
                <a:solidFill>
                  <a:schemeClr val="accent3"/>
                </a:solidFill>
                <a:latin typeface="Arial"/>
                <a:cs typeface="Arial"/>
              </a:rPr>
              <a:t>הכלורופיל הוא פיגמנט המצוי </a:t>
            </a:r>
            <a:r>
              <a:rPr lang="he-IL" kern="0" dirty="0">
                <a:solidFill>
                  <a:schemeClr val="accent3"/>
                </a:solidFill>
                <a:latin typeface="Arial"/>
                <a:cs typeface="Arial"/>
              </a:rPr>
              <a:t>בתוך </a:t>
            </a:r>
            <a:r>
              <a:rPr lang="he-IL" kern="0" smtClean="0">
                <a:solidFill>
                  <a:schemeClr val="accent3"/>
                </a:solidFill>
                <a:latin typeface="Arial"/>
                <a:cs typeface="Arial"/>
              </a:rPr>
              <a:t>הכלורופלסט הקולט את האור.</a:t>
            </a:r>
            <a:endParaRPr lang="he-IL" kern="0" dirty="0">
              <a:solidFill>
                <a:srgbClr val="1D4C72"/>
              </a:solidFill>
              <a:latin typeface="Arial"/>
              <a:cs typeface="Arial"/>
            </a:endParaRP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a:spLocks noGrp="1"/>
          </p:cNvSpPr>
          <p:nvPr>
            <p:ph type="sldNum" sz="quarter" idx="12"/>
          </p:nvPr>
        </p:nvSpPr>
        <p:spPr bwMode="auto">
          <a:xfrm>
            <a:off x="179512" y="6237312"/>
            <a:ext cx="702433"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22</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7" name="TextBox 6"/>
          <p:cNvSpPr txBox="1"/>
          <p:nvPr/>
        </p:nvSpPr>
        <p:spPr>
          <a:xfrm>
            <a:off x="231775" y="465138"/>
            <a:ext cx="8469313" cy="1938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8:</a:t>
            </a:r>
          </a:p>
          <a:p>
            <a:pPr fontAlgn="auto">
              <a:spcBef>
                <a:spcPts val="0"/>
              </a:spcBef>
              <a:spcAft>
                <a:spcPts val="0"/>
              </a:spcAft>
              <a:defRPr/>
            </a:pPr>
            <a:r>
              <a:rPr lang="he-IL" kern="0" dirty="0">
                <a:solidFill>
                  <a:srgbClr val="1D4C72"/>
                </a:solidFill>
              </a:rPr>
              <a:t>מה קורה לפחמן הדו-חמצני, בתהליך הפוטוסינתזה? </a:t>
            </a:r>
            <a:endParaRPr lang="en-US" kern="0" dirty="0">
              <a:solidFill>
                <a:srgbClr val="1D4C72"/>
              </a:solidFill>
            </a:endParaRPr>
          </a:p>
          <a:p>
            <a:pPr fontAlgn="auto">
              <a:spcBef>
                <a:spcPts val="0"/>
              </a:spcBef>
              <a:spcAft>
                <a:spcPts val="0"/>
              </a:spcAft>
              <a:defRPr/>
            </a:pPr>
            <a:r>
              <a:rPr lang="he-IL" kern="0" dirty="0">
                <a:solidFill>
                  <a:srgbClr val="1D4C72"/>
                </a:solidFill>
              </a:rPr>
              <a:t>   א. הוא נפלט כגז.</a:t>
            </a:r>
            <a:endParaRPr lang="en-US" kern="0" dirty="0">
              <a:solidFill>
                <a:srgbClr val="1D4C72"/>
              </a:solidFill>
            </a:endParaRPr>
          </a:p>
          <a:p>
            <a:pPr fontAlgn="auto">
              <a:spcBef>
                <a:spcPts val="0"/>
              </a:spcBef>
              <a:spcAft>
                <a:spcPts val="0"/>
              </a:spcAft>
              <a:defRPr/>
            </a:pPr>
            <a:r>
              <a:rPr lang="he-IL" kern="0" dirty="0">
                <a:solidFill>
                  <a:srgbClr val="1D4C72"/>
                </a:solidFill>
              </a:rPr>
              <a:t>   ב. הוא מתפרק לפחמן ולחמצן, והחמצן נפלט לאוויר.</a:t>
            </a:r>
            <a:endParaRPr lang="en-US" kern="0" dirty="0">
              <a:solidFill>
                <a:srgbClr val="1D4C72"/>
              </a:solidFill>
            </a:endParaRPr>
          </a:p>
          <a:p>
            <a:pPr fontAlgn="auto">
              <a:spcBef>
                <a:spcPts val="0"/>
              </a:spcBef>
              <a:spcAft>
                <a:spcPts val="0"/>
              </a:spcAft>
              <a:defRPr/>
            </a:pPr>
            <a:r>
              <a:rPr lang="he-IL" kern="0" dirty="0">
                <a:solidFill>
                  <a:srgbClr val="1D4C72"/>
                </a:solidFill>
              </a:rPr>
              <a:t>   ג. הוא משתתף ביצירת הגלוקוז.</a:t>
            </a:r>
            <a:endParaRPr lang="en-US" kern="0" dirty="0">
              <a:solidFill>
                <a:srgbClr val="1D4C72"/>
              </a:solidFill>
            </a:endParaRPr>
          </a:p>
          <a:p>
            <a:pPr fontAlgn="auto">
              <a:spcBef>
                <a:spcPts val="0"/>
              </a:spcBef>
              <a:spcAft>
                <a:spcPts val="0"/>
              </a:spcAft>
              <a:defRPr/>
            </a:pPr>
            <a:r>
              <a:rPr lang="he-IL" kern="0" dirty="0">
                <a:solidFill>
                  <a:srgbClr val="1D4C72"/>
                </a:solidFill>
              </a:rPr>
              <a:t>   ד. הוא נאגר בתוך מולקולות של</a:t>
            </a:r>
            <a:r>
              <a:rPr lang="en-US" sz="1600" kern="0" dirty="0">
                <a:solidFill>
                  <a:srgbClr val="1D4C72"/>
                </a:solidFill>
              </a:rPr>
              <a:t>ATP</a:t>
            </a:r>
            <a:r>
              <a:rPr lang="en-US" kern="0" dirty="0">
                <a:solidFill>
                  <a:srgbClr val="1D4C72"/>
                </a:solidFill>
              </a:rPr>
              <a:t> </a:t>
            </a:r>
            <a:r>
              <a:rPr lang="he-IL" kern="0" dirty="0">
                <a:solidFill>
                  <a:srgbClr val="1D4C72"/>
                </a:solidFill>
              </a:rPr>
              <a:t>.</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a:spLocks noGrp="1"/>
          </p:cNvSpPr>
          <p:nvPr>
            <p:ph type="sldNum" sz="quarter" idx="12"/>
          </p:nvPr>
        </p:nvSpPr>
        <p:spPr bwMode="auto">
          <a:xfrm>
            <a:off x="179512" y="6237312"/>
            <a:ext cx="702433"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23</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9AC722-8CE5-4C1C-AEFA-55DD2B1BC480}"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46063" y="465138"/>
            <a:ext cx="8469312" cy="1938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8:</a:t>
            </a:r>
          </a:p>
          <a:p>
            <a:pPr fontAlgn="auto">
              <a:spcBef>
                <a:spcPts val="0"/>
              </a:spcBef>
              <a:spcAft>
                <a:spcPts val="0"/>
              </a:spcAft>
              <a:defRPr/>
            </a:pPr>
            <a:r>
              <a:rPr lang="he-IL" kern="0" dirty="0">
                <a:solidFill>
                  <a:srgbClr val="1D4C72"/>
                </a:solidFill>
              </a:rPr>
              <a:t>מה קורה לפחמן הדו-חמצני, בתהליך הפוטוסינתזה? </a:t>
            </a:r>
            <a:endParaRPr lang="en-US" kern="0" dirty="0">
              <a:solidFill>
                <a:srgbClr val="1D4C72"/>
              </a:solidFill>
            </a:endParaRPr>
          </a:p>
          <a:p>
            <a:pPr fontAlgn="auto">
              <a:spcBef>
                <a:spcPts val="0"/>
              </a:spcBef>
              <a:spcAft>
                <a:spcPts val="0"/>
              </a:spcAft>
              <a:defRPr/>
            </a:pPr>
            <a:r>
              <a:rPr lang="he-IL" kern="0" dirty="0">
                <a:solidFill>
                  <a:srgbClr val="1D4C72"/>
                </a:solidFill>
              </a:rPr>
              <a:t>   א. הוא נפלט כגז.</a:t>
            </a:r>
            <a:endParaRPr lang="en-US" kern="0" dirty="0">
              <a:solidFill>
                <a:srgbClr val="1D4C72"/>
              </a:solidFill>
            </a:endParaRPr>
          </a:p>
          <a:p>
            <a:pPr fontAlgn="auto">
              <a:spcBef>
                <a:spcPts val="0"/>
              </a:spcBef>
              <a:spcAft>
                <a:spcPts val="0"/>
              </a:spcAft>
              <a:defRPr/>
            </a:pPr>
            <a:r>
              <a:rPr lang="he-IL" kern="0" dirty="0">
                <a:solidFill>
                  <a:srgbClr val="1D4C72"/>
                </a:solidFill>
              </a:rPr>
              <a:t>   ב. הוא מתפרק לפחמן ולחמצן, והחמצן נפלט לאוויר.</a:t>
            </a:r>
            <a:endParaRPr lang="en-US" kern="0" dirty="0">
              <a:solidFill>
                <a:srgbClr val="1D4C72"/>
              </a:solidFill>
            </a:endParaRPr>
          </a:p>
          <a:p>
            <a:pPr fontAlgn="auto">
              <a:spcBef>
                <a:spcPts val="0"/>
              </a:spcBef>
              <a:spcAft>
                <a:spcPts val="0"/>
              </a:spcAft>
              <a:defRPr/>
            </a:pPr>
            <a:r>
              <a:rPr lang="he-IL" kern="0" dirty="0">
                <a:solidFill>
                  <a:srgbClr val="1D4C72"/>
                </a:solidFill>
              </a:rPr>
              <a:t>   ג. הוא משתתף ביצירת הגלוקוז.</a:t>
            </a:r>
            <a:endParaRPr lang="en-US" kern="0" dirty="0">
              <a:solidFill>
                <a:srgbClr val="1D4C72"/>
              </a:solidFill>
            </a:endParaRPr>
          </a:p>
          <a:p>
            <a:pPr fontAlgn="auto">
              <a:spcBef>
                <a:spcPts val="0"/>
              </a:spcBef>
              <a:spcAft>
                <a:spcPts val="0"/>
              </a:spcAft>
              <a:defRPr/>
            </a:pPr>
            <a:r>
              <a:rPr lang="he-IL" kern="0" dirty="0">
                <a:solidFill>
                  <a:srgbClr val="1D4C72"/>
                </a:solidFill>
              </a:rPr>
              <a:t>   ד. הוא נאגר בתוך מולקולות של</a:t>
            </a:r>
            <a:r>
              <a:rPr lang="en-US" sz="1600" kern="0" dirty="0">
                <a:solidFill>
                  <a:srgbClr val="1D4C72"/>
                </a:solidFill>
              </a:rPr>
              <a:t>ATP</a:t>
            </a:r>
            <a:r>
              <a:rPr lang="en-US" kern="0" dirty="0">
                <a:solidFill>
                  <a:srgbClr val="1D4C72"/>
                </a:solidFill>
              </a:rPr>
              <a:t> </a:t>
            </a:r>
            <a:r>
              <a:rPr lang="he-IL" kern="0" dirty="0">
                <a:solidFill>
                  <a:srgbClr val="1D4C72"/>
                </a:solidFill>
              </a:rPr>
              <a:t>.</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sp>
        <p:nvSpPr>
          <p:cNvPr id="8" name="Rectangle 12"/>
          <p:cNvSpPr/>
          <p:nvPr/>
        </p:nvSpPr>
        <p:spPr>
          <a:xfrm>
            <a:off x="373063" y="2924175"/>
            <a:ext cx="8215312" cy="7207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משפט ג'</a:t>
            </a: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24</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3C0AA46-17DF-42A7-B261-C21CCDDDC4A8}"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גלגולי הסוכרים תוצרי הפוטוסינתזה בצמח</a:t>
            </a:r>
            <a:endParaRPr lang="he-IL" sz="1800" dirty="0" smtClean="0"/>
          </a:p>
        </p:txBody>
      </p:sp>
      <p:sp>
        <p:nvSpPr>
          <p:cNvPr id="7" name="TextBox 6"/>
          <p:cNvSpPr txBox="1"/>
          <p:nvPr/>
        </p:nvSpPr>
        <p:spPr>
          <a:xfrm>
            <a:off x="246063" y="465138"/>
            <a:ext cx="8469312"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הסוכרים הנוצרים בתאי העלים בתהליך הפוטוסינתזה מועברים דרך צינורות ההובלה של הצמח אל חלקי הצמח הלא-ירוקים שאינם עושים פוטוסינתזה כגון: שורשים, גבעולים, פרחים ופירות.</a:t>
            </a:r>
          </a:p>
          <a:p>
            <a:pPr fontAlgn="auto">
              <a:spcBef>
                <a:spcPts val="0"/>
              </a:spcBef>
              <a:spcAft>
                <a:spcPts val="0"/>
              </a:spcAft>
              <a:defRPr/>
            </a:pPr>
            <a:r>
              <a:rPr lang="he-IL" u="sng" kern="0" dirty="0">
                <a:solidFill>
                  <a:srgbClr val="1D4C72"/>
                </a:solidFill>
              </a:rPr>
              <a:t>הסוכרים מנוצלים בתאים לשתי מטרות</a:t>
            </a:r>
            <a:r>
              <a:rPr lang="he-IL" kern="0" dirty="0">
                <a:solidFill>
                  <a:srgbClr val="1D4C72"/>
                </a:solidFill>
              </a:rPr>
              <a:t>:</a:t>
            </a:r>
          </a:p>
          <a:p>
            <a:pPr fontAlgn="auto">
              <a:spcBef>
                <a:spcPts val="0"/>
              </a:spcBef>
              <a:spcAft>
                <a:spcPts val="0"/>
              </a:spcAft>
              <a:defRPr/>
            </a:pPr>
            <a:r>
              <a:rPr lang="he-IL" kern="0" dirty="0">
                <a:solidFill>
                  <a:srgbClr val="1D4C72"/>
                </a:solidFill>
              </a:rPr>
              <a:t>א. הם מתפרקים בנשימה תאית ומספקים </a:t>
            </a:r>
            <a:r>
              <a:rPr lang="he-IL" kern="0" dirty="0" smtClean="0">
                <a:solidFill>
                  <a:srgbClr val="1D4C72"/>
                </a:solidFill>
              </a:rPr>
              <a:t>אנרגיה.</a:t>
            </a:r>
            <a:endParaRPr lang="he-IL" kern="0" dirty="0">
              <a:solidFill>
                <a:srgbClr val="1D4C72"/>
              </a:solidFill>
            </a:endParaRPr>
          </a:p>
          <a:p>
            <a:pPr fontAlgn="auto">
              <a:spcBef>
                <a:spcPts val="0"/>
              </a:spcBef>
              <a:spcAft>
                <a:spcPts val="0"/>
              </a:spcAft>
              <a:defRPr/>
            </a:pPr>
            <a:r>
              <a:rPr lang="he-IL" kern="0" dirty="0">
                <a:solidFill>
                  <a:srgbClr val="1D4C72"/>
                </a:solidFill>
              </a:rPr>
              <a:t>ב. הם משמשים כחומר מוצא לבניית חומרים אורגניים אחרים (כגון חלבונים ושומנים) הנחוצים לבניית התאים. </a:t>
            </a:r>
          </a:p>
          <a:p>
            <a:pPr fontAlgn="auto">
              <a:spcBef>
                <a:spcPts val="0"/>
              </a:spcBef>
              <a:spcAft>
                <a:spcPts val="0"/>
              </a:spcAft>
              <a:defRPr/>
            </a:pPr>
            <a:r>
              <a:rPr lang="he-IL" kern="0" dirty="0">
                <a:solidFill>
                  <a:srgbClr val="1D4C72"/>
                </a:solidFill>
              </a:rPr>
              <a:t>ראו פירוט בשקף הבא.</a:t>
            </a:r>
          </a:p>
        </p:txBody>
      </p:sp>
      <p:pic>
        <p:nvPicPr>
          <p:cNvPr id="49158" name="Picture 9"/>
          <p:cNvPicPr>
            <a:picLocks noChangeAspect="1" noChangeArrowheads="1"/>
          </p:cNvPicPr>
          <p:nvPr/>
        </p:nvPicPr>
        <p:blipFill>
          <a:blip r:embed="rId2" cstate="print"/>
          <a:srcRect/>
          <a:stretch>
            <a:fillRect/>
          </a:stretch>
        </p:blipFill>
        <p:spPr bwMode="auto">
          <a:xfrm>
            <a:off x="3594100" y="2330450"/>
            <a:ext cx="2622550" cy="3984625"/>
          </a:xfrm>
          <a:prstGeom prst="rect">
            <a:avLst/>
          </a:prstGeom>
          <a:noFill/>
          <a:ln w="9525">
            <a:noFill/>
            <a:miter lim="800000"/>
            <a:headEnd/>
            <a:tailEnd/>
          </a:ln>
          <a:effectLst/>
        </p:spPr>
      </p:pic>
      <p:sp>
        <p:nvSpPr>
          <p:cNvPr id="2" name="חץ למטה 1"/>
          <p:cNvSpPr/>
          <p:nvPr/>
        </p:nvSpPr>
        <p:spPr>
          <a:xfrm>
            <a:off x="3240088" y="3284538"/>
            <a:ext cx="179387" cy="2665412"/>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2" name="TextBox 11"/>
          <p:cNvSpPr txBox="1"/>
          <p:nvPr/>
        </p:nvSpPr>
        <p:spPr>
          <a:xfrm>
            <a:off x="231775" y="4156075"/>
            <a:ext cx="2994025"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סוכרים תוצרי הפוטוסינתזה</a:t>
            </a:r>
          </a:p>
          <a:p>
            <a:pPr fontAlgn="auto">
              <a:spcBef>
                <a:spcPts val="0"/>
              </a:spcBef>
              <a:spcAft>
                <a:spcPts val="0"/>
              </a:spcAft>
              <a:defRPr/>
            </a:pPr>
            <a:r>
              <a:rPr lang="he-IL" kern="0" dirty="0">
                <a:solidFill>
                  <a:srgbClr val="1D4C72"/>
                </a:solidFill>
              </a:rPr>
              <a:t>מועברים לשורשים ולחלקים </a:t>
            </a:r>
          </a:p>
          <a:p>
            <a:pPr fontAlgn="auto">
              <a:spcBef>
                <a:spcPts val="0"/>
              </a:spcBef>
              <a:spcAft>
                <a:spcPts val="0"/>
              </a:spcAft>
              <a:defRPr/>
            </a:pPr>
            <a:r>
              <a:rPr lang="he-IL" kern="0" dirty="0">
                <a:solidFill>
                  <a:srgbClr val="1D4C72"/>
                </a:solidFill>
              </a:rPr>
              <a:t>לא-ירוקים אחרים בצמח.</a:t>
            </a: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25</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חץ למטה 2"/>
          <p:cNvSpPr/>
          <p:nvPr/>
        </p:nvSpPr>
        <p:spPr>
          <a:xfrm>
            <a:off x="6156325" y="1020763"/>
            <a:ext cx="808038" cy="3921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חץ למטה 16"/>
          <p:cNvSpPr/>
          <p:nvPr/>
        </p:nvSpPr>
        <p:spPr>
          <a:xfrm>
            <a:off x="1558925" y="1020763"/>
            <a:ext cx="808038" cy="39846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9" name="TextBox 48"/>
          <p:cNvSpPr txBox="1"/>
          <p:nvPr/>
        </p:nvSpPr>
        <p:spPr bwMode="auto">
          <a:xfrm>
            <a:off x="222250" y="512763"/>
            <a:ext cx="8215313" cy="571500"/>
          </a:xfrm>
          <a:prstGeom prst="rect">
            <a:avLst/>
          </a:prstGeom>
          <a:solidFill>
            <a:srgbClr val="00B050"/>
          </a:solidFill>
          <a:ln w="19050">
            <a:solidFill>
              <a:schemeClr val="tx1"/>
            </a:solidFill>
          </a:ln>
          <a:effectLst/>
        </p:spPr>
        <p:txBody>
          <a:bodyPr rtlCol="1" anchor="ctr"/>
          <a:lstStyle/>
          <a:p>
            <a:pPr algn="ctr" fontAlgn="auto">
              <a:spcBef>
                <a:spcPts val="0"/>
              </a:spcBef>
              <a:spcAft>
                <a:spcPts val="0"/>
              </a:spcAft>
              <a:defRPr/>
            </a:pPr>
            <a:r>
              <a:rPr lang="he-IL" sz="2000" kern="0" dirty="0" smtClean="0">
                <a:solidFill>
                  <a:prstClr val="black"/>
                </a:solidFill>
                <a:latin typeface="Arial"/>
                <a:cs typeface="Arial"/>
              </a:rPr>
              <a:t>החומרים האורגניים הנוצרים בפוטוסינתזה מנוצלים ל:</a:t>
            </a:r>
            <a:endParaRPr lang="he-IL" sz="2000" kern="0" dirty="0">
              <a:solidFill>
                <a:prstClr val="black"/>
              </a:solidFill>
              <a:latin typeface="Arial"/>
              <a:cs typeface="Arial"/>
            </a:endParaRPr>
          </a:p>
        </p:txBody>
      </p:sp>
      <p:sp>
        <p:nvSpPr>
          <p:cNvPr id="51" name="TextBox 50"/>
          <p:cNvSpPr txBox="1"/>
          <p:nvPr/>
        </p:nvSpPr>
        <p:spPr bwMode="auto">
          <a:xfrm>
            <a:off x="3268663" y="1419224"/>
            <a:ext cx="5178425" cy="1001664"/>
          </a:xfrm>
          <a:prstGeom prst="rect">
            <a:avLst/>
          </a:prstGeom>
          <a:solidFill>
            <a:srgbClr val="FFFF99"/>
          </a:solidFill>
          <a:ln w="19050">
            <a:solidFill>
              <a:schemeClr val="tx1"/>
            </a:solidFill>
          </a:ln>
          <a:effectLst/>
        </p:spPr>
        <p:txBody>
          <a:bodyPr rtlCol="1" anchor="ctr"/>
          <a:lstStyle/>
          <a:p>
            <a:pPr algn="ctr" fontAlgn="auto">
              <a:spcBef>
                <a:spcPts val="0"/>
              </a:spcBef>
              <a:spcAft>
                <a:spcPts val="0"/>
              </a:spcAft>
              <a:defRPr/>
            </a:pPr>
            <a:r>
              <a:rPr lang="he-IL" sz="2000" b="1" dirty="0" smtClean="0">
                <a:solidFill>
                  <a:prstClr val="black"/>
                </a:solidFill>
                <a:latin typeface="Arial"/>
                <a:cs typeface="Arial"/>
              </a:rPr>
              <a:t>בנייה</a:t>
            </a:r>
          </a:p>
          <a:p>
            <a:pPr algn="ctr" fontAlgn="auto">
              <a:spcBef>
                <a:spcPts val="0"/>
              </a:spcBef>
              <a:spcAft>
                <a:spcPts val="0"/>
              </a:spcAft>
              <a:defRPr/>
            </a:pPr>
            <a:r>
              <a:rPr lang="he-IL" sz="2000" b="1" dirty="0" smtClean="0">
                <a:solidFill>
                  <a:prstClr val="black"/>
                </a:solidFill>
                <a:latin typeface="Arial"/>
                <a:cs typeface="Arial"/>
              </a:rPr>
              <a:t>משמשים כ"שלד" לבניית חומרים אורגניים הנחוצים לבניית התאים</a:t>
            </a:r>
            <a:endParaRPr lang="he-IL" sz="2000" b="1" dirty="0">
              <a:solidFill>
                <a:prstClr val="black"/>
              </a:solidFill>
              <a:latin typeface="Arial"/>
              <a:cs typeface="Arial"/>
            </a:endParaRPr>
          </a:p>
        </p:txBody>
      </p:sp>
      <p:sp>
        <p:nvSpPr>
          <p:cNvPr id="52" name="TextBox 51"/>
          <p:cNvSpPr txBox="1"/>
          <p:nvPr/>
        </p:nvSpPr>
        <p:spPr bwMode="auto">
          <a:xfrm>
            <a:off x="231775" y="1408113"/>
            <a:ext cx="2565400" cy="476250"/>
          </a:xfrm>
          <a:prstGeom prst="rect">
            <a:avLst/>
          </a:prstGeom>
          <a:solidFill>
            <a:srgbClr val="FFFF99"/>
          </a:solidFill>
          <a:ln w="19050">
            <a:solidFill>
              <a:schemeClr val="tx1"/>
            </a:solidFill>
          </a:ln>
          <a:effectLst/>
        </p:spPr>
        <p:txBody>
          <a:bodyPr rtlCol="1" anchor="ctr"/>
          <a:lstStyle/>
          <a:p>
            <a:pPr algn="ctr" fontAlgn="auto">
              <a:spcBef>
                <a:spcPts val="0"/>
              </a:spcBef>
              <a:spcAft>
                <a:spcPts val="0"/>
              </a:spcAft>
              <a:defRPr/>
            </a:pPr>
            <a:r>
              <a:rPr lang="he-IL" sz="2000" b="1" dirty="0">
                <a:solidFill>
                  <a:prstClr val="black"/>
                </a:solidFill>
                <a:latin typeface="Arial"/>
                <a:cs typeface="Arial"/>
              </a:rPr>
              <a:t>נשימה תאית</a:t>
            </a:r>
          </a:p>
        </p:txBody>
      </p:sp>
      <p:grpSp>
        <p:nvGrpSpPr>
          <p:cNvPr id="8" name="קבוצה 7"/>
          <p:cNvGrpSpPr/>
          <p:nvPr/>
        </p:nvGrpSpPr>
        <p:grpSpPr>
          <a:xfrm>
            <a:off x="203200" y="2276872"/>
            <a:ext cx="8977312" cy="3888432"/>
            <a:chOff x="203200" y="2420888"/>
            <a:chExt cx="8977312" cy="3888432"/>
          </a:xfrm>
        </p:grpSpPr>
        <p:grpSp>
          <p:nvGrpSpPr>
            <p:cNvPr id="2" name="קבוצה 1"/>
            <p:cNvGrpSpPr/>
            <p:nvPr/>
          </p:nvGrpSpPr>
          <p:grpSpPr>
            <a:xfrm>
              <a:off x="5724128" y="2557353"/>
              <a:ext cx="3456384" cy="1015663"/>
              <a:chOff x="5556919" y="2752045"/>
              <a:chExt cx="3456384" cy="1015663"/>
            </a:xfrm>
          </p:grpSpPr>
          <p:sp>
            <p:nvSpPr>
              <p:cNvPr id="7" name="TextBox 6"/>
              <p:cNvSpPr txBox="1"/>
              <p:nvPr/>
            </p:nvSpPr>
            <p:spPr>
              <a:xfrm>
                <a:off x="6719911" y="2752045"/>
                <a:ext cx="2293392" cy="1015663"/>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2000" b="1" kern="0" dirty="0" smtClean="0">
                    <a:solidFill>
                      <a:srgbClr val="C00000"/>
                    </a:solidFill>
                    <a:latin typeface="Arial"/>
                    <a:cs typeface="Arial"/>
                  </a:rPr>
                  <a:t>       מינרלים </a:t>
                </a:r>
                <a:r>
                  <a:rPr lang="he-IL" sz="2000" kern="0" dirty="0" smtClean="0">
                    <a:solidFill>
                      <a:srgbClr val="C00000"/>
                    </a:solidFill>
                    <a:latin typeface="Arial"/>
                    <a:cs typeface="Arial"/>
                  </a:rPr>
                  <a:t>(</a:t>
                </a:r>
                <a:r>
                  <a:rPr lang="he-IL" sz="2000" kern="0" dirty="0">
                    <a:solidFill>
                      <a:srgbClr val="C00000"/>
                    </a:solidFill>
                    <a:latin typeface="Arial"/>
                    <a:cs typeface="Arial"/>
                  </a:rPr>
                  <a:t>חומרים </a:t>
                </a:r>
                <a:r>
                  <a:rPr lang="he-IL" sz="2000" kern="0" dirty="0" smtClean="0">
                    <a:solidFill>
                      <a:srgbClr val="C00000"/>
                    </a:solidFill>
                    <a:latin typeface="Arial"/>
                    <a:cs typeface="Arial"/>
                  </a:rPr>
                  <a:t>אי־אורגניים</a:t>
                </a:r>
                <a:r>
                  <a:rPr lang="he-IL" sz="2000" kern="0" dirty="0">
                    <a:solidFill>
                      <a:srgbClr val="C00000"/>
                    </a:solidFill>
                    <a:latin typeface="Arial"/>
                    <a:cs typeface="Arial"/>
                  </a:rPr>
                  <a:t>) </a:t>
                </a:r>
                <a:r>
                  <a:rPr lang="he-IL" sz="2000" kern="0" dirty="0" smtClean="0">
                    <a:solidFill>
                      <a:srgbClr val="C00000"/>
                    </a:solidFill>
                    <a:latin typeface="Arial"/>
                    <a:cs typeface="Arial"/>
                  </a:rPr>
                  <a:t>הנקלטים מן האדמה*</a:t>
                </a:r>
                <a:endParaRPr lang="he-IL" sz="2000" kern="0" dirty="0">
                  <a:solidFill>
                    <a:srgbClr val="C00000"/>
                  </a:solidFill>
                  <a:latin typeface="Arial"/>
                  <a:cs typeface="Arial"/>
                </a:endParaRPr>
              </a:p>
            </p:txBody>
          </p:sp>
          <p:cxnSp>
            <p:nvCxnSpPr>
              <p:cNvPr id="31" name="מחבר חץ ישר 30"/>
              <p:cNvCxnSpPr/>
              <p:nvPr/>
            </p:nvCxnSpPr>
            <p:spPr>
              <a:xfrm flipH="1" flipV="1">
                <a:off x="6596460" y="2924944"/>
                <a:ext cx="328611" cy="158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flipH="1" flipV="1">
                <a:off x="5556919" y="3358579"/>
                <a:ext cx="1288902" cy="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קבוצה 4"/>
            <p:cNvGrpSpPr/>
            <p:nvPr/>
          </p:nvGrpSpPr>
          <p:grpSpPr>
            <a:xfrm>
              <a:off x="203200" y="2420888"/>
              <a:ext cx="3065463" cy="3888432"/>
              <a:chOff x="203200" y="2420888"/>
              <a:chExt cx="3065463" cy="3888432"/>
            </a:xfrm>
          </p:grpSpPr>
          <p:cxnSp>
            <p:nvCxnSpPr>
              <p:cNvPr id="19" name="מחבר חץ ישר 18"/>
              <p:cNvCxnSpPr/>
              <p:nvPr/>
            </p:nvCxnSpPr>
            <p:spPr>
              <a:xfrm flipH="1">
                <a:off x="1558925" y="2420888"/>
                <a:ext cx="1709738" cy="163644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9" name="קבוצה 38"/>
              <p:cNvGrpSpPr/>
              <p:nvPr/>
            </p:nvGrpSpPr>
            <p:grpSpPr>
              <a:xfrm>
                <a:off x="203200" y="4077071"/>
                <a:ext cx="2439988" cy="2232249"/>
                <a:chOff x="203200" y="4437111"/>
                <a:chExt cx="2439988" cy="2232249"/>
              </a:xfrm>
            </p:grpSpPr>
            <p:sp>
              <p:nvSpPr>
                <p:cNvPr id="18" name="TextBox 17"/>
                <p:cNvSpPr txBox="1"/>
                <p:nvPr/>
              </p:nvSpPr>
              <p:spPr>
                <a:xfrm>
                  <a:off x="203200" y="5192032"/>
                  <a:ext cx="2439988" cy="1477328"/>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Arial"/>
                      <a:cs typeface="Arial"/>
                    </a:rPr>
                    <a:t>פחמימות כגון עמילן </a:t>
                  </a:r>
                  <a:r>
                    <a:rPr lang="he-IL" kern="0" dirty="0">
                      <a:solidFill>
                        <a:prstClr val="black"/>
                      </a:solidFill>
                      <a:latin typeface="Arial"/>
                      <a:cs typeface="Arial"/>
                    </a:rPr>
                    <a:t>–</a:t>
                  </a:r>
                </a:p>
                <a:p>
                  <a:pPr fontAlgn="auto">
                    <a:spcBef>
                      <a:spcPts val="0"/>
                    </a:spcBef>
                    <a:spcAft>
                      <a:spcPts val="0"/>
                    </a:spcAft>
                    <a:defRPr/>
                  </a:pPr>
                  <a:r>
                    <a:rPr lang="he-IL" kern="0" dirty="0" smtClean="0">
                      <a:solidFill>
                        <a:prstClr val="black"/>
                      </a:solidFill>
                      <a:latin typeface="Arial"/>
                      <a:cs typeface="Arial"/>
                    </a:rPr>
                    <a:t>רב־סוכר </a:t>
                  </a:r>
                  <a:r>
                    <a:rPr lang="he-IL" kern="0" dirty="0">
                      <a:solidFill>
                        <a:prstClr val="black"/>
                      </a:solidFill>
                      <a:latin typeface="Arial"/>
                      <a:cs typeface="Arial"/>
                    </a:rPr>
                    <a:t>המשמש </a:t>
                  </a:r>
                  <a:r>
                    <a:rPr lang="he-IL" kern="0" dirty="0" smtClean="0">
                      <a:solidFill>
                        <a:prstClr val="black"/>
                      </a:solidFill>
                      <a:latin typeface="Arial"/>
                      <a:cs typeface="Arial"/>
                    </a:rPr>
                    <a:t>בתור חומר </a:t>
                  </a:r>
                  <a:r>
                    <a:rPr lang="he-IL" kern="0" dirty="0">
                      <a:solidFill>
                        <a:prstClr val="black"/>
                      </a:solidFill>
                      <a:latin typeface="Arial"/>
                      <a:cs typeface="Arial"/>
                    </a:rPr>
                    <a:t>תשמורת בצמחים</a:t>
                  </a:r>
                </a:p>
                <a:p>
                  <a:pPr fontAlgn="auto">
                    <a:spcBef>
                      <a:spcPts val="0"/>
                    </a:spcBef>
                    <a:spcAft>
                      <a:spcPts val="0"/>
                    </a:spcAft>
                    <a:defRPr/>
                  </a:pPr>
                  <a:r>
                    <a:rPr lang="he-IL" kern="0" dirty="0">
                      <a:solidFill>
                        <a:prstClr val="black"/>
                      </a:solidFill>
                      <a:latin typeface="Arial"/>
                      <a:cs typeface="Arial"/>
                    </a:rPr>
                    <a:t>ותאית המשמשת לבניית דופן </a:t>
                  </a:r>
                  <a:r>
                    <a:rPr lang="he-IL" kern="0" dirty="0" smtClean="0">
                      <a:solidFill>
                        <a:prstClr val="black"/>
                      </a:solidFill>
                      <a:latin typeface="Arial"/>
                      <a:cs typeface="Arial"/>
                    </a:rPr>
                    <a:t>התא.</a:t>
                  </a:r>
                  <a:endParaRPr lang="he-IL" kern="0" dirty="0">
                    <a:solidFill>
                      <a:prstClr val="black"/>
                    </a:solidFill>
                    <a:latin typeface="Arial"/>
                    <a:cs typeface="Arial"/>
                  </a:endParaRPr>
                </a:p>
              </p:txBody>
            </p:sp>
            <p:sp>
              <p:nvSpPr>
                <p:cNvPr id="35" name="TextBox 34"/>
                <p:cNvSpPr txBox="1"/>
                <p:nvPr/>
              </p:nvSpPr>
              <p:spPr bwMode="auto">
                <a:xfrm>
                  <a:off x="203200" y="4437111"/>
                  <a:ext cx="2439988" cy="743885"/>
                </a:xfrm>
                <a:prstGeom prst="rect">
                  <a:avLst/>
                </a:prstGeom>
                <a:solidFill>
                  <a:srgbClr val="00B050"/>
                </a:solidFill>
                <a:ln w="19050">
                  <a:solidFill>
                    <a:schemeClr val="tx1"/>
                  </a:solidFill>
                </a:ln>
                <a:effectLst/>
              </p:spPr>
              <p:txBody>
                <a:bodyPr rtlCol="1" anchor="ctr"/>
                <a:lstStyle/>
                <a:p>
                  <a:pPr algn="ctr" fontAlgn="auto">
                    <a:spcBef>
                      <a:spcPts val="0"/>
                    </a:spcBef>
                    <a:spcAft>
                      <a:spcPts val="0"/>
                    </a:spcAft>
                    <a:defRPr/>
                  </a:pPr>
                  <a:r>
                    <a:rPr lang="he-IL" sz="2000" b="1" dirty="0">
                      <a:solidFill>
                        <a:prstClr val="black"/>
                      </a:solidFill>
                      <a:latin typeface="Arial"/>
                      <a:cs typeface="Arial"/>
                    </a:rPr>
                    <a:t>פחמימות שונות </a:t>
                  </a:r>
                  <a:r>
                    <a:rPr lang="he-IL" sz="2000" dirty="0">
                      <a:solidFill>
                        <a:prstClr val="black"/>
                      </a:solidFill>
                      <a:latin typeface="Arial"/>
                      <a:cs typeface="Arial"/>
                    </a:rPr>
                    <a:t>(סוכרוז, עמילן, תאית)</a:t>
                  </a:r>
                </a:p>
              </p:txBody>
            </p:sp>
          </p:grpSp>
        </p:grpSp>
        <p:grpSp>
          <p:nvGrpSpPr>
            <p:cNvPr id="34" name="קבוצה 33"/>
            <p:cNvGrpSpPr/>
            <p:nvPr/>
          </p:nvGrpSpPr>
          <p:grpSpPr>
            <a:xfrm>
              <a:off x="2827338" y="2564904"/>
              <a:ext cx="1658937" cy="3744416"/>
              <a:chOff x="2827338" y="2564904"/>
              <a:chExt cx="1658937" cy="3744416"/>
            </a:xfrm>
          </p:grpSpPr>
          <p:cxnSp>
            <p:nvCxnSpPr>
              <p:cNvPr id="9" name="מחבר חץ ישר 8"/>
              <p:cNvCxnSpPr/>
              <p:nvPr/>
            </p:nvCxnSpPr>
            <p:spPr>
              <a:xfrm flipH="1">
                <a:off x="3767138" y="2564904"/>
                <a:ext cx="192882" cy="154053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27" name="קבוצה 26"/>
              <p:cNvGrpSpPr/>
              <p:nvPr/>
            </p:nvGrpSpPr>
            <p:grpSpPr>
              <a:xfrm>
                <a:off x="2827338" y="4105442"/>
                <a:ext cx="1658937" cy="2203878"/>
                <a:chOff x="2827338" y="4452986"/>
                <a:chExt cx="1658937" cy="2203878"/>
              </a:xfrm>
            </p:grpSpPr>
            <p:sp>
              <p:nvSpPr>
                <p:cNvPr id="13" name="TextBox 12"/>
                <p:cNvSpPr txBox="1"/>
                <p:nvPr/>
              </p:nvSpPr>
              <p:spPr>
                <a:xfrm>
                  <a:off x="2827338" y="5179536"/>
                  <a:ext cx="1658937" cy="1477328"/>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Arial"/>
                      <a:cs typeface="Arial"/>
                    </a:rPr>
                    <a:t>מרכיבים את קרומי התאים, משמשים </a:t>
                  </a:r>
                  <a:r>
                    <a:rPr lang="he-IL" kern="0" dirty="0" smtClean="0">
                      <a:solidFill>
                        <a:prstClr val="black"/>
                      </a:solidFill>
                      <a:latin typeface="Arial"/>
                      <a:cs typeface="Arial"/>
                    </a:rPr>
                    <a:t>בתור חומר </a:t>
                  </a:r>
                  <a:r>
                    <a:rPr lang="he-IL" kern="0" dirty="0">
                      <a:solidFill>
                        <a:prstClr val="black"/>
                      </a:solidFill>
                      <a:latin typeface="Arial"/>
                      <a:cs typeface="Arial"/>
                    </a:rPr>
                    <a:t>תשמורת</a:t>
                  </a:r>
                  <a:r>
                    <a:rPr lang="he-IL" kern="0" dirty="0" smtClean="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p:txBody>
            </p:sp>
            <p:sp>
              <p:nvSpPr>
                <p:cNvPr id="36" name="TextBox 35"/>
                <p:cNvSpPr txBox="1"/>
                <p:nvPr/>
              </p:nvSpPr>
              <p:spPr bwMode="auto">
                <a:xfrm>
                  <a:off x="2827338" y="4452986"/>
                  <a:ext cx="1658937" cy="715515"/>
                </a:xfrm>
                <a:prstGeom prst="rect">
                  <a:avLst/>
                </a:prstGeom>
                <a:solidFill>
                  <a:srgbClr val="FFC000"/>
                </a:solidFill>
                <a:ln w="19050">
                  <a:solidFill>
                    <a:schemeClr val="tx1"/>
                  </a:solidFill>
                </a:ln>
                <a:effectLst/>
              </p:spPr>
              <p:txBody>
                <a:bodyPr rtlCol="1" anchor="ctr"/>
                <a:lstStyle/>
                <a:p>
                  <a:pPr algn="ctr" fontAlgn="auto">
                    <a:spcBef>
                      <a:spcPts val="0"/>
                    </a:spcBef>
                    <a:spcAft>
                      <a:spcPts val="0"/>
                    </a:spcAft>
                    <a:defRPr/>
                  </a:pPr>
                  <a:r>
                    <a:rPr lang="he-IL" sz="2000" b="1" dirty="0">
                      <a:solidFill>
                        <a:prstClr val="black"/>
                      </a:solidFill>
                      <a:latin typeface="Arial"/>
                      <a:cs typeface="Arial"/>
                    </a:rPr>
                    <a:t>ליפידים</a:t>
                  </a:r>
                </a:p>
                <a:p>
                  <a:pPr algn="ctr" fontAlgn="auto">
                    <a:spcBef>
                      <a:spcPts val="0"/>
                    </a:spcBef>
                    <a:spcAft>
                      <a:spcPts val="0"/>
                    </a:spcAft>
                    <a:defRPr/>
                  </a:pPr>
                  <a:r>
                    <a:rPr lang="he-IL" sz="2000" b="1" dirty="0">
                      <a:solidFill>
                        <a:prstClr val="black"/>
                      </a:solidFill>
                      <a:latin typeface="Arial"/>
                      <a:cs typeface="Arial"/>
                    </a:rPr>
                    <a:t>(שומנים)</a:t>
                  </a:r>
                </a:p>
              </p:txBody>
            </p:sp>
          </p:grpSp>
        </p:grpSp>
        <p:grpSp>
          <p:nvGrpSpPr>
            <p:cNvPr id="22" name="קבוצה 21"/>
            <p:cNvGrpSpPr/>
            <p:nvPr/>
          </p:nvGrpSpPr>
          <p:grpSpPr>
            <a:xfrm>
              <a:off x="4770412" y="2564904"/>
              <a:ext cx="2044700" cy="3733383"/>
              <a:chOff x="4643438" y="2909938"/>
              <a:chExt cx="2044700" cy="3733383"/>
            </a:xfrm>
          </p:grpSpPr>
          <p:cxnSp>
            <p:nvCxnSpPr>
              <p:cNvPr id="20" name="מחבר חץ ישר 19"/>
              <p:cNvCxnSpPr/>
              <p:nvPr/>
            </p:nvCxnSpPr>
            <p:spPr>
              <a:xfrm>
                <a:off x="5597155" y="2909938"/>
                <a:ext cx="0" cy="149243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3438" y="5165993"/>
                <a:ext cx="2044700" cy="1477328"/>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Arial"/>
                    <a:cs typeface="Arial"/>
                  </a:rPr>
                  <a:t>משמשים </a:t>
                </a:r>
                <a:r>
                  <a:rPr lang="he-IL" kern="0" dirty="0" smtClean="0">
                    <a:solidFill>
                      <a:prstClr val="black"/>
                    </a:solidFill>
                    <a:latin typeface="Arial"/>
                    <a:cs typeface="Arial"/>
                  </a:rPr>
                  <a:t>בתור אנזימים</a:t>
                </a:r>
                <a:r>
                  <a:rPr lang="he-IL" kern="0" dirty="0">
                    <a:solidFill>
                      <a:prstClr val="black"/>
                    </a:solidFill>
                    <a:latin typeface="Arial"/>
                    <a:cs typeface="Arial"/>
                  </a:rPr>
                  <a:t>, חלבוני העברה וקולטנים בקרומי התאים </a:t>
                </a:r>
                <a:r>
                  <a:rPr lang="he-IL" kern="0" dirty="0" smtClean="0">
                    <a:solidFill>
                      <a:prstClr val="black"/>
                    </a:solidFill>
                    <a:latin typeface="Arial"/>
                    <a:cs typeface="Arial"/>
                  </a:rPr>
                  <a:t>ועוד.</a:t>
                </a:r>
              </a:p>
              <a:p>
                <a:pPr fontAlgn="auto">
                  <a:spcBef>
                    <a:spcPts val="0"/>
                  </a:spcBef>
                  <a:spcAft>
                    <a:spcPts val="0"/>
                  </a:spcAft>
                  <a:defRPr/>
                </a:pPr>
                <a:endParaRPr lang="he-IL" kern="0" dirty="0">
                  <a:solidFill>
                    <a:prstClr val="black"/>
                  </a:solidFill>
                  <a:latin typeface="Arial"/>
                  <a:cs typeface="Arial"/>
                </a:endParaRPr>
              </a:p>
            </p:txBody>
          </p:sp>
          <p:sp>
            <p:nvSpPr>
              <p:cNvPr id="37" name="TextBox 36"/>
              <p:cNvSpPr txBox="1"/>
              <p:nvPr/>
            </p:nvSpPr>
            <p:spPr bwMode="auto">
              <a:xfrm>
                <a:off x="4643438" y="4451399"/>
                <a:ext cx="2044700" cy="714593"/>
              </a:xfrm>
              <a:prstGeom prst="rect">
                <a:avLst/>
              </a:prstGeom>
              <a:solidFill>
                <a:srgbClr val="FF6600"/>
              </a:solidFill>
              <a:ln w="19050">
                <a:solidFill>
                  <a:schemeClr val="tx1"/>
                </a:solidFill>
              </a:ln>
              <a:effectLst/>
            </p:spPr>
            <p:txBody>
              <a:bodyPr rtlCol="1" anchor="ctr">
                <a:normAutofit/>
              </a:bodyPr>
              <a:lstStyle/>
              <a:p>
                <a:pPr algn="ctr" fontAlgn="auto">
                  <a:spcBef>
                    <a:spcPts val="0"/>
                  </a:spcBef>
                  <a:spcAft>
                    <a:spcPts val="0"/>
                  </a:spcAft>
                  <a:defRPr/>
                </a:pPr>
                <a:r>
                  <a:rPr lang="he-IL" sz="2000" b="1" dirty="0">
                    <a:solidFill>
                      <a:prstClr val="black"/>
                    </a:solidFill>
                    <a:latin typeface="Arial"/>
                    <a:cs typeface="Arial"/>
                  </a:rPr>
                  <a:t>חלבונים</a:t>
                </a:r>
              </a:p>
            </p:txBody>
          </p:sp>
        </p:grpSp>
        <p:grpSp>
          <p:nvGrpSpPr>
            <p:cNvPr id="16" name="קבוצה 15"/>
            <p:cNvGrpSpPr/>
            <p:nvPr/>
          </p:nvGrpSpPr>
          <p:grpSpPr>
            <a:xfrm>
              <a:off x="6736012" y="2564904"/>
              <a:ext cx="2205283" cy="3733383"/>
              <a:chOff x="6736012" y="2564904"/>
              <a:chExt cx="2205283" cy="3733383"/>
            </a:xfrm>
          </p:grpSpPr>
          <p:cxnSp>
            <p:nvCxnSpPr>
              <p:cNvPr id="21" name="מחבר חץ ישר 20"/>
              <p:cNvCxnSpPr/>
              <p:nvPr/>
            </p:nvCxnSpPr>
            <p:spPr>
              <a:xfrm>
                <a:off x="6736012" y="2564904"/>
                <a:ext cx="428276" cy="149243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1" name="קבוצה 10"/>
              <p:cNvGrpSpPr/>
              <p:nvPr/>
            </p:nvGrpSpPr>
            <p:grpSpPr>
              <a:xfrm>
                <a:off x="6950570" y="4109541"/>
                <a:ext cx="1990725" cy="2188746"/>
                <a:chOff x="6867525" y="4454575"/>
                <a:chExt cx="1990725" cy="2188746"/>
              </a:xfrm>
            </p:grpSpPr>
            <p:sp>
              <p:nvSpPr>
                <p:cNvPr id="15" name="TextBox 14"/>
                <p:cNvSpPr txBox="1"/>
                <p:nvPr/>
              </p:nvSpPr>
              <p:spPr>
                <a:xfrm>
                  <a:off x="6869113" y="5165993"/>
                  <a:ext cx="1978025" cy="1477328"/>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FF6600"/>
                      </a:solidFill>
                      <a:latin typeface="Arial"/>
                      <a:cs typeface="Arial"/>
                    </a:rPr>
                    <a:t>DNA</a:t>
                  </a:r>
                  <a:r>
                    <a:rPr lang="he-IL" kern="0" dirty="0">
                      <a:solidFill>
                        <a:prstClr val="black"/>
                      </a:solidFill>
                      <a:latin typeface="Arial"/>
                      <a:cs typeface="Arial"/>
                    </a:rPr>
                    <a:t> – חומר תורשתי</a:t>
                  </a:r>
                </a:p>
                <a:p>
                  <a:pPr fontAlgn="auto">
                    <a:spcBef>
                      <a:spcPts val="0"/>
                    </a:spcBef>
                    <a:spcAft>
                      <a:spcPts val="0"/>
                    </a:spcAft>
                    <a:defRPr/>
                  </a:pPr>
                  <a:r>
                    <a:rPr lang="en-US" kern="0" dirty="0">
                      <a:solidFill>
                        <a:srgbClr val="FF6600"/>
                      </a:solidFill>
                      <a:latin typeface="Arial"/>
                      <a:cs typeface="Arial"/>
                    </a:rPr>
                    <a:t>RNA</a:t>
                  </a:r>
                  <a:r>
                    <a:rPr lang="he-IL" kern="0" dirty="0">
                      <a:solidFill>
                        <a:srgbClr val="FF6600"/>
                      </a:solidFill>
                      <a:latin typeface="Arial"/>
                      <a:cs typeface="Arial"/>
                    </a:rPr>
                    <a:t> </a:t>
                  </a:r>
                  <a:r>
                    <a:rPr lang="he-IL" kern="0" dirty="0">
                      <a:solidFill>
                        <a:prstClr val="black"/>
                      </a:solidFill>
                      <a:latin typeface="Arial"/>
                      <a:cs typeface="Arial"/>
                    </a:rPr>
                    <a:t>–</a:t>
                  </a:r>
                  <a:r>
                    <a:rPr lang="he-IL" kern="0" dirty="0">
                      <a:solidFill>
                        <a:srgbClr val="FF6600"/>
                      </a:solidFill>
                      <a:latin typeface="Arial"/>
                      <a:cs typeface="Arial"/>
                    </a:rPr>
                    <a:t> </a:t>
                  </a:r>
                  <a:r>
                    <a:rPr lang="he-IL" kern="0" dirty="0">
                      <a:solidFill>
                        <a:prstClr val="black"/>
                      </a:solidFill>
                      <a:latin typeface="Arial"/>
                      <a:cs typeface="Arial"/>
                    </a:rPr>
                    <a:t>חומר מתווך ביצירת </a:t>
                  </a:r>
                  <a:r>
                    <a:rPr lang="he-IL" kern="0" dirty="0" smtClean="0">
                      <a:solidFill>
                        <a:prstClr val="black"/>
                      </a:solidFill>
                      <a:latin typeface="Arial"/>
                      <a:cs typeface="Arial"/>
                    </a:rPr>
                    <a:t>חלבונים.</a:t>
                  </a:r>
                </a:p>
                <a:p>
                  <a:pPr fontAlgn="auto">
                    <a:spcBef>
                      <a:spcPts val="0"/>
                    </a:spcBef>
                    <a:spcAft>
                      <a:spcPts val="0"/>
                    </a:spcAft>
                    <a:defRPr/>
                  </a:pPr>
                  <a:endParaRPr lang="he-IL" kern="0" dirty="0" smtClean="0">
                    <a:solidFill>
                      <a:prstClr val="black"/>
                    </a:solidFill>
                    <a:latin typeface="Arial"/>
                    <a:cs typeface="Arial"/>
                  </a:endParaRPr>
                </a:p>
              </p:txBody>
            </p:sp>
            <p:sp>
              <p:nvSpPr>
                <p:cNvPr id="38" name="TextBox 37"/>
                <p:cNvSpPr txBox="1"/>
                <p:nvPr/>
              </p:nvSpPr>
              <p:spPr bwMode="auto">
                <a:xfrm>
                  <a:off x="6867525" y="4454575"/>
                  <a:ext cx="1990725" cy="711418"/>
                </a:xfrm>
                <a:prstGeom prst="rect">
                  <a:avLst/>
                </a:prstGeom>
                <a:solidFill>
                  <a:schemeClr val="bg1">
                    <a:lumMod val="65000"/>
                  </a:schemeClr>
                </a:solidFill>
                <a:ln w="19050">
                  <a:solidFill>
                    <a:schemeClr val="tx1"/>
                  </a:solidFill>
                </a:ln>
                <a:effectLst/>
              </p:spPr>
              <p:txBody>
                <a:bodyPr rtlCol="1" anchor="ctr"/>
                <a:lstStyle/>
                <a:p>
                  <a:pPr algn="ctr" fontAlgn="auto">
                    <a:spcBef>
                      <a:spcPts val="0"/>
                    </a:spcBef>
                    <a:spcAft>
                      <a:spcPts val="0"/>
                    </a:spcAft>
                    <a:defRPr/>
                  </a:pPr>
                  <a:r>
                    <a:rPr lang="he-IL" sz="2000" b="1" dirty="0">
                      <a:solidFill>
                        <a:prstClr val="black"/>
                      </a:solidFill>
                      <a:latin typeface="Arial"/>
                      <a:cs typeface="Arial"/>
                    </a:rPr>
                    <a:t>חומצות גרעין</a:t>
                  </a:r>
                </a:p>
                <a:p>
                  <a:pPr algn="ctr" fontAlgn="auto">
                    <a:spcBef>
                      <a:spcPts val="0"/>
                    </a:spcBef>
                    <a:spcAft>
                      <a:spcPts val="0"/>
                    </a:spcAft>
                    <a:defRPr/>
                  </a:pPr>
                  <a:r>
                    <a:rPr lang="he-IL" sz="2000" dirty="0">
                      <a:solidFill>
                        <a:prstClr val="black"/>
                      </a:solidFill>
                    </a:rPr>
                    <a:t>(</a:t>
                  </a:r>
                  <a:r>
                    <a:rPr lang="en-US" sz="2000" dirty="0">
                      <a:solidFill>
                        <a:prstClr val="black"/>
                      </a:solidFill>
                    </a:rPr>
                    <a:t>DNA</a:t>
                  </a:r>
                  <a:r>
                    <a:rPr lang="he-IL" sz="2000" dirty="0">
                      <a:solidFill>
                        <a:prstClr val="black"/>
                      </a:solidFill>
                    </a:rPr>
                    <a:t> </a:t>
                  </a:r>
                  <a:r>
                    <a:rPr lang="he-IL" sz="2000" dirty="0" smtClean="0">
                      <a:solidFill>
                        <a:prstClr val="black"/>
                      </a:solidFill>
                    </a:rPr>
                    <a:t>ו</a:t>
                  </a:r>
                  <a:r>
                    <a:rPr lang="he-IL" sz="2000" dirty="0" smtClean="0">
                      <a:solidFill>
                        <a:prstClr val="black"/>
                      </a:solidFill>
                      <a:latin typeface="Arial"/>
                      <a:cs typeface="Arial"/>
                    </a:rPr>
                    <a:t>־</a:t>
                  </a:r>
                  <a:r>
                    <a:rPr lang="en-US" sz="2000" dirty="0" smtClean="0">
                      <a:solidFill>
                        <a:prstClr val="black"/>
                      </a:solidFill>
                    </a:rPr>
                    <a:t>RNA</a:t>
                  </a:r>
                  <a:r>
                    <a:rPr lang="he-IL" sz="2000" dirty="0">
                      <a:solidFill>
                        <a:prstClr val="black"/>
                      </a:solidFill>
                    </a:rPr>
                    <a:t>)</a:t>
                  </a:r>
                </a:p>
              </p:txBody>
            </p:sp>
          </p:grpSp>
        </p:grpSp>
      </p:grpSp>
      <p:sp>
        <p:nvSpPr>
          <p:cNvPr id="50" name="כותרת 5"/>
          <p:cNvSpPr txBox="1">
            <a:spLocks/>
          </p:cNvSpPr>
          <p:nvPr/>
        </p:nvSpPr>
        <p:spPr>
          <a:xfrm>
            <a:off x="-241797" y="55861"/>
            <a:ext cx="8558213" cy="441325"/>
          </a:xfrm>
          <a:prstGeom prst="rect">
            <a:avLst/>
          </a:prstGeom>
        </p:spPr>
        <p:txBody>
          <a:bodyPr/>
          <a:lst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a:lstStyle>
          <a:p>
            <a:pPr fontAlgn="auto">
              <a:defRPr/>
            </a:pPr>
            <a:r>
              <a:rPr lang="he-IL" sz="2000" b="1" dirty="0" smtClean="0">
                <a:solidFill>
                  <a:srgbClr val="FF6600"/>
                </a:solidFill>
              </a:rPr>
              <a:t>למה משמשים החומרים האורגניים הנוצרים בפוטוסינתזה?</a:t>
            </a:r>
            <a:endParaRPr lang="he-IL" sz="2000" dirty="0" smtClean="0">
              <a:solidFill>
                <a:prstClr val="black"/>
              </a:solidFill>
            </a:endParaRPr>
          </a:p>
        </p:txBody>
      </p:sp>
      <p:sp>
        <p:nvSpPr>
          <p:cNvPr id="6" name="מלבן 5"/>
          <p:cNvSpPr/>
          <p:nvPr/>
        </p:nvSpPr>
        <p:spPr>
          <a:xfrm>
            <a:off x="735682" y="6309320"/>
            <a:ext cx="8228806" cy="369332"/>
          </a:xfrm>
          <a:prstGeom prst="rect">
            <a:avLst/>
          </a:prstGeom>
        </p:spPr>
        <p:txBody>
          <a:bodyPr wrap="square">
            <a:spAutoFit/>
          </a:bodyPr>
          <a:lstStyle/>
          <a:p>
            <a:pPr lvl="0"/>
            <a:r>
              <a:rPr lang="he-IL" b="1" dirty="0" smtClean="0">
                <a:solidFill>
                  <a:srgbClr val="C00000"/>
                </a:solidFill>
                <a:latin typeface="Arial"/>
                <a:cs typeface="Arial"/>
              </a:rPr>
              <a:t>*</a:t>
            </a:r>
            <a:r>
              <a:rPr lang="he-IL" sz="1600" b="1" dirty="0" smtClean="0">
                <a:solidFill>
                  <a:srgbClr val="C00000"/>
                </a:solidFill>
                <a:latin typeface="Arial"/>
                <a:cs typeface="Arial"/>
              </a:rPr>
              <a:t>חקלאים נוהגים להוסיף </a:t>
            </a:r>
            <a:r>
              <a:rPr lang="he-IL" sz="1600" b="1" dirty="0">
                <a:solidFill>
                  <a:srgbClr val="C00000"/>
                </a:solidFill>
                <a:latin typeface="Arial"/>
                <a:cs typeface="Arial"/>
              </a:rPr>
              <a:t>לשדות דשנים המכילים </a:t>
            </a:r>
            <a:r>
              <a:rPr lang="he-IL" sz="1600" b="1" dirty="0" smtClean="0">
                <a:solidFill>
                  <a:srgbClr val="C00000"/>
                </a:solidFill>
                <a:latin typeface="Arial"/>
                <a:cs typeface="Arial"/>
              </a:rPr>
              <a:t>מינרלים, על מנת לזרז את הצמיחה.</a:t>
            </a:r>
            <a:endParaRPr lang="he-IL" sz="1600" b="1" dirty="0">
              <a:solidFill>
                <a:srgbClr val="C00000"/>
              </a:solidFill>
              <a:latin typeface="Arial"/>
              <a:cs typeface="Arial"/>
            </a:endParaRPr>
          </a:p>
        </p:txBody>
      </p:sp>
      <p:sp>
        <p:nvSpPr>
          <p:cNvPr id="40" name="Slide Number Placeholder 8"/>
          <p:cNvSpPr txBox="1">
            <a:spLocks/>
          </p:cNvSpPr>
          <p:nvPr/>
        </p:nvSpPr>
        <p:spPr bwMode="auto">
          <a:xfrm>
            <a:off x="179512" y="6448251"/>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26</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2696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663D10-367B-4015-BA70-C380CCA1D031}"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 גלגולי הגלוקוז בצמח</a:t>
            </a:r>
            <a:endParaRPr lang="he-IL" sz="1800" dirty="0" smtClean="0"/>
          </a:p>
        </p:txBody>
      </p:sp>
      <p:pic>
        <p:nvPicPr>
          <p:cNvPr id="51206" name="Picture 3" descr="E:\צילומי לוינסקי\בטטה_2_עמילופלסטים ביוד_x100.jpg"/>
          <p:cNvPicPr>
            <a:picLocks noChangeAspect="1" noChangeArrowheads="1"/>
          </p:cNvPicPr>
          <p:nvPr/>
        </p:nvPicPr>
        <p:blipFill>
          <a:blip r:embed="rId2" cstate="print"/>
          <a:srcRect/>
          <a:stretch>
            <a:fillRect/>
          </a:stretch>
        </p:blipFill>
        <p:spPr bwMode="auto">
          <a:xfrm>
            <a:off x="2771800" y="2633668"/>
            <a:ext cx="3878238" cy="2908295"/>
          </a:xfrm>
          <a:prstGeom prst="rect">
            <a:avLst/>
          </a:prstGeom>
          <a:noFill/>
          <a:ln w="9525">
            <a:noFill/>
            <a:miter lim="800000"/>
            <a:headEnd/>
            <a:tailEnd/>
          </a:ln>
        </p:spPr>
      </p:pic>
      <p:sp>
        <p:nvSpPr>
          <p:cNvPr id="8" name="TextBox 7"/>
          <p:cNvSpPr txBox="1"/>
          <p:nvPr/>
        </p:nvSpPr>
        <p:spPr>
          <a:xfrm>
            <a:off x="-1514" y="5661248"/>
            <a:ext cx="8389938" cy="12350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עמילן נאגר בתאי הצמחים, בתוך אברונים מיוחדים הנקראים עמילופלסטידות.</a:t>
            </a:r>
          </a:p>
          <a:p>
            <a:pPr fontAlgn="auto">
              <a:spcBef>
                <a:spcPts val="0"/>
              </a:spcBef>
              <a:spcAft>
                <a:spcPts val="0"/>
              </a:spcAft>
              <a:defRPr/>
            </a:pPr>
            <a:r>
              <a:rPr lang="he-IL" kern="0" dirty="0">
                <a:solidFill>
                  <a:prstClr val="black"/>
                </a:solidFill>
              </a:rPr>
              <a:t>בתמונה נראים נראות עמילופלסטידות בתוך תאי בטטה </a:t>
            </a:r>
          </a:p>
          <a:p>
            <a:pPr fontAlgn="auto">
              <a:spcBef>
                <a:spcPts val="0"/>
              </a:spcBef>
              <a:spcAft>
                <a:spcPts val="0"/>
              </a:spcAft>
              <a:defRPr/>
            </a:pPr>
            <a:r>
              <a:rPr lang="he-IL" kern="0" dirty="0">
                <a:solidFill>
                  <a:prstClr val="black"/>
                </a:solidFill>
              </a:rPr>
              <a:t>(הצבע השחור נוצר בעקבות הוספת יוד, שהוא אינדיקטור לעמילן ונצבע בשחור בנוכחותו). </a:t>
            </a:r>
          </a:p>
        </p:txBody>
      </p:sp>
      <p:sp>
        <p:nvSpPr>
          <p:cNvPr id="51208" name="מלבן 1"/>
          <p:cNvSpPr>
            <a:spLocks noChangeArrowheads="1"/>
          </p:cNvSpPr>
          <p:nvPr/>
        </p:nvSpPr>
        <p:spPr bwMode="auto">
          <a:xfrm>
            <a:off x="2638425" y="5449888"/>
            <a:ext cx="2216150" cy="304800"/>
          </a:xfrm>
          <a:prstGeom prst="rect">
            <a:avLst/>
          </a:prstGeom>
          <a:noFill/>
          <a:ln w="9525">
            <a:noFill/>
            <a:miter lim="800000"/>
            <a:headEnd/>
            <a:tailEnd/>
          </a:ln>
        </p:spPr>
        <p:txBody>
          <a:bodyPr wrap="none">
            <a:spAutoFit/>
          </a:bodyPr>
          <a:lstStyle/>
          <a:p>
            <a:pPr>
              <a:lnSpc>
                <a:spcPct val="115000"/>
              </a:lnSpc>
              <a:spcAft>
                <a:spcPts val="1000"/>
              </a:spcAft>
            </a:pPr>
            <a:r>
              <a:rPr lang="he-IL" sz="1200">
                <a:latin typeface="Calibri" pitchFamily="34" charset="0"/>
              </a:rPr>
              <a:t>ד"ר נורית קינן ואורה בר, מט"ח © </a:t>
            </a:r>
            <a:endParaRPr lang="en-US" sz="1200">
              <a:latin typeface="Calibri" pitchFamily="34" charset="0"/>
            </a:endParaRP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27</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
        <p:nvSpPr>
          <p:cNvPr id="10" name="TextBox 9"/>
          <p:cNvSpPr txBox="1"/>
          <p:nvPr/>
        </p:nvSpPr>
        <p:spPr>
          <a:xfrm>
            <a:off x="104775" y="504825"/>
            <a:ext cx="8469313" cy="193899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9:</a:t>
            </a:r>
          </a:p>
          <a:p>
            <a:pPr fontAlgn="auto">
              <a:spcBef>
                <a:spcPts val="0"/>
              </a:spcBef>
              <a:spcAft>
                <a:spcPts val="0"/>
              </a:spcAft>
              <a:defRPr/>
            </a:pPr>
            <a:r>
              <a:rPr lang="he-IL" kern="0" dirty="0">
                <a:solidFill>
                  <a:srgbClr val="1D4C72"/>
                </a:solidFill>
              </a:rPr>
              <a:t>העמילן בפקעת תפוח-אדמה בנוי מתרכובות אורגניות פשוטות </a:t>
            </a:r>
            <a:r>
              <a:rPr lang="he-IL" kern="0" dirty="0" smtClean="0">
                <a:solidFill>
                  <a:srgbClr val="1D4C72"/>
                </a:solidFill>
              </a:rPr>
              <a:t>יותר, שנוצרו בעיקר</a:t>
            </a:r>
            <a:r>
              <a:rPr lang="he-IL" kern="0" dirty="0">
                <a:solidFill>
                  <a:srgbClr val="1D4C72"/>
                </a:solidFill>
              </a:rPr>
              <a:t>:  </a:t>
            </a:r>
            <a:endParaRPr lang="en-US" kern="0" dirty="0">
              <a:solidFill>
                <a:srgbClr val="1D4C72"/>
              </a:solidFill>
            </a:endParaRPr>
          </a:p>
          <a:p>
            <a:pPr fontAlgn="auto">
              <a:spcBef>
                <a:spcPts val="0"/>
              </a:spcBef>
              <a:spcAft>
                <a:spcPts val="0"/>
              </a:spcAft>
              <a:defRPr/>
            </a:pPr>
            <a:r>
              <a:rPr lang="he-IL" kern="0" dirty="0">
                <a:solidFill>
                  <a:srgbClr val="1D4C72"/>
                </a:solidFill>
              </a:rPr>
              <a:t>   א. בקרקע שבה הפקעת גדֵלה.</a:t>
            </a:r>
            <a:endParaRPr lang="en-US" kern="0" dirty="0">
              <a:solidFill>
                <a:srgbClr val="1D4C72"/>
              </a:solidFill>
            </a:endParaRPr>
          </a:p>
          <a:p>
            <a:pPr fontAlgn="auto">
              <a:spcBef>
                <a:spcPts val="0"/>
              </a:spcBef>
              <a:spcAft>
                <a:spcPts val="0"/>
              </a:spcAft>
              <a:defRPr/>
            </a:pPr>
            <a:r>
              <a:rPr lang="he-IL" kern="0" dirty="0">
                <a:solidFill>
                  <a:srgbClr val="1D4C72"/>
                </a:solidFill>
              </a:rPr>
              <a:t>   ב. במיטוכונדריה שבתאים.</a:t>
            </a:r>
            <a:endParaRPr lang="en-US" kern="0" dirty="0">
              <a:solidFill>
                <a:srgbClr val="1D4C72"/>
              </a:solidFill>
            </a:endParaRPr>
          </a:p>
          <a:p>
            <a:pPr fontAlgn="auto">
              <a:spcBef>
                <a:spcPts val="0"/>
              </a:spcBef>
              <a:spcAft>
                <a:spcPts val="0"/>
              </a:spcAft>
              <a:defRPr/>
            </a:pPr>
            <a:r>
              <a:rPr lang="he-IL" kern="0" dirty="0">
                <a:solidFill>
                  <a:srgbClr val="1D4C72"/>
                </a:solidFill>
              </a:rPr>
              <a:t>   ג.  בעלים של צמח תפוח-האדמה.</a:t>
            </a:r>
            <a:endParaRPr lang="en-US" kern="0" dirty="0">
              <a:solidFill>
                <a:srgbClr val="1D4C72"/>
              </a:solidFill>
            </a:endParaRPr>
          </a:p>
          <a:p>
            <a:pPr fontAlgn="auto">
              <a:spcBef>
                <a:spcPts val="0"/>
              </a:spcBef>
              <a:spcAft>
                <a:spcPts val="0"/>
              </a:spcAft>
              <a:defRPr/>
            </a:pPr>
            <a:r>
              <a:rPr lang="he-IL" kern="0" dirty="0">
                <a:solidFill>
                  <a:srgbClr val="1D4C72"/>
                </a:solidFill>
              </a:rPr>
              <a:t>   ד. בזרעים של צמח תפוח-האדמה.</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AB1A88F-1CCF-44FF-965F-EE3FBE355529}"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615950" y="2720975"/>
            <a:ext cx="8215313" cy="186015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משפט ג'</a:t>
            </a:r>
          </a:p>
          <a:p>
            <a:pPr fontAlgn="auto">
              <a:spcBef>
                <a:spcPts val="0"/>
              </a:spcBef>
              <a:spcAft>
                <a:spcPts val="0"/>
              </a:spcAft>
              <a:defRPr/>
            </a:pPr>
            <a:r>
              <a:rPr lang="he-IL" b="1" kern="0" dirty="0">
                <a:solidFill>
                  <a:sysClr val="windowText" lastClr="000000"/>
                </a:solidFill>
                <a:latin typeface="Arial"/>
                <a:cs typeface="Arial"/>
              </a:rPr>
              <a:t>הסבר:  </a:t>
            </a:r>
          </a:p>
          <a:p>
            <a:pPr fontAlgn="auto">
              <a:spcBef>
                <a:spcPts val="0"/>
              </a:spcBef>
              <a:spcAft>
                <a:spcPts val="0"/>
              </a:spcAft>
              <a:defRPr/>
            </a:pPr>
            <a:r>
              <a:rPr lang="he-IL" kern="0" dirty="0">
                <a:solidFill>
                  <a:sysClr val="windowText" lastClr="000000"/>
                </a:solidFill>
                <a:latin typeface="Arial"/>
                <a:cs typeface="Arial"/>
              </a:rPr>
              <a:t>העמילן </a:t>
            </a:r>
            <a:r>
              <a:rPr lang="he-IL" kern="0" dirty="0" smtClean="0">
                <a:solidFill>
                  <a:sysClr val="windowText" lastClr="000000"/>
                </a:solidFill>
                <a:latin typeface="Arial"/>
                <a:cs typeface="Arial"/>
              </a:rPr>
              <a:t>מורכב ממולקולות של גלוקוז שנוצרו </a:t>
            </a:r>
            <a:r>
              <a:rPr lang="he-IL" kern="0" dirty="0">
                <a:solidFill>
                  <a:sysClr val="windowText" lastClr="000000"/>
                </a:solidFill>
                <a:latin typeface="Arial"/>
                <a:cs typeface="Arial"/>
              </a:rPr>
              <a:t>בתהליך הפוטוסינתזה, המתרחש בעלי הצמח החשופים לאור.</a:t>
            </a:r>
          </a:p>
          <a:p>
            <a:pPr fontAlgn="auto">
              <a:spcBef>
                <a:spcPts val="0"/>
              </a:spcBef>
              <a:spcAft>
                <a:spcPts val="0"/>
              </a:spcAft>
              <a:defRPr/>
            </a:pPr>
            <a:endParaRPr lang="he-IL" kern="0" dirty="0">
              <a:solidFill>
                <a:sysClr val="windowText" lastClr="000000"/>
              </a:solidFill>
              <a:latin typeface="Arial"/>
              <a:cs typeface="Arial"/>
            </a:endParaRP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28</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
        <p:nvSpPr>
          <p:cNvPr id="10" name="TextBox 9"/>
          <p:cNvSpPr txBox="1"/>
          <p:nvPr/>
        </p:nvSpPr>
        <p:spPr>
          <a:xfrm>
            <a:off x="104775" y="504825"/>
            <a:ext cx="8469313" cy="193899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9:</a:t>
            </a:r>
          </a:p>
          <a:p>
            <a:pPr fontAlgn="auto">
              <a:spcBef>
                <a:spcPts val="0"/>
              </a:spcBef>
              <a:spcAft>
                <a:spcPts val="0"/>
              </a:spcAft>
              <a:defRPr/>
            </a:pPr>
            <a:r>
              <a:rPr lang="he-IL" kern="0" dirty="0">
                <a:solidFill>
                  <a:srgbClr val="1D4C72"/>
                </a:solidFill>
              </a:rPr>
              <a:t>העמילן בפקעת תפוח-אדמה בנוי מתרכובות אורגניות פשוטות </a:t>
            </a:r>
            <a:r>
              <a:rPr lang="he-IL" kern="0" dirty="0" smtClean="0">
                <a:solidFill>
                  <a:srgbClr val="1D4C72"/>
                </a:solidFill>
              </a:rPr>
              <a:t>יותר, שנוצרו בעיקר</a:t>
            </a:r>
            <a:r>
              <a:rPr lang="he-IL" kern="0" dirty="0">
                <a:solidFill>
                  <a:srgbClr val="1D4C72"/>
                </a:solidFill>
              </a:rPr>
              <a:t>:  </a:t>
            </a:r>
            <a:endParaRPr lang="en-US" kern="0" dirty="0">
              <a:solidFill>
                <a:srgbClr val="1D4C72"/>
              </a:solidFill>
            </a:endParaRPr>
          </a:p>
          <a:p>
            <a:pPr fontAlgn="auto">
              <a:spcBef>
                <a:spcPts val="0"/>
              </a:spcBef>
              <a:spcAft>
                <a:spcPts val="0"/>
              </a:spcAft>
              <a:defRPr/>
            </a:pPr>
            <a:r>
              <a:rPr lang="he-IL" kern="0" dirty="0">
                <a:solidFill>
                  <a:srgbClr val="1D4C72"/>
                </a:solidFill>
              </a:rPr>
              <a:t>   א. בקרקע שבה הפקעת גדֵלה.</a:t>
            </a:r>
            <a:endParaRPr lang="en-US" kern="0" dirty="0">
              <a:solidFill>
                <a:srgbClr val="1D4C72"/>
              </a:solidFill>
            </a:endParaRPr>
          </a:p>
          <a:p>
            <a:pPr fontAlgn="auto">
              <a:spcBef>
                <a:spcPts val="0"/>
              </a:spcBef>
              <a:spcAft>
                <a:spcPts val="0"/>
              </a:spcAft>
              <a:defRPr/>
            </a:pPr>
            <a:r>
              <a:rPr lang="he-IL" kern="0" dirty="0">
                <a:solidFill>
                  <a:srgbClr val="1D4C72"/>
                </a:solidFill>
              </a:rPr>
              <a:t>   ב. במיטוכונדריה שבתאים.</a:t>
            </a:r>
            <a:endParaRPr lang="en-US" kern="0" dirty="0">
              <a:solidFill>
                <a:srgbClr val="1D4C72"/>
              </a:solidFill>
            </a:endParaRPr>
          </a:p>
          <a:p>
            <a:pPr fontAlgn="auto">
              <a:spcBef>
                <a:spcPts val="0"/>
              </a:spcBef>
              <a:spcAft>
                <a:spcPts val="0"/>
              </a:spcAft>
              <a:defRPr/>
            </a:pPr>
            <a:r>
              <a:rPr lang="he-IL" kern="0" dirty="0">
                <a:solidFill>
                  <a:srgbClr val="1D4C72"/>
                </a:solidFill>
              </a:rPr>
              <a:t>   ג.  בעלים של צמח תפוח-האדמה.</a:t>
            </a:r>
            <a:endParaRPr lang="en-US" kern="0" dirty="0">
              <a:solidFill>
                <a:srgbClr val="1D4C72"/>
              </a:solidFill>
            </a:endParaRPr>
          </a:p>
          <a:p>
            <a:pPr fontAlgn="auto">
              <a:spcBef>
                <a:spcPts val="0"/>
              </a:spcBef>
              <a:spcAft>
                <a:spcPts val="0"/>
              </a:spcAft>
              <a:defRPr/>
            </a:pPr>
            <a:r>
              <a:rPr lang="he-IL" kern="0" dirty="0">
                <a:solidFill>
                  <a:srgbClr val="1D4C72"/>
                </a:solidFill>
              </a:rPr>
              <a:t>   ד. בזרעים של צמח תפוח-האדמה.</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9ADDB82-A3E4-4916-8F73-83B0B9058EF4}"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סוכרים=פחמימות</a:t>
            </a:r>
            <a:endParaRPr lang="he-IL" sz="1800" dirty="0" smtClean="0"/>
          </a:p>
        </p:txBody>
      </p:sp>
      <p:sp>
        <p:nvSpPr>
          <p:cNvPr id="9" name="TextBox 8"/>
          <p:cNvSpPr txBox="1"/>
          <p:nvPr/>
        </p:nvSpPr>
        <p:spPr>
          <a:xfrm>
            <a:off x="215900" y="465138"/>
            <a:ext cx="8545513" cy="27368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sz="800" kern="0" dirty="0">
              <a:solidFill>
                <a:prstClr val="black"/>
              </a:solidFill>
            </a:endParaRPr>
          </a:p>
          <a:p>
            <a:pPr fontAlgn="auto">
              <a:spcBef>
                <a:spcPts val="0"/>
              </a:spcBef>
              <a:spcAft>
                <a:spcPts val="0"/>
              </a:spcAft>
              <a:defRPr/>
            </a:pPr>
            <a:r>
              <a:rPr lang="he-IL" u="sng" kern="0" dirty="0">
                <a:solidFill>
                  <a:prstClr val="black"/>
                </a:solidFill>
              </a:rPr>
              <a:t>קיימות שלוש קבוצות של פחמימות</a:t>
            </a:r>
            <a:r>
              <a:rPr lang="he-IL" kern="0" dirty="0">
                <a:solidFill>
                  <a:prstClr val="black"/>
                </a:solidFill>
              </a:rPr>
              <a:t>:</a:t>
            </a:r>
          </a:p>
          <a:p>
            <a:pPr fontAlgn="auto">
              <a:spcBef>
                <a:spcPts val="0"/>
              </a:spcBef>
              <a:spcAft>
                <a:spcPts val="0"/>
              </a:spcAft>
              <a:defRPr/>
            </a:pPr>
            <a:r>
              <a:rPr lang="he-IL" u="sng" kern="0" dirty="0">
                <a:solidFill>
                  <a:srgbClr val="FF6600"/>
                </a:solidFill>
              </a:rPr>
              <a:t>חד-סוכרים</a:t>
            </a:r>
            <a:r>
              <a:rPr lang="he-IL" kern="0" dirty="0">
                <a:solidFill>
                  <a:prstClr val="black"/>
                </a:solidFill>
              </a:rPr>
              <a:t>:                     חד-הסוכר הנפוץ ביותר הוא ה</a:t>
            </a:r>
            <a:r>
              <a:rPr lang="he-IL" u="sng" kern="0" dirty="0">
                <a:solidFill>
                  <a:prstClr val="black"/>
                </a:solidFill>
              </a:rPr>
              <a:t>גלוקוז</a:t>
            </a:r>
            <a:r>
              <a:rPr lang="he-IL" kern="0" dirty="0">
                <a:solidFill>
                  <a:prstClr val="black"/>
                </a:solidFill>
              </a:rPr>
              <a:t> (הנוצר בתהליך הפוטוסינתזה)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srgbClr val="FF6600"/>
                </a:solidFill>
              </a:rPr>
              <a:t>דו-סוכרים </a:t>
            </a:r>
            <a:r>
              <a:rPr lang="he-IL" kern="0" dirty="0">
                <a:solidFill>
                  <a:prstClr val="black"/>
                </a:solidFill>
              </a:rPr>
              <a:t>:                     הסוכר שאנו משתמשים בו להמתקת המזון הוא דו-סוכר הנקרא</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                                      </a:t>
            </a:r>
            <a:r>
              <a:rPr lang="he-IL" u="sng" kern="0" dirty="0">
                <a:solidFill>
                  <a:prstClr val="black"/>
                </a:solidFill>
              </a:rPr>
              <a:t>סוכרוז</a:t>
            </a:r>
            <a:r>
              <a:rPr lang="he-IL" kern="0" dirty="0">
                <a:solidFill>
                  <a:prstClr val="black"/>
                </a:solidFill>
              </a:rPr>
              <a:t>. הסוכרוז מורכב משני חד-סוכרים גלוקטוז ופרוקטוז.</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srgbClr val="FF6600"/>
                </a:solidFill>
              </a:rPr>
              <a:t>רב-סוכרים</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prstClr val="black"/>
                </a:solidFill>
              </a:rPr>
              <a:t>רבי הסוכר הנפוצים ביותר הם</a:t>
            </a:r>
            <a:r>
              <a:rPr lang="he-IL" kern="0" dirty="0">
                <a:solidFill>
                  <a:prstClr val="black"/>
                </a:solidFill>
              </a:rPr>
              <a:t>: </a:t>
            </a:r>
          </a:p>
          <a:p>
            <a:pPr fontAlgn="auto">
              <a:spcBef>
                <a:spcPts val="0"/>
              </a:spcBef>
              <a:spcAft>
                <a:spcPts val="0"/>
              </a:spcAft>
              <a:defRPr/>
            </a:pPr>
            <a:r>
              <a:rPr lang="he-IL" u="sng" kern="0" dirty="0">
                <a:solidFill>
                  <a:prstClr val="black"/>
                </a:solidFill>
              </a:rPr>
              <a:t>תאית</a:t>
            </a:r>
            <a:r>
              <a:rPr lang="he-IL" kern="0" dirty="0">
                <a:solidFill>
                  <a:prstClr val="black"/>
                </a:solidFill>
              </a:rPr>
              <a:t> המרכיבה את דופן תאי הצמחים, </a:t>
            </a:r>
          </a:p>
          <a:p>
            <a:pPr fontAlgn="auto">
              <a:spcBef>
                <a:spcPts val="0"/>
              </a:spcBef>
              <a:spcAft>
                <a:spcPts val="0"/>
              </a:spcAft>
              <a:defRPr/>
            </a:pPr>
            <a:r>
              <a:rPr lang="he-IL" u="sng" kern="0" dirty="0">
                <a:solidFill>
                  <a:prstClr val="black"/>
                </a:solidFill>
              </a:rPr>
              <a:t>עמילן</a:t>
            </a:r>
            <a:r>
              <a:rPr lang="he-IL" kern="0" dirty="0">
                <a:solidFill>
                  <a:prstClr val="black"/>
                </a:solidFill>
              </a:rPr>
              <a:t> שהוא חומר תשמורת בצמחים </a:t>
            </a:r>
          </a:p>
          <a:p>
            <a:pPr fontAlgn="auto">
              <a:spcBef>
                <a:spcPts val="0"/>
              </a:spcBef>
              <a:spcAft>
                <a:spcPts val="0"/>
              </a:spcAft>
              <a:defRPr/>
            </a:pPr>
            <a:r>
              <a:rPr lang="he-IL" u="sng" kern="0" dirty="0" err="1">
                <a:solidFill>
                  <a:prstClr val="black"/>
                </a:solidFill>
              </a:rPr>
              <a:t>גליקוגן</a:t>
            </a:r>
            <a:r>
              <a:rPr lang="he-IL" kern="0" dirty="0">
                <a:solidFill>
                  <a:prstClr val="black"/>
                </a:solidFill>
              </a:rPr>
              <a:t> שהוא חומר תשמורת בבעלי חיים. שלושתם מורכבים ממספר עצום של מולקולות גלוקוז. יחידת המבנה של שלושתם היא גלוקוז. ההבדל בניהם הוא באופן סידור יחידות הגלוקוז במולקולות הרב-סוכרים.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מולקולות של חד-סוכר ודו-סוכר הן בעלות טעם מתוק ומסיסות במים.</a:t>
            </a:r>
          </a:p>
          <a:p>
            <a:pPr fontAlgn="auto">
              <a:spcBef>
                <a:spcPts val="0"/>
              </a:spcBef>
              <a:spcAft>
                <a:spcPts val="0"/>
              </a:spcAft>
              <a:defRPr/>
            </a:pPr>
            <a:r>
              <a:rPr lang="he-IL" kern="0" dirty="0">
                <a:solidFill>
                  <a:prstClr val="black"/>
                </a:solidFill>
              </a:rPr>
              <a:t>מולקולות של רב-סוכר אינן מתוקות ואינן מסיסות במים.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53254" name="Picture 6"/>
          <p:cNvPicPr>
            <a:picLocks noChangeAspect="1" noChangeArrowheads="1"/>
          </p:cNvPicPr>
          <p:nvPr/>
        </p:nvPicPr>
        <p:blipFill>
          <a:blip r:embed="rId2" cstate="print"/>
          <a:srcRect/>
          <a:stretch>
            <a:fillRect/>
          </a:stretch>
        </p:blipFill>
        <p:spPr bwMode="auto">
          <a:xfrm>
            <a:off x="6561138" y="981075"/>
            <a:ext cx="514350" cy="428625"/>
          </a:xfrm>
          <a:prstGeom prst="rect">
            <a:avLst/>
          </a:prstGeom>
          <a:noFill/>
          <a:ln w="9525">
            <a:noFill/>
            <a:miter lim="800000"/>
            <a:headEnd/>
            <a:tailEnd/>
          </a:ln>
        </p:spPr>
      </p:pic>
      <p:pic>
        <p:nvPicPr>
          <p:cNvPr id="53255" name="Picture 7"/>
          <p:cNvPicPr>
            <a:picLocks noChangeAspect="1" noChangeArrowheads="1"/>
          </p:cNvPicPr>
          <p:nvPr/>
        </p:nvPicPr>
        <p:blipFill>
          <a:blip r:embed="rId3" cstate="print"/>
          <a:srcRect/>
          <a:stretch>
            <a:fillRect/>
          </a:stretch>
        </p:blipFill>
        <p:spPr bwMode="auto">
          <a:xfrm>
            <a:off x="6459538" y="1860550"/>
            <a:ext cx="1219200" cy="428625"/>
          </a:xfrm>
          <a:prstGeom prst="rect">
            <a:avLst/>
          </a:prstGeom>
          <a:noFill/>
          <a:ln w="9525">
            <a:noFill/>
            <a:miter lim="800000"/>
            <a:headEnd/>
            <a:tailEnd/>
          </a:ln>
        </p:spPr>
      </p:pic>
      <p:pic>
        <p:nvPicPr>
          <p:cNvPr id="53256" name="Picture 9"/>
          <p:cNvPicPr>
            <a:picLocks noChangeAspect="1" noChangeArrowheads="1"/>
          </p:cNvPicPr>
          <p:nvPr/>
        </p:nvPicPr>
        <p:blipFill>
          <a:blip r:embed="rId4" cstate="print"/>
          <a:srcRect/>
          <a:stretch>
            <a:fillRect/>
          </a:stretch>
        </p:blipFill>
        <p:spPr bwMode="auto">
          <a:xfrm>
            <a:off x="2973388" y="3201988"/>
            <a:ext cx="4095750" cy="1000125"/>
          </a:xfrm>
          <a:prstGeom prst="rect">
            <a:avLst/>
          </a:prstGeom>
          <a:noFill/>
          <a:ln w="9525">
            <a:noFill/>
            <a:miter lim="800000"/>
            <a:headEnd/>
            <a:tailEnd/>
          </a:ln>
        </p:spPr>
      </p:pic>
      <p:sp>
        <p:nvSpPr>
          <p:cNvPr id="10" name="TextBox 9"/>
          <p:cNvSpPr txBox="1"/>
          <p:nvPr/>
        </p:nvSpPr>
        <p:spPr>
          <a:xfrm>
            <a:off x="179512" y="6226175"/>
            <a:ext cx="2447925" cy="6318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400" kern="0" dirty="0">
                <a:solidFill>
                  <a:prstClr val="black"/>
                </a:solidFill>
              </a:rPr>
              <a:t>© הציורים מתוך הספר "עולם התזונה", הוצאת מט"ח.</a:t>
            </a:r>
          </a:p>
        </p:txBody>
      </p:sp>
      <p:sp>
        <p:nvSpPr>
          <p:cNvPr id="11"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29</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179512" y="44624"/>
            <a:ext cx="8614439" cy="441325"/>
          </a:xfrm>
        </p:spPr>
        <p:txBody>
          <a:bodyPr/>
          <a:lstStyle/>
          <a:p>
            <a:pPr fontAlgn="auto">
              <a:defRPr/>
            </a:pPr>
            <a:r>
              <a:rPr lang="he-IL" sz="1800" b="1" dirty="0" smtClean="0">
                <a:solidFill>
                  <a:srgbClr val="FF6600"/>
                </a:solidFill>
                <a:ea typeface="+mn-ea"/>
              </a:rPr>
              <a:t>התהליכים המרכזיים בתהליך הפוטוסינתזה</a:t>
            </a:r>
          </a:p>
        </p:txBody>
      </p:sp>
      <p:grpSp>
        <p:nvGrpSpPr>
          <p:cNvPr id="36" name="קבוצה 35"/>
          <p:cNvGrpSpPr/>
          <p:nvPr/>
        </p:nvGrpSpPr>
        <p:grpSpPr>
          <a:xfrm>
            <a:off x="876298" y="836712"/>
            <a:ext cx="7666839" cy="3600400"/>
            <a:chOff x="876298" y="3257599"/>
            <a:chExt cx="7666839" cy="3600400"/>
          </a:xfrm>
        </p:grpSpPr>
        <p:sp>
          <p:nvSpPr>
            <p:cNvPr id="2" name="מלבן 1"/>
            <p:cNvSpPr/>
            <p:nvPr/>
          </p:nvSpPr>
          <p:spPr>
            <a:xfrm>
              <a:off x="3491880" y="3257599"/>
              <a:ext cx="5051257" cy="464871"/>
            </a:xfrm>
            <a:prstGeom prst="rect">
              <a:avLst/>
            </a:prstGeom>
          </p:spPr>
          <p:txBody>
            <a:bodyPr wrap="square">
              <a:spAutoFit/>
            </a:bodyPr>
            <a:lstStyle/>
            <a:p>
              <a:pPr>
                <a:lnSpc>
                  <a:spcPct val="150000"/>
                </a:lnSpc>
                <a:defRPr/>
              </a:pPr>
              <a:r>
                <a:rPr lang="he-IL" u="sng" dirty="0" smtClean="0">
                  <a:solidFill>
                    <a:prstClr val="black"/>
                  </a:solidFill>
                  <a:cs typeface="Calibri" pitchFamily="34" charset="0"/>
                </a:rPr>
                <a:t>התהליכים המרכזיים בתהליך הפוטוסינתזה</a:t>
              </a:r>
              <a:r>
                <a:rPr lang="he-IL" dirty="0" smtClean="0">
                  <a:solidFill>
                    <a:prstClr val="black"/>
                  </a:solidFill>
                  <a:cs typeface="Calibri" pitchFamily="34" charset="0"/>
                </a:rPr>
                <a:t>:</a:t>
              </a:r>
            </a:p>
          </p:txBody>
        </p:sp>
        <p:grpSp>
          <p:nvGrpSpPr>
            <p:cNvPr id="8" name="קבוצה 26"/>
            <p:cNvGrpSpPr/>
            <p:nvPr/>
          </p:nvGrpSpPr>
          <p:grpSpPr>
            <a:xfrm>
              <a:off x="899592" y="4077072"/>
              <a:ext cx="7547496" cy="1011442"/>
              <a:chOff x="899592" y="4195246"/>
              <a:chExt cx="7547496" cy="1011442"/>
            </a:xfrm>
          </p:grpSpPr>
          <p:sp>
            <p:nvSpPr>
              <p:cNvPr id="20" name="TextBox 19"/>
              <p:cNvSpPr txBox="1"/>
              <p:nvPr/>
            </p:nvSpPr>
            <p:spPr bwMode="auto">
              <a:xfrm>
                <a:off x="899592" y="4195246"/>
                <a:ext cx="3021806" cy="975520"/>
              </a:xfrm>
              <a:prstGeom prst="rect">
                <a:avLst/>
              </a:prstGeom>
              <a:solidFill>
                <a:schemeClr val="bg1"/>
              </a:solidFill>
              <a:ln w="22225">
                <a:solidFill>
                  <a:srgbClr val="00B050"/>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b="1" dirty="0">
                  <a:solidFill>
                    <a:prstClr val="black">
                      <a:lumMod val="50000"/>
                      <a:lumOff val="50000"/>
                    </a:prstClr>
                  </a:solidFill>
                  <a:latin typeface="Arial"/>
                  <a:cs typeface="Arial"/>
                </a:endParaRPr>
              </a:p>
            </p:txBody>
          </p:sp>
          <p:sp>
            <p:nvSpPr>
              <p:cNvPr id="21" name="TextBox 20"/>
              <p:cNvSpPr txBox="1"/>
              <p:nvPr/>
            </p:nvSpPr>
            <p:spPr bwMode="auto">
              <a:xfrm>
                <a:off x="5836226" y="4228788"/>
                <a:ext cx="2610862" cy="977900"/>
              </a:xfrm>
              <a:prstGeom prst="rect">
                <a:avLst/>
              </a:prstGeom>
              <a:solidFill>
                <a:schemeClr val="bg1"/>
              </a:solidFill>
              <a:ln w="22225">
                <a:solidFill>
                  <a:schemeClr val="accent2">
                    <a:lumMod val="60000"/>
                    <a:lumOff val="40000"/>
                  </a:schemeClr>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b="1" dirty="0">
                  <a:solidFill>
                    <a:prstClr val="black">
                      <a:lumMod val="50000"/>
                      <a:lumOff val="50000"/>
                    </a:prstClr>
                  </a:solidFill>
                  <a:latin typeface="Arial"/>
                  <a:cs typeface="Arial"/>
                </a:endParaRPr>
              </a:p>
            </p:txBody>
          </p:sp>
          <p:sp>
            <p:nvSpPr>
              <p:cNvPr id="22" name="חץ שמאלה 21"/>
              <p:cNvSpPr/>
              <p:nvPr/>
            </p:nvSpPr>
            <p:spPr bwMode="auto">
              <a:xfrm>
                <a:off x="3959149" y="4365105"/>
                <a:ext cx="1877077" cy="78961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מלבן 24"/>
              <p:cNvSpPr/>
              <p:nvPr/>
            </p:nvSpPr>
            <p:spPr>
              <a:xfrm>
                <a:off x="6007223" y="4515448"/>
                <a:ext cx="2207656" cy="400110"/>
              </a:xfrm>
              <a:prstGeom prst="rect">
                <a:avLst/>
              </a:prstGeom>
            </p:spPr>
            <p:txBody>
              <a:bodyPr wrap="none">
                <a:spAutoFit/>
              </a:bodyPr>
              <a:lstStyle/>
              <a:p>
                <a:pPr algn="ctr"/>
                <a:r>
                  <a:rPr lang="he-IL" sz="2000" b="1" dirty="0" smtClean="0">
                    <a:solidFill>
                      <a:srgbClr val="00B0F0"/>
                    </a:solidFill>
                    <a:cs typeface="Calibri" pitchFamily="34" charset="0"/>
                  </a:rPr>
                  <a:t>חומרים אי</a:t>
                </a:r>
                <a:r>
                  <a:rPr lang="he-IL" sz="2000" b="1" dirty="0" smtClean="0">
                    <a:solidFill>
                      <a:srgbClr val="00B0F0"/>
                    </a:solidFill>
                    <a:latin typeface="Arial"/>
                    <a:cs typeface="Arial"/>
                  </a:rPr>
                  <a:t>־</a:t>
                </a:r>
                <a:r>
                  <a:rPr lang="he-IL" sz="2000" b="1" dirty="0" smtClean="0">
                    <a:solidFill>
                      <a:srgbClr val="00B0F0"/>
                    </a:solidFill>
                    <a:cs typeface="Calibri" pitchFamily="34" charset="0"/>
                  </a:rPr>
                  <a:t>אורגניים</a:t>
                </a:r>
              </a:p>
            </p:txBody>
          </p:sp>
          <p:sp>
            <p:nvSpPr>
              <p:cNvPr id="26" name="מלבן 25"/>
              <p:cNvSpPr/>
              <p:nvPr/>
            </p:nvSpPr>
            <p:spPr>
              <a:xfrm>
                <a:off x="1705855" y="4466911"/>
                <a:ext cx="1874231" cy="400110"/>
              </a:xfrm>
              <a:prstGeom prst="rect">
                <a:avLst/>
              </a:prstGeom>
            </p:spPr>
            <p:txBody>
              <a:bodyPr wrap="none">
                <a:spAutoFit/>
              </a:bodyPr>
              <a:lstStyle/>
              <a:p>
                <a:pPr algn="ctr"/>
                <a:r>
                  <a:rPr lang="he-IL" sz="2000" b="1" dirty="0" smtClean="0">
                    <a:solidFill>
                      <a:srgbClr val="00B050"/>
                    </a:solidFill>
                    <a:cs typeface="Calibri" pitchFamily="34" charset="0"/>
                  </a:rPr>
                  <a:t>חומרים אורגניים</a:t>
                </a:r>
                <a:endParaRPr lang="he-IL" sz="2000" b="1" dirty="0">
                  <a:solidFill>
                    <a:srgbClr val="00B050"/>
                  </a:solidFill>
                </a:endParaRPr>
              </a:p>
            </p:txBody>
          </p:sp>
          <p:sp>
            <p:nvSpPr>
              <p:cNvPr id="32" name="מלבן 31"/>
              <p:cNvSpPr/>
              <p:nvPr/>
            </p:nvSpPr>
            <p:spPr>
              <a:xfrm>
                <a:off x="4115868" y="4590634"/>
                <a:ext cx="1680268" cy="369332"/>
              </a:xfrm>
              <a:prstGeom prst="rect">
                <a:avLst/>
              </a:prstGeom>
            </p:spPr>
            <p:txBody>
              <a:bodyPr wrap="none">
                <a:spAutoFit/>
              </a:bodyPr>
              <a:lstStyle/>
              <a:p>
                <a:pPr algn="ctr"/>
                <a:r>
                  <a:rPr lang="he-IL" b="1" dirty="0" smtClean="0">
                    <a:solidFill>
                      <a:prstClr val="black"/>
                    </a:solidFill>
                    <a:cs typeface="Calibri" pitchFamily="34" charset="0"/>
                  </a:rPr>
                  <a:t>מנוצלים ליצירת:</a:t>
                </a:r>
                <a:endParaRPr lang="he-IL" b="1" dirty="0">
                  <a:solidFill>
                    <a:prstClr val="black"/>
                  </a:solidFill>
                </a:endParaRPr>
              </a:p>
            </p:txBody>
          </p:sp>
        </p:grpSp>
        <p:grpSp>
          <p:nvGrpSpPr>
            <p:cNvPr id="19" name="קבוצה 35"/>
            <p:cNvGrpSpPr/>
            <p:nvPr/>
          </p:nvGrpSpPr>
          <p:grpSpPr>
            <a:xfrm>
              <a:off x="876298" y="5154716"/>
              <a:ext cx="7368110" cy="1703283"/>
              <a:chOff x="876298" y="5154716"/>
              <a:chExt cx="7368110" cy="1703283"/>
            </a:xfrm>
          </p:grpSpPr>
          <p:sp>
            <p:nvSpPr>
              <p:cNvPr id="38" name="TextBox 37"/>
              <p:cNvSpPr txBox="1"/>
              <p:nvPr/>
            </p:nvSpPr>
            <p:spPr bwMode="auto">
              <a:xfrm>
                <a:off x="937343" y="5356153"/>
                <a:ext cx="3021806" cy="975520"/>
              </a:xfrm>
              <a:prstGeom prst="rect">
                <a:avLst/>
              </a:prstGeom>
              <a:solidFill>
                <a:schemeClr val="bg1"/>
              </a:solidFill>
              <a:ln w="22225">
                <a:solidFill>
                  <a:srgbClr val="FF0000"/>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b="1" dirty="0">
                  <a:solidFill>
                    <a:prstClr val="black">
                      <a:lumMod val="50000"/>
                      <a:lumOff val="50000"/>
                    </a:prstClr>
                  </a:solidFill>
                  <a:latin typeface="Arial"/>
                  <a:cs typeface="Arial"/>
                </a:endParaRPr>
              </a:p>
            </p:txBody>
          </p:sp>
          <p:grpSp>
            <p:nvGrpSpPr>
              <p:cNvPr id="27" name="קבוצה 29"/>
              <p:cNvGrpSpPr/>
              <p:nvPr/>
            </p:nvGrpSpPr>
            <p:grpSpPr>
              <a:xfrm>
                <a:off x="876298" y="5154716"/>
                <a:ext cx="7368110" cy="1703283"/>
                <a:chOff x="876298" y="5154716"/>
                <a:chExt cx="7368110" cy="1703283"/>
              </a:xfrm>
            </p:grpSpPr>
            <p:grpSp>
              <p:nvGrpSpPr>
                <p:cNvPr id="28" name="קבוצה 4"/>
                <p:cNvGrpSpPr/>
                <p:nvPr/>
              </p:nvGrpSpPr>
              <p:grpSpPr>
                <a:xfrm>
                  <a:off x="5849818" y="5154716"/>
                  <a:ext cx="2394590" cy="1703283"/>
                  <a:chOff x="7124319" y="3132206"/>
                  <a:chExt cx="2394590" cy="1703283"/>
                </a:xfrm>
              </p:grpSpPr>
              <p:sp>
                <p:nvSpPr>
                  <p:cNvPr id="23" name="שמש 22"/>
                  <p:cNvSpPr/>
                  <p:nvPr/>
                </p:nvSpPr>
                <p:spPr bwMode="auto">
                  <a:xfrm>
                    <a:off x="7124319" y="3132206"/>
                    <a:ext cx="2394590" cy="1703283"/>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מלבן 2"/>
                  <p:cNvSpPr/>
                  <p:nvPr/>
                </p:nvSpPr>
                <p:spPr>
                  <a:xfrm>
                    <a:off x="7730908" y="3618331"/>
                    <a:ext cx="1067921" cy="707886"/>
                  </a:xfrm>
                  <a:prstGeom prst="rect">
                    <a:avLst/>
                  </a:prstGeom>
                </p:spPr>
                <p:txBody>
                  <a:bodyPr wrap="none">
                    <a:spAutoFit/>
                  </a:bodyPr>
                  <a:lstStyle/>
                  <a:p>
                    <a:pPr algn="ctr"/>
                    <a:r>
                      <a:rPr lang="he-IL" sz="2000" b="1" dirty="0" smtClean="0">
                        <a:solidFill>
                          <a:srgbClr val="FF0000"/>
                        </a:solidFill>
                        <a:cs typeface="Calibri" pitchFamily="34" charset="0"/>
                      </a:rPr>
                      <a:t>אנרגיית </a:t>
                    </a:r>
                  </a:p>
                  <a:p>
                    <a:pPr algn="ctr"/>
                    <a:r>
                      <a:rPr lang="he-IL" sz="2000" b="1" dirty="0" smtClean="0">
                        <a:solidFill>
                          <a:srgbClr val="FF0000"/>
                        </a:solidFill>
                        <a:cs typeface="Calibri" pitchFamily="34" charset="0"/>
                      </a:rPr>
                      <a:t>האור</a:t>
                    </a:r>
                    <a:endParaRPr lang="he-IL" sz="2000" b="1" dirty="0">
                      <a:solidFill>
                        <a:srgbClr val="FF0000"/>
                      </a:solidFill>
                    </a:endParaRPr>
                  </a:p>
                </p:txBody>
              </p:sp>
            </p:grpSp>
            <p:sp>
              <p:nvSpPr>
                <p:cNvPr id="24" name="מלבן 23"/>
                <p:cNvSpPr/>
                <p:nvPr/>
              </p:nvSpPr>
              <p:spPr>
                <a:xfrm>
                  <a:off x="876298" y="5489970"/>
                  <a:ext cx="3047630" cy="707886"/>
                </a:xfrm>
                <a:prstGeom prst="rect">
                  <a:avLst/>
                </a:prstGeom>
              </p:spPr>
              <p:txBody>
                <a:bodyPr wrap="none">
                  <a:spAutoFit/>
                </a:bodyPr>
                <a:lstStyle/>
                <a:p>
                  <a:pPr algn="ctr"/>
                  <a:r>
                    <a:rPr lang="he-IL" sz="2000" b="1" dirty="0" smtClean="0">
                      <a:solidFill>
                        <a:srgbClr val="FF0000"/>
                      </a:solidFill>
                      <a:cs typeface="Calibri" pitchFamily="34" charset="0"/>
                    </a:rPr>
                    <a:t>אנרגיה כימית, </a:t>
                  </a:r>
                </a:p>
                <a:p>
                  <a:pPr algn="ctr"/>
                  <a:r>
                    <a:rPr lang="he-IL" sz="2000" b="1" dirty="0" smtClean="0">
                      <a:solidFill>
                        <a:srgbClr val="FF0000"/>
                      </a:solidFill>
                      <a:cs typeface="Calibri" pitchFamily="34" charset="0"/>
                    </a:rPr>
                    <a:t>האצורה בחומרים האורגניים</a:t>
                  </a:r>
                  <a:endParaRPr lang="he-IL" sz="2000" b="1" dirty="0">
                    <a:solidFill>
                      <a:srgbClr val="FF0000"/>
                    </a:solidFill>
                  </a:endParaRPr>
                </a:p>
              </p:txBody>
            </p:sp>
            <p:sp>
              <p:nvSpPr>
                <p:cNvPr id="34" name="חץ שמאלה 33"/>
                <p:cNvSpPr/>
                <p:nvPr/>
              </p:nvSpPr>
              <p:spPr bwMode="auto">
                <a:xfrm>
                  <a:off x="3959149" y="5500689"/>
                  <a:ext cx="1836987" cy="78961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מלבן 34"/>
                <p:cNvSpPr/>
                <p:nvPr/>
              </p:nvSpPr>
              <p:spPr>
                <a:xfrm>
                  <a:off x="4461978" y="5726218"/>
                  <a:ext cx="1130438" cy="400110"/>
                </a:xfrm>
                <a:prstGeom prst="rect">
                  <a:avLst/>
                </a:prstGeom>
              </p:spPr>
              <p:txBody>
                <a:bodyPr wrap="none">
                  <a:spAutoFit/>
                </a:bodyPr>
                <a:lstStyle/>
                <a:p>
                  <a:pPr algn="ctr"/>
                  <a:r>
                    <a:rPr lang="he-IL" sz="2000" b="1" dirty="0" smtClean="0">
                      <a:solidFill>
                        <a:prstClr val="black"/>
                      </a:solidFill>
                      <a:cs typeface="Calibri" pitchFamily="34" charset="0"/>
                    </a:rPr>
                    <a:t>הופכת ל:</a:t>
                  </a:r>
                  <a:endParaRPr lang="he-IL" sz="2000" b="1" dirty="0">
                    <a:solidFill>
                      <a:prstClr val="black"/>
                    </a:solidFill>
                  </a:endParaRPr>
                </a:p>
              </p:txBody>
            </p:sp>
          </p:grpSp>
        </p:grpSp>
      </p:grpSp>
      <p:sp>
        <p:nvSpPr>
          <p:cNvPr id="37" name="Slide Number Placeholder 8"/>
          <p:cNvSpPr>
            <a:spLocks noGrp="1"/>
          </p:cNvSpPr>
          <p:nvPr>
            <p:ph type="sldNum" sz="quarter" idx="12"/>
          </p:nvPr>
        </p:nvSpPr>
        <p:spPr bwMode="auto">
          <a:xfrm>
            <a:off x="197159" y="6237312"/>
            <a:ext cx="32695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3</a:t>
            </a:fld>
            <a:endParaRPr lang="he-IL" sz="1100" dirty="0" smtClean="0">
              <a:solidFill>
                <a:schemeClr val="bg1">
                  <a:lumMod val="65000"/>
                </a:schemeClr>
              </a:solidFill>
            </a:endParaRPr>
          </a:p>
        </p:txBody>
      </p:sp>
      <p:sp>
        <p:nvSpPr>
          <p:cNvPr id="3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67932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0167D5-E526-42C5-A1D8-9A5A59EFC9CD}"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10: גלגולי הגלוקוז בצמח</a:t>
            </a:r>
            <a:endParaRPr lang="he-IL" sz="1800" dirty="0" smtClean="0"/>
          </a:p>
        </p:txBody>
      </p:sp>
      <p:sp>
        <p:nvSpPr>
          <p:cNvPr id="7" name="TextBox 6"/>
          <p:cNvSpPr txBox="1"/>
          <p:nvPr/>
        </p:nvSpPr>
        <p:spPr>
          <a:xfrm>
            <a:off x="38100" y="504825"/>
            <a:ext cx="8469313"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10:</a:t>
            </a:r>
          </a:p>
          <a:p>
            <a:pPr fontAlgn="auto">
              <a:spcBef>
                <a:spcPts val="0"/>
              </a:spcBef>
              <a:spcAft>
                <a:spcPts val="0"/>
              </a:spcAft>
              <a:defRPr/>
            </a:pPr>
            <a:r>
              <a:rPr lang="he-IL" kern="0" dirty="0">
                <a:solidFill>
                  <a:srgbClr val="1D4C72"/>
                </a:solidFill>
              </a:rPr>
              <a:t>אם יספקו לצמח פחמן דו-חמצני שאטומי הפחמן שבתוכו מסומנים בסימון מיוחד שאינו נעלם </a:t>
            </a:r>
          </a:p>
          <a:p>
            <a:pPr fontAlgn="auto">
              <a:spcBef>
                <a:spcPts val="0"/>
              </a:spcBef>
              <a:spcAft>
                <a:spcPts val="0"/>
              </a:spcAft>
              <a:defRPr/>
            </a:pPr>
            <a:r>
              <a:rPr lang="he-IL" kern="0" dirty="0">
                <a:solidFill>
                  <a:srgbClr val="1D4C72"/>
                </a:solidFill>
              </a:rPr>
              <a:t>גם כשהחומר משתתף בתהליכים בתאים, האם יתכן שהפחמן המסומן יופיע:</a:t>
            </a:r>
          </a:p>
          <a:p>
            <a:pPr fontAlgn="auto">
              <a:spcBef>
                <a:spcPts val="0"/>
              </a:spcBef>
              <a:spcAft>
                <a:spcPts val="0"/>
              </a:spcAft>
              <a:defRPr/>
            </a:pPr>
            <a:r>
              <a:rPr lang="he-IL" kern="0" dirty="0">
                <a:solidFill>
                  <a:srgbClr val="1D4C72"/>
                </a:solidFill>
              </a:rPr>
              <a:t>א. בפוספוליפידים המרכיבים את קרומי התאים של הצמח?</a:t>
            </a:r>
          </a:p>
          <a:p>
            <a:pPr fontAlgn="auto">
              <a:spcBef>
                <a:spcPts val="0"/>
              </a:spcBef>
              <a:spcAft>
                <a:spcPts val="0"/>
              </a:spcAft>
              <a:defRPr/>
            </a:pPr>
            <a:r>
              <a:rPr lang="he-IL" kern="0" dirty="0">
                <a:solidFill>
                  <a:srgbClr val="1D4C72"/>
                </a:solidFill>
              </a:rPr>
              <a:t>ב. בפחמן הדו-חמצני שנוצר בנשימה התאית של הצמח? </a:t>
            </a:r>
            <a:r>
              <a:rPr lang="he-IL" kern="0" dirty="0" smtClean="0">
                <a:solidFill>
                  <a:srgbClr val="1D4C72"/>
                </a:solidFill>
              </a:rPr>
              <a:t>נמקו.</a:t>
            </a:r>
            <a:endParaRPr lang="he-IL" sz="1200" kern="0" dirty="0">
              <a:solidFill>
                <a:srgbClr val="1D4C72"/>
              </a:solidFill>
              <a:latin typeface="Arial"/>
              <a:cs typeface="Arial"/>
            </a:endParaRP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30</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3DF6F1-D12A-488C-9F25-2CC812F6F139}"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2" name="TextBox 11"/>
          <p:cNvSpPr txBox="1"/>
          <p:nvPr/>
        </p:nvSpPr>
        <p:spPr>
          <a:xfrm>
            <a:off x="38100" y="504825"/>
            <a:ext cx="8469313"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10:</a:t>
            </a:r>
          </a:p>
          <a:p>
            <a:pPr fontAlgn="auto">
              <a:spcBef>
                <a:spcPts val="0"/>
              </a:spcBef>
              <a:spcAft>
                <a:spcPts val="0"/>
              </a:spcAft>
              <a:defRPr/>
            </a:pPr>
            <a:r>
              <a:rPr lang="he-IL" kern="0" dirty="0">
                <a:solidFill>
                  <a:srgbClr val="1D4C72"/>
                </a:solidFill>
              </a:rPr>
              <a:t>אם יספקו לצמח פחמן דו-חמצני שאטומי הפחמן שבתוכו מסומנים בסימון מיוחד שאינו נעלם</a:t>
            </a:r>
          </a:p>
          <a:p>
            <a:pPr fontAlgn="auto">
              <a:spcBef>
                <a:spcPts val="0"/>
              </a:spcBef>
              <a:spcAft>
                <a:spcPts val="0"/>
              </a:spcAft>
              <a:defRPr/>
            </a:pPr>
            <a:r>
              <a:rPr lang="he-IL" kern="0" dirty="0">
                <a:solidFill>
                  <a:srgbClr val="1D4C72"/>
                </a:solidFill>
              </a:rPr>
              <a:t> גם כשהחומר משתתף בתהליכים בתאים, האם יתכן שהפחמן המסומן יופיע:</a:t>
            </a:r>
          </a:p>
          <a:p>
            <a:pPr fontAlgn="auto">
              <a:spcBef>
                <a:spcPts val="0"/>
              </a:spcBef>
              <a:spcAft>
                <a:spcPts val="0"/>
              </a:spcAft>
              <a:defRPr/>
            </a:pPr>
            <a:r>
              <a:rPr lang="he-IL" kern="0" dirty="0">
                <a:solidFill>
                  <a:srgbClr val="1D4C72"/>
                </a:solidFill>
              </a:rPr>
              <a:t>א. בפוספוליפידים המרכיבים את קרומי התאים של הצמח?</a:t>
            </a:r>
          </a:p>
          <a:p>
            <a:pPr fontAlgn="auto">
              <a:spcBef>
                <a:spcPts val="0"/>
              </a:spcBef>
              <a:spcAft>
                <a:spcPts val="0"/>
              </a:spcAft>
              <a:defRPr/>
            </a:pPr>
            <a:r>
              <a:rPr lang="he-IL" kern="0" dirty="0">
                <a:solidFill>
                  <a:srgbClr val="1D4C72"/>
                </a:solidFill>
              </a:rPr>
              <a:t>ב. בפחמן הדו-חמצני שנוצר בנשימה התאית של הצמח? </a:t>
            </a:r>
            <a:r>
              <a:rPr lang="he-IL" kern="0" dirty="0" smtClean="0">
                <a:solidFill>
                  <a:srgbClr val="1D4C72"/>
                </a:solidFill>
              </a:rPr>
              <a:t>נמקו.</a:t>
            </a:r>
            <a:endParaRPr lang="he-IL" sz="1200" kern="0" dirty="0">
              <a:solidFill>
                <a:srgbClr val="1D4C72"/>
              </a:solidFill>
              <a:latin typeface="Arial"/>
              <a:cs typeface="Arial"/>
            </a:endParaRPr>
          </a:p>
        </p:txBody>
      </p:sp>
      <p:sp>
        <p:nvSpPr>
          <p:cNvPr id="7" name="Rectangle 12"/>
          <p:cNvSpPr/>
          <p:nvPr/>
        </p:nvSpPr>
        <p:spPr>
          <a:xfrm>
            <a:off x="292100" y="2492375"/>
            <a:ext cx="8215313" cy="1800721"/>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יתכן שהפחמן המסומן יופיע בשניהם.</a:t>
            </a:r>
          </a:p>
          <a:p>
            <a:pPr fontAlgn="auto">
              <a:spcBef>
                <a:spcPts val="0"/>
              </a:spcBef>
              <a:spcAft>
                <a:spcPts val="0"/>
              </a:spcAft>
              <a:defRPr/>
            </a:pPr>
            <a:r>
              <a:rPr lang="he-IL" kern="0" dirty="0">
                <a:solidFill>
                  <a:sysClr val="windowText" lastClr="000000"/>
                </a:solidFill>
                <a:latin typeface="Arial"/>
                <a:cs typeface="Arial"/>
              </a:rPr>
              <a:t>נימוק: הפחמן הדו-חמצני ישתתף בתהליך הפוטוסינתזה ויבנו ממנו פחמימות. הפחמימות משמשות שלד לבניית חומרים המרכיבים את התאים, בין היתר גם פוספוליפידים המרכיבים את קרומי התאים, וכן מתפרקות בתהליך הנשימה, ונוצר מהן פחמן דו-חמצני.</a:t>
            </a: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31</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E8DD757-9603-4717-8511-304B2321C783}"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a:t>
            </a:r>
            <a:endParaRPr lang="he-IL" sz="1800" dirty="0" smtClean="0"/>
          </a:p>
        </p:txBody>
      </p:sp>
      <p:sp>
        <p:nvSpPr>
          <p:cNvPr id="7" name="TextBox 6"/>
          <p:cNvSpPr txBox="1"/>
          <p:nvPr/>
        </p:nvSpPr>
        <p:spPr>
          <a:xfrm>
            <a:off x="219075" y="676275"/>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11:</a:t>
            </a:r>
          </a:p>
          <a:p>
            <a:pPr fontAlgn="auto">
              <a:spcBef>
                <a:spcPts val="0"/>
              </a:spcBef>
              <a:spcAft>
                <a:spcPts val="0"/>
              </a:spcAft>
              <a:defRPr/>
            </a:pPr>
            <a:r>
              <a:rPr lang="he-IL" kern="0" dirty="0">
                <a:solidFill>
                  <a:srgbClr val="1D4C72"/>
                </a:solidFill>
              </a:rPr>
              <a:t> עציץ ובו צמח ירוק שגדל באור מועבר לחדר חשוך. מה יקרה לכמות העמילן בעלי הצמח לאחר כמה ימים?</a:t>
            </a:r>
          </a:p>
          <a:p>
            <a:pPr fontAlgn="auto">
              <a:spcBef>
                <a:spcPts val="0"/>
              </a:spcBef>
              <a:spcAft>
                <a:spcPts val="0"/>
              </a:spcAft>
              <a:defRPr/>
            </a:pPr>
            <a:r>
              <a:rPr lang="he-IL" kern="0" dirty="0">
                <a:solidFill>
                  <a:srgbClr val="1D4C72"/>
                </a:solidFill>
              </a:rPr>
              <a:t>א. היא תעלה, כי העמילן הוא חומר תשמורת הנוצר במצבי </a:t>
            </a:r>
            <a:r>
              <a:rPr lang="he-IL" kern="0" dirty="0" smtClean="0">
                <a:solidFill>
                  <a:srgbClr val="1D4C72"/>
                </a:solidFill>
              </a:rPr>
              <a:t>חירום.</a:t>
            </a:r>
            <a:endParaRPr lang="he-IL" kern="0" dirty="0">
              <a:solidFill>
                <a:srgbClr val="1D4C72"/>
              </a:solidFill>
            </a:endParaRPr>
          </a:p>
          <a:p>
            <a:pPr fontAlgn="auto">
              <a:spcBef>
                <a:spcPts val="0"/>
              </a:spcBef>
              <a:spcAft>
                <a:spcPts val="0"/>
              </a:spcAft>
              <a:defRPr/>
            </a:pPr>
            <a:r>
              <a:rPr lang="he-IL" kern="0" dirty="0">
                <a:solidFill>
                  <a:srgbClr val="1D4C72"/>
                </a:solidFill>
              </a:rPr>
              <a:t>ב. היא לא תשתנה, כי בניית עמילן מגלוקוז תמשיך להתרחש כל </a:t>
            </a:r>
            <a:r>
              <a:rPr lang="he-IL" kern="0" dirty="0" smtClean="0">
                <a:solidFill>
                  <a:srgbClr val="1D4C72"/>
                </a:solidFill>
              </a:rPr>
              <a:t>הזמן.</a:t>
            </a:r>
            <a:endParaRPr lang="he-IL" kern="0" dirty="0">
              <a:solidFill>
                <a:srgbClr val="1D4C72"/>
              </a:solidFill>
            </a:endParaRPr>
          </a:p>
          <a:p>
            <a:pPr fontAlgn="auto">
              <a:spcBef>
                <a:spcPts val="0"/>
              </a:spcBef>
              <a:spcAft>
                <a:spcPts val="0"/>
              </a:spcAft>
              <a:defRPr/>
            </a:pPr>
            <a:r>
              <a:rPr lang="he-IL" kern="0" dirty="0">
                <a:solidFill>
                  <a:srgbClr val="1D4C72"/>
                </a:solidFill>
              </a:rPr>
              <a:t>ג. היא תרד, כי האנזימים המרכיבים עמילן מגלוקוז אינם פעילים בחושך.</a:t>
            </a:r>
          </a:p>
          <a:p>
            <a:pPr fontAlgn="auto">
              <a:spcBef>
                <a:spcPts val="0"/>
              </a:spcBef>
              <a:spcAft>
                <a:spcPts val="0"/>
              </a:spcAft>
              <a:defRPr/>
            </a:pPr>
            <a:r>
              <a:rPr lang="he-IL" kern="0" dirty="0">
                <a:solidFill>
                  <a:srgbClr val="1D4C72"/>
                </a:solidFill>
              </a:rPr>
              <a:t>ד. היא תרד, כי חלק מהעמילן יתפרק לגלוקוז.</a:t>
            </a:r>
          </a:p>
        </p:txBody>
      </p:sp>
      <p:sp>
        <p:nvSpPr>
          <p:cNvPr id="8" name="TextBox 7"/>
          <p:cNvSpPr txBox="1"/>
          <p:nvPr/>
        </p:nvSpPr>
        <p:spPr>
          <a:xfrm>
            <a:off x="682625" y="3068638"/>
            <a:ext cx="8040688"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7F7F7F"/>
                </a:solidFill>
                <a:latin typeface="Arial"/>
                <a:cs typeface="Arial"/>
              </a:rPr>
              <a:t>רמז:</a:t>
            </a:r>
          </a:p>
          <a:p>
            <a:pPr fontAlgn="auto">
              <a:spcBef>
                <a:spcPts val="0"/>
              </a:spcBef>
              <a:spcAft>
                <a:spcPts val="0"/>
              </a:spcAft>
              <a:defRPr/>
            </a:pPr>
            <a:r>
              <a:rPr lang="he-IL" kern="0" dirty="0">
                <a:solidFill>
                  <a:srgbClr val="7F7F7F"/>
                </a:solidFill>
                <a:latin typeface="Arial"/>
                <a:cs typeface="Arial"/>
              </a:rPr>
              <a:t>חלק מהגלוקוז הנוצר בתהליך הפוטוסינתזה הופך לעמילן (רב סוכר) שהוא חומר תשמורת, המנוצל בעת הצורך.</a:t>
            </a:r>
            <a:endParaRPr lang="he-IL" kern="0" dirty="0">
              <a:solidFill>
                <a:srgbClr val="1D4C72"/>
              </a:solidFill>
              <a:latin typeface="Arial"/>
              <a:cs typeface="Arial"/>
            </a:endParaRP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32</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0AE5AA-786B-493F-9014-9BD4159B4B88}"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19075" y="676275"/>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11:</a:t>
            </a:r>
          </a:p>
          <a:p>
            <a:pPr fontAlgn="auto">
              <a:spcBef>
                <a:spcPts val="0"/>
              </a:spcBef>
              <a:spcAft>
                <a:spcPts val="0"/>
              </a:spcAft>
              <a:defRPr/>
            </a:pPr>
            <a:r>
              <a:rPr lang="he-IL" kern="0" dirty="0">
                <a:solidFill>
                  <a:srgbClr val="1D4C72"/>
                </a:solidFill>
              </a:rPr>
              <a:t> עציץ ובו צמח ירוק שגדל באור מועבר לחדר חשוך. מה יקרה לכמות העמילן בעלי הצמח לאחר כמה ימים?</a:t>
            </a:r>
          </a:p>
          <a:p>
            <a:pPr fontAlgn="auto">
              <a:spcBef>
                <a:spcPts val="0"/>
              </a:spcBef>
              <a:spcAft>
                <a:spcPts val="0"/>
              </a:spcAft>
              <a:defRPr/>
            </a:pPr>
            <a:r>
              <a:rPr lang="he-IL" kern="0" dirty="0">
                <a:solidFill>
                  <a:srgbClr val="1D4C72"/>
                </a:solidFill>
              </a:rPr>
              <a:t>א. היא תעלה, כי העמילן הוא חומר תשמורת הנוצר במצבי </a:t>
            </a:r>
            <a:r>
              <a:rPr lang="he-IL" kern="0" dirty="0" smtClean="0">
                <a:solidFill>
                  <a:srgbClr val="1D4C72"/>
                </a:solidFill>
              </a:rPr>
              <a:t>חירום.</a:t>
            </a:r>
            <a:endParaRPr lang="he-IL" kern="0" dirty="0">
              <a:solidFill>
                <a:srgbClr val="1D4C72"/>
              </a:solidFill>
            </a:endParaRPr>
          </a:p>
          <a:p>
            <a:pPr fontAlgn="auto">
              <a:spcBef>
                <a:spcPts val="0"/>
              </a:spcBef>
              <a:spcAft>
                <a:spcPts val="0"/>
              </a:spcAft>
              <a:defRPr/>
            </a:pPr>
            <a:r>
              <a:rPr lang="he-IL" kern="0" dirty="0">
                <a:solidFill>
                  <a:srgbClr val="1D4C72"/>
                </a:solidFill>
              </a:rPr>
              <a:t>ב. היא לא תשתנה, כי בניית עמילן מגלוקוז תמשיך להתרחש כל </a:t>
            </a:r>
            <a:r>
              <a:rPr lang="he-IL" kern="0" dirty="0" smtClean="0">
                <a:solidFill>
                  <a:srgbClr val="1D4C72"/>
                </a:solidFill>
              </a:rPr>
              <a:t>הזמו.</a:t>
            </a:r>
            <a:endParaRPr lang="he-IL" kern="0" dirty="0">
              <a:solidFill>
                <a:srgbClr val="1D4C72"/>
              </a:solidFill>
            </a:endParaRPr>
          </a:p>
          <a:p>
            <a:pPr fontAlgn="auto">
              <a:spcBef>
                <a:spcPts val="0"/>
              </a:spcBef>
              <a:spcAft>
                <a:spcPts val="0"/>
              </a:spcAft>
              <a:defRPr/>
            </a:pPr>
            <a:r>
              <a:rPr lang="he-IL" kern="0" dirty="0">
                <a:solidFill>
                  <a:srgbClr val="1D4C72"/>
                </a:solidFill>
              </a:rPr>
              <a:t>ג. היא תרד, כי האנזימים המרכיבים עמילן מגלוקוז אינם פעילים בחושך.</a:t>
            </a:r>
          </a:p>
          <a:p>
            <a:pPr fontAlgn="auto">
              <a:spcBef>
                <a:spcPts val="0"/>
              </a:spcBef>
              <a:spcAft>
                <a:spcPts val="0"/>
              </a:spcAft>
              <a:defRPr/>
            </a:pPr>
            <a:r>
              <a:rPr lang="he-IL" kern="0" dirty="0">
                <a:solidFill>
                  <a:srgbClr val="1D4C72"/>
                </a:solidFill>
              </a:rPr>
              <a:t>ד. היא תרד, כי חלק מהעמילן יתפרק לגלוקוז.</a:t>
            </a:r>
          </a:p>
        </p:txBody>
      </p:sp>
      <p:sp>
        <p:nvSpPr>
          <p:cNvPr id="8" name="Rectangle 12"/>
          <p:cNvSpPr/>
          <p:nvPr/>
        </p:nvSpPr>
        <p:spPr>
          <a:xfrm>
            <a:off x="476250" y="3213100"/>
            <a:ext cx="8215313" cy="17287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latin typeface="Arial"/>
                <a:cs typeface="Arial"/>
              </a:rPr>
              <a:t>משפט ד'.</a:t>
            </a:r>
          </a:p>
          <a:p>
            <a:pPr fontAlgn="auto">
              <a:spcBef>
                <a:spcPts val="0"/>
              </a:spcBef>
              <a:spcAft>
                <a:spcPts val="0"/>
              </a:spcAft>
              <a:defRPr/>
            </a:pPr>
            <a:r>
              <a:rPr lang="he-IL" kern="0" dirty="0">
                <a:latin typeface="Arial"/>
                <a:cs typeface="Arial"/>
              </a:rPr>
              <a:t>תהליך הפוטוסינתזה אינו יכול להתקיים בחושך. הצמח משתמש במצב זה בעמילן: </a:t>
            </a:r>
          </a:p>
          <a:p>
            <a:pPr fontAlgn="auto">
              <a:spcBef>
                <a:spcPts val="0"/>
              </a:spcBef>
              <a:spcAft>
                <a:spcPts val="0"/>
              </a:spcAft>
              <a:defRPr/>
            </a:pPr>
            <a:r>
              <a:rPr lang="he-IL" kern="0" dirty="0">
                <a:latin typeface="Arial"/>
                <a:cs typeface="Arial"/>
              </a:rPr>
              <a:t>הוא מפרק אותו לגלוקוז (חד סוכר), והגלוקוז מתפרק בנשימה התאית של הצמח ומספק לו אנרגיה הנדרשת לפעולות החיים. עקב כך כמות העמילן תרד.</a:t>
            </a: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33</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CF49180-FD8E-4EFA-9A96-B31521199449}"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10" name="TextBox 9"/>
          <p:cNvSpPr txBox="1"/>
          <p:nvPr/>
        </p:nvSpPr>
        <p:spPr>
          <a:xfrm>
            <a:off x="104775" y="706438"/>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12:</a:t>
            </a:r>
          </a:p>
          <a:p>
            <a:pPr fontAlgn="auto">
              <a:spcBef>
                <a:spcPts val="0"/>
              </a:spcBef>
              <a:spcAft>
                <a:spcPts val="0"/>
              </a:spcAft>
              <a:defRPr/>
            </a:pPr>
            <a:r>
              <a:rPr lang="he-IL" kern="0" dirty="0">
                <a:solidFill>
                  <a:srgbClr val="1D4C72"/>
                </a:solidFill>
              </a:rPr>
              <a:t> א. העבירו לצנצנת זכוכית סגורה צמח יחד עם האדמה שבה גדל, המכילה מים ומינרלים. </a:t>
            </a:r>
            <a:endParaRPr lang="en-US" kern="0" dirty="0">
              <a:solidFill>
                <a:srgbClr val="1D4C72"/>
              </a:solidFill>
            </a:endParaRPr>
          </a:p>
          <a:p>
            <a:pPr fontAlgn="auto">
              <a:spcBef>
                <a:spcPts val="0"/>
              </a:spcBef>
              <a:spcAft>
                <a:spcPts val="0"/>
              </a:spcAft>
              <a:defRPr/>
            </a:pPr>
            <a:r>
              <a:rPr lang="he-IL" kern="0" dirty="0">
                <a:solidFill>
                  <a:srgbClr val="1D4C72"/>
                </a:solidFill>
              </a:rPr>
              <a:t>     מה חייבים לספק למערכת מבחוץ, לאורך זמן, כדי שהצמח ימשיך להתקיים בה?</a:t>
            </a:r>
            <a:endParaRPr lang="en-US" kern="0" dirty="0">
              <a:solidFill>
                <a:srgbClr val="1D4C72"/>
              </a:solidFill>
            </a:endParaRPr>
          </a:p>
          <a:p>
            <a:pPr fontAlgn="auto">
              <a:spcBef>
                <a:spcPts val="0"/>
              </a:spcBef>
              <a:spcAft>
                <a:spcPts val="0"/>
              </a:spcAft>
              <a:defRPr/>
            </a:pPr>
            <a:r>
              <a:rPr lang="he-IL" kern="0" dirty="0">
                <a:solidFill>
                  <a:srgbClr val="1D4C72"/>
                </a:solidFill>
              </a:rPr>
              <a:t>       א.  חמצן.</a:t>
            </a:r>
            <a:endParaRPr lang="en-US" kern="0" dirty="0">
              <a:solidFill>
                <a:srgbClr val="1D4C72"/>
              </a:solidFill>
            </a:endParaRPr>
          </a:p>
          <a:p>
            <a:pPr fontAlgn="auto">
              <a:spcBef>
                <a:spcPts val="0"/>
              </a:spcBef>
              <a:spcAft>
                <a:spcPts val="0"/>
              </a:spcAft>
              <a:defRPr/>
            </a:pPr>
            <a:r>
              <a:rPr lang="he-IL" kern="0" dirty="0">
                <a:solidFill>
                  <a:srgbClr val="1D4C72"/>
                </a:solidFill>
              </a:rPr>
              <a:t>       ב.  הורמונים.</a:t>
            </a:r>
            <a:endParaRPr lang="en-US" kern="0" dirty="0">
              <a:solidFill>
                <a:srgbClr val="1D4C72"/>
              </a:solidFill>
            </a:endParaRPr>
          </a:p>
          <a:p>
            <a:pPr fontAlgn="auto">
              <a:spcBef>
                <a:spcPts val="0"/>
              </a:spcBef>
              <a:spcAft>
                <a:spcPts val="0"/>
              </a:spcAft>
              <a:defRPr/>
            </a:pPr>
            <a:r>
              <a:rPr lang="he-IL" kern="0" dirty="0">
                <a:solidFill>
                  <a:srgbClr val="1D4C72"/>
                </a:solidFill>
              </a:rPr>
              <a:t>       ג.  אנרגיית אור.</a:t>
            </a:r>
            <a:endParaRPr lang="en-US" kern="0" dirty="0">
              <a:solidFill>
                <a:srgbClr val="1D4C72"/>
              </a:solidFill>
            </a:endParaRPr>
          </a:p>
          <a:p>
            <a:pPr fontAlgn="auto">
              <a:spcBef>
                <a:spcPts val="0"/>
              </a:spcBef>
              <a:spcAft>
                <a:spcPts val="0"/>
              </a:spcAft>
              <a:defRPr/>
            </a:pPr>
            <a:r>
              <a:rPr lang="he-IL" kern="0" dirty="0">
                <a:solidFill>
                  <a:srgbClr val="1D4C72"/>
                </a:solidFill>
              </a:rPr>
              <a:t>       ד.  גלוקוז.</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איזה </a:t>
            </a:r>
            <a:r>
              <a:rPr lang="he-IL" u="sng" kern="0" dirty="0">
                <a:solidFill>
                  <a:srgbClr val="1D4C72"/>
                </a:solidFill>
              </a:rPr>
              <a:t>חומר</a:t>
            </a:r>
            <a:r>
              <a:rPr lang="he-IL" kern="0" dirty="0">
                <a:solidFill>
                  <a:srgbClr val="1D4C72"/>
                </a:solidFill>
              </a:rPr>
              <a:t> צריך לספק למערכת מבחוץ, לאורך זמן , כדי שהצמח ימשיך להתקיים בה?</a:t>
            </a: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34</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A49CB7-DDCE-475F-9944-2CF727FC7151}"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TextBox 9"/>
          <p:cNvSpPr txBox="1"/>
          <p:nvPr/>
        </p:nvSpPr>
        <p:spPr>
          <a:xfrm>
            <a:off x="219075" y="676275"/>
            <a:ext cx="8469313" cy="25860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12:</a:t>
            </a:r>
          </a:p>
          <a:p>
            <a:pPr fontAlgn="auto">
              <a:spcBef>
                <a:spcPts val="0"/>
              </a:spcBef>
              <a:spcAft>
                <a:spcPts val="0"/>
              </a:spcAft>
              <a:defRPr/>
            </a:pPr>
            <a:r>
              <a:rPr lang="he-IL" kern="0" dirty="0">
                <a:solidFill>
                  <a:srgbClr val="1D4C72"/>
                </a:solidFill>
              </a:rPr>
              <a:t> א. העבירו לצנצנת זכוכית סגורה צמח יחד עם האדמה שבה גדל, המכילה מים ומינרלים. </a:t>
            </a:r>
            <a:endParaRPr lang="en-US" kern="0" dirty="0">
              <a:solidFill>
                <a:srgbClr val="1D4C72"/>
              </a:solidFill>
            </a:endParaRPr>
          </a:p>
          <a:p>
            <a:pPr fontAlgn="auto">
              <a:spcBef>
                <a:spcPts val="0"/>
              </a:spcBef>
              <a:spcAft>
                <a:spcPts val="0"/>
              </a:spcAft>
              <a:defRPr/>
            </a:pPr>
            <a:r>
              <a:rPr lang="he-IL" kern="0" dirty="0">
                <a:solidFill>
                  <a:srgbClr val="1D4C72"/>
                </a:solidFill>
              </a:rPr>
              <a:t>     מה חייבים לספק למערכת מבחוץ, לאורך זמן, כדי שהצמח ימשיך להתקיים בה?</a:t>
            </a:r>
            <a:endParaRPr lang="en-US" kern="0" dirty="0">
              <a:solidFill>
                <a:srgbClr val="1D4C72"/>
              </a:solidFill>
            </a:endParaRPr>
          </a:p>
          <a:p>
            <a:pPr fontAlgn="auto">
              <a:spcBef>
                <a:spcPts val="0"/>
              </a:spcBef>
              <a:spcAft>
                <a:spcPts val="0"/>
              </a:spcAft>
              <a:defRPr/>
            </a:pPr>
            <a:r>
              <a:rPr lang="he-IL" kern="0" dirty="0">
                <a:solidFill>
                  <a:srgbClr val="1D4C72"/>
                </a:solidFill>
              </a:rPr>
              <a:t>       א.  חמצן.</a:t>
            </a:r>
            <a:endParaRPr lang="en-US" kern="0" dirty="0">
              <a:solidFill>
                <a:srgbClr val="1D4C72"/>
              </a:solidFill>
            </a:endParaRPr>
          </a:p>
          <a:p>
            <a:pPr fontAlgn="auto">
              <a:spcBef>
                <a:spcPts val="0"/>
              </a:spcBef>
              <a:spcAft>
                <a:spcPts val="0"/>
              </a:spcAft>
              <a:defRPr/>
            </a:pPr>
            <a:r>
              <a:rPr lang="he-IL" kern="0" dirty="0">
                <a:solidFill>
                  <a:srgbClr val="1D4C72"/>
                </a:solidFill>
              </a:rPr>
              <a:t>       ב.  הורמונים.</a:t>
            </a:r>
            <a:endParaRPr lang="en-US" kern="0" dirty="0">
              <a:solidFill>
                <a:srgbClr val="1D4C72"/>
              </a:solidFill>
            </a:endParaRPr>
          </a:p>
          <a:p>
            <a:pPr fontAlgn="auto">
              <a:spcBef>
                <a:spcPts val="0"/>
              </a:spcBef>
              <a:spcAft>
                <a:spcPts val="0"/>
              </a:spcAft>
              <a:defRPr/>
            </a:pPr>
            <a:r>
              <a:rPr lang="he-IL" kern="0" dirty="0">
                <a:solidFill>
                  <a:srgbClr val="1D4C72"/>
                </a:solidFill>
              </a:rPr>
              <a:t>       ג.  אנרגיית אור.</a:t>
            </a:r>
            <a:endParaRPr lang="en-US" kern="0" dirty="0">
              <a:solidFill>
                <a:srgbClr val="1D4C72"/>
              </a:solidFill>
            </a:endParaRPr>
          </a:p>
          <a:p>
            <a:pPr fontAlgn="auto">
              <a:spcBef>
                <a:spcPts val="0"/>
              </a:spcBef>
              <a:spcAft>
                <a:spcPts val="0"/>
              </a:spcAft>
              <a:defRPr/>
            </a:pPr>
            <a:r>
              <a:rPr lang="he-IL" kern="0" dirty="0">
                <a:solidFill>
                  <a:srgbClr val="1D4C72"/>
                </a:solidFill>
              </a:rPr>
              <a:t>       ד.  גלוקוז.</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איזה </a:t>
            </a:r>
            <a:r>
              <a:rPr lang="he-IL" u="sng" kern="0" dirty="0">
                <a:solidFill>
                  <a:srgbClr val="1D4C72"/>
                </a:solidFill>
              </a:rPr>
              <a:t>חומר</a:t>
            </a:r>
            <a:r>
              <a:rPr lang="he-IL" kern="0" dirty="0">
                <a:solidFill>
                  <a:srgbClr val="1D4C72"/>
                </a:solidFill>
              </a:rPr>
              <a:t> צריך לספק למערכת מבחוץ, לאורך זמן , כדי שהצמח ימשיך להתקיים בה?</a:t>
            </a:r>
          </a:p>
        </p:txBody>
      </p:sp>
      <p:sp>
        <p:nvSpPr>
          <p:cNvPr id="11" name="Rectangle 12"/>
          <p:cNvSpPr/>
          <p:nvPr/>
        </p:nvSpPr>
        <p:spPr>
          <a:xfrm>
            <a:off x="346075" y="3500562"/>
            <a:ext cx="8215313" cy="1512614"/>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א. משפט </a:t>
            </a:r>
            <a:r>
              <a:rPr lang="he-IL" kern="0" dirty="0" smtClean="0">
                <a:solidFill>
                  <a:sysClr val="windowText" lastClr="000000"/>
                </a:solidFill>
                <a:latin typeface="Arial"/>
                <a:cs typeface="Arial"/>
              </a:rPr>
              <a:t>ג'.</a:t>
            </a:r>
            <a:endParaRPr lang="he-IL" kern="0" dirty="0">
              <a:solidFill>
                <a:sysClr val="windowText" lastClr="000000"/>
              </a:solidFill>
              <a:latin typeface="Arial"/>
              <a:cs typeface="Arial"/>
            </a:endParaRPr>
          </a:p>
          <a:p>
            <a:pPr fontAlgn="auto">
              <a:spcBef>
                <a:spcPts val="0"/>
              </a:spcBef>
              <a:spcAft>
                <a:spcPts val="0"/>
              </a:spcAft>
              <a:defRPr/>
            </a:pPr>
            <a:r>
              <a:rPr lang="he-IL" kern="0" dirty="0">
                <a:solidFill>
                  <a:sysClr val="windowText" lastClr="000000"/>
                </a:solidFill>
                <a:latin typeface="Arial"/>
                <a:cs typeface="Arial"/>
              </a:rPr>
              <a:t>    אנרגיית (אור) נחוצה לקיומו של תהליך הפוטוסינתזה.</a:t>
            </a:r>
          </a:p>
          <a:p>
            <a:pPr fontAlgn="auto">
              <a:spcBef>
                <a:spcPts val="0"/>
              </a:spcBef>
              <a:spcAft>
                <a:spcPts val="0"/>
              </a:spcAft>
              <a:defRPr/>
            </a:pPr>
            <a:r>
              <a:rPr lang="he-IL" kern="0" dirty="0">
                <a:solidFill>
                  <a:sysClr val="windowText" lastClr="000000"/>
                </a:solidFill>
                <a:latin typeface="Arial"/>
                <a:cs typeface="Arial"/>
              </a:rPr>
              <a:t>ב. פחמן דו-חמצני.</a:t>
            </a:r>
            <a:endParaRPr lang="he-IL" kern="0" dirty="0">
              <a:solidFill>
                <a:sysClr val="windowText" lastClr="000000">
                  <a:lumMod val="65000"/>
                  <a:lumOff val="35000"/>
                </a:sysClr>
              </a:solidFill>
              <a:latin typeface="Arial"/>
              <a:cs typeface="Aria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35</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72405" y="692695"/>
            <a:ext cx="8429625" cy="521187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3"/>
              </a:buBlip>
              <a:defRPr/>
            </a:pPr>
            <a:endParaRPr lang="he-IL" sz="2000" dirty="0">
              <a:solidFill>
                <a:prstClr val="black"/>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lgn="r">
              <a:defRPr/>
            </a:pPr>
            <a:r>
              <a:rPr lang="he-IL" sz="1800" b="1" dirty="0" smtClean="0">
                <a:solidFill>
                  <a:srgbClr val="FF6600"/>
                </a:solidFill>
                <a:ea typeface="+mn-ea"/>
              </a:rPr>
              <a:t>סיכום ביניים: תהליך הפוטוסינתזה</a:t>
            </a:r>
            <a:endParaRPr lang="he-IL" sz="1800" b="1" dirty="0">
              <a:solidFill>
                <a:srgbClr val="FF6600"/>
              </a:solidFill>
              <a:ea typeface="+mn-ea"/>
            </a:endParaRPr>
          </a:p>
        </p:txBody>
      </p:sp>
      <p:sp>
        <p:nvSpPr>
          <p:cNvPr id="2" name="מלבן 1"/>
          <p:cNvSpPr/>
          <p:nvPr/>
        </p:nvSpPr>
        <p:spPr>
          <a:xfrm>
            <a:off x="539552" y="764704"/>
            <a:ext cx="7907536" cy="5139869"/>
          </a:xfrm>
          <a:prstGeom prst="rect">
            <a:avLst/>
          </a:prstGeom>
        </p:spPr>
        <p:txBody>
          <a:bodyPr wrap="square">
            <a:spAutoFit/>
          </a:bodyPr>
          <a:lstStyle/>
          <a:p>
            <a:pPr fontAlgn="auto">
              <a:spcBef>
                <a:spcPts val="0"/>
              </a:spcBef>
              <a:spcAft>
                <a:spcPts val="0"/>
              </a:spcAft>
              <a:buFontTx/>
              <a:buBlip>
                <a:blip r:embed="rId3"/>
              </a:buBlip>
              <a:defRPr/>
            </a:pPr>
            <a:r>
              <a:rPr lang="he-IL" sz="2000" dirty="0" smtClean="0">
                <a:solidFill>
                  <a:prstClr val="black"/>
                </a:solidFill>
                <a:latin typeface="Arial"/>
                <a:cs typeface="Arial"/>
              </a:rPr>
              <a:t> </a:t>
            </a:r>
            <a:r>
              <a:rPr lang="he-IL" dirty="0" smtClean="0">
                <a:solidFill>
                  <a:prstClr val="black"/>
                </a:solidFill>
                <a:latin typeface="Arial"/>
                <a:cs typeface="Arial"/>
              </a:rPr>
              <a:t>תהליך הפוטוסינתזה מתרחש </a:t>
            </a:r>
            <a:r>
              <a:rPr lang="he-IL" dirty="0" err="1" smtClean="0">
                <a:solidFill>
                  <a:prstClr val="black"/>
                </a:solidFill>
                <a:latin typeface="Arial"/>
                <a:cs typeface="Arial"/>
              </a:rPr>
              <a:t>בכלורופלסטים</a:t>
            </a:r>
            <a:r>
              <a:rPr lang="he-IL" dirty="0" smtClean="0">
                <a:solidFill>
                  <a:prstClr val="black"/>
                </a:solidFill>
                <a:latin typeface="Arial"/>
                <a:cs typeface="Arial"/>
              </a:rPr>
              <a:t>.</a:t>
            </a:r>
          </a:p>
          <a:p>
            <a:pPr fontAlgn="auto">
              <a:spcBef>
                <a:spcPts val="0"/>
              </a:spcBef>
              <a:spcAft>
                <a:spcPts val="0"/>
              </a:spcAft>
              <a:buFontTx/>
              <a:buBlip>
                <a:blip r:embed="rId3"/>
              </a:buBlip>
              <a:defRPr/>
            </a:pPr>
            <a:endParaRPr lang="he-IL" dirty="0" smtClean="0">
              <a:solidFill>
                <a:prstClr val="black"/>
              </a:solidFill>
              <a:latin typeface="Arial"/>
              <a:cs typeface="Arial"/>
            </a:endParaRPr>
          </a:p>
          <a:p>
            <a:pPr fontAlgn="auto">
              <a:spcBef>
                <a:spcPts val="0"/>
              </a:spcBef>
              <a:spcAft>
                <a:spcPts val="0"/>
              </a:spcAft>
              <a:buFontTx/>
              <a:buBlip>
                <a:blip r:embed="rId3"/>
              </a:buBlip>
              <a:defRPr/>
            </a:pPr>
            <a:r>
              <a:rPr lang="he-IL" dirty="0">
                <a:solidFill>
                  <a:prstClr val="black"/>
                </a:solidFill>
                <a:latin typeface="Arial"/>
                <a:cs typeface="Arial"/>
              </a:rPr>
              <a:t> </a:t>
            </a:r>
            <a:r>
              <a:rPr lang="he-IL" dirty="0" smtClean="0">
                <a:solidFill>
                  <a:prstClr val="black"/>
                </a:solidFill>
                <a:latin typeface="Arial"/>
                <a:cs typeface="Arial"/>
              </a:rPr>
              <a:t>תהליך הפוטוסינתזה הוא תהליך אנזימתי רב-שלבי.</a:t>
            </a:r>
          </a:p>
          <a:p>
            <a:pPr fontAlgn="auto">
              <a:spcBef>
                <a:spcPts val="0"/>
              </a:spcBef>
              <a:spcAft>
                <a:spcPts val="0"/>
              </a:spcAft>
              <a:defRPr/>
            </a:pPr>
            <a:endParaRPr lang="he-IL" dirty="0" smtClean="0">
              <a:solidFill>
                <a:prstClr val="black"/>
              </a:solidFill>
              <a:latin typeface="Arial"/>
              <a:cs typeface="Arial"/>
            </a:endParaRPr>
          </a:p>
          <a:p>
            <a:pPr fontAlgn="auto">
              <a:spcBef>
                <a:spcPts val="0"/>
              </a:spcBef>
              <a:spcAft>
                <a:spcPts val="0"/>
              </a:spcAft>
              <a:buFontTx/>
              <a:buBlip>
                <a:blip r:embed="rId3"/>
              </a:buBlip>
              <a:defRPr/>
            </a:pPr>
            <a:r>
              <a:rPr lang="he-IL" dirty="0">
                <a:solidFill>
                  <a:prstClr val="black"/>
                </a:solidFill>
                <a:latin typeface="Arial"/>
                <a:cs typeface="Arial"/>
              </a:rPr>
              <a:t> </a:t>
            </a:r>
            <a:r>
              <a:rPr lang="he-IL" dirty="0" smtClean="0">
                <a:solidFill>
                  <a:prstClr val="black"/>
                </a:solidFill>
                <a:latin typeface="Arial"/>
                <a:cs typeface="Arial"/>
              </a:rPr>
              <a:t>בתהליך הפוטוסינתזה מנוצלת אנרגיית האור ליצירת חומרים אורגניים (פחמימות)    </a:t>
            </a:r>
          </a:p>
          <a:p>
            <a:pPr fontAlgn="auto">
              <a:spcBef>
                <a:spcPts val="0"/>
              </a:spcBef>
              <a:spcAft>
                <a:spcPts val="0"/>
              </a:spcAft>
              <a:defRPr/>
            </a:pPr>
            <a:r>
              <a:rPr lang="he-IL" dirty="0" smtClean="0">
                <a:solidFill>
                  <a:prstClr val="black"/>
                </a:solidFill>
                <a:latin typeface="Arial"/>
                <a:cs typeface="Arial"/>
              </a:rPr>
              <a:t>  מחומרים אי-אורגניים. אנרגית האור מומרת לאנרגיה כימית האצורה בחומרים </a:t>
            </a:r>
          </a:p>
          <a:p>
            <a:pPr fontAlgn="auto">
              <a:spcBef>
                <a:spcPts val="0"/>
              </a:spcBef>
              <a:spcAft>
                <a:spcPts val="0"/>
              </a:spcAft>
              <a:defRPr/>
            </a:pPr>
            <a:r>
              <a:rPr lang="he-IL" dirty="0" smtClean="0">
                <a:solidFill>
                  <a:prstClr val="black"/>
                </a:solidFill>
                <a:latin typeface="Arial"/>
                <a:cs typeface="Arial"/>
              </a:rPr>
              <a:t>  האורגניים.</a:t>
            </a:r>
          </a:p>
          <a:p>
            <a:pPr fontAlgn="auto">
              <a:spcBef>
                <a:spcPts val="0"/>
              </a:spcBef>
              <a:spcAft>
                <a:spcPts val="0"/>
              </a:spcAft>
              <a:defRPr/>
            </a:pPr>
            <a:endParaRPr lang="he-IL" dirty="0" smtClean="0">
              <a:solidFill>
                <a:prstClr val="black"/>
              </a:solidFill>
              <a:latin typeface="Arial"/>
              <a:cs typeface="Arial"/>
            </a:endParaRPr>
          </a:p>
          <a:p>
            <a:pPr fontAlgn="auto">
              <a:spcBef>
                <a:spcPts val="0"/>
              </a:spcBef>
              <a:spcAft>
                <a:spcPts val="0"/>
              </a:spcAft>
              <a:buFontTx/>
              <a:buBlip>
                <a:blip r:embed="rId3"/>
              </a:buBlip>
              <a:defRPr/>
            </a:pPr>
            <a:r>
              <a:rPr lang="he-IL" dirty="0">
                <a:solidFill>
                  <a:prstClr val="black"/>
                </a:solidFill>
                <a:latin typeface="Arial"/>
                <a:cs typeface="Arial"/>
              </a:rPr>
              <a:t> </a:t>
            </a:r>
            <a:r>
              <a:rPr lang="he-IL" dirty="0" smtClean="0">
                <a:solidFill>
                  <a:prstClr val="black"/>
                </a:solidFill>
                <a:latin typeface="Arial"/>
                <a:cs typeface="Arial"/>
              </a:rPr>
              <a:t>תוצרי הפוטוסינתזה מועברים לכל חלקי הצמח. בכל התאים הם משמשים:</a:t>
            </a:r>
          </a:p>
          <a:p>
            <a:pPr fontAlgn="auto">
              <a:spcBef>
                <a:spcPts val="0"/>
              </a:spcBef>
              <a:spcAft>
                <a:spcPts val="0"/>
              </a:spcAft>
              <a:defRPr/>
            </a:pPr>
            <a:r>
              <a:rPr lang="he-IL" dirty="0" smtClean="0">
                <a:solidFill>
                  <a:prstClr val="black"/>
                </a:solidFill>
                <a:latin typeface="Arial"/>
                <a:cs typeface="Arial"/>
              </a:rPr>
              <a:t>  א. כמקור לאנרגיה: הם מתפרקים בתהליך הנשימה התאית ומספקים אנרגיה הנחוצה </a:t>
            </a:r>
          </a:p>
          <a:p>
            <a:pPr fontAlgn="auto">
              <a:spcBef>
                <a:spcPts val="0"/>
              </a:spcBef>
              <a:spcAft>
                <a:spcPts val="0"/>
              </a:spcAft>
              <a:defRPr/>
            </a:pPr>
            <a:r>
              <a:rPr lang="he-IL" dirty="0" smtClean="0">
                <a:solidFill>
                  <a:prstClr val="black"/>
                </a:solidFill>
                <a:latin typeface="Arial"/>
                <a:cs typeface="Arial"/>
              </a:rPr>
              <a:t>      לתהליכי החיים.</a:t>
            </a:r>
          </a:p>
          <a:p>
            <a:pPr fontAlgn="auto">
              <a:spcBef>
                <a:spcPts val="0"/>
              </a:spcBef>
              <a:spcAft>
                <a:spcPts val="0"/>
              </a:spcAft>
              <a:defRPr/>
            </a:pPr>
            <a:r>
              <a:rPr lang="he-IL" dirty="0" smtClean="0">
                <a:solidFill>
                  <a:prstClr val="black"/>
                </a:solidFill>
                <a:latin typeface="Arial"/>
                <a:cs typeface="Arial"/>
              </a:rPr>
              <a:t>  ב. כשלד לבניית החומרים האורגניים הנחוצים לבניית התאים. </a:t>
            </a:r>
          </a:p>
          <a:p>
            <a:pPr fontAlgn="auto">
              <a:spcBef>
                <a:spcPts val="0"/>
              </a:spcBef>
              <a:spcAft>
                <a:spcPts val="0"/>
              </a:spcAft>
              <a:defRPr/>
            </a:pPr>
            <a:r>
              <a:rPr lang="he-IL" dirty="0" smtClean="0">
                <a:solidFill>
                  <a:prstClr val="black"/>
                </a:solidFill>
                <a:latin typeface="Arial"/>
                <a:cs typeface="Arial"/>
              </a:rPr>
              <a:t>  ג. ליצירת חומר תשמורת (עמילן).</a:t>
            </a:r>
          </a:p>
          <a:p>
            <a:pPr fontAlgn="auto">
              <a:spcBef>
                <a:spcPts val="0"/>
              </a:spcBef>
              <a:spcAft>
                <a:spcPts val="0"/>
              </a:spcAft>
              <a:buFontTx/>
              <a:buBlip>
                <a:blip r:embed="rId3"/>
              </a:buBlip>
              <a:defRPr/>
            </a:pPr>
            <a:endParaRPr lang="he-IL" dirty="0">
              <a:solidFill>
                <a:prstClr val="black"/>
              </a:solidFill>
              <a:latin typeface="Arial"/>
              <a:cs typeface="Arial"/>
            </a:endParaRPr>
          </a:p>
          <a:p>
            <a:pPr fontAlgn="auto">
              <a:spcBef>
                <a:spcPts val="0"/>
              </a:spcBef>
              <a:spcAft>
                <a:spcPts val="0"/>
              </a:spcAft>
              <a:defRPr/>
            </a:pPr>
            <a:r>
              <a:rPr lang="he-IL" u="sng" dirty="0" smtClean="0">
                <a:solidFill>
                  <a:prstClr val="black"/>
                </a:solidFill>
                <a:latin typeface="Arial"/>
                <a:cs typeface="Arial"/>
              </a:rPr>
              <a:t>הזכרנו </a:t>
            </a:r>
            <a:r>
              <a:rPr lang="he-IL" u="sng" dirty="0">
                <a:solidFill>
                  <a:prstClr val="black"/>
                </a:solidFill>
                <a:latin typeface="Arial"/>
                <a:cs typeface="Arial"/>
              </a:rPr>
              <a:t>את הרעיונות המרכזיים בביולוגיה</a:t>
            </a:r>
            <a:r>
              <a:rPr lang="he-IL" dirty="0">
                <a:solidFill>
                  <a:prstClr val="black"/>
                </a:solidFill>
                <a:latin typeface="Arial"/>
                <a:cs typeface="Arial"/>
              </a:rPr>
              <a:t>:</a:t>
            </a:r>
          </a:p>
          <a:p>
            <a:pPr fontAlgn="auto">
              <a:spcBef>
                <a:spcPts val="0"/>
              </a:spcBef>
              <a:spcAft>
                <a:spcPts val="0"/>
              </a:spcAft>
              <a:buFontTx/>
              <a:buBlip>
                <a:blip r:embed="rId3"/>
              </a:buBlip>
              <a:defRPr/>
            </a:pPr>
            <a:r>
              <a:rPr lang="he-IL" dirty="0" smtClean="0">
                <a:solidFill>
                  <a:prstClr val="black"/>
                </a:solidFill>
                <a:latin typeface="Arial"/>
                <a:cs typeface="Arial"/>
              </a:rPr>
              <a:t> ארגון </a:t>
            </a:r>
            <a:r>
              <a:rPr lang="he-IL" dirty="0">
                <a:solidFill>
                  <a:prstClr val="black"/>
                </a:solidFill>
                <a:latin typeface="Arial"/>
                <a:cs typeface="Arial"/>
              </a:rPr>
              <a:t>במערכות </a:t>
            </a:r>
            <a:r>
              <a:rPr lang="he-IL" dirty="0" smtClean="0">
                <a:solidFill>
                  <a:prstClr val="black"/>
                </a:solidFill>
                <a:latin typeface="Arial"/>
                <a:cs typeface="Arial"/>
              </a:rPr>
              <a:t>ביולוגיות (רמות ארגון).</a:t>
            </a:r>
            <a:endParaRPr lang="he-IL" dirty="0">
              <a:solidFill>
                <a:prstClr val="black"/>
              </a:solidFill>
              <a:latin typeface="Arial"/>
              <a:cs typeface="Arial"/>
            </a:endParaRPr>
          </a:p>
          <a:p>
            <a:pPr fontAlgn="auto">
              <a:spcBef>
                <a:spcPts val="0"/>
              </a:spcBef>
              <a:spcAft>
                <a:spcPts val="0"/>
              </a:spcAft>
              <a:buFontTx/>
              <a:buBlip>
                <a:blip r:embed="rId3"/>
              </a:buBlip>
              <a:defRPr/>
            </a:pPr>
            <a:r>
              <a:rPr lang="he-IL" dirty="0" smtClean="0">
                <a:solidFill>
                  <a:prstClr val="black"/>
                </a:solidFill>
                <a:latin typeface="Arial"/>
                <a:cs typeface="Arial"/>
              </a:rPr>
              <a:t> התאמה </a:t>
            </a:r>
            <a:r>
              <a:rPr lang="he-IL" dirty="0">
                <a:solidFill>
                  <a:prstClr val="black"/>
                </a:solidFill>
                <a:latin typeface="Arial"/>
                <a:cs typeface="Arial"/>
              </a:rPr>
              <a:t>בין מבנה </a:t>
            </a:r>
            <a:r>
              <a:rPr lang="he-IL" dirty="0" smtClean="0">
                <a:solidFill>
                  <a:prstClr val="black"/>
                </a:solidFill>
                <a:latin typeface="Arial"/>
                <a:cs typeface="Arial"/>
              </a:rPr>
              <a:t>לתפקוד.</a:t>
            </a:r>
            <a:endParaRPr lang="he-IL" dirty="0">
              <a:solidFill>
                <a:prstClr val="black"/>
              </a:solidFill>
              <a:latin typeface="Arial"/>
              <a:cs typeface="Arial"/>
            </a:endParaRPr>
          </a:p>
          <a:p>
            <a:pPr fontAlgn="auto">
              <a:spcBef>
                <a:spcPts val="0"/>
              </a:spcBef>
              <a:spcAft>
                <a:spcPts val="0"/>
              </a:spcAft>
              <a:buFontTx/>
              <a:buBlip>
                <a:blip r:embed="rId3"/>
              </a:buBlip>
              <a:defRPr/>
            </a:pPr>
            <a:endParaRPr lang="he-IL" sz="2000" dirty="0" smtClean="0">
              <a:solidFill>
                <a:srgbClr val="5F0060">
                  <a:lumMod val="50000"/>
                  <a:lumOff val="50000"/>
                </a:srgbClr>
              </a:solidFill>
              <a:latin typeface="Arial"/>
              <a:cs typeface="Arial"/>
            </a:endParaRPr>
          </a:p>
        </p:txBody>
      </p:sp>
      <p:sp>
        <p:nvSpPr>
          <p:cNvPr id="7"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prstClr val="white">
                    <a:lumMod val="75000"/>
                  </a:prstClr>
                </a:solidFill>
              </a:rPr>
              <a:pPr fontAlgn="base">
                <a:spcBef>
                  <a:spcPct val="0"/>
                </a:spcBef>
                <a:spcAft>
                  <a:spcPct val="0"/>
                </a:spcAft>
                <a:defRPr/>
              </a:pPr>
              <a:t>36</a:t>
            </a:fld>
            <a:endParaRPr lang="he-IL" sz="1400" dirty="0" smtClean="0">
              <a:solidFill>
                <a:prstClr val="white">
                  <a:lumMod val="75000"/>
                </a:prstClr>
              </a:solidFill>
            </a:endParaRPr>
          </a:p>
        </p:txBody>
      </p:sp>
    </p:spTree>
    <p:extLst>
      <p:ext uri="{BB962C8B-B14F-4D97-AF65-F5344CB8AC3E}">
        <p14:creationId xmlns:p14="http://schemas.microsoft.com/office/powerpoint/2010/main" val="186895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539552" y="5733256"/>
            <a:ext cx="8163168" cy="869182"/>
          </a:xfrm>
          <a:prstGeom prst="rect">
            <a:avLst/>
          </a:prstGeom>
          <a:solidFill>
            <a:schemeClr val="accent2">
              <a:lumMod val="40000"/>
              <a:lumOff val="60000"/>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7" name="מלבן 6"/>
          <p:cNvSpPr/>
          <p:nvPr/>
        </p:nvSpPr>
        <p:spPr>
          <a:xfrm>
            <a:off x="539552" y="1340768"/>
            <a:ext cx="8195568" cy="4392488"/>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266B724-A0BB-40F1-9EB6-51D11CD56B2F}"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חשיבות הפוטוסינתזה למערכת האקולוגית</a:t>
            </a:r>
            <a:endParaRPr lang="he-IL" sz="1800" dirty="0" smtClean="0"/>
          </a:p>
        </p:txBody>
      </p:sp>
      <p:sp>
        <p:nvSpPr>
          <p:cNvPr id="8" name="TextBox 7"/>
          <p:cNvSpPr txBox="1"/>
          <p:nvPr/>
        </p:nvSpPr>
        <p:spPr>
          <a:xfrm>
            <a:off x="234577" y="593968"/>
            <a:ext cx="8183562" cy="597086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לתהליך הפוטוסינתזה יש מקום מרכזי ביותר במערכת האקולוגית, והוא הכרחי לקיומה בשל הסיבות הבאות:</a:t>
            </a:r>
          </a:p>
          <a:p>
            <a:pPr fontAlgn="auto">
              <a:spcBef>
                <a:spcPts val="0"/>
              </a:spcBef>
              <a:spcAft>
                <a:spcPts val="0"/>
              </a:spcAft>
              <a:defRPr/>
            </a:pPr>
            <a:endParaRPr lang="he-IL" kern="0" dirty="0" smtClean="0">
              <a:solidFill>
                <a:prstClr val="black"/>
              </a:solidFill>
            </a:endParaRPr>
          </a:p>
          <a:p>
            <a:pPr fontAlgn="auto">
              <a:spcBef>
                <a:spcPts val="0"/>
              </a:spcBef>
              <a:spcAft>
                <a:spcPts val="0"/>
              </a:spcAft>
              <a:defRPr/>
            </a:pPr>
            <a:r>
              <a:rPr lang="he-IL" sz="2000" b="1" kern="0" dirty="0" smtClean="0">
                <a:solidFill>
                  <a:srgbClr val="FF6600"/>
                </a:solidFill>
              </a:rPr>
              <a:t>יצירת </a:t>
            </a:r>
            <a:r>
              <a:rPr lang="he-IL" sz="2000" b="1" kern="0" dirty="0">
                <a:solidFill>
                  <a:srgbClr val="FF6600"/>
                </a:solidFill>
              </a:rPr>
              <a:t>חומרים אורגנים שמשמשים כמקור לאנרגיה </a:t>
            </a:r>
            <a:r>
              <a:rPr lang="he-IL" sz="2000" b="1" kern="0" dirty="0" smtClean="0">
                <a:solidFill>
                  <a:srgbClr val="FF6600"/>
                </a:solidFill>
              </a:rPr>
              <a:t>ולבנייה לכל האורגניזמים </a:t>
            </a:r>
          </a:p>
          <a:p>
            <a:pPr fontAlgn="auto">
              <a:spcBef>
                <a:spcPts val="0"/>
              </a:spcBef>
              <a:spcAft>
                <a:spcPts val="0"/>
              </a:spcAft>
              <a:defRPr/>
            </a:pPr>
            <a:r>
              <a:rPr lang="he-IL" sz="2000" b="1" kern="0" dirty="0" smtClean="0">
                <a:solidFill>
                  <a:srgbClr val="FF6600"/>
                </a:solidFill>
              </a:rPr>
              <a:t>במערכת האקולוגית</a:t>
            </a:r>
            <a:endParaRPr lang="he-IL" sz="2000" b="1" kern="0" dirty="0">
              <a:solidFill>
                <a:srgbClr val="FF6600"/>
              </a:solidFill>
            </a:endParaRPr>
          </a:p>
          <a:p>
            <a:pPr fontAlgn="auto">
              <a:spcBef>
                <a:spcPts val="0"/>
              </a:spcBef>
              <a:spcAft>
                <a:spcPts val="0"/>
              </a:spcAft>
              <a:defRPr/>
            </a:pPr>
            <a:r>
              <a:rPr lang="he-IL" kern="0" dirty="0">
                <a:solidFill>
                  <a:prstClr val="black"/>
                </a:solidFill>
              </a:rPr>
              <a:t>בפוטוסינתזה נוצרים חומרים אורגנים המשמשים, בין היתר,  לבניית גוף הצמח. </a:t>
            </a:r>
            <a:endParaRPr lang="he-IL" kern="0" dirty="0" smtClean="0">
              <a:solidFill>
                <a:prstClr val="black"/>
              </a:solidFill>
            </a:endParaRPr>
          </a:p>
          <a:p>
            <a:pPr fontAlgn="auto">
              <a:spcBef>
                <a:spcPts val="0"/>
              </a:spcBef>
              <a:spcAft>
                <a:spcPts val="0"/>
              </a:spcAft>
              <a:defRPr/>
            </a:pPr>
            <a:r>
              <a:rPr lang="he-IL" kern="0" dirty="0" smtClean="0">
                <a:solidFill>
                  <a:prstClr val="black"/>
                </a:solidFill>
              </a:rPr>
              <a:t>הצמחים </a:t>
            </a:r>
            <a:r>
              <a:rPr lang="he-IL" kern="0" dirty="0">
                <a:solidFill>
                  <a:prstClr val="black"/>
                </a:solidFill>
              </a:rPr>
              <a:t>נאכלים ע"י בעלי חיים צמחוניים. בעלי החיים הצמחוניים נאכלים ע"י בעלי חיים </a:t>
            </a:r>
            <a:r>
              <a:rPr lang="he-IL" kern="0" dirty="0" smtClean="0">
                <a:solidFill>
                  <a:prstClr val="black"/>
                </a:solidFill>
              </a:rPr>
              <a:t>טורפים. המפרקים ניזונים משרידי בעלי החיים והצמחים.</a:t>
            </a:r>
          </a:p>
          <a:p>
            <a:pPr fontAlgn="auto">
              <a:spcBef>
                <a:spcPts val="0"/>
              </a:spcBef>
              <a:spcAft>
                <a:spcPts val="0"/>
              </a:spcAft>
              <a:defRPr/>
            </a:pPr>
            <a:r>
              <a:rPr lang="he-IL" u="sng" kern="0" dirty="0" smtClean="0">
                <a:solidFill>
                  <a:prstClr val="black"/>
                </a:solidFill>
              </a:rPr>
              <a:t>בכולם </a:t>
            </a:r>
            <a:r>
              <a:rPr lang="he-IL" u="sng" kern="0" dirty="0">
                <a:solidFill>
                  <a:prstClr val="black"/>
                </a:solidFill>
              </a:rPr>
              <a:t>החומרים האורגניים</a:t>
            </a:r>
            <a:r>
              <a:rPr lang="he-IL" kern="0" dirty="0">
                <a:solidFill>
                  <a:prstClr val="black"/>
                </a:solidFill>
              </a:rPr>
              <a:t>:</a:t>
            </a:r>
          </a:p>
          <a:p>
            <a:pPr fontAlgn="auto">
              <a:spcBef>
                <a:spcPts val="0"/>
              </a:spcBef>
              <a:spcAft>
                <a:spcPts val="0"/>
              </a:spcAft>
              <a:defRPr/>
            </a:pPr>
            <a:r>
              <a:rPr lang="he-IL" kern="0" dirty="0">
                <a:solidFill>
                  <a:prstClr val="black"/>
                </a:solidFill>
              </a:rPr>
              <a:t>א. מתפרקים בתהליך הנשימה התאית </a:t>
            </a:r>
            <a:r>
              <a:rPr lang="he-IL" u="sng" kern="0" dirty="0">
                <a:solidFill>
                  <a:prstClr val="black"/>
                </a:solidFill>
              </a:rPr>
              <a:t>ומספקים אנרגיה</a:t>
            </a:r>
            <a:r>
              <a:rPr lang="he-IL" kern="0" dirty="0" smtClean="0">
                <a:solidFill>
                  <a:prstClr val="black"/>
                </a:solidFill>
              </a:rPr>
              <a:t>.</a:t>
            </a:r>
          </a:p>
          <a:p>
            <a:pPr fontAlgn="auto">
              <a:spcBef>
                <a:spcPts val="0"/>
              </a:spcBef>
              <a:spcAft>
                <a:spcPts val="0"/>
              </a:spcAft>
              <a:defRPr/>
            </a:pPr>
            <a:r>
              <a:rPr lang="he-IL" kern="0" dirty="0">
                <a:solidFill>
                  <a:prstClr val="black"/>
                </a:solidFill>
              </a:rPr>
              <a:t> </a:t>
            </a:r>
            <a:r>
              <a:rPr lang="he-IL" kern="0" dirty="0" smtClean="0">
                <a:solidFill>
                  <a:prstClr val="black"/>
                </a:solidFill>
              </a:rPr>
              <a:t>   האורגניזמים יכולים לנצל לתהליכי החיים רק אנרגיה </a:t>
            </a:r>
          </a:p>
          <a:p>
            <a:pPr fontAlgn="auto">
              <a:spcBef>
                <a:spcPts val="0"/>
              </a:spcBef>
              <a:spcAft>
                <a:spcPts val="0"/>
              </a:spcAft>
              <a:defRPr/>
            </a:pPr>
            <a:r>
              <a:rPr lang="he-IL" kern="0" dirty="0">
                <a:solidFill>
                  <a:prstClr val="black"/>
                </a:solidFill>
              </a:rPr>
              <a:t> </a:t>
            </a:r>
            <a:r>
              <a:rPr lang="he-IL" kern="0" dirty="0" smtClean="0">
                <a:solidFill>
                  <a:prstClr val="black"/>
                </a:solidFill>
              </a:rPr>
              <a:t>   כימית ולכן יש חשיבות רבה לכך </a:t>
            </a:r>
            <a:r>
              <a:rPr lang="he-IL" u="sng" kern="0" dirty="0" smtClean="0">
                <a:solidFill>
                  <a:prstClr val="black"/>
                </a:solidFill>
              </a:rPr>
              <a:t>שבפוטוסינתזה </a:t>
            </a:r>
          </a:p>
          <a:p>
            <a:pPr fontAlgn="auto">
              <a:spcBef>
                <a:spcPts val="0"/>
              </a:spcBef>
              <a:spcAft>
                <a:spcPts val="0"/>
              </a:spcAft>
              <a:defRPr/>
            </a:pPr>
            <a:r>
              <a:rPr lang="he-IL" u="sng" kern="0" dirty="0">
                <a:solidFill>
                  <a:prstClr val="black"/>
                </a:solidFill>
              </a:rPr>
              <a:t> </a:t>
            </a:r>
            <a:r>
              <a:rPr lang="he-IL" kern="0" dirty="0" smtClean="0">
                <a:solidFill>
                  <a:prstClr val="black"/>
                </a:solidFill>
              </a:rPr>
              <a:t>   </a:t>
            </a:r>
            <a:r>
              <a:rPr lang="he-IL" u="sng" kern="0" dirty="0" smtClean="0">
                <a:solidFill>
                  <a:prstClr val="black"/>
                </a:solidFill>
              </a:rPr>
              <a:t>מומרת אנרגיית האור לאנרגיה כימית</a:t>
            </a:r>
            <a:r>
              <a:rPr lang="he-IL" kern="0" dirty="0" smtClean="0">
                <a:solidFill>
                  <a:prstClr val="black"/>
                </a:solidFill>
              </a:rPr>
              <a:t>  </a:t>
            </a:r>
            <a:r>
              <a:rPr lang="he-IL" kern="0" dirty="0">
                <a:solidFill>
                  <a:prstClr val="black"/>
                </a:solidFill>
              </a:rPr>
              <a:t>האצורה בחומרים האורגניים, </a:t>
            </a:r>
          </a:p>
          <a:p>
            <a:pPr fontAlgn="auto">
              <a:spcBef>
                <a:spcPts val="0"/>
              </a:spcBef>
              <a:spcAft>
                <a:spcPts val="0"/>
              </a:spcAft>
              <a:defRPr/>
            </a:pPr>
            <a:r>
              <a:rPr lang="he-IL" kern="0" dirty="0">
                <a:solidFill>
                  <a:prstClr val="black"/>
                </a:solidFill>
              </a:rPr>
              <a:t>ב. משמשים לבניית התאים כלומר לגידול והתרבות.</a:t>
            </a:r>
          </a:p>
          <a:p>
            <a:pPr fontAlgn="auto">
              <a:spcBef>
                <a:spcPts val="0"/>
              </a:spcBef>
              <a:spcAft>
                <a:spcPts val="0"/>
              </a:spcAft>
              <a:defRPr/>
            </a:pPr>
            <a:r>
              <a:rPr lang="he-IL" kern="0" dirty="0">
                <a:solidFill>
                  <a:prstClr val="black"/>
                </a:solidFill>
              </a:rPr>
              <a:t>   </a:t>
            </a:r>
            <a:endParaRPr lang="he-IL" kern="0" dirty="0" smtClean="0">
              <a:solidFill>
                <a:prstClr val="black"/>
              </a:solidFill>
            </a:endParaRPr>
          </a:p>
          <a:p>
            <a:pPr fontAlgn="auto">
              <a:spcBef>
                <a:spcPts val="0"/>
              </a:spcBef>
              <a:spcAft>
                <a:spcPts val="0"/>
              </a:spcAft>
              <a:defRPr/>
            </a:pPr>
            <a:r>
              <a:rPr lang="he-IL" kern="0" dirty="0" smtClean="0">
                <a:solidFill>
                  <a:prstClr val="black"/>
                </a:solidFill>
              </a:rPr>
              <a:t>בשל </a:t>
            </a:r>
            <a:r>
              <a:rPr lang="he-IL" kern="0" dirty="0">
                <a:solidFill>
                  <a:prstClr val="black"/>
                </a:solidFill>
              </a:rPr>
              <a:t>תפקידם ביצירת חומרים אורגניים מחומרים </a:t>
            </a:r>
            <a:r>
              <a:rPr lang="he-IL" kern="0" dirty="0" smtClean="0">
                <a:solidFill>
                  <a:prstClr val="black"/>
                </a:solidFill>
              </a:rPr>
              <a:t>אי-אורגניים הצמחים </a:t>
            </a:r>
            <a:r>
              <a:rPr lang="he-IL" kern="0" dirty="0">
                <a:solidFill>
                  <a:prstClr val="black"/>
                </a:solidFill>
              </a:rPr>
              <a:t>נקראים</a:t>
            </a:r>
          </a:p>
          <a:p>
            <a:pPr fontAlgn="auto">
              <a:spcBef>
                <a:spcPts val="0"/>
              </a:spcBef>
              <a:spcAft>
                <a:spcPts val="0"/>
              </a:spcAft>
              <a:defRPr/>
            </a:pPr>
            <a:r>
              <a:rPr lang="he-IL" kern="0" dirty="0">
                <a:solidFill>
                  <a:prstClr val="black"/>
                </a:solidFill>
              </a:rPr>
              <a:t> </a:t>
            </a:r>
            <a:r>
              <a:rPr lang="he-IL" kern="0" dirty="0">
                <a:solidFill>
                  <a:srgbClr val="FF6600"/>
                </a:solidFill>
              </a:rPr>
              <a:t>יצרנים</a:t>
            </a:r>
            <a:r>
              <a:rPr lang="he-IL" kern="0" dirty="0">
                <a:solidFill>
                  <a:prstClr val="black"/>
                </a:solidFill>
              </a:rPr>
              <a:t> </a:t>
            </a:r>
            <a:r>
              <a:rPr lang="he-IL" kern="0" dirty="0" smtClean="0">
                <a:solidFill>
                  <a:prstClr val="black"/>
                </a:solidFill>
              </a:rPr>
              <a:t>(ומבחינת אופן ההזנה שלהם הם נקראים </a:t>
            </a:r>
            <a:r>
              <a:rPr lang="he-IL" kern="0" dirty="0" err="1" smtClean="0">
                <a:solidFill>
                  <a:srgbClr val="FF6600"/>
                </a:solidFill>
              </a:rPr>
              <a:t>אוטוטרופים</a:t>
            </a:r>
            <a:r>
              <a:rPr lang="he-IL" kern="0" dirty="0" smtClean="0"/>
              <a:t>).</a:t>
            </a:r>
          </a:p>
          <a:p>
            <a:pPr fontAlgn="auto">
              <a:spcBef>
                <a:spcPts val="0"/>
              </a:spcBef>
              <a:spcAft>
                <a:spcPts val="0"/>
              </a:spcAft>
              <a:defRPr/>
            </a:pPr>
            <a:r>
              <a:rPr lang="he-IL" kern="0" dirty="0" smtClean="0">
                <a:solidFill>
                  <a:srgbClr val="FF6600"/>
                </a:solidFill>
              </a:rPr>
              <a:t> </a:t>
            </a:r>
            <a:r>
              <a:rPr lang="he-IL" kern="0" dirty="0" smtClean="0"/>
              <a:t>ואילו האורגניזמים הניזונים מהם ישירות או בעקיפין נקראים </a:t>
            </a:r>
            <a:r>
              <a:rPr lang="he-IL" kern="0" dirty="0" smtClean="0">
                <a:solidFill>
                  <a:srgbClr val="FF6600"/>
                </a:solidFill>
              </a:rPr>
              <a:t>צרכנים או (</a:t>
            </a:r>
            <a:r>
              <a:rPr lang="he-IL" kern="0" dirty="0" err="1" smtClean="0">
                <a:solidFill>
                  <a:srgbClr val="FF6600"/>
                </a:solidFill>
              </a:rPr>
              <a:t>הטרוטרופיים</a:t>
            </a:r>
            <a:r>
              <a:rPr lang="he-IL" kern="0" dirty="0" smtClean="0">
                <a:solidFill>
                  <a:srgbClr val="FF6600"/>
                </a:solidFill>
              </a:rPr>
              <a:t>).</a:t>
            </a:r>
            <a:endParaRPr lang="he-IL" kern="0" dirty="0">
              <a:solidFill>
                <a:srgbClr val="FF6600"/>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sz="2000" b="1" kern="0" dirty="0" smtClean="0">
                <a:solidFill>
                  <a:srgbClr val="FF6600"/>
                </a:solidFill>
              </a:rPr>
              <a:t>שחרור </a:t>
            </a:r>
            <a:r>
              <a:rPr lang="he-IL" sz="2000" b="1" kern="0" dirty="0">
                <a:solidFill>
                  <a:srgbClr val="FF6600"/>
                </a:solidFill>
              </a:rPr>
              <a:t>חמצן חופשי </a:t>
            </a:r>
            <a:r>
              <a:rPr lang="he-IL" sz="2000" b="1" kern="0" dirty="0" smtClean="0">
                <a:solidFill>
                  <a:srgbClr val="FF6600"/>
                </a:solidFill>
              </a:rPr>
              <a:t>לאוויר </a:t>
            </a:r>
            <a:r>
              <a:rPr lang="he-IL" kern="0" dirty="0" smtClean="0">
                <a:solidFill>
                  <a:prstClr val="black"/>
                </a:solidFill>
              </a:rPr>
              <a:t>החמצן </a:t>
            </a:r>
            <a:r>
              <a:rPr lang="he-IL" kern="0" dirty="0">
                <a:solidFill>
                  <a:prstClr val="black"/>
                </a:solidFill>
              </a:rPr>
              <a:t>הנוצר בפוטוסינתזה נפלט </a:t>
            </a:r>
            <a:r>
              <a:rPr lang="he-IL" kern="0" dirty="0" smtClean="0">
                <a:solidFill>
                  <a:prstClr val="black"/>
                </a:solidFill>
              </a:rPr>
              <a:t>לאוויר. </a:t>
            </a:r>
            <a:r>
              <a:rPr lang="he-IL" kern="0" dirty="0">
                <a:solidFill>
                  <a:prstClr val="black"/>
                </a:solidFill>
              </a:rPr>
              <a:t>החמצן חיוני </a:t>
            </a:r>
            <a:endParaRPr lang="he-IL" kern="0" dirty="0" smtClean="0">
              <a:solidFill>
                <a:prstClr val="black"/>
              </a:solidFill>
            </a:endParaRPr>
          </a:p>
          <a:p>
            <a:pPr fontAlgn="auto">
              <a:spcBef>
                <a:spcPts val="0"/>
              </a:spcBef>
              <a:spcAft>
                <a:spcPts val="0"/>
              </a:spcAft>
              <a:defRPr/>
            </a:pPr>
            <a:r>
              <a:rPr lang="he-IL" kern="0" dirty="0" smtClean="0">
                <a:solidFill>
                  <a:prstClr val="black"/>
                </a:solidFill>
              </a:rPr>
              <a:t>לתהליך הנשימה </a:t>
            </a:r>
            <a:r>
              <a:rPr lang="he-IL" kern="0" dirty="0">
                <a:solidFill>
                  <a:prstClr val="black"/>
                </a:solidFill>
              </a:rPr>
              <a:t>התאית של בעלי החיים והצמחים.</a:t>
            </a:r>
            <a:endParaRPr lang="en-US" kern="0" dirty="0">
              <a:solidFill>
                <a:prstClr val="black"/>
              </a:solidFill>
            </a:endParaRPr>
          </a:p>
        </p:txBody>
      </p:sp>
      <p:sp>
        <p:nvSpPr>
          <p:cNvPr id="10"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lgn="l">
              <a:defRPr/>
            </a:pPr>
            <a:fld id="{FBCEFA07-D00C-4DF1-AC33-4CC8C8A6BFD5}" type="slidenum">
              <a:rPr lang="he-IL" sz="1100" smtClean="0">
                <a:solidFill>
                  <a:prstClr val="white">
                    <a:lumMod val="65000"/>
                  </a:prstClr>
                </a:solidFill>
                <a:latin typeface="Arial"/>
                <a:cs typeface="Arial"/>
              </a:rPr>
              <a:pPr algn="l">
                <a:defRPr/>
              </a:pPr>
              <a:t>37</a:t>
            </a:fld>
            <a:endParaRPr lang="he-IL" sz="1100" dirty="0" smtClean="0">
              <a:solidFill>
                <a:prstClr val="white">
                  <a:lumMod val="65000"/>
                </a:prstClr>
              </a:solidFill>
              <a:latin typeface="Arial"/>
              <a:cs typeface="Arial"/>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796" y="2715748"/>
            <a:ext cx="1800200" cy="121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49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חשיבות הפוטוסינתזה למערכת האקולוגית</a:t>
            </a:r>
            <a:endParaRPr lang="he-IL" sz="1800" dirty="0" smtClean="0"/>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lgn="l">
              <a:defRPr/>
            </a:pPr>
            <a:fld id="{FBCEFA07-D00C-4DF1-AC33-4CC8C8A6BFD5}" type="slidenum">
              <a:rPr lang="he-IL" sz="1100" smtClean="0">
                <a:solidFill>
                  <a:prstClr val="white">
                    <a:lumMod val="65000"/>
                  </a:prstClr>
                </a:solidFill>
                <a:latin typeface="Arial"/>
                <a:cs typeface="Arial"/>
              </a:rPr>
              <a:pPr algn="l">
                <a:defRPr/>
              </a:pPr>
              <a:t>38</a:t>
            </a:fld>
            <a:endParaRPr lang="he-IL" sz="1100" dirty="0" smtClean="0">
              <a:solidFill>
                <a:prstClr val="white">
                  <a:lumMod val="65000"/>
                </a:prstClr>
              </a:solidFill>
              <a:latin typeface="Arial"/>
              <a:cs typeface="Arial"/>
            </a:endParaRPr>
          </a:p>
        </p:txBody>
      </p:sp>
      <p:grpSp>
        <p:nvGrpSpPr>
          <p:cNvPr id="5" name="קבוצה 4"/>
          <p:cNvGrpSpPr/>
          <p:nvPr/>
        </p:nvGrpSpPr>
        <p:grpSpPr>
          <a:xfrm>
            <a:off x="172913" y="1556792"/>
            <a:ext cx="8791575" cy="3800475"/>
            <a:chOff x="3563888" y="4217024"/>
            <a:chExt cx="8791575" cy="380047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217024"/>
              <a:ext cx="879157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קבוצה 3"/>
            <p:cNvGrpSpPr/>
            <p:nvPr/>
          </p:nvGrpSpPr>
          <p:grpSpPr>
            <a:xfrm>
              <a:off x="4501975" y="6453336"/>
              <a:ext cx="1752614" cy="738664"/>
              <a:chOff x="1213997" y="3800102"/>
              <a:chExt cx="1752614" cy="738664"/>
            </a:xfrm>
          </p:grpSpPr>
          <p:sp>
            <p:nvSpPr>
              <p:cNvPr id="2" name="מלבן מעוגל 1"/>
              <p:cNvSpPr/>
              <p:nvPr/>
            </p:nvSpPr>
            <p:spPr>
              <a:xfrm>
                <a:off x="1213997" y="3818685"/>
                <a:ext cx="1752614" cy="7200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1386283" y="3800102"/>
                <a:ext cx="1431802" cy="738664"/>
              </a:xfrm>
              <a:prstGeom prst="rect">
                <a:avLst/>
              </a:prstGeom>
            </p:spPr>
            <p:txBody>
              <a:bodyPr wrap="none">
                <a:spAutoFit/>
              </a:bodyPr>
              <a:lstStyle/>
              <a:p>
                <a:r>
                  <a:rPr lang="he-IL" sz="1400" b="1" kern="0" dirty="0" smtClean="0">
                    <a:solidFill>
                      <a:prstClr val="black"/>
                    </a:solidFill>
                  </a:rPr>
                  <a:t>להפקת אנרגיה </a:t>
                </a:r>
              </a:p>
              <a:p>
                <a:r>
                  <a:rPr lang="he-IL" sz="1400" b="1" kern="0" dirty="0" smtClean="0">
                    <a:solidFill>
                      <a:prstClr val="black"/>
                    </a:solidFill>
                  </a:rPr>
                  <a:t>בתהליך הנשימה </a:t>
                </a:r>
              </a:p>
              <a:p>
                <a:r>
                  <a:rPr lang="he-IL" sz="1400" b="1" kern="0" dirty="0" smtClean="0">
                    <a:solidFill>
                      <a:prstClr val="black"/>
                    </a:solidFill>
                  </a:rPr>
                  <a:t>התאית </a:t>
                </a:r>
                <a:endParaRPr lang="he-IL" sz="1400" b="1" dirty="0"/>
              </a:p>
            </p:txBody>
          </p:sp>
        </p:grpSp>
        <p:grpSp>
          <p:nvGrpSpPr>
            <p:cNvPr id="11" name="קבוצה 10"/>
            <p:cNvGrpSpPr/>
            <p:nvPr/>
          </p:nvGrpSpPr>
          <p:grpSpPr>
            <a:xfrm>
              <a:off x="4501974" y="7173416"/>
              <a:ext cx="1758815" cy="763320"/>
              <a:chOff x="1059270" y="3775447"/>
              <a:chExt cx="1758815" cy="763320"/>
            </a:xfrm>
          </p:grpSpPr>
          <p:sp>
            <p:nvSpPr>
              <p:cNvPr id="12" name="מלבן מעוגל 11"/>
              <p:cNvSpPr/>
              <p:nvPr/>
            </p:nvSpPr>
            <p:spPr>
              <a:xfrm>
                <a:off x="1059271" y="3775447"/>
                <a:ext cx="1752614" cy="7633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1059270" y="3800102"/>
                <a:ext cx="1758815" cy="738664"/>
              </a:xfrm>
              <a:prstGeom prst="rect">
                <a:avLst/>
              </a:prstGeom>
            </p:spPr>
            <p:txBody>
              <a:bodyPr wrap="none">
                <a:spAutoFit/>
              </a:bodyPr>
              <a:lstStyle/>
              <a:p>
                <a:r>
                  <a:rPr lang="he-IL" sz="1400" b="1" kern="0" dirty="0" smtClean="0">
                    <a:solidFill>
                      <a:prstClr val="black"/>
                    </a:solidFill>
                  </a:rPr>
                  <a:t>כשלד ליצירת חומרים </a:t>
                </a:r>
              </a:p>
              <a:p>
                <a:r>
                  <a:rPr lang="he-IL" sz="1400" b="1" kern="0" dirty="0" smtClean="0">
                    <a:solidFill>
                      <a:prstClr val="black"/>
                    </a:solidFill>
                  </a:rPr>
                  <a:t>אורגנים הנחוצים </a:t>
                </a:r>
              </a:p>
              <a:p>
                <a:r>
                  <a:rPr lang="he-IL" sz="1400" b="1" kern="0" dirty="0" smtClean="0">
                    <a:solidFill>
                      <a:prstClr val="black"/>
                    </a:solidFill>
                  </a:rPr>
                  <a:t>לבניית התאים</a:t>
                </a:r>
                <a:endParaRPr lang="he-IL" sz="1400" b="1" dirty="0"/>
              </a:p>
            </p:txBody>
          </p:sp>
        </p:grpSp>
      </p:grpSp>
    </p:spTree>
    <p:extLst>
      <p:ext uri="{BB962C8B-B14F-4D97-AF65-F5344CB8AC3E}">
        <p14:creationId xmlns:p14="http://schemas.microsoft.com/office/powerpoint/2010/main" val="42490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E722D74-F648-4991-BD10-B562F7F2AFE3}" type="slidenum">
              <a:rPr lang="he-IL" smtClean="0"/>
              <a:pPr fontAlgn="base">
                <a:spcBef>
                  <a:spcPct val="0"/>
                </a:spcBef>
                <a:spcAft>
                  <a:spcPct val="0"/>
                </a:spcAft>
                <a:defRPr/>
              </a:pPr>
              <a:t>39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a:t>
            </a:r>
            <a:endParaRPr lang="he-IL" sz="1800" dirty="0" smtClean="0"/>
          </a:p>
        </p:txBody>
      </p:sp>
      <p:sp>
        <p:nvSpPr>
          <p:cNvPr id="9" name="TextBox 8"/>
          <p:cNvSpPr txBox="1"/>
          <p:nvPr/>
        </p:nvSpPr>
        <p:spPr>
          <a:xfrm>
            <a:off x="468313" y="522288"/>
            <a:ext cx="8183562"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13:</a:t>
            </a:r>
            <a:endParaRPr lang="he-IL" b="1" kern="0" dirty="0">
              <a:solidFill>
                <a:srgbClr val="1D4C72"/>
              </a:solidFill>
            </a:endParaRPr>
          </a:p>
          <a:p>
            <a:pPr fontAlgn="auto">
              <a:spcBef>
                <a:spcPts val="0"/>
              </a:spcBef>
              <a:spcAft>
                <a:spcPts val="0"/>
              </a:spcAft>
              <a:defRPr/>
            </a:pPr>
            <a:r>
              <a:rPr lang="he-IL" kern="0" dirty="0">
                <a:solidFill>
                  <a:srgbClr val="1D4C72"/>
                </a:solidFill>
              </a:rPr>
              <a:t>בשנים האחרונות יש כריתה מוגברת של עצים ביערות באסיה. </a:t>
            </a:r>
            <a:endParaRPr lang="en-US" kern="0" dirty="0">
              <a:solidFill>
                <a:srgbClr val="1D4C72"/>
              </a:solidFill>
            </a:endParaRPr>
          </a:p>
          <a:p>
            <a:pPr fontAlgn="auto">
              <a:spcBef>
                <a:spcPts val="0"/>
              </a:spcBef>
              <a:spcAft>
                <a:spcPts val="0"/>
              </a:spcAft>
              <a:defRPr/>
            </a:pPr>
            <a:r>
              <a:rPr lang="he-IL" kern="0" dirty="0">
                <a:solidFill>
                  <a:srgbClr val="1D4C72"/>
                </a:solidFill>
              </a:rPr>
              <a:t>אחת התוצאות הסבירות של הכריתה המוגברת היא:</a:t>
            </a:r>
            <a:endParaRPr lang="en-US" kern="0" dirty="0">
              <a:solidFill>
                <a:srgbClr val="1D4C72"/>
              </a:solidFill>
            </a:endParaRPr>
          </a:p>
          <a:p>
            <a:pPr fontAlgn="auto">
              <a:spcBef>
                <a:spcPts val="0"/>
              </a:spcBef>
              <a:spcAft>
                <a:spcPts val="0"/>
              </a:spcAft>
              <a:defRPr/>
            </a:pPr>
            <a:r>
              <a:rPr lang="he-IL" kern="0" dirty="0">
                <a:solidFill>
                  <a:srgbClr val="1D4C72"/>
                </a:solidFill>
              </a:rPr>
              <a:t>    א.  ירידה בכמות הפחמן הדו-חמצני באוויר.</a:t>
            </a:r>
            <a:endParaRPr lang="en-US" kern="0" dirty="0">
              <a:solidFill>
                <a:srgbClr val="1D4C72"/>
              </a:solidFill>
            </a:endParaRPr>
          </a:p>
          <a:p>
            <a:pPr fontAlgn="auto">
              <a:spcBef>
                <a:spcPts val="0"/>
              </a:spcBef>
              <a:spcAft>
                <a:spcPts val="0"/>
              </a:spcAft>
              <a:defRPr/>
            </a:pPr>
            <a:r>
              <a:rPr lang="he-IL" kern="0" dirty="0">
                <a:solidFill>
                  <a:srgbClr val="1D4C72"/>
                </a:solidFill>
              </a:rPr>
              <a:t>    ב.  הכחדת מינים של בעלי חיים.</a:t>
            </a:r>
            <a:endParaRPr lang="en-US" kern="0" dirty="0">
              <a:solidFill>
                <a:srgbClr val="1D4C72"/>
              </a:solidFill>
            </a:endParaRPr>
          </a:p>
          <a:p>
            <a:pPr fontAlgn="auto">
              <a:spcBef>
                <a:spcPts val="0"/>
              </a:spcBef>
              <a:spcAft>
                <a:spcPts val="0"/>
              </a:spcAft>
              <a:defRPr/>
            </a:pPr>
            <a:r>
              <a:rPr lang="he-IL" kern="0" dirty="0">
                <a:solidFill>
                  <a:srgbClr val="1D4C72"/>
                </a:solidFill>
              </a:rPr>
              <a:t>    ג.  עלייה בלחות האוויר.</a:t>
            </a:r>
            <a:endParaRPr lang="en-US" kern="0" dirty="0">
              <a:solidFill>
                <a:srgbClr val="1D4C72"/>
              </a:solidFill>
            </a:endParaRPr>
          </a:p>
          <a:p>
            <a:pPr fontAlgn="auto">
              <a:spcBef>
                <a:spcPts val="0"/>
              </a:spcBef>
              <a:spcAft>
                <a:spcPts val="0"/>
              </a:spcAft>
              <a:defRPr/>
            </a:pPr>
            <a:r>
              <a:rPr lang="he-IL" kern="0" dirty="0">
                <a:solidFill>
                  <a:srgbClr val="1D4C72"/>
                </a:solidFill>
              </a:rPr>
              <a:t>    ד.  הקטנת החור באוזון. </a:t>
            </a:r>
            <a:endParaRPr lang="en-US" kern="0" dirty="0">
              <a:solidFill>
                <a:srgbClr val="1D4C72"/>
              </a:solidFil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lgn="l">
              <a:defRPr/>
            </a:pPr>
            <a:fld id="{FBCEFA07-D00C-4DF1-AC33-4CC8C8A6BFD5}" type="slidenum">
              <a:rPr lang="he-IL" sz="1100" smtClean="0">
                <a:solidFill>
                  <a:prstClr val="white">
                    <a:lumMod val="65000"/>
                  </a:prstClr>
                </a:solidFill>
                <a:latin typeface="Arial"/>
                <a:cs typeface="Arial"/>
              </a:rPr>
              <a:pPr algn="l">
                <a:defRPr/>
              </a:pPr>
              <a:t>39</a:t>
            </a:fld>
            <a:endParaRPr lang="he-IL" sz="1100" dirty="0" smtClean="0">
              <a:solidFill>
                <a:prstClr val="white">
                  <a:lumMod val="65000"/>
                </a:prstClr>
              </a:solidFill>
              <a:latin typeface="Arial"/>
              <a:cs typeface="Arial"/>
            </a:endParaRPr>
          </a:p>
        </p:txBody>
      </p:sp>
    </p:spTree>
    <p:extLst>
      <p:ext uri="{BB962C8B-B14F-4D97-AF65-F5344CB8AC3E}">
        <p14:creationId xmlns:p14="http://schemas.microsoft.com/office/powerpoint/2010/main" val="1261457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מלבן 52"/>
          <p:cNvSpPr/>
          <p:nvPr/>
        </p:nvSpPr>
        <p:spPr>
          <a:xfrm>
            <a:off x="395536" y="2688704"/>
            <a:ext cx="8051552" cy="833959"/>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50" name="מלבן 49"/>
          <p:cNvSpPr/>
          <p:nvPr/>
        </p:nvSpPr>
        <p:spPr>
          <a:xfrm>
            <a:off x="395536" y="1340768"/>
            <a:ext cx="8051552" cy="1347936"/>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מלבן 1"/>
          <p:cNvSpPr/>
          <p:nvPr/>
        </p:nvSpPr>
        <p:spPr>
          <a:xfrm>
            <a:off x="395536" y="620688"/>
            <a:ext cx="8051552" cy="720080"/>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מאפייני החומרים האורגניים</a:t>
            </a:r>
            <a:endParaRPr lang="he-IL" sz="1800" dirty="0" smtClean="0"/>
          </a:p>
        </p:txBody>
      </p:sp>
      <p:sp>
        <p:nvSpPr>
          <p:cNvPr id="10" name="TextBox 9"/>
          <p:cNvSpPr txBox="1"/>
          <p:nvPr/>
        </p:nvSpPr>
        <p:spPr>
          <a:xfrm>
            <a:off x="-20638" y="684213"/>
            <a:ext cx="8389938" cy="22431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חומרים אורגניים הם </a:t>
            </a:r>
            <a:r>
              <a:rPr lang="he-IL" kern="0" dirty="0">
                <a:solidFill>
                  <a:srgbClr val="FF6600"/>
                </a:solidFill>
              </a:rPr>
              <a:t>תרכובות פחמן, שבהן הפחמן קשור למימן </a:t>
            </a:r>
            <a:r>
              <a:rPr lang="he-IL" kern="0" dirty="0">
                <a:solidFill>
                  <a:prstClr val="black"/>
                </a:solidFill>
              </a:rPr>
              <a:t>ועל-פי-רב גם לחמצן.</a:t>
            </a:r>
          </a:p>
          <a:p>
            <a:pPr fontAlgn="auto">
              <a:spcBef>
                <a:spcPts val="0"/>
              </a:spcBef>
              <a:spcAft>
                <a:spcPts val="0"/>
              </a:spcAft>
              <a:defRPr/>
            </a:pPr>
            <a:r>
              <a:rPr lang="he-IL" kern="0" dirty="0">
                <a:solidFill>
                  <a:prstClr val="black"/>
                </a:solidFill>
              </a:rPr>
              <a:t>במקרים רבים חומר אורגני כולל גם אטומים נוספים כמו חנקן (</a:t>
            </a:r>
            <a:r>
              <a:rPr lang="en-US" kern="0" dirty="0">
                <a:solidFill>
                  <a:prstClr val="black"/>
                </a:solidFill>
              </a:rPr>
              <a:t>N</a:t>
            </a:r>
            <a:r>
              <a:rPr lang="he-IL" kern="0" dirty="0">
                <a:solidFill>
                  <a:prstClr val="black"/>
                </a:solidFill>
              </a:rPr>
              <a:t>). גופרית וזרחן </a:t>
            </a:r>
            <a:r>
              <a:rPr lang="en-US" kern="0" dirty="0">
                <a:solidFill>
                  <a:prstClr val="black"/>
                </a:solidFill>
              </a:rPr>
              <a:t>P)</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srgbClr val="FF6600"/>
                </a:solidFill>
              </a:rPr>
              <a:t>חומרים אורגניים הם מקור לאנרגיה- </a:t>
            </a:r>
            <a:r>
              <a:rPr lang="he-IL" kern="0" dirty="0">
                <a:solidFill>
                  <a:prstClr val="black"/>
                </a:solidFill>
              </a:rPr>
              <a:t>הם חומרי עתירי אנרגיה כימית, כשהם מתפרקים לחומרים פשוטים יותר נפלטת אנרגיה. זהו מקור האנרגיה של התאים.</a:t>
            </a:r>
          </a:p>
          <a:p>
            <a:pPr fontAlgn="auto">
              <a:spcBef>
                <a:spcPts val="0"/>
              </a:spcBef>
              <a:spcAft>
                <a:spcPts val="0"/>
              </a:spcAft>
              <a:defRPr/>
            </a:pPr>
            <a:r>
              <a:rPr lang="he-IL" kern="0" dirty="0">
                <a:solidFill>
                  <a:prstClr val="black"/>
                </a:solidFill>
              </a:rPr>
              <a:t>גם בחיי היומיום אנו משתמשים באנרגיה הנפלטת מפירוק חומרים אורגניים: גז הבישול</a:t>
            </a:r>
          </a:p>
          <a:p>
            <a:pPr fontAlgn="auto">
              <a:spcBef>
                <a:spcPts val="0"/>
              </a:spcBef>
              <a:spcAft>
                <a:spcPts val="0"/>
              </a:spcAft>
              <a:defRPr/>
            </a:pPr>
            <a:r>
              <a:rPr lang="he-IL" kern="0" dirty="0">
                <a:solidFill>
                  <a:prstClr val="black"/>
                </a:solidFill>
              </a:rPr>
              <a:t>במטבח ודלק במכוניות.</a:t>
            </a: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r>
              <a:rPr lang="he-IL" u="sng" kern="0" dirty="0">
                <a:solidFill>
                  <a:srgbClr val="FF6600"/>
                </a:solidFill>
              </a:rPr>
              <a:t>בטבע</a:t>
            </a:r>
            <a:r>
              <a:rPr lang="he-IL" kern="0" dirty="0">
                <a:solidFill>
                  <a:srgbClr val="FF6600"/>
                </a:solidFill>
              </a:rPr>
              <a:t> חומרים אורגניים נוצרים רק בתוך תאים של יצורים חיים  </a:t>
            </a:r>
            <a:r>
              <a:rPr lang="he-IL" kern="0" dirty="0">
                <a:solidFill>
                  <a:prstClr val="black"/>
                </a:solidFill>
              </a:rPr>
              <a:t>או עקב פעילותם.</a:t>
            </a:r>
          </a:p>
          <a:p>
            <a:pPr fontAlgn="auto">
              <a:spcBef>
                <a:spcPts val="0"/>
              </a:spcBef>
              <a:spcAft>
                <a:spcPts val="0"/>
              </a:spcAft>
              <a:defRPr/>
            </a:pPr>
            <a:r>
              <a:rPr lang="he-IL" kern="0" dirty="0">
                <a:solidFill>
                  <a:prstClr val="black"/>
                </a:solidFill>
              </a:rPr>
              <a:t> האדם יכול לייצר חומרים אורגניים סינתטיים  (לדוגמה: פלסטיק).</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4" name="TextBox 13"/>
          <p:cNvSpPr txBox="1"/>
          <p:nvPr/>
        </p:nvSpPr>
        <p:spPr>
          <a:xfrm>
            <a:off x="242888" y="3701976"/>
            <a:ext cx="3621087" cy="519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u="sng" dirty="0">
                <a:solidFill>
                  <a:prstClr val="black"/>
                </a:solidFill>
                <a:latin typeface="Arial"/>
                <a:cs typeface="Arial"/>
              </a:rPr>
              <a:t>דוגמה למולקולה של חומר אנאורגני</a:t>
            </a:r>
          </a:p>
        </p:txBody>
      </p:sp>
      <p:grpSp>
        <p:nvGrpSpPr>
          <p:cNvPr id="5" name="קבוצה 4"/>
          <p:cNvGrpSpPr/>
          <p:nvPr/>
        </p:nvGrpSpPr>
        <p:grpSpPr>
          <a:xfrm>
            <a:off x="630238" y="3684860"/>
            <a:ext cx="7280275" cy="2984500"/>
            <a:chOff x="630238" y="3522663"/>
            <a:chExt cx="7280275" cy="2984500"/>
          </a:xfrm>
        </p:grpSpPr>
        <p:sp>
          <p:nvSpPr>
            <p:cNvPr id="13" name="TextBox 12"/>
            <p:cNvSpPr txBox="1"/>
            <p:nvPr/>
          </p:nvSpPr>
          <p:spPr>
            <a:xfrm>
              <a:off x="2774950" y="5988050"/>
              <a:ext cx="45243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גלוקוז</a:t>
              </a:r>
              <a:r>
                <a:rPr lang="he-IL" dirty="0">
                  <a:solidFill>
                    <a:prstClr val="black"/>
                  </a:solidFill>
                  <a:latin typeface="Arial"/>
                  <a:cs typeface="Arial"/>
                </a:rPr>
                <a:t> (</a:t>
              </a:r>
              <a:r>
                <a:rPr lang="he-IL" baseline="-25000" dirty="0">
                  <a:solidFill>
                    <a:prstClr val="black"/>
                  </a:solidFill>
                  <a:latin typeface="Arial"/>
                  <a:cs typeface="Arial"/>
                </a:rPr>
                <a:t>6</a:t>
              </a:r>
              <a:r>
                <a:rPr lang="en-US" dirty="0">
                  <a:solidFill>
                    <a:prstClr val="black"/>
                  </a:solidFill>
                  <a:latin typeface="Arial"/>
                  <a:cs typeface="Arial"/>
                </a:rPr>
                <a:t>O</a:t>
              </a:r>
              <a:r>
                <a:rPr lang="he-IL" baseline="-25000" dirty="0">
                  <a:solidFill>
                    <a:prstClr val="black"/>
                  </a:solidFill>
                  <a:latin typeface="Arial"/>
                  <a:cs typeface="Arial"/>
                </a:rPr>
                <a:t>12</a:t>
              </a:r>
              <a:r>
                <a:rPr lang="en-US" dirty="0">
                  <a:solidFill>
                    <a:prstClr val="black"/>
                  </a:solidFill>
                  <a:latin typeface="Arial"/>
                  <a:cs typeface="Arial"/>
                </a:rPr>
                <a:t>H</a:t>
              </a:r>
              <a:r>
                <a:rPr lang="he-IL" baseline="-25000" dirty="0">
                  <a:solidFill>
                    <a:prstClr val="black"/>
                  </a:solidFill>
                  <a:latin typeface="Arial"/>
                  <a:cs typeface="Arial"/>
                </a:rPr>
                <a:t>6</a:t>
              </a:r>
              <a:r>
                <a:rPr lang="en-US" dirty="0">
                  <a:solidFill>
                    <a:prstClr val="black"/>
                  </a:solidFill>
                  <a:latin typeface="Arial"/>
                  <a:cs typeface="Arial"/>
                </a:rPr>
                <a:t>C</a:t>
              </a:r>
              <a:r>
                <a:rPr lang="he-IL" dirty="0">
                  <a:solidFill>
                    <a:prstClr val="black"/>
                  </a:solidFill>
                  <a:latin typeface="Arial"/>
                  <a:cs typeface="Arial"/>
                </a:rPr>
                <a:t>)</a:t>
              </a:r>
            </a:p>
          </p:txBody>
        </p:sp>
        <p:grpSp>
          <p:nvGrpSpPr>
            <p:cNvPr id="4" name="קבוצה 3"/>
            <p:cNvGrpSpPr/>
            <p:nvPr/>
          </p:nvGrpSpPr>
          <p:grpSpPr>
            <a:xfrm>
              <a:off x="630238" y="3522663"/>
              <a:ext cx="7280275" cy="2498725"/>
              <a:chOff x="630238" y="3522663"/>
              <a:chExt cx="7280275" cy="2498725"/>
            </a:xfrm>
          </p:grpSpPr>
          <p:sp>
            <p:nvSpPr>
              <p:cNvPr id="12" name="TextBox 11"/>
              <p:cNvSpPr txBox="1"/>
              <p:nvPr/>
            </p:nvSpPr>
            <p:spPr>
              <a:xfrm>
                <a:off x="4814888" y="3522663"/>
                <a:ext cx="3095625" cy="33178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דוגמה למולקולה של חומר אורגני</a:t>
                </a:r>
              </a:p>
            </p:txBody>
          </p:sp>
          <p:sp>
            <p:nvSpPr>
              <p:cNvPr id="18" name="TextBox 17"/>
              <p:cNvSpPr txBox="1"/>
              <p:nvPr/>
            </p:nvSpPr>
            <p:spPr>
              <a:xfrm>
                <a:off x="630238" y="4994275"/>
                <a:ext cx="2343150" cy="5207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מים</a:t>
                </a:r>
                <a:r>
                  <a:rPr lang="he-IL" dirty="0">
                    <a:solidFill>
                      <a:prstClr val="black"/>
                    </a:solidFill>
                    <a:latin typeface="Arial"/>
                    <a:cs typeface="Arial"/>
                  </a:rPr>
                  <a:t> – </a:t>
                </a:r>
                <a:r>
                  <a:rPr lang="en-US" dirty="0">
                    <a:solidFill>
                      <a:prstClr val="black"/>
                    </a:solidFill>
                    <a:latin typeface="Arial"/>
                    <a:cs typeface="Arial"/>
                  </a:rPr>
                  <a:t>H</a:t>
                </a:r>
                <a:r>
                  <a:rPr lang="en-US" sz="1200" dirty="0">
                    <a:solidFill>
                      <a:prstClr val="black"/>
                    </a:solidFill>
                    <a:latin typeface="Arial"/>
                    <a:cs typeface="Arial"/>
                  </a:rPr>
                  <a:t>2</a:t>
                </a:r>
                <a:r>
                  <a:rPr lang="en-US" dirty="0">
                    <a:solidFill>
                      <a:prstClr val="black"/>
                    </a:solidFill>
                    <a:latin typeface="Arial"/>
                    <a:cs typeface="Arial"/>
                  </a:rPr>
                  <a:t>O</a:t>
                </a:r>
                <a:endParaRPr lang="he-IL" dirty="0">
                  <a:solidFill>
                    <a:prstClr val="black"/>
                  </a:solidFill>
                  <a:latin typeface="Arial"/>
                  <a:cs typeface="Arial"/>
                </a:endParaRPr>
              </a:p>
            </p:txBody>
          </p:sp>
          <p:grpSp>
            <p:nvGrpSpPr>
              <p:cNvPr id="27667" name="קבוצה 28"/>
              <p:cNvGrpSpPr>
                <a:grpSpLocks/>
              </p:cNvGrpSpPr>
              <p:nvPr/>
            </p:nvGrpSpPr>
            <p:grpSpPr bwMode="auto">
              <a:xfrm>
                <a:off x="1328738" y="4305300"/>
                <a:ext cx="1390650" cy="741363"/>
                <a:chOff x="2246737" y="3857616"/>
                <a:chExt cx="1388329" cy="741053"/>
              </a:xfrm>
            </p:grpSpPr>
            <p:sp>
              <p:nvSpPr>
                <p:cNvPr id="15" name="TextBox 14"/>
                <p:cNvSpPr txBox="1"/>
                <p:nvPr/>
              </p:nvSpPr>
              <p:spPr>
                <a:xfrm>
                  <a:off x="2246737" y="3857616"/>
                  <a:ext cx="470700"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 name="TextBox 15"/>
                <p:cNvSpPr txBox="1"/>
                <p:nvPr/>
              </p:nvSpPr>
              <p:spPr>
                <a:xfrm>
                  <a:off x="3164365" y="3936958"/>
                  <a:ext cx="470701"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7" name="TextBox 16"/>
                <p:cNvSpPr txBox="1"/>
                <p:nvPr/>
              </p:nvSpPr>
              <p:spPr>
                <a:xfrm>
                  <a:off x="2639780" y="4079773"/>
                  <a:ext cx="472285"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22" name="מחבר ישר 21"/>
                <p:cNvCxnSpPr/>
                <p:nvPr/>
              </p:nvCxnSpPr>
              <p:spPr>
                <a:xfrm flipH="1">
                  <a:off x="3055011" y="4167050"/>
                  <a:ext cx="345497" cy="8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a:off x="2598574" y="4067078"/>
                  <a:ext cx="236142" cy="1539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668" name="קבוצה 1"/>
              <p:cNvGrpSpPr>
                <a:grpSpLocks/>
              </p:cNvGrpSpPr>
              <p:nvPr/>
            </p:nvGrpSpPr>
            <p:grpSpPr bwMode="auto">
              <a:xfrm>
                <a:off x="4943475" y="3925888"/>
                <a:ext cx="2662238" cy="2095500"/>
                <a:chOff x="4891869" y="4095482"/>
                <a:chExt cx="2661852" cy="2095195"/>
              </a:xfrm>
            </p:grpSpPr>
            <p:grpSp>
              <p:nvGrpSpPr>
                <p:cNvPr id="27680" name="קבוצה 7187"/>
                <p:cNvGrpSpPr>
                  <a:grpSpLocks/>
                </p:cNvGrpSpPr>
                <p:nvPr/>
              </p:nvGrpSpPr>
              <p:grpSpPr bwMode="auto">
                <a:xfrm>
                  <a:off x="4891869" y="4095482"/>
                  <a:ext cx="2661852" cy="2095195"/>
                  <a:chOff x="5755759" y="3056776"/>
                  <a:chExt cx="2661907" cy="2095846"/>
                </a:xfrm>
              </p:grpSpPr>
              <p:sp>
                <p:nvSpPr>
                  <p:cNvPr id="7" name="TextBox 6"/>
                  <p:cNvSpPr txBox="1"/>
                  <p:nvPr/>
                </p:nvSpPr>
                <p:spPr>
                  <a:xfrm>
                    <a:off x="7424015" y="3876061"/>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 name="TextBox 7"/>
                  <p:cNvSpPr txBox="1"/>
                  <p:nvPr/>
                </p:nvSpPr>
                <p:spPr>
                  <a:xfrm>
                    <a:off x="6482744" y="3571211"/>
                    <a:ext cx="471429"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9" name="TextBox 8"/>
                  <p:cNvSpPr txBox="1"/>
                  <p:nvPr/>
                </p:nvSpPr>
                <p:spPr>
                  <a:xfrm>
                    <a:off x="6962109" y="3547394"/>
                    <a:ext cx="471429"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11" name="TextBox 10"/>
                  <p:cNvSpPr txBox="1"/>
                  <p:nvPr/>
                </p:nvSpPr>
                <p:spPr>
                  <a:xfrm>
                    <a:off x="6117664" y="3826840"/>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3" name="מחבר ישר 2"/>
                  <p:cNvCxnSpPr/>
                  <p:nvPr/>
                </p:nvCxnSpPr>
                <p:spPr>
                  <a:xfrm flipH="1" flipV="1">
                    <a:off x="7349411" y="3795085"/>
                    <a:ext cx="306350" cy="230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a:off x="6854172" y="3699819"/>
                    <a:ext cx="3317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504966" y="3758567"/>
                    <a:ext cx="222222" cy="196883"/>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27188" y="4633423"/>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8" name="TextBox 37"/>
                  <p:cNvSpPr txBox="1"/>
                  <p:nvPr/>
                </p:nvSpPr>
                <p:spPr>
                  <a:xfrm>
                    <a:off x="5755759" y="3345749"/>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9" name="TextBox 38"/>
                  <p:cNvSpPr txBox="1"/>
                  <p:nvPr/>
                </p:nvSpPr>
                <p:spPr>
                  <a:xfrm>
                    <a:off x="7620840" y="3056776"/>
                    <a:ext cx="469842" cy="51761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sp>
                <p:nvSpPr>
                  <p:cNvPr id="41" name="TextBox 40"/>
                  <p:cNvSpPr txBox="1"/>
                  <p:nvPr/>
                </p:nvSpPr>
                <p:spPr>
                  <a:xfrm>
                    <a:off x="7946237" y="3529929"/>
                    <a:ext cx="471429"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7176" name="מחבר ישר 7175"/>
                  <p:cNvCxnSpPr/>
                  <p:nvPr/>
                </p:nvCxnSpPr>
                <p:spPr>
                  <a:xfrm flipH="1" flipV="1">
                    <a:off x="6482744" y="4111050"/>
                    <a:ext cx="236509" cy="234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H="1" flipV="1">
                    <a:off x="6144649" y="3669652"/>
                    <a:ext cx="207936" cy="276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V="1">
                    <a:off x="6808141" y="3317169"/>
                    <a:ext cx="0" cy="36994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מחבר ישר 41"/>
                <p:cNvCxnSpPr/>
                <p:nvPr/>
              </p:nvCxnSpPr>
              <p:spPr bwMode="auto">
                <a:xfrm flipV="1">
                  <a:off x="6485488" y="5157364"/>
                  <a:ext cx="393643" cy="219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bwMode="auto">
                <a:xfrm flipH="1" flipV="1">
                  <a:off x="5969626" y="5454184"/>
                  <a:ext cx="187298"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bwMode="auto">
                <a:xfrm flipV="1">
                  <a:off x="6421997" y="5487516"/>
                  <a:ext cx="0"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bwMode="auto">
                <a:xfrm flipV="1">
                  <a:off x="5134722" y="5114509"/>
                  <a:ext cx="330152" cy="19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bwMode="auto">
                <a:xfrm flipH="1">
                  <a:off x="5618839" y="5455771"/>
                  <a:ext cx="236504" cy="260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bwMode="auto">
                <a:xfrm flipH="1">
                  <a:off x="5991847" y="5376408"/>
                  <a:ext cx="3285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bwMode="auto">
              <a:xfrm>
                <a:off x="5548313" y="3949700"/>
                <a:ext cx="12604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CH</a:t>
                </a:r>
                <a:r>
                  <a:rPr lang="en-US" baseline="-25000" dirty="0">
                    <a:solidFill>
                      <a:prstClr val="black"/>
                    </a:solidFill>
                    <a:latin typeface="Arial"/>
                    <a:cs typeface="Arial"/>
                  </a:rPr>
                  <a:t>2</a:t>
                </a:r>
                <a:r>
                  <a:rPr lang="en-US" dirty="0">
                    <a:solidFill>
                      <a:prstClr val="black"/>
                    </a:solidFill>
                    <a:latin typeface="Arial"/>
                    <a:cs typeface="Arial"/>
                  </a:rPr>
                  <a:t>OH</a:t>
                </a:r>
                <a:endParaRPr lang="he-IL" dirty="0">
                  <a:solidFill>
                    <a:prstClr val="black"/>
                  </a:solidFill>
                  <a:latin typeface="Arial"/>
                  <a:cs typeface="Arial"/>
                </a:endParaRPr>
              </a:p>
            </p:txBody>
          </p:sp>
          <p:sp>
            <p:nvSpPr>
              <p:cNvPr id="70" name="TextBox 69"/>
              <p:cNvSpPr txBox="1"/>
              <p:nvPr/>
            </p:nvSpPr>
            <p:spPr bwMode="auto">
              <a:xfrm>
                <a:off x="5332413" y="5467350"/>
                <a:ext cx="6889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sp>
            <p:nvSpPr>
              <p:cNvPr id="71" name="TextBox 70"/>
              <p:cNvSpPr txBox="1"/>
              <p:nvPr/>
            </p:nvSpPr>
            <p:spPr bwMode="auto">
              <a:xfrm>
                <a:off x="6142038" y="5487988"/>
                <a:ext cx="6889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nvGrpSpPr>
              <p:cNvPr id="27672" name="קבוצה 7168"/>
              <p:cNvGrpSpPr>
                <a:grpSpLocks/>
              </p:cNvGrpSpPr>
              <p:nvPr/>
            </p:nvGrpSpPr>
            <p:grpSpPr bwMode="auto">
              <a:xfrm>
                <a:off x="4864100" y="4416425"/>
                <a:ext cx="2914650" cy="1206500"/>
                <a:chOff x="4864511" y="4416425"/>
                <a:chExt cx="2914407" cy="1207089"/>
              </a:xfrm>
            </p:grpSpPr>
            <p:sp>
              <p:nvSpPr>
                <p:cNvPr id="51" name="TextBox 50"/>
                <p:cNvSpPr txBox="1"/>
                <p:nvPr/>
              </p:nvSpPr>
              <p:spPr bwMode="auto">
                <a:xfrm>
                  <a:off x="5728039" y="5029499"/>
                  <a:ext cx="400017" cy="4590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2" name="TextBox 51"/>
                <p:cNvSpPr txBox="1"/>
                <p:nvPr/>
              </p:nvSpPr>
              <p:spPr bwMode="auto">
                <a:xfrm>
                  <a:off x="6137580" y="5026323"/>
                  <a:ext cx="469861"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2" name="TextBox 61"/>
                <p:cNvSpPr txBox="1"/>
                <p:nvPr/>
              </p:nvSpPr>
              <p:spPr bwMode="auto">
                <a:xfrm>
                  <a:off x="4864511" y="5097795"/>
                  <a:ext cx="688918" cy="51936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cxnSp>
              <p:nvCxnSpPr>
                <p:cNvPr id="64" name="מחבר ישר 63"/>
                <p:cNvCxnSpPr/>
                <p:nvPr/>
              </p:nvCxnSpPr>
              <p:spPr bwMode="auto">
                <a:xfrm flipH="1" flipV="1">
                  <a:off x="7064603" y="5046971"/>
                  <a:ext cx="304775" cy="228712"/>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bwMode="auto">
                <a:xfrm>
                  <a:off x="6150279" y="4416425"/>
                  <a:ext cx="471449"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67" name="מחבר ישר 66"/>
                <p:cNvCxnSpPr/>
                <p:nvPr/>
              </p:nvCxnSpPr>
              <p:spPr bwMode="auto">
                <a:xfrm flipV="1">
                  <a:off x="6969361" y="4657843"/>
                  <a:ext cx="330172" cy="19377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bwMode="auto">
                <a:xfrm>
                  <a:off x="7090000" y="5104149"/>
                  <a:ext cx="688918" cy="51936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grpSp>
      </p:grpSp>
      <p:sp>
        <p:nvSpPr>
          <p:cNvPr id="54"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5" name="Slide Number Placeholder 8"/>
          <p:cNvSpPr txBox="1">
            <a:spLocks/>
          </p:cNvSpPr>
          <p:nvPr/>
        </p:nvSpPr>
        <p:spPr bwMode="auto">
          <a:xfrm>
            <a:off x="197159" y="6237312"/>
            <a:ext cx="32695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C75717D-B1D5-4367-AE0D-BA5AE2C2D24A}"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468313" y="522288"/>
            <a:ext cx="8183562"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13:</a:t>
            </a:r>
            <a:endParaRPr lang="he-IL" b="1" kern="0" dirty="0">
              <a:solidFill>
                <a:srgbClr val="1D4C72"/>
              </a:solidFill>
            </a:endParaRPr>
          </a:p>
          <a:p>
            <a:pPr fontAlgn="auto">
              <a:spcBef>
                <a:spcPts val="0"/>
              </a:spcBef>
              <a:spcAft>
                <a:spcPts val="0"/>
              </a:spcAft>
              <a:defRPr/>
            </a:pPr>
            <a:r>
              <a:rPr lang="he-IL" kern="0" dirty="0">
                <a:solidFill>
                  <a:srgbClr val="1D4C72"/>
                </a:solidFill>
              </a:rPr>
              <a:t>בשנים האחרונות יש כריתה מוגברת של עצים ביערות באסיה. אחת התוצאות הסבירות של הכריתה המוגברת היא:</a:t>
            </a:r>
            <a:endParaRPr lang="en-US" kern="0" dirty="0">
              <a:solidFill>
                <a:srgbClr val="1D4C72"/>
              </a:solidFill>
            </a:endParaRPr>
          </a:p>
          <a:p>
            <a:pPr fontAlgn="auto">
              <a:spcBef>
                <a:spcPts val="0"/>
              </a:spcBef>
              <a:spcAft>
                <a:spcPts val="0"/>
              </a:spcAft>
              <a:defRPr/>
            </a:pPr>
            <a:r>
              <a:rPr lang="he-IL" kern="0" dirty="0">
                <a:solidFill>
                  <a:srgbClr val="1D4C72"/>
                </a:solidFill>
              </a:rPr>
              <a:t>    א.  ירידה בכמות הפחמן הדו-חמצני באוויר.</a:t>
            </a:r>
            <a:endParaRPr lang="en-US" kern="0" dirty="0">
              <a:solidFill>
                <a:srgbClr val="1D4C72"/>
              </a:solidFill>
            </a:endParaRPr>
          </a:p>
          <a:p>
            <a:pPr fontAlgn="auto">
              <a:spcBef>
                <a:spcPts val="0"/>
              </a:spcBef>
              <a:spcAft>
                <a:spcPts val="0"/>
              </a:spcAft>
              <a:defRPr/>
            </a:pPr>
            <a:r>
              <a:rPr lang="he-IL" kern="0" dirty="0">
                <a:solidFill>
                  <a:srgbClr val="1D4C72"/>
                </a:solidFill>
              </a:rPr>
              <a:t>    ב.  הכחדת מינים של בעלי חיים.</a:t>
            </a:r>
            <a:endParaRPr lang="en-US" kern="0" dirty="0">
              <a:solidFill>
                <a:srgbClr val="1D4C72"/>
              </a:solidFill>
            </a:endParaRPr>
          </a:p>
          <a:p>
            <a:pPr fontAlgn="auto">
              <a:spcBef>
                <a:spcPts val="0"/>
              </a:spcBef>
              <a:spcAft>
                <a:spcPts val="0"/>
              </a:spcAft>
              <a:defRPr/>
            </a:pPr>
            <a:r>
              <a:rPr lang="he-IL" kern="0" dirty="0">
                <a:solidFill>
                  <a:srgbClr val="1D4C72"/>
                </a:solidFill>
              </a:rPr>
              <a:t>    ג.  עלייה בלחות האוויר.</a:t>
            </a:r>
            <a:endParaRPr lang="en-US" kern="0" dirty="0">
              <a:solidFill>
                <a:srgbClr val="1D4C72"/>
              </a:solidFill>
            </a:endParaRPr>
          </a:p>
          <a:p>
            <a:pPr fontAlgn="auto">
              <a:spcBef>
                <a:spcPts val="0"/>
              </a:spcBef>
              <a:spcAft>
                <a:spcPts val="0"/>
              </a:spcAft>
              <a:defRPr/>
            </a:pPr>
            <a:r>
              <a:rPr lang="he-IL" kern="0" dirty="0">
                <a:solidFill>
                  <a:srgbClr val="1D4C72"/>
                </a:solidFill>
              </a:rPr>
              <a:t>    ד.  הקטנת החור באוזון. </a:t>
            </a:r>
            <a:endParaRPr lang="en-US" kern="0" dirty="0">
              <a:solidFill>
                <a:srgbClr val="1D4C72"/>
              </a:solidFill>
            </a:endParaRPr>
          </a:p>
        </p:txBody>
      </p:sp>
      <p:sp>
        <p:nvSpPr>
          <p:cNvPr id="7" name="Rectangle 12"/>
          <p:cNvSpPr/>
          <p:nvPr/>
        </p:nvSpPr>
        <p:spPr>
          <a:xfrm>
            <a:off x="546100" y="2592388"/>
            <a:ext cx="8215313" cy="6207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lumMod val="65000"/>
                    <a:lumOff val="35000"/>
                  </a:sysClr>
                </a:solidFill>
                <a:latin typeface="Arial"/>
                <a:cs typeface="Arial"/>
              </a:rPr>
              <a:t>משפט ב'</a:t>
            </a: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lgn="l">
              <a:defRPr/>
            </a:pPr>
            <a:fld id="{FBCEFA07-D00C-4DF1-AC33-4CC8C8A6BFD5}" type="slidenum">
              <a:rPr lang="he-IL" sz="1100" smtClean="0">
                <a:solidFill>
                  <a:prstClr val="white">
                    <a:lumMod val="65000"/>
                  </a:prstClr>
                </a:solidFill>
                <a:latin typeface="Arial"/>
                <a:cs typeface="Arial"/>
              </a:rPr>
              <a:pPr algn="l">
                <a:defRPr/>
              </a:pPr>
              <a:t>40</a:t>
            </a:fld>
            <a:endParaRPr lang="he-IL" sz="1100" dirty="0" smtClean="0">
              <a:solidFill>
                <a:prstClr val="white">
                  <a:lumMod val="65000"/>
                </a:prstClr>
              </a:solidFill>
              <a:latin typeface="Arial"/>
              <a:cs typeface="Arial"/>
            </a:endParaRPr>
          </a:p>
        </p:txBody>
      </p:sp>
    </p:spTree>
    <p:extLst>
      <p:ext uri="{BB962C8B-B14F-4D97-AF65-F5344CB8AC3E}">
        <p14:creationId xmlns:p14="http://schemas.microsoft.com/office/powerpoint/2010/main" val="923685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14</a:t>
            </a:r>
            <a:endParaRPr lang="he-IL" sz="1800" dirty="0" smtClean="0"/>
          </a:p>
        </p:txBody>
      </p:sp>
      <p:sp>
        <p:nvSpPr>
          <p:cNvPr id="9" name="TextBox 8"/>
          <p:cNvSpPr txBox="1"/>
          <p:nvPr/>
        </p:nvSpPr>
        <p:spPr>
          <a:xfrm>
            <a:off x="247650"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14:</a:t>
            </a:r>
            <a:endParaRPr lang="he-IL" b="1" dirty="0">
              <a:solidFill>
                <a:srgbClr val="1D4C72"/>
              </a:solidFill>
            </a:endParaRPr>
          </a:p>
          <a:p>
            <a:pPr>
              <a:defRPr/>
            </a:pPr>
            <a:r>
              <a:rPr lang="he-IL" dirty="0">
                <a:solidFill>
                  <a:srgbClr val="1D4C72"/>
                </a:solidFill>
              </a:rPr>
              <a:t>עדר פרות רועה באופן קבוע בשדה מסוים. אטומי פחמן במזון שאכלה פרה אחת, הגיעו בסופו של דבר עד הגוף של הפרה השנייה. תארו בתרשים מסלול אפשרי של אטומי הפחמן מהמזון של הפרה הראשונה עד הגוף של הפרה השנייה. היעזרו בתמונות המצורפות.</a:t>
            </a:r>
            <a:endParaRPr lang="en-US" dirty="0">
              <a:solidFill>
                <a:srgbClr val="1D4C72"/>
              </a:solidFill>
            </a:endParaRPr>
          </a:p>
        </p:txBody>
      </p:sp>
      <p:sp>
        <p:nvSpPr>
          <p:cNvPr id="11" name="TextBox 10"/>
          <p:cNvSpPr txBox="1"/>
          <p:nvPr/>
        </p:nvSpPr>
        <p:spPr>
          <a:xfrm>
            <a:off x="6597650" y="6237288"/>
            <a:ext cx="1314450"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פרה ראשונה</a:t>
            </a:r>
            <a:endParaRPr lang="en-US" dirty="0">
              <a:solidFill>
                <a:srgbClr val="1D4C72"/>
              </a:solidFill>
            </a:endParaRPr>
          </a:p>
        </p:txBody>
      </p:sp>
      <p:sp>
        <p:nvSpPr>
          <p:cNvPr id="12" name="TextBox 11"/>
          <p:cNvSpPr txBox="1"/>
          <p:nvPr/>
        </p:nvSpPr>
        <p:spPr>
          <a:xfrm>
            <a:off x="788988" y="6265863"/>
            <a:ext cx="13128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פרה שנייה</a:t>
            </a:r>
            <a:endParaRPr lang="en-US" dirty="0">
              <a:solidFill>
                <a:srgbClr val="1D4C72"/>
              </a:solidFill>
            </a:endParaRPr>
          </a:p>
        </p:txBody>
      </p:sp>
      <p:sp>
        <p:nvSpPr>
          <p:cNvPr id="13" name="TextBox 12"/>
          <p:cNvSpPr txBox="1"/>
          <p:nvPr/>
        </p:nvSpPr>
        <p:spPr>
          <a:xfrm>
            <a:off x="3563938" y="6265863"/>
            <a:ext cx="13128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צמחים</a:t>
            </a:r>
            <a:endParaRPr lang="en-US" dirty="0">
              <a:solidFill>
                <a:srgbClr val="1D4C72"/>
              </a:solidFill>
            </a:endParaRPr>
          </a:p>
        </p:txBody>
      </p:sp>
      <p:pic>
        <p:nvPicPr>
          <p:cNvPr id="73737" name="Picture 3"/>
          <p:cNvPicPr>
            <a:picLocks noChangeAspect="1" noChangeArrowheads="1"/>
          </p:cNvPicPr>
          <p:nvPr/>
        </p:nvPicPr>
        <p:blipFill>
          <a:blip r:embed="rId2" cstate="print"/>
          <a:srcRect/>
          <a:stretch>
            <a:fillRect/>
          </a:stretch>
        </p:blipFill>
        <p:spPr bwMode="auto">
          <a:xfrm>
            <a:off x="12700" y="3933825"/>
            <a:ext cx="9061450" cy="2332038"/>
          </a:xfrm>
          <a:prstGeom prst="rect">
            <a:avLst/>
          </a:prstGeom>
          <a:noFill/>
          <a:ln w="9525">
            <a:noFill/>
            <a:miter lim="800000"/>
            <a:headEnd/>
            <a:tailEnd/>
          </a:ln>
          <a:effectLst/>
        </p:spPr>
      </p:pic>
      <p:sp>
        <p:nvSpPr>
          <p:cNvPr id="10"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lgn="l">
              <a:defRPr/>
            </a:pPr>
            <a:fld id="{FBCEFA07-D00C-4DF1-AC33-4CC8C8A6BFD5}" type="slidenum">
              <a:rPr lang="he-IL" sz="1100" smtClean="0">
                <a:solidFill>
                  <a:prstClr val="white">
                    <a:lumMod val="65000"/>
                  </a:prstClr>
                </a:solidFill>
                <a:latin typeface="Arial"/>
                <a:cs typeface="Arial"/>
              </a:rPr>
              <a:pPr algn="l">
                <a:defRPr/>
              </a:pPr>
              <a:t>41</a:t>
            </a:fld>
            <a:endParaRPr lang="he-IL" sz="1100" dirty="0" smtClean="0">
              <a:solidFill>
                <a:prstClr val="white">
                  <a:lumMod val="65000"/>
                </a:prstClr>
              </a:solidFill>
              <a:latin typeface="Arial"/>
              <a:cs typeface="Arial"/>
            </a:endParaRPr>
          </a:p>
        </p:txBody>
      </p:sp>
      <p:sp>
        <p:nvSpPr>
          <p:cNvPr id="15" name="מלבן 14"/>
          <p:cNvSpPr/>
          <p:nvPr/>
        </p:nvSpPr>
        <p:spPr>
          <a:xfrm>
            <a:off x="275409" y="6567155"/>
            <a:ext cx="7581735" cy="246221"/>
          </a:xfrm>
          <a:prstGeom prst="rect">
            <a:avLst/>
          </a:prstGeom>
        </p:spPr>
        <p:txBody>
          <a:bodyPr wrap="square">
            <a:spAutoFit/>
          </a:bodyPr>
          <a:lstStyle/>
          <a:p>
            <a:pPr algn="l"/>
            <a:r>
              <a:rPr lang="en-US" sz="1000" dirty="0">
                <a:latin typeface="Calibri"/>
                <a:ea typeface="Calibri"/>
                <a:cs typeface="Arial"/>
              </a:rPr>
              <a:t>by Utilisateur:²°¹°°&lt;</a:t>
            </a:r>
            <a:r>
              <a:rPr lang="en-US" sz="1000" u="sng" dirty="0">
                <a:solidFill>
                  <a:srgbClr val="0000FF"/>
                </a:solidFill>
                <a:latin typeface="Calibri"/>
                <a:ea typeface="Calibri"/>
                <a:cs typeface="Arial"/>
                <a:hlinkClick r:id="rId3"/>
              </a:rPr>
              <a:t>http://fr.wikipedia.org/wiki/Utilisateur:%C2%B2%C2%B0%C2%B9%C2%B0%C2%B0</a:t>
            </a:r>
            <a:r>
              <a:rPr lang="en-US" sz="1000" dirty="0">
                <a:latin typeface="Calibri"/>
                <a:ea typeface="Calibri"/>
                <a:cs typeface="Arial"/>
              </a:rPr>
              <a:t>&gt; (Wikimedia commons</a:t>
            </a:r>
            <a:endParaRPr lang="he-IL" sz="1000" dirty="0"/>
          </a:p>
        </p:txBody>
      </p:sp>
    </p:spTree>
    <p:extLst>
      <p:ext uri="{BB962C8B-B14F-4D97-AF65-F5344CB8AC3E}">
        <p14:creationId xmlns:p14="http://schemas.microsoft.com/office/powerpoint/2010/main" val="4082978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מחזור הפחמן</a:t>
            </a:r>
            <a:endParaRPr lang="he-IL" sz="1800" dirty="0" smtClean="0"/>
          </a:p>
        </p:txBody>
      </p:sp>
      <p:sp>
        <p:nvSpPr>
          <p:cNvPr id="9" name="TextBox 8"/>
          <p:cNvSpPr txBox="1"/>
          <p:nvPr/>
        </p:nvSpPr>
        <p:spPr>
          <a:xfrm>
            <a:off x="247650"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14:</a:t>
            </a:r>
            <a:endParaRPr lang="he-IL" b="1" dirty="0">
              <a:solidFill>
                <a:srgbClr val="1D4C72"/>
              </a:solidFill>
            </a:endParaRPr>
          </a:p>
          <a:p>
            <a:pPr>
              <a:defRPr/>
            </a:pPr>
            <a:r>
              <a:rPr lang="he-IL" dirty="0">
                <a:solidFill>
                  <a:srgbClr val="1D4C72"/>
                </a:solidFill>
              </a:rPr>
              <a:t>עדר פרות רועה באופן קבוע בשדה מסוים. אטומי פחמן במזון שאכלה פרה אחת, הגיעו בסופו של דבר עד הגוף של הפרה השנייה. תארו בתרשים מסלול אפשרי של אטומי הפחמן מהמזון של הפרה הראשונה עד הגוף של הפרה השנייה. היעזרו בתמונות המצורפות.</a:t>
            </a:r>
            <a:endParaRPr lang="en-US" dirty="0">
              <a:solidFill>
                <a:srgbClr val="1D4C72"/>
              </a:solidFill>
            </a:endParaRPr>
          </a:p>
        </p:txBody>
      </p:sp>
      <p:sp>
        <p:nvSpPr>
          <p:cNvPr id="20"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3" name="Slide Number Placeholder 8"/>
          <p:cNvSpPr>
            <a:spLocks noGrp="1"/>
          </p:cNvSpPr>
          <p:nvPr>
            <p:ph type="sldNum" sz="quarter" idx="12"/>
          </p:nvPr>
        </p:nvSpPr>
        <p:spPr bwMode="auto">
          <a:xfrm>
            <a:off x="-1476672" y="6083300"/>
            <a:ext cx="702433"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42</a:t>
            </a:fld>
            <a:endParaRPr lang="he-IL" sz="1100" dirty="0" smtClean="0">
              <a:solidFill>
                <a:prstClr val="white">
                  <a:lumMod val="65000"/>
                </a:prstClr>
              </a:solidFill>
            </a:endParaRPr>
          </a:p>
        </p:txBody>
      </p:sp>
      <p:grpSp>
        <p:nvGrpSpPr>
          <p:cNvPr id="2" name="קבוצה 1"/>
          <p:cNvGrpSpPr/>
          <p:nvPr/>
        </p:nvGrpSpPr>
        <p:grpSpPr>
          <a:xfrm>
            <a:off x="247650" y="1916832"/>
            <a:ext cx="8724900" cy="4824536"/>
            <a:chOff x="247650" y="2187575"/>
            <a:chExt cx="8724900" cy="4824536"/>
          </a:xfrm>
        </p:grpSpPr>
        <p:sp>
          <p:nvSpPr>
            <p:cNvPr id="11" name="TextBox 10"/>
            <p:cNvSpPr txBox="1"/>
            <p:nvPr/>
          </p:nvSpPr>
          <p:spPr>
            <a:xfrm>
              <a:off x="6597650" y="6237288"/>
              <a:ext cx="1314450"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פרה ראשונה</a:t>
              </a:r>
              <a:endParaRPr lang="en-US" dirty="0">
                <a:solidFill>
                  <a:srgbClr val="1D4C72"/>
                </a:solidFill>
              </a:endParaRPr>
            </a:p>
          </p:txBody>
        </p:sp>
        <p:sp>
          <p:nvSpPr>
            <p:cNvPr id="12" name="TextBox 11"/>
            <p:cNvSpPr txBox="1"/>
            <p:nvPr/>
          </p:nvSpPr>
          <p:spPr>
            <a:xfrm>
              <a:off x="788988" y="6265863"/>
              <a:ext cx="13128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פרה שנייה</a:t>
              </a:r>
              <a:endParaRPr lang="en-US" dirty="0">
                <a:solidFill>
                  <a:srgbClr val="1D4C72"/>
                </a:solidFill>
              </a:endParaRPr>
            </a:p>
          </p:txBody>
        </p:sp>
        <p:sp>
          <p:nvSpPr>
            <p:cNvPr id="13" name="TextBox 12"/>
            <p:cNvSpPr txBox="1"/>
            <p:nvPr/>
          </p:nvSpPr>
          <p:spPr>
            <a:xfrm>
              <a:off x="3683000" y="6265863"/>
              <a:ext cx="1312863"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צמחים</a:t>
              </a:r>
              <a:endParaRPr lang="en-US" dirty="0">
                <a:solidFill>
                  <a:srgbClr val="1D4C72"/>
                </a:solidFill>
              </a:endParaRPr>
            </a:p>
          </p:txBody>
        </p:sp>
        <p:sp>
          <p:nvSpPr>
            <p:cNvPr id="15" name="TextBox 14"/>
            <p:cNvSpPr txBox="1"/>
            <p:nvPr/>
          </p:nvSpPr>
          <p:spPr>
            <a:xfrm>
              <a:off x="4975225" y="2187575"/>
              <a:ext cx="1817688" cy="368300"/>
            </a:xfrm>
            <a:prstGeom prst="rect">
              <a:avLst/>
            </a:prstGeom>
            <a:noFill/>
            <a:ln w="19050">
              <a:solidFill>
                <a:schemeClr val="accent1"/>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פחמן דו-חמצני</a:t>
              </a:r>
              <a:endParaRPr lang="en-US" dirty="0">
                <a:solidFill>
                  <a:srgbClr val="1D4C72"/>
                </a:solidFill>
              </a:endParaRPr>
            </a:p>
          </p:txBody>
        </p:sp>
        <p:sp>
          <p:nvSpPr>
            <p:cNvPr id="18" name="TextBox 17"/>
            <p:cNvSpPr txBox="1"/>
            <p:nvPr/>
          </p:nvSpPr>
          <p:spPr>
            <a:xfrm>
              <a:off x="3133725" y="3255963"/>
              <a:ext cx="2249488"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הפחמן הדו-חמצני נקלט ע"י  הצמחים ומנוצל לתהליך </a:t>
              </a:r>
              <a:r>
                <a:rPr lang="he-IL" sz="1600" dirty="0">
                  <a:solidFill>
                    <a:srgbClr val="FF6600"/>
                  </a:solidFill>
                </a:rPr>
                <a:t>הפוטוסינתזה</a:t>
              </a:r>
              <a:r>
                <a:rPr lang="he-IL" sz="1600" dirty="0">
                  <a:solidFill>
                    <a:srgbClr val="1D4C72"/>
                  </a:solidFill>
                </a:rPr>
                <a:t>.</a:t>
              </a:r>
              <a:endParaRPr lang="en-US" sz="1600" dirty="0">
                <a:solidFill>
                  <a:srgbClr val="1D4C72"/>
                </a:solidFill>
              </a:endParaRPr>
            </a:p>
          </p:txBody>
        </p:sp>
        <p:cxnSp>
          <p:nvCxnSpPr>
            <p:cNvPr id="14" name="מחבר חץ ישר 13"/>
            <p:cNvCxnSpPr/>
            <p:nvPr/>
          </p:nvCxnSpPr>
          <p:spPr>
            <a:xfrm flipH="1">
              <a:off x="5340350" y="2555875"/>
              <a:ext cx="363538" cy="1425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חץ שמאלה 18"/>
            <p:cNvSpPr/>
            <p:nvPr/>
          </p:nvSpPr>
          <p:spPr>
            <a:xfrm>
              <a:off x="2767013" y="5057775"/>
              <a:ext cx="503237" cy="192088"/>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74765" name="Picture 2"/>
            <p:cNvPicPr>
              <a:picLocks noChangeAspect="1" noChangeArrowheads="1"/>
            </p:cNvPicPr>
            <p:nvPr/>
          </p:nvPicPr>
          <p:blipFill>
            <a:blip r:embed="rId2" cstate="print"/>
            <a:srcRect/>
            <a:stretch>
              <a:fillRect/>
            </a:stretch>
          </p:blipFill>
          <p:spPr bwMode="auto">
            <a:xfrm>
              <a:off x="247650" y="4062413"/>
              <a:ext cx="8537575" cy="2197100"/>
            </a:xfrm>
            <a:prstGeom prst="rect">
              <a:avLst/>
            </a:prstGeom>
            <a:noFill/>
            <a:ln w="9525">
              <a:noFill/>
              <a:miter lim="800000"/>
              <a:headEnd/>
              <a:tailEnd/>
            </a:ln>
            <a:effectLst/>
          </p:spPr>
        </p:pic>
        <p:sp>
          <p:nvSpPr>
            <p:cNvPr id="22" name="TextBox 21"/>
            <p:cNvSpPr txBox="1"/>
            <p:nvPr/>
          </p:nvSpPr>
          <p:spPr>
            <a:xfrm>
              <a:off x="3563938" y="4332288"/>
              <a:ext cx="1776412" cy="1816100"/>
            </a:xfrm>
            <a:prstGeom prst="rect">
              <a:avLst/>
            </a:prstGeom>
            <a:noFill/>
            <a:ln w="19050">
              <a:solidFill>
                <a:schemeClr val="bg1"/>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white"/>
                  </a:solidFill>
                </a:rPr>
                <a:t>תוצרי הפוטוסינתזה הופכים לחומרים שונים (חלבונים שומנים, פחמימות אחרות)</a:t>
              </a:r>
            </a:p>
            <a:p>
              <a:pPr fontAlgn="auto">
                <a:spcBef>
                  <a:spcPts val="0"/>
                </a:spcBef>
                <a:spcAft>
                  <a:spcPts val="0"/>
                </a:spcAft>
                <a:defRPr/>
              </a:pPr>
              <a:r>
                <a:rPr lang="he-IL" sz="1600" dirty="0">
                  <a:solidFill>
                    <a:prstClr val="white"/>
                  </a:solidFill>
                </a:rPr>
                <a:t>ומנוצלים לבניית תאי הצמח</a:t>
              </a:r>
              <a:endParaRPr lang="en-US" sz="1600" dirty="0">
                <a:solidFill>
                  <a:prstClr val="white"/>
                </a:solidFill>
              </a:endParaRPr>
            </a:p>
          </p:txBody>
        </p:sp>
        <p:sp>
          <p:nvSpPr>
            <p:cNvPr id="16" name="TextBox 15"/>
            <p:cNvSpPr txBox="1"/>
            <p:nvPr/>
          </p:nvSpPr>
          <p:spPr>
            <a:xfrm>
              <a:off x="4964113" y="3386138"/>
              <a:ext cx="4008437" cy="1076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בתאי הפרה מפורקים החומרים </a:t>
              </a:r>
            </a:p>
            <a:p>
              <a:pPr fontAlgn="auto">
                <a:spcBef>
                  <a:spcPts val="0"/>
                </a:spcBef>
                <a:spcAft>
                  <a:spcPts val="0"/>
                </a:spcAft>
                <a:defRPr/>
              </a:pPr>
              <a:r>
                <a:rPr lang="he-IL" sz="1600" dirty="0">
                  <a:solidFill>
                    <a:srgbClr val="1D4C72"/>
                  </a:solidFill>
                </a:rPr>
                <a:t>האורגניים שבמזון בתהליך </a:t>
              </a:r>
              <a:r>
                <a:rPr lang="he-IL" sz="1600" dirty="0">
                  <a:solidFill>
                    <a:srgbClr val="FF6600"/>
                  </a:solidFill>
                </a:rPr>
                <a:t>נשימה תאית</a:t>
              </a:r>
              <a:r>
                <a:rPr lang="he-IL" sz="1600" dirty="0">
                  <a:solidFill>
                    <a:srgbClr val="1D4C72"/>
                  </a:solidFill>
                </a:rPr>
                <a:t>. </a:t>
              </a:r>
            </a:p>
            <a:p>
              <a:pPr fontAlgn="auto">
                <a:spcBef>
                  <a:spcPts val="0"/>
                </a:spcBef>
                <a:spcAft>
                  <a:spcPts val="0"/>
                </a:spcAft>
                <a:defRPr/>
              </a:pPr>
              <a:r>
                <a:rPr lang="he-IL" sz="1600" dirty="0">
                  <a:solidFill>
                    <a:srgbClr val="1D4C72"/>
                  </a:solidFill>
                </a:rPr>
                <a:t>תוצר התהליך – פחמן דו-חמצני, </a:t>
              </a:r>
            </a:p>
            <a:p>
              <a:pPr fontAlgn="auto">
                <a:spcBef>
                  <a:spcPts val="0"/>
                </a:spcBef>
                <a:spcAft>
                  <a:spcPts val="0"/>
                </a:spcAft>
                <a:defRPr/>
              </a:pPr>
              <a:r>
                <a:rPr lang="he-IL" sz="1600" dirty="0">
                  <a:solidFill>
                    <a:srgbClr val="1D4C72"/>
                  </a:solidFill>
                </a:rPr>
                <a:t>נפלט </a:t>
              </a:r>
              <a:r>
                <a:rPr lang="he-IL" sz="1600" dirty="0" smtClean="0">
                  <a:solidFill>
                    <a:srgbClr val="1D4C72"/>
                  </a:solidFill>
                </a:rPr>
                <a:t>לאוויר.</a:t>
              </a:r>
              <a:endParaRPr lang="en-US" sz="1600" dirty="0">
                <a:solidFill>
                  <a:srgbClr val="1D4C72"/>
                </a:solidFill>
              </a:endParaRPr>
            </a:p>
          </p:txBody>
        </p:sp>
        <p:sp>
          <p:nvSpPr>
            <p:cNvPr id="25" name="TextBox 24"/>
            <p:cNvSpPr txBox="1"/>
            <p:nvPr/>
          </p:nvSpPr>
          <p:spPr>
            <a:xfrm>
              <a:off x="327025" y="3009900"/>
              <a:ext cx="2249488" cy="13223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הפרה אוכלת את הצמחים הבנויים מחומרים אורגנים המכילים את הפחמן, ומשתמשת בהם לבניית תאי </a:t>
              </a:r>
              <a:r>
                <a:rPr lang="he-IL" sz="1600" dirty="0" smtClean="0">
                  <a:solidFill>
                    <a:srgbClr val="1D4C72"/>
                  </a:solidFill>
                </a:rPr>
                <a:t>גופה.</a:t>
              </a:r>
              <a:endParaRPr lang="en-US" sz="1600" dirty="0">
                <a:solidFill>
                  <a:srgbClr val="1D4C72"/>
                </a:solidFill>
              </a:endParaRPr>
            </a:p>
          </p:txBody>
        </p:sp>
        <p:cxnSp>
          <p:nvCxnSpPr>
            <p:cNvPr id="5" name="מחבר חץ ישר 4"/>
            <p:cNvCxnSpPr/>
            <p:nvPr/>
          </p:nvCxnSpPr>
          <p:spPr>
            <a:xfrm flipV="1">
              <a:off x="6227763" y="2555875"/>
              <a:ext cx="0" cy="1906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חץ שמאלה 20"/>
            <p:cNvSpPr/>
            <p:nvPr/>
          </p:nvSpPr>
          <p:spPr>
            <a:xfrm>
              <a:off x="2919413" y="5210175"/>
              <a:ext cx="503237" cy="192088"/>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מלבן 23"/>
            <p:cNvSpPr/>
            <p:nvPr/>
          </p:nvSpPr>
          <p:spPr>
            <a:xfrm>
              <a:off x="275409" y="6765890"/>
              <a:ext cx="7581735" cy="246221"/>
            </a:xfrm>
            <a:prstGeom prst="rect">
              <a:avLst/>
            </a:prstGeom>
          </p:spPr>
          <p:txBody>
            <a:bodyPr wrap="square">
              <a:spAutoFit/>
            </a:bodyPr>
            <a:lstStyle/>
            <a:p>
              <a:pPr algn="l"/>
              <a:r>
                <a:rPr lang="en-US" sz="1000" dirty="0">
                  <a:latin typeface="Calibri"/>
                  <a:ea typeface="Calibri"/>
                  <a:cs typeface="Arial"/>
                </a:rPr>
                <a:t>by Utilisateur:²°¹°°&lt;</a:t>
              </a:r>
              <a:r>
                <a:rPr lang="en-US" sz="1000" u="sng" dirty="0">
                  <a:solidFill>
                    <a:srgbClr val="0000FF"/>
                  </a:solidFill>
                  <a:latin typeface="Calibri"/>
                  <a:ea typeface="Calibri"/>
                  <a:cs typeface="Arial"/>
                  <a:hlinkClick r:id="rId3"/>
                </a:rPr>
                <a:t>http://fr.wikipedia.org/wiki/Utilisateur:%C2%B2%C2%B0%C2%B9%C2%B0%C2%B0</a:t>
              </a:r>
              <a:r>
                <a:rPr lang="en-US" sz="1000" dirty="0">
                  <a:latin typeface="Calibri"/>
                  <a:ea typeface="Calibri"/>
                  <a:cs typeface="Arial"/>
                </a:rPr>
                <a:t>&gt; (Wikimedia commons</a:t>
              </a:r>
              <a:endParaRPr lang="he-IL" sz="1000" dirty="0"/>
            </a:p>
          </p:txBody>
        </p:sp>
      </p:grpSp>
    </p:spTree>
    <p:extLst>
      <p:ext uri="{BB962C8B-B14F-4D97-AF65-F5344CB8AC3E}">
        <p14:creationId xmlns:p14="http://schemas.microsoft.com/office/powerpoint/2010/main" val="41646398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2405" y="692696"/>
            <a:ext cx="8429625" cy="511256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endParaRPr lang="he-IL" sz="2000" dirty="0">
              <a:solidFill>
                <a:prstClr val="black"/>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lgn="r">
              <a:defRPr/>
            </a:pPr>
            <a:r>
              <a:rPr lang="he-IL" sz="1800" b="1" dirty="0" smtClean="0">
                <a:solidFill>
                  <a:srgbClr val="FF6600"/>
                </a:solidFill>
                <a:ea typeface="+mn-ea"/>
              </a:rPr>
              <a:t>סיכום ביניים: חשיבות הפוטוסינתזה למערכת האקולוגית</a:t>
            </a:r>
            <a:endParaRPr lang="he-IL" sz="1800" b="1" dirty="0">
              <a:solidFill>
                <a:srgbClr val="FF6600"/>
              </a:solidFill>
              <a:ea typeface="+mn-ea"/>
            </a:endParaRPr>
          </a:p>
        </p:txBody>
      </p:sp>
      <p:sp>
        <p:nvSpPr>
          <p:cNvPr id="2" name="מלבן 1"/>
          <p:cNvSpPr/>
          <p:nvPr/>
        </p:nvSpPr>
        <p:spPr>
          <a:xfrm>
            <a:off x="539552" y="764704"/>
            <a:ext cx="7907536" cy="4708981"/>
          </a:xfrm>
          <a:prstGeom prst="rect">
            <a:avLst/>
          </a:prstGeom>
        </p:spPr>
        <p:txBody>
          <a:bodyPr wrap="square">
            <a:spAutoFit/>
          </a:bodyPr>
          <a:lstStyle/>
          <a:p>
            <a:pPr fontAlgn="auto">
              <a:spcBef>
                <a:spcPts val="0"/>
              </a:spcBef>
              <a:spcAft>
                <a:spcPts val="0"/>
              </a:spcAft>
              <a:defRPr/>
            </a:pPr>
            <a:endParaRPr lang="he-IL" sz="2000" dirty="0">
              <a:solidFill>
                <a:prstClr val="black"/>
              </a:solidFill>
              <a:latin typeface="Arial"/>
              <a:cs typeface="Arial"/>
            </a:endParaRPr>
          </a:p>
          <a:p>
            <a:pPr fontAlgn="auto">
              <a:spcBef>
                <a:spcPts val="0"/>
              </a:spcBef>
              <a:spcAft>
                <a:spcPts val="0"/>
              </a:spcAft>
              <a:buFontTx/>
              <a:buBlip>
                <a:blip r:embed="rId2"/>
              </a:buBlip>
              <a:defRPr/>
            </a:pPr>
            <a:r>
              <a:rPr lang="he-IL" sz="2000" dirty="0" smtClean="0">
                <a:solidFill>
                  <a:prstClr val="black"/>
                </a:solidFill>
                <a:latin typeface="Arial"/>
                <a:cs typeface="Arial"/>
              </a:rPr>
              <a:t> תהליך הפוטוסינתזה הכרחי לקיום האורגניזמים במערכת האקולוגית מהסיבות הבאות:</a:t>
            </a:r>
          </a:p>
          <a:p>
            <a:pPr fontAlgn="auto">
              <a:spcBef>
                <a:spcPts val="0"/>
              </a:spcBef>
              <a:spcAft>
                <a:spcPts val="0"/>
              </a:spcAft>
              <a:defRPr/>
            </a:pPr>
            <a:r>
              <a:rPr lang="he-IL" sz="2000" dirty="0" smtClean="0">
                <a:solidFill>
                  <a:prstClr val="black"/>
                </a:solidFill>
                <a:latin typeface="Arial"/>
                <a:cs typeface="Arial"/>
              </a:rPr>
              <a:t>א. בתהליך נוצרים חומרים אורגניים המשמשים כשלד לבניית כל החומרים   </a:t>
            </a:r>
          </a:p>
          <a:p>
            <a:pPr fontAlgn="auto">
              <a:spcBef>
                <a:spcPts val="0"/>
              </a:spcBef>
              <a:spcAft>
                <a:spcPts val="0"/>
              </a:spcAft>
              <a:defRPr/>
            </a:pPr>
            <a:r>
              <a:rPr lang="he-IL" sz="2000" dirty="0" smtClean="0">
                <a:solidFill>
                  <a:prstClr val="black"/>
                </a:solidFill>
                <a:latin typeface="Arial"/>
                <a:cs typeface="Arial"/>
              </a:rPr>
              <a:t>    האורגניים הנחוצים לבניית התאים, כלומר לגידול ולהתרבות. </a:t>
            </a:r>
          </a:p>
          <a:p>
            <a:pPr fontAlgn="auto">
              <a:spcBef>
                <a:spcPts val="0"/>
              </a:spcBef>
              <a:spcAft>
                <a:spcPts val="0"/>
              </a:spcAft>
              <a:defRPr/>
            </a:pPr>
            <a:r>
              <a:rPr lang="he-IL" sz="2000" dirty="0" smtClean="0">
                <a:solidFill>
                  <a:prstClr val="black"/>
                </a:solidFill>
                <a:latin typeface="Arial"/>
                <a:cs typeface="Arial"/>
              </a:rPr>
              <a:t>ב. בתהליך מומרת אנרגיית אור לאנרגיה כימית האצורה בחומרים האורגניים.</a:t>
            </a:r>
          </a:p>
          <a:p>
            <a:pPr fontAlgn="auto">
              <a:spcBef>
                <a:spcPts val="0"/>
              </a:spcBef>
              <a:spcAft>
                <a:spcPts val="0"/>
              </a:spcAft>
              <a:defRPr/>
            </a:pPr>
            <a:r>
              <a:rPr lang="he-IL" sz="2000" dirty="0">
                <a:solidFill>
                  <a:prstClr val="black"/>
                </a:solidFill>
                <a:latin typeface="Arial"/>
                <a:cs typeface="Arial"/>
              </a:rPr>
              <a:t> </a:t>
            </a:r>
            <a:r>
              <a:rPr lang="he-IL" sz="2000" dirty="0" smtClean="0">
                <a:solidFill>
                  <a:prstClr val="black"/>
                </a:solidFill>
                <a:latin typeface="Arial"/>
                <a:cs typeface="Arial"/>
              </a:rPr>
              <a:t>   האנרגיה משתחררת כשהחומרים מתפרקים בתהליך הנשימה התאית </a:t>
            </a:r>
          </a:p>
          <a:p>
            <a:pPr fontAlgn="auto">
              <a:spcBef>
                <a:spcPts val="0"/>
              </a:spcBef>
              <a:spcAft>
                <a:spcPts val="0"/>
              </a:spcAft>
              <a:defRPr/>
            </a:pPr>
            <a:r>
              <a:rPr lang="he-IL" sz="2000" dirty="0" smtClean="0">
                <a:solidFill>
                  <a:prstClr val="black"/>
                </a:solidFill>
                <a:latin typeface="Arial"/>
                <a:cs typeface="Arial"/>
              </a:rPr>
              <a:t>    ומנוצלת לתהליכי החיים.</a:t>
            </a:r>
          </a:p>
          <a:p>
            <a:pPr fontAlgn="auto">
              <a:spcBef>
                <a:spcPts val="0"/>
              </a:spcBef>
              <a:spcAft>
                <a:spcPts val="0"/>
              </a:spcAft>
              <a:defRPr/>
            </a:pPr>
            <a:r>
              <a:rPr lang="he-IL" sz="2000" dirty="0" smtClean="0">
                <a:solidFill>
                  <a:prstClr val="black"/>
                </a:solidFill>
                <a:latin typeface="Arial"/>
                <a:cs typeface="Arial"/>
              </a:rPr>
              <a:t>ג. בתהליך נפלט לאטמוספרה </a:t>
            </a:r>
            <a:r>
              <a:rPr lang="he-IL" sz="2000" dirty="0">
                <a:solidFill>
                  <a:prstClr val="black"/>
                </a:solidFill>
                <a:latin typeface="Arial"/>
                <a:cs typeface="Arial"/>
              </a:rPr>
              <a:t>חמצן </a:t>
            </a:r>
            <a:r>
              <a:rPr lang="he-IL" sz="2000" dirty="0" smtClean="0">
                <a:solidFill>
                  <a:prstClr val="black"/>
                </a:solidFill>
                <a:latin typeface="Arial"/>
                <a:cs typeface="Arial"/>
              </a:rPr>
              <a:t>הנחוץ לנשימה התאית של האורגניזמים.</a:t>
            </a:r>
          </a:p>
          <a:p>
            <a:pPr fontAlgn="auto">
              <a:spcBef>
                <a:spcPts val="0"/>
              </a:spcBef>
              <a:spcAft>
                <a:spcPts val="0"/>
              </a:spcAft>
              <a:buFontTx/>
              <a:buBlip>
                <a:blip r:embed="rId2"/>
              </a:buBlip>
              <a:defRPr/>
            </a:pPr>
            <a:endParaRPr lang="he-IL" sz="2000" dirty="0" smtClean="0">
              <a:solidFill>
                <a:prstClr val="black"/>
              </a:solidFill>
              <a:latin typeface="Arial"/>
              <a:cs typeface="Arial"/>
            </a:endParaRPr>
          </a:p>
          <a:p>
            <a:pPr fontAlgn="auto">
              <a:spcBef>
                <a:spcPts val="0"/>
              </a:spcBef>
              <a:spcAft>
                <a:spcPts val="0"/>
              </a:spcAft>
              <a:buFontTx/>
              <a:buBlip>
                <a:blip r:embed="rId2"/>
              </a:buBlip>
              <a:defRPr/>
            </a:pPr>
            <a:r>
              <a:rPr lang="he-IL" sz="2000" dirty="0" smtClean="0">
                <a:solidFill>
                  <a:prstClr val="black"/>
                </a:solidFill>
                <a:latin typeface="Arial"/>
                <a:cs typeface="Arial"/>
              </a:rPr>
              <a:t> דרך ההזנה של הצמחים היא </a:t>
            </a:r>
            <a:r>
              <a:rPr lang="he-IL" sz="2000" dirty="0" err="1" smtClean="0">
                <a:solidFill>
                  <a:prstClr val="black"/>
                </a:solidFill>
                <a:latin typeface="Arial"/>
                <a:cs typeface="Arial"/>
              </a:rPr>
              <a:t>אוטוטרופית</a:t>
            </a:r>
            <a:r>
              <a:rPr lang="he-IL" sz="2000" dirty="0" smtClean="0">
                <a:solidFill>
                  <a:prstClr val="black"/>
                </a:solidFill>
                <a:latin typeface="Arial"/>
                <a:cs typeface="Arial"/>
              </a:rPr>
              <a:t>.</a:t>
            </a:r>
          </a:p>
          <a:p>
            <a:pPr fontAlgn="auto">
              <a:spcBef>
                <a:spcPts val="0"/>
              </a:spcBef>
              <a:spcAft>
                <a:spcPts val="0"/>
              </a:spcAft>
              <a:buFontTx/>
              <a:buBlip>
                <a:blip r:embed="rId2"/>
              </a:buBlip>
              <a:defRPr/>
            </a:pPr>
            <a:r>
              <a:rPr lang="he-IL" sz="2000" dirty="0">
                <a:solidFill>
                  <a:prstClr val="black"/>
                </a:solidFill>
                <a:latin typeface="Arial"/>
                <a:cs typeface="Arial"/>
              </a:rPr>
              <a:t> בשל תפקידם ביצירת חומרים אורגניים מחומרים אי-אורגניים הצמחים נקראים</a:t>
            </a:r>
          </a:p>
          <a:p>
            <a:pPr fontAlgn="auto">
              <a:spcBef>
                <a:spcPts val="0"/>
              </a:spcBef>
              <a:spcAft>
                <a:spcPts val="0"/>
              </a:spcAft>
              <a:defRPr/>
            </a:pPr>
            <a:r>
              <a:rPr lang="he-IL" sz="2000" dirty="0">
                <a:solidFill>
                  <a:prstClr val="black"/>
                </a:solidFill>
                <a:latin typeface="Arial"/>
                <a:cs typeface="Arial"/>
              </a:rPr>
              <a:t> </a:t>
            </a:r>
            <a:r>
              <a:rPr lang="he-IL" sz="2000" dirty="0" smtClean="0">
                <a:solidFill>
                  <a:prstClr val="black"/>
                </a:solidFill>
                <a:latin typeface="Arial"/>
                <a:cs typeface="Arial"/>
              </a:rPr>
              <a:t> יצרנים.</a:t>
            </a:r>
          </a:p>
          <a:p>
            <a:pPr fontAlgn="auto">
              <a:spcBef>
                <a:spcPts val="0"/>
              </a:spcBef>
              <a:spcAft>
                <a:spcPts val="0"/>
              </a:spcAft>
              <a:buFontTx/>
              <a:buBlip>
                <a:blip r:embed="rId2"/>
              </a:buBlip>
              <a:defRPr/>
            </a:pPr>
            <a:r>
              <a:rPr lang="he-IL" sz="2000" dirty="0">
                <a:solidFill>
                  <a:prstClr val="black"/>
                </a:solidFill>
                <a:latin typeface="Arial"/>
                <a:cs typeface="Arial"/>
              </a:rPr>
              <a:t> </a:t>
            </a:r>
            <a:r>
              <a:rPr lang="he-IL" sz="2000" dirty="0" smtClean="0">
                <a:solidFill>
                  <a:prstClr val="black"/>
                </a:solidFill>
                <a:latin typeface="Arial"/>
                <a:cs typeface="Arial"/>
              </a:rPr>
              <a:t>האורגניזמים הניזונים מהצמחים במישרין הם הצרכנים במערכת האקולוגית, </a:t>
            </a:r>
          </a:p>
          <a:p>
            <a:pPr fontAlgn="auto">
              <a:spcBef>
                <a:spcPts val="0"/>
              </a:spcBef>
              <a:spcAft>
                <a:spcPts val="0"/>
              </a:spcAft>
              <a:defRPr/>
            </a:pPr>
            <a:r>
              <a:rPr lang="he-IL" sz="2000" dirty="0" smtClean="0">
                <a:solidFill>
                  <a:prstClr val="black"/>
                </a:solidFill>
                <a:latin typeface="Arial"/>
                <a:cs typeface="Arial"/>
              </a:rPr>
              <a:t>  </a:t>
            </a:r>
            <a:r>
              <a:rPr lang="he-IL" sz="2000" dirty="0" err="1" smtClean="0">
                <a:solidFill>
                  <a:prstClr val="black"/>
                </a:solidFill>
                <a:latin typeface="Arial"/>
                <a:cs typeface="Arial"/>
              </a:rPr>
              <a:t>והטרוטרופיים</a:t>
            </a:r>
            <a:r>
              <a:rPr lang="he-IL" sz="2000" dirty="0" smtClean="0">
                <a:solidFill>
                  <a:prstClr val="black"/>
                </a:solidFill>
                <a:latin typeface="Arial"/>
                <a:cs typeface="Arial"/>
              </a:rPr>
              <a:t>  מבחינת דרך הזנתם.</a:t>
            </a:r>
          </a:p>
        </p:txBody>
      </p:sp>
      <p:sp>
        <p:nvSpPr>
          <p:cNvPr id="7"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prstClr val="white">
                    <a:lumMod val="75000"/>
                  </a:prstClr>
                </a:solidFill>
              </a:rPr>
              <a:pPr fontAlgn="base">
                <a:spcBef>
                  <a:spcPct val="0"/>
                </a:spcBef>
                <a:spcAft>
                  <a:spcPct val="0"/>
                </a:spcAft>
                <a:defRPr/>
              </a:pPr>
              <a:t>43</a:t>
            </a:fld>
            <a:endParaRPr lang="he-IL" sz="1400" dirty="0" smtClean="0">
              <a:solidFill>
                <a:prstClr val="white">
                  <a:lumMod val="75000"/>
                </a:prstClr>
              </a:solidFill>
            </a:endParaRPr>
          </a:p>
        </p:txBody>
      </p:sp>
      <p:sp>
        <p:nvSpPr>
          <p:cNvPr id="9" name="Rectangle 3"/>
          <p:cNvSpPr/>
          <p:nvPr/>
        </p:nvSpPr>
        <p:spPr>
          <a:xfrm>
            <a:off x="231775" y="502642"/>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870804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633432" y="3182228"/>
            <a:ext cx="8051552" cy="1254884"/>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מלבן 6"/>
          <p:cNvSpPr/>
          <p:nvPr/>
        </p:nvSpPr>
        <p:spPr>
          <a:xfrm>
            <a:off x="633432" y="1124744"/>
            <a:ext cx="8051552" cy="1800200"/>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הגורמים המשפיעים על קצב הפוטוסינתזה</a:t>
            </a:r>
            <a:endParaRPr lang="he-IL" sz="1800" dirty="0" smtClean="0"/>
          </a:p>
        </p:txBody>
      </p:sp>
      <p:sp>
        <p:nvSpPr>
          <p:cNvPr id="9" name="TextBox 8"/>
          <p:cNvSpPr txBox="1"/>
          <p:nvPr/>
        </p:nvSpPr>
        <p:spPr>
          <a:xfrm>
            <a:off x="231775" y="465138"/>
            <a:ext cx="8429625" cy="4449762"/>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endParaRPr lang="he-IL" sz="800" kern="0" dirty="0">
              <a:solidFill>
                <a:prstClr val="black"/>
              </a:solidFill>
            </a:endParaRPr>
          </a:p>
          <a:p>
            <a:pPr fontAlgn="auto">
              <a:lnSpc>
                <a:spcPct val="110000"/>
              </a:lnSpc>
              <a:spcBef>
                <a:spcPts val="0"/>
              </a:spcBef>
              <a:spcAft>
                <a:spcPts val="0"/>
              </a:spcAft>
              <a:defRPr/>
            </a:pPr>
            <a:r>
              <a:rPr lang="he-IL" u="sng" kern="0" dirty="0">
                <a:solidFill>
                  <a:prstClr val="black"/>
                </a:solidFill>
              </a:rPr>
              <a:t>קצב הפוטוסינתזה מושפע מגורמים שונים, בניהם</a:t>
            </a:r>
            <a:r>
              <a:rPr lang="he-IL" kern="0" dirty="0">
                <a:solidFill>
                  <a:prstClr val="black"/>
                </a:solidFill>
              </a:rPr>
              <a:t>:</a:t>
            </a: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r>
              <a:rPr lang="he-IL" u="sng" kern="0" dirty="0">
                <a:solidFill>
                  <a:prstClr val="black"/>
                </a:solidFill>
              </a:rPr>
              <a:t>גורמים חיצוניים כגון</a:t>
            </a:r>
            <a:r>
              <a:rPr lang="he-IL" kern="0" dirty="0">
                <a:solidFill>
                  <a:prstClr val="black"/>
                </a:solidFill>
              </a:rPr>
              <a:t>: </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עוצמת האור</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ריכוז ה-</a:t>
            </a:r>
            <a:r>
              <a:rPr lang="en-US" kern="0" dirty="0">
                <a:solidFill>
                  <a:prstClr val="black"/>
                </a:solidFill>
              </a:rPr>
              <a:t>CO</a:t>
            </a:r>
            <a:r>
              <a:rPr lang="en-US" sz="1200" kern="0" dirty="0">
                <a:solidFill>
                  <a:prstClr val="black"/>
                </a:solidFill>
              </a:rPr>
              <a:t>2</a:t>
            </a:r>
            <a:r>
              <a:rPr lang="he-IL" sz="1200" kern="0" dirty="0">
                <a:solidFill>
                  <a:prstClr val="black"/>
                </a:solidFill>
              </a:rPr>
              <a:t> </a:t>
            </a:r>
            <a:r>
              <a:rPr lang="he-IL" kern="0" dirty="0">
                <a:solidFill>
                  <a:prstClr val="black"/>
                </a:solidFill>
              </a:rPr>
              <a:t>בסביבת הצמח</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הטמפרטורה</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כמות המים</a:t>
            </a: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r>
              <a:rPr lang="he-IL" u="sng" kern="0" dirty="0">
                <a:solidFill>
                  <a:prstClr val="black"/>
                </a:solidFill>
              </a:rPr>
              <a:t>וגורמים פנימיים הקשורים לצמח כגון</a:t>
            </a:r>
            <a:r>
              <a:rPr lang="he-IL" kern="0" dirty="0">
                <a:solidFill>
                  <a:prstClr val="black"/>
                </a:solidFill>
              </a:rPr>
              <a:t>:</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ריכוז הכלורופיל בעלים</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שטח הפנים של העלים ביחס </a:t>
            </a:r>
            <a:r>
              <a:rPr lang="he-IL" kern="0" dirty="0" smtClean="0">
                <a:solidFill>
                  <a:prstClr val="black"/>
                </a:solidFill>
              </a:rPr>
              <a:t>לנפחם</a:t>
            </a:r>
            <a:endParaRPr lang="he-IL" kern="0" dirty="0">
              <a:solidFill>
                <a:prstClr val="black"/>
              </a:solidFill>
            </a:endParaRPr>
          </a:p>
        </p:txBody>
      </p:sp>
      <p:sp>
        <p:nvSpPr>
          <p:cNvPr id="10"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a:spLocks noGrp="1"/>
          </p:cNvSpPr>
          <p:nvPr>
            <p:ph type="sldNum" sz="quarter" idx="12"/>
          </p:nvPr>
        </p:nvSpPr>
        <p:spPr bwMode="auto">
          <a:xfrm>
            <a:off x="179512" y="6237312"/>
            <a:ext cx="702433"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44</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49C9B3-54B7-4BE5-A4C7-40A681C8C0EF}" type="slidenum">
              <a:rPr lang="he-IL" smtClean="0"/>
              <a:pPr fontAlgn="base">
                <a:spcBef>
                  <a:spcPct val="0"/>
                </a:spcBef>
                <a:spcAft>
                  <a:spcPct val="0"/>
                </a:spcAft>
                <a:defRPr/>
              </a:pPr>
              <a:t>45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השפעת עוצמת האור על קצב הפוטוסינתזה</a:t>
            </a:r>
            <a:endParaRPr lang="he-IL" sz="1800" dirty="0" smtClean="0"/>
          </a:p>
        </p:txBody>
      </p:sp>
      <p:sp>
        <p:nvSpPr>
          <p:cNvPr id="12" name="TextBox 11"/>
          <p:cNvSpPr txBox="1"/>
          <p:nvPr/>
        </p:nvSpPr>
        <p:spPr>
          <a:xfrm>
            <a:off x="233363" y="620713"/>
            <a:ext cx="8429625" cy="5903912"/>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r>
              <a:rPr lang="he-IL" kern="0" dirty="0">
                <a:solidFill>
                  <a:prstClr val="black"/>
                </a:solidFill>
              </a:rPr>
              <a:t>בדקו בניסוי את השפעת עוצמת האור על קצב </a:t>
            </a:r>
            <a:r>
              <a:rPr lang="he-IL" kern="0" dirty="0" smtClean="0">
                <a:solidFill>
                  <a:prstClr val="black"/>
                </a:solidFill>
              </a:rPr>
              <a:t>הפוטוסינתזה בדרך הבאה:</a:t>
            </a:r>
          </a:p>
          <a:p>
            <a:pPr fontAlgn="auto">
              <a:lnSpc>
                <a:spcPct val="110000"/>
              </a:lnSpc>
              <a:spcBef>
                <a:spcPts val="0"/>
              </a:spcBef>
              <a:spcAft>
                <a:spcPts val="0"/>
              </a:spcAft>
              <a:defRPr/>
            </a:pPr>
            <a:r>
              <a:rPr lang="he-IL" kern="0" dirty="0" smtClean="0">
                <a:solidFill>
                  <a:prstClr val="black"/>
                </a:solidFill>
              </a:rPr>
              <a:t> </a:t>
            </a:r>
            <a:r>
              <a:rPr lang="he-IL" kern="0" dirty="0">
                <a:solidFill>
                  <a:prstClr val="black"/>
                </a:solidFill>
              </a:rPr>
              <a:t>האירו צמח מים בעוצמות אור הולכות וגדלות, ובדקו את קצב הפוטוסינתזה לפי נפח החמצן שנפלט (כבועות).</a:t>
            </a: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r>
              <a:rPr lang="he-IL" kern="0" dirty="0" smtClean="0">
                <a:solidFill>
                  <a:prstClr val="black"/>
                </a:solidFill>
              </a:rPr>
              <a:t>                  </a:t>
            </a: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r>
              <a:rPr lang="he-IL" kern="0" dirty="0" smtClean="0">
                <a:solidFill>
                  <a:prstClr val="black"/>
                </a:solidFill>
              </a:rPr>
              <a:t>הסבר </a:t>
            </a:r>
            <a:r>
              <a:rPr lang="he-IL" kern="0" dirty="0">
                <a:solidFill>
                  <a:prstClr val="black"/>
                </a:solidFill>
              </a:rPr>
              <a:t>התוצאות, והסבר על המונח החשוב: </a:t>
            </a:r>
            <a:r>
              <a:rPr lang="he-IL" b="1" kern="0" dirty="0">
                <a:solidFill>
                  <a:schemeClr val="accent3"/>
                </a:solidFill>
              </a:rPr>
              <a:t>גורם מגביל </a:t>
            </a:r>
            <a:r>
              <a:rPr lang="he-IL" kern="0" dirty="0">
                <a:solidFill>
                  <a:prstClr val="black"/>
                </a:solidFill>
              </a:rPr>
              <a:t>– בשקף הבא!</a:t>
            </a: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45</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grpSp>
        <p:nvGrpSpPr>
          <p:cNvPr id="9" name="קבוצה 7"/>
          <p:cNvGrpSpPr/>
          <p:nvPr/>
        </p:nvGrpSpPr>
        <p:grpSpPr>
          <a:xfrm>
            <a:off x="323528" y="1655244"/>
            <a:ext cx="8750438" cy="2709860"/>
            <a:chOff x="323528" y="1238201"/>
            <a:chExt cx="8750438" cy="2709860"/>
          </a:xfrm>
        </p:grpSpPr>
        <p:sp>
          <p:nvSpPr>
            <p:cNvPr id="10" name="שמש 9"/>
            <p:cNvSpPr/>
            <p:nvPr/>
          </p:nvSpPr>
          <p:spPr bwMode="auto">
            <a:xfrm rot="1196320">
              <a:off x="7625015" y="2851091"/>
              <a:ext cx="1448951" cy="109697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 name="קבוצה 6"/>
            <p:cNvGrpSpPr/>
            <p:nvPr/>
          </p:nvGrpSpPr>
          <p:grpSpPr>
            <a:xfrm>
              <a:off x="323528" y="1238201"/>
              <a:ext cx="8331671" cy="2547506"/>
              <a:chOff x="323528" y="2132856"/>
              <a:chExt cx="8331671" cy="2547506"/>
            </a:xfrm>
          </p:grpSpPr>
          <p:grpSp>
            <p:nvGrpSpPr>
              <p:cNvPr id="13" name="קבוצה 1"/>
              <p:cNvGrpSpPr/>
              <p:nvPr/>
            </p:nvGrpSpPr>
            <p:grpSpPr>
              <a:xfrm>
                <a:off x="323528" y="2132856"/>
                <a:ext cx="8331671" cy="1543800"/>
                <a:chOff x="0" y="2348879"/>
                <a:chExt cx="8331671" cy="1543800"/>
              </a:xfrm>
            </p:grpSpPr>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348880"/>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4764" y="2348879"/>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2348880"/>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25" y="2348880"/>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48880"/>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חץ ימינה 13"/>
              <p:cNvSpPr/>
              <p:nvPr/>
            </p:nvSpPr>
            <p:spPr>
              <a:xfrm>
                <a:off x="1475656" y="3804082"/>
                <a:ext cx="6192688" cy="876280"/>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שמש 14"/>
              <p:cNvSpPr/>
              <p:nvPr/>
            </p:nvSpPr>
            <p:spPr bwMode="auto">
              <a:xfrm rot="1196320">
                <a:off x="716758" y="3895968"/>
                <a:ext cx="660620" cy="692508"/>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מלבן 4"/>
              <p:cNvSpPr/>
              <p:nvPr/>
            </p:nvSpPr>
            <p:spPr>
              <a:xfrm>
                <a:off x="3178126" y="4035623"/>
                <a:ext cx="2724480" cy="369332"/>
              </a:xfrm>
              <a:prstGeom prst="rect">
                <a:avLst/>
              </a:prstGeom>
            </p:spPr>
            <p:txBody>
              <a:bodyPr wrap="square">
                <a:spAutoFit/>
              </a:bodyPr>
              <a:lstStyle/>
              <a:p>
                <a:r>
                  <a:rPr lang="he-IL" b="1" kern="0" dirty="0" smtClean="0"/>
                  <a:t>עצמת אור הולכת וגדלה</a:t>
                </a:r>
                <a:endParaRPr lang="he-IL" b="1" dirty="0"/>
              </a:p>
            </p:txBody>
          </p:sp>
        </p:grpSp>
      </p:grpSp>
      <p:pic>
        <p:nvPicPr>
          <p:cNvPr id="2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099374"/>
            <a:ext cx="3505737" cy="220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מלבן 22"/>
          <p:cNvSpPr/>
          <p:nvPr/>
        </p:nvSpPr>
        <p:spPr>
          <a:xfrm>
            <a:off x="4364245" y="4005064"/>
            <a:ext cx="889987" cy="307777"/>
          </a:xfrm>
          <a:prstGeom prst="rect">
            <a:avLst/>
          </a:prstGeom>
        </p:spPr>
        <p:txBody>
          <a:bodyPr wrap="none">
            <a:spAutoFit/>
          </a:bodyPr>
          <a:lstStyle/>
          <a:p>
            <a:r>
              <a:rPr lang="he-IL" sz="1400" b="1" kern="0" dirty="0" smtClean="0">
                <a:solidFill>
                  <a:prstClr val="black"/>
                </a:solidFill>
              </a:rPr>
              <a:t>התוצאות:</a:t>
            </a:r>
            <a:endParaRPr lang="he-IL" sz="1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1"/>
          <p:cNvPicPr>
            <a:picLocks noChangeAspect="1" noChangeArrowheads="1"/>
          </p:cNvPicPr>
          <p:nvPr/>
        </p:nvPicPr>
        <p:blipFill>
          <a:blip r:embed="rId3" cstate="print"/>
          <a:srcRect/>
          <a:stretch>
            <a:fillRect/>
          </a:stretch>
        </p:blipFill>
        <p:spPr bwMode="auto">
          <a:xfrm>
            <a:off x="4314825" y="4271963"/>
            <a:ext cx="3762375" cy="2371725"/>
          </a:xfrm>
          <a:prstGeom prst="rect">
            <a:avLst/>
          </a:prstGeom>
          <a:noFill/>
          <a:ln w="9525">
            <a:noFill/>
            <a:miter lim="800000"/>
            <a:headEnd/>
            <a:tailEnd/>
          </a:ln>
          <a:effec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4819D17-2A80-4D2D-9933-CE4B05A1BA89}" type="slidenum">
              <a:rPr lang="he-IL" smtClean="0"/>
              <a:pPr fontAlgn="base">
                <a:spcBef>
                  <a:spcPct val="0"/>
                </a:spcBef>
                <a:spcAft>
                  <a:spcPct val="0"/>
                </a:spcAft>
                <a:defRPr/>
              </a:pPr>
              <a:t>46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גורם מגביל</a:t>
            </a:r>
            <a:endParaRPr lang="he-IL" sz="1800" dirty="0" smtClean="0"/>
          </a:p>
        </p:txBody>
      </p:sp>
      <p:sp>
        <p:nvSpPr>
          <p:cNvPr id="10" name="TextBox 9"/>
          <p:cNvSpPr txBox="1"/>
          <p:nvPr/>
        </p:nvSpPr>
        <p:spPr>
          <a:xfrm>
            <a:off x="107950" y="4695825"/>
            <a:ext cx="4024313" cy="762000"/>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r>
              <a:rPr lang="he-IL" kern="0" dirty="0"/>
              <a:t>בקטע  זה ,עוצמת האור היא הגורם המגביל: ככל שהיא עולה קצב התהליך </a:t>
            </a:r>
            <a:r>
              <a:rPr lang="he-IL" kern="0" dirty="0" smtClean="0"/>
              <a:t>עולה.</a:t>
            </a:r>
            <a:endParaRPr lang="he-IL" kern="0" dirty="0"/>
          </a:p>
        </p:txBody>
      </p:sp>
      <p:cxnSp>
        <p:nvCxnSpPr>
          <p:cNvPr id="5" name="מחבר חץ ישר 4"/>
          <p:cNvCxnSpPr/>
          <p:nvPr/>
        </p:nvCxnSpPr>
        <p:spPr>
          <a:xfrm>
            <a:off x="4140200" y="5076825"/>
            <a:ext cx="127793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6748463" y="4108450"/>
            <a:ext cx="0" cy="587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מלבן 2"/>
          <p:cNvSpPr/>
          <p:nvPr/>
        </p:nvSpPr>
        <p:spPr>
          <a:xfrm>
            <a:off x="344488" y="2522538"/>
            <a:ext cx="8339137" cy="1614487"/>
          </a:xfrm>
          <a:prstGeom prst="rect">
            <a:avLst/>
          </a:prstGeom>
        </p:spPr>
        <p:txBody>
          <a:bodyPr>
            <a:spAutoFit/>
          </a:bodyPr>
          <a:lstStyle/>
          <a:p>
            <a:pPr fontAlgn="auto">
              <a:lnSpc>
                <a:spcPct val="110000"/>
              </a:lnSpc>
              <a:spcBef>
                <a:spcPts val="0"/>
              </a:spcBef>
              <a:spcAft>
                <a:spcPts val="0"/>
              </a:spcAft>
              <a:defRPr/>
            </a:pPr>
            <a:r>
              <a:rPr lang="he-IL" kern="0" dirty="0">
                <a:solidFill>
                  <a:prstClr val="black"/>
                </a:solidFill>
              </a:rPr>
              <a:t>בקטע  זה ,עוצמת האור </a:t>
            </a:r>
            <a:r>
              <a:rPr lang="he-IL" u="sng" kern="0" dirty="0">
                <a:solidFill>
                  <a:prstClr val="black"/>
                </a:solidFill>
              </a:rPr>
              <a:t>אינה</a:t>
            </a:r>
            <a:r>
              <a:rPr lang="he-IL" kern="0" dirty="0">
                <a:solidFill>
                  <a:prstClr val="black"/>
                </a:solidFill>
              </a:rPr>
              <a:t> הגורם המגביל: אף-על-פי שהיא עולה קצב התהליך אינו משתנה.</a:t>
            </a:r>
          </a:p>
          <a:p>
            <a:pPr fontAlgn="auto">
              <a:lnSpc>
                <a:spcPct val="110000"/>
              </a:lnSpc>
              <a:spcBef>
                <a:spcPts val="0"/>
              </a:spcBef>
              <a:spcAft>
                <a:spcPts val="0"/>
              </a:spcAft>
              <a:defRPr/>
            </a:pPr>
            <a:r>
              <a:rPr lang="he-IL" kern="0" dirty="0">
                <a:solidFill>
                  <a:prstClr val="black"/>
                </a:solidFill>
              </a:rPr>
              <a:t> בקטע זה גורם אחר , כגון : ריכוז ה-</a:t>
            </a:r>
            <a:r>
              <a:rPr lang="en-US" kern="0" dirty="0">
                <a:solidFill>
                  <a:prstClr val="black"/>
                </a:solidFill>
              </a:rPr>
              <a:t>CO2 </a:t>
            </a:r>
            <a:r>
              <a:rPr lang="he-IL" kern="0" dirty="0">
                <a:solidFill>
                  <a:prstClr val="black"/>
                </a:solidFill>
              </a:rPr>
              <a:t>הוא הגורם המגביל.</a:t>
            </a:r>
          </a:p>
          <a:p>
            <a:pPr fontAlgn="auto">
              <a:lnSpc>
                <a:spcPct val="110000"/>
              </a:lnSpc>
              <a:spcBef>
                <a:spcPts val="0"/>
              </a:spcBef>
              <a:spcAft>
                <a:spcPts val="0"/>
              </a:spcAft>
              <a:defRPr/>
            </a:pPr>
            <a:r>
              <a:rPr lang="he-IL" kern="0" dirty="0">
                <a:solidFill>
                  <a:prstClr val="black"/>
                </a:solidFill>
              </a:rPr>
              <a:t>איך בודקים אם ריכוז ה- ה-</a:t>
            </a:r>
            <a:r>
              <a:rPr lang="en-US" kern="0" dirty="0">
                <a:solidFill>
                  <a:prstClr val="black"/>
                </a:solidFill>
              </a:rPr>
              <a:t>CO2 </a:t>
            </a:r>
            <a:r>
              <a:rPr lang="he-IL" kern="0" dirty="0">
                <a:solidFill>
                  <a:prstClr val="black"/>
                </a:solidFill>
              </a:rPr>
              <a:t>הוא הגורם המגביל? </a:t>
            </a:r>
          </a:p>
          <a:p>
            <a:pPr fontAlgn="auto">
              <a:lnSpc>
                <a:spcPct val="110000"/>
              </a:lnSpc>
              <a:spcBef>
                <a:spcPts val="0"/>
              </a:spcBef>
              <a:spcAft>
                <a:spcPts val="0"/>
              </a:spcAft>
              <a:defRPr/>
            </a:pPr>
            <a:r>
              <a:rPr lang="he-IL" kern="0" dirty="0">
                <a:solidFill>
                  <a:prstClr val="black"/>
                </a:solidFill>
              </a:rPr>
              <a:t>מעלים את ריכוז ה-</a:t>
            </a:r>
            <a:r>
              <a:rPr lang="en-US" kern="0" dirty="0">
                <a:solidFill>
                  <a:prstClr val="black"/>
                </a:solidFill>
              </a:rPr>
              <a:t>CO</a:t>
            </a:r>
            <a:r>
              <a:rPr lang="en-US" kern="0" baseline="-25000" dirty="0">
                <a:solidFill>
                  <a:prstClr val="black"/>
                </a:solidFill>
              </a:rPr>
              <a:t>2</a:t>
            </a:r>
            <a:r>
              <a:rPr lang="he-IL" kern="0" baseline="-25000" dirty="0">
                <a:solidFill>
                  <a:prstClr val="black"/>
                </a:solidFill>
              </a:rPr>
              <a:t> </a:t>
            </a:r>
            <a:r>
              <a:rPr lang="he-IL" kern="0" dirty="0">
                <a:solidFill>
                  <a:prstClr val="black"/>
                </a:solidFill>
              </a:rPr>
              <a:t>בעוצמות האור הגבוהות, ובודקים אם קצב התהליך עולה. </a:t>
            </a:r>
          </a:p>
        </p:txBody>
      </p:sp>
      <p:sp>
        <p:nvSpPr>
          <p:cNvPr id="12" name="TextBox 11"/>
          <p:cNvSpPr txBox="1"/>
          <p:nvPr/>
        </p:nvSpPr>
        <p:spPr>
          <a:xfrm>
            <a:off x="233363" y="496888"/>
            <a:ext cx="8482012" cy="2003425"/>
          </a:xfrm>
          <a:prstGeom prst="rect">
            <a:avLst/>
          </a:prstGeom>
          <a:noFill/>
          <a:ln w="22225">
            <a:noFill/>
          </a:ln>
          <a:effectLst>
            <a:outerShdw sx="101000" sy="101000" algn="ctr" rotWithShape="0">
              <a:sysClr val="window" lastClr="FFFFFF">
                <a:lumMod val="75000"/>
              </a:sysClr>
            </a:outerShdw>
          </a:effectLst>
        </p:spPr>
        <p:txBody>
          <a:bodyPr/>
          <a:lstStyle/>
          <a:p>
            <a:pPr algn="just" fontAlgn="auto">
              <a:lnSpc>
                <a:spcPct val="110000"/>
              </a:lnSpc>
              <a:spcBef>
                <a:spcPts val="0"/>
              </a:spcBef>
              <a:spcAft>
                <a:spcPts val="0"/>
              </a:spcAft>
              <a:defRPr/>
            </a:pPr>
            <a:r>
              <a:rPr lang="he-IL" u="sng" kern="0" dirty="0">
                <a:solidFill>
                  <a:srgbClr val="FF6600"/>
                </a:solidFill>
                <a:latin typeface="Arial"/>
                <a:cs typeface="Arial"/>
              </a:rPr>
              <a:t>גורם מגביל הוא הגורם הקובע את קצב התהליך</a:t>
            </a:r>
            <a:r>
              <a:rPr lang="he-IL" kern="0" dirty="0">
                <a:solidFill>
                  <a:srgbClr val="FF6600"/>
                </a:solidFill>
                <a:latin typeface="Arial"/>
                <a:cs typeface="Arial"/>
              </a:rPr>
              <a:t> (ובדרך כלל </a:t>
            </a:r>
            <a:r>
              <a:rPr lang="he-IL" kern="0" dirty="0">
                <a:solidFill>
                  <a:schemeClr val="accent3"/>
                </a:solidFill>
                <a:latin typeface="Arial"/>
                <a:cs typeface="Arial"/>
              </a:rPr>
              <a:t>הוא </a:t>
            </a:r>
            <a:r>
              <a:rPr lang="he-IL" kern="0" dirty="0">
                <a:solidFill>
                  <a:srgbClr val="FF6600"/>
                </a:solidFill>
                <a:latin typeface="Arial"/>
                <a:cs typeface="Arial"/>
              </a:rPr>
              <a:t>הגורם שכמותו מוגבלת).</a:t>
            </a:r>
          </a:p>
          <a:p>
            <a:pPr algn="just" fontAlgn="auto">
              <a:lnSpc>
                <a:spcPct val="110000"/>
              </a:lnSpc>
              <a:spcBef>
                <a:spcPts val="0"/>
              </a:spcBef>
              <a:spcAft>
                <a:spcPts val="0"/>
              </a:spcAft>
              <a:defRPr/>
            </a:pPr>
            <a:endParaRPr lang="he-IL" sz="800" u="sng" kern="0" dirty="0">
              <a:solidFill>
                <a:prstClr val="black"/>
              </a:solidFill>
              <a:latin typeface="Arial"/>
              <a:cs typeface="Arial"/>
            </a:endParaRPr>
          </a:p>
          <a:p>
            <a:pPr algn="just" fontAlgn="auto">
              <a:lnSpc>
                <a:spcPct val="110000"/>
              </a:lnSpc>
              <a:spcBef>
                <a:spcPts val="0"/>
              </a:spcBef>
              <a:spcAft>
                <a:spcPts val="0"/>
              </a:spcAft>
              <a:defRPr/>
            </a:pPr>
            <a:r>
              <a:rPr lang="he-IL" u="sng" kern="0" dirty="0">
                <a:solidFill>
                  <a:prstClr val="black"/>
                </a:solidFill>
                <a:latin typeface="Arial"/>
                <a:cs typeface="Arial"/>
              </a:rPr>
              <a:t>כיצד קובעים אם הגורם המתואר בציר  </a:t>
            </a:r>
            <a:r>
              <a:rPr lang="en-US" u="sng" kern="0" dirty="0">
                <a:solidFill>
                  <a:prstClr val="black"/>
                </a:solidFill>
                <a:latin typeface="Arial"/>
                <a:cs typeface="Arial"/>
              </a:rPr>
              <a:t>X</a:t>
            </a:r>
            <a:r>
              <a:rPr lang="he-IL" u="sng" kern="0" dirty="0">
                <a:solidFill>
                  <a:prstClr val="black"/>
                </a:solidFill>
                <a:latin typeface="Arial"/>
                <a:cs typeface="Arial"/>
              </a:rPr>
              <a:t> הוא הגורם המגביל</a:t>
            </a:r>
            <a:r>
              <a:rPr lang="he-IL" kern="0" dirty="0">
                <a:solidFill>
                  <a:prstClr val="black"/>
                </a:solidFill>
                <a:latin typeface="Arial"/>
                <a:cs typeface="Arial"/>
              </a:rPr>
              <a:t>?</a:t>
            </a:r>
          </a:p>
          <a:p>
            <a:pPr algn="just" fontAlgn="auto">
              <a:lnSpc>
                <a:spcPct val="110000"/>
              </a:lnSpc>
              <a:spcBef>
                <a:spcPts val="0"/>
              </a:spcBef>
              <a:spcAft>
                <a:spcPts val="0"/>
              </a:spcAft>
              <a:defRPr/>
            </a:pPr>
            <a:r>
              <a:rPr lang="he-IL" kern="0" dirty="0">
                <a:solidFill>
                  <a:prstClr val="black"/>
                </a:solidFill>
                <a:latin typeface="Arial"/>
                <a:cs typeface="Arial"/>
              </a:rPr>
              <a:t>כאשר בגרף יש </a:t>
            </a:r>
            <a:r>
              <a:rPr lang="he-IL" kern="0" dirty="0">
                <a:latin typeface="Arial"/>
                <a:cs typeface="Arial"/>
              </a:rPr>
              <a:t>קטעים אחדים, הגורם המגביל משתנה מקטע לקטע. יש לבדוק בכל קטע בנפרד:</a:t>
            </a:r>
          </a:p>
          <a:p>
            <a:pPr algn="just" fontAlgn="auto">
              <a:lnSpc>
                <a:spcPct val="110000"/>
              </a:lnSpc>
              <a:spcBef>
                <a:spcPts val="0"/>
              </a:spcBef>
              <a:spcAft>
                <a:spcPts val="0"/>
              </a:spcAft>
              <a:defRPr/>
            </a:pPr>
            <a:r>
              <a:rPr lang="he-IL" kern="0" dirty="0">
                <a:latin typeface="Arial"/>
                <a:cs typeface="Arial"/>
              </a:rPr>
              <a:t>אם הערכים בציר </a:t>
            </a:r>
            <a:r>
              <a:rPr lang="en-US" kern="0" dirty="0">
                <a:latin typeface="Arial"/>
                <a:cs typeface="Arial"/>
              </a:rPr>
              <a:t>X</a:t>
            </a:r>
            <a:r>
              <a:rPr lang="he-IL" kern="0" dirty="0">
                <a:latin typeface="Arial"/>
                <a:cs typeface="Arial"/>
              </a:rPr>
              <a:t> עולים וגם קצב התהליך עולה – הגורם שבציר </a:t>
            </a:r>
            <a:r>
              <a:rPr lang="en-US" kern="0" dirty="0">
                <a:latin typeface="Arial"/>
                <a:cs typeface="Arial"/>
              </a:rPr>
              <a:t>X</a:t>
            </a:r>
            <a:r>
              <a:rPr lang="he-IL" kern="0" dirty="0">
                <a:latin typeface="Arial"/>
                <a:cs typeface="Arial"/>
              </a:rPr>
              <a:t> הוא הגורם המגביל.</a:t>
            </a:r>
          </a:p>
          <a:p>
            <a:pPr algn="just" fontAlgn="auto">
              <a:lnSpc>
                <a:spcPct val="110000"/>
              </a:lnSpc>
              <a:spcBef>
                <a:spcPts val="0"/>
              </a:spcBef>
              <a:spcAft>
                <a:spcPts val="0"/>
              </a:spcAft>
              <a:defRPr/>
            </a:pPr>
            <a:r>
              <a:rPr lang="he-IL" kern="0" dirty="0">
                <a:latin typeface="Arial"/>
                <a:cs typeface="Arial"/>
              </a:rPr>
              <a:t>אם הערכים בציר </a:t>
            </a:r>
            <a:r>
              <a:rPr lang="en-US" kern="0" dirty="0">
                <a:latin typeface="Arial"/>
                <a:cs typeface="Arial"/>
              </a:rPr>
              <a:t>X</a:t>
            </a:r>
            <a:r>
              <a:rPr lang="he-IL" kern="0" dirty="0">
                <a:latin typeface="Arial"/>
                <a:cs typeface="Arial"/>
              </a:rPr>
              <a:t> עולים, אך קצב התהליך </a:t>
            </a:r>
            <a:r>
              <a:rPr lang="he-IL" u="sng" kern="0" dirty="0">
                <a:latin typeface="Arial"/>
                <a:cs typeface="Arial"/>
              </a:rPr>
              <a:t>אינו</a:t>
            </a:r>
            <a:r>
              <a:rPr lang="he-IL" kern="0" dirty="0">
                <a:latin typeface="Arial"/>
                <a:cs typeface="Arial"/>
              </a:rPr>
              <a:t> משתנה – הגורם שבציר </a:t>
            </a:r>
            <a:r>
              <a:rPr lang="en-US" kern="0" dirty="0">
                <a:latin typeface="Arial"/>
                <a:cs typeface="Arial"/>
              </a:rPr>
              <a:t>X</a:t>
            </a:r>
            <a:r>
              <a:rPr lang="he-IL" kern="0" dirty="0">
                <a:latin typeface="Arial"/>
                <a:cs typeface="Arial"/>
              </a:rPr>
              <a:t> אינו הגורם המגביל, אלא גורם אחר הוא הגורם המגביל.</a:t>
            </a:r>
          </a:p>
          <a:p>
            <a:pPr algn="just" fontAlgn="auto">
              <a:lnSpc>
                <a:spcPct val="110000"/>
              </a:lnSpc>
              <a:spcBef>
                <a:spcPts val="0"/>
              </a:spcBef>
              <a:spcAft>
                <a:spcPts val="0"/>
              </a:spcAft>
              <a:defRPr/>
            </a:pPr>
            <a:endParaRPr lang="he-IL" kern="0" dirty="0">
              <a:solidFill>
                <a:prstClr val="black"/>
              </a:solidFill>
              <a:latin typeface="Arial"/>
              <a:cs typeface="Arial"/>
            </a:endParaRPr>
          </a:p>
        </p:txBody>
      </p:sp>
      <p:sp>
        <p:nvSpPr>
          <p:cNvPr id="7" name="מלבן 6"/>
          <p:cNvSpPr/>
          <p:nvPr/>
        </p:nvSpPr>
        <p:spPr>
          <a:xfrm>
            <a:off x="971550" y="2522538"/>
            <a:ext cx="7712075" cy="1614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5" name="מלבן 14"/>
          <p:cNvSpPr/>
          <p:nvPr/>
        </p:nvSpPr>
        <p:spPr>
          <a:xfrm>
            <a:off x="107950" y="4629150"/>
            <a:ext cx="4032250" cy="828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6"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46</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81DB0CB-9724-455F-AD66-42BF2031A7D1}" type="slidenum">
              <a:rPr lang="he-IL" smtClean="0"/>
              <a:pPr fontAlgn="base">
                <a:spcBef>
                  <a:spcPct val="0"/>
                </a:spcBef>
                <a:spcAft>
                  <a:spcPct val="0"/>
                </a:spcAft>
                <a:defRPr/>
              </a:pPr>
              <a:t>47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שאלות  15+16</a:t>
            </a:r>
            <a:endParaRPr lang="he-IL" sz="1800" dirty="0" smtClean="0"/>
          </a:p>
        </p:txBody>
      </p:sp>
      <p:sp>
        <p:nvSpPr>
          <p:cNvPr id="15" name="TextBox 14"/>
          <p:cNvSpPr txBox="1"/>
          <p:nvPr/>
        </p:nvSpPr>
        <p:spPr>
          <a:xfrm>
            <a:off x="160338" y="454025"/>
            <a:ext cx="8469312" cy="41544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15:</a:t>
            </a:r>
            <a:endParaRPr lang="he-IL" b="1" kern="0" dirty="0">
              <a:solidFill>
                <a:srgbClr val="1D4C72"/>
              </a:solidFill>
            </a:endParaRPr>
          </a:p>
          <a:p>
            <a:pPr fontAlgn="auto">
              <a:spcBef>
                <a:spcPts val="0"/>
              </a:spcBef>
              <a:spcAft>
                <a:spcPts val="0"/>
              </a:spcAft>
              <a:defRPr/>
            </a:pPr>
            <a:r>
              <a:rPr lang="he-IL" kern="0" dirty="0">
                <a:solidFill>
                  <a:srgbClr val="1D4C72"/>
                </a:solidFill>
              </a:rPr>
              <a:t>עיינו בשתי העקומות שלפניכם.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מה אפשר ללמוד מהעקומות? </a:t>
            </a:r>
            <a:endParaRPr lang="en-US" kern="0" dirty="0">
              <a:solidFill>
                <a:srgbClr val="1D4C72"/>
              </a:solidFill>
            </a:endParaRPr>
          </a:p>
          <a:p>
            <a:pPr fontAlgn="auto">
              <a:spcBef>
                <a:spcPts val="0"/>
              </a:spcBef>
              <a:spcAft>
                <a:spcPts val="0"/>
              </a:spcAft>
              <a:defRPr/>
            </a:pPr>
            <a:r>
              <a:rPr lang="he-IL" kern="0" dirty="0">
                <a:solidFill>
                  <a:srgbClr val="1D4C72"/>
                </a:solidFill>
              </a:rPr>
              <a:t>   א. בעוצמות אור גבוהות מ-10 יחידות, האור הוא גורם מגביל.</a:t>
            </a:r>
            <a:endParaRPr lang="en-US" kern="0" dirty="0">
              <a:solidFill>
                <a:srgbClr val="1D4C72"/>
              </a:solidFill>
            </a:endParaRPr>
          </a:p>
          <a:p>
            <a:pPr fontAlgn="auto">
              <a:spcBef>
                <a:spcPts val="0"/>
              </a:spcBef>
              <a:spcAft>
                <a:spcPts val="0"/>
              </a:spcAft>
              <a:defRPr/>
            </a:pPr>
            <a:r>
              <a:rPr lang="he-IL" kern="0" dirty="0">
                <a:solidFill>
                  <a:srgbClr val="1D4C72"/>
                </a:solidFill>
              </a:rPr>
              <a:t>   ב. הוספת </a:t>
            </a:r>
            <a:r>
              <a:rPr lang="en-US" kern="0" dirty="0">
                <a:solidFill>
                  <a:srgbClr val="1D4C72"/>
                </a:solidFill>
              </a:rPr>
              <a:t> </a:t>
            </a:r>
            <a:r>
              <a:rPr lang="en-US" sz="1500" b="1" kern="0" dirty="0">
                <a:solidFill>
                  <a:srgbClr val="1D4C72"/>
                </a:solidFill>
              </a:rPr>
              <a:t>CO</a:t>
            </a:r>
            <a:r>
              <a:rPr lang="en-US" sz="1100" b="1" kern="0" dirty="0">
                <a:solidFill>
                  <a:srgbClr val="1D4C72"/>
                </a:solidFill>
              </a:rPr>
              <a:t>2</a:t>
            </a:r>
            <a:r>
              <a:rPr lang="he-IL" kern="0" dirty="0">
                <a:solidFill>
                  <a:srgbClr val="1D4C72"/>
                </a:solidFill>
              </a:rPr>
              <a:t>תגביר את שיעור הפוטוסינתזה. </a:t>
            </a:r>
            <a:endParaRPr lang="en-US" kern="0" dirty="0">
              <a:solidFill>
                <a:srgbClr val="1D4C72"/>
              </a:solidFill>
            </a:endParaRPr>
          </a:p>
          <a:p>
            <a:pPr fontAlgn="auto">
              <a:spcBef>
                <a:spcPts val="0"/>
              </a:spcBef>
              <a:spcAft>
                <a:spcPts val="0"/>
              </a:spcAft>
              <a:defRPr/>
            </a:pPr>
            <a:r>
              <a:rPr lang="he-IL" kern="0" dirty="0">
                <a:solidFill>
                  <a:srgbClr val="1D4C72"/>
                </a:solidFill>
              </a:rPr>
              <a:t>   ג. בעוצמות אור גבוהות מ-2 יחידות, העלאת הטמפרטורה משפיעה על שיעור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ד. בעוצמות אור נמוכות (2-0 יחידות), העלאת הטמפרטורה משפיעה על שיעור הפוטוסינתזה.</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pic>
        <p:nvPicPr>
          <p:cNvPr id="63494" name="Picture 2"/>
          <p:cNvPicPr>
            <a:picLocks noChangeAspect="1" noChangeArrowheads="1"/>
          </p:cNvPicPr>
          <p:nvPr/>
        </p:nvPicPr>
        <p:blipFill>
          <a:blip r:embed="rId2" cstate="print"/>
          <a:srcRect/>
          <a:stretch>
            <a:fillRect/>
          </a:stretch>
        </p:blipFill>
        <p:spPr bwMode="auto">
          <a:xfrm>
            <a:off x="428625" y="930275"/>
            <a:ext cx="3000375" cy="2284413"/>
          </a:xfrm>
          <a:prstGeom prst="rect">
            <a:avLst/>
          </a:prstGeom>
          <a:noFill/>
          <a:ln w="9525">
            <a:noFill/>
            <a:miter lim="800000"/>
            <a:headEnd/>
            <a:tailEnd/>
          </a:ln>
        </p:spPr>
      </p:pic>
      <p:sp>
        <p:nvSpPr>
          <p:cNvPr id="7" name="TextBox 6"/>
          <p:cNvSpPr txBox="1"/>
          <p:nvPr/>
        </p:nvSpPr>
        <p:spPr>
          <a:xfrm>
            <a:off x="231775" y="5157788"/>
            <a:ext cx="8469313"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16:</a:t>
            </a:r>
            <a:endParaRPr lang="he-IL" b="1" kern="0" dirty="0">
              <a:solidFill>
                <a:srgbClr val="1D4C72"/>
              </a:solidFill>
            </a:endParaRPr>
          </a:p>
          <a:p>
            <a:pPr fontAlgn="auto">
              <a:spcBef>
                <a:spcPts val="0"/>
              </a:spcBef>
              <a:spcAft>
                <a:spcPts val="0"/>
              </a:spcAft>
              <a:defRPr/>
            </a:pPr>
            <a:r>
              <a:rPr lang="he-IL" kern="0" dirty="0">
                <a:solidFill>
                  <a:srgbClr val="1D4C72"/>
                </a:solidFill>
              </a:rPr>
              <a:t>מהו הגורם המגביל בשתי העקומות בעוצמות האור הנמוכות מ-2 יחידות?</a:t>
            </a: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47</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732B7F2-44D2-4946-8C7C-C435369EBECE}" type="slidenum">
              <a:rPr lang="he-IL" smtClean="0"/>
              <a:pPr fontAlgn="base">
                <a:spcBef>
                  <a:spcPct val="0"/>
                </a:spcBef>
                <a:spcAft>
                  <a:spcPct val="0"/>
                </a:spcAft>
                <a:defRPr/>
              </a:pPr>
              <a:t>48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תשובות</a:t>
            </a:r>
            <a:endParaRPr lang="he-IL" sz="1800" dirty="0" smtClean="0"/>
          </a:p>
        </p:txBody>
      </p:sp>
      <p:sp>
        <p:nvSpPr>
          <p:cNvPr id="15" name="TextBox 14"/>
          <p:cNvSpPr txBox="1"/>
          <p:nvPr/>
        </p:nvSpPr>
        <p:spPr>
          <a:xfrm>
            <a:off x="104775" y="485775"/>
            <a:ext cx="8469313" cy="41544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15:</a:t>
            </a:r>
            <a:endParaRPr lang="he-IL" b="1" kern="0" dirty="0">
              <a:solidFill>
                <a:srgbClr val="1D4C72"/>
              </a:solidFill>
            </a:endParaRPr>
          </a:p>
          <a:p>
            <a:pPr fontAlgn="auto">
              <a:spcBef>
                <a:spcPts val="0"/>
              </a:spcBef>
              <a:spcAft>
                <a:spcPts val="0"/>
              </a:spcAft>
              <a:defRPr/>
            </a:pPr>
            <a:r>
              <a:rPr lang="he-IL" kern="0" dirty="0">
                <a:solidFill>
                  <a:srgbClr val="1D4C72"/>
                </a:solidFill>
              </a:rPr>
              <a:t>עיינו בשתי העקומות שלפניכם.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מה אפשר ללמוד מהעקומות? </a:t>
            </a:r>
            <a:endParaRPr lang="en-US" kern="0" dirty="0">
              <a:solidFill>
                <a:srgbClr val="1D4C72"/>
              </a:solidFill>
            </a:endParaRPr>
          </a:p>
          <a:p>
            <a:pPr fontAlgn="auto">
              <a:spcBef>
                <a:spcPts val="0"/>
              </a:spcBef>
              <a:spcAft>
                <a:spcPts val="0"/>
              </a:spcAft>
              <a:defRPr/>
            </a:pPr>
            <a:r>
              <a:rPr lang="he-IL" kern="0" dirty="0">
                <a:solidFill>
                  <a:srgbClr val="1D4C72"/>
                </a:solidFill>
              </a:rPr>
              <a:t>   א. בעוצמות אור גבוהות מ-10 יחידות, האור הוא גורם מגביל.</a:t>
            </a:r>
            <a:endParaRPr lang="en-US" kern="0" dirty="0">
              <a:solidFill>
                <a:srgbClr val="1D4C72"/>
              </a:solidFill>
            </a:endParaRPr>
          </a:p>
          <a:p>
            <a:pPr fontAlgn="auto">
              <a:spcBef>
                <a:spcPts val="0"/>
              </a:spcBef>
              <a:spcAft>
                <a:spcPts val="0"/>
              </a:spcAft>
              <a:defRPr/>
            </a:pPr>
            <a:r>
              <a:rPr lang="he-IL" kern="0" dirty="0">
                <a:solidFill>
                  <a:srgbClr val="1D4C72"/>
                </a:solidFill>
              </a:rPr>
              <a:t>   ב. הוספת </a:t>
            </a:r>
            <a:r>
              <a:rPr lang="en-US" kern="0" dirty="0">
                <a:solidFill>
                  <a:srgbClr val="1D4C72"/>
                </a:solidFill>
              </a:rPr>
              <a:t> </a:t>
            </a:r>
            <a:r>
              <a:rPr lang="en-US" sz="1500" b="1" kern="0" dirty="0">
                <a:solidFill>
                  <a:srgbClr val="1D4C72"/>
                </a:solidFill>
              </a:rPr>
              <a:t>CO</a:t>
            </a:r>
            <a:r>
              <a:rPr lang="en-US" sz="1100" b="1" kern="0" dirty="0">
                <a:solidFill>
                  <a:srgbClr val="1D4C72"/>
                </a:solidFill>
              </a:rPr>
              <a:t>2</a:t>
            </a:r>
            <a:r>
              <a:rPr lang="he-IL" kern="0" dirty="0">
                <a:solidFill>
                  <a:srgbClr val="1D4C72"/>
                </a:solidFill>
              </a:rPr>
              <a:t>תגביר את שיעור הפוטוסינתזה. </a:t>
            </a:r>
            <a:endParaRPr lang="en-US" kern="0" dirty="0">
              <a:solidFill>
                <a:srgbClr val="1D4C72"/>
              </a:solidFill>
            </a:endParaRPr>
          </a:p>
          <a:p>
            <a:pPr fontAlgn="auto">
              <a:spcBef>
                <a:spcPts val="0"/>
              </a:spcBef>
              <a:spcAft>
                <a:spcPts val="0"/>
              </a:spcAft>
              <a:defRPr/>
            </a:pPr>
            <a:r>
              <a:rPr lang="he-IL" kern="0" dirty="0">
                <a:solidFill>
                  <a:srgbClr val="1D4C72"/>
                </a:solidFill>
              </a:rPr>
              <a:t>   ג. בעוצמות אור גבוהות מ-2 יחידות, העלאת הטמפרטורה משפיעה על שיעור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ד. בעוצמות אור נמוכות (2-0 יחידות), העלאת הטמפרטורה משפיעה על שיעור הפוטוסינתזה.</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pic>
        <p:nvPicPr>
          <p:cNvPr id="64518" name="Picture 2"/>
          <p:cNvPicPr>
            <a:picLocks noChangeAspect="1" noChangeArrowheads="1"/>
          </p:cNvPicPr>
          <p:nvPr/>
        </p:nvPicPr>
        <p:blipFill>
          <a:blip r:embed="rId2" cstate="print"/>
          <a:srcRect/>
          <a:stretch>
            <a:fillRect/>
          </a:stretch>
        </p:blipFill>
        <p:spPr bwMode="auto">
          <a:xfrm>
            <a:off x="428625" y="930275"/>
            <a:ext cx="3000375" cy="2284413"/>
          </a:xfrm>
          <a:prstGeom prst="rect">
            <a:avLst/>
          </a:prstGeom>
          <a:noFill/>
          <a:ln w="9525">
            <a:noFill/>
            <a:miter lim="800000"/>
            <a:headEnd/>
            <a:tailEnd/>
          </a:ln>
        </p:spPr>
      </p:pic>
      <p:sp>
        <p:nvSpPr>
          <p:cNvPr id="12" name="Rectangle 12"/>
          <p:cNvSpPr/>
          <p:nvPr/>
        </p:nvSpPr>
        <p:spPr>
          <a:xfrm>
            <a:off x="331788" y="4498975"/>
            <a:ext cx="8286750" cy="5842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משפט ג'</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lumMod val="65000"/>
                  <a:lumOff val="35000"/>
                </a:sysClr>
              </a:solidFill>
              <a:latin typeface="Arial"/>
              <a:cs typeface="Arial"/>
            </a:endParaRPr>
          </a:p>
        </p:txBody>
      </p:sp>
      <p:sp>
        <p:nvSpPr>
          <p:cNvPr id="2" name="מלבן 1"/>
          <p:cNvSpPr/>
          <p:nvPr/>
        </p:nvSpPr>
        <p:spPr>
          <a:xfrm>
            <a:off x="7419975" y="5202238"/>
            <a:ext cx="1136650" cy="368300"/>
          </a:xfrm>
          <a:prstGeom prst="rect">
            <a:avLst/>
          </a:prstGeom>
        </p:spPr>
        <p:txBody>
          <a:bodyPr wrap="none">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16:</a:t>
            </a:r>
            <a:endParaRPr lang="he-IL" b="1" kern="0" dirty="0">
              <a:solidFill>
                <a:srgbClr val="1D4C72"/>
              </a:solidFill>
            </a:endParaRPr>
          </a:p>
        </p:txBody>
      </p:sp>
      <p:sp>
        <p:nvSpPr>
          <p:cNvPr id="9" name="Rectangle 12"/>
          <p:cNvSpPr/>
          <p:nvPr/>
        </p:nvSpPr>
        <p:spPr>
          <a:xfrm>
            <a:off x="311150" y="5584825"/>
            <a:ext cx="8286750" cy="10128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הגורם המגביל בשתי העקומות בעוצמות אור של עד 2 יחידות הוא עוצמת האור. (ככל שעוצמת האור עולה קצב התהליך עולה).</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lumMod val="65000"/>
                  <a:lumOff val="35000"/>
                </a:sysClr>
              </a:solidFill>
              <a:latin typeface="Arial"/>
              <a:cs typeface="Arial"/>
            </a:endParaRPr>
          </a:p>
        </p:txBody>
      </p:sp>
      <p:sp>
        <p:nvSpPr>
          <p:cNvPr id="10"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269167"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48</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6017DFF-C5DD-4187-948E-F43F22E7F949}"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 השפעת ריכוז הפחמן הדו-חמצני על קצב הפוטוסינתזה</a:t>
            </a:r>
            <a:endParaRPr lang="he-IL" sz="1800" dirty="0" smtClean="0"/>
          </a:p>
        </p:txBody>
      </p:sp>
      <p:sp>
        <p:nvSpPr>
          <p:cNvPr id="8" name="TextBox 7"/>
          <p:cNvSpPr txBox="1"/>
          <p:nvPr/>
        </p:nvSpPr>
        <p:spPr>
          <a:xfrm>
            <a:off x="539750" y="692150"/>
            <a:ext cx="8183563" cy="2170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17:</a:t>
            </a:r>
            <a:endParaRPr lang="he-IL" b="1" kern="0" dirty="0">
              <a:solidFill>
                <a:srgbClr val="1D4C72"/>
              </a:solidFill>
            </a:endParaRPr>
          </a:p>
          <a:p>
            <a:pPr fontAlgn="auto">
              <a:lnSpc>
                <a:spcPct val="110000"/>
              </a:lnSpc>
              <a:spcBef>
                <a:spcPts val="0"/>
              </a:spcBef>
              <a:spcAft>
                <a:spcPts val="0"/>
              </a:spcAft>
              <a:defRPr/>
            </a:pPr>
            <a:r>
              <a:rPr lang="he-IL" kern="0" dirty="0">
                <a:solidFill>
                  <a:schemeClr val="tx2"/>
                </a:solidFill>
              </a:rPr>
              <a:t>בדקו בניסוי את השפעת ריכוז ה-</a:t>
            </a:r>
            <a:r>
              <a:rPr lang="en-US" kern="0" dirty="0">
                <a:solidFill>
                  <a:schemeClr val="tx2"/>
                </a:solidFill>
              </a:rPr>
              <a:t>CO</a:t>
            </a:r>
            <a:r>
              <a:rPr lang="en-US" kern="0" baseline="-25000" dirty="0">
                <a:solidFill>
                  <a:schemeClr val="tx2"/>
                </a:solidFill>
              </a:rPr>
              <a:t>2 </a:t>
            </a:r>
            <a:r>
              <a:rPr lang="he-IL" kern="0" dirty="0">
                <a:solidFill>
                  <a:schemeClr val="tx2"/>
                </a:solidFill>
              </a:rPr>
              <a:t> על קצב הפוטוסינתזה.</a:t>
            </a:r>
          </a:p>
          <a:p>
            <a:pPr fontAlgn="auto">
              <a:lnSpc>
                <a:spcPct val="110000"/>
              </a:lnSpc>
              <a:spcBef>
                <a:spcPts val="0"/>
              </a:spcBef>
              <a:spcAft>
                <a:spcPts val="0"/>
              </a:spcAft>
              <a:defRPr/>
            </a:pPr>
            <a:r>
              <a:rPr lang="he-IL" kern="0" dirty="0">
                <a:solidFill>
                  <a:schemeClr val="tx2"/>
                </a:solidFill>
              </a:rPr>
              <a:t>התוצאות מתוארות בגרף הבא: </a:t>
            </a:r>
          </a:p>
          <a:p>
            <a:pPr fontAlgn="auto">
              <a:lnSpc>
                <a:spcPct val="110000"/>
              </a:lnSpc>
              <a:spcBef>
                <a:spcPts val="0"/>
              </a:spcBef>
              <a:spcAft>
                <a:spcPts val="0"/>
              </a:spcAft>
              <a:defRPr/>
            </a:pPr>
            <a:r>
              <a:rPr lang="he-IL" kern="0" dirty="0">
                <a:solidFill>
                  <a:schemeClr val="tx2"/>
                </a:solidFill>
              </a:rPr>
              <a:t>א. תנו שמות לצירים.</a:t>
            </a:r>
          </a:p>
          <a:p>
            <a:pPr fontAlgn="auto">
              <a:lnSpc>
                <a:spcPct val="110000"/>
              </a:lnSpc>
              <a:spcBef>
                <a:spcPts val="0"/>
              </a:spcBef>
              <a:spcAft>
                <a:spcPts val="0"/>
              </a:spcAft>
              <a:defRPr/>
            </a:pPr>
            <a:r>
              <a:rPr lang="he-IL" kern="0" dirty="0">
                <a:solidFill>
                  <a:schemeClr val="tx2"/>
                </a:solidFill>
              </a:rPr>
              <a:t>ב. הסבירו את התוצאות, וציינו את הגורמים המגבילים בשני חלקי הגרף.</a:t>
            </a:r>
          </a:p>
          <a:p>
            <a:pPr fontAlgn="auto">
              <a:lnSpc>
                <a:spcPct val="110000"/>
              </a:lnSpc>
              <a:spcBef>
                <a:spcPts val="0"/>
              </a:spcBef>
              <a:spcAft>
                <a:spcPts val="0"/>
              </a:spcAft>
              <a:defRPr/>
            </a:pPr>
            <a:endParaRPr lang="he-IL" kern="0" dirty="0">
              <a:solidFill>
                <a:schemeClr val="tx2"/>
              </a:solidFill>
            </a:endParaRPr>
          </a:p>
          <a:p>
            <a:pPr fontAlgn="auto">
              <a:spcBef>
                <a:spcPts val="0"/>
              </a:spcBef>
              <a:spcAft>
                <a:spcPts val="0"/>
              </a:spcAft>
              <a:defRPr/>
            </a:pPr>
            <a:endParaRPr lang="he-IL" b="1" kern="0" dirty="0">
              <a:solidFill>
                <a:schemeClr val="tx2"/>
              </a:solidFill>
            </a:endParaRPr>
          </a:p>
        </p:txBody>
      </p:sp>
      <p:pic>
        <p:nvPicPr>
          <p:cNvPr id="65542" name="Picture 7"/>
          <p:cNvPicPr>
            <a:picLocks noChangeAspect="1" noChangeArrowheads="1"/>
          </p:cNvPicPr>
          <p:nvPr/>
        </p:nvPicPr>
        <p:blipFill>
          <a:blip r:embed="rId2" cstate="print"/>
          <a:srcRect/>
          <a:stretch>
            <a:fillRect/>
          </a:stretch>
        </p:blipFill>
        <p:spPr bwMode="auto">
          <a:xfrm>
            <a:off x="3203575" y="3270250"/>
            <a:ext cx="3114675" cy="1981200"/>
          </a:xfrm>
          <a:prstGeom prst="rect">
            <a:avLst/>
          </a:prstGeom>
          <a:noFill/>
          <a:ln w="9525">
            <a:noFill/>
            <a:miter lim="800000"/>
            <a:headEnd/>
            <a:tailEnd/>
          </a:ln>
          <a:effectLst/>
        </p:spPr>
      </p:pic>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49</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43155C6-F8FB-4BF6-A908-3A59DD7C48C9}"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 מגיבים ותוצרים בתהליך הפוטוסינתזה</a:t>
            </a:r>
            <a:endParaRPr lang="he-IL" sz="1800" dirty="0" smtClean="0"/>
          </a:p>
        </p:txBody>
      </p:sp>
      <p:sp>
        <p:nvSpPr>
          <p:cNvPr id="8" name="TextBox 7"/>
          <p:cNvSpPr txBox="1"/>
          <p:nvPr/>
        </p:nvSpPr>
        <p:spPr>
          <a:xfrm>
            <a:off x="152400" y="498475"/>
            <a:ext cx="846931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1:</a:t>
            </a:r>
          </a:p>
          <a:p>
            <a:pPr fontAlgn="auto">
              <a:spcBef>
                <a:spcPts val="0"/>
              </a:spcBef>
              <a:spcAft>
                <a:spcPts val="0"/>
              </a:spcAft>
              <a:defRPr/>
            </a:pPr>
            <a:r>
              <a:rPr lang="he-IL" kern="0" dirty="0">
                <a:solidFill>
                  <a:srgbClr val="1F497D"/>
                </a:solidFill>
              </a:rPr>
              <a:t>א. סמנו בצבעים שונים את החומרים האורגניים ואת החומרים האי-אורגנים בין המגיבים </a:t>
            </a:r>
          </a:p>
          <a:p>
            <a:pPr fontAlgn="auto">
              <a:spcBef>
                <a:spcPts val="0"/>
              </a:spcBef>
              <a:spcAft>
                <a:spcPts val="0"/>
              </a:spcAft>
              <a:defRPr/>
            </a:pPr>
            <a:r>
              <a:rPr lang="he-IL" kern="0" dirty="0">
                <a:solidFill>
                  <a:srgbClr val="1F497D"/>
                </a:solidFill>
              </a:rPr>
              <a:t>    והתוצרים של תהליך הפוטוסינתזה.</a:t>
            </a:r>
          </a:p>
          <a:p>
            <a:pPr fontAlgn="auto">
              <a:spcBef>
                <a:spcPts val="0"/>
              </a:spcBef>
              <a:spcAft>
                <a:spcPts val="0"/>
              </a:spcAft>
              <a:defRPr/>
            </a:pPr>
            <a:r>
              <a:rPr lang="he-IL" kern="0" dirty="0">
                <a:solidFill>
                  <a:srgbClr val="1F497D"/>
                </a:solidFill>
              </a:rPr>
              <a:t>ב. השלימו את התרשים בעזרת המילים: אוויר, אוויר, תהליכי חיים, קרקע, שורשים.</a:t>
            </a:r>
          </a:p>
        </p:txBody>
      </p:sp>
      <p:sp>
        <p:nvSpPr>
          <p:cNvPr id="15" name="הסבר אליפטי 14"/>
          <p:cNvSpPr/>
          <p:nvPr/>
        </p:nvSpPr>
        <p:spPr>
          <a:xfrm rot="9976769">
            <a:off x="112713" y="4452938"/>
            <a:ext cx="1800225" cy="1368425"/>
          </a:xfrm>
          <a:prstGeom prst="wedgeEllipseCallout">
            <a:avLst>
              <a:gd name="adj1" fmla="val -51796"/>
              <a:gd name="adj2" fmla="val 12135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TextBox 15"/>
          <p:cNvSpPr txBox="1"/>
          <p:nvPr/>
        </p:nvSpPr>
        <p:spPr>
          <a:xfrm>
            <a:off x="-107950" y="4683125"/>
            <a:ext cx="1752600"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שנפלט ל________</a:t>
            </a:r>
          </a:p>
        </p:txBody>
      </p:sp>
      <p:sp>
        <p:nvSpPr>
          <p:cNvPr id="18" name="הסבר אליפטי 17"/>
          <p:cNvSpPr/>
          <p:nvPr/>
        </p:nvSpPr>
        <p:spPr>
          <a:xfrm rot="9976769">
            <a:off x="2130425" y="4975225"/>
            <a:ext cx="1800225" cy="1368425"/>
          </a:xfrm>
          <a:prstGeom prst="wedgeEllipseCallout">
            <a:avLst>
              <a:gd name="adj1" fmla="val -65002"/>
              <a:gd name="adj2" fmla="val 15494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TextBox 16"/>
          <p:cNvSpPr txBox="1"/>
          <p:nvPr/>
        </p:nvSpPr>
        <p:spPr>
          <a:xfrm>
            <a:off x="2100263" y="5300663"/>
            <a:ext cx="1752600"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kern="0" dirty="0">
                <a:solidFill>
                  <a:srgbClr val="1D4C72"/>
                </a:solidFill>
              </a:rPr>
              <a:t>שמנוצל ל__________</a:t>
            </a:r>
          </a:p>
          <a:p>
            <a:pPr algn="ctr" fontAlgn="auto">
              <a:spcBef>
                <a:spcPts val="0"/>
              </a:spcBef>
              <a:spcAft>
                <a:spcPts val="0"/>
              </a:spcAft>
              <a:defRPr/>
            </a:pPr>
            <a:r>
              <a:rPr lang="he-IL" kern="0" dirty="0">
                <a:solidFill>
                  <a:srgbClr val="1D4C72"/>
                </a:solidFill>
              </a:rPr>
              <a:t>בצמח</a:t>
            </a:r>
          </a:p>
        </p:txBody>
      </p:sp>
      <p:grpSp>
        <p:nvGrpSpPr>
          <p:cNvPr id="28682" name="קבוצה 11"/>
          <p:cNvGrpSpPr>
            <a:grpSpLocks/>
          </p:cNvGrpSpPr>
          <p:nvPr/>
        </p:nvGrpSpPr>
        <p:grpSpPr bwMode="auto">
          <a:xfrm>
            <a:off x="411163" y="2339975"/>
            <a:ext cx="8035925" cy="1000125"/>
            <a:chOff x="694479" y="2348880"/>
            <a:chExt cx="8035773" cy="1000902"/>
          </a:xfrm>
        </p:grpSpPr>
        <p:sp>
          <p:nvSpPr>
            <p:cNvPr id="20" name="TextBox 19"/>
            <p:cNvSpPr txBox="1"/>
            <p:nvPr/>
          </p:nvSpPr>
          <p:spPr>
            <a:xfrm>
              <a:off x="2699453" y="2348880"/>
              <a:ext cx="1655732"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b="1" dirty="0">
                  <a:solidFill>
                    <a:srgbClr val="FF6600"/>
                  </a:solidFill>
                  <a:latin typeface="Arial"/>
                  <a:cs typeface="Arial"/>
                </a:rPr>
                <a:t>  </a:t>
              </a:r>
              <a:r>
                <a:rPr lang="en-US" dirty="0">
                  <a:solidFill>
                    <a:prstClr val="black"/>
                  </a:solidFill>
                  <a:latin typeface="Arial"/>
                  <a:cs typeface="Arial"/>
                </a:rPr>
                <a:t>C</a:t>
              </a:r>
              <a:r>
                <a:rPr lang="en-US" sz="1200" dirty="0">
                  <a:solidFill>
                    <a:prstClr val="black"/>
                  </a:solidFill>
                  <a:latin typeface="Arial"/>
                  <a:cs typeface="Arial"/>
                </a:rPr>
                <a:t>6</a:t>
              </a:r>
              <a:r>
                <a:rPr lang="en-US" dirty="0">
                  <a:solidFill>
                    <a:prstClr val="black"/>
                  </a:solidFill>
                  <a:latin typeface="Arial"/>
                  <a:cs typeface="Arial"/>
                </a:rPr>
                <a:t>H</a:t>
              </a:r>
              <a:r>
                <a:rPr lang="en-US" sz="1200" dirty="0">
                  <a:solidFill>
                    <a:prstClr val="black"/>
                  </a:solidFill>
                  <a:latin typeface="Arial"/>
                  <a:cs typeface="Arial"/>
                </a:rPr>
                <a:t>12</a:t>
              </a:r>
              <a:r>
                <a:rPr lang="en-US" dirty="0">
                  <a:solidFill>
                    <a:prstClr val="black"/>
                  </a:solidFill>
                  <a:latin typeface="Arial"/>
                  <a:cs typeface="Arial"/>
                </a:rPr>
                <a:t>O</a:t>
              </a:r>
              <a:r>
                <a:rPr lang="en-US" sz="1200" dirty="0">
                  <a:solidFill>
                    <a:prstClr val="black"/>
                  </a:solidFill>
                  <a:latin typeface="Arial"/>
                  <a:cs typeface="Arial"/>
                </a:rPr>
                <a:t>6</a:t>
              </a:r>
              <a:r>
                <a:rPr lang="he-IL" dirty="0">
                  <a:solidFill>
                    <a:srgbClr val="FF6600"/>
                  </a:solidFill>
                  <a:latin typeface="Arial"/>
                  <a:cs typeface="Arial"/>
                </a:rPr>
                <a:t>  </a:t>
              </a:r>
            </a:p>
            <a:p>
              <a:pPr fontAlgn="auto">
                <a:spcBef>
                  <a:spcPts val="0"/>
                </a:spcBef>
                <a:spcAft>
                  <a:spcPts val="0"/>
                </a:spcAft>
                <a:defRPr/>
              </a:pPr>
              <a:r>
                <a:rPr lang="he-IL" dirty="0">
                  <a:solidFill>
                    <a:prstClr val="black"/>
                  </a:solidFill>
                  <a:latin typeface="Arial"/>
                  <a:cs typeface="Arial"/>
                </a:rPr>
                <a:t>    גלוקוז</a:t>
              </a:r>
            </a:p>
          </p:txBody>
        </p:sp>
        <p:sp>
          <p:nvSpPr>
            <p:cNvPr id="21" name="TextBox 20"/>
            <p:cNvSpPr txBox="1"/>
            <p:nvPr/>
          </p:nvSpPr>
          <p:spPr>
            <a:xfrm>
              <a:off x="694479" y="2348880"/>
              <a:ext cx="1655731"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dirty="0">
                  <a:latin typeface="Arial"/>
                  <a:cs typeface="Arial"/>
                </a:rPr>
                <a:t>6O</a:t>
              </a:r>
              <a:r>
                <a:rPr lang="en-US" sz="1200" dirty="0">
                  <a:latin typeface="Arial"/>
                  <a:cs typeface="Arial"/>
                </a:rPr>
                <a:t>2</a:t>
              </a:r>
              <a:endParaRPr lang="he-IL" sz="1200" dirty="0">
                <a:latin typeface="Arial"/>
                <a:cs typeface="Arial"/>
              </a:endParaRPr>
            </a:p>
            <a:p>
              <a:pPr algn="ctr" fontAlgn="auto">
                <a:spcBef>
                  <a:spcPts val="0"/>
                </a:spcBef>
                <a:spcAft>
                  <a:spcPts val="0"/>
                </a:spcAft>
                <a:defRPr/>
              </a:pPr>
              <a:r>
                <a:rPr lang="he-IL" sz="2000" dirty="0">
                  <a:latin typeface="Arial"/>
                  <a:cs typeface="Arial"/>
                </a:rPr>
                <a:t>חמצן</a:t>
              </a:r>
            </a:p>
          </p:txBody>
        </p:sp>
        <p:sp>
          <p:nvSpPr>
            <p:cNvPr id="22" name="TextBox 21"/>
            <p:cNvSpPr txBox="1"/>
            <p:nvPr/>
          </p:nvSpPr>
          <p:spPr>
            <a:xfrm>
              <a:off x="5123520" y="2371122"/>
              <a:ext cx="1655731"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dirty="0">
                  <a:latin typeface="Arial"/>
                  <a:cs typeface="Arial"/>
                </a:rPr>
                <a:t>6H</a:t>
              </a:r>
              <a:r>
                <a:rPr lang="en-US" sz="1200" dirty="0">
                  <a:latin typeface="Arial"/>
                  <a:cs typeface="Arial"/>
                </a:rPr>
                <a:t>2</a:t>
              </a:r>
              <a:r>
                <a:rPr lang="en-US" sz="2000" dirty="0">
                  <a:latin typeface="Arial"/>
                  <a:cs typeface="Arial"/>
                </a:rPr>
                <a:t>O</a:t>
              </a:r>
            </a:p>
            <a:p>
              <a:pPr algn="ctr" fontAlgn="auto">
                <a:spcBef>
                  <a:spcPts val="0"/>
                </a:spcBef>
                <a:spcAft>
                  <a:spcPts val="0"/>
                </a:spcAft>
                <a:defRPr/>
              </a:pPr>
              <a:r>
                <a:rPr lang="he-IL" sz="2000" dirty="0">
                  <a:latin typeface="Arial"/>
                  <a:cs typeface="Arial"/>
                </a:rPr>
                <a:t>מים</a:t>
              </a:r>
            </a:p>
          </p:txBody>
        </p:sp>
        <p:sp>
          <p:nvSpPr>
            <p:cNvPr id="23" name="TextBox 22"/>
            <p:cNvSpPr txBox="1"/>
            <p:nvPr/>
          </p:nvSpPr>
          <p:spPr>
            <a:xfrm>
              <a:off x="7074520" y="2371122"/>
              <a:ext cx="1655732"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dirty="0">
                  <a:latin typeface="Arial"/>
                  <a:cs typeface="Arial"/>
                </a:rPr>
                <a:t>6CO</a:t>
              </a:r>
              <a:r>
                <a:rPr lang="en-US" sz="1200" dirty="0">
                  <a:latin typeface="Arial"/>
                  <a:cs typeface="Arial"/>
                </a:rPr>
                <a:t>2</a:t>
              </a:r>
              <a:r>
                <a:rPr lang="he-IL" sz="1200" dirty="0">
                  <a:latin typeface="Arial"/>
                  <a:cs typeface="Arial"/>
                </a:rPr>
                <a:t> </a:t>
              </a:r>
            </a:p>
            <a:p>
              <a:pPr algn="ctr" fontAlgn="auto">
                <a:spcBef>
                  <a:spcPts val="0"/>
                </a:spcBef>
                <a:spcAft>
                  <a:spcPts val="0"/>
                </a:spcAft>
                <a:defRPr/>
              </a:pPr>
              <a:r>
                <a:rPr lang="he-IL" dirty="0">
                  <a:latin typeface="Arial"/>
                  <a:cs typeface="Arial"/>
                </a:rPr>
                <a:t>פחמן דו חמצני</a:t>
              </a:r>
            </a:p>
          </p:txBody>
        </p:sp>
        <p:sp>
          <p:nvSpPr>
            <p:cNvPr id="24" name="חיבור 23"/>
            <p:cNvSpPr/>
            <p:nvPr/>
          </p:nvSpPr>
          <p:spPr>
            <a:xfrm>
              <a:off x="6779251" y="2733353"/>
              <a:ext cx="295269" cy="2859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חיבור 24"/>
            <p:cNvSpPr/>
            <p:nvPr/>
          </p:nvSpPr>
          <p:spPr>
            <a:xfrm>
              <a:off x="2404184" y="2695224"/>
              <a:ext cx="295269" cy="2859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חץ שמאלה 25"/>
            <p:cNvSpPr/>
            <p:nvPr/>
          </p:nvSpPr>
          <p:spPr>
            <a:xfrm>
              <a:off x="4350422" y="2695224"/>
              <a:ext cx="652451" cy="50045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7" name="הסבר אליפטי 26"/>
          <p:cNvSpPr/>
          <p:nvPr/>
        </p:nvSpPr>
        <p:spPr>
          <a:xfrm rot="9976769">
            <a:off x="6510338" y="4964113"/>
            <a:ext cx="1800225" cy="1368425"/>
          </a:xfrm>
          <a:prstGeom prst="wedgeEllipseCallout">
            <a:avLst>
              <a:gd name="adj1" fmla="val -65002"/>
              <a:gd name="adj2" fmla="val 154948"/>
            </a:avLst>
          </a:prstGeom>
          <a:solidFill>
            <a:srgbClr val="FFFF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TextBox 13"/>
          <p:cNvSpPr txBox="1"/>
          <p:nvPr/>
        </p:nvSpPr>
        <p:spPr>
          <a:xfrm>
            <a:off x="6451600" y="5300663"/>
            <a:ext cx="1752600"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שנקלט מה________</a:t>
            </a:r>
          </a:p>
        </p:txBody>
      </p:sp>
      <p:sp>
        <p:nvSpPr>
          <p:cNvPr id="28" name="הסבר אליפטי 27"/>
          <p:cNvSpPr/>
          <p:nvPr/>
        </p:nvSpPr>
        <p:spPr>
          <a:xfrm rot="9985740">
            <a:off x="4394200" y="4149725"/>
            <a:ext cx="2363788" cy="1712913"/>
          </a:xfrm>
          <a:prstGeom prst="wedgeEllipseCallout">
            <a:avLst>
              <a:gd name="adj1" fmla="val -29035"/>
              <a:gd name="adj2" fmla="val 94326"/>
            </a:avLst>
          </a:prstGeom>
          <a:solidFill>
            <a:srgbClr val="FFFF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TextBox 10"/>
          <p:cNvSpPr txBox="1"/>
          <p:nvPr/>
        </p:nvSpPr>
        <p:spPr>
          <a:xfrm>
            <a:off x="4699000" y="4259263"/>
            <a:ext cx="1752600"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שנקלטים מה________ </a:t>
            </a:r>
          </a:p>
          <a:p>
            <a:pPr fontAlgn="auto">
              <a:spcBef>
                <a:spcPts val="0"/>
              </a:spcBef>
              <a:spcAft>
                <a:spcPts val="0"/>
              </a:spcAft>
              <a:defRPr/>
            </a:pPr>
            <a:r>
              <a:rPr lang="he-IL" kern="0" dirty="0">
                <a:solidFill>
                  <a:srgbClr val="1D4C72"/>
                </a:solidFill>
              </a:rPr>
              <a:t> ע"י ה___________</a:t>
            </a:r>
          </a:p>
        </p:txBody>
      </p:sp>
      <p:sp>
        <p:nvSpPr>
          <p:cNvPr id="29" name="TextBox 28"/>
          <p:cNvSpPr txBox="1"/>
          <p:nvPr/>
        </p:nvSpPr>
        <p:spPr>
          <a:xfrm>
            <a:off x="5448300" y="1893888"/>
            <a:ext cx="2390775" cy="446087"/>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b="1" dirty="0">
                <a:solidFill>
                  <a:prstClr val="black">
                    <a:lumMod val="50000"/>
                    <a:lumOff val="50000"/>
                  </a:prstClr>
                </a:solidFill>
                <a:latin typeface="Arial"/>
                <a:cs typeface="Arial"/>
              </a:rPr>
              <a:t>מגיבים</a:t>
            </a:r>
            <a:endParaRPr lang="he-IL" b="1" dirty="0">
              <a:solidFill>
                <a:prstClr val="black">
                  <a:lumMod val="50000"/>
                  <a:lumOff val="50000"/>
                </a:prstClr>
              </a:solidFill>
              <a:latin typeface="Arial"/>
              <a:cs typeface="Arial"/>
            </a:endParaRPr>
          </a:p>
        </p:txBody>
      </p:sp>
      <p:sp>
        <p:nvSpPr>
          <p:cNvPr id="30" name="TextBox 29"/>
          <p:cNvSpPr txBox="1"/>
          <p:nvPr/>
        </p:nvSpPr>
        <p:spPr>
          <a:xfrm>
            <a:off x="1073150" y="1916113"/>
            <a:ext cx="2390775" cy="446087"/>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b="1" dirty="0">
                <a:solidFill>
                  <a:prstClr val="black">
                    <a:lumMod val="50000"/>
                    <a:lumOff val="50000"/>
                  </a:prstClr>
                </a:solidFill>
                <a:latin typeface="Arial"/>
                <a:cs typeface="Arial"/>
              </a:rPr>
              <a:t>תוצרים</a:t>
            </a:r>
            <a:endParaRPr lang="he-IL" b="1" dirty="0">
              <a:solidFill>
                <a:prstClr val="black">
                  <a:lumMod val="50000"/>
                  <a:lumOff val="50000"/>
                </a:prstClr>
              </a:solidFill>
              <a:latin typeface="Arial"/>
              <a:cs typeface="Arial"/>
            </a:endParaRPr>
          </a:p>
        </p:txBody>
      </p:sp>
      <p:sp>
        <p:nvSpPr>
          <p:cNvPr id="31"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2" name="Slide Number Placeholder 8"/>
          <p:cNvSpPr txBox="1">
            <a:spLocks/>
          </p:cNvSpPr>
          <p:nvPr/>
        </p:nvSpPr>
        <p:spPr bwMode="auto">
          <a:xfrm>
            <a:off x="197159" y="6237312"/>
            <a:ext cx="32695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5</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AFF19D-FB03-4F51-B7B9-1E50284F0140}" type="slidenum">
              <a:rPr lang="he-IL" smtClean="0"/>
              <a:pPr fontAlgn="base">
                <a:spcBef>
                  <a:spcPct val="0"/>
                </a:spcBef>
                <a:spcAft>
                  <a:spcPct val="0"/>
                </a:spcAft>
                <a:defRPr/>
              </a:pPr>
              <a:t>50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544513" y="522288"/>
            <a:ext cx="8183562" cy="12827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17:</a:t>
            </a:r>
            <a:endParaRPr lang="he-IL" b="1" kern="0" dirty="0">
              <a:solidFill>
                <a:srgbClr val="1D4C72"/>
              </a:solidFill>
            </a:endParaRPr>
          </a:p>
          <a:p>
            <a:pPr fontAlgn="auto">
              <a:lnSpc>
                <a:spcPct val="110000"/>
              </a:lnSpc>
              <a:spcBef>
                <a:spcPts val="0"/>
              </a:spcBef>
              <a:spcAft>
                <a:spcPts val="0"/>
              </a:spcAft>
              <a:defRPr/>
            </a:pPr>
            <a:r>
              <a:rPr lang="he-IL" kern="0" dirty="0">
                <a:solidFill>
                  <a:schemeClr val="tx2"/>
                </a:solidFill>
              </a:rPr>
              <a:t>בניסוי בדקו את השפעת ריכוז ה- </a:t>
            </a:r>
            <a:r>
              <a:rPr lang="en-US" sz="1500" b="1" kern="0" dirty="0">
                <a:solidFill>
                  <a:schemeClr val="tx2"/>
                </a:solidFill>
              </a:rPr>
              <a:t>CO</a:t>
            </a:r>
            <a:r>
              <a:rPr lang="en-US" sz="1100" b="1" kern="0" dirty="0">
                <a:solidFill>
                  <a:schemeClr val="tx2"/>
                </a:solidFill>
              </a:rPr>
              <a:t>2 </a:t>
            </a:r>
            <a:r>
              <a:rPr lang="he-IL" kern="0" dirty="0">
                <a:solidFill>
                  <a:schemeClr val="tx2"/>
                </a:solidFill>
              </a:rPr>
              <a:t>על קצב הפוטוסינתזה.</a:t>
            </a:r>
            <a:endParaRPr lang="en-US" kern="0" dirty="0">
              <a:solidFill>
                <a:schemeClr val="tx2"/>
              </a:solidFill>
            </a:endParaRPr>
          </a:p>
          <a:p>
            <a:pPr fontAlgn="auto">
              <a:lnSpc>
                <a:spcPct val="110000"/>
              </a:lnSpc>
              <a:spcBef>
                <a:spcPts val="0"/>
              </a:spcBef>
              <a:spcAft>
                <a:spcPts val="0"/>
              </a:spcAft>
              <a:defRPr/>
            </a:pPr>
            <a:r>
              <a:rPr lang="he-IL" kern="0" dirty="0">
                <a:solidFill>
                  <a:schemeClr val="tx2"/>
                </a:solidFill>
              </a:rPr>
              <a:t>התוצאות מתוארות בגרף הבא: </a:t>
            </a:r>
          </a:p>
          <a:p>
            <a:pPr fontAlgn="auto">
              <a:lnSpc>
                <a:spcPct val="110000"/>
              </a:lnSpc>
              <a:spcBef>
                <a:spcPts val="0"/>
              </a:spcBef>
              <a:spcAft>
                <a:spcPts val="0"/>
              </a:spcAft>
              <a:defRPr/>
            </a:pPr>
            <a:r>
              <a:rPr lang="he-IL" kern="0" dirty="0">
                <a:solidFill>
                  <a:schemeClr val="tx2"/>
                </a:solidFill>
              </a:rPr>
              <a:t>הסבירו את התוצאות, וציינו את הגורמים המגבילים בשני חלקי הגרף.</a:t>
            </a:r>
          </a:p>
        </p:txBody>
      </p:sp>
      <p:sp>
        <p:nvSpPr>
          <p:cNvPr id="9" name="TextBox 8"/>
          <p:cNvSpPr txBox="1"/>
          <p:nvPr/>
        </p:nvSpPr>
        <p:spPr>
          <a:xfrm>
            <a:off x="-150813" y="4386263"/>
            <a:ext cx="4214813" cy="762000"/>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r>
              <a:rPr lang="he-IL" kern="0" dirty="0"/>
              <a:t>בקטע  זה ,ריכוז </a:t>
            </a:r>
            <a:r>
              <a:rPr lang="en-US" sz="1500" b="1" kern="0" dirty="0">
                <a:solidFill>
                  <a:prstClr val="black"/>
                </a:solidFill>
              </a:rPr>
              <a:t> CO</a:t>
            </a:r>
            <a:r>
              <a:rPr lang="en-US" sz="1100" b="1" kern="0" dirty="0">
                <a:solidFill>
                  <a:prstClr val="black"/>
                </a:solidFill>
              </a:rPr>
              <a:t>2 </a:t>
            </a:r>
            <a:r>
              <a:rPr lang="he-IL" kern="0" dirty="0"/>
              <a:t>היא הגורם המגביל: </a:t>
            </a:r>
          </a:p>
          <a:p>
            <a:pPr fontAlgn="auto">
              <a:lnSpc>
                <a:spcPct val="110000"/>
              </a:lnSpc>
              <a:spcBef>
                <a:spcPts val="0"/>
              </a:spcBef>
              <a:spcAft>
                <a:spcPts val="0"/>
              </a:spcAft>
              <a:defRPr/>
            </a:pPr>
            <a:r>
              <a:rPr lang="he-IL" kern="0" dirty="0"/>
              <a:t>ככל שהיא עולה קצב התהליך עולה</a:t>
            </a:r>
          </a:p>
        </p:txBody>
      </p:sp>
      <p:sp>
        <p:nvSpPr>
          <p:cNvPr id="10" name="TextBox 9"/>
          <p:cNvSpPr txBox="1"/>
          <p:nvPr/>
        </p:nvSpPr>
        <p:spPr>
          <a:xfrm>
            <a:off x="193675" y="2108200"/>
            <a:ext cx="8223250" cy="958850"/>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r>
              <a:rPr lang="he-IL" kern="0" dirty="0"/>
              <a:t>בקטע  זה ,ריכוז </a:t>
            </a:r>
            <a:r>
              <a:rPr lang="en-US" sz="1500" b="1" kern="0" dirty="0">
                <a:solidFill>
                  <a:prstClr val="black"/>
                </a:solidFill>
              </a:rPr>
              <a:t>CO</a:t>
            </a:r>
            <a:r>
              <a:rPr lang="en-US" sz="1100" b="1" kern="0" dirty="0">
                <a:solidFill>
                  <a:prstClr val="black"/>
                </a:solidFill>
              </a:rPr>
              <a:t>2 </a:t>
            </a:r>
            <a:r>
              <a:rPr lang="he-IL" sz="1100" b="1" kern="0" dirty="0">
                <a:solidFill>
                  <a:prstClr val="black"/>
                </a:solidFill>
              </a:rPr>
              <a:t> </a:t>
            </a:r>
            <a:r>
              <a:rPr lang="he-IL" u="sng" kern="0" dirty="0"/>
              <a:t>אינו</a:t>
            </a:r>
            <a:r>
              <a:rPr lang="he-IL" kern="0" dirty="0"/>
              <a:t>  הגורם המגביל:</a:t>
            </a:r>
          </a:p>
          <a:p>
            <a:pPr fontAlgn="auto">
              <a:lnSpc>
                <a:spcPct val="110000"/>
              </a:lnSpc>
              <a:spcBef>
                <a:spcPts val="0"/>
              </a:spcBef>
              <a:spcAft>
                <a:spcPts val="0"/>
              </a:spcAft>
              <a:defRPr/>
            </a:pPr>
            <a:r>
              <a:rPr lang="he-IL" kern="0" dirty="0"/>
              <a:t>למרות שהיא עולה קצב התהליך אינו משתנה. יתכן שעוצמת האור היא הגורם המגביל. </a:t>
            </a:r>
          </a:p>
          <a:p>
            <a:pPr fontAlgn="auto">
              <a:lnSpc>
                <a:spcPct val="110000"/>
              </a:lnSpc>
              <a:spcBef>
                <a:spcPts val="0"/>
              </a:spcBef>
              <a:spcAft>
                <a:spcPts val="0"/>
              </a:spcAft>
              <a:defRPr/>
            </a:pPr>
            <a:r>
              <a:rPr lang="he-IL" kern="0" dirty="0"/>
              <a:t>איך נבדוק? נגביר  את עוצמת האור ונראה אם קצב התהליך יעלה.</a:t>
            </a:r>
          </a:p>
        </p:txBody>
      </p:sp>
      <p:cxnSp>
        <p:nvCxnSpPr>
          <p:cNvPr id="12" name="מחבר חץ ישר 11"/>
          <p:cNvCxnSpPr/>
          <p:nvPr/>
        </p:nvCxnSpPr>
        <p:spPr>
          <a:xfrm>
            <a:off x="3935413" y="4767263"/>
            <a:ext cx="11525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00788" y="5445125"/>
            <a:ext cx="1393825" cy="3730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lnSpc>
                <a:spcPct val="110000"/>
              </a:lnSpc>
              <a:spcBef>
                <a:spcPts val="0"/>
              </a:spcBef>
              <a:spcAft>
                <a:spcPts val="0"/>
              </a:spcAft>
              <a:defRPr/>
            </a:pPr>
            <a:r>
              <a:rPr lang="he-IL" kern="0" dirty="0">
                <a:solidFill>
                  <a:prstClr val="black"/>
                </a:solidFill>
              </a:rPr>
              <a:t>ריכוז ה- </a:t>
            </a:r>
            <a:r>
              <a:rPr lang="en-US" kern="0" dirty="0">
                <a:solidFill>
                  <a:prstClr val="black"/>
                </a:solidFill>
              </a:rPr>
              <a:t>CO</a:t>
            </a:r>
            <a:r>
              <a:rPr lang="en-US" kern="0" baseline="-25000" dirty="0">
                <a:solidFill>
                  <a:prstClr val="black"/>
                </a:solidFill>
              </a:rPr>
              <a:t>2</a:t>
            </a:r>
            <a:endParaRPr lang="he-IL" kern="0" baseline="-25000" dirty="0">
              <a:solidFill>
                <a:prstClr val="black"/>
              </a:solidFill>
            </a:endParaRPr>
          </a:p>
        </p:txBody>
      </p:sp>
      <p:pic>
        <p:nvPicPr>
          <p:cNvPr id="66570" name="Picture 7"/>
          <p:cNvPicPr>
            <a:picLocks noChangeAspect="1" noChangeArrowheads="1"/>
          </p:cNvPicPr>
          <p:nvPr/>
        </p:nvPicPr>
        <p:blipFill>
          <a:blip r:embed="rId2" cstate="print"/>
          <a:srcRect/>
          <a:stretch>
            <a:fillRect/>
          </a:stretch>
        </p:blipFill>
        <p:spPr bwMode="auto">
          <a:xfrm>
            <a:off x="4511675" y="3463925"/>
            <a:ext cx="3114675" cy="1981200"/>
          </a:xfrm>
          <a:prstGeom prst="rect">
            <a:avLst/>
          </a:prstGeom>
          <a:noFill/>
          <a:ln w="9525">
            <a:noFill/>
            <a:miter lim="800000"/>
            <a:headEnd/>
            <a:tailEnd/>
          </a:ln>
          <a:effectLst/>
        </p:spPr>
      </p:pic>
      <p:cxnSp>
        <p:nvCxnSpPr>
          <p:cNvPr id="11" name="מחבר חץ ישר 10"/>
          <p:cNvCxnSpPr/>
          <p:nvPr/>
        </p:nvCxnSpPr>
        <p:spPr>
          <a:xfrm>
            <a:off x="6748463" y="3067050"/>
            <a:ext cx="0" cy="7953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00338" y="3463925"/>
            <a:ext cx="1792287" cy="3968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lnSpc>
                <a:spcPct val="110000"/>
              </a:lnSpc>
              <a:spcBef>
                <a:spcPts val="0"/>
              </a:spcBef>
              <a:spcAft>
                <a:spcPts val="0"/>
              </a:spcAft>
              <a:defRPr/>
            </a:pPr>
            <a:r>
              <a:rPr lang="he-IL" kern="0" dirty="0">
                <a:solidFill>
                  <a:prstClr val="black"/>
                </a:solidFill>
              </a:rPr>
              <a:t>קצב הפוטוסינתזה</a:t>
            </a:r>
            <a:endParaRPr lang="he-IL" kern="0" baseline="-25000" dirty="0">
              <a:solidFill>
                <a:prstClr val="black"/>
              </a:solidFill>
            </a:endParaRPr>
          </a:p>
        </p:txBody>
      </p:sp>
      <p:sp>
        <p:nvSpPr>
          <p:cNvPr id="14"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6"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50</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524115C-6C82-42AF-AF5C-EE3D41864441}" type="slidenum">
              <a:rPr lang="he-IL" smtClean="0"/>
              <a:pPr fontAlgn="base">
                <a:spcBef>
                  <a:spcPct val="0"/>
                </a:spcBef>
                <a:spcAft>
                  <a:spcPct val="0"/>
                </a:spcAft>
                <a:defRPr/>
              </a:pPr>
              <a:t>51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18</a:t>
            </a:r>
            <a:endParaRPr lang="he-IL" sz="1800" dirty="0" smtClean="0"/>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51</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
        <p:nvSpPr>
          <p:cNvPr id="10" name="TextBox 9"/>
          <p:cNvSpPr txBox="1"/>
          <p:nvPr/>
        </p:nvSpPr>
        <p:spPr>
          <a:xfrm>
            <a:off x="539750" y="522288"/>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18:</a:t>
            </a:r>
            <a:endParaRPr lang="he-IL" b="1" kern="0" dirty="0">
              <a:solidFill>
                <a:srgbClr val="1D4C72"/>
              </a:solidFill>
            </a:endParaRPr>
          </a:p>
          <a:p>
            <a:pPr fontAlgn="auto">
              <a:spcBef>
                <a:spcPts val="0"/>
              </a:spcBef>
              <a:spcAft>
                <a:spcPts val="0"/>
              </a:spcAft>
              <a:defRPr/>
            </a:pPr>
            <a:r>
              <a:rPr lang="he-IL" kern="0" dirty="0">
                <a:solidFill>
                  <a:srgbClr val="1D4C72"/>
                </a:solidFill>
              </a:rPr>
              <a:t>איזה מבין השינויים הסביבתיים הבאים יגרום לעלייה בקצב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א. ירידה </a:t>
            </a:r>
            <a:r>
              <a:rPr lang="he-IL" kern="0" dirty="0" smtClean="0">
                <a:solidFill>
                  <a:srgbClr val="1D4C72"/>
                </a:solidFill>
              </a:rPr>
              <a:t>בטמפרטורה.</a:t>
            </a:r>
            <a:endParaRPr lang="he-IL" kern="0" dirty="0">
              <a:solidFill>
                <a:srgbClr val="1D4C72"/>
              </a:solidFill>
            </a:endParaRPr>
          </a:p>
          <a:p>
            <a:pPr fontAlgn="auto">
              <a:spcBef>
                <a:spcPts val="0"/>
              </a:spcBef>
              <a:spcAft>
                <a:spcPts val="0"/>
              </a:spcAft>
              <a:defRPr/>
            </a:pPr>
            <a:r>
              <a:rPr lang="he-IL" kern="0" dirty="0">
                <a:solidFill>
                  <a:srgbClr val="1D4C72"/>
                </a:solidFill>
              </a:rPr>
              <a:t>ב. עלייה בריכוז החמצן </a:t>
            </a:r>
            <a:r>
              <a:rPr lang="he-IL" kern="0" dirty="0" smtClean="0">
                <a:solidFill>
                  <a:srgbClr val="1D4C72"/>
                </a:solidFill>
              </a:rPr>
              <a:t>באוויר.</a:t>
            </a:r>
            <a:endParaRPr lang="he-IL" kern="0" dirty="0">
              <a:solidFill>
                <a:srgbClr val="1D4C72"/>
              </a:solidFill>
            </a:endParaRPr>
          </a:p>
          <a:p>
            <a:pPr fontAlgn="auto">
              <a:spcBef>
                <a:spcPts val="0"/>
              </a:spcBef>
              <a:spcAft>
                <a:spcPts val="0"/>
              </a:spcAft>
              <a:defRPr/>
            </a:pPr>
            <a:r>
              <a:rPr lang="he-IL" kern="0" dirty="0">
                <a:solidFill>
                  <a:srgbClr val="1D4C72"/>
                </a:solidFill>
              </a:rPr>
              <a:t>ב. עלייה בריכוז ה-</a:t>
            </a:r>
            <a:r>
              <a:rPr lang="en-US" kern="0" dirty="0">
                <a:solidFill>
                  <a:srgbClr val="1D4C72"/>
                </a:solidFill>
              </a:rPr>
              <a:t>CO</a:t>
            </a:r>
            <a:r>
              <a:rPr lang="en-US" sz="1200" kern="0" dirty="0">
                <a:solidFill>
                  <a:srgbClr val="1D4C72"/>
                </a:solidFill>
              </a:rPr>
              <a:t>2</a:t>
            </a:r>
            <a:r>
              <a:rPr lang="he-IL" sz="1200" kern="0" dirty="0">
                <a:solidFill>
                  <a:srgbClr val="1D4C72"/>
                </a:solidFill>
              </a:rPr>
              <a:t> </a:t>
            </a:r>
            <a:r>
              <a:rPr lang="he-IL" kern="0" dirty="0" smtClean="0">
                <a:solidFill>
                  <a:srgbClr val="1D4C72"/>
                </a:solidFill>
              </a:rPr>
              <a:t>באוויר.</a:t>
            </a:r>
            <a:endParaRPr lang="he-IL" kern="0" dirty="0">
              <a:solidFill>
                <a:srgbClr val="1D4C72"/>
              </a:solidFill>
            </a:endParaRPr>
          </a:p>
          <a:p>
            <a:pPr fontAlgn="auto">
              <a:spcBef>
                <a:spcPts val="0"/>
              </a:spcBef>
              <a:spcAft>
                <a:spcPts val="0"/>
              </a:spcAft>
              <a:defRPr/>
            </a:pPr>
            <a:r>
              <a:rPr lang="he-IL" kern="0" dirty="0">
                <a:solidFill>
                  <a:srgbClr val="1D4C72"/>
                </a:solidFill>
              </a:rPr>
              <a:t>ג. ירידה בעוצמת האור.</a:t>
            </a:r>
          </a:p>
          <a:p>
            <a:pPr fontAlgn="auto">
              <a:spcBef>
                <a:spcPts val="0"/>
              </a:spcBef>
              <a:spcAft>
                <a:spcPts val="0"/>
              </a:spcAft>
              <a:defRPr/>
            </a:pPr>
            <a:endParaRPr lang="en-US" kern="0" dirty="0">
              <a:solidFill>
                <a:srgbClr val="1D4C7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AA7AC1F-FCED-4CBC-9FB3-51022061BA89}" type="slidenum">
              <a:rPr lang="he-IL" smtClean="0"/>
              <a:pPr fontAlgn="base">
                <a:spcBef>
                  <a:spcPct val="0"/>
                </a:spcBef>
                <a:spcAft>
                  <a:spcPct val="0"/>
                </a:spcAft>
                <a:defRPr/>
              </a:pPr>
              <a:t>52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469900" y="2554288"/>
            <a:ext cx="8215313" cy="7302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solidFill>
                  <a:sysClr val="windowText" lastClr="000000"/>
                </a:solidFill>
                <a:latin typeface="Arial"/>
                <a:cs typeface="Arial"/>
              </a:rPr>
              <a:t>משפט ג'.</a:t>
            </a:r>
          </a:p>
          <a:p>
            <a:pPr fontAlgn="auto">
              <a:spcBef>
                <a:spcPts val="0"/>
              </a:spcBef>
              <a:spcAft>
                <a:spcPts val="0"/>
              </a:spcAft>
              <a:defRPr/>
            </a:pPr>
            <a:endParaRPr lang="he-IL" kern="0" dirty="0">
              <a:solidFill>
                <a:sysClr val="windowText" lastClr="000000"/>
              </a:solidFill>
              <a:latin typeface="Arial"/>
              <a:cs typeface="Arial"/>
            </a:endParaRP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52</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
        <p:nvSpPr>
          <p:cNvPr id="11" name="TextBox 10"/>
          <p:cNvSpPr txBox="1"/>
          <p:nvPr/>
        </p:nvSpPr>
        <p:spPr>
          <a:xfrm>
            <a:off x="539750" y="522288"/>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18:</a:t>
            </a:r>
            <a:endParaRPr lang="he-IL" b="1" kern="0" dirty="0">
              <a:solidFill>
                <a:srgbClr val="1D4C72"/>
              </a:solidFill>
            </a:endParaRPr>
          </a:p>
          <a:p>
            <a:pPr fontAlgn="auto">
              <a:spcBef>
                <a:spcPts val="0"/>
              </a:spcBef>
              <a:spcAft>
                <a:spcPts val="0"/>
              </a:spcAft>
              <a:defRPr/>
            </a:pPr>
            <a:r>
              <a:rPr lang="he-IL" kern="0" dirty="0">
                <a:solidFill>
                  <a:srgbClr val="1D4C72"/>
                </a:solidFill>
              </a:rPr>
              <a:t>איזה מבין השינויים הסביבתיים הבאים יגרום לעלייה בקצב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א. ירידה </a:t>
            </a:r>
            <a:r>
              <a:rPr lang="he-IL" kern="0" dirty="0" smtClean="0">
                <a:solidFill>
                  <a:srgbClr val="1D4C72"/>
                </a:solidFill>
              </a:rPr>
              <a:t>בטמפרטורה.</a:t>
            </a:r>
            <a:endParaRPr lang="he-IL" kern="0" dirty="0">
              <a:solidFill>
                <a:srgbClr val="1D4C72"/>
              </a:solidFill>
            </a:endParaRPr>
          </a:p>
          <a:p>
            <a:pPr fontAlgn="auto">
              <a:spcBef>
                <a:spcPts val="0"/>
              </a:spcBef>
              <a:spcAft>
                <a:spcPts val="0"/>
              </a:spcAft>
              <a:defRPr/>
            </a:pPr>
            <a:r>
              <a:rPr lang="he-IL" kern="0" dirty="0">
                <a:solidFill>
                  <a:srgbClr val="1D4C72"/>
                </a:solidFill>
              </a:rPr>
              <a:t>ב. עלייה בריכוז החמצן </a:t>
            </a:r>
            <a:r>
              <a:rPr lang="he-IL" kern="0" dirty="0" smtClean="0">
                <a:solidFill>
                  <a:srgbClr val="1D4C72"/>
                </a:solidFill>
              </a:rPr>
              <a:t>באוויר.</a:t>
            </a:r>
            <a:endParaRPr lang="he-IL" kern="0" dirty="0">
              <a:solidFill>
                <a:srgbClr val="1D4C72"/>
              </a:solidFill>
            </a:endParaRPr>
          </a:p>
          <a:p>
            <a:pPr fontAlgn="auto">
              <a:spcBef>
                <a:spcPts val="0"/>
              </a:spcBef>
              <a:spcAft>
                <a:spcPts val="0"/>
              </a:spcAft>
              <a:defRPr/>
            </a:pPr>
            <a:r>
              <a:rPr lang="he-IL" kern="0" dirty="0">
                <a:solidFill>
                  <a:srgbClr val="1D4C72"/>
                </a:solidFill>
              </a:rPr>
              <a:t>ב. עלייה בריכוז ה-</a:t>
            </a:r>
            <a:r>
              <a:rPr lang="en-US" kern="0" dirty="0">
                <a:solidFill>
                  <a:srgbClr val="1D4C72"/>
                </a:solidFill>
              </a:rPr>
              <a:t>CO</a:t>
            </a:r>
            <a:r>
              <a:rPr lang="en-US" sz="1200" kern="0" dirty="0">
                <a:solidFill>
                  <a:srgbClr val="1D4C72"/>
                </a:solidFill>
              </a:rPr>
              <a:t>2</a:t>
            </a:r>
            <a:r>
              <a:rPr lang="he-IL" sz="1200" kern="0" dirty="0">
                <a:solidFill>
                  <a:srgbClr val="1D4C72"/>
                </a:solidFill>
              </a:rPr>
              <a:t> </a:t>
            </a:r>
            <a:r>
              <a:rPr lang="he-IL" kern="0" dirty="0" smtClean="0">
                <a:solidFill>
                  <a:srgbClr val="1D4C72"/>
                </a:solidFill>
              </a:rPr>
              <a:t>באוויר.</a:t>
            </a:r>
            <a:endParaRPr lang="he-IL" kern="0" dirty="0">
              <a:solidFill>
                <a:srgbClr val="1D4C72"/>
              </a:solidFill>
            </a:endParaRPr>
          </a:p>
          <a:p>
            <a:pPr fontAlgn="auto">
              <a:spcBef>
                <a:spcPts val="0"/>
              </a:spcBef>
              <a:spcAft>
                <a:spcPts val="0"/>
              </a:spcAft>
              <a:defRPr/>
            </a:pPr>
            <a:r>
              <a:rPr lang="he-IL" kern="0" dirty="0">
                <a:solidFill>
                  <a:srgbClr val="1D4C72"/>
                </a:solidFill>
              </a:rPr>
              <a:t>ג. ירידה בעוצמת האור.</a:t>
            </a:r>
          </a:p>
          <a:p>
            <a:pPr fontAlgn="auto">
              <a:spcBef>
                <a:spcPts val="0"/>
              </a:spcBef>
              <a:spcAft>
                <a:spcPts val="0"/>
              </a:spcAft>
              <a:defRPr/>
            </a:pPr>
            <a:endParaRPr lang="en-US" kern="0" dirty="0">
              <a:solidFill>
                <a:srgbClr val="1D4C7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152400" y="498475"/>
            <a:ext cx="846931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a:t>
            </a:r>
          </a:p>
          <a:p>
            <a:pPr fontAlgn="auto">
              <a:spcBef>
                <a:spcPts val="0"/>
              </a:spcBef>
              <a:spcAft>
                <a:spcPts val="0"/>
              </a:spcAft>
              <a:defRPr/>
            </a:pPr>
            <a:r>
              <a:rPr lang="he-IL" kern="0" dirty="0">
                <a:solidFill>
                  <a:schemeClr val="tx2"/>
                </a:solidFill>
              </a:rPr>
              <a:t>א. סמנו בצבעים שונים את החומרים האורגניים ואת החומרים האי-אורגנים בין המגיבים </a:t>
            </a:r>
          </a:p>
          <a:p>
            <a:pPr fontAlgn="auto">
              <a:spcBef>
                <a:spcPts val="0"/>
              </a:spcBef>
              <a:spcAft>
                <a:spcPts val="0"/>
              </a:spcAft>
              <a:defRPr/>
            </a:pPr>
            <a:r>
              <a:rPr lang="he-IL" kern="0" dirty="0">
                <a:solidFill>
                  <a:schemeClr val="tx2"/>
                </a:solidFill>
              </a:rPr>
              <a:t>    והתוצרים של תהליך הפוטוסינתזה.</a:t>
            </a:r>
          </a:p>
          <a:p>
            <a:pPr fontAlgn="auto">
              <a:spcBef>
                <a:spcPts val="0"/>
              </a:spcBef>
              <a:spcAft>
                <a:spcPts val="0"/>
              </a:spcAft>
              <a:defRPr/>
            </a:pPr>
            <a:r>
              <a:rPr lang="he-IL" kern="0" dirty="0">
                <a:solidFill>
                  <a:schemeClr val="tx2"/>
                </a:solidFill>
              </a:rPr>
              <a:t>ב. השלימו את התרשים בעזרת </a:t>
            </a:r>
            <a:r>
              <a:rPr lang="he-IL" kern="0" dirty="0" smtClean="0">
                <a:solidFill>
                  <a:schemeClr val="tx2"/>
                </a:solidFill>
              </a:rPr>
              <a:t>המילים: </a:t>
            </a:r>
            <a:r>
              <a:rPr lang="he-IL" kern="0" dirty="0">
                <a:solidFill>
                  <a:schemeClr val="tx2"/>
                </a:solidFill>
              </a:rPr>
              <a:t>אוויר, אוויר, תהליכי חיים, קרקע, שורשים.</a:t>
            </a:r>
          </a:p>
        </p:txBody>
      </p:sp>
      <p:sp>
        <p:nvSpPr>
          <p:cNvPr id="5" name="הסבר אליפטי 4"/>
          <p:cNvSpPr/>
          <p:nvPr/>
        </p:nvSpPr>
        <p:spPr>
          <a:xfrm rot="9976769">
            <a:off x="6510338" y="4964113"/>
            <a:ext cx="1800225" cy="1368425"/>
          </a:xfrm>
          <a:prstGeom prst="wedgeEllipseCallout">
            <a:avLst>
              <a:gd name="adj1" fmla="val -65002"/>
              <a:gd name="adj2" fmla="val 154948"/>
            </a:avLst>
          </a:prstGeom>
          <a:solidFill>
            <a:srgbClr val="FFFF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הסבר אליפטי 12"/>
          <p:cNvSpPr/>
          <p:nvPr/>
        </p:nvSpPr>
        <p:spPr>
          <a:xfrm rot="9985740">
            <a:off x="4233863" y="4222750"/>
            <a:ext cx="2363787" cy="1712913"/>
          </a:xfrm>
          <a:prstGeom prst="wedgeEllipseCallout">
            <a:avLst>
              <a:gd name="adj1" fmla="val -29035"/>
              <a:gd name="adj2" fmla="val 94326"/>
            </a:avLst>
          </a:prstGeom>
          <a:solidFill>
            <a:srgbClr val="FFFF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TextBox 10"/>
          <p:cNvSpPr txBox="1"/>
          <p:nvPr/>
        </p:nvSpPr>
        <p:spPr>
          <a:xfrm>
            <a:off x="4540250" y="4448175"/>
            <a:ext cx="1752600"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kern="0" dirty="0">
                <a:solidFill>
                  <a:srgbClr val="1D4C72"/>
                </a:solidFill>
              </a:rPr>
              <a:t>שנקלטים מהקרקע </a:t>
            </a:r>
          </a:p>
          <a:p>
            <a:pPr algn="ctr" fontAlgn="auto">
              <a:spcBef>
                <a:spcPts val="0"/>
              </a:spcBef>
              <a:spcAft>
                <a:spcPts val="0"/>
              </a:spcAft>
              <a:defRPr/>
            </a:pPr>
            <a:r>
              <a:rPr lang="he-IL" kern="0" dirty="0">
                <a:solidFill>
                  <a:srgbClr val="1D4C72"/>
                </a:solidFill>
              </a:rPr>
              <a:t> ע"י השורשים</a:t>
            </a:r>
          </a:p>
        </p:txBody>
      </p:sp>
      <p:sp>
        <p:nvSpPr>
          <p:cNvPr id="14" name="TextBox 13"/>
          <p:cNvSpPr txBox="1"/>
          <p:nvPr/>
        </p:nvSpPr>
        <p:spPr>
          <a:xfrm>
            <a:off x="6534150" y="5216525"/>
            <a:ext cx="1752600"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שנקלט מהאוויר</a:t>
            </a:r>
          </a:p>
        </p:txBody>
      </p:sp>
      <p:sp>
        <p:nvSpPr>
          <p:cNvPr id="15" name="הסבר אליפטי 14"/>
          <p:cNvSpPr/>
          <p:nvPr/>
        </p:nvSpPr>
        <p:spPr>
          <a:xfrm rot="9976769">
            <a:off x="42886" y="4502150"/>
            <a:ext cx="1800225" cy="1368425"/>
          </a:xfrm>
          <a:prstGeom prst="wedgeEllipseCallout">
            <a:avLst>
              <a:gd name="adj1" fmla="val -51796"/>
              <a:gd name="adj2" fmla="val 12135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TextBox 15"/>
          <p:cNvSpPr txBox="1"/>
          <p:nvPr/>
        </p:nvSpPr>
        <p:spPr>
          <a:xfrm>
            <a:off x="-179388" y="5053013"/>
            <a:ext cx="1752601"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שנפלט לאוויר</a:t>
            </a:r>
          </a:p>
        </p:txBody>
      </p:sp>
      <p:sp>
        <p:nvSpPr>
          <p:cNvPr id="18" name="הסבר אליפטי 17"/>
          <p:cNvSpPr/>
          <p:nvPr/>
        </p:nvSpPr>
        <p:spPr>
          <a:xfrm rot="9976769">
            <a:off x="1833563" y="5021263"/>
            <a:ext cx="1800225" cy="1368425"/>
          </a:xfrm>
          <a:prstGeom prst="wedgeEllipseCallout">
            <a:avLst>
              <a:gd name="adj1" fmla="val -65002"/>
              <a:gd name="adj2" fmla="val 15494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TextBox 16"/>
          <p:cNvSpPr txBox="1"/>
          <p:nvPr/>
        </p:nvSpPr>
        <p:spPr>
          <a:xfrm>
            <a:off x="1955304" y="5241379"/>
            <a:ext cx="1752600"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kern="0" dirty="0">
                <a:solidFill>
                  <a:srgbClr val="1D4C72"/>
                </a:solidFill>
              </a:rPr>
              <a:t>שמנוצל לתהליכי חיים </a:t>
            </a:r>
          </a:p>
          <a:p>
            <a:pPr algn="ctr" fontAlgn="auto">
              <a:spcBef>
                <a:spcPts val="0"/>
              </a:spcBef>
              <a:spcAft>
                <a:spcPts val="0"/>
              </a:spcAft>
              <a:defRPr/>
            </a:pPr>
            <a:r>
              <a:rPr lang="he-IL" kern="0" dirty="0">
                <a:solidFill>
                  <a:srgbClr val="1D4C72"/>
                </a:solidFill>
              </a:rPr>
              <a:t>בצמח</a:t>
            </a:r>
          </a:p>
        </p:txBody>
      </p:sp>
      <p:grpSp>
        <p:nvGrpSpPr>
          <p:cNvPr id="29709" name="קבוצה 11"/>
          <p:cNvGrpSpPr>
            <a:grpSpLocks/>
          </p:cNvGrpSpPr>
          <p:nvPr/>
        </p:nvGrpSpPr>
        <p:grpSpPr bwMode="auto">
          <a:xfrm>
            <a:off x="411163" y="2339975"/>
            <a:ext cx="8035925" cy="1000125"/>
            <a:chOff x="694479" y="2348880"/>
            <a:chExt cx="8035773" cy="1000902"/>
          </a:xfrm>
        </p:grpSpPr>
        <p:sp>
          <p:nvSpPr>
            <p:cNvPr id="20" name="TextBox 19"/>
            <p:cNvSpPr txBox="1"/>
            <p:nvPr/>
          </p:nvSpPr>
          <p:spPr>
            <a:xfrm>
              <a:off x="2699453" y="2348880"/>
              <a:ext cx="1655732"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b="1" dirty="0">
                  <a:solidFill>
                    <a:srgbClr val="00B050"/>
                  </a:solidFill>
                  <a:latin typeface="Arial"/>
                  <a:cs typeface="Arial"/>
                </a:rPr>
                <a:t>C</a:t>
              </a:r>
              <a:r>
                <a:rPr lang="en-US" sz="1200" b="1" dirty="0">
                  <a:solidFill>
                    <a:srgbClr val="00B050"/>
                  </a:solidFill>
                  <a:latin typeface="Arial"/>
                  <a:cs typeface="Arial"/>
                </a:rPr>
                <a:t>6</a:t>
              </a:r>
              <a:r>
                <a:rPr lang="en-US" b="1" dirty="0">
                  <a:solidFill>
                    <a:srgbClr val="00B050"/>
                  </a:solidFill>
                  <a:latin typeface="Arial"/>
                  <a:cs typeface="Arial"/>
                </a:rPr>
                <a:t>H</a:t>
              </a:r>
              <a:r>
                <a:rPr lang="en-US" sz="1200" b="1" dirty="0">
                  <a:solidFill>
                    <a:srgbClr val="00B050"/>
                  </a:solidFill>
                  <a:latin typeface="Arial"/>
                  <a:cs typeface="Arial"/>
                </a:rPr>
                <a:t>12</a:t>
              </a:r>
              <a:r>
                <a:rPr lang="en-US" b="1" dirty="0">
                  <a:solidFill>
                    <a:srgbClr val="00B050"/>
                  </a:solidFill>
                  <a:latin typeface="Arial"/>
                  <a:cs typeface="Arial"/>
                </a:rPr>
                <a:t>O</a:t>
              </a:r>
              <a:r>
                <a:rPr lang="en-US" sz="1200" b="1" dirty="0">
                  <a:solidFill>
                    <a:srgbClr val="00B050"/>
                  </a:solidFill>
                  <a:latin typeface="Arial"/>
                  <a:cs typeface="Arial"/>
                </a:rPr>
                <a:t>6</a:t>
              </a:r>
              <a:r>
                <a:rPr lang="he-IL" dirty="0">
                  <a:solidFill>
                    <a:srgbClr val="00B050"/>
                  </a:solidFill>
                  <a:latin typeface="Arial"/>
                  <a:cs typeface="Arial"/>
                </a:rPr>
                <a:t>  </a:t>
              </a:r>
            </a:p>
            <a:p>
              <a:pPr fontAlgn="auto">
                <a:spcBef>
                  <a:spcPts val="0"/>
                </a:spcBef>
                <a:spcAft>
                  <a:spcPts val="0"/>
                </a:spcAft>
                <a:defRPr/>
              </a:pPr>
              <a:r>
                <a:rPr lang="he-IL" dirty="0">
                  <a:solidFill>
                    <a:srgbClr val="00B050"/>
                  </a:solidFill>
                  <a:latin typeface="Arial"/>
                  <a:cs typeface="Arial"/>
                </a:rPr>
                <a:t>    גלוקוז</a:t>
              </a:r>
            </a:p>
            <a:p>
              <a:pPr algn="ctr" fontAlgn="auto">
                <a:spcBef>
                  <a:spcPts val="0"/>
                </a:spcBef>
                <a:spcAft>
                  <a:spcPts val="0"/>
                </a:spcAft>
                <a:defRPr/>
              </a:pPr>
              <a:r>
                <a:rPr lang="he-IL" dirty="0">
                  <a:solidFill>
                    <a:srgbClr val="00B050"/>
                  </a:solidFill>
                  <a:latin typeface="Arial"/>
                  <a:cs typeface="Arial"/>
                </a:rPr>
                <a:t>חומר אורגני</a:t>
              </a:r>
            </a:p>
          </p:txBody>
        </p:sp>
        <p:sp>
          <p:nvSpPr>
            <p:cNvPr id="21" name="TextBox 20"/>
            <p:cNvSpPr txBox="1"/>
            <p:nvPr/>
          </p:nvSpPr>
          <p:spPr>
            <a:xfrm>
              <a:off x="694479" y="2348880"/>
              <a:ext cx="1655731"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b="1" dirty="0">
                  <a:solidFill>
                    <a:srgbClr val="00B0F0"/>
                  </a:solidFill>
                  <a:latin typeface="Arial"/>
                  <a:cs typeface="Arial"/>
                </a:rPr>
                <a:t>O</a:t>
              </a:r>
              <a:r>
                <a:rPr lang="en-US" sz="1200" b="1" dirty="0">
                  <a:solidFill>
                    <a:srgbClr val="00B0F0"/>
                  </a:solidFill>
                  <a:latin typeface="Arial"/>
                  <a:cs typeface="Arial"/>
                </a:rPr>
                <a:t>2</a:t>
              </a:r>
              <a:endParaRPr lang="he-IL" sz="1200" dirty="0">
                <a:solidFill>
                  <a:srgbClr val="00B0F0"/>
                </a:solidFill>
                <a:latin typeface="Arial"/>
                <a:cs typeface="Arial"/>
              </a:endParaRPr>
            </a:p>
            <a:p>
              <a:pPr algn="ctr" fontAlgn="auto">
                <a:spcBef>
                  <a:spcPts val="0"/>
                </a:spcBef>
                <a:spcAft>
                  <a:spcPts val="0"/>
                </a:spcAft>
                <a:defRPr/>
              </a:pPr>
              <a:r>
                <a:rPr lang="he-IL" dirty="0">
                  <a:solidFill>
                    <a:srgbClr val="00B0F0"/>
                  </a:solidFill>
                  <a:latin typeface="Arial"/>
                  <a:cs typeface="Arial"/>
                </a:rPr>
                <a:t>חמצן</a:t>
              </a:r>
            </a:p>
            <a:p>
              <a:pPr algn="ctr" fontAlgn="auto">
                <a:spcBef>
                  <a:spcPts val="0"/>
                </a:spcBef>
                <a:spcAft>
                  <a:spcPts val="0"/>
                </a:spcAft>
                <a:defRPr/>
              </a:pPr>
              <a:r>
                <a:rPr lang="he-IL" dirty="0">
                  <a:solidFill>
                    <a:srgbClr val="00B0F0"/>
                  </a:solidFill>
                  <a:latin typeface="Arial"/>
                  <a:cs typeface="Arial"/>
                </a:rPr>
                <a:t>אי-אורגני</a:t>
              </a:r>
            </a:p>
          </p:txBody>
        </p:sp>
        <p:sp>
          <p:nvSpPr>
            <p:cNvPr id="22" name="TextBox 21"/>
            <p:cNvSpPr txBox="1"/>
            <p:nvPr/>
          </p:nvSpPr>
          <p:spPr>
            <a:xfrm>
              <a:off x="5123520" y="2371122"/>
              <a:ext cx="1655731"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b="1" dirty="0">
                  <a:solidFill>
                    <a:srgbClr val="00B0F0"/>
                  </a:solidFill>
                  <a:latin typeface="Arial"/>
                  <a:cs typeface="Arial"/>
                </a:rPr>
                <a:t>H</a:t>
              </a:r>
              <a:r>
                <a:rPr lang="en-US" sz="1200" b="1" dirty="0">
                  <a:solidFill>
                    <a:srgbClr val="00B0F0"/>
                  </a:solidFill>
                  <a:latin typeface="Arial"/>
                  <a:cs typeface="Arial"/>
                </a:rPr>
                <a:t>2</a:t>
              </a:r>
              <a:r>
                <a:rPr lang="en-US" b="1" dirty="0">
                  <a:solidFill>
                    <a:srgbClr val="00B0F0"/>
                  </a:solidFill>
                  <a:latin typeface="Arial"/>
                  <a:cs typeface="Arial"/>
                </a:rPr>
                <a:t>O</a:t>
              </a:r>
              <a:endParaRPr lang="he-IL" dirty="0">
                <a:solidFill>
                  <a:srgbClr val="00B0F0"/>
                </a:solidFill>
                <a:latin typeface="Arial"/>
                <a:cs typeface="Arial"/>
              </a:endParaRPr>
            </a:p>
            <a:p>
              <a:pPr algn="ctr" fontAlgn="auto">
                <a:spcBef>
                  <a:spcPts val="0"/>
                </a:spcBef>
                <a:spcAft>
                  <a:spcPts val="0"/>
                </a:spcAft>
                <a:defRPr/>
              </a:pPr>
              <a:r>
                <a:rPr lang="he-IL" dirty="0">
                  <a:solidFill>
                    <a:srgbClr val="00B0F0"/>
                  </a:solidFill>
                  <a:latin typeface="Arial"/>
                  <a:cs typeface="Arial"/>
                </a:rPr>
                <a:t>מים</a:t>
              </a:r>
            </a:p>
            <a:p>
              <a:pPr algn="ctr" fontAlgn="auto">
                <a:spcBef>
                  <a:spcPts val="0"/>
                </a:spcBef>
                <a:spcAft>
                  <a:spcPts val="0"/>
                </a:spcAft>
                <a:defRPr/>
              </a:pPr>
              <a:r>
                <a:rPr lang="he-IL" dirty="0">
                  <a:solidFill>
                    <a:srgbClr val="00B0F0"/>
                  </a:solidFill>
                  <a:latin typeface="Arial"/>
                  <a:cs typeface="Arial"/>
                </a:rPr>
                <a:t>חומר אי-אורגני</a:t>
              </a:r>
            </a:p>
          </p:txBody>
        </p:sp>
        <p:sp>
          <p:nvSpPr>
            <p:cNvPr id="23" name="TextBox 22"/>
            <p:cNvSpPr txBox="1"/>
            <p:nvPr/>
          </p:nvSpPr>
          <p:spPr>
            <a:xfrm>
              <a:off x="7074520" y="2371122"/>
              <a:ext cx="1655732"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b="1" dirty="0">
                  <a:solidFill>
                    <a:srgbClr val="00B0F0"/>
                  </a:solidFill>
                  <a:latin typeface="Arial"/>
                  <a:cs typeface="Arial"/>
                </a:rPr>
                <a:t>CO</a:t>
              </a:r>
              <a:r>
                <a:rPr lang="en-US" sz="1200" b="1" dirty="0">
                  <a:solidFill>
                    <a:srgbClr val="00B0F0"/>
                  </a:solidFill>
                  <a:latin typeface="Arial"/>
                  <a:cs typeface="Arial"/>
                </a:rPr>
                <a:t>2</a:t>
              </a:r>
              <a:r>
                <a:rPr lang="he-IL" sz="1200" b="1" dirty="0">
                  <a:solidFill>
                    <a:srgbClr val="00B0F0"/>
                  </a:solidFill>
                  <a:latin typeface="Arial"/>
                  <a:cs typeface="Arial"/>
                </a:rPr>
                <a:t> </a:t>
              </a:r>
            </a:p>
            <a:p>
              <a:pPr algn="ctr" fontAlgn="auto">
                <a:spcBef>
                  <a:spcPts val="0"/>
                </a:spcBef>
                <a:spcAft>
                  <a:spcPts val="0"/>
                </a:spcAft>
                <a:defRPr/>
              </a:pPr>
              <a:r>
                <a:rPr lang="he-IL" dirty="0">
                  <a:solidFill>
                    <a:srgbClr val="00B0F0"/>
                  </a:solidFill>
                  <a:latin typeface="Arial"/>
                  <a:cs typeface="Arial"/>
                </a:rPr>
                <a:t>פחמן דו חמצני</a:t>
              </a:r>
            </a:p>
            <a:p>
              <a:pPr algn="ctr" fontAlgn="auto">
                <a:spcBef>
                  <a:spcPts val="0"/>
                </a:spcBef>
                <a:spcAft>
                  <a:spcPts val="0"/>
                </a:spcAft>
                <a:defRPr/>
              </a:pPr>
              <a:r>
                <a:rPr lang="he-IL" dirty="0">
                  <a:solidFill>
                    <a:srgbClr val="00B0F0"/>
                  </a:solidFill>
                  <a:latin typeface="Arial"/>
                  <a:cs typeface="Arial"/>
                </a:rPr>
                <a:t>חומר אי-אורגני</a:t>
              </a:r>
            </a:p>
          </p:txBody>
        </p:sp>
        <p:sp>
          <p:nvSpPr>
            <p:cNvPr id="24" name="חיבור 23"/>
            <p:cNvSpPr/>
            <p:nvPr/>
          </p:nvSpPr>
          <p:spPr>
            <a:xfrm>
              <a:off x="6779251" y="2733353"/>
              <a:ext cx="295269" cy="2859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5" name="חיבור 24"/>
            <p:cNvSpPr/>
            <p:nvPr/>
          </p:nvSpPr>
          <p:spPr>
            <a:xfrm>
              <a:off x="2404184" y="2695224"/>
              <a:ext cx="295269" cy="2859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חץ שמאלה 25"/>
            <p:cNvSpPr/>
            <p:nvPr/>
          </p:nvSpPr>
          <p:spPr>
            <a:xfrm>
              <a:off x="4350422" y="2695224"/>
              <a:ext cx="652451" cy="50045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30" name="TextBox 29"/>
          <p:cNvSpPr txBox="1"/>
          <p:nvPr/>
        </p:nvSpPr>
        <p:spPr>
          <a:xfrm>
            <a:off x="5448300" y="1854200"/>
            <a:ext cx="2390775" cy="446088"/>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b="1" dirty="0">
                <a:solidFill>
                  <a:prstClr val="black">
                    <a:lumMod val="50000"/>
                    <a:lumOff val="50000"/>
                  </a:prstClr>
                </a:solidFill>
                <a:latin typeface="Arial"/>
                <a:cs typeface="Arial"/>
              </a:rPr>
              <a:t>מגיבים</a:t>
            </a:r>
            <a:endParaRPr lang="he-IL" b="1" dirty="0">
              <a:solidFill>
                <a:prstClr val="black">
                  <a:lumMod val="50000"/>
                  <a:lumOff val="50000"/>
                </a:prstClr>
              </a:solidFill>
              <a:latin typeface="Arial"/>
              <a:cs typeface="Arial"/>
            </a:endParaRPr>
          </a:p>
        </p:txBody>
      </p:sp>
      <p:sp>
        <p:nvSpPr>
          <p:cNvPr id="31" name="TextBox 30"/>
          <p:cNvSpPr txBox="1"/>
          <p:nvPr/>
        </p:nvSpPr>
        <p:spPr>
          <a:xfrm>
            <a:off x="1073150" y="1828800"/>
            <a:ext cx="2390775" cy="446088"/>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b="1" dirty="0">
                <a:solidFill>
                  <a:prstClr val="black">
                    <a:lumMod val="50000"/>
                    <a:lumOff val="50000"/>
                  </a:prstClr>
                </a:solidFill>
                <a:latin typeface="Arial"/>
                <a:cs typeface="Arial"/>
              </a:rPr>
              <a:t>תוצרים</a:t>
            </a:r>
            <a:endParaRPr lang="he-IL" b="1" dirty="0">
              <a:solidFill>
                <a:prstClr val="black">
                  <a:lumMod val="50000"/>
                  <a:lumOff val="50000"/>
                </a:prstClr>
              </a:solidFill>
              <a:latin typeface="Arial"/>
              <a:cs typeface="Arial"/>
            </a:endParaRPr>
          </a:p>
        </p:txBody>
      </p:sp>
      <p:sp>
        <p:nvSpPr>
          <p:cNvPr id="2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8" name="Slide Number Placeholder 8"/>
          <p:cNvSpPr>
            <a:spLocks noGrp="1"/>
          </p:cNvSpPr>
          <p:nvPr>
            <p:ph type="sldNum" sz="quarter" idx="12"/>
          </p:nvPr>
        </p:nvSpPr>
        <p:spPr bwMode="auto">
          <a:xfrm>
            <a:off x="197159" y="6237312"/>
            <a:ext cx="32695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6</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8F01996-F58B-49A0-8301-0EEB686ECF99}"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a:t>
            </a:r>
            <a:endParaRPr lang="he-IL" sz="1800" dirty="0" smtClean="0"/>
          </a:p>
        </p:txBody>
      </p:sp>
      <p:sp>
        <p:nvSpPr>
          <p:cNvPr id="7" name="TextBox 6"/>
          <p:cNvSpPr txBox="1"/>
          <p:nvPr/>
        </p:nvSpPr>
        <p:spPr>
          <a:xfrm>
            <a:off x="104775" y="473075"/>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a:t>
            </a:r>
          </a:p>
          <a:p>
            <a:pPr fontAlgn="auto">
              <a:spcBef>
                <a:spcPts val="0"/>
              </a:spcBef>
              <a:spcAft>
                <a:spcPts val="0"/>
              </a:spcAft>
              <a:defRPr/>
            </a:pPr>
            <a:r>
              <a:rPr lang="he-IL" kern="0" dirty="0">
                <a:solidFill>
                  <a:srgbClr val="1D4C72"/>
                </a:solidFill>
              </a:rPr>
              <a:t>האם  נכון למדוד את עוצמת הפוטוסינתזה על-ידי מדידת כמות החמצן הנפלטת מן הצמח? </a:t>
            </a:r>
            <a:endParaRPr lang="en-US" kern="0" dirty="0">
              <a:solidFill>
                <a:srgbClr val="1D4C72"/>
              </a:solidFill>
            </a:endParaRPr>
          </a:p>
          <a:p>
            <a:pPr fontAlgn="auto">
              <a:spcBef>
                <a:spcPts val="0"/>
              </a:spcBef>
              <a:spcAft>
                <a:spcPts val="0"/>
              </a:spcAft>
              <a:defRPr/>
            </a:pPr>
            <a:r>
              <a:rPr lang="he-IL" kern="0" dirty="0">
                <a:solidFill>
                  <a:srgbClr val="1D4C72"/>
                </a:solidFill>
              </a:rPr>
              <a:t>   </a:t>
            </a:r>
            <a:endParaRPr lang="he-IL" sz="1200" kern="0" dirty="0">
              <a:solidFill>
                <a:srgbClr val="1D4C72"/>
              </a:solidFill>
              <a:latin typeface="Arial"/>
              <a:cs typeface="Arial"/>
            </a:endParaRP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32695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7</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FD9FDA4-D311-4500-9EB2-CEEF8B65F436}"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4" name="TextBox 13"/>
          <p:cNvSpPr txBox="1"/>
          <p:nvPr/>
        </p:nvSpPr>
        <p:spPr>
          <a:xfrm>
            <a:off x="254000" y="476672"/>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a:t>
            </a:r>
          </a:p>
          <a:p>
            <a:pPr fontAlgn="auto">
              <a:spcBef>
                <a:spcPts val="0"/>
              </a:spcBef>
              <a:spcAft>
                <a:spcPts val="0"/>
              </a:spcAft>
              <a:defRPr/>
            </a:pPr>
            <a:r>
              <a:rPr lang="he-IL" kern="0" dirty="0">
                <a:solidFill>
                  <a:srgbClr val="1D4C72"/>
                </a:solidFill>
              </a:rPr>
              <a:t>האם  נכון למדוד את עוצמת הפוטוסינתזה על-ידי מדידת כמות החמצן הנפלטת מן הצמח? </a:t>
            </a:r>
            <a:endParaRPr lang="en-US" kern="0" dirty="0">
              <a:solidFill>
                <a:srgbClr val="1D4C72"/>
              </a:solidFill>
            </a:endParaRPr>
          </a:p>
          <a:p>
            <a:pPr fontAlgn="auto">
              <a:spcBef>
                <a:spcPts val="0"/>
              </a:spcBef>
              <a:spcAft>
                <a:spcPts val="0"/>
              </a:spcAft>
              <a:defRPr/>
            </a:pPr>
            <a:r>
              <a:rPr lang="he-IL" kern="0" dirty="0">
                <a:solidFill>
                  <a:srgbClr val="1D4C72"/>
                </a:solidFill>
              </a:rPr>
              <a:t>   </a:t>
            </a:r>
            <a:endParaRPr lang="he-IL" sz="1200" kern="0" dirty="0">
              <a:solidFill>
                <a:srgbClr val="1D4C72"/>
              </a:solidFill>
              <a:latin typeface="Arial"/>
              <a:cs typeface="Arial"/>
            </a:endParaRPr>
          </a:p>
        </p:txBody>
      </p:sp>
      <p:sp>
        <p:nvSpPr>
          <p:cNvPr id="7" name="Rectangle 12"/>
          <p:cNvSpPr/>
          <p:nvPr/>
        </p:nvSpPr>
        <p:spPr>
          <a:xfrm>
            <a:off x="534988" y="1557338"/>
            <a:ext cx="8215312" cy="18002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b="1" kern="0" dirty="0">
                <a:solidFill>
                  <a:sysClr val="windowText" lastClr="000000"/>
                </a:solidFill>
                <a:latin typeface="Arial"/>
                <a:cs typeface="Arial"/>
              </a:rPr>
              <a:t>   </a:t>
            </a:r>
            <a:r>
              <a:rPr lang="he-IL" kern="0" dirty="0">
                <a:solidFill>
                  <a:srgbClr val="1D4C72"/>
                </a:solidFill>
              </a:rPr>
              <a:t>נוהגים למדוד את עוצמת הפוטוסינתזה על-ידי מדידת כמות החמצן הנפלטת מן הצמח</a:t>
            </a:r>
          </a:p>
          <a:p>
            <a:pPr fontAlgn="auto">
              <a:spcBef>
                <a:spcPts val="0"/>
              </a:spcBef>
              <a:spcAft>
                <a:spcPts val="0"/>
              </a:spcAft>
              <a:defRPr/>
            </a:pPr>
            <a:r>
              <a:rPr lang="he-IL" kern="0" dirty="0">
                <a:solidFill>
                  <a:srgbClr val="1D4C72"/>
                </a:solidFill>
              </a:rPr>
              <a:t>   מכיוון שהחמצן הוא תוצר של התהליך. </a:t>
            </a:r>
          </a:p>
          <a:p>
            <a:pPr fontAlgn="auto">
              <a:spcBef>
                <a:spcPts val="0"/>
              </a:spcBef>
              <a:spcAft>
                <a:spcPts val="0"/>
              </a:spcAft>
              <a:defRPr/>
            </a:pPr>
            <a:r>
              <a:rPr lang="he-IL" kern="0" dirty="0">
                <a:solidFill>
                  <a:srgbClr val="1D4C72"/>
                </a:solidFill>
              </a:rPr>
              <a:t>   הערה: חלק מהחמצן הנוצר בפוטוסינתזה אינו נפלט החוצה אלא מנוצל לתהליך הנשימה </a:t>
            </a:r>
          </a:p>
          <a:p>
            <a:pPr fontAlgn="auto">
              <a:spcBef>
                <a:spcPts val="0"/>
              </a:spcBef>
              <a:spcAft>
                <a:spcPts val="0"/>
              </a:spcAft>
              <a:defRPr/>
            </a:pPr>
            <a:r>
              <a:rPr lang="he-IL" kern="0" dirty="0">
                <a:solidFill>
                  <a:srgbClr val="1D4C72"/>
                </a:solidFill>
              </a:rPr>
              <a:t>   התאית של הצמח. אם רוצים לדייק יש להתחשב גם בכך כאשר קובעים את קצב </a:t>
            </a:r>
          </a:p>
          <a:p>
            <a:pPr fontAlgn="auto">
              <a:spcBef>
                <a:spcPts val="0"/>
              </a:spcBef>
              <a:spcAft>
                <a:spcPts val="0"/>
              </a:spcAft>
              <a:defRPr/>
            </a:pPr>
            <a:r>
              <a:rPr lang="he-IL" kern="0" dirty="0">
                <a:solidFill>
                  <a:srgbClr val="1D4C72"/>
                </a:solidFill>
              </a:rPr>
              <a:t>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a:t>
            </a:r>
            <a:endParaRPr lang="he-IL" sz="1200" kern="0" dirty="0">
              <a:solidFill>
                <a:srgbClr val="1D4C72"/>
              </a:solidFill>
              <a:latin typeface="Arial"/>
              <a:cs typeface="Arial"/>
            </a:endParaRPr>
          </a:p>
          <a:p>
            <a:pPr fontAlgn="auto">
              <a:spcBef>
                <a:spcPts val="0"/>
              </a:spcBef>
              <a:spcAft>
                <a:spcPts val="0"/>
              </a:spcAft>
              <a:defRPr/>
            </a:pPr>
            <a:endParaRPr lang="he-IL" b="1" kern="0" dirty="0">
              <a:solidFill>
                <a:sysClr val="windowText" lastClr="000000"/>
              </a:solidFill>
              <a:latin typeface="Arial"/>
              <a:cs typeface="Arial"/>
            </a:endParaRP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32695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8</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הכלורופלסט – האברון שבו מתרחש תהליך הפוטוסינתזה</a:t>
            </a:r>
            <a:endParaRPr lang="he-IL" sz="1800" dirty="0" smtClean="0"/>
          </a:p>
        </p:txBody>
      </p:sp>
      <p:sp>
        <p:nvSpPr>
          <p:cNvPr id="32773" name="מלבן 1"/>
          <p:cNvSpPr>
            <a:spLocks noChangeArrowheads="1"/>
          </p:cNvSpPr>
          <p:nvPr/>
        </p:nvSpPr>
        <p:spPr bwMode="auto">
          <a:xfrm>
            <a:off x="117475" y="419100"/>
            <a:ext cx="8443913" cy="2169825"/>
          </a:xfrm>
          <a:prstGeom prst="rect">
            <a:avLst/>
          </a:prstGeom>
          <a:noFill/>
          <a:ln w="9525">
            <a:noFill/>
            <a:miter lim="800000"/>
            <a:headEnd/>
            <a:tailEnd/>
          </a:ln>
        </p:spPr>
        <p:txBody>
          <a:bodyPr>
            <a:spAutoFit/>
          </a:bodyPr>
          <a:lstStyle/>
          <a:p>
            <a:pPr>
              <a:lnSpc>
                <a:spcPct val="150000"/>
              </a:lnSpc>
              <a:buFont typeface="Wingdings" pitchFamily="2" charset="2"/>
              <a:buChar char="§"/>
            </a:pPr>
            <a:r>
              <a:rPr lang="he-IL" dirty="0" smtClean="0">
                <a:solidFill>
                  <a:srgbClr val="000000"/>
                </a:solidFill>
              </a:rPr>
              <a:t>  תהליך </a:t>
            </a:r>
            <a:r>
              <a:rPr lang="he-IL" dirty="0">
                <a:solidFill>
                  <a:srgbClr val="000000"/>
                </a:solidFill>
              </a:rPr>
              <a:t>הפוטוסינתזה מתרחש באברון הנקרא </a:t>
            </a:r>
            <a:r>
              <a:rPr lang="he-IL" dirty="0">
                <a:solidFill>
                  <a:srgbClr val="FF6600"/>
                </a:solidFill>
              </a:rPr>
              <a:t>כלורופלסט</a:t>
            </a:r>
            <a:r>
              <a:rPr lang="he-IL" dirty="0">
                <a:solidFill>
                  <a:srgbClr val="000000"/>
                </a:solidFill>
              </a:rPr>
              <a:t>.  </a:t>
            </a:r>
          </a:p>
          <a:p>
            <a:pPr>
              <a:lnSpc>
                <a:spcPct val="150000"/>
              </a:lnSpc>
              <a:buFont typeface="Wingdings" pitchFamily="2" charset="2"/>
              <a:buChar char="§"/>
            </a:pPr>
            <a:r>
              <a:rPr lang="he-IL" dirty="0" smtClean="0">
                <a:solidFill>
                  <a:srgbClr val="000000"/>
                </a:solidFill>
              </a:rPr>
              <a:t> בתוך </a:t>
            </a:r>
            <a:r>
              <a:rPr lang="he-IL" dirty="0">
                <a:solidFill>
                  <a:srgbClr val="000000"/>
                </a:solidFill>
              </a:rPr>
              <a:t>הכלורופלסט יש </a:t>
            </a:r>
            <a:r>
              <a:rPr lang="he-IL" b="1" dirty="0">
                <a:solidFill>
                  <a:srgbClr val="00B050"/>
                </a:solidFill>
              </a:rPr>
              <a:t>פיגמנט (חומר צבע) ירוק הנקרא כלורופיל</a:t>
            </a:r>
            <a:r>
              <a:rPr lang="he-IL" dirty="0">
                <a:solidFill>
                  <a:srgbClr val="000000"/>
                </a:solidFill>
              </a:rPr>
              <a:t>. </a:t>
            </a:r>
            <a:endParaRPr lang="he-IL" dirty="0" smtClean="0">
              <a:solidFill>
                <a:srgbClr val="000000"/>
              </a:solidFill>
            </a:endParaRPr>
          </a:p>
          <a:p>
            <a:pPr>
              <a:lnSpc>
                <a:spcPct val="150000"/>
              </a:lnSpc>
              <a:buFont typeface="Wingdings" pitchFamily="2" charset="2"/>
              <a:buChar char="§"/>
            </a:pPr>
            <a:r>
              <a:rPr lang="he-IL" dirty="0" smtClean="0">
                <a:solidFill>
                  <a:srgbClr val="000000"/>
                </a:solidFill>
              </a:rPr>
              <a:t> הכלורופיל </a:t>
            </a:r>
            <a:r>
              <a:rPr lang="he-IL" dirty="0">
                <a:solidFill>
                  <a:srgbClr val="000000"/>
                </a:solidFill>
              </a:rPr>
              <a:t>משמש כ"אנטנה" </a:t>
            </a:r>
            <a:r>
              <a:rPr lang="he-IL" dirty="0" smtClean="0">
                <a:solidFill>
                  <a:srgbClr val="000000"/>
                </a:solidFill>
              </a:rPr>
              <a:t> הקולטת </a:t>
            </a:r>
            <a:r>
              <a:rPr lang="he-IL" dirty="0">
                <a:solidFill>
                  <a:srgbClr val="000000"/>
                </a:solidFill>
              </a:rPr>
              <a:t>את האור המנוצל לתהליך הפוטוסינתזה.</a:t>
            </a:r>
          </a:p>
          <a:p>
            <a:pPr>
              <a:lnSpc>
                <a:spcPct val="150000"/>
              </a:lnSpc>
              <a:buFont typeface="Wingdings" pitchFamily="2" charset="2"/>
              <a:buChar char="§"/>
            </a:pPr>
            <a:r>
              <a:rPr lang="he-IL" dirty="0" smtClean="0">
                <a:solidFill>
                  <a:srgbClr val="000000"/>
                </a:solidFill>
              </a:rPr>
              <a:t> בתוך </a:t>
            </a:r>
            <a:r>
              <a:rPr lang="he-IL" dirty="0">
                <a:solidFill>
                  <a:srgbClr val="000000"/>
                </a:solidFill>
              </a:rPr>
              <a:t>הכלורופלסט יש גם </a:t>
            </a:r>
            <a:r>
              <a:rPr lang="he-IL" dirty="0">
                <a:solidFill>
                  <a:srgbClr val="FF6600"/>
                </a:solidFill>
              </a:rPr>
              <a:t>אנזימים</a:t>
            </a:r>
            <a:r>
              <a:rPr lang="he-IL" dirty="0">
                <a:solidFill>
                  <a:srgbClr val="000000"/>
                </a:solidFill>
              </a:rPr>
              <a:t> המשתתפים בתהליך הפוטוסינתזה </a:t>
            </a:r>
            <a:endParaRPr lang="he-IL" dirty="0" smtClean="0">
              <a:solidFill>
                <a:srgbClr val="000000"/>
              </a:solidFill>
            </a:endParaRPr>
          </a:p>
          <a:p>
            <a:pPr>
              <a:lnSpc>
                <a:spcPct val="150000"/>
              </a:lnSpc>
            </a:pPr>
            <a:r>
              <a:rPr lang="he-IL" dirty="0" smtClean="0">
                <a:solidFill>
                  <a:srgbClr val="000000"/>
                </a:solidFill>
              </a:rPr>
              <a:t>  שהוא </a:t>
            </a:r>
            <a:r>
              <a:rPr lang="he-IL" dirty="0">
                <a:solidFill>
                  <a:srgbClr val="FF6600"/>
                </a:solidFill>
              </a:rPr>
              <a:t>תהליך אנזימתי </a:t>
            </a:r>
            <a:r>
              <a:rPr lang="he-IL" dirty="0" smtClean="0">
                <a:solidFill>
                  <a:srgbClr val="FF6600"/>
                </a:solidFill>
              </a:rPr>
              <a:t> רב-שלבי</a:t>
            </a:r>
            <a:r>
              <a:rPr lang="he-IL" dirty="0">
                <a:solidFill>
                  <a:srgbClr val="000000"/>
                </a:solidFill>
              </a:rPr>
              <a:t>.</a:t>
            </a:r>
          </a:p>
        </p:txBody>
      </p:sp>
      <p:grpSp>
        <p:nvGrpSpPr>
          <p:cNvPr id="32774" name="קבוצה 11"/>
          <p:cNvGrpSpPr>
            <a:grpSpLocks/>
          </p:cNvGrpSpPr>
          <p:nvPr/>
        </p:nvGrpSpPr>
        <p:grpSpPr bwMode="auto">
          <a:xfrm>
            <a:off x="35496" y="2726040"/>
            <a:ext cx="8845996" cy="3799304"/>
            <a:chOff x="-386897" y="2256133"/>
            <a:chExt cx="8845285" cy="3798610"/>
          </a:xfrm>
        </p:grpSpPr>
        <p:pic>
          <p:nvPicPr>
            <p:cNvPr id="32775" name="Picture 16"/>
            <p:cNvPicPr>
              <a:picLocks noChangeAspect="1" noChangeArrowheads="1"/>
            </p:cNvPicPr>
            <p:nvPr/>
          </p:nvPicPr>
          <p:blipFill>
            <a:blip r:embed="rId3" cstate="print"/>
            <a:srcRect/>
            <a:stretch>
              <a:fillRect/>
            </a:stretch>
          </p:blipFill>
          <p:spPr bwMode="auto">
            <a:xfrm>
              <a:off x="1331913" y="2256133"/>
              <a:ext cx="4520034" cy="3261223"/>
            </a:xfrm>
            <a:prstGeom prst="rect">
              <a:avLst/>
            </a:prstGeom>
            <a:noFill/>
            <a:ln w="9525">
              <a:noFill/>
              <a:miter lim="800000"/>
              <a:headEnd/>
              <a:tailEnd/>
            </a:ln>
            <a:effectLst/>
          </p:spPr>
        </p:pic>
        <p:grpSp>
          <p:nvGrpSpPr>
            <p:cNvPr id="32776" name="קבוצה 22"/>
            <p:cNvGrpSpPr>
              <a:grpSpLocks/>
            </p:cNvGrpSpPr>
            <p:nvPr/>
          </p:nvGrpSpPr>
          <p:grpSpPr bwMode="auto">
            <a:xfrm>
              <a:off x="-386897" y="3080019"/>
              <a:ext cx="8845285" cy="2974724"/>
              <a:chOff x="-387526" y="3080161"/>
              <a:chExt cx="8844984" cy="2975323"/>
            </a:xfrm>
          </p:grpSpPr>
          <p:sp>
            <p:nvSpPr>
              <p:cNvPr id="16" name="TextBox 15"/>
              <p:cNvSpPr txBox="1"/>
              <p:nvPr/>
            </p:nvSpPr>
            <p:spPr>
              <a:xfrm>
                <a:off x="2450599" y="5716924"/>
                <a:ext cx="1630176" cy="3385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u="sng" dirty="0">
                    <a:solidFill>
                      <a:srgbClr val="1D4C72"/>
                    </a:solidFill>
                  </a:rPr>
                  <a:t>תאי צמח</a:t>
                </a:r>
              </a:p>
            </p:txBody>
          </p:sp>
          <p:sp>
            <p:nvSpPr>
              <p:cNvPr id="17" name="TextBox 16"/>
              <p:cNvSpPr txBox="1"/>
              <p:nvPr/>
            </p:nvSpPr>
            <p:spPr>
              <a:xfrm>
                <a:off x="-300695" y="3080161"/>
                <a:ext cx="1630176" cy="30778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err="1">
                    <a:solidFill>
                      <a:srgbClr val="1D4C72"/>
                    </a:solidFill>
                  </a:rPr>
                  <a:t>כלורופלסטים</a:t>
                </a:r>
                <a:endParaRPr lang="he-IL" sz="1400" b="1" dirty="0">
                  <a:solidFill>
                    <a:srgbClr val="1D4C72"/>
                  </a:solidFill>
                </a:endParaRPr>
              </a:p>
            </p:txBody>
          </p:sp>
          <p:cxnSp>
            <p:nvCxnSpPr>
              <p:cNvPr id="18" name="מחבר חץ ישר 17"/>
              <p:cNvCxnSpPr/>
              <p:nvPr/>
            </p:nvCxnSpPr>
            <p:spPr>
              <a:xfrm flipV="1">
                <a:off x="1329482" y="3274286"/>
                <a:ext cx="719998"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7526" y="5173989"/>
                <a:ext cx="1630176" cy="30778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גרעין</a:t>
                </a:r>
              </a:p>
            </p:txBody>
          </p:sp>
          <p:cxnSp>
            <p:nvCxnSpPr>
              <p:cNvPr id="20" name="מחבר חץ ישר 19"/>
              <p:cNvCxnSpPr>
                <a:stCxn id="19" idx="3"/>
              </p:cNvCxnSpPr>
              <p:nvPr/>
            </p:nvCxnSpPr>
            <p:spPr>
              <a:xfrm>
                <a:off x="1242650" y="5327881"/>
                <a:ext cx="665086" cy="159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72136" y="3184853"/>
                <a:ext cx="2685322" cy="1169573"/>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400" b="1" noProof="1">
                    <a:solidFill>
                      <a:schemeClr val="tx2"/>
                    </a:solidFill>
                  </a:rPr>
                  <a:t>האזור שבו מצויה החלולית. החלולית דוחקת את  </a:t>
                </a:r>
                <a:endParaRPr lang="he-IL" sz="1400" b="1" noProof="1" smtClean="0">
                  <a:solidFill>
                    <a:schemeClr val="tx2"/>
                  </a:solidFill>
                </a:endParaRPr>
              </a:p>
              <a:p>
                <a:pPr fontAlgn="auto">
                  <a:spcBef>
                    <a:spcPts val="0"/>
                  </a:spcBef>
                  <a:spcAft>
                    <a:spcPts val="0"/>
                  </a:spcAft>
                  <a:defRPr/>
                </a:pPr>
                <a:r>
                  <a:rPr lang="he-IL" sz="1400" b="1" noProof="1" smtClean="0">
                    <a:solidFill>
                      <a:schemeClr val="tx2"/>
                    </a:solidFill>
                  </a:rPr>
                  <a:t>הציטופלסמה </a:t>
                </a:r>
                <a:r>
                  <a:rPr lang="he-IL" sz="1400" b="1" noProof="1">
                    <a:solidFill>
                      <a:schemeClr val="tx2"/>
                    </a:solidFill>
                  </a:rPr>
                  <a:t>שבתוכה </a:t>
                </a:r>
                <a:r>
                  <a:rPr lang="he-IL" sz="1400" b="1" noProof="1" smtClean="0">
                    <a:solidFill>
                      <a:schemeClr val="tx2"/>
                    </a:solidFill>
                  </a:rPr>
                  <a:t>נמצאים </a:t>
                </a:r>
                <a:r>
                  <a:rPr lang="he-IL" sz="1400" b="1" noProof="1">
                    <a:solidFill>
                      <a:schemeClr val="tx2"/>
                    </a:solidFill>
                  </a:rPr>
                  <a:t>הכלורופלסטים אל הדופן. </a:t>
                </a:r>
                <a:endParaRPr lang="he-IL" sz="1400" b="1" noProof="1" smtClean="0">
                  <a:solidFill>
                    <a:schemeClr val="tx2"/>
                  </a:solidFill>
                </a:endParaRPr>
              </a:p>
              <a:p>
                <a:pPr fontAlgn="auto">
                  <a:spcBef>
                    <a:spcPts val="0"/>
                  </a:spcBef>
                  <a:spcAft>
                    <a:spcPts val="0"/>
                  </a:spcAft>
                  <a:defRPr/>
                </a:pPr>
                <a:r>
                  <a:rPr lang="he-IL" sz="1400" b="1" noProof="1" smtClean="0">
                    <a:solidFill>
                      <a:schemeClr val="tx2"/>
                    </a:solidFill>
                  </a:rPr>
                  <a:t>חשבו </a:t>
                </a:r>
                <a:r>
                  <a:rPr lang="he-IL" sz="1400" b="1" noProof="1">
                    <a:solidFill>
                      <a:schemeClr val="tx2"/>
                    </a:solidFill>
                  </a:rPr>
                  <a:t>מה היתרון בכך</a:t>
                </a:r>
                <a:r>
                  <a:rPr lang="he-IL" sz="1400" b="1" dirty="0">
                    <a:solidFill>
                      <a:schemeClr val="tx2"/>
                    </a:solidFill>
                  </a:rPr>
                  <a:t>!</a:t>
                </a:r>
              </a:p>
            </p:txBody>
          </p:sp>
          <p:sp>
            <p:nvSpPr>
              <p:cNvPr id="22" name="TextBox 21"/>
              <p:cNvSpPr txBox="1"/>
              <p:nvPr/>
            </p:nvSpPr>
            <p:spPr>
              <a:xfrm>
                <a:off x="-387526" y="3984930"/>
                <a:ext cx="1193663" cy="30778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דופן התא</a:t>
                </a:r>
              </a:p>
            </p:txBody>
          </p:sp>
          <p:cxnSp>
            <p:nvCxnSpPr>
              <p:cNvPr id="27" name="מחבר חץ ישר 26"/>
              <p:cNvCxnSpPr/>
              <p:nvPr/>
            </p:nvCxnSpPr>
            <p:spPr>
              <a:xfrm>
                <a:off x="831535" y="4154794"/>
                <a:ext cx="100001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7" name="מלבן 14"/>
            <p:cNvSpPr>
              <a:spLocks noChangeArrowheads="1"/>
            </p:cNvSpPr>
            <p:nvPr/>
          </p:nvSpPr>
          <p:spPr bwMode="auto">
            <a:xfrm>
              <a:off x="1771897" y="5469896"/>
              <a:ext cx="2988332" cy="261610"/>
            </a:xfrm>
            <a:prstGeom prst="rect">
              <a:avLst/>
            </a:prstGeom>
            <a:noFill/>
            <a:ln w="9525">
              <a:noFill/>
              <a:miter lim="800000"/>
              <a:headEnd/>
              <a:tailEnd/>
            </a:ln>
          </p:spPr>
          <p:txBody>
            <a:bodyPr>
              <a:spAutoFit/>
            </a:bodyPr>
            <a:lstStyle/>
            <a:p>
              <a:r>
                <a:rPr lang="en-US" sz="1100"/>
                <a:t>©istockphoto.com/ Alan John Lander Phillips</a:t>
              </a:r>
              <a:endParaRPr lang="he-IL" sz="1100"/>
            </a:p>
          </p:txBody>
        </p:sp>
      </p:grpSp>
      <p:sp>
        <p:nvSpPr>
          <p:cNvPr id="23"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cxnSp>
        <p:nvCxnSpPr>
          <p:cNvPr id="31" name="מחבר חץ ישר 30"/>
          <p:cNvCxnSpPr/>
          <p:nvPr/>
        </p:nvCxnSpPr>
        <p:spPr>
          <a:xfrm flipH="1">
            <a:off x="6228184" y="3816206"/>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מלבן 34"/>
          <p:cNvSpPr/>
          <p:nvPr/>
        </p:nvSpPr>
        <p:spPr>
          <a:xfrm>
            <a:off x="323528" y="2564904"/>
            <a:ext cx="8640960" cy="410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Slide Number Placeholder 8"/>
          <p:cNvSpPr>
            <a:spLocks noGrp="1"/>
          </p:cNvSpPr>
          <p:nvPr>
            <p:ph type="sldNum" sz="quarter" idx="12"/>
          </p:nvPr>
        </p:nvSpPr>
        <p:spPr bwMode="auto">
          <a:xfrm>
            <a:off x="284609" y="6237312"/>
            <a:ext cx="32695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9</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2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7979</TotalTime>
  <Words>3976</Words>
  <Application>Microsoft Office PowerPoint</Application>
  <PresentationFormat>‫הצגה על המסך (4:3)</PresentationFormat>
  <Paragraphs>740</Paragraphs>
  <Slides>52</Slides>
  <Notes>8</Notes>
  <HiddenSlides>0</HiddenSlides>
  <MMClips>0</MMClips>
  <ScaleCrop>false</ScaleCrop>
  <HeadingPairs>
    <vt:vector size="4" baseType="variant">
      <vt:variant>
        <vt:lpstr>ערכת נושא</vt:lpstr>
      </vt:variant>
      <vt:variant>
        <vt:i4>8</vt:i4>
      </vt:variant>
      <vt:variant>
        <vt:lpstr>כותרות שקופיות</vt:lpstr>
      </vt:variant>
      <vt:variant>
        <vt:i4>52</vt:i4>
      </vt:variant>
    </vt:vector>
  </HeadingPairs>
  <TitlesOfParts>
    <vt:vector size="60" baseType="lpstr">
      <vt:lpstr>1_Office Theme</vt:lpstr>
      <vt:lpstr>2_Office Theme</vt:lpstr>
      <vt:lpstr>3_Office Theme</vt:lpstr>
      <vt:lpstr>4_Office Theme</vt:lpstr>
      <vt:lpstr>5_Office Theme</vt:lpstr>
      <vt:lpstr>6_Office Theme</vt:lpstr>
      <vt:lpstr>29_Office Theme</vt:lpstr>
      <vt:lpstr>7_Office Theme</vt:lpstr>
      <vt:lpstr>מצגת של PowerPoint</vt:lpstr>
      <vt:lpstr>פוטוסינתזה – תהליך של הפיכת חומרים אי-אורגניים לחומרים אורגניים בעזרת אנרגיית האור</vt:lpstr>
      <vt:lpstr>התהליכים המרכזיים בתהליך הפוטוסינתזה</vt:lpstr>
      <vt:lpstr>תזכורת: מאפייני החומרים האורגניים</vt:lpstr>
      <vt:lpstr>שאלה 1: מגיבים ותוצרים בתהליך הפוטוסינתזה</vt:lpstr>
      <vt:lpstr>תשובה</vt:lpstr>
      <vt:lpstr>שאלה 2</vt:lpstr>
      <vt:lpstr>תשובה</vt:lpstr>
      <vt:lpstr>הכלורופלסט – האברון שבו מתרחש תהליך הפוטוסינתזה</vt:lpstr>
      <vt:lpstr>שאלה 3: רמות אירגון</vt:lpstr>
      <vt:lpstr>תשובה</vt:lpstr>
      <vt:lpstr>הפיוניות – פתחים בעלים דרכם חודר הפחמן הדו-חמצני</vt:lpstr>
      <vt:lpstr>הפיוניות – פתחים בעלים דרכם חודר הפחמן הדו-חמצני</vt:lpstr>
      <vt:lpstr>קישור לסימולציה – פתיחה וסגירה של פיונית</vt:lpstr>
      <vt:lpstr>שאלה 4</vt:lpstr>
      <vt:lpstr>תשובה</vt:lpstr>
      <vt:lpstr>שאלה 5: הפיוניות</vt:lpstr>
      <vt:lpstr>תשובה</vt:lpstr>
      <vt:lpstr>שאלה 6: התאמות מבנה העלה לביצוע פוטוסינתזה</vt:lpstr>
      <vt:lpstr>תשובה</vt:lpstr>
      <vt:lpstr>שאלה 7: משפטי נכון/לא נכון</vt:lpstr>
      <vt:lpstr>תשובה</vt:lpstr>
      <vt:lpstr>שאלה 8</vt:lpstr>
      <vt:lpstr>תשובה</vt:lpstr>
      <vt:lpstr>גלגולי הסוכרים תוצרי הפוטוסינתזה בצמח</vt:lpstr>
      <vt:lpstr>מצגת של PowerPoint</vt:lpstr>
      <vt:lpstr>שאלה 9: גלגולי הגלוקוז בצמח</vt:lpstr>
      <vt:lpstr>תשובה</vt:lpstr>
      <vt:lpstr>תזכורת: סוכרים=פחמימות</vt:lpstr>
      <vt:lpstr>שאלה 10: גלגולי הגלוקוז בצמח</vt:lpstr>
      <vt:lpstr>תשובה</vt:lpstr>
      <vt:lpstr>שאלה 11</vt:lpstr>
      <vt:lpstr>תשובה</vt:lpstr>
      <vt:lpstr>שאלה 12</vt:lpstr>
      <vt:lpstr>תשובה</vt:lpstr>
      <vt:lpstr>סיכום ביניים: תהליך הפוטוסינתזה</vt:lpstr>
      <vt:lpstr>חשיבות הפוטוסינתזה למערכת האקולוגית</vt:lpstr>
      <vt:lpstr>חשיבות הפוטוסינתזה למערכת האקולוגית</vt:lpstr>
      <vt:lpstr>שאלה 13</vt:lpstr>
      <vt:lpstr>תשובה</vt:lpstr>
      <vt:lpstr>שאלה 14</vt:lpstr>
      <vt:lpstr>תשובה: מחזור הפחמן</vt:lpstr>
      <vt:lpstr>סיכום ביניים: חשיבות הפוטוסינתזה למערכת האקולוגית</vt:lpstr>
      <vt:lpstr>הגורמים המשפיעים על קצב הפוטוסינתזה</vt:lpstr>
      <vt:lpstr>השפעת עוצמת האור על קצב הפוטוסינתזה</vt:lpstr>
      <vt:lpstr>גורם מגביל</vt:lpstr>
      <vt:lpstr>שאלות  15+16</vt:lpstr>
      <vt:lpstr>תשובות</vt:lpstr>
      <vt:lpstr>שאלה 17: השפעת ריכוז הפחמן הדו-חמצני על קצב הפוטוסינתזה</vt:lpstr>
      <vt:lpstr>תשובה</vt:lpstr>
      <vt:lpstr>שאלה 18</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467</cp:revision>
  <dcterms:created xsi:type="dcterms:W3CDTF">2010-09-05T07:07:37Z</dcterms:created>
  <dcterms:modified xsi:type="dcterms:W3CDTF">2018-01-20T15:06:48Z</dcterms:modified>
</cp:coreProperties>
</file>