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0.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4026" r:id="rId2"/>
    <p:sldMasterId id="2147484075" r:id="rId3"/>
    <p:sldMasterId id="2147484115" r:id="rId4"/>
    <p:sldMasterId id="2147484406" r:id="rId5"/>
    <p:sldMasterId id="2147484411" r:id="rId6"/>
    <p:sldMasterId id="2147484416" r:id="rId7"/>
    <p:sldMasterId id="2147484483" r:id="rId8"/>
    <p:sldMasterId id="2147484908" r:id="rId9"/>
    <p:sldMasterId id="2147485440" r:id="rId10"/>
    <p:sldMasterId id="2147485448" r:id="rId11"/>
    <p:sldMasterId id="2147485454" r:id="rId12"/>
    <p:sldMasterId id="2147486888" r:id="rId13"/>
    <p:sldMasterId id="2147486896" r:id="rId14"/>
    <p:sldMasterId id="2147487924" r:id="rId15"/>
  </p:sldMasterIdLst>
  <p:notesMasterIdLst>
    <p:notesMasterId r:id="rId41"/>
  </p:notesMasterIdLst>
  <p:sldIdLst>
    <p:sldId id="256" r:id="rId16"/>
    <p:sldId id="645" r:id="rId17"/>
    <p:sldId id="687" r:id="rId18"/>
    <p:sldId id="661" r:id="rId19"/>
    <p:sldId id="654" r:id="rId20"/>
    <p:sldId id="671" r:id="rId21"/>
    <p:sldId id="672" r:id="rId22"/>
    <p:sldId id="664" r:id="rId23"/>
    <p:sldId id="673" r:id="rId24"/>
    <p:sldId id="657" r:id="rId25"/>
    <p:sldId id="658" r:id="rId26"/>
    <p:sldId id="665" r:id="rId27"/>
    <p:sldId id="660" r:id="rId28"/>
    <p:sldId id="666" r:id="rId29"/>
    <p:sldId id="663" r:id="rId30"/>
    <p:sldId id="668" r:id="rId31"/>
    <p:sldId id="676" r:id="rId32"/>
    <p:sldId id="679" r:id="rId33"/>
    <p:sldId id="662" r:id="rId34"/>
    <p:sldId id="667" r:id="rId35"/>
    <p:sldId id="669" r:id="rId36"/>
    <p:sldId id="682" r:id="rId37"/>
    <p:sldId id="684" r:id="rId38"/>
    <p:sldId id="685" r:id="rId39"/>
    <p:sldId id="686" r:id="rId40"/>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EED"/>
    <a:srgbClr val="FF6699"/>
    <a:srgbClr val="CC9900"/>
    <a:srgbClr val="CCFFFF"/>
    <a:srgbClr val="FFFFCC"/>
    <a:srgbClr val="FFFFFF"/>
    <a:srgbClr val="CC0000"/>
    <a:srgbClr val="E8EB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615" autoAdjust="0"/>
    <p:restoredTop sz="90698" autoAdjust="0"/>
  </p:normalViewPr>
  <p:slideViewPr>
    <p:cSldViewPr>
      <p:cViewPr>
        <p:scale>
          <a:sx n="51" d="100"/>
          <a:sy n="51" d="100"/>
        </p:scale>
        <p:origin x="-1026" y="-36"/>
      </p:cViewPr>
      <p:guideLst>
        <p:guide orient="horz" pos="2160"/>
        <p:guide pos="2880"/>
      </p:guideLst>
    </p:cSldViewPr>
  </p:slideViewPr>
  <p:outlineViewPr>
    <p:cViewPr>
      <p:scale>
        <a:sx n="33" d="100"/>
        <a:sy n="33" d="100"/>
      </p:scale>
      <p:origin x="0" y="41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9EF23FB-1322-411E-91E5-526B126796C5}" type="datetimeFigureOut">
              <a:rPr lang="he-IL"/>
              <a:pPr>
                <a:defRPr/>
              </a:pPr>
              <a:t>ג'/אלול/תשע"ה</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02DE57E1-04D4-4C7B-BDDD-C20FABA5D355}" type="slidenum">
              <a:rPr lang="he-IL"/>
              <a:pPr>
                <a:defRPr/>
              </a:pPr>
              <a:t>‹#›</a:t>
            </a:fld>
            <a:endParaRPr lang="he-IL" dirty="0"/>
          </a:p>
        </p:txBody>
      </p:sp>
    </p:spTree>
    <p:extLst>
      <p:ext uri="{BB962C8B-B14F-4D97-AF65-F5344CB8AC3E}">
        <p14:creationId xmlns:p14="http://schemas.microsoft.com/office/powerpoint/2010/main" val="2163841857"/>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72E495-E755-4832-916E-A911D7E4074F}" type="slidenum">
              <a:rPr lang="he-IL" smtClean="0"/>
              <a:pPr fontAlgn="base">
                <a:spcBef>
                  <a:spcPct val="0"/>
                </a:spcBef>
                <a:spcAft>
                  <a:spcPct val="0"/>
                </a:spcAft>
                <a:defRPr/>
              </a:pPr>
              <a:t>1</a:t>
            </a:fld>
            <a:endParaRPr lang="he-IL"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714F5078-3B60-43F0-98A8-3286FC56CAD4}" type="slidenum">
              <a:rPr lang="he-IL">
                <a:solidFill>
                  <a:prstClr val="black"/>
                </a:solidFill>
              </a:rPr>
              <a:pPr>
                <a:defRPr/>
              </a:pPr>
              <a:t>3</a:t>
            </a:fld>
            <a:endParaRPr lang="he-IL"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smtClean="0"/>
          </a:p>
        </p:txBody>
      </p:sp>
      <p:sp>
        <p:nvSpPr>
          <p:cNvPr id="4" name="מציין מיקום של מספר שקופית 3"/>
          <p:cNvSpPr>
            <a:spLocks noGrp="1"/>
          </p:cNvSpPr>
          <p:nvPr>
            <p:ph type="sldNum" sz="quarter" idx="5"/>
          </p:nvPr>
        </p:nvSpPr>
        <p:spPr/>
        <p:txBody>
          <a:bodyPr/>
          <a:lstStyle/>
          <a:p>
            <a:pPr>
              <a:defRPr/>
            </a:pPr>
            <a:fld id="{4AD44BFD-88E5-4434-AC11-45FBE7C6F23B}" type="slidenum">
              <a:rPr lang="he-IL" smtClean="0"/>
              <a:pPr>
                <a:defRPr/>
              </a:pPr>
              <a:t>12</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E6C74EE-D300-4489-8E36-70BDF88A04E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FF368B-5EA3-41F1-BE6E-FE9928C3CE23}" type="slidenum">
              <a:rPr lang="he-IL"/>
              <a:pPr>
                <a:defRPr/>
              </a:pPr>
              <a:t>‹#›</a:t>
            </a:fld>
            <a:endParaRPr lang="he-IL" dirty="0"/>
          </a:p>
        </p:txBody>
      </p:sp>
    </p:spTree>
    <p:extLst>
      <p:ext uri="{BB962C8B-B14F-4D97-AF65-F5344CB8AC3E}">
        <p14:creationId xmlns:p14="http://schemas.microsoft.com/office/powerpoint/2010/main" val="345842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4EF83193-6B7D-4D3D-8225-56E2BC4E4332}" type="slidenum">
              <a:rPr lang="he-IL"/>
              <a:pPr>
                <a:defRPr/>
              </a:pPr>
              <a:t>‹#›</a:t>
            </a:fld>
            <a:endParaRPr lang="he-IL" dirty="0"/>
          </a:p>
        </p:txBody>
      </p:sp>
    </p:spTree>
    <p:extLst>
      <p:ext uri="{BB962C8B-B14F-4D97-AF65-F5344CB8AC3E}">
        <p14:creationId xmlns:p14="http://schemas.microsoft.com/office/powerpoint/2010/main" val="968550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0036E6-949C-4B92-B37C-4B9793FDB8B5}"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C7E25FE9-68FE-4082-B427-ADE8E8DE6379}" type="slidenum">
              <a:rPr lang="he-IL"/>
              <a:pPr>
                <a:defRPr/>
              </a:pPr>
              <a:t>‹#›</a:t>
            </a:fld>
            <a:endParaRPr lang="he-IL" dirty="0"/>
          </a:p>
        </p:txBody>
      </p:sp>
    </p:spTree>
    <p:extLst>
      <p:ext uri="{BB962C8B-B14F-4D97-AF65-F5344CB8AC3E}">
        <p14:creationId xmlns:p14="http://schemas.microsoft.com/office/powerpoint/2010/main" val="274582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32093433-8816-4C12-82DE-A6CB26A05AC6}" type="slidenum">
              <a:rPr lang="he-IL"/>
              <a:pPr>
                <a:defRPr/>
              </a:pPr>
              <a:t>‹#›</a:t>
            </a:fld>
            <a:endParaRPr lang="he-IL" dirty="0"/>
          </a:p>
        </p:txBody>
      </p:sp>
    </p:spTree>
    <p:extLst>
      <p:ext uri="{BB962C8B-B14F-4D97-AF65-F5344CB8AC3E}">
        <p14:creationId xmlns:p14="http://schemas.microsoft.com/office/powerpoint/2010/main" val="71039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741661E-F6DB-4524-A7DF-DB25F65ECAE1}" type="slidenum">
              <a:rPr lang="he-IL"/>
              <a:pPr>
                <a:defRPr/>
              </a:pPr>
              <a:t>‹#›</a:t>
            </a:fld>
            <a:endParaRPr lang="he-IL" dirty="0"/>
          </a:p>
        </p:txBody>
      </p:sp>
    </p:spTree>
    <p:extLst>
      <p:ext uri="{BB962C8B-B14F-4D97-AF65-F5344CB8AC3E}">
        <p14:creationId xmlns:p14="http://schemas.microsoft.com/office/powerpoint/2010/main" val="4247074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03DE51F1-C664-4F04-B3A6-EDB8E5D95D76}" type="slidenum">
              <a:rPr lang="he-IL"/>
              <a:pPr>
                <a:defRPr/>
              </a:pPr>
              <a:t>‹#›</a:t>
            </a:fld>
            <a:endParaRPr lang="he-IL" dirty="0"/>
          </a:p>
        </p:txBody>
      </p:sp>
    </p:spTree>
    <p:extLst>
      <p:ext uri="{BB962C8B-B14F-4D97-AF65-F5344CB8AC3E}">
        <p14:creationId xmlns:p14="http://schemas.microsoft.com/office/powerpoint/2010/main" val="250636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AFEDEDB-BF30-401B-AD35-F3A8B316E9B3}" type="slidenum">
              <a:rPr lang="he-IL"/>
              <a:pPr>
                <a:defRPr/>
              </a:pPr>
              <a:t>‹#›</a:t>
            </a:fld>
            <a:endParaRPr lang="he-IL" dirty="0"/>
          </a:p>
        </p:txBody>
      </p:sp>
    </p:spTree>
    <p:extLst>
      <p:ext uri="{BB962C8B-B14F-4D97-AF65-F5344CB8AC3E}">
        <p14:creationId xmlns:p14="http://schemas.microsoft.com/office/powerpoint/2010/main" val="203225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E83C0693-2525-48FE-BCAC-6F8318EDE52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75962FF-CEAD-4FC4-9F2F-CAABF5FEA1B7}" type="slidenum">
              <a:rPr lang="he-IL"/>
              <a:pPr>
                <a:defRPr/>
              </a:pPr>
              <a:t>‹#›</a:t>
            </a:fld>
            <a:endParaRPr lang="he-IL" dirty="0"/>
          </a:p>
        </p:txBody>
      </p:sp>
    </p:spTree>
    <p:extLst>
      <p:ext uri="{BB962C8B-B14F-4D97-AF65-F5344CB8AC3E}">
        <p14:creationId xmlns:p14="http://schemas.microsoft.com/office/powerpoint/2010/main" val="287946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52BA7A0D-439F-4F2D-8472-9D197EC76428}" type="slidenum">
              <a:rPr lang="he-IL"/>
              <a:pPr>
                <a:defRPr/>
              </a:pPr>
              <a:t>‹#›</a:t>
            </a:fld>
            <a:endParaRPr lang="he-IL" dirty="0"/>
          </a:p>
        </p:txBody>
      </p:sp>
    </p:spTree>
    <p:extLst>
      <p:ext uri="{BB962C8B-B14F-4D97-AF65-F5344CB8AC3E}">
        <p14:creationId xmlns:p14="http://schemas.microsoft.com/office/powerpoint/2010/main" val="1089328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2C2C22CD-4194-4D59-8277-D8A462D5E9BF}" type="slidenum">
              <a:rPr lang="he-IL"/>
              <a:pPr>
                <a:defRPr/>
              </a:pPr>
              <a:t>‹#›</a:t>
            </a:fld>
            <a:endParaRPr lang="he-IL" dirty="0"/>
          </a:p>
        </p:txBody>
      </p:sp>
    </p:spTree>
    <p:extLst>
      <p:ext uri="{BB962C8B-B14F-4D97-AF65-F5344CB8AC3E}">
        <p14:creationId xmlns:p14="http://schemas.microsoft.com/office/powerpoint/2010/main" val="405818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6389E4EC-177F-444F-84D9-04E9F33D672B}"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4946CD3-15E8-49D2-A3E6-7FC2F1C45C84}" type="slidenum">
              <a:rPr lang="he-IL"/>
              <a:pPr>
                <a:defRPr/>
              </a:pPr>
              <a:t>‹#›</a:t>
            </a:fld>
            <a:endParaRPr lang="he-IL" dirty="0"/>
          </a:p>
        </p:txBody>
      </p:sp>
    </p:spTree>
    <p:extLst>
      <p:ext uri="{BB962C8B-B14F-4D97-AF65-F5344CB8AC3E}">
        <p14:creationId xmlns:p14="http://schemas.microsoft.com/office/powerpoint/2010/main" val="105007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352D631-4D47-46F6-9661-5E6D8A650B2F}" type="slidenum">
              <a:rPr lang="he-IL"/>
              <a:pPr>
                <a:defRPr/>
              </a:pPr>
              <a:t>‹#›</a:t>
            </a:fld>
            <a:endParaRPr lang="he-IL" dirty="0"/>
          </a:p>
        </p:txBody>
      </p:sp>
    </p:spTree>
    <p:extLst>
      <p:ext uri="{BB962C8B-B14F-4D97-AF65-F5344CB8AC3E}">
        <p14:creationId xmlns:p14="http://schemas.microsoft.com/office/powerpoint/2010/main" val="759628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1CF803C-A0F2-42AE-81E6-57C28F42992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DF84E5E-94C0-4053-B943-40EE04C7345A}" type="slidenum">
              <a:rPr lang="he-IL"/>
              <a:pPr>
                <a:defRPr/>
              </a:pPr>
              <a:t>‹#›</a:t>
            </a:fld>
            <a:endParaRPr lang="he-IL" dirty="0"/>
          </a:p>
        </p:txBody>
      </p:sp>
    </p:spTree>
    <p:extLst>
      <p:ext uri="{BB962C8B-B14F-4D97-AF65-F5344CB8AC3E}">
        <p14:creationId xmlns:p14="http://schemas.microsoft.com/office/powerpoint/2010/main" val="1715895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7FDB2D1-9D6E-404C-8E0F-CA6C8634B0E8}" type="slidenum">
              <a:rPr lang="he-IL"/>
              <a:pPr>
                <a:defRPr/>
              </a:pPr>
              <a:t>‹#›</a:t>
            </a:fld>
            <a:endParaRPr lang="he-IL" dirty="0"/>
          </a:p>
        </p:txBody>
      </p:sp>
    </p:spTree>
    <p:extLst>
      <p:ext uri="{BB962C8B-B14F-4D97-AF65-F5344CB8AC3E}">
        <p14:creationId xmlns:p14="http://schemas.microsoft.com/office/powerpoint/2010/main" val="1935821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F5E4DBB3-3463-4746-89E1-1D828417A478}" type="slidenum">
              <a:rPr lang="he-IL"/>
              <a:pPr>
                <a:defRPr/>
              </a:pPr>
              <a:t>‹#›</a:t>
            </a:fld>
            <a:endParaRPr lang="he-IL" dirty="0"/>
          </a:p>
        </p:txBody>
      </p:sp>
    </p:spTree>
    <p:extLst>
      <p:ext uri="{BB962C8B-B14F-4D97-AF65-F5344CB8AC3E}">
        <p14:creationId xmlns:p14="http://schemas.microsoft.com/office/powerpoint/2010/main" val="423201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50C3424E-1F2F-4EAD-8197-4A3A3EFCD611}"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C99E0FC-6665-42D6-98F2-3994E5114B79}" type="slidenum">
              <a:rPr lang="he-IL"/>
              <a:pPr>
                <a:defRPr/>
              </a:pPr>
              <a:t>‹#›</a:t>
            </a:fld>
            <a:endParaRPr lang="he-IL" dirty="0"/>
          </a:p>
        </p:txBody>
      </p:sp>
    </p:spTree>
    <p:extLst>
      <p:ext uri="{BB962C8B-B14F-4D97-AF65-F5344CB8AC3E}">
        <p14:creationId xmlns:p14="http://schemas.microsoft.com/office/powerpoint/2010/main" val="1853887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037156C-B099-4870-BAAE-33A20B72CE12}" type="slidenum">
              <a:rPr lang="he-IL"/>
              <a:pPr>
                <a:defRPr/>
              </a:pPr>
              <a:t>‹#›</a:t>
            </a:fld>
            <a:endParaRPr lang="he-IL" dirty="0"/>
          </a:p>
        </p:txBody>
      </p:sp>
    </p:spTree>
    <p:extLst>
      <p:ext uri="{BB962C8B-B14F-4D97-AF65-F5344CB8AC3E}">
        <p14:creationId xmlns:p14="http://schemas.microsoft.com/office/powerpoint/2010/main" val="233956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809B7C1-EACD-4434-A4DA-9464B805596F}" type="slidenum">
              <a:rPr lang="he-IL"/>
              <a:pPr>
                <a:defRPr/>
              </a:pPr>
              <a:t>‹#›</a:t>
            </a:fld>
            <a:endParaRPr lang="he-IL" dirty="0"/>
          </a:p>
        </p:txBody>
      </p:sp>
    </p:spTree>
    <p:extLst>
      <p:ext uri="{BB962C8B-B14F-4D97-AF65-F5344CB8AC3E}">
        <p14:creationId xmlns:p14="http://schemas.microsoft.com/office/powerpoint/2010/main" val="2932048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C8F1BDD4-6FD7-478A-82EB-CEFCC94D4C54}"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511DA46-BE71-40F3-AC89-24318CC5F673}" type="slidenum">
              <a:rPr lang="he-IL"/>
              <a:pPr>
                <a:defRPr/>
              </a:pPr>
              <a:t>‹#›</a:t>
            </a:fld>
            <a:endParaRPr lang="he-IL" dirty="0"/>
          </a:p>
        </p:txBody>
      </p:sp>
    </p:spTree>
    <p:extLst>
      <p:ext uri="{BB962C8B-B14F-4D97-AF65-F5344CB8AC3E}">
        <p14:creationId xmlns:p14="http://schemas.microsoft.com/office/powerpoint/2010/main" val="4175960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F2092354-4E09-47AF-9172-D7B69AA29552}" type="slidenum">
              <a:rPr lang="he-IL"/>
              <a:pPr>
                <a:defRPr/>
              </a:pPr>
              <a:t>‹#›</a:t>
            </a:fld>
            <a:endParaRPr lang="he-IL" dirty="0"/>
          </a:p>
        </p:txBody>
      </p:sp>
    </p:spTree>
    <p:extLst>
      <p:ext uri="{BB962C8B-B14F-4D97-AF65-F5344CB8AC3E}">
        <p14:creationId xmlns:p14="http://schemas.microsoft.com/office/powerpoint/2010/main" val="29248869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B9747D1D-39CD-4FC0-8740-E7F3FBA774C2}" type="slidenum">
              <a:rPr lang="he-IL"/>
              <a:pPr>
                <a:defRPr/>
              </a:pPr>
              <a:t>‹#›</a:t>
            </a:fld>
            <a:endParaRPr lang="he-IL" dirty="0"/>
          </a:p>
        </p:txBody>
      </p:sp>
    </p:spTree>
    <p:extLst>
      <p:ext uri="{BB962C8B-B14F-4D97-AF65-F5344CB8AC3E}">
        <p14:creationId xmlns:p14="http://schemas.microsoft.com/office/powerpoint/2010/main" val="2220491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680CA24E-993A-46B9-8879-97D5B8CA5271}"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7F8B7F15-511A-4A79-9AFF-4D96CCFA99C0}" type="slidenum">
              <a:rPr lang="he-IL"/>
              <a:pPr>
                <a:defRPr/>
              </a:pPr>
              <a:t>‹#›</a:t>
            </a:fld>
            <a:endParaRPr lang="he-IL" dirty="0"/>
          </a:p>
        </p:txBody>
      </p:sp>
    </p:spTree>
    <p:extLst>
      <p:ext uri="{BB962C8B-B14F-4D97-AF65-F5344CB8AC3E}">
        <p14:creationId xmlns:p14="http://schemas.microsoft.com/office/powerpoint/2010/main" val="269735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9F64CB0-8688-428A-A5A7-424273EE0276}" type="slidenum">
              <a:rPr lang="he-IL"/>
              <a:pPr>
                <a:defRPr/>
              </a:pPr>
              <a:t>‹#›</a:t>
            </a:fld>
            <a:endParaRPr lang="he-IL" dirty="0"/>
          </a:p>
        </p:txBody>
      </p:sp>
    </p:spTree>
    <p:extLst>
      <p:ext uri="{BB962C8B-B14F-4D97-AF65-F5344CB8AC3E}">
        <p14:creationId xmlns:p14="http://schemas.microsoft.com/office/powerpoint/2010/main" val="2098021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61A98ABC-31D7-48AA-9D86-EA56BC618665}"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72932B0B-D3AF-442C-8E79-7CBAB50BC05F}" type="slidenum">
              <a:rPr lang="he-IL"/>
              <a:pPr>
                <a:defRPr/>
              </a:pPr>
              <a:t>‹#›</a:t>
            </a:fld>
            <a:endParaRPr lang="he-IL" dirty="0"/>
          </a:p>
        </p:txBody>
      </p:sp>
    </p:spTree>
    <p:extLst>
      <p:ext uri="{BB962C8B-B14F-4D97-AF65-F5344CB8AC3E}">
        <p14:creationId xmlns:p14="http://schemas.microsoft.com/office/powerpoint/2010/main" val="3455190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C8ACF3C-B3B2-468F-9D4E-D6C93A8DD6DE}" type="slidenum">
              <a:rPr lang="he-IL"/>
              <a:pPr>
                <a:defRPr/>
              </a:pPr>
              <a:t>‹#›</a:t>
            </a:fld>
            <a:endParaRPr lang="he-IL" dirty="0"/>
          </a:p>
        </p:txBody>
      </p:sp>
    </p:spTree>
    <p:extLst>
      <p:ext uri="{BB962C8B-B14F-4D97-AF65-F5344CB8AC3E}">
        <p14:creationId xmlns:p14="http://schemas.microsoft.com/office/powerpoint/2010/main" val="3608773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D2E05C4-CD20-4C37-B6C4-5F1B185F0539}" type="slidenum">
              <a:rPr lang="he-IL"/>
              <a:pPr>
                <a:defRPr/>
              </a:pPr>
              <a:t>‹#›</a:t>
            </a:fld>
            <a:endParaRPr lang="he-IL" dirty="0"/>
          </a:p>
        </p:txBody>
      </p:sp>
    </p:spTree>
    <p:extLst>
      <p:ext uri="{BB962C8B-B14F-4D97-AF65-F5344CB8AC3E}">
        <p14:creationId xmlns:p14="http://schemas.microsoft.com/office/powerpoint/2010/main" val="392163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C87921D8-8D61-4909-B8EF-ABA5F37BE9D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E02976C9-CEF7-48AE-AECB-1C3991B35F2E}" type="slidenum">
              <a:rPr lang="he-IL"/>
              <a:pPr>
                <a:defRPr/>
              </a:pPr>
              <a:t>‹#›</a:t>
            </a:fld>
            <a:endParaRPr lang="he-IL" dirty="0"/>
          </a:p>
        </p:txBody>
      </p:sp>
    </p:spTree>
    <p:extLst>
      <p:ext uri="{BB962C8B-B14F-4D97-AF65-F5344CB8AC3E}">
        <p14:creationId xmlns:p14="http://schemas.microsoft.com/office/powerpoint/2010/main" val="3825822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1588B46-3F80-4CA3-B677-691D574F10FD}"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02F5795-512B-43D3-8E8B-25DE3B8E6FB8}" type="slidenum">
              <a:rPr lang="he-IL"/>
              <a:pPr>
                <a:defRPr/>
              </a:pPr>
              <a:t>‹#›</a:t>
            </a:fld>
            <a:endParaRPr lang="he-IL" dirty="0"/>
          </a:p>
        </p:txBody>
      </p:sp>
    </p:spTree>
    <p:extLst>
      <p:ext uri="{BB962C8B-B14F-4D97-AF65-F5344CB8AC3E}">
        <p14:creationId xmlns:p14="http://schemas.microsoft.com/office/powerpoint/2010/main" val="26277973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B69235BC-3705-4237-89E7-49B315B7509B}" type="slidenum">
              <a:rPr lang="he-IL"/>
              <a:pPr>
                <a:defRPr/>
              </a:pPr>
              <a:t>‹#›</a:t>
            </a:fld>
            <a:endParaRPr lang="he-IL" dirty="0"/>
          </a:p>
        </p:txBody>
      </p:sp>
    </p:spTree>
    <p:extLst>
      <p:ext uri="{BB962C8B-B14F-4D97-AF65-F5344CB8AC3E}">
        <p14:creationId xmlns:p14="http://schemas.microsoft.com/office/powerpoint/2010/main" val="16703182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63E7027A-39E5-4FCD-9658-5C487A6073EE}" type="slidenum">
              <a:rPr lang="he-IL"/>
              <a:pPr>
                <a:defRPr/>
              </a:pPr>
              <a:t>‹#›</a:t>
            </a:fld>
            <a:endParaRPr lang="he-IL" dirty="0"/>
          </a:p>
        </p:txBody>
      </p:sp>
    </p:spTree>
    <p:extLst>
      <p:ext uri="{BB962C8B-B14F-4D97-AF65-F5344CB8AC3E}">
        <p14:creationId xmlns:p14="http://schemas.microsoft.com/office/powerpoint/2010/main" val="1367108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1F679B4C-30DD-4FBF-9ED6-9712EB60ACC9}" type="slidenum">
              <a:rPr lang="he-IL"/>
              <a:pPr>
                <a:defRPr/>
              </a:pPr>
              <a:t>‹#›</a:t>
            </a:fld>
            <a:endParaRPr lang="he-IL" dirty="0"/>
          </a:p>
        </p:txBody>
      </p:sp>
    </p:spTree>
    <p:extLst>
      <p:ext uri="{BB962C8B-B14F-4D97-AF65-F5344CB8AC3E}">
        <p14:creationId xmlns:p14="http://schemas.microsoft.com/office/powerpoint/2010/main" val="888060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8DA96D07-25C5-49BE-B8BC-6E1702664A07}" type="slidenum">
              <a:rPr lang="he-IL"/>
              <a:pPr>
                <a:defRPr/>
              </a:pPr>
              <a:t>‹#›</a:t>
            </a:fld>
            <a:endParaRPr lang="he-IL" dirty="0"/>
          </a:p>
        </p:txBody>
      </p:sp>
    </p:spTree>
    <p:extLst>
      <p:ext uri="{BB962C8B-B14F-4D97-AF65-F5344CB8AC3E}">
        <p14:creationId xmlns:p14="http://schemas.microsoft.com/office/powerpoint/2010/main" val="16384198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360BD0AB-DE64-4342-957E-252746C7AF4D}"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0E35B168-F596-4DAC-9019-22F6CA1B7D46}" type="slidenum">
              <a:rPr lang="he-IL"/>
              <a:pPr>
                <a:defRPr/>
              </a:pPr>
              <a:t>‹#›</a:t>
            </a:fld>
            <a:endParaRPr lang="he-IL" dirty="0"/>
          </a:p>
        </p:txBody>
      </p:sp>
    </p:spTree>
    <p:extLst>
      <p:ext uri="{BB962C8B-B14F-4D97-AF65-F5344CB8AC3E}">
        <p14:creationId xmlns:p14="http://schemas.microsoft.com/office/powerpoint/2010/main" val="279106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ECA12F3-31D5-4710-A119-A2475696DF7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00400FD5-7F10-4BE3-B59A-8219DC4BAB7A}" type="slidenum">
              <a:rPr lang="he-IL"/>
              <a:pPr>
                <a:defRPr/>
              </a:pPr>
              <a:t>‹#›</a:t>
            </a:fld>
            <a:endParaRPr lang="he-IL" dirty="0"/>
          </a:p>
        </p:txBody>
      </p:sp>
    </p:spTree>
    <p:extLst>
      <p:ext uri="{BB962C8B-B14F-4D97-AF65-F5344CB8AC3E}">
        <p14:creationId xmlns:p14="http://schemas.microsoft.com/office/powerpoint/2010/main" val="3561823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05114CE-4F2A-46E5-8DFA-33AB2B32D819}" type="slidenum">
              <a:rPr lang="he-IL"/>
              <a:pPr>
                <a:defRPr/>
              </a:pPr>
              <a:t>‹#›</a:t>
            </a:fld>
            <a:endParaRPr lang="he-IL" dirty="0"/>
          </a:p>
        </p:txBody>
      </p:sp>
    </p:spTree>
    <p:extLst>
      <p:ext uri="{BB962C8B-B14F-4D97-AF65-F5344CB8AC3E}">
        <p14:creationId xmlns:p14="http://schemas.microsoft.com/office/powerpoint/2010/main" val="15863590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3958363C-9877-467B-981D-5697FD65471D}" type="slidenum">
              <a:rPr lang="he-IL"/>
              <a:pPr>
                <a:defRPr/>
              </a:pPr>
              <a:t>‹#›</a:t>
            </a:fld>
            <a:endParaRPr lang="he-IL" dirty="0"/>
          </a:p>
        </p:txBody>
      </p:sp>
    </p:spTree>
    <p:extLst>
      <p:ext uri="{BB962C8B-B14F-4D97-AF65-F5344CB8AC3E}">
        <p14:creationId xmlns:p14="http://schemas.microsoft.com/office/powerpoint/2010/main" val="1936290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7E293943-E024-419F-A7B5-7A47BD9F6BE7}" type="slidenum">
              <a:rPr lang="he-IL"/>
              <a:pPr>
                <a:defRPr/>
              </a:pPr>
              <a:t>‹#›</a:t>
            </a:fld>
            <a:endParaRPr lang="he-IL" dirty="0"/>
          </a:p>
        </p:txBody>
      </p:sp>
    </p:spTree>
    <p:extLst>
      <p:ext uri="{BB962C8B-B14F-4D97-AF65-F5344CB8AC3E}">
        <p14:creationId xmlns:p14="http://schemas.microsoft.com/office/powerpoint/2010/main" val="2487076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49505CA-D8BD-4CB9-BB2C-5E03720D6403}" type="slidenum">
              <a:rPr lang="he-IL"/>
              <a:pPr>
                <a:defRPr/>
              </a:pPr>
              <a:t>‹#›</a:t>
            </a:fld>
            <a:endParaRPr lang="he-IL" dirty="0"/>
          </a:p>
        </p:txBody>
      </p:sp>
    </p:spTree>
    <p:extLst>
      <p:ext uri="{BB962C8B-B14F-4D97-AF65-F5344CB8AC3E}">
        <p14:creationId xmlns:p14="http://schemas.microsoft.com/office/powerpoint/2010/main" val="1075466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BAA7DFB3-6E0F-4270-805B-6D8D48362A1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40E47AE-4351-47AF-BF46-F9AC02B3F437}" type="slidenum">
              <a:rPr lang="he-IL"/>
              <a:pPr>
                <a:defRPr/>
              </a:pPr>
              <a:t>‹#›</a:t>
            </a:fld>
            <a:endParaRPr lang="he-IL" dirty="0"/>
          </a:p>
        </p:txBody>
      </p:sp>
    </p:spTree>
    <p:extLst>
      <p:ext uri="{BB962C8B-B14F-4D97-AF65-F5344CB8AC3E}">
        <p14:creationId xmlns:p14="http://schemas.microsoft.com/office/powerpoint/2010/main" val="35799460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08F71054-C6E7-425C-B668-4CD2537289E8}"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E089240E-D20D-4331-BF7E-81338D742356}" type="slidenum">
              <a:rPr lang="he-IL"/>
              <a:pPr>
                <a:defRPr/>
              </a:pPr>
              <a:t>‹#›</a:t>
            </a:fld>
            <a:endParaRPr lang="he-IL" dirty="0"/>
          </a:p>
        </p:txBody>
      </p:sp>
    </p:spTree>
    <p:extLst>
      <p:ext uri="{BB962C8B-B14F-4D97-AF65-F5344CB8AC3E}">
        <p14:creationId xmlns:p14="http://schemas.microsoft.com/office/powerpoint/2010/main" val="42429411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99DB9A8-6FB8-48DC-9C51-6E02E353F7D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D297886B-9E36-4684-9244-B0814D6AD391}" type="slidenum">
              <a:rPr lang="he-IL"/>
              <a:pPr>
                <a:defRPr/>
              </a:pPr>
              <a:t>‹#›</a:t>
            </a:fld>
            <a:endParaRPr lang="he-IL" dirty="0"/>
          </a:p>
        </p:txBody>
      </p:sp>
    </p:spTree>
    <p:extLst>
      <p:ext uri="{BB962C8B-B14F-4D97-AF65-F5344CB8AC3E}">
        <p14:creationId xmlns:p14="http://schemas.microsoft.com/office/powerpoint/2010/main" val="35545059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41043161-34C9-4F03-844D-5F0B63A5AF66}" type="slidenum">
              <a:rPr lang="he-IL"/>
              <a:pPr>
                <a:defRPr/>
              </a:pPr>
              <a:t>‹#›</a:t>
            </a:fld>
            <a:endParaRPr lang="he-IL" dirty="0"/>
          </a:p>
        </p:txBody>
      </p:sp>
    </p:spTree>
    <p:extLst>
      <p:ext uri="{BB962C8B-B14F-4D97-AF65-F5344CB8AC3E}">
        <p14:creationId xmlns:p14="http://schemas.microsoft.com/office/powerpoint/2010/main" val="12589241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C291FD6-1F81-4EE7-8470-2D277EDDF81F}" type="slidenum">
              <a:rPr lang="he-IL"/>
              <a:pPr>
                <a:defRPr/>
              </a:pPr>
              <a:t>‹#›</a:t>
            </a:fld>
            <a:endParaRPr lang="he-IL" dirty="0"/>
          </a:p>
        </p:txBody>
      </p:sp>
    </p:spTree>
    <p:extLst>
      <p:ext uri="{BB962C8B-B14F-4D97-AF65-F5344CB8AC3E}">
        <p14:creationId xmlns:p14="http://schemas.microsoft.com/office/powerpoint/2010/main" val="2966533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F04C9724-8BE1-4E0C-B0FE-506D15D5C54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CAA0072B-9184-4BC6-85CD-633B1C65DCF2}" type="slidenum">
              <a:rPr lang="he-IL"/>
              <a:pPr>
                <a:defRPr/>
              </a:pPr>
              <a:t>‹#›</a:t>
            </a:fld>
            <a:endParaRPr lang="he-IL" dirty="0"/>
          </a:p>
        </p:txBody>
      </p:sp>
    </p:spTree>
    <p:extLst>
      <p:ext uri="{BB962C8B-B14F-4D97-AF65-F5344CB8AC3E}">
        <p14:creationId xmlns:p14="http://schemas.microsoft.com/office/powerpoint/2010/main" val="251966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EAC67DB5-6A36-446C-B6D5-DA06167E2A7F}"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4B5BE95B-EBC7-44B2-8E56-828687DFAEAC}" type="slidenum">
              <a:rPr lang="he-IL"/>
              <a:pPr>
                <a:defRPr/>
              </a:pPr>
              <a:t>‹#›</a:t>
            </a:fld>
            <a:endParaRPr lang="he-IL" dirty="0"/>
          </a:p>
        </p:txBody>
      </p:sp>
    </p:spTree>
    <p:extLst>
      <p:ext uri="{BB962C8B-B14F-4D97-AF65-F5344CB8AC3E}">
        <p14:creationId xmlns:p14="http://schemas.microsoft.com/office/powerpoint/2010/main" val="1184919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A77369A2-2835-4025-976A-16937635699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809C3759-0E60-402F-ACB8-BD8A20558EFA}" type="slidenum">
              <a:rPr lang="he-IL"/>
              <a:pPr>
                <a:defRPr/>
              </a:pPr>
              <a:t>‹#›</a:t>
            </a:fld>
            <a:endParaRPr lang="he-IL" dirty="0"/>
          </a:p>
        </p:txBody>
      </p:sp>
    </p:spTree>
    <p:extLst>
      <p:ext uri="{BB962C8B-B14F-4D97-AF65-F5344CB8AC3E}">
        <p14:creationId xmlns:p14="http://schemas.microsoft.com/office/powerpoint/2010/main" val="1227520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FE06264-6416-4149-A5E2-5BBC540F5F0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6846B0F-8F65-4765-AE63-CB90ABFA817F}" type="slidenum">
              <a:rPr lang="he-IL"/>
              <a:pPr>
                <a:defRPr/>
              </a:pPr>
              <a:t>‹#›</a:t>
            </a:fld>
            <a:endParaRPr lang="he-IL" dirty="0"/>
          </a:p>
        </p:txBody>
      </p:sp>
    </p:spTree>
    <p:extLst>
      <p:ext uri="{BB962C8B-B14F-4D97-AF65-F5344CB8AC3E}">
        <p14:creationId xmlns:p14="http://schemas.microsoft.com/office/powerpoint/2010/main" val="4237947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9D1EEEBC-58D7-48B4-B91C-F050592F86C6}" type="slidenum">
              <a:rPr lang="he-IL"/>
              <a:pPr>
                <a:defRPr/>
              </a:pPr>
              <a:t>‹#›</a:t>
            </a:fld>
            <a:endParaRPr lang="he-IL" dirty="0"/>
          </a:p>
        </p:txBody>
      </p:sp>
    </p:spTree>
    <p:extLst>
      <p:ext uri="{BB962C8B-B14F-4D97-AF65-F5344CB8AC3E}">
        <p14:creationId xmlns:p14="http://schemas.microsoft.com/office/powerpoint/2010/main" val="22580900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71863ADB-F0E7-4FA8-9F5C-4CA592084997}" type="slidenum">
              <a:rPr lang="he-IL"/>
              <a:pPr>
                <a:defRPr/>
              </a:pPr>
              <a:t>‹#›</a:t>
            </a:fld>
            <a:endParaRPr lang="he-IL" dirty="0"/>
          </a:p>
        </p:txBody>
      </p:sp>
    </p:spTree>
    <p:extLst>
      <p:ext uri="{BB962C8B-B14F-4D97-AF65-F5344CB8AC3E}">
        <p14:creationId xmlns:p14="http://schemas.microsoft.com/office/powerpoint/2010/main" val="3091641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1BDDBB03-1816-4286-BA5C-BB66BB15FE4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3067455C-C6AB-4C42-8E4B-4537A918D3DB}" type="slidenum">
              <a:rPr lang="he-IL"/>
              <a:pPr>
                <a:defRPr/>
              </a:pPr>
              <a:t>‹#›</a:t>
            </a:fld>
            <a:endParaRPr lang="he-IL" dirty="0"/>
          </a:p>
        </p:txBody>
      </p:sp>
    </p:spTree>
    <p:extLst>
      <p:ext uri="{BB962C8B-B14F-4D97-AF65-F5344CB8AC3E}">
        <p14:creationId xmlns:p14="http://schemas.microsoft.com/office/powerpoint/2010/main" val="38643371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5DA9DDE7-2262-4A2B-BFFB-7630D78B569E}"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B834296E-F085-4685-8655-2FD8AB81C2A9}" type="slidenum">
              <a:rPr lang="he-IL"/>
              <a:pPr>
                <a:defRPr/>
              </a:pPr>
              <a:t>‹#›</a:t>
            </a:fld>
            <a:endParaRPr lang="he-IL" dirty="0"/>
          </a:p>
        </p:txBody>
      </p:sp>
    </p:spTree>
    <p:extLst>
      <p:ext uri="{BB962C8B-B14F-4D97-AF65-F5344CB8AC3E}">
        <p14:creationId xmlns:p14="http://schemas.microsoft.com/office/powerpoint/2010/main" val="86298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D76CFB0-6F8D-4086-945A-3E2088DCE0F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F4A4DACF-3FD8-40CD-8899-6FA1633F05DB}" type="slidenum">
              <a:rPr lang="he-IL"/>
              <a:pPr>
                <a:defRPr/>
              </a:pPr>
              <a:t>‹#›</a:t>
            </a:fld>
            <a:endParaRPr lang="he-IL" dirty="0"/>
          </a:p>
        </p:txBody>
      </p:sp>
    </p:spTree>
    <p:extLst>
      <p:ext uri="{BB962C8B-B14F-4D97-AF65-F5344CB8AC3E}">
        <p14:creationId xmlns:p14="http://schemas.microsoft.com/office/powerpoint/2010/main" val="7340384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70755009-E6DE-4D2A-B313-57C6F52A67F1}" type="slidenum">
              <a:rPr lang="he-IL"/>
              <a:pPr>
                <a:defRPr/>
              </a:pPr>
              <a:t>‹#›</a:t>
            </a:fld>
            <a:endParaRPr lang="he-IL" dirty="0"/>
          </a:p>
        </p:txBody>
      </p:sp>
    </p:spTree>
    <p:extLst>
      <p:ext uri="{BB962C8B-B14F-4D97-AF65-F5344CB8AC3E}">
        <p14:creationId xmlns:p14="http://schemas.microsoft.com/office/powerpoint/2010/main" val="1750043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4C922D2A-A2C8-4E53-9169-1014699E8431}" type="slidenum">
              <a:rPr lang="he-IL"/>
              <a:pPr>
                <a:defRPr/>
              </a:pPr>
              <a:t>‹#›</a:t>
            </a:fld>
            <a:endParaRPr lang="he-IL" dirty="0"/>
          </a:p>
        </p:txBody>
      </p:sp>
    </p:spTree>
    <p:extLst>
      <p:ext uri="{BB962C8B-B14F-4D97-AF65-F5344CB8AC3E}">
        <p14:creationId xmlns:p14="http://schemas.microsoft.com/office/powerpoint/2010/main" val="455255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E6F9ACE9-61AA-470E-AE4A-EEAE03BCD229}" type="slidenum">
              <a:rPr lang="he-IL"/>
              <a:pPr>
                <a:defRPr/>
              </a:pPr>
              <a:t>‹#›</a:t>
            </a:fld>
            <a:endParaRPr lang="he-IL" dirty="0"/>
          </a:p>
        </p:txBody>
      </p:sp>
    </p:spTree>
    <p:extLst>
      <p:ext uri="{BB962C8B-B14F-4D97-AF65-F5344CB8AC3E}">
        <p14:creationId xmlns:p14="http://schemas.microsoft.com/office/powerpoint/2010/main" val="23121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F55C7AB-9A4D-42A7-B2C2-083B65C47EEC}"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4D2EF3AC-7D92-45CC-B504-2389A2CE7855}" type="slidenum">
              <a:rPr lang="he-IL"/>
              <a:pPr>
                <a:defRPr/>
              </a:pPr>
              <a:t>‹#›</a:t>
            </a:fld>
            <a:endParaRPr lang="he-IL" dirty="0"/>
          </a:p>
        </p:txBody>
      </p:sp>
    </p:spTree>
    <p:extLst>
      <p:ext uri="{BB962C8B-B14F-4D97-AF65-F5344CB8AC3E}">
        <p14:creationId xmlns:p14="http://schemas.microsoft.com/office/powerpoint/2010/main" val="3000942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0722B93-DD35-458B-B157-00819CCE9052}" type="slidenum">
              <a:rPr lang="he-IL"/>
              <a:pPr>
                <a:defRPr/>
              </a:pPr>
              <a:t>‹#›</a:t>
            </a:fld>
            <a:endParaRPr lang="he-IL" dirty="0"/>
          </a:p>
        </p:txBody>
      </p:sp>
    </p:spTree>
    <p:extLst>
      <p:ext uri="{BB962C8B-B14F-4D97-AF65-F5344CB8AC3E}">
        <p14:creationId xmlns:p14="http://schemas.microsoft.com/office/powerpoint/2010/main" val="38437804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FE1993A-A3D2-448D-B245-710581174FA5}" type="slidenum">
              <a:rPr lang="he-IL"/>
              <a:pPr>
                <a:defRPr/>
              </a:pPr>
              <a:t>‹#›</a:t>
            </a:fld>
            <a:endParaRPr lang="he-IL" dirty="0"/>
          </a:p>
        </p:txBody>
      </p:sp>
    </p:spTree>
    <p:extLst>
      <p:ext uri="{BB962C8B-B14F-4D97-AF65-F5344CB8AC3E}">
        <p14:creationId xmlns:p14="http://schemas.microsoft.com/office/powerpoint/2010/main" val="2049222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9225D507-E944-42DD-BC13-4372E687F71B}"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E73139F-1892-4862-9EFC-9B6110AF6ED2}" type="slidenum">
              <a:rPr lang="he-IL"/>
              <a:pPr>
                <a:defRPr/>
              </a:pPr>
              <a:t>‹#›</a:t>
            </a:fld>
            <a:endParaRPr lang="he-IL" dirty="0"/>
          </a:p>
        </p:txBody>
      </p:sp>
    </p:spTree>
    <p:extLst>
      <p:ext uri="{BB962C8B-B14F-4D97-AF65-F5344CB8AC3E}">
        <p14:creationId xmlns:p14="http://schemas.microsoft.com/office/powerpoint/2010/main" val="23780830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5909A47-C194-42D0-8E8D-A78624944893}"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A14FA224-39D9-4C71-A999-995EABEC965E}" type="slidenum">
              <a:rPr lang="he-IL"/>
              <a:pPr>
                <a:defRPr/>
              </a:pPr>
              <a:t>‹#›</a:t>
            </a:fld>
            <a:endParaRPr lang="he-IL" dirty="0"/>
          </a:p>
        </p:txBody>
      </p:sp>
    </p:spTree>
    <p:extLst>
      <p:ext uri="{BB962C8B-B14F-4D97-AF65-F5344CB8AC3E}">
        <p14:creationId xmlns:p14="http://schemas.microsoft.com/office/powerpoint/2010/main" val="4252576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DF05FCF4-01F2-4F9B-8A76-2A2B6FDFA0C0}" type="slidenum">
              <a:rPr lang="he-IL"/>
              <a:pPr>
                <a:defRPr/>
              </a:pPr>
              <a:t>‹#›</a:t>
            </a:fld>
            <a:endParaRPr lang="he-IL" dirty="0"/>
          </a:p>
        </p:txBody>
      </p:sp>
    </p:spTree>
    <p:extLst>
      <p:ext uri="{BB962C8B-B14F-4D97-AF65-F5344CB8AC3E}">
        <p14:creationId xmlns:p14="http://schemas.microsoft.com/office/powerpoint/2010/main" val="16479642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9D502676-19C6-4EF3-8E84-6B0FD9D0127A}" type="slidenum">
              <a:rPr lang="he-IL"/>
              <a:pPr>
                <a:defRPr/>
              </a:pPr>
              <a:t>‹#›</a:t>
            </a:fld>
            <a:endParaRPr lang="he-IL" dirty="0"/>
          </a:p>
        </p:txBody>
      </p:sp>
    </p:spTree>
    <p:extLst>
      <p:ext uri="{BB962C8B-B14F-4D97-AF65-F5344CB8AC3E}">
        <p14:creationId xmlns:p14="http://schemas.microsoft.com/office/powerpoint/2010/main" val="1296985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53AD580B-6381-4108-B904-1FDDD6DEF3B7}" type="slidenum">
              <a:rPr lang="he-IL"/>
              <a:pPr>
                <a:defRPr/>
              </a:pPr>
              <a:t>‹#›</a:t>
            </a:fld>
            <a:endParaRPr lang="he-IL" dirty="0"/>
          </a:p>
        </p:txBody>
      </p:sp>
    </p:spTree>
    <p:extLst>
      <p:ext uri="{BB962C8B-B14F-4D97-AF65-F5344CB8AC3E}">
        <p14:creationId xmlns:p14="http://schemas.microsoft.com/office/powerpoint/2010/main" val="1401369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B4DA695B-FF4E-4261-8B77-619BE300E449}" type="slidenum">
              <a:rPr lang="he-IL"/>
              <a:pPr>
                <a:defRPr/>
              </a:pPr>
              <a:t>‹#›</a:t>
            </a:fld>
            <a:endParaRPr lang="he-IL" dirty="0"/>
          </a:p>
        </p:txBody>
      </p:sp>
    </p:spTree>
    <p:extLst>
      <p:ext uri="{BB962C8B-B14F-4D97-AF65-F5344CB8AC3E}">
        <p14:creationId xmlns:p14="http://schemas.microsoft.com/office/powerpoint/2010/main" val="25109299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9C3678AF-2B7E-4183-B071-D10D29686781}" type="slidenum">
              <a:rPr lang="he-IL"/>
              <a:pPr>
                <a:defRPr/>
              </a:pPr>
              <a:t>‹#›</a:t>
            </a:fld>
            <a:endParaRPr lang="he-IL" dirty="0"/>
          </a:p>
        </p:txBody>
      </p:sp>
    </p:spTree>
    <p:extLst>
      <p:ext uri="{BB962C8B-B14F-4D97-AF65-F5344CB8AC3E}">
        <p14:creationId xmlns:p14="http://schemas.microsoft.com/office/powerpoint/2010/main" val="30212943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11D9779A-7040-4462-A0C2-7118AA170B30}"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66AD2B96-59B2-49A6-B790-C580357EE1F5}" type="slidenum">
              <a:rPr lang="he-IL"/>
              <a:pPr>
                <a:defRPr/>
              </a:pPr>
              <a:t>‹#›</a:t>
            </a:fld>
            <a:endParaRPr lang="he-IL" dirty="0"/>
          </a:p>
        </p:txBody>
      </p:sp>
    </p:spTree>
    <p:extLst>
      <p:ext uri="{BB962C8B-B14F-4D97-AF65-F5344CB8AC3E}">
        <p14:creationId xmlns:p14="http://schemas.microsoft.com/office/powerpoint/2010/main" val="4057692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14589F07-798B-4457-98CB-3E211F74EF2A}" type="slidenum">
              <a:rPr lang="he-IL"/>
              <a:pPr>
                <a:defRPr/>
              </a:pPr>
              <a:t>‹#›</a:t>
            </a:fld>
            <a:endParaRPr lang="he-IL" dirty="0"/>
          </a:p>
        </p:txBody>
      </p:sp>
    </p:spTree>
    <p:extLst>
      <p:ext uri="{BB962C8B-B14F-4D97-AF65-F5344CB8AC3E}">
        <p14:creationId xmlns:p14="http://schemas.microsoft.com/office/powerpoint/2010/main" val="3799356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0F615956-D913-4BD3-8350-913295885085}" type="slidenum">
              <a:rPr lang="he-IL"/>
              <a:pPr>
                <a:defRPr/>
              </a:pPr>
              <a:t>‹#›</a:t>
            </a:fld>
            <a:endParaRPr lang="he-IL" dirty="0"/>
          </a:p>
        </p:txBody>
      </p:sp>
    </p:spTree>
    <p:extLst>
      <p:ext uri="{BB962C8B-B14F-4D97-AF65-F5344CB8AC3E}">
        <p14:creationId xmlns:p14="http://schemas.microsoft.com/office/powerpoint/2010/main" val="28518186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AF3DF823-EFD8-4CBD-8B3C-1683E0B3F421}" type="slidenum">
              <a:rPr lang="he-IL"/>
              <a:pPr>
                <a:defRPr/>
              </a:pPr>
              <a:t>‹#›</a:t>
            </a:fld>
            <a:endParaRPr lang="he-IL" dirty="0"/>
          </a:p>
        </p:txBody>
      </p:sp>
    </p:spTree>
    <p:extLst>
      <p:ext uri="{BB962C8B-B14F-4D97-AF65-F5344CB8AC3E}">
        <p14:creationId xmlns:p14="http://schemas.microsoft.com/office/powerpoint/2010/main" val="35185427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AA9D16A-DBB3-4FE7-8AF6-ECED2266B11A}" type="datetime8">
              <a:rPr lang="he-IL"/>
              <a:pPr>
                <a:defRPr/>
              </a:pPr>
              <a:t>18 אוגוסט 15</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A87048C5-2BA3-4BF6-9F3D-C5A7466C8E9C}" type="slidenum">
              <a:rPr lang="he-IL"/>
              <a:pPr>
                <a:defRPr/>
              </a:pPr>
              <a:t>‹#›</a:t>
            </a:fld>
            <a:endParaRPr lang="he-IL" dirty="0"/>
          </a:p>
        </p:txBody>
      </p:sp>
    </p:spTree>
    <p:extLst>
      <p:ext uri="{BB962C8B-B14F-4D97-AF65-F5344CB8AC3E}">
        <p14:creationId xmlns:p14="http://schemas.microsoft.com/office/powerpoint/2010/main" val="394480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extLst/>
            </a:blip>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08030F41-5E35-4BAD-A396-11798939F04E}" type="slidenum">
              <a:rPr lang="he-IL"/>
              <a:pPr>
                <a:defRPr/>
              </a:pPr>
              <a:t>‹#›</a:t>
            </a:fld>
            <a:endParaRPr lang="he-IL" dirty="0"/>
          </a:p>
        </p:txBody>
      </p:sp>
    </p:spTree>
    <p:extLst>
      <p:ext uri="{BB962C8B-B14F-4D97-AF65-F5344CB8AC3E}">
        <p14:creationId xmlns:p14="http://schemas.microsoft.com/office/powerpoint/2010/main" val="51441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sz="1200">
                <a:solidFill>
                  <a:srgbClr val="FFFFFF">
                    <a:lumMod val="65000"/>
                  </a:srgbClr>
                </a:solidFill>
              </a:defRPr>
            </a:lvl1pPr>
          </a:lstStyle>
          <a:p>
            <a:pPr>
              <a:defRPr/>
            </a:pPr>
            <a:fld id="{E0FC3695-16FD-4B36-B805-6B800A1A8BF1}" type="slidenum">
              <a:rPr lang="he-IL"/>
              <a:pPr>
                <a:defRPr/>
              </a:pPr>
              <a:t>‹#›</a:t>
            </a:fld>
            <a:endParaRPr lang="he-IL" dirty="0"/>
          </a:p>
        </p:txBody>
      </p:sp>
    </p:spTree>
    <p:extLst>
      <p:ext uri="{BB962C8B-B14F-4D97-AF65-F5344CB8AC3E}">
        <p14:creationId xmlns:p14="http://schemas.microsoft.com/office/powerpoint/2010/main" val="5344048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1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3.xml"/><Relationship Id="rId7" Type="http://schemas.openxmlformats.org/officeDocument/2006/relationships/image" Target="../media/image1.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12.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theme" Target="../theme/theme1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theme" Target="../theme/theme15.xml"/><Relationship Id="rId4" Type="http://schemas.openxmlformats.org/officeDocument/2006/relationships/slideLayout" Target="../slideLayouts/slideLayout7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D2FFBF-CAA5-4898-B766-4AE800A76F1E}"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A49249-8B3E-4959-8B6E-529E4B07FA7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09" r:id="rId1"/>
    <p:sldLayoutId id="2147488410" r:id="rId2"/>
    <p:sldLayoutId id="2147488411" r:id="rId3"/>
    <p:sldLayoutId id="2147488401" r:id="rId4"/>
    <p:sldLayoutId id="214748841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4127BF8-6D07-4B66-B01A-4428EF32D057}"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098F9B5-E5E2-4B69-83E4-95769591F2E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44" r:id="rId1"/>
    <p:sldLayoutId id="2147488445" r:id="rId2"/>
    <p:sldLayoutId id="2147488446" r:id="rId3"/>
    <p:sldLayoutId id="2147488447" r:id="rId4"/>
    <p:sldLayoutId id="2147488448" r:id="rId5"/>
    <p:sldLayoutId id="2147488404" r:id="rId6"/>
    <p:sldLayoutId id="2147488449"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8F434050-E62E-496A-8DCD-DA9468ED8E45}"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53B38A5-190C-460E-92A5-A798DA84CB7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50" r:id="rId1"/>
    <p:sldLayoutId id="2147488451" r:id="rId2"/>
    <p:sldLayoutId id="2147488452" r:id="rId3"/>
    <p:sldLayoutId id="2147488405" r:id="rId4"/>
    <p:sldLayoutId id="214748845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D3CD656-8C33-4D8B-81D4-9B116EB7ED1A}"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205B708-EEF5-4F18-9DBF-87E5B7CF4519}"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54" r:id="rId1"/>
    <p:sldLayoutId id="2147488455" r:id="rId2"/>
    <p:sldLayoutId id="2147488456" r:id="rId3"/>
    <p:sldLayoutId id="2147488406" r:id="rId4"/>
    <p:sldLayoutId id="214748845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6982E03-3AB7-49D1-AEFB-AFE1C9D3B8F5}"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A826169-76FF-4917-8FA3-6EF96303564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58" r:id="rId1"/>
    <p:sldLayoutId id="2147488459" r:id="rId2"/>
    <p:sldLayoutId id="2147488460" r:id="rId3"/>
    <p:sldLayoutId id="2147488461" r:id="rId4"/>
    <p:sldLayoutId id="2147488462" r:id="rId5"/>
    <p:sldLayoutId id="2147488463" r:id="rId6"/>
    <p:sldLayoutId id="2147488407" r:id="rId7"/>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ECBD8682-FD30-49D3-AE73-1475026F0F45}"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D0D6806B-438D-4756-836C-BE0537831E0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64" r:id="rId1"/>
    <p:sldLayoutId id="2147488465" r:id="rId2"/>
    <p:sldLayoutId id="2147488466" r:id="rId3"/>
    <p:sldLayoutId id="2147488467" r:id="rId4"/>
    <p:sldLayoutId id="2147488468" r:id="rId5"/>
    <p:sldLayoutId id="2147488469" r:id="rId6"/>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3E7A792C-9574-48D0-98FB-2ED5247EE3D1}"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2843810-11CD-474D-BC27-ACDB3C6094DF}"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70" r:id="rId1"/>
    <p:sldLayoutId id="2147488471" r:id="rId2"/>
    <p:sldLayoutId id="2147488472" r:id="rId3"/>
    <p:sldLayoutId id="2147488408"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01A8BEC-7C7B-4934-82C8-4F50AA6FF64D}"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5F2D20F-8A78-4E0E-8015-25AD1C206F5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13" r:id="rId1"/>
    <p:sldLayoutId id="2147488414" r:id="rId2"/>
    <p:sldLayoutId id="2147488415" r:id="rId3"/>
    <p:sldLayoutId id="2147488416" r:id="rId4"/>
    <p:sldLayoutId id="2147488417"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1D7DB6-9D27-4DE5-A932-31F5112CD2E6}"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043260E2-4BD9-4BE9-92D4-E2A1AD35B5C6}"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18" r:id="rId1"/>
    <p:sldLayoutId id="2147488419" r:id="rId2"/>
    <p:sldLayoutId id="2147488420" r:id="rId3"/>
    <p:sldLayoutId id="2147488421" r:id="rId4"/>
    <p:sldLayoutId id="214748842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920666C8-FBFA-4052-8479-30579189C947}"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F374ABAF-AB56-4311-9311-26DB48913051}"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23" r:id="rId1"/>
    <p:sldLayoutId id="2147488424" r:id="rId2"/>
    <p:sldLayoutId id="2147488425" r:id="rId3"/>
    <p:sldLayoutId id="2147488426"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F8AF7804-8D0F-451D-929B-EDAFFF5FE508}"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B402D7C1-DD40-48F1-81E8-B6E6E5E473E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27" r:id="rId1"/>
    <p:sldLayoutId id="2147488428" r:id="rId2"/>
    <p:sldLayoutId id="2147488429"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1AF77987-90A9-4707-BCDB-B78B3FFA97B0}"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5209E60F-9A5B-494C-8D24-D16928FEAD4E}"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30" r:id="rId1"/>
    <p:sldLayoutId id="2147488431" r:id="rId2"/>
    <p:sldLayoutId id="2147488432"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0BF58D54-C19E-4DB1-999E-94071A72703D}"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A2E69CCB-2828-4FDA-8245-46FA84C8495B}"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33" r:id="rId1"/>
    <p:sldLayoutId id="2147488434" r:id="rId2"/>
    <p:sldLayoutId id="2147488435" r:id="rId3"/>
    <p:sldLayoutId id="214748840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A7BDA06A-F0DF-4CFA-B724-058AD210EAF8}"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2E746028-3C70-4AA6-869A-2016D1BAECE0}"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36" r:id="rId1"/>
    <p:sldLayoutId id="2147488437" r:id="rId2"/>
    <p:sldLayoutId id="2147488438" r:id="rId3"/>
    <p:sldLayoutId id="2147488403"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7706A95D-ADEF-448E-99F5-0596EFCC0F57}" type="datetime8">
              <a:rPr lang="he-IL"/>
              <a:pPr>
                <a:defRPr/>
              </a:pPr>
              <a:t>18 אוגוסט 15</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6F6931C9-5F44-4CDC-BDC4-C347BEC25B9D}"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8439" r:id="rId1"/>
    <p:sldLayoutId id="2147488440" r:id="rId2"/>
    <p:sldLayoutId id="2147488441" r:id="rId3"/>
    <p:sldLayoutId id="2147488442" r:id="rId4"/>
    <p:sldLayoutId id="2147488443"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iDfEVhePDPM"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0.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freerangestock.com/details.php?gid=&amp;sgid=&amp;pid=11261" TargetMode="External"/><Relationship Id="rId2" Type="http://schemas.openxmlformats.org/officeDocument/2006/relationships/image" Target="../media/image27.jpeg"/><Relationship Id="rId1" Type="http://schemas.openxmlformats.org/officeDocument/2006/relationships/slideLayout" Target="../slideLayouts/slideLayout60.xml"/><Relationship Id="rId5" Type="http://schemas.openxmlformats.org/officeDocument/2006/relationships/hyperlink" Target="http://www.flickr.com/photos/ajc1/1103490291/"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ajc1/1103490291/" TargetMode="Externa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hyperlink" Target="http://highered.mcgraw-hill.com/sites/0072556781/student_view0/chapter13/animation_quiz_3.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highered.mcgraw-hill.com/sites/0072556781/student_view0/chapter13/animation_quiz_1.html" TargetMode="Externa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hyperlink" Target="http://highered.mcgraw-hill.com/sites/0072556781/student_view0/chapter13/animation_quiz_2.html" TargetMode="Externa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27063" y="1124744"/>
            <a:ext cx="8143875" cy="1200329"/>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3600" b="1" dirty="0">
                <a:solidFill>
                  <a:srgbClr val="FF6600"/>
                </a:solidFill>
                <a:latin typeface="+mn-lt"/>
                <a:cs typeface="+mn-cs"/>
              </a:rPr>
              <a:t>קוניוגציה, טרנספורמציה וטרנסדוקציה – </a:t>
            </a:r>
          </a:p>
          <a:p>
            <a:pPr fontAlgn="auto">
              <a:spcBef>
                <a:spcPts val="0"/>
              </a:spcBef>
              <a:spcAft>
                <a:spcPts val="0"/>
              </a:spcAft>
              <a:defRPr/>
            </a:pPr>
            <a:r>
              <a:rPr lang="he-IL" sz="3600" b="1" dirty="0">
                <a:solidFill>
                  <a:srgbClr val="FF6600"/>
                </a:solidFill>
                <a:latin typeface="+mn-lt"/>
                <a:cs typeface="+mn-cs"/>
              </a:rPr>
              <a:t>דרכים למעבר חומר גנטי בין חיידקים</a:t>
            </a:r>
          </a:p>
        </p:txBody>
      </p:sp>
      <p:sp>
        <p:nvSpPr>
          <p:cNvPr id="81924" name="Rectangle 18"/>
          <p:cNvSpPr>
            <a:spLocks noChangeArrowheads="1"/>
          </p:cNvSpPr>
          <p:nvPr/>
        </p:nvSpPr>
        <p:spPr bwMode="auto">
          <a:xfrm>
            <a:off x="7273925" y="2540000"/>
            <a:ext cx="1439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b="1">
                <a:solidFill>
                  <a:srgbClr val="1D4C72"/>
                </a:solidFill>
                <a:latin typeface="Calibri" pitchFamily="34" charset="0"/>
              </a:rPr>
              <a:t>נושאי השיעור</a:t>
            </a:r>
          </a:p>
        </p:txBody>
      </p:sp>
      <p:sp>
        <p:nvSpPr>
          <p:cNvPr id="7" name="TextBox 6"/>
          <p:cNvSpPr txBox="1"/>
          <p:nvPr/>
        </p:nvSpPr>
        <p:spPr>
          <a:xfrm>
            <a:off x="3453490" y="344711"/>
            <a:ext cx="5116233" cy="708025"/>
          </a:xfrm>
          <a:prstGeom prst="rect">
            <a:avLst/>
          </a:prstGeom>
          <a:noFill/>
          <a:ln w="19050">
            <a:noFill/>
          </a:ln>
          <a:effectLst>
            <a:outerShdw sx="102000" sy="102000" algn="tl" rotWithShape="0">
              <a:schemeClr val="bg1">
                <a:lumMod val="65000"/>
                <a:alpha val="0"/>
              </a:schemeClr>
            </a:outerShdw>
          </a:effectLst>
        </p:spPr>
        <p:txBody>
          <a:bodyPr wrap="square" rtlCol="1">
            <a:spAutoFit/>
          </a:bodyPr>
          <a:lstStyle/>
          <a:p>
            <a:pPr fontAlgn="auto">
              <a:spcBef>
                <a:spcPts val="0"/>
              </a:spcBef>
              <a:spcAft>
                <a:spcPts val="0"/>
              </a:spcAft>
              <a:defRPr/>
            </a:pPr>
            <a:r>
              <a:rPr lang="he-IL" sz="4000" b="1" dirty="0">
                <a:solidFill>
                  <a:srgbClr val="1D4C72"/>
                </a:solidFill>
                <a:latin typeface="Arial"/>
                <a:cs typeface="Arial"/>
              </a:rPr>
              <a:t>מיקרואורגניזמים</a:t>
            </a:r>
            <a:endParaRPr lang="he-IL" sz="4000" b="1" noProof="1">
              <a:solidFill>
                <a:schemeClr val="accent6">
                  <a:lumMod val="50000"/>
                  <a:lumOff val="50000"/>
                </a:schemeClr>
              </a:solidFill>
              <a:latin typeface="Arial"/>
              <a:cs typeface="Arial"/>
            </a:endParaRPr>
          </a:p>
        </p:txBody>
      </p:sp>
      <p:grpSp>
        <p:nvGrpSpPr>
          <p:cNvPr id="81926" name="קבוצה 1"/>
          <p:cNvGrpSpPr>
            <a:grpSpLocks/>
          </p:cNvGrpSpPr>
          <p:nvPr/>
        </p:nvGrpSpPr>
        <p:grpSpPr bwMode="auto">
          <a:xfrm>
            <a:off x="207418" y="2908300"/>
            <a:ext cx="8525420" cy="3041650"/>
            <a:chOff x="207418" y="2586039"/>
            <a:chExt cx="8525420" cy="3041082"/>
          </a:xfrm>
        </p:grpSpPr>
        <p:grpSp>
          <p:nvGrpSpPr>
            <p:cNvPr id="81927" name="קבוצה 1"/>
            <p:cNvGrpSpPr>
              <a:grpSpLocks/>
            </p:cNvGrpSpPr>
            <p:nvPr/>
          </p:nvGrpSpPr>
          <p:grpSpPr bwMode="auto">
            <a:xfrm>
              <a:off x="207418" y="2586039"/>
              <a:ext cx="8525420" cy="3041082"/>
              <a:chOff x="185193" y="2482475"/>
              <a:chExt cx="8525420" cy="3041720"/>
            </a:xfrm>
          </p:grpSpPr>
          <p:sp>
            <p:nvSpPr>
              <p:cNvPr id="18" name="Rectangle 17"/>
              <p:cNvSpPr/>
              <p:nvPr/>
            </p:nvSpPr>
            <p:spPr>
              <a:xfrm>
                <a:off x="185193" y="2482475"/>
                <a:ext cx="8525420" cy="304172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endParaRPr lang="he-IL" sz="2000" dirty="0">
                  <a:solidFill>
                    <a:prstClr val="black"/>
                  </a:solidFill>
                </a:endParaRPr>
              </a:p>
              <a:p>
                <a:pPr fontAlgn="auto">
                  <a:spcBef>
                    <a:spcPts val="0"/>
                  </a:spcBef>
                  <a:spcAft>
                    <a:spcPts val="0"/>
                  </a:spcAft>
                  <a:buFontTx/>
                  <a:buBlip>
                    <a:blip r:embed="rId4"/>
                  </a:buBlip>
                  <a:defRPr/>
                </a:pPr>
                <a:r>
                  <a:rPr lang="he-IL" sz="2000" dirty="0">
                    <a:solidFill>
                      <a:prstClr val="black"/>
                    </a:solidFill>
                  </a:rPr>
                  <a:t> </a:t>
                </a:r>
                <a:r>
                  <a:rPr lang="he-IL" u="sng" dirty="0">
                    <a:solidFill>
                      <a:prstClr val="black"/>
                    </a:solidFill>
                  </a:rPr>
                  <a:t>דרכים למעבר חומר גנטי בין חיידקים</a:t>
                </a:r>
                <a:r>
                  <a:rPr lang="he-IL" dirty="0">
                    <a:solidFill>
                      <a:prstClr val="black"/>
                    </a:solidFill>
                  </a:rPr>
                  <a:t>:</a:t>
                </a:r>
              </a:p>
              <a:p>
                <a:pPr fontAlgn="auto">
                  <a:spcBef>
                    <a:spcPts val="0"/>
                  </a:spcBef>
                  <a:spcAft>
                    <a:spcPts val="0"/>
                  </a:spcAft>
                  <a:defRPr/>
                </a:pPr>
                <a:r>
                  <a:rPr lang="he-IL" dirty="0">
                    <a:solidFill>
                      <a:schemeClr val="tx1"/>
                    </a:solidFill>
                  </a:rPr>
                  <a:t>       קוניוגציה – רבייה </a:t>
                </a:r>
                <a:r>
                  <a:rPr lang="he-IL" dirty="0" smtClean="0">
                    <a:solidFill>
                      <a:schemeClr val="tx1"/>
                    </a:solidFill>
                  </a:rPr>
                  <a:t>זוויגית </a:t>
                </a:r>
                <a:r>
                  <a:rPr lang="he-IL" dirty="0">
                    <a:solidFill>
                      <a:schemeClr val="tx1"/>
                    </a:solidFill>
                  </a:rPr>
                  <a:t>(מינית) בחיידקים</a:t>
                </a:r>
              </a:p>
              <a:p>
                <a:pPr fontAlgn="auto">
                  <a:spcBef>
                    <a:spcPts val="0"/>
                  </a:spcBef>
                  <a:spcAft>
                    <a:spcPts val="0"/>
                  </a:spcAft>
                  <a:defRPr/>
                </a:pPr>
                <a:r>
                  <a:rPr lang="he-IL" dirty="0">
                    <a:solidFill>
                      <a:schemeClr val="tx1"/>
                    </a:solidFill>
                  </a:rPr>
                  <a:t>       טרנספורמציה </a:t>
                </a:r>
              </a:p>
              <a:p>
                <a:pPr fontAlgn="auto">
                  <a:spcBef>
                    <a:spcPts val="0"/>
                  </a:spcBef>
                  <a:spcAft>
                    <a:spcPts val="0"/>
                  </a:spcAft>
                  <a:defRPr/>
                </a:pPr>
                <a:r>
                  <a:rPr lang="he-IL" dirty="0">
                    <a:solidFill>
                      <a:schemeClr val="tx1"/>
                    </a:solidFill>
                  </a:rPr>
                  <a:t>       טרנסדוקציה</a:t>
                </a:r>
              </a:p>
              <a:p>
                <a:pPr fontAlgn="auto">
                  <a:spcBef>
                    <a:spcPts val="0"/>
                  </a:spcBef>
                  <a:spcAft>
                    <a:spcPts val="0"/>
                  </a:spcAft>
                  <a:defRPr/>
                </a:pPr>
                <a:endParaRPr lang="he-IL" dirty="0">
                  <a:solidFill>
                    <a:schemeClr val="tx1"/>
                  </a:solidFill>
                </a:endParaRPr>
              </a:p>
              <a:p>
                <a:pPr fontAlgn="auto">
                  <a:spcBef>
                    <a:spcPts val="0"/>
                  </a:spcBef>
                  <a:spcAft>
                    <a:spcPts val="0"/>
                  </a:spcAft>
                  <a:buFontTx/>
                  <a:buBlip>
                    <a:blip r:embed="rId4"/>
                  </a:buBlip>
                  <a:defRPr/>
                </a:pPr>
                <a:r>
                  <a:rPr lang="he-IL" dirty="0">
                    <a:solidFill>
                      <a:schemeClr val="tx1"/>
                    </a:solidFill>
                  </a:rPr>
                  <a:t> </a:t>
                </a:r>
                <a:r>
                  <a:rPr lang="he-IL" u="sng" dirty="0">
                    <a:solidFill>
                      <a:schemeClr val="tx1"/>
                    </a:solidFill>
                  </a:rPr>
                  <a:t>רקומבינציה</a:t>
                </a:r>
                <a:r>
                  <a:rPr lang="he-IL" dirty="0">
                    <a:solidFill>
                      <a:schemeClr val="tx1"/>
                    </a:solidFill>
                  </a:rPr>
                  <a:t> – יצירת שונות גנטית באוכלוסיית החיידקים</a:t>
                </a:r>
              </a:p>
              <a:p>
                <a:pPr fontAlgn="auto">
                  <a:spcBef>
                    <a:spcPts val="0"/>
                  </a:spcBef>
                  <a:spcAft>
                    <a:spcPts val="0"/>
                  </a:spcAft>
                  <a:defRPr/>
                </a:pPr>
                <a:endParaRPr lang="he-IL" dirty="0">
                  <a:solidFill>
                    <a:schemeClr val="tx1"/>
                  </a:solidFill>
                </a:endParaRPr>
              </a:p>
              <a:p>
                <a:pPr fontAlgn="auto">
                  <a:spcBef>
                    <a:spcPts val="0"/>
                  </a:spcBef>
                  <a:spcAft>
                    <a:spcPts val="0"/>
                  </a:spcAft>
                  <a:buFontTx/>
                  <a:buBlip>
                    <a:blip r:embed="rId4"/>
                  </a:buBlip>
                  <a:defRPr/>
                </a:pPr>
                <a:r>
                  <a:rPr lang="he-IL" dirty="0">
                    <a:solidFill>
                      <a:schemeClr val="tx1"/>
                    </a:solidFill>
                  </a:rPr>
                  <a:t> </a:t>
                </a:r>
                <a:r>
                  <a:rPr lang="he-IL" u="sng" dirty="0">
                    <a:solidFill>
                      <a:schemeClr val="tx1"/>
                    </a:solidFill>
                  </a:rPr>
                  <a:t>רבייה זוויגית ורבייה אל-זוויגית</a:t>
                </a:r>
                <a:r>
                  <a:rPr lang="he-IL" dirty="0">
                    <a:solidFill>
                      <a:schemeClr val="tx1"/>
                    </a:solidFill>
                  </a:rPr>
                  <a:t> – יתרונות וחסרונות</a:t>
                </a:r>
              </a:p>
              <a:p>
                <a:pPr fontAlgn="auto">
                  <a:spcBef>
                    <a:spcPts val="0"/>
                  </a:spcBef>
                  <a:spcAft>
                    <a:spcPts val="0"/>
                  </a:spcAft>
                  <a:buFontTx/>
                  <a:buBlip>
                    <a:blip r:embed="rId4"/>
                  </a:buBlip>
                  <a:defRPr/>
                </a:pPr>
                <a:endParaRPr lang="he-IL" sz="2000" dirty="0">
                  <a:solidFill>
                    <a:schemeClr val="accent6">
                      <a:lumMod val="50000"/>
                      <a:lumOff val="50000"/>
                    </a:schemeClr>
                  </a:solidFill>
                </a:endParaRPr>
              </a:p>
            </p:txBody>
          </p:sp>
          <p:sp>
            <p:nvSpPr>
              <p:cNvPr id="11" name="Rectangle 17"/>
              <p:cNvSpPr/>
              <p:nvPr/>
            </p:nvSpPr>
            <p:spPr>
              <a:xfrm>
                <a:off x="7970838" y="3427060"/>
                <a:ext cx="406400" cy="3476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sp>
            <p:nvSpPr>
              <p:cNvPr id="12" name="Rectangle 17"/>
              <p:cNvSpPr/>
              <p:nvPr/>
            </p:nvSpPr>
            <p:spPr>
              <a:xfrm>
                <a:off x="7970838" y="3731867"/>
                <a:ext cx="406400" cy="3460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grpSp>
        <p:sp>
          <p:nvSpPr>
            <p:cNvPr id="13" name="Rectangle 17"/>
            <p:cNvSpPr/>
            <p:nvPr/>
          </p:nvSpPr>
          <p:spPr bwMode="auto">
            <a:xfrm>
              <a:off x="7993063" y="3244729"/>
              <a:ext cx="406400" cy="3475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4"/>
                </a:buBlip>
                <a:defRPr/>
              </a:pPr>
              <a:r>
                <a:rPr lang="he-IL" sz="1600" dirty="0">
                  <a:solidFill>
                    <a:schemeClr val="tx1"/>
                  </a:solidFill>
                </a:rPr>
                <a:t>    </a:t>
              </a:r>
              <a:endParaRPr lang="he-IL" sz="1600" dirty="0">
                <a:solidFill>
                  <a:schemeClr val="accent6">
                    <a:lumMod val="50000"/>
                    <a:lumOff val="50000"/>
                  </a:schemeClr>
                </a:solidFill>
              </a:endParaRPr>
            </a:p>
          </p:txBody>
        </p:sp>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3" y="3212976"/>
            <a:ext cx="2953427" cy="2402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3"/>
          <p:cNvSpPr/>
          <p:nvPr/>
        </p:nvSpPr>
        <p:spPr>
          <a:xfrm>
            <a:off x="475978" y="1052736"/>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625" y="476672"/>
            <a:ext cx="8183563" cy="36933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2:</a:t>
            </a:r>
            <a:r>
              <a:rPr lang="he-IL" dirty="0" smtClean="0">
                <a:solidFill>
                  <a:srgbClr val="000000"/>
                </a:solidFill>
                <a:latin typeface="Times New Roman" pitchFamily="18" charset="0"/>
                <a:cs typeface="Times New Roman" pitchFamily="18" charset="0"/>
              </a:rPr>
              <a:t> </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5A88739-98BB-49F6-A462-C2BBF9F0892A}" type="slidenum">
              <a:rPr lang="he-IL" sz="1100" smtClean="0">
                <a:solidFill>
                  <a:prstClr val="white">
                    <a:lumMod val="75000"/>
                  </a:prstClr>
                </a:solidFill>
              </a:rPr>
              <a:pPr fontAlgn="base">
                <a:spcBef>
                  <a:spcPct val="0"/>
                </a:spcBef>
                <a:spcAft>
                  <a:spcPct val="0"/>
                </a:spcAft>
                <a:defRPr/>
              </a:pPr>
              <a:t>10</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95288" y="836712"/>
            <a:ext cx="8089900" cy="54006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smtClean="0">
                <a:solidFill>
                  <a:schemeClr val="tx1"/>
                </a:solidFill>
              </a:rPr>
              <a:t>שלבי הניסוי:</a:t>
            </a:r>
          </a:p>
          <a:p>
            <a:pPr>
              <a:defRPr/>
            </a:pPr>
            <a:r>
              <a:rPr lang="he-IL" dirty="0" smtClean="0">
                <a:solidFill>
                  <a:schemeClr val="tx1"/>
                </a:solidFill>
              </a:rPr>
              <a:t>א. מגדלים </a:t>
            </a:r>
            <a:r>
              <a:rPr lang="he-IL" dirty="0">
                <a:solidFill>
                  <a:schemeClr val="tx1"/>
                </a:solidFill>
              </a:rPr>
              <a:t>את שני הזנים בנפרד על מצע מזון נוזלי. </a:t>
            </a:r>
            <a:r>
              <a:rPr lang="he-IL" dirty="0" smtClean="0">
                <a:solidFill>
                  <a:schemeClr val="tx1"/>
                </a:solidFill>
              </a:rPr>
              <a:t>בשלב זה תתאפשר דיפוזיה של קטעי </a:t>
            </a:r>
            <a:r>
              <a:rPr lang="en-US" dirty="0" smtClean="0">
                <a:solidFill>
                  <a:schemeClr val="tx1"/>
                </a:solidFill>
              </a:rPr>
              <a:t>DNA</a:t>
            </a:r>
            <a:r>
              <a:rPr lang="he-IL" dirty="0" smtClean="0">
                <a:solidFill>
                  <a:schemeClr val="tx1"/>
                </a:solidFill>
              </a:rPr>
              <a:t> מהחיידקים אל המצע הנוזלי. לאחר </a:t>
            </a:r>
            <a:r>
              <a:rPr lang="he-IL" dirty="0">
                <a:solidFill>
                  <a:schemeClr val="tx1"/>
                </a:solidFill>
              </a:rPr>
              <a:t>מכן מפרידים בין החיידקים לבין מצע המזון. מצע המזון ללא החיידקים נקרא תסנין. </a:t>
            </a:r>
            <a:endParaRPr lang="he-IL" dirty="0" smtClean="0">
              <a:solidFill>
                <a:schemeClr val="tx1"/>
              </a:solidFill>
            </a:endParaRPr>
          </a:p>
          <a:p>
            <a:pPr>
              <a:defRPr/>
            </a:pPr>
            <a:r>
              <a:rPr lang="he-IL" dirty="0" smtClean="0">
                <a:solidFill>
                  <a:schemeClr val="tx1"/>
                </a:solidFill>
              </a:rPr>
              <a:t>ב. מוסיפים </a:t>
            </a:r>
            <a:r>
              <a:rPr lang="he-IL" dirty="0">
                <a:solidFill>
                  <a:schemeClr val="tx1"/>
                </a:solidFill>
              </a:rPr>
              <a:t>לחיידקים מזן א' תסנין מזן ב' </a:t>
            </a:r>
            <a:r>
              <a:rPr lang="he-IL" dirty="0" smtClean="0">
                <a:solidFill>
                  <a:schemeClr val="tx1"/>
                </a:solidFill>
              </a:rPr>
              <a:t>ולהפך + את שלושת החומרים החסרים לכל אחד מהזנים). בשלב זה תתאפשר טרנספורמציה.</a:t>
            </a:r>
          </a:p>
          <a:p>
            <a:pPr>
              <a:defRPr/>
            </a:pPr>
            <a:r>
              <a:rPr lang="he-IL" dirty="0" smtClean="0">
                <a:solidFill>
                  <a:schemeClr val="tx1"/>
                </a:solidFill>
              </a:rPr>
              <a:t>ג. לאחר </a:t>
            </a:r>
            <a:r>
              <a:rPr lang="he-IL" dirty="0">
                <a:solidFill>
                  <a:schemeClr val="tx1"/>
                </a:solidFill>
              </a:rPr>
              <a:t>מכן מעבירים אותם לקרקע מזון דל. אם לא יגדלו חיידקים, נוכל להסיק כי אין די בדיפוזיה של קטעי </a:t>
            </a:r>
            <a:r>
              <a:rPr lang="en-US" dirty="0">
                <a:solidFill>
                  <a:schemeClr val="tx1"/>
                </a:solidFill>
              </a:rPr>
              <a:t>DNA</a:t>
            </a:r>
            <a:r>
              <a:rPr lang="he-IL" dirty="0">
                <a:solidFill>
                  <a:schemeClr val="tx1"/>
                </a:solidFill>
              </a:rPr>
              <a:t> מחיידק לחיידק בתהליך טרנספורמציה, אלא נחוץ גם מגע של ממש ביניהם. </a:t>
            </a:r>
            <a:endParaRPr lang="he-IL" dirty="0" smtClean="0">
              <a:solidFill>
                <a:schemeClr val="tx1"/>
              </a:solidFill>
            </a:endParaRPr>
          </a:p>
          <a:p>
            <a:pPr>
              <a:defRPr/>
            </a:pPr>
            <a:endParaRPr lang="he-IL" dirty="0">
              <a:solidFill>
                <a:schemeClr val="tx1"/>
              </a:solidFill>
            </a:endParaRPr>
          </a:p>
          <a:p>
            <a:pPr>
              <a:defRPr/>
            </a:pPr>
            <a:r>
              <a:rPr lang="he-IL" dirty="0">
                <a:solidFill>
                  <a:schemeClr val="tx1"/>
                </a:solidFill>
              </a:rPr>
              <a:t>דרך שנייה לפתרון השאלה הזו, היא תוך שימוש בעיקרון שקוניוגציה מחייבת שהחיידק התורם יהיה חי</a:t>
            </a:r>
            <a:r>
              <a:rPr lang="he-IL" dirty="0" smtClean="0">
                <a:solidFill>
                  <a:schemeClr val="tx1"/>
                </a:solidFill>
              </a:rPr>
              <a:t>. שלבי הניסוי:</a:t>
            </a:r>
          </a:p>
          <a:p>
            <a:pPr>
              <a:defRPr/>
            </a:pPr>
            <a:r>
              <a:rPr lang="he-IL" dirty="0" smtClean="0">
                <a:solidFill>
                  <a:schemeClr val="tx1"/>
                </a:solidFill>
              </a:rPr>
              <a:t>א. הורגים את אחד מהזנים. לדוגמה את זן ב'.</a:t>
            </a:r>
          </a:p>
          <a:p>
            <a:pPr>
              <a:defRPr/>
            </a:pPr>
            <a:r>
              <a:rPr lang="he-IL" dirty="0" smtClean="0">
                <a:solidFill>
                  <a:schemeClr val="tx1"/>
                </a:solidFill>
              </a:rPr>
              <a:t>ב. מגדלים יחד את זן א' עם זן ב' המת על אותו קרקע מזון נוזלי שאליו מוסיפים את שלושת החומרים החסרים לזן א' </a:t>
            </a:r>
            <a:r>
              <a:rPr lang="en-US" dirty="0" smtClean="0">
                <a:solidFill>
                  <a:schemeClr val="tx1"/>
                </a:solidFill>
              </a:rPr>
              <a:t>A</a:t>
            </a:r>
            <a:r>
              <a:rPr lang="he-IL" dirty="0" smtClean="0">
                <a:solidFill>
                  <a:schemeClr val="tx1"/>
                </a:solidFill>
              </a:rPr>
              <a:t>, </a:t>
            </a:r>
            <a:r>
              <a:rPr lang="en-US" dirty="0" smtClean="0">
                <a:solidFill>
                  <a:schemeClr val="tx1"/>
                </a:solidFill>
              </a:rPr>
              <a:t>B</a:t>
            </a:r>
            <a:r>
              <a:rPr lang="he-IL" dirty="0" smtClean="0">
                <a:solidFill>
                  <a:schemeClr val="tx1"/>
                </a:solidFill>
              </a:rPr>
              <a:t> ו-</a:t>
            </a:r>
            <a:r>
              <a:rPr lang="en-US" dirty="0" smtClean="0">
                <a:solidFill>
                  <a:schemeClr val="tx1"/>
                </a:solidFill>
              </a:rPr>
              <a:t>C</a:t>
            </a:r>
            <a:r>
              <a:rPr lang="he-IL" dirty="0" smtClean="0">
                <a:solidFill>
                  <a:schemeClr val="tx1"/>
                </a:solidFill>
              </a:rPr>
              <a:t>. בשלב זה תתאפשר טרנספורמציה.</a:t>
            </a:r>
          </a:p>
          <a:p>
            <a:pPr lvl="0">
              <a:defRPr/>
            </a:pPr>
            <a:r>
              <a:rPr lang="he-IL" dirty="0" smtClean="0">
                <a:solidFill>
                  <a:schemeClr val="tx1"/>
                </a:solidFill>
              </a:rPr>
              <a:t>ג. </a:t>
            </a:r>
            <a:r>
              <a:rPr lang="he-IL" dirty="0">
                <a:solidFill>
                  <a:schemeClr val="tx1"/>
                </a:solidFill>
              </a:rPr>
              <a:t>לאחר </a:t>
            </a:r>
            <a:r>
              <a:rPr lang="he-IL" dirty="0">
                <a:solidFill>
                  <a:prstClr val="black"/>
                </a:solidFill>
              </a:rPr>
              <a:t>מכן מעבירים </a:t>
            </a:r>
            <a:r>
              <a:rPr lang="he-IL" dirty="0" smtClean="0">
                <a:solidFill>
                  <a:prstClr val="black"/>
                </a:solidFill>
              </a:rPr>
              <a:t>את זן א' לקרקע </a:t>
            </a:r>
            <a:r>
              <a:rPr lang="he-IL" dirty="0">
                <a:solidFill>
                  <a:prstClr val="black"/>
                </a:solidFill>
              </a:rPr>
              <a:t>מזון דל. אם לא יגדלו חיידקים, נוכל להסיק כי אין די בדיפוזיה של קטעי </a:t>
            </a:r>
            <a:r>
              <a:rPr lang="en-US" dirty="0">
                <a:solidFill>
                  <a:prstClr val="black"/>
                </a:solidFill>
              </a:rPr>
              <a:t>DNA</a:t>
            </a:r>
            <a:r>
              <a:rPr lang="he-IL" dirty="0">
                <a:solidFill>
                  <a:prstClr val="black"/>
                </a:solidFill>
              </a:rPr>
              <a:t> מחיידק לחיידק בתהליך טרנספורמציה, אלא נחוץ גם מגע של ממש ביניהם. </a:t>
            </a:r>
          </a:p>
          <a:p>
            <a:pPr>
              <a:defRPr/>
            </a:pPr>
            <a:endParaRPr lang="he-IL" dirty="0">
              <a:solidFill>
                <a:srgbClr val="FF6600"/>
              </a:solidFill>
            </a:endParaRPr>
          </a:p>
        </p:txBody>
      </p:sp>
      <p:sp>
        <p:nvSpPr>
          <p:cNvPr id="10"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מלבן 1"/>
          <p:cNvSpPr/>
          <p:nvPr/>
        </p:nvSpPr>
        <p:spPr>
          <a:xfrm>
            <a:off x="395288" y="6309320"/>
            <a:ext cx="8089900" cy="369332"/>
          </a:xfrm>
          <a:prstGeom prst="rect">
            <a:avLst/>
          </a:prstGeom>
        </p:spPr>
        <p:txBody>
          <a:bodyPr wrap="square">
            <a:spAutoFit/>
          </a:bodyPr>
          <a:lstStyle/>
          <a:p>
            <a:r>
              <a:rPr lang="he-IL" dirty="0" smtClean="0">
                <a:solidFill>
                  <a:prstClr val="black"/>
                </a:solidFill>
                <a:latin typeface="Arial"/>
                <a:cs typeface="Arial"/>
                <a:hlinkClick r:id="rId2"/>
              </a:rPr>
              <a:t>העשרה</a:t>
            </a:r>
            <a:r>
              <a:rPr lang="he-IL" dirty="0" smtClean="0">
                <a:solidFill>
                  <a:prstClr val="black"/>
                </a:solidFill>
                <a:latin typeface="Arial"/>
                <a:cs typeface="Arial"/>
              </a:rPr>
              <a:t>: ניסוי שבו מבוצעת טרנספורמציה – הכנסת קטעי </a:t>
            </a:r>
            <a:r>
              <a:rPr lang="en-US" dirty="0" smtClean="0">
                <a:solidFill>
                  <a:prstClr val="black"/>
                </a:solidFill>
                <a:latin typeface="Arial"/>
                <a:cs typeface="Arial"/>
              </a:rPr>
              <a:t>DNA</a:t>
            </a:r>
            <a:r>
              <a:rPr lang="he-IL" dirty="0" smtClean="0">
                <a:solidFill>
                  <a:prstClr val="black"/>
                </a:solidFill>
                <a:latin typeface="Arial"/>
                <a:cs typeface="Arial"/>
              </a:rPr>
              <a:t> לתאים.</a:t>
            </a:r>
            <a:endParaRPr lang="he-IL"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95250" y="65849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2057C3-2D57-4CD4-88CE-B5306686A968}" type="slidenum">
              <a:rPr lang="he-IL" sz="1100" smtClean="0">
                <a:solidFill>
                  <a:prstClr val="white">
                    <a:lumMod val="75000"/>
                  </a:prstClr>
                </a:solidFill>
              </a:rPr>
              <a:pPr fontAlgn="base">
                <a:spcBef>
                  <a:spcPct val="0"/>
                </a:spcBef>
                <a:spcAft>
                  <a:spcPct val="0"/>
                </a:spcAft>
                <a:defRPr/>
              </a:pPr>
              <a:t>11</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3: שילוב עם שלבי החקר המדעי* (הסבר נחיצות הבקרה)</a:t>
            </a:r>
            <a:endParaRPr lang="he-IL" sz="1800" dirty="0" smtClean="0"/>
          </a:p>
        </p:txBody>
      </p:sp>
      <p:sp>
        <p:nvSpPr>
          <p:cNvPr id="88069" name="מלבן 1"/>
          <p:cNvSpPr>
            <a:spLocks noChangeArrowheads="1"/>
          </p:cNvSpPr>
          <p:nvPr/>
        </p:nvSpPr>
        <p:spPr bwMode="auto">
          <a:xfrm>
            <a:off x="6156325" y="3141663"/>
            <a:ext cx="2914650" cy="3630612"/>
          </a:xfrm>
          <a:prstGeom prst="rect">
            <a:avLst/>
          </a:prstGeom>
          <a:noFill/>
          <a:ln>
            <a:noFill/>
          </a:ln>
          <a:extLst/>
        </p:spPr>
        <p:txBody>
          <a:bodyPr>
            <a:spAutoFit/>
          </a:bodyPr>
          <a:lstStyle/>
          <a:p>
            <a:pPr>
              <a:defRPr/>
            </a:pPr>
            <a:r>
              <a:rPr lang="he-IL" dirty="0">
                <a:solidFill>
                  <a:srgbClr val="1F497D"/>
                </a:solidFill>
              </a:rPr>
              <a:t>א. הסבירו מדוע אפשר להסביר  </a:t>
            </a:r>
          </a:p>
          <a:p>
            <a:pPr>
              <a:defRPr/>
            </a:pPr>
            <a:r>
              <a:rPr lang="he-IL" dirty="0">
                <a:solidFill>
                  <a:srgbClr val="1F497D"/>
                </a:solidFill>
              </a:rPr>
              <a:t>    את  התוצאות כנובעות  </a:t>
            </a:r>
          </a:p>
          <a:p>
            <a:pPr>
              <a:defRPr/>
            </a:pPr>
            <a:r>
              <a:rPr lang="he-IL" dirty="0">
                <a:solidFill>
                  <a:srgbClr val="1F497D"/>
                </a:solidFill>
              </a:rPr>
              <a:t>    מתהליך טרנספורמציה.</a:t>
            </a:r>
          </a:p>
          <a:p>
            <a:pPr>
              <a:defRPr/>
            </a:pPr>
            <a:endParaRPr lang="he-IL" dirty="0">
              <a:solidFill>
                <a:srgbClr val="1F497D"/>
              </a:solidFill>
            </a:endParaRPr>
          </a:p>
          <a:p>
            <a:pPr>
              <a:defRPr/>
            </a:pPr>
            <a:r>
              <a:rPr lang="he-IL" dirty="0">
                <a:solidFill>
                  <a:srgbClr val="1F497D"/>
                </a:solidFill>
              </a:rPr>
              <a:t>ב. מדוע בטוח שהשינוי שחל   </a:t>
            </a:r>
          </a:p>
          <a:p>
            <a:pPr>
              <a:defRPr/>
            </a:pPr>
            <a:r>
              <a:rPr lang="he-IL" dirty="0">
                <a:solidFill>
                  <a:srgbClr val="1F497D"/>
                </a:solidFill>
              </a:rPr>
              <a:t>   בעכברים לא נבע  מתהליך  </a:t>
            </a:r>
          </a:p>
          <a:p>
            <a:pPr>
              <a:defRPr/>
            </a:pPr>
            <a:r>
              <a:rPr lang="he-IL" dirty="0">
                <a:solidFill>
                  <a:srgbClr val="1F497D"/>
                </a:solidFill>
              </a:rPr>
              <a:t>   קוניוגציה?</a:t>
            </a:r>
          </a:p>
          <a:p>
            <a:pPr>
              <a:defRPr/>
            </a:pPr>
            <a:endParaRPr lang="he-IL" dirty="0">
              <a:solidFill>
                <a:srgbClr val="1F497D"/>
              </a:solidFill>
            </a:endParaRPr>
          </a:p>
          <a:p>
            <a:pPr>
              <a:defRPr/>
            </a:pPr>
            <a:r>
              <a:rPr lang="he-IL" dirty="0">
                <a:solidFill>
                  <a:srgbClr val="1F497D"/>
                </a:solidFill>
              </a:rPr>
              <a:t>ג. קבוצה ג' היא אחת הבקרות   </a:t>
            </a:r>
          </a:p>
          <a:p>
            <a:pPr>
              <a:defRPr/>
            </a:pPr>
            <a:r>
              <a:rPr lang="he-IL" dirty="0">
                <a:solidFill>
                  <a:srgbClr val="1F497D"/>
                </a:solidFill>
              </a:rPr>
              <a:t>   הבקרה בניסוי. הסבירו מדוע.</a:t>
            </a:r>
          </a:p>
          <a:p>
            <a:pPr>
              <a:defRPr/>
            </a:pPr>
            <a:endParaRPr lang="he-IL" b="1" dirty="0">
              <a:solidFill>
                <a:schemeClr val="accent3"/>
              </a:solidFill>
            </a:endParaRPr>
          </a:p>
          <a:p>
            <a:pPr>
              <a:defRPr/>
            </a:pPr>
            <a:r>
              <a:rPr lang="he-IL" b="1" dirty="0">
                <a:solidFill>
                  <a:schemeClr val="accent3"/>
                </a:solidFill>
              </a:rPr>
              <a:t>* </a:t>
            </a:r>
            <a:r>
              <a:rPr lang="he-IL" sz="1400" dirty="0">
                <a:solidFill>
                  <a:srgbClr val="1F497D"/>
                </a:solidFill>
              </a:rPr>
              <a:t>תרגול מיומנויות הנדרשות בבחינת   </a:t>
            </a:r>
          </a:p>
          <a:p>
            <a:pPr>
              <a:defRPr/>
            </a:pPr>
            <a:r>
              <a:rPr lang="he-IL" sz="1400" dirty="0">
                <a:solidFill>
                  <a:srgbClr val="1F497D"/>
                </a:solidFill>
              </a:rPr>
              <a:t>  הבגרות במעבדה.</a:t>
            </a:r>
          </a:p>
        </p:txBody>
      </p:sp>
      <p:sp>
        <p:nvSpPr>
          <p:cNvPr id="6" name="TextBox 5"/>
          <p:cNvSpPr txBox="1"/>
          <p:nvPr/>
        </p:nvSpPr>
        <p:spPr>
          <a:xfrm>
            <a:off x="180975" y="532904"/>
            <a:ext cx="8485188" cy="20313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3:</a:t>
            </a:r>
            <a:r>
              <a:rPr lang="he-IL" dirty="0" smtClean="0">
                <a:solidFill>
                  <a:schemeClr val="tx2"/>
                </a:solidFill>
                <a:latin typeface="Times New Roman" pitchFamily="18" charset="0"/>
                <a:cs typeface="Times New Roman" pitchFamily="18" charset="0"/>
              </a:rPr>
              <a:t> </a:t>
            </a:r>
            <a:r>
              <a:rPr lang="he-IL" dirty="0" smtClean="0">
                <a:solidFill>
                  <a:schemeClr val="tx2"/>
                </a:solidFill>
              </a:rPr>
              <a:t> בשנת </a:t>
            </a:r>
            <a:r>
              <a:rPr lang="he-IL" noProof="1" smtClean="0">
                <a:solidFill>
                  <a:schemeClr val="tx2"/>
                </a:solidFill>
              </a:rPr>
              <a:t>1928 </a:t>
            </a:r>
            <a:r>
              <a:rPr lang="he-IL" dirty="0" smtClean="0">
                <a:solidFill>
                  <a:schemeClr val="tx2"/>
                </a:solidFill>
              </a:rPr>
              <a:t>התגלה תהליך הטרנספורמציה בחיידקי פנימוקוקוס על ידי החוקר גריפית. </a:t>
            </a:r>
            <a:r>
              <a:rPr lang="he-IL" u="sng" dirty="0" smtClean="0">
                <a:solidFill>
                  <a:schemeClr val="tx2"/>
                </a:solidFill>
              </a:rPr>
              <a:t>בחיידק זה ידועים שני זנים</a:t>
            </a:r>
            <a:r>
              <a:rPr lang="he-IL" dirty="0" smtClean="0">
                <a:solidFill>
                  <a:schemeClr val="tx2"/>
                </a:solidFill>
              </a:rPr>
              <a:t>:</a:t>
            </a:r>
          </a:p>
          <a:p>
            <a:pPr marL="285750" indent="-285750" eaLnBrk="1" hangingPunct="1">
              <a:buFont typeface="Wingdings" pitchFamily="2" charset="2"/>
              <a:buChar char="§"/>
              <a:defRPr/>
            </a:pPr>
            <a:r>
              <a:rPr lang="he-IL" u="sng" dirty="0" smtClean="0">
                <a:solidFill>
                  <a:schemeClr val="tx2"/>
                </a:solidFill>
              </a:rPr>
              <a:t>זן אלים (</a:t>
            </a:r>
            <a:r>
              <a:rPr lang="en-US" u="sng" dirty="0" smtClean="0">
                <a:solidFill>
                  <a:schemeClr val="tx2"/>
                </a:solidFill>
              </a:rPr>
              <a:t>S</a:t>
            </a:r>
            <a:r>
              <a:rPr lang="he-IL" u="sng" dirty="0" smtClean="0">
                <a:solidFill>
                  <a:schemeClr val="tx2"/>
                </a:solidFill>
              </a:rPr>
              <a:t>)</a:t>
            </a:r>
            <a:r>
              <a:rPr lang="he-IL" dirty="0" smtClean="0">
                <a:solidFill>
                  <a:schemeClr val="tx2"/>
                </a:solidFill>
              </a:rPr>
              <a:t> - הגורם לדלקת ריאות בעכברים. לזן החיידק האלים יש קופסית, שהיא שכבה סוכרית המצויה מסביב לדופן תא החיידק ומגנה עליו ממערכת החיסון של העכבר.</a:t>
            </a:r>
          </a:p>
          <a:p>
            <a:pPr marL="285750" indent="-285750" eaLnBrk="1" hangingPunct="1">
              <a:buFont typeface="Wingdings" pitchFamily="2" charset="2"/>
              <a:buChar char="§"/>
              <a:defRPr/>
            </a:pPr>
            <a:r>
              <a:rPr lang="he-IL" u="sng" dirty="0" smtClean="0">
                <a:solidFill>
                  <a:schemeClr val="tx2"/>
                </a:solidFill>
              </a:rPr>
              <a:t>זן בלתי אלים (</a:t>
            </a:r>
            <a:r>
              <a:rPr lang="en-US" u="sng" dirty="0" smtClean="0">
                <a:solidFill>
                  <a:schemeClr val="tx2"/>
                </a:solidFill>
              </a:rPr>
              <a:t>R</a:t>
            </a:r>
            <a:r>
              <a:rPr lang="he-IL" u="sng" dirty="0" smtClean="0">
                <a:solidFill>
                  <a:schemeClr val="tx2"/>
                </a:solidFill>
              </a:rPr>
              <a:t>)</a:t>
            </a:r>
            <a:r>
              <a:rPr lang="he-IL" dirty="0" smtClean="0">
                <a:solidFill>
                  <a:schemeClr val="tx2"/>
                </a:solidFill>
              </a:rPr>
              <a:t> –זן החיידק הבלתי אלים הוא חסר קופסית, ולכן מערכת החיסון של </a:t>
            </a:r>
          </a:p>
          <a:p>
            <a:pPr eaLnBrk="1" hangingPunct="1">
              <a:defRPr/>
            </a:pPr>
            <a:r>
              <a:rPr lang="he-IL" dirty="0">
                <a:solidFill>
                  <a:schemeClr val="tx2"/>
                </a:solidFill>
              </a:rPr>
              <a:t> </a:t>
            </a:r>
            <a:r>
              <a:rPr lang="he-IL" dirty="0" smtClean="0">
                <a:solidFill>
                  <a:schemeClr val="tx2"/>
                </a:solidFill>
              </a:rPr>
              <a:t>   העכבר תוקפת אותו בהצלחה, והוא אינו מצליח להתרבות ולגרום למחלה.</a:t>
            </a:r>
          </a:p>
          <a:p>
            <a:pPr eaLnBrk="1" hangingPunct="1">
              <a:defRPr/>
            </a:pPr>
            <a:r>
              <a:rPr lang="he-IL" dirty="0" smtClean="0">
                <a:solidFill>
                  <a:schemeClr val="tx2"/>
                </a:solidFill>
              </a:rPr>
              <a:t>גריפית הזריק חיידקים לארבע קבוצות של עכברים כמ</a:t>
            </a:r>
            <a:r>
              <a:rPr lang="he-IL" dirty="0" smtClean="0">
                <a:solidFill>
                  <a:srgbClr val="1F497D"/>
                </a:solidFill>
              </a:rPr>
              <a:t>תואר בתרשים:</a:t>
            </a:r>
          </a:p>
        </p:txBody>
      </p:sp>
      <p:grpSp>
        <p:nvGrpSpPr>
          <p:cNvPr id="93191" name="קבוצה 2"/>
          <p:cNvGrpSpPr>
            <a:grpSpLocks/>
          </p:cNvGrpSpPr>
          <p:nvPr/>
        </p:nvGrpSpPr>
        <p:grpSpPr bwMode="auto">
          <a:xfrm>
            <a:off x="275183" y="2636912"/>
            <a:ext cx="6169025" cy="4110037"/>
            <a:chOff x="247650" y="2665413"/>
            <a:chExt cx="6169025" cy="4109561"/>
          </a:xfrm>
        </p:grpSpPr>
        <p:sp>
          <p:nvSpPr>
            <p:cNvPr id="93193" name="מלבן 7"/>
            <p:cNvSpPr>
              <a:spLocks noChangeArrowheads="1"/>
            </p:cNvSpPr>
            <p:nvPr/>
          </p:nvSpPr>
          <p:spPr bwMode="auto">
            <a:xfrm>
              <a:off x="247650" y="2665413"/>
              <a:ext cx="146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a:solidFill>
                    <a:srgbClr val="1F497D"/>
                  </a:solidFill>
                </a:rPr>
                <a:t>קבוצה ראשונה</a:t>
              </a:r>
              <a:endParaRPr lang="he-IL" sz="1600">
                <a:solidFill>
                  <a:srgbClr val="1F497D"/>
                </a:solidFill>
              </a:endParaRPr>
            </a:p>
            <a:p>
              <a:pPr algn="ctr"/>
              <a:r>
                <a:rPr lang="he-IL" sz="1600">
                  <a:solidFill>
                    <a:srgbClr val="1F497D"/>
                  </a:solidFill>
                </a:rPr>
                <a:t> חיידקי </a:t>
              </a:r>
              <a:r>
                <a:rPr lang="en-US" sz="1600">
                  <a:solidFill>
                    <a:srgbClr val="1F497D"/>
                  </a:solidFill>
                </a:rPr>
                <a:t>R</a:t>
              </a:r>
              <a:r>
                <a:rPr lang="he-IL" sz="1600">
                  <a:solidFill>
                    <a:srgbClr val="1F497D"/>
                  </a:solidFill>
                </a:rPr>
                <a:t> חיים</a:t>
              </a:r>
            </a:p>
          </p:txBody>
        </p:sp>
        <p:sp>
          <p:nvSpPr>
            <p:cNvPr id="93194" name="מלבן 7"/>
            <p:cNvSpPr>
              <a:spLocks noChangeArrowheads="1"/>
            </p:cNvSpPr>
            <p:nvPr/>
          </p:nvSpPr>
          <p:spPr bwMode="auto">
            <a:xfrm>
              <a:off x="1608138" y="2665413"/>
              <a:ext cx="146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a:solidFill>
                    <a:srgbClr val="1F497D"/>
                  </a:solidFill>
                </a:rPr>
                <a:t>קבוצה שנייה</a:t>
              </a:r>
              <a:endParaRPr lang="he-IL" sz="1600">
                <a:solidFill>
                  <a:srgbClr val="1F497D"/>
                </a:solidFill>
              </a:endParaRPr>
            </a:p>
            <a:p>
              <a:pPr algn="ctr"/>
              <a:r>
                <a:rPr lang="he-IL" sz="1600">
                  <a:solidFill>
                    <a:srgbClr val="1F497D"/>
                  </a:solidFill>
                </a:rPr>
                <a:t> חיידקי </a:t>
              </a:r>
              <a:r>
                <a:rPr lang="en-US" sz="1600">
                  <a:solidFill>
                    <a:srgbClr val="1F497D"/>
                  </a:solidFill>
                </a:rPr>
                <a:t>S</a:t>
              </a:r>
              <a:r>
                <a:rPr lang="he-IL" sz="1600">
                  <a:solidFill>
                    <a:srgbClr val="1F497D"/>
                  </a:solidFill>
                </a:rPr>
                <a:t> חיים</a:t>
              </a:r>
            </a:p>
          </p:txBody>
        </p:sp>
        <p:sp>
          <p:nvSpPr>
            <p:cNvPr id="93195" name="מלבן 7"/>
            <p:cNvSpPr>
              <a:spLocks noChangeArrowheads="1"/>
            </p:cNvSpPr>
            <p:nvPr/>
          </p:nvSpPr>
          <p:spPr bwMode="auto">
            <a:xfrm>
              <a:off x="2973388" y="2665413"/>
              <a:ext cx="1463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a:solidFill>
                    <a:srgbClr val="1F497D"/>
                  </a:solidFill>
                </a:rPr>
                <a:t>קבוצה שלישית</a:t>
              </a:r>
              <a:endParaRPr lang="he-IL" sz="1600">
                <a:solidFill>
                  <a:srgbClr val="1F497D"/>
                </a:solidFill>
              </a:endParaRPr>
            </a:p>
            <a:p>
              <a:pPr algn="ctr"/>
              <a:r>
                <a:rPr lang="he-IL" sz="1600">
                  <a:solidFill>
                    <a:srgbClr val="1F497D"/>
                  </a:solidFill>
                </a:rPr>
                <a:t> חיידקי </a:t>
              </a:r>
              <a:r>
                <a:rPr lang="en-US" sz="1600">
                  <a:solidFill>
                    <a:srgbClr val="1F497D"/>
                  </a:solidFill>
                </a:rPr>
                <a:t>S</a:t>
              </a:r>
              <a:r>
                <a:rPr lang="he-IL" sz="1600">
                  <a:solidFill>
                    <a:srgbClr val="1F497D"/>
                  </a:solidFill>
                </a:rPr>
                <a:t> מתים</a:t>
              </a:r>
            </a:p>
          </p:txBody>
        </p:sp>
        <p:sp>
          <p:nvSpPr>
            <p:cNvPr id="93196" name="מלבן 7"/>
            <p:cNvSpPr>
              <a:spLocks noChangeArrowheads="1"/>
            </p:cNvSpPr>
            <p:nvPr/>
          </p:nvSpPr>
          <p:spPr bwMode="auto">
            <a:xfrm>
              <a:off x="4211638" y="2665413"/>
              <a:ext cx="2205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a:solidFill>
                    <a:srgbClr val="1F497D"/>
                  </a:solidFill>
                </a:rPr>
                <a:t>קבוצה רביעית</a:t>
              </a:r>
              <a:endParaRPr lang="he-IL" sz="1600">
                <a:solidFill>
                  <a:srgbClr val="1F497D"/>
                </a:solidFill>
              </a:endParaRPr>
            </a:p>
            <a:p>
              <a:pPr algn="ctr"/>
              <a:r>
                <a:rPr lang="he-IL" sz="1600">
                  <a:solidFill>
                    <a:srgbClr val="1F497D"/>
                  </a:solidFill>
                </a:rPr>
                <a:t> חיידקי </a:t>
              </a:r>
              <a:r>
                <a:rPr lang="en-US" sz="1600">
                  <a:solidFill>
                    <a:srgbClr val="1F497D"/>
                  </a:solidFill>
                </a:rPr>
                <a:t>S</a:t>
              </a:r>
              <a:r>
                <a:rPr lang="he-IL" sz="1600">
                  <a:solidFill>
                    <a:srgbClr val="1F497D"/>
                  </a:solidFill>
                </a:rPr>
                <a:t> מתים+</a:t>
              </a:r>
            </a:p>
            <a:p>
              <a:pPr algn="ctr"/>
              <a:r>
                <a:rPr lang="he-IL" sz="1600">
                  <a:solidFill>
                    <a:srgbClr val="1F497D"/>
                  </a:solidFill>
                </a:rPr>
                <a:t>חיידקי </a:t>
              </a:r>
              <a:r>
                <a:rPr lang="en-US" sz="1600">
                  <a:solidFill>
                    <a:srgbClr val="1F497D"/>
                  </a:solidFill>
                </a:rPr>
                <a:t>R</a:t>
              </a:r>
              <a:r>
                <a:rPr lang="he-IL" sz="1600">
                  <a:solidFill>
                    <a:srgbClr val="1F497D"/>
                  </a:solidFill>
                </a:rPr>
                <a:t> חיים</a:t>
              </a:r>
            </a:p>
          </p:txBody>
        </p:sp>
        <p:grpSp>
          <p:nvGrpSpPr>
            <p:cNvPr id="93197" name="קבוצה 1"/>
            <p:cNvGrpSpPr>
              <a:grpSpLocks/>
            </p:cNvGrpSpPr>
            <p:nvPr/>
          </p:nvGrpSpPr>
          <p:grpSpPr bwMode="auto">
            <a:xfrm>
              <a:off x="611188" y="3393156"/>
              <a:ext cx="5611127" cy="3381818"/>
              <a:chOff x="611188" y="3393156"/>
              <a:chExt cx="5611127" cy="3381818"/>
            </a:xfrm>
          </p:grpSpPr>
          <p:pic>
            <p:nvPicPr>
              <p:cNvPr id="93198"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93156"/>
                <a:ext cx="5040808" cy="31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9" name="מלבן 7"/>
              <p:cNvSpPr>
                <a:spLocks noChangeArrowheads="1"/>
              </p:cNvSpPr>
              <p:nvPr/>
            </p:nvSpPr>
            <p:spPr bwMode="auto">
              <a:xfrm>
                <a:off x="5120590" y="6163468"/>
                <a:ext cx="1101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u="sng">
                    <a:solidFill>
                      <a:srgbClr val="1F497D"/>
                    </a:solidFill>
                  </a:rPr>
                  <a:t>תוצאות</a:t>
                </a:r>
              </a:p>
              <a:p>
                <a:pPr algn="ctr"/>
                <a:r>
                  <a:rPr lang="he-IL" sz="1600" u="sng">
                    <a:solidFill>
                      <a:srgbClr val="1F497D"/>
                    </a:solidFill>
                  </a:rPr>
                  <a:t>העכברים:</a:t>
                </a:r>
                <a:r>
                  <a:rPr lang="he-IL" sz="1600">
                    <a:solidFill>
                      <a:srgbClr val="1F497D"/>
                    </a:solidFill>
                  </a:rPr>
                  <a:t> </a:t>
                </a:r>
              </a:p>
            </p:txBody>
          </p:sp>
          <p:sp>
            <p:nvSpPr>
              <p:cNvPr id="93200" name="מלבן 7"/>
              <p:cNvSpPr>
                <a:spLocks noChangeArrowheads="1"/>
              </p:cNvSpPr>
              <p:nvPr/>
            </p:nvSpPr>
            <p:spPr bwMode="auto">
              <a:xfrm>
                <a:off x="611188" y="6409214"/>
                <a:ext cx="1101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a:solidFill>
                      <a:srgbClr val="1F497D"/>
                    </a:solidFill>
                  </a:rPr>
                  <a:t>חיים</a:t>
                </a:r>
              </a:p>
            </p:txBody>
          </p:sp>
          <p:sp>
            <p:nvSpPr>
              <p:cNvPr id="93201" name="מלבן 7"/>
              <p:cNvSpPr>
                <a:spLocks noChangeArrowheads="1"/>
              </p:cNvSpPr>
              <p:nvPr/>
            </p:nvSpPr>
            <p:spPr bwMode="auto">
              <a:xfrm>
                <a:off x="3199924" y="6409214"/>
                <a:ext cx="1101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a:solidFill>
                      <a:srgbClr val="1F497D"/>
                    </a:solidFill>
                  </a:rPr>
                  <a:t>חיים</a:t>
                </a:r>
              </a:p>
            </p:txBody>
          </p:sp>
          <p:sp>
            <p:nvSpPr>
              <p:cNvPr id="93202" name="מלבן 7"/>
              <p:cNvSpPr>
                <a:spLocks noChangeArrowheads="1"/>
              </p:cNvSpPr>
              <p:nvPr/>
            </p:nvSpPr>
            <p:spPr bwMode="auto">
              <a:xfrm>
                <a:off x="1789112" y="6436837"/>
                <a:ext cx="1101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a:solidFill>
                      <a:srgbClr val="1F497D"/>
                    </a:solidFill>
                  </a:rPr>
                  <a:t>מתים</a:t>
                </a:r>
              </a:p>
            </p:txBody>
          </p:sp>
          <p:sp>
            <p:nvSpPr>
              <p:cNvPr id="93203" name="מלבן 7"/>
              <p:cNvSpPr>
                <a:spLocks noChangeArrowheads="1"/>
              </p:cNvSpPr>
              <p:nvPr/>
            </p:nvSpPr>
            <p:spPr bwMode="auto">
              <a:xfrm>
                <a:off x="4301649" y="6396831"/>
                <a:ext cx="1101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a:solidFill>
                      <a:srgbClr val="1F497D"/>
                    </a:solidFill>
                  </a:rPr>
                  <a:t>מתים</a:t>
                </a:r>
              </a:p>
            </p:txBody>
          </p:sp>
        </p:grpSp>
      </p:grpSp>
      <p:sp>
        <p:nvSpPr>
          <p:cNvPr id="5" name="מלבן 4"/>
          <p:cNvSpPr/>
          <p:nvPr/>
        </p:nvSpPr>
        <p:spPr>
          <a:xfrm>
            <a:off x="395535" y="2636912"/>
            <a:ext cx="5760789" cy="4103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1"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7544" y="422275"/>
            <a:ext cx="8183563"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3:</a:t>
            </a:r>
          </a:p>
          <a:p>
            <a:pPr eaLnBrk="1" hangingPunct="1">
              <a:defRPr/>
            </a:pPr>
            <a:r>
              <a:rPr lang="he-IL" dirty="0" smtClean="0">
                <a:solidFill>
                  <a:srgbClr val="000000"/>
                </a:solidFill>
                <a:latin typeface="Times New Roman" pitchFamily="18" charset="0"/>
                <a:cs typeface="Times New Roman" pitchFamily="18" charset="0"/>
              </a:rPr>
              <a:t> </a:t>
            </a: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CC3D458-3F68-421C-819F-32F50C6199A2}" type="slidenum">
              <a:rPr lang="he-IL" sz="1100" smtClean="0">
                <a:solidFill>
                  <a:prstClr val="white">
                    <a:lumMod val="75000"/>
                  </a:prstClr>
                </a:solidFill>
              </a:rPr>
              <a:pPr fontAlgn="base">
                <a:spcBef>
                  <a:spcPct val="0"/>
                </a:spcBef>
                <a:spcAft>
                  <a:spcPct val="0"/>
                </a:spcAft>
                <a:defRPr/>
              </a:pPr>
              <a:t>12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8" name="Rectangle 12"/>
          <p:cNvSpPr/>
          <p:nvPr/>
        </p:nvSpPr>
        <p:spPr>
          <a:xfrm>
            <a:off x="323528" y="776288"/>
            <a:ext cx="8348662" cy="57340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a:t>
            </a:r>
            <a:r>
              <a:rPr lang="he-IL" dirty="0">
                <a:solidFill>
                  <a:schemeClr val="tx1"/>
                </a:solidFill>
              </a:rPr>
              <a:t>קטעי </a:t>
            </a:r>
            <a:r>
              <a:rPr lang="en-US" dirty="0">
                <a:solidFill>
                  <a:schemeClr val="tx1"/>
                </a:solidFill>
              </a:rPr>
              <a:t>DNA</a:t>
            </a:r>
            <a:r>
              <a:rPr lang="he-IL" dirty="0">
                <a:solidFill>
                  <a:schemeClr val="tx1"/>
                </a:solidFill>
              </a:rPr>
              <a:t> הכוללים את הגנים הקשורים לייצור הקופסית עברו מהחיידקים המתים </a:t>
            </a:r>
          </a:p>
          <a:p>
            <a:pPr>
              <a:defRPr/>
            </a:pPr>
            <a:r>
              <a:rPr lang="he-IL" dirty="0">
                <a:solidFill>
                  <a:schemeClr val="tx1"/>
                </a:solidFill>
              </a:rPr>
              <a:t>    האלימים אל החיידקים הבלתי אלימים. עקב כך החלו החיידקים לייצר קופסית והפכו </a:t>
            </a:r>
          </a:p>
          <a:p>
            <a:pPr>
              <a:defRPr/>
            </a:pPr>
            <a:r>
              <a:rPr lang="he-IL" dirty="0">
                <a:solidFill>
                  <a:schemeClr val="tx1"/>
                </a:solidFill>
              </a:rPr>
              <a:t>    לאלימים, ולכן חלו העכברים ומתו</a:t>
            </a:r>
            <a:r>
              <a:rPr lang="he-IL" dirty="0">
                <a:solidFill>
                  <a:prstClr val="black"/>
                </a:solidFill>
              </a:rPr>
              <a:t>.</a:t>
            </a:r>
          </a:p>
          <a:p>
            <a:pPr>
              <a:defRPr/>
            </a:pPr>
            <a:r>
              <a:rPr lang="he-IL" dirty="0">
                <a:solidFill>
                  <a:prstClr val="black"/>
                </a:solidFill>
              </a:rPr>
              <a:t>ב. קוניוגציה נוצרת בין שני חיידקים חיים. במקרה זה, החיידקים מהזן האלים היו מתים.</a:t>
            </a:r>
          </a:p>
          <a:p>
            <a:pPr>
              <a:defRPr/>
            </a:pPr>
            <a:endParaRPr lang="he-IL" dirty="0">
              <a:solidFill>
                <a:prstClr val="black"/>
              </a:solidFill>
            </a:endParaRPr>
          </a:p>
          <a:p>
            <a:pPr>
              <a:defRPr/>
            </a:pPr>
            <a:r>
              <a:rPr lang="he-IL" dirty="0">
                <a:solidFill>
                  <a:prstClr val="black"/>
                </a:solidFill>
              </a:rPr>
              <a:t>ג. </a:t>
            </a:r>
            <a:r>
              <a:rPr lang="he-IL" dirty="0">
                <a:solidFill>
                  <a:schemeClr val="tx1"/>
                </a:solidFill>
              </a:rPr>
              <a:t>לעכברים מקבוצה ג' הוזרקו רק</a:t>
            </a:r>
          </a:p>
          <a:p>
            <a:pPr>
              <a:defRPr/>
            </a:pPr>
            <a:r>
              <a:rPr lang="he-IL" dirty="0">
                <a:solidFill>
                  <a:schemeClr val="tx1"/>
                </a:solidFill>
              </a:rPr>
              <a:t>   חיידקים מתים מזן אלים. בקרה זו שוללת </a:t>
            </a:r>
          </a:p>
          <a:p>
            <a:pPr>
              <a:defRPr/>
            </a:pPr>
            <a:r>
              <a:rPr lang="he-IL" dirty="0">
                <a:solidFill>
                  <a:schemeClr val="tx1"/>
                </a:solidFill>
              </a:rPr>
              <a:t>   אפשרות שהחיידקים לא הומתו כהלכה ומקצתם </a:t>
            </a:r>
            <a:r>
              <a:rPr lang="en-US" dirty="0">
                <a:solidFill>
                  <a:schemeClr val="tx1"/>
                </a:solidFill>
              </a:rPr>
              <a:t/>
            </a:r>
            <a:br>
              <a:rPr lang="en-US" dirty="0">
                <a:solidFill>
                  <a:schemeClr val="tx1"/>
                </a:solidFill>
              </a:rPr>
            </a:br>
            <a:r>
              <a:rPr lang="he-IL" dirty="0">
                <a:solidFill>
                  <a:schemeClr val="tx1"/>
                </a:solidFill>
              </a:rPr>
              <a:t>   נשארו חיים, ומאשרת את המסקנה שהעכברים </a:t>
            </a:r>
            <a:r>
              <a:rPr lang="en-US" dirty="0">
                <a:solidFill>
                  <a:schemeClr val="tx1"/>
                </a:solidFill>
              </a:rPr>
              <a:t/>
            </a:r>
            <a:br>
              <a:rPr lang="en-US" dirty="0">
                <a:solidFill>
                  <a:schemeClr val="tx1"/>
                </a:solidFill>
              </a:rPr>
            </a:br>
            <a:r>
              <a:rPr lang="he-IL" dirty="0">
                <a:solidFill>
                  <a:schemeClr val="tx1"/>
                </a:solidFill>
              </a:rPr>
              <a:t>   בקבוצה הרביעית מתו מחיידקים בלתי אלימים    </a:t>
            </a:r>
          </a:p>
          <a:p>
            <a:pPr>
              <a:defRPr/>
            </a:pPr>
            <a:r>
              <a:rPr lang="he-IL" dirty="0">
                <a:solidFill>
                  <a:schemeClr val="tx1"/>
                </a:solidFill>
              </a:rPr>
              <a:t>  שעברו טרנספורמציה, ולא מחיידקים אלימים </a:t>
            </a:r>
          </a:p>
          <a:p>
            <a:pPr>
              <a:defRPr/>
            </a:pPr>
            <a:r>
              <a:rPr lang="he-IL" dirty="0">
                <a:solidFill>
                  <a:schemeClr val="tx1"/>
                </a:solidFill>
              </a:rPr>
              <a:t>  שלא הומתו כהלכה.</a:t>
            </a:r>
          </a:p>
          <a:p>
            <a:pPr>
              <a:defRPr/>
            </a:pPr>
            <a:endParaRPr lang="he-IL" dirty="0">
              <a:solidFill>
                <a:schemeClr val="tx1"/>
              </a:solidFill>
            </a:endParaRPr>
          </a:p>
          <a:p>
            <a:pPr>
              <a:defRPr/>
            </a:pPr>
            <a:r>
              <a:rPr lang="he-IL" dirty="0">
                <a:solidFill>
                  <a:schemeClr val="tx1"/>
                </a:solidFill>
              </a:rPr>
              <a:t>  (גם הקבוצה הראשונה והקבוצה השנייה מהוות </a:t>
            </a:r>
          </a:p>
          <a:p>
            <a:pPr>
              <a:defRPr/>
            </a:pPr>
            <a:r>
              <a:rPr lang="he-IL" dirty="0">
                <a:solidFill>
                  <a:schemeClr val="tx1"/>
                </a:solidFill>
              </a:rPr>
              <a:t>  בקרה, המאשרת שהחיידקים הלא-אלימים </a:t>
            </a:r>
            <a:r>
              <a:rPr lang="he-IL" dirty="0">
                <a:solidFill>
                  <a:prstClr val="black"/>
                </a:solidFill>
              </a:rPr>
              <a:t>אינם </a:t>
            </a:r>
          </a:p>
          <a:p>
            <a:pPr>
              <a:defRPr/>
            </a:pPr>
            <a:r>
              <a:rPr lang="he-IL" dirty="0">
                <a:solidFill>
                  <a:prstClr val="black"/>
                </a:solidFill>
              </a:rPr>
              <a:t>  גורמים למחלה, ושהחיידקים האלימים הם במצב תקין והם אכן גורמים למחלה).</a:t>
            </a:r>
          </a:p>
          <a:p>
            <a:pPr>
              <a:defRPr/>
            </a:pPr>
            <a:endParaRPr lang="he-IL" dirty="0">
              <a:solidFill>
                <a:prstClr val="black"/>
              </a:solidFill>
            </a:endParaRPr>
          </a:p>
          <a:p>
            <a:pPr>
              <a:defRPr/>
            </a:pPr>
            <a:r>
              <a:rPr lang="he-IL" dirty="0">
                <a:solidFill>
                  <a:prstClr val="black"/>
                </a:solidFill>
              </a:rPr>
              <a:t> </a:t>
            </a:r>
            <a:r>
              <a:rPr lang="he-IL" b="1" dirty="0">
                <a:solidFill>
                  <a:schemeClr val="accent3"/>
                </a:solidFill>
              </a:rPr>
              <a:t>בקרה (ביקורת) </a:t>
            </a:r>
            <a:r>
              <a:rPr lang="he-IL" dirty="0">
                <a:solidFill>
                  <a:schemeClr val="accent3"/>
                </a:solidFill>
              </a:rPr>
              <a:t>היא מערכת ניסוי נוספת, השונה ממערכת הניסוי בגורם אחד בלבד. אם יש הבדל בין תוצאות הבקרה ותוצאות הניסוי, אפשר לייחס אותו להשפעת הגורם השונה ביניהן.</a:t>
            </a:r>
          </a:p>
          <a:p>
            <a:pPr>
              <a:defRPr/>
            </a:pPr>
            <a:endParaRPr lang="he-IL" dirty="0">
              <a:solidFill>
                <a:schemeClr val="accent3"/>
              </a:solidFill>
            </a:endParaRPr>
          </a:p>
          <a:p>
            <a:pPr>
              <a:defRPr/>
            </a:pPr>
            <a:endParaRPr lang="he-IL" dirty="0">
              <a:solidFill>
                <a:srgbClr val="FF6600"/>
              </a:solidFill>
            </a:endParaRPr>
          </a:p>
        </p:txBody>
      </p:sp>
      <p:grpSp>
        <p:nvGrpSpPr>
          <p:cNvPr id="94215" name="קבוצה 2"/>
          <p:cNvGrpSpPr>
            <a:grpSpLocks/>
          </p:cNvGrpSpPr>
          <p:nvPr/>
        </p:nvGrpSpPr>
        <p:grpSpPr bwMode="auto">
          <a:xfrm>
            <a:off x="381000" y="2420938"/>
            <a:ext cx="4249738" cy="2609850"/>
            <a:chOff x="247650" y="2665413"/>
            <a:chExt cx="6259036" cy="3870870"/>
          </a:xfrm>
        </p:grpSpPr>
        <p:sp>
          <p:nvSpPr>
            <p:cNvPr id="94216" name="מלבן 7"/>
            <p:cNvSpPr>
              <a:spLocks noChangeArrowheads="1"/>
            </p:cNvSpPr>
            <p:nvPr/>
          </p:nvSpPr>
          <p:spPr bwMode="auto">
            <a:xfrm>
              <a:off x="247650" y="2665413"/>
              <a:ext cx="1463674" cy="7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a:solidFill>
                    <a:srgbClr val="1F497D"/>
                  </a:solidFill>
                </a:rPr>
                <a:t>חיידקי </a:t>
              </a:r>
              <a:r>
                <a:rPr lang="en-US" sz="1400">
                  <a:solidFill>
                    <a:srgbClr val="1F497D"/>
                  </a:solidFill>
                </a:rPr>
                <a:t>R</a:t>
              </a:r>
              <a:r>
                <a:rPr lang="he-IL" sz="1400">
                  <a:solidFill>
                    <a:srgbClr val="1F497D"/>
                  </a:solidFill>
                </a:rPr>
                <a:t> חיים</a:t>
              </a:r>
            </a:p>
          </p:txBody>
        </p:sp>
        <p:sp>
          <p:nvSpPr>
            <p:cNvPr id="94217" name="מלבן 7"/>
            <p:cNvSpPr>
              <a:spLocks noChangeArrowheads="1"/>
            </p:cNvSpPr>
            <p:nvPr/>
          </p:nvSpPr>
          <p:spPr bwMode="auto">
            <a:xfrm>
              <a:off x="1608139" y="2665413"/>
              <a:ext cx="1463674" cy="7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a:solidFill>
                    <a:srgbClr val="1F497D"/>
                  </a:solidFill>
                </a:rPr>
                <a:t>חיידקי </a:t>
              </a:r>
              <a:r>
                <a:rPr lang="en-US" sz="1400">
                  <a:solidFill>
                    <a:srgbClr val="1F497D"/>
                  </a:solidFill>
                </a:rPr>
                <a:t>S</a:t>
              </a:r>
              <a:r>
                <a:rPr lang="he-IL" sz="1400">
                  <a:solidFill>
                    <a:srgbClr val="1F497D"/>
                  </a:solidFill>
                </a:rPr>
                <a:t> חיים</a:t>
              </a:r>
            </a:p>
          </p:txBody>
        </p:sp>
        <p:sp>
          <p:nvSpPr>
            <p:cNvPr id="94218" name="מלבן 7"/>
            <p:cNvSpPr>
              <a:spLocks noChangeArrowheads="1"/>
            </p:cNvSpPr>
            <p:nvPr/>
          </p:nvSpPr>
          <p:spPr bwMode="auto">
            <a:xfrm>
              <a:off x="2973388" y="2665413"/>
              <a:ext cx="1463674" cy="7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a:solidFill>
                    <a:srgbClr val="1F497D"/>
                  </a:solidFill>
                </a:rPr>
                <a:t>חיידקי </a:t>
              </a:r>
              <a:r>
                <a:rPr lang="en-US" sz="1400">
                  <a:solidFill>
                    <a:srgbClr val="1F497D"/>
                  </a:solidFill>
                </a:rPr>
                <a:t>S</a:t>
              </a:r>
              <a:r>
                <a:rPr lang="he-IL" sz="1400">
                  <a:solidFill>
                    <a:srgbClr val="1F497D"/>
                  </a:solidFill>
                </a:rPr>
                <a:t> מתים</a:t>
              </a:r>
            </a:p>
          </p:txBody>
        </p:sp>
        <p:sp>
          <p:nvSpPr>
            <p:cNvPr id="94219" name="מלבן 7"/>
            <p:cNvSpPr>
              <a:spLocks noChangeArrowheads="1"/>
            </p:cNvSpPr>
            <p:nvPr/>
          </p:nvSpPr>
          <p:spPr bwMode="auto">
            <a:xfrm>
              <a:off x="4301649" y="2665413"/>
              <a:ext cx="2205037" cy="7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400">
                  <a:solidFill>
                    <a:srgbClr val="1F497D"/>
                  </a:solidFill>
                </a:rPr>
                <a:t>חיידקי </a:t>
              </a:r>
              <a:r>
                <a:rPr lang="en-US" sz="1400">
                  <a:solidFill>
                    <a:srgbClr val="1F497D"/>
                  </a:solidFill>
                </a:rPr>
                <a:t>S</a:t>
              </a:r>
              <a:r>
                <a:rPr lang="he-IL" sz="1400">
                  <a:solidFill>
                    <a:srgbClr val="1F497D"/>
                  </a:solidFill>
                </a:rPr>
                <a:t> מתים+</a:t>
              </a:r>
            </a:p>
            <a:p>
              <a:pPr algn="ctr"/>
              <a:r>
                <a:rPr lang="he-IL" sz="1400">
                  <a:solidFill>
                    <a:srgbClr val="1F497D"/>
                  </a:solidFill>
                </a:rPr>
                <a:t>חיידקי </a:t>
              </a:r>
              <a:r>
                <a:rPr lang="en-US" sz="1400">
                  <a:solidFill>
                    <a:srgbClr val="1F497D"/>
                  </a:solidFill>
                </a:rPr>
                <a:t>R</a:t>
              </a:r>
              <a:r>
                <a:rPr lang="he-IL" sz="1400">
                  <a:solidFill>
                    <a:srgbClr val="1F497D"/>
                  </a:solidFill>
                </a:rPr>
                <a:t> חיים</a:t>
              </a:r>
            </a:p>
          </p:txBody>
        </p:sp>
        <p:pic>
          <p:nvPicPr>
            <p:cNvPr id="94220" name="תמונה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393156"/>
              <a:ext cx="5040808" cy="314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4:</a:t>
            </a:r>
            <a:r>
              <a:rPr lang="he-IL" dirty="0" smtClean="0">
                <a:solidFill>
                  <a:schemeClr val="tx2"/>
                </a:solidFill>
                <a:latin typeface="Times New Roman" pitchFamily="18" charset="0"/>
                <a:cs typeface="+mn-cs"/>
              </a:rPr>
              <a:t> </a:t>
            </a:r>
          </a:p>
          <a:p>
            <a:pPr eaLnBrk="1" hangingPunct="1">
              <a:defRPr/>
            </a:pPr>
            <a:r>
              <a:rPr lang="he-IL" dirty="0" smtClean="0">
                <a:solidFill>
                  <a:schemeClr val="tx2"/>
                </a:solidFill>
                <a:latin typeface="Times New Roman" pitchFamily="18" charset="0"/>
                <a:cs typeface="+mn-cs"/>
              </a:rPr>
              <a:t>חיידקים מתרבים רבייה אל-זוויגית בעזרת חלוקת תא, והתאים הנוצרים זהים לתא ההורה.</a:t>
            </a:r>
          </a:p>
          <a:p>
            <a:pPr eaLnBrk="1" hangingPunct="1">
              <a:defRPr/>
            </a:pPr>
            <a:r>
              <a:rPr lang="he-IL" dirty="0" smtClean="0">
                <a:solidFill>
                  <a:schemeClr val="tx2"/>
                </a:solidFill>
              </a:rPr>
              <a:t>לעתים, </a:t>
            </a:r>
            <a:r>
              <a:rPr lang="he-IL" dirty="0" smtClean="0">
                <a:solidFill>
                  <a:schemeClr val="tx2"/>
                </a:solidFill>
                <a:cs typeface="+mn-cs"/>
              </a:rPr>
              <a:t>הקוניוגציה מכונה </a:t>
            </a:r>
            <a:r>
              <a:rPr lang="he-IL" dirty="0">
                <a:solidFill>
                  <a:schemeClr val="tx2"/>
                </a:solidFill>
                <a:cs typeface="+mn-cs"/>
              </a:rPr>
              <a:t>"רבייה </a:t>
            </a:r>
            <a:r>
              <a:rPr lang="he-IL" dirty="0" smtClean="0">
                <a:solidFill>
                  <a:schemeClr val="tx2"/>
                </a:solidFill>
                <a:cs typeface="+mn-cs"/>
              </a:rPr>
              <a:t>מינית=רבייה אל-זוויגית" אף על פי שהיא </a:t>
            </a:r>
            <a:r>
              <a:rPr lang="he-IL" dirty="0">
                <a:solidFill>
                  <a:schemeClr val="tx2"/>
                </a:solidFill>
                <a:cs typeface="+mn-cs"/>
              </a:rPr>
              <a:t>אינה גורמת לעלייה במספר החיידקים, משום שהיא מתקיימת רק </a:t>
            </a:r>
            <a:r>
              <a:rPr lang="he-IL" dirty="0" smtClean="0">
                <a:solidFill>
                  <a:schemeClr val="tx2"/>
                </a:solidFill>
                <a:cs typeface="+mn-cs"/>
              </a:rPr>
              <a:t>דרך מגע </a:t>
            </a:r>
            <a:r>
              <a:rPr lang="he-IL" dirty="0">
                <a:solidFill>
                  <a:schemeClr val="tx2"/>
                </a:solidFill>
                <a:cs typeface="+mn-cs"/>
              </a:rPr>
              <a:t>ישיר בין שני חיידקים, </a:t>
            </a:r>
            <a:endParaRPr lang="he-IL" dirty="0" smtClean="0">
              <a:solidFill>
                <a:schemeClr val="tx2"/>
              </a:solidFill>
              <a:cs typeface="+mn-cs"/>
            </a:endParaRPr>
          </a:p>
          <a:p>
            <a:pPr eaLnBrk="1" hangingPunct="1">
              <a:defRPr/>
            </a:pPr>
            <a:r>
              <a:rPr lang="he-IL" dirty="0" smtClean="0">
                <a:solidFill>
                  <a:schemeClr val="tx2"/>
                </a:solidFill>
                <a:cs typeface="+mn-cs"/>
              </a:rPr>
              <a:t>תא </a:t>
            </a:r>
            <a:r>
              <a:rPr lang="he-IL" dirty="0">
                <a:solidFill>
                  <a:schemeClr val="tx2"/>
                </a:solidFill>
                <a:cs typeface="+mn-cs"/>
              </a:rPr>
              <a:t>תורם ותא מקבל, ונוצר </a:t>
            </a:r>
            <a:r>
              <a:rPr lang="he-IL" dirty="0">
                <a:solidFill>
                  <a:schemeClr val="tx2"/>
                </a:solidFill>
              </a:rPr>
              <a:t>תא שיש בו צירופים תורשתיים חדשים</a:t>
            </a:r>
            <a:r>
              <a:rPr lang="he-IL" dirty="0" smtClean="0">
                <a:solidFill>
                  <a:schemeClr val="tx2"/>
                </a:solidFill>
              </a:rPr>
              <a:t>.</a:t>
            </a:r>
          </a:p>
          <a:p>
            <a:pPr eaLnBrk="1" hangingPunct="1">
              <a:defRPr/>
            </a:pPr>
            <a:r>
              <a:rPr lang="he-IL" dirty="0" smtClean="0">
                <a:solidFill>
                  <a:schemeClr val="tx2"/>
                </a:solidFill>
              </a:rPr>
              <a:t>לרבייה האל-זוויגית יש יתרון בסביבה שהתנאים בה קבועים, ואילו לרבייה הזוויגית יש</a:t>
            </a:r>
          </a:p>
          <a:p>
            <a:pPr eaLnBrk="1" hangingPunct="1">
              <a:defRPr/>
            </a:pPr>
            <a:r>
              <a:rPr lang="he-IL" dirty="0" smtClean="0">
                <a:solidFill>
                  <a:schemeClr val="tx2"/>
                </a:solidFill>
              </a:rPr>
              <a:t>יתרון בסביבה שהתנאים בה משתנים. הסבירו מדוע.</a:t>
            </a:r>
          </a:p>
          <a:p>
            <a:pPr eaLnBrk="1" hangingPunct="1">
              <a:defRPr/>
            </a:pPr>
            <a:endParaRPr lang="he-IL" dirty="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9245A9B-2982-4E05-A9C8-CD628AD61E68}" type="slidenum">
              <a:rPr lang="he-IL" sz="1100" smtClean="0">
                <a:solidFill>
                  <a:prstClr val="white">
                    <a:lumMod val="75000"/>
                  </a:prstClr>
                </a:solidFill>
              </a:rPr>
              <a:pPr fontAlgn="base">
                <a:spcBef>
                  <a:spcPct val="0"/>
                </a:spcBef>
                <a:spcAft>
                  <a:spcPct val="0"/>
                </a:spcAft>
                <a:defRPr/>
              </a:pPr>
              <a:t>13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4: לרבייה זוויגית יש יתרון בסביבה שהתנאים בה משתנים</a:t>
            </a:r>
            <a:endParaRPr lang="he-IL" sz="1800" dirty="0" smtClean="0"/>
          </a:p>
        </p:txBody>
      </p:sp>
      <p:sp>
        <p:nvSpPr>
          <p:cNvPr id="8"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13FA0D3-0B53-4545-B3A8-A022E2A78FFE}" type="slidenum">
              <a:rPr lang="he-IL" sz="1100" smtClean="0">
                <a:solidFill>
                  <a:prstClr val="white">
                    <a:lumMod val="75000"/>
                  </a:prstClr>
                </a:solidFill>
              </a:rPr>
              <a:pPr fontAlgn="base">
                <a:spcBef>
                  <a:spcPct val="0"/>
                </a:spcBef>
                <a:spcAft>
                  <a:spcPct val="0"/>
                </a:spcAft>
                <a:defRPr/>
              </a:pPr>
              <a:t>14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95536" y="2751138"/>
            <a:ext cx="8115052" cy="34861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בסביבות חיים יציבות שתנאי הסביבה בהן קבועים, לאחידות הגנטית של צאצאים הנוצרים ברבייה אל-זוויגית יש יתרון:</a:t>
            </a:r>
          </a:p>
          <a:p>
            <a:pPr fontAlgn="auto">
              <a:spcBef>
                <a:spcPts val="0"/>
              </a:spcBef>
              <a:spcAft>
                <a:spcPts val="0"/>
              </a:spcAft>
              <a:defRPr/>
            </a:pPr>
            <a:r>
              <a:rPr lang="he-IL" dirty="0">
                <a:solidFill>
                  <a:prstClr val="black"/>
                </a:solidFill>
              </a:rPr>
              <a:t>הורה ששרד בהצלחה ואף העמיד צאצאים - פירוש הדבר שהוא מותאם לתנאי הסביבה, ולפיכך גם צאצאיו, הזהים לו, יהיו מותאמים לתנאי הסביבה.</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בסביבות חיים שתנאי הסביבה בהן אינם קבועים, האחידות הגנטית עלולה להיות חיסרון:</a:t>
            </a:r>
          </a:p>
          <a:p>
            <a:pPr fontAlgn="auto">
              <a:spcBef>
                <a:spcPts val="0"/>
              </a:spcBef>
              <a:spcAft>
                <a:spcPts val="0"/>
              </a:spcAft>
              <a:defRPr/>
            </a:pPr>
            <a:r>
              <a:rPr lang="he-IL" dirty="0">
                <a:solidFill>
                  <a:prstClr val="black"/>
                </a:solidFill>
              </a:rPr>
              <a:t>אם ישתנו תנאי הסביבה, עלול להיווצר מצב שכל הצאצאים של אותו ההורה, הזהים זה לזה מבחינה גנטית, לא יהיו מותאמים לסביבה </a:t>
            </a:r>
            <a:r>
              <a:rPr lang="he-IL" dirty="0">
                <a:solidFill>
                  <a:schemeClr val="tx1"/>
                </a:solidFill>
              </a:rPr>
              <a:t>ולא יצליחו לשרוד. לעומת זאת, ברבייה זוויגית נוצרת שונות באוכלוסיות</a:t>
            </a:r>
            <a:r>
              <a:rPr lang="en-US" dirty="0">
                <a:solidFill>
                  <a:schemeClr val="tx1"/>
                </a:solidFill>
              </a:rPr>
              <a:t>;</a:t>
            </a:r>
            <a:r>
              <a:rPr lang="he-IL" dirty="0">
                <a:solidFill>
                  <a:schemeClr val="tx1"/>
                </a:solidFill>
              </a:rPr>
              <a:t> נוצר מגוון גדול של צאצאים בעלי צירוף גנים שונה. ולכן, אם תנאי הסביבה ישתנו, יש הסתברות גבוהה יותר לכך שיימצאו פרטים המותאמים לתנאים החדשים, והם ישרדו ויתרבו.</a:t>
            </a:r>
          </a:p>
          <a:p>
            <a:pPr fontAlgn="auto">
              <a:spcBef>
                <a:spcPts val="0"/>
              </a:spcBef>
              <a:spcAft>
                <a:spcPts val="0"/>
              </a:spcAft>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8" name="TextBox 7"/>
          <p:cNvSpPr txBox="1"/>
          <p:nvPr/>
        </p:nvSpPr>
        <p:spPr>
          <a:xfrm>
            <a:off x="285750" y="500063"/>
            <a:ext cx="8183563"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mn-cs"/>
              </a:rPr>
              <a:t>שאלה 4:</a:t>
            </a:r>
            <a:r>
              <a:rPr lang="he-IL" dirty="0" smtClean="0">
                <a:solidFill>
                  <a:schemeClr val="tx2"/>
                </a:solidFill>
                <a:latin typeface="Times New Roman" pitchFamily="18" charset="0"/>
                <a:cs typeface="+mn-cs"/>
              </a:rPr>
              <a:t> </a:t>
            </a:r>
          </a:p>
          <a:p>
            <a:pPr eaLnBrk="1" hangingPunct="1">
              <a:defRPr/>
            </a:pPr>
            <a:r>
              <a:rPr lang="he-IL" dirty="0" smtClean="0">
                <a:solidFill>
                  <a:schemeClr val="tx2"/>
                </a:solidFill>
                <a:latin typeface="Times New Roman" pitchFamily="18" charset="0"/>
                <a:cs typeface="+mn-cs"/>
              </a:rPr>
              <a:t>חיידקים מתרבים רבייה אל-זוויגית בעזרת חלוקת תא, והתאים הנוצרים זהים לתא ההורה.</a:t>
            </a:r>
          </a:p>
          <a:p>
            <a:pPr eaLnBrk="1" hangingPunct="1">
              <a:defRPr/>
            </a:pPr>
            <a:r>
              <a:rPr lang="he-IL" dirty="0" smtClean="0">
                <a:solidFill>
                  <a:schemeClr val="tx2"/>
                </a:solidFill>
              </a:rPr>
              <a:t>לעתים, </a:t>
            </a:r>
            <a:r>
              <a:rPr lang="he-IL" dirty="0" smtClean="0">
                <a:solidFill>
                  <a:schemeClr val="tx2"/>
                </a:solidFill>
                <a:cs typeface="+mn-cs"/>
              </a:rPr>
              <a:t>הקוניוגציה מכונה </a:t>
            </a:r>
            <a:r>
              <a:rPr lang="he-IL" dirty="0">
                <a:solidFill>
                  <a:schemeClr val="tx2"/>
                </a:solidFill>
                <a:cs typeface="+mn-cs"/>
              </a:rPr>
              <a:t>"רבייה </a:t>
            </a:r>
            <a:r>
              <a:rPr lang="he-IL" dirty="0" smtClean="0">
                <a:solidFill>
                  <a:schemeClr val="tx2"/>
                </a:solidFill>
                <a:cs typeface="+mn-cs"/>
              </a:rPr>
              <a:t>מינית=רבייה אל-זוויגית" אף על פי שהיא </a:t>
            </a:r>
            <a:r>
              <a:rPr lang="he-IL" dirty="0">
                <a:solidFill>
                  <a:schemeClr val="tx2"/>
                </a:solidFill>
                <a:cs typeface="+mn-cs"/>
              </a:rPr>
              <a:t>אינה גורמת לעלייה במספר החיידקים, משום שהיא מתקיימת רק </a:t>
            </a:r>
            <a:r>
              <a:rPr lang="he-IL" dirty="0" smtClean="0">
                <a:solidFill>
                  <a:schemeClr val="tx2"/>
                </a:solidFill>
                <a:cs typeface="+mn-cs"/>
              </a:rPr>
              <a:t>דרך מגע </a:t>
            </a:r>
            <a:r>
              <a:rPr lang="he-IL" dirty="0">
                <a:solidFill>
                  <a:schemeClr val="tx2"/>
                </a:solidFill>
                <a:cs typeface="+mn-cs"/>
              </a:rPr>
              <a:t>ישיר בין שני חיידקים, </a:t>
            </a:r>
            <a:endParaRPr lang="he-IL" dirty="0" smtClean="0">
              <a:solidFill>
                <a:schemeClr val="tx2"/>
              </a:solidFill>
              <a:cs typeface="+mn-cs"/>
            </a:endParaRPr>
          </a:p>
          <a:p>
            <a:pPr eaLnBrk="1" hangingPunct="1">
              <a:defRPr/>
            </a:pPr>
            <a:r>
              <a:rPr lang="he-IL" dirty="0" smtClean="0">
                <a:solidFill>
                  <a:schemeClr val="tx2"/>
                </a:solidFill>
                <a:cs typeface="+mn-cs"/>
              </a:rPr>
              <a:t>תא </a:t>
            </a:r>
            <a:r>
              <a:rPr lang="he-IL" dirty="0">
                <a:solidFill>
                  <a:schemeClr val="tx2"/>
                </a:solidFill>
                <a:cs typeface="+mn-cs"/>
              </a:rPr>
              <a:t>תורם ותא מקבל, ונוצר </a:t>
            </a:r>
            <a:r>
              <a:rPr lang="he-IL" dirty="0">
                <a:solidFill>
                  <a:schemeClr val="tx2"/>
                </a:solidFill>
              </a:rPr>
              <a:t>תא שיש בו צירופים תורשתיים חדשים</a:t>
            </a:r>
            <a:r>
              <a:rPr lang="he-IL" dirty="0" smtClean="0">
                <a:solidFill>
                  <a:schemeClr val="tx2"/>
                </a:solidFill>
              </a:rPr>
              <a:t>.</a:t>
            </a:r>
          </a:p>
          <a:p>
            <a:pPr eaLnBrk="1" hangingPunct="1">
              <a:defRPr/>
            </a:pPr>
            <a:r>
              <a:rPr lang="he-IL" dirty="0" smtClean="0">
                <a:solidFill>
                  <a:schemeClr val="tx2"/>
                </a:solidFill>
              </a:rPr>
              <a:t>לרבייה האל-זוויגית יש יתרון בסביבה שהתנאים בה קבועים, ואילו לרבייה הזוויגית יש</a:t>
            </a:r>
          </a:p>
          <a:p>
            <a:pPr eaLnBrk="1" hangingPunct="1">
              <a:defRPr/>
            </a:pPr>
            <a:r>
              <a:rPr lang="he-IL" dirty="0" smtClean="0">
                <a:solidFill>
                  <a:schemeClr val="tx2"/>
                </a:solidFill>
              </a:rPr>
              <a:t>יתרון בסביבה שהתנאים בה משתנים. הסבירו מדוע.</a:t>
            </a:r>
          </a:p>
          <a:p>
            <a:pPr eaLnBrk="1" hangingPunct="1">
              <a:defRPr/>
            </a:pPr>
            <a:endParaRPr lang="he-IL" dirty="0">
              <a:solidFill>
                <a:schemeClr val="tx2"/>
              </a:solidFill>
            </a:endParaRPr>
          </a:p>
        </p:txBody>
      </p:sp>
      <p:sp>
        <p:nvSpPr>
          <p:cNvPr id="11"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2888" y="500063"/>
            <a:ext cx="8361362" cy="3416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5:</a:t>
            </a:r>
            <a:r>
              <a:rPr lang="he-IL" dirty="0" smtClean="0">
                <a:solidFill>
                  <a:srgbClr val="1F497D"/>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כיום, </a:t>
            </a:r>
            <a:r>
              <a:rPr lang="he-IL" dirty="0" smtClean="0">
                <a:solidFill>
                  <a:srgbClr val="1F497D"/>
                </a:solidFill>
                <a:latin typeface="Times New Roman" pitchFamily="18" charset="0"/>
                <a:cs typeface="Arial"/>
              </a:rPr>
              <a:t>אחת הבעיות המרכזיות ברפואה היא שאוכלוסיות החיידקים נעשות עמידות </a:t>
            </a:r>
          </a:p>
          <a:p>
            <a:pPr eaLnBrk="1" hangingPunct="1">
              <a:defRPr/>
            </a:pPr>
            <a:r>
              <a:rPr lang="he-IL" dirty="0" smtClean="0">
                <a:solidFill>
                  <a:srgbClr val="1F497D"/>
                </a:solidFill>
                <a:latin typeface="Times New Roman" pitchFamily="18" charset="0"/>
                <a:cs typeface="Arial"/>
              </a:rPr>
              <a:t>יותר ויותר למגוון רחב של תרופות אנטיביוטיות (נעסוק בכך בהרחבה במצגת הדנה </a:t>
            </a:r>
          </a:p>
          <a:p>
            <a:pPr eaLnBrk="1" hangingPunct="1">
              <a:defRPr/>
            </a:pPr>
            <a:r>
              <a:rPr lang="he-IL" dirty="0" smtClean="0">
                <a:solidFill>
                  <a:srgbClr val="1F497D"/>
                </a:solidFill>
                <a:latin typeface="Times New Roman" pitchFamily="18" charset="0"/>
                <a:cs typeface="Arial"/>
              </a:rPr>
              <a:t>בנושא האנטיביוטיקה). בין האדם לחיידקים מתקיימת  "מלחמה" המתנהלת צעד אחר צעד: האדם מייצר אנטיביוטיקה חדשה ומשתמש בה לריפוי מחלות; עם הזמן, אוכלוסיות החיידקים הנחשפות לאנטיביוטיקה נעשות עמידות; האדם יוצר אנטיביוטיקה אחרת, וחוזר חלילה.</a:t>
            </a:r>
          </a:p>
          <a:p>
            <a:pPr eaLnBrk="1" hangingPunct="1">
              <a:defRPr/>
            </a:pPr>
            <a:endParaRPr lang="he-IL"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תכונת העמידות מועברת מחיידק לחיידק בתהליך קוניוגציה (</a:t>
            </a:r>
            <a:r>
              <a:rPr lang="he-IL" dirty="0" smtClean="0">
                <a:solidFill>
                  <a:schemeClr val="tx2"/>
                </a:solidFill>
                <a:latin typeface="Times New Roman" pitchFamily="18" charset="0"/>
                <a:cs typeface="Arial"/>
              </a:rPr>
              <a:t>טרנספורמציה</a:t>
            </a:r>
            <a:r>
              <a:rPr lang="he-IL" dirty="0" smtClean="0">
                <a:solidFill>
                  <a:srgbClr val="1F497D"/>
                </a:solidFill>
                <a:latin typeface="Times New Roman" pitchFamily="18" charset="0"/>
                <a:cs typeface="Arial"/>
              </a:rPr>
              <a:t> או טרנסדוקציה). </a:t>
            </a:r>
          </a:p>
          <a:p>
            <a:pPr eaLnBrk="1" hangingPunct="1">
              <a:defRPr/>
            </a:pPr>
            <a:r>
              <a:rPr lang="he-IL" dirty="0" smtClean="0">
                <a:solidFill>
                  <a:srgbClr val="1F497D"/>
                </a:solidFill>
                <a:latin typeface="Times New Roman" pitchFamily="18" charset="0"/>
                <a:cs typeface="Arial"/>
              </a:rPr>
              <a:t>נתונים אלו ממחישים את יתרונות הרבייה הזוויגית (עבור החיידקים, כמובן!) בסביבה שהתנאים בה משתנים. הסבירו את המשפט.</a:t>
            </a:r>
          </a:p>
          <a:p>
            <a:pPr eaLnBrk="1" hangingPunct="1">
              <a:defRPr/>
            </a:pPr>
            <a:endParaRPr lang="he-IL" dirty="0" smtClean="0">
              <a:solidFill>
                <a:srgbClr val="1F497D"/>
              </a:solidFill>
              <a:latin typeface="Times New Roman" pitchFamily="18" charset="0"/>
              <a:cs typeface="Arial"/>
            </a:endParaRPr>
          </a:p>
          <a:p>
            <a:pPr eaLnBrk="1" hangingPunct="1">
              <a:defRPr/>
            </a:pPr>
            <a:endParaRPr lang="he-IL" dirty="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4083A8-62E4-40DA-BCBE-0DA96CDA5549}" type="slidenum">
              <a:rPr lang="he-IL" sz="1100" smtClean="0">
                <a:solidFill>
                  <a:prstClr val="white">
                    <a:lumMod val="75000"/>
                  </a:prstClr>
                </a:solidFill>
              </a:rPr>
              <a:pPr fontAlgn="base">
                <a:spcBef>
                  <a:spcPct val="0"/>
                </a:spcBef>
                <a:spcAft>
                  <a:spcPct val="0"/>
                </a:spcAft>
                <a:defRPr/>
              </a:pPr>
              <a:t>15</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5: לרבייה זוויגית יש יתרון בסביבה שהתנאים בה משתנים</a:t>
            </a:r>
            <a:endParaRPr lang="he-IL" sz="1800" dirty="0" smtClean="0"/>
          </a:p>
        </p:txBody>
      </p:sp>
      <p:sp>
        <p:nvSpPr>
          <p:cNvPr id="8"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B8075F7-E188-40B1-B1B9-AF7B24729234}" type="slidenum">
              <a:rPr lang="he-IL" sz="1100" smtClean="0">
                <a:solidFill>
                  <a:prstClr val="white">
                    <a:lumMod val="75000"/>
                  </a:prstClr>
                </a:solidFill>
              </a:rPr>
              <a:pPr fontAlgn="base">
                <a:spcBef>
                  <a:spcPct val="0"/>
                </a:spcBef>
                <a:spcAft>
                  <a:spcPct val="0"/>
                </a:spcAft>
                <a:defRPr/>
              </a:pPr>
              <a:t>16</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72073" y="3892972"/>
            <a:ext cx="8370887" cy="13684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schemeClr val="tx1"/>
                </a:solidFill>
              </a:rPr>
              <a:t>התנאים בסביבת החיידקים משתנים, בכל פעם נוספת אליה אנטיביוטיקה מסוג אחר. בקוניוגציה, לעתים עוברים מחיידק לחיידק גנים המקנים לו עמידות בפני אנטיביוטיקה (ולעתים בפני כמה סוגי אנטיביוטיקה). מובן שסיכויי חיידקים אלו לשרוד ולהתרבות גבוהים יותר.</a:t>
            </a:r>
          </a:p>
          <a:p>
            <a:pPr>
              <a:defRPr/>
            </a:pPr>
            <a:endParaRPr lang="he-IL" dirty="0">
              <a:solidFill>
                <a:schemeClr val="tx1"/>
              </a:solidFill>
            </a:endParaRPr>
          </a:p>
          <a:p>
            <a:pPr>
              <a:defRPr/>
            </a:pPr>
            <a:endParaRPr lang="he-IL" dirty="0">
              <a:solidFill>
                <a:prstClr val="black"/>
              </a:solidFill>
            </a:endParaRPr>
          </a:p>
          <a:p>
            <a:pPr>
              <a:defRPr/>
            </a:pPr>
            <a:endParaRPr lang="he-IL" dirty="0">
              <a:solidFill>
                <a:srgbClr val="FF6600"/>
              </a:solidFill>
            </a:endParaRPr>
          </a:p>
        </p:txBody>
      </p:sp>
      <p:sp>
        <p:nvSpPr>
          <p:cNvPr id="8" name="TextBox 7"/>
          <p:cNvSpPr txBox="1"/>
          <p:nvPr/>
        </p:nvSpPr>
        <p:spPr>
          <a:xfrm>
            <a:off x="251520" y="476672"/>
            <a:ext cx="8361362" cy="34163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שאלה 5:</a:t>
            </a:r>
            <a:r>
              <a:rPr lang="he-IL" dirty="0" smtClean="0">
                <a:solidFill>
                  <a:srgbClr val="1F497D"/>
                </a:solidFill>
                <a:latin typeface="Times New Roman" pitchFamily="18" charset="0"/>
                <a:cs typeface="Arial"/>
              </a:rPr>
              <a:t> </a:t>
            </a:r>
          </a:p>
          <a:p>
            <a:pPr eaLnBrk="1" hangingPunct="1">
              <a:defRPr/>
            </a:pPr>
            <a:r>
              <a:rPr lang="he-IL" dirty="0" smtClean="0">
                <a:solidFill>
                  <a:schemeClr val="tx2"/>
                </a:solidFill>
                <a:latin typeface="Times New Roman" pitchFamily="18" charset="0"/>
                <a:cs typeface="Arial"/>
              </a:rPr>
              <a:t>כיום, </a:t>
            </a:r>
            <a:r>
              <a:rPr lang="he-IL" dirty="0" smtClean="0">
                <a:solidFill>
                  <a:srgbClr val="1F497D"/>
                </a:solidFill>
                <a:latin typeface="Times New Roman" pitchFamily="18" charset="0"/>
                <a:cs typeface="Arial"/>
              </a:rPr>
              <a:t>אחת הבעיות המרכזיות ברפואה היא שאוכלוסיות החיידקים נעשות עמידות </a:t>
            </a:r>
          </a:p>
          <a:p>
            <a:pPr eaLnBrk="1" hangingPunct="1">
              <a:defRPr/>
            </a:pPr>
            <a:r>
              <a:rPr lang="he-IL" dirty="0" smtClean="0">
                <a:solidFill>
                  <a:srgbClr val="1F497D"/>
                </a:solidFill>
                <a:latin typeface="Times New Roman" pitchFamily="18" charset="0"/>
                <a:cs typeface="Arial"/>
              </a:rPr>
              <a:t>יותר ויותר למגוון רחב של תרופות אנטיביוטיות (נעסוק בכך בהרחבה במצגת הדנה </a:t>
            </a:r>
          </a:p>
          <a:p>
            <a:pPr eaLnBrk="1" hangingPunct="1">
              <a:defRPr/>
            </a:pPr>
            <a:r>
              <a:rPr lang="he-IL" dirty="0" smtClean="0">
                <a:solidFill>
                  <a:srgbClr val="1F497D"/>
                </a:solidFill>
                <a:latin typeface="Times New Roman" pitchFamily="18" charset="0"/>
                <a:cs typeface="Arial"/>
              </a:rPr>
              <a:t>בנושא האנטיביוטיקה). בין האדם לחיידקים מתקיימת  "מלחמה" המתנהלת צעד אחר צעד: האדם מייצר אנטיביוטיקה חדשה ומשתמש בה לריפוי מחלות; עם הזמן, אוכלוסיות החיידקים הנחשפות לאנטיביוטיקה נעשות עמידות; האדם יוצר אנטיביוטיקה אחרת, וחוזר חלילה.</a:t>
            </a:r>
          </a:p>
          <a:p>
            <a:pPr eaLnBrk="1" hangingPunct="1">
              <a:defRPr/>
            </a:pPr>
            <a:endParaRPr lang="he-IL" dirty="0" smtClean="0">
              <a:solidFill>
                <a:srgbClr val="1F497D"/>
              </a:solidFill>
              <a:latin typeface="Times New Roman" pitchFamily="18" charset="0"/>
              <a:cs typeface="Arial"/>
            </a:endParaRPr>
          </a:p>
          <a:p>
            <a:pPr eaLnBrk="1" hangingPunct="1">
              <a:defRPr/>
            </a:pPr>
            <a:r>
              <a:rPr lang="he-IL" dirty="0" smtClean="0">
                <a:solidFill>
                  <a:srgbClr val="1F497D"/>
                </a:solidFill>
                <a:latin typeface="Times New Roman" pitchFamily="18" charset="0"/>
                <a:cs typeface="Arial"/>
              </a:rPr>
              <a:t>תכונת העמידות מועברת מחיידק לחיידק בתהליך קוניוגציה (</a:t>
            </a:r>
            <a:r>
              <a:rPr lang="he-IL" dirty="0" smtClean="0">
                <a:solidFill>
                  <a:schemeClr val="tx2"/>
                </a:solidFill>
                <a:latin typeface="Times New Roman" pitchFamily="18" charset="0"/>
                <a:cs typeface="Arial"/>
              </a:rPr>
              <a:t>טרנספורמציה</a:t>
            </a:r>
            <a:r>
              <a:rPr lang="he-IL" dirty="0" smtClean="0">
                <a:solidFill>
                  <a:srgbClr val="1F497D"/>
                </a:solidFill>
                <a:latin typeface="Times New Roman" pitchFamily="18" charset="0"/>
                <a:cs typeface="Arial"/>
              </a:rPr>
              <a:t> או טרנסדוקציה). </a:t>
            </a:r>
          </a:p>
          <a:p>
            <a:pPr eaLnBrk="1" hangingPunct="1">
              <a:defRPr/>
            </a:pPr>
            <a:r>
              <a:rPr lang="he-IL" dirty="0" smtClean="0">
                <a:solidFill>
                  <a:srgbClr val="1F497D"/>
                </a:solidFill>
                <a:latin typeface="Times New Roman" pitchFamily="18" charset="0"/>
                <a:cs typeface="Arial"/>
              </a:rPr>
              <a:t>נתונים אלו ממחישים את יתרונות הרבייה הזוויגית (עבור החיידקים, כמובן!) בסביבה שהתנאים בה משתנים. הסבירו את המשפט.</a:t>
            </a:r>
          </a:p>
          <a:p>
            <a:pPr eaLnBrk="1" hangingPunct="1">
              <a:defRPr/>
            </a:pPr>
            <a:endParaRPr lang="he-IL" dirty="0" smtClean="0">
              <a:solidFill>
                <a:srgbClr val="1F497D"/>
              </a:solidFill>
              <a:latin typeface="Times New Roman" pitchFamily="18" charset="0"/>
              <a:cs typeface="Arial"/>
            </a:endParaRPr>
          </a:p>
          <a:p>
            <a:pPr eaLnBrk="1" hangingPunct="1">
              <a:defRPr/>
            </a:pPr>
            <a:endParaRPr lang="he-IL" dirty="0">
              <a:solidFill>
                <a:srgbClr val="1F497D"/>
              </a:solidFill>
            </a:endParaRPr>
          </a:p>
        </p:txBody>
      </p:sp>
      <p:sp>
        <p:nvSpPr>
          <p:cNvPr id="11"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476672"/>
            <a:ext cx="8429625" cy="58181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rPr>
              <a:t>חיידקים מתרבים ברבייה אל-זוויגית בדרך של חלוקת התא.</a:t>
            </a:r>
          </a:p>
          <a:p>
            <a:pPr fontAlgn="auto">
              <a:spcBef>
                <a:spcPts val="0"/>
              </a:spcBef>
              <a:spcAft>
                <a:spcPts val="0"/>
              </a:spcAft>
              <a:defRPr/>
            </a:pPr>
            <a:r>
              <a:rPr lang="he-IL" dirty="0">
                <a:solidFill>
                  <a:prstClr val="black"/>
                </a:solidFill>
              </a:rPr>
              <a:t>כל הצאצאים המתקבלים ברבייה אל-זוויגית זהים מבחינה גנטית ליצור שהתקבלו ממנו, </a:t>
            </a:r>
          </a:p>
          <a:p>
            <a:pPr fontAlgn="auto">
              <a:spcBef>
                <a:spcPts val="0"/>
              </a:spcBef>
              <a:spcAft>
                <a:spcPts val="0"/>
              </a:spcAft>
              <a:defRPr/>
            </a:pPr>
            <a:r>
              <a:rPr lang="he-IL" dirty="0">
                <a:solidFill>
                  <a:prstClr val="black"/>
                </a:solidFill>
              </a:rPr>
              <a:t>וזהים זה לזה.</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מהו </a:t>
            </a:r>
            <a:r>
              <a:rPr lang="he-IL" u="sng" dirty="0">
                <a:solidFill>
                  <a:srgbClr val="FF6600"/>
                </a:solidFill>
              </a:rPr>
              <a:t>היתרון של רבייה אל-זוויגית</a:t>
            </a:r>
            <a:r>
              <a:rPr lang="he-IL" u="sng" dirty="0">
                <a:solidFill>
                  <a:prstClr val="black"/>
                </a:solidFill>
              </a:rPr>
              <a:t> להמשך קיום המין</a:t>
            </a:r>
            <a:r>
              <a:rPr lang="he-IL" dirty="0">
                <a:solidFill>
                  <a:prstClr val="black"/>
                </a:solidFill>
              </a:rPr>
              <a:t>?</a:t>
            </a:r>
          </a:p>
          <a:p>
            <a:pPr fontAlgn="auto">
              <a:spcBef>
                <a:spcPts val="0"/>
              </a:spcBef>
              <a:spcAft>
                <a:spcPts val="0"/>
              </a:spcAft>
              <a:defRPr/>
            </a:pPr>
            <a:r>
              <a:rPr lang="he-IL" dirty="0">
                <a:solidFill>
                  <a:prstClr val="black"/>
                </a:solidFill>
              </a:rPr>
              <a:t>בסביבות חיים יציבות </a:t>
            </a:r>
            <a:r>
              <a:rPr lang="he-IL" dirty="0">
                <a:solidFill>
                  <a:srgbClr val="FF6600"/>
                </a:solidFill>
              </a:rPr>
              <a:t>שתנאי הסביבה בהן קבועים</a:t>
            </a:r>
            <a:r>
              <a:rPr lang="he-IL" dirty="0">
                <a:solidFill>
                  <a:prstClr val="black"/>
                </a:solidFill>
              </a:rPr>
              <a:t>, לאחידות הגנטית של צאצאים הנוצרים ברבייה אל-זוויגית יש יתרון:</a:t>
            </a:r>
          </a:p>
          <a:p>
            <a:pPr fontAlgn="auto">
              <a:spcBef>
                <a:spcPts val="0"/>
              </a:spcBef>
              <a:spcAft>
                <a:spcPts val="0"/>
              </a:spcAft>
              <a:defRPr/>
            </a:pPr>
            <a:r>
              <a:rPr lang="he-IL" dirty="0">
                <a:solidFill>
                  <a:prstClr val="black"/>
                </a:solidFill>
              </a:rPr>
              <a:t>הורה ששרד בהצלחה ואף העמיד צאצאים - פירוש הדבר שהוא מותאם לתנאי הסביבה, </a:t>
            </a:r>
          </a:p>
          <a:p>
            <a:pPr fontAlgn="auto">
              <a:spcBef>
                <a:spcPts val="0"/>
              </a:spcBef>
              <a:spcAft>
                <a:spcPts val="0"/>
              </a:spcAft>
              <a:defRPr/>
            </a:pPr>
            <a:r>
              <a:rPr lang="he-IL" dirty="0">
                <a:solidFill>
                  <a:prstClr val="black"/>
                </a:solidFill>
              </a:rPr>
              <a:t>ולפיכך גם צאצאיו, הזהים לו, יהיו מותאמים לתנאי הסביבה.</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u="sng" dirty="0">
                <a:solidFill>
                  <a:prstClr val="black"/>
                </a:solidFill>
              </a:rPr>
              <a:t>ומהו </a:t>
            </a:r>
            <a:r>
              <a:rPr lang="he-IL" u="sng" dirty="0">
                <a:solidFill>
                  <a:srgbClr val="FF6600"/>
                </a:solidFill>
              </a:rPr>
              <a:t>החיסרון של רבייה אל-זוויגית</a:t>
            </a:r>
            <a:r>
              <a:rPr lang="he-IL" u="sng" dirty="0">
                <a:solidFill>
                  <a:prstClr val="black"/>
                </a:solidFill>
              </a:rPr>
              <a:t> להמשך קיום המין</a:t>
            </a:r>
            <a:r>
              <a:rPr lang="he-IL" dirty="0">
                <a:solidFill>
                  <a:prstClr val="black"/>
                </a:solidFill>
              </a:rPr>
              <a:t>?</a:t>
            </a:r>
          </a:p>
          <a:p>
            <a:pPr fontAlgn="auto">
              <a:spcBef>
                <a:spcPts val="0"/>
              </a:spcBef>
              <a:spcAft>
                <a:spcPts val="0"/>
              </a:spcAft>
              <a:defRPr/>
            </a:pPr>
            <a:r>
              <a:rPr lang="he-IL" dirty="0">
                <a:solidFill>
                  <a:prstClr val="black"/>
                </a:solidFill>
              </a:rPr>
              <a:t>בסביבות חיים </a:t>
            </a:r>
            <a:r>
              <a:rPr lang="he-IL" dirty="0">
                <a:solidFill>
                  <a:srgbClr val="FF6600"/>
                </a:solidFill>
              </a:rPr>
              <a:t>שתנאי הסביבה בהן אינם קבועים</a:t>
            </a:r>
            <a:r>
              <a:rPr lang="he-IL" dirty="0">
                <a:solidFill>
                  <a:prstClr val="black"/>
                </a:solidFill>
              </a:rPr>
              <a:t>, האחידות הגנטית עלולה להיות חיסרון:</a:t>
            </a:r>
          </a:p>
          <a:p>
            <a:pPr fontAlgn="auto">
              <a:spcBef>
                <a:spcPts val="0"/>
              </a:spcBef>
              <a:spcAft>
                <a:spcPts val="0"/>
              </a:spcAft>
              <a:defRPr/>
            </a:pPr>
            <a:r>
              <a:rPr lang="he-IL" dirty="0">
                <a:solidFill>
                  <a:prstClr val="black"/>
                </a:solidFill>
              </a:rPr>
              <a:t>אם ישתנו תנאי הסביבה, עלול להיווצר מצב שכל הצאצאים של אותו ההורה, הזהים זה לזה מבחינה גנטית, לא יהיו מותאמים לסביבה ולא יצליחו לשרוד.</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10243" name="Slide Number Placeholder 6"/>
          <p:cNvSpPr>
            <a:spLocks noGrp="1"/>
          </p:cNvSpPr>
          <p:nvPr>
            <p:ph type="sldNum" sz="quarter" idx="10"/>
          </p:nvPr>
        </p:nvSpPr>
        <p:spPr bwMode="auto">
          <a:xfrm>
            <a:off x="45720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7B503387-D8F9-415A-AE9F-BFE30BA6BFDB}" type="slidenum">
              <a:rPr lang="he-IL" smtClean="0">
                <a:solidFill>
                  <a:srgbClr val="A6A6A6"/>
                </a:solidFill>
              </a:rPr>
              <a:pPr>
                <a:defRPr/>
              </a:pPr>
              <a:t>17</a:t>
            </a:fld>
            <a:endParaRPr lang="he-IL" dirty="0" smtClean="0">
              <a:solidFill>
                <a:srgbClr val="A6A6A6"/>
              </a:solidFill>
            </a:endParaRPr>
          </a:p>
        </p:txBody>
      </p:sp>
      <p:sp>
        <p:nvSpPr>
          <p:cNvPr id="13" name="כותרת 12"/>
          <p:cNvSpPr>
            <a:spLocks noGrp="1"/>
          </p:cNvSpPr>
          <p:nvPr>
            <p:ph type="title" idx="4294967295"/>
          </p:nvPr>
        </p:nvSpPr>
        <p:spPr>
          <a:xfrm>
            <a:off x="426037" y="-27384"/>
            <a:ext cx="8229600" cy="368300"/>
          </a:xfrm>
          <a:prstGeom prst="rect">
            <a:avLst/>
          </a:prstGeom>
        </p:spPr>
        <p:txBody>
          <a:bodyPr/>
          <a:lstStyle/>
          <a:p>
            <a:pPr fontAlgn="auto">
              <a:defRPr/>
            </a:pPr>
            <a:r>
              <a:rPr lang="he-IL" sz="1800" b="1" dirty="0" smtClean="0">
                <a:solidFill>
                  <a:srgbClr val="FF6600"/>
                </a:solidFill>
                <a:ea typeface="+mn-ea"/>
              </a:rPr>
              <a:t>סיכום: רבייה אל-זוויגית – יתרונות וחסרונות</a:t>
            </a:r>
            <a:endParaRPr lang="he-IL" sz="1800" dirty="0">
              <a:solidFill>
                <a:srgbClr val="FF6600"/>
              </a:solidFill>
            </a:endParaRPr>
          </a:p>
        </p:txBody>
      </p:sp>
      <p:grpSp>
        <p:nvGrpSpPr>
          <p:cNvPr id="99334" name="קבוצה 5"/>
          <p:cNvGrpSpPr>
            <a:grpSpLocks/>
          </p:cNvGrpSpPr>
          <p:nvPr/>
        </p:nvGrpSpPr>
        <p:grpSpPr bwMode="auto">
          <a:xfrm>
            <a:off x="3435350" y="1484313"/>
            <a:ext cx="2646363" cy="1219200"/>
            <a:chOff x="3149575" y="3212976"/>
            <a:chExt cx="3053482" cy="1543133"/>
          </a:xfrm>
        </p:grpSpPr>
        <p:pic>
          <p:nvPicPr>
            <p:cNvPr id="993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575" y="4108409"/>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12976"/>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131" y="3872284"/>
              <a:ext cx="581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79834"/>
              <a:ext cx="1343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85750" y="563140"/>
            <a:ext cx="8429625" cy="58181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t>הקוניוגציה, המכונה רבייה זוויגית (מינית), </a:t>
            </a:r>
          </a:p>
          <a:p>
            <a:pPr fontAlgn="auto">
              <a:spcBef>
                <a:spcPts val="0"/>
              </a:spcBef>
              <a:spcAft>
                <a:spcPts val="0"/>
              </a:spcAft>
              <a:defRPr/>
            </a:pPr>
            <a:r>
              <a:rPr lang="he-IL" dirty="0"/>
              <a:t>(ונוסף על כך, </a:t>
            </a:r>
            <a:r>
              <a:rPr lang="he-IL" dirty="0">
                <a:solidFill>
                  <a:prstClr val="black"/>
                </a:solidFill>
              </a:rPr>
              <a:t>גם תהליכי הטרנספורמציה והטרנסדוקציה), </a:t>
            </a:r>
          </a:p>
          <a:p>
            <a:pPr fontAlgn="auto">
              <a:spcBef>
                <a:spcPts val="0"/>
              </a:spcBef>
              <a:spcAft>
                <a:spcPts val="0"/>
              </a:spcAft>
              <a:defRPr/>
            </a:pPr>
            <a:r>
              <a:rPr lang="he-IL" dirty="0">
                <a:solidFill>
                  <a:prstClr val="black"/>
                </a:solidFill>
              </a:rPr>
              <a:t>גורמת להגדלת השונות באוכלוסיות החיידקים: </a:t>
            </a:r>
          </a:p>
          <a:p>
            <a:pPr fontAlgn="auto">
              <a:spcBef>
                <a:spcPts val="0"/>
              </a:spcBef>
              <a:spcAft>
                <a:spcPts val="0"/>
              </a:spcAft>
              <a:defRPr/>
            </a:pPr>
            <a:r>
              <a:rPr lang="he-IL" dirty="0">
                <a:solidFill>
                  <a:prstClr val="black"/>
                </a:solidFill>
              </a:rPr>
              <a:t>היא מאפשרת יצירת חיידקים רקומביננטים </a:t>
            </a:r>
          </a:p>
          <a:p>
            <a:pPr fontAlgn="auto">
              <a:spcBef>
                <a:spcPts val="0"/>
              </a:spcBef>
              <a:spcAft>
                <a:spcPts val="0"/>
              </a:spcAft>
              <a:defRPr/>
            </a:pPr>
            <a:r>
              <a:rPr lang="he-IL" dirty="0">
                <a:solidFill>
                  <a:prstClr val="black"/>
                </a:solidFill>
              </a:rPr>
              <a:t>בעלי צירוף גנים חדש. </a:t>
            </a: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endParaRPr lang="en-US" dirty="0">
              <a:solidFill>
                <a:prstClr val="black"/>
              </a:solidFill>
            </a:endParaRPr>
          </a:p>
          <a:p>
            <a:pPr fontAlgn="auto">
              <a:spcBef>
                <a:spcPts val="0"/>
              </a:spcBef>
              <a:spcAft>
                <a:spcPts val="0"/>
              </a:spcAft>
              <a:defRPr/>
            </a:pPr>
            <a:r>
              <a:rPr lang="he-IL" dirty="0"/>
              <a:t>בסביבה שהתנאים בה משתנים, יש יתרון לרבייה הזוויגית, מכיוון שיש סבירות גבוהה יותר שיימצאו באוכלוסייה פרטים המותאמים לסביבה החדשה, והם ישרדו ויתרבו (בתהליך ברירה טבעית), וכך המין לא ייכחד.</a:t>
            </a:r>
          </a:p>
          <a:p>
            <a:pPr fontAlgn="auto">
              <a:spcBef>
                <a:spcPts val="0"/>
              </a:spcBef>
              <a:spcAft>
                <a:spcPts val="0"/>
              </a:spcAft>
              <a:defRPr/>
            </a:pPr>
            <a:r>
              <a:rPr lang="he-IL" dirty="0"/>
              <a:t>החיסרון של רבייה זוויגית הוא שהיא מותנית ביצירת קשר עם "בני זוג", שאינם תמיד בנמצא.</a:t>
            </a:r>
          </a:p>
          <a:p>
            <a:pPr fontAlgn="auto">
              <a:spcBef>
                <a:spcPts val="0"/>
              </a:spcBef>
              <a:spcAft>
                <a:spcPts val="0"/>
              </a:spcAft>
              <a:defRPr/>
            </a:pPr>
            <a:endParaRPr lang="he-IL" dirty="0"/>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srgbClr val="1D4C72"/>
              </a:solidFill>
            </a:endParaRPr>
          </a:p>
          <a:p>
            <a:pPr fontAlgn="auto">
              <a:spcBef>
                <a:spcPts val="0"/>
              </a:spcBef>
              <a:spcAft>
                <a:spcPts val="0"/>
              </a:spcAft>
              <a:defRPr/>
            </a:pPr>
            <a:endParaRPr lang="he-IL" dirty="0">
              <a:solidFill>
                <a:prstClr val="black"/>
              </a:solidFill>
            </a:endParaRPr>
          </a:p>
          <a:p>
            <a:pPr fontAlgn="auto">
              <a:spcBef>
                <a:spcPts val="0"/>
              </a:spcBef>
              <a:spcAft>
                <a:spcPts val="0"/>
              </a:spcAft>
              <a:defRPr/>
            </a:pPr>
            <a:endParaRPr lang="he-IL" dirty="0">
              <a:solidFill>
                <a:prstClr val="black"/>
              </a:solidFill>
            </a:endParaRPr>
          </a:p>
        </p:txBody>
      </p:sp>
      <p:sp>
        <p:nvSpPr>
          <p:cNvPr id="10243" name="Slide Number Placeholder 6"/>
          <p:cNvSpPr>
            <a:spLocks noGrp="1"/>
          </p:cNvSpPr>
          <p:nvPr>
            <p:ph type="sldNum" sz="quarter" idx="10"/>
          </p:nvPr>
        </p:nvSpPr>
        <p:spPr bwMode="auto">
          <a:xfrm>
            <a:off x="251520" y="6564313"/>
            <a:ext cx="2133600" cy="365125"/>
          </a:xfrm>
          <a:ln>
            <a:miter lim="800000"/>
            <a:headEnd/>
            <a:tailEnd/>
          </a:ln>
        </p:spPr>
        <p:txBody>
          <a:bodyPr vert="horz" wrap="square" lIns="91440" tIns="45720" rIns="91440" bIns="45720" numCol="1" anchor="t" anchorCtr="0" compatLnSpc="1">
            <a:prstTxWarp prst="textNoShape">
              <a:avLst/>
            </a:prstTxWarp>
          </a:bodyPr>
          <a:lstStyle/>
          <a:p>
            <a:pPr>
              <a:defRPr/>
            </a:pPr>
            <a:fld id="{CA8B534B-7599-4168-86CF-DEF5A8034BBA}" type="slidenum">
              <a:rPr lang="he-IL" smtClean="0">
                <a:solidFill>
                  <a:srgbClr val="A6A6A6"/>
                </a:solidFill>
              </a:rPr>
              <a:pPr>
                <a:defRPr/>
              </a:pPr>
              <a:t>18</a:t>
            </a:fld>
            <a:endParaRPr lang="he-IL" dirty="0" smtClean="0">
              <a:solidFill>
                <a:srgbClr val="A6A6A6"/>
              </a:solidFill>
            </a:endParaRPr>
          </a:p>
        </p:txBody>
      </p:sp>
      <p:sp>
        <p:nvSpPr>
          <p:cNvPr id="13" name="כותרת 12"/>
          <p:cNvSpPr>
            <a:spLocks noGrp="1"/>
          </p:cNvSpPr>
          <p:nvPr>
            <p:ph type="title" idx="4294967295"/>
          </p:nvPr>
        </p:nvSpPr>
        <p:spPr>
          <a:xfrm>
            <a:off x="457200" y="44624"/>
            <a:ext cx="8229600" cy="368300"/>
          </a:xfrm>
          <a:prstGeom prst="rect">
            <a:avLst/>
          </a:prstGeom>
        </p:spPr>
        <p:txBody>
          <a:bodyPr/>
          <a:lstStyle/>
          <a:p>
            <a:pPr fontAlgn="auto">
              <a:defRPr/>
            </a:pPr>
            <a:r>
              <a:rPr lang="he-IL" sz="1800" b="1" dirty="0" smtClean="0">
                <a:solidFill>
                  <a:srgbClr val="FF6600"/>
                </a:solidFill>
                <a:ea typeface="+mn-ea"/>
              </a:rPr>
              <a:t>סיכום: רבייה זוויגית – יתרונות וחסרונות</a:t>
            </a:r>
            <a:endParaRPr lang="he-IL" sz="1800" dirty="0">
              <a:solidFill>
                <a:srgbClr val="FF6600"/>
              </a:solidFill>
            </a:endParaRPr>
          </a:p>
        </p:txBody>
      </p:sp>
      <p:pic>
        <p:nvPicPr>
          <p:cNvPr id="12" name="תמונה 7" descr="שונות גנטית - צבעים.jpg"/>
          <p:cNvPicPr>
            <a:picLocks noChangeAspect="1"/>
          </p:cNvPicPr>
          <p:nvPr/>
        </p:nvPicPr>
        <p:blipFill>
          <a:blip r:embed="rId2" cstate="email">
            <a:extLst/>
          </a:blip>
          <a:srcRect/>
          <a:stretch>
            <a:fillRect/>
          </a:stretch>
        </p:blipFill>
        <p:spPr bwMode="auto">
          <a:xfrm>
            <a:off x="5580112" y="2391802"/>
            <a:ext cx="2586350" cy="1938724"/>
          </a:xfrm>
          <a:prstGeom prst="rect">
            <a:avLst/>
          </a:prstGeom>
          <a:noFill/>
          <a:ln w="12700" cap="sq">
            <a:solidFill>
              <a:schemeClr val="tx1"/>
            </a:solidFill>
            <a:miter lim="800000"/>
            <a:headEnd/>
            <a:tailEnd/>
          </a:ln>
          <a:scene3d>
            <a:camera prst="orthographicFront"/>
            <a:lightRig rig="threePt" dir="t"/>
          </a:scene3d>
          <a:sp3d>
            <a:bevelT/>
          </a:sp3d>
          <a:extLst/>
        </p:spPr>
      </p:pic>
      <p:sp>
        <p:nvSpPr>
          <p:cNvPr id="100359" name="Rectangle 9">
            <a:hlinkClick r:id="rId3"/>
          </p:cNvPr>
          <p:cNvSpPr>
            <a:spLocks noChangeArrowheads="1"/>
          </p:cNvSpPr>
          <p:nvPr/>
        </p:nvSpPr>
        <p:spPr bwMode="auto">
          <a:xfrm>
            <a:off x="5873750" y="4356100"/>
            <a:ext cx="20002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l" rtl="0" eaLnBrk="0" hangingPunct="0"/>
            <a:r>
              <a:rPr lang="en-US" sz="1000">
                <a:solidFill>
                  <a:srgbClr val="000000"/>
                </a:solidFill>
                <a:cs typeface="Calibri" pitchFamily="34" charset="0"/>
              </a:rPr>
              <a:t>© freerange Stock Archives</a:t>
            </a:r>
            <a:endParaRPr lang="he-IL" sz="1000">
              <a:solidFill>
                <a:srgbClr val="000000"/>
              </a:solidFill>
            </a:endParaRPr>
          </a:p>
        </p:txBody>
      </p:sp>
      <p:sp>
        <p:nvSpPr>
          <p:cNvPr id="100360" name="TextBox 8"/>
          <p:cNvSpPr txBox="1">
            <a:spLocks noChangeArrowheads="1"/>
          </p:cNvSpPr>
          <p:nvPr/>
        </p:nvSpPr>
        <p:spPr bwMode="auto">
          <a:xfrm>
            <a:off x="642938" y="5949950"/>
            <a:ext cx="7929562" cy="714375"/>
          </a:xfrm>
          <a:prstGeom prst="rect">
            <a:avLst/>
          </a:prstGeom>
          <a:noFill/>
          <a:ln w="19050" cap="sq">
            <a:solidFill>
              <a:srgbClr val="1D4C7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solidFill>
                  <a:srgbClr val="000000"/>
                </a:solidFill>
              </a:rPr>
              <a:t>השונוּת הגנטית היא זו המאפשרת את הברירה הטבעית, הגורמת להתפתחות התאמות לסביבה, להשתנות האוכלוסיות ולהתפתחות מינים חדשים במהלך האבולוציה.</a:t>
            </a:r>
          </a:p>
        </p:txBody>
      </p:sp>
      <p:pic>
        <p:nvPicPr>
          <p:cNvPr id="10036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3" y="635000"/>
            <a:ext cx="215106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62" name="מלבן 1"/>
          <p:cNvSpPr>
            <a:spLocks noChangeArrowheads="1"/>
          </p:cNvSpPr>
          <p:nvPr/>
        </p:nvSpPr>
        <p:spPr bwMode="auto">
          <a:xfrm>
            <a:off x="1425575" y="2033588"/>
            <a:ext cx="11763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solidFill>
                  <a:srgbClr val="000000"/>
                </a:solidFill>
                <a:latin typeface="Calibri" pitchFamily="34" charset="0"/>
                <a:cs typeface="Calibri" pitchFamily="34" charset="0"/>
                <a:hlinkClick r:id="rId5"/>
              </a:rPr>
              <a:t>AJ Cann at flickr</a:t>
            </a:r>
            <a:endParaRPr lang="he-IL" sz="1200">
              <a:solidFill>
                <a:srgbClr val="000000"/>
              </a:solidFill>
            </a:endParaRPr>
          </a:p>
        </p:txBody>
      </p:sp>
      <p:sp>
        <p:nvSpPr>
          <p:cNvPr id="15" name="Rectangle 3"/>
          <p:cNvSpPr/>
          <p:nvPr/>
        </p:nvSpPr>
        <p:spPr>
          <a:xfrm>
            <a:off x="512764" y="430953"/>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idx="4294967295"/>
          </p:nvPr>
        </p:nvSpPr>
        <p:spPr>
          <a:xfrm>
            <a:off x="336550" y="85725"/>
            <a:ext cx="8229600" cy="357188"/>
          </a:xfrm>
          <a:prstGeom prst="rect">
            <a:avLst/>
          </a:prstGeom>
        </p:spPr>
        <p:txBody>
          <a:bodyPr/>
          <a:lstStyle/>
          <a:p>
            <a:pPr>
              <a:defRPr/>
            </a:pPr>
            <a:r>
              <a:rPr lang="he-IL" sz="1800" b="1" dirty="0" smtClean="0">
                <a:solidFill>
                  <a:srgbClr val="FF6600"/>
                </a:solidFill>
                <a:ea typeface="+mn-ea"/>
              </a:rPr>
              <a:t>סיכום: קוניוגציה, טרנספורמציה וטרנסדוקציה</a:t>
            </a:r>
            <a:endParaRPr lang="he-IL" sz="1800" b="1" dirty="0">
              <a:solidFill>
                <a:srgbClr val="FF6600"/>
              </a:solidFill>
              <a:ea typeface="+mn-ea"/>
            </a:endParaRPr>
          </a:p>
        </p:txBody>
      </p:sp>
      <p:sp>
        <p:nvSpPr>
          <p:cNvPr id="6"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830A6F0-E5B9-4756-BEE3-963DBAA7BD81}" type="slidenum">
              <a:rPr lang="he-IL" sz="1100" smtClean="0">
                <a:solidFill>
                  <a:prstClr val="white">
                    <a:lumMod val="75000"/>
                  </a:prstClr>
                </a:solidFill>
              </a:rPr>
              <a:pPr fontAlgn="base">
                <a:spcBef>
                  <a:spcPct val="0"/>
                </a:spcBef>
                <a:spcAft>
                  <a:spcPct val="0"/>
                </a:spcAft>
                <a:defRPr/>
              </a:pPr>
              <a:t>19</a:t>
            </a:fld>
            <a:endParaRPr lang="he-IL" sz="1100" dirty="0" smtClean="0">
              <a:solidFill>
                <a:prstClr val="white">
                  <a:lumMod val="75000"/>
                </a:prstClr>
              </a:solidFill>
            </a:endParaRPr>
          </a:p>
        </p:txBody>
      </p:sp>
      <p:grpSp>
        <p:nvGrpSpPr>
          <p:cNvPr id="101381" name="קבוצה 1"/>
          <p:cNvGrpSpPr>
            <a:grpSpLocks/>
          </p:cNvGrpSpPr>
          <p:nvPr/>
        </p:nvGrpSpPr>
        <p:grpSpPr bwMode="auto">
          <a:xfrm>
            <a:off x="285750" y="620713"/>
            <a:ext cx="8429625" cy="5303837"/>
            <a:chOff x="306388" y="574675"/>
            <a:chExt cx="8429625" cy="5302597"/>
          </a:xfrm>
        </p:grpSpPr>
        <p:sp>
          <p:nvSpPr>
            <p:cNvPr id="14" name="Rectangle 13"/>
            <p:cNvSpPr/>
            <p:nvPr/>
          </p:nvSpPr>
          <p:spPr>
            <a:xfrm>
              <a:off x="306388" y="574675"/>
              <a:ext cx="8429625" cy="530259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dirty="0">
                  <a:solidFill>
                    <a:prstClr val="black"/>
                  </a:solidFill>
                </a:rPr>
                <a:t> חיידקים מתרבים ברבייה אל-זוויגית</a:t>
              </a:r>
              <a:r>
                <a:rPr lang="he-IL" dirty="0">
                  <a:solidFill>
                    <a:schemeClr val="tx1"/>
                  </a:solidFill>
                </a:rPr>
                <a:t> דרך </a:t>
              </a:r>
              <a:r>
                <a:rPr lang="he-IL" dirty="0">
                  <a:solidFill>
                    <a:prstClr val="black"/>
                  </a:solidFill>
                </a:rPr>
                <a:t>חלוקת התא. התאים הנוצרים זהים במטענם הגנטי   </a:t>
              </a:r>
            </a:p>
            <a:p>
              <a:pPr>
                <a:lnSpc>
                  <a:spcPct val="150000"/>
                </a:lnSpc>
                <a:defRPr/>
              </a:pPr>
              <a:r>
                <a:rPr lang="he-IL" dirty="0">
                  <a:solidFill>
                    <a:prstClr val="black"/>
                  </a:solidFill>
                </a:rPr>
                <a:t>  לתא ההורה. </a:t>
              </a:r>
            </a:p>
            <a:p>
              <a:pPr>
                <a:lnSpc>
                  <a:spcPct val="150000"/>
                </a:lnSpc>
                <a:buFontTx/>
                <a:buBlip>
                  <a:blip r:embed="rId2"/>
                </a:buBlip>
                <a:defRPr/>
              </a:pPr>
              <a:r>
                <a:rPr lang="he-IL" dirty="0">
                  <a:solidFill>
                    <a:prstClr val="black"/>
                  </a:solidFill>
                </a:rPr>
                <a:t> שונות באוכלוסיות החיידקים נוצרת עקב </a:t>
              </a:r>
              <a:r>
                <a:rPr lang="he-IL" dirty="0">
                  <a:solidFill>
                    <a:schemeClr val="accent3"/>
                  </a:solidFill>
                </a:rPr>
                <a:t>מוטציות </a:t>
              </a:r>
              <a:r>
                <a:rPr lang="he-IL" dirty="0">
                  <a:solidFill>
                    <a:prstClr val="black"/>
                  </a:solidFill>
                </a:rPr>
                <a:t>ועקב מעבר חומר גנטי בין חיידקים </a:t>
              </a:r>
            </a:p>
            <a:p>
              <a:pPr>
                <a:lnSpc>
                  <a:spcPct val="150000"/>
                </a:lnSpc>
                <a:defRPr/>
              </a:pPr>
              <a:r>
                <a:rPr lang="he-IL" dirty="0">
                  <a:solidFill>
                    <a:prstClr val="black"/>
                  </a:solidFill>
                </a:rPr>
                <a:t>  בתהליכים הבאים: </a:t>
              </a:r>
            </a:p>
            <a:p>
              <a:pPr>
                <a:defRPr/>
              </a:pPr>
              <a:r>
                <a:rPr lang="he-IL" dirty="0">
                  <a:solidFill>
                    <a:prstClr val="black"/>
                  </a:solidFill>
                </a:rPr>
                <a:t>   </a:t>
              </a:r>
              <a:r>
                <a:rPr lang="he-IL" dirty="0">
                  <a:solidFill>
                    <a:schemeClr val="accent3"/>
                  </a:solidFill>
                </a:rPr>
                <a:t>קוניוגציה        </a:t>
              </a:r>
              <a:r>
                <a:rPr lang="he-IL" dirty="0">
                  <a:solidFill>
                    <a:prstClr val="black"/>
                  </a:solidFill>
                </a:rPr>
                <a:t>העברת </a:t>
              </a:r>
              <a:r>
                <a:rPr lang="en-US" dirty="0">
                  <a:solidFill>
                    <a:prstClr val="black"/>
                  </a:solidFill>
                </a:rPr>
                <a:t>DNA</a:t>
              </a:r>
              <a:r>
                <a:rPr lang="he-IL" dirty="0">
                  <a:solidFill>
                    <a:prstClr val="black"/>
                  </a:solidFill>
                </a:rPr>
                <a:t> בין חיידק </a:t>
              </a:r>
              <a:r>
                <a:rPr lang="he-IL" dirty="0">
                  <a:solidFill>
                    <a:schemeClr val="tx1"/>
                  </a:solidFill>
                </a:rPr>
                <a:t>לחיידק, דרך מגע ישיר ביניהם </a:t>
              </a:r>
              <a:r>
                <a:rPr lang="he-IL" dirty="0">
                  <a:solidFill>
                    <a:prstClr val="black"/>
                  </a:solidFill>
                </a:rPr>
                <a:t>(דרך שערית).</a:t>
              </a:r>
            </a:p>
            <a:p>
              <a:pPr>
                <a:defRPr/>
              </a:pPr>
              <a:r>
                <a:rPr lang="he-IL" dirty="0">
                  <a:solidFill>
                    <a:schemeClr val="accent3"/>
                  </a:solidFill>
                </a:rPr>
                <a:t>   טרנספורמציה </a:t>
              </a:r>
              <a:r>
                <a:rPr lang="he-IL" dirty="0">
                  <a:solidFill>
                    <a:prstClr val="black"/>
                  </a:solidFill>
                </a:rPr>
                <a:t>העברת חומר תורשתי מחיידק אחד לאחר, ללא </a:t>
              </a:r>
              <a:r>
                <a:rPr lang="he-IL" dirty="0">
                  <a:solidFill>
                    <a:schemeClr val="tx1"/>
                  </a:solidFill>
                </a:rPr>
                <a:t>מגע ביניהם </a:t>
              </a:r>
              <a:r>
                <a:rPr lang="he-IL" dirty="0">
                  <a:solidFill>
                    <a:prstClr val="black"/>
                  </a:solidFill>
                </a:rPr>
                <a:t>(ה-</a:t>
              </a:r>
              <a:r>
                <a:rPr lang="en-US" dirty="0">
                  <a:solidFill>
                    <a:prstClr val="black"/>
                  </a:solidFill>
                </a:rPr>
                <a:t>DNA</a:t>
              </a:r>
              <a:r>
                <a:rPr lang="he-IL" dirty="0">
                  <a:solidFill>
                    <a:prstClr val="black"/>
                  </a:solidFill>
                </a:rPr>
                <a:t> יוצא   </a:t>
              </a:r>
            </a:p>
            <a:p>
              <a:pPr>
                <a:defRPr/>
              </a:pPr>
              <a:r>
                <a:rPr lang="he-IL" dirty="0">
                  <a:solidFill>
                    <a:prstClr val="black"/>
                  </a:solidFill>
                </a:rPr>
                <a:t>                       לסביבה, וממנה נכנס אל חיידק אחר).</a:t>
              </a:r>
              <a:endParaRPr lang="he-IL" dirty="0">
                <a:solidFill>
                  <a:schemeClr val="accent3"/>
                </a:solidFill>
              </a:endParaRPr>
            </a:p>
            <a:p>
              <a:pPr>
                <a:defRPr/>
              </a:pPr>
              <a:r>
                <a:rPr lang="he-IL" dirty="0">
                  <a:solidFill>
                    <a:schemeClr val="accent3"/>
                  </a:solidFill>
                </a:rPr>
                <a:t>   טרנסדוקציה   </a:t>
              </a:r>
              <a:r>
                <a:rPr lang="he-IL" dirty="0">
                  <a:solidFill>
                    <a:prstClr val="black"/>
                  </a:solidFill>
                </a:rPr>
                <a:t>העברת חומר תורשתי מחיידק לחיידק, </a:t>
              </a:r>
              <a:r>
                <a:rPr lang="he-IL" dirty="0">
                  <a:solidFill>
                    <a:schemeClr val="tx1"/>
                  </a:solidFill>
                </a:rPr>
                <a:t>בעזרת </a:t>
              </a:r>
              <a:r>
                <a:rPr lang="he-IL" dirty="0">
                  <a:solidFill>
                    <a:prstClr val="black"/>
                  </a:solidFill>
                </a:rPr>
                <a:t>בקטריופאז' (וירוס שתוקף </a:t>
              </a:r>
            </a:p>
            <a:p>
              <a:pPr>
                <a:defRPr/>
              </a:pPr>
              <a:r>
                <a:rPr lang="he-IL" dirty="0">
                  <a:solidFill>
                    <a:prstClr val="black"/>
                  </a:solidFill>
                </a:rPr>
                <a:t>                       חיידקים).</a:t>
              </a:r>
            </a:p>
            <a:p>
              <a:pPr>
                <a:lnSpc>
                  <a:spcPct val="150000"/>
                </a:lnSpc>
                <a:defRPr/>
              </a:pPr>
              <a:endParaRPr lang="he-IL" dirty="0">
                <a:solidFill>
                  <a:schemeClr val="accent3"/>
                </a:solidFill>
              </a:endParaRPr>
            </a:p>
            <a:p>
              <a:pPr>
                <a:lnSpc>
                  <a:spcPct val="150000"/>
                </a:lnSpc>
                <a:buFontTx/>
                <a:buBlip>
                  <a:blip r:embed="rId2"/>
                </a:buBlip>
                <a:defRPr/>
              </a:pPr>
              <a:r>
                <a:rPr lang="he-IL" dirty="0">
                  <a:solidFill>
                    <a:schemeClr val="accent3"/>
                  </a:solidFill>
                </a:rPr>
                <a:t> </a:t>
              </a:r>
              <a:r>
                <a:rPr lang="he-IL" dirty="0">
                  <a:solidFill>
                    <a:schemeClr val="tx1"/>
                  </a:solidFill>
                </a:rPr>
                <a:t>תהליך שבו נוצרים צירופים תורשתיים חדשים בעקבות מעבר </a:t>
              </a:r>
              <a:r>
                <a:rPr lang="en-US" dirty="0">
                  <a:solidFill>
                    <a:schemeClr val="tx1"/>
                  </a:solidFill>
                </a:rPr>
                <a:t>DNA </a:t>
              </a:r>
              <a:r>
                <a:rPr lang="he-IL" dirty="0">
                  <a:solidFill>
                    <a:schemeClr val="tx1"/>
                  </a:solidFill>
                </a:rPr>
                <a:t> מפרט אחד לאחר נקרא  </a:t>
              </a:r>
            </a:p>
            <a:p>
              <a:pPr>
                <a:lnSpc>
                  <a:spcPct val="150000"/>
                </a:lnSpc>
                <a:defRPr/>
              </a:pPr>
              <a:r>
                <a:rPr lang="he-IL" dirty="0">
                  <a:solidFill>
                    <a:schemeClr val="tx1"/>
                  </a:solidFill>
                </a:rPr>
                <a:t>  </a:t>
              </a:r>
              <a:r>
                <a:rPr lang="he-IL" dirty="0">
                  <a:solidFill>
                    <a:schemeClr val="accent3"/>
                  </a:solidFill>
                </a:rPr>
                <a:t>רקומבינציה. </a:t>
              </a:r>
            </a:p>
            <a:p>
              <a:pPr>
                <a:lnSpc>
                  <a:spcPct val="150000"/>
                </a:lnSpc>
                <a:buFontTx/>
                <a:buBlip>
                  <a:blip r:embed="rId2"/>
                </a:buBlip>
                <a:defRPr/>
              </a:pPr>
              <a:r>
                <a:rPr lang="he-IL" dirty="0">
                  <a:solidFill>
                    <a:schemeClr val="accent3"/>
                  </a:solidFill>
                </a:rPr>
                <a:t> </a:t>
              </a:r>
              <a:r>
                <a:rPr lang="he-IL" dirty="0">
                  <a:solidFill>
                    <a:schemeClr val="tx1"/>
                  </a:solidFill>
                </a:rPr>
                <a:t>לרבייה האל-זוויגית יש יתרון בסביבה שהתנאים בה קבועים, ואילו לרבייה </a:t>
              </a:r>
              <a:r>
                <a:rPr lang="he-IL" dirty="0" smtClean="0">
                  <a:solidFill>
                    <a:schemeClr val="tx1"/>
                  </a:solidFill>
                </a:rPr>
                <a:t>הזוויגית </a:t>
              </a:r>
              <a:r>
                <a:rPr lang="he-IL" dirty="0">
                  <a:solidFill>
                    <a:schemeClr val="tx1"/>
                  </a:solidFill>
                </a:rPr>
                <a:t>יש </a:t>
              </a:r>
            </a:p>
            <a:p>
              <a:pPr>
                <a:lnSpc>
                  <a:spcPct val="150000"/>
                </a:lnSpc>
                <a:defRPr/>
              </a:pPr>
              <a:r>
                <a:rPr lang="he-IL" dirty="0">
                  <a:solidFill>
                    <a:schemeClr val="tx1"/>
                  </a:solidFill>
                </a:rPr>
                <a:t>  יתרון בסביבה שהתנאים בה משתנים.</a:t>
              </a:r>
            </a:p>
            <a:p>
              <a:pPr>
                <a:lnSpc>
                  <a:spcPct val="150000"/>
                </a:lnSpc>
                <a:buFontTx/>
                <a:buBlip>
                  <a:blip r:embed="rId2"/>
                </a:buBlip>
                <a:defRPr/>
              </a:pPr>
              <a:endParaRPr lang="he-IL" dirty="0">
                <a:solidFill>
                  <a:prstClr val="black"/>
                </a:solidFill>
              </a:endParaRPr>
            </a:p>
            <a:p>
              <a:pPr>
                <a:lnSpc>
                  <a:spcPct val="150000"/>
                </a:lnSpc>
                <a:defRPr/>
              </a:pPr>
              <a:endParaRPr lang="he-IL" dirty="0">
                <a:solidFill>
                  <a:prstClr val="black"/>
                </a:solidFill>
              </a:endParaRPr>
            </a:p>
          </p:txBody>
        </p:sp>
        <p:sp>
          <p:nvSpPr>
            <p:cNvPr id="7" name="Rectangle 13"/>
            <p:cNvSpPr/>
            <p:nvPr/>
          </p:nvSpPr>
          <p:spPr bwMode="auto">
            <a:xfrm>
              <a:off x="8269288" y="2479230"/>
              <a:ext cx="409575" cy="4316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sz="1400" dirty="0">
                  <a:solidFill>
                    <a:prstClr val="black"/>
                  </a:solidFill>
                </a:rPr>
                <a:t>   </a:t>
              </a:r>
            </a:p>
          </p:txBody>
        </p:sp>
        <p:sp>
          <p:nvSpPr>
            <p:cNvPr id="9" name="Rectangle 13"/>
            <p:cNvSpPr/>
            <p:nvPr/>
          </p:nvSpPr>
          <p:spPr bwMode="auto">
            <a:xfrm>
              <a:off x="8507413" y="2179262"/>
              <a:ext cx="171450" cy="4316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sz="1400" dirty="0">
                  <a:solidFill>
                    <a:prstClr val="black"/>
                  </a:solidFill>
                </a:rPr>
                <a:t>  </a:t>
              </a:r>
            </a:p>
          </p:txBody>
        </p:sp>
        <p:sp>
          <p:nvSpPr>
            <p:cNvPr id="10" name="Rectangle 13"/>
            <p:cNvSpPr/>
            <p:nvPr/>
          </p:nvSpPr>
          <p:spPr bwMode="auto">
            <a:xfrm>
              <a:off x="8512176" y="3026789"/>
              <a:ext cx="171450" cy="4316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nSpc>
                  <a:spcPct val="150000"/>
                </a:lnSpc>
                <a:buFontTx/>
                <a:buBlip>
                  <a:blip r:embed="rId2"/>
                </a:buBlip>
                <a:defRPr/>
              </a:pPr>
              <a:r>
                <a:rPr lang="he-IL" sz="1400" dirty="0">
                  <a:solidFill>
                    <a:prstClr val="black"/>
                  </a:solidFill>
                </a:rPr>
                <a:t>  </a:t>
              </a:r>
            </a:p>
          </p:txBody>
        </p:sp>
      </p:grpSp>
      <p:sp>
        <p:nvSpPr>
          <p:cNvPr id="11" name="TextBox 10"/>
          <p:cNvSpPr txBox="1"/>
          <p:nvPr/>
        </p:nvSpPr>
        <p:spPr>
          <a:xfrm>
            <a:off x="554038" y="5995988"/>
            <a:ext cx="8183562" cy="64611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cs typeface="Arial"/>
              </a:rPr>
              <a:t>מונחים (מהסילבוס):</a:t>
            </a:r>
            <a:r>
              <a:rPr lang="he-IL" dirty="0" smtClean="0">
                <a:solidFill>
                  <a:srgbClr val="1F497D"/>
                </a:solidFill>
                <a:latin typeface="Times New Roman" pitchFamily="18" charset="0"/>
                <a:cs typeface="Arial"/>
              </a:rPr>
              <a:t> </a:t>
            </a:r>
            <a:r>
              <a:rPr lang="he-IL" dirty="0" smtClean="0">
                <a:latin typeface="Times New Roman" pitchFamily="18" charset="0"/>
                <a:cs typeface="Arial"/>
              </a:rPr>
              <a:t>חלוקת תא, טרנסדוקציה, טרנספורמציה, קוניוגציה, רבייה אל-זוויגית, רבייה זוויגית, </a:t>
            </a:r>
            <a:r>
              <a:rPr lang="he-IL" dirty="0" err="1" smtClean="0">
                <a:latin typeface="Times New Roman" pitchFamily="18" charset="0"/>
                <a:cs typeface="Arial"/>
              </a:rPr>
              <a:t>רקומבינציה</a:t>
            </a:r>
            <a:r>
              <a:rPr lang="he-IL" dirty="0" smtClean="0">
                <a:latin typeface="Times New Roman" pitchFamily="18" charset="0"/>
                <a:cs typeface="Arial"/>
              </a:rPr>
              <a:t>.</a:t>
            </a:r>
          </a:p>
        </p:txBody>
      </p:sp>
      <p:sp>
        <p:nvSpPr>
          <p:cNvPr id="13" name="Rectangle 3"/>
          <p:cNvSpPr/>
          <p:nvPr/>
        </p:nvSpPr>
        <p:spPr>
          <a:xfrm>
            <a:off x="512764" y="430953"/>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2764" y="476672"/>
            <a:ext cx="7956549" cy="6186487"/>
          </a:xfrm>
          <a:prstGeom prst="rect">
            <a:avLst/>
          </a:prstGeom>
          <a:noFill/>
          <a:ln w="19050">
            <a:noFill/>
          </a:ln>
          <a:effectLst>
            <a:outerShdw sx="102000" sy="102000" algn="tl" rotWithShape="0">
              <a:schemeClr val="bg1">
                <a:lumMod val="65000"/>
                <a:alpha val="0"/>
              </a:schemeClr>
            </a:outerShdw>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t>עד שנות החמישים של המאה הקודמת, סברו החוקרים שחיידקים מתרבים רק </a:t>
            </a:r>
            <a:r>
              <a:rPr lang="he-IL" dirty="0" smtClean="0">
                <a:solidFill>
                  <a:schemeClr val="accent3"/>
                </a:solidFill>
              </a:rPr>
              <a:t>ברבייה אל-זוויגית</a:t>
            </a:r>
            <a:r>
              <a:rPr lang="he-IL" dirty="0" smtClean="0"/>
              <a:t>, כלומר בדרך של חלוקת התא לשניים. בדרך רבייה זו, הסיכוי שיתרחש שינוי בתכונות הגנטיות הוא קטן, מכיוון שהתאים הנוצרים זהים גנטית לתא ההורה. שינויים גנטיים נוצרים עקב </a:t>
            </a:r>
            <a:r>
              <a:rPr lang="he-IL" dirty="0" smtClean="0">
                <a:solidFill>
                  <a:schemeClr val="accent3"/>
                </a:solidFill>
              </a:rPr>
              <a:t>מוטציות</a:t>
            </a:r>
            <a:r>
              <a:rPr lang="he-IL" dirty="0" smtClean="0"/>
              <a:t> ששכיחותן נמוכה מאוד, כידוע. לכן סברו החוקרים שתכונות החיידקים נשמרות דורות רבים בלא שינוי רב.</a:t>
            </a:r>
          </a:p>
          <a:p>
            <a:pPr eaLnBrk="1" hangingPunct="1">
              <a:defRPr/>
            </a:pPr>
            <a:endParaRPr lang="he-IL" dirty="0"/>
          </a:p>
          <a:p>
            <a:pPr eaLnBrk="1" hangingPunct="1">
              <a:defRPr/>
            </a:pPr>
            <a:endParaRPr lang="he-IL" dirty="0" smtClean="0"/>
          </a:p>
          <a:p>
            <a:pPr eaLnBrk="1" hangingPunct="1">
              <a:defRPr/>
            </a:pPr>
            <a:endParaRPr lang="he-IL" dirty="0" smtClean="0"/>
          </a:p>
          <a:p>
            <a:pPr eaLnBrk="1" hangingPunct="1">
              <a:defRPr/>
            </a:pPr>
            <a:endParaRPr lang="he-IL" dirty="0" smtClean="0"/>
          </a:p>
          <a:p>
            <a:pPr eaLnBrk="1" hangingPunct="1">
              <a:defRPr/>
            </a:pPr>
            <a:endParaRPr lang="he-IL" dirty="0" smtClean="0"/>
          </a:p>
          <a:p>
            <a:pPr eaLnBrk="1" hangingPunct="1">
              <a:defRPr/>
            </a:pPr>
            <a:endParaRPr lang="he-IL" u="sng" dirty="0" smtClean="0"/>
          </a:p>
          <a:p>
            <a:pPr eaLnBrk="1" hangingPunct="1">
              <a:defRPr/>
            </a:pPr>
            <a:r>
              <a:rPr lang="he-IL" u="sng" dirty="0" smtClean="0"/>
              <a:t>ואולם ממחקרים שנערכו מאוחר יותר התברר  שמידע גנטי (כלומר מקטע </a:t>
            </a:r>
            <a:r>
              <a:rPr lang="en-US" u="sng" dirty="0" smtClean="0"/>
              <a:t>DNA</a:t>
            </a:r>
            <a:r>
              <a:rPr lang="he-IL" u="sng" dirty="0" smtClean="0"/>
              <a:t>) </a:t>
            </a:r>
          </a:p>
          <a:p>
            <a:pPr eaLnBrk="1" hangingPunct="1">
              <a:defRPr/>
            </a:pPr>
            <a:r>
              <a:rPr lang="he-IL" u="sng" dirty="0" smtClean="0"/>
              <a:t>עובר מחיידק לחיידק בשלושה תהליכים הנקראים</a:t>
            </a:r>
            <a:r>
              <a:rPr lang="he-IL" dirty="0" smtClean="0"/>
              <a:t>:</a:t>
            </a:r>
          </a:p>
          <a:p>
            <a:pPr eaLnBrk="1" hangingPunct="1">
              <a:defRPr/>
            </a:pPr>
            <a:r>
              <a:rPr lang="he-IL" b="1" dirty="0" smtClean="0">
                <a:solidFill>
                  <a:schemeClr val="accent3"/>
                </a:solidFill>
              </a:rPr>
              <a:t>קוניוגציה (מכונה גם רבייה מינית של חיידקים)</a:t>
            </a:r>
          </a:p>
          <a:p>
            <a:pPr eaLnBrk="1" hangingPunct="1">
              <a:defRPr/>
            </a:pPr>
            <a:r>
              <a:rPr lang="he-IL" b="1" dirty="0" smtClean="0">
                <a:solidFill>
                  <a:schemeClr val="accent3"/>
                </a:solidFill>
              </a:rPr>
              <a:t>טרנספורמציה</a:t>
            </a:r>
          </a:p>
          <a:p>
            <a:pPr eaLnBrk="1" hangingPunct="1">
              <a:defRPr/>
            </a:pPr>
            <a:r>
              <a:rPr lang="he-IL" b="1" dirty="0" smtClean="0">
                <a:solidFill>
                  <a:schemeClr val="accent3"/>
                </a:solidFill>
              </a:rPr>
              <a:t>טרנסדוקציה</a:t>
            </a:r>
          </a:p>
          <a:p>
            <a:pPr eaLnBrk="1" hangingPunct="1">
              <a:defRPr/>
            </a:pPr>
            <a:endParaRPr lang="he-IL" b="1" dirty="0" smtClean="0">
              <a:solidFill>
                <a:schemeClr val="accent3"/>
              </a:solidFill>
            </a:endParaRPr>
          </a:p>
          <a:p>
            <a:pPr eaLnBrk="1" hangingPunct="1">
              <a:defRPr/>
            </a:pPr>
            <a:r>
              <a:rPr lang="he-IL" dirty="0" smtClean="0"/>
              <a:t>תהליכים אלו מאפשרים יצירת צירופי גנים חדשים בחיידקים, ותורמים לשונות באוכלוסיות החיידקים. </a:t>
            </a:r>
          </a:p>
          <a:p>
            <a:pPr eaLnBrk="1" hangingPunct="1">
              <a:defRPr/>
            </a:pPr>
            <a:r>
              <a:rPr lang="he-IL" dirty="0" smtClean="0"/>
              <a:t>תהליך שבו נוצרים צירופים תורשתיים חדשים בעקבות מעבר </a:t>
            </a:r>
            <a:r>
              <a:rPr lang="en-US" dirty="0" smtClean="0"/>
              <a:t>DNA</a:t>
            </a:r>
            <a:r>
              <a:rPr lang="he-IL" dirty="0" smtClean="0"/>
              <a:t> מפרט אחד לאחר, </a:t>
            </a:r>
          </a:p>
          <a:p>
            <a:pPr eaLnBrk="1" hangingPunct="1">
              <a:defRPr/>
            </a:pPr>
            <a:r>
              <a:rPr lang="he-IL" dirty="0" smtClean="0"/>
              <a:t>נקרא </a:t>
            </a:r>
            <a:r>
              <a:rPr lang="he-IL" b="1" dirty="0" smtClean="0">
                <a:solidFill>
                  <a:schemeClr val="accent3"/>
                </a:solidFill>
              </a:rPr>
              <a:t>רקומבינציה</a:t>
            </a:r>
            <a:r>
              <a:rPr lang="he-IL" b="1" dirty="0" smtClean="0"/>
              <a:t>. </a:t>
            </a:r>
          </a:p>
          <a:p>
            <a:pPr eaLnBrk="1" hangingPunct="1">
              <a:defRPr/>
            </a:pPr>
            <a:r>
              <a:rPr lang="he-IL" dirty="0" smtClean="0"/>
              <a:t>קוניוגציה, טרנספורמציה וטרנסדוקציה הם אפוא תהליכי רקומבינציה.</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6EB3AEA-D38D-443C-B871-0340D47AD726}" type="slidenum">
              <a:rPr lang="he-IL" sz="1100" smtClean="0">
                <a:solidFill>
                  <a:prstClr val="white">
                    <a:lumMod val="75000"/>
                  </a:prstClr>
                </a:solidFill>
              </a:rPr>
              <a:pPr fontAlgn="base">
                <a:spcBef>
                  <a:spcPct val="0"/>
                </a:spcBef>
                <a:spcAft>
                  <a:spcPct val="0"/>
                </a:spcAft>
                <a:defRPr/>
              </a:pPr>
              <a:t>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דרכים למעבר חומר גנטי בין החיידקים הגורם לשונות באוכלוסיית החיידקים</a:t>
            </a:r>
            <a:endParaRPr lang="he-IL" sz="1800" dirty="0" smtClean="0"/>
          </a:p>
        </p:txBody>
      </p:sp>
      <p:grpSp>
        <p:nvGrpSpPr>
          <p:cNvPr id="82950" name="קבוצה 6"/>
          <p:cNvGrpSpPr>
            <a:grpSpLocks/>
          </p:cNvGrpSpPr>
          <p:nvPr/>
        </p:nvGrpSpPr>
        <p:grpSpPr bwMode="auto">
          <a:xfrm>
            <a:off x="3435350" y="1914525"/>
            <a:ext cx="2646363" cy="1219200"/>
            <a:chOff x="3149575" y="3212976"/>
            <a:chExt cx="3053482" cy="1543133"/>
          </a:xfrm>
        </p:grpSpPr>
        <p:pic>
          <p:nvPicPr>
            <p:cNvPr id="829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575" y="4108409"/>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12976"/>
              <a:ext cx="129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131" y="3872284"/>
              <a:ext cx="5810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079834"/>
              <a:ext cx="13430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3"/>
          <p:cNvSpPr/>
          <p:nvPr/>
        </p:nvSpPr>
        <p:spPr>
          <a:xfrm>
            <a:off x="512764" y="404664"/>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6:</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תשס"ד</a:t>
            </a:r>
            <a:endParaRPr lang="he-IL" dirty="0" smtClean="0">
              <a:solidFill>
                <a:schemeClr val="tx2"/>
              </a:solidFill>
            </a:endParaRPr>
          </a:p>
          <a:p>
            <a:pPr eaLnBrk="1" hangingPunct="1">
              <a:defRPr/>
            </a:pPr>
            <a:r>
              <a:rPr lang="he-IL" dirty="0" smtClean="0">
                <a:solidFill>
                  <a:schemeClr val="tx2"/>
                </a:solidFill>
              </a:rPr>
              <a:t>תארו </a:t>
            </a:r>
            <a:r>
              <a:rPr lang="he-IL" dirty="0">
                <a:solidFill>
                  <a:schemeClr val="tx2"/>
                </a:solidFill>
              </a:rPr>
              <a:t>שלוש דרכים שבהן מתקבלים (שלא </a:t>
            </a:r>
            <a:r>
              <a:rPr lang="he-IL" dirty="0" smtClean="0">
                <a:solidFill>
                  <a:schemeClr val="tx2"/>
                </a:solidFill>
              </a:rPr>
              <a:t>דרך </a:t>
            </a:r>
            <a:r>
              <a:rPr lang="he-IL" dirty="0">
                <a:solidFill>
                  <a:schemeClr val="tx2"/>
                </a:solidFill>
              </a:rPr>
              <a:t>מוטציה או הנדסה גנטית) תאי חיידקים </a:t>
            </a:r>
            <a:endParaRPr lang="he-IL" dirty="0" smtClean="0">
              <a:solidFill>
                <a:schemeClr val="tx2"/>
              </a:solidFill>
            </a:endParaRPr>
          </a:p>
          <a:p>
            <a:pPr eaLnBrk="1" hangingPunct="1">
              <a:defRPr/>
            </a:pPr>
            <a:r>
              <a:rPr lang="he-IL" dirty="0" smtClean="0">
                <a:solidFill>
                  <a:schemeClr val="tx2"/>
                </a:solidFill>
              </a:rPr>
              <a:t>שהם </a:t>
            </a:r>
            <a:r>
              <a:rPr lang="he-IL" dirty="0">
                <a:solidFill>
                  <a:schemeClr val="tx2"/>
                </a:solidFill>
              </a:rPr>
              <a:t>שונים במטענם הגנטי מתא האם. </a:t>
            </a:r>
          </a:p>
          <a:p>
            <a:pPr eaLnBrk="1" hangingPunct="1">
              <a:defRPr/>
            </a:pPr>
            <a:endParaRPr lang="he-IL" dirty="0" smtClean="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A4298B3-6832-4A64-B9F4-5A69286F65E6}" type="slidenum">
              <a:rPr lang="he-IL" sz="1100" smtClean="0">
                <a:solidFill>
                  <a:prstClr val="white">
                    <a:lumMod val="75000"/>
                  </a:prstClr>
                </a:solidFill>
              </a:rPr>
              <a:pPr fontAlgn="base">
                <a:spcBef>
                  <a:spcPct val="0"/>
                </a:spcBef>
                <a:spcAft>
                  <a:spcPct val="0"/>
                </a:spcAft>
                <a:defRPr/>
              </a:pPr>
              <a:t>20</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6</a:t>
            </a:r>
            <a:endParaRPr lang="he-IL" sz="1800" dirty="0" smtClean="0"/>
          </a:p>
        </p:txBody>
      </p:sp>
      <p:sp>
        <p:nvSpPr>
          <p:cNvPr id="8"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6:</a:t>
            </a:r>
            <a:r>
              <a:rPr lang="he-IL" dirty="0" smtClean="0">
                <a:solidFill>
                  <a:srgbClr val="000000"/>
                </a:solidFill>
                <a:latin typeface="Times New Roman" pitchFamily="18" charset="0"/>
                <a:cs typeface="Times New Roman" pitchFamily="18" charset="0"/>
              </a:rPr>
              <a:t> </a:t>
            </a:r>
            <a:r>
              <a:rPr lang="he-IL" dirty="0" smtClean="0">
                <a:solidFill>
                  <a:srgbClr val="1F497D"/>
                </a:solidFill>
              </a:rPr>
              <a:t>בגרות תשס"ד</a:t>
            </a:r>
            <a:endParaRPr lang="he-IL" dirty="0" smtClean="0">
              <a:solidFill>
                <a:schemeClr val="tx2"/>
              </a:solidFill>
            </a:endParaRPr>
          </a:p>
          <a:p>
            <a:pPr eaLnBrk="1" hangingPunct="1">
              <a:defRPr/>
            </a:pPr>
            <a:r>
              <a:rPr lang="he-IL" dirty="0" smtClean="0">
                <a:solidFill>
                  <a:schemeClr val="tx2"/>
                </a:solidFill>
              </a:rPr>
              <a:t>תארו שלוש דרכים שבהן מתקבלים (שלא דרך מוטציה או הנדסה גנטית) תאי חיידקים </a:t>
            </a:r>
          </a:p>
          <a:p>
            <a:pPr eaLnBrk="1" hangingPunct="1">
              <a:defRPr/>
            </a:pPr>
            <a:r>
              <a:rPr lang="he-IL" dirty="0" smtClean="0">
                <a:solidFill>
                  <a:schemeClr val="tx2"/>
                </a:solidFill>
              </a:rPr>
              <a:t>שהם שונים במטענם הגנטי מתא האם. </a:t>
            </a:r>
          </a:p>
          <a:p>
            <a:pPr eaLnBrk="1" hangingPunct="1">
              <a:defRPr/>
            </a:pP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FB42F4D-56B9-4B42-8F66-61B2D14651E6}" type="slidenum">
              <a:rPr lang="he-IL" sz="1100" smtClean="0">
                <a:solidFill>
                  <a:prstClr val="white">
                    <a:lumMod val="75000"/>
                  </a:prstClr>
                </a:solidFill>
              </a:rPr>
              <a:pPr fontAlgn="base">
                <a:spcBef>
                  <a:spcPct val="0"/>
                </a:spcBef>
                <a:spcAft>
                  <a:spcPct val="0"/>
                </a:spcAft>
                <a:defRPr/>
              </a:pPr>
              <a:t>21</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233363" y="1989138"/>
            <a:ext cx="8370887" cy="18716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u="sng" dirty="0">
                <a:solidFill>
                  <a:schemeClr val="tx1"/>
                </a:solidFill>
              </a:rPr>
              <a:t>קוניוגציה</a:t>
            </a:r>
            <a:r>
              <a:rPr lang="he-IL" dirty="0">
                <a:solidFill>
                  <a:schemeClr val="tx1"/>
                </a:solidFill>
              </a:rPr>
              <a:t>: העברת חומר תורשתי (</a:t>
            </a:r>
            <a:r>
              <a:rPr lang="en-US" dirty="0">
                <a:solidFill>
                  <a:schemeClr val="tx1"/>
                </a:solidFill>
              </a:rPr>
              <a:t>DNA</a:t>
            </a:r>
            <a:r>
              <a:rPr lang="he-IL" dirty="0">
                <a:solidFill>
                  <a:schemeClr val="tx1"/>
                </a:solidFill>
              </a:rPr>
              <a:t>), מחיידק אחד לחיידק אחר, דרך מגע ישיר, בעזרת היצמדות של החיידק התורם לחיידק המקבל.</a:t>
            </a:r>
          </a:p>
          <a:p>
            <a:pPr fontAlgn="auto">
              <a:spcBef>
                <a:spcPts val="0"/>
              </a:spcBef>
              <a:spcAft>
                <a:spcPts val="0"/>
              </a:spcAft>
              <a:defRPr/>
            </a:pPr>
            <a:r>
              <a:rPr lang="he-IL" u="sng" dirty="0">
                <a:solidFill>
                  <a:schemeClr val="tx1"/>
                </a:solidFill>
              </a:rPr>
              <a:t>טרנספורמציה</a:t>
            </a:r>
            <a:r>
              <a:rPr lang="he-IL" dirty="0">
                <a:solidFill>
                  <a:schemeClr val="tx1"/>
                </a:solidFill>
              </a:rPr>
              <a:t>: העברת חומר תורשתי (</a:t>
            </a:r>
            <a:r>
              <a:rPr lang="en-US" dirty="0">
                <a:solidFill>
                  <a:schemeClr val="tx1"/>
                </a:solidFill>
              </a:rPr>
              <a:t>DNA</a:t>
            </a:r>
            <a:r>
              <a:rPr lang="he-IL" dirty="0">
                <a:solidFill>
                  <a:schemeClr val="tx1"/>
                </a:solidFill>
              </a:rPr>
              <a:t>), מחיידק אחד לחיידק אחר, ללא מגע ישיר בין החיידק התורם לחיידק המקבל.</a:t>
            </a:r>
          </a:p>
          <a:p>
            <a:pPr fontAlgn="auto">
              <a:spcBef>
                <a:spcPts val="0"/>
              </a:spcBef>
              <a:spcAft>
                <a:spcPts val="0"/>
              </a:spcAft>
              <a:defRPr/>
            </a:pPr>
            <a:r>
              <a:rPr lang="he-IL" u="sng" dirty="0">
                <a:solidFill>
                  <a:schemeClr val="tx1"/>
                </a:solidFill>
              </a:rPr>
              <a:t>טרנסדוקציה</a:t>
            </a:r>
            <a:r>
              <a:rPr lang="he-IL" dirty="0">
                <a:solidFill>
                  <a:schemeClr val="tx1"/>
                </a:solidFill>
              </a:rPr>
              <a:t>: העברת חומר תורשתי (</a:t>
            </a:r>
            <a:r>
              <a:rPr lang="en-US" dirty="0">
                <a:solidFill>
                  <a:schemeClr val="tx1"/>
                </a:solidFill>
              </a:rPr>
              <a:t>DNA</a:t>
            </a:r>
            <a:r>
              <a:rPr lang="he-IL" dirty="0">
                <a:solidFill>
                  <a:schemeClr val="tx1"/>
                </a:solidFill>
              </a:rPr>
              <a:t>), מחיידק אחד לחיידק אחר בעזרת וירוס.</a:t>
            </a:r>
          </a:p>
          <a:p>
            <a:pPr fontAlgn="auto">
              <a:spcBef>
                <a:spcPts val="0"/>
              </a:spcBef>
              <a:spcAft>
                <a:spcPts val="0"/>
              </a:spcAft>
              <a:defRPr/>
            </a:pPr>
            <a:endParaRPr lang="he-IL" dirty="0">
              <a:solidFill>
                <a:schemeClr val="tx1"/>
              </a:solidFill>
            </a:endParaRPr>
          </a:p>
          <a:p>
            <a:pPr fontAlgn="auto">
              <a:spcBef>
                <a:spcPts val="0"/>
              </a:spcBef>
              <a:spcAft>
                <a:spcPts val="0"/>
              </a:spcAft>
              <a:defRPr/>
            </a:pPr>
            <a:endParaRPr lang="he-IL" dirty="0">
              <a:solidFill>
                <a:schemeClr val="tx1"/>
              </a:solidFill>
            </a:endParaRPr>
          </a:p>
        </p:txBody>
      </p:sp>
      <p:sp>
        <p:nvSpPr>
          <p:cNvPr id="10"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95250" y="65849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8487FAD-4BB2-4867-AA64-5EF04450326C}" type="slidenum">
              <a:rPr lang="he-IL" sz="1100" smtClean="0">
                <a:solidFill>
                  <a:prstClr val="white">
                    <a:lumMod val="75000"/>
                  </a:prstClr>
                </a:solidFill>
              </a:rPr>
              <a:pPr fontAlgn="base">
                <a:spcBef>
                  <a:spcPct val="0"/>
                </a:spcBef>
                <a:spcAft>
                  <a:spcPct val="0"/>
                </a:spcAft>
                <a:defRPr/>
              </a:pPr>
              <a:t>22</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7: שילוב עם שלבי החקר המדעי* (הסבר נחיצות הבקרה) – הרחבה</a:t>
            </a:r>
            <a:endParaRPr lang="he-IL" sz="1800" dirty="0" smtClean="0"/>
          </a:p>
        </p:txBody>
      </p:sp>
      <p:sp>
        <p:nvSpPr>
          <p:cNvPr id="87045" name="מלבן 1"/>
          <p:cNvSpPr>
            <a:spLocks noChangeArrowheads="1"/>
          </p:cNvSpPr>
          <p:nvPr/>
        </p:nvSpPr>
        <p:spPr bwMode="auto">
          <a:xfrm>
            <a:off x="5651500" y="3789363"/>
            <a:ext cx="3275013" cy="2800350"/>
          </a:xfrm>
          <a:prstGeom prst="rect">
            <a:avLst/>
          </a:prstGeom>
          <a:noFill/>
          <a:ln w="9525">
            <a:noFill/>
            <a:miter lim="800000"/>
            <a:headEnd/>
            <a:tailEnd/>
          </a:ln>
        </p:spPr>
        <p:txBody>
          <a:bodyPr>
            <a:spAutoFit/>
          </a:bodyPr>
          <a:lstStyle/>
          <a:p>
            <a:pPr marL="268288" indent="-268288">
              <a:defRPr/>
            </a:pPr>
            <a:r>
              <a:rPr lang="he-IL" dirty="0">
                <a:solidFill>
                  <a:srgbClr val="1F497D"/>
                </a:solidFill>
              </a:rPr>
              <a:t>א. </a:t>
            </a:r>
            <a:r>
              <a:rPr lang="he-IL" dirty="0">
                <a:solidFill>
                  <a:schemeClr val="tx2"/>
                </a:solidFill>
              </a:rPr>
              <a:t>לדעתכם, האם הוכיחו החוקרים את השערת המחקר?</a:t>
            </a:r>
          </a:p>
          <a:p>
            <a:pPr>
              <a:defRPr/>
            </a:pPr>
            <a:endParaRPr lang="he-IL" dirty="0">
              <a:solidFill>
                <a:schemeClr val="tx2"/>
              </a:solidFill>
            </a:endParaRPr>
          </a:p>
          <a:p>
            <a:pPr marL="268288" indent="-268288">
              <a:tabLst>
                <a:tab pos="268288" algn="l"/>
              </a:tabLst>
              <a:defRPr/>
            </a:pPr>
            <a:r>
              <a:rPr lang="he-IL" dirty="0">
                <a:solidFill>
                  <a:schemeClr val="tx2"/>
                </a:solidFill>
              </a:rPr>
              <a:t>ב. מבחנה ב' היא בקרה </a:t>
            </a:r>
            <a:r>
              <a:rPr lang="he-IL" dirty="0">
                <a:solidFill>
                  <a:srgbClr val="1F497D"/>
                </a:solidFill>
              </a:rPr>
              <a:t>(ביקורת) בניסוי. הסבירו מדוע היא נחוצה.</a:t>
            </a:r>
          </a:p>
          <a:p>
            <a:pPr marL="268288" indent="-268288">
              <a:tabLst>
                <a:tab pos="268288" algn="l"/>
              </a:tabLst>
              <a:defRPr/>
            </a:pPr>
            <a:endParaRPr lang="he-IL" dirty="0">
              <a:solidFill>
                <a:srgbClr val="1F497D"/>
              </a:solidFill>
            </a:endParaRPr>
          </a:p>
          <a:p>
            <a:pPr marL="268288" indent="-268288">
              <a:tabLst>
                <a:tab pos="268288" algn="l"/>
              </a:tabLst>
              <a:defRPr/>
            </a:pPr>
            <a:endParaRPr lang="he-IL" dirty="0">
              <a:solidFill>
                <a:srgbClr val="1F497D"/>
              </a:solidFill>
            </a:endParaRPr>
          </a:p>
          <a:p>
            <a:pPr marL="268288" indent="-268288">
              <a:tabLst>
                <a:tab pos="268288" algn="l"/>
              </a:tabLst>
              <a:defRPr/>
            </a:pPr>
            <a:endParaRPr lang="he-IL" dirty="0">
              <a:solidFill>
                <a:srgbClr val="1F497D"/>
              </a:solidFill>
            </a:endParaRPr>
          </a:p>
          <a:p>
            <a:pPr>
              <a:defRPr/>
            </a:pPr>
            <a:r>
              <a:rPr lang="he-IL" b="1" dirty="0">
                <a:solidFill>
                  <a:srgbClr val="FF6600"/>
                </a:solidFill>
              </a:rPr>
              <a:t>* </a:t>
            </a:r>
            <a:r>
              <a:rPr lang="he-IL" sz="1400" dirty="0">
                <a:solidFill>
                  <a:srgbClr val="1F497D"/>
                </a:solidFill>
              </a:rPr>
              <a:t>תרגול מיומנויות הנדרשות בבחינת   </a:t>
            </a:r>
          </a:p>
          <a:p>
            <a:pPr>
              <a:defRPr/>
            </a:pPr>
            <a:r>
              <a:rPr lang="he-IL" sz="1400" dirty="0">
                <a:solidFill>
                  <a:srgbClr val="1F497D"/>
                </a:solidFill>
              </a:rPr>
              <a:t>   הבגרות במעבדה.</a:t>
            </a:r>
            <a:endParaRPr lang="he-IL" dirty="0">
              <a:solidFill>
                <a:srgbClr val="1F497D"/>
              </a:solidFill>
            </a:endParaRPr>
          </a:p>
        </p:txBody>
      </p:sp>
      <p:sp>
        <p:nvSpPr>
          <p:cNvPr id="6" name="TextBox 5"/>
          <p:cNvSpPr txBox="1"/>
          <p:nvPr/>
        </p:nvSpPr>
        <p:spPr>
          <a:xfrm>
            <a:off x="180975" y="465138"/>
            <a:ext cx="8485188" cy="2862262"/>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7:</a:t>
            </a:r>
            <a:r>
              <a:rPr lang="he-IL" dirty="0" smtClean="0">
                <a:solidFill>
                  <a:schemeClr val="tx2"/>
                </a:solidFill>
                <a:latin typeface="Times New Roman" pitchFamily="18" charset="0"/>
                <a:cs typeface="Times New Roman" pitchFamily="18" charset="0"/>
              </a:rPr>
              <a:t> </a:t>
            </a:r>
            <a:r>
              <a:rPr lang="he-IL" dirty="0" smtClean="0">
                <a:solidFill>
                  <a:schemeClr val="tx2"/>
                </a:solidFill>
              </a:rPr>
              <a:t> </a:t>
            </a:r>
          </a:p>
          <a:p>
            <a:pPr eaLnBrk="1" hangingPunct="1">
              <a:defRPr/>
            </a:pPr>
            <a:r>
              <a:rPr lang="he-IL" dirty="0" smtClean="0">
                <a:solidFill>
                  <a:schemeClr val="tx2"/>
                </a:solidFill>
              </a:rPr>
              <a:t>חוקרים במעבדה העלו השערת מחקר האומרת שזן </a:t>
            </a:r>
            <a:r>
              <a:rPr lang="en-US" dirty="0" smtClean="0">
                <a:solidFill>
                  <a:schemeClr val="tx2"/>
                </a:solidFill>
              </a:rPr>
              <a:t>X</a:t>
            </a:r>
            <a:r>
              <a:rPr lang="he-IL" dirty="0" smtClean="0">
                <a:solidFill>
                  <a:schemeClr val="tx2"/>
                </a:solidFill>
              </a:rPr>
              <a:t> של חיידקים יכול לעבור  טרנספורמציה </a:t>
            </a:r>
          </a:p>
          <a:p>
            <a:pPr eaLnBrk="1" hangingPunct="1">
              <a:defRPr/>
            </a:pPr>
            <a:r>
              <a:rPr lang="he-IL" dirty="0" smtClean="0">
                <a:solidFill>
                  <a:schemeClr val="tx2"/>
                </a:solidFill>
              </a:rPr>
              <a:t>ב</a:t>
            </a:r>
            <a:r>
              <a:rPr lang="he-IL" dirty="0" smtClean="0">
                <a:solidFill>
                  <a:schemeClr val="tx2"/>
                </a:solidFill>
                <a:latin typeface="Arial"/>
                <a:cs typeface="Arial"/>
              </a:rPr>
              <a:t>־</a:t>
            </a:r>
            <a:r>
              <a:rPr lang="he-IL" dirty="0" smtClean="0">
                <a:solidFill>
                  <a:schemeClr val="tx2"/>
                </a:solidFill>
              </a:rPr>
              <a:t> </a:t>
            </a:r>
            <a:r>
              <a:rPr lang="en-US" dirty="0" smtClean="0">
                <a:solidFill>
                  <a:schemeClr val="tx2"/>
                </a:solidFill>
              </a:rPr>
              <a:t>4°C</a:t>
            </a:r>
            <a:r>
              <a:rPr lang="he-IL" dirty="0" smtClean="0">
                <a:solidFill>
                  <a:schemeClr val="tx2"/>
                </a:solidFill>
              </a:rPr>
              <a:t>.</a:t>
            </a:r>
          </a:p>
          <a:p>
            <a:pPr eaLnBrk="1" hangingPunct="1">
              <a:defRPr/>
            </a:pPr>
            <a:r>
              <a:rPr lang="he-IL" dirty="0" smtClean="0">
                <a:solidFill>
                  <a:schemeClr val="tx2"/>
                </a:solidFill>
              </a:rPr>
              <a:t>כדי לבחון את ההשערה שלהם לקחו החוקרים שתי מבחנות חיידקים:</a:t>
            </a:r>
          </a:p>
          <a:p>
            <a:pPr eaLnBrk="1" hangingPunct="1">
              <a:defRPr/>
            </a:pPr>
            <a:r>
              <a:rPr lang="he-IL" dirty="0" smtClean="0">
                <a:solidFill>
                  <a:schemeClr val="tx2"/>
                </a:solidFill>
              </a:rPr>
              <a:t>במבחנה א' שמו חיידקים מזן </a:t>
            </a:r>
            <a:r>
              <a:rPr lang="en-US" dirty="0" smtClean="0">
                <a:solidFill>
                  <a:schemeClr val="tx2"/>
                </a:solidFill>
              </a:rPr>
              <a:t>X</a:t>
            </a:r>
            <a:r>
              <a:rPr lang="he-IL" dirty="0" smtClean="0">
                <a:solidFill>
                  <a:schemeClr val="tx2"/>
                </a:solidFill>
              </a:rPr>
              <a:t> הרגישים לאנטיביוטיקה קנימיצין (האנטיביוטיקה הורגת אותם). למצע הגידול שלהם הוסיפו מיצוי </a:t>
            </a:r>
            <a:r>
              <a:rPr lang="en-US" dirty="0" smtClean="0">
                <a:solidFill>
                  <a:schemeClr val="tx2"/>
                </a:solidFill>
              </a:rPr>
              <a:t>DNA</a:t>
            </a:r>
            <a:r>
              <a:rPr lang="he-IL" dirty="0" smtClean="0">
                <a:solidFill>
                  <a:schemeClr val="tx2"/>
                </a:solidFill>
              </a:rPr>
              <a:t> של חיידקים העמידים לקנמיצין.</a:t>
            </a:r>
          </a:p>
          <a:p>
            <a:pPr eaLnBrk="1" hangingPunct="1">
              <a:defRPr/>
            </a:pPr>
            <a:r>
              <a:rPr lang="he-IL" dirty="0" smtClean="0">
                <a:solidFill>
                  <a:schemeClr val="tx2"/>
                </a:solidFill>
              </a:rPr>
              <a:t>במבחנה ב' שמו אותה כמות של חיידקים, אך הפעם בלא  </a:t>
            </a:r>
            <a:r>
              <a:rPr lang="en-US" dirty="0" smtClean="0">
                <a:solidFill>
                  <a:schemeClr val="tx2"/>
                </a:solidFill>
              </a:rPr>
              <a:t>DNA</a:t>
            </a:r>
            <a:r>
              <a:rPr lang="he-IL" dirty="0" smtClean="0">
                <a:solidFill>
                  <a:schemeClr val="tx2"/>
                </a:solidFill>
              </a:rPr>
              <a:t> במצע הגידול.</a:t>
            </a:r>
          </a:p>
          <a:p>
            <a:pPr eaLnBrk="1" hangingPunct="1">
              <a:defRPr/>
            </a:pPr>
            <a:r>
              <a:rPr lang="he-IL" dirty="0" smtClean="0">
                <a:solidFill>
                  <a:schemeClr val="tx2"/>
                </a:solidFill>
              </a:rPr>
              <a:t>את שתי המבחנות שמו החוקרים ב</a:t>
            </a:r>
            <a:r>
              <a:rPr lang="he-IL" dirty="0" smtClean="0">
                <a:solidFill>
                  <a:schemeClr val="tx2"/>
                </a:solidFill>
                <a:latin typeface="Arial"/>
                <a:cs typeface="Arial"/>
              </a:rPr>
              <a:t>־ </a:t>
            </a:r>
            <a:r>
              <a:rPr lang="en-US" dirty="0" smtClean="0">
                <a:solidFill>
                  <a:schemeClr val="tx2"/>
                </a:solidFill>
              </a:rPr>
              <a:t>4°C</a:t>
            </a:r>
            <a:r>
              <a:rPr lang="he-IL" dirty="0" smtClean="0">
                <a:solidFill>
                  <a:schemeClr val="tx2"/>
                </a:solidFill>
              </a:rPr>
              <a:t> צלזיוס לאורך 24 שעות.</a:t>
            </a:r>
          </a:p>
          <a:p>
            <a:pPr eaLnBrk="1" hangingPunct="1">
              <a:defRPr/>
            </a:pPr>
            <a:r>
              <a:rPr lang="he-IL" dirty="0" smtClean="0">
                <a:solidFill>
                  <a:schemeClr val="tx2"/>
                </a:solidFill>
              </a:rPr>
              <a:t>בתום פרק זמן זה, העבירו החוקרים את החיידקים לגידול על צלחות המכילות קנמיצין. </a:t>
            </a:r>
          </a:p>
          <a:p>
            <a:pPr eaLnBrk="1" hangingPunct="1">
              <a:defRPr/>
            </a:pPr>
            <a:r>
              <a:rPr lang="he-IL" dirty="0" smtClean="0">
                <a:solidFill>
                  <a:schemeClr val="tx2"/>
                </a:solidFill>
              </a:rPr>
              <a:t>לאחר כמה ימים התפתחו בשתי הצלחות מעט מושבות חיידקים כמתואר בציור:</a:t>
            </a:r>
            <a:endParaRPr lang="he-IL" dirty="0" smtClean="0">
              <a:solidFill>
                <a:srgbClr val="1F497D"/>
              </a:solidFill>
            </a:endParaRPr>
          </a:p>
        </p:txBody>
      </p:sp>
      <p:grpSp>
        <p:nvGrpSpPr>
          <p:cNvPr id="104455" name="קבוצה 25"/>
          <p:cNvGrpSpPr>
            <a:grpSpLocks/>
          </p:cNvGrpSpPr>
          <p:nvPr/>
        </p:nvGrpSpPr>
        <p:grpSpPr bwMode="auto">
          <a:xfrm>
            <a:off x="827088" y="3644900"/>
            <a:ext cx="2160587" cy="2087563"/>
            <a:chOff x="1907704" y="3789040"/>
            <a:chExt cx="2160240" cy="2088232"/>
          </a:xfrm>
        </p:grpSpPr>
        <p:sp>
          <p:nvSpPr>
            <p:cNvPr id="20" name="אליפסה 19"/>
            <p:cNvSpPr/>
            <p:nvPr/>
          </p:nvSpPr>
          <p:spPr>
            <a:xfrm>
              <a:off x="1907704" y="3789040"/>
              <a:ext cx="2160240" cy="2088232"/>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1" name="אליפסה 20"/>
            <p:cNvSpPr/>
            <p:nvPr/>
          </p:nvSpPr>
          <p:spPr>
            <a:xfrm>
              <a:off x="2194995" y="4652917"/>
              <a:ext cx="144440" cy="1445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2" name="אליפסה 21"/>
            <p:cNvSpPr/>
            <p:nvPr/>
          </p:nvSpPr>
          <p:spPr>
            <a:xfrm>
              <a:off x="3060044" y="4797426"/>
              <a:ext cx="144439" cy="1445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3" name="אליפסה 22"/>
            <p:cNvSpPr/>
            <p:nvPr/>
          </p:nvSpPr>
          <p:spPr>
            <a:xfrm>
              <a:off x="2628313" y="5373873"/>
              <a:ext cx="142852" cy="14292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4" name="אליפסה 23"/>
            <p:cNvSpPr/>
            <p:nvPr/>
          </p:nvSpPr>
          <p:spPr>
            <a:xfrm>
              <a:off x="2988617" y="4292439"/>
              <a:ext cx="142852" cy="1445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28" name="אליפסה 27"/>
          <p:cNvSpPr/>
          <p:nvPr/>
        </p:nvSpPr>
        <p:spPr>
          <a:xfrm>
            <a:off x="3203575" y="3644900"/>
            <a:ext cx="2160588" cy="208756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9" name="אליפסה 28"/>
          <p:cNvSpPr/>
          <p:nvPr/>
        </p:nvSpPr>
        <p:spPr>
          <a:xfrm>
            <a:off x="3492500" y="4508500"/>
            <a:ext cx="142875" cy="1444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0" name="אליפסה 29"/>
          <p:cNvSpPr/>
          <p:nvPr/>
        </p:nvSpPr>
        <p:spPr>
          <a:xfrm>
            <a:off x="4716463" y="4941888"/>
            <a:ext cx="142875" cy="1428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1" name="אליפסה 30"/>
          <p:cNvSpPr/>
          <p:nvPr/>
        </p:nvSpPr>
        <p:spPr>
          <a:xfrm>
            <a:off x="4211638" y="5300663"/>
            <a:ext cx="144462" cy="144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2" name="אליפסה 31"/>
          <p:cNvSpPr/>
          <p:nvPr/>
        </p:nvSpPr>
        <p:spPr>
          <a:xfrm>
            <a:off x="4284663" y="4149725"/>
            <a:ext cx="142875" cy="1428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37" name="מחבר חץ ישר 36"/>
          <p:cNvCxnSpPr>
            <a:endCxn id="21" idx="1"/>
          </p:cNvCxnSpPr>
          <p:nvPr/>
        </p:nvCxnSpPr>
        <p:spPr>
          <a:xfrm>
            <a:off x="900113" y="3605213"/>
            <a:ext cx="234950" cy="9239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22238" y="3213100"/>
            <a:ext cx="1670051" cy="576263"/>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a:latin typeface="+mn-lt"/>
                <a:cs typeface="+mn-cs"/>
              </a:rPr>
              <a:t>מושבת חיידקים</a:t>
            </a:r>
          </a:p>
        </p:txBody>
      </p:sp>
      <p:sp>
        <p:nvSpPr>
          <p:cNvPr id="39" name="TextBox 38"/>
          <p:cNvSpPr txBox="1"/>
          <p:nvPr/>
        </p:nvSpPr>
        <p:spPr>
          <a:xfrm>
            <a:off x="900113" y="5805488"/>
            <a:ext cx="1670050" cy="576262"/>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a:latin typeface="+mn-lt"/>
                <a:cs typeface="+mn-cs"/>
              </a:rPr>
              <a:t>חיידקים ממבחנה ב'</a:t>
            </a:r>
          </a:p>
        </p:txBody>
      </p:sp>
      <p:sp>
        <p:nvSpPr>
          <p:cNvPr id="40" name="TextBox 39"/>
          <p:cNvSpPr txBox="1"/>
          <p:nvPr/>
        </p:nvSpPr>
        <p:spPr>
          <a:xfrm>
            <a:off x="3549650" y="5805488"/>
            <a:ext cx="1670050" cy="576262"/>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a:latin typeface="+mn-lt"/>
                <a:cs typeface="+mn-cs"/>
              </a:rPr>
              <a:t>חיידקים ממבחנה א'</a:t>
            </a:r>
          </a:p>
        </p:txBody>
      </p:sp>
      <p:sp>
        <p:nvSpPr>
          <p:cNvPr id="26"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2"/>
          <p:cNvSpPr/>
          <p:nvPr/>
        </p:nvSpPr>
        <p:spPr>
          <a:xfrm>
            <a:off x="395288" y="765175"/>
            <a:ext cx="8348662" cy="57340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prstClr val="black"/>
                </a:solidFill>
              </a:rPr>
              <a:t>א. החוקרים לא </a:t>
            </a:r>
            <a:r>
              <a:rPr lang="he-IL" dirty="0">
                <a:solidFill>
                  <a:schemeClr val="tx1"/>
                </a:solidFill>
              </a:rPr>
              <a:t>הצליחו להוכיח את השערת המחקר. אם ההשערה הייתה נכונה היינו מצפים לראות מספר גבוה במידה ניכרת של מושבות בצלחת שבה נזרעו חיידקים שגדלו בנוכחות </a:t>
            </a:r>
            <a:r>
              <a:rPr lang="en-US" dirty="0">
                <a:solidFill>
                  <a:schemeClr val="tx1"/>
                </a:solidFill>
              </a:rPr>
              <a:t>DNA</a:t>
            </a:r>
            <a:r>
              <a:rPr lang="he-IL" dirty="0">
                <a:solidFill>
                  <a:schemeClr val="tx1"/>
                </a:solidFill>
              </a:rPr>
              <a:t> של חיידקים עמידים, לעומת חיידקים שגדלו בלא נוכחות </a:t>
            </a:r>
            <a:r>
              <a:rPr lang="en-US" dirty="0">
                <a:solidFill>
                  <a:schemeClr val="tx1"/>
                </a:solidFill>
              </a:rPr>
              <a:t>DNA</a:t>
            </a:r>
            <a:r>
              <a:rPr lang="he-IL" dirty="0">
                <a:solidFill>
                  <a:schemeClr val="tx1"/>
                </a:solidFill>
              </a:rPr>
              <a:t> זר, שלא היה להם סיכוי לעבור טרנספורמציה. בפועל התקבל מספר דומה של מושבות. </a:t>
            </a:r>
          </a:p>
          <a:p>
            <a:pPr>
              <a:defRPr/>
            </a:pPr>
            <a:r>
              <a:rPr lang="he-IL" dirty="0">
                <a:solidFill>
                  <a:schemeClr val="tx1"/>
                </a:solidFill>
              </a:rPr>
              <a:t>ייתכן שמקורן של מושבות אלו הוא בזיהום על ידי חיידקים מבחוץ) או מוטציה של החיידקים במבחנת המקור.</a:t>
            </a:r>
          </a:p>
          <a:p>
            <a:pPr>
              <a:defRPr/>
            </a:pPr>
            <a:endParaRPr lang="he-IL" dirty="0">
              <a:solidFill>
                <a:schemeClr val="tx1"/>
              </a:solidFill>
            </a:endParaRPr>
          </a:p>
          <a:p>
            <a:pPr>
              <a:defRPr/>
            </a:pPr>
            <a:r>
              <a:rPr lang="he-IL" dirty="0">
                <a:solidFill>
                  <a:schemeClr val="tx1"/>
                </a:solidFill>
              </a:rPr>
              <a:t>ב. כדי שיהיה אפשר לבחון את יעילות הטרנספורמציה </a:t>
            </a:r>
            <a:r>
              <a:rPr lang="he-IL" dirty="0">
                <a:solidFill>
                  <a:prstClr val="black"/>
                </a:solidFill>
              </a:rPr>
              <a:t>יש צורך להשוות חיידקים שעברו את הטיפול לחיידקים מאותו הסוג שלא עברו את הטיפול, ולכן נדרשת מבחנת ביקורת.</a:t>
            </a:r>
          </a:p>
          <a:p>
            <a:pPr>
              <a:defRPr/>
            </a:pPr>
            <a:endParaRPr lang="he-IL" dirty="0">
              <a:solidFill>
                <a:prstClr val="black"/>
              </a:solidFill>
            </a:endParaRPr>
          </a:p>
          <a:p>
            <a:pPr>
              <a:defRPr/>
            </a:pPr>
            <a:endParaRPr lang="he-IL" dirty="0">
              <a:solidFill>
                <a:srgbClr val="FF6600"/>
              </a:solidFill>
            </a:endParaRPr>
          </a:p>
        </p:txBody>
      </p:sp>
      <p:sp>
        <p:nvSpPr>
          <p:cNvPr id="21515" name="Slide Number Placeholder 15"/>
          <p:cNvSpPr>
            <a:spLocks noGrp="1"/>
          </p:cNvSpPr>
          <p:nvPr>
            <p:ph type="sldNum" sz="quarter" idx="12"/>
          </p:nvPr>
        </p:nvSpPr>
        <p:spPr bwMode="auto">
          <a:xfrm>
            <a:off x="95250" y="6584950"/>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F4D61AD-20C4-466A-9D85-D7FE9629E064}" type="slidenum">
              <a:rPr lang="he-IL" sz="1100" smtClean="0">
                <a:solidFill>
                  <a:prstClr val="white">
                    <a:lumMod val="75000"/>
                  </a:prstClr>
                </a:solidFill>
              </a:rPr>
              <a:pPr fontAlgn="base">
                <a:spcBef>
                  <a:spcPct val="0"/>
                </a:spcBef>
                <a:spcAft>
                  <a:spcPct val="0"/>
                </a:spcAft>
                <a:defRPr/>
              </a:pPr>
              <a:t>23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6" name="TextBox 5"/>
          <p:cNvSpPr txBox="1"/>
          <p:nvPr/>
        </p:nvSpPr>
        <p:spPr>
          <a:xfrm>
            <a:off x="184944" y="404664"/>
            <a:ext cx="8485188"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rPr>
              <a:t>שאלה 7:</a:t>
            </a:r>
            <a:r>
              <a:rPr lang="he-IL" dirty="0" smtClean="0">
                <a:solidFill>
                  <a:schemeClr val="tx2"/>
                </a:solidFill>
                <a:latin typeface="Times New Roman" pitchFamily="18" charset="0"/>
                <a:cs typeface="Times New Roman" pitchFamily="18" charset="0"/>
              </a:rPr>
              <a:t> </a:t>
            </a:r>
            <a:endParaRPr lang="he-IL" dirty="0" smtClean="0">
              <a:solidFill>
                <a:schemeClr val="tx2"/>
              </a:solidFill>
            </a:endParaRPr>
          </a:p>
        </p:txBody>
      </p:sp>
      <p:sp>
        <p:nvSpPr>
          <p:cNvPr id="20" name="אליפסה 19"/>
          <p:cNvSpPr/>
          <p:nvPr/>
        </p:nvSpPr>
        <p:spPr>
          <a:xfrm>
            <a:off x="827088" y="3933825"/>
            <a:ext cx="2160587" cy="208756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1" name="אליפסה 20"/>
          <p:cNvSpPr/>
          <p:nvPr/>
        </p:nvSpPr>
        <p:spPr>
          <a:xfrm>
            <a:off x="1116013" y="4797425"/>
            <a:ext cx="142875" cy="1444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2" name="אליפסה 21"/>
          <p:cNvSpPr/>
          <p:nvPr/>
        </p:nvSpPr>
        <p:spPr>
          <a:xfrm>
            <a:off x="1979613" y="4941888"/>
            <a:ext cx="144462" cy="1428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3" name="אליפסה 22"/>
          <p:cNvSpPr/>
          <p:nvPr/>
        </p:nvSpPr>
        <p:spPr>
          <a:xfrm>
            <a:off x="1547813" y="5516563"/>
            <a:ext cx="144462" cy="144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4" name="אליפסה 23"/>
          <p:cNvSpPr/>
          <p:nvPr/>
        </p:nvSpPr>
        <p:spPr>
          <a:xfrm>
            <a:off x="1908175" y="4437063"/>
            <a:ext cx="142875" cy="144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8" name="אליפסה 27"/>
          <p:cNvSpPr/>
          <p:nvPr/>
        </p:nvSpPr>
        <p:spPr>
          <a:xfrm>
            <a:off x="3203575" y="3933825"/>
            <a:ext cx="2160588" cy="2087563"/>
          </a:xfrm>
          <a:prstGeom prst="ellips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9" name="אליפסה 28"/>
          <p:cNvSpPr/>
          <p:nvPr/>
        </p:nvSpPr>
        <p:spPr>
          <a:xfrm>
            <a:off x="3492500" y="4797425"/>
            <a:ext cx="142875" cy="1444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1" name="אליפסה 30"/>
          <p:cNvSpPr/>
          <p:nvPr/>
        </p:nvSpPr>
        <p:spPr>
          <a:xfrm>
            <a:off x="4211638" y="5589588"/>
            <a:ext cx="144462" cy="14287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2" name="אליפסה 31"/>
          <p:cNvSpPr/>
          <p:nvPr/>
        </p:nvSpPr>
        <p:spPr>
          <a:xfrm>
            <a:off x="4284663" y="4437063"/>
            <a:ext cx="142875" cy="1444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3" name="אליפסה 32"/>
          <p:cNvSpPr/>
          <p:nvPr/>
        </p:nvSpPr>
        <p:spPr>
          <a:xfrm>
            <a:off x="4716463" y="4797425"/>
            <a:ext cx="142875" cy="14446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37" name="מחבר חץ ישר 36"/>
          <p:cNvCxnSpPr/>
          <p:nvPr/>
        </p:nvCxnSpPr>
        <p:spPr>
          <a:xfrm>
            <a:off x="827088" y="3789363"/>
            <a:ext cx="360362" cy="1152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3500438"/>
            <a:ext cx="1670050" cy="433387"/>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a:latin typeface="+mn-lt"/>
                <a:cs typeface="+mn-cs"/>
              </a:rPr>
              <a:t>מושבת חיידקים</a:t>
            </a:r>
          </a:p>
        </p:txBody>
      </p:sp>
      <p:sp>
        <p:nvSpPr>
          <p:cNvPr id="39" name="TextBox 38"/>
          <p:cNvSpPr txBox="1"/>
          <p:nvPr/>
        </p:nvSpPr>
        <p:spPr>
          <a:xfrm>
            <a:off x="957263" y="5940425"/>
            <a:ext cx="1670050" cy="576263"/>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a:latin typeface="+mn-lt"/>
                <a:cs typeface="+mn-cs"/>
              </a:rPr>
              <a:t>חיידקים ממבחנה ב'</a:t>
            </a:r>
          </a:p>
        </p:txBody>
      </p:sp>
      <p:sp>
        <p:nvSpPr>
          <p:cNvPr id="40" name="TextBox 39"/>
          <p:cNvSpPr txBox="1"/>
          <p:nvPr/>
        </p:nvSpPr>
        <p:spPr>
          <a:xfrm>
            <a:off x="3419475" y="5949950"/>
            <a:ext cx="1670050" cy="576263"/>
          </a:xfrm>
          <a:prstGeom prst="rect">
            <a:avLst/>
          </a:prstGeom>
          <a:noFill/>
          <a:ln w="22225">
            <a:noFill/>
          </a:ln>
          <a:effectLst>
            <a:outerShdw sx="101000" sy="101000" algn="ctr" rotWithShape="0">
              <a:schemeClr val="bg1">
                <a:lumMod val="75000"/>
              </a:schemeClr>
            </a:outerShdw>
          </a:effectLst>
        </p:spPr>
        <p:txBody>
          <a:bodyPr wrap="none" rtlCol="1" anchor="ctr">
            <a:normAutofit/>
          </a:bodyPr>
          <a:lstStyle/>
          <a:p>
            <a:pPr fontAlgn="auto">
              <a:spcBef>
                <a:spcPts val="0"/>
              </a:spcBef>
              <a:spcAft>
                <a:spcPts val="0"/>
              </a:spcAft>
              <a:defRPr/>
            </a:pPr>
            <a:r>
              <a:rPr lang="he-IL" sz="1400" dirty="0">
                <a:latin typeface="+mn-lt"/>
                <a:cs typeface="+mn-cs"/>
              </a:rPr>
              <a:t>חיידקים ממבחנה א'</a:t>
            </a:r>
          </a:p>
        </p:txBody>
      </p:sp>
      <p:sp>
        <p:nvSpPr>
          <p:cNvPr id="26"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6498"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734D001-065B-41C6-BBC8-AA12FD1A3BA8}" type="slidenum">
              <a:rPr lang="he-IL" smtClean="0"/>
              <a:pPr fontAlgn="base">
                <a:spcBef>
                  <a:spcPct val="0"/>
                </a:spcBef>
                <a:spcAft>
                  <a:spcPct val="0"/>
                </a:spcAft>
                <a:defRPr/>
              </a:pPr>
              <a:t>24</a:t>
            </a:fld>
            <a:endParaRPr lang="he-IL" dirty="0" smtClean="0"/>
          </a:p>
        </p:txBody>
      </p:sp>
      <p:sp>
        <p:nvSpPr>
          <p:cNvPr id="6" name="כותרת 5"/>
          <p:cNvSpPr>
            <a:spLocks noGrp="1"/>
          </p:cNvSpPr>
          <p:nvPr>
            <p:ph type="ctrTitle"/>
          </p:nvPr>
        </p:nvSpPr>
        <p:spPr>
          <a:xfrm>
            <a:off x="890588" y="-27384"/>
            <a:ext cx="7772400" cy="441326"/>
          </a:xfrm>
        </p:spPr>
        <p:txBody>
          <a:bodyPr/>
          <a:lstStyle/>
          <a:p>
            <a:pPr fontAlgn="auto">
              <a:defRPr/>
            </a:pPr>
            <a:r>
              <a:rPr lang="he-IL" sz="1800" b="1" dirty="0" smtClean="0">
                <a:solidFill>
                  <a:srgbClr val="FF6600"/>
                </a:solidFill>
                <a:ea typeface="+mn-ea"/>
              </a:rPr>
              <a:t>שאלה  8: ביולוגיה בחיוך</a:t>
            </a:r>
            <a:endParaRPr lang="he-IL" sz="1800" dirty="0" smtClean="0">
              <a:solidFill>
                <a:schemeClr val="accent6">
                  <a:lumMod val="50000"/>
                  <a:lumOff val="50000"/>
                </a:schemeClr>
              </a:solidFill>
            </a:endParaRPr>
          </a:p>
        </p:txBody>
      </p:sp>
      <p:sp>
        <p:nvSpPr>
          <p:cNvPr id="13" name="TextBox 12"/>
          <p:cNvSpPr txBox="1"/>
          <p:nvPr/>
        </p:nvSpPr>
        <p:spPr>
          <a:xfrm>
            <a:off x="539750" y="465138"/>
            <a:ext cx="8183563" cy="480060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p>
          <a:p>
            <a:pPr eaLnBrk="1" hangingPunct="1">
              <a:defRPr/>
            </a:pPr>
            <a:r>
              <a:rPr lang="he-IL" dirty="0">
                <a:solidFill>
                  <a:srgbClr val="1F497D"/>
                </a:solidFill>
              </a:rPr>
              <a:t>טרה הבקטריה רצתה שינוי! </a:t>
            </a:r>
          </a:p>
          <a:p>
            <a:pPr eaLnBrk="1" hangingPunct="1">
              <a:defRPr/>
            </a:pPr>
            <a:r>
              <a:rPr lang="he-IL" dirty="0">
                <a:solidFill>
                  <a:srgbClr val="1F497D"/>
                </a:solidFill>
              </a:rPr>
              <a:t>כל החברים שלה הלכו שוב לשחק על צלחת האגר עם פניצילין ורק היא </a:t>
            </a:r>
            <a:endParaRPr lang="he-IL" dirty="0" smtClean="0">
              <a:solidFill>
                <a:srgbClr val="1F497D"/>
              </a:solidFill>
            </a:endParaRPr>
          </a:p>
          <a:p>
            <a:pPr eaLnBrk="1" hangingPunct="1">
              <a:defRPr/>
            </a:pPr>
            <a:r>
              <a:rPr lang="he-IL" dirty="0" smtClean="0">
                <a:solidFill>
                  <a:srgbClr val="1F497D"/>
                </a:solidFill>
              </a:rPr>
              <a:t>נשארה </a:t>
            </a:r>
            <a:r>
              <a:rPr lang="he-IL" dirty="0">
                <a:solidFill>
                  <a:schemeClr val="tx2"/>
                </a:solidFill>
              </a:rPr>
              <a:t>בבית </a:t>
            </a:r>
            <a:r>
              <a:rPr lang="he-IL" dirty="0" smtClean="0">
                <a:solidFill>
                  <a:schemeClr val="tx2"/>
                </a:solidFill>
              </a:rPr>
              <a:t>משום </a:t>
            </a:r>
            <a:r>
              <a:rPr lang="he-IL" dirty="0">
                <a:solidFill>
                  <a:schemeClr val="tx2"/>
                </a:solidFill>
              </a:rPr>
              <a:t>שאינה עמידה לאנטיביוטיקה. טרה החליטה שהיא </a:t>
            </a:r>
            <a:endParaRPr lang="he-IL" dirty="0" smtClean="0">
              <a:solidFill>
                <a:schemeClr val="tx2"/>
              </a:solidFill>
            </a:endParaRPr>
          </a:p>
          <a:p>
            <a:pPr eaLnBrk="1" hangingPunct="1">
              <a:defRPr/>
            </a:pPr>
            <a:r>
              <a:rPr lang="he-IL" dirty="0" smtClean="0">
                <a:solidFill>
                  <a:schemeClr val="tx2"/>
                </a:solidFill>
              </a:rPr>
              <a:t>חייבת </a:t>
            </a:r>
            <a:r>
              <a:rPr lang="he-IL" dirty="0">
                <a:solidFill>
                  <a:schemeClr val="tx2"/>
                </a:solidFill>
              </a:rPr>
              <a:t>להשיג עמידות </a:t>
            </a:r>
            <a:r>
              <a:rPr lang="he-IL" dirty="0" smtClean="0">
                <a:solidFill>
                  <a:schemeClr val="tx2"/>
                </a:solidFill>
              </a:rPr>
              <a:t>לפניצילין</a:t>
            </a:r>
            <a:r>
              <a:rPr lang="he-IL" dirty="0">
                <a:solidFill>
                  <a:schemeClr val="tx2"/>
                </a:solidFill>
              </a:rPr>
              <a:t>, לפני שלא </a:t>
            </a:r>
            <a:r>
              <a:rPr lang="he-IL" dirty="0" smtClean="0">
                <a:solidFill>
                  <a:schemeClr val="tx2"/>
                </a:solidFill>
              </a:rPr>
              <a:t>יישארו </a:t>
            </a:r>
            <a:r>
              <a:rPr lang="he-IL" dirty="0">
                <a:solidFill>
                  <a:schemeClr val="tx2"/>
                </a:solidFill>
              </a:rPr>
              <a:t>לה חברים בכלל.</a:t>
            </a:r>
          </a:p>
          <a:p>
            <a:pPr eaLnBrk="1" hangingPunct="1">
              <a:defRPr/>
            </a:pPr>
            <a:endParaRPr lang="he-IL" dirty="0">
              <a:solidFill>
                <a:schemeClr val="tx2"/>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סמנו </a:t>
            </a:r>
            <a:r>
              <a:rPr lang="he-IL" dirty="0">
                <a:solidFill>
                  <a:schemeClr val="tx2"/>
                </a:solidFill>
              </a:rPr>
              <a:t>נכון/ לא נכון על המשפטים הבאים:</a:t>
            </a:r>
          </a:p>
          <a:p>
            <a:pPr eaLnBrk="1" hangingPunct="1">
              <a:defRPr/>
            </a:pPr>
            <a:endParaRPr lang="he-IL" dirty="0" smtClean="0">
              <a:solidFill>
                <a:schemeClr val="tx2"/>
              </a:solidFill>
            </a:endParaRPr>
          </a:p>
          <a:p>
            <a:pPr eaLnBrk="1" hangingPunct="1">
              <a:defRPr/>
            </a:pPr>
            <a:r>
              <a:rPr lang="he-IL" dirty="0" smtClean="0">
                <a:solidFill>
                  <a:schemeClr val="tx2"/>
                </a:solidFill>
              </a:rPr>
              <a:t>א. הדרך </a:t>
            </a:r>
            <a:r>
              <a:rPr lang="he-IL" dirty="0">
                <a:solidFill>
                  <a:schemeClr val="tx2"/>
                </a:solidFill>
              </a:rPr>
              <a:t>המהירה והבטוחה ביותר להשיג עמידות היא להמתין למוטציה </a:t>
            </a:r>
            <a:r>
              <a:rPr lang="he-IL" dirty="0" smtClean="0">
                <a:solidFill>
                  <a:schemeClr val="tx2"/>
                </a:solidFill>
              </a:rPr>
              <a:t>ב</a:t>
            </a:r>
            <a:r>
              <a:rPr lang="he-IL" dirty="0" smtClean="0">
                <a:solidFill>
                  <a:schemeClr val="tx2"/>
                </a:solidFill>
                <a:latin typeface="Arial"/>
                <a:cs typeface="Arial"/>
              </a:rPr>
              <a:t>־</a:t>
            </a:r>
            <a:r>
              <a:rPr lang="en-US" dirty="0" smtClean="0">
                <a:solidFill>
                  <a:schemeClr val="tx2"/>
                </a:solidFill>
              </a:rPr>
              <a:t>DNA </a:t>
            </a:r>
            <a:r>
              <a:rPr lang="he-IL" dirty="0" smtClean="0">
                <a:solidFill>
                  <a:schemeClr val="tx2"/>
                </a:solidFill>
              </a:rPr>
              <a:t> </a:t>
            </a:r>
          </a:p>
          <a:p>
            <a:pPr eaLnBrk="1" hangingPunct="1">
              <a:defRPr/>
            </a:pPr>
            <a:r>
              <a:rPr lang="he-IL" dirty="0">
                <a:solidFill>
                  <a:schemeClr val="tx2"/>
                </a:solidFill>
              </a:rPr>
              <a:t> </a:t>
            </a:r>
            <a:r>
              <a:rPr lang="he-IL" dirty="0" smtClean="0">
                <a:solidFill>
                  <a:schemeClr val="tx2"/>
                </a:solidFill>
              </a:rPr>
              <a:t>   של </a:t>
            </a:r>
            <a:r>
              <a:rPr lang="he-IL" dirty="0">
                <a:solidFill>
                  <a:schemeClr val="tx2"/>
                </a:solidFill>
              </a:rPr>
              <a:t>טרה, </a:t>
            </a:r>
            <a:r>
              <a:rPr lang="he-IL" dirty="0" smtClean="0">
                <a:solidFill>
                  <a:schemeClr val="tx2"/>
                </a:solidFill>
              </a:rPr>
              <a:t>שתהפוך </a:t>
            </a:r>
            <a:r>
              <a:rPr lang="he-IL" dirty="0">
                <a:solidFill>
                  <a:schemeClr val="tx2"/>
                </a:solidFill>
              </a:rPr>
              <a:t>אותה לעמידה</a:t>
            </a:r>
            <a:r>
              <a:rPr lang="he-IL" dirty="0" smtClean="0">
                <a:solidFill>
                  <a:schemeClr val="tx2"/>
                </a:solidFill>
              </a:rPr>
              <a:t>.</a:t>
            </a:r>
          </a:p>
          <a:p>
            <a:pPr eaLnBrk="1" hangingPunct="1">
              <a:defRPr/>
            </a:pPr>
            <a:endParaRPr lang="he-IL" dirty="0">
              <a:solidFill>
                <a:schemeClr val="tx2"/>
              </a:solidFill>
            </a:endParaRPr>
          </a:p>
          <a:p>
            <a:pPr eaLnBrk="1" hangingPunct="1">
              <a:defRPr/>
            </a:pPr>
            <a:r>
              <a:rPr lang="he-IL" dirty="0" smtClean="0">
                <a:solidFill>
                  <a:schemeClr val="tx2"/>
                </a:solidFill>
              </a:rPr>
              <a:t>ב. טרה </a:t>
            </a:r>
            <a:r>
              <a:rPr lang="he-IL" dirty="0">
                <a:solidFill>
                  <a:schemeClr val="tx2"/>
                </a:solidFill>
              </a:rPr>
              <a:t>יכולה לעבור טרנסדוקציה </a:t>
            </a:r>
            <a:r>
              <a:rPr lang="he-IL" dirty="0" smtClean="0">
                <a:solidFill>
                  <a:schemeClr val="tx2"/>
                </a:solidFill>
              </a:rPr>
              <a:t>על ידי </a:t>
            </a:r>
            <a:r>
              <a:rPr lang="he-IL" dirty="0">
                <a:solidFill>
                  <a:schemeClr val="tx2"/>
                </a:solidFill>
              </a:rPr>
              <a:t>בקטריופאג' אקראי </a:t>
            </a:r>
            <a:r>
              <a:rPr lang="he-IL" dirty="0" smtClean="0">
                <a:solidFill>
                  <a:schemeClr val="tx2"/>
                </a:solidFill>
              </a:rPr>
              <a:t>מן הרחוב ולפתח </a:t>
            </a:r>
            <a:r>
              <a:rPr lang="he-IL" dirty="0">
                <a:solidFill>
                  <a:schemeClr val="tx2"/>
                </a:solidFill>
              </a:rPr>
              <a:t>עמידות</a:t>
            </a:r>
            <a:r>
              <a:rPr lang="he-IL" dirty="0" smtClean="0">
                <a:solidFill>
                  <a:schemeClr val="tx2"/>
                </a:solidFill>
              </a:rPr>
              <a:t>.</a:t>
            </a:r>
          </a:p>
          <a:p>
            <a:pPr eaLnBrk="1" hangingPunct="1">
              <a:defRPr/>
            </a:pPr>
            <a:endParaRPr lang="he-IL" dirty="0">
              <a:solidFill>
                <a:schemeClr val="tx2"/>
              </a:solidFill>
            </a:endParaRPr>
          </a:p>
          <a:p>
            <a:pPr eaLnBrk="1" hangingPunct="1">
              <a:defRPr/>
            </a:pPr>
            <a:r>
              <a:rPr lang="he-IL" dirty="0" smtClean="0">
                <a:solidFill>
                  <a:schemeClr val="tx2"/>
                </a:solidFill>
              </a:rPr>
              <a:t>ג. מלבד </a:t>
            </a:r>
            <a:r>
              <a:rPr lang="he-IL" dirty="0">
                <a:solidFill>
                  <a:schemeClr val="tx2"/>
                </a:solidFill>
              </a:rPr>
              <a:t>החוסר בעמידות, טרה </a:t>
            </a:r>
            <a:r>
              <a:rPr lang="he-IL" dirty="0" smtClean="0">
                <a:solidFill>
                  <a:schemeClr val="tx2"/>
                </a:solidFill>
              </a:rPr>
              <a:t>רואה בעצמה </a:t>
            </a:r>
            <a:r>
              <a:rPr lang="he-IL" dirty="0">
                <a:solidFill>
                  <a:schemeClr val="tx2"/>
                </a:solidFill>
              </a:rPr>
              <a:t>חיידק מושלם ולא הייתה רוצה לשנות </a:t>
            </a:r>
            <a:r>
              <a:rPr lang="he-IL" dirty="0" smtClean="0">
                <a:solidFill>
                  <a:schemeClr val="tx2"/>
                </a:solidFill>
              </a:rPr>
              <a:t>    </a:t>
            </a:r>
          </a:p>
          <a:p>
            <a:pPr eaLnBrk="1" hangingPunct="1">
              <a:defRPr/>
            </a:pPr>
            <a:r>
              <a:rPr lang="he-IL" dirty="0" smtClean="0">
                <a:solidFill>
                  <a:schemeClr val="tx2"/>
                </a:solidFill>
              </a:rPr>
              <a:t>   דבר</a:t>
            </a:r>
            <a:r>
              <a:rPr lang="he-IL" dirty="0">
                <a:solidFill>
                  <a:schemeClr val="tx2"/>
                </a:solidFill>
              </a:rPr>
              <a:t>. לכן תהליך הקוניוגציה אינו מתאים לה</a:t>
            </a:r>
            <a:r>
              <a:rPr lang="he-IL" dirty="0">
                <a:solidFill>
                  <a:srgbClr val="1F497D"/>
                </a:solidFill>
              </a:rPr>
              <a:t>.</a:t>
            </a:r>
          </a:p>
          <a:p>
            <a:pPr eaLnBrk="1" hangingPunct="1">
              <a:defRPr/>
            </a:pPr>
            <a:endParaRPr lang="he-IL" dirty="0">
              <a:solidFill>
                <a:srgbClr val="1F497D"/>
              </a:solidFill>
            </a:endParaRPr>
          </a:p>
        </p:txBody>
      </p:sp>
      <p:sp>
        <p:nvSpPr>
          <p:cNvPr id="106503"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DF3AA143-DAA9-444F-9F7F-3069803D9170}" type="slidenum">
              <a:rPr lang="he-IL" sz="1100">
                <a:solidFill>
                  <a:srgbClr val="BFBFBF"/>
                </a:solidFill>
              </a:rPr>
              <a:pPr algn="l" eaLnBrk="1" hangingPunct="1"/>
              <a:t>24</a:t>
            </a:fld>
            <a:endParaRPr lang="he-IL" sz="1100">
              <a:solidFill>
                <a:srgbClr val="BFBFBF"/>
              </a:solidFill>
            </a:endParaRPr>
          </a:p>
        </p:txBody>
      </p:sp>
      <p:sp>
        <p:nvSpPr>
          <p:cNvPr id="106504" name="Rectangle 4"/>
          <p:cNvSpPr>
            <a:spLocks noChangeArrowheads="1"/>
          </p:cNvSpPr>
          <p:nvPr/>
        </p:nvSpPr>
        <p:spPr bwMode="auto">
          <a:xfrm>
            <a:off x="0" y="0"/>
            <a:ext cx="9144000" cy="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74589" bIns="806196" anchor="ctr">
            <a:spAutoFit/>
          </a:bodyPr>
          <a:lstStyle/>
          <a:p>
            <a:pPr eaLnBrk="0" hangingPunct="0"/>
            <a:endParaRPr lang="he-IL"/>
          </a:p>
        </p:txBody>
      </p:sp>
      <p:grpSp>
        <p:nvGrpSpPr>
          <p:cNvPr id="106505" name="קבוצה 13"/>
          <p:cNvGrpSpPr>
            <a:grpSpLocks/>
          </p:cNvGrpSpPr>
          <p:nvPr/>
        </p:nvGrpSpPr>
        <p:grpSpPr bwMode="auto">
          <a:xfrm rot="931875">
            <a:off x="1195388" y="5162550"/>
            <a:ext cx="6754812" cy="1914525"/>
            <a:chOff x="2465671" y="3769021"/>
            <a:chExt cx="6755177" cy="1915360"/>
          </a:xfrm>
        </p:grpSpPr>
        <p:grpSp>
          <p:nvGrpSpPr>
            <p:cNvPr id="106507" name="קבוצה 9"/>
            <p:cNvGrpSpPr>
              <a:grpSpLocks/>
            </p:cNvGrpSpPr>
            <p:nvPr/>
          </p:nvGrpSpPr>
          <p:grpSpPr bwMode="auto">
            <a:xfrm>
              <a:off x="2465671" y="3884181"/>
              <a:ext cx="4044382" cy="1800200"/>
              <a:chOff x="1835696" y="2688547"/>
              <a:chExt cx="6168216" cy="2909093"/>
            </a:xfrm>
          </p:grpSpPr>
          <p:sp>
            <p:nvSpPr>
              <p:cNvPr id="8" name="צורה חופשית 7"/>
              <p:cNvSpPr/>
              <p:nvPr/>
            </p:nvSpPr>
            <p:spPr>
              <a:xfrm>
                <a:off x="1823136" y="4281749"/>
                <a:ext cx="2338955" cy="1301211"/>
              </a:xfrm>
              <a:custGeom>
                <a:avLst/>
                <a:gdLst>
                  <a:gd name="connsiteX0" fmla="*/ 2337367 w 2337367"/>
                  <a:gd name="connsiteY0" fmla="*/ 0 h 1304544"/>
                  <a:gd name="connsiteX1" fmla="*/ 1508311 w 2337367"/>
                  <a:gd name="connsiteY1" fmla="*/ 280416 h 1304544"/>
                  <a:gd name="connsiteX2" fmla="*/ 1264471 w 2337367"/>
                  <a:gd name="connsiteY2" fmla="*/ 816864 h 1304544"/>
                  <a:gd name="connsiteX3" fmla="*/ 691447 w 2337367"/>
                  <a:gd name="connsiteY3" fmla="*/ 670560 h 1304544"/>
                  <a:gd name="connsiteX4" fmla="*/ 435415 w 2337367"/>
                  <a:gd name="connsiteY4" fmla="*/ 1011936 h 1304544"/>
                  <a:gd name="connsiteX5" fmla="*/ 20887 w 2337367"/>
                  <a:gd name="connsiteY5" fmla="*/ 987552 h 1304544"/>
                  <a:gd name="connsiteX6" fmla="*/ 57463 w 2337367"/>
                  <a:gd name="connsiteY6" fmla="*/ 1304544 h 1304544"/>
                  <a:gd name="connsiteX7" fmla="*/ 57463 w 2337367"/>
                  <a:gd name="connsiteY7" fmla="*/ 1304544 h 13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367" h="1304544">
                    <a:moveTo>
                      <a:pt x="2337367" y="0"/>
                    </a:moveTo>
                    <a:cubicBezTo>
                      <a:pt x="2012247" y="72136"/>
                      <a:pt x="1687127" y="144272"/>
                      <a:pt x="1508311" y="280416"/>
                    </a:cubicBezTo>
                    <a:cubicBezTo>
                      <a:pt x="1329495" y="416560"/>
                      <a:pt x="1400615" y="751840"/>
                      <a:pt x="1264471" y="816864"/>
                    </a:cubicBezTo>
                    <a:cubicBezTo>
                      <a:pt x="1128327" y="881888"/>
                      <a:pt x="829623" y="638048"/>
                      <a:pt x="691447" y="670560"/>
                    </a:cubicBezTo>
                    <a:cubicBezTo>
                      <a:pt x="553271" y="703072"/>
                      <a:pt x="547175" y="959104"/>
                      <a:pt x="435415" y="1011936"/>
                    </a:cubicBezTo>
                    <a:cubicBezTo>
                      <a:pt x="323655" y="1064768"/>
                      <a:pt x="83879" y="938784"/>
                      <a:pt x="20887" y="987552"/>
                    </a:cubicBezTo>
                    <a:cubicBezTo>
                      <a:pt x="-42105" y="1036320"/>
                      <a:pt x="57463" y="1304544"/>
                      <a:pt x="57463" y="1304544"/>
                    </a:cubicBezTo>
                    <a:lnTo>
                      <a:pt x="57463" y="1304544"/>
                    </a:lnTo>
                  </a:path>
                </a:pathLst>
              </a:custGeom>
              <a:ln w="69850">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p>
            </p:txBody>
          </p:sp>
          <p:sp>
            <p:nvSpPr>
              <p:cNvPr id="9" name="אליפסה 8"/>
              <p:cNvSpPr/>
              <p:nvPr/>
            </p:nvSpPr>
            <p:spPr>
              <a:xfrm rot="20872692">
                <a:off x="4151473" y="2688547"/>
                <a:ext cx="3852439" cy="2237157"/>
              </a:xfrm>
              <a:prstGeom prst="ellipse">
                <a:avLst/>
              </a:prstGeom>
              <a:blipFill>
                <a:blip r:embed="rId3" cstate="print"/>
                <a:tile tx="0" ty="0" sx="100000" sy="100000" flip="none" algn="tl"/>
              </a:blipFill>
              <a:ln w="79375">
                <a:solidFill>
                  <a:schemeClr val="accent6">
                    <a:lumMod val="50000"/>
                    <a:lumOff val="50000"/>
                  </a:schemeClr>
                </a:solidFill>
              </a:ln>
              <a:effectLst>
                <a:glow rad="228600">
                  <a:srgbClr val="FFFF00">
                    <a:alpha val="4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sp>
          <p:nvSpPr>
            <p:cNvPr id="106508" name="מלבן 10"/>
            <p:cNvSpPr>
              <a:spLocks noChangeArrowheads="1"/>
            </p:cNvSpPr>
            <p:nvPr/>
          </p:nvSpPr>
          <p:spPr bwMode="auto">
            <a:xfrm rot="-1080000">
              <a:off x="4570333" y="3769021"/>
              <a:ext cx="46505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latin typeface="Guttman Yad-Brush" pitchFamily="2" charset="-79"/>
                  <a:cs typeface="Guttman Yad-Brush" pitchFamily="2" charset="-79"/>
                </a:rPr>
                <a:t>אני מושלמת.... </a:t>
              </a:r>
            </a:p>
            <a:p>
              <a:r>
                <a:rPr lang="he-IL" sz="1600">
                  <a:latin typeface="Guttman Yad-Brush" pitchFamily="2" charset="-79"/>
                  <a:cs typeface="Guttman Yad-Brush" pitchFamily="2" charset="-79"/>
                </a:rPr>
                <a:t>אני רק לא עמידה....</a:t>
              </a:r>
            </a:p>
          </p:txBody>
        </p:sp>
        <p:sp>
          <p:nvSpPr>
            <p:cNvPr id="12" name="מלבן 11"/>
            <p:cNvSpPr/>
            <p:nvPr/>
          </p:nvSpPr>
          <p:spPr>
            <a:xfrm rot="20913665">
              <a:off x="4793255" y="4283990"/>
              <a:ext cx="907621" cy="584775"/>
            </a:xfrm>
            <a:prstGeom prst="rect">
              <a:avLst/>
            </a:prstGeom>
            <a:noFill/>
          </p:spPr>
          <p:txBody>
            <a:bodyPr wrap="none">
              <a:spAutoFit/>
            </a:bodyPr>
            <a:lstStyle/>
            <a:p>
              <a:pPr algn="ctr">
                <a:defRPr/>
              </a:pPr>
              <a:r>
                <a:rPr lang="he-IL" sz="3200" b="1"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rPr>
                <a:t>טרה</a:t>
              </a:r>
            </a:p>
          </p:txBody>
        </p:sp>
      </p:grpSp>
      <p:sp>
        <p:nvSpPr>
          <p:cNvPr id="15" name="הסבר אליפטי 14"/>
          <p:cNvSpPr/>
          <p:nvPr/>
        </p:nvSpPr>
        <p:spPr>
          <a:xfrm>
            <a:off x="5595938" y="5265738"/>
            <a:ext cx="2851150" cy="946150"/>
          </a:xfrm>
          <a:prstGeom prst="wedgeEllipseCallout">
            <a:avLst>
              <a:gd name="adj1" fmla="val -73866"/>
              <a:gd name="adj2" fmla="val 2709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6" name="Rectangle 3"/>
          <p:cNvSpPr/>
          <p:nvPr/>
        </p:nvSpPr>
        <p:spPr>
          <a:xfrm>
            <a:off x="6259560" y="332656"/>
            <a:ext cx="2272880" cy="56831"/>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7522" name="Picture 6" descr="C:\Users\O_B\Documents\א נחשון\camel1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955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כותרת 5"/>
          <p:cNvSpPr>
            <a:spLocks noGrp="1"/>
          </p:cNvSpPr>
          <p:nvPr>
            <p:ph type="ctrTitle"/>
          </p:nvPr>
        </p:nvSpPr>
        <p:spPr>
          <a:xfrm>
            <a:off x="890588" y="-36513"/>
            <a:ext cx="7772400" cy="441326"/>
          </a:xfrm>
        </p:spPr>
        <p:txBody>
          <a:bodyPr/>
          <a:lstStyle/>
          <a:p>
            <a:pPr fontAlgn="auto">
              <a:defRPr/>
            </a:pPr>
            <a:r>
              <a:rPr lang="he-IL" sz="1800" b="1" dirty="0" smtClean="0">
                <a:solidFill>
                  <a:srgbClr val="FF6600"/>
                </a:solidFill>
                <a:ea typeface="+mn-ea"/>
              </a:rPr>
              <a:t>תשובה</a:t>
            </a:r>
            <a:endParaRPr lang="he-IL" sz="1800" dirty="0" smtClean="0">
              <a:solidFill>
                <a:schemeClr val="accent6">
                  <a:lumMod val="50000"/>
                  <a:lumOff val="50000"/>
                </a:schemeClr>
              </a:solidFill>
            </a:endParaRPr>
          </a:p>
        </p:txBody>
      </p:sp>
      <p:sp>
        <p:nvSpPr>
          <p:cNvPr id="13" name="TextBox 12"/>
          <p:cNvSpPr txBox="1"/>
          <p:nvPr/>
        </p:nvSpPr>
        <p:spPr>
          <a:xfrm>
            <a:off x="539750" y="476250"/>
            <a:ext cx="8183563" cy="50784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8:</a:t>
            </a:r>
            <a:endParaRPr lang="he-IL" dirty="0" smtClean="0">
              <a:solidFill>
                <a:srgbClr val="1F497D"/>
              </a:solidFill>
            </a:endParaRPr>
          </a:p>
          <a:p>
            <a:pPr eaLnBrk="1" hangingPunct="1">
              <a:defRPr/>
            </a:pPr>
            <a:r>
              <a:rPr lang="he-IL" dirty="0" smtClean="0">
                <a:solidFill>
                  <a:srgbClr val="1F497D"/>
                </a:solidFill>
              </a:rPr>
              <a:t>סמנו </a:t>
            </a:r>
            <a:r>
              <a:rPr lang="he-IL" dirty="0">
                <a:solidFill>
                  <a:srgbClr val="1F497D"/>
                </a:solidFill>
              </a:rPr>
              <a:t>נכון/ לא נכון על המשפטים הבאים:</a:t>
            </a:r>
          </a:p>
          <a:p>
            <a:pPr eaLnBrk="1" hangingPunct="1">
              <a:defRPr/>
            </a:pPr>
            <a:endParaRPr lang="he-IL" dirty="0" smtClean="0">
              <a:solidFill>
                <a:srgbClr val="1F497D"/>
              </a:solidFill>
            </a:endParaRPr>
          </a:p>
          <a:p>
            <a:pPr eaLnBrk="1" hangingPunct="1">
              <a:defRPr/>
            </a:pPr>
            <a:endParaRPr lang="he-IL" dirty="0" smtClean="0">
              <a:solidFill>
                <a:srgbClr val="1F497D"/>
              </a:solidFill>
            </a:endParaRPr>
          </a:p>
          <a:p>
            <a:pPr eaLnBrk="1" hangingPunct="1">
              <a:defRPr/>
            </a:pPr>
            <a:r>
              <a:rPr lang="he-IL" dirty="0" smtClean="0">
                <a:solidFill>
                  <a:srgbClr val="1F497D"/>
                </a:solidFill>
              </a:rPr>
              <a:t>א. הדרך </a:t>
            </a:r>
            <a:r>
              <a:rPr lang="he-IL" dirty="0">
                <a:solidFill>
                  <a:srgbClr val="1F497D"/>
                </a:solidFill>
              </a:rPr>
              <a:t>המהירה והבטוחה ביותר להשיג עמידות היא להמתין </a:t>
            </a:r>
            <a:r>
              <a:rPr lang="he-IL" dirty="0" smtClean="0">
                <a:solidFill>
                  <a:srgbClr val="1F497D"/>
                </a:solidFill>
              </a:rPr>
              <a:t>למוטציה</a:t>
            </a:r>
          </a:p>
          <a:p>
            <a:pPr eaLnBrk="1" hangingPunct="1">
              <a:defRPr/>
            </a:pPr>
            <a:r>
              <a:rPr lang="he-IL" dirty="0">
                <a:solidFill>
                  <a:srgbClr val="1F497D"/>
                </a:solidFill>
              </a:rPr>
              <a:t> </a:t>
            </a:r>
            <a:r>
              <a:rPr lang="he-IL" dirty="0" smtClean="0">
                <a:solidFill>
                  <a:srgbClr val="1F497D"/>
                </a:solidFill>
              </a:rPr>
              <a:t>   ב</a:t>
            </a:r>
            <a:r>
              <a:rPr lang="he-IL" dirty="0" smtClean="0">
                <a:solidFill>
                  <a:srgbClr val="1F497D"/>
                </a:solidFill>
                <a:latin typeface="Arial"/>
                <a:cs typeface="Arial"/>
              </a:rPr>
              <a:t>־</a:t>
            </a:r>
            <a:r>
              <a:rPr lang="en-US" dirty="0" smtClean="0">
                <a:solidFill>
                  <a:srgbClr val="1F497D"/>
                </a:solidFill>
              </a:rPr>
              <a:t>DNA </a:t>
            </a:r>
            <a:r>
              <a:rPr lang="he-IL" dirty="0" smtClean="0">
                <a:solidFill>
                  <a:srgbClr val="1F497D"/>
                </a:solidFill>
              </a:rPr>
              <a:t> של </a:t>
            </a:r>
            <a:r>
              <a:rPr lang="he-IL" dirty="0">
                <a:solidFill>
                  <a:srgbClr val="1F497D"/>
                </a:solidFill>
              </a:rPr>
              <a:t>טרה, </a:t>
            </a:r>
            <a:r>
              <a:rPr lang="he-IL" dirty="0" smtClean="0">
                <a:solidFill>
                  <a:schemeClr val="tx2"/>
                </a:solidFill>
              </a:rPr>
              <a:t>שתהפוך </a:t>
            </a:r>
            <a:r>
              <a:rPr lang="he-IL" dirty="0">
                <a:solidFill>
                  <a:srgbClr val="1F497D"/>
                </a:solidFill>
              </a:rPr>
              <a:t>אותה לעמידה. </a:t>
            </a:r>
            <a:endParaRPr lang="he-IL" dirty="0" smtClean="0">
              <a:solidFill>
                <a:srgbClr val="1F497D"/>
              </a:solidFill>
            </a:endParaRPr>
          </a:p>
          <a:p>
            <a:pPr eaLnBrk="1" hangingPunct="1">
              <a:defRPr/>
            </a:pPr>
            <a:r>
              <a:rPr lang="he-IL" dirty="0">
                <a:solidFill>
                  <a:srgbClr val="1F497D"/>
                </a:solidFill>
              </a:rPr>
              <a:t> </a:t>
            </a:r>
            <a:r>
              <a:rPr lang="he-IL" dirty="0" smtClean="0">
                <a:solidFill>
                  <a:srgbClr val="1F497D"/>
                </a:solidFill>
              </a:rPr>
              <a:t>   </a:t>
            </a:r>
            <a:r>
              <a:rPr lang="he-IL" dirty="0" smtClean="0">
                <a:solidFill>
                  <a:schemeClr val="accent3"/>
                </a:solidFill>
              </a:rPr>
              <a:t>לא </a:t>
            </a:r>
            <a:r>
              <a:rPr lang="he-IL" dirty="0">
                <a:solidFill>
                  <a:schemeClr val="accent3"/>
                </a:solidFill>
              </a:rPr>
              <a:t>נכון – מוטציות אינן דבר </a:t>
            </a:r>
            <a:r>
              <a:rPr lang="he-IL" dirty="0" smtClean="0">
                <a:solidFill>
                  <a:schemeClr val="accent3"/>
                </a:solidFill>
              </a:rPr>
              <a:t>שכיח. נוסף על כך הן אירוע </a:t>
            </a:r>
            <a:r>
              <a:rPr lang="he-IL" dirty="0">
                <a:solidFill>
                  <a:schemeClr val="accent3"/>
                </a:solidFill>
              </a:rPr>
              <a:t>אקראי לחלוטין. גם אם </a:t>
            </a:r>
            <a:endParaRPr lang="he-IL" dirty="0" smtClean="0">
              <a:solidFill>
                <a:schemeClr val="accent3"/>
              </a:solidFill>
            </a:endParaRPr>
          </a:p>
          <a:p>
            <a:pPr eaLnBrk="1" hangingPunct="1">
              <a:defRPr/>
            </a:pPr>
            <a:r>
              <a:rPr lang="he-IL" dirty="0">
                <a:solidFill>
                  <a:schemeClr val="accent3"/>
                </a:solidFill>
              </a:rPr>
              <a:t> </a:t>
            </a:r>
            <a:r>
              <a:rPr lang="he-IL" dirty="0" smtClean="0">
                <a:solidFill>
                  <a:schemeClr val="accent3"/>
                </a:solidFill>
              </a:rPr>
              <a:t>   תתרחש </a:t>
            </a:r>
            <a:r>
              <a:rPr lang="he-IL" dirty="0">
                <a:solidFill>
                  <a:schemeClr val="accent3"/>
                </a:solidFill>
              </a:rPr>
              <a:t>מוטציה, </a:t>
            </a:r>
            <a:r>
              <a:rPr lang="he-IL" dirty="0" smtClean="0">
                <a:solidFill>
                  <a:schemeClr val="accent3"/>
                </a:solidFill>
              </a:rPr>
              <a:t>אין שום ביטחון שהיא תביא לעמידות לאנטיביוטיקה.</a:t>
            </a:r>
          </a:p>
          <a:p>
            <a:pPr eaLnBrk="1" hangingPunct="1">
              <a:defRPr/>
            </a:pPr>
            <a:endParaRPr lang="he-IL" dirty="0">
              <a:solidFill>
                <a:srgbClr val="1F497D"/>
              </a:solidFill>
            </a:endParaRPr>
          </a:p>
          <a:p>
            <a:pPr eaLnBrk="1" hangingPunct="1">
              <a:defRPr/>
            </a:pPr>
            <a:r>
              <a:rPr lang="he-IL" dirty="0" smtClean="0">
                <a:solidFill>
                  <a:srgbClr val="1F497D"/>
                </a:solidFill>
              </a:rPr>
              <a:t>ב. טרה </a:t>
            </a:r>
            <a:r>
              <a:rPr lang="he-IL" dirty="0">
                <a:solidFill>
                  <a:srgbClr val="1F497D"/>
                </a:solidFill>
              </a:rPr>
              <a:t>יכולה לעבור טרנסדוקציה </a:t>
            </a:r>
            <a:r>
              <a:rPr lang="he-IL" dirty="0" smtClean="0">
                <a:solidFill>
                  <a:srgbClr val="1F497D"/>
                </a:solidFill>
              </a:rPr>
              <a:t>על ידי </a:t>
            </a:r>
            <a:r>
              <a:rPr lang="he-IL" dirty="0">
                <a:solidFill>
                  <a:srgbClr val="1F497D"/>
                </a:solidFill>
              </a:rPr>
              <a:t>בקטריופאג' אקראי </a:t>
            </a:r>
            <a:r>
              <a:rPr lang="he-IL" dirty="0" smtClean="0">
                <a:solidFill>
                  <a:srgbClr val="1F497D"/>
                </a:solidFill>
              </a:rPr>
              <a:t>מן הרחוב</a:t>
            </a:r>
            <a:r>
              <a:rPr lang="he-IL" dirty="0" smtClean="0">
                <a:solidFill>
                  <a:schemeClr val="tx2"/>
                </a:solidFill>
              </a:rPr>
              <a:t> ולפתח </a:t>
            </a:r>
            <a:r>
              <a:rPr lang="he-IL" dirty="0">
                <a:solidFill>
                  <a:srgbClr val="1F497D"/>
                </a:solidFill>
              </a:rPr>
              <a:t>עמידות</a:t>
            </a:r>
            <a:r>
              <a:rPr lang="he-IL" dirty="0" smtClean="0">
                <a:solidFill>
                  <a:srgbClr val="1F497D"/>
                </a:solidFill>
              </a:rPr>
              <a:t>.</a:t>
            </a:r>
          </a:p>
          <a:p>
            <a:pPr eaLnBrk="1" hangingPunct="1">
              <a:defRPr/>
            </a:pPr>
            <a:r>
              <a:rPr lang="he-IL" dirty="0">
                <a:solidFill>
                  <a:srgbClr val="1F497D"/>
                </a:solidFill>
              </a:rPr>
              <a:t>    </a:t>
            </a:r>
            <a:r>
              <a:rPr lang="he-IL" dirty="0" smtClean="0">
                <a:solidFill>
                  <a:schemeClr val="accent3"/>
                </a:solidFill>
              </a:rPr>
              <a:t>לא </a:t>
            </a:r>
            <a:r>
              <a:rPr lang="he-IL" dirty="0">
                <a:solidFill>
                  <a:schemeClr val="accent3"/>
                </a:solidFill>
              </a:rPr>
              <a:t>נכון – </a:t>
            </a:r>
            <a:r>
              <a:rPr lang="he-IL" dirty="0" smtClean="0">
                <a:solidFill>
                  <a:schemeClr val="accent3"/>
                </a:solidFill>
              </a:rPr>
              <a:t>כדי לפתח </a:t>
            </a:r>
            <a:r>
              <a:rPr lang="he-IL" dirty="0">
                <a:solidFill>
                  <a:schemeClr val="accent3"/>
                </a:solidFill>
              </a:rPr>
              <a:t>עמידות הטרנסדוקציה צריכה להתבצע </a:t>
            </a:r>
            <a:r>
              <a:rPr lang="he-IL" dirty="0" smtClean="0">
                <a:solidFill>
                  <a:schemeClr val="accent3"/>
                </a:solidFill>
              </a:rPr>
              <a:t>על ידי </a:t>
            </a:r>
            <a:r>
              <a:rPr lang="he-IL" dirty="0">
                <a:solidFill>
                  <a:schemeClr val="accent3"/>
                </a:solidFill>
              </a:rPr>
              <a:t>בקטריופאג' </a:t>
            </a:r>
            <a:r>
              <a:rPr lang="he-IL" dirty="0" smtClean="0">
                <a:solidFill>
                  <a:schemeClr val="accent3"/>
                </a:solidFill>
              </a:rPr>
              <a:t>שתקף   </a:t>
            </a:r>
          </a:p>
          <a:p>
            <a:pPr eaLnBrk="1" hangingPunct="1">
              <a:defRPr/>
            </a:pPr>
            <a:r>
              <a:rPr lang="he-IL" dirty="0" smtClean="0">
                <a:solidFill>
                  <a:schemeClr val="accent3"/>
                </a:solidFill>
              </a:rPr>
              <a:t>    חיידק </a:t>
            </a:r>
            <a:r>
              <a:rPr lang="he-IL" dirty="0">
                <a:solidFill>
                  <a:schemeClr val="accent3"/>
                </a:solidFill>
              </a:rPr>
              <a:t>עמיד (כך יש סיכוי שהוא נושא </a:t>
            </a:r>
            <a:r>
              <a:rPr lang="he-IL" dirty="0" smtClean="0">
                <a:solidFill>
                  <a:schemeClr val="accent3"/>
                </a:solidFill>
              </a:rPr>
              <a:t>אתו </a:t>
            </a:r>
            <a:r>
              <a:rPr lang="he-IL" dirty="0">
                <a:solidFill>
                  <a:schemeClr val="accent3"/>
                </a:solidFill>
              </a:rPr>
              <a:t>את הגן לעמידות</a:t>
            </a:r>
            <a:r>
              <a:rPr lang="he-IL" dirty="0" smtClean="0">
                <a:solidFill>
                  <a:schemeClr val="accent3"/>
                </a:solidFill>
              </a:rPr>
              <a:t>), ולא על ידי בקטריופאז' אקראי.</a:t>
            </a:r>
            <a:endParaRPr lang="he-IL" dirty="0">
              <a:solidFill>
                <a:schemeClr val="accent3"/>
              </a:solidFill>
            </a:endParaRPr>
          </a:p>
          <a:p>
            <a:pPr eaLnBrk="1" hangingPunct="1">
              <a:defRPr/>
            </a:pPr>
            <a:endParaRPr lang="he-IL" dirty="0">
              <a:solidFill>
                <a:srgbClr val="1F497D"/>
              </a:solidFill>
            </a:endParaRPr>
          </a:p>
          <a:p>
            <a:pPr eaLnBrk="1" hangingPunct="1">
              <a:defRPr/>
            </a:pPr>
            <a:r>
              <a:rPr lang="he-IL" dirty="0" smtClean="0">
                <a:solidFill>
                  <a:srgbClr val="1F497D"/>
                </a:solidFill>
              </a:rPr>
              <a:t>ג. מלבד </a:t>
            </a:r>
            <a:r>
              <a:rPr lang="he-IL" dirty="0">
                <a:solidFill>
                  <a:srgbClr val="1F497D"/>
                </a:solidFill>
              </a:rPr>
              <a:t>החוסר בעמידות, </a:t>
            </a:r>
            <a:r>
              <a:rPr lang="he-IL" dirty="0">
                <a:solidFill>
                  <a:schemeClr val="tx2"/>
                </a:solidFill>
              </a:rPr>
              <a:t>טרה </a:t>
            </a:r>
            <a:r>
              <a:rPr lang="he-IL" dirty="0" smtClean="0">
                <a:solidFill>
                  <a:schemeClr val="tx2"/>
                </a:solidFill>
              </a:rPr>
              <a:t>רואה בעצמה </a:t>
            </a:r>
            <a:r>
              <a:rPr lang="he-IL" dirty="0">
                <a:solidFill>
                  <a:srgbClr val="1F497D"/>
                </a:solidFill>
              </a:rPr>
              <a:t>חיידק מושלם ולא הייתה רוצה לשנות </a:t>
            </a:r>
            <a:r>
              <a:rPr lang="he-IL" dirty="0" smtClean="0">
                <a:solidFill>
                  <a:srgbClr val="1F497D"/>
                </a:solidFill>
              </a:rPr>
              <a:t>    </a:t>
            </a:r>
          </a:p>
          <a:p>
            <a:pPr eaLnBrk="1" hangingPunct="1">
              <a:defRPr/>
            </a:pPr>
            <a:r>
              <a:rPr lang="he-IL" dirty="0" smtClean="0">
                <a:solidFill>
                  <a:srgbClr val="1F497D"/>
                </a:solidFill>
              </a:rPr>
              <a:t>   דבר</a:t>
            </a:r>
            <a:r>
              <a:rPr lang="he-IL" dirty="0">
                <a:solidFill>
                  <a:srgbClr val="1F497D"/>
                </a:solidFill>
              </a:rPr>
              <a:t>. לכן תהליך הקוניוגציה אינו מתאים לה</a:t>
            </a:r>
            <a:r>
              <a:rPr lang="he-IL" dirty="0" smtClean="0">
                <a:solidFill>
                  <a:srgbClr val="1F497D"/>
                </a:solidFill>
              </a:rPr>
              <a:t>.</a:t>
            </a:r>
          </a:p>
          <a:p>
            <a:pPr eaLnBrk="1" hangingPunct="1">
              <a:defRPr/>
            </a:pPr>
            <a:r>
              <a:rPr lang="he-IL" dirty="0">
                <a:solidFill>
                  <a:srgbClr val="1F497D"/>
                </a:solidFill>
              </a:rPr>
              <a:t>   </a:t>
            </a:r>
            <a:r>
              <a:rPr lang="he-IL" dirty="0">
                <a:solidFill>
                  <a:schemeClr val="accent3"/>
                </a:solidFill>
              </a:rPr>
              <a:t>נכון – יחד עם הגן לעמידות יכולים לעבור גנים נוספים </a:t>
            </a:r>
            <a:r>
              <a:rPr lang="he-IL" dirty="0" smtClean="0">
                <a:solidFill>
                  <a:schemeClr val="accent3"/>
                </a:solidFill>
              </a:rPr>
              <a:t>מן החיידק </a:t>
            </a:r>
            <a:r>
              <a:rPr lang="he-IL" dirty="0">
                <a:solidFill>
                  <a:schemeClr val="accent3"/>
                </a:solidFill>
              </a:rPr>
              <a:t>התורם ולשנות את </a:t>
            </a:r>
            <a:r>
              <a:rPr lang="he-IL" dirty="0" smtClean="0">
                <a:solidFill>
                  <a:schemeClr val="accent3"/>
                </a:solidFill>
              </a:rPr>
              <a:t>  </a:t>
            </a:r>
          </a:p>
          <a:p>
            <a:pPr eaLnBrk="1" hangingPunct="1">
              <a:defRPr/>
            </a:pPr>
            <a:r>
              <a:rPr lang="he-IL" dirty="0" smtClean="0">
                <a:solidFill>
                  <a:schemeClr val="accent3"/>
                </a:solidFill>
              </a:rPr>
              <a:t>   התכונות </a:t>
            </a:r>
            <a:r>
              <a:rPr lang="he-IL" dirty="0">
                <a:solidFill>
                  <a:schemeClr val="accent3"/>
                </a:solidFill>
              </a:rPr>
              <a:t>של טרה</a:t>
            </a:r>
            <a:r>
              <a:rPr lang="he-IL" dirty="0" smtClean="0">
                <a:solidFill>
                  <a:schemeClr val="accent3"/>
                </a:solidFill>
              </a:rPr>
              <a:t>.</a:t>
            </a:r>
            <a:endParaRPr lang="he-IL" dirty="0">
              <a:solidFill>
                <a:schemeClr val="accent3"/>
              </a:solidFill>
            </a:endParaRPr>
          </a:p>
        </p:txBody>
      </p:sp>
      <p:sp>
        <p:nvSpPr>
          <p:cNvPr id="107526" name="Slide Number Placeholder 15"/>
          <p:cNvSpPr txBox="1">
            <a:spLocks/>
          </p:cNvSpPr>
          <p:nvPr/>
        </p:nvSpPr>
        <p:spPr bwMode="auto">
          <a:xfrm>
            <a:off x="107950" y="6524625"/>
            <a:ext cx="5762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eaLnBrk="1" hangingPunct="1"/>
            <a:fld id="{EAAF05F2-68EF-4470-9CAE-BEF3715F5B6E}" type="slidenum">
              <a:rPr lang="he-IL" sz="1100">
                <a:solidFill>
                  <a:srgbClr val="BFBFBF"/>
                </a:solidFill>
              </a:rPr>
              <a:pPr algn="l" eaLnBrk="1" hangingPunct="1"/>
              <a:t>25</a:t>
            </a:fld>
            <a:endParaRPr lang="he-IL" sz="1100">
              <a:solidFill>
                <a:srgbClr val="BFBFBF"/>
              </a:solidFill>
            </a:endParaRPr>
          </a:p>
        </p:txBody>
      </p:sp>
      <p:grpSp>
        <p:nvGrpSpPr>
          <p:cNvPr id="107528" name="קבוצה 13"/>
          <p:cNvGrpSpPr>
            <a:grpSpLocks/>
          </p:cNvGrpSpPr>
          <p:nvPr/>
        </p:nvGrpSpPr>
        <p:grpSpPr bwMode="auto">
          <a:xfrm rot="931875">
            <a:off x="2608263" y="5440363"/>
            <a:ext cx="5905500" cy="1736725"/>
            <a:chOff x="2465671" y="3747675"/>
            <a:chExt cx="7585302" cy="1936706"/>
          </a:xfrm>
        </p:grpSpPr>
        <p:grpSp>
          <p:nvGrpSpPr>
            <p:cNvPr id="107530" name="קבוצה 9"/>
            <p:cNvGrpSpPr>
              <a:grpSpLocks/>
            </p:cNvGrpSpPr>
            <p:nvPr/>
          </p:nvGrpSpPr>
          <p:grpSpPr bwMode="auto">
            <a:xfrm>
              <a:off x="2465671" y="3884181"/>
              <a:ext cx="4044382" cy="1800200"/>
              <a:chOff x="1835696" y="2688547"/>
              <a:chExt cx="6168216" cy="2909093"/>
            </a:xfrm>
          </p:grpSpPr>
          <p:sp>
            <p:nvSpPr>
              <p:cNvPr id="8" name="צורה חופשית 7"/>
              <p:cNvSpPr/>
              <p:nvPr/>
            </p:nvSpPr>
            <p:spPr>
              <a:xfrm>
                <a:off x="1824900" y="4287012"/>
                <a:ext cx="2338596" cy="1304512"/>
              </a:xfrm>
              <a:custGeom>
                <a:avLst/>
                <a:gdLst>
                  <a:gd name="connsiteX0" fmla="*/ 2337367 w 2337367"/>
                  <a:gd name="connsiteY0" fmla="*/ 0 h 1304544"/>
                  <a:gd name="connsiteX1" fmla="*/ 1508311 w 2337367"/>
                  <a:gd name="connsiteY1" fmla="*/ 280416 h 1304544"/>
                  <a:gd name="connsiteX2" fmla="*/ 1264471 w 2337367"/>
                  <a:gd name="connsiteY2" fmla="*/ 816864 h 1304544"/>
                  <a:gd name="connsiteX3" fmla="*/ 691447 w 2337367"/>
                  <a:gd name="connsiteY3" fmla="*/ 670560 h 1304544"/>
                  <a:gd name="connsiteX4" fmla="*/ 435415 w 2337367"/>
                  <a:gd name="connsiteY4" fmla="*/ 1011936 h 1304544"/>
                  <a:gd name="connsiteX5" fmla="*/ 20887 w 2337367"/>
                  <a:gd name="connsiteY5" fmla="*/ 987552 h 1304544"/>
                  <a:gd name="connsiteX6" fmla="*/ 57463 w 2337367"/>
                  <a:gd name="connsiteY6" fmla="*/ 1304544 h 1304544"/>
                  <a:gd name="connsiteX7" fmla="*/ 57463 w 2337367"/>
                  <a:gd name="connsiteY7" fmla="*/ 1304544 h 130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7367" h="1304544">
                    <a:moveTo>
                      <a:pt x="2337367" y="0"/>
                    </a:moveTo>
                    <a:cubicBezTo>
                      <a:pt x="2012247" y="72136"/>
                      <a:pt x="1687127" y="144272"/>
                      <a:pt x="1508311" y="280416"/>
                    </a:cubicBezTo>
                    <a:cubicBezTo>
                      <a:pt x="1329495" y="416560"/>
                      <a:pt x="1400615" y="751840"/>
                      <a:pt x="1264471" y="816864"/>
                    </a:cubicBezTo>
                    <a:cubicBezTo>
                      <a:pt x="1128327" y="881888"/>
                      <a:pt x="829623" y="638048"/>
                      <a:pt x="691447" y="670560"/>
                    </a:cubicBezTo>
                    <a:cubicBezTo>
                      <a:pt x="553271" y="703072"/>
                      <a:pt x="547175" y="959104"/>
                      <a:pt x="435415" y="1011936"/>
                    </a:cubicBezTo>
                    <a:cubicBezTo>
                      <a:pt x="323655" y="1064768"/>
                      <a:pt x="83879" y="938784"/>
                      <a:pt x="20887" y="987552"/>
                    </a:cubicBezTo>
                    <a:cubicBezTo>
                      <a:pt x="-42105" y="1036320"/>
                      <a:pt x="57463" y="1304544"/>
                      <a:pt x="57463" y="1304544"/>
                    </a:cubicBezTo>
                    <a:lnTo>
                      <a:pt x="57463" y="1304544"/>
                    </a:lnTo>
                  </a:path>
                </a:pathLst>
              </a:custGeom>
              <a:ln w="69850">
                <a:solidFill>
                  <a:srgbClr val="0070C0"/>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he-IL">
                  <a:solidFill>
                    <a:prstClr val="black"/>
                  </a:solidFill>
                </a:endParaRPr>
              </a:p>
            </p:txBody>
          </p:sp>
          <p:sp>
            <p:nvSpPr>
              <p:cNvPr id="9" name="אליפסה 8"/>
              <p:cNvSpPr/>
              <p:nvPr/>
            </p:nvSpPr>
            <p:spPr>
              <a:xfrm rot="20872692">
                <a:off x="4151473" y="2688547"/>
                <a:ext cx="3852439" cy="2237157"/>
              </a:xfrm>
              <a:prstGeom prst="ellipse">
                <a:avLst/>
              </a:prstGeom>
              <a:blipFill>
                <a:blip r:embed="rId3" cstate="print"/>
                <a:tile tx="0" ty="0" sx="100000" sy="100000" flip="none" algn="tl"/>
              </a:blipFill>
              <a:ln w="79375">
                <a:solidFill>
                  <a:schemeClr val="accent6">
                    <a:lumMod val="50000"/>
                    <a:lumOff val="50000"/>
                  </a:schemeClr>
                </a:solidFill>
              </a:ln>
              <a:effectLst>
                <a:glow rad="228600">
                  <a:srgbClr val="FFFF00">
                    <a:alpha val="4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solidFill>
                    <a:prstClr val="white"/>
                  </a:solidFill>
                </a:endParaRPr>
              </a:p>
            </p:txBody>
          </p:sp>
        </p:grpSp>
        <p:sp>
          <p:nvSpPr>
            <p:cNvPr id="107531" name="מלבן 10"/>
            <p:cNvSpPr>
              <a:spLocks noChangeArrowheads="1"/>
            </p:cNvSpPr>
            <p:nvPr/>
          </p:nvSpPr>
          <p:spPr bwMode="auto">
            <a:xfrm rot="-1080000">
              <a:off x="5400458" y="3747675"/>
              <a:ext cx="46505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a:solidFill>
                    <a:srgbClr val="000000"/>
                  </a:solidFill>
                  <a:latin typeface="Guttman Yad-Brush" pitchFamily="2" charset="-79"/>
                  <a:cs typeface="Guttman Yad-Brush" pitchFamily="2" charset="-79"/>
                </a:rPr>
                <a:t>אני מושלמת.... </a:t>
              </a:r>
            </a:p>
            <a:p>
              <a:r>
                <a:rPr lang="he-IL" sz="1600">
                  <a:solidFill>
                    <a:srgbClr val="000000"/>
                  </a:solidFill>
                  <a:latin typeface="Guttman Yad-Brush" pitchFamily="2" charset="-79"/>
                  <a:cs typeface="Guttman Yad-Brush" pitchFamily="2" charset="-79"/>
                </a:rPr>
                <a:t>אני רק לא עמידה....</a:t>
              </a:r>
            </a:p>
          </p:txBody>
        </p:sp>
        <p:sp>
          <p:nvSpPr>
            <p:cNvPr id="12" name="מלבן 11"/>
            <p:cNvSpPr/>
            <p:nvPr/>
          </p:nvSpPr>
          <p:spPr>
            <a:xfrm rot="20913665">
              <a:off x="4793255" y="4283990"/>
              <a:ext cx="907621" cy="584775"/>
            </a:xfrm>
            <a:prstGeom prst="rect">
              <a:avLst/>
            </a:prstGeom>
            <a:noFill/>
          </p:spPr>
          <p:txBody>
            <a:bodyPr wrap="none">
              <a:spAutoFit/>
            </a:bodyPr>
            <a:lstStyle/>
            <a:p>
              <a:pPr algn="ctr">
                <a:defRPr/>
              </a:pPr>
              <a:r>
                <a:rPr lang="he-IL" sz="32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טרה</a:t>
              </a:r>
            </a:p>
          </p:txBody>
        </p:sp>
      </p:grpSp>
      <p:sp>
        <p:nvSpPr>
          <p:cNvPr id="15" name="הסבר אליפטי 14"/>
          <p:cNvSpPr/>
          <p:nvPr/>
        </p:nvSpPr>
        <p:spPr>
          <a:xfrm>
            <a:off x="6113463" y="5505450"/>
            <a:ext cx="2851150" cy="944563"/>
          </a:xfrm>
          <a:prstGeom prst="wedgeEllipseCallout">
            <a:avLst>
              <a:gd name="adj1" fmla="val -69587"/>
              <a:gd name="adj2" fmla="val 154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17" name="Rectangle 3"/>
          <p:cNvSpPr/>
          <p:nvPr/>
        </p:nvSpPr>
        <p:spPr>
          <a:xfrm flipV="1">
            <a:off x="7411688" y="332656"/>
            <a:ext cx="1120752"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38833"/>
            <a:ext cx="818356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srgbClr val="FF6600"/>
                </a:solidFill>
              </a:rPr>
              <a:t>קוניוגציה</a:t>
            </a:r>
            <a:r>
              <a:rPr lang="he-IL" dirty="0" smtClean="0">
                <a:solidFill>
                  <a:prstClr val="black"/>
                </a:solidFill>
              </a:rPr>
              <a:t> – העברת קטע </a:t>
            </a:r>
            <a:r>
              <a:rPr lang="en-US" dirty="0" smtClean="0">
                <a:solidFill>
                  <a:prstClr val="black"/>
                </a:solidFill>
              </a:rPr>
              <a:t>DNA</a:t>
            </a:r>
            <a:r>
              <a:rPr lang="he-IL" dirty="0" smtClean="0">
                <a:solidFill>
                  <a:prstClr val="black"/>
                </a:solidFill>
              </a:rPr>
              <a:t> בין חיידק לחיידק על ידי מגע ישיר ביניהם.</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68B923-25DC-4486-BAEF-DB43A20B9EA9}" type="slidenum">
              <a:rPr lang="he-IL" sz="1100" smtClean="0">
                <a:solidFill>
                  <a:prstClr val="white">
                    <a:lumMod val="75000"/>
                  </a:prstClr>
                </a:solidFill>
              </a:rPr>
              <a:pPr fontAlgn="base">
                <a:spcBef>
                  <a:spcPct val="0"/>
                </a:spcBef>
                <a:spcAft>
                  <a:spcPct val="0"/>
                </a:spcAft>
                <a:defRPr/>
              </a:pPr>
              <a:t>3</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קוניוגציה</a:t>
            </a:r>
            <a:endParaRPr lang="he-IL" sz="1800" dirty="0" smtClean="0">
              <a:solidFill>
                <a:schemeClr val="accent6">
                  <a:lumMod val="50000"/>
                  <a:lumOff val="50000"/>
                </a:schemeClr>
              </a:solidFill>
            </a:endParaRPr>
          </a:p>
        </p:txBody>
      </p:sp>
      <p:sp>
        <p:nvSpPr>
          <p:cNvPr id="10" name="TextBox 9"/>
          <p:cNvSpPr txBox="1"/>
          <p:nvPr/>
        </p:nvSpPr>
        <p:spPr>
          <a:xfrm>
            <a:off x="5148263" y="1052513"/>
            <a:ext cx="3473450"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החיידקים נצמדים זה לזה דרך שערית שיש לחיידק המכונה: החיידק התורם*.</a:t>
            </a:r>
          </a:p>
        </p:txBody>
      </p:sp>
      <p:sp>
        <p:nvSpPr>
          <p:cNvPr id="11" name="TextBox 10"/>
          <p:cNvSpPr txBox="1"/>
          <p:nvPr/>
        </p:nvSpPr>
        <p:spPr>
          <a:xfrm>
            <a:off x="5297488" y="2349500"/>
            <a:ext cx="3321050" cy="6461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מִקְטַע </a:t>
            </a:r>
            <a:r>
              <a:rPr lang="en-US" dirty="0" smtClean="0">
                <a:solidFill>
                  <a:prstClr val="black"/>
                </a:solidFill>
              </a:rPr>
              <a:t>DNA</a:t>
            </a:r>
            <a:r>
              <a:rPr lang="he-IL" dirty="0" smtClean="0">
                <a:solidFill>
                  <a:prstClr val="black"/>
                </a:solidFill>
              </a:rPr>
              <a:t> עובר דרך השערית מהחיידק התורם לחיידק המקבל.</a:t>
            </a:r>
          </a:p>
        </p:txBody>
      </p:sp>
      <p:sp>
        <p:nvSpPr>
          <p:cNvPr id="12" name="TextBox 11"/>
          <p:cNvSpPr txBox="1"/>
          <p:nvPr/>
        </p:nvSpPr>
        <p:spPr>
          <a:xfrm>
            <a:off x="4921250" y="3886200"/>
            <a:ext cx="3700463" cy="9239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מקטע ה-</a:t>
            </a:r>
            <a:r>
              <a:rPr lang="en-US" dirty="0" smtClean="0">
                <a:solidFill>
                  <a:prstClr val="black"/>
                </a:solidFill>
              </a:rPr>
              <a:t>DNA</a:t>
            </a:r>
            <a:r>
              <a:rPr lang="he-IL" dirty="0" smtClean="0">
                <a:solidFill>
                  <a:prstClr val="black"/>
                </a:solidFill>
              </a:rPr>
              <a:t> (הכולל לעתים גנים של החיידק התורם) משתלב ב-</a:t>
            </a:r>
            <a:r>
              <a:rPr lang="en-US" dirty="0" smtClean="0">
                <a:solidFill>
                  <a:prstClr val="black"/>
                </a:solidFill>
              </a:rPr>
              <a:t>DNA</a:t>
            </a:r>
            <a:r>
              <a:rPr lang="he-IL" dirty="0" smtClean="0">
                <a:solidFill>
                  <a:prstClr val="black"/>
                </a:solidFill>
              </a:rPr>
              <a:t> של החיידק המקבל.</a:t>
            </a:r>
          </a:p>
        </p:txBody>
      </p:sp>
      <p:sp>
        <p:nvSpPr>
          <p:cNvPr id="85001" name="מלבן 1"/>
          <p:cNvSpPr>
            <a:spLocks noChangeArrowheads="1"/>
          </p:cNvSpPr>
          <p:nvPr/>
        </p:nvSpPr>
        <p:spPr bwMode="auto">
          <a:xfrm>
            <a:off x="147638" y="4810125"/>
            <a:ext cx="8474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000000"/>
                </a:solidFill>
              </a:rPr>
              <a:t>החיידק המקבל הפך לחיידק רקומביננטי, </a:t>
            </a:r>
          </a:p>
          <a:p>
            <a:r>
              <a:rPr lang="he-IL">
                <a:solidFill>
                  <a:srgbClr val="000000"/>
                </a:solidFill>
              </a:rPr>
              <a:t>שיש בו צירוף חדש של גנים (הגנים המקוריים שלו + הגנים החדשים שקיבל).</a:t>
            </a:r>
          </a:p>
        </p:txBody>
      </p:sp>
      <p:sp>
        <p:nvSpPr>
          <p:cNvPr id="16" name="TextBox 15"/>
          <p:cNvSpPr txBox="1"/>
          <p:nvPr/>
        </p:nvSpPr>
        <p:spPr>
          <a:xfrm>
            <a:off x="471488" y="5661025"/>
            <a:ext cx="8204200" cy="107791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182563" indent="-90488" eaLnBrk="1" hangingPunct="1">
              <a:tabLst>
                <a:tab pos="0" algn="l"/>
                <a:tab pos="182563" algn="l"/>
              </a:tabLst>
              <a:defRPr/>
            </a:pPr>
            <a:r>
              <a:rPr lang="he-IL" sz="1600" dirty="0" smtClean="0">
                <a:solidFill>
                  <a:prstClr val="black"/>
                </a:solidFill>
              </a:rPr>
              <a:t>*הרחבה: החיידק התורם מתאפיין בכך שנוסף על מולקולת ה-</a:t>
            </a:r>
            <a:r>
              <a:rPr lang="en-US" sz="1600" dirty="0" smtClean="0">
                <a:solidFill>
                  <a:prstClr val="black"/>
                </a:solidFill>
              </a:rPr>
              <a:t>DNA</a:t>
            </a:r>
            <a:r>
              <a:rPr lang="he-IL" sz="1600" dirty="0" smtClean="0">
                <a:solidFill>
                  <a:prstClr val="black"/>
                </a:solidFill>
              </a:rPr>
              <a:t>, יש לו מקטע </a:t>
            </a:r>
            <a:r>
              <a:rPr lang="en-US" sz="1600" dirty="0" smtClean="0">
                <a:solidFill>
                  <a:prstClr val="black"/>
                </a:solidFill>
              </a:rPr>
              <a:t>DNA</a:t>
            </a:r>
            <a:r>
              <a:rPr lang="he-IL" sz="1600" dirty="0" smtClean="0">
                <a:solidFill>
                  <a:prstClr val="black"/>
                </a:solidFill>
              </a:rPr>
              <a:t> מעגלי קטן הנקרא </a:t>
            </a:r>
            <a:r>
              <a:rPr lang="he-IL" sz="1600" noProof="1" smtClean="0">
                <a:solidFill>
                  <a:prstClr val="black"/>
                </a:solidFill>
              </a:rPr>
              <a:t>פלסמיד</a:t>
            </a:r>
            <a:r>
              <a:rPr lang="he-IL" sz="1600" dirty="0" smtClean="0">
                <a:solidFill>
                  <a:prstClr val="black"/>
                </a:solidFill>
              </a:rPr>
              <a:t>. הפלסמיד עובר מחיידק לחיידק בזמן הקוניוגציה.</a:t>
            </a:r>
          </a:p>
          <a:p>
            <a:pPr marL="182563" eaLnBrk="1" hangingPunct="1">
              <a:tabLst>
                <a:tab pos="0" algn="l"/>
                <a:tab pos="182563" algn="l"/>
              </a:tabLst>
              <a:defRPr/>
            </a:pPr>
            <a:r>
              <a:rPr lang="he-IL" sz="1600" dirty="0" smtClean="0">
                <a:solidFill>
                  <a:prstClr val="black"/>
                </a:solidFill>
              </a:rPr>
              <a:t>לעתים, לפני הקוניוגציה, הפלסמיד משתלב ב-</a:t>
            </a:r>
            <a:r>
              <a:rPr lang="en-US" sz="1600" dirty="0" smtClean="0">
                <a:solidFill>
                  <a:prstClr val="black"/>
                </a:solidFill>
              </a:rPr>
              <a:t>DNA</a:t>
            </a:r>
            <a:r>
              <a:rPr lang="he-IL" sz="1600" dirty="0" smtClean="0">
                <a:solidFill>
                  <a:prstClr val="black"/>
                </a:solidFill>
              </a:rPr>
              <a:t> של החיידק התורם, וכאשר הפלסמיד עובר לחיידק המקבל, עובר איתו גם מקטע </a:t>
            </a:r>
            <a:r>
              <a:rPr lang="en-US" sz="1600" dirty="0" smtClean="0">
                <a:solidFill>
                  <a:prstClr val="black"/>
                </a:solidFill>
              </a:rPr>
              <a:t>DNA</a:t>
            </a:r>
            <a:r>
              <a:rPr lang="he-IL" sz="1600" dirty="0" smtClean="0">
                <a:solidFill>
                  <a:prstClr val="black"/>
                </a:solidFill>
              </a:rPr>
              <a:t> הכולל גנים של החיידק המקבל.</a:t>
            </a:r>
          </a:p>
        </p:txBody>
      </p:sp>
      <p:grpSp>
        <p:nvGrpSpPr>
          <p:cNvPr id="85003" name="קבוצה 6"/>
          <p:cNvGrpSpPr>
            <a:grpSpLocks/>
          </p:cNvGrpSpPr>
          <p:nvPr/>
        </p:nvGrpSpPr>
        <p:grpSpPr bwMode="auto">
          <a:xfrm>
            <a:off x="147638" y="914400"/>
            <a:ext cx="4773612" cy="4022725"/>
            <a:chOff x="148325" y="914399"/>
            <a:chExt cx="4772402" cy="4022127"/>
          </a:xfrm>
        </p:grpSpPr>
        <p:pic>
          <p:nvPicPr>
            <p:cNvPr id="850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25" y="3759996"/>
              <a:ext cx="4772402" cy="117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08" name="קבוצה 4"/>
            <p:cNvGrpSpPr>
              <a:grpSpLocks/>
            </p:cNvGrpSpPr>
            <p:nvPr/>
          </p:nvGrpSpPr>
          <p:grpSpPr bwMode="auto">
            <a:xfrm>
              <a:off x="231775" y="914399"/>
              <a:ext cx="4605502" cy="3014003"/>
              <a:chOff x="231775" y="914399"/>
              <a:chExt cx="4605502" cy="3014003"/>
            </a:xfrm>
          </p:grpSpPr>
          <p:pic>
            <p:nvPicPr>
              <p:cNvPr id="850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1" y="914399"/>
                <a:ext cx="4551526" cy="121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0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775" y="2381675"/>
                <a:ext cx="4605502" cy="122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חץ למטה 2"/>
              <p:cNvSpPr/>
              <p:nvPr/>
            </p:nvSpPr>
            <p:spPr>
              <a:xfrm>
                <a:off x="2354391" y="3527036"/>
                <a:ext cx="431691" cy="401578"/>
              </a:xfrm>
              <a:prstGeom prst="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חץ למטה 14"/>
              <p:cNvSpPr/>
              <p:nvPr/>
            </p:nvSpPr>
            <p:spPr>
              <a:xfrm>
                <a:off x="2344868" y="2074690"/>
                <a:ext cx="433277" cy="401577"/>
              </a:xfrm>
              <a:prstGeom prst="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grpSp>
        <p:sp>
          <p:nvSpPr>
            <p:cNvPr id="17" name="TextBox 16"/>
            <p:cNvSpPr txBox="1"/>
            <p:nvPr/>
          </p:nvSpPr>
          <p:spPr>
            <a:xfrm>
              <a:off x="756183" y="2011199"/>
              <a:ext cx="1126839" cy="3380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חיידק תורם</a:t>
              </a:r>
            </a:p>
          </p:txBody>
        </p:sp>
      </p:grpSp>
      <p:sp>
        <p:nvSpPr>
          <p:cNvPr id="20" name="TextBox 19"/>
          <p:cNvSpPr txBox="1"/>
          <p:nvPr/>
        </p:nvSpPr>
        <p:spPr>
          <a:xfrm>
            <a:off x="3211513" y="2012950"/>
            <a:ext cx="1127125" cy="33813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חיידק מקבל</a:t>
            </a:r>
          </a:p>
        </p:txBody>
      </p:sp>
      <p:sp>
        <p:nvSpPr>
          <p:cNvPr id="21" name="TextBox 20"/>
          <p:cNvSpPr txBox="1"/>
          <p:nvPr/>
        </p:nvSpPr>
        <p:spPr>
          <a:xfrm>
            <a:off x="273050" y="1052513"/>
            <a:ext cx="1127125" cy="3381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כרומוזום</a:t>
            </a:r>
          </a:p>
        </p:txBody>
      </p:sp>
      <p:sp>
        <p:nvSpPr>
          <p:cNvPr id="22" name="TextBox 21"/>
          <p:cNvSpPr txBox="1"/>
          <p:nvPr/>
        </p:nvSpPr>
        <p:spPr>
          <a:xfrm>
            <a:off x="989013" y="1052513"/>
            <a:ext cx="1127125" cy="33813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sz="1600" dirty="0" smtClean="0">
                <a:solidFill>
                  <a:prstClr val="black"/>
                </a:solidFill>
              </a:rPr>
              <a:t>פלסמיד</a:t>
            </a:r>
          </a:p>
        </p:txBody>
      </p:sp>
      <p:sp>
        <p:nvSpPr>
          <p:cNvPr id="23"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38833"/>
            <a:ext cx="8183563" cy="3698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dirty="0" smtClean="0">
                <a:solidFill>
                  <a:prstClr val="black"/>
                </a:solidFill>
              </a:rPr>
              <a:t>צילום </a:t>
            </a:r>
            <a:r>
              <a:rPr lang="he-IL" dirty="0" smtClean="0"/>
              <a:t>במיקרוסקופ</a:t>
            </a:r>
            <a:r>
              <a:rPr lang="he-IL" dirty="0" smtClean="0">
                <a:solidFill>
                  <a:prstClr val="black"/>
                </a:solidFill>
              </a:rPr>
              <a:t> אלקטרוני של חיידקים המצויים בתהליך קוניוגציה.</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C4C9AB2-F81A-4ECC-98C9-A79C7FD223CD}" type="slidenum">
              <a:rPr lang="he-IL" sz="1100" smtClean="0">
                <a:solidFill>
                  <a:prstClr val="white">
                    <a:lumMod val="75000"/>
                  </a:prstClr>
                </a:solidFill>
              </a:rPr>
              <a:pPr fontAlgn="base">
                <a:spcBef>
                  <a:spcPct val="0"/>
                </a:spcBef>
                <a:spcAft>
                  <a:spcPct val="0"/>
                </a:spcAft>
                <a:defRPr/>
              </a:pPr>
              <a:t>4</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קוניוגציה = רבייה זוויגית (מינית) של חיידקים</a:t>
            </a:r>
            <a:endParaRPr lang="he-IL" sz="1800" dirty="0" smtClean="0">
              <a:solidFill>
                <a:schemeClr val="accent6">
                  <a:lumMod val="50000"/>
                  <a:lumOff val="50000"/>
                </a:schemeClr>
              </a:solidFill>
            </a:endParaRPr>
          </a:p>
        </p:txBody>
      </p:sp>
      <p:pic>
        <p:nvPicPr>
          <p:cNvPr id="860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196975"/>
            <a:ext cx="5184775"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3" name="מלבן 1"/>
          <p:cNvSpPr>
            <a:spLocks noChangeArrowheads="1"/>
          </p:cNvSpPr>
          <p:nvPr/>
        </p:nvSpPr>
        <p:spPr bwMode="auto">
          <a:xfrm>
            <a:off x="2193925" y="4632325"/>
            <a:ext cx="11763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latin typeface="Calibri" pitchFamily="34" charset="0"/>
                <a:cs typeface="Calibri" pitchFamily="34" charset="0"/>
                <a:hlinkClick r:id="rId3"/>
              </a:rPr>
              <a:t>AJ Cann at flickr</a:t>
            </a:r>
            <a:endParaRPr lang="he-IL" sz="1200"/>
          </a:p>
        </p:txBody>
      </p:sp>
      <p:sp>
        <p:nvSpPr>
          <p:cNvPr id="8" name="מלבן 1"/>
          <p:cNvSpPr>
            <a:spLocks noChangeArrowheads="1"/>
          </p:cNvSpPr>
          <p:nvPr/>
        </p:nvSpPr>
        <p:spPr bwMode="auto">
          <a:xfrm>
            <a:off x="754063" y="5013325"/>
            <a:ext cx="8074025" cy="1200150"/>
          </a:xfrm>
          <a:prstGeom prst="rect">
            <a:avLst/>
          </a:prstGeom>
          <a:noFill/>
          <a:ln w="9525">
            <a:solidFill>
              <a:schemeClr val="bg1">
                <a:lumMod val="65000"/>
              </a:schemeClr>
            </a:solidFill>
            <a:miter lim="800000"/>
            <a:headEnd/>
            <a:tailEnd/>
          </a:ln>
          <a:extLst/>
        </p:spPr>
        <p:txBody>
          <a:bodyPr>
            <a:spAutoFit/>
          </a:bodyPr>
          <a:lstStyle/>
          <a:p>
            <a:pPr>
              <a:defRPr/>
            </a:pPr>
            <a:r>
              <a:rPr lang="he-IL" dirty="0"/>
              <a:t>לעתים, </a:t>
            </a:r>
            <a:r>
              <a:rPr lang="he-IL" dirty="0">
                <a:solidFill>
                  <a:srgbClr val="FF6600"/>
                </a:solidFill>
              </a:rPr>
              <a:t>הקוניוגציה מכונה "רבייה מינית" </a:t>
            </a:r>
            <a:r>
              <a:rPr lang="he-IL" dirty="0"/>
              <a:t>אף על פי שהיא אינה גורמת לעלייה במספר החיידקים, משום שהיא מתקיימת רק דרך מגע ישיר בין שני חיידקים, תא תורם ותא מקבל, ונוצר תא שיש בו צירופים תורשתיים חדשים, (ואותם יוריש </a:t>
            </a:r>
            <a:r>
              <a:rPr lang="he-IL" dirty="0">
                <a:solidFill>
                  <a:srgbClr val="000000"/>
                </a:solidFill>
              </a:rPr>
              <a:t>גם לצאצאיו הנוצרים בדרך של חלוקת התא – </a:t>
            </a:r>
            <a:r>
              <a:rPr lang="he-IL" dirty="0"/>
              <a:t>רבייה אל זוויגית).</a:t>
            </a:r>
          </a:p>
        </p:txBody>
      </p:sp>
      <p:sp>
        <p:nvSpPr>
          <p:cNvPr id="86025" name="מלבן 1"/>
          <p:cNvSpPr>
            <a:spLocks noChangeArrowheads="1"/>
          </p:cNvSpPr>
          <p:nvPr/>
        </p:nvSpPr>
        <p:spPr bwMode="auto">
          <a:xfrm>
            <a:off x="1917289" y="6213475"/>
            <a:ext cx="5426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dirty="0" smtClean="0">
                <a:solidFill>
                  <a:srgbClr val="000000"/>
                </a:solidFill>
                <a:hlinkClick r:id="rId4"/>
              </a:rPr>
              <a:t>אנימציה </a:t>
            </a:r>
            <a:r>
              <a:rPr lang="he-IL" sz="1600" dirty="0">
                <a:solidFill>
                  <a:srgbClr val="000000"/>
                </a:solidFill>
                <a:hlinkClick r:id="rId4"/>
              </a:rPr>
              <a:t>המתארת </a:t>
            </a:r>
            <a:r>
              <a:rPr lang="he-IL" sz="1600" dirty="0" smtClean="0">
                <a:solidFill>
                  <a:srgbClr val="000000"/>
                </a:solidFill>
                <a:hlinkClick r:id="rId4"/>
              </a:rPr>
              <a:t>קוניוגציה (הרחבה </a:t>
            </a:r>
            <a:r>
              <a:rPr lang="he-IL" sz="1600" dirty="0">
                <a:solidFill>
                  <a:srgbClr val="000000"/>
                </a:solidFill>
                <a:hlinkClick r:id="rId4"/>
              </a:rPr>
              <a:t>מעבר לנדרש על פי </a:t>
            </a:r>
            <a:r>
              <a:rPr lang="he-IL" sz="1600" dirty="0" smtClean="0">
                <a:solidFill>
                  <a:srgbClr val="000000"/>
                </a:solidFill>
                <a:hlinkClick r:id="rId4"/>
              </a:rPr>
              <a:t>הסילבוס)</a:t>
            </a:r>
            <a:endParaRPr lang="he-IL" sz="1600" dirty="0"/>
          </a:p>
        </p:txBody>
      </p:sp>
      <p:sp>
        <p:nvSpPr>
          <p:cNvPr id="12"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5750" y="500063"/>
            <a:ext cx="8183563" cy="1754187"/>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u="sng" dirty="0" smtClean="0">
                <a:solidFill>
                  <a:schemeClr val="accent3"/>
                </a:solidFill>
              </a:rPr>
              <a:t>טרנספורמציה</a:t>
            </a:r>
          </a:p>
          <a:p>
            <a:pPr eaLnBrk="1" hangingPunct="1">
              <a:defRPr/>
            </a:pPr>
            <a:r>
              <a:rPr lang="he-IL" dirty="0" smtClean="0"/>
              <a:t>העברת חומר תורשתי מחיידק אחד לאחר ללא מגע ביניהם.</a:t>
            </a:r>
          </a:p>
          <a:p>
            <a:pPr eaLnBrk="1" hangingPunct="1">
              <a:defRPr/>
            </a:pPr>
            <a:r>
              <a:rPr lang="he-IL" dirty="0" smtClean="0"/>
              <a:t>לעתים רחוקות מאוד, ייתכן שמקטע </a:t>
            </a:r>
            <a:r>
              <a:rPr lang="en-US" dirty="0" smtClean="0"/>
              <a:t>DNA</a:t>
            </a:r>
            <a:r>
              <a:rPr lang="he-IL" dirty="0" smtClean="0"/>
              <a:t> קטן יֵצא מחיידק אחד (חי או מת</a:t>
            </a:r>
            <a:r>
              <a:rPr lang="en-US" dirty="0" smtClean="0"/>
              <a:t>(</a:t>
            </a:r>
            <a:r>
              <a:rPr lang="he-IL" dirty="0" smtClean="0"/>
              <a:t> אל הסביבה ויחדור אל </a:t>
            </a:r>
            <a:r>
              <a:rPr lang="he-IL" dirty="0" smtClean="0">
                <a:solidFill>
                  <a:prstClr val="black"/>
                </a:solidFill>
              </a:rPr>
              <a:t>חיידק אחר.</a:t>
            </a:r>
          </a:p>
          <a:p>
            <a:pPr eaLnBrk="1" hangingPunct="1">
              <a:defRPr/>
            </a:pPr>
            <a:r>
              <a:rPr lang="he-IL" dirty="0" smtClean="0">
                <a:solidFill>
                  <a:prstClr val="black"/>
                </a:solidFill>
              </a:rPr>
              <a:t>אם המקטע שעבר ישתלב ב-</a:t>
            </a:r>
            <a:r>
              <a:rPr lang="en-US" dirty="0" smtClean="0">
                <a:solidFill>
                  <a:prstClr val="black"/>
                </a:solidFill>
              </a:rPr>
              <a:t>DNA</a:t>
            </a:r>
            <a:r>
              <a:rPr lang="he-IL" dirty="0" smtClean="0">
                <a:solidFill>
                  <a:prstClr val="black"/>
                </a:solidFill>
              </a:rPr>
              <a:t> של החיידק המקבל, יתקבל חיידק רקומביננטי שיש בו צירוף גנים חדש, שיעבור גם לצאצאיו.</a:t>
            </a: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2309AD-854F-4DB8-AC2E-5D4C3C150F0B}" type="slidenum">
              <a:rPr lang="he-IL" sz="1100" smtClean="0">
                <a:solidFill>
                  <a:prstClr val="white">
                    <a:lumMod val="75000"/>
                  </a:prstClr>
                </a:solidFill>
              </a:rPr>
              <a:pPr fontAlgn="base">
                <a:spcBef>
                  <a:spcPct val="0"/>
                </a:spcBef>
                <a:spcAft>
                  <a:spcPct val="0"/>
                </a:spcAft>
                <a:defRPr/>
              </a:pPr>
              <a:t>5</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טרנספורמציה וטרנסדוקציה</a:t>
            </a:r>
            <a:endParaRPr lang="he-IL" sz="1800" dirty="0" smtClean="0"/>
          </a:p>
        </p:txBody>
      </p:sp>
      <p:grpSp>
        <p:nvGrpSpPr>
          <p:cNvPr id="87046" name="קבוצה 1"/>
          <p:cNvGrpSpPr>
            <a:grpSpLocks/>
          </p:cNvGrpSpPr>
          <p:nvPr/>
        </p:nvGrpSpPr>
        <p:grpSpPr bwMode="auto">
          <a:xfrm>
            <a:off x="285750" y="2274888"/>
            <a:ext cx="7851775" cy="1127125"/>
            <a:chOff x="228229" y="2511957"/>
            <a:chExt cx="7852184" cy="1127769"/>
          </a:xfrm>
        </p:grpSpPr>
        <p:pic>
          <p:nvPicPr>
            <p:cNvPr id="8705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29" y="2511957"/>
              <a:ext cx="2016224" cy="1071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549777"/>
              <a:ext cx="1924237" cy="104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603" y="2513506"/>
              <a:ext cx="2063477" cy="112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4057" y="2995042"/>
              <a:ext cx="4857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חץ למטה 9"/>
            <p:cNvSpPr/>
            <p:nvPr/>
          </p:nvSpPr>
          <p:spPr>
            <a:xfrm rot="16200000" flipH="1">
              <a:off x="5493335" y="2873424"/>
              <a:ext cx="432047" cy="401659"/>
            </a:xfrm>
            <a:prstGeom prst="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sp>
        <p:nvSpPr>
          <p:cNvPr id="87047" name="מלבן 2"/>
          <p:cNvSpPr>
            <a:spLocks noChangeArrowheads="1"/>
          </p:cNvSpPr>
          <p:nvPr/>
        </p:nvSpPr>
        <p:spPr bwMode="auto">
          <a:xfrm>
            <a:off x="6369050" y="3254375"/>
            <a:ext cx="1612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חיידק רקומביננטי </a:t>
            </a:r>
            <a:endParaRPr lang="he-IL" sz="1600"/>
          </a:p>
        </p:txBody>
      </p:sp>
      <p:sp>
        <p:nvSpPr>
          <p:cNvPr id="87048" name="מלבן 12"/>
          <p:cNvSpPr>
            <a:spLocks noChangeArrowheads="1"/>
          </p:cNvSpPr>
          <p:nvPr/>
        </p:nvSpPr>
        <p:spPr bwMode="auto">
          <a:xfrm>
            <a:off x="746125" y="3271838"/>
            <a:ext cx="10953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חיידק תורם</a:t>
            </a:r>
            <a:endParaRPr lang="he-IL" sz="1600"/>
          </a:p>
        </p:txBody>
      </p:sp>
      <p:sp>
        <p:nvSpPr>
          <p:cNvPr id="87049" name="מלבן 13"/>
          <p:cNvSpPr>
            <a:spLocks noChangeArrowheads="1"/>
          </p:cNvSpPr>
          <p:nvPr/>
        </p:nvSpPr>
        <p:spPr bwMode="auto">
          <a:xfrm>
            <a:off x="3717925" y="3292475"/>
            <a:ext cx="11826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a:solidFill>
                  <a:srgbClr val="000000"/>
                </a:solidFill>
              </a:rPr>
              <a:t>חיידק מקבל </a:t>
            </a:r>
            <a:endParaRPr lang="he-IL" sz="1600"/>
          </a:p>
        </p:txBody>
      </p:sp>
      <p:sp>
        <p:nvSpPr>
          <p:cNvPr id="87050" name="מלבן 14"/>
          <p:cNvSpPr>
            <a:spLocks noChangeArrowheads="1"/>
          </p:cNvSpPr>
          <p:nvPr/>
        </p:nvSpPr>
        <p:spPr bwMode="auto">
          <a:xfrm>
            <a:off x="2143125" y="3008313"/>
            <a:ext cx="119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he-IL" sz="1600">
                <a:solidFill>
                  <a:srgbClr val="000000"/>
                </a:solidFill>
              </a:rPr>
              <a:t>מקטע </a:t>
            </a:r>
            <a:r>
              <a:rPr lang="en-US" sz="1600">
                <a:solidFill>
                  <a:srgbClr val="000000"/>
                </a:solidFill>
              </a:rPr>
              <a:t>DNA</a:t>
            </a:r>
            <a:r>
              <a:rPr lang="he-IL" sz="1600">
                <a:solidFill>
                  <a:srgbClr val="000000"/>
                </a:solidFill>
              </a:rPr>
              <a:t> </a:t>
            </a:r>
          </a:p>
          <a:p>
            <a:pPr algn="ctr"/>
            <a:r>
              <a:rPr lang="he-IL" sz="1600">
                <a:solidFill>
                  <a:srgbClr val="000000"/>
                </a:solidFill>
              </a:rPr>
              <a:t>קטן</a:t>
            </a:r>
            <a:endParaRPr lang="he-IL" sz="1600"/>
          </a:p>
        </p:txBody>
      </p:sp>
      <p:sp>
        <p:nvSpPr>
          <p:cNvPr id="16" name="TextBox 15"/>
          <p:cNvSpPr txBox="1"/>
          <p:nvPr/>
        </p:nvSpPr>
        <p:spPr>
          <a:xfrm>
            <a:off x="217488" y="4221163"/>
            <a:ext cx="8183562" cy="2308225"/>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u="sng" dirty="0" smtClean="0">
                <a:solidFill>
                  <a:schemeClr val="accent3"/>
                </a:solidFill>
              </a:rPr>
              <a:t>טרנסדוקציה</a:t>
            </a:r>
            <a:endParaRPr lang="he-IL" b="1" dirty="0">
              <a:solidFill>
                <a:prstClr val="black"/>
              </a:solidFill>
            </a:endParaRPr>
          </a:p>
          <a:p>
            <a:pPr eaLnBrk="1" hangingPunct="1">
              <a:defRPr/>
            </a:pPr>
            <a:r>
              <a:rPr lang="he-IL" dirty="0" smtClean="0"/>
              <a:t>העברת חומר תורשתי מחיידק אחד לאחר, דרך בקטריופאז' (וירוס התוקף חיידקים). הבקטריופאז' תוקף תא חיידק אחד, מתרבה בתוכו ולאחר מכן גורם לפיצוצו. </a:t>
            </a:r>
          </a:p>
          <a:p>
            <a:pPr eaLnBrk="1" hangingPunct="1">
              <a:defRPr/>
            </a:pPr>
            <a:r>
              <a:rPr lang="he-IL" dirty="0" smtClean="0"/>
              <a:t>הבקטריופאז'ים החדשים שמשתחררים בפיצוץ חודרים לחיידקים אחרים, וחוזר חלילה.</a:t>
            </a:r>
          </a:p>
          <a:p>
            <a:pPr eaLnBrk="1" hangingPunct="1">
              <a:defRPr/>
            </a:pPr>
            <a:r>
              <a:rPr lang="he-IL" dirty="0" smtClean="0"/>
              <a:t>לעתים, הבקטריופאז'ים שנוצרו מכילים מקטע </a:t>
            </a:r>
            <a:r>
              <a:rPr lang="en-US" dirty="0" smtClean="0"/>
              <a:t>DNA</a:t>
            </a:r>
            <a:r>
              <a:rPr lang="he-IL" dirty="0" smtClean="0"/>
              <a:t> של החיידק, והם מעבירים אותו </a:t>
            </a:r>
          </a:p>
          <a:p>
            <a:pPr eaLnBrk="1" hangingPunct="1">
              <a:defRPr/>
            </a:pPr>
            <a:r>
              <a:rPr lang="he-IL" dirty="0" smtClean="0"/>
              <a:t>לחיידק הבא. וכך נוצר חיידק רקומביננטי.</a:t>
            </a:r>
          </a:p>
          <a:p>
            <a:pPr eaLnBrk="1" hangingPunct="1">
              <a:defRPr/>
            </a:pPr>
            <a:r>
              <a:rPr lang="he-IL" dirty="0" smtClean="0"/>
              <a:t>עוד פירוט על תהליך הטרנסדוקציה - ראו במצגת העוסקת בווירוסים.</a:t>
            </a:r>
          </a:p>
          <a:p>
            <a:pPr eaLnBrk="1" hangingPunct="1">
              <a:defRPr/>
            </a:pPr>
            <a:endParaRPr lang="he-IL" dirty="0" smtClean="0"/>
          </a:p>
        </p:txBody>
      </p:sp>
      <p:cxnSp>
        <p:nvCxnSpPr>
          <p:cNvPr id="7" name="מחבר ישר 6"/>
          <p:cNvCxnSpPr/>
          <p:nvPr/>
        </p:nvCxnSpPr>
        <p:spPr>
          <a:xfrm flipH="1">
            <a:off x="746125" y="3933825"/>
            <a:ext cx="7391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2" name="מלבן 21"/>
          <p:cNvSpPr/>
          <p:nvPr/>
        </p:nvSpPr>
        <p:spPr>
          <a:xfrm>
            <a:off x="3495005" y="6326917"/>
            <a:ext cx="4891434" cy="369332"/>
          </a:xfrm>
          <a:prstGeom prst="rect">
            <a:avLst/>
          </a:prstGeom>
        </p:spPr>
        <p:txBody>
          <a:bodyPr wrap="square">
            <a:spAutoFit/>
          </a:bodyPr>
          <a:lstStyle/>
          <a:p>
            <a:r>
              <a:rPr lang="he-IL" dirty="0" smtClean="0">
                <a:solidFill>
                  <a:prstClr val="black"/>
                </a:solidFill>
                <a:hlinkClick r:id="rId6"/>
              </a:rPr>
              <a:t>אנימציה</a:t>
            </a:r>
            <a:r>
              <a:rPr lang="he-IL" dirty="0" smtClean="0">
                <a:solidFill>
                  <a:prstClr val="black"/>
                </a:solidFill>
              </a:rPr>
              <a:t> המתארת  תהליך </a:t>
            </a:r>
            <a:r>
              <a:rPr lang="he-IL" dirty="0" err="1" smtClean="0">
                <a:solidFill>
                  <a:prstClr val="black"/>
                </a:solidFill>
              </a:rPr>
              <a:t>טרנסדוקציה</a:t>
            </a:r>
            <a:r>
              <a:rPr lang="he-IL" dirty="0" smtClean="0">
                <a:solidFill>
                  <a:prstClr val="black"/>
                </a:solidFill>
              </a:rPr>
              <a:t>. </a:t>
            </a:r>
            <a:endParaRPr lang="he-IL" dirty="0"/>
          </a:p>
        </p:txBody>
      </p:sp>
      <p:sp>
        <p:nvSpPr>
          <p:cNvPr id="25" name="מלבן 24"/>
          <p:cNvSpPr/>
          <p:nvPr/>
        </p:nvSpPr>
        <p:spPr>
          <a:xfrm>
            <a:off x="-1151908" y="3553405"/>
            <a:ext cx="4891434" cy="369332"/>
          </a:xfrm>
          <a:prstGeom prst="rect">
            <a:avLst/>
          </a:prstGeom>
        </p:spPr>
        <p:txBody>
          <a:bodyPr wrap="square">
            <a:spAutoFit/>
          </a:bodyPr>
          <a:lstStyle/>
          <a:p>
            <a:r>
              <a:rPr lang="he-IL" dirty="0" smtClean="0">
                <a:solidFill>
                  <a:prstClr val="black"/>
                </a:solidFill>
                <a:hlinkClick r:id="rId7"/>
              </a:rPr>
              <a:t>סרטון </a:t>
            </a:r>
            <a:r>
              <a:rPr lang="he-IL" dirty="0" smtClean="0">
                <a:solidFill>
                  <a:prstClr val="black"/>
                </a:solidFill>
              </a:rPr>
              <a:t>קצר. מתאר טרנספורמציה</a:t>
            </a:r>
            <a:endParaRPr lang="he-I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8925" y="419100"/>
            <a:ext cx="8183563" cy="4246563"/>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rgbClr val="1F497D"/>
                </a:solidFill>
              </a:rPr>
              <a:t>שאלה 1:</a:t>
            </a:r>
            <a:r>
              <a:rPr lang="he-IL" dirty="0" smtClean="0">
                <a:solidFill>
                  <a:srgbClr val="000000"/>
                </a:solidFill>
                <a:latin typeface="Times New Roman" pitchFamily="18" charset="0"/>
                <a:cs typeface="Times New Roman" pitchFamily="18" charset="0"/>
              </a:rPr>
              <a:t> </a:t>
            </a:r>
          </a:p>
          <a:p>
            <a:pPr eaLnBrk="1" hangingPunct="1">
              <a:defRPr/>
            </a:pPr>
            <a:r>
              <a:rPr lang="he-IL" dirty="0" smtClean="0">
                <a:solidFill>
                  <a:schemeClr val="tx2"/>
                </a:solidFill>
              </a:rPr>
              <a:t>תהליך הקוניוגציה תואר לראשונה על ידי החוקרים האמריקנים לדרברג וטייטום, </a:t>
            </a:r>
          </a:p>
          <a:p>
            <a:pPr eaLnBrk="1" hangingPunct="1">
              <a:defRPr/>
            </a:pPr>
            <a:r>
              <a:rPr lang="he-IL" dirty="0" smtClean="0">
                <a:solidFill>
                  <a:schemeClr val="tx2"/>
                </a:solidFill>
              </a:rPr>
              <a:t>שבעקבות תגליתם זכו בפרס נובל לרפואה בשנת 1958. </a:t>
            </a:r>
          </a:p>
          <a:p>
            <a:pPr eaLnBrk="1" hangingPunct="1">
              <a:defRPr/>
            </a:pPr>
            <a:endParaRPr lang="he-IL" dirty="0" smtClean="0">
              <a:solidFill>
                <a:schemeClr val="tx2"/>
              </a:solidFill>
            </a:endParaRPr>
          </a:p>
          <a:p>
            <a:pPr eaLnBrk="1" hangingPunct="1">
              <a:defRPr/>
            </a:pPr>
            <a:r>
              <a:rPr lang="he-IL" u="sng" dirty="0" smtClean="0">
                <a:solidFill>
                  <a:schemeClr val="tx2"/>
                </a:solidFill>
              </a:rPr>
              <a:t>להלן תיאור מחקרם</a:t>
            </a:r>
            <a:r>
              <a:rPr lang="he-IL" dirty="0" smtClean="0">
                <a:solidFill>
                  <a:schemeClr val="tx2"/>
                </a:solidFill>
              </a:rPr>
              <a:t>:</a:t>
            </a:r>
          </a:p>
          <a:p>
            <a:pPr eaLnBrk="1" hangingPunct="1">
              <a:defRPr/>
            </a:pPr>
            <a:r>
              <a:rPr lang="he-IL" dirty="0" smtClean="0">
                <a:solidFill>
                  <a:schemeClr val="tx2"/>
                </a:solidFill>
              </a:rPr>
              <a:t>חיידקי </a:t>
            </a:r>
            <a:r>
              <a:rPr lang="en-US" dirty="0" smtClean="0">
                <a:solidFill>
                  <a:schemeClr val="tx2"/>
                </a:solidFill>
              </a:rPr>
              <a:t>E.coli</a:t>
            </a:r>
            <a:r>
              <a:rPr lang="he-IL" dirty="0" smtClean="0">
                <a:solidFill>
                  <a:schemeClr val="tx2"/>
                </a:solidFill>
              </a:rPr>
              <a:t> יכולים לגדול על מצע מזון דל המכיל סוכר, מלחים וּוִיטמינים מסוימים, </a:t>
            </a:r>
          </a:p>
          <a:p>
            <a:pPr eaLnBrk="1" hangingPunct="1">
              <a:defRPr/>
            </a:pPr>
            <a:r>
              <a:rPr lang="he-IL" dirty="0" smtClean="0">
                <a:solidFill>
                  <a:schemeClr val="tx2"/>
                </a:solidFill>
              </a:rPr>
              <a:t>והם מייצרים מחומרים אלו את כל החומרים הדרושים לבניית התא ולתפקודו, לדוגמה, </a:t>
            </a:r>
          </a:p>
          <a:p>
            <a:pPr eaLnBrk="1" hangingPunct="1">
              <a:defRPr/>
            </a:pPr>
            <a:r>
              <a:rPr lang="he-IL" dirty="0" smtClean="0">
                <a:solidFill>
                  <a:schemeClr val="tx2"/>
                </a:solidFill>
              </a:rPr>
              <a:t>את החומצות האמיניות הדרושות לבניית חלבוני התא.</a:t>
            </a:r>
          </a:p>
          <a:p>
            <a:pPr eaLnBrk="1" hangingPunct="1">
              <a:defRPr/>
            </a:pPr>
            <a:endParaRPr lang="he-IL" dirty="0" smtClean="0">
              <a:solidFill>
                <a:schemeClr val="tx2"/>
              </a:solidFill>
            </a:endParaRPr>
          </a:p>
          <a:p>
            <a:pPr eaLnBrk="1" hangingPunct="1">
              <a:defRPr/>
            </a:pPr>
            <a:r>
              <a:rPr lang="he-IL" dirty="0">
                <a:solidFill>
                  <a:schemeClr val="tx2"/>
                </a:solidFill>
              </a:rPr>
              <a:t>החוקרים לקחו שני זנים מוטנטיים של החיידק, שעקב מוטציות, לא נוצרים אצלם אנזימים הקשורים ליצירת חומרים מסוימים, ולכן הם אינם יכולים לייצר אותם.</a:t>
            </a:r>
          </a:p>
          <a:p>
            <a:pPr eaLnBrk="1" hangingPunct="1">
              <a:defRPr/>
            </a:pPr>
            <a:r>
              <a:rPr lang="he-IL" dirty="0">
                <a:solidFill>
                  <a:schemeClr val="tx2"/>
                </a:solidFill>
              </a:rPr>
              <a:t>החיידקים אינם יכולים לגדול על מצע מזון דל, אלא אם הוספו לו </a:t>
            </a:r>
            <a:r>
              <a:rPr lang="he-IL" dirty="0" smtClean="0">
                <a:solidFill>
                  <a:schemeClr val="tx2"/>
                </a:solidFill>
              </a:rPr>
              <a:t>חומרים אלה.</a:t>
            </a:r>
            <a:endParaRPr lang="he-IL" dirty="0">
              <a:solidFill>
                <a:schemeClr val="tx2"/>
              </a:solidFill>
            </a:endParaRPr>
          </a:p>
          <a:p>
            <a:pPr eaLnBrk="1" hangingPunct="1">
              <a:defRPr/>
            </a:pPr>
            <a:endParaRPr lang="he-IL" dirty="0" smtClean="0">
              <a:solidFill>
                <a:schemeClr val="tx2"/>
              </a:solidFill>
            </a:endParaRPr>
          </a:p>
          <a:p>
            <a:pPr eaLnBrk="1" hangingPunct="1">
              <a:defRPr/>
            </a:pPr>
            <a:r>
              <a:rPr lang="he-IL" dirty="0" smtClean="0">
                <a:solidFill>
                  <a:schemeClr val="tx2"/>
                </a:solidFill>
              </a:rPr>
              <a:t>ראו את תיאור הניסוי בתרשים שבשקף הבא.</a:t>
            </a:r>
          </a:p>
          <a:p>
            <a:pPr eaLnBrk="1" hangingPunct="1">
              <a:defRPr/>
            </a:pPr>
            <a:endParaRPr lang="he-IL" dirty="0" smtClean="0">
              <a:solidFill>
                <a:schemeClr val="tx2"/>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FE2B6F6-4EE0-4507-8881-F9EEA36839C0}" type="slidenum">
              <a:rPr lang="he-IL" sz="1100" smtClean="0">
                <a:solidFill>
                  <a:prstClr val="white">
                    <a:lumMod val="75000"/>
                  </a:prstClr>
                </a:solidFill>
              </a:rPr>
              <a:pPr fontAlgn="base">
                <a:spcBef>
                  <a:spcPct val="0"/>
                </a:spcBef>
                <a:spcAft>
                  <a:spcPct val="0"/>
                </a:spcAft>
                <a:defRPr/>
              </a:pPr>
              <a:t>6</a:t>
            </a:fld>
            <a:endParaRPr lang="he-IL" sz="1100" dirty="0" smtClean="0">
              <a:solidFill>
                <a:prstClr val="white">
                  <a:lumMod val="75000"/>
                </a:prstClr>
              </a:solidFill>
            </a:endParaRPr>
          </a:p>
        </p:txBody>
      </p:sp>
      <p:sp>
        <p:nvSpPr>
          <p:cNvPr id="9" name="כותרת 8"/>
          <p:cNvSpPr>
            <a:spLocks noGrp="1"/>
          </p:cNvSpPr>
          <p:nvPr>
            <p:ph type="title"/>
          </p:nvPr>
        </p:nvSpPr>
        <p:spPr>
          <a:xfrm>
            <a:off x="179512" y="26988"/>
            <a:ext cx="8229600" cy="439737"/>
          </a:xfrm>
        </p:spPr>
        <p:txBody>
          <a:bodyPr/>
          <a:lstStyle/>
          <a:p>
            <a:pPr fontAlgn="auto">
              <a:defRPr/>
            </a:pPr>
            <a:r>
              <a:rPr lang="he-IL" sz="1800" b="1" dirty="0" smtClean="0">
                <a:solidFill>
                  <a:srgbClr val="FF6600"/>
                </a:solidFill>
                <a:ea typeface="+mn-ea"/>
              </a:rPr>
              <a:t>שאלה 1</a:t>
            </a:r>
            <a:endParaRPr lang="he-IL" sz="1800" dirty="0" smtClean="0"/>
          </a:p>
        </p:txBody>
      </p:sp>
      <p:sp>
        <p:nvSpPr>
          <p:cNvPr id="8"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1463" y="0"/>
            <a:ext cx="8183562" cy="369888"/>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accent3"/>
                </a:solidFill>
              </a:rPr>
              <a:t>שאלה 1 המשך </a:t>
            </a:r>
            <a:r>
              <a:rPr lang="he-IL" dirty="0" smtClean="0">
                <a:solidFill>
                  <a:srgbClr val="000000"/>
                </a:solidFill>
                <a:latin typeface="Times New Roman" pitchFamily="18" charset="0"/>
                <a:cs typeface="Times New Roman" pitchFamily="18" charset="0"/>
              </a:rPr>
              <a:t> </a:t>
            </a:r>
            <a:endParaRPr lang="he-IL" dirty="0" smtClean="0">
              <a:solidFill>
                <a:srgbClr val="1F497D"/>
              </a:solidFill>
            </a:endParaRPr>
          </a:p>
        </p:txBody>
      </p:sp>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5FFF104-98C0-4DA2-B153-009BF7B1025B}" type="slidenum">
              <a:rPr lang="he-IL" sz="1100" smtClean="0">
                <a:solidFill>
                  <a:prstClr val="white">
                    <a:lumMod val="75000"/>
                  </a:prstClr>
                </a:solidFill>
              </a:rPr>
              <a:pPr fontAlgn="base">
                <a:spcBef>
                  <a:spcPct val="0"/>
                </a:spcBef>
                <a:spcAft>
                  <a:spcPct val="0"/>
                </a:spcAft>
                <a:defRPr/>
              </a:pPr>
              <a:t>7</a:t>
            </a:fld>
            <a:endParaRPr lang="he-IL" sz="1100" dirty="0" smtClean="0">
              <a:solidFill>
                <a:prstClr val="white">
                  <a:lumMod val="75000"/>
                </a:prstClr>
              </a:solidFill>
            </a:endParaRPr>
          </a:p>
        </p:txBody>
      </p:sp>
      <p:sp>
        <p:nvSpPr>
          <p:cNvPr id="2" name="מלבן 1"/>
          <p:cNvSpPr/>
          <p:nvPr/>
        </p:nvSpPr>
        <p:spPr>
          <a:xfrm>
            <a:off x="2111375" y="530225"/>
            <a:ext cx="6583363" cy="1200150"/>
          </a:xfrm>
          <a:prstGeom prst="rect">
            <a:avLst/>
          </a:prstGeom>
        </p:spPr>
        <p:txBody>
          <a:bodyPr>
            <a:spAutoFit/>
          </a:bodyPr>
          <a:lstStyle/>
          <a:p>
            <a:pPr>
              <a:defRPr/>
            </a:pPr>
            <a:r>
              <a:rPr lang="he-IL" u="sng" dirty="0">
                <a:solidFill>
                  <a:srgbClr val="1F497D"/>
                </a:solidFill>
              </a:rPr>
              <a:t>החוקרים לקחו שני זנים מוטנטים</a:t>
            </a:r>
            <a:r>
              <a:rPr lang="he-IL" dirty="0">
                <a:solidFill>
                  <a:srgbClr val="1F497D"/>
                </a:solidFill>
              </a:rPr>
              <a:t>:</a:t>
            </a:r>
          </a:p>
          <a:p>
            <a:pPr>
              <a:defRPr/>
            </a:pPr>
            <a:r>
              <a:rPr lang="he-IL" dirty="0">
                <a:solidFill>
                  <a:srgbClr val="1F497D"/>
                </a:solidFill>
              </a:rPr>
              <a:t>זן א'  אינו יכול לייצר את החומרים  </a:t>
            </a:r>
            <a:r>
              <a:rPr lang="en-US" dirty="0">
                <a:solidFill>
                  <a:srgbClr val="1F497D"/>
                </a:solidFill>
              </a:rPr>
              <a:t>A</a:t>
            </a:r>
            <a:r>
              <a:rPr lang="he-IL" dirty="0">
                <a:solidFill>
                  <a:srgbClr val="1F497D"/>
                </a:solidFill>
              </a:rPr>
              <a:t>, </a:t>
            </a:r>
            <a:r>
              <a:rPr lang="en-US" dirty="0">
                <a:solidFill>
                  <a:srgbClr val="1F497D"/>
                </a:solidFill>
              </a:rPr>
              <a:t>B</a:t>
            </a:r>
            <a:r>
              <a:rPr lang="he-IL" dirty="0">
                <a:solidFill>
                  <a:srgbClr val="1F497D"/>
                </a:solidFill>
              </a:rPr>
              <a:t>, </a:t>
            </a:r>
            <a:r>
              <a:rPr lang="en-US" dirty="0">
                <a:solidFill>
                  <a:srgbClr val="1F497D"/>
                </a:solidFill>
              </a:rPr>
              <a:t>C</a:t>
            </a:r>
            <a:r>
              <a:rPr lang="he-IL" dirty="0">
                <a:solidFill>
                  <a:srgbClr val="1F497D"/>
                </a:solidFill>
              </a:rPr>
              <a:t>.</a:t>
            </a:r>
          </a:p>
          <a:p>
            <a:pPr>
              <a:defRPr/>
            </a:pPr>
            <a:r>
              <a:rPr lang="he-IL" dirty="0">
                <a:solidFill>
                  <a:srgbClr val="1F497D"/>
                </a:solidFill>
              </a:rPr>
              <a:t>זן ב' אינו יכול לייצר את החומרים  </a:t>
            </a:r>
            <a:r>
              <a:rPr lang="en-US" dirty="0">
                <a:solidFill>
                  <a:srgbClr val="1F497D"/>
                </a:solidFill>
              </a:rPr>
              <a:t>D</a:t>
            </a:r>
            <a:r>
              <a:rPr lang="he-IL" dirty="0">
                <a:solidFill>
                  <a:srgbClr val="1F497D"/>
                </a:solidFill>
              </a:rPr>
              <a:t>, </a:t>
            </a:r>
            <a:r>
              <a:rPr lang="en-US" dirty="0">
                <a:solidFill>
                  <a:srgbClr val="1F497D"/>
                </a:solidFill>
              </a:rPr>
              <a:t>E</a:t>
            </a:r>
            <a:r>
              <a:rPr lang="he-IL" dirty="0">
                <a:solidFill>
                  <a:srgbClr val="1F497D"/>
                </a:solidFill>
              </a:rPr>
              <a:t>, </a:t>
            </a:r>
            <a:r>
              <a:rPr lang="en-US" dirty="0">
                <a:solidFill>
                  <a:srgbClr val="1F497D"/>
                </a:solidFill>
              </a:rPr>
              <a:t>F</a:t>
            </a:r>
            <a:r>
              <a:rPr lang="he-IL" dirty="0">
                <a:solidFill>
                  <a:srgbClr val="1F497D"/>
                </a:solidFill>
              </a:rPr>
              <a:t>.</a:t>
            </a:r>
          </a:p>
          <a:p>
            <a:pPr>
              <a:defRPr/>
            </a:pPr>
            <a:endParaRPr lang="he-IL" dirty="0">
              <a:solidFill>
                <a:schemeClr val="accent6">
                  <a:lumMod val="50000"/>
                  <a:lumOff val="50000"/>
                </a:schemeClr>
              </a:solidFill>
            </a:endParaRPr>
          </a:p>
        </p:txBody>
      </p:sp>
      <p:sp>
        <p:nvSpPr>
          <p:cNvPr id="89094" name="מלבן 2"/>
          <p:cNvSpPr>
            <a:spLocks noChangeArrowheads="1"/>
          </p:cNvSpPr>
          <p:nvPr/>
        </p:nvSpPr>
        <p:spPr bwMode="auto">
          <a:xfrm>
            <a:off x="2987675" y="2181225"/>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1F497D"/>
                </a:solidFill>
              </a:rPr>
              <a:t>בשלב הראשון</a:t>
            </a:r>
            <a:r>
              <a:rPr lang="he-IL">
                <a:solidFill>
                  <a:srgbClr val="1F497D"/>
                </a:solidFill>
              </a:rPr>
              <a:t>, </a:t>
            </a:r>
            <a:r>
              <a:rPr lang="he-IL">
                <a:solidFill>
                  <a:schemeClr val="tx2"/>
                </a:solidFill>
              </a:rPr>
              <a:t>עורבבו שני </a:t>
            </a:r>
            <a:r>
              <a:rPr lang="he-IL">
                <a:solidFill>
                  <a:srgbClr val="1F497D"/>
                </a:solidFill>
              </a:rPr>
              <a:t>הזנים וגודלו יחד על </a:t>
            </a:r>
            <a:r>
              <a:rPr lang="he-IL" u="sng">
                <a:solidFill>
                  <a:srgbClr val="1F497D"/>
                </a:solidFill>
              </a:rPr>
              <a:t>מצע מזון המכיל את ששת החומרים הנ"ל.</a:t>
            </a:r>
          </a:p>
          <a:p>
            <a:endParaRPr lang="he-IL">
              <a:solidFill>
                <a:srgbClr val="1F497D"/>
              </a:solidFill>
            </a:endParaRPr>
          </a:p>
          <a:p>
            <a:endParaRPr lang="he-IL">
              <a:solidFill>
                <a:srgbClr val="1F497D"/>
              </a:solidFill>
            </a:endParaRPr>
          </a:p>
          <a:p>
            <a:endParaRPr lang="he-IL">
              <a:solidFill>
                <a:srgbClr val="1F497D"/>
              </a:solidFill>
            </a:endParaRPr>
          </a:p>
          <a:p>
            <a:endParaRPr lang="he-IL">
              <a:solidFill>
                <a:srgbClr val="1F497D"/>
              </a:solidFill>
            </a:endParaRPr>
          </a:p>
          <a:p>
            <a:r>
              <a:rPr lang="he-IL" u="sng">
                <a:solidFill>
                  <a:srgbClr val="1F497D"/>
                </a:solidFill>
              </a:rPr>
              <a:t>בשלב השני,</a:t>
            </a:r>
            <a:r>
              <a:rPr lang="he-IL">
                <a:solidFill>
                  <a:srgbClr val="1F497D"/>
                </a:solidFill>
              </a:rPr>
              <a:t> הועברה תערובת החיידקים </a:t>
            </a:r>
          </a:p>
          <a:p>
            <a:r>
              <a:rPr lang="he-IL" u="sng">
                <a:solidFill>
                  <a:srgbClr val="1F497D"/>
                </a:solidFill>
              </a:rPr>
              <a:t>למצע מזון דל</a:t>
            </a:r>
            <a:r>
              <a:rPr lang="he-IL">
                <a:solidFill>
                  <a:srgbClr val="1F497D"/>
                </a:solidFill>
              </a:rPr>
              <a:t>, </a:t>
            </a:r>
            <a:r>
              <a:rPr lang="he-IL" u="sng">
                <a:solidFill>
                  <a:srgbClr val="1F497D"/>
                </a:solidFill>
              </a:rPr>
              <a:t>שאינו</a:t>
            </a:r>
            <a:r>
              <a:rPr lang="he-IL">
                <a:solidFill>
                  <a:srgbClr val="1F497D"/>
                </a:solidFill>
              </a:rPr>
              <a:t> כולל את החומרים הנ"ל</a:t>
            </a:r>
          </a:p>
        </p:txBody>
      </p:sp>
      <p:sp>
        <p:nvSpPr>
          <p:cNvPr id="89095" name="מלבן 4"/>
          <p:cNvSpPr>
            <a:spLocks noChangeArrowheads="1"/>
          </p:cNvSpPr>
          <p:nvPr/>
        </p:nvSpPr>
        <p:spPr bwMode="auto">
          <a:xfrm>
            <a:off x="3117850" y="4886325"/>
            <a:ext cx="457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u="sng">
                <a:solidFill>
                  <a:srgbClr val="1F497D"/>
                </a:solidFill>
              </a:rPr>
              <a:t>התוצאה</a:t>
            </a:r>
            <a:r>
              <a:rPr lang="he-IL">
                <a:solidFill>
                  <a:srgbClr val="1F497D"/>
                </a:solidFill>
              </a:rPr>
              <a:t>: </a:t>
            </a:r>
            <a:r>
              <a:rPr lang="he-IL">
                <a:solidFill>
                  <a:schemeClr val="tx2"/>
                </a:solidFill>
              </a:rPr>
              <a:t>רוב החיידקים מתו, אך מעט חיידקים שרדו, והתרבו, ולכן התפתחו מעט מאוד מושבות</a:t>
            </a:r>
            <a:r>
              <a:rPr lang="he-IL">
                <a:solidFill>
                  <a:srgbClr val="1F497D"/>
                </a:solidFill>
              </a:rPr>
              <a:t>.</a:t>
            </a:r>
          </a:p>
        </p:txBody>
      </p:sp>
      <p:sp>
        <p:nvSpPr>
          <p:cNvPr id="89096" name="מלבן 7"/>
          <p:cNvSpPr>
            <a:spLocks noChangeArrowheads="1"/>
          </p:cNvSpPr>
          <p:nvPr/>
        </p:nvSpPr>
        <p:spPr bwMode="auto">
          <a:xfrm>
            <a:off x="827584" y="5732463"/>
            <a:ext cx="7978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א. מדוע בשלב הראשון של הניסוי גודלו החיידקים על קרקע מזון </a:t>
            </a:r>
          </a:p>
          <a:p>
            <a:r>
              <a:rPr lang="he-IL">
                <a:solidFill>
                  <a:srgbClr val="1F497D"/>
                </a:solidFill>
              </a:rPr>
              <a:t>    שהכילה את ששת החומרים?</a:t>
            </a:r>
          </a:p>
          <a:p>
            <a:r>
              <a:rPr lang="he-IL">
                <a:solidFill>
                  <a:srgbClr val="1F497D"/>
                </a:solidFill>
              </a:rPr>
              <a:t>ב. הסבירו מדוע אפשר להסביר את התוצאות כנובעות מתהליך קוניוגציה?</a:t>
            </a:r>
          </a:p>
        </p:txBody>
      </p:sp>
      <p:grpSp>
        <p:nvGrpSpPr>
          <p:cNvPr id="89097" name="קבוצה 14"/>
          <p:cNvGrpSpPr>
            <a:grpSpLocks/>
          </p:cNvGrpSpPr>
          <p:nvPr/>
        </p:nvGrpSpPr>
        <p:grpSpPr bwMode="auto">
          <a:xfrm>
            <a:off x="0" y="620713"/>
            <a:ext cx="4098925" cy="5810250"/>
            <a:chOff x="-338126" y="620688"/>
            <a:chExt cx="4099689" cy="5809983"/>
          </a:xfrm>
        </p:grpSpPr>
        <p:pic>
          <p:nvPicPr>
            <p:cNvPr id="89098" name="תמונה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309" y="2284188"/>
              <a:ext cx="377983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9" name="תמונה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26" y="3600158"/>
              <a:ext cx="3892551"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0" name="קבוצה 13"/>
            <p:cNvGrpSpPr>
              <a:grpSpLocks/>
            </p:cNvGrpSpPr>
            <p:nvPr/>
          </p:nvGrpSpPr>
          <p:grpSpPr bwMode="auto">
            <a:xfrm>
              <a:off x="642010" y="620688"/>
              <a:ext cx="3119553" cy="4466691"/>
              <a:chOff x="642010" y="620688"/>
              <a:chExt cx="3119553" cy="4466691"/>
            </a:xfrm>
          </p:grpSpPr>
          <p:pic>
            <p:nvPicPr>
              <p:cNvPr id="89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276632">
                <a:off x="1710513" y="3403505"/>
                <a:ext cx="205105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102" name="קבוצה 25"/>
              <p:cNvGrpSpPr>
                <a:grpSpLocks/>
              </p:cNvGrpSpPr>
              <p:nvPr/>
            </p:nvGrpSpPr>
            <p:grpSpPr bwMode="auto">
              <a:xfrm>
                <a:off x="642010" y="620688"/>
                <a:ext cx="1860550" cy="2482850"/>
                <a:chOff x="757382" y="1852388"/>
                <a:chExt cx="1860783" cy="2483709"/>
              </a:xfrm>
            </p:grpSpPr>
            <p:pic>
              <p:nvPicPr>
                <p:cNvPr id="8910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7115" y="1852388"/>
                  <a:ext cx="781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7"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7382" y="1864136"/>
                  <a:ext cx="8667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108"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3608" y="2428653"/>
                  <a:ext cx="1358219" cy="190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מחבר חץ ישר 4"/>
                <p:cNvCxnSpPr/>
                <p:nvPr/>
              </p:nvCxnSpPr>
              <p:spPr>
                <a:xfrm flipH="1">
                  <a:off x="1773234" y="2322429"/>
                  <a:ext cx="128627" cy="211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a:off x="1428638" y="2328781"/>
                  <a:ext cx="195324" cy="227080"/>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7" name="חץ מעוקל שמאלה 6"/>
              <p:cNvSpPr/>
              <p:nvPr/>
            </p:nvSpPr>
            <p:spPr>
              <a:xfrm rot="20372919">
                <a:off x="2313493" y="2492264"/>
                <a:ext cx="566844" cy="1360426"/>
              </a:xfrm>
              <a:prstGeom prst="curved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8" name="צורה חופשית 7"/>
              <p:cNvSpPr/>
              <p:nvPr/>
            </p:nvSpPr>
            <p:spPr>
              <a:xfrm>
                <a:off x="1027379" y="4046356"/>
                <a:ext cx="1066999" cy="246051"/>
              </a:xfrm>
              <a:custGeom>
                <a:avLst/>
                <a:gdLst>
                  <a:gd name="connsiteX0" fmla="*/ 1066800 w 1066800"/>
                  <a:gd name="connsiteY0" fmla="*/ 45720 h 106739"/>
                  <a:gd name="connsiteX1" fmla="*/ 899160 w 1066800"/>
                  <a:gd name="connsiteY1" fmla="*/ 60960 h 106739"/>
                  <a:gd name="connsiteX2" fmla="*/ 853440 w 1066800"/>
                  <a:gd name="connsiteY2" fmla="*/ 91440 h 106739"/>
                  <a:gd name="connsiteX3" fmla="*/ 792480 w 1066800"/>
                  <a:gd name="connsiteY3" fmla="*/ 106680 h 106739"/>
                  <a:gd name="connsiteX4" fmla="*/ 685800 w 1066800"/>
                  <a:gd name="connsiteY4" fmla="*/ 91440 h 106739"/>
                  <a:gd name="connsiteX5" fmla="*/ 579120 w 1066800"/>
                  <a:gd name="connsiteY5" fmla="*/ 45720 h 106739"/>
                  <a:gd name="connsiteX6" fmla="*/ 533400 w 1066800"/>
                  <a:gd name="connsiteY6" fmla="*/ 91440 h 106739"/>
                  <a:gd name="connsiteX7" fmla="*/ 472440 w 1066800"/>
                  <a:gd name="connsiteY7" fmla="*/ 45720 h 106739"/>
                  <a:gd name="connsiteX8" fmla="*/ 426720 w 1066800"/>
                  <a:gd name="connsiteY8" fmla="*/ 0 h 106739"/>
                  <a:gd name="connsiteX9" fmla="*/ 411480 w 1066800"/>
                  <a:gd name="connsiteY9" fmla="*/ 45720 h 106739"/>
                  <a:gd name="connsiteX10" fmla="*/ 304800 w 1066800"/>
                  <a:gd name="connsiteY10" fmla="*/ 30480 h 106739"/>
                  <a:gd name="connsiteX11" fmla="*/ 274320 w 1066800"/>
                  <a:gd name="connsiteY11" fmla="*/ 91440 h 106739"/>
                  <a:gd name="connsiteX12" fmla="*/ 182880 w 1066800"/>
                  <a:gd name="connsiteY12" fmla="*/ 30480 h 106739"/>
                  <a:gd name="connsiteX13" fmla="*/ 60960 w 1066800"/>
                  <a:gd name="connsiteY13" fmla="*/ 76200 h 106739"/>
                  <a:gd name="connsiteX14" fmla="*/ 0 w 1066800"/>
                  <a:gd name="connsiteY14" fmla="*/ 106680 h 106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6800" h="106739">
                    <a:moveTo>
                      <a:pt x="1066800" y="45720"/>
                    </a:moveTo>
                    <a:cubicBezTo>
                      <a:pt x="861099" y="128000"/>
                      <a:pt x="1131454" y="35150"/>
                      <a:pt x="899160" y="60960"/>
                    </a:cubicBezTo>
                    <a:cubicBezTo>
                      <a:pt x="880956" y="62983"/>
                      <a:pt x="870275" y="84225"/>
                      <a:pt x="853440" y="91440"/>
                    </a:cubicBezTo>
                    <a:cubicBezTo>
                      <a:pt x="834188" y="99691"/>
                      <a:pt x="812800" y="101600"/>
                      <a:pt x="792480" y="106680"/>
                    </a:cubicBezTo>
                    <a:cubicBezTo>
                      <a:pt x="687674" y="36809"/>
                      <a:pt x="712624" y="10967"/>
                      <a:pt x="685800" y="91440"/>
                    </a:cubicBezTo>
                    <a:cubicBezTo>
                      <a:pt x="661379" y="75159"/>
                      <a:pt x="613564" y="35879"/>
                      <a:pt x="579120" y="45720"/>
                    </a:cubicBezTo>
                    <a:cubicBezTo>
                      <a:pt x="558397" y="51641"/>
                      <a:pt x="548640" y="76200"/>
                      <a:pt x="533400" y="91440"/>
                    </a:cubicBezTo>
                    <a:cubicBezTo>
                      <a:pt x="513080" y="76200"/>
                      <a:pt x="491725" y="62250"/>
                      <a:pt x="472440" y="45720"/>
                    </a:cubicBezTo>
                    <a:cubicBezTo>
                      <a:pt x="456076" y="31694"/>
                      <a:pt x="448273" y="0"/>
                      <a:pt x="426720" y="0"/>
                    </a:cubicBezTo>
                    <a:cubicBezTo>
                      <a:pt x="410656" y="0"/>
                      <a:pt x="416560" y="30480"/>
                      <a:pt x="411480" y="45720"/>
                    </a:cubicBezTo>
                    <a:cubicBezTo>
                      <a:pt x="375920" y="40640"/>
                      <a:pt x="338878" y="19121"/>
                      <a:pt x="304800" y="30480"/>
                    </a:cubicBezTo>
                    <a:cubicBezTo>
                      <a:pt x="283247" y="37664"/>
                      <a:pt x="297038" y="91440"/>
                      <a:pt x="274320" y="91440"/>
                    </a:cubicBezTo>
                    <a:cubicBezTo>
                      <a:pt x="237688" y="91440"/>
                      <a:pt x="182880" y="30480"/>
                      <a:pt x="182880" y="30480"/>
                    </a:cubicBezTo>
                    <a:cubicBezTo>
                      <a:pt x="75658" y="101961"/>
                      <a:pt x="211617" y="19704"/>
                      <a:pt x="60960" y="76200"/>
                    </a:cubicBezTo>
                    <a:cubicBezTo>
                      <a:pt x="-27834" y="109498"/>
                      <a:pt x="44331" y="106680"/>
                      <a:pt x="0" y="1066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23" name="חץ למטה 22"/>
              <p:cNvSpPr/>
              <p:nvPr/>
            </p:nvSpPr>
            <p:spPr>
              <a:xfrm>
                <a:off x="1464023" y="4686088"/>
                <a:ext cx="288979" cy="401620"/>
              </a:xfrm>
              <a:prstGeom prst="downArrow">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grpSp>
      </p:grpSp>
      <p:sp>
        <p:nvSpPr>
          <p:cNvPr id="25"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D9CDA66-3B06-4F88-B078-F37CB9B83255}" type="slidenum">
              <a:rPr lang="he-IL" sz="1100" smtClean="0">
                <a:solidFill>
                  <a:prstClr val="white">
                    <a:lumMod val="75000"/>
                  </a:prstClr>
                </a:solidFill>
              </a:rPr>
              <a:pPr fontAlgn="base">
                <a:spcBef>
                  <a:spcPct val="0"/>
                </a:spcBef>
                <a:spcAft>
                  <a:spcPct val="0"/>
                </a:spcAft>
                <a:defRPr/>
              </a:pPr>
              <a:t>8</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תשובה</a:t>
            </a:r>
            <a:endParaRPr lang="he-IL" sz="1800" dirty="0" smtClean="0"/>
          </a:p>
        </p:txBody>
      </p:sp>
      <p:sp>
        <p:nvSpPr>
          <p:cNvPr id="7" name="Rectangle 12"/>
          <p:cNvSpPr/>
          <p:nvPr/>
        </p:nvSpPr>
        <p:spPr>
          <a:xfrm>
            <a:off x="371475" y="1414463"/>
            <a:ext cx="8370888" cy="51847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a:defRPr/>
            </a:pPr>
            <a:r>
              <a:rPr lang="he-IL" dirty="0">
                <a:solidFill>
                  <a:schemeClr val="tx1"/>
                </a:solidFill>
              </a:rPr>
              <a:t>בשלב הראשון של הניסוי, הכילה קרקע המזון את ששת החומרים שהחיידקים אינם יכולים לייצרם, ולכן יכלו שני הזנים לגדול ולהתרבות. במקצת החיידקים התרחש תהליך קוניוגציה, שבמהלכו עברו מהחיידק התורם קטעי </a:t>
            </a:r>
            <a:r>
              <a:rPr lang="en-US" dirty="0">
                <a:solidFill>
                  <a:schemeClr val="tx1"/>
                </a:solidFill>
              </a:rPr>
              <a:t>DNA</a:t>
            </a:r>
            <a:r>
              <a:rPr lang="he-IL" dirty="0">
                <a:solidFill>
                  <a:schemeClr val="tx1"/>
                </a:solidFill>
              </a:rPr>
              <a:t> המכילים את הגנים שנפגעו בחיידק המקבל. </a:t>
            </a:r>
          </a:p>
          <a:p>
            <a:pPr>
              <a:defRPr/>
            </a:pPr>
            <a:r>
              <a:rPr lang="he-IL" dirty="0">
                <a:solidFill>
                  <a:schemeClr val="tx1"/>
                </a:solidFill>
              </a:rPr>
              <a:t>החיידקים הרקומביננטים שנוצרו יכולים לגדול על מצע מזון דל. </a:t>
            </a:r>
          </a:p>
          <a:p>
            <a:pPr>
              <a:defRPr/>
            </a:pPr>
            <a:endParaRPr lang="he-IL" dirty="0">
              <a:solidFill>
                <a:schemeClr val="tx1"/>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r>
              <a:rPr lang="he-IL" dirty="0">
                <a:solidFill>
                  <a:prstClr val="black"/>
                </a:solidFill>
              </a:rPr>
              <a:t>שאר החיידקים שלא התרחשה בהם קוניוגצ</a:t>
            </a:r>
            <a:r>
              <a:rPr lang="he-IL" dirty="0">
                <a:solidFill>
                  <a:schemeClr val="tx1"/>
                </a:solidFill>
              </a:rPr>
              <a:t>יה, או חיידקים שעברו קוניוגציה אך לא קיבלו את הגנים הלקויים אצלם, לא שרדו בשלב השני ומתו.</a:t>
            </a:r>
          </a:p>
          <a:p>
            <a:pPr>
              <a:defRPr/>
            </a:pPr>
            <a:endParaRPr lang="he-IL" dirty="0">
              <a:solidFill>
                <a:prstClr val="black"/>
              </a:solidFill>
            </a:endParaRPr>
          </a:p>
          <a:p>
            <a:pPr>
              <a:defRPr/>
            </a:pPr>
            <a:endParaRPr lang="he-IL" dirty="0">
              <a:solidFill>
                <a:prstClr val="black"/>
              </a:solidFill>
            </a:endParaRPr>
          </a:p>
          <a:p>
            <a:pPr>
              <a:defRPr/>
            </a:pPr>
            <a:endParaRPr lang="he-IL" dirty="0">
              <a:solidFill>
                <a:prstClr val="black"/>
              </a:solidFill>
            </a:endParaRPr>
          </a:p>
          <a:p>
            <a:pPr>
              <a:defRPr/>
            </a:pPr>
            <a:endParaRPr lang="he-IL" dirty="0">
              <a:solidFill>
                <a:srgbClr val="FF6600"/>
              </a:solidFill>
            </a:endParaRPr>
          </a:p>
        </p:txBody>
      </p:sp>
      <p:sp>
        <p:nvSpPr>
          <p:cNvPr id="90118" name="מלבן 9"/>
          <p:cNvSpPr>
            <a:spLocks noChangeArrowheads="1"/>
          </p:cNvSpPr>
          <p:nvPr/>
        </p:nvSpPr>
        <p:spPr bwMode="auto">
          <a:xfrm>
            <a:off x="179512" y="692150"/>
            <a:ext cx="8370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a:solidFill>
                  <a:srgbClr val="1F497D"/>
                </a:solidFill>
              </a:rPr>
              <a:t>מדוע </a:t>
            </a:r>
            <a:r>
              <a:rPr lang="he-IL">
                <a:solidFill>
                  <a:schemeClr val="tx2"/>
                </a:solidFill>
              </a:rPr>
              <a:t>בשלב הראשון של הניסוי גודלו החיידקים על קרקע מזון שהכיל את ששת החומרים?</a:t>
            </a:r>
          </a:p>
          <a:p>
            <a:r>
              <a:rPr lang="he-IL">
                <a:solidFill>
                  <a:schemeClr val="tx2"/>
                </a:solidFill>
              </a:rPr>
              <a:t>הסבירו מדוע אפשר להסביר את התוצאות כנובעות מתהליך קוניוגציה?</a:t>
            </a:r>
          </a:p>
        </p:txBody>
      </p:sp>
      <p:grpSp>
        <p:nvGrpSpPr>
          <p:cNvPr id="90119" name="קבוצה 15"/>
          <p:cNvGrpSpPr>
            <a:grpSpLocks/>
          </p:cNvGrpSpPr>
          <p:nvPr/>
        </p:nvGrpSpPr>
        <p:grpSpPr bwMode="auto">
          <a:xfrm>
            <a:off x="2268538" y="3071813"/>
            <a:ext cx="6118225" cy="2727325"/>
            <a:chOff x="419781" y="3071631"/>
            <a:chExt cx="6119026" cy="2728060"/>
          </a:xfrm>
        </p:grpSpPr>
        <p:grpSp>
          <p:nvGrpSpPr>
            <p:cNvPr id="90121" name="קבוצה 13"/>
            <p:cNvGrpSpPr>
              <a:grpSpLocks/>
            </p:cNvGrpSpPr>
            <p:nvPr/>
          </p:nvGrpSpPr>
          <p:grpSpPr bwMode="auto">
            <a:xfrm>
              <a:off x="419781" y="3071631"/>
              <a:ext cx="3663250" cy="2728060"/>
              <a:chOff x="419781" y="3071631"/>
              <a:chExt cx="3663250" cy="2728060"/>
            </a:xfrm>
          </p:grpSpPr>
          <p:pic>
            <p:nvPicPr>
              <p:cNvPr id="901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81" y="3071631"/>
                <a:ext cx="3511848" cy="93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54" y="4407216"/>
                <a:ext cx="3332369" cy="82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חץ ימינה 1"/>
              <p:cNvSpPr/>
              <p:nvPr/>
            </p:nvSpPr>
            <p:spPr>
              <a:xfrm rot="5400000">
                <a:off x="2019367" y="4018846"/>
                <a:ext cx="433505" cy="24450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p>
            </p:txBody>
          </p:sp>
          <p:sp>
            <p:nvSpPr>
              <p:cNvPr id="90126" name="מלבן 2"/>
              <p:cNvSpPr>
                <a:spLocks noChangeArrowheads="1"/>
              </p:cNvSpPr>
              <p:nvPr/>
            </p:nvSpPr>
            <p:spPr bwMode="auto">
              <a:xfrm>
                <a:off x="1382789" y="5215334"/>
                <a:ext cx="2700242" cy="58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a:solidFill>
                      <a:srgbClr val="000000"/>
                    </a:solidFill>
                  </a:rPr>
                  <a:t>קטעי </a:t>
                </a:r>
                <a:r>
                  <a:rPr lang="en-US" sz="1600">
                    <a:solidFill>
                      <a:srgbClr val="000000"/>
                    </a:solidFill>
                  </a:rPr>
                  <a:t>DNA</a:t>
                </a:r>
                <a:r>
                  <a:rPr lang="he-IL" sz="1600">
                    <a:solidFill>
                      <a:srgbClr val="000000"/>
                    </a:solidFill>
                  </a:rPr>
                  <a:t> </a:t>
                </a:r>
                <a:r>
                  <a:rPr lang="he-IL" sz="1600"/>
                  <a:t>המכילים</a:t>
                </a:r>
                <a:r>
                  <a:rPr lang="he-IL" sz="1600">
                    <a:solidFill>
                      <a:srgbClr val="000000"/>
                    </a:solidFill>
                  </a:rPr>
                  <a:t> את הגנים </a:t>
                </a:r>
              </a:p>
              <a:p>
                <a:pPr algn="ctr"/>
                <a:r>
                  <a:rPr lang="he-IL" sz="1600">
                    <a:solidFill>
                      <a:srgbClr val="000000"/>
                    </a:solidFill>
                  </a:rPr>
                  <a:t>שנפגעו בחיידק המקבל</a:t>
                </a:r>
                <a:endParaRPr lang="he-IL" sz="1600"/>
              </a:p>
            </p:txBody>
          </p:sp>
          <p:cxnSp>
            <p:nvCxnSpPr>
              <p:cNvPr id="13" name="מחבר חץ ישר 12"/>
              <p:cNvCxnSpPr/>
              <p:nvPr/>
            </p:nvCxnSpPr>
            <p:spPr>
              <a:xfrm flipV="1">
                <a:off x="2482213" y="4818352"/>
                <a:ext cx="250858" cy="45891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90122" name="מלבן 14"/>
            <p:cNvSpPr>
              <a:spLocks noChangeArrowheads="1"/>
            </p:cNvSpPr>
            <p:nvPr/>
          </p:nvSpPr>
          <p:spPr bwMode="auto">
            <a:xfrm>
              <a:off x="3839015" y="4448260"/>
              <a:ext cx="26997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he-IL" sz="1600">
                  <a:solidFill>
                    <a:srgbClr val="000000"/>
                  </a:solidFill>
                </a:rPr>
                <a:t>התקבל חיידק רקומביננטי</a:t>
              </a:r>
            </a:p>
            <a:p>
              <a:pPr algn="ctr"/>
              <a:r>
                <a:rPr lang="he-IL" sz="1600">
                  <a:solidFill>
                    <a:srgbClr val="000000"/>
                  </a:solidFill>
                </a:rPr>
                <a:t> שיכול לגדול על מצע דל</a:t>
              </a:r>
              <a:endParaRPr lang="he-IL" sz="1600"/>
            </a:p>
          </p:txBody>
        </p:sp>
      </p:grpSp>
      <p:cxnSp>
        <p:nvCxnSpPr>
          <p:cNvPr id="18" name="מחבר חץ ישר 17"/>
          <p:cNvCxnSpPr/>
          <p:nvPr/>
        </p:nvCxnSpPr>
        <p:spPr>
          <a:xfrm flipH="1">
            <a:off x="5759450" y="4740275"/>
            <a:ext cx="396875"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 name="מלבן 2"/>
          <p:cNvSpPr/>
          <p:nvPr/>
        </p:nvSpPr>
        <p:spPr>
          <a:xfrm>
            <a:off x="7466122" y="405926"/>
            <a:ext cx="1066318" cy="369332"/>
          </a:xfrm>
          <a:prstGeom prst="rect">
            <a:avLst/>
          </a:prstGeom>
        </p:spPr>
        <p:txBody>
          <a:bodyPr wrap="none">
            <a:spAutoFit/>
          </a:bodyPr>
          <a:lstStyle/>
          <a:p>
            <a:pPr lvl="0">
              <a:defRPr/>
            </a:pPr>
            <a:r>
              <a:rPr lang="he-IL" b="1" dirty="0">
                <a:solidFill>
                  <a:srgbClr val="1F497D"/>
                </a:solidFill>
              </a:rPr>
              <a:t>שאלה 1:</a:t>
            </a:r>
            <a:r>
              <a:rPr lang="he-IL" dirty="0">
                <a:solidFill>
                  <a:srgbClr val="00000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5" name="Slide Number Placeholder 15"/>
          <p:cNvSpPr>
            <a:spLocks noGrp="1"/>
          </p:cNvSpPr>
          <p:nvPr>
            <p:ph type="sldNum" sz="quarter" idx="12"/>
          </p:nvPr>
        </p:nvSpPr>
        <p:spPr bwMode="auto">
          <a:xfrm>
            <a:off x="107950" y="6613525"/>
            <a:ext cx="2133600" cy="214313"/>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6989E02-8426-44EC-933D-C8AF2B3E4323}" type="slidenum">
              <a:rPr lang="he-IL" sz="1100" smtClean="0">
                <a:solidFill>
                  <a:prstClr val="white">
                    <a:lumMod val="75000"/>
                  </a:prstClr>
                </a:solidFill>
              </a:rPr>
              <a:pPr fontAlgn="base">
                <a:spcBef>
                  <a:spcPct val="0"/>
                </a:spcBef>
                <a:spcAft>
                  <a:spcPct val="0"/>
                </a:spcAft>
                <a:defRPr/>
              </a:pPr>
              <a:t>9</a:t>
            </a:fld>
            <a:endParaRPr lang="he-IL" sz="1100" dirty="0" smtClean="0">
              <a:solidFill>
                <a:prstClr val="white">
                  <a:lumMod val="75000"/>
                </a:prstClr>
              </a:solidFill>
            </a:endParaRPr>
          </a:p>
        </p:txBody>
      </p:sp>
      <p:sp>
        <p:nvSpPr>
          <p:cNvPr id="9" name="כותרת 8"/>
          <p:cNvSpPr>
            <a:spLocks noGrp="1"/>
          </p:cNvSpPr>
          <p:nvPr>
            <p:ph type="title"/>
          </p:nvPr>
        </p:nvSpPr>
        <p:spPr>
          <a:xfrm>
            <a:off x="285750" y="26988"/>
            <a:ext cx="8229600" cy="439737"/>
          </a:xfrm>
        </p:spPr>
        <p:txBody>
          <a:bodyPr/>
          <a:lstStyle/>
          <a:p>
            <a:pPr fontAlgn="auto">
              <a:defRPr/>
            </a:pPr>
            <a:r>
              <a:rPr lang="he-IL" sz="1800" b="1" dirty="0" smtClean="0">
                <a:solidFill>
                  <a:srgbClr val="FF6600"/>
                </a:solidFill>
                <a:ea typeface="+mn-ea"/>
              </a:rPr>
              <a:t>שאלה 2</a:t>
            </a:r>
            <a:endParaRPr lang="he-IL" sz="1800" dirty="0" smtClean="0"/>
          </a:p>
        </p:txBody>
      </p:sp>
      <p:sp>
        <p:nvSpPr>
          <p:cNvPr id="8" name="TextBox 7"/>
          <p:cNvSpPr txBox="1"/>
          <p:nvPr/>
        </p:nvSpPr>
        <p:spPr>
          <a:xfrm>
            <a:off x="395536" y="476672"/>
            <a:ext cx="8183563" cy="1200150"/>
          </a:xfrm>
          <a:prstGeom prst="rect">
            <a:avLst/>
          </a:prstGeom>
          <a:noFill/>
          <a:ln w="19050">
            <a:noFill/>
          </a:ln>
          <a:effectLst>
            <a:outerShdw sx="102000" sy="102000" algn="tl" rotWithShape="0">
              <a:schemeClr val="bg1">
                <a:lumMod val="65000"/>
                <a:alpha val="0"/>
              </a:schemeClr>
            </a:outerShdw>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he-IL" b="1" dirty="0" smtClean="0">
                <a:solidFill>
                  <a:schemeClr val="tx2"/>
                </a:solidFill>
                <a:cs typeface="Arial"/>
              </a:rPr>
              <a:t>שאלה 2:</a:t>
            </a:r>
            <a:r>
              <a:rPr lang="he-IL" dirty="0" smtClean="0">
                <a:solidFill>
                  <a:schemeClr val="tx2"/>
                </a:solidFill>
                <a:latin typeface="Times New Roman" pitchFamily="18" charset="0"/>
                <a:cs typeface="Arial"/>
              </a:rPr>
              <a:t> שאלת אתגר!!</a:t>
            </a:r>
          </a:p>
          <a:p>
            <a:pPr eaLnBrk="1" hangingPunct="1">
              <a:defRPr/>
            </a:pPr>
            <a:r>
              <a:rPr lang="he-IL" dirty="0" smtClean="0">
                <a:solidFill>
                  <a:schemeClr val="tx2"/>
                </a:solidFill>
              </a:rPr>
              <a:t>אפשר להסביר את התוצאות כנובעות גם מתהליך טרנספורמציה, כלומר מעבר של קטעי </a:t>
            </a:r>
            <a:r>
              <a:rPr lang="en-US" dirty="0" smtClean="0">
                <a:solidFill>
                  <a:schemeClr val="tx2"/>
                </a:solidFill>
              </a:rPr>
              <a:t>DNA</a:t>
            </a:r>
            <a:r>
              <a:rPr lang="he-IL" dirty="0" smtClean="0">
                <a:solidFill>
                  <a:schemeClr val="tx2"/>
                </a:solidFill>
              </a:rPr>
              <a:t> מחיידק לחיידק ללא מגע ביניהם. הציעו ניסוי שיפסוק אם השינוי בחיידקים נגרם מתהליך קוניוגציה או מתהליך טרנספורמציה</a:t>
            </a:r>
            <a:r>
              <a:rPr lang="he-IL" dirty="0" smtClean="0">
                <a:solidFill>
                  <a:srgbClr val="1F497D"/>
                </a:solidFill>
              </a:rPr>
              <a:t>.</a:t>
            </a:r>
          </a:p>
        </p:txBody>
      </p:sp>
      <p:sp>
        <p:nvSpPr>
          <p:cNvPr id="10" name="Rectangle 3"/>
          <p:cNvSpPr/>
          <p:nvPr/>
        </p:nvSpPr>
        <p:spPr>
          <a:xfrm>
            <a:off x="512764" y="358945"/>
            <a:ext cx="798830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0.xml><?xml version="1.0" encoding="utf-8"?>
<a:theme xmlns:a="http://schemas.openxmlformats.org/drawingml/2006/main" name="10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1.xml><?xml version="1.0" encoding="utf-8"?>
<a:theme xmlns:a="http://schemas.openxmlformats.org/drawingml/2006/main" name="1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2.xml><?xml version="1.0" encoding="utf-8"?>
<a:theme xmlns:a="http://schemas.openxmlformats.org/drawingml/2006/main" name="1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3.xml><?xml version="1.0" encoding="utf-8"?>
<a:theme xmlns:a="http://schemas.openxmlformats.org/drawingml/2006/main" name="1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4.xml><?xml version="1.0" encoding="utf-8"?>
<a:theme xmlns:a="http://schemas.openxmlformats.org/drawingml/2006/main" name="1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5.xml><?xml version="1.0" encoding="utf-8"?>
<a:theme xmlns:a="http://schemas.openxmlformats.org/drawingml/2006/main" name="1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6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7.xml><?xml version="1.0" encoding="utf-8"?>
<a:theme xmlns:a="http://schemas.openxmlformats.org/drawingml/2006/main" name="7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8.xml><?xml version="1.0" encoding="utf-8"?>
<a:theme xmlns:a="http://schemas.openxmlformats.org/drawingml/2006/main" name="8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9.xml><?xml version="1.0" encoding="utf-8"?>
<a:theme xmlns:a="http://schemas.openxmlformats.org/drawingml/2006/main" name="9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13202</TotalTime>
  <Words>2471</Words>
  <Application>Microsoft Office PowerPoint</Application>
  <PresentationFormat>‫הצגה על המסך (4:3)</PresentationFormat>
  <Paragraphs>413</Paragraphs>
  <Slides>25</Slides>
  <Notes>3</Notes>
  <HiddenSlides>0</HiddenSlides>
  <MMClips>0</MMClips>
  <ScaleCrop>false</ScaleCrop>
  <HeadingPairs>
    <vt:vector size="4" baseType="variant">
      <vt:variant>
        <vt:lpstr>ערכת נושא</vt:lpstr>
      </vt:variant>
      <vt:variant>
        <vt:i4>15</vt:i4>
      </vt:variant>
      <vt:variant>
        <vt:lpstr>כותרות שקופיות</vt:lpstr>
      </vt:variant>
      <vt:variant>
        <vt:i4>25</vt:i4>
      </vt:variant>
    </vt:vector>
  </HeadingPairs>
  <TitlesOfParts>
    <vt:vector size="40" baseType="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19_Office Theme</vt:lpstr>
      <vt:lpstr>מצגת של PowerPoint</vt:lpstr>
      <vt:lpstr>דרכים למעבר חומר גנטי בין החיידקים הגורם לשונות באוכלוסיית החיידקים</vt:lpstr>
      <vt:lpstr>קוניוגציה</vt:lpstr>
      <vt:lpstr>קוניוגציה = רבייה זוויגית (מינית) של חיידקים</vt:lpstr>
      <vt:lpstr>טרנספורמציה וטרנסדוקציה</vt:lpstr>
      <vt:lpstr>שאלה 1</vt:lpstr>
      <vt:lpstr>מצגת של PowerPoint</vt:lpstr>
      <vt:lpstr>תשובה</vt:lpstr>
      <vt:lpstr>שאלה 2</vt:lpstr>
      <vt:lpstr>תשובה</vt:lpstr>
      <vt:lpstr>שאלה 3: שילוב עם שלבי החקר המדעי* (הסבר נחיצות הבקרה)</vt:lpstr>
      <vt:lpstr>תשובה</vt:lpstr>
      <vt:lpstr>שאלה 4: לרבייה זוויגית יש יתרון בסביבה שהתנאים בה משתנים</vt:lpstr>
      <vt:lpstr>תשובה</vt:lpstr>
      <vt:lpstr>שאלה 5: לרבייה זוויגית יש יתרון בסביבה שהתנאים בה משתנים</vt:lpstr>
      <vt:lpstr>תשובה</vt:lpstr>
      <vt:lpstr>סיכום: רבייה אל-זוויגית – יתרונות וחסרונות</vt:lpstr>
      <vt:lpstr>סיכום: רבייה זוויגית – יתרונות וחסרונות</vt:lpstr>
      <vt:lpstr>סיכום: קוניוגציה, טרנספורמציה וטרנסדוקציה</vt:lpstr>
      <vt:lpstr>שאלה 6</vt:lpstr>
      <vt:lpstr>תשובה</vt:lpstr>
      <vt:lpstr>שאלה 7: שילוב עם שלבי החקר המדעי* (הסבר נחיצות הבקרה) – הרחבה</vt:lpstr>
      <vt:lpstr>תשובה</vt:lpstr>
      <vt:lpstr>שאלה  8: ביולוגיה בחיוך</vt:lpstr>
      <vt:lpstr>תשובה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766</cp:revision>
  <dcterms:created xsi:type="dcterms:W3CDTF">2010-09-05T07:07:37Z</dcterms:created>
  <dcterms:modified xsi:type="dcterms:W3CDTF">2015-08-18T05:08:40Z</dcterms:modified>
</cp:coreProperties>
</file>