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8" r:id="rId2"/>
    <p:sldId id="269" r:id="rId3"/>
    <p:sldId id="270" r:id="rId4"/>
    <p:sldId id="257" r:id="rId5"/>
    <p:sldId id="280" r:id="rId6"/>
    <p:sldId id="282" r:id="rId7"/>
    <p:sldId id="281" r:id="rId8"/>
    <p:sldId id="256" r:id="rId9"/>
    <p:sldId id="277" r:id="rId10"/>
    <p:sldId id="278" r:id="rId11"/>
    <p:sldId id="276" r:id="rId12"/>
    <p:sldId id="279" r:id="rId13"/>
    <p:sldId id="271" r:id="rId14"/>
    <p:sldId id="272" r:id="rId15"/>
    <p:sldId id="273" r:id="rId16"/>
    <p:sldId id="266" r:id="rId17"/>
    <p:sldId id="274" r:id="rId18"/>
    <p:sldId id="259" r:id="rId19"/>
    <p:sldId id="261" r:id="rId20"/>
    <p:sldId id="275" r:id="rId21"/>
    <p:sldId id="262" r:id="rId22"/>
    <p:sldId id="265" r:id="rId23"/>
    <p:sldId id="264" r:id="rId24"/>
    <p:sldId id="263" r:id="rId25"/>
    <p:sldId id="267" r:id="rId26"/>
    <p:sldId id="260" r:id="rId27"/>
    <p:sldId id="258"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p:scale>
          <a:sx n="81" d="100"/>
          <a:sy n="81" d="100"/>
        </p:scale>
        <p:origin x="-28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335095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3608669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261140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198608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378035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177994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326833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163122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3651476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249159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3385D777-490C-47EC-AC5F-59650583EC2C}" type="datetimeFigureOut">
              <a:rPr lang="he-IL" smtClean="0"/>
              <a:t>כ"ה/שבט/תשע"ו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11D250A-D7F3-4003-AB2C-65B868B72C1D}" type="slidenum">
              <a:rPr lang="he-IL" smtClean="0"/>
              <a:t>‹#›</a:t>
            </a:fld>
            <a:endParaRPr lang="he-IL"/>
          </a:p>
        </p:txBody>
      </p:sp>
    </p:spTree>
    <p:extLst>
      <p:ext uri="{BB962C8B-B14F-4D97-AF65-F5344CB8AC3E}">
        <p14:creationId xmlns:p14="http://schemas.microsoft.com/office/powerpoint/2010/main" val="148502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385D777-490C-47EC-AC5F-59650583EC2C}" type="datetimeFigureOut">
              <a:rPr lang="he-IL" smtClean="0"/>
              <a:t>כ"ה/שבט/תשע"ו</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11D250A-D7F3-4003-AB2C-65B868B72C1D}" type="slidenum">
              <a:rPr lang="he-IL" smtClean="0"/>
              <a:t>‹#›</a:t>
            </a:fld>
            <a:endParaRPr lang="he-IL"/>
          </a:p>
        </p:txBody>
      </p:sp>
    </p:spTree>
    <p:extLst>
      <p:ext uri="{BB962C8B-B14F-4D97-AF65-F5344CB8AC3E}">
        <p14:creationId xmlns:p14="http://schemas.microsoft.com/office/powerpoint/2010/main" val="3459515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JB7jSFeVz1U"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bjornson.inhb.de/?p=55" TargetMode="Externa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hyperlink" Target="https://www.youtube.com/watch?v=uV2JihvJvIY"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britannica.com/science/Broca-area"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lib.cet.ac.il/pages/item.asp?item=10345"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www.pbs.org/wgbh/nova/body/how-memory-work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gilmorit.blogspot.co.il/2012/05/hm.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g2conline.org/#Thinking?aid=2022"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wisc-online.com/learn/natural-science/life-science/ap1602/how-the-brain-develo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www.tasmc.org.il/Imaging/Pages/FMRI.aspx"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3500000" scaled="0"/>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006" y="0"/>
            <a:ext cx="9218951" cy="690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3706730" y="6314105"/>
            <a:ext cx="4833438" cy="646331"/>
          </a:xfrm>
          <a:prstGeom prst="rect">
            <a:avLst/>
          </a:prstGeom>
        </p:spPr>
        <p:txBody>
          <a:bodyPr wrap="none">
            <a:spAutoFit/>
          </a:bodyPr>
          <a:lstStyle/>
          <a:p>
            <a:r>
              <a:rPr lang="en-US" dirty="0">
                <a:hlinkClick r:id="rId3"/>
              </a:rPr>
              <a:t>https://</a:t>
            </a:r>
            <a:r>
              <a:rPr lang="en-US" dirty="0" smtClean="0">
                <a:hlinkClick r:id="rId3"/>
              </a:rPr>
              <a:t>www.youtube.com/watch?v=JB7jSFeVz1U</a:t>
            </a:r>
            <a:endParaRPr lang="he-IL" dirty="0" smtClean="0"/>
          </a:p>
          <a:p>
            <a:endParaRPr lang="he-IL" dirty="0"/>
          </a:p>
        </p:txBody>
      </p:sp>
    </p:spTree>
    <p:extLst>
      <p:ext uri="{BB962C8B-B14F-4D97-AF65-F5344CB8AC3E}">
        <p14:creationId xmlns:p14="http://schemas.microsoft.com/office/powerpoint/2010/main" val="3864169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98" y="0"/>
            <a:ext cx="5078061" cy="6858000"/>
          </a:xfrm>
          <a:prstGeom prst="rect">
            <a:avLst/>
          </a:prstGeom>
        </p:spPr>
      </p:pic>
      <p:pic>
        <p:nvPicPr>
          <p:cNvPr id="3" name="תמונה 2"/>
          <p:cNvPicPr>
            <a:picLocks noChangeAspect="1"/>
          </p:cNvPicPr>
          <p:nvPr/>
        </p:nvPicPr>
        <p:blipFill>
          <a:blip r:embed="rId3"/>
          <a:stretch>
            <a:fillRect/>
          </a:stretch>
        </p:blipFill>
        <p:spPr>
          <a:xfrm>
            <a:off x="6378373" y="-297"/>
            <a:ext cx="5078408" cy="6858594"/>
          </a:xfrm>
          <a:prstGeom prst="rect">
            <a:avLst/>
          </a:prstGeom>
        </p:spPr>
      </p:pic>
    </p:spTree>
    <p:extLst>
      <p:ext uri="{BB962C8B-B14F-4D97-AF65-F5344CB8AC3E}">
        <p14:creationId xmlns:p14="http://schemas.microsoft.com/office/powerpoint/2010/main" val="2510133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52" y="0"/>
            <a:ext cx="5078061" cy="6858000"/>
          </a:xfrm>
          <a:prstGeom prst="rect">
            <a:avLst/>
          </a:prstGeom>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237" y="0"/>
            <a:ext cx="5078061" cy="6858000"/>
          </a:xfrm>
          <a:prstGeom prst="rect">
            <a:avLst/>
          </a:prstGeom>
        </p:spPr>
      </p:pic>
    </p:spTree>
    <p:extLst>
      <p:ext uri="{BB962C8B-B14F-4D97-AF65-F5344CB8AC3E}">
        <p14:creationId xmlns:p14="http://schemas.microsoft.com/office/powerpoint/2010/main" val="1690965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5033554" y="822347"/>
            <a:ext cx="6096000" cy="1477328"/>
          </a:xfrm>
          <a:prstGeom prst="rect">
            <a:avLst/>
          </a:prstGeom>
        </p:spPr>
        <p:txBody>
          <a:bodyPr>
            <a:spAutoFit/>
          </a:bodyPr>
          <a:lstStyle/>
          <a:p>
            <a:r>
              <a:rPr lang="he-IL" dirty="0"/>
              <a:t>ביקשו מנערה ע </a:t>
            </a:r>
            <a:r>
              <a:rPr lang="en-US" dirty="0"/>
              <a:t>IQ 49 </a:t>
            </a:r>
            <a:r>
              <a:rPr lang="he-IL" dirty="0"/>
              <a:t>לצייר פיל, ולספר מה היא יודעת על </a:t>
            </a:r>
            <a:r>
              <a:rPr lang="he-IL" dirty="0" smtClean="0"/>
              <a:t>פילים. </a:t>
            </a:r>
            <a:r>
              <a:rPr lang="he-IL" dirty="0"/>
              <a:t>הציור שלה לא היה </a:t>
            </a:r>
            <a:r>
              <a:rPr lang="he-IL" dirty="0" smtClean="0"/>
              <a:t>ניתן </a:t>
            </a:r>
            <a:r>
              <a:rPr lang="he-IL" dirty="0"/>
              <a:t>לפענוח. אבל </a:t>
            </a:r>
          </a:p>
          <a:p>
            <a:r>
              <a:rPr lang="he-IL" dirty="0"/>
              <a:t>התיאור המילולי שלה היה </a:t>
            </a:r>
            <a:r>
              <a:rPr lang="he-IL" dirty="0" smtClean="0"/>
              <a:t>מרשים </a:t>
            </a:r>
            <a:r>
              <a:rPr lang="he-IL" dirty="0"/>
              <a:t>בעושר </a:t>
            </a:r>
            <a:r>
              <a:rPr lang="he-IL" dirty="0" smtClean="0"/>
              <a:t>שלו </a:t>
            </a:r>
            <a:r>
              <a:rPr lang="he-IL" dirty="0"/>
              <a:t>אפילו פיוטי. "יש לו </a:t>
            </a:r>
            <a:r>
              <a:rPr lang="he-IL" dirty="0" err="1" smtClean="0"/>
              <a:t>אזניים</a:t>
            </a:r>
            <a:r>
              <a:rPr lang="he-IL" dirty="0" smtClean="0"/>
              <a:t> </a:t>
            </a:r>
            <a:r>
              <a:rPr lang="he-IL" dirty="0"/>
              <a:t>ארוכות, אפורות, אוזני מניפה, </a:t>
            </a:r>
          </a:p>
          <a:p>
            <a:r>
              <a:rPr lang="he-IL" dirty="0" smtClean="0"/>
              <a:t>אוזניים </a:t>
            </a:r>
            <a:r>
              <a:rPr lang="he-IL" dirty="0"/>
              <a:t>שיכולות </a:t>
            </a:r>
            <a:r>
              <a:rPr lang="he-IL" dirty="0" smtClean="0"/>
              <a:t>לעוף  </a:t>
            </a:r>
            <a:r>
              <a:rPr lang="he-IL" dirty="0"/>
              <a:t>ברוח...". </a:t>
            </a:r>
          </a:p>
        </p:txBody>
      </p:sp>
      <p:sp>
        <p:nvSpPr>
          <p:cNvPr id="3" name="מלבן 2"/>
          <p:cNvSpPr/>
          <p:nvPr/>
        </p:nvSpPr>
        <p:spPr>
          <a:xfrm>
            <a:off x="7576456" y="2711105"/>
            <a:ext cx="3396343" cy="2031325"/>
          </a:xfrm>
          <a:prstGeom prst="rect">
            <a:avLst/>
          </a:prstGeom>
        </p:spPr>
        <p:txBody>
          <a:bodyPr wrap="square">
            <a:spAutoFit/>
          </a:bodyPr>
          <a:lstStyle/>
          <a:p>
            <a:r>
              <a:rPr lang="he-IL" dirty="0" smtClean="0"/>
              <a:t>לנערה יש תסמונת </a:t>
            </a:r>
            <a:r>
              <a:rPr lang="he-IL" dirty="0"/>
              <a:t>ויליאמס. תסמונת זו נדירה, </a:t>
            </a:r>
            <a:r>
              <a:rPr lang="he-IL" dirty="0" smtClean="0"/>
              <a:t>אך </a:t>
            </a:r>
            <a:r>
              <a:rPr lang="he-IL" dirty="0"/>
              <a:t>מעניינת </a:t>
            </a:r>
            <a:r>
              <a:rPr lang="he-IL" dirty="0" smtClean="0"/>
              <a:t>מדעני מוח. הם מתקשים </a:t>
            </a:r>
            <a:r>
              <a:rPr lang="he-IL" dirty="0"/>
              <a:t>בקריאה וכתיבה, </a:t>
            </a:r>
          </a:p>
          <a:p>
            <a:r>
              <a:rPr lang="he-IL" dirty="0" smtClean="0"/>
              <a:t>וחישובים פשוטים </a:t>
            </a:r>
            <a:r>
              <a:rPr lang="he-IL" dirty="0" err="1"/>
              <a:t>בחשבו</a:t>
            </a:r>
            <a:r>
              <a:rPr lang="he-IL" dirty="0" err="1" smtClean="0"/>
              <a:t>ן</a:t>
            </a:r>
            <a:r>
              <a:rPr lang="he-IL" dirty="0" smtClean="0"/>
              <a:t> מהווים </a:t>
            </a:r>
            <a:r>
              <a:rPr lang="he-IL" dirty="0"/>
              <a:t>מאבק </a:t>
            </a:r>
            <a:r>
              <a:rPr lang="he-IL" dirty="0" smtClean="0"/>
              <a:t>עבורם. עם </a:t>
            </a:r>
            <a:r>
              <a:rPr lang="he-IL" dirty="0"/>
              <a:t>זאת, </a:t>
            </a:r>
            <a:r>
              <a:rPr lang="he-IL" dirty="0" smtClean="0"/>
              <a:t>הם מציגים </a:t>
            </a:r>
            <a:r>
              <a:rPr lang="he-IL" dirty="0"/>
              <a:t>יכולות מרשימות </a:t>
            </a:r>
            <a:r>
              <a:rPr lang="he-IL" dirty="0" smtClean="0"/>
              <a:t>בתחום </a:t>
            </a:r>
            <a:r>
              <a:rPr lang="he-IL" dirty="0"/>
              <a:t>של שפה </a:t>
            </a:r>
          </a:p>
          <a:p>
            <a:r>
              <a:rPr lang="he-IL" dirty="0"/>
              <a:t>מדוברת וזיהוי </a:t>
            </a:r>
            <a:r>
              <a:rPr lang="he-IL" dirty="0" smtClean="0"/>
              <a:t>פנים. </a:t>
            </a:r>
            <a:endParaRPr lang="he-IL" dirty="0"/>
          </a:p>
        </p:txBody>
      </p:sp>
      <p:pic>
        <p:nvPicPr>
          <p:cNvPr id="4" name="תמונה 3"/>
          <p:cNvPicPr>
            <a:picLocks noChangeAspect="1"/>
          </p:cNvPicPr>
          <p:nvPr/>
        </p:nvPicPr>
        <p:blipFill>
          <a:blip r:embed="rId2"/>
          <a:stretch>
            <a:fillRect/>
          </a:stretch>
        </p:blipFill>
        <p:spPr>
          <a:xfrm rot="10800000">
            <a:off x="561022" y="1847372"/>
            <a:ext cx="5973705" cy="3854003"/>
          </a:xfrm>
          <a:prstGeom prst="rect">
            <a:avLst/>
          </a:prstGeom>
        </p:spPr>
      </p:pic>
      <p:sp>
        <p:nvSpPr>
          <p:cNvPr id="5" name="מלבן 4"/>
          <p:cNvSpPr/>
          <p:nvPr/>
        </p:nvSpPr>
        <p:spPr>
          <a:xfrm>
            <a:off x="496735" y="411530"/>
            <a:ext cx="4536819" cy="923330"/>
          </a:xfrm>
          <a:prstGeom prst="rect">
            <a:avLst/>
          </a:prstGeom>
          <a:noFill/>
        </p:spPr>
        <p:txBody>
          <a:bodyPr wrap="none" lIns="91440" tIns="45720" rIns="91440" bIns="45720">
            <a:spAutoFit/>
          </a:bodyPr>
          <a:lstStyle/>
          <a:p>
            <a:pPr algn="ctr"/>
            <a:r>
              <a:rPr lang="he-IL" sz="5400" b="0" cap="none" spc="0" dirty="0" smtClean="0">
                <a:ln w="0"/>
                <a:solidFill>
                  <a:schemeClr val="tx1"/>
                </a:solidFill>
                <a:effectLst>
                  <a:outerShdw blurRad="38100" dist="19050" dir="2700000" algn="tl" rotWithShape="0">
                    <a:schemeClr val="dk1">
                      <a:alpha val="40000"/>
                    </a:schemeClr>
                  </a:outerShdw>
                </a:effectLst>
              </a:rPr>
              <a:t>תסמונת ויליאמס</a:t>
            </a:r>
            <a:endParaRPr lang="he-I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53053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3000">
              <a:srgbClr val="FC9FCB"/>
            </a:gs>
            <a:gs pos="50000">
              <a:srgbClr val="F8B049"/>
            </a:gs>
            <a:gs pos="21001">
              <a:srgbClr val="F8B049"/>
            </a:gs>
            <a:gs pos="63000">
              <a:srgbClr val="FEE7F2"/>
            </a:gs>
            <a:gs pos="77000">
              <a:srgbClr val="F952A0"/>
            </a:gs>
            <a:gs pos="90000">
              <a:srgbClr val="C50849"/>
            </a:gs>
            <a:gs pos="82001">
              <a:srgbClr val="B43E85"/>
            </a:gs>
            <a:gs pos="100000">
              <a:srgbClr val="F8B049"/>
            </a:gs>
          </a:gsLst>
          <a:lin ang="13500000" scaled="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928" y="120714"/>
            <a:ext cx="8874177" cy="665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707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500000" scaled="0"/>
        </a:gra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967" y="-36682"/>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734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938" y="210656"/>
            <a:ext cx="8769245" cy="657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661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39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מלבן 1"/>
          <p:cNvSpPr/>
          <p:nvPr/>
        </p:nvSpPr>
        <p:spPr>
          <a:xfrm>
            <a:off x="5161613" y="495829"/>
            <a:ext cx="6096000" cy="1477328"/>
          </a:xfrm>
          <a:prstGeom prst="rect">
            <a:avLst/>
          </a:prstGeom>
        </p:spPr>
        <p:txBody>
          <a:bodyPr>
            <a:spAutoFit/>
          </a:bodyPr>
          <a:lstStyle/>
          <a:p>
            <a:r>
              <a:rPr lang="he-IL" b="1" i="0" dirty="0" smtClean="0">
                <a:solidFill>
                  <a:srgbClr val="073763"/>
                </a:solidFill>
                <a:effectLst/>
                <a:latin typeface="trebuchet ms" panose="020B0603020202020204" pitchFamily="34" charset="0"/>
              </a:rPr>
              <a:t>האונה הקודקודית</a:t>
            </a:r>
            <a:r>
              <a:rPr lang="en-US" b="1" i="0" dirty="0" smtClean="0">
                <a:solidFill>
                  <a:srgbClr val="073763"/>
                </a:solidFill>
                <a:effectLst/>
                <a:latin typeface="trebuchet ms" panose="020B0603020202020204" pitchFamily="34" charset="0"/>
              </a:rPr>
              <a:t>(parietal cortex):</a:t>
            </a:r>
            <a:r>
              <a:rPr lang="he-IL" b="0" i="0" dirty="0" smtClean="0">
                <a:solidFill>
                  <a:srgbClr val="073763"/>
                </a:solidFill>
                <a:effectLst/>
                <a:latin typeface="trebuchet ms" panose="020B0603020202020204" pitchFamily="34" charset="0"/>
              </a:rPr>
              <a:t>כוללת חלקים החשובים לעיבוד מידע חושי המגיע אל המוח דרך </a:t>
            </a:r>
            <a:r>
              <a:rPr lang="he-IL" b="0" i="0" dirty="0" err="1" smtClean="0">
                <a:solidFill>
                  <a:srgbClr val="073763"/>
                </a:solidFill>
                <a:effectLst/>
                <a:latin typeface="trebuchet ms" panose="020B0603020202020204" pitchFamily="34" charset="0"/>
              </a:rPr>
              <a:t>התלמוס</a:t>
            </a:r>
            <a:r>
              <a:rPr lang="he-IL" b="0" i="0" dirty="0" smtClean="0">
                <a:solidFill>
                  <a:srgbClr val="073763"/>
                </a:solidFill>
                <a:effectLst/>
                <a:latin typeface="trebuchet ms" panose="020B0603020202020204" pitchFamily="34" charset="0"/>
              </a:rPr>
              <a:t> מאברי החוש. חלק זה נמצא מעבר לקיפול המרכזי. כמו כן ישנם אזורים באונה הקודקודית החשובים לתפיסה המרחבית ופועלים כשמתנהלים במרחב או כשמנסים לפתור חידות של רוטציה מנטלית.</a:t>
            </a:r>
            <a:endParaRPr lang="he-IL" dirty="0"/>
          </a:p>
        </p:txBody>
      </p:sp>
      <p:sp>
        <p:nvSpPr>
          <p:cNvPr id="3" name="מלבן 2"/>
          <p:cNvSpPr/>
          <p:nvPr/>
        </p:nvSpPr>
        <p:spPr>
          <a:xfrm>
            <a:off x="659307" y="3312819"/>
            <a:ext cx="3092000" cy="646331"/>
          </a:xfrm>
          <a:prstGeom prst="rect">
            <a:avLst/>
          </a:prstGeom>
        </p:spPr>
        <p:txBody>
          <a:bodyPr wrap="none">
            <a:spAutoFit/>
          </a:bodyPr>
          <a:lstStyle/>
          <a:p>
            <a:r>
              <a:rPr lang="en-US" dirty="0" smtClean="0">
                <a:hlinkClick r:id="rId2"/>
              </a:rPr>
              <a:t>http://bjornson.inhb.de/?p=55</a:t>
            </a:r>
            <a:endParaRPr lang="en-US" dirty="0" smtClean="0"/>
          </a:p>
          <a:p>
            <a:endParaRPr lang="he-IL"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582" y="1973157"/>
            <a:ext cx="7740135" cy="435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6" y="3717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תמונה 3"/>
          <p:cNvPicPr>
            <a:picLocks noChangeAspect="1"/>
          </p:cNvPicPr>
          <p:nvPr/>
        </p:nvPicPr>
        <p:blipFill>
          <a:blip r:embed="rId5"/>
          <a:stretch>
            <a:fillRect/>
          </a:stretch>
        </p:blipFill>
        <p:spPr>
          <a:xfrm>
            <a:off x="28256" y="4075347"/>
            <a:ext cx="4088326" cy="2731068"/>
          </a:xfrm>
          <a:prstGeom prst="rect">
            <a:avLst/>
          </a:prstGeom>
        </p:spPr>
      </p:pic>
    </p:spTree>
    <p:extLst>
      <p:ext uri="{BB962C8B-B14F-4D97-AF65-F5344CB8AC3E}">
        <p14:creationId xmlns:p14="http://schemas.microsoft.com/office/powerpoint/2010/main" val="2949394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85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89" y="2863433"/>
            <a:ext cx="5091112"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6096000" y="463978"/>
            <a:ext cx="5426486" cy="923330"/>
          </a:xfrm>
          <a:prstGeom prst="rect">
            <a:avLst/>
          </a:prstGeom>
          <a:noFill/>
        </p:spPr>
        <p:txBody>
          <a:bodyPr wrap="none" lIns="91440" tIns="45720" rIns="91440" bIns="45720">
            <a:spAutoFit/>
          </a:bodyPr>
          <a:lstStyle/>
          <a:p>
            <a:pPr algn="ctr"/>
            <a:r>
              <a:rPr lang="he-IL"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תסמונת הזנחת צד</a:t>
            </a:r>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מלבן 2"/>
          <p:cNvSpPr/>
          <p:nvPr/>
        </p:nvSpPr>
        <p:spPr>
          <a:xfrm>
            <a:off x="5761243" y="1735025"/>
            <a:ext cx="6096000" cy="1477328"/>
          </a:xfrm>
          <a:prstGeom prst="rect">
            <a:avLst/>
          </a:prstGeom>
          <a:ln>
            <a:solidFill>
              <a:schemeClr val="accent1"/>
            </a:solidFill>
          </a:ln>
        </p:spPr>
        <p:txBody>
          <a:bodyPr>
            <a:spAutoFit/>
          </a:bodyPr>
          <a:lstStyle/>
          <a:p>
            <a:r>
              <a:rPr lang="he-IL" dirty="0"/>
              <a:t>תסמונת התנהגותית נוירולוגית המתרחשת לאחר נזק להמיספרה אחת של המוח, כמו למשל נזק בעקבות שבץ מוחי. הלוקה בתסמונת זו נוטה שלא להתייחס לגירויים חיצוניים המגיעים מהכיוון של ההמיספרה הבריאה. כך למשל, חולה שנפגע בהמיספרה הימנית עלול להתעלם מגירויים המגיעים מצד שמאל.</a:t>
            </a:r>
          </a:p>
        </p:txBody>
      </p:sp>
      <p:sp>
        <p:nvSpPr>
          <p:cNvPr id="4" name="מלבן 3"/>
          <p:cNvSpPr/>
          <p:nvPr/>
        </p:nvSpPr>
        <p:spPr>
          <a:xfrm>
            <a:off x="5761243" y="3357080"/>
            <a:ext cx="6096000" cy="923330"/>
          </a:xfrm>
          <a:prstGeom prst="rect">
            <a:avLst/>
          </a:prstGeom>
          <a:ln>
            <a:solidFill>
              <a:schemeClr val="accent1"/>
            </a:solidFill>
          </a:ln>
        </p:spPr>
        <p:txBody>
          <a:bodyPr>
            <a:spAutoFit/>
          </a:bodyPr>
          <a:lstStyle/>
          <a:p>
            <a:r>
              <a:rPr lang="he-IL" dirty="0"/>
              <a:t>הזנחת צד נגרמת בדרך כלל כתוצאה מנזק </a:t>
            </a:r>
            <a:r>
              <a:rPr lang="he-IL" b="1" dirty="0">
                <a:solidFill>
                  <a:srgbClr val="FF0000"/>
                </a:solidFill>
              </a:rPr>
              <a:t>באונה הקודקודית </a:t>
            </a:r>
            <a:r>
              <a:rPr lang="he-IL" dirty="0"/>
              <a:t>בהמיספרה הימנית. מקרה זה מכונה הזנחת צד שמאלית. הזנחת צד שמאלית שכיחה בהרבה מהזנחת צד ימנית.</a:t>
            </a:r>
          </a:p>
        </p:txBody>
      </p:sp>
      <p:sp>
        <p:nvSpPr>
          <p:cNvPr id="5" name="מלבן 4"/>
          <p:cNvSpPr/>
          <p:nvPr/>
        </p:nvSpPr>
        <p:spPr>
          <a:xfrm>
            <a:off x="529653" y="1940103"/>
            <a:ext cx="425221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he-IL" dirty="0"/>
              <a:t>החולה בהזנחת צד מתקשה להבחין במתרחש במרחב השמאלי וכמעט שאינו מצליח להגיב לגירויים ולאובייקטים במרחב השמאלי. </a:t>
            </a:r>
          </a:p>
        </p:txBody>
      </p:sp>
      <p:sp>
        <p:nvSpPr>
          <p:cNvPr id="6" name="מלבן 5"/>
          <p:cNvSpPr/>
          <p:nvPr/>
        </p:nvSpPr>
        <p:spPr>
          <a:xfrm>
            <a:off x="6810387" y="4575349"/>
            <a:ext cx="491192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he-IL" dirty="0"/>
              <a:t>ליקוי מוטורי כגון המיפלגיה (שיתוק צד אחד של הגוף).</a:t>
            </a:r>
          </a:p>
        </p:txBody>
      </p:sp>
      <p:sp>
        <p:nvSpPr>
          <p:cNvPr id="7" name="מלבן 6"/>
          <p:cNvSpPr/>
          <p:nvPr/>
        </p:nvSpPr>
        <p:spPr>
          <a:xfrm>
            <a:off x="5761243" y="4992841"/>
            <a:ext cx="6096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he-IL" dirty="0"/>
              <a:t>במקרים קיצוניים במיוחד החולים מפתחים מחשבות מוזרות כלפי חלק הגוף השמאלי או אפילו שונאים את גופם. </a:t>
            </a:r>
            <a:r>
              <a:rPr lang="he-IL" b="1" dirty="0" err="1">
                <a:solidFill>
                  <a:srgbClr val="FF0000"/>
                </a:solidFill>
              </a:rPr>
              <a:t>דיסמורפופוביה</a:t>
            </a:r>
            <a:endParaRPr lang="he-IL" b="1" dirty="0">
              <a:solidFill>
                <a:srgbClr val="FF0000"/>
              </a:solidFill>
            </a:endParaRPr>
          </a:p>
        </p:txBody>
      </p:sp>
      <p:sp>
        <p:nvSpPr>
          <p:cNvPr id="8" name="מלבן 7"/>
          <p:cNvSpPr/>
          <p:nvPr/>
        </p:nvSpPr>
        <p:spPr>
          <a:xfrm>
            <a:off x="5761243" y="5844540"/>
            <a:ext cx="6096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he-IL" dirty="0"/>
              <a:t>הזנחת צד שמאל יכולה לבוא לידי ביטוי גם בקריאה (</a:t>
            </a:r>
            <a:r>
              <a:rPr lang="he-IL" dirty="0" err="1"/>
              <a:t>נגלקסיה</a:t>
            </a:r>
            <a:r>
              <a:rPr lang="he-IL" dirty="0"/>
              <a:t> או דיסלקציית </a:t>
            </a:r>
            <a:r>
              <a:rPr lang="he-IL" dirty="0" err="1"/>
              <a:t>נגלקט</a:t>
            </a:r>
            <a:r>
              <a:rPr lang="he-IL" dirty="0"/>
              <a:t>) ובכתיבה (</a:t>
            </a:r>
            <a:r>
              <a:rPr lang="he-IL" dirty="0" err="1"/>
              <a:t>דיסגרפיית</a:t>
            </a:r>
            <a:r>
              <a:rPr lang="he-IL" dirty="0"/>
              <a:t> </a:t>
            </a:r>
            <a:r>
              <a:rPr lang="he-IL" dirty="0" err="1"/>
              <a:t>נגלקט</a:t>
            </a:r>
            <a:r>
              <a:rPr lang="he-IL" dirty="0"/>
              <a:t>).</a:t>
            </a:r>
          </a:p>
        </p:txBody>
      </p:sp>
    </p:spTree>
    <p:extLst>
      <p:ext uri="{BB962C8B-B14F-4D97-AF65-F5344CB8AC3E}">
        <p14:creationId xmlns:p14="http://schemas.microsoft.com/office/powerpoint/2010/main" val="1193600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13658" y="2787216"/>
            <a:ext cx="5625329" cy="3421046"/>
          </a:xfrm>
          <a:prstGeom prst="rect">
            <a:avLst/>
          </a:prstGeom>
        </p:spPr>
      </p:pic>
      <p:sp>
        <p:nvSpPr>
          <p:cNvPr id="3" name="מלבן 2"/>
          <p:cNvSpPr/>
          <p:nvPr/>
        </p:nvSpPr>
        <p:spPr>
          <a:xfrm>
            <a:off x="752749" y="6241621"/>
            <a:ext cx="4038285" cy="369332"/>
          </a:xfrm>
          <a:prstGeom prst="rect">
            <a:avLst/>
          </a:prstGeom>
        </p:spPr>
        <p:txBody>
          <a:bodyPr wrap="none">
            <a:spAutoFit/>
          </a:bodyPr>
          <a:lstStyle/>
          <a:p>
            <a:r>
              <a:rPr lang="he-IL" b="0" i="0" dirty="0" smtClean="0">
                <a:solidFill>
                  <a:srgbClr val="073763"/>
                </a:solidFill>
                <a:effectLst/>
                <a:latin typeface="trebuchet ms" panose="020B0603020202020204" pitchFamily="34" charset="0"/>
              </a:rPr>
              <a:t>בתמונה מוח של חולה אפזיה לצד מוח תקין </a:t>
            </a:r>
            <a:endParaRPr lang="he-IL" dirty="0"/>
          </a:p>
        </p:txBody>
      </p:sp>
      <p:sp>
        <p:nvSpPr>
          <p:cNvPr id="5" name="מלבן 4"/>
          <p:cNvSpPr/>
          <p:nvPr/>
        </p:nvSpPr>
        <p:spPr>
          <a:xfrm>
            <a:off x="5196337" y="516113"/>
            <a:ext cx="6096000" cy="1569660"/>
          </a:xfrm>
          <a:prstGeom prst="rect">
            <a:avLst/>
          </a:prstGeom>
          <a:ln>
            <a:noFill/>
          </a:ln>
        </p:spPr>
        <p:txBody>
          <a:bodyPr>
            <a:spAutoFit/>
          </a:bodyPr>
          <a:lstStyle/>
          <a:p>
            <a:r>
              <a:rPr lang="he-IL" sz="2000" b="1" i="0" dirty="0" smtClean="0">
                <a:solidFill>
                  <a:srgbClr val="565555"/>
                </a:solidFill>
                <a:effectLst/>
                <a:latin typeface="trebuchet ms, sans-serif"/>
              </a:rPr>
              <a:t>האונה </a:t>
            </a:r>
            <a:r>
              <a:rPr lang="he-IL" sz="2000" b="1" i="0" dirty="0" err="1" smtClean="0">
                <a:solidFill>
                  <a:srgbClr val="565555"/>
                </a:solidFill>
                <a:effectLst/>
                <a:latin typeface="trebuchet ms, sans-serif"/>
              </a:rPr>
              <a:t>הצדעית</a:t>
            </a:r>
            <a:r>
              <a:rPr lang="he-IL" sz="2000" b="1" i="0" dirty="0" smtClean="0">
                <a:solidFill>
                  <a:srgbClr val="565555"/>
                </a:solidFill>
                <a:effectLst/>
                <a:latin typeface="trebuchet ms, sans-serif"/>
              </a:rPr>
              <a:t>/</a:t>
            </a:r>
            <a:r>
              <a:rPr lang="he-IL" sz="2000" b="1" i="0" dirty="0" err="1" smtClean="0">
                <a:solidFill>
                  <a:srgbClr val="565555"/>
                </a:solidFill>
                <a:effectLst/>
                <a:latin typeface="trebuchet ms, sans-serif"/>
              </a:rPr>
              <a:t>רקתית</a:t>
            </a:r>
            <a:r>
              <a:rPr lang="en-US" sz="2000" b="1" i="0" dirty="0" smtClean="0">
                <a:solidFill>
                  <a:srgbClr val="565555"/>
                </a:solidFill>
                <a:effectLst/>
                <a:latin typeface="trebuchet ms, sans-serif"/>
              </a:rPr>
              <a:t>(temporal lobe):</a:t>
            </a:r>
            <a:r>
              <a:rPr lang="en-US" sz="2000" b="0" i="0" dirty="0" smtClean="0">
                <a:solidFill>
                  <a:srgbClr val="565555"/>
                </a:solidFill>
                <a:effectLst/>
                <a:latin typeface="trebuchet ms, sans-serif"/>
              </a:rPr>
              <a:t> </a:t>
            </a:r>
            <a:r>
              <a:rPr lang="he-IL" sz="2000" b="0" i="0" dirty="0" smtClean="0">
                <a:solidFill>
                  <a:srgbClr val="565555"/>
                </a:solidFill>
                <a:effectLst/>
                <a:latin typeface="trebuchet ms, sans-serif"/>
              </a:rPr>
              <a:t> אונה זו כוללת אזורים החשובים לדיבור ולשפה - כמו אזור </a:t>
            </a:r>
            <a:r>
              <a:rPr lang="he-IL" sz="2000" b="0" i="0" dirty="0" err="1" smtClean="0">
                <a:solidFill>
                  <a:srgbClr val="565555"/>
                </a:solidFill>
                <a:effectLst/>
                <a:latin typeface="trebuchet ms, sans-serif"/>
              </a:rPr>
              <a:t>ורניקה</a:t>
            </a:r>
            <a:r>
              <a:rPr lang="he-IL" sz="2000" b="0" i="0" dirty="0" smtClean="0">
                <a:solidFill>
                  <a:srgbClr val="565555"/>
                </a:solidFill>
                <a:effectLst/>
                <a:latin typeface="trebuchet ms, sans-serif"/>
              </a:rPr>
              <a:t> החשוב להבנת הדיבור</a:t>
            </a:r>
            <a:r>
              <a:rPr lang="he-IL" b="0" i="0" dirty="0" smtClean="0">
                <a:solidFill>
                  <a:srgbClr val="565555"/>
                </a:solidFill>
                <a:effectLst/>
                <a:latin typeface="trebuchet ms, sans-serif"/>
              </a:rPr>
              <a:t>.</a:t>
            </a:r>
            <a:endParaRPr lang="he-IL" b="0" i="0" dirty="0" smtClean="0">
              <a:solidFill>
                <a:srgbClr val="565555"/>
              </a:solidFill>
              <a:effectLst/>
              <a:latin typeface="Lucida Grande"/>
            </a:endParaRPr>
          </a:p>
          <a:p>
            <a:r>
              <a:rPr lang="he-IL" dirty="0" smtClean="0"/>
              <a:t/>
            </a:r>
            <a:br>
              <a:rPr lang="he-IL" dirty="0" smtClean="0"/>
            </a:br>
            <a:endParaRPr lang="he-IL" dirty="0"/>
          </a:p>
        </p:txBody>
      </p:sp>
      <p:pic>
        <p:nvPicPr>
          <p:cNvPr id="7" name="תמונה 6"/>
          <p:cNvPicPr>
            <a:picLocks noChangeAspect="1"/>
          </p:cNvPicPr>
          <p:nvPr/>
        </p:nvPicPr>
        <p:blipFill>
          <a:blip r:embed="rId3"/>
          <a:stretch>
            <a:fillRect/>
          </a:stretch>
        </p:blipFill>
        <p:spPr>
          <a:xfrm>
            <a:off x="113658" y="92081"/>
            <a:ext cx="1905000" cy="2857500"/>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564" y="2560278"/>
            <a:ext cx="5144983" cy="397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מלבן 7"/>
          <p:cNvSpPr/>
          <p:nvPr/>
        </p:nvSpPr>
        <p:spPr>
          <a:xfrm>
            <a:off x="1743034" y="1300943"/>
            <a:ext cx="6096000" cy="923330"/>
          </a:xfrm>
          <a:prstGeom prst="rect">
            <a:avLst/>
          </a:prstGeom>
        </p:spPr>
        <p:txBody>
          <a:bodyPr>
            <a:spAutoFit/>
          </a:bodyPr>
          <a:lstStyle/>
          <a:p>
            <a:r>
              <a:rPr lang="he-IL" b="1" i="0" dirty="0" smtClean="0">
                <a:solidFill>
                  <a:srgbClr val="073763"/>
                </a:solidFill>
                <a:effectLst/>
                <a:latin typeface="trebuchet ms" panose="020B0603020202020204" pitchFamily="34" charset="0"/>
              </a:rPr>
              <a:t>האונה הקדמית של קליפת המוח</a:t>
            </a:r>
            <a:r>
              <a:rPr lang="en-US" b="1" i="0" dirty="0" smtClean="0">
                <a:solidFill>
                  <a:srgbClr val="073763"/>
                </a:solidFill>
                <a:effectLst/>
                <a:latin typeface="trebuchet ms" panose="020B0603020202020204" pitchFamily="34" charset="0"/>
              </a:rPr>
              <a:t>frontal cortex): </a:t>
            </a:r>
            <a:r>
              <a:rPr lang="he-IL" b="1" i="0" dirty="0" smtClean="0">
                <a:solidFill>
                  <a:srgbClr val="073763"/>
                </a:solidFill>
                <a:effectLst/>
                <a:latin typeface="trebuchet ms" panose="020B0603020202020204" pitchFamily="34" charset="0"/>
              </a:rPr>
              <a:t>) </a:t>
            </a:r>
            <a:r>
              <a:rPr lang="he-IL" b="0" i="0" dirty="0" smtClean="0">
                <a:solidFill>
                  <a:srgbClr val="073763"/>
                </a:solidFill>
                <a:effectLst/>
                <a:latin typeface="trebuchet ms" panose="020B0603020202020204" pitchFamily="34" charset="0"/>
              </a:rPr>
              <a:t>חשיבה, </a:t>
            </a:r>
            <a:r>
              <a:rPr lang="he-IL" b="0" i="0" dirty="0" err="1" smtClean="0">
                <a:solidFill>
                  <a:srgbClr val="073763"/>
                </a:solidFill>
                <a:effectLst/>
                <a:latin typeface="trebuchet ms" panose="020B0603020202020204" pitchFamily="34" charset="0"/>
              </a:rPr>
              <a:t>תיכנון</a:t>
            </a:r>
            <a:r>
              <a:rPr lang="he-IL" b="0" i="0" dirty="0" smtClean="0">
                <a:solidFill>
                  <a:srgbClr val="073763"/>
                </a:solidFill>
                <a:effectLst/>
                <a:latin typeface="trebuchet ms" panose="020B0603020202020204" pitchFamily="34" charset="0"/>
              </a:rPr>
              <a:t> לעתיד, קבלת החלטות, שיפוט ועיכוב דחפים</a:t>
            </a:r>
            <a:r>
              <a:rPr lang="en-US" b="0" i="0" dirty="0" smtClean="0">
                <a:solidFill>
                  <a:srgbClr val="073763"/>
                </a:solidFill>
                <a:effectLst/>
                <a:latin typeface="trebuchet ms" panose="020B0603020202020204" pitchFamily="34" charset="0"/>
              </a:rPr>
              <a:t>/ </a:t>
            </a:r>
            <a:r>
              <a:rPr lang="he-IL" b="0" i="0" dirty="0" smtClean="0">
                <a:solidFill>
                  <a:srgbClr val="073763"/>
                </a:solidFill>
                <a:effectLst/>
                <a:latin typeface="trebuchet ms" panose="020B0603020202020204" pitchFamily="34" charset="0"/>
              </a:rPr>
              <a:t>חשובה מאד להפעלת תנועות. תראו מה קורה למי שנפגע באונה הקדמית....</a:t>
            </a:r>
            <a:endParaRPr lang="he-IL" dirty="0"/>
          </a:p>
        </p:txBody>
      </p:sp>
      <p:sp>
        <p:nvSpPr>
          <p:cNvPr id="9" name="מלבן 8"/>
          <p:cNvSpPr/>
          <p:nvPr/>
        </p:nvSpPr>
        <p:spPr>
          <a:xfrm>
            <a:off x="2018658" y="2303250"/>
            <a:ext cx="4728409" cy="646331"/>
          </a:xfrm>
          <a:prstGeom prst="rect">
            <a:avLst/>
          </a:prstGeom>
        </p:spPr>
        <p:txBody>
          <a:bodyPr wrap="none">
            <a:spAutoFit/>
          </a:bodyPr>
          <a:lstStyle/>
          <a:p>
            <a:r>
              <a:rPr lang="en-US" dirty="0" smtClean="0">
                <a:hlinkClick r:id="rId5"/>
              </a:rPr>
              <a:t>https://www.youtube.com/watch?v=uV2JihvJvIY</a:t>
            </a:r>
            <a:endParaRPr lang="en-US" dirty="0" smtClean="0"/>
          </a:p>
          <a:p>
            <a:endParaRPr lang="he-IL" dirty="0"/>
          </a:p>
        </p:txBody>
      </p:sp>
    </p:spTree>
    <p:extLst>
      <p:ext uri="{BB962C8B-B14F-4D97-AF65-F5344CB8AC3E}">
        <p14:creationId xmlns:p14="http://schemas.microsoft.com/office/powerpoint/2010/main" val="3095496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4" name="מלבן 3"/>
          <p:cNvSpPr/>
          <p:nvPr/>
        </p:nvSpPr>
        <p:spPr>
          <a:xfrm>
            <a:off x="182951" y="6061778"/>
            <a:ext cx="4641463" cy="646331"/>
          </a:xfrm>
          <a:prstGeom prst="rect">
            <a:avLst/>
          </a:prstGeom>
        </p:spPr>
        <p:txBody>
          <a:bodyPr wrap="none">
            <a:spAutoFit/>
          </a:bodyPr>
          <a:lstStyle/>
          <a:p>
            <a:r>
              <a:rPr lang="en-US" dirty="0" smtClean="0">
                <a:hlinkClick r:id="rId2"/>
              </a:rPr>
              <a:t>http://www.britannica.com/science/Broca-area</a:t>
            </a:r>
            <a:endParaRPr lang="he-IL" dirty="0" smtClean="0"/>
          </a:p>
          <a:p>
            <a:endParaRPr lang="he-IL" dirty="0"/>
          </a:p>
        </p:txBody>
      </p:sp>
      <p:pic>
        <p:nvPicPr>
          <p:cNvPr id="5" name="תמונה 4"/>
          <p:cNvPicPr>
            <a:picLocks noChangeAspect="1"/>
          </p:cNvPicPr>
          <p:nvPr/>
        </p:nvPicPr>
        <p:blipFill>
          <a:blip r:embed="rId3"/>
          <a:stretch>
            <a:fillRect/>
          </a:stretch>
        </p:blipFill>
        <p:spPr>
          <a:xfrm>
            <a:off x="888274" y="2881946"/>
            <a:ext cx="3048000" cy="2762250"/>
          </a:xfrm>
          <a:prstGeom prst="rect">
            <a:avLst/>
          </a:prstGeom>
        </p:spPr>
      </p:pic>
      <p:pic>
        <p:nvPicPr>
          <p:cNvPr id="6" name="תמונה 5"/>
          <p:cNvPicPr>
            <a:picLocks noChangeAspect="1"/>
          </p:cNvPicPr>
          <p:nvPr/>
        </p:nvPicPr>
        <p:blipFill>
          <a:blip r:embed="rId4"/>
          <a:stretch>
            <a:fillRect/>
          </a:stretch>
        </p:blipFill>
        <p:spPr>
          <a:xfrm>
            <a:off x="1342209" y="845114"/>
            <a:ext cx="2819400" cy="1619250"/>
          </a:xfrm>
          <a:prstGeom prst="rect">
            <a:avLst/>
          </a:prstGeom>
        </p:spPr>
      </p:pic>
      <p:sp>
        <p:nvSpPr>
          <p:cNvPr id="7" name="מלבן 6"/>
          <p:cNvSpPr/>
          <p:nvPr/>
        </p:nvSpPr>
        <p:spPr>
          <a:xfrm>
            <a:off x="4968240" y="2881946"/>
            <a:ext cx="6096000" cy="1754326"/>
          </a:xfrm>
          <a:prstGeom prst="rect">
            <a:avLst/>
          </a:prstGeom>
          <a:ln>
            <a:solidFill>
              <a:schemeClr val="accent1"/>
            </a:solidFill>
          </a:ln>
        </p:spPr>
        <p:txBody>
          <a:bodyPr>
            <a:spAutoFit/>
          </a:bodyPr>
          <a:lstStyle/>
          <a:p>
            <a:r>
              <a:rPr lang="he-IL" dirty="0" smtClean="0">
                <a:solidFill>
                  <a:srgbClr val="FF0000"/>
                </a:solidFill>
              </a:rPr>
              <a:t>אפזיה מוטורית</a:t>
            </a:r>
          </a:p>
          <a:p>
            <a:r>
              <a:rPr lang="he-IL" dirty="0" smtClean="0"/>
              <a:t>האפזיה המוטורית מתארת מצב בו החולים מתקשים בדיבור ולא מצליחים להוציא את המילה הנכונה. אפזיה מסוג זה מופיעה כאשר </a:t>
            </a:r>
            <a:r>
              <a:rPr lang="he-IL" dirty="0" smtClean="0">
                <a:solidFill>
                  <a:srgbClr val="FF0000"/>
                </a:solidFill>
              </a:rPr>
              <a:t>הפגיעה היא באונה ה</a:t>
            </a:r>
            <a:r>
              <a:rPr lang="he-IL" b="1" dirty="0" smtClean="0">
                <a:solidFill>
                  <a:srgbClr val="FF0000"/>
                </a:solidFill>
              </a:rPr>
              <a:t>פרונטלית</a:t>
            </a:r>
            <a:r>
              <a:rPr lang="he-IL" dirty="0" smtClean="0">
                <a:solidFill>
                  <a:srgbClr val="FF0000"/>
                </a:solidFill>
              </a:rPr>
              <a:t> השמאלית, ונקראת גם </a:t>
            </a:r>
            <a:r>
              <a:rPr lang="en-US" dirty="0" err="1" smtClean="0">
                <a:solidFill>
                  <a:srgbClr val="FF0000"/>
                </a:solidFill>
              </a:rPr>
              <a:t>Broca</a:t>
            </a:r>
            <a:r>
              <a:rPr lang="en-US" dirty="0" smtClean="0">
                <a:solidFill>
                  <a:srgbClr val="FF0000"/>
                </a:solidFill>
              </a:rPr>
              <a:t> Aphasia</a:t>
            </a:r>
            <a:r>
              <a:rPr lang="en-US" dirty="0" smtClean="0"/>
              <a:t>. </a:t>
            </a:r>
            <a:r>
              <a:rPr lang="he-IL" dirty="0" smtClean="0"/>
              <a:t>האפזיה המוטורית מתבטאת במשפטים קצרים, השמטת מילים, קושי בשליפת המילה הנכונה ודיבור בשפה משובשת.</a:t>
            </a:r>
            <a:endParaRPr lang="he-IL" dirty="0"/>
          </a:p>
        </p:txBody>
      </p:sp>
      <p:sp>
        <p:nvSpPr>
          <p:cNvPr id="8" name="מלבן 7"/>
          <p:cNvSpPr/>
          <p:nvPr/>
        </p:nvSpPr>
        <p:spPr>
          <a:xfrm>
            <a:off x="4968240" y="4767033"/>
            <a:ext cx="6096000" cy="1754326"/>
          </a:xfrm>
          <a:prstGeom prst="rect">
            <a:avLst/>
          </a:prstGeom>
          <a:ln>
            <a:solidFill>
              <a:schemeClr val="accent1"/>
            </a:solidFill>
          </a:ln>
        </p:spPr>
        <p:txBody>
          <a:bodyPr>
            <a:spAutoFit/>
          </a:bodyPr>
          <a:lstStyle/>
          <a:p>
            <a:r>
              <a:rPr lang="he-IL" dirty="0" smtClean="0">
                <a:solidFill>
                  <a:srgbClr val="FF0000"/>
                </a:solidFill>
              </a:rPr>
              <a:t>אפזיה סנסורית</a:t>
            </a:r>
          </a:p>
          <a:p>
            <a:r>
              <a:rPr lang="he-IL" dirty="0" smtClean="0"/>
              <a:t>האפזיה הסנסורית מתארת מצב בו החולים לא מצליחים להבין את השפה. מצב זה נגרם לאחר </a:t>
            </a:r>
            <a:r>
              <a:rPr lang="he-IL" dirty="0" smtClean="0">
                <a:solidFill>
                  <a:srgbClr val="FF0000"/>
                </a:solidFill>
              </a:rPr>
              <a:t>פגיעה באזור על שם </a:t>
            </a:r>
            <a:r>
              <a:rPr lang="en-US" dirty="0" smtClean="0">
                <a:solidFill>
                  <a:srgbClr val="FF0000"/>
                </a:solidFill>
              </a:rPr>
              <a:t>Wernicke </a:t>
            </a:r>
            <a:r>
              <a:rPr lang="he-IL" dirty="0" smtClean="0">
                <a:solidFill>
                  <a:srgbClr val="FF0000"/>
                </a:solidFill>
              </a:rPr>
              <a:t>אשר נמצא בחלק האמצעי </a:t>
            </a:r>
            <a:r>
              <a:rPr lang="he-IL" b="1" dirty="0" smtClean="0">
                <a:solidFill>
                  <a:srgbClr val="FF0000"/>
                </a:solidFill>
              </a:rPr>
              <a:t>באונה </a:t>
            </a:r>
            <a:r>
              <a:rPr lang="he-IL" b="1" dirty="0" err="1" smtClean="0">
                <a:solidFill>
                  <a:srgbClr val="FF0000"/>
                </a:solidFill>
              </a:rPr>
              <a:t>הרקתית</a:t>
            </a:r>
            <a:r>
              <a:rPr lang="he-IL" b="1" dirty="0" smtClean="0">
                <a:solidFill>
                  <a:srgbClr val="FF0000"/>
                </a:solidFill>
              </a:rPr>
              <a:t> </a:t>
            </a:r>
            <a:r>
              <a:rPr lang="he-IL" dirty="0" smtClean="0">
                <a:solidFill>
                  <a:srgbClr val="FF0000"/>
                </a:solidFill>
              </a:rPr>
              <a:t>של ההמיספרה השמאלית</a:t>
            </a:r>
            <a:r>
              <a:rPr lang="he-IL" dirty="0" smtClean="0"/>
              <a:t>. במקרים אלה, החולים יכולים לדבר במשפטים ארוכים תוך שימוש בשפה מורכבת אך ללא כל משמעות קוהרנטית.</a:t>
            </a:r>
            <a:endParaRPr lang="he-IL" dirty="0"/>
          </a:p>
        </p:txBody>
      </p:sp>
      <p:sp>
        <p:nvSpPr>
          <p:cNvPr id="9" name="מלבן 8"/>
          <p:cNvSpPr/>
          <p:nvPr/>
        </p:nvSpPr>
        <p:spPr>
          <a:xfrm>
            <a:off x="5098868" y="1193074"/>
            <a:ext cx="6096000" cy="923330"/>
          </a:xfrm>
          <a:prstGeom prst="rect">
            <a:avLst/>
          </a:prstGeom>
        </p:spPr>
        <p:txBody>
          <a:bodyPr>
            <a:spAutoFit/>
          </a:bodyPr>
          <a:lstStyle/>
          <a:p>
            <a:r>
              <a:rPr lang="he-IL" dirty="0" smtClean="0"/>
              <a:t>אפזיה היא מחלה נוירולוגית: מצב בו יכולת התקשורת נפגעת ומופיעה הפרעה בשפה. במקרים של אפזיה קיים קושי בדיבור ובהבנת השפה, המתבטא בחוסר יכולת להבין דיבור או כתב.</a:t>
            </a:r>
            <a:endParaRPr lang="he-IL" dirty="0"/>
          </a:p>
        </p:txBody>
      </p:sp>
      <p:sp>
        <p:nvSpPr>
          <p:cNvPr id="10" name="מלבן 9"/>
          <p:cNvSpPr/>
          <p:nvPr/>
        </p:nvSpPr>
        <p:spPr>
          <a:xfrm>
            <a:off x="7107101" y="269744"/>
            <a:ext cx="4352474" cy="92333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wrap="none" lIns="91440" tIns="45720" rIns="91440" bIns="45720">
            <a:spAutoFit/>
          </a:bodyPr>
          <a:lstStyle/>
          <a:p>
            <a:pPr algn="ctr"/>
            <a:r>
              <a:rPr lang="he-IL" sz="5400" b="0" cap="none" spc="0" dirty="0" smtClean="0">
                <a:ln w="0"/>
                <a:solidFill>
                  <a:schemeClr val="tx1"/>
                </a:solidFill>
                <a:effectLst>
                  <a:outerShdw blurRad="38100" dist="19050" dir="2700000" algn="tl" rotWithShape="0">
                    <a:schemeClr val="dk1">
                      <a:alpha val="40000"/>
                    </a:schemeClr>
                  </a:outerShdw>
                </a:effectLst>
              </a:rPr>
              <a:t>אפאזיה=שתקת</a:t>
            </a:r>
            <a:endParaRPr lang="he-I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21166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50000">
              <a:srgbClr val="9CB86E"/>
            </a:gs>
            <a:gs pos="100000">
              <a:srgbClr val="156B13"/>
            </a:gs>
          </a:gsLst>
          <a:lin ang="135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779" y="112425"/>
            <a:ext cx="8994099" cy="674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265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3" name="מלבן 2"/>
          <p:cNvSpPr/>
          <p:nvPr/>
        </p:nvSpPr>
        <p:spPr>
          <a:xfrm>
            <a:off x="5196091" y="527536"/>
            <a:ext cx="6096000" cy="923330"/>
          </a:xfrm>
          <a:prstGeom prst="rect">
            <a:avLst/>
          </a:prstGeom>
        </p:spPr>
        <p:txBody>
          <a:bodyPr>
            <a:spAutoFit/>
          </a:bodyPr>
          <a:lstStyle/>
          <a:p>
            <a:r>
              <a:rPr lang="he-IL" b="1" i="0" dirty="0" smtClean="0">
                <a:solidFill>
                  <a:srgbClr val="073763"/>
                </a:solidFill>
                <a:effectLst/>
                <a:latin typeface="trebuchet ms" panose="020B0603020202020204" pitchFamily="34" charset="0"/>
              </a:rPr>
              <a:t>האונה העורפית</a:t>
            </a:r>
            <a:r>
              <a:rPr lang="en-US" b="1" i="0" dirty="0" smtClean="0">
                <a:solidFill>
                  <a:srgbClr val="073763"/>
                </a:solidFill>
                <a:effectLst/>
                <a:latin typeface="trebuchet ms" panose="020B0603020202020204" pitchFamily="34" charset="0"/>
              </a:rPr>
              <a:t>occipital lobe): </a:t>
            </a:r>
            <a:r>
              <a:rPr lang="he-IL" b="1" i="0" dirty="0" smtClean="0">
                <a:solidFill>
                  <a:srgbClr val="073763"/>
                </a:solidFill>
                <a:effectLst/>
                <a:latin typeface="trebuchet ms" panose="020B0603020202020204" pitchFamily="34" charset="0"/>
              </a:rPr>
              <a:t>) </a:t>
            </a:r>
            <a:r>
              <a:rPr lang="he-IL" b="0" i="0" dirty="0" smtClean="0">
                <a:solidFill>
                  <a:srgbClr val="073763"/>
                </a:solidFill>
                <a:effectLst/>
                <a:latin typeface="trebuchet ms" panose="020B0603020202020204" pitchFamily="34" charset="0"/>
              </a:rPr>
              <a:t>כוללת אזורים המעבדים מידע חזותי או מידע הקשור לדרך שבה דברים נראים. המידע מגיע אל האונה העורפית באמצעות תאי עצב מעצב הראייה דרך </a:t>
            </a:r>
            <a:r>
              <a:rPr lang="he-IL" b="0" i="0" dirty="0" err="1" smtClean="0">
                <a:solidFill>
                  <a:srgbClr val="073763"/>
                </a:solidFill>
                <a:effectLst/>
                <a:latin typeface="trebuchet ms" panose="020B0603020202020204" pitchFamily="34" charset="0"/>
              </a:rPr>
              <a:t>התלמוס</a:t>
            </a:r>
            <a:r>
              <a:rPr lang="he-IL" b="0" i="0" dirty="0" smtClean="0">
                <a:solidFill>
                  <a:srgbClr val="073763"/>
                </a:solidFill>
                <a:effectLst/>
                <a:latin typeface="trebuchet ms" panose="020B0603020202020204" pitchFamily="34" charset="0"/>
              </a:rPr>
              <a:t>.</a:t>
            </a:r>
            <a:endParaRPr lang="he-IL"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461" y="2164153"/>
            <a:ext cx="5145088"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290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3" name="מלבן 2"/>
          <p:cNvSpPr/>
          <p:nvPr/>
        </p:nvSpPr>
        <p:spPr>
          <a:xfrm>
            <a:off x="5566117" y="497588"/>
            <a:ext cx="6096000" cy="1415772"/>
          </a:xfrm>
          <a:prstGeom prst="rect">
            <a:avLst/>
          </a:prstGeom>
        </p:spPr>
        <p:txBody>
          <a:bodyPr>
            <a:spAutoFit/>
          </a:bodyPr>
          <a:lstStyle/>
          <a:p>
            <a:r>
              <a:rPr lang="he-IL" sz="3200" b="1" dirty="0" smtClean="0">
                <a:solidFill>
                  <a:srgbClr val="FF0000"/>
                </a:solidFill>
              </a:rPr>
              <a:t>אגנוזיה (מיוונית: העדר ידע)</a:t>
            </a:r>
            <a:r>
              <a:rPr lang="he-IL" dirty="0" smtClean="0"/>
              <a:t> - חוסר יכולת להכיר עצמים, קולות, ריחות או צורות, שאינו נובע מפגם כולל בחושים או בזיכרון.</a:t>
            </a:r>
          </a:p>
          <a:p>
            <a:endParaRPr lang="he-IL" dirty="0"/>
          </a:p>
        </p:txBody>
      </p:sp>
      <p:sp>
        <p:nvSpPr>
          <p:cNvPr id="4" name="מלבן 3"/>
          <p:cNvSpPr/>
          <p:nvPr/>
        </p:nvSpPr>
        <p:spPr>
          <a:xfrm>
            <a:off x="7175098" y="1913360"/>
            <a:ext cx="4382088" cy="2862322"/>
          </a:xfrm>
          <a:prstGeom prst="rect">
            <a:avLst/>
          </a:prstGeom>
        </p:spPr>
        <p:txBody>
          <a:bodyPr wrap="square">
            <a:spAutoFit/>
          </a:bodyPr>
          <a:lstStyle/>
          <a:p>
            <a:r>
              <a:rPr lang="he-IL" sz="2000" dirty="0" smtClean="0"/>
              <a:t>הלוקה </a:t>
            </a:r>
            <a:r>
              <a:rPr lang="he-IL" sz="2000" b="1" dirty="0" smtClean="0">
                <a:solidFill>
                  <a:srgbClr val="FF0000"/>
                </a:solidFill>
              </a:rPr>
              <a:t>באגנוזיה אסוציאטיבית </a:t>
            </a:r>
            <a:r>
              <a:rPr lang="he-IL" sz="2000" dirty="0" smtClean="0"/>
              <a:t>אינו מסוגל לזהות עצם על פי מראהו. למשל, משקפיים יתוארו על ידו כשני מעגלים אשר קו מחבר ביניהם. אם אותו אדם ייגע בעצם וייעזר בחוש המישוש שלו, הוא צפוי להצליח בזיהוי בנקל. הפגיעה במוח הגורמת לאגנוזיה אסוציאטיבית היא בדרך כלל באזורים משניים באונה האחורית (אוקסיפיטלית) של קליפת המוח).</a:t>
            </a:r>
          </a:p>
        </p:txBody>
      </p:sp>
      <p:sp>
        <p:nvSpPr>
          <p:cNvPr id="5" name="מלבן 4"/>
          <p:cNvSpPr/>
          <p:nvPr/>
        </p:nvSpPr>
        <p:spPr>
          <a:xfrm>
            <a:off x="2623895" y="1799605"/>
            <a:ext cx="4239065" cy="3170099"/>
          </a:xfrm>
          <a:prstGeom prst="rect">
            <a:avLst/>
          </a:prstGeom>
        </p:spPr>
        <p:txBody>
          <a:bodyPr wrap="square">
            <a:spAutoFit/>
          </a:bodyPr>
          <a:lstStyle/>
          <a:p>
            <a:r>
              <a:rPr lang="he-IL" sz="2000" b="1" dirty="0" err="1" smtClean="0">
                <a:solidFill>
                  <a:srgbClr val="FF0000"/>
                </a:solidFill>
              </a:rPr>
              <a:t>אגנוזיית</a:t>
            </a:r>
            <a:r>
              <a:rPr lang="he-IL" sz="2000" b="1" dirty="0" smtClean="0">
                <a:solidFill>
                  <a:srgbClr val="FF0000"/>
                </a:solidFill>
              </a:rPr>
              <a:t> פרצופים (</a:t>
            </a:r>
            <a:r>
              <a:rPr lang="he-IL" sz="2000" b="1" dirty="0" err="1" smtClean="0">
                <a:solidFill>
                  <a:srgbClr val="FF0000"/>
                </a:solidFill>
              </a:rPr>
              <a:t>פרוסופואגנוזיה</a:t>
            </a:r>
            <a:r>
              <a:rPr lang="he-IL" sz="2000" b="1" dirty="0" smtClean="0">
                <a:solidFill>
                  <a:srgbClr val="FF0000"/>
                </a:solidFill>
              </a:rPr>
              <a:t>)</a:t>
            </a:r>
            <a:endParaRPr lang="he-IL" sz="2000" dirty="0" smtClean="0"/>
          </a:p>
          <a:p>
            <a:r>
              <a:rPr lang="he-IL" sz="2000" dirty="0" err="1" smtClean="0"/>
              <a:t>אגנוזיית</a:t>
            </a:r>
            <a:r>
              <a:rPr lang="he-IL" sz="2000" dirty="0" smtClean="0"/>
              <a:t> הפרצופים, תת-סוג של האגנוזיה האסוציאטיבית, היא שכיחה יחסית ומתבטאת בהיעדר יכולת לזהות פרצופים, גם כאשר זיהוין של צורות אחרות תקין. אנשים הלוקים בבעיה זו ינסו לשמור תווי פנים בזיכרון על ידי שימוש ברמזים, כגון צלקות ושומות. בדרך כלל מלווה התסמונת באי נעימות רבה ובמצוקה בנסיבות חברתיות.</a:t>
            </a:r>
            <a:endParaRPr lang="he-IL" sz="2000" dirty="0"/>
          </a:p>
        </p:txBody>
      </p:sp>
      <p:pic>
        <p:nvPicPr>
          <p:cNvPr id="6" name="תמונה 5"/>
          <p:cNvPicPr>
            <a:picLocks noChangeAspect="1"/>
          </p:cNvPicPr>
          <p:nvPr/>
        </p:nvPicPr>
        <p:blipFill>
          <a:blip r:embed="rId2"/>
          <a:stretch>
            <a:fillRect/>
          </a:stretch>
        </p:blipFill>
        <p:spPr>
          <a:xfrm>
            <a:off x="635391" y="497588"/>
            <a:ext cx="1524000" cy="2400300"/>
          </a:xfrm>
          <a:prstGeom prst="rect">
            <a:avLst/>
          </a:prstGeom>
        </p:spPr>
      </p:pic>
      <p:pic>
        <p:nvPicPr>
          <p:cNvPr id="7" name="תמונה 6"/>
          <p:cNvPicPr>
            <a:picLocks noChangeAspect="1"/>
          </p:cNvPicPr>
          <p:nvPr/>
        </p:nvPicPr>
        <p:blipFill>
          <a:blip r:embed="rId3"/>
          <a:stretch>
            <a:fillRect/>
          </a:stretch>
        </p:blipFill>
        <p:spPr>
          <a:xfrm>
            <a:off x="230578" y="3644521"/>
            <a:ext cx="2333625" cy="1952625"/>
          </a:xfrm>
          <a:prstGeom prst="rect">
            <a:avLst/>
          </a:prstGeom>
        </p:spPr>
      </p:pic>
    </p:spTree>
    <p:extLst>
      <p:ext uri="{BB962C8B-B14F-4D97-AF65-F5344CB8AC3E}">
        <p14:creationId xmlns:p14="http://schemas.microsoft.com/office/powerpoint/2010/main" val="2814506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7429553" y="712997"/>
            <a:ext cx="3775165" cy="5909310"/>
          </a:xfrm>
          <a:prstGeom prst="rect">
            <a:avLst/>
          </a:prstGeom>
        </p:spPr>
        <p:txBody>
          <a:bodyPr wrap="square">
            <a:spAutoFit/>
          </a:bodyPr>
          <a:lstStyle/>
          <a:p>
            <a:r>
              <a:rPr lang="he-IL" b="1" i="0" dirty="0" smtClean="0">
                <a:solidFill>
                  <a:srgbClr val="565555"/>
                </a:solidFill>
                <a:effectLst/>
                <a:latin typeface="trebuchet ms, sans-serif"/>
              </a:rPr>
              <a:t>המערכת הלימבית</a:t>
            </a:r>
            <a:endParaRPr lang="he-IL" b="0" i="0" dirty="0" smtClean="0">
              <a:solidFill>
                <a:srgbClr val="565555"/>
              </a:solidFill>
              <a:effectLst/>
              <a:latin typeface="Lucida Grande"/>
            </a:endParaRPr>
          </a:p>
          <a:p>
            <a:r>
              <a:rPr lang="he-IL" b="1" i="0" dirty="0" smtClean="0">
                <a:solidFill>
                  <a:srgbClr val="F3A3EF"/>
                </a:solidFill>
                <a:effectLst/>
                <a:latin typeface="trebuchet ms, sans-serif"/>
              </a:rPr>
              <a:t>זו מערכת הכוללת גרעינים ומבנים באזורים הפנימיים של המוח. מערכת זו קשורה בין השאר לרגשות ולזיכרון.</a:t>
            </a:r>
            <a:endParaRPr lang="he-IL" b="1" i="0" dirty="0" smtClean="0">
              <a:solidFill>
                <a:srgbClr val="F3A3EF"/>
              </a:solidFill>
              <a:effectLst/>
              <a:latin typeface="Lucida Grande"/>
            </a:endParaRPr>
          </a:p>
          <a:p>
            <a:r>
              <a:rPr lang="he-IL" b="1" i="0" dirty="0" smtClean="0">
                <a:solidFill>
                  <a:srgbClr val="565555"/>
                </a:solidFill>
                <a:effectLst/>
                <a:latin typeface="trebuchet ms, sans-serif"/>
              </a:rPr>
              <a:t>גרעין השקד</a:t>
            </a:r>
            <a:r>
              <a:rPr lang="he-IL" b="0" i="0" dirty="0" smtClean="0">
                <a:solidFill>
                  <a:srgbClr val="565555"/>
                </a:solidFill>
                <a:effectLst/>
                <a:latin typeface="trebuchet ms, sans-serif"/>
              </a:rPr>
              <a:t> - </a:t>
            </a:r>
            <a:r>
              <a:rPr lang="he-IL" b="1" u="sng" dirty="0" err="1" smtClean="0">
                <a:solidFill>
                  <a:schemeClr val="accent5"/>
                </a:solidFill>
              </a:rPr>
              <a:t>אמיגדלה</a:t>
            </a:r>
            <a:r>
              <a:rPr lang="he-IL" dirty="0" smtClean="0"/>
              <a:t>- </a:t>
            </a:r>
            <a:r>
              <a:rPr lang="he-IL" b="1" dirty="0" smtClean="0">
                <a:solidFill>
                  <a:schemeClr val="accent5"/>
                </a:solidFill>
              </a:rPr>
              <a:t>קשור </a:t>
            </a:r>
            <a:r>
              <a:rPr lang="he-IL" b="1" dirty="0">
                <a:solidFill>
                  <a:schemeClr val="accent5"/>
                </a:solidFill>
              </a:rPr>
              <a:t>בזיהוי הבעות פחד ובהערכת אופי הזולת על פי מבע </a:t>
            </a:r>
            <a:r>
              <a:rPr lang="he-IL" b="1" dirty="0" smtClean="0">
                <a:solidFill>
                  <a:schemeClr val="accent5"/>
                </a:solidFill>
              </a:rPr>
              <a:t>פניו (1). </a:t>
            </a:r>
            <a:r>
              <a:rPr lang="he-IL" b="1" dirty="0">
                <a:solidFill>
                  <a:schemeClr val="accent5"/>
                </a:solidFill>
              </a:rPr>
              <a:t>הם מתפקדים גם בתגובות פחד לגירויים מותנים, אף כשהללו אינם מגיעים לתודעה. ניתן לחיות ללא גרעיני השקד, אך זה קצת מסוכן </a:t>
            </a:r>
            <a:endParaRPr lang="he-IL" b="1" dirty="0" smtClean="0">
              <a:solidFill>
                <a:schemeClr val="accent5"/>
              </a:solidFill>
            </a:endParaRPr>
          </a:p>
          <a:p>
            <a:r>
              <a:rPr lang="he-IL" b="1" i="0" dirty="0" smtClean="0">
                <a:solidFill>
                  <a:srgbClr val="565555"/>
                </a:solidFill>
                <a:effectLst/>
                <a:latin typeface="trebuchet ms, sans-serif"/>
              </a:rPr>
              <a:t>היפוקמפוס</a:t>
            </a:r>
            <a:r>
              <a:rPr lang="he-IL" b="0" i="0" dirty="0" smtClean="0">
                <a:solidFill>
                  <a:srgbClr val="565555"/>
                </a:solidFill>
                <a:effectLst/>
                <a:latin typeface="trebuchet ms, sans-serif"/>
              </a:rPr>
              <a:t> - </a:t>
            </a:r>
            <a:r>
              <a:rPr lang="he-IL" b="1" i="0" dirty="0" smtClean="0">
                <a:solidFill>
                  <a:schemeClr val="accent6"/>
                </a:solidFill>
                <a:effectLst/>
                <a:latin typeface="trebuchet ms, sans-serif"/>
              </a:rPr>
              <a:t>חיוני במיוחד לגיבוש הזיכרון והעברת מידע לזיכרון לטווח ארוך. את זאת גילו לראשונה כשבדקו חולה בשם הנרי </a:t>
            </a:r>
            <a:r>
              <a:rPr lang="he-IL" b="1" i="0" dirty="0" err="1" smtClean="0">
                <a:solidFill>
                  <a:schemeClr val="accent6"/>
                </a:solidFill>
                <a:effectLst/>
                <a:latin typeface="trebuchet ms, sans-serif"/>
              </a:rPr>
              <a:t>מולייסון</a:t>
            </a:r>
            <a:r>
              <a:rPr lang="he-IL" b="1" i="0" dirty="0" smtClean="0">
                <a:solidFill>
                  <a:schemeClr val="accent6"/>
                </a:solidFill>
                <a:effectLst/>
                <a:latin typeface="trebuchet ms, sans-serif"/>
              </a:rPr>
              <a:t> ("חולה </a:t>
            </a:r>
            <a:r>
              <a:rPr lang="en-US" b="1" i="0" dirty="0" smtClean="0">
                <a:solidFill>
                  <a:schemeClr val="accent6"/>
                </a:solidFill>
                <a:effectLst/>
                <a:latin typeface="trebuchet ms, sans-serif"/>
              </a:rPr>
              <a:t>HM" </a:t>
            </a:r>
            <a:r>
              <a:rPr lang="he-IL" b="1" i="0" dirty="0" smtClean="0">
                <a:solidFill>
                  <a:schemeClr val="accent6"/>
                </a:solidFill>
                <a:effectLst/>
                <a:latin typeface="trebuchet ms, sans-serif"/>
              </a:rPr>
              <a:t>המפורסם) אשר נותח באזור זה כטיפול באפילפסיה קשה, ואיבד את היכולת לשמור זיכרונות במשך יותר מ-10 דקות.(2)  </a:t>
            </a:r>
            <a:r>
              <a:rPr lang="en-US" b="1" i="0" dirty="0" smtClean="0">
                <a:solidFill>
                  <a:schemeClr val="accent6"/>
                </a:solidFill>
                <a:effectLst/>
                <a:latin typeface="trebuchet ms, sans-serif"/>
              </a:rPr>
              <a:t>http://gilmorit.blogspot.co.il/2012/05/hm.html</a:t>
            </a:r>
            <a:endParaRPr lang="he-IL" b="1" i="0" dirty="0" smtClean="0">
              <a:solidFill>
                <a:schemeClr val="accent6"/>
              </a:solidFill>
              <a:effectLst/>
              <a:latin typeface="trebuchet ms, sans-serif"/>
            </a:endParaRPr>
          </a:p>
        </p:txBody>
      </p:sp>
      <p:pic>
        <p:nvPicPr>
          <p:cNvPr id="3" name="תמונה 2"/>
          <p:cNvPicPr>
            <a:picLocks noChangeAspect="1"/>
          </p:cNvPicPr>
          <p:nvPr/>
        </p:nvPicPr>
        <p:blipFill>
          <a:blip r:embed="rId2"/>
          <a:stretch>
            <a:fillRect/>
          </a:stretch>
        </p:blipFill>
        <p:spPr>
          <a:xfrm>
            <a:off x="143690" y="452574"/>
            <a:ext cx="5752197" cy="3792855"/>
          </a:xfrm>
          <a:prstGeom prst="rect">
            <a:avLst/>
          </a:prstGeom>
        </p:spPr>
      </p:pic>
      <p:sp>
        <p:nvSpPr>
          <p:cNvPr id="4" name="מלבן 3"/>
          <p:cNvSpPr/>
          <p:nvPr/>
        </p:nvSpPr>
        <p:spPr>
          <a:xfrm>
            <a:off x="1222784" y="4602871"/>
            <a:ext cx="5147628" cy="923330"/>
          </a:xfrm>
          <a:prstGeom prst="rect">
            <a:avLst/>
          </a:prstGeom>
        </p:spPr>
        <p:txBody>
          <a:bodyPr wrap="none">
            <a:spAutoFit/>
          </a:bodyPr>
          <a:lstStyle/>
          <a:p>
            <a:r>
              <a:rPr lang="he-IL" b="0" i="0" dirty="0" smtClean="0">
                <a:solidFill>
                  <a:srgbClr val="000000"/>
                </a:solidFill>
                <a:effectLst/>
                <a:latin typeface="Arial" panose="020B0604020202020204" pitchFamily="34" charset="0"/>
              </a:rPr>
              <a:t>(1).מחלת אורבך-ויאט (המכונה גם </a:t>
            </a:r>
            <a:r>
              <a:rPr lang="he-IL" b="0" i="0" dirty="0" err="1" smtClean="0">
                <a:solidFill>
                  <a:srgbClr val="000000"/>
                </a:solidFill>
                <a:effectLst/>
                <a:latin typeface="Arial" panose="020B0604020202020204" pitchFamily="34" charset="0"/>
              </a:rPr>
              <a:t>ליפואיד-פרוטאינוזיס</a:t>
            </a:r>
            <a:r>
              <a:rPr lang="he-IL" b="0" i="0" dirty="0" smtClean="0">
                <a:solidFill>
                  <a:srgbClr val="000000"/>
                </a:solidFill>
                <a:effectLst/>
                <a:latin typeface="Arial" panose="020B0604020202020204" pitchFamily="34" charset="0"/>
              </a:rPr>
              <a:t>)</a:t>
            </a:r>
          </a:p>
          <a:p>
            <a:r>
              <a:rPr lang="en-US" dirty="0" smtClean="0">
                <a:hlinkClick r:id="rId3"/>
              </a:rPr>
              <a:t>http://lib.cet.ac.il/pages/item.asp?item=10345</a:t>
            </a:r>
            <a:endParaRPr lang="he-IL" dirty="0" smtClean="0"/>
          </a:p>
          <a:p>
            <a:endParaRPr lang="he-IL" dirty="0"/>
          </a:p>
        </p:txBody>
      </p:sp>
      <p:sp>
        <p:nvSpPr>
          <p:cNvPr id="5" name="מלבן 4"/>
          <p:cNvSpPr/>
          <p:nvPr/>
        </p:nvSpPr>
        <p:spPr>
          <a:xfrm>
            <a:off x="383177" y="5883643"/>
            <a:ext cx="6096000" cy="923330"/>
          </a:xfrm>
          <a:prstGeom prst="rect">
            <a:avLst/>
          </a:prstGeom>
        </p:spPr>
        <p:txBody>
          <a:bodyPr>
            <a:spAutoFit/>
          </a:bodyPr>
          <a:lstStyle/>
          <a:p>
            <a:r>
              <a:rPr lang="en-US" dirty="0" smtClean="0">
                <a:hlinkClick r:id="rId4"/>
              </a:rPr>
              <a:t>http://www.pbs.org/wgbh/nova/body/how-memory-works.html</a:t>
            </a:r>
            <a:endParaRPr lang="he-IL" dirty="0" smtClean="0"/>
          </a:p>
          <a:p>
            <a:r>
              <a:rPr lang="he-IL" dirty="0" smtClean="0"/>
              <a:t>(2)</a:t>
            </a:r>
            <a:endParaRPr lang="he-IL" dirty="0"/>
          </a:p>
        </p:txBody>
      </p:sp>
    </p:spTree>
    <p:extLst>
      <p:ext uri="{BB962C8B-B14F-4D97-AF65-F5344CB8AC3E}">
        <p14:creationId xmlns:p14="http://schemas.microsoft.com/office/powerpoint/2010/main" val="4042728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712357" y="1023648"/>
            <a:ext cx="4627677" cy="646331"/>
          </a:xfrm>
          <a:prstGeom prst="rect">
            <a:avLst/>
          </a:prstGeom>
        </p:spPr>
        <p:txBody>
          <a:bodyPr wrap="none">
            <a:spAutoFit/>
          </a:bodyPr>
          <a:lstStyle/>
          <a:p>
            <a:r>
              <a:rPr lang="en-US" dirty="0" smtClean="0">
                <a:hlinkClick r:id="rId2"/>
              </a:rPr>
              <a:t>http://gilmorit.blogspot.co.il/2012/05/hm.html</a:t>
            </a:r>
            <a:endParaRPr lang="he-IL" dirty="0" smtClean="0"/>
          </a:p>
          <a:p>
            <a:endParaRPr lang="he-IL" dirty="0"/>
          </a:p>
        </p:txBody>
      </p:sp>
      <p:sp>
        <p:nvSpPr>
          <p:cNvPr id="5" name="מלבן 4"/>
          <p:cNvSpPr/>
          <p:nvPr/>
        </p:nvSpPr>
        <p:spPr>
          <a:xfrm>
            <a:off x="5651529" y="1139880"/>
            <a:ext cx="6096000" cy="3416320"/>
          </a:xfrm>
          <a:prstGeom prst="rect">
            <a:avLst/>
          </a:prstGeom>
          <a:solidFill>
            <a:schemeClr val="bg1"/>
          </a:solidFill>
          <a:ln>
            <a:solidFill>
              <a:srgbClr val="FFC000"/>
            </a:solidFill>
          </a:ln>
        </p:spPr>
        <p:txBody>
          <a:bodyPr>
            <a:spAutoFit/>
          </a:bodyPr>
          <a:lstStyle/>
          <a:p>
            <a:r>
              <a:rPr lang="he-IL" dirty="0" smtClean="0"/>
              <a:t>הנרי איבד כמעט שני שליש מההיפוקמפוס שלו, החריץ הפרה-</a:t>
            </a:r>
            <a:r>
              <a:rPr lang="he-IL" dirty="0" err="1" smtClean="0"/>
              <a:t>היפוקמפלי</a:t>
            </a:r>
            <a:r>
              <a:rPr lang="he-IL" dirty="0" smtClean="0"/>
              <a:t> </a:t>
            </a:r>
            <a:r>
              <a:rPr lang="he-IL" dirty="0" err="1" smtClean="0"/>
              <a:t>והאמיגדלה</a:t>
            </a:r>
            <a:r>
              <a:rPr lang="he-IL" dirty="0" smtClean="0"/>
              <a:t>. אחרי הניתוח הוא סבל מאבדן זיכרון:</a:t>
            </a:r>
          </a:p>
          <a:p>
            <a:pPr marL="342900" indent="-342900">
              <a:buAutoNum type="arabicPeriod"/>
            </a:pPr>
            <a:r>
              <a:rPr lang="he-IL" dirty="0" smtClean="0"/>
              <a:t>שכחה קדימה (</a:t>
            </a:r>
            <a:r>
              <a:rPr lang="en-US" dirty="0" smtClean="0"/>
              <a:t>anterograde amnesia) – </a:t>
            </a:r>
            <a:r>
              <a:rPr lang="he-IL" dirty="0" smtClean="0"/>
              <a:t>הוא לא יכול היה להעביר אירועים חדשים לזיכרון לטווח ארוך </a:t>
            </a:r>
          </a:p>
          <a:p>
            <a:r>
              <a:rPr lang="he-IL" dirty="0" smtClean="0"/>
              <a:t>2.      שכחה אחורה (</a:t>
            </a:r>
            <a:r>
              <a:rPr lang="en-US" dirty="0" smtClean="0"/>
              <a:t>retrograde amnesia) – </a:t>
            </a:r>
            <a:r>
              <a:rPr lang="he-IL" dirty="0" smtClean="0"/>
              <a:t>לא זכר את רוב האירועים במהלך 3 הימים לפני הניתוח וחלק מהאירועים שהתרחשו עד ל-11 שנים לפני הניתוח, כלומר היה מדרג בזמנים.</a:t>
            </a:r>
          </a:p>
          <a:p>
            <a:r>
              <a:rPr lang="he-IL" dirty="0" smtClean="0"/>
              <a:t>3.      הוא יכול היה ליצור זיכרון פרוצדוראלי לטווח ארוך – למשל הצליח ללמוד כישורים מוטורים למרות שלא זכר שלמד אותם.</a:t>
            </a:r>
          </a:p>
          <a:p>
            <a:r>
              <a:rPr lang="he-IL" dirty="0" smtClean="0"/>
              <a:t>4.      הוא זכר את שמו, את שמות הוריו, הוא המשיך לדעת לדבר ולקרוא.</a:t>
            </a:r>
          </a:p>
          <a:p>
            <a:endParaRPr lang="he-IL" dirty="0" smtClean="0"/>
          </a:p>
        </p:txBody>
      </p:sp>
      <p:sp>
        <p:nvSpPr>
          <p:cNvPr id="6" name="מלבן 5"/>
          <p:cNvSpPr/>
          <p:nvPr/>
        </p:nvSpPr>
        <p:spPr>
          <a:xfrm>
            <a:off x="370114" y="2390503"/>
            <a:ext cx="4097383" cy="3416320"/>
          </a:xfrm>
          <a:prstGeom prst="rect">
            <a:avLst/>
          </a:prstGeom>
          <a:ln>
            <a:solidFill>
              <a:srgbClr val="FFC000"/>
            </a:solidFill>
          </a:ln>
        </p:spPr>
        <p:txBody>
          <a:bodyPr wrap="square">
            <a:spAutoFit/>
          </a:bodyPr>
          <a:lstStyle/>
          <a:p>
            <a:r>
              <a:rPr lang="he-IL" dirty="0" smtClean="0"/>
              <a:t>הבשלת זיכרון או גיבוש (</a:t>
            </a:r>
            <a:r>
              <a:rPr lang="en-US" dirty="0" smtClean="0"/>
              <a:t>consolidation) </a:t>
            </a:r>
            <a:r>
              <a:rPr lang="he-IL" dirty="0" smtClean="0"/>
              <a:t>הוא התהליך של הפיכת זיכרון לטווח קצר לזיכרון ארוך טווח והוא מורכב משלושה שלבים:</a:t>
            </a:r>
          </a:p>
          <a:p>
            <a:endParaRPr lang="he-IL" dirty="0" smtClean="0"/>
          </a:p>
          <a:p>
            <a:r>
              <a:rPr lang="he-IL" dirty="0" smtClean="0"/>
              <a:t>1.      קידוד או הצפנה (</a:t>
            </a:r>
            <a:r>
              <a:rPr lang="en-US" dirty="0" smtClean="0"/>
              <a:t>encoding) – </a:t>
            </a:r>
            <a:r>
              <a:rPr lang="he-IL" dirty="0" smtClean="0"/>
              <a:t>ובו מידע סביבתי מתורגם ליחידה מוחשית במוח. למשל פנים מגלי אור, או צלילים מגלי קול.</a:t>
            </a:r>
          </a:p>
          <a:p>
            <a:r>
              <a:rPr lang="he-IL" dirty="0" smtClean="0"/>
              <a:t>2.      אחסון (</a:t>
            </a:r>
            <a:r>
              <a:rPr lang="en-US" dirty="0" smtClean="0"/>
              <a:t>storage) – </a:t>
            </a:r>
            <a:r>
              <a:rPr lang="he-IL" dirty="0" smtClean="0"/>
              <a:t>כאשר המידע נשמר לאורך זמן.</a:t>
            </a:r>
          </a:p>
          <a:p>
            <a:r>
              <a:rPr lang="he-IL" dirty="0" smtClean="0"/>
              <a:t>3.      שליפה (</a:t>
            </a:r>
            <a:r>
              <a:rPr lang="en-US" dirty="0" smtClean="0"/>
              <a:t>retrieval) – </a:t>
            </a:r>
            <a:r>
              <a:rPr lang="he-IL" dirty="0" smtClean="0"/>
              <a:t>כאשר הקלט מוחזר מן האחסון בעת שאדם נזקק לו. מעל גיל 40 עולה הקושי בשליפה.</a:t>
            </a:r>
            <a:endParaRPr lang="he-IL" dirty="0"/>
          </a:p>
        </p:txBody>
      </p:sp>
      <p:pic>
        <p:nvPicPr>
          <p:cNvPr id="7" name="תמונה 6"/>
          <p:cNvPicPr>
            <a:picLocks noChangeAspect="1"/>
          </p:cNvPicPr>
          <p:nvPr/>
        </p:nvPicPr>
        <p:blipFill>
          <a:blip r:embed="rId3"/>
          <a:stretch>
            <a:fillRect/>
          </a:stretch>
        </p:blipFill>
        <p:spPr>
          <a:xfrm>
            <a:off x="4584054" y="4680968"/>
            <a:ext cx="2466975" cy="1857375"/>
          </a:xfrm>
          <a:prstGeom prst="rect">
            <a:avLst/>
          </a:prstGeom>
        </p:spPr>
      </p:pic>
      <p:sp>
        <p:nvSpPr>
          <p:cNvPr id="8" name="מלבן 7"/>
          <p:cNvSpPr/>
          <p:nvPr/>
        </p:nvSpPr>
        <p:spPr>
          <a:xfrm>
            <a:off x="4697202" y="192427"/>
            <a:ext cx="7050327" cy="92333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wrap="none" lIns="91440" tIns="45720" rIns="91440" bIns="45720">
            <a:spAutoFit/>
          </a:bodyPr>
          <a:lstStyle/>
          <a:p>
            <a:pPr algn="ctr"/>
            <a:r>
              <a:rPr lang="he-IL" sz="5400" b="0" cap="none" spc="0" dirty="0" smtClean="0">
                <a:ln w="0"/>
                <a:solidFill>
                  <a:schemeClr val="tx1"/>
                </a:solidFill>
                <a:effectLst>
                  <a:outerShdw blurRad="38100" dist="19050" dir="2700000" algn="tl" rotWithShape="0">
                    <a:schemeClr val="dk1">
                      <a:alpha val="40000"/>
                    </a:schemeClr>
                  </a:outerShdw>
                </a:effectLst>
              </a:rPr>
              <a:t>אמנזיה: חוסר יכולת לזכור</a:t>
            </a:r>
            <a:endParaRPr lang="he-I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780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5491291" y="1956274"/>
            <a:ext cx="6096000" cy="646331"/>
          </a:xfrm>
          <a:prstGeom prst="rect">
            <a:avLst/>
          </a:prstGeom>
        </p:spPr>
        <p:txBody>
          <a:bodyPr>
            <a:spAutoFit/>
          </a:bodyPr>
          <a:lstStyle/>
          <a:p>
            <a:r>
              <a:rPr lang="he-IL" dirty="0" smtClean="0"/>
              <a:t>מצב נפשי של פחד, רתיעה או בעתה כרוניים או מוגזמים מאובייקט או ממצב כלשהו, המשבשים באופן ממשי את חיי הלוקה בו. </a:t>
            </a:r>
            <a:endParaRPr lang="he-IL" dirty="0"/>
          </a:p>
        </p:txBody>
      </p:sp>
      <p:sp>
        <p:nvSpPr>
          <p:cNvPr id="5" name="מלבן 4"/>
          <p:cNvSpPr/>
          <p:nvPr/>
        </p:nvSpPr>
        <p:spPr>
          <a:xfrm>
            <a:off x="5312899" y="3298482"/>
            <a:ext cx="6096000" cy="2308324"/>
          </a:xfrm>
          <a:prstGeom prst="rect">
            <a:avLst/>
          </a:prstGeom>
        </p:spPr>
        <p:txBody>
          <a:bodyPr>
            <a:spAutoFit/>
          </a:bodyPr>
          <a:lstStyle/>
          <a:p>
            <a:r>
              <a:rPr lang="he-IL" dirty="0" smtClean="0"/>
              <a:t>פוביות שייכות לקבוצת הפרעות החרדה בפסיכיאטריה. בסיווג האמריקאי של המחלות הפסיכיאטריות מופיעים 12 סוגים של הפרעות חרדה, מתוכם ארבע הפרעות הכוללות פוביות:</a:t>
            </a:r>
          </a:p>
          <a:p>
            <a:endParaRPr lang="he-IL" dirty="0" smtClean="0"/>
          </a:p>
          <a:p>
            <a:r>
              <a:rPr lang="he-IL" dirty="0" smtClean="0"/>
              <a:t>1. הפרעת פאניקה עם אגורפוביה (פחד ממקומות פתוחים).</a:t>
            </a:r>
          </a:p>
          <a:p>
            <a:r>
              <a:rPr lang="he-IL" dirty="0" smtClean="0"/>
              <a:t>2. אגורפוביה ללא היסטוריה של הפרעת פאניקה.</a:t>
            </a:r>
          </a:p>
          <a:p>
            <a:r>
              <a:rPr lang="he-IL" dirty="0" smtClean="0"/>
              <a:t>3. פוביות ספציפיות.(חיות, סביבה טבעית, דם..)</a:t>
            </a:r>
          </a:p>
          <a:p>
            <a:r>
              <a:rPr lang="he-IL" dirty="0" smtClean="0"/>
              <a:t>4. פוביה חברתית.</a:t>
            </a:r>
            <a:endParaRPr lang="he-IL" dirty="0"/>
          </a:p>
        </p:txBody>
      </p:sp>
      <p:sp>
        <p:nvSpPr>
          <p:cNvPr id="6" name="מלבן 5"/>
          <p:cNvSpPr/>
          <p:nvPr/>
        </p:nvSpPr>
        <p:spPr>
          <a:xfrm>
            <a:off x="0" y="1378634"/>
            <a:ext cx="4740812" cy="2862322"/>
          </a:xfrm>
          <a:prstGeom prst="rect">
            <a:avLst/>
          </a:prstGeom>
        </p:spPr>
        <p:txBody>
          <a:bodyPr wrap="square">
            <a:spAutoFit/>
          </a:bodyPr>
          <a:lstStyle/>
          <a:p>
            <a:r>
              <a:rPr lang="he-IL" dirty="0" smtClean="0"/>
              <a:t>על פי ספר האבחנות האמריקאי ה </a:t>
            </a:r>
            <a:r>
              <a:rPr lang="en-US" dirty="0" smtClean="0"/>
              <a:t>DSM </a:t>
            </a:r>
            <a:r>
              <a:rPr lang="he-IL" dirty="0" smtClean="0"/>
              <a:t>כדי לאבחן פוביה ספציפית נדרשים הקריטריונים הבאים:</a:t>
            </a:r>
          </a:p>
          <a:p>
            <a:endParaRPr lang="he-IL" dirty="0" smtClean="0"/>
          </a:p>
          <a:p>
            <a:r>
              <a:rPr lang="he-IL" dirty="0" smtClean="0"/>
              <a:t>1. פחד ניכר ומתמשך הנגרם מנוכחות של אובייקט או מצב או מציפייה לאובייקט או מצב מסוימים.</a:t>
            </a:r>
          </a:p>
          <a:p>
            <a:r>
              <a:rPr lang="he-IL" dirty="0" smtClean="0"/>
              <a:t>2. חשיפה לגירוי המסוים תגרום כמעט תמיד לתגובת חרדה ועשויה להוביל להתקף פאניקה.</a:t>
            </a:r>
          </a:p>
          <a:p>
            <a:r>
              <a:rPr lang="he-IL" dirty="0" smtClean="0"/>
              <a:t>3. הפחד צריך להיות חסר פרופורציות לחוויה או לאובייקט </a:t>
            </a:r>
          </a:p>
          <a:p>
            <a:r>
              <a:rPr lang="he-IL" dirty="0" smtClean="0"/>
              <a:t>4. ההימנעות מהסיטואציה הגורמת לחרדה</a:t>
            </a:r>
            <a:endParaRPr lang="he-IL" dirty="0"/>
          </a:p>
        </p:txBody>
      </p:sp>
      <p:pic>
        <p:nvPicPr>
          <p:cNvPr id="7" name="תמונה 6"/>
          <p:cNvPicPr>
            <a:picLocks noChangeAspect="1"/>
          </p:cNvPicPr>
          <p:nvPr/>
        </p:nvPicPr>
        <p:blipFill>
          <a:blip r:embed="rId2"/>
          <a:stretch>
            <a:fillRect/>
          </a:stretch>
        </p:blipFill>
        <p:spPr>
          <a:xfrm>
            <a:off x="805009" y="4452644"/>
            <a:ext cx="2028825" cy="2257425"/>
          </a:xfrm>
          <a:prstGeom prst="rect">
            <a:avLst/>
          </a:prstGeom>
        </p:spPr>
      </p:pic>
      <p:pic>
        <p:nvPicPr>
          <p:cNvPr id="8" name="תמונה 7"/>
          <p:cNvPicPr>
            <a:picLocks noChangeAspect="1"/>
          </p:cNvPicPr>
          <p:nvPr/>
        </p:nvPicPr>
        <p:blipFill>
          <a:blip r:embed="rId3"/>
          <a:stretch>
            <a:fillRect/>
          </a:stretch>
        </p:blipFill>
        <p:spPr>
          <a:xfrm>
            <a:off x="8941924" y="58879"/>
            <a:ext cx="2466975" cy="1847850"/>
          </a:xfrm>
          <a:prstGeom prst="rect">
            <a:avLst/>
          </a:prstGeom>
        </p:spPr>
      </p:pic>
      <p:pic>
        <p:nvPicPr>
          <p:cNvPr id="9" name="תמונה 8"/>
          <p:cNvPicPr>
            <a:picLocks noChangeAspect="1"/>
          </p:cNvPicPr>
          <p:nvPr/>
        </p:nvPicPr>
        <p:blipFill>
          <a:blip r:embed="rId4"/>
          <a:stretch>
            <a:fillRect/>
          </a:stretch>
        </p:blipFill>
        <p:spPr>
          <a:xfrm>
            <a:off x="3233866" y="4681244"/>
            <a:ext cx="2257425" cy="2028825"/>
          </a:xfrm>
          <a:prstGeom prst="rect">
            <a:avLst/>
          </a:prstGeom>
        </p:spPr>
      </p:pic>
    </p:spTree>
    <p:extLst>
      <p:ext uri="{BB962C8B-B14F-4D97-AF65-F5344CB8AC3E}">
        <p14:creationId xmlns:p14="http://schemas.microsoft.com/office/powerpoint/2010/main" val="2446384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100550" y="3261918"/>
            <a:ext cx="5848890" cy="2815324"/>
          </a:xfrm>
          <a:prstGeom prst="rect">
            <a:avLst/>
          </a:prstGeom>
        </p:spPr>
      </p:pic>
      <p:sp>
        <p:nvSpPr>
          <p:cNvPr id="3" name="מלבן 2"/>
          <p:cNvSpPr/>
          <p:nvPr/>
        </p:nvSpPr>
        <p:spPr>
          <a:xfrm>
            <a:off x="5178016" y="765241"/>
            <a:ext cx="6096000" cy="2092881"/>
          </a:xfrm>
          <a:prstGeom prst="rect">
            <a:avLst/>
          </a:prstGeom>
          <a:ln>
            <a:solidFill>
              <a:srgbClr val="C00000"/>
            </a:solidFill>
          </a:ln>
        </p:spPr>
        <p:txBody>
          <a:bodyPr>
            <a:spAutoFit/>
          </a:bodyPr>
          <a:lstStyle/>
          <a:p>
            <a:r>
              <a:rPr lang="he-IL" sz="4000" dirty="0" err="1" smtClean="0">
                <a:solidFill>
                  <a:srgbClr val="FF0000"/>
                </a:solidFill>
              </a:rPr>
              <a:t>האמיגדלה</a:t>
            </a:r>
            <a:r>
              <a:rPr lang="he-IL" dirty="0" smtClean="0"/>
              <a:t> נחשבת למעורבת ישירות בתהליכי ויסות רגשי ו"ממונה" על פחד ומורא. </a:t>
            </a:r>
            <a:r>
              <a:rPr lang="he-IL" dirty="0" err="1" smtClean="0"/>
              <a:t>האמיגדלה</a:t>
            </a:r>
            <a:r>
              <a:rPr lang="he-IL" dirty="0" smtClean="0"/>
              <a:t> מקושרת עם תגובות רגשיות למצבי סכנה (בעיקר פחד ותוקפנות). היא משתתפת בתגובות התנהגותיות, אוטונומיות והורמונליות על גירויים רגשיים. תגובת הילחם או ברח משויכת </a:t>
            </a:r>
            <a:r>
              <a:rPr lang="he-IL" dirty="0" err="1" smtClean="0"/>
              <a:t>לאמיגדלה</a:t>
            </a:r>
            <a:r>
              <a:rPr lang="he-IL" dirty="0" smtClean="0"/>
              <a:t>. בהתאם לכך, </a:t>
            </a:r>
            <a:r>
              <a:rPr lang="he-IL" dirty="0" err="1" smtClean="0"/>
              <a:t>האמיגדלה</a:t>
            </a:r>
            <a:r>
              <a:rPr lang="he-IL" dirty="0" smtClean="0"/>
              <a:t> מעורבת בהתניה קלאסית של תגובות רגשיות</a:t>
            </a:r>
            <a:endParaRPr lang="he-IL" dirty="0"/>
          </a:p>
        </p:txBody>
      </p:sp>
      <p:pic>
        <p:nvPicPr>
          <p:cNvPr id="4" name="תמונה 3"/>
          <p:cNvPicPr>
            <a:picLocks noChangeAspect="1"/>
          </p:cNvPicPr>
          <p:nvPr/>
        </p:nvPicPr>
        <p:blipFill>
          <a:blip r:embed="rId3"/>
          <a:stretch>
            <a:fillRect/>
          </a:stretch>
        </p:blipFill>
        <p:spPr>
          <a:xfrm>
            <a:off x="8226016" y="3261918"/>
            <a:ext cx="3520068" cy="1999399"/>
          </a:xfrm>
          <a:prstGeom prst="rect">
            <a:avLst/>
          </a:prstGeom>
        </p:spPr>
      </p:pic>
      <p:pic>
        <p:nvPicPr>
          <p:cNvPr id="5" name="תמונה 4"/>
          <p:cNvPicPr>
            <a:picLocks noChangeAspect="1"/>
          </p:cNvPicPr>
          <p:nvPr/>
        </p:nvPicPr>
        <p:blipFill>
          <a:blip r:embed="rId4"/>
          <a:stretch>
            <a:fillRect/>
          </a:stretch>
        </p:blipFill>
        <p:spPr>
          <a:xfrm>
            <a:off x="907458" y="417272"/>
            <a:ext cx="3253355" cy="2157116"/>
          </a:xfrm>
          <a:prstGeom prst="rect">
            <a:avLst/>
          </a:prstGeom>
        </p:spPr>
      </p:pic>
    </p:spTree>
    <p:extLst>
      <p:ext uri="{BB962C8B-B14F-4D97-AF65-F5344CB8AC3E}">
        <p14:creationId xmlns:p14="http://schemas.microsoft.com/office/powerpoint/2010/main" val="3291900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27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446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450850"/>
            <a:ext cx="8596312"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964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246812" y="278083"/>
            <a:ext cx="6407496" cy="6028173"/>
          </a:xfrm>
          <a:prstGeom prst="rect">
            <a:avLst/>
          </a:prstGeom>
        </p:spPr>
      </p:pic>
      <p:sp>
        <p:nvSpPr>
          <p:cNvPr id="3" name="מלבן 2"/>
          <p:cNvSpPr/>
          <p:nvPr/>
        </p:nvSpPr>
        <p:spPr>
          <a:xfrm>
            <a:off x="6789441" y="5595648"/>
            <a:ext cx="4621970" cy="646331"/>
          </a:xfrm>
          <a:prstGeom prst="rect">
            <a:avLst/>
          </a:prstGeom>
        </p:spPr>
        <p:txBody>
          <a:bodyPr wrap="none">
            <a:spAutoFit/>
          </a:bodyPr>
          <a:lstStyle/>
          <a:p>
            <a:r>
              <a:rPr lang="en-US" dirty="0" smtClean="0">
                <a:hlinkClick r:id="rId3"/>
              </a:rPr>
              <a:t>http://www.g2conline.org/#Thinking?aid=2022</a:t>
            </a:r>
            <a:endParaRPr lang="en-US" dirty="0"/>
          </a:p>
          <a:p>
            <a:r>
              <a:rPr lang="he-IL" dirty="0" smtClean="0"/>
              <a:t>מוח תלת </a:t>
            </a:r>
            <a:r>
              <a:rPr lang="he-IL" dirty="0" err="1" smtClean="0"/>
              <a:t>מימדי</a:t>
            </a:r>
            <a:endParaRPr lang="he-IL" dirty="0"/>
          </a:p>
        </p:txBody>
      </p:sp>
      <p:sp>
        <p:nvSpPr>
          <p:cNvPr id="4" name="מלבן 3"/>
          <p:cNvSpPr/>
          <p:nvPr/>
        </p:nvSpPr>
        <p:spPr>
          <a:xfrm>
            <a:off x="5765074" y="584704"/>
            <a:ext cx="6096000" cy="923330"/>
          </a:xfrm>
          <a:prstGeom prst="rect">
            <a:avLst/>
          </a:prstGeom>
        </p:spPr>
        <p:txBody>
          <a:bodyPr>
            <a:spAutoFit/>
          </a:bodyPr>
          <a:lstStyle/>
          <a:p>
            <a:r>
              <a:rPr lang="en-US" dirty="0" smtClean="0">
                <a:hlinkClick r:id="rId4"/>
              </a:rPr>
              <a:t>https://www.wisc-online.com/learn/natural-science/life-science/ap1602/how-the-brain-develops</a:t>
            </a:r>
            <a:endParaRPr lang="he-IL" dirty="0" smtClean="0"/>
          </a:p>
          <a:p>
            <a:r>
              <a:rPr lang="he-IL" dirty="0" smtClean="0"/>
              <a:t>חלקי המוח</a:t>
            </a:r>
            <a:endParaRPr lang="he-IL" dirty="0"/>
          </a:p>
        </p:txBody>
      </p:sp>
    </p:spTree>
    <p:extLst>
      <p:ext uri="{BB962C8B-B14F-4D97-AF65-F5344CB8AC3E}">
        <p14:creationId xmlns:p14="http://schemas.microsoft.com/office/powerpoint/2010/main" val="3789758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5307874" y="874599"/>
            <a:ext cx="6096000" cy="1477328"/>
          </a:xfrm>
          <a:prstGeom prst="rect">
            <a:avLst/>
          </a:prstGeom>
        </p:spPr>
        <p:txBody>
          <a:bodyPr>
            <a:spAutoFit/>
          </a:bodyPr>
          <a:lstStyle/>
          <a:p>
            <a:r>
              <a:rPr lang="he-IL" b="1" dirty="0">
                <a:solidFill>
                  <a:srgbClr val="FFC000"/>
                </a:solidFill>
              </a:rPr>
              <a:t>מהי בדיקת הדמיה תפקודית של המוח (</a:t>
            </a:r>
            <a:r>
              <a:rPr lang="en-US" b="1" dirty="0" smtClean="0">
                <a:solidFill>
                  <a:srgbClr val="FFC000"/>
                </a:solidFill>
              </a:rPr>
              <a:t>fMRI</a:t>
            </a:r>
            <a:r>
              <a:rPr lang="he-IL" b="1" dirty="0" smtClean="0">
                <a:solidFill>
                  <a:srgbClr val="FFC000"/>
                </a:solidFill>
              </a:rPr>
              <a:t>)?</a:t>
            </a:r>
            <a:endParaRPr lang="en-US" b="1" dirty="0">
              <a:solidFill>
                <a:srgbClr val="FFC000"/>
              </a:solidFill>
            </a:endParaRPr>
          </a:p>
          <a:p>
            <a:endParaRPr lang="en-US" dirty="0"/>
          </a:p>
          <a:p>
            <a:r>
              <a:rPr lang="he-IL" dirty="0"/>
              <a:t>הדמיה של המוח על-ידי תהודה מגנטית (</a:t>
            </a:r>
            <a:r>
              <a:rPr lang="en-US" dirty="0"/>
              <a:t>Magnetic Resonance Imaging - MRI) </a:t>
            </a:r>
            <a:r>
              <a:rPr lang="he-IL" dirty="0"/>
              <a:t>היא שיטה העושה שימוש בגלי רדיו ובמגנט בעל עוצמה רבה, בכדי להפיק תמונות מפורטות של מבנה המוח.</a:t>
            </a:r>
          </a:p>
        </p:txBody>
      </p:sp>
      <p:pic>
        <p:nvPicPr>
          <p:cNvPr id="3" name="תמונה 2"/>
          <p:cNvPicPr>
            <a:picLocks noChangeAspect="1"/>
          </p:cNvPicPr>
          <p:nvPr/>
        </p:nvPicPr>
        <p:blipFill>
          <a:blip r:embed="rId2"/>
          <a:stretch>
            <a:fillRect/>
          </a:stretch>
        </p:blipFill>
        <p:spPr>
          <a:xfrm>
            <a:off x="7310029" y="3045958"/>
            <a:ext cx="4286250" cy="1419225"/>
          </a:xfrm>
          <a:prstGeom prst="rect">
            <a:avLst/>
          </a:prstGeom>
        </p:spPr>
      </p:pic>
      <p:sp>
        <p:nvSpPr>
          <p:cNvPr id="4" name="מלבן 3"/>
          <p:cNvSpPr/>
          <p:nvPr/>
        </p:nvSpPr>
        <p:spPr>
          <a:xfrm>
            <a:off x="10278246" y="2514276"/>
            <a:ext cx="1125628" cy="369332"/>
          </a:xfrm>
          <a:prstGeom prst="rect">
            <a:avLst/>
          </a:prstGeom>
        </p:spPr>
        <p:txBody>
          <a:bodyPr wrap="none">
            <a:spAutoFit/>
          </a:bodyPr>
          <a:lstStyle/>
          <a:p>
            <a:r>
              <a:rPr lang="he-IL" dirty="0"/>
              <a:t>אזורי שפה</a:t>
            </a:r>
          </a:p>
        </p:txBody>
      </p:sp>
      <p:pic>
        <p:nvPicPr>
          <p:cNvPr id="5" name="תמונה 4"/>
          <p:cNvPicPr>
            <a:picLocks noChangeAspect="1"/>
          </p:cNvPicPr>
          <p:nvPr/>
        </p:nvPicPr>
        <p:blipFill>
          <a:blip r:embed="rId3"/>
          <a:stretch>
            <a:fillRect/>
          </a:stretch>
        </p:blipFill>
        <p:spPr>
          <a:xfrm>
            <a:off x="1274989" y="3233847"/>
            <a:ext cx="4286250" cy="1457325"/>
          </a:xfrm>
          <a:prstGeom prst="rect">
            <a:avLst/>
          </a:prstGeom>
        </p:spPr>
      </p:pic>
      <p:sp>
        <p:nvSpPr>
          <p:cNvPr id="6" name="מלבן 5"/>
          <p:cNvSpPr/>
          <p:nvPr/>
        </p:nvSpPr>
        <p:spPr>
          <a:xfrm>
            <a:off x="3741278" y="2792886"/>
            <a:ext cx="1540806" cy="369332"/>
          </a:xfrm>
          <a:prstGeom prst="rect">
            <a:avLst/>
          </a:prstGeom>
        </p:spPr>
        <p:txBody>
          <a:bodyPr wrap="none">
            <a:spAutoFit/>
          </a:bodyPr>
          <a:lstStyle/>
          <a:p>
            <a:r>
              <a:rPr lang="he-IL" dirty="0"/>
              <a:t>אזורים מוטורים</a:t>
            </a:r>
          </a:p>
        </p:txBody>
      </p:sp>
      <p:pic>
        <p:nvPicPr>
          <p:cNvPr id="7" name="תמונה 6"/>
          <p:cNvPicPr>
            <a:picLocks noChangeAspect="1"/>
          </p:cNvPicPr>
          <p:nvPr/>
        </p:nvPicPr>
        <p:blipFill>
          <a:blip r:embed="rId4"/>
          <a:stretch>
            <a:fillRect/>
          </a:stretch>
        </p:blipFill>
        <p:spPr>
          <a:xfrm>
            <a:off x="5873115" y="5038589"/>
            <a:ext cx="4286250" cy="1457325"/>
          </a:xfrm>
          <a:prstGeom prst="rect">
            <a:avLst/>
          </a:prstGeom>
        </p:spPr>
      </p:pic>
      <p:sp>
        <p:nvSpPr>
          <p:cNvPr id="8" name="מלבן 7"/>
          <p:cNvSpPr/>
          <p:nvPr/>
        </p:nvSpPr>
        <p:spPr>
          <a:xfrm>
            <a:off x="8881523" y="4627533"/>
            <a:ext cx="1143262" cy="369332"/>
          </a:xfrm>
          <a:prstGeom prst="rect">
            <a:avLst/>
          </a:prstGeom>
        </p:spPr>
        <p:txBody>
          <a:bodyPr wrap="none">
            <a:spAutoFit/>
          </a:bodyPr>
          <a:lstStyle/>
          <a:p>
            <a:r>
              <a:rPr lang="he-IL" dirty="0"/>
              <a:t>אזורי ראיה</a:t>
            </a:r>
          </a:p>
        </p:txBody>
      </p:sp>
      <p:sp>
        <p:nvSpPr>
          <p:cNvPr id="9" name="מלבן 8"/>
          <p:cNvSpPr/>
          <p:nvPr/>
        </p:nvSpPr>
        <p:spPr>
          <a:xfrm>
            <a:off x="601612" y="5203762"/>
            <a:ext cx="4959627" cy="646331"/>
          </a:xfrm>
          <a:prstGeom prst="rect">
            <a:avLst/>
          </a:prstGeom>
        </p:spPr>
        <p:txBody>
          <a:bodyPr wrap="none">
            <a:spAutoFit/>
          </a:bodyPr>
          <a:lstStyle/>
          <a:p>
            <a:r>
              <a:rPr lang="en-US" dirty="0">
                <a:hlinkClick r:id="rId5"/>
              </a:rPr>
              <a:t>http://</a:t>
            </a:r>
            <a:r>
              <a:rPr lang="en-US" dirty="0" smtClean="0">
                <a:hlinkClick r:id="rId5"/>
              </a:rPr>
              <a:t>www.tasmc.org.il/Imaging/Pages/FMRI.aspx</a:t>
            </a:r>
            <a:endParaRPr lang="he-IL" dirty="0" smtClean="0"/>
          </a:p>
          <a:p>
            <a:endParaRPr lang="he-IL" dirty="0"/>
          </a:p>
        </p:txBody>
      </p:sp>
      <p:pic>
        <p:nvPicPr>
          <p:cNvPr id="10" name="תמונה 9"/>
          <p:cNvPicPr>
            <a:picLocks noChangeAspect="1"/>
          </p:cNvPicPr>
          <p:nvPr/>
        </p:nvPicPr>
        <p:blipFill>
          <a:blip r:embed="rId6"/>
          <a:stretch>
            <a:fillRect/>
          </a:stretch>
        </p:blipFill>
        <p:spPr>
          <a:xfrm>
            <a:off x="366031" y="331767"/>
            <a:ext cx="1798152" cy="2714191"/>
          </a:xfrm>
          <a:prstGeom prst="rect">
            <a:avLst/>
          </a:prstGeom>
        </p:spPr>
      </p:pic>
      <p:sp>
        <p:nvSpPr>
          <p:cNvPr id="11" name="מלבן 10"/>
          <p:cNvSpPr/>
          <p:nvPr/>
        </p:nvSpPr>
        <p:spPr>
          <a:xfrm>
            <a:off x="2648512" y="412934"/>
            <a:ext cx="153920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f</a:t>
            </a:r>
            <a:r>
              <a:rPr lang="en-US" sz="5400" dirty="0" smtClean="0">
                <a:ln w="0"/>
                <a:effectLst>
                  <a:outerShdw blurRad="38100" dist="19050" dir="2700000" algn="tl" rotWithShape="0">
                    <a:schemeClr val="dk1">
                      <a:alpha val="40000"/>
                    </a:schemeClr>
                  </a:outerShdw>
                </a:effectLst>
              </a:rPr>
              <a:t>MRI</a:t>
            </a:r>
            <a:endParaRPr lang="he-I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9668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523603" y="2751"/>
            <a:ext cx="9144793" cy="6852498"/>
          </a:xfrm>
          <a:prstGeom prst="rect">
            <a:avLst/>
          </a:prstGeom>
        </p:spPr>
      </p:pic>
    </p:spTree>
    <p:extLst>
      <p:ext uri="{BB962C8B-B14F-4D97-AF65-F5344CB8AC3E}">
        <p14:creationId xmlns:p14="http://schemas.microsoft.com/office/powerpoint/2010/main" val="4174695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760956" y="96080"/>
            <a:ext cx="5129625" cy="6535478"/>
          </a:xfrm>
          <a:prstGeom prst="rect">
            <a:avLst/>
          </a:prstGeom>
        </p:spPr>
      </p:pic>
      <p:pic>
        <p:nvPicPr>
          <p:cNvPr id="3" name="תמונה 2"/>
          <p:cNvPicPr>
            <a:picLocks noChangeAspect="1"/>
          </p:cNvPicPr>
          <p:nvPr/>
        </p:nvPicPr>
        <p:blipFill>
          <a:blip r:embed="rId3"/>
          <a:stretch>
            <a:fillRect/>
          </a:stretch>
        </p:blipFill>
        <p:spPr>
          <a:xfrm>
            <a:off x="96942" y="96080"/>
            <a:ext cx="3664014" cy="3426249"/>
          </a:xfrm>
          <a:prstGeom prst="rect">
            <a:avLst/>
          </a:prstGeom>
        </p:spPr>
      </p:pic>
      <p:pic>
        <p:nvPicPr>
          <p:cNvPr id="4" name="תמונה 3"/>
          <p:cNvPicPr>
            <a:picLocks noChangeAspect="1"/>
          </p:cNvPicPr>
          <p:nvPr/>
        </p:nvPicPr>
        <p:blipFill>
          <a:blip r:embed="rId4"/>
          <a:stretch>
            <a:fillRect/>
          </a:stretch>
        </p:blipFill>
        <p:spPr>
          <a:xfrm>
            <a:off x="96942" y="3522329"/>
            <a:ext cx="3743268" cy="3109229"/>
          </a:xfrm>
          <a:prstGeom prst="rect">
            <a:avLst/>
          </a:prstGeom>
        </p:spPr>
      </p:pic>
      <p:pic>
        <p:nvPicPr>
          <p:cNvPr id="5" name="תמונה 4"/>
          <p:cNvPicPr>
            <a:picLocks noChangeAspect="1"/>
          </p:cNvPicPr>
          <p:nvPr/>
        </p:nvPicPr>
        <p:blipFill>
          <a:blip r:embed="rId5"/>
          <a:stretch>
            <a:fillRect/>
          </a:stretch>
        </p:blipFill>
        <p:spPr>
          <a:xfrm>
            <a:off x="7655963" y="1293324"/>
            <a:ext cx="4090771" cy="5560034"/>
          </a:xfrm>
          <a:prstGeom prst="rect">
            <a:avLst/>
          </a:prstGeom>
        </p:spPr>
      </p:pic>
    </p:spTree>
    <p:extLst>
      <p:ext uri="{BB962C8B-B14F-4D97-AF65-F5344CB8AC3E}">
        <p14:creationId xmlns:p14="http://schemas.microsoft.com/office/powerpoint/2010/main" val="3269974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569611" y="1390199"/>
            <a:ext cx="4562231" cy="1477328"/>
          </a:xfrm>
          <a:prstGeom prst="rect">
            <a:avLst/>
          </a:prstGeom>
        </p:spPr>
        <p:txBody>
          <a:bodyPr wrap="square">
            <a:spAutoFit/>
          </a:bodyPr>
          <a:lstStyle/>
          <a:p>
            <a:r>
              <a:rPr lang="he-IL" dirty="0" smtClean="0">
                <a:solidFill>
                  <a:srgbClr val="000000"/>
                </a:solidFill>
                <a:latin typeface="ArialHebrew"/>
              </a:rPr>
              <a:t>מי מבין הנבדקים הבאים קיבל את המשימה?</a:t>
            </a:r>
          </a:p>
          <a:p>
            <a:r>
              <a:rPr lang="he-IL" dirty="0" smtClean="0">
                <a:solidFill>
                  <a:srgbClr val="000000"/>
                </a:solidFill>
                <a:latin typeface="ArialHebrew"/>
              </a:rPr>
              <a:t>1. לקפוץ </a:t>
            </a:r>
            <a:r>
              <a:rPr lang="he-IL" dirty="0">
                <a:solidFill>
                  <a:srgbClr val="000000"/>
                </a:solidFill>
                <a:latin typeface="ArialHebrew"/>
              </a:rPr>
              <a:t>על רגל ימין כמה </a:t>
            </a:r>
            <a:r>
              <a:rPr lang="he-IL" dirty="0" smtClean="0">
                <a:solidFill>
                  <a:srgbClr val="000000"/>
                </a:solidFill>
                <a:latin typeface="ArialHebrew"/>
              </a:rPr>
              <a:t>פעמים</a:t>
            </a:r>
            <a:r>
              <a:rPr lang="he-IL" dirty="0">
                <a:solidFill>
                  <a:srgbClr val="000000"/>
                </a:solidFill>
                <a:latin typeface="ArialHebrew"/>
              </a:rPr>
              <a:t/>
            </a:r>
            <a:br>
              <a:rPr lang="he-IL" dirty="0">
                <a:solidFill>
                  <a:srgbClr val="000000"/>
                </a:solidFill>
                <a:latin typeface="ArialHebrew"/>
              </a:rPr>
            </a:br>
            <a:r>
              <a:rPr lang="he-IL" sz="1600" dirty="0" smtClean="0">
                <a:solidFill>
                  <a:srgbClr val="000000"/>
                </a:solidFill>
                <a:latin typeface="ZapfDingbatsITC"/>
              </a:rPr>
              <a:t>2. </a:t>
            </a:r>
            <a:r>
              <a:rPr lang="he-IL" sz="1600" i="0" dirty="0" smtClean="0">
                <a:solidFill>
                  <a:srgbClr val="000000"/>
                </a:solidFill>
                <a:effectLst/>
                <a:latin typeface="ZapfDingbatsITC"/>
              </a:rPr>
              <a:t> </a:t>
            </a:r>
            <a:r>
              <a:rPr lang="he-IL" dirty="0">
                <a:solidFill>
                  <a:srgbClr val="000000"/>
                </a:solidFill>
                <a:latin typeface="ArialHebrew"/>
              </a:rPr>
              <a:t>להתבונן </a:t>
            </a:r>
            <a:r>
              <a:rPr lang="he-IL" dirty="0" smtClean="0">
                <a:solidFill>
                  <a:srgbClr val="000000"/>
                </a:solidFill>
                <a:latin typeface="ArialHebrew"/>
              </a:rPr>
              <a:t>בתמונה</a:t>
            </a:r>
            <a:r>
              <a:rPr lang="he-IL" dirty="0">
                <a:solidFill>
                  <a:srgbClr val="000000"/>
                </a:solidFill>
                <a:latin typeface="ArialHebrew"/>
              </a:rPr>
              <a:t/>
            </a:r>
            <a:br>
              <a:rPr lang="he-IL" dirty="0">
                <a:solidFill>
                  <a:srgbClr val="000000"/>
                </a:solidFill>
                <a:latin typeface="ArialHebrew"/>
              </a:rPr>
            </a:br>
            <a:r>
              <a:rPr lang="he-IL" dirty="0" smtClean="0">
                <a:solidFill>
                  <a:srgbClr val="000000"/>
                </a:solidFill>
                <a:latin typeface="ArialHebrew"/>
              </a:rPr>
              <a:t>3</a:t>
            </a:r>
            <a:r>
              <a:rPr lang="he-IL" sz="800" i="0" dirty="0" smtClean="0">
                <a:solidFill>
                  <a:srgbClr val="000000"/>
                </a:solidFill>
                <a:effectLst/>
                <a:latin typeface="ZapfDingbatsITC"/>
              </a:rPr>
              <a:t>● </a:t>
            </a:r>
            <a:r>
              <a:rPr lang="he-IL" dirty="0">
                <a:solidFill>
                  <a:srgbClr val="000000"/>
                </a:solidFill>
                <a:latin typeface="ArialHebrew"/>
              </a:rPr>
              <a:t>לפתור בעיה בחשבון</a:t>
            </a:r>
            <a:br>
              <a:rPr lang="he-IL" dirty="0">
                <a:solidFill>
                  <a:srgbClr val="000000"/>
                </a:solidFill>
                <a:latin typeface="ArialHebrew"/>
              </a:rPr>
            </a:br>
            <a:endParaRPr lang="he-IL" dirty="0"/>
          </a:p>
        </p:txBody>
      </p:sp>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309" y="1390199"/>
            <a:ext cx="6298048" cy="4663440"/>
          </a:xfrm>
          <a:prstGeom prst="rect">
            <a:avLst/>
          </a:prstGeom>
        </p:spPr>
      </p:pic>
      <p:pic>
        <p:nvPicPr>
          <p:cNvPr id="3" name="תמונה 2"/>
          <p:cNvPicPr>
            <a:picLocks noChangeAspect="1"/>
          </p:cNvPicPr>
          <p:nvPr/>
        </p:nvPicPr>
        <p:blipFill>
          <a:blip r:embed="rId3"/>
          <a:stretch>
            <a:fillRect/>
          </a:stretch>
        </p:blipFill>
        <p:spPr>
          <a:xfrm>
            <a:off x="1025750" y="3721919"/>
            <a:ext cx="4346825" cy="1786283"/>
          </a:xfrm>
          <a:prstGeom prst="rect">
            <a:avLst/>
          </a:prstGeom>
        </p:spPr>
      </p:pic>
    </p:spTree>
    <p:extLst>
      <p:ext uri="{BB962C8B-B14F-4D97-AF65-F5344CB8AC3E}">
        <p14:creationId xmlns:p14="http://schemas.microsoft.com/office/powerpoint/2010/main" val="1599738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81" y="117566"/>
            <a:ext cx="5078061" cy="6858000"/>
          </a:xfrm>
          <a:prstGeom prst="rect">
            <a:avLst/>
          </a:prstGeom>
        </p:spPr>
      </p:pic>
      <p:pic>
        <p:nvPicPr>
          <p:cNvPr id="3" name="תמונה 2"/>
          <p:cNvPicPr>
            <a:picLocks noChangeAspect="1"/>
          </p:cNvPicPr>
          <p:nvPr/>
        </p:nvPicPr>
        <p:blipFill>
          <a:blip r:embed="rId3"/>
          <a:stretch>
            <a:fillRect/>
          </a:stretch>
        </p:blipFill>
        <p:spPr>
          <a:xfrm>
            <a:off x="6495939" y="0"/>
            <a:ext cx="5078408" cy="6858594"/>
          </a:xfrm>
          <a:prstGeom prst="rect">
            <a:avLst/>
          </a:prstGeom>
        </p:spPr>
      </p:pic>
    </p:spTree>
    <p:extLst>
      <p:ext uri="{BB962C8B-B14F-4D97-AF65-F5344CB8AC3E}">
        <p14:creationId xmlns:p14="http://schemas.microsoft.com/office/powerpoint/2010/main" val="1375567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1124</Words>
  <Application>Microsoft Office PowerPoint</Application>
  <PresentationFormat>מותאם אישית</PresentationFormat>
  <Paragraphs>82</Paragraphs>
  <Slides>27</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27</vt:i4>
      </vt:variant>
    </vt:vector>
  </HeadingPairs>
  <TitlesOfParts>
    <vt:vector size="28" baseType="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RRK</dc:creator>
  <cp:lastModifiedBy>User</cp:lastModifiedBy>
  <cp:revision>28</cp:revision>
  <dcterms:created xsi:type="dcterms:W3CDTF">2016-01-21T19:14:48Z</dcterms:created>
  <dcterms:modified xsi:type="dcterms:W3CDTF">2016-02-04T19:27:56Z</dcterms:modified>
</cp:coreProperties>
</file>