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8.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0.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1.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4026" r:id="rId2"/>
    <p:sldMasterId id="2147484075" r:id="rId3"/>
    <p:sldMasterId id="2147484115" r:id="rId4"/>
    <p:sldMasterId id="2147484406" r:id="rId5"/>
    <p:sldMasterId id="2147484411" r:id="rId6"/>
    <p:sldMasterId id="2147484416" r:id="rId7"/>
    <p:sldMasterId id="2147484483" r:id="rId8"/>
    <p:sldMasterId id="2147484908" r:id="rId9"/>
    <p:sldMasterId id="2147484990" r:id="rId10"/>
    <p:sldMasterId id="2147485075" r:id="rId11"/>
    <p:sldMasterId id="2147485081" r:id="rId12"/>
    <p:sldMasterId id="2147485766" r:id="rId13"/>
    <p:sldMasterId id="2147486090" r:id="rId14"/>
    <p:sldMasterId id="2147486096" r:id="rId15"/>
    <p:sldMasterId id="2147486356" r:id="rId16"/>
    <p:sldMasterId id="2147486361" r:id="rId17"/>
    <p:sldMasterId id="2147488173" r:id="rId18"/>
    <p:sldMasterId id="2147488179" r:id="rId19"/>
    <p:sldMasterId id="2147488185" r:id="rId20"/>
  </p:sldMasterIdLst>
  <p:notesMasterIdLst>
    <p:notesMasterId r:id="rId67"/>
  </p:notesMasterIdLst>
  <p:sldIdLst>
    <p:sldId id="746" r:id="rId21"/>
    <p:sldId id="657" r:id="rId22"/>
    <p:sldId id="656" r:id="rId23"/>
    <p:sldId id="712" r:id="rId24"/>
    <p:sldId id="685" r:id="rId25"/>
    <p:sldId id="747" r:id="rId26"/>
    <p:sldId id="663" r:id="rId27"/>
    <p:sldId id="748" r:id="rId28"/>
    <p:sldId id="749" r:id="rId29"/>
    <p:sldId id="750" r:id="rId30"/>
    <p:sldId id="751" r:id="rId31"/>
    <p:sldId id="752" r:id="rId32"/>
    <p:sldId id="753" r:id="rId33"/>
    <p:sldId id="713" r:id="rId34"/>
    <p:sldId id="714" r:id="rId35"/>
    <p:sldId id="719" r:id="rId36"/>
    <p:sldId id="720" r:id="rId37"/>
    <p:sldId id="722" r:id="rId38"/>
    <p:sldId id="730" r:id="rId39"/>
    <p:sldId id="731" r:id="rId40"/>
    <p:sldId id="739" r:id="rId41"/>
    <p:sldId id="740" r:id="rId42"/>
    <p:sldId id="741" r:id="rId43"/>
    <p:sldId id="742" r:id="rId44"/>
    <p:sldId id="723" r:id="rId45"/>
    <p:sldId id="727" r:id="rId46"/>
    <p:sldId id="729" r:id="rId47"/>
    <p:sldId id="728" r:id="rId48"/>
    <p:sldId id="724" r:id="rId49"/>
    <p:sldId id="732" r:id="rId50"/>
    <p:sldId id="733" r:id="rId51"/>
    <p:sldId id="745" r:id="rId52"/>
    <p:sldId id="734" r:id="rId53"/>
    <p:sldId id="735" r:id="rId54"/>
    <p:sldId id="736" r:id="rId55"/>
    <p:sldId id="651" r:id="rId56"/>
    <p:sldId id="653" r:id="rId57"/>
    <p:sldId id="698" r:id="rId58"/>
    <p:sldId id="649" r:id="rId59"/>
    <p:sldId id="672" r:id="rId60"/>
    <p:sldId id="675" r:id="rId61"/>
    <p:sldId id="676" r:id="rId62"/>
    <p:sldId id="737" r:id="rId63"/>
    <p:sldId id="738" r:id="rId64"/>
    <p:sldId id="705" r:id="rId65"/>
    <p:sldId id="706" r:id="rId66"/>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CCFFFF"/>
    <a:srgbClr val="FFFFCC"/>
    <a:srgbClr val="FFFFFF"/>
    <a:srgbClr val="038EED"/>
    <a:srgbClr val="FF6699"/>
    <a:srgbClr val="CC0000"/>
    <a:srgbClr val="E8E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15" autoAdjust="0"/>
    <p:restoredTop sz="86372" autoAdjust="0"/>
  </p:normalViewPr>
  <p:slideViewPr>
    <p:cSldViewPr>
      <p:cViewPr>
        <p:scale>
          <a:sx n="81" d="100"/>
          <a:sy n="81" d="100"/>
        </p:scale>
        <p:origin x="-106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61" Type="http://schemas.openxmlformats.org/officeDocument/2006/relationships/slide" Target="slides/slide4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03FCCA58-007D-4FD3-A1B8-4742F3867DBA}" type="datetimeFigureOut">
              <a:rPr lang="he-IL"/>
              <a:pPr>
                <a:defRPr/>
              </a:pPr>
              <a:t>י"ט/תשרי/תשע"ח</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wrap="square" lIns="91440" tIns="45720" rIns="91440" bIns="45720" numCol="1" anchor="b" anchorCtr="0" compatLnSpc="1">
            <a:prstTxWarp prst="textNoShape">
              <a:avLst/>
            </a:prstTxWarp>
          </a:bodyPr>
          <a:lstStyle>
            <a:lvl1pPr algn="l">
              <a:defRPr sz="1200">
                <a:latin typeface="Calibri" panose="020F0502020204030204" pitchFamily="34" charset="0"/>
              </a:defRPr>
            </a:lvl1pPr>
          </a:lstStyle>
          <a:p>
            <a:fld id="{4DCB7BC9-7B01-4104-9618-1FC35436890B}" type="slidenum">
              <a:rPr lang="he-IL" altLang="he-IL"/>
              <a:pPr/>
              <a:t>‹#›</a:t>
            </a:fld>
            <a:endParaRPr lang="he-IL" altLang="he-IL"/>
          </a:p>
        </p:txBody>
      </p:sp>
    </p:spTree>
    <p:extLst>
      <p:ext uri="{BB962C8B-B14F-4D97-AF65-F5344CB8AC3E}">
        <p14:creationId xmlns:p14="http://schemas.microsoft.com/office/powerpoint/2010/main" val="756032964"/>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smtClean="0"/>
          </a:p>
        </p:txBody>
      </p:sp>
      <p:sp>
        <p:nvSpPr>
          <p:cNvPr id="593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5B4053-714D-40C0-A452-E5D999C2F5BB}" type="slidenum">
              <a:rPr lang="he-IL" altLang="he-IL">
                <a:latin typeface="Calibri" panose="020F0502020204030204" pitchFamily="34" charset="0"/>
              </a:rPr>
              <a:pPr eaLnBrk="1" hangingPunct="1"/>
              <a:t>1</a:t>
            </a:fld>
            <a:endParaRPr lang="he-IL" altLang="he-IL">
              <a:latin typeface="Calibri" panose="020F0502020204030204" pitchFamily="34" charset="0"/>
            </a:endParaRPr>
          </a:p>
        </p:txBody>
      </p:sp>
    </p:spTree>
    <p:extLst>
      <p:ext uri="{BB962C8B-B14F-4D97-AF65-F5344CB8AC3E}">
        <p14:creationId xmlns:p14="http://schemas.microsoft.com/office/powerpoint/2010/main" val="646934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6A403F2-C0FC-4B2F-A854-78B370B12908}"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1B882958-373D-4F88-9018-55220937380B}" type="slidenum">
              <a:rPr lang="he-IL" altLang="he-IL"/>
              <a:pPr/>
              <a:t>‹#›</a:t>
            </a:fld>
            <a:endParaRPr lang="he-IL" altLang="he-IL"/>
          </a:p>
        </p:txBody>
      </p:sp>
    </p:spTree>
    <p:extLst>
      <p:ext uri="{BB962C8B-B14F-4D97-AF65-F5344CB8AC3E}">
        <p14:creationId xmlns:p14="http://schemas.microsoft.com/office/powerpoint/2010/main" val="2488632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A6A6A6"/>
                </a:solidFill>
              </a:defRPr>
            </a:lvl1pPr>
          </a:lstStyle>
          <a:p>
            <a:fld id="{5E19BB07-39D6-4C40-9F06-39EE131C8F82}" type="slidenum">
              <a:rPr lang="he-IL" altLang="he-IL"/>
              <a:pPr/>
              <a:t>‹#›</a:t>
            </a:fld>
            <a:endParaRPr lang="he-IL" altLang="he-IL"/>
          </a:p>
        </p:txBody>
      </p:sp>
    </p:spTree>
    <p:extLst>
      <p:ext uri="{BB962C8B-B14F-4D97-AF65-F5344CB8AC3E}">
        <p14:creationId xmlns:p14="http://schemas.microsoft.com/office/powerpoint/2010/main" val="141294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A6A6A6"/>
                </a:solidFill>
              </a:defRPr>
            </a:lvl1pPr>
          </a:lstStyle>
          <a:p>
            <a:fld id="{07F45647-B01A-4BE6-AEF3-176491FFB6EA}" type="slidenum">
              <a:rPr lang="he-IL" altLang="he-IL"/>
              <a:pPr/>
              <a:t>‹#›</a:t>
            </a:fld>
            <a:endParaRPr lang="he-IL" altLang="he-IL"/>
          </a:p>
        </p:txBody>
      </p:sp>
    </p:spTree>
    <p:extLst>
      <p:ext uri="{BB962C8B-B14F-4D97-AF65-F5344CB8AC3E}">
        <p14:creationId xmlns:p14="http://schemas.microsoft.com/office/powerpoint/2010/main" val="2420860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AA5DD32-85F0-428B-835B-E30F369D08AF}"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CE37CDD3-697B-47A7-A89A-5916209A7378}" type="slidenum">
              <a:rPr lang="he-IL" altLang="he-IL"/>
              <a:pPr/>
              <a:t>‹#›</a:t>
            </a:fld>
            <a:endParaRPr lang="he-IL" altLang="he-IL"/>
          </a:p>
        </p:txBody>
      </p:sp>
    </p:spTree>
    <p:extLst>
      <p:ext uri="{BB962C8B-B14F-4D97-AF65-F5344CB8AC3E}">
        <p14:creationId xmlns:p14="http://schemas.microsoft.com/office/powerpoint/2010/main" val="3466672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defRPr/>
            </a:lvl1pPr>
          </a:lstStyle>
          <a:p>
            <a:fld id="{3437B76B-C5ED-4787-9178-83673169A0D1}" type="slidenum">
              <a:rPr lang="he-IL" altLang="he-IL"/>
              <a:pPr/>
              <a:t>‹#›</a:t>
            </a:fld>
            <a:endParaRPr lang="he-IL" altLang="he-IL"/>
          </a:p>
        </p:txBody>
      </p:sp>
    </p:spTree>
    <p:extLst>
      <p:ext uri="{BB962C8B-B14F-4D97-AF65-F5344CB8AC3E}">
        <p14:creationId xmlns:p14="http://schemas.microsoft.com/office/powerpoint/2010/main" val="1123555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defRPr/>
            </a:lvl1pPr>
          </a:lstStyle>
          <a:p>
            <a:fld id="{40344166-475A-49E1-AFF3-EF884E5F0BEB}" type="slidenum">
              <a:rPr lang="he-IL" altLang="he-IL"/>
              <a:pPr/>
              <a:t>‹#›</a:t>
            </a:fld>
            <a:endParaRPr lang="he-IL" altLang="he-IL"/>
          </a:p>
        </p:txBody>
      </p:sp>
    </p:spTree>
    <p:extLst>
      <p:ext uri="{BB962C8B-B14F-4D97-AF65-F5344CB8AC3E}">
        <p14:creationId xmlns:p14="http://schemas.microsoft.com/office/powerpoint/2010/main" val="1952983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A6A6A6"/>
                </a:solidFill>
              </a:defRPr>
            </a:lvl1pPr>
          </a:lstStyle>
          <a:p>
            <a:fld id="{37D0D1AB-9074-46F7-BB8D-98AE35A08CDE}" type="slidenum">
              <a:rPr lang="he-IL" altLang="he-IL"/>
              <a:pPr/>
              <a:t>‹#›</a:t>
            </a:fld>
            <a:endParaRPr lang="he-IL" altLang="he-IL"/>
          </a:p>
        </p:txBody>
      </p:sp>
    </p:spTree>
    <p:extLst>
      <p:ext uri="{BB962C8B-B14F-4D97-AF65-F5344CB8AC3E}">
        <p14:creationId xmlns:p14="http://schemas.microsoft.com/office/powerpoint/2010/main" val="167755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A6A6A6"/>
                </a:solidFill>
              </a:defRPr>
            </a:lvl1pPr>
          </a:lstStyle>
          <a:p>
            <a:fld id="{2112C253-76E5-4DD0-ADE5-8BC0CF83D43E}" type="slidenum">
              <a:rPr lang="he-IL" altLang="he-IL"/>
              <a:pPr/>
              <a:t>‹#›</a:t>
            </a:fld>
            <a:endParaRPr lang="he-IL" altLang="he-IL"/>
          </a:p>
        </p:txBody>
      </p:sp>
    </p:spTree>
    <p:extLst>
      <p:ext uri="{BB962C8B-B14F-4D97-AF65-F5344CB8AC3E}">
        <p14:creationId xmlns:p14="http://schemas.microsoft.com/office/powerpoint/2010/main" val="771826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4D51319-F3F3-4D6B-883D-FBCEC671ACA7}"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C84A6AA2-3EDD-494C-B3A2-B8FB918EF4CB}" type="slidenum">
              <a:rPr lang="he-IL" altLang="he-IL"/>
              <a:pPr/>
              <a:t>‹#›</a:t>
            </a:fld>
            <a:endParaRPr lang="he-IL" altLang="he-IL"/>
          </a:p>
        </p:txBody>
      </p:sp>
    </p:spTree>
    <p:extLst>
      <p:ext uri="{BB962C8B-B14F-4D97-AF65-F5344CB8AC3E}">
        <p14:creationId xmlns:p14="http://schemas.microsoft.com/office/powerpoint/2010/main" val="3397370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defRPr/>
            </a:lvl1pPr>
          </a:lstStyle>
          <a:p>
            <a:fld id="{4D3945C2-7743-403C-8B62-B6034C10C1C1}" type="slidenum">
              <a:rPr lang="he-IL" altLang="he-IL"/>
              <a:pPr/>
              <a:t>‹#›</a:t>
            </a:fld>
            <a:endParaRPr lang="he-IL" altLang="he-IL"/>
          </a:p>
        </p:txBody>
      </p:sp>
    </p:spTree>
    <p:extLst>
      <p:ext uri="{BB962C8B-B14F-4D97-AF65-F5344CB8AC3E}">
        <p14:creationId xmlns:p14="http://schemas.microsoft.com/office/powerpoint/2010/main" val="2018829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defRPr/>
            </a:lvl1pPr>
          </a:lstStyle>
          <a:p>
            <a:fld id="{0EFFD889-48F9-4062-904A-8A9D6612705E}" type="slidenum">
              <a:rPr lang="he-IL" altLang="he-IL"/>
              <a:pPr/>
              <a:t>‹#›</a:t>
            </a:fld>
            <a:endParaRPr lang="he-IL" altLang="he-IL"/>
          </a:p>
        </p:txBody>
      </p:sp>
    </p:spTree>
    <p:extLst>
      <p:ext uri="{BB962C8B-B14F-4D97-AF65-F5344CB8AC3E}">
        <p14:creationId xmlns:p14="http://schemas.microsoft.com/office/powerpoint/2010/main" val="2400198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defRPr/>
            </a:lvl1pPr>
          </a:lstStyle>
          <a:p>
            <a:fld id="{07B89C57-FF0F-4CF3-8D9A-0CE029B4AF5C}" type="slidenum">
              <a:rPr lang="he-IL" altLang="he-IL"/>
              <a:pPr/>
              <a:t>‹#›</a:t>
            </a:fld>
            <a:endParaRPr lang="he-IL" altLang="he-IL"/>
          </a:p>
        </p:txBody>
      </p:sp>
    </p:spTree>
    <p:extLst>
      <p:ext uri="{BB962C8B-B14F-4D97-AF65-F5344CB8AC3E}">
        <p14:creationId xmlns:p14="http://schemas.microsoft.com/office/powerpoint/2010/main" val="1622635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BE8E4AE3-D94F-477A-AE9C-09C128AC54FB}"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defRPr sz="1400"/>
            </a:lvl1pPr>
          </a:lstStyle>
          <a:p>
            <a:fld id="{A6327752-EB7A-4DB2-959F-E660DC70182B}" type="slidenum">
              <a:rPr lang="he-IL" altLang="he-IL"/>
              <a:pPr/>
              <a:t>‹#›</a:t>
            </a:fld>
            <a:endParaRPr lang="he-IL" altLang="he-IL"/>
          </a:p>
        </p:txBody>
      </p:sp>
    </p:spTree>
    <p:extLst>
      <p:ext uri="{BB962C8B-B14F-4D97-AF65-F5344CB8AC3E}">
        <p14:creationId xmlns:p14="http://schemas.microsoft.com/office/powerpoint/2010/main" val="1114241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1E2B695-08AA-46D2-8FDC-C17F089E0DB2}"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93354F64-9D28-4C3C-B4A4-890D65119E7F}" type="slidenum">
              <a:rPr lang="he-IL" altLang="he-IL"/>
              <a:pPr/>
              <a:t>‹#›</a:t>
            </a:fld>
            <a:endParaRPr lang="he-IL" altLang="he-IL"/>
          </a:p>
        </p:txBody>
      </p:sp>
    </p:spTree>
    <p:extLst>
      <p:ext uri="{BB962C8B-B14F-4D97-AF65-F5344CB8AC3E}">
        <p14:creationId xmlns:p14="http://schemas.microsoft.com/office/powerpoint/2010/main" val="559461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defRPr/>
            </a:lvl1pPr>
          </a:lstStyle>
          <a:p>
            <a:fld id="{319551FE-87FD-444F-88B5-7121F3875948}" type="slidenum">
              <a:rPr lang="he-IL" altLang="he-IL"/>
              <a:pPr/>
              <a:t>‹#›</a:t>
            </a:fld>
            <a:endParaRPr lang="he-IL" altLang="he-IL"/>
          </a:p>
        </p:txBody>
      </p:sp>
    </p:spTree>
    <p:extLst>
      <p:ext uri="{BB962C8B-B14F-4D97-AF65-F5344CB8AC3E}">
        <p14:creationId xmlns:p14="http://schemas.microsoft.com/office/powerpoint/2010/main" val="2317878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defRPr/>
            </a:lvl1pPr>
          </a:lstStyle>
          <a:p>
            <a:fld id="{B5979039-F0FB-4B7E-9624-006387C59B30}" type="slidenum">
              <a:rPr lang="he-IL" altLang="he-IL"/>
              <a:pPr/>
              <a:t>‹#›</a:t>
            </a:fld>
            <a:endParaRPr lang="he-IL" altLang="he-IL"/>
          </a:p>
        </p:txBody>
      </p:sp>
    </p:spTree>
    <p:extLst>
      <p:ext uri="{BB962C8B-B14F-4D97-AF65-F5344CB8AC3E}">
        <p14:creationId xmlns:p14="http://schemas.microsoft.com/office/powerpoint/2010/main" val="61141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3C806D9-57E1-4754-8141-97702BD5C4E6}"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9192396E-51F0-4622-836E-3251ADC3BBAB}" type="slidenum">
              <a:rPr lang="he-IL" altLang="he-IL"/>
              <a:pPr/>
              <a:t>‹#›</a:t>
            </a:fld>
            <a:endParaRPr lang="he-IL" altLang="he-IL"/>
          </a:p>
        </p:txBody>
      </p:sp>
    </p:spTree>
    <p:extLst>
      <p:ext uri="{BB962C8B-B14F-4D97-AF65-F5344CB8AC3E}">
        <p14:creationId xmlns:p14="http://schemas.microsoft.com/office/powerpoint/2010/main" val="53898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defRPr/>
            </a:lvl1pPr>
          </a:lstStyle>
          <a:p>
            <a:fld id="{AF10B329-9C64-4F8B-8AAF-11C5776CF976}" type="slidenum">
              <a:rPr lang="he-IL" altLang="he-IL"/>
              <a:pPr/>
              <a:t>‹#›</a:t>
            </a:fld>
            <a:endParaRPr lang="he-IL" altLang="he-IL"/>
          </a:p>
        </p:txBody>
      </p:sp>
    </p:spTree>
    <p:extLst>
      <p:ext uri="{BB962C8B-B14F-4D97-AF65-F5344CB8AC3E}">
        <p14:creationId xmlns:p14="http://schemas.microsoft.com/office/powerpoint/2010/main" val="3981922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defRPr/>
            </a:lvl1pPr>
          </a:lstStyle>
          <a:p>
            <a:fld id="{363255EA-06FF-4E97-B904-9B07C67425E6}" type="slidenum">
              <a:rPr lang="he-IL" altLang="he-IL"/>
              <a:pPr/>
              <a:t>‹#›</a:t>
            </a:fld>
            <a:endParaRPr lang="he-IL" altLang="he-IL"/>
          </a:p>
        </p:txBody>
      </p:sp>
    </p:spTree>
    <p:extLst>
      <p:ext uri="{BB962C8B-B14F-4D97-AF65-F5344CB8AC3E}">
        <p14:creationId xmlns:p14="http://schemas.microsoft.com/office/powerpoint/2010/main" val="11720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CB5560B-05AC-4D35-9B96-2A9BE0BF0314}"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0AA2A1B4-BA57-402B-BB38-A59934336D70}" type="slidenum">
              <a:rPr lang="he-IL" altLang="he-IL"/>
              <a:pPr/>
              <a:t>‹#›</a:t>
            </a:fld>
            <a:endParaRPr lang="he-IL" altLang="he-IL"/>
          </a:p>
        </p:txBody>
      </p:sp>
    </p:spTree>
    <p:extLst>
      <p:ext uri="{BB962C8B-B14F-4D97-AF65-F5344CB8AC3E}">
        <p14:creationId xmlns:p14="http://schemas.microsoft.com/office/powerpoint/2010/main" val="224931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defRPr/>
            </a:lvl1pPr>
          </a:lstStyle>
          <a:p>
            <a:fld id="{BC68A417-2F1D-4C88-9CDF-1F5BB6F4E9D5}" type="slidenum">
              <a:rPr lang="he-IL" altLang="he-IL"/>
              <a:pPr/>
              <a:t>‹#›</a:t>
            </a:fld>
            <a:endParaRPr lang="he-IL" altLang="he-IL"/>
          </a:p>
        </p:txBody>
      </p:sp>
    </p:spTree>
    <p:extLst>
      <p:ext uri="{BB962C8B-B14F-4D97-AF65-F5344CB8AC3E}">
        <p14:creationId xmlns:p14="http://schemas.microsoft.com/office/powerpoint/2010/main" val="231087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defRPr/>
            </a:lvl1pPr>
          </a:lstStyle>
          <a:p>
            <a:fld id="{1EB7B75D-424D-4B2A-88B0-71FE05818DC9}" type="slidenum">
              <a:rPr lang="he-IL" altLang="he-IL"/>
              <a:pPr/>
              <a:t>‹#›</a:t>
            </a:fld>
            <a:endParaRPr lang="he-IL" altLang="he-IL"/>
          </a:p>
        </p:txBody>
      </p:sp>
    </p:spTree>
    <p:extLst>
      <p:ext uri="{BB962C8B-B14F-4D97-AF65-F5344CB8AC3E}">
        <p14:creationId xmlns:p14="http://schemas.microsoft.com/office/powerpoint/2010/main" val="1669427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defRPr/>
            </a:lvl1pPr>
          </a:lstStyle>
          <a:p>
            <a:fld id="{61608B59-6FF7-4EB8-ADB5-3501372E5830}" type="slidenum">
              <a:rPr lang="he-IL" altLang="he-IL"/>
              <a:pPr/>
              <a:t>‹#›</a:t>
            </a:fld>
            <a:endParaRPr lang="he-IL" altLang="he-IL"/>
          </a:p>
        </p:txBody>
      </p:sp>
    </p:spTree>
    <p:extLst>
      <p:ext uri="{BB962C8B-B14F-4D97-AF65-F5344CB8AC3E}">
        <p14:creationId xmlns:p14="http://schemas.microsoft.com/office/powerpoint/2010/main" val="4266517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6BBA933F-2685-4699-B346-596B7CE6A3E3}"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5DA81314-93C3-4252-AF21-4F6DAD074DB1}" type="slidenum">
              <a:rPr lang="he-IL" altLang="he-IL"/>
              <a:pPr/>
              <a:t>‹#›</a:t>
            </a:fld>
            <a:endParaRPr lang="he-IL" altLang="he-IL"/>
          </a:p>
        </p:txBody>
      </p:sp>
    </p:spTree>
    <p:extLst>
      <p:ext uri="{BB962C8B-B14F-4D97-AF65-F5344CB8AC3E}">
        <p14:creationId xmlns:p14="http://schemas.microsoft.com/office/powerpoint/2010/main" val="3699865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81B6E36-13AE-4D6C-8491-DB477348B770}"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BB42C74E-7C6C-4309-B22F-84A8BC57B53C}" type="slidenum">
              <a:rPr lang="he-IL" altLang="he-IL"/>
              <a:pPr/>
              <a:t>‹#›</a:t>
            </a:fld>
            <a:endParaRPr lang="he-IL" altLang="he-IL"/>
          </a:p>
        </p:txBody>
      </p:sp>
    </p:spTree>
    <p:extLst>
      <p:ext uri="{BB962C8B-B14F-4D97-AF65-F5344CB8AC3E}">
        <p14:creationId xmlns:p14="http://schemas.microsoft.com/office/powerpoint/2010/main" val="15371393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defRPr/>
            </a:lvl1pPr>
          </a:lstStyle>
          <a:p>
            <a:fld id="{D2DF96C8-258A-4861-805A-6D75FB63FEA9}" type="slidenum">
              <a:rPr lang="he-IL" altLang="he-IL"/>
              <a:pPr/>
              <a:t>‹#›</a:t>
            </a:fld>
            <a:endParaRPr lang="he-IL" altLang="he-IL"/>
          </a:p>
        </p:txBody>
      </p:sp>
    </p:spTree>
    <p:extLst>
      <p:ext uri="{BB962C8B-B14F-4D97-AF65-F5344CB8AC3E}">
        <p14:creationId xmlns:p14="http://schemas.microsoft.com/office/powerpoint/2010/main" val="1232172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defRPr/>
            </a:lvl1pPr>
          </a:lstStyle>
          <a:p>
            <a:fld id="{9565A0AF-3F53-4642-892D-6DFDE576C1CC}" type="slidenum">
              <a:rPr lang="he-IL" altLang="he-IL"/>
              <a:pPr/>
              <a:t>‹#›</a:t>
            </a:fld>
            <a:endParaRPr lang="he-IL" altLang="he-IL"/>
          </a:p>
        </p:txBody>
      </p:sp>
    </p:spTree>
    <p:extLst>
      <p:ext uri="{BB962C8B-B14F-4D97-AF65-F5344CB8AC3E}">
        <p14:creationId xmlns:p14="http://schemas.microsoft.com/office/powerpoint/2010/main" val="3030086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2A22ECC-5F64-4246-B882-45C5AB274249}"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62FF29EC-8E44-4D72-ABD1-A85EC39F5AB6}" type="slidenum">
              <a:rPr lang="he-IL" altLang="he-IL"/>
              <a:pPr/>
              <a:t>‹#›</a:t>
            </a:fld>
            <a:endParaRPr lang="he-IL" altLang="he-IL"/>
          </a:p>
        </p:txBody>
      </p:sp>
    </p:spTree>
    <p:extLst>
      <p:ext uri="{BB962C8B-B14F-4D97-AF65-F5344CB8AC3E}">
        <p14:creationId xmlns:p14="http://schemas.microsoft.com/office/powerpoint/2010/main" val="3361552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5FB0850-A3D2-45E2-9252-59B4F087659F}"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B113A7FA-D4B7-4E20-B79D-96CA220E1BE8}" type="slidenum">
              <a:rPr lang="he-IL" altLang="he-IL"/>
              <a:pPr/>
              <a:t>‹#›</a:t>
            </a:fld>
            <a:endParaRPr lang="he-IL" altLang="he-IL"/>
          </a:p>
        </p:txBody>
      </p:sp>
    </p:spTree>
    <p:extLst>
      <p:ext uri="{BB962C8B-B14F-4D97-AF65-F5344CB8AC3E}">
        <p14:creationId xmlns:p14="http://schemas.microsoft.com/office/powerpoint/2010/main" val="3836557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defRPr/>
            </a:lvl1pPr>
          </a:lstStyle>
          <a:p>
            <a:fld id="{EB93CAE6-EECF-4FA9-A51D-FE9618329F47}" type="slidenum">
              <a:rPr lang="he-IL" altLang="he-IL"/>
              <a:pPr/>
              <a:t>‹#›</a:t>
            </a:fld>
            <a:endParaRPr lang="he-IL" altLang="he-IL"/>
          </a:p>
        </p:txBody>
      </p:sp>
    </p:spTree>
    <p:extLst>
      <p:ext uri="{BB962C8B-B14F-4D97-AF65-F5344CB8AC3E}">
        <p14:creationId xmlns:p14="http://schemas.microsoft.com/office/powerpoint/2010/main" val="3455449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defRPr/>
            </a:lvl1pPr>
          </a:lstStyle>
          <a:p>
            <a:fld id="{D9707812-A8FF-4B3C-9817-F17A62A6FACB}" type="slidenum">
              <a:rPr lang="he-IL" altLang="he-IL"/>
              <a:pPr/>
              <a:t>‹#›</a:t>
            </a:fld>
            <a:endParaRPr lang="he-IL" altLang="he-IL"/>
          </a:p>
        </p:txBody>
      </p:sp>
    </p:spTree>
    <p:extLst>
      <p:ext uri="{BB962C8B-B14F-4D97-AF65-F5344CB8AC3E}">
        <p14:creationId xmlns:p14="http://schemas.microsoft.com/office/powerpoint/2010/main" val="3423297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fld id="{1D0A858B-C766-4BB6-BF83-3C261970D523}" type="slidenum">
              <a:rPr lang="he-IL" altLang="he-IL"/>
              <a:pPr/>
              <a:t>‹#›</a:t>
            </a:fld>
            <a:endParaRPr lang="he-IL" altLang="he-IL"/>
          </a:p>
        </p:txBody>
      </p:sp>
    </p:spTree>
    <p:extLst>
      <p:ext uri="{BB962C8B-B14F-4D97-AF65-F5344CB8AC3E}">
        <p14:creationId xmlns:p14="http://schemas.microsoft.com/office/powerpoint/2010/main" val="30333506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A6A6A6"/>
                </a:solidFill>
              </a:defRPr>
            </a:lvl1pPr>
          </a:lstStyle>
          <a:p>
            <a:fld id="{AE2AE6F3-69ED-4868-8291-FA158AAB7A59}" type="slidenum">
              <a:rPr lang="he-IL" altLang="he-IL"/>
              <a:pPr/>
              <a:t>‹#›</a:t>
            </a:fld>
            <a:endParaRPr lang="he-IL" altLang="he-IL"/>
          </a:p>
        </p:txBody>
      </p:sp>
    </p:spTree>
    <p:extLst>
      <p:ext uri="{BB962C8B-B14F-4D97-AF65-F5344CB8AC3E}">
        <p14:creationId xmlns:p14="http://schemas.microsoft.com/office/powerpoint/2010/main" val="4045514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0B5D0F9-CE5F-47C9-BB8B-AE2C977085A1}"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8B9BE069-3EBE-497D-A5F3-7A2EE40360DB}" type="slidenum">
              <a:rPr lang="he-IL" altLang="he-IL"/>
              <a:pPr/>
              <a:t>‹#›</a:t>
            </a:fld>
            <a:endParaRPr lang="he-IL" altLang="he-IL"/>
          </a:p>
        </p:txBody>
      </p:sp>
    </p:spTree>
    <p:extLst>
      <p:ext uri="{BB962C8B-B14F-4D97-AF65-F5344CB8AC3E}">
        <p14:creationId xmlns:p14="http://schemas.microsoft.com/office/powerpoint/2010/main" val="923206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A6A6A6"/>
                </a:solidFill>
              </a:defRPr>
            </a:lvl1pPr>
          </a:lstStyle>
          <a:p>
            <a:fld id="{AEC9AB62-A84B-4890-BF55-D4308CA3123E}" type="slidenum">
              <a:rPr lang="he-IL" altLang="he-IL"/>
              <a:pPr/>
              <a:t>‹#›</a:t>
            </a:fld>
            <a:endParaRPr lang="he-IL" altLang="he-IL"/>
          </a:p>
        </p:txBody>
      </p:sp>
    </p:spTree>
    <p:extLst>
      <p:ext uri="{BB962C8B-B14F-4D97-AF65-F5344CB8AC3E}">
        <p14:creationId xmlns:p14="http://schemas.microsoft.com/office/powerpoint/2010/main" val="37246956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45D6586-E5DE-47E8-81CA-677DC77929E0}"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sz="2400"/>
            </a:lvl1pPr>
          </a:lstStyle>
          <a:p>
            <a:fld id="{E53D73F0-C877-4AE1-AA93-1EDCB6B2B296}" type="slidenum">
              <a:rPr lang="he-IL" altLang="he-IL"/>
              <a:pPr/>
              <a:t>‹#›</a:t>
            </a:fld>
            <a:endParaRPr lang="he-IL" altLang="he-IL"/>
          </a:p>
        </p:txBody>
      </p:sp>
    </p:spTree>
    <p:extLst>
      <p:ext uri="{BB962C8B-B14F-4D97-AF65-F5344CB8AC3E}">
        <p14:creationId xmlns:p14="http://schemas.microsoft.com/office/powerpoint/2010/main" val="1082877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defRPr sz="2400"/>
            </a:lvl1pPr>
          </a:lstStyle>
          <a:p>
            <a:fld id="{3135E2A9-1CC3-40A8-B4D6-C9B14CA96EC2}" type="slidenum">
              <a:rPr lang="he-IL" altLang="he-IL"/>
              <a:pPr/>
              <a:t>‹#›</a:t>
            </a:fld>
            <a:endParaRPr lang="he-IL" altLang="he-IL"/>
          </a:p>
        </p:txBody>
      </p:sp>
    </p:spTree>
    <p:extLst>
      <p:ext uri="{BB962C8B-B14F-4D97-AF65-F5344CB8AC3E}">
        <p14:creationId xmlns:p14="http://schemas.microsoft.com/office/powerpoint/2010/main" val="15502291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defRPr sz="2400"/>
            </a:lvl1pPr>
          </a:lstStyle>
          <a:p>
            <a:fld id="{C3F4EA92-6EC3-45B9-8266-A214A0189A63}" type="slidenum">
              <a:rPr lang="he-IL" altLang="he-IL"/>
              <a:pPr/>
              <a:t>‹#›</a:t>
            </a:fld>
            <a:endParaRPr lang="he-IL" altLang="he-IL"/>
          </a:p>
        </p:txBody>
      </p:sp>
    </p:spTree>
    <p:extLst>
      <p:ext uri="{BB962C8B-B14F-4D97-AF65-F5344CB8AC3E}">
        <p14:creationId xmlns:p14="http://schemas.microsoft.com/office/powerpoint/2010/main" val="534594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1AD689C-F1B4-4600-B71C-413D2350150B}"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92380170-9D1A-4DB8-A025-8385C483A4CD}" type="slidenum">
              <a:rPr lang="he-IL" altLang="he-IL"/>
              <a:pPr/>
              <a:t>‹#›</a:t>
            </a:fld>
            <a:endParaRPr lang="he-IL" altLang="he-IL"/>
          </a:p>
        </p:txBody>
      </p:sp>
    </p:spTree>
    <p:extLst>
      <p:ext uri="{BB962C8B-B14F-4D97-AF65-F5344CB8AC3E}">
        <p14:creationId xmlns:p14="http://schemas.microsoft.com/office/powerpoint/2010/main" val="42050678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defRPr/>
            </a:lvl1pPr>
          </a:lstStyle>
          <a:p>
            <a:fld id="{EEACBF3A-1A6D-4EAF-BED4-A2010AC48AAF}" type="slidenum">
              <a:rPr lang="he-IL" altLang="he-IL"/>
              <a:pPr/>
              <a:t>‹#›</a:t>
            </a:fld>
            <a:endParaRPr lang="he-IL" altLang="he-IL"/>
          </a:p>
        </p:txBody>
      </p:sp>
    </p:spTree>
    <p:extLst>
      <p:ext uri="{BB962C8B-B14F-4D97-AF65-F5344CB8AC3E}">
        <p14:creationId xmlns:p14="http://schemas.microsoft.com/office/powerpoint/2010/main" val="2061975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defRPr/>
            </a:lvl1pPr>
          </a:lstStyle>
          <a:p>
            <a:fld id="{1B4542C9-E482-48E5-8EAA-D2AF33606C70}" type="slidenum">
              <a:rPr lang="he-IL" altLang="he-IL"/>
              <a:pPr/>
              <a:t>‹#›</a:t>
            </a:fld>
            <a:endParaRPr lang="he-IL" altLang="he-IL"/>
          </a:p>
        </p:txBody>
      </p:sp>
    </p:spTree>
    <p:extLst>
      <p:ext uri="{BB962C8B-B14F-4D97-AF65-F5344CB8AC3E}">
        <p14:creationId xmlns:p14="http://schemas.microsoft.com/office/powerpoint/2010/main" val="17175128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108A7A5A-4F82-4250-A26D-54E2DCA3947E}"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defRPr sz="1400"/>
            </a:lvl1pPr>
          </a:lstStyle>
          <a:p>
            <a:fld id="{BF9DFE1E-F380-4071-972A-465F44710BDE}" type="slidenum">
              <a:rPr lang="he-IL" altLang="he-IL"/>
              <a:pPr/>
              <a:t>‹#›</a:t>
            </a:fld>
            <a:endParaRPr lang="he-IL" altLang="he-IL"/>
          </a:p>
        </p:txBody>
      </p:sp>
    </p:spTree>
    <p:extLst>
      <p:ext uri="{BB962C8B-B14F-4D97-AF65-F5344CB8AC3E}">
        <p14:creationId xmlns:p14="http://schemas.microsoft.com/office/powerpoint/2010/main" val="3264157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69F4C7F-9495-4081-A658-EE6F7B4BF0B8}"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D890AB06-010A-4BFC-B50A-ACDCABCFDECE}" type="slidenum">
              <a:rPr lang="he-IL" altLang="he-IL"/>
              <a:pPr/>
              <a:t>‹#›</a:t>
            </a:fld>
            <a:endParaRPr lang="he-IL" altLang="he-IL"/>
          </a:p>
        </p:txBody>
      </p:sp>
    </p:spTree>
    <p:extLst>
      <p:ext uri="{BB962C8B-B14F-4D97-AF65-F5344CB8AC3E}">
        <p14:creationId xmlns:p14="http://schemas.microsoft.com/office/powerpoint/2010/main" val="35549449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defRPr/>
            </a:lvl1pPr>
          </a:lstStyle>
          <a:p>
            <a:fld id="{D1D6500A-7401-4C8C-949E-CC4C75B971FE}" type="slidenum">
              <a:rPr lang="he-IL" altLang="he-IL"/>
              <a:pPr/>
              <a:t>‹#›</a:t>
            </a:fld>
            <a:endParaRPr lang="he-IL" altLang="he-IL"/>
          </a:p>
        </p:txBody>
      </p:sp>
    </p:spTree>
    <p:extLst>
      <p:ext uri="{BB962C8B-B14F-4D97-AF65-F5344CB8AC3E}">
        <p14:creationId xmlns:p14="http://schemas.microsoft.com/office/powerpoint/2010/main" val="2404362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3FFA0324-8307-48E3-8AEB-B92B14C4C4F8}"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defRPr sz="1400"/>
            </a:lvl1pPr>
          </a:lstStyle>
          <a:p>
            <a:fld id="{BBF527AE-05F9-410F-852D-9A488805FECD}" type="slidenum">
              <a:rPr lang="he-IL" altLang="he-IL"/>
              <a:pPr/>
              <a:t>‹#›</a:t>
            </a:fld>
            <a:endParaRPr lang="he-IL" altLang="he-IL"/>
          </a:p>
        </p:txBody>
      </p:sp>
    </p:spTree>
    <p:extLst>
      <p:ext uri="{BB962C8B-B14F-4D97-AF65-F5344CB8AC3E}">
        <p14:creationId xmlns:p14="http://schemas.microsoft.com/office/powerpoint/2010/main" val="365098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defRPr/>
            </a:lvl1pPr>
          </a:lstStyle>
          <a:p>
            <a:fld id="{184F69A7-747E-46D6-990D-F4884BA49FFA}" type="slidenum">
              <a:rPr lang="he-IL" altLang="he-IL"/>
              <a:pPr/>
              <a:t>‹#›</a:t>
            </a:fld>
            <a:endParaRPr lang="he-IL" altLang="he-IL"/>
          </a:p>
        </p:txBody>
      </p:sp>
    </p:spTree>
    <p:extLst>
      <p:ext uri="{BB962C8B-B14F-4D97-AF65-F5344CB8AC3E}">
        <p14:creationId xmlns:p14="http://schemas.microsoft.com/office/powerpoint/2010/main" val="31951349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B0F23F26-641A-4213-82B6-FF8DA97768C5}"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defRPr sz="1400"/>
            </a:lvl1pPr>
          </a:lstStyle>
          <a:p>
            <a:fld id="{71F661D9-B498-4F06-BFBA-140EA44B9593}" type="slidenum">
              <a:rPr lang="he-IL" altLang="he-IL"/>
              <a:pPr/>
              <a:t>‹#›</a:t>
            </a:fld>
            <a:endParaRPr lang="he-IL" altLang="he-IL"/>
          </a:p>
        </p:txBody>
      </p:sp>
    </p:spTree>
    <p:extLst>
      <p:ext uri="{BB962C8B-B14F-4D97-AF65-F5344CB8AC3E}">
        <p14:creationId xmlns:p14="http://schemas.microsoft.com/office/powerpoint/2010/main" val="30553235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49EAF8B-EC72-4612-8E09-995D5589012C}"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5660ED45-D777-46E4-8892-FE9CFE1C06DE}" type="slidenum">
              <a:rPr lang="he-IL" altLang="he-IL"/>
              <a:pPr/>
              <a:t>‹#›</a:t>
            </a:fld>
            <a:endParaRPr lang="he-IL" altLang="he-IL"/>
          </a:p>
        </p:txBody>
      </p:sp>
    </p:spTree>
    <p:extLst>
      <p:ext uri="{BB962C8B-B14F-4D97-AF65-F5344CB8AC3E}">
        <p14:creationId xmlns:p14="http://schemas.microsoft.com/office/powerpoint/2010/main" val="3839098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defRPr/>
            </a:lvl1pPr>
          </a:lstStyle>
          <a:p>
            <a:fld id="{AEEB30E4-34B5-417E-8891-3C2C38E2FC17}" type="slidenum">
              <a:rPr lang="he-IL" altLang="he-IL"/>
              <a:pPr/>
              <a:t>‹#›</a:t>
            </a:fld>
            <a:endParaRPr lang="he-IL" altLang="he-IL"/>
          </a:p>
        </p:txBody>
      </p:sp>
    </p:spTree>
    <p:extLst>
      <p:ext uri="{BB962C8B-B14F-4D97-AF65-F5344CB8AC3E}">
        <p14:creationId xmlns:p14="http://schemas.microsoft.com/office/powerpoint/2010/main" val="30841018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defRPr/>
            </a:lvl1pPr>
          </a:lstStyle>
          <a:p>
            <a:fld id="{5B8841D0-4AC0-4533-A51B-DF27790E2AAE}" type="slidenum">
              <a:rPr lang="he-IL" altLang="he-IL"/>
              <a:pPr/>
              <a:t>‹#›</a:t>
            </a:fld>
            <a:endParaRPr lang="he-IL" altLang="he-IL"/>
          </a:p>
        </p:txBody>
      </p:sp>
    </p:spTree>
    <p:extLst>
      <p:ext uri="{BB962C8B-B14F-4D97-AF65-F5344CB8AC3E}">
        <p14:creationId xmlns:p14="http://schemas.microsoft.com/office/powerpoint/2010/main" val="5837572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DB755D1-7BF8-4DD9-99F0-B5F582CE9089}"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32F1E7AF-51FA-437B-97F0-BE27DD9BADBA}" type="slidenum">
              <a:rPr lang="he-IL" altLang="he-IL"/>
              <a:pPr/>
              <a:t>‹#›</a:t>
            </a:fld>
            <a:endParaRPr lang="he-IL" altLang="he-IL"/>
          </a:p>
        </p:txBody>
      </p:sp>
    </p:spTree>
    <p:extLst>
      <p:ext uri="{BB962C8B-B14F-4D97-AF65-F5344CB8AC3E}">
        <p14:creationId xmlns:p14="http://schemas.microsoft.com/office/powerpoint/2010/main" val="17750672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09C2C63-81B0-490D-8860-30484CB09BC8}"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2FF95636-8879-46A4-8D7D-051BF937AC64}" type="slidenum">
              <a:rPr lang="he-IL" altLang="he-IL"/>
              <a:pPr/>
              <a:t>‹#›</a:t>
            </a:fld>
            <a:endParaRPr lang="he-IL" altLang="he-IL"/>
          </a:p>
        </p:txBody>
      </p:sp>
    </p:spTree>
    <p:extLst>
      <p:ext uri="{BB962C8B-B14F-4D97-AF65-F5344CB8AC3E}">
        <p14:creationId xmlns:p14="http://schemas.microsoft.com/office/powerpoint/2010/main" val="4270683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defRPr/>
            </a:lvl1pPr>
          </a:lstStyle>
          <a:p>
            <a:fld id="{2B20B8F1-4DD9-41D5-AF5D-D1C95638A76D}" type="slidenum">
              <a:rPr lang="he-IL" altLang="he-IL"/>
              <a:pPr/>
              <a:t>‹#›</a:t>
            </a:fld>
            <a:endParaRPr lang="he-IL" altLang="he-IL"/>
          </a:p>
        </p:txBody>
      </p:sp>
    </p:spTree>
    <p:extLst>
      <p:ext uri="{BB962C8B-B14F-4D97-AF65-F5344CB8AC3E}">
        <p14:creationId xmlns:p14="http://schemas.microsoft.com/office/powerpoint/2010/main" val="24299089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defRPr/>
            </a:lvl1pPr>
          </a:lstStyle>
          <a:p>
            <a:fld id="{EFD7B711-F3BC-470B-B04F-D1D7C661D347}" type="slidenum">
              <a:rPr lang="he-IL" altLang="he-IL"/>
              <a:pPr/>
              <a:t>‹#›</a:t>
            </a:fld>
            <a:endParaRPr lang="he-IL" altLang="he-IL"/>
          </a:p>
        </p:txBody>
      </p:sp>
    </p:spTree>
    <p:extLst>
      <p:ext uri="{BB962C8B-B14F-4D97-AF65-F5344CB8AC3E}">
        <p14:creationId xmlns:p14="http://schemas.microsoft.com/office/powerpoint/2010/main" val="11883643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6AB72B4-941F-403A-9E28-9904437454FF}"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180E5468-3340-4862-BD1F-DE0A9CF1D118}" type="slidenum">
              <a:rPr lang="he-IL" altLang="he-IL"/>
              <a:pPr/>
              <a:t>‹#›</a:t>
            </a:fld>
            <a:endParaRPr lang="he-IL" altLang="he-IL"/>
          </a:p>
        </p:txBody>
      </p:sp>
    </p:spTree>
    <p:extLst>
      <p:ext uri="{BB962C8B-B14F-4D97-AF65-F5344CB8AC3E}">
        <p14:creationId xmlns:p14="http://schemas.microsoft.com/office/powerpoint/2010/main" val="396551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A6A6A6"/>
                </a:solidFill>
              </a:defRPr>
            </a:lvl1pPr>
          </a:lstStyle>
          <a:p>
            <a:pPr>
              <a:defRPr/>
            </a:pPr>
            <a:fld id="{25150651-7AB9-4430-8176-D7895D723244}" type="slidenum">
              <a:rPr lang="he-IL" altLang="he-IL"/>
              <a:pPr>
                <a:defRPr/>
              </a:pPr>
              <a:t>‹#›</a:t>
            </a:fld>
            <a:endParaRPr lang="he-IL" altLang="he-IL"/>
          </a:p>
        </p:txBody>
      </p:sp>
    </p:spTree>
    <p:extLst>
      <p:ext uri="{BB962C8B-B14F-4D97-AF65-F5344CB8AC3E}">
        <p14:creationId xmlns:p14="http://schemas.microsoft.com/office/powerpoint/2010/main" val="31882374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4B20AAE0-C937-41EE-89C4-14748D76BE13}"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defRPr sz="1400"/>
            </a:lvl1pPr>
          </a:lstStyle>
          <a:p>
            <a:fld id="{736DA028-D298-4B2B-A2EC-BED87ACCABC9}" type="slidenum">
              <a:rPr lang="he-IL" altLang="he-IL"/>
              <a:pPr/>
              <a:t>‹#›</a:t>
            </a:fld>
            <a:endParaRPr lang="he-IL" altLang="he-IL"/>
          </a:p>
        </p:txBody>
      </p:sp>
    </p:spTree>
    <p:extLst>
      <p:ext uri="{BB962C8B-B14F-4D97-AF65-F5344CB8AC3E}">
        <p14:creationId xmlns:p14="http://schemas.microsoft.com/office/powerpoint/2010/main" val="8697144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69D1534-B8A8-4EF4-AE86-56805A1220DF}"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41E657FB-8C27-4C86-9429-13309BF67095}" type="slidenum">
              <a:rPr lang="he-IL" altLang="he-IL"/>
              <a:pPr/>
              <a:t>‹#›</a:t>
            </a:fld>
            <a:endParaRPr lang="he-IL" altLang="he-IL"/>
          </a:p>
        </p:txBody>
      </p:sp>
    </p:spTree>
    <p:extLst>
      <p:ext uri="{BB962C8B-B14F-4D97-AF65-F5344CB8AC3E}">
        <p14:creationId xmlns:p14="http://schemas.microsoft.com/office/powerpoint/2010/main" val="4075386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defRPr/>
            </a:lvl1pPr>
          </a:lstStyle>
          <a:p>
            <a:fld id="{9DC156FA-55E0-42F0-BB9C-E127210505DA}" type="slidenum">
              <a:rPr lang="he-IL" altLang="he-IL"/>
              <a:pPr/>
              <a:t>‹#›</a:t>
            </a:fld>
            <a:endParaRPr lang="he-IL" altLang="he-IL"/>
          </a:p>
        </p:txBody>
      </p:sp>
    </p:spTree>
    <p:extLst>
      <p:ext uri="{BB962C8B-B14F-4D97-AF65-F5344CB8AC3E}">
        <p14:creationId xmlns:p14="http://schemas.microsoft.com/office/powerpoint/2010/main" val="11497309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defRPr/>
            </a:lvl1pPr>
          </a:lstStyle>
          <a:p>
            <a:fld id="{5D1371F6-7241-4D1F-84D0-5DD1B174705D}" type="slidenum">
              <a:rPr lang="he-IL" altLang="he-IL"/>
              <a:pPr/>
              <a:t>‹#›</a:t>
            </a:fld>
            <a:endParaRPr lang="he-IL" altLang="he-IL"/>
          </a:p>
        </p:txBody>
      </p:sp>
    </p:spTree>
    <p:extLst>
      <p:ext uri="{BB962C8B-B14F-4D97-AF65-F5344CB8AC3E}">
        <p14:creationId xmlns:p14="http://schemas.microsoft.com/office/powerpoint/2010/main" val="7008063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A6A6A6"/>
                </a:solidFill>
              </a:defRPr>
            </a:lvl1pPr>
          </a:lstStyle>
          <a:p>
            <a:fld id="{9EE2E511-2C86-4F4B-91D1-02F868064F2A}" type="slidenum">
              <a:rPr lang="he-IL" altLang="he-IL"/>
              <a:pPr/>
              <a:t>‹#›</a:t>
            </a:fld>
            <a:endParaRPr lang="he-IL" altLang="he-IL"/>
          </a:p>
        </p:txBody>
      </p:sp>
    </p:spTree>
    <p:extLst>
      <p:ext uri="{BB962C8B-B14F-4D97-AF65-F5344CB8AC3E}">
        <p14:creationId xmlns:p14="http://schemas.microsoft.com/office/powerpoint/2010/main" val="22328661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A6A6A6"/>
                </a:solidFill>
              </a:defRPr>
            </a:lvl1pPr>
          </a:lstStyle>
          <a:p>
            <a:fld id="{39B3E1FA-D32A-42A0-8DFC-9CFAB19638E9}" type="slidenum">
              <a:rPr lang="he-IL" altLang="he-IL"/>
              <a:pPr/>
              <a:t>‹#›</a:t>
            </a:fld>
            <a:endParaRPr lang="he-IL" altLang="he-IL"/>
          </a:p>
        </p:txBody>
      </p:sp>
    </p:spTree>
    <p:extLst>
      <p:ext uri="{BB962C8B-B14F-4D97-AF65-F5344CB8AC3E}">
        <p14:creationId xmlns:p14="http://schemas.microsoft.com/office/powerpoint/2010/main" val="6999534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49FD3D4-478D-4A06-8D13-430124A9C0E3}"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F0458E98-BCFD-4CD1-931A-FE4753976E76}" type="slidenum">
              <a:rPr lang="he-IL" altLang="he-IL"/>
              <a:pPr/>
              <a:t>‹#›</a:t>
            </a:fld>
            <a:endParaRPr lang="he-IL" altLang="he-IL"/>
          </a:p>
        </p:txBody>
      </p:sp>
    </p:spTree>
    <p:extLst>
      <p:ext uri="{BB962C8B-B14F-4D97-AF65-F5344CB8AC3E}">
        <p14:creationId xmlns:p14="http://schemas.microsoft.com/office/powerpoint/2010/main" val="37222771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defRPr/>
            </a:lvl1pPr>
          </a:lstStyle>
          <a:p>
            <a:fld id="{E30D4D70-8ABE-4CAF-9070-DEA5B84478EA}" type="slidenum">
              <a:rPr lang="he-IL" altLang="he-IL"/>
              <a:pPr/>
              <a:t>‹#›</a:t>
            </a:fld>
            <a:endParaRPr lang="he-IL" altLang="he-IL"/>
          </a:p>
        </p:txBody>
      </p:sp>
    </p:spTree>
    <p:extLst>
      <p:ext uri="{BB962C8B-B14F-4D97-AF65-F5344CB8AC3E}">
        <p14:creationId xmlns:p14="http://schemas.microsoft.com/office/powerpoint/2010/main" val="5707268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defRPr/>
            </a:lvl1pPr>
          </a:lstStyle>
          <a:p>
            <a:fld id="{6D6709F2-739B-4047-BF74-55AE59CC057E}" type="slidenum">
              <a:rPr lang="he-IL" altLang="he-IL"/>
              <a:pPr/>
              <a:t>‹#›</a:t>
            </a:fld>
            <a:endParaRPr lang="he-IL" altLang="he-IL"/>
          </a:p>
        </p:txBody>
      </p:sp>
    </p:spTree>
    <p:extLst>
      <p:ext uri="{BB962C8B-B14F-4D97-AF65-F5344CB8AC3E}">
        <p14:creationId xmlns:p14="http://schemas.microsoft.com/office/powerpoint/2010/main" val="10933549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E949FB52-07B0-4717-9CC7-72408631B87B}"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EC431825-6989-413E-A281-19298D547205}" type="slidenum">
              <a:rPr lang="he-IL" altLang="he-IL"/>
              <a:pPr/>
              <a:t>‹#›</a:t>
            </a:fld>
            <a:endParaRPr lang="he-IL" altLang="he-IL"/>
          </a:p>
        </p:txBody>
      </p:sp>
    </p:spTree>
    <p:extLst>
      <p:ext uri="{BB962C8B-B14F-4D97-AF65-F5344CB8AC3E}">
        <p14:creationId xmlns:p14="http://schemas.microsoft.com/office/powerpoint/2010/main" val="3537932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8B57A17-EEA8-433B-B5DF-80CF5F077EB5}"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6120AB17-5EA7-436B-87B6-59D6D87EED69}" type="slidenum">
              <a:rPr lang="he-IL" altLang="he-IL"/>
              <a:pPr/>
              <a:t>‹#›</a:t>
            </a:fld>
            <a:endParaRPr lang="he-IL" altLang="he-IL"/>
          </a:p>
        </p:txBody>
      </p:sp>
    </p:spTree>
    <p:extLst>
      <p:ext uri="{BB962C8B-B14F-4D97-AF65-F5344CB8AC3E}">
        <p14:creationId xmlns:p14="http://schemas.microsoft.com/office/powerpoint/2010/main" val="23710462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E4D0993-0886-4D99-9D55-A405EF5088B8}"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9F7CCF23-D94A-4B71-9CAF-D314E2505513}" type="slidenum">
              <a:rPr lang="he-IL" altLang="he-IL"/>
              <a:pPr/>
              <a:t>‹#›</a:t>
            </a:fld>
            <a:endParaRPr lang="he-IL" altLang="he-IL"/>
          </a:p>
        </p:txBody>
      </p:sp>
    </p:spTree>
    <p:extLst>
      <p:ext uri="{BB962C8B-B14F-4D97-AF65-F5344CB8AC3E}">
        <p14:creationId xmlns:p14="http://schemas.microsoft.com/office/powerpoint/2010/main" val="23693464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defRPr/>
            </a:lvl1pPr>
          </a:lstStyle>
          <a:p>
            <a:fld id="{566313E2-2500-48A9-B068-6B3365EE3C78}" type="slidenum">
              <a:rPr lang="he-IL" altLang="he-IL"/>
              <a:pPr/>
              <a:t>‹#›</a:t>
            </a:fld>
            <a:endParaRPr lang="he-IL" altLang="he-IL"/>
          </a:p>
        </p:txBody>
      </p:sp>
    </p:spTree>
    <p:extLst>
      <p:ext uri="{BB962C8B-B14F-4D97-AF65-F5344CB8AC3E}">
        <p14:creationId xmlns:p14="http://schemas.microsoft.com/office/powerpoint/2010/main" val="21696202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defRPr/>
            </a:lvl1pPr>
          </a:lstStyle>
          <a:p>
            <a:fld id="{EB112BCC-59DD-4565-89EC-F1076F72D643}" type="slidenum">
              <a:rPr lang="he-IL" altLang="he-IL"/>
              <a:pPr/>
              <a:t>‹#›</a:t>
            </a:fld>
            <a:endParaRPr lang="he-IL" altLang="he-IL"/>
          </a:p>
        </p:txBody>
      </p:sp>
    </p:spTree>
    <p:extLst>
      <p:ext uri="{BB962C8B-B14F-4D97-AF65-F5344CB8AC3E}">
        <p14:creationId xmlns:p14="http://schemas.microsoft.com/office/powerpoint/2010/main" val="5704618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F3268B21-2421-44E4-B563-7137641F3A42}"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534B328B-8F5C-438B-BFF5-30CE7A83527D}" type="slidenum">
              <a:rPr lang="he-IL" altLang="he-IL"/>
              <a:pPr/>
              <a:t>‹#›</a:t>
            </a:fld>
            <a:endParaRPr lang="he-IL" altLang="he-IL"/>
          </a:p>
        </p:txBody>
      </p:sp>
    </p:spTree>
    <p:extLst>
      <p:ext uri="{BB962C8B-B14F-4D97-AF65-F5344CB8AC3E}">
        <p14:creationId xmlns:p14="http://schemas.microsoft.com/office/powerpoint/2010/main" val="22904354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6A403F2-C0FC-4B2F-A854-78B370B12908}" type="datetime8">
              <a:rPr lang="he-IL">
                <a:solidFill>
                  <a:prstClr val="black">
                    <a:tint val="75000"/>
                  </a:prstClr>
                </a:solidFill>
              </a:rPr>
              <a:pPr>
                <a:defRPr/>
              </a:pPr>
              <a:t>09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B882958-373D-4F88-9018-55220937380B}" type="slidenum">
              <a:rPr lang="he-IL" altLang="he-IL"/>
              <a:pPr/>
              <a:t>‹#›</a:t>
            </a:fld>
            <a:endParaRPr lang="he-IL" altLang="he-IL"/>
          </a:p>
        </p:txBody>
      </p:sp>
    </p:spTree>
    <p:extLst>
      <p:ext uri="{BB962C8B-B14F-4D97-AF65-F5344CB8AC3E}">
        <p14:creationId xmlns:p14="http://schemas.microsoft.com/office/powerpoint/2010/main" val="30178035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defRPr/>
            </a:lvl1pPr>
          </a:lstStyle>
          <a:p>
            <a:fld id="{07B89C57-FF0F-4CF3-8D9A-0CE029B4AF5C}" type="slidenum">
              <a:rPr lang="he-IL" altLang="he-IL"/>
              <a:pPr/>
              <a:t>‹#›</a:t>
            </a:fld>
            <a:endParaRPr lang="he-IL" altLang="he-IL"/>
          </a:p>
        </p:txBody>
      </p:sp>
    </p:spTree>
    <p:extLst>
      <p:ext uri="{BB962C8B-B14F-4D97-AF65-F5344CB8AC3E}">
        <p14:creationId xmlns:p14="http://schemas.microsoft.com/office/powerpoint/2010/main" val="3633750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defRPr/>
            </a:lvl1pPr>
          </a:lstStyle>
          <a:p>
            <a:fld id="{61608B59-6FF7-4EB8-ADB5-3501372E5830}" type="slidenum">
              <a:rPr lang="he-IL" altLang="he-IL"/>
              <a:pPr/>
              <a:t>‹#›</a:t>
            </a:fld>
            <a:endParaRPr lang="he-IL" altLang="he-IL"/>
          </a:p>
        </p:txBody>
      </p:sp>
    </p:spTree>
    <p:extLst>
      <p:ext uri="{BB962C8B-B14F-4D97-AF65-F5344CB8AC3E}">
        <p14:creationId xmlns:p14="http://schemas.microsoft.com/office/powerpoint/2010/main" val="17554035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0B5D0F9-CE5F-47C9-BB8B-AE2C977085A1}" type="datetime8">
              <a:rPr lang="he-IL">
                <a:solidFill>
                  <a:prstClr val="black">
                    <a:tint val="75000"/>
                  </a:prstClr>
                </a:solidFill>
              </a:rPr>
              <a:pPr>
                <a:defRPr/>
              </a:pPr>
              <a:t>09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B9BE069-3EBE-497D-A5F3-7A2EE40360DB}" type="slidenum">
              <a:rPr lang="he-IL" altLang="he-IL"/>
              <a:pPr/>
              <a:t>‹#›</a:t>
            </a:fld>
            <a:endParaRPr lang="he-IL" altLang="he-IL"/>
          </a:p>
        </p:txBody>
      </p:sp>
    </p:spTree>
    <p:extLst>
      <p:ext uri="{BB962C8B-B14F-4D97-AF65-F5344CB8AC3E}">
        <p14:creationId xmlns:p14="http://schemas.microsoft.com/office/powerpoint/2010/main" val="26353685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6A403F2-C0FC-4B2F-A854-78B370B12908}" type="datetime8">
              <a:rPr lang="he-IL">
                <a:solidFill>
                  <a:prstClr val="black">
                    <a:tint val="75000"/>
                  </a:prstClr>
                </a:solidFill>
              </a:rPr>
              <a:pPr>
                <a:defRPr/>
              </a:pPr>
              <a:t>09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B882958-373D-4F88-9018-55220937380B}" type="slidenum">
              <a:rPr lang="he-IL" altLang="he-IL"/>
              <a:pPr/>
              <a:t>‹#›</a:t>
            </a:fld>
            <a:endParaRPr lang="he-IL" altLang="he-IL"/>
          </a:p>
        </p:txBody>
      </p:sp>
    </p:spTree>
    <p:extLst>
      <p:ext uri="{BB962C8B-B14F-4D97-AF65-F5344CB8AC3E}">
        <p14:creationId xmlns:p14="http://schemas.microsoft.com/office/powerpoint/2010/main" val="32322372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defRPr/>
            </a:lvl1pPr>
          </a:lstStyle>
          <a:p>
            <a:fld id="{07B89C57-FF0F-4CF3-8D9A-0CE029B4AF5C}" type="slidenum">
              <a:rPr lang="he-IL" altLang="he-IL"/>
              <a:pPr/>
              <a:t>‹#›</a:t>
            </a:fld>
            <a:endParaRPr lang="he-IL" altLang="he-IL"/>
          </a:p>
        </p:txBody>
      </p:sp>
    </p:spTree>
    <p:extLst>
      <p:ext uri="{BB962C8B-B14F-4D97-AF65-F5344CB8AC3E}">
        <p14:creationId xmlns:p14="http://schemas.microsoft.com/office/powerpoint/2010/main" val="56181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defRPr/>
            </a:lvl1pPr>
          </a:lstStyle>
          <a:p>
            <a:fld id="{5FDE5CAF-3EBB-4E64-900C-38CA3A5FED14}" type="slidenum">
              <a:rPr lang="he-IL" altLang="he-IL"/>
              <a:pPr/>
              <a:t>‹#›</a:t>
            </a:fld>
            <a:endParaRPr lang="he-IL" altLang="he-IL"/>
          </a:p>
        </p:txBody>
      </p:sp>
    </p:spTree>
    <p:extLst>
      <p:ext uri="{BB962C8B-B14F-4D97-AF65-F5344CB8AC3E}">
        <p14:creationId xmlns:p14="http://schemas.microsoft.com/office/powerpoint/2010/main" val="6016990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defRPr/>
            </a:lvl1pPr>
          </a:lstStyle>
          <a:p>
            <a:fld id="{61608B59-6FF7-4EB8-ADB5-3501372E5830}" type="slidenum">
              <a:rPr lang="he-IL" altLang="he-IL"/>
              <a:pPr/>
              <a:t>‹#›</a:t>
            </a:fld>
            <a:endParaRPr lang="he-IL" altLang="he-IL"/>
          </a:p>
        </p:txBody>
      </p:sp>
    </p:spTree>
    <p:extLst>
      <p:ext uri="{BB962C8B-B14F-4D97-AF65-F5344CB8AC3E}">
        <p14:creationId xmlns:p14="http://schemas.microsoft.com/office/powerpoint/2010/main" val="18587020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0B5D0F9-CE5F-47C9-BB8B-AE2C977085A1}" type="datetime8">
              <a:rPr lang="he-IL">
                <a:solidFill>
                  <a:prstClr val="black">
                    <a:tint val="75000"/>
                  </a:prstClr>
                </a:solidFill>
              </a:rPr>
              <a:pPr>
                <a:defRPr/>
              </a:pPr>
              <a:t>09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B9BE069-3EBE-497D-A5F3-7A2EE40360DB}" type="slidenum">
              <a:rPr lang="he-IL" altLang="he-IL"/>
              <a:pPr/>
              <a:t>‹#›</a:t>
            </a:fld>
            <a:endParaRPr lang="he-IL" altLang="he-IL"/>
          </a:p>
        </p:txBody>
      </p:sp>
    </p:spTree>
    <p:extLst>
      <p:ext uri="{BB962C8B-B14F-4D97-AF65-F5344CB8AC3E}">
        <p14:creationId xmlns:p14="http://schemas.microsoft.com/office/powerpoint/2010/main" val="3541421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6A403F2-C0FC-4B2F-A854-78B370B12908}" type="datetime8">
              <a:rPr lang="he-IL">
                <a:solidFill>
                  <a:prstClr val="black">
                    <a:tint val="75000"/>
                  </a:prstClr>
                </a:solidFill>
              </a:rPr>
              <a:pPr>
                <a:defRPr/>
              </a:pPr>
              <a:t>09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B882958-373D-4F88-9018-55220937380B}" type="slidenum">
              <a:rPr lang="he-IL" altLang="he-IL"/>
              <a:pPr/>
              <a:t>‹#›</a:t>
            </a:fld>
            <a:endParaRPr lang="he-IL" altLang="he-IL"/>
          </a:p>
        </p:txBody>
      </p:sp>
    </p:spTree>
    <p:extLst>
      <p:ext uri="{BB962C8B-B14F-4D97-AF65-F5344CB8AC3E}">
        <p14:creationId xmlns:p14="http://schemas.microsoft.com/office/powerpoint/2010/main" val="20647596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defRPr/>
            </a:lvl1pPr>
          </a:lstStyle>
          <a:p>
            <a:fld id="{07B89C57-FF0F-4CF3-8D9A-0CE029B4AF5C}" type="slidenum">
              <a:rPr lang="he-IL" altLang="he-IL"/>
              <a:pPr/>
              <a:t>‹#›</a:t>
            </a:fld>
            <a:endParaRPr lang="he-IL" altLang="he-IL"/>
          </a:p>
        </p:txBody>
      </p:sp>
    </p:spTree>
    <p:extLst>
      <p:ext uri="{BB962C8B-B14F-4D97-AF65-F5344CB8AC3E}">
        <p14:creationId xmlns:p14="http://schemas.microsoft.com/office/powerpoint/2010/main" val="21742370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defRPr/>
            </a:lvl1pPr>
          </a:lstStyle>
          <a:p>
            <a:fld id="{61608B59-6FF7-4EB8-ADB5-3501372E5830}" type="slidenum">
              <a:rPr lang="he-IL" altLang="he-IL"/>
              <a:pPr/>
              <a:t>‹#›</a:t>
            </a:fld>
            <a:endParaRPr lang="he-IL" altLang="he-IL"/>
          </a:p>
        </p:txBody>
      </p:sp>
    </p:spTree>
    <p:extLst>
      <p:ext uri="{BB962C8B-B14F-4D97-AF65-F5344CB8AC3E}">
        <p14:creationId xmlns:p14="http://schemas.microsoft.com/office/powerpoint/2010/main" val="38548373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0B5D0F9-CE5F-47C9-BB8B-AE2C977085A1}" type="datetime8">
              <a:rPr lang="he-IL">
                <a:solidFill>
                  <a:prstClr val="black">
                    <a:tint val="75000"/>
                  </a:prstClr>
                </a:solidFill>
              </a:rPr>
              <a:pPr>
                <a:defRPr/>
              </a:pPr>
              <a:t>09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B9BE069-3EBE-497D-A5F3-7A2EE40360DB}" type="slidenum">
              <a:rPr lang="he-IL" altLang="he-IL"/>
              <a:pPr/>
              <a:t>‹#›</a:t>
            </a:fld>
            <a:endParaRPr lang="he-IL" altLang="he-IL"/>
          </a:p>
        </p:txBody>
      </p:sp>
    </p:spTree>
    <p:extLst>
      <p:ext uri="{BB962C8B-B14F-4D97-AF65-F5344CB8AC3E}">
        <p14:creationId xmlns:p14="http://schemas.microsoft.com/office/powerpoint/2010/main" val="23477628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3FFA0324-8307-48E3-8AEB-B92B14C4C4F8}" type="datetime8">
              <a:rPr lang="he-IL">
                <a:solidFill>
                  <a:prstClr val="black">
                    <a:tint val="75000"/>
                  </a:prstClr>
                </a:solidFill>
              </a:rPr>
              <a:pPr>
                <a:defRPr/>
              </a:pPr>
              <a:t>09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a:xfrm>
            <a:off x="428625" y="6572250"/>
            <a:ext cx="2133600" cy="214313"/>
          </a:xfrm>
        </p:spPr>
        <p:txBody>
          <a:bodyPr/>
          <a:lstStyle>
            <a:lvl1pPr>
              <a:defRPr sz="1400"/>
            </a:lvl1pPr>
          </a:lstStyle>
          <a:p>
            <a:fld id="{BBF527AE-05F9-410F-852D-9A488805FECD}" type="slidenum">
              <a:rPr lang="he-IL" altLang="he-IL"/>
              <a:pPr/>
              <a:t>‹#›</a:t>
            </a:fld>
            <a:endParaRPr lang="he-IL" altLang="he-IL"/>
          </a:p>
        </p:txBody>
      </p:sp>
    </p:spTree>
    <p:extLst>
      <p:ext uri="{BB962C8B-B14F-4D97-AF65-F5344CB8AC3E}">
        <p14:creationId xmlns:p14="http://schemas.microsoft.com/office/powerpoint/2010/main" val="1673435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defRPr/>
            </a:lvl1pPr>
          </a:lstStyle>
          <a:p>
            <a:fld id="{AB2D7273-005B-46A9-B000-E1A354A16A24}" type="slidenum">
              <a:rPr lang="he-IL" altLang="he-IL"/>
              <a:pPr/>
              <a:t>‹#›</a:t>
            </a:fld>
            <a:endParaRPr lang="he-IL" altLang="he-IL"/>
          </a:p>
        </p:txBody>
      </p:sp>
    </p:spTree>
    <p:extLst>
      <p:ext uri="{BB962C8B-B14F-4D97-AF65-F5344CB8AC3E}">
        <p14:creationId xmlns:p14="http://schemas.microsoft.com/office/powerpoint/2010/main" val="357549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4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1.png"/><Relationship Id="rId5" Type="http://schemas.openxmlformats.org/officeDocument/2006/relationships/theme" Target="../theme/theme12.xml"/><Relationship Id="rId4" Type="http://schemas.openxmlformats.org/officeDocument/2006/relationships/slideLayout" Target="../slideLayouts/slideLayout51.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55.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image" Target="../media/image1.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14.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image" Target="../media/image1.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15.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image" Target="../media/image1.png"/><Relationship Id="rId5" Type="http://schemas.openxmlformats.org/officeDocument/2006/relationships/theme" Target="../theme/theme16.xml"/><Relationship Id="rId4" Type="http://schemas.openxmlformats.org/officeDocument/2006/relationships/slideLayout" Target="../slideLayouts/slideLayout69.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5" Type="http://schemas.openxmlformats.org/officeDocument/2006/relationships/theme" Target="../theme/theme17.xml"/><Relationship Id="rId4" Type="http://schemas.openxmlformats.org/officeDocument/2006/relationships/slideLayout" Target="../slideLayouts/slideLayout73.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image" Target="../media/image1.png"/><Relationship Id="rId5" Type="http://schemas.openxmlformats.org/officeDocument/2006/relationships/theme" Target="../theme/theme18.xml"/><Relationship Id="rId4" Type="http://schemas.openxmlformats.org/officeDocument/2006/relationships/slideLayout" Target="../slideLayouts/slideLayout77.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image" Target="../media/image1.png"/><Relationship Id="rId5" Type="http://schemas.openxmlformats.org/officeDocument/2006/relationships/theme" Target="../theme/theme19.xml"/><Relationship Id="rId4" Type="http://schemas.openxmlformats.org/officeDocument/2006/relationships/slideLayout" Target="../slideLayouts/slideLayout8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84.xml"/><Relationship Id="rId7"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theme" Target="../theme/theme20.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34.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theme" Target="../theme/theme9.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947B4BD-9D7B-4491-89A4-68385758EF20}"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vert="horz" wrap="square" lIns="91440" tIns="45720" rIns="91440" bIns="45720" numCol="1" anchor="t" anchorCtr="0" compatLnSpc="1">
            <a:prstTxWarp prst="textNoShape">
              <a:avLst/>
            </a:prstTxWarp>
          </a:bodyPr>
          <a:lstStyle>
            <a:lvl1pPr algn="l">
              <a:defRPr>
                <a:solidFill>
                  <a:srgbClr val="FFFCF7"/>
                </a:solidFill>
              </a:defRPr>
            </a:lvl1pPr>
          </a:lstStyle>
          <a:p>
            <a:fld id="{4407CB92-A8CB-4B89-8932-12840A358EAD}" type="slidenum">
              <a:rPr lang="he-IL" altLang="he-IL"/>
              <a:pPr/>
              <a:t>‹#›</a:t>
            </a:fld>
            <a:endParaRPr lang="he-IL" altLang="he-IL"/>
          </a:p>
        </p:txBody>
      </p:sp>
    </p:spTree>
  </p:cSld>
  <p:clrMap bg1="lt1" tx1="dk1" bg2="lt2" tx2="dk2" accent1="accent1" accent2="accent2" accent3="accent3" accent4="accent4" accent5="accent5" accent6="accent6" hlink="hlink" folHlink="folHlink"/>
  <p:sldLayoutIdLst>
    <p:sldLayoutId id="2147488107" r:id="rId1"/>
    <p:sldLayoutId id="2147488108" r:id="rId2"/>
    <p:sldLayoutId id="2147488109" r:id="rId3"/>
    <p:sldLayoutId id="2147488100" r:id="rId4"/>
    <p:sldLayoutId id="2147488110" r:id="rId5"/>
    <p:sldLayoutId id="2147488191"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EC8136C8-3F13-40B5-A87A-185AF694668A}"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vert="horz" wrap="square" lIns="91440" tIns="45720" rIns="91440" bIns="45720" numCol="1" anchor="t" anchorCtr="0" compatLnSpc="1">
            <a:prstTxWarp prst="textNoShape">
              <a:avLst/>
            </a:prstTxWarp>
          </a:bodyPr>
          <a:lstStyle>
            <a:lvl1pPr algn="l">
              <a:defRPr>
                <a:solidFill>
                  <a:srgbClr val="FFFCF7"/>
                </a:solidFill>
              </a:defRPr>
            </a:lvl1pPr>
          </a:lstStyle>
          <a:p>
            <a:fld id="{F92FA15E-D0EF-4A7D-8BE1-EA3F15C495F9}" type="slidenum">
              <a:rPr lang="he-IL" altLang="he-IL"/>
              <a:pPr/>
              <a:t>‹#›</a:t>
            </a:fld>
            <a:endParaRPr lang="he-IL" altLang="he-IL"/>
          </a:p>
        </p:txBody>
      </p:sp>
    </p:spTree>
  </p:cSld>
  <p:clrMap bg1="lt1" tx1="dk1" bg2="lt2" tx2="dk2" accent1="accent1" accent2="accent2" accent3="accent3" accent4="accent4" accent5="accent5" accent6="accent6" hlink="hlink" folHlink="folHlink"/>
  <p:sldLayoutIdLst>
    <p:sldLayoutId id="2147488143" r:id="rId1"/>
    <p:sldLayoutId id="2147488144" r:id="rId2"/>
    <p:sldLayoutId id="214748814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80B2083-0242-41C3-A6B4-24B35AC0C779}"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vert="horz" wrap="square" lIns="91440" tIns="45720" rIns="91440" bIns="45720" numCol="1" anchor="t" anchorCtr="0" compatLnSpc="1">
            <a:prstTxWarp prst="textNoShape">
              <a:avLst/>
            </a:prstTxWarp>
          </a:bodyPr>
          <a:lstStyle>
            <a:lvl1pPr algn="l">
              <a:defRPr>
                <a:solidFill>
                  <a:srgbClr val="FFFCF7"/>
                </a:solidFill>
              </a:defRPr>
            </a:lvl1pPr>
          </a:lstStyle>
          <a:p>
            <a:fld id="{1C98E361-7990-4B85-A76C-50C54531BE46}" type="slidenum">
              <a:rPr lang="he-IL" altLang="he-IL"/>
              <a:pPr/>
              <a:t>‹#›</a:t>
            </a:fld>
            <a:endParaRPr lang="he-IL" altLang="he-IL"/>
          </a:p>
        </p:txBody>
      </p:sp>
    </p:spTree>
  </p:cSld>
  <p:clrMap bg1="lt1" tx1="dk1" bg2="lt2" tx2="dk2" accent1="accent1" accent2="accent2" accent3="accent3" accent4="accent4" accent5="accent5" accent6="accent6" hlink="hlink" folHlink="folHlink"/>
  <p:sldLayoutIdLst>
    <p:sldLayoutId id="2147488146" r:id="rId1"/>
    <p:sldLayoutId id="2147488147" r:id="rId2"/>
    <p:sldLayoutId id="2147488148" r:id="rId3"/>
    <p:sldLayoutId id="2147488149"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37C7BAF-5D8B-4DAF-90A5-834E090395F7}"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vert="horz" wrap="square" lIns="91440" tIns="45720" rIns="91440" bIns="45720" numCol="1" anchor="t" anchorCtr="0" compatLnSpc="1">
            <a:prstTxWarp prst="textNoShape">
              <a:avLst/>
            </a:prstTxWarp>
          </a:bodyPr>
          <a:lstStyle>
            <a:lvl1pPr algn="l">
              <a:defRPr>
                <a:solidFill>
                  <a:srgbClr val="FFFCF7"/>
                </a:solidFill>
              </a:defRPr>
            </a:lvl1pPr>
          </a:lstStyle>
          <a:p>
            <a:fld id="{D527ED2E-6EFE-426C-9F39-683981D49DF7}" type="slidenum">
              <a:rPr lang="he-IL" altLang="he-IL"/>
              <a:pPr/>
              <a:t>‹#›</a:t>
            </a:fld>
            <a:endParaRPr lang="he-IL" altLang="he-IL"/>
          </a:p>
        </p:txBody>
      </p:sp>
    </p:spTree>
  </p:cSld>
  <p:clrMap bg1="lt1" tx1="dk1" bg2="lt2" tx2="dk2" accent1="accent1" accent2="accent2" accent3="accent3" accent4="accent4" accent5="accent5" accent6="accent6" hlink="hlink" folHlink="folHlink"/>
  <p:sldLayoutIdLst>
    <p:sldLayoutId id="2147488150" r:id="rId1"/>
    <p:sldLayoutId id="2147488151" r:id="rId2"/>
    <p:sldLayoutId id="2147488152" r:id="rId3"/>
    <p:sldLayoutId id="214748815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6FF16D1-2022-402A-A150-3BCD52043CE3}"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vert="horz" wrap="square" lIns="91440" tIns="45720" rIns="91440" bIns="45720" numCol="1" anchor="t" anchorCtr="0" compatLnSpc="1">
            <a:prstTxWarp prst="textNoShape">
              <a:avLst/>
            </a:prstTxWarp>
          </a:bodyPr>
          <a:lstStyle>
            <a:lvl1pPr algn="l">
              <a:defRPr>
                <a:solidFill>
                  <a:srgbClr val="FFFCF7"/>
                </a:solidFill>
              </a:defRPr>
            </a:lvl1pPr>
          </a:lstStyle>
          <a:p>
            <a:fld id="{CD8BB533-F2A1-4EFC-B403-ECF7C9726BD9}" type="slidenum">
              <a:rPr lang="he-IL" altLang="he-IL"/>
              <a:pPr/>
              <a:t>‹#›</a:t>
            </a:fld>
            <a:endParaRPr lang="he-IL" altLang="he-IL"/>
          </a:p>
        </p:txBody>
      </p:sp>
    </p:spTree>
  </p:cSld>
  <p:clrMap bg1="lt1" tx1="dk1" bg2="lt2" tx2="dk2" accent1="accent1" accent2="accent2" accent3="accent3" accent4="accent4" accent5="accent5" accent6="accent6" hlink="hlink" folHlink="folHlink"/>
  <p:sldLayoutIdLst>
    <p:sldLayoutId id="2147488154" r:id="rId1"/>
    <p:sldLayoutId id="2147488155" r:id="rId2"/>
    <p:sldLayoutId id="2147488156" r:id="rId3"/>
    <p:sldLayoutId id="214748810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A066C4B-F388-416F-9055-1DCF3DB02D39}"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vert="horz" wrap="square" lIns="91440" tIns="45720" rIns="91440" bIns="45720" numCol="1" anchor="t" anchorCtr="0" compatLnSpc="1">
            <a:prstTxWarp prst="textNoShape">
              <a:avLst/>
            </a:prstTxWarp>
          </a:bodyPr>
          <a:lstStyle>
            <a:lvl1pPr algn="l">
              <a:defRPr>
                <a:solidFill>
                  <a:srgbClr val="FFFCF7"/>
                </a:solidFill>
              </a:defRPr>
            </a:lvl1pPr>
          </a:lstStyle>
          <a:p>
            <a:fld id="{FDD6F0E5-BCD0-4298-91D1-7973787744EE}" type="slidenum">
              <a:rPr lang="he-IL" altLang="he-IL"/>
              <a:pPr/>
              <a:t>‹#›</a:t>
            </a:fld>
            <a:endParaRPr lang="he-IL" altLang="he-IL"/>
          </a:p>
        </p:txBody>
      </p:sp>
    </p:spTree>
  </p:cSld>
  <p:clrMap bg1="lt1" tx1="dk1" bg2="lt2" tx2="dk2" accent1="accent1" accent2="accent2" accent3="accent3" accent4="accent4" accent5="accent5" accent6="accent6" hlink="hlink" folHlink="folHlink"/>
  <p:sldLayoutIdLst>
    <p:sldLayoutId id="2147488158" r:id="rId1"/>
    <p:sldLayoutId id="2147488159" r:id="rId2"/>
    <p:sldLayoutId id="2147488160" r:id="rId3"/>
    <p:sldLayoutId id="2147488104" r:id="rId4"/>
    <p:sldLayoutId id="2147488161"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FCEC324-7B46-4482-A16D-E2D577464604}"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vert="horz" wrap="square" lIns="91440" tIns="45720" rIns="91440" bIns="45720" numCol="1" anchor="t" anchorCtr="0" compatLnSpc="1">
            <a:prstTxWarp prst="textNoShape">
              <a:avLst/>
            </a:prstTxWarp>
          </a:bodyPr>
          <a:lstStyle>
            <a:lvl1pPr algn="l">
              <a:defRPr>
                <a:solidFill>
                  <a:srgbClr val="FFFCF7"/>
                </a:solidFill>
              </a:defRPr>
            </a:lvl1pPr>
          </a:lstStyle>
          <a:p>
            <a:fld id="{65B74FA8-1B91-4C11-AC55-1789F44A9E7B}" type="slidenum">
              <a:rPr lang="he-IL" altLang="he-IL"/>
              <a:pPr/>
              <a:t>‹#›</a:t>
            </a:fld>
            <a:endParaRPr lang="he-IL" altLang="he-IL"/>
          </a:p>
        </p:txBody>
      </p:sp>
    </p:spTree>
  </p:cSld>
  <p:clrMap bg1="lt1" tx1="dk1" bg2="lt2" tx2="dk2" accent1="accent1" accent2="accent2" accent3="accent3" accent4="accent4" accent5="accent5" accent6="accent6" hlink="hlink" folHlink="folHlink"/>
  <p:sldLayoutIdLst>
    <p:sldLayoutId id="2147488162" r:id="rId1"/>
    <p:sldLayoutId id="2147488163" r:id="rId2"/>
    <p:sldLayoutId id="2147488164" r:id="rId3"/>
    <p:sldLayoutId id="2147488165" r:id="rId4"/>
    <p:sldLayoutId id="2147488166"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91D0845-23CB-4ADA-9CE3-45C5BC40F77C}"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vert="horz" wrap="square" lIns="91440" tIns="45720" rIns="91440" bIns="45720" numCol="1" anchor="t" anchorCtr="0" compatLnSpc="1">
            <a:prstTxWarp prst="textNoShape">
              <a:avLst/>
            </a:prstTxWarp>
          </a:bodyPr>
          <a:lstStyle>
            <a:lvl1pPr algn="l">
              <a:defRPr>
                <a:solidFill>
                  <a:srgbClr val="FFFCF7"/>
                </a:solidFill>
              </a:defRPr>
            </a:lvl1pPr>
          </a:lstStyle>
          <a:p>
            <a:fld id="{262AFD34-E24A-42BD-A5D2-B8E79F0DF7CC}" type="slidenum">
              <a:rPr lang="he-IL" altLang="he-IL"/>
              <a:pPr/>
              <a:t>‹#›</a:t>
            </a:fld>
            <a:endParaRPr lang="he-IL" altLang="he-IL"/>
          </a:p>
        </p:txBody>
      </p:sp>
    </p:spTree>
  </p:cSld>
  <p:clrMap bg1="lt1" tx1="dk1" bg2="lt2" tx2="dk2" accent1="accent1" accent2="accent2" accent3="accent3" accent4="accent4" accent5="accent5" accent6="accent6" hlink="hlink" folHlink="folHlink"/>
  <p:sldLayoutIdLst>
    <p:sldLayoutId id="2147488167" r:id="rId1"/>
    <p:sldLayoutId id="2147488168" r:id="rId2"/>
    <p:sldLayoutId id="2147488169" r:id="rId3"/>
    <p:sldLayoutId id="214748810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EEAA5A6-0070-4ED1-BCF7-8A987BE856A1}"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vert="horz" wrap="square" lIns="91440" tIns="45720" rIns="91440" bIns="45720" numCol="1" anchor="t" anchorCtr="0" compatLnSpc="1">
            <a:prstTxWarp prst="textNoShape">
              <a:avLst/>
            </a:prstTxWarp>
          </a:bodyPr>
          <a:lstStyle>
            <a:lvl1pPr algn="l">
              <a:defRPr>
                <a:solidFill>
                  <a:srgbClr val="FFFCF7"/>
                </a:solidFill>
              </a:defRPr>
            </a:lvl1pPr>
          </a:lstStyle>
          <a:p>
            <a:fld id="{EC9B2288-36CA-4E7A-B234-6362EE0B6E8B}" type="slidenum">
              <a:rPr lang="he-IL" altLang="he-IL"/>
              <a:pPr/>
              <a:t>‹#›</a:t>
            </a:fld>
            <a:endParaRPr lang="he-IL" altLang="he-IL"/>
          </a:p>
        </p:txBody>
      </p:sp>
    </p:spTree>
  </p:cSld>
  <p:clrMap bg1="lt1" tx1="dk1" bg2="lt2" tx2="dk2" accent1="accent1" accent2="accent2" accent3="accent3" accent4="accent4" accent5="accent5" accent6="accent6" hlink="hlink" folHlink="folHlink"/>
  <p:sldLayoutIdLst>
    <p:sldLayoutId id="2147488170" r:id="rId1"/>
    <p:sldLayoutId id="2147488171" r:id="rId2"/>
    <p:sldLayoutId id="2147488172" r:id="rId3"/>
    <p:sldLayoutId id="214748810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947B4BD-9D7B-4491-89A4-68385758EF20}" type="datetime8">
              <a:rPr lang="he-IL">
                <a:solidFill>
                  <a:prstClr val="black">
                    <a:tint val="75000"/>
                  </a:prstClr>
                </a:solidFill>
              </a:rPr>
              <a:pPr>
                <a:defRPr/>
              </a:pPr>
              <a:t>09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vert="horz" wrap="square" lIns="91440" tIns="45720" rIns="91440" bIns="45720" numCol="1" anchor="t" anchorCtr="0" compatLnSpc="1">
            <a:prstTxWarp prst="textNoShape">
              <a:avLst/>
            </a:prstTxWarp>
          </a:bodyPr>
          <a:lstStyle>
            <a:lvl1pPr algn="l">
              <a:defRPr>
                <a:solidFill>
                  <a:srgbClr val="FFFCF7"/>
                </a:solidFill>
              </a:defRPr>
            </a:lvl1pPr>
          </a:lstStyle>
          <a:p>
            <a:fld id="{4407CB92-A8CB-4B89-8932-12840A358EAD}" type="slidenum">
              <a:rPr lang="he-IL" altLang="he-IL"/>
              <a:pPr/>
              <a:t>‹#›</a:t>
            </a:fld>
            <a:endParaRPr lang="he-IL" altLang="he-IL"/>
          </a:p>
        </p:txBody>
      </p:sp>
    </p:spTree>
    <p:extLst>
      <p:ext uri="{BB962C8B-B14F-4D97-AF65-F5344CB8AC3E}">
        <p14:creationId xmlns:p14="http://schemas.microsoft.com/office/powerpoint/2010/main" val="414008740"/>
      </p:ext>
    </p:extLst>
  </p:cSld>
  <p:clrMap bg1="lt1" tx1="dk1" bg2="lt2" tx2="dk2" accent1="accent1" accent2="accent2" accent3="accent3" accent4="accent4" accent5="accent5" accent6="accent6" hlink="hlink" folHlink="folHlink"/>
  <p:sldLayoutIdLst>
    <p:sldLayoutId id="2147488174" r:id="rId1"/>
    <p:sldLayoutId id="2147488175" r:id="rId2"/>
    <p:sldLayoutId id="2147488176" r:id="rId3"/>
    <p:sldLayoutId id="214748817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947B4BD-9D7B-4491-89A4-68385758EF20}" type="datetime8">
              <a:rPr lang="he-IL">
                <a:solidFill>
                  <a:prstClr val="black">
                    <a:tint val="75000"/>
                  </a:prstClr>
                </a:solidFill>
              </a:rPr>
              <a:pPr>
                <a:defRPr/>
              </a:pPr>
              <a:t>09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vert="horz" wrap="square" lIns="91440" tIns="45720" rIns="91440" bIns="45720" numCol="1" anchor="t" anchorCtr="0" compatLnSpc="1">
            <a:prstTxWarp prst="textNoShape">
              <a:avLst/>
            </a:prstTxWarp>
          </a:bodyPr>
          <a:lstStyle>
            <a:lvl1pPr algn="l">
              <a:defRPr>
                <a:solidFill>
                  <a:srgbClr val="FFFCF7"/>
                </a:solidFill>
              </a:defRPr>
            </a:lvl1pPr>
          </a:lstStyle>
          <a:p>
            <a:fld id="{4407CB92-A8CB-4B89-8932-12840A358EAD}" type="slidenum">
              <a:rPr lang="he-IL" altLang="he-IL"/>
              <a:pPr/>
              <a:t>‹#›</a:t>
            </a:fld>
            <a:endParaRPr lang="he-IL" altLang="he-IL"/>
          </a:p>
        </p:txBody>
      </p:sp>
    </p:spTree>
    <p:extLst>
      <p:ext uri="{BB962C8B-B14F-4D97-AF65-F5344CB8AC3E}">
        <p14:creationId xmlns:p14="http://schemas.microsoft.com/office/powerpoint/2010/main" val="235744928"/>
      </p:ext>
    </p:extLst>
  </p:cSld>
  <p:clrMap bg1="lt1" tx1="dk1" bg2="lt2" tx2="dk2" accent1="accent1" accent2="accent2" accent3="accent3" accent4="accent4" accent5="accent5" accent6="accent6" hlink="hlink" folHlink="folHlink"/>
  <p:sldLayoutIdLst>
    <p:sldLayoutId id="2147488180" r:id="rId1"/>
    <p:sldLayoutId id="2147488181" r:id="rId2"/>
    <p:sldLayoutId id="2147488182" r:id="rId3"/>
    <p:sldLayoutId id="214748818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0140A0E-D3DE-41F7-9001-AE4173B809B1}"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vert="horz" wrap="square" lIns="91440" tIns="45720" rIns="91440" bIns="45720" numCol="1" anchor="t" anchorCtr="0" compatLnSpc="1">
            <a:prstTxWarp prst="textNoShape">
              <a:avLst/>
            </a:prstTxWarp>
          </a:bodyPr>
          <a:lstStyle>
            <a:lvl1pPr algn="l">
              <a:defRPr>
                <a:solidFill>
                  <a:srgbClr val="FFFCF7"/>
                </a:solidFill>
              </a:defRPr>
            </a:lvl1pPr>
          </a:lstStyle>
          <a:p>
            <a:fld id="{66D22E33-E01F-4539-A088-397C9CBE7B3E}" type="slidenum">
              <a:rPr lang="he-IL" altLang="he-IL"/>
              <a:pPr/>
              <a:t>‹#›</a:t>
            </a:fld>
            <a:endParaRPr lang="he-IL" altLang="he-IL"/>
          </a:p>
        </p:txBody>
      </p:sp>
    </p:spTree>
  </p:cSld>
  <p:clrMap bg1="lt1" tx1="dk1" bg2="lt2" tx2="dk2" accent1="accent1" accent2="accent2" accent3="accent3" accent4="accent4" accent5="accent5" accent6="accent6" hlink="hlink" folHlink="folHlink"/>
  <p:sldLayoutIdLst>
    <p:sldLayoutId id="2147488111" r:id="rId1"/>
    <p:sldLayoutId id="2147488112" r:id="rId2"/>
    <p:sldLayoutId id="2147488113" r:id="rId3"/>
    <p:sldLayoutId id="2147488114" r:id="rId4"/>
    <p:sldLayoutId id="2147488115"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947B4BD-9D7B-4491-89A4-68385758EF20}" type="datetime8">
              <a:rPr lang="he-IL">
                <a:solidFill>
                  <a:prstClr val="black">
                    <a:tint val="75000"/>
                  </a:prstClr>
                </a:solidFill>
              </a:rPr>
              <a:pPr>
                <a:defRPr/>
              </a:pPr>
              <a:t>09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vert="horz" wrap="square" lIns="91440" tIns="45720" rIns="91440" bIns="45720" numCol="1" anchor="t" anchorCtr="0" compatLnSpc="1">
            <a:prstTxWarp prst="textNoShape">
              <a:avLst/>
            </a:prstTxWarp>
          </a:bodyPr>
          <a:lstStyle>
            <a:lvl1pPr algn="l">
              <a:defRPr>
                <a:solidFill>
                  <a:srgbClr val="FFFCF7"/>
                </a:solidFill>
              </a:defRPr>
            </a:lvl1pPr>
          </a:lstStyle>
          <a:p>
            <a:fld id="{4407CB92-A8CB-4B89-8932-12840A358EAD}" type="slidenum">
              <a:rPr lang="he-IL" altLang="he-IL"/>
              <a:pPr/>
              <a:t>‹#›</a:t>
            </a:fld>
            <a:endParaRPr lang="he-IL" altLang="he-IL"/>
          </a:p>
        </p:txBody>
      </p:sp>
    </p:spTree>
    <p:extLst>
      <p:ext uri="{BB962C8B-B14F-4D97-AF65-F5344CB8AC3E}">
        <p14:creationId xmlns:p14="http://schemas.microsoft.com/office/powerpoint/2010/main" val="2031780960"/>
      </p:ext>
    </p:extLst>
  </p:cSld>
  <p:clrMap bg1="lt1" tx1="dk1" bg2="lt2" tx2="dk2" accent1="accent1" accent2="accent2" accent3="accent3" accent4="accent4" accent5="accent5" accent6="accent6" hlink="hlink" folHlink="folHlink"/>
  <p:sldLayoutIdLst>
    <p:sldLayoutId id="2147488186" r:id="rId1"/>
    <p:sldLayoutId id="2147488187" r:id="rId2"/>
    <p:sldLayoutId id="2147488188" r:id="rId3"/>
    <p:sldLayoutId id="2147488189" r:id="rId4"/>
    <p:sldLayoutId id="2147488190"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4C7A5F2-468F-404F-8134-A7AF239A228A}"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vert="horz" wrap="square" lIns="91440" tIns="45720" rIns="91440" bIns="45720" numCol="1" anchor="t" anchorCtr="0" compatLnSpc="1">
            <a:prstTxWarp prst="textNoShape">
              <a:avLst/>
            </a:prstTxWarp>
          </a:bodyPr>
          <a:lstStyle>
            <a:lvl1pPr algn="l">
              <a:defRPr>
                <a:solidFill>
                  <a:srgbClr val="FFFCF7"/>
                </a:solidFill>
              </a:defRPr>
            </a:lvl1pPr>
          </a:lstStyle>
          <a:p>
            <a:fld id="{56A0FF56-DD8A-4CC2-89A4-344A73069C37}" type="slidenum">
              <a:rPr lang="he-IL" altLang="he-IL"/>
              <a:pPr/>
              <a:t>‹#›</a:t>
            </a:fld>
            <a:endParaRPr lang="he-IL" altLang="he-IL"/>
          </a:p>
        </p:txBody>
      </p:sp>
    </p:spTree>
  </p:cSld>
  <p:clrMap bg1="lt1" tx1="dk1" bg2="lt2" tx2="dk2" accent1="accent1" accent2="accent2" accent3="accent3" accent4="accent4" accent5="accent5" accent6="accent6" hlink="hlink" folHlink="folHlink"/>
  <p:sldLayoutIdLst>
    <p:sldLayoutId id="2147488116" r:id="rId1"/>
    <p:sldLayoutId id="2147488117" r:id="rId2"/>
    <p:sldLayoutId id="2147488118" r:id="rId3"/>
    <p:sldLayoutId id="2147488119" r:id="rId4"/>
    <p:sldLayoutId id="2147488120"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5CEBE88-5DE3-4DEC-99EE-5611D2BAF657}"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vert="horz" wrap="square" lIns="91440" tIns="45720" rIns="91440" bIns="45720" numCol="1" anchor="t" anchorCtr="0" compatLnSpc="1">
            <a:prstTxWarp prst="textNoShape">
              <a:avLst/>
            </a:prstTxWarp>
          </a:bodyPr>
          <a:lstStyle>
            <a:lvl1pPr algn="l">
              <a:defRPr>
                <a:solidFill>
                  <a:srgbClr val="FFFCF7"/>
                </a:solidFill>
              </a:defRPr>
            </a:lvl1pPr>
          </a:lstStyle>
          <a:p>
            <a:fld id="{E935C620-6D27-4A3C-BD1B-E1D81C6B9454}" type="slidenum">
              <a:rPr lang="he-IL" altLang="he-IL"/>
              <a:pPr/>
              <a:t>‹#›</a:t>
            </a:fld>
            <a:endParaRPr lang="he-IL" altLang="he-IL"/>
          </a:p>
        </p:txBody>
      </p:sp>
    </p:spTree>
  </p:cSld>
  <p:clrMap bg1="lt1" tx1="dk1" bg2="lt2" tx2="dk2" accent1="accent1" accent2="accent2" accent3="accent3" accent4="accent4" accent5="accent5" accent6="accent6" hlink="hlink" folHlink="folHlink"/>
  <p:sldLayoutIdLst>
    <p:sldLayoutId id="2147488121" r:id="rId1"/>
    <p:sldLayoutId id="2147488122" r:id="rId2"/>
    <p:sldLayoutId id="2147488123" r:id="rId3"/>
    <p:sldLayoutId id="2147488124"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F428E01-CA1A-4711-BFB8-9DC4B811E486}"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vert="horz" wrap="square" lIns="91440" tIns="45720" rIns="91440" bIns="45720" numCol="1" anchor="t" anchorCtr="0" compatLnSpc="1">
            <a:prstTxWarp prst="textNoShape">
              <a:avLst/>
            </a:prstTxWarp>
          </a:bodyPr>
          <a:lstStyle>
            <a:lvl1pPr algn="l">
              <a:defRPr>
                <a:solidFill>
                  <a:srgbClr val="FFFCF7"/>
                </a:solidFill>
              </a:defRPr>
            </a:lvl1pPr>
          </a:lstStyle>
          <a:p>
            <a:fld id="{66A71E1D-1BED-428B-9530-D029D29988D9}" type="slidenum">
              <a:rPr lang="he-IL" altLang="he-IL"/>
              <a:pPr/>
              <a:t>‹#›</a:t>
            </a:fld>
            <a:endParaRPr lang="he-IL" altLang="he-IL"/>
          </a:p>
        </p:txBody>
      </p:sp>
    </p:spTree>
  </p:cSld>
  <p:clrMap bg1="lt1" tx1="dk1" bg2="lt2" tx2="dk2" accent1="accent1" accent2="accent2" accent3="accent3" accent4="accent4" accent5="accent5" accent6="accent6" hlink="hlink" folHlink="folHlink"/>
  <p:sldLayoutIdLst>
    <p:sldLayoutId id="2147488125" r:id="rId1"/>
    <p:sldLayoutId id="2147488126" r:id="rId2"/>
    <p:sldLayoutId id="214748812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36855C8-07D4-4601-A9BA-9FF6B9133620}"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vert="horz" wrap="square" lIns="91440" tIns="45720" rIns="91440" bIns="45720" numCol="1" anchor="t" anchorCtr="0" compatLnSpc="1">
            <a:prstTxWarp prst="textNoShape">
              <a:avLst/>
            </a:prstTxWarp>
          </a:bodyPr>
          <a:lstStyle>
            <a:lvl1pPr algn="l">
              <a:defRPr>
                <a:solidFill>
                  <a:srgbClr val="FFFCF7"/>
                </a:solidFill>
              </a:defRPr>
            </a:lvl1pPr>
          </a:lstStyle>
          <a:p>
            <a:fld id="{053896B1-E856-47FD-8F65-4092546B76B0}" type="slidenum">
              <a:rPr lang="he-IL" altLang="he-IL"/>
              <a:pPr/>
              <a:t>‹#›</a:t>
            </a:fld>
            <a:endParaRPr lang="he-IL" altLang="he-IL"/>
          </a:p>
        </p:txBody>
      </p:sp>
    </p:spTree>
  </p:cSld>
  <p:clrMap bg1="lt1" tx1="dk1" bg2="lt2" tx2="dk2" accent1="accent1" accent2="accent2" accent3="accent3" accent4="accent4" accent5="accent5" accent6="accent6" hlink="hlink" folHlink="folHlink"/>
  <p:sldLayoutIdLst>
    <p:sldLayoutId id="2147488128" r:id="rId1"/>
    <p:sldLayoutId id="2147488129" r:id="rId2"/>
    <p:sldLayoutId id="214748813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16C5371-0BA1-4667-8E12-9EA4D02BBD6B}"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vert="horz" wrap="square" lIns="91440" tIns="45720" rIns="91440" bIns="45720" numCol="1" anchor="t" anchorCtr="0" compatLnSpc="1">
            <a:prstTxWarp prst="textNoShape">
              <a:avLst/>
            </a:prstTxWarp>
          </a:bodyPr>
          <a:lstStyle>
            <a:lvl1pPr algn="l">
              <a:defRPr>
                <a:solidFill>
                  <a:srgbClr val="FFFCF7"/>
                </a:solidFill>
              </a:defRPr>
            </a:lvl1pPr>
          </a:lstStyle>
          <a:p>
            <a:fld id="{3E7D1DFD-DF38-485B-B9A2-9EBBC1BFA6FC}" type="slidenum">
              <a:rPr lang="he-IL" altLang="he-IL"/>
              <a:pPr/>
              <a:t>‹#›</a:t>
            </a:fld>
            <a:endParaRPr lang="he-IL" altLang="he-IL"/>
          </a:p>
        </p:txBody>
      </p:sp>
    </p:spTree>
  </p:cSld>
  <p:clrMap bg1="lt1" tx1="dk1" bg2="lt2" tx2="dk2" accent1="accent1" accent2="accent2" accent3="accent3" accent4="accent4" accent5="accent5" accent6="accent6" hlink="hlink" folHlink="folHlink"/>
  <p:sldLayoutIdLst>
    <p:sldLayoutId id="2147488131" r:id="rId1"/>
    <p:sldLayoutId id="2147488132" r:id="rId2"/>
    <p:sldLayoutId id="2147488133" r:id="rId3"/>
    <p:sldLayoutId id="214748810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BF72997-F6B4-4360-9B6F-DA262775253B}"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vert="horz" wrap="square" lIns="91440" tIns="45720" rIns="91440" bIns="45720" numCol="1" anchor="t" anchorCtr="0" compatLnSpc="1">
            <a:prstTxWarp prst="textNoShape">
              <a:avLst/>
            </a:prstTxWarp>
          </a:bodyPr>
          <a:lstStyle>
            <a:lvl1pPr algn="l">
              <a:defRPr>
                <a:solidFill>
                  <a:srgbClr val="FFFCF7"/>
                </a:solidFill>
              </a:defRPr>
            </a:lvl1pPr>
          </a:lstStyle>
          <a:p>
            <a:fld id="{1A1ABE5E-82E5-4B74-93D3-A94EDB8341D1}" type="slidenum">
              <a:rPr lang="he-IL" altLang="he-IL"/>
              <a:pPr/>
              <a:t>‹#›</a:t>
            </a:fld>
            <a:endParaRPr lang="he-IL" altLang="he-IL"/>
          </a:p>
        </p:txBody>
      </p:sp>
    </p:spTree>
  </p:cSld>
  <p:clrMap bg1="lt1" tx1="dk1" bg2="lt2" tx2="dk2" accent1="accent1" accent2="accent2" accent3="accent3" accent4="accent4" accent5="accent5" accent6="accent6" hlink="hlink" folHlink="folHlink"/>
  <p:sldLayoutIdLst>
    <p:sldLayoutId id="2147488134" r:id="rId1"/>
    <p:sldLayoutId id="2147488135" r:id="rId2"/>
    <p:sldLayoutId id="2147488136" r:id="rId3"/>
    <p:sldLayoutId id="214748810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E12487E-BFA2-458C-9C8F-A0000D906B98}"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vert="horz" wrap="square" lIns="91440" tIns="45720" rIns="91440" bIns="45720" numCol="1" anchor="t" anchorCtr="0" compatLnSpc="1">
            <a:prstTxWarp prst="textNoShape">
              <a:avLst/>
            </a:prstTxWarp>
          </a:bodyPr>
          <a:lstStyle>
            <a:lvl1pPr algn="l">
              <a:defRPr>
                <a:solidFill>
                  <a:srgbClr val="FFFCF7"/>
                </a:solidFill>
              </a:defRPr>
            </a:lvl1pPr>
          </a:lstStyle>
          <a:p>
            <a:fld id="{DC214487-DB5A-4CE3-B050-0C077D98A681}" type="slidenum">
              <a:rPr lang="he-IL" altLang="he-IL"/>
              <a:pPr/>
              <a:t>‹#›</a:t>
            </a:fld>
            <a:endParaRPr lang="he-IL" altLang="he-IL"/>
          </a:p>
        </p:txBody>
      </p:sp>
    </p:spTree>
  </p:cSld>
  <p:clrMap bg1="lt1" tx1="dk1" bg2="lt2" tx2="dk2" accent1="accent1" accent2="accent2" accent3="accent3" accent4="accent4" accent5="accent5" accent6="accent6" hlink="hlink" folHlink="folHlink"/>
  <p:sldLayoutIdLst>
    <p:sldLayoutId id="2147488137" r:id="rId1"/>
    <p:sldLayoutId id="2147488138" r:id="rId2"/>
    <p:sldLayoutId id="2147488139" r:id="rId3"/>
    <p:sldLayoutId id="2147488140" r:id="rId4"/>
    <p:sldLayoutId id="2147488141" r:id="rId5"/>
    <p:sldLayoutId id="2147488142"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commons.wikimedia.org/wiki/File:Epstein_Barr_Virus_virions_EM_10.1371_journal.pbio.0030430.g001-L.JPG" TargetMode="External"/><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hyperlink" Target="http://upload.wikimedia.org/wikipedia/commons/c/c7/HIV_attachment.gif"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commons.wikimedia.org/wiki/User:Splette" TargetMode="External"/><Relationship Id="rId2" Type="http://schemas.openxmlformats.org/officeDocument/2006/relationships/image" Target="../media/image48.png"/><Relationship Id="rId1" Type="http://schemas.openxmlformats.org/officeDocument/2006/relationships/slideLayout" Target="../slideLayouts/slideLayout5.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File:HIV-replication-cycle-de.sv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50.jpeg"/><Relationship Id="rId5" Type="http://schemas.openxmlformats.org/officeDocument/2006/relationships/hyperlink" Target="https://he.wikipedia.org/wiki/%D7%A7%D7%95%D7%91%D7%A5:HIV-budding-Color.jpg" TargetMode="External"/><Relationship Id="rId4" Type="http://schemas.openxmlformats.org/officeDocument/2006/relationships/hyperlink" Target="https://www.youtube.com/watch?v=9leO28ydyf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4/4e/Windpocken.jpg" TargetMode="Externa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hyperlink" Target="http://phil.cdc.gov/phil/details.asp?pid=130" TargetMode="External"/><Relationship Id="rId4" Type="http://schemas.openxmlformats.org/officeDocument/2006/relationships/hyperlink" Target="ttp://commons.wikimedia.org/wiki/File:Windpocken.jp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1.png"/><Relationship Id="rId7" Type="http://schemas.openxmlformats.org/officeDocument/2006/relationships/image" Target="../media/image54.jpeg"/><Relationship Id="rId2"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hyperlink" Target="http://phil.cdc.gov/phil/details.asp?pid=5578"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hyperlink" Target="http://commons.wikimedia.org/wiki/File:Rubella_Dgk_kind_mitroeteln.jpg" TargetMode="External"/><Relationship Id="rId3" Type="http://schemas.openxmlformats.org/officeDocument/2006/relationships/image" Target="../media/image59.jpeg"/><Relationship Id="rId7" Type="http://schemas.openxmlformats.org/officeDocument/2006/relationships/hyperlink" Target="http://commons.wikimedia.org/wiki/File:Rubella_virus_TEM_B82-0203_lores.jpg" TargetMode="External"/><Relationship Id="rId2" Type="http://schemas.openxmlformats.org/officeDocument/2006/relationships/hyperlink" Target="//upload.wikimedia.org/wikipedia/commons/8/8a/Rubella_Dgk_kind_mitroeteln.jpg" TargetMode="External"/><Relationship Id="rId1" Type="http://schemas.openxmlformats.org/officeDocument/2006/relationships/slideLayout" Target="../slideLayouts/slideLayout60.xml"/><Relationship Id="rId6" Type="http://schemas.openxmlformats.org/officeDocument/2006/relationships/image" Target="../media/image61.png"/><Relationship Id="rId5" Type="http://schemas.openxmlformats.org/officeDocument/2006/relationships/image" Target="../media/image60.jpeg"/><Relationship Id="rId10" Type="http://schemas.openxmlformats.org/officeDocument/2006/relationships/hyperlink" Target="ns.wikimedia.org/wiki/File:Rubella_virus_10221_lores.jpg" TargetMode="External"/><Relationship Id="rId4" Type="http://schemas.openxmlformats.org/officeDocument/2006/relationships/hyperlink" Target="//upload.wikimedia.org/wikipedia/commons/6/61/Rubella_virus_10221_lores.jpg" TargetMode="External"/><Relationship Id="rId9" Type="http://schemas.openxmlformats.org/officeDocument/2006/relationships/hyperlink" Target="http://creativecommons.org/licenses/by-sa/3.0/deed.en"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www.epa.gov/microbes/polio.html" TargetMode="External"/><Relationship Id="rId7" Type="http://schemas.openxmlformats.org/officeDocument/2006/relationships/image" Target="../media/image64.png"/><Relationship Id="rId2" Type="http://schemas.openxmlformats.org/officeDocument/2006/relationships/hyperlink" Target="http://www.flickr.com/photos/imprensalauro/4703287066/" TargetMode="External"/><Relationship Id="rId1" Type="http://schemas.openxmlformats.org/officeDocument/2006/relationships/slideLayout" Target="../slideLayouts/slideLayout86.xml"/><Relationship Id="rId6" Type="http://schemas.openxmlformats.org/officeDocument/2006/relationships/image" Target="../media/image51.png"/><Relationship Id="rId5" Type="http://schemas.openxmlformats.org/officeDocument/2006/relationships/hyperlink" Target="http://phil.cdc.gov/phil/details.asp?pid=5578" TargetMode="External"/><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www.flickr.com/photos/cambodia4kidsorg/502304584/" TargetMode="External"/><Relationship Id="rId1" Type="http://schemas.openxmlformats.org/officeDocument/2006/relationships/slideLayout" Target="../slideLayouts/slideLayout5.xml"/><Relationship Id="rId5" Type="http://schemas.openxmlformats.org/officeDocument/2006/relationships/hyperlink" Target="http://phil.cdc.gov/phil/details.asp?pid=2860" TargetMode="External"/><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3" Type="http://schemas.openxmlformats.org/officeDocument/2006/relationships/hyperlink" Target="//upload.wikimedia.org/wikipedia/commons/4/48/Aedes_aegypti_biting_human.jpg" TargetMode="External"/><Relationship Id="rId2" Type="http://schemas.openxmlformats.org/officeDocument/2006/relationships/image" Target="../media/image67.jpeg"/><Relationship Id="rId1" Type="http://schemas.openxmlformats.org/officeDocument/2006/relationships/slideLayout" Target="../slideLayouts/slideLayout73.xml"/><Relationship Id="rId5" Type="http://schemas.openxmlformats.org/officeDocument/2006/relationships/hyperlink" Target="http://phil.cdc.gov/Phil/details.asp" TargetMode="External"/><Relationship Id="rId4" Type="http://schemas.openxmlformats.org/officeDocument/2006/relationships/image" Target="../media/image68.jpeg"/></Relationships>
</file>

<file path=ppt/slides/_rels/slide46.xml.rels><?xml version="1.0" encoding="UTF-8" standalone="yes"?>
<Relationships xmlns="http://schemas.openxmlformats.org/package/2006/relationships"><Relationship Id="rId3" Type="http://schemas.openxmlformats.org/officeDocument/2006/relationships/hyperlink" Target="//upload.wikimedia.org/wikipedia/commons/4/48/Aedes_aegypti_biting_human.jpg" TargetMode="External"/><Relationship Id="rId2" Type="http://schemas.openxmlformats.org/officeDocument/2006/relationships/image" Target="../media/image67.jpeg"/><Relationship Id="rId1" Type="http://schemas.openxmlformats.org/officeDocument/2006/relationships/slideLayout" Target="../slideLayouts/slideLayout73.xml"/><Relationship Id="rId5" Type="http://schemas.openxmlformats.org/officeDocument/2006/relationships/hyperlink" Target="http://phil.cdc.gov/Phil/details.asp" TargetMode="External"/><Relationship Id="rId4" Type="http://schemas.openxmlformats.org/officeDocument/2006/relationships/image" Target="../media/image6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hyperlink" Target="https://www.youtube.com/watch?v=3DP-MAhr0YY" TargetMode="External"/><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hyperlink" Target="https://www.youtube.com/watch?v=uFXuxGuT7H8" TargetMode="External"/><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18" Type="http://schemas.openxmlformats.org/officeDocument/2006/relationships/image" Target="../media/image32.png"/><Relationship Id="rId3" Type="http://schemas.openxmlformats.org/officeDocument/2006/relationships/image" Target="../media/image16.png"/><Relationship Id="rId7" Type="http://schemas.openxmlformats.org/officeDocument/2006/relationships/image" Target="../media/image25.png"/><Relationship Id="rId12" Type="http://schemas.openxmlformats.org/officeDocument/2006/relationships/image" Target="../media/image15.png"/><Relationship Id="rId17" Type="http://schemas.openxmlformats.org/officeDocument/2006/relationships/image" Target="../media/image31.png"/><Relationship Id="rId2" Type="http://schemas.openxmlformats.org/officeDocument/2006/relationships/image" Target="../media/image13.png"/><Relationship Id="rId16"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17.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8313" y="1125538"/>
            <a:ext cx="8143875" cy="830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800" b="1" dirty="0">
                <a:solidFill>
                  <a:srgbClr val="FF6600"/>
                </a:solidFill>
                <a:latin typeface="+mn-lt"/>
                <a:cs typeface="+mn-cs"/>
              </a:rPr>
              <a:t>נגיפים (וירוסים)</a:t>
            </a:r>
          </a:p>
        </p:txBody>
      </p:sp>
      <p:sp>
        <p:nvSpPr>
          <p:cNvPr id="86019" name="Rectangle 18"/>
          <p:cNvSpPr>
            <a:spLocks noChangeArrowheads="1"/>
          </p:cNvSpPr>
          <p:nvPr/>
        </p:nvSpPr>
        <p:spPr bwMode="auto">
          <a:xfrm>
            <a:off x="7164388" y="2060575"/>
            <a:ext cx="1439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b="1">
                <a:solidFill>
                  <a:srgbClr val="1D4C72"/>
                </a:solidFill>
                <a:latin typeface="Calibri" panose="020F0502020204030204" pitchFamily="34" charset="0"/>
              </a:rPr>
              <a:t>נושאי השיעור</a:t>
            </a:r>
          </a:p>
        </p:txBody>
      </p:sp>
      <p:sp>
        <p:nvSpPr>
          <p:cNvPr id="7" name="TextBox 6"/>
          <p:cNvSpPr txBox="1"/>
          <p:nvPr/>
        </p:nvSpPr>
        <p:spPr>
          <a:xfrm>
            <a:off x="0" y="406400"/>
            <a:ext cx="8642350"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smtClean="0">
                <a:solidFill>
                  <a:srgbClr val="1D4C72"/>
                </a:solidFill>
                <a:latin typeface="Arial"/>
                <a:cs typeface="Arial"/>
              </a:rPr>
              <a:t>נגיפים וחיידקים בגוף האדם</a:t>
            </a:r>
            <a:endParaRPr lang="he-IL" sz="3600" b="1" noProof="1">
              <a:solidFill>
                <a:schemeClr val="accent6">
                  <a:lumMod val="50000"/>
                  <a:lumOff val="50000"/>
                </a:schemeClr>
              </a:solidFill>
              <a:latin typeface="Arial"/>
              <a:cs typeface="Arial"/>
            </a:endParaRPr>
          </a:p>
        </p:txBody>
      </p:sp>
      <p:sp>
        <p:nvSpPr>
          <p:cNvPr id="8" name="Rectangle 3"/>
          <p:cNvSpPr/>
          <p:nvPr/>
        </p:nvSpPr>
        <p:spPr>
          <a:xfrm>
            <a:off x="512763" y="10525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86022" name="קבוצה 1"/>
          <p:cNvGrpSpPr>
            <a:grpSpLocks/>
          </p:cNvGrpSpPr>
          <p:nvPr/>
        </p:nvGrpSpPr>
        <p:grpSpPr bwMode="auto">
          <a:xfrm>
            <a:off x="512763" y="2492375"/>
            <a:ext cx="8026400" cy="3900488"/>
            <a:chOff x="512764" y="2586038"/>
            <a:chExt cx="8026647" cy="3899423"/>
          </a:xfrm>
        </p:grpSpPr>
        <p:sp>
          <p:nvSpPr>
            <p:cNvPr id="18" name="Rectangle 17"/>
            <p:cNvSpPr/>
            <p:nvPr/>
          </p:nvSpPr>
          <p:spPr bwMode="auto">
            <a:xfrm>
              <a:off x="512764" y="2586038"/>
              <a:ext cx="8026647" cy="389942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3"/>
                </a:buBlip>
                <a:defRPr/>
              </a:pPr>
              <a:r>
                <a:rPr lang="he-IL" sz="2000" dirty="0">
                  <a:solidFill>
                    <a:schemeClr val="tx1"/>
                  </a:solidFill>
                </a:rPr>
                <a:t> מבנה הנגיפים</a:t>
              </a:r>
            </a:p>
            <a:p>
              <a:pPr fontAlgn="auto">
                <a:spcBef>
                  <a:spcPts val="0"/>
                </a:spcBef>
                <a:spcAft>
                  <a:spcPts val="0"/>
                </a:spcAft>
                <a:buFontTx/>
                <a:buBlip>
                  <a:blip r:embed="rId3"/>
                </a:buBlip>
                <a:defRPr/>
              </a:pPr>
              <a:r>
                <a:rPr lang="he-IL" sz="2000" dirty="0">
                  <a:solidFill>
                    <a:schemeClr val="tx1"/>
                  </a:solidFill>
                </a:rPr>
                <a:t> </a:t>
              </a:r>
              <a:r>
                <a:rPr lang="he-IL" sz="2000" dirty="0" smtClean="0">
                  <a:solidFill>
                    <a:schemeClr val="tx1"/>
                  </a:solidFill>
                </a:rPr>
                <a:t>דרכי ההתרבות של הנגיפים</a:t>
              </a:r>
            </a:p>
            <a:p>
              <a:pPr fontAlgn="auto">
                <a:spcBef>
                  <a:spcPts val="0"/>
                </a:spcBef>
                <a:spcAft>
                  <a:spcPts val="0"/>
                </a:spcAft>
                <a:buFontTx/>
                <a:buBlip>
                  <a:blip r:embed="rId3"/>
                </a:buBlip>
                <a:defRPr/>
              </a:pPr>
              <a:r>
                <a:rPr lang="he-IL" sz="2000" dirty="0">
                  <a:solidFill>
                    <a:schemeClr val="tx1"/>
                  </a:solidFill>
                </a:rPr>
                <a:t> </a:t>
              </a:r>
              <a:r>
                <a:rPr lang="he-IL" sz="2000" dirty="0" smtClean="0">
                  <a:solidFill>
                    <a:schemeClr val="tx1"/>
                  </a:solidFill>
                </a:rPr>
                <a:t>נגיף ההרפס (כנציג של נגיפי ה- </a:t>
              </a:r>
              <a:r>
                <a:rPr lang="en-US" sz="2000" dirty="0" smtClean="0">
                  <a:solidFill>
                    <a:schemeClr val="tx1"/>
                  </a:solidFill>
                </a:rPr>
                <a:t>DNA</a:t>
              </a:r>
              <a:r>
                <a:rPr lang="he-IL" sz="2000" dirty="0" smtClean="0">
                  <a:solidFill>
                    <a:schemeClr val="tx1"/>
                  </a:solidFill>
                </a:rPr>
                <a:t>)</a:t>
              </a:r>
            </a:p>
            <a:p>
              <a:pPr fontAlgn="auto">
                <a:spcBef>
                  <a:spcPts val="0"/>
                </a:spcBef>
                <a:spcAft>
                  <a:spcPts val="0"/>
                </a:spcAft>
                <a:buFontTx/>
                <a:buBlip>
                  <a:blip r:embed="rId3"/>
                </a:buBlip>
                <a:defRPr/>
              </a:pPr>
              <a:r>
                <a:rPr lang="he-IL" sz="2000" dirty="0">
                  <a:solidFill>
                    <a:schemeClr val="tx1"/>
                  </a:solidFill>
                </a:rPr>
                <a:t> </a:t>
              </a:r>
              <a:r>
                <a:rPr lang="he-IL" sz="2000" dirty="0" smtClean="0">
                  <a:solidFill>
                    <a:schemeClr val="tx1"/>
                  </a:solidFill>
                </a:rPr>
                <a:t>נגיף האיידס (כנציג של נגיפי ה- </a:t>
              </a:r>
              <a:r>
                <a:rPr lang="en-US" sz="2000" dirty="0" smtClean="0">
                  <a:solidFill>
                    <a:schemeClr val="tx1"/>
                  </a:solidFill>
                </a:rPr>
                <a:t>(RNA</a:t>
              </a:r>
              <a:endParaRPr lang="he-IL" sz="2000" dirty="0" smtClean="0">
                <a:solidFill>
                  <a:schemeClr val="tx1"/>
                </a:solidFill>
              </a:endParaRPr>
            </a:p>
            <a:p>
              <a:pPr fontAlgn="auto">
                <a:spcBef>
                  <a:spcPts val="0"/>
                </a:spcBef>
                <a:spcAft>
                  <a:spcPts val="0"/>
                </a:spcAft>
                <a:buFontTx/>
                <a:buBlip>
                  <a:blip r:embed="rId3"/>
                </a:buBlip>
                <a:defRPr/>
              </a:pPr>
              <a:r>
                <a:rPr lang="he-IL" sz="2000" dirty="0">
                  <a:solidFill>
                    <a:schemeClr val="tx1"/>
                  </a:solidFill>
                </a:rPr>
                <a:t> </a:t>
              </a:r>
              <a:r>
                <a:rPr lang="he-IL" sz="2000" dirty="0" err="1" smtClean="0">
                  <a:solidFill>
                    <a:schemeClr val="tx1"/>
                  </a:solidFill>
                </a:rPr>
                <a:t>רטרווירוסים</a:t>
              </a:r>
              <a:endParaRPr lang="he-IL" sz="2000" dirty="0" smtClean="0">
                <a:solidFill>
                  <a:schemeClr val="tx1"/>
                </a:solidFill>
              </a:endParaRPr>
            </a:p>
            <a:p>
              <a:pPr fontAlgn="auto">
                <a:spcBef>
                  <a:spcPts val="0"/>
                </a:spcBef>
                <a:spcAft>
                  <a:spcPts val="0"/>
                </a:spcAft>
                <a:defRPr/>
              </a:pPr>
              <a:endParaRPr lang="he-IL" sz="2000" dirty="0">
                <a:solidFill>
                  <a:schemeClr val="tx1"/>
                </a:solidFill>
              </a:endParaRPr>
            </a:p>
          </p:txBody>
        </p:sp>
        <p:grpSp>
          <p:nvGrpSpPr>
            <p:cNvPr id="86024" name="קבוצה 19"/>
            <p:cNvGrpSpPr>
              <a:grpSpLocks/>
            </p:cNvGrpSpPr>
            <p:nvPr/>
          </p:nvGrpSpPr>
          <p:grpSpPr bwMode="auto">
            <a:xfrm>
              <a:off x="1187624" y="4337072"/>
              <a:ext cx="6794588" cy="1986696"/>
              <a:chOff x="1351851" y="2482092"/>
              <a:chExt cx="6793711" cy="1986417"/>
            </a:xfrm>
          </p:grpSpPr>
          <p:pic>
            <p:nvPicPr>
              <p:cNvPr id="86025" name="תמונה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51851" y="2482092"/>
                <a:ext cx="1908607" cy="198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6" name="תמונה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rot="21417215">
                <a:off x="6359226" y="2649446"/>
                <a:ext cx="1786336" cy="179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7" name="תמונה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80849" y="2747216"/>
                <a:ext cx="1619078" cy="161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341364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73088"/>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defRPr/>
            </a:pPr>
            <a:r>
              <a:rPr lang="he-IL" dirty="0" smtClean="0">
                <a:solidFill>
                  <a:schemeClr val="accent3"/>
                </a:solidFill>
                <a:latin typeface="Times New Roman" pitchFamily="18" charset="0"/>
                <a:cs typeface="Arial"/>
              </a:rPr>
              <a:t>הטרנסדוקציה, הטרנספורמציה והקוניוגציה </a:t>
            </a:r>
            <a:r>
              <a:rPr lang="he-IL" dirty="0" smtClean="0">
                <a:solidFill>
                  <a:prstClr val="black"/>
                </a:solidFill>
                <a:latin typeface="Times New Roman" pitchFamily="18" charset="0"/>
                <a:cs typeface="Arial"/>
              </a:rPr>
              <a:t>הן שלושת התהליכים (נוסף על המוטציות) הגורמים ליצירת צירופי גנים חדשים (</a:t>
            </a:r>
            <a:r>
              <a:rPr lang="he-IL" dirty="0" smtClean="0">
                <a:solidFill>
                  <a:schemeClr val="accent3"/>
                </a:solidFill>
                <a:latin typeface="Times New Roman" pitchFamily="18" charset="0"/>
                <a:cs typeface="Arial"/>
              </a:rPr>
              <a:t>צירופים רקומביננטים</a:t>
            </a:r>
            <a:r>
              <a:rPr lang="he-IL" dirty="0" smtClean="0">
                <a:solidFill>
                  <a:prstClr val="black"/>
                </a:solidFill>
                <a:latin typeface="Times New Roman" pitchFamily="18" charset="0"/>
                <a:cs typeface="Arial"/>
              </a:rPr>
              <a:t>) באוכלוסיות החיידקים </a:t>
            </a:r>
          </a:p>
          <a:p>
            <a:pPr algn="r" rtl="1" eaLnBrk="1" hangingPunct="1">
              <a:defRPr/>
            </a:pPr>
            <a:r>
              <a:rPr lang="he-IL" dirty="0" smtClean="0">
                <a:solidFill>
                  <a:prstClr val="black"/>
                </a:solidFill>
                <a:latin typeface="Times New Roman" pitchFamily="18" charset="0"/>
                <a:cs typeface="Arial"/>
              </a:rPr>
              <a:t>ולהגדלת השונות הגנטית בהם.</a:t>
            </a:r>
          </a:p>
          <a:p>
            <a:pPr algn="r" rtl="1" eaLnBrk="1" hangingPunct="1">
              <a:defRPr/>
            </a:pPr>
            <a:r>
              <a:rPr lang="he-IL" dirty="0" smtClean="0">
                <a:solidFill>
                  <a:prstClr val="black"/>
                </a:solidFill>
                <a:latin typeface="Times New Roman" pitchFamily="18" charset="0"/>
                <a:cs typeface="Arial"/>
              </a:rPr>
              <a:t>ראו הרחבה במצגת מיוחדת העוסקת בנושא זה.</a:t>
            </a:r>
          </a:p>
        </p:txBody>
      </p:sp>
      <p:sp>
        <p:nvSpPr>
          <p:cNvPr id="99331" name="Slide Number Placeholder 15"/>
          <p:cNvSpPr>
            <a:spLocks noGrp="1"/>
          </p:cNvSpPr>
          <p:nvPr>
            <p:ph type="sldNum" sz="quarter" idx="12"/>
          </p:nvPr>
        </p:nvSpPr>
        <p:spPr bwMode="auto">
          <a:xfrm>
            <a:off x="107950" y="6613525"/>
            <a:ext cx="2133600" cy="214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FBE411-6A15-4F0F-8D74-2B5E76C71479}" type="slidenum">
              <a:rPr lang="he-IL" altLang="he-IL" sz="1100" smtClean="0">
                <a:solidFill>
                  <a:srgbClr val="BFBFBF"/>
                </a:solidFill>
              </a:rPr>
              <a:pPr/>
              <a:t>10</a:t>
            </a:fld>
            <a:endParaRPr lang="he-IL" altLang="he-IL" sz="1100" smtClean="0">
              <a:solidFill>
                <a:srgbClr val="BFBFBF"/>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הטרנסדוקציה </a:t>
            </a:r>
            <a:r>
              <a:rPr lang="he-IL" sz="1800" b="1" dirty="0" smtClean="0">
                <a:solidFill>
                  <a:schemeClr val="accent3"/>
                </a:solidFill>
                <a:ea typeface="+mn-ea"/>
              </a:rPr>
              <a:t>הטרנספורמציה</a:t>
            </a:r>
            <a:r>
              <a:rPr lang="he-IL" sz="1800" b="1" dirty="0" smtClean="0">
                <a:solidFill>
                  <a:srgbClr val="FF6600"/>
                </a:solidFill>
                <a:ea typeface="+mn-ea"/>
              </a:rPr>
              <a:t> והקוניוגציה הם תהליכים הגורמים להגדלת השונות הגנטית</a:t>
            </a:r>
            <a:endParaRPr lang="he-IL" sz="1800" dirty="0" smtClean="0"/>
          </a:p>
        </p:txBody>
      </p:sp>
      <p:sp>
        <p:nvSpPr>
          <p:cNvPr id="8"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62231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מציין מיקום תוכן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650" y="188913"/>
            <a:ext cx="7993063" cy="593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מציין מיקום של מספר שקופית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00BEC7-15EE-4582-A06E-4D347DAC2B8C}" type="slidenum">
              <a:rPr lang="he-IL" altLang="he-IL" smtClean="0">
                <a:solidFill>
                  <a:srgbClr val="FFFCF7"/>
                </a:solidFill>
              </a:rPr>
              <a:pPr/>
              <a:t>11</a:t>
            </a:fld>
            <a:endParaRPr lang="he-IL" altLang="he-IL" smtClean="0">
              <a:solidFill>
                <a:srgbClr val="FFFCF7"/>
              </a:solidFill>
            </a:endParaRPr>
          </a:p>
        </p:txBody>
      </p:sp>
    </p:spTree>
    <p:extLst>
      <p:ext uri="{BB962C8B-B14F-4D97-AF65-F5344CB8AC3E}">
        <p14:creationId xmlns:p14="http://schemas.microsoft.com/office/powerpoint/2010/main" val="1179995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כותרת 7"/>
          <p:cNvSpPr>
            <a:spLocks noGrp="1"/>
          </p:cNvSpPr>
          <p:nvPr>
            <p:ph type="ctrTitle"/>
          </p:nvPr>
        </p:nvSpPr>
        <p:spPr bwMode="auto">
          <a:xfrm>
            <a:off x="785813" y="130175"/>
            <a:ext cx="7772400" cy="36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altLang="he-IL"/>
              <a:t>כניסת וירוסים לתוך תא אנימלי</a:t>
            </a:r>
          </a:p>
        </p:txBody>
      </p:sp>
      <p:sp>
        <p:nvSpPr>
          <p:cNvPr id="101379" name="מציין מיקום של מספר שקופית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5A5D36-EBD2-4C61-AFC7-E9369157BC4A}" type="slidenum">
              <a:rPr lang="he-IL" altLang="he-IL" smtClean="0">
                <a:solidFill>
                  <a:srgbClr val="FFFCF7"/>
                </a:solidFill>
              </a:rPr>
              <a:pPr/>
              <a:t>12</a:t>
            </a:fld>
            <a:endParaRPr lang="he-IL" altLang="he-IL" smtClean="0">
              <a:solidFill>
                <a:srgbClr val="FFFCF7"/>
              </a:solidFill>
            </a:endParaRPr>
          </a:p>
        </p:txBody>
      </p:sp>
      <p:pic>
        <p:nvPicPr>
          <p:cNvPr id="101380" name="תמונה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20713"/>
            <a:ext cx="8166100"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322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מציין מיקום של מספר שקופית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C8FC415-AC6A-4553-8D1E-4B40D995FC6C}" type="slidenum">
              <a:rPr lang="he-IL" altLang="he-IL" smtClean="0">
                <a:solidFill>
                  <a:srgbClr val="A6A6A6"/>
                </a:solidFill>
              </a:rPr>
              <a:pPr/>
              <a:t>13</a:t>
            </a:fld>
            <a:endParaRPr lang="he-IL" altLang="he-IL" smtClean="0">
              <a:solidFill>
                <a:srgbClr val="A6A6A6"/>
              </a:solidFill>
            </a:endParaRPr>
          </a:p>
        </p:txBody>
      </p:sp>
      <p:pic>
        <p:nvPicPr>
          <p:cNvPr id="102403" name="תמונה 4"/>
          <p:cNvPicPr>
            <a:picLocks noChangeAspect="1"/>
          </p:cNvPicPr>
          <p:nvPr/>
        </p:nvPicPr>
        <p:blipFill>
          <a:blip r:embed="rId2">
            <a:extLst>
              <a:ext uri="{28A0092B-C50C-407E-A947-70E740481C1C}">
                <a14:useLocalDpi xmlns:a14="http://schemas.microsoft.com/office/drawing/2010/main" val="0"/>
              </a:ext>
            </a:extLst>
          </a:blip>
          <a:srcRect t="2284"/>
          <a:stretch>
            <a:fillRect/>
          </a:stretch>
        </p:blipFill>
        <p:spPr bwMode="auto">
          <a:xfrm>
            <a:off x="611188" y="188913"/>
            <a:ext cx="8321675" cy="637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324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2763" y="620688"/>
            <a:ext cx="8183562" cy="2308324"/>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rPr>
              <a:t>לעיתים הנגיף אינו מתרבה לאחר חדירתו לתא המאכסן. החומר התורשתי שלו משתלב </a:t>
            </a:r>
          </a:p>
          <a:p>
            <a:pPr eaLnBrk="1" hangingPunct="1">
              <a:defRPr/>
            </a:pPr>
            <a:r>
              <a:rPr lang="he-IL" dirty="0" smtClean="0">
                <a:solidFill>
                  <a:prstClr val="black"/>
                </a:solidFill>
              </a:rPr>
              <a:t>ה-</a:t>
            </a:r>
            <a:r>
              <a:rPr lang="en-US" dirty="0" smtClean="0">
                <a:solidFill>
                  <a:prstClr val="black"/>
                </a:solidFill>
              </a:rPr>
              <a:t>DNA</a:t>
            </a:r>
            <a:r>
              <a:rPr lang="he-IL" dirty="0" smtClean="0">
                <a:solidFill>
                  <a:prstClr val="black"/>
                </a:solidFill>
              </a:rPr>
              <a:t> של התא, והוא נשאר במצב רדום. לאחר תקופה מסוימת הוא יכול "להתעורר" ולהמשיך את תהליך ההתרבות שלו. מצב זה נקרא </a:t>
            </a:r>
            <a:r>
              <a:rPr lang="he-IL" dirty="0" smtClean="0">
                <a:solidFill>
                  <a:schemeClr val="accent3"/>
                </a:solidFill>
              </a:rPr>
              <a:t>מצב לטנטי</a:t>
            </a:r>
            <a:r>
              <a:rPr lang="he-IL" dirty="0" smtClean="0">
                <a:solidFill>
                  <a:prstClr val="black"/>
                </a:solidFill>
              </a:rPr>
              <a:t>.</a:t>
            </a:r>
          </a:p>
          <a:p>
            <a:pPr eaLnBrk="1" hangingPunct="1">
              <a:defRPr/>
            </a:pPr>
            <a:endParaRPr lang="he-IL" dirty="0">
              <a:solidFill>
                <a:prstClr val="black"/>
              </a:solidFill>
            </a:endParaRPr>
          </a:p>
          <a:p>
            <a:pPr eaLnBrk="1" hangingPunct="1">
              <a:defRPr/>
            </a:pPr>
            <a:endParaRPr lang="he-IL" dirty="0" smtClean="0">
              <a:solidFill>
                <a:prstClr val="black"/>
              </a:solidFill>
            </a:endParaRPr>
          </a:p>
          <a:p>
            <a:pPr eaLnBrk="1" hangingPunct="1">
              <a:defRPr/>
            </a:pPr>
            <a:r>
              <a:rPr lang="he-IL" dirty="0" smtClean="0">
                <a:solidFill>
                  <a:prstClr val="black"/>
                </a:solidFill>
              </a:rPr>
              <a:t>בהמשך נדון בפירוט במחזור החיים של שני נגיפים התוקפים את האדם:</a:t>
            </a:r>
          </a:p>
          <a:p>
            <a:pPr eaLnBrk="1" hangingPunct="1">
              <a:defRPr/>
            </a:pPr>
            <a:r>
              <a:rPr lang="he-IL" dirty="0" smtClean="0">
                <a:solidFill>
                  <a:prstClr val="black"/>
                </a:solidFill>
              </a:rPr>
              <a:t>נגיף ההרפס שהחומר התורשתי שלו הוא </a:t>
            </a:r>
            <a:r>
              <a:rPr lang="en-US" dirty="0" smtClean="0">
                <a:solidFill>
                  <a:prstClr val="black"/>
                </a:solidFill>
              </a:rPr>
              <a:t>DNA</a:t>
            </a:r>
            <a:endParaRPr lang="he-IL" dirty="0" smtClean="0">
              <a:solidFill>
                <a:prstClr val="black"/>
              </a:solidFill>
            </a:endParaRPr>
          </a:p>
          <a:p>
            <a:pPr eaLnBrk="1" hangingPunct="1">
              <a:defRPr/>
            </a:pPr>
            <a:r>
              <a:rPr lang="he-IL" dirty="0" smtClean="0">
                <a:solidFill>
                  <a:prstClr val="black"/>
                </a:solidFill>
              </a:rPr>
              <a:t>ונגיף האיידס שהחומר התורשתי שלו הוא </a:t>
            </a:r>
            <a:r>
              <a:rPr lang="en-US" dirty="0" smtClean="0">
                <a:solidFill>
                  <a:prstClr val="black"/>
                </a:solidFill>
              </a:rPr>
              <a:t>RNA</a:t>
            </a:r>
            <a:endParaRPr lang="he-IL" dirty="0" smtClean="0">
              <a:solidFill>
                <a:prstClr val="black"/>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A773A8-B7D0-46BF-9421-0DB1B567E96D}" type="slidenum">
              <a:rPr lang="he-IL" altLang="he-IL" sz="1100">
                <a:solidFill>
                  <a:srgbClr val="BFBFBF"/>
                </a:solidFill>
              </a:rPr>
              <a:pPr eaLnBrk="1" hangingPunct="1"/>
              <a:t>14</a:t>
            </a:fld>
            <a:endParaRPr lang="he-IL" altLang="he-IL" sz="1100">
              <a:solidFill>
                <a:srgbClr val="BFBFBF"/>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לטנטיות</a:t>
            </a:r>
            <a:endParaRPr lang="he-IL" sz="1800" dirty="0" smtClean="0"/>
          </a:p>
        </p:txBody>
      </p:sp>
      <p:sp>
        <p:nvSpPr>
          <p:cNvPr id="11"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892619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96380" y="908720"/>
            <a:ext cx="6896100"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8896" y="548680"/>
            <a:ext cx="4670552" cy="646331"/>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eaLnBrk="1" hangingPunct="1">
              <a:buAutoNum type="arabicPeriod"/>
              <a:defRPr/>
            </a:pPr>
            <a:r>
              <a:rPr lang="he-IL" sz="1200" b="1" dirty="0" smtClean="0">
                <a:solidFill>
                  <a:prstClr val="black"/>
                </a:solidFill>
              </a:rPr>
              <a:t>הנגיף נצמד לקולטן ייחודי בקרום התא וחדירה של ה</a:t>
            </a:r>
          </a:p>
          <a:p>
            <a:pPr eaLnBrk="1" hangingPunct="1">
              <a:defRPr/>
            </a:pPr>
            <a:r>
              <a:rPr lang="he-IL" sz="1200" b="1" dirty="0">
                <a:solidFill>
                  <a:prstClr val="black"/>
                </a:solidFill>
              </a:rPr>
              <a:t> </a:t>
            </a:r>
            <a:r>
              <a:rPr lang="he-IL" sz="1200" b="1" dirty="0" smtClean="0">
                <a:solidFill>
                  <a:prstClr val="black"/>
                </a:solidFill>
              </a:rPr>
              <a:t>      </a:t>
            </a:r>
            <a:r>
              <a:rPr lang="he-IL" sz="1200" b="1" dirty="0" err="1" smtClean="0">
                <a:solidFill>
                  <a:prstClr val="black"/>
                </a:solidFill>
              </a:rPr>
              <a:t>קפסיד</a:t>
            </a:r>
            <a:r>
              <a:rPr lang="he-IL" sz="1200" b="1" dirty="0" smtClean="0">
                <a:solidFill>
                  <a:prstClr val="black"/>
                </a:solidFill>
              </a:rPr>
              <a:t> והחומר התורשתי שלו לתוך תא הפונדקאי</a:t>
            </a:r>
            <a:r>
              <a:rPr lang="he-IL" sz="1200" b="1" dirty="0">
                <a:solidFill>
                  <a:prstClr val="black"/>
                </a:solidFill>
              </a:rPr>
              <a:t>. המעטפת </a:t>
            </a:r>
            <a:r>
              <a:rPr lang="he-IL" sz="1200" b="1" dirty="0" smtClean="0">
                <a:solidFill>
                  <a:prstClr val="black"/>
                </a:solidFill>
              </a:rPr>
              <a:t>השומנית </a:t>
            </a:r>
            <a:r>
              <a:rPr lang="he-IL" sz="1200" b="1" dirty="0">
                <a:solidFill>
                  <a:prstClr val="black"/>
                </a:solidFill>
              </a:rPr>
              <a:t>מתאחה עם קרום התא, נפתח פתח  </a:t>
            </a:r>
            <a:r>
              <a:rPr lang="he-IL" sz="1200" b="1" dirty="0" err="1">
                <a:solidFill>
                  <a:prstClr val="black"/>
                </a:solidFill>
              </a:rPr>
              <a:t>והקפסיד</a:t>
            </a:r>
            <a:r>
              <a:rPr lang="he-IL" sz="1200" b="1" dirty="0">
                <a:solidFill>
                  <a:prstClr val="black"/>
                </a:solidFill>
              </a:rPr>
              <a:t> נכנס פנימה. </a:t>
            </a:r>
            <a:endParaRPr lang="he-IL" sz="1200" b="1" dirty="0" smtClean="0">
              <a:solidFill>
                <a:prstClr val="black"/>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A773A8-B7D0-46BF-9421-0DB1B567E96D}" type="slidenum">
              <a:rPr lang="he-IL" altLang="he-IL" sz="1100">
                <a:solidFill>
                  <a:srgbClr val="BFBFBF"/>
                </a:solidFill>
              </a:rPr>
              <a:pPr eaLnBrk="1" hangingPunct="1"/>
              <a:t>15</a:t>
            </a:fld>
            <a:endParaRPr lang="he-IL" altLang="he-IL" sz="1100" dirty="0">
              <a:solidFill>
                <a:srgbClr val="BFBFBF"/>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מחזור החיים של  נגיף ההרפס </a:t>
            </a:r>
            <a:r>
              <a:rPr lang="en-US" sz="1800" b="1" dirty="0" smtClean="0">
                <a:solidFill>
                  <a:srgbClr val="FF6600"/>
                </a:solidFill>
                <a:ea typeface="+mn-ea"/>
              </a:rPr>
              <a:t>HSV-1</a:t>
            </a:r>
            <a:endParaRPr lang="he-IL" sz="1800" dirty="0" smtClean="0"/>
          </a:p>
        </p:txBody>
      </p:sp>
      <p:sp>
        <p:nvSpPr>
          <p:cNvPr id="11"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7" name="TextBox 16"/>
          <p:cNvSpPr txBox="1"/>
          <p:nvPr/>
        </p:nvSpPr>
        <p:spPr>
          <a:xfrm>
            <a:off x="1376954" y="5805264"/>
            <a:ext cx="5335513" cy="830997"/>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200" b="1" dirty="0" smtClean="0">
                <a:solidFill>
                  <a:prstClr val="black"/>
                </a:solidFill>
              </a:rPr>
              <a:t>4. חלבוני הנגיף מובלים אל הגרעין ומתארגנים למבנה של </a:t>
            </a:r>
            <a:r>
              <a:rPr lang="he-IL" sz="1200" b="1" dirty="0" err="1" smtClean="0">
                <a:solidFill>
                  <a:prstClr val="black"/>
                </a:solidFill>
              </a:rPr>
              <a:t>קפסידים</a:t>
            </a:r>
            <a:r>
              <a:rPr lang="he-IL" sz="1200" b="1" dirty="0" smtClean="0">
                <a:solidFill>
                  <a:prstClr val="black"/>
                </a:solidFill>
              </a:rPr>
              <a:t> </a:t>
            </a:r>
          </a:p>
          <a:p>
            <a:pPr eaLnBrk="1" hangingPunct="1">
              <a:defRPr/>
            </a:pPr>
            <a:r>
              <a:rPr lang="he-IL" sz="1200" b="1" dirty="0">
                <a:solidFill>
                  <a:prstClr val="black"/>
                </a:solidFill>
              </a:rPr>
              <a:t> </a:t>
            </a:r>
            <a:r>
              <a:rPr lang="he-IL" sz="1200" b="1" dirty="0" smtClean="0">
                <a:solidFill>
                  <a:prstClr val="black"/>
                </a:solidFill>
              </a:rPr>
              <a:t>  שבתוכם ה-</a:t>
            </a:r>
            <a:r>
              <a:rPr lang="en-US" sz="1200" b="1" dirty="0" smtClean="0">
                <a:solidFill>
                  <a:prstClr val="black"/>
                </a:solidFill>
              </a:rPr>
              <a:t>DNA</a:t>
            </a:r>
            <a:r>
              <a:rPr lang="he-IL" sz="1200" b="1" dirty="0" smtClean="0">
                <a:solidFill>
                  <a:prstClr val="black"/>
                </a:solidFill>
              </a:rPr>
              <a:t> של הנגיף ששוכפל קודם.</a:t>
            </a:r>
          </a:p>
          <a:p>
            <a:pPr eaLnBrk="1" hangingPunct="1">
              <a:defRPr/>
            </a:pPr>
            <a:r>
              <a:rPr lang="he-IL" sz="1200" b="1" dirty="0" smtClean="0">
                <a:solidFill>
                  <a:prstClr val="black"/>
                </a:solidFill>
              </a:rPr>
              <a:t>  </a:t>
            </a:r>
            <a:r>
              <a:rPr lang="he-IL" sz="1200" b="1" dirty="0" err="1" smtClean="0">
                <a:solidFill>
                  <a:prstClr val="black"/>
                </a:solidFill>
              </a:rPr>
              <a:t>הקפסידים</a:t>
            </a:r>
            <a:r>
              <a:rPr lang="he-IL" sz="1200" b="1" dirty="0" smtClean="0">
                <a:solidFill>
                  <a:prstClr val="black"/>
                </a:solidFill>
              </a:rPr>
              <a:t> מנצים מתוך קרום הגרעין תוך שימוש בו לבניית המעטפת ותוך </a:t>
            </a:r>
          </a:p>
          <a:p>
            <a:pPr eaLnBrk="1" hangingPunct="1">
              <a:defRPr/>
            </a:pPr>
            <a:r>
              <a:rPr lang="he-IL" sz="1200" b="1" dirty="0">
                <a:solidFill>
                  <a:prstClr val="black"/>
                </a:solidFill>
              </a:rPr>
              <a:t> </a:t>
            </a:r>
            <a:r>
              <a:rPr lang="he-IL" sz="1200" b="1" dirty="0" smtClean="0">
                <a:solidFill>
                  <a:prstClr val="black"/>
                </a:solidFill>
              </a:rPr>
              <a:t> שילוב חלבוני המעטפת של הנגיף. </a:t>
            </a:r>
          </a:p>
        </p:txBody>
      </p:sp>
      <p:sp>
        <p:nvSpPr>
          <p:cNvPr id="18" name="TextBox 17"/>
          <p:cNvSpPr txBox="1"/>
          <p:nvPr/>
        </p:nvSpPr>
        <p:spPr>
          <a:xfrm>
            <a:off x="-190496" y="3789040"/>
            <a:ext cx="3194388" cy="1569660"/>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eaLnBrk="1" hangingPunct="1">
              <a:buAutoNum type="arabicPeriod" startAt="2"/>
              <a:defRPr/>
            </a:pPr>
            <a:r>
              <a:rPr lang="he-IL" sz="1200" b="1" dirty="0" err="1" smtClean="0">
                <a:solidFill>
                  <a:prstClr val="black"/>
                </a:solidFill>
              </a:rPr>
              <a:t>הקפסיד</a:t>
            </a:r>
            <a:r>
              <a:rPr lang="he-IL" sz="1200" b="1" dirty="0" smtClean="0">
                <a:solidFill>
                  <a:prstClr val="black"/>
                </a:solidFill>
              </a:rPr>
              <a:t> חודר לגרעין התא והחומר התורשתי ה-</a:t>
            </a:r>
            <a:r>
              <a:rPr lang="en-US" sz="1200" b="1" dirty="0" smtClean="0">
                <a:solidFill>
                  <a:prstClr val="black"/>
                </a:solidFill>
              </a:rPr>
              <a:t>DNA</a:t>
            </a:r>
            <a:r>
              <a:rPr lang="he-IL" sz="1200" b="1" dirty="0" smtClean="0">
                <a:solidFill>
                  <a:prstClr val="black"/>
                </a:solidFill>
              </a:rPr>
              <a:t> משתחרר ממנו, </a:t>
            </a:r>
          </a:p>
          <a:p>
            <a:pPr eaLnBrk="1" hangingPunct="1">
              <a:defRPr/>
            </a:pPr>
            <a:r>
              <a:rPr lang="he-IL" sz="1200" b="1" dirty="0">
                <a:solidFill>
                  <a:prstClr val="black"/>
                </a:solidFill>
              </a:rPr>
              <a:t> </a:t>
            </a:r>
            <a:r>
              <a:rPr lang="he-IL" sz="1200" b="1" dirty="0" smtClean="0">
                <a:solidFill>
                  <a:prstClr val="black"/>
                </a:solidFill>
              </a:rPr>
              <a:t>       ועובר תהליך שיכפול וכך נוצרים </a:t>
            </a:r>
          </a:p>
          <a:p>
            <a:pPr eaLnBrk="1" hangingPunct="1">
              <a:defRPr/>
            </a:pPr>
            <a:r>
              <a:rPr lang="he-IL" sz="1200" b="1" dirty="0">
                <a:solidFill>
                  <a:prstClr val="black"/>
                </a:solidFill>
              </a:rPr>
              <a:t> </a:t>
            </a:r>
            <a:r>
              <a:rPr lang="he-IL" sz="1200" b="1" dirty="0" smtClean="0">
                <a:solidFill>
                  <a:prstClr val="black"/>
                </a:solidFill>
              </a:rPr>
              <a:t>      עותקים רבים  של הגנום הנגיפי. </a:t>
            </a:r>
          </a:p>
          <a:p>
            <a:pPr eaLnBrk="1" hangingPunct="1">
              <a:defRPr/>
            </a:pPr>
            <a:r>
              <a:rPr lang="he-IL" sz="1200" b="1" dirty="0">
                <a:solidFill>
                  <a:prstClr val="black"/>
                </a:solidFill>
              </a:rPr>
              <a:t> </a:t>
            </a:r>
            <a:r>
              <a:rPr lang="he-IL" sz="1200" b="1" dirty="0" smtClean="0">
                <a:solidFill>
                  <a:prstClr val="black"/>
                </a:solidFill>
              </a:rPr>
              <a:t>     כמו כן, הוא עובר תהליך </a:t>
            </a:r>
            <a:r>
              <a:rPr lang="he-IL" sz="1200" b="1" dirty="0" err="1" smtClean="0">
                <a:solidFill>
                  <a:prstClr val="black"/>
                </a:solidFill>
              </a:rPr>
              <a:t>תעתוק</a:t>
            </a:r>
            <a:r>
              <a:rPr lang="he-IL" sz="1200" b="1" dirty="0" smtClean="0">
                <a:solidFill>
                  <a:prstClr val="black"/>
                </a:solidFill>
              </a:rPr>
              <a:t> של  ה</a:t>
            </a:r>
          </a:p>
          <a:p>
            <a:pPr eaLnBrk="1" hangingPunct="1">
              <a:defRPr/>
            </a:pPr>
            <a:r>
              <a:rPr lang="he-IL" sz="1200" b="1" dirty="0">
                <a:solidFill>
                  <a:prstClr val="black"/>
                </a:solidFill>
              </a:rPr>
              <a:t> </a:t>
            </a:r>
            <a:r>
              <a:rPr lang="he-IL" sz="1200" b="1" dirty="0" smtClean="0">
                <a:solidFill>
                  <a:prstClr val="black"/>
                </a:solidFill>
              </a:rPr>
              <a:t>     גנים המקודדים  לחלבוני </a:t>
            </a:r>
          </a:p>
          <a:p>
            <a:pPr eaLnBrk="1" hangingPunct="1">
              <a:defRPr/>
            </a:pPr>
            <a:r>
              <a:rPr lang="he-IL" sz="1200" b="1" dirty="0">
                <a:solidFill>
                  <a:prstClr val="black"/>
                </a:solidFill>
              </a:rPr>
              <a:t> </a:t>
            </a:r>
            <a:r>
              <a:rPr lang="he-IL" sz="1200" b="1" dirty="0" smtClean="0">
                <a:solidFill>
                  <a:prstClr val="black"/>
                </a:solidFill>
              </a:rPr>
              <a:t>     </a:t>
            </a:r>
            <a:r>
              <a:rPr lang="he-IL" sz="1200" b="1" dirty="0" err="1" smtClean="0">
                <a:solidFill>
                  <a:prstClr val="black"/>
                </a:solidFill>
              </a:rPr>
              <a:t>הקפסיד</a:t>
            </a:r>
            <a:r>
              <a:rPr lang="he-IL" sz="1200" b="1" dirty="0" smtClean="0">
                <a:solidFill>
                  <a:prstClr val="black"/>
                </a:solidFill>
              </a:rPr>
              <a:t> ולחלבוני המעטפת שלו.</a:t>
            </a:r>
          </a:p>
          <a:p>
            <a:pPr eaLnBrk="1" hangingPunct="1">
              <a:defRPr/>
            </a:pPr>
            <a:endParaRPr lang="he-IL" sz="1200" b="1" dirty="0" smtClean="0">
              <a:solidFill>
                <a:prstClr val="black"/>
              </a:solidFill>
            </a:endParaRPr>
          </a:p>
        </p:txBody>
      </p:sp>
      <p:sp>
        <p:nvSpPr>
          <p:cNvPr id="19" name="TextBox 18"/>
          <p:cNvSpPr txBox="1"/>
          <p:nvPr/>
        </p:nvSpPr>
        <p:spPr>
          <a:xfrm>
            <a:off x="5220072" y="561441"/>
            <a:ext cx="3744416" cy="677108"/>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400" b="1" dirty="0" smtClean="0">
                <a:solidFill>
                  <a:prstClr val="black"/>
                </a:solidFill>
              </a:rPr>
              <a:t>3</a:t>
            </a:r>
            <a:r>
              <a:rPr lang="he-IL" sz="1200" b="1" dirty="0" smtClean="0">
                <a:solidFill>
                  <a:prstClr val="black"/>
                </a:solidFill>
              </a:rPr>
              <a:t>. מולקולות ה-</a:t>
            </a:r>
            <a:r>
              <a:rPr lang="en-US" sz="1200" b="1" dirty="0" smtClean="0">
                <a:solidFill>
                  <a:prstClr val="black"/>
                </a:solidFill>
              </a:rPr>
              <a:t>mRNA</a:t>
            </a:r>
            <a:r>
              <a:rPr lang="he-IL" sz="1200" b="1" dirty="0" smtClean="0">
                <a:solidFill>
                  <a:prstClr val="black"/>
                </a:solidFill>
              </a:rPr>
              <a:t> עוברות לציטופלסמה , נצמדות </a:t>
            </a:r>
            <a:r>
              <a:rPr lang="he-IL" sz="1200" b="1" dirty="0" err="1" smtClean="0">
                <a:solidFill>
                  <a:prstClr val="black"/>
                </a:solidFill>
              </a:rPr>
              <a:t>לריבוזמים</a:t>
            </a:r>
            <a:r>
              <a:rPr lang="he-IL" sz="1200" b="1" dirty="0" smtClean="0">
                <a:solidFill>
                  <a:prstClr val="black"/>
                </a:solidFill>
              </a:rPr>
              <a:t> ועוברות תהליך של </a:t>
            </a:r>
            <a:r>
              <a:rPr lang="he-IL" sz="1200" b="1" dirty="0" err="1" smtClean="0">
                <a:solidFill>
                  <a:prstClr val="black"/>
                </a:solidFill>
              </a:rPr>
              <a:t>תעתוק</a:t>
            </a:r>
            <a:r>
              <a:rPr lang="he-IL" sz="1200" b="1" dirty="0" smtClean="0">
                <a:solidFill>
                  <a:prstClr val="black"/>
                </a:solidFill>
              </a:rPr>
              <a:t> שבסופו נוצרים חלבני </a:t>
            </a:r>
            <a:r>
              <a:rPr lang="he-IL" sz="1200" b="1" dirty="0" err="1" smtClean="0">
                <a:solidFill>
                  <a:prstClr val="black"/>
                </a:solidFill>
              </a:rPr>
              <a:t>הקפסיד</a:t>
            </a:r>
            <a:r>
              <a:rPr lang="he-IL" sz="1200" b="1" dirty="0" smtClean="0">
                <a:solidFill>
                  <a:prstClr val="black"/>
                </a:solidFill>
              </a:rPr>
              <a:t> וחלבוני המעטפת של הנגיף.</a:t>
            </a:r>
          </a:p>
        </p:txBody>
      </p:sp>
      <p:sp>
        <p:nvSpPr>
          <p:cNvPr id="20" name="TextBox 19"/>
          <p:cNvSpPr txBox="1"/>
          <p:nvPr/>
        </p:nvSpPr>
        <p:spPr>
          <a:xfrm>
            <a:off x="4506913" y="5200164"/>
            <a:ext cx="4444116" cy="677108"/>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400" b="1" dirty="0" smtClean="0">
                <a:solidFill>
                  <a:prstClr val="black"/>
                </a:solidFill>
              </a:rPr>
              <a:t>5</a:t>
            </a:r>
            <a:r>
              <a:rPr lang="he-IL" sz="1200" b="1" dirty="0" smtClean="0">
                <a:solidFill>
                  <a:prstClr val="black"/>
                </a:solidFill>
              </a:rPr>
              <a:t>. הנגיפים החדשים שנוצרו </a:t>
            </a:r>
          </a:p>
          <a:p>
            <a:pPr eaLnBrk="1" hangingPunct="1">
              <a:defRPr/>
            </a:pPr>
            <a:r>
              <a:rPr lang="he-IL" sz="1200" b="1" dirty="0" smtClean="0">
                <a:solidFill>
                  <a:prstClr val="black"/>
                </a:solidFill>
              </a:rPr>
              <a:t>משתחררים מן התא בתהליך </a:t>
            </a:r>
          </a:p>
          <a:p>
            <a:pPr eaLnBrk="1" hangingPunct="1">
              <a:defRPr/>
            </a:pPr>
            <a:r>
              <a:rPr lang="he-IL" sz="1200" b="1" dirty="0" smtClean="0">
                <a:solidFill>
                  <a:prstClr val="black"/>
                </a:solidFill>
              </a:rPr>
              <a:t>של </a:t>
            </a:r>
            <a:r>
              <a:rPr lang="he-IL" sz="1200" b="1" dirty="0" err="1" smtClean="0">
                <a:solidFill>
                  <a:prstClr val="black"/>
                </a:solidFill>
              </a:rPr>
              <a:t>אקסוציטוזה</a:t>
            </a:r>
            <a:r>
              <a:rPr lang="he-IL" sz="1200" b="1" dirty="0" smtClean="0">
                <a:solidFill>
                  <a:prstClr val="black"/>
                </a:solidFill>
              </a:rPr>
              <a:t>. </a:t>
            </a:r>
          </a:p>
        </p:txBody>
      </p:sp>
      <p:sp>
        <p:nvSpPr>
          <p:cNvPr id="2" name="מלבן 1"/>
          <p:cNvSpPr/>
          <p:nvPr/>
        </p:nvSpPr>
        <p:spPr>
          <a:xfrm>
            <a:off x="3131840" y="1854116"/>
            <a:ext cx="312906" cy="369332"/>
          </a:xfrm>
          <a:prstGeom prst="rect">
            <a:avLst/>
          </a:prstGeom>
        </p:spPr>
        <p:txBody>
          <a:bodyPr wrap="none">
            <a:spAutoFit/>
          </a:bodyPr>
          <a:lstStyle/>
          <a:p>
            <a:r>
              <a:rPr lang="he-IL" b="1" dirty="0" smtClean="0">
                <a:solidFill>
                  <a:prstClr val="black"/>
                </a:solidFill>
              </a:rPr>
              <a:t>1</a:t>
            </a:r>
            <a:endParaRPr lang="he-IL" dirty="0"/>
          </a:p>
        </p:txBody>
      </p:sp>
      <p:sp>
        <p:nvSpPr>
          <p:cNvPr id="15" name="מלבן 14"/>
          <p:cNvSpPr/>
          <p:nvPr/>
        </p:nvSpPr>
        <p:spPr>
          <a:xfrm>
            <a:off x="3127787" y="3923764"/>
            <a:ext cx="312906" cy="369332"/>
          </a:xfrm>
          <a:prstGeom prst="rect">
            <a:avLst/>
          </a:prstGeom>
        </p:spPr>
        <p:txBody>
          <a:bodyPr wrap="none">
            <a:spAutoFit/>
          </a:bodyPr>
          <a:lstStyle/>
          <a:p>
            <a:r>
              <a:rPr lang="he-IL" b="1" dirty="0" smtClean="0">
                <a:solidFill>
                  <a:prstClr val="black"/>
                </a:solidFill>
              </a:rPr>
              <a:t>2</a:t>
            </a:r>
            <a:endParaRPr lang="he-IL" dirty="0"/>
          </a:p>
        </p:txBody>
      </p:sp>
      <p:sp>
        <p:nvSpPr>
          <p:cNvPr id="16" name="מלבן 15"/>
          <p:cNvSpPr/>
          <p:nvPr/>
        </p:nvSpPr>
        <p:spPr>
          <a:xfrm>
            <a:off x="4907166" y="1591134"/>
            <a:ext cx="312906" cy="369332"/>
          </a:xfrm>
          <a:prstGeom prst="rect">
            <a:avLst/>
          </a:prstGeom>
        </p:spPr>
        <p:txBody>
          <a:bodyPr wrap="none">
            <a:spAutoFit/>
          </a:bodyPr>
          <a:lstStyle/>
          <a:p>
            <a:r>
              <a:rPr lang="he-IL" b="1" dirty="0" smtClean="0">
                <a:solidFill>
                  <a:prstClr val="black"/>
                </a:solidFill>
              </a:rPr>
              <a:t>3</a:t>
            </a:r>
            <a:endParaRPr lang="he-IL" dirty="0"/>
          </a:p>
        </p:txBody>
      </p:sp>
      <p:sp>
        <p:nvSpPr>
          <p:cNvPr id="21" name="מלבן 20"/>
          <p:cNvSpPr/>
          <p:nvPr/>
        </p:nvSpPr>
        <p:spPr>
          <a:xfrm>
            <a:off x="4090444" y="4293096"/>
            <a:ext cx="927720" cy="369332"/>
          </a:xfrm>
          <a:prstGeom prst="rect">
            <a:avLst/>
          </a:prstGeom>
        </p:spPr>
        <p:txBody>
          <a:bodyPr wrap="square">
            <a:spAutoFit/>
          </a:bodyPr>
          <a:lstStyle/>
          <a:p>
            <a:r>
              <a:rPr lang="he-IL" b="1" dirty="0" smtClean="0">
                <a:solidFill>
                  <a:prstClr val="black"/>
                </a:solidFill>
              </a:rPr>
              <a:t>4</a:t>
            </a:r>
            <a:endParaRPr lang="he-IL" dirty="0"/>
          </a:p>
        </p:txBody>
      </p:sp>
      <p:sp>
        <p:nvSpPr>
          <p:cNvPr id="22" name="מלבן 21"/>
          <p:cNvSpPr/>
          <p:nvPr/>
        </p:nvSpPr>
        <p:spPr>
          <a:xfrm>
            <a:off x="6399561" y="3808260"/>
            <a:ext cx="312906" cy="369332"/>
          </a:xfrm>
          <a:prstGeom prst="rect">
            <a:avLst/>
          </a:prstGeom>
        </p:spPr>
        <p:txBody>
          <a:bodyPr wrap="none">
            <a:spAutoFit/>
          </a:bodyPr>
          <a:lstStyle/>
          <a:p>
            <a:r>
              <a:rPr lang="he-IL" b="1" dirty="0" smtClean="0">
                <a:solidFill>
                  <a:prstClr val="black"/>
                </a:solidFill>
              </a:rPr>
              <a:t>5</a:t>
            </a:r>
            <a:endParaRPr lang="he-IL" dirty="0"/>
          </a:p>
        </p:txBody>
      </p:sp>
      <p:sp>
        <p:nvSpPr>
          <p:cNvPr id="4" name="מלבן 3"/>
          <p:cNvSpPr/>
          <p:nvPr/>
        </p:nvSpPr>
        <p:spPr>
          <a:xfrm>
            <a:off x="539552" y="6516052"/>
            <a:ext cx="1965667" cy="369332"/>
          </a:xfrm>
          <a:prstGeom prst="rect">
            <a:avLst/>
          </a:prstGeom>
        </p:spPr>
        <p:txBody>
          <a:bodyPr wrap="none">
            <a:spAutoFit/>
          </a:bodyPr>
          <a:lstStyle/>
          <a:p>
            <a:r>
              <a:rPr lang="he-IL" sz="1000" dirty="0" smtClean="0"/>
              <a:t>תרשים:  </a:t>
            </a:r>
            <a:r>
              <a:rPr lang="en-US" sz="1000" dirty="0" err="1"/>
              <a:t>GrahamColm</a:t>
            </a:r>
            <a:r>
              <a:rPr lang="en-US" sz="1000" dirty="0"/>
              <a:t>, </a:t>
            </a:r>
            <a:r>
              <a:rPr lang="en-US" sz="1000" dirty="0" err="1"/>
              <a:t>wikpedia</a:t>
            </a:r>
            <a:endParaRPr lang="en-US" sz="1000" dirty="0"/>
          </a:p>
          <a:p>
            <a:endParaRPr lang="he-IL" sz="800" dirty="0"/>
          </a:p>
        </p:txBody>
      </p:sp>
    </p:spTree>
    <p:extLst>
      <p:ext uri="{BB962C8B-B14F-4D97-AF65-F5344CB8AC3E}">
        <p14:creationId xmlns:p14="http://schemas.microsoft.com/office/powerpoint/2010/main" val="595562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450850"/>
            <a:ext cx="8183563" cy="1200329"/>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שאלה 1:</a:t>
            </a:r>
            <a:r>
              <a:rPr lang="he-IL" dirty="0" smtClean="0">
                <a:solidFill>
                  <a:srgbClr val="1F497D"/>
                </a:solidFill>
                <a:latin typeface="Times New Roman" pitchFamily="18" charset="0"/>
                <a:cs typeface="Arial"/>
              </a:rPr>
              <a:t> </a:t>
            </a:r>
          </a:p>
          <a:p>
            <a:pPr eaLnBrk="1" hangingPunct="1">
              <a:defRPr/>
            </a:pPr>
            <a:r>
              <a:rPr lang="he-IL" dirty="0" smtClean="0">
                <a:solidFill>
                  <a:srgbClr val="1F497D"/>
                </a:solidFill>
                <a:latin typeface="Times New Roman" pitchFamily="18" charset="0"/>
                <a:cs typeface="Arial"/>
              </a:rPr>
              <a:t>מחלת ההרפס (בעברית שלבקת) נגרמת על ידי שמונה סוגים של נגיפים השייכים לאותה משפחה. </a:t>
            </a:r>
            <a:r>
              <a:rPr lang="he-IL" dirty="0">
                <a:solidFill>
                  <a:srgbClr val="1F497D"/>
                </a:solidFill>
                <a:latin typeface="Times New Roman" pitchFamily="18" charset="0"/>
                <a:cs typeface="Arial"/>
              </a:rPr>
              <a:t>המחלה מתבטאת בשלפוחיות על העור או בריריות, בעיקר באזור השפתיים, </a:t>
            </a:r>
            <a:r>
              <a:rPr lang="he-IL" dirty="0" smtClean="0">
                <a:solidFill>
                  <a:srgbClr val="1F497D"/>
                </a:solidFill>
                <a:latin typeface="Times New Roman" pitchFamily="18" charset="0"/>
                <a:cs typeface="Arial"/>
              </a:rPr>
              <a:t>בעפעפיים, באזור המותניים או </a:t>
            </a:r>
            <a:r>
              <a:rPr lang="he-IL" dirty="0">
                <a:solidFill>
                  <a:srgbClr val="1F497D"/>
                </a:solidFill>
                <a:latin typeface="Times New Roman" pitchFamily="18" charset="0"/>
                <a:cs typeface="Arial"/>
              </a:rPr>
              <a:t>באיברי </a:t>
            </a:r>
            <a:r>
              <a:rPr lang="he-IL" dirty="0" smtClean="0">
                <a:solidFill>
                  <a:srgbClr val="1F497D"/>
                </a:solidFill>
                <a:latin typeface="Times New Roman" pitchFamily="18" charset="0"/>
                <a:cs typeface="Arial"/>
              </a:rPr>
              <a:t>המין. </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4393E6-CC97-4F3F-A01D-8EBCE1D01EEE}" type="slidenum">
              <a:rPr lang="he-IL" altLang="he-IL" sz="1100">
                <a:solidFill>
                  <a:srgbClr val="BFBFBF"/>
                </a:solidFill>
              </a:rPr>
              <a:pPr eaLnBrk="1" hangingPunct="1"/>
              <a:t>16</a:t>
            </a:fld>
            <a:endParaRPr lang="he-IL" altLang="he-IL" sz="1100">
              <a:solidFill>
                <a:srgbClr val="BFBFBF"/>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 1: מחלת ההרפס</a:t>
            </a:r>
            <a:endParaRPr lang="he-IL" sz="1800" dirty="0" smtClean="0"/>
          </a:p>
        </p:txBody>
      </p:sp>
      <p:sp>
        <p:nvSpPr>
          <p:cNvPr id="7" name="Rectangle 3"/>
          <p:cNvSpPr/>
          <p:nvPr/>
        </p:nvSpPr>
        <p:spPr>
          <a:xfrm>
            <a:off x="512763" y="358775"/>
            <a:ext cx="7988300"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TextBox 7"/>
          <p:cNvSpPr txBox="1"/>
          <p:nvPr/>
        </p:nvSpPr>
        <p:spPr>
          <a:xfrm>
            <a:off x="491713" y="4566027"/>
            <a:ext cx="8183563" cy="20313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latin typeface="Times New Roman" pitchFamily="18" charset="0"/>
                <a:cs typeface="Arial"/>
              </a:rPr>
              <a:t>לאור </a:t>
            </a:r>
            <a:r>
              <a:rPr lang="he-IL" dirty="0">
                <a:solidFill>
                  <a:srgbClr val="1F497D"/>
                </a:solidFill>
                <a:latin typeface="Times New Roman" pitchFamily="18" charset="0"/>
                <a:cs typeface="Arial"/>
              </a:rPr>
              <a:t>הידוע </a:t>
            </a:r>
            <a:r>
              <a:rPr lang="he-IL" dirty="0" smtClean="0">
                <a:solidFill>
                  <a:srgbClr val="1F497D"/>
                </a:solidFill>
                <a:latin typeface="Times New Roman" pitchFamily="18" charset="0"/>
                <a:cs typeface="Arial"/>
              </a:rPr>
              <a:t>לכם </a:t>
            </a:r>
            <a:r>
              <a:rPr lang="he-IL" dirty="0">
                <a:solidFill>
                  <a:srgbClr val="1F497D"/>
                </a:solidFill>
                <a:latin typeface="Times New Roman" pitchFamily="18" charset="0"/>
                <a:cs typeface="Arial"/>
              </a:rPr>
              <a:t>על שלבי התרבות </a:t>
            </a:r>
            <a:r>
              <a:rPr lang="he-IL" dirty="0" smtClean="0">
                <a:solidFill>
                  <a:srgbClr val="1F497D"/>
                </a:solidFill>
                <a:latin typeface="Times New Roman" pitchFamily="18" charset="0"/>
                <a:cs typeface="Arial"/>
              </a:rPr>
              <a:t>נגיפים הסבירו את התופעות האלה:</a:t>
            </a:r>
            <a:endParaRPr lang="he-IL" dirty="0">
              <a:solidFill>
                <a:srgbClr val="1F497D"/>
              </a:solidFill>
              <a:latin typeface="Times New Roman" pitchFamily="18" charset="0"/>
              <a:cs typeface="Arial"/>
            </a:endParaRPr>
          </a:p>
          <a:p>
            <a:pPr eaLnBrk="1" hangingPunct="1">
              <a:defRPr/>
            </a:pPr>
            <a:r>
              <a:rPr lang="he-IL" dirty="0" smtClean="0">
                <a:solidFill>
                  <a:srgbClr val="1F497D"/>
                </a:solidFill>
                <a:latin typeface="Times New Roman" pitchFamily="18" charset="0"/>
                <a:cs typeface="Arial"/>
              </a:rPr>
              <a:t>א. הנגיף ההרפס הגורם לשלפוחיות בשפתיים לא גורם לשלבקת חוגרת וההיפך. </a:t>
            </a:r>
          </a:p>
          <a:p>
            <a:pPr eaLnBrk="1" hangingPunct="1">
              <a:defRPr/>
            </a:pPr>
            <a:endParaRPr lang="he-IL" dirty="0" smtClean="0">
              <a:solidFill>
                <a:srgbClr val="1F497D"/>
              </a:solidFill>
              <a:latin typeface="Times New Roman" pitchFamily="18" charset="0"/>
              <a:cs typeface="Arial"/>
            </a:endParaRPr>
          </a:p>
          <a:p>
            <a:pPr eaLnBrk="1" hangingPunct="1">
              <a:defRPr/>
            </a:pPr>
            <a:r>
              <a:rPr lang="he-IL" dirty="0" smtClean="0">
                <a:solidFill>
                  <a:srgbClr val="1F497D"/>
                </a:solidFill>
                <a:latin typeface="Times New Roman" pitchFamily="18" charset="0"/>
                <a:cs typeface="Arial"/>
              </a:rPr>
              <a:t>ב. לעיתים מחלת ההרפס אינה מתפרצת לאחר ההדבקה אלא לאחר תקופה ארוכה של כמה </a:t>
            </a:r>
          </a:p>
          <a:p>
            <a:pPr eaLnBrk="1" hangingPunct="1">
              <a:defRPr/>
            </a:pPr>
            <a:r>
              <a:rPr lang="he-IL" dirty="0" smtClean="0">
                <a:solidFill>
                  <a:srgbClr val="1F497D"/>
                </a:solidFill>
                <a:latin typeface="Times New Roman" pitchFamily="18" charset="0"/>
                <a:cs typeface="Arial"/>
              </a:rPr>
              <a:t>    חודשים או אפילו שנים. הגורם להתפרצות הוא חולשה של מערכת החיסון עקב תחלואה </a:t>
            </a:r>
          </a:p>
          <a:p>
            <a:pPr eaLnBrk="1" hangingPunct="1">
              <a:defRPr/>
            </a:pPr>
            <a:r>
              <a:rPr lang="he-IL" dirty="0" smtClean="0">
                <a:solidFill>
                  <a:srgbClr val="1F497D"/>
                </a:solidFill>
                <a:latin typeface="Times New Roman" pitchFamily="18" charset="0"/>
                <a:cs typeface="Arial"/>
              </a:rPr>
              <a:t>    במחלה אחרת או מתח נפשי, שינויים הורמונליים, עונות מעבר או שהסיבה אינה ידועה.</a:t>
            </a:r>
          </a:p>
          <a:p>
            <a:pPr eaLnBrk="1" hangingPunct="1">
              <a:defRPr/>
            </a:pPr>
            <a:endParaRPr lang="he-IL" dirty="0" smtClean="0">
              <a:solidFill>
                <a:srgbClr val="1F497D"/>
              </a:solidFill>
              <a:latin typeface="Times New Roman" pitchFamily="18" charset="0"/>
              <a:cs typeface="Arial"/>
            </a:endParaRPr>
          </a:p>
        </p:txBody>
      </p:sp>
      <p:sp>
        <p:nvSpPr>
          <p:cNvPr id="12" name="TextBox 11"/>
          <p:cNvSpPr txBox="1"/>
          <p:nvPr/>
        </p:nvSpPr>
        <p:spPr>
          <a:xfrm>
            <a:off x="539552" y="6597352"/>
            <a:ext cx="5335513" cy="230832"/>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defRPr/>
            </a:pPr>
            <a:r>
              <a:rPr lang="he-IL" sz="900" b="1" dirty="0" smtClean="0">
                <a:solidFill>
                  <a:prstClr val="black"/>
                </a:solidFill>
              </a:rPr>
              <a:t>תמונות: </a:t>
            </a:r>
            <a:r>
              <a:rPr lang="en-US" sz="900" b="1" dirty="0" smtClean="0">
                <a:solidFill>
                  <a:prstClr val="black"/>
                </a:solidFill>
              </a:rPr>
              <a:t>shutterstock.com</a:t>
            </a:r>
            <a:endParaRPr lang="he-IL" sz="900" b="1" dirty="0" smtClean="0">
              <a:solidFill>
                <a:prstClr val="black"/>
              </a:solidFill>
            </a:endParaRPr>
          </a:p>
        </p:txBody>
      </p:sp>
      <p:grpSp>
        <p:nvGrpSpPr>
          <p:cNvPr id="4" name="קבוצה 3"/>
          <p:cNvGrpSpPr/>
          <p:nvPr/>
        </p:nvGrpSpPr>
        <p:grpSpPr>
          <a:xfrm>
            <a:off x="611560" y="1759725"/>
            <a:ext cx="8193576" cy="2677387"/>
            <a:chOff x="611560" y="1759725"/>
            <a:chExt cx="8193576" cy="2677387"/>
          </a:xfrm>
        </p:grpSpPr>
        <p:pic>
          <p:nvPicPr>
            <p:cNvPr id="102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9992" y="1759725"/>
              <a:ext cx="4305144" cy="2389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1759725"/>
              <a:ext cx="3727543" cy="2389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884059" y="4129335"/>
              <a:ext cx="3183885" cy="307777"/>
            </a:xfrm>
            <a:prstGeom prst="rect">
              <a:avLst/>
            </a:prstGeom>
          </p:spPr>
          <p:txBody>
            <a:bodyPr wrap="none">
              <a:spAutoFit/>
            </a:bodyPr>
            <a:lstStyle/>
            <a:p>
              <a:r>
                <a:rPr lang="he-IL" sz="1400" b="1" dirty="0" smtClean="0">
                  <a:latin typeface="Times New Roman" pitchFamily="18" charset="0"/>
                  <a:cs typeface="Arial"/>
                </a:rPr>
                <a:t>שלבקת חוגרת הנגרמת על ידי נגיף הרפס</a:t>
              </a:r>
              <a:endParaRPr lang="he-IL" sz="1400" b="1" dirty="0"/>
            </a:p>
          </p:txBody>
        </p:sp>
        <p:sp>
          <p:nvSpPr>
            <p:cNvPr id="15" name="מלבן 14"/>
            <p:cNvSpPr/>
            <p:nvPr/>
          </p:nvSpPr>
          <p:spPr>
            <a:xfrm>
              <a:off x="5709574" y="4111831"/>
              <a:ext cx="1319592" cy="307777"/>
            </a:xfrm>
            <a:prstGeom prst="rect">
              <a:avLst/>
            </a:prstGeom>
          </p:spPr>
          <p:txBody>
            <a:bodyPr wrap="none">
              <a:spAutoFit/>
            </a:bodyPr>
            <a:lstStyle/>
            <a:p>
              <a:r>
                <a:rPr lang="he-IL" sz="1400" b="1" dirty="0" smtClean="0">
                  <a:latin typeface="Times New Roman" pitchFamily="18" charset="0"/>
                  <a:cs typeface="Arial"/>
                </a:rPr>
                <a:t>הרפס בשפתיים</a:t>
              </a:r>
              <a:endParaRPr lang="he-IL" sz="1400" b="1" dirty="0"/>
            </a:p>
          </p:txBody>
        </p:sp>
      </p:grpSp>
    </p:spTree>
    <p:extLst>
      <p:ext uri="{BB962C8B-B14F-4D97-AF65-F5344CB8AC3E}">
        <p14:creationId xmlns:p14="http://schemas.microsoft.com/office/powerpoint/2010/main" val="4261722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450850"/>
            <a:ext cx="8183563" cy="36933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שאלה 1:</a:t>
            </a:r>
            <a:r>
              <a:rPr lang="he-IL" dirty="0" smtClean="0">
                <a:solidFill>
                  <a:srgbClr val="1F497D"/>
                </a:solidFill>
                <a:latin typeface="Times New Roman" pitchFamily="18" charset="0"/>
                <a:cs typeface="Arial"/>
              </a:rPr>
              <a:t> </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4393E6-CC97-4F3F-A01D-8EBCE1D01EEE}" type="slidenum">
              <a:rPr lang="he-IL" altLang="he-IL" sz="1100">
                <a:solidFill>
                  <a:srgbClr val="BFBFBF"/>
                </a:solidFill>
              </a:rPr>
              <a:pPr eaLnBrk="1" hangingPunct="1"/>
              <a:t>17</a:t>
            </a:fld>
            <a:endParaRPr lang="he-IL" altLang="he-IL" sz="1100">
              <a:solidFill>
                <a:srgbClr val="BFBFBF"/>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0" name="Rectangle 12"/>
          <p:cNvSpPr/>
          <p:nvPr/>
        </p:nvSpPr>
        <p:spPr>
          <a:xfrm>
            <a:off x="607741" y="4509120"/>
            <a:ext cx="8199437" cy="208823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א. </a:t>
            </a:r>
            <a:r>
              <a:rPr lang="he-IL" dirty="0" smtClean="0">
                <a:solidFill>
                  <a:prstClr val="black"/>
                </a:solidFill>
              </a:rPr>
              <a:t>אין זהות מוחלטת בקולטנים של התאים השונים בגוף. הנגיף נצמד לתאים שבהם מצוי הקולטן הייחודי לו. לנגיף התוקף את השפתיים יש קולטן ייחודי בתאי השפתיים, ואילו לנגיף התוקף במותניים יש קולטן ייחודי בתאי המותניים.</a:t>
            </a:r>
          </a:p>
          <a:p>
            <a:pPr>
              <a:defRPr/>
            </a:pPr>
            <a:r>
              <a:rPr lang="he-IL" dirty="0" smtClean="0">
                <a:solidFill>
                  <a:prstClr val="black"/>
                </a:solidFill>
              </a:rPr>
              <a:t>ב. לעיתים ה-</a:t>
            </a:r>
            <a:r>
              <a:rPr lang="en-US" dirty="0" smtClean="0">
                <a:solidFill>
                  <a:prstClr val="black"/>
                </a:solidFill>
              </a:rPr>
              <a:t>DNA</a:t>
            </a:r>
            <a:r>
              <a:rPr lang="he-IL" dirty="0" smtClean="0">
                <a:solidFill>
                  <a:prstClr val="black"/>
                </a:solidFill>
              </a:rPr>
              <a:t> של הנגיף משתלב בגנום של התא ונמצא במצב לטנטי (רדום). במצב זה הוא אינו מתרבה ולכן לא גורם למחלה. כאשר מסיבה כלשהי הוא יוצא ממצב זה ומתחיל להתרבות הוא גורם למחלה.</a:t>
            </a:r>
            <a:endParaRPr lang="he-IL" dirty="0">
              <a:solidFill>
                <a:srgbClr val="FF6600"/>
              </a:solidFill>
            </a:endParaRPr>
          </a:p>
        </p:txBody>
      </p:sp>
      <p:sp>
        <p:nvSpPr>
          <p:cNvPr id="7" name="Rectangle 3"/>
          <p:cNvSpPr/>
          <p:nvPr/>
        </p:nvSpPr>
        <p:spPr>
          <a:xfrm>
            <a:off x="512763" y="358775"/>
            <a:ext cx="7988300"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TextBox 7"/>
          <p:cNvSpPr txBox="1"/>
          <p:nvPr/>
        </p:nvSpPr>
        <p:spPr>
          <a:xfrm>
            <a:off x="501726" y="2636912"/>
            <a:ext cx="8183563" cy="20313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latin typeface="Times New Roman" pitchFamily="18" charset="0"/>
                <a:cs typeface="Arial"/>
              </a:rPr>
              <a:t>לאור </a:t>
            </a:r>
            <a:r>
              <a:rPr lang="he-IL" dirty="0">
                <a:solidFill>
                  <a:srgbClr val="1F497D"/>
                </a:solidFill>
                <a:latin typeface="Times New Roman" pitchFamily="18" charset="0"/>
                <a:cs typeface="Arial"/>
              </a:rPr>
              <a:t>הידוע לך על שלבי התרבות </a:t>
            </a:r>
            <a:r>
              <a:rPr lang="he-IL" dirty="0" smtClean="0">
                <a:solidFill>
                  <a:srgbClr val="1F497D"/>
                </a:solidFill>
                <a:latin typeface="Times New Roman" pitchFamily="18" charset="0"/>
                <a:cs typeface="Arial"/>
              </a:rPr>
              <a:t>נגיפים הסבירו את התופעות האלה:</a:t>
            </a:r>
            <a:endParaRPr lang="he-IL" dirty="0">
              <a:solidFill>
                <a:srgbClr val="1F497D"/>
              </a:solidFill>
              <a:latin typeface="Times New Roman" pitchFamily="18" charset="0"/>
              <a:cs typeface="Arial"/>
            </a:endParaRPr>
          </a:p>
          <a:p>
            <a:pPr eaLnBrk="1" hangingPunct="1">
              <a:defRPr/>
            </a:pPr>
            <a:r>
              <a:rPr lang="he-IL" dirty="0" smtClean="0">
                <a:solidFill>
                  <a:srgbClr val="1F497D"/>
                </a:solidFill>
                <a:latin typeface="Times New Roman" pitchFamily="18" charset="0"/>
                <a:cs typeface="Arial"/>
              </a:rPr>
              <a:t>א. הנגיף ההרפס הגורם לשלפוחיות בשפתיים לא גורם לשלבקת חוגרת וההיפך. </a:t>
            </a:r>
          </a:p>
          <a:p>
            <a:pPr eaLnBrk="1" hangingPunct="1">
              <a:defRPr/>
            </a:pPr>
            <a:r>
              <a:rPr lang="he-IL" dirty="0">
                <a:solidFill>
                  <a:srgbClr val="1F497D"/>
                </a:solidFill>
                <a:latin typeface="Times New Roman" pitchFamily="18" charset="0"/>
                <a:cs typeface="Arial"/>
              </a:rPr>
              <a:t> </a:t>
            </a:r>
            <a:r>
              <a:rPr lang="he-IL" dirty="0" smtClean="0">
                <a:solidFill>
                  <a:srgbClr val="1F497D"/>
                </a:solidFill>
                <a:latin typeface="Times New Roman" pitchFamily="18" charset="0"/>
                <a:cs typeface="Arial"/>
              </a:rPr>
              <a:t>   לאור הידוע לך על שלבי התרבות הנגיף שערו מדוע.</a:t>
            </a:r>
          </a:p>
          <a:p>
            <a:pPr eaLnBrk="1" hangingPunct="1">
              <a:defRPr/>
            </a:pPr>
            <a:r>
              <a:rPr lang="he-IL" dirty="0" smtClean="0">
                <a:solidFill>
                  <a:srgbClr val="1F497D"/>
                </a:solidFill>
                <a:latin typeface="Times New Roman" pitchFamily="18" charset="0"/>
                <a:cs typeface="Arial"/>
              </a:rPr>
              <a:t>ב. לעיתים מחלת ההרפס אינה מתפרצת לאחר ההדבקה אלא לאחר תקופה ארוכה של כמה  </a:t>
            </a:r>
          </a:p>
          <a:p>
            <a:pPr eaLnBrk="1" hangingPunct="1">
              <a:defRPr/>
            </a:pPr>
            <a:r>
              <a:rPr lang="he-IL" dirty="0" smtClean="0">
                <a:solidFill>
                  <a:srgbClr val="1F497D"/>
                </a:solidFill>
                <a:latin typeface="Times New Roman" pitchFamily="18" charset="0"/>
                <a:cs typeface="Arial"/>
              </a:rPr>
              <a:t>    חודשים או אפילו שנים. הגורם להתפרצות הוא חולשה של מערכת החיסון עקב תחלואה </a:t>
            </a:r>
          </a:p>
          <a:p>
            <a:pPr eaLnBrk="1" hangingPunct="1">
              <a:defRPr/>
            </a:pPr>
            <a:r>
              <a:rPr lang="he-IL" dirty="0" smtClean="0">
                <a:solidFill>
                  <a:srgbClr val="1F497D"/>
                </a:solidFill>
                <a:latin typeface="Times New Roman" pitchFamily="18" charset="0"/>
                <a:cs typeface="Arial"/>
              </a:rPr>
              <a:t>    במחלה אחרת או מתח נפשי, שינויים הורמונליים, עונות מעבר או שהסיבה אינה ידועה.</a:t>
            </a:r>
          </a:p>
          <a:p>
            <a:pPr eaLnBrk="1" hangingPunct="1">
              <a:defRPr/>
            </a:pPr>
            <a:endParaRPr lang="he-IL" dirty="0" smtClean="0">
              <a:solidFill>
                <a:srgbClr val="1F497D"/>
              </a:solidFill>
              <a:latin typeface="Times New Roman" pitchFamily="18" charset="0"/>
              <a:cs typeface="Arial"/>
            </a:endParaRPr>
          </a:p>
        </p:txBody>
      </p:sp>
      <p:grpSp>
        <p:nvGrpSpPr>
          <p:cNvPr id="11" name="קבוצה 10"/>
          <p:cNvGrpSpPr/>
          <p:nvPr/>
        </p:nvGrpSpPr>
        <p:grpSpPr>
          <a:xfrm>
            <a:off x="607741" y="476672"/>
            <a:ext cx="6777585" cy="2089555"/>
            <a:chOff x="611560" y="1759725"/>
            <a:chExt cx="8193576" cy="2697132"/>
          </a:xfrm>
        </p:grpSpPr>
        <p:pic>
          <p:nvPicPr>
            <p:cNvPr id="12"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9992" y="1759725"/>
              <a:ext cx="4305144" cy="2389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1759725"/>
              <a:ext cx="3727543" cy="2389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מלבן 13"/>
            <p:cNvSpPr/>
            <p:nvPr/>
          </p:nvSpPr>
          <p:spPr>
            <a:xfrm>
              <a:off x="1123921" y="4149080"/>
              <a:ext cx="3183885" cy="307777"/>
            </a:xfrm>
            <a:prstGeom prst="rect">
              <a:avLst/>
            </a:prstGeom>
          </p:spPr>
          <p:txBody>
            <a:bodyPr wrap="none">
              <a:spAutoFit/>
            </a:bodyPr>
            <a:lstStyle/>
            <a:p>
              <a:r>
                <a:rPr lang="he-IL" sz="1400" b="1" dirty="0" smtClean="0">
                  <a:latin typeface="Times New Roman" pitchFamily="18" charset="0"/>
                  <a:cs typeface="Arial"/>
                </a:rPr>
                <a:t>שלבקת חוגרת הנגרמת על ידי נגיף הרפס</a:t>
              </a:r>
              <a:endParaRPr lang="he-IL" sz="1400" b="1" dirty="0"/>
            </a:p>
          </p:txBody>
        </p:sp>
        <p:sp>
          <p:nvSpPr>
            <p:cNvPr id="15" name="מלבן 14"/>
            <p:cNvSpPr/>
            <p:nvPr/>
          </p:nvSpPr>
          <p:spPr>
            <a:xfrm>
              <a:off x="5709574" y="4111831"/>
              <a:ext cx="1319592" cy="307777"/>
            </a:xfrm>
            <a:prstGeom prst="rect">
              <a:avLst/>
            </a:prstGeom>
          </p:spPr>
          <p:txBody>
            <a:bodyPr wrap="none">
              <a:spAutoFit/>
            </a:bodyPr>
            <a:lstStyle/>
            <a:p>
              <a:r>
                <a:rPr lang="he-IL" sz="1400" b="1" dirty="0" smtClean="0">
                  <a:latin typeface="Times New Roman" pitchFamily="18" charset="0"/>
                  <a:cs typeface="Arial"/>
                </a:rPr>
                <a:t>הרפס בשפתיים</a:t>
              </a:r>
              <a:endParaRPr lang="he-IL" sz="1400" b="1" dirty="0"/>
            </a:p>
          </p:txBody>
        </p:sp>
      </p:grpSp>
    </p:spTree>
    <p:extLst>
      <p:ext uri="{BB962C8B-B14F-4D97-AF65-F5344CB8AC3E}">
        <p14:creationId xmlns:p14="http://schemas.microsoft.com/office/powerpoint/2010/main" val="4087410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7700" y="4449886"/>
            <a:ext cx="3924300" cy="923330"/>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he-IL" dirty="0" smtClean="0">
                <a:solidFill>
                  <a:prstClr val="black"/>
                </a:solidFill>
              </a:rPr>
              <a:t>הנגיף הגורם למחלת הנשיקה </a:t>
            </a:r>
          </a:p>
          <a:p>
            <a:pPr algn="ctr" eaLnBrk="1" hangingPunct="1">
              <a:defRPr/>
            </a:pPr>
            <a:r>
              <a:rPr lang="he-IL" dirty="0" smtClean="0">
                <a:solidFill>
                  <a:prstClr val="black"/>
                </a:solidFill>
              </a:rPr>
              <a:t>(השייך למשפחת נגיפי ההרפס</a:t>
            </a:r>
            <a:r>
              <a:rPr lang="he-IL" dirty="0">
                <a:solidFill>
                  <a:prstClr val="black"/>
                </a:solidFill>
              </a:rPr>
              <a:t>)</a:t>
            </a:r>
            <a:endParaRPr lang="he-IL" dirty="0" smtClean="0">
              <a:solidFill>
                <a:prstClr val="black"/>
              </a:solidFill>
            </a:endParaRPr>
          </a:p>
          <a:p>
            <a:pPr algn="ctr" eaLnBrk="1" hangingPunct="1">
              <a:defRPr/>
            </a:pPr>
            <a:r>
              <a:rPr lang="he-IL" dirty="0" smtClean="0">
                <a:solidFill>
                  <a:prstClr val="black"/>
                </a:solidFill>
              </a:rPr>
              <a:t>        </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2B0463-F255-4158-8C50-A3844FEAF079}" type="slidenum">
              <a:rPr lang="he-IL" altLang="he-IL" sz="1100">
                <a:solidFill>
                  <a:srgbClr val="BFBFBF"/>
                </a:solidFill>
              </a:rPr>
              <a:pPr eaLnBrk="1" hangingPunct="1"/>
              <a:t>18</a:t>
            </a:fld>
            <a:endParaRPr lang="he-IL" altLang="he-IL" sz="1100">
              <a:solidFill>
                <a:srgbClr val="BFBFBF"/>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chemeClr val="accent3"/>
                </a:solidFill>
                <a:ea typeface="+mn-ea"/>
              </a:rPr>
              <a:t>תמונות ממיקרוסקופ אלקטרוני של נגיפים</a:t>
            </a:r>
            <a:endParaRPr lang="he-IL" sz="1800" dirty="0" smtClean="0">
              <a:solidFill>
                <a:schemeClr val="accent3"/>
              </a:solidFill>
            </a:endParaRPr>
          </a:p>
        </p:txBody>
      </p:sp>
      <p:pic>
        <p:nvPicPr>
          <p:cNvPr id="113669"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1640" y="1385774"/>
            <a:ext cx="2880320" cy="277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1224136" y="4149080"/>
            <a:ext cx="3347864" cy="215444"/>
          </a:xfrm>
          <a:prstGeom prst="rect">
            <a:avLst/>
          </a:prstGeom>
        </p:spPr>
        <p:txBody>
          <a:bodyPr wrap="square">
            <a:spAutoFit/>
          </a:bodyPr>
          <a:lstStyle/>
          <a:p>
            <a:pPr algn="l">
              <a:defRPr/>
            </a:pPr>
            <a:r>
              <a:rPr lang="en-US" sz="800" i="1" dirty="0">
                <a:solidFill>
                  <a:srgbClr val="303030"/>
                </a:solidFill>
                <a:latin typeface="Arial"/>
                <a:ea typeface="Calibri"/>
                <a:hlinkClick r:id="rId3"/>
              </a:rPr>
              <a:t>Liza Gross</a:t>
            </a:r>
            <a:r>
              <a:rPr lang="en-US" sz="800" i="1" dirty="0">
                <a:solidFill>
                  <a:prstClr val="black"/>
                </a:solidFill>
                <a:latin typeface="Arial"/>
                <a:ea typeface="Calibri"/>
                <a:hlinkClick r:id="rId3"/>
              </a:rPr>
              <a:t> </a:t>
            </a:r>
            <a:r>
              <a:rPr lang="en-US" sz="800" dirty="0" err="1">
                <a:solidFill>
                  <a:prstClr val="black"/>
                </a:solidFill>
                <a:latin typeface="Calibri"/>
                <a:ea typeface="Calibri"/>
                <a:cs typeface="Arial"/>
                <a:hlinkClick r:id="rId3"/>
              </a:rPr>
              <a:t>PLoS</a:t>
            </a:r>
            <a:r>
              <a:rPr lang="en-US" sz="800" dirty="0">
                <a:solidFill>
                  <a:prstClr val="black"/>
                </a:solidFill>
                <a:latin typeface="Calibri"/>
                <a:ea typeface="Calibri"/>
                <a:cs typeface="Arial"/>
                <a:hlinkClick r:id="rId3"/>
              </a:rPr>
              <a:t> </a:t>
            </a:r>
            <a:r>
              <a:rPr lang="en-US" sz="800" dirty="0" err="1">
                <a:solidFill>
                  <a:prstClr val="black"/>
                </a:solidFill>
                <a:latin typeface="Calibri"/>
                <a:ea typeface="Calibri"/>
                <a:cs typeface="Arial"/>
                <a:hlinkClick r:id="rId3"/>
              </a:rPr>
              <a:t>Biol</a:t>
            </a:r>
            <a:r>
              <a:rPr lang="en-US" sz="800" dirty="0">
                <a:solidFill>
                  <a:prstClr val="black"/>
                </a:solidFill>
                <a:latin typeface="Calibri"/>
                <a:ea typeface="Calibri"/>
                <a:cs typeface="Arial"/>
                <a:hlinkClick r:id="rId3"/>
              </a:rPr>
              <a:t> 3(12): e430 DOI: 10.1371/journal.pbio.0030430</a:t>
            </a:r>
            <a:endParaRPr lang="he-IL" sz="800" dirty="0">
              <a:solidFill>
                <a:prstClr val="black"/>
              </a:solidFill>
            </a:endParaRPr>
          </a:p>
        </p:txBody>
      </p:sp>
      <p:sp>
        <p:nvSpPr>
          <p:cNvPr id="10"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pic>
        <p:nvPicPr>
          <p:cNvPr id="4098" name="Picture 2" descr="Herpes simplex virus TEM B82-0474 lore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2338" y="1385774"/>
            <a:ext cx="3525071" cy="275827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716016" y="4438853"/>
            <a:ext cx="3924300" cy="923330"/>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he-IL" dirty="0" smtClean="0">
                <a:solidFill>
                  <a:prstClr val="black"/>
                </a:solidFill>
              </a:rPr>
              <a:t>נגיפי הרפס</a:t>
            </a:r>
          </a:p>
          <a:p>
            <a:pPr algn="ctr" eaLnBrk="1" hangingPunct="1">
              <a:defRPr/>
            </a:pPr>
            <a:r>
              <a:rPr lang="he-IL" dirty="0" smtClean="0">
                <a:solidFill>
                  <a:prstClr val="black"/>
                </a:solidFill>
              </a:rPr>
              <a:t>מהזן הגורם </a:t>
            </a:r>
            <a:r>
              <a:rPr lang="he-IL" smtClean="0">
                <a:solidFill>
                  <a:prstClr val="black"/>
                </a:solidFill>
              </a:rPr>
              <a:t>לשלפוחיות בשפתיים</a:t>
            </a:r>
            <a:endParaRPr lang="he-IL" dirty="0" smtClean="0">
              <a:solidFill>
                <a:prstClr val="black"/>
              </a:solidFill>
            </a:endParaRPr>
          </a:p>
          <a:p>
            <a:pPr algn="ctr" eaLnBrk="1" hangingPunct="1">
              <a:defRPr/>
            </a:pPr>
            <a:r>
              <a:rPr lang="he-IL" dirty="0" smtClean="0">
                <a:solidFill>
                  <a:prstClr val="black"/>
                </a:solidFill>
              </a:rPr>
              <a:t>        </a:t>
            </a:r>
          </a:p>
        </p:txBody>
      </p:sp>
      <p:sp>
        <p:nvSpPr>
          <p:cNvPr id="3" name="מלבן 2"/>
          <p:cNvSpPr/>
          <p:nvPr/>
        </p:nvSpPr>
        <p:spPr>
          <a:xfrm>
            <a:off x="5004048" y="4106783"/>
            <a:ext cx="1406154" cy="246221"/>
          </a:xfrm>
          <a:prstGeom prst="rect">
            <a:avLst/>
          </a:prstGeom>
        </p:spPr>
        <p:txBody>
          <a:bodyPr wrap="none">
            <a:spAutoFit/>
          </a:bodyPr>
          <a:lstStyle/>
          <a:p>
            <a:pPr>
              <a:spcAft>
                <a:spcPts val="0"/>
              </a:spcAft>
            </a:pPr>
            <a:r>
              <a:rPr lang="en-US" sz="1000" dirty="0">
                <a:latin typeface="Calibri" panose="020F0502020204030204" pitchFamily="34" charset="0"/>
                <a:ea typeface="Calibri" panose="020F0502020204030204" pitchFamily="34" charset="0"/>
              </a:rPr>
              <a:t>CDC/Dr. Erskine Palmer</a:t>
            </a:r>
            <a:endParaRPr lang="en-US" sz="1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27367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22288"/>
            <a:ext cx="8183563" cy="1200329"/>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שאלה 2:</a:t>
            </a:r>
            <a:r>
              <a:rPr lang="he-IL" dirty="0" smtClean="0">
                <a:solidFill>
                  <a:srgbClr val="1F497D"/>
                </a:solidFill>
                <a:latin typeface="Times New Roman" pitchFamily="18" charset="0"/>
                <a:cs typeface="Arial"/>
              </a:rPr>
              <a:t> </a:t>
            </a:r>
          </a:p>
          <a:p>
            <a:pPr eaLnBrk="1" hangingPunct="1">
              <a:defRPr/>
            </a:pPr>
            <a:r>
              <a:rPr lang="he-IL" dirty="0" smtClean="0">
                <a:solidFill>
                  <a:srgbClr val="1F497D"/>
                </a:solidFill>
                <a:latin typeface="Times New Roman" pitchFamily="18" charset="0"/>
                <a:cs typeface="Arial"/>
              </a:rPr>
              <a:t>א. אילו מן התהליכים שלמדתם עליהם בפרק "התא - מבנה ותפקוד" המתרחשים בתא   </a:t>
            </a:r>
          </a:p>
          <a:p>
            <a:pPr eaLnBrk="1" hangingPunct="1">
              <a:defRPr/>
            </a:pPr>
            <a:r>
              <a:rPr lang="he-IL" dirty="0" smtClean="0">
                <a:solidFill>
                  <a:srgbClr val="1F497D"/>
                </a:solidFill>
                <a:latin typeface="Times New Roman" pitchFamily="18" charset="0"/>
                <a:cs typeface="Arial"/>
              </a:rPr>
              <a:t>   החיידק, משועבדים לצורך יצירת הנגיפים החדשים?</a:t>
            </a:r>
          </a:p>
          <a:p>
            <a:pPr eaLnBrk="1" hangingPunct="1">
              <a:defRPr/>
            </a:pPr>
            <a:r>
              <a:rPr lang="he-IL" dirty="0" smtClean="0">
                <a:solidFill>
                  <a:srgbClr val="1F497D"/>
                </a:solidFill>
                <a:latin typeface="Times New Roman" pitchFamily="18" charset="0"/>
                <a:cs typeface="Arial"/>
              </a:rPr>
              <a:t>ב. תנו דוגמאות למשאבים (חומרים ואנרגיה) של התא המאחסן משועבדים לצורכי הנגיפים?</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A5EEE4-B9CB-424B-AC15-E9AFC9D172D6}" type="slidenum">
              <a:rPr lang="he-IL" altLang="he-IL" sz="1100">
                <a:solidFill>
                  <a:srgbClr val="BFBFBF"/>
                </a:solidFill>
              </a:rPr>
              <a:pPr eaLnBrk="1" hangingPunct="1"/>
              <a:t>19</a:t>
            </a:fld>
            <a:endParaRPr lang="he-IL" altLang="he-IL" sz="1100">
              <a:solidFill>
                <a:srgbClr val="BFBFBF"/>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 2</a:t>
            </a:r>
            <a:endParaRPr lang="he-IL" sz="1800" dirty="0" smtClean="0"/>
          </a:p>
        </p:txBody>
      </p:sp>
      <p:sp>
        <p:nvSpPr>
          <p:cNvPr id="7"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3318081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42465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הנגיפים (וירוסים) הם טפילים מוחלטים, המסוגלים להתרבות רק בתוך תאים של </a:t>
            </a:r>
          </a:p>
          <a:p>
            <a:pPr eaLnBrk="1" hangingPunct="1">
              <a:defRPr/>
            </a:pPr>
            <a:r>
              <a:rPr lang="he-IL" dirty="0" smtClean="0"/>
              <a:t>אורגניזמים אחרים, ולעתים הם גורמים להם לנזק שמתבטא במחלות. לדוגמה, מחלת האבעבועות השחורות שהפילה קרבנות רבים באירופה וברחבי העולם כולו במשך דורות רבים. לכן, בעברית </a:t>
            </a:r>
            <a:r>
              <a:rPr lang="he-IL" dirty="0"/>
              <a:t>מכנים </a:t>
            </a:r>
            <a:r>
              <a:rPr lang="he-IL" dirty="0" smtClean="0"/>
              <a:t>את הווירוסים נגיפים</a:t>
            </a:r>
            <a:r>
              <a:rPr lang="he-IL" dirty="0"/>
              <a:t>, מלשון מגיפה</a:t>
            </a:r>
            <a:r>
              <a:rPr lang="he-IL" dirty="0" smtClean="0"/>
              <a:t>.</a:t>
            </a:r>
          </a:p>
          <a:p>
            <a:pPr eaLnBrk="1" hangingPunct="1">
              <a:defRPr/>
            </a:pPr>
            <a:endParaRPr lang="he-IL" dirty="0">
              <a:solidFill>
                <a:prstClr val="black"/>
              </a:solidFill>
            </a:endParaRPr>
          </a:p>
          <a:p>
            <a:pPr eaLnBrk="1" hangingPunct="1">
              <a:defRPr/>
            </a:pPr>
            <a:endParaRPr lang="he-IL" dirty="0" smtClean="0">
              <a:solidFill>
                <a:prstClr val="black"/>
              </a:solidFill>
            </a:endParaRPr>
          </a:p>
          <a:p>
            <a:pPr eaLnBrk="1" hangingPunct="1">
              <a:defRPr/>
            </a:pPr>
            <a:endParaRPr lang="he-IL" dirty="0">
              <a:solidFill>
                <a:prstClr val="black"/>
              </a:solidFill>
            </a:endParaRPr>
          </a:p>
          <a:p>
            <a:pPr eaLnBrk="1" hangingPunct="1">
              <a:defRPr/>
            </a:pPr>
            <a:endParaRPr lang="he-IL" dirty="0" smtClean="0">
              <a:solidFill>
                <a:prstClr val="black"/>
              </a:solidFill>
            </a:endParaRPr>
          </a:p>
          <a:p>
            <a:pPr eaLnBrk="1" hangingPunct="1">
              <a:defRPr/>
            </a:pPr>
            <a:endParaRPr lang="he-IL" dirty="0">
              <a:solidFill>
                <a:prstClr val="black"/>
              </a:solidFill>
            </a:endParaRPr>
          </a:p>
          <a:p>
            <a:pPr eaLnBrk="1" hangingPunct="1">
              <a:defRPr/>
            </a:pPr>
            <a:endParaRPr lang="he-IL" dirty="0" smtClean="0">
              <a:solidFill>
                <a:prstClr val="black"/>
              </a:solidFill>
            </a:endParaRPr>
          </a:p>
          <a:p>
            <a:pPr eaLnBrk="1" hangingPunct="1">
              <a:defRPr/>
            </a:pPr>
            <a:endParaRPr lang="he-IL" dirty="0">
              <a:solidFill>
                <a:prstClr val="black"/>
              </a:solidFill>
            </a:endParaRPr>
          </a:p>
          <a:p>
            <a:pPr eaLnBrk="1" hangingPunct="1">
              <a:defRPr/>
            </a:pPr>
            <a:endParaRPr lang="he-IL" dirty="0" smtClean="0">
              <a:solidFill>
                <a:prstClr val="black"/>
              </a:solidFill>
            </a:endParaRPr>
          </a:p>
          <a:p>
            <a:pPr eaLnBrk="1" hangingPunct="1">
              <a:defRPr/>
            </a:pPr>
            <a:endParaRPr lang="he-IL" dirty="0">
              <a:solidFill>
                <a:prstClr val="black"/>
              </a:solidFill>
            </a:endParaRPr>
          </a:p>
          <a:p>
            <a:pPr eaLnBrk="1" hangingPunct="1">
              <a:defRPr/>
            </a:pPr>
            <a:endParaRPr lang="he-IL" dirty="0" smtClean="0">
              <a:solidFill>
                <a:prstClr val="black"/>
              </a:solidFill>
            </a:endParaRPr>
          </a:p>
          <a:p>
            <a:pPr eaLnBrk="1" hangingPunct="1">
              <a:defRPr/>
            </a:pPr>
            <a:endParaRPr lang="he-IL" dirty="0" smtClean="0">
              <a:solidFill>
                <a:prstClr val="black"/>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15C7C2-61E7-41C2-A0B1-DD741207E101}" type="slidenum">
              <a:rPr lang="he-IL" altLang="he-IL" sz="1100">
                <a:solidFill>
                  <a:srgbClr val="BFBFBF"/>
                </a:solidFill>
              </a:rPr>
              <a:pPr eaLnBrk="1" hangingPunct="1"/>
              <a:t>2</a:t>
            </a:fld>
            <a:endParaRPr lang="he-IL" altLang="he-IL" sz="1100">
              <a:solidFill>
                <a:srgbClr val="BFBFBF"/>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chemeClr val="accent3"/>
                </a:solidFill>
              </a:rPr>
              <a:t>לעתים</a:t>
            </a:r>
            <a:r>
              <a:rPr lang="he-IL" sz="1800" b="1" dirty="0" smtClean="0">
                <a:solidFill>
                  <a:srgbClr val="FF6600"/>
                </a:solidFill>
              </a:rPr>
              <a:t> </a:t>
            </a:r>
            <a:r>
              <a:rPr lang="he-IL" sz="1800" b="1" dirty="0" smtClean="0">
                <a:solidFill>
                  <a:srgbClr val="FF6600"/>
                </a:solidFill>
                <a:ea typeface="+mn-ea"/>
              </a:rPr>
              <a:t>נגיפים (וירוסים) גורמים למחלות</a:t>
            </a:r>
            <a:endParaRPr lang="he-IL" sz="1800" dirty="0" smtClean="0"/>
          </a:p>
        </p:txBody>
      </p:sp>
      <p:pic>
        <p:nvPicPr>
          <p:cNvPr id="8704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5513" y="1989138"/>
            <a:ext cx="4681537" cy="344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מלבן 1"/>
          <p:cNvSpPr>
            <a:spLocks noChangeArrowheads="1"/>
          </p:cNvSpPr>
          <p:nvPr/>
        </p:nvSpPr>
        <p:spPr bwMode="auto">
          <a:xfrm>
            <a:off x="1128713" y="5675313"/>
            <a:ext cx="65389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e-IL" altLang="he-IL" sz="1600"/>
              <a:t>ציור אצטקי ממקסיקו מהמאה ה-16 המתאר את נפגעי האבעבועות השחורות.</a:t>
            </a:r>
          </a:p>
          <a:p>
            <a:pPr algn="ctr" eaLnBrk="1" hangingPunct="1"/>
            <a:r>
              <a:rPr lang="he-IL" altLang="he-IL" sz="1600"/>
              <a:t>מחלת האבעבועות השחורות הגיעה למקסיקו עם הכובשים הספרדים והייתה אחת</a:t>
            </a:r>
          </a:p>
          <a:p>
            <a:pPr algn="ctr" eaLnBrk="1" hangingPunct="1"/>
            <a:r>
              <a:rPr lang="he-IL" altLang="he-IL" sz="1600"/>
              <a:t> הסיבות שהחישו את חורבן העם האצטקי.</a:t>
            </a:r>
            <a:endParaRPr lang="he-IL" altLang="he-IL"/>
          </a:p>
        </p:txBody>
      </p:sp>
      <p:sp>
        <p:nvSpPr>
          <p:cNvPr id="87047" name="מלבן 1"/>
          <p:cNvSpPr>
            <a:spLocks noChangeArrowheads="1"/>
          </p:cNvSpPr>
          <p:nvPr/>
        </p:nvSpPr>
        <p:spPr bwMode="auto">
          <a:xfrm>
            <a:off x="1593850" y="5413375"/>
            <a:ext cx="54911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he-IL" sz="1100">
                <a:latin typeface="Calibri" panose="020F0502020204030204" pitchFamily="34" charset="0"/>
                <a:cs typeface="Calibri" panose="020F0502020204030204" pitchFamily="34" charset="0"/>
              </a:rPr>
              <a:t>16th century Aztec drawing of smallpox victims. From: Historia de Las Casas de Nueva Espana</a:t>
            </a:r>
          </a:p>
        </p:txBody>
      </p:sp>
      <p:sp>
        <p:nvSpPr>
          <p:cNvPr id="10"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4393E6-CC97-4F3F-A01D-8EBCE1D01EEE}" type="slidenum">
              <a:rPr lang="he-IL" altLang="he-IL" sz="1100">
                <a:solidFill>
                  <a:srgbClr val="BFBFBF"/>
                </a:solidFill>
              </a:rPr>
              <a:pPr eaLnBrk="1" hangingPunct="1"/>
              <a:t>20</a:t>
            </a:fld>
            <a:endParaRPr lang="he-IL" altLang="he-IL" sz="1100">
              <a:solidFill>
                <a:srgbClr val="BFBFBF"/>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0" name="Rectangle 12"/>
          <p:cNvSpPr/>
          <p:nvPr/>
        </p:nvSpPr>
        <p:spPr>
          <a:xfrm>
            <a:off x="468313" y="2348880"/>
            <a:ext cx="8199437" cy="259166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smtClean="0">
                <a:solidFill>
                  <a:prstClr val="black"/>
                </a:solidFill>
              </a:rPr>
              <a:t>א. </a:t>
            </a:r>
            <a:r>
              <a:rPr lang="he-IL" dirty="0">
                <a:solidFill>
                  <a:prstClr val="black"/>
                </a:solidFill>
              </a:rPr>
              <a:t>יצירת חלבוני מעטפת </a:t>
            </a:r>
            <a:r>
              <a:rPr lang="he-IL" dirty="0" smtClean="0">
                <a:solidFill>
                  <a:prstClr val="black"/>
                </a:solidFill>
              </a:rPr>
              <a:t>הנגיף בתהליך </a:t>
            </a:r>
            <a:r>
              <a:rPr lang="he-IL" dirty="0">
                <a:solidFill>
                  <a:prstClr val="black"/>
                </a:solidFill>
              </a:rPr>
              <a:t>תעתוק ותרגום. שכפול ה-</a:t>
            </a:r>
            <a:r>
              <a:rPr lang="en-US" dirty="0">
                <a:solidFill>
                  <a:prstClr val="black"/>
                </a:solidFill>
              </a:rPr>
              <a:t>DNA</a:t>
            </a:r>
            <a:r>
              <a:rPr lang="he-IL" dirty="0">
                <a:solidFill>
                  <a:prstClr val="black"/>
                </a:solidFill>
              </a:rPr>
              <a:t> של </a:t>
            </a:r>
            <a:r>
              <a:rPr lang="he-IL" dirty="0" smtClean="0">
                <a:solidFill>
                  <a:prstClr val="black"/>
                </a:solidFill>
              </a:rPr>
              <a:t>הנגיף.</a:t>
            </a:r>
          </a:p>
          <a:p>
            <a:pPr>
              <a:defRPr/>
            </a:pPr>
            <a:endParaRPr lang="he-IL" dirty="0">
              <a:solidFill>
                <a:prstClr val="black"/>
              </a:solidFill>
            </a:endParaRPr>
          </a:p>
          <a:p>
            <a:pPr>
              <a:defRPr/>
            </a:pPr>
            <a:r>
              <a:rPr lang="he-IL" dirty="0" smtClean="0">
                <a:solidFill>
                  <a:prstClr val="black"/>
                </a:solidFill>
              </a:rPr>
              <a:t>ב. </a:t>
            </a:r>
            <a:r>
              <a:rPr lang="he-IL" dirty="0">
                <a:solidFill>
                  <a:prstClr val="black"/>
                </a:solidFill>
              </a:rPr>
              <a:t>חומרים: נוקלאוטידים הדרושים ליצירת ה-</a:t>
            </a:r>
            <a:r>
              <a:rPr lang="en-US" dirty="0">
                <a:solidFill>
                  <a:prstClr val="black"/>
                </a:solidFill>
              </a:rPr>
              <a:t>DNA</a:t>
            </a:r>
            <a:r>
              <a:rPr lang="he-IL" dirty="0">
                <a:solidFill>
                  <a:prstClr val="black"/>
                </a:solidFill>
              </a:rPr>
              <a:t>, חומצות אמיניות הדרושות ליצירת החלבונים.</a:t>
            </a:r>
          </a:p>
          <a:p>
            <a:pPr>
              <a:defRPr/>
            </a:pPr>
            <a:r>
              <a:rPr lang="he-IL" dirty="0">
                <a:solidFill>
                  <a:prstClr val="black"/>
                </a:solidFill>
              </a:rPr>
              <a:t>אנזימי תעתוק, תרגום, </a:t>
            </a:r>
            <a:r>
              <a:rPr lang="he-IL" dirty="0" smtClean="0">
                <a:solidFill>
                  <a:prstClr val="black"/>
                </a:solidFill>
              </a:rPr>
              <a:t>ושכפול.</a:t>
            </a:r>
          </a:p>
          <a:p>
            <a:pPr>
              <a:defRPr/>
            </a:pPr>
            <a:endParaRPr lang="he-IL" dirty="0">
              <a:solidFill>
                <a:prstClr val="black"/>
              </a:solidFill>
            </a:endParaRPr>
          </a:p>
          <a:p>
            <a:pPr>
              <a:defRPr/>
            </a:pPr>
            <a:r>
              <a:rPr lang="he-IL" dirty="0" smtClean="0">
                <a:solidFill>
                  <a:prstClr val="black"/>
                </a:solidFill>
              </a:rPr>
              <a:t> אנרגיה </a:t>
            </a:r>
            <a:r>
              <a:rPr lang="he-IL" dirty="0">
                <a:solidFill>
                  <a:prstClr val="black"/>
                </a:solidFill>
              </a:rPr>
              <a:t>(</a:t>
            </a:r>
            <a:r>
              <a:rPr lang="en-US" dirty="0">
                <a:solidFill>
                  <a:prstClr val="black"/>
                </a:solidFill>
              </a:rPr>
              <a:t>ATP</a:t>
            </a:r>
            <a:r>
              <a:rPr lang="he-IL" dirty="0">
                <a:solidFill>
                  <a:prstClr val="black"/>
                </a:solidFill>
              </a:rPr>
              <a:t>) הנחוצה לתהליכי התעתוק, התרגום והשכפול.</a:t>
            </a:r>
          </a:p>
          <a:p>
            <a:pPr>
              <a:defRPr/>
            </a:pPr>
            <a:endParaRPr lang="he-IL" dirty="0">
              <a:solidFill>
                <a:prstClr val="black"/>
              </a:solidFill>
            </a:endParaRPr>
          </a:p>
          <a:p>
            <a:pPr>
              <a:defRPr/>
            </a:pPr>
            <a:endParaRPr lang="he-IL" dirty="0">
              <a:solidFill>
                <a:srgbClr val="FF6600"/>
              </a:solidFill>
            </a:endParaRPr>
          </a:p>
        </p:txBody>
      </p:sp>
      <p:sp>
        <p:nvSpPr>
          <p:cNvPr id="7" name="Rectangle 3"/>
          <p:cNvSpPr/>
          <p:nvPr/>
        </p:nvSpPr>
        <p:spPr>
          <a:xfrm>
            <a:off x="512763" y="358775"/>
            <a:ext cx="7988300"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TextBox 7"/>
          <p:cNvSpPr txBox="1"/>
          <p:nvPr/>
        </p:nvSpPr>
        <p:spPr>
          <a:xfrm>
            <a:off x="285750" y="522288"/>
            <a:ext cx="8183563" cy="1200329"/>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שאלה 2:</a:t>
            </a:r>
            <a:r>
              <a:rPr lang="he-IL" dirty="0" smtClean="0">
                <a:solidFill>
                  <a:srgbClr val="1F497D"/>
                </a:solidFill>
                <a:latin typeface="Times New Roman" pitchFamily="18" charset="0"/>
                <a:cs typeface="Arial"/>
              </a:rPr>
              <a:t> </a:t>
            </a:r>
          </a:p>
          <a:p>
            <a:pPr eaLnBrk="1" hangingPunct="1">
              <a:defRPr/>
            </a:pPr>
            <a:r>
              <a:rPr lang="he-IL" dirty="0" smtClean="0">
                <a:solidFill>
                  <a:srgbClr val="1F497D"/>
                </a:solidFill>
                <a:latin typeface="Times New Roman" pitchFamily="18" charset="0"/>
                <a:cs typeface="Arial"/>
              </a:rPr>
              <a:t>א. אילו מן התהליכים שלמדתם עליהם בפרק "התא - מבנה ותפקוד" המתרחשים בתא   </a:t>
            </a:r>
          </a:p>
          <a:p>
            <a:pPr eaLnBrk="1" hangingPunct="1">
              <a:defRPr/>
            </a:pPr>
            <a:r>
              <a:rPr lang="he-IL" dirty="0" smtClean="0">
                <a:solidFill>
                  <a:srgbClr val="1F497D"/>
                </a:solidFill>
                <a:latin typeface="Times New Roman" pitchFamily="18" charset="0"/>
                <a:cs typeface="Arial"/>
              </a:rPr>
              <a:t>   החיידק, משועבדים לצורך יצירת הנגיפים החדשים?</a:t>
            </a:r>
          </a:p>
          <a:p>
            <a:pPr eaLnBrk="1" hangingPunct="1">
              <a:defRPr/>
            </a:pPr>
            <a:r>
              <a:rPr lang="he-IL" dirty="0" smtClean="0">
                <a:solidFill>
                  <a:srgbClr val="1F497D"/>
                </a:solidFill>
                <a:latin typeface="Times New Roman" pitchFamily="18" charset="0"/>
                <a:cs typeface="Arial"/>
              </a:rPr>
              <a:t>ב. תנו דוגמאות למשאבים (חומרים ואנרגיה) של התא המאחסן משועבדים לצורכי הנגיפים?</a:t>
            </a:r>
          </a:p>
        </p:txBody>
      </p:sp>
    </p:spTree>
    <p:extLst>
      <p:ext uri="{BB962C8B-B14F-4D97-AF65-F5344CB8AC3E}">
        <p14:creationId xmlns:p14="http://schemas.microsoft.com/office/powerpoint/2010/main" val="3801641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0885" y="521960"/>
            <a:ext cx="8183563" cy="590931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שאלה 3:</a:t>
            </a:r>
            <a:r>
              <a:rPr lang="he-IL" dirty="0" smtClean="0">
                <a:solidFill>
                  <a:srgbClr val="1F497D"/>
                </a:solidFill>
                <a:latin typeface="Times New Roman" pitchFamily="18" charset="0"/>
                <a:cs typeface="Arial"/>
              </a:rPr>
              <a:t> </a:t>
            </a:r>
          </a:p>
          <a:p>
            <a:pPr eaLnBrk="1" hangingPunct="1">
              <a:defRPr/>
            </a:pPr>
            <a:r>
              <a:rPr lang="he-IL" dirty="0" smtClean="0">
                <a:solidFill>
                  <a:srgbClr val="1F497D"/>
                </a:solidFill>
              </a:rPr>
              <a:t>חוקרים גדלו תאים שמקורם באדם בתרבית רקמה במבחנה. הם הדביקו אותם בנגיף ספציפי להם ובדקו את השינויים בכמות ה-</a:t>
            </a:r>
            <a:r>
              <a:rPr lang="en-US" dirty="0" smtClean="0">
                <a:solidFill>
                  <a:srgbClr val="1F497D"/>
                </a:solidFill>
              </a:rPr>
              <a:t>DNA</a:t>
            </a:r>
            <a:r>
              <a:rPr lang="he-IL" dirty="0" smtClean="0">
                <a:solidFill>
                  <a:srgbClr val="1F497D"/>
                </a:solidFill>
              </a:rPr>
              <a:t> של הנגיף, ובכמות הנגיפים השלמים בתוך התאים.</a:t>
            </a:r>
          </a:p>
          <a:p>
            <a:pPr eaLnBrk="1" hangingPunct="1">
              <a:defRPr/>
            </a:pPr>
            <a:r>
              <a:rPr lang="he-IL" dirty="0" smtClean="0">
                <a:solidFill>
                  <a:srgbClr val="1F497D"/>
                </a:solidFill>
              </a:rPr>
              <a:t>התוצאות מתוארות בעקומות הבאות:</a:t>
            </a:r>
          </a:p>
          <a:p>
            <a:pPr eaLnBrk="1" hangingPunct="1">
              <a:defRPr/>
            </a:pPr>
            <a:endParaRPr lang="he-IL" dirty="0" smtClean="0">
              <a:solidFill>
                <a:srgbClr val="FF6600"/>
              </a:solidFill>
            </a:endParaRPr>
          </a:p>
          <a:p>
            <a:pPr eaLnBrk="1" hangingPunct="1">
              <a:defRPr/>
            </a:pPr>
            <a:endParaRPr lang="he-IL" dirty="0">
              <a:solidFill>
                <a:srgbClr val="FF6600"/>
              </a:solidFill>
            </a:endParaRPr>
          </a:p>
          <a:p>
            <a:pPr eaLnBrk="1" hangingPunct="1">
              <a:defRPr/>
            </a:pPr>
            <a:endParaRPr lang="he-IL" dirty="0" smtClean="0">
              <a:solidFill>
                <a:srgbClr val="FF6600"/>
              </a:solidFill>
            </a:endParaRPr>
          </a:p>
          <a:p>
            <a:pPr eaLnBrk="1" hangingPunct="1">
              <a:defRPr/>
            </a:pPr>
            <a:endParaRPr lang="he-IL" dirty="0">
              <a:solidFill>
                <a:srgbClr val="FF6600"/>
              </a:solidFill>
            </a:endParaRPr>
          </a:p>
          <a:p>
            <a:pPr eaLnBrk="1" hangingPunct="1">
              <a:defRPr/>
            </a:pPr>
            <a:endParaRPr lang="he-IL" dirty="0" smtClean="0">
              <a:solidFill>
                <a:srgbClr val="FF6600"/>
              </a:solidFill>
            </a:endParaRPr>
          </a:p>
          <a:p>
            <a:pPr eaLnBrk="1" hangingPunct="1">
              <a:defRPr/>
            </a:pPr>
            <a:endParaRPr lang="he-IL" dirty="0">
              <a:solidFill>
                <a:srgbClr val="FF6600"/>
              </a:solidFill>
            </a:endParaRPr>
          </a:p>
          <a:p>
            <a:pPr eaLnBrk="1" hangingPunct="1">
              <a:defRPr/>
            </a:pPr>
            <a:endParaRPr lang="he-IL" dirty="0" smtClean="0">
              <a:solidFill>
                <a:srgbClr val="FF6600"/>
              </a:solidFill>
            </a:endParaRPr>
          </a:p>
          <a:p>
            <a:pPr eaLnBrk="1" hangingPunct="1">
              <a:defRPr/>
            </a:pPr>
            <a:endParaRPr lang="he-IL" dirty="0">
              <a:solidFill>
                <a:srgbClr val="FF6600"/>
              </a:solidFill>
            </a:endParaRPr>
          </a:p>
          <a:p>
            <a:pPr eaLnBrk="1" hangingPunct="1">
              <a:defRPr/>
            </a:pPr>
            <a:endParaRPr lang="he-IL" dirty="0" smtClean="0">
              <a:solidFill>
                <a:srgbClr val="FF6600"/>
              </a:solidFill>
            </a:endParaRPr>
          </a:p>
          <a:p>
            <a:pPr eaLnBrk="1" hangingPunct="1">
              <a:defRPr/>
            </a:pPr>
            <a:endParaRPr lang="he-IL" dirty="0" smtClean="0">
              <a:solidFill>
                <a:srgbClr val="FF6600"/>
              </a:solidFill>
            </a:endParaRPr>
          </a:p>
          <a:p>
            <a:pPr eaLnBrk="1" hangingPunct="1">
              <a:defRPr/>
            </a:pPr>
            <a:endParaRPr lang="he-IL" dirty="0" smtClean="0">
              <a:solidFill>
                <a:srgbClr val="1F497D"/>
              </a:solidFill>
            </a:endParaRPr>
          </a:p>
          <a:p>
            <a:pPr eaLnBrk="1" hangingPunct="1">
              <a:defRPr/>
            </a:pPr>
            <a:endParaRPr lang="he-IL" dirty="0" smtClean="0">
              <a:solidFill>
                <a:srgbClr val="1F497D"/>
              </a:solidFill>
            </a:endParaRPr>
          </a:p>
          <a:p>
            <a:pPr eaLnBrk="1" hangingPunct="1">
              <a:defRPr/>
            </a:pPr>
            <a:r>
              <a:rPr lang="he-IL" dirty="0" smtClean="0">
                <a:solidFill>
                  <a:srgbClr val="1F497D"/>
                </a:solidFill>
              </a:rPr>
              <a:t>א. מדוע ה-</a:t>
            </a:r>
            <a:r>
              <a:rPr lang="en-US" dirty="0" smtClean="0">
                <a:solidFill>
                  <a:srgbClr val="1F497D"/>
                </a:solidFill>
              </a:rPr>
              <a:t>DNA</a:t>
            </a:r>
            <a:r>
              <a:rPr lang="he-IL" dirty="0" smtClean="0">
                <a:solidFill>
                  <a:srgbClr val="1F497D"/>
                </a:solidFill>
              </a:rPr>
              <a:t> של הנגיף הופיע רק בחלוף 4 שעות ולא </a:t>
            </a:r>
            <a:r>
              <a:rPr lang="he-IL" dirty="0" err="1" smtClean="0">
                <a:solidFill>
                  <a:srgbClr val="1F497D"/>
                </a:solidFill>
              </a:rPr>
              <a:t>מייד</a:t>
            </a:r>
            <a:r>
              <a:rPr lang="he-IL" dirty="0" smtClean="0">
                <a:solidFill>
                  <a:srgbClr val="1F497D"/>
                </a:solidFill>
              </a:rPr>
              <a:t>?</a:t>
            </a:r>
          </a:p>
          <a:p>
            <a:pPr eaLnBrk="1" hangingPunct="1">
              <a:defRPr/>
            </a:pPr>
            <a:r>
              <a:rPr lang="he-IL" dirty="0" smtClean="0">
                <a:solidFill>
                  <a:srgbClr val="1F497D"/>
                </a:solidFill>
              </a:rPr>
              <a:t>ב. הסבירו את ההבדלים בזמן ההופעה של הנגיפים ושל ה-</a:t>
            </a:r>
            <a:r>
              <a:rPr lang="en-US" dirty="0" smtClean="0">
                <a:solidFill>
                  <a:srgbClr val="1F497D"/>
                </a:solidFill>
              </a:rPr>
              <a:t>DNA</a:t>
            </a:r>
            <a:r>
              <a:rPr lang="he-IL" dirty="0" smtClean="0">
                <a:solidFill>
                  <a:srgbClr val="1F497D"/>
                </a:solidFill>
              </a:rPr>
              <a:t> שלהם.</a:t>
            </a:r>
          </a:p>
          <a:p>
            <a:pPr eaLnBrk="1" hangingPunct="1">
              <a:defRPr/>
            </a:pPr>
            <a:r>
              <a:rPr lang="he-IL" dirty="0" smtClean="0">
                <a:solidFill>
                  <a:srgbClr val="1F497D"/>
                </a:solidFill>
              </a:rPr>
              <a:t>ג. החוקרים חזרו על הניסוי בהבדל אחד: הם הוסיפו חומר המונע תהליך של תרגום בתאים.</a:t>
            </a:r>
          </a:p>
          <a:p>
            <a:pPr eaLnBrk="1" hangingPunct="1">
              <a:defRPr/>
            </a:pPr>
            <a:r>
              <a:rPr lang="he-IL" dirty="0">
                <a:solidFill>
                  <a:srgbClr val="1F497D"/>
                </a:solidFill>
              </a:rPr>
              <a:t> </a:t>
            </a:r>
            <a:r>
              <a:rPr lang="he-IL" dirty="0" smtClean="0">
                <a:solidFill>
                  <a:srgbClr val="1F497D"/>
                </a:solidFill>
              </a:rPr>
              <a:t>  לאילו הבדלים תצפו בתוצאות? נמקו</a:t>
            </a:r>
          </a:p>
          <a:p>
            <a:pPr eaLnBrk="1" hangingPunct="1">
              <a:defRPr/>
            </a:pPr>
            <a:endParaRPr lang="he-IL" dirty="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032741-5937-454C-BFC2-AFD2E742A8A8}" type="slidenum">
              <a:rPr lang="he-IL" altLang="he-IL" sz="1100">
                <a:solidFill>
                  <a:srgbClr val="BFBFBF"/>
                </a:solidFill>
              </a:rPr>
              <a:pPr eaLnBrk="1" hangingPunct="1"/>
              <a:t>21</a:t>
            </a:fld>
            <a:endParaRPr lang="he-IL" altLang="he-IL" sz="1100">
              <a:solidFill>
                <a:srgbClr val="BFBFBF"/>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שאלה 3</a:t>
            </a:r>
            <a:endParaRPr lang="he-IL" sz="1800" dirty="0" smtClean="0"/>
          </a:p>
        </p:txBody>
      </p:sp>
      <p:sp>
        <p:nvSpPr>
          <p:cNvPr id="8"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32" name="קבוצה 31"/>
          <p:cNvGrpSpPr/>
          <p:nvPr/>
        </p:nvGrpSpPr>
        <p:grpSpPr>
          <a:xfrm>
            <a:off x="1858704" y="2081753"/>
            <a:ext cx="6003857" cy="2715399"/>
            <a:chOff x="1880511" y="650885"/>
            <a:chExt cx="6003857" cy="2715399"/>
          </a:xfrm>
        </p:grpSpPr>
        <p:grpSp>
          <p:nvGrpSpPr>
            <p:cNvPr id="33" name="קבוצה 32"/>
            <p:cNvGrpSpPr/>
            <p:nvPr/>
          </p:nvGrpSpPr>
          <p:grpSpPr>
            <a:xfrm>
              <a:off x="1880511" y="692696"/>
              <a:ext cx="4995596" cy="2673588"/>
              <a:chOff x="368492" y="1628800"/>
              <a:chExt cx="4995596" cy="2673588"/>
            </a:xfrm>
          </p:grpSpPr>
          <p:grpSp>
            <p:nvGrpSpPr>
              <p:cNvPr id="38" name="קבוצה 37"/>
              <p:cNvGrpSpPr/>
              <p:nvPr/>
            </p:nvGrpSpPr>
            <p:grpSpPr>
              <a:xfrm>
                <a:off x="1691680" y="1628800"/>
                <a:ext cx="3672408" cy="2673588"/>
                <a:chOff x="1691680" y="1628800"/>
                <a:chExt cx="3672408" cy="2673588"/>
              </a:xfrm>
            </p:grpSpPr>
            <p:cxnSp>
              <p:nvCxnSpPr>
                <p:cNvPr id="40" name="מחבר חץ ישר 39"/>
                <p:cNvCxnSpPr/>
                <p:nvPr/>
              </p:nvCxnSpPr>
              <p:spPr>
                <a:xfrm flipV="1">
                  <a:off x="1691680" y="1628800"/>
                  <a:ext cx="0" cy="216082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מחבר חץ ישר 40"/>
                <p:cNvCxnSpPr/>
                <p:nvPr/>
              </p:nvCxnSpPr>
              <p:spPr>
                <a:xfrm flipV="1">
                  <a:off x="1691680" y="3767733"/>
                  <a:ext cx="3672408" cy="2130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2" name="קבוצה 41"/>
                <p:cNvGrpSpPr/>
                <p:nvPr/>
              </p:nvGrpSpPr>
              <p:grpSpPr>
                <a:xfrm>
                  <a:off x="2068706" y="3707740"/>
                  <a:ext cx="1453994" cy="378624"/>
                  <a:chOff x="2068706" y="3707740"/>
                  <a:chExt cx="1453994" cy="378624"/>
                </a:xfrm>
              </p:grpSpPr>
              <p:sp>
                <p:nvSpPr>
                  <p:cNvPr id="49" name="מלבן 48"/>
                  <p:cNvSpPr/>
                  <p:nvPr/>
                </p:nvSpPr>
                <p:spPr>
                  <a:xfrm>
                    <a:off x="3174528" y="3707740"/>
                    <a:ext cx="348172" cy="369332"/>
                  </a:xfrm>
                  <a:prstGeom prst="rect">
                    <a:avLst/>
                  </a:prstGeom>
                </p:spPr>
                <p:txBody>
                  <a:bodyPr wrap="none">
                    <a:spAutoFit/>
                  </a:bodyPr>
                  <a:lstStyle/>
                  <a:p>
                    <a:r>
                      <a:rPr lang="he-IL" sz="1400" b="1" dirty="0" smtClean="0">
                        <a:solidFill>
                          <a:prstClr val="black"/>
                        </a:solidFill>
                      </a:rPr>
                      <a:t>6</a:t>
                    </a:r>
                    <a:r>
                      <a:rPr lang="he-IL" dirty="0" smtClean="0">
                        <a:solidFill>
                          <a:srgbClr val="1F497D"/>
                        </a:solidFill>
                      </a:rPr>
                      <a:t> </a:t>
                    </a:r>
                    <a:endParaRPr lang="he-IL" dirty="0">
                      <a:solidFill>
                        <a:prstClr val="black"/>
                      </a:solidFill>
                    </a:endParaRPr>
                  </a:p>
                </p:txBody>
              </p:sp>
              <p:sp>
                <p:nvSpPr>
                  <p:cNvPr id="50" name="מלבן 49"/>
                  <p:cNvSpPr/>
                  <p:nvPr/>
                </p:nvSpPr>
                <p:spPr>
                  <a:xfrm>
                    <a:off x="2068706" y="3717032"/>
                    <a:ext cx="348172" cy="369332"/>
                  </a:xfrm>
                  <a:prstGeom prst="rect">
                    <a:avLst/>
                  </a:prstGeom>
                </p:spPr>
                <p:txBody>
                  <a:bodyPr wrap="none">
                    <a:spAutoFit/>
                  </a:bodyPr>
                  <a:lstStyle/>
                  <a:p>
                    <a:r>
                      <a:rPr lang="he-IL" sz="1400" b="1" dirty="0" smtClean="0">
                        <a:solidFill>
                          <a:prstClr val="black"/>
                        </a:solidFill>
                      </a:rPr>
                      <a:t>2</a:t>
                    </a:r>
                    <a:r>
                      <a:rPr lang="he-IL" dirty="0" smtClean="0">
                        <a:solidFill>
                          <a:srgbClr val="1F497D"/>
                        </a:solidFill>
                      </a:rPr>
                      <a:t> </a:t>
                    </a:r>
                    <a:endParaRPr lang="he-IL" dirty="0">
                      <a:solidFill>
                        <a:prstClr val="black"/>
                      </a:solidFill>
                    </a:endParaRPr>
                  </a:p>
                </p:txBody>
              </p:sp>
              <p:sp>
                <p:nvSpPr>
                  <p:cNvPr id="51" name="מלבן 50"/>
                  <p:cNvSpPr/>
                  <p:nvPr/>
                </p:nvSpPr>
                <p:spPr>
                  <a:xfrm>
                    <a:off x="2691904" y="3747809"/>
                    <a:ext cx="284052" cy="307777"/>
                  </a:xfrm>
                  <a:prstGeom prst="rect">
                    <a:avLst/>
                  </a:prstGeom>
                </p:spPr>
                <p:txBody>
                  <a:bodyPr wrap="none">
                    <a:spAutoFit/>
                  </a:bodyPr>
                  <a:lstStyle/>
                  <a:p>
                    <a:r>
                      <a:rPr lang="he-IL" sz="1400" b="1" dirty="0" smtClean="0">
                        <a:solidFill>
                          <a:prstClr val="black"/>
                        </a:solidFill>
                      </a:rPr>
                      <a:t>4</a:t>
                    </a:r>
                    <a:endParaRPr lang="he-IL" dirty="0">
                      <a:solidFill>
                        <a:prstClr val="black"/>
                      </a:solidFill>
                    </a:endParaRPr>
                  </a:p>
                </p:txBody>
              </p:sp>
            </p:grpSp>
            <p:grpSp>
              <p:nvGrpSpPr>
                <p:cNvPr id="43" name="קבוצה 42"/>
                <p:cNvGrpSpPr/>
                <p:nvPr/>
              </p:nvGrpSpPr>
              <p:grpSpPr>
                <a:xfrm>
                  <a:off x="3815916" y="3717032"/>
                  <a:ext cx="1453994" cy="369332"/>
                  <a:chOff x="2068706" y="3676963"/>
                  <a:chExt cx="1453994" cy="369332"/>
                </a:xfrm>
              </p:grpSpPr>
              <p:sp>
                <p:nvSpPr>
                  <p:cNvPr id="46" name="מלבן 45"/>
                  <p:cNvSpPr/>
                  <p:nvPr/>
                </p:nvSpPr>
                <p:spPr>
                  <a:xfrm>
                    <a:off x="3075142" y="3676963"/>
                    <a:ext cx="447558" cy="369332"/>
                  </a:xfrm>
                  <a:prstGeom prst="rect">
                    <a:avLst/>
                  </a:prstGeom>
                </p:spPr>
                <p:txBody>
                  <a:bodyPr wrap="none">
                    <a:spAutoFit/>
                  </a:bodyPr>
                  <a:lstStyle/>
                  <a:p>
                    <a:r>
                      <a:rPr lang="he-IL" sz="1400" b="1" dirty="0" smtClean="0">
                        <a:solidFill>
                          <a:prstClr val="black"/>
                        </a:solidFill>
                      </a:rPr>
                      <a:t>12</a:t>
                    </a:r>
                    <a:r>
                      <a:rPr lang="he-IL" dirty="0" smtClean="0">
                        <a:solidFill>
                          <a:srgbClr val="1F497D"/>
                        </a:solidFill>
                      </a:rPr>
                      <a:t> </a:t>
                    </a:r>
                    <a:endParaRPr lang="he-IL" dirty="0">
                      <a:solidFill>
                        <a:prstClr val="black"/>
                      </a:solidFill>
                    </a:endParaRPr>
                  </a:p>
                </p:txBody>
              </p:sp>
              <p:sp>
                <p:nvSpPr>
                  <p:cNvPr id="47" name="מלבן 46"/>
                  <p:cNvSpPr/>
                  <p:nvPr/>
                </p:nvSpPr>
                <p:spPr>
                  <a:xfrm>
                    <a:off x="2068706" y="3676963"/>
                    <a:ext cx="348172" cy="369332"/>
                  </a:xfrm>
                  <a:prstGeom prst="rect">
                    <a:avLst/>
                  </a:prstGeom>
                </p:spPr>
                <p:txBody>
                  <a:bodyPr wrap="none">
                    <a:spAutoFit/>
                  </a:bodyPr>
                  <a:lstStyle/>
                  <a:p>
                    <a:r>
                      <a:rPr lang="he-IL" sz="1400" b="1" dirty="0" smtClean="0">
                        <a:solidFill>
                          <a:prstClr val="black"/>
                        </a:solidFill>
                      </a:rPr>
                      <a:t>8</a:t>
                    </a:r>
                    <a:r>
                      <a:rPr lang="he-IL" dirty="0" smtClean="0">
                        <a:solidFill>
                          <a:srgbClr val="1F497D"/>
                        </a:solidFill>
                      </a:rPr>
                      <a:t> </a:t>
                    </a:r>
                    <a:endParaRPr lang="he-IL" dirty="0">
                      <a:solidFill>
                        <a:prstClr val="black"/>
                      </a:solidFill>
                    </a:endParaRPr>
                  </a:p>
                </p:txBody>
              </p:sp>
              <p:sp>
                <p:nvSpPr>
                  <p:cNvPr id="48" name="מלבן 47"/>
                  <p:cNvSpPr/>
                  <p:nvPr/>
                </p:nvSpPr>
                <p:spPr>
                  <a:xfrm>
                    <a:off x="2592518" y="3729226"/>
                    <a:ext cx="383438" cy="307777"/>
                  </a:xfrm>
                  <a:prstGeom prst="rect">
                    <a:avLst/>
                  </a:prstGeom>
                </p:spPr>
                <p:txBody>
                  <a:bodyPr wrap="none">
                    <a:spAutoFit/>
                  </a:bodyPr>
                  <a:lstStyle/>
                  <a:p>
                    <a:r>
                      <a:rPr lang="he-IL" sz="1400" b="1" dirty="0" smtClean="0">
                        <a:solidFill>
                          <a:prstClr val="black"/>
                        </a:solidFill>
                      </a:rPr>
                      <a:t>10</a:t>
                    </a:r>
                    <a:endParaRPr lang="he-IL" dirty="0">
                      <a:solidFill>
                        <a:prstClr val="black"/>
                      </a:solidFill>
                    </a:endParaRPr>
                  </a:p>
                </p:txBody>
              </p:sp>
            </p:grpSp>
            <p:pic>
              <p:nvPicPr>
                <p:cNvPr id="4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83956" y="1700808"/>
                  <a:ext cx="216217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מלבן 44"/>
                <p:cNvSpPr/>
                <p:nvPr/>
              </p:nvSpPr>
              <p:spPr>
                <a:xfrm>
                  <a:off x="3990002" y="3933056"/>
                  <a:ext cx="1323337" cy="369332"/>
                </a:xfrm>
                <a:prstGeom prst="rect">
                  <a:avLst/>
                </a:prstGeom>
              </p:spPr>
              <p:txBody>
                <a:bodyPr wrap="square">
                  <a:spAutoFit/>
                </a:bodyPr>
                <a:lstStyle/>
                <a:p>
                  <a:r>
                    <a:rPr lang="he-IL" sz="1400" b="1" dirty="0" smtClean="0">
                      <a:solidFill>
                        <a:prstClr val="black"/>
                      </a:solidFill>
                    </a:rPr>
                    <a:t>זמן (שעות)</a:t>
                  </a:r>
                  <a:r>
                    <a:rPr lang="he-IL" dirty="0" smtClean="0">
                      <a:solidFill>
                        <a:srgbClr val="1F497D"/>
                      </a:solidFill>
                    </a:rPr>
                    <a:t> </a:t>
                  </a:r>
                  <a:endParaRPr lang="he-IL" dirty="0">
                    <a:solidFill>
                      <a:prstClr val="black"/>
                    </a:solidFill>
                  </a:endParaRPr>
                </a:p>
              </p:txBody>
            </p:sp>
          </p:grpSp>
          <p:sp>
            <p:nvSpPr>
              <p:cNvPr id="39" name="מלבן 38"/>
              <p:cNvSpPr/>
              <p:nvPr/>
            </p:nvSpPr>
            <p:spPr>
              <a:xfrm>
                <a:off x="368492" y="1772816"/>
                <a:ext cx="1323337" cy="523220"/>
              </a:xfrm>
              <a:prstGeom prst="rect">
                <a:avLst/>
              </a:prstGeom>
            </p:spPr>
            <p:txBody>
              <a:bodyPr wrap="square">
                <a:spAutoFit/>
              </a:bodyPr>
              <a:lstStyle/>
              <a:p>
                <a:r>
                  <a:rPr lang="he-IL" sz="1400" b="1" dirty="0" smtClean="0">
                    <a:solidFill>
                      <a:prstClr val="black"/>
                    </a:solidFill>
                  </a:rPr>
                  <a:t>מספר נגיפים</a:t>
                </a:r>
              </a:p>
              <a:p>
                <a:r>
                  <a:rPr lang="he-IL" sz="1400" b="1" dirty="0" smtClean="0">
                    <a:solidFill>
                      <a:prstClr val="black"/>
                    </a:solidFill>
                  </a:rPr>
                  <a:t>(ציר לוגריתמי)</a:t>
                </a:r>
                <a:endParaRPr lang="he-IL" dirty="0">
                  <a:solidFill>
                    <a:prstClr val="black"/>
                  </a:solidFill>
                </a:endParaRPr>
              </a:p>
            </p:txBody>
          </p:sp>
        </p:grpSp>
        <p:sp>
          <p:nvSpPr>
            <p:cNvPr id="34" name="מלבן 33"/>
            <p:cNvSpPr/>
            <p:nvPr/>
          </p:nvSpPr>
          <p:spPr>
            <a:xfrm>
              <a:off x="3752719" y="1536556"/>
              <a:ext cx="1323337" cy="523220"/>
            </a:xfrm>
            <a:prstGeom prst="rect">
              <a:avLst/>
            </a:prstGeom>
          </p:spPr>
          <p:txBody>
            <a:bodyPr wrap="square">
              <a:spAutoFit/>
            </a:bodyPr>
            <a:lstStyle/>
            <a:p>
              <a:pPr algn="ctr"/>
              <a:r>
                <a:rPr lang="en-US" sz="1200" b="1" dirty="0" smtClean="0">
                  <a:solidFill>
                    <a:srgbClr val="FF0000"/>
                  </a:solidFill>
                </a:rPr>
                <a:t>DNA</a:t>
              </a:r>
              <a:r>
                <a:rPr lang="he-IL" sz="1400" b="1" dirty="0" smtClean="0">
                  <a:solidFill>
                    <a:prstClr val="black"/>
                  </a:solidFill>
                </a:rPr>
                <a:t> </a:t>
              </a:r>
            </a:p>
            <a:p>
              <a:pPr algn="ctr"/>
              <a:r>
                <a:rPr lang="he-IL" sz="1400" b="1" dirty="0" smtClean="0">
                  <a:solidFill>
                    <a:srgbClr val="FF0000"/>
                  </a:solidFill>
                </a:rPr>
                <a:t>של הנגיף</a:t>
              </a:r>
              <a:endParaRPr lang="he-IL" dirty="0">
                <a:solidFill>
                  <a:srgbClr val="FF0000"/>
                </a:solidFill>
              </a:endParaRPr>
            </a:p>
          </p:txBody>
        </p:sp>
        <p:sp>
          <p:nvSpPr>
            <p:cNvPr id="35" name="מלבן 34"/>
            <p:cNvSpPr/>
            <p:nvPr/>
          </p:nvSpPr>
          <p:spPr>
            <a:xfrm>
              <a:off x="4788024" y="2257127"/>
              <a:ext cx="1323337" cy="307777"/>
            </a:xfrm>
            <a:prstGeom prst="rect">
              <a:avLst/>
            </a:prstGeom>
          </p:spPr>
          <p:txBody>
            <a:bodyPr wrap="square">
              <a:spAutoFit/>
            </a:bodyPr>
            <a:lstStyle/>
            <a:p>
              <a:r>
                <a:rPr lang="he-IL" sz="1400" b="1" dirty="0" smtClean="0">
                  <a:solidFill>
                    <a:srgbClr val="5F0060">
                      <a:lumMod val="75000"/>
                      <a:lumOff val="25000"/>
                    </a:srgbClr>
                  </a:solidFill>
                </a:rPr>
                <a:t>נגיפים</a:t>
              </a:r>
              <a:endParaRPr lang="he-IL" dirty="0">
                <a:solidFill>
                  <a:srgbClr val="5F0060">
                    <a:lumMod val="75000"/>
                    <a:lumOff val="25000"/>
                  </a:srgbClr>
                </a:solidFill>
              </a:endParaRPr>
            </a:p>
          </p:txBody>
        </p:sp>
        <p:cxnSp>
          <p:nvCxnSpPr>
            <p:cNvPr id="36" name="מחבר חץ ישר 35"/>
            <p:cNvCxnSpPr/>
            <p:nvPr/>
          </p:nvCxnSpPr>
          <p:spPr>
            <a:xfrm flipV="1">
              <a:off x="6660232" y="650885"/>
              <a:ext cx="0" cy="216082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מלבן 36"/>
            <p:cNvSpPr/>
            <p:nvPr/>
          </p:nvSpPr>
          <p:spPr>
            <a:xfrm>
              <a:off x="6561031" y="764704"/>
              <a:ext cx="1323337" cy="523220"/>
            </a:xfrm>
            <a:prstGeom prst="rect">
              <a:avLst/>
            </a:prstGeom>
          </p:spPr>
          <p:txBody>
            <a:bodyPr wrap="square">
              <a:spAutoFit/>
            </a:bodyPr>
            <a:lstStyle/>
            <a:p>
              <a:pPr algn="ctr"/>
              <a:r>
                <a:rPr lang="en-US" sz="1400" b="1" dirty="0" smtClean="0">
                  <a:solidFill>
                    <a:prstClr val="black"/>
                  </a:solidFill>
                </a:rPr>
                <a:t>DNA</a:t>
              </a:r>
              <a:endParaRPr lang="he-IL" sz="1400" b="1" dirty="0" smtClean="0">
                <a:solidFill>
                  <a:prstClr val="black"/>
                </a:solidFill>
              </a:endParaRPr>
            </a:p>
            <a:p>
              <a:pPr algn="ctr"/>
              <a:r>
                <a:rPr lang="he-IL" sz="1400" b="1" dirty="0" smtClean="0">
                  <a:solidFill>
                    <a:prstClr val="black"/>
                  </a:solidFill>
                </a:rPr>
                <a:t>(ציר לוגריתמי)</a:t>
              </a:r>
              <a:endParaRPr lang="he-IL" dirty="0">
                <a:solidFill>
                  <a:prstClr val="black"/>
                </a:solidFill>
              </a:endParaRPr>
            </a:p>
          </p:txBody>
        </p:sp>
      </p:grpSp>
    </p:spTree>
    <p:extLst>
      <p:ext uri="{BB962C8B-B14F-4D97-AF65-F5344CB8AC3E}">
        <p14:creationId xmlns:p14="http://schemas.microsoft.com/office/powerpoint/2010/main" val="2625540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4319" y="521960"/>
            <a:ext cx="3840129" cy="3416320"/>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שאלה 3:</a:t>
            </a:r>
            <a:r>
              <a:rPr lang="he-IL" dirty="0" smtClean="0">
                <a:solidFill>
                  <a:srgbClr val="1F497D"/>
                </a:solidFill>
                <a:latin typeface="Times New Roman" pitchFamily="18" charset="0"/>
                <a:cs typeface="Arial"/>
              </a:rPr>
              <a:t> </a:t>
            </a:r>
            <a:endParaRPr lang="he-IL" dirty="0" smtClean="0">
              <a:solidFill>
                <a:srgbClr val="1F497D"/>
              </a:solidFill>
            </a:endParaRPr>
          </a:p>
          <a:p>
            <a:pPr eaLnBrk="1" hangingPunct="1">
              <a:defRPr/>
            </a:pPr>
            <a:r>
              <a:rPr lang="he-IL" dirty="0" smtClean="0">
                <a:solidFill>
                  <a:srgbClr val="1F497D"/>
                </a:solidFill>
              </a:rPr>
              <a:t>א. מדוע ה-</a:t>
            </a:r>
            <a:r>
              <a:rPr lang="en-US" dirty="0" smtClean="0">
                <a:solidFill>
                  <a:srgbClr val="1F497D"/>
                </a:solidFill>
              </a:rPr>
              <a:t>DNA</a:t>
            </a:r>
            <a:r>
              <a:rPr lang="he-IL" dirty="0" smtClean="0">
                <a:solidFill>
                  <a:srgbClr val="1F497D"/>
                </a:solidFill>
              </a:rPr>
              <a:t> של הנגיף הופיע </a:t>
            </a:r>
          </a:p>
          <a:p>
            <a:pPr eaLnBrk="1" hangingPunct="1">
              <a:defRPr/>
            </a:pPr>
            <a:r>
              <a:rPr lang="he-IL" dirty="0">
                <a:solidFill>
                  <a:srgbClr val="1F497D"/>
                </a:solidFill>
              </a:rPr>
              <a:t> </a:t>
            </a:r>
            <a:r>
              <a:rPr lang="he-IL" dirty="0" smtClean="0">
                <a:solidFill>
                  <a:srgbClr val="1F497D"/>
                </a:solidFill>
              </a:rPr>
              <a:t>   רק בחלוף 4 שעות ולא </a:t>
            </a:r>
            <a:r>
              <a:rPr lang="he-IL" dirty="0" err="1" smtClean="0">
                <a:solidFill>
                  <a:srgbClr val="1F497D"/>
                </a:solidFill>
              </a:rPr>
              <a:t>מייד</a:t>
            </a:r>
            <a:r>
              <a:rPr lang="he-IL" dirty="0" smtClean="0">
                <a:solidFill>
                  <a:srgbClr val="1F497D"/>
                </a:solidFill>
              </a:rPr>
              <a:t>?</a:t>
            </a:r>
          </a:p>
          <a:p>
            <a:pPr eaLnBrk="1" hangingPunct="1">
              <a:defRPr/>
            </a:pPr>
            <a:endParaRPr lang="he-IL" dirty="0" smtClean="0">
              <a:solidFill>
                <a:srgbClr val="1F497D"/>
              </a:solidFill>
            </a:endParaRPr>
          </a:p>
          <a:p>
            <a:pPr eaLnBrk="1" hangingPunct="1">
              <a:defRPr/>
            </a:pPr>
            <a:r>
              <a:rPr lang="he-IL" dirty="0" smtClean="0">
                <a:solidFill>
                  <a:srgbClr val="1F497D"/>
                </a:solidFill>
              </a:rPr>
              <a:t>ב. הסבירו את ההבדלים בזמן ההופעה </a:t>
            </a:r>
          </a:p>
          <a:p>
            <a:pPr eaLnBrk="1" hangingPunct="1">
              <a:defRPr/>
            </a:pPr>
            <a:r>
              <a:rPr lang="he-IL" dirty="0" smtClean="0">
                <a:solidFill>
                  <a:srgbClr val="1F497D"/>
                </a:solidFill>
              </a:rPr>
              <a:t>   של הנגיפים ושל ה-</a:t>
            </a:r>
            <a:r>
              <a:rPr lang="en-US" dirty="0" smtClean="0">
                <a:solidFill>
                  <a:srgbClr val="1F497D"/>
                </a:solidFill>
              </a:rPr>
              <a:t>DNA</a:t>
            </a:r>
            <a:r>
              <a:rPr lang="he-IL" dirty="0" smtClean="0">
                <a:solidFill>
                  <a:srgbClr val="1F497D"/>
                </a:solidFill>
              </a:rPr>
              <a:t> שלהם.</a:t>
            </a:r>
          </a:p>
          <a:p>
            <a:pPr eaLnBrk="1" hangingPunct="1">
              <a:defRPr/>
            </a:pPr>
            <a:endParaRPr lang="he-IL" dirty="0" smtClean="0">
              <a:solidFill>
                <a:srgbClr val="1F497D"/>
              </a:solidFill>
            </a:endParaRPr>
          </a:p>
          <a:p>
            <a:pPr eaLnBrk="1" hangingPunct="1">
              <a:defRPr/>
            </a:pPr>
            <a:r>
              <a:rPr lang="he-IL" dirty="0" smtClean="0">
                <a:solidFill>
                  <a:srgbClr val="1F497D"/>
                </a:solidFill>
              </a:rPr>
              <a:t>ג. החוקרים חזרו על הניסוי בהבדל אחד: </a:t>
            </a:r>
          </a:p>
          <a:p>
            <a:pPr eaLnBrk="1" hangingPunct="1">
              <a:defRPr/>
            </a:pPr>
            <a:r>
              <a:rPr lang="he-IL" dirty="0" smtClean="0">
                <a:solidFill>
                  <a:srgbClr val="1F497D"/>
                </a:solidFill>
              </a:rPr>
              <a:t>   הם הוסיפו חומר המונע תהליך של </a:t>
            </a:r>
          </a:p>
          <a:p>
            <a:pPr eaLnBrk="1" hangingPunct="1">
              <a:defRPr/>
            </a:pPr>
            <a:r>
              <a:rPr lang="he-IL" dirty="0" smtClean="0">
                <a:solidFill>
                  <a:srgbClr val="1F497D"/>
                </a:solidFill>
              </a:rPr>
              <a:t>  תרגום בתאים. לאילו הבדלים תצפו </a:t>
            </a:r>
          </a:p>
          <a:p>
            <a:pPr eaLnBrk="1" hangingPunct="1">
              <a:defRPr/>
            </a:pPr>
            <a:r>
              <a:rPr lang="he-IL" dirty="0" smtClean="0">
                <a:solidFill>
                  <a:srgbClr val="1F497D"/>
                </a:solidFill>
              </a:rPr>
              <a:t>  בתוצאות? נמקו</a:t>
            </a:r>
          </a:p>
          <a:p>
            <a:pPr eaLnBrk="1" hangingPunct="1">
              <a:defRPr/>
            </a:pPr>
            <a:endParaRPr lang="he-IL" dirty="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032741-5937-454C-BFC2-AFD2E742A8A8}" type="slidenum">
              <a:rPr lang="he-IL" altLang="he-IL" sz="1100">
                <a:solidFill>
                  <a:srgbClr val="BFBFBF"/>
                </a:solidFill>
              </a:rPr>
              <a:pPr eaLnBrk="1" hangingPunct="1"/>
              <a:t>22</a:t>
            </a:fld>
            <a:endParaRPr lang="he-IL" altLang="he-IL" sz="1100">
              <a:solidFill>
                <a:srgbClr val="BFBFBF"/>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5" name="Rectangle 12"/>
          <p:cNvSpPr/>
          <p:nvPr/>
        </p:nvSpPr>
        <p:spPr>
          <a:xfrm>
            <a:off x="335758" y="3861048"/>
            <a:ext cx="8433172" cy="266429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א. </a:t>
            </a:r>
            <a:r>
              <a:rPr lang="he-IL" dirty="0" smtClean="0">
                <a:solidFill>
                  <a:prstClr val="black"/>
                </a:solidFill>
              </a:rPr>
              <a:t>לוקח זמן עד שה-</a:t>
            </a:r>
            <a:r>
              <a:rPr lang="en-US" dirty="0" smtClean="0">
                <a:solidFill>
                  <a:prstClr val="black"/>
                </a:solidFill>
              </a:rPr>
              <a:t>DNA</a:t>
            </a:r>
            <a:r>
              <a:rPr lang="he-IL" dirty="0" smtClean="0">
                <a:solidFill>
                  <a:prstClr val="black"/>
                </a:solidFill>
              </a:rPr>
              <a:t> של הנגיף חודר לגרעין ומשוכפל שם במספר עותקים רב.</a:t>
            </a:r>
          </a:p>
          <a:p>
            <a:pPr>
              <a:defRPr/>
            </a:pPr>
            <a:endParaRPr lang="he-IL" dirty="0" smtClean="0">
              <a:solidFill>
                <a:prstClr val="black"/>
              </a:solidFill>
            </a:endParaRPr>
          </a:p>
          <a:p>
            <a:pPr>
              <a:defRPr/>
            </a:pPr>
            <a:r>
              <a:rPr lang="he-IL" dirty="0" smtClean="0">
                <a:solidFill>
                  <a:prstClr val="black"/>
                </a:solidFill>
              </a:rPr>
              <a:t>ב. במקביל לשכפול ה-</a:t>
            </a:r>
            <a:r>
              <a:rPr lang="en-US" dirty="0" smtClean="0">
                <a:solidFill>
                  <a:prstClr val="black"/>
                </a:solidFill>
              </a:rPr>
              <a:t>DNA</a:t>
            </a:r>
            <a:r>
              <a:rPr lang="he-IL" dirty="0" smtClean="0">
                <a:solidFill>
                  <a:prstClr val="black"/>
                </a:solidFill>
              </a:rPr>
              <a:t> של הנגיף, מיוצרים גם חלבוני </a:t>
            </a:r>
            <a:r>
              <a:rPr lang="he-IL" dirty="0" err="1" smtClean="0">
                <a:solidFill>
                  <a:prstClr val="black"/>
                </a:solidFill>
              </a:rPr>
              <a:t>הקפסיד</a:t>
            </a:r>
            <a:r>
              <a:rPr lang="he-IL" dirty="0" smtClean="0">
                <a:solidFill>
                  <a:prstClr val="black"/>
                </a:solidFill>
              </a:rPr>
              <a:t> וחלבוני המעטפת, ורק </a:t>
            </a:r>
          </a:p>
          <a:p>
            <a:pPr>
              <a:defRPr/>
            </a:pPr>
            <a:r>
              <a:rPr lang="he-IL" dirty="0" smtClean="0">
                <a:solidFill>
                  <a:prstClr val="black"/>
                </a:solidFill>
              </a:rPr>
              <a:t>    לאחר מכן הם מתארגנים יחיד לנגיפים שלמים, ולכן יש הפרש זמן בין הופעת ה-</a:t>
            </a:r>
            <a:r>
              <a:rPr lang="en-US" dirty="0" smtClean="0">
                <a:solidFill>
                  <a:prstClr val="black"/>
                </a:solidFill>
              </a:rPr>
              <a:t>DNA</a:t>
            </a:r>
            <a:r>
              <a:rPr lang="he-IL" dirty="0" smtClean="0">
                <a:solidFill>
                  <a:prstClr val="black"/>
                </a:solidFill>
              </a:rPr>
              <a:t> ובין </a:t>
            </a:r>
          </a:p>
          <a:p>
            <a:pPr>
              <a:defRPr/>
            </a:pPr>
            <a:r>
              <a:rPr lang="he-IL" dirty="0" smtClean="0">
                <a:solidFill>
                  <a:prstClr val="black"/>
                </a:solidFill>
              </a:rPr>
              <a:t>    הופעת הנגיפים השלמים.</a:t>
            </a:r>
          </a:p>
          <a:p>
            <a:pPr>
              <a:defRPr/>
            </a:pPr>
            <a:endParaRPr lang="he-IL" dirty="0" smtClean="0">
              <a:solidFill>
                <a:prstClr val="black"/>
              </a:solidFill>
            </a:endParaRPr>
          </a:p>
          <a:p>
            <a:pPr>
              <a:defRPr/>
            </a:pPr>
            <a:r>
              <a:rPr lang="he-IL" dirty="0" smtClean="0">
                <a:solidFill>
                  <a:prstClr val="black"/>
                </a:solidFill>
              </a:rPr>
              <a:t>ג. במקרה כזה יופיע רק ה-</a:t>
            </a:r>
            <a:r>
              <a:rPr lang="en-US" dirty="0" smtClean="0">
                <a:solidFill>
                  <a:prstClr val="black"/>
                </a:solidFill>
              </a:rPr>
              <a:t>DNA</a:t>
            </a:r>
            <a:r>
              <a:rPr lang="he-IL" dirty="0" smtClean="0">
                <a:solidFill>
                  <a:prstClr val="black"/>
                </a:solidFill>
              </a:rPr>
              <a:t> הנגיפי, אולם הנגיפים השלמים לא יופיעו, משום שחלבוני </a:t>
            </a:r>
          </a:p>
          <a:p>
            <a:pPr>
              <a:defRPr/>
            </a:pPr>
            <a:r>
              <a:rPr lang="he-IL" dirty="0" smtClean="0">
                <a:solidFill>
                  <a:prstClr val="black"/>
                </a:solidFill>
              </a:rPr>
              <a:t>   </a:t>
            </a:r>
            <a:r>
              <a:rPr lang="he-IL" dirty="0" err="1" smtClean="0">
                <a:solidFill>
                  <a:prstClr val="black"/>
                </a:solidFill>
              </a:rPr>
              <a:t>הקפסיד</a:t>
            </a:r>
            <a:r>
              <a:rPr lang="he-IL" dirty="0" smtClean="0">
                <a:solidFill>
                  <a:prstClr val="black"/>
                </a:solidFill>
              </a:rPr>
              <a:t> והמעטפת לא ייווצרו, ולכן לא יוכלו להיווצר גם הנגיפים השלמים.</a:t>
            </a:r>
            <a:endParaRPr lang="he-IL" dirty="0">
              <a:solidFill>
                <a:srgbClr val="FF6600"/>
              </a:solidFill>
            </a:endParaRPr>
          </a:p>
        </p:txBody>
      </p:sp>
      <p:grpSp>
        <p:nvGrpSpPr>
          <p:cNvPr id="2" name="קבוצה 1"/>
          <p:cNvGrpSpPr/>
          <p:nvPr/>
        </p:nvGrpSpPr>
        <p:grpSpPr>
          <a:xfrm>
            <a:off x="35496" y="520224"/>
            <a:ext cx="5082297" cy="3196808"/>
            <a:chOff x="2395325" y="169476"/>
            <a:chExt cx="5082297" cy="3196808"/>
          </a:xfrm>
        </p:grpSpPr>
        <p:grpSp>
          <p:nvGrpSpPr>
            <p:cNvPr id="24" name="קבוצה 23"/>
            <p:cNvGrpSpPr/>
            <p:nvPr/>
          </p:nvGrpSpPr>
          <p:grpSpPr>
            <a:xfrm>
              <a:off x="2395325" y="169476"/>
              <a:ext cx="4480782" cy="3196808"/>
              <a:chOff x="883306" y="1105580"/>
              <a:chExt cx="4480782" cy="3196808"/>
            </a:xfrm>
          </p:grpSpPr>
          <p:grpSp>
            <p:nvGrpSpPr>
              <p:cNvPr id="23" name="קבוצה 22"/>
              <p:cNvGrpSpPr/>
              <p:nvPr/>
            </p:nvGrpSpPr>
            <p:grpSpPr>
              <a:xfrm>
                <a:off x="1691680" y="1628800"/>
                <a:ext cx="3672408" cy="2673588"/>
                <a:chOff x="1691680" y="1628800"/>
                <a:chExt cx="3672408" cy="2673588"/>
              </a:xfrm>
            </p:grpSpPr>
            <p:cxnSp>
              <p:nvCxnSpPr>
                <p:cNvPr id="4" name="מחבר חץ ישר 3"/>
                <p:cNvCxnSpPr/>
                <p:nvPr/>
              </p:nvCxnSpPr>
              <p:spPr>
                <a:xfrm flipV="1">
                  <a:off x="1691680" y="1628800"/>
                  <a:ext cx="0" cy="216082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flipV="1">
                  <a:off x="1691680" y="3767733"/>
                  <a:ext cx="3672408" cy="2130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 name="קבוצה 10"/>
                <p:cNvGrpSpPr/>
                <p:nvPr/>
              </p:nvGrpSpPr>
              <p:grpSpPr>
                <a:xfrm>
                  <a:off x="2068706" y="3707740"/>
                  <a:ext cx="1453994" cy="378624"/>
                  <a:chOff x="2068706" y="3707740"/>
                  <a:chExt cx="1453994" cy="378624"/>
                </a:xfrm>
              </p:grpSpPr>
              <p:sp>
                <p:nvSpPr>
                  <p:cNvPr id="7" name="מלבן 6"/>
                  <p:cNvSpPr/>
                  <p:nvPr/>
                </p:nvSpPr>
                <p:spPr>
                  <a:xfrm>
                    <a:off x="3174528" y="3707740"/>
                    <a:ext cx="348172" cy="369332"/>
                  </a:xfrm>
                  <a:prstGeom prst="rect">
                    <a:avLst/>
                  </a:prstGeom>
                </p:spPr>
                <p:txBody>
                  <a:bodyPr wrap="none">
                    <a:spAutoFit/>
                  </a:bodyPr>
                  <a:lstStyle/>
                  <a:p>
                    <a:r>
                      <a:rPr lang="he-IL" sz="1400" b="1" dirty="0" smtClean="0">
                        <a:solidFill>
                          <a:prstClr val="black"/>
                        </a:solidFill>
                      </a:rPr>
                      <a:t>6</a:t>
                    </a:r>
                    <a:r>
                      <a:rPr lang="he-IL" dirty="0" smtClean="0">
                        <a:solidFill>
                          <a:srgbClr val="1F497D"/>
                        </a:solidFill>
                      </a:rPr>
                      <a:t> </a:t>
                    </a:r>
                    <a:endParaRPr lang="he-IL" dirty="0">
                      <a:solidFill>
                        <a:prstClr val="black"/>
                      </a:solidFill>
                    </a:endParaRPr>
                  </a:p>
                </p:txBody>
              </p:sp>
              <p:sp>
                <p:nvSpPr>
                  <p:cNvPr id="12" name="מלבן 11"/>
                  <p:cNvSpPr/>
                  <p:nvPr/>
                </p:nvSpPr>
                <p:spPr>
                  <a:xfrm>
                    <a:off x="2068706" y="3717032"/>
                    <a:ext cx="348172" cy="369332"/>
                  </a:xfrm>
                  <a:prstGeom prst="rect">
                    <a:avLst/>
                  </a:prstGeom>
                </p:spPr>
                <p:txBody>
                  <a:bodyPr wrap="none">
                    <a:spAutoFit/>
                  </a:bodyPr>
                  <a:lstStyle/>
                  <a:p>
                    <a:r>
                      <a:rPr lang="he-IL" sz="1400" b="1" dirty="0" smtClean="0">
                        <a:solidFill>
                          <a:prstClr val="black"/>
                        </a:solidFill>
                      </a:rPr>
                      <a:t>2</a:t>
                    </a:r>
                    <a:r>
                      <a:rPr lang="he-IL" dirty="0" smtClean="0">
                        <a:solidFill>
                          <a:srgbClr val="1F497D"/>
                        </a:solidFill>
                      </a:rPr>
                      <a:t> </a:t>
                    </a:r>
                    <a:endParaRPr lang="he-IL" dirty="0">
                      <a:solidFill>
                        <a:prstClr val="black"/>
                      </a:solidFill>
                    </a:endParaRPr>
                  </a:p>
                </p:txBody>
              </p:sp>
              <p:sp>
                <p:nvSpPr>
                  <p:cNvPr id="13" name="מלבן 12"/>
                  <p:cNvSpPr/>
                  <p:nvPr/>
                </p:nvSpPr>
                <p:spPr>
                  <a:xfrm>
                    <a:off x="2691904" y="3747809"/>
                    <a:ext cx="284052" cy="307777"/>
                  </a:xfrm>
                  <a:prstGeom prst="rect">
                    <a:avLst/>
                  </a:prstGeom>
                </p:spPr>
                <p:txBody>
                  <a:bodyPr wrap="none">
                    <a:spAutoFit/>
                  </a:bodyPr>
                  <a:lstStyle/>
                  <a:p>
                    <a:r>
                      <a:rPr lang="he-IL" sz="1400" b="1" dirty="0" smtClean="0">
                        <a:solidFill>
                          <a:prstClr val="black"/>
                        </a:solidFill>
                      </a:rPr>
                      <a:t>4</a:t>
                    </a:r>
                    <a:endParaRPr lang="he-IL" dirty="0">
                      <a:solidFill>
                        <a:prstClr val="black"/>
                      </a:solidFill>
                    </a:endParaRPr>
                  </a:p>
                </p:txBody>
              </p:sp>
            </p:grpSp>
            <p:grpSp>
              <p:nvGrpSpPr>
                <p:cNvPr id="15" name="קבוצה 14"/>
                <p:cNvGrpSpPr/>
                <p:nvPr/>
              </p:nvGrpSpPr>
              <p:grpSpPr>
                <a:xfrm>
                  <a:off x="3815916" y="3717032"/>
                  <a:ext cx="1453994" cy="369332"/>
                  <a:chOff x="2068706" y="3676963"/>
                  <a:chExt cx="1453994" cy="369332"/>
                </a:xfrm>
              </p:grpSpPr>
              <p:sp>
                <p:nvSpPr>
                  <p:cNvPr id="16" name="מלבן 15"/>
                  <p:cNvSpPr/>
                  <p:nvPr/>
                </p:nvSpPr>
                <p:spPr>
                  <a:xfrm>
                    <a:off x="3075142" y="3676963"/>
                    <a:ext cx="447558" cy="369332"/>
                  </a:xfrm>
                  <a:prstGeom prst="rect">
                    <a:avLst/>
                  </a:prstGeom>
                </p:spPr>
                <p:txBody>
                  <a:bodyPr wrap="none">
                    <a:spAutoFit/>
                  </a:bodyPr>
                  <a:lstStyle/>
                  <a:p>
                    <a:r>
                      <a:rPr lang="he-IL" sz="1400" b="1" dirty="0" smtClean="0">
                        <a:solidFill>
                          <a:prstClr val="black"/>
                        </a:solidFill>
                      </a:rPr>
                      <a:t>12</a:t>
                    </a:r>
                    <a:r>
                      <a:rPr lang="he-IL" dirty="0" smtClean="0">
                        <a:solidFill>
                          <a:srgbClr val="1F497D"/>
                        </a:solidFill>
                      </a:rPr>
                      <a:t> </a:t>
                    </a:r>
                    <a:endParaRPr lang="he-IL" dirty="0">
                      <a:solidFill>
                        <a:prstClr val="black"/>
                      </a:solidFill>
                    </a:endParaRPr>
                  </a:p>
                </p:txBody>
              </p:sp>
              <p:sp>
                <p:nvSpPr>
                  <p:cNvPr id="17" name="מלבן 16"/>
                  <p:cNvSpPr/>
                  <p:nvPr/>
                </p:nvSpPr>
                <p:spPr>
                  <a:xfrm>
                    <a:off x="2068706" y="3676963"/>
                    <a:ext cx="348172" cy="369332"/>
                  </a:xfrm>
                  <a:prstGeom prst="rect">
                    <a:avLst/>
                  </a:prstGeom>
                </p:spPr>
                <p:txBody>
                  <a:bodyPr wrap="none">
                    <a:spAutoFit/>
                  </a:bodyPr>
                  <a:lstStyle/>
                  <a:p>
                    <a:r>
                      <a:rPr lang="he-IL" sz="1400" b="1" dirty="0" smtClean="0">
                        <a:solidFill>
                          <a:prstClr val="black"/>
                        </a:solidFill>
                      </a:rPr>
                      <a:t>8</a:t>
                    </a:r>
                    <a:r>
                      <a:rPr lang="he-IL" dirty="0" smtClean="0">
                        <a:solidFill>
                          <a:srgbClr val="1F497D"/>
                        </a:solidFill>
                      </a:rPr>
                      <a:t> </a:t>
                    </a:r>
                    <a:endParaRPr lang="he-IL" dirty="0">
                      <a:solidFill>
                        <a:prstClr val="black"/>
                      </a:solidFill>
                    </a:endParaRPr>
                  </a:p>
                </p:txBody>
              </p:sp>
              <p:sp>
                <p:nvSpPr>
                  <p:cNvPr id="18" name="מלבן 17"/>
                  <p:cNvSpPr/>
                  <p:nvPr/>
                </p:nvSpPr>
                <p:spPr>
                  <a:xfrm>
                    <a:off x="2592518" y="3729226"/>
                    <a:ext cx="383438" cy="307777"/>
                  </a:xfrm>
                  <a:prstGeom prst="rect">
                    <a:avLst/>
                  </a:prstGeom>
                </p:spPr>
                <p:txBody>
                  <a:bodyPr wrap="none">
                    <a:spAutoFit/>
                  </a:bodyPr>
                  <a:lstStyle/>
                  <a:p>
                    <a:r>
                      <a:rPr lang="he-IL" sz="1400" b="1" dirty="0" smtClean="0">
                        <a:solidFill>
                          <a:prstClr val="black"/>
                        </a:solidFill>
                      </a:rPr>
                      <a:t>10</a:t>
                    </a:r>
                    <a:endParaRPr lang="he-IL" dirty="0">
                      <a:solidFill>
                        <a:prstClr val="black"/>
                      </a:solidFill>
                    </a:endParaRPr>
                  </a:p>
                </p:txBody>
              </p:sp>
            </p:grpSp>
            <p:pic>
              <p:nvPicPr>
                <p:cNvPr id="20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83956" y="1700808"/>
                  <a:ext cx="216217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מלבן 25"/>
                <p:cNvSpPr/>
                <p:nvPr/>
              </p:nvSpPr>
              <p:spPr>
                <a:xfrm>
                  <a:off x="3990002" y="3933056"/>
                  <a:ext cx="1323337" cy="369332"/>
                </a:xfrm>
                <a:prstGeom prst="rect">
                  <a:avLst/>
                </a:prstGeom>
              </p:spPr>
              <p:txBody>
                <a:bodyPr wrap="square">
                  <a:spAutoFit/>
                </a:bodyPr>
                <a:lstStyle/>
                <a:p>
                  <a:r>
                    <a:rPr lang="he-IL" sz="1400" b="1" dirty="0" smtClean="0">
                      <a:solidFill>
                        <a:prstClr val="black"/>
                      </a:solidFill>
                    </a:rPr>
                    <a:t>זמן (שעות)</a:t>
                  </a:r>
                  <a:r>
                    <a:rPr lang="he-IL" dirty="0" smtClean="0">
                      <a:solidFill>
                        <a:srgbClr val="1F497D"/>
                      </a:solidFill>
                    </a:rPr>
                    <a:t> </a:t>
                  </a:r>
                  <a:endParaRPr lang="he-IL" dirty="0">
                    <a:solidFill>
                      <a:prstClr val="black"/>
                    </a:solidFill>
                  </a:endParaRPr>
                </a:p>
              </p:txBody>
            </p:sp>
          </p:grpSp>
          <p:sp>
            <p:nvSpPr>
              <p:cNvPr id="28" name="מלבן 27"/>
              <p:cNvSpPr/>
              <p:nvPr/>
            </p:nvSpPr>
            <p:spPr>
              <a:xfrm>
                <a:off x="883306" y="1105580"/>
                <a:ext cx="1323337" cy="523220"/>
              </a:xfrm>
              <a:prstGeom prst="rect">
                <a:avLst/>
              </a:prstGeom>
            </p:spPr>
            <p:txBody>
              <a:bodyPr wrap="square">
                <a:spAutoFit/>
              </a:bodyPr>
              <a:lstStyle/>
              <a:p>
                <a:r>
                  <a:rPr lang="he-IL" sz="1400" b="1" dirty="0" smtClean="0">
                    <a:solidFill>
                      <a:prstClr val="black"/>
                    </a:solidFill>
                  </a:rPr>
                  <a:t>מספר נגיפים</a:t>
                </a:r>
              </a:p>
              <a:p>
                <a:r>
                  <a:rPr lang="he-IL" sz="1400" b="1" dirty="0" smtClean="0">
                    <a:solidFill>
                      <a:prstClr val="black"/>
                    </a:solidFill>
                  </a:rPr>
                  <a:t>(ציר לוגריתמי)</a:t>
                </a:r>
                <a:endParaRPr lang="he-IL" dirty="0">
                  <a:solidFill>
                    <a:prstClr val="black"/>
                  </a:solidFill>
                </a:endParaRPr>
              </a:p>
            </p:txBody>
          </p:sp>
        </p:grpSp>
        <p:sp>
          <p:nvSpPr>
            <p:cNvPr id="30" name="מלבן 29"/>
            <p:cNvSpPr/>
            <p:nvPr/>
          </p:nvSpPr>
          <p:spPr>
            <a:xfrm>
              <a:off x="3752719" y="1536556"/>
              <a:ext cx="1323337" cy="523220"/>
            </a:xfrm>
            <a:prstGeom prst="rect">
              <a:avLst/>
            </a:prstGeom>
          </p:spPr>
          <p:txBody>
            <a:bodyPr wrap="square">
              <a:spAutoFit/>
            </a:bodyPr>
            <a:lstStyle/>
            <a:p>
              <a:pPr algn="ctr"/>
              <a:r>
                <a:rPr lang="en-US" sz="1200" b="1" dirty="0" smtClean="0">
                  <a:solidFill>
                    <a:srgbClr val="FF0000"/>
                  </a:solidFill>
                </a:rPr>
                <a:t>DNA</a:t>
              </a:r>
              <a:r>
                <a:rPr lang="he-IL" sz="1400" b="1" dirty="0" smtClean="0">
                  <a:solidFill>
                    <a:prstClr val="black"/>
                  </a:solidFill>
                </a:rPr>
                <a:t> </a:t>
              </a:r>
            </a:p>
            <a:p>
              <a:pPr algn="ctr"/>
              <a:r>
                <a:rPr lang="he-IL" sz="1400" b="1" dirty="0" smtClean="0">
                  <a:solidFill>
                    <a:srgbClr val="FF0000"/>
                  </a:solidFill>
                </a:rPr>
                <a:t>של הנגיף</a:t>
              </a:r>
              <a:endParaRPr lang="he-IL" dirty="0">
                <a:solidFill>
                  <a:srgbClr val="FF0000"/>
                </a:solidFill>
              </a:endParaRPr>
            </a:p>
          </p:txBody>
        </p:sp>
        <p:sp>
          <p:nvSpPr>
            <p:cNvPr id="31" name="מלבן 30"/>
            <p:cNvSpPr/>
            <p:nvPr/>
          </p:nvSpPr>
          <p:spPr>
            <a:xfrm>
              <a:off x="4788024" y="2257127"/>
              <a:ext cx="1323337" cy="307777"/>
            </a:xfrm>
            <a:prstGeom prst="rect">
              <a:avLst/>
            </a:prstGeom>
          </p:spPr>
          <p:txBody>
            <a:bodyPr wrap="square">
              <a:spAutoFit/>
            </a:bodyPr>
            <a:lstStyle/>
            <a:p>
              <a:r>
                <a:rPr lang="he-IL" sz="1400" b="1" dirty="0" smtClean="0">
                  <a:solidFill>
                    <a:srgbClr val="5F0060">
                      <a:lumMod val="75000"/>
                      <a:lumOff val="25000"/>
                    </a:srgbClr>
                  </a:solidFill>
                </a:rPr>
                <a:t>נגיפים</a:t>
              </a:r>
              <a:endParaRPr lang="he-IL" dirty="0">
                <a:solidFill>
                  <a:srgbClr val="5F0060">
                    <a:lumMod val="75000"/>
                    <a:lumOff val="25000"/>
                  </a:srgbClr>
                </a:solidFill>
              </a:endParaRPr>
            </a:p>
          </p:txBody>
        </p:sp>
        <p:cxnSp>
          <p:nvCxnSpPr>
            <p:cNvPr id="27" name="מחבר חץ ישר 26"/>
            <p:cNvCxnSpPr/>
            <p:nvPr/>
          </p:nvCxnSpPr>
          <p:spPr>
            <a:xfrm flipV="1">
              <a:off x="6660232" y="650885"/>
              <a:ext cx="0" cy="216082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מלבן 28"/>
            <p:cNvSpPr/>
            <p:nvPr/>
          </p:nvSpPr>
          <p:spPr>
            <a:xfrm>
              <a:off x="6154285" y="197932"/>
              <a:ext cx="1323337" cy="523220"/>
            </a:xfrm>
            <a:prstGeom prst="rect">
              <a:avLst/>
            </a:prstGeom>
          </p:spPr>
          <p:txBody>
            <a:bodyPr wrap="square">
              <a:spAutoFit/>
            </a:bodyPr>
            <a:lstStyle/>
            <a:p>
              <a:pPr algn="ctr"/>
              <a:r>
                <a:rPr lang="en-US" sz="1400" b="1" dirty="0" smtClean="0">
                  <a:solidFill>
                    <a:prstClr val="black"/>
                  </a:solidFill>
                </a:rPr>
                <a:t>DNA</a:t>
              </a:r>
              <a:endParaRPr lang="he-IL" sz="1400" b="1" dirty="0" smtClean="0">
                <a:solidFill>
                  <a:prstClr val="black"/>
                </a:solidFill>
              </a:endParaRPr>
            </a:p>
            <a:p>
              <a:pPr algn="ctr"/>
              <a:r>
                <a:rPr lang="he-IL" sz="1400" b="1" dirty="0" smtClean="0">
                  <a:solidFill>
                    <a:prstClr val="black"/>
                  </a:solidFill>
                </a:rPr>
                <a:t>(ציר לוגריתמי)</a:t>
              </a:r>
              <a:endParaRPr lang="he-IL" dirty="0">
                <a:solidFill>
                  <a:prstClr val="black"/>
                </a:solidFill>
              </a:endParaRPr>
            </a:p>
          </p:txBody>
        </p:sp>
      </p:grpSp>
    </p:spTree>
    <p:extLst>
      <p:ext uri="{BB962C8B-B14F-4D97-AF65-F5344CB8AC3E}">
        <p14:creationId xmlns:p14="http://schemas.microsoft.com/office/powerpoint/2010/main" val="1340519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72666"/>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שאלה 4:</a:t>
            </a:r>
            <a:r>
              <a:rPr lang="he-IL" dirty="0" smtClean="0">
                <a:solidFill>
                  <a:srgbClr val="1F497D"/>
                </a:solidFill>
                <a:latin typeface="Times New Roman" pitchFamily="18" charset="0"/>
                <a:cs typeface="Arial"/>
              </a:rPr>
              <a:t> בגרות </a:t>
            </a:r>
            <a:r>
              <a:rPr lang="he-IL" dirty="0" smtClean="0">
                <a:solidFill>
                  <a:srgbClr val="1F497D"/>
                </a:solidFill>
              </a:rPr>
              <a:t>תשס"ב</a:t>
            </a:r>
            <a:endParaRPr lang="he-IL" dirty="0">
              <a:solidFill>
                <a:srgbClr val="1F497D"/>
              </a:solidFill>
            </a:endParaRPr>
          </a:p>
          <a:p>
            <a:pPr eaLnBrk="1" hangingPunct="1">
              <a:defRPr/>
            </a:pPr>
            <a:r>
              <a:rPr lang="he-IL" dirty="0" smtClean="0">
                <a:solidFill>
                  <a:srgbClr val="1F497D"/>
                </a:solidFill>
              </a:rPr>
              <a:t>נגיף </a:t>
            </a:r>
            <a:r>
              <a:rPr lang="he-IL" dirty="0">
                <a:solidFill>
                  <a:srgbClr val="1F497D"/>
                </a:solidFill>
              </a:rPr>
              <a:t>הוא טפיל.</a:t>
            </a:r>
          </a:p>
          <a:p>
            <a:pPr eaLnBrk="1" hangingPunct="1">
              <a:defRPr/>
            </a:pPr>
            <a:r>
              <a:rPr lang="he-IL" dirty="0" smtClean="0">
                <a:solidFill>
                  <a:srgbClr val="1F497D"/>
                </a:solidFill>
              </a:rPr>
              <a:t>א</a:t>
            </a:r>
            <a:r>
              <a:rPr lang="he-IL" dirty="0">
                <a:solidFill>
                  <a:srgbClr val="1F497D"/>
                </a:solidFill>
              </a:rPr>
              <a:t>. מהי משמעות המושג "טפילות" כשמדובר בנגיפים? </a:t>
            </a:r>
            <a:endParaRPr lang="he-IL" dirty="0" smtClean="0">
              <a:solidFill>
                <a:srgbClr val="1F497D"/>
              </a:solidFill>
            </a:endParaRPr>
          </a:p>
          <a:p>
            <a:pPr eaLnBrk="1" hangingPunct="1">
              <a:defRPr/>
            </a:pPr>
            <a:r>
              <a:rPr lang="he-IL" dirty="0" smtClean="0">
                <a:solidFill>
                  <a:srgbClr val="1F497D"/>
                </a:solidFill>
              </a:rPr>
              <a:t>ב</a:t>
            </a:r>
            <a:r>
              <a:rPr lang="he-IL" dirty="0">
                <a:solidFill>
                  <a:srgbClr val="1F497D"/>
                </a:solidFill>
              </a:rPr>
              <a:t>. במה מבנה הנגיפים שונה ממבנה התאים של אדם? (</a:t>
            </a:r>
            <a:r>
              <a:rPr lang="he-IL" dirty="0" smtClean="0">
                <a:solidFill>
                  <a:srgbClr val="1F497D"/>
                </a:solidFill>
              </a:rPr>
              <a:t>ציינו </a:t>
            </a:r>
            <a:r>
              <a:rPr lang="he-IL" dirty="0">
                <a:solidFill>
                  <a:srgbClr val="1F497D"/>
                </a:solidFill>
              </a:rPr>
              <a:t>שלושה הבדלים). </a:t>
            </a:r>
            <a:endParaRPr lang="he-IL" dirty="0" smtClean="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002373F-6E49-4B2E-A581-C059201DE63E}" type="slidenum">
              <a:rPr lang="he-IL" altLang="he-IL" sz="1100">
                <a:solidFill>
                  <a:srgbClr val="BFBFBF"/>
                </a:solidFill>
              </a:rPr>
              <a:pPr eaLnBrk="1" hangingPunct="1"/>
              <a:t>23</a:t>
            </a:fld>
            <a:endParaRPr lang="he-IL" altLang="he-IL" sz="1100">
              <a:solidFill>
                <a:srgbClr val="BFBFBF"/>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 4: מדוע נגיפים נחשבים טפילים?</a:t>
            </a:r>
            <a:endParaRPr lang="he-IL" sz="1800" dirty="0" smtClean="0"/>
          </a:p>
        </p:txBody>
      </p:sp>
      <p:sp>
        <p:nvSpPr>
          <p:cNvPr id="7"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915560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22546"/>
            <a:ext cx="8183563" cy="1754326"/>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שאלה 4:</a:t>
            </a:r>
            <a:r>
              <a:rPr lang="he-IL" dirty="0" smtClean="0">
                <a:solidFill>
                  <a:srgbClr val="1F497D"/>
                </a:solidFill>
                <a:latin typeface="Times New Roman" pitchFamily="18" charset="0"/>
                <a:cs typeface="Arial"/>
              </a:rPr>
              <a:t> סעיפים א ו-ג' בגרות </a:t>
            </a:r>
            <a:r>
              <a:rPr lang="he-IL" dirty="0" smtClean="0">
                <a:solidFill>
                  <a:srgbClr val="1F497D"/>
                </a:solidFill>
              </a:rPr>
              <a:t>תשס"ב</a:t>
            </a:r>
            <a:endParaRPr lang="he-IL" dirty="0">
              <a:solidFill>
                <a:srgbClr val="1F497D"/>
              </a:solidFill>
            </a:endParaRPr>
          </a:p>
          <a:p>
            <a:pPr eaLnBrk="1" hangingPunct="1">
              <a:defRPr/>
            </a:pPr>
            <a:r>
              <a:rPr lang="he-IL" dirty="0" smtClean="0">
                <a:solidFill>
                  <a:srgbClr val="1F497D"/>
                </a:solidFill>
              </a:rPr>
              <a:t>נגיף </a:t>
            </a:r>
            <a:r>
              <a:rPr lang="he-IL" dirty="0">
                <a:solidFill>
                  <a:srgbClr val="1F497D"/>
                </a:solidFill>
              </a:rPr>
              <a:t>הוא טפיל.</a:t>
            </a:r>
          </a:p>
          <a:p>
            <a:pPr eaLnBrk="1" hangingPunct="1">
              <a:defRPr/>
            </a:pPr>
            <a:r>
              <a:rPr lang="he-IL" dirty="0" smtClean="0">
                <a:solidFill>
                  <a:srgbClr val="1F497D"/>
                </a:solidFill>
              </a:rPr>
              <a:t>א</a:t>
            </a:r>
            <a:r>
              <a:rPr lang="he-IL" dirty="0">
                <a:solidFill>
                  <a:srgbClr val="1F497D"/>
                </a:solidFill>
              </a:rPr>
              <a:t>. מהי משמעות המושג "טפילות" כשמדובר בנגיפים? </a:t>
            </a:r>
            <a:endParaRPr lang="he-IL" dirty="0" smtClean="0">
              <a:solidFill>
                <a:srgbClr val="1F497D"/>
              </a:solidFill>
            </a:endParaRPr>
          </a:p>
          <a:p>
            <a:pPr eaLnBrk="1" hangingPunct="1">
              <a:defRPr/>
            </a:pPr>
            <a:r>
              <a:rPr lang="he-IL" dirty="0">
                <a:solidFill>
                  <a:srgbClr val="1F497D"/>
                </a:solidFill>
              </a:rPr>
              <a:t>ב. </a:t>
            </a:r>
            <a:r>
              <a:rPr lang="he-IL" dirty="0" smtClean="0">
                <a:solidFill>
                  <a:srgbClr val="1F497D"/>
                </a:solidFill>
              </a:rPr>
              <a:t>קשה </a:t>
            </a:r>
            <a:r>
              <a:rPr lang="he-IL" dirty="0">
                <a:solidFill>
                  <a:srgbClr val="1F497D"/>
                </a:solidFill>
              </a:rPr>
              <a:t>למצוא תרופות נגד מחלות נגיפיות שייפגעו בנגיף, אך לא ייפגעו בתאי </a:t>
            </a:r>
          </a:p>
          <a:p>
            <a:pPr eaLnBrk="1" hangingPunct="1">
              <a:defRPr/>
            </a:pPr>
            <a:r>
              <a:rPr lang="he-IL" dirty="0">
                <a:solidFill>
                  <a:srgbClr val="1F497D"/>
                </a:solidFill>
              </a:rPr>
              <a:t>  החולה עצמו. הסבירו מדוע</a:t>
            </a:r>
            <a:r>
              <a:rPr lang="he-IL" dirty="0" smtClean="0">
                <a:solidFill>
                  <a:srgbClr val="1F497D"/>
                </a:solidFill>
              </a:rPr>
              <a:t>.</a:t>
            </a:r>
          </a:p>
          <a:p>
            <a:pPr eaLnBrk="1" hangingPunct="1">
              <a:defRPr/>
            </a:pPr>
            <a:r>
              <a:rPr lang="he-IL" dirty="0" smtClean="0">
                <a:solidFill>
                  <a:srgbClr val="1F497D"/>
                </a:solidFill>
              </a:rPr>
              <a:t>ג. </a:t>
            </a:r>
            <a:r>
              <a:rPr lang="he-IL" dirty="0">
                <a:solidFill>
                  <a:srgbClr val="1F497D"/>
                </a:solidFill>
              </a:rPr>
              <a:t>במה מבנה הנגיפים שונה ממבנה התאים של אדם? (</a:t>
            </a:r>
            <a:r>
              <a:rPr lang="he-IL" dirty="0" smtClean="0">
                <a:solidFill>
                  <a:srgbClr val="1F497D"/>
                </a:solidFill>
              </a:rPr>
              <a:t>ציינו </a:t>
            </a:r>
            <a:r>
              <a:rPr lang="he-IL" dirty="0">
                <a:solidFill>
                  <a:srgbClr val="1F497D"/>
                </a:solidFill>
              </a:rPr>
              <a:t>שלושה הבדלים). </a:t>
            </a:r>
            <a:endParaRPr lang="he-IL" dirty="0" smtClean="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920AC4-F5DA-40D7-9D3F-9867F4B0C6A6}" type="slidenum">
              <a:rPr lang="he-IL" altLang="he-IL" sz="1100">
                <a:solidFill>
                  <a:srgbClr val="BFBFBF"/>
                </a:solidFill>
              </a:rPr>
              <a:pPr eaLnBrk="1" hangingPunct="1"/>
              <a:t>24</a:t>
            </a:fld>
            <a:endParaRPr lang="he-IL" altLang="he-IL" sz="1100">
              <a:solidFill>
                <a:srgbClr val="BFBFBF"/>
              </a:solidFill>
            </a:endParaRPr>
          </a:p>
        </p:txBody>
      </p:sp>
      <p:sp>
        <p:nvSpPr>
          <p:cNvPr id="9" name="כותרת 8"/>
          <p:cNvSpPr>
            <a:spLocks noGrp="1"/>
          </p:cNvSpPr>
          <p:nvPr>
            <p:ph type="title"/>
          </p:nvPr>
        </p:nvSpPr>
        <p:spPr>
          <a:xfrm>
            <a:off x="26988" y="36513"/>
            <a:ext cx="843915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0" name="Rectangle 12"/>
          <p:cNvSpPr/>
          <p:nvPr/>
        </p:nvSpPr>
        <p:spPr>
          <a:xfrm>
            <a:off x="285750" y="2348880"/>
            <a:ext cx="8433172" cy="432048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א. הנגיף מתרבה רק בתוך תאים של אורגניזמים אחרים, אגב ניצול משאבי התא המאחסן</a:t>
            </a:r>
            <a:r>
              <a:rPr lang="he-IL" dirty="0" smtClean="0">
                <a:solidFill>
                  <a:prstClr val="black"/>
                </a:solidFill>
              </a:rPr>
              <a:t>.</a:t>
            </a:r>
          </a:p>
          <a:p>
            <a:pPr>
              <a:defRPr/>
            </a:pPr>
            <a:endParaRPr lang="he-IL" dirty="0">
              <a:solidFill>
                <a:prstClr val="black"/>
              </a:solidFill>
            </a:endParaRPr>
          </a:p>
          <a:p>
            <a:pPr>
              <a:defRPr/>
            </a:pPr>
            <a:r>
              <a:rPr lang="he-IL" dirty="0" smtClean="0">
                <a:solidFill>
                  <a:prstClr val="black"/>
                </a:solidFill>
              </a:rPr>
              <a:t>ב. הנגיפים אינם מקיימים תהליכי חיים עצמאיים, אלא מתרבים בתאים אחרים תוך כדי ניצול משאבי התא. תהליך ההתרבות כולל שכפול החומר התורשתי של הנגיף, ויצירת חלבוניו בתהליך </a:t>
            </a:r>
            <a:r>
              <a:rPr lang="he-IL" dirty="0" err="1" smtClean="0">
                <a:solidFill>
                  <a:prstClr val="black"/>
                </a:solidFill>
              </a:rPr>
              <a:t>תעתוק</a:t>
            </a:r>
            <a:r>
              <a:rPr lang="he-IL" dirty="0" smtClean="0">
                <a:solidFill>
                  <a:prstClr val="black"/>
                </a:solidFill>
              </a:rPr>
              <a:t> ותרגום. התא מקיים תהליכים אלה גם לצרכיו שלו ולכן פגיעה בהם על ידי תרופה, תפגע ללא הבחנה גם בתהליכי החיים של התא.</a:t>
            </a:r>
          </a:p>
          <a:p>
            <a:pPr>
              <a:defRPr/>
            </a:pPr>
            <a:endParaRPr lang="he-IL" dirty="0">
              <a:solidFill>
                <a:prstClr val="black"/>
              </a:solidFill>
            </a:endParaRPr>
          </a:p>
          <a:p>
            <a:pPr>
              <a:defRPr/>
            </a:pPr>
            <a:r>
              <a:rPr lang="he-IL" dirty="0" smtClean="0">
                <a:solidFill>
                  <a:prstClr val="black"/>
                </a:solidFill>
              </a:rPr>
              <a:t>ג. </a:t>
            </a:r>
            <a:r>
              <a:rPr lang="he-IL" dirty="0">
                <a:solidFill>
                  <a:prstClr val="black"/>
                </a:solidFill>
              </a:rPr>
              <a:t>- החומר התורשתי של האדם מוקף בקרום, ואילו בנגיף הוא אינו מוקף בקרום.</a:t>
            </a:r>
          </a:p>
          <a:p>
            <a:pPr>
              <a:defRPr/>
            </a:pPr>
            <a:r>
              <a:rPr lang="he-IL" dirty="0">
                <a:solidFill>
                  <a:prstClr val="black"/>
                </a:solidFill>
              </a:rPr>
              <a:t>   - הנגיף מוקף במעטפת ללא קרום, ואילו תא האדם מוקף בקרום.</a:t>
            </a:r>
          </a:p>
          <a:p>
            <a:pPr>
              <a:defRPr/>
            </a:pPr>
            <a:r>
              <a:rPr lang="he-IL" dirty="0">
                <a:solidFill>
                  <a:prstClr val="black"/>
                </a:solidFill>
              </a:rPr>
              <a:t>   - החומר התורשתי של הנגיף הוא </a:t>
            </a:r>
            <a:r>
              <a:rPr lang="en-US" dirty="0">
                <a:solidFill>
                  <a:prstClr val="black"/>
                </a:solidFill>
              </a:rPr>
              <a:t>DNA</a:t>
            </a:r>
            <a:r>
              <a:rPr lang="he-IL" dirty="0">
                <a:solidFill>
                  <a:prstClr val="black"/>
                </a:solidFill>
              </a:rPr>
              <a:t> או </a:t>
            </a:r>
            <a:r>
              <a:rPr lang="en-US" dirty="0">
                <a:solidFill>
                  <a:prstClr val="black"/>
                </a:solidFill>
              </a:rPr>
              <a:t>RNA</a:t>
            </a:r>
            <a:r>
              <a:rPr lang="he-IL" dirty="0">
                <a:solidFill>
                  <a:prstClr val="black"/>
                </a:solidFill>
              </a:rPr>
              <a:t> , ואילו החומר התורשתי של האדם הוא </a:t>
            </a:r>
          </a:p>
          <a:p>
            <a:pPr>
              <a:defRPr/>
            </a:pPr>
            <a:r>
              <a:rPr lang="he-IL" dirty="0">
                <a:solidFill>
                  <a:prstClr val="black"/>
                </a:solidFill>
              </a:rPr>
              <a:t>     רק </a:t>
            </a:r>
            <a:r>
              <a:rPr lang="en-US" dirty="0">
                <a:solidFill>
                  <a:prstClr val="black"/>
                </a:solidFill>
              </a:rPr>
              <a:t>DNA</a:t>
            </a:r>
            <a:r>
              <a:rPr lang="he-IL" dirty="0">
                <a:solidFill>
                  <a:prstClr val="black"/>
                </a:solidFill>
              </a:rPr>
              <a:t>.</a:t>
            </a:r>
            <a:r>
              <a:rPr lang="en-US" dirty="0">
                <a:solidFill>
                  <a:prstClr val="black"/>
                </a:solidFill>
              </a:rPr>
              <a:t> </a:t>
            </a:r>
            <a:endParaRPr lang="he-IL" dirty="0">
              <a:solidFill>
                <a:prstClr val="black"/>
              </a:solidFill>
            </a:endParaRPr>
          </a:p>
          <a:p>
            <a:pPr>
              <a:defRPr/>
            </a:pPr>
            <a:r>
              <a:rPr lang="he-IL" dirty="0">
                <a:solidFill>
                  <a:prstClr val="black"/>
                </a:solidFill>
              </a:rPr>
              <a:t>  - בתא האדם יש גם </a:t>
            </a:r>
            <a:r>
              <a:rPr lang="en-US" dirty="0">
                <a:solidFill>
                  <a:prstClr val="black"/>
                </a:solidFill>
              </a:rPr>
              <a:t>DNA</a:t>
            </a:r>
            <a:r>
              <a:rPr lang="he-IL" dirty="0">
                <a:solidFill>
                  <a:prstClr val="black"/>
                </a:solidFill>
              </a:rPr>
              <a:t> וגם </a:t>
            </a:r>
            <a:r>
              <a:rPr lang="en-US" dirty="0">
                <a:solidFill>
                  <a:prstClr val="black"/>
                </a:solidFill>
              </a:rPr>
              <a:t>RNA</a:t>
            </a:r>
            <a:r>
              <a:rPr lang="he-IL" dirty="0">
                <a:solidFill>
                  <a:prstClr val="black"/>
                </a:solidFill>
              </a:rPr>
              <a:t>, ואילו בנגיף יש רק אחד מהם.</a:t>
            </a:r>
          </a:p>
          <a:p>
            <a:pPr>
              <a:defRPr/>
            </a:pPr>
            <a:r>
              <a:rPr lang="he-IL" dirty="0">
                <a:solidFill>
                  <a:prstClr val="black"/>
                </a:solidFill>
              </a:rPr>
              <a:t>  - בתא האדם יש מיטוכונדריה, רבוזומים, שלד תוך-תאי ואברונים נוספים, ואילו לנגיף </a:t>
            </a:r>
            <a:endParaRPr lang="he-IL" dirty="0" smtClean="0">
              <a:solidFill>
                <a:prstClr val="black"/>
              </a:solidFill>
            </a:endParaRPr>
          </a:p>
          <a:p>
            <a:pPr>
              <a:defRPr/>
            </a:pPr>
            <a:r>
              <a:rPr lang="he-IL" dirty="0">
                <a:solidFill>
                  <a:prstClr val="black"/>
                </a:solidFill>
              </a:rPr>
              <a:t> </a:t>
            </a:r>
            <a:r>
              <a:rPr lang="he-IL" dirty="0" smtClean="0">
                <a:solidFill>
                  <a:prstClr val="black"/>
                </a:solidFill>
              </a:rPr>
              <a:t>   אין אברונים</a:t>
            </a:r>
            <a:r>
              <a:rPr lang="he-IL" dirty="0">
                <a:solidFill>
                  <a:prstClr val="black"/>
                </a:solidFill>
              </a:rPr>
              <a:t>.</a:t>
            </a:r>
          </a:p>
          <a:p>
            <a:pPr>
              <a:defRPr/>
            </a:pPr>
            <a:endParaRPr lang="he-IL" dirty="0">
              <a:solidFill>
                <a:srgbClr val="FF6600"/>
              </a:solidFill>
            </a:endParaRPr>
          </a:p>
        </p:txBody>
      </p:sp>
      <p:sp>
        <p:nvSpPr>
          <p:cNvPr id="7"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038965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49275"/>
            <a:ext cx="8183563" cy="45243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FF6600"/>
                </a:solidFill>
                <a:latin typeface="Times New Roman" pitchFamily="18" charset="0"/>
                <a:cs typeface="Arial"/>
              </a:rPr>
              <a:t>רטרווירוסים</a:t>
            </a:r>
            <a:r>
              <a:rPr lang="he-IL" dirty="0" smtClean="0">
                <a:solidFill>
                  <a:prstClr val="black"/>
                </a:solidFill>
                <a:latin typeface="Times New Roman" pitchFamily="18" charset="0"/>
                <a:cs typeface="Arial"/>
              </a:rPr>
              <a:t> הם נגיפים שחומצת הגרעין שלהם היא </a:t>
            </a:r>
            <a:r>
              <a:rPr lang="en-US" dirty="0" smtClean="0">
                <a:solidFill>
                  <a:prstClr val="black"/>
                </a:solidFill>
                <a:latin typeface="Times New Roman" pitchFamily="18" charset="0"/>
                <a:cs typeface="Arial"/>
              </a:rPr>
              <a:t>RNA</a:t>
            </a:r>
            <a:r>
              <a:rPr lang="he-IL" dirty="0" smtClean="0">
                <a:solidFill>
                  <a:prstClr val="black"/>
                </a:solidFill>
                <a:latin typeface="Times New Roman" pitchFamily="18" charset="0"/>
                <a:cs typeface="Arial"/>
              </a:rPr>
              <a:t> חד-גדילי ולא </a:t>
            </a:r>
            <a:r>
              <a:rPr lang="en-US" dirty="0" smtClean="0">
                <a:solidFill>
                  <a:prstClr val="black"/>
                </a:solidFill>
                <a:latin typeface="Times New Roman" pitchFamily="18" charset="0"/>
                <a:cs typeface="Arial"/>
              </a:rPr>
              <a:t>DNA</a:t>
            </a:r>
            <a:r>
              <a:rPr lang="he-IL" dirty="0" smtClean="0">
                <a:solidFill>
                  <a:prstClr val="black"/>
                </a:solidFill>
                <a:latin typeface="Times New Roman" pitchFamily="18" charset="0"/>
                <a:cs typeface="Arial"/>
              </a:rPr>
              <a:t>. </a:t>
            </a:r>
          </a:p>
          <a:p>
            <a:pPr eaLnBrk="1" hangingPunct="1">
              <a:defRPr/>
            </a:pPr>
            <a:endParaRPr lang="he-IL" dirty="0" smtClean="0">
              <a:solidFill>
                <a:prstClr val="black"/>
              </a:solidFill>
              <a:latin typeface="Times New Roman" pitchFamily="18" charset="0"/>
              <a:cs typeface="Arial"/>
            </a:endParaRPr>
          </a:p>
          <a:p>
            <a:pPr eaLnBrk="1" hangingPunct="1">
              <a:defRPr/>
            </a:pPr>
            <a:r>
              <a:rPr lang="he-IL" dirty="0" smtClean="0">
                <a:solidFill>
                  <a:prstClr val="black"/>
                </a:solidFill>
                <a:latin typeface="Times New Roman" pitchFamily="18" charset="0"/>
                <a:cs typeface="Arial"/>
              </a:rPr>
              <a:t>מסלול ההתרבות של הרטרווירוסים בתא המאחסן דומה עקרונית למסלול ההתרבות </a:t>
            </a:r>
          </a:p>
          <a:p>
            <a:pPr eaLnBrk="1" hangingPunct="1">
              <a:defRPr/>
            </a:pPr>
            <a:r>
              <a:rPr lang="he-IL" dirty="0" smtClean="0">
                <a:solidFill>
                  <a:prstClr val="black"/>
                </a:solidFill>
                <a:latin typeface="Times New Roman" pitchFamily="18" charset="0"/>
                <a:cs typeface="Arial"/>
              </a:rPr>
              <a:t>של הנגיפים שחומצת הגרעין שלהם היא </a:t>
            </a:r>
            <a:r>
              <a:rPr lang="en-US" dirty="0" smtClean="0">
                <a:solidFill>
                  <a:prstClr val="black"/>
                </a:solidFill>
                <a:latin typeface="Times New Roman" pitchFamily="18" charset="0"/>
                <a:cs typeface="Arial"/>
              </a:rPr>
              <a:t>DNA</a:t>
            </a:r>
            <a:r>
              <a:rPr lang="he-IL" dirty="0" smtClean="0">
                <a:solidFill>
                  <a:prstClr val="black"/>
                </a:solidFill>
                <a:latin typeface="Times New Roman" pitchFamily="18" charset="0"/>
                <a:cs typeface="Arial"/>
              </a:rPr>
              <a:t>, למעט הבדל אחד:</a:t>
            </a:r>
          </a:p>
          <a:p>
            <a:pPr eaLnBrk="1" hangingPunct="1">
              <a:defRPr/>
            </a:pPr>
            <a:r>
              <a:rPr lang="he-IL" dirty="0" smtClean="0">
                <a:solidFill>
                  <a:prstClr val="black"/>
                </a:solidFill>
                <a:latin typeface="Times New Roman" pitchFamily="18" charset="0"/>
                <a:cs typeface="Arial"/>
              </a:rPr>
              <a:t>הרטרווירוסים מחדירים לתא המאחסן לא רק את החומר הגנטי שלהם - ה-</a:t>
            </a:r>
            <a:r>
              <a:rPr lang="en-US" dirty="0" smtClean="0">
                <a:solidFill>
                  <a:prstClr val="black"/>
                </a:solidFill>
                <a:latin typeface="Times New Roman" pitchFamily="18" charset="0"/>
                <a:cs typeface="Arial"/>
              </a:rPr>
              <a:t>RNA</a:t>
            </a:r>
            <a:r>
              <a:rPr lang="he-IL" dirty="0" smtClean="0">
                <a:solidFill>
                  <a:prstClr val="black"/>
                </a:solidFill>
                <a:latin typeface="Times New Roman" pitchFamily="18" charset="0"/>
                <a:cs typeface="Arial"/>
              </a:rPr>
              <a:t>, </a:t>
            </a:r>
          </a:p>
          <a:p>
            <a:pPr eaLnBrk="1" hangingPunct="1">
              <a:defRPr/>
            </a:pPr>
            <a:r>
              <a:rPr lang="he-IL" dirty="0" smtClean="0">
                <a:solidFill>
                  <a:prstClr val="black"/>
                </a:solidFill>
                <a:latin typeface="Times New Roman" pitchFamily="18" charset="0"/>
                <a:cs typeface="Arial"/>
              </a:rPr>
              <a:t>אלא גם אנזים ייחודי שלהם הנקרא </a:t>
            </a:r>
            <a:r>
              <a:rPr lang="en-US" dirty="0" smtClean="0">
                <a:solidFill>
                  <a:prstClr val="black"/>
                </a:solidFill>
                <a:latin typeface="Times New Roman" pitchFamily="18" charset="0"/>
                <a:cs typeface="Arial"/>
              </a:rPr>
              <a:t> *Reverse </a:t>
            </a:r>
            <a:r>
              <a:rPr lang="en-US" dirty="0">
                <a:solidFill>
                  <a:prstClr val="black"/>
                </a:solidFill>
                <a:latin typeface="Times New Roman" pitchFamily="18" charset="0"/>
                <a:cs typeface="Arial"/>
              </a:rPr>
              <a:t>Transcriptase </a:t>
            </a:r>
            <a:r>
              <a:rPr lang="he-IL" dirty="0" smtClean="0">
                <a:solidFill>
                  <a:prstClr val="black"/>
                </a:solidFill>
                <a:latin typeface="Times New Roman" pitchFamily="18" charset="0"/>
                <a:cs typeface="Arial"/>
              </a:rPr>
              <a:t>(המתעתק במהופך), </a:t>
            </a:r>
          </a:p>
          <a:p>
            <a:pPr eaLnBrk="1" hangingPunct="1">
              <a:defRPr/>
            </a:pPr>
            <a:r>
              <a:rPr lang="he-IL" dirty="0" smtClean="0">
                <a:solidFill>
                  <a:prstClr val="black"/>
                </a:solidFill>
                <a:latin typeface="Times New Roman" pitchFamily="18" charset="0"/>
                <a:cs typeface="Arial"/>
              </a:rPr>
              <a:t>ההופך את ה-</a:t>
            </a:r>
            <a:r>
              <a:rPr lang="en-US" dirty="0" smtClean="0">
                <a:solidFill>
                  <a:prstClr val="black"/>
                </a:solidFill>
                <a:latin typeface="Times New Roman" pitchFamily="18" charset="0"/>
                <a:cs typeface="Arial"/>
              </a:rPr>
              <a:t>RNA</a:t>
            </a:r>
            <a:r>
              <a:rPr lang="he-IL" dirty="0" smtClean="0">
                <a:solidFill>
                  <a:prstClr val="black"/>
                </a:solidFill>
                <a:latin typeface="Times New Roman" pitchFamily="18" charset="0"/>
                <a:cs typeface="Arial"/>
              </a:rPr>
              <a:t> שלהם ל-</a:t>
            </a:r>
            <a:r>
              <a:rPr lang="en-US" dirty="0" smtClean="0">
                <a:solidFill>
                  <a:prstClr val="black"/>
                </a:solidFill>
                <a:latin typeface="Times New Roman" pitchFamily="18" charset="0"/>
                <a:cs typeface="Arial"/>
              </a:rPr>
              <a:t>DNA</a:t>
            </a:r>
            <a:r>
              <a:rPr lang="he-IL" dirty="0" smtClean="0">
                <a:solidFill>
                  <a:prstClr val="black"/>
                </a:solidFill>
                <a:latin typeface="Times New Roman" pitchFamily="18" charset="0"/>
                <a:cs typeface="Arial"/>
              </a:rPr>
              <a:t>.</a:t>
            </a:r>
          </a:p>
          <a:p>
            <a:pPr eaLnBrk="1" hangingPunct="1">
              <a:defRPr/>
            </a:pPr>
            <a:endParaRPr lang="he-IL" dirty="0" smtClean="0">
              <a:solidFill>
                <a:prstClr val="black"/>
              </a:solidFill>
              <a:latin typeface="Times New Roman" pitchFamily="18" charset="0"/>
              <a:cs typeface="Arial"/>
            </a:endParaRPr>
          </a:p>
          <a:p>
            <a:pPr eaLnBrk="1" hangingPunct="1">
              <a:defRPr/>
            </a:pPr>
            <a:r>
              <a:rPr lang="he-IL" dirty="0" smtClean="0">
                <a:solidFill>
                  <a:prstClr val="black"/>
                </a:solidFill>
                <a:latin typeface="Times New Roman" pitchFamily="18" charset="0"/>
                <a:cs typeface="Arial"/>
              </a:rPr>
              <a:t>הסיבה לכך היא שאנזימי התא המאכסן "יודעים" לתעתק רק </a:t>
            </a:r>
            <a:r>
              <a:rPr lang="en-US" dirty="0" smtClean="0">
                <a:solidFill>
                  <a:prstClr val="black"/>
                </a:solidFill>
                <a:latin typeface="Times New Roman" pitchFamily="18" charset="0"/>
                <a:cs typeface="Arial"/>
              </a:rPr>
              <a:t>DNA</a:t>
            </a:r>
            <a:r>
              <a:rPr lang="he-IL" dirty="0" smtClean="0">
                <a:solidFill>
                  <a:prstClr val="black"/>
                </a:solidFill>
                <a:latin typeface="Times New Roman" pitchFamily="18" charset="0"/>
                <a:cs typeface="Arial"/>
              </a:rPr>
              <a:t>, ולכן הפיכת ה-</a:t>
            </a:r>
            <a:r>
              <a:rPr lang="en-US" dirty="0" smtClean="0">
                <a:solidFill>
                  <a:prstClr val="black"/>
                </a:solidFill>
                <a:latin typeface="Times New Roman" pitchFamily="18" charset="0"/>
                <a:cs typeface="Arial"/>
              </a:rPr>
              <a:t>RNA</a:t>
            </a:r>
            <a:r>
              <a:rPr lang="he-IL" dirty="0" smtClean="0">
                <a:solidFill>
                  <a:prstClr val="black"/>
                </a:solidFill>
                <a:latin typeface="Times New Roman" pitchFamily="18" charset="0"/>
                <a:cs typeface="Arial"/>
              </a:rPr>
              <a:t> של הנגיף ל-</a:t>
            </a:r>
            <a:r>
              <a:rPr lang="en-US" dirty="0" smtClean="0">
                <a:solidFill>
                  <a:prstClr val="black"/>
                </a:solidFill>
                <a:latin typeface="Times New Roman" pitchFamily="18" charset="0"/>
                <a:cs typeface="Arial"/>
              </a:rPr>
              <a:t>DNA</a:t>
            </a:r>
            <a:r>
              <a:rPr lang="he-IL" dirty="0" smtClean="0">
                <a:solidFill>
                  <a:prstClr val="black"/>
                </a:solidFill>
                <a:latin typeface="Times New Roman" pitchFamily="18" charset="0"/>
                <a:cs typeface="Arial"/>
              </a:rPr>
              <a:t> בעזרת האנזים של הנגיף, מאפשרת את תעתוק הגנים שלו על ידי אנזימי החיידק ויצירת חלבוני המעטפת של הנגיף.</a:t>
            </a:r>
          </a:p>
          <a:p>
            <a:pPr eaLnBrk="1" hangingPunct="1">
              <a:defRPr/>
            </a:pPr>
            <a:r>
              <a:rPr lang="he-IL" dirty="0" smtClean="0">
                <a:solidFill>
                  <a:prstClr val="black"/>
                </a:solidFill>
                <a:latin typeface="Times New Roman" pitchFamily="18" charset="0"/>
                <a:cs typeface="Arial"/>
              </a:rPr>
              <a:t>מטבעו, לחיידק אין אנזים ההופך </a:t>
            </a:r>
            <a:r>
              <a:rPr lang="en-US" dirty="0" smtClean="0">
                <a:solidFill>
                  <a:prstClr val="black"/>
                </a:solidFill>
                <a:latin typeface="Times New Roman" pitchFamily="18" charset="0"/>
                <a:cs typeface="Arial"/>
              </a:rPr>
              <a:t>RNA</a:t>
            </a:r>
            <a:r>
              <a:rPr lang="he-IL" dirty="0" smtClean="0">
                <a:solidFill>
                  <a:prstClr val="black"/>
                </a:solidFill>
                <a:latin typeface="Times New Roman" pitchFamily="18" charset="0"/>
                <a:cs typeface="Arial"/>
              </a:rPr>
              <a:t> ל-</a:t>
            </a:r>
            <a:r>
              <a:rPr lang="en-US" dirty="0" smtClean="0">
                <a:solidFill>
                  <a:prstClr val="black"/>
                </a:solidFill>
                <a:latin typeface="Times New Roman" pitchFamily="18" charset="0"/>
                <a:cs typeface="Arial"/>
              </a:rPr>
              <a:t>DNA</a:t>
            </a:r>
            <a:r>
              <a:rPr lang="he-IL" dirty="0" smtClean="0">
                <a:solidFill>
                  <a:prstClr val="black"/>
                </a:solidFill>
                <a:latin typeface="Times New Roman" pitchFamily="18" charset="0"/>
                <a:cs typeface="Arial"/>
              </a:rPr>
              <a:t> משום שפעולה זו אינה מתרחשת אצלו</a:t>
            </a:r>
          </a:p>
          <a:p>
            <a:pPr eaLnBrk="1" hangingPunct="1">
              <a:defRPr/>
            </a:pPr>
            <a:r>
              <a:rPr lang="he-IL" dirty="0" smtClean="0">
                <a:solidFill>
                  <a:prstClr val="black"/>
                </a:solidFill>
                <a:latin typeface="Times New Roman" pitchFamily="18" charset="0"/>
                <a:cs typeface="Arial"/>
              </a:rPr>
              <a:t>בדרך טבעית.</a:t>
            </a:r>
          </a:p>
          <a:p>
            <a:pPr eaLnBrk="1" hangingPunct="1">
              <a:defRPr/>
            </a:pPr>
            <a:endParaRPr lang="en-US" dirty="0" smtClean="0">
              <a:solidFill>
                <a:prstClr val="black"/>
              </a:solidFill>
              <a:latin typeface="Times New Roman" pitchFamily="18" charset="0"/>
              <a:cs typeface="Arial"/>
            </a:endParaRPr>
          </a:p>
          <a:p>
            <a:pPr eaLnBrk="1" hangingPunct="1">
              <a:defRPr/>
            </a:pPr>
            <a:r>
              <a:rPr lang="he-IL" dirty="0" smtClean="0">
                <a:solidFill>
                  <a:srgbClr val="FF6600"/>
                </a:solidFill>
                <a:latin typeface="Times New Roman" pitchFamily="18" charset="0"/>
                <a:cs typeface="Arial"/>
              </a:rPr>
              <a:t>נגיף האיידס </a:t>
            </a:r>
            <a:r>
              <a:rPr lang="he-IL" dirty="0" smtClean="0">
                <a:solidFill>
                  <a:prstClr val="black"/>
                </a:solidFill>
                <a:latin typeface="Times New Roman" pitchFamily="18" charset="0"/>
                <a:cs typeface="Arial"/>
              </a:rPr>
              <a:t>הוא דוגמה </a:t>
            </a:r>
            <a:r>
              <a:rPr lang="he-IL" dirty="0" err="1" smtClean="0">
                <a:solidFill>
                  <a:prstClr val="black"/>
                </a:solidFill>
                <a:latin typeface="Times New Roman" pitchFamily="18" charset="0"/>
                <a:cs typeface="Arial"/>
              </a:rPr>
              <a:t>לרטרווירוס</a:t>
            </a:r>
            <a:r>
              <a:rPr lang="he-IL" dirty="0" smtClean="0">
                <a:solidFill>
                  <a:prstClr val="black"/>
                </a:solidFill>
                <a:latin typeface="Times New Roman" pitchFamily="18" charset="0"/>
                <a:cs typeface="Arial"/>
              </a:rPr>
              <a:t>.</a:t>
            </a:r>
          </a:p>
          <a:p>
            <a:pPr eaLnBrk="1" hangingPunct="1">
              <a:defRPr/>
            </a:pPr>
            <a:r>
              <a:rPr lang="he-IL" dirty="0" smtClean="0">
                <a:solidFill>
                  <a:prstClr val="black"/>
                </a:solidFill>
                <a:latin typeface="Times New Roman" pitchFamily="18" charset="0"/>
                <a:cs typeface="Arial"/>
              </a:rPr>
              <a:t>ראו פירוט בשקף הבא.</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ED7716-00A9-421C-BE49-E7DCBE497DB8}" type="slidenum">
              <a:rPr lang="he-IL" altLang="he-IL" sz="1100">
                <a:solidFill>
                  <a:srgbClr val="BFBFBF"/>
                </a:solidFill>
              </a:rPr>
              <a:pPr eaLnBrk="1" hangingPunct="1"/>
              <a:t>25</a:t>
            </a:fld>
            <a:endParaRPr lang="he-IL" altLang="he-IL" sz="1100">
              <a:solidFill>
                <a:srgbClr val="BFBFBF"/>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chemeClr val="accent3"/>
                </a:solidFill>
                <a:ea typeface="+mn-ea"/>
              </a:rPr>
              <a:t>רטרווירוסים</a:t>
            </a:r>
            <a:endParaRPr lang="he-IL" sz="1800" dirty="0" smtClean="0">
              <a:solidFill>
                <a:schemeClr val="accent3"/>
              </a:solidFill>
            </a:endParaRPr>
          </a:p>
        </p:txBody>
      </p:sp>
      <p:sp>
        <p:nvSpPr>
          <p:cNvPr id="7" name="מלבן 6"/>
          <p:cNvSpPr/>
          <p:nvPr/>
        </p:nvSpPr>
        <p:spPr>
          <a:xfrm>
            <a:off x="549275" y="5838825"/>
            <a:ext cx="7910513" cy="830263"/>
          </a:xfrm>
          <a:prstGeom prst="rect">
            <a:avLst/>
          </a:prstGeom>
        </p:spPr>
        <p:txBody>
          <a:bodyPr>
            <a:spAutoFit/>
          </a:bodyPr>
          <a:lstStyle/>
          <a:p>
            <a:pPr marL="182563" indent="-90488" fontAlgn="auto">
              <a:lnSpc>
                <a:spcPct val="150000"/>
              </a:lnSpc>
              <a:spcBef>
                <a:spcPts val="0"/>
              </a:spcBef>
              <a:spcAft>
                <a:spcPts val="0"/>
              </a:spcAft>
              <a:defRPr/>
            </a:pPr>
            <a:r>
              <a:rPr lang="he-IL" sz="1600" kern="0" dirty="0">
                <a:solidFill>
                  <a:prstClr val="black"/>
                </a:solidFill>
                <a:latin typeface="Times New Roman" pitchFamily="18" charset="0"/>
                <a:cs typeface="Arial"/>
              </a:rPr>
              <a:t>*בהנדסה הגנטית משתמשים באנזים </a:t>
            </a:r>
            <a:r>
              <a:rPr lang="en-US" sz="1600" kern="0" dirty="0">
                <a:solidFill>
                  <a:prstClr val="black"/>
                </a:solidFill>
                <a:latin typeface="Times New Roman" pitchFamily="18" charset="0"/>
                <a:cs typeface="Arial"/>
              </a:rPr>
              <a:t>Reverse Transcriptase</a:t>
            </a:r>
            <a:r>
              <a:rPr lang="he-IL" sz="1600" kern="0" dirty="0">
                <a:solidFill>
                  <a:prstClr val="black"/>
                </a:solidFill>
                <a:latin typeface="Times New Roman" pitchFamily="18" charset="0"/>
                <a:cs typeface="Arial"/>
              </a:rPr>
              <a:t> על מנת לייצר </a:t>
            </a:r>
            <a:r>
              <a:rPr lang="en-US" sz="1600" kern="0" dirty="0">
                <a:solidFill>
                  <a:prstClr val="black"/>
                </a:solidFill>
                <a:latin typeface="Times New Roman" pitchFamily="18" charset="0"/>
                <a:cs typeface="Arial"/>
              </a:rPr>
              <a:t>cDNA</a:t>
            </a:r>
            <a:r>
              <a:rPr lang="he-IL" sz="1600" kern="0" dirty="0">
                <a:solidFill>
                  <a:prstClr val="black"/>
                </a:solidFill>
                <a:latin typeface="Times New Roman" pitchFamily="18" charset="0"/>
                <a:cs typeface="Arial"/>
              </a:rPr>
              <a:t>. ראו הרחבה במצגת: הנדסה גנטית.</a:t>
            </a:r>
            <a:r>
              <a:rPr lang="en-US" sz="1600" kern="0" dirty="0">
                <a:solidFill>
                  <a:prstClr val="black"/>
                </a:solidFill>
                <a:latin typeface="Times New Roman" pitchFamily="18" charset="0"/>
                <a:cs typeface="Arial"/>
              </a:rPr>
              <a:t> </a:t>
            </a:r>
            <a:endParaRPr lang="he-IL" sz="1600" kern="0" dirty="0">
              <a:solidFill>
                <a:sysClr val="windowText" lastClr="000000"/>
              </a:solidFill>
            </a:endParaRPr>
          </a:p>
        </p:txBody>
      </p:sp>
      <p:sp>
        <p:nvSpPr>
          <p:cNvPr id="8"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pic>
        <p:nvPicPr>
          <p:cNvPr id="118791"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38550" y="4062413"/>
            <a:ext cx="14763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מלבן 9"/>
          <p:cNvSpPr/>
          <p:nvPr/>
        </p:nvSpPr>
        <p:spPr>
          <a:xfrm>
            <a:off x="3612088" y="5528056"/>
            <a:ext cx="1728788" cy="254000"/>
          </a:xfrm>
          <a:prstGeom prst="rect">
            <a:avLst/>
          </a:prstGeom>
        </p:spPr>
        <p:txBody>
          <a:bodyPr wrap="none">
            <a:spAutoFit/>
          </a:bodyPr>
          <a:lstStyle/>
          <a:p>
            <a:pPr>
              <a:spcAft>
                <a:spcPts val="0"/>
              </a:spcAft>
              <a:defRPr/>
            </a:pPr>
            <a:r>
              <a:rPr lang="he-IL" sz="1050" dirty="0">
                <a:solidFill>
                  <a:prstClr val="black"/>
                </a:solidFill>
                <a:latin typeface="Calibri"/>
                <a:ea typeface="Calibri"/>
                <a:cs typeface="Courier New"/>
              </a:rPr>
              <a:t>מתוך</a:t>
            </a:r>
            <a:r>
              <a:rPr lang="he-IL" sz="1050" dirty="0">
                <a:solidFill>
                  <a:prstClr val="black"/>
                </a:solidFill>
                <a:latin typeface="Calibri"/>
                <a:ea typeface="Calibri"/>
                <a:cs typeface="Consolas"/>
              </a:rPr>
              <a:t> </a:t>
            </a:r>
            <a:r>
              <a:rPr lang="en-US" sz="1050" dirty="0">
                <a:solidFill>
                  <a:prstClr val="black"/>
                </a:solidFill>
                <a:latin typeface="Calibri"/>
                <a:ea typeface="Calibri"/>
                <a:cs typeface="Consolas"/>
              </a:rPr>
              <a:t>Wikimedia commons</a:t>
            </a:r>
          </a:p>
        </p:txBody>
      </p:sp>
    </p:spTree>
    <p:extLst>
      <p:ext uri="{BB962C8B-B14F-4D97-AF65-F5344CB8AC3E}">
        <p14:creationId xmlns:p14="http://schemas.microsoft.com/office/powerpoint/2010/main" val="4810649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22116" y="840769"/>
            <a:ext cx="2547197" cy="5324535"/>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latin typeface="Times New Roman" pitchFamily="18" charset="0"/>
                <a:cs typeface="Arial"/>
              </a:rPr>
              <a:t>נגיף הגורם למחלת האיידס שייך לקבוצת הנגיפים </a:t>
            </a:r>
            <a:r>
              <a:rPr lang="he-IL" dirty="0" err="1" smtClean="0">
                <a:solidFill>
                  <a:prstClr val="black"/>
                </a:solidFill>
                <a:latin typeface="Times New Roman" pitchFamily="18" charset="0"/>
                <a:cs typeface="Arial"/>
              </a:rPr>
              <a:t>הרטרוויררוסים</a:t>
            </a:r>
            <a:r>
              <a:rPr lang="he-IL" dirty="0" smtClean="0">
                <a:solidFill>
                  <a:prstClr val="black"/>
                </a:solidFill>
                <a:latin typeface="Times New Roman" pitchFamily="18" charset="0"/>
                <a:cs typeface="Arial"/>
              </a:rPr>
              <a:t>.</a:t>
            </a:r>
          </a:p>
          <a:p>
            <a:pPr eaLnBrk="1" hangingPunct="1">
              <a:defRPr/>
            </a:pPr>
            <a:r>
              <a:rPr lang="he-IL" dirty="0" err="1" smtClean="0">
                <a:solidFill>
                  <a:prstClr val="black"/>
                </a:solidFill>
                <a:latin typeface="Times New Roman" pitchFamily="18" charset="0"/>
                <a:cs typeface="Arial"/>
              </a:rPr>
              <a:t>הרטרווירוסים</a:t>
            </a:r>
            <a:r>
              <a:rPr lang="he-IL" dirty="0" smtClean="0">
                <a:solidFill>
                  <a:prstClr val="black"/>
                </a:solidFill>
                <a:latin typeface="Times New Roman" pitchFamily="18" charset="0"/>
                <a:cs typeface="Arial"/>
              </a:rPr>
              <a:t> הם נגיפים שחומצת הגרעין שלהם היא </a:t>
            </a:r>
            <a:r>
              <a:rPr lang="en-US" dirty="0" smtClean="0">
                <a:solidFill>
                  <a:prstClr val="black"/>
                </a:solidFill>
                <a:latin typeface="Times New Roman" pitchFamily="18" charset="0"/>
                <a:cs typeface="Arial"/>
              </a:rPr>
              <a:t>RNA</a:t>
            </a:r>
            <a:r>
              <a:rPr lang="he-IL" dirty="0" smtClean="0">
                <a:solidFill>
                  <a:prstClr val="black"/>
                </a:solidFill>
                <a:latin typeface="Times New Roman" pitchFamily="18" charset="0"/>
                <a:cs typeface="Arial"/>
              </a:rPr>
              <a:t> חד-גדילי ולא </a:t>
            </a:r>
            <a:r>
              <a:rPr lang="en-US" dirty="0" smtClean="0">
                <a:solidFill>
                  <a:prstClr val="black"/>
                </a:solidFill>
                <a:latin typeface="Times New Roman" pitchFamily="18" charset="0"/>
                <a:cs typeface="Arial"/>
              </a:rPr>
              <a:t>DNA</a:t>
            </a:r>
            <a:r>
              <a:rPr lang="he-IL" dirty="0" smtClean="0">
                <a:solidFill>
                  <a:prstClr val="black"/>
                </a:solidFill>
                <a:latin typeface="Times New Roman" pitchFamily="18" charset="0"/>
                <a:cs typeface="Arial"/>
              </a:rPr>
              <a:t>. </a:t>
            </a:r>
          </a:p>
          <a:p>
            <a:pPr eaLnBrk="1" hangingPunct="1">
              <a:defRPr/>
            </a:pPr>
            <a:endParaRPr lang="he-IL" dirty="0">
              <a:solidFill>
                <a:prstClr val="black"/>
              </a:solidFill>
              <a:latin typeface="Times New Roman" pitchFamily="18" charset="0"/>
              <a:cs typeface="Arial"/>
            </a:endParaRPr>
          </a:p>
          <a:p>
            <a:pPr eaLnBrk="1" hangingPunct="1">
              <a:defRPr/>
            </a:pPr>
            <a:r>
              <a:rPr lang="he-IL" dirty="0" smtClean="0">
                <a:solidFill>
                  <a:prstClr val="black"/>
                </a:solidFill>
                <a:latin typeface="Times New Roman" pitchFamily="18" charset="0"/>
                <a:cs typeface="Arial"/>
              </a:rPr>
              <a:t>מלבד ה-</a:t>
            </a:r>
            <a:r>
              <a:rPr lang="en-US" dirty="0" smtClean="0">
                <a:solidFill>
                  <a:prstClr val="black"/>
                </a:solidFill>
                <a:latin typeface="Times New Roman" pitchFamily="18" charset="0"/>
                <a:cs typeface="Arial"/>
              </a:rPr>
              <a:t>RNA</a:t>
            </a:r>
            <a:r>
              <a:rPr lang="he-IL" dirty="0" smtClean="0">
                <a:solidFill>
                  <a:prstClr val="black"/>
                </a:solidFill>
                <a:latin typeface="Times New Roman" pitchFamily="18" charset="0"/>
                <a:cs typeface="Arial"/>
              </a:rPr>
              <a:t>, </a:t>
            </a:r>
            <a:r>
              <a:rPr lang="he-IL" dirty="0" err="1" smtClean="0">
                <a:solidFill>
                  <a:prstClr val="black"/>
                </a:solidFill>
                <a:latin typeface="Times New Roman" pitchFamily="18" charset="0"/>
                <a:cs typeface="Arial"/>
              </a:rPr>
              <a:t>הקפסיד</a:t>
            </a:r>
            <a:r>
              <a:rPr lang="he-IL" dirty="0" smtClean="0">
                <a:solidFill>
                  <a:prstClr val="black"/>
                </a:solidFill>
                <a:latin typeface="Times New Roman" pitchFamily="18" charset="0"/>
                <a:cs typeface="Arial"/>
              </a:rPr>
              <a:t> והמעטפת השומנית יש בנגיף אנזים מתעתק במהופך– ראו פירוט על תפקודו בשקף הבא.</a:t>
            </a:r>
          </a:p>
          <a:p>
            <a:pPr eaLnBrk="1" hangingPunct="1">
              <a:defRPr/>
            </a:pPr>
            <a:endParaRPr lang="he-IL" dirty="0">
              <a:solidFill>
                <a:prstClr val="black"/>
              </a:solidFill>
              <a:latin typeface="Times New Roman" pitchFamily="18" charset="0"/>
              <a:cs typeface="Arial"/>
            </a:endParaRPr>
          </a:p>
          <a:p>
            <a:pPr eaLnBrk="1" hangingPunct="1">
              <a:defRPr/>
            </a:pPr>
            <a:r>
              <a:rPr lang="he-IL" dirty="0" smtClean="0">
                <a:solidFill>
                  <a:prstClr val="black"/>
                </a:solidFill>
                <a:latin typeface="Times New Roman" pitchFamily="18" charset="0"/>
                <a:cs typeface="Arial"/>
              </a:rPr>
              <a:t>נגיפי האיידס תוקפים תאי דם לבנים לימפוציטים מסוג  </a:t>
            </a:r>
            <a:r>
              <a:rPr lang="en-US" dirty="0" smtClean="0">
                <a:solidFill>
                  <a:prstClr val="black"/>
                </a:solidFill>
                <a:latin typeface="Times New Roman" pitchFamily="18" charset="0"/>
                <a:cs typeface="Arial"/>
              </a:rPr>
              <a:t>T</a:t>
            </a:r>
            <a:r>
              <a:rPr lang="he-IL" dirty="0" smtClean="0">
                <a:solidFill>
                  <a:prstClr val="black"/>
                </a:solidFill>
                <a:latin typeface="Times New Roman" pitchFamily="18" charset="0"/>
                <a:cs typeface="Arial"/>
              </a:rPr>
              <a:t>-עוזרים שיש להם קולטן ספציפי לנגיף.</a:t>
            </a:r>
          </a:p>
          <a:p>
            <a:pPr eaLnBrk="1" hangingPunct="1">
              <a:defRPr/>
            </a:pPr>
            <a:endParaRPr lang="he-IL" sz="1600" dirty="0" smtClean="0">
              <a:solidFill>
                <a:prstClr val="black"/>
              </a:solidFill>
              <a:latin typeface="Times New Roman" pitchFamily="18" charset="0"/>
              <a:cs typeface="Aria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ED7716-00A9-421C-BE49-E7DCBE497DB8}" type="slidenum">
              <a:rPr lang="he-IL" altLang="he-IL" sz="1100">
                <a:solidFill>
                  <a:srgbClr val="BFBFBF"/>
                </a:solidFill>
              </a:rPr>
              <a:pPr eaLnBrk="1" hangingPunct="1"/>
              <a:t>26</a:t>
            </a:fld>
            <a:endParaRPr lang="he-IL" altLang="he-IL" sz="1100">
              <a:solidFill>
                <a:srgbClr val="BFBFBF"/>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a:solidFill>
                  <a:schemeClr val="accent3"/>
                </a:solidFill>
              </a:rPr>
              <a:t>נגיף האיידס (</a:t>
            </a:r>
            <a:r>
              <a:rPr lang="en-US" sz="1800" b="1" dirty="0">
                <a:solidFill>
                  <a:schemeClr val="accent3"/>
                </a:solidFill>
              </a:rPr>
              <a:t>HIV-1</a:t>
            </a:r>
            <a:r>
              <a:rPr lang="he-IL" sz="1800" b="1" dirty="0">
                <a:solidFill>
                  <a:schemeClr val="accent3"/>
                </a:solidFill>
              </a:rPr>
              <a:t>)</a:t>
            </a:r>
            <a:endParaRPr lang="he-IL" sz="1800" dirty="0" smtClean="0">
              <a:solidFill>
                <a:schemeClr val="accent3"/>
              </a:solidFill>
            </a:endParaRPr>
          </a:p>
        </p:txBody>
      </p:sp>
      <p:sp>
        <p:nvSpPr>
          <p:cNvPr id="8"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11" name="קבוצה 10"/>
          <p:cNvGrpSpPr/>
          <p:nvPr/>
        </p:nvGrpSpPr>
        <p:grpSpPr>
          <a:xfrm>
            <a:off x="512763" y="594825"/>
            <a:ext cx="5249862" cy="2678113"/>
            <a:chOff x="3503613" y="606425"/>
            <a:chExt cx="5249862" cy="2678113"/>
          </a:xfrm>
        </p:grpSpPr>
        <p:pic>
          <p:nvPicPr>
            <p:cNvPr id="12" name="Picture 1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03613" y="606425"/>
              <a:ext cx="5249862" cy="265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מלבן 12"/>
            <p:cNvSpPr/>
            <p:nvPr/>
          </p:nvSpPr>
          <p:spPr>
            <a:xfrm>
              <a:off x="3617913" y="892175"/>
              <a:ext cx="4986337" cy="2170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grpSp>
          <p:nvGrpSpPr>
            <p:cNvPr id="14" name="קבוצה 20"/>
            <p:cNvGrpSpPr>
              <a:grpSpLocks/>
            </p:cNvGrpSpPr>
            <p:nvPr/>
          </p:nvGrpSpPr>
          <p:grpSpPr bwMode="auto">
            <a:xfrm>
              <a:off x="3540125" y="836613"/>
              <a:ext cx="5092700" cy="2246312"/>
              <a:chOff x="3691559" y="657562"/>
              <a:chExt cx="5093209" cy="2246479"/>
            </a:xfrm>
          </p:grpSpPr>
          <p:pic>
            <p:nvPicPr>
              <p:cNvPr id="17" name="Picture 1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17392" y="713291"/>
                <a:ext cx="23622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מלבן 24"/>
              <p:cNvSpPr>
                <a:spLocks noChangeArrowheads="1"/>
              </p:cNvSpPr>
              <p:nvPr/>
            </p:nvSpPr>
            <p:spPr bwMode="auto">
              <a:xfrm>
                <a:off x="3691559" y="657562"/>
                <a:ext cx="19687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sz="1200" b="1" dirty="0">
                    <a:solidFill>
                      <a:srgbClr val="000000"/>
                    </a:solidFill>
                    <a:latin typeface="Times New Roman" panose="02020603050405020304" pitchFamily="18" charset="0"/>
                  </a:rPr>
                  <a:t>הבליטות החלבוניות (</a:t>
                </a:r>
                <a:r>
                  <a:rPr lang="en-US" altLang="he-IL" sz="1200" b="1" dirty="0">
                    <a:solidFill>
                      <a:srgbClr val="000000"/>
                    </a:solidFill>
                    <a:latin typeface="Times New Roman" panose="02020603050405020304" pitchFamily="18" charset="0"/>
                  </a:rPr>
                  <a:t>gp120</a:t>
                </a:r>
                <a:r>
                  <a:rPr lang="he-IL" altLang="he-IL" sz="1200" b="1" dirty="0">
                    <a:solidFill>
                      <a:srgbClr val="000000"/>
                    </a:solidFill>
                    <a:latin typeface="Times New Roman" panose="02020603050405020304" pitchFamily="18" charset="0"/>
                  </a:rPr>
                  <a:t>ו-</a:t>
                </a:r>
                <a:r>
                  <a:rPr lang="en-US" altLang="he-IL" sz="1200" b="1" dirty="0">
                    <a:solidFill>
                      <a:srgbClr val="000000"/>
                    </a:solidFill>
                    <a:latin typeface="Times New Roman" panose="02020603050405020304" pitchFamily="18" charset="0"/>
                  </a:rPr>
                  <a:t>gp40</a:t>
                </a:r>
                <a:r>
                  <a:rPr lang="he-IL" altLang="he-IL" sz="1200" b="1" dirty="0">
                    <a:solidFill>
                      <a:srgbClr val="000000"/>
                    </a:solidFill>
                    <a:latin typeface="Times New Roman" panose="02020603050405020304" pitchFamily="18" charset="0"/>
                  </a:rPr>
                  <a:t>) שבאמצעותן הנגיף נצמד לקולטן </a:t>
                </a:r>
                <a:r>
                  <a:rPr lang="en-US" altLang="he-IL" sz="1200" b="1" dirty="0">
                    <a:solidFill>
                      <a:srgbClr val="000000"/>
                    </a:solidFill>
                    <a:latin typeface="Times New Roman" panose="02020603050405020304" pitchFamily="18" charset="0"/>
                  </a:rPr>
                  <a:t>CD4</a:t>
                </a:r>
                <a:r>
                  <a:rPr lang="he-IL" altLang="he-IL" sz="1200" b="1" dirty="0">
                    <a:solidFill>
                      <a:srgbClr val="000000"/>
                    </a:solidFill>
                    <a:latin typeface="Times New Roman" panose="02020603050405020304" pitchFamily="18" charset="0"/>
                  </a:rPr>
                  <a:t> שבתא הדם הלבן</a:t>
                </a:r>
                <a:endParaRPr lang="he-IL" altLang="he-IL" sz="1200" b="1" dirty="0">
                  <a:solidFill>
                    <a:prstClr val="black"/>
                  </a:solidFill>
                </a:endParaRPr>
              </a:p>
            </p:txBody>
          </p:sp>
          <p:sp>
            <p:nvSpPr>
              <p:cNvPr id="19" name="מלבן 25"/>
              <p:cNvSpPr>
                <a:spLocks noChangeArrowheads="1"/>
              </p:cNvSpPr>
              <p:nvPr/>
            </p:nvSpPr>
            <p:spPr bwMode="auto">
              <a:xfrm>
                <a:off x="7220254" y="925308"/>
                <a:ext cx="15645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sz="1200" b="1">
                    <a:solidFill>
                      <a:srgbClr val="000000"/>
                    </a:solidFill>
                    <a:latin typeface="Times New Roman" panose="02020603050405020304" pitchFamily="18" charset="0"/>
                  </a:rPr>
                  <a:t>מעטפת שומנית שמקורה הוא בקרום התא המאחסן</a:t>
                </a:r>
                <a:endParaRPr lang="he-IL" altLang="he-IL" sz="1200" b="1">
                  <a:solidFill>
                    <a:prstClr val="black"/>
                  </a:solidFill>
                </a:endParaRPr>
              </a:p>
            </p:txBody>
          </p:sp>
          <p:sp>
            <p:nvSpPr>
              <p:cNvPr id="20" name="מלבן 26"/>
              <p:cNvSpPr>
                <a:spLocks noChangeArrowheads="1"/>
              </p:cNvSpPr>
              <p:nvPr/>
            </p:nvSpPr>
            <p:spPr bwMode="auto">
              <a:xfrm>
                <a:off x="6658876" y="2420888"/>
                <a:ext cx="6176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he-IL" sz="900" b="1">
                    <a:solidFill>
                      <a:srgbClr val="000000"/>
                    </a:solidFill>
                    <a:latin typeface="Times New Roman" panose="02020603050405020304" pitchFamily="18" charset="0"/>
                  </a:rPr>
                  <a:t>RNA</a:t>
                </a:r>
                <a:endParaRPr lang="he-IL" altLang="he-IL" sz="900" b="1">
                  <a:solidFill>
                    <a:prstClr val="black"/>
                  </a:solidFill>
                </a:endParaRPr>
              </a:p>
            </p:txBody>
          </p:sp>
          <p:sp>
            <p:nvSpPr>
              <p:cNvPr id="21" name="מלבן 28"/>
              <p:cNvSpPr>
                <a:spLocks noChangeArrowheads="1"/>
              </p:cNvSpPr>
              <p:nvPr/>
            </p:nvSpPr>
            <p:spPr bwMode="auto">
              <a:xfrm>
                <a:off x="7452320" y="1668394"/>
                <a:ext cx="1008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sz="1200" b="1" dirty="0" err="1" smtClean="0">
                    <a:solidFill>
                      <a:srgbClr val="000000"/>
                    </a:solidFill>
                    <a:latin typeface="Times New Roman" panose="02020603050405020304" pitchFamily="18" charset="0"/>
                  </a:rPr>
                  <a:t>הקפסיד</a:t>
                </a:r>
                <a:endParaRPr lang="he-IL" altLang="he-IL" sz="1200" b="1" dirty="0">
                  <a:solidFill>
                    <a:prstClr val="black"/>
                  </a:solidFill>
                </a:endParaRPr>
              </a:p>
            </p:txBody>
          </p:sp>
          <p:cxnSp>
            <p:nvCxnSpPr>
              <p:cNvPr id="22" name="מחבר ישר 21"/>
              <p:cNvCxnSpPr/>
              <p:nvPr/>
            </p:nvCxnSpPr>
            <p:spPr>
              <a:xfrm flipH="1">
                <a:off x="6844649" y="1806997"/>
                <a:ext cx="863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flipH="1">
                <a:off x="5220475" y="1487886"/>
                <a:ext cx="1178043" cy="139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מלבן 34"/>
              <p:cNvSpPr>
                <a:spLocks noChangeArrowheads="1"/>
              </p:cNvSpPr>
              <p:nvPr/>
            </p:nvSpPr>
            <p:spPr bwMode="auto">
              <a:xfrm>
                <a:off x="4209280" y="1488559"/>
                <a:ext cx="1008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he-IL" sz="1200" b="1">
                    <a:solidFill>
                      <a:srgbClr val="000000"/>
                    </a:solidFill>
                    <a:latin typeface="Times New Roman" panose="02020603050405020304" pitchFamily="18" charset="0"/>
                  </a:rPr>
                  <a:t>RNA</a:t>
                </a:r>
                <a:endParaRPr lang="he-IL" altLang="he-IL" sz="1200" b="1">
                  <a:solidFill>
                    <a:prstClr val="black"/>
                  </a:solidFill>
                </a:endParaRPr>
              </a:p>
            </p:txBody>
          </p:sp>
          <p:sp>
            <p:nvSpPr>
              <p:cNvPr id="25" name="מלבן 35"/>
              <p:cNvSpPr>
                <a:spLocks noChangeArrowheads="1"/>
              </p:cNvSpPr>
              <p:nvPr/>
            </p:nvSpPr>
            <p:spPr bwMode="auto">
              <a:xfrm>
                <a:off x="4299222" y="2420888"/>
                <a:ext cx="151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sz="1200" b="1">
                    <a:solidFill>
                      <a:srgbClr val="000000"/>
                    </a:solidFill>
                    <a:latin typeface="Times New Roman" panose="02020603050405020304" pitchFamily="18" charset="0"/>
                  </a:rPr>
                  <a:t>האנזים ריברס טרנסריפטאז</a:t>
                </a:r>
                <a:endParaRPr lang="he-IL" altLang="he-IL" sz="1200" b="1">
                  <a:solidFill>
                    <a:prstClr val="black"/>
                  </a:solidFill>
                </a:endParaRPr>
              </a:p>
            </p:txBody>
          </p:sp>
        </p:grpSp>
        <p:sp>
          <p:nvSpPr>
            <p:cNvPr id="15" name="מלבן 40"/>
            <p:cNvSpPr>
              <a:spLocks noChangeArrowheads="1"/>
            </p:cNvSpPr>
            <p:nvPr/>
          </p:nvSpPr>
          <p:spPr bwMode="auto">
            <a:xfrm>
              <a:off x="5508625" y="620713"/>
              <a:ext cx="1370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sz="1400" b="1">
                  <a:solidFill>
                    <a:srgbClr val="000000"/>
                  </a:solidFill>
                  <a:latin typeface="Times New Roman" panose="02020603050405020304" pitchFamily="18" charset="0"/>
                </a:rPr>
                <a:t>מבנה הנגיף</a:t>
              </a:r>
              <a:endParaRPr lang="he-IL" altLang="he-IL" sz="1400" b="1">
                <a:solidFill>
                  <a:prstClr val="black"/>
                </a:solidFill>
              </a:endParaRPr>
            </a:p>
          </p:txBody>
        </p:sp>
        <p:sp>
          <p:nvSpPr>
            <p:cNvPr id="16" name="מלבן 15"/>
            <p:cNvSpPr/>
            <p:nvPr/>
          </p:nvSpPr>
          <p:spPr>
            <a:xfrm>
              <a:off x="3635375" y="3030538"/>
              <a:ext cx="1728788" cy="254000"/>
            </a:xfrm>
            <a:prstGeom prst="rect">
              <a:avLst/>
            </a:prstGeom>
          </p:spPr>
          <p:txBody>
            <a:bodyPr wrap="none">
              <a:spAutoFit/>
            </a:bodyPr>
            <a:lstStyle/>
            <a:p>
              <a:pPr>
                <a:spcAft>
                  <a:spcPts val="0"/>
                </a:spcAft>
                <a:defRPr/>
              </a:pPr>
              <a:r>
                <a:rPr lang="he-IL" sz="1050" dirty="0">
                  <a:solidFill>
                    <a:prstClr val="black"/>
                  </a:solidFill>
                  <a:latin typeface="Calibri"/>
                  <a:ea typeface="Calibri"/>
                  <a:cs typeface="Courier New"/>
                </a:rPr>
                <a:t>מתוך</a:t>
              </a:r>
              <a:r>
                <a:rPr lang="he-IL" sz="1050" dirty="0">
                  <a:solidFill>
                    <a:prstClr val="black"/>
                  </a:solidFill>
                  <a:latin typeface="Calibri"/>
                  <a:ea typeface="Calibri"/>
                  <a:cs typeface="Consolas"/>
                </a:rPr>
                <a:t> </a:t>
              </a:r>
              <a:r>
                <a:rPr lang="en-US" sz="1050" dirty="0">
                  <a:solidFill>
                    <a:prstClr val="black"/>
                  </a:solidFill>
                  <a:latin typeface="Calibri"/>
                  <a:ea typeface="Calibri"/>
                  <a:cs typeface="Consolas"/>
                </a:rPr>
                <a:t>Wikimedia commons</a:t>
              </a:r>
            </a:p>
          </p:txBody>
        </p:sp>
      </p:grpSp>
      <p:grpSp>
        <p:nvGrpSpPr>
          <p:cNvPr id="26" name="קבוצה 25"/>
          <p:cNvGrpSpPr/>
          <p:nvPr/>
        </p:nvGrpSpPr>
        <p:grpSpPr>
          <a:xfrm>
            <a:off x="492125" y="3356992"/>
            <a:ext cx="5256212" cy="3456384"/>
            <a:chOff x="3533776" y="3409950"/>
            <a:chExt cx="5256212" cy="3456384"/>
          </a:xfrm>
        </p:grpSpPr>
        <p:pic>
          <p:nvPicPr>
            <p:cNvPr id="27" name="Picture 10" descr="File:HIV attachment.gif">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40126" y="3415664"/>
              <a:ext cx="5249862"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מלבן 12"/>
            <p:cNvSpPr>
              <a:spLocks noChangeArrowheads="1"/>
            </p:cNvSpPr>
            <p:nvPr/>
          </p:nvSpPr>
          <p:spPr bwMode="auto">
            <a:xfrm>
              <a:off x="3533776" y="6620271"/>
              <a:ext cx="52562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he-IL" sz="1000" dirty="0">
                  <a:solidFill>
                    <a:prstClr val="black"/>
                  </a:solidFill>
                </a:rPr>
                <a:t>US National Institutes of Health - National Institute of Allergy and Infectious Diseases</a:t>
              </a:r>
              <a:endParaRPr lang="he-IL" altLang="he-IL" sz="1000" dirty="0">
                <a:solidFill>
                  <a:prstClr val="black"/>
                </a:solidFill>
              </a:endParaRPr>
            </a:p>
          </p:txBody>
        </p:sp>
        <p:sp>
          <p:nvSpPr>
            <p:cNvPr id="29" name="מלבן 22"/>
            <p:cNvSpPr>
              <a:spLocks noChangeArrowheads="1"/>
            </p:cNvSpPr>
            <p:nvPr/>
          </p:nvSpPr>
          <p:spPr bwMode="auto">
            <a:xfrm>
              <a:off x="3721100" y="3409950"/>
              <a:ext cx="4732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sz="1400" b="1">
                  <a:solidFill>
                    <a:srgbClr val="000000"/>
                  </a:solidFill>
                  <a:latin typeface="Times New Roman" panose="02020603050405020304" pitchFamily="18" charset="0"/>
                </a:rPr>
                <a:t>תרשים המתאר את היצמדות נגיף האיידס לקולטן הספציפי שלו על קרום תא הדם הלבן הקרוי </a:t>
              </a:r>
              <a:r>
                <a:rPr lang="en-US" altLang="he-IL" sz="1400" b="1">
                  <a:solidFill>
                    <a:srgbClr val="000000"/>
                  </a:solidFill>
                  <a:latin typeface="Times New Roman" panose="02020603050405020304" pitchFamily="18" charset="0"/>
                </a:rPr>
                <a:t>CD4</a:t>
              </a:r>
              <a:endParaRPr lang="he-IL" altLang="he-IL" sz="1400" b="1">
                <a:solidFill>
                  <a:prstClr val="black"/>
                </a:solidFill>
              </a:endParaRPr>
            </a:p>
          </p:txBody>
        </p:sp>
        <p:sp>
          <p:nvSpPr>
            <p:cNvPr id="30" name="מלבן 42"/>
            <p:cNvSpPr>
              <a:spLocks noChangeArrowheads="1"/>
            </p:cNvSpPr>
            <p:nvPr/>
          </p:nvSpPr>
          <p:spPr bwMode="auto">
            <a:xfrm>
              <a:off x="5559426" y="6075987"/>
              <a:ext cx="28877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he-IL" sz="1200" b="1" dirty="0">
                  <a:solidFill>
                    <a:srgbClr val="000000"/>
                  </a:solidFill>
                  <a:latin typeface="Times New Roman" panose="02020603050405020304" pitchFamily="18" charset="0"/>
                </a:rPr>
                <a:t>Gp120</a:t>
              </a:r>
              <a:r>
                <a:rPr lang="he-IL" altLang="he-IL" sz="1200" b="1" dirty="0">
                  <a:solidFill>
                    <a:srgbClr val="000000"/>
                  </a:solidFill>
                  <a:latin typeface="Times New Roman" panose="02020603050405020304" pitchFamily="18" charset="0"/>
                </a:rPr>
                <a:t> ו-</a:t>
              </a:r>
              <a:r>
                <a:rPr lang="en-US" altLang="he-IL" sz="1200" b="1" dirty="0">
                  <a:solidFill>
                    <a:srgbClr val="000000"/>
                  </a:solidFill>
                  <a:latin typeface="Times New Roman" panose="02020603050405020304" pitchFamily="18" charset="0"/>
                </a:rPr>
                <a:t>gp40</a:t>
              </a:r>
              <a:r>
                <a:rPr lang="he-IL" altLang="he-IL" sz="1200" b="1" dirty="0">
                  <a:solidFill>
                    <a:srgbClr val="000000"/>
                  </a:solidFill>
                  <a:latin typeface="Times New Roman" panose="02020603050405020304" pitchFamily="18" charset="0"/>
                </a:rPr>
                <a:t> הם הבליטות החלבוניות שבאמצעותן הנגיף נצמד לקולטן </a:t>
              </a:r>
              <a:r>
                <a:rPr lang="en-US" altLang="he-IL" sz="1200" b="1" dirty="0">
                  <a:solidFill>
                    <a:srgbClr val="000000"/>
                  </a:solidFill>
                  <a:latin typeface="Times New Roman" panose="02020603050405020304" pitchFamily="18" charset="0"/>
                </a:rPr>
                <a:t>CD4</a:t>
              </a:r>
              <a:r>
                <a:rPr lang="he-IL" altLang="he-IL" sz="1200" b="1" dirty="0">
                  <a:solidFill>
                    <a:srgbClr val="000000"/>
                  </a:solidFill>
                  <a:latin typeface="Times New Roman" panose="02020603050405020304" pitchFamily="18" charset="0"/>
                </a:rPr>
                <a:t> שבתא הדם הלבן</a:t>
              </a:r>
              <a:endParaRPr lang="he-IL" altLang="he-IL" sz="1200" b="1" dirty="0">
                <a:solidFill>
                  <a:prstClr val="black"/>
                </a:solidFill>
              </a:endParaRPr>
            </a:p>
          </p:txBody>
        </p:sp>
      </p:grpSp>
    </p:spTree>
    <p:extLst>
      <p:ext uri="{BB962C8B-B14F-4D97-AF65-F5344CB8AC3E}">
        <p14:creationId xmlns:p14="http://schemas.microsoft.com/office/powerpoint/2010/main" val="1540692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ED7716-00A9-421C-BE49-E7DCBE497DB8}" type="slidenum">
              <a:rPr lang="he-IL" altLang="he-IL" sz="1100">
                <a:solidFill>
                  <a:srgbClr val="BFBFBF"/>
                </a:solidFill>
              </a:rPr>
              <a:pPr eaLnBrk="1" hangingPunct="1"/>
              <a:t>27</a:t>
            </a:fld>
            <a:endParaRPr lang="he-IL" altLang="he-IL" sz="1100">
              <a:solidFill>
                <a:srgbClr val="BFBFBF"/>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chemeClr val="accent3"/>
                </a:solidFill>
              </a:rPr>
              <a:t>האנזים המתעתק במהופך (</a:t>
            </a:r>
            <a:r>
              <a:rPr lang="he-IL" sz="1800" b="1" dirty="0" err="1" smtClean="0">
                <a:solidFill>
                  <a:schemeClr val="accent3"/>
                </a:solidFill>
              </a:rPr>
              <a:t>ריברס</a:t>
            </a:r>
            <a:r>
              <a:rPr lang="he-IL" sz="1800" b="1" dirty="0" smtClean="0">
                <a:solidFill>
                  <a:schemeClr val="accent3"/>
                </a:solidFill>
              </a:rPr>
              <a:t> </a:t>
            </a:r>
            <a:r>
              <a:rPr lang="he-IL" sz="1800" b="1" dirty="0" err="1" smtClean="0">
                <a:solidFill>
                  <a:schemeClr val="accent3"/>
                </a:solidFill>
              </a:rPr>
              <a:t>טרנקריפטאז</a:t>
            </a:r>
            <a:r>
              <a:rPr lang="he-IL" sz="1800" b="1" dirty="0" smtClean="0">
                <a:solidFill>
                  <a:schemeClr val="accent3"/>
                </a:solidFill>
              </a:rPr>
              <a:t>)</a:t>
            </a:r>
            <a:endParaRPr lang="he-IL" sz="1800" dirty="0" smtClean="0">
              <a:solidFill>
                <a:schemeClr val="accent3"/>
              </a:solidFill>
            </a:endParaRPr>
          </a:p>
        </p:txBody>
      </p:sp>
      <p:sp>
        <p:nvSpPr>
          <p:cNvPr id="8"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31" name="TextBox 30"/>
          <p:cNvSpPr txBox="1"/>
          <p:nvPr/>
        </p:nvSpPr>
        <p:spPr>
          <a:xfrm>
            <a:off x="492987" y="4365104"/>
            <a:ext cx="8183563" cy="20313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latin typeface="Times New Roman" pitchFamily="18" charset="0"/>
                <a:cs typeface="Arial"/>
              </a:rPr>
              <a:t>ה-</a:t>
            </a:r>
            <a:r>
              <a:rPr lang="en-US" dirty="0" smtClean="0">
                <a:solidFill>
                  <a:prstClr val="black"/>
                </a:solidFill>
                <a:latin typeface="Times New Roman" pitchFamily="18" charset="0"/>
                <a:cs typeface="Arial"/>
              </a:rPr>
              <a:t>DNA</a:t>
            </a:r>
            <a:r>
              <a:rPr lang="he-IL" dirty="0" smtClean="0">
                <a:solidFill>
                  <a:prstClr val="black"/>
                </a:solidFill>
                <a:latin typeface="Times New Roman" pitchFamily="18" charset="0"/>
                <a:cs typeface="Arial"/>
              </a:rPr>
              <a:t> הנגיפי חודר לגרעין, משתלב ב-</a:t>
            </a:r>
            <a:r>
              <a:rPr lang="en-US" dirty="0" smtClean="0">
                <a:solidFill>
                  <a:prstClr val="black"/>
                </a:solidFill>
                <a:latin typeface="Times New Roman" pitchFamily="18" charset="0"/>
                <a:cs typeface="Arial"/>
              </a:rPr>
              <a:t>DNA</a:t>
            </a:r>
            <a:r>
              <a:rPr lang="he-IL" dirty="0" smtClean="0">
                <a:solidFill>
                  <a:prstClr val="black"/>
                </a:solidFill>
                <a:latin typeface="Times New Roman" pitchFamily="18" charset="0"/>
                <a:cs typeface="Arial"/>
              </a:rPr>
              <a:t> של התא ונכנס לשלב </a:t>
            </a:r>
            <a:r>
              <a:rPr lang="he-IL" dirty="0">
                <a:solidFill>
                  <a:prstClr val="black"/>
                </a:solidFill>
                <a:latin typeface="Times New Roman" pitchFamily="18" charset="0"/>
                <a:cs typeface="Arial"/>
              </a:rPr>
              <a:t>לטנטי, שלב </a:t>
            </a:r>
            <a:r>
              <a:rPr lang="he-IL" dirty="0" smtClean="0">
                <a:solidFill>
                  <a:prstClr val="black"/>
                </a:solidFill>
                <a:latin typeface="Times New Roman" pitchFamily="18" charset="0"/>
                <a:cs typeface="Arial"/>
              </a:rPr>
              <a:t>תרדמה שבו הוא עובר שכפול עם גנום התא בכל פעם שהתא עובר חלוקה, אך הגנים שלו לא פעילים ולא נוצרים נגיפים חדשים.</a:t>
            </a:r>
            <a:endParaRPr lang="he-IL" dirty="0">
              <a:solidFill>
                <a:prstClr val="black"/>
              </a:solidFill>
              <a:latin typeface="Times New Roman" pitchFamily="18" charset="0"/>
              <a:cs typeface="Arial"/>
            </a:endParaRPr>
          </a:p>
          <a:p>
            <a:pPr eaLnBrk="1" hangingPunct="1">
              <a:defRPr/>
            </a:pPr>
            <a:r>
              <a:rPr lang="he-IL" dirty="0" smtClean="0">
                <a:solidFill>
                  <a:prstClr val="black"/>
                </a:solidFill>
                <a:latin typeface="Times New Roman" pitchFamily="18" charset="0"/>
                <a:cs typeface="Arial"/>
              </a:rPr>
              <a:t>במצב </a:t>
            </a:r>
            <a:r>
              <a:rPr lang="he-IL" dirty="0">
                <a:solidFill>
                  <a:prstClr val="black"/>
                </a:solidFill>
                <a:latin typeface="Times New Roman" pitchFamily="18" charset="0"/>
                <a:cs typeface="Arial"/>
              </a:rPr>
              <a:t>זה, שיכול </a:t>
            </a:r>
            <a:r>
              <a:rPr lang="he-IL" dirty="0" smtClean="0">
                <a:solidFill>
                  <a:prstClr val="black"/>
                </a:solidFill>
                <a:latin typeface="Times New Roman" pitchFamily="18" charset="0"/>
                <a:cs typeface="Arial"/>
              </a:rPr>
              <a:t>להימשך שנים</a:t>
            </a:r>
            <a:r>
              <a:rPr lang="he-IL" dirty="0">
                <a:solidFill>
                  <a:prstClr val="black"/>
                </a:solidFill>
                <a:latin typeface="Times New Roman" pitchFamily="18" charset="0"/>
                <a:cs typeface="Arial"/>
              </a:rPr>
              <a:t>, האדם הוא נשא של המחלה. לא מתבטאים אצלו התסמינים של מחלת האיידס, אולם הוא יכול </a:t>
            </a:r>
            <a:r>
              <a:rPr lang="he-IL" dirty="0" smtClean="0">
                <a:solidFill>
                  <a:prstClr val="black"/>
                </a:solidFill>
                <a:latin typeface="Times New Roman" pitchFamily="18" charset="0"/>
                <a:cs typeface="Arial"/>
              </a:rPr>
              <a:t>להדביק אנשים </a:t>
            </a:r>
            <a:r>
              <a:rPr lang="he-IL" dirty="0">
                <a:solidFill>
                  <a:prstClr val="black"/>
                </a:solidFill>
                <a:latin typeface="Times New Roman" pitchFamily="18" charset="0"/>
                <a:cs typeface="Arial"/>
              </a:rPr>
              <a:t>אחרים.</a:t>
            </a:r>
          </a:p>
          <a:p>
            <a:pPr eaLnBrk="1" hangingPunct="1">
              <a:defRPr/>
            </a:pPr>
            <a:r>
              <a:rPr lang="he-IL" dirty="0" smtClean="0">
                <a:solidFill>
                  <a:prstClr val="black"/>
                </a:solidFill>
                <a:latin typeface="Times New Roman" pitchFamily="18" charset="0"/>
                <a:cs typeface="Arial"/>
              </a:rPr>
              <a:t>לאחר </a:t>
            </a:r>
            <a:r>
              <a:rPr lang="he-IL" dirty="0">
                <a:solidFill>
                  <a:prstClr val="black"/>
                </a:solidFill>
                <a:latin typeface="Times New Roman" pitchFamily="18" charset="0"/>
                <a:cs typeface="Arial"/>
              </a:rPr>
              <a:t>זמן, </a:t>
            </a:r>
            <a:r>
              <a:rPr lang="he-IL" dirty="0" smtClean="0">
                <a:solidFill>
                  <a:prstClr val="black"/>
                </a:solidFill>
                <a:latin typeface="Times New Roman" pitchFamily="18" charset="0"/>
                <a:cs typeface="Arial"/>
              </a:rPr>
              <a:t>בגלל </a:t>
            </a:r>
            <a:r>
              <a:rPr lang="he-IL" dirty="0">
                <a:solidFill>
                  <a:prstClr val="black"/>
                </a:solidFill>
                <a:latin typeface="Times New Roman" pitchFamily="18" charset="0"/>
                <a:cs typeface="Arial"/>
              </a:rPr>
              <a:t>גירויים </a:t>
            </a:r>
            <a:r>
              <a:rPr lang="he-IL" dirty="0" smtClean="0">
                <a:solidFill>
                  <a:prstClr val="black"/>
                </a:solidFill>
                <a:latin typeface="Times New Roman" pitchFamily="18" charset="0"/>
                <a:cs typeface="Arial"/>
              </a:rPr>
              <a:t>שונים שאינם ברורים עדיין במלואם מתחיל הנגיף להתרבות.</a:t>
            </a:r>
          </a:p>
          <a:p>
            <a:pPr eaLnBrk="1" hangingPunct="1">
              <a:defRPr/>
            </a:pPr>
            <a:r>
              <a:rPr lang="he-IL" dirty="0" smtClean="0">
                <a:solidFill>
                  <a:prstClr val="black"/>
                </a:solidFill>
                <a:latin typeface="Times New Roman" pitchFamily="18" charset="0"/>
                <a:cs typeface="Arial"/>
              </a:rPr>
              <a:t>ראו את מסלול ההתרבות בתרשים בשקף הבא.</a:t>
            </a:r>
          </a:p>
        </p:txBody>
      </p:sp>
      <p:pic>
        <p:nvPicPr>
          <p:cNvPr id="33" name="Picture 1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2987" y="625378"/>
            <a:ext cx="2361964" cy="219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2771800" y="620688"/>
            <a:ext cx="6048672" cy="2862322"/>
          </a:xfrm>
          <a:prstGeom prst="rect">
            <a:avLst/>
          </a:prstGeom>
        </p:spPr>
        <p:txBody>
          <a:bodyPr wrap="square">
            <a:spAutoFit/>
          </a:bodyPr>
          <a:lstStyle/>
          <a:p>
            <a:pPr eaLnBrk="1" hangingPunct="1">
              <a:defRPr/>
            </a:pPr>
            <a:r>
              <a:rPr lang="he-IL" dirty="0" smtClean="0">
                <a:solidFill>
                  <a:prstClr val="black"/>
                </a:solidFill>
                <a:latin typeface="Times New Roman" pitchFamily="18" charset="0"/>
                <a:cs typeface="Arial"/>
              </a:rPr>
              <a:t>לאחר חדירת הנגיף לתא הפונדקאי, האנזים </a:t>
            </a:r>
            <a:r>
              <a:rPr lang="he-IL" dirty="0">
                <a:solidFill>
                  <a:prstClr val="black"/>
                </a:solidFill>
                <a:latin typeface="Times New Roman" pitchFamily="18" charset="0"/>
                <a:cs typeface="Arial"/>
              </a:rPr>
              <a:t>המתעתק במהופך </a:t>
            </a:r>
            <a:r>
              <a:rPr lang="en-US" dirty="0">
                <a:solidFill>
                  <a:prstClr val="black"/>
                </a:solidFill>
                <a:latin typeface="Times New Roman" pitchFamily="18" charset="0"/>
                <a:cs typeface="Arial"/>
              </a:rPr>
              <a:t>*Reverse Transcriptase </a:t>
            </a:r>
            <a:r>
              <a:rPr lang="he-IL" dirty="0">
                <a:solidFill>
                  <a:prstClr val="black"/>
                </a:solidFill>
                <a:latin typeface="Times New Roman" pitchFamily="18" charset="0"/>
                <a:cs typeface="Arial"/>
              </a:rPr>
              <a:t>(המתעתק במהופך), </a:t>
            </a:r>
          </a:p>
          <a:p>
            <a:pPr eaLnBrk="1" hangingPunct="1">
              <a:defRPr/>
            </a:pPr>
            <a:r>
              <a:rPr lang="he-IL" dirty="0">
                <a:solidFill>
                  <a:prstClr val="black"/>
                </a:solidFill>
                <a:latin typeface="Times New Roman" pitchFamily="18" charset="0"/>
                <a:cs typeface="Arial"/>
              </a:rPr>
              <a:t>ההופך את ה-</a:t>
            </a:r>
            <a:r>
              <a:rPr lang="en-US" dirty="0">
                <a:solidFill>
                  <a:prstClr val="black"/>
                </a:solidFill>
                <a:latin typeface="Times New Roman" pitchFamily="18" charset="0"/>
                <a:cs typeface="Arial"/>
              </a:rPr>
              <a:t>RNA</a:t>
            </a:r>
            <a:r>
              <a:rPr lang="he-IL" dirty="0">
                <a:solidFill>
                  <a:prstClr val="black"/>
                </a:solidFill>
                <a:latin typeface="Times New Roman" pitchFamily="18" charset="0"/>
                <a:cs typeface="Arial"/>
              </a:rPr>
              <a:t> </a:t>
            </a:r>
            <a:r>
              <a:rPr lang="he-IL" dirty="0" smtClean="0">
                <a:solidFill>
                  <a:prstClr val="black"/>
                </a:solidFill>
                <a:latin typeface="Times New Roman" pitchFamily="18" charset="0"/>
                <a:cs typeface="Arial"/>
              </a:rPr>
              <a:t>שלו </a:t>
            </a:r>
            <a:r>
              <a:rPr lang="he-IL" dirty="0">
                <a:solidFill>
                  <a:prstClr val="black"/>
                </a:solidFill>
                <a:latin typeface="Times New Roman" pitchFamily="18" charset="0"/>
                <a:cs typeface="Arial"/>
              </a:rPr>
              <a:t>ל-</a:t>
            </a:r>
            <a:r>
              <a:rPr lang="en-US" dirty="0">
                <a:solidFill>
                  <a:prstClr val="black"/>
                </a:solidFill>
                <a:latin typeface="Times New Roman" pitchFamily="18" charset="0"/>
                <a:cs typeface="Arial"/>
              </a:rPr>
              <a:t>DNA</a:t>
            </a:r>
            <a:r>
              <a:rPr lang="he-IL" dirty="0">
                <a:solidFill>
                  <a:prstClr val="black"/>
                </a:solidFill>
                <a:latin typeface="Times New Roman" pitchFamily="18" charset="0"/>
                <a:cs typeface="Arial"/>
              </a:rPr>
              <a:t>. הוא מתעתק גדיל </a:t>
            </a:r>
            <a:r>
              <a:rPr lang="en-US" dirty="0">
                <a:solidFill>
                  <a:prstClr val="black"/>
                </a:solidFill>
                <a:latin typeface="Times New Roman" pitchFamily="18" charset="0"/>
                <a:cs typeface="Arial"/>
              </a:rPr>
              <a:t>DNA</a:t>
            </a:r>
            <a:r>
              <a:rPr lang="he-IL" dirty="0">
                <a:solidFill>
                  <a:prstClr val="black"/>
                </a:solidFill>
                <a:latin typeface="Times New Roman" pitchFamily="18" charset="0"/>
                <a:cs typeface="Arial"/>
              </a:rPr>
              <a:t> משלים ל-</a:t>
            </a:r>
            <a:r>
              <a:rPr lang="en-US" dirty="0">
                <a:solidFill>
                  <a:prstClr val="black"/>
                </a:solidFill>
                <a:latin typeface="Times New Roman" pitchFamily="18" charset="0"/>
                <a:cs typeface="Arial"/>
              </a:rPr>
              <a:t>RNA</a:t>
            </a:r>
            <a:r>
              <a:rPr lang="he-IL" dirty="0">
                <a:solidFill>
                  <a:prstClr val="black"/>
                </a:solidFill>
                <a:latin typeface="Times New Roman" pitchFamily="18" charset="0"/>
                <a:cs typeface="Arial"/>
              </a:rPr>
              <a:t> של הנגיף, לאחר מכן, מפרק האנזים את גדיל ה-</a:t>
            </a:r>
            <a:r>
              <a:rPr lang="en-US" dirty="0">
                <a:solidFill>
                  <a:prstClr val="black"/>
                </a:solidFill>
                <a:latin typeface="Times New Roman" pitchFamily="18" charset="0"/>
                <a:cs typeface="Arial"/>
              </a:rPr>
              <a:t>RNA</a:t>
            </a:r>
            <a:r>
              <a:rPr lang="he-IL" dirty="0">
                <a:solidFill>
                  <a:prstClr val="black"/>
                </a:solidFill>
                <a:latin typeface="Times New Roman" pitchFamily="18" charset="0"/>
                <a:cs typeface="Arial"/>
              </a:rPr>
              <a:t> ששימש כתבנית ובונה גדיל משלים לגדיל </a:t>
            </a:r>
          </a:p>
          <a:p>
            <a:pPr eaLnBrk="1" hangingPunct="1">
              <a:defRPr/>
            </a:pPr>
            <a:r>
              <a:rPr lang="he-IL" dirty="0">
                <a:solidFill>
                  <a:prstClr val="black"/>
                </a:solidFill>
                <a:latin typeface="Times New Roman" pitchFamily="18" charset="0"/>
                <a:cs typeface="Arial"/>
              </a:rPr>
              <a:t>ה-</a:t>
            </a:r>
            <a:r>
              <a:rPr lang="en-US" dirty="0">
                <a:solidFill>
                  <a:prstClr val="black"/>
                </a:solidFill>
                <a:latin typeface="Times New Roman" pitchFamily="18" charset="0"/>
                <a:cs typeface="Arial"/>
              </a:rPr>
              <a:t>DNA</a:t>
            </a:r>
            <a:r>
              <a:rPr lang="he-IL" dirty="0">
                <a:solidFill>
                  <a:prstClr val="black"/>
                </a:solidFill>
                <a:latin typeface="Times New Roman" pitchFamily="18" charset="0"/>
                <a:cs typeface="Arial"/>
              </a:rPr>
              <a:t>. כך נוצרה מולקולה דו-</a:t>
            </a:r>
            <a:r>
              <a:rPr lang="he-IL" dirty="0" err="1">
                <a:solidFill>
                  <a:prstClr val="black"/>
                </a:solidFill>
                <a:latin typeface="Times New Roman" pitchFamily="18" charset="0"/>
                <a:cs typeface="Arial"/>
              </a:rPr>
              <a:t>גדילית</a:t>
            </a:r>
            <a:r>
              <a:rPr lang="he-IL" dirty="0">
                <a:solidFill>
                  <a:prstClr val="black"/>
                </a:solidFill>
                <a:latin typeface="Times New Roman" pitchFamily="18" charset="0"/>
                <a:cs typeface="Arial"/>
              </a:rPr>
              <a:t> של </a:t>
            </a:r>
            <a:r>
              <a:rPr lang="en-US" dirty="0">
                <a:solidFill>
                  <a:prstClr val="black"/>
                </a:solidFill>
                <a:latin typeface="Times New Roman" pitchFamily="18" charset="0"/>
                <a:cs typeface="Arial"/>
              </a:rPr>
              <a:t>DNA</a:t>
            </a:r>
            <a:r>
              <a:rPr lang="he-IL" dirty="0">
                <a:solidFill>
                  <a:prstClr val="black"/>
                </a:solidFill>
                <a:latin typeface="Times New Roman" pitchFamily="18" charset="0"/>
                <a:cs typeface="Arial"/>
              </a:rPr>
              <a:t> המכילה את המידע הגנטי של הנגיף.</a:t>
            </a:r>
          </a:p>
          <a:p>
            <a:pPr eaLnBrk="1" hangingPunct="1">
              <a:defRPr/>
            </a:pPr>
            <a:endParaRPr lang="he-IL" dirty="0">
              <a:solidFill>
                <a:prstClr val="black"/>
              </a:solidFill>
              <a:latin typeface="Times New Roman" pitchFamily="18" charset="0"/>
              <a:cs typeface="Arial"/>
            </a:endParaRPr>
          </a:p>
          <a:p>
            <a:pPr eaLnBrk="1" hangingPunct="1">
              <a:defRPr/>
            </a:pPr>
            <a:endParaRPr lang="he-IL" dirty="0">
              <a:solidFill>
                <a:prstClr val="black"/>
              </a:solidFill>
              <a:latin typeface="Times New Roman" pitchFamily="18" charset="0"/>
              <a:cs typeface="Arial"/>
            </a:endParaRPr>
          </a:p>
          <a:p>
            <a:pPr eaLnBrk="1" hangingPunct="1">
              <a:defRPr/>
            </a:pPr>
            <a:endParaRPr lang="he-IL" dirty="0">
              <a:solidFill>
                <a:prstClr val="black"/>
              </a:solidFill>
              <a:latin typeface="Times New Roman" pitchFamily="18" charset="0"/>
              <a:cs typeface="Arial"/>
            </a:endParaRPr>
          </a:p>
        </p:txBody>
      </p:sp>
      <p:sp>
        <p:nvSpPr>
          <p:cNvPr id="34" name="כותרת 8"/>
          <p:cNvSpPr txBox="1">
            <a:spLocks/>
          </p:cNvSpPr>
          <p:nvPr/>
        </p:nvSpPr>
        <p:spPr>
          <a:xfrm>
            <a:off x="107504" y="3922700"/>
            <a:ext cx="8439150" cy="439737"/>
          </a:xfrm>
          <a:prstGeom prst="rect">
            <a:avLst/>
          </a:prstGeom>
        </p:spPr>
        <p:txBody>
          <a:bodyPr/>
          <a:lst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a:lstStyle>
          <a:p>
            <a:pPr fontAlgn="auto">
              <a:defRPr/>
            </a:pPr>
            <a:r>
              <a:rPr lang="he-IL" sz="1800" b="1" dirty="0" err="1" smtClean="0">
                <a:solidFill>
                  <a:schemeClr val="accent3"/>
                </a:solidFill>
              </a:rPr>
              <a:t>נשאות</a:t>
            </a:r>
            <a:endParaRPr lang="he-IL" sz="1800" dirty="0" smtClean="0">
              <a:solidFill>
                <a:schemeClr val="accent3"/>
              </a:solidFill>
            </a:endParaRPr>
          </a:p>
        </p:txBody>
      </p:sp>
      <p:sp>
        <p:nvSpPr>
          <p:cNvPr id="3" name="מלבן 2"/>
          <p:cNvSpPr/>
          <p:nvPr/>
        </p:nvSpPr>
        <p:spPr>
          <a:xfrm>
            <a:off x="179512" y="2492896"/>
            <a:ext cx="1318713" cy="461665"/>
          </a:xfrm>
          <a:prstGeom prst="rect">
            <a:avLst/>
          </a:prstGeom>
        </p:spPr>
        <p:txBody>
          <a:bodyPr wrap="square">
            <a:spAutoFit/>
          </a:bodyPr>
          <a:lstStyle/>
          <a:p>
            <a:pPr algn="ctr"/>
            <a:r>
              <a:rPr lang="he-IL" sz="1200" b="1" dirty="0">
                <a:solidFill>
                  <a:prstClr val="black"/>
                </a:solidFill>
                <a:latin typeface="Times New Roman" pitchFamily="18" charset="0"/>
                <a:cs typeface="Arial"/>
              </a:rPr>
              <a:t>האנזים </a:t>
            </a:r>
            <a:endParaRPr lang="he-IL" sz="1200" b="1" dirty="0" smtClean="0">
              <a:solidFill>
                <a:prstClr val="black"/>
              </a:solidFill>
              <a:latin typeface="Times New Roman" pitchFamily="18" charset="0"/>
              <a:cs typeface="Arial"/>
            </a:endParaRPr>
          </a:p>
          <a:p>
            <a:pPr algn="ctr"/>
            <a:r>
              <a:rPr lang="he-IL" sz="1200" b="1" dirty="0" smtClean="0">
                <a:solidFill>
                  <a:prstClr val="black"/>
                </a:solidFill>
                <a:latin typeface="Times New Roman" pitchFamily="18" charset="0"/>
                <a:cs typeface="Arial"/>
              </a:rPr>
              <a:t>המתעתק </a:t>
            </a:r>
            <a:r>
              <a:rPr lang="he-IL" sz="1200" b="1" dirty="0">
                <a:solidFill>
                  <a:prstClr val="black"/>
                </a:solidFill>
                <a:latin typeface="Times New Roman" pitchFamily="18" charset="0"/>
                <a:cs typeface="Arial"/>
              </a:rPr>
              <a:t>במהופך </a:t>
            </a:r>
            <a:endParaRPr lang="he-IL" sz="1200" b="1" dirty="0"/>
          </a:p>
        </p:txBody>
      </p:sp>
    </p:spTree>
    <p:extLst>
      <p:ext uri="{BB962C8B-B14F-4D97-AF65-F5344CB8AC3E}">
        <p14:creationId xmlns:p14="http://schemas.microsoft.com/office/powerpoint/2010/main" val="41872450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0362" y="476672"/>
            <a:ext cx="8820150" cy="625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5" name="Slide Number Placeholder 15"/>
          <p:cNvSpPr>
            <a:spLocks noGrp="1"/>
          </p:cNvSpPr>
          <p:nvPr>
            <p:ph type="sldNum" sz="quarter" idx="12"/>
          </p:nvPr>
        </p:nvSpPr>
        <p:spPr bwMode="auto">
          <a:xfrm>
            <a:off x="395982" y="644656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ED7716-00A9-421C-BE49-E7DCBE497DB8}" type="slidenum">
              <a:rPr lang="he-IL" altLang="he-IL" sz="1100">
                <a:solidFill>
                  <a:srgbClr val="BFBFBF"/>
                </a:solidFill>
              </a:rPr>
              <a:pPr eaLnBrk="1" hangingPunct="1"/>
              <a:t>28</a:t>
            </a:fld>
            <a:endParaRPr lang="he-IL" altLang="he-IL" sz="1100" dirty="0">
              <a:solidFill>
                <a:srgbClr val="BFBFBF"/>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chemeClr val="accent3"/>
                </a:solidFill>
              </a:rPr>
              <a:t>מחזור החיים של נגיף </a:t>
            </a:r>
            <a:r>
              <a:rPr lang="he-IL" sz="1800" b="1" dirty="0">
                <a:solidFill>
                  <a:schemeClr val="accent3"/>
                </a:solidFill>
              </a:rPr>
              <a:t>האיידס (</a:t>
            </a:r>
            <a:r>
              <a:rPr lang="en-US" sz="1800" b="1" dirty="0">
                <a:solidFill>
                  <a:schemeClr val="accent3"/>
                </a:solidFill>
              </a:rPr>
              <a:t>HIV-1</a:t>
            </a:r>
            <a:r>
              <a:rPr lang="he-IL" sz="1800" b="1" dirty="0">
                <a:solidFill>
                  <a:schemeClr val="accent3"/>
                </a:solidFill>
              </a:rPr>
              <a:t>)</a:t>
            </a:r>
            <a:endParaRPr lang="he-IL" sz="1800" dirty="0" smtClean="0">
              <a:solidFill>
                <a:schemeClr val="accent3"/>
              </a:solidFill>
            </a:endParaRPr>
          </a:p>
        </p:txBody>
      </p:sp>
      <p:sp>
        <p:nvSpPr>
          <p:cNvPr id="8" name="Rectangle 3"/>
          <p:cNvSpPr/>
          <p:nvPr/>
        </p:nvSpPr>
        <p:spPr>
          <a:xfrm>
            <a:off x="656779" y="404664"/>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1826312" y="613917"/>
            <a:ext cx="3609784" cy="523220"/>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he-IL" sz="1400" b="1" dirty="0" smtClean="0">
                <a:solidFill>
                  <a:prstClr val="black"/>
                </a:solidFill>
                <a:latin typeface="Times New Roman" pitchFamily="18" charset="0"/>
                <a:cs typeface="Arial"/>
              </a:rPr>
              <a:t>הנגיף נצמד </a:t>
            </a:r>
          </a:p>
          <a:p>
            <a:pPr algn="ctr" eaLnBrk="1" hangingPunct="1">
              <a:defRPr/>
            </a:pPr>
            <a:r>
              <a:rPr lang="he-IL" sz="1400" b="1" dirty="0" smtClean="0">
                <a:solidFill>
                  <a:prstClr val="black"/>
                </a:solidFill>
                <a:latin typeface="Times New Roman" pitchFamily="18" charset="0"/>
                <a:cs typeface="Arial"/>
              </a:rPr>
              <a:t>לקולטן הייחודי לו</a:t>
            </a:r>
          </a:p>
        </p:txBody>
      </p:sp>
      <p:sp>
        <p:nvSpPr>
          <p:cNvPr id="10" name="TextBox 9"/>
          <p:cNvSpPr txBox="1"/>
          <p:nvPr/>
        </p:nvSpPr>
        <p:spPr>
          <a:xfrm>
            <a:off x="0" y="3782269"/>
            <a:ext cx="1742355" cy="1384995"/>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400" b="1" dirty="0" smtClean="0">
                <a:solidFill>
                  <a:prstClr val="black"/>
                </a:solidFill>
                <a:latin typeface="Times New Roman" pitchFamily="18" charset="0"/>
                <a:cs typeface="Arial"/>
              </a:rPr>
              <a:t>המעטפת השומנית מתאחה עם קרום התא, נפתח פתח  </a:t>
            </a:r>
            <a:r>
              <a:rPr lang="he-IL" sz="1400" b="1" dirty="0" err="1" smtClean="0">
                <a:solidFill>
                  <a:prstClr val="black"/>
                </a:solidFill>
                <a:latin typeface="Times New Roman" pitchFamily="18" charset="0"/>
                <a:cs typeface="Arial"/>
              </a:rPr>
              <a:t>והקפסיד</a:t>
            </a:r>
            <a:r>
              <a:rPr lang="he-IL" sz="1400" b="1" dirty="0" smtClean="0">
                <a:solidFill>
                  <a:prstClr val="black"/>
                </a:solidFill>
                <a:latin typeface="Times New Roman" pitchFamily="18" charset="0"/>
                <a:cs typeface="Arial"/>
              </a:rPr>
              <a:t> נכנס פנימה. מולקולת ה-</a:t>
            </a:r>
            <a:r>
              <a:rPr lang="en-US" sz="1400" b="1" dirty="0" smtClean="0">
                <a:solidFill>
                  <a:prstClr val="black"/>
                </a:solidFill>
                <a:latin typeface="Times New Roman" pitchFamily="18" charset="0"/>
                <a:cs typeface="Arial"/>
              </a:rPr>
              <a:t>RNA</a:t>
            </a:r>
            <a:r>
              <a:rPr lang="he-IL" sz="1400" b="1" dirty="0" smtClean="0">
                <a:solidFill>
                  <a:prstClr val="black"/>
                </a:solidFill>
                <a:latin typeface="Times New Roman" pitchFamily="18" charset="0"/>
                <a:cs typeface="Arial"/>
              </a:rPr>
              <a:t> משתחררת ממנו.</a:t>
            </a:r>
          </a:p>
        </p:txBody>
      </p:sp>
      <p:sp>
        <p:nvSpPr>
          <p:cNvPr id="11" name="TextBox 10"/>
          <p:cNvSpPr txBox="1"/>
          <p:nvPr/>
        </p:nvSpPr>
        <p:spPr>
          <a:xfrm>
            <a:off x="360362" y="5366445"/>
            <a:ext cx="1742355" cy="1169551"/>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400" b="1" dirty="0" smtClean="0">
                <a:solidFill>
                  <a:prstClr val="black"/>
                </a:solidFill>
                <a:latin typeface="Times New Roman" pitchFamily="18" charset="0"/>
                <a:cs typeface="Arial"/>
              </a:rPr>
              <a:t>האנזים </a:t>
            </a:r>
            <a:r>
              <a:rPr lang="he-IL" sz="1400" b="1" dirty="0" err="1" smtClean="0">
                <a:solidFill>
                  <a:prstClr val="black"/>
                </a:solidFill>
                <a:latin typeface="Times New Roman" pitchFamily="18" charset="0"/>
                <a:cs typeface="Arial"/>
              </a:rPr>
              <a:t>ריברז</a:t>
            </a:r>
            <a:r>
              <a:rPr lang="he-IL" sz="1400" b="1" dirty="0" smtClean="0">
                <a:solidFill>
                  <a:prstClr val="black"/>
                </a:solidFill>
                <a:latin typeface="Times New Roman" pitchFamily="18" charset="0"/>
                <a:cs typeface="Arial"/>
              </a:rPr>
              <a:t> </a:t>
            </a:r>
            <a:r>
              <a:rPr lang="he-IL" sz="1400" b="1" dirty="0" err="1" smtClean="0">
                <a:solidFill>
                  <a:prstClr val="black"/>
                </a:solidFill>
                <a:latin typeface="Times New Roman" pitchFamily="18" charset="0"/>
                <a:cs typeface="Arial"/>
              </a:rPr>
              <a:t>טרנקריפטאז</a:t>
            </a:r>
            <a:r>
              <a:rPr lang="he-IL" sz="1400" b="1" dirty="0" smtClean="0">
                <a:solidFill>
                  <a:prstClr val="black"/>
                </a:solidFill>
                <a:latin typeface="Times New Roman" pitchFamily="18" charset="0"/>
                <a:cs typeface="Arial"/>
              </a:rPr>
              <a:t> יוצר מולקולת </a:t>
            </a:r>
            <a:r>
              <a:rPr lang="en-US" sz="1400" b="1" dirty="0" smtClean="0">
                <a:solidFill>
                  <a:prstClr val="black"/>
                </a:solidFill>
                <a:latin typeface="Times New Roman" pitchFamily="18" charset="0"/>
                <a:cs typeface="Arial"/>
              </a:rPr>
              <a:t>DNA</a:t>
            </a:r>
            <a:r>
              <a:rPr lang="he-IL" sz="1400" b="1" dirty="0" smtClean="0">
                <a:solidFill>
                  <a:prstClr val="black"/>
                </a:solidFill>
                <a:latin typeface="Times New Roman" pitchFamily="18" charset="0"/>
                <a:cs typeface="Arial"/>
              </a:rPr>
              <a:t> </a:t>
            </a:r>
          </a:p>
          <a:p>
            <a:pPr eaLnBrk="1" hangingPunct="1">
              <a:defRPr/>
            </a:pPr>
            <a:r>
              <a:rPr lang="he-IL" sz="1400" b="1" dirty="0" smtClean="0">
                <a:solidFill>
                  <a:prstClr val="black"/>
                </a:solidFill>
                <a:latin typeface="Times New Roman" pitchFamily="18" charset="0"/>
                <a:cs typeface="Arial"/>
              </a:rPr>
              <a:t>דו-</a:t>
            </a:r>
            <a:r>
              <a:rPr lang="he-IL" sz="1400" b="1" dirty="0" err="1" smtClean="0">
                <a:solidFill>
                  <a:prstClr val="black"/>
                </a:solidFill>
                <a:latin typeface="Times New Roman" pitchFamily="18" charset="0"/>
                <a:cs typeface="Arial"/>
              </a:rPr>
              <a:t>גדילית</a:t>
            </a:r>
            <a:r>
              <a:rPr lang="he-IL" sz="1400" b="1" dirty="0" smtClean="0">
                <a:solidFill>
                  <a:prstClr val="black"/>
                </a:solidFill>
                <a:latin typeface="Times New Roman" pitchFamily="18" charset="0"/>
                <a:cs typeface="Arial"/>
              </a:rPr>
              <a:t> על תבנית </a:t>
            </a:r>
          </a:p>
          <a:p>
            <a:pPr eaLnBrk="1" hangingPunct="1">
              <a:defRPr/>
            </a:pPr>
            <a:r>
              <a:rPr lang="he-IL" sz="1400" b="1" dirty="0" smtClean="0">
                <a:solidFill>
                  <a:prstClr val="black"/>
                </a:solidFill>
                <a:latin typeface="Times New Roman" pitchFamily="18" charset="0"/>
                <a:cs typeface="Arial"/>
              </a:rPr>
              <a:t>ה-</a:t>
            </a:r>
            <a:r>
              <a:rPr lang="en-US" sz="1400" b="1" dirty="0" smtClean="0">
                <a:solidFill>
                  <a:prstClr val="black"/>
                </a:solidFill>
                <a:latin typeface="Times New Roman" pitchFamily="18" charset="0"/>
                <a:cs typeface="Arial"/>
              </a:rPr>
              <a:t>RNA</a:t>
            </a:r>
            <a:r>
              <a:rPr lang="he-IL" sz="1400" b="1" dirty="0" smtClean="0">
                <a:solidFill>
                  <a:prstClr val="black"/>
                </a:solidFill>
                <a:latin typeface="Times New Roman" pitchFamily="18" charset="0"/>
                <a:cs typeface="Arial"/>
              </a:rPr>
              <a:t> הנגיפי.</a:t>
            </a:r>
          </a:p>
        </p:txBody>
      </p:sp>
      <p:sp>
        <p:nvSpPr>
          <p:cNvPr id="12" name="TextBox 11"/>
          <p:cNvSpPr txBox="1"/>
          <p:nvPr/>
        </p:nvSpPr>
        <p:spPr>
          <a:xfrm>
            <a:off x="6602386" y="5654477"/>
            <a:ext cx="1742355" cy="738664"/>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he-IL" sz="1400" b="1" dirty="0" smtClean="0">
                <a:solidFill>
                  <a:prstClr val="black"/>
                </a:solidFill>
                <a:latin typeface="Times New Roman" pitchFamily="18" charset="0"/>
                <a:cs typeface="Arial"/>
              </a:rPr>
              <a:t>ה-</a:t>
            </a:r>
            <a:r>
              <a:rPr lang="en-US" sz="1400" b="1" dirty="0" smtClean="0">
                <a:solidFill>
                  <a:prstClr val="black"/>
                </a:solidFill>
                <a:latin typeface="Times New Roman" pitchFamily="18" charset="0"/>
                <a:cs typeface="Arial"/>
              </a:rPr>
              <a:t>DNA</a:t>
            </a:r>
            <a:r>
              <a:rPr lang="he-IL" sz="1400" b="1" dirty="0" smtClean="0">
                <a:solidFill>
                  <a:prstClr val="black"/>
                </a:solidFill>
                <a:latin typeface="Times New Roman" pitchFamily="18" charset="0"/>
                <a:cs typeface="Arial"/>
              </a:rPr>
              <a:t> הנגיפי משתלב בתוך </a:t>
            </a:r>
          </a:p>
          <a:p>
            <a:pPr algn="ctr" eaLnBrk="1" hangingPunct="1">
              <a:defRPr/>
            </a:pPr>
            <a:r>
              <a:rPr lang="he-IL" sz="1400" b="1" dirty="0" smtClean="0">
                <a:solidFill>
                  <a:prstClr val="black"/>
                </a:solidFill>
                <a:latin typeface="Times New Roman" pitchFamily="18" charset="0"/>
                <a:cs typeface="Arial"/>
              </a:rPr>
              <a:t>הגנום של התא</a:t>
            </a:r>
          </a:p>
        </p:txBody>
      </p:sp>
      <p:sp>
        <p:nvSpPr>
          <p:cNvPr id="13" name="TextBox 12"/>
          <p:cNvSpPr txBox="1"/>
          <p:nvPr/>
        </p:nvSpPr>
        <p:spPr>
          <a:xfrm>
            <a:off x="3491880" y="2054077"/>
            <a:ext cx="2455353" cy="954107"/>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400" b="1" dirty="0" smtClean="0">
                <a:solidFill>
                  <a:prstClr val="black"/>
                </a:solidFill>
                <a:latin typeface="Times New Roman" pitchFamily="18" charset="0"/>
                <a:cs typeface="Arial"/>
              </a:rPr>
              <a:t>ה-</a:t>
            </a:r>
            <a:r>
              <a:rPr lang="en-US" sz="1400" b="1" dirty="0" smtClean="0">
                <a:solidFill>
                  <a:prstClr val="black"/>
                </a:solidFill>
                <a:latin typeface="Times New Roman" pitchFamily="18" charset="0"/>
                <a:cs typeface="Arial"/>
              </a:rPr>
              <a:t>DNA</a:t>
            </a:r>
            <a:r>
              <a:rPr lang="he-IL" sz="1400" b="1" dirty="0" smtClean="0">
                <a:solidFill>
                  <a:prstClr val="black"/>
                </a:solidFill>
                <a:latin typeface="Times New Roman" pitchFamily="18" charset="0"/>
                <a:cs typeface="Arial"/>
              </a:rPr>
              <a:t> עובר תהליך </a:t>
            </a:r>
            <a:r>
              <a:rPr lang="he-IL" sz="1400" b="1" dirty="0" err="1" smtClean="0">
                <a:solidFill>
                  <a:prstClr val="black"/>
                </a:solidFill>
                <a:latin typeface="Times New Roman" pitchFamily="18" charset="0"/>
                <a:cs typeface="Arial"/>
              </a:rPr>
              <a:t>תעתוק</a:t>
            </a:r>
            <a:r>
              <a:rPr lang="he-IL" sz="1400" b="1" dirty="0" smtClean="0">
                <a:solidFill>
                  <a:prstClr val="black"/>
                </a:solidFill>
                <a:latin typeface="Times New Roman" pitchFamily="18" charset="0"/>
                <a:cs typeface="Arial"/>
              </a:rPr>
              <a:t>, וה-</a:t>
            </a:r>
            <a:r>
              <a:rPr lang="en-US" sz="1400" b="1" dirty="0" smtClean="0">
                <a:solidFill>
                  <a:prstClr val="black"/>
                </a:solidFill>
                <a:latin typeface="Times New Roman" pitchFamily="18" charset="0"/>
                <a:cs typeface="Arial"/>
              </a:rPr>
              <a:t>mRNA</a:t>
            </a:r>
            <a:r>
              <a:rPr lang="he-IL" sz="1400" b="1" dirty="0" smtClean="0">
                <a:solidFill>
                  <a:prstClr val="black"/>
                </a:solidFill>
                <a:latin typeface="Times New Roman" pitchFamily="18" charset="0"/>
                <a:cs typeface="Arial"/>
              </a:rPr>
              <a:t> שנוצר עובר לציטופלסמה, נצמד </a:t>
            </a:r>
            <a:r>
              <a:rPr lang="he-IL" sz="1400" b="1" dirty="0" err="1" smtClean="0">
                <a:solidFill>
                  <a:prstClr val="black"/>
                </a:solidFill>
                <a:latin typeface="Times New Roman" pitchFamily="18" charset="0"/>
                <a:cs typeface="Arial"/>
              </a:rPr>
              <a:t>לריבוזומים</a:t>
            </a:r>
            <a:r>
              <a:rPr lang="he-IL" sz="1400" b="1" dirty="0" smtClean="0">
                <a:solidFill>
                  <a:prstClr val="black"/>
                </a:solidFill>
                <a:latin typeface="Times New Roman" pitchFamily="18" charset="0"/>
                <a:cs typeface="Arial"/>
              </a:rPr>
              <a:t> ועובר תהליך תרגום</a:t>
            </a:r>
          </a:p>
        </p:txBody>
      </p:sp>
      <p:sp>
        <p:nvSpPr>
          <p:cNvPr id="14" name="TextBox 13"/>
          <p:cNvSpPr txBox="1"/>
          <p:nvPr/>
        </p:nvSpPr>
        <p:spPr>
          <a:xfrm>
            <a:off x="6300192" y="523906"/>
            <a:ext cx="2637566" cy="954107"/>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400" b="1" dirty="0" smtClean="0">
                <a:solidFill>
                  <a:prstClr val="black"/>
                </a:solidFill>
                <a:latin typeface="Times New Roman" pitchFamily="18" charset="0"/>
                <a:cs typeface="Arial"/>
              </a:rPr>
              <a:t>חלבוני הנגיף וה-</a:t>
            </a:r>
            <a:r>
              <a:rPr lang="en-US" sz="1400" b="1" dirty="0" smtClean="0">
                <a:solidFill>
                  <a:prstClr val="black"/>
                </a:solidFill>
                <a:latin typeface="Times New Roman" pitchFamily="18" charset="0"/>
                <a:cs typeface="Arial"/>
              </a:rPr>
              <a:t>RNA</a:t>
            </a:r>
            <a:r>
              <a:rPr lang="he-IL" sz="1400" b="1" dirty="0" smtClean="0">
                <a:solidFill>
                  <a:prstClr val="black"/>
                </a:solidFill>
                <a:latin typeface="Times New Roman" pitchFamily="18" charset="0"/>
                <a:cs typeface="Arial"/>
              </a:rPr>
              <a:t> מתארגנים למבנה של נגיפים, הפורצים מן התא בתהליך הנצה תוך כדי התעטפות בקרום התא.</a:t>
            </a:r>
          </a:p>
        </p:txBody>
      </p:sp>
      <p:cxnSp>
        <p:nvCxnSpPr>
          <p:cNvPr id="3" name="מחבר ישר 2"/>
          <p:cNvCxnSpPr/>
          <p:nvPr/>
        </p:nvCxnSpPr>
        <p:spPr>
          <a:xfrm flipH="1" flipV="1">
            <a:off x="4932040" y="4763335"/>
            <a:ext cx="1800200" cy="10351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flipH="1">
            <a:off x="2987824" y="1137137"/>
            <a:ext cx="643380" cy="7009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מחבר ישר 19"/>
          <p:cNvCxnSpPr/>
          <p:nvPr/>
        </p:nvCxnSpPr>
        <p:spPr>
          <a:xfrm flipH="1">
            <a:off x="1703019" y="3578225"/>
            <a:ext cx="276694" cy="378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מחבר ישר 25"/>
          <p:cNvCxnSpPr/>
          <p:nvPr/>
        </p:nvCxnSpPr>
        <p:spPr>
          <a:xfrm flipV="1">
            <a:off x="7812360" y="1463173"/>
            <a:ext cx="112639" cy="662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מלבן 26"/>
          <p:cNvSpPr/>
          <p:nvPr/>
        </p:nvSpPr>
        <p:spPr>
          <a:xfrm>
            <a:off x="3131840" y="1045965"/>
            <a:ext cx="356188" cy="461665"/>
          </a:xfrm>
          <a:prstGeom prst="rect">
            <a:avLst/>
          </a:prstGeom>
        </p:spPr>
        <p:txBody>
          <a:bodyPr wrap="none">
            <a:spAutoFit/>
          </a:bodyPr>
          <a:lstStyle/>
          <a:p>
            <a:r>
              <a:rPr lang="he-IL" sz="2400" b="1" dirty="0">
                <a:solidFill>
                  <a:prstClr val="black"/>
                </a:solidFill>
                <a:latin typeface="Times New Roman" pitchFamily="18" charset="0"/>
                <a:cs typeface="Arial"/>
              </a:rPr>
              <a:t>1</a:t>
            </a:r>
            <a:endParaRPr lang="he-IL" sz="2400" dirty="0"/>
          </a:p>
        </p:txBody>
      </p:sp>
      <p:sp>
        <p:nvSpPr>
          <p:cNvPr id="33" name="מלבן 32"/>
          <p:cNvSpPr/>
          <p:nvPr/>
        </p:nvSpPr>
        <p:spPr>
          <a:xfrm>
            <a:off x="1767540" y="3628961"/>
            <a:ext cx="356188" cy="461665"/>
          </a:xfrm>
          <a:prstGeom prst="rect">
            <a:avLst/>
          </a:prstGeom>
        </p:spPr>
        <p:txBody>
          <a:bodyPr wrap="none">
            <a:spAutoFit/>
          </a:bodyPr>
          <a:lstStyle/>
          <a:p>
            <a:r>
              <a:rPr lang="he-IL" sz="2400" b="1" dirty="0" smtClean="0">
                <a:solidFill>
                  <a:prstClr val="black"/>
                </a:solidFill>
                <a:latin typeface="Times New Roman" pitchFamily="18" charset="0"/>
                <a:cs typeface="Arial"/>
              </a:rPr>
              <a:t>2</a:t>
            </a:r>
            <a:endParaRPr lang="he-IL" sz="2400" dirty="0"/>
          </a:p>
        </p:txBody>
      </p:sp>
      <p:sp>
        <p:nvSpPr>
          <p:cNvPr id="35" name="מלבן 34"/>
          <p:cNvSpPr/>
          <p:nvPr/>
        </p:nvSpPr>
        <p:spPr>
          <a:xfrm>
            <a:off x="2190739" y="4186903"/>
            <a:ext cx="356188" cy="461665"/>
          </a:xfrm>
          <a:prstGeom prst="rect">
            <a:avLst/>
          </a:prstGeom>
        </p:spPr>
        <p:txBody>
          <a:bodyPr wrap="none">
            <a:spAutoFit/>
          </a:bodyPr>
          <a:lstStyle/>
          <a:p>
            <a:r>
              <a:rPr lang="he-IL" sz="2400" b="1" dirty="0" smtClean="0">
                <a:solidFill>
                  <a:prstClr val="black"/>
                </a:solidFill>
                <a:latin typeface="Times New Roman" pitchFamily="18" charset="0"/>
                <a:cs typeface="Arial"/>
              </a:rPr>
              <a:t>3</a:t>
            </a:r>
            <a:endParaRPr lang="he-IL" sz="2400" dirty="0"/>
          </a:p>
        </p:txBody>
      </p:sp>
      <p:cxnSp>
        <p:nvCxnSpPr>
          <p:cNvPr id="36" name="מחבר ישר 35"/>
          <p:cNvCxnSpPr/>
          <p:nvPr/>
        </p:nvCxnSpPr>
        <p:spPr>
          <a:xfrm flipH="1">
            <a:off x="1763688" y="3746026"/>
            <a:ext cx="775081" cy="16204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מלבן 38"/>
          <p:cNvSpPr/>
          <p:nvPr/>
        </p:nvSpPr>
        <p:spPr>
          <a:xfrm>
            <a:off x="5799988" y="4904780"/>
            <a:ext cx="356188" cy="461665"/>
          </a:xfrm>
          <a:prstGeom prst="rect">
            <a:avLst/>
          </a:prstGeom>
        </p:spPr>
        <p:txBody>
          <a:bodyPr wrap="none">
            <a:spAutoFit/>
          </a:bodyPr>
          <a:lstStyle/>
          <a:p>
            <a:r>
              <a:rPr lang="he-IL" sz="2400" b="1" dirty="0" smtClean="0">
                <a:solidFill>
                  <a:prstClr val="black"/>
                </a:solidFill>
                <a:latin typeface="Times New Roman" pitchFamily="18" charset="0"/>
                <a:cs typeface="Arial"/>
              </a:rPr>
              <a:t>4</a:t>
            </a:r>
            <a:endParaRPr lang="he-IL" sz="2400" dirty="0"/>
          </a:p>
        </p:txBody>
      </p:sp>
      <p:sp>
        <p:nvSpPr>
          <p:cNvPr id="45" name="מלבן 44"/>
          <p:cNvSpPr/>
          <p:nvPr/>
        </p:nvSpPr>
        <p:spPr>
          <a:xfrm>
            <a:off x="5151916" y="2888556"/>
            <a:ext cx="356188" cy="461665"/>
          </a:xfrm>
          <a:prstGeom prst="rect">
            <a:avLst/>
          </a:prstGeom>
        </p:spPr>
        <p:txBody>
          <a:bodyPr wrap="none">
            <a:spAutoFit/>
          </a:bodyPr>
          <a:lstStyle/>
          <a:p>
            <a:r>
              <a:rPr lang="he-IL" sz="2400" b="1" dirty="0" smtClean="0">
                <a:solidFill>
                  <a:prstClr val="black"/>
                </a:solidFill>
                <a:latin typeface="Times New Roman" pitchFamily="18" charset="0"/>
                <a:cs typeface="Arial"/>
              </a:rPr>
              <a:t>5</a:t>
            </a:r>
            <a:endParaRPr lang="he-IL" sz="2400" dirty="0"/>
          </a:p>
        </p:txBody>
      </p:sp>
      <p:sp>
        <p:nvSpPr>
          <p:cNvPr id="46" name="מלבן 45"/>
          <p:cNvSpPr/>
          <p:nvPr/>
        </p:nvSpPr>
        <p:spPr>
          <a:xfrm>
            <a:off x="7634266" y="2140616"/>
            <a:ext cx="356188" cy="461665"/>
          </a:xfrm>
          <a:prstGeom prst="rect">
            <a:avLst/>
          </a:prstGeom>
        </p:spPr>
        <p:txBody>
          <a:bodyPr wrap="none">
            <a:spAutoFit/>
          </a:bodyPr>
          <a:lstStyle/>
          <a:p>
            <a:r>
              <a:rPr lang="he-IL" sz="2400" b="1" dirty="0" smtClean="0">
                <a:solidFill>
                  <a:prstClr val="black"/>
                </a:solidFill>
                <a:latin typeface="Times New Roman" pitchFamily="18" charset="0"/>
                <a:cs typeface="Arial"/>
              </a:rPr>
              <a:t>6</a:t>
            </a:r>
            <a:endParaRPr lang="he-IL" sz="2400" dirty="0"/>
          </a:p>
        </p:txBody>
      </p:sp>
      <p:sp>
        <p:nvSpPr>
          <p:cNvPr id="2" name="מלבן 1"/>
          <p:cNvSpPr/>
          <p:nvPr/>
        </p:nvSpPr>
        <p:spPr>
          <a:xfrm>
            <a:off x="701824" y="6567155"/>
            <a:ext cx="4572000" cy="246221"/>
          </a:xfrm>
          <a:prstGeom prst="rect">
            <a:avLst/>
          </a:prstGeom>
        </p:spPr>
        <p:txBody>
          <a:bodyPr>
            <a:spAutoFit/>
          </a:bodyPr>
          <a:lstStyle/>
          <a:p>
            <a:pPr algn="l">
              <a:spcAft>
                <a:spcPts val="0"/>
              </a:spcAft>
            </a:pPr>
            <a:r>
              <a:rPr lang="en-US" sz="1000" u="sng" dirty="0">
                <a:solidFill>
                  <a:srgbClr val="0000FF"/>
                </a:solidFill>
                <a:latin typeface="Calibri" panose="020F0502020204030204" pitchFamily="34" charset="0"/>
                <a:ea typeface="Calibri" panose="020F0502020204030204" pitchFamily="34" charset="0"/>
                <a:hlinkClick r:id="rId3" tooltip="User:Splette"/>
              </a:rPr>
              <a:t>Thomas </a:t>
            </a:r>
            <a:r>
              <a:rPr lang="en-US" sz="1000" u="sng" dirty="0" err="1">
                <a:solidFill>
                  <a:srgbClr val="0000FF"/>
                </a:solidFill>
                <a:latin typeface="Calibri" panose="020F0502020204030204" pitchFamily="34" charset="0"/>
                <a:ea typeface="Calibri" panose="020F0502020204030204" pitchFamily="34" charset="0"/>
                <a:hlinkClick r:id="rId3" tooltip="User:Splette"/>
              </a:rPr>
              <a:t>Splettstoesser</a:t>
            </a:r>
            <a:r>
              <a:rPr lang="en-US" sz="1000" dirty="0">
                <a:latin typeface="Calibri" panose="020F0502020204030204" pitchFamily="34" charset="0"/>
                <a:ea typeface="Calibri" panose="020F0502020204030204" pitchFamily="34" charset="0"/>
              </a:rPr>
              <a:t>, </a:t>
            </a:r>
            <a:r>
              <a:rPr lang="en-US" sz="1000" u="sng" dirty="0">
                <a:solidFill>
                  <a:srgbClr val="0000FF"/>
                </a:solidFill>
                <a:latin typeface="Calibri" panose="020F0502020204030204" pitchFamily="34" charset="0"/>
                <a:ea typeface="Calibri" panose="020F0502020204030204" pitchFamily="34" charset="0"/>
                <a:hlinkClick r:id="rId4"/>
              </a:rPr>
              <a:t>Wikimedia commons</a:t>
            </a:r>
            <a:r>
              <a:rPr lang="en-US" sz="1000" dirty="0">
                <a:latin typeface="Calibri" panose="020F0502020204030204" pitchFamily="34" charset="0"/>
                <a:ea typeface="Calibri" panose="020F0502020204030204" pitchFamily="34" charset="0"/>
              </a:rPr>
              <a:t>, </a:t>
            </a:r>
            <a:r>
              <a:rPr lang="en-US" sz="1000" u="sng" dirty="0">
                <a:solidFill>
                  <a:srgbClr val="0000FF"/>
                </a:solidFill>
                <a:latin typeface="Calibri" panose="020F0502020204030204" pitchFamily="34" charset="0"/>
                <a:ea typeface="Calibri" panose="020F0502020204030204" pitchFamily="34" charset="0"/>
                <a:hlinkClick r:id="rId5"/>
              </a:rPr>
              <a:t>CC BY-SA 3.0</a:t>
            </a:r>
            <a:r>
              <a:rPr lang="en-US" sz="1000" dirty="0">
                <a:latin typeface="Calibri" panose="020F0502020204030204" pitchFamily="34" charset="0"/>
                <a:ea typeface="Calibri" panose="020F0502020204030204" pitchFamily="34" charset="0"/>
              </a:rPr>
              <a:t> </a:t>
            </a:r>
            <a:endParaRPr lang="en-US" sz="1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15297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59106" y="606425"/>
            <a:ext cx="4989358" cy="591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9812" name="Picture 1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2763" y="606425"/>
            <a:ext cx="2900362" cy="591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848AE0-8A94-40CF-B34E-B6E5880BDBE2}" type="slidenum">
              <a:rPr lang="he-IL" altLang="he-IL" sz="1100">
                <a:solidFill>
                  <a:srgbClr val="BFBFBF"/>
                </a:solidFill>
              </a:rPr>
              <a:pPr eaLnBrk="1" hangingPunct="1"/>
              <a:t>29</a:t>
            </a:fld>
            <a:endParaRPr lang="he-IL" altLang="he-IL" sz="1100">
              <a:solidFill>
                <a:srgbClr val="BFBFBF"/>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chemeClr val="accent3"/>
                </a:solidFill>
                <a:ea typeface="+mn-ea"/>
              </a:rPr>
              <a:t>נגיף האיידס (</a:t>
            </a:r>
            <a:r>
              <a:rPr lang="en-US" sz="1800" b="1" dirty="0" smtClean="0">
                <a:solidFill>
                  <a:schemeClr val="accent3"/>
                </a:solidFill>
                <a:ea typeface="+mn-ea"/>
              </a:rPr>
              <a:t>HIV-1</a:t>
            </a:r>
            <a:r>
              <a:rPr lang="he-IL" sz="1800" b="1" dirty="0" smtClean="0">
                <a:solidFill>
                  <a:schemeClr val="accent3"/>
                </a:solidFill>
                <a:ea typeface="+mn-ea"/>
              </a:rPr>
              <a:t>)</a:t>
            </a:r>
            <a:endParaRPr lang="he-IL" sz="1800" dirty="0" smtClean="0">
              <a:solidFill>
                <a:schemeClr val="accent3"/>
              </a:solidFill>
            </a:endParaRPr>
          </a:p>
        </p:txBody>
      </p:sp>
      <p:sp>
        <p:nvSpPr>
          <p:cNvPr id="8"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pic>
        <p:nvPicPr>
          <p:cNvPr id="119818" name="Picture 12" descr="http://upload.wikimedia.org/wikipedia/commons/6/60/Hiv_budding.jpg?uselang=h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6307" y="1157290"/>
            <a:ext cx="2573338" cy="295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9" name="מלבן 13"/>
          <p:cNvSpPr>
            <a:spLocks noChangeArrowheads="1"/>
          </p:cNvSpPr>
          <p:nvPr/>
        </p:nvSpPr>
        <p:spPr bwMode="auto">
          <a:xfrm>
            <a:off x="611188" y="4316413"/>
            <a:ext cx="1778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he-IL" sz="1000" dirty="0">
                <a:solidFill>
                  <a:prstClr val="black"/>
                </a:solidFill>
              </a:rPr>
              <a:t>National Institutes of Health </a:t>
            </a:r>
            <a:endParaRPr lang="he-IL" altLang="he-IL" sz="1000" dirty="0">
              <a:solidFill>
                <a:prstClr val="black"/>
              </a:solidFill>
            </a:endParaRPr>
          </a:p>
        </p:txBody>
      </p:sp>
      <p:sp>
        <p:nvSpPr>
          <p:cNvPr id="119820" name="מלבן 15"/>
          <p:cNvSpPr>
            <a:spLocks noChangeArrowheads="1"/>
          </p:cNvSpPr>
          <p:nvPr/>
        </p:nvSpPr>
        <p:spPr bwMode="auto">
          <a:xfrm>
            <a:off x="606425" y="4635500"/>
            <a:ext cx="25971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sz="1400" b="1" dirty="0">
                <a:solidFill>
                  <a:srgbClr val="000000"/>
                </a:solidFill>
                <a:latin typeface="Times New Roman" panose="02020603050405020304" pitchFamily="18" charset="0"/>
              </a:rPr>
              <a:t>צילום ממיקרוסקופ אלקטרוני המתאר את יציאת נגיף איידס חדש מתא דם לבן בתהליך הנצה (יציאה בתוך שלפוחית המורכבת מקרום תא הדם הלבן – זאת המעטפת בתרשים מבנה הנגיף)</a:t>
            </a:r>
            <a:endParaRPr lang="he-IL" altLang="he-IL" sz="1400" b="1" dirty="0">
              <a:solidFill>
                <a:prstClr val="black"/>
              </a:solidFill>
            </a:endParaRPr>
          </a:p>
        </p:txBody>
      </p:sp>
      <p:sp>
        <p:nvSpPr>
          <p:cNvPr id="119824" name="מלבן 21"/>
          <p:cNvSpPr>
            <a:spLocks noChangeArrowheads="1"/>
          </p:cNvSpPr>
          <p:nvPr/>
        </p:nvSpPr>
        <p:spPr bwMode="auto">
          <a:xfrm>
            <a:off x="1276350" y="6475413"/>
            <a:ext cx="54562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sz="1600">
                <a:solidFill>
                  <a:srgbClr val="000000"/>
                </a:solidFill>
                <a:latin typeface="Times New Roman" panose="02020603050405020304" pitchFamily="18" charset="0"/>
              </a:rPr>
              <a:t>הרחבה: ראו </a:t>
            </a:r>
            <a:r>
              <a:rPr lang="he-IL" altLang="he-IL" sz="1600">
                <a:solidFill>
                  <a:srgbClr val="000000"/>
                </a:solidFill>
                <a:latin typeface="Times New Roman" panose="02020603050405020304" pitchFamily="18" charset="0"/>
                <a:hlinkClick r:id="rId4"/>
              </a:rPr>
              <a:t>סרטון</a:t>
            </a:r>
            <a:r>
              <a:rPr lang="he-IL" altLang="he-IL" sz="1600">
                <a:solidFill>
                  <a:srgbClr val="000000"/>
                </a:solidFill>
                <a:latin typeface="Times New Roman" panose="02020603050405020304" pitchFamily="18" charset="0"/>
              </a:rPr>
              <a:t> המתאר את מחזור החיים של נגיף האיידס.</a:t>
            </a:r>
          </a:p>
        </p:txBody>
      </p:sp>
      <p:pic>
        <p:nvPicPr>
          <p:cNvPr id="5122" name="Picture 2" descr="https://upload.wikimedia.org/wikipedia/commons/thumb/1/1a/HIV-budding-Color.jpg/250px-HIV-budding-Color.jpg">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003969" y="1157290"/>
            <a:ext cx="4456463" cy="2959093"/>
          </a:xfrm>
          <a:prstGeom prst="rect">
            <a:avLst/>
          </a:prstGeom>
          <a:noFill/>
          <a:extLst>
            <a:ext uri="{909E8E84-426E-40DD-AFC4-6F175D3DCCD1}">
              <a14:hiddenFill xmlns:a14="http://schemas.microsoft.com/office/drawing/2010/main">
                <a:solidFill>
                  <a:srgbClr val="FFFFFF"/>
                </a:solidFill>
              </a14:hiddenFill>
            </a:ext>
          </a:extLst>
        </p:spPr>
      </p:pic>
      <p:sp>
        <p:nvSpPr>
          <p:cNvPr id="31" name="מלבן 15"/>
          <p:cNvSpPr>
            <a:spLocks noChangeArrowheads="1"/>
          </p:cNvSpPr>
          <p:nvPr/>
        </p:nvSpPr>
        <p:spPr bwMode="auto">
          <a:xfrm>
            <a:off x="4004469" y="4365625"/>
            <a:ext cx="44138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e-IL" altLang="he-IL" sz="1400" b="1" dirty="0">
                <a:solidFill>
                  <a:srgbClr val="000000"/>
                </a:solidFill>
                <a:latin typeface="Times New Roman" panose="02020603050405020304" pitchFamily="18" charset="0"/>
              </a:rPr>
              <a:t>צילום ממיקרוסקופ אלקטרוני המתאר את יציאת </a:t>
            </a:r>
            <a:endParaRPr lang="he-IL" altLang="he-IL" sz="1400" b="1" dirty="0" smtClean="0">
              <a:solidFill>
                <a:srgbClr val="000000"/>
              </a:solidFill>
              <a:latin typeface="Times New Roman" panose="02020603050405020304" pitchFamily="18" charset="0"/>
            </a:endParaRPr>
          </a:p>
          <a:p>
            <a:pPr algn="ctr" eaLnBrk="1" hangingPunct="1"/>
            <a:r>
              <a:rPr lang="he-IL" altLang="he-IL" sz="1400" b="1" dirty="0" smtClean="0">
                <a:solidFill>
                  <a:srgbClr val="000000"/>
                </a:solidFill>
                <a:latin typeface="Times New Roman" panose="02020603050405020304" pitchFamily="18" charset="0"/>
              </a:rPr>
              <a:t>נגיפי איידס (הירוקים) מלימפוציט (התא הוורוד)</a:t>
            </a:r>
            <a:endParaRPr lang="he-IL" altLang="he-IL" sz="1400" b="1" dirty="0">
              <a:solidFill>
                <a:prstClr val="black"/>
              </a:solidFill>
            </a:endParaRPr>
          </a:p>
        </p:txBody>
      </p:sp>
    </p:spTree>
    <p:extLst>
      <p:ext uri="{BB962C8B-B14F-4D97-AF65-F5344CB8AC3E}">
        <p14:creationId xmlns:p14="http://schemas.microsoft.com/office/powerpoint/2010/main" val="4187118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476672"/>
            <a:ext cx="8183563" cy="28622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במחצית השנייה של המאה ה-19 חלה התקדמות עצומה במחקר המיקרוביולוגי. </a:t>
            </a:r>
          </a:p>
          <a:p>
            <a:pPr eaLnBrk="1" hangingPunct="1">
              <a:defRPr/>
            </a:pPr>
            <a:r>
              <a:rPr lang="he-IL" dirty="0" smtClean="0"/>
              <a:t>לראשונה הבינו החוקרים (כמו קוך ופסטר) שמחלות רבות נגרמות מחיידקים. </a:t>
            </a:r>
          </a:p>
          <a:p>
            <a:pPr eaLnBrk="1" hangingPunct="1">
              <a:defRPr/>
            </a:pPr>
            <a:r>
              <a:rPr lang="he-IL" dirty="0" smtClean="0"/>
              <a:t>עד אז היה ידוע על קיום החיידקים, אך איש לא ייחס להם חשיבות רבה.</a:t>
            </a:r>
          </a:p>
          <a:p>
            <a:pPr eaLnBrk="1" hangingPunct="1">
              <a:defRPr/>
            </a:pPr>
            <a:endParaRPr lang="he-IL" dirty="0" smtClean="0"/>
          </a:p>
          <a:p>
            <a:pPr eaLnBrk="1" hangingPunct="1">
              <a:defRPr/>
            </a:pPr>
            <a:r>
              <a:rPr lang="he-IL" dirty="0" smtClean="0"/>
              <a:t>החוקרים גילו גם שנוסף על החיידקים, יש עוד "משהו",הגורם למחלות בבעלי חיים ובצמחים, והם כינו אותו וירוס – "נוזל חי מדביק". ואולם איש לא הצליח לראות, גם לא דרך מיקרוסקופ האור, מהו אותו "משהו", ורק עם פיתוח המיקרוסקופ האלקטרוני בשנת  1935, פוענחה התעלומה, ולראשונה ראו וירוסים. הווירוסים נקראים בעברית נגיף.</a:t>
            </a:r>
          </a:p>
          <a:p>
            <a:pPr eaLnBrk="1" hangingPunct="1">
              <a:defRPr/>
            </a:pPr>
            <a:r>
              <a:rPr lang="he-IL" dirty="0" smtClean="0"/>
              <a:t>כיום, ידוע שנגיפים גורמים למגוון מחלות גם באדם, וביניהן: </a:t>
            </a:r>
          </a:p>
          <a:p>
            <a:pPr eaLnBrk="1" hangingPunct="1">
              <a:defRPr/>
            </a:pPr>
            <a:r>
              <a:rPr lang="he-IL" dirty="0" smtClean="0"/>
              <a:t>חצבת, אדמת, אבעבועות רוח, הרפס, שפעת </a:t>
            </a:r>
            <a:r>
              <a:rPr lang="he-IL" dirty="0" smtClean="0">
                <a:solidFill>
                  <a:prstClr val="black"/>
                </a:solidFill>
              </a:rPr>
              <a:t>ואיידס.</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16BEFF-5A56-4E89-8C13-85DAEF198E9F}" type="slidenum">
              <a:rPr lang="he-IL" altLang="he-IL" sz="1100">
                <a:solidFill>
                  <a:srgbClr val="BFBFBF"/>
                </a:solidFill>
              </a:rPr>
              <a:pPr eaLnBrk="1" hangingPunct="1"/>
              <a:t>3</a:t>
            </a:fld>
            <a:endParaRPr lang="he-IL" altLang="he-IL" sz="1100">
              <a:solidFill>
                <a:srgbClr val="BFBFBF"/>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רק </a:t>
            </a:r>
            <a:r>
              <a:rPr lang="he-IL" sz="1800" b="1" dirty="0" smtClean="0">
                <a:solidFill>
                  <a:schemeClr val="accent3"/>
                </a:solidFill>
                <a:ea typeface="+mn-ea"/>
              </a:rPr>
              <a:t>לאחר</a:t>
            </a:r>
            <a:r>
              <a:rPr lang="he-IL" sz="1800" b="1" dirty="0" smtClean="0">
                <a:solidFill>
                  <a:srgbClr val="FF6600"/>
                </a:solidFill>
                <a:ea typeface="+mn-ea"/>
              </a:rPr>
              <a:t> פיתוח המיקרוסקופ האלקטרוני ראו נגיפים לראשונה</a:t>
            </a:r>
            <a:endParaRPr lang="he-IL" sz="1800" dirty="0" smtClean="0"/>
          </a:p>
        </p:txBody>
      </p:sp>
      <p:grpSp>
        <p:nvGrpSpPr>
          <p:cNvPr id="88069" name="קבוצה 2"/>
          <p:cNvGrpSpPr>
            <a:grpSpLocks/>
          </p:cNvGrpSpPr>
          <p:nvPr/>
        </p:nvGrpSpPr>
        <p:grpSpPr bwMode="auto">
          <a:xfrm>
            <a:off x="1003300" y="3362325"/>
            <a:ext cx="6808789" cy="3455988"/>
            <a:chOff x="900113" y="3362325"/>
            <a:chExt cx="6808788" cy="3455988"/>
          </a:xfrm>
        </p:grpSpPr>
        <p:grpSp>
          <p:nvGrpSpPr>
            <p:cNvPr id="88071" name="קבוצה 1"/>
            <p:cNvGrpSpPr>
              <a:grpSpLocks/>
            </p:cNvGrpSpPr>
            <p:nvPr/>
          </p:nvGrpSpPr>
          <p:grpSpPr bwMode="auto">
            <a:xfrm>
              <a:off x="1372469" y="3362325"/>
              <a:ext cx="6336432" cy="3455988"/>
              <a:chOff x="2104132" y="3362325"/>
              <a:chExt cx="6335911" cy="3455987"/>
            </a:xfrm>
          </p:grpSpPr>
          <p:grpSp>
            <p:nvGrpSpPr>
              <p:cNvPr id="88074" name="קבוצה 7"/>
              <p:cNvGrpSpPr>
                <a:grpSpLocks/>
              </p:cNvGrpSpPr>
              <p:nvPr/>
            </p:nvGrpSpPr>
            <p:grpSpPr bwMode="auto">
              <a:xfrm>
                <a:off x="5063431" y="3362325"/>
                <a:ext cx="3376612" cy="3455987"/>
                <a:chOff x="641514" y="2990012"/>
                <a:chExt cx="3377078" cy="3456654"/>
              </a:xfrm>
            </p:grpSpPr>
            <p:sp>
              <p:nvSpPr>
                <p:cNvPr id="10" name="TextBox 9"/>
                <p:cNvSpPr txBox="1"/>
                <p:nvPr/>
              </p:nvSpPr>
              <p:spPr>
                <a:xfrm>
                  <a:off x="641791" y="2990012"/>
                  <a:ext cx="3132312" cy="33820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t>ילד חולה באבעבועות רוח</a:t>
                  </a:r>
                  <a:endParaRPr lang="he-IL" sz="1600" kern="0" dirty="0">
                    <a:latin typeface="Arial"/>
                    <a:cs typeface="Arial"/>
                  </a:endParaRPr>
                </a:p>
              </p:txBody>
            </p:sp>
            <p:pic>
              <p:nvPicPr>
                <p:cNvPr id="88077" name="Picture 12" descr="File:Windpocken.jp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5373" y="3319018"/>
                  <a:ext cx="2843219" cy="287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8" name="מלבן 4"/>
                <p:cNvSpPr>
                  <a:spLocks noChangeArrowheads="1"/>
                </p:cNvSpPr>
                <p:nvPr/>
              </p:nvSpPr>
              <p:spPr bwMode="auto">
                <a:xfrm>
                  <a:off x="1175373" y="5984703"/>
                  <a:ext cx="2843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he-IL" sz="2400" dirty="0">
                      <a:solidFill>
                        <a:srgbClr val="000000"/>
                      </a:solidFill>
                      <a:latin typeface="Calibri" panose="020F0502020204030204" pitchFamily="34" charset="0"/>
                      <a:cs typeface="Calibri" panose="020F0502020204030204" pitchFamily="34" charset="0"/>
                    </a:rPr>
                    <a:t> </a:t>
                  </a:r>
                  <a:r>
                    <a:rPr lang="en-US" altLang="he-IL" sz="1200" dirty="0">
                      <a:solidFill>
                        <a:srgbClr val="000000"/>
                      </a:solidFill>
                      <a:latin typeface="Calibri" panose="020F0502020204030204" pitchFamily="34" charset="0"/>
                      <a:cs typeface="Calibri" panose="020F0502020204030204" pitchFamily="34" charset="0"/>
                      <a:hlinkClick r:id="rId4"/>
                    </a:rPr>
                    <a:t>© Thomas </a:t>
                  </a:r>
                  <a:r>
                    <a:rPr lang="en-US" altLang="he-IL" sz="1200" dirty="0" err="1">
                      <a:solidFill>
                        <a:srgbClr val="000000"/>
                      </a:solidFill>
                      <a:latin typeface="Calibri" panose="020F0502020204030204" pitchFamily="34" charset="0"/>
                      <a:cs typeface="Calibri" panose="020F0502020204030204" pitchFamily="34" charset="0"/>
                      <a:hlinkClick r:id="rId4"/>
                    </a:rPr>
                    <a:t>Netsch</a:t>
                  </a:r>
                  <a:r>
                    <a:rPr lang="en-US" altLang="he-IL" sz="1200" dirty="0">
                      <a:solidFill>
                        <a:srgbClr val="000000"/>
                      </a:solidFill>
                      <a:latin typeface="Calibri" panose="020F0502020204030204" pitchFamily="34" charset="0"/>
                      <a:cs typeface="Calibri" panose="020F0502020204030204" pitchFamily="34" charset="0"/>
                      <a:hlinkClick r:id="rId4"/>
                    </a:rPr>
                    <a:t> (Wikimedia commons)</a:t>
                  </a:r>
                  <a:endParaRPr lang="en-US" altLang="he-IL" sz="1200" dirty="0">
                    <a:solidFill>
                      <a:srgbClr val="000000"/>
                    </a:solidFill>
                    <a:latin typeface="Calibri" panose="020F0502020204030204" pitchFamily="34" charset="0"/>
                    <a:cs typeface="Calibri" panose="020F0502020204030204" pitchFamily="34" charset="0"/>
                  </a:endParaRPr>
                </a:p>
              </p:txBody>
            </p:sp>
          </p:grpSp>
          <p:sp>
            <p:nvSpPr>
              <p:cNvPr id="12" name="TextBox 11"/>
              <p:cNvSpPr txBox="1"/>
              <p:nvPr/>
            </p:nvSpPr>
            <p:spPr bwMode="auto">
              <a:xfrm>
                <a:off x="2104132" y="3371850"/>
                <a:ext cx="2547727" cy="3381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t>ילד חולה בחזרת</a:t>
                </a:r>
                <a:endParaRPr lang="he-IL" sz="1600" kern="0" dirty="0">
                  <a:latin typeface="Arial"/>
                  <a:cs typeface="Arial"/>
                </a:endParaRPr>
              </a:p>
            </p:txBody>
          </p:sp>
        </p:grpSp>
        <p:sp>
          <p:nvSpPr>
            <p:cNvPr id="2" name="מלבן 1"/>
            <p:cNvSpPr/>
            <p:nvPr/>
          </p:nvSpPr>
          <p:spPr>
            <a:xfrm>
              <a:off x="917576" y="6548438"/>
              <a:ext cx="1422400" cy="254000"/>
            </a:xfrm>
            <a:prstGeom prst="rect">
              <a:avLst/>
            </a:prstGeom>
          </p:spPr>
          <p:txBody>
            <a:bodyPr wrap="none">
              <a:spAutoFit/>
            </a:bodyPr>
            <a:lstStyle/>
            <a:p>
              <a:pPr>
                <a:spcAft>
                  <a:spcPts val="0"/>
                </a:spcAft>
                <a:defRPr/>
              </a:pPr>
              <a:r>
                <a:rPr lang="en-US" sz="1050" dirty="0">
                  <a:latin typeface="Calibri"/>
                  <a:ea typeface="Calibri"/>
                  <a:cs typeface="Arial"/>
                  <a:hlinkClick r:id="rId5"/>
                </a:rPr>
                <a:t>CDC/NIP/ Barbara Rice</a:t>
              </a:r>
              <a:endParaRPr lang="en-US" sz="1050" dirty="0">
                <a:latin typeface="Calibri"/>
                <a:ea typeface="Calibri"/>
                <a:cs typeface="Arial"/>
              </a:endParaRPr>
            </a:p>
          </p:txBody>
        </p:sp>
        <p:pic>
          <p:nvPicPr>
            <p:cNvPr id="88073" name="Picture 14" descr="PHIL Image 13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00113" y="3690938"/>
              <a:ext cx="3835400"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48680"/>
            <a:ext cx="8183563" cy="1754326"/>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שאלה 5:</a:t>
            </a:r>
            <a:r>
              <a:rPr lang="he-IL" dirty="0" smtClean="0">
                <a:solidFill>
                  <a:srgbClr val="1F497D"/>
                </a:solidFill>
                <a:latin typeface="Times New Roman" pitchFamily="18" charset="0"/>
                <a:cs typeface="Arial"/>
              </a:rPr>
              <a:t> בגרות </a:t>
            </a:r>
            <a:r>
              <a:rPr lang="he-IL" dirty="0" smtClean="0">
                <a:solidFill>
                  <a:srgbClr val="1F497D"/>
                </a:solidFill>
              </a:rPr>
              <a:t>תשס"ג</a:t>
            </a:r>
          </a:p>
          <a:p>
            <a:pPr eaLnBrk="1" hangingPunct="1">
              <a:defRPr/>
            </a:pPr>
            <a:r>
              <a:rPr lang="he-IL" dirty="0" smtClean="0">
                <a:solidFill>
                  <a:srgbClr val="1F497D"/>
                </a:solidFill>
              </a:rPr>
              <a:t>א. נגיפים </a:t>
            </a:r>
            <a:r>
              <a:rPr lang="he-IL" dirty="0">
                <a:solidFill>
                  <a:srgbClr val="1F497D"/>
                </a:solidFill>
              </a:rPr>
              <a:t>הם טפילים מוחלטים המשתמשים בתא </a:t>
            </a:r>
            <a:r>
              <a:rPr lang="he-IL" dirty="0" smtClean="0">
                <a:solidFill>
                  <a:srgbClr val="1F497D"/>
                </a:solidFill>
              </a:rPr>
              <a:t>המאחסן </a:t>
            </a:r>
            <a:r>
              <a:rPr lang="he-IL" dirty="0">
                <a:solidFill>
                  <a:srgbClr val="1F497D"/>
                </a:solidFill>
              </a:rPr>
              <a:t>כדי להתרבות. עם זאת, בנגיפים </a:t>
            </a:r>
            <a:endParaRPr lang="he-IL" dirty="0" smtClean="0">
              <a:solidFill>
                <a:srgbClr val="1F497D"/>
              </a:solidFill>
            </a:endParaRPr>
          </a:p>
          <a:p>
            <a:pPr eaLnBrk="1" hangingPunct="1">
              <a:defRPr/>
            </a:pPr>
            <a:r>
              <a:rPr lang="he-IL" dirty="0" smtClean="0">
                <a:solidFill>
                  <a:srgbClr val="1F497D"/>
                </a:solidFill>
              </a:rPr>
              <a:t>   שהם רטרווִירוסים </a:t>
            </a:r>
            <a:r>
              <a:rPr lang="he-IL" dirty="0">
                <a:solidFill>
                  <a:srgbClr val="1F497D"/>
                </a:solidFill>
              </a:rPr>
              <a:t>(כמו נגיף האיידס), </a:t>
            </a:r>
            <a:r>
              <a:rPr lang="he-IL" dirty="0" smtClean="0">
                <a:solidFill>
                  <a:srgbClr val="1F497D"/>
                </a:solidFill>
              </a:rPr>
              <a:t>שהחומר </a:t>
            </a:r>
            <a:r>
              <a:rPr lang="he-IL" dirty="0">
                <a:solidFill>
                  <a:srgbClr val="1F497D"/>
                </a:solidFill>
              </a:rPr>
              <a:t>התורשתי </a:t>
            </a:r>
            <a:r>
              <a:rPr lang="he-IL" dirty="0" smtClean="0">
                <a:solidFill>
                  <a:srgbClr val="1F497D"/>
                </a:solidFill>
              </a:rPr>
              <a:t>בהם הוא </a:t>
            </a:r>
            <a:r>
              <a:rPr lang="en-US" dirty="0" smtClean="0">
                <a:solidFill>
                  <a:srgbClr val="1F497D"/>
                </a:solidFill>
              </a:rPr>
              <a:t>RNA </a:t>
            </a:r>
            <a:r>
              <a:rPr lang="he-IL" dirty="0" smtClean="0">
                <a:solidFill>
                  <a:srgbClr val="1F497D"/>
                </a:solidFill>
              </a:rPr>
              <a:t>, לפחות </a:t>
            </a:r>
            <a:r>
              <a:rPr lang="he-IL" dirty="0">
                <a:solidFill>
                  <a:srgbClr val="1F497D"/>
                </a:solidFill>
              </a:rPr>
              <a:t>אנזים </a:t>
            </a:r>
            <a:endParaRPr lang="he-IL" dirty="0" smtClean="0">
              <a:solidFill>
                <a:srgbClr val="1F497D"/>
              </a:solidFill>
            </a:endParaRPr>
          </a:p>
          <a:p>
            <a:pPr eaLnBrk="1" hangingPunct="1">
              <a:defRPr/>
            </a:pPr>
            <a:r>
              <a:rPr lang="he-IL" dirty="0" smtClean="0">
                <a:solidFill>
                  <a:srgbClr val="1F497D"/>
                </a:solidFill>
              </a:rPr>
              <a:t>   אחד הדרוש </a:t>
            </a:r>
            <a:r>
              <a:rPr lang="he-IL" dirty="0">
                <a:solidFill>
                  <a:srgbClr val="1F497D"/>
                </a:solidFill>
              </a:rPr>
              <a:t>לצורך הכפלת </a:t>
            </a:r>
            <a:r>
              <a:rPr lang="he-IL" dirty="0" smtClean="0">
                <a:solidFill>
                  <a:srgbClr val="1F497D"/>
                </a:solidFill>
              </a:rPr>
              <a:t>הנגיף, </a:t>
            </a:r>
            <a:r>
              <a:rPr lang="he-IL" dirty="0">
                <a:solidFill>
                  <a:srgbClr val="1F497D"/>
                </a:solidFill>
              </a:rPr>
              <a:t>הוא ממקור נגיפי. </a:t>
            </a:r>
            <a:r>
              <a:rPr lang="he-IL" dirty="0" smtClean="0">
                <a:solidFill>
                  <a:srgbClr val="1F497D"/>
                </a:solidFill>
              </a:rPr>
              <a:t>הסבירו. </a:t>
            </a:r>
          </a:p>
          <a:p>
            <a:pPr eaLnBrk="1" hangingPunct="1">
              <a:defRPr/>
            </a:pPr>
            <a:r>
              <a:rPr lang="he-IL" dirty="0" smtClean="0">
                <a:solidFill>
                  <a:srgbClr val="1F497D"/>
                </a:solidFill>
              </a:rPr>
              <a:t>ב. האם אפשר להשתמש בחומר שפוגע בפעילות האנזים </a:t>
            </a:r>
            <a:r>
              <a:rPr lang="he-IL" dirty="0" err="1" smtClean="0">
                <a:solidFill>
                  <a:srgbClr val="1F497D"/>
                </a:solidFill>
              </a:rPr>
              <a:t>ריברס-טרנסקריפטאז</a:t>
            </a:r>
            <a:r>
              <a:rPr lang="he-IL" dirty="0" smtClean="0">
                <a:solidFill>
                  <a:srgbClr val="1F497D"/>
                </a:solidFill>
              </a:rPr>
              <a:t> לטיפול </a:t>
            </a:r>
          </a:p>
          <a:p>
            <a:pPr eaLnBrk="1" hangingPunct="1">
              <a:defRPr/>
            </a:pPr>
            <a:r>
              <a:rPr lang="he-IL" dirty="0" smtClean="0">
                <a:solidFill>
                  <a:srgbClr val="1F497D"/>
                </a:solidFill>
              </a:rPr>
              <a:t>   בחולי איידס ללא חשש שהיא תפגע בתאי האדם עצמו. נמקו.</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4B19B8-2DA5-4458-B653-235D4C33534F}" type="slidenum">
              <a:rPr lang="he-IL" altLang="he-IL" sz="1100">
                <a:solidFill>
                  <a:srgbClr val="BFBFBF"/>
                </a:solidFill>
              </a:rPr>
              <a:pPr eaLnBrk="1" hangingPunct="1"/>
              <a:t>30</a:t>
            </a:fld>
            <a:endParaRPr lang="he-IL" altLang="he-IL" sz="1100">
              <a:solidFill>
                <a:srgbClr val="BFBFBF"/>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 5</a:t>
            </a:r>
            <a:endParaRPr lang="he-IL" sz="1800" dirty="0" smtClean="0"/>
          </a:p>
        </p:txBody>
      </p:sp>
      <p:sp>
        <p:nvSpPr>
          <p:cNvPr id="7"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15344535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C6BC97-7B38-47F4-8067-69B5974DA6A6}" type="slidenum">
              <a:rPr lang="he-IL" altLang="he-IL" sz="1100">
                <a:solidFill>
                  <a:srgbClr val="BFBFBF"/>
                </a:solidFill>
              </a:rPr>
              <a:pPr eaLnBrk="1" hangingPunct="1"/>
              <a:t>31</a:t>
            </a:fld>
            <a:endParaRPr lang="he-IL" altLang="he-IL" sz="1100">
              <a:solidFill>
                <a:srgbClr val="BFBFBF"/>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412216" y="2852936"/>
            <a:ext cx="7993063" cy="3456384"/>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smtClean="0">
                <a:solidFill>
                  <a:prstClr val="black"/>
                </a:solidFill>
              </a:rPr>
              <a:t>ב. </a:t>
            </a:r>
            <a:r>
              <a:rPr lang="he-IL" dirty="0">
                <a:solidFill>
                  <a:prstClr val="black"/>
                </a:solidFill>
              </a:rPr>
              <a:t>האנזים הדרוש הוא ריברס טרנסקריפטאז, ההופך </a:t>
            </a:r>
            <a:r>
              <a:rPr lang="en-US" dirty="0">
                <a:solidFill>
                  <a:prstClr val="black"/>
                </a:solidFill>
              </a:rPr>
              <a:t>RNA</a:t>
            </a:r>
            <a:r>
              <a:rPr lang="he-IL" dirty="0">
                <a:solidFill>
                  <a:prstClr val="black"/>
                </a:solidFill>
              </a:rPr>
              <a:t> ל-</a:t>
            </a:r>
            <a:r>
              <a:rPr lang="en-US" dirty="0">
                <a:solidFill>
                  <a:prstClr val="black"/>
                </a:solidFill>
              </a:rPr>
              <a:t>DNA</a:t>
            </a:r>
            <a:r>
              <a:rPr lang="he-IL" dirty="0">
                <a:solidFill>
                  <a:prstClr val="black"/>
                </a:solidFill>
              </a:rPr>
              <a:t>.</a:t>
            </a:r>
          </a:p>
          <a:p>
            <a:pPr>
              <a:defRPr/>
            </a:pPr>
            <a:r>
              <a:rPr lang="he-IL" dirty="0">
                <a:solidFill>
                  <a:prstClr val="black"/>
                </a:solidFill>
                <a:latin typeface="Times New Roman" pitchFamily="18" charset="0"/>
              </a:rPr>
              <a:t>האנזים דרוש לנגיף משום שאנזימי </a:t>
            </a:r>
            <a:r>
              <a:rPr lang="he-IL" dirty="0" err="1" smtClean="0">
                <a:solidFill>
                  <a:prstClr val="black"/>
                </a:solidFill>
                <a:latin typeface="Times New Roman" pitchFamily="18" charset="0"/>
              </a:rPr>
              <a:t>התעתוק</a:t>
            </a:r>
            <a:r>
              <a:rPr lang="he-IL" dirty="0" smtClean="0">
                <a:solidFill>
                  <a:prstClr val="black"/>
                </a:solidFill>
                <a:latin typeface="Times New Roman" pitchFamily="18" charset="0"/>
              </a:rPr>
              <a:t> של התא המאכסן </a:t>
            </a:r>
            <a:r>
              <a:rPr lang="he-IL" dirty="0">
                <a:solidFill>
                  <a:prstClr val="black"/>
                </a:solidFill>
                <a:latin typeface="Times New Roman" pitchFamily="18" charset="0"/>
              </a:rPr>
              <a:t>"יודעים" </a:t>
            </a:r>
            <a:r>
              <a:rPr lang="he-IL" dirty="0" smtClean="0">
                <a:solidFill>
                  <a:prstClr val="black"/>
                </a:solidFill>
                <a:latin typeface="Times New Roman" pitchFamily="18" charset="0"/>
              </a:rPr>
              <a:t>ליצור מולקולת </a:t>
            </a:r>
            <a:r>
              <a:rPr lang="en-US" dirty="0" smtClean="0">
                <a:solidFill>
                  <a:prstClr val="black"/>
                </a:solidFill>
                <a:latin typeface="Times New Roman" pitchFamily="18" charset="0"/>
              </a:rPr>
              <a:t>RNA</a:t>
            </a:r>
            <a:r>
              <a:rPr lang="he-IL" dirty="0" smtClean="0">
                <a:solidFill>
                  <a:prstClr val="black"/>
                </a:solidFill>
                <a:latin typeface="Times New Roman" pitchFamily="18" charset="0"/>
              </a:rPr>
              <a:t> על תבנית של מולקולת </a:t>
            </a:r>
            <a:r>
              <a:rPr lang="en-US" dirty="0" smtClean="0">
                <a:solidFill>
                  <a:prstClr val="black"/>
                </a:solidFill>
                <a:latin typeface="Times New Roman" pitchFamily="18" charset="0"/>
              </a:rPr>
              <a:t>DNA</a:t>
            </a:r>
            <a:r>
              <a:rPr lang="he-IL" dirty="0" smtClean="0">
                <a:solidFill>
                  <a:prstClr val="black"/>
                </a:solidFill>
                <a:latin typeface="Times New Roman" pitchFamily="18" charset="0"/>
              </a:rPr>
              <a:t>, אך לא להיפך. </a:t>
            </a:r>
            <a:r>
              <a:rPr lang="he-IL" dirty="0">
                <a:solidFill>
                  <a:prstClr val="black"/>
                </a:solidFill>
                <a:latin typeface="Times New Roman" pitchFamily="18" charset="0"/>
              </a:rPr>
              <a:t>כלומר </a:t>
            </a:r>
            <a:r>
              <a:rPr lang="he-IL" dirty="0" smtClean="0">
                <a:solidFill>
                  <a:prstClr val="black"/>
                </a:solidFill>
                <a:latin typeface="Times New Roman" pitchFamily="18" charset="0"/>
              </a:rPr>
              <a:t>לתא המאחסן </a:t>
            </a:r>
            <a:r>
              <a:rPr lang="he-IL" dirty="0">
                <a:solidFill>
                  <a:prstClr val="black"/>
                </a:solidFill>
                <a:latin typeface="Times New Roman" pitchFamily="18" charset="0"/>
              </a:rPr>
              <a:t>אין אנזים ההופך </a:t>
            </a:r>
            <a:r>
              <a:rPr lang="en-US" dirty="0">
                <a:solidFill>
                  <a:prstClr val="black"/>
                </a:solidFill>
                <a:latin typeface="Times New Roman" pitchFamily="18" charset="0"/>
              </a:rPr>
              <a:t>RNA </a:t>
            </a:r>
            <a:r>
              <a:rPr lang="he-IL" dirty="0">
                <a:solidFill>
                  <a:prstClr val="black"/>
                </a:solidFill>
                <a:latin typeface="Times New Roman" pitchFamily="18" charset="0"/>
              </a:rPr>
              <a:t>ל-</a:t>
            </a:r>
            <a:r>
              <a:rPr lang="en-US" dirty="0">
                <a:solidFill>
                  <a:prstClr val="black"/>
                </a:solidFill>
                <a:latin typeface="Times New Roman" pitchFamily="18" charset="0"/>
              </a:rPr>
              <a:t>DNA </a:t>
            </a:r>
            <a:r>
              <a:rPr lang="he-IL" dirty="0" smtClean="0">
                <a:solidFill>
                  <a:prstClr val="black"/>
                </a:solidFill>
                <a:latin typeface="Times New Roman" pitchFamily="18" charset="0"/>
              </a:rPr>
              <a:t> משום </a:t>
            </a:r>
            <a:r>
              <a:rPr lang="he-IL" dirty="0">
                <a:solidFill>
                  <a:prstClr val="black"/>
                </a:solidFill>
                <a:latin typeface="Times New Roman" pitchFamily="18" charset="0"/>
              </a:rPr>
              <a:t>שפעולה זו אינה מתרחשת אצלו בדרך טבעית.</a:t>
            </a:r>
          </a:p>
          <a:p>
            <a:pPr>
              <a:defRPr/>
            </a:pPr>
            <a:endParaRPr lang="he-IL" dirty="0" smtClean="0">
              <a:solidFill>
                <a:prstClr val="black"/>
              </a:solidFill>
              <a:latin typeface="Times New Roman" pitchFamily="18" charset="0"/>
            </a:endParaRPr>
          </a:p>
          <a:p>
            <a:pPr>
              <a:defRPr/>
            </a:pPr>
            <a:r>
              <a:rPr lang="he-IL" dirty="0" smtClean="0">
                <a:solidFill>
                  <a:prstClr val="black"/>
                </a:solidFill>
                <a:latin typeface="Times New Roman" pitchFamily="18" charset="0"/>
              </a:rPr>
              <a:t>לכן </a:t>
            </a:r>
            <a:r>
              <a:rPr lang="he-IL" dirty="0">
                <a:solidFill>
                  <a:prstClr val="black"/>
                </a:solidFill>
                <a:latin typeface="Times New Roman" pitchFamily="18" charset="0"/>
              </a:rPr>
              <a:t>הפיכת </a:t>
            </a:r>
            <a:r>
              <a:rPr lang="he-IL" dirty="0" smtClean="0">
                <a:solidFill>
                  <a:prstClr val="black"/>
                </a:solidFill>
                <a:latin typeface="Times New Roman" pitchFamily="18" charset="0"/>
              </a:rPr>
              <a:t>ה-</a:t>
            </a:r>
            <a:r>
              <a:rPr lang="en-US" dirty="0">
                <a:solidFill>
                  <a:prstClr val="black"/>
                </a:solidFill>
                <a:latin typeface="Times New Roman" pitchFamily="18" charset="0"/>
              </a:rPr>
              <a:t>RNA</a:t>
            </a:r>
            <a:r>
              <a:rPr lang="he-IL" dirty="0">
                <a:solidFill>
                  <a:prstClr val="black"/>
                </a:solidFill>
                <a:latin typeface="Times New Roman" pitchFamily="18" charset="0"/>
              </a:rPr>
              <a:t> של הנגיף ל-</a:t>
            </a:r>
            <a:r>
              <a:rPr lang="en-US" dirty="0">
                <a:solidFill>
                  <a:prstClr val="black"/>
                </a:solidFill>
                <a:latin typeface="Times New Roman" pitchFamily="18" charset="0"/>
              </a:rPr>
              <a:t>DNA</a:t>
            </a:r>
            <a:r>
              <a:rPr lang="he-IL" dirty="0">
                <a:solidFill>
                  <a:prstClr val="black"/>
                </a:solidFill>
                <a:latin typeface="Times New Roman" pitchFamily="18" charset="0"/>
              </a:rPr>
              <a:t> בעזרת האנזים של הנגיף, הכרחית לתעתוק הגנים שלו על ידי אנזימי החיידק וליצירת חלבוני המעטפת</a:t>
            </a:r>
            <a:r>
              <a:rPr lang="he-IL" dirty="0" smtClean="0">
                <a:solidFill>
                  <a:prstClr val="black"/>
                </a:solidFill>
                <a:latin typeface="Times New Roman" pitchFamily="18" charset="0"/>
              </a:rPr>
              <a:t>.</a:t>
            </a:r>
          </a:p>
          <a:p>
            <a:pPr>
              <a:defRPr/>
            </a:pPr>
            <a:endParaRPr lang="he-IL" dirty="0">
              <a:solidFill>
                <a:prstClr val="black"/>
              </a:solidFill>
              <a:latin typeface="Times New Roman" pitchFamily="18" charset="0"/>
            </a:endParaRPr>
          </a:p>
          <a:p>
            <a:pPr>
              <a:defRPr/>
            </a:pPr>
            <a:r>
              <a:rPr lang="he-IL" dirty="0" smtClean="0">
                <a:solidFill>
                  <a:prstClr val="black"/>
                </a:solidFill>
                <a:latin typeface="Times New Roman" pitchFamily="18" charset="0"/>
              </a:rPr>
              <a:t>ב. מכיוון שבתאי האדם אין באופן טבעי את האנזים הזה, ולא מתבצע אצלו תהליך של הפיכת </a:t>
            </a:r>
            <a:r>
              <a:rPr lang="en-US" dirty="0" smtClean="0">
                <a:solidFill>
                  <a:prstClr val="black"/>
                </a:solidFill>
                <a:latin typeface="Times New Roman" pitchFamily="18" charset="0"/>
              </a:rPr>
              <a:t>RNA</a:t>
            </a:r>
            <a:r>
              <a:rPr lang="he-IL" dirty="0" smtClean="0">
                <a:solidFill>
                  <a:prstClr val="black"/>
                </a:solidFill>
                <a:latin typeface="Times New Roman" pitchFamily="18" charset="0"/>
              </a:rPr>
              <a:t> ל-</a:t>
            </a:r>
            <a:r>
              <a:rPr lang="en-US" dirty="0" smtClean="0">
                <a:solidFill>
                  <a:prstClr val="black"/>
                </a:solidFill>
                <a:latin typeface="Times New Roman" pitchFamily="18" charset="0"/>
              </a:rPr>
              <a:t>DNA</a:t>
            </a:r>
            <a:r>
              <a:rPr lang="he-IL" dirty="0" smtClean="0">
                <a:solidFill>
                  <a:prstClr val="black"/>
                </a:solidFill>
                <a:latin typeface="Times New Roman" pitchFamily="18" charset="0"/>
              </a:rPr>
              <a:t>, אין חשש שהתרופה תפגע בתהליך כלשהו המתרחש בגוף האדם.</a:t>
            </a:r>
            <a:endParaRPr lang="he-IL" dirty="0">
              <a:solidFill>
                <a:prstClr val="black"/>
              </a:solidFill>
              <a:latin typeface="Times New Roman" pitchFamily="18" charset="0"/>
            </a:endParaRPr>
          </a:p>
          <a:p>
            <a:pPr fontAlgn="auto">
              <a:spcBef>
                <a:spcPts val="0"/>
              </a:spcBef>
              <a:spcAft>
                <a:spcPts val="0"/>
              </a:spcAft>
              <a:defRPr/>
            </a:pPr>
            <a:endParaRPr lang="he-IL" dirty="0">
              <a:solidFill>
                <a:prstClr val="black"/>
              </a:solidFill>
            </a:endParaRPr>
          </a:p>
        </p:txBody>
      </p:sp>
      <p:sp>
        <p:nvSpPr>
          <p:cNvPr id="10"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 name="TextBox 10"/>
          <p:cNvSpPr txBox="1"/>
          <p:nvPr/>
        </p:nvSpPr>
        <p:spPr>
          <a:xfrm>
            <a:off x="-108520" y="500063"/>
            <a:ext cx="8577833" cy="2031325"/>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שאלה 5:</a:t>
            </a:r>
            <a:r>
              <a:rPr lang="he-IL" dirty="0" smtClean="0">
                <a:solidFill>
                  <a:srgbClr val="1F497D"/>
                </a:solidFill>
                <a:latin typeface="Times New Roman" pitchFamily="18" charset="0"/>
                <a:cs typeface="Arial"/>
              </a:rPr>
              <a:t> </a:t>
            </a:r>
          </a:p>
          <a:p>
            <a:pPr eaLnBrk="1" hangingPunct="1">
              <a:defRPr/>
            </a:pPr>
            <a:r>
              <a:rPr lang="he-IL" dirty="0" smtClean="0">
                <a:solidFill>
                  <a:srgbClr val="1F497D"/>
                </a:solidFill>
              </a:rPr>
              <a:t>א. נגיפים </a:t>
            </a:r>
            <a:r>
              <a:rPr lang="he-IL" dirty="0">
                <a:solidFill>
                  <a:srgbClr val="1F497D"/>
                </a:solidFill>
              </a:rPr>
              <a:t>הם טפילים מוחלטים המשתמשים בתא </a:t>
            </a:r>
            <a:r>
              <a:rPr lang="he-IL" dirty="0" smtClean="0">
                <a:solidFill>
                  <a:srgbClr val="1F497D"/>
                </a:solidFill>
              </a:rPr>
              <a:t>המאחסן </a:t>
            </a:r>
            <a:r>
              <a:rPr lang="he-IL" dirty="0">
                <a:solidFill>
                  <a:srgbClr val="1F497D"/>
                </a:solidFill>
              </a:rPr>
              <a:t>כדי להתרבות. עם זאת, בנגיפים </a:t>
            </a:r>
            <a:endParaRPr lang="he-IL" dirty="0" smtClean="0">
              <a:solidFill>
                <a:srgbClr val="1F497D"/>
              </a:solidFill>
            </a:endParaRPr>
          </a:p>
          <a:p>
            <a:pPr eaLnBrk="1" hangingPunct="1">
              <a:defRPr/>
            </a:pPr>
            <a:r>
              <a:rPr lang="he-IL" dirty="0" smtClean="0">
                <a:solidFill>
                  <a:srgbClr val="1F497D"/>
                </a:solidFill>
              </a:rPr>
              <a:t>   שהם רטרווִירוסים </a:t>
            </a:r>
            <a:r>
              <a:rPr lang="he-IL" dirty="0">
                <a:solidFill>
                  <a:srgbClr val="1F497D"/>
                </a:solidFill>
              </a:rPr>
              <a:t>(כמו נגיף האיידס), </a:t>
            </a:r>
            <a:r>
              <a:rPr lang="he-IL" dirty="0" smtClean="0">
                <a:solidFill>
                  <a:srgbClr val="1F497D"/>
                </a:solidFill>
              </a:rPr>
              <a:t>שהחומר </a:t>
            </a:r>
            <a:r>
              <a:rPr lang="he-IL" dirty="0">
                <a:solidFill>
                  <a:srgbClr val="1F497D"/>
                </a:solidFill>
              </a:rPr>
              <a:t>התורשתי </a:t>
            </a:r>
            <a:r>
              <a:rPr lang="he-IL" dirty="0" smtClean="0">
                <a:solidFill>
                  <a:srgbClr val="1F497D"/>
                </a:solidFill>
              </a:rPr>
              <a:t>בהם הוא </a:t>
            </a:r>
            <a:r>
              <a:rPr lang="en-US" dirty="0" smtClean="0">
                <a:solidFill>
                  <a:srgbClr val="1F497D"/>
                </a:solidFill>
              </a:rPr>
              <a:t>RNA </a:t>
            </a:r>
            <a:r>
              <a:rPr lang="he-IL" dirty="0" smtClean="0">
                <a:solidFill>
                  <a:srgbClr val="1F497D"/>
                </a:solidFill>
              </a:rPr>
              <a:t>, לפחות </a:t>
            </a:r>
            <a:r>
              <a:rPr lang="he-IL" dirty="0">
                <a:solidFill>
                  <a:srgbClr val="1F497D"/>
                </a:solidFill>
              </a:rPr>
              <a:t>אנזים </a:t>
            </a:r>
            <a:endParaRPr lang="he-IL" dirty="0" smtClean="0">
              <a:solidFill>
                <a:srgbClr val="1F497D"/>
              </a:solidFill>
            </a:endParaRPr>
          </a:p>
          <a:p>
            <a:pPr eaLnBrk="1" hangingPunct="1">
              <a:defRPr/>
            </a:pPr>
            <a:r>
              <a:rPr lang="he-IL" dirty="0" smtClean="0">
                <a:solidFill>
                  <a:srgbClr val="1F497D"/>
                </a:solidFill>
              </a:rPr>
              <a:t>   אחד הדרוש </a:t>
            </a:r>
            <a:r>
              <a:rPr lang="he-IL" dirty="0">
                <a:solidFill>
                  <a:srgbClr val="1F497D"/>
                </a:solidFill>
              </a:rPr>
              <a:t>לצורך הכפלת </a:t>
            </a:r>
            <a:r>
              <a:rPr lang="he-IL" dirty="0" smtClean="0">
                <a:solidFill>
                  <a:srgbClr val="1F497D"/>
                </a:solidFill>
              </a:rPr>
              <a:t>הנגיף, </a:t>
            </a:r>
            <a:r>
              <a:rPr lang="he-IL" dirty="0">
                <a:solidFill>
                  <a:srgbClr val="1F497D"/>
                </a:solidFill>
              </a:rPr>
              <a:t>הוא ממקור נגיפי. </a:t>
            </a:r>
            <a:r>
              <a:rPr lang="he-IL" dirty="0" smtClean="0">
                <a:solidFill>
                  <a:srgbClr val="1F497D"/>
                </a:solidFill>
              </a:rPr>
              <a:t>הסבירו. (</a:t>
            </a:r>
            <a:r>
              <a:rPr lang="he-IL" dirty="0">
                <a:solidFill>
                  <a:srgbClr val="1F497D"/>
                </a:solidFill>
                <a:latin typeface="Times New Roman" pitchFamily="18" charset="0"/>
                <a:cs typeface="Arial"/>
              </a:rPr>
              <a:t>בגרות </a:t>
            </a:r>
            <a:r>
              <a:rPr lang="he-IL" dirty="0" smtClean="0">
                <a:solidFill>
                  <a:srgbClr val="1F497D"/>
                </a:solidFill>
              </a:rPr>
              <a:t>תשס"ג)</a:t>
            </a:r>
            <a:endParaRPr lang="he-IL" dirty="0">
              <a:solidFill>
                <a:srgbClr val="1F497D"/>
              </a:solidFill>
            </a:endParaRPr>
          </a:p>
          <a:p>
            <a:pPr eaLnBrk="1" hangingPunct="1">
              <a:defRPr/>
            </a:pPr>
            <a:endParaRPr lang="he-IL" dirty="0" smtClean="0">
              <a:solidFill>
                <a:srgbClr val="1F497D"/>
              </a:solidFill>
            </a:endParaRPr>
          </a:p>
          <a:p>
            <a:pPr eaLnBrk="1" hangingPunct="1">
              <a:defRPr/>
            </a:pPr>
            <a:r>
              <a:rPr lang="he-IL" dirty="0" smtClean="0">
                <a:solidFill>
                  <a:srgbClr val="1F497D"/>
                </a:solidFill>
              </a:rPr>
              <a:t>ב. באופן עקרוני, האם אפשר להשתמש בחומר שפוגע בפעילות האנזים </a:t>
            </a:r>
            <a:r>
              <a:rPr lang="he-IL" dirty="0" err="1" smtClean="0">
                <a:solidFill>
                  <a:srgbClr val="1F497D"/>
                </a:solidFill>
              </a:rPr>
              <a:t>ריברס-טרנסקריפטאז</a:t>
            </a:r>
            <a:r>
              <a:rPr lang="he-IL" dirty="0" smtClean="0">
                <a:solidFill>
                  <a:srgbClr val="1F497D"/>
                </a:solidFill>
              </a:rPr>
              <a:t> </a:t>
            </a:r>
          </a:p>
          <a:p>
            <a:pPr eaLnBrk="1" hangingPunct="1">
              <a:defRPr/>
            </a:pPr>
            <a:r>
              <a:rPr lang="he-IL" dirty="0" smtClean="0">
                <a:solidFill>
                  <a:srgbClr val="1F497D"/>
                </a:solidFill>
              </a:rPr>
              <a:t>   לטיפול בחולי איידס ללא חשש שהיא תפגע בתאי האדם עצמו? נמקו.</a:t>
            </a:r>
          </a:p>
        </p:txBody>
      </p:sp>
    </p:spTree>
    <p:extLst>
      <p:ext uri="{BB962C8B-B14F-4D97-AF65-F5344CB8AC3E}">
        <p14:creationId xmlns:p14="http://schemas.microsoft.com/office/powerpoint/2010/main" val="42725802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5876" y="4349630"/>
            <a:ext cx="4326164" cy="2355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2763" y="1834240"/>
            <a:ext cx="4401827" cy="237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25654" y="1844824"/>
            <a:ext cx="2010955" cy="4866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67075" y="1844824"/>
            <a:ext cx="1786359" cy="485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ED7716-00A9-421C-BE49-E7DCBE497DB8}" type="slidenum">
              <a:rPr lang="he-IL" altLang="he-IL" sz="1100">
                <a:solidFill>
                  <a:srgbClr val="BFBFBF"/>
                </a:solidFill>
              </a:rPr>
              <a:pPr eaLnBrk="1" hangingPunct="1"/>
              <a:t>32</a:t>
            </a:fld>
            <a:endParaRPr lang="he-IL" altLang="he-IL" sz="1100">
              <a:solidFill>
                <a:srgbClr val="BFBFBF"/>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chemeClr val="accent3"/>
                </a:solidFill>
              </a:rPr>
              <a:t>התרבות הנגיפים בגוף גורמת למחלה</a:t>
            </a:r>
            <a:endParaRPr lang="he-IL" sz="1800" dirty="0" smtClean="0">
              <a:solidFill>
                <a:schemeClr val="accent3"/>
              </a:solidFill>
            </a:endParaRPr>
          </a:p>
        </p:txBody>
      </p:sp>
      <p:sp>
        <p:nvSpPr>
          <p:cNvPr id="8"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מלבן 1"/>
          <p:cNvSpPr/>
          <p:nvPr/>
        </p:nvSpPr>
        <p:spPr>
          <a:xfrm>
            <a:off x="437100" y="548680"/>
            <a:ext cx="8424936" cy="2031325"/>
          </a:xfrm>
          <a:prstGeom prst="rect">
            <a:avLst/>
          </a:prstGeom>
        </p:spPr>
        <p:txBody>
          <a:bodyPr wrap="square">
            <a:spAutoFit/>
          </a:bodyPr>
          <a:lstStyle/>
          <a:p>
            <a:pPr>
              <a:defRPr/>
            </a:pPr>
            <a:r>
              <a:rPr lang="he-IL" dirty="0" smtClean="0">
                <a:solidFill>
                  <a:prstClr val="black"/>
                </a:solidFill>
                <a:latin typeface="Times New Roman" pitchFamily="18" charset="0"/>
                <a:cs typeface="Arial"/>
              </a:rPr>
              <a:t>התרבות </a:t>
            </a:r>
            <a:r>
              <a:rPr lang="he-IL" dirty="0">
                <a:solidFill>
                  <a:prstClr val="black"/>
                </a:solidFill>
                <a:latin typeface="Times New Roman" pitchFamily="18" charset="0"/>
                <a:cs typeface="Arial"/>
              </a:rPr>
              <a:t>הנגיפים בתוך תאי הגוף גורמת לנזק כבד לתאים ואף למותם. הרס התאים במקום ההתרבות הוא הגורם לסימני המחלה. </a:t>
            </a:r>
            <a:r>
              <a:rPr lang="he-IL" dirty="0" smtClean="0">
                <a:solidFill>
                  <a:prstClr val="black"/>
                </a:solidFill>
                <a:latin typeface="Times New Roman" pitchFamily="18" charset="0"/>
                <a:cs typeface="Arial"/>
              </a:rPr>
              <a:t>התאים שנפגעו משחררים חומרים המתפשטים בגוף וגורמים לעליית החום, לכאבי ראש, לכאבי גפיים, לבחילות ולהקאות.</a:t>
            </a:r>
            <a:endParaRPr lang="he-IL" dirty="0">
              <a:solidFill>
                <a:prstClr val="black"/>
              </a:solidFill>
              <a:latin typeface="Times New Roman" pitchFamily="18" charset="0"/>
              <a:cs typeface="Arial"/>
            </a:endParaRPr>
          </a:p>
          <a:p>
            <a:pPr>
              <a:defRPr/>
            </a:pPr>
            <a:r>
              <a:rPr lang="he-IL" dirty="0" smtClean="0">
                <a:solidFill>
                  <a:prstClr val="black"/>
                </a:solidFill>
                <a:latin typeface="Times New Roman" pitchFamily="18" charset="0"/>
                <a:cs typeface="Arial"/>
              </a:rPr>
              <a:t>זהותו של האיבר המותקף ומידת אלימות הנגיף קובעות את מידת הנזק. דוגמאות:</a:t>
            </a:r>
          </a:p>
          <a:p>
            <a:pPr>
              <a:defRPr/>
            </a:pPr>
            <a:endParaRPr lang="he-IL" dirty="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a:p>
            <a:pPr>
              <a:defRPr/>
            </a:pPr>
            <a:endParaRPr lang="he-IL" dirty="0">
              <a:solidFill>
                <a:prstClr val="black"/>
              </a:solidFill>
              <a:latin typeface="Times New Roman" pitchFamily="18" charset="0"/>
              <a:cs typeface="Arial"/>
            </a:endParaRPr>
          </a:p>
        </p:txBody>
      </p:sp>
      <p:pic>
        <p:nvPicPr>
          <p:cNvPr id="20" name="Picture 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0072" y="2081558"/>
            <a:ext cx="1564334" cy="285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מלבן 1"/>
          <p:cNvSpPr>
            <a:spLocks noChangeArrowheads="1"/>
          </p:cNvSpPr>
          <p:nvPr/>
        </p:nvSpPr>
        <p:spPr bwMode="auto">
          <a:xfrm>
            <a:off x="5220072" y="4919653"/>
            <a:ext cx="3561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he-IL" sz="800" dirty="0">
                <a:solidFill>
                  <a:srgbClr val="000000"/>
                </a:solidFill>
                <a:latin typeface="Calibri" panose="020F0502020204030204" pitchFamily="34" charset="0"/>
                <a:cs typeface="Calibri" panose="020F0502020204030204" pitchFamily="34" charset="0"/>
                <a:hlinkClick r:id="rId4"/>
              </a:rPr>
              <a:t>CDC</a:t>
            </a:r>
            <a:endParaRPr lang="en-US" altLang="he-IL" sz="800" dirty="0">
              <a:solidFill>
                <a:srgbClr val="000000"/>
              </a:solidFill>
              <a:latin typeface="Calibri" panose="020F0502020204030204" pitchFamily="34" charset="0"/>
              <a:cs typeface="Calibri" panose="020F0502020204030204" pitchFamily="34" charset="0"/>
            </a:endParaRPr>
          </a:p>
        </p:txBody>
      </p:sp>
      <p:sp>
        <p:nvSpPr>
          <p:cNvPr id="4" name="מלבן 3"/>
          <p:cNvSpPr/>
          <p:nvPr/>
        </p:nvSpPr>
        <p:spPr>
          <a:xfrm>
            <a:off x="4794014" y="5140349"/>
            <a:ext cx="2168091" cy="1384995"/>
          </a:xfrm>
          <a:prstGeom prst="rect">
            <a:avLst/>
          </a:prstGeom>
        </p:spPr>
        <p:txBody>
          <a:bodyPr wrap="square">
            <a:spAutoFit/>
          </a:bodyPr>
          <a:lstStyle/>
          <a:p>
            <a:r>
              <a:rPr lang="he-IL" sz="1400" b="1" dirty="0" smtClean="0">
                <a:solidFill>
                  <a:prstClr val="black"/>
                </a:solidFill>
                <a:latin typeface="Times New Roman" pitchFamily="18" charset="0"/>
                <a:cs typeface="Arial"/>
              </a:rPr>
              <a:t>נגיפים ההורסים תאים במערכת </a:t>
            </a:r>
            <a:r>
              <a:rPr lang="he-IL" sz="1400" b="1" smtClean="0">
                <a:solidFill>
                  <a:prstClr val="black"/>
                </a:solidFill>
                <a:latin typeface="Times New Roman" pitchFamily="18" charset="0"/>
                <a:cs typeface="Arial"/>
              </a:rPr>
              <a:t>העצבים </a:t>
            </a:r>
          </a:p>
          <a:p>
            <a:r>
              <a:rPr lang="he-IL" sz="1400" b="1" smtClean="0">
                <a:solidFill>
                  <a:prstClr val="black"/>
                </a:solidFill>
                <a:latin typeface="Times New Roman" pitchFamily="18" charset="0"/>
                <a:cs typeface="Arial"/>
              </a:rPr>
              <a:t>יכולים </a:t>
            </a:r>
            <a:r>
              <a:rPr lang="he-IL" sz="1400" b="1" dirty="0" smtClean="0">
                <a:solidFill>
                  <a:prstClr val="black"/>
                </a:solidFill>
                <a:latin typeface="Times New Roman" pitchFamily="18" charset="0"/>
                <a:cs typeface="Arial"/>
              </a:rPr>
              <a:t>לגרום לשיתוק.</a:t>
            </a:r>
          </a:p>
          <a:p>
            <a:r>
              <a:rPr lang="he-IL" sz="1400" b="1" dirty="0" smtClean="0">
                <a:solidFill>
                  <a:prstClr val="black"/>
                </a:solidFill>
                <a:latin typeface="Times New Roman" pitchFamily="18" charset="0"/>
                <a:cs typeface="Arial"/>
              </a:rPr>
              <a:t>בתמונה ילדה שחלתה בשיתוק ילדים עקב הידבקות בנגיף הפוליו</a:t>
            </a:r>
            <a:endParaRPr lang="he-IL" sz="1400" b="1" dirty="0">
              <a:solidFill>
                <a:prstClr val="black"/>
              </a:solidFill>
            </a:endParaRPr>
          </a:p>
        </p:txBody>
      </p:sp>
      <p:sp>
        <p:nvSpPr>
          <p:cNvPr id="3" name="מלבן 2"/>
          <p:cNvSpPr/>
          <p:nvPr/>
        </p:nvSpPr>
        <p:spPr>
          <a:xfrm>
            <a:off x="2881890" y="4559869"/>
            <a:ext cx="1869727" cy="1384995"/>
          </a:xfrm>
          <a:prstGeom prst="rect">
            <a:avLst/>
          </a:prstGeom>
        </p:spPr>
        <p:txBody>
          <a:bodyPr wrap="square">
            <a:spAutoFit/>
          </a:bodyPr>
          <a:lstStyle/>
          <a:p>
            <a:r>
              <a:rPr lang="he-IL" sz="1400" b="1"/>
              <a:t>נגיפי </a:t>
            </a:r>
            <a:r>
              <a:rPr lang="he-IL" sz="1400" b="1" smtClean="0"/>
              <a:t>הנזלת </a:t>
            </a:r>
            <a:r>
              <a:rPr lang="he-IL" sz="1400" b="1" dirty="0"/>
              <a:t>למיניהן מתרבים בתאי האפיתל של דרכי הנשימה העליונות וגורמים להפרשת ריר בכמות גדולה.</a:t>
            </a:r>
          </a:p>
        </p:txBody>
      </p:sp>
      <p:sp>
        <p:nvSpPr>
          <p:cNvPr id="7" name="מלבן 6"/>
          <p:cNvSpPr/>
          <p:nvPr/>
        </p:nvSpPr>
        <p:spPr>
          <a:xfrm>
            <a:off x="2822439" y="2290870"/>
            <a:ext cx="2023145" cy="1169551"/>
          </a:xfrm>
          <a:prstGeom prst="rect">
            <a:avLst/>
          </a:prstGeom>
        </p:spPr>
        <p:txBody>
          <a:bodyPr wrap="square">
            <a:spAutoFit/>
          </a:bodyPr>
          <a:lstStyle/>
          <a:p>
            <a:r>
              <a:rPr lang="he-IL" sz="1400" b="1" dirty="0">
                <a:solidFill>
                  <a:prstClr val="black"/>
                </a:solidFill>
                <a:latin typeface="Times New Roman" pitchFamily="18" charset="0"/>
                <a:cs typeface="Arial"/>
              </a:rPr>
              <a:t>נגיפים ההורסים תאים בעור גורמים לפריחה </a:t>
            </a:r>
            <a:r>
              <a:rPr lang="he-IL" sz="1400" b="1" dirty="0" smtClean="0">
                <a:solidFill>
                  <a:prstClr val="black"/>
                </a:solidFill>
                <a:latin typeface="Times New Roman" pitchFamily="18" charset="0"/>
                <a:cs typeface="Arial"/>
              </a:rPr>
              <a:t>ולאבעבועות.</a:t>
            </a:r>
          </a:p>
          <a:p>
            <a:r>
              <a:rPr lang="he-IL" sz="1400" b="1" dirty="0" smtClean="0">
                <a:solidFill>
                  <a:prstClr val="black"/>
                </a:solidFill>
                <a:latin typeface="Times New Roman" pitchFamily="18" charset="0"/>
                <a:cs typeface="Arial"/>
              </a:rPr>
              <a:t>בתמונה ילד חולה באבעבועות רוח.</a:t>
            </a:r>
            <a:endParaRPr lang="he-IL" sz="1400" b="1" dirty="0"/>
          </a:p>
        </p:txBody>
      </p:sp>
      <p:sp>
        <p:nvSpPr>
          <p:cNvPr id="6" name="מלבן 5"/>
          <p:cNvSpPr/>
          <p:nvPr/>
        </p:nvSpPr>
        <p:spPr>
          <a:xfrm>
            <a:off x="7119695" y="4395463"/>
            <a:ext cx="1783073" cy="2246769"/>
          </a:xfrm>
          <a:prstGeom prst="rect">
            <a:avLst/>
          </a:prstGeom>
        </p:spPr>
        <p:txBody>
          <a:bodyPr wrap="square">
            <a:spAutoFit/>
          </a:bodyPr>
          <a:lstStyle/>
          <a:p>
            <a:pPr>
              <a:defRPr/>
            </a:pPr>
            <a:r>
              <a:rPr lang="he-IL" sz="1400" b="1" dirty="0" smtClean="0">
                <a:solidFill>
                  <a:prstClr val="black"/>
                </a:solidFill>
                <a:latin typeface="Times New Roman" pitchFamily="18" charset="0"/>
                <a:cs typeface="Arial"/>
              </a:rPr>
              <a:t>נגיפים המתרבים </a:t>
            </a:r>
            <a:r>
              <a:rPr lang="he-IL" sz="1400" b="1" dirty="0">
                <a:solidFill>
                  <a:prstClr val="black"/>
                </a:solidFill>
                <a:latin typeface="Times New Roman" pitchFamily="18" charset="0"/>
                <a:cs typeface="Arial"/>
              </a:rPr>
              <a:t>בכבד עלולים לפגוע בתפקודי הכבד, </a:t>
            </a:r>
          </a:p>
          <a:p>
            <a:pPr>
              <a:defRPr/>
            </a:pPr>
            <a:r>
              <a:rPr lang="he-IL" sz="1400" b="1" dirty="0">
                <a:solidFill>
                  <a:prstClr val="black"/>
                </a:solidFill>
                <a:latin typeface="Times New Roman" pitchFamily="18" charset="0"/>
                <a:cs typeface="Arial"/>
              </a:rPr>
              <a:t>פגיעה שעלולה להתבטא במחלה </a:t>
            </a:r>
            <a:endParaRPr lang="he-IL" sz="1400" b="1" dirty="0" smtClean="0">
              <a:solidFill>
                <a:prstClr val="black"/>
              </a:solidFill>
              <a:latin typeface="Times New Roman" pitchFamily="18" charset="0"/>
              <a:cs typeface="Arial"/>
            </a:endParaRPr>
          </a:p>
          <a:p>
            <a:pPr>
              <a:defRPr/>
            </a:pPr>
            <a:r>
              <a:rPr lang="he-IL" sz="1400" b="1" dirty="0" smtClean="0">
                <a:solidFill>
                  <a:prstClr val="black"/>
                </a:solidFill>
                <a:latin typeface="Times New Roman" pitchFamily="18" charset="0"/>
                <a:cs typeface="Arial"/>
              </a:rPr>
              <a:t>קשה </a:t>
            </a:r>
            <a:r>
              <a:rPr lang="he-IL" sz="1400" b="1" dirty="0">
                <a:solidFill>
                  <a:prstClr val="black"/>
                </a:solidFill>
                <a:latin typeface="Times New Roman" pitchFamily="18" charset="0"/>
                <a:cs typeface="Arial"/>
              </a:rPr>
              <a:t>וקטלנית</a:t>
            </a:r>
            <a:r>
              <a:rPr lang="he-IL" sz="1400" b="1" dirty="0" smtClean="0">
                <a:solidFill>
                  <a:prstClr val="black"/>
                </a:solidFill>
                <a:latin typeface="Times New Roman" pitchFamily="18" charset="0"/>
                <a:cs typeface="Arial"/>
              </a:rPr>
              <a:t>.</a:t>
            </a:r>
          </a:p>
          <a:p>
            <a:pPr>
              <a:defRPr/>
            </a:pPr>
            <a:r>
              <a:rPr lang="he-IL" sz="1400" b="1" dirty="0" smtClean="0">
                <a:solidFill>
                  <a:prstClr val="black"/>
                </a:solidFill>
                <a:latin typeface="Times New Roman" pitchFamily="18" charset="0"/>
                <a:cs typeface="Arial"/>
              </a:rPr>
              <a:t>כבד שנפגע מצהבת נגיפית (תמונה תחתונה) לעומת כבד של אדם בריא.</a:t>
            </a:r>
            <a:endParaRPr lang="he-IL" sz="1400" b="1" dirty="0">
              <a:solidFill>
                <a:prstClr val="black"/>
              </a:solidFill>
              <a:latin typeface="Times New Roman" pitchFamily="18" charset="0"/>
              <a:cs typeface="Arial"/>
            </a:endParaRPr>
          </a:p>
        </p:txBody>
      </p:sp>
      <p:pic>
        <p:nvPicPr>
          <p:cNvPr id="5" name="תמונה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5576" y="2265633"/>
            <a:ext cx="2263741" cy="1509161"/>
          </a:xfrm>
          <a:prstGeom prst="rect">
            <a:avLst/>
          </a:prstGeom>
        </p:spPr>
      </p:pic>
      <p:pic>
        <p:nvPicPr>
          <p:cNvPr id="10" name="תמונה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5322" y="4484370"/>
            <a:ext cx="2054171" cy="1757686"/>
          </a:xfrm>
          <a:prstGeom prst="rect">
            <a:avLst/>
          </a:prstGeom>
        </p:spPr>
      </p:pic>
      <p:sp>
        <p:nvSpPr>
          <p:cNvPr id="23" name="מלבן 13"/>
          <p:cNvSpPr>
            <a:spLocks noChangeArrowheads="1"/>
          </p:cNvSpPr>
          <p:nvPr/>
        </p:nvSpPr>
        <p:spPr bwMode="auto">
          <a:xfrm>
            <a:off x="1784535" y="4316413"/>
            <a:ext cx="6046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sz="1000" dirty="0" smtClean="0">
                <a:solidFill>
                  <a:prstClr val="black"/>
                </a:solidFill>
              </a:rPr>
              <a:t>תמונות: </a:t>
            </a:r>
            <a:endParaRPr lang="he-IL" altLang="he-IL" sz="1000" dirty="0">
              <a:solidFill>
                <a:prstClr val="black"/>
              </a:solidFill>
            </a:endParaRPr>
          </a:p>
        </p:txBody>
      </p:sp>
      <p:grpSp>
        <p:nvGrpSpPr>
          <p:cNvPr id="13" name="קבוצה 12"/>
          <p:cNvGrpSpPr/>
          <p:nvPr/>
        </p:nvGrpSpPr>
        <p:grpSpPr>
          <a:xfrm>
            <a:off x="7231028" y="2081558"/>
            <a:ext cx="1621006" cy="2268072"/>
            <a:chOff x="7524328" y="2265634"/>
            <a:chExt cx="1327705" cy="2083996"/>
          </a:xfrm>
        </p:grpSpPr>
        <p:pic>
          <p:nvPicPr>
            <p:cNvPr id="11" name="תמונה 1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541001" y="2265634"/>
              <a:ext cx="1311032" cy="1031632"/>
            </a:xfrm>
            <a:prstGeom prst="rect">
              <a:avLst/>
            </a:prstGeom>
          </p:spPr>
        </p:pic>
        <p:pic>
          <p:nvPicPr>
            <p:cNvPr id="12" name="תמונה 1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524328" y="3252495"/>
              <a:ext cx="1315323" cy="1097135"/>
            </a:xfrm>
            <a:prstGeom prst="rect">
              <a:avLst/>
            </a:prstGeom>
          </p:spPr>
        </p:pic>
      </p:grpSp>
    </p:spTree>
    <p:extLst>
      <p:ext uri="{BB962C8B-B14F-4D97-AF65-F5344CB8AC3E}">
        <p14:creationId xmlns:p14="http://schemas.microsoft.com/office/powerpoint/2010/main" val="6266908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5438" y="549275"/>
            <a:ext cx="8429625" cy="60785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defRPr/>
            </a:pPr>
            <a:r>
              <a:rPr lang="he-IL" u="sng" dirty="0">
                <a:solidFill>
                  <a:prstClr val="black"/>
                </a:solidFill>
              </a:rPr>
              <a:t>הנגיפים הם קבוצה ייחודית של טפילים</a:t>
            </a:r>
            <a:r>
              <a:rPr lang="he-IL" dirty="0">
                <a:solidFill>
                  <a:prstClr val="black"/>
                </a:solidFill>
              </a:rPr>
              <a:t>: </a:t>
            </a:r>
          </a:p>
          <a:p>
            <a:pPr>
              <a:lnSpc>
                <a:spcPct val="150000"/>
              </a:lnSpc>
              <a:buFontTx/>
              <a:buBlip>
                <a:blip r:embed="rId2"/>
              </a:buBlip>
              <a:defRPr/>
            </a:pPr>
            <a:r>
              <a:rPr lang="he-IL" dirty="0">
                <a:solidFill>
                  <a:prstClr val="black"/>
                </a:solidFill>
              </a:rPr>
              <a:t> הנגיפים הם קבוצה ייחודית של טפילים: </a:t>
            </a:r>
          </a:p>
          <a:p>
            <a:pPr>
              <a:lnSpc>
                <a:spcPct val="150000"/>
              </a:lnSpc>
              <a:defRPr/>
            </a:pPr>
            <a:r>
              <a:rPr lang="he-IL" dirty="0">
                <a:solidFill>
                  <a:prstClr val="black"/>
                </a:solidFill>
              </a:rPr>
              <a:t>  יש להם מאפיינים של יצורים חיים מבחינת תורשה ואבולוציה: הם בעלי חומר גנטי, הם  </a:t>
            </a:r>
          </a:p>
          <a:p>
            <a:pPr>
              <a:lnSpc>
                <a:spcPct val="150000"/>
              </a:lnSpc>
              <a:defRPr/>
            </a:pPr>
            <a:r>
              <a:rPr lang="he-IL" dirty="0">
                <a:solidFill>
                  <a:prstClr val="black"/>
                </a:solidFill>
              </a:rPr>
              <a:t>  מתרבים ומעבירים את תכונותיהם לצאצאים. עקב מוטציות המתרחשות מדי פעם בפעם, חל </a:t>
            </a:r>
          </a:p>
          <a:p>
            <a:pPr>
              <a:lnSpc>
                <a:spcPct val="150000"/>
              </a:lnSpc>
              <a:defRPr/>
            </a:pPr>
            <a:r>
              <a:rPr lang="he-IL" dirty="0">
                <a:solidFill>
                  <a:prstClr val="black"/>
                </a:solidFill>
              </a:rPr>
              <a:t>  שינוי בתכונותיהם במהלך האבולוציה.</a:t>
            </a:r>
          </a:p>
          <a:p>
            <a:pPr marL="182563" indent="-182563">
              <a:lnSpc>
                <a:spcPct val="150000"/>
              </a:lnSpc>
              <a:buFontTx/>
              <a:buBlip>
                <a:blip r:embed="rId2"/>
              </a:buBlip>
              <a:defRPr/>
            </a:pPr>
            <a:endParaRPr lang="he-IL" dirty="0">
              <a:solidFill>
                <a:prstClr val="black"/>
              </a:solidFill>
            </a:endParaRPr>
          </a:p>
          <a:p>
            <a:pPr marL="182563" indent="-182563">
              <a:lnSpc>
                <a:spcPct val="150000"/>
              </a:lnSpc>
              <a:buFontTx/>
              <a:buBlip>
                <a:blip r:embed="rId2"/>
              </a:buBlip>
              <a:defRPr/>
            </a:pPr>
            <a:r>
              <a:rPr lang="he-IL" dirty="0">
                <a:solidFill>
                  <a:prstClr val="black"/>
                </a:solidFill>
              </a:rPr>
              <a:t> אין להם מאפיינים של יצורים חיים מבחינת המטבוליזם (חילוף חומרים): הנגיפים הם טפילים מוחלטים המסוגלים להתרבות רק בתאי אורגניזמים אחרים. אין מתקיים בהם חילוף חומרים, והם תלויים לחלוטין במטבוליזם של התא המאחסן.</a:t>
            </a:r>
          </a:p>
          <a:p>
            <a:pPr marL="182563" indent="-182563">
              <a:lnSpc>
                <a:spcPct val="150000"/>
              </a:lnSpc>
              <a:buFontTx/>
              <a:buBlip>
                <a:blip r:embed="rId2"/>
              </a:buBlip>
              <a:defRPr/>
            </a:pPr>
            <a:endParaRPr lang="he-IL" dirty="0">
              <a:solidFill>
                <a:prstClr val="black"/>
              </a:solidFill>
            </a:endParaRPr>
          </a:p>
          <a:p>
            <a:pPr>
              <a:lnSpc>
                <a:spcPct val="150000"/>
              </a:lnSpc>
              <a:buFontTx/>
              <a:buBlip>
                <a:blip r:embed="rId2"/>
              </a:buBlip>
              <a:defRPr/>
            </a:pPr>
            <a:r>
              <a:rPr lang="he-IL" dirty="0">
                <a:solidFill>
                  <a:prstClr val="black"/>
                </a:solidFill>
              </a:rPr>
              <a:t> הנגיף בנוי מחלק פנימי הכולל חומצת גרעין שהיא </a:t>
            </a:r>
            <a:r>
              <a:rPr lang="en-US" dirty="0">
                <a:solidFill>
                  <a:prstClr val="black"/>
                </a:solidFill>
              </a:rPr>
              <a:t>DNA</a:t>
            </a:r>
            <a:r>
              <a:rPr lang="he-IL" dirty="0">
                <a:solidFill>
                  <a:prstClr val="black"/>
                </a:solidFill>
              </a:rPr>
              <a:t> או </a:t>
            </a:r>
            <a:r>
              <a:rPr lang="en-US" dirty="0">
                <a:solidFill>
                  <a:prstClr val="black"/>
                </a:solidFill>
              </a:rPr>
              <a:t>RNA</a:t>
            </a:r>
            <a:r>
              <a:rPr lang="he-IL" dirty="0">
                <a:solidFill>
                  <a:prstClr val="black"/>
                </a:solidFill>
              </a:rPr>
              <a:t> (ברטרווירוסים), ומחלק </a:t>
            </a:r>
          </a:p>
          <a:p>
            <a:pPr>
              <a:lnSpc>
                <a:spcPct val="200000"/>
              </a:lnSpc>
              <a:defRPr/>
            </a:pPr>
            <a:r>
              <a:rPr lang="he-IL" dirty="0">
                <a:solidFill>
                  <a:prstClr val="black"/>
                </a:solidFill>
              </a:rPr>
              <a:t>  חיצוני שהוא קופסית המורכבת מחלבונים. </a:t>
            </a:r>
          </a:p>
          <a:p>
            <a:pPr>
              <a:lnSpc>
                <a:spcPct val="200000"/>
              </a:lnSpc>
              <a:buFontTx/>
              <a:buBlip>
                <a:blip r:embed="rId2"/>
              </a:buBlip>
              <a:defRPr/>
            </a:pPr>
            <a:r>
              <a:rPr lang="he-IL" dirty="0">
                <a:solidFill>
                  <a:prstClr val="black"/>
                </a:solidFill>
              </a:rPr>
              <a:t> כל נגיף מתקיף תאים ייחודיים. ההיכרות מבוססת על התאמה בין חלבונים במעטפת הנגיף </a:t>
            </a:r>
          </a:p>
          <a:p>
            <a:pPr marL="92075" indent="-92075">
              <a:lnSpc>
                <a:spcPct val="150000"/>
              </a:lnSpc>
              <a:defRPr/>
            </a:pPr>
            <a:r>
              <a:rPr lang="he-IL" dirty="0">
                <a:solidFill>
                  <a:prstClr val="black"/>
                </a:solidFill>
              </a:rPr>
              <a:t>  לקולטנים בתא המאחסן.</a:t>
            </a:r>
          </a:p>
          <a:p>
            <a:pPr>
              <a:lnSpc>
                <a:spcPct val="150000"/>
              </a:lnSpc>
              <a:defRPr/>
            </a:pPr>
            <a:endParaRPr lang="he-IL" dirty="0">
              <a:solidFill>
                <a:prstClr val="black"/>
              </a:solidFill>
            </a:endParaRPr>
          </a:p>
          <a:p>
            <a:pPr>
              <a:lnSpc>
                <a:spcPct val="150000"/>
              </a:lnSpc>
              <a:defRPr/>
            </a:pPr>
            <a:endParaRPr lang="he-IL" dirty="0">
              <a:solidFill>
                <a:prstClr val="black"/>
              </a:solidFill>
            </a:endParaRPr>
          </a:p>
        </p:txBody>
      </p:sp>
      <p:sp>
        <p:nvSpPr>
          <p:cNvPr id="8" name="כותרת 7"/>
          <p:cNvSpPr>
            <a:spLocks noGrp="1"/>
          </p:cNvSpPr>
          <p:nvPr>
            <p:ph type="title" idx="4294967295"/>
          </p:nvPr>
        </p:nvSpPr>
        <p:spPr>
          <a:xfrm>
            <a:off x="395288" y="44450"/>
            <a:ext cx="8229600" cy="357188"/>
          </a:xfrm>
          <a:prstGeom prst="rect">
            <a:avLst/>
          </a:prstGeom>
        </p:spPr>
        <p:txBody>
          <a:bodyPr/>
          <a:lstStyle/>
          <a:p>
            <a:pPr>
              <a:defRPr/>
            </a:pPr>
            <a:r>
              <a:rPr lang="he-IL" sz="1800" b="1" dirty="0" smtClean="0">
                <a:solidFill>
                  <a:srgbClr val="FF6600"/>
                </a:solidFill>
                <a:ea typeface="+mn-ea"/>
              </a:rPr>
              <a:t>סיכום: נגיפים = וירוסים</a:t>
            </a:r>
            <a:endParaRPr lang="he-IL" sz="1800" b="1" dirty="0">
              <a:solidFill>
                <a:srgbClr val="FF6600"/>
              </a:solidFill>
              <a:ea typeface="+mn-ea"/>
            </a:endParaRPr>
          </a:p>
        </p:txBody>
      </p:sp>
      <p:sp>
        <p:nvSpPr>
          <p:cNvPr id="6"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97405C-FA37-4EB7-BE23-C959A4304525}" type="slidenum">
              <a:rPr lang="he-IL" altLang="he-IL" sz="1100">
                <a:solidFill>
                  <a:srgbClr val="BFBFBF"/>
                </a:solidFill>
              </a:rPr>
              <a:pPr eaLnBrk="1" hangingPunct="1"/>
              <a:t>33</a:t>
            </a:fld>
            <a:endParaRPr lang="he-IL" altLang="he-IL" sz="1100">
              <a:solidFill>
                <a:srgbClr val="BFBFBF"/>
              </a:solidFill>
            </a:endParaRPr>
          </a:p>
        </p:txBody>
      </p:sp>
      <p:sp>
        <p:nvSpPr>
          <p:cNvPr id="7"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13508457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6388" y="765175"/>
            <a:ext cx="8429625" cy="4680049"/>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a:solidFill>
                  <a:prstClr val="black"/>
                </a:solidFill>
              </a:rPr>
              <a:t> החומר התורשתי של הנגיף חודר לתא המאחסן, ומשוכפל בו בעותקים רבים. כמו כן, נוצרים </a:t>
            </a:r>
          </a:p>
          <a:p>
            <a:pPr>
              <a:lnSpc>
                <a:spcPct val="150000"/>
              </a:lnSpc>
              <a:defRPr/>
            </a:pPr>
            <a:r>
              <a:rPr lang="he-IL" dirty="0">
                <a:solidFill>
                  <a:prstClr val="black"/>
                </a:solidFill>
              </a:rPr>
              <a:t>  </a:t>
            </a:r>
            <a:r>
              <a:rPr lang="he-IL" dirty="0" smtClean="0">
                <a:solidFill>
                  <a:prstClr val="black"/>
                </a:solidFill>
              </a:rPr>
              <a:t>(בתהליך </a:t>
            </a:r>
            <a:r>
              <a:rPr lang="he-IL" dirty="0" err="1" smtClean="0">
                <a:solidFill>
                  <a:prstClr val="black"/>
                </a:solidFill>
              </a:rPr>
              <a:t>תעתוק</a:t>
            </a:r>
            <a:r>
              <a:rPr lang="he-IL" dirty="0" smtClean="0">
                <a:solidFill>
                  <a:prstClr val="black"/>
                </a:solidFill>
              </a:rPr>
              <a:t> ותרגום) חלבוני </a:t>
            </a:r>
            <a:r>
              <a:rPr lang="he-IL" dirty="0">
                <a:solidFill>
                  <a:prstClr val="black"/>
                </a:solidFill>
              </a:rPr>
              <a:t>המעטפת, המקודדים מגנים המצויים בחומר התורשתי שלו.  </a:t>
            </a:r>
            <a:r>
              <a:rPr lang="he-IL" dirty="0" smtClean="0">
                <a:solidFill>
                  <a:prstClr val="black"/>
                </a:solidFill>
              </a:rPr>
              <a:t> </a:t>
            </a:r>
          </a:p>
          <a:p>
            <a:pPr>
              <a:lnSpc>
                <a:spcPct val="150000"/>
              </a:lnSpc>
              <a:defRPr/>
            </a:pPr>
            <a:r>
              <a:rPr lang="he-IL" dirty="0" smtClean="0">
                <a:solidFill>
                  <a:prstClr val="black"/>
                </a:solidFill>
              </a:rPr>
              <a:t>  משאבי </a:t>
            </a:r>
            <a:r>
              <a:rPr lang="he-IL" dirty="0">
                <a:solidFill>
                  <a:prstClr val="black"/>
                </a:solidFill>
              </a:rPr>
              <a:t>התא המאחסן </a:t>
            </a:r>
            <a:r>
              <a:rPr lang="he-IL" dirty="0" smtClean="0">
                <a:solidFill>
                  <a:prstClr val="black"/>
                </a:solidFill>
              </a:rPr>
              <a:t>הכוללים</a:t>
            </a:r>
            <a:r>
              <a:rPr lang="he-IL" dirty="0">
                <a:solidFill>
                  <a:prstClr val="black"/>
                </a:solidFill>
              </a:rPr>
              <a:t>: חומרים, המערכת האנזימתית ואנרגיה, משועבדים להתרבות </a:t>
            </a:r>
            <a:endParaRPr lang="he-IL" dirty="0" smtClean="0">
              <a:solidFill>
                <a:prstClr val="black"/>
              </a:solidFill>
            </a:endParaRPr>
          </a:p>
          <a:p>
            <a:pPr>
              <a:lnSpc>
                <a:spcPct val="150000"/>
              </a:lnSpc>
              <a:defRPr/>
            </a:pPr>
            <a:r>
              <a:rPr lang="he-IL" dirty="0" smtClean="0">
                <a:solidFill>
                  <a:prstClr val="black"/>
                </a:solidFill>
              </a:rPr>
              <a:t>  הנגיף</a:t>
            </a:r>
            <a:r>
              <a:rPr lang="he-IL" dirty="0">
                <a:solidFill>
                  <a:prstClr val="black"/>
                </a:solidFill>
              </a:rPr>
              <a:t>.</a:t>
            </a:r>
          </a:p>
          <a:p>
            <a:pPr>
              <a:lnSpc>
                <a:spcPct val="150000"/>
              </a:lnSpc>
              <a:defRPr/>
            </a:pPr>
            <a:endParaRPr lang="he-IL" dirty="0">
              <a:solidFill>
                <a:prstClr val="black"/>
              </a:solidFill>
            </a:endParaRPr>
          </a:p>
          <a:p>
            <a:pPr>
              <a:lnSpc>
                <a:spcPct val="150000"/>
              </a:lnSpc>
              <a:buFontTx/>
              <a:buBlip>
                <a:blip r:embed="rId2"/>
              </a:buBlip>
              <a:defRPr/>
            </a:pPr>
            <a:r>
              <a:rPr lang="he-IL" dirty="0">
                <a:solidFill>
                  <a:prstClr val="black"/>
                </a:solidFill>
              </a:rPr>
              <a:t> חלקי הנגיף שהורכבו מתארגנים לנגיפים חדשים, המשתחררים מן התא ויכולים לתקוף עוד   </a:t>
            </a:r>
          </a:p>
          <a:p>
            <a:pPr>
              <a:lnSpc>
                <a:spcPct val="150000"/>
              </a:lnSpc>
              <a:defRPr/>
            </a:pPr>
            <a:r>
              <a:rPr lang="he-IL" dirty="0">
                <a:solidFill>
                  <a:prstClr val="black"/>
                </a:solidFill>
              </a:rPr>
              <a:t>  תאים מאותו הסוג.  </a:t>
            </a:r>
          </a:p>
          <a:p>
            <a:pPr>
              <a:lnSpc>
                <a:spcPct val="150000"/>
              </a:lnSpc>
              <a:defRPr/>
            </a:pPr>
            <a:endParaRPr lang="he-IL" dirty="0">
              <a:solidFill>
                <a:prstClr val="black"/>
              </a:solidFill>
            </a:endParaRPr>
          </a:p>
          <a:p>
            <a:pPr>
              <a:lnSpc>
                <a:spcPct val="150000"/>
              </a:lnSpc>
              <a:buFontTx/>
              <a:buBlip>
                <a:blip r:embed="rId2"/>
              </a:buBlip>
              <a:defRPr/>
            </a:pPr>
            <a:r>
              <a:rPr lang="he-IL" dirty="0">
                <a:solidFill>
                  <a:prstClr val="black"/>
                </a:solidFill>
              </a:rPr>
              <a:t> לעתים, גנום הנגיף משתלב בגנום התא המאחסן ונשאר במצב </a:t>
            </a:r>
            <a:r>
              <a:rPr lang="he-IL" dirty="0" smtClean="0">
                <a:solidFill>
                  <a:prstClr val="black"/>
                </a:solidFill>
              </a:rPr>
              <a:t>רדום (מצב לטנטי), </a:t>
            </a:r>
          </a:p>
          <a:p>
            <a:pPr>
              <a:lnSpc>
                <a:spcPct val="150000"/>
              </a:lnSpc>
              <a:defRPr/>
            </a:pPr>
            <a:r>
              <a:rPr lang="he-IL" dirty="0">
                <a:solidFill>
                  <a:prstClr val="black"/>
                </a:solidFill>
              </a:rPr>
              <a:t> </a:t>
            </a:r>
            <a:r>
              <a:rPr lang="he-IL" dirty="0" smtClean="0">
                <a:solidFill>
                  <a:prstClr val="black"/>
                </a:solidFill>
              </a:rPr>
              <a:t>  ובהשפעת </a:t>
            </a:r>
            <a:r>
              <a:rPr lang="he-IL" dirty="0">
                <a:solidFill>
                  <a:prstClr val="black"/>
                </a:solidFill>
              </a:rPr>
              <a:t>גורמים </a:t>
            </a:r>
            <a:r>
              <a:rPr lang="he-IL" dirty="0" smtClean="0">
                <a:solidFill>
                  <a:prstClr val="black"/>
                </a:solidFill>
              </a:rPr>
              <a:t>סביבתיים </a:t>
            </a:r>
            <a:r>
              <a:rPr lang="he-IL" dirty="0">
                <a:solidFill>
                  <a:prstClr val="black"/>
                </a:solidFill>
              </a:rPr>
              <a:t>ופנימיים מסוימים הוא יכול להתבטא, ואז נוצרים נגיפים חדשים.</a:t>
            </a:r>
          </a:p>
          <a:p>
            <a:pPr>
              <a:lnSpc>
                <a:spcPct val="150000"/>
              </a:lnSpc>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נגיפים = וירוסים – המשך</a:t>
            </a:r>
            <a:endParaRPr lang="he-IL" sz="1800" b="1" dirty="0">
              <a:solidFill>
                <a:srgbClr val="FF6600"/>
              </a:solidFill>
              <a:ea typeface="+mn-ea"/>
            </a:endParaRPr>
          </a:p>
        </p:txBody>
      </p:sp>
      <p:sp>
        <p:nvSpPr>
          <p:cNvPr id="6"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F62679-D0C1-430A-B330-806D00DFE2D6}" type="slidenum">
              <a:rPr lang="he-IL" altLang="he-IL" sz="1100">
                <a:solidFill>
                  <a:srgbClr val="BFBFBF"/>
                </a:solidFill>
              </a:rPr>
              <a:pPr eaLnBrk="1" hangingPunct="1"/>
              <a:t>34</a:t>
            </a:fld>
            <a:endParaRPr lang="he-IL" altLang="he-IL" sz="1100">
              <a:solidFill>
                <a:srgbClr val="BFBFBF"/>
              </a:solidFill>
            </a:endParaRPr>
          </a:p>
        </p:txBody>
      </p:sp>
      <p:sp>
        <p:nvSpPr>
          <p:cNvPr id="7" name="Rectangle 3"/>
          <p:cNvSpPr/>
          <p:nvPr/>
        </p:nvSpPr>
        <p:spPr>
          <a:xfrm>
            <a:off x="512763" y="4302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17528571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6388" y="546939"/>
            <a:ext cx="8429625" cy="554635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smtClean="0">
                <a:solidFill>
                  <a:prstClr val="black"/>
                </a:solidFill>
              </a:rPr>
              <a:t> </a:t>
            </a:r>
            <a:r>
              <a:rPr lang="he-IL" dirty="0" err="1" smtClean="0">
                <a:solidFill>
                  <a:prstClr val="black"/>
                </a:solidFill>
              </a:rPr>
              <a:t>רטרווירוסים</a:t>
            </a:r>
            <a:r>
              <a:rPr lang="he-IL" dirty="0" smtClean="0">
                <a:solidFill>
                  <a:prstClr val="black"/>
                </a:solidFill>
              </a:rPr>
              <a:t> </a:t>
            </a:r>
            <a:r>
              <a:rPr lang="he-IL" dirty="0">
                <a:solidFill>
                  <a:prstClr val="black"/>
                </a:solidFill>
              </a:rPr>
              <a:t>הם נגיפים שחומצת הגרעין שלהם היא </a:t>
            </a:r>
            <a:r>
              <a:rPr lang="en-US" dirty="0">
                <a:solidFill>
                  <a:prstClr val="black"/>
                </a:solidFill>
              </a:rPr>
              <a:t>RNA</a:t>
            </a:r>
            <a:r>
              <a:rPr lang="he-IL" dirty="0">
                <a:solidFill>
                  <a:prstClr val="black"/>
                </a:solidFill>
              </a:rPr>
              <a:t>. התרבותם בתא המאחסן כוללת  </a:t>
            </a:r>
          </a:p>
          <a:p>
            <a:pPr>
              <a:lnSpc>
                <a:spcPct val="150000"/>
              </a:lnSpc>
              <a:defRPr/>
            </a:pPr>
            <a:r>
              <a:rPr lang="he-IL" dirty="0">
                <a:solidFill>
                  <a:prstClr val="black"/>
                </a:solidFill>
              </a:rPr>
              <a:t>  שלב מקדים של הפיכת ה-</a:t>
            </a:r>
            <a:r>
              <a:rPr lang="en-US" dirty="0">
                <a:solidFill>
                  <a:prstClr val="black"/>
                </a:solidFill>
              </a:rPr>
              <a:t>RNA</a:t>
            </a:r>
            <a:r>
              <a:rPr lang="he-IL" dirty="0">
                <a:solidFill>
                  <a:prstClr val="black"/>
                </a:solidFill>
              </a:rPr>
              <a:t> שלהם ל-</a:t>
            </a:r>
            <a:r>
              <a:rPr lang="en-US" dirty="0">
                <a:solidFill>
                  <a:prstClr val="black"/>
                </a:solidFill>
              </a:rPr>
              <a:t>DNA</a:t>
            </a:r>
            <a:r>
              <a:rPr lang="he-IL" dirty="0">
                <a:solidFill>
                  <a:prstClr val="black"/>
                </a:solidFill>
              </a:rPr>
              <a:t>, בעזרת אנזים ייחודי </a:t>
            </a:r>
            <a:r>
              <a:rPr lang="he-IL" dirty="0" smtClean="0">
                <a:solidFill>
                  <a:prstClr val="black"/>
                </a:solidFill>
              </a:rPr>
              <a:t>שלהם הנקרא האנזים </a:t>
            </a:r>
          </a:p>
          <a:p>
            <a:pPr>
              <a:lnSpc>
                <a:spcPct val="150000"/>
              </a:lnSpc>
              <a:defRPr/>
            </a:pPr>
            <a:r>
              <a:rPr lang="he-IL" dirty="0" smtClean="0">
                <a:solidFill>
                  <a:prstClr val="black"/>
                </a:solidFill>
              </a:rPr>
              <a:t>  המתעתק במהופך (</a:t>
            </a:r>
            <a:r>
              <a:rPr lang="he-IL" dirty="0" err="1" smtClean="0">
                <a:solidFill>
                  <a:prstClr val="black"/>
                </a:solidFill>
              </a:rPr>
              <a:t>ריברס</a:t>
            </a:r>
            <a:r>
              <a:rPr lang="he-IL" dirty="0" smtClean="0">
                <a:solidFill>
                  <a:prstClr val="black"/>
                </a:solidFill>
              </a:rPr>
              <a:t> </a:t>
            </a:r>
            <a:r>
              <a:rPr lang="he-IL" dirty="0" err="1" smtClean="0">
                <a:solidFill>
                  <a:prstClr val="black"/>
                </a:solidFill>
              </a:rPr>
              <a:t>טרנסקריפטאז</a:t>
            </a:r>
            <a:r>
              <a:rPr lang="he-IL" dirty="0" smtClean="0">
                <a:solidFill>
                  <a:prstClr val="black"/>
                </a:solidFill>
              </a:rPr>
              <a:t>), </a:t>
            </a:r>
            <a:r>
              <a:rPr lang="he-IL" dirty="0">
                <a:solidFill>
                  <a:prstClr val="black"/>
                </a:solidFill>
              </a:rPr>
              <a:t>החודר לתא </a:t>
            </a:r>
            <a:r>
              <a:rPr lang="he-IL" dirty="0" smtClean="0">
                <a:solidFill>
                  <a:prstClr val="black"/>
                </a:solidFill>
              </a:rPr>
              <a:t>המאחסן</a:t>
            </a:r>
            <a:r>
              <a:rPr lang="he-IL" dirty="0">
                <a:solidFill>
                  <a:prstClr val="black"/>
                </a:solidFill>
              </a:rPr>
              <a:t>, נוסף על החומר הגנטי</a:t>
            </a:r>
            <a:r>
              <a:rPr lang="he-IL" dirty="0" smtClean="0">
                <a:solidFill>
                  <a:prstClr val="black"/>
                </a:solidFill>
              </a:rPr>
              <a:t>.</a:t>
            </a:r>
          </a:p>
          <a:p>
            <a:pPr>
              <a:lnSpc>
                <a:spcPct val="150000"/>
              </a:lnSpc>
              <a:defRPr/>
            </a:pPr>
            <a:endParaRPr lang="he-IL" dirty="0" smtClean="0">
              <a:solidFill>
                <a:prstClr val="black"/>
              </a:solidFill>
            </a:endParaRPr>
          </a:p>
          <a:p>
            <a:pPr>
              <a:lnSpc>
                <a:spcPct val="150000"/>
              </a:lnSpc>
              <a:buFontTx/>
              <a:buBlip>
                <a:blip r:embed="rId2"/>
              </a:buBlip>
              <a:defRPr/>
            </a:pPr>
            <a:r>
              <a:rPr lang="he-IL" dirty="0" smtClean="0">
                <a:solidFill>
                  <a:prstClr val="black"/>
                </a:solidFill>
              </a:rPr>
              <a:t> נגיף האיידס </a:t>
            </a:r>
            <a:r>
              <a:rPr lang="he-IL" dirty="0">
                <a:solidFill>
                  <a:prstClr val="black"/>
                </a:solidFill>
              </a:rPr>
              <a:t>ש</a:t>
            </a:r>
            <a:r>
              <a:rPr lang="he-IL" dirty="0" smtClean="0">
                <a:solidFill>
                  <a:prstClr val="black"/>
                </a:solidFill>
              </a:rPr>
              <a:t>ייך לקבוצת </a:t>
            </a:r>
            <a:r>
              <a:rPr lang="he-IL" dirty="0" err="1" smtClean="0">
                <a:solidFill>
                  <a:prstClr val="black"/>
                </a:solidFill>
              </a:rPr>
              <a:t>הרטרווירוסים</a:t>
            </a:r>
            <a:r>
              <a:rPr lang="he-IL" dirty="0" smtClean="0">
                <a:solidFill>
                  <a:prstClr val="black"/>
                </a:solidFill>
              </a:rPr>
              <a:t>. בזמן שה-</a:t>
            </a:r>
            <a:r>
              <a:rPr lang="en-US" dirty="0" smtClean="0">
                <a:solidFill>
                  <a:prstClr val="black"/>
                </a:solidFill>
              </a:rPr>
              <a:t>DNA</a:t>
            </a:r>
            <a:r>
              <a:rPr lang="he-IL" dirty="0" smtClean="0">
                <a:solidFill>
                  <a:prstClr val="black"/>
                </a:solidFill>
              </a:rPr>
              <a:t> (שנוצר על תבנית ה-</a:t>
            </a:r>
            <a:r>
              <a:rPr lang="en-US" dirty="0" smtClean="0">
                <a:solidFill>
                  <a:prstClr val="black"/>
                </a:solidFill>
              </a:rPr>
              <a:t>RNA</a:t>
            </a:r>
            <a:r>
              <a:rPr lang="he-IL" dirty="0" smtClean="0">
                <a:solidFill>
                  <a:prstClr val="black"/>
                </a:solidFill>
              </a:rPr>
              <a:t> הנגיפי) </a:t>
            </a:r>
          </a:p>
          <a:p>
            <a:pPr>
              <a:lnSpc>
                <a:spcPct val="150000"/>
              </a:lnSpc>
              <a:defRPr/>
            </a:pPr>
            <a:r>
              <a:rPr lang="he-IL" dirty="0" smtClean="0">
                <a:solidFill>
                  <a:prstClr val="black"/>
                </a:solidFill>
              </a:rPr>
              <a:t>  משולב בגנום של התא במצב לטנטי,  האדם אינו חולה במחלה, אך הוא נשא שלה ויכול </a:t>
            </a:r>
          </a:p>
          <a:p>
            <a:pPr>
              <a:lnSpc>
                <a:spcPct val="150000"/>
              </a:lnSpc>
              <a:defRPr/>
            </a:pPr>
            <a:r>
              <a:rPr lang="he-IL" dirty="0" smtClean="0">
                <a:solidFill>
                  <a:prstClr val="black"/>
                </a:solidFill>
              </a:rPr>
              <a:t>  להדביק אנשים אחרים.</a:t>
            </a:r>
          </a:p>
          <a:p>
            <a:pPr>
              <a:lnSpc>
                <a:spcPct val="150000"/>
              </a:lnSpc>
              <a:buFontTx/>
              <a:buBlip>
                <a:blip r:embed="rId2"/>
              </a:buBlip>
              <a:defRPr/>
            </a:pPr>
            <a:r>
              <a:rPr lang="he-IL" dirty="0">
                <a:solidFill>
                  <a:prstClr val="black"/>
                </a:solidFill>
              </a:rPr>
              <a:t> </a:t>
            </a:r>
            <a:r>
              <a:rPr lang="he-IL" dirty="0" smtClean="0">
                <a:solidFill>
                  <a:prstClr val="black"/>
                </a:solidFill>
              </a:rPr>
              <a:t>קשה למצוא תרופה נגד מחלות נגיפיות מכיוון שהנגיפים </a:t>
            </a:r>
            <a:r>
              <a:rPr lang="he-IL" dirty="0">
                <a:solidFill>
                  <a:prstClr val="black"/>
                </a:solidFill>
              </a:rPr>
              <a:t>אינם מקיימים תהליכי חיים עצמאיים, </a:t>
            </a:r>
            <a:endParaRPr lang="he-IL" dirty="0" smtClean="0">
              <a:solidFill>
                <a:prstClr val="black"/>
              </a:solidFill>
            </a:endParaRPr>
          </a:p>
          <a:p>
            <a:pPr>
              <a:lnSpc>
                <a:spcPct val="150000"/>
              </a:lnSpc>
              <a:defRPr/>
            </a:pPr>
            <a:r>
              <a:rPr lang="he-IL" dirty="0" smtClean="0">
                <a:solidFill>
                  <a:prstClr val="black"/>
                </a:solidFill>
              </a:rPr>
              <a:t>  אלא </a:t>
            </a:r>
            <a:r>
              <a:rPr lang="he-IL" dirty="0">
                <a:solidFill>
                  <a:prstClr val="black"/>
                </a:solidFill>
              </a:rPr>
              <a:t>מתרבים בתאים אחרים תוך כדי ניצול משאבי התא. תהליך ההתרבות כולל שכפול החומר </a:t>
            </a:r>
            <a:endParaRPr lang="he-IL" dirty="0" smtClean="0">
              <a:solidFill>
                <a:prstClr val="black"/>
              </a:solidFill>
            </a:endParaRPr>
          </a:p>
          <a:p>
            <a:pPr>
              <a:lnSpc>
                <a:spcPct val="150000"/>
              </a:lnSpc>
              <a:defRPr/>
            </a:pPr>
            <a:r>
              <a:rPr lang="he-IL" dirty="0" smtClean="0">
                <a:solidFill>
                  <a:prstClr val="black"/>
                </a:solidFill>
              </a:rPr>
              <a:t>  התורשתי </a:t>
            </a:r>
            <a:r>
              <a:rPr lang="he-IL" dirty="0">
                <a:solidFill>
                  <a:prstClr val="black"/>
                </a:solidFill>
              </a:rPr>
              <a:t>של הנגיף, ויצירת חלבוניו בתהליך </a:t>
            </a:r>
            <a:r>
              <a:rPr lang="he-IL" dirty="0" err="1">
                <a:solidFill>
                  <a:prstClr val="black"/>
                </a:solidFill>
              </a:rPr>
              <a:t>תעתוק</a:t>
            </a:r>
            <a:r>
              <a:rPr lang="he-IL" dirty="0">
                <a:solidFill>
                  <a:prstClr val="black"/>
                </a:solidFill>
              </a:rPr>
              <a:t> ותרגום. התא מקיים תהליכים אלה גם </a:t>
            </a:r>
            <a:endParaRPr lang="he-IL" dirty="0" smtClean="0">
              <a:solidFill>
                <a:prstClr val="black"/>
              </a:solidFill>
            </a:endParaRPr>
          </a:p>
          <a:p>
            <a:pPr>
              <a:lnSpc>
                <a:spcPct val="150000"/>
              </a:lnSpc>
              <a:defRPr/>
            </a:pPr>
            <a:r>
              <a:rPr lang="he-IL" dirty="0" smtClean="0">
                <a:solidFill>
                  <a:prstClr val="black"/>
                </a:solidFill>
              </a:rPr>
              <a:t>  לצרכיו </a:t>
            </a:r>
            <a:r>
              <a:rPr lang="he-IL" dirty="0">
                <a:solidFill>
                  <a:prstClr val="black"/>
                </a:solidFill>
              </a:rPr>
              <a:t>שלו ולכן פגיעה בהם על ידי תרופה, תפגע ללא הבחנה גם בתהליכי החיים של התא</a:t>
            </a:r>
            <a:r>
              <a:rPr lang="he-IL" dirty="0" smtClean="0">
                <a:solidFill>
                  <a:prstClr val="black"/>
                </a:solidFill>
              </a:rPr>
              <a:t>.</a:t>
            </a:r>
          </a:p>
          <a:p>
            <a:pPr>
              <a:lnSpc>
                <a:spcPct val="150000"/>
              </a:lnSpc>
              <a:buFontTx/>
              <a:buBlip>
                <a:blip r:embed="rId2"/>
              </a:buBlip>
              <a:defRPr/>
            </a:pPr>
            <a:r>
              <a:rPr lang="he-IL" dirty="0">
                <a:solidFill>
                  <a:prstClr val="black"/>
                </a:solidFill>
              </a:rPr>
              <a:t> </a:t>
            </a:r>
            <a:r>
              <a:rPr lang="he-IL" dirty="0" smtClean="0">
                <a:solidFill>
                  <a:prstClr val="black"/>
                </a:solidFill>
              </a:rPr>
              <a:t>תרופות נגד איידס כוללות בין היתר חומרים הפוגעים בפעילות האנזים המתעתק במהופך </a:t>
            </a:r>
          </a:p>
          <a:p>
            <a:pPr>
              <a:lnSpc>
                <a:spcPct val="150000"/>
              </a:lnSpc>
              <a:defRPr/>
            </a:pPr>
            <a:r>
              <a:rPr lang="he-IL" dirty="0" smtClean="0">
                <a:solidFill>
                  <a:prstClr val="black"/>
                </a:solidFill>
              </a:rPr>
              <a:t>  שאינו מצוי באופן טבעי בתאי האדם.</a:t>
            </a: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defRPr/>
            </a:pPr>
            <a:endParaRPr lang="he-IL" dirty="0">
              <a:solidFill>
                <a:prstClr val="black"/>
              </a:solidFill>
            </a:endParaRPr>
          </a:p>
          <a:p>
            <a:pPr>
              <a:lnSpc>
                <a:spcPct val="150000"/>
              </a:lnSpc>
              <a:defRPr/>
            </a:pPr>
            <a:endParaRPr lang="he-IL" dirty="0">
              <a:solidFill>
                <a:prstClr val="black"/>
              </a:solidFill>
            </a:endParaRPr>
          </a:p>
          <a:p>
            <a:pPr>
              <a:lnSpc>
                <a:spcPct val="150000"/>
              </a:lnSpc>
              <a:defRPr/>
            </a:pPr>
            <a:endParaRPr lang="he-IL" dirty="0">
              <a:solidFill>
                <a:prstClr val="black"/>
              </a:solidFill>
            </a:endParaRPr>
          </a:p>
          <a:p>
            <a:pPr>
              <a:lnSpc>
                <a:spcPct val="150000"/>
              </a:lnSpc>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נגיפים = וירוסים – המשך</a:t>
            </a:r>
            <a:endParaRPr lang="he-IL" sz="1800" b="1" dirty="0">
              <a:solidFill>
                <a:srgbClr val="FF6600"/>
              </a:solidFill>
              <a:ea typeface="+mn-ea"/>
            </a:endParaRPr>
          </a:p>
        </p:txBody>
      </p:sp>
      <p:sp>
        <p:nvSpPr>
          <p:cNvPr id="6"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75328E-3663-4A66-BE6B-A99C7839D54E}" type="slidenum">
              <a:rPr lang="he-IL" altLang="he-IL" sz="1100">
                <a:solidFill>
                  <a:srgbClr val="BFBFBF"/>
                </a:solidFill>
              </a:rPr>
              <a:pPr eaLnBrk="1" hangingPunct="1"/>
              <a:t>35</a:t>
            </a:fld>
            <a:endParaRPr lang="he-IL" altLang="he-IL" sz="1100">
              <a:solidFill>
                <a:srgbClr val="BFBFBF"/>
              </a:solidFill>
            </a:endParaRPr>
          </a:p>
        </p:txBody>
      </p:sp>
      <p:sp>
        <p:nvSpPr>
          <p:cNvPr id="9" name="TextBox 8"/>
          <p:cNvSpPr txBox="1"/>
          <p:nvPr/>
        </p:nvSpPr>
        <p:spPr>
          <a:xfrm>
            <a:off x="588211" y="6095037"/>
            <a:ext cx="8183562" cy="646331"/>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r>
              <a:rPr lang="he-IL" b="1" dirty="0" smtClean="0">
                <a:solidFill>
                  <a:srgbClr val="1F497D"/>
                </a:solidFill>
                <a:cs typeface="Arial"/>
              </a:rPr>
              <a:t>מונחים (מהסילבוס):</a:t>
            </a:r>
            <a:r>
              <a:rPr lang="he-IL" dirty="0" smtClean="0">
                <a:solidFill>
                  <a:srgbClr val="1F497D"/>
                </a:solidFill>
              </a:rPr>
              <a:t> </a:t>
            </a:r>
            <a:r>
              <a:rPr lang="he-IL" dirty="0" smtClean="0">
                <a:solidFill>
                  <a:prstClr val="black"/>
                </a:solidFill>
              </a:rPr>
              <a:t>לטנטיות, נשא של נגיף, נגיף האיידס (</a:t>
            </a:r>
            <a:r>
              <a:rPr lang="en-US" dirty="0" smtClean="0">
                <a:solidFill>
                  <a:prstClr val="black"/>
                </a:solidFill>
              </a:rPr>
              <a:t> (HIV-1</a:t>
            </a:r>
            <a:r>
              <a:rPr lang="he-IL" dirty="0" smtClean="0">
                <a:solidFill>
                  <a:prstClr val="black"/>
                </a:solidFill>
              </a:rPr>
              <a:t>, נגיף הפוליו (</a:t>
            </a:r>
            <a:r>
              <a:rPr lang="en-US" dirty="0" smtClean="0">
                <a:solidFill>
                  <a:prstClr val="black"/>
                </a:solidFill>
              </a:rPr>
              <a:t>HSV-1</a:t>
            </a:r>
            <a:r>
              <a:rPr lang="he-IL" dirty="0" smtClean="0">
                <a:solidFill>
                  <a:prstClr val="black"/>
                </a:solidFill>
              </a:rPr>
              <a:t>), </a:t>
            </a:r>
            <a:r>
              <a:rPr lang="he-IL" dirty="0" err="1" smtClean="0">
                <a:solidFill>
                  <a:prstClr val="black"/>
                </a:solidFill>
              </a:rPr>
              <a:t>רטרו</a:t>
            </a:r>
            <a:r>
              <a:rPr lang="he-IL" dirty="0" smtClean="0">
                <a:solidFill>
                  <a:prstClr val="black"/>
                </a:solidFill>
              </a:rPr>
              <a:t>-וירוס, אנזים מתעתק במהופך (</a:t>
            </a:r>
            <a:r>
              <a:rPr lang="en-US" dirty="0" smtClean="0">
                <a:solidFill>
                  <a:prstClr val="black"/>
                </a:solidFill>
              </a:rPr>
              <a:t>Reverse </a:t>
            </a:r>
            <a:r>
              <a:rPr lang="en-US" dirty="0" err="1" smtClean="0">
                <a:solidFill>
                  <a:prstClr val="black"/>
                </a:solidFill>
              </a:rPr>
              <a:t>Trancriptase</a:t>
            </a:r>
            <a:r>
              <a:rPr lang="he-IL" dirty="0" smtClean="0">
                <a:solidFill>
                  <a:prstClr val="black"/>
                </a:solidFill>
              </a:rPr>
              <a:t>).</a:t>
            </a:r>
            <a:endParaRPr lang="he-IL" dirty="0">
              <a:solidFill>
                <a:prstClr val="black"/>
              </a:solidFill>
            </a:endParaRPr>
          </a:p>
        </p:txBody>
      </p:sp>
      <p:sp>
        <p:nvSpPr>
          <p:cNvPr id="7"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15456351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תמונה 7" descr="002-12.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350" y="2205038"/>
            <a:ext cx="6848475"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85750" y="500063"/>
            <a:ext cx="8183563" cy="59086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cs typeface="+mn-cs"/>
              </a:rPr>
              <a:t>שאלה 6:</a:t>
            </a:r>
            <a:r>
              <a:rPr lang="he-IL" dirty="0" smtClean="0">
                <a:solidFill>
                  <a:schemeClr val="tx2"/>
                </a:solidFill>
                <a:latin typeface="Times New Roman" pitchFamily="18" charset="0"/>
                <a:cs typeface="+mn-cs"/>
              </a:rPr>
              <a:t> בגרות תשס"ב</a:t>
            </a:r>
          </a:p>
          <a:p>
            <a:pPr eaLnBrk="1" hangingPunct="1">
              <a:defRPr/>
            </a:pPr>
            <a:r>
              <a:rPr lang="he-IL" dirty="0">
                <a:solidFill>
                  <a:schemeClr val="tx2"/>
                </a:solidFill>
              </a:rPr>
              <a:t>חוקרים בדקו בתרבית רקמה של תאי אדם את ההשפעה של נוכחות נגיף על סינתזת </a:t>
            </a:r>
            <a:endParaRPr lang="he-IL" dirty="0" smtClean="0">
              <a:solidFill>
                <a:schemeClr val="tx2"/>
              </a:solidFill>
            </a:endParaRPr>
          </a:p>
          <a:p>
            <a:pPr eaLnBrk="1" hangingPunct="1">
              <a:defRPr/>
            </a:pPr>
            <a:r>
              <a:rPr lang="he-IL" dirty="0" smtClean="0">
                <a:solidFill>
                  <a:schemeClr val="tx2"/>
                </a:solidFill>
              </a:rPr>
              <a:t>ה-</a:t>
            </a:r>
            <a:r>
              <a:rPr lang="en-US" dirty="0">
                <a:solidFill>
                  <a:schemeClr val="tx2"/>
                </a:solidFill>
              </a:rPr>
              <a:t>DNA </a:t>
            </a:r>
            <a:r>
              <a:rPr lang="he-IL" dirty="0" smtClean="0">
                <a:solidFill>
                  <a:schemeClr val="tx2"/>
                </a:solidFill>
              </a:rPr>
              <a:t> של </a:t>
            </a:r>
            <a:r>
              <a:rPr lang="he-IL" dirty="0">
                <a:solidFill>
                  <a:schemeClr val="tx2"/>
                </a:solidFill>
              </a:rPr>
              <a:t>תאי האדם ושל הנגיף. לתרבית רקמה של תאי אדם, שהודבקה בנגיפים, הוסיפו החוקרים נוקלֵאוטידים (יחידות המבנה של חומצות גרעין) מסומנים בסימון </a:t>
            </a:r>
            <a:r>
              <a:rPr lang="he-IL" dirty="0" smtClean="0">
                <a:solidFill>
                  <a:schemeClr val="tx2"/>
                </a:solidFill>
              </a:rPr>
              <a:t>רדיואקטיבי.</a:t>
            </a:r>
          </a:p>
          <a:p>
            <a:pPr eaLnBrk="1" hangingPunct="1">
              <a:defRPr/>
            </a:pPr>
            <a:r>
              <a:rPr lang="he-IL" dirty="0" smtClean="0">
                <a:solidFill>
                  <a:schemeClr val="tx2"/>
                </a:solidFill>
              </a:rPr>
              <a:t>החוקרים </a:t>
            </a:r>
            <a:r>
              <a:rPr lang="he-IL" dirty="0">
                <a:solidFill>
                  <a:schemeClr val="tx2"/>
                </a:solidFill>
              </a:rPr>
              <a:t>מיצו מהתאים דגימות של </a:t>
            </a:r>
            <a:r>
              <a:rPr lang="en-US" dirty="0">
                <a:solidFill>
                  <a:schemeClr val="tx2"/>
                </a:solidFill>
              </a:rPr>
              <a:t>DNA </a:t>
            </a:r>
            <a:r>
              <a:rPr lang="he-IL" dirty="0" smtClean="0">
                <a:solidFill>
                  <a:schemeClr val="tx2"/>
                </a:solidFill>
              </a:rPr>
              <a:t> בפרקי </a:t>
            </a:r>
            <a:r>
              <a:rPr lang="he-IL" dirty="0">
                <a:solidFill>
                  <a:schemeClr val="tx2"/>
                </a:solidFill>
              </a:rPr>
              <a:t>זמן שונים במשך </a:t>
            </a:r>
            <a:r>
              <a:rPr lang="he-IL" dirty="0" smtClean="0">
                <a:solidFill>
                  <a:schemeClr val="tx2"/>
                </a:solidFill>
              </a:rPr>
              <a:t>כעשרים </a:t>
            </a:r>
            <a:r>
              <a:rPr lang="he-IL" dirty="0">
                <a:solidFill>
                  <a:schemeClr val="tx2"/>
                </a:solidFill>
              </a:rPr>
              <a:t>שעות לאחר ההדבקה, ולאחר מכן הפרידו בין </a:t>
            </a:r>
            <a:r>
              <a:rPr lang="he-IL" dirty="0" smtClean="0">
                <a:solidFill>
                  <a:schemeClr val="tx2"/>
                </a:solidFill>
              </a:rPr>
              <a:t>ה-</a:t>
            </a:r>
            <a:r>
              <a:rPr lang="en-US" dirty="0" smtClean="0">
                <a:solidFill>
                  <a:schemeClr val="tx2"/>
                </a:solidFill>
              </a:rPr>
              <a:t>DNA </a:t>
            </a:r>
            <a:r>
              <a:rPr lang="he-IL" dirty="0" smtClean="0">
                <a:solidFill>
                  <a:schemeClr val="tx2"/>
                </a:solidFill>
              </a:rPr>
              <a:t> הנגיפי </a:t>
            </a:r>
            <a:r>
              <a:rPr lang="he-IL" dirty="0">
                <a:solidFill>
                  <a:schemeClr val="tx2"/>
                </a:solidFill>
              </a:rPr>
              <a:t>ובין </a:t>
            </a:r>
            <a:r>
              <a:rPr lang="he-IL" dirty="0" smtClean="0">
                <a:solidFill>
                  <a:schemeClr val="tx2"/>
                </a:solidFill>
              </a:rPr>
              <a:t>ה-</a:t>
            </a:r>
            <a:r>
              <a:rPr lang="en-US" dirty="0" smtClean="0">
                <a:solidFill>
                  <a:schemeClr val="tx2"/>
                </a:solidFill>
              </a:rPr>
              <a:t>DNA </a:t>
            </a:r>
            <a:r>
              <a:rPr lang="he-IL" dirty="0" smtClean="0">
                <a:solidFill>
                  <a:schemeClr val="tx2"/>
                </a:solidFill>
              </a:rPr>
              <a:t> של </a:t>
            </a:r>
            <a:r>
              <a:rPr lang="he-IL" dirty="0">
                <a:solidFill>
                  <a:schemeClr val="tx2"/>
                </a:solidFill>
              </a:rPr>
              <a:t>תאי האדם. </a:t>
            </a:r>
            <a:endParaRPr lang="he-IL" dirty="0" smtClean="0">
              <a:solidFill>
                <a:schemeClr val="tx2"/>
              </a:solidFill>
            </a:endParaRPr>
          </a:p>
          <a:p>
            <a:pPr eaLnBrk="1" hangingPunct="1">
              <a:defRPr/>
            </a:pPr>
            <a:r>
              <a:rPr lang="he-IL" dirty="0" smtClean="0">
                <a:solidFill>
                  <a:schemeClr val="tx2"/>
                </a:solidFill>
              </a:rPr>
              <a:t>הפרדה </a:t>
            </a:r>
            <a:r>
              <a:rPr lang="he-IL" dirty="0">
                <a:solidFill>
                  <a:schemeClr val="tx2"/>
                </a:solidFill>
              </a:rPr>
              <a:t>זו מאפשרת מעקב אחרי הסינתזה של כל סוג של </a:t>
            </a:r>
            <a:r>
              <a:rPr lang="en-US" dirty="0">
                <a:solidFill>
                  <a:schemeClr val="tx2"/>
                </a:solidFill>
              </a:rPr>
              <a:t>DNA </a:t>
            </a:r>
            <a:r>
              <a:rPr lang="he-IL" dirty="0" smtClean="0">
                <a:solidFill>
                  <a:schemeClr val="tx2"/>
                </a:solidFill>
              </a:rPr>
              <a:t> בנפרד.</a:t>
            </a:r>
          </a:p>
          <a:p>
            <a:pPr eaLnBrk="1" hangingPunct="1">
              <a:defRPr/>
            </a:pPr>
            <a:r>
              <a:rPr lang="he-IL" dirty="0">
                <a:solidFill>
                  <a:schemeClr val="tx2"/>
                </a:solidFill>
              </a:rPr>
              <a:t>התוצאות מוצגות באיור </a:t>
            </a:r>
            <a:r>
              <a:rPr lang="he-IL" dirty="0" smtClean="0">
                <a:solidFill>
                  <a:schemeClr val="tx2"/>
                </a:solidFill>
              </a:rPr>
              <a:t>שלפניכם.</a:t>
            </a:r>
          </a:p>
          <a:p>
            <a:pPr eaLnBrk="1" hangingPunct="1">
              <a:defRPr/>
            </a:pPr>
            <a:endParaRPr lang="he-IL" dirty="0" smtClean="0">
              <a:solidFill>
                <a:srgbClr val="FF6600"/>
              </a:solidFill>
            </a:endParaRPr>
          </a:p>
          <a:p>
            <a:pPr eaLnBrk="1" hangingPunct="1">
              <a:defRPr/>
            </a:pPr>
            <a:endParaRPr lang="he-IL" dirty="0">
              <a:solidFill>
                <a:srgbClr val="FF6600"/>
              </a:solidFill>
            </a:endParaRPr>
          </a:p>
          <a:p>
            <a:pPr eaLnBrk="1" hangingPunct="1">
              <a:defRPr/>
            </a:pPr>
            <a:endParaRPr lang="he-IL" dirty="0" smtClean="0">
              <a:solidFill>
                <a:srgbClr val="FF6600"/>
              </a:solidFill>
            </a:endParaRPr>
          </a:p>
          <a:p>
            <a:pPr eaLnBrk="1" hangingPunct="1">
              <a:defRPr/>
            </a:pPr>
            <a:endParaRPr lang="he-IL" dirty="0">
              <a:solidFill>
                <a:srgbClr val="FF6600"/>
              </a:solidFill>
            </a:endParaRPr>
          </a:p>
          <a:p>
            <a:pPr eaLnBrk="1" hangingPunct="1">
              <a:defRPr/>
            </a:pPr>
            <a:endParaRPr lang="he-IL" dirty="0" smtClean="0">
              <a:solidFill>
                <a:srgbClr val="FF6600"/>
              </a:solidFill>
            </a:endParaRPr>
          </a:p>
          <a:p>
            <a:pPr eaLnBrk="1" hangingPunct="1">
              <a:defRPr/>
            </a:pPr>
            <a:endParaRPr lang="he-IL" dirty="0">
              <a:solidFill>
                <a:srgbClr val="FF6600"/>
              </a:solidFill>
            </a:endParaRPr>
          </a:p>
          <a:p>
            <a:pPr eaLnBrk="1" hangingPunct="1">
              <a:defRPr/>
            </a:pPr>
            <a:endParaRPr lang="he-IL" dirty="0" smtClean="0">
              <a:solidFill>
                <a:srgbClr val="FF6600"/>
              </a:solidFill>
            </a:endParaRPr>
          </a:p>
          <a:p>
            <a:pPr eaLnBrk="1" hangingPunct="1">
              <a:defRPr/>
            </a:pPr>
            <a:endParaRPr lang="he-IL" dirty="0">
              <a:solidFill>
                <a:srgbClr val="FF6600"/>
              </a:solidFill>
            </a:endParaRPr>
          </a:p>
          <a:p>
            <a:pPr eaLnBrk="1" hangingPunct="1">
              <a:defRPr/>
            </a:pPr>
            <a:endParaRPr lang="he-IL" dirty="0" smtClean="0">
              <a:solidFill>
                <a:srgbClr val="FF6600"/>
              </a:solidFill>
            </a:endParaRPr>
          </a:p>
          <a:p>
            <a:pPr eaLnBrk="1" hangingPunct="1">
              <a:defRPr/>
            </a:pPr>
            <a:endParaRPr lang="he-IL" dirty="0" smtClean="0">
              <a:solidFill>
                <a:schemeClr val="tx2"/>
              </a:solidFill>
            </a:endParaRPr>
          </a:p>
          <a:p>
            <a:pPr eaLnBrk="1" hangingPunct="1">
              <a:defRPr/>
            </a:pPr>
            <a:r>
              <a:rPr lang="he-IL" dirty="0" smtClean="0">
                <a:solidFill>
                  <a:schemeClr val="tx2"/>
                </a:solidFill>
              </a:rPr>
              <a:t>א. מהי </a:t>
            </a:r>
            <a:r>
              <a:rPr lang="he-IL" dirty="0">
                <a:solidFill>
                  <a:schemeClr val="tx2"/>
                </a:solidFill>
              </a:rPr>
              <a:t>הבקרה בניסוי זה? </a:t>
            </a:r>
            <a:r>
              <a:rPr lang="he-IL" dirty="0" smtClean="0">
                <a:solidFill>
                  <a:schemeClr val="tx2"/>
                </a:solidFill>
              </a:rPr>
              <a:t>נמקו. </a:t>
            </a:r>
          </a:p>
          <a:p>
            <a:pPr eaLnBrk="1" hangingPunct="1">
              <a:defRPr/>
            </a:pPr>
            <a:r>
              <a:rPr lang="he-IL" dirty="0" smtClean="0">
                <a:solidFill>
                  <a:schemeClr val="tx2"/>
                </a:solidFill>
              </a:rPr>
              <a:t>ב. תארו </a:t>
            </a:r>
            <a:r>
              <a:rPr lang="he-IL" dirty="0">
                <a:solidFill>
                  <a:schemeClr val="tx2"/>
                </a:solidFill>
              </a:rPr>
              <a:t>את תוצאות הניסוי </a:t>
            </a:r>
            <a:r>
              <a:rPr lang="he-IL" dirty="0" smtClean="0">
                <a:solidFill>
                  <a:schemeClr val="tx2"/>
                </a:solidFill>
              </a:rPr>
              <a:t>על פי </a:t>
            </a:r>
            <a:r>
              <a:rPr lang="he-IL" dirty="0">
                <a:solidFill>
                  <a:schemeClr val="tx2"/>
                </a:solidFill>
              </a:rPr>
              <a:t>עקומות </a:t>
            </a:r>
            <a:r>
              <a:rPr lang="he-IL" dirty="0" smtClean="0">
                <a:solidFill>
                  <a:schemeClr val="tx2"/>
                </a:solidFill>
              </a:rPr>
              <a:t>א',ב' </a:t>
            </a:r>
            <a:r>
              <a:rPr lang="he-IL" dirty="0">
                <a:solidFill>
                  <a:schemeClr val="tx2"/>
                </a:solidFill>
              </a:rPr>
              <a:t>,ג </a:t>
            </a:r>
            <a:r>
              <a:rPr lang="he-IL" dirty="0" smtClean="0">
                <a:solidFill>
                  <a:schemeClr val="tx2"/>
                </a:solidFill>
              </a:rPr>
              <a:t>' </a:t>
            </a:r>
            <a:r>
              <a:rPr lang="he-IL" dirty="0">
                <a:solidFill>
                  <a:schemeClr val="tx2"/>
                </a:solidFill>
              </a:rPr>
              <a:t>שבאיור. </a:t>
            </a:r>
            <a:endParaRPr lang="he-IL" dirty="0" smtClean="0">
              <a:solidFill>
                <a:schemeClr val="tx2"/>
              </a:solidFill>
            </a:endParaRPr>
          </a:p>
          <a:p>
            <a:pPr eaLnBrk="1" hangingPunct="1">
              <a:defRPr/>
            </a:pPr>
            <a:r>
              <a:rPr lang="he-IL" dirty="0" smtClean="0">
                <a:solidFill>
                  <a:schemeClr val="tx2"/>
                </a:solidFill>
              </a:rPr>
              <a:t>ב. הסבירו את תוצאות הניסוי.</a:t>
            </a:r>
            <a:endParaRPr lang="he-IL" dirty="0">
              <a:solidFill>
                <a:schemeClr val="tx2"/>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032741-5937-454C-BFC2-AFD2E742A8A8}" type="slidenum">
              <a:rPr lang="he-IL" altLang="he-IL" sz="1100">
                <a:solidFill>
                  <a:srgbClr val="BFBFBF"/>
                </a:solidFill>
              </a:rPr>
              <a:pPr eaLnBrk="1" hangingPunct="1"/>
              <a:t>36</a:t>
            </a:fld>
            <a:endParaRPr lang="he-IL" altLang="he-IL" sz="1100">
              <a:solidFill>
                <a:srgbClr val="BFBFBF"/>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תרגול נוסף: שאלה 6</a:t>
            </a:r>
            <a:endParaRPr lang="he-IL" sz="1800" dirty="0" smtClean="0"/>
          </a:p>
        </p:txBody>
      </p:sp>
      <p:sp>
        <p:nvSpPr>
          <p:cNvPr id="2" name="מלבן 1"/>
          <p:cNvSpPr/>
          <p:nvPr/>
        </p:nvSpPr>
        <p:spPr>
          <a:xfrm>
            <a:off x="3422119" y="6381750"/>
            <a:ext cx="5110694" cy="369332"/>
          </a:xfrm>
          <a:prstGeom prst="rect">
            <a:avLst/>
          </a:prstGeom>
        </p:spPr>
        <p:txBody>
          <a:bodyPr wrap="none">
            <a:spAutoFit/>
          </a:bodyPr>
          <a:lstStyle/>
          <a:p>
            <a:pPr>
              <a:defRPr/>
            </a:pPr>
            <a:r>
              <a:rPr lang="he-IL" dirty="0">
                <a:solidFill>
                  <a:schemeClr val="accent3"/>
                </a:solidFill>
              </a:rPr>
              <a:t>* </a:t>
            </a:r>
            <a:r>
              <a:rPr lang="he-IL" sz="1200" dirty="0">
                <a:solidFill>
                  <a:srgbClr val="1F497D"/>
                </a:solidFill>
              </a:rPr>
              <a:t>תרגול </a:t>
            </a:r>
            <a:r>
              <a:rPr lang="he-IL" sz="1200" dirty="0" err="1">
                <a:solidFill>
                  <a:srgbClr val="1F497D"/>
                </a:solidFill>
              </a:rPr>
              <a:t>מיומניות</a:t>
            </a:r>
            <a:r>
              <a:rPr lang="he-IL" sz="1200" dirty="0">
                <a:solidFill>
                  <a:srgbClr val="1F497D"/>
                </a:solidFill>
              </a:rPr>
              <a:t> הנדרשות בבחינת הבגרות </a:t>
            </a:r>
            <a:r>
              <a:rPr lang="he-IL" sz="1200" dirty="0" smtClean="0">
                <a:solidFill>
                  <a:srgbClr val="1F497D"/>
                </a:solidFill>
              </a:rPr>
              <a:t>במעבדה (תיאור גרף והסבר תוצאות</a:t>
            </a:r>
            <a:r>
              <a:rPr lang="he-IL" sz="1200" dirty="0">
                <a:solidFill>
                  <a:srgbClr val="1F497D"/>
                </a:solidFill>
              </a:rPr>
              <a:t>)</a:t>
            </a:r>
            <a:endParaRPr lang="he-IL" sz="1200" dirty="0"/>
          </a:p>
        </p:txBody>
      </p:sp>
      <p:sp>
        <p:nvSpPr>
          <p:cNvPr id="8"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258603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cs typeface="Arial"/>
              </a:rPr>
              <a:t>שאלה 6:</a:t>
            </a:r>
            <a:r>
              <a:rPr lang="he-IL" dirty="0" smtClean="0">
                <a:solidFill>
                  <a:schemeClr val="tx2"/>
                </a:solidFill>
                <a:latin typeface="Times New Roman" pitchFamily="18" charset="0"/>
                <a:cs typeface="Arial"/>
              </a:rPr>
              <a:t> בגרות תשס"ב</a:t>
            </a:r>
          </a:p>
          <a:p>
            <a:pPr eaLnBrk="1" hangingPunct="1">
              <a:defRPr/>
            </a:pPr>
            <a:endParaRPr lang="he-IL" dirty="0" smtClean="0">
              <a:solidFill>
                <a:srgbClr val="FF6600"/>
              </a:solidFill>
            </a:endParaRPr>
          </a:p>
          <a:p>
            <a:pPr eaLnBrk="1" hangingPunct="1">
              <a:defRPr/>
            </a:pPr>
            <a:endParaRPr lang="he-IL" dirty="0">
              <a:solidFill>
                <a:srgbClr val="FF6600"/>
              </a:solidFill>
            </a:endParaRPr>
          </a:p>
          <a:p>
            <a:pPr eaLnBrk="1" hangingPunct="1">
              <a:defRPr/>
            </a:pPr>
            <a:endParaRPr lang="he-IL" dirty="0" smtClean="0">
              <a:solidFill>
                <a:srgbClr val="FF6600"/>
              </a:solidFill>
            </a:endParaRPr>
          </a:p>
          <a:p>
            <a:pPr eaLnBrk="1" hangingPunct="1">
              <a:defRPr/>
            </a:pPr>
            <a:endParaRPr lang="he-IL" dirty="0">
              <a:solidFill>
                <a:srgbClr val="FF6600"/>
              </a:solidFill>
            </a:endParaRPr>
          </a:p>
          <a:p>
            <a:pPr eaLnBrk="1" hangingPunct="1">
              <a:defRPr/>
            </a:pPr>
            <a:endParaRPr lang="he-IL" dirty="0" smtClean="0">
              <a:solidFill>
                <a:srgbClr val="FF6600"/>
              </a:solidFill>
            </a:endParaRPr>
          </a:p>
          <a:p>
            <a:pPr eaLnBrk="1" hangingPunct="1">
              <a:defRPr/>
            </a:pPr>
            <a:endParaRPr lang="he-IL" dirty="0">
              <a:solidFill>
                <a:srgbClr val="FF6600"/>
              </a:solidFill>
            </a:endParaRPr>
          </a:p>
          <a:p>
            <a:pPr eaLnBrk="1" hangingPunct="1">
              <a:defRPr/>
            </a:pPr>
            <a:endParaRPr lang="he-IL" dirty="0" smtClean="0">
              <a:solidFill>
                <a:srgbClr val="FF6600"/>
              </a:solidFill>
            </a:endParaRPr>
          </a:p>
          <a:p>
            <a:pPr eaLnBrk="1" hangingPunct="1">
              <a:defRPr/>
            </a:pPr>
            <a:endParaRPr lang="he-IL" dirty="0">
              <a:solidFill>
                <a:srgbClr val="FF6600"/>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41A70A-3A69-4A19-9B3F-5ACC570104B7}" type="slidenum">
              <a:rPr lang="he-IL" altLang="he-IL" sz="1100">
                <a:solidFill>
                  <a:srgbClr val="BFBFBF"/>
                </a:solidFill>
              </a:rPr>
              <a:pPr eaLnBrk="1" hangingPunct="1"/>
              <a:t>37</a:t>
            </a:fld>
            <a:endParaRPr lang="he-IL" altLang="he-IL" sz="1100">
              <a:solidFill>
                <a:srgbClr val="BFBFBF"/>
              </a:solidFill>
            </a:endParaRPr>
          </a:p>
        </p:txBody>
      </p:sp>
      <p:sp>
        <p:nvSpPr>
          <p:cNvPr id="9" name="כותרת 8"/>
          <p:cNvSpPr>
            <a:spLocks noGrp="1"/>
          </p:cNvSpPr>
          <p:nvPr>
            <p:ph type="title"/>
          </p:nvPr>
        </p:nvSpPr>
        <p:spPr>
          <a:xfrm>
            <a:off x="250825" y="36513"/>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pic>
        <p:nvPicPr>
          <p:cNvPr id="105477" name="תמונה 7" descr="002-12.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6013" y="455613"/>
            <a:ext cx="3887787"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p:nvPr/>
        </p:nvSpPr>
        <p:spPr>
          <a:xfrm>
            <a:off x="323850" y="2492375"/>
            <a:ext cx="8107363" cy="42211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א. קבוצת הבקרה בניסוי היא קבוצת התאים שלא הודבקו בנגיף – קבוצה א'.</a:t>
            </a:r>
          </a:p>
          <a:p>
            <a:pPr>
              <a:defRPr/>
            </a:pPr>
            <a:r>
              <a:rPr lang="he-IL" dirty="0">
                <a:solidFill>
                  <a:prstClr val="black"/>
                </a:solidFill>
              </a:rPr>
              <a:t>נימוק: התאים האלה מייצגים מצב בלא טיפול, ואליהם משווים את התוצאות המתקבלות </a:t>
            </a:r>
            <a:r>
              <a:rPr lang="he-IL" dirty="0">
                <a:solidFill>
                  <a:schemeClr val="tx1"/>
                </a:solidFill>
              </a:rPr>
              <a:t>מקבוצות הניסוי.</a:t>
            </a:r>
          </a:p>
          <a:p>
            <a:pPr>
              <a:defRPr/>
            </a:pPr>
            <a:r>
              <a:rPr lang="he-IL" dirty="0">
                <a:solidFill>
                  <a:schemeClr val="tx1"/>
                </a:solidFill>
              </a:rPr>
              <a:t>ב. </a:t>
            </a:r>
            <a:r>
              <a:rPr lang="he-IL" u="sng" dirty="0">
                <a:solidFill>
                  <a:schemeClr val="tx1"/>
                </a:solidFill>
              </a:rPr>
              <a:t>תיאור העקומות</a:t>
            </a:r>
            <a:r>
              <a:rPr lang="he-IL" dirty="0">
                <a:solidFill>
                  <a:schemeClr val="tx1"/>
                </a:solidFill>
              </a:rPr>
              <a:t>:</a:t>
            </a:r>
          </a:p>
          <a:p>
            <a:pPr>
              <a:defRPr/>
            </a:pPr>
            <a:r>
              <a:rPr lang="he-IL" dirty="0">
                <a:solidFill>
                  <a:schemeClr val="tx1"/>
                </a:solidFill>
              </a:rPr>
              <a:t>עקומה א': יש עלייה הדרגתית בסינתזת  </a:t>
            </a:r>
            <a:r>
              <a:rPr lang="en-US" dirty="0">
                <a:solidFill>
                  <a:schemeClr val="tx1"/>
                </a:solidFill>
              </a:rPr>
              <a:t> DNA</a:t>
            </a:r>
            <a:r>
              <a:rPr lang="he-IL" dirty="0">
                <a:solidFill>
                  <a:schemeClr val="tx1"/>
                </a:solidFill>
              </a:rPr>
              <a:t>מ-0 ועד 90 יחידות במשך כעשרים שעות.</a:t>
            </a:r>
          </a:p>
          <a:p>
            <a:pPr>
              <a:defRPr/>
            </a:pPr>
            <a:r>
              <a:rPr lang="he-IL" dirty="0">
                <a:solidFill>
                  <a:schemeClr val="tx1"/>
                </a:solidFill>
              </a:rPr>
              <a:t>עקומה ב': יש עלייה הדרגתית בסינתזת  </a:t>
            </a:r>
            <a:r>
              <a:rPr lang="en-US" dirty="0">
                <a:solidFill>
                  <a:schemeClr val="tx1"/>
                </a:solidFill>
              </a:rPr>
              <a:t>DNA</a:t>
            </a:r>
            <a:r>
              <a:rPr lang="he-IL" dirty="0">
                <a:solidFill>
                  <a:schemeClr val="tx1"/>
                </a:solidFill>
              </a:rPr>
              <a:t>, כמו בעקומה א, במשך כשמונה שעות, ואחר כך התמתנות עד השעה ה-12 והפסקת סינתזה ברמה של עשרים יחידות.</a:t>
            </a:r>
          </a:p>
          <a:p>
            <a:pPr>
              <a:defRPr/>
            </a:pPr>
            <a:r>
              <a:rPr lang="he-IL" dirty="0">
                <a:solidFill>
                  <a:schemeClr val="tx1"/>
                </a:solidFill>
              </a:rPr>
              <a:t>עקומה ג': עד השעה הרביעית כמעט שאין סינתזה של </a:t>
            </a:r>
            <a:r>
              <a:rPr lang="en-US" dirty="0">
                <a:solidFill>
                  <a:schemeClr val="tx1"/>
                </a:solidFill>
              </a:rPr>
              <a:t>DNA</a:t>
            </a:r>
            <a:r>
              <a:rPr lang="he-IL" dirty="0">
                <a:solidFill>
                  <a:schemeClr val="tx1"/>
                </a:solidFill>
              </a:rPr>
              <a:t>, לאחר מכן יש עלייה אִטית מאוד בסינתזה של </a:t>
            </a:r>
            <a:r>
              <a:rPr lang="en-US" dirty="0">
                <a:solidFill>
                  <a:schemeClr val="tx1"/>
                </a:solidFill>
              </a:rPr>
              <a:t>DNA</a:t>
            </a:r>
            <a:r>
              <a:rPr lang="he-IL" dirty="0">
                <a:solidFill>
                  <a:schemeClr val="tx1"/>
                </a:solidFill>
              </a:rPr>
              <a:t> עד השעה 22 בערך, עד לרמה של עשרים יחידות.</a:t>
            </a:r>
          </a:p>
          <a:p>
            <a:pPr>
              <a:defRPr/>
            </a:pPr>
            <a:endParaRPr lang="he-IL" dirty="0">
              <a:solidFill>
                <a:schemeClr val="tx1"/>
              </a:solidFill>
            </a:endParaRPr>
          </a:p>
          <a:p>
            <a:pPr>
              <a:defRPr/>
            </a:pPr>
            <a:r>
              <a:rPr lang="he-IL" dirty="0">
                <a:solidFill>
                  <a:schemeClr val="tx1"/>
                </a:solidFill>
              </a:rPr>
              <a:t>ג.  בקבוצת הבקרה חלה יצירה של </a:t>
            </a:r>
            <a:r>
              <a:rPr lang="en-US" dirty="0">
                <a:solidFill>
                  <a:schemeClr val="tx1"/>
                </a:solidFill>
              </a:rPr>
              <a:t>DNA</a:t>
            </a:r>
            <a:r>
              <a:rPr lang="he-IL" dirty="0">
                <a:solidFill>
                  <a:schemeClr val="tx1"/>
                </a:solidFill>
              </a:rPr>
              <a:t> בכל שעות הניסוי. בקבוצת הניסוי, כל זמן שהנגיף לא התרבה הייתה יצירת </a:t>
            </a:r>
            <a:r>
              <a:rPr lang="en-US" dirty="0">
                <a:solidFill>
                  <a:schemeClr val="tx1"/>
                </a:solidFill>
              </a:rPr>
              <a:t>DNA</a:t>
            </a:r>
            <a:r>
              <a:rPr lang="he-IL" dirty="0">
                <a:solidFill>
                  <a:schemeClr val="tx1"/>
                </a:solidFill>
              </a:rPr>
              <a:t> של האדם, ולאחר מכן נוצר </a:t>
            </a:r>
            <a:r>
              <a:rPr lang="en-US" dirty="0">
                <a:solidFill>
                  <a:schemeClr val="tx1"/>
                </a:solidFill>
              </a:rPr>
              <a:t>DNA</a:t>
            </a:r>
            <a:r>
              <a:rPr lang="he-IL" dirty="0">
                <a:solidFill>
                  <a:schemeClr val="tx1"/>
                </a:solidFill>
              </a:rPr>
              <a:t> של הנגיף. </a:t>
            </a:r>
          </a:p>
          <a:p>
            <a:pPr>
              <a:defRPr/>
            </a:pPr>
            <a:r>
              <a:rPr lang="he-IL" dirty="0">
                <a:solidFill>
                  <a:schemeClr val="tx1"/>
                </a:solidFill>
              </a:rPr>
              <a:t>כל משאבי התא שועבדו לצורך זה, ולכן נפסקה יצירת </a:t>
            </a:r>
            <a:r>
              <a:rPr lang="en-US" dirty="0">
                <a:solidFill>
                  <a:schemeClr val="tx1"/>
                </a:solidFill>
              </a:rPr>
              <a:t>DNA</a:t>
            </a:r>
            <a:r>
              <a:rPr lang="he-IL" dirty="0">
                <a:solidFill>
                  <a:schemeClr val="tx1"/>
                </a:solidFill>
              </a:rPr>
              <a:t> של החיידק, וכמות ה-</a:t>
            </a:r>
            <a:r>
              <a:rPr lang="en-US" dirty="0">
                <a:solidFill>
                  <a:schemeClr val="tx1"/>
                </a:solidFill>
              </a:rPr>
              <a:t>DNA</a:t>
            </a:r>
            <a:r>
              <a:rPr lang="he-IL" dirty="0">
                <a:solidFill>
                  <a:schemeClr val="tx1"/>
                </a:solidFill>
              </a:rPr>
              <a:t>  </a:t>
            </a:r>
          </a:p>
          <a:p>
            <a:pPr>
              <a:defRPr/>
            </a:pPr>
            <a:r>
              <a:rPr lang="he-IL" dirty="0">
                <a:solidFill>
                  <a:schemeClr val="tx1"/>
                </a:solidFill>
              </a:rPr>
              <a:t>שלו לא </a:t>
            </a:r>
            <a:r>
              <a:rPr lang="he-IL" dirty="0">
                <a:solidFill>
                  <a:prstClr val="black"/>
                </a:solidFill>
              </a:rPr>
              <a:t>השתנתה. </a:t>
            </a:r>
            <a:endParaRPr lang="he-IL" dirty="0">
              <a:solidFill>
                <a:srgbClr val="FF6600"/>
              </a:solidFill>
            </a:endParaRPr>
          </a:p>
        </p:txBody>
      </p:sp>
      <p:sp>
        <p:nvSpPr>
          <p:cNvPr id="8"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313" y="1341438"/>
            <a:ext cx="3278187" cy="92233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נגיפי האדמת (העיגולים הקטנים) פורצים מתוך תאי הפונדקאי (אדם) לאחר שהתרבו בתוכם</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9BAEFA-2379-40C5-A658-232F7E88B0E5}" type="slidenum">
              <a:rPr lang="he-IL" altLang="he-IL" sz="1100">
                <a:solidFill>
                  <a:srgbClr val="BFBFBF"/>
                </a:solidFill>
              </a:rPr>
              <a:pPr eaLnBrk="1" hangingPunct="1"/>
              <a:t>38</a:t>
            </a:fld>
            <a:endParaRPr lang="he-IL" altLang="he-IL" sz="1100">
              <a:solidFill>
                <a:srgbClr val="BFBFBF"/>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chemeClr val="accent3"/>
                </a:solidFill>
                <a:ea typeface="+mn-ea"/>
              </a:rPr>
              <a:t>הרחבה: אדמת – מחלה הנגרמת על ידי נגיפים</a:t>
            </a:r>
            <a:endParaRPr lang="he-IL" sz="1800" dirty="0" smtClean="0">
              <a:solidFill>
                <a:schemeClr val="accent3"/>
              </a:solidFill>
            </a:endParaRPr>
          </a:p>
        </p:txBody>
      </p:sp>
      <p:sp>
        <p:nvSpPr>
          <p:cNvPr id="14" name="TextBox 13"/>
          <p:cNvSpPr txBox="1"/>
          <p:nvPr/>
        </p:nvSpPr>
        <p:spPr>
          <a:xfrm>
            <a:off x="5186363" y="560388"/>
            <a:ext cx="3278187"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הנגיפים (בהגדלה)</a:t>
            </a:r>
          </a:p>
        </p:txBody>
      </p:sp>
      <p:pic>
        <p:nvPicPr>
          <p:cNvPr id="112646" name="Picture 2" descr="File:Rubella Dgk kind mitroeteln.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3938" y="3797300"/>
            <a:ext cx="1747837"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7" name="Picture 4" descr="File:Rubella virus 10221 lores.jp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63938" y="919163"/>
            <a:ext cx="1944687"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8"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51538" y="919163"/>
            <a:ext cx="2849562"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326261" y="5084763"/>
            <a:ext cx="3278187" cy="64611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האדמת מתבטאת בפריחה אופיינית בכל הגוף. בתמונה זו – בגב</a:t>
            </a:r>
          </a:p>
        </p:txBody>
      </p:sp>
      <p:sp>
        <p:nvSpPr>
          <p:cNvPr id="13" name="אליפסה 12"/>
          <p:cNvSpPr/>
          <p:nvPr/>
        </p:nvSpPr>
        <p:spPr>
          <a:xfrm>
            <a:off x="4621213" y="1587500"/>
            <a:ext cx="215900" cy="2159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 name="אליפסה 14"/>
          <p:cNvSpPr/>
          <p:nvPr/>
        </p:nvSpPr>
        <p:spPr>
          <a:xfrm>
            <a:off x="6929438" y="1520825"/>
            <a:ext cx="568325" cy="50323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16" name="מחבר חץ ישר 15"/>
          <p:cNvCxnSpPr/>
          <p:nvPr/>
        </p:nvCxnSpPr>
        <p:spPr>
          <a:xfrm>
            <a:off x="4841875" y="1757363"/>
            <a:ext cx="1970088" cy="15875"/>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12653" name="מלבן 1"/>
          <p:cNvSpPr>
            <a:spLocks noChangeArrowheads="1"/>
          </p:cNvSpPr>
          <p:nvPr/>
        </p:nvSpPr>
        <p:spPr bwMode="auto">
          <a:xfrm>
            <a:off x="5935663" y="3160713"/>
            <a:ext cx="1571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he-IL" sz="1000">
                <a:hlinkClick r:id="rId7"/>
              </a:rPr>
              <a:t>CDC/Dr. Erskine Palmer</a:t>
            </a:r>
            <a:endParaRPr lang="he-IL" altLang="he-IL" sz="1000"/>
          </a:p>
        </p:txBody>
      </p:sp>
      <p:sp>
        <p:nvSpPr>
          <p:cNvPr id="112654" name="מלבן 2"/>
          <p:cNvSpPr>
            <a:spLocks noChangeArrowheads="1"/>
          </p:cNvSpPr>
          <p:nvPr/>
        </p:nvSpPr>
        <p:spPr bwMode="auto">
          <a:xfrm>
            <a:off x="2133600" y="64389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he-IL" sz="1000">
                <a:latin typeface="Times New Roman" panose="02020603050405020304" pitchFamily="18" charset="0"/>
                <a:cs typeface="Times New Roman" panose="02020603050405020304" pitchFamily="18" charset="0"/>
              </a:rPr>
              <a:t>Prof. Dr. Dr. F.C. Sitzmann, Homburg/Saar Copyright: DGK. </a:t>
            </a:r>
            <a:r>
              <a:rPr lang="en-US" altLang="he-IL" sz="1000" u="sng">
                <a:solidFill>
                  <a:srgbClr val="0000FF"/>
                </a:solidFill>
                <a:latin typeface="Times New Roman" panose="02020603050405020304" pitchFamily="18" charset="0"/>
                <a:cs typeface="Times New Roman" panose="02020603050405020304" pitchFamily="18" charset="0"/>
                <a:hlinkClick r:id="rId8"/>
              </a:rPr>
              <a:t>Wikimedia commons</a:t>
            </a:r>
            <a:r>
              <a:rPr lang="en-US" altLang="he-IL" sz="1000">
                <a:latin typeface="Times New Roman" panose="02020603050405020304" pitchFamily="18" charset="0"/>
                <a:cs typeface="Times New Roman" panose="02020603050405020304" pitchFamily="18" charset="0"/>
              </a:rPr>
              <a:t> </a:t>
            </a:r>
            <a:r>
              <a:rPr lang="en-US" altLang="he-IL" sz="1000" b="1">
                <a:latin typeface="Times New Roman" panose="02020603050405020304" pitchFamily="18" charset="0"/>
                <a:cs typeface="Times New Roman" panose="02020603050405020304" pitchFamily="18" charset="0"/>
              </a:rPr>
              <a:t>(</a:t>
            </a:r>
            <a:r>
              <a:rPr lang="en-US" altLang="he-IL" sz="1000" b="1" u="sng">
                <a:solidFill>
                  <a:srgbClr val="0000FF"/>
                </a:solidFill>
                <a:latin typeface="Times New Roman" panose="02020603050405020304" pitchFamily="18" charset="0"/>
                <a:cs typeface="Times New Roman" panose="02020603050405020304" pitchFamily="18" charset="0"/>
                <a:hlinkClick r:id="rId9"/>
              </a:rPr>
              <a:t>CC BY-SA 3.0</a:t>
            </a:r>
            <a:r>
              <a:rPr lang="en-US" altLang="he-IL" sz="1000">
                <a:latin typeface="Times New Roman" panose="02020603050405020304" pitchFamily="18" charset="0"/>
                <a:cs typeface="Times New Roman" panose="02020603050405020304" pitchFamily="18" charset="0"/>
              </a:rPr>
              <a:t>) </a:t>
            </a:r>
            <a:endParaRPr lang="en-US" altLang="he-IL" sz="1000" b="1">
              <a:latin typeface="Times New Roman" panose="02020603050405020304" pitchFamily="18" charset="0"/>
              <a:cs typeface="Times New Roman" panose="02020603050405020304" pitchFamily="18" charset="0"/>
            </a:endParaRPr>
          </a:p>
        </p:txBody>
      </p:sp>
      <p:sp>
        <p:nvSpPr>
          <p:cNvPr id="112655" name="מלבן 4"/>
          <p:cNvSpPr>
            <a:spLocks noChangeArrowheads="1"/>
          </p:cNvSpPr>
          <p:nvPr/>
        </p:nvSpPr>
        <p:spPr bwMode="auto">
          <a:xfrm>
            <a:off x="3336925" y="3500438"/>
            <a:ext cx="2314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he-IL" sz="1000">
                <a:latin typeface="Times New Roman" panose="02020603050405020304" pitchFamily="18" charset="0"/>
                <a:cs typeface="Times New Roman" panose="02020603050405020304" pitchFamily="18" charset="0"/>
                <a:hlinkClick r:id="rId10" action="ppaction://hlinkfile"/>
              </a:rPr>
              <a:t>CDC/ Dr. Fred Murphy; Sylvia Whitfield</a:t>
            </a:r>
            <a:endParaRPr lang="en-US" altLang="he-IL" sz="1000">
              <a:latin typeface="Times New Roman" panose="02020603050405020304" pitchFamily="18" charset="0"/>
              <a:cs typeface="Times New Roman" panose="02020603050405020304" pitchFamily="18" charset="0"/>
            </a:endParaRPr>
          </a:p>
        </p:txBody>
      </p:sp>
      <p:sp>
        <p:nvSpPr>
          <p:cNvPr id="17"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BC2353-33C6-4CFB-B566-A3AB0F64B5EF}" type="slidenum">
              <a:rPr lang="he-IL" altLang="he-IL" sz="1100">
                <a:solidFill>
                  <a:srgbClr val="BFBFBF"/>
                </a:solidFill>
              </a:rPr>
              <a:pPr eaLnBrk="1" hangingPunct="1"/>
              <a:t>39</a:t>
            </a:fld>
            <a:endParaRPr lang="he-IL" altLang="he-IL" sz="1100">
              <a:solidFill>
                <a:srgbClr val="BFBFBF"/>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 7 סעיפים א'-ג': כלבת</a:t>
            </a:r>
            <a:endParaRPr lang="he-IL" sz="1800" dirty="0" smtClean="0"/>
          </a:p>
        </p:txBody>
      </p:sp>
      <p:pic>
        <p:nvPicPr>
          <p:cNvPr id="11469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0525" y="3460750"/>
            <a:ext cx="1944688"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69925" y="6381750"/>
            <a:ext cx="1571625" cy="3381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u="sng" kern="0" dirty="0"/>
              <a:t>כלב חולה בכלבת</a:t>
            </a:r>
          </a:p>
        </p:txBody>
      </p:sp>
      <p:sp>
        <p:nvSpPr>
          <p:cNvPr id="114694" name="מלבן 1"/>
          <p:cNvSpPr>
            <a:spLocks noChangeArrowheads="1"/>
          </p:cNvSpPr>
          <p:nvPr/>
        </p:nvSpPr>
        <p:spPr bwMode="auto">
          <a:xfrm>
            <a:off x="390525" y="6135688"/>
            <a:ext cx="1763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he-IL" sz="1000"/>
              <a:t>Courtesy CDC, PHIL ( #2626)</a:t>
            </a:r>
            <a:endParaRPr lang="he-IL" altLang="he-IL" sz="1000"/>
          </a:p>
        </p:txBody>
      </p:sp>
      <p:sp>
        <p:nvSpPr>
          <p:cNvPr id="10" name="TextBox 9"/>
          <p:cNvSpPr txBox="1"/>
          <p:nvPr/>
        </p:nvSpPr>
        <p:spPr>
          <a:xfrm>
            <a:off x="285750" y="500063"/>
            <a:ext cx="8183563" cy="28622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שאלה 7</a:t>
            </a:r>
            <a:r>
              <a:rPr lang="he-IL" b="1" dirty="0" smtClean="0">
                <a:solidFill>
                  <a:schemeClr val="tx2"/>
                </a:solidFill>
                <a:cs typeface="Arial"/>
              </a:rPr>
              <a:t>:</a:t>
            </a:r>
            <a:r>
              <a:rPr lang="he-IL" dirty="0" smtClean="0">
                <a:solidFill>
                  <a:schemeClr val="tx2"/>
                </a:solidFill>
                <a:latin typeface="Times New Roman" pitchFamily="18" charset="0"/>
                <a:cs typeface="Arial"/>
              </a:rPr>
              <a:t> סעיפים א', ב' מבגרות </a:t>
            </a:r>
            <a:r>
              <a:rPr lang="he-IL" dirty="0" smtClean="0">
                <a:solidFill>
                  <a:schemeClr val="tx2"/>
                </a:solidFill>
              </a:rPr>
              <a:t>תשס"ג</a:t>
            </a:r>
            <a:endParaRPr lang="he-IL" dirty="0">
              <a:solidFill>
                <a:schemeClr val="tx2"/>
              </a:solidFill>
            </a:endParaRPr>
          </a:p>
          <a:p>
            <a:pPr eaLnBrk="1" hangingPunct="1">
              <a:defRPr/>
            </a:pPr>
            <a:r>
              <a:rPr lang="he-IL" dirty="0">
                <a:solidFill>
                  <a:srgbClr val="1F497D"/>
                </a:solidFill>
              </a:rPr>
              <a:t>א. </a:t>
            </a:r>
            <a:r>
              <a:rPr lang="he-IL" dirty="0" smtClean="0">
                <a:solidFill>
                  <a:srgbClr val="1F497D"/>
                </a:solidFill>
              </a:rPr>
              <a:t>מחלת </a:t>
            </a:r>
            <a:r>
              <a:rPr lang="he-IL" dirty="0">
                <a:solidFill>
                  <a:srgbClr val="1F497D"/>
                </a:solidFill>
              </a:rPr>
              <a:t>הכלבת נגרמת על ידי נגיף. לואי פסטר פיתח חיסון למחלת הכלבת, אך </a:t>
            </a:r>
            <a:r>
              <a:rPr lang="he-IL" dirty="0" smtClean="0">
                <a:solidFill>
                  <a:srgbClr val="1F497D"/>
                </a:solidFill>
              </a:rPr>
              <a:t>לא</a:t>
            </a:r>
          </a:p>
          <a:p>
            <a:pPr eaLnBrk="1" hangingPunct="1">
              <a:defRPr/>
            </a:pPr>
            <a:r>
              <a:rPr lang="he-IL" dirty="0">
                <a:solidFill>
                  <a:srgbClr val="1F497D"/>
                </a:solidFill>
              </a:rPr>
              <a:t> </a:t>
            </a:r>
            <a:r>
              <a:rPr lang="he-IL" dirty="0" smtClean="0">
                <a:solidFill>
                  <a:srgbClr val="1F497D"/>
                </a:solidFill>
              </a:rPr>
              <a:t>   הצליח </a:t>
            </a:r>
            <a:r>
              <a:rPr lang="he-IL" dirty="0">
                <a:solidFill>
                  <a:srgbClr val="1F497D"/>
                </a:solidFill>
              </a:rPr>
              <a:t>לבודד </a:t>
            </a:r>
            <a:r>
              <a:rPr lang="he-IL" dirty="0" smtClean="0">
                <a:solidFill>
                  <a:srgbClr val="1F497D"/>
                </a:solidFill>
              </a:rPr>
              <a:t>את </a:t>
            </a:r>
            <a:r>
              <a:rPr lang="he-IL" dirty="0">
                <a:solidFill>
                  <a:srgbClr val="1F497D"/>
                </a:solidFill>
              </a:rPr>
              <a:t>הגורם למחלה זו. החוקרים שחיו בשליש האחרון של המאה ה-19, </a:t>
            </a:r>
            <a:r>
              <a:rPr lang="he-IL" dirty="0" smtClean="0">
                <a:solidFill>
                  <a:srgbClr val="1F497D"/>
                </a:solidFill>
              </a:rPr>
              <a:t> </a:t>
            </a:r>
          </a:p>
          <a:p>
            <a:pPr eaLnBrk="1" hangingPunct="1">
              <a:defRPr/>
            </a:pPr>
            <a:r>
              <a:rPr lang="he-IL" dirty="0" smtClean="0">
                <a:solidFill>
                  <a:srgbClr val="1F497D"/>
                </a:solidFill>
              </a:rPr>
              <a:t>    כאשר </a:t>
            </a:r>
            <a:r>
              <a:rPr lang="he-IL" dirty="0">
                <a:solidFill>
                  <a:srgbClr val="1F497D"/>
                </a:solidFill>
              </a:rPr>
              <a:t>כבר זוהו ובודדו </a:t>
            </a:r>
            <a:r>
              <a:rPr lang="he-IL" dirty="0" smtClean="0">
                <a:solidFill>
                  <a:srgbClr val="1F497D"/>
                </a:solidFill>
              </a:rPr>
              <a:t>לא מעט </a:t>
            </a:r>
            <a:r>
              <a:rPr lang="he-IL" dirty="0">
                <a:solidFill>
                  <a:srgbClr val="1F497D"/>
                </a:solidFill>
              </a:rPr>
              <a:t>חיידקים גורמי מחלות, התקשו לבודד את הנגיף למחלת </a:t>
            </a:r>
            <a:endParaRPr lang="he-IL" dirty="0" smtClean="0">
              <a:solidFill>
                <a:srgbClr val="1F497D"/>
              </a:solidFill>
            </a:endParaRPr>
          </a:p>
          <a:p>
            <a:pPr eaLnBrk="1" hangingPunct="1">
              <a:defRPr/>
            </a:pPr>
            <a:r>
              <a:rPr lang="he-IL" dirty="0" smtClean="0">
                <a:solidFill>
                  <a:srgbClr val="1F497D"/>
                </a:solidFill>
              </a:rPr>
              <a:t>    הכלבת</a:t>
            </a:r>
            <a:r>
              <a:rPr lang="he-IL" dirty="0">
                <a:solidFill>
                  <a:srgbClr val="1F497D"/>
                </a:solidFill>
              </a:rPr>
              <a:t>.     </a:t>
            </a:r>
          </a:p>
          <a:p>
            <a:pPr eaLnBrk="1" hangingPunct="1">
              <a:defRPr/>
            </a:pPr>
            <a:r>
              <a:rPr lang="he-IL" dirty="0">
                <a:solidFill>
                  <a:srgbClr val="1F497D"/>
                </a:solidFill>
              </a:rPr>
              <a:t>   </a:t>
            </a:r>
            <a:r>
              <a:rPr lang="he-IL" dirty="0" smtClean="0">
                <a:solidFill>
                  <a:srgbClr val="1F497D"/>
                </a:solidFill>
              </a:rPr>
              <a:t> ציינו </a:t>
            </a:r>
            <a:r>
              <a:rPr lang="he-IL" dirty="0">
                <a:solidFill>
                  <a:srgbClr val="1F497D"/>
                </a:solidFill>
              </a:rPr>
              <a:t>שתי סיבות לקושי שהיה </a:t>
            </a:r>
            <a:r>
              <a:rPr lang="he-IL" dirty="0">
                <a:solidFill>
                  <a:schemeClr val="tx2"/>
                </a:solidFill>
              </a:rPr>
              <a:t>לחוקרים לבודד את הנגיף. </a:t>
            </a:r>
            <a:endParaRPr lang="he-IL" dirty="0" smtClean="0">
              <a:solidFill>
                <a:schemeClr val="tx2"/>
              </a:solidFill>
            </a:endParaRPr>
          </a:p>
          <a:p>
            <a:pPr eaLnBrk="1" hangingPunct="1">
              <a:defRPr/>
            </a:pPr>
            <a:r>
              <a:rPr lang="he-IL" dirty="0" smtClean="0">
                <a:solidFill>
                  <a:schemeClr val="tx2"/>
                </a:solidFill>
              </a:rPr>
              <a:t>ב. בדרך כלל, נגיף תוקף תאים של אורגניזם ממין מסוים. הסבירו מדוע.</a:t>
            </a:r>
          </a:p>
          <a:p>
            <a:pPr eaLnBrk="1" hangingPunct="1">
              <a:defRPr/>
            </a:pPr>
            <a:r>
              <a:rPr lang="he-IL" dirty="0" smtClean="0">
                <a:solidFill>
                  <a:schemeClr val="tx2"/>
                </a:solidFill>
              </a:rPr>
              <a:t>ג. למרות הנאמר בסעיף ב', יש נגיפים התוקפים כמה אורגניזמים. לדוגמה,</a:t>
            </a:r>
          </a:p>
          <a:p>
            <a:pPr eaLnBrk="1" hangingPunct="1">
              <a:defRPr/>
            </a:pPr>
            <a:r>
              <a:rPr lang="he-IL" dirty="0">
                <a:solidFill>
                  <a:schemeClr val="tx2"/>
                </a:solidFill>
              </a:rPr>
              <a:t> </a:t>
            </a:r>
            <a:r>
              <a:rPr lang="he-IL" dirty="0" smtClean="0">
                <a:solidFill>
                  <a:schemeClr val="tx2"/>
                </a:solidFill>
              </a:rPr>
              <a:t>  נגיף הכלבת תוקף מספר </a:t>
            </a:r>
            <a:r>
              <a:rPr lang="he-IL" dirty="0">
                <a:solidFill>
                  <a:schemeClr val="tx2"/>
                </a:solidFill>
              </a:rPr>
              <a:t>מינים </a:t>
            </a:r>
            <a:r>
              <a:rPr lang="he-IL" dirty="0" smtClean="0">
                <a:solidFill>
                  <a:schemeClr val="tx2"/>
                </a:solidFill>
              </a:rPr>
              <a:t>לא קטן של </a:t>
            </a:r>
            <a:r>
              <a:rPr lang="he-IL" dirty="0">
                <a:solidFill>
                  <a:schemeClr val="tx2"/>
                </a:solidFill>
              </a:rPr>
              <a:t>בעלי חיים, </a:t>
            </a:r>
            <a:r>
              <a:rPr lang="he-IL" dirty="0" smtClean="0">
                <a:solidFill>
                  <a:schemeClr val="tx2"/>
                </a:solidFill>
              </a:rPr>
              <a:t>ולכן, לדוגמה, כלב חולה </a:t>
            </a:r>
          </a:p>
          <a:p>
            <a:pPr eaLnBrk="1" hangingPunct="1">
              <a:defRPr/>
            </a:pPr>
            <a:r>
              <a:rPr lang="he-IL" dirty="0">
                <a:solidFill>
                  <a:schemeClr val="tx2"/>
                </a:solidFill>
              </a:rPr>
              <a:t> </a:t>
            </a:r>
            <a:r>
              <a:rPr lang="he-IL" dirty="0" smtClean="0">
                <a:solidFill>
                  <a:schemeClr val="tx2"/>
                </a:solidFill>
              </a:rPr>
              <a:t>  בכלבת יכול להדביק בני אדם במחלה. שערו מה יכולה להיות </a:t>
            </a:r>
            <a:r>
              <a:rPr lang="he-IL" dirty="0" smtClean="0">
                <a:solidFill>
                  <a:srgbClr val="1F497D"/>
                </a:solidFill>
              </a:rPr>
              <a:t>הסיבה לכך.</a:t>
            </a:r>
          </a:p>
        </p:txBody>
      </p:sp>
      <p:sp>
        <p:nvSpPr>
          <p:cNvPr id="11"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5588" y="514350"/>
            <a:ext cx="8267700" cy="92333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rPr>
              <a:t>לנגיפים אין מבנה של תא. הנגיף מורכב מחלק פנימי הכולל </a:t>
            </a:r>
            <a:r>
              <a:rPr lang="he-IL" b="1" dirty="0" smtClean="0">
                <a:solidFill>
                  <a:srgbClr val="FF6600"/>
                </a:solidFill>
              </a:rPr>
              <a:t>חומצת גרעין</a:t>
            </a:r>
            <a:r>
              <a:rPr lang="he-IL" dirty="0" smtClean="0">
                <a:solidFill>
                  <a:prstClr val="black"/>
                </a:solidFill>
              </a:rPr>
              <a:t>, </a:t>
            </a:r>
          </a:p>
          <a:p>
            <a:pPr eaLnBrk="1" hangingPunct="1">
              <a:defRPr/>
            </a:pPr>
            <a:r>
              <a:rPr lang="he-IL" dirty="0" smtClean="0">
                <a:solidFill>
                  <a:prstClr val="black"/>
                </a:solidFill>
              </a:rPr>
              <a:t>המוקף באזור חיצוני הנקרא </a:t>
            </a:r>
            <a:r>
              <a:rPr lang="he-IL" b="1" dirty="0" err="1" smtClean="0">
                <a:solidFill>
                  <a:srgbClr val="FF6600"/>
                </a:solidFill>
              </a:rPr>
              <a:t>קפסיד</a:t>
            </a:r>
            <a:r>
              <a:rPr lang="he-IL" b="1" dirty="0" smtClean="0">
                <a:solidFill>
                  <a:srgbClr val="FF6600"/>
                </a:solidFill>
              </a:rPr>
              <a:t>. </a:t>
            </a:r>
            <a:r>
              <a:rPr lang="he-IL" dirty="0" err="1" smtClean="0">
                <a:solidFill>
                  <a:prstClr val="black"/>
                </a:solidFill>
              </a:rPr>
              <a:t>הקפסיד</a:t>
            </a:r>
            <a:r>
              <a:rPr lang="he-IL" dirty="0" smtClean="0">
                <a:solidFill>
                  <a:prstClr val="black"/>
                </a:solidFill>
              </a:rPr>
              <a:t> בנוי מחלבונים.</a:t>
            </a:r>
          </a:p>
          <a:p>
            <a:pPr eaLnBrk="1" hangingPunct="1">
              <a:defRPr/>
            </a:pPr>
            <a:endParaRPr lang="he-IL" dirty="0" smtClean="0">
              <a:solidFill>
                <a:prstClr val="black"/>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D0CA3F-9CC1-4379-80D1-3D7D730F1E72}" type="slidenum">
              <a:rPr lang="he-IL" altLang="he-IL" sz="1100">
                <a:solidFill>
                  <a:srgbClr val="BFBFBF"/>
                </a:solidFill>
              </a:rPr>
              <a:pPr eaLnBrk="1" hangingPunct="1"/>
              <a:t>4</a:t>
            </a:fld>
            <a:endParaRPr lang="he-IL" altLang="he-IL" sz="1100">
              <a:solidFill>
                <a:srgbClr val="BFBFBF"/>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מבנה הנגיפים</a:t>
            </a:r>
            <a:endParaRPr lang="he-IL" sz="1800" dirty="0" smtClean="0"/>
          </a:p>
        </p:txBody>
      </p:sp>
      <p:sp>
        <p:nvSpPr>
          <p:cNvPr id="14" name="מלבן 13"/>
          <p:cNvSpPr/>
          <p:nvPr/>
        </p:nvSpPr>
        <p:spPr>
          <a:xfrm>
            <a:off x="-20798" y="5157192"/>
            <a:ext cx="8820471" cy="1569660"/>
          </a:xfrm>
          <a:prstGeom prst="rect">
            <a:avLst/>
          </a:prstGeom>
        </p:spPr>
        <p:txBody>
          <a:bodyPr wrap="square">
            <a:spAutoFit/>
          </a:bodyPr>
          <a:lstStyle/>
          <a:p>
            <a:pPr fontAlgn="auto">
              <a:spcBef>
                <a:spcPts val="0"/>
              </a:spcBef>
              <a:spcAft>
                <a:spcPts val="0"/>
              </a:spcAft>
              <a:defRPr/>
            </a:pPr>
            <a:r>
              <a:rPr lang="he-IL" sz="1600" b="1" u="sng" kern="0" dirty="0" smtClean="0">
                <a:solidFill>
                  <a:prstClr val="black"/>
                </a:solidFill>
              </a:rPr>
              <a:t>מעטפת שומנית</a:t>
            </a:r>
          </a:p>
          <a:p>
            <a:pPr fontAlgn="auto">
              <a:spcBef>
                <a:spcPts val="0"/>
              </a:spcBef>
              <a:spcAft>
                <a:spcPts val="0"/>
              </a:spcAft>
              <a:defRPr/>
            </a:pPr>
            <a:r>
              <a:rPr lang="he-IL" sz="1600" kern="0" dirty="0" err="1" smtClean="0">
                <a:solidFill>
                  <a:prstClr val="black"/>
                </a:solidFill>
              </a:rPr>
              <a:t>למקצת</a:t>
            </a:r>
            <a:r>
              <a:rPr lang="he-IL" sz="1600" kern="0" dirty="0" smtClean="0">
                <a:solidFill>
                  <a:prstClr val="black"/>
                </a:solidFill>
              </a:rPr>
              <a:t> </a:t>
            </a:r>
            <a:r>
              <a:rPr lang="he-IL" sz="1600" kern="0" dirty="0">
                <a:solidFill>
                  <a:prstClr val="black"/>
                </a:solidFill>
              </a:rPr>
              <a:t>הנגיפים התוקפים תאי בעלי חיים, יש גם מעטפת העוטפת את </a:t>
            </a:r>
            <a:r>
              <a:rPr lang="he-IL" sz="1600" kern="0" dirty="0" err="1" smtClean="0">
                <a:solidFill>
                  <a:prstClr val="black"/>
                </a:solidFill>
              </a:rPr>
              <a:t>הקפסיד</a:t>
            </a:r>
            <a:r>
              <a:rPr lang="he-IL" sz="1600" kern="0" dirty="0" smtClean="0">
                <a:solidFill>
                  <a:prstClr val="black"/>
                </a:solidFill>
              </a:rPr>
              <a:t>. </a:t>
            </a:r>
          </a:p>
          <a:p>
            <a:pPr fontAlgn="auto">
              <a:spcBef>
                <a:spcPts val="0"/>
              </a:spcBef>
              <a:spcAft>
                <a:spcPts val="0"/>
              </a:spcAft>
              <a:defRPr/>
            </a:pPr>
            <a:r>
              <a:rPr lang="he-IL" sz="1600" kern="0" dirty="0" smtClean="0">
                <a:solidFill>
                  <a:prstClr val="black"/>
                </a:solidFill>
              </a:rPr>
              <a:t>מקורה </a:t>
            </a:r>
            <a:r>
              <a:rPr lang="he-IL" sz="1600" kern="0" dirty="0">
                <a:solidFill>
                  <a:prstClr val="black"/>
                </a:solidFill>
              </a:rPr>
              <a:t>של המעטפת הוא בקרום התא </a:t>
            </a:r>
            <a:r>
              <a:rPr lang="he-IL" sz="1600" kern="0" dirty="0" smtClean="0">
                <a:solidFill>
                  <a:prstClr val="black"/>
                </a:solidFill>
              </a:rPr>
              <a:t>המאחסן או בקרום אברונים שלו, </a:t>
            </a:r>
          </a:p>
          <a:p>
            <a:pPr fontAlgn="auto">
              <a:spcBef>
                <a:spcPts val="0"/>
              </a:spcBef>
              <a:spcAft>
                <a:spcPts val="0"/>
              </a:spcAft>
              <a:defRPr/>
            </a:pPr>
            <a:r>
              <a:rPr lang="he-IL" sz="1600" kern="0" dirty="0" smtClean="0">
                <a:solidFill>
                  <a:prstClr val="black"/>
                </a:solidFill>
              </a:rPr>
              <a:t>והיא בנויה משכבה שומנית כפולה ומחלבונים.</a:t>
            </a:r>
          </a:p>
          <a:p>
            <a:pPr fontAlgn="auto">
              <a:spcBef>
                <a:spcPts val="0"/>
              </a:spcBef>
              <a:spcAft>
                <a:spcPts val="0"/>
              </a:spcAft>
              <a:defRPr/>
            </a:pPr>
            <a:r>
              <a:rPr lang="he-IL" sz="1600" kern="0" dirty="0" smtClean="0">
                <a:solidFill>
                  <a:prstClr val="black"/>
                </a:solidFill>
              </a:rPr>
              <a:t>מהמעטפת בולטים זיזים של </a:t>
            </a:r>
            <a:r>
              <a:rPr lang="he-IL" sz="1600" kern="0" dirty="0" err="1" smtClean="0">
                <a:solidFill>
                  <a:prstClr val="black"/>
                </a:solidFill>
              </a:rPr>
              <a:t>גליקופרוטאינים</a:t>
            </a:r>
            <a:r>
              <a:rPr lang="he-IL" sz="1600" kern="0" dirty="0" smtClean="0">
                <a:solidFill>
                  <a:prstClr val="black"/>
                </a:solidFill>
              </a:rPr>
              <a:t> של הנגיף שהם אנטיגנים </a:t>
            </a:r>
          </a:p>
          <a:p>
            <a:pPr fontAlgn="auto">
              <a:spcBef>
                <a:spcPts val="0"/>
              </a:spcBef>
              <a:spcAft>
                <a:spcPts val="0"/>
              </a:spcAft>
              <a:defRPr/>
            </a:pPr>
            <a:r>
              <a:rPr lang="he-IL" sz="1600" kern="0" dirty="0" smtClean="0">
                <a:solidFill>
                  <a:prstClr val="black"/>
                </a:solidFill>
              </a:rPr>
              <a:t>שנגדם מתעוררת התגובה החיסונית כאשר הנגיף חודר לגוף.</a:t>
            </a:r>
            <a:endParaRPr lang="he-IL" sz="1600" kern="0" dirty="0">
              <a:solidFill>
                <a:prstClr val="black"/>
              </a:solidFill>
            </a:endParaRPr>
          </a:p>
        </p:txBody>
      </p:sp>
      <p:sp>
        <p:nvSpPr>
          <p:cNvPr id="17"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8" name="קבוצה 7"/>
          <p:cNvGrpSpPr/>
          <p:nvPr/>
        </p:nvGrpSpPr>
        <p:grpSpPr>
          <a:xfrm>
            <a:off x="35496" y="1497137"/>
            <a:ext cx="8743723" cy="3791718"/>
            <a:chOff x="255588" y="1665384"/>
            <a:chExt cx="8743723" cy="3791718"/>
          </a:xfrm>
        </p:grpSpPr>
        <p:pic>
          <p:nvPicPr>
            <p:cNvPr id="91144" name="תמונה 9"/>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779912" y="3309215"/>
              <a:ext cx="2160073"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5220072" y="1700808"/>
              <a:ext cx="3779239" cy="1846659"/>
            </a:xfrm>
            <a:prstGeom prst="rect">
              <a:avLst/>
            </a:prstGeom>
          </p:spPr>
          <p:txBody>
            <a:bodyPr wrap="square">
              <a:spAutoFit/>
            </a:bodyPr>
            <a:lstStyle/>
            <a:p>
              <a:pPr eaLnBrk="1" hangingPunct="1">
                <a:defRPr/>
              </a:pPr>
              <a:r>
                <a:rPr lang="he-IL" sz="1600" b="1" u="sng" dirty="0" err="1">
                  <a:solidFill>
                    <a:prstClr val="black"/>
                  </a:solidFill>
                </a:rPr>
                <a:t>הקפסיד</a:t>
              </a:r>
              <a:r>
                <a:rPr lang="he-IL" sz="1600" b="1" u="sng" dirty="0">
                  <a:solidFill>
                    <a:prstClr val="black"/>
                  </a:solidFill>
                </a:rPr>
                <a:t> של כל נגיף היא ייחודית לנגיף</a:t>
              </a:r>
              <a:r>
                <a:rPr lang="he-IL" sz="1600" b="1" dirty="0">
                  <a:solidFill>
                    <a:prstClr val="black"/>
                  </a:solidFill>
                </a:rPr>
                <a:t>:</a:t>
              </a:r>
            </a:p>
            <a:p>
              <a:pPr eaLnBrk="1" hangingPunct="1">
                <a:defRPr/>
              </a:pPr>
              <a:r>
                <a:rPr lang="he-IL" sz="1600" dirty="0" smtClean="0">
                  <a:solidFill>
                    <a:prstClr val="black"/>
                  </a:solidFill>
                </a:rPr>
                <a:t>הוא כולל </a:t>
              </a:r>
              <a:r>
                <a:rPr lang="he-IL" sz="1600" dirty="0">
                  <a:solidFill>
                    <a:prstClr val="black"/>
                  </a:solidFill>
                </a:rPr>
                <a:t>חלבונים מסוג אחד או מכמה </a:t>
              </a:r>
              <a:endParaRPr lang="he-IL" sz="1600" dirty="0" smtClean="0">
                <a:solidFill>
                  <a:prstClr val="black"/>
                </a:solidFill>
              </a:endParaRPr>
            </a:p>
            <a:p>
              <a:pPr eaLnBrk="1" hangingPunct="1">
                <a:defRPr/>
              </a:pPr>
              <a:r>
                <a:rPr lang="he-IL" sz="1600" dirty="0" smtClean="0">
                  <a:solidFill>
                    <a:prstClr val="black"/>
                  </a:solidFill>
                </a:rPr>
                <a:t>סוגים </a:t>
              </a:r>
              <a:r>
                <a:rPr lang="he-IL" sz="1600" dirty="0">
                  <a:solidFill>
                    <a:prstClr val="black"/>
                  </a:solidFill>
                </a:rPr>
                <a:t>הייחודיים לנגיף.</a:t>
              </a:r>
            </a:p>
            <a:p>
              <a:pPr eaLnBrk="1" hangingPunct="1">
                <a:defRPr/>
              </a:pPr>
              <a:r>
                <a:rPr lang="he-IL" sz="1600" dirty="0">
                  <a:solidFill>
                    <a:prstClr val="black"/>
                  </a:solidFill>
                </a:rPr>
                <a:t>גם צורת </a:t>
              </a:r>
              <a:r>
                <a:rPr lang="he-IL" sz="1600" dirty="0" err="1">
                  <a:solidFill>
                    <a:prstClr val="black"/>
                  </a:solidFill>
                </a:rPr>
                <a:t>הקפסיד</a:t>
              </a:r>
              <a:r>
                <a:rPr lang="he-IL" sz="1600" dirty="0">
                  <a:solidFill>
                    <a:prstClr val="black"/>
                  </a:solidFill>
                </a:rPr>
                <a:t> ייחודית לנגיף: </a:t>
              </a:r>
              <a:endParaRPr lang="he-IL" sz="1600" dirty="0" smtClean="0">
                <a:solidFill>
                  <a:prstClr val="black"/>
                </a:solidFill>
              </a:endParaRPr>
            </a:p>
            <a:p>
              <a:pPr eaLnBrk="1" hangingPunct="1">
                <a:defRPr/>
              </a:pPr>
              <a:r>
                <a:rPr lang="he-IL" sz="1600" dirty="0" smtClean="0">
                  <a:solidFill>
                    <a:prstClr val="black"/>
                  </a:solidFill>
                </a:rPr>
                <a:t>יש </a:t>
              </a:r>
              <a:r>
                <a:rPr lang="he-IL" sz="1600" dirty="0">
                  <a:solidFill>
                    <a:prstClr val="black"/>
                  </a:solidFill>
                </a:rPr>
                <a:t>מגוון גדול של צורות שונות של נגיפים</a:t>
              </a:r>
            </a:p>
            <a:p>
              <a:pPr eaLnBrk="1" hangingPunct="1">
                <a:defRPr/>
              </a:pPr>
              <a:r>
                <a:rPr lang="he-IL" sz="1600" dirty="0">
                  <a:solidFill>
                    <a:prstClr val="black"/>
                  </a:solidFill>
                </a:rPr>
                <a:t>(ראו דוגמאות בתרשים בשקף הבא).</a:t>
              </a:r>
            </a:p>
            <a:p>
              <a:pPr eaLnBrk="1" hangingPunct="1">
                <a:defRPr/>
              </a:pPr>
              <a:endParaRPr lang="he-IL" dirty="0">
                <a:solidFill>
                  <a:prstClr val="black"/>
                </a:solidFill>
              </a:endParaRPr>
            </a:p>
          </p:txBody>
        </p:sp>
        <p:sp>
          <p:nvSpPr>
            <p:cNvPr id="3" name="מלבן 2"/>
            <p:cNvSpPr/>
            <p:nvPr/>
          </p:nvSpPr>
          <p:spPr>
            <a:xfrm>
              <a:off x="255588" y="1665384"/>
              <a:ext cx="3729037" cy="1815882"/>
            </a:xfrm>
            <a:prstGeom prst="rect">
              <a:avLst/>
            </a:prstGeom>
          </p:spPr>
          <p:txBody>
            <a:bodyPr wrap="square">
              <a:spAutoFit/>
            </a:bodyPr>
            <a:lstStyle/>
            <a:p>
              <a:pPr eaLnBrk="1" hangingPunct="1">
                <a:defRPr/>
              </a:pPr>
              <a:r>
                <a:rPr lang="he-IL" sz="1600" b="1" u="sng" dirty="0">
                  <a:solidFill>
                    <a:prstClr val="black"/>
                  </a:solidFill>
                </a:rPr>
                <a:t>חומצת הגרעין</a:t>
              </a:r>
              <a:r>
                <a:rPr lang="he-IL" sz="1600" b="1" dirty="0">
                  <a:solidFill>
                    <a:prstClr val="black"/>
                  </a:solidFill>
                </a:rPr>
                <a:t> </a:t>
              </a:r>
              <a:endParaRPr lang="he-IL" sz="1600" b="1" dirty="0" smtClean="0">
                <a:solidFill>
                  <a:prstClr val="black"/>
                </a:solidFill>
              </a:endParaRPr>
            </a:p>
            <a:p>
              <a:pPr eaLnBrk="1" hangingPunct="1">
                <a:defRPr/>
              </a:pPr>
              <a:r>
                <a:rPr lang="he-IL" sz="1600" dirty="0" smtClean="0">
                  <a:solidFill>
                    <a:prstClr val="black"/>
                  </a:solidFill>
                </a:rPr>
                <a:t>מכילה </a:t>
              </a:r>
              <a:r>
                <a:rPr lang="he-IL" sz="1600" dirty="0">
                  <a:solidFill>
                    <a:prstClr val="black"/>
                  </a:solidFill>
                </a:rPr>
                <a:t>את החומר התורשתי </a:t>
              </a:r>
              <a:r>
                <a:rPr lang="he-IL" sz="1600" dirty="0" smtClean="0">
                  <a:solidFill>
                    <a:prstClr val="black"/>
                  </a:solidFill>
                </a:rPr>
                <a:t>של הנגיף.</a:t>
              </a:r>
            </a:p>
            <a:p>
              <a:pPr eaLnBrk="1" hangingPunct="1">
                <a:defRPr/>
              </a:pPr>
              <a:r>
                <a:rPr lang="he-IL" sz="1600" dirty="0" smtClean="0">
                  <a:solidFill>
                    <a:prstClr val="black"/>
                  </a:solidFill>
                </a:rPr>
                <a:t>יש נגיפים שחומצת הגרעין שלהם </a:t>
              </a:r>
            </a:p>
            <a:p>
              <a:pPr eaLnBrk="1" hangingPunct="1">
                <a:defRPr/>
              </a:pPr>
              <a:r>
                <a:rPr lang="he-IL" sz="1600" dirty="0" smtClean="0">
                  <a:solidFill>
                    <a:prstClr val="black"/>
                  </a:solidFill>
                </a:rPr>
                <a:t>היא </a:t>
              </a:r>
              <a:r>
                <a:rPr lang="en-US" sz="1600" dirty="0" smtClean="0">
                  <a:solidFill>
                    <a:prstClr val="black"/>
                  </a:solidFill>
                </a:rPr>
                <a:t>DNA</a:t>
              </a:r>
              <a:r>
                <a:rPr lang="he-IL" sz="1600" dirty="0" smtClean="0">
                  <a:solidFill>
                    <a:prstClr val="black"/>
                  </a:solidFill>
                </a:rPr>
                <a:t> ויש כאלה שחומצת הגרעין </a:t>
              </a:r>
            </a:p>
            <a:p>
              <a:pPr eaLnBrk="1" hangingPunct="1">
                <a:defRPr/>
              </a:pPr>
              <a:r>
                <a:rPr lang="he-IL" sz="1600" dirty="0" smtClean="0">
                  <a:solidFill>
                    <a:prstClr val="black"/>
                  </a:solidFill>
                </a:rPr>
                <a:t>שלהם היא </a:t>
              </a:r>
              <a:r>
                <a:rPr lang="en-US" sz="1600" dirty="0" smtClean="0">
                  <a:solidFill>
                    <a:prstClr val="black"/>
                  </a:solidFill>
                </a:rPr>
                <a:t>RNA</a:t>
              </a:r>
              <a:r>
                <a:rPr lang="he-IL" sz="1600" dirty="0" smtClean="0">
                  <a:solidFill>
                    <a:prstClr val="black"/>
                  </a:solidFill>
                </a:rPr>
                <a:t>.</a:t>
              </a:r>
              <a:endParaRPr lang="he-IL" sz="1600" dirty="0">
                <a:solidFill>
                  <a:prstClr val="black"/>
                </a:solidFill>
              </a:endParaRPr>
            </a:p>
            <a:p>
              <a:pPr eaLnBrk="1" hangingPunct="1">
                <a:defRPr/>
              </a:pPr>
              <a:r>
                <a:rPr lang="he-IL" sz="1600" dirty="0" smtClean="0">
                  <a:solidFill>
                    <a:prstClr val="black"/>
                  </a:solidFill>
                </a:rPr>
                <a:t>בחומצת </a:t>
              </a:r>
              <a:r>
                <a:rPr lang="he-IL" sz="1600" dirty="0">
                  <a:solidFill>
                    <a:prstClr val="black"/>
                  </a:solidFill>
                </a:rPr>
                <a:t>הגרעין יש בעיקר גנים הקובעים </a:t>
              </a:r>
              <a:endParaRPr lang="he-IL" sz="1600" dirty="0" smtClean="0">
                <a:solidFill>
                  <a:prstClr val="black"/>
                </a:solidFill>
              </a:endParaRPr>
            </a:p>
            <a:p>
              <a:pPr eaLnBrk="1" hangingPunct="1">
                <a:defRPr/>
              </a:pPr>
              <a:r>
                <a:rPr lang="he-IL" sz="1600" dirty="0" smtClean="0">
                  <a:solidFill>
                    <a:prstClr val="black"/>
                  </a:solidFill>
                </a:rPr>
                <a:t>את </a:t>
              </a:r>
              <a:r>
                <a:rPr lang="he-IL" sz="1600" dirty="0">
                  <a:solidFill>
                    <a:prstClr val="black"/>
                  </a:solidFill>
                </a:rPr>
                <a:t>סוג החלבונים היוצרים את המעטפת.</a:t>
              </a:r>
            </a:p>
          </p:txBody>
        </p:sp>
        <p:cxnSp>
          <p:nvCxnSpPr>
            <p:cNvPr id="5" name="מחבר חץ ישר 4"/>
            <p:cNvCxnSpPr/>
            <p:nvPr/>
          </p:nvCxnSpPr>
          <p:spPr>
            <a:xfrm flipH="1">
              <a:off x="5724128" y="3313820"/>
              <a:ext cx="1152128" cy="7632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a:xfrm>
              <a:off x="3228541" y="3453231"/>
              <a:ext cx="1512168" cy="6822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93567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3D3D09-5D47-47BD-85B3-A56B97B952C5}" type="slidenum">
              <a:rPr lang="he-IL" altLang="he-IL" sz="1100">
                <a:solidFill>
                  <a:srgbClr val="BFBFBF"/>
                </a:solidFill>
              </a:rPr>
              <a:pPr eaLnBrk="1" hangingPunct="1"/>
              <a:t>40</a:t>
            </a:fld>
            <a:endParaRPr lang="he-IL" altLang="he-IL" sz="1100">
              <a:solidFill>
                <a:srgbClr val="BFBFBF"/>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381000" y="3573016"/>
            <a:ext cx="7993063" cy="302433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schemeClr val="tx1"/>
                </a:solidFill>
              </a:rPr>
              <a:t>א. נגיפים מתרבים בתוך תאי המאחסן, ולכן אי אפשר לגדל אותם בתרבית במצע מזון, כפי שמגדלים חיידקים.</a:t>
            </a:r>
          </a:p>
          <a:p>
            <a:pPr fontAlgn="auto">
              <a:spcBef>
                <a:spcPts val="0"/>
              </a:spcBef>
              <a:spcAft>
                <a:spcPts val="0"/>
              </a:spcAft>
              <a:defRPr/>
            </a:pPr>
            <a:r>
              <a:rPr lang="he-IL" dirty="0">
                <a:solidFill>
                  <a:schemeClr val="tx1"/>
                </a:solidFill>
              </a:rPr>
              <a:t>הנגיפים קטנים בהרבה מן החיידקים ולכן אי אפשר לראותם במיקרוסקופ האור, אלא רק במיקרוסקופ אלקטרוני שפותח רק במאה העשרים.</a:t>
            </a:r>
          </a:p>
          <a:p>
            <a:pPr fontAlgn="auto">
              <a:spcBef>
                <a:spcPts val="0"/>
              </a:spcBef>
              <a:spcAft>
                <a:spcPts val="0"/>
              </a:spcAft>
              <a:defRPr/>
            </a:pPr>
            <a:endParaRPr lang="he-IL" dirty="0">
              <a:solidFill>
                <a:schemeClr val="tx1"/>
              </a:solidFill>
            </a:endParaRPr>
          </a:p>
          <a:p>
            <a:pPr fontAlgn="auto">
              <a:spcBef>
                <a:spcPts val="0"/>
              </a:spcBef>
              <a:spcAft>
                <a:spcPts val="0"/>
              </a:spcAft>
              <a:defRPr/>
            </a:pPr>
            <a:r>
              <a:rPr lang="he-IL" dirty="0">
                <a:solidFill>
                  <a:schemeClr val="tx1"/>
                </a:solidFill>
              </a:rPr>
              <a:t>ב. הנגיף נצמד לקולטנים ייחודיים בתאים שהוא תוקף, ואינו יכול לתקוף תאים אחרים שאין להם את הקולטנים האלה.</a:t>
            </a:r>
          </a:p>
          <a:p>
            <a:pPr fontAlgn="auto">
              <a:spcBef>
                <a:spcPts val="0"/>
              </a:spcBef>
              <a:spcAft>
                <a:spcPts val="0"/>
              </a:spcAft>
              <a:defRPr/>
            </a:pPr>
            <a:endParaRPr lang="he-IL" dirty="0">
              <a:solidFill>
                <a:schemeClr val="tx1"/>
              </a:solidFill>
            </a:endParaRPr>
          </a:p>
          <a:p>
            <a:pPr fontAlgn="auto">
              <a:spcBef>
                <a:spcPts val="0"/>
              </a:spcBef>
              <a:spcAft>
                <a:spcPts val="0"/>
              </a:spcAft>
              <a:defRPr/>
            </a:pPr>
            <a:r>
              <a:rPr lang="he-IL" dirty="0">
                <a:solidFill>
                  <a:schemeClr val="tx1"/>
                </a:solidFill>
              </a:rPr>
              <a:t>ג. הקולטן שנגיף הכלבת נצמד אליו בתאי מערכת העצבים, מצוי בכמה </a:t>
            </a:r>
            <a:r>
              <a:rPr lang="he-IL" dirty="0">
                <a:solidFill>
                  <a:prstClr val="black"/>
                </a:solidFill>
              </a:rPr>
              <a:t>אורגניזמים.</a:t>
            </a:r>
          </a:p>
        </p:txBody>
      </p:sp>
      <p:sp>
        <p:nvSpPr>
          <p:cNvPr id="11" name="TextBox 10"/>
          <p:cNvSpPr txBox="1"/>
          <p:nvPr/>
        </p:nvSpPr>
        <p:spPr>
          <a:xfrm>
            <a:off x="285750" y="500063"/>
            <a:ext cx="8183563" cy="28622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שאלה 7:</a:t>
            </a:r>
            <a:r>
              <a:rPr lang="he-IL" dirty="0" smtClean="0">
                <a:solidFill>
                  <a:srgbClr val="000000"/>
                </a:solidFill>
                <a:latin typeface="Times New Roman" pitchFamily="18" charset="0"/>
                <a:cs typeface="Arial"/>
              </a:rPr>
              <a:t> </a:t>
            </a:r>
            <a:r>
              <a:rPr lang="he-IL" dirty="0" smtClean="0">
                <a:solidFill>
                  <a:schemeClr val="tx2"/>
                </a:solidFill>
                <a:latin typeface="Times New Roman" pitchFamily="18" charset="0"/>
                <a:cs typeface="Arial"/>
              </a:rPr>
              <a:t>סעיפים א,' ב' מבגרות </a:t>
            </a:r>
            <a:r>
              <a:rPr lang="he-IL" dirty="0" smtClean="0">
                <a:solidFill>
                  <a:srgbClr val="1F497D"/>
                </a:solidFill>
              </a:rPr>
              <a:t>תשס"ג</a:t>
            </a:r>
            <a:endParaRPr lang="he-IL" dirty="0">
              <a:solidFill>
                <a:srgbClr val="1F497D"/>
              </a:solidFill>
            </a:endParaRPr>
          </a:p>
          <a:p>
            <a:pPr eaLnBrk="1" hangingPunct="1">
              <a:defRPr/>
            </a:pPr>
            <a:r>
              <a:rPr lang="he-IL" dirty="0" smtClean="0">
                <a:solidFill>
                  <a:srgbClr val="1F497D"/>
                </a:solidFill>
              </a:rPr>
              <a:t>א. מחלת הכלבת נגרמת על ידי נגיף. לואי פסטר פיתח חיסון למחלת הכלבת, אך לא</a:t>
            </a:r>
          </a:p>
          <a:p>
            <a:pPr eaLnBrk="1" hangingPunct="1">
              <a:defRPr/>
            </a:pPr>
            <a:r>
              <a:rPr lang="he-IL" dirty="0" smtClean="0">
                <a:solidFill>
                  <a:srgbClr val="1F497D"/>
                </a:solidFill>
              </a:rPr>
              <a:t>    הצליח לבודד את הגורם למחלה זו. </a:t>
            </a:r>
            <a:r>
              <a:rPr lang="he-IL" dirty="0" smtClean="0">
                <a:solidFill>
                  <a:schemeClr val="tx2"/>
                </a:solidFill>
              </a:rPr>
              <a:t>החוקרים שחיו בשליש האחרון של המאה ה-19,  </a:t>
            </a:r>
          </a:p>
          <a:p>
            <a:pPr eaLnBrk="1" hangingPunct="1">
              <a:defRPr/>
            </a:pPr>
            <a:r>
              <a:rPr lang="he-IL" dirty="0" smtClean="0">
                <a:solidFill>
                  <a:schemeClr val="tx2"/>
                </a:solidFill>
              </a:rPr>
              <a:t>    כאשר כבר זוהו ובודדו לא מעט חיידקים גורמי מחלות, התקשו לבודד את הנגיף למחלת </a:t>
            </a:r>
          </a:p>
          <a:p>
            <a:pPr eaLnBrk="1" hangingPunct="1">
              <a:defRPr/>
            </a:pPr>
            <a:r>
              <a:rPr lang="he-IL" dirty="0" smtClean="0">
                <a:solidFill>
                  <a:schemeClr val="tx2"/>
                </a:solidFill>
              </a:rPr>
              <a:t>    הכלבת.     </a:t>
            </a:r>
          </a:p>
          <a:p>
            <a:pPr eaLnBrk="1" hangingPunct="1">
              <a:defRPr/>
            </a:pPr>
            <a:r>
              <a:rPr lang="he-IL" dirty="0" smtClean="0">
                <a:solidFill>
                  <a:schemeClr val="tx2"/>
                </a:solidFill>
              </a:rPr>
              <a:t>    ציינו שתי סיבות לקושי שהיה לחוקרים לבודד את הנגיף. </a:t>
            </a:r>
          </a:p>
          <a:p>
            <a:pPr eaLnBrk="1" hangingPunct="1">
              <a:defRPr/>
            </a:pPr>
            <a:r>
              <a:rPr lang="he-IL" dirty="0" smtClean="0">
                <a:solidFill>
                  <a:schemeClr val="tx2"/>
                </a:solidFill>
              </a:rPr>
              <a:t>ב. בדרך כלל, נגיף תוקף תאים של אורגניזם ממין מסוים. הסבירו מדוע.</a:t>
            </a:r>
          </a:p>
          <a:p>
            <a:pPr eaLnBrk="1" hangingPunct="1">
              <a:defRPr/>
            </a:pPr>
            <a:r>
              <a:rPr lang="he-IL" dirty="0" smtClean="0">
                <a:solidFill>
                  <a:schemeClr val="tx2"/>
                </a:solidFill>
              </a:rPr>
              <a:t>ג. למרות הנאמר בסעיף ב', יש נגיפים התוקפים כמה אורגניזמים. לדוגמה,</a:t>
            </a:r>
          </a:p>
          <a:p>
            <a:pPr eaLnBrk="1" hangingPunct="1">
              <a:defRPr/>
            </a:pPr>
            <a:r>
              <a:rPr lang="he-IL" dirty="0" smtClean="0">
                <a:solidFill>
                  <a:schemeClr val="tx2"/>
                </a:solidFill>
              </a:rPr>
              <a:t>   נגיף הכלבת תוקף מספר מינים לא קטן של בעלי חיים, ולכן, לדוגמה, כלב חולה </a:t>
            </a:r>
          </a:p>
          <a:p>
            <a:pPr eaLnBrk="1" hangingPunct="1">
              <a:defRPr/>
            </a:pPr>
            <a:r>
              <a:rPr lang="he-IL" dirty="0" smtClean="0">
                <a:solidFill>
                  <a:schemeClr val="tx2"/>
                </a:solidFill>
              </a:rPr>
              <a:t>   בכלבת יכול להדביק בני אדם במחלה. שערו מה יכולה להיות הסיבה לכך.</a:t>
            </a:r>
          </a:p>
        </p:txBody>
      </p:sp>
      <p:sp>
        <p:nvSpPr>
          <p:cNvPr id="8"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42465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שאלה 8:</a:t>
            </a:r>
            <a:r>
              <a:rPr lang="he-IL" dirty="0" smtClean="0">
                <a:solidFill>
                  <a:srgbClr val="000000"/>
                </a:solidFill>
                <a:latin typeface="Times New Roman" pitchFamily="18" charset="0"/>
                <a:cs typeface="Arial"/>
              </a:rPr>
              <a:t> </a:t>
            </a:r>
            <a:endParaRPr lang="he-IL" dirty="0">
              <a:solidFill>
                <a:srgbClr val="1F497D"/>
              </a:solidFill>
            </a:endParaRPr>
          </a:p>
          <a:p>
            <a:pPr eaLnBrk="1" hangingPunct="1">
              <a:defRPr/>
            </a:pPr>
            <a:r>
              <a:rPr lang="he-IL" dirty="0" smtClean="0">
                <a:solidFill>
                  <a:srgbClr val="1F497D"/>
                </a:solidFill>
              </a:rPr>
              <a:t>לפניכם רשימת מאפייני חיים של אורגניזמים חיים. אילו </a:t>
            </a:r>
            <a:r>
              <a:rPr lang="he-IL" dirty="0">
                <a:solidFill>
                  <a:srgbClr val="1F497D"/>
                </a:solidFill>
              </a:rPr>
              <a:t>מאפייני חיים מתקיימים </a:t>
            </a:r>
            <a:r>
              <a:rPr lang="he-IL" dirty="0" smtClean="0">
                <a:solidFill>
                  <a:srgbClr val="1F497D"/>
                </a:solidFill>
              </a:rPr>
              <a:t>בנגיפים</a:t>
            </a:r>
          </a:p>
          <a:p>
            <a:pPr eaLnBrk="1" hangingPunct="1">
              <a:defRPr/>
            </a:pPr>
            <a:r>
              <a:rPr lang="he-IL" dirty="0" smtClean="0">
                <a:solidFill>
                  <a:srgbClr val="1F497D"/>
                </a:solidFill>
              </a:rPr>
              <a:t>ואילו </a:t>
            </a:r>
            <a:r>
              <a:rPr lang="he-IL" dirty="0">
                <a:solidFill>
                  <a:srgbClr val="1F497D"/>
                </a:solidFill>
              </a:rPr>
              <a:t>מהם אינם מתקיימים? </a:t>
            </a:r>
          </a:p>
          <a:p>
            <a:pPr eaLnBrk="1" hangingPunct="1">
              <a:defRPr/>
            </a:pPr>
            <a:r>
              <a:rPr lang="he-IL" dirty="0">
                <a:solidFill>
                  <a:srgbClr val="1F497D"/>
                </a:solidFill>
              </a:rPr>
              <a:t>מדוע הם נחשבים אורגניזמים הנמצאים על הגבול שבין החי לדומם?</a:t>
            </a:r>
          </a:p>
          <a:p>
            <a:pPr eaLnBrk="1" hangingPunct="1">
              <a:defRPr/>
            </a:pPr>
            <a:endParaRPr lang="he-IL" dirty="0">
              <a:solidFill>
                <a:srgbClr val="1F497D"/>
              </a:solidFill>
            </a:endParaRPr>
          </a:p>
          <a:p>
            <a:pPr eaLnBrk="1" hangingPunct="1">
              <a:defRPr/>
            </a:pPr>
            <a:r>
              <a:rPr lang="he-IL" u="sng" dirty="0">
                <a:solidFill>
                  <a:srgbClr val="1F497D"/>
                </a:solidFill>
              </a:rPr>
              <a:t>מאפייני החיים</a:t>
            </a:r>
          </a:p>
          <a:p>
            <a:pPr eaLnBrk="1" hangingPunct="1">
              <a:defRPr/>
            </a:pPr>
            <a:r>
              <a:rPr lang="he-IL" dirty="0">
                <a:solidFill>
                  <a:srgbClr val="1F497D"/>
                </a:solidFill>
              </a:rPr>
              <a:t>א. קולט חומרים ואנרגיה מן הסביבה, משנה את החומרים שקלט </a:t>
            </a:r>
          </a:p>
          <a:p>
            <a:pPr eaLnBrk="1" hangingPunct="1">
              <a:defRPr/>
            </a:pPr>
            <a:r>
              <a:rPr lang="he-IL" dirty="0">
                <a:solidFill>
                  <a:srgbClr val="1F497D"/>
                </a:solidFill>
              </a:rPr>
              <a:t>    ופולט לסביבה חומרים ואנרגיה הנוצרים בו בתהליך </a:t>
            </a:r>
            <a:r>
              <a:rPr lang="he-IL" dirty="0" smtClean="0">
                <a:solidFill>
                  <a:srgbClr val="1F497D"/>
                </a:solidFill>
              </a:rPr>
              <a:t>השינוי</a:t>
            </a:r>
            <a:endParaRPr lang="he-IL" dirty="0">
              <a:solidFill>
                <a:srgbClr val="1F497D"/>
              </a:solidFill>
            </a:endParaRPr>
          </a:p>
          <a:p>
            <a:pPr eaLnBrk="1" hangingPunct="1">
              <a:defRPr/>
            </a:pPr>
            <a:r>
              <a:rPr lang="he-IL" dirty="0">
                <a:solidFill>
                  <a:srgbClr val="1F497D"/>
                </a:solidFill>
              </a:rPr>
              <a:t>ב. קולט מידע מן הסביבה ומגיב </a:t>
            </a:r>
            <a:r>
              <a:rPr lang="he-IL" dirty="0" smtClean="0">
                <a:solidFill>
                  <a:srgbClr val="1F497D"/>
                </a:solidFill>
              </a:rPr>
              <a:t>עליו</a:t>
            </a:r>
            <a:endParaRPr lang="he-IL" dirty="0">
              <a:solidFill>
                <a:srgbClr val="1F497D"/>
              </a:solidFill>
            </a:endParaRPr>
          </a:p>
          <a:p>
            <a:pPr eaLnBrk="1" hangingPunct="1">
              <a:defRPr/>
            </a:pPr>
            <a:r>
              <a:rPr lang="he-IL" dirty="0">
                <a:solidFill>
                  <a:srgbClr val="1F497D"/>
                </a:solidFill>
              </a:rPr>
              <a:t>ג. מתרבה אגב העברת המידע התורשתי לדור הבא</a:t>
            </a:r>
          </a:p>
          <a:p>
            <a:pPr eaLnBrk="1" hangingPunct="1">
              <a:defRPr/>
            </a:pPr>
            <a:r>
              <a:rPr lang="he-IL" dirty="0">
                <a:solidFill>
                  <a:srgbClr val="1F497D"/>
                </a:solidFill>
              </a:rPr>
              <a:t>ד. גדל ומשתנה במהלך החיים</a:t>
            </a:r>
          </a:p>
          <a:p>
            <a:pPr eaLnBrk="1" hangingPunct="1">
              <a:defRPr/>
            </a:pPr>
            <a:r>
              <a:rPr lang="he-IL" dirty="0">
                <a:solidFill>
                  <a:srgbClr val="1F497D"/>
                </a:solidFill>
              </a:rPr>
              <a:t>ה. מסוגל לנוע, גם אם אינו משנה את מקומו</a:t>
            </a:r>
          </a:p>
          <a:p>
            <a:pPr eaLnBrk="1" hangingPunct="1">
              <a:defRPr/>
            </a:pPr>
            <a:r>
              <a:rPr lang="he-IL" dirty="0">
                <a:solidFill>
                  <a:srgbClr val="1F497D"/>
                </a:solidFill>
              </a:rPr>
              <a:t>ה. שומר על </a:t>
            </a:r>
            <a:r>
              <a:rPr lang="he-IL" dirty="0" smtClean="0">
                <a:solidFill>
                  <a:srgbClr val="1F497D"/>
                </a:solidFill>
              </a:rPr>
              <a:t>ההומאוסטזיס</a:t>
            </a:r>
          </a:p>
          <a:p>
            <a:pPr eaLnBrk="1" hangingPunct="1">
              <a:defRPr/>
            </a:pPr>
            <a:endParaRPr lang="he-IL" dirty="0">
              <a:solidFill>
                <a:srgbClr val="1F497D"/>
              </a:solidFill>
            </a:endParaRPr>
          </a:p>
          <a:p>
            <a:pPr eaLnBrk="1" hangingPunct="1">
              <a:defRPr/>
            </a:pPr>
            <a:r>
              <a:rPr lang="he-IL" u="sng" dirty="0" smtClean="0">
                <a:solidFill>
                  <a:srgbClr val="1F497D"/>
                </a:solidFill>
              </a:rPr>
              <a:t>מאפיין מבנה של אורגניזמים חיים</a:t>
            </a:r>
            <a:r>
              <a:rPr lang="he-IL" dirty="0" smtClean="0">
                <a:solidFill>
                  <a:srgbClr val="1F497D"/>
                </a:solidFill>
              </a:rPr>
              <a:t>: בנויים מתאים.</a:t>
            </a:r>
            <a:endParaRPr lang="he-IL" dirty="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8C2EFD-D1F5-4121-8F6F-AC27809D74F5}" type="slidenum">
              <a:rPr lang="he-IL" altLang="he-IL" sz="1100">
                <a:solidFill>
                  <a:srgbClr val="BFBFBF"/>
                </a:solidFill>
              </a:rPr>
              <a:pPr eaLnBrk="1" hangingPunct="1"/>
              <a:t>41</a:t>
            </a:fld>
            <a:endParaRPr lang="he-IL" altLang="he-IL" sz="1100">
              <a:solidFill>
                <a:srgbClr val="BFBFBF"/>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שאלה 8: האם הנגיפים הם אורגניזמים חיים?</a:t>
            </a:r>
            <a:endParaRPr lang="he-IL" sz="1800" dirty="0" smtClean="0"/>
          </a:p>
        </p:txBody>
      </p:sp>
      <p:sp>
        <p:nvSpPr>
          <p:cNvPr id="7"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42465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שאלה 8:</a:t>
            </a:r>
            <a:r>
              <a:rPr lang="he-IL" dirty="0" smtClean="0">
                <a:solidFill>
                  <a:srgbClr val="000000"/>
                </a:solidFill>
                <a:latin typeface="Times New Roman" pitchFamily="18" charset="0"/>
                <a:cs typeface="Arial"/>
              </a:rPr>
              <a:t> </a:t>
            </a:r>
            <a:endParaRPr lang="he-IL" dirty="0">
              <a:solidFill>
                <a:srgbClr val="1F497D"/>
              </a:solidFill>
            </a:endParaRPr>
          </a:p>
          <a:p>
            <a:pPr eaLnBrk="1" hangingPunct="1">
              <a:defRPr/>
            </a:pPr>
            <a:r>
              <a:rPr lang="he-IL" dirty="0" smtClean="0">
                <a:solidFill>
                  <a:srgbClr val="1F497D"/>
                </a:solidFill>
              </a:rPr>
              <a:t>לפניכם רשימת מאפייני חיים של אורגניזמים חיים. אילו </a:t>
            </a:r>
            <a:r>
              <a:rPr lang="he-IL" dirty="0">
                <a:solidFill>
                  <a:srgbClr val="1F497D"/>
                </a:solidFill>
              </a:rPr>
              <a:t>מאפייני חיים מתקיימים </a:t>
            </a:r>
            <a:r>
              <a:rPr lang="he-IL" dirty="0" smtClean="0">
                <a:solidFill>
                  <a:srgbClr val="1F497D"/>
                </a:solidFill>
              </a:rPr>
              <a:t>בנגיפים</a:t>
            </a:r>
          </a:p>
          <a:p>
            <a:pPr eaLnBrk="1" hangingPunct="1">
              <a:defRPr/>
            </a:pPr>
            <a:r>
              <a:rPr lang="he-IL" dirty="0" smtClean="0">
                <a:solidFill>
                  <a:srgbClr val="1F497D"/>
                </a:solidFill>
              </a:rPr>
              <a:t>ואילו </a:t>
            </a:r>
            <a:r>
              <a:rPr lang="he-IL" dirty="0">
                <a:solidFill>
                  <a:srgbClr val="1F497D"/>
                </a:solidFill>
              </a:rPr>
              <a:t>מהם אינם מתקיימים? </a:t>
            </a:r>
          </a:p>
          <a:p>
            <a:pPr eaLnBrk="1" hangingPunct="1">
              <a:defRPr/>
            </a:pPr>
            <a:r>
              <a:rPr lang="he-IL" dirty="0">
                <a:solidFill>
                  <a:srgbClr val="1F497D"/>
                </a:solidFill>
              </a:rPr>
              <a:t>מדוע הם נחשבים אורגניזמים הנמצאים על הגבול שבין החי לדומם?</a:t>
            </a:r>
          </a:p>
          <a:p>
            <a:pPr eaLnBrk="1" hangingPunct="1">
              <a:defRPr/>
            </a:pPr>
            <a:endParaRPr lang="he-IL" dirty="0">
              <a:solidFill>
                <a:srgbClr val="1F497D"/>
              </a:solidFill>
            </a:endParaRPr>
          </a:p>
          <a:p>
            <a:pPr eaLnBrk="1" hangingPunct="1">
              <a:defRPr/>
            </a:pPr>
            <a:r>
              <a:rPr lang="he-IL" u="sng" dirty="0">
                <a:solidFill>
                  <a:srgbClr val="1F497D"/>
                </a:solidFill>
              </a:rPr>
              <a:t>מאפייני החיים</a:t>
            </a:r>
          </a:p>
          <a:p>
            <a:pPr eaLnBrk="1" hangingPunct="1">
              <a:defRPr/>
            </a:pPr>
            <a:r>
              <a:rPr lang="he-IL" dirty="0">
                <a:solidFill>
                  <a:srgbClr val="1F497D"/>
                </a:solidFill>
              </a:rPr>
              <a:t>א. קולט חומרים ואנרגיה מן הסביבה, משנה את החומרים שקלט </a:t>
            </a:r>
          </a:p>
          <a:p>
            <a:pPr eaLnBrk="1" hangingPunct="1">
              <a:defRPr/>
            </a:pPr>
            <a:r>
              <a:rPr lang="he-IL" dirty="0">
                <a:solidFill>
                  <a:srgbClr val="1F497D"/>
                </a:solidFill>
              </a:rPr>
              <a:t>    ופולט לסביבה חומרים ואנרגיה הנוצרים בו בתהליך </a:t>
            </a:r>
            <a:r>
              <a:rPr lang="he-IL" dirty="0" smtClean="0">
                <a:solidFill>
                  <a:srgbClr val="1F497D"/>
                </a:solidFill>
              </a:rPr>
              <a:t>השינוי</a:t>
            </a:r>
            <a:endParaRPr lang="he-IL" dirty="0">
              <a:solidFill>
                <a:srgbClr val="1F497D"/>
              </a:solidFill>
            </a:endParaRPr>
          </a:p>
          <a:p>
            <a:pPr eaLnBrk="1" hangingPunct="1">
              <a:defRPr/>
            </a:pPr>
            <a:r>
              <a:rPr lang="he-IL" dirty="0">
                <a:solidFill>
                  <a:srgbClr val="1F497D"/>
                </a:solidFill>
              </a:rPr>
              <a:t>ב. קולט מידע מן הסביבה ומגיב עליו</a:t>
            </a:r>
          </a:p>
          <a:p>
            <a:pPr eaLnBrk="1" hangingPunct="1">
              <a:defRPr/>
            </a:pPr>
            <a:r>
              <a:rPr lang="he-IL" dirty="0">
                <a:solidFill>
                  <a:srgbClr val="1F497D"/>
                </a:solidFill>
              </a:rPr>
              <a:t>ג. מתרבה אגב העברת המידע התורשתי לדור הבא</a:t>
            </a:r>
          </a:p>
          <a:p>
            <a:pPr eaLnBrk="1" hangingPunct="1">
              <a:defRPr/>
            </a:pPr>
            <a:r>
              <a:rPr lang="he-IL" dirty="0">
                <a:solidFill>
                  <a:srgbClr val="1F497D"/>
                </a:solidFill>
              </a:rPr>
              <a:t>ד. גדל ומשתנה במהלך החיים</a:t>
            </a:r>
          </a:p>
          <a:p>
            <a:pPr eaLnBrk="1" hangingPunct="1">
              <a:defRPr/>
            </a:pPr>
            <a:r>
              <a:rPr lang="he-IL" dirty="0">
                <a:solidFill>
                  <a:srgbClr val="1F497D"/>
                </a:solidFill>
              </a:rPr>
              <a:t>ה. מסוגל לנוע, גם אם אינו משנה את מקומו</a:t>
            </a:r>
          </a:p>
          <a:p>
            <a:pPr eaLnBrk="1" hangingPunct="1">
              <a:defRPr/>
            </a:pPr>
            <a:r>
              <a:rPr lang="he-IL" dirty="0">
                <a:solidFill>
                  <a:srgbClr val="1F497D"/>
                </a:solidFill>
              </a:rPr>
              <a:t>ה. שומר על </a:t>
            </a:r>
            <a:r>
              <a:rPr lang="he-IL" dirty="0" smtClean="0">
                <a:solidFill>
                  <a:srgbClr val="1F497D"/>
                </a:solidFill>
              </a:rPr>
              <a:t>ההומאוסטזיס</a:t>
            </a:r>
          </a:p>
          <a:p>
            <a:pPr eaLnBrk="1" hangingPunct="1">
              <a:defRPr/>
            </a:pPr>
            <a:endParaRPr lang="he-IL" dirty="0" smtClean="0">
              <a:solidFill>
                <a:srgbClr val="1F497D"/>
              </a:solidFill>
            </a:endParaRPr>
          </a:p>
          <a:p>
            <a:pPr eaLnBrk="1" hangingPunct="1">
              <a:defRPr/>
            </a:pPr>
            <a:r>
              <a:rPr lang="he-IL" u="sng" dirty="0" smtClean="0">
                <a:solidFill>
                  <a:srgbClr val="1F497D"/>
                </a:solidFill>
              </a:rPr>
              <a:t>מאפיין מבנה של אורגניזמים חיים</a:t>
            </a:r>
            <a:r>
              <a:rPr lang="he-IL" dirty="0" smtClean="0">
                <a:solidFill>
                  <a:srgbClr val="1F497D"/>
                </a:solidFill>
              </a:rPr>
              <a:t>: בנויים מתאים.</a:t>
            </a:r>
            <a:endParaRPr lang="he-IL" dirty="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4CFA3C-FF69-45FA-A30A-FC9056E89371}" type="slidenum">
              <a:rPr lang="he-IL" altLang="he-IL" sz="1100">
                <a:solidFill>
                  <a:srgbClr val="BFBFBF"/>
                </a:solidFill>
              </a:rPr>
              <a:pPr eaLnBrk="1" hangingPunct="1"/>
              <a:t>42</a:t>
            </a:fld>
            <a:endParaRPr lang="he-IL" altLang="he-IL" sz="1100">
              <a:solidFill>
                <a:srgbClr val="BFBFBF"/>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תשובה: הנגיפים נמצאים על הגבול בין הדומם לחי</a:t>
            </a:r>
            <a:endParaRPr lang="he-IL" sz="1800" dirty="0" smtClean="0"/>
          </a:p>
        </p:txBody>
      </p:sp>
      <p:sp>
        <p:nvSpPr>
          <p:cNvPr id="7" name="Rectangle 20"/>
          <p:cNvSpPr/>
          <p:nvPr/>
        </p:nvSpPr>
        <p:spPr bwMode="auto">
          <a:xfrm>
            <a:off x="231775" y="4746625"/>
            <a:ext cx="8475663" cy="18510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מאפיין החיים היחיד המתקיים בנגיפים הוא: התרבות והעברת המידע התורשתי </a:t>
            </a:r>
            <a:r>
              <a:rPr lang="he-IL" kern="0" dirty="0">
                <a:latin typeface="Arial"/>
                <a:cs typeface="Arial"/>
              </a:rPr>
              <a:t>לדור הבא. (תנועת הווירוסים מתא לתא אינה אקטיבית, אלא הם נעים עם תנועת הנוזל או האוויר שהם נמצאים בו).</a:t>
            </a:r>
          </a:p>
          <a:p>
            <a:pPr fontAlgn="auto">
              <a:spcBef>
                <a:spcPts val="0"/>
              </a:spcBef>
              <a:spcAft>
                <a:spcPts val="0"/>
              </a:spcAft>
              <a:defRPr/>
            </a:pPr>
            <a:r>
              <a:rPr lang="he-IL" kern="0" dirty="0">
                <a:latin typeface="Arial"/>
                <a:cs typeface="Arial"/>
              </a:rPr>
              <a:t>הם נחשבים אורגניזמים הנמצאים בין החי לדומם מכיוון שמתקיים בהם רק אחד ממאפייני </a:t>
            </a:r>
            <a:r>
              <a:rPr lang="he-IL" kern="0" dirty="0">
                <a:solidFill>
                  <a:prstClr val="black"/>
                </a:solidFill>
                <a:latin typeface="Arial"/>
                <a:cs typeface="Arial"/>
              </a:rPr>
              <a:t>החיים. נוסף על כך, אין להם מבנה של תא כמו לשאר האורגניזמים. </a:t>
            </a:r>
          </a:p>
        </p:txBody>
      </p:sp>
      <p:sp>
        <p:nvSpPr>
          <p:cNvPr id="8"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30163" y="6538913"/>
            <a:ext cx="403225" cy="244475"/>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8AFDC4-AF9B-4B9D-8035-82A80F3E47D5}" type="slidenum">
              <a:rPr lang="he-IL" altLang="he-IL" sz="1100">
                <a:solidFill>
                  <a:srgbClr val="BFBFBF"/>
                </a:solidFill>
              </a:rPr>
              <a:pPr eaLnBrk="1" hangingPunct="1"/>
              <a:t>43</a:t>
            </a:fld>
            <a:endParaRPr lang="he-IL" altLang="he-IL" sz="1100">
              <a:solidFill>
                <a:srgbClr val="BFBFBF"/>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chemeClr val="accent3"/>
                </a:solidFill>
                <a:ea typeface="+mn-ea"/>
              </a:rPr>
              <a:t>הרחבה: מחלת שיתוק ילדים הנגרמת ע"י נגיף הפוליו</a:t>
            </a:r>
            <a:endParaRPr lang="he-IL" sz="1800" dirty="0" smtClean="0">
              <a:solidFill>
                <a:schemeClr val="accent3"/>
              </a:solidFill>
            </a:endParaRPr>
          </a:p>
        </p:txBody>
      </p:sp>
      <p:grpSp>
        <p:nvGrpSpPr>
          <p:cNvPr id="89092" name="קבוצה 2"/>
          <p:cNvGrpSpPr>
            <a:grpSpLocks/>
          </p:cNvGrpSpPr>
          <p:nvPr/>
        </p:nvGrpSpPr>
        <p:grpSpPr bwMode="auto">
          <a:xfrm>
            <a:off x="468313" y="695325"/>
            <a:ext cx="8135937" cy="3813175"/>
            <a:chOff x="341650" y="3005869"/>
            <a:chExt cx="8136695" cy="3812357"/>
          </a:xfrm>
        </p:grpSpPr>
        <p:grpSp>
          <p:nvGrpSpPr>
            <p:cNvPr id="89097" name="קבוצה 1"/>
            <p:cNvGrpSpPr>
              <a:grpSpLocks/>
            </p:cNvGrpSpPr>
            <p:nvPr/>
          </p:nvGrpSpPr>
          <p:grpSpPr bwMode="auto">
            <a:xfrm>
              <a:off x="341650" y="4120792"/>
              <a:ext cx="8136695" cy="2697434"/>
              <a:chOff x="5818" y="4120671"/>
              <a:chExt cx="8136236" cy="2697561"/>
            </a:xfrm>
          </p:grpSpPr>
          <p:sp>
            <p:nvSpPr>
              <p:cNvPr id="89100" name="מלבן 10"/>
              <p:cNvSpPr>
                <a:spLocks noChangeArrowheads="1"/>
              </p:cNvSpPr>
              <p:nvPr/>
            </p:nvSpPr>
            <p:spPr bwMode="auto">
              <a:xfrm>
                <a:off x="4633393" y="6157426"/>
                <a:ext cx="17049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he-IL" sz="1100" b="1">
                    <a:solidFill>
                      <a:srgbClr val="000000"/>
                    </a:solidFill>
                    <a:hlinkClick r:id="rId2"/>
                  </a:rPr>
                  <a:t>Imprensalauro/FLIKER</a:t>
                </a:r>
                <a:endParaRPr lang="he-IL" altLang="he-IL" sz="1100">
                  <a:solidFill>
                    <a:srgbClr val="000000"/>
                  </a:solidFill>
                </a:endParaRPr>
              </a:p>
            </p:txBody>
          </p:sp>
          <p:sp>
            <p:nvSpPr>
              <p:cNvPr id="89101" name="מלבן 1"/>
              <p:cNvSpPr>
                <a:spLocks noChangeArrowheads="1"/>
              </p:cNvSpPr>
              <p:nvPr/>
            </p:nvSpPr>
            <p:spPr bwMode="auto">
              <a:xfrm>
                <a:off x="2594605" y="6160786"/>
                <a:ext cx="1659336" cy="29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563"/>
                  </a:lnSpc>
                </a:pPr>
                <a:r>
                  <a:rPr lang="en-US" altLang="he-IL" sz="900" b="1">
                    <a:solidFill>
                      <a:srgbClr val="000000"/>
                    </a:solidFill>
                    <a:latin typeface="Verdana" panose="020B0604030504040204" pitchFamily="34" charset="0"/>
                    <a:cs typeface="Times New Roman" panose="02020603050405020304" pitchFamily="18" charset="0"/>
                    <a:hlinkClick r:id="rId3"/>
                  </a:rPr>
                  <a:t>F.P. Williams, U.S. EPA</a:t>
                </a:r>
                <a:endParaRPr lang="en-US" altLang="he-IL" sz="900">
                  <a:solidFill>
                    <a:srgbClr val="000000"/>
                  </a:solidFill>
                  <a:latin typeface="Times New Roman" panose="02020603050405020304" pitchFamily="18" charset="0"/>
                  <a:cs typeface="Times New Roman" panose="02020603050405020304" pitchFamily="18" charset="0"/>
                </a:endParaRPr>
              </a:p>
            </p:txBody>
          </p:sp>
          <p:sp>
            <p:nvSpPr>
              <p:cNvPr id="89102" name="מלבן 20"/>
              <p:cNvSpPr>
                <a:spLocks noChangeArrowheads="1"/>
              </p:cNvSpPr>
              <p:nvPr/>
            </p:nvSpPr>
            <p:spPr bwMode="auto">
              <a:xfrm>
                <a:off x="4608279" y="6478507"/>
                <a:ext cx="3533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sz="1600">
                    <a:solidFill>
                      <a:srgbClr val="000000"/>
                    </a:solidFill>
                  </a:rPr>
                  <a:t>החיסון נגד שיתוק ילדים ניתן דרך הפה</a:t>
                </a:r>
              </a:p>
            </p:txBody>
          </p:sp>
          <p:sp>
            <p:nvSpPr>
              <p:cNvPr id="89103" name="מלבן 21"/>
              <p:cNvSpPr>
                <a:spLocks noChangeArrowheads="1"/>
              </p:cNvSpPr>
              <p:nvPr/>
            </p:nvSpPr>
            <p:spPr bwMode="auto">
              <a:xfrm>
                <a:off x="5818" y="6458872"/>
                <a:ext cx="2641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sz="1600">
                    <a:solidFill>
                      <a:srgbClr val="000000"/>
                    </a:solidFill>
                  </a:rPr>
                  <a:t>ילדה שחלתה בשיתוק ילדים</a:t>
                </a:r>
              </a:p>
            </p:txBody>
          </p:sp>
          <p:pic>
            <p:nvPicPr>
              <p:cNvPr id="89104" name="Picture 1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33181" y="4120671"/>
                <a:ext cx="1914525"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098" name="מלבן 1"/>
            <p:cNvSpPr>
              <a:spLocks noChangeArrowheads="1"/>
            </p:cNvSpPr>
            <p:nvPr/>
          </p:nvSpPr>
          <p:spPr bwMode="auto">
            <a:xfrm>
              <a:off x="971451" y="6165304"/>
              <a:ext cx="4010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he-IL" sz="1000" dirty="0">
                  <a:solidFill>
                    <a:srgbClr val="000000"/>
                  </a:solidFill>
                  <a:latin typeface="Calibri" panose="020F0502020204030204" pitchFamily="34" charset="0"/>
                  <a:cs typeface="Calibri" panose="020F0502020204030204" pitchFamily="34" charset="0"/>
                  <a:hlinkClick r:id="rId5"/>
                </a:rPr>
                <a:t>CDC</a:t>
              </a:r>
              <a:endParaRPr lang="en-US" altLang="he-IL" sz="1000" dirty="0">
                <a:solidFill>
                  <a:srgbClr val="000000"/>
                </a:solidFill>
                <a:latin typeface="Calibri" panose="020F0502020204030204" pitchFamily="34" charset="0"/>
                <a:cs typeface="Calibri" panose="020F0502020204030204" pitchFamily="34" charset="0"/>
              </a:endParaRPr>
            </a:p>
          </p:txBody>
        </p:sp>
        <p:pic>
          <p:nvPicPr>
            <p:cNvPr id="89099" name="Picture 1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43608" y="3005869"/>
              <a:ext cx="177165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093" name="מלבן 21"/>
          <p:cNvSpPr>
            <a:spLocks noChangeArrowheads="1"/>
          </p:cNvSpPr>
          <p:nvPr/>
        </p:nvSpPr>
        <p:spPr bwMode="auto">
          <a:xfrm>
            <a:off x="2368550" y="1225550"/>
            <a:ext cx="2641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sz="1600">
                <a:solidFill>
                  <a:srgbClr val="000000"/>
                </a:solidFill>
              </a:rPr>
              <a:t> נגיף הפוליו הגורם </a:t>
            </a:r>
          </a:p>
          <a:p>
            <a:pPr eaLnBrk="1" hangingPunct="1"/>
            <a:r>
              <a:rPr lang="he-IL" altLang="he-IL" sz="1600">
                <a:solidFill>
                  <a:srgbClr val="000000"/>
                </a:solidFill>
              </a:rPr>
              <a:t>למחלת שיתוק הילדים</a:t>
            </a:r>
          </a:p>
        </p:txBody>
      </p:sp>
      <p:sp>
        <p:nvSpPr>
          <p:cNvPr id="89094" name="מלבן 1"/>
          <p:cNvSpPr>
            <a:spLocks noChangeArrowheads="1"/>
          </p:cNvSpPr>
          <p:nvPr/>
        </p:nvSpPr>
        <p:spPr bwMode="auto">
          <a:xfrm>
            <a:off x="796925" y="4724400"/>
            <a:ext cx="77454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a:solidFill>
                  <a:prstClr val="black"/>
                </a:solidFill>
              </a:rPr>
              <a:t>רבות ממחלות הילדוּת כגון אדמת, חצבת, אבעבועות רוח, שיתוק ילדים וקרמת (דיפטריה) נגרמות על ידי נגיפים. מחלות אלו מדבקות מאוד, ולכן רב הסיכוי להידבק בהן כבר בגיל הילדות – ולפיכך הן קרויות מחלות ילדות. (כל גננת יודעת שמספיק שילד אחד יחלה באבעבועות רוח, כדי שכל ילדי הגן יידבקו).</a:t>
            </a:r>
          </a:p>
          <a:p>
            <a:pPr eaLnBrk="1" hangingPunct="1"/>
            <a:r>
              <a:rPr lang="he-IL" altLang="he-IL">
                <a:solidFill>
                  <a:prstClr val="black"/>
                </a:solidFill>
              </a:rPr>
              <a:t>עם זאת, שכיחותן של רבות מן המחלות האלה ירדה מאוד עקב החיסונים הניתנים בגיל הילדות.</a:t>
            </a:r>
          </a:p>
          <a:p>
            <a:pPr eaLnBrk="1" hangingPunct="1"/>
            <a:endParaRPr lang="he-IL" altLang="he-IL">
              <a:solidFill>
                <a:srgbClr val="000000"/>
              </a:solidFill>
            </a:endParaRPr>
          </a:p>
        </p:txBody>
      </p:sp>
      <p:pic>
        <p:nvPicPr>
          <p:cNvPr id="89095" name="Picture 1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124450" y="1417638"/>
            <a:ext cx="3671888"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33644777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F679EE-625D-4242-BE27-3CC560B20247}" type="slidenum">
              <a:rPr lang="he-IL" altLang="he-IL" sz="1100">
                <a:solidFill>
                  <a:srgbClr val="BFBFBF"/>
                </a:solidFill>
              </a:rPr>
              <a:pPr eaLnBrk="1" hangingPunct="1"/>
              <a:t>44</a:t>
            </a:fld>
            <a:endParaRPr lang="he-IL" altLang="he-IL" sz="1100">
              <a:solidFill>
                <a:srgbClr val="BFBFBF"/>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הרחבה: צהבת נגיפית</a:t>
            </a:r>
            <a:endParaRPr lang="he-IL" sz="1800" dirty="0" smtClean="0"/>
          </a:p>
        </p:txBody>
      </p:sp>
      <p:sp>
        <p:nvSpPr>
          <p:cNvPr id="17" name="TextBox 16"/>
          <p:cNvSpPr txBox="1"/>
          <p:nvPr/>
        </p:nvSpPr>
        <p:spPr>
          <a:xfrm>
            <a:off x="2195513" y="5480050"/>
            <a:ext cx="1819275" cy="33813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dirty="0" smtClean="0">
                <a:solidFill>
                  <a:prstClr val="black"/>
                </a:solidFill>
              </a:rPr>
              <a:t>ילד חולה בצהבת</a:t>
            </a:r>
            <a:endParaRPr lang="he-IL" sz="2000" b="1" dirty="0" smtClean="0">
              <a:solidFill>
                <a:srgbClr val="5F0060">
                  <a:lumMod val="50000"/>
                  <a:lumOff val="50000"/>
                </a:srgbClr>
              </a:solidFill>
            </a:endParaRPr>
          </a:p>
        </p:txBody>
      </p:sp>
      <p:sp>
        <p:nvSpPr>
          <p:cNvPr id="90117" name="מלבן 19"/>
          <p:cNvSpPr>
            <a:spLocks noChangeArrowheads="1"/>
          </p:cNvSpPr>
          <p:nvPr/>
        </p:nvSpPr>
        <p:spPr bwMode="auto">
          <a:xfrm>
            <a:off x="250825" y="573088"/>
            <a:ext cx="8435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a:solidFill>
                  <a:srgbClr val="000000"/>
                </a:solidFill>
              </a:rPr>
              <a:t>צהבת היא מצב שבו שוקע צבען (פיגמנט) צהוב בשם בילירובין ברקמות. צהבת יכולה להיגרם מגורמים שונים שאחד מהם הוא נגיף. הצהבת הנגיפית היא מחלה קשה העלולה לגרום לנזקים כרוניים לכבד ולהתפתחות מחלת שחמת הכבד. חיסון נגד צהבת </a:t>
            </a:r>
            <a:r>
              <a:rPr lang="en-US" altLang="he-IL">
                <a:solidFill>
                  <a:srgbClr val="000000"/>
                </a:solidFill>
              </a:rPr>
              <a:t>B</a:t>
            </a:r>
            <a:r>
              <a:rPr lang="he-IL" altLang="he-IL">
                <a:solidFill>
                  <a:srgbClr val="000000"/>
                </a:solidFill>
              </a:rPr>
              <a:t> ניתן לתינוקות מיד עם היוולדם.</a:t>
            </a:r>
          </a:p>
        </p:txBody>
      </p:sp>
      <p:grpSp>
        <p:nvGrpSpPr>
          <p:cNvPr id="90118" name="קבוצה 1"/>
          <p:cNvGrpSpPr>
            <a:grpSpLocks/>
          </p:cNvGrpSpPr>
          <p:nvPr/>
        </p:nvGrpSpPr>
        <p:grpSpPr bwMode="auto">
          <a:xfrm>
            <a:off x="755650" y="3141663"/>
            <a:ext cx="8064500" cy="2657475"/>
            <a:chOff x="755650" y="3773488"/>
            <a:chExt cx="8064500" cy="2657891"/>
          </a:xfrm>
        </p:grpSpPr>
        <p:sp>
          <p:nvSpPr>
            <p:cNvPr id="90120" name="מלבן 1"/>
            <p:cNvSpPr>
              <a:spLocks noChangeArrowheads="1"/>
            </p:cNvSpPr>
            <p:nvPr/>
          </p:nvSpPr>
          <p:spPr bwMode="auto">
            <a:xfrm>
              <a:off x="5692775" y="5732463"/>
              <a:ext cx="250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he-IL" sz="1100">
                  <a:solidFill>
                    <a:srgbClr val="000000"/>
                  </a:solidFill>
                  <a:cs typeface="Times New Roman" panose="02020603050405020304" pitchFamily="18" charset="0"/>
                  <a:hlinkClick r:id="rId2"/>
                </a:rPr>
                <a:t>© Cambodia4kids.org , Beth Kanter </a:t>
              </a:r>
              <a:r>
                <a:rPr lang="en-US" altLang="he-IL" b="1">
                  <a:solidFill>
                    <a:srgbClr val="000000"/>
                  </a:solidFill>
                </a:rPr>
                <a:t> </a:t>
              </a:r>
              <a:endParaRPr lang="he-IL" altLang="he-IL">
                <a:solidFill>
                  <a:srgbClr val="000000"/>
                </a:solidFill>
              </a:endParaRPr>
            </a:p>
          </p:txBody>
        </p:sp>
        <p:sp>
          <p:nvSpPr>
            <p:cNvPr id="16" name="TextBox 15"/>
            <p:cNvSpPr txBox="1"/>
            <p:nvPr/>
          </p:nvSpPr>
          <p:spPr>
            <a:xfrm>
              <a:off x="5414963" y="6093188"/>
              <a:ext cx="3405187" cy="338191"/>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he-IL" sz="1600" dirty="0" smtClean="0">
                  <a:solidFill>
                    <a:prstClr val="black"/>
                  </a:solidFill>
                </a:rPr>
                <a:t>חיסון נגד צהבת</a:t>
              </a:r>
            </a:p>
          </p:txBody>
        </p:sp>
        <p:pic>
          <p:nvPicPr>
            <p:cNvPr id="90122" name="Picture 1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92775" y="3773488"/>
              <a:ext cx="2849563"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3"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5650" y="3773488"/>
              <a:ext cx="424815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4" name="מלבן 1"/>
            <p:cNvSpPr>
              <a:spLocks noChangeArrowheads="1"/>
            </p:cNvSpPr>
            <p:nvPr/>
          </p:nvSpPr>
          <p:spPr bwMode="auto">
            <a:xfrm>
              <a:off x="755650" y="5837238"/>
              <a:ext cx="31162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lnSpc>
                  <a:spcPct val="115000"/>
                </a:lnSpc>
              </a:pPr>
              <a:r>
                <a:rPr lang="en-US" altLang="he-IL" sz="1100">
                  <a:solidFill>
                    <a:srgbClr val="000000"/>
                  </a:solidFill>
                  <a:cs typeface="Calibri" panose="020F0502020204030204" pitchFamily="34" charset="0"/>
                  <a:hlinkClick r:id="rId5"/>
                </a:rPr>
                <a:t>CDC/ Dr. Thomas F. Sellers/Emory University</a:t>
              </a:r>
              <a:endParaRPr lang="en-US" altLang="he-IL" sz="1100">
                <a:solidFill>
                  <a:srgbClr val="000000"/>
                </a:solidFill>
                <a:latin typeface="Calibri" panose="020F0502020204030204" pitchFamily="34" charset="0"/>
                <a:cs typeface="Calibri" panose="020F0502020204030204" pitchFamily="34" charset="0"/>
              </a:endParaRPr>
            </a:p>
          </p:txBody>
        </p:sp>
      </p:grpSp>
      <p:sp>
        <p:nvSpPr>
          <p:cNvPr id="13"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6325562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28ABC0-0BC6-44B8-8E80-33488A262F7A}" type="slidenum">
              <a:rPr lang="he-IL" altLang="he-IL">
                <a:solidFill>
                  <a:srgbClr val="FFFCF7"/>
                </a:solidFill>
              </a:rPr>
              <a:pPr eaLnBrk="1" hangingPunct="1"/>
              <a:t>45</a:t>
            </a:fld>
            <a:endParaRPr lang="he-IL" altLang="he-IL">
              <a:solidFill>
                <a:srgbClr val="FFFCF7"/>
              </a:solidFill>
            </a:endParaRPr>
          </a:p>
        </p:txBody>
      </p:sp>
      <p:sp>
        <p:nvSpPr>
          <p:cNvPr id="6" name="כותרת 5"/>
          <p:cNvSpPr>
            <a:spLocks noGrp="1"/>
          </p:cNvSpPr>
          <p:nvPr>
            <p:ph type="ctrTitle"/>
          </p:nvPr>
        </p:nvSpPr>
        <p:spPr>
          <a:xfrm>
            <a:off x="890588" y="34925"/>
            <a:ext cx="7772400" cy="441325"/>
          </a:xfrm>
        </p:spPr>
        <p:txBody>
          <a:bodyPr/>
          <a:lstStyle/>
          <a:p>
            <a:pPr fontAlgn="auto">
              <a:defRPr/>
            </a:pPr>
            <a:r>
              <a:rPr lang="he-IL" sz="1800" b="1" dirty="0" smtClean="0">
                <a:solidFill>
                  <a:srgbClr val="FF6600"/>
                </a:solidFill>
                <a:ea typeface="+mn-ea"/>
              </a:rPr>
              <a:t>שאלה 9: ביולוגיה בחיוך</a:t>
            </a:r>
            <a:endParaRPr lang="he-IL" sz="1800" dirty="0" smtClean="0">
              <a:solidFill>
                <a:schemeClr val="accent6">
                  <a:lumMod val="50000"/>
                  <a:lumOff val="50000"/>
                </a:schemeClr>
              </a:solidFill>
            </a:endParaRPr>
          </a:p>
        </p:txBody>
      </p:sp>
      <p:sp>
        <p:nvSpPr>
          <p:cNvPr id="67589" name="TextBox 6"/>
          <p:cNvSpPr txBox="1">
            <a:spLocks noChangeArrowheads="1"/>
          </p:cNvSpPr>
          <p:nvPr/>
        </p:nvSpPr>
        <p:spPr bwMode="auto">
          <a:xfrm>
            <a:off x="107950" y="476250"/>
            <a:ext cx="8397875" cy="5908675"/>
          </a:xfrm>
          <a:prstGeom prst="rect">
            <a:avLst/>
          </a:prstGeom>
          <a:noFill/>
          <a:ln>
            <a:noFill/>
          </a:ln>
          <a:effectLst>
            <a:outerShdw sx="102000" sy="102000" algn="tl" rotWithShape="0">
              <a:srgbClr val="A6A6A6">
                <a:alpha val="0"/>
              </a:srgbClr>
            </a:outerShdw>
          </a:effectLs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9:  </a:t>
            </a:r>
          </a:p>
          <a:p>
            <a:pPr eaLnBrk="1" hangingPunct="1">
              <a:defRPr/>
            </a:pPr>
            <a:r>
              <a:rPr lang="he-IL" dirty="0">
                <a:solidFill>
                  <a:srgbClr val="1F497D"/>
                </a:solidFill>
              </a:rPr>
              <a:t>אחרי </a:t>
            </a:r>
            <a:r>
              <a:rPr lang="he-IL" dirty="0">
                <a:solidFill>
                  <a:schemeClr val="tx2"/>
                </a:solidFill>
              </a:rPr>
              <a:t>עוד לילה </a:t>
            </a:r>
            <a:r>
              <a:rPr lang="he-IL" dirty="0" smtClean="0">
                <a:solidFill>
                  <a:schemeClr val="tx2"/>
                </a:solidFill>
              </a:rPr>
              <a:t>רווי עקיצות ובלא שינה, </a:t>
            </a:r>
            <a:r>
              <a:rPr lang="he-IL" dirty="0">
                <a:solidFill>
                  <a:schemeClr val="tx2"/>
                </a:solidFill>
              </a:rPr>
              <a:t>החלטת ליישם את הידע </a:t>
            </a:r>
            <a:endParaRPr lang="he-IL" dirty="0" smtClean="0">
              <a:solidFill>
                <a:schemeClr val="tx2"/>
              </a:solidFill>
            </a:endParaRPr>
          </a:p>
          <a:p>
            <a:pPr eaLnBrk="1" hangingPunct="1">
              <a:defRPr/>
            </a:pPr>
            <a:r>
              <a:rPr lang="he-IL" dirty="0" smtClean="0">
                <a:solidFill>
                  <a:schemeClr val="tx2"/>
                </a:solidFill>
              </a:rPr>
              <a:t>הביולוגי </a:t>
            </a:r>
            <a:r>
              <a:rPr lang="he-IL" dirty="0">
                <a:solidFill>
                  <a:schemeClr val="tx2"/>
                </a:solidFill>
              </a:rPr>
              <a:t>הרחב שלך בנושא נגיפים ואת טכניקות ההנדסה הגנטית </a:t>
            </a:r>
            <a:endParaRPr lang="he-IL" dirty="0" smtClean="0">
              <a:solidFill>
                <a:schemeClr val="tx2"/>
              </a:solidFill>
            </a:endParaRPr>
          </a:p>
          <a:p>
            <a:pPr eaLnBrk="1" hangingPunct="1">
              <a:defRPr/>
            </a:pPr>
            <a:r>
              <a:rPr lang="he-IL" dirty="0" smtClean="0">
                <a:solidFill>
                  <a:schemeClr val="tx2"/>
                </a:solidFill>
              </a:rPr>
              <a:t>כדי </a:t>
            </a:r>
            <a:r>
              <a:rPr lang="he-IL" dirty="0">
                <a:solidFill>
                  <a:schemeClr val="tx2"/>
                </a:solidFill>
              </a:rPr>
              <a:t>לפתור את העולם מעונשם של יתושים.</a:t>
            </a:r>
          </a:p>
          <a:p>
            <a:pPr eaLnBrk="1" hangingPunct="1">
              <a:defRPr/>
            </a:pPr>
            <a:endParaRPr lang="he-IL" dirty="0" smtClean="0">
              <a:solidFill>
                <a:schemeClr val="tx2"/>
              </a:solidFill>
            </a:endParaRP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endParaRPr lang="he-IL" dirty="0">
              <a:solidFill>
                <a:schemeClr val="tx2"/>
              </a:solidFill>
            </a:endParaRPr>
          </a:p>
          <a:p>
            <a:pPr eaLnBrk="1" hangingPunct="1">
              <a:defRPr/>
            </a:pPr>
            <a:r>
              <a:rPr lang="he-IL" dirty="0">
                <a:solidFill>
                  <a:schemeClr val="tx2"/>
                </a:solidFill>
              </a:rPr>
              <a:t>א. </a:t>
            </a:r>
            <a:r>
              <a:rPr lang="he-IL" dirty="0" smtClean="0">
                <a:solidFill>
                  <a:schemeClr val="tx2"/>
                </a:solidFill>
              </a:rPr>
              <a:t>כיצד אפשר לעשות </a:t>
            </a:r>
            <a:r>
              <a:rPr lang="he-IL" dirty="0">
                <a:solidFill>
                  <a:schemeClr val="tx2"/>
                </a:solidFill>
              </a:rPr>
              <a:t>זאת?</a:t>
            </a:r>
          </a:p>
          <a:p>
            <a:pPr eaLnBrk="1" hangingPunct="1">
              <a:defRPr/>
            </a:pPr>
            <a:endParaRPr lang="he-IL" dirty="0">
              <a:solidFill>
                <a:schemeClr val="tx2"/>
              </a:solidFill>
            </a:endParaRPr>
          </a:p>
          <a:p>
            <a:pPr eaLnBrk="1" hangingPunct="1">
              <a:defRPr/>
            </a:pPr>
            <a:r>
              <a:rPr lang="he-IL" dirty="0">
                <a:solidFill>
                  <a:schemeClr val="tx2"/>
                </a:solidFill>
              </a:rPr>
              <a:t>ב. בהתחשב בדרך ההזנה של </a:t>
            </a:r>
            <a:r>
              <a:rPr lang="he-IL" dirty="0" smtClean="0">
                <a:solidFill>
                  <a:schemeClr val="tx2"/>
                </a:solidFill>
              </a:rPr>
              <a:t>היתושים </a:t>
            </a:r>
            <a:r>
              <a:rPr lang="he-IL" dirty="0">
                <a:solidFill>
                  <a:schemeClr val="tx2"/>
                </a:solidFill>
              </a:rPr>
              <a:t>(או ליתר </a:t>
            </a:r>
            <a:r>
              <a:rPr lang="he-IL" dirty="0" smtClean="0">
                <a:solidFill>
                  <a:schemeClr val="tx2"/>
                </a:solidFill>
              </a:rPr>
              <a:t>דיוק: </a:t>
            </a:r>
            <a:r>
              <a:rPr lang="he-IL" dirty="0">
                <a:solidFill>
                  <a:schemeClr val="tx2"/>
                </a:solidFill>
              </a:rPr>
              <a:t>היתושות – </a:t>
            </a:r>
            <a:r>
              <a:rPr lang="he-IL" dirty="0" smtClean="0">
                <a:solidFill>
                  <a:schemeClr val="tx2"/>
                </a:solidFill>
              </a:rPr>
              <a:t>המוצצות את </a:t>
            </a:r>
            <a:r>
              <a:rPr lang="he-IL" dirty="0">
                <a:solidFill>
                  <a:schemeClr val="tx2"/>
                </a:solidFill>
              </a:rPr>
              <a:t>דם </a:t>
            </a:r>
            <a:r>
              <a:rPr lang="he-IL" dirty="0" smtClean="0">
                <a:solidFill>
                  <a:schemeClr val="tx2"/>
                </a:solidFill>
              </a:rPr>
              <a:t>האדם</a:t>
            </a:r>
            <a:r>
              <a:rPr lang="he-IL" dirty="0">
                <a:solidFill>
                  <a:schemeClr val="tx2"/>
                </a:solidFill>
              </a:rPr>
              <a:t>), </a:t>
            </a:r>
            <a:r>
              <a:rPr lang="he-IL" dirty="0" smtClean="0">
                <a:solidFill>
                  <a:schemeClr val="tx2"/>
                </a:solidFill>
              </a:rPr>
              <a:t>  </a:t>
            </a:r>
          </a:p>
          <a:p>
            <a:pPr eaLnBrk="1" hangingPunct="1">
              <a:defRPr/>
            </a:pPr>
            <a:r>
              <a:rPr lang="he-IL" dirty="0" smtClean="0">
                <a:solidFill>
                  <a:schemeClr val="tx2"/>
                </a:solidFill>
              </a:rPr>
              <a:t>    מה </a:t>
            </a:r>
            <a:r>
              <a:rPr lang="he-IL" dirty="0">
                <a:solidFill>
                  <a:schemeClr val="tx2"/>
                </a:solidFill>
              </a:rPr>
              <a:t>תוכל </a:t>
            </a:r>
            <a:r>
              <a:rPr lang="he-IL" dirty="0" smtClean="0">
                <a:solidFill>
                  <a:schemeClr val="tx2"/>
                </a:solidFill>
              </a:rPr>
              <a:t>לעשות </a:t>
            </a:r>
            <a:r>
              <a:rPr lang="he-IL" dirty="0">
                <a:solidFill>
                  <a:schemeClr val="tx2"/>
                </a:solidFill>
              </a:rPr>
              <a:t>על מנת לוודא שההמצאה שלך לא תחסל </a:t>
            </a:r>
            <a:r>
              <a:rPr lang="he-IL" dirty="0" smtClean="0">
                <a:solidFill>
                  <a:schemeClr val="tx2"/>
                </a:solidFill>
              </a:rPr>
              <a:t>עם היתושים </a:t>
            </a:r>
            <a:r>
              <a:rPr lang="he-IL" dirty="0">
                <a:solidFill>
                  <a:schemeClr val="tx2"/>
                </a:solidFill>
              </a:rPr>
              <a:t>גם את כל  </a:t>
            </a:r>
            <a:r>
              <a:rPr lang="he-IL" dirty="0" smtClean="0">
                <a:solidFill>
                  <a:schemeClr val="tx2"/>
                </a:solidFill>
              </a:rPr>
              <a:t>המין  </a:t>
            </a:r>
          </a:p>
          <a:p>
            <a:pPr eaLnBrk="1" hangingPunct="1">
              <a:defRPr/>
            </a:pPr>
            <a:r>
              <a:rPr lang="he-IL" dirty="0" smtClean="0">
                <a:solidFill>
                  <a:schemeClr val="tx2"/>
                </a:solidFill>
              </a:rPr>
              <a:t>    האנושי</a:t>
            </a:r>
            <a:r>
              <a:rPr lang="he-IL" dirty="0">
                <a:solidFill>
                  <a:schemeClr val="tx2"/>
                </a:solidFill>
              </a:rPr>
              <a:t>?</a:t>
            </a:r>
          </a:p>
          <a:p>
            <a:pPr eaLnBrk="1" hangingPunct="1">
              <a:defRPr/>
            </a:pPr>
            <a:endParaRPr lang="he-IL" dirty="0">
              <a:solidFill>
                <a:schemeClr val="tx2"/>
              </a:solidFill>
            </a:endParaRPr>
          </a:p>
          <a:p>
            <a:pPr marL="265113" indent="-265113" eaLnBrk="1" hangingPunct="1">
              <a:defRPr/>
            </a:pPr>
            <a:r>
              <a:rPr lang="he-IL" dirty="0" smtClean="0">
                <a:solidFill>
                  <a:schemeClr val="tx2"/>
                </a:solidFill>
              </a:rPr>
              <a:t>ג. לאחר שווידאת שאין סכנה </a:t>
            </a:r>
            <a:r>
              <a:rPr lang="he-IL" dirty="0">
                <a:solidFill>
                  <a:schemeClr val="tx2"/>
                </a:solidFill>
              </a:rPr>
              <a:t>לבני אדם ביישום השיטה שפיתחת, האם עדיין </a:t>
            </a:r>
            <a:r>
              <a:rPr lang="he-IL" dirty="0" smtClean="0">
                <a:solidFill>
                  <a:schemeClr val="tx2"/>
                </a:solidFill>
              </a:rPr>
              <a:t>ייתכן שתיווצר </a:t>
            </a:r>
          </a:p>
          <a:p>
            <a:pPr marL="265113" indent="-265113" eaLnBrk="1" hangingPunct="1">
              <a:defRPr/>
            </a:pPr>
            <a:r>
              <a:rPr lang="he-IL" dirty="0">
                <a:solidFill>
                  <a:schemeClr val="tx2"/>
                </a:solidFill>
              </a:rPr>
              <a:t> </a:t>
            </a:r>
            <a:r>
              <a:rPr lang="he-IL" dirty="0" smtClean="0">
                <a:solidFill>
                  <a:schemeClr val="tx2"/>
                </a:solidFill>
              </a:rPr>
              <a:t>   סכנה </a:t>
            </a:r>
            <a:r>
              <a:rPr lang="he-IL" dirty="0">
                <a:solidFill>
                  <a:schemeClr val="tx2"/>
                </a:solidFill>
              </a:rPr>
              <a:t>כזו בעתיד? </a:t>
            </a:r>
          </a:p>
          <a:p>
            <a:pPr marL="265113" indent="-265113" eaLnBrk="1" hangingPunct="1">
              <a:defRPr/>
            </a:pPr>
            <a:r>
              <a:rPr lang="he-IL" dirty="0">
                <a:solidFill>
                  <a:schemeClr val="tx2"/>
                </a:solidFill>
              </a:rPr>
              <a:t>   </a:t>
            </a:r>
            <a:r>
              <a:rPr lang="he-IL" dirty="0" smtClean="0">
                <a:solidFill>
                  <a:schemeClr val="tx2"/>
                </a:solidFill>
              </a:rPr>
              <a:t> רמז</a:t>
            </a:r>
            <a:r>
              <a:rPr lang="he-IL" dirty="0">
                <a:solidFill>
                  <a:schemeClr val="tx2"/>
                </a:solidFill>
              </a:rPr>
              <a:t>: קצב הריבוי של הנגיפים גבוה ביותר ולכן הם נוטים לעבור </a:t>
            </a:r>
            <a:r>
              <a:rPr lang="he-IL" dirty="0" smtClean="0">
                <a:solidFill>
                  <a:schemeClr val="tx2"/>
                </a:solidFill>
              </a:rPr>
              <a:t>מוטציות רבות.</a:t>
            </a:r>
            <a:endParaRPr lang="he-IL" dirty="0">
              <a:solidFill>
                <a:schemeClr val="tx2"/>
              </a:solidFill>
            </a:endParaRPr>
          </a:p>
        </p:txBody>
      </p:sp>
      <p:pic>
        <p:nvPicPr>
          <p:cNvPr id="128005" name="Picture 6" descr="C:\Users\O_B\Documents\א נחשון\camel12 (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6" name="Picture 2" descr="File:Aedes aegypti biting human.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67175" y="2054225"/>
            <a:ext cx="19192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7" name="מלבן 26"/>
          <p:cNvSpPr>
            <a:spLocks noChangeArrowheads="1"/>
          </p:cNvSpPr>
          <p:nvPr/>
        </p:nvSpPr>
        <p:spPr bwMode="auto">
          <a:xfrm>
            <a:off x="4306888" y="3575050"/>
            <a:ext cx="13176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5000"/>
              </a:lnSpc>
            </a:pPr>
            <a:r>
              <a:rPr lang="en-US" altLang="he-IL" sz="800">
                <a:solidFill>
                  <a:srgbClr val="000000"/>
                </a:solidFill>
                <a:cs typeface="Calibri" panose="020F0502020204030204" pitchFamily="34" charset="0"/>
                <a:hlinkClick r:id="rId5"/>
              </a:rPr>
              <a:t>CDC/ James D. Gathany</a:t>
            </a:r>
            <a:endParaRPr lang="en-US" altLang="he-IL" sz="800">
              <a:solidFill>
                <a:srgbClr val="000000"/>
              </a:solidFill>
              <a:latin typeface="Calibri" panose="020F0502020204030204" pitchFamily="34" charset="0"/>
              <a:cs typeface="Calibri" panose="020F0502020204030204" pitchFamily="34" charset="0"/>
            </a:endParaRPr>
          </a:p>
        </p:txBody>
      </p:sp>
      <p:sp>
        <p:nvSpPr>
          <p:cNvPr id="9" name="Rectangle 3"/>
          <p:cNvSpPr/>
          <p:nvPr/>
        </p:nvSpPr>
        <p:spPr>
          <a:xfrm>
            <a:off x="6156325" y="404813"/>
            <a:ext cx="2344738"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9" name="Picture 6" descr="C:\Users\O_B\Documents\א נחשון\camel12 (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76CEB2-5A69-44D8-B441-4F6E2FB73E58}" type="slidenum">
              <a:rPr lang="he-IL" altLang="he-IL">
                <a:solidFill>
                  <a:srgbClr val="FFFCF7"/>
                </a:solidFill>
              </a:rPr>
              <a:pPr eaLnBrk="1" hangingPunct="1"/>
              <a:t>46</a:t>
            </a:fld>
            <a:endParaRPr lang="he-IL" altLang="he-IL">
              <a:solidFill>
                <a:srgbClr val="FFFCF7"/>
              </a:solidFill>
            </a:endParaRPr>
          </a:p>
        </p:txBody>
      </p:sp>
      <p:sp>
        <p:nvSpPr>
          <p:cNvPr id="6" name="כותרת 5"/>
          <p:cNvSpPr>
            <a:spLocks noGrp="1"/>
          </p:cNvSpPr>
          <p:nvPr>
            <p:ph type="ctrTitle"/>
          </p:nvPr>
        </p:nvSpPr>
        <p:spPr>
          <a:xfrm>
            <a:off x="890588" y="34925"/>
            <a:ext cx="7772400" cy="441325"/>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67589" name="TextBox 6"/>
          <p:cNvSpPr txBox="1">
            <a:spLocks noChangeArrowheads="1"/>
          </p:cNvSpPr>
          <p:nvPr/>
        </p:nvSpPr>
        <p:spPr bwMode="auto">
          <a:xfrm>
            <a:off x="107950" y="504825"/>
            <a:ext cx="8397875" cy="3140075"/>
          </a:xfrm>
          <a:prstGeom prst="rect">
            <a:avLst/>
          </a:prstGeom>
          <a:noFill/>
          <a:ln>
            <a:noFill/>
          </a:ln>
          <a:effectLst>
            <a:outerShdw sx="102000" sy="102000" algn="tl" rotWithShape="0">
              <a:srgbClr val="A6A6A6">
                <a:alpha val="0"/>
              </a:srgbClr>
            </a:outerShdw>
          </a:effectLs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9:  </a:t>
            </a:r>
            <a:endParaRPr lang="he-IL" dirty="0">
              <a:solidFill>
                <a:srgbClr val="1F497D"/>
              </a:solidFill>
            </a:endParaRPr>
          </a:p>
          <a:p>
            <a:pPr eaLnBrk="1" hangingPunct="1">
              <a:defRPr/>
            </a:pPr>
            <a:r>
              <a:rPr lang="he-IL" dirty="0" smtClean="0">
                <a:solidFill>
                  <a:srgbClr val="1F497D"/>
                </a:solidFill>
              </a:rPr>
              <a:t>א. </a:t>
            </a:r>
            <a:r>
              <a:rPr lang="he-IL" dirty="0" smtClean="0">
                <a:solidFill>
                  <a:schemeClr val="tx2"/>
                </a:solidFill>
              </a:rPr>
              <a:t>כיצד אפשר לעשות זאת?</a:t>
            </a:r>
          </a:p>
          <a:p>
            <a:pPr eaLnBrk="1" hangingPunct="1">
              <a:defRPr/>
            </a:pPr>
            <a:endParaRPr lang="he-IL" dirty="0" smtClean="0">
              <a:solidFill>
                <a:schemeClr val="tx2"/>
              </a:solidFill>
            </a:endParaRPr>
          </a:p>
          <a:p>
            <a:pPr eaLnBrk="1" hangingPunct="1">
              <a:defRPr/>
            </a:pPr>
            <a:endParaRPr lang="he-IL" dirty="0">
              <a:solidFill>
                <a:schemeClr val="tx2"/>
              </a:solidFill>
            </a:endParaRPr>
          </a:p>
          <a:p>
            <a:pPr eaLnBrk="1" hangingPunct="1">
              <a:defRPr/>
            </a:pPr>
            <a:r>
              <a:rPr lang="he-IL" dirty="0" smtClean="0">
                <a:solidFill>
                  <a:schemeClr val="tx2"/>
                </a:solidFill>
              </a:rPr>
              <a:t>ב. בהתחשב בדרך ההזנה של היתושים (או ליתר דיוק: היתושות – </a:t>
            </a:r>
            <a:r>
              <a:rPr lang="en-US" dirty="0" smtClean="0">
                <a:solidFill>
                  <a:schemeClr val="tx2"/>
                </a:solidFill>
              </a:rPr>
              <a:t/>
            </a:r>
            <a:br>
              <a:rPr lang="en-US" dirty="0" smtClean="0">
                <a:solidFill>
                  <a:schemeClr val="tx2"/>
                </a:solidFill>
              </a:rPr>
            </a:br>
            <a:r>
              <a:rPr lang="he-IL" dirty="0" smtClean="0">
                <a:solidFill>
                  <a:schemeClr val="tx2"/>
                </a:solidFill>
              </a:rPr>
              <a:t>    המוצצות את דם האדם), מה תוכל לעשות על מנת לוודא שההמצאה</a:t>
            </a:r>
            <a:r>
              <a:rPr lang="en-US" dirty="0" smtClean="0">
                <a:solidFill>
                  <a:schemeClr val="tx2"/>
                </a:solidFill>
              </a:rPr>
              <a:t/>
            </a:r>
            <a:br>
              <a:rPr lang="en-US" dirty="0" smtClean="0">
                <a:solidFill>
                  <a:schemeClr val="tx2"/>
                </a:solidFill>
              </a:rPr>
            </a:br>
            <a:r>
              <a:rPr lang="he-IL" dirty="0" smtClean="0">
                <a:solidFill>
                  <a:schemeClr val="tx2"/>
                </a:solidFill>
              </a:rPr>
              <a:t>    שלך לא תחסל עם היתושים גם את כל  המין האנושי?</a:t>
            </a:r>
          </a:p>
          <a:p>
            <a:pPr eaLnBrk="1" hangingPunct="1">
              <a:defRPr/>
            </a:pPr>
            <a:endParaRPr lang="he-IL" dirty="0">
              <a:solidFill>
                <a:schemeClr val="tx2"/>
              </a:solidFill>
            </a:endParaRPr>
          </a:p>
          <a:p>
            <a:pPr marL="265113" indent="-265113" eaLnBrk="1" hangingPunct="1">
              <a:defRPr/>
            </a:pPr>
            <a:r>
              <a:rPr lang="he-IL" dirty="0" smtClean="0">
                <a:solidFill>
                  <a:schemeClr val="tx2"/>
                </a:solidFill>
              </a:rPr>
              <a:t>ג. לאחר שווידאת שאין סכנה לבני אדם ביישום השיטה שפיתחת, האם </a:t>
            </a:r>
          </a:p>
          <a:p>
            <a:pPr marL="265113" indent="-265113" eaLnBrk="1" hangingPunct="1">
              <a:defRPr/>
            </a:pPr>
            <a:r>
              <a:rPr lang="he-IL" dirty="0">
                <a:solidFill>
                  <a:schemeClr val="tx2"/>
                </a:solidFill>
              </a:rPr>
              <a:t> </a:t>
            </a:r>
            <a:r>
              <a:rPr lang="he-IL" dirty="0" smtClean="0">
                <a:solidFill>
                  <a:schemeClr val="tx2"/>
                </a:solidFill>
              </a:rPr>
              <a:t>   עדיין ייתכן שתיווצר סכנה כזו בעתיד? </a:t>
            </a:r>
          </a:p>
          <a:p>
            <a:pPr marL="265113" indent="-265113" eaLnBrk="1" hangingPunct="1">
              <a:defRPr/>
            </a:pPr>
            <a:r>
              <a:rPr lang="he-IL" dirty="0" smtClean="0">
                <a:solidFill>
                  <a:schemeClr val="tx2"/>
                </a:solidFill>
              </a:rPr>
              <a:t>   רמז: קצב הריבוי של הנגיפים גבוה ביותר ולכן הם נוטים לעבור מוטציות רבות.</a:t>
            </a:r>
            <a:endParaRPr lang="he-IL" dirty="0">
              <a:solidFill>
                <a:schemeClr val="tx2"/>
              </a:solidFill>
            </a:endParaRPr>
          </a:p>
        </p:txBody>
      </p:sp>
      <p:pic>
        <p:nvPicPr>
          <p:cNvPr id="129030" name="Picture 2" descr="File:Aedes aegypti biting human.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938" y="700088"/>
            <a:ext cx="10795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1" name="מלבן 26"/>
          <p:cNvSpPr>
            <a:spLocks noChangeArrowheads="1"/>
          </p:cNvSpPr>
          <p:nvPr/>
        </p:nvSpPr>
        <p:spPr bwMode="auto">
          <a:xfrm>
            <a:off x="3398838" y="1506538"/>
            <a:ext cx="13176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5000"/>
              </a:lnSpc>
            </a:pPr>
            <a:r>
              <a:rPr lang="en-US" altLang="he-IL" sz="800">
                <a:solidFill>
                  <a:srgbClr val="000000"/>
                </a:solidFill>
                <a:cs typeface="Calibri" panose="020F0502020204030204" pitchFamily="34" charset="0"/>
                <a:hlinkClick r:id="rId5"/>
              </a:rPr>
              <a:t>CDC/ James D. Gathany</a:t>
            </a:r>
            <a:endParaRPr lang="en-US" altLang="he-IL" sz="800">
              <a:solidFill>
                <a:srgbClr val="000000"/>
              </a:solidFill>
              <a:latin typeface="Calibri" panose="020F0502020204030204" pitchFamily="34" charset="0"/>
              <a:cs typeface="Calibri" panose="020F0502020204030204" pitchFamily="34" charset="0"/>
            </a:endParaRPr>
          </a:p>
        </p:txBody>
      </p:sp>
      <p:sp>
        <p:nvSpPr>
          <p:cNvPr id="9" name="Rectangle 20"/>
          <p:cNvSpPr/>
          <p:nvPr/>
        </p:nvSpPr>
        <p:spPr bwMode="auto">
          <a:xfrm>
            <a:off x="117475" y="4029075"/>
            <a:ext cx="8475663" cy="256857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א. אפשר </a:t>
            </a:r>
            <a:r>
              <a:rPr lang="he-IL" kern="0" dirty="0">
                <a:latin typeface="Arial"/>
                <a:cs typeface="Arial"/>
              </a:rPr>
              <a:t>ל"הנדס" גנטית נגיף שתוקף יתושים ולהפיץ אותו לסביבה.</a:t>
            </a:r>
          </a:p>
          <a:p>
            <a:pPr marL="265113" indent="-265113" fontAlgn="auto">
              <a:spcBef>
                <a:spcPts val="0"/>
              </a:spcBef>
              <a:spcAft>
                <a:spcPts val="0"/>
              </a:spcAft>
              <a:defRPr/>
            </a:pPr>
            <a:r>
              <a:rPr lang="he-IL" kern="0" dirty="0">
                <a:latin typeface="Arial"/>
                <a:cs typeface="Arial"/>
              </a:rPr>
              <a:t>ב. אפשר לתכנן את הנגיף כך שיזהה קולטנים של תאי יתושים בלבד, עדיף תאים ייחודיים לנגיף כמו התאים האחראים להפרשת הרוק, המוזרק לבעל החיים בנקודת המציצה.</a:t>
            </a:r>
          </a:p>
          <a:p>
            <a:pPr marL="265113" indent="-265113" fontAlgn="auto">
              <a:spcBef>
                <a:spcPts val="0"/>
              </a:spcBef>
              <a:spcAft>
                <a:spcPts val="0"/>
              </a:spcAft>
              <a:defRPr/>
            </a:pPr>
            <a:r>
              <a:rPr lang="he-IL" kern="0" dirty="0">
                <a:latin typeface="Arial"/>
                <a:cs typeface="Arial"/>
              </a:rPr>
              <a:t>ד. נגיפים מתרבים בקצב גבוה ולכן חשופים למוטציות. מוטציה יכולה לשנות ייחודיות של נגיף ולאפשר לו לתקוף תאים מסוגים שונים מסוגי התאים שתקף במקור. לפיכך, מבחינה עקרונית, גם אם תוכנן הנגיף לתקוף יתושים, לאחר מוטציות מסוימות יש אפשרות (אמנם קטנה) שהוא יוכל לתקוף גם בעלי חיים אחרים, לדוגמה: האדם.</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endParaRPr lang="he-IL" kern="0" dirty="0">
              <a:latin typeface="Arial"/>
              <a:cs typeface="Arial"/>
            </a:endParaRPr>
          </a:p>
        </p:txBody>
      </p:sp>
      <p:sp>
        <p:nvSpPr>
          <p:cNvPr id="10" name="Rectangle 3"/>
          <p:cNvSpPr/>
          <p:nvPr/>
        </p:nvSpPr>
        <p:spPr>
          <a:xfrm>
            <a:off x="7451725" y="404813"/>
            <a:ext cx="1081088"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711D79-CB71-4E6F-9826-2AE4348F4AB0}" type="slidenum">
              <a:rPr lang="he-IL" altLang="he-IL" sz="1100">
                <a:solidFill>
                  <a:srgbClr val="BFBFBF"/>
                </a:solidFill>
              </a:rPr>
              <a:pPr eaLnBrk="1" hangingPunct="1"/>
              <a:t>5</a:t>
            </a:fld>
            <a:endParaRPr lang="he-IL" altLang="he-IL" sz="1100">
              <a:solidFill>
                <a:srgbClr val="BFBFBF"/>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לנגיפים צורות שונות</a:t>
            </a:r>
            <a:endParaRPr lang="he-IL" sz="1800" dirty="0" smtClean="0"/>
          </a:p>
        </p:txBody>
      </p:sp>
      <p:grpSp>
        <p:nvGrpSpPr>
          <p:cNvPr id="92164" name="קבוצה 19"/>
          <p:cNvGrpSpPr>
            <a:grpSpLocks/>
          </p:cNvGrpSpPr>
          <p:nvPr/>
        </p:nvGrpSpPr>
        <p:grpSpPr bwMode="auto">
          <a:xfrm>
            <a:off x="231775" y="1171575"/>
            <a:ext cx="8343900" cy="4127500"/>
            <a:chOff x="177526" y="1434757"/>
            <a:chExt cx="8342824" cy="4126744"/>
          </a:xfrm>
        </p:grpSpPr>
        <p:pic>
          <p:nvPicPr>
            <p:cNvPr id="92167" name="תמונה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539" y="1861311"/>
              <a:ext cx="2886050" cy="300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8" name="תמונה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182785">
              <a:off x="5788421" y="1661281"/>
              <a:ext cx="2731929" cy="274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69" name="קבוצה 11"/>
            <p:cNvGrpSpPr>
              <a:grpSpLocks/>
            </p:cNvGrpSpPr>
            <p:nvPr/>
          </p:nvGrpSpPr>
          <p:grpSpPr bwMode="auto">
            <a:xfrm>
              <a:off x="177526" y="1434757"/>
              <a:ext cx="8150199" cy="4126744"/>
              <a:chOff x="714603" y="2716163"/>
              <a:chExt cx="8151297" cy="4126306"/>
            </a:xfrm>
          </p:grpSpPr>
          <p:sp>
            <p:nvSpPr>
              <p:cNvPr id="92177" name="מלבן 4"/>
              <p:cNvSpPr>
                <a:spLocks noChangeArrowheads="1"/>
              </p:cNvSpPr>
              <p:nvPr/>
            </p:nvSpPr>
            <p:spPr bwMode="auto">
              <a:xfrm>
                <a:off x="4738948" y="5646876"/>
                <a:ext cx="564654" cy="30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he-IL" sz="1400">
                    <a:solidFill>
                      <a:srgbClr val="000000"/>
                    </a:solidFill>
                  </a:rPr>
                  <a:t>DNA</a:t>
                </a:r>
                <a:endParaRPr lang="he-IL" altLang="he-IL" sz="1400">
                  <a:solidFill>
                    <a:srgbClr val="000000"/>
                  </a:solidFill>
                </a:endParaRPr>
              </a:p>
            </p:txBody>
          </p:sp>
          <p:sp>
            <p:nvSpPr>
              <p:cNvPr id="92178" name="מלבן 13"/>
              <p:cNvSpPr>
                <a:spLocks noChangeArrowheads="1"/>
              </p:cNvSpPr>
              <p:nvPr/>
            </p:nvSpPr>
            <p:spPr bwMode="auto">
              <a:xfrm>
                <a:off x="1199211" y="3551084"/>
                <a:ext cx="615957" cy="33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he-IL" sz="1600">
                    <a:solidFill>
                      <a:srgbClr val="000000"/>
                    </a:solidFill>
                  </a:rPr>
                  <a:t>DNA</a:t>
                </a:r>
                <a:endParaRPr lang="he-IL" altLang="he-IL" sz="1600">
                  <a:solidFill>
                    <a:srgbClr val="000000"/>
                  </a:solidFill>
                </a:endParaRPr>
              </a:p>
            </p:txBody>
          </p:sp>
          <p:sp>
            <p:nvSpPr>
              <p:cNvPr id="92179" name="מלבן 14"/>
              <p:cNvSpPr>
                <a:spLocks noChangeArrowheads="1"/>
              </p:cNvSpPr>
              <p:nvPr/>
            </p:nvSpPr>
            <p:spPr bwMode="auto">
              <a:xfrm>
                <a:off x="8301247" y="5447425"/>
                <a:ext cx="564653" cy="30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he-IL" sz="1400">
                    <a:solidFill>
                      <a:srgbClr val="000000"/>
                    </a:solidFill>
                  </a:rPr>
                  <a:t>RNA</a:t>
                </a:r>
                <a:endParaRPr lang="he-IL" altLang="he-IL" sz="1400">
                  <a:solidFill>
                    <a:srgbClr val="000000"/>
                  </a:solidFill>
                </a:endParaRPr>
              </a:p>
            </p:txBody>
          </p:sp>
          <p:sp>
            <p:nvSpPr>
              <p:cNvPr id="67598" name="מלבן 24"/>
              <p:cNvSpPr>
                <a:spLocks noChangeArrowheads="1"/>
              </p:cNvSpPr>
              <p:nvPr/>
            </p:nvSpPr>
            <p:spPr bwMode="auto">
              <a:xfrm>
                <a:off x="4662452" y="2716163"/>
                <a:ext cx="683204" cy="338456"/>
              </a:xfrm>
              <a:prstGeom prst="rect">
                <a:avLst/>
              </a:prstGeom>
              <a:noFill/>
              <a:ln w="9525">
                <a:solidFill>
                  <a:schemeClr val="bg1">
                    <a:lumMod val="65000"/>
                  </a:schemeClr>
                </a:solidFill>
                <a:miter lim="800000"/>
                <a:headEnd/>
                <a:tailEnd/>
              </a:ln>
              <a:extLst/>
            </p:spPr>
            <p:txBody>
              <a:bodyPr wrap="none">
                <a:spAutoFit/>
              </a:bodyPr>
              <a:lstStyle/>
              <a:p>
                <a:pPr algn="ctr">
                  <a:defRPr/>
                </a:pPr>
                <a:r>
                  <a:rPr lang="he-IL" sz="1600" dirty="0" err="1" smtClean="0">
                    <a:solidFill>
                      <a:srgbClr val="000000"/>
                    </a:solidFill>
                  </a:rPr>
                  <a:t>קפסיד</a:t>
                </a:r>
                <a:endParaRPr lang="he-IL" sz="1600" dirty="0">
                  <a:solidFill>
                    <a:srgbClr val="000000"/>
                  </a:solidFill>
                </a:endParaRPr>
              </a:p>
            </p:txBody>
          </p:sp>
          <p:sp>
            <p:nvSpPr>
              <p:cNvPr id="92181" name="מלבן 27"/>
              <p:cNvSpPr>
                <a:spLocks noChangeArrowheads="1"/>
              </p:cNvSpPr>
              <p:nvPr/>
            </p:nvSpPr>
            <p:spPr bwMode="auto">
              <a:xfrm>
                <a:off x="714603" y="6170570"/>
                <a:ext cx="3936655" cy="6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e-IL" altLang="he-IL">
                    <a:solidFill>
                      <a:srgbClr val="000000"/>
                    </a:solidFill>
                  </a:rPr>
                  <a:t>בקטריופאז' </a:t>
                </a:r>
              </a:p>
              <a:p>
                <a:pPr algn="ctr" eaLnBrk="1" hangingPunct="1"/>
                <a:r>
                  <a:rPr lang="he-IL" altLang="he-IL">
                    <a:solidFill>
                      <a:srgbClr val="000000"/>
                    </a:solidFill>
                  </a:rPr>
                  <a:t>(נגיף התוקף חיידקים)</a:t>
                </a:r>
              </a:p>
            </p:txBody>
          </p:sp>
          <p:sp>
            <p:nvSpPr>
              <p:cNvPr id="92182" name="מלבן 28"/>
              <p:cNvSpPr>
                <a:spLocks noChangeArrowheads="1"/>
              </p:cNvSpPr>
              <p:nvPr/>
            </p:nvSpPr>
            <p:spPr bwMode="auto">
              <a:xfrm>
                <a:off x="3760027" y="6196386"/>
                <a:ext cx="2296942" cy="64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a:solidFill>
                      <a:srgbClr val="000000"/>
                    </a:solidFill>
                  </a:rPr>
                  <a:t>נגיף שהחומר הגנטי </a:t>
                </a:r>
              </a:p>
              <a:p>
                <a:pPr eaLnBrk="1" hangingPunct="1"/>
                <a:r>
                  <a:rPr lang="he-IL" altLang="he-IL">
                    <a:solidFill>
                      <a:srgbClr val="000000"/>
                    </a:solidFill>
                  </a:rPr>
                  <a:t>   שלו הוא </a:t>
                </a:r>
                <a:r>
                  <a:rPr lang="en-US" altLang="he-IL">
                    <a:solidFill>
                      <a:srgbClr val="000000"/>
                    </a:solidFill>
                  </a:rPr>
                  <a:t>DNA</a:t>
                </a:r>
                <a:endParaRPr lang="he-IL" altLang="he-IL">
                  <a:solidFill>
                    <a:srgbClr val="000000"/>
                  </a:solidFill>
                </a:endParaRPr>
              </a:p>
            </p:txBody>
          </p:sp>
        </p:grpSp>
        <p:pic>
          <p:nvPicPr>
            <p:cNvPr id="92170" name="תמונה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581341" y="2552700"/>
              <a:ext cx="17621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מחבר חץ ישר 6"/>
            <p:cNvCxnSpPr>
              <a:stCxn id="67598" idx="3"/>
            </p:cNvCxnSpPr>
            <p:nvPr/>
          </p:nvCxnSpPr>
          <p:spPr>
            <a:xfrm>
              <a:off x="4807955" y="1604003"/>
              <a:ext cx="1293357" cy="835458"/>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מחבר חץ ישר 23"/>
            <p:cNvCxnSpPr>
              <a:stCxn id="67598" idx="2"/>
            </p:cNvCxnSpPr>
            <p:nvPr/>
          </p:nvCxnSpPr>
          <p:spPr>
            <a:xfrm>
              <a:off x="4466399" y="1773249"/>
              <a:ext cx="0" cy="778903"/>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מחבר חץ ישר 25"/>
            <p:cNvCxnSpPr>
              <a:stCxn id="67598" idx="1"/>
            </p:cNvCxnSpPr>
            <p:nvPr/>
          </p:nvCxnSpPr>
          <p:spPr>
            <a:xfrm flipH="1">
              <a:off x="2483870" y="1604003"/>
              <a:ext cx="1640973" cy="670388"/>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מחבר חץ ישר 33"/>
            <p:cNvCxnSpPr>
              <a:stCxn id="92177" idx="0"/>
            </p:cNvCxnSpPr>
            <p:nvPr/>
          </p:nvCxnSpPr>
          <p:spPr>
            <a:xfrm flipV="1">
              <a:off x="4483859" y="3582252"/>
              <a:ext cx="0" cy="78408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6" name="מחבר חץ ישר 35"/>
            <p:cNvCxnSpPr/>
            <p:nvPr/>
          </p:nvCxnSpPr>
          <p:spPr>
            <a:xfrm flipH="1" flipV="1">
              <a:off x="7601307" y="3587013"/>
              <a:ext cx="444443" cy="63964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מחבר חץ ישר 37"/>
            <p:cNvCxnSpPr/>
            <p:nvPr/>
          </p:nvCxnSpPr>
          <p:spPr>
            <a:xfrm>
              <a:off x="1260061" y="2407717"/>
              <a:ext cx="755553"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92165" name="מלבן 28"/>
          <p:cNvSpPr>
            <a:spLocks noChangeArrowheads="1"/>
          </p:cNvSpPr>
          <p:nvPr/>
        </p:nvSpPr>
        <p:spPr bwMode="auto">
          <a:xfrm>
            <a:off x="5948363" y="4652963"/>
            <a:ext cx="2295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a:solidFill>
                  <a:srgbClr val="000000"/>
                </a:solidFill>
              </a:rPr>
              <a:t>נגיף שהחומר הגנטי </a:t>
            </a:r>
          </a:p>
          <a:p>
            <a:pPr eaLnBrk="1" hangingPunct="1"/>
            <a:r>
              <a:rPr lang="he-IL" altLang="he-IL">
                <a:solidFill>
                  <a:srgbClr val="000000"/>
                </a:solidFill>
              </a:rPr>
              <a:t>   שלו הוא </a:t>
            </a:r>
            <a:r>
              <a:rPr lang="en-US" altLang="he-IL">
                <a:solidFill>
                  <a:srgbClr val="000000"/>
                </a:solidFill>
              </a:rPr>
              <a:t>RNA</a:t>
            </a:r>
            <a:endParaRPr lang="he-IL" altLang="he-IL">
              <a:solidFill>
                <a:srgbClr val="000000"/>
              </a:solidFill>
            </a:endParaRPr>
          </a:p>
        </p:txBody>
      </p:sp>
      <p:sp>
        <p:nvSpPr>
          <p:cNvPr id="25"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5"/>
          <p:cNvSpPr>
            <a:spLocks noGrp="1"/>
          </p:cNvSpPr>
          <p:nvPr>
            <p:ph type="sldNum" sz="quarter" idx="12"/>
          </p:nvPr>
        </p:nvSpPr>
        <p:spPr bwMode="auto">
          <a:xfrm>
            <a:off x="107950" y="6613525"/>
            <a:ext cx="2133600" cy="214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1953FB-3DEB-4444-ABD2-B1044B89969A}" type="slidenum">
              <a:rPr lang="he-IL" altLang="he-IL" sz="1100" smtClean="0">
                <a:solidFill>
                  <a:srgbClr val="BFBFBF"/>
                </a:solidFill>
              </a:rPr>
              <a:pPr/>
              <a:t>6</a:t>
            </a:fld>
            <a:endParaRPr lang="he-IL" altLang="he-IL" sz="1100" smtClean="0">
              <a:solidFill>
                <a:srgbClr val="BFBFBF"/>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נגיף השפעת</a:t>
            </a:r>
            <a:endParaRPr lang="he-IL" sz="1800" dirty="0" smtClean="0"/>
          </a:p>
        </p:txBody>
      </p:sp>
      <p:pic>
        <p:nvPicPr>
          <p:cNvPr id="9523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1700213"/>
            <a:ext cx="3817937"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מלבן 1"/>
          <p:cNvSpPr>
            <a:spLocks noChangeArrowheads="1"/>
          </p:cNvSpPr>
          <p:nvPr/>
        </p:nvSpPr>
        <p:spPr bwMode="auto">
          <a:xfrm>
            <a:off x="3378200" y="5167313"/>
            <a:ext cx="29146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he-IL" sz="1100">
                <a:solidFill>
                  <a:srgbClr val="000000"/>
                </a:solidFill>
              </a:rPr>
              <a:t>©Shutterstock.com/ Sebastian Kaulitzki </a:t>
            </a:r>
            <a:endParaRPr lang="he-IL" altLang="he-IL" sz="1100">
              <a:solidFill>
                <a:srgbClr val="000000"/>
              </a:solidFill>
            </a:endParaRPr>
          </a:p>
        </p:txBody>
      </p:sp>
      <p:sp>
        <p:nvSpPr>
          <p:cNvPr id="10" name="TextBox 9"/>
          <p:cNvSpPr txBox="1"/>
          <p:nvPr/>
        </p:nvSpPr>
        <p:spPr>
          <a:xfrm>
            <a:off x="3363913" y="1187450"/>
            <a:ext cx="2720975" cy="3698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r" rtl="1" eaLnBrk="1" fontAlgn="auto" hangingPunct="1">
              <a:spcBef>
                <a:spcPts val="0"/>
              </a:spcBef>
              <a:spcAft>
                <a:spcPts val="0"/>
              </a:spcAft>
              <a:defRPr/>
            </a:pPr>
            <a:r>
              <a:rPr lang="he-IL" u="sng" kern="0" dirty="0">
                <a:solidFill>
                  <a:srgbClr val="1D4C72"/>
                </a:solidFill>
              </a:rPr>
              <a:t>וירוס הגורם לשפעת</a:t>
            </a:r>
            <a:endParaRPr lang="he-IL" sz="1200" u="sng" kern="0" dirty="0">
              <a:solidFill>
                <a:srgbClr val="1D4C72"/>
              </a:solidFill>
              <a:latin typeface="Arial"/>
              <a:cs typeface="Arial"/>
            </a:endParaRPr>
          </a:p>
        </p:txBody>
      </p:sp>
      <p:sp>
        <p:nvSpPr>
          <p:cNvPr id="11"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075905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1463" y="476672"/>
            <a:ext cx="8183562" cy="6155531"/>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rPr>
              <a:t>הנגיפים אינם יכולים </a:t>
            </a:r>
            <a:r>
              <a:rPr lang="he-IL" dirty="0" smtClean="0"/>
              <a:t>להתרבות בדרך עצמאית, אלא רק בתור טפילים, בתוך תאים של אורגניזמים אחרים. הנגיפים אינם פעילים כאשר הם נמצאים מחוץ לתאים החיים של הפונדקאי.</a:t>
            </a:r>
          </a:p>
          <a:p>
            <a:pPr eaLnBrk="1" hangingPunct="1">
              <a:defRPr/>
            </a:pPr>
            <a:r>
              <a:rPr lang="he-IL" dirty="0" smtClean="0"/>
              <a:t>                                   </a:t>
            </a:r>
            <a:r>
              <a:rPr lang="he-IL" u="sng" dirty="0" smtClean="0"/>
              <a:t>שלבי רביית הנגיפים</a:t>
            </a:r>
            <a:r>
              <a:rPr lang="he-IL" dirty="0" smtClean="0"/>
              <a:t>:</a:t>
            </a:r>
            <a:endParaRPr lang="he-IL" dirty="0"/>
          </a:p>
          <a:p>
            <a:pPr eaLnBrk="1" hangingPunct="1">
              <a:defRPr/>
            </a:pPr>
            <a:r>
              <a:rPr lang="he-IL" dirty="0" smtClean="0"/>
              <a:t>הנגיף נצמד לתא פונדקאי ייחודי לו. ההיכרות נעשית כאשר חל צימוד בין קולטנים הנמצאים בצד החיצוני של קרום תא הפונדקאי, לבין חלבונים ייחודיים המצויים באזור החיצוני של </a:t>
            </a:r>
            <a:r>
              <a:rPr lang="he-IL" dirty="0" err="1" smtClean="0"/>
              <a:t>קפסיד</a:t>
            </a:r>
            <a:r>
              <a:rPr lang="he-IL" dirty="0" smtClean="0"/>
              <a:t> הנגיף. יש התאמה בין המבנה המרחבי של הקולטנים ושל החלבונים כמו מנעול למפתח.</a:t>
            </a:r>
          </a:p>
          <a:p>
            <a:pPr eaLnBrk="1" hangingPunct="1">
              <a:defRPr/>
            </a:pPr>
            <a:endParaRPr lang="he-IL" dirty="0"/>
          </a:p>
          <a:p>
            <a:pPr eaLnBrk="1" hangingPunct="1">
              <a:defRPr/>
            </a:pPr>
            <a:r>
              <a:rPr lang="he-IL" dirty="0" smtClean="0"/>
              <a:t>לאחר היצמדות הנגיף לקולטן הוא מחדיר את החומר התורשתי שלו לתא הפונדקאי </a:t>
            </a:r>
          </a:p>
          <a:p>
            <a:pPr eaLnBrk="1" hangingPunct="1">
              <a:defRPr/>
            </a:pPr>
            <a:r>
              <a:rPr lang="he-IL" dirty="0" smtClean="0"/>
              <a:t>(בנגיפים התוקפים צמחים ובעלי חיים הנגיף חודר בשלמותו).</a:t>
            </a:r>
          </a:p>
          <a:p>
            <a:pPr eaLnBrk="1" hangingPunct="1">
              <a:defRPr/>
            </a:pPr>
            <a:endParaRPr lang="he-IL" dirty="0"/>
          </a:p>
          <a:p>
            <a:pPr eaLnBrk="1" hangingPunct="1">
              <a:defRPr/>
            </a:pPr>
            <a:endParaRPr lang="he-IL" dirty="0" smtClean="0"/>
          </a:p>
          <a:p>
            <a:pPr eaLnBrk="1" hangingPunct="1">
              <a:defRPr/>
            </a:pPr>
            <a:r>
              <a:rPr lang="he-IL" dirty="0" smtClean="0"/>
              <a:t>לאחר חדירת החומר התורשתי, המנגנונים ליצירת חלבונים וחומצות גרעין בתא הפונדקאי "משתעבדים" לצורכי הנגיף: הם מייצרים מספר רב של חלבוני </a:t>
            </a:r>
            <a:r>
              <a:rPr lang="he-IL" dirty="0" err="1" smtClean="0"/>
              <a:t>הקפסיד</a:t>
            </a:r>
            <a:r>
              <a:rPr lang="he-IL" dirty="0" smtClean="0"/>
              <a:t> (בתהליך </a:t>
            </a:r>
            <a:r>
              <a:rPr lang="he-IL" dirty="0" err="1" smtClean="0"/>
              <a:t>תעתוק</a:t>
            </a:r>
            <a:r>
              <a:rPr lang="he-IL" dirty="0" smtClean="0"/>
              <a:t> ותרגום) וחומצות הגרעין של הנגיף (בתהליך שכפול).</a:t>
            </a:r>
          </a:p>
          <a:p>
            <a:pPr eaLnBrk="1" hangingPunct="1">
              <a:defRPr/>
            </a:pPr>
            <a:endParaRPr lang="he-IL" dirty="0"/>
          </a:p>
          <a:p>
            <a:pPr eaLnBrk="1" hangingPunct="1">
              <a:defRPr/>
            </a:pPr>
            <a:endParaRPr lang="he-IL" dirty="0"/>
          </a:p>
          <a:p>
            <a:pPr eaLnBrk="1" hangingPunct="1">
              <a:defRPr/>
            </a:pPr>
            <a:r>
              <a:rPr lang="he-IL" dirty="0" err="1" smtClean="0"/>
              <a:t>הקפסידים</a:t>
            </a:r>
            <a:r>
              <a:rPr lang="he-IL" dirty="0" smtClean="0"/>
              <a:t> והחומר התורשתי מתארגנים לנגיפים חדשים.</a:t>
            </a:r>
            <a:endParaRPr lang="he-IL" dirty="0"/>
          </a:p>
          <a:p>
            <a:pPr eaLnBrk="1" hangingPunct="1">
              <a:defRPr/>
            </a:pPr>
            <a:endParaRPr lang="he-IL" dirty="0" smtClean="0"/>
          </a:p>
          <a:p>
            <a:pPr eaLnBrk="1" hangingPunct="1">
              <a:defRPr/>
            </a:pPr>
            <a:endParaRPr lang="he-IL" dirty="0" smtClean="0"/>
          </a:p>
          <a:p>
            <a:pPr eaLnBrk="1" hangingPunct="1">
              <a:defRPr/>
            </a:pPr>
            <a:endParaRPr lang="he-IL" sz="1600" dirty="0" smtClean="0"/>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A773A8-B7D0-46BF-9421-0DB1B567E96D}" type="slidenum">
              <a:rPr lang="he-IL" altLang="he-IL" sz="1100">
                <a:solidFill>
                  <a:srgbClr val="BFBFBF"/>
                </a:solidFill>
              </a:rPr>
              <a:pPr eaLnBrk="1" hangingPunct="1"/>
              <a:t>7</a:t>
            </a:fld>
            <a:endParaRPr lang="he-IL" altLang="he-IL" sz="1100">
              <a:solidFill>
                <a:srgbClr val="BFBFBF"/>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שלבי רביית הנגיפים</a:t>
            </a:r>
            <a:endParaRPr lang="he-IL" sz="1800" dirty="0" smtClean="0"/>
          </a:p>
        </p:txBody>
      </p:sp>
      <p:sp>
        <p:nvSpPr>
          <p:cNvPr id="11"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חץ למטה 1"/>
          <p:cNvSpPr/>
          <p:nvPr/>
        </p:nvSpPr>
        <p:spPr>
          <a:xfrm>
            <a:off x="4716016" y="2564904"/>
            <a:ext cx="1224136" cy="432048"/>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חץ למטה 11"/>
          <p:cNvSpPr/>
          <p:nvPr/>
        </p:nvSpPr>
        <p:spPr>
          <a:xfrm>
            <a:off x="4644008" y="3716337"/>
            <a:ext cx="1224136" cy="432048"/>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חץ למטה 16"/>
          <p:cNvSpPr/>
          <p:nvPr/>
        </p:nvSpPr>
        <p:spPr>
          <a:xfrm>
            <a:off x="4716016" y="5085184"/>
            <a:ext cx="1224136" cy="432048"/>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חץ למטה 17"/>
          <p:cNvSpPr/>
          <p:nvPr/>
        </p:nvSpPr>
        <p:spPr>
          <a:xfrm>
            <a:off x="4644008" y="5805264"/>
            <a:ext cx="1224136" cy="432048"/>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2"/>
          <p:cNvSpPr/>
          <p:nvPr/>
        </p:nvSpPr>
        <p:spPr>
          <a:xfrm>
            <a:off x="149423" y="6300028"/>
            <a:ext cx="8455025" cy="369332"/>
          </a:xfrm>
          <a:prstGeom prst="rect">
            <a:avLst/>
          </a:prstGeom>
        </p:spPr>
        <p:txBody>
          <a:bodyPr wrap="square">
            <a:spAutoFit/>
          </a:bodyPr>
          <a:lstStyle/>
          <a:p>
            <a:pPr eaLnBrk="1" hangingPunct="1">
              <a:defRPr/>
            </a:pPr>
            <a:r>
              <a:rPr lang="he-IL" dirty="0"/>
              <a:t>הנגיפים החדשים יוצאים מתא הפונדקאי ומדביקים תאים אחרים מאותו הסוג, וחוזר חלילה....</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2" name="קבוצה 10"/>
          <p:cNvGrpSpPr>
            <a:grpSpLocks/>
          </p:cNvGrpSpPr>
          <p:nvPr/>
        </p:nvGrpSpPr>
        <p:grpSpPr bwMode="auto">
          <a:xfrm>
            <a:off x="2484438" y="2398713"/>
            <a:ext cx="3779837" cy="2068512"/>
            <a:chOff x="2124521" y="2398587"/>
            <a:chExt cx="3780810" cy="2067923"/>
          </a:xfrm>
        </p:grpSpPr>
        <p:grpSp>
          <p:nvGrpSpPr>
            <p:cNvPr id="97411" name="קבוצה 7"/>
            <p:cNvGrpSpPr>
              <a:grpSpLocks/>
            </p:cNvGrpSpPr>
            <p:nvPr/>
          </p:nvGrpSpPr>
          <p:grpSpPr bwMode="auto">
            <a:xfrm>
              <a:off x="2471452" y="2398587"/>
              <a:ext cx="2448419" cy="1761622"/>
              <a:chOff x="3340493" y="2724700"/>
              <a:chExt cx="2448879" cy="1761262"/>
            </a:xfrm>
          </p:grpSpPr>
          <p:pic>
            <p:nvPicPr>
              <p:cNvPr id="9741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493" y="3150088"/>
                <a:ext cx="2448879" cy="133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7418" name="קבוצה 45"/>
              <p:cNvGrpSpPr>
                <a:grpSpLocks/>
              </p:cNvGrpSpPr>
              <p:nvPr/>
            </p:nvGrpSpPr>
            <p:grpSpPr bwMode="auto">
              <a:xfrm>
                <a:off x="4857996" y="2724700"/>
                <a:ext cx="600899" cy="486859"/>
                <a:chOff x="1417399" y="1290882"/>
                <a:chExt cx="2366705" cy="3219852"/>
              </a:xfrm>
            </p:grpSpPr>
            <p:pic>
              <p:nvPicPr>
                <p:cNvPr id="974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092" y="1290882"/>
                  <a:ext cx="1152127" cy="321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9" name="מחבר ישר 48"/>
                <p:cNvCxnSpPr/>
                <p:nvPr/>
              </p:nvCxnSpPr>
              <p:spPr>
                <a:xfrm flipV="1">
                  <a:off x="2987699" y="3704464"/>
                  <a:ext cx="375319" cy="440741"/>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מחבר ישר 49"/>
                <p:cNvCxnSpPr/>
                <p:nvPr/>
              </p:nvCxnSpPr>
              <p:spPr>
                <a:xfrm flipH="1" flipV="1">
                  <a:off x="3363018" y="3704464"/>
                  <a:ext cx="419108" cy="587655"/>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מחבר ישר 50"/>
                <p:cNvCxnSpPr/>
                <p:nvPr/>
              </p:nvCxnSpPr>
              <p:spPr>
                <a:xfrm>
                  <a:off x="2806296" y="4145205"/>
                  <a:ext cx="725617"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מחבר ישר 51"/>
                <p:cNvCxnSpPr/>
                <p:nvPr/>
              </p:nvCxnSpPr>
              <p:spPr>
                <a:xfrm flipH="1" flipV="1">
                  <a:off x="3513145" y="4145205"/>
                  <a:ext cx="193917" cy="430244"/>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מחבר ישר 52"/>
                <p:cNvCxnSpPr/>
                <p:nvPr/>
              </p:nvCxnSpPr>
              <p:spPr>
                <a:xfrm>
                  <a:off x="2080679" y="3379152"/>
                  <a:ext cx="500425" cy="713581"/>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מחבר ישר 53"/>
                <p:cNvCxnSpPr/>
                <p:nvPr/>
              </p:nvCxnSpPr>
              <p:spPr>
                <a:xfrm flipV="1">
                  <a:off x="1692850" y="3389649"/>
                  <a:ext cx="375319" cy="503704"/>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מחבר ישר 54"/>
                <p:cNvCxnSpPr/>
                <p:nvPr/>
              </p:nvCxnSpPr>
              <p:spPr>
                <a:xfrm>
                  <a:off x="1880509" y="4071745"/>
                  <a:ext cx="569232"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מחבר ישר 55"/>
                <p:cNvCxnSpPr/>
                <p:nvPr/>
              </p:nvCxnSpPr>
              <p:spPr>
                <a:xfrm flipV="1">
                  <a:off x="1517701" y="4071745"/>
                  <a:ext cx="375319" cy="43025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מחבר ישר 56"/>
                <p:cNvCxnSpPr/>
                <p:nvPr/>
              </p:nvCxnSpPr>
              <p:spPr>
                <a:xfrm flipV="1">
                  <a:off x="2068169" y="4292119"/>
                  <a:ext cx="400340" cy="28333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מחבר ישר 57"/>
                <p:cNvCxnSpPr/>
                <p:nvPr/>
              </p:nvCxnSpPr>
              <p:spPr>
                <a:xfrm flipH="1" flipV="1">
                  <a:off x="2943913" y="4281621"/>
                  <a:ext cx="387830" cy="283337"/>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9741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609972">
                <a:off x="5026448" y="3384462"/>
                <a:ext cx="406698" cy="22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חץ למטה 13"/>
            <p:cNvSpPr/>
            <p:nvPr/>
          </p:nvSpPr>
          <p:spPr bwMode="auto">
            <a:xfrm>
              <a:off x="3639386" y="2458895"/>
              <a:ext cx="320758" cy="2523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dirty="0">
                <a:solidFill>
                  <a:prstClr val="white"/>
                </a:solidFill>
              </a:endParaRPr>
            </a:p>
          </p:txBody>
        </p:sp>
        <p:sp>
          <p:nvSpPr>
            <p:cNvPr id="233" name="חץ למטה 232"/>
            <p:cNvSpPr/>
            <p:nvPr/>
          </p:nvSpPr>
          <p:spPr bwMode="auto">
            <a:xfrm rot="18904991">
              <a:off x="4887482" y="3333358"/>
              <a:ext cx="323933" cy="29360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dirty="0">
                <a:solidFill>
                  <a:prstClr val="white"/>
                </a:solidFill>
              </a:endParaRPr>
            </a:p>
          </p:txBody>
        </p:sp>
        <p:sp>
          <p:nvSpPr>
            <p:cNvPr id="235" name="חץ למטה 234"/>
            <p:cNvSpPr/>
            <p:nvPr/>
          </p:nvSpPr>
          <p:spPr bwMode="auto">
            <a:xfrm rot="2166836">
              <a:off x="2124521" y="3428581"/>
              <a:ext cx="301703" cy="29995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dirty="0">
                <a:solidFill>
                  <a:prstClr val="white"/>
                </a:solidFill>
              </a:endParaRPr>
            </a:p>
          </p:txBody>
        </p:sp>
        <p:pic>
          <p:nvPicPr>
            <p:cNvPr id="97415" name="תמונה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3146" y="3935207"/>
              <a:ext cx="492185" cy="53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41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609972">
              <a:off x="5290906" y="3936755"/>
              <a:ext cx="406781" cy="22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7283" name="Slide Number Placeholder 15"/>
          <p:cNvSpPr>
            <a:spLocks noGrp="1"/>
          </p:cNvSpPr>
          <p:nvPr>
            <p:ph type="sldNum" sz="quarter" idx="12"/>
          </p:nvPr>
        </p:nvSpPr>
        <p:spPr bwMode="auto">
          <a:xfrm>
            <a:off x="-3132138" y="6415088"/>
            <a:ext cx="2133600" cy="214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3B6A75-5000-482B-8258-67B7DA8453C6}" type="slidenum">
              <a:rPr lang="he-IL" altLang="he-IL" sz="1100" smtClean="0">
                <a:solidFill>
                  <a:srgbClr val="BFBFBF"/>
                </a:solidFill>
              </a:rPr>
              <a:pPr/>
              <a:t>8</a:t>
            </a:fld>
            <a:endParaRPr lang="he-IL" altLang="he-IL" sz="1100" smtClean="0">
              <a:solidFill>
                <a:srgbClr val="BFBFBF"/>
              </a:solidFill>
            </a:endParaRPr>
          </a:p>
        </p:txBody>
      </p:sp>
      <p:sp>
        <p:nvSpPr>
          <p:cNvPr id="9" name="כותרת 8"/>
          <p:cNvSpPr>
            <a:spLocks noGrp="1"/>
          </p:cNvSpPr>
          <p:nvPr>
            <p:ph type="title"/>
          </p:nvPr>
        </p:nvSpPr>
        <p:spPr>
          <a:xfrm>
            <a:off x="387350" y="0"/>
            <a:ext cx="8229600" cy="439738"/>
          </a:xfrm>
        </p:spPr>
        <p:txBody>
          <a:bodyPr/>
          <a:lstStyle/>
          <a:p>
            <a:pPr fontAlgn="auto">
              <a:defRPr/>
            </a:pPr>
            <a:r>
              <a:rPr lang="he-IL" sz="1800" b="1" dirty="0" smtClean="0">
                <a:solidFill>
                  <a:srgbClr val="FF6600"/>
                </a:solidFill>
                <a:ea typeface="+mn-ea"/>
              </a:rPr>
              <a:t>התרבות </a:t>
            </a:r>
            <a:r>
              <a:rPr lang="he-IL" sz="1800" b="1" dirty="0" err="1" smtClean="0">
                <a:solidFill>
                  <a:srgbClr val="FF6600"/>
                </a:solidFill>
                <a:ea typeface="+mn-ea"/>
              </a:rPr>
              <a:t>הבקטריופאג'ים</a:t>
            </a:r>
            <a:endParaRPr lang="he-IL" sz="1800" dirty="0" smtClean="0"/>
          </a:p>
        </p:txBody>
      </p:sp>
      <p:grpSp>
        <p:nvGrpSpPr>
          <p:cNvPr id="97285" name="קבוצה 9"/>
          <p:cNvGrpSpPr>
            <a:grpSpLocks/>
          </p:cNvGrpSpPr>
          <p:nvPr/>
        </p:nvGrpSpPr>
        <p:grpSpPr bwMode="auto">
          <a:xfrm>
            <a:off x="2916238" y="549275"/>
            <a:ext cx="2447925" cy="1855788"/>
            <a:chOff x="3491880" y="565293"/>
            <a:chExt cx="2448879" cy="1855432"/>
          </a:xfrm>
        </p:grpSpPr>
        <p:pic>
          <p:nvPicPr>
            <p:cNvPr id="9739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084851"/>
              <a:ext cx="2448879" cy="133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7397" name="קבוצה 21506"/>
            <p:cNvGrpSpPr>
              <a:grpSpLocks/>
            </p:cNvGrpSpPr>
            <p:nvPr/>
          </p:nvGrpSpPr>
          <p:grpSpPr bwMode="auto">
            <a:xfrm>
              <a:off x="5016209" y="565293"/>
              <a:ext cx="547020" cy="574800"/>
              <a:chOff x="1417399" y="1290882"/>
              <a:chExt cx="2366705" cy="3219852"/>
            </a:xfrm>
          </p:grpSpPr>
          <p:grpSp>
            <p:nvGrpSpPr>
              <p:cNvPr id="97398" name="קבוצה 21505"/>
              <p:cNvGrpSpPr>
                <a:grpSpLocks/>
              </p:cNvGrpSpPr>
              <p:nvPr/>
            </p:nvGrpSpPr>
            <p:grpSpPr bwMode="auto">
              <a:xfrm>
                <a:off x="1417399" y="1290882"/>
                <a:ext cx="2366705" cy="3219852"/>
                <a:chOff x="1417399" y="1290882"/>
                <a:chExt cx="2366705" cy="3219852"/>
              </a:xfrm>
            </p:grpSpPr>
            <p:pic>
              <p:nvPicPr>
                <p:cNvPr id="9740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3092" y="1290882"/>
                  <a:ext cx="1152127" cy="321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מחבר ישר 2"/>
                <p:cNvCxnSpPr/>
                <p:nvPr/>
              </p:nvCxnSpPr>
              <p:spPr>
                <a:xfrm flipV="1">
                  <a:off x="2978275" y="3646995"/>
                  <a:ext cx="377911" cy="426767"/>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flipH="1" flipV="1">
                  <a:off x="3356185" y="3646995"/>
                  <a:ext cx="426006" cy="577911"/>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a:off x="2799627" y="4073762"/>
                  <a:ext cx="735206"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מחבר ישר 21"/>
                <p:cNvCxnSpPr/>
                <p:nvPr/>
              </p:nvCxnSpPr>
              <p:spPr>
                <a:xfrm flipH="1" flipV="1">
                  <a:off x="3514217" y="4073762"/>
                  <a:ext cx="192390" cy="435655"/>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מחבר ישר 25"/>
                <p:cNvCxnSpPr/>
                <p:nvPr/>
              </p:nvCxnSpPr>
              <p:spPr>
                <a:xfrm>
                  <a:off x="1975100" y="3371372"/>
                  <a:ext cx="501590" cy="657933"/>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flipV="1">
                  <a:off x="1590320" y="3389154"/>
                  <a:ext cx="371037" cy="435661"/>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מחבר ישר 29"/>
                <p:cNvCxnSpPr/>
                <p:nvPr/>
              </p:nvCxnSpPr>
              <p:spPr>
                <a:xfrm>
                  <a:off x="1775841" y="4002635"/>
                  <a:ext cx="563427"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flipV="1">
                  <a:off x="1308609" y="4002635"/>
                  <a:ext cx="480974" cy="426767"/>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מחבר ישר 32"/>
                <p:cNvCxnSpPr/>
                <p:nvPr/>
              </p:nvCxnSpPr>
              <p:spPr>
                <a:xfrm flipV="1">
                  <a:off x="1961358" y="4224906"/>
                  <a:ext cx="398522" cy="284511"/>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מחבר ישר 36"/>
                <p:cNvCxnSpPr/>
                <p:nvPr/>
              </p:nvCxnSpPr>
              <p:spPr>
                <a:xfrm flipH="1" flipV="1">
                  <a:off x="2937048" y="4216018"/>
                  <a:ext cx="384779" cy="284511"/>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9739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609972">
                <a:off x="2298541" y="1638402"/>
                <a:ext cx="813396" cy="44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97286" name="קבוצה 6"/>
          <p:cNvGrpSpPr>
            <a:grpSpLocks/>
          </p:cNvGrpSpPr>
          <p:nvPr/>
        </p:nvGrpSpPr>
        <p:grpSpPr bwMode="auto">
          <a:xfrm>
            <a:off x="4705350" y="5041900"/>
            <a:ext cx="3106738" cy="1816100"/>
            <a:chOff x="2898338" y="4588295"/>
            <a:chExt cx="3107577" cy="1815303"/>
          </a:xfrm>
        </p:grpSpPr>
        <p:pic>
          <p:nvPicPr>
            <p:cNvPr id="9731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7158" y="4844214"/>
              <a:ext cx="23812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7312" name="קבוצה 147"/>
            <p:cNvGrpSpPr>
              <a:grpSpLocks/>
            </p:cNvGrpSpPr>
            <p:nvPr/>
          </p:nvGrpSpPr>
          <p:grpSpPr bwMode="auto">
            <a:xfrm rot="2097079">
              <a:off x="5458895" y="5018133"/>
              <a:ext cx="547020" cy="574800"/>
              <a:chOff x="1417399" y="1290882"/>
              <a:chExt cx="2366705" cy="3219852"/>
            </a:xfrm>
          </p:grpSpPr>
          <p:grpSp>
            <p:nvGrpSpPr>
              <p:cNvPr id="97383" name="קבוצה 148"/>
              <p:cNvGrpSpPr>
                <a:grpSpLocks/>
              </p:cNvGrpSpPr>
              <p:nvPr/>
            </p:nvGrpSpPr>
            <p:grpSpPr bwMode="auto">
              <a:xfrm>
                <a:off x="1417399" y="1290882"/>
                <a:ext cx="2366705" cy="3219852"/>
                <a:chOff x="1417399" y="1290882"/>
                <a:chExt cx="2366705" cy="3219852"/>
              </a:xfrm>
            </p:grpSpPr>
            <p:pic>
              <p:nvPicPr>
                <p:cNvPr id="9738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3092" y="1290882"/>
                  <a:ext cx="1152127" cy="321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2" name="מחבר ישר 151"/>
                <p:cNvCxnSpPr/>
                <p:nvPr/>
              </p:nvCxnSpPr>
              <p:spPr>
                <a:xfrm flipV="1">
                  <a:off x="2901812" y="3655327"/>
                  <a:ext cx="370993" cy="408884"/>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3" name="מחבר ישר 152"/>
                <p:cNvCxnSpPr/>
                <p:nvPr/>
              </p:nvCxnSpPr>
              <p:spPr>
                <a:xfrm flipH="1" flipV="1">
                  <a:off x="3306975" y="3693246"/>
                  <a:ext cx="405347" cy="577768"/>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4" name="מחבר ישר 153"/>
                <p:cNvCxnSpPr/>
                <p:nvPr/>
              </p:nvCxnSpPr>
              <p:spPr>
                <a:xfrm>
                  <a:off x="2792351" y="4082295"/>
                  <a:ext cx="721378"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5" name="מחבר ישר 154"/>
                <p:cNvCxnSpPr/>
                <p:nvPr/>
              </p:nvCxnSpPr>
              <p:spPr>
                <a:xfrm flipH="1" flipV="1">
                  <a:off x="3391141" y="4046949"/>
                  <a:ext cx="185494" cy="426662"/>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6" name="מחבר ישר 155"/>
                <p:cNvCxnSpPr/>
                <p:nvPr/>
              </p:nvCxnSpPr>
              <p:spPr>
                <a:xfrm>
                  <a:off x="1966542" y="3388082"/>
                  <a:ext cx="494658" cy="65777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7" name="מחבר ישר 156"/>
                <p:cNvCxnSpPr/>
                <p:nvPr/>
              </p:nvCxnSpPr>
              <p:spPr>
                <a:xfrm flipV="1">
                  <a:off x="1540190" y="3371307"/>
                  <a:ext cx="370993" cy="435553"/>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מחבר ישר 157"/>
                <p:cNvCxnSpPr/>
                <p:nvPr/>
              </p:nvCxnSpPr>
              <p:spPr>
                <a:xfrm>
                  <a:off x="1780638" y="3994998"/>
                  <a:ext cx="56336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9" name="מחבר ישר 158"/>
                <p:cNvCxnSpPr/>
                <p:nvPr/>
              </p:nvCxnSpPr>
              <p:spPr>
                <a:xfrm flipV="1">
                  <a:off x="1408936" y="3984772"/>
                  <a:ext cx="377866" cy="426662"/>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0" name="מחבר ישר 159"/>
                <p:cNvCxnSpPr/>
                <p:nvPr/>
              </p:nvCxnSpPr>
              <p:spPr>
                <a:xfrm flipV="1">
                  <a:off x="1945069" y="4190737"/>
                  <a:ext cx="398474" cy="284441"/>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1" name="מחבר ישר 160"/>
                <p:cNvCxnSpPr/>
                <p:nvPr/>
              </p:nvCxnSpPr>
              <p:spPr>
                <a:xfrm flipH="1" flipV="1">
                  <a:off x="2882912" y="4208705"/>
                  <a:ext cx="377866" cy="284441"/>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97384"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609972">
                <a:off x="2298541" y="1638402"/>
                <a:ext cx="813396" cy="44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7313" name="קבוצה 161"/>
            <p:cNvGrpSpPr>
              <a:grpSpLocks/>
            </p:cNvGrpSpPr>
            <p:nvPr/>
          </p:nvGrpSpPr>
          <p:grpSpPr bwMode="auto">
            <a:xfrm>
              <a:off x="4339431" y="4588295"/>
              <a:ext cx="547020" cy="574800"/>
              <a:chOff x="1417399" y="1290882"/>
              <a:chExt cx="2366705" cy="3219852"/>
            </a:xfrm>
          </p:grpSpPr>
          <p:grpSp>
            <p:nvGrpSpPr>
              <p:cNvPr id="97370" name="קבוצה 162"/>
              <p:cNvGrpSpPr>
                <a:grpSpLocks/>
              </p:cNvGrpSpPr>
              <p:nvPr/>
            </p:nvGrpSpPr>
            <p:grpSpPr bwMode="auto">
              <a:xfrm>
                <a:off x="1417399" y="1290882"/>
                <a:ext cx="2366705" cy="3219852"/>
                <a:chOff x="1417399" y="1290882"/>
                <a:chExt cx="2366705" cy="3219852"/>
              </a:xfrm>
            </p:grpSpPr>
            <p:pic>
              <p:nvPicPr>
                <p:cNvPr id="9737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3092" y="1290882"/>
                  <a:ext cx="1152127" cy="321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6" name="מחבר ישר 165"/>
                <p:cNvCxnSpPr/>
                <p:nvPr/>
              </p:nvCxnSpPr>
              <p:spPr>
                <a:xfrm flipV="1">
                  <a:off x="2987043" y="3646413"/>
                  <a:ext cx="377866" cy="426662"/>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7" name="מחבר ישר 166"/>
                <p:cNvCxnSpPr/>
                <p:nvPr/>
              </p:nvCxnSpPr>
              <p:spPr>
                <a:xfrm flipH="1" flipV="1">
                  <a:off x="3364909" y="3646413"/>
                  <a:ext cx="419083" cy="577768"/>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8" name="מחבר ישר 167"/>
                <p:cNvCxnSpPr/>
                <p:nvPr/>
              </p:nvCxnSpPr>
              <p:spPr>
                <a:xfrm>
                  <a:off x="2808417" y="4073075"/>
                  <a:ext cx="728246"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9" name="מחבר ישר 168"/>
                <p:cNvCxnSpPr/>
                <p:nvPr/>
              </p:nvCxnSpPr>
              <p:spPr>
                <a:xfrm flipH="1" flipV="1">
                  <a:off x="3516054" y="4073075"/>
                  <a:ext cx="192367" cy="435548"/>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0" name="מחבר ישר 169"/>
                <p:cNvCxnSpPr/>
                <p:nvPr/>
              </p:nvCxnSpPr>
              <p:spPr>
                <a:xfrm>
                  <a:off x="2093911" y="3370858"/>
                  <a:ext cx="419087" cy="65777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1" name="מחבר ישר 170"/>
                <p:cNvCxnSpPr/>
                <p:nvPr/>
              </p:nvCxnSpPr>
              <p:spPr>
                <a:xfrm flipV="1">
                  <a:off x="1709178" y="3388636"/>
                  <a:ext cx="370993" cy="435553"/>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2" name="מחבר ישר 171"/>
                <p:cNvCxnSpPr/>
                <p:nvPr/>
              </p:nvCxnSpPr>
              <p:spPr>
                <a:xfrm>
                  <a:off x="1894676" y="4001965"/>
                  <a:ext cx="56336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3" name="מחבר ישר 172"/>
                <p:cNvCxnSpPr/>
                <p:nvPr/>
              </p:nvCxnSpPr>
              <p:spPr>
                <a:xfrm flipV="1">
                  <a:off x="1530551" y="4001965"/>
                  <a:ext cx="377866" cy="426662"/>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4" name="מחבר ישר 173"/>
                <p:cNvCxnSpPr/>
                <p:nvPr/>
              </p:nvCxnSpPr>
              <p:spPr>
                <a:xfrm flipV="1">
                  <a:off x="2080171" y="4224182"/>
                  <a:ext cx="398474" cy="284441"/>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5" name="מחבר ישר 174"/>
                <p:cNvCxnSpPr/>
                <p:nvPr/>
              </p:nvCxnSpPr>
              <p:spPr>
                <a:xfrm flipH="1" flipV="1">
                  <a:off x="2945822" y="4215296"/>
                  <a:ext cx="384734" cy="284441"/>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9737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609972">
                <a:off x="2298541" y="1638402"/>
                <a:ext cx="813396" cy="44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7314" name="קבוצה 175"/>
            <p:cNvGrpSpPr>
              <a:grpSpLocks/>
            </p:cNvGrpSpPr>
            <p:nvPr/>
          </p:nvGrpSpPr>
          <p:grpSpPr bwMode="auto">
            <a:xfrm rot="4706514">
              <a:off x="5185385" y="5842688"/>
              <a:ext cx="547020" cy="574800"/>
              <a:chOff x="1417399" y="1290882"/>
              <a:chExt cx="2366705" cy="3219852"/>
            </a:xfrm>
          </p:grpSpPr>
          <p:grpSp>
            <p:nvGrpSpPr>
              <p:cNvPr id="97357" name="קבוצה 176"/>
              <p:cNvGrpSpPr>
                <a:grpSpLocks/>
              </p:cNvGrpSpPr>
              <p:nvPr/>
            </p:nvGrpSpPr>
            <p:grpSpPr bwMode="auto">
              <a:xfrm>
                <a:off x="1417399" y="1290882"/>
                <a:ext cx="2366705" cy="3219852"/>
                <a:chOff x="1417399" y="1290882"/>
                <a:chExt cx="2366705" cy="3219852"/>
              </a:xfrm>
            </p:grpSpPr>
            <p:pic>
              <p:nvPicPr>
                <p:cNvPr id="9735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3092" y="1290882"/>
                  <a:ext cx="1152127" cy="321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0" name="מחבר ישר 179"/>
                <p:cNvCxnSpPr/>
                <p:nvPr/>
              </p:nvCxnSpPr>
              <p:spPr>
                <a:xfrm flipV="1">
                  <a:off x="2819214" y="3608859"/>
                  <a:ext cx="384461" cy="426964"/>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1" name="מחבר ישר 180"/>
                <p:cNvCxnSpPr/>
                <p:nvPr/>
              </p:nvCxnSpPr>
              <p:spPr>
                <a:xfrm flipH="1" flipV="1">
                  <a:off x="3281828" y="3801108"/>
                  <a:ext cx="418786" cy="578178"/>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2" name="מחבר ישר 181"/>
                <p:cNvCxnSpPr/>
                <p:nvPr/>
              </p:nvCxnSpPr>
              <p:spPr>
                <a:xfrm>
                  <a:off x="2648667" y="4043278"/>
                  <a:ext cx="816977"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3" name="מחבר ישר 182"/>
                <p:cNvCxnSpPr/>
                <p:nvPr/>
              </p:nvCxnSpPr>
              <p:spPr>
                <a:xfrm flipH="1" flipV="1">
                  <a:off x="3397105" y="4281359"/>
                  <a:ext cx="192230" cy="435862"/>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4" name="מחבר ישר 183"/>
                <p:cNvCxnSpPr/>
                <p:nvPr/>
              </p:nvCxnSpPr>
              <p:spPr>
                <a:xfrm>
                  <a:off x="1882943" y="3305997"/>
                  <a:ext cx="501170" cy="658236"/>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5" name="מחבר ישר 184"/>
                <p:cNvCxnSpPr/>
                <p:nvPr/>
              </p:nvCxnSpPr>
              <p:spPr>
                <a:xfrm flipV="1">
                  <a:off x="1431794" y="3603584"/>
                  <a:ext cx="377593" cy="435862"/>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6" name="מחבר ישר 185"/>
                <p:cNvCxnSpPr/>
                <p:nvPr/>
              </p:nvCxnSpPr>
              <p:spPr>
                <a:xfrm>
                  <a:off x="1597077" y="3985204"/>
                  <a:ext cx="562961"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7" name="מחבר ישר 186"/>
                <p:cNvCxnSpPr/>
                <p:nvPr/>
              </p:nvCxnSpPr>
              <p:spPr>
                <a:xfrm flipV="1">
                  <a:off x="1305793" y="3964152"/>
                  <a:ext cx="405055" cy="426964"/>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8" name="מחבר ישר 187"/>
                <p:cNvCxnSpPr/>
                <p:nvPr/>
              </p:nvCxnSpPr>
              <p:spPr>
                <a:xfrm flipV="1">
                  <a:off x="1929869" y="4254243"/>
                  <a:ext cx="398192" cy="284643"/>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9" name="מחבר ישר 188"/>
                <p:cNvCxnSpPr/>
                <p:nvPr/>
              </p:nvCxnSpPr>
              <p:spPr>
                <a:xfrm flipH="1" flipV="1">
                  <a:off x="2904832" y="4247458"/>
                  <a:ext cx="384461" cy="284643"/>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97358"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609972">
                <a:off x="2298541" y="1638402"/>
                <a:ext cx="813396" cy="44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7315" name="קבוצה 189"/>
            <p:cNvGrpSpPr>
              <a:grpSpLocks/>
            </p:cNvGrpSpPr>
            <p:nvPr/>
          </p:nvGrpSpPr>
          <p:grpSpPr bwMode="auto">
            <a:xfrm rot="-295193">
              <a:off x="3053647" y="4667161"/>
              <a:ext cx="547020" cy="574800"/>
              <a:chOff x="1417399" y="1290882"/>
              <a:chExt cx="2366705" cy="3219852"/>
            </a:xfrm>
          </p:grpSpPr>
          <p:grpSp>
            <p:nvGrpSpPr>
              <p:cNvPr id="97344" name="קבוצה 190"/>
              <p:cNvGrpSpPr>
                <a:grpSpLocks/>
              </p:cNvGrpSpPr>
              <p:nvPr/>
            </p:nvGrpSpPr>
            <p:grpSpPr bwMode="auto">
              <a:xfrm>
                <a:off x="1417399" y="1290882"/>
                <a:ext cx="2366705" cy="3219852"/>
                <a:chOff x="1417399" y="1290882"/>
                <a:chExt cx="2366705" cy="3219852"/>
              </a:xfrm>
            </p:grpSpPr>
            <p:pic>
              <p:nvPicPr>
                <p:cNvPr id="9734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3092" y="1290882"/>
                  <a:ext cx="1152127" cy="321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4" name="מחבר ישר 193"/>
                <p:cNvCxnSpPr/>
                <p:nvPr/>
              </p:nvCxnSpPr>
              <p:spPr>
                <a:xfrm flipV="1">
                  <a:off x="2857272" y="3505558"/>
                  <a:ext cx="370993" cy="41777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מחבר ישר 194"/>
                <p:cNvCxnSpPr/>
                <p:nvPr/>
              </p:nvCxnSpPr>
              <p:spPr>
                <a:xfrm flipH="1" flipV="1">
                  <a:off x="3259879" y="3490152"/>
                  <a:ext cx="405347" cy="577774"/>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6" name="מחבר ישר 195"/>
                <p:cNvCxnSpPr/>
                <p:nvPr/>
              </p:nvCxnSpPr>
              <p:spPr>
                <a:xfrm>
                  <a:off x="2806550" y="4072174"/>
                  <a:ext cx="728246"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מחבר ישר 196"/>
                <p:cNvCxnSpPr/>
                <p:nvPr/>
              </p:nvCxnSpPr>
              <p:spPr>
                <a:xfrm flipH="1" flipV="1">
                  <a:off x="3395330" y="3903128"/>
                  <a:ext cx="185494" cy="435553"/>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מחבר ישר 197"/>
                <p:cNvCxnSpPr/>
                <p:nvPr/>
              </p:nvCxnSpPr>
              <p:spPr>
                <a:xfrm>
                  <a:off x="1930616" y="3220415"/>
                  <a:ext cx="460304" cy="65777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9" name="מחבר ישר 198"/>
                <p:cNvCxnSpPr/>
                <p:nvPr/>
              </p:nvCxnSpPr>
              <p:spPr>
                <a:xfrm flipV="1">
                  <a:off x="1601602" y="3195084"/>
                  <a:ext cx="350385" cy="435553"/>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0" name="מחבר ישר 199"/>
                <p:cNvCxnSpPr/>
                <p:nvPr/>
              </p:nvCxnSpPr>
              <p:spPr>
                <a:xfrm>
                  <a:off x="1747920" y="3810116"/>
                  <a:ext cx="542747"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1" name="מחבר ישר 200"/>
                <p:cNvCxnSpPr/>
                <p:nvPr/>
              </p:nvCxnSpPr>
              <p:spPr>
                <a:xfrm flipV="1">
                  <a:off x="1416295" y="3808636"/>
                  <a:ext cx="364121" cy="426662"/>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2" name="מחבר ישר 201"/>
                <p:cNvCxnSpPr/>
                <p:nvPr/>
              </p:nvCxnSpPr>
              <p:spPr>
                <a:xfrm flipV="1">
                  <a:off x="1935643" y="4055095"/>
                  <a:ext cx="391606" cy="284441"/>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3" name="מחבר ישר 202"/>
                <p:cNvCxnSpPr/>
                <p:nvPr/>
              </p:nvCxnSpPr>
              <p:spPr>
                <a:xfrm flipH="1" flipV="1">
                  <a:off x="2864798" y="4184961"/>
                  <a:ext cx="384734" cy="284441"/>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9734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609972">
                <a:off x="2298541" y="1638402"/>
                <a:ext cx="813396" cy="44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7316" name="קבוצה 203"/>
            <p:cNvGrpSpPr>
              <a:grpSpLocks/>
            </p:cNvGrpSpPr>
            <p:nvPr/>
          </p:nvGrpSpPr>
          <p:grpSpPr bwMode="auto">
            <a:xfrm rot="2097079">
              <a:off x="3761453" y="5765310"/>
              <a:ext cx="547020" cy="574800"/>
              <a:chOff x="1417399" y="1290882"/>
              <a:chExt cx="2366705" cy="3219852"/>
            </a:xfrm>
          </p:grpSpPr>
          <p:grpSp>
            <p:nvGrpSpPr>
              <p:cNvPr id="97331" name="קבוצה 204"/>
              <p:cNvGrpSpPr>
                <a:grpSpLocks/>
              </p:cNvGrpSpPr>
              <p:nvPr/>
            </p:nvGrpSpPr>
            <p:grpSpPr bwMode="auto">
              <a:xfrm>
                <a:off x="1417399" y="1290882"/>
                <a:ext cx="2366705" cy="3219852"/>
                <a:chOff x="1417399" y="1290882"/>
                <a:chExt cx="2366705" cy="3219852"/>
              </a:xfrm>
            </p:grpSpPr>
            <p:pic>
              <p:nvPicPr>
                <p:cNvPr id="9733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3092" y="1290882"/>
                  <a:ext cx="1152127" cy="321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8" name="מחבר ישר 207"/>
                <p:cNvCxnSpPr/>
                <p:nvPr/>
              </p:nvCxnSpPr>
              <p:spPr>
                <a:xfrm flipV="1">
                  <a:off x="2979749" y="3650186"/>
                  <a:ext cx="377866" cy="426662"/>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9" name="מחבר ישר 208"/>
                <p:cNvCxnSpPr/>
                <p:nvPr/>
              </p:nvCxnSpPr>
              <p:spPr>
                <a:xfrm flipH="1" flipV="1">
                  <a:off x="3273155" y="3663836"/>
                  <a:ext cx="419083" cy="568882"/>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0" name="מחבר ישר 209"/>
                <p:cNvCxnSpPr/>
                <p:nvPr/>
              </p:nvCxnSpPr>
              <p:spPr>
                <a:xfrm>
                  <a:off x="2764048" y="4047342"/>
                  <a:ext cx="714505"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1" name="מחבר ישר 210"/>
                <p:cNvCxnSpPr/>
                <p:nvPr/>
              </p:nvCxnSpPr>
              <p:spPr>
                <a:xfrm flipH="1" flipV="1">
                  <a:off x="3410326" y="4031992"/>
                  <a:ext cx="185494" cy="435553"/>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2" name="מחבר ישר 211"/>
                <p:cNvCxnSpPr/>
                <p:nvPr/>
              </p:nvCxnSpPr>
              <p:spPr>
                <a:xfrm>
                  <a:off x="1933685" y="3343299"/>
                  <a:ext cx="494658" cy="65777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3" name="מחבר ישר 212"/>
                <p:cNvCxnSpPr/>
                <p:nvPr/>
              </p:nvCxnSpPr>
              <p:spPr>
                <a:xfrm flipV="1">
                  <a:off x="1538894" y="3355317"/>
                  <a:ext cx="364121" cy="435548"/>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4" name="מחבר ישר 213"/>
                <p:cNvCxnSpPr/>
                <p:nvPr/>
              </p:nvCxnSpPr>
              <p:spPr>
                <a:xfrm>
                  <a:off x="1745010" y="3977517"/>
                  <a:ext cx="556488"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5" name="מחבר ישר 214"/>
                <p:cNvCxnSpPr/>
                <p:nvPr/>
              </p:nvCxnSpPr>
              <p:spPr>
                <a:xfrm flipV="1">
                  <a:off x="1403631" y="3990991"/>
                  <a:ext cx="377866" cy="426662"/>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6" name="מחבר ישר 215"/>
                <p:cNvCxnSpPr/>
                <p:nvPr/>
              </p:nvCxnSpPr>
              <p:spPr>
                <a:xfrm flipV="1">
                  <a:off x="1953884" y="4208981"/>
                  <a:ext cx="391606" cy="284441"/>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7" name="מחבר ישר 216"/>
                <p:cNvCxnSpPr/>
                <p:nvPr/>
              </p:nvCxnSpPr>
              <p:spPr>
                <a:xfrm flipH="1" flipV="1">
                  <a:off x="2889945" y="4189812"/>
                  <a:ext cx="384734" cy="284441"/>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97332"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609972">
                <a:off x="2298541" y="1638402"/>
                <a:ext cx="813396" cy="44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7317" name="קבוצה 217"/>
            <p:cNvGrpSpPr>
              <a:grpSpLocks/>
            </p:cNvGrpSpPr>
            <p:nvPr/>
          </p:nvGrpSpPr>
          <p:grpSpPr bwMode="auto">
            <a:xfrm rot="2097079">
              <a:off x="2898338" y="5353433"/>
              <a:ext cx="547020" cy="574800"/>
              <a:chOff x="1417399" y="1290882"/>
              <a:chExt cx="2366705" cy="3219852"/>
            </a:xfrm>
          </p:grpSpPr>
          <p:grpSp>
            <p:nvGrpSpPr>
              <p:cNvPr id="97318" name="קבוצה 218"/>
              <p:cNvGrpSpPr>
                <a:grpSpLocks/>
              </p:cNvGrpSpPr>
              <p:nvPr/>
            </p:nvGrpSpPr>
            <p:grpSpPr bwMode="auto">
              <a:xfrm>
                <a:off x="1417399" y="1290882"/>
                <a:ext cx="2366705" cy="3219852"/>
                <a:chOff x="1417399" y="1290882"/>
                <a:chExt cx="2366705" cy="3219852"/>
              </a:xfrm>
            </p:grpSpPr>
            <p:pic>
              <p:nvPicPr>
                <p:cNvPr id="9732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3092" y="1290882"/>
                  <a:ext cx="1152127" cy="321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2" name="מחבר ישר 221"/>
                <p:cNvCxnSpPr/>
                <p:nvPr/>
              </p:nvCxnSpPr>
              <p:spPr>
                <a:xfrm flipV="1">
                  <a:off x="2779757" y="3624517"/>
                  <a:ext cx="364121" cy="408884"/>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3" name="מחבר ישר 222"/>
                <p:cNvCxnSpPr/>
                <p:nvPr/>
              </p:nvCxnSpPr>
              <p:spPr>
                <a:xfrm flipH="1" flipV="1">
                  <a:off x="3118408" y="3638499"/>
                  <a:ext cx="412215" cy="559996"/>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4" name="מחבר ישר 223"/>
                <p:cNvCxnSpPr/>
                <p:nvPr/>
              </p:nvCxnSpPr>
              <p:spPr>
                <a:xfrm>
                  <a:off x="2691122" y="4043494"/>
                  <a:ext cx="714505"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5" name="מחבר ישר 224"/>
                <p:cNvCxnSpPr/>
                <p:nvPr/>
              </p:nvCxnSpPr>
              <p:spPr>
                <a:xfrm flipH="1" flipV="1">
                  <a:off x="3253537" y="4028069"/>
                  <a:ext cx="185494" cy="435548"/>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6" name="מחבר ישר 225"/>
                <p:cNvCxnSpPr/>
                <p:nvPr/>
              </p:nvCxnSpPr>
              <p:spPr>
                <a:xfrm>
                  <a:off x="1931665" y="3362088"/>
                  <a:ext cx="494658" cy="65777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7" name="מחבר ישר 226"/>
                <p:cNvCxnSpPr/>
                <p:nvPr/>
              </p:nvCxnSpPr>
              <p:spPr>
                <a:xfrm flipV="1">
                  <a:off x="1506129" y="3397823"/>
                  <a:ext cx="370993" cy="426662"/>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8" name="מחבר ישר 227"/>
                <p:cNvCxnSpPr/>
                <p:nvPr/>
              </p:nvCxnSpPr>
              <p:spPr>
                <a:xfrm>
                  <a:off x="1734115" y="3967166"/>
                  <a:ext cx="542747"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9" name="מחבר ישר 228"/>
                <p:cNvCxnSpPr/>
                <p:nvPr/>
              </p:nvCxnSpPr>
              <p:spPr>
                <a:xfrm flipV="1">
                  <a:off x="1375225" y="3993369"/>
                  <a:ext cx="370993" cy="426662"/>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0" name="מחבר ישר 229"/>
                <p:cNvCxnSpPr/>
                <p:nvPr/>
              </p:nvCxnSpPr>
              <p:spPr>
                <a:xfrm flipV="1">
                  <a:off x="1767123" y="4172325"/>
                  <a:ext cx="377861" cy="275555"/>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1" name="מחבר ישר 230"/>
                <p:cNvCxnSpPr/>
                <p:nvPr/>
              </p:nvCxnSpPr>
              <p:spPr>
                <a:xfrm flipH="1" flipV="1">
                  <a:off x="2800743" y="4203787"/>
                  <a:ext cx="377866" cy="284441"/>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9731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609972">
                <a:off x="2298541" y="1638402"/>
                <a:ext cx="813396" cy="44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32" name="חץ למטה 231"/>
          <p:cNvSpPr/>
          <p:nvPr/>
        </p:nvSpPr>
        <p:spPr bwMode="auto">
          <a:xfrm>
            <a:off x="5791200" y="4997450"/>
            <a:ext cx="319088" cy="25241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dirty="0">
              <a:solidFill>
                <a:prstClr val="white"/>
              </a:solidFill>
            </a:endParaRPr>
          </a:p>
        </p:txBody>
      </p:sp>
      <p:sp>
        <p:nvSpPr>
          <p:cNvPr id="236" name="TextBox 235"/>
          <p:cNvSpPr txBox="1"/>
          <p:nvPr/>
        </p:nvSpPr>
        <p:spPr bwMode="auto">
          <a:xfrm>
            <a:off x="238125" y="1123950"/>
            <a:ext cx="2263775" cy="13239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r" rtl="1" eaLnBrk="1" fontAlgn="auto" hangingPunct="1">
              <a:spcBef>
                <a:spcPts val="0"/>
              </a:spcBef>
              <a:spcAft>
                <a:spcPts val="0"/>
              </a:spcAft>
              <a:defRPr/>
            </a:pPr>
            <a:r>
              <a:rPr lang="he-IL" sz="1600" kern="0" dirty="0">
                <a:solidFill>
                  <a:prstClr val="black"/>
                </a:solidFill>
              </a:rPr>
              <a:t>היצמדות </a:t>
            </a:r>
            <a:r>
              <a:rPr lang="he-IL" sz="1600" kern="0" dirty="0" err="1">
                <a:solidFill>
                  <a:prstClr val="black"/>
                </a:solidFill>
              </a:rPr>
              <a:t>הבקטריופאג</a:t>
            </a:r>
            <a:r>
              <a:rPr lang="he-IL" sz="1600" kern="0" dirty="0">
                <a:solidFill>
                  <a:prstClr val="black"/>
                </a:solidFill>
              </a:rPr>
              <a:t>' לתא החיידק,</a:t>
            </a:r>
          </a:p>
          <a:p>
            <a:pPr algn="r" rtl="1" eaLnBrk="1" fontAlgn="auto" hangingPunct="1">
              <a:spcBef>
                <a:spcPts val="0"/>
              </a:spcBef>
              <a:spcAft>
                <a:spcPts val="0"/>
              </a:spcAft>
              <a:defRPr/>
            </a:pPr>
            <a:endParaRPr lang="he-IL" sz="1600" kern="0" dirty="0">
              <a:solidFill>
                <a:prstClr val="black"/>
              </a:solidFill>
            </a:endParaRPr>
          </a:p>
          <a:p>
            <a:pPr algn="r" rtl="1" eaLnBrk="1" fontAlgn="auto" hangingPunct="1">
              <a:spcBef>
                <a:spcPts val="0"/>
              </a:spcBef>
              <a:spcAft>
                <a:spcPts val="0"/>
              </a:spcAft>
              <a:defRPr/>
            </a:pPr>
            <a:r>
              <a:rPr lang="he-IL" sz="1600" kern="0" dirty="0">
                <a:solidFill>
                  <a:prstClr val="black"/>
                </a:solidFill>
                <a:latin typeface="Arial"/>
                <a:cs typeface="Arial"/>
              </a:rPr>
              <a:t>והחדרת ה-</a:t>
            </a:r>
            <a:r>
              <a:rPr lang="en-US" sz="1600" kern="0" dirty="0">
                <a:solidFill>
                  <a:prstClr val="black"/>
                </a:solidFill>
                <a:latin typeface="Arial"/>
                <a:cs typeface="Arial"/>
              </a:rPr>
              <a:t>DNA</a:t>
            </a:r>
            <a:r>
              <a:rPr lang="he-IL" sz="1600" kern="0" dirty="0">
                <a:solidFill>
                  <a:prstClr val="black"/>
                </a:solidFill>
                <a:latin typeface="Arial"/>
                <a:cs typeface="Arial"/>
              </a:rPr>
              <a:t> שלו לתוך תא החיידק.</a:t>
            </a:r>
          </a:p>
        </p:txBody>
      </p:sp>
      <p:sp>
        <p:nvSpPr>
          <p:cNvPr id="237" name="TextBox 236"/>
          <p:cNvSpPr txBox="1"/>
          <p:nvPr/>
        </p:nvSpPr>
        <p:spPr bwMode="auto">
          <a:xfrm>
            <a:off x="5548313" y="3354388"/>
            <a:ext cx="1671637"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r" rtl="1" eaLnBrk="1" fontAlgn="auto" hangingPunct="1">
              <a:spcBef>
                <a:spcPts val="0"/>
              </a:spcBef>
              <a:spcAft>
                <a:spcPts val="0"/>
              </a:spcAft>
              <a:defRPr/>
            </a:pPr>
            <a:r>
              <a:rPr lang="he-IL" b="1" kern="0" dirty="0">
                <a:solidFill>
                  <a:prstClr val="black"/>
                </a:solidFill>
              </a:rPr>
              <a:t>א. </a:t>
            </a:r>
            <a:r>
              <a:rPr lang="he-IL" b="1" u="sng" kern="0" dirty="0">
                <a:solidFill>
                  <a:prstClr val="black"/>
                </a:solidFill>
              </a:rPr>
              <a:t>מסלול ליטי</a:t>
            </a:r>
            <a:endParaRPr lang="he-IL" sz="1200" b="1" u="sng" kern="0" dirty="0">
              <a:solidFill>
                <a:prstClr val="black"/>
              </a:solidFill>
              <a:latin typeface="Arial"/>
              <a:cs typeface="Arial"/>
            </a:endParaRPr>
          </a:p>
        </p:txBody>
      </p:sp>
      <p:sp>
        <p:nvSpPr>
          <p:cNvPr id="238" name="TextBox 237"/>
          <p:cNvSpPr txBox="1"/>
          <p:nvPr/>
        </p:nvSpPr>
        <p:spPr bwMode="auto">
          <a:xfrm>
            <a:off x="304800" y="3444875"/>
            <a:ext cx="1820863" cy="3683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r" rtl="1" eaLnBrk="1" fontAlgn="auto" hangingPunct="1">
              <a:spcBef>
                <a:spcPts val="0"/>
              </a:spcBef>
              <a:spcAft>
                <a:spcPts val="0"/>
              </a:spcAft>
              <a:defRPr/>
            </a:pPr>
            <a:r>
              <a:rPr lang="he-IL" b="1" kern="0" dirty="0">
                <a:solidFill>
                  <a:prstClr val="black"/>
                </a:solidFill>
              </a:rPr>
              <a:t>ב. </a:t>
            </a:r>
            <a:r>
              <a:rPr lang="he-IL" b="1" u="sng" kern="0" dirty="0">
                <a:solidFill>
                  <a:prstClr val="black"/>
                </a:solidFill>
              </a:rPr>
              <a:t>מצב ליזוגני</a:t>
            </a:r>
            <a:endParaRPr lang="he-IL" sz="1200" b="1" u="sng" kern="0" dirty="0">
              <a:solidFill>
                <a:prstClr val="black"/>
              </a:solidFill>
              <a:latin typeface="Arial"/>
              <a:cs typeface="Arial"/>
            </a:endParaRPr>
          </a:p>
        </p:txBody>
      </p:sp>
      <p:sp>
        <p:nvSpPr>
          <p:cNvPr id="239" name="TextBox 238"/>
          <p:cNvSpPr txBox="1"/>
          <p:nvPr/>
        </p:nvSpPr>
        <p:spPr bwMode="auto">
          <a:xfrm>
            <a:off x="7451725" y="3629025"/>
            <a:ext cx="1554163" cy="18176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r" rtl="1" eaLnBrk="1" fontAlgn="auto" hangingPunct="1">
              <a:spcBef>
                <a:spcPts val="0"/>
              </a:spcBef>
              <a:spcAft>
                <a:spcPts val="0"/>
              </a:spcAft>
              <a:defRPr/>
            </a:pPr>
            <a:r>
              <a:rPr lang="he-IL" sz="1600" kern="0" dirty="0">
                <a:solidFill>
                  <a:prstClr val="black"/>
                </a:solidFill>
              </a:rPr>
              <a:t>החיידק מייצר </a:t>
            </a:r>
          </a:p>
          <a:p>
            <a:pPr algn="r" rtl="1" eaLnBrk="1" fontAlgn="auto" hangingPunct="1">
              <a:spcBef>
                <a:spcPts val="0"/>
              </a:spcBef>
              <a:spcAft>
                <a:spcPts val="0"/>
              </a:spcAft>
              <a:defRPr/>
            </a:pPr>
            <a:r>
              <a:rPr lang="he-IL" sz="1600" kern="0" dirty="0">
                <a:solidFill>
                  <a:prstClr val="black"/>
                </a:solidFill>
              </a:rPr>
              <a:t>קופסיות ו-</a:t>
            </a:r>
            <a:r>
              <a:rPr lang="en-US" sz="1600" kern="0" dirty="0">
                <a:solidFill>
                  <a:prstClr val="black"/>
                </a:solidFill>
              </a:rPr>
              <a:t>DNA</a:t>
            </a:r>
            <a:r>
              <a:rPr lang="he-IL" sz="1600" kern="0" dirty="0">
                <a:solidFill>
                  <a:prstClr val="black"/>
                </a:solidFill>
              </a:rPr>
              <a:t> </a:t>
            </a:r>
          </a:p>
          <a:p>
            <a:pPr algn="r" rtl="1" eaLnBrk="1" fontAlgn="auto" hangingPunct="1">
              <a:spcBef>
                <a:spcPts val="0"/>
              </a:spcBef>
              <a:spcAft>
                <a:spcPts val="0"/>
              </a:spcAft>
              <a:defRPr/>
            </a:pPr>
            <a:r>
              <a:rPr lang="he-IL" sz="1600" kern="0" dirty="0">
                <a:solidFill>
                  <a:prstClr val="black"/>
                </a:solidFill>
              </a:rPr>
              <a:t>של </a:t>
            </a:r>
            <a:r>
              <a:rPr lang="he-IL" sz="1600" kern="0" dirty="0" err="1">
                <a:solidFill>
                  <a:prstClr val="black"/>
                </a:solidFill>
              </a:rPr>
              <a:t>הבקטריופאג</a:t>
            </a:r>
            <a:r>
              <a:rPr lang="he-IL" sz="1600" kern="0" dirty="0">
                <a:solidFill>
                  <a:prstClr val="black"/>
                </a:solidFill>
              </a:rPr>
              <a:t>',</a:t>
            </a:r>
          </a:p>
          <a:p>
            <a:pPr algn="r" rtl="1" eaLnBrk="1" fontAlgn="auto" hangingPunct="1">
              <a:spcBef>
                <a:spcPts val="0"/>
              </a:spcBef>
              <a:spcAft>
                <a:spcPts val="0"/>
              </a:spcAft>
              <a:defRPr/>
            </a:pPr>
            <a:r>
              <a:rPr lang="he-IL" sz="1600" kern="0" dirty="0">
                <a:solidFill>
                  <a:prstClr val="black"/>
                </a:solidFill>
              </a:rPr>
              <a:t>ומורכבים בקטריופאז'ים חדשים.</a:t>
            </a:r>
            <a:endParaRPr lang="he-IL" sz="1600" kern="0" dirty="0">
              <a:solidFill>
                <a:prstClr val="black"/>
              </a:solidFill>
              <a:latin typeface="Arial"/>
              <a:cs typeface="Arial"/>
            </a:endParaRPr>
          </a:p>
          <a:p>
            <a:pPr algn="r" rtl="1" eaLnBrk="1" fontAlgn="auto" hangingPunct="1">
              <a:spcBef>
                <a:spcPts val="0"/>
              </a:spcBef>
              <a:spcAft>
                <a:spcPts val="0"/>
              </a:spcAft>
              <a:defRPr/>
            </a:pPr>
            <a:endParaRPr lang="he-IL" sz="1600" kern="0" dirty="0">
              <a:solidFill>
                <a:srgbClr val="1D4C72"/>
              </a:solidFill>
              <a:latin typeface="Arial"/>
              <a:cs typeface="Arial"/>
            </a:endParaRPr>
          </a:p>
        </p:txBody>
      </p:sp>
      <p:pic>
        <p:nvPicPr>
          <p:cNvPr id="97292"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775" y="3814763"/>
            <a:ext cx="218598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 name="TextBox 240"/>
          <p:cNvSpPr txBox="1"/>
          <p:nvPr/>
        </p:nvSpPr>
        <p:spPr bwMode="auto">
          <a:xfrm>
            <a:off x="7380288" y="5322888"/>
            <a:ext cx="1554162" cy="13239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r" rtl="1" eaLnBrk="1" fontAlgn="auto" hangingPunct="1">
              <a:spcBef>
                <a:spcPts val="0"/>
              </a:spcBef>
              <a:spcAft>
                <a:spcPts val="0"/>
              </a:spcAft>
              <a:defRPr/>
            </a:pPr>
            <a:r>
              <a:rPr lang="he-IL" sz="1600" kern="0" dirty="0">
                <a:solidFill>
                  <a:prstClr val="black"/>
                </a:solidFill>
              </a:rPr>
              <a:t>תא החיידק מתפרק, </a:t>
            </a:r>
            <a:r>
              <a:rPr lang="he-IL" sz="1600" kern="0" dirty="0" err="1">
                <a:solidFill>
                  <a:prstClr val="black"/>
                </a:solidFill>
              </a:rPr>
              <a:t>והבקטריופאגים</a:t>
            </a:r>
            <a:r>
              <a:rPr lang="he-IL" sz="1600" kern="0" dirty="0">
                <a:solidFill>
                  <a:prstClr val="black"/>
                </a:solidFill>
              </a:rPr>
              <a:t> משתחררים החוצה.</a:t>
            </a:r>
            <a:endParaRPr lang="he-IL" sz="1600" kern="0" dirty="0">
              <a:solidFill>
                <a:prstClr val="black"/>
              </a:solidFill>
              <a:latin typeface="Arial"/>
              <a:cs typeface="Arial"/>
            </a:endParaRPr>
          </a:p>
        </p:txBody>
      </p:sp>
      <p:sp>
        <p:nvSpPr>
          <p:cNvPr id="242" name="TextBox 241"/>
          <p:cNvSpPr txBox="1"/>
          <p:nvPr/>
        </p:nvSpPr>
        <p:spPr bwMode="auto">
          <a:xfrm>
            <a:off x="238125" y="4954588"/>
            <a:ext cx="2260600" cy="13255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r" rtl="1" eaLnBrk="1" fontAlgn="auto" hangingPunct="1">
              <a:spcBef>
                <a:spcPts val="0"/>
              </a:spcBef>
              <a:spcAft>
                <a:spcPts val="0"/>
              </a:spcAft>
              <a:defRPr/>
            </a:pPr>
            <a:r>
              <a:rPr lang="he-IL" sz="1600" kern="0" dirty="0">
                <a:solidFill>
                  <a:prstClr val="black"/>
                </a:solidFill>
              </a:rPr>
              <a:t>ה-</a:t>
            </a:r>
            <a:r>
              <a:rPr lang="en-US" sz="1600" kern="0" dirty="0">
                <a:solidFill>
                  <a:prstClr val="black"/>
                </a:solidFill>
              </a:rPr>
              <a:t>DNA</a:t>
            </a:r>
            <a:r>
              <a:rPr lang="he-IL" sz="1600" kern="0" dirty="0">
                <a:solidFill>
                  <a:prstClr val="black"/>
                </a:solidFill>
              </a:rPr>
              <a:t> של </a:t>
            </a:r>
            <a:r>
              <a:rPr lang="he-IL" sz="1600" kern="0" dirty="0" err="1">
                <a:solidFill>
                  <a:prstClr val="black"/>
                </a:solidFill>
              </a:rPr>
              <a:t>הבקטריופאג</a:t>
            </a:r>
            <a:r>
              <a:rPr lang="he-IL" sz="1600" kern="0" dirty="0">
                <a:solidFill>
                  <a:prstClr val="black"/>
                </a:solidFill>
              </a:rPr>
              <a:t>'</a:t>
            </a:r>
          </a:p>
          <a:p>
            <a:pPr algn="r" rtl="1" eaLnBrk="1" fontAlgn="auto" hangingPunct="1">
              <a:spcBef>
                <a:spcPts val="0"/>
              </a:spcBef>
              <a:spcAft>
                <a:spcPts val="0"/>
              </a:spcAft>
              <a:defRPr/>
            </a:pPr>
            <a:r>
              <a:rPr lang="he-IL" sz="1600" kern="0" dirty="0">
                <a:solidFill>
                  <a:prstClr val="black"/>
                </a:solidFill>
                <a:latin typeface="Arial"/>
                <a:cs typeface="Arial"/>
              </a:rPr>
              <a:t>משתלב ב-</a:t>
            </a:r>
            <a:r>
              <a:rPr lang="en-US" sz="1600" kern="0" dirty="0">
                <a:solidFill>
                  <a:prstClr val="black"/>
                </a:solidFill>
                <a:latin typeface="Arial"/>
                <a:cs typeface="Arial"/>
              </a:rPr>
              <a:t>DNA</a:t>
            </a:r>
            <a:r>
              <a:rPr lang="he-IL" sz="1600" kern="0" dirty="0">
                <a:solidFill>
                  <a:prstClr val="black"/>
                </a:solidFill>
                <a:latin typeface="Arial"/>
                <a:cs typeface="Arial"/>
              </a:rPr>
              <a:t> של החיידק, והוא משוכפל יחד אתו ומועבר לצאצאי תא החיידק.</a:t>
            </a:r>
          </a:p>
        </p:txBody>
      </p:sp>
      <p:cxnSp>
        <p:nvCxnSpPr>
          <p:cNvPr id="23" name="מחבר חץ ישר 22"/>
          <p:cNvCxnSpPr/>
          <p:nvPr/>
        </p:nvCxnSpPr>
        <p:spPr bwMode="auto">
          <a:xfrm flipV="1">
            <a:off x="2544763" y="4303713"/>
            <a:ext cx="2179637" cy="458787"/>
          </a:xfrm>
          <a:prstGeom prst="straightConnector1">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4" name="TextBox 243"/>
          <p:cNvSpPr txBox="1"/>
          <p:nvPr/>
        </p:nvSpPr>
        <p:spPr bwMode="auto">
          <a:xfrm rot="20882654">
            <a:off x="2376488" y="4497388"/>
            <a:ext cx="2260600" cy="5857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r" rtl="1" eaLnBrk="1" fontAlgn="auto" hangingPunct="1">
              <a:spcBef>
                <a:spcPts val="0"/>
              </a:spcBef>
              <a:spcAft>
                <a:spcPts val="0"/>
              </a:spcAft>
              <a:defRPr/>
            </a:pPr>
            <a:r>
              <a:rPr lang="he-IL" sz="1600" kern="0" dirty="0">
                <a:solidFill>
                  <a:prstClr val="black"/>
                </a:solidFill>
              </a:rPr>
              <a:t>לעתים יש מעבר ממצב ליזוגני למצב ליטי.</a:t>
            </a:r>
            <a:endParaRPr lang="he-IL" sz="1600" kern="0" dirty="0">
              <a:solidFill>
                <a:prstClr val="black"/>
              </a:solidFill>
              <a:latin typeface="Arial"/>
              <a:cs typeface="Arial"/>
            </a:endParaRPr>
          </a:p>
        </p:txBody>
      </p:sp>
      <p:pic>
        <p:nvPicPr>
          <p:cNvPr id="9729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9700" y="3687763"/>
            <a:ext cx="23526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8" name="תמונה 3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67631">
            <a:off x="6021388" y="3919538"/>
            <a:ext cx="4921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9" name="תמונה 3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27813" y="4137025"/>
            <a:ext cx="4921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0" name="תמונה 3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83061">
            <a:off x="5729288" y="4232275"/>
            <a:ext cx="4921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1" name="תמונה 3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3813" y="3790950"/>
            <a:ext cx="4921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2" name="תמונה 3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3396">
            <a:off x="6935788" y="3894138"/>
            <a:ext cx="4921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609972">
            <a:off x="6185694" y="4518819"/>
            <a:ext cx="4064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17134">
            <a:off x="5711825" y="3867150"/>
            <a:ext cx="406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609972">
            <a:off x="6747669" y="3926682"/>
            <a:ext cx="4064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19426">
            <a:off x="5343525" y="4538663"/>
            <a:ext cx="40798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980279">
            <a:off x="7007225" y="4548188"/>
            <a:ext cx="40798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
        <p:nvSpPr>
          <p:cNvPr id="162" name="TextBox 161"/>
          <p:cNvSpPr txBox="1"/>
          <p:nvPr/>
        </p:nvSpPr>
        <p:spPr bwMode="auto">
          <a:xfrm>
            <a:off x="6513513" y="1220788"/>
            <a:ext cx="2306637"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r" rtl="1" eaLnBrk="1" fontAlgn="auto" hangingPunct="1">
              <a:spcBef>
                <a:spcPts val="0"/>
              </a:spcBef>
              <a:spcAft>
                <a:spcPts val="0"/>
              </a:spcAft>
              <a:defRPr/>
            </a:pPr>
            <a:r>
              <a:rPr lang="he-IL" sz="1400" b="1" kern="0" dirty="0">
                <a:solidFill>
                  <a:prstClr val="black"/>
                </a:solidFill>
              </a:rPr>
              <a:t>ראו סרטונים המתארים את התרבות </a:t>
            </a:r>
            <a:r>
              <a:rPr lang="he-IL" sz="1400" b="1" kern="0" dirty="0" err="1">
                <a:solidFill>
                  <a:prstClr val="black"/>
                </a:solidFill>
              </a:rPr>
              <a:t>הבקטריופאגים</a:t>
            </a:r>
            <a:r>
              <a:rPr lang="he-IL" sz="1400" b="1" kern="0" dirty="0">
                <a:solidFill>
                  <a:prstClr val="black"/>
                </a:solidFill>
              </a:rPr>
              <a:t>:</a:t>
            </a:r>
          </a:p>
          <a:p>
            <a:pPr algn="r" rtl="1" eaLnBrk="1" fontAlgn="auto" hangingPunct="1">
              <a:spcBef>
                <a:spcPts val="0"/>
              </a:spcBef>
              <a:spcAft>
                <a:spcPts val="0"/>
              </a:spcAft>
              <a:defRPr/>
            </a:pPr>
            <a:r>
              <a:rPr lang="he-IL" sz="1400" b="1" kern="0" dirty="0">
                <a:solidFill>
                  <a:prstClr val="black"/>
                </a:solidFill>
                <a:hlinkClick r:id="rId11"/>
              </a:rPr>
              <a:t>סרטון 1</a:t>
            </a:r>
            <a:endParaRPr lang="he-IL" sz="1400" b="1" kern="0" dirty="0">
              <a:solidFill>
                <a:prstClr val="black"/>
              </a:solidFill>
            </a:endParaRPr>
          </a:p>
          <a:p>
            <a:pPr algn="r" rtl="1" eaLnBrk="1" fontAlgn="auto" hangingPunct="1">
              <a:spcBef>
                <a:spcPts val="0"/>
              </a:spcBef>
              <a:spcAft>
                <a:spcPts val="0"/>
              </a:spcAft>
              <a:defRPr/>
            </a:pPr>
            <a:r>
              <a:rPr lang="he-IL" sz="1400" b="1" kern="0" dirty="0">
                <a:solidFill>
                  <a:prstClr val="black"/>
                </a:solidFill>
                <a:hlinkClick r:id="rId12"/>
              </a:rPr>
              <a:t>סרטון 2</a:t>
            </a:r>
            <a:endParaRPr lang="he-IL" sz="1400" b="1" kern="0" dirty="0">
              <a:solidFill>
                <a:prstClr val="black"/>
              </a:solidFill>
            </a:endParaRPr>
          </a:p>
          <a:p>
            <a:pPr algn="r" rtl="1" eaLnBrk="1" fontAlgn="auto" hangingPunct="1">
              <a:spcBef>
                <a:spcPts val="0"/>
              </a:spcBef>
              <a:spcAft>
                <a:spcPts val="0"/>
              </a:spcAft>
              <a:defRPr/>
            </a:pPr>
            <a:endParaRPr lang="he-IL" sz="1600" kern="0" dirty="0">
              <a:solidFill>
                <a:prstClr val="black"/>
              </a:solidFill>
              <a:latin typeface="Arial"/>
              <a:cs typeface="Arial"/>
            </a:endParaRPr>
          </a:p>
        </p:txBody>
      </p:sp>
      <p:sp>
        <p:nvSpPr>
          <p:cNvPr id="10" name="מלבן מעוגל 9"/>
          <p:cNvSpPr/>
          <p:nvPr/>
        </p:nvSpPr>
        <p:spPr>
          <a:xfrm>
            <a:off x="6737350" y="1154113"/>
            <a:ext cx="2081213" cy="11223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solidFill>
                <a:prstClr val="white"/>
              </a:solidFill>
            </a:endParaRPr>
          </a:p>
        </p:txBody>
      </p:sp>
    </p:spTree>
    <p:extLst>
      <p:ext uri="{BB962C8B-B14F-4D97-AF65-F5344CB8AC3E}">
        <p14:creationId xmlns:p14="http://schemas.microsoft.com/office/powerpoint/2010/main" val="2579944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11175"/>
            <a:ext cx="8183563" cy="147796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defRPr/>
            </a:pPr>
            <a:r>
              <a:rPr lang="he-IL" dirty="0" smtClean="0">
                <a:latin typeface="Times New Roman" pitchFamily="18" charset="0"/>
                <a:cs typeface="Arial"/>
              </a:rPr>
              <a:t>לעתים, במהלך התרבותו בתוך תא החיידק, הבקטריופאז' קולט גם קטעים של ה-</a:t>
            </a:r>
            <a:r>
              <a:rPr lang="en-US" dirty="0" smtClean="0">
                <a:latin typeface="Times New Roman" pitchFamily="18" charset="0"/>
                <a:cs typeface="Arial"/>
              </a:rPr>
              <a:t>DNA</a:t>
            </a:r>
            <a:r>
              <a:rPr lang="he-IL" dirty="0" smtClean="0">
                <a:latin typeface="Times New Roman" pitchFamily="18" charset="0"/>
                <a:cs typeface="Arial"/>
              </a:rPr>
              <a:t> </a:t>
            </a:r>
          </a:p>
          <a:p>
            <a:pPr algn="r" rtl="1" eaLnBrk="1" hangingPunct="1">
              <a:defRPr/>
            </a:pPr>
            <a:r>
              <a:rPr lang="he-IL" dirty="0" smtClean="0">
                <a:latin typeface="Times New Roman" pitchFamily="18" charset="0"/>
                <a:cs typeface="Arial"/>
              </a:rPr>
              <a:t>של החיידק, ולכן הבקטריופאזים החדשים שנוצרו מכילים נוסף על הגנים שלהם גם גנים של החיידק. בהתקיפם תאי חיידקים אחרים הם מעבירים להם את הגנים של החיידק שבו הם נוצרו. תהליך זה נקרא </a:t>
            </a:r>
            <a:r>
              <a:rPr lang="he-IL" b="1" dirty="0" smtClean="0">
                <a:solidFill>
                  <a:schemeClr val="accent3"/>
                </a:solidFill>
                <a:latin typeface="Times New Roman" pitchFamily="18" charset="0"/>
                <a:cs typeface="Arial"/>
              </a:rPr>
              <a:t>טרנסדוקציה</a:t>
            </a:r>
            <a:r>
              <a:rPr lang="he-IL" dirty="0" smtClean="0">
                <a:latin typeface="Times New Roman" pitchFamily="18" charset="0"/>
                <a:cs typeface="Arial"/>
              </a:rPr>
              <a:t>.</a:t>
            </a:r>
          </a:p>
          <a:p>
            <a:pPr algn="r" rtl="1" eaLnBrk="1" hangingPunct="1">
              <a:defRPr/>
            </a:pPr>
            <a:endParaRPr lang="he-IL" dirty="0" smtClean="0">
              <a:latin typeface="Times New Roman" pitchFamily="18" charset="0"/>
              <a:cs typeface="Arial"/>
            </a:endParaRPr>
          </a:p>
        </p:txBody>
      </p:sp>
      <p:sp>
        <p:nvSpPr>
          <p:cNvPr id="98307" name="Slide Number Placeholder 15"/>
          <p:cNvSpPr>
            <a:spLocks noGrp="1"/>
          </p:cNvSpPr>
          <p:nvPr>
            <p:ph type="sldNum" sz="quarter" idx="12"/>
          </p:nvPr>
        </p:nvSpPr>
        <p:spPr bwMode="auto">
          <a:xfrm>
            <a:off x="12700" y="6643688"/>
            <a:ext cx="2133600" cy="214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D8FB49-3968-4B41-9C71-9C10D27319C1}" type="slidenum">
              <a:rPr lang="he-IL" altLang="he-IL" sz="1100" smtClean="0">
                <a:solidFill>
                  <a:srgbClr val="BFBFBF"/>
                </a:solidFill>
              </a:rPr>
              <a:pPr/>
              <a:t>9</a:t>
            </a:fld>
            <a:endParaRPr lang="he-IL" altLang="he-IL" sz="1100" smtClean="0">
              <a:solidFill>
                <a:srgbClr val="BFBFBF"/>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ea typeface="+mn-ea"/>
              </a:rPr>
              <a:t>טרנסדוקציה</a:t>
            </a:r>
            <a:endParaRPr lang="he-IL" sz="1800" dirty="0" smtClean="0"/>
          </a:p>
        </p:txBody>
      </p:sp>
      <p:grpSp>
        <p:nvGrpSpPr>
          <p:cNvPr id="98309" name="קבוצה 11"/>
          <p:cNvGrpSpPr>
            <a:grpSpLocks/>
          </p:cNvGrpSpPr>
          <p:nvPr/>
        </p:nvGrpSpPr>
        <p:grpSpPr bwMode="auto">
          <a:xfrm>
            <a:off x="300038" y="1882775"/>
            <a:ext cx="8431212" cy="4679950"/>
            <a:chOff x="300352" y="2014427"/>
            <a:chExt cx="8431350" cy="4679929"/>
          </a:xfrm>
        </p:grpSpPr>
        <p:pic>
          <p:nvPicPr>
            <p:cNvPr id="983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52" y="2452329"/>
              <a:ext cx="244792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2" name="תמונה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33982">
              <a:off x="1144954" y="2014427"/>
              <a:ext cx="4921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071" y="4739816"/>
              <a:ext cx="2167090" cy="118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8314" name="קבוצה 12"/>
            <p:cNvGrpSpPr>
              <a:grpSpLocks/>
            </p:cNvGrpSpPr>
            <p:nvPr/>
          </p:nvGrpSpPr>
          <p:grpSpPr bwMode="auto">
            <a:xfrm>
              <a:off x="2899594" y="2473697"/>
              <a:ext cx="2352233" cy="1267084"/>
              <a:chOff x="5015861" y="3629523"/>
              <a:chExt cx="2352233" cy="1267084"/>
            </a:xfrm>
          </p:grpSpPr>
          <p:pic>
            <p:nvPicPr>
              <p:cNvPr id="9840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5861" y="3629523"/>
                <a:ext cx="2352233" cy="126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404" name="תמונה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87288" y="3774535"/>
                <a:ext cx="586615" cy="63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405" name="תמונה 32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67631">
                <a:off x="5876781" y="3744694"/>
                <a:ext cx="588796" cy="63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406" name="תמונה 32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60582" y="4077870"/>
                <a:ext cx="633849" cy="68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407" name="תמונה 32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483061">
                <a:off x="5597703" y="4177414"/>
                <a:ext cx="557561" cy="6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408" name="תמונה 32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247440" y="3731761"/>
                <a:ext cx="524241" cy="565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409" name="תמונה 32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543396">
                <a:off x="6812317" y="3811996"/>
                <a:ext cx="516152" cy="5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41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4609972">
                <a:off x="6059210" y="4459974"/>
                <a:ext cx="406781" cy="22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411"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617134">
                <a:off x="5585693" y="3808610"/>
                <a:ext cx="406653" cy="22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412"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4609972">
                <a:off x="6621292" y="3867874"/>
                <a:ext cx="406781" cy="22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41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719426">
                <a:off x="5218757" y="4480000"/>
                <a:ext cx="406781" cy="22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414"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4609972">
                <a:off x="5165048" y="3878017"/>
                <a:ext cx="406781" cy="22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415"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8980279">
                <a:off x="6882160" y="4489931"/>
                <a:ext cx="406653" cy="22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8315"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065938">
              <a:off x="1251333" y="2524005"/>
              <a:ext cx="364399" cy="19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8316" name="קבוצה 6"/>
            <p:cNvGrpSpPr>
              <a:grpSpLocks/>
            </p:cNvGrpSpPr>
            <p:nvPr/>
          </p:nvGrpSpPr>
          <p:grpSpPr bwMode="auto">
            <a:xfrm>
              <a:off x="5498935" y="2256101"/>
              <a:ext cx="3106993" cy="1815675"/>
              <a:chOff x="2898338" y="4588295"/>
              <a:chExt cx="3107577" cy="1815303"/>
            </a:xfrm>
          </p:grpSpPr>
          <p:pic>
            <p:nvPicPr>
              <p:cNvPr id="98332"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27158" y="4844214"/>
                <a:ext cx="23812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8333" name="קבוצה 147"/>
              <p:cNvGrpSpPr>
                <a:grpSpLocks/>
              </p:cNvGrpSpPr>
              <p:nvPr/>
            </p:nvGrpSpPr>
            <p:grpSpPr bwMode="auto">
              <a:xfrm rot="2097079">
                <a:off x="5458895" y="5018133"/>
                <a:ext cx="547020" cy="574800"/>
                <a:chOff x="1417399" y="1290882"/>
                <a:chExt cx="2366705" cy="3219852"/>
              </a:xfrm>
            </p:grpSpPr>
            <p:grpSp>
              <p:nvGrpSpPr>
                <p:cNvPr id="98390" name="קבוצה 148"/>
                <p:cNvGrpSpPr>
                  <a:grpSpLocks/>
                </p:cNvGrpSpPr>
                <p:nvPr/>
              </p:nvGrpSpPr>
              <p:grpSpPr bwMode="auto">
                <a:xfrm>
                  <a:off x="1417399" y="1290882"/>
                  <a:ext cx="2366705" cy="3219852"/>
                  <a:chOff x="1417399" y="1290882"/>
                  <a:chExt cx="2366705" cy="3219852"/>
                </a:xfrm>
              </p:grpSpPr>
              <p:pic>
                <p:nvPicPr>
                  <p:cNvPr id="98392"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13092" y="1290882"/>
                    <a:ext cx="1152127" cy="321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4" name="מחבר ישר 103"/>
                  <p:cNvCxnSpPr/>
                  <p:nvPr/>
                </p:nvCxnSpPr>
                <p:spPr>
                  <a:xfrm flipV="1">
                    <a:off x="2902612" y="3653323"/>
                    <a:ext cx="370969" cy="408978"/>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 name="מחבר ישר 104"/>
                  <p:cNvCxnSpPr/>
                  <p:nvPr/>
                </p:nvCxnSpPr>
                <p:spPr>
                  <a:xfrm flipH="1" flipV="1">
                    <a:off x="3307130" y="3688705"/>
                    <a:ext cx="412188" cy="577901"/>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מחבר ישר 105"/>
                  <p:cNvCxnSpPr/>
                  <p:nvPr/>
                </p:nvCxnSpPr>
                <p:spPr>
                  <a:xfrm>
                    <a:off x="2793159" y="4080390"/>
                    <a:ext cx="72133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7" name="מחבר ישר 106"/>
                  <p:cNvCxnSpPr/>
                  <p:nvPr/>
                </p:nvCxnSpPr>
                <p:spPr>
                  <a:xfrm flipH="1" flipV="1">
                    <a:off x="3430444" y="4065387"/>
                    <a:ext cx="185487" cy="435653"/>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 name="מחבר ישר 107"/>
                  <p:cNvCxnSpPr/>
                  <p:nvPr/>
                </p:nvCxnSpPr>
                <p:spPr>
                  <a:xfrm>
                    <a:off x="1967404" y="3386017"/>
                    <a:ext cx="494625" cy="657921"/>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 name="מחבר ישר 108"/>
                  <p:cNvCxnSpPr/>
                  <p:nvPr/>
                </p:nvCxnSpPr>
                <p:spPr>
                  <a:xfrm flipV="1">
                    <a:off x="1559135" y="3388557"/>
                    <a:ext cx="364101" cy="435648"/>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0" name="מחבר ישר 109"/>
                  <p:cNvCxnSpPr/>
                  <p:nvPr/>
                </p:nvCxnSpPr>
                <p:spPr>
                  <a:xfrm>
                    <a:off x="1781512" y="3993072"/>
                    <a:ext cx="563323"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מחבר ישר 110"/>
                  <p:cNvCxnSpPr/>
                  <p:nvPr/>
                </p:nvCxnSpPr>
                <p:spPr>
                  <a:xfrm flipV="1">
                    <a:off x="1409835" y="3982844"/>
                    <a:ext cx="377841" cy="42676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מחבר ישר 111"/>
                  <p:cNvCxnSpPr/>
                  <p:nvPr/>
                </p:nvCxnSpPr>
                <p:spPr>
                  <a:xfrm flipV="1">
                    <a:off x="1960052" y="4200885"/>
                    <a:ext cx="391580" cy="284507"/>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3" name="מחבר ישר 112"/>
                  <p:cNvCxnSpPr/>
                  <p:nvPr/>
                </p:nvCxnSpPr>
                <p:spPr>
                  <a:xfrm flipH="1" flipV="1">
                    <a:off x="2883094" y="4204283"/>
                    <a:ext cx="384708" cy="284507"/>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98391"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4609972">
                  <a:off x="2298541" y="1638402"/>
                  <a:ext cx="813396" cy="44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8334" name="קבוצה 161"/>
              <p:cNvGrpSpPr>
                <a:grpSpLocks/>
              </p:cNvGrpSpPr>
              <p:nvPr/>
            </p:nvGrpSpPr>
            <p:grpSpPr bwMode="auto">
              <a:xfrm>
                <a:off x="4339431" y="4588295"/>
                <a:ext cx="547020" cy="574800"/>
                <a:chOff x="1417399" y="1290882"/>
                <a:chExt cx="2366705" cy="3219852"/>
              </a:xfrm>
            </p:grpSpPr>
            <p:grpSp>
              <p:nvGrpSpPr>
                <p:cNvPr id="98377" name="קבוצה 162"/>
                <p:cNvGrpSpPr>
                  <a:grpSpLocks/>
                </p:cNvGrpSpPr>
                <p:nvPr/>
              </p:nvGrpSpPr>
              <p:grpSpPr bwMode="auto">
                <a:xfrm>
                  <a:off x="1417399" y="1290882"/>
                  <a:ext cx="2366705" cy="3219852"/>
                  <a:chOff x="1417399" y="1290882"/>
                  <a:chExt cx="2366705" cy="3219852"/>
                </a:xfrm>
              </p:grpSpPr>
              <p:pic>
                <p:nvPicPr>
                  <p:cNvPr id="98379"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13092" y="1290882"/>
                    <a:ext cx="1152127" cy="321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1" name="מחבר ישר 90"/>
                  <p:cNvCxnSpPr/>
                  <p:nvPr/>
                </p:nvCxnSpPr>
                <p:spPr>
                  <a:xfrm flipV="1">
                    <a:off x="2988969" y="3644854"/>
                    <a:ext cx="377841" cy="42676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מחבר ישר 91"/>
                  <p:cNvCxnSpPr/>
                  <p:nvPr/>
                </p:nvCxnSpPr>
                <p:spPr>
                  <a:xfrm flipH="1" flipV="1">
                    <a:off x="3366810" y="3644854"/>
                    <a:ext cx="419055" cy="577901"/>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מחבר ישר 92"/>
                  <p:cNvCxnSpPr/>
                  <p:nvPr/>
                </p:nvCxnSpPr>
                <p:spPr>
                  <a:xfrm>
                    <a:off x="2810355" y="4071614"/>
                    <a:ext cx="728198"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מחבר ישר 93"/>
                  <p:cNvCxnSpPr/>
                  <p:nvPr/>
                </p:nvCxnSpPr>
                <p:spPr>
                  <a:xfrm flipH="1" flipV="1">
                    <a:off x="3517946" y="4071614"/>
                    <a:ext cx="192354" cy="435648"/>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מחבר ישר 94"/>
                  <p:cNvCxnSpPr/>
                  <p:nvPr/>
                </p:nvCxnSpPr>
                <p:spPr>
                  <a:xfrm>
                    <a:off x="2130248" y="3369236"/>
                    <a:ext cx="501493" cy="657921"/>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מחבר ישר 95"/>
                  <p:cNvCxnSpPr/>
                  <p:nvPr/>
                </p:nvCxnSpPr>
                <p:spPr>
                  <a:xfrm flipV="1">
                    <a:off x="1745539" y="3387017"/>
                    <a:ext cx="370969" cy="435653"/>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7" name="מחבר ישר 96"/>
                  <p:cNvCxnSpPr/>
                  <p:nvPr/>
                </p:nvCxnSpPr>
                <p:spPr>
                  <a:xfrm>
                    <a:off x="1931021" y="4000487"/>
                    <a:ext cx="563323"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 name="מחבר ישר 97"/>
                  <p:cNvCxnSpPr/>
                  <p:nvPr/>
                </p:nvCxnSpPr>
                <p:spPr>
                  <a:xfrm flipV="1">
                    <a:off x="1566925" y="4000487"/>
                    <a:ext cx="377836" cy="42676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 name="מחבר ישר 98"/>
                  <p:cNvCxnSpPr/>
                  <p:nvPr/>
                </p:nvCxnSpPr>
                <p:spPr>
                  <a:xfrm flipV="1">
                    <a:off x="2116508" y="4222755"/>
                    <a:ext cx="398448" cy="284507"/>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מחבר ישר 99"/>
                  <p:cNvCxnSpPr/>
                  <p:nvPr/>
                </p:nvCxnSpPr>
                <p:spPr>
                  <a:xfrm flipH="1" flipV="1">
                    <a:off x="2947751" y="4213867"/>
                    <a:ext cx="384708" cy="284507"/>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98378"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4609972">
                  <a:off x="2298541" y="1638402"/>
                  <a:ext cx="813396" cy="44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8335" name="קבוצה 175"/>
              <p:cNvGrpSpPr>
                <a:grpSpLocks/>
              </p:cNvGrpSpPr>
              <p:nvPr/>
            </p:nvGrpSpPr>
            <p:grpSpPr bwMode="auto">
              <a:xfrm rot="4706514">
                <a:off x="5185385" y="5842688"/>
                <a:ext cx="547020" cy="574800"/>
                <a:chOff x="1417399" y="1290882"/>
                <a:chExt cx="2366705" cy="3219852"/>
              </a:xfrm>
            </p:grpSpPr>
            <p:grpSp>
              <p:nvGrpSpPr>
                <p:cNvPr id="98364" name="קבוצה 176"/>
                <p:cNvGrpSpPr>
                  <a:grpSpLocks/>
                </p:cNvGrpSpPr>
                <p:nvPr/>
              </p:nvGrpSpPr>
              <p:grpSpPr bwMode="auto">
                <a:xfrm>
                  <a:off x="1417399" y="1290882"/>
                  <a:ext cx="2366705" cy="3219852"/>
                  <a:chOff x="1417399" y="1290882"/>
                  <a:chExt cx="2366705" cy="3219852"/>
                </a:xfrm>
              </p:grpSpPr>
              <p:pic>
                <p:nvPicPr>
                  <p:cNvPr id="98366"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13092" y="1290882"/>
                    <a:ext cx="1152127" cy="321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8" name="מחבר ישר 77"/>
                  <p:cNvCxnSpPr/>
                  <p:nvPr/>
                </p:nvCxnSpPr>
                <p:spPr>
                  <a:xfrm flipV="1">
                    <a:off x="2842261" y="3553645"/>
                    <a:ext cx="418881" cy="426936"/>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9" name="מחבר ישר 78"/>
                  <p:cNvCxnSpPr/>
                  <p:nvPr/>
                </p:nvCxnSpPr>
                <p:spPr>
                  <a:xfrm flipH="1" flipV="1">
                    <a:off x="3225446" y="3848270"/>
                    <a:ext cx="425750" cy="578145"/>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מחבר ישר 79"/>
                  <p:cNvCxnSpPr/>
                  <p:nvPr/>
                </p:nvCxnSpPr>
                <p:spPr>
                  <a:xfrm>
                    <a:off x="2668593" y="4000809"/>
                    <a:ext cx="748494"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מחבר ישר 80"/>
                  <p:cNvCxnSpPr/>
                  <p:nvPr/>
                </p:nvCxnSpPr>
                <p:spPr>
                  <a:xfrm flipH="1" flipV="1">
                    <a:off x="3459841" y="4194805"/>
                    <a:ext cx="185410" cy="435827"/>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מחבר ישר 81"/>
                  <p:cNvCxnSpPr/>
                  <p:nvPr/>
                </p:nvCxnSpPr>
                <p:spPr>
                  <a:xfrm>
                    <a:off x="1850561" y="3288825"/>
                    <a:ext cx="521888" cy="658193"/>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מחבר ישר 82"/>
                  <p:cNvCxnSpPr/>
                  <p:nvPr/>
                </p:nvCxnSpPr>
                <p:spPr>
                  <a:xfrm flipV="1">
                    <a:off x="1436052" y="3573422"/>
                    <a:ext cx="363946" cy="435827"/>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מחבר ישר 83"/>
                  <p:cNvCxnSpPr/>
                  <p:nvPr/>
                </p:nvCxnSpPr>
                <p:spPr>
                  <a:xfrm>
                    <a:off x="1648189" y="3971048"/>
                    <a:ext cx="576823"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מחבר ישר 84"/>
                  <p:cNvCxnSpPr/>
                  <p:nvPr/>
                </p:nvCxnSpPr>
                <p:spPr>
                  <a:xfrm flipV="1">
                    <a:off x="1275146" y="3931988"/>
                    <a:ext cx="377684" cy="426936"/>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מחבר ישר 85"/>
                  <p:cNvCxnSpPr/>
                  <p:nvPr/>
                </p:nvCxnSpPr>
                <p:spPr>
                  <a:xfrm flipV="1">
                    <a:off x="1929974" y="4251960"/>
                    <a:ext cx="398283" cy="284624"/>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מחבר ישר 86"/>
                  <p:cNvCxnSpPr/>
                  <p:nvPr/>
                </p:nvCxnSpPr>
                <p:spPr>
                  <a:xfrm flipH="1" flipV="1">
                    <a:off x="2905160" y="4245175"/>
                    <a:ext cx="384549" cy="284624"/>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98365"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4609972">
                  <a:off x="2298541" y="1638402"/>
                  <a:ext cx="813396" cy="44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8336" name="קבוצה 189"/>
              <p:cNvGrpSpPr>
                <a:grpSpLocks/>
              </p:cNvGrpSpPr>
              <p:nvPr/>
            </p:nvGrpSpPr>
            <p:grpSpPr bwMode="auto">
              <a:xfrm rot="-295193">
                <a:off x="3053647" y="4667161"/>
                <a:ext cx="547020" cy="574800"/>
                <a:chOff x="1417399" y="1290882"/>
                <a:chExt cx="2366705" cy="3219852"/>
              </a:xfrm>
            </p:grpSpPr>
            <p:grpSp>
              <p:nvGrpSpPr>
                <p:cNvPr id="98351" name="קבוצה 190"/>
                <p:cNvGrpSpPr>
                  <a:grpSpLocks/>
                </p:cNvGrpSpPr>
                <p:nvPr/>
              </p:nvGrpSpPr>
              <p:grpSpPr bwMode="auto">
                <a:xfrm>
                  <a:off x="1417399" y="1290882"/>
                  <a:ext cx="2366705" cy="3219852"/>
                  <a:chOff x="1417399" y="1290882"/>
                  <a:chExt cx="2366705" cy="3219852"/>
                </a:xfrm>
              </p:grpSpPr>
              <p:pic>
                <p:nvPicPr>
                  <p:cNvPr id="98353"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13092" y="1290882"/>
                    <a:ext cx="1152127" cy="321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5" name="מחבר ישר 64"/>
                  <p:cNvCxnSpPr/>
                  <p:nvPr/>
                </p:nvCxnSpPr>
                <p:spPr>
                  <a:xfrm flipV="1">
                    <a:off x="2873965" y="3496614"/>
                    <a:ext cx="364097" cy="417872"/>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מחבר ישר 65"/>
                  <p:cNvCxnSpPr/>
                  <p:nvPr/>
                </p:nvCxnSpPr>
                <p:spPr>
                  <a:xfrm flipH="1" flipV="1">
                    <a:off x="3268794" y="3498942"/>
                    <a:ext cx="412188" cy="569013"/>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מחבר ישר 66"/>
                  <p:cNvCxnSpPr/>
                  <p:nvPr/>
                </p:nvCxnSpPr>
                <p:spPr>
                  <a:xfrm>
                    <a:off x="2808955" y="4071076"/>
                    <a:ext cx="728198"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מחבר ישר 67"/>
                  <p:cNvCxnSpPr/>
                  <p:nvPr/>
                </p:nvCxnSpPr>
                <p:spPr>
                  <a:xfrm flipH="1" flipV="1">
                    <a:off x="3434261" y="3870753"/>
                    <a:ext cx="192354" cy="435653"/>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מחבר ישר 68"/>
                  <p:cNvCxnSpPr/>
                  <p:nvPr/>
                </p:nvCxnSpPr>
                <p:spPr>
                  <a:xfrm>
                    <a:off x="1942829" y="3176741"/>
                    <a:ext cx="480885" cy="657921"/>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מחבר ישר 69"/>
                  <p:cNvCxnSpPr/>
                  <p:nvPr/>
                </p:nvCxnSpPr>
                <p:spPr>
                  <a:xfrm flipV="1">
                    <a:off x="1617750" y="3196073"/>
                    <a:ext cx="364101" cy="435653"/>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מחבר ישר 70"/>
                  <p:cNvCxnSpPr/>
                  <p:nvPr/>
                </p:nvCxnSpPr>
                <p:spPr>
                  <a:xfrm>
                    <a:off x="1750383" y="3809340"/>
                    <a:ext cx="549583"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מחבר ישר 71"/>
                  <p:cNvCxnSpPr/>
                  <p:nvPr/>
                </p:nvCxnSpPr>
                <p:spPr>
                  <a:xfrm flipV="1">
                    <a:off x="1439324" y="3809765"/>
                    <a:ext cx="364101" cy="42676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מחבר ישר 72"/>
                  <p:cNvCxnSpPr/>
                  <p:nvPr/>
                </p:nvCxnSpPr>
                <p:spPr>
                  <a:xfrm flipV="1">
                    <a:off x="1967263" y="4030091"/>
                    <a:ext cx="384708" cy="284507"/>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מחבר ישר 73"/>
                  <p:cNvCxnSpPr/>
                  <p:nvPr/>
                </p:nvCxnSpPr>
                <p:spPr>
                  <a:xfrm flipH="1" flipV="1">
                    <a:off x="2900835" y="4196558"/>
                    <a:ext cx="384708" cy="284507"/>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98352"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4609972">
                  <a:off x="2298541" y="1638402"/>
                  <a:ext cx="813396" cy="44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8337" name="קבוצה 217"/>
              <p:cNvGrpSpPr>
                <a:grpSpLocks/>
              </p:cNvGrpSpPr>
              <p:nvPr/>
            </p:nvGrpSpPr>
            <p:grpSpPr bwMode="auto">
              <a:xfrm rot="2097079">
                <a:off x="2898338" y="5353433"/>
                <a:ext cx="547020" cy="574800"/>
                <a:chOff x="1417399" y="1290882"/>
                <a:chExt cx="2366705" cy="3219852"/>
              </a:xfrm>
            </p:grpSpPr>
            <p:grpSp>
              <p:nvGrpSpPr>
                <p:cNvPr id="98338" name="קבוצה 218"/>
                <p:cNvGrpSpPr>
                  <a:grpSpLocks/>
                </p:cNvGrpSpPr>
                <p:nvPr/>
              </p:nvGrpSpPr>
              <p:grpSpPr bwMode="auto">
                <a:xfrm>
                  <a:off x="1417399" y="1290882"/>
                  <a:ext cx="2366705" cy="3219852"/>
                  <a:chOff x="1417399" y="1290882"/>
                  <a:chExt cx="2366705" cy="3219852"/>
                </a:xfrm>
              </p:grpSpPr>
              <p:pic>
                <p:nvPicPr>
                  <p:cNvPr id="9834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13092" y="1290882"/>
                    <a:ext cx="1152127" cy="321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מחבר ישר 38"/>
                  <p:cNvCxnSpPr/>
                  <p:nvPr/>
                </p:nvCxnSpPr>
                <p:spPr>
                  <a:xfrm flipV="1">
                    <a:off x="2770894" y="3597112"/>
                    <a:ext cx="370969" cy="417866"/>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מחבר ישר 39"/>
                  <p:cNvCxnSpPr/>
                  <p:nvPr/>
                </p:nvCxnSpPr>
                <p:spPr>
                  <a:xfrm flipH="1" flipV="1">
                    <a:off x="3265366" y="3697915"/>
                    <a:ext cx="419059" cy="569013"/>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מחבר ישר 40"/>
                  <p:cNvCxnSpPr/>
                  <p:nvPr/>
                </p:nvCxnSpPr>
                <p:spPr>
                  <a:xfrm>
                    <a:off x="2722424" y="4062552"/>
                    <a:ext cx="728198"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מחבר ישר 41"/>
                  <p:cNvCxnSpPr/>
                  <p:nvPr/>
                </p:nvCxnSpPr>
                <p:spPr>
                  <a:xfrm flipH="1" flipV="1">
                    <a:off x="3269134" y="3988470"/>
                    <a:ext cx="192354" cy="435648"/>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a:xfrm>
                    <a:off x="1933936" y="3362379"/>
                    <a:ext cx="487753" cy="657921"/>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מחבר ישר 43"/>
                  <p:cNvCxnSpPr/>
                  <p:nvPr/>
                </p:nvCxnSpPr>
                <p:spPr>
                  <a:xfrm flipV="1">
                    <a:off x="1546073" y="3404350"/>
                    <a:ext cx="370969" cy="42676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מחבר ישר 44"/>
                  <p:cNvCxnSpPr/>
                  <p:nvPr/>
                </p:nvCxnSpPr>
                <p:spPr>
                  <a:xfrm>
                    <a:off x="1759848" y="3991300"/>
                    <a:ext cx="556455"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מחבר ישר 45"/>
                  <p:cNvCxnSpPr/>
                  <p:nvPr/>
                </p:nvCxnSpPr>
                <p:spPr>
                  <a:xfrm flipV="1">
                    <a:off x="1415178" y="4000033"/>
                    <a:ext cx="370969" cy="42676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מחבר ישר 46"/>
                  <p:cNvCxnSpPr/>
                  <p:nvPr/>
                </p:nvCxnSpPr>
                <p:spPr>
                  <a:xfrm flipV="1">
                    <a:off x="1862860" y="4196136"/>
                    <a:ext cx="398448" cy="284507"/>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מחבר ישר 47"/>
                  <p:cNvCxnSpPr/>
                  <p:nvPr/>
                </p:nvCxnSpPr>
                <p:spPr>
                  <a:xfrm flipH="1" flipV="1">
                    <a:off x="2846235" y="4205406"/>
                    <a:ext cx="377836" cy="284507"/>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98339"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4609972">
                  <a:off x="2298541" y="1638402"/>
                  <a:ext cx="813396" cy="44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98317" name="קבוצה 4"/>
            <p:cNvGrpSpPr>
              <a:grpSpLocks/>
            </p:cNvGrpSpPr>
            <p:nvPr/>
          </p:nvGrpSpPr>
          <p:grpSpPr bwMode="auto">
            <a:xfrm>
              <a:off x="4124865" y="4251470"/>
              <a:ext cx="2231930" cy="1677915"/>
              <a:chOff x="5465189" y="4796093"/>
              <a:chExt cx="2231930" cy="1677915"/>
            </a:xfrm>
          </p:grpSpPr>
          <p:pic>
            <p:nvPicPr>
              <p:cNvPr id="98329"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65189" y="5234047"/>
                <a:ext cx="2231930" cy="123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9"/>
              <p:cNvPicPr>
                <a:picLocks noChangeAspect="1" noChangeArrowheads="1"/>
              </p:cNvPicPr>
              <p:nvPr/>
            </p:nvPicPr>
            <p:blipFill>
              <a:blip r:embed="rId18" cstate="print">
                <a:duotone>
                  <a:prstClr val="black"/>
                  <a:schemeClr val="tx2">
                    <a:tint val="45000"/>
                    <a:satMod val="400000"/>
                  </a:schemeClr>
                </a:duotone>
                <a:extLst/>
              </a:blip>
              <a:srcRect/>
              <a:stretch>
                <a:fillRect/>
              </a:stretch>
            </p:blipFill>
            <p:spPr bwMode="auto">
              <a:xfrm rot="4871157">
                <a:off x="6569004" y="5335750"/>
                <a:ext cx="406653" cy="220667"/>
              </a:xfrm>
              <a:prstGeom prst="rect">
                <a:avLst/>
              </a:prstGeom>
              <a:noFill/>
              <a:ln>
                <a:noFill/>
              </a:ln>
              <a:extLst/>
            </p:spPr>
          </p:pic>
          <p:pic>
            <p:nvPicPr>
              <p:cNvPr id="98331" name="תמונה 32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16381" y="4796093"/>
                <a:ext cx="586202" cy="63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8318" name="תמונה 3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852446">
              <a:off x="5991484" y="3602700"/>
              <a:ext cx="492185" cy="53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9" name="מלבן 6"/>
            <p:cNvSpPr>
              <a:spLocks noChangeArrowheads="1"/>
            </p:cNvSpPr>
            <p:nvPr/>
          </p:nvSpPr>
          <p:spPr bwMode="auto">
            <a:xfrm>
              <a:off x="6300598" y="4647274"/>
              <a:ext cx="243110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sz="1400">
                  <a:solidFill>
                    <a:srgbClr val="000000"/>
                  </a:solidFill>
                  <a:latin typeface="Times New Roman" panose="02020603050405020304" pitchFamily="18" charset="0"/>
                </a:rPr>
                <a:t>אחד הבקטריופאזים החדשים שנוצרו מכיל נוסף על הגנים שלו גם מקטע </a:t>
              </a:r>
              <a:r>
                <a:rPr lang="en-US" altLang="he-IL" sz="1400">
                  <a:solidFill>
                    <a:srgbClr val="000000"/>
                  </a:solidFill>
                  <a:latin typeface="Times New Roman" panose="02020603050405020304" pitchFamily="18" charset="0"/>
                </a:rPr>
                <a:t>DNA</a:t>
              </a:r>
              <a:r>
                <a:rPr lang="he-IL" altLang="he-IL" sz="1400">
                  <a:solidFill>
                    <a:srgbClr val="000000"/>
                  </a:solidFill>
                  <a:latin typeface="Times New Roman" panose="02020603050405020304" pitchFamily="18" charset="0"/>
                </a:rPr>
                <a:t> של החיידק א (בצבע כחול). הבקטריופאז תוקף את חיידק ב, ומחדיר לתוכו את ה-</a:t>
              </a:r>
              <a:r>
                <a:rPr lang="en-US" altLang="he-IL" sz="1400">
                  <a:solidFill>
                    <a:srgbClr val="000000"/>
                  </a:solidFill>
                  <a:latin typeface="Times New Roman" panose="02020603050405020304" pitchFamily="18" charset="0"/>
                </a:rPr>
                <a:t>DNA</a:t>
              </a:r>
              <a:r>
                <a:rPr lang="he-IL" altLang="he-IL" sz="1400">
                  <a:solidFill>
                    <a:srgbClr val="000000"/>
                  </a:solidFill>
                  <a:latin typeface="Times New Roman" panose="02020603050405020304" pitchFamily="18" charset="0"/>
                </a:rPr>
                <a:t> של חיידק א.</a:t>
              </a:r>
              <a:endParaRPr lang="he-IL" altLang="he-IL" sz="1400"/>
            </a:p>
          </p:txBody>
        </p:sp>
        <p:sp>
          <p:nvSpPr>
            <p:cNvPr id="98320" name="מלבן 7"/>
            <p:cNvSpPr>
              <a:spLocks noChangeArrowheads="1"/>
            </p:cNvSpPr>
            <p:nvPr/>
          </p:nvSpPr>
          <p:spPr bwMode="auto">
            <a:xfrm>
              <a:off x="1079641" y="3394035"/>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sz="1400">
                  <a:solidFill>
                    <a:srgbClr val="000000"/>
                  </a:solidFill>
                  <a:latin typeface="Times New Roman" panose="02020603050405020304" pitchFamily="18" charset="0"/>
                </a:rPr>
                <a:t>חיידק א</a:t>
              </a:r>
              <a:endParaRPr lang="he-IL" altLang="he-IL"/>
            </a:p>
          </p:txBody>
        </p:sp>
        <p:sp>
          <p:nvSpPr>
            <p:cNvPr id="98321" name="מלבן 122"/>
            <p:cNvSpPr>
              <a:spLocks noChangeArrowheads="1"/>
            </p:cNvSpPr>
            <p:nvPr/>
          </p:nvSpPr>
          <p:spPr bwMode="auto">
            <a:xfrm>
              <a:off x="2167508" y="2049771"/>
              <a:ext cx="41536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sz="1400">
                  <a:solidFill>
                    <a:srgbClr val="000000"/>
                  </a:solidFill>
                  <a:latin typeface="Times New Roman" panose="02020603050405020304" pitchFamily="18" charset="0"/>
                </a:rPr>
                <a:t>בקטריופאז' חודר לחיידק א, מתרבה בתוכו, וגורם לפירוקו.</a:t>
              </a:r>
              <a:endParaRPr lang="he-IL" altLang="he-IL" sz="1400"/>
            </a:p>
          </p:txBody>
        </p:sp>
        <p:sp>
          <p:nvSpPr>
            <p:cNvPr id="98322" name="מלבן 123"/>
            <p:cNvSpPr>
              <a:spLocks noChangeArrowheads="1"/>
            </p:cNvSpPr>
            <p:nvPr/>
          </p:nvSpPr>
          <p:spPr bwMode="auto">
            <a:xfrm>
              <a:off x="986009" y="4308898"/>
              <a:ext cx="24311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sz="1400">
                  <a:solidFill>
                    <a:srgbClr val="000000"/>
                  </a:solidFill>
                  <a:latin typeface="Times New Roman" panose="02020603050405020304" pitchFamily="18" charset="0"/>
                </a:rPr>
                <a:t>מקטע ה-</a:t>
              </a:r>
              <a:r>
                <a:rPr lang="en-US" altLang="he-IL" sz="1400">
                  <a:solidFill>
                    <a:srgbClr val="000000"/>
                  </a:solidFill>
                  <a:latin typeface="Times New Roman" panose="02020603050405020304" pitchFamily="18" charset="0"/>
                </a:rPr>
                <a:t>DNA</a:t>
              </a:r>
              <a:r>
                <a:rPr lang="he-IL" altLang="he-IL" sz="1400">
                  <a:solidFill>
                    <a:srgbClr val="000000"/>
                  </a:solidFill>
                  <a:latin typeface="Times New Roman" panose="02020603050405020304" pitchFamily="18" charset="0"/>
                </a:rPr>
                <a:t> של חיידק א, משתלב ב-</a:t>
              </a:r>
              <a:r>
                <a:rPr lang="en-US" altLang="he-IL" sz="1400">
                  <a:solidFill>
                    <a:srgbClr val="000000"/>
                  </a:solidFill>
                  <a:latin typeface="Times New Roman" panose="02020603050405020304" pitchFamily="18" charset="0"/>
                </a:rPr>
                <a:t>DNA</a:t>
              </a:r>
              <a:r>
                <a:rPr lang="he-IL" altLang="he-IL" sz="1400">
                  <a:solidFill>
                    <a:srgbClr val="000000"/>
                  </a:solidFill>
                  <a:latin typeface="Times New Roman" panose="02020603050405020304" pitchFamily="18" charset="0"/>
                </a:rPr>
                <a:t> של חיידק ב.</a:t>
              </a:r>
              <a:endParaRPr lang="he-IL" altLang="he-IL" sz="1400"/>
            </a:p>
          </p:txBody>
        </p:sp>
        <p:sp>
          <p:nvSpPr>
            <p:cNvPr id="98323" name="מלבן 125"/>
            <p:cNvSpPr>
              <a:spLocks noChangeArrowheads="1"/>
            </p:cNvSpPr>
            <p:nvPr/>
          </p:nvSpPr>
          <p:spPr bwMode="auto">
            <a:xfrm>
              <a:off x="539552" y="5955692"/>
              <a:ext cx="29302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sz="1400">
                  <a:solidFill>
                    <a:srgbClr val="000000"/>
                  </a:solidFill>
                  <a:latin typeface="Times New Roman" panose="02020603050405020304" pitchFamily="18" charset="0"/>
                </a:rPr>
                <a:t>עקב הטרנסדוקציה חיידק ב הוא כעת חיידק רקומביננטי (בעל צירוף גנים חדש)המכיל גנים שלו ושל חיידק א.</a:t>
              </a:r>
              <a:endParaRPr lang="he-IL" altLang="he-IL" sz="1400"/>
            </a:p>
          </p:txBody>
        </p:sp>
        <p:sp>
          <p:nvSpPr>
            <p:cNvPr id="11" name="חץ ימינה 10"/>
            <p:cNvSpPr/>
            <p:nvPr/>
          </p:nvSpPr>
          <p:spPr>
            <a:xfrm>
              <a:off x="2637190" y="2871673"/>
              <a:ext cx="344493" cy="37306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dirty="0"/>
            </a:p>
          </p:txBody>
        </p:sp>
        <p:sp>
          <p:nvSpPr>
            <p:cNvPr id="128" name="חץ ימינה 127"/>
            <p:cNvSpPr/>
            <p:nvPr/>
          </p:nvSpPr>
          <p:spPr>
            <a:xfrm>
              <a:off x="5251845" y="2931998"/>
              <a:ext cx="346081" cy="37306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dirty="0"/>
            </a:p>
          </p:txBody>
        </p:sp>
        <p:sp>
          <p:nvSpPr>
            <p:cNvPr id="129" name="חץ ימינה 128"/>
            <p:cNvSpPr/>
            <p:nvPr/>
          </p:nvSpPr>
          <p:spPr>
            <a:xfrm rot="7743476">
              <a:off x="5736044" y="4214689"/>
              <a:ext cx="373061" cy="37306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dirty="0"/>
            </a:p>
          </p:txBody>
        </p:sp>
        <p:sp>
          <p:nvSpPr>
            <p:cNvPr id="98327" name="מלבן 129"/>
            <p:cNvSpPr>
              <a:spLocks noChangeArrowheads="1"/>
            </p:cNvSpPr>
            <p:nvPr/>
          </p:nvSpPr>
          <p:spPr bwMode="auto">
            <a:xfrm>
              <a:off x="1994978" y="5620810"/>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sz="1400">
                  <a:solidFill>
                    <a:srgbClr val="000000"/>
                  </a:solidFill>
                  <a:latin typeface="Times New Roman" panose="02020603050405020304" pitchFamily="18" charset="0"/>
                </a:rPr>
                <a:t>חיידק ב</a:t>
              </a:r>
              <a:endParaRPr lang="he-IL" altLang="he-IL"/>
            </a:p>
          </p:txBody>
        </p:sp>
        <p:sp>
          <p:nvSpPr>
            <p:cNvPr id="131" name="חץ ימינה 130"/>
            <p:cNvSpPr/>
            <p:nvPr/>
          </p:nvSpPr>
          <p:spPr>
            <a:xfrm rot="10800000">
              <a:off x="3608756" y="5011614"/>
              <a:ext cx="276230" cy="37147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dirty="0"/>
            </a:p>
          </p:txBody>
        </p:sp>
      </p:grpSp>
      <p:sp>
        <p:nvSpPr>
          <p:cNvPr id="115" name="Rectangle 3"/>
          <p:cNvSpPr/>
          <p:nvPr/>
        </p:nvSpPr>
        <p:spPr>
          <a:xfrm>
            <a:off x="512763" y="404813"/>
            <a:ext cx="7988300" cy="460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877152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1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6.xml><?xml version="1.0" encoding="utf-8"?>
<a:theme xmlns:a="http://schemas.openxmlformats.org/drawingml/2006/main" name="1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7.xml><?xml version="1.0" encoding="utf-8"?>
<a:theme xmlns:a="http://schemas.openxmlformats.org/drawingml/2006/main" name="1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8.xml><?xml version="1.0" encoding="utf-8"?>
<a:theme xmlns:a="http://schemas.openxmlformats.org/drawingml/2006/main" name="1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9.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0.xml><?xml version="1.0" encoding="utf-8"?>
<a:theme xmlns:a="http://schemas.openxmlformats.org/drawingml/2006/main" name="2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10952</TotalTime>
  <Words>4181</Words>
  <Application>Microsoft Office PowerPoint</Application>
  <PresentationFormat>‫הצגה על המסך (4:3)</PresentationFormat>
  <Paragraphs>663</Paragraphs>
  <Slides>46</Slides>
  <Notes>1</Notes>
  <HiddenSlides>0</HiddenSlides>
  <MMClips>0</MMClips>
  <ScaleCrop>false</ScaleCrop>
  <HeadingPairs>
    <vt:vector size="4" baseType="variant">
      <vt:variant>
        <vt:lpstr>ערכת נושא</vt:lpstr>
      </vt:variant>
      <vt:variant>
        <vt:i4>20</vt:i4>
      </vt:variant>
      <vt:variant>
        <vt:lpstr>כותרות שקופיות</vt:lpstr>
      </vt:variant>
      <vt:variant>
        <vt:i4>46</vt:i4>
      </vt:variant>
    </vt:vector>
  </HeadingPairs>
  <TitlesOfParts>
    <vt:vector size="66"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מצגת של PowerPoint</vt:lpstr>
      <vt:lpstr>לעתים נגיפים (וירוסים) גורמים למחלות</vt:lpstr>
      <vt:lpstr>רק לאחר פיתוח המיקרוסקופ האלקטרוני ראו נגיפים לראשונה</vt:lpstr>
      <vt:lpstr>מבנה הנגיפים</vt:lpstr>
      <vt:lpstr>לנגיפים צורות שונות</vt:lpstr>
      <vt:lpstr>נגיף השפעת</vt:lpstr>
      <vt:lpstr>שלבי רביית הנגיפים</vt:lpstr>
      <vt:lpstr>התרבות הבקטריופאג'ים</vt:lpstr>
      <vt:lpstr>טרנסדוקציה</vt:lpstr>
      <vt:lpstr>הטרנסדוקציה הטרנספורמציה והקוניוגציה הם תהליכים הגורמים להגדלת השונות הגנטית</vt:lpstr>
      <vt:lpstr>מצגת של PowerPoint</vt:lpstr>
      <vt:lpstr>כניסת וירוסים לתוך תא אנימלי</vt:lpstr>
      <vt:lpstr>מצגת של PowerPoint</vt:lpstr>
      <vt:lpstr>לטנטיות</vt:lpstr>
      <vt:lpstr>מחזור החיים של  נגיף ההרפס HSV-1</vt:lpstr>
      <vt:lpstr>שאלה 1: מחלת ההרפס</vt:lpstr>
      <vt:lpstr>תשובה</vt:lpstr>
      <vt:lpstr>תמונות ממיקרוסקופ אלקטרוני של נגיפים</vt:lpstr>
      <vt:lpstr>שאלה 2</vt:lpstr>
      <vt:lpstr>תשובה</vt:lpstr>
      <vt:lpstr>שאלה 3</vt:lpstr>
      <vt:lpstr>תשובה</vt:lpstr>
      <vt:lpstr>שאלה 4: מדוע נגיפים נחשבים טפילים?</vt:lpstr>
      <vt:lpstr>תשובה</vt:lpstr>
      <vt:lpstr>רטרווירוסים</vt:lpstr>
      <vt:lpstr>נגיף האיידס (HIV-1)</vt:lpstr>
      <vt:lpstr>האנזים המתעתק במהופך (ריברס טרנקריפטאז)</vt:lpstr>
      <vt:lpstr>מחזור החיים של נגיף האיידס (HIV-1)</vt:lpstr>
      <vt:lpstr>נגיף האיידס (HIV-1)</vt:lpstr>
      <vt:lpstr>שאלה 5</vt:lpstr>
      <vt:lpstr>תשובה</vt:lpstr>
      <vt:lpstr>התרבות הנגיפים בגוף גורמת למחלה</vt:lpstr>
      <vt:lpstr>סיכום: נגיפים = וירוסים</vt:lpstr>
      <vt:lpstr>סיכום: נגיפים = וירוסים – המשך</vt:lpstr>
      <vt:lpstr>סיכום: נגיפים = וירוסים – המשך</vt:lpstr>
      <vt:lpstr>תרגול נוסף: שאלה 6</vt:lpstr>
      <vt:lpstr>תשובה</vt:lpstr>
      <vt:lpstr>הרחבה: אדמת – מחלה הנגרמת על ידי נגיפים</vt:lpstr>
      <vt:lpstr>שאלה 7 סעיפים א'-ג': כלבת</vt:lpstr>
      <vt:lpstr>תשובה</vt:lpstr>
      <vt:lpstr>שאלה 8: האם הנגיפים הם אורגניזמים חיים?</vt:lpstr>
      <vt:lpstr>תשובה: הנגיפים נמצאים על הגבול בין הדומם לחי</vt:lpstr>
      <vt:lpstr>הרחבה: מחלת שיתוק ילדים הנגרמת ע"י נגיף הפוליו</vt:lpstr>
      <vt:lpstr>הרחבה: צהבת נגיפית</vt:lpstr>
      <vt:lpstr>שאלה 9: ביולוגיה בחיוך</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948</cp:revision>
  <dcterms:created xsi:type="dcterms:W3CDTF">2010-09-05T07:07:37Z</dcterms:created>
  <dcterms:modified xsi:type="dcterms:W3CDTF">2017-10-09T13:45:32Z</dcterms:modified>
</cp:coreProperties>
</file>