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4" r:id="rId8"/>
    <p:sldId id="259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7067F-30E5-4279-AE59-9FD20A0115C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39B76752-2F36-4C38-97F7-40B0DA4F0F1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פיסול סביבתי</a:t>
          </a:r>
          <a:endParaRPr kumimoji="0" lang="en-GB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0282CEF-CFBD-4738-8A6F-170581525B08}" type="parTrans" cxnId="{F62B5581-4606-41C2-8CF2-CF8217BD6F6F}">
      <dgm:prSet/>
      <dgm:spPr/>
      <dgm:t>
        <a:bodyPr/>
        <a:lstStyle/>
        <a:p>
          <a:pPr rtl="1"/>
          <a:endParaRPr lang="he-IL"/>
        </a:p>
      </dgm:t>
    </dgm:pt>
    <dgm:pt modelId="{17BC98E0-7829-471F-9886-A7872B86B561}" type="sibTrans" cxnId="{F62B5581-4606-41C2-8CF2-CF8217BD6F6F}">
      <dgm:prSet/>
      <dgm:spPr/>
      <dgm:t>
        <a:bodyPr/>
        <a:lstStyle/>
        <a:p>
          <a:pPr rtl="1"/>
          <a:endParaRPr lang="he-IL"/>
        </a:p>
      </dgm:t>
    </dgm:pt>
    <dgm:pt modelId="{462DCDAB-DC4D-4095-AA74-D020CD4028C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סביבה: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B44C0F0-0322-4CB0-A272-AF334D794979}" type="parTrans" cxnId="{B9AD83B0-DED9-44E3-B4E3-C1AE95F21A81}">
      <dgm:prSet/>
      <dgm:spPr/>
      <dgm:t>
        <a:bodyPr/>
        <a:lstStyle/>
        <a:p>
          <a:pPr rtl="1"/>
          <a:endParaRPr lang="he-IL"/>
        </a:p>
      </dgm:t>
    </dgm:pt>
    <dgm:pt modelId="{4F4B8030-AB06-42E9-A780-53F87C2A9A9E}" type="sibTrans" cxnId="{B9AD83B0-DED9-44E3-B4E3-C1AE95F21A81}">
      <dgm:prSet/>
      <dgm:spPr/>
      <dgm:t>
        <a:bodyPr/>
        <a:lstStyle/>
        <a:p>
          <a:pPr rtl="1"/>
          <a:endParaRPr lang="he-IL"/>
        </a:p>
      </dgm:t>
    </dgm:pt>
    <dgm:pt modelId="{6DF432F3-9135-4249-9B8E-E76EDAE3824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מטרות: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A9CF9DB-5CD5-4F4E-9E14-F2660AE533F6}" type="parTrans" cxnId="{337735ED-7E1E-4937-96C1-33FE05F337F2}">
      <dgm:prSet/>
      <dgm:spPr/>
      <dgm:t>
        <a:bodyPr/>
        <a:lstStyle/>
        <a:p>
          <a:pPr rtl="1"/>
          <a:endParaRPr lang="he-IL"/>
        </a:p>
      </dgm:t>
    </dgm:pt>
    <dgm:pt modelId="{6D70694C-3679-4E63-98EB-3EA18170C990}" type="sibTrans" cxnId="{337735ED-7E1E-4937-96C1-33FE05F337F2}">
      <dgm:prSet/>
      <dgm:spPr/>
      <dgm:t>
        <a:bodyPr/>
        <a:lstStyle/>
        <a:p>
          <a:pPr rtl="1"/>
          <a:endParaRPr lang="he-IL"/>
        </a:p>
      </dgm:t>
    </dgm:pt>
    <dgm:pt modelId="{AB361ED5-C678-4850-8926-5C5E659D125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חומרים:</a:t>
          </a:r>
        </a:p>
      </dgm:t>
    </dgm:pt>
    <dgm:pt modelId="{C6A97CC9-DE2C-41AD-8713-FEC6E0C6E5BE}" type="parTrans" cxnId="{0D285BF5-F71C-4295-BA17-67820A0E394B}">
      <dgm:prSet/>
      <dgm:spPr/>
      <dgm:t>
        <a:bodyPr/>
        <a:lstStyle/>
        <a:p>
          <a:pPr rtl="1"/>
          <a:endParaRPr lang="he-IL"/>
        </a:p>
      </dgm:t>
    </dgm:pt>
    <dgm:pt modelId="{EB355179-EF5E-4775-8555-3DDA343EB8B1}" type="sibTrans" cxnId="{0D285BF5-F71C-4295-BA17-67820A0E394B}">
      <dgm:prSet/>
      <dgm:spPr/>
      <dgm:t>
        <a:bodyPr/>
        <a:lstStyle/>
        <a:p>
          <a:pPr rtl="1"/>
          <a:endParaRPr lang="he-IL"/>
        </a:p>
      </dgm:t>
    </dgm:pt>
    <dgm:pt modelId="{81DC9C62-D2EC-448D-B739-4A503722E758}" type="pres">
      <dgm:prSet presAssocID="{CF57067F-30E5-4279-AE59-9FD20A0115C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A718B1-6A12-427A-9DB5-E024A18B6FBD}" type="pres">
      <dgm:prSet presAssocID="{39B76752-2F36-4C38-97F7-40B0DA4F0F17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DD395F14-69C5-4EAD-B16C-3B0EE859569A}" type="pres">
      <dgm:prSet presAssocID="{0B44C0F0-0322-4CB0-A272-AF334D794979}" presName="Name9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AB53746D-011F-4986-984B-9821EAEAB21D}" type="pres">
      <dgm:prSet presAssocID="{0B44C0F0-0322-4CB0-A272-AF334D794979}" presName="connTx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A583B60D-E8E7-451F-B714-82F7EB88AA0A}" type="pres">
      <dgm:prSet presAssocID="{462DCDAB-DC4D-4095-AA74-D020CD4028C3}" presName="node" presStyleLbl="node1" presStyleIdx="0" presStyleCnt="3" custRadScaleRad="141997" custRadScaleInc="1400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7D82311-673A-4694-A0F2-AEF0AA6E4BDF}" type="pres">
      <dgm:prSet presAssocID="{CA9CF9DB-5CD5-4F4E-9E14-F2660AE533F6}" presName="Name9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08F313FF-AF97-406C-BAE2-43EC4A534A42}" type="pres">
      <dgm:prSet presAssocID="{CA9CF9DB-5CD5-4F4E-9E14-F2660AE533F6}" presName="connTx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0AD5EF0C-975D-40AA-9378-56AED1BFF695}" type="pres">
      <dgm:prSet presAssocID="{6DF432F3-9135-4249-9B8E-E76EDAE38240}" presName="node" presStyleLbl="node1" presStyleIdx="1" presStyleCnt="3" custRadScaleRad="104766" custRadScaleInc="-119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35FCD1-A0E2-458F-B25B-148411C696BD}" type="pres">
      <dgm:prSet presAssocID="{C6A97CC9-DE2C-41AD-8713-FEC6E0C6E5BE}" presName="Name9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0BDF6C1A-BCBC-4BD7-8203-9084D769EDF9}" type="pres">
      <dgm:prSet presAssocID="{C6A97CC9-DE2C-41AD-8713-FEC6E0C6E5BE}" presName="connTx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A5802E1D-A875-4AD7-BBDD-1CCE5A709688}" type="pres">
      <dgm:prSet presAssocID="{AB361ED5-C678-4850-8926-5C5E659D12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661E66C-676B-4ABE-9800-4D6B25368864}" type="presOf" srcId="{39B76752-2F36-4C38-97F7-40B0DA4F0F17}" destId="{A2A718B1-6A12-427A-9DB5-E024A18B6FBD}" srcOrd="0" destOrd="0" presId="urn:microsoft.com/office/officeart/2005/8/layout/radial1"/>
    <dgm:cxn modelId="{FF1CF2B4-FDC2-40FD-A107-656C10B28795}" type="presOf" srcId="{C6A97CC9-DE2C-41AD-8713-FEC6E0C6E5BE}" destId="{0BDF6C1A-BCBC-4BD7-8203-9084D769EDF9}" srcOrd="1" destOrd="0" presId="urn:microsoft.com/office/officeart/2005/8/layout/radial1"/>
    <dgm:cxn modelId="{87DE9DA7-7B58-4F2F-83AE-B0414934C097}" type="presOf" srcId="{AB361ED5-C678-4850-8926-5C5E659D1250}" destId="{A5802E1D-A875-4AD7-BBDD-1CCE5A709688}" srcOrd="0" destOrd="0" presId="urn:microsoft.com/office/officeart/2005/8/layout/radial1"/>
    <dgm:cxn modelId="{37DDF3E0-98AD-4D0D-A7A0-8F705727C998}" type="presOf" srcId="{C6A97CC9-DE2C-41AD-8713-FEC6E0C6E5BE}" destId="{3D35FCD1-A0E2-458F-B25B-148411C696BD}" srcOrd="0" destOrd="0" presId="urn:microsoft.com/office/officeart/2005/8/layout/radial1"/>
    <dgm:cxn modelId="{DC136229-4859-4166-A958-9CFC18332791}" type="presOf" srcId="{CA9CF9DB-5CD5-4F4E-9E14-F2660AE533F6}" destId="{08F313FF-AF97-406C-BAE2-43EC4A534A42}" srcOrd="1" destOrd="0" presId="urn:microsoft.com/office/officeart/2005/8/layout/radial1"/>
    <dgm:cxn modelId="{58111B37-6D17-48F0-8212-A96FC15D42B0}" type="presOf" srcId="{0B44C0F0-0322-4CB0-A272-AF334D794979}" destId="{DD395F14-69C5-4EAD-B16C-3B0EE859569A}" srcOrd="0" destOrd="0" presId="urn:microsoft.com/office/officeart/2005/8/layout/radial1"/>
    <dgm:cxn modelId="{F62B5581-4606-41C2-8CF2-CF8217BD6F6F}" srcId="{CF57067F-30E5-4279-AE59-9FD20A0115CD}" destId="{39B76752-2F36-4C38-97F7-40B0DA4F0F17}" srcOrd="0" destOrd="0" parTransId="{50282CEF-CFBD-4738-8A6F-170581525B08}" sibTransId="{17BC98E0-7829-471F-9886-A7872B86B561}"/>
    <dgm:cxn modelId="{A271F794-017F-425C-815C-2E89D9FFE418}" type="presOf" srcId="{CA9CF9DB-5CD5-4F4E-9E14-F2660AE533F6}" destId="{97D82311-673A-4694-A0F2-AEF0AA6E4BDF}" srcOrd="0" destOrd="0" presId="urn:microsoft.com/office/officeart/2005/8/layout/radial1"/>
    <dgm:cxn modelId="{DC8F172D-608C-43D1-B373-D9C18056E134}" type="presOf" srcId="{0B44C0F0-0322-4CB0-A272-AF334D794979}" destId="{AB53746D-011F-4986-984B-9821EAEAB21D}" srcOrd="1" destOrd="0" presId="urn:microsoft.com/office/officeart/2005/8/layout/radial1"/>
    <dgm:cxn modelId="{AF74D354-75EA-456A-9299-4AA8D71BCFAC}" type="presOf" srcId="{462DCDAB-DC4D-4095-AA74-D020CD4028C3}" destId="{A583B60D-E8E7-451F-B714-82F7EB88AA0A}" srcOrd="0" destOrd="0" presId="urn:microsoft.com/office/officeart/2005/8/layout/radial1"/>
    <dgm:cxn modelId="{337735ED-7E1E-4937-96C1-33FE05F337F2}" srcId="{39B76752-2F36-4C38-97F7-40B0DA4F0F17}" destId="{6DF432F3-9135-4249-9B8E-E76EDAE38240}" srcOrd="1" destOrd="0" parTransId="{CA9CF9DB-5CD5-4F4E-9E14-F2660AE533F6}" sibTransId="{6D70694C-3679-4E63-98EB-3EA18170C990}"/>
    <dgm:cxn modelId="{B9AD83B0-DED9-44E3-B4E3-C1AE95F21A81}" srcId="{39B76752-2F36-4C38-97F7-40B0DA4F0F17}" destId="{462DCDAB-DC4D-4095-AA74-D020CD4028C3}" srcOrd="0" destOrd="0" parTransId="{0B44C0F0-0322-4CB0-A272-AF334D794979}" sibTransId="{4F4B8030-AB06-42E9-A780-53F87C2A9A9E}"/>
    <dgm:cxn modelId="{909CC358-654D-46DF-A0D1-8820169B7F2B}" type="presOf" srcId="{6DF432F3-9135-4249-9B8E-E76EDAE38240}" destId="{0AD5EF0C-975D-40AA-9378-56AED1BFF695}" srcOrd="0" destOrd="0" presId="urn:microsoft.com/office/officeart/2005/8/layout/radial1"/>
    <dgm:cxn modelId="{0D285BF5-F71C-4295-BA17-67820A0E394B}" srcId="{39B76752-2F36-4C38-97F7-40B0DA4F0F17}" destId="{AB361ED5-C678-4850-8926-5C5E659D1250}" srcOrd="2" destOrd="0" parTransId="{C6A97CC9-DE2C-41AD-8713-FEC6E0C6E5BE}" sibTransId="{EB355179-EF5E-4775-8555-3DDA343EB8B1}"/>
    <dgm:cxn modelId="{16EC0660-F316-47CD-9A79-ACCDE6FCC79C}" type="presOf" srcId="{CF57067F-30E5-4279-AE59-9FD20A0115CD}" destId="{81DC9C62-D2EC-448D-B739-4A503722E758}" srcOrd="0" destOrd="0" presId="urn:microsoft.com/office/officeart/2005/8/layout/radial1"/>
    <dgm:cxn modelId="{4844F6D5-4951-4111-BDB4-7645BB85B47C}" type="presParOf" srcId="{81DC9C62-D2EC-448D-B739-4A503722E758}" destId="{A2A718B1-6A12-427A-9DB5-E024A18B6FBD}" srcOrd="0" destOrd="0" presId="urn:microsoft.com/office/officeart/2005/8/layout/radial1"/>
    <dgm:cxn modelId="{F9783AE5-C1C3-41CE-BE45-36BDD0417854}" type="presParOf" srcId="{81DC9C62-D2EC-448D-B739-4A503722E758}" destId="{DD395F14-69C5-4EAD-B16C-3B0EE859569A}" srcOrd="1" destOrd="0" presId="urn:microsoft.com/office/officeart/2005/8/layout/radial1"/>
    <dgm:cxn modelId="{E1C49E13-C91D-42C1-B987-984762F6CEB8}" type="presParOf" srcId="{DD395F14-69C5-4EAD-B16C-3B0EE859569A}" destId="{AB53746D-011F-4986-984B-9821EAEAB21D}" srcOrd="0" destOrd="0" presId="urn:microsoft.com/office/officeart/2005/8/layout/radial1"/>
    <dgm:cxn modelId="{6F52088E-EB75-49AB-A60A-1990A9DB7EFF}" type="presParOf" srcId="{81DC9C62-D2EC-448D-B739-4A503722E758}" destId="{A583B60D-E8E7-451F-B714-82F7EB88AA0A}" srcOrd="2" destOrd="0" presId="urn:microsoft.com/office/officeart/2005/8/layout/radial1"/>
    <dgm:cxn modelId="{EB2D24D1-B60B-4535-9DE3-1D32514BCB3B}" type="presParOf" srcId="{81DC9C62-D2EC-448D-B739-4A503722E758}" destId="{97D82311-673A-4694-A0F2-AEF0AA6E4BDF}" srcOrd="3" destOrd="0" presId="urn:microsoft.com/office/officeart/2005/8/layout/radial1"/>
    <dgm:cxn modelId="{653BEFB0-247E-47FA-99AD-896CDEA1462C}" type="presParOf" srcId="{97D82311-673A-4694-A0F2-AEF0AA6E4BDF}" destId="{08F313FF-AF97-406C-BAE2-43EC4A534A42}" srcOrd="0" destOrd="0" presId="urn:microsoft.com/office/officeart/2005/8/layout/radial1"/>
    <dgm:cxn modelId="{33E44BE6-D197-4CC2-B4BF-086B6013D13C}" type="presParOf" srcId="{81DC9C62-D2EC-448D-B739-4A503722E758}" destId="{0AD5EF0C-975D-40AA-9378-56AED1BFF695}" srcOrd="4" destOrd="0" presId="urn:microsoft.com/office/officeart/2005/8/layout/radial1"/>
    <dgm:cxn modelId="{92CAAB79-7030-492B-B102-62DD5607514D}" type="presParOf" srcId="{81DC9C62-D2EC-448D-B739-4A503722E758}" destId="{3D35FCD1-A0E2-458F-B25B-148411C696BD}" srcOrd="5" destOrd="0" presId="urn:microsoft.com/office/officeart/2005/8/layout/radial1"/>
    <dgm:cxn modelId="{1C23A0E3-EA80-4A98-9319-F7642EF8421C}" type="presParOf" srcId="{3D35FCD1-A0E2-458F-B25B-148411C696BD}" destId="{0BDF6C1A-BCBC-4BD7-8203-9084D769EDF9}" srcOrd="0" destOrd="0" presId="urn:microsoft.com/office/officeart/2005/8/layout/radial1"/>
    <dgm:cxn modelId="{DE11357B-E37B-4688-818C-8F0EEA63B643}" type="presParOf" srcId="{81DC9C62-D2EC-448D-B739-4A503722E758}" destId="{A5802E1D-A875-4AD7-BBDD-1CCE5A70968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718B1-6A12-427A-9DB5-E024A18B6FBD}">
      <dsp:nvSpPr>
        <dsp:cNvPr id="0" name=""/>
        <dsp:cNvSpPr/>
      </dsp:nvSpPr>
      <dsp:spPr>
        <a:xfrm>
          <a:off x="1591660" y="1512049"/>
          <a:ext cx="1160078" cy="1160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פיסול סביבתי</a:t>
          </a:r>
          <a:endParaRPr kumimoji="0" lang="en-GB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761549" y="1681938"/>
        <a:ext cx="820300" cy="820300"/>
      </dsp:txXfrm>
    </dsp:sp>
    <dsp:sp modelId="{DD395F14-69C5-4EAD-B16C-3B0EE859569A}">
      <dsp:nvSpPr>
        <dsp:cNvPr id="0" name=""/>
        <dsp:cNvSpPr/>
      </dsp:nvSpPr>
      <dsp:spPr>
        <a:xfrm rot="16902462">
          <a:off x="2136322" y="1312025"/>
          <a:ext cx="384097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384097" y="24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318768" y="1326461"/>
        <a:ext cx="19204" cy="19204"/>
      </dsp:txXfrm>
    </dsp:sp>
    <dsp:sp modelId="{A583B60D-E8E7-451F-B714-82F7EB88AA0A}">
      <dsp:nvSpPr>
        <dsp:cNvPr id="0" name=""/>
        <dsp:cNvSpPr/>
      </dsp:nvSpPr>
      <dsp:spPr>
        <a:xfrm>
          <a:off x="1905003" y="0"/>
          <a:ext cx="1160078" cy="1160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סביבה: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sz="19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074892" y="169889"/>
        <a:ext cx="820300" cy="820300"/>
      </dsp:txXfrm>
    </dsp:sp>
    <dsp:sp modelId="{97D82311-673A-4694-A0F2-AEF0AA6E4BDF}">
      <dsp:nvSpPr>
        <dsp:cNvPr id="0" name=""/>
        <dsp:cNvSpPr/>
      </dsp:nvSpPr>
      <dsp:spPr>
        <a:xfrm rot="1724431">
          <a:off x="2654782" y="2446486"/>
          <a:ext cx="413972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413972" y="24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2851419" y="2460175"/>
        <a:ext cx="20698" cy="20698"/>
      </dsp:txXfrm>
    </dsp:sp>
    <dsp:sp modelId="{0AD5EF0C-975D-40AA-9378-56AED1BFF695}">
      <dsp:nvSpPr>
        <dsp:cNvPr id="0" name=""/>
        <dsp:cNvSpPr/>
      </dsp:nvSpPr>
      <dsp:spPr>
        <a:xfrm>
          <a:off x="2971798" y="2268921"/>
          <a:ext cx="1160078" cy="1160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מטרות: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sz="19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141687" y="2438810"/>
        <a:ext cx="820300" cy="820300"/>
      </dsp:txXfrm>
    </dsp:sp>
    <dsp:sp modelId="{3D35FCD1-A0E2-458F-B25B-148411C696BD}">
      <dsp:nvSpPr>
        <dsp:cNvPr id="0" name=""/>
        <dsp:cNvSpPr/>
      </dsp:nvSpPr>
      <dsp:spPr>
        <a:xfrm rot="9000000">
          <a:off x="1342559" y="2445639"/>
          <a:ext cx="350276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350276" y="24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 rot="10800000">
        <a:off x="1508940" y="2460920"/>
        <a:ext cx="17513" cy="17513"/>
      </dsp:txXfrm>
    </dsp:sp>
    <dsp:sp modelId="{A5802E1D-A875-4AD7-BBDD-1CCE5A709688}">
      <dsp:nvSpPr>
        <dsp:cNvPr id="0" name=""/>
        <dsp:cNvSpPr/>
      </dsp:nvSpPr>
      <dsp:spPr>
        <a:xfrm>
          <a:off x="283655" y="2267226"/>
          <a:ext cx="1160078" cy="1160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חומרים:</a:t>
          </a:r>
        </a:p>
      </dsp:txBody>
      <dsp:txXfrm>
        <a:off x="453544" y="2437115"/>
        <a:ext cx="820300" cy="820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F654-C2FC-439B-951F-607A28B5DA5B}" type="datetimeFigureOut">
              <a:rPr lang="he-IL" smtClean="0"/>
              <a:t>כ"א/שבט/תשע"ו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562C-AE94-45AE-AFF2-138BFD9A41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362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F654-C2FC-439B-951F-607A28B5DA5B}" type="datetimeFigureOut">
              <a:rPr lang="he-IL" smtClean="0"/>
              <a:t>כ"א/שבט/תשע"ו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562C-AE94-45AE-AFF2-138BFD9A41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85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F654-C2FC-439B-951F-607A28B5DA5B}" type="datetimeFigureOut">
              <a:rPr lang="he-IL" smtClean="0"/>
              <a:t>כ"א/שבט/תשע"ו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562C-AE94-45AE-AFF2-138BFD9A41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938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F654-C2FC-439B-951F-607A28B5DA5B}" type="datetimeFigureOut">
              <a:rPr lang="he-IL" smtClean="0"/>
              <a:t>כ"א/שבט/תשע"ו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562C-AE94-45AE-AFF2-138BFD9A41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10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F654-C2FC-439B-951F-607A28B5DA5B}" type="datetimeFigureOut">
              <a:rPr lang="he-IL" smtClean="0"/>
              <a:t>כ"א/שבט/תשע"ו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562C-AE94-45AE-AFF2-138BFD9A41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240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F654-C2FC-439B-951F-607A28B5DA5B}" type="datetimeFigureOut">
              <a:rPr lang="he-IL" smtClean="0"/>
              <a:t>כ"א/שבט/תשע"ו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562C-AE94-45AE-AFF2-138BFD9A41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93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F654-C2FC-439B-951F-607A28B5DA5B}" type="datetimeFigureOut">
              <a:rPr lang="he-IL" smtClean="0"/>
              <a:t>כ"א/שבט/תשע"ו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562C-AE94-45AE-AFF2-138BFD9A41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645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F654-C2FC-439B-951F-607A28B5DA5B}" type="datetimeFigureOut">
              <a:rPr lang="he-IL" smtClean="0"/>
              <a:t>כ"א/שבט/תשע"ו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562C-AE94-45AE-AFF2-138BFD9A41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71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F654-C2FC-439B-951F-607A28B5DA5B}" type="datetimeFigureOut">
              <a:rPr lang="he-IL" smtClean="0"/>
              <a:t>כ"א/שבט/תשע"ו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562C-AE94-45AE-AFF2-138BFD9A41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07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F654-C2FC-439B-951F-607A28B5DA5B}" type="datetimeFigureOut">
              <a:rPr lang="he-IL" smtClean="0"/>
              <a:t>כ"א/שבט/תשע"ו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562C-AE94-45AE-AFF2-138BFD9A41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225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F654-C2FC-439B-951F-607A28B5DA5B}" type="datetimeFigureOut">
              <a:rPr lang="he-IL" smtClean="0"/>
              <a:t>כ"א/שבט/תשע"ו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562C-AE94-45AE-AFF2-138BFD9A41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824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F654-C2FC-439B-951F-607A28B5DA5B}" type="datetimeFigureOut">
              <a:rPr lang="he-IL" smtClean="0"/>
              <a:t>כ"א/שבט/תשע"ו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9562C-AE94-45AE-AFF2-138BFD9A41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839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002060"/>
                </a:solidFill>
              </a:rPr>
              <a:t>עבודה בנושא פיסול סביבתי</a:t>
            </a:r>
            <a:br>
              <a:rPr lang="he-IL" dirty="0" smtClean="0">
                <a:solidFill>
                  <a:srgbClr val="002060"/>
                </a:solidFill>
              </a:rPr>
            </a:br>
            <a:r>
              <a:rPr lang="he-IL" dirty="0" smtClean="0">
                <a:solidFill>
                  <a:srgbClr val="002060"/>
                </a:solidFill>
              </a:rPr>
              <a:t>כיתות ח' – תשע"ו</a:t>
            </a:r>
            <a:br>
              <a:rPr lang="he-IL" dirty="0" smtClean="0">
                <a:solidFill>
                  <a:srgbClr val="002060"/>
                </a:solidFill>
              </a:rPr>
            </a:br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32656"/>
            <a:ext cx="617041" cy="926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27782"/>
            <a:ext cx="2154028" cy="3000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5" y="3527782"/>
            <a:ext cx="3036641" cy="2277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27782"/>
            <a:ext cx="2857500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0353"/>
            <a:ext cx="8496943" cy="55810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AutoNum type="arabicPeriod"/>
            </a:pPr>
            <a:r>
              <a:rPr lang="he-IL" sz="2000" dirty="0" smtClean="0"/>
              <a:t>פתחו אתרי מרשתת [אינטרנט] </a:t>
            </a:r>
            <a:r>
              <a:rPr lang="he-IL" sz="2000" dirty="0"/>
              <a:t> </a:t>
            </a:r>
            <a:r>
              <a:rPr lang="he-IL" sz="2000" dirty="0" smtClean="0"/>
              <a:t>שונים :    בנושא "פיסול" ו"פיסול סביבתי"</a:t>
            </a:r>
          </a:p>
          <a:p>
            <a:r>
              <a:rPr lang="he-IL" sz="2000" dirty="0"/>
              <a:t> </a:t>
            </a:r>
            <a:r>
              <a:rPr lang="he-IL" sz="2000" dirty="0" smtClean="0"/>
              <a:t>     במצגת </a:t>
            </a:r>
            <a:r>
              <a:rPr lang="he-IL" sz="2000" dirty="0" smtClean="0"/>
              <a:t>פאוורפוינט </a:t>
            </a:r>
            <a:r>
              <a:rPr lang="he-IL" sz="2000" dirty="0" smtClean="0"/>
              <a:t>צרפו תמונות של פסלים ופסלים סביבתיים.  </a:t>
            </a:r>
          </a:p>
          <a:p>
            <a:r>
              <a:rPr lang="he-IL" sz="2000" dirty="0"/>
              <a:t> </a:t>
            </a:r>
            <a:r>
              <a:rPr lang="he-IL" sz="2000" dirty="0" smtClean="0"/>
              <a:t>     ליד כל תמונה כתבו שם האמן, שם הפסל, חומרים, גודל. כתבו הגדרה משלכם </a:t>
            </a:r>
          </a:p>
          <a:p>
            <a:r>
              <a:rPr lang="he-IL" sz="2000" dirty="0" smtClean="0"/>
              <a:t>      ל'פיסול'.</a:t>
            </a:r>
          </a:p>
          <a:p>
            <a:r>
              <a:rPr lang="he-IL" sz="2000" dirty="0" smtClean="0"/>
              <a:t>      ערכו רשימה של עוד 2-3 סוגי פיסול אחרים [מלבד פיסול סביבתי] , רשמו  בכמה  </a:t>
            </a:r>
          </a:p>
          <a:p>
            <a:r>
              <a:rPr lang="he-IL" sz="2000" dirty="0"/>
              <a:t> </a:t>
            </a:r>
            <a:r>
              <a:rPr lang="he-IL" sz="2000" dirty="0" smtClean="0"/>
              <a:t>     נקודות מהם ההבדלים העיקריים בין הפיסול הסביבתי לפיסול אחר?</a:t>
            </a:r>
          </a:p>
          <a:p>
            <a:r>
              <a:rPr lang="he-IL" sz="2000" dirty="0"/>
              <a:t> </a:t>
            </a:r>
            <a:r>
              <a:rPr lang="he-IL" sz="2000" dirty="0" smtClean="0"/>
              <a:t>     כתבו מהם מקורות המידע בהם השתמשתם </a:t>
            </a:r>
            <a:r>
              <a:rPr lang="he-IL" sz="2000" dirty="0" smtClean="0"/>
              <a:t>.  [10 נקודות]</a:t>
            </a:r>
            <a:endParaRPr lang="he-IL" sz="2000" dirty="0" smtClean="0"/>
          </a:p>
          <a:p>
            <a:endParaRPr lang="he-IL" sz="2000" dirty="0" smtClean="0"/>
          </a:p>
          <a:p>
            <a:r>
              <a:rPr lang="he-IL" sz="2000" dirty="0" smtClean="0"/>
              <a:t>2. העתיקו את התרשים שבשקופית הבאה למצגת ומלאו בתוך העיגולים שבתרשים מידע על פיסול </a:t>
            </a:r>
            <a:r>
              <a:rPr lang="he-IL" sz="2000" dirty="0"/>
              <a:t>סביבתי</a:t>
            </a:r>
            <a:r>
              <a:rPr lang="en-US" sz="2000" dirty="0"/>
              <a:t> </a:t>
            </a:r>
            <a:r>
              <a:rPr lang="en-US" sz="2000" dirty="0" smtClean="0"/>
              <a:t>.</a:t>
            </a:r>
            <a:r>
              <a:rPr lang="he-IL" sz="2000" dirty="0" smtClean="0"/>
              <a:t>היעזרו במידע שקראתם</a:t>
            </a:r>
            <a:r>
              <a:rPr lang="he-IL" sz="2000" dirty="0" smtClean="0"/>
              <a:t>:  [15 נקודות]</a:t>
            </a:r>
            <a:endParaRPr lang="he-IL" sz="2000" dirty="0"/>
          </a:p>
          <a:p>
            <a:pPr marL="800100" lvl="1" indent="-342900">
              <a:lnSpc>
                <a:spcPts val="3100"/>
              </a:lnSpc>
              <a:spcBef>
                <a:spcPts val="300"/>
              </a:spcBef>
              <a:buFontTx/>
              <a:buBlip>
                <a:blip r:embed="rId2"/>
              </a:buBlip>
              <a:defRPr/>
            </a:pPr>
            <a:r>
              <a:rPr lang="he-IL" sz="2000" dirty="0" smtClean="0"/>
              <a:t>רשמו </a:t>
            </a:r>
            <a:r>
              <a:rPr lang="he-IL" sz="2000" dirty="0"/>
              <a:t>בתרשים שלושה מקומות </a:t>
            </a:r>
            <a:r>
              <a:rPr lang="he-IL" sz="2000" dirty="0" smtClean="0"/>
              <a:t> [סביבה] שונים , בהם </a:t>
            </a:r>
            <a:r>
              <a:rPr lang="he-IL" sz="2000" dirty="0"/>
              <a:t>ניתן להציב פסלים </a:t>
            </a:r>
            <a:r>
              <a:rPr lang="he-IL" sz="2000" dirty="0" smtClean="0"/>
              <a:t>סביבתיים.</a:t>
            </a:r>
            <a:endParaRPr lang="he-IL" sz="2000" dirty="0"/>
          </a:p>
          <a:p>
            <a:pPr marL="800100" lvl="1" indent="-342900">
              <a:lnSpc>
                <a:spcPts val="3100"/>
              </a:lnSpc>
              <a:spcBef>
                <a:spcPts val="300"/>
              </a:spcBef>
              <a:buFontTx/>
              <a:buBlip>
                <a:blip r:embed="rId2"/>
              </a:buBlip>
              <a:defRPr/>
            </a:pPr>
            <a:r>
              <a:rPr lang="he-IL" sz="2000" dirty="0" smtClean="0"/>
              <a:t>רשמו </a:t>
            </a:r>
            <a:r>
              <a:rPr lang="he-IL" sz="2000" dirty="0"/>
              <a:t>בתרשים שלושה סוגי חומרים </a:t>
            </a:r>
            <a:r>
              <a:rPr lang="he-IL" sz="2000" dirty="0" smtClean="0"/>
              <a:t>מהם </a:t>
            </a:r>
            <a:r>
              <a:rPr lang="he-IL" sz="2000" dirty="0"/>
              <a:t>יכולים להיות עשויים </a:t>
            </a:r>
            <a:r>
              <a:rPr lang="he-IL" sz="2000" dirty="0" smtClean="0"/>
              <a:t>פסלים סביבתיים</a:t>
            </a:r>
            <a:r>
              <a:rPr lang="he-IL" sz="2000" dirty="0"/>
              <a:t>.</a:t>
            </a:r>
          </a:p>
          <a:p>
            <a:pPr marL="800100" lvl="1" indent="-342900">
              <a:lnSpc>
                <a:spcPts val="3100"/>
              </a:lnSpc>
              <a:spcBef>
                <a:spcPts val="300"/>
              </a:spcBef>
              <a:buFontTx/>
              <a:buBlip>
                <a:blip r:embed="rId2"/>
              </a:buBlip>
              <a:defRPr/>
            </a:pPr>
            <a:r>
              <a:rPr lang="he-IL" sz="2000" dirty="0" smtClean="0"/>
              <a:t>רשמו </a:t>
            </a:r>
            <a:r>
              <a:rPr lang="he-IL" sz="2000" dirty="0"/>
              <a:t>שלוש </a:t>
            </a:r>
            <a:r>
              <a:rPr lang="he-IL" sz="2000" dirty="0" smtClean="0"/>
              <a:t>סיבות [מטרות] – מדוע יוצרים פיסול סביבתי.</a:t>
            </a:r>
            <a:endParaRPr lang="en-GB" sz="2000" dirty="0"/>
          </a:p>
          <a:p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7584" y="332656"/>
            <a:ext cx="7488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עליכם ליצור מצגת </a:t>
            </a:r>
            <a:r>
              <a:rPr lang="he-IL" sz="2000" b="1" dirty="0" err="1" smtClean="0"/>
              <a:t>פאוורפויינט</a:t>
            </a:r>
            <a:r>
              <a:rPr lang="he-IL" sz="2000" b="1" dirty="0" smtClean="0"/>
              <a:t> </a:t>
            </a:r>
            <a:r>
              <a:rPr lang="he-IL" sz="2000" b="1" dirty="0" smtClean="0"/>
              <a:t>ולענות על כל המשימות </a:t>
            </a:r>
            <a:r>
              <a:rPr lang="he-IL" sz="2000" b="1" dirty="0" smtClean="0"/>
              <a:t>שלפניכם. את קובץ העבודה יש לשלוח </a:t>
            </a:r>
            <a:r>
              <a:rPr lang="he-IL" sz="2000" b="1" dirty="0" err="1" smtClean="0"/>
              <a:t>במשו"ב</a:t>
            </a:r>
            <a:r>
              <a:rPr lang="he-IL" sz="2000" b="1" dirty="0" smtClean="0"/>
              <a:t> למורה לאמנות שלכם: 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437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לבן 28"/>
          <p:cNvSpPr/>
          <p:nvPr/>
        </p:nvSpPr>
        <p:spPr>
          <a:xfrm>
            <a:off x="2514600" y="381000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he-IL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מהו פיסול סביבתי</a:t>
            </a:r>
          </a:p>
        </p:txBody>
      </p:sp>
      <p:grpSp>
        <p:nvGrpSpPr>
          <p:cNvPr id="6147" name="Group 28"/>
          <p:cNvGrpSpPr>
            <a:grpSpLocks/>
          </p:cNvGrpSpPr>
          <p:nvPr/>
        </p:nvGrpSpPr>
        <p:grpSpPr bwMode="auto">
          <a:xfrm>
            <a:off x="990600" y="1219200"/>
            <a:ext cx="7162800" cy="5257800"/>
            <a:chOff x="624" y="768"/>
            <a:chExt cx="4512" cy="3312"/>
          </a:xfrm>
        </p:grpSpPr>
        <p:grpSp>
          <p:nvGrpSpPr>
            <p:cNvPr id="6148" name="קבוצה 25"/>
            <p:cNvGrpSpPr>
              <a:grpSpLocks/>
            </p:cNvGrpSpPr>
            <p:nvPr/>
          </p:nvGrpSpPr>
          <p:grpSpPr bwMode="auto">
            <a:xfrm>
              <a:off x="624" y="768"/>
              <a:ext cx="4512" cy="3312"/>
              <a:chOff x="381000" y="1447800"/>
              <a:chExt cx="7162800" cy="5257800"/>
            </a:xfrm>
          </p:grpSpPr>
          <p:sp>
            <p:nvSpPr>
              <p:cNvPr id="6" name="אליפסה 5"/>
              <p:cNvSpPr/>
              <p:nvPr/>
            </p:nvSpPr>
            <p:spPr>
              <a:xfrm>
                <a:off x="6629400" y="4876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b="0" dirty="0"/>
              </a:p>
            </p:txBody>
          </p:sp>
          <p:sp>
            <p:nvSpPr>
              <p:cNvPr id="7" name="אליפסה 6"/>
              <p:cNvSpPr/>
              <p:nvPr/>
            </p:nvSpPr>
            <p:spPr>
              <a:xfrm>
                <a:off x="6096000" y="40386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b="0" dirty="0"/>
              </a:p>
            </p:txBody>
          </p:sp>
          <p:sp>
            <p:nvSpPr>
              <p:cNvPr id="8" name="אליפסה 7"/>
              <p:cNvSpPr/>
              <p:nvPr/>
            </p:nvSpPr>
            <p:spPr>
              <a:xfrm>
                <a:off x="5943600" y="57150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b="0" dirty="0"/>
              </a:p>
            </p:txBody>
          </p:sp>
          <p:sp>
            <p:nvSpPr>
              <p:cNvPr id="9" name="אליפסה 8"/>
              <p:cNvSpPr/>
              <p:nvPr/>
            </p:nvSpPr>
            <p:spPr>
              <a:xfrm>
                <a:off x="381000" y="4876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b="0"/>
              </a:p>
            </p:txBody>
          </p:sp>
          <p:sp>
            <p:nvSpPr>
              <p:cNvPr id="10" name="אליפסה 9"/>
              <p:cNvSpPr/>
              <p:nvPr/>
            </p:nvSpPr>
            <p:spPr>
              <a:xfrm>
                <a:off x="1143000" y="39624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b="0"/>
              </a:p>
            </p:txBody>
          </p:sp>
          <p:sp>
            <p:nvSpPr>
              <p:cNvPr id="11" name="אליפסה 10"/>
              <p:cNvSpPr/>
              <p:nvPr/>
            </p:nvSpPr>
            <p:spPr>
              <a:xfrm>
                <a:off x="914400" y="57912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b="0"/>
              </a:p>
            </p:txBody>
          </p:sp>
          <p:sp>
            <p:nvSpPr>
              <p:cNvPr id="12" name="אליפסה 11"/>
              <p:cNvSpPr/>
              <p:nvPr/>
            </p:nvSpPr>
            <p:spPr>
              <a:xfrm rot="16200000">
                <a:off x="4724400" y="17526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b="0" dirty="0"/>
              </a:p>
            </p:txBody>
          </p:sp>
          <p:sp>
            <p:nvSpPr>
              <p:cNvPr id="13" name="אליפסה 12"/>
              <p:cNvSpPr/>
              <p:nvPr/>
            </p:nvSpPr>
            <p:spPr>
              <a:xfrm rot="16200000">
                <a:off x="2743200" y="1828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b="0" dirty="0"/>
              </a:p>
            </p:txBody>
          </p:sp>
          <p:sp>
            <p:nvSpPr>
              <p:cNvPr id="14" name="אליפסה 13"/>
              <p:cNvSpPr/>
              <p:nvPr/>
            </p:nvSpPr>
            <p:spPr>
              <a:xfrm rot="16200000">
                <a:off x="3733800" y="1447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b="0" dirty="0"/>
              </a:p>
            </p:txBody>
          </p:sp>
          <p:cxnSp>
            <p:nvCxnSpPr>
              <p:cNvPr id="15" name="מחבר ישר 14"/>
              <p:cNvCxnSpPr>
                <a:stCxn id="12" idx="1"/>
              </p:cNvCxnSpPr>
              <p:nvPr/>
            </p:nvCxnSpPr>
            <p:spPr>
              <a:xfrm rot="10800000" flipV="1">
                <a:off x="4495800" y="2533650"/>
                <a:ext cx="361950" cy="3619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מחבר ישר 15"/>
              <p:cNvCxnSpPr>
                <a:stCxn id="6" idx="2"/>
              </p:cNvCxnSpPr>
              <p:nvPr/>
            </p:nvCxnSpPr>
            <p:spPr>
              <a:xfrm rot="10800000" flipV="1">
                <a:off x="6019800" y="5334000"/>
                <a:ext cx="609600" cy="76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מחבר ישר 16"/>
              <p:cNvCxnSpPr>
                <a:stCxn id="8" idx="1"/>
              </p:cNvCxnSpPr>
              <p:nvPr/>
            </p:nvCxnSpPr>
            <p:spPr>
              <a:xfrm rot="16200000" flipV="1">
                <a:off x="5791200" y="5562600"/>
                <a:ext cx="438150" cy="133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ישר 17"/>
              <p:cNvCxnSpPr>
                <a:endCxn id="12" idx="1"/>
              </p:cNvCxnSpPr>
              <p:nvPr/>
            </p:nvCxnSpPr>
            <p:spPr>
              <a:xfrm rot="5400000" flipH="1" flipV="1">
                <a:off x="4495800" y="2533650"/>
                <a:ext cx="361950" cy="3619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ישר 18"/>
              <p:cNvCxnSpPr>
                <a:stCxn id="7" idx="3"/>
              </p:cNvCxnSpPr>
              <p:nvPr/>
            </p:nvCxnSpPr>
            <p:spPr>
              <a:xfrm rot="5400000">
                <a:off x="5715000" y="4895850"/>
                <a:ext cx="590550" cy="4381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מחבר ישר 19"/>
              <p:cNvCxnSpPr>
                <a:endCxn id="6" idx="2"/>
              </p:cNvCxnSpPr>
              <p:nvPr/>
            </p:nvCxnSpPr>
            <p:spPr>
              <a:xfrm flipV="1">
                <a:off x="5867400" y="5334000"/>
                <a:ext cx="7620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מחבר ישר 20"/>
              <p:cNvCxnSpPr/>
              <p:nvPr/>
            </p:nvCxnSpPr>
            <p:spPr>
              <a:xfrm rot="16200000" flipH="1">
                <a:off x="5713413" y="5564187"/>
                <a:ext cx="458788" cy="150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מחבר ישר 21"/>
              <p:cNvCxnSpPr/>
              <p:nvPr/>
            </p:nvCxnSpPr>
            <p:spPr>
              <a:xfrm>
                <a:off x="2209800" y="4953000"/>
                <a:ext cx="91440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מחבר ישר 22"/>
              <p:cNvCxnSpPr>
                <a:endCxn id="10" idx="5"/>
              </p:cNvCxnSpPr>
              <p:nvPr/>
            </p:nvCxnSpPr>
            <p:spPr>
              <a:xfrm rot="16200000" flipV="1">
                <a:off x="1695450" y="4972050"/>
                <a:ext cx="590550" cy="133350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מחבר ישר 23"/>
              <p:cNvCxnSpPr>
                <a:endCxn id="9" idx="6"/>
              </p:cNvCxnSpPr>
              <p:nvPr/>
            </p:nvCxnSpPr>
            <p:spPr>
              <a:xfrm rot="10800000">
                <a:off x="1295400" y="5334000"/>
                <a:ext cx="762000" cy="1588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מחבר ישר 24"/>
              <p:cNvCxnSpPr>
                <a:endCxn id="11" idx="7"/>
              </p:cNvCxnSpPr>
              <p:nvPr/>
            </p:nvCxnSpPr>
            <p:spPr>
              <a:xfrm rot="5400000">
                <a:off x="1581150" y="5448300"/>
                <a:ext cx="590550" cy="361950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מחבר ישר 25"/>
              <p:cNvCxnSpPr>
                <a:stCxn id="13" idx="3"/>
              </p:cNvCxnSpPr>
              <p:nvPr/>
            </p:nvCxnSpPr>
            <p:spPr>
              <a:xfrm>
                <a:off x="3524250" y="2609850"/>
                <a:ext cx="285750" cy="209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מחבר ישר 26"/>
              <p:cNvCxnSpPr>
                <a:stCxn id="14" idx="2"/>
              </p:cNvCxnSpPr>
              <p:nvPr/>
            </p:nvCxnSpPr>
            <p:spPr>
              <a:xfrm rot="5400000">
                <a:off x="4038601" y="2514600"/>
                <a:ext cx="304800" cy="3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8" name="דיאגרמה 27"/>
              <p:cNvGraphicFramePr/>
              <p:nvPr>
                <p:extLst>
                  <p:ext uri="{D42A27DB-BD31-4B8C-83A1-F6EECF244321}">
                    <p14:modId xmlns:p14="http://schemas.microsoft.com/office/powerpoint/2010/main" val="3565677515"/>
                  </p:ext>
                </p:extLst>
              </p:nvPr>
            </p:nvGraphicFramePr>
            <p:xfrm>
              <a:off x="1752600" y="2667000"/>
              <a:ext cx="4343400" cy="3429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p:grpSp>
        <p:sp>
          <p:nvSpPr>
            <p:cNvPr id="6149" name="Oval 53"/>
            <p:cNvSpPr>
              <a:spLocks noChangeArrowheads="1"/>
            </p:cNvSpPr>
            <p:nvPr/>
          </p:nvSpPr>
          <p:spPr bwMode="auto">
            <a:xfrm>
              <a:off x="2352" y="2352"/>
              <a:ext cx="1056" cy="10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e-IL" sz="2400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פיסול </a:t>
              </a:r>
              <a:r>
                <a:rPr lang="en-US" sz="2400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/>
              </a:r>
              <a:br>
                <a:rPr lang="en-US" sz="2400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he-IL" sz="2400" dirty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סביבתי</a:t>
              </a:r>
              <a:endParaRPr lang="en-US" sz="24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50" name="Line 54"/>
            <p:cNvSpPr>
              <a:spLocks noChangeShapeType="1"/>
            </p:cNvSpPr>
            <p:nvPr/>
          </p:nvSpPr>
          <p:spPr bwMode="auto">
            <a:xfrm flipH="1">
              <a:off x="2928" y="225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151" name="Line 55"/>
            <p:cNvSpPr>
              <a:spLocks noChangeShapeType="1"/>
            </p:cNvSpPr>
            <p:nvPr/>
          </p:nvSpPr>
          <p:spPr bwMode="auto">
            <a:xfrm flipH="1">
              <a:off x="2352" y="31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6152" name="Line 56"/>
            <p:cNvSpPr>
              <a:spLocks noChangeShapeType="1"/>
            </p:cNvSpPr>
            <p:nvPr/>
          </p:nvSpPr>
          <p:spPr bwMode="auto">
            <a:xfrm>
              <a:off x="3360" y="31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2934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1960" y="3140968"/>
            <a:ext cx="468052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שם היצירה:</a:t>
            </a:r>
          </a:p>
          <a:p>
            <a:r>
              <a:rPr lang="he-IL" dirty="0" smtClean="0"/>
              <a:t>שם האמן:</a:t>
            </a:r>
          </a:p>
          <a:p>
            <a:r>
              <a:rPr lang="he-IL" dirty="0" smtClean="0"/>
              <a:t>שנת היצירה:</a:t>
            </a:r>
          </a:p>
          <a:p>
            <a:r>
              <a:rPr lang="he-IL" dirty="0" smtClean="0"/>
              <a:t>החומרים ממנו עשויה:</a:t>
            </a:r>
          </a:p>
          <a:p>
            <a:r>
              <a:rPr lang="he-IL" dirty="0" smtClean="0"/>
              <a:t>מידות הפסל: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89222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83009"/>
            <a:ext cx="4283408" cy="3199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88024" y="548680"/>
            <a:ext cx="352839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u="sng" dirty="0" smtClean="0"/>
              <a:t>מטלה  3</a:t>
            </a:r>
            <a:r>
              <a:rPr lang="he-IL" sz="2000" b="1" u="sng" dirty="0" smtClean="0"/>
              <a:t>: </a:t>
            </a:r>
            <a:r>
              <a:rPr lang="he-IL" sz="2000" dirty="0" smtClean="0"/>
              <a:t>  [15 נקודות]</a:t>
            </a:r>
            <a:endParaRPr lang="he-IL" sz="2000" dirty="0" smtClean="0"/>
          </a:p>
          <a:p>
            <a:endParaRPr lang="he-IL" sz="2000" dirty="0" smtClean="0"/>
          </a:p>
          <a:p>
            <a:r>
              <a:rPr lang="he-IL" sz="2000" dirty="0" smtClean="0"/>
              <a:t>מצאו בשטח בית הספר את הפסלים </a:t>
            </a:r>
            <a:r>
              <a:rPr lang="he-IL" sz="2000" dirty="0"/>
              <a:t>הסביבתיים </a:t>
            </a:r>
            <a:r>
              <a:rPr lang="he-IL" sz="2000" dirty="0" smtClean="0"/>
              <a:t>שלפניכם וענו על הפרטים והשאלות המצורפות בשקופיות 4-6.</a:t>
            </a:r>
          </a:p>
        </p:txBody>
      </p:sp>
    </p:spTree>
    <p:extLst>
      <p:ext uri="{BB962C8B-B14F-4D97-AF65-F5344CB8AC3E}">
        <p14:creationId xmlns:p14="http://schemas.microsoft.com/office/powerpoint/2010/main" val="19223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17" y="90872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09" y="878947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4408634"/>
            <a:ext cx="468052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שם היצירה:</a:t>
            </a:r>
          </a:p>
          <a:p>
            <a:r>
              <a:rPr lang="he-IL" dirty="0" smtClean="0"/>
              <a:t>שם האמן:</a:t>
            </a:r>
          </a:p>
          <a:p>
            <a:r>
              <a:rPr lang="he-IL" dirty="0" smtClean="0"/>
              <a:t>שנת היצירה:</a:t>
            </a:r>
          </a:p>
          <a:p>
            <a:r>
              <a:rPr lang="he-IL" dirty="0" smtClean="0"/>
              <a:t>החומרים ממנו עשויה:</a:t>
            </a:r>
          </a:p>
          <a:p>
            <a:r>
              <a:rPr lang="he-IL" dirty="0" smtClean="0"/>
              <a:t>מידות הפסל: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78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84199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3664" y="99060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000" y="99060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1" y="4059486"/>
            <a:ext cx="3446512" cy="258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19972" y="4405754"/>
            <a:ext cx="468052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שם היצירה:</a:t>
            </a:r>
          </a:p>
          <a:p>
            <a:r>
              <a:rPr lang="he-IL" dirty="0" smtClean="0"/>
              <a:t>שם האמן:</a:t>
            </a:r>
          </a:p>
          <a:p>
            <a:r>
              <a:rPr lang="he-IL" dirty="0" smtClean="0"/>
              <a:t>שנת היצירה:</a:t>
            </a:r>
          </a:p>
          <a:p>
            <a:r>
              <a:rPr lang="he-IL" dirty="0" smtClean="0"/>
              <a:t>החומרים ממנו עשויה:</a:t>
            </a:r>
          </a:p>
          <a:p>
            <a:r>
              <a:rPr lang="he-IL" dirty="0" smtClean="0"/>
              <a:t>מידות הפסל: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54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1918" y="260648"/>
            <a:ext cx="48245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u="sng" dirty="0" smtClean="0"/>
              <a:t>מטלה 4</a:t>
            </a:r>
            <a:r>
              <a:rPr lang="he-IL" sz="2000" b="1" u="sng" dirty="0" smtClean="0"/>
              <a:t>: </a:t>
            </a:r>
            <a:r>
              <a:rPr lang="he-IL" sz="2000" dirty="0" smtClean="0"/>
              <a:t>  [20 נקודות]</a:t>
            </a:r>
            <a:endParaRPr lang="he-IL" sz="2000" dirty="0" smtClean="0"/>
          </a:p>
          <a:p>
            <a:pPr algn="ctr"/>
            <a:endParaRPr lang="he-IL" sz="2000" dirty="0" smtClean="0"/>
          </a:p>
          <a:p>
            <a:pPr algn="ctr"/>
            <a:r>
              <a:rPr lang="he-IL" sz="2400" b="1" u="sng" dirty="0" smtClean="0"/>
              <a:t>סביבה חדשה לפסל </a:t>
            </a:r>
            <a:r>
              <a:rPr lang="he-IL" sz="2400" b="1" u="sng" dirty="0"/>
              <a:t>שבחרת:</a:t>
            </a:r>
          </a:p>
          <a:p>
            <a:endParaRPr lang="he-IL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7992888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בחרו אחד מהפסלים הסביבתיים בשטח בית הספר.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הפסל /ת  שאת פסלו/ה בחרתם התבקש/ה להציע סביבה חדשה להצבת הפסל.</a:t>
            </a:r>
          </a:p>
          <a:p>
            <a:pPr>
              <a:lnSpc>
                <a:spcPct val="150000"/>
              </a:lnSpc>
            </a:pPr>
            <a:endParaRPr lang="he-IL" dirty="0" smtClean="0"/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latin typeface="Tahoma" pitchFamily="34" charset="0"/>
              </a:rPr>
              <a:t>תארו </a:t>
            </a:r>
            <a:r>
              <a:rPr lang="he-IL" dirty="0">
                <a:latin typeface="Tahoma" pitchFamily="34" charset="0"/>
              </a:rPr>
              <a:t>את הסביבה </a:t>
            </a:r>
            <a:r>
              <a:rPr lang="he-IL" dirty="0" smtClean="0">
                <a:latin typeface="Tahoma" pitchFamily="34" charset="0"/>
              </a:rPr>
              <a:t>שאתם מציעים, הדפיסו </a:t>
            </a:r>
            <a:r>
              <a:rPr lang="he-IL" dirty="0">
                <a:latin typeface="Tahoma" pitchFamily="34" charset="0"/>
              </a:rPr>
              <a:t>תמונה </a:t>
            </a:r>
            <a:r>
              <a:rPr lang="he-IL" dirty="0" smtClean="0">
                <a:latin typeface="Tahoma" pitchFamily="34" charset="0"/>
              </a:rPr>
              <a:t>של סביבה זו [מהמרשתת או שצילמתם לבד]. אפשר להדפיס בשחור לבן ולצבוע או להדפיס בצבע.</a:t>
            </a:r>
            <a:endParaRPr lang="he-IL" dirty="0">
              <a:latin typeface="Tahom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latin typeface="Tahoma" pitchFamily="34" charset="0"/>
              </a:rPr>
              <a:t>הדפיסו  וגזרו את הפסל שבחרתם ומקמו אותו [הדביקו] בנוף החדש. [תוכלו להשתמש בכל כלי שתרצו, להגדיל / להקטין או לצבוע מחדש]</a:t>
            </a: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latin typeface="Tahoma" pitchFamily="34" charset="0"/>
              </a:rPr>
              <a:t>פרטו – האם בהצעתכם ישנה ניגודיות </a:t>
            </a:r>
            <a:r>
              <a:rPr lang="he-IL" dirty="0">
                <a:latin typeface="Tahoma" pitchFamily="34" charset="0"/>
              </a:rPr>
              <a:t>בין הסביבה </a:t>
            </a:r>
            <a:r>
              <a:rPr lang="he-IL" dirty="0" smtClean="0">
                <a:latin typeface="Tahoma" pitchFamily="34" charset="0"/>
              </a:rPr>
              <a:t>לפסל, או שהוא משתלב בה?</a:t>
            </a: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latin typeface="Tahoma" pitchFamily="34" charset="0"/>
              </a:rPr>
              <a:t>הסבירו - מדוע לדעתכם </a:t>
            </a:r>
            <a:r>
              <a:rPr lang="he-IL" dirty="0">
                <a:latin typeface="Tahoma" pitchFamily="34" charset="0"/>
              </a:rPr>
              <a:t>כדאי למקם את הפסל בסביבה זו ומה היתרון </a:t>
            </a:r>
            <a:r>
              <a:rPr lang="he-IL" dirty="0" smtClean="0">
                <a:latin typeface="Tahoma" pitchFamily="34" charset="0"/>
              </a:rPr>
              <a:t>בכך?</a:t>
            </a:r>
            <a:endParaRPr lang="he-IL" dirty="0"/>
          </a:p>
          <a:p>
            <a:pPr>
              <a:lnSpc>
                <a:spcPct val="150000"/>
              </a:lnSpc>
            </a:pPr>
            <a:endParaRPr lang="he-IL" dirty="0" smtClean="0"/>
          </a:p>
          <a:p>
            <a:pPr>
              <a:lnSpc>
                <a:spcPct val="150000"/>
              </a:lnSpc>
            </a:pPr>
            <a:r>
              <a:rPr lang="he-IL" b="1" dirty="0" smtClean="0">
                <a:latin typeface="Guttman Kav" panose="02010401010101010101" pitchFamily="2" charset="-79"/>
                <a:cs typeface="Guttman Kav" panose="02010401010101010101" pitchFamily="2" charset="-79"/>
              </a:rPr>
              <a:t>*</a:t>
            </a:r>
            <a:r>
              <a:rPr lang="en-US" b="1" dirty="0" smtClean="0">
                <a:cs typeface="Guttman Kav" panose="02010401010101010101" pitchFamily="2" charset="-79"/>
              </a:rPr>
              <a:t> </a:t>
            </a:r>
            <a:r>
              <a:rPr lang="he-IL" b="1" dirty="0" smtClean="0">
                <a:latin typeface="Guttman Kav" panose="02010401010101010101" pitchFamily="2" charset="-79"/>
                <a:cs typeface="Guttman Kav" panose="02010401010101010101" pitchFamily="2" charset="-79"/>
              </a:rPr>
              <a:t>משימת בונוס – למעוניינים ניתן לבנות דגם קטן של הפסל הנבחר – בכל חומר שתבחרו, לצלמו, ולשתול אותו בסביבה החדשה שבחרתם.</a:t>
            </a:r>
            <a:endParaRPr lang="he-IL" b="1" dirty="0">
              <a:latin typeface="Guttman Kav" panose="02010401010101010101" pitchFamily="2" charset="-79"/>
              <a:cs typeface="Guttman Kav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5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992888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 smtClean="0"/>
              <a:t>מטלה 5</a:t>
            </a:r>
            <a:r>
              <a:rPr lang="he-IL" b="1" u="sng" dirty="0" smtClean="0"/>
              <a:t>: </a:t>
            </a:r>
            <a:r>
              <a:rPr lang="he-IL" dirty="0" smtClean="0"/>
              <a:t>  [40 נקודות]</a:t>
            </a:r>
            <a:endParaRPr lang="he-IL" dirty="0" smtClean="0"/>
          </a:p>
          <a:p>
            <a:endParaRPr lang="he-IL" b="1" u="sng" dirty="0"/>
          </a:p>
          <a:p>
            <a:endParaRPr lang="he-IL" b="1" u="sng" dirty="0"/>
          </a:p>
          <a:p>
            <a:r>
              <a:rPr lang="he-IL" dirty="0" smtClean="0"/>
              <a:t>בחרו פסל אחד מבין הפסלים בסביבת </a:t>
            </a:r>
            <a:r>
              <a:rPr lang="he-IL" b="1" dirty="0" smtClean="0"/>
              <a:t>רחבי העיר</a:t>
            </a:r>
            <a:r>
              <a:rPr lang="he-IL" dirty="0" smtClean="0"/>
              <a:t>, צלמו הפסל מכמה זוויות, הוסיפו למצגת שלכם וענו לגביו על השאלות שלפניכם: </a:t>
            </a:r>
          </a:p>
          <a:p>
            <a:endParaRPr lang="he-IL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he-IL" dirty="0" smtClean="0"/>
              <a:t>מהו החומר ממנו עשוי הפסל שבחרתם?  [מתכת/אבן/עץ/אחר]</a:t>
            </a:r>
          </a:p>
          <a:p>
            <a:endParaRPr lang="he-IL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he-IL" dirty="0" smtClean="0"/>
              <a:t>האם הפסל צבוע או שצבעו הוא צבע החומר ממנו עשוי [ציינו איזה צבעים מופיעים בפסל]</a:t>
            </a:r>
            <a:endParaRPr lang="he-IL" dirty="0"/>
          </a:p>
          <a:p>
            <a:pPr marL="285750" indent="-285750">
              <a:buFont typeface="Wingdings" pitchFamily="2" charset="2"/>
              <a:buChar char="ü"/>
            </a:pPr>
            <a:endParaRPr lang="he-IL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he-IL" dirty="0" smtClean="0"/>
              <a:t>מכמה חלקים מורכב הפסל?</a:t>
            </a:r>
          </a:p>
          <a:p>
            <a:pPr marL="285750" indent="-285750">
              <a:buFont typeface="Wingdings" pitchFamily="2" charset="2"/>
              <a:buChar char="ü"/>
            </a:pPr>
            <a:endParaRPr lang="he-IL" dirty="0"/>
          </a:p>
          <a:p>
            <a:pPr marL="285750" indent="-285750">
              <a:buFont typeface="Wingdings" pitchFamily="2" charset="2"/>
              <a:buChar char="ü"/>
            </a:pPr>
            <a:r>
              <a:rPr lang="he-IL" dirty="0" smtClean="0"/>
              <a:t>האם נמצא על כן? </a:t>
            </a:r>
          </a:p>
          <a:p>
            <a:pPr marL="285750" indent="-285750">
              <a:buFont typeface="Wingdings" pitchFamily="2" charset="2"/>
              <a:buChar char="ü"/>
            </a:pPr>
            <a:endParaRPr lang="he-IL" dirty="0"/>
          </a:p>
          <a:p>
            <a:pPr marL="285750" indent="-285750">
              <a:buFont typeface="Wingdings" pitchFamily="2" charset="2"/>
              <a:buChar char="ü"/>
            </a:pPr>
            <a:r>
              <a:rPr lang="he-IL" dirty="0" smtClean="0"/>
              <a:t>איזה נוף אתם רואים מסביב / דרך הפסל?</a:t>
            </a:r>
          </a:p>
          <a:p>
            <a:pPr marL="285750" indent="-285750">
              <a:buFont typeface="Wingdings" pitchFamily="2" charset="2"/>
              <a:buChar char="ü"/>
            </a:pPr>
            <a:endParaRPr lang="he-IL" dirty="0"/>
          </a:p>
          <a:p>
            <a:pPr marL="285750" indent="-285750">
              <a:buFont typeface="Wingdings" pitchFamily="2" charset="2"/>
              <a:buChar char="ü"/>
            </a:pPr>
            <a:r>
              <a:rPr lang="he-IL" dirty="0" smtClean="0"/>
              <a:t>כיצד ניתן לשער מהו גודל הפסל אם הדבר אינו </a:t>
            </a:r>
            <a:r>
              <a:rPr lang="he-IL" dirty="0" err="1" smtClean="0"/>
              <a:t>מצויין</a:t>
            </a:r>
            <a:r>
              <a:rPr lang="he-IL" dirty="0" smtClean="0"/>
              <a:t>?</a:t>
            </a:r>
          </a:p>
          <a:p>
            <a:pPr marL="285750" indent="-285750">
              <a:buFont typeface="Wingdings" pitchFamily="2" charset="2"/>
              <a:buChar char="ü"/>
            </a:pPr>
            <a:endParaRPr lang="he-IL" dirty="0"/>
          </a:p>
          <a:p>
            <a:pPr marL="285750" indent="-285750">
              <a:buFont typeface="Wingdings" pitchFamily="2" charset="2"/>
              <a:buChar char="ü"/>
            </a:pPr>
            <a:r>
              <a:rPr lang="he-IL" dirty="0" smtClean="0"/>
              <a:t>תארו את הפסל [מה אתם רואים].</a:t>
            </a:r>
          </a:p>
          <a:p>
            <a:pPr marL="285750" indent="-285750">
              <a:buFont typeface="Wingdings" pitchFamily="2" charset="2"/>
              <a:buChar char="ü"/>
            </a:pPr>
            <a:endParaRPr lang="he-IL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7544" y="6011133"/>
            <a:ext cx="230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Guttman Yad-Brush" panose="02010401010101010101" pitchFamily="2" charset="-79"/>
                <a:cs typeface="Guttman Yad-Brush" panose="02010401010101010101" pitchFamily="2" charset="-79"/>
              </a:rPr>
              <a:t>בהצלחה!</a:t>
            </a:r>
            <a:endParaRPr lang="he-IL" sz="24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42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494</Words>
  <Application>Microsoft Office PowerPoint</Application>
  <PresentationFormat>‫הצגה על המסך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ערכת נושא Office</vt:lpstr>
      <vt:lpstr>עבודה בנושא פיסול סביבתי כיתות ח' – תשע"ו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טלי מן</dc:creator>
  <cp:lastModifiedBy>User</cp:lastModifiedBy>
  <cp:revision>38</cp:revision>
  <dcterms:created xsi:type="dcterms:W3CDTF">2012-10-21T09:19:21Z</dcterms:created>
  <dcterms:modified xsi:type="dcterms:W3CDTF">2016-01-31T13:34:18Z</dcterms:modified>
</cp:coreProperties>
</file>