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4.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5.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3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7.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3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3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40.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4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4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4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4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4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4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4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4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5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51.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52.xml" ContentType="application/vnd.openxmlformats-officedocument.theme+xml"/>
  <Override PartName="/ppt/theme/theme5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27" r:id="rId2"/>
    <p:sldMasterId id="2147483932" r:id="rId3"/>
    <p:sldMasterId id="2147483958" r:id="rId4"/>
    <p:sldMasterId id="2147483963" r:id="rId5"/>
    <p:sldMasterId id="2147483968" r:id="rId6"/>
    <p:sldMasterId id="2147483973" r:id="rId7"/>
    <p:sldMasterId id="2147483977" r:id="rId8"/>
    <p:sldMasterId id="2147483982" r:id="rId9"/>
    <p:sldMasterId id="2147483988" r:id="rId10"/>
    <p:sldMasterId id="2147484130" r:id="rId11"/>
    <p:sldMasterId id="2147484136" r:id="rId12"/>
    <p:sldMasterId id="2147484142" r:id="rId13"/>
    <p:sldMasterId id="2147484148" r:id="rId14"/>
    <p:sldMasterId id="2147484154" r:id="rId15"/>
    <p:sldMasterId id="2147484160" r:id="rId16"/>
    <p:sldMasterId id="2147484166" r:id="rId17"/>
    <p:sldMasterId id="2147484172" r:id="rId18"/>
    <p:sldMasterId id="2147484178" r:id="rId19"/>
    <p:sldMasterId id="2147484184" r:id="rId20"/>
    <p:sldMasterId id="2147484190" r:id="rId21"/>
    <p:sldMasterId id="2147484196" r:id="rId22"/>
    <p:sldMasterId id="2147484202" r:id="rId23"/>
    <p:sldMasterId id="2147484208" r:id="rId24"/>
    <p:sldMasterId id="2147484214" r:id="rId25"/>
    <p:sldMasterId id="2147484421" r:id="rId26"/>
    <p:sldMasterId id="2147484427" r:id="rId27"/>
    <p:sldMasterId id="2147484433" r:id="rId28"/>
    <p:sldMasterId id="2147484439" r:id="rId29"/>
    <p:sldMasterId id="2147484444" r:id="rId30"/>
    <p:sldMasterId id="2147484449" r:id="rId31"/>
    <p:sldMasterId id="2147484454" r:id="rId32"/>
    <p:sldMasterId id="2147484459" r:id="rId33"/>
    <p:sldMasterId id="2147484464" r:id="rId34"/>
    <p:sldMasterId id="2147484469" r:id="rId35"/>
    <p:sldMasterId id="2147484475" r:id="rId36"/>
    <p:sldMasterId id="2147484481" r:id="rId37"/>
    <p:sldMasterId id="2147484487" r:id="rId38"/>
    <p:sldMasterId id="2147484493" r:id="rId39"/>
    <p:sldMasterId id="2147484499" r:id="rId40"/>
    <p:sldMasterId id="2147484509" r:id="rId41"/>
    <p:sldMasterId id="2147484515" r:id="rId42"/>
    <p:sldMasterId id="2147484521" r:id="rId43"/>
    <p:sldMasterId id="2147484527" r:id="rId44"/>
    <p:sldMasterId id="2147484533" r:id="rId45"/>
    <p:sldMasterId id="2147484539" r:id="rId46"/>
    <p:sldMasterId id="2147484934" r:id="rId47"/>
    <p:sldMasterId id="2147484938" r:id="rId48"/>
    <p:sldMasterId id="2147484943" r:id="rId49"/>
    <p:sldMasterId id="2147484949" r:id="rId50"/>
    <p:sldMasterId id="2147486132" r:id="rId51"/>
    <p:sldMasterId id="2147493234" r:id="rId52"/>
  </p:sldMasterIdLst>
  <p:notesMasterIdLst>
    <p:notesMasterId r:id="rId111"/>
  </p:notesMasterIdLst>
  <p:sldIdLst>
    <p:sldId id="256" r:id="rId53"/>
    <p:sldId id="511" r:id="rId54"/>
    <p:sldId id="512" r:id="rId55"/>
    <p:sldId id="505" r:id="rId56"/>
    <p:sldId id="516" r:id="rId57"/>
    <p:sldId id="504" r:id="rId58"/>
    <p:sldId id="502" r:id="rId59"/>
    <p:sldId id="503" r:id="rId60"/>
    <p:sldId id="416" r:id="rId61"/>
    <p:sldId id="498" r:id="rId62"/>
    <p:sldId id="506" r:id="rId63"/>
    <p:sldId id="492" r:id="rId64"/>
    <p:sldId id="417" r:id="rId65"/>
    <p:sldId id="419" r:id="rId66"/>
    <p:sldId id="420" r:id="rId67"/>
    <p:sldId id="425" r:id="rId68"/>
    <p:sldId id="426" r:id="rId69"/>
    <p:sldId id="501" r:id="rId70"/>
    <p:sldId id="513" r:id="rId71"/>
    <p:sldId id="514" r:id="rId72"/>
    <p:sldId id="429" r:id="rId73"/>
    <p:sldId id="430" r:id="rId74"/>
    <p:sldId id="510" r:id="rId75"/>
    <p:sldId id="434" r:id="rId76"/>
    <p:sldId id="508" r:id="rId77"/>
    <p:sldId id="488" r:id="rId78"/>
    <p:sldId id="491" r:id="rId79"/>
    <p:sldId id="489" r:id="rId80"/>
    <p:sldId id="490" r:id="rId81"/>
    <p:sldId id="437" r:id="rId82"/>
    <p:sldId id="439" r:id="rId83"/>
    <p:sldId id="515" r:id="rId84"/>
    <p:sldId id="441" r:id="rId85"/>
    <p:sldId id="442" r:id="rId86"/>
    <p:sldId id="446" r:id="rId87"/>
    <p:sldId id="447" r:id="rId88"/>
    <p:sldId id="454" r:id="rId89"/>
    <p:sldId id="455" r:id="rId90"/>
    <p:sldId id="468" r:id="rId91"/>
    <p:sldId id="469" r:id="rId92"/>
    <p:sldId id="464" r:id="rId93"/>
    <p:sldId id="465" r:id="rId94"/>
    <p:sldId id="466" r:id="rId95"/>
    <p:sldId id="467" r:id="rId96"/>
    <p:sldId id="448" r:id="rId97"/>
    <p:sldId id="449" r:id="rId98"/>
    <p:sldId id="450" r:id="rId99"/>
    <p:sldId id="451" r:id="rId100"/>
    <p:sldId id="452" r:id="rId101"/>
    <p:sldId id="456" r:id="rId102"/>
    <p:sldId id="457" r:id="rId103"/>
    <p:sldId id="458" r:id="rId104"/>
    <p:sldId id="460" r:id="rId105"/>
    <p:sldId id="493" r:id="rId106"/>
    <p:sldId id="461" r:id="rId107"/>
    <p:sldId id="494" r:id="rId108"/>
    <p:sldId id="509" r:id="rId109"/>
    <p:sldId id="463" r:id="rId11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FF6600"/>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6807" autoAdjust="0"/>
  </p:normalViewPr>
  <p:slideViewPr>
    <p:cSldViewPr>
      <p:cViewPr>
        <p:scale>
          <a:sx n="79" d="100"/>
          <a:sy n="79" d="100"/>
        </p:scale>
        <p:origin x="-882" y="-30"/>
      </p:cViewPr>
      <p:guideLst>
        <p:guide orient="horz" pos="2160"/>
        <p:guide pos="2880"/>
      </p:guideLst>
    </p:cSldViewPr>
  </p:slideViewPr>
  <p:outlineViewPr>
    <p:cViewPr>
      <p:scale>
        <a:sx n="33" d="100"/>
        <a:sy n="33" d="100"/>
      </p:scale>
      <p:origin x="0" y="43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1.xml"/><Relationship Id="rId68" Type="http://schemas.openxmlformats.org/officeDocument/2006/relationships/slide" Target="slides/slide16.xml"/><Relationship Id="rId84" Type="http://schemas.openxmlformats.org/officeDocument/2006/relationships/slide" Target="slides/slide32.xml"/><Relationship Id="rId89" Type="http://schemas.openxmlformats.org/officeDocument/2006/relationships/slide" Target="slides/slide37.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5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slide" Target="slides/slide35.xml"/><Relationship Id="rId102" Type="http://schemas.openxmlformats.org/officeDocument/2006/relationships/slide" Target="slides/slide50.xml"/><Relationship Id="rId110" Type="http://schemas.openxmlformats.org/officeDocument/2006/relationships/slide" Target="slides/slide58.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9.xml"/><Relationship Id="rId82" Type="http://schemas.openxmlformats.org/officeDocument/2006/relationships/slide" Target="slides/slide30.xml"/><Relationship Id="rId90" Type="http://schemas.openxmlformats.org/officeDocument/2006/relationships/slide" Target="slides/slide38.xml"/><Relationship Id="rId95" Type="http://schemas.openxmlformats.org/officeDocument/2006/relationships/slide" Target="slides/slide4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100" Type="http://schemas.openxmlformats.org/officeDocument/2006/relationships/slide" Target="slides/slide48.xml"/><Relationship Id="rId105" Type="http://schemas.openxmlformats.org/officeDocument/2006/relationships/slide" Target="slides/slide53.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slide" Target="slides/slide41.xml"/><Relationship Id="rId98"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slide" Target="slides/slide15.xml"/><Relationship Id="rId103" Type="http://schemas.openxmlformats.org/officeDocument/2006/relationships/slide" Target="slides/slide51.xml"/><Relationship Id="rId108" Type="http://schemas.openxmlformats.org/officeDocument/2006/relationships/slide" Target="slides/slide5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slide" Target="slides/slide36.xml"/><Relationship Id="rId91" Type="http://schemas.openxmlformats.org/officeDocument/2006/relationships/slide" Target="slides/slide39.xml"/><Relationship Id="rId96" Type="http://schemas.openxmlformats.org/officeDocument/2006/relationships/slide" Target="slides/slide4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106" Type="http://schemas.openxmlformats.org/officeDocument/2006/relationships/slide" Target="slides/slide54.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slide" Target="slides/slide42.xml"/><Relationship Id="rId99" Type="http://schemas.openxmlformats.org/officeDocument/2006/relationships/slide" Target="slides/slide47.xml"/><Relationship Id="rId101"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3.xml"/><Relationship Id="rId76" Type="http://schemas.openxmlformats.org/officeDocument/2006/relationships/slide" Target="slides/slide24.xml"/><Relationship Id="rId97" Type="http://schemas.openxmlformats.org/officeDocument/2006/relationships/slide" Target="slides/slide45.xml"/><Relationship Id="rId104"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19.xml"/><Relationship Id="rId92"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2E6191B8-ED32-4BBA-B028-2BB5288FCEEA}" type="datetimeFigureOut">
              <a:rPr lang="he-IL"/>
              <a:pPr>
                <a:defRPr/>
              </a:pPr>
              <a:t>כ"א/כסלו/תשע"ח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D349464-57BE-4A10-954C-8E76B0C9AD77}" type="slidenum">
              <a:rPr lang="he-IL"/>
              <a:pPr>
                <a:defRPr/>
              </a:pPr>
              <a:t>‹#›</a:t>
            </a:fld>
            <a:endParaRPr lang="he-IL" dirty="0"/>
          </a:p>
        </p:txBody>
      </p:sp>
    </p:spTree>
    <p:extLst>
      <p:ext uri="{BB962C8B-B14F-4D97-AF65-F5344CB8AC3E}">
        <p14:creationId xmlns:p14="http://schemas.microsoft.com/office/powerpoint/2010/main" val="196263980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A961E-DC32-4679-B9C3-00AB5C9B0F37}"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122939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8B4C2A58-27FA-4BCD-A124-8107F3E2D486}" type="slidenum">
              <a:rPr lang="he-IL" smtClean="0"/>
              <a:pPr>
                <a:defRPr/>
              </a:pPr>
              <a:t>6</a:t>
            </a:fld>
            <a:endParaRPr lang="he-IL" dirty="0"/>
          </a:p>
        </p:txBody>
      </p:sp>
    </p:spTree>
    <p:extLst>
      <p:ext uri="{BB962C8B-B14F-4D97-AF65-F5344CB8AC3E}">
        <p14:creationId xmlns:p14="http://schemas.microsoft.com/office/powerpoint/2010/main" val="421910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0EE9F6E8-CFB4-432B-A90C-44706198D9EF}" type="slidenum">
              <a:rPr lang="he-IL">
                <a:solidFill>
                  <a:prstClr val="black"/>
                </a:solidFill>
              </a:rPr>
              <a:pPr>
                <a:defRPr/>
              </a:pPr>
              <a:t>11</a:t>
            </a:fld>
            <a:endParaRPr lang="he-IL" dirty="0">
              <a:solidFill>
                <a:prstClr val="black"/>
              </a:solidFill>
            </a:endParaRPr>
          </a:p>
        </p:txBody>
      </p:sp>
    </p:spTree>
    <p:extLst>
      <p:ext uri="{BB962C8B-B14F-4D97-AF65-F5344CB8AC3E}">
        <p14:creationId xmlns:p14="http://schemas.microsoft.com/office/powerpoint/2010/main" val="323466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41AC7D9E-75DF-45AF-AFA5-935828BBB781}" type="slidenum">
              <a:rPr lang="he-IL">
                <a:solidFill>
                  <a:prstClr val="black"/>
                </a:solidFill>
              </a:rPr>
              <a:pPr>
                <a:defRPr/>
              </a:pPr>
              <a:t>14</a:t>
            </a:fld>
            <a:endParaRPr lang="he-IL" dirty="0">
              <a:solidFill>
                <a:prstClr val="black"/>
              </a:solidFill>
            </a:endParaRPr>
          </a:p>
        </p:txBody>
      </p:sp>
    </p:spTree>
    <p:extLst>
      <p:ext uri="{BB962C8B-B14F-4D97-AF65-F5344CB8AC3E}">
        <p14:creationId xmlns:p14="http://schemas.microsoft.com/office/powerpoint/2010/main" val="287533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A4BD223A-09DC-474A-AD02-806A2A4877F3}" type="slidenum">
              <a:rPr lang="he-IL">
                <a:solidFill>
                  <a:prstClr val="black"/>
                </a:solidFill>
              </a:rPr>
              <a:pPr>
                <a:defRPr/>
              </a:pPr>
              <a:t>15</a:t>
            </a:fld>
            <a:endParaRPr lang="he-IL" dirty="0">
              <a:solidFill>
                <a:prstClr val="black"/>
              </a:solidFill>
            </a:endParaRPr>
          </a:p>
        </p:txBody>
      </p:sp>
    </p:spTree>
    <p:extLst>
      <p:ext uri="{BB962C8B-B14F-4D97-AF65-F5344CB8AC3E}">
        <p14:creationId xmlns:p14="http://schemas.microsoft.com/office/powerpoint/2010/main" val="21676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E128FABE-ABB3-43F9-87E3-6E04EAE93FE9}" type="slidenum">
              <a:rPr lang="he-IL">
                <a:solidFill>
                  <a:prstClr val="black"/>
                </a:solidFill>
              </a:rPr>
              <a:pPr>
                <a:defRPr/>
              </a:pPr>
              <a:t>18</a:t>
            </a:fld>
            <a:endParaRPr lang="he-IL" dirty="0">
              <a:solidFill>
                <a:prstClr val="black"/>
              </a:solidFill>
            </a:endParaRPr>
          </a:p>
        </p:txBody>
      </p:sp>
    </p:spTree>
    <p:extLst>
      <p:ext uri="{BB962C8B-B14F-4D97-AF65-F5344CB8AC3E}">
        <p14:creationId xmlns:p14="http://schemas.microsoft.com/office/powerpoint/2010/main" val="129332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C232F86E-91D6-42F5-8CDC-C48E48A26B32}" type="slidenum">
              <a:rPr lang="he-IL">
                <a:solidFill>
                  <a:prstClr val="black"/>
                </a:solidFill>
              </a:rPr>
              <a:pPr>
                <a:defRPr/>
              </a:pPr>
              <a:t>45</a:t>
            </a:fld>
            <a:endParaRPr lang="he-IL" dirty="0">
              <a:solidFill>
                <a:prstClr val="black"/>
              </a:solidFill>
            </a:endParaRPr>
          </a:p>
        </p:txBody>
      </p:sp>
    </p:spTree>
    <p:extLst>
      <p:ext uri="{BB962C8B-B14F-4D97-AF65-F5344CB8AC3E}">
        <p14:creationId xmlns:p14="http://schemas.microsoft.com/office/powerpoint/2010/main" val="1227140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C352480-6F8C-41C2-93AA-932A2A0B3ED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EA1F5D7-8B50-44BF-8124-35F020E239B7}" type="slidenum">
              <a:rPr lang="he-IL"/>
              <a:pPr>
                <a:defRPr/>
              </a:pPr>
              <a:t>‹#›</a:t>
            </a:fld>
            <a:endParaRPr lang="he-IL" dirty="0"/>
          </a:p>
        </p:txBody>
      </p:sp>
    </p:spTree>
    <p:extLst>
      <p:ext uri="{BB962C8B-B14F-4D97-AF65-F5344CB8AC3E}">
        <p14:creationId xmlns:p14="http://schemas.microsoft.com/office/powerpoint/2010/main" val="297426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42EAFA-CA86-4A42-9F62-429730963325}" type="slidenum">
              <a:rPr lang="he-IL"/>
              <a:pPr>
                <a:defRPr/>
              </a:pPr>
              <a:t>‹#›</a:t>
            </a:fld>
            <a:endParaRPr lang="he-IL" dirty="0"/>
          </a:p>
        </p:txBody>
      </p:sp>
    </p:spTree>
    <p:extLst>
      <p:ext uri="{BB962C8B-B14F-4D97-AF65-F5344CB8AC3E}">
        <p14:creationId xmlns:p14="http://schemas.microsoft.com/office/powerpoint/2010/main" val="1217376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FFEBAFF-020C-4265-8D63-D977075022C1}" type="slidenum">
              <a:rPr lang="he-IL"/>
              <a:pPr>
                <a:defRPr/>
              </a:pPr>
              <a:t>‹#›</a:t>
            </a:fld>
            <a:endParaRPr lang="he-IL" dirty="0"/>
          </a:p>
        </p:txBody>
      </p:sp>
    </p:spTree>
    <p:extLst>
      <p:ext uri="{BB962C8B-B14F-4D97-AF65-F5344CB8AC3E}">
        <p14:creationId xmlns:p14="http://schemas.microsoft.com/office/powerpoint/2010/main" val="2320256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196CA94-1566-47D9-BC8F-463B2EC6BD28}" type="slidenum">
              <a:rPr lang="he-IL"/>
              <a:pPr>
                <a:defRPr/>
              </a:pPr>
              <a:t>‹#›</a:t>
            </a:fld>
            <a:endParaRPr lang="he-IL" dirty="0"/>
          </a:p>
        </p:txBody>
      </p:sp>
    </p:spTree>
    <p:extLst>
      <p:ext uri="{BB962C8B-B14F-4D97-AF65-F5344CB8AC3E}">
        <p14:creationId xmlns:p14="http://schemas.microsoft.com/office/powerpoint/2010/main" val="4880736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4697604-7670-4C9E-B654-C4197C54E291}"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FBB2159-3C23-44EC-ACA9-3ABDE2182738}" type="slidenum">
              <a:rPr lang="he-IL"/>
              <a:pPr>
                <a:defRPr/>
              </a:pPr>
              <a:t>‹#›</a:t>
            </a:fld>
            <a:endParaRPr lang="he-IL" dirty="0"/>
          </a:p>
        </p:txBody>
      </p:sp>
    </p:spTree>
    <p:extLst>
      <p:ext uri="{BB962C8B-B14F-4D97-AF65-F5344CB8AC3E}">
        <p14:creationId xmlns:p14="http://schemas.microsoft.com/office/powerpoint/2010/main" val="2645004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81994BE-CBE8-49FA-8549-B54F18090EA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1460CB9-1DE8-42BA-B312-E2CBA1E3D46A}" type="slidenum">
              <a:rPr lang="he-IL"/>
              <a:pPr>
                <a:defRPr/>
              </a:pPr>
              <a:t>‹#›</a:t>
            </a:fld>
            <a:endParaRPr lang="he-IL" dirty="0"/>
          </a:p>
        </p:txBody>
      </p:sp>
    </p:spTree>
    <p:extLst>
      <p:ext uri="{BB962C8B-B14F-4D97-AF65-F5344CB8AC3E}">
        <p14:creationId xmlns:p14="http://schemas.microsoft.com/office/powerpoint/2010/main" val="19702167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8AF4E20-48B2-4BE9-B08E-F65B86FF855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8D41407-1CB0-4B8A-AF7B-ED2460FE9AD9}" type="slidenum">
              <a:rPr lang="he-IL"/>
              <a:pPr>
                <a:defRPr/>
              </a:pPr>
              <a:t>‹#›</a:t>
            </a:fld>
            <a:endParaRPr lang="he-IL" dirty="0"/>
          </a:p>
        </p:txBody>
      </p:sp>
    </p:spTree>
    <p:extLst>
      <p:ext uri="{BB962C8B-B14F-4D97-AF65-F5344CB8AC3E}">
        <p14:creationId xmlns:p14="http://schemas.microsoft.com/office/powerpoint/2010/main" val="18450104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772AD03-3E2E-451C-9509-B054B9452A44}" type="slidenum">
              <a:rPr lang="he-IL"/>
              <a:pPr>
                <a:defRPr/>
              </a:pPr>
              <a:t>‹#›</a:t>
            </a:fld>
            <a:endParaRPr lang="he-IL" dirty="0"/>
          </a:p>
        </p:txBody>
      </p:sp>
    </p:spTree>
    <p:extLst>
      <p:ext uri="{BB962C8B-B14F-4D97-AF65-F5344CB8AC3E}">
        <p14:creationId xmlns:p14="http://schemas.microsoft.com/office/powerpoint/2010/main" val="28805216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46066E4-70CE-40F5-A899-332F729C2155}" type="slidenum">
              <a:rPr lang="he-IL"/>
              <a:pPr>
                <a:defRPr/>
              </a:pPr>
              <a:t>‹#›</a:t>
            </a:fld>
            <a:endParaRPr lang="he-IL" dirty="0"/>
          </a:p>
        </p:txBody>
      </p:sp>
    </p:spTree>
    <p:extLst>
      <p:ext uri="{BB962C8B-B14F-4D97-AF65-F5344CB8AC3E}">
        <p14:creationId xmlns:p14="http://schemas.microsoft.com/office/powerpoint/2010/main" val="18454291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21BBB8D-9F53-405D-A2A7-0218A33C403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46314DA-0DEC-4189-A19A-B4D5FA17290D}" type="slidenum">
              <a:rPr lang="he-IL"/>
              <a:pPr>
                <a:defRPr/>
              </a:pPr>
              <a:t>‹#›</a:t>
            </a:fld>
            <a:endParaRPr lang="he-IL" dirty="0"/>
          </a:p>
        </p:txBody>
      </p:sp>
    </p:spTree>
    <p:extLst>
      <p:ext uri="{BB962C8B-B14F-4D97-AF65-F5344CB8AC3E}">
        <p14:creationId xmlns:p14="http://schemas.microsoft.com/office/powerpoint/2010/main" val="23849438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39F6D56-8A5A-4118-B7FC-FC9552BA942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3ED8BF2-2EC0-47A6-9972-BDA5AA52785F}" type="slidenum">
              <a:rPr lang="he-IL"/>
              <a:pPr>
                <a:defRPr/>
              </a:pPr>
              <a:t>‹#›</a:t>
            </a:fld>
            <a:endParaRPr lang="he-IL" dirty="0"/>
          </a:p>
        </p:txBody>
      </p:sp>
    </p:spTree>
    <p:extLst>
      <p:ext uri="{BB962C8B-B14F-4D97-AF65-F5344CB8AC3E}">
        <p14:creationId xmlns:p14="http://schemas.microsoft.com/office/powerpoint/2010/main" val="19183363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915632B-C970-41C5-8D91-79EA5C03029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74EEC75-40A8-4253-B4AC-FBDD0ABCBAC2}" type="slidenum">
              <a:rPr lang="he-IL"/>
              <a:pPr>
                <a:defRPr/>
              </a:pPr>
              <a:t>‹#›</a:t>
            </a:fld>
            <a:endParaRPr lang="he-IL" dirty="0"/>
          </a:p>
        </p:txBody>
      </p:sp>
    </p:spTree>
    <p:extLst>
      <p:ext uri="{BB962C8B-B14F-4D97-AF65-F5344CB8AC3E}">
        <p14:creationId xmlns:p14="http://schemas.microsoft.com/office/powerpoint/2010/main" val="386263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698430C-139A-4615-9EDB-414AEDC1A4C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731A0CB-F3CA-40AF-B403-1A79BA7DB371}" type="slidenum">
              <a:rPr lang="he-IL"/>
              <a:pPr>
                <a:defRPr/>
              </a:pPr>
              <a:t>‹#›</a:t>
            </a:fld>
            <a:endParaRPr lang="he-IL" dirty="0"/>
          </a:p>
        </p:txBody>
      </p:sp>
    </p:spTree>
    <p:extLst>
      <p:ext uri="{BB962C8B-B14F-4D97-AF65-F5344CB8AC3E}">
        <p14:creationId xmlns:p14="http://schemas.microsoft.com/office/powerpoint/2010/main" val="2450209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7B1E1DD-68DC-4A30-8E1E-37CD0C91972D}" type="slidenum">
              <a:rPr lang="he-IL"/>
              <a:pPr>
                <a:defRPr/>
              </a:pPr>
              <a:t>‹#›</a:t>
            </a:fld>
            <a:endParaRPr lang="he-IL" dirty="0"/>
          </a:p>
        </p:txBody>
      </p:sp>
    </p:spTree>
    <p:extLst>
      <p:ext uri="{BB962C8B-B14F-4D97-AF65-F5344CB8AC3E}">
        <p14:creationId xmlns:p14="http://schemas.microsoft.com/office/powerpoint/2010/main" val="2976333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D1504A1-68D8-4677-A6E7-85081F015AD0}" type="slidenum">
              <a:rPr lang="he-IL"/>
              <a:pPr>
                <a:defRPr/>
              </a:pPr>
              <a:t>‹#›</a:t>
            </a:fld>
            <a:endParaRPr lang="he-IL" dirty="0"/>
          </a:p>
        </p:txBody>
      </p:sp>
    </p:spTree>
    <p:extLst>
      <p:ext uri="{BB962C8B-B14F-4D97-AF65-F5344CB8AC3E}">
        <p14:creationId xmlns:p14="http://schemas.microsoft.com/office/powerpoint/2010/main" val="2845675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9BA627E-DBB7-47C5-A302-FCAFF4C2836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5A06456-D2E3-4CD4-A3D8-C6585F066FE2}" type="slidenum">
              <a:rPr lang="he-IL"/>
              <a:pPr>
                <a:defRPr/>
              </a:pPr>
              <a:t>‹#›</a:t>
            </a:fld>
            <a:endParaRPr lang="he-IL" dirty="0"/>
          </a:p>
        </p:txBody>
      </p:sp>
    </p:spTree>
    <p:extLst>
      <p:ext uri="{BB962C8B-B14F-4D97-AF65-F5344CB8AC3E}">
        <p14:creationId xmlns:p14="http://schemas.microsoft.com/office/powerpoint/2010/main" val="13765164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C9076B2-CA69-48E0-85AE-EB1504586CC1}"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08E8A49-A106-4BAD-9966-F1F7F17E8BA7}" type="slidenum">
              <a:rPr lang="he-IL"/>
              <a:pPr>
                <a:defRPr/>
              </a:pPr>
              <a:t>‹#›</a:t>
            </a:fld>
            <a:endParaRPr lang="he-IL" dirty="0"/>
          </a:p>
        </p:txBody>
      </p:sp>
    </p:spTree>
    <p:extLst>
      <p:ext uri="{BB962C8B-B14F-4D97-AF65-F5344CB8AC3E}">
        <p14:creationId xmlns:p14="http://schemas.microsoft.com/office/powerpoint/2010/main" val="27069026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3BCECA-2AD8-44A3-8B81-20A0420C7E7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BD1B3AB-67A6-435A-8572-F1107A832E96}" type="slidenum">
              <a:rPr lang="he-IL"/>
              <a:pPr>
                <a:defRPr/>
              </a:pPr>
              <a:t>‹#›</a:t>
            </a:fld>
            <a:endParaRPr lang="he-IL" dirty="0"/>
          </a:p>
        </p:txBody>
      </p:sp>
    </p:spTree>
    <p:extLst>
      <p:ext uri="{BB962C8B-B14F-4D97-AF65-F5344CB8AC3E}">
        <p14:creationId xmlns:p14="http://schemas.microsoft.com/office/powerpoint/2010/main" val="2999686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766C491-3DC9-4851-927E-B71322B6C6B4}" type="slidenum">
              <a:rPr lang="he-IL"/>
              <a:pPr>
                <a:defRPr/>
              </a:pPr>
              <a:t>‹#›</a:t>
            </a:fld>
            <a:endParaRPr lang="he-IL" dirty="0"/>
          </a:p>
        </p:txBody>
      </p:sp>
    </p:spTree>
    <p:extLst>
      <p:ext uri="{BB962C8B-B14F-4D97-AF65-F5344CB8AC3E}">
        <p14:creationId xmlns:p14="http://schemas.microsoft.com/office/powerpoint/2010/main" val="39382378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10FC18F-D991-4C46-B505-271665D8C174}" type="slidenum">
              <a:rPr lang="he-IL"/>
              <a:pPr>
                <a:defRPr/>
              </a:pPr>
              <a:t>‹#›</a:t>
            </a:fld>
            <a:endParaRPr lang="he-IL" dirty="0"/>
          </a:p>
        </p:txBody>
      </p:sp>
    </p:spTree>
    <p:extLst>
      <p:ext uri="{BB962C8B-B14F-4D97-AF65-F5344CB8AC3E}">
        <p14:creationId xmlns:p14="http://schemas.microsoft.com/office/powerpoint/2010/main" val="30724846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3AA7548-7553-4BED-A038-DFFDB5E6D75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D4D642B-C5F2-4028-919B-9C05C11DB697}" type="slidenum">
              <a:rPr lang="he-IL"/>
              <a:pPr>
                <a:defRPr/>
              </a:pPr>
              <a:t>‹#›</a:t>
            </a:fld>
            <a:endParaRPr lang="he-IL" dirty="0"/>
          </a:p>
        </p:txBody>
      </p:sp>
    </p:spTree>
    <p:extLst>
      <p:ext uri="{BB962C8B-B14F-4D97-AF65-F5344CB8AC3E}">
        <p14:creationId xmlns:p14="http://schemas.microsoft.com/office/powerpoint/2010/main" val="2319733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F37A3DE-A4DD-44E4-A50E-C827050375E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5FDE3BE-96C9-4BB3-B1EA-41B0BE0826D8}" type="slidenum">
              <a:rPr lang="he-IL"/>
              <a:pPr>
                <a:defRPr/>
              </a:pPr>
              <a:t>‹#›</a:t>
            </a:fld>
            <a:endParaRPr lang="he-IL" dirty="0"/>
          </a:p>
        </p:txBody>
      </p:sp>
    </p:spTree>
    <p:extLst>
      <p:ext uri="{BB962C8B-B14F-4D97-AF65-F5344CB8AC3E}">
        <p14:creationId xmlns:p14="http://schemas.microsoft.com/office/powerpoint/2010/main" val="1064337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26A6F94-565E-48ED-BCAC-DE9EFA8B03B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B7ED486-F4B2-44BC-B3AB-0603684B67B5}" type="slidenum">
              <a:rPr lang="he-IL"/>
              <a:pPr>
                <a:defRPr/>
              </a:pPr>
              <a:t>‹#›</a:t>
            </a:fld>
            <a:endParaRPr lang="he-IL" dirty="0"/>
          </a:p>
        </p:txBody>
      </p:sp>
    </p:spTree>
    <p:extLst>
      <p:ext uri="{BB962C8B-B14F-4D97-AF65-F5344CB8AC3E}">
        <p14:creationId xmlns:p14="http://schemas.microsoft.com/office/powerpoint/2010/main" val="419785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CC6BAF4-D872-4F95-93DE-E8C9533C127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5CF826D-D2B2-4186-AA97-C3D9391C2EEC}" type="slidenum">
              <a:rPr lang="he-IL"/>
              <a:pPr>
                <a:defRPr/>
              </a:pPr>
              <a:t>‹#›</a:t>
            </a:fld>
            <a:endParaRPr lang="he-IL" dirty="0"/>
          </a:p>
        </p:txBody>
      </p:sp>
    </p:spTree>
    <p:extLst>
      <p:ext uri="{BB962C8B-B14F-4D97-AF65-F5344CB8AC3E}">
        <p14:creationId xmlns:p14="http://schemas.microsoft.com/office/powerpoint/2010/main" val="41403051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06A646F-AE85-4536-804A-E5AD2B238380}" type="slidenum">
              <a:rPr lang="he-IL"/>
              <a:pPr>
                <a:defRPr/>
              </a:pPr>
              <a:t>‹#›</a:t>
            </a:fld>
            <a:endParaRPr lang="he-IL" dirty="0"/>
          </a:p>
        </p:txBody>
      </p:sp>
    </p:spTree>
    <p:extLst>
      <p:ext uri="{BB962C8B-B14F-4D97-AF65-F5344CB8AC3E}">
        <p14:creationId xmlns:p14="http://schemas.microsoft.com/office/powerpoint/2010/main" val="15053881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87EF23-A0AC-4468-8515-029494896451}" type="slidenum">
              <a:rPr lang="he-IL"/>
              <a:pPr>
                <a:defRPr/>
              </a:pPr>
              <a:t>‹#›</a:t>
            </a:fld>
            <a:endParaRPr lang="he-IL" dirty="0"/>
          </a:p>
        </p:txBody>
      </p:sp>
    </p:spTree>
    <p:extLst>
      <p:ext uri="{BB962C8B-B14F-4D97-AF65-F5344CB8AC3E}">
        <p14:creationId xmlns:p14="http://schemas.microsoft.com/office/powerpoint/2010/main" val="27360306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A7A9BD0-2F37-4D67-8302-35A72E76EBC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E6B6D4F-D333-4BFB-8545-DAC4FBEDD2B7}" type="slidenum">
              <a:rPr lang="he-IL"/>
              <a:pPr>
                <a:defRPr/>
              </a:pPr>
              <a:t>‹#›</a:t>
            </a:fld>
            <a:endParaRPr lang="he-IL" dirty="0"/>
          </a:p>
        </p:txBody>
      </p:sp>
    </p:spTree>
    <p:extLst>
      <p:ext uri="{BB962C8B-B14F-4D97-AF65-F5344CB8AC3E}">
        <p14:creationId xmlns:p14="http://schemas.microsoft.com/office/powerpoint/2010/main" val="27250961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E2AF4F8-A5EF-43B5-B1DC-DF05863AC15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C461BEF-B2F8-428E-92D3-C67247F9923C}" type="slidenum">
              <a:rPr lang="he-IL"/>
              <a:pPr>
                <a:defRPr/>
              </a:pPr>
              <a:t>‹#›</a:t>
            </a:fld>
            <a:endParaRPr lang="he-IL" dirty="0"/>
          </a:p>
        </p:txBody>
      </p:sp>
    </p:spTree>
    <p:extLst>
      <p:ext uri="{BB962C8B-B14F-4D97-AF65-F5344CB8AC3E}">
        <p14:creationId xmlns:p14="http://schemas.microsoft.com/office/powerpoint/2010/main" val="5096704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FCE9333-190E-47E9-8147-1D7B92EA6460}" type="slidenum">
              <a:rPr lang="he-IL"/>
              <a:pPr>
                <a:defRPr/>
              </a:pPr>
              <a:t>‹#›</a:t>
            </a:fld>
            <a:endParaRPr lang="he-IL" dirty="0"/>
          </a:p>
        </p:txBody>
      </p:sp>
    </p:spTree>
    <p:extLst>
      <p:ext uri="{BB962C8B-B14F-4D97-AF65-F5344CB8AC3E}">
        <p14:creationId xmlns:p14="http://schemas.microsoft.com/office/powerpoint/2010/main" val="32017135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6CA0D14-916D-4059-B9E6-2CBD443FD7E9}" type="slidenum">
              <a:rPr lang="he-IL"/>
              <a:pPr>
                <a:defRPr/>
              </a:pPr>
              <a:t>‹#›</a:t>
            </a:fld>
            <a:endParaRPr lang="he-IL" dirty="0"/>
          </a:p>
        </p:txBody>
      </p:sp>
    </p:spTree>
    <p:extLst>
      <p:ext uri="{BB962C8B-B14F-4D97-AF65-F5344CB8AC3E}">
        <p14:creationId xmlns:p14="http://schemas.microsoft.com/office/powerpoint/2010/main" val="217698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5BECB11-2A68-4389-8657-881801065E5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FA476A2-5006-46C4-9744-3BDEFB042178}" type="slidenum">
              <a:rPr lang="he-IL"/>
              <a:pPr>
                <a:defRPr/>
              </a:pPr>
              <a:t>‹#›</a:t>
            </a:fld>
            <a:endParaRPr lang="he-IL" dirty="0"/>
          </a:p>
        </p:txBody>
      </p:sp>
    </p:spTree>
    <p:extLst>
      <p:ext uri="{BB962C8B-B14F-4D97-AF65-F5344CB8AC3E}">
        <p14:creationId xmlns:p14="http://schemas.microsoft.com/office/powerpoint/2010/main" val="41627513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5017C71-57D4-434D-85D0-C86C83EF436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9B0F5C6-0B85-4D02-BEFE-6580F5D8A57D}" type="slidenum">
              <a:rPr lang="he-IL"/>
              <a:pPr>
                <a:defRPr/>
              </a:pPr>
              <a:t>‹#›</a:t>
            </a:fld>
            <a:endParaRPr lang="he-IL" dirty="0"/>
          </a:p>
        </p:txBody>
      </p:sp>
    </p:spTree>
    <p:extLst>
      <p:ext uri="{BB962C8B-B14F-4D97-AF65-F5344CB8AC3E}">
        <p14:creationId xmlns:p14="http://schemas.microsoft.com/office/powerpoint/2010/main" val="23189384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25B0650-3D54-4166-AEC4-532BF9F3CF38}" type="slidenum">
              <a:rPr lang="he-IL"/>
              <a:pPr>
                <a:defRPr/>
              </a:pPr>
              <a:t>‹#›</a:t>
            </a:fld>
            <a:endParaRPr lang="he-IL" dirty="0"/>
          </a:p>
        </p:txBody>
      </p:sp>
    </p:spTree>
    <p:extLst>
      <p:ext uri="{BB962C8B-B14F-4D97-AF65-F5344CB8AC3E}">
        <p14:creationId xmlns:p14="http://schemas.microsoft.com/office/powerpoint/2010/main" val="3010977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73FE9C-ABD9-4A41-BFE4-27F895033022}" type="slidenum">
              <a:rPr lang="he-IL"/>
              <a:pPr>
                <a:defRPr/>
              </a:pPr>
              <a:t>‹#›</a:t>
            </a:fld>
            <a:endParaRPr lang="he-IL" dirty="0"/>
          </a:p>
        </p:txBody>
      </p:sp>
    </p:spTree>
    <p:extLst>
      <p:ext uri="{BB962C8B-B14F-4D97-AF65-F5344CB8AC3E}">
        <p14:creationId xmlns:p14="http://schemas.microsoft.com/office/powerpoint/2010/main" val="31208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7AAB75C-2075-4444-9202-4D66E151F605}" type="slidenum">
              <a:rPr lang="he-IL"/>
              <a:pPr>
                <a:defRPr/>
              </a:pPr>
              <a:t>‹#›</a:t>
            </a:fld>
            <a:endParaRPr lang="he-IL" dirty="0"/>
          </a:p>
        </p:txBody>
      </p:sp>
    </p:spTree>
    <p:extLst>
      <p:ext uri="{BB962C8B-B14F-4D97-AF65-F5344CB8AC3E}">
        <p14:creationId xmlns:p14="http://schemas.microsoft.com/office/powerpoint/2010/main" val="23027187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E3545A1-93BB-4011-AD2A-06D920944C5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108CA8F-0892-4C89-A9B6-1AC1285DB1FD}" type="slidenum">
              <a:rPr lang="he-IL"/>
              <a:pPr>
                <a:defRPr/>
              </a:pPr>
              <a:t>‹#›</a:t>
            </a:fld>
            <a:endParaRPr lang="he-IL" dirty="0"/>
          </a:p>
        </p:txBody>
      </p:sp>
    </p:spTree>
    <p:extLst>
      <p:ext uri="{BB962C8B-B14F-4D97-AF65-F5344CB8AC3E}">
        <p14:creationId xmlns:p14="http://schemas.microsoft.com/office/powerpoint/2010/main" val="37134956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DF6E79D-41A0-4324-B4A3-434AD1B52FC0}"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01F4BB9-9A88-4DAB-962D-6AC3FCBEFDBC}" type="slidenum">
              <a:rPr lang="he-IL"/>
              <a:pPr>
                <a:defRPr/>
              </a:pPr>
              <a:t>‹#›</a:t>
            </a:fld>
            <a:endParaRPr lang="he-IL" dirty="0"/>
          </a:p>
        </p:txBody>
      </p:sp>
    </p:spTree>
    <p:extLst>
      <p:ext uri="{BB962C8B-B14F-4D97-AF65-F5344CB8AC3E}">
        <p14:creationId xmlns:p14="http://schemas.microsoft.com/office/powerpoint/2010/main" val="40472216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D5C4D2A-60EF-4D74-80D2-AB36E90674B8}" type="slidenum">
              <a:rPr lang="he-IL"/>
              <a:pPr>
                <a:defRPr/>
              </a:pPr>
              <a:t>‹#›</a:t>
            </a:fld>
            <a:endParaRPr lang="he-IL" dirty="0"/>
          </a:p>
        </p:txBody>
      </p:sp>
    </p:spTree>
    <p:extLst>
      <p:ext uri="{BB962C8B-B14F-4D97-AF65-F5344CB8AC3E}">
        <p14:creationId xmlns:p14="http://schemas.microsoft.com/office/powerpoint/2010/main" val="1549290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B153A5-84E6-4CFC-A95C-F36A3B5BC195}" type="slidenum">
              <a:rPr lang="he-IL"/>
              <a:pPr>
                <a:defRPr/>
              </a:pPr>
              <a:t>‹#›</a:t>
            </a:fld>
            <a:endParaRPr lang="he-IL" dirty="0"/>
          </a:p>
        </p:txBody>
      </p:sp>
    </p:spTree>
    <p:extLst>
      <p:ext uri="{BB962C8B-B14F-4D97-AF65-F5344CB8AC3E}">
        <p14:creationId xmlns:p14="http://schemas.microsoft.com/office/powerpoint/2010/main" val="41271443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E3088DF-1343-491C-AEE9-60DBF6A283F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1FAC640-DED3-43E3-9B51-DAC049E84F8A}" type="slidenum">
              <a:rPr lang="he-IL"/>
              <a:pPr>
                <a:defRPr/>
              </a:pPr>
              <a:t>‹#›</a:t>
            </a:fld>
            <a:endParaRPr lang="he-IL" dirty="0"/>
          </a:p>
        </p:txBody>
      </p:sp>
    </p:spTree>
    <p:extLst>
      <p:ext uri="{BB962C8B-B14F-4D97-AF65-F5344CB8AC3E}">
        <p14:creationId xmlns:p14="http://schemas.microsoft.com/office/powerpoint/2010/main" val="27920028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4086F3E-6EB7-4446-80CC-1CBD0140B9C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DA75F1A-F871-475F-A87A-AC3469BEC522}" type="slidenum">
              <a:rPr lang="he-IL"/>
              <a:pPr>
                <a:defRPr/>
              </a:pPr>
              <a:t>‹#›</a:t>
            </a:fld>
            <a:endParaRPr lang="he-IL" dirty="0"/>
          </a:p>
        </p:txBody>
      </p:sp>
    </p:spTree>
    <p:extLst>
      <p:ext uri="{BB962C8B-B14F-4D97-AF65-F5344CB8AC3E}">
        <p14:creationId xmlns:p14="http://schemas.microsoft.com/office/powerpoint/2010/main" val="6268906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329708D-3657-475D-BCD3-5369EE692714}" type="slidenum">
              <a:rPr lang="he-IL"/>
              <a:pPr>
                <a:defRPr/>
              </a:pPr>
              <a:t>‹#›</a:t>
            </a:fld>
            <a:endParaRPr lang="he-IL" dirty="0"/>
          </a:p>
        </p:txBody>
      </p:sp>
    </p:spTree>
    <p:extLst>
      <p:ext uri="{BB962C8B-B14F-4D97-AF65-F5344CB8AC3E}">
        <p14:creationId xmlns:p14="http://schemas.microsoft.com/office/powerpoint/2010/main" val="21013849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3EC8A10-BCFF-4690-8248-319067B39916}" type="slidenum">
              <a:rPr lang="he-IL"/>
              <a:pPr>
                <a:defRPr/>
              </a:pPr>
              <a:t>‹#›</a:t>
            </a:fld>
            <a:endParaRPr lang="he-IL" dirty="0"/>
          </a:p>
        </p:txBody>
      </p:sp>
    </p:spTree>
    <p:extLst>
      <p:ext uri="{BB962C8B-B14F-4D97-AF65-F5344CB8AC3E}">
        <p14:creationId xmlns:p14="http://schemas.microsoft.com/office/powerpoint/2010/main" val="16742041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8456B46-174C-4F04-B884-DD6BF9C1723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B25C1C6-D3DB-4996-91D8-6A994C27AB81}" type="slidenum">
              <a:rPr lang="he-IL"/>
              <a:pPr>
                <a:defRPr/>
              </a:pPr>
              <a:t>‹#›</a:t>
            </a:fld>
            <a:endParaRPr lang="he-IL" dirty="0"/>
          </a:p>
        </p:txBody>
      </p:sp>
    </p:spTree>
    <p:extLst>
      <p:ext uri="{BB962C8B-B14F-4D97-AF65-F5344CB8AC3E}">
        <p14:creationId xmlns:p14="http://schemas.microsoft.com/office/powerpoint/2010/main" val="37656592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79B1085-FB23-4DDF-AE88-885B84E41C7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59A9F1-EFF6-4FD1-9FA8-257527A74E57}" type="slidenum">
              <a:rPr lang="he-IL"/>
              <a:pPr>
                <a:defRPr/>
              </a:pPr>
              <a:t>‹#›</a:t>
            </a:fld>
            <a:endParaRPr lang="he-IL" dirty="0"/>
          </a:p>
        </p:txBody>
      </p:sp>
    </p:spTree>
    <p:extLst>
      <p:ext uri="{BB962C8B-B14F-4D97-AF65-F5344CB8AC3E}">
        <p14:creationId xmlns:p14="http://schemas.microsoft.com/office/powerpoint/2010/main" val="234682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0E5BF85-62B5-4E66-B4C4-5DC4C7DAC243}" type="slidenum">
              <a:rPr lang="he-IL"/>
              <a:pPr>
                <a:defRPr/>
              </a:pPr>
              <a:t>‹#›</a:t>
            </a:fld>
            <a:endParaRPr lang="he-IL" dirty="0"/>
          </a:p>
        </p:txBody>
      </p:sp>
    </p:spTree>
    <p:extLst>
      <p:ext uri="{BB962C8B-B14F-4D97-AF65-F5344CB8AC3E}">
        <p14:creationId xmlns:p14="http://schemas.microsoft.com/office/powerpoint/2010/main" val="13641093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0A68B44-30D1-433D-9FA5-B78D9548F2D8}" type="slidenum">
              <a:rPr lang="he-IL"/>
              <a:pPr>
                <a:defRPr/>
              </a:pPr>
              <a:t>‹#›</a:t>
            </a:fld>
            <a:endParaRPr lang="he-IL" dirty="0"/>
          </a:p>
        </p:txBody>
      </p:sp>
    </p:spTree>
    <p:extLst>
      <p:ext uri="{BB962C8B-B14F-4D97-AF65-F5344CB8AC3E}">
        <p14:creationId xmlns:p14="http://schemas.microsoft.com/office/powerpoint/2010/main" val="34485411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B467068-62F4-49E5-9D6B-0544104BD96F}" type="slidenum">
              <a:rPr lang="he-IL"/>
              <a:pPr>
                <a:defRPr/>
              </a:pPr>
              <a:t>‹#›</a:t>
            </a:fld>
            <a:endParaRPr lang="he-IL" dirty="0"/>
          </a:p>
        </p:txBody>
      </p:sp>
    </p:spTree>
    <p:extLst>
      <p:ext uri="{BB962C8B-B14F-4D97-AF65-F5344CB8AC3E}">
        <p14:creationId xmlns:p14="http://schemas.microsoft.com/office/powerpoint/2010/main" val="30177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98CF682-3B10-4DDD-BA04-59937EC9414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D9A34FB-C5CE-456D-91CB-E534F7E80988}" type="slidenum">
              <a:rPr lang="he-IL"/>
              <a:pPr>
                <a:defRPr/>
              </a:pPr>
              <a:t>‹#›</a:t>
            </a:fld>
            <a:endParaRPr lang="he-IL" dirty="0"/>
          </a:p>
        </p:txBody>
      </p:sp>
    </p:spTree>
    <p:extLst>
      <p:ext uri="{BB962C8B-B14F-4D97-AF65-F5344CB8AC3E}">
        <p14:creationId xmlns:p14="http://schemas.microsoft.com/office/powerpoint/2010/main" val="9228478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52E8A1D-B387-45BB-9966-B3445E822C79}" type="slidenum">
              <a:rPr lang="he-IL"/>
              <a:pPr>
                <a:defRPr/>
              </a:pPr>
              <a:t>‹#›</a:t>
            </a:fld>
            <a:endParaRPr lang="he-IL" dirty="0"/>
          </a:p>
        </p:txBody>
      </p:sp>
    </p:spTree>
    <p:extLst>
      <p:ext uri="{BB962C8B-B14F-4D97-AF65-F5344CB8AC3E}">
        <p14:creationId xmlns:p14="http://schemas.microsoft.com/office/powerpoint/2010/main" val="27862580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D1C35F6-CF34-4DEB-8AA6-1B55DAF9E024}" type="slidenum">
              <a:rPr lang="he-IL"/>
              <a:pPr>
                <a:defRPr/>
              </a:pPr>
              <a:t>‹#›</a:t>
            </a:fld>
            <a:endParaRPr lang="he-IL" dirty="0"/>
          </a:p>
        </p:txBody>
      </p:sp>
    </p:spTree>
    <p:extLst>
      <p:ext uri="{BB962C8B-B14F-4D97-AF65-F5344CB8AC3E}">
        <p14:creationId xmlns:p14="http://schemas.microsoft.com/office/powerpoint/2010/main" val="1663937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5AD1412-B15C-49A7-8551-F90CC35D63A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2BD79A3-1478-4FC2-A708-CE53CD4B0445}" type="slidenum">
              <a:rPr lang="he-IL"/>
              <a:pPr>
                <a:defRPr/>
              </a:pPr>
              <a:t>‹#›</a:t>
            </a:fld>
            <a:endParaRPr lang="he-IL" dirty="0"/>
          </a:p>
        </p:txBody>
      </p:sp>
    </p:spTree>
    <p:extLst>
      <p:ext uri="{BB962C8B-B14F-4D97-AF65-F5344CB8AC3E}">
        <p14:creationId xmlns:p14="http://schemas.microsoft.com/office/powerpoint/2010/main" val="2921894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7FB5B08-3FF5-4DFD-AB51-1FA9AD1C2BF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5545F15-B995-4516-B222-516238D971BF}" type="slidenum">
              <a:rPr lang="he-IL"/>
              <a:pPr>
                <a:defRPr/>
              </a:pPr>
              <a:t>‹#›</a:t>
            </a:fld>
            <a:endParaRPr lang="he-IL" dirty="0"/>
          </a:p>
        </p:txBody>
      </p:sp>
    </p:spTree>
    <p:extLst>
      <p:ext uri="{BB962C8B-B14F-4D97-AF65-F5344CB8AC3E}">
        <p14:creationId xmlns:p14="http://schemas.microsoft.com/office/powerpoint/2010/main" val="16090660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7FB6F15-AE0D-44BB-A152-CE44F84C8F9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A55F72-AE28-407B-A036-916849A4ED2D}" type="slidenum">
              <a:rPr lang="he-IL"/>
              <a:pPr>
                <a:defRPr/>
              </a:pPr>
              <a:t>‹#›</a:t>
            </a:fld>
            <a:endParaRPr lang="he-IL" dirty="0"/>
          </a:p>
        </p:txBody>
      </p:sp>
    </p:spTree>
    <p:extLst>
      <p:ext uri="{BB962C8B-B14F-4D97-AF65-F5344CB8AC3E}">
        <p14:creationId xmlns:p14="http://schemas.microsoft.com/office/powerpoint/2010/main" val="1122511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E93CD64-743F-40AF-BBA1-E8C698EA84A3}" type="slidenum">
              <a:rPr lang="he-IL"/>
              <a:pPr>
                <a:defRPr/>
              </a:pPr>
              <a:t>‹#›</a:t>
            </a:fld>
            <a:endParaRPr lang="he-IL" dirty="0"/>
          </a:p>
        </p:txBody>
      </p:sp>
    </p:spTree>
    <p:extLst>
      <p:ext uri="{BB962C8B-B14F-4D97-AF65-F5344CB8AC3E}">
        <p14:creationId xmlns:p14="http://schemas.microsoft.com/office/powerpoint/2010/main" val="17640478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D14E860-2285-41CE-ABCE-243028E9571E}" type="slidenum">
              <a:rPr lang="he-IL"/>
              <a:pPr>
                <a:defRPr/>
              </a:pPr>
              <a:t>‹#›</a:t>
            </a:fld>
            <a:endParaRPr lang="he-IL" dirty="0"/>
          </a:p>
        </p:txBody>
      </p:sp>
    </p:spTree>
    <p:extLst>
      <p:ext uri="{BB962C8B-B14F-4D97-AF65-F5344CB8AC3E}">
        <p14:creationId xmlns:p14="http://schemas.microsoft.com/office/powerpoint/2010/main" val="195106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DD71449-89BF-4483-A68D-5B0E67CF467B}"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3B08EED-61A5-4903-BE49-9D2B084E5DB3}" type="slidenum">
              <a:rPr lang="he-IL"/>
              <a:pPr>
                <a:defRPr/>
              </a:pPr>
              <a:t>‹#›</a:t>
            </a:fld>
            <a:endParaRPr lang="he-IL" dirty="0"/>
          </a:p>
        </p:txBody>
      </p:sp>
    </p:spTree>
    <p:extLst>
      <p:ext uri="{BB962C8B-B14F-4D97-AF65-F5344CB8AC3E}">
        <p14:creationId xmlns:p14="http://schemas.microsoft.com/office/powerpoint/2010/main" val="35165213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AE5E9BA-6EF4-49DC-8EAC-C7A44964656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ABA2D87-F143-4E6D-B38E-B2F3AF261B6A}" type="slidenum">
              <a:rPr lang="he-IL"/>
              <a:pPr>
                <a:defRPr/>
              </a:pPr>
              <a:t>‹#›</a:t>
            </a:fld>
            <a:endParaRPr lang="he-IL" dirty="0"/>
          </a:p>
        </p:txBody>
      </p:sp>
    </p:spTree>
    <p:extLst>
      <p:ext uri="{BB962C8B-B14F-4D97-AF65-F5344CB8AC3E}">
        <p14:creationId xmlns:p14="http://schemas.microsoft.com/office/powerpoint/2010/main" val="23686858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C62350C-29C3-4901-9CA8-3F44889095D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A04313F-4AEC-43F6-A8C1-F525C5CD2627}" type="slidenum">
              <a:rPr lang="he-IL"/>
              <a:pPr>
                <a:defRPr/>
              </a:pPr>
              <a:t>‹#›</a:t>
            </a:fld>
            <a:endParaRPr lang="he-IL" dirty="0"/>
          </a:p>
        </p:txBody>
      </p:sp>
    </p:spTree>
    <p:extLst>
      <p:ext uri="{BB962C8B-B14F-4D97-AF65-F5344CB8AC3E}">
        <p14:creationId xmlns:p14="http://schemas.microsoft.com/office/powerpoint/2010/main" val="41215463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4E41B86-2FF8-49BE-92AD-D35BBB98754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533A693-F8DC-46BD-B750-CEE7516D71A5}" type="slidenum">
              <a:rPr lang="he-IL"/>
              <a:pPr>
                <a:defRPr/>
              </a:pPr>
              <a:t>‹#›</a:t>
            </a:fld>
            <a:endParaRPr lang="he-IL" dirty="0"/>
          </a:p>
        </p:txBody>
      </p:sp>
    </p:spTree>
    <p:extLst>
      <p:ext uri="{BB962C8B-B14F-4D97-AF65-F5344CB8AC3E}">
        <p14:creationId xmlns:p14="http://schemas.microsoft.com/office/powerpoint/2010/main" val="1602016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91025CD-F989-44F3-96AC-C7BA5CF3CB14}" type="slidenum">
              <a:rPr lang="he-IL"/>
              <a:pPr>
                <a:defRPr/>
              </a:pPr>
              <a:t>‹#›</a:t>
            </a:fld>
            <a:endParaRPr lang="he-IL" dirty="0"/>
          </a:p>
        </p:txBody>
      </p:sp>
    </p:spTree>
    <p:extLst>
      <p:ext uri="{BB962C8B-B14F-4D97-AF65-F5344CB8AC3E}">
        <p14:creationId xmlns:p14="http://schemas.microsoft.com/office/powerpoint/2010/main" val="16889515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4CFCFED-9A25-46DB-9A2A-CEAB77C10C43}" type="slidenum">
              <a:rPr lang="he-IL"/>
              <a:pPr>
                <a:defRPr/>
              </a:pPr>
              <a:t>‹#›</a:t>
            </a:fld>
            <a:endParaRPr lang="he-IL" dirty="0"/>
          </a:p>
        </p:txBody>
      </p:sp>
    </p:spTree>
    <p:extLst>
      <p:ext uri="{BB962C8B-B14F-4D97-AF65-F5344CB8AC3E}">
        <p14:creationId xmlns:p14="http://schemas.microsoft.com/office/powerpoint/2010/main" val="250776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611442A-A1C4-4FCC-89B0-18B7AB3C4E2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4A7FB62-431D-40D5-9F14-4232CA0FCCF8}" type="slidenum">
              <a:rPr lang="he-IL"/>
              <a:pPr>
                <a:defRPr/>
              </a:pPr>
              <a:t>‹#›</a:t>
            </a:fld>
            <a:endParaRPr lang="he-IL" dirty="0"/>
          </a:p>
        </p:txBody>
      </p:sp>
    </p:spTree>
    <p:extLst>
      <p:ext uri="{BB962C8B-B14F-4D97-AF65-F5344CB8AC3E}">
        <p14:creationId xmlns:p14="http://schemas.microsoft.com/office/powerpoint/2010/main" val="33364886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2055F1D-A433-4FB4-A328-E1ACA9E1BF2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4CFB4AE-2FEE-4BF8-9793-AEF107EB9AD9}" type="slidenum">
              <a:rPr lang="he-IL"/>
              <a:pPr>
                <a:defRPr/>
              </a:pPr>
              <a:t>‹#›</a:t>
            </a:fld>
            <a:endParaRPr lang="he-IL" dirty="0"/>
          </a:p>
        </p:txBody>
      </p:sp>
    </p:spTree>
    <p:extLst>
      <p:ext uri="{BB962C8B-B14F-4D97-AF65-F5344CB8AC3E}">
        <p14:creationId xmlns:p14="http://schemas.microsoft.com/office/powerpoint/2010/main" val="3177588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3F69268-E743-45B3-A273-0CA7AD9E558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93CC19C-5329-496D-9A32-718CC8B77BAA}" type="slidenum">
              <a:rPr lang="he-IL"/>
              <a:pPr>
                <a:defRPr/>
              </a:pPr>
              <a:t>‹#›</a:t>
            </a:fld>
            <a:endParaRPr lang="he-IL" dirty="0"/>
          </a:p>
        </p:txBody>
      </p:sp>
    </p:spTree>
    <p:extLst>
      <p:ext uri="{BB962C8B-B14F-4D97-AF65-F5344CB8AC3E}">
        <p14:creationId xmlns:p14="http://schemas.microsoft.com/office/powerpoint/2010/main" val="12603517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BBEB061-FF27-4A7C-89CD-61CA1CFB4147}" type="slidenum">
              <a:rPr lang="he-IL"/>
              <a:pPr>
                <a:defRPr/>
              </a:pPr>
              <a:t>‹#›</a:t>
            </a:fld>
            <a:endParaRPr lang="he-IL" dirty="0"/>
          </a:p>
        </p:txBody>
      </p:sp>
    </p:spTree>
    <p:extLst>
      <p:ext uri="{BB962C8B-B14F-4D97-AF65-F5344CB8AC3E}">
        <p14:creationId xmlns:p14="http://schemas.microsoft.com/office/powerpoint/2010/main" val="11124132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DAC622-CE4E-4949-A13B-53FE8634FDCF}" type="slidenum">
              <a:rPr lang="he-IL"/>
              <a:pPr>
                <a:defRPr/>
              </a:pPr>
              <a:t>‹#›</a:t>
            </a:fld>
            <a:endParaRPr lang="he-IL" dirty="0"/>
          </a:p>
        </p:txBody>
      </p:sp>
    </p:spTree>
    <p:extLst>
      <p:ext uri="{BB962C8B-B14F-4D97-AF65-F5344CB8AC3E}">
        <p14:creationId xmlns:p14="http://schemas.microsoft.com/office/powerpoint/2010/main" val="131102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048B710-86C0-4FE2-BAB5-918CE8CA481E}" type="slidenum">
              <a:rPr lang="he-IL"/>
              <a:pPr>
                <a:defRPr/>
              </a:pPr>
              <a:t>‹#›</a:t>
            </a:fld>
            <a:endParaRPr lang="he-IL" dirty="0"/>
          </a:p>
        </p:txBody>
      </p:sp>
    </p:spTree>
    <p:extLst>
      <p:ext uri="{BB962C8B-B14F-4D97-AF65-F5344CB8AC3E}">
        <p14:creationId xmlns:p14="http://schemas.microsoft.com/office/powerpoint/2010/main" val="1932316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EA7EF1A-A708-4ED7-8B37-A287E3A7957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F7D7E25-138C-4860-B2EA-6E5CEA5EE442}" type="slidenum">
              <a:rPr lang="he-IL"/>
              <a:pPr>
                <a:defRPr/>
              </a:pPr>
              <a:t>‹#›</a:t>
            </a:fld>
            <a:endParaRPr lang="he-IL" dirty="0"/>
          </a:p>
        </p:txBody>
      </p:sp>
    </p:spTree>
    <p:extLst>
      <p:ext uri="{BB962C8B-B14F-4D97-AF65-F5344CB8AC3E}">
        <p14:creationId xmlns:p14="http://schemas.microsoft.com/office/powerpoint/2010/main" val="27389560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3BA05A1-66CA-4691-B9FD-30D5AAA1DB3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07EBD0D-F409-4E1F-B942-35866AD775B5}" type="slidenum">
              <a:rPr lang="he-IL"/>
              <a:pPr>
                <a:defRPr/>
              </a:pPr>
              <a:t>‹#›</a:t>
            </a:fld>
            <a:endParaRPr lang="he-IL" dirty="0"/>
          </a:p>
        </p:txBody>
      </p:sp>
    </p:spTree>
    <p:extLst>
      <p:ext uri="{BB962C8B-B14F-4D97-AF65-F5344CB8AC3E}">
        <p14:creationId xmlns:p14="http://schemas.microsoft.com/office/powerpoint/2010/main" val="38530910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805E5C3-7B81-4A84-94B5-F4EB6DEA4F4E}" type="slidenum">
              <a:rPr lang="he-IL"/>
              <a:pPr>
                <a:defRPr/>
              </a:pPr>
              <a:t>‹#›</a:t>
            </a:fld>
            <a:endParaRPr lang="he-IL" dirty="0"/>
          </a:p>
        </p:txBody>
      </p:sp>
    </p:spTree>
    <p:extLst>
      <p:ext uri="{BB962C8B-B14F-4D97-AF65-F5344CB8AC3E}">
        <p14:creationId xmlns:p14="http://schemas.microsoft.com/office/powerpoint/2010/main" val="5128804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A811D4C-73FA-46D2-B64D-273CB9C8C44A}" type="slidenum">
              <a:rPr lang="he-IL"/>
              <a:pPr>
                <a:defRPr/>
              </a:pPr>
              <a:t>‹#›</a:t>
            </a:fld>
            <a:endParaRPr lang="he-IL" dirty="0"/>
          </a:p>
        </p:txBody>
      </p:sp>
    </p:spTree>
    <p:extLst>
      <p:ext uri="{BB962C8B-B14F-4D97-AF65-F5344CB8AC3E}">
        <p14:creationId xmlns:p14="http://schemas.microsoft.com/office/powerpoint/2010/main" val="494925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08416A1-11C9-4649-A32A-A5F52C0211B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510644D-7FE5-4851-98B5-C9CEB969F8A9}" type="slidenum">
              <a:rPr lang="he-IL"/>
              <a:pPr>
                <a:defRPr/>
              </a:pPr>
              <a:t>‹#›</a:t>
            </a:fld>
            <a:endParaRPr lang="he-IL" dirty="0"/>
          </a:p>
        </p:txBody>
      </p:sp>
    </p:spTree>
    <p:extLst>
      <p:ext uri="{BB962C8B-B14F-4D97-AF65-F5344CB8AC3E}">
        <p14:creationId xmlns:p14="http://schemas.microsoft.com/office/powerpoint/2010/main" val="7317674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A2757F7-7825-4945-AE0B-CD442EF7EE7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E82E772-06F9-4E99-B5B5-25E5CA0028DF}" type="slidenum">
              <a:rPr lang="he-IL"/>
              <a:pPr>
                <a:defRPr/>
              </a:pPr>
              <a:t>‹#›</a:t>
            </a:fld>
            <a:endParaRPr lang="he-IL" dirty="0"/>
          </a:p>
        </p:txBody>
      </p:sp>
    </p:spTree>
    <p:extLst>
      <p:ext uri="{BB962C8B-B14F-4D97-AF65-F5344CB8AC3E}">
        <p14:creationId xmlns:p14="http://schemas.microsoft.com/office/powerpoint/2010/main" val="8372516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D131E31-1E19-4F10-8743-51E7AD43E760}"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9BEE609-0C12-4D72-A675-92DD40923BCD}" type="slidenum">
              <a:rPr lang="he-IL"/>
              <a:pPr>
                <a:defRPr/>
              </a:pPr>
              <a:t>‹#›</a:t>
            </a:fld>
            <a:endParaRPr lang="he-IL" dirty="0"/>
          </a:p>
        </p:txBody>
      </p:sp>
    </p:spTree>
    <p:extLst>
      <p:ext uri="{BB962C8B-B14F-4D97-AF65-F5344CB8AC3E}">
        <p14:creationId xmlns:p14="http://schemas.microsoft.com/office/powerpoint/2010/main" val="26800576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C4886BC-C36A-45B3-A717-6DF432475D92}" type="slidenum">
              <a:rPr lang="he-IL"/>
              <a:pPr>
                <a:defRPr/>
              </a:pPr>
              <a:t>‹#›</a:t>
            </a:fld>
            <a:endParaRPr lang="he-IL" dirty="0"/>
          </a:p>
        </p:txBody>
      </p:sp>
    </p:spTree>
    <p:extLst>
      <p:ext uri="{BB962C8B-B14F-4D97-AF65-F5344CB8AC3E}">
        <p14:creationId xmlns:p14="http://schemas.microsoft.com/office/powerpoint/2010/main" val="2348620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6707AFC-D2B6-4310-800E-23D5DDEED13F}" type="slidenum">
              <a:rPr lang="he-IL"/>
              <a:pPr>
                <a:defRPr/>
              </a:pPr>
              <a:t>‹#›</a:t>
            </a:fld>
            <a:endParaRPr lang="he-IL" dirty="0"/>
          </a:p>
        </p:txBody>
      </p:sp>
    </p:spTree>
    <p:extLst>
      <p:ext uri="{BB962C8B-B14F-4D97-AF65-F5344CB8AC3E}">
        <p14:creationId xmlns:p14="http://schemas.microsoft.com/office/powerpoint/2010/main" val="295722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AC7D971-5CDD-4074-9475-6283846CDAB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3A6CA6E-9E0E-46FD-8469-002FA8585ACC}" type="slidenum">
              <a:rPr lang="he-IL"/>
              <a:pPr>
                <a:defRPr/>
              </a:pPr>
              <a:t>‹#›</a:t>
            </a:fld>
            <a:endParaRPr lang="he-IL" dirty="0"/>
          </a:p>
        </p:txBody>
      </p:sp>
    </p:spTree>
    <p:extLst>
      <p:ext uri="{BB962C8B-B14F-4D97-AF65-F5344CB8AC3E}">
        <p14:creationId xmlns:p14="http://schemas.microsoft.com/office/powerpoint/2010/main" val="125496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A16711E-339A-4D86-85D0-88C3F5E67277}" type="slidenum">
              <a:rPr lang="he-IL"/>
              <a:pPr>
                <a:defRPr/>
              </a:pPr>
              <a:t>‹#›</a:t>
            </a:fld>
            <a:endParaRPr lang="he-IL" dirty="0"/>
          </a:p>
        </p:txBody>
      </p:sp>
    </p:spTree>
    <p:extLst>
      <p:ext uri="{BB962C8B-B14F-4D97-AF65-F5344CB8AC3E}">
        <p14:creationId xmlns:p14="http://schemas.microsoft.com/office/powerpoint/2010/main" val="2973287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D970833-9799-4DCD-8087-42B7FFB2176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1F0BE8F-2919-4FB2-AEBD-07793B0E1324}" type="slidenum">
              <a:rPr lang="he-IL"/>
              <a:pPr>
                <a:defRPr/>
              </a:pPr>
              <a:t>‹#›</a:t>
            </a:fld>
            <a:endParaRPr lang="he-IL" dirty="0"/>
          </a:p>
        </p:txBody>
      </p:sp>
    </p:spTree>
    <p:extLst>
      <p:ext uri="{BB962C8B-B14F-4D97-AF65-F5344CB8AC3E}">
        <p14:creationId xmlns:p14="http://schemas.microsoft.com/office/powerpoint/2010/main" val="37547941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7B9A443-5D67-495D-A70E-ED2EB160DF3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48CABC4-B224-4A4A-85B7-7B3F81A8AD36}" type="slidenum">
              <a:rPr lang="he-IL"/>
              <a:pPr>
                <a:defRPr/>
              </a:pPr>
              <a:t>‹#›</a:t>
            </a:fld>
            <a:endParaRPr lang="he-IL" dirty="0"/>
          </a:p>
        </p:txBody>
      </p:sp>
    </p:spTree>
    <p:extLst>
      <p:ext uri="{BB962C8B-B14F-4D97-AF65-F5344CB8AC3E}">
        <p14:creationId xmlns:p14="http://schemas.microsoft.com/office/powerpoint/2010/main" val="40559329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55938DF-60EC-421C-9A5B-5A6E0F2E990C}" type="slidenum">
              <a:rPr lang="he-IL"/>
              <a:pPr>
                <a:defRPr/>
              </a:pPr>
              <a:t>‹#›</a:t>
            </a:fld>
            <a:endParaRPr lang="he-IL" dirty="0"/>
          </a:p>
        </p:txBody>
      </p:sp>
    </p:spTree>
    <p:extLst>
      <p:ext uri="{BB962C8B-B14F-4D97-AF65-F5344CB8AC3E}">
        <p14:creationId xmlns:p14="http://schemas.microsoft.com/office/powerpoint/2010/main" val="21195381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C79027D-9BB7-49B1-A4E1-1EA42BD88AAD}" type="slidenum">
              <a:rPr lang="he-IL"/>
              <a:pPr>
                <a:defRPr/>
              </a:pPr>
              <a:t>‹#›</a:t>
            </a:fld>
            <a:endParaRPr lang="he-IL" dirty="0"/>
          </a:p>
        </p:txBody>
      </p:sp>
    </p:spTree>
    <p:extLst>
      <p:ext uri="{BB962C8B-B14F-4D97-AF65-F5344CB8AC3E}">
        <p14:creationId xmlns:p14="http://schemas.microsoft.com/office/powerpoint/2010/main" val="19814296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7B23D2A-801A-413C-BC5C-41524104664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D7A8927-BAB0-4EC1-9FBF-4B248B2B3FDF}" type="slidenum">
              <a:rPr lang="he-IL"/>
              <a:pPr>
                <a:defRPr/>
              </a:pPr>
              <a:t>‹#›</a:t>
            </a:fld>
            <a:endParaRPr lang="he-IL" dirty="0"/>
          </a:p>
        </p:txBody>
      </p:sp>
    </p:spTree>
    <p:extLst>
      <p:ext uri="{BB962C8B-B14F-4D97-AF65-F5344CB8AC3E}">
        <p14:creationId xmlns:p14="http://schemas.microsoft.com/office/powerpoint/2010/main" val="274321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C9975D3-0808-45DB-9AC4-F17D4857138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7A90B5A-9D2D-409A-A06C-527B14C9ED04}" type="slidenum">
              <a:rPr lang="he-IL"/>
              <a:pPr>
                <a:defRPr/>
              </a:pPr>
              <a:t>‹#›</a:t>
            </a:fld>
            <a:endParaRPr lang="he-IL" dirty="0"/>
          </a:p>
        </p:txBody>
      </p:sp>
    </p:spTree>
    <p:extLst>
      <p:ext uri="{BB962C8B-B14F-4D97-AF65-F5344CB8AC3E}">
        <p14:creationId xmlns:p14="http://schemas.microsoft.com/office/powerpoint/2010/main" val="18141325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937EAC-FE67-4061-BABD-518C349FAF2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4301D1D-2D3F-4522-8D79-82F17021C318}" type="slidenum">
              <a:rPr lang="he-IL"/>
              <a:pPr>
                <a:defRPr/>
              </a:pPr>
              <a:t>‹#›</a:t>
            </a:fld>
            <a:endParaRPr lang="he-IL" dirty="0"/>
          </a:p>
        </p:txBody>
      </p:sp>
    </p:spTree>
    <p:extLst>
      <p:ext uri="{BB962C8B-B14F-4D97-AF65-F5344CB8AC3E}">
        <p14:creationId xmlns:p14="http://schemas.microsoft.com/office/powerpoint/2010/main" val="32266901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D807E66-DC23-441B-B665-BE0558728F15}" type="slidenum">
              <a:rPr lang="he-IL"/>
              <a:pPr>
                <a:defRPr/>
              </a:pPr>
              <a:t>‹#›</a:t>
            </a:fld>
            <a:endParaRPr lang="he-IL" dirty="0"/>
          </a:p>
        </p:txBody>
      </p:sp>
    </p:spTree>
    <p:extLst>
      <p:ext uri="{BB962C8B-B14F-4D97-AF65-F5344CB8AC3E}">
        <p14:creationId xmlns:p14="http://schemas.microsoft.com/office/powerpoint/2010/main" val="12785962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5797BB-AF7E-4452-AD02-9B59DAE579D5}" type="slidenum">
              <a:rPr lang="he-IL"/>
              <a:pPr>
                <a:defRPr/>
              </a:pPr>
              <a:t>‹#›</a:t>
            </a:fld>
            <a:endParaRPr lang="he-IL" dirty="0"/>
          </a:p>
        </p:txBody>
      </p:sp>
    </p:spTree>
    <p:extLst>
      <p:ext uri="{BB962C8B-B14F-4D97-AF65-F5344CB8AC3E}">
        <p14:creationId xmlns:p14="http://schemas.microsoft.com/office/powerpoint/2010/main" val="42776220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140F7A5-48F6-43BB-A792-843EC97191B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E48F46C-02E7-4CC9-BBD5-F5C58D5A3484}" type="slidenum">
              <a:rPr lang="he-IL"/>
              <a:pPr>
                <a:defRPr/>
              </a:pPr>
              <a:t>‹#›</a:t>
            </a:fld>
            <a:endParaRPr lang="he-IL" dirty="0"/>
          </a:p>
        </p:txBody>
      </p:sp>
    </p:spTree>
    <p:extLst>
      <p:ext uri="{BB962C8B-B14F-4D97-AF65-F5344CB8AC3E}">
        <p14:creationId xmlns:p14="http://schemas.microsoft.com/office/powerpoint/2010/main" val="174105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577BB0-992F-47A8-827C-845A6077FB3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A9A239-8362-44F5-BA2E-E710FE2B526F}" type="slidenum">
              <a:rPr lang="he-IL"/>
              <a:pPr>
                <a:defRPr/>
              </a:pPr>
              <a:t>‹#›</a:t>
            </a:fld>
            <a:endParaRPr lang="he-IL" dirty="0"/>
          </a:p>
        </p:txBody>
      </p:sp>
    </p:spTree>
    <p:extLst>
      <p:ext uri="{BB962C8B-B14F-4D97-AF65-F5344CB8AC3E}">
        <p14:creationId xmlns:p14="http://schemas.microsoft.com/office/powerpoint/2010/main" val="4629305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1E425E3-B22E-4C11-AB0A-D3081E22709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CBCF8DA-40D0-4ED8-ACFD-1BE371AD0D60}" type="slidenum">
              <a:rPr lang="he-IL"/>
              <a:pPr>
                <a:defRPr/>
              </a:pPr>
              <a:t>‹#›</a:t>
            </a:fld>
            <a:endParaRPr lang="he-IL" dirty="0"/>
          </a:p>
        </p:txBody>
      </p:sp>
    </p:spTree>
    <p:extLst>
      <p:ext uri="{BB962C8B-B14F-4D97-AF65-F5344CB8AC3E}">
        <p14:creationId xmlns:p14="http://schemas.microsoft.com/office/powerpoint/2010/main" val="6334254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DC360DF-A19B-48F8-AE8C-FDAFA0C0174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00DD86-4008-4A49-AE9B-F73235727D6A}" type="slidenum">
              <a:rPr lang="he-IL"/>
              <a:pPr>
                <a:defRPr/>
              </a:pPr>
              <a:t>‹#›</a:t>
            </a:fld>
            <a:endParaRPr lang="he-IL" dirty="0"/>
          </a:p>
        </p:txBody>
      </p:sp>
    </p:spTree>
    <p:extLst>
      <p:ext uri="{BB962C8B-B14F-4D97-AF65-F5344CB8AC3E}">
        <p14:creationId xmlns:p14="http://schemas.microsoft.com/office/powerpoint/2010/main" val="9840525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5FD4081-AE94-42D3-89C9-4B5D00DA24CD}" type="slidenum">
              <a:rPr lang="he-IL"/>
              <a:pPr>
                <a:defRPr/>
              </a:pPr>
              <a:t>‹#›</a:t>
            </a:fld>
            <a:endParaRPr lang="he-IL" dirty="0"/>
          </a:p>
        </p:txBody>
      </p:sp>
    </p:spTree>
    <p:extLst>
      <p:ext uri="{BB962C8B-B14F-4D97-AF65-F5344CB8AC3E}">
        <p14:creationId xmlns:p14="http://schemas.microsoft.com/office/powerpoint/2010/main" val="6942858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F5F51F9-274D-46B7-8542-6F4F5D6B8C68}" type="slidenum">
              <a:rPr lang="he-IL"/>
              <a:pPr>
                <a:defRPr/>
              </a:pPr>
              <a:t>‹#›</a:t>
            </a:fld>
            <a:endParaRPr lang="he-IL" dirty="0"/>
          </a:p>
        </p:txBody>
      </p:sp>
    </p:spTree>
    <p:extLst>
      <p:ext uri="{BB962C8B-B14F-4D97-AF65-F5344CB8AC3E}">
        <p14:creationId xmlns:p14="http://schemas.microsoft.com/office/powerpoint/2010/main" val="15308788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770E387-7C51-4C78-BE0A-E598C235ECE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FB0F48B-C4C2-41D0-99B0-A8F176E1E766}" type="slidenum">
              <a:rPr lang="he-IL"/>
              <a:pPr>
                <a:defRPr/>
              </a:pPr>
              <a:t>‹#›</a:t>
            </a:fld>
            <a:endParaRPr lang="he-IL" dirty="0"/>
          </a:p>
        </p:txBody>
      </p:sp>
    </p:spTree>
    <p:extLst>
      <p:ext uri="{BB962C8B-B14F-4D97-AF65-F5344CB8AC3E}">
        <p14:creationId xmlns:p14="http://schemas.microsoft.com/office/powerpoint/2010/main" val="9580085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03FC364-924B-4967-B143-FFC4BCD398F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9296CCC-989D-43AE-A9C4-1D2EDFE119BB}" type="slidenum">
              <a:rPr lang="he-IL"/>
              <a:pPr>
                <a:defRPr/>
              </a:pPr>
              <a:t>‹#›</a:t>
            </a:fld>
            <a:endParaRPr lang="he-IL" dirty="0"/>
          </a:p>
        </p:txBody>
      </p:sp>
    </p:spTree>
    <p:extLst>
      <p:ext uri="{BB962C8B-B14F-4D97-AF65-F5344CB8AC3E}">
        <p14:creationId xmlns:p14="http://schemas.microsoft.com/office/powerpoint/2010/main" val="18839829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5A8BC27-AB7E-4DA3-A4FD-2AE39CC0428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968F01A-DF48-4F0C-8E42-8FEF6DB5026A}" type="slidenum">
              <a:rPr lang="he-IL"/>
              <a:pPr>
                <a:defRPr/>
              </a:pPr>
              <a:t>‹#›</a:t>
            </a:fld>
            <a:endParaRPr lang="he-IL" dirty="0"/>
          </a:p>
        </p:txBody>
      </p:sp>
    </p:spTree>
    <p:extLst>
      <p:ext uri="{BB962C8B-B14F-4D97-AF65-F5344CB8AC3E}">
        <p14:creationId xmlns:p14="http://schemas.microsoft.com/office/powerpoint/2010/main" val="17208281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38A2C3D-D2D1-46FE-B79E-EF4BCACB64CD}" type="slidenum">
              <a:rPr lang="he-IL"/>
              <a:pPr>
                <a:defRPr/>
              </a:pPr>
              <a:t>‹#›</a:t>
            </a:fld>
            <a:endParaRPr lang="he-IL" dirty="0"/>
          </a:p>
        </p:txBody>
      </p:sp>
    </p:spTree>
    <p:extLst>
      <p:ext uri="{BB962C8B-B14F-4D97-AF65-F5344CB8AC3E}">
        <p14:creationId xmlns:p14="http://schemas.microsoft.com/office/powerpoint/2010/main" val="9948143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863F342-E1E7-4B95-852C-7A67669C5EF5}" type="slidenum">
              <a:rPr lang="he-IL"/>
              <a:pPr>
                <a:defRPr/>
              </a:pPr>
              <a:t>‹#›</a:t>
            </a:fld>
            <a:endParaRPr lang="he-IL" dirty="0"/>
          </a:p>
        </p:txBody>
      </p:sp>
    </p:spTree>
    <p:extLst>
      <p:ext uri="{BB962C8B-B14F-4D97-AF65-F5344CB8AC3E}">
        <p14:creationId xmlns:p14="http://schemas.microsoft.com/office/powerpoint/2010/main" val="9842044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5E02CEC-6F1D-4531-9A7F-3AFEC5B421D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1AFA229-183A-47AC-B5D9-A7B542F0B75A}" type="slidenum">
              <a:rPr lang="he-IL"/>
              <a:pPr>
                <a:defRPr/>
              </a:pPr>
              <a:t>‹#›</a:t>
            </a:fld>
            <a:endParaRPr lang="he-IL" dirty="0"/>
          </a:p>
        </p:txBody>
      </p:sp>
    </p:spTree>
    <p:extLst>
      <p:ext uri="{BB962C8B-B14F-4D97-AF65-F5344CB8AC3E}">
        <p14:creationId xmlns:p14="http://schemas.microsoft.com/office/powerpoint/2010/main" val="135449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8C9ED6-474C-42CB-8D87-137FE6A25549}" type="slidenum">
              <a:rPr lang="he-IL"/>
              <a:pPr>
                <a:defRPr/>
              </a:pPr>
              <a:t>‹#›</a:t>
            </a:fld>
            <a:endParaRPr lang="he-IL" dirty="0"/>
          </a:p>
        </p:txBody>
      </p:sp>
    </p:spTree>
    <p:extLst>
      <p:ext uri="{BB962C8B-B14F-4D97-AF65-F5344CB8AC3E}">
        <p14:creationId xmlns:p14="http://schemas.microsoft.com/office/powerpoint/2010/main" val="31690640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FA464B8-C4DF-4337-8787-C976E7A4D351}"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65E3C2B-99C5-4091-BE8E-1CD9E12881E5}" type="slidenum">
              <a:rPr lang="he-IL"/>
              <a:pPr>
                <a:defRPr/>
              </a:pPr>
              <a:t>‹#›</a:t>
            </a:fld>
            <a:endParaRPr lang="he-IL" dirty="0"/>
          </a:p>
        </p:txBody>
      </p:sp>
    </p:spTree>
    <p:extLst>
      <p:ext uri="{BB962C8B-B14F-4D97-AF65-F5344CB8AC3E}">
        <p14:creationId xmlns:p14="http://schemas.microsoft.com/office/powerpoint/2010/main" val="23627228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8D30B9E-1694-4F8B-812B-0A2B532C36E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3A76957-587D-41B3-B913-95A87FC37391}" type="slidenum">
              <a:rPr lang="he-IL"/>
              <a:pPr>
                <a:defRPr/>
              </a:pPr>
              <a:t>‹#›</a:t>
            </a:fld>
            <a:endParaRPr lang="he-IL" dirty="0"/>
          </a:p>
        </p:txBody>
      </p:sp>
    </p:spTree>
    <p:extLst>
      <p:ext uri="{BB962C8B-B14F-4D97-AF65-F5344CB8AC3E}">
        <p14:creationId xmlns:p14="http://schemas.microsoft.com/office/powerpoint/2010/main" val="33265503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BD6206F-9FAB-43CC-B462-5BF8D08531BE}" type="slidenum">
              <a:rPr lang="he-IL"/>
              <a:pPr>
                <a:defRPr/>
              </a:pPr>
              <a:t>‹#›</a:t>
            </a:fld>
            <a:endParaRPr lang="he-IL" dirty="0"/>
          </a:p>
        </p:txBody>
      </p:sp>
    </p:spTree>
    <p:extLst>
      <p:ext uri="{BB962C8B-B14F-4D97-AF65-F5344CB8AC3E}">
        <p14:creationId xmlns:p14="http://schemas.microsoft.com/office/powerpoint/2010/main" val="25685375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3972635-A8D7-4522-8D14-634602A90AE7}" type="slidenum">
              <a:rPr lang="he-IL"/>
              <a:pPr>
                <a:defRPr/>
              </a:pPr>
              <a:t>‹#›</a:t>
            </a:fld>
            <a:endParaRPr lang="he-IL" dirty="0"/>
          </a:p>
        </p:txBody>
      </p:sp>
    </p:spTree>
    <p:extLst>
      <p:ext uri="{BB962C8B-B14F-4D97-AF65-F5344CB8AC3E}">
        <p14:creationId xmlns:p14="http://schemas.microsoft.com/office/powerpoint/2010/main" val="19089510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337B62E-ACA3-4AC0-9975-68445002FD4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2203264-F337-4316-83D3-9D9033BC6B73}" type="slidenum">
              <a:rPr lang="he-IL"/>
              <a:pPr>
                <a:defRPr/>
              </a:pPr>
              <a:t>‹#›</a:t>
            </a:fld>
            <a:endParaRPr lang="he-IL" dirty="0"/>
          </a:p>
        </p:txBody>
      </p:sp>
    </p:spTree>
    <p:extLst>
      <p:ext uri="{BB962C8B-B14F-4D97-AF65-F5344CB8AC3E}">
        <p14:creationId xmlns:p14="http://schemas.microsoft.com/office/powerpoint/2010/main" val="39562719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2775251-F882-4A9C-9262-BDC30546F49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3BD8A60-C6AF-4BF8-8C5C-A6618BFB383A}" type="slidenum">
              <a:rPr lang="he-IL"/>
              <a:pPr>
                <a:defRPr/>
              </a:pPr>
              <a:t>‹#›</a:t>
            </a:fld>
            <a:endParaRPr lang="he-IL" dirty="0"/>
          </a:p>
        </p:txBody>
      </p:sp>
    </p:spTree>
    <p:extLst>
      <p:ext uri="{BB962C8B-B14F-4D97-AF65-F5344CB8AC3E}">
        <p14:creationId xmlns:p14="http://schemas.microsoft.com/office/powerpoint/2010/main" val="11203950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AAD51B8-77D8-4B73-95FF-756AE431982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3F1C9C5-A9B5-4130-A6B7-E3545EF78BC1}" type="slidenum">
              <a:rPr lang="he-IL"/>
              <a:pPr>
                <a:defRPr/>
              </a:pPr>
              <a:t>‹#›</a:t>
            </a:fld>
            <a:endParaRPr lang="he-IL" dirty="0"/>
          </a:p>
        </p:txBody>
      </p:sp>
    </p:spTree>
    <p:extLst>
      <p:ext uri="{BB962C8B-B14F-4D97-AF65-F5344CB8AC3E}">
        <p14:creationId xmlns:p14="http://schemas.microsoft.com/office/powerpoint/2010/main" val="21192694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B93A6C8-5407-4BF1-BB11-9466E880FAE6}" type="slidenum">
              <a:rPr lang="he-IL"/>
              <a:pPr>
                <a:defRPr/>
              </a:pPr>
              <a:t>‹#›</a:t>
            </a:fld>
            <a:endParaRPr lang="he-IL" dirty="0"/>
          </a:p>
        </p:txBody>
      </p:sp>
    </p:spTree>
    <p:extLst>
      <p:ext uri="{BB962C8B-B14F-4D97-AF65-F5344CB8AC3E}">
        <p14:creationId xmlns:p14="http://schemas.microsoft.com/office/powerpoint/2010/main" val="8969852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6302EE7-449F-4FE0-A9FF-987A55D6B6FA}" type="slidenum">
              <a:rPr lang="he-IL"/>
              <a:pPr>
                <a:defRPr/>
              </a:pPr>
              <a:t>‹#›</a:t>
            </a:fld>
            <a:endParaRPr lang="he-IL" dirty="0"/>
          </a:p>
        </p:txBody>
      </p:sp>
    </p:spTree>
    <p:extLst>
      <p:ext uri="{BB962C8B-B14F-4D97-AF65-F5344CB8AC3E}">
        <p14:creationId xmlns:p14="http://schemas.microsoft.com/office/powerpoint/2010/main" val="39974105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6A3E88D-F585-49F3-9473-C469F4D3D94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52C9677-A96E-4616-AD5F-FC6C4BFE9D18}" type="slidenum">
              <a:rPr lang="he-IL"/>
              <a:pPr>
                <a:defRPr/>
              </a:pPr>
              <a:t>‹#›</a:t>
            </a:fld>
            <a:endParaRPr lang="he-IL" dirty="0"/>
          </a:p>
        </p:txBody>
      </p:sp>
    </p:spTree>
    <p:extLst>
      <p:ext uri="{BB962C8B-B14F-4D97-AF65-F5344CB8AC3E}">
        <p14:creationId xmlns:p14="http://schemas.microsoft.com/office/powerpoint/2010/main" val="256291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E6B6E2-052C-4DA5-BB3A-447B1FD298EB}" type="slidenum">
              <a:rPr lang="he-IL"/>
              <a:pPr>
                <a:defRPr/>
              </a:pPr>
              <a:t>‹#›</a:t>
            </a:fld>
            <a:endParaRPr lang="he-IL" dirty="0"/>
          </a:p>
        </p:txBody>
      </p:sp>
    </p:spTree>
    <p:extLst>
      <p:ext uri="{BB962C8B-B14F-4D97-AF65-F5344CB8AC3E}">
        <p14:creationId xmlns:p14="http://schemas.microsoft.com/office/powerpoint/2010/main" val="2083083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403036A-FE8C-428F-9366-5D7A86638B4E}" type="slidenum">
              <a:rPr lang="he-IL"/>
              <a:pPr>
                <a:defRPr/>
              </a:pPr>
              <a:t>‹#›</a:t>
            </a:fld>
            <a:endParaRPr lang="he-IL" dirty="0"/>
          </a:p>
        </p:txBody>
      </p:sp>
    </p:spTree>
    <p:extLst>
      <p:ext uri="{BB962C8B-B14F-4D97-AF65-F5344CB8AC3E}">
        <p14:creationId xmlns:p14="http://schemas.microsoft.com/office/powerpoint/2010/main" val="4584829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0C54AB3-F124-4B31-8C26-44538441641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E7FDFD7-D5C2-4EBE-828D-D0470EAEF4BC}" type="slidenum">
              <a:rPr lang="he-IL"/>
              <a:pPr>
                <a:defRPr/>
              </a:pPr>
              <a:t>‹#›</a:t>
            </a:fld>
            <a:endParaRPr lang="he-IL" dirty="0"/>
          </a:p>
        </p:txBody>
      </p:sp>
    </p:spTree>
    <p:extLst>
      <p:ext uri="{BB962C8B-B14F-4D97-AF65-F5344CB8AC3E}">
        <p14:creationId xmlns:p14="http://schemas.microsoft.com/office/powerpoint/2010/main" val="9249198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9226BE0-E9DA-49AA-AFEC-29EB01E53E6B}" type="slidenum">
              <a:rPr lang="he-IL"/>
              <a:pPr>
                <a:defRPr/>
              </a:pPr>
              <a:t>‹#›</a:t>
            </a:fld>
            <a:endParaRPr lang="he-IL" dirty="0"/>
          </a:p>
        </p:txBody>
      </p:sp>
    </p:spTree>
    <p:extLst>
      <p:ext uri="{BB962C8B-B14F-4D97-AF65-F5344CB8AC3E}">
        <p14:creationId xmlns:p14="http://schemas.microsoft.com/office/powerpoint/2010/main" val="40730154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FAE8B12-282B-4EF0-A6C3-B9F0CF46FF76}" type="slidenum">
              <a:rPr lang="he-IL"/>
              <a:pPr>
                <a:defRPr/>
              </a:pPr>
              <a:t>‹#›</a:t>
            </a:fld>
            <a:endParaRPr lang="he-IL" dirty="0"/>
          </a:p>
        </p:txBody>
      </p:sp>
    </p:spTree>
    <p:extLst>
      <p:ext uri="{BB962C8B-B14F-4D97-AF65-F5344CB8AC3E}">
        <p14:creationId xmlns:p14="http://schemas.microsoft.com/office/powerpoint/2010/main" val="30537454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54E2EBE-5257-46AD-99D2-E0D87237171B}"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C3B7FCB-E79B-4742-B270-5D97CCC0B308}" type="slidenum">
              <a:rPr lang="he-IL"/>
              <a:pPr>
                <a:defRPr/>
              </a:pPr>
              <a:t>‹#›</a:t>
            </a:fld>
            <a:endParaRPr lang="he-IL" dirty="0"/>
          </a:p>
        </p:txBody>
      </p:sp>
    </p:spTree>
    <p:extLst>
      <p:ext uri="{BB962C8B-B14F-4D97-AF65-F5344CB8AC3E}">
        <p14:creationId xmlns:p14="http://schemas.microsoft.com/office/powerpoint/2010/main" val="297413645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F8B7E79-99B2-41EC-A91C-008C40BEF5ED}" type="slidenum">
              <a:rPr lang="he-IL"/>
              <a:pPr>
                <a:defRPr/>
              </a:pPr>
              <a:t>‹#›</a:t>
            </a:fld>
            <a:endParaRPr lang="he-IL" dirty="0"/>
          </a:p>
        </p:txBody>
      </p:sp>
    </p:spTree>
    <p:extLst>
      <p:ext uri="{BB962C8B-B14F-4D97-AF65-F5344CB8AC3E}">
        <p14:creationId xmlns:p14="http://schemas.microsoft.com/office/powerpoint/2010/main" val="2950846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29BBE3-28E4-423E-A9F8-C611132A3570}" type="slidenum">
              <a:rPr lang="he-IL"/>
              <a:pPr>
                <a:defRPr/>
              </a:pPr>
              <a:t>‹#›</a:t>
            </a:fld>
            <a:endParaRPr lang="he-IL" dirty="0"/>
          </a:p>
        </p:txBody>
      </p:sp>
    </p:spTree>
    <p:extLst>
      <p:ext uri="{BB962C8B-B14F-4D97-AF65-F5344CB8AC3E}">
        <p14:creationId xmlns:p14="http://schemas.microsoft.com/office/powerpoint/2010/main" val="3473342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668033E-965F-46C1-8434-C781EAC68350}"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D997A57-35EB-45B8-B8A0-501F402579B0}" type="slidenum">
              <a:rPr lang="he-IL"/>
              <a:pPr>
                <a:defRPr/>
              </a:pPr>
              <a:t>‹#›</a:t>
            </a:fld>
            <a:endParaRPr lang="he-IL" dirty="0"/>
          </a:p>
        </p:txBody>
      </p:sp>
    </p:spTree>
    <p:extLst>
      <p:ext uri="{BB962C8B-B14F-4D97-AF65-F5344CB8AC3E}">
        <p14:creationId xmlns:p14="http://schemas.microsoft.com/office/powerpoint/2010/main" val="24177763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05CA-680C-41A2-B2EA-07D91692CC83}" type="slidenum">
              <a:rPr lang="he-IL"/>
              <a:pPr>
                <a:defRPr/>
              </a:pPr>
              <a:t>‹#›</a:t>
            </a:fld>
            <a:endParaRPr lang="he-IL" dirty="0"/>
          </a:p>
        </p:txBody>
      </p:sp>
    </p:spTree>
    <p:extLst>
      <p:ext uri="{BB962C8B-B14F-4D97-AF65-F5344CB8AC3E}">
        <p14:creationId xmlns:p14="http://schemas.microsoft.com/office/powerpoint/2010/main" val="82253551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78AC05-A6F7-4ED9-BF7E-C9C879EF8984}" type="slidenum">
              <a:rPr lang="he-IL"/>
              <a:pPr>
                <a:defRPr/>
              </a:pPr>
              <a:t>‹#›</a:t>
            </a:fld>
            <a:endParaRPr lang="he-IL" dirty="0"/>
          </a:p>
        </p:txBody>
      </p:sp>
    </p:spTree>
    <p:extLst>
      <p:ext uri="{BB962C8B-B14F-4D97-AF65-F5344CB8AC3E}">
        <p14:creationId xmlns:p14="http://schemas.microsoft.com/office/powerpoint/2010/main" val="17734097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3F5A32A-3998-4064-9C3E-62F504E7CF9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0D10E3D-6C36-4A06-8CA7-F91F49CC94CD}" type="slidenum">
              <a:rPr lang="he-IL"/>
              <a:pPr>
                <a:defRPr/>
              </a:pPr>
              <a:t>‹#›</a:t>
            </a:fld>
            <a:endParaRPr lang="he-IL" dirty="0"/>
          </a:p>
        </p:txBody>
      </p:sp>
    </p:spTree>
    <p:extLst>
      <p:ext uri="{BB962C8B-B14F-4D97-AF65-F5344CB8AC3E}">
        <p14:creationId xmlns:p14="http://schemas.microsoft.com/office/powerpoint/2010/main" val="363820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143CC3A-B15C-4C09-B27F-612C9C6CAA5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DE8562E-D3D4-4AA8-8D09-1464DFA1E6A1}" type="slidenum">
              <a:rPr lang="he-IL"/>
              <a:pPr>
                <a:defRPr/>
              </a:pPr>
              <a:t>‹#›</a:t>
            </a:fld>
            <a:endParaRPr lang="he-IL" dirty="0"/>
          </a:p>
        </p:txBody>
      </p:sp>
    </p:spTree>
    <p:extLst>
      <p:ext uri="{BB962C8B-B14F-4D97-AF65-F5344CB8AC3E}">
        <p14:creationId xmlns:p14="http://schemas.microsoft.com/office/powerpoint/2010/main" val="39682690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4A58E5C-D121-4C71-B374-9C38533CAAD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5A34471-3194-43DB-9C01-53E0B13AD82C}" type="slidenum">
              <a:rPr lang="he-IL"/>
              <a:pPr>
                <a:defRPr/>
              </a:pPr>
              <a:t>‹#›</a:t>
            </a:fld>
            <a:endParaRPr lang="he-IL" dirty="0"/>
          </a:p>
        </p:txBody>
      </p:sp>
    </p:spTree>
    <p:extLst>
      <p:ext uri="{BB962C8B-B14F-4D97-AF65-F5344CB8AC3E}">
        <p14:creationId xmlns:p14="http://schemas.microsoft.com/office/powerpoint/2010/main" val="38922708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62016EF-2FD2-4570-8F40-58626DA699B1}" type="slidenum">
              <a:rPr lang="he-IL"/>
              <a:pPr>
                <a:defRPr/>
              </a:pPr>
              <a:t>‹#›</a:t>
            </a:fld>
            <a:endParaRPr lang="he-IL" dirty="0"/>
          </a:p>
        </p:txBody>
      </p:sp>
    </p:spTree>
    <p:extLst>
      <p:ext uri="{BB962C8B-B14F-4D97-AF65-F5344CB8AC3E}">
        <p14:creationId xmlns:p14="http://schemas.microsoft.com/office/powerpoint/2010/main" val="29946951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56C9534-21A5-4CEF-9814-CAE770DD6F57}" type="slidenum">
              <a:rPr lang="he-IL"/>
              <a:pPr>
                <a:defRPr/>
              </a:pPr>
              <a:t>‹#›</a:t>
            </a:fld>
            <a:endParaRPr lang="he-IL" dirty="0"/>
          </a:p>
        </p:txBody>
      </p:sp>
    </p:spTree>
    <p:extLst>
      <p:ext uri="{BB962C8B-B14F-4D97-AF65-F5344CB8AC3E}">
        <p14:creationId xmlns:p14="http://schemas.microsoft.com/office/powerpoint/2010/main" val="33648228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BC9E07-B3F9-4645-A287-BF30445F4BAB}"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0B2B587-0E06-4488-A832-32FF2F321A3F}" type="slidenum">
              <a:rPr lang="he-IL"/>
              <a:pPr>
                <a:defRPr/>
              </a:pPr>
              <a:t>‹#›</a:t>
            </a:fld>
            <a:endParaRPr lang="he-IL" dirty="0"/>
          </a:p>
        </p:txBody>
      </p:sp>
    </p:spTree>
    <p:extLst>
      <p:ext uri="{BB962C8B-B14F-4D97-AF65-F5344CB8AC3E}">
        <p14:creationId xmlns:p14="http://schemas.microsoft.com/office/powerpoint/2010/main" val="35929168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5D9C217-1A41-4218-85E8-A63FE1FB4CF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1D1801D-9AC4-4326-9714-794E25FB2F17}" type="slidenum">
              <a:rPr lang="he-IL"/>
              <a:pPr>
                <a:defRPr/>
              </a:pPr>
              <a:t>‹#›</a:t>
            </a:fld>
            <a:endParaRPr lang="he-IL" dirty="0"/>
          </a:p>
        </p:txBody>
      </p:sp>
    </p:spTree>
    <p:extLst>
      <p:ext uri="{BB962C8B-B14F-4D97-AF65-F5344CB8AC3E}">
        <p14:creationId xmlns:p14="http://schemas.microsoft.com/office/powerpoint/2010/main" val="9495420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548903F-A5E3-4D27-8DEC-717F47F61B97}" type="slidenum">
              <a:rPr lang="he-IL"/>
              <a:pPr>
                <a:defRPr/>
              </a:pPr>
              <a:t>‹#›</a:t>
            </a:fld>
            <a:endParaRPr lang="he-IL" dirty="0"/>
          </a:p>
        </p:txBody>
      </p:sp>
    </p:spTree>
    <p:extLst>
      <p:ext uri="{BB962C8B-B14F-4D97-AF65-F5344CB8AC3E}">
        <p14:creationId xmlns:p14="http://schemas.microsoft.com/office/powerpoint/2010/main" val="4050669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DCEB656-E256-427E-9B55-2F3C717EDC20}" type="slidenum">
              <a:rPr lang="he-IL"/>
              <a:pPr>
                <a:defRPr/>
              </a:pPr>
              <a:t>‹#›</a:t>
            </a:fld>
            <a:endParaRPr lang="he-IL" dirty="0"/>
          </a:p>
        </p:txBody>
      </p:sp>
    </p:spTree>
    <p:extLst>
      <p:ext uri="{BB962C8B-B14F-4D97-AF65-F5344CB8AC3E}">
        <p14:creationId xmlns:p14="http://schemas.microsoft.com/office/powerpoint/2010/main" val="6644584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3E9A0C-40C7-4ED8-BB1B-11478B22C1B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D77EF71-A633-487D-850C-F6DE4C917ED6}" type="slidenum">
              <a:rPr lang="he-IL"/>
              <a:pPr>
                <a:defRPr/>
              </a:pPr>
              <a:t>‹#›</a:t>
            </a:fld>
            <a:endParaRPr lang="he-IL" dirty="0"/>
          </a:p>
        </p:txBody>
      </p:sp>
    </p:spTree>
    <p:extLst>
      <p:ext uri="{BB962C8B-B14F-4D97-AF65-F5344CB8AC3E}">
        <p14:creationId xmlns:p14="http://schemas.microsoft.com/office/powerpoint/2010/main" val="21888185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03F679-B3DB-446E-ADC6-BC469642C464}" type="slidenum">
              <a:rPr lang="he-IL"/>
              <a:pPr>
                <a:defRPr/>
              </a:pPr>
              <a:t>‹#›</a:t>
            </a:fld>
            <a:endParaRPr lang="he-IL" dirty="0"/>
          </a:p>
        </p:txBody>
      </p:sp>
    </p:spTree>
    <p:extLst>
      <p:ext uri="{BB962C8B-B14F-4D97-AF65-F5344CB8AC3E}">
        <p14:creationId xmlns:p14="http://schemas.microsoft.com/office/powerpoint/2010/main" val="8244263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A65366-7852-4540-9208-CFEAF129F2F3}" type="slidenum">
              <a:rPr lang="he-IL"/>
              <a:pPr>
                <a:defRPr/>
              </a:pPr>
              <a:t>‹#›</a:t>
            </a:fld>
            <a:endParaRPr lang="he-IL" dirty="0"/>
          </a:p>
        </p:txBody>
      </p:sp>
    </p:spTree>
    <p:extLst>
      <p:ext uri="{BB962C8B-B14F-4D97-AF65-F5344CB8AC3E}">
        <p14:creationId xmlns:p14="http://schemas.microsoft.com/office/powerpoint/2010/main" val="2897153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44AF9DA-FCD4-4288-B6B4-59E03B7DD079}" type="slidenum">
              <a:rPr lang="he-IL"/>
              <a:pPr>
                <a:defRPr/>
              </a:pPr>
              <a:t>‹#›</a:t>
            </a:fld>
            <a:endParaRPr lang="he-IL" dirty="0"/>
          </a:p>
        </p:txBody>
      </p:sp>
    </p:spTree>
    <p:extLst>
      <p:ext uri="{BB962C8B-B14F-4D97-AF65-F5344CB8AC3E}">
        <p14:creationId xmlns:p14="http://schemas.microsoft.com/office/powerpoint/2010/main" val="2936199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B304D54-5EDB-4E81-90E5-2D444DC45C09}" type="slidenum">
              <a:rPr lang="he-IL"/>
              <a:pPr>
                <a:defRPr/>
              </a:pPr>
              <a:t>‹#›</a:t>
            </a:fld>
            <a:endParaRPr lang="he-IL" dirty="0"/>
          </a:p>
        </p:txBody>
      </p:sp>
    </p:spTree>
    <p:extLst>
      <p:ext uri="{BB962C8B-B14F-4D97-AF65-F5344CB8AC3E}">
        <p14:creationId xmlns:p14="http://schemas.microsoft.com/office/powerpoint/2010/main" val="2824817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CD295E0-CA83-450F-960C-AA0634EC4E1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A93CF0D-CD51-4BB0-BC40-6A0B456D7138}" type="slidenum">
              <a:rPr lang="he-IL"/>
              <a:pPr>
                <a:defRPr/>
              </a:pPr>
              <a:t>‹#›</a:t>
            </a:fld>
            <a:endParaRPr lang="he-IL" dirty="0"/>
          </a:p>
        </p:txBody>
      </p:sp>
    </p:spTree>
    <p:extLst>
      <p:ext uri="{BB962C8B-B14F-4D97-AF65-F5344CB8AC3E}">
        <p14:creationId xmlns:p14="http://schemas.microsoft.com/office/powerpoint/2010/main" val="1702228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BD5561C-594B-49CB-B145-2F386A331965}" type="slidenum">
              <a:rPr lang="he-IL"/>
              <a:pPr>
                <a:defRPr/>
              </a:pPr>
              <a:t>‹#›</a:t>
            </a:fld>
            <a:endParaRPr lang="he-IL" dirty="0"/>
          </a:p>
        </p:txBody>
      </p:sp>
    </p:spTree>
    <p:extLst>
      <p:ext uri="{BB962C8B-B14F-4D97-AF65-F5344CB8AC3E}">
        <p14:creationId xmlns:p14="http://schemas.microsoft.com/office/powerpoint/2010/main" val="2662463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BE1841B-8EFC-48D1-943C-9149792E0B66}" type="slidenum">
              <a:rPr lang="he-IL"/>
              <a:pPr>
                <a:defRPr/>
              </a:pPr>
              <a:t>‹#›</a:t>
            </a:fld>
            <a:endParaRPr lang="he-IL" dirty="0"/>
          </a:p>
        </p:txBody>
      </p:sp>
    </p:spTree>
    <p:extLst>
      <p:ext uri="{BB962C8B-B14F-4D97-AF65-F5344CB8AC3E}">
        <p14:creationId xmlns:p14="http://schemas.microsoft.com/office/powerpoint/2010/main" val="762560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445E684-0ED1-4F7A-9807-47CF4E802C51}"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A66E3F9-74B1-47E6-8C98-7C7887CE4E9C}" type="slidenum">
              <a:rPr lang="he-IL"/>
              <a:pPr>
                <a:defRPr/>
              </a:pPr>
              <a:t>‹#›</a:t>
            </a:fld>
            <a:endParaRPr lang="he-IL" dirty="0"/>
          </a:p>
        </p:txBody>
      </p:sp>
    </p:spTree>
    <p:extLst>
      <p:ext uri="{BB962C8B-B14F-4D97-AF65-F5344CB8AC3E}">
        <p14:creationId xmlns:p14="http://schemas.microsoft.com/office/powerpoint/2010/main" val="508602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6A8DCB0-3437-499E-854D-3AD44792F95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5A09693-A6AD-46A7-B3BF-51B65F044FD6}" type="slidenum">
              <a:rPr lang="he-IL"/>
              <a:pPr>
                <a:defRPr/>
              </a:pPr>
              <a:t>‹#›</a:t>
            </a:fld>
            <a:endParaRPr lang="he-IL" dirty="0"/>
          </a:p>
        </p:txBody>
      </p:sp>
    </p:spTree>
    <p:extLst>
      <p:ext uri="{BB962C8B-B14F-4D97-AF65-F5344CB8AC3E}">
        <p14:creationId xmlns:p14="http://schemas.microsoft.com/office/powerpoint/2010/main" val="2509439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7C41261-0A41-4BAA-9EBD-CCD120880FF1}" type="slidenum">
              <a:rPr lang="he-IL"/>
              <a:pPr>
                <a:defRPr/>
              </a:pPr>
              <a:t>‹#›</a:t>
            </a:fld>
            <a:endParaRPr lang="he-IL" dirty="0"/>
          </a:p>
        </p:txBody>
      </p:sp>
    </p:spTree>
    <p:extLst>
      <p:ext uri="{BB962C8B-B14F-4D97-AF65-F5344CB8AC3E}">
        <p14:creationId xmlns:p14="http://schemas.microsoft.com/office/powerpoint/2010/main" val="292014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FCEF4B4-A521-4B94-92F0-9C637C137768}" type="slidenum">
              <a:rPr lang="he-IL"/>
              <a:pPr>
                <a:defRPr/>
              </a:pPr>
              <a:t>‹#›</a:t>
            </a:fld>
            <a:endParaRPr lang="he-IL" dirty="0"/>
          </a:p>
        </p:txBody>
      </p:sp>
    </p:spTree>
    <p:extLst>
      <p:ext uri="{BB962C8B-B14F-4D97-AF65-F5344CB8AC3E}">
        <p14:creationId xmlns:p14="http://schemas.microsoft.com/office/powerpoint/2010/main" val="1345643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ECA0DBA-175A-4DF7-BF5D-25E0F2A934A5}" type="slidenum">
              <a:rPr lang="he-IL"/>
              <a:pPr>
                <a:defRPr/>
              </a:pPr>
              <a:t>‹#›</a:t>
            </a:fld>
            <a:endParaRPr lang="he-IL" dirty="0"/>
          </a:p>
        </p:txBody>
      </p:sp>
    </p:spTree>
    <p:extLst>
      <p:ext uri="{BB962C8B-B14F-4D97-AF65-F5344CB8AC3E}">
        <p14:creationId xmlns:p14="http://schemas.microsoft.com/office/powerpoint/2010/main" val="801084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F2145D-9A30-4EB0-9D73-E0C118F06E9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1C6982C-1317-46A3-B604-26B1D6D71BF8}" type="slidenum">
              <a:rPr lang="he-IL"/>
              <a:pPr>
                <a:defRPr/>
              </a:pPr>
              <a:t>‹#›</a:t>
            </a:fld>
            <a:endParaRPr lang="he-IL" dirty="0"/>
          </a:p>
        </p:txBody>
      </p:sp>
    </p:spTree>
    <p:extLst>
      <p:ext uri="{BB962C8B-B14F-4D97-AF65-F5344CB8AC3E}">
        <p14:creationId xmlns:p14="http://schemas.microsoft.com/office/powerpoint/2010/main" val="536403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BDC0748-01E7-4BC5-B157-20E2F5AFDC61}"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32BB2B-10D9-4190-92B9-FEB49C1209E3}" type="slidenum">
              <a:rPr lang="he-IL"/>
              <a:pPr>
                <a:defRPr/>
              </a:pPr>
              <a:t>‹#›</a:t>
            </a:fld>
            <a:endParaRPr lang="he-IL" dirty="0"/>
          </a:p>
        </p:txBody>
      </p:sp>
    </p:spTree>
    <p:extLst>
      <p:ext uri="{BB962C8B-B14F-4D97-AF65-F5344CB8AC3E}">
        <p14:creationId xmlns:p14="http://schemas.microsoft.com/office/powerpoint/2010/main" val="109289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A35988-EFB6-426A-A6E0-E54B8AFD933C}" type="slidenum">
              <a:rPr lang="he-IL"/>
              <a:pPr>
                <a:defRPr/>
              </a:pPr>
              <a:t>‹#›</a:t>
            </a:fld>
            <a:endParaRPr lang="he-IL" dirty="0"/>
          </a:p>
        </p:txBody>
      </p:sp>
    </p:spTree>
    <p:extLst>
      <p:ext uri="{BB962C8B-B14F-4D97-AF65-F5344CB8AC3E}">
        <p14:creationId xmlns:p14="http://schemas.microsoft.com/office/powerpoint/2010/main" val="3938550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A36CB36-1E81-4663-9E4D-D7F401B334AC}" type="slidenum">
              <a:rPr lang="he-IL"/>
              <a:pPr>
                <a:defRPr/>
              </a:pPr>
              <a:t>‹#›</a:t>
            </a:fld>
            <a:endParaRPr lang="he-IL" dirty="0"/>
          </a:p>
        </p:txBody>
      </p:sp>
    </p:spTree>
    <p:extLst>
      <p:ext uri="{BB962C8B-B14F-4D97-AF65-F5344CB8AC3E}">
        <p14:creationId xmlns:p14="http://schemas.microsoft.com/office/powerpoint/2010/main" val="1953272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27354E0-B261-4890-9F61-8F508ED570A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C4513C0-C88D-4C5A-A3C1-D04E07B3F307}" type="slidenum">
              <a:rPr lang="he-IL"/>
              <a:pPr>
                <a:defRPr/>
              </a:pPr>
              <a:t>‹#›</a:t>
            </a:fld>
            <a:endParaRPr lang="he-IL" dirty="0"/>
          </a:p>
        </p:txBody>
      </p:sp>
    </p:spTree>
    <p:extLst>
      <p:ext uri="{BB962C8B-B14F-4D97-AF65-F5344CB8AC3E}">
        <p14:creationId xmlns:p14="http://schemas.microsoft.com/office/powerpoint/2010/main" val="1479024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AE89054-03FC-499A-A8EC-F6D8FC1A392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4673D5C-B8AE-400F-84A8-E50D63D4A522}" type="slidenum">
              <a:rPr lang="he-IL"/>
              <a:pPr>
                <a:defRPr/>
              </a:pPr>
              <a:t>‹#›</a:t>
            </a:fld>
            <a:endParaRPr lang="he-IL" dirty="0"/>
          </a:p>
        </p:txBody>
      </p:sp>
    </p:spTree>
    <p:extLst>
      <p:ext uri="{BB962C8B-B14F-4D97-AF65-F5344CB8AC3E}">
        <p14:creationId xmlns:p14="http://schemas.microsoft.com/office/powerpoint/2010/main" val="752818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CF82A23-C616-4244-A50A-37D5D4A6849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959CB8B-1691-4D84-91F5-DB6669B9093E}" type="slidenum">
              <a:rPr lang="he-IL"/>
              <a:pPr>
                <a:defRPr/>
              </a:pPr>
              <a:t>‹#›</a:t>
            </a:fld>
            <a:endParaRPr lang="he-IL" dirty="0"/>
          </a:p>
        </p:txBody>
      </p:sp>
    </p:spTree>
    <p:extLst>
      <p:ext uri="{BB962C8B-B14F-4D97-AF65-F5344CB8AC3E}">
        <p14:creationId xmlns:p14="http://schemas.microsoft.com/office/powerpoint/2010/main" val="2416213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236F15E-7EF9-44D5-B0A9-EF3085485CBE}" type="slidenum">
              <a:rPr lang="he-IL"/>
              <a:pPr>
                <a:defRPr/>
              </a:pPr>
              <a:t>‹#›</a:t>
            </a:fld>
            <a:endParaRPr lang="he-IL" dirty="0"/>
          </a:p>
        </p:txBody>
      </p:sp>
    </p:spTree>
    <p:extLst>
      <p:ext uri="{BB962C8B-B14F-4D97-AF65-F5344CB8AC3E}">
        <p14:creationId xmlns:p14="http://schemas.microsoft.com/office/powerpoint/2010/main" val="100806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BF6C79-1762-4000-AB50-AF14B68FF0C9}" type="slidenum">
              <a:rPr lang="he-IL"/>
              <a:pPr>
                <a:defRPr/>
              </a:pPr>
              <a:t>‹#›</a:t>
            </a:fld>
            <a:endParaRPr lang="he-IL" dirty="0"/>
          </a:p>
        </p:txBody>
      </p:sp>
    </p:spTree>
    <p:extLst>
      <p:ext uri="{BB962C8B-B14F-4D97-AF65-F5344CB8AC3E}">
        <p14:creationId xmlns:p14="http://schemas.microsoft.com/office/powerpoint/2010/main" val="419566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64D6E4F-DE71-4202-AAC2-24AE797281B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4226EC4-042D-49DF-8BE8-A0823E8CE5C0}" type="slidenum">
              <a:rPr lang="he-IL"/>
              <a:pPr>
                <a:defRPr/>
              </a:pPr>
              <a:t>‹#›</a:t>
            </a:fld>
            <a:endParaRPr lang="he-IL" dirty="0"/>
          </a:p>
        </p:txBody>
      </p:sp>
    </p:spTree>
    <p:extLst>
      <p:ext uri="{BB962C8B-B14F-4D97-AF65-F5344CB8AC3E}">
        <p14:creationId xmlns:p14="http://schemas.microsoft.com/office/powerpoint/2010/main" val="2662841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29FF13-61FA-4733-A982-386C33F8CC3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8E4EB56-6FBC-4B37-928D-D2CE150C0056}" type="slidenum">
              <a:rPr lang="he-IL"/>
              <a:pPr>
                <a:defRPr/>
              </a:pPr>
              <a:t>‹#›</a:t>
            </a:fld>
            <a:endParaRPr lang="he-IL" dirty="0"/>
          </a:p>
        </p:txBody>
      </p:sp>
    </p:spTree>
    <p:extLst>
      <p:ext uri="{BB962C8B-B14F-4D97-AF65-F5344CB8AC3E}">
        <p14:creationId xmlns:p14="http://schemas.microsoft.com/office/powerpoint/2010/main" val="501811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572AB1A-AD75-4641-8E2B-45E4B29F945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9CBF4B-4B6D-4CA0-A9A5-E769EBD2F979}" type="slidenum">
              <a:rPr lang="he-IL"/>
              <a:pPr>
                <a:defRPr/>
              </a:pPr>
              <a:t>‹#›</a:t>
            </a:fld>
            <a:endParaRPr lang="he-IL" dirty="0"/>
          </a:p>
        </p:txBody>
      </p:sp>
    </p:spTree>
    <p:extLst>
      <p:ext uri="{BB962C8B-B14F-4D97-AF65-F5344CB8AC3E}">
        <p14:creationId xmlns:p14="http://schemas.microsoft.com/office/powerpoint/2010/main" val="2047559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61B7D1F-2244-4187-91EE-ACBC715A0858}" type="slidenum">
              <a:rPr lang="he-IL"/>
              <a:pPr>
                <a:defRPr/>
              </a:pPr>
              <a:t>‹#›</a:t>
            </a:fld>
            <a:endParaRPr lang="he-IL" dirty="0"/>
          </a:p>
        </p:txBody>
      </p:sp>
    </p:spTree>
    <p:extLst>
      <p:ext uri="{BB962C8B-B14F-4D97-AF65-F5344CB8AC3E}">
        <p14:creationId xmlns:p14="http://schemas.microsoft.com/office/powerpoint/2010/main" val="1619791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6518AE3-7F1A-45A3-A4E4-B2334DEEC899}" type="slidenum">
              <a:rPr lang="he-IL"/>
              <a:pPr>
                <a:defRPr/>
              </a:pPr>
              <a:t>‹#›</a:t>
            </a:fld>
            <a:endParaRPr lang="he-IL" dirty="0"/>
          </a:p>
        </p:txBody>
      </p:sp>
    </p:spTree>
    <p:extLst>
      <p:ext uri="{BB962C8B-B14F-4D97-AF65-F5344CB8AC3E}">
        <p14:creationId xmlns:p14="http://schemas.microsoft.com/office/powerpoint/2010/main" val="314770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091B46D-CC72-4492-921E-7888266632D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97ECF7E-DCFB-4821-AC53-DB48E251B5B6}" type="slidenum">
              <a:rPr lang="he-IL"/>
              <a:pPr>
                <a:defRPr/>
              </a:pPr>
              <a:t>‹#›</a:t>
            </a:fld>
            <a:endParaRPr lang="he-IL" dirty="0"/>
          </a:p>
        </p:txBody>
      </p:sp>
    </p:spTree>
    <p:extLst>
      <p:ext uri="{BB962C8B-B14F-4D97-AF65-F5344CB8AC3E}">
        <p14:creationId xmlns:p14="http://schemas.microsoft.com/office/powerpoint/2010/main" val="1405832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9B41909-35F1-494B-9E2D-C17DAE41DD1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9B280B-72C5-48B1-9737-E30DE4633FD0}" type="slidenum">
              <a:rPr lang="he-IL"/>
              <a:pPr>
                <a:defRPr/>
              </a:pPr>
              <a:t>‹#›</a:t>
            </a:fld>
            <a:endParaRPr lang="he-IL" dirty="0"/>
          </a:p>
        </p:txBody>
      </p:sp>
    </p:spTree>
    <p:extLst>
      <p:ext uri="{BB962C8B-B14F-4D97-AF65-F5344CB8AC3E}">
        <p14:creationId xmlns:p14="http://schemas.microsoft.com/office/powerpoint/2010/main" val="2421663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02BD0B-D32A-4894-AC11-9E95D2CC9C9D}" type="slidenum">
              <a:rPr lang="he-IL"/>
              <a:pPr>
                <a:defRPr/>
              </a:pPr>
              <a:t>‹#›</a:t>
            </a:fld>
            <a:endParaRPr lang="he-IL" dirty="0"/>
          </a:p>
        </p:txBody>
      </p:sp>
    </p:spTree>
    <p:extLst>
      <p:ext uri="{BB962C8B-B14F-4D97-AF65-F5344CB8AC3E}">
        <p14:creationId xmlns:p14="http://schemas.microsoft.com/office/powerpoint/2010/main" val="676296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90CF642-7300-49E9-8D90-51014DDE7E5E}" type="slidenum">
              <a:rPr lang="he-IL"/>
              <a:pPr>
                <a:defRPr/>
              </a:pPr>
              <a:t>‹#›</a:t>
            </a:fld>
            <a:endParaRPr lang="he-IL" dirty="0"/>
          </a:p>
        </p:txBody>
      </p:sp>
    </p:spTree>
    <p:extLst>
      <p:ext uri="{BB962C8B-B14F-4D97-AF65-F5344CB8AC3E}">
        <p14:creationId xmlns:p14="http://schemas.microsoft.com/office/powerpoint/2010/main" val="2431505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3D6F2FA-69B1-4619-83D1-0250F8343290}"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47EE5B3-C2F4-4864-A938-75133ED5B903}" type="slidenum">
              <a:rPr lang="he-IL"/>
              <a:pPr>
                <a:defRPr/>
              </a:pPr>
              <a:t>‹#›</a:t>
            </a:fld>
            <a:endParaRPr lang="he-IL" dirty="0"/>
          </a:p>
        </p:txBody>
      </p:sp>
    </p:spTree>
    <p:extLst>
      <p:ext uri="{BB962C8B-B14F-4D97-AF65-F5344CB8AC3E}">
        <p14:creationId xmlns:p14="http://schemas.microsoft.com/office/powerpoint/2010/main" val="87355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0F1DA9A-923A-4607-B2C1-BD61934100A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E4FFC68-7E6B-41BE-87A4-B72DF0EDFE6F}" type="slidenum">
              <a:rPr lang="he-IL"/>
              <a:pPr>
                <a:defRPr/>
              </a:pPr>
              <a:t>‹#›</a:t>
            </a:fld>
            <a:endParaRPr lang="he-IL" dirty="0"/>
          </a:p>
        </p:txBody>
      </p:sp>
    </p:spTree>
    <p:extLst>
      <p:ext uri="{BB962C8B-B14F-4D97-AF65-F5344CB8AC3E}">
        <p14:creationId xmlns:p14="http://schemas.microsoft.com/office/powerpoint/2010/main" val="164454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6589A04-BC4A-429B-8894-E86254963925}"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70D2D09-3ADE-4461-8CDE-44A57D8AD5E7}" type="slidenum">
              <a:rPr lang="he-IL"/>
              <a:pPr>
                <a:defRPr/>
              </a:pPr>
              <a:t>‹#›</a:t>
            </a:fld>
            <a:endParaRPr lang="he-IL" dirty="0"/>
          </a:p>
        </p:txBody>
      </p:sp>
    </p:spTree>
    <p:extLst>
      <p:ext uri="{BB962C8B-B14F-4D97-AF65-F5344CB8AC3E}">
        <p14:creationId xmlns:p14="http://schemas.microsoft.com/office/powerpoint/2010/main" val="312074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6EC301B-EE68-4434-89DF-CE82D599A3FD}"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0B1C3E-061F-4656-BB6A-439AEF9CD989}" type="slidenum">
              <a:rPr lang="he-IL"/>
              <a:pPr>
                <a:defRPr/>
              </a:pPr>
              <a:t>‹#›</a:t>
            </a:fld>
            <a:endParaRPr lang="he-IL" dirty="0"/>
          </a:p>
        </p:txBody>
      </p:sp>
    </p:spTree>
    <p:extLst>
      <p:ext uri="{BB962C8B-B14F-4D97-AF65-F5344CB8AC3E}">
        <p14:creationId xmlns:p14="http://schemas.microsoft.com/office/powerpoint/2010/main" val="4082554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EE43D3-1067-4574-9C92-4FEBC06754EA}" type="slidenum">
              <a:rPr lang="he-IL"/>
              <a:pPr>
                <a:defRPr/>
              </a:pPr>
              <a:t>‹#›</a:t>
            </a:fld>
            <a:endParaRPr lang="he-IL" dirty="0"/>
          </a:p>
        </p:txBody>
      </p:sp>
    </p:spTree>
    <p:extLst>
      <p:ext uri="{BB962C8B-B14F-4D97-AF65-F5344CB8AC3E}">
        <p14:creationId xmlns:p14="http://schemas.microsoft.com/office/powerpoint/2010/main" val="631247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BBF5C9B-8277-4788-96B6-15F83FC98F4B}" type="slidenum">
              <a:rPr lang="he-IL"/>
              <a:pPr>
                <a:defRPr/>
              </a:pPr>
              <a:t>‹#›</a:t>
            </a:fld>
            <a:endParaRPr lang="he-IL" dirty="0"/>
          </a:p>
        </p:txBody>
      </p:sp>
    </p:spTree>
    <p:extLst>
      <p:ext uri="{BB962C8B-B14F-4D97-AF65-F5344CB8AC3E}">
        <p14:creationId xmlns:p14="http://schemas.microsoft.com/office/powerpoint/2010/main" val="3000391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EF2EDF1-56D1-4284-864B-C4449C2F49A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14E0318-FA07-495D-8273-5A656EBE503D}" type="slidenum">
              <a:rPr lang="he-IL"/>
              <a:pPr>
                <a:defRPr/>
              </a:pPr>
              <a:t>‹#›</a:t>
            </a:fld>
            <a:endParaRPr lang="he-IL" dirty="0"/>
          </a:p>
        </p:txBody>
      </p:sp>
    </p:spTree>
    <p:extLst>
      <p:ext uri="{BB962C8B-B14F-4D97-AF65-F5344CB8AC3E}">
        <p14:creationId xmlns:p14="http://schemas.microsoft.com/office/powerpoint/2010/main" val="3801739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C1ABF87-7DFE-41AD-92EE-241809FD5D7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7942920-561A-487E-B621-2C0291B72C9F}" type="slidenum">
              <a:rPr lang="he-IL"/>
              <a:pPr>
                <a:defRPr/>
              </a:pPr>
              <a:t>‹#›</a:t>
            </a:fld>
            <a:endParaRPr lang="he-IL" dirty="0"/>
          </a:p>
        </p:txBody>
      </p:sp>
    </p:spTree>
    <p:extLst>
      <p:ext uri="{BB962C8B-B14F-4D97-AF65-F5344CB8AC3E}">
        <p14:creationId xmlns:p14="http://schemas.microsoft.com/office/powerpoint/2010/main" val="3293358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447DD41-B73F-4B3E-87EE-A93189F90B6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5AC1C2C-8FDC-49F1-AC65-2DF83E454CF9}" type="slidenum">
              <a:rPr lang="he-IL"/>
              <a:pPr>
                <a:defRPr/>
              </a:pPr>
              <a:t>‹#›</a:t>
            </a:fld>
            <a:endParaRPr lang="he-IL" dirty="0"/>
          </a:p>
        </p:txBody>
      </p:sp>
    </p:spTree>
    <p:extLst>
      <p:ext uri="{BB962C8B-B14F-4D97-AF65-F5344CB8AC3E}">
        <p14:creationId xmlns:p14="http://schemas.microsoft.com/office/powerpoint/2010/main" val="4160978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E29085F-5304-4CF3-A7B7-ED75B79F1823}" type="slidenum">
              <a:rPr lang="he-IL"/>
              <a:pPr>
                <a:defRPr/>
              </a:pPr>
              <a:t>‹#›</a:t>
            </a:fld>
            <a:endParaRPr lang="he-IL" dirty="0"/>
          </a:p>
        </p:txBody>
      </p:sp>
    </p:spTree>
    <p:extLst>
      <p:ext uri="{BB962C8B-B14F-4D97-AF65-F5344CB8AC3E}">
        <p14:creationId xmlns:p14="http://schemas.microsoft.com/office/powerpoint/2010/main" val="3561910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2C3A6E3-482A-464C-968D-18C26B4152DD}" type="slidenum">
              <a:rPr lang="he-IL"/>
              <a:pPr>
                <a:defRPr/>
              </a:pPr>
              <a:t>‹#›</a:t>
            </a:fld>
            <a:endParaRPr lang="he-IL" dirty="0"/>
          </a:p>
        </p:txBody>
      </p:sp>
    </p:spTree>
    <p:extLst>
      <p:ext uri="{BB962C8B-B14F-4D97-AF65-F5344CB8AC3E}">
        <p14:creationId xmlns:p14="http://schemas.microsoft.com/office/powerpoint/2010/main" val="757130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CDB8BAB-7BBB-4C32-9A68-FF796B33EAE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002DE2B-A33F-4C61-8716-44ED06BB746B}" type="slidenum">
              <a:rPr lang="he-IL"/>
              <a:pPr>
                <a:defRPr/>
              </a:pPr>
              <a:t>‹#›</a:t>
            </a:fld>
            <a:endParaRPr lang="he-IL" dirty="0"/>
          </a:p>
        </p:txBody>
      </p:sp>
    </p:spTree>
    <p:extLst>
      <p:ext uri="{BB962C8B-B14F-4D97-AF65-F5344CB8AC3E}">
        <p14:creationId xmlns:p14="http://schemas.microsoft.com/office/powerpoint/2010/main" val="3702552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38AC699-D69C-40DE-B58F-46555F6D6A4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BB9B3A9-DDFD-4259-8925-A85116C4544D}" type="slidenum">
              <a:rPr lang="he-IL"/>
              <a:pPr>
                <a:defRPr/>
              </a:pPr>
              <a:t>‹#›</a:t>
            </a:fld>
            <a:endParaRPr lang="he-IL" dirty="0"/>
          </a:p>
        </p:txBody>
      </p:sp>
    </p:spTree>
    <p:extLst>
      <p:ext uri="{BB962C8B-B14F-4D97-AF65-F5344CB8AC3E}">
        <p14:creationId xmlns:p14="http://schemas.microsoft.com/office/powerpoint/2010/main" val="352232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6ACBDE4-CD0F-4BE2-93F5-473DE453E28D}" type="slidenum">
              <a:rPr lang="he-IL"/>
              <a:pPr>
                <a:defRPr/>
              </a:pPr>
              <a:t>‹#›</a:t>
            </a:fld>
            <a:endParaRPr lang="he-IL" dirty="0"/>
          </a:p>
        </p:txBody>
      </p:sp>
    </p:spTree>
    <p:extLst>
      <p:ext uri="{BB962C8B-B14F-4D97-AF65-F5344CB8AC3E}">
        <p14:creationId xmlns:p14="http://schemas.microsoft.com/office/powerpoint/2010/main" val="15576224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068F7F3-5CA2-4C41-A18F-23B516B1E037}" type="slidenum">
              <a:rPr lang="he-IL"/>
              <a:pPr>
                <a:defRPr/>
              </a:pPr>
              <a:t>‹#›</a:t>
            </a:fld>
            <a:endParaRPr lang="he-IL" dirty="0"/>
          </a:p>
        </p:txBody>
      </p:sp>
    </p:spTree>
    <p:extLst>
      <p:ext uri="{BB962C8B-B14F-4D97-AF65-F5344CB8AC3E}">
        <p14:creationId xmlns:p14="http://schemas.microsoft.com/office/powerpoint/2010/main" val="3420305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A6405CC-4E70-4772-82DD-476D21D7132B}" type="slidenum">
              <a:rPr lang="he-IL"/>
              <a:pPr>
                <a:defRPr/>
              </a:pPr>
              <a:t>‹#›</a:t>
            </a:fld>
            <a:endParaRPr lang="he-IL" dirty="0"/>
          </a:p>
        </p:txBody>
      </p:sp>
    </p:spTree>
    <p:extLst>
      <p:ext uri="{BB962C8B-B14F-4D97-AF65-F5344CB8AC3E}">
        <p14:creationId xmlns:p14="http://schemas.microsoft.com/office/powerpoint/2010/main" val="129051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0C2CBD6-DAF1-49C4-9ADA-F64440FDA02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284D40D-A72D-4256-8AED-BC27458A4C1F}" type="slidenum">
              <a:rPr lang="he-IL"/>
              <a:pPr>
                <a:defRPr/>
              </a:pPr>
              <a:t>‹#›</a:t>
            </a:fld>
            <a:endParaRPr lang="he-IL" dirty="0"/>
          </a:p>
        </p:txBody>
      </p:sp>
    </p:spTree>
    <p:extLst>
      <p:ext uri="{BB962C8B-B14F-4D97-AF65-F5344CB8AC3E}">
        <p14:creationId xmlns:p14="http://schemas.microsoft.com/office/powerpoint/2010/main" val="4042139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04EFFC6-B19F-4F87-8F8B-DA735DA7DAE4}"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46B50C-6E19-4AAB-BC1C-4CB56DCEE9D4}" type="slidenum">
              <a:rPr lang="he-IL"/>
              <a:pPr>
                <a:defRPr/>
              </a:pPr>
              <a:t>‹#›</a:t>
            </a:fld>
            <a:endParaRPr lang="he-IL" dirty="0"/>
          </a:p>
        </p:txBody>
      </p:sp>
    </p:spTree>
    <p:extLst>
      <p:ext uri="{BB962C8B-B14F-4D97-AF65-F5344CB8AC3E}">
        <p14:creationId xmlns:p14="http://schemas.microsoft.com/office/powerpoint/2010/main" val="3116233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C3E1379-1553-451E-BC6A-3891FC3A65C9}" type="slidenum">
              <a:rPr lang="he-IL"/>
              <a:pPr>
                <a:defRPr/>
              </a:pPr>
              <a:t>‹#›</a:t>
            </a:fld>
            <a:endParaRPr lang="he-IL" dirty="0"/>
          </a:p>
        </p:txBody>
      </p:sp>
    </p:spTree>
    <p:extLst>
      <p:ext uri="{BB962C8B-B14F-4D97-AF65-F5344CB8AC3E}">
        <p14:creationId xmlns:p14="http://schemas.microsoft.com/office/powerpoint/2010/main" val="2250075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FC5DF67-A003-4EA9-81B7-32B9220794BD}" type="slidenum">
              <a:rPr lang="he-IL"/>
              <a:pPr>
                <a:defRPr/>
              </a:pPr>
              <a:t>‹#›</a:t>
            </a:fld>
            <a:endParaRPr lang="he-IL" dirty="0"/>
          </a:p>
        </p:txBody>
      </p:sp>
    </p:spTree>
    <p:extLst>
      <p:ext uri="{BB962C8B-B14F-4D97-AF65-F5344CB8AC3E}">
        <p14:creationId xmlns:p14="http://schemas.microsoft.com/office/powerpoint/2010/main" val="1010686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D43BD3E-C1E3-40FE-9F28-2DA876381F8F}"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A108534-032C-4A8E-B071-420FCD027F54}" type="slidenum">
              <a:rPr lang="he-IL"/>
              <a:pPr>
                <a:defRPr/>
              </a:pPr>
              <a:t>‹#›</a:t>
            </a:fld>
            <a:endParaRPr lang="he-IL" dirty="0"/>
          </a:p>
        </p:txBody>
      </p:sp>
    </p:spTree>
    <p:extLst>
      <p:ext uri="{BB962C8B-B14F-4D97-AF65-F5344CB8AC3E}">
        <p14:creationId xmlns:p14="http://schemas.microsoft.com/office/powerpoint/2010/main" val="2517214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400236D-2B16-470D-B50B-257D0B20E5C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817CE05-826B-4F9F-BCF1-A6F2C2A2B92A}" type="slidenum">
              <a:rPr lang="he-IL"/>
              <a:pPr>
                <a:defRPr/>
              </a:pPr>
              <a:t>‹#›</a:t>
            </a:fld>
            <a:endParaRPr lang="he-IL" dirty="0"/>
          </a:p>
        </p:txBody>
      </p:sp>
    </p:spTree>
    <p:extLst>
      <p:ext uri="{BB962C8B-B14F-4D97-AF65-F5344CB8AC3E}">
        <p14:creationId xmlns:p14="http://schemas.microsoft.com/office/powerpoint/2010/main" val="408280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B8F6C9B-4E4D-41D5-B15B-F1B3CA7B52B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49D0B71-607C-49EC-B27C-96A005C79252}" type="slidenum">
              <a:rPr lang="he-IL"/>
              <a:pPr>
                <a:defRPr/>
              </a:pPr>
              <a:t>‹#›</a:t>
            </a:fld>
            <a:endParaRPr lang="he-IL" dirty="0"/>
          </a:p>
        </p:txBody>
      </p:sp>
    </p:spTree>
    <p:extLst>
      <p:ext uri="{BB962C8B-B14F-4D97-AF65-F5344CB8AC3E}">
        <p14:creationId xmlns:p14="http://schemas.microsoft.com/office/powerpoint/2010/main" val="3950223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73DD6B5-9CDD-4DFF-8F67-F05B7246913A}" type="slidenum">
              <a:rPr lang="he-IL"/>
              <a:pPr>
                <a:defRPr/>
              </a:pPr>
              <a:t>‹#›</a:t>
            </a:fld>
            <a:endParaRPr lang="he-IL" dirty="0"/>
          </a:p>
        </p:txBody>
      </p:sp>
    </p:spTree>
    <p:extLst>
      <p:ext uri="{BB962C8B-B14F-4D97-AF65-F5344CB8AC3E}">
        <p14:creationId xmlns:p14="http://schemas.microsoft.com/office/powerpoint/2010/main" val="246632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E032F64-87E6-42A3-AC8D-D7C9F70D0693}" type="slidenum">
              <a:rPr lang="he-IL"/>
              <a:pPr>
                <a:defRPr/>
              </a:pPr>
              <a:t>‹#›</a:t>
            </a:fld>
            <a:endParaRPr lang="he-IL" dirty="0"/>
          </a:p>
        </p:txBody>
      </p:sp>
    </p:spTree>
    <p:extLst>
      <p:ext uri="{BB962C8B-B14F-4D97-AF65-F5344CB8AC3E}">
        <p14:creationId xmlns:p14="http://schemas.microsoft.com/office/powerpoint/2010/main" val="300276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A4A76C3-B599-46F1-BD78-67B42EF45785}" type="slidenum">
              <a:rPr lang="he-IL"/>
              <a:pPr>
                <a:defRPr/>
              </a:pPr>
              <a:t>‹#›</a:t>
            </a:fld>
            <a:endParaRPr lang="he-IL" dirty="0"/>
          </a:p>
        </p:txBody>
      </p:sp>
    </p:spTree>
    <p:extLst>
      <p:ext uri="{BB962C8B-B14F-4D97-AF65-F5344CB8AC3E}">
        <p14:creationId xmlns:p14="http://schemas.microsoft.com/office/powerpoint/2010/main" val="2580017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7DD1DC8-9996-4892-BB6C-0E95999B690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5909C5C-2766-44D2-9F96-33F6C4611AD8}" type="slidenum">
              <a:rPr lang="he-IL"/>
              <a:pPr>
                <a:defRPr/>
              </a:pPr>
              <a:t>‹#›</a:t>
            </a:fld>
            <a:endParaRPr lang="he-IL" dirty="0"/>
          </a:p>
        </p:txBody>
      </p:sp>
    </p:spTree>
    <p:extLst>
      <p:ext uri="{BB962C8B-B14F-4D97-AF65-F5344CB8AC3E}">
        <p14:creationId xmlns:p14="http://schemas.microsoft.com/office/powerpoint/2010/main" val="833868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5903081-77B6-47A3-B67F-915897B6498B}"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E1818E-E19A-4C2C-B02B-F09B9B8EE415}" type="slidenum">
              <a:rPr lang="he-IL"/>
              <a:pPr>
                <a:defRPr/>
              </a:pPr>
              <a:t>‹#›</a:t>
            </a:fld>
            <a:endParaRPr lang="he-IL" dirty="0"/>
          </a:p>
        </p:txBody>
      </p:sp>
    </p:spTree>
    <p:extLst>
      <p:ext uri="{BB962C8B-B14F-4D97-AF65-F5344CB8AC3E}">
        <p14:creationId xmlns:p14="http://schemas.microsoft.com/office/powerpoint/2010/main" val="18337544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F23C38C-A787-4EE1-B88F-2F6D022DEC96}" type="slidenum">
              <a:rPr lang="he-IL"/>
              <a:pPr>
                <a:defRPr/>
              </a:pPr>
              <a:t>‹#›</a:t>
            </a:fld>
            <a:endParaRPr lang="he-IL" dirty="0"/>
          </a:p>
        </p:txBody>
      </p:sp>
    </p:spTree>
    <p:extLst>
      <p:ext uri="{BB962C8B-B14F-4D97-AF65-F5344CB8AC3E}">
        <p14:creationId xmlns:p14="http://schemas.microsoft.com/office/powerpoint/2010/main" val="1897923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8909F8D-9E66-416A-B226-1B03DEC157AD}" type="slidenum">
              <a:rPr lang="he-IL"/>
              <a:pPr>
                <a:defRPr/>
              </a:pPr>
              <a:t>‹#›</a:t>
            </a:fld>
            <a:endParaRPr lang="he-IL" dirty="0"/>
          </a:p>
        </p:txBody>
      </p:sp>
    </p:spTree>
    <p:extLst>
      <p:ext uri="{BB962C8B-B14F-4D97-AF65-F5344CB8AC3E}">
        <p14:creationId xmlns:p14="http://schemas.microsoft.com/office/powerpoint/2010/main" val="2535697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5CBAB9F-A29E-442B-AABE-C5FEB8116D2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F4B3B4F-8EC7-4DCB-B93E-5EFFF6F351A1}" type="slidenum">
              <a:rPr lang="he-IL"/>
              <a:pPr>
                <a:defRPr/>
              </a:pPr>
              <a:t>‹#›</a:t>
            </a:fld>
            <a:endParaRPr lang="he-IL" dirty="0"/>
          </a:p>
        </p:txBody>
      </p:sp>
    </p:spTree>
    <p:extLst>
      <p:ext uri="{BB962C8B-B14F-4D97-AF65-F5344CB8AC3E}">
        <p14:creationId xmlns:p14="http://schemas.microsoft.com/office/powerpoint/2010/main" val="4123142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BF2F64D-4CEE-42A1-AC01-4D4F9E4019A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C3F562-C658-4C90-801D-07AB81A6093E}" type="slidenum">
              <a:rPr lang="he-IL"/>
              <a:pPr>
                <a:defRPr/>
              </a:pPr>
              <a:t>‹#›</a:t>
            </a:fld>
            <a:endParaRPr lang="he-IL" dirty="0"/>
          </a:p>
        </p:txBody>
      </p:sp>
    </p:spTree>
    <p:extLst>
      <p:ext uri="{BB962C8B-B14F-4D97-AF65-F5344CB8AC3E}">
        <p14:creationId xmlns:p14="http://schemas.microsoft.com/office/powerpoint/2010/main" val="3748386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0FB244A-5BB4-424F-9222-9B692CFFCD2C}" type="slidenum">
              <a:rPr lang="he-IL"/>
              <a:pPr>
                <a:defRPr/>
              </a:pPr>
              <a:t>‹#›</a:t>
            </a:fld>
            <a:endParaRPr lang="he-IL" dirty="0"/>
          </a:p>
        </p:txBody>
      </p:sp>
    </p:spTree>
    <p:extLst>
      <p:ext uri="{BB962C8B-B14F-4D97-AF65-F5344CB8AC3E}">
        <p14:creationId xmlns:p14="http://schemas.microsoft.com/office/powerpoint/2010/main" val="1093792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8F56B62-E003-425A-80FA-AC0E89A08105}" type="slidenum">
              <a:rPr lang="he-IL"/>
              <a:pPr>
                <a:defRPr/>
              </a:pPr>
              <a:t>‹#›</a:t>
            </a:fld>
            <a:endParaRPr lang="he-IL" dirty="0"/>
          </a:p>
        </p:txBody>
      </p:sp>
    </p:spTree>
    <p:extLst>
      <p:ext uri="{BB962C8B-B14F-4D97-AF65-F5344CB8AC3E}">
        <p14:creationId xmlns:p14="http://schemas.microsoft.com/office/powerpoint/2010/main" val="1692909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0F853A3-93CA-4511-BF0A-2A34C82E6153}"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4E42291-2273-42C7-9F11-8CF8A020A05B}" type="slidenum">
              <a:rPr lang="he-IL"/>
              <a:pPr>
                <a:defRPr/>
              </a:pPr>
              <a:t>‹#›</a:t>
            </a:fld>
            <a:endParaRPr lang="he-IL" dirty="0"/>
          </a:p>
        </p:txBody>
      </p:sp>
    </p:spTree>
    <p:extLst>
      <p:ext uri="{BB962C8B-B14F-4D97-AF65-F5344CB8AC3E}">
        <p14:creationId xmlns:p14="http://schemas.microsoft.com/office/powerpoint/2010/main" val="292355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818BD20-225E-4CA5-B574-D002F96D57FB}"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612EDF0-8177-4E13-94A3-7200A911C72E}" type="slidenum">
              <a:rPr lang="he-IL"/>
              <a:pPr>
                <a:defRPr/>
              </a:pPr>
              <a:t>‹#›</a:t>
            </a:fld>
            <a:endParaRPr lang="he-IL" dirty="0"/>
          </a:p>
        </p:txBody>
      </p:sp>
    </p:spTree>
    <p:extLst>
      <p:ext uri="{BB962C8B-B14F-4D97-AF65-F5344CB8AC3E}">
        <p14:creationId xmlns:p14="http://schemas.microsoft.com/office/powerpoint/2010/main" val="3863945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1B8FED8-6D1A-415B-A356-AF771DCEB872}"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164A5BE-67CD-4114-8313-32F4B658D305}" type="slidenum">
              <a:rPr lang="he-IL"/>
              <a:pPr>
                <a:defRPr/>
              </a:pPr>
              <a:t>‹#›</a:t>
            </a:fld>
            <a:endParaRPr lang="he-IL" dirty="0"/>
          </a:p>
        </p:txBody>
      </p:sp>
    </p:spTree>
    <p:extLst>
      <p:ext uri="{BB962C8B-B14F-4D97-AF65-F5344CB8AC3E}">
        <p14:creationId xmlns:p14="http://schemas.microsoft.com/office/powerpoint/2010/main" val="3118106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DD89AC-F5BA-4055-8D2C-1153982E13C6}"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5DA9E8-03D7-4B85-B799-26A473EE6A3D}" type="slidenum">
              <a:rPr lang="he-IL"/>
              <a:pPr>
                <a:defRPr/>
              </a:pPr>
              <a:t>‹#›</a:t>
            </a:fld>
            <a:endParaRPr lang="he-IL" dirty="0"/>
          </a:p>
        </p:txBody>
      </p:sp>
    </p:spTree>
    <p:extLst>
      <p:ext uri="{BB962C8B-B14F-4D97-AF65-F5344CB8AC3E}">
        <p14:creationId xmlns:p14="http://schemas.microsoft.com/office/powerpoint/2010/main" val="638515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A7ADF37-8D28-4D37-BA2D-DE43C4B252A0}" type="slidenum">
              <a:rPr lang="he-IL"/>
              <a:pPr>
                <a:defRPr/>
              </a:pPr>
              <a:t>‹#›</a:t>
            </a:fld>
            <a:endParaRPr lang="he-IL" dirty="0"/>
          </a:p>
        </p:txBody>
      </p:sp>
    </p:spTree>
    <p:extLst>
      <p:ext uri="{BB962C8B-B14F-4D97-AF65-F5344CB8AC3E}">
        <p14:creationId xmlns:p14="http://schemas.microsoft.com/office/powerpoint/2010/main" val="2736339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20D4A70-4674-4AB1-9DA9-E7A61E7949C2}" type="slidenum">
              <a:rPr lang="he-IL"/>
              <a:pPr>
                <a:defRPr/>
              </a:pPr>
              <a:t>‹#›</a:t>
            </a:fld>
            <a:endParaRPr lang="he-IL" dirty="0"/>
          </a:p>
        </p:txBody>
      </p:sp>
    </p:spTree>
    <p:extLst>
      <p:ext uri="{BB962C8B-B14F-4D97-AF65-F5344CB8AC3E}">
        <p14:creationId xmlns:p14="http://schemas.microsoft.com/office/powerpoint/2010/main" val="3798378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A92F3C8-3094-4F51-AFF9-A891CEB80B4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03198FB-6185-4B5D-A874-B863F26DBBCE}" type="slidenum">
              <a:rPr lang="he-IL"/>
              <a:pPr>
                <a:defRPr/>
              </a:pPr>
              <a:t>‹#›</a:t>
            </a:fld>
            <a:endParaRPr lang="he-IL" dirty="0"/>
          </a:p>
        </p:txBody>
      </p:sp>
    </p:spTree>
    <p:extLst>
      <p:ext uri="{BB962C8B-B14F-4D97-AF65-F5344CB8AC3E}">
        <p14:creationId xmlns:p14="http://schemas.microsoft.com/office/powerpoint/2010/main" val="4748091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AF3ED7C-178F-4505-96F1-CDA627E2A34A}"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A4A8970-B3A6-4B92-ADA1-3EACC63F4720}" type="slidenum">
              <a:rPr lang="he-IL"/>
              <a:pPr>
                <a:defRPr/>
              </a:pPr>
              <a:t>‹#›</a:t>
            </a:fld>
            <a:endParaRPr lang="he-IL" dirty="0"/>
          </a:p>
        </p:txBody>
      </p:sp>
    </p:spTree>
    <p:extLst>
      <p:ext uri="{BB962C8B-B14F-4D97-AF65-F5344CB8AC3E}">
        <p14:creationId xmlns:p14="http://schemas.microsoft.com/office/powerpoint/2010/main" val="1371039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8603372-AEFE-4780-BD20-AC0317ED24E7}" type="slidenum">
              <a:rPr lang="he-IL"/>
              <a:pPr>
                <a:defRPr/>
              </a:pPr>
              <a:t>‹#›</a:t>
            </a:fld>
            <a:endParaRPr lang="he-IL" dirty="0"/>
          </a:p>
        </p:txBody>
      </p:sp>
    </p:spTree>
    <p:extLst>
      <p:ext uri="{BB962C8B-B14F-4D97-AF65-F5344CB8AC3E}">
        <p14:creationId xmlns:p14="http://schemas.microsoft.com/office/powerpoint/2010/main" val="10678854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FCEE160-8040-454B-8BBB-8BDBFE640505}" type="slidenum">
              <a:rPr lang="he-IL"/>
              <a:pPr>
                <a:defRPr/>
              </a:pPr>
              <a:t>‹#›</a:t>
            </a:fld>
            <a:endParaRPr lang="he-IL" dirty="0"/>
          </a:p>
        </p:txBody>
      </p:sp>
    </p:spTree>
    <p:extLst>
      <p:ext uri="{BB962C8B-B14F-4D97-AF65-F5344CB8AC3E}">
        <p14:creationId xmlns:p14="http://schemas.microsoft.com/office/powerpoint/2010/main" val="3821285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18A8D5-2AB9-45FD-B684-7C1295F21D02}"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2B1902A-9B7D-4819-8FCA-4F6A7E386FBB}" type="slidenum">
              <a:rPr lang="he-IL"/>
              <a:pPr>
                <a:defRPr/>
              </a:pPr>
              <a:t>‹#›</a:t>
            </a:fld>
            <a:endParaRPr lang="he-IL" dirty="0"/>
          </a:p>
        </p:txBody>
      </p:sp>
    </p:spTree>
    <p:extLst>
      <p:ext uri="{BB962C8B-B14F-4D97-AF65-F5344CB8AC3E}">
        <p14:creationId xmlns:p14="http://schemas.microsoft.com/office/powerpoint/2010/main" val="2844741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4567C9B-8BE8-4F2B-835F-E1E26E06EC39}"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1540E4B-AEF9-4EEA-9435-924B36DB0E04}" type="slidenum">
              <a:rPr lang="he-IL"/>
              <a:pPr>
                <a:defRPr/>
              </a:pPr>
              <a:t>‹#›</a:t>
            </a:fld>
            <a:endParaRPr lang="he-IL" dirty="0"/>
          </a:p>
        </p:txBody>
      </p:sp>
    </p:spTree>
    <p:extLst>
      <p:ext uri="{BB962C8B-B14F-4D97-AF65-F5344CB8AC3E}">
        <p14:creationId xmlns:p14="http://schemas.microsoft.com/office/powerpoint/2010/main" val="93381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C9B84A-CDDB-47D8-B5D7-6F95049F4CE5}" type="slidenum">
              <a:rPr lang="he-IL"/>
              <a:pPr>
                <a:defRPr/>
              </a:pPr>
              <a:t>‹#›</a:t>
            </a:fld>
            <a:endParaRPr lang="he-IL" dirty="0"/>
          </a:p>
        </p:txBody>
      </p:sp>
    </p:spTree>
    <p:extLst>
      <p:ext uri="{BB962C8B-B14F-4D97-AF65-F5344CB8AC3E}">
        <p14:creationId xmlns:p14="http://schemas.microsoft.com/office/powerpoint/2010/main" val="3357981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E523427-8181-40FA-8D42-49C4F508A1B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23FC29-DB91-441F-AE6F-FFEA2ECF3F54}" type="slidenum">
              <a:rPr lang="he-IL"/>
              <a:pPr>
                <a:defRPr/>
              </a:pPr>
              <a:t>‹#›</a:t>
            </a:fld>
            <a:endParaRPr lang="he-IL" dirty="0"/>
          </a:p>
        </p:txBody>
      </p:sp>
    </p:spTree>
    <p:extLst>
      <p:ext uri="{BB962C8B-B14F-4D97-AF65-F5344CB8AC3E}">
        <p14:creationId xmlns:p14="http://schemas.microsoft.com/office/powerpoint/2010/main" val="1867097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BD67F2-B527-4DE6-A627-BD41EF5DD2D6}" type="slidenum">
              <a:rPr lang="he-IL"/>
              <a:pPr>
                <a:defRPr/>
              </a:pPr>
              <a:t>‹#›</a:t>
            </a:fld>
            <a:endParaRPr lang="he-IL" dirty="0"/>
          </a:p>
        </p:txBody>
      </p:sp>
    </p:spTree>
    <p:extLst>
      <p:ext uri="{BB962C8B-B14F-4D97-AF65-F5344CB8AC3E}">
        <p14:creationId xmlns:p14="http://schemas.microsoft.com/office/powerpoint/2010/main" val="2383805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291EF3E-EA5C-40FF-AFA2-4C7FB6EAD6DF}" type="slidenum">
              <a:rPr lang="he-IL"/>
              <a:pPr>
                <a:defRPr/>
              </a:pPr>
              <a:t>‹#›</a:t>
            </a:fld>
            <a:endParaRPr lang="he-IL" dirty="0"/>
          </a:p>
        </p:txBody>
      </p:sp>
    </p:spTree>
    <p:extLst>
      <p:ext uri="{BB962C8B-B14F-4D97-AF65-F5344CB8AC3E}">
        <p14:creationId xmlns:p14="http://schemas.microsoft.com/office/powerpoint/2010/main" val="2880439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497243F-5620-4FB3-956B-82F85F0A8CFC}"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B787F38-FF55-49ED-BE3A-B9583842081F}" type="slidenum">
              <a:rPr lang="he-IL"/>
              <a:pPr>
                <a:defRPr/>
              </a:pPr>
              <a:t>‹#›</a:t>
            </a:fld>
            <a:endParaRPr lang="he-IL" dirty="0"/>
          </a:p>
        </p:txBody>
      </p:sp>
    </p:spTree>
    <p:extLst>
      <p:ext uri="{BB962C8B-B14F-4D97-AF65-F5344CB8AC3E}">
        <p14:creationId xmlns:p14="http://schemas.microsoft.com/office/powerpoint/2010/main" val="28106176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04A6A60-AEF3-4BE4-8984-6231C6EA39B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FEBC119-D78E-4D6A-B2E6-D20065E43C59}" type="slidenum">
              <a:rPr lang="he-IL"/>
              <a:pPr>
                <a:defRPr/>
              </a:pPr>
              <a:t>‹#›</a:t>
            </a:fld>
            <a:endParaRPr lang="he-IL" dirty="0"/>
          </a:p>
        </p:txBody>
      </p:sp>
    </p:spTree>
    <p:extLst>
      <p:ext uri="{BB962C8B-B14F-4D97-AF65-F5344CB8AC3E}">
        <p14:creationId xmlns:p14="http://schemas.microsoft.com/office/powerpoint/2010/main" val="22507621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E3E55A9-5FB7-49E6-99E3-E04BE67DEC8E}" type="slidenum">
              <a:rPr lang="he-IL"/>
              <a:pPr>
                <a:defRPr/>
              </a:pPr>
              <a:t>‹#›</a:t>
            </a:fld>
            <a:endParaRPr lang="he-IL" dirty="0"/>
          </a:p>
        </p:txBody>
      </p:sp>
    </p:spTree>
    <p:extLst>
      <p:ext uri="{BB962C8B-B14F-4D97-AF65-F5344CB8AC3E}">
        <p14:creationId xmlns:p14="http://schemas.microsoft.com/office/powerpoint/2010/main" val="321025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680AC9-CB56-4B72-8A68-4748423D0F5E}" type="slidenum">
              <a:rPr lang="he-IL"/>
              <a:pPr>
                <a:defRPr/>
              </a:pPr>
              <a:t>‹#›</a:t>
            </a:fld>
            <a:endParaRPr lang="he-IL" dirty="0"/>
          </a:p>
        </p:txBody>
      </p:sp>
    </p:spTree>
    <p:extLst>
      <p:ext uri="{BB962C8B-B14F-4D97-AF65-F5344CB8AC3E}">
        <p14:creationId xmlns:p14="http://schemas.microsoft.com/office/powerpoint/2010/main" val="16087948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62A1AE3-C93E-4629-9895-7307EB015E3E}"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BA8AD62-25FA-4024-B485-247D9E3264B6}" type="slidenum">
              <a:rPr lang="he-IL"/>
              <a:pPr>
                <a:defRPr/>
              </a:pPr>
              <a:t>‹#›</a:t>
            </a:fld>
            <a:endParaRPr lang="he-IL" dirty="0"/>
          </a:p>
        </p:txBody>
      </p:sp>
    </p:spTree>
    <p:extLst>
      <p:ext uri="{BB962C8B-B14F-4D97-AF65-F5344CB8AC3E}">
        <p14:creationId xmlns:p14="http://schemas.microsoft.com/office/powerpoint/2010/main" val="6281939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20D4826-EA5E-47B9-BD69-EE104E455F97}"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17353DE-53DC-48FE-AE17-80F347E31F64}" type="slidenum">
              <a:rPr lang="he-IL"/>
              <a:pPr>
                <a:defRPr/>
              </a:pPr>
              <a:t>‹#›</a:t>
            </a:fld>
            <a:endParaRPr lang="he-IL" dirty="0"/>
          </a:p>
        </p:txBody>
      </p:sp>
    </p:spTree>
    <p:extLst>
      <p:ext uri="{BB962C8B-B14F-4D97-AF65-F5344CB8AC3E}">
        <p14:creationId xmlns:p14="http://schemas.microsoft.com/office/powerpoint/2010/main" val="232893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0CC3D84-2337-4701-BC48-8CA456F7EA58}" type="datetime8">
              <a:rPr lang="he-IL"/>
              <a:pPr>
                <a:defRPr/>
              </a:pPr>
              <a:t>09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40CDE42-408C-4E74-AB84-984EF049FD4F}" type="slidenum">
              <a:rPr lang="he-IL"/>
              <a:pPr>
                <a:defRPr/>
              </a:pPr>
              <a:t>‹#›</a:t>
            </a:fld>
            <a:endParaRPr lang="he-IL" dirty="0"/>
          </a:p>
        </p:txBody>
      </p:sp>
    </p:spTree>
    <p:extLst>
      <p:ext uri="{BB962C8B-B14F-4D97-AF65-F5344CB8AC3E}">
        <p14:creationId xmlns:p14="http://schemas.microsoft.com/office/powerpoint/2010/main" val="3808665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10.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4.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7.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1.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20.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8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1.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22.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9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1.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24.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image" Target="../media/image1.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25.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06.xml"/><Relationship Id="rId7" Type="http://schemas.openxmlformats.org/officeDocument/2006/relationships/image" Target="../media/image1.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26.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theme" Target="../theme/theme27.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16.xml"/><Relationship Id="rId7" Type="http://schemas.openxmlformats.org/officeDocument/2006/relationships/image" Target="../media/image1.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theme" Target="../theme/theme28.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1.png"/><Relationship Id="rId5" Type="http://schemas.openxmlformats.org/officeDocument/2006/relationships/theme" Target="../theme/theme29.xml"/><Relationship Id="rId4" Type="http://schemas.openxmlformats.org/officeDocument/2006/relationships/slideLayout" Target="../slideLayouts/slideLayout1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image" Target="../media/image1.png"/><Relationship Id="rId5" Type="http://schemas.openxmlformats.org/officeDocument/2006/relationships/theme" Target="../theme/theme30.xml"/><Relationship Id="rId4" Type="http://schemas.openxmlformats.org/officeDocument/2006/relationships/slideLayout" Target="../slideLayouts/slideLayout126.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image" Target="../media/image1.png"/><Relationship Id="rId5" Type="http://schemas.openxmlformats.org/officeDocument/2006/relationships/theme" Target="../theme/theme31.xml"/><Relationship Id="rId4" Type="http://schemas.openxmlformats.org/officeDocument/2006/relationships/slideLayout" Target="../slideLayouts/slideLayout130.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image" Target="../media/image1.png"/><Relationship Id="rId5" Type="http://schemas.openxmlformats.org/officeDocument/2006/relationships/theme" Target="../theme/theme32.xml"/><Relationship Id="rId4" Type="http://schemas.openxmlformats.org/officeDocument/2006/relationships/slideLayout" Target="../slideLayouts/slideLayout134.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image" Target="../media/image1.png"/><Relationship Id="rId5" Type="http://schemas.openxmlformats.org/officeDocument/2006/relationships/theme" Target="../theme/theme33.xml"/><Relationship Id="rId4" Type="http://schemas.openxmlformats.org/officeDocument/2006/relationships/slideLayout" Target="../slideLayouts/slideLayout138.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5" Type="http://schemas.openxmlformats.org/officeDocument/2006/relationships/image" Target="../media/image1.png"/><Relationship Id="rId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44.xml"/><Relationship Id="rId7" Type="http://schemas.openxmlformats.org/officeDocument/2006/relationships/image" Target="../media/image1.pn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35.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149.xml"/><Relationship Id="rId7" Type="http://schemas.openxmlformats.org/officeDocument/2006/relationships/image" Target="../media/image1.png"/><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theme" Target="../theme/theme36.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154.xml"/><Relationship Id="rId7" Type="http://schemas.openxmlformats.org/officeDocument/2006/relationships/image" Target="../media/image1.png"/><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theme" Target="../theme/theme37.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image" Target="../media/image1.png"/><Relationship Id="rId5" Type="http://schemas.openxmlformats.org/officeDocument/2006/relationships/theme" Target="../theme/theme38.xml"/><Relationship Id="rId4" Type="http://schemas.openxmlformats.org/officeDocument/2006/relationships/slideLayout" Target="../slideLayouts/slideLayout160.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163.xml"/><Relationship Id="rId7" Type="http://schemas.openxmlformats.org/officeDocument/2006/relationships/image" Target="../media/image1.png"/><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theme" Target="../theme/theme39.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168.xml"/><Relationship Id="rId7" Type="http://schemas.openxmlformats.org/officeDocument/2006/relationships/image" Target="../media/image1.png"/><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theme" Target="../theme/theme40.xml"/><Relationship Id="rId5" Type="http://schemas.openxmlformats.org/officeDocument/2006/relationships/slideLayout" Target="../slideLayouts/slideLayout170.xml"/><Relationship Id="rId4" Type="http://schemas.openxmlformats.org/officeDocument/2006/relationships/slideLayout" Target="../slideLayouts/slideLayout169.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173.xml"/><Relationship Id="rId7" Type="http://schemas.openxmlformats.org/officeDocument/2006/relationships/image" Target="../media/image1.png"/><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theme" Target="../theme/theme41.xml"/><Relationship Id="rId5" Type="http://schemas.openxmlformats.org/officeDocument/2006/relationships/slideLayout" Target="../slideLayouts/slideLayout175.xml"/><Relationship Id="rId4" Type="http://schemas.openxmlformats.org/officeDocument/2006/relationships/slideLayout" Target="../slideLayouts/slideLayout174.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178.xml"/><Relationship Id="rId7" Type="http://schemas.openxmlformats.org/officeDocument/2006/relationships/image" Target="../media/image1.png"/><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theme" Target="../theme/theme42.xml"/><Relationship Id="rId5" Type="http://schemas.openxmlformats.org/officeDocument/2006/relationships/slideLayout" Target="../slideLayouts/slideLayout180.xml"/><Relationship Id="rId4" Type="http://schemas.openxmlformats.org/officeDocument/2006/relationships/slideLayout" Target="../slideLayouts/slideLayout179.xml"/></Relationships>
</file>

<file path=ppt/slideMasters/_rels/slideMaster43.xml.rels><?xml version="1.0" encoding="UTF-8" standalone="yes"?>
<Relationships xmlns="http://schemas.openxmlformats.org/package/2006/relationships"><Relationship Id="rId3" Type="http://schemas.openxmlformats.org/officeDocument/2006/relationships/slideLayout" Target="../slideLayouts/slideLayout183.xml"/><Relationship Id="rId7" Type="http://schemas.openxmlformats.org/officeDocument/2006/relationships/image" Target="../media/image1.png"/><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theme" Target="../theme/theme43.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188.xml"/><Relationship Id="rId7" Type="http://schemas.openxmlformats.org/officeDocument/2006/relationships/image" Target="../media/image1.png"/><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theme" Target="../theme/theme44.xml"/><Relationship Id="rId5" Type="http://schemas.openxmlformats.org/officeDocument/2006/relationships/slideLayout" Target="../slideLayouts/slideLayout190.xml"/><Relationship Id="rId4" Type="http://schemas.openxmlformats.org/officeDocument/2006/relationships/slideLayout" Target="../slideLayouts/slideLayout189.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193.xml"/><Relationship Id="rId7" Type="http://schemas.openxmlformats.org/officeDocument/2006/relationships/image" Target="../media/image1.png"/><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theme" Target="../theme/theme45.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46.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image" Target="../media/image1.png"/><Relationship Id="rId5" Type="http://schemas.openxmlformats.org/officeDocument/2006/relationships/theme" Target="../theme/theme46.xml"/><Relationship Id="rId4" Type="http://schemas.openxmlformats.org/officeDocument/2006/relationships/slideLayout" Target="../slideLayouts/slideLayout199.xml"/></Relationships>
</file>

<file path=ppt/slideMasters/_rels/slideMaster47.xml.rels><?xml version="1.0" encoding="UTF-8" standalone="yes"?>
<Relationships xmlns="http://schemas.openxmlformats.org/package/2006/relationships"><Relationship Id="rId3" Type="http://schemas.openxmlformats.org/officeDocument/2006/relationships/slideLayout" Target="../slideLayouts/slideLayout202.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5" Type="http://schemas.openxmlformats.org/officeDocument/2006/relationships/image" Target="../media/image1.png"/><Relationship Id="rId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slideLayout" Target="../slideLayouts/slideLayout205.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5" Type="http://schemas.openxmlformats.org/officeDocument/2006/relationships/image" Target="../media/image1.png"/><Relationship Id="rId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slideLayout" Target="../slideLayouts/slideLayout208.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image" Target="../media/image1.png"/><Relationship Id="rId5" Type="http://schemas.openxmlformats.org/officeDocument/2006/relationships/theme" Target="../theme/theme49.xml"/><Relationship Id="rId4" Type="http://schemas.openxmlformats.org/officeDocument/2006/relationships/slideLayout" Target="../slideLayouts/slideLayout20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image" Target="../media/image1.png"/><Relationship Id="rId5" Type="http://schemas.openxmlformats.org/officeDocument/2006/relationships/theme" Target="../theme/theme50.xml"/><Relationship Id="rId4" Type="http://schemas.openxmlformats.org/officeDocument/2006/relationships/slideLayout" Target="../slideLayouts/slideLayout213.xml"/></Relationships>
</file>

<file path=ppt/slideMasters/_rels/slideMaster51.xml.rels><?xml version="1.0" encoding="UTF-8" standalone="yes"?>
<Relationships xmlns="http://schemas.openxmlformats.org/package/2006/relationships"><Relationship Id="rId3" Type="http://schemas.openxmlformats.org/officeDocument/2006/relationships/slideLayout" Target="../slideLayouts/slideLayout216.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5" Type="http://schemas.openxmlformats.org/officeDocument/2006/relationships/image" Target="../media/image1.png"/><Relationship Id="rId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slideLayout" Target="../slideLayouts/slideLayout2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4" Type="http://schemas.openxmlformats.org/officeDocument/2006/relationships/theme" Target="../theme/theme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2ED5F8-A73B-479B-A469-1F245F0B6D27}"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1FFD44E-68CA-46E6-989C-4772A66CB6B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59" r:id="rId1"/>
    <p:sldLayoutId id="2147493060" r:id="rId2"/>
    <p:sldLayoutId id="2147493061" r:id="rId3"/>
    <p:sldLayoutId id="214749301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104922C-E97B-4AF4-9123-D7743B7B0A11}"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7FF92F3-46C8-4E3A-9A17-C7550F73D94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86" r:id="rId1"/>
    <p:sldLayoutId id="2147493087" r:id="rId2"/>
    <p:sldLayoutId id="2147493088" r:id="rId3"/>
    <p:sldLayoutId id="2147493021" r:id="rId4"/>
    <p:sldLayoutId id="214749308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695773B-EB4E-4DB8-9444-AED328CC4B2C}"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9A4F83-62DC-4D3C-BC25-BBF58534070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90" r:id="rId1"/>
    <p:sldLayoutId id="2147493091" r:id="rId2"/>
    <p:sldLayoutId id="2147493092" r:id="rId3"/>
    <p:sldLayoutId id="21474930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0BB3FB-8F04-403A-9113-D80209B31AF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476A2B2-CE1C-4F65-8E08-D2C2BA50898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93" r:id="rId1"/>
    <p:sldLayoutId id="2147493094" r:id="rId2"/>
    <p:sldLayoutId id="2147493095" r:id="rId3"/>
    <p:sldLayoutId id="214749302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A6090D-4B45-481D-9ED8-B8EB1266950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F5CAE30-31C6-4CD0-8947-0FBE97F45F0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96" r:id="rId1"/>
    <p:sldLayoutId id="2147493097" r:id="rId2"/>
    <p:sldLayoutId id="2147493098" r:id="rId3"/>
    <p:sldLayoutId id="2147493024" r:id="rId4"/>
    <p:sldLayoutId id="21474930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9BA987B-3A5D-4888-AABD-5A684B4669F8}"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15D751F-1B3B-41CF-9F79-184173F6C38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00" r:id="rId1"/>
    <p:sldLayoutId id="2147493101" r:id="rId2"/>
    <p:sldLayoutId id="2147493102" r:id="rId3"/>
    <p:sldLayoutId id="2147493025" r:id="rId4"/>
    <p:sldLayoutId id="214749310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DC5C49-FE28-4E45-8289-46FE3CF68444}"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FACC1DB-3C71-4914-910E-8677937D0B9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04" r:id="rId1"/>
    <p:sldLayoutId id="2147493105" r:id="rId2"/>
    <p:sldLayoutId id="2147493106" r:id="rId3"/>
    <p:sldLayoutId id="214749302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A2D96CE-113C-46A0-A3A5-3561292EC7D2}"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D58CFEB-B805-49E3-8DEB-6D88B0FF7B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07" r:id="rId1"/>
    <p:sldLayoutId id="2147493108" r:id="rId2"/>
    <p:sldLayoutId id="2147493109" r:id="rId3"/>
    <p:sldLayoutId id="214749302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E9E7FA5-57FC-4A1B-9452-3A04CE984CB4}"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303F23-2285-41F2-B39D-098A4551EF1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10" r:id="rId1"/>
    <p:sldLayoutId id="2147493111" r:id="rId2"/>
    <p:sldLayoutId id="2147493112" r:id="rId3"/>
    <p:sldLayoutId id="2147493028" r:id="rId4"/>
    <p:sldLayoutId id="214749311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0CFAE1-B052-4628-BF25-5C1AD6A98B7A}"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AE8A47-AB4E-404C-B4F5-A5CBEDCA7A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14" r:id="rId1"/>
    <p:sldLayoutId id="2147493115" r:id="rId2"/>
    <p:sldLayoutId id="2147493116" r:id="rId3"/>
    <p:sldLayoutId id="214749302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71999FC-38D9-4919-B476-2C75F7ADCB80}"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1434812-4FFF-4CB4-B854-C205DCD94EA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17" r:id="rId1"/>
    <p:sldLayoutId id="2147493118" r:id="rId2"/>
    <p:sldLayoutId id="2147493119" r:id="rId3"/>
    <p:sldLayoutId id="214749303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DDCB58-3FC6-4C11-9492-9DF43ACD92A4}"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5BC985D-E665-4102-A98F-6E7D642614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62" r:id="rId1"/>
    <p:sldLayoutId id="2147493063" r:id="rId2"/>
    <p:sldLayoutId id="214749306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4EB431-F539-49FF-82CC-26AE936052E1}"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442B95-C864-4298-B486-7509102868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20" r:id="rId1"/>
    <p:sldLayoutId id="2147493121" r:id="rId2"/>
    <p:sldLayoutId id="2147493122" r:id="rId3"/>
    <p:sldLayoutId id="2147493031" r:id="rId4"/>
    <p:sldLayoutId id="21474931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F396B2-771D-47AC-878B-236E451F279B}"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F19F404-9A1E-4356-9DD2-64D3BC8918D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24" r:id="rId1"/>
    <p:sldLayoutId id="2147493125" r:id="rId2"/>
    <p:sldLayoutId id="2147493126" r:id="rId3"/>
    <p:sldLayoutId id="21474930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03D8D6F-131B-4474-AE9C-6F62F1813C6A}"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47A47CB-A6E4-405E-9618-DC34E669F5C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27" r:id="rId1"/>
    <p:sldLayoutId id="2147493128" r:id="rId2"/>
    <p:sldLayoutId id="2147493129" r:id="rId3"/>
    <p:sldLayoutId id="2147493033" r:id="rId4"/>
    <p:sldLayoutId id="214749313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5FC05BC-DE51-4F1F-81E3-5DEAD9552EC7}"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84FEACE-E656-413E-AA8B-96338E6553A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31" r:id="rId1"/>
    <p:sldLayoutId id="2147493132" r:id="rId2"/>
    <p:sldLayoutId id="2147493133" r:id="rId3"/>
    <p:sldLayoutId id="214749303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E001C72-22FA-41EA-9941-39A4072A4F80}"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62C200B-323C-4738-A254-1F8B837D311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35" r:id="rId1"/>
    <p:sldLayoutId id="2147493136" r:id="rId2"/>
    <p:sldLayoutId id="2147493137" r:id="rId3"/>
    <p:sldLayoutId id="2147493035" r:id="rId4"/>
    <p:sldLayoutId id="214749313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BC4A04A-3077-4D27-B64F-EA31B3CAB1FE}"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028FAEA-525E-4A15-879D-7C12590C0A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39" r:id="rId1"/>
    <p:sldLayoutId id="2147493140" r:id="rId2"/>
    <p:sldLayoutId id="2147493141" r:id="rId3"/>
    <p:sldLayoutId id="2147493036" r:id="rId4"/>
    <p:sldLayoutId id="214749314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6E421C6-06F3-4540-9C55-889EBE645BAF}"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79F07E0-2CF0-4D7E-ACC4-012EA4A4A84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43" r:id="rId1"/>
    <p:sldLayoutId id="2147493144" r:id="rId2"/>
    <p:sldLayoutId id="2147493145" r:id="rId3"/>
    <p:sldLayoutId id="2147493037" r:id="rId4"/>
    <p:sldLayoutId id="214749314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E6918B9-A45A-4651-985C-AA102F41CD54}"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A2130E8-A7F9-4751-8921-40874080B7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47" r:id="rId1"/>
    <p:sldLayoutId id="2147493148" r:id="rId2"/>
    <p:sldLayoutId id="2147493149" r:id="rId3"/>
    <p:sldLayoutId id="2147493038" r:id="rId4"/>
    <p:sldLayoutId id="214749315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DDEF9BD-8518-4CF9-8484-938468684B9E}"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DE3846B-1775-4776-AEA3-A24712E2F52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51" r:id="rId1"/>
    <p:sldLayoutId id="2147493152" r:id="rId2"/>
    <p:sldLayoutId id="2147493153" r:id="rId3"/>
    <p:sldLayoutId id="2147493039" r:id="rId4"/>
    <p:sldLayoutId id="214749315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DFA92AA-5430-4368-A537-8FD80BB6F769}"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1E6BE86-D552-40DF-BCAD-5F17B89C897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55" r:id="rId1"/>
    <p:sldLayoutId id="2147493156" r:id="rId2"/>
    <p:sldLayoutId id="2147493157" r:id="rId3"/>
    <p:sldLayoutId id="214749304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3B37F17-00FB-4485-97A4-AC23807305D1}"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CA2FED2-90C4-47AA-A9BA-37371C3A82D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65" r:id="rId1"/>
    <p:sldLayoutId id="2147493066" r:id="rId2"/>
    <p:sldLayoutId id="2147493067" r:id="rId3"/>
    <p:sldLayoutId id="214749301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57A452-8BAB-4E3E-B09B-F9175DE3086F}"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8C88AE1-EC5E-4FA5-8DF0-65FB1A645E6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58" r:id="rId1"/>
    <p:sldLayoutId id="2147493159" r:id="rId2"/>
    <p:sldLayoutId id="2147493160" r:id="rId3"/>
    <p:sldLayoutId id="214749304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9F142E-8CA4-485D-A790-344AB107178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1F70D7-8AD5-4E15-88DD-AF713D727F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61" r:id="rId1"/>
    <p:sldLayoutId id="2147493162" r:id="rId2"/>
    <p:sldLayoutId id="2147493163" r:id="rId3"/>
    <p:sldLayoutId id="214749304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D8CA3E-5B00-4FA4-8EC9-763520A54BE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E6DA34E-2C0B-4797-B03F-F614028DCA1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64" r:id="rId1"/>
    <p:sldLayoutId id="2147493165" r:id="rId2"/>
    <p:sldLayoutId id="2147493166" r:id="rId3"/>
    <p:sldLayoutId id="214749304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DBFFC9-AA1B-416E-88D5-F36D2328B14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103C7B3-431F-43F6-878A-6AF95B58699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67" r:id="rId1"/>
    <p:sldLayoutId id="2147493168" r:id="rId2"/>
    <p:sldLayoutId id="2147493169" r:id="rId3"/>
    <p:sldLayoutId id="214749304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FA2D10-1E7C-4B6D-9B07-39D04B04B6DE}"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486DCB-1F90-4D9F-AB37-10679994F74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70" r:id="rId1"/>
    <p:sldLayoutId id="2147493171" r:id="rId2"/>
    <p:sldLayoutId id="214749317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42B55D-AA6A-4028-80ED-754A7A2D6A8D}"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3D0BDA1-053E-403E-A5C3-AF2F41A709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73" r:id="rId1"/>
    <p:sldLayoutId id="2147493174" r:id="rId2"/>
    <p:sldLayoutId id="2147493175" r:id="rId3"/>
    <p:sldLayoutId id="2147493045" r:id="rId4"/>
    <p:sldLayoutId id="21474931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585B7B7-0F5E-4FE4-8BB4-298F2C18780F}"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4575EC7-61A1-4733-A01F-556C20993D3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77" r:id="rId1"/>
    <p:sldLayoutId id="2147493178" r:id="rId2"/>
    <p:sldLayoutId id="2147493179" r:id="rId3"/>
    <p:sldLayoutId id="2147493046" r:id="rId4"/>
    <p:sldLayoutId id="214749318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E394058-8B22-4799-9D3F-E8DA5539D99F}"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5D47369-A72B-4697-9D62-82AFE41600B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81" r:id="rId1"/>
    <p:sldLayoutId id="2147493182" r:id="rId2"/>
    <p:sldLayoutId id="2147493183" r:id="rId3"/>
    <p:sldLayoutId id="2147493047" r:id="rId4"/>
    <p:sldLayoutId id="214749318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9890484-F045-4F2F-8756-972E7D7E2FC9}"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755B5D2-19A0-4F2D-B092-309465FC28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85" r:id="rId1"/>
    <p:sldLayoutId id="2147493186" r:id="rId2"/>
    <p:sldLayoutId id="2147493187" r:id="rId3"/>
    <p:sldLayoutId id="214749304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FBF840C-FC8A-4BAF-8688-6711138D40C4}"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B4C7D3C-0EF2-4F49-A273-D47B07E8E54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88" r:id="rId1"/>
    <p:sldLayoutId id="2147493189" r:id="rId2"/>
    <p:sldLayoutId id="2147493190" r:id="rId3"/>
    <p:sldLayoutId id="2147493049" r:id="rId4"/>
    <p:sldLayoutId id="214749319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AC18223-EFF4-41A6-8111-37077BF052E3}"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2118601-B3AF-4426-9D17-0AA04938684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68" r:id="rId1"/>
    <p:sldLayoutId id="2147493069" r:id="rId2"/>
    <p:sldLayoutId id="214749307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AB28A56-D01E-49E1-B4B1-EF745F30EBB3}"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88C28AE-8A4A-4483-A903-04BCF2DE759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92" r:id="rId1"/>
    <p:sldLayoutId id="2147493193" r:id="rId2"/>
    <p:sldLayoutId id="2147493194" r:id="rId3"/>
    <p:sldLayoutId id="2147493050" r:id="rId4"/>
    <p:sldLayoutId id="214749319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A542E55-5EE5-47A3-BAF4-15EB88C7CB0C}"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7A313F8-6AD3-4ADD-B96E-72D846F3647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196" r:id="rId1"/>
    <p:sldLayoutId id="2147493197" r:id="rId2"/>
    <p:sldLayoutId id="2147493198" r:id="rId3"/>
    <p:sldLayoutId id="2147493051" r:id="rId4"/>
    <p:sldLayoutId id="21474931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E3AC7C-C512-4282-A3F4-ED91FB59B53C}"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0B4950D-62FC-482F-B40D-E761957BFC9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00" r:id="rId1"/>
    <p:sldLayoutId id="2147493201" r:id="rId2"/>
    <p:sldLayoutId id="2147493202" r:id="rId3"/>
    <p:sldLayoutId id="2147493052" r:id="rId4"/>
    <p:sldLayoutId id="214749320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489E324-B277-4C72-8B77-F8A3E6D1F406}"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19144EC-2A44-4286-AA8A-59348ADAE1C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04" r:id="rId1"/>
    <p:sldLayoutId id="2147493205" r:id="rId2"/>
    <p:sldLayoutId id="2147493206" r:id="rId3"/>
    <p:sldLayoutId id="2147493053" r:id="rId4"/>
    <p:sldLayoutId id="214749320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2D3E66-0456-4A14-83EC-3C4AC0E56A7E}"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1B17FEF-39D6-434A-A4D1-D65C762D570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08" r:id="rId1"/>
    <p:sldLayoutId id="2147493209" r:id="rId2"/>
    <p:sldLayoutId id="2147493210" r:id="rId3"/>
    <p:sldLayoutId id="2147493054" r:id="rId4"/>
    <p:sldLayoutId id="214749321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63C8428-2B62-46A2-BEB2-4A6B1D131728}"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DD66C8E-A91D-488E-830D-00919E75A46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12" r:id="rId1"/>
    <p:sldLayoutId id="2147493213" r:id="rId2"/>
    <p:sldLayoutId id="2147493214" r:id="rId3"/>
    <p:sldLayoutId id="2147493055" r:id="rId4"/>
    <p:sldLayoutId id="214749321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EFE8102-9871-4D06-9B4F-1072658C0789}"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3513084-2047-4C6E-9955-ADD07AD79D3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16" r:id="rId1"/>
    <p:sldLayoutId id="2147493217" r:id="rId2"/>
    <p:sldLayoutId id="2147493218" r:id="rId3"/>
    <p:sldLayoutId id="214749305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4B27CFB-6849-4901-B821-C215F30CEDEE}"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42F4CD-D0B3-4FAE-A9B8-FEBE3CBD7AD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19" r:id="rId1"/>
    <p:sldLayoutId id="2147493220" r:id="rId2"/>
    <p:sldLayoutId id="214749322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4342DB1-FBDA-49FA-94CF-F53C8529E203}"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7EB861-9A0F-40FE-AD90-62C3CFA304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22" r:id="rId1"/>
    <p:sldLayoutId id="2147493223" r:id="rId2"/>
    <p:sldLayoutId id="214749322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301CF7B-B0AE-4496-A515-E3FFA572D848}"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90D1CAA-ADBE-4ED5-98A9-59D5F3709E5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25" r:id="rId1"/>
    <p:sldLayoutId id="2147493226" r:id="rId2"/>
    <p:sldLayoutId id="2147493227" r:id="rId3"/>
    <p:sldLayoutId id="214749305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39161E-8D07-401A-BF82-161A19CD808C}"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A669BC-67FC-43A1-9E7C-85E96064C21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71" r:id="rId1"/>
    <p:sldLayoutId id="2147493072" r:id="rId2"/>
    <p:sldLayoutId id="214749307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80F025-6DC9-45A8-85B2-FC2FF8592FC7}"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23A177E-5F8D-4F49-8ABC-9C76C4D92E2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28" r:id="rId1"/>
    <p:sldLayoutId id="2147493229" r:id="rId2"/>
    <p:sldLayoutId id="2147493230" r:id="rId3"/>
    <p:sldLayoutId id="214749305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1086F1B-0BB3-4BAD-9A2C-026331140A93}"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F6A0369-6229-4B71-A61E-366FC0F3778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231" r:id="rId1"/>
    <p:sldLayoutId id="2147493232" r:id="rId2"/>
    <p:sldLayoutId id="214749323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728BF5-DAAF-4415-BEA9-1C49E7EA4EFD}"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A7FB4BB-A163-4ADE-BC05-AB0B71A5F09B}" type="slidenum">
              <a:rPr lang="he-IL"/>
              <a:pPr>
                <a:defRPr/>
              </a:pPr>
              <a:t>‹#›</a:t>
            </a:fld>
            <a:endParaRPr lang="he-IL" dirty="0"/>
          </a:p>
        </p:txBody>
      </p:sp>
    </p:spTree>
    <p:extLst>
      <p:ext uri="{BB962C8B-B14F-4D97-AF65-F5344CB8AC3E}">
        <p14:creationId xmlns:p14="http://schemas.microsoft.com/office/powerpoint/2010/main" val="141112900"/>
      </p:ext>
    </p:extLst>
  </p:cSld>
  <p:clrMap bg1="lt1" tx1="dk1" bg2="lt2" tx2="dk2" accent1="accent1" accent2="accent2" accent3="accent3" accent4="accent4" accent5="accent5" accent6="accent6" hlink="hlink" folHlink="folHlink"/>
  <p:sldLayoutIdLst>
    <p:sldLayoutId id="2147493235" r:id="rId1"/>
    <p:sldLayoutId id="2147493236" r:id="rId2"/>
    <p:sldLayoutId id="214749323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8A36981-7052-44BB-924B-2499B6215AF7}"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A3C0A2B-A894-4620-8926-B0553BFC5A2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74" r:id="rId1"/>
    <p:sldLayoutId id="2147493075" r:id="rId2"/>
    <p:sldLayoutId id="214749307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0C14AB-F4F6-4418-BE11-EF2AFD81613B}"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0F28E0-AD41-4C97-83E2-BE8A226C27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77" r:id="rId1"/>
    <p:sldLayoutId id="2147493078" r:id="rId2"/>
    <p:sldLayoutId id="214749307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A862B7F-1891-4AFD-83C4-1E93C7FB8278}"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93B584-ADBA-4FE0-88CA-76BE06C98A6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80" r:id="rId1"/>
    <p:sldLayoutId id="2147493081" r:id="rId2"/>
    <p:sldLayoutId id="2147493082" r:id="rId3"/>
    <p:sldLayoutId id="214749301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4805516-6A4B-4C57-8CC5-DCEDEA035399}" type="datetime8">
              <a:rPr lang="he-IL"/>
              <a:pPr>
                <a:defRPr/>
              </a:pPr>
              <a:t>09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024DF0D-ED58-4378-96DD-3F9A7E0683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3083" r:id="rId1"/>
    <p:sldLayoutId id="2147493084" r:id="rId2"/>
    <p:sldLayoutId id="2147493085" r:id="rId3"/>
    <p:sldLayoutId id="214749302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3/3d/Bilayer_scheme.svg" TargetMode="External"/><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hyperlink" Target="http://commons.wikimedia.org/wiki/User:LadyofHats"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wEgqrq51z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commons.wikimedia.org/wiki/User:LadyofHats" TargetMode="External"/><Relationship Id="rId5" Type="http://schemas.openxmlformats.org/officeDocument/2006/relationships/image" Target="../media/image23.png"/><Relationship Id="rId4" Type="http://schemas.openxmlformats.org/officeDocument/2006/relationships/hyperlink" Target="http://upload.wikimedia.org/wikipedia/commons/3/3d/Bilayer_scheme.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3/3d/Bilayer_scheme.svg"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3/3d/Bilayer_scheme.svg"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3/3d/Bilayer_scheme.sv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commons.wikimedia.org/wiki/User:LadyofHats"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hyperlink" Target="http://www.indiana.edu/~phys215/lecture/lecnotes/lecgraphics/diffusion2.gif" TargetMode="External"/><Relationship Id="rId2" Type="http://schemas.openxmlformats.org/officeDocument/2006/relationships/image" Target="../media/image29.png"/><Relationship Id="rId1" Type="http://schemas.openxmlformats.org/officeDocument/2006/relationships/slideLayout" Target="../slideLayouts/slideLayout67.xml"/><Relationship Id="rId4" Type="http://schemas.openxmlformats.org/officeDocument/2006/relationships/hyperlink" Target="http://mybag.ebaghigh.cet.ac.il/content/player.aspx?manifest=/api/manifests/item/he/9c84ff56-5684-473b-868b-3f549a03f22d/#?page=content-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ndiana.edu/~phys215/lecture/lecnotes/lecgraphics/diffusion2.gif" TargetMode="External"/><Relationship Id="rId2" Type="http://schemas.openxmlformats.org/officeDocument/2006/relationships/image" Target="../media/image29.png"/><Relationship Id="rId1" Type="http://schemas.openxmlformats.org/officeDocument/2006/relationships/slideLayout" Target="../slideLayouts/slideLayout67.xml"/><Relationship Id="rId4" Type="http://schemas.openxmlformats.org/officeDocument/2006/relationships/hyperlink" Target="http://mybag.ebaghigh.cet.ac.il/content/player.aspx?manifest=/api/manifests/item/he/9c84ff56-5684-473b-868b-3f549a03f22d/#?page=content-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0p1ztrbXPY&amp;feature=related" TargetMode="External"/><Relationship Id="rId2" Type="http://schemas.openxmlformats.org/officeDocument/2006/relationships/image" Target="../media/image30.png"/><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facilitated_diffusion_works.html" TargetMode="External"/><Relationship Id="rId2" Type="http://schemas.openxmlformats.org/officeDocument/2006/relationships/image" Target="../media/image31.png"/><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8.xml"/><Relationship Id="rId5" Type="http://schemas.openxmlformats.org/officeDocument/2006/relationships/hyperlink" Target="https://www.youtube.com/watch?v=_bmp2_T0c7k"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cience.cet.ac.il/science/transportation/transport10.asp" TargetMode="External"/><Relationship Id="rId2" Type="http://schemas.openxmlformats.org/officeDocument/2006/relationships/image" Target="../media/image35.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89.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89.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4.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EL-A21k12k8" TargetMode="Externa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6.xml"/><Relationship Id="rId4" Type="http://schemas.openxmlformats.org/officeDocument/2006/relationships/hyperlink" Target="http://www.youtube.com/watch?v=4gLtk8Yc1Zc&amp;NR=1"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55.xml.rels><?xml version="1.0" encoding="UTF-8" standalone="yes"?>
<Relationships xmlns="http://schemas.openxmlformats.org/package/2006/relationships"><Relationship Id="rId2" Type="http://schemas.openxmlformats.org/officeDocument/2006/relationships/hyperlink" Target="http://www.youtube.com/watch?v=I_xh-bkiv_c&amp;feature=related" TargetMode="External"/><Relationship Id="rId1" Type="http://schemas.openxmlformats.org/officeDocument/2006/relationships/slideLayout" Target="../slideLayouts/slideLayout170.xml"/></Relationships>
</file>

<file path=ppt/slides/_rels/slide56.xml.rels><?xml version="1.0" encoding="UTF-8" standalone="yes"?>
<Relationships xmlns="http://schemas.openxmlformats.org/package/2006/relationships"><Relationship Id="rId2" Type="http://schemas.openxmlformats.org/officeDocument/2006/relationships/hyperlink" Target="http://www.youtube.com/watch?v=I_xh-bkiv_c&amp;feature=related" TargetMode="External"/><Relationship Id="rId1" Type="http://schemas.openxmlformats.org/officeDocument/2006/relationships/slideLayout" Target="../slideLayouts/slideLayout170.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owEgqrq51zY" TargetMode="External"/><Relationship Id="rId2" Type="http://schemas.openxmlformats.org/officeDocument/2006/relationships/hyperlink" Target="http://www.youtube.com/watch?v=ldRZcmppQM8" TargetMode="External"/><Relationship Id="rId1" Type="http://schemas.openxmlformats.org/officeDocument/2006/relationships/slideLayout" Target="../slideLayouts/slideLayout170.xml"/></Relationships>
</file>

<file path=ppt/slides/_rels/slide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5.xml"/></Relationships>
</file>

<file path=ppt/slides/_rels/slide6.xml.rels><?xml version="1.0" encoding="UTF-8" standalone="yes"?>
<Relationships xmlns="http://schemas.openxmlformats.org/package/2006/relationships"><Relationship Id="rId3" Type="http://schemas.openxmlformats.org/officeDocument/2006/relationships/hyperlink" Target="media.org/wiki/File:Cacik.jp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4179" y="406405"/>
            <a:ext cx="8162925"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smtClean="0">
                <a:solidFill>
                  <a:srgbClr val="1D4C72"/>
                </a:solidFill>
              </a:rPr>
              <a:t>התא – מבנה ותפקוד</a:t>
            </a:r>
            <a:endParaRPr lang="he-IL" sz="3600" b="1" dirty="0">
              <a:solidFill>
                <a:srgbClr val="1D4C72"/>
              </a:solidFill>
            </a:endParaRPr>
          </a:p>
        </p:txBody>
      </p:sp>
      <p:sp>
        <p:nvSpPr>
          <p:cNvPr id="6" name="TextBox 5"/>
          <p:cNvSpPr txBox="1"/>
          <p:nvPr/>
        </p:nvSpPr>
        <p:spPr>
          <a:xfrm>
            <a:off x="607271" y="1052736"/>
            <a:ext cx="8143875"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rPr>
              <a:t>קרום התא – התאמה בין מבנה לתִּפקוד</a:t>
            </a:r>
          </a:p>
          <a:p>
            <a:pPr fontAlgn="auto">
              <a:spcBef>
                <a:spcPts val="0"/>
              </a:spcBef>
              <a:spcAft>
                <a:spcPts val="0"/>
              </a:spcAft>
              <a:defRPr/>
            </a:pPr>
            <a:r>
              <a:rPr lang="he-IL" sz="3600" b="1" dirty="0">
                <a:solidFill>
                  <a:srgbClr val="FF6600"/>
                </a:solidFill>
              </a:rPr>
              <a:t>ודרכי מעבר חומרים דרכו</a:t>
            </a:r>
          </a:p>
        </p:txBody>
      </p:sp>
      <p:sp>
        <p:nvSpPr>
          <p:cNvPr id="232453" name="Rectangle 18"/>
          <p:cNvSpPr>
            <a:spLocks noChangeArrowheads="1"/>
          </p:cNvSpPr>
          <p:nvPr/>
        </p:nvSpPr>
        <p:spPr bwMode="auto">
          <a:xfrm>
            <a:off x="7275513" y="2195017"/>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9" name="Rectangle 3"/>
          <p:cNvSpPr/>
          <p:nvPr/>
        </p:nvSpPr>
        <p:spPr>
          <a:xfrm>
            <a:off x="616148" y="1052736"/>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8" name="קבוצה 7"/>
          <p:cNvGrpSpPr/>
          <p:nvPr/>
        </p:nvGrpSpPr>
        <p:grpSpPr>
          <a:xfrm>
            <a:off x="424414" y="2588469"/>
            <a:ext cx="8218766" cy="3216795"/>
            <a:chOff x="712446" y="2312714"/>
            <a:chExt cx="8218766" cy="3216795"/>
          </a:xfrm>
        </p:grpSpPr>
        <p:sp>
          <p:nvSpPr>
            <p:cNvPr id="232454" name="Rectangle 18"/>
            <p:cNvSpPr>
              <a:spLocks noChangeArrowheads="1"/>
            </p:cNvSpPr>
            <p:nvPr/>
          </p:nvSpPr>
          <p:spPr bwMode="auto">
            <a:xfrm>
              <a:off x="7482780" y="5159622"/>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מצגות המשך</a:t>
              </a:r>
            </a:p>
          </p:txBody>
        </p:sp>
        <p:sp>
          <p:nvSpPr>
            <p:cNvPr id="15" name="Rectangle 17"/>
            <p:cNvSpPr/>
            <p:nvPr/>
          </p:nvSpPr>
          <p:spPr>
            <a:xfrm>
              <a:off x="712446" y="2312714"/>
              <a:ext cx="8218766" cy="284447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buFontTx/>
                <a:buBlip>
                  <a:blip r:embed="rId4"/>
                </a:buBlip>
                <a:defRPr/>
              </a:pPr>
              <a:r>
                <a:rPr lang="he-IL" sz="2000" dirty="0">
                  <a:solidFill>
                    <a:schemeClr val="tx1"/>
                  </a:solidFill>
                </a:rPr>
                <a:t> </a:t>
              </a:r>
              <a:r>
                <a:rPr lang="he-IL" dirty="0">
                  <a:solidFill>
                    <a:schemeClr val="tx1"/>
                  </a:solidFill>
                </a:rPr>
                <a:t>מבנה הקרום</a:t>
              </a:r>
            </a:p>
            <a:p>
              <a:pPr fontAlgn="auto">
                <a:lnSpc>
                  <a:spcPct val="150000"/>
                </a:lnSpc>
                <a:spcBef>
                  <a:spcPts val="0"/>
                </a:spcBef>
                <a:spcAft>
                  <a:spcPts val="0"/>
                </a:spcAft>
                <a:buFontTx/>
                <a:buBlip>
                  <a:blip r:embed="rId4"/>
                </a:buBlip>
                <a:defRPr/>
              </a:pPr>
              <a:r>
                <a:rPr lang="en-US" dirty="0">
                  <a:solidFill>
                    <a:schemeClr val="tx1"/>
                  </a:solidFill>
                </a:rPr>
                <a:t> </a:t>
              </a:r>
              <a:r>
                <a:rPr lang="he-IL" u="sng" dirty="0">
                  <a:solidFill>
                    <a:schemeClr val="tx1"/>
                  </a:solidFill>
                </a:rPr>
                <a:t>מעבר חומרים </a:t>
              </a:r>
              <a:r>
                <a:rPr lang="he-IL" u="sng" dirty="0" smtClean="0">
                  <a:solidFill>
                    <a:schemeClr val="tx1"/>
                  </a:solidFill>
                </a:rPr>
                <a:t>דרך</a:t>
              </a:r>
              <a:r>
                <a:rPr lang="he-IL" dirty="0" smtClean="0">
                  <a:solidFill>
                    <a:schemeClr val="tx1"/>
                  </a:solidFill>
                </a:rPr>
                <a:t>: </a:t>
              </a:r>
            </a:p>
            <a:p>
              <a:pPr fontAlgn="auto">
                <a:lnSpc>
                  <a:spcPct val="150000"/>
                </a:lnSpc>
                <a:spcBef>
                  <a:spcPts val="0"/>
                </a:spcBef>
                <a:spcAft>
                  <a:spcPts val="0"/>
                </a:spcAft>
                <a:defRPr/>
              </a:pPr>
              <a:r>
                <a:rPr lang="he-IL" dirty="0" smtClean="0">
                  <a:solidFill>
                    <a:schemeClr val="tx1"/>
                  </a:solidFill>
                </a:rPr>
                <a:t>      שכבת </a:t>
              </a:r>
              <a:r>
                <a:rPr lang="he-IL" dirty="0" err="1">
                  <a:solidFill>
                    <a:schemeClr val="tx1"/>
                  </a:solidFill>
                </a:rPr>
                <a:t>הפוספוליפידים</a:t>
              </a:r>
              <a:r>
                <a:rPr lang="he-IL" dirty="0">
                  <a:solidFill>
                    <a:schemeClr val="tx1"/>
                  </a:solidFill>
                </a:rPr>
                <a:t>, </a:t>
              </a:r>
              <a:endParaRPr lang="he-IL" dirty="0" smtClean="0">
                <a:solidFill>
                  <a:schemeClr val="tx1"/>
                </a:solidFill>
              </a:endParaRPr>
            </a:p>
            <a:p>
              <a:pPr fontAlgn="auto">
                <a:lnSpc>
                  <a:spcPct val="150000"/>
                </a:lnSpc>
                <a:spcBef>
                  <a:spcPts val="0"/>
                </a:spcBef>
                <a:spcAft>
                  <a:spcPts val="0"/>
                </a:spcAft>
                <a:defRPr/>
              </a:pPr>
              <a:r>
                <a:rPr lang="he-IL" dirty="0" smtClean="0">
                  <a:solidFill>
                    <a:schemeClr val="tx1"/>
                  </a:solidFill>
                </a:rPr>
                <a:t>      חלבוני המעבר: התעלות</a:t>
              </a:r>
              <a:r>
                <a:rPr lang="he-IL" dirty="0">
                  <a:solidFill>
                    <a:schemeClr val="tx1"/>
                  </a:solidFill>
                </a:rPr>
                <a:t>, הנשאים </a:t>
              </a:r>
              <a:r>
                <a:rPr lang="he-IL" dirty="0" smtClean="0">
                  <a:solidFill>
                    <a:schemeClr val="tx1"/>
                  </a:solidFill>
                </a:rPr>
                <a:t>והמשאבות </a:t>
              </a:r>
              <a:endParaRPr lang="he-IL" dirty="0">
                <a:solidFill>
                  <a:schemeClr val="tx1"/>
                </a:solidFill>
              </a:endParaRPr>
            </a:p>
            <a:p>
              <a:pPr fontAlgn="auto">
                <a:lnSpc>
                  <a:spcPct val="150000"/>
                </a:lnSpc>
                <a:spcBef>
                  <a:spcPts val="0"/>
                </a:spcBef>
                <a:spcAft>
                  <a:spcPts val="0"/>
                </a:spcAft>
                <a:buFontTx/>
                <a:buBlip>
                  <a:blip r:embed="rId4"/>
                </a:buBlip>
                <a:defRPr/>
              </a:pPr>
              <a:r>
                <a:rPr lang="en-US" dirty="0">
                  <a:solidFill>
                    <a:schemeClr val="tx1"/>
                  </a:solidFill>
                </a:rPr>
                <a:t> </a:t>
              </a:r>
              <a:r>
                <a:rPr lang="he-IL" dirty="0">
                  <a:solidFill>
                    <a:schemeClr val="tx1"/>
                  </a:solidFill>
                </a:rPr>
                <a:t>תכונת החדירות הבררנית של הקרום</a:t>
              </a:r>
            </a:p>
            <a:p>
              <a:pPr fontAlgn="auto">
                <a:lnSpc>
                  <a:spcPct val="150000"/>
                </a:lnSpc>
                <a:spcBef>
                  <a:spcPts val="0"/>
                </a:spcBef>
                <a:spcAft>
                  <a:spcPts val="0"/>
                </a:spcAft>
                <a:buFontTx/>
                <a:buBlip>
                  <a:blip r:embed="rId4"/>
                </a:buBlip>
                <a:defRPr/>
              </a:pPr>
              <a:r>
                <a:rPr lang="en-US" dirty="0">
                  <a:solidFill>
                    <a:schemeClr val="tx1"/>
                  </a:solidFill>
                </a:rPr>
                <a:t> </a:t>
              </a:r>
              <a:r>
                <a:rPr lang="he-IL" dirty="0">
                  <a:solidFill>
                    <a:schemeClr val="tx1"/>
                  </a:solidFill>
                </a:rPr>
                <a:t>תפקיד הקרום בשמירה על ההומיאוסטזיס בתא</a:t>
              </a:r>
            </a:p>
            <a:p>
              <a:pPr fontAlgn="auto">
                <a:spcBef>
                  <a:spcPts val="0"/>
                </a:spcBef>
                <a:spcAft>
                  <a:spcPts val="0"/>
                </a:spcAft>
                <a:defRPr/>
              </a:pPr>
              <a:endParaRPr lang="he-IL" sz="2000" dirty="0">
                <a:solidFill>
                  <a:schemeClr val="tx1"/>
                </a:solidFill>
              </a:endParaRPr>
            </a:p>
          </p:txBody>
        </p:sp>
        <p:pic>
          <p:nvPicPr>
            <p:cNvPr id="2324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46" y="2360550"/>
              <a:ext cx="3139474" cy="280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712446" y="2330450"/>
              <a:ext cx="3139474" cy="2826742"/>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קבוצה 6"/>
          <p:cNvGrpSpPr/>
          <p:nvPr/>
        </p:nvGrpSpPr>
        <p:grpSpPr>
          <a:xfrm>
            <a:off x="319410" y="5805264"/>
            <a:ext cx="8357046" cy="707886"/>
            <a:chOff x="827584" y="5301208"/>
            <a:chExt cx="6525716" cy="707886"/>
          </a:xfrm>
        </p:grpSpPr>
        <p:sp>
          <p:nvSpPr>
            <p:cNvPr id="16" name="Rectangle 17"/>
            <p:cNvSpPr/>
            <p:nvPr/>
          </p:nvSpPr>
          <p:spPr>
            <a:xfrm>
              <a:off x="3361080" y="5301209"/>
              <a:ext cx="3992220" cy="70788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r>
                <a:rPr lang="he-IL" dirty="0">
                  <a:solidFill>
                    <a:schemeClr val="tx1"/>
                  </a:solidFill>
                </a:rPr>
                <a:t>דיפוזיה</a:t>
              </a:r>
            </a:p>
            <a:p>
              <a:pPr fontAlgn="auto">
                <a:spcBef>
                  <a:spcPts val="0"/>
                </a:spcBef>
                <a:spcAft>
                  <a:spcPts val="0"/>
                </a:spcAft>
                <a:buFontTx/>
                <a:buBlip>
                  <a:blip r:embed="rId4"/>
                </a:buBlip>
                <a:defRPr/>
              </a:pPr>
              <a:r>
                <a:rPr lang="en-US" dirty="0">
                  <a:solidFill>
                    <a:schemeClr val="tx1"/>
                  </a:solidFill>
                </a:rPr>
                <a:t> </a:t>
              </a:r>
              <a:r>
                <a:rPr lang="he-IL" dirty="0">
                  <a:solidFill>
                    <a:schemeClr val="tx1"/>
                  </a:solidFill>
                </a:rPr>
                <a:t>אוסמוזה</a:t>
              </a:r>
            </a:p>
            <a:p>
              <a:pPr fontAlgn="auto">
                <a:spcBef>
                  <a:spcPts val="0"/>
                </a:spcBef>
                <a:spcAft>
                  <a:spcPts val="0"/>
                </a:spcAft>
                <a:defRPr/>
              </a:pPr>
              <a:endParaRPr lang="he-IL" sz="2000" dirty="0">
                <a:solidFill>
                  <a:schemeClr val="tx1"/>
                </a:solidFill>
              </a:endParaRPr>
            </a:p>
          </p:txBody>
        </p:sp>
        <p:sp>
          <p:nvSpPr>
            <p:cNvPr id="3" name="מלבן 2"/>
            <p:cNvSpPr/>
            <p:nvPr/>
          </p:nvSpPr>
          <p:spPr>
            <a:xfrm>
              <a:off x="827584" y="5301208"/>
              <a:ext cx="4572000" cy="677108"/>
            </a:xfrm>
            <a:prstGeom prst="rect">
              <a:avLst/>
            </a:prstGeom>
          </p:spPr>
          <p:txBody>
            <a:bodyPr>
              <a:spAutoFit/>
            </a:bodyPr>
            <a:lstStyle/>
            <a:p>
              <a:pPr lvl="0" fontAlgn="auto">
                <a:spcBef>
                  <a:spcPts val="0"/>
                </a:spcBef>
                <a:spcAft>
                  <a:spcPts val="0"/>
                </a:spcAft>
                <a:buBlip>
                  <a:blip r:embed="rId4"/>
                </a:buBlip>
                <a:defRPr/>
              </a:pPr>
              <a:r>
                <a:rPr lang="en-US" sz="2000" dirty="0">
                  <a:solidFill>
                    <a:prstClr val="black"/>
                  </a:solidFill>
                  <a:latin typeface="Arial"/>
                  <a:cs typeface="Arial"/>
                </a:rPr>
                <a:t> </a:t>
              </a:r>
              <a:r>
                <a:rPr lang="he-IL" dirty="0">
                  <a:solidFill>
                    <a:prstClr val="black"/>
                  </a:solidFill>
                  <a:latin typeface="Arial"/>
                  <a:cs typeface="Arial"/>
                </a:rPr>
                <a:t>אוסמוזה בתאים</a:t>
              </a:r>
            </a:p>
            <a:p>
              <a:pPr lvl="0" fontAlgn="auto">
                <a:spcBef>
                  <a:spcPts val="0"/>
                </a:spcBef>
                <a:spcAft>
                  <a:spcPts val="0"/>
                </a:spcAft>
                <a:buBlip>
                  <a:blip r:embed="rId4"/>
                </a:buBlip>
                <a:defRPr/>
              </a:pPr>
              <a:r>
                <a:rPr lang="en-US" dirty="0">
                  <a:solidFill>
                    <a:prstClr val="black"/>
                  </a:solidFill>
                  <a:latin typeface="Arial"/>
                  <a:cs typeface="Arial"/>
                </a:rPr>
                <a:t> </a:t>
              </a:r>
              <a:r>
                <a:rPr lang="he-IL" dirty="0">
                  <a:solidFill>
                    <a:prstClr val="black"/>
                  </a:solidFill>
                  <a:latin typeface="Arial"/>
                  <a:cs typeface="Arial"/>
                </a:rPr>
                <a:t>אוסמוזה – תרגול נוסף</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הקרום מורכב משכבה כפולה של פוספוליפידים</a:t>
            </a:r>
            <a:endParaRPr lang="he-IL" sz="1800" dirty="0" smtClean="0"/>
          </a:p>
        </p:txBody>
      </p:sp>
      <p:sp>
        <p:nvSpPr>
          <p:cNvPr id="261" name="TextBox 260"/>
          <p:cNvSpPr txBox="1"/>
          <p:nvPr/>
        </p:nvSpPr>
        <p:spPr>
          <a:xfrm>
            <a:off x="512764" y="629493"/>
            <a:ext cx="8091684" cy="15033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המבנה הבסיסי של קרום התא הוא </a:t>
            </a:r>
            <a:r>
              <a:rPr lang="he-IL" kern="0" dirty="0">
                <a:solidFill>
                  <a:srgbClr val="FF6600"/>
                </a:solidFill>
              </a:rPr>
              <a:t>שכבה כפולה של פוספוליפידים</a:t>
            </a:r>
            <a:r>
              <a:rPr lang="he-IL" kern="0" dirty="0">
                <a:solidFill>
                  <a:prstClr val="black"/>
                </a:solidFill>
              </a:rPr>
              <a:t>. שתי השכבות יוצרות מעין כריך, שחלקו הפנימי בלתי מסיס במים וחלקיו החיצוניים, הפונים אל מחוץ לתא ואל תוכו (סביבה מימית), מסיסים במים. </a:t>
            </a:r>
          </a:p>
        </p:txBody>
      </p:sp>
      <p:grpSp>
        <p:nvGrpSpPr>
          <p:cNvPr id="2" name="קבוצה 1"/>
          <p:cNvGrpSpPr/>
          <p:nvPr/>
        </p:nvGrpSpPr>
        <p:grpSpPr>
          <a:xfrm>
            <a:off x="539552" y="1844824"/>
            <a:ext cx="8324850" cy="4318000"/>
            <a:chOff x="785813" y="2124075"/>
            <a:chExt cx="8324850" cy="4318000"/>
          </a:xfrm>
        </p:grpSpPr>
        <p:pic>
          <p:nvPicPr>
            <p:cNvPr id="2396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124075"/>
              <a:ext cx="157321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bwMode="auto">
            <a:xfrm>
              <a:off x="1052513" y="3694113"/>
              <a:ext cx="636587"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תא</a:t>
              </a:r>
            </a:p>
          </p:txBody>
        </p:sp>
        <p:sp>
          <p:nvSpPr>
            <p:cNvPr id="76" name="TextBox 75"/>
            <p:cNvSpPr txBox="1"/>
            <p:nvPr/>
          </p:nvSpPr>
          <p:spPr bwMode="auto">
            <a:xfrm>
              <a:off x="3214688" y="4000500"/>
              <a:ext cx="3776662"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dirty="0">
                  <a:solidFill>
                    <a:srgbClr val="1F497D"/>
                  </a:solidFill>
                  <a:latin typeface="Arial"/>
                  <a:cs typeface="Arial"/>
                </a:rPr>
                <a:t>חלק מסיס במים (ה"ראשים") </a:t>
              </a:r>
            </a:p>
            <a:p>
              <a:pPr algn="ctr" fontAlgn="auto">
                <a:spcBef>
                  <a:spcPts val="0"/>
                </a:spcBef>
                <a:spcAft>
                  <a:spcPts val="0"/>
                </a:spcAft>
                <a:defRPr/>
              </a:pPr>
              <a:r>
                <a:rPr lang="he-IL" sz="1600" dirty="0">
                  <a:solidFill>
                    <a:srgbClr val="1F497D"/>
                  </a:solidFill>
                  <a:latin typeface="Arial"/>
                  <a:cs typeface="Arial"/>
                </a:rPr>
                <a:t>הפונה לתוך התא</a:t>
              </a:r>
            </a:p>
          </p:txBody>
        </p:sp>
        <p:cxnSp>
          <p:nvCxnSpPr>
            <p:cNvPr id="78" name="מחבר חץ ישר 77"/>
            <p:cNvCxnSpPr/>
            <p:nvPr/>
          </p:nvCxnSpPr>
          <p:spPr bwMode="auto">
            <a:xfrm rot="16200000" flipH="1">
              <a:off x="2214563" y="3857625"/>
              <a:ext cx="1214438" cy="7143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39625" name="Picture 2" descr="File:Bilayer schem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572000"/>
              <a:ext cx="43132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סוגר מסולסל שמאלי 14"/>
            <p:cNvSpPr/>
            <p:nvPr/>
          </p:nvSpPr>
          <p:spPr>
            <a:xfrm>
              <a:off x="2857500" y="5143500"/>
              <a:ext cx="214313" cy="571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6" name="TextBox 15"/>
            <p:cNvSpPr txBox="1"/>
            <p:nvPr/>
          </p:nvSpPr>
          <p:spPr bwMode="auto">
            <a:xfrm>
              <a:off x="785813" y="5143500"/>
              <a:ext cx="2133600"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חלק פנימי </a:t>
              </a:r>
              <a:r>
                <a:rPr lang="he-IL" sz="1600" u="sng" dirty="0">
                  <a:solidFill>
                    <a:srgbClr val="1F497D"/>
                  </a:solidFill>
                  <a:latin typeface="Arial"/>
                  <a:cs typeface="Arial"/>
                </a:rPr>
                <a:t>בלתי מסיס </a:t>
              </a:r>
              <a:r>
                <a:rPr lang="he-IL" sz="1600" dirty="0">
                  <a:solidFill>
                    <a:srgbClr val="1F497D"/>
                  </a:solidFill>
                  <a:latin typeface="Arial"/>
                  <a:cs typeface="Arial"/>
                </a:rPr>
                <a:t>במים (ה"זנבות")</a:t>
              </a:r>
            </a:p>
          </p:txBody>
        </p:sp>
        <p:sp>
          <p:nvSpPr>
            <p:cNvPr id="21" name="TextBox 20"/>
            <p:cNvSpPr txBox="1"/>
            <p:nvPr/>
          </p:nvSpPr>
          <p:spPr bwMode="auto">
            <a:xfrm>
              <a:off x="3214688" y="5857875"/>
              <a:ext cx="3776662"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dirty="0">
                  <a:solidFill>
                    <a:srgbClr val="1F497D"/>
                  </a:solidFill>
                  <a:latin typeface="Arial"/>
                  <a:cs typeface="Arial"/>
                </a:rPr>
                <a:t>חלק מסיס במים (ה"ראשים") </a:t>
              </a:r>
            </a:p>
            <a:p>
              <a:pPr algn="ctr" fontAlgn="auto">
                <a:spcBef>
                  <a:spcPts val="0"/>
                </a:spcBef>
                <a:spcAft>
                  <a:spcPts val="0"/>
                </a:spcAft>
                <a:defRPr/>
              </a:pPr>
              <a:r>
                <a:rPr lang="he-IL" sz="1600" dirty="0">
                  <a:solidFill>
                    <a:srgbClr val="1F497D"/>
                  </a:solidFill>
                  <a:latin typeface="Arial"/>
                  <a:cs typeface="Arial"/>
                </a:rPr>
                <a:t>הפונה לחוץ התא</a:t>
              </a:r>
            </a:p>
          </p:txBody>
        </p:sp>
        <p:sp>
          <p:nvSpPr>
            <p:cNvPr id="239629" name="מלבן 1"/>
            <p:cNvSpPr>
              <a:spLocks noChangeArrowheads="1"/>
            </p:cNvSpPr>
            <p:nvPr/>
          </p:nvSpPr>
          <p:spPr bwMode="auto">
            <a:xfrm>
              <a:off x="7107238" y="5561013"/>
              <a:ext cx="20034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a:latin typeface="Calibri" pitchFamily="34" charset="0"/>
                  <a:hlinkClick r:id="rId5"/>
                </a:rPr>
                <a:t>© Mariana Ruiz Villarreal</a:t>
              </a:r>
              <a:r>
                <a:rPr lang="en-US" altLang="he-IL">
                  <a:latin typeface="Calibri" pitchFamily="34" charset="0"/>
                  <a:hlinkClick r:id="rId5"/>
                </a:rPr>
                <a:t> </a:t>
              </a:r>
              <a:endParaRPr lang="he-IL" altLang="he-IL"/>
            </a:p>
          </p:txBody>
        </p:sp>
      </p:grpSp>
      <p:sp>
        <p:nvSpPr>
          <p:cNvPr id="14"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34EDBB-3ABD-47E8-A2ED-9E1C8779062F}" type="slidenum">
              <a:rPr lang="he-IL" sz="1200" smtClean="0">
                <a:solidFill>
                  <a:prstClr val="white">
                    <a:lumMod val="75000"/>
                  </a:prstClr>
                </a:solidFill>
              </a:rPr>
              <a:pPr fontAlgn="base">
                <a:spcBef>
                  <a:spcPct val="0"/>
                </a:spcBef>
                <a:spcAft>
                  <a:spcPct val="0"/>
                </a:spcAft>
                <a:defRPr/>
              </a:pPr>
              <a:t>10</a:t>
            </a:fld>
            <a:endParaRPr lang="he-IL" sz="1200" dirty="0" smtClean="0">
              <a:solidFill>
                <a:prstClr val="white">
                  <a:lumMod val="75000"/>
                </a:prstClr>
              </a:solidFill>
            </a:endParaRPr>
          </a:p>
        </p:txBody>
      </p:sp>
      <p:sp>
        <p:nvSpPr>
          <p:cNvPr id="1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מדוע </a:t>
            </a:r>
            <a:r>
              <a:rPr lang="he-IL" sz="1800" b="1" dirty="0" err="1" smtClean="0">
                <a:solidFill>
                  <a:srgbClr val="FF6600"/>
                </a:solidFill>
                <a:ea typeface="+mn-ea"/>
              </a:rPr>
              <a:t>הפוספוליפידים</a:t>
            </a:r>
            <a:r>
              <a:rPr lang="he-IL" sz="1800" b="1" dirty="0" smtClean="0">
                <a:solidFill>
                  <a:srgbClr val="FF6600"/>
                </a:solidFill>
                <a:ea typeface="+mn-ea"/>
              </a:rPr>
              <a:t> מתאימים לבניית קרום התא?</a:t>
            </a:r>
          </a:p>
        </p:txBody>
      </p:sp>
      <p:sp>
        <p:nvSpPr>
          <p:cNvPr id="44" name="TextBox 43"/>
          <p:cNvSpPr txBox="1"/>
          <p:nvPr/>
        </p:nvSpPr>
        <p:spPr>
          <a:xfrm>
            <a:off x="755576" y="571500"/>
            <a:ext cx="7866136" cy="2786063"/>
          </a:xfrm>
          <a:prstGeom prst="rect">
            <a:avLst/>
          </a:prstGeom>
          <a:noFill/>
          <a:ln w="22225">
            <a:noFill/>
          </a:ln>
          <a:effectLst>
            <a:outerShdw sx="101000" sy="101000" algn="ctr" rotWithShape="0">
              <a:sysClr val="window" lastClr="FFFFFF">
                <a:lumMod val="75000"/>
              </a:sysClr>
            </a:outerShdw>
          </a:effectLst>
        </p:spPr>
        <p:txBody>
          <a:bodyPr/>
          <a:lstStyle/>
          <a:p>
            <a:pPr marL="285750" indent="-285750" algn="just" fontAlgn="auto">
              <a:spcBef>
                <a:spcPts val="0"/>
              </a:spcBef>
              <a:spcAft>
                <a:spcPts val="0"/>
              </a:spcAft>
              <a:buFont typeface="Wingdings" panose="05000000000000000000" pitchFamily="2" charset="2"/>
              <a:buChar char="§"/>
              <a:defRPr/>
            </a:pPr>
            <a:r>
              <a:rPr lang="he-IL" kern="0" dirty="0">
                <a:solidFill>
                  <a:prstClr val="black"/>
                </a:solidFill>
              </a:rPr>
              <a:t>המבנה המיוחד של מולקולת הפוספוליפידים הכולל ראש הידרופילי וזנבות הידרופוביים, מאפשר בניית קרום דו-שכבתי, </a:t>
            </a:r>
            <a:r>
              <a:rPr lang="he-IL" u="sng" kern="0" dirty="0">
                <a:solidFill>
                  <a:srgbClr val="FF6600"/>
                </a:solidFill>
              </a:rPr>
              <a:t>שהוא גם בלתי מסיס במים </a:t>
            </a:r>
            <a:r>
              <a:rPr lang="he-IL" u="sng" kern="0" dirty="0">
                <a:solidFill>
                  <a:schemeClr val="accent3"/>
                </a:solidFill>
              </a:rPr>
              <a:t>בחלקו הפנימי </a:t>
            </a:r>
            <a:r>
              <a:rPr lang="he-IL" u="sng" kern="0" dirty="0">
                <a:solidFill>
                  <a:srgbClr val="FF6600"/>
                </a:solidFill>
              </a:rPr>
              <a:t>ולכן נשאר יציב ואינו מתמוסס</a:t>
            </a:r>
            <a:r>
              <a:rPr lang="he-IL" kern="0" dirty="0">
                <a:solidFill>
                  <a:prstClr val="black"/>
                </a:solidFill>
              </a:rPr>
              <a:t>, וגם יכול </a:t>
            </a:r>
            <a:r>
              <a:rPr lang="he-IL" kern="0" dirty="0"/>
              <a:t>לב</a:t>
            </a:r>
            <a:r>
              <a:rPr lang="he-IL" b="1" kern="0" dirty="0"/>
              <a:t>ו</a:t>
            </a:r>
            <a:r>
              <a:rPr lang="he-IL" kern="0" dirty="0"/>
              <a:t>א במגע עם מים בשני קצותיו החיצוניים (חלקיו המסיסים).  </a:t>
            </a:r>
            <a:endParaRPr lang="he-IL" kern="0" dirty="0" smtClean="0"/>
          </a:p>
          <a:p>
            <a:pPr algn="just" fontAlgn="auto">
              <a:spcBef>
                <a:spcPts val="0"/>
              </a:spcBef>
              <a:spcAft>
                <a:spcPts val="0"/>
              </a:spcAft>
              <a:defRPr/>
            </a:pPr>
            <a:endParaRPr lang="he-IL" kern="0" dirty="0"/>
          </a:p>
          <a:p>
            <a:pPr marL="285750" indent="-285750" algn="just" fontAlgn="auto">
              <a:spcBef>
                <a:spcPts val="0"/>
              </a:spcBef>
              <a:spcAft>
                <a:spcPts val="0"/>
              </a:spcAft>
              <a:buFont typeface="Wingdings" panose="05000000000000000000" pitchFamily="2" charset="2"/>
              <a:buChar char="§"/>
              <a:defRPr/>
            </a:pPr>
            <a:r>
              <a:rPr lang="he-IL" kern="0" dirty="0"/>
              <a:t>הקרום בנוי משתי שכבות </a:t>
            </a:r>
            <a:r>
              <a:rPr lang="he-IL" kern="0" dirty="0">
                <a:latin typeface="Arial"/>
                <a:cs typeface="Arial"/>
              </a:rPr>
              <a:t>באופן שהראשים ההידרופיליים באים במגע עם המים כלפי פנים התא וכלפי </a:t>
            </a:r>
            <a:r>
              <a:rPr lang="he-IL" kern="0" dirty="0" smtClean="0">
                <a:latin typeface="Arial"/>
                <a:cs typeface="Arial"/>
              </a:rPr>
              <a:t>חוץ, </a:t>
            </a:r>
            <a:r>
              <a:rPr lang="he-IL" kern="0" dirty="0">
                <a:latin typeface="Arial"/>
                <a:cs typeface="Arial"/>
              </a:rPr>
              <a:t>ואילו הזנבות ההידרופוביים נמצאים במרכז. כוחות הידרופוביים מחזיקים את הזנבות זה ליד זה באריזה צפופה. </a:t>
            </a:r>
            <a:endParaRPr lang="he-IL" kern="0" dirty="0" smtClean="0">
              <a:latin typeface="Arial"/>
              <a:cs typeface="Arial"/>
            </a:endParaRPr>
          </a:p>
          <a:p>
            <a:pPr algn="just" fontAlgn="auto">
              <a:spcBef>
                <a:spcPts val="0"/>
              </a:spcBef>
              <a:spcAft>
                <a:spcPts val="0"/>
              </a:spcAft>
              <a:defRPr/>
            </a:pPr>
            <a:endParaRPr lang="he-IL" kern="0" dirty="0">
              <a:latin typeface="Arial"/>
              <a:cs typeface="Arial"/>
            </a:endParaRPr>
          </a:p>
          <a:p>
            <a:pPr marL="285750" indent="-285750" algn="just" fontAlgn="auto">
              <a:spcBef>
                <a:spcPts val="0"/>
              </a:spcBef>
              <a:spcAft>
                <a:spcPts val="0"/>
              </a:spcAft>
              <a:buFont typeface="Wingdings" panose="05000000000000000000" pitchFamily="2" charset="2"/>
              <a:buChar char="§"/>
              <a:defRPr/>
            </a:pPr>
            <a:r>
              <a:rPr lang="he-IL" kern="0" dirty="0">
                <a:latin typeface="Arial"/>
                <a:cs typeface="Arial"/>
              </a:rPr>
              <a:t>מבנה דו-שכבתי זה מתארגן </a:t>
            </a:r>
            <a:r>
              <a:rPr lang="he-IL" kern="0" dirty="0">
                <a:solidFill>
                  <a:sysClr val="windowText" lastClr="000000"/>
                </a:solidFill>
                <a:latin typeface="Arial"/>
                <a:cs typeface="Arial"/>
              </a:rPr>
              <a:t>באופן ספונטני (מעצמו) משום שהוא מאפשר לזנבות ההידרופוביים מינימום מגע עם המים. דבר זה חשוב, משום שאם הקרום ניזוק עקב לחץ, הוא חוזר ומתארגן מעצמו במבנה הדו-שכבתי</a:t>
            </a:r>
            <a:r>
              <a:rPr lang="he-IL" kern="0" dirty="0" smtClean="0">
                <a:solidFill>
                  <a:sysClr val="windowText" lastClr="000000"/>
                </a:solidFill>
                <a:latin typeface="Arial"/>
                <a:cs typeface="Arial"/>
              </a:rPr>
              <a:t>.</a:t>
            </a:r>
          </a:p>
          <a:p>
            <a:pPr algn="just" fontAlgn="auto">
              <a:spcBef>
                <a:spcPts val="0"/>
              </a:spcBef>
              <a:spcAft>
                <a:spcPts val="0"/>
              </a:spcAft>
              <a:defRPr/>
            </a:pPr>
            <a:r>
              <a:rPr lang="he-IL" kern="0" dirty="0" smtClean="0">
                <a:solidFill>
                  <a:sysClr val="windowText" lastClr="000000"/>
                </a:solidFill>
                <a:latin typeface="Arial"/>
                <a:cs typeface="Arial"/>
              </a:rPr>
              <a:t>    ראו את מבנה הקרום ואת האופי הדינמי שלו בתחילת </a:t>
            </a:r>
            <a:r>
              <a:rPr lang="he-IL" kern="0" dirty="0" smtClean="0">
                <a:solidFill>
                  <a:sysClr val="windowText" lastClr="000000"/>
                </a:solidFill>
                <a:latin typeface="Arial"/>
                <a:cs typeface="Arial"/>
                <a:hlinkClick r:id="rId3"/>
              </a:rPr>
              <a:t>הסרטון</a:t>
            </a:r>
            <a:r>
              <a:rPr lang="he-IL" kern="0" dirty="0" smtClean="0">
                <a:solidFill>
                  <a:sysClr val="windowText" lastClr="000000"/>
                </a:solidFill>
                <a:latin typeface="Arial"/>
                <a:cs typeface="Arial"/>
              </a:rPr>
              <a:t> הבא.</a:t>
            </a:r>
            <a:endParaRPr lang="he-IL" kern="0" dirty="0">
              <a:solidFill>
                <a:sysClr val="windowText" lastClr="000000"/>
              </a:solidFill>
              <a:latin typeface="Arial"/>
              <a:cs typeface="Arial"/>
            </a:endParaRPr>
          </a:p>
          <a:p>
            <a:pPr algn="just" fontAlgn="auto">
              <a:spcBef>
                <a:spcPts val="0"/>
              </a:spcBef>
              <a:spcAft>
                <a:spcPts val="0"/>
              </a:spcAft>
              <a:defRPr/>
            </a:pPr>
            <a:endParaRPr lang="he-IL" kern="0" dirty="0">
              <a:solidFill>
                <a:prstClr val="black"/>
              </a:solidFill>
            </a:endParaRPr>
          </a:p>
        </p:txBody>
      </p:sp>
      <p:pic>
        <p:nvPicPr>
          <p:cNvPr id="240645" name="Picture 2" descr="File:Bilayer scheme.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99" y="4392754"/>
            <a:ext cx="4680223" cy="148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p:nvPr/>
        </p:nvSpPr>
        <p:spPr>
          <a:xfrm>
            <a:off x="254000" y="6028134"/>
            <a:ext cx="8389938" cy="857250"/>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טריגלצרידים למשל, </a:t>
            </a:r>
            <a:r>
              <a:rPr lang="he-IL" u="sng" kern="0" dirty="0">
                <a:solidFill>
                  <a:prstClr val="black"/>
                </a:solidFill>
              </a:rPr>
              <a:t>אינם</a:t>
            </a:r>
            <a:r>
              <a:rPr lang="he-IL" kern="0" dirty="0">
                <a:solidFill>
                  <a:prstClr val="black"/>
                </a:solidFill>
              </a:rPr>
              <a:t> מתאימים לבניית קרום, משום שהם </a:t>
            </a:r>
            <a:r>
              <a:rPr lang="he-IL" kern="0" dirty="0"/>
              <a:t>הידרופוביים לחלוטין והיו </a:t>
            </a:r>
            <a:r>
              <a:rPr lang="he-IL" kern="0" dirty="0">
                <a:solidFill>
                  <a:prstClr val="black"/>
                </a:solidFill>
              </a:rPr>
              <a:t>מתקבצים לטיפות גדולות המורכבות מהרבה מולקולות, ולא יוצרים שכבה שמקיפה את התא.</a:t>
            </a:r>
          </a:p>
        </p:txBody>
      </p:sp>
      <p:sp>
        <p:nvSpPr>
          <p:cNvPr id="240647" name="מלבן 1"/>
          <p:cNvSpPr>
            <a:spLocks noChangeArrowheads="1"/>
          </p:cNvSpPr>
          <p:nvPr/>
        </p:nvSpPr>
        <p:spPr bwMode="auto">
          <a:xfrm>
            <a:off x="2740967" y="5838269"/>
            <a:ext cx="2003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800" dirty="0">
                <a:latin typeface="Calibri" pitchFamily="34" charset="0"/>
                <a:hlinkClick r:id="rId6"/>
              </a:rPr>
              <a:t>© Mariana Ruiz Villarreal </a:t>
            </a:r>
            <a:endParaRPr lang="he-IL" altLang="he-IL" sz="800" dirty="0"/>
          </a:p>
        </p:txBody>
      </p:sp>
      <p:sp>
        <p:nvSpPr>
          <p:cNvPr id="9"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0900FF-2A26-43EC-83AF-DAB99253DDB6}" type="slidenum">
              <a:rPr lang="he-IL" sz="1200" smtClean="0">
                <a:solidFill>
                  <a:prstClr val="white">
                    <a:lumMod val="75000"/>
                  </a:prstClr>
                </a:solidFill>
              </a:rPr>
              <a:pPr fontAlgn="base">
                <a:spcBef>
                  <a:spcPct val="0"/>
                </a:spcBef>
                <a:spcAft>
                  <a:spcPct val="0"/>
                </a:spcAft>
                <a:defRPr/>
              </a:pPr>
              <a:t>11</a:t>
            </a:fld>
            <a:endParaRPr lang="he-IL" sz="1200" dirty="0" smtClean="0">
              <a:solidFill>
                <a:prstClr val="white">
                  <a:lumMod val="75000"/>
                </a:prstClr>
              </a:solidFill>
            </a:endParaRPr>
          </a:p>
        </p:txBody>
      </p:sp>
      <p:sp>
        <p:nvSpPr>
          <p:cNvPr id="10"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2</a:t>
            </a:r>
            <a:endParaRPr lang="he-IL" sz="1800" dirty="0" smtClean="0">
              <a:solidFill>
                <a:schemeClr val="accent6">
                  <a:lumMod val="75000"/>
                  <a:lumOff val="25000"/>
                </a:schemeClr>
              </a:solidFill>
            </a:endParaRPr>
          </a:p>
        </p:txBody>
      </p:sp>
      <p:sp>
        <p:nvSpPr>
          <p:cNvPr id="8" name="TextBox 7"/>
          <p:cNvSpPr txBox="1"/>
          <p:nvPr/>
        </p:nvSpPr>
        <p:spPr>
          <a:xfrm>
            <a:off x="4786313" y="582886"/>
            <a:ext cx="3683000"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latin typeface="Arial"/>
                <a:cs typeface="Arial"/>
              </a:rPr>
              <a:t>כתבו בסוגריים את המספר המתאים:</a:t>
            </a:r>
          </a:p>
          <a:p>
            <a:pPr fontAlgn="auto">
              <a:spcBef>
                <a:spcPts val="0"/>
              </a:spcBef>
              <a:spcAft>
                <a:spcPts val="0"/>
              </a:spcAft>
              <a:defRPr/>
            </a:pPr>
            <a:r>
              <a:rPr lang="he-IL" kern="0" dirty="0">
                <a:solidFill>
                  <a:srgbClr val="1D4C72"/>
                </a:solidFill>
                <a:latin typeface="Arial"/>
                <a:cs typeface="Arial"/>
              </a:rPr>
              <a:t>(   ). ראש הידרופילי</a:t>
            </a:r>
          </a:p>
          <a:p>
            <a:pPr fontAlgn="auto">
              <a:spcBef>
                <a:spcPts val="0"/>
              </a:spcBef>
              <a:spcAft>
                <a:spcPts val="0"/>
              </a:spcAft>
              <a:defRPr/>
            </a:pPr>
            <a:r>
              <a:rPr lang="he-IL" kern="0" dirty="0">
                <a:solidFill>
                  <a:srgbClr val="1D4C72"/>
                </a:solidFill>
                <a:latin typeface="Arial"/>
                <a:cs typeface="Arial"/>
              </a:rPr>
              <a:t>(   ). זנבות הידרופוביים </a:t>
            </a:r>
          </a:p>
          <a:p>
            <a:pPr fontAlgn="auto">
              <a:spcBef>
                <a:spcPts val="0"/>
              </a:spcBef>
              <a:spcAft>
                <a:spcPts val="0"/>
              </a:spcAft>
              <a:defRPr/>
            </a:pPr>
            <a:r>
              <a:rPr lang="he-IL" kern="0" dirty="0">
                <a:solidFill>
                  <a:srgbClr val="1D4C72"/>
                </a:solidFill>
                <a:latin typeface="Arial"/>
                <a:cs typeface="Arial"/>
              </a:rPr>
              <a:t>(   ). חלק פנימי בלתי מסיס במים</a:t>
            </a:r>
          </a:p>
        </p:txBody>
      </p:sp>
      <p:sp>
        <p:nvSpPr>
          <p:cNvPr id="9" name="TextBox 8"/>
          <p:cNvSpPr txBox="1"/>
          <p:nvPr/>
        </p:nvSpPr>
        <p:spPr>
          <a:xfrm>
            <a:off x="142875" y="1052736"/>
            <a:ext cx="42433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   ). </a:t>
            </a:r>
            <a:r>
              <a:rPr lang="he-IL" dirty="0">
                <a:solidFill>
                  <a:srgbClr val="1D4C72"/>
                </a:solidFill>
              </a:rPr>
              <a:t>חלק מסיס במים הפונה אל תוך התא</a:t>
            </a:r>
          </a:p>
          <a:p>
            <a:pPr fontAlgn="auto">
              <a:spcBef>
                <a:spcPts val="0"/>
              </a:spcBef>
              <a:spcAft>
                <a:spcPts val="0"/>
              </a:spcAft>
              <a:defRPr/>
            </a:pPr>
            <a:r>
              <a:rPr lang="he-IL" kern="0" dirty="0">
                <a:solidFill>
                  <a:srgbClr val="1D4C72"/>
                </a:solidFill>
                <a:latin typeface="Arial"/>
                <a:cs typeface="Arial"/>
              </a:rPr>
              <a:t>(   ). </a:t>
            </a:r>
            <a:r>
              <a:rPr lang="he-IL" dirty="0">
                <a:solidFill>
                  <a:srgbClr val="1D4C72"/>
                </a:solidFill>
              </a:rPr>
              <a:t>חלק מסיס במים הפונה לנוזל הבין-תאי </a:t>
            </a:r>
          </a:p>
          <a:p>
            <a:pPr fontAlgn="auto">
              <a:spcBef>
                <a:spcPts val="0"/>
              </a:spcBef>
              <a:spcAft>
                <a:spcPts val="0"/>
              </a:spcAft>
              <a:defRPr/>
            </a:pPr>
            <a:r>
              <a:rPr lang="he-IL" kern="0" dirty="0">
                <a:solidFill>
                  <a:srgbClr val="1D4C72"/>
                </a:solidFill>
                <a:latin typeface="Arial"/>
                <a:cs typeface="Arial"/>
              </a:rPr>
              <a:t>(   ). </a:t>
            </a:r>
            <a:r>
              <a:rPr lang="he-IL" dirty="0">
                <a:solidFill>
                  <a:srgbClr val="1D4C72"/>
                </a:solidFill>
              </a:rPr>
              <a:t>שתי שכבות של פוספוליפידים</a:t>
            </a:r>
          </a:p>
        </p:txBody>
      </p:sp>
      <p:pic>
        <p:nvPicPr>
          <p:cNvPr id="241670" name="Picture 2" descr="File:Bilayer schem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6324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4348163" y="2555875"/>
            <a:ext cx="3222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1</a:t>
            </a:r>
          </a:p>
        </p:txBody>
      </p:sp>
      <p:sp>
        <p:nvSpPr>
          <p:cNvPr id="3" name="סוגר מסולסל שמאלי 2"/>
          <p:cNvSpPr/>
          <p:nvPr/>
        </p:nvSpPr>
        <p:spPr>
          <a:xfrm rot="5400000">
            <a:off x="4121944" y="596106"/>
            <a:ext cx="744538" cy="5400675"/>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1" name="סוגר מסולסל שמאלי 10"/>
          <p:cNvSpPr/>
          <p:nvPr/>
        </p:nvSpPr>
        <p:spPr>
          <a:xfrm rot="16200000">
            <a:off x="4056857" y="3136106"/>
            <a:ext cx="658812" cy="5400675"/>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2" name="TextBox 11"/>
          <p:cNvSpPr txBox="1"/>
          <p:nvPr/>
        </p:nvSpPr>
        <p:spPr bwMode="auto">
          <a:xfrm>
            <a:off x="4230688" y="6148388"/>
            <a:ext cx="322262"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2</a:t>
            </a:r>
          </a:p>
        </p:txBody>
      </p:sp>
      <p:sp>
        <p:nvSpPr>
          <p:cNvPr id="13" name="סוגר מסולסל שמאלי 12"/>
          <p:cNvSpPr/>
          <p:nvPr/>
        </p:nvSpPr>
        <p:spPr>
          <a:xfrm rot="10800000">
            <a:off x="7656513" y="4292600"/>
            <a:ext cx="328612" cy="865188"/>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4" name="TextBox 13"/>
          <p:cNvSpPr txBox="1"/>
          <p:nvPr/>
        </p:nvSpPr>
        <p:spPr bwMode="auto">
          <a:xfrm>
            <a:off x="7985125" y="4503738"/>
            <a:ext cx="322263"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3</a:t>
            </a:r>
          </a:p>
        </p:txBody>
      </p:sp>
      <p:sp>
        <p:nvSpPr>
          <p:cNvPr id="16" name="סוגר מסולסל שמאלי 15"/>
          <p:cNvSpPr/>
          <p:nvPr/>
        </p:nvSpPr>
        <p:spPr>
          <a:xfrm>
            <a:off x="601663" y="4014788"/>
            <a:ext cx="744537" cy="685800"/>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7" name="סוגר מסולסל שמאלי 16"/>
          <p:cNvSpPr/>
          <p:nvPr/>
        </p:nvSpPr>
        <p:spPr>
          <a:xfrm>
            <a:off x="601663" y="4670425"/>
            <a:ext cx="744537" cy="685800"/>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nvGrpSpPr>
          <p:cNvPr id="241679" name="קבוצה 40"/>
          <p:cNvGrpSpPr>
            <a:grpSpLocks/>
          </p:cNvGrpSpPr>
          <p:nvPr/>
        </p:nvGrpSpPr>
        <p:grpSpPr bwMode="auto">
          <a:xfrm>
            <a:off x="8143875" y="5507038"/>
            <a:ext cx="650875" cy="779462"/>
            <a:chOff x="7208826" y="2600909"/>
            <a:chExt cx="377927" cy="1133237"/>
          </a:xfrm>
        </p:grpSpPr>
        <p:sp>
          <p:nvSpPr>
            <p:cNvPr id="20" name="אליפסה 19"/>
            <p:cNvSpPr/>
            <p:nvPr/>
          </p:nvSpPr>
          <p:spPr>
            <a:xfrm>
              <a:off x="7226340" y="2600909"/>
              <a:ext cx="360413" cy="3600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1" name="מחבר ישר 125"/>
            <p:cNvCxnSpPr/>
            <p:nvPr/>
          </p:nvCxnSpPr>
          <p:spPr>
            <a:xfrm rot="16200000" flipV="1">
              <a:off x="7101992" y="3314829"/>
              <a:ext cx="773186" cy="65446"/>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מחבר ישר 125"/>
            <p:cNvCxnSpPr/>
            <p:nvPr/>
          </p:nvCxnSpPr>
          <p:spPr>
            <a:xfrm rot="5400000" flipH="1" flipV="1">
              <a:off x="6896893" y="3261352"/>
              <a:ext cx="777803" cy="153936"/>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bwMode="auto">
          <a:xfrm>
            <a:off x="279400" y="4486275"/>
            <a:ext cx="322263"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4</a:t>
            </a:r>
          </a:p>
        </p:txBody>
      </p:sp>
      <p:sp>
        <p:nvSpPr>
          <p:cNvPr id="24" name="TextBox 23"/>
          <p:cNvSpPr txBox="1"/>
          <p:nvPr/>
        </p:nvSpPr>
        <p:spPr bwMode="auto">
          <a:xfrm>
            <a:off x="8351838" y="5461000"/>
            <a:ext cx="3222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5</a:t>
            </a:r>
          </a:p>
        </p:txBody>
      </p:sp>
      <p:sp>
        <p:nvSpPr>
          <p:cNvPr id="25" name="TextBox 24"/>
          <p:cNvSpPr txBox="1"/>
          <p:nvPr/>
        </p:nvSpPr>
        <p:spPr bwMode="auto">
          <a:xfrm>
            <a:off x="8247063" y="5953125"/>
            <a:ext cx="322262"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6</a:t>
            </a:r>
          </a:p>
        </p:txBody>
      </p:sp>
      <p:cxnSp>
        <p:nvCxnSpPr>
          <p:cNvPr id="6" name="מחבר חץ ישר 5"/>
          <p:cNvCxnSpPr/>
          <p:nvPr/>
        </p:nvCxnSpPr>
        <p:spPr>
          <a:xfrm>
            <a:off x="7524750" y="5356225"/>
            <a:ext cx="547688" cy="287338"/>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אליפסה 6"/>
          <p:cNvSpPr/>
          <p:nvPr/>
        </p:nvSpPr>
        <p:spPr>
          <a:xfrm>
            <a:off x="7366000" y="4703763"/>
            <a:ext cx="274638"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F903D0-9E85-4799-81C9-57665B8F11CE}" type="slidenum">
              <a:rPr lang="he-IL" sz="1200" smtClean="0">
                <a:solidFill>
                  <a:prstClr val="white">
                    <a:lumMod val="75000"/>
                  </a:prstClr>
                </a:solidFill>
              </a:rPr>
              <a:pPr fontAlgn="base">
                <a:spcBef>
                  <a:spcPct val="0"/>
                </a:spcBef>
                <a:spcAft>
                  <a:spcPct val="0"/>
                </a:spcAft>
                <a:defRPr/>
              </a:pPr>
              <a:t>12</a:t>
            </a:fld>
            <a:endParaRPr lang="he-IL" sz="1200" dirty="0" smtClean="0">
              <a:solidFill>
                <a:prstClr val="white">
                  <a:lumMod val="75000"/>
                </a:prstClr>
              </a:solidFill>
            </a:endParaRPr>
          </a:p>
        </p:txBody>
      </p:sp>
      <p:sp>
        <p:nvSpPr>
          <p:cNvPr id="2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תשובה</a:t>
            </a:r>
            <a:endParaRPr lang="he-IL" sz="1800" dirty="0" smtClean="0">
              <a:solidFill>
                <a:schemeClr val="accent6">
                  <a:lumMod val="75000"/>
                  <a:lumOff val="25000"/>
                </a:schemeClr>
              </a:solidFill>
            </a:endParaRPr>
          </a:p>
        </p:txBody>
      </p:sp>
      <p:grpSp>
        <p:nvGrpSpPr>
          <p:cNvPr id="242692" name="קבוצה 26"/>
          <p:cNvGrpSpPr>
            <a:grpSpLocks/>
          </p:cNvGrpSpPr>
          <p:nvPr/>
        </p:nvGrpSpPr>
        <p:grpSpPr bwMode="auto">
          <a:xfrm>
            <a:off x="285750" y="2714625"/>
            <a:ext cx="8515350" cy="3962400"/>
            <a:chOff x="279394" y="2555612"/>
            <a:chExt cx="8515696" cy="3961998"/>
          </a:xfrm>
        </p:grpSpPr>
        <p:pic>
          <p:nvPicPr>
            <p:cNvPr id="242696" name="Picture 2" descr="File:Bilayer schem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6324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4346734" y="2555612"/>
              <a:ext cx="323863" cy="369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1</a:t>
              </a:r>
            </a:p>
          </p:txBody>
        </p:sp>
        <p:sp>
          <p:nvSpPr>
            <p:cNvPr id="3" name="סוגר מסולסל שמאלי 2"/>
            <p:cNvSpPr/>
            <p:nvPr/>
          </p:nvSpPr>
          <p:spPr>
            <a:xfrm rot="5400000">
              <a:off x="4122147" y="597246"/>
              <a:ext cx="744461" cy="5400894"/>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1" name="סוגר מסולסל שמאלי 10"/>
            <p:cNvSpPr/>
            <p:nvPr/>
          </p:nvSpPr>
          <p:spPr>
            <a:xfrm rot="16200000">
              <a:off x="4057051" y="3135400"/>
              <a:ext cx="658745" cy="5400894"/>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2" name="TextBox 11"/>
            <p:cNvSpPr txBox="1"/>
            <p:nvPr/>
          </p:nvSpPr>
          <p:spPr bwMode="auto">
            <a:xfrm>
              <a:off x="4230843" y="6147761"/>
              <a:ext cx="322275" cy="369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2</a:t>
              </a:r>
            </a:p>
          </p:txBody>
        </p:sp>
        <p:sp>
          <p:nvSpPr>
            <p:cNvPr id="13" name="סוגר מסולסל שמאלי 12"/>
            <p:cNvSpPr/>
            <p:nvPr/>
          </p:nvSpPr>
          <p:spPr>
            <a:xfrm rot="10800000">
              <a:off x="7656807" y="4293749"/>
              <a:ext cx="328625" cy="863512"/>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4" name="TextBox 13"/>
            <p:cNvSpPr txBox="1"/>
            <p:nvPr/>
          </p:nvSpPr>
          <p:spPr bwMode="auto">
            <a:xfrm>
              <a:off x="7985432" y="4503277"/>
              <a:ext cx="322276" cy="369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3</a:t>
              </a:r>
            </a:p>
          </p:txBody>
        </p:sp>
        <p:sp>
          <p:nvSpPr>
            <p:cNvPr id="16" name="סוגר מסולסל שמאלי 15"/>
            <p:cNvSpPr/>
            <p:nvPr/>
          </p:nvSpPr>
          <p:spPr>
            <a:xfrm>
              <a:off x="601670" y="4015964"/>
              <a:ext cx="744567" cy="684144"/>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7" name="סוגר מסולסל שמאלי 16"/>
            <p:cNvSpPr/>
            <p:nvPr/>
          </p:nvSpPr>
          <p:spPr>
            <a:xfrm>
              <a:off x="601670" y="4671535"/>
              <a:ext cx="744567" cy="685730"/>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nvGrpSpPr>
            <p:cNvPr id="242705" name="קבוצה 40"/>
            <p:cNvGrpSpPr>
              <a:grpSpLocks/>
            </p:cNvGrpSpPr>
            <p:nvPr/>
          </p:nvGrpSpPr>
          <p:grpSpPr bwMode="auto">
            <a:xfrm>
              <a:off x="8143522" y="5507038"/>
              <a:ext cx="651568" cy="780027"/>
              <a:chOff x="7208826" y="2600909"/>
              <a:chExt cx="377927" cy="1133237"/>
            </a:xfrm>
          </p:grpSpPr>
          <p:sp>
            <p:nvSpPr>
              <p:cNvPr id="20" name="אליפסה 19"/>
              <p:cNvSpPr/>
              <p:nvPr/>
            </p:nvSpPr>
            <p:spPr>
              <a:xfrm>
                <a:off x="7226709" y="2600093"/>
                <a:ext cx="360044" cy="3597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1" name="מחבר ישר 125"/>
              <p:cNvCxnSpPr/>
              <p:nvPr/>
            </p:nvCxnSpPr>
            <p:spPr>
              <a:xfrm rot="16200000" flipV="1">
                <a:off x="7101258" y="3314583"/>
                <a:ext cx="774854" cy="65379"/>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מחבר ישר 125"/>
              <p:cNvCxnSpPr/>
              <p:nvPr/>
            </p:nvCxnSpPr>
            <p:spPr>
              <a:xfrm rot="5400000" flipH="1" flipV="1">
                <a:off x="6897522" y="3262313"/>
                <a:ext cx="777160" cy="153779"/>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bwMode="auto">
            <a:xfrm>
              <a:off x="279394" y="4485816"/>
              <a:ext cx="322276" cy="369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4</a:t>
              </a:r>
            </a:p>
          </p:txBody>
        </p:sp>
        <p:sp>
          <p:nvSpPr>
            <p:cNvPr id="24" name="TextBox 23"/>
            <p:cNvSpPr txBox="1"/>
            <p:nvPr/>
          </p:nvSpPr>
          <p:spPr bwMode="auto">
            <a:xfrm>
              <a:off x="8350572" y="5462030"/>
              <a:ext cx="322276" cy="3381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5</a:t>
              </a:r>
            </a:p>
          </p:txBody>
        </p:sp>
        <p:sp>
          <p:nvSpPr>
            <p:cNvPr id="25" name="TextBox 24"/>
            <p:cNvSpPr txBox="1"/>
            <p:nvPr/>
          </p:nvSpPr>
          <p:spPr bwMode="auto">
            <a:xfrm>
              <a:off x="8247381" y="5952517"/>
              <a:ext cx="322275" cy="33810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6</a:t>
              </a:r>
            </a:p>
          </p:txBody>
        </p:sp>
        <p:cxnSp>
          <p:nvCxnSpPr>
            <p:cNvPr id="6" name="מחבר חץ ישר 5"/>
            <p:cNvCxnSpPr/>
            <p:nvPr/>
          </p:nvCxnSpPr>
          <p:spPr>
            <a:xfrm>
              <a:off x="7525038" y="5357266"/>
              <a:ext cx="460394" cy="390485"/>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אליפסה 6"/>
            <p:cNvSpPr/>
            <p:nvPr/>
          </p:nvSpPr>
          <p:spPr>
            <a:xfrm>
              <a:off x="7366282" y="4703282"/>
              <a:ext cx="274649" cy="863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33" name="TextBox 32"/>
          <p:cNvSpPr txBox="1"/>
          <p:nvPr/>
        </p:nvSpPr>
        <p:spPr>
          <a:xfrm>
            <a:off x="4764088" y="582886"/>
            <a:ext cx="3683000"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latin typeface="Arial"/>
                <a:cs typeface="Arial"/>
              </a:rPr>
              <a:t>כתבו בסוגריים את המספר המתאים:</a:t>
            </a:r>
          </a:p>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5</a:t>
            </a:r>
            <a:r>
              <a:rPr lang="he-IL" kern="0" dirty="0">
                <a:solidFill>
                  <a:srgbClr val="1D4C72"/>
                </a:solidFill>
                <a:latin typeface="Arial"/>
                <a:cs typeface="Arial"/>
              </a:rPr>
              <a:t> ). ראש הידרופילי </a:t>
            </a:r>
          </a:p>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6</a:t>
            </a:r>
            <a:r>
              <a:rPr lang="he-IL" kern="0" dirty="0">
                <a:solidFill>
                  <a:srgbClr val="1D4C72"/>
                </a:solidFill>
                <a:latin typeface="Arial"/>
                <a:cs typeface="Arial"/>
              </a:rPr>
              <a:t> ). זנבות הידרופוביים </a:t>
            </a:r>
          </a:p>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3</a:t>
            </a:r>
            <a:r>
              <a:rPr lang="he-IL" kern="0" dirty="0">
                <a:solidFill>
                  <a:srgbClr val="1D4C72"/>
                </a:solidFill>
                <a:latin typeface="Arial"/>
                <a:cs typeface="Arial"/>
              </a:rPr>
              <a:t> ). חלק פנימי בלתי מסיס במים</a:t>
            </a:r>
          </a:p>
        </p:txBody>
      </p:sp>
      <p:sp>
        <p:nvSpPr>
          <p:cNvPr id="34" name="TextBox 33"/>
          <p:cNvSpPr txBox="1"/>
          <p:nvPr/>
        </p:nvSpPr>
        <p:spPr>
          <a:xfrm>
            <a:off x="142875" y="1136923"/>
            <a:ext cx="42433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2</a:t>
            </a:r>
            <a:r>
              <a:rPr lang="he-IL" kern="0" dirty="0">
                <a:solidFill>
                  <a:srgbClr val="1D4C72"/>
                </a:solidFill>
                <a:latin typeface="Arial"/>
                <a:cs typeface="Arial"/>
              </a:rPr>
              <a:t> ). </a:t>
            </a:r>
            <a:r>
              <a:rPr lang="he-IL" dirty="0">
                <a:solidFill>
                  <a:srgbClr val="1D4C72"/>
                </a:solidFill>
              </a:rPr>
              <a:t>חלק מסיס במים הפונה אל תוך התא</a:t>
            </a:r>
          </a:p>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1</a:t>
            </a:r>
            <a:r>
              <a:rPr lang="he-IL" kern="0" dirty="0">
                <a:solidFill>
                  <a:srgbClr val="1D4C72"/>
                </a:solidFill>
                <a:latin typeface="Arial"/>
                <a:cs typeface="Arial"/>
              </a:rPr>
              <a:t> ). </a:t>
            </a:r>
            <a:r>
              <a:rPr lang="he-IL" dirty="0">
                <a:solidFill>
                  <a:srgbClr val="1D4C72"/>
                </a:solidFill>
              </a:rPr>
              <a:t>חלק מסיס במים הפונה לנוזל הבין-תאי </a:t>
            </a:r>
          </a:p>
          <a:p>
            <a:pPr fontAlgn="auto">
              <a:spcBef>
                <a:spcPts val="0"/>
              </a:spcBef>
              <a:spcAft>
                <a:spcPts val="0"/>
              </a:spcAft>
              <a:defRPr/>
            </a:pPr>
            <a:r>
              <a:rPr lang="he-IL" kern="0" dirty="0">
                <a:solidFill>
                  <a:srgbClr val="1D4C72"/>
                </a:solidFill>
                <a:latin typeface="Arial"/>
                <a:cs typeface="Arial"/>
              </a:rPr>
              <a:t>(  </a:t>
            </a:r>
            <a:r>
              <a:rPr lang="he-IL" kern="0" dirty="0">
                <a:solidFill>
                  <a:srgbClr val="FF6600"/>
                </a:solidFill>
                <a:latin typeface="Arial"/>
                <a:cs typeface="Arial"/>
              </a:rPr>
              <a:t>4</a:t>
            </a:r>
            <a:r>
              <a:rPr lang="he-IL" kern="0" dirty="0">
                <a:solidFill>
                  <a:srgbClr val="1D4C72"/>
                </a:solidFill>
                <a:latin typeface="Arial"/>
                <a:cs typeface="Arial"/>
              </a:rPr>
              <a:t> ). </a:t>
            </a:r>
            <a:r>
              <a:rPr lang="he-IL" dirty="0">
                <a:solidFill>
                  <a:srgbClr val="1D4C72"/>
                </a:solidFill>
              </a:rPr>
              <a:t>שתי שכבות של פוספוליפידים</a:t>
            </a:r>
          </a:p>
        </p:txBody>
      </p:sp>
      <p:sp>
        <p:nvSpPr>
          <p:cNvPr id="2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5F32A3-641A-45E3-B6C1-9D21ED3E1814}" type="slidenum">
              <a:rPr lang="he-IL" sz="1200" smtClean="0">
                <a:solidFill>
                  <a:prstClr val="white">
                    <a:lumMod val="75000"/>
                  </a:prstClr>
                </a:solidFill>
              </a:rPr>
              <a:pPr fontAlgn="base">
                <a:spcBef>
                  <a:spcPct val="0"/>
                </a:spcBef>
                <a:spcAft>
                  <a:spcPct val="0"/>
                </a:spcAft>
                <a:defRPr/>
              </a:pPr>
              <a:t>13</a:t>
            </a:fld>
            <a:endParaRPr lang="he-IL" sz="1200" dirty="0" smtClean="0">
              <a:solidFill>
                <a:prstClr val="white">
                  <a:lumMod val="75000"/>
                </a:prstClr>
              </a:solidFill>
            </a:endParaRPr>
          </a:p>
        </p:txBody>
      </p:sp>
      <p:sp>
        <p:nvSpPr>
          <p:cNvPr id="2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a:t>
            </a:r>
          </a:p>
        </p:txBody>
      </p:sp>
      <p:pic>
        <p:nvPicPr>
          <p:cNvPr id="243716" name="Picture 2" descr="File:Bilayer schem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08845"/>
            <a:ext cx="63261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4788" y="622648"/>
            <a:ext cx="83216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3:</a:t>
            </a:r>
          </a:p>
          <a:p>
            <a:pPr fontAlgn="auto">
              <a:spcBef>
                <a:spcPts val="0"/>
              </a:spcBef>
              <a:spcAft>
                <a:spcPts val="0"/>
              </a:spcAft>
              <a:defRPr/>
            </a:pPr>
            <a:r>
              <a:rPr lang="he-IL" dirty="0">
                <a:solidFill>
                  <a:srgbClr val="1F497D"/>
                </a:solidFill>
                <a:latin typeface="Arial"/>
                <a:cs typeface="Arial"/>
              </a:rPr>
              <a:t>מדוע ה"ראשים" ההידרופילים אינם ניתקים מהקרום ומתמוססים במים?</a:t>
            </a:r>
          </a:p>
        </p:txBody>
      </p:sp>
      <p:sp>
        <p:nvSpPr>
          <p:cNvPr id="243718" name="מלבן 1"/>
          <p:cNvSpPr>
            <a:spLocks noChangeArrowheads="1"/>
          </p:cNvSpPr>
          <p:nvPr/>
        </p:nvSpPr>
        <p:spPr bwMode="auto">
          <a:xfrm>
            <a:off x="1612900" y="3625651"/>
            <a:ext cx="2003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latin typeface="Calibri" pitchFamily="34" charset="0"/>
                <a:hlinkClick r:id="rId5"/>
              </a:rPr>
              <a:t>© Mariana Ruiz Villarreal</a:t>
            </a:r>
            <a:r>
              <a:rPr lang="en-US" altLang="he-IL" dirty="0">
                <a:latin typeface="Calibri" pitchFamily="34" charset="0"/>
                <a:hlinkClick r:id="rId5"/>
              </a:rPr>
              <a:t> </a:t>
            </a:r>
            <a:endParaRPr lang="he-IL" altLang="he-IL" dirty="0"/>
          </a:p>
        </p:txBody>
      </p:sp>
      <p:sp>
        <p:nvSpPr>
          <p:cNvPr id="9"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86B01AA-4A06-448A-9365-1188B0B7CF7D}" type="slidenum">
              <a:rPr lang="he-IL" sz="1200" smtClean="0">
                <a:solidFill>
                  <a:prstClr val="white">
                    <a:lumMod val="75000"/>
                  </a:prstClr>
                </a:solidFill>
              </a:rPr>
              <a:pPr fontAlgn="base">
                <a:spcBef>
                  <a:spcPct val="0"/>
                </a:spcBef>
                <a:spcAft>
                  <a:spcPct val="0"/>
                </a:spcAft>
                <a:defRPr/>
              </a:pPr>
              <a:t>14</a:t>
            </a:fld>
            <a:endParaRPr lang="he-IL" sz="1200" dirty="0" smtClean="0">
              <a:solidFill>
                <a:prstClr val="white">
                  <a:lumMod val="75000"/>
                </a:prstClr>
              </a:solidFill>
            </a:endParaRPr>
          </a:p>
        </p:txBody>
      </p:sp>
      <p:sp>
        <p:nvSpPr>
          <p:cNvPr id="10"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p>
        </p:txBody>
      </p:sp>
      <p:sp>
        <p:nvSpPr>
          <p:cNvPr id="8" name="TextBox 7"/>
          <p:cNvSpPr txBox="1"/>
          <p:nvPr/>
        </p:nvSpPr>
        <p:spPr>
          <a:xfrm>
            <a:off x="204788" y="622648"/>
            <a:ext cx="83216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3:</a:t>
            </a:r>
          </a:p>
          <a:p>
            <a:pPr fontAlgn="auto">
              <a:spcBef>
                <a:spcPts val="0"/>
              </a:spcBef>
              <a:spcAft>
                <a:spcPts val="0"/>
              </a:spcAft>
              <a:defRPr/>
            </a:pPr>
            <a:r>
              <a:rPr lang="he-IL" dirty="0">
                <a:solidFill>
                  <a:srgbClr val="1F497D"/>
                </a:solidFill>
                <a:latin typeface="Arial"/>
                <a:cs typeface="Arial"/>
              </a:rPr>
              <a:t>מדוע ה"ראשים" ההידרופילים אינם ניתקים מהקרום ומתמוססים במים?</a:t>
            </a:r>
          </a:p>
        </p:txBody>
      </p:sp>
      <p:sp>
        <p:nvSpPr>
          <p:cNvPr id="9" name="Rectangle 20"/>
          <p:cNvSpPr/>
          <p:nvPr/>
        </p:nvSpPr>
        <p:spPr bwMode="auto">
          <a:xfrm>
            <a:off x="444500" y="1616645"/>
            <a:ext cx="8196263" cy="18843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הראשים אינם ניתקים משום שהם מחוברים </a:t>
            </a:r>
            <a:r>
              <a:rPr lang="he-IL" kern="0" dirty="0">
                <a:latin typeface="Arial"/>
                <a:cs typeface="Arial"/>
              </a:rPr>
              <a:t>ל</a:t>
            </a:r>
            <a:r>
              <a:rPr lang="he-IL" kern="0" dirty="0">
                <a:solidFill>
                  <a:prstClr val="black"/>
                </a:solidFill>
                <a:latin typeface="Arial"/>
                <a:cs typeface="Arial"/>
              </a:rPr>
              <a:t>חומצות </a:t>
            </a:r>
            <a:r>
              <a:rPr lang="he-IL" kern="0" dirty="0">
                <a:latin typeface="Arial"/>
                <a:cs typeface="Arial"/>
              </a:rPr>
              <a:t>השומן</a:t>
            </a:r>
            <a:r>
              <a:rPr lang="he-IL" b="1" kern="0" dirty="0">
                <a:latin typeface="Arial"/>
                <a:cs typeface="Arial"/>
              </a:rPr>
              <a:t>,</a:t>
            </a:r>
            <a:r>
              <a:rPr lang="he-IL" b="1" kern="0" dirty="0">
                <a:solidFill>
                  <a:schemeClr val="accent6">
                    <a:lumMod val="50000"/>
                    <a:lumOff val="50000"/>
                  </a:schemeClr>
                </a:solidFill>
                <a:latin typeface="Arial"/>
                <a:cs typeface="Arial"/>
              </a:rPr>
              <a:t> </a:t>
            </a:r>
            <a:r>
              <a:rPr lang="he-IL" kern="0" dirty="0">
                <a:latin typeface="Arial"/>
                <a:cs typeface="Arial"/>
              </a:rPr>
              <a:t>ואלו</a:t>
            </a:r>
            <a:r>
              <a:rPr lang="he-IL" kern="0" dirty="0">
                <a:solidFill>
                  <a:prstClr val="black"/>
                </a:solidFill>
                <a:latin typeface="Arial"/>
                <a:cs typeface="Arial"/>
              </a:rPr>
              <a:t> מצידן נמשכות </a:t>
            </a:r>
            <a:r>
              <a:rPr lang="he-IL" kern="0" dirty="0">
                <a:latin typeface="Arial"/>
                <a:cs typeface="Arial"/>
              </a:rPr>
              <a:t>ל</a:t>
            </a:r>
            <a:r>
              <a:rPr lang="he-IL" kern="0" dirty="0">
                <a:solidFill>
                  <a:prstClr val="black"/>
                </a:solidFill>
                <a:latin typeface="Arial"/>
                <a:cs typeface="Arial"/>
              </a:rPr>
              <a:t>חומצות השומן השכנות והן יוצרות יחד את ה"נקניק" ההידרופובי שבתוך ה"סנדוויץ", המחזיק את הראשים ההידרופיליים כעוגן, ואינו מאפשר את התפזרותם במים (משמע, </a:t>
            </a:r>
            <a:r>
              <a:rPr lang="he-IL" kern="0" dirty="0">
                <a:latin typeface="Arial"/>
                <a:cs typeface="Arial"/>
              </a:rPr>
              <a:t>התמוססותם ופירוק הקרום).</a:t>
            </a: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62F70E-88D3-45DC-AA6E-0D77C1285E1B}" type="slidenum">
              <a:rPr lang="he-IL" sz="1200" smtClean="0">
                <a:solidFill>
                  <a:prstClr val="white">
                    <a:lumMod val="75000"/>
                  </a:prstClr>
                </a:solidFill>
              </a:rPr>
              <a:pPr fontAlgn="base">
                <a:spcBef>
                  <a:spcPct val="0"/>
                </a:spcBef>
                <a:spcAft>
                  <a:spcPct val="0"/>
                </a:spcAft>
                <a:defRPr/>
              </a:pPr>
              <a:t>15</a:t>
            </a:fld>
            <a:endParaRPr lang="he-IL" sz="1200" dirty="0" smtClean="0">
              <a:solidFill>
                <a:prstClr val="white">
                  <a:lumMod val="75000"/>
                </a:prstClr>
              </a:solidFill>
            </a:endParaRPr>
          </a:p>
        </p:txBody>
      </p:sp>
      <p:sp>
        <p:nvSpPr>
          <p:cNvPr id="10"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4</a:t>
            </a:r>
            <a:endParaRPr lang="he-IL" altLang="he-IL" sz="1800" smtClean="0"/>
          </a:p>
        </p:txBody>
      </p:sp>
      <p:sp>
        <p:nvSpPr>
          <p:cNvPr id="6" name="TextBox 5"/>
          <p:cNvSpPr txBox="1"/>
          <p:nvPr/>
        </p:nvSpPr>
        <p:spPr>
          <a:xfrm>
            <a:off x="428625" y="620713"/>
            <a:ext cx="79994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מהם המרכיבים העיקריים של קרום התא?</a:t>
            </a:r>
          </a:p>
          <a:p>
            <a:pPr fontAlgn="auto">
              <a:spcBef>
                <a:spcPts val="0"/>
              </a:spcBef>
              <a:spcAft>
                <a:spcPts val="0"/>
              </a:spcAft>
              <a:defRPr/>
            </a:pPr>
            <a:r>
              <a:rPr lang="he-IL" kern="0" dirty="0">
                <a:solidFill>
                  <a:srgbClr val="1D4C72"/>
                </a:solidFill>
                <a:latin typeface="Arial"/>
                <a:cs typeface="Arial"/>
              </a:rPr>
              <a:t>א. חומצות גרעין וחלבונים</a:t>
            </a:r>
          </a:p>
          <a:p>
            <a:pPr fontAlgn="auto">
              <a:spcBef>
                <a:spcPts val="0"/>
              </a:spcBef>
              <a:spcAft>
                <a:spcPts val="0"/>
              </a:spcAft>
              <a:defRPr/>
            </a:pPr>
            <a:r>
              <a:rPr lang="he-IL" kern="0" dirty="0">
                <a:solidFill>
                  <a:srgbClr val="1D4C72"/>
                </a:solidFill>
                <a:latin typeface="Arial"/>
                <a:cs typeface="Arial"/>
              </a:rPr>
              <a:t>ב. חומצות אמיניות וחלבונים</a:t>
            </a:r>
          </a:p>
          <a:p>
            <a:pPr fontAlgn="auto">
              <a:spcBef>
                <a:spcPts val="0"/>
              </a:spcBef>
              <a:spcAft>
                <a:spcPts val="0"/>
              </a:spcAft>
              <a:defRPr/>
            </a:pPr>
            <a:r>
              <a:rPr lang="he-IL" kern="0" dirty="0">
                <a:solidFill>
                  <a:srgbClr val="1D4C72"/>
                </a:solidFill>
                <a:latin typeface="Arial"/>
                <a:cs typeface="Arial"/>
              </a:rPr>
              <a:t>ג. שומנים וחלבונים</a:t>
            </a:r>
          </a:p>
          <a:p>
            <a:pPr fontAlgn="auto">
              <a:spcBef>
                <a:spcPts val="0"/>
              </a:spcBef>
              <a:spcAft>
                <a:spcPts val="0"/>
              </a:spcAft>
              <a:defRPr/>
            </a:pPr>
            <a:r>
              <a:rPr lang="he-IL" kern="0" dirty="0">
                <a:solidFill>
                  <a:srgbClr val="1D4C72"/>
                </a:solidFill>
                <a:latin typeface="Arial"/>
                <a:cs typeface="Arial"/>
              </a:rPr>
              <a:t>ד. תאית ושומנים</a:t>
            </a:r>
          </a:p>
          <a:p>
            <a:pPr fontAlgn="auto">
              <a:spcBef>
                <a:spcPts val="0"/>
              </a:spcBef>
              <a:spcAft>
                <a:spcPts val="0"/>
              </a:spcAft>
              <a:defRPr/>
            </a:pPr>
            <a:endParaRPr lang="he-IL" kern="0" dirty="0">
              <a:solidFill>
                <a:srgbClr val="1D4C72"/>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052297-23C1-4688-8D3A-35D279126987}" type="slidenum">
              <a:rPr lang="he-IL" sz="1200" smtClean="0">
                <a:solidFill>
                  <a:prstClr val="white">
                    <a:lumMod val="75000"/>
                  </a:prstClr>
                </a:solidFill>
              </a:rPr>
              <a:pPr fontAlgn="base">
                <a:spcBef>
                  <a:spcPct val="0"/>
                </a:spcBef>
                <a:spcAft>
                  <a:spcPct val="0"/>
                </a:spcAft>
                <a:defRPr/>
              </a:pPr>
              <a:t>16</a:t>
            </a:fld>
            <a:endParaRPr lang="he-IL" sz="1200" dirty="0" smtClean="0">
              <a:solidFill>
                <a:prstClr val="white">
                  <a:lumMod val="75000"/>
                </a:prstClr>
              </a:solidFill>
            </a:endParaRPr>
          </a:p>
        </p:txBody>
      </p:sp>
      <p:sp>
        <p:nvSpPr>
          <p:cNvPr id="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89011" y="620688"/>
            <a:ext cx="7999413" cy="20304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מהם המרכיבים העיקריים של קרום התא?</a:t>
            </a:r>
          </a:p>
          <a:p>
            <a:pPr fontAlgn="auto">
              <a:spcBef>
                <a:spcPts val="0"/>
              </a:spcBef>
              <a:spcAft>
                <a:spcPts val="0"/>
              </a:spcAft>
              <a:defRPr/>
            </a:pPr>
            <a:r>
              <a:rPr lang="he-IL" kern="0" dirty="0">
                <a:solidFill>
                  <a:srgbClr val="1D4C72"/>
                </a:solidFill>
                <a:latin typeface="Arial"/>
                <a:cs typeface="Arial"/>
              </a:rPr>
              <a:t>א. חומצות גרעין וחלבונים</a:t>
            </a:r>
          </a:p>
          <a:p>
            <a:pPr fontAlgn="auto">
              <a:spcBef>
                <a:spcPts val="0"/>
              </a:spcBef>
              <a:spcAft>
                <a:spcPts val="0"/>
              </a:spcAft>
              <a:defRPr/>
            </a:pPr>
            <a:r>
              <a:rPr lang="he-IL" kern="0" dirty="0">
                <a:solidFill>
                  <a:srgbClr val="1D4C72"/>
                </a:solidFill>
                <a:latin typeface="Arial"/>
                <a:cs typeface="Arial"/>
              </a:rPr>
              <a:t>ב. חומצות אמיניות וחלבונים</a:t>
            </a:r>
          </a:p>
          <a:p>
            <a:pPr fontAlgn="auto">
              <a:spcBef>
                <a:spcPts val="0"/>
              </a:spcBef>
              <a:spcAft>
                <a:spcPts val="0"/>
              </a:spcAft>
              <a:defRPr/>
            </a:pPr>
            <a:r>
              <a:rPr lang="he-IL" kern="0" dirty="0">
                <a:solidFill>
                  <a:srgbClr val="1D4C72"/>
                </a:solidFill>
                <a:latin typeface="Arial"/>
                <a:cs typeface="Arial"/>
              </a:rPr>
              <a:t>ג. שומנים וחלבונים</a:t>
            </a:r>
          </a:p>
          <a:p>
            <a:pPr fontAlgn="auto">
              <a:spcBef>
                <a:spcPts val="0"/>
              </a:spcBef>
              <a:spcAft>
                <a:spcPts val="0"/>
              </a:spcAft>
              <a:defRPr/>
            </a:pPr>
            <a:r>
              <a:rPr lang="he-IL" kern="0" dirty="0">
                <a:solidFill>
                  <a:srgbClr val="1D4C72"/>
                </a:solidFill>
                <a:latin typeface="Arial"/>
                <a:cs typeface="Arial"/>
              </a:rPr>
              <a:t>ד. תאית ושומנים</a:t>
            </a:r>
          </a:p>
          <a:p>
            <a:pPr fontAlgn="auto">
              <a:spcBef>
                <a:spcPts val="0"/>
              </a:spcBef>
              <a:spcAft>
                <a:spcPts val="0"/>
              </a:spcAft>
              <a:defRPr/>
            </a:pPr>
            <a:endParaRPr lang="he-IL" kern="0" dirty="0">
              <a:solidFill>
                <a:srgbClr val="1D4C72"/>
              </a:solidFill>
              <a:latin typeface="Arial"/>
              <a:cs typeface="Arial"/>
            </a:endParaRPr>
          </a:p>
        </p:txBody>
      </p:sp>
      <p:sp>
        <p:nvSpPr>
          <p:cNvPr id="7" name="Rectangle 12"/>
          <p:cNvSpPr/>
          <p:nvPr/>
        </p:nvSpPr>
        <p:spPr>
          <a:xfrm>
            <a:off x="512764" y="2492375"/>
            <a:ext cx="7988299" cy="6429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ג'.</a:t>
            </a:r>
            <a:endParaRPr lang="he-IL" kern="0" dirty="0">
              <a:solidFill>
                <a:prstClr val="black">
                  <a:lumMod val="65000"/>
                  <a:lumOff val="35000"/>
                </a:prstClr>
              </a:solidFill>
              <a:latin typeface="Arial"/>
              <a:cs typeface="Arial"/>
            </a:endParaRP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1201B1B-F64D-4391-86D6-9E470A291634}" type="slidenum">
              <a:rPr lang="he-IL" sz="1200" smtClean="0">
                <a:solidFill>
                  <a:prstClr val="white">
                    <a:lumMod val="75000"/>
                  </a:prstClr>
                </a:solidFill>
              </a:rPr>
              <a:pPr fontAlgn="base">
                <a:spcBef>
                  <a:spcPct val="0"/>
                </a:spcBef>
                <a:spcAft>
                  <a:spcPct val="0"/>
                </a:spcAft>
                <a:defRPr/>
              </a:pPr>
              <a:t>17</a:t>
            </a:fld>
            <a:endParaRPr lang="he-IL" sz="1200" dirty="0" smtClean="0">
              <a:solidFill>
                <a:prstClr val="white">
                  <a:lumMod val="75000"/>
                </a:prstClr>
              </a:solidFill>
            </a:endParaRPr>
          </a:p>
        </p:txBody>
      </p:sp>
      <p:sp>
        <p:nvSpPr>
          <p:cNvPr id="9"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כותרת 5"/>
          <p:cNvSpPr>
            <a:spLocks noGrp="1"/>
          </p:cNvSpPr>
          <p:nvPr>
            <p:ph type="ctrTitle"/>
          </p:nvPr>
        </p:nvSpPr>
        <p:spPr bwMode="auto">
          <a:xfrm>
            <a:off x="942975" y="0"/>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דרכי מעבר חומרים דרך הקרום</a:t>
            </a:r>
          </a:p>
        </p:txBody>
      </p:sp>
      <p:sp>
        <p:nvSpPr>
          <p:cNvPr id="9" name="TextBox 8"/>
          <p:cNvSpPr txBox="1"/>
          <p:nvPr/>
        </p:nvSpPr>
        <p:spPr>
          <a:xfrm>
            <a:off x="179139" y="500980"/>
            <a:ext cx="8569325" cy="983804"/>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solidFill>
                  <a:sysClr val="windowText" lastClr="000000"/>
                </a:solidFill>
                <a:latin typeface="Arial"/>
                <a:cs typeface="Arial"/>
              </a:rPr>
              <a:t>קרום התא הוא בעל </a:t>
            </a:r>
            <a:r>
              <a:rPr lang="he-IL" kern="0" dirty="0">
                <a:solidFill>
                  <a:srgbClr val="FF6600"/>
                </a:solidFill>
                <a:latin typeface="Arial"/>
                <a:cs typeface="Arial"/>
              </a:rPr>
              <a:t>חדירות בררנית</a:t>
            </a:r>
            <a:r>
              <a:rPr lang="he-IL" kern="0" dirty="0">
                <a:solidFill>
                  <a:sysClr val="windowText" lastClr="000000"/>
                </a:solidFill>
                <a:latin typeface="Arial"/>
                <a:cs typeface="Arial"/>
              </a:rPr>
              <a:t>, </a:t>
            </a:r>
            <a:r>
              <a:rPr lang="he-IL" kern="0" dirty="0">
                <a:solidFill>
                  <a:sysClr val="windowText" lastClr="000000"/>
                </a:solidFill>
              </a:rPr>
              <a:t>לא כל החומרים עוברים דרכו. חומרים בעלי מולקולות גדולות יחסית אינם עוברים דרכו. (</a:t>
            </a:r>
            <a:r>
              <a:rPr lang="he-IL" u="sng" kern="0" dirty="0">
                <a:solidFill>
                  <a:sysClr val="windowText" lastClr="000000"/>
                </a:solidFill>
              </a:rPr>
              <a:t>נדון במונח "חדירות בררנית" ביתר הרחבה בהמשך השיעור</a:t>
            </a:r>
            <a:r>
              <a:rPr lang="he-IL" kern="0" dirty="0">
                <a:solidFill>
                  <a:sysClr val="windowText" lastClr="000000"/>
                </a:solidFill>
              </a:rPr>
              <a:t>).</a:t>
            </a:r>
          </a:p>
          <a:p>
            <a:pPr fontAlgn="auto">
              <a:spcBef>
                <a:spcPts val="0"/>
              </a:spcBef>
              <a:spcAft>
                <a:spcPts val="0"/>
              </a:spcAft>
              <a:defRPr/>
            </a:pPr>
            <a:r>
              <a:rPr lang="he-IL" u="sng" kern="0" dirty="0">
                <a:solidFill>
                  <a:sysClr val="windowText" lastClr="000000"/>
                </a:solidFill>
              </a:rPr>
              <a:t>כעת נעסוק בחומרים המסוגלים לעבור דרך הקרום</a:t>
            </a:r>
            <a:r>
              <a:rPr lang="he-IL" kern="0" dirty="0">
                <a:solidFill>
                  <a:sysClr val="windowText" lastClr="000000"/>
                </a:solidFill>
              </a:rPr>
              <a:t>:</a:t>
            </a:r>
          </a:p>
          <a:p>
            <a:pPr fontAlgn="auto">
              <a:spcBef>
                <a:spcPts val="0"/>
              </a:spcBef>
              <a:spcAft>
                <a:spcPts val="0"/>
              </a:spcAft>
              <a:defRPr/>
            </a:pPr>
            <a:endParaRPr lang="he-IL" u="sng" kern="0" dirty="0">
              <a:solidFill>
                <a:sysClr val="windowText" lastClr="000000"/>
              </a:solidFill>
            </a:endParaRPr>
          </a:p>
          <a:p>
            <a:pPr fontAlgn="auto">
              <a:spcBef>
                <a:spcPts val="0"/>
              </a:spcBef>
              <a:spcAft>
                <a:spcPts val="0"/>
              </a:spcAft>
              <a:defRPr/>
            </a:pPr>
            <a:endParaRPr lang="he-IL" kern="0" dirty="0">
              <a:solidFill>
                <a:sysClr val="windowText" lastClr="000000"/>
              </a:solidFill>
            </a:endParaRPr>
          </a:p>
        </p:txBody>
      </p:sp>
      <p:pic>
        <p:nvPicPr>
          <p:cNvPr id="2478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6338"/>
            <a:ext cx="835292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A9DD1C-AF64-476F-8881-7AA110DADF66}" type="slidenum">
              <a:rPr lang="he-IL" sz="1200" smtClean="0">
                <a:solidFill>
                  <a:prstClr val="white">
                    <a:lumMod val="75000"/>
                  </a:prstClr>
                </a:solidFill>
              </a:rPr>
              <a:pPr fontAlgn="base">
                <a:spcBef>
                  <a:spcPct val="0"/>
                </a:spcBef>
                <a:spcAft>
                  <a:spcPct val="0"/>
                </a:spcAft>
                <a:defRPr/>
              </a:pPr>
              <a:t>18</a:t>
            </a:fld>
            <a:endParaRPr lang="he-IL" sz="1200" dirty="0" smtClean="0">
              <a:solidFill>
                <a:prstClr val="white">
                  <a:lumMod val="75000"/>
                </a:prstClr>
              </a:solidFill>
            </a:endParaRPr>
          </a:p>
        </p:txBody>
      </p:sp>
      <p:sp>
        <p:nvSpPr>
          <p:cNvPr id="15" name="Rectangle 3"/>
          <p:cNvSpPr/>
          <p:nvPr/>
        </p:nvSpPr>
        <p:spPr>
          <a:xfrm>
            <a:off x="688156"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6" name="קבוצה 5"/>
          <p:cNvGrpSpPr/>
          <p:nvPr/>
        </p:nvGrpSpPr>
        <p:grpSpPr>
          <a:xfrm>
            <a:off x="179512" y="1556792"/>
            <a:ext cx="8568952" cy="2952155"/>
            <a:chOff x="179512" y="1700808"/>
            <a:chExt cx="8568952" cy="2952155"/>
          </a:xfrm>
        </p:grpSpPr>
        <p:cxnSp>
          <p:nvCxnSpPr>
            <p:cNvPr id="11" name="מחבר חץ ישר 10"/>
            <p:cNvCxnSpPr/>
            <p:nvPr/>
          </p:nvCxnSpPr>
          <p:spPr>
            <a:xfrm>
              <a:off x="7380312" y="3645023"/>
              <a:ext cx="0" cy="648073"/>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4716016" y="3645023"/>
              <a:ext cx="0" cy="648073"/>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H="1">
              <a:off x="2339752" y="3645024"/>
              <a:ext cx="1728192" cy="648072"/>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a:off x="2988396" y="3645023"/>
              <a:ext cx="71436" cy="1007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H="1">
              <a:off x="929658" y="3645023"/>
              <a:ext cx="18256" cy="1007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קבוצה 4"/>
            <p:cNvGrpSpPr/>
            <p:nvPr/>
          </p:nvGrpSpPr>
          <p:grpSpPr>
            <a:xfrm>
              <a:off x="395536" y="1700808"/>
              <a:ext cx="8352928" cy="2091281"/>
              <a:chOff x="395536" y="1902170"/>
              <a:chExt cx="8352928" cy="2091281"/>
            </a:xfrm>
          </p:grpSpPr>
          <p:sp>
            <p:nvSpPr>
              <p:cNvPr id="2" name="מלבן 1"/>
              <p:cNvSpPr/>
              <p:nvPr/>
            </p:nvSpPr>
            <p:spPr>
              <a:xfrm>
                <a:off x="395536" y="1902170"/>
                <a:ext cx="3133059" cy="1944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3419872" y="1931348"/>
                <a:ext cx="5250654" cy="2062103"/>
              </a:xfrm>
              <a:prstGeom prst="rect">
                <a:avLst/>
              </a:prstGeom>
            </p:spPr>
            <p:txBody>
              <a:bodyPr wrap="square">
                <a:spAutoFit/>
              </a:bodyPr>
              <a:lstStyle/>
              <a:p>
                <a:pPr lvl="0" fontAlgn="auto">
                  <a:spcBef>
                    <a:spcPts val="0"/>
                  </a:spcBef>
                  <a:spcAft>
                    <a:spcPts val="0"/>
                  </a:spcAft>
                  <a:defRPr/>
                </a:pPr>
                <a:r>
                  <a:rPr lang="he-IL" sz="1600" b="1" kern="0" dirty="0" smtClean="0">
                    <a:solidFill>
                      <a:srgbClr val="FF6600"/>
                    </a:solidFill>
                  </a:rPr>
                  <a:t> חומרים </a:t>
                </a:r>
                <a:r>
                  <a:rPr lang="he-IL" sz="1600" b="1" kern="0" dirty="0">
                    <a:solidFill>
                      <a:srgbClr val="FF6600"/>
                    </a:solidFill>
                  </a:rPr>
                  <a:t>שאינם מסיסים בשומן עוברים דרך חלבוני העברה </a:t>
                </a:r>
              </a:p>
              <a:p>
                <a:pPr lvl="0" fontAlgn="auto">
                  <a:spcBef>
                    <a:spcPts val="0"/>
                  </a:spcBef>
                  <a:spcAft>
                    <a:spcPts val="0"/>
                  </a:spcAft>
                  <a:defRPr/>
                </a:pPr>
                <a:r>
                  <a:rPr lang="he-IL" sz="1600" b="1" kern="0" dirty="0" smtClean="0">
                    <a:solidFill>
                      <a:srgbClr val="FF6600"/>
                    </a:solidFill>
                  </a:rPr>
                  <a:t>                   (</a:t>
                </a:r>
                <a:r>
                  <a:rPr lang="he-IL" sz="1600" b="1" kern="0" dirty="0">
                    <a:solidFill>
                      <a:srgbClr val="FF6600"/>
                    </a:solidFill>
                  </a:rPr>
                  <a:t>תעלות, נשאים, משאבות)</a:t>
                </a:r>
              </a:p>
              <a:p>
                <a:pPr marL="285750" lvl="0" indent="-285750" fontAlgn="auto">
                  <a:spcBef>
                    <a:spcPts val="0"/>
                  </a:spcBef>
                  <a:spcAft>
                    <a:spcPts val="0"/>
                  </a:spcAft>
                  <a:buFont typeface="Arial" panose="020B0604020202020204" pitchFamily="34" charset="0"/>
                  <a:buChar char="•"/>
                  <a:defRPr/>
                </a:pPr>
                <a:r>
                  <a:rPr lang="he-IL" sz="1600" b="1" kern="0" dirty="0" smtClean="0">
                    <a:solidFill>
                      <a:sysClr val="windowText" lastClr="000000"/>
                    </a:solidFill>
                  </a:rPr>
                  <a:t>אלו </a:t>
                </a:r>
                <a:r>
                  <a:rPr lang="he-IL" sz="1600" b="1" kern="0" dirty="0">
                    <a:solidFill>
                      <a:sysClr val="windowText" lastClr="000000"/>
                    </a:solidFill>
                  </a:rPr>
                  <a:t>הם חומרים יוניים כגון יוני נתרן</a:t>
                </a:r>
                <a:r>
                  <a:rPr lang="en-US" sz="1600" b="1" kern="0" dirty="0">
                    <a:solidFill>
                      <a:srgbClr val="FF6600"/>
                    </a:solidFill>
                  </a:rPr>
                  <a:t>Na+ </a:t>
                </a:r>
                <a:r>
                  <a:rPr lang="he-IL" sz="1600" b="1" kern="0" dirty="0">
                    <a:solidFill>
                      <a:srgbClr val="FF6600"/>
                    </a:solidFill>
                  </a:rPr>
                  <a:t> </a:t>
                </a:r>
                <a:endParaRPr lang="he-IL" sz="1600" b="1" kern="0" dirty="0" smtClean="0">
                  <a:solidFill>
                    <a:srgbClr val="FF6600"/>
                  </a:solidFill>
                </a:endParaRPr>
              </a:p>
              <a:p>
                <a:pPr lvl="0" fontAlgn="auto">
                  <a:spcBef>
                    <a:spcPts val="0"/>
                  </a:spcBef>
                  <a:spcAft>
                    <a:spcPts val="0"/>
                  </a:spcAft>
                  <a:defRPr/>
                </a:pPr>
                <a:r>
                  <a:rPr lang="he-IL" sz="1600" b="1" kern="0" dirty="0">
                    <a:solidFill>
                      <a:srgbClr val="FF6600"/>
                    </a:solidFill>
                  </a:rPr>
                  <a:t> </a:t>
                </a:r>
                <a:r>
                  <a:rPr lang="he-IL" sz="1600" b="1" kern="0" dirty="0" smtClean="0">
                    <a:solidFill>
                      <a:srgbClr val="FF6600"/>
                    </a:solidFill>
                  </a:rPr>
                  <a:t>    וחומצות </a:t>
                </a:r>
                <a:r>
                  <a:rPr lang="he-IL" sz="1600" b="1" kern="0" dirty="0">
                    <a:solidFill>
                      <a:srgbClr val="FF6600"/>
                    </a:solidFill>
                  </a:rPr>
                  <a:t>אמיניות </a:t>
                </a:r>
                <a:r>
                  <a:rPr lang="he-IL" sz="1600" b="1" kern="0" dirty="0" smtClean="0">
                    <a:solidFill>
                      <a:sysClr val="windowText" lastClr="000000"/>
                    </a:solidFill>
                  </a:rPr>
                  <a:t>או </a:t>
                </a:r>
                <a:r>
                  <a:rPr lang="he-IL" sz="1600" b="1" kern="0" dirty="0">
                    <a:solidFill>
                      <a:sysClr val="windowText" lastClr="000000"/>
                    </a:solidFill>
                  </a:rPr>
                  <a:t>קוטביים כגון</a:t>
                </a:r>
                <a:r>
                  <a:rPr lang="he-IL" sz="1600" b="1" kern="0" dirty="0">
                    <a:solidFill>
                      <a:srgbClr val="FF6600"/>
                    </a:solidFill>
                  </a:rPr>
                  <a:t> גלוקוז</a:t>
                </a:r>
                <a:r>
                  <a:rPr lang="he-IL" sz="1600" b="1" kern="0" dirty="0" smtClean="0">
                    <a:solidFill>
                      <a:sysClr val="windowText" lastClr="000000"/>
                    </a:solidFill>
                  </a:rPr>
                  <a:t>.</a:t>
                </a:r>
              </a:p>
              <a:p>
                <a:pPr marL="285750" lvl="0" indent="-285750" fontAlgn="auto">
                  <a:spcBef>
                    <a:spcPts val="0"/>
                  </a:spcBef>
                  <a:spcAft>
                    <a:spcPts val="0"/>
                  </a:spcAft>
                  <a:buFont typeface="Arial" panose="020B0604020202020204" pitchFamily="34" charset="0"/>
                  <a:buChar char="•"/>
                  <a:defRPr/>
                </a:pPr>
                <a:r>
                  <a:rPr lang="he-IL" sz="1600" b="1" kern="0" dirty="0">
                    <a:solidFill>
                      <a:sysClr val="windowText" lastClr="000000"/>
                    </a:solidFill>
                  </a:rPr>
                  <a:t>מרבית החומרים העוברים דרך הקרום </a:t>
                </a:r>
                <a:r>
                  <a:rPr lang="he-IL" sz="1600" b="1" kern="0" dirty="0" smtClean="0">
                    <a:solidFill>
                      <a:sysClr val="windowText" lastClr="000000"/>
                    </a:solidFill>
                  </a:rPr>
                  <a:t>עוברים דרך </a:t>
                </a:r>
              </a:p>
              <a:p>
                <a:pPr lvl="0" fontAlgn="auto">
                  <a:spcBef>
                    <a:spcPts val="0"/>
                  </a:spcBef>
                  <a:spcAft>
                    <a:spcPts val="0"/>
                  </a:spcAft>
                  <a:defRPr/>
                </a:pPr>
                <a:r>
                  <a:rPr lang="he-IL" sz="1600" b="1" kern="0" dirty="0">
                    <a:solidFill>
                      <a:sysClr val="windowText" lastClr="000000"/>
                    </a:solidFill>
                  </a:rPr>
                  <a:t> </a:t>
                </a:r>
                <a:r>
                  <a:rPr lang="he-IL" sz="1600" b="1" kern="0" dirty="0" smtClean="0">
                    <a:solidFill>
                      <a:sysClr val="windowText" lastClr="000000"/>
                    </a:solidFill>
                  </a:rPr>
                  <a:t>    חלבוני המעבר. הם אינם מסיסים </a:t>
                </a:r>
                <a:r>
                  <a:rPr lang="he-IL" sz="1600" b="1" kern="0" dirty="0">
                    <a:solidFill>
                      <a:sysClr val="windowText" lastClr="000000"/>
                    </a:solidFill>
                  </a:rPr>
                  <a:t>בשומן, ולכן אינם </a:t>
                </a:r>
                <a:endParaRPr lang="he-IL" sz="1600" b="1" kern="0" dirty="0" smtClean="0">
                  <a:solidFill>
                    <a:sysClr val="windowText" lastClr="000000"/>
                  </a:solidFill>
                </a:endParaRPr>
              </a:p>
              <a:p>
                <a:pPr lvl="0" fontAlgn="auto">
                  <a:spcBef>
                    <a:spcPts val="0"/>
                  </a:spcBef>
                  <a:spcAft>
                    <a:spcPts val="0"/>
                  </a:spcAft>
                  <a:defRPr/>
                </a:pPr>
                <a:r>
                  <a:rPr lang="he-IL" sz="1600" b="1" kern="0" dirty="0">
                    <a:solidFill>
                      <a:sysClr val="windowText" lastClr="000000"/>
                    </a:solidFill>
                  </a:rPr>
                  <a:t> </a:t>
                </a:r>
                <a:r>
                  <a:rPr lang="he-IL" sz="1600" b="1" kern="0" dirty="0" smtClean="0">
                    <a:solidFill>
                      <a:sysClr val="windowText" lastClr="000000"/>
                    </a:solidFill>
                  </a:rPr>
                  <a:t>   יכולים </a:t>
                </a:r>
                <a:r>
                  <a:rPr lang="he-IL" sz="1600" b="1" kern="0" dirty="0">
                    <a:solidFill>
                      <a:sysClr val="windowText" lastClr="000000"/>
                    </a:solidFill>
                  </a:rPr>
                  <a:t>לעבור </a:t>
                </a:r>
                <a:r>
                  <a:rPr lang="he-IL" sz="1600" b="1" kern="0" dirty="0" smtClean="0">
                    <a:solidFill>
                      <a:sysClr val="windowText" lastClr="000000"/>
                    </a:solidFill>
                  </a:rPr>
                  <a:t>דרך </a:t>
                </a:r>
                <a:r>
                  <a:rPr lang="he-IL" sz="1600" b="1" kern="0" dirty="0" err="1" smtClean="0">
                    <a:solidFill>
                      <a:sysClr val="windowText" lastClr="000000"/>
                    </a:solidFill>
                  </a:rPr>
                  <a:t>הפוספוליפידים</a:t>
                </a:r>
                <a:r>
                  <a:rPr lang="he-IL" sz="1600" b="1" kern="0" dirty="0" smtClean="0">
                    <a:solidFill>
                      <a:sysClr val="windowText" lastClr="000000"/>
                    </a:solidFill>
                  </a:rPr>
                  <a:t>.</a:t>
                </a:r>
              </a:p>
              <a:p>
                <a:pPr lvl="0" fontAlgn="auto">
                  <a:spcBef>
                    <a:spcPts val="0"/>
                  </a:spcBef>
                  <a:spcAft>
                    <a:spcPts val="0"/>
                  </a:spcAft>
                  <a:defRPr/>
                </a:pPr>
                <a:endParaRPr lang="he-IL" sz="1600" b="1" kern="0" dirty="0">
                  <a:solidFill>
                    <a:sysClr val="windowText" lastClr="000000"/>
                  </a:solidFill>
                </a:endParaRPr>
              </a:p>
            </p:txBody>
          </p:sp>
          <p:sp>
            <p:nvSpPr>
              <p:cNvPr id="20" name="מלבן 19"/>
              <p:cNvSpPr/>
              <p:nvPr/>
            </p:nvSpPr>
            <p:spPr>
              <a:xfrm>
                <a:off x="3635896" y="1910818"/>
                <a:ext cx="5112568" cy="1935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 name="מלבן 3"/>
            <p:cNvSpPr/>
            <p:nvPr/>
          </p:nvSpPr>
          <p:spPr>
            <a:xfrm>
              <a:off x="179512" y="1700808"/>
              <a:ext cx="3277076" cy="1815882"/>
            </a:xfrm>
            <a:prstGeom prst="rect">
              <a:avLst/>
            </a:prstGeom>
          </p:spPr>
          <p:txBody>
            <a:bodyPr wrap="square">
              <a:spAutoFit/>
            </a:bodyPr>
            <a:lstStyle/>
            <a:p>
              <a:pPr lvl="0" fontAlgn="auto">
                <a:spcBef>
                  <a:spcPts val="0"/>
                </a:spcBef>
                <a:spcAft>
                  <a:spcPts val="0"/>
                </a:spcAft>
                <a:defRPr/>
              </a:pPr>
              <a:r>
                <a:rPr lang="he-IL" sz="1600" b="1" kern="0" dirty="0" smtClean="0">
                  <a:solidFill>
                    <a:srgbClr val="FF6600"/>
                  </a:solidFill>
                </a:rPr>
                <a:t>  חומרים </a:t>
              </a:r>
              <a:r>
                <a:rPr lang="he-IL" sz="1600" b="1" kern="0" dirty="0">
                  <a:solidFill>
                    <a:srgbClr val="FF6600"/>
                  </a:solidFill>
                </a:rPr>
                <a:t>מסיסים בשומן עוברים </a:t>
              </a:r>
            </a:p>
            <a:p>
              <a:pPr lvl="0" fontAlgn="auto">
                <a:spcBef>
                  <a:spcPts val="0"/>
                </a:spcBef>
                <a:spcAft>
                  <a:spcPts val="0"/>
                </a:spcAft>
                <a:defRPr/>
              </a:pPr>
              <a:r>
                <a:rPr lang="he-IL" sz="1600" b="1" kern="0" dirty="0" smtClean="0">
                  <a:solidFill>
                    <a:srgbClr val="FF6600"/>
                  </a:solidFill>
                </a:rPr>
                <a:t>    דרך </a:t>
              </a:r>
              <a:r>
                <a:rPr lang="he-IL" sz="1600" b="1" kern="0" dirty="0">
                  <a:solidFill>
                    <a:srgbClr val="FF6600"/>
                  </a:solidFill>
                </a:rPr>
                <a:t>שכבת </a:t>
              </a:r>
              <a:r>
                <a:rPr lang="he-IL" sz="1600" b="1" kern="0" dirty="0" err="1" smtClean="0">
                  <a:solidFill>
                    <a:srgbClr val="FF6600"/>
                  </a:solidFill>
                </a:rPr>
                <a:t>הפוספוליפידים</a:t>
              </a:r>
              <a:endParaRPr lang="he-IL" sz="1600" b="1" kern="0" dirty="0">
                <a:solidFill>
                  <a:prstClr val="black"/>
                </a:solidFill>
              </a:endParaRPr>
            </a:p>
            <a:p>
              <a:pPr marL="285750" lvl="0" indent="-285750" fontAlgn="auto">
                <a:spcBef>
                  <a:spcPts val="0"/>
                </a:spcBef>
                <a:spcAft>
                  <a:spcPts val="0"/>
                </a:spcAft>
                <a:buFont typeface="Arial" panose="020B0604020202020204" pitchFamily="34" charset="0"/>
                <a:buChar char="•"/>
                <a:defRPr/>
              </a:pPr>
              <a:r>
                <a:rPr lang="he-IL" sz="1600" b="1" kern="0" dirty="0" smtClean="0">
                  <a:solidFill>
                    <a:prstClr val="black"/>
                  </a:solidFill>
                </a:rPr>
                <a:t>אלו </a:t>
              </a:r>
              <a:r>
                <a:rPr lang="he-IL" sz="1600" b="1" kern="0" dirty="0">
                  <a:solidFill>
                    <a:prstClr val="black"/>
                  </a:solidFill>
                </a:rPr>
                <a:t>הם חומרים חסרי מטען </a:t>
              </a:r>
              <a:endParaRPr lang="he-IL" sz="1600" b="1" kern="0" dirty="0" smtClean="0">
                <a:solidFill>
                  <a:prstClr val="black"/>
                </a:solidFill>
              </a:endParaRPr>
            </a:p>
            <a:p>
              <a:pPr lvl="0" fontAlgn="auto">
                <a:spcBef>
                  <a:spcPts val="0"/>
                </a:spcBef>
                <a:spcAft>
                  <a:spcPts val="0"/>
                </a:spcAft>
                <a:defRPr/>
              </a:pPr>
              <a:r>
                <a:rPr lang="he-IL" sz="1600" b="1" kern="0" dirty="0">
                  <a:solidFill>
                    <a:prstClr val="black"/>
                  </a:solidFill>
                </a:rPr>
                <a:t> </a:t>
              </a:r>
              <a:r>
                <a:rPr lang="he-IL" sz="1600" b="1" kern="0" dirty="0" smtClean="0">
                  <a:solidFill>
                    <a:prstClr val="black"/>
                  </a:solidFill>
                </a:rPr>
                <a:t>    חשמלי </a:t>
              </a:r>
              <a:r>
                <a:rPr lang="he-IL" sz="1600" b="1" kern="0" dirty="0">
                  <a:solidFill>
                    <a:prstClr val="black"/>
                  </a:solidFill>
                </a:rPr>
                <a:t>(לא יונים) ואינם </a:t>
              </a:r>
              <a:r>
                <a:rPr lang="he-IL" sz="1600" b="1" kern="0" dirty="0" smtClean="0">
                  <a:solidFill>
                    <a:prstClr val="black"/>
                  </a:solidFill>
                </a:rPr>
                <a:t>קוטביים   </a:t>
              </a:r>
            </a:p>
            <a:p>
              <a:pPr lvl="0" fontAlgn="auto">
                <a:spcBef>
                  <a:spcPts val="0"/>
                </a:spcBef>
                <a:spcAft>
                  <a:spcPts val="0"/>
                </a:spcAft>
                <a:defRPr/>
              </a:pPr>
              <a:r>
                <a:rPr lang="he-IL" sz="1600" b="1" kern="0" dirty="0" smtClean="0">
                  <a:solidFill>
                    <a:prstClr val="black"/>
                  </a:solidFill>
                </a:rPr>
                <a:t>     </a:t>
              </a:r>
              <a:r>
                <a:rPr lang="he-IL" sz="1600" b="1" kern="0" dirty="0" smtClean="0">
                  <a:solidFill>
                    <a:sysClr val="windowText" lastClr="000000"/>
                  </a:solidFill>
                </a:rPr>
                <a:t>כגון </a:t>
              </a:r>
              <a:r>
                <a:rPr lang="he-IL" sz="1600" b="1" kern="0" dirty="0">
                  <a:solidFill>
                    <a:schemeClr val="accent3"/>
                  </a:solidFill>
                </a:rPr>
                <a:t>חמצן ופחמן דו-חמצני</a:t>
              </a:r>
              <a:r>
                <a:rPr lang="he-IL" sz="1600" b="1" kern="0" dirty="0">
                  <a:solidFill>
                    <a:sysClr val="windowText" lastClr="000000"/>
                  </a:solidFill>
                </a:rPr>
                <a:t>.</a:t>
              </a:r>
            </a:p>
            <a:p>
              <a:pPr lvl="0" fontAlgn="auto">
                <a:spcBef>
                  <a:spcPts val="0"/>
                </a:spcBef>
                <a:spcAft>
                  <a:spcPts val="0"/>
                </a:spcAft>
                <a:defRPr/>
              </a:pPr>
              <a:endParaRPr lang="he-IL" sz="1600" b="1" kern="0" dirty="0">
                <a:solidFill>
                  <a:sysClr val="windowText" lastClr="000000"/>
                </a:solidFill>
              </a:endParaRPr>
            </a:p>
            <a:p>
              <a:pPr lvl="0" fontAlgn="auto">
                <a:spcBef>
                  <a:spcPts val="0"/>
                </a:spcBef>
                <a:spcAft>
                  <a:spcPts val="0"/>
                </a:spcAft>
                <a:defRPr/>
              </a:pPr>
              <a:r>
                <a:rPr lang="he-IL" sz="1600" b="1" kern="0" dirty="0">
                  <a:solidFill>
                    <a:sysClr val="windowText" lastClr="000000"/>
                  </a:solidFill>
                </a:rPr>
                <a:t> </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כותרת 8"/>
          <p:cNvSpPr>
            <a:spLocks noGrp="1"/>
          </p:cNvSpPr>
          <p:nvPr>
            <p:ph type="title"/>
          </p:nvPr>
        </p:nvSpPr>
        <p:spPr bwMode="auto">
          <a:xfrm>
            <a:off x="179388" y="0"/>
            <a:ext cx="8535987" cy="395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5: מעבר חומרים דרך הפוספוליפידים או החלבונים על פי תכונת המסיסות בשומן</a:t>
            </a:r>
          </a:p>
        </p:txBody>
      </p:sp>
      <p:sp>
        <p:nvSpPr>
          <p:cNvPr id="21" name="TextBox 20"/>
          <p:cNvSpPr txBox="1"/>
          <p:nvPr/>
        </p:nvSpPr>
        <p:spPr>
          <a:xfrm>
            <a:off x="467544" y="552227"/>
            <a:ext cx="8183563" cy="644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D4C72"/>
                </a:solidFill>
                <a:latin typeface="Arial"/>
                <a:cs typeface="Arial"/>
              </a:rPr>
              <a:t>השלימו את תרשים </a:t>
            </a:r>
            <a:r>
              <a:rPr lang="he-IL" kern="0" dirty="0" smtClean="0">
                <a:solidFill>
                  <a:srgbClr val="1D4C72"/>
                </a:solidFill>
                <a:latin typeface="Arial"/>
                <a:cs typeface="Arial"/>
              </a:rPr>
              <a:t>הזרימה:</a:t>
            </a:r>
            <a:endParaRPr lang="he-IL" kern="0" dirty="0">
              <a:solidFill>
                <a:srgbClr val="1D4C72"/>
              </a:solidFill>
              <a:latin typeface="Arial"/>
              <a:cs typeface="Arial"/>
            </a:endParaRPr>
          </a:p>
        </p:txBody>
      </p:sp>
      <p:sp>
        <p:nvSpPr>
          <p:cNvPr id="22"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05ED4F-ED09-4880-92CA-F2C2C368B03B}" type="slidenum">
              <a:rPr lang="he-IL" sz="1200" smtClean="0">
                <a:solidFill>
                  <a:prstClr val="white">
                    <a:lumMod val="75000"/>
                  </a:prstClr>
                </a:solidFill>
              </a:rPr>
              <a:pPr fontAlgn="base">
                <a:spcBef>
                  <a:spcPct val="0"/>
                </a:spcBef>
                <a:spcAft>
                  <a:spcPct val="0"/>
                </a:spcAft>
                <a:defRPr/>
              </a:pPr>
              <a:t>19</a:t>
            </a:fld>
            <a:endParaRPr lang="he-IL" sz="1200" dirty="0" smtClean="0">
              <a:solidFill>
                <a:prstClr val="white">
                  <a:lumMod val="75000"/>
                </a:prstClr>
              </a:solidFill>
            </a:endParaRPr>
          </a:p>
        </p:txBody>
      </p:sp>
      <p:sp>
        <p:nvSpPr>
          <p:cNvPr id="23"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5" name="קבוצה 14"/>
          <p:cNvGrpSpPr/>
          <p:nvPr/>
        </p:nvGrpSpPr>
        <p:grpSpPr>
          <a:xfrm>
            <a:off x="6004008" y="1772816"/>
            <a:ext cx="2384416" cy="3096344"/>
            <a:chOff x="5859992" y="1772816"/>
            <a:chExt cx="2384416" cy="3096344"/>
          </a:xfrm>
        </p:grpSpPr>
        <p:sp>
          <p:nvSpPr>
            <p:cNvPr id="3" name="מלבן 2"/>
            <p:cNvSpPr/>
            <p:nvPr/>
          </p:nvSpPr>
          <p:spPr>
            <a:xfrm>
              <a:off x="6300192" y="3143250"/>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8844" name="Straight Connector 32"/>
            <p:cNvCxnSpPr>
              <a:cxnSpLocks noChangeShapeType="1"/>
            </p:cNvCxnSpPr>
            <p:nvPr/>
          </p:nvCxnSpPr>
          <p:spPr bwMode="auto">
            <a:xfrm flipV="1">
              <a:off x="7092280" y="2500313"/>
              <a:ext cx="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pic>
          <p:nvPicPr>
            <p:cNvPr id="24884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416" y="3582714"/>
              <a:ext cx="10017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24" name="מלבן 23"/>
            <p:cNvSpPr/>
            <p:nvPr/>
          </p:nvSpPr>
          <p:spPr>
            <a:xfrm>
              <a:off x="5859992" y="1772816"/>
              <a:ext cx="2384416" cy="727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5932000" y="1772816"/>
              <a:ext cx="2312408" cy="646331"/>
            </a:xfrm>
            <a:prstGeom prst="rect">
              <a:avLst/>
            </a:prstGeom>
          </p:spPr>
          <p:txBody>
            <a:bodyPr wrap="square">
              <a:spAutoFit/>
            </a:bodyPr>
            <a:lstStyle/>
            <a:p>
              <a:pPr lvl="0" algn="ctr" fontAlgn="auto">
                <a:spcBef>
                  <a:spcPts val="0"/>
                </a:spcBef>
                <a:spcAft>
                  <a:spcPts val="0"/>
                </a:spcAft>
                <a:defRPr/>
              </a:pPr>
              <a:r>
                <a:rPr lang="he-IL" kern="0" dirty="0">
                  <a:solidFill>
                    <a:srgbClr val="1D4C72"/>
                  </a:solidFill>
                  <a:latin typeface="Arial"/>
                  <a:cs typeface="Arial"/>
                </a:rPr>
                <a:t>חומרים מסיסים בשומן עוברים דרך ה-</a:t>
              </a:r>
            </a:p>
          </p:txBody>
        </p:sp>
        <p:cxnSp>
          <p:nvCxnSpPr>
            <p:cNvPr id="5" name="מחבר ישר 4"/>
            <p:cNvCxnSpPr/>
            <p:nvPr/>
          </p:nvCxnSpPr>
          <p:spPr>
            <a:xfrm flipH="1">
              <a:off x="6519416" y="3501008"/>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קבוצה 13"/>
          <p:cNvGrpSpPr/>
          <p:nvPr/>
        </p:nvGrpSpPr>
        <p:grpSpPr>
          <a:xfrm>
            <a:off x="676979" y="1772816"/>
            <a:ext cx="4759117" cy="3096345"/>
            <a:chOff x="498795" y="1772816"/>
            <a:chExt cx="4759117" cy="3096345"/>
          </a:xfrm>
        </p:grpSpPr>
        <p:sp>
          <p:nvSpPr>
            <p:cNvPr id="35" name="מלבן 34"/>
            <p:cNvSpPr/>
            <p:nvPr/>
          </p:nvSpPr>
          <p:spPr>
            <a:xfrm>
              <a:off x="3889760" y="3143251"/>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8841" name="Straight Connector 20"/>
            <p:cNvCxnSpPr>
              <a:cxnSpLocks noChangeShapeType="1"/>
            </p:cNvCxnSpPr>
            <p:nvPr/>
          </p:nvCxnSpPr>
          <p:spPr bwMode="auto">
            <a:xfrm>
              <a:off x="3857625" y="2500313"/>
              <a:ext cx="67945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48842" name="Straight Connector 26"/>
            <p:cNvCxnSpPr>
              <a:cxnSpLocks noChangeShapeType="1"/>
            </p:cNvCxnSpPr>
            <p:nvPr/>
          </p:nvCxnSpPr>
          <p:spPr bwMode="auto">
            <a:xfrm rot="10800000" flipV="1">
              <a:off x="1285875" y="2500313"/>
              <a:ext cx="85725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48843" name="Straight Connector 28"/>
            <p:cNvCxnSpPr>
              <a:cxnSpLocks noChangeShapeType="1"/>
            </p:cNvCxnSpPr>
            <p:nvPr/>
          </p:nvCxnSpPr>
          <p:spPr bwMode="auto">
            <a:xfrm rot="5400000" flipH="1" flipV="1">
              <a:off x="2821781" y="2821782"/>
              <a:ext cx="642937" cy="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grpSp>
          <p:nvGrpSpPr>
            <p:cNvPr id="13" name="קבוצה 12"/>
            <p:cNvGrpSpPr/>
            <p:nvPr/>
          </p:nvGrpSpPr>
          <p:grpSpPr>
            <a:xfrm>
              <a:off x="1115616" y="1772816"/>
              <a:ext cx="3225641" cy="830997"/>
              <a:chOff x="1115616" y="1772816"/>
              <a:chExt cx="3225641" cy="830997"/>
            </a:xfrm>
          </p:grpSpPr>
          <p:sp>
            <p:nvSpPr>
              <p:cNvPr id="31" name="מלבן 30"/>
              <p:cNvSpPr/>
              <p:nvPr/>
            </p:nvSpPr>
            <p:spPr>
              <a:xfrm>
                <a:off x="1250156" y="1772816"/>
                <a:ext cx="2928024" cy="727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1115616" y="1772816"/>
                <a:ext cx="3225641" cy="830997"/>
              </a:xfrm>
              <a:prstGeom prst="rect">
                <a:avLst/>
              </a:prstGeom>
            </p:spPr>
            <p:txBody>
              <a:bodyPr wrap="square">
                <a:spAutoFit/>
              </a:bodyPr>
              <a:lstStyle/>
              <a:p>
                <a:pPr algn="ctr" fontAlgn="auto">
                  <a:spcBef>
                    <a:spcPts val="0"/>
                  </a:spcBef>
                  <a:spcAft>
                    <a:spcPts val="0"/>
                  </a:spcAft>
                  <a:defRPr/>
                </a:pPr>
                <a:r>
                  <a:rPr lang="he-IL" kern="0" dirty="0">
                    <a:solidFill>
                      <a:srgbClr val="1D4C72"/>
                    </a:solidFill>
                    <a:latin typeface="Arial"/>
                    <a:cs typeface="Arial"/>
                  </a:rPr>
                  <a:t>חומרים שאינם מסיסים בשומן עוברים דרך ה-</a:t>
                </a:r>
              </a:p>
              <a:p>
                <a:pPr algn="ctr" fontAlgn="auto">
                  <a:spcBef>
                    <a:spcPts val="0"/>
                  </a:spcBef>
                  <a:spcAft>
                    <a:spcPts val="0"/>
                  </a:spcAft>
                  <a:defRPr/>
                </a:pPr>
                <a:endParaRPr lang="he-IL" sz="1200" kern="0" dirty="0">
                  <a:solidFill>
                    <a:srgbClr val="1D4C72"/>
                  </a:solidFill>
                  <a:latin typeface="Arial"/>
                  <a:cs typeface="Arial"/>
                </a:endParaRPr>
              </a:p>
            </p:txBody>
          </p:sp>
        </p:grpSp>
        <p:pic>
          <p:nvPicPr>
            <p:cNvPr id="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82714"/>
              <a:ext cx="1000121" cy="121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מלבן 35"/>
            <p:cNvSpPr/>
            <p:nvPr/>
          </p:nvSpPr>
          <p:spPr>
            <a:xfrm>
              <a:off x="2171973" y="3127393"/>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p:cNvSpPr/>
            <p:nvPr/>
          </p:nvSpPr>
          <p:spPr>
            <a:xfrm>
              <a:off x="498795" y="3143251"/>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143" y="3536156"/>
              <a:ext cx="10398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08" y="3501008"/>
              <a:ext cx="1152525"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cxnSp>
          <p:nvCxnSpPr>
            <p:cNvPr id="40" name="מחבר ישר 39"/>
            <p:cNvCxnSpPr/>
            <p:nvPr/>
          </p:nvCxnSpPr>
          <p:spPr>
            <a:xfrm flipH="1">
              <a:off x="4044003" y="3446712"/>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H="1">
              <a:off x="2355193" y="3442520"/>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flipH="1">
              <a:off x="749300" y="3400750"/>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2516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C9A101-16E0-4287-88BB-71ED020BAEDC}"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60040" y="44624"/>
            <a:ext cx="7772400" cy="441325"/>
          </a:xfrm>
        </p:spPr>
        <p:txBody>
          <a:bodyPr/>
          <a:lstStyle/>
          <a:p>
            <a:pPr fontAlgn="auto">
              <a:defRPr/>
            </a:pPr>
            <a:r>
              <a:rPr lang="he-IL" sz="1800" b="1" dirty="0" smtClean="0">
                <a:solidFill>
                  <a:srgbClr val="FF6600"/>
                </a:solidFill>
                <a:ea typeface="+mn-ea"/>
              </a:rPr>
              <a:t>לכל התאים יש קרום שמבנהו הבסיסי דומה</a:t>
            </a:r>
            <a:endParaRPr lang="he-IL" sz="1800" dirty="0" smtClean="0"/>
          </a:p>
        </p:txBody>
      </p:sp>
      <p:sp>
        <p:nvSpPr>
          <p:cNvPr id="8" name="Slide Number Placeholder 8"/>
          <p:cNvSpPr txBox="1">
            <a:spLocks/>
          </p:cNvSpPr>
          <p:nvPr/>
        </p:nvSpPr>
        <p:spPr bwMode="auto">
          <a:xfrm>
            <a:off x="197159"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2</a:t>
            </a:fld>
            <a:endParaRPr lang="he-IL" sz="1400" dirty="0" smtClean="0">
              <a:solidFill>
                <a:prstClr val="white">
                  <a:lumMod val="75000"/>
                </a:prstClr>
              </a:solidFill>
            </a:endParaRPr>
          </a:p>
        </p:txBody>
      </p:sp>
      <p:sp>
        <p:nvSpPr>
          <p:cNvPr id="40" name="TextBox 41"/>
          <p:cNvSpPr txBox="1">
            <a:spLocks noChangeArrowheads="1"/>
          </p:cNvSpPr>
          <p:nvPr/>
        </p:nvSpPr>
        <p:spPr bwMode="auto">
          <a:xfrm>
            <a:off x="334963" y="576263"/>
            <a:ext cx="8431212" cy="1898650"/>
          </a:xfrm>
          <a:prstGeom prst="rect">
            <a:avLst/>
          </a:prstGeom>
          <a:noFill/>
          <a:ln>
            <a:noFill/>
          </a:ln>
          <a:effectLst>
            <a:outerShdw sx="100999" sy="100999" algn="ctr" rotWithShape="0">
              <a:srgbClr val="BFBFBF"/>
            </a:outerShdw>
          </a:effectLs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just" fontAlgn="auto">
              <a:spcBef>
                <a:spcPts val="0"/>
              </a:spcBef>
              <a:spcAft>
                <a:spcPts val="0"/>
              </a:spcAft>
              <a:buFont typeface="Wingdings" pitchFamily="2" charset="2"/>
              <a:buChar char="§"/>
              <a:defRPr/>
            </a:pPr>
            <a:r>
              <a:rPr lang="he-IL" dirty="0" smtClean="0">
                <a:solidFill>
                  <a:srgbClr val="000000"/>
                </a:solidFill>
              </a:rPr>
              <a:t>התאים של כל האורגניזמים (אורגניזמים=יצורים חיים) כגון בעלי חיים, צמחים, חיידקים ופטריות</a:t>
            </a:r>
            <a:r>
              <a:rPr lang="he-IL" dirty="0" smtClean="0">
                <a:solidFill>
                  <a:prstClr val="black"/>
                </a:solidFill>
              </a:rPr>
              <a:t>, תחומים בקרום (ממברנה) המפריד בינם ובין הסביבה החיצונית. </a:t>
            </a:r>
          </a:p>
          <a:p>
            <a:pPr algn="just" fontAlgn="auto">
              <a:spcBef>
                <a:spcPts val="0"/>
              </a:spcBef>
              <a:spcAft>
                <a:spcPts val="0"/>
              </a:spcAft>
              <a:defRPr/>
            </a:pPr>
            <a:endParaRPr lang="he-IL" dirty="0">
              <a:solidFill>
                <a:prstClr val="black"/>
              </a:solidFill>
            </a:endParaRPr>
          </a:p>
          <a:p>
            <a:pPr marL="342900" indent="-342900" algn="just" fontAlgn="auto">
              <a:spcBef>
                <a:spcPts val="0"/>
              </a:spcBef>
              <a:spcAft>
                <a:spcPts val="0"/>
              </a:spcAft>
              <a:buFont typeface="Wingdings" pitchFamily="2" charset="2"/>
              <a:buChar char="§"/>
              <a:defRPr/>
            </a:pPr>
            <a:r>
              <a:rPr lang="he-IL" dirty="0">
                <a:solidFill>
                  <a:prstClr val="black"/>
                </a:solidFill>
              </a:rPr>
              <a:t> המבנה הבסיסי של קרומי התאים של כל האורגניזמים דומה </a:t>
            </a:r>
            <a:r>
              <a:rPr lang="he-IL" dirty="0" smtClean="0">
                <a:solidFill>
                  <a:prstClr val="black"/>
                </a:solidFill>
              </a:rPr>
              <a:t>מאוד.</a:t>
            </a:r>
          </a:p>
          <a:p>
            <a:pPr marL="342900" indent="-342900" algn="just" fontAlgn="auto">
              <a:spcBef>
                <a:spcPts val="0"/>
              </a:spcBef>
              <a:spcAft>
                <a:spcPts val="0"/>
              </a:spcAft>
              <a:buFont typeface="Wingdings" pitchFamily="2" charset="2"/>
              <a:buChar char="§"/>
              <a:defRPr/>
            </a:pPr>
            <a:endParaRPr lang="he-IL" dirty="0" smtClean="0">
              <a:solidFill>
                <a:prstClr val="black"/>
              </a:solidFill>
            </a:endParaRPr>
          </a:p>
          <a:p>
            <a:pPr marL="342900" indent="-342900" algn="just" fontAlgn="auto">
              <a:spcBef>
                <a:spcPts val="0"/>
              </a:spcBef>
              <a:spcAft>
                <a:spcPts val="0"/>
              </a:spcAft>
              <a:buFont typeface="Wingdings" pitchFamily="2" charset="2"/>
              <a:buChar char="§"/>
              <a:defRPr/>
            </a:pPr>
            <a:r>
              <a:rPr lang="he-IL" dirty="0" smtClean="0">
                <a:solidFill>
                  <a:prstClr val="black"/>
                </a:solidFill>
              </a:rPr>
              <a:t>זה מרמז </a:t>
            </a:r>
            <a:r>
              <a:rPr lang="he-IL" dirty="0">
                <a:solidFill>
                  <a:prstClr val="black"/>
                </a:solidFill>
              </a:rPr>
              <a:t>על כך שהקרום נוצר כבר בראשית התפתחות התאים החיים הראשונים על פני כדור </a:t>
            </a:r>
            <a:r>
              <a:rPr lang="he-IL" dirty="0" smtClean="0">
                <a:solidFill>
                  <a:prstClr val="black"/>
                </a:solidFill>
              </a:rPr>
              <a:t>הארץ, ושקיומו הוא </a:t>
            </a:r>
            <a:r>
              <a:rPr lang="he-IL" dirty="0">
                <a:solidFill>
                  <a:prstClr val="black"/>
                </a:solidFill>
              </a:rPr>
              <a:t>תנאי הכרחי לקיום החיים</a:t>
            </a:r>
            <a:r>
              <a:rPr lang="he-IL" dirty="0" smtClean="0">
                <a:solidFill>
                  <a:prstClr val="black"/>
                </a:solidFill>
              </a:rPr>
              <a:t>.</a:t>
            </a:r>
          </a:p>
          <a:p>
            <a:pPr marL="342900" indent="-342900" algn="just" fontAlgn="auto">
              <a:spcBef>
                <a:spcPts val="0"/>
              </a:spcBef>
              <a:spcAft>
                <a:spcPts val="0"/>
              </a:spcAft>
              <a:buFont typeface="Wingdings" pitchFamily="2" charset="2"/>
              <a:buChar char="§"/>
              <a:defRPr/>
            </a:pPr>
            <a:endParaRPr lang="he-IL" dirty="0">
              <a:solidFill>
                <a:prstClr val="black"/>
              </a:solidFill>
            </a:endParaRPr>
          </a:p>
          <a:p>
            <a:pPr marL="342900" indent="-342900" algn="just" fontAlgn="auto">
              <a:spcBef>
                <a:spcPts val="0"/>
              </a:spcBef>
              <a:spcAft>
                <a:spcPts val="0"/>
              </a:spcAft>
              <a:buFont typeface="Wingdings" pitchFamily="2" charset="2"/>
              <a:buChar char="§"/>
              <a:defRPr/>
            </a:pPr>
            <a:endParaRPr lang="he-IL" sz="2000" dirty="0">
              <a:solidFill>
                <a:prstClr val="black"/>
              </a:solidFill>
            </a:endParaRPr>
          </a:p>
          <a:p>
            <a:pPr marL="342900" indent="-342900" algn="just" fontAlgn="auto">
              <a:spcBef>
                <a:spcPts val="0"/>
              </a:spcBef>
              <a:spcAft>
                <a:spcPts val="0"/>
              </a:spcAft>
              <a:buFont typeface="Wingdings" pitchFamily="2" charset="2"/>
              <a:buChar char="§"/>
              <a:defRPr/>
            </a:pPr>
            <a:endParaRPr lang="he-IL" sz="2000" dirty="0">
              <a:solidFill>
                <a:prstClr val="black"/>
              </a:solidFill>
            </a:endParaRPr>
          </a:p>
          <a:p>
            <a:pPr marL="342900" indent="-342900" algn="just" fontAlgn="auto">
              <a:spcBef>
                <a:spcPts val="0"/>
              </a:spcBef>
              <a:spcAft>
                <a:spcPts val="0"/>
              </a:spcAft>
              <a:buFont typeface="Wingdings" pitchFamily="2" charset="2"/>
              <a:buChar char="§"/>
              <a:defRPr/>
            </a:pPr>
            <a:endParaRPr lang="he-IL" sz="2000" dirty="0" smtClean="0">
              <a:solidFill>
                <a:prstClr val="black"/>
              </a:solidFill>
            </a:endParaRPr>
          </a:p>
          <a:p>
            <a:pPr marL="342900" indent="-342900" algn="just" fontAlgn="auto">
              <a:spcBef>
                <a:spcPts val="0"/>
              </a:spcBef>
              <a:spcAft>
                <a:spcPts val="0"/>
              </a:spcAft>
              <a:buFont typeface="Wingdings" pitchFamily="2" charset="2"/>
              <a:buChar char="§"/>
              <a:defRPr/>
            </a:pPr>
            <a:endParaRPr lang="he-IL" sz="2000" dirty="0">
              <a:solidFill>
                <a:prstClr val="black"/>
              </a:solidFill>
            </a:endParaRPr>
          </a:p>
        </p:txBody>
      </p:sp>
      <p:grpSp>
        <p:nvGrpSpPr>
          <p:cNvPr id="41" name="קבוצה 40"/>
          <p:cNvGrpSpPr/>
          <p:nvPr/>
        </p:nvGrpSpPr>
        <p:grpSpPr>
          <a:xfrm>
            <a:off x="807899" y="3137359"/>
            <a:ext cx="7364501" cy="3456194"/>
            <a:chOff x="807899" y="3137359"/>
            <a:chExt cx="7364501" cy="3456194"/>
          </a:xfrm>
        </p:grpSpPr>
        <p:sp>
          <p:nvSpPr>
            <p:cNvPr id="42" name="מלבן 13"/>
            <p:cNvSpPr>
              <a:spLocks noChangeArrowheads="1"/>
            </p:cNvSpPr>
            <p:nvPr/>
          </p:nvSpPr>
          <p:spPr bwMode="auto">
            <a:xfrm>
              <a:off x="807899" y="6254999"/>
              <a:ext cx="2055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800" kern="0" dirty="0" err="1" smtClean="0">
                  <a:solidFill>
                    <a:prstClr val="black"/>
                  </a:solidFill>
                </a:rPr>
                <a:t>Fotos</a:t>
              </a:r>
              <a:r>
                <a:rPr lang="en-US" sz="800" kern="0" dirty="0" smtClean="0">
                  <a:solidFill>
                    <a:prstClr val="black"/>
                  </a:solidFill>
                </a:rPr>
                <a:t>: Janice Haney Carr, Centers for Disease Control and Prevention</a:t>
              </a:r>
              <a:endParaRPr lang="he-IL" sz="800" kern="0" dirty="0" smtClean="0">
                <a:solidFill>
                  <a:prstClr val="black"/>
                </a:solidFill>
              </a:endParaRPr>
            </a:p>
          </p:txBody>
        </p:sp>
        <p:grpSp>
          <p:nvGrpSpPr>
            <p:cNvPr id="43" name="קבוצה 42"/>
            <p:cNvGrpSpPr/>
            <p:nvPr/>
          </p:nvGrpSpPr>
          <p:grpSpPr>
            <a:xfrm>
              <a:off x="1223878" y="4874261"/>
              <a:ext cx="6948522" cy="1596034"/>
              <a:chOff x="925307" y="4874261"/>
              <a:chExt cx="6948522" cy="1596034"/>
            </a:xfrm>
          </p:grpSpPr>
          <p:pic>
            <p:nvPicPr>
              <p:cNvPr id="5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5922" y="4874262"/>
                <a:ext cx="2347907" cy="140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307" y="4874262"/>
                <a:ext cx="1662380" cy="140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2396" y="4874261"/>
                <a:ext cx="2747303" cy="140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מלבן 9"/>
              <p:cNvSpPr>
                <a:spLocks noChangeArrowheads="1"/>
              </p:cNvSpPr>
              <p:nvPr/>
            </p:nvSpPr>
            <p:spPr bwMode="auto">
              <a:xfrm>
                <a:off x="3797159" y="6254851"/>
                <a:ext cx="16321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he-IL" sz="800" kern="0" dirty="0" smtClean="0">
                    <a:solidFill>
                      <a:srgbClr val="000000"/>
                    </a:solidFill>
                  </a:rPr>
                  <a:t>ד"ר ירון זיו – אוניברסיטת בו-גוריון ©</a:t>
                </a:r>
                <a:endParaRPr lang="en-US" sz="800" kern="0" dirty="0" smtClean="0">
                  <a:solidFill>
                    <a:srgbClr val="000000"/>
                  </a:solidFill>
                </a:endParaRPr>
              </a:p>
            </p:txBody>
          </p:sp>
          <p:sp>
            <p:nvSpPr>
              <p:cNvPr id="55" name="מלבן 9"/>
              <p:cNvSpPr>
                <a:spLocks noChangeArrowheads="1"/>
              </p:cNvSpPr>
              <p:nvPr/>
            </p:nvSpPr>
            <p:spPr bwMode="auto">
              <a:xfrm>
                <a:off x="7294824" y="6237312"/>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he-IL" sz="800" kern="0" dirty="0" smtClean="0">
                    <a:solidFill>
                      <a:srgbClr val="000000"/>
                    </a:solidFill>
                  </a:rPr>
                  <a:t>אמיר ליצ'י</a:t>
                </a:r>
                <a:endParaRPr lang="en-US" sz="800" kern="0" dirty="0" smtClean="0">
                  <a:solidFill>
                    <a:srgbClr val="000000"/>
                  </a:solidFill>
                </a:endParaRPr>
              </a:p>
            </p:txBody>
          </p:sp>
        </p:grpSp>
        <p:grpSp>
          <p:nvGrpSpPr>
            <p:cNvPr id="44" name="קבוצה 43"/>
            <p:cNvGrpSpPr/>
            <p:nvPr/>
          </p:nvGrpSpPr>
          <p:grpSpPr>
            <a:xfrm>
              <a:off x="1831015" y="3137359"/>
              <a:ext cx="6034240" cy="1771081"/>
              <a:chOff x="1831015" y="3137359"/>
              <a:chExt cx="6034240" cy="1771081"/>
            </a:xfrm>
          </p:grpSpPr>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137359"/>
                <a:ext cx="1771742" cy="159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9699" y="3140968"/>
                <a:ext cx="2405556" cy="159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763415" y="3159906"/>
                <a:ext cx="1590675" cy="155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מלבן 47"/>
              <p:cNvSpPr/>
              <p:nvPr/>
            </p:nvSpPr>
            <p:spPr>
              <a:xfrm>
                <a:off x="1831015" y="4677338"/>
                <a:ext cx="1507144" cy="215444"/>
              </a:xfrm>
              <a:prstGeom prst="rect">
                <a:avLst/>
              </a:prstGeom>
            </p:spPr>
            <p:txBody>
              <a:bodyPr wrap="none">
                <a:spAutoFit/>
              </a:bodyPr>
              <a:lstStyle/>
              <a:p>
                <a:r>
                  <a:rPr lang="en-US" sz="800" dirty="0">
                    <a:solidFill>
                      <a:srgbClr val="000000"/>
                    </a:solidFill>
                    <a:latin typeface="Tahoma"/>
                    <a:cs typeface="Arial"/>
                  </a:rPr>
                  <a:t>istockphoto.com/David Stead</a:t>
                </a:r>
                <a:endParaRPr lang="he-IL" dirty="0">
                  <a:solidFill>
                    <a:prstClr val="black"/>
                  </a:solidFill>
                </a:endParaRPr>
              </a:p>
            </p:txBody>
          </p:sp>
          <p:sp>
            <p:nvSpPr>
              <p:cNvPr id="49" name="מלבן 9"/>
              <p:cNvSpPr>
                <a:spLocks noChangeArrowheads="1"/>
              </p:cNvSpPr>
              <p:nvPr/>
            </p:nvSpPr>
            <p:spPr bwMode="auto">
              <a:xfrm>
                <a:off x="7294824" y="4690235"/>
                <a:ext cx="521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he-IL" sz="800" kern="0" dirty="0" smtClean="0">
                    <a:solidFill>
                      <a:srgbClr val="000000"/>
                    </a:solidFill>
                  </a:rPr>
                  <a:t>אורה בר</a:t>
                </a:r>
                <a:endParaRPr lang="en-US" sz="800" kern="0" dirty="0" smtClean="0">
                  <a:solidFill>
                    <a:srgbClr val="000000"/>
                  </a:solidFill>
                </a:endParaRPr>
              </a:p>
            </p:txBody>
          </p:sp>
          <p:sp>
            <p:nvSpPr>
              <p:cNvPr id="50" name="מלבן 9"/>
              <p:cNvSpPr>
                <a:spLocks noChangeArrowheads="1"/>
              </p:cNvSpPr>
              <p:nvPr/>
            </p:nvSpPr>
            <p:spPr bwMode="auto">
              <a:xfrm>
                <a:off x="4799280" y="4692996"/>
                <a:ext cx="521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he-IL" sz="800" kern="0" dirty="0" smtClean="0">
                    <a:solidFill>
                      <a:srgbClr val="000000"/>
                    </a:solidFill>
                  </a:rPr>
                  <a:t>אורה בר</a:t>
                </a:r>
                <a:endParaRPr lang="en-US" sz="800" kern="0" dirty="0" smtClean="0">
                  <a:solidFill>
                    <a:srgbClr val="000000"/>
                  </a:solidFill>
                </a:endParaRPr>
              </a:p>
            </p:txBody>
          </p:sp>
        </p:grpSp>
      </p:grpSp>
    </p:spTree>
    <p:extLst>
      <p:ext uri="{BB962C8B-B14F-4D97-AF65-F5344CB8AC3E}">
        <p14:creationId xmlns:p14="http://schemas.microsoft.com/office/powerpoint/2010/main" val="215415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כותרת 8"/>
          <p:cNvSpPr>
            <a:spLocks noGrp="1"/>
          </p:cNvSpPr>
          <p:nvPr>
            <p:ph type="title"/>
          </p:nvPr>
        </p:nvSpPr>
        <p:spPr bwMode="auto">
          <a:xfrm>
            <a:off x="35496" y="0"/>
            <a:ext cx="8535987" cy="395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p>
        </p:txBody>
      </p:sp>
      <p:sp>
        <p:nvSpPr>
          <p:cNvPr id="21" name="TextBox 20"/>
          <p:cNvSpPr txBox="1"/>
          <p:nvPr/>
        </p:nvSpPr>
        <p:spPr>
          <a:xfrm>
            <a:off x="517525" y="522288"/>
            <a:ext cx="8183563" cy="644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D4C72"/>
                </a:solidFill>
                <a:latin typeface="Arial"/>
                <a:cs typeface="Arial"/>
              </a:rPr>
              <a:t>השלימו את תרשים </a:t>
            </a:r>
            <a:r>
              <a:rPr lang="he-IL" kern="0" dirty="0" smtClean="0">
                <a:solidFill>
                  <a:srgbClr val="1D4C72"/>
                </a:solidFill>
                <a:latin typeface="Arial"/>
                <a:cs typeface="Arial"/>
              </a:rPr>
              <a:t>הזרימה:</a:t>
            </a:r>
            <a:endParaRPr lang="he-IL" kern="0" dirty="0">
              <a:solidFill>
                <a:srgbClr val="1D4C72"/>
              </a:solidFill>
              <a:latin typeface="Arial"/>
              <a:cs typeface="Arial"/>
            </a:endParaRPr>
          </a:p>
        </p:txBody>
      </p:sp>
      <p:sp>
        <p:nvSpPr>
          <p:cNvPr id="22"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05ED4F-ED09-4880-92CA-F2C2C368B03B}" type="slidenum">
              <a:rPr lang="he-IL" sz="1200" smtClean="0">
                <a:solidFill>
                  <a:prstClr val="white">
                    <a:lumMod val="75000"/>
                  </a:prstClr>
                </a:solidFill>
              </a:rPr>
              <a:pPr fontAlgn="base">
                <a:spcBef>
                  <a:spcPct val="0"/>
                </a:spcBef>
                <a:spcAft>
                  <a:spcPct val="0"/>
                </a:spcAft>
                <a:defRPr/>
              </a:pPr>
              <a:t>20</a:t>
            </a:fld>
            <a:endParaRPr lang="he-IL" sz="1200" dirty="0" smtClean="0">
              <a:solidFill>
                <a:prstClr val="white">
                  <a:lumMod val="75000"/>
                </a:prstClr>
              </a:solidFill>
            </a:endParaRPr>
          </a:p>
        </p:txBody>
      </p:sp>
      <p:sp>
        <p:nvSpPr>
          <p:cNvPr id="23"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5" name="קבוצה 14"/>
          <p:cNvGrpSpPr/>
          <p:nvPr/>
        </p:nvGrpSpPr>
        <p:grpSpPr>
          <a:xfrm>
            <a:off x="6004008" y="1772816"/>
            <a:ext cx="2384416" cy="3096344"/>
            <a:chOff x="5859992" y="1772816"/>
            <a:chExt cx="2384416" cy="3096344"/>
          </a:xfrm>
        </p:grpSpPr>
        <p:sp>
          <p:nvSpPr>
            <p:cNvPr id="3" name="מלבן 2"/>
            <p:cNvSpPr/>
            <p:nvPr/>
          </p:nvSpPr>
          <p:spPr>
            <a:xfrm>
              <a:off x="6300192" y="3143250"/>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248844" name="Straight Connector 32"/>
            <p:cNvCxnSpPr>
              <a:cxnSpLocks noChangeShapeType="1"/>
            </p:cNvCxnSpPr>
            <p:nvPr/>
          </p:nvCxnSpPr>
          <p:spPr bwMode="auto">
            <a:xfrm flipV="1">
              <a:off x="7092280" y="2500313"/>
              <a:ext cx="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pic>
          <p:nvPicPr>
            <p:cNvPr id="24884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416" y="3582714"/>
              <a:ext cx="10017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24" name="מלבן 23"/>
            <p:cNvSpPr/>
            <p:nvPr/>
          </p:nvSpPr>
          <p:spPr>
            <a:xfrm>
              <a:off x="5859992" y="1772816"/>
              <a:ext cx="2384416" cy="727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מלבן 1"/>
            <p:cNvSpPr/>
            <p:nvPr/>
          </p:nvSpPr>
          <p:spPr>
            <a:xfrm>
              <a:off x="5932000" y="1772816"/>
              <a:ext cx="2312408" cy="646331"/>
            </a:xfrm>
            <a:prstGeom prst="rect">
              <a:avLst/>
            </a:prstGeom>
          </p:spPr>
          <p:txBody>
            <a:bodyPr wrap="square">
              <a:spAutoFit/>
            </a:bodyPr>
            <a:lstStyle/>
            <a:p>
              <a:pPr algn="ctr" fontAlgn="auto">
                <a:spcBef>
                  <a:spcPts val="0"/>
                </a:spcBef>
                <a:spcAft>
                  <a:spcPts val="0"/>
                </a:spcAft>
                <a:defRPr/>
              </a:pPr>
              <a:r>
                <a:rPr lang="he-IL" kern="0" dirty="0">
                  <a:solidFill>
                    <a:srgbClr val="1D4C72"/>
                  </a:solidFill>
                  <a:latin typeface="Arial"/>
                  <a:cs typeface="Arial"/>
                </a:rPr>
                <a:t>חומרים מסיסים בשומן עוברים דרך ה-</a:t>
              </a:r>
            </a:p>
          </p:txBody>
        </p:sp>
        <p:cxnSp>
          <p:nvCxnSpPr>
            <p:cNvPr id="5" name="מחבר ישר 4"/>
            <p:cNvCxnSpPr/>
            <p:nvPr/>
          </p:nvCxnSpPr>
          <p:spPr>
            <a:xfrm flipH="1">
              <a:off x="6519416" y="3501008"/>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קבוצה 13"/>
          <p:cNvGrpSpPr/>
          <p:nvPr/>
        </p:nvGrpSpPr>
        <p:grpSpPr>
          <a:xfrm>
            <a:off x="676979" y="1772816"/>
            <a:ext cx="4759117" cy="3096345"/>
            <a:chOff x="498795" y="1772816"/>
            <a:chExt cx="4759117" cy="3096345"/>
          </a:xfrm>
        </p:grpSpPr>
        <p:sp>
          <p:nvSpPr>
            <p:cNvPr id="35" name="מלבן 34"/>
            <p:cNvSpPr/>
            <p:nvPr/>
          </p:nvSpPr>
          <p:spPr>
            <a:xfrm>
              <a:off x="3889760" y="3143251"/>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248841" name="Straight Connector 20"/>
            <p:cNvCxnSpPr>
              <a:cxnSpLocks noChangeShapeType="1"/>
            </p:cNvCxnSpPr>
            <p:nvPr/>
          </p:nvCxnSpPr>
          <p:spPr bwMode="auto">
            <a:xfrm>
              <a:off x="3857625" y="2500313"/>
              <a:ext cx="67945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48842" name="Straight Connector 26"/>
            <p:cNvCxnSpPr>
              <a:cxnSpLocks noChangeShapeType="1"/>
            </p:cNvCxnSpPr>
            <p:nvPr/>
          </p:nvCxnSpPr>
          <p:spPr bwMode="auto">
            <a:xfrm rot="10800000" flipV="1">
              <a:off x="1285875" y="2500313"/>
              <a:ext cx="857250" cy="642937"/>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48843" name="Straight Connector 28"/>
            <p:cNvCxnSpPr>
              <a:cxnSpLocks noChangeShapeType="1"/>
            </p:cNvCxnSpPr>
            <p:nvPr/>
          </p:nvCxnSpPr>
          <p:spPr bwMode="auto">
            <a:xfrm rot="5400000" flipH="1" flipV="1">
              <a:off x="2821781" y="2821782"/>
              <a:ext cx="642937" cy="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grpSp>
          <p:nvGrpSpPr>
            <p:cNvPr id="13" name="קבוצה 12"/>
            <p:cNvGrpSpPr/>
            <p:nvPr/>
          </p:nvGrpSpPr>
          <p:grpSpPr>
            <a:xfrm>
              <a:off x="1115616" y="1772816"/>
              <a:ext cx="3225641" cy="830997"/>
              <a:chOff x="1115616" y="1772816"/>
              <a:chExt cx="3225641" cy="830997"/>
            </a:xfrm>
          </p:grpSpPr>
          <p:sp>
            <p:nvSpPr>
              <p:cNvPr id="31" name="מלבן 30"/>
              <p:cNvSpPr/>
              <p:nvPr/>
            </p:nvSpPr>
            <p:spPr>
              <a:xfrm>
                <a:off x="1250156" y="1772816"/>
                <a:ext cx="2928024" cy="727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מלבן 11"/>
              <p:cNvSpPr/>
              <p:nvPr/>
            </p:nvSpPr>
            <p:spPr>
              <a:xfrm>
                <a:off x="1115616" y="1772816"/>
                <a:ext cx="3225641" cy="830997"/>
              </a:xfrm>
              <a:prstGeom prst="rect">
                <a:avLst/>
              </a:prstGeom>
            </p:spPr>
            <p:txBody>
              <a:bodyPr wrap="square">
                <a:spAutoFit/>
              </a:bodyPr>
              <a:lstStyle/>
              <a:p>
                <a:pPr algn="ctr" fontAlgn="auto">
                  <a:spcBef>
                    <a:spcPts val="0"/>
                  </a:spcBef>
                  <a:spcAft>
                    <a:spcPts val="0"/>
                  </a:spcAft>
                  <a:defRPr/>
                </a:pPr>
                <a:r>
                  <a:rPr lang="he-IL" kern="0" dirty="0">
                    <a:solidFill>
                      <a:srgbClr val="1D4C72"/>
                    </a:solidFill>
                    <a:latin typeface="Arial"/>
                    <a:cs typeface="Arial"/>
                  </a:rPr>
                  <a:t>חומרים שאינם מסיסים בשומן עוברים דרך ה-</a:t>
                </a:r>
              </a:p>
              <a:p>
                <a:pPr algn="ctr" fontAlgn="auto">
                  <a:spcBef>
                    <a:spcPts val="0"/>
                  </a:spcBef>
                  <a:spcAft>
                    <a:spcPts val="0"/>
                  </a:spcAft>
                  <a:defRPr/>
                </a:pPr>
                <a:endParaRPr lang="he-IL" sz="1200" kern="0" dirty="0">
                  <a:solidFill>
                    <a:srgbClr val="1D4C72"/>
                  </a:solidFill>
                  <a:latin typeface="Arial"/>
                  <a:cs typeface="Arial"/>
                </a:endParaRPr>
              </a:p>
            </p:txBody>
          </p:sp>
        </p:grpSp>
        <p:pic>
          <p:nvPicPr>
            <p:cNvPr id="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82714"/>
              <a:ext cx="1000121" cy="121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מלבן 35"/>
            <p:cNvSpPr/>
            <p:nvPr/>
          </p:nvSpPr>
          <p:spPr>
            <a:xfrm>
              <a:off x="2171973" y="3127393"/>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7" name="מלבן 36"/>
            <p:cNvSpPr/>
            <p:nvPr/>
          </p:nvSpPr>
          <p:spPr>
            <a:xfrm>
              <a:off x="498795" y="3143251"/>
              <a:ext cx="1368152" cy="1725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3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143" y="3536156"/>
              <a:ext cx="10398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08" y="3501008"/>
              <a:ext cx="1152525"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cxnSp>
          <p:nvCxnSpPr>
            <p:cNvPr id="40" name="מחבר ישר 39"/>
            <p:cNvCxnSpPr/>
            <p:nvPr/>
          </p:nvCxnSpPr>
          <p:spPr>
            <a:xfrm flipH="1">
              <a:off x="4044003" y="3446712"/>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H="1">
              <a:off x="2355193" y="3442520"/>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flipH="1">
              <a:off x="757421" y="3423582"/>
              <a:ext cx="100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bwMode="auto">
          <a:xfrm>
            <a:off x="3647306" y="3140968"/>
            <a:ext cx="1428750" cy="369887"/>
          </a:xfrm>
          <a:prstGeom prst="rect">
            <a:avLst/>
          </a:prstGeom>
          <a:noFill/>
          <a:ln w="12700">
            <a:noFill/>
          </a:ln>
          <a:effectLst/>
        </p:spPr>
        <p:txBody>
          <a:bodyPr rtlCol="1" anchor="ctr">
            <a:spAutoFit/>
          </a:bodyPr>
          <a:lstStyle/>
          <a:p>
            <a:pPr fontAlgn="auto">
              <a:spcBef>
                <a:spcPts val="0"/>
              </a:spcBef>
              <a:spcAft>
                <a:spcPts val="0"/>
              </a:spcAft>
              <a:defRPr/>
            </a:pPr>
            <a:r>
              <a:rPr lang="he-IL" kern="0" dirty="0">
                <a:solidFill>
                  <a:sysClr val="windowText" lastClr="000000"/>
                </a:solidFill>
                <a:latin typeface="Arial"/>
                <a:cs typeface="Arial"/>
              </a:rPr>
              <a:t>תעלות</a:t>
            </a:r>
          </a:p>
        </p:txBody>
      </p:sp>
      <p:sp>
        <p:nvSpPr>
          <p:cNvPr id="30" name="TextBox 29"/>
          <p:cNvSpPr txBox="1"/>
          <p:nvPr/>
        </p:nvSpPr>
        <p:spPr bwMode="auto">
          <a:xfrm>
            <a:off x="1979712" y="3140968"/>
            <a:ext cx="1428750" cy="369887"/>
          </a:xfrm>
          <a:prstGeom prst="rect">
            <a:avLst/>
          </a:prstGeom>
          <a:noFill/>
          <a:ln w="12700">
            <a:noFill/>
          </a:ln>
          <a:effectLst/>
        </p:spPr>
        <p:txBody>
          <a:bodyPr rtlCol="1" anchor="ctr">
            <a:spAutoFit/>
          </a:bodyPr>
          <a:lstStyle/>
          <a:p>
            <a:pPr fontAlgn="auto">
              <a:spcBef>
                <a:spcPts val="0"/>
              </a:spcBef>
              <a:spcAft>
                <a:spcPts val="0"/>
              </a:spcAft>
              <a:defRPr/>
            </a:pPr>
            <a:r>
              <a:rPr lang="he-IL" kern="0" dirty="0">
                <a:solidFill>
                  <a:sysClr val="windowText" lastClr="000000"/>
                </a:solidFill>
                <a:latin typeface="Arial"/>
                <a:cs typeface="Arial"/>
              </a:rPr>
              <a:t>נשאים</a:t>
            </a:r>
          </a:p>
        </p:txBody>
      </p:sp>
      <p:sp>
        <p:nvSpPr>
          <p:cNvPr id="32" name="TextBox 31"/>
          <p:cNvSpPr txBox="1"/>
          <p:nvPr/>
        </p:nvSpPr>
        <p:spPr bwMode="auto">
          <a:xfrm>
            <a:off x="436559" y="3121381"/>
            <a:ext cx="1428750" cy="369887"/>
          </a:xfrm>
          <a:prstGeom prst="rect">
            <a:avLst/>
          </a:prstGeom>
          <a:noFill/>
          <a:ln w="12700">
            <a:noFill/>
          </a:ln>
          <a:effectLst/>
        </p:spPr>
        <p:txBody>
          <a:bodyPr rtlCol="1" anchor="ctr">
            <a:spAutoFit/>
          </a:bodyPr>
          <a:lstStyle/>
          <a:p>
            <a:pPr fontAlgn="auto">
              <a:spcBef>
                <a:spcPts val="0"/>
              </a:spcBef>
              <a:spcAft>
                <a:spcPts val="0"/>
              </a:spcAft>
              <a:defRPr/>
            </a:pPr>
            <a:r>
              <a:rPr lang="he-IL" kern="0" dirty="0">
                <a:solidFill>
                  <a:sysClr val="windowText" lastClr="000000"/>
                </a:solidFill>
                <a:latin typeface="Arial"/>
                <a:cs typeface="Arial"/>
              </a:rPr>
              <a:t>משאבות</a:t>
            </a:r>
          </a:p>
        </p:txBody>
      </p:sp>
      <p:sp>
        <p:nvSpPr>
          <p:cNvPr id="33" name="TextBox 32"/>
          <p:cNvSpPr txBox="1"/>
          <p:nvPr/>
        </p:nvSpPr>
        <p:spPr bwMode="auto">
          <a:xfrm>
            <a:off x="6383610" y="3166268"/>
            <a:ext cx="1428750" cy="369888"/>
          </a:xfrm>
          <a:prstGeom prst="rect">
            <a:avLst/>
          </a:prstGeom>
          <a:noFill/>
          <a:ln w="12700">
            <a:noFill/>
          </a:ln>
          <a:effectLst/>
        </p:spPr>
        <p:txBody>
          <a:bodyPr rtlCol="1" anchor="ctr">
            <a:spAutoFit/>
          </a:bodyPr>
          <a:lstStyle/>
          <a:p>
            <a:pPr fontAlgn="auto">
              <a:spcBef>
                <a:spcPts val="0"/>
              </a:spcBef>
              <a:spcAft>
                <a:spcPts val="0"/>
              </a:spcAft>
              <a:defRPr/>
            </a:pPr>
            <a:r>
              <a:rPr lang="he-IL" kern="0" dirty="0">
                <a:solidFill>
                  <a:sysClr val="windowText" lastClr="000000"/>
                </a:solidFill>
                <a:latin typeface="Arial"/>
                <a:cs typeface="Arial"/>
              </a:rPr>
              <a:t>פוספוליפידים</a:t>
            </a:r>
          </a:p>
        </p:txBody>
      </p:sp>
    </p:spTree>
    <p:extLst>
      <p:ext uri="{BB962C8B-B14F-4D97-AF65-F5344CB8AC3E}">
        <p14:creationId xmlns:p14="http://schemas.microsoft.com/office/powerpoint/2010/main" val="409143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487363" y="0"/>
            <a:ext cx="8086725" cy="436563"/>
          </a:xfrm>
        </p:spPr>
        <p:txBody>
          <a:bodyPr/>
          <a:lstStyle/>
          <a:p>
            <a:pPr eaLnBrk="1" fontAlgn="auto" hangingPunct="1">
              <a:spcBef>
                <a:spcPts val="0"/>
              </a:spcBef>
              <a:spcAft>
                <a:spcPts val="0"/>
              </a:spcAft>
              <a:defRPr/>
            </a:pPr>
            <a:r>
              <a:rPr lang="he-IL" sz="1800" b="1" dirty="0">
                <a:solidFill>
                  <a:srgbClr val="FF6600"/>
                </a:solidFill>
                <a:ea typeface="+mn-ea"/>
              </a:rPr>
              <a:t>שאלה </a:t>
            </a:r>
            <a:r>
              <a:rPr lang="he-IL" sz="1800" b="1" dirty="0" smtClean="0">
                <a:solidFill>
                  <a:srgbClr val="FF6600"/>
                </a:solidFill>
                <a:ea typeface="+mn-ea"/>
              </a:rPr>
              <a:t>6</a:t>
            </a:r>
            <a:endParaRPr lang="he-IL" sz="1800" b="1" dirty="0">
              <a:solidFill>
                <a:srgbClr val="FF6600"/>
              </a:solidFill>
              <a:ea typeface="+mn-ea"/>
            </a:endParaRPr>
          </a:p>
        </p:txBody>
      </p:sp>
      <p:sp>
        <p:nvSpPr>
          <p:cNvPr id="42" name="TextBox 41"/>
          <p:cNvSpPr txBox="1"/>
          <p:nvPr/>
        </p:nvSpPr>
        <p:spPr>
          <a:xfrm>
            <a:off x="35496" y="620713"/>
            <a:ext cx="8572500" cy="1938337"/>
          </a:xfrm>
          <a:prstGeom prst="rect">
            <a:avLst/>
          </a:prstGeom>
          <a:noFill/>
          <a:ln w="19050">
            <a:noFill/>
          </a:ln>
          <a:effectLst>
            <a:outerShdw sx="102000" sy="102000" algn="tl" rotWithShape="0">
              <a:sysClr val="window" lastClr="FFFFFF">
                <a:lumMod val="65000"/>
                <a:alpha val="0"/>
              </a:sysClr>
            </a:outerShdw>
          </a:effectLst>
        </p:spPr>
        <p:txBody>
          <a:bodyPr>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אילו קרום התא היה בנוי </a:t>
            </a:r>
            <a:r>
              <a:rPr lang="he-IL" u="sng" kern="0" dirty="0">
                <a:solidFill>
                  <a:srgbClr val="1D4C72"/>
                </a:solidFill>
              </a:rPr>
              <a:t>רק</a:t>
            </a:r>
            <a:r>
              <a:rPr lang="he-IL" kern="0" dirty="0">
                <a:solidFill>
                  <a:srgbClr val="1D4C72"/>
                </a:solidFill>
              </a:rPr>
              <a:t> מפוספוליפידים: </a:t>
            </a:r>
          </a:p>
          <a:p>
            <a:pPr fontAlgn="auto">
              <a:spcBef>
                <a:spcPts val="0"/>
              </a:spcBef>
              <a:spcAft>
                <a:spcPts val="0"/>
              </a:spcAft>
              <a:defRPr/>
            </a:pPr>
            <a:r>
              <a:rPr lang="he-IL" kern="0" dirty="0">
                <a:solidFill>
                  <a:srgbClr val="1D4C72"/>
                </a:solidFill>
              </a:rPr>
              <a:t> </a:t>
            </a:r>
            <a:r>
              <a:rPr lang="he-IL" b="1" kern="0" dirty="0">
                <a:solidFill>
                  <a:srgbClr val="1D4C72"/>
                </a:solidFill>
              </a:rPr>
              <a:t>א.</a:t>
            </a:r>
            <a:r>
              <a:rPr lang="he-IL" kern="0" dirty="0">
                <a:solidFill>
                  <a:srgbClr val="1D4C72"/>
                </a:solidFill>
              </a:rPr>
              <a:t> אנזימים היו יכולים לעבור דרכו, וחומצות אמיניות לא היו יכולות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חומצות אמיניות היו יכולות לעבור דרכו, ואנזימים לא היו יכולים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גם אנזימים וגם חומצות אמיניות היו יכולים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גם אנזימים וגם חומצות אמיניות לא היו יכולים לעבור דרכו</a:t>
            </a:r>
            <a:endParaRPr lang="he-IL" sz="1200" kern="0" dirty="0">
              <a:solidFill>
                <a:prstClr val="black"/>
              </a:solidFill>
            </a:endParaRPr>
          </a:p>
          <a:p>
            <a:pPr fontAlgn="auto">
              <a:spcBef>
                <a:spcPts val="0"/>
              </a:spcBef>
              <a:spcAft>
                <a:spcPts val="0"/>
              </a:spcAft>
              <a:defRPr/>
            </a:pPr>
            <a:endParaRPr lang="he-IL" sz="1200" kern="0" dirty="0">
              <a:solidFill>
                <a:prstClr val="black"/>
              </a:solidFill>
            </a:endParaRPr>
          </a:p>
        </p:txBody>
      </p:sp>
      <p:sp>
        <p:nvSpPr>
          <p:cNvPr id="43" name="TextBox 42"/>
          <p:cNvSpPr txBox="1"/>
          <p:nvPr/>
        </p:nvSpPr>
        <p:spPr>
          <a:xfrm>
            <a:off x="627063" y="2484438"/>
            <a:ext cx="8040687"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F7F7F"/>
                </a:solidFill>
                <a:latin typeface="Arial"/>
                <a:cs typeface="Arial"/>
              </a:rPr>
              <a:t>רמז: </a:t>
            </a:r>
            <a:endParaRPr lang="he-IL" kern="0" dirty="0">
              <a:solidFill>
                <a:srgbClr val="7F7F7F"/>
              </a:solidFill>
              <a:latin typeface="Arial"/>
              <a:cs typeface="Arial"/>
            </a:endParaRPr>
          </a:p>
          <a:p>
            <a:pPr fontAlgn="auto">
              <a:spcBef>
                <a:spcPts val="0"/>
              </a:spcBef>
              <a:spcAft>
                <a:spcPts val="0"/>
              </a:spcAft>
              <a:defRPr/>
            </a:pPr>
            <a:r>
              <a:rPr lang="he-IL" kern="0" dirty="0">
                <a:solidFill>
                  <a:srgbClr val="7F7F7F"/>
                </a:solidFill>
                <a:latin typeface="Arial"/>
                <a:cs typeface="Arial"/>
              </a:rPr>
              <a:t>מולקולות החומצות האמיניות טעונות במטען חשמלי.</a:t>
            </a:r>
          </a:p>
          <a:p>
            <a:pPr fontAlgn="auto">
              <a:spcBef>
                <a:spcPts val="0"/>
              </a:spcBef>
              <a:spcAft>
                <a:spcPts val="0"/>
              </a:spcAft>
              <a:defRPr/>
            </a:pPr>
            <a:r>
              <a:rPr lang="he-IL" kern="0" dirty="0">
                <a:solidFill>
                  <a:srgbClr val="7F7F7F"/>
                </a:solidFill>
                <a:latin typeface="Arial"/>
                <a:cs typeface="Arial"/>
              </a:rPr>
              <a:t>האנזימים הם חלבונים.</a:t>
            </a:r>
            <a:endParaRPr lang="he-IL" kern="0" dirty="0">
              <a:solidFill>
                <a:srgbClr val="1D4C72"/>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D0EA3D-5F4C-4745-967D-C99075B7AFF1}" type="slidenum">
              <a:rPr lang="he-IL" sz="1200" smtClean="0">
                <a:solidFill>
                  <a:prstClr val="white">
                    <a:lumMod val="75000"/>
                  </a:prstClr>
                </a:solidFill>
              </a:rPr>
              <a:pPr fontAlgn="base">
                <a:spcBef>
                  <a:spcPct val="0"/>
                </a:spcBef>
                <a:spcAft>
                  <a:spcPct val="0"/>
                </a:spcAft>
                <a:defRPr/>
              </a:pPr>
              <a:t>21</a:t>
            </a:fld>
            <a:endParaRPr lang="he-IL" sz="1200" dirty="0" smtClean="0">
              <a:solidFill>
                <a:prstClr val="white">
                  <a:lumMod val="75000"/>
                </a:prstClr>
              </a:solidFill>
            </a:endParaRPr>
          </a:p>
        </p:txBody>
      </p:sp>
      <p:sp>
        <p:nvSpPr>
          <p:cNvPr id="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467544" y="0"/>
            <a:ext cx="8086725" cy="439738"/>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7" name="Rectangle 12"/>
          <p:cNvSpPr/>
          <p:nvPr/>
        </p:nvSpPr>
        <p:spPr>
          <a:xfrm>
            <a:off x="401638" y="2559050"/>
            <a:ext cx="8286750" cy="1866900"/>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התשובה:</a:t>
            </a:r>
          </a:p>
          <a:p>
            <a:pPr fontAlgn="auto">
              <a:spcBef>
                <a:spcPts val="0"/>
              </a:spcBef>
              <a:spcAft>
                <a:spcPts val="0"/>
              </a:spcAft>
              <a:defRPr/>
            </a:pPr>
            <a:r>
              <a:rPr lang="he-IL" kern="0" dirty="0">
                <a:solidFill>
                  <a:prstClr val="black"/>
                </a:solidFill>
                <a:latin typeface="Arial"/>
                <a:cs typeface="Arial"/>
              </a:rPr>
              <a:t>התשובה הנכונה היא ד'.</a:t>
            </a:r>
          </a:p>
          <a:p>
            <a:pPr fontAlgn="auto">
              <a:spcBef>
                <a:spcPts val="0"/>
              </a:spcBef>
              <a:spcAft>
                <a:spcPts val="0"/>
              </a:spcAft>
              <a:defRPr/>
            </a:pPr>
            <a:r>
              <a:rPr lang="he-IL" kern="0" dirty="0">
                <a:solidFill>
                  <a:prstClr val="black"/>
                </a:solidFill>
                <a:latin typeface="Arial"/>
                <a:cs typeface="Arial"/>
              </a:rPr>
              <a:t>חלבונים אינם עוברים דרך הקרום כי הם מורכבים ממולקולות גדולות. המולקולות של החומצות האמיניות טעונות במטען חשמלי ולכן הן אינן מסיסות בשומן, ועוברות דרך חלבוני ההעברה. אם הקרום היה בנוי רק מפוספוליפידים ללא חלבוני ההעברה, החומצות האמיניות לא היו עוברות דרכו.</a:t>
            </a:r>
          </a:p>
        </p:txBody>
      </p:sp>
      <p:sp>
        <p:nvSpPr>
          <p:cNvPr id="8" name="TextBox 7"/>
          <p:cNvSpPr txBox="1"/>
          <p:nvPr/>
        </p:nvSpPr>
        <p:spPr>
          <a:xfrm>
            <a:off x="35496" y="620713"/>
            <a:ext cx="8572500" cy="1938337"/>
          </a:xfrm>
          <a:prstGeom prst="rect">
            <a:avLst/>
          </a:prstGeom>
          <a:noFill/>
          <a:ln w="19050">
            <a:noFill/>
          </a:ln>
          <a:effectLst>
            <a:outerShdw sx="102000" sy="102000" algn="tl" rotWithShape="0">
              <a:sysClr val="window" lastClr="FFFFFF">
                <a:lumMod val="65000"/>
                <a:alpha val="0"/>
              </a:sysClr>
            </a:outerShdw>
          </a:effectLst>
        </p:spPr>
        <p:txBody>
          <a:bodyPr>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אילו קרום התא היה בנוי </a:t>
            </a:r>
            <a:r>
              <a:rPr lang="he-IL" u="sng" kern="0" dirty="0">
                <a:solidFill>
                  <a:srgbClr val="1D4C72"/>
                </a:solidFill>
              </a:rPr>
              <a:t>רק</a:t>
            </a:r>
            <a:r>
              <a:rPr lang="he-IL" kern="0" dirty="0">
                <a:solidFill>
                  <a:srgbClr val="1D4C72"/>
                </a:solidFill>
              </a:rPr>
              <a:t> מפוספוליפידים: </a:t>
            </a:r>
          </a:p>
          <a:p>
            <a:pPr fontAlgn="auto">
              <a:spcBef>
                <a:spcPts val="0"/>
              </a:spcBef>
              <a:spcAft>
                <a:spcPts val="0"/>
              </a:spcAft>
              <a:defRPr/>
            </a:pPr>
            <a:r>
              <a:rPr lang="he-IL" kern="0" dirty="0">
                <a:solidFill>
                  <a:srgbClr val="1D4C72"/>
                </a:solidFill>
              </a:rPr>
              <a:t> </a:t>
            </a:r>
            <a:r>
              <a:rPr lang="he-IL" b="1" kern="0" dirty="0">
                <a:solidFill>
                  <a:srgbClr val="1D4C72"/>
                </a:solidFill>
              </a:rPr>
              <a:t>א.</a:t>
            </a:r>
            <a:r>
              <a:rPr lang="he-IL" kern="0" dirty="0">
                <a:solidFill>
                  <a:srgbClr val="1D4C72"/>
                </a:solidFill>
              </a:rPr>
              <a:t> אנזימים היו יכולים לעבור דרכו, וחומצות אמיניות לא היו יכולות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חומצות אמיניות היו יכולות לעבור דרכו, ואנזימים לא היו יכולים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גם אנזימים וגם חומצות אמיניות היו יכולים לעבור דרכו</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גם אנזימים וגם חומצות אמיניות לא היו יכולים לעבור דרכו</a:t>
            </a:r>
            <a:endParaRPr lang="he-IL" sz="1200" kern="0" dirty="0">
              <a:solidFill>
                <a:prstClr val="black"/>
              </a:solidFill>
            </a:endParaRPr>
          </a:p>
          <a:p>
            <a:pPr fontAlgn="auto">
              <a:spcBef>
                <a:spcPts val="0"/>
              </a:spcBef>
              <a:spcAft>
                <a:spcPts val="0"/>
              </a:spcAft>
              <a:defRPr/>
            </a:pPr>
            <a:endParaRPr lang="he-IL" sz="1200" kern="0" dirty="0">
              <a:solidFill>
                <a:prstClr val="black"/>
              </a:solidFill>
            </a:endParaRPr>
          </a:p>
        </p:txBody>
      </p:sp>
      <p:sp>
        <p:nvSpPr>
          <p:cNvPr id="10"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AF13E0-D343-4B6D-988E-B63DED05678E}" type="slidenum">
              <a:rPr lang="he-IL" sz="1200" smtClean="0">
                <a:solidFill>
                  <a:prstClr val="white">
                    <a:lumMod val="75000"/>
                  </a:prstClr>
                </a:solidFill>
              </a:rPr>
              <a:pPr fontAlgn="base">
                <a:spcBef>
                  <a:spcPct val="0"/>
                </a:spcBef>
                <a:spcAft>
                  <a:spcPct val="0"/>
                </a:spcAft>
                <a:defRPr/>
              </a:pPr>
              <a:t>22</a:t>
            </a:fld>
            <a:endParaRPr lang="he-IL" sz="1200" dirty="0" smtClean="0">
              <a:solidFill>
                <a:prstClr val="white">
                  <a:lumMod val="75000"/>
                </a:prstClr>
              </a:solidFill>
            </a:endParaRPr>
          </a:p>
        </p:txBody>
      </p:sp>
      <p:sp>
        <p:nvSpPr>
          <p:cNvPr id="11"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C9A101-16E0-4287-88BB-71ED020BAEDC}"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60040" y="44624"/>
            <a:ext cx="7772400" cy="441325"/>
          </a:xfrm>
        </p:spPr>
        <p:txBody>
          <a:bodyPr/>
          <a:lstStyle/>
          <a:p>
            <a:pPr fontAlgn="auto">
              <a:defRPr/>
            </a:pPr>
            <a:r>
              <a:rPr lang="he-IL" sz="1800" b="1" dirty="0">
                <a:solidFill>
                  <a:srgbClr val="FF6600"/>
                </a:solidFill>
                <a:ea typeface="+mn-ea"/>
              </a:rPr>
              <a:t>מעבר חומרים דרך </a:t>
            </a:r>
            <a:r>
              <a:rPr lang="he-IL" sz="1800" b="1" dirty="0" smtClean="0">
                <a:solidFill>
                  <a:srgbClr val="FF6600"/>
                </a:solidFill>
                <a:ea typeface="+mn-ea"/>
              </a:rPr>
              <a:t>הקרום: מעבר סביל (דיפוזיה) </a:t>
            </a:r>
            <a:r>
              <a:rPr lang="he-IL" sz="1800" b="1" dirty="0">
                <a:solidFill>
                  <a:srgbClr val="FF6600"/>
                </a:solidFill>
                <a:ea typeface="+mn-ea"/>
              </a:rPr>
              <a:t>והעברה פעילה</a:t>
            </a:r>
            <a:endParaRPr lang="he-IL" sz="1800" dirty="0" smtClean="0"/>
          </a:p>
        </p:txBody>
      </p:sp>
      <p:grpSp>
        <p:nvGrpSpPr>
          <p:cNvPr id="25" name="קבוצה 24"/>
          <p:cNvGrpSpPr/>
          <p:nvPr/>
        </p:nvGrpSpPr>
        <p:grpSpPr>
          <a:xfrm>
            <a:off x="57150" y="548680"/>
            <a:ext cx="8801100" cy="5625916"/>
            <a:chOff x="57150" y="698584"/>
            <a:chExt cx="8801100" cy="5625916"/>
          </a:xfrm>
        </p:grpSpPr>
        <p:sp>
          <p:nvSpPr>
            <p:cNvPr id="26" name="TextBox 25"/>
            <p:cNvSpPr txBox="1"/>
            <p:nvPr/>
          </p:nvSpPr>
          <p:spPr>
            <a:xfrm>
              <a:off x="4510088" y="1228690"/>
              <a:ext cx="3878262" cy="36933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u="sng" kern="0" dirty="0">
                  <a:solidFill>
                    <a:srgbClr val="00B0F0"/>
                  </a:solidFill>
                  <a:latin typeface="Arial"/>
                  <a:cs typeface="Arial"/>
                </a:rPr>
                <a:t>מעבר סביל (פסיבי) בדיפוזיה</a:t>
              </a:r>
              <a:endParaRPr lang="he-IL" b="1" kern="0" dirty="0">
                <a:solidFill>
                  <a:sysClr val="windowText" lastClr="000000"/>
                </a:solidFill>
                <a:latin typeface="Arial"/>
                <a:cs typeface="Arial"/>
              </a:endParaRPr>
            </a:p>
          </p:txBody>
        </p:sp>
        <p:grpSp>
          <p:nvGrpSpPr>
            <p:cNvPr id="27" name="קבוצה 26"/>
            <p:cNvGrpSpPr>
              <a:grpSpLocks/>
            </p:cNvGrpSpPr>
            <p:nvPr/>
          </p:nvGrpSpPr>
          <p:grpSpPr bwMode="auto">
            <a:xfrm>
              <a:off x="1691680" y="1475581"/>
              <a:ext cx="4890751" cy="4560887"/>
              <a:chOff x="1472927" y="-790842"/>
              <a:chExt cx="4892308" cy="4560506"/>
            </a:xfrm>
          </p:grpSpPr>
          <p:sp>
            <p:nvSpPr>
              <p:cNvPr id="65" name="אליפסה 64"/>
              <p:cNvSpPr/>
              <p:nvPr/>
            </p:nvSpPr>
            <p:spPr bwMode="auto">
              <a:xfrm flipH="1">
                <a:off x="1472927" y="2795219"/>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6" name="אליפסה 65"/>
              <p:cNvSpPr/>
              <p:nvPr/>
            </p:nvSpPr>
            <p:spPr bwMode="auto">
              <a:xfrm flipH="1">
                <a:off x="2344791" y="2974393"/>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אליפסה 66"/>
              <p:cNvSpPr/>
              <p:nvPr/>
            </p:nvSpPr>
            <p:spPr bwMode="auto">
              <a:xfrm flipH="1">
                <a:off x="6228667" y="1279085"/>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אליפסה 67"/>
              <p:cNvSpPr/>
              <p:nvPr/>
            </p:nvSpPr>
            <p:spPr bwMode="auto">
              <a:xfrm flipH="1">
                <a:off x="6092098" y="1710849"/>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אליפסה 68"/>
              <p:cNvSpPr/>
              <p:nvPr/>
            </p:nvSpPr>
            <p:spPr bwMode="auto">
              <a:xfrm flipH="1">
                <a:off x="5436251" y="1506078"/>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אליפסה 69"/>
              <p:cNvSpPr/>
              <p:nvPr/>
            </p:nvSpPr>
            <p:spPr bwMode="auto">
              <a:xfrm flipH="1">
                <a:off x="4951910" y="2709303"/>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אליפסה 70"/>
              <p:cNvSpPr/>
              <p:nvPr/>
            </p:nvSpPr>
            <p:spPr bwMode="auto">
              <a:xfrm flipH="1">
                <a:off x="6147678" y="3479176"/>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2" name="אליפסה 71"/>
              <p:cNvSpPr/>
              <p:nvPr/>
            </p:nvSpPr>
            <p:spPr bwMode="auto">
              <a:xfrm flipH="1">
                <a:off x="5725268" y="3022014"/>
                <a:ext cx="136568" cy="95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73" name="מחבר ישר 72"/>
              <p:cNvCxnSpPr/>
              <p:nvPr/>
            </p:nvCxnSpPr>
            <p:spPr>
              <a:xfrm>
                <a:off x="4331000" y="-790842"/>
                <a:ext cx="58757" cy="4512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a:off x="4389756" y="-790842"/>
                <a:ext cx="57168" cy="4560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572000" y="1693257"/>
              <a:ext cx="4286250" cy="12003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342900" indent="-342900" fontAlgn="auto">
                <a:spcBef>
                  <a:spcPts val="0"/>
                </a:spcBef>
                <a:spcAft>
                  <a:spcPts val="0"/>
                </a:spcAft>
                <a:buFont typeface="Wingdings" pitchFamily="2" charset="2"/>
                <a:buChar char="§"/>
                <a:defRPr/>
              </a:pPr>
              <a:r>
                <a:rPr lang="he-IL" kern="0" dirty="0" smtClean="0">
                  <a:solidFill>
                    <a:srgbClr val="00B0F0"/>
                  </a:solidFill>
                  <a:latin typeface="Calibri"/>
                  <a:cs typeface="Arial"/>
                </a:rPr>
                <a:t>מריכוז גבוה של החומר לריכוז נמוך של החומר, כלומר בכיוון מפל הריכוזים שלו.</a:t>
              </a:r>
            </a:p>
            <a:p>
              <a:pPr marL="342900" indent="-342900" fontAlgn="auto">
                <a:spcBef>
                  <a:spcPts val="0"/>
                </a:spcBef>
                <a:spcAft>
                  <a:spcPts val="0"/>
                </a:spcAft>
                <a:buFont typeface="Wingdings" pitchFamily="2" charset="2"/>
                <a:buChar char="§"/>
                <a:defRPr/>
              </a:pPr>
              <a:r>
                <a:rPr lang="he-IL" u="sng" kern="0" dirty="0" smtClean="0">
                  <a:solidFill>
                    <a:srgbClr val="00B0F0"/>
                  </a:solidFill>
                  <a:latin typeface="Calibri"/>
                  <a:cs typeface="Arial"/>
                </a:rPr>
                <a:t>סביל</a:t>
              </a:r>
              <a:r>
                <a:rPr lang="he-IL" kern="0" dirty="0">
                  <a:solidFill>
                    <a:srgbClr val="00B0F0"/>
                  </a:solidFill>
                  <a:latin typeface="Calibri"/>
                  <a:cs typeface="Arial"/>
                </a:rPr>
                <a:t> </a:t>
              </a:r>
              <a:r>
                <a:rPr lang="he-IL" kern="0" dirty="0" smtClean="0">
                  <a:solidFill>
                    <a:srgbClr val="00B0F0"/>
                  </a:solidFill>
                  <a:latin typeface="Calibri"/>
                  <a:cs typeface="Arial"/>
                </a:rPr>
                <a:t>– מתרחש מעצמו, בלא צורך בהשקעת אנרגיה. </a:t>
              </a:r>
            </a:p>
          </p:txBody>
        </p:sp>
        <p:sp>
          <p:nvSpPr>
            <p:cNvPr id="29" name="TextBox 28"/>
            <p:cNvSpPr txBox="1"/>
            <p:nvPr/>
          </p:nvSpPr>
          <p:spPr>
            <a:xfrm>
              <a:off x="57150" y="1673513"/>
              <a:ext cx="4321175" cy="150810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342900" indent="-342900" fontAlgn="auto">
                <a:spcBef>
                  <a:spcPts val="0"/>
                </a:spcBef>
                <a:spcAft>
                  <a:spcPts val="0"/>
                </a:spcAft>
                <a:buFont typeface="Wingdings" pitchFamily="2" charset="2"/>
                <a:buChar char="§"/>
                <a:defRPr/>
              </a:pPr>
              <a:r>
                <a:rPr lang="he-IL" kern="0" dirty="0" smtClean="0">
                  <a:solidFill>
                    <a:srgbClr val="FF0000"/>
                  </a:solidFill>
                  <a:latin typeface="Arial"/>
                  <a:cs typeface="Arial"/>
                </a:rPr>
                <a:t>מריכוז נמוך של החומר לריכוז גבוה של החומר, כלומר </a:t>
              </a:r>
              <a:r>
                <a:rPr lang="he-IL" u="sng" kern="0" dirty="0" smtClean="0">
                  <a:solidFill>
                    <a:srgbClr val="FF0000"/>
                  </a:solidFill>
                  <a:latin typeface="Arial"/>
                  <a:cs typeface="Arial"/>
                </a:rPr>
                <a:t>נגד</a:t>
              </a:r>
              <a:r>
                <a:rPr lang="he-IL" kern="0" dirty="0" smtClean="0">
                  <a:solidFill>
                    <a:srgbClr val="FF0000"/>
                  </a:solidFill>
                  <a:latin typeface="Arial"/>
                  <a:cs typeface="Arial"/>
                </a:rPr>
                <a:t> מפל הריכוזים שלו..</a:t>
              </a:r>
            </a:p>
            <a:p>
              <a:pPr marL="342900" indent="-342900" fontAlgn="auto">
                <a:spcBef>
                  <a:spcPts val="0"/>
                </a:spcBef>
                <a:spcAft>
                  <a:spcPts val="0"/>
                </a:spcAft>
                <a:buFont typeface="Wingdings" pitchFamily="2" charset="2"/>
                <a:buChar char="§"/>
                <a:defRPr/>
              </a:pPr>
              <a:r>
                <a:rPr lang="he-IL" u="sng" kern="0" dirty="0" smtClean="0">
                  <a:solidFill>
                    <a:srgbClr val="FF0000"/>
                  </a:solidFill>
                  <a:latin typeface="Arial"/>
                  <a:cs typeface="Arial"/>
                </a:rPr>
                <a:t>פעיל</a:t>
              </a:r>
              <a:r>
                <a:rPr lang="he-IL" kern="0" dirty="0">
                  <a:solidFill>
                    <a:srgbClr val="FF0000"/>
                  </a:solidFill>
                  <a:latin typeface="Arial"/>
                  <a:cs typeface="Arial"/>
                </a:rPr>
                <a:t> </a:t>
              </a:r>
              <a:r>
                <a:rPr lang="he-IL" kern="0" dirty="0" smtClean="0">
                  <a:solidFill>
                    <a:srgbClr val="FF0000"/>
                  </a:solidFill>
                  <a:latin typeface="Arial"/>
                  <a:cs typeface="Arial"/>
                </a:rPr>
                <a:t>– אינו מתרחש מעצמו, אלא כרוך בהשקעת אנרגיה. </a:t>
              </a:r>
            </a:p>
            <a:p>
              <a:pPr fontAlgn="auto">
                <a:spcBef>
                  <a:spcPts val="0"/>
                </a:spcBef>
                <a:spcAft>
                  <a:spcPts val="0"/>
                </a:spcAft>
                <a:defRPr/>
              </a:pPr>
              <a:endParaRPr lang="he-IL" sz="2000" kern="0" dirty="0">
                <a:solidFill>
                  <a:srgbClr val="FF0000"/>
                </a:solidFill>
                <a:latin typeface="Arial"/>
                <a:cs typeface="Arial"/>
              </a:endParaRPr>
            </a:p>
          </p:txBody>
        </p:sp>
        <p:grpSp>
          <p:nvGrpSpPr>
            <p:cNvPr id="37" name="קבוצה 21"/>
            <p:cNvGrpSpPr>
              <a:grpSpLocks/>
            </p:cNvGrpSpPr>
            <p:nvPr/>
          </p:nvGrpSpPr>
          <p:grpSpPr bwMode="auto">
            <a:xfrm>
              <a:off x="957908" y="3789040"/>
              <a:ext cx="6458892" cy="2535460"/>
              <a:chOff x="957949" y="3346741"/>
              <a:chExt cx="6459194" cy="2534573"/>
            </a:xfrm>
          </p:grpSpPr>
          <p:sp>
            <p:nvSpPr>
              <p:cNvPr id="55" name="TextBox 54"/>
              <p:cNvSpPr txBox="1"/>
              <p:nvPr/>
            </p:nvSpPr>
            <p:spPr>
              <a:xfrm>
                <a:off x="957949" y="3997711"/>
                <a:ext cx="2894147" cy="646105"/>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b="1" kern="0" dirty="0">
                    <a:solidFill>
                      <a:prstClr val="black"/>
                    </a:solidFill>
                    <a:latin typeface="Calibri"/>
                    <a:cs typeface="Arial"/>
                  </a:rPr>
                  <a:t>כאן ריכוז החומר </a:t>
                </a:r>
                <a:endParaRPr lang="he-IL" b="1" kern="0" dirty="0" smtClean="0">
                  <a:solidFill>
                    <a:prstClr val="black"/>
                  </a:solidFill>
                  <a:latin typeface="Calibri"/>
                  <a:cs typeface="Arial"/>
                </a:endParaRPr>
              </a:p>
              <a:p>
                <a:pPr algn="ctr" fontAlgn="auto">
                  <a:spcBef>
                    <a:spcPts val="0"/>
                  </a:spcBef>
                  <a:spcAft>
                    <a:spcPts val="0"/>
                  </a:spcAft>
                  <a:defRPr/>
                </a:pPr>
                <a:r>
                  <a:rPr lang="he-IL" b="1" kern="0" dirty="0" smtClean="0">
                    <a:solidFill>
                      <a:prstClr val="black"/>
                    </a:solidFill>
                    <a:latin typeface="Calibri"/>
                    <a:cs typeface="Arial"/>
                  </a:rPr>
                  <a:t>נמוך</a:t>
                </a:r>
                <a:endParaRPr lang="he-IL" b="1" kern="0" dirty="0">
                  <a:solidFill>
                    <a:prstClr val="black"/>
                  </a:solidFill>
                  <a:latin typeface="Calibri"/>
                  <a:cs typeface="Arial"/>
                </a:endParaRPr>
              </a:p>
            </p:txBody>
          </p:sp>
          <p:grpSp>
            <p:nvGrpSpPr>
              <p:cNvPr id="56" name="קבוצה 20"/>
              <p:cNvGrpSpPr>
                <a:grpSpLocks/>
              </p:cNvGrpSpPr>
              <p:nvPr/>
            </p:nvGrpSpPr>
            <p:grpSpPr bwMode="auto">
              <a:xfrm>
                <a:off x="1835778" y="3346741"/>
                <a:ext cx="5581365" cy="2534573"/>
                <a:chOff x="1835778" y="3346741"/>
                <a:chExt cx="5581365" cy="2534573"/>
              </a:xfrm>
            </p:grpSpPr>
            <p:sp>
              <p:nvSpPr>
                <p:cNvPr id="57" name="TextBox 56"/>
                <p:cNvSpPr txBox="1"/>
                <p:nvPr/>
              </p:nvSpPr>
              <p:spPr>
                <a:xfrm>
                  <a:off x="2571024" y="3346741"/>
                  <a:ext cx="3297390" cy="36920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00B0F0"/>
                      </a:solidFill>
                      <a:latin typeface="Calibri"/>
                      <a:cs typeface="Arial"/>
                    </a:rPr>
                    <a:t>מעבר סביל </a:t>
                  </a:r>
                  <a:r>
                    <a:rPr lang="he-IL" b="1" kern="0" dirty="0" smtClean="0">
                      <a:solidFill>
                        <a:srgbClr val="00B0F0"/>
                      </a:solidFill>
                      <a:latin typeface="Calibri"/>
                      <a:cs typeface="Arial"/>
                    </a:rPr>
                    <a:t>– בכיוון </a:t>
                  </a:r>
                  <a:r>
                    <a:rPr lang="he-IL" b="1" kern="0" dirty="0">
                      <a:solidFill>
                        <a:srgbClr val="00B0F0"/>
                      </a:solidFill>
                      <a:latin typeface="Calibri"/>
                      <a:cs typeface="Arial"/>
                    </a:rPr>
                    <a:t>מפל הריכוזים</a:t>
                  </a:r>
                  <a:endParaRPr lang="he-IL" b="1" kern="0" dirty="0">
                    <a:solidFill>
                      <a:prstClr val="black"/>
                    </a:solidFill>
                    <a:latin typeface="Calibri"/>
                    <a:cs typeface="Arial"/>
                  </a:endParaRPr>
                </a:p>
              </p:txBody>
            </p:sp>
            <p:sp>
              <p:nvSpPr>
                <p:cNvPr id="58" name="TextBox 57"/>
                <p:cNvSpPr txBox="1"/>
                <p:nvPr/>
              </p:nvSpPr>
              <p:spPr>
                <a:xfrm>
                  <a:off x="1835778" y="5210037"/>
                  <a:ext cx="4040128" cy="369203"/>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kern="0" dirty="0">
                      <a:solidFill>
                        <a:srgbClr val="FF0000"/>
                      </a:solidFill>
                      <a:latin typeface="Arial"/>
                      <a:cs typeface="Arial"/>
                    </a:rPr>
                    <a:t>מעבר פעיל – נגד מפל הריכוזים</a:t>
                  </a:r>
                </a:p>
              </p:txBody>
            </p:sp>
            <p:sp>
              <p:nvSpPr>
                <p:cNvPr id="59" name="TextBox 58"/>
                <p:cNvSpPr txBox="1"/>
                <p:nvPr/>
              </p:nvSpPr>
              <p:spPr>
                <a:xfrm>
                  <a:off x="5197715" y="4080232"/>
                  <a:ext cx="2219428" cy="64610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b="1" kern="0" dirty="0">
                      <a:solidFill>
                        <a:prstClr val="black"/>
                      </a:solidFill>
                      <a:latin typeface="Calibri"/>
                      <a:cs typeface="Arial"/>
                    </a:rPr>
                    <a:t>כאן ריכוז החומר </a:t>
                  </a:r>
                  <a:endParaRPr lang="he-IL" b="1" kern="0" dirty="0" smtClean="0">
                    <a:solidFill>
                      <a:prstClr val="black"/>
                    </a:solidFill>
                    <a:latin typeface="Calibri"/>
                    <a:cs typeface="Arial"/>
                  </a:endParaRPr>
                </a:p>
                <a:p>
                  <a:pPr algn="ctr" fontAlgn="auto">
                    <a:spcBef>
                      <a:spcPts val="0"/>
                    </a:spcBef>
                    <a:spcAft>
                      <a:spcPts val="0"/>
                    </a:spcAft>
                    <a:defRPr/>
                  </a:pPr>
                  <a:r>
                    <a:rPr lang="he-IL" b="1" kern="0" dirty="0" smtClean="0">
                      <a:solidFill>
                        <a:prstClr val="black"/>
                      </a:solidFill>
                      <a:latin typeface="Calibri"/>
                      <a:cs typeface="Arial"/>
                    </a:rPr>
                    <a:t>גבוה</a:t>
                  </a:r>
                  <a:endParaRPr lang="he-IL" b="1" kern="0" dirty="0">
                    <a:solidFill>
                      <a:prstClr val="black"/>
                    </a:solidFill>
                    <a:latin typeface="Calibri"/>
                    <a:cs typeface="Arial"/>
                  </a:endParaRPr>
                </a:p>
              </p:txBody>
            </p:sp>
            <p:sp>
              <p:nvSpPr>
                <p:cNvPr id="60" name="אליפסה 59"/>
                <p:cNvSpPr/>
                <p:nvPr/>
              </p:nvSpPr>
              <p:spPr bwMode="auto">
                <a:xfrm flipH="1">
                  <a:off x="6640820" y="3861234"/>
                  <a:ext cx="136531" cy="952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אליפסה 60"/>
                <p:cNvSpPr/>
                <p:nvPr/>
              </p:nvSpPr>
              <p:spPr bwMode="auto">
                <a:xfrm flipH="1">
                  <a:off x="5868415" y="4498466"/>
                  <a:ext cx="136531" cy="952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2" name="אליפסה 61"/>
                <p:cNvSpPr/>
                <p:nvPr/>
              </p:nvSpPr>
              <p:spPr bwMode="auto">
                <a:xfrm flipH="1">
                  <a:off x="6750362" y="4721357"/>
                  <a:ext cx="136531" cy="952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אליפסה 62"/>
                <p:cNvSpPr/>
                <p:nvPr/>
              </p:nvSpPr>
              <p:spPr bwMode="auto">
                <a:xfrm flipH="1">
                  <a:off x="6623356" y="5127615"/>
                  <a:ext cx="136531" cy="952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TextBox 63"/>
                <p:cNvSpPr txBox="1"/>
                <p:nvPr/>
              </p:nvSpPr>
              <p:spPr>
                <a:xfrm>
                  <a:off x="2684029" y="5512111"/>
                  <a:ext cx="2536284" cy="369203"/>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kern="0" dirty="0">
                      <a:solidFill>
                        <a:prstClr val="black"/>
                      </a:solidFill>
                      <a:latin typeface="Calibri"/>
                      <a:cs typeface="Arial"/>
                    </a:rPr>
                    <a:t>קרום </a:t>
                  </a:r>
                  <a:r>
                    <a:rPr lang="he-IL" kern="0" dirty="0" smtClean="0">
                      <a:solidFill>
                        <a:prstClr val="black"/>
                      </a:solidFill>
                      <a:latin typeface="Calibri"/>
                      <a:cs typeface="Arial"/>
                    </a:rPr>
                    <a:t>התא</a:t>
                  </a:r>
                  <a:endParaRPr lang="he-IL" kern="0" dirty="0">
                    <a:solidFill>
                      <a:prstClr val="black"/>
                    </a:solidFill>
                    <a:latin typeface="Calibri"/>
                    <a:cs typeface="Arial"/>
                  </a:endParaRPr>
                </a:p>
              </p:txBody>
            </p:sp>
          </p:grpSp>
        </p:grpSp>
        <p:sp>
          <p:nvSpPr>
            <p:cNvPr id="38" name="אליפסה 37"/>
            <p:cNvSpPr/>
            <p:nvPr/>
          </p:nvSpPr>
          <p:spPr bwMode="auto">
            <a:xfrm flipH="1">
              <a:off x="2771775" y="3756025"/>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TextBox 38"/>
            <p:cNvSpPr txBox="1"/>
            <p:nvPr/>
          </p:nvSpPr>
          <p:spPr>
            <a:xfrm>
              <a:off x="1691681" y="698584"/>
              <a:ext cx="6183908" cy="369332"/>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u="sng" kern="0" dirty="0">
                  <a:solidFill>
                    <a:sysClr val="windowText" lastClr="000000"/>
                  </a:solidFill>
                  <a:latin typeface="Arial"/>
                  <a:cs typeface="Arial"/>
                </a:rPr>
                <a:t>חומרים עוברים דרך קרום התא בשתי דרכים עיקריות:</a:t>
              </a:r>
              <a:endParaRPr lang="he-IL" kern="0" dirty="0">
                <a:solidFill>
                  <a:sysClr val="windowText" lastClr="000000"/>
                </a:solidFill>
                <a:latin typeface="Arial"/>
                <a:cs typeface="Arial"/>
              </a:endParaRPr>
            </a:p>
          </p:txBody>
        </p:sp>
        <p:sp>
          <p:nvSpPr>
            <p:cNvPr id="40" name="TextBox 39"/>
            <p:cNvSpPr txBox="1"/>
            <p:nvPr/>
          </p:nvSpPr>
          <p:spPr>
            <a:xfrm>
              <a:off x="231775" y="1228690"/>
              <a:ext cx="3643313" cy="369332"/>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u="sng" kern="0" dirty="0">
                  <a:solidFill>
                    <a:srgbClr val="FF0000"/>
                  </a:solidFill>
                  <a:latin typeface="Arial"/>
                  <a:cs typeface="Arial"/>
                </a:rPr>
                <a:t>בהעברה פעילה (אקטיבית)</a:t>
              </a:r>
              <a:endParaRPr lang="he-IL" b="1" kern="0" dirty="0">
                <a:solidFill>
                  <a:srgbClr val="FF0000"/>
                </a:solidFill>
                <a:latin typeface="Arial"/>
                <a:cs typeface="Arial"/>
              </a:endParaRPr>
            </a:p>
          </p:txBody>
        </p:sp>
        <p:sp>
          <p:nvSpPr>
            <p:cNvPr id="41" name="אליפסה 40"/>
            <p:cNvSpPr/>
            <p:nvPr/>
          </p:nvSpPr>
          <p:spPr bwMode="auto">
            <a:xfrm flipH="1">
              <a:off x="5680075" y="5443538"/>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bwMode="auto">
            <a:xfrm flipH="1">
              <a:off x="5459413" y="4370388"/>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bwMode="auto">
            <a:xfrm flipH="1">
              <a:off x="5953125" y="4154488"/>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אליפסה 43"/>
            <p:cNvSpPr/>
            <p:nvPr/>
          </p:nvSpPr>
          <p:spPr bwMode="auto">
            <a:xfrm flipH="1">
              <a:off x="4679950" y="4508500"/>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bwMode="auto">
            <a:xfrm flipH="1">
              <a:off x="4746625" y="3462338"/>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אליפסה 46"/>
            <p:cNvSpPr/>
            <p:nvPr/>
          </p:nvSpPr>
          <p:spPr bwMode="auto">
            <a:xfrm flipH="1">
              <a:off x="5141913" y="3706813"/>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אליפסה 47"/>
            <p:cNvSpPr/>
            <p:nvPr/>
          </p:nvSpPr>
          <p:spPr bwMode="auto">
            <a:xfrm flipH="1">
              <a:off x="3789363" y="4554538"/>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9" name="חץ ימינה 24"/>
            <p:cNvSpPr/>
            <p:nvPr/>
          </p:nvSpPr>
          <p:spPr bwMode="auto">
            <a:xfrm>
              <a:off x="4185813" y="4768183"/>
              <a:ext cx="843534" cy="965073"/>
            </a:xfrm>
            <a:custGeom>
              <a:avLst/>
              <a:gdLst>
                <a:gd name="connsiteX0" fmla="*/ 0 w 819150"/>
                <a:gd name="connsiteY0" fmla="*/ 107156 h 428625"/>
                <a:gd name="connsiteX1" fmla="*/ 604838 w 819150"/>
                <a:gd name="connsiteY1" fmla="*/ 107156 h 428625"/>
                <a:gd name="connsiteX2" fmla="*/ 604838 w 819150"/>
                <a:gd name="connsiteY2" fmla="*/ 0 h 428625"/>
                <a:gd name="connsiteX3" fmla="*/ 819150 w 819150"/>
                <a:gd name="connsiteY3" fmla="*/ 214313 h 428625"/>
                <a:gd name="connsiteX4" fmla="*/ 604838 w 819150"/>
                <a:gd name="connsiteY4" fmla="*/ 428625 h 428625"/>
                <a:gd name="connsiteX5" fmla="*/ 604838 w 819150"/>
                <a:gd name="connsiteY5" fmla="*/ 321469 h 428625"/>
                <a:gd name="connsiteX6" fmla="*/ 0 w 819150"/>
                <a:gd name="connsiteY6" fmla="*/ 321469 h 428625"/>
                <a:gd name="connsiteX7" fmla="*/ 0 w 819150"/>
                <a:gd name="connsiteY7" fmla="*/ 107156 h 428625"/>
                <a:gd name="connsiteX0" fmla="*/ 0 w 819150"/>
                <a:gd name="connsiteY0" fmla="*/ 0 h 455581"/>
                <a:gd name="connsiteX1" fmla="*/ 604838 w 819150"/>
                <a:gd name="connsiteY1" fmla="*/ 134112 h 455581"/>
                <a:gd name="connsiteX2" fmla="*/ 604838 w 819150"/>
                <a:gd name="connsiteY2" fmla="*/ 26956 h 455581"/>
                <a:gd name="connsiteX3" fmla="*/ 819150 w 819150"/>
                <a:gd name="connsiteY3" fmla="*/ 241269 h 455581"/>
                <a:gd name="connsiteX4" fmla="*/ 604838 w 819150"/>
                <a:gd name="connsiteY4" fmla="*/ 455581 h 455581"/>
                <a:gd name="connsiteX5" fmla="*/ 604838 w 819150"/>
                <a:gd name="connsiteY5" fmla="*/ 348425 h 455581"/>
                <a:gd name="connsiteX6" fmla="*/ 0 w 819150"/>
                <a:gd name="connsiteY6" fmla="*/ 348425 h 455581"/>
                <a:gd name="connsiteX7" fmla="*/ 0 w 819150"/>
                <a:gd name="connsiteY7" fmla="*/ 0 h 455581"/>
                <a:gd name="connsiteX0" fmla="*/ 12192 w 831342"/>
                <a:gd name="connsiteY0" fmla="*/ 0 h 482537"/>
                <a:gd name="connsiteX1" fmla="*/ 617030 w 831342"/>
                <a:gd name="connsiteY1" fmla="*/ 134112 h 482537"/>
                <a:gd name="connsiteX2" fmla="*/ 617030 w 831342"/>
                <a:gd name="connsiteY2" fmla="*/ 26956 h 482537"/>
                <a:gd name="connsiteX3" fmla="*/ 831342 w 831342"/>
                <a:gd name="connsiteY3" fmla="*/ 241269 h 482537"/>
                <a:gd name="connsiteX4" fmla="*/ 617030 w 831342"/>
                <a:gd name="connsiteY4" fmla="*/ 455581 h 482537"/>
                <a:gd name="connsiteX5" fmla="*/ 617030 w 831342"/>
                <a:gd name="connsiteY5" fmla="*/ 348425 h 482537"/>
                <a:gd name="connsiteX6" fmla="*/ 0 w 831342"/>
                <a:gd name="connsiteY6" fmla="*/ 482537 h 482537"/>
                <a:gd name="connsiteX7" fmla="*/ 12192 w 831342"/>
                <a:gd name="connsiteY7" fmla="*/ 0 h 482537"/>
                <a:gd name="connsiteX0" fmla="*/ 12192 w 831342"/>
                <a:gd name="connsiteY0" fmla="*/ 180308 h 662845"/>
                <a:gd name="connsiteX1" fmla="*/ 617030 w 831342"/>
                <a:gd name="connsiteY1" fmla="*/ 314420 h 662845"/>
                <a:gd name="connsiteX2" fmla="*/ 580454 w 831342"/>
                <a:gd name="connsiteY2" fmla="*/ 0 h 662845"/>
                <a:gd name="connsiteX3" fmla="*/ 831342 w 831342"/>
                <a:gd name="connsiteY3" fmla="*/ 421577 h 662845"/>
                <a:gd name="connsiteX4" fmla="*/ 617030 w 831342"/>
                <a:gd name="connsiteY4" fmla="*/ 635889 h 662845"/>
                <a:gd name="connsiteX5" fmla="*/ 617030 w 831342"/>
                <a:gd name="connsiteY5" fmla="*/ 528733 h 662845"/>
                <a:gd name="connsiteX6" fmla="*/ 0 w 831342"/>
                <a:gd name="connsiteY6" fmla="*/ 662845 h 662845"/>
                <a:gd name="connsiteX7" fmla="*/ 12192 w 831342"/>
                <a:gd name="connsiteY7" fmla="*/ 180308 h 662845"/>
                <a:gd name="connsiteX0" fmla="*/ 12192 w 831342"/>
                <a:gd name="connsiteY0" fmla="*/ 180308 h 891921"/>
                <a:gd name="connsiteX1" fmla="*/ 617030 w 831342"/>
                <a:gd name="connsiteY1" fmla="*/ 314420 h 891921"/>
                <a:gd name="connsiteX2" fmla="*/ 580454 w 831342"/>
                <a:gd name="connsiteY2" fmla="*/ 0 h 891921"/>
                <a:gd name="connsiteX3" fmla="*/ 831342 w 831342"/>
                <a:gd name="connsiteY3" fmla="*/ 421577 h 891921"/>
                <a:gd name="connsiteX4" fmla="*/ 653606 w 831342"/>
                <a:gd name="connsiteY4" fmla="*/ 891921 h 891921"/>
                <a:gd name="connsiteX5" fmla="*/ 617030 w 831342"/>
                <a:gd name="connsiteY5" fmla="*/ 528733 h 891921"/>
                <a:gd name="connsiteX6" fmla="*/ 0 w 831342"/>
                <a:gd name="connsiteY6" fmla="*/ 662845 h 891921"/>
                <a:gd name="connsiteX7" fmla="*/ 12192 w 831342"/>
                <a:gd name="connsiteY7" fmla="*/ 180308 h 891921"/>
                <a:gd name="connsiteX0" fmla="*/ 0 w 843534"/>
                <a:gd name="connsiteY0" fmla="*/ 411956 h 891921"/>
                <a:gd name="connsiteX1" fmla="*/ 629222 w 843534"/>
                <a:gd name="connsiteY1" fmla="*/ 314420 h 891921"/>
                <a:gd name="connsiteX2" fmla="*/ 592646 w 843534"/>
                <a:gd name="connsiteY2" fmla="*/ 0 h 891921"/>
                <a:gd name="connsiteX3" fmla="*/ 843534 w 843534"/>
                <a:gd name="connsiteY3" fmla="*/ 421577 h 891921"/>
                <a:gd name="connsiteX4" fmla="*/ 665798 w 843534"/>
                <a:gd name="connsiteY4" fmla="*/ 891921 h 891921"/>
                <a:gd name="connsiteX5" fmla="*/ 629222 w 843534"/>
                <a:gd name="connsiteY5" fmla="*/ 528733 h 891921"/>
                <a:gd name="connsiteX6" fmla="*/ 12192 w 843534"/>
                <a:gd name="connsiteY6" fmla="*/ 662845 h 891921"/>
                <a:gd name="connsiteX7" fmla="*/ 0 w 843534"/>
                <a:gd name="connsiteY7" fmla="*/ 411956 h 891921"/>
                <a:gd name="connsiteX0" fmla="*/ 0 w 843534"/>
                <a:gd name="connsiteY0" fmla="*/ 411956 h 891921"/>
                <a:gd name="connsiteX1" fmla="*/ 629222 w 843534"/>
                <a:gd name="connsiteY1" fmla="*/ 314420 h 891921"/>
                <a:gd name="connsiteX2" fmla="*/ 592646 w 843534"/>
                <a:gd name="connsiteY2" fmla="*/ 0 h 891921"/>
                <a:gd name="connsiteX3" fmla="*/ 843534 w 843534"/>
                <a:gd name="connsiteY3" fmla="*/ 421577 h 891921"/>
                <a:gd name="connsiteX4" fmla="*/ 665798 w 843534"/>
                <a:gd name="connsiteY4" fmla="*/ 891921 h 891921"/>
                <a:gd name="connsiteX5" fmla="*/ 629222 w 843534"/>
                <a:gd name="connsiteY5" fmla="*/ 528733 h 891921"/>
                <a:gd name="connsiteX6" fmla="*/ 12192 w 843534"/>
                <a:gd name="connsiteY6" fmla="*/ 492157 h 891921"/>
                <a:gd name="connsiteX7" fmla="*/ 0 w 843534"/>
                <a:gd name="connsiteY7" fmla="*/ 411956 h 891921"/>
                <a:gd name="connsiteX0" fmla="*/ 0 w 843534"/>
                <a:gd name="connsiteY0" fmla="*/ 411956 h 891921"/>
                <a:gd name="connsiteX1" fmla="*/ 629222 w 843534"/>
                <a:gd name="connsiteY1" fmla="*/ 314420 h 891921"/>
                <a:gd name="connsiteX2" fmla="*/ 592646 w 843534"/>
                <a:gd name="connsiteY2" fmla="*/ 0 h 891921"/>
                <a:gd name="connsiteX3" fmla="*/ 843534 w 843534"/>
                <a:gd name="connsiteY3" fmla="*/ 421577 h 891921"/>
                <a:gd name="connsiteX4" fmla="*/ 665798 w 843534"/>
                <a:gd name="connsiteY4" fmla="*/ 891921 h 891921"/>
                <a:gd name="connsiteX5" fmla="*/ 629222 w 843534"/>
                <a:gd name="connsiteY5" fmla="*/ 638461 h 891921"/>
                <a:gd name="connsiteX6" fmla="*/ 12192 w 843534"/>
                <a:gd name="connsiteY6" fmla="*/ 492157 h 891921"/>
                <a:gd name="connsiteX7" fmla="*/ 0 w 843534"/>
                <a:gd name="connsiteY7" fmla="*/ 411956 h 891921"/>
                <a:gd name="connsiteX0" fmla="*/ 0 w 843534"/>
                <a:gd name="connsiteY0" fmla="*/ 411956 h 891921"/>
                <a:gd name="connsiteX1" fmla="*/ 617030 w 843534"/>
                <a:gd name="connsiteY1" fmla="*/ 192500 h 891921"/>
                <a:gd name="connsiteX2" fmla="*/ 592646 w 843534"/>
                <a:gd name="connsiteY2" fmla="*/ 0 h 891921"/>
                <a:gd name="connsiteX3" fmla="*/ 843534 w 843534"/>
                <a:gd name="connsiteY3" fmla="*/ 421577 h 891921"/>
                <a:gd name="connsiteX4" fmla="*/ 665798 w 843534"/>
                <a:gd name="connsiteY4" fmla="*/ 891921 h 891921"/>
                <a:gd name="connsiteX5" fmla="*/ 629222 w 843534"/>
                <a:gd name="connsiteY5" fmla="*/ 638461 h 891921"/>
                <a:gd name="connsiteX6" fmla="*/ 12192 w 843534"/>
                <a:gd name="connsiteY6" fmla="*/ 492157 h 891921"/>
                <a:gd name="connsiteX7" fmla="*/ 0 w 843534"/>
                <a:gd name="connsiteY7" fmla="*/ 411956 h 891921"/>
                <a:gd name="connsiteX0" fmla="*/ 0 w 843534"/>
                <a:gd name="connsiteY0" fmla="*/ 411956 h 891921"/>
                <a:gd name="connsiteX1" fmla="*/ 617030 w 843534"/>
                <a:gd name="connsiteY1" fmla="*/ 241268 h 891921"/>
                <a:gd name="connsiteX2" fmla="*/ 592646 w 843534"/>
                <a:gd name="connsiteY2" fmla="*/ 0 h 891921"/>
                <a:gd name="connsiteX3" fmla="*/ 843534 w 843534"/>
                <a:gd name="connsiteY3" fmla="*/ 421577 h 891921"/>
                <a:gd name="connsiteX4" fmla="*/ 665798 w 843534"/>
                <a:gd name="connsiteY4" fmla="*/ 891921 h 891921"/>
                <a:gd name="connsiteX5" fmla="*/ 629222 w 843534"/>
                <a:gd name="connsiteY5" fmla="*/ 638461 h 891921"/>
                <a:gd name="connsiteX6" fmla="*/ 12192 w 843534"/>
                <a:gd name="connsiteY6" fmla="*/ 492157 h 891921"/>
                <a:gd name="connsiteX7" fmla="*/ 0 w 843534"/>
                <a:gd name="connsiteY7" fmla="*/ 411956 h 891921"/>
                <a:gd name="connsiteX0" fmla="*/ 0 w 843534"/>
                <a:gd name="connsiteY0" fmla="*/ 436340 h 916305"/>
                <a:gd name="connsiteX1" fmla="*/ 617030 w 843534"/>
                <a:gd name="connsiteY1" fmla="*/ 265652 h 916305"/>
                <a:gd name="connsiteX2" fmla="*/ 665798 w 843534"/>
                <a:gd name="connsiteY2" fmla="*/ 0 h 916305"/>
                <a:gd name="connsiteX3" fmla="*/ 843534 w 843534"/>
                <a:gd name="connsiteY3" fmla="*/ 445961 h 916305"/>
                <a:gd name="connsiteX4" fmla="*/ 665798 w 843534"/>
                <a:gd name="connsiteY4" fmla="*/ 916305 h 916305"/>
                <a:gd name="connsiteX5" fmla="*/ 629222 w 843534"/>
                <a:gd name="connsiteY5" fmla="*/ 662845 h 916305"/>
                <a:gd name="connsiteX6" fmla="*/ 12192 w 843534"/>
                <a:gd name="connsiteY6" fmla="*/ 516541 h 916305"/>
                <a:gd name="connsiteX7" fmla="*/ 0 w 843534"/>
                <a:gd name="connsiteY7" fmla="*/ 436340 h 916305"/>
                <a:gd name="connsiteX0" fmla="*/ 0 w 843534"/>
                <a:gd name="connsiteY0" fmla="*/ 399764 h 916305"/>
                <a:gd name="connsiteX1" fmla="*/ 617030 w 843534"/>
                <a:gd name="connsiteY1" fmla="*/ 265652 h 916305"/>
                <a:gd name="connsiteX2" fmla="*/ 665798 w 843534"/>
                <a:gd name="connsiteY2" fmla="*/ 0 h 916305"/>
                <a:gd name="connsiteX3" fmla="*/ 843534 w 843534"/>
                <a:gd name="connsiteY3" fmla="*/ 445961 h 916305"/>
                <a:gd name="connsiteX4" fmla="*/ 665798 w 843534"/>
                <a:gd name="connsiteY4" fmla="*/ 916305 h 916305"/>
                <a:gd name="connsiteX5" fmla="*/ 629222 w 843534"/>
                <a:gd name="connsiteY5" fmla="*/ 662845 h 916305"/>
                <a:gd name="connsiteX6" fmla="*/ 12192 w 843534"/>
                <a:gd name="connsiteY6" fmla="*/ 516541 h 916305"/>
                <a:gd name="connsiteX7" fmla="*/ 0 w 843534"/>
                <a:gd name="connsiteY7" fmla="*/ 399764 h 916305"/>
                <a:gd name="connsiteX0" fmla="*/ 0 w 843534"/>
                <a:gd name="connsiteY0" fmla="*/ 399764 h 916305"/>
                <a:gd name="connsiteX1" fmla="*/ 629222 w 843534"/>
                <a:gd name="connsiteY1" fmla="*/ 216884 h 916305"/>
                <a:gd name="connsiteX2" fmla="*/ 665798 w 843534"/>
                <a:gd name="connsiteY2" fmla="*/ 0 h 916305"/>
                <a:gd name="connsiteX3" fmla="*/ 843534 w 843534"/>
                <a:gd name="connsiteY3" fmla="*/ 445961 h 916305"/>
                <a:gd name="connsiteX4" fmla="*/ 665798 w 843534"/>
                <a:gd name="connsiteY4" fmla="*/ 916305 h 916305"/>
                <a:gd name="connsiteX5" fmla="*/ 629222 w 843534"/>
                <a:gd name="connsiteY5" fmla="*/ 662845 h 916305"/>
                <a:gd name="connsiteX6" fmla="*/ 12192 w 843534"/>
                <a:gd name="connsiteY6" fmla="*/ 516541 h 916305"/>
                <a:gd name="connsiteX7" fmla="*/ 0 w 843534"/>
                <a:gd name="connsiteY7" fmla="*/ 399764 h 916305"/>
                <a:gd name="connsiteX0" fmla="*/ 0 w 843534"/>
                <a:gd name="connsiteY0" fmla="*/ 399764 h 916305"/>
                <a:gd name="connsiteX1" fmla="*/ 629222 w 843534"/>
                <a:gd name="connsiteY1" fmla="*/ 216884 h 916305"/>
                <a:gd name="connsiteX2" fmla="*/ 665798 w 843534"/>
                <a:gd name="connsiteY2" fmla="*/ 0 h 916305"/>
                <a:gd name="connsiteX3" fmla="*/ 843534 w 843534"/>
                <a:gd name="connsiteY3" fmla="*/ 445961 h 916305"/>
                <a:gd name="connsiteX4" fmla="*/ 665798 w 843534"/>
                <a:gd name="connsiteY4" fmla="*/ 916305 h 916305"/>
                <a:gd name="connsiteX5" fmla="*/ 641414 w 843534"/>
                <a:gd name="connsiteY5" fmla="*/ 687229 h 916305"/>
                <a:gd name="connsiteX6" fmla="*/ 12192 w 843534"/>
                <a:gd name="connsiteY6" fmla="*/ 516541 h 916305"/>
                <a:gd name="connsiteX7" fmla="*/ 0 w 843534"/>
                <a:gd name="connsiteY7" fmla="*/ 399764 h 916305"/>
                <a:gd name="connsiteX0" fmla="*/ 0 w 843534"/>
                <a:gd name="connsiteY0" fmla="*/ 399764 h 916305"/>
                <a:gd name="connsiteX1" fmla="*/ 641414 w 843534"/>
                <a:gd name="connsiteY1" fmla="*/ 168116 h 916305"/>
                <a:gd name="connsiteX2" fmla="*/ 665798 w 843534"/>
                <a:gd name="connsiteY2" fmla="*/ 0 h 916305"/>
                <a:gd name="connsiteX3" fmla="*/ 843534 w 843534"/>
                <a:gd name="connsiteY3" fmla="*/ 445961 h 916305"/>
                <a:gd name="connsiteX4" fmla="*/ 665798 w 843534"/>
                <a:gd name="connsiteY4" fmla="*/ 916305 h 916305"/>
                <a:gd name="connsiteX5" fmla="*/ 641414 w 843534"/>
                <a:gd name="connsiteY5" fmla="*/ 687229 h 916305"/>
                <a:gd name="connsiteX6" fmla="*/ 12192 w 843534"/>
                <a:gd name="connsiteY6" fmla="*/ 516541 h 916305"/>
                <a:gd name="connsiteX7" fmla="*/ 0 w 843534"/>
                <a:gd name="connsiteY7" fmla="*/ 399764 h 916305"/>
                <a:gd name="connsiteX0" fmla="*/ 0 w 843534"/>
                <a:gd name="connsiteY0" fmla="*/ 448532 h 965073"/>
                <a:gd name="connsiteX1" fmla="*/ 641414 w 843534"/>
                <a:gd name="connsiteY1" fmla="*/ 216884 h 965073"/>
                <a:gd name="connsiteX2" fmla="*/ 665798 w 843534"/>
                <a:gd name="connsiteY2" fmla="*/ 0 h 965073"/>
                <a:gd name="connsiteX3" fmla="*/ 843534 w 843534"/>
                <a:gd name="connsiteY3" fmla="*/ 494729 h 965073"/>
                <a:gd name="connsiteX4" fmla="*/ 665798 w 843534"/>
                <a:gd name="connsiteY4" fmla="*/ 965073 h 965073"/>
                <a:gd name="connsiteX5" fmla="*/ 641414 w 843534"/>
                <a:gd name="connsiteY5" fmla="*/ 735997 h 965073"/>
                <a:gd name="connsiteX6" fmla="*/ 12192 w 843534"/>
                <a:gd name="connsiteY6" fmla="*/ 565309 h 965073"/>
                <a:gd name="connsiteX7" fmla="*/ 0 w 843534"/>
                <a:gd name="connsiteY7" fmla="*/ 448532 h 96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3534" h="965073">
                  <a:moveTo>
                    <a:pt x="0" y="448532"/>
                  </a:moveTo>
                  <a:lnTo>
                    <a:pt x="641414" y="216884"/>
                  </a:lnTo>
                  <a:lnTo>
                    <a:pt x="665798" y="0"/>
                  </a:lnTo>
                  <a:lnTo>
                    <a:pt x="843534" y="494729"/>
                  </a:lnTo>
                  <a:lnTo>
                    <a:pt x="665798" y="965073"/>
                  </a:lnTo>
                  <a:lnTo>
                    <a:pt x="641414" y="735997"/>
                  </a:lnTo>
                  <a:lnTo>
                    <a:pt x="12192" y="565309"/>
                  </a:lnTo>
                  <a:lnTo>
                    <a:pt x="0" y="44853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חץ ימינה 24"/>
            <p:cNvSpPr/>
            <p:nvPr/>
          </p:nvSpPr>
          <p:spPr bwMode="auto">
            <a:xfrm flipH="1">
              <a:off x="4071938" y="4072731"/>
              <a:ext cx="819150" cy="616649"/>
            </a:xfrm>
            <a:custGeom>
              <a:avLst/>
              <a:gdLst>
                <a:gd name="connsiteX0" fmla="*/ 0 w 819150"/>
                <a:gd name="connsiteY0" fmla="*/ 107156 h 428625"/>
                <a:gd name="connsiteX1" fmla="*/ 604838 w 819150"/>
                <a:gd name="connsiteY1" fmla="*/ 107156 h 428625"/>
                <a:gd name="connsiteX2" fmla="*/ 604838 w 819150"/>
                <a:gd name="connsiteY2" fmla="*/ 0 h 428625"/>
                <a:gd name="connsiteX3" fmla="*/ 819150 w 819150"/>
                <a:gd name="connsiteY3" fmla="*/ 214313 h 428625"/>
                <a:gd name="connsiteX4" fmla="*/ 604838 w 819150"/>
                <a:gd name="connsiteY4" fmla="*/ 428625 h 428625"/>
                <a:gd name="connsiteX5" fmla="*/ 604838 w 819150"/>
                <a:gd name="connsiteY5" fmla="*/ 321469 h 428625"/>
                <a:gd name="connsiteX6" fmla="*/ 0 w 819150"/>
                <a:gd name="connsiteY6" fmla="*/ 321469 h 428625"/>
                <a:gd name="connsiteX7" fmla="*/ 0 w 819150"/>
                <a:gd name="connsiteY7" fmla="*/ 107156 h 428625"/>
                <a:gd name="connsiteX0" fmla="*/ 0 w 819150"/>
                <a:gd name="connsiteY0" fmla="*/ 0 h 455581"/>
                <a:gd name="connsiteX1" fmla="*/ 604838 w 819150"/>
                <a:gd name="connsiteY1" fmla="*/ 134112 h 455581"/>
                <a:gd name="connsiteX2" fmla="*/ 604838 w 819150"/>
                <a:gd name="connsiteY2" fmla="*/ 26956 h 455581"/>
                <a:gd name="connsiteX3" fmla="*/ 819150 w 819150"/>
                <a:gd name="connsiteY3" fmla="*/ 241269 h 455581"/>
                <a:gd name="connsiteX4" fmla="*/ 604838 w 819150"/>
                <a:gd name="connsiteY4" fmla="*/ 455581 h 455581"/>
                <a:gd name="connsiteX5" fmla="*/ 604838 w 819150"/>
                <a:gd name="connsiteY5" fmla="*/ 348425 h 455581"/>
                <a:gd name="connsiteX6" fmla="*/ 0 w 819150"/>
                <a:gd name="connsiteY6" fmla="*/ 348425 h 455581"/>
                <a:gd name="connsiteX7" fmla="*/ 0 w 819150"/>
                <a:gd name="connsiteY7" fmla="*/ 0 h 455581"/>
                <a:gd name="connsiteX0" fmla="*/ 12192 w 831342"/>
                <a:gd name="connsiteY0" fmla="*/ 0 h 482537"/>
                <a:gd name="connsiteX1" fmla="*/ 617030 w 831342"/>
                <a:gd name="connsiteY1" fmla="*/ 134112 h 482537"/>
                <a:gd name="connsiteX2" fmla="*/ 617030 w 831342"/>
                <a:gd name="connsiteY2" fmla="*/ 26956 h 482537"/>
                <a:gd name="connsiteX3" fmla="*/ 831342 w 831342"/>
                <a:gd name="connsiteY3" fmla="*/ 241269 h 482537"/>
                <a:gd name="connsiteX4" fmla="*/ 617030 w 831342"/>
                <a:gd name="connsiteY4" fmla="*/ 455581 h 482537"/>
                <a:gd name="connsiteX5" fmla="*/ 617030 w 831342"/>
                <a:gd name="connsiteY5" fmla="*/ 348425 h 482537"/>
                <a:gd name="connsiteX6" fmla="*/ 0 w 831342"/>
                <a:gd name="connsiteY6" fmla="*/ 482537 h 482537"/>
                <a:gd name="connsiteX7" fmla="*/ 12192 w 831342"/>
                <a:gd name="connsiteY7" fmla="*/ 0 h 482537"/>
                <a:gd name="connsiteX0" fmla="*/ 12192 w 831342"/>
                <a:gd name="connsiteY0" fmla="*/ 0 h 543497"/>
                <a:gd name="connsiteX1" fmla="*/ 617030 w 831342"/>
                <a:gd name="connsiteY1" fmla="*/ 195072 h 543497"/>
                <a:gd name="connsiteX2" fmla="*/ 617030 w 831342"/>
                <a:gd name="connsiteY2" fmla="*/ 87916 h 543497"/>
                <a:gd name="connsiteX3" fmla="*/ 831342 w 831342"/>
                <a:gd name="connsiteY3" fmla="*/ 302229 h 543497"/>
                <a:gd name="connsiteX4" fmla="*/ 617030 w 831342"/>
                <a:gd name="connsiteY4" fmla="*/ 516541 h 543497"/>
                <a:gd name="connsiteX5" fmla="*/ 617030 w 831342"/>
                <a:gd name="connsiteY5" fmla="*/ 409385 h 543497"/>
                <a:gd name="connsiteX6" fmla="*/ 0 w 831342"/>
                <a:gd name="connsiteY6" fmla="*/ 543497 h 543497"/>
                <a:gd name="connsiteX7" fmla="*/ 12192 w 831342"/>
                <a:gd name="connsiteY7" fmla="*/ 0 h 543497"/>
                <a:gd name="connsiteX0" fmla="*/ 0 w 819150"/>
                <a:gd name="connsiteY0" fmla="*/ 0 h 616649"/>
                <a:gd name="connsiteX1" fmla="*/ 604838 w 819150"/>
                <a:gd name="connsiteY1" fmla="*/ 195072 h 616649"/>
                <a:gd name="connsiteX2" fmla="*/ 604838 w 819150"/>
                <a:gd name="connsiteY2" fmla="*/ 87916 h 616649"/>
                <a:gd name="connsiteX3" fmla="*/ 819150 w 819150"/>
                <a:gd name="connsiteY3" fmla="*/ 302229 h 616649"/>
                <a:gd name="connsiteX4" fmla="*/ 604838 w 819150"/>
                <a:gd name="connsiteY4" fmla="*/ 516541 h 616649"/>
                <a:gd name="connsiteX5" fmla="*/ 604838 w 819150"/>
                <a:gd name="connsiteY5" fmla="*/ 409385 h 616649"/>
                <a:gd name="connsiteX6" fmla="*/ 0 w 819150"/>
                <a:gd name="connsiteY6" fmla="*/ 616649 h 616649"/>
                <a:gd name="connsiteX7" fmla="*/ 0 w 819150"/>
                <a:gd name="connsiteY7" fmla="*/ 0 h 6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 h="616649">
                  <a:moveTo>
                    <a:pt x="0" y="0"/>
                  </a:moveTo>
                  <a:lnTo>
                    <a:pt x="604838" y="195072"/>
                  </a:lnTo>
                  <a:lnTo>
                    <a:pt x="604838" y="87916"/>
                  </a:lnTo>
                  <a:lnTo>
                    <a:pt x="819150" y="302229"/>
                  </a:lnTo>
                  <a:lnTo>
                    <a:pt x="604838" y="516541"/>
                  </a:lnTo>
                  <a:lnTo>
                    <a:pt x="604838" y="409385"/>
                  </a:lnTo>
                  <a:lnTo>
                    <a:pt x="0" y="616649"/>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מלבן 50"/>
            <p:cNvSpPr/>
            <p:nvPr/>
          </p:nvSpPr>
          <p:spPr>
            <a:xfrm>
              <a:off x="4834776" y="4227166"/>
              <a:ext cx="529312" cy="307777"/>
            </a:xfrm>
            <a:prstGeom prst="rect">
              <a:avLst/>
            </a:prstGeom>
          </p:spPr>
          <p:txBody>
            <a:bodyPr wrap="none">
              <a:spAutoFit/>
            </a:bodyPr>
            <a:lstStyle/>
            <a:p>
              <a:pPr fontAlgn="auto">
                <a:spcBef>
                  <a:spcPts val="0"/>
                </a:spcBef>
                <a:spcAft>
                  <a:spcPts val="0"/>
                </a:spcAft>
                <a:defRPr/>
              </a:pPr>
              <a:r>
                <a:rPr lang="he-IL" sz="1400" b="1" kern="0" dirty="0">
                  <a:solidFill>
                    <a:prstClr val="black"/>
                  </a:solidFill>
                  <a:latin typeface="Calibri"/>
                  <a:cs typeface="Arial"/>
                </a:rPr>
                <a:t>גבוה</a:t>
              </a:r>
            </a:p>
          </p:txBody>
        </p:sp>
        <p:sp>
          <p:nvSpPr>
            <p:cNvPr id="52" name="מלבן 51"/>
            <p:cNvSpPr/>
            <p:nvPr/>
          </p:nvSpPr>
          <p:spPr>
            <a:xfrm>
              <a:off x="3629876" y="4197449"/>
              <a:ext cx="510076" cy="307777"/>
            </a:xfrm>
            <a:prstGeom prst="rect">
              <a:avLst/>
            </a:prstGeom>
          </p:spPr>
          <p:txBody>
            <a:bodyPr wrap="none">
              <a:spAutoFit/>
            </a:bodyPr>
            <a:lstStyle/>
            <a:p>
              <a:pPr fontAlgn="auto">
                <a:spcBef>
                  <a:spcPts val="0"/>
                </a:spcBef>
                <a:spcAft>
                  <a:spcPts val="0"/>
                </a:spcAft>
                <a:defRPr/>
              </a:pPr>
              <a:r>
                <a:rPr lang="he-IL" sz="1400" b="1" kern="0" dirty="0" smtClean="0">
                  <a:solidFill>
                    <a:prstClr val="black"/>
                  </a:solidFill>
                  <a:latin typeface="Calibri"/>
                  <a:cs typeface="Arial"/>
                </a:rPr>
                <a:t>נמוך</a:t>
              </a:r>
              <a:endParaRPr lang="he-IL" sz="1400" b="1" kern="0" dirty="0">
                <a:solidFill>
                  <a:prstClr val="black"/>
                </a:solidFill>
                <a:latin typeface="Calibri"/>
                <a:cs typeface="Arial"/>
              </a:endParaRPr>
            </a:p>
          </p:txBody>
        </p:sp>
        <p:sp>
          <p:nvSpPr>
            <p:cNvPr id="53" name="מלבן 52"/>
            <p:cNvSpPr/>
            <p:nvPr/>
          </p:nvSpPr>
          <p:spPr>
            <a:xfrm>
              <a:off x="4978792" y="5085184"/>
              <a:ext cx="529312" cy="307777"/>
            </a:xfrm>
            <a:prstGeom prst="rect">
              <a:avLst/>
            </a:prstGeom>
          </p:spPr>
          <p:txBody>
            <a:bodyPr wrap="none">
              <a:spAutoFit/>
            </a:bodyPr>
            <a:lstStyle/>
            <a:p>
              <a:pPr fontAlgn="auto">
                <a:spcBef>
                  <a:spcPts val="0"/>
                </a:spcBef>
                <a:spcAft>
                  <a:spcPts val="0"/>
                </a:spcAft>
                <a:defRPr/>
              </a:pPr>
              <a:r>
                <a:rPr lang="he-IL" sz="1400" b="1" kern="0" dirty="0">
                  <a:solidFill>
                    <a:prstClr val="black"/>
                  </a:solidFill>
                  <a:latin typeface="Calibri"/>
                  <a:cs typeface="Arial"/>
                </a:rPr>
                <a:t>גבוה</a:t>
              </a:r>
            </a:p>
          </p:txBody>
        </p:sp>
        <p:sp>
          <p:nvSpPr>
            <p:cNvPr id="54" name="מלבן 53"/>
            <p:cNvSpPr/>
            <p:nvPr/>
          </p:nvSpPr>
          <p:spPr>
            <a:xfrm>
              <a:off x="3675737" y="5112420"/>
              <a:ext cx="510076" cy="307777"/>
            </a:xfrm>
            <a:prstGeom prst="rect">
              <a:avLst/>
            </a:prstGeom>
          </p:spPr>
          <p:txBody>
            <a:bodyPr wrap="none">
              <a:spAutoFit/>
            </a:bodyPr>
            <a:lstStyle/>
            <a:p>
              <a:pPr fontAlgn="auto">
                <a:spcBef>
                  <a:spcPts val="0"/>
                </a:spcBef>
                <a:spcAft>
                  <a:spcPts val="0"/>
                </a:spcAft>
                <a:defRPr/>
              </a:pPr>
              <a:r>
                <a:rPr lang="he-IL" sz="1400" b="1" kern="0" dirty="0" smtClean="0">
                  <a:solidFill>
                    <a:prstClr val="black"/>
                  </a:solidFill>
                  <a:latin typeface="Calibri"/>
                  <a:cs typeface="Arial"/>
                </a:rPr>
                <a:t>נמוך</a:t>
              </a:r>
              <a:endParaRPr lang="he-IL" sz="1400" b="1" kern="0" dirty="0">
                <a:solidFill>
                  <a:prstClr val="black"/>
                </a:solidFill>
                <a:latin typeface="Calibri"/>
                <a:cs typeface="Arial"/>
              </a:endParaRPr>
            </a:p>
          </p:txBody>
        </p:sp>
      </p:grpSp>
      <p:sp>
        <p:nvSpPr>
          <p:cNvPr id="75" name="Slide Number Placeholder 8"/>
          <p:cNvSpPr txBox="1">
            <a:spLocks/>
          </p:cNvSpPr>
          <p:nvPr/>
        </p:nvSpPr>
        <p:spPr bwMode="auto">
          <a:xfrm>
            <a:off x="197159"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23</a:t>
            </a:fld>
            <a:endParaRPr lang="he-IL" sz="1400" dirty="0" smtClean="0">
              <a:solidFill>
                <a:prstClr val="white">
                  <a:lumMod val="75000"/>
                </a:prstClr>
              </a:solidFill>
            </a:endParaRPr>
          </a:p>
        </p:txBody>
      </p:sp>
      <p:sp>
        <p:nvSpPr>
          <p:cNvPr id="76" name="TextBox 75"/>
          <p:cNvSpPr txBox="1"/>
          <p:nvPr/>
        </p:nvSpPr>
        <p:spPr>
          <a:xfrm>
            <a:off x="133136" y="6156593"/>
            <a:ext cx="8643938" cy="5847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ysClr val="windowText" lastClr="000000"/>
                </a:solidFill>
                <a:latin typeface="Arial"/>
                <a:cs typeface="Arial"/>
              </a:rPr>
              <a:t>בשאלות </a:t>
            </a:r>
            <a:r>
              <a:rPr lang="he-IL" sz="1600" kern="0" dirty="0">
                <a:latin typeface="Arial"/>
                <a:cs typeface="Arial"/>
              </a:rPr>
              <a:t>7-8 </a:t>
            </a:r>
            <a:r>
              <a:rPr lang="he-IL" sz="1600" kern="0" dirty="0">
                <a:solidFill>
                  <a:sysClr val="windowText" lastClr="000000"/>
                </a:solidFill>
                <a:latin typeface="Arial"/>
                <a:cs typeface="Arial"/>
              </a:rPr>
              <a:t>נקבע לגבי כל אחד ממרכיבי הקרום (הפוספוליפידים, התעלות, הנשאים והמשאבות) </a:t>
            </a:r>
            <a:endParaRPr lang="he-IL" sz="1600" kern="0" dirty="0" smtClean="0">
              <a:solidFill>
                <a:sysClr val="windowText" lastClr="000000"/>
              </a:solidFill>
              <a:latin typeface="Arial"/>
              <a:cs typeface="Arial"/>
            </a:endParaRPr>
          </a:p>
          <a:p>
            <a:pPr fontAlgn="auto">
              <a:spcBef>
                <a:spcPts val="0"/>
              </a:spcBef>
              <a:spcAft>
                <a:spcPts val="0"/>
              </a:spcAft>
              <a:defRPr/>
            </a:pPr>
            <a:r>
              <a:rPr lang="he-IL" sz="1600" kern="0" dirty="0" smtClean="0">
                <a:solidFill>
                  <a:sysClr val="windowText" lastClr="000000"/>
                </a:solidFill>
                <a:latin typeface="Arial"/>
                <a:cs typeface="Arial"/>
              </a:rPr>
              <a:t>האם </a:t>
            </a:r>
            <a:r>
              <a:rPr lang="he-IL" sz="1600" kern="0" dirty="0">
                <a:solidFill>
                  <a:sysClr val="windowText" lastClr="000000"/>
                </a:solidFill>
                <a:latin typeface="Arial"/>
                <a:cs typeface="Arial"/>
              </a:rPr>
              <a:t>מעבר החומרים דרכם הוא סביל או פעיל.</a:t>
            </a:r>
          </a:p>
        </p:txBody>
      </p:sp>
    </p:spTree>
    <p:extLst>
      <p:ext uri="{BB962C8B-B14F-4D97-AF65-F5344CB8AC3E}">
        <p14:creationId xmlns:p14="http://schemas.microsoft.com/office/powerpoint/2010/main" val="316015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28650"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שאלה 7: מעבר </a:t>
            </a:r>
            <a:r>
              <a:rPr lang="he-IL" sz="1800" b="1" dirty="0">
                <a:solidFill>
                  <a:srgbClr val="FF6600"/>
                </a:solidFill>
                <a:ea typeface="+mn-ea"/>
              </a:rPr>
              <a:t>חומרים דרך </a:t>
            </a:r>
            <a:r>
              <a:rPr lang="he-IL" sz="1800" b="1" dirty="0" smtClean="0">
                <a:solidFill>
                  <a:srgbClr val="FF6600"/>
                </a:solidFill>
                <a:ea typeface="+mn-ea"/>
              </a:rPr>
              <a:t>הפוספוליפידים</a:t>
            </a:r>
            <a:endParaRPr lang="he-IL" sz="1800" b="1" dirty="0">
              <a:solidFill>
                <a:srgbClr val="FF6600"/>
              </a:solidFill>
              <a:ea typeface="+mn-ea"/>
            </a:endParaRPr>
          </a:p>
        </p:txBody>
      </p:sp>
      <p:sp>
        <p:nvSpPr>
          <p:cNvPr id="6" name="TextBox 5"/>
          <p:cNvSpPr txBox="1"/>
          <p:nvPr/>
        </p:nvSpPr>
        <p:spPr>
          <a:xfrm>
            <a:off x="-26988" y="488851"/>
            <a:ext cx="8715376"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rPr>
              <a:t>בתרשים ובסימולציה מתואר מעבר חומר אל תוך התא </a:t>
            </a:r>
            <a:r>
              <a:rPr lang="he-IL" u="sng" kern="0" dirty="0">
                <a:solidFill>
                  <a:srgbClr val="1D4C72"/>
                </a:solidFill>
              </a:rPr>
              <a:t>דרך שכבת </a:t>
            </a:r>
            <a:r>
              <a:rPr lang="he-IL" u="sng" kern="0" dirty="0">
                <a:solidFill>
                  <a:srgbClr val="1D4C72"/>
                </a:solidFill>
                <a:latin typeface="Arial"/>
                <a:cs typeface="Arial"/>
              </a:rPr>
              <a:t>הפוספוליפידים</a:t>
            </a:r>
            <a:r>
              <a:rPr lang="he-IL" kern="0" dirty="0">
                <a:solidFill>
                  <a:srgbClr val="1D4C72"/>
                </a:solidFill>
                <a:latin typeface="Arial"/>
                <a:cs typeface="Arial"/>
              </a:rPr>
              <a:t>. </a:t>
            </a:r>
            <a:endParaRPr lang="he-IL" b="1" kern="0" dirty="0">
              <a:solidFill>
                <a:schemeClr val="accent6">
                  <a:lumMod val="50000"/>
                  <a:lumOff val="50000"/>
                </a:schemeClr>
              </a:solidFill>
              <a:latin typeface="Arial"/>
              <a:cs typeface="Arial"/>
            </a:endParaRPr>
          </a:p>
          <a:p>
            <a:pPr fontAlgn="auto">
              <a:spcBef>
                <a:spcPts val="0"/>
              </a:spcBef>
              <a:spcAft>
                <a:spcPts val="0"/>
              </a:spcAft>
              <a:defRPr/>
            </a:pPr>
            <a:r>
              <a:rPr lang="he-IL" kern="0" dirty="0">
                <a:solidFill>
                  <a:srgbClr val="1D4C72"/>
                </a:solidFill>
                <a:latin typeface="Arial"/>
                <a:cs typeface="Arial"/>
              </a:rPr>
              <a:t>האם מעבר החומר הוא סביל, כלומר מריכוז גבוה לנמוך?</a:t>
            </a:r>
          </a:p>
        </p:txBody>
      </p:sp>
      <p:grpSp>
        <p:nvGrpSpPr>
          <p:cNvPr id="2" name="קבוצה 1"/>
          <p:cNvGrpSpPr/>
          <p:nvPr/>
        </p:nvGrpSpPr>
        <p:grpSpPr>
          <a:xfrm>
            <a:off x="2627313" y="1928465"/>
            <a:ext cx="4392612" cy="3660775"/>
            <a:chOff x="2627313" y="1773238"/>
            <a:chExt cx="4392612" cy="3660775"/>
          </a:xfrm>
        </p:grpSpPr>
        <p:pic>
          <p:nvPicPr>
            <p:cNvPr id="2539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773238"/>
              <a:ext cx="439261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3"/>
            </p:cNvPr>
            <p:cNvSpPr txBox="1"/>
            <p:nvPr/>
          </p:nvSpPr>
          <p:spPr bwMode="auto">
            <a:xfrm>
              <a:off x="2627313" y="5027613"/>
              <a:ext cx="4392612" cy="406400"/>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algn="ctr" fontAlgn="auto">
                <a:spcBef>
                  <a:spcPts val="0"/>
                </a:spcBef>
                <a:spcAft>
                  <a:spcPts val="0"/>
                </a:spcAft>
                <a:defRPr/>
              </a:pPr>
              <a:r>
                <a:rPr lang="he-IL" sz="1400" u="sng" kern="0" dirty="0">
                  <a:solidFill>
                    <a:srgbClr val="00B0F0"/>
                  </a:solidFill>
                  <a:latin typeface="Arial"/>
                  <a:cs typeface="Arial"/>
                  <a:hlinkClick r:id="rId4"/>
                </a:rPr>
                <a:t>מעבר חומרים דרך שכבת הפוספוליפידים</a:t>
              </a:r>
              <a:endParaRPr lang="he-IL" sz="1400" u="sng" kern="0" dirty="0">
                <a:solidFill>
                  <a:srgbClr val="00B0F0"/>
                </a:solidFill>
                <a:latin typeface="Arial"/>
                <a:cs typeface="Arial"/>
              </a:endParaRPr>
            </a:p>
          </p:txBody>
        </p:sp>
      </p:gr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4F1A2F0-CD73-4FE9-9807-BF24191BA55F}" type="slidenum">
              <a:rPr lang="he-IL" sz="1200" smtClean="0">
                <a:solidFill>
                  <a:prstClr val="white">
                    <a:lumMod val="75000"/>
                  </a:prstClr>
                </a:solidFill>
              </a:rPr>
              <a:pPr fontAlgn="base">
                <a:spcBef>
                  <a:spcPct val="0"/>
                </a:spcBef>
                <a:spcAft>
                  <a:spcPct val="0"/>
                </a:spcAft>
                <a:defRPr/>
              </a:pPr>
              <a:t>24</a:t>
            </a:fld>
            <a:endParaRPr lang="he-IL" sz="1200" dirty="0" smtClean="0">
              <a:solidFill>
                <a:prstClr val="white">
                  <a:lumMod val="75000"/>
                </a:prstClr>
              </a:solidFill>
            </a:endParaRPr>
          </a:p>
        </p:txBody>
      </p:sp>
      <p:sp>
        <p:nvSpPr>
          <p:cNvPr id="1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467544"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תשובה</a:t>
            </a:r>
            <a:endParaRPr lang="he-IL" sz="1800" b="1" dirty="0">
              <a:solidFill>
                <a:srgbClr val="FF6600"/>
              </a:solidFill>
              <a:ea typeface="+mn-ea"/>
            </a:endParaRPr>
          </a:p>
        </p:txBody>
      </p:sp>
      <p:sp>
        <p:nvSpPr>
          <p:cNvPr id="6" name="TextBox 5"/>
          <p:cNvSpPr txBox="1"/>
          <p:nvPr/>
        </p:nvSpPr>
        <p:spPr>
          <a:xfrm>
            <a:off x="-180528" y="476672"/>
            <a:ext cx="8715376"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rPr>
              <a:t>בתרשים ובסימולציה מתואר מעבר חומר אל תוך התא </a:t>
            </a:r>
            <a:r>
              <a:rPr lang="he-IL" u="sng" kern="0" dirty="0">
                <a:solidFill>
                  <a:srgbClr val="1D4C72"/>
                </a:solidFill>
              </a:rPr>
              <a:t>דרך שכבת </a:t>
            </a:r>
            <a:r>
              <a:rPr lang="he-IL" u="sng" kern="0" dirty="0">
                <a:solidFill>
                  <a:srgbClr val="1D4C72"/>
                </a:solidFill>
                <a:latin typeface="Arial"/>
                <a:cs typeface="Arial"/>
              </a:rPr>
              <a:t>הפוספוליפידים</a:t>
            </a:r>
            <a:r>
              <a:rPr lang="he-IL" kern="0" dirty="0">
                <a:solidFill>
                  <a:srgbClr val="1D4C72"/>
                </a:solidFill>
                <a:latin typeface="Arial"/>
                <a:cs typeface="Arial"/>
              </a:rPr>
              <a:t>. </a:t>
            </a:r>
            <a:endParaRPr lang="he-IL" b="1" kern="0" dirty="0">
              <a:solidFill>
                <a:srgbClr val="5F0060">
                  <a:lumMod val="50000"/>
                  <a:lumOff val="50000"/>
                </a:srgbClr>
              </a:solidFill>
              <a:latin typeface="Arial"/>
              <a:cs typeface="Arial"/>
            </a:endParaRPr>
          </a:p>
          <a:p>
            <a:pPr fontAlgn="auto">
              <a:spcBef>
                <a:spcPts val="0"/>
              </a:spcBef>
              <a:spcAft>
                <a:spcPts val="0"/>
              </a:spcAft>
              <a:defRPr/>
            </a:pPr>
            <a:r>
              <a:rPr lang="he-IL" kern="0" dirty="0">
                <a:solidFill>
                  <a:srgbClr val="1D4C72"/>
                </a:solidFill>
                <a:latin typeface="Arial"/>
                <a:cs typeface="Arial"/>
              </a:rPr>
              <a:t>האם מעבר החומר הוא סביל, כלומר מריכוז גבוה לנמוך?</a:t>
            </a:r>
          </a:p>
        </p:txBody>
      </p:sp>
      <p:pic>
        <p:nvPicPr>
          <p:cNvPr id="25498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773238"/>
            <a:ext cx="439261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
          <p:cNvSpPr/>
          <p:nvPr/>
        </p:nvSpPr>
        <p:spPr>
          <a:xfrm>
            <a:off x="350838" y="5643563"/>
            <a:ext cx="8286750" cy="785812"/>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מעבר חומרים דרך שכבת הפוספוליפידים הוא סביל – כלומר מריכוז גבוה לנמוך (בדיפוזיה).</a:t>
            </a:r>
          </a:p>
        </p:txBody>
      </p:sp>
      <p:sp>
        <p:nvSpPr>
          <p:cNvPr id="10"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F649BF5-03CF-416E-831B-9DC1391D29A2}"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sp>
        <p:nvSpPr>
          <p:cNvPr id="13"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TextBox 13">
            <a:hlinkClick r:id="rId3"/>
          </p:cNvPr>
          <p:cNvSpPr txBox="1"/>
          <p:nvPr/>
        </p:nvSpPr>
        <p:spPr bwMode="auto">
          <a:xfrm>
            <a:off x="2627313" y="4951413"/>
            <a:ext cx="4392612" cy="406400"/>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algn="ctr" fontAlgn="auto">
              <a:spcBef>
                <a:spcPts val="0"/>
              </a:spcBef>
              <a:spcAft>
                <a:spcPts val="0"/>
              </a:spcAft>
              <a:defRPr/>
            </a:pPr>
            <a:r>
              <a:rPr lang="he-IL" sz="1400" u="sng" kern="0" dirty="0">
                <a:solidFill>
                  <a:srgbClr val="00B0F0"/>
                </a:solidFill>
                <a:latin typeface="Arial"/>
                <a:cs typeface="Arial"/>
                <a:hlinkClick r:id="rId4"/>
              </a:rPr>
              <a:t>מעבר חומרים דרך שכבת הפוספוליפידים</a:t>
            </a:r>
            <a:endParaRPr lang="he-IL" sz="1400" u="sng" kern="0" dirty="0">
              <a:solidFill>
                <a:srgbClr val="00B0F0"/>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89731" y="0"/>
            <a:ext cx="8086725" cy="439738"/>
          </a:xfrm>
        </p:spPr>
        <p:txBody>
          <a:bodyPr/>
          <a:lstStyle/>
          <a:p>
            <a:pPr fontAlgn="auto">
              <a:defRPr/>
            </a:pPr>
            <a:r>
              <a:rPr lang="he-IL" sz="1800" b="1" dirty="0" smtClean="0">
                <a:solidFill>
                  <a:srgbClr val="FF6600"/>
                </a:solidFill>
                <a:ea typeface="+mn-ea"/>
              </a:rPr>
              <a:t>שאלה 8: מעבר חומרים דרך התעלות</a:t>
            </a:r>
            <a:endParaRPr lang="he-IL" sz="1800" dirty="0" smtClean="0"/>
          </a:p>
        </p:txBody>
      </p:sp>
      <p:pic>
        <p:nvPicPr>
          <p:cNvPr id="25600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625157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8520" y="488851"/>
            <a:ext cx="87153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chemeClr val="tx2"/>
                </a:solidFill>
              </a:rPr>
              <a:t>בתרשים מתואר מעבר חומר אל תוך התא, ומעבר חומר אחר מהתא החוצה דרך תעלה.</a:t>
            </a:r>
            <a:r>
              <a:rPr lang="he-IL" b="1" kern="0" dirty="0">
                <a:solidFill>
                  <a:schemeClr val="tx2"/>
                </a:solidFill>
              </a:rPr>
              <a:t> </a:t>
            </a:r>
          </a:p>
          <a:p>
            <a:pPr fontAlgn="auto">
              <a:spcBef>
                <a:spcPts val="0"/>
              </a:spcBef>
              <a:spcAft>
                <a:spcPts val="0"/>
              </a:spcAft>
              <a:defRPr/>
            </a:pPr>
            <a:r>
              <a:rPr lang="he-IL" kern="0" dirty="0">
                <a:solidFill>
                  <a:schemeClr val="tx2"/>
                </a:solidFill>
                <a:latin typeface="Arial"/>
                <a:cs typeface="Arial"/>
              </a:rPr>
              <a:t>האם מעבר החומר הוא סביל, כלומר מריכוז גבוה לנמוך?</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505C83F-ADD1-4E4E-931F-6467CAD6EE22}"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sp>
        <p:nvSpPr>
          <p:cNvPr id="10"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3487853" y="5507940"/>
            <a:ext cx="4314001" cy="369332"/>
          </a:xfrm>
          <a:prstGeom prst="rect">
            <a:avLst/>
          </a:prstGeom>
        </p:spPr>
        <p:txBody>
          <a:bodyPr wrap="none">
            <a:spAutoFit/>
          </a:bodyPr>
          <a:lstStyle/>
          <a:p>
            <a:r>
              <a:rPr lang="he-IL" kern="0" dirty="0" smtClean="0">
                <a:solidFill>
                  <a:srgbClr val="1F497D"/>
                </a:solidFill>
                <a:latin typeface="Arial"/>
                <a:cs typeface="Arial"/>
                <a:hlinkClick r:id="rId3"/>
              </a:rPr>
              <a:t>צפו בסרטון</a:t>
            </a:r>
            <a:r>
              <a:rPr lang="he-IL" kern="0" dirty="0">
                <a:solidFill>
                  <a:srgbClr val="1F497D"/>
                </a:solidFill>
                <a:latin typeface="Arial"/>
                <a:cs typeface="Arial"/>
              </a:rPr>
              <a:t> </a:t>
            </a:r>
            <a:r>
              <a:rPr lang="he-IL" kern="0" dirty="0" smtClean="0">
                <a:solidFill>
                  <a:srgbClr val="1F497D"/>
                </a:solidFill>
                <a:latin typeface="Arial"/>
                <a:cs typeface="Arial"/>
              </a:rPr>
              <a:t>המתאר מעבר חומרים דרך תעלה.</a:t>
            </a:r>
            <a:endParaRPr lang="he-I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36934"/>
            <a:ext cx="8086725" cy="439738"/>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25702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44638"/>
            <a:ext cx="625157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p:nvPr/>
        </p:nvSpPr>
        <p:spPr>
          <a:xfrm>
            <a:off x="350838" y="5643563"/>
            <a:ext cx="8286750" cy="785812"/>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מעבר חומרים דרך התעלות הוא סביל – כלומר מריכוז גבוה לנמוך (בדיפוזיה).</a:t>
            </a:r>
          </a:p>
        </p:txBody>
      </p:sp>
      <p:sp>
        <p:nvSpPr>
          <p:cNvPr id="10" name="TextBox 9"/>
          <p:cNvSpPr txBox="1"/>
          <p:nvPr/>
        </p:nvSpPr>
        <p:spPr>
          <a:xfrm>
            <a:off x="-36512" y="560859"/>
            <a:ext cx="87153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chemeClr val="tx2"/>
                </a:solidFill>
              </a:rPr>
              <a:t>בתרשים מתואר מעבר חומר אל תוך התא, ומעבר חומר אחר מהתא החוצה דרך תעלה.</a:t>
            </a:r>
            <a:r>
              <a:rPr lang="he-IL" b="1" kern="0" dirty="0">
                <a:solidFill>
                  <a:schemeClr val="tx2"/>
                </a:solidFill>
              </a:rPr>
              <a:t> </a:t>
            </a:r>
          </a:p>
          <a:p>
            <a:pPr fontAlgn="auto">
              <a:spcBef>
                <a:spcPts val="0"/>
              </a:spcBef>
              <a:spcAft>
                <a:spcPts val="0"/>
              </a:spcAft>
              <a:defRPr/>
            </a:pPr>
            <a:r>
              <a:rPr lang="he-IL" kern="0" dirty="0">
                <a:solidFill>
                  <a:schemeClr val="tx2"/>
                </a:solidFill>
                <a:latin typeface="Arial"/>
                <a:cs typeface="Arial"/>
              </a:rPr>
              <a:t>האם מעבר החומר הוא סביל, כלומר מריכוז גבוה לנמוך?</a:t>
            </a:r>
          </a:p>
        </p:txBody>
      </p:sp>
      <p:sp>
        <p:nvSpPr>
          <p:cNvPr id="11"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09C0DB-E6B0-4390-BACC-569DCA051C70}" type="slidenum">
              <a:rPr lang="he-IL" sz="1200" smtClean="0">
                <a:solidFill>
                  <a:prstClr val="white">
                    <a:lumMod val="75000"/>
                  </a:prstClr>
                </a:solidFill>
              </a:rPr>
              <a:pPr fontAlgn="base">
                <a:spcBef>
                  <a:spcPct val="0"/>
                </a:spcBef>
                <a:spcAft>
                  <a:spcPct val="0"/>
                </a:spcAft>
                <a:defRPr/>
              </a:pPr>
              <a:t>27</a:t>
            </a:fld>
            <a:endParaRPr lang="he-IL" sz="1200" dirty="0" smtClean="0">
              <a:solidFill>
                <a:prstClr val="white">
                  <a:lumMod val="75000"/>
                </a:prstClr>
              </a:solidFill>
            </a:endParaRPr>
          </a:p>
        </p:txBody>
      </p:sp>
      <p:sp>
        <p:nvSpPr>
          <p:cNvPr id="12"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fontAlgn="auto">
              <a:defRPr/>
            </a:pPr>
            <a:r>
              <a:rPr lang="he-IL" sz="1800" b="1" dirty="0" smtClean="0">
                <a:solidFill>
                  <a:srgbClr val="FF6600"/>
                </a:solidFill>
                <a:ea typeface="+mn-ea"/>
              </a:rPr>
              <a:t>נשאים </a:t>
            </a:r>
            <a:endParaRPr lang="he-IL" sz="1800" dirty="0" smtClean="0"/>
          </a:p>
        </p:txBody>
      </p:sp>
      <p:sp>
        <p:nvSpPr>
          <p:cNvPr id="7" name="TextBox 6"/>
          <p:cNvSpPr txBox="1"/>
          <p:nvPr/>
        </p:nvSpPr>
        <p:spPr>
          <a:xfrm>
            <a:off x="512764" y="620713"/>
            <a:ext cx="8157020" cy="1808162"/>
          </a:xfrm>
          <a:prstGeom prst="rect">
            <a:avLst/>
          </a:prstGeom>
          <a:noFill/>
          <a:ln w="22225">
            <a:noFill/>
          </a:ln>
          <a:effectLst>
            <a:outerShdw sx="101000" sy="101000" algn="ctr" rotWithShape="0">
              <a:schemeClr val="bg1">
                <a:lumMod val="75000"/>
              </a:schemeClr>
            </a:outerShdw>
          </a:effectLst>
        </p:spPr>
        <p:txBody>
          <a:bodyPr rtlCol="1">
            <a:normAutofit/>
          </a:bodyPr>
          <a:lstStyle/>
          <a:p>
            <a:pPr algn="just" fontAlgn="auto">
              <a:spcBef>
                <a:spcPts val="0"/>
              </a:spcBef>
              <a:spcAft>
                <a:spcPts val="0"/>
              </a:spcAft>
              <a:defRPr/>
            </a:pPr>
            <a:r>
              <a:rPr lang="he-IL" dirty="0">
                <a:solidFill>
                  <a:prstClr val="black"/>
                </a:solidFill>
                <a:latin typeface="Arial"/>
                <a:cs typeface="Arial"/>
              </a:rPr>
              <a:t>בדומה לתעלות, גם הנשאים שנמצאים בקרום התא, מאפשרים מעבר של חומרים אל תוך התא או מן התא החוצה </a:t>
            </a:r>
            <a:r>
              <a:rPr lang="he-IL" dirty="0">
                <a:solidFill>
                  <a:srgbClr val="FF6600"/>
                </a:solidFill>
                <a:latin typeface="Arial"/>
                <a:cs typeface="Arial"/>
              </a:rPr>
              <a:t>במעבר סביל</a:t>
            </a:r>
            <a:r>
              <a:rPr lang="he-IL" dirty="0">
                <a:solidFill>
                  <a:prstClr val="black"/>
                </a:solidFill>
                <a:latin typeface="Arial"/>
                <a:cs typeface="Arial"/>
              </a:rPr>
              <a:t>, כלומר, בהתאם למפל הריכוזים. מעבר החומרים באמצעות הנשאים נקרא </a:t>
            </a:r>
            <a:r>
              <a:rPr lang="he-IL" dirty="0">
                <a:solidFill>
                  <a:srgbClr val="FF6600"/>
                </a:solidFill>
                <a:latin typeface="Arial"/>
                <a:cs typeface="Arial"/>
              </a:rPr>
              <a:t>דיפוזיה מזורזת</a:t>
            </a:r>
            <a:r>
              <a:rPr lang="he-IL" dirty="0">
                <a:solidFill>
                  <a:prstClr val="black"/>
                </a:solidFill>
                <a:latin typeface="Arial"/>
                <a:cs typeface="Arial"/>
              </a:rPr>
              <a:t>.</a:t>
            </a:r>
          </a:p>
          <a:p>
            <a:pPr algn="just" fontAlgn="auto">
              <a:spcBef>
                <a:spcPts val="0"/>
              </a:spcBef>
              <a:spcAft>
                <a:spcPts val="0"/>
              </a:spcAft>
              <a:defRPr/>
            </a:pPr>
            <a:r>
              <a:rPr lang="he-IL" dirty="0">
                <a:solidFill>
                  <a:srgbClr val="FF6600"/>
                </a:solidFill>
                <a:latin typeface="Arial"/>
                <a:cs typeface="Arial"/>
              </a:rPr>
              <a:t>לכל חומר קיים נשא ייחודי לו</a:t>
            </a:r>
            <a:r>
              <a:rPr lang="he-IL" dirty="0">
                <a:solidFill>
                  <a:prstClr val="black"/>
                </a:solidFill>
                <a:latin typeface="Arial"/>
                <a:cs typeface="Arial"/>
              </a:rPr>
              <a:t>, וכשהחומר נקשר אל אחד הקצוות של הנשא, הוא גורם לשינוי במבנה המרחבי של נשא. כתוצאה מכך החומר מועבר אל צדו האחר של הקרום, ורק אז הוא יכול להשתחרר.</a:t>
            </a:r>
          </a:p>
        </p:txBody>
      </p:sp>
      <p:pic>
        <p:nvPicPr>
          <p:cNvPr id="25805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2565400"/>
            <a:ext cx="60198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הסבר מלבני מעוגל 1"/>
          <p:cNvSpPr/>
          <p:nvPr/>
        </p:nvSpPr>
        <p:spPr>
          <a:xfrm>
            <a:off x="1071563" y="6020518"/>
            <a:ext cx="7215187" cy="648841"/>
          </a:xfrm>
          <a:prstGeom prst="wedgeRoundRectCallout">
            <a:avLst>
              <a:gd name="adj1" fmla="val -64884"/>
              <a:gd name="adj2" fmla="val -45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מ</a:t>
            </a:r>
          </a:p>
        </p:txBody>
      </p:sp>
      <p:sp>
        <p:nvSpPr>
          <p:cNvPr id="8" name="TextBox 7"/>
          <p:cNvSpPr txBox="1"/>
          <p:nvPr/>
        </p:nvSpPr>
        <p:spPr>
          <a:xfrm>
            <a:off x="1000125" y="6020519"/>
            <a:ext cx="7132638"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dirty="0">
                <a:solidFill>
                  <a:prstClr val="black"/>
                </a:solidFill>
                <a:latin typeface="Arial"/>
                <a:cs typeface="Arial"/>
              </a:rPr>
              <a:t>מספר הנשאים השונים בקרומי התאים </a:t>
            </a:r>
            <a:r>
              <a:rPr lang="he-IL" sz="1600" dirty="0">
                <a:latin typeface="Arial"/>
                <a:cs typeface="Arial"/>
              </a:rPr>
              <a:t>יכול להשתנות </a:t>
            </a:r>
            <a:r>
              <a:rPr lang="he-IL" sz="1600" dirty="0">
                <a:solidFill>
                  <a:prstClr val="black"/>
                </a:solidFill>
                <a:latin typeface="Arial"/>
                <a:cs typeface="Arial"/>
              </a:rPr>
              <a:t>בהתאם למצבים השונים.</a:t>
            </a:r>
          </a:p>
          <a:p>
            <a:pPr fontAlgn="auto">
              <a:spcBef>
                <a:spcPts val="0"/>
              </a:spcBef>
              <a:spcAft>
                <a:spcPts val="0"/>
              </a:spcAft>
              <a:defRPr/>
            </a:pPr>
            <a:r>
              <a:rPr lang="he-IL" sz="1600" dirty="0">
                <a:solidFill>
                  <a:prstClr val="black"/>
                </a:solidFill>
                <a:latin typeface="Arial"/>
                <a:cs typeface="Arial"/>
              </a:rPr>
              <a:t>דוגמה: מספר </a:t>
            </a:r>
            <a:r>
              <a:rPr lang="he-IL" sz="1600" u="sng" dirty="0">
                <a:solidFill>
                  <a:prstClr val="black"/>
                </a:solidFill>
                <a:latin typeface="Arial"/>
                <a:cs typeface="Arial"/>
              </a:rPr>
              <a:t>הנשאים לגלוקוז</a:t>
            </a:r>
            <a:r>
              <a:rPr lang="he-IL" sz="1600" dirty="0">
                <a:solidFill>
                  <a:prstClr val="black"/>
                </a:solidFill>
                <a:latin typeface="Arial"/>
                <a:cs typeface="Arial"/>
              </a:rPr>
              <a:t> בקרומי התאים בגוף גדל בהשפעת </a:t>
            </a:r>
            <a:r>
              <a:rPr lang="he-IL" sz="1600" u="sng" dirty="0" smtClean="0">
                <a:solidFill>
                  <a:prstClr val="black"/>
                </a:solidFill>
                <a:latin typeface="Arial"/>
                <a:cs typeface="Arial"/>
              </a:rPr>
              <a:t>אינסולין.</a:t>
            </a:r>
            <a:endParaRPr lang="he-IL" sz="1600" u="sng" dirty="0">
              <a:solidFill>
                <a:prstClr val="black"/>
              </a:solidFill>
              <a:latin typeface="Arial"/>
              <a:cs typeface="Arial"/>
            </a:endParaRPr>
          </a:p>
        </p:txBody>
      </p:sp>
      <p:sp>
        <p:nvSpPr>
          <p:cNvPr id="10"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A2A124-66EC-44A1-B359-AB04F80ECA92}" type="slidenum">
              <a:rPr lang="he-IL" sz="1200" smtClean="0">
                <a:solidFill>
                  <a:prstClr val="white">
                    <a:lumMod val="75000"/>
                  </a:prstClr>
                </a:solidFill>
              </a:rPr>
              <a:pPr fontAlgn="base">
                <a:spcBef>
                  <a:spcPct val="0"/>
                </a:spcBef>
                <a:spcAft>
                  <a:spcPct val="0"/>
                </a:spcAft>
                <a:defRPr/>
              </a:pPr>
              <a:t>28</a:t>
            </a:fld>
            <a:endParaRPr lang="he-IL" sz="1200" dirty="0" smtClean="0">
              <a:solidFill>
                <a:prstClr val="white">
                  <a:lumMod val="75000"/>
                </a:prstClr>
              </a:solidFill>
            </a:endParaRPr>
          </a:p>
        </p:txBody>
      </p:sp>
      <p:sp>
        <p:nvSpPr>
          <p:cNvPr id="11"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מלבן 11"/>
          <p:cNvSpPr/>
          <p:nvPr/>
        </p:nvSpPr>
        <p:spPr>
          <a:xfrm>
            <a:off x="3633725" y="5507940"/>
            <a:ext cx="4168129" cy="369332"/>
          </a:xfrm>
          <a:prstGeom prst="rect">
            <a:avLst/>
          </a:prstGeom>
        </p:spPr>
        <p:txBody>
          <a:bodyPr wrap="none">
            <a:spAutoFit/>
          </a:bodyPr>
          <a:lstStyle/>
          <a:p>
            <a:r>
              <a:rPr lang="he-IL" kern="0" dirty="0" smtClean="0">
                <a:solidFill>
                  <a:srgbClr val="1F497D"/>
                </a:solidFill>
                <a:latin typeface="Arial"/>
                <a:cs typeface="Arial"/>
                <a:hlinkClick r:id="rId3"/>
              </a:rPr>
              <a:t>צפו בסרטון</a:t>
            </a:r>
            <a:r>
              <a:rPr lang="he-IL" kern="0" dirty="0">
                <a:solidFill>
                  <a:srgbClr val="1F497D"/>
                </a:solidFill>
                <a:latin typeface="Arial"/>
                <a:cs typeface="Arial"/>
                <a:hlinkClick r:id="rId3"/>
              </a:rPr>
              <a:t> </a:t>
            </a:r>
            <a:r>
              <a:rPr lang="he-IL" kern="0" dirty="0" smtClean="0">
                <a:solidFill>
                  <a:srgbClr val="1F497D"/>
                </a:solidFill>
                <a:latin typeface="Arial"/>
                <a:cs typeface="Arial"/>
              </a:rPr>
              <a:t> המתאר מעבר חומרים דרך נשא.</a:t>
            </a:r>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fontAlgn="auto">
              <a:defRPr/>
            </a:pPr>
            <a:r>
              <a:rPr lang="he-IL" sz="1800" b="1" dirty="0" smtClean="0">
                <a:solidFill>
                  <a:srgbClr val="FF6600"/>
                </a:solidFill>
                <a:ea typeface="+mn-ea"/>
              </a:rPr>
              <a:t>משאבות </a:t>
            </a:r>
            <a:endParaRPr lang="he-IL" sz="1800" dirty="0" smtClean="0"/>
          </a:p>
        </p:txBody>
      </p:sp>
      <p:sp>
        <p:nvSpPr>
          <p:cNvPr id="29" name="TextBox 28"/>
          <p:cNvSpPr txBox="1"/>
          <p:nvPr/>
        </p:nvSpPr>
        <p:spPr>
          <a:xfrm>
            <a:off x="611560" y="548680"/>
            <a:ext cx="8032378" cy="2027237"/>
          </a:xfrm>
          <a:prstGeom prst="rect">
            <a:avLst/>
          </a:prstGeom>
          <a:noFill/>
          <a:ln w="22225">
            <a:noFill/>
          </a:ln>
          <a:effectLst>
            <a:outerShdw sx="101000" sy="101000" algn="ctr" rotWithShape="0">
              <a:schemeClr val="bg1">
                <a:lumMod val="75000"/>
              </a:schemeClr>
            </a:outerShdw>
          </a:effectLst>
        </p:spPr>
        <p:txBody>
          <a:bodyPr rtlCol="1">
            <a:normAutofit/>
          </a:bodyPr>
          <a:lstStyle/>
          <a:p>
            <a:pPr fontAlgn="auto">
              <a:spcBef>
                <a:spcPts val="0"/>
              </a:spcBef>
              <a:spcAft>
                <a:spcPts val="0"/>
              </a:spcAft>
              <a:defRPr/>
            </a:pPr>
            <a:r>
              <a:rPr lang="he-IL" dirty="0">
                <a:solidFill>
                  <a:prstClr val="black"/>
                </a:solidFill>
                <a:latin typeface="Arial"/>
                <a:cs typeface="Arial"/>
              </a:rPr>
              <a:t>משאבות הן סוג של נשאים המעבירים חומרים </a:t>
            </a:r>
            <a:r>
              <a:rPr lang="he-IL" dirty="0">
                <a:solidFill>
                  <a:srgbClr val="FF6600"/>
                </a:solidFill>
                <a:latin typeface="Arial"/>
                <a:cs typeface="Arial"/>
              </a:rPr>
              <a:t>מריכוז נמוך לריכוז גבוה</a:t>
            </a:r>
            <a:r>
              <a:rPr lang="he-IL" dirty="0">
                <a:solidFill>
                  <a:prstClr val="black"/>
                </a:solidFill>
                <a:latin typeface="Arial"/>
                <a:cs typeface="Arial"/>
              </a:rPr>
              <a:t>, ולכן לצורך פעילותם נדרשת </a:t>
            </a:r>
            <a:r>
              <a:rPr lang="he-IL" dirty="0">
                <a:solidFill>
                  <a:srgbClr val="FF6600"/>
                </a:solidFill>
                <a:latin typeface="Arial"/>
                <a:cs typeface="Arial"/>
              </a:rPr>
              <a:t>השקעת אנרגיה</a:t>
            </a: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העברה של חומרים </a:t>
            </a:r>
            <a:r>
              <a:rPr lang="he-IL" dirty="0">
                <a:solidFill>
                  <a:srgbClr val="FF6600"/>
                </a:solidFill>
                <a:latin typeface="Arial"/>
                <a:cs typeface="Arial"/>
              </a:rPr>
              <a:t>כנגד מפל הריכוזים </a:t>
            </a:r>
            <a:r>
              <a:rPr lang="he-IL" dirty="0">
                <a:solidFill>
                  <a:prstClr val="black"/>
                </a:solidFill>
                <a:latin typeface="Arial"/>
                <a:cs typeface="Arial"/>
              </a:rPr>
              <a:t>ותוך השקעת אנרגיה על ידי משאבות נקראת </a:t>
            </a:r>
            <a:r>
              <a:rPr lang="he-IL" dirty="0">
                <a:solidFill>
                  <a:srgbClr val="FF6600"/>
                </a:solidFill>
                <a:latin typeface="Arial"/>
                <a:cs typeface="Arial"/>
              </a:rPr>
              <a:t>העברה פעילה </a:t>
            </a:r>
            <a:r>
              <a:rPr lang="he-IL" dirty="0">
                <a:solidFill>
                  <a:prstClr val="black"/>
                </a:solidFill>
                <a:latin typeface="Arial"/>
                <a:cs typeface="Arial"/>
              </a:rPr>
              <a:t>(אקטיבית).</a:t>
            </a:r>
          </a:p>
          <a:p>
            <a:pPr fontAlgn="auto">
              <a:spcBef>
                <a:spcPts val="0"/>
              </a:spcBef>
              <a:spcAft>
                <a:spcPts val="0"/>
              </a:spcAft>
              <a:defRPr/>
            </a:pPr>
            <a:r>
              <a:rPr lang="he-IL" dirty="0">
                <a:solidFill>
                  <a:prstClr val="black"/>
                </a:solidFill>
                <a:latin typeface="Arial"/>
                <a:cs typeface="Arial"/>
              </a:rPr>
              <a:t>בתרשים מתוארת העברה פעילה של  יוני נתרן בניגוד למפל הריכוזים ממקום שריכוזם נמוך בתוך התא למקום שריכוזם גבוה מחוץ לתא. ההעברה זו מבוצעת ע"י משאבה.</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1734FE-6876-47E4-96EF-EFFEF1B642B4}" type="slidenum">
              <a:rPr lang="he-IL" sz="1200" smtClean="0">
                <a:solidFill>
                  <a:prstClr val="white">
                    <a:lumMod val="75000"/>
                  </a:prstClr>
                </a:solidFill>
              </a:rPr>
              <a:pPr fontAlgn="base">
                <a:spcBef>
                  <a:spcPct val="0"/>
                </a:spcBef>
                <a:spcAft>
                  <a:spcPct val="0"/>
                </a:spcAft>
                <a:defRPr/>
              </a:pPr>
              <a:t>29</a:t>
            </a:fld>
            <a:endParaRPr lang="he-IL" sz="1200" dirty="0" smtClean="0">
              <a:solidFill>
                <a:prstClr val="white">
                  <a:lumMod val="75000"/>
                </a:prstClr>
              </a:solidFill>
            </a:endParaRPr>
          </a:p>
        </p:txBody>
      </p:sp>
      <p:sp>
        <p:nvSpPr>
          <p:cNvPr id="1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4" name="קבוצה 3"/>
          <p:cNvGrpSpPr/>
          <p:nvPr/>
        </p:nvGrpSpPr>
        <p:grpSpPr>
          <a:xfrm>
            <a:off x="1476772" y="2743577"/>
            <a:ext cx="6695628" cy="3205703"/>
            <a:chOff x="1259632" y="2636912"/>
            <a:chExt cx="6695628" cy="320570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36912"/>
              <a:ext cx="19431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387" y="2652231"/>
              <a:ext cx="19907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680315"/>
              <a:ext cx="19526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חץ שמאלה 2"/>
            <p:cNvSpPr/>
            <p:nvPr/>
          </p:nvSpPr>
          <p:spPr>
            <a:xfrm>
              <a:off x="5508104" y="4077072"/>
              <a:ext cx="504056" cy="43204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שמאלה 12"/>
            <p:cNvSpPr/>
            <p:nvPr/>
          </p:nvSpPr>
          <p:spPr>
            <a:xfrm>
              <a:off x="3131840" y="4100880"/>
              <a:ext cx="504056" cy="43204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מלבן 15"/>
          <p:cNvSpPr/>
          <p:nvPr/>
        </p:nvSpPr>
        <p:spPr>
          <a:xfrm>
            <a:off x="2364950" y="5949280"/>
            <a:ext cx="4525598" cy="646331"/>
          </a:xfrm>
          <a:prstGeom prst="rect">
            <a:avLst/>
          </a:prstGeom>
        </p:spPr>
        <p:txBody>
          <a:bodyPr wrap="none">
            <a:spAutoFit/>
          </a:bodyPr>
          <a:lstStyle/>
          <a:p>
            <a:r>
              <a:rPr lang="he-IL" kern="0" dirty="0" smtClean="0">
                <a:solidFill>
                  <a:srgbClr val="1F497D"/>
                </a:solidFill>
                <a:latin typeface="Arial"/>
                <a:cs typeface="Arial"/>
                <a:hlinkClick r:id="rId5"/>
              </a:rPr>
              <a:t>צפו בסרטון</a:t>
            </a:r>
            <a:r>
              <a:rPr lang="he-IL" kern="0" dirty="0">
                <a:solidFill>
                  <a:srgbClr val="1F497D"/>
                </a:solidFill>
                <a:latin typeface="Arial"/>
                <a:cs typeface="Arial"/>
              </a:rPr>
              <a:t> </a:t>
            </a:r>
            <a:r>
              <a:rPr lang="he-IL" kern="0" dirty="0" smtClean="0">
                <a:solidFill>
                  <a:srgbClr val="1F497D"/>
                </a:solidFill>
                <a:latin typeface="Arial"/>
                <a:cs typeface="Arial"/>
              </a:rPr>
              <a:t> המתאר פעולת משאבת נתרן-אשלגן </a:t>
            </a:r>
          </a:p>
          <a:p>
            <a:r>
              <a:rPr lang="he-IL" kern="0" dirty="0" smtClean="0">
                <a:solidFill>
                  <a:srgbClr val="1F497D"/>
                </a:solidFill>
                <a:latin typeface="Arial"/>
                <a:cs typeface="Arial"/>
              </a:rPr>
              <a:t>המוציאה יוני נתרן מן התא, ומכניסה יוני אשלגן. </a:t>
            </a:r>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108520" y="440709"/>
            <a:ext cx="9258928" cy="3996403"/>
            <a:chOff x="0" y="2000250"/>
            <a:chExt cx="8300057" cy="2803639"/>
          </a:xfrm>
        </p:grpSpPr>
        <p:grpSp>
          <p:nvGrpSpPr>
            <p:cNvPr id="10" name="קבוצה 5"/>
            <p:cNvGrpSpPr>
              <a:grpSpLocks/>
            </p:cNvGrpSpPr>
            <p:nvPr/>
          </p:nvGrpSpPr>
          <p:grpSpPr bwMode="auto">
            <a:xfrm>
              <a:off x="0" y="2000250"/>
              <a:ext cx="8300057" cy="2780079"/>
              <a:chOff x="198373" y="3694072"/>
              <a:chExt cx="8299780" cy="2780177"/>
            </a:xfrm>
          </p:grpSpPr>
          <p:grpSp>
            <p:nvGrpSpPr>
              <p:cNvPr id="12" name="קבוצה 4"/>
              <p:cNvGrpSpPr>
                <a:grpSpLocks/>
              </p:cNvGrpSpPr>
              <p:nvPr/>
            </p:nvGrpSpPr>
            <p:grpSpPr bwMode="auto">
              <a:xfrm>
                <a:off x="327470" y="3694072"/>
                <a:ext cx="8170683" cy="2780177"/>
                <a:chOff x="-48068" y="4005143"/>
                <a:chExt cx="8170683" cy="2780177"/>
              </a:xfrm>
            </p:grpSpPr>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48188"/>
                  <a:ext cx="7607541" cy="16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8"/>
                <p:cNvSpPr txBox="1">
                  <a:spLocks noChangeArrowheads="1"/>
                </p:cNvSpPr>
                <p:nvPr/>
              </p:nvSpPr>
              <p:spPr bwMode="auto">
                <a:xfrm>
                  <a:off x="6608378" y="6202321"/>
                  <a:ext cx="1514237" cy="58299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שכבה</a:t>
                  </a:r>
                </a:p>
                <a:p>
                  <a:pPr eaLnBrk="1" hangingPunct="1"/>
                  <a:r>
                    <a:rPr lang="he-IL" sz="1600" noProof="1" smtClean="0">
                      <a:solidFill>
                        <a:srgbClr val="000000"/>
                      </a:solidFill>
                    </a:rPr>
                    <a:t>כפולה של פוספוליפידים</a:t>
                  </a:r>
                </a:p>
              </p:txBody>
            </p:sp>
            <p:sp>
              <p:nvSpPr>
                <p:cNvPr id="18" name="TextBox 8"/>
                <p:cNvSpPr txBox="1">
                  <a:spLocks noChangeArrowheads="1"/>
                </p:cNvSpPr>
                <p:nvPr/>
              </p:nvSpPr>
              <p:spPr bwMode="auto">
                <a:xfrm>
                  <a:off x="3053291" y="6168982"/>
                  <a:ext cx="842934" cy="33973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חלבון</a:t>
                  </a:r>
                </a:p>
              </p:txBody>
            </p:sp>
            <p:sp>
              <p:nvSpPr>
                <p:cNvPr id="19" name="מלבן 18"/>
                <p:cNvSpPr/>
                <p:nvPr/>
              </p:nvSpPr>
              <p:spPr>
                <a:xfrm>
                  <a:off x="1043583" y="4417908"/>
                  <a:ext cx="360350"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19"/>
                <p:cNvSpPr/>
                <p:nvPr/>
              </p:nvSpPr>
              <p:spPr>
                <a:xfrm>
                  <a:off x="605447" y="4322654"/>
                  <a:ext cx="358763"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20"/>
                <p:cNvSpPr/>
                <p:nvPr/>
              </p:nvSpPr>
              <p:spPr>
                <a:xfrm>
                  <a:off x="7482268" y="5791144"/>
                  <a:ext cx="358763"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סוגר מסולסל ימני 21"/>
                <p:cNvSpPr/>
                <p:nvPr/>
              </p:nvSpPr>
              <p:spPr>
                <a:xfrm>
                  <a:off x="7574341" y="5116432"/>
                  <a:ext cx="371343" cy="1107979"/>
                </a:xfrm>
                <a:custGeom>
                  <a:avLst/>
                  <a:gdLst>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7" fmla="*/ 0 w 194799"/>
                    <a:gd name="connsiteY7" fmla="*/ 0 h 1183485"/>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0" fmla="*/ 0 w 414256"/>
                    <a:gd name="connsiteY0" fmla="*/ 0 h 1579295"/>
                    <a:gd name="connsiteX1" fmla="*/ 97400 w 414256"/>
                    <a:gd name="connsiteY1" fmla="*/ 16233 h 1579295"/>
                    <a:gd name="connsiteX2" fmla="*/ 97400 w 414256"/>
                    <a:gd name="connsiteY2" fmla="*/ 575510 h 1579295"/>
                    <a:gd name="connsiteX3" fmla="*/ 194800 w 414256"/>
                    <a:gd name="connsiteY3" fmla="*/ 591743 h 1579295"/>
                    <a:gd name="connsiteX4" fmla="*/ 97400 w 414256"/>
                    <a:gd name="connsiteY4" fmla="*/ 607976 h 1579295"/>
                    <a:gd name="connsiteX5" fmla="*/ 97400 w 414256"/>
                    <a:gd name="connsiteY5" fmla="*/ 1167252 h 1579295"/>
                    <a:gd name="connsiteX6" fmla="*/ 0 w 414256"/>
                    <a:gd name="connsiteY6" fmla="*/ 1183485 h 1579295"/>
                    <a:gd name="connsiteX7" fmla="*/ 0 w 414256"/>
                    <a:gd name="connsiteY7" fmla="*/ 0 h 1579295"/>
                    <a:gd name="connsiteX0" fmla="*/ 0 w 414256"/>
                    <a:gd name="connsiteY0" fmla="*/ 0 h 1579295"/>
                    <a:gd name="connsiteX1" fmla="*/ 97400 w 414256"/>
                    <a:gd name="connsiteY1" fmla="*/ 16233 h 1579295"/>
                    <a:gd name="connsiteX2" fmla="*/ 97400 w 414256"/>
                    <a:gd name="connsiteY2" fmla="*/ 575510 h 1579295"/>
                    <a:gd name="connsiteX3" fmla="*/ 414256 w 414256"/>
                    <a:gd name="connsiteY3" fmla="*/ 1579295 h 1579295"/>
                    <a:gd name="connsiteX4" fmla="*/ 97400 w 414256"/>
                    <a:gd name="connsiteY4" fmla="*/ 607976 h 1579295"/>
                    <a:gd name="connsiteX5" fmla="*/ 97400 w 414256"/>
                    <a:gd name="connsiteY5" fmla="*/ 1167252 h 1579295"/>
                    <a:gd name="connsiteX6" fmla="*/ 0 w 414256"/>
                    <a:gd name="connsiteY6" fmla="*/ 1183485 h 15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56" h="1579295" stroke="0" extrusionOk="0">
                      <a:moveTo>
                        <a:pt x="0" y="0"/>
                      </a:moveTo>
                      <a:cubicBezTo>
                        <a:pt x="53793" y="0"/>
                        <a:pt x="97400" y="7268"/>
                        <a:pt x="97400" y="16233"/>
                      </a:cubicBezTo>
                      <a:lnTo>
                        <a:pt x="97400" y="575510"/>
                      </a:lnTo>
                      <a:cubicBezTo>
                        <a:pt x="97400" y="584475"/>
                        <a:pt x="141007" y="591743"/>
                        <a:pt x="194800" y="591743"/>
                      </a:cubicBezTo>
                      <a:cubicBezTo>
                        <a:pt x="141007" y="591743"/>
                        <a:pt x="97400" y="599011"/>
                        <a:pt x="97400" y="607976"/>
                      </a:cubicBezTo>
                      <a:lnTo>
                        <a:pt x="97400" y="1167252"/>
                      </a:lnTo>
                      <a:cubicBezTo>
                        <a:pt x="97400" y="1176217"/>
                        <a:pt x="53793" y="1183485"/>
                        <a:pt x="0" y="1183485"/>
                      </a:cubicBezTo>
                      <a:lnTo>
                        <a:pt x="0" y="0"/>
                      </a:lnTo>
                      <a:close/>
                    </a:path>
                    <a:path w="414256" h="1579295" fill="none">
                      <a:moveTo>
                        <a:pt x="0" y="0"/>
                      </a:moveTo>
                      <a:cubicBezTo>
                        <a:pt x="53793" y="0"/>
                        <a:pt x="97400" y="7268"/>
                        <a:pt x="97400" y="16233"/>
                      </a:cubicBezTo>
                      <a:lnTo>
                        <a:pt x="97400" y="575510"/>
                      </a:lnTo>
                      <a:cubicBezTo>
                        <a:pt x="97400" y="584475"/>
                        <a:pt x="360463" y="1579295"/>
                        <a:pt x="414256" y="1579295"/>
                      </a:cubicBezTo>
                      <a:cubicBezTo>
                        <a:pt x="360463" y="1579295"/>
                        <a:pt x="97400" y="599011"/>
                        <a:pt x="97400" y="607976"/>
                      </a:cubicBezTo>
                      <a:lnTo>
                        <a:pt x="97400" y="1167252"/>
                      </a:lnTo>
                      <a:cubicBezTo>
                        <a:pt x="97400" y="1176217"/>
                        <a:pt x="53793" y="1183485"/>
                        <a:pt x="0" y="1183485"/>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3" name="TextBox 8"/>
                <p:cNvSpPr txBox="1">
                  <a:spLocks noChangeArrowheads="1"/>
                </p:cNvSpPr>
                <p:nvPr/>
              </p:nvSpPr>
              <p:spPr bwMode="auto">
                <a:xfrm>
                  <a:off x="1772220" y="6218196"/>
                  <a:ext cx="842935" cy="338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חלבון</a:t>
                  </a:r>
                </a:p>
              </p:txBody>
            </p:sp>
            <p:sp>
              <p:nvSpPr>
                <p:cNvPr id="24" name="TextBox 8"/>
                <p:cNvSpPr txBox="1">
                  <a:spLocks noChangeArrowheads="1"/>
                </p:cNvSpPr>
                <p:nvPr/>
              </p:nvSpPr>
              <p:spPr bwMode="auto">
                <a:xfrm>
                  <a:off x="-48068" y="4207216"/>
                  <a:ext cx="842934" cy="58422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תעלה</a:t>
                  </a:r>
                </a:p>
                <a:p>
                  <a:pPr eaLnBrk="1" hangingPunct="1"/>
                  <a:r>
                    <a:rPr lang="he-IL" sz="1600" noProof="1" smtClean="0">
                      <a:solidFill>
                        <a:srgbClr val="000000"/>
                      </a:solidFill>
                    </a:rPr>
                    <a:t>(חלבון)</a:t>
                  </a:r>
                </a:p>
              </p:txBody>
            </p:sp>
            <p:sp>
              <p:nvSpPr>
                <p:cNvPr id="25" name="TextBox 8"/>
                <p:cNvSpPr txBox="1">
                  <a:spLocks noChangeArrowheads="1"/>
                </p:cNvSpPr>
                <p:nvPr/>
              </p:nvSpPr>
              <p:spPr bwMode="auto">
                <a:xfrm>
                  <a:off x="4648674" y="6189620"/>
                  <a:ext cx="842935" cy="338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חלבון</a:t>
                  </a:r>
                </a:p>
              </p:txBody>
            </p:sp>
            <p:sp>
              <p:nvSpPr>
                <p:cNvPr id="26" name="מלבן 25"/>
                <p:cNvSpPr/>
                <p:nvPr/>
              </p:nvSpPr>
              <p:spPr>
                <a:xfrm>
                  <a:off x="7117155" y="4424258"/>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6756804" y="4365519"/>
                  <a:ext cx="360351"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5566219" y="4254390"/>
                  <a:ext cx="360351" cy="41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2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121" y="4134523"/>
                  <a:ext cx="935691" cy="56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230" y="4365545"/>
                  <a:ext cx="508812" cy="3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מלבן 30"/>
                <p:cNvSpPr/>
                <p:nvPr/>
              </p:nvSpPr>
              <p:spPr>
                <a:xfrm>
                  <a:off x="6428203" y="4005143"/>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1274" y="4069515"/>
                  <a:ext cx="737954" cy="4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מלבן 32"/>
                <p:cNvSpPr/>
                <p:nvPr/>
              </p:nvSpPr>
              <p:spPr>
                <a:xfrm>
                  <a:off x="4177203" y="4460772"/>
                  <a:ext cx="211130" cy="20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4"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5649" y="4423643"/>
                  <a:ext cx="264606" cy="14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8534" y="4456450"/>
                  <a:ext cx="2000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5728" y="427018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7"/>
              <p:cNvSpPr txBox="1">
                <a:spLocks noChangeArrowheads="1"/>
              </p:cNvSpPr>
              <p:nvPr/>
            </p:nvSpPr>
            <p:spPr bwMode="auto">
              <a:xfrm>
                <a:off x="5262329" y="3813139"/>
                <a:ext cx="842935" cy="58580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קולטן (חלבון)</a:t>
                </a:r>
              </a:p>
            </p:txBody>
          </p:sp>
          <p:sp>
            <p:nvSpPr>
              <p:cNvPr id="14" name="TextBox 8"/>
              <p:cNvSpPr txBox="1">
                <a:spLocks noChangeArrowheads="1"/>
              </p:cNvSpPr>
              <p:nvPr/>
            </p:nvSpPr>
            <p:spPr bwMode="auto">
              <a:xfrm>
                <a:off x="1160366" y="5845211"/>
                <a:ext cx="842935" cy="33814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סוכר</a:t>
                </a:r>
              </a:p>
            </p:txBody>
          </p:sp>
          <p:sp>
            <p:nvSpPr>
              <p:cNvPr id="15" name="TextBox 8"/>
              <p:cNvSpPr txBox="1">
                <a:spLocks noChangeArrowheads="1"/>
              </p:cNvSpPr>
              <p:nvPr/>
            </p:nvSpPr>
            <p:spPr bwMode="auto">
              <a:xfrm>
                <a:off x="198373" y="5769008"/>
                <a:ext cx="1222334" cy="33814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smtClean="0">
                    <a:solidFill>
                      <a:srgbClr val="000000"/>
                    </a:solidFill>
                  </a:rPr>
                  <a:t>כולסטרול</a:t>
                </a:r>
              </a:p>
            </p:txBody>
          </p:sp>
        </p:grpSp>
        <p:sp>
          <p:nvSpPr>
            <p:cNvPr id="11" name="מלבן 1"/>
            <p:cNvSpPr>
              <a:spLocks noChangeArrowheads="1"/>
            </p:cNvSpPr>
            <p:nvPr/>
          </p:nvSpPr>
          <p:spPr bwMode="auto">
            <a:xfrm>
              <a:off x="80963" y="4526077"/>
              <a:ext cx="4273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000000"/>
                  </a:solidFill>
                </a:rPr>
                <a:t>Mariana Ruiz Villarreal (</a:t>
              </a:r>
              <a:r>
                <a:rPr lang="en-US" sz="1200" dirty="0" err="1" smtClean="0">
                  <a:solidFill>
                    <a:srgbClr val="000000"/>
                  </a:solidFill>
                </a:rPr>
                <a:t>LadyofHats</a:t>
              </a:r>
              <a:r>
                <a:rPr lang="en-US" sz="1200" dirty="0" smtClean="0">
                  <a:solidFill>
                    <a:srgbClr val="000000"/>
                  </a:solidFill>
                </a:rPr>
                <a:t>). Wikimedia commons©</a:t>
              </a:r>
            </a:p>
          </p:txBody>
        </p:sp>
      </p:grpSp>
      <p:sp>
        <p:nvSpPr>
          <p:cNvPr id="4"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C9A101-16E0-4287-88BB-71ED020BAEDC}"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60040" y="44624"/>
            <a:ext cx="7772400" cy="441325"/>
          </a:xfrm>
        </p:spPr>
        <p:txBody>
          <a:bodyPr/>
          <a:lstStyle/>
          <a:p>
            <a:pPr fontAlgn="auto">
              <a:defRPr/>
            </a:pPr>
            <a:r>
              <a:rPr lang="he-IL" sz="1800" b="1" dirty="0" smtClean="0">
                <a:solidFill>
                  <a:srgbClr val="FF6600"/>
                </a:solidFill>
                <a:ea typeface="+mn-ea"/>
              </a:rPr>
              <a:t>לקרום תפקיד חשוב בשמירת </a:t>
            </a:r>
            <a:r>
              <a:rPr lang="he-IL" sz="1800" b="1" dirty="0" smtClean="0">
                <a:solidFill>
                  <a:schemeClr val="accent3"/>
                </a:solidFill>
                <a:ea typeface="+mn-ea"/>
              </a:rPr>
              <a:t>ההומאוסטזיס</a:t>
            </a:r>
            <a:endParaRPr lang="he-IL" sz="1800" dirty="0" smtClean="0">
              <a:solidFill>
                <a:schemeClr val="accent3"/>
              </a:solidFill>
            </a:endParaRPr>
          </a:p>
        </p:txBody>
      </p:sp>
      <p:sp>
        <p:nvSpPr>
          <p:cNvPr id="8" name="Slide Number Placeholder 8"/>
          <p:cNvSpPr txBox="1">
            <a:spLocks/>
          </p:cNvSpPr>
          <p:nvPr/>
        </p:nvSpPr>
        <p:spPr bwMode="auto">
          <a:xfrm>
            <a:off x="197159" y="6237312"/>
            <a:ext cx="702433"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3</a:t>
            </a:fld>
            <a:endParaRPr lang="he-IL" sz="1400" dirty="0" smtClean="0">
              <a:solidFill>
                <a:prstClr val="white">
                  <a:lumMod val="75000"/>
                </a:prstClr>
              </a:solidFill>
            </a:endParaRPr>
          </a:p>
        </p:txBody>
      </p:sp>
      <p:sp>
        <p:nvSpPr>
          <p:cNvPr id="5" name="מלבן 4"/>
          <p:cNvSpPr/>
          <p:nvPr/>
        </p:nvSpPr>
        <p:spPr>
          <a:xfrm>
            <a:off x="570637" y="4637454"/>
            <a:ext cx="8105819" cy="1643527"/>
          </a:xfrm>
          <a:prstGeom prst="rect">
            <a:avLst/>
          </a:prstGeom>
        </p:spPr>
        <p:txBody>
          <a:bodyPr wrap="square">
            <a:spAutoFit/>
          </a:bodyPr>
          <a:lstStyle/>
          <a:p>
            <a:pPr marL="342900" indent="-342900">
              <a:spcBef>
                <a:spcPct val="20000"/>
              </a:spcBef>
              <a:buFont typeface="Wingdings" pitchFamily="2" charset="2"/>
              <a:buChar char="§"/>
            </a:pPr>
            <a:r>
              <a:rPr lang="he-IL" dirty="0" smtClean="0">
                <a:solidFill>
                  <a:srgbClr val="000000"/>
                </a:solidFill>
              </a:rPr>
              <a:t>לקרום התא יש תפקיד מרכזי בשמירה </a:t>
            </a:r>
            <a:r>
              <a:rPr lang="he-IL" dirty="0">
                <a:solidFill>
                  <a:srgbClr val="000000"/>
                </a:solidFill>
              </a:rPr>
              <a:t>על סביבה פנימית </a:t>
            </a:r>
            <a:r>
              <a:rPr lang="he-IL" dirty="0" smtClean="0">
                <a:solidFill>
                  <a:srgbClr val="000000"/>
                </a:solidFill>
              </a:rPr>
              <a:t>ייחודית בתוך התא, </a:t>
            </a:r>
            <a:r>
              <a:rPr lang="he-IL" dirty="0">
                <a:solidFill>
                  <a:srgbClr val="000000"/>
                </a:solidFill>
              </a:rPr>
              <a:t>השונה מן</a:t>
            </a:r>
            <a:r>
              <a:rPr lang="he-IL" dirty="0">
                <a:solidFill>
                  <a:srgbClr val="FF0000"/>
                </a:solidFill>
              </a:rPr>
              <a:t> </a:t>
            </a:r>
            <a:r>
              <a:rPr lang="he-IL" dirty="0">
                <a:solidFill>
                  <a:srgbClr val="000000"/>
                </a:solidFill>
              </a:rPr>
              <a:t>הסביבה </a:t>
            </a:r>
            <a:r>
              <a:rPr lang="he-IL" dirty="0" smtClean="0">
                <a:solidFill>
                  <a:srgbClr val="000000"/>
                </a:solidFill>
              </a:rPr>
              <a:t>החיצונית</a:t>
            </a:r>
            <a:r>
              <a:rPr lang="he-IL" dirty="0">
                <a:solidFill>
                  <a:srgbClr val="000000"/>
                </a:solidFill>
              </a:rPr>
              <a:t>. </a:t>
            </a:r>
            <a:endParaRPr lang="he-IL" dirty="0" smtClean="0">
              <a:solidFill>
                <a:srgbClr val="000000"/>
              </a:solidFill>
            </a:endParaRPr>
          </a:p>
          <a:p>
            <a:pPr>
              <a:spcBef>
                <a:spcPct val="20000"/>
              </a:spcBef>
            </a:pPr>
            <a:endParaRPr lang="he-IL" dirty="0" smtClean="0">
              <a:solidFill>
                <a:srgbClr val="000000"/>
              </a:solidFill>
            </a:endParaRPr>
          </a:p>
          <a:p>
            <a:pPr>
              <a:spcBef>
                <a:spcPct val="20000"/>
              </a:spcBef>
            </a:pPr>
            <a:endParaRPr lang="he-IL" dirty="0">
              <a:solidFill>
                <a:srgbClr val="000000"/>
              </a:solidFill>
            </a:endParaRPr>
          </a:p>
          <a:p>
            <a:pPr marL="342900" indent="-342900">
              <a:spcBef>
                <a:spcPct val="20000"/>
              </a:spcBef>
              <a:buFont typeface="Wingdings" pitchFamily="2" charset="2"/>
              <a:buChar char="§"/>
            </a:pPr>
            <a:r>
              <a:rPr lang="he-IL" dirty="0" smtClean="0">
                <a:solidFill>
                  <a:srgbClr val="000000"/>
                </a:solidFill>
              </a:rPr>
              <a:t>מצב </a:t>
            </a:r>
            <a:r>
              <a:rPr lang="he-IL" dirty="0">
                <a:solidFill>
                  <a:srgbClr val="000000"/>
                </a:solidFill>
              </a:rPr>
              <a:t>זה הוא אחד ממאפייני ה</a:t>
            </a:r>
            <a:r>
              <a:rPr lang="he-IL" noProof="1">
                <a:solidFill>
                  <a:srgbClr val="FF6600"/>
                </a:solidFill>
              </a:rPr>
              <a:t>הומאוסטזיס</a:t>
            </a:r>
            <a:r>
              <a:rPr lang="he-IL" dirty="0">
                <a:solidFill>
                  <a:srgbClr val="000000"/>
                </a:solidFill>
              </a:rPr>
              <a:t>, </a:t>
            </a:r>
            <a:r>
              <a:rPr lang="he-IL" dirty="0" smtClean="0">
                <a:solidFill>
                  <a:srgbClr val="000000"/>
                </a:solidFill>
              </a:rPr>
              <a:t>הוא </a:t>
            </a:r>
            <a:r>
              <a:rPr lang="he-IL" dirty="0">
                <a:solidFill>
                  <a:srgbClr val="000000"/>
                </a:solidFill>
              </a:rPr>
              <a:t>חיוני לקיום התא. </a:t>
            </a:r>
          </a:p>
        </p:txBody>
      </p:sp>
      <p:grpSp>
        <p:nvGrpSpPr>
          <p:cNvPr id="7168" name="קבוצה 7167"/>
          <p:cNvGrpSpPr/>
          <p:nvPr/>
        </p:nvGrpSpPr>
        <p:grpSpPr>
          <a:xfrm>
            <a:off x="252981" y="5001884"/>
            <a:ext cx="6447600" cy="947396"/>
            <a:chOff x="252981" y="5001884"/>
            <a:chExt cx="6447600" cy="947396"/>
          </a:xfrm>
        </p:grpSpPr>
        <p:sp>
          <p:nvSpPr>
            <p:cNvPr id="2" name="סוגר מסולסל שמאלי 1"/>
            <p:cNvSpPr/>
            <p:nvPr/>
          </p:nvSpPr>
          <p:spPr>
            <a:xfrm rot="5400000" flipV="1">
              <a:off x="2779902" y="3955847"/>
              <a:ext cx="579822" cy="26718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solidFill>
                  <a:prstClr val="black"/>
                </a:solidFill>
              </a:endParaRPr>
            </a:p>
          </p:txBody>
        </p:sp>
        <p:sp>
          <p:nvSpPr>
            <p:cNvPr id="3" name="מלבן 2"/>
            <p:cNvSpPr/>
            <p:nvPr/>
          </p:nvSpPr>
          <p:spPr>
            <a:xfrm>
              <a:off x="252981" y="5579948"/>
              <a:ext cx="6447600" cy="369332"/>
            </a:xfrm>
            <a:prstGeom prst="rect">
              <a:avLst/>
            </a:prstGeom>
          </p:spPr>
          <p:txBody>
            <a:bodyPr wrap="square">
              <a:spAutoFit/>
            </a:bodyPr>
            <a:lstStyle/>
            <a:p>
              <a:pPr algn="just" fontAlgn="auto">
                <a:spcBef>
                  <a:spcPts val="0"/>
                </a:spcBef>
                <a:spcAft>
                  <a:spcPts val="0"/>
                </a:spcAft>
                <a:defRPr/>
              </a:pPr>
              <a:r>
                <a:rPr lang="he-IL" b="1" kern="0" dirty="0" smtClean="0">
                  <a:solidFill>
                    <a:prstClr val="black"/>
                  </a:solidFill>
                </a:rPr>
                <a:t>סוגי </a:t>
              </a:r>
              <a:r>
                <a:rPr lang="he-IL" b="1" kern="0" dirty="0">
                  <a:solidFill>
                    <a:prstClr val="black"/>
                  </a:solidFill>
                </a:rPr>
                <a:t>החומרים המומסים </a:t>
              </a:r>
              <a:r>
                <a:rPr lang="he-IL" b="1" kern="0" dirty="0" smtClean="0">
                  <a:solidFill>
                    <a:prstClr val="black"/>
                  </a:solidFill>
                </a:rPr>
                <a:t>וריכוזיהם בתוך </a:t>
              </a:r>
              <a:r>
                <a:rPr lang="he-IL" b="1" kern="0" dirty="0">
                  <a:solidFill>
                    <a:prstClr val="black"/>
                  </a:solidFill>
                </a:rPr>
                <a:t>התא ומחוצה לו </a:t>
              </a:r>
              <a:r>
                <a:rPr lang="he-IL" b="1" kern="0" dirty="0" smtClean="0">
                  <a:solidFill>
                    <a:prstClr val="black"/>
                  </a:solidFill>
                </a:rPr>
                <a:t>שונים</a:t>
              </a:r>
              <a:r>
                <a:rPr lang="he-IL" b="1" kern="0" dirty="0">
                  <a:solidFill>
                    <a:prstClr val="black"/>
                  </a:solidFill>
                </a:rPr>
                <a:t>.</a:t>
              </a:r>
            </a:p>
          </p:txBody>
        </p:sp>
      </p:grpSp>
    </p:spTree>
    <p:extLst>
      <p:ext uri="{BB962C8B-B14F-4D97-AF65-F5344CB8AC3E}">
        <p14:creationId xmlns:p14="http://schemas.microsoft.com/office/powerpoint/2010/main" val="2401095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28650"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סימולציה</a:t>
            </a:r>
            <a:endParaRPr lang="he-IL" sz="1800" b="1" dirty="0">
              <a:solidFill>
                <a:srgbClr val="FF6600"/>
              </a:solidFill>
              <a:ea typeface="+mn-ea"/>
            </a:endParaRPr>
          </a:p>
        </p:txBody>
      </p:sp>
      <p:pic>
        <p:nvPicPr>
          <p:cNvPr id="260100" name="Picture 21" descr="transpocell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784"/>
            <a:ext cx="69088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496" y="610840"/>
            <a:ext cx="8501063"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צפו </a:t>
            </a:r>
            <a:r>
              <a:rPr lang="he-IL" kern="0" dirty="0">
                <a:hlinkClick r:id="rId3"/>
              </a:rPr>
              <a:t>בסימולציה</a:t>
            </a:r>
            <a:r>
              <a:rPr lang="he-IL" kern="0" dirty="0"/>
              <a:t> הבאה שבה מתואר מעבר חומרים דרך התעלות הנשאים והמשאבות.</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54E47AC-4B84-40A0-86B0-1E01BD0A206A}" type="slidenum">
              <a:rPr lang="he-IL" sz="1200" smtClean="0">
                <a:solidFill>
                  <a:prstClr val="white">
                    <a:lumMod val="75000"/>
                  </a:prstClr>
                </a:solidFill>
              </a:rPr>
              <a:pPr fontAlgn="base">
                <a:spcBef>
                  <a:spcPct val="0"/>
                </a:spcBef>
                <a:spcAft>
                  <a:spcPct val="0"/>
                </a:spcAft>
                <a:defRPr/>
              </a:pPr>
              <a:t>30</a:t>
            </a:fld>
            <a:endParaRPr lang="he-IL" sz="1200" dirty="0" smtClean="0">
              <a:solidFill>
                <a:prstClr val="white">
                  <a:lumMod val="75000"/>
                </a:prstClr>
              </a:solidFill>
            </a:endParaRPr>
          </a:p>
        </p:txBody>
      </p:sp>
      <p:sp>
        <p:nvSpPr>
          <p:cNvPr id="12"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9</a:t>
            </a:r>
          </a:p>
        </p:txBody>
      </p:sp>
      <p:sp>
        <p:nvSpPr>
          <p:cNvPr id="31" name="TextBox 30"/>
          <p:cNvSpPr txBox="1"/>
          <p:nvPr/>
        </p:nvSpPr>
        <p:spPr>
          <a:xfrm>
            <a:off x="395536" y="500063"/>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השלימו את תרשים הזרימה בעזרת המילים </a:t>
            </a:r>
            <a:r>
              <a:rPr lang="he-IL" kern="0" dirty="0" smtClean="0">
                <a:solidFill>
                  <a:srgbClr val="1D4C72"/>
                </a:solidFill>
                <a:latin typeface="Arial"/>
                <a:cs typeface="Arial"/>
              </a:rPr>
              <a:t>הבאות:</a:t>
            </a: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תעלות, </a:t>
            </a:r>
            <a:r>
              <a:rPr lang="he-IL" kern="0" dirty="0" err="1" smtClean="0">
                <a:solidFill>
                  <a:srgbClr val="1D4C72"/>
                </a:solidFill>
                <a:latin typeface="Arial"/>
                <a:cs typeface="Arial"/>
              </a:rPr>
              <a:t>פוספוליפידים</a:t>
            </a:r>
            <a:r>
              <a:rPr lang="he-IL" kern="0" dirty="0" smtClean="0">
                <a:solidFill>
                  <a:srgbClr val="1D4C72"/>
                </a:solidFill>
                <a:latin typeface="Arial"/>
                <a:cs typeface="Arial"/>
              </a:rPr>
              <a:t>, משאבות</a:t>
            </a:r>
            <a:r>
              <a:rPr lang="he-IL" kern="0" dirty="0">
                <a:solidFill>
                  <a:srgbClr val="1D4C72"/>
                </a:solidFill>
                <a:latin typeface="Arial"/>
                <a:cs typeface="Arial"/>
              </a:rPr>
              <a:t>, נשאים, דיפוזיה </a:t>
            </a:r>
            <a:r>
              <a:rPr lang="he-IL" kern="0" dirty="0" smtClean="0">
                <a:solidFill>
                  <a:srgbClr val="1D4C72"/>
                </a:solidFill>
                <a:latin typeface="Arial"/>
                <a:cs typeface="Arial"/>
              </a:rPr>
              <a:t>מזורזת.</a:t>
            </a:r>
            <a:endParaRPr lang="he-IL" kern="0" dirty="0">
              <a:solidFill>
                <a:srgbClr val="1D4C72"/>
              </a:solidFill>
              <a:latin typeface="Arial"/>
              <a:cs typeface="Arial"/>
            </a:endParaRPr>
          </a:p>
        </p:txBody>
      </p:sp>
      <p:sp>
        <p:nvSpPr>
          <p:cNvPr id="29"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1642DC-076D-4895-B757-F75529DF5B26}" type="slidenum">
              <a:rPr lang="he-IL" sz="1200" smtClean="0">
                <a:solidFill>
                  <a:prstClr val="white">
                    <a:lumMod val="75000"/>
                  </a:prstClr>
                </a:solidFill>
              </a:rPr>
              <a:pPr fontAlgn="base">
                <a:spcBef>
                  <a:spcPct val="0"/>
                </a:spcBef>
                <a:spcAft>
                  <a:spcPct val="0"/>
                </a:spcAft>
                <a:defRPr/>
              </a:pPr>
              <a:t>31</a:t>
            </a:fld>
            <a:endParaRPr lang="he-IL" sz="1200" dirty="0" smtClean="0">
              <a:solidFill>
                <a:prstClr val="white">
                  <a:lumMod val="75000"/>
                </a:prstClr>
              </a:solidFill>
            </a:endParaRPr>
          </a:p>
        </p:txBody>
      </p:sp>
      <p:sp>
        <p:nvSpPr>
          <p:cNvPr id="3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4" name="קבוצה 3"/>
          <p:cNvGrpSpPr/>
          <p:nvPr/>
        </p:nvGrpSpPr>
        <p:grpSpPr>
          <a:xfrm>
            <a:off x="323850" y="2100263"/>
            <a:ext cx="8136582" cy="3227118"/>
            <a:chOff x="323850" y="2100263"/>
            <a:chExt cx="8136582" cy="3227118"/>
          </a:xfrm>
        </p:grpSpPr>
        <p:grpSp>
          <p:nvGrpSpPr>
            <p:cNvPr id="261124" name="קבוצה 27"/>
            <p:cNvGrpSpPr>
              <a:grpSpLocks/>
            </p:cNvGrpSpPr>
            <p:nvPr/>
          </p:nvGrpSpPr>
          <p:grpSpPr bwMode="auto">
            <a:xfrm>
              <a:off x="323850" y="2100263"/>
              <a:ext cx="8136582" cy="3214686"/>
              <a:chOff x="500033" y="2143114"/>
              <a:chExt cx="8136601" cy="3214703"/>
            </a:xfrm>
          </p:grpSpPr>
          <p:cxnSp>
            <p:nvCxnSpPr>
              <p:cNvPr id="261127" name="Straight Connector 32"/>
              <p:cNvCxnSpPr>
                <a:cxnSpLocks noChangeShapeType="1"/>
              </p:cNvCxnSpPr>
              <p:nvPr/>
            </p:nvCxnSpPr>
            <p:spPr bwMode="auto">
              <a:xfrm flipV="1">
                <a:off x="1579834" y="2786055"/>
                <a:ext cx="0" cy="42879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13" name="Rectangle 9"/>
              <p:cNvSpPr/>
              <p:nvPr/>
            </p:nvSpPr>
            <p:spPr bwMode="auto">
              <a:xfrm>
                <a:off x="500033" y="2143115"/>
                <a:ext cx="3500446" cy="642941"/>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r>
                  <a:rPr lang="he-IL" kern="0" dirty="0">
                    <a:solidFill>
                      <a:srgbClr val="1D4C72"/>
                    </a:solidFill>
                    <a:latin typeface="Arial"/>
                    <a:cs typeface="Arial"/>
                  </a:rPr>
                  <a:t>מעבר פעיל מריכוז נמוך לגבוה בעזרת השקעת אנרגיה מתרחש דרך ה-</a:t>
                </a:r>
              </a:p>
              <a:p>
                <a:pPr algn="ctr" fontAlgn="auto">
                  <a:spcBef>
                    <a:spcPts val="0"/>
                  </a:spcBef>
                  <a:spcAft>
                    <a:spcPts val="0"/>
                  </a:spcAft>
                  <a:defRPr/>
                </a:pPr>
                <a:endParaRPr lang="he-IL" sz="1200" kern="0" dirty="0">
                  <a:solidFill>
                    <a:sysClr val="windowText" lastClr="000000"/>
                  </a:solidFill>
                  <a:latin typeface="Arial"/>
                  <a:cs typeface="Arial"/>
                </a:endParaRPr>
              </a:p>
            </p:txBody>
          </p:sp>
          <p:sp>
            <p:nvSpPr>
              <p:cNvPr id="14" name="Rectangle 13"/>
              <p:cNvSpPr/>
              <p:nvPr/>
            </p:nvSpPr>
            <p:spPr bwMode="auto">
              <a:xfrm>
                <a:off x="4616634" y="3214846"/>
                <a:ext cx="1003906" cy="8690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pic>
            <p:nvPicPr>
              <p:cNvPr id="26113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799" y="4143374"/>
                <a:ext cx="984725" cy="121444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26113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80" y="4129632"/>
                <a:ext cx="1003906" cy="1214444"/>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grpSp>
            <p:nvGrpSpPr>
              <p:cNvPr id="261134" name="Group 41"/>
              <p:cNvGrpSpPr>
                <a:grpSpLocks/>
              </p:cNvGrpSpPr>
              <p:nvPr/>
            </p:nvGrpSpPr>
            <p:grpSpPr bwMode="auto">
              <a:xfrm>
                <a:off x="1077281" y="2143114"/>
                <a:ext cx="7559353" cy="3214701"/>
                <a:chOff x="648639" y="1500172"/>
                <a:chExt cx="7559405" cy="3214724"/>
              </a:xfrm>
            </p:grpSpPr>
            <p:grpSp>
              <p:nvGrpSpPr>
                <p:cNvPr id="261135" name="Group 22"/>
                <p:cNvGrpSpPr>
                  <a:grpSpLocks/>
                </p:cNvGrpSpPr>
                <p:nvPr/>
              </p:nvGrpSpPr>
              <p:grpSpPr bwMode="auto">
                <a:xfrm>
                  <a:off x="648639" y="1500172"/>
                  <a:ext cx="7559405" cy="2000275"/>
                  <a:chOff x="-2708947" y="1643048"/>
                  <a:chExt cx="7559405" cy="2000275"/>
                </a:xfrm>
              </p:grpSpPr>
              <p:cxnSp>
                <p:nvCxnSpPr>
                  <p:cNvPr id="261139" name="Straight Connector 28"/>
                  <p:cNvCxnSpPr>
                    <a:cxnSpLocks noChangeShapeType="1"/>
                  </p:cNvCxnSpPr>
                  <p:nvPr/>
                </p:nvCxnSpPr>
                <p:spPr bwMode="auto">
                  <a:xfrm rot="5400000" flipH="1" flipV="1">
                    <a:off x="2571728" y="2500310"/>
                    <a:ext cx="428630" cy="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25" name="Rectangle 10"/>
                  <p:cNvSpPr/>
                  <p:nvPr/>
                </p:nvSpPr>
                <p:spPr>
                  <a:xfrm>
                    <a:off x="819730" y="1643048"/>
                    <a:ext cx="4030728" cy="64294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r>
                      <a:rPr lang="he-IL" kern="0" dirty="0">
                        <a:solidFill>
                          <a:srgbClr val="1D4C72"/>
                        </a:solidFill>
                        <a:latin typeface="Arial"/>
                        <a:cs typeface="Arial"/>
                      </a:rPr>
                      <a:t>מעבר סביל מריכוז גבוה לנמוך (דיפוזיה) –מתרחש דרך ה -</a:t>
                    </a:r>
                  </a:p>
                </p:txBody>
              </p:sp>
              <p:sp>
                <p:nvSpPr>
                  <p:cNvPr id="26" name="Rectangle 15"/>
                  <p:cNvSpPr/>
                  <p:nvPr/>
                </p:nvSpPr>
                <p:spPr>
                  <a:xfrm>
                    <a:off x="3857616" y="2714623"/>
                    <a:ext cx="984732"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sp>
                <p:nvSpPr>
                  <p:cNvPr id="27" name="Rectangle 16"/>
                  <p:cNvSpPr/>
                  <p:nvPr/>
                </p:nvSpPr>
                <p:spPr>
                  <a:xfrm>
                    <a:off x="2359623" y="2714623"/>
                    <a:ext cx="1039822"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sp>
                <p:nvSpPr>
                  <p:cNvPr id="28" name="Rectangle 18"/>
                  <p:cNvSpPr/>
                  <p:nvPr/>
                </p:nvSpPr>
                <p:spPr>
                  <a:xfrm>
                    <a:off x="-2708947" y="2700880"/>
                    <a:ext cx="1003913"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cxnSp>
                <p:nvCxnSpPr>
                  <p:cNvPr id="261144" name="Straight Connector 20"/>
                  <p:cNvCxnSpPr>
                    <a:cxnSpLocks noChangeShapeType="1"/>
                  </p:cNvCxnSpPr>
                  <p:nvPr/>
                </p:nvCxnSpPr>
                <p:spPr bwMode="auto">
                  <a:xfrm>
                    <a:off x="3857616" y="2285994"/>
                    <a:ext cx="642943" cy="42863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61145" name="Straight Connector 26"/>
                  <p:cNvCxnSpPr>
                    <a:cxnSpLocks noChangeShapeType="1"/>
                  </p:cNvCxnSpPr>
                  <p:nvPr/>
                </p:nvCxnSpPr>
                <p:spPr bwMode="auto">
                  <a:xfrm rot="10800000" flipV="1">
                    <a:off x="1357281" y="2285994"/>
                    <a:ext cx="642944" cy="42863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grpSp>
            <p:grpSp>
              <p:nvGrpSpPr>
                <p:cNvPr id="261136" name="Group 40"/>
                <p:cNvGrpSpPr>
                  <a:grpSpLocks/>
                </p:cNvGrpSpPr>
                <p:nvPr/>
              </p:nvGrpSpPr>
              <p:grpSpPr bwMode="auto">
                <a:xfrm>
                  <a:off x="2571723" y="3357569"/>
                  <a:ext cx="1616293" cy="1357327"/>
                  <a:chOff x="2571723" y="3357569"/>
                  <a:chExt cx="1616293" cy="1357327"/>
                </a:xfrm>
              </p:grpSpPr>
              <p:cxnSp>
                <p:nvCxnSpPr>
                  <p:cNvPr id="261137" name="Straight Connector 29"/>
                  <p:cNvCxnSpPr>
                    <a:cxnSpLocks noChangeShapeType="1"/>
                  </p:cNvCxnSpPr>
                  <p:nvPr/>
                </p:nvCxnSpPr>
                <p:spPr bwMode="auto">
                  <a:xfrm flipH="1">
                    <a:off x="3929047" y="3357569"/>
                    <a:ext cx="258969" cy="16672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23" name="Rectangle 30"/>
                  <p:cNvSpPr/>
                  <p:nvPr/>
                </p:nvSpPr>
                <p:spPr bwMode="auto">
                  <a:xfrm>
                    <a:off x="2571723" y="3524288"/>
                    <a:ext cx="1357324" cy="119060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r>
                      <a:rPr lang="he-IL" kern="0" dirty="0">
                        <a:solidFill>
                          <a:srgbClr val="1D4C72"/>
                        </a:solidFill>
                        <a:latin typeface="Arial"/>
                        <a:cs typeface="Arial"/>
                      </a:rPr>
                      <a:t>ונקרא:</a:t>
                    </a:r>
                  </a:p>
                  <a:p>
                    <a:pPr algn="ctr" fontAlgn="auto">
                      <a:spcBef>
                        <a:spcPts val="0"/>
                      </a:spcBef>
                      <a:spcAft>
                        <a:spcPts val="0"/>
                      </a:spcAft>
                      <a:buFontTx/>
                      <a:buBlip>
                        <a:blip r:embed="rId4"/>
                      </a:buBlip>
                      <a:defRPr/>
                    </a:pPr>
                    <a:endParaRPr lang="he-IL" sz="1200" kern="0" dirty="0">
                      <a:solidFill>
                        <a:sysClr val="windowText" lastClr="000000"/>
                      </a:solidFill>
                      <a:latin typeface="Arial"/>
                      <a:cs typeface="Arial"/>
                    </a:endParaRPr>
                  </a:p>
                </p:txBody>
              </p:sp>
            </p:grpSp>
          </p:gr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615" y="4124355"/>
              <a:ext cx="1003904" cy="119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620" y="4112943"/>
              <a:ext cx="10398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p>
        </p:txBody>
      </p:sp>
      <p:sp>
        <p:nvSpPr>
          <p:cNvPr id="31" name="TextBox 30"/>
          <p:cNvSpPr txBox="1"/>
          <p:nvPr/>
        </p:nvSpPr>
        <p:spPr>
          <a:xfrm>
            <a:off x="395536" y="500063"/>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השלימו את תרשים הזרימה בעזרת המילים </a:t>
            </a:r>
            <a:r>
              <a:rPr lang="he-IL" kern="0" dirty="0" smtClean="0">
                <a:solidFill>
                  <a:srgbClr val="1D4C72"/>
                </a:solidFill>
                <a:latin typeface="Arial"/>
                <a:cs typeface="Arial"/>
              </a:rPr>
              <a:t>הבאות:</a:t>
            </a: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תעלות, פוספוליפידים, משאבות, נשאים, דיפוזיה </a:t>
            </a:r>
            <a:r>
              <a:rPr lang="he-IL" kern="0" dirty="0" smtClean="0">
                <a:solidFill>
                  <a:srgbClr val="1D4C72"/>
                </a:solidFill>
                <a:latin typeface="Arial"/>
                <a:cs typeface="Arial"/>
              </a:rPr>
              <a:t>מזורזת.</a:t>
            </a:r>
            <a:endParaRPr lang="he-IL" kern="0" dirty="0">
              <a:solidFill>
                <a:srgbClr val="1D4C72"/>
              </a:solidFill>
              <a:latin typeface="Arial"/>
              <a:cs typeface="Arial"/>
            </a:endParaRPr>
          </a:p>
        </p:txBody>
      </p:sp>
      <p:sp>
        <p:nvSpPr>
          <p:cNvPr id="29"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1642DC-076D-4895-B757-F75529DF5B26}" type="slidenum">
              <a:rPr lang="he-IL" sz="1200" smtClean="0">
                <a:solidFill>
                  <a:prstClr val="white">
                    <a:lumMod val="75000"/>
                  </a:prstClr>
                </a:solidFill>
              </a:rPr>
              <a:pPr fontAlgn="base">
                <a:spcBef>
                  <a:spcPct val="0"/>
                </a:spcBef>
                <a:spcAft>
                  <a:spcPct val="0"/>
                </a:spcAft>
                <a:defRPr/>
              </a:pPr>
              <a:t>32</a:t>
            </a:fld>
            <a:endParaRPr lang="he-IL" sz="1200" dirty="0" smtClean="0">
              <a:solidFill>
                <a:prstClr val="white">
                  <a:lumMod val="75000"/>
                </a:prstClr>
              </a:solidFill>
            </a:endParaRPr>
          </a:p>
        </p:txBody>
      </p:sp>
      <p:sp>
        <p:nvSpPr>
          <p:cNvPr id="3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0" name="קבוצה 9"/>
          <p:cNvGrpSpPr/>
          <p:nvPr/>
        </p:nvGrpSpPr>
        <p:grpSpPr>
          <a:xfrm>
            <a:off x="323850" y="2132856"/>
            <a:ext cx="8208590" cy="3227118"/>
            <a:chOff x="323850" y="2132856"/>
            <a:chExt cx="8208590" cy="3227118"/>
          </a:xfrm>
        </p:grpSpPr>
        <p:grpSp>
          <p:nvGrpSpPr>
            <p:cNvPr id="4" name="קבוצה 3"/>
            <p:cNvGrpSpPr/>
            <p:nvPr/>
          </p:nvGrpSpPr>
          <p:grpSpPr>
            <a:xfrm>
              <a:off x="323850" y="2132856"/>
              <a:ext cx="8136582" cy="3227118"/>
              <a:chOff x="323850" y="2100263"/>
              <a:chExt cx="8136582" cy="3227118"/>
            </a:xfrm>
          </p:grpSpPr>
          <p:grpSp>
            <p:nvGrpSpPr>
              <p:cNvPr id="261124" name="קבוצה 27"/>
              <p:cNvGrpSpPr>
                <a:grpSpLocks/>
              </p:cNvGrpSpPr>
              <p:nvPr/>
            </p:nvGrpSpPr>
            <p:grpSpPr bwMode="auto">
              <a:xfrm>
                <a:off x="323850" y="2100263"/>
                <a:ext cx="8136582" cy="3214686"/>
                <a:chOff x="500033" y="2143114"/>
                <a:chExt cx="8136601" cy="3214703"/>
              </a:xfrm>
            </p:grpSpPr>
            <p:cxnSp>
              <p:nvCxnSpPr>
                <p:cNvPr id="261127" name="Straight Connector 32"/>
                <p:cNvCxnSpPr>
                  <a:cxnSpLocks noChangeShapeType="1"/>
                </p:cNvCxnSpPr>
                <p:nvPr/>
              </p:nvCxnSpPr>
              <p:spPr bwMode="auto">
                <a:xfrm flipV="1">
                  <a:off x="1579834" y="2786055"/>
                  <a:ext cx="0" cy="42879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13" name="Rectangle 9"/>
                <p:cNvSpPr/>
                <p:nvPr/>
              </p:nvSpPr>
              <p:spPr bwMode="auto">
                <a:xfrm>
                  <a:off x="500033" y="2143115"/>
                  <a:ext cx="3500446" cy="642941"/>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r>
                    <a:rPr lang="he-IL" kern="0" dirty="0">
                      <a:solidFill>
                        <a:srgbClr val="1D4C72"/>
                      </a:solidFill>
                      <a:latin typeface="Arial"/>
                      <a:cs typeface="Arial"/>
                    </a:rPr>
                    <a:t>מעבר פעיל מריכוז נמוך לגבוה בעזרת השקעת אנרגיה מתרחש דרך ה-</a:t>
                  </a:r>
                </a:p>
                <a:p>
                  <a:pPr algn="ctr" fontAlgn="auto">
                    <a:spcBef>
                      <a:spcPts val="0"/>
                    </a:spcBef>
                    <a:spcAft>
                      <a:spcPts val="0"/>
                    </a:spcAft>
                    <a:defRPr/>
                  </a:pPr>
                  <a:endParaRPr lang="he-IL" sz="1200" kern="0" dirty="0">
                    <a:solidFill>
                      <a:sysClr val="windowText" lastClr="000000"/>
                    </a:solidFill>
                    <a:latin typeface="Arial"/>
                    <a:cs typeface="Arial"/>
                  </a:endParaRPr>
                </a:p>
              </p:txBody>
            </p:sp>
            <p:sp>
              <p:nvSpPr>
                <p:cNvPr id="14" name="Rectangle 13"/>
                <p:cNvSpPr/>
                <p:nvPr/>
              </p:nvSpPr>
              <p:spPr bwMode="auto">
                <a:xfrm>
                  <a:off x="4616634" y="3214846"/>
                  <a:ext cx="1003906" cy="8690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pic>
              <p:nvPicPr>
                <p:cNvPr id="26113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799" y="4143374"/>
                  <a:ext cx="984725" cy="121444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26113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80" y="4129632"/>
                  <a:ext cx="1003906" cy="1214444"/>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grpSp>
              <p:nvGrpSpPr>
                <p:cNvPr id="261134" name="Group 41"/>
                <p:cNvGrpSpPr>
                  <a:grpSpLocks/>
                </p:cNvGrpSpPr>
                <p:nvPr/>
              </p:nvGrpSpPr>
              <p:grpSpPr bwMode="auto">
                <a:xfrm>
                  <a:off x="1077281" y="2143114"/>
                  <a:ext cx="7559353" cy="3214701"/>
                  <a:chOff x="648639" y="1500172"/>
                  <a:chExt cx="7559405" cy="3214724"/>
                </a:xfrm>
              </p:grpSpPr>
              <p:grpSp>
                <p:nvGrpSpPr>
                  <p:cNvPr id="261135" name="Group 22"/>
                  <p:cNvGrpSpPr>
                    <a:grpSpLocks/>
                  </p:cNvGrpSpPr>
                  <p:nvPr/>
                </p:nvGrpSpPr>
                <p:grpSpPr bwMode="auto">
                  <a:xfrm>
                    <a:off x="648639" y="1500172"/>
                    <a:ext cx="7559405" cy="2000275"/>
                    <a:chOff x="-2708947" y="1643048"/>
                    <a:chExt cx="7559405" cy="2000275"/>
                  </a:xfrm>
                </p:grpSpPr>
                <p:cxnSp>
                  <p:nvCxnSpPr>
                    <p:cNvPr id="261139" name="Straight Connector 28"/>
                    <p:cNvCxnSpPr>
                      <a:cxnSpLocks noChangeShapeType="1"/>
                    </p:cNvCxnSpPr>
                    <p:nvPr/>
                  </p:nvCxnSpPr>
                  <p:spPr bwMode="auto">
                    <a:xfrm rot="5400000" flipH="1" flipV="1">
                      <a:off x="2571728" y="2500310"/>
                      <a:ext cx="428630" cy="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25" name="Rectangle 10"/>
                    <p:cNvSpPr/>
                    <p:nvPr/>
                  </p:nvSpPr>
                  <p:spPr>
                    <a:xfrm>
                      <a:off x="819730" y="1643048"/>
                      <a:ext cx="4030728" cy="64294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r>
                        <a:rPr lang="he-IL" kern="0" dirty="0">
                          <a:solidFill>
                            <a:srgbClr val="1D4C72"/>
                          </a:solidFill>
                          <a:latin typeface="Arial"/>
                          <a:cs typeface="Arial"/>
                        </a:rPr>
                        <a:t>מעבר סביל מריכוז גבוה לנמוך (דיפוזיה) –מתרחש דרך ה -</a:t>
                      </a:r>
                    </a:p>
                  </p:txBody>
                </p:sp>
                <p:sp>
                  <p:nvSpPr>
                    <p:cNvPr id="26" name="Rectangle 15"/>
                    <p:cNvSpPr/>
                    <p:nvPr/>
                  </p:nvSpPr>
                  <p:spPr>
                    <a:xfrm>
                      <a:off x="3763163" y="2714623"/>
                      <a:ext cx="1079185"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sp>
                  <p:nvSpPr>
                    <p:cNvPr id="27" name="Rectangle 16"/>
                    <p:cNvSpPr/>
                    <p:nvPr/>
                  </p:nvSpPr>
                  <p:spPr>
                    <a:xfrm>
                      <a:off x="2359623" y="2714623"/>
                      <a:ext cx="1039822"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sp>
                  <p:nvSpPr>
                    <p:cNvPr id="28" name="Rectangle 18"/>
                    <p:cNvSpPr/>
                    <p:nvPr/>
                  </p:nvSpPr>
                  <p:spPr>
                    <a:xfrm>
                      <a:off x="-2708947" y="2700880"/>
                      <a:ext cx="1003913" cy="92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defRPr/>
                      </a:pPr>
                      <a:endParaRPr lang="he-IL" kern="0" dirty="0">
                        <a:solidFill>
                          <a:sysClr val="windowText" lastClr="000000"/>
                        </a:solidFill>
                        <a:latin typeface="Arial"/>
                        <a:cs typeface="Arial"/>
                      </a:endParaRPr>
                    </a:p>
                  </p:txBody>
                </p:sp>
                <p:cxnSp>
                  <p:nvCxnSpPr>
                    <p:cNvPr id="261144" name="Straight Connector 20"/>
                    <p:cNvCxnSpPr>
                      <a:cxnSpLocks noChangeShapeType="1"/>
                    </p:cNvCxnSpPr>
                    <p:nvPr/>
                  </p:nvCxnSpPr>
                  <p:spPr bwMode="auto">
                    <a:xfrm>
                      <a:off x="3857616" y="2285994"/>
                      <a:ext cx="642943" cy="42863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cxnSp>
                  <p:nvCxnSpPr>
                    <p:cNvPr id="261145" name="Straight Connector 26"/>
                    <p:cNvCxnSpPr>
                      <a:cxnSpLocks noChangeShapeType="1"/>
                    </p:cNvCxnSpPr>
                    <p:nvPr/>
                  </p:nvCxnSpPr>
                  <p:spPr bwMode="auto">
                    <a:xfrm rot="10800000" flipV="1">
                      <a:off x="1357281" y="2285994"/>
                      <a:ext cx="642944" cy="428630"/>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grpSp>
              <p:grpSp>
                <p:nvGrpSpPr>
                  <p:cNvPr id="261136" name="Group 40"/>
                  <p:cNvGrpSpPr>
                    <a:grpSpLocks/>
                  </p:cNvGrpSpPr>
                  <p:nvPr/>
                </p:nvGrpSpPr>
                <p:grpSpPr bwMode="auto">
                  <a:xfrm>
                    <a:off x="2909889" y="3260979"/>
                    <a:ext cx="1278128" cy="1453917"/>
                    <a:chOff x="2909889" y="3260979"/>
                    <a:chExt cx="1278128" cy="1453917"/>
                  </a:xfrm>
                </p:grpSpPr>
                <p:cxnSp>
                  <p:nvCxnSpPr>
                    <p:cNvPr id="261137" name="Straight Connector 29"/>
                    <p:cNvCxnSpPr>
                      <a:cxnSpLocks noChangeShapeType="1"/>
                    </p:cNvCxnSpPr>
                    <p:nvPr/>
                  </p:nvCxnSpPr>
                  <p:spPr bwMode="auto">
                    <a:xfrm flipH="1">
                      <a:off x="3929047" y="3260979"/>
                      <a:ext cx="258970" cy="251898"/>
                    </a:xfrm>
                    <a:prstGeom prst="line">
                      <a:avLst/>
                    </a:prstGeom>
                    <a:noFill/>
                    <a:ln w="9525" algn="ctr">
                      <a:solidFill>
                        <a:srgbClr val="7C7C7C"/>
                      </a:solidFill>
                      <a:round/>
                      <a:headEnd/>
                      <a:tailEnd/>
                    </a:ln>
                    <a:extLst>
                      <a:ext uri="{909E8E84-426E-40DD-AFC4-6F175D3DCCD1}">
                        <a14:hiddenFill xmlns:a14="http://schemas.microsoft.com/office/drawing/2010/main">
                          <a:noFill/>
                        </a14:hiddenFill>
                      </a:ext>
                    </a:extLst>
                  </p:spPr>
                </p:cxnSp>
                <p:sp>
                  <p:nvSpPr>
                    <p:cNvPr id="23" name="Rectangle 30"/>
                    <p:cNvSpPr/>
                    <p:nvPr/>
                  </p:nvSpPr>
                  <p:spPr bwMode="auto">
                    <a:xfrm>
                      <a:off x="2909889" y="3524288"/>
                      <a:ext cx="1265670" cy="119060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lgn="ctr" fontAlgn="auto">
                        <a:spcBef>
                          <a:spcPts val="0"/>
                        </a:spcBef>
                        <a:spcAft>
                          <a:spcPts val="0"/>
                        </a:spcAft>
                        <a:buFontTx/>
                        <a:buBlip>
                          <a:blip r:embed="rId4"/>
                        </a:buBlip>
                        <a:defRPr/>
                      </a:pPr>
                      <a:endParaRPr lang="he-IL" sz="1200" kern="0" dirty="0">
                        <a:solidFill>
                          <a:sysClr val="windowText" lastClr="000000"/>
                        </a:solidFill>
                        <a:latin typeface="Arial"/>
                        <a:cs typeface="Arial"/>
                      </a:endParaRPr>
                    </a:p>
                  </p:txBody>
                </p:sp>
              </p:grpSp>
            </p:gr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615" y="4077072"/>
                <a:ext cx="1003904" cy="119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620" y="4112943"/>
                <a:ext cx="1039812" cy="12144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מלבן 1"/>
            <p:cNvSpPr/>
            <p:nvPr/>
          </p:nvSpPr>
          <p:spPr>
            <a:xfrm>
              <a:off x="7373147" y="3409255"/>
              <a:ext cx="1159293" cy="307777"/>
            </a:xfrm>
            <a:prstGeom prst="rect">
              <a:avLst/>
            </a:prstGeom>
          </p:spPr>
          <p:txBody>
            <a:bodyPr wrap="none">
              <a:spAutoFit/>
            </a:bodyPr>
            <a:lstStyle/>
            <a:p>
              <a:pPr lvl="0" algn="ctr" fontAlgn="auto">
                <a:spcBef>
                  <a:spcPts val="0"/>
                </a:spcBef>
                <a:spcAft>
                  <a:spcPts val="0"/>
                </a:spcAft>
                <a:defRPr/>
              </a:pPr>
              <a:r>
                <a:rPr lang="he-IL" sz="1400" b="1" kern="0" dirty="0" err="1">
                  <a:solidFill>
                    <a:srgbClr val="1F497D"/>
                  </a:solidFill>
                  <a:latin typeface="Arial"/>
                  <a:cs typeface="Arial"/>
                </a:rPr>
                <a:t>פוספוליפידים</a:t>
              </a:r>
              <a:endParaRPr lang="he-IL" sz="1400" b="1" kern="0" dirty="0">
                <a:solidFill>
                  <a:srgbClr val="1F497D"/>
                </a:solidFill>
                <a:latin typeface="Arial"/>
                <a:cs typeface="Arial"/>
              </a:endParaRPr>
            </a:p>
          </p:txBody>
        </p:sp>
        <p:sp>
          <p:nvSpPr>
            <p:cNvPr id="3" name="מלבן 2"/>
            <p:cNvSpPr/>
            <p:nvPr/>
          </p:nvSpPr>
          <p:spPr>
            <a:xfrm>
              <a:off x="4657877" y="3431975"/>
              <a:ext cx="662361" cy="307777"/>
            </a:xfrm>
            <a:prstGeom prst="rect">
              <a:avLst/>
            </a:prstGeom>
          </p:spPr>
          <p:txBody>
            <a:bodyPr wrap="none">
              <a:spAutoFit/>
            </a:bodyPr>
            <a:lstStyle/>
            <a:p>
              <a:pPr lvl="0" algn="ctr" fontAlgn="auto">
                <a:spcBef>
                  <a:spcPts val="0"/>
                </a:spcBef>
                <a:spcAft>
                  <a:spcPts val="0"/>
                </a:spcAft>
                <a:defRPr/>
              </a:pPr>
              <a:r>
                <a:rPr lang="he-IL" sz="1400" b="1" kern="0" dirty="0">
                  <a:solidFill>
                    <a:srgbClr val="1F497D"/>
                  </a:solidFill>
                  <a:latin typeface="Arial"/>
                  <a:cs typeface="Arial"/>
                </a:rPr>
                <a:t>תעלות</a:t>
              </a:r>
            </a:p>
          </p:txBody>
        </p:sp>
        <p:sp>
          <p:nvSpPr>
            <p:cNvPr id="5" name="מלבן 4"/>
            <p:cNvSpPr/>
            <p:nvPr/>
          </p:nvSpPr>
          <p:spPr>
            <a:xfrm>
              <a:off x="6167162" y="3431975"/>
              <a:ext cx="644728" cy="307777"/>
            </a:xfrm>
            <a:prstGeom prst="rect">
              <a:avLst/>
            </a:prstGeom>
          </p:spPr>
          <p:txBody>
            <a:bodyPr wrap="none">
              <a:spAutoFit/>
            </a:bodyPr>
            <a:lstStyle/>
            <a:p>
              <a:pPr lvl="0" algn="ctr" fontAlgn="auto">
                <a:spcBef>
                  <a:spcPts val="0"/>
                </a:spcBef>
                <a:spcAft>
                  <a:spcPts val="0"/>
                </a:spcAft>
                <a:defRPr/>
              </a:pPr>
              <a:r>
                <a:rPr lang="he-IL" sz="1400" b="1" kern="0" dirty="0">
                  <a:solidFill>
                    <a:srgbClr val="1F497D"/>
                  </a:solidFill>
                  <a:latin typeface="Arial"/>
                  <a:cs typeface="Arial"/>
                </a:rPr>
                <a:t>נשאים</a:t>
              </a:r>
            </a:p>
          </p:txBody>
        </p:sp>
        <p:sp>
          <p:nvSpPr>
            <p:cNvPr id="6" name="מלבן 5"/>
            <p:cNvSpPr/>
            <p:nvPr/>
          </p:nvSpPr>
          <p:spPr>
            <a:xfrm>
              <a:off x="2987824" y="4417948"/>
              <a:ext cx="1538288" cy="523220"/>
            </a:xfrm>
            <a:prstGeom prst="rect">
              <a:avLst/>
            </a:prstGeom>
          </p:spPr>
          <p:txBody>
            <a:bodyPr wrap="square">
              <a:spAutoFit/>
            </a:bodyPr>
            <a:lstStyle/>
            <a:p>
              <a:pPr lvl="0" algn="ctr" fontAlgn="auto">
                <a:spcBef>
                  <a:spcPts val="0"/>
                </a:spcBef>
                <a:spcAft>
                  <a:spcPts val="0"/>
                </a:spcAft>
                <a:defRPr/>
              </a:pPr>
              <a:r>
                <a:rPr lang="he-IL" sz="1400" b="1" kern="0" dirty="0">
                  <a:solidFill>
                    <a:srgbClr val="1F497D"/>
                  </a:solidFill>
                  <a:latin typeface="Arial"/>
                  <a:cs typeface="Arial"/>
                </a:rPr>
                <a:t>ונקרא:</a:t>
              </a:r>
            </a:p>
            <a:p>
              <a:pPr lvl="0" algn="ctr" fontAlgn="auto">
                <a:spcBef>
                  <a:spcPts val="0"/>
                </a:spcBef>
                <a:spcAft>
                  <a:spcPts val="0"/>
                </a:spcAft>
                <a:defRPr/>
              </a:pPr>
              <a:r>
                <a:rPr lang="he-IL" sz="1400" b="1" kern="0" dirty="0">
                  <a:solidFill>
                    <a:srgbClr val="1F497D"/>
                  </a:solidFill>
                  <a:latin typeface="Arial"/>
                  <a:cs typeface="Arial"/>
                </a:rPr>
                <a:t>דיפוזיה מזורזת</a:t>
              </a:r>
            </a:p>
          </p:txBody>
        </p:sp>
        <p:sp>
          <p:nvSpPr>
            <p:cNvPr id="9" name="מלבן 8"/>
            <p:cNvSpPr/>
            <p:nvPr/>
          </p:nvSpPr>
          <p:spPr>
            <a:xfrm>
              <a:off x="1032271" y="3429000"/>
              <a:ext cx="803425" cy="307777"/>
            </a:xfrm>
            <a:prstGeom prst="rect">
              <a:avLst/>
            </a:prstGeom>
          </p:spPr>
          <p:txBody>
            <a:bodyPr wrap="none">
              <a:spAutoFit/>
            </a:bodyPr>
            <a:lstStyle/>
            <a:p>
              <a:pPr lvl="0" algn="ctr" fontAlgn="auto">
                <a:spcBef>
                  <a:spcPts val="0"/>
                </a:spcBef>
                <a:spcAft>
                  <a:spcPts val="0"/>
                </a:spcAft>
                <a:defRPr/>
              </a:pPr>
              <a:r>
                <a:rPr lang="he-IL" sz="1400" b="1" kern="0" dirty="0">
                  <a:solidFill>
                    <a:srgbClr val="1F497D"/>
                  </a:solidFill>
                  <a:latin typeface="Arial"/>
                  <a:cs typeface="Arial"/>
                </a:rPr>
                <a:t>משאבות</a:t>
              </a:r>
            </a:p>
          </p:txBody>
        </p:sp>
      </p:grpSp>
    </p:spTree>
    <p:extLst>
      <p:ext uri="{BB962C8B-B14F-4D97-AF65-F5344CB8AC3E}">
        <p14:creationId xmlns:p14="http://schemas.microsoft.com/office/powerpoint/2010/main" val="2437047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11560"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שאלה 10</a:t>
            </a:r>
            <a:endParaRPr lang="he-IL" sz="1800" b="1" dirty="0">
              <a:solidFill>
                <a:srgbClr val="FF6600"/>
              </a:solidFill>
              <a:ea typeface="+mn-ea"/>
            </a:endParaRPr>
          </a:p>
        </p:txBody>
      </p:sp>
      <p:sp>
        <p:nvSpPr>
          <p:cNvPr id="5" name="TextBox 4"/>
          <p:cNvSpPr txBox="1"/>
          <p:nvPr/>
        </p:nvSpPr>
        <p:spPr>
          <a:xfrm>
            <a:off x="52388" y="488851"/>
            <a:ext cx="86439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rPr>
              <a:t>הוספת רעל שפוגע בתהליך הנשימה התאית גורמת לפגיעה גם בתהליכי ההעברה הפעילה המבוצעת על ידי המשאבות בקרום. הסבירו מדוע.</a:t>
            </a:r>
            <a:endParaRPr lang="he-IL" sz="1200" kern="0" dirty="0">
              <a:solidFill>
                <a:sysClr val="windowText" lastClr="000000"/>
              </a:solidFill>
              <a:latin typeface="Arial"/>
              <a:cs typeface="Arial"/>
            </a:endParaRPr>
          </a:p>
        </p:txBody>
      </p:sp>
      <p:sp>
        <p:nvSpPr>
          <p:cNvPr id="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432AEAF-895E-48A5-9724-DA88816FDB27}" type="slidenum">
              <a:rPr lang="he-IL" sz="1200" smtClean="0">
                <a:solidFill>
                  <a:prstClr val="white">
                    <a:lumMod val="75000"/>
                  </a:prstClr>
                </a:solidFill>
              </a:rPr>
              <a:pPr fontAlgn="base">
                <a:spcBef>
                  <a:spcPct val="0"/>
                </a:spcBef>
                <a:spcAft>
                  <a:spcPct val="0"/>
                </a:spcAft>
                <a:defRPr/>
              </a:pPr>
              <a:t>33</a:t>
            </a:fld>
            <a:endParaRPr lang="he-IL" sz="1200" dirty="0" smtClean="0">
              <a:solidFill>
                <a:prstClr val="white">
                  <a:lumMod val="75000"/>
                </a:prstClr>
              </a:solidFill>
            </a:endParaRPr>
          </a:p>
        </p:txBody>
      </p:sp>
      <p:sp>
        <p:nvSpPr>
          <p:cNvPr id="7"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89731"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תשובה: מחסור באנרגיה זמינה בתא פוגע בפעולת המשאבות בקרום</a:t>
            </a:r>
            <a:endParaRPr lang="he-IL" sz="1800" b="1" dirty="0">
              <a:solidFill>
                <a:srgbClr val="FF6600"/>
              </a:solidFill>
              <a:ea typeface="+mn-ea"/>
            </a:endParaRPr>
          </a:p>
        </p:txBody>
      </p:sp>
      <p:sp>
        <p:nvSpPr>
          <p:cNvPr id="5" name="TextBox 4"/>
          <p:cNvSpPr txBox="1"/>
          <p:nvPr/>
        </p:nvSpPr>
        <p:spPr>
          <a:xfrm>
            <a:off x="35496" y="488851"/>
            <a:ext cx="86439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rPr>
              <a:t>הוספת רעל שפוגע בתהליך הנשימה התאית גורמת לפגיעה גם בתהליכי ההעברה הפעילה המבוצעת על ידי המשאבות בקרום. הסבירו מדוע.</a:t>
            </a:r>
            <a:endParaRPr lang="he-IL" sz="1200" kern="0" dirty="0">
              <a:solidFill>
                <a:sysClr val="windowText" lastClr="000000"/>
              </a:solidFill>
              <a:latin typeface="Arial"/>
              <a:cs typeface="Arial"/>
            </a:endParaRPr>
          </a:p>
        </p:txBody>
      </p:sp>
      <p:sp>
        <p:nvSpPr>
          <p:cNvPr id="6" name="Rectangle 12"/>
          <p:cNvSpPr/>
          <p:nvPr/>
        </p:nvSpPr>
        <p:spPr>
          <a:xfrm>
            <a:off x="395536" y="1714500"/>
            <a:ext cx="8286750" cy="1285875"/>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בתהליך הנשימה התאית מופקת אנרגיה </a:t>
            </a:r>
            <a:r>
              <a:rPr lang="he-IL" kern="0" dirty="0">
                <a:latin typeface="Arial"/>
                <a:cs typeface="Arial"/>
              </a:rPr>
              <a:t>(הנאגרת במולקולות ה-</a:t>
            </a:r>
            <a:r>
              <a:rPr lang="en-US" kern="0" dirty="0">
                <a:latin typeface="Arial"/>
                <a:cs typeface="Arial"/>
              </a:rPr>
              <a:t>ATP</a:t>
            </a:r>
            <a:r>
              <a:rPr lang="he-IL" kern="0" dirty="0">
                <a:solidFill>
                  <a:sysClr val="windowText" lastClr="000000"/>
                </a:solidFill>
                <a:latin typeface="Arial"/>
                <a:cs typeface="Arial"/>
              </a:rPr>
              <a:t>). אנרגיה זו נחוצה לקיום תהליכי ההעברה הפעילה, המבוצעים על ידי המשאבות.</a:t>
            </a:r>
          </a:p>
          <a:p>
            <a:pPr fontAlgn="auto">
              <a:spcBef>
                <a:spcPts val="0"/>
              </a:spcBef>
              <a:spcAft>
                <a:spcPts val="0"/>
              </a:spcAft>
              <a:defRPr/>
            </a:pPr>
            <a:endParaRPr lang="he-IL" kern="0" dirty="0">
              <a:solidFill>
                <a:sysClr val="windowText" lastClr="000000"/>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A24B81-254D-40B2-BA49-432E1BE8AC91}" type="slidenum">
              <a:rPr lang="he-IL" sz="1200" smtClean="0">
                <a:solidFill>
                  <a:prstClr val="white">
                    <a:lumMod val="75000"/>
                  </a:prstClr>
                </a:solidFill>
              </a:rPr>
              <a:pPr fontAlgn="base">
                <a:spcBef>
                  <a:spcPct val="0"/>
                </a:spcBef>
                <a:spcAft>
                  <a:spcPct val="0"/>
                </a:spcAft>
                <a:defRPr/>
              </a:pPr>
              <a:t>34</a:t>
            </a:fld>
            <a:endParaRPr lang="he-IL" sz="1200" dirty="0" smtClean="0">
              <a:solidFill>
                <a:prstClr val="white">
                  <a:lumMod val="75000"/>
                </a:prstClr>
              </a:solidFill>
            </a:endParaRPr>
          </a:p>
        </p:txBody>
      </p:sp>
      <p:sp>
        <p:nvSpPr>
          <p:cNvPr id="8"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11</a:t>
            </a:r>
          </a:p>
        </p:txBody>
      </p:sp>
      <p:sp>
        <p:nvSpPr>
          <p:cNvPr id="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9FF46F-ACBD-45DC-91C1-03E2A84A4985}" type="slidenum">
              <a:rPr lang="he-IL" sz="1200" smtClean="0">
                <a:solidFill>
                  <a:prstClr val="white">
                    <a:lumMod val="75000"/>
                  </a:prstClr>
                </a:solidFill>
              </a:rPr>
              <a:pPr fontAlgn="base">
                <a:spcBef>
                  <a:spcPct val="0"/>
                </a:spcBef>
                <a:spcAft>
                  <a:spcPct val="0"/>
                </a:spcAft>
                <a:defRPr/>
              </a:pPr>
              <a:t>35</a:t>
            </a:fld>
            <a:endParaRPr lang="he-IL" sz="1200" dirty="0" smtClean="0">
              <a:solidFill>
                <a:prstClr val="white">
                  <a:lumMod val="75000"/>
                </a:prstClr>
              </a:solidFill>
            </a:endParaRPr>
          </a:p>
        </p:txBody>
      </p:sp>
      <p:sp>
        <p:nvSpPr>
          <p:cNvPr id="8"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TextBox 8"/>
          <p:cNvSpPr txBox="1"/>
          <p:nvPr/>
        </p:nvSpPr>
        <p:spPr>
          <a:xfrm>
            <a:off x="285750" y="544711"/>
            <a:ext cx="8358188"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rgbClr val="002060"/>
                </a:solidFill>
              </a:rPr>
              <a:t>חוקרים בדקו את ריכוז  יוני סידן (</a:t>
            </a:r>
            <a:r>
              <a:rPr lang="en-US" kern="0" dirty="0" err="1">
                <a:solidFill>
                  <a:srgbClr val="002060"/>
                </a:solidFill>
              </a:rPr>
              <a:t>Ca</a:t>
            </a:r>
            <a:r>
              <a:rPr lang="en-US" kern="0" baseline="30000" dirty="0">
                <a:solidFill>
                  <a:srgbClr val="002060"/>
                </a:solidFill>
              </a:rPr>
              <a:t>++</a:t>
            </a:r>
            <a:r>
              <a:rPr lang="he-IL" kern="0" dirty="0">
                <a:solidFill>
                  <a:srgbClr val="002060"/>
                </a:solidFill>
              </a:rPr>
              <a:t>) בתוך תאי שמרים (סוג של פטריות חד-תאיות) לעומת ריכוזם בתמיסה החיצונית. נמצא שריכוזם מחוץ לתא גבוה בהרבה מאשר ריכוזם בתוך התא. מהו ההסבר לכך?</a:t>
            </a:r>
            <a:endParaRPr lang="en-US" kern="0" dirty="0">
              <a:solidFill>
                <a:srgbClr val="002060"/>
              </a:solidFill>
            </a:endParaRPr>
          </a:p>
          <a:p>
            <a:pPr fontAlgn="auto">
              <a:spcBef>
                <a:spcPts val="0"/>
              </a:spcBef>
              <a:spcAft>
                <a:spcPts val="0"/>
              </a:spcAft>
              <a:defRPr/>
            </a:pPr>
            <a:r>
              <a:rPr lang="he-IL" kern="0" dirty="0">
                <a:solidFill>
                  <a:srgbClr val="002060"/>
                </a:solidFill>
              </a:rPr>
              <a:t>א. קרום התא אינו חדיר ליוני </a:t>
            </a:r>
            <a:r>
              <a:rPr lang="he-IL" kern="0" dirty="0" smtClean="0">
                <a:solidFill>
                  <a:srgbClr val="002060"/>
                </a:solidFill>
              </a:rPr>
              <a:t>סידן</a:t>
            </a:r>
            <a:endParaRPr lang="en-US" kern="0" dirty="0">
              <a:solidFill>
                <a:srgbClr val="002060"/>
              </a:solidFill>
            </a:endParaRPr>
          </a:p>
          <a:p>
            <a:pPr fontAlgn="auto">
              <a:spcBef>
                <a:spcPts val="0"/>
              </a:spcBef>
              <a:spcAft>
                <a:spcPts val="0"/>
              </a:spcAft>
              <a:defRPr/>
            </a:pPr>
            <a:r>
              <a:rPr lang="he-IL" kern="0" dirty="0">
                <a:solidFill>
                  <a:srgbClr val="002060"/>
                </a:solidFill>
              </a:rPr>
              <a:t>ב. הפרש הריכוזים נגרם על ידי </a:t>
            </a:r>
            <a:r>
              <a:rPr lang="he-IL" kern="0" dirty="0" smtClean="0">
                <a:solidFill>
                  <a:srgbClr val="002060"/>
                </a:solidFill>
              </a:rPr>
              <a:t>דיפוזיה</a:t>
            </a:r>
            <a:endParaRPr lang="en-US" kern="0" dirty="0">
              <a:solidFill>
                <a:srgbClr val="002060"/>
              </a:solidFill>
            </a:endParaRPr>
          </a:p>
          <a:p>
            <a:pPr fontAlgn="auto">
              <a:spcBef>
                <a:spcPts val="0"/>
              </a:spcBef>
              <a:spcAft>
                <a:spcPts val="0"/>
              </a:spcAft>
              <a:defRPr/>
            </a:pPr>
            <a:r>
              <a:rPr lang="he-IL" kern="0" dirty="0">
                <a:solidFill>
                  <a:srgbClr val="002060"/>
                </a:solidFill>
              </a:rPr>
              <a:t>ג. יוני סידן מורחקים בדרך פעילה מהתא </a:t>
            </a:r>
            <a:r>
              <a:rPr lang="he-IL" kern="0" dirty="0" smtClean="0">
                <a:solidFill>
                  <a:srgbClr val="002060"/>
                </a:solidFill>
              </a:rPr>
              <a:t>החוצה</a:t>
            </a:r>
            <a:endParaRPr lang="en-US" kern="0" dirty="0">
              <a:solidFill>
                <a:srgbClr val="002060"/>
              </a:solidFill>
            </a:endParaRPr>
          </a:p>
          <a:p>
            <a:pPr fontAlgn="auto">
              <a:spcBef>
                <a:spcPts val="0"/>
              </a:spcBef>
              <a:spcAft>
                <a:spcPts val="0"/>
              </a:spcAft>
              <a:defRPr/>
            </a:pPr>
            <a:r>
              <a:rPr lang="he-IL" kern="0" dirty="0">
                <a:solidFill>
                  <a:srgbClr val="002060"/>
                </a:solidFill>
              </a:rPr>
              <a:t>ד. התא מפעיל לחץ שמונע כניסת יוני סידן </a:t>
            </a:r>
            <a:r>
              <a:rPr lang="he-IL" kern="0" dirty="0" smtClean="0">
                <a:solidFill>
                  <a:srgbClr val="002060"/>
                </a:solidFill>
              </a:rPr>
              <a:t>נוספים </a:t>
            </a:r>
            <a:endParaRPr lang="he-IL" kern="0"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p>
        </p:txBody>
      </p:sp>
      <p:sp>
        <p:nvSpPr>
          <p:cNvPr id="6" name="Rectangle 8"/>
          <p:cNvSpPr/>
          <p:nvPr/>
        </p:nvSpPr>
        <p:spPr>
          <a:xfrm>
            <a:off x="285750" y="2997200"/>
            <a:ext cx="8381554" cy="1428750"/>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nchor="ctr"/>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a:t>
            </a:r>
            <a:r>
              <a:rPr lang="he-IL" b="1" kern="0" dirty="0">
                <a:solidFill>
                  <a:prstClr val="black"/>
                </a:solidFill>
                <a:latin typeface="Arial"/>
                <a:cs typeface="Arial"/>
              </a:rPr>
              <a:t>ג'.</a:t>
            </a:r>
          </a:p>
          <a:p>
            <a:pPr fontAlgn="auto">
              <a:spcBef>
                <a:spcPts val="0"/>
              </a:spcBef>
              <a:spcAft>
                <a:spcPts val="0"/>
              </a:spcAft>
              <a:defRPr/>
            </a:pPr>
            <a:r>
              <a:rPr lang="he-IL" kern="0" dirty="0">
                <a:solidFill>
                  <a:prstClr val="black"/>
                </a:solidFill>
                <a:latin typeface="Arial"/>
                <a:cs typeface="Arial"/>
              </a:rPr>
              <a:t>המשאבות בקרום מבצעות העברה פעילה של יוני סידן בניגוד למפל הריכוזים, מהתאים החוצה. עקב כך, הפרש הריכוזים נשמר.</a:t>
            </a:r>
          </a:p>
          <a:p>
            <a:pPr algn="ctr" fontAlgn="auto">
              <a:spcBef>
                <a:spcPts val="0"/>
              </a:spcBef>
              <a:spcAft>
                <a:spcPts val="0"/>
              </a:spcAft>
              <a:defRPr/>
            </a:pPr>
            <a:endParaRPr lang="he-IL" b="1" kern="0" dirty="0">
              <a:solidFill>
                <a:sysClr val="windowText" lastClr="000000"/>
              </a:solidFill>
              <a:latin typeface="Arial"/>
              <a:cs typeface="Arial"/>
            </a:endParaRPr>
          </a:p>
        </p:txBody>
      </p:sp>
      <p:sp>
        <p:nvSpPr>
          <p:cNvPr id="8" name="TextBox 7"/>
          <p:cNvSpPr txBox="1"/>
          <p:nvPr/>
        </p:nvSpPr>
        <p:spPr>
          <a:xfrm>
            <a:off x="285750" y="544711"/>
            <a:ext cx="8358188"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rgbClr val="002060"/>
                </a:solidFill>
              </a:rPr>
              <a:t>חוקרים בדקו את ריכוז  יוני סידן (</a:t>
            </a:r>
            <a:r>
              <a:rPr lang="en-US" kern="0" dirty="0" err="1">
                <a:solidFill>
                  <a:srgbClr val="002060"/>
                </a:solidFill>
              </a:rPr>
              <a:t>Ca</a:t>
            </a:r>
            <a:r>
              <a:rPr lang="en-US" kern="0" baseline="30000" dirty="0">
                <a:solidFill>
                  <a:srgbClr val="002060"/>
                </a:solidFill>
              </a:rPr>
              <a:t>++</a:t>
            </a:r>
            <a:r>
              <a:rPr lang="he-IL" kern="0" dirty="0">
                <a:solidFill>
                  <a:srgbClr val="002060"/>
                </a:solidFill>
              </a:rPr>
              <a:t>) בתוך תאי שמרים (סוג של פטריות חד-תאיות) לעומת ריכוזם בתמיסה החיצונית. נמצא שריכוזם מחוץ לתא גבוה בהרבה מאשר ריכוזם בתוך התא. מהו ההסבר לכך?</a:t>
            </a:r>
            <a:endParaRPr lang="en-US" kern="0" dirty="0">
              <a:solidFill>
                <a:srgbClr val="002060"/>
              </a:solidFill>
            </a:endParaRPr>
          </a:p>
          <a:p>
            <a:pPr fontAlgn="auto">
              <a:spcBef>
                <a:spcPts val="0"/>
              </a:spcBef>
              <a:spcAft>
                <a:spcPts val="0"/>
              </a:spcAft>
              <a:defRPr/>
            </a:pPr>
            <a:r>
              <a:rPr lang="he-IL" kern="0" dirty="0">
                <a:solidFill>
                  <a:srgbClr val="002060"/>
                </a:solidFill>
              </a:rPr>
              <a:t>א. קרום התא אינו חדיר ליוני </a:t>
            </a:r>
            <a:r>
              <a:rPr lang="he-IL" kern="0" dirty="0" smtClean="0">
                <a:solidFill>
                  <a:srgbClr val="002060"/>
                </a:solidFill>
              </a:rPr>
              <a:t>סידן</a:t>
            </a:r>
            <a:endParaRPr lang="en-US" kern="0" dirty="0">
              <a:solidFill>
                <a:srgbClr val="002060"/>
              </a:solidFill>
            </a:endParaRPr>
          </a:p>
          <a:p>
            <a:pPr fontAlgn="auto">
              <a:spcBef>
                <a:spcPts val="0"/>
              </a:spcBef>
              <a:spcAft>
                <a:spcPts val="0"/>
              </a:spcAft>
              <a:defRPr/>
            </a:pPr>
            <a:r>
              <a:rPr lang="he-IL" kern="0" dirty="0">
                <a:solidFill>
                  <a:srgbClr val="002060"/>
                </a:solidFill>
              </a:rPr>
              <a:t>ב. הפרש הריכוזים נגרם על ידי </a:t>
            </a:r>
            <a:r>
              <a:rPr lang="he-IL" kern="0" dirty="0" smtClean="0">
                <a:solidFill>
                  <a:srgbClr val="002060"/>
                </a:solidFill>
              </a:rPr>
              <a:t>דיפוזיה</a:t>
            </a:r>
            <a:endParaRPr lang="en-US" kern="0" dirty="0">
              <a:solidFill>
                <a:srgbClr val="002060"/>
              </a:solidFill>
            </a:endParaRPr>
          </a:p>
          <a:p>
            <a:pPr fontAlgn="auto">
              <a:spcBef>
                <a:spcPts val="0"/>
              </a:spcBef>
              <a:spcAft>
                <a:spcPts val="0"/>
              </a:spcAft>
              <a:defRPr/>
            </a:pPr>
            <a:r>
              <a:rPr lang="he-IL" kern="0" dirty="0">
                <a:solidFill>
                  <a:srgbClr val="002060"/>
                </a:solidFill>
              </a:rPr>
              <a:t>ג. יוני סידן מורחקים בדרך פעילה מהתא </a:t>
            </a:r>
            <a:r>
              <a:rPr lang="he-IL" kern="0" dirty="0" smtClean="0">
                <a:solidFill>
                  <a:srgbClr val="002060"/>
                </a:solidFill>
              </a:rPr>
              <a:t>החוצה</a:t>
            </a:r>
            <a:endParaRPr lang="en-US" kern="0" dirty="0">
              <a:solidFill>
                <a:srgbClr val="002060"/>
              </a:solidFill>
            </a:endParaRPr>
          </a:p>
          <a:p>
            <a:pPr fontAlgn="auto">
              <a:spcBef>
                <a:spcPts val="0"/>
              </a:spcBef>
              <a:spcAft>
                <a:spcPts val="0"/>
              </a:spcAft>
              <a:defRPr/>
            </a:pPr>
            <a:r>
              <a:rPr lang="he-IL" kern="0" dirty="0">
                <a:solidFill>
                  <a:srgbClr val="002060"/>
                </a:solidFill>
              </a:rPr>
              <a:t>ד. התא מפעיל לחץ שמונע כניסת יוני סידן </a:t>
            </a:r>
            <a:r>
              <a:rPr lang="he-IL" kern="0" dirty="0" smtClean="0">
                <a:solidFill>
                  <a:srgbClr val="002060"/>
                </a:solidFill>
              </a:rPr>
              <a:t>נוספים </a:t>
            </a:r>
            <a:endParaRPr lang="he-IL" kern="0" dirty="0">
              <a:solidFill>
                <a:srgbClr val="002060"/>
              </a:solidFil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581BD8E-5ECA-402D-9862-9B1BD5748CE9}" type="slidenum">
              <a:rPr lang="he-IL" sz="1200" smtClean="0">
                <a:solidFill>
                  <a:prstClr val="white">
                    <a:lumMod val="75000"/>
                  </a:prstClr>
                </a:solidFill>
              </a:rPr>
              <a:pPr fontAlgn="base">
                <a:spcBef>
                  <a:spcPct val="0"/>
                </a:spcBef>
                <a:spcAft>
                  <a:spcPct val="0"/>
                </a:spcAft>
                <a:defRPr/>
              </a:pPr>
              <a:t>36</a:t>
            </a:fld>
            <a:endParaRPr lang="he-IL" sz="1200" dirty="0" smtClean="0">
              <a:solidFill>
                <a:prstClr val="white">
                  <a:lumMod val="75000"/>
                </a:prstClr>
              </a:solidFill>
            </a:endParaRPr>
          </a:p>
        </p:txBody>
      </p:sp>
      <p:sp>
        <p:nvSpPr>
          <p:cNvPr id="9"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6" name="TextBox 5"/>
          <p:cNvSpPr txBox="1"/>
          <p:nvPr/>
        </p:nvSpPr>
        <p:spPr>
          <a:xfrm>
            <a:off x="251520" y="566738"/>
            <a:ext cx="8358188" cy="2862262"/>
          </a:xfrm>
          <a:prstGeom prst="rect">
            <a:avLst/>
          </a:prstGeom>
          <a:noFill/>
          <a:ln w="19050">
            <a:noFill/>
          </a:ln>
          <a:effectLst>
            <a:outerShdw sx="102000" sy="102000" algn="tl" rotWithShape="0">
              <a:sysClr val="window" lastClr="FFFFFF">
                <a:lumMod val="65000"/>
                <a:alpha val="0"/>
              </a:sysClr>
            </a:outerShdw>
          </a:effectLst>
        </p:spPr>
        <p:txBody>
          <a:bodyPr>
            <a:spAutoFit/>
          </a:bodyPr>
          <a:lstStyle/>
          <a:p>
            <a:pPr fontAlgn="auto">
              <a:spcBef>
                <a:spcPts val="0"/>
              </a:spcBef>
              <a:spcAft>
                <a:spcPts val="0"/>
              </a:spcAft>
              <a:defRPr/>
            </a:pPr>
            <a:r>
              <a:rPr lang="he-IL" b="1" kern="0" dirty="0">
                <a:solidFill>
                  <a:srgbClr val="1D4C72"/>
                </a:solidFill>
              </a:rPr>
              <a:t>שאלה 12:</a:t>
            </a:r>
          </a:p>
          <a:p>
            <a:pPr eaLnBrk="0" fontAlgn="auto" hangingPunct="0">
              <a:spcBef>
                <a:spcPts val="0"/>
              </a:spcBef>
              <a:spcAft>
                <a:spcPts val="0"/>
              </a:spcAft>
              <a:defRPr/>
            </a:pPr>
            <a:r>
              <a:rPr lang="he-IL" kern="0" dirty="0">
                <a:solidFill>
                  <a:srgbClr val="1D4C72"/>
                </a:solidFill>
              </a:rPr>
              <a:t>מה נכון לומר על המולקולות שאינן מסיסות בליפידים (שומנים)?</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א</a:t>
            </a:r>
            <a:r>
              <a:rPr lang="he-IL" kern="0" dirty="0">
                <a:solidFill>
                  <a:srgbClr val="1D4C72"/>
                </a:solidFill>
              </a:rPr>
              <a:t>. הן עוברות דרך קרום התא  דרך תעלות, נשאים ומשאבות</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הן עוברות דרך קרום התא רק מריכוז נמוך לגבוה</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הן עוברות דרך קרום התא רק בדיפוזיה, כלומר מריכוז גבוה לנמוך</a:t>
            </a:r>
            <a:endParaRPr lang="en-US" kern="0" dirty="0">
              <a:solidFill>
                <a:srgbClr val="1D4C72"/>
              </a:solidFill>
            </a:endParaRPr>
          </a:p>
          <a:p>
            <a:pPr fontAlgn="auto">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הן אינן עוברות דרך קרום התא</a:t>
            </a:r>
            <a:r>
              <a:rPr lang="he-IL" kern="0" dirty="0">
                <a:solidFill>
                  <a:sysClr val="windowText" lastClr="000000"/>
                </a:solidFill>
              </a:rPr>
              <a:t>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kern="0" dirty="0">
              <a:solidFill>
                <a:sysClr val="windowText" lastClr="000000"/>
              </a:solidFill>
            </a:endParaRPr>
          </a:p>
          <a:p>
            <a:pPr fontAlgn="auto">
              <a:spcBef>
                <a:spcPts val="0"/>
              </a:spcBef>
              <a:spcAft>
                <a:spcPts val="0"/>
              </a:spcAft>
              <a:defRPr/>
            </a:pPr>
            <a:endParaRPr lang="he-IL" kern="0" dirty="0">
              <a:solidFill>
                <a:sysClr val="windowText" lastClr="000000"/>
              </a:solidFil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F8079A-6B66-4F77-A411-039DD2F1EEFD}" type="slidenum">
              <a:rPr lang="he-IL" sz="1200" smtClean="0">
                <a:solidFill>
                  <a:prstClr val="white">
                    <a:lumMod val="75000"/>
                  </a:prstClr>
                </a:solidFill>
              </a:rPr>
              <a:pPr fontAlgn="base">
                <a:spcBef>
                  <a:spcPct val="0"/>
                </a:spcBef>
                <a:spcAft>
                  <a:spcPct val="0"/>
                </a:spcAft>
                <a:defRPr/>
              </a:pPr>
              <a:t>37</a:t>
            </a:fld>
            <a:endParaRPr lang="he-IL" sz="1200" dirty="0" smtClean="0">
              <a:solidFill>
                <a:prstClr val="white">
                  <a:lumMod val="75000"/>
                </a:prstClr>
              </a:solidFill>
            </a:endParaRPr>
          </a:p>
        </p:txBody>
      </p:sp>
      <p:sp>
        <p:nvSpPr>
          <p:cNvPr id="8"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11560" y="-27384"/>
            <a:ext cx="8086725" cy="439738"/>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42" name="TextBox 41"/>
          <p:cNvSpPr txBox="1"/>
          <p:nvPr/>
        </p:nvSpPr>
        <p:spPr>
          <a:xfrm>
            <a:off x="323528" y="566738"/>
            <a:ext cx="8358188" cy="2862262"/>
          </a:xfrm>
          <a:prstGeom prst="rect">
            <a:avLst/>
          </a:prstGeom>
          <a:noFill/>
          <a:ln w="19050">
            <a:noFill/>
          </a:ln>
          <a:effectLst>
            <a:outerShdw sx="102000" sy="102000" algn="tl" rotWithShape="0">
              <a:sysClr val="window" lastClr="FFFFFF">
                <a:lumMod val="65000"/>
                <a:alpha val="0"/>
              </a:sysClr>
            </a:outerShdw>
          </a:effectLst>
        </p:spPr>
        <p:txBody>
          <a:bodyPr>
            <a:spAutoFit/>
          </a:bodyPr>
          <a:lstStyle/>
          <a:p>
            <a:pPr fontAlgn="auto">
              <a:spcBef>
                <a:spcPts val="0"/>
              </a:spcBef>
              <a:spcAft>
                <a:spcPts val="0"/>
              </a:spcAft>
              <a:defRPr/>
            </a:pPr>
            <a:r>
              <a:rPr lang="he-IL" b="1" kern="0" dirty="0">
                <a:solidFill>
                  <a:srgbClr val="1D4C72"/>
                </a:solidFill>
              </a:rPr>
              <a:t>שאלה 12:</a:t>
            </a:r>
          </a:p>
          <a:p>
            <a:pPr eaLnBrk="0" fontAlgn="auto" hangingPunct="0">
              <a:spcBef>
                <a:spcPts val="0"/>
              </a:spcBef>
              <a:spcAft>
                <a:spcPts val="0"/>
              </a:spcAft>
              <a:defRPr/>
            </a:pPr>
            <a:r>
              <a:rPr lang="he-IL" kern="0" dirty="0">
                <a:solidFill>
                  <a:srgbClr val="1D4C72"/>
                </a:solidFill>
              </a:rPr>
              <a:t>מה נכון לומר על המולקולות שאינן מסיסות בליפידים (שומנים)?</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א</a:t>
            </a:r>
            <a:r>
              <a:rPr lang="he-IL" kern="0" dirty="0">
                <a:solidFill>
                  <a:srgbClr val="1D4C72"/>
                </a:solidFill>
              </a:rPr>
              <a:t>. הן עוברות דרך קרום התא  דרך תעלות, נשאים ומשאבות</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הן עוברות דרך קרום התא רק מריכוז נמוך לגבוה</a:t>
            </a:r>
            <a:endParaRPr lang="en-US" kern="0" dirty="0">
              <a:solidFill>
                <a:srgbClr val="1D4C72"/>
              </a:solidFill>
            </a:endParaRPr>
          </a:p>
          <a:p>
            <a:pPr eaLnBrk="0" fontAlgn="auto" hangingPunct="0">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הן עוברות דרך קרום התא רק בדיפוזיה, כלומר מריכוז גבוה לנמוך</a:t>
            </a:r>
            <a:endParaRPr lang="en-US" kern="0" dirty="0">
              <a:solidFill>
                <a:srgbClr val="1D4C72"/>
              </a:solidFill>
            </a:endParaRPr>
          </a:p>
          <a:p>
            <a:pPr fontAlgn="auto">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הן אינן עוברות דרך קרום התא</a:t>
            </a:r>
            <a:r>
              <a:rPr lang="he-IL" kern="0" dirty="0">
                <a:solidFill>
                  <a:sysClr val="windowText" lastClr="000000"/>
                </a:solidFill>
              </a:rPr>
              <a:t>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kern="0" dirty="0">
              <a:solidFill>
                <a:sysClr val="windowText" lastClr="000000"/>
              </a:solidFill>
            </a:endParaRPr>
          </a:p>
          <a:p>
            <a:pPr fontAlgn="auto">
              <a:spcBef>
                <a:spcPts val="0"/>
              </a:spcBef>
              <a:spcAft>
                <a:spcPts val="0"/>
              </a:spcAft>
              <a:defRPr/>
            </a:pPr>
            <a:endParaRPr lang="he-IL" kern="0" dirty="0">
              <a:solidFill>
                <a:sysClr val="windowText" lastClr="000000"/>
              </a:solidFill>
            </a:endParaRPr>
          </a:p>
        </p:txBody>
      </p:sp>
      <p:sp>
        <p:nvSpPr>
          <p:cNvPr id="43" name="Rectangle 12"/>
          <p:cNvSpPr/>
          <p:nvPr/>
        </p:nvSpPr>
        <p:spPr>
          <a:xfrm>
            <a:off x="544140" y="2573263"/>
            <a:ext cx="8180760" cy="1647825"/>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התשובה:</a:t>
            </a:r>
          </a:p>
          <a:p>
            <a:pPr fontAlgn="auto">
              <a:spcBef>
                <a:spcPts val="0"/>
              </a:spcBef>
              <a:spcAft>
                <a:spcPts val="0"/>
              </a:spcAft>
              <a:defRPr/>
            </a:pPr>
            <a:r>
              <a:rPr lang="he-IL" kern="0" dirty="0">
                <a:solidFill>
                  <a:sysClr val="windowText" lastClr="000000"/>
                </a:solidFill>
                <a:latin typeface="Arial"/>
                <a:cs typeface="Arial"/>
              </a:rPr>
              <a:t>התשובה הנכונה היא </a:t>
            </a:r>
            <a:r>
              <a:rPr lang="he-IL" b="1" kern="0" dirty="0">
                <a:solidFill>
                  <a:sysClr val="windowText" lastClr="000000"/>
                </a:solidFill>
                <a:latin typeface="Arial"/>
                <a:cs typeface="Arial"/>
              </a:rPr>
              <a:t>א'.</a:t>
            </a:r>
          </a:p>
          <a:p>
            <a:pPr fontAlgn="auto">
              <a:spcBef>
                <a:spcPts val="0"/>
              </a:spcBef>
              <a:spcAft>
                <a:spcPts val="0"/>
              </a:spcAft>
              <a:defRPr/>
            </a:pPr>
            <a:r>
              <a:rPr lang="he-IL" kern="0" dirty="0">
                <a:solidFill>
                  <a:sysClr val="windowText" lastClr="000000"/>
                </a:solidFill>
                <a:latin typeface="Arial"/>
                <a:cs typeface="Arial"/>
              </a:rPr>
              <a:t>מולקולות שאינן מסיסות בשומנים עוברות דרך חלבוני ההעברה – נשאים או תעלות או משאבות (המשאבות הן סוג מיוחד של נשאים).</a:t>
            </a:r>
          </a:p>
          <a:p>
            <a:pPr fontAlgn="auto">
              <a:spcBef>
                <a:spcPts val="0"/>
              </a:spcBef>
              <a:spcAft>
                <a:spcPts val="0"/>
              </a:spcAft>
              <a:defRPr/>
            </a:pPr>
            <a:r>
              <a:rPr lang="he-IL" kern="0" dirty="0">
                <a:solidFill>
                  <a:sysClr val="windowText" lastClr="000000"/>
                </a:solidFill>
                <a:latin typeface="Arial"/>
                <a:cs typeface="Arial"/>
              </a:rPr>
              <a:t>המעבר דרך התעלות והנשאים הוא פסיבי. המעבר דרך המשאבות הוא אקטיבי.</a:t>
            </a: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1E6D204-DD4B-47B8-B452-6CC700DDAD8A}" type="slidenum">
              <a:rPr lang="he-IL" sz="1200" smtClean="0">
                <a:solidFill>
                  <a:prstClr val="white">
                    <a:lumMod val="75000"/>
                  </a:prstClr>
                </a:solidFill>
              </a:rPr>
              <a:pPr fontAlgn="base">
                <a:spcBef>
                  <a:spcPct val="0"/>
                </a:spcBef>
                <a:spcAft>
                  <a:spcPct val="0"/>
                </a:spcAft>
                <a:defRPr/>
              </a:pPr>
              <a:t>38</a:t>
            </a:fld>
            <a:endParaRPr lang="he-IL" sz="1200" dirty="0" smtClean="0">
              <a:solidFill>
                <a:prstClr val="white">
                  <a:lumMod val="75000"/>
                </a:prstClr>
              </a:solidFill>
            </a:endParaRPr>
          </a:p>
        </p:txBody>
      </p:sp>
      <p:sp>
        <p:nvSpPr>
          <p:cNvPr id="8" name="Rectangle 3"/>
          <p:cNvSpPr/>
          <p:nvPr/>
        </p:nvSpPr>
        <p:spPr>
          <a:xfrm>
            <a:off x="544140"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החדירות הבררנית של הקרום</a:t>
            </a:r>
            <a:endParaRPr lang="he-IL" altLang="he-IL" sz="1800" dirty="0" smtClean="0"/>
          </a:p>
        </p:txBody>
      </p:sp>
      <p:sp>
        <p:nvSpPr>
          <p:cNvPr id="5" name="TextBox 4"/>
          <p:cNvSpPr txBox="1"/>
          <p:nvPr/>
        </p:nvSpPr>
        <p:spPr>
          <a:xfrm>
            <a:off x="512764" y="642938"/>
            <a:ext cx="8168952" cy="3416300"/>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marL="285750" indent="-285750" fontAlgn="auto">
              <a:spcBef>
                <a:spcPts val="0"/>
              </a:spcBef>
              <a:spcAft>
                <a:spcPts val="0"/>
              </a:spcAft>
              <a:buFont typeface="Wingdings" panose="05000000000000000000" pitchFamily="2" charset="2"/>
              <a:buChar char="§"/>
              <a:defRPr/>
            </a:pPr>
            <a:r>
              <a:rPr lang="he-IL" kern="0" dirty="0">
                <a:latin typeface="Arial"/>
                <a:cs typeface="Arial"/>
              </a:rPr>
              <a:t>דרך קרום התא מתאפשר מעבר חומרים בעלי מולקולה קטנה, אך לא מעבר חומרים בעלי מולקולה גדולה כגון חלבונים ורב-סוכרים. בנוסף, לא כל חומר בעל מולקולה קטנה יחסית יכול לעבור דרך הקרום, גם המעבר של חומרים אלה מבוקר: חלק מהתעלות פועלות כמו שערים הניתנים לסגירה ולפתיחה בצורה מבוקרת, וחומרים אחרים יכולים לעבור רק אם </a:t>
            </a:r>
            <a:endParaRPr lang="he-IL" kern="0" dirty="0" smtClean="0">
              <a:latin typeface="Arial"/>
              <a:cs typeface="Arial"/>
            </a:endParaRPr>
          </a:p>
          <a:p>
            <a:pPr fontAlgn="auto">
              <a:spcBef>
                <a:spcPts val="0"/>
              </a:spcBef>
              <a:spcAft>
                <a:spcPts val="0"/>
              </a:spcAft>
              <a:defRPr/>
            </a:pPr>
            <a:r>
              <a:rPr lang="he-IL" kern="0" dirty="0" smtClean="0">
                <a:latin typeface="Arial"/>
                <a:cs typeface="Arial"/>
              </a:rPr>
              <a:t>    יש </a:t>
            </a:r>
            <a:r>
              <a:rPr lang="he-IL" kern="0" dirty="0">
                <a:latin typeface="Arial"/>
                <a:cs typeface="Arial"/>
              </a:rPr>
              <a:t>בקרום התא נשא ייחודי עבורם.</a:t>
            </a:r>
          </a:p>
          <a:p>
            <a:pPr fontAlgn="auto">
              <a:spcBef>
                <a:spcPts val="0"/>
              </a:spcBef>
              <a:spcAft>
                <a:spcPts val="0"/>
              </a:spcAft>
              <a:defRPr/>
            </a:pPr>
            <a:r>
              <a:rPr lang="he-IL" kern="0" dirty="0" smtClean="0">
                <a:latin typeface="Arial"/>
                <a:cs typeface="Arial"/>
              </a:rPr>
              <a:t>    תכונה </a:t>
            </a:r>
            <a:r>
              <a:rPr lang="he-IL" kern="0" dirty="0">
                <a:latin typeface="Arial"/>
                <a:cs typeface="Arial"/>
              </a:rPr>
              <a:t>זו נקראת </a:t>
            </a:r>
            <a:r>
              <a:rPr lang="he-IL" u="sng" kern="0" dirty="0">
                <a:solidFill>
                  <a:schemeClr val="accent3"/>
                </a:solidFill>
                <a:latin typeface="Arial"/>
                <a:cs typeface="Arial"/>
              </a:rPr>
              <a:t>החדירות הבררנית של הקרום</a:t>
            </a:r>
            <a:r>
              <a:rPr lang="he-IL" kern="0" dirty="0">
                <a:latin typeface="Arial"/>
                <a:cs typeface="Arial"/>
              </a:rPr>
              <a:t>.</a:t>
            </a:r>
          </a:p>
          <a:p>
            <a:pPr fontAlgn="auto">
              <a:spcBef>
                <a:spcPts val="0"/>
              </a:spcBef>
              <a:spcAft>
                <a:spcPts val="0"/>
              </a:spcAft>
              <a:defRPr/>
            </a:pPr>
            <a:endParaRPr lang="he-IL" kern="0" dirty="0">
              <a:latin typeface="Arial"/>
              <a:cs typeface="Arial"/>
            </a:endParaRPr>
          </a:p>
          <a:p>
            <a:pPr marL="285750" indent="-285750">
              <a:buFont typeface="Wingdings" panose="05000000000000000000" pitchFamily="2" charset="2"/>
              <a:buChar char="§"/>
              <a:defRPr/>
            </a:pPr>
            <a:r>
              <a:rPr lang="he-IL" kern="0" dirty="0">
                <a:latin typeface="Arial"/>
                <a:cs typeface="Arial"/>
              </a:rPr>
              <a:t>תכונה החדירות הבררנית חיונית לתא משום שהיא מאפשרת שמירה על סביבה פנימית בעלת הרכב חומרים שונה מהסביבה החיצונית – כלומר שמירה על הומיאוסטזיס.</a:t>
            </a:r>
          </a:p>
          <a:p>
            <a:pPr>
              <a:defRPr/>
            </a:pPr>
            <a:endParaRPr lang="he-IL" kern="0" dirty="0">
              <a:latin typeface="Arial"/>
              <a:cs typeface="Arial"/>
            </a:endParaRPr>
          </a:p>
          <a:p>
            <a:pPr marL="285750" indent="-285750">
              <a:buFont typeface="Wingdings" panose="05000000000000000000" pitchFamily="2" charset="2"/>
              <a:buChar char="§"/>
              <a:defRPr/>
            </a:pPr>
            <a:r>
              <a:rPr lang="he-IL" kern="0" dirty="0">
                <a:latin typeface="Arial"/>
                <a:cs typeface="Arial"/>
              </a:rPr>
              <a:t>דוגמה לחשיבות הדבר:</a:t>
            </a:r>
            <a:r>
              <a:rPr lang="he-IL" dirty="0"/>
              <a:t> אנזימי התא (שהם ברובם חלבונים המורכבים ממולקולה גדולה) אינם מסוגלים לעבור דרך הקרום, ולכן הם נשארים בתא ואינם יוצאים החוצה. </a:t>
            </a:r>
          </a:p>
        </p:txBody>
      </p:sp>
      <p:sp>
        <p:nvSpPr>
          <p:cNvPr id="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E05BA9D-B7D6-4E48-896C-44B83A1707C0}" type="slidenum">
              <a:rPr lang="he-IL" sz="1200" smtClean="0">
                <a:solidFill>
                  <a:prstClr val="white">
                    <a:lumMod val="75000"/>
                  </a:prstClr>
                </a:solidFill>
              </a:rPr>
              <a:pPr fontAlgn="base">
                <a:spcBef>
                  <a:spcPct val="0"/>
                </a:spcBef>
                <a:spcAft>
                  <a:spcPct val="0"/>
                </a:spcAft>
                <a:defRPr/>
              </a:pPr>
              <a:t>39</a:t>
            </a:fld>
            <a:endParaRPr lang="he-IL" sz="1200" dirty="0" smtClean="0">
              <a:solidFill>
                <a:prstClr val="white">
                  <a:lumMod val="75000"/>
                </a:prstClr>
              </a:solidFill>
            </a:endParaRPr>
          </a:p>
        </p:txBody>
      </p:sp>
      <p:sp>
        <p:nvSpPr>
          <p:cNvPr id="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מבנה הקרום</a:t>
            </a:r>
            <a:endParaRPr lang="he-IL" sz="1800" dirty="0" smtClean="0">
              <a:solidFill>
                <a:schemeClr val="accent6">
                  <a:lumMod val="75000"/>
                  <a:lumOff val="25000"/>
                </a:schemeClr>
              </a:solidFill>
            </a:endParaRPr>
          </a:p>
        </p:txBody>
      </p:sp>
      <p:sp>
        <p:nvSpPr>
          <p:cNvPr id="15" name="TextBox 14"/>
          <p:cNvSpPr txBox="1"/>
          <p:nvPr/>
        </p:nvSpPr>
        <p:spPr>
          <a:xfrm>
            <a:off x="214313" y="620688"/>
            <a:ext cx="8389937" cy="865188"/>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המבנה הבסיסי של קרום התא הוא </a:t>
            </a:r>
            <a:r>
              <a:rPr lang="he-IL" kern="0" dirty="0">
                <a:solidFill>
                  <a:srgbClr val="FF6600"/>
                </a:solidFill>
              </a:rPr>
              <a:t>שכבה כפולה של פוספוליפידים</a:t>
            </a:r>
            <a:r>
              <a:rPr lang="he-IL" kern="0" dirty="0">
                <a:solidFill>
                  <a:prstClr val="black"/>
                </a:solidFill>
              </a:rPr>
              <a:t>.</a:t>
            </a:r>
          </a:p>
          <a:p>
            <a:pPr algn="just" fontAlgn="auto">
              <a:spcBef>
                <a:spcPts val="0"/>
              </a:spcBef>
              <a:spcAft>
                <a:spcPts val="0"/>
              </a:spcAft>
              <a:defRPr/>
            </a:pPr>
            <a:r>
              <a:rPr lang="he-IL" kern="0" dirty="0" err="1" smtClean="0">
                <a:solidFill>
                  <a:prstClr val="black"/>
                </a:solidFill>
              </a:rPr>
              <a:t>בפוספוליפידים</a:t>
            </a:r>
            <a:r>
              <a:rPr lang="he-IL" kern="0" dirty="0" smtClean="0">
                <a:solidFill>
                  <a:prstClr val="black"/>
                </a:solidFill>
              </a:rPr>
              <a:t> </a:t>
            </a:r>
            <a:r>
              <a:rPr lang="he-IL" kern="0" dirty="0">
                <a:solidFill>
                  <a:prstClr val="black"/>
                </a:solidFill>
              </a:rPr>
              <a:t>יש מרכיב </a:t>
            </a:r>
            <a:r>
              <a:rPr lang="he-IL" u="sng" kern="0" dirty="0">
                <a:solidFill>
                  <a:prstClr val="black"/>
                </a:solidFill>
              </a:rPr>
              <a:t>שאינו מסיס במים</a:t>
            </a:r>
            <a:r>
              <a:rPr lang="he-IL" kern="0" dirty="0">
                <a:solidFill>
                  <a:prstClr val="black"/>
                </a:solidFill>
              </a:rPr>
              <a:t>.</a:t>
            </a:r>
          </a:p>
        </p:txBody>
      </p:sp>
      <p:grpSp>
        <p:nvGrpSpPr>
          <p:cNvPr id="234501" name="קבוצה 5"/>
          <p:cNvGrpSpPr>
            <a:grpSpLocks/>
          </p:cNvGrpSpPr>
          <p:nvPr/>
        </p:nvGrpSpPr>
        <p:grpSpPr bwMode="auto">
          <a:xfrm>
            <a:off x="0" y="1219753"/>
            <a:ext cx="8972550" cy="2684086"/>
            <a:chOff x="198373" y="3561095"/>
            <a:chExt cx="8972251" cy="2684180"/>
          </a:xfrm>
        </p:grpSpPr>
        <p:grpSp>
          <p:nvGrpSpPr>
            <p:cNvPr id="234505" name="קבוצה 4"/>
            <p:cNvGrpSpPr>
              <a:grpSpLocks/>
            </p:cNvGrpSpPr>
            <p:nvPr/>
          </p:nvGrpSpPr>
          <p:grpSpPr bwMode="auto">
            <a:xfrm>
              <a:off x="483042" y="3694072"/>
              <a:ext cx="8687582" cy="2551203"/>
              <a:chOff x="107504" y="4005143"/>
              <a:chExt cx="8687582" cy="2551203"/>
            </a:xfrm>
          </p:grpSpPr>
          <p:pic>
            <p:nvPicPr>
              <p:cNvPr id="2345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48188"/>
                <a:ext cx="7607541" cy="16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0" name="TextBox 8"/>
              <p:cNvSpPr txBox="1">
                <a:spLocks noChangeArrowheads="1"/>
              </p:cNvSpPr>
              <p:nvPr/>
            </p:nvSpPr>
            <p:spPr bwMode="auto">
              <a:xfrm>
                <a:off x="7190178" y="5038642"/>
                <a:ext cx="1604908" cy="83029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שכבה</a:t>
                </a:r>
              </a:p>
              <a:p>
                <a:pPr eaLnBrk="1" hangingPunct="1"/>
                <a:r>
                  <a:rPr lang="he-IL" altLang="he-IL" sz="1600" noProof="1">
                    <a:solidFill>
                      <a:srgbClr val="000000"/>
                    </a:solidFill>
                  </a:rPr>
                  <a:t>כפולה של פוספוליפידים</a:t>
                </a:r>
              </a:p>
            </p:txBody>
          </p:sp>
          <p:sp>
            <p:nvSpPr>
              <p:cNvPr id="234511" name="TextBox 8"/>
              <p:cNvSpPr txBox="1">
                <a:spLocks noChangeArrowheads="1"/>
              </p:cNvSpPr>
              <p:nvPr/>
            </p:nvSpPr>
            <p:spPr bwMode="auto">
              <a:xfrm>
                <a:off x="3053291" y="6168982"/>
                <a:ext cx="842934" cy="33973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חלבון</a:t>
                </a:r>
              </a:p>
            </p:txBody>
          </p:sp>
          <p:sp>
            <p:nvSpPr>
              <p:cNvPr id="24" name="מלבן 23"/>
              <p:cNvSpPr/>
              <p:nvPr/>
            </p:nvSpPr>
            <p:spPr>
              <a:xfrm>
                <a:off x="1043583" y="4417908"/>
                <a:ext cx="360350"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605447" y="4322654"/>
                <a:ext cx="358763"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7482268" y="5791144"/>
                <a:ext cx="358763"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סוגר מסולסל ימני 26"/>
              <p:cNvSpPr/>
              <p:nvPr/>
            </p:nvSpPr>
            <p:spPr>
              <a:xfrm>
                <a:off x="7574340" y="5116432"/>
                <a:ext cx="174619" cy="83029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34516" name="TextBox 8"/>
              <p:cNvSpPr txBox="1">
                <a:spLocks noChangeArrowheads="1"/>
              </p:cNvSpPr>
              <p:nvPr/>
            </p:nvSpPr>
            <p:spPr bwMode="auto">
              <a:xfrm>
                <a:off x="1772220" y="6218196"/>
                <a:ext cx="842935" cy="338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חלבון</a:t>
                </a:r>
              </a:p>
            </p:txBody>
          </p:sp>
          <p:sp>
            <p:nvSpPr>
              <p:cNvPr id="234517" name="TextBox 8"/>
              <p:cNvSpPr txBox="1">
                <a:spLocks noChangeArrowheads="1"/>
              </p:cNvSpPr>
              <p:nvPr/>
            </p:nvSpPr>
            <p:spPr bwMode="auto">
              <a:xfrm>
                <a:off x="202236" y="4028957"/>
                <a:ext cx="842934" cy="58422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תעלה</a:t>
                </a:r>
              </a:p>
              <a:p>
                <a:pPr eaLnBrk="1" hangingPunct="1"/>
                <a:r>
                  <a:rPr lang="he-IL" altLang="he-IL" sz="1600" noProof="1">
                    <a:solidFill>
                      <a:srgbClr val="000000"/>
                    </a:solidFill>
                  </a:rPr>
                  <a:t>(חלבון)</a:t>
                </a:r>
              </a:p>
            </p:txBody>
          </p:sp>
          <p:sp>
            <p:nvSpPr>
              <p:cNvPr id="234518" name="TextBox 8"/>
              <p:cNvSpPr txBox="1">
                <a:spLocks noChangeArrowheads="1"/>
              </p:cNvSpPr>
              <p:nvPr/>
            </p:nvSpPr>
            <p:spPr bwMode="auto">
              <a:xfrm>
                <a:off x="4648674" y="6189620"/>
                <a:ext cx="842935" cy="338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חלבון</a:t>
                </a:r>
              </a:p>
            </p:txBody>
          </p:sp>
          <p:sp>
            <p:nvSpPr>
              <p:cNvPr id="31" name="מלבן 30"/>
              <p:cNvSpPr/>
              <p:nvPr/>
            </p:nvSpPr>
            <p:spPr>
              <a:xfrm>
                <a:off x="7117155" y="4424258"/>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מלבן 31"/>
              <p:cNvSpPr/>
              <p:nvPr/>
            </p:nvSpPr>
            <p:spPr>
              <a:xfrm>
                <a:off x="6756804" y="4365519"/>
                <a:ext cx="360351"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מלבן 32"/>
              <p:cNvSpPr/>
              <p:nvPr/>
            </p:nvSpPr>
            <p:spPr>
              <a:xfrm>
                <a:off x="5566219" y="4254390"/>
                <a:ext cx="360351" cy="41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2345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121" y="4134523"/>
                <a:ext cx="935691" cy="56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230" y="4365545"/>
                <a:ext cx="508812" cy="3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מלבן 35"/>
              <p:cNvSpPr/>
              <p:nvPr/>
            </p:nvSpPr>
            <p:spPr>
              <a:xfrm>
                <a:off x="6428203" y="4005143"/>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23452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274" y="4069515"/>
                <a:ext cx="737954" cy="4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מלבן 37"/>
              <p:cNvSpPr/>
              <p:nvPr/>
            </p:nvSpPr>
            <p:spPr>
              <a:xfrm>
                <a:off x="4177203" y="4460772"/>
                <a:ext cx="211130" cy="20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23452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5649" y="4423643"/>
                <a:ext cx="264606" cy="14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2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534" y="4456450"/>
                <a:ext cx="2000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2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5728" y="427018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4506" name="TextBox 17"/>
            <p:cNvSpPr txBox="1">
              <a:spLocks noChangeArrowheads="1"/>
            </p:cNvSpPr>
            <p:nvPr/>
          </p:nvSpPr>
          <p:spPr bwMode="auto">
            <a:xfrm>
              <a:off x="5024767" y="3561095"/>
              <a:ext cx="1384738" cy="33856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קולטן (חלבון)</a:t>
              </a:r>
            </a:p>
          </p:txBody>
        </p:sp>
        <p:sp>
          <p:nvSpPr>
            <p:cNvPr id="234507" name="TextBox 8"/>
            <p:cNvSpPr txBox="1">
              <a:spLocks noChangeArrowheads="1"/>
            </p:cNvSpPr>
            <p:nvPr/>
          </p:nvSpPr>
          <p:spPr bwMode="auto">
            <a:xfrm>
              <a:off x="1160366" y="5845211"/>
              <a:ext cx="842935" cy="33814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סוכר</a:t>
              </a:r>
            </a:p>
          </p:txBody>
        </p:sp>
        <p:sp>
          <p:nvSpPr>
            <p:cNvPr id="234508" name="TextBox 8"/>
            <p:cNvSpPr txBox="1">
              <a:spLocks noChangeArrowheads="1"/>
            </p:cNvSpPr>
            <p:nvPr/>
          </p:nvSpPr>
          <p:spPr bwMode="auto">
            <a:xfrm>
              <a:off x="198373" y="5769008"/>
              <a:ext cx="1222334" cy="33814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noProof="1">
                  <a:solidFill>
                    <a:srgbClr val="000000"/>
                  </a:solidFill>
                </a:rPr>
                <a:t>כולסטרול</a:t>
              </a:r>
            </a:p>
          </p:txBody>
        </p:sp>
      </p:grpSp>
      <p:sp>
        <p:nvSpPr>
          <p:cNvPr id="234503" name="מלבן 1"/>
          <p:cNvSpPr>
            <a:spLocks noChangeArrowheads="1"/>
          </p:cNvSpPr>
          <p:nvPr/>
        </p:nvSpPr>
        <p:spPr bwMode="auto">
          <a:xfrm>
            <a:off x="80963" y="3861048"/>
            <a:ext cx="4273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900" dirty="0">
                <a:solidFill>
                  <a:srgbClr val="000000"/>
                </a:solidFill>
              </a:rPr>
              <a:t>Mariana Ruiz Villarreal (</a:t>
            </a:r>
            <a:r>
              <a:rPr lang="en-US" altLang="he-IL" sz="900" dirty="0" err="1">
                <a:solidFill>
                  <a:srgbClr val="000000"/>
                </a:solidFill>
              </a:rPr>
              <a:t>LadyofHats</a:t>
            </a:r>
            <a:r>
              <a:rPr lang="en-US" altLang="he-IL" sz="900" dirty="0">
                <a:solidFill>
                  <a:srgbClr val="000000"/>
                </a:solidFill>
              </a:rPr>
              <a:t>). Wikimedia commons©</a:t>
            </a:r>
          </a:p>
        </p:txBody>
      </p:sp>
      <p:sp>
        <p:nvSpPr>
          <p:cNvPr id="35"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42AECA-D700-4B99-B531-62F7673DF74B}" type="slidenum">
              <a:rPr lang="he-IL" sz="1200" smtClean="0">
                <a:solidFill>
                  <a:prstClr val="white">
                    <a:lumMod val="75000"/>
                  </a:prstClr>
                </a:solidFill>
              </a:rPr>
              <a:pPr fontAlgn="base">
                <a:spcBef>
                  <a:spcPct val="0"/>
                </a:spcBef>
                <a:spcAft>
                  <a:spcPct val="0"/>
                </a:spcAft>
                <a:defRPr/>
              </a:pPr>
              <a:t>4</a:t>
            </a:fld>
            <a:endParaRPr lang="he-IL" sz="1200" dirty="0" smtClean="0">
              <a:solidFill>
                <a:prstClr val="white">
                  <a:lumMod val="75000"/>
                </a:prstClr>
              </a:solidFill>
            </a:endParaRPr>
          </a:p>
        </p:txBody>
      </p:sp>
      <p:sp>
        <p:nvSpPr>
          <p:cNvPr id="3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379413" y="4145012"/>
            <a:ext cx="8369051" cy="2308324"/>
          </a:xfrm>
          <a:prstGeom prst="rect">
            <a:avLst/>
          </a:prstGeom>
        </p:spPr>
        <p:txBody>
          <a:bodyPr wrap="square">
            <a:spAutoFit/>
          </a:bodyPr>
          <a:lstStyle/>
          <a:p>
            <a:r>
              <a:rPr lang="he-IL" dirty="0"/>
              <a:t>בנוסף, משולבות בקרום מולקולות חלבונים וסוכרים.</a:t>
            </a:r>
          </a:p>
          <a:p>
            <a:r>
              <a:rPr lang="he-IL" dirty="0" smtClean="0"/>
              <a:t>החלבונים </a:t>
            </a:r>
            <a:r>
              <a:rPr lang="he-IL" dirty="0"/>
              <a:t>ממלאים חלק ניכר מתפקודי הקרום: </a:t>
            </a:r>
            <a:endParaRPr lang="he-IL" dirty="0" smtClean="0"/>
          </a:p>
          <a:p>
            <a:r>
              <a:rPr lang="he-IL" dirty="0" smtClean="0"/>
              <a:t>העברת </a:t>
            </a:r>
            <a:r>
              <a:rPr lang="he-IL" dirty="0"/>
              <a:t>חומרים דרך הקרום (ראו בהמשך </a:t>
            </a:r>
            <a:r>
              <a:rPr lang="he-IL" dirty="0" smtClean="0"/>
              <a:t>מצגת </a:t>
            </a:r>
            <a:r>
              <a:rPr lang="he-IL" dirty="0"/>
              <a:t>זו), </a:t>
            </a:r>
            <a:r>
              <a:rPr lang="he-IL" dirty="0" smtClean="0"/>
              <a:t>קולטנים ייחודיים להורמונים, אנזימים</a:t>
            </a:r>
            <a:r>
              <a:rPr lang="he-IL" dirty="0"/>
              <a:t>, </a:t>
            </a:r>
            <a:endParaRPr lang="he-IL" dirty="0" smtClean="0"/>
          </a:p>
          <a:p>
            <a:r>
              <a:rPr lang="he-IL" dirty="0" smtClean="0"/>
              <a:t>היצמדות </a:t>
            </a:r>
            <a:r>
              <a:rPr lang="he-IL" dirty="0"/>
              <a:t>לסביבה ולתאים השכנים והיכרות ביניהם. </a:t>
            </a:r>
            <a:endParaRPr lang="he-IL" dirty="0" smtClean="0"/>
          </a:p>
          <a:p>
            <a:endParaRPr lang="he-IL" dirty="0" smtClean="0"/>
          </a:p>
          <a:p>
            <a:r>
              <a:rPr lang="he-IL" dirty="0" smtClean="0"/>
              <a:t>סוכרים </a:t>
            </a:r>
            <a:r>
              <a:rPr lang="he-IL" dirty="0"/>
              <a:t>הקשורים לחלבונים או </a:t>
            </a:r>
            <a:r>
              <a:rPr lang="he-IL" dirty="0" err="1"/>
              <a:t>לפוספוליפידים</a:t>
            </a:r>
            <a:r>
              <a:rPr lang="he-IL" dirty="0"/>
              <a:t> הם "טביעות האצבע" של התא (לפיהם תאי הדם הלבנים מזהים את התא כתא עצמי ולא תוקפים אותו</a:t>
            </a:r>
            <a:r>
              <a:rPr lang="he-IL" dirty="0" smtClean="0"/>
              <a:t>).</a:t>
            </a:r>
          </a:p>
          <a:p>
            <a:r>
              <a:rPr lang="he-IL" dirty="0" smtClean="0"/>
              <a:t>הקרום מכיל גם כולסטרול הנחוץ ליציבות הקרום.</a:t>
            </a:r>
            <a:endParaRPr lang="he-I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טעות נפוצה בקשר למונח: החדירות הבררנית של הקרום</a:t>
            </a:r>
            <a:endParaRPr lang="he-IL" altLang="he-IL" sz="1800" smtClean="0"/>
          </a:p>
        </p:txBody>
      </p:sp>
      <p:sp>
        <p:nvSpPr>
          <p:cNvPr id="5" name="TextBox 4"/>
          <p:cNvSpPr txBox="1"/>
          <p:nvPr/>
        </p:nvSpPr>
        <p:spPr>
          <a:xfrm>
            <a:off x="571500" y="642938"/>
            <a:ext cx="8358188"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2" name="הסבר אליפטי 1"/>
          <p:cNvSpPr/>
          <p:nvPr/>
        </p:nvSpPr>
        <p:spPr>
          <a:xfrm>
            <a:off x="3275856" y="703535"/>
            <a:ext cx="4298950" cy="1357313"/>
          </a:xfrm>
          <a:prstGeom prst="wedgeEllipseCallout">
            <a:avLst>
              <a:gd name="adj1" fmla="val -125728"/>
              <a:gd name="adj2" fmla="val 523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chemeClr val="bg1"/>
                </a:solidFill>
              </a:rPr>
              <a:t>שימו לב!</a:t>
            </a:r>
          </a:p>
          <a:p>
            <a:pPr algn="ctr">
              <a:defRPr/>
            </a:pPr>
            <a:r>
              <a:rPr lang="he-IL" b="1" dirty="0">
                <a:solidFill>
                  <a:schemeClr val="bg1"/>
                </a:solidFill>
              </a:rPr>
              <a:t>לטעות נפוצה בקרב תלמידים בקשר למונח </a:t>
            </a:r>
            <a:r>
              <a:rPr lang="he-IL" b="1" u="sng" dirty="0">
                <a:solidFill>
                  <a:schemeClr val="bg1"/>
                </a:solidFill>
              </a:rPr>
              <a:t>חדירות בררנית</a:t>
            </a:r>
            <a:r>
              <a:rPr lang="he-IL" b="1" dirty="0">
                <a:solidFill>
                  <a:schemeClr val="bg1"/>
                </a:solidFill>
              </a:rPr>
              <a:t>!</a:t>
            </a:r>
          </a:p>
        </p:txBody>
      </p:sp>
      <p:sp>
        <p:nvSpPr>
          <p:cNvPr id="270342" name="TextBox 6"/>
          <p:cNvSpPr txBox="1">
            <a:spLocks noChangeArrowheads="1"/>
          </p:cNvSpPr>
          <p:nvPr/>
        </p:nvSpPr>
        <p:spPr bwMode="auto">
          <a:xfrm>
            <a:off x="214313" y="2500313"/>
            <a:ext cx="7858125" cy="92392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he-IL" altLang="he-IL"/>
              <a:t>לא נכון: </a:t>
            </a:r>
          </a:p>
          <a:p>
            <a:pPr algn="just" eaLnBrk="1" hangingPunct="1"/>
            <a:r>
              <a:rPr lang="he-IL" altLang="he-IL"/>
              <a:t>קרום התא מאפשר כניסת חומרים טובים עבור התא ואינו מאפשר כניסת חומרים לא רצויים.</a:t>
            </a:r>
          </a:p>
        </p:txBody>
      </p:sp>
      <p:sp>
        <p:nvSpPr>
          <p:cNvPr id="3" name="כפל 2"/>
          <p:cNvSpPr/>
          <p:nvPr/>
        </p:nvSpPr>
        <p:spPr>
          <a:xfrm>
            <a:off x="7929563" y="2571750"/>
            <a:ext cx="1000125" cy="857250"/>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0344" name="TextBox 9"/>
          <p:cNvSpPr txBox="1">
            <a:spLocks noChangeArrowheads="1"/>
          </p:cNvSpPr>
          <p:nvPr/>
        </p:nvSpPr>
        <p:spPr bwMode="auto">
          <a:xfrm>
            <a:off x="179388" y="3857625"/>
            <a:ext cx="7893050" cy="230822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he-IL" altLang="he-IL" dirty="0"/>
              <a:t>נכון:</a:t>
            </a:r>
          </a:p>
          <a:p>
            <a:pPr algn="just" eaLnBrk="1" hangingPunct="1"/>
            <a:r>
              <a:rPr lang="he-IL" altLang="he-IL" dirty="0"/>
              <a:t>יש חומרים המסוגלים לעבור דרך הקרום, ויש חומרים שאינם מסוגלים.</a:t>
            </a:r>
          </a:p>
          <a:p>
            <a:pPr algn="just" eaLnBrk="1" hangingPunct="1"/>
            <a:r>
              <a:rPr lang="he-IL" altLang="he-IL" dirty="0"/>
              <a:t>במהלך האבולוציה נוצרו בקרום מנגנונים להעברת חומרים רצויים כגון נשאים ייחודיים. אולם הקרום אינו מפעיל "שיקול דעת" בעת מעבר החומרים.</a:t>
            </a:r>
          </a:p>
          <a:p>
            <a:pPr algn="just" eaLnBrk="1" hangingPunct="1"/>
            <a:r>
              <a:rPr lang="he-IL" altLang="he-IL" dirty="0"/>
              <a:t>לדוגמה: אם נשים בקרבת התא את הרעל ציאניד, הוא יחדור לתא משום שהוא בעל מולקולה קטנה היכולה לעבור דרך הקרום. הציאניד יחדור ויגרום להפסקת תהליך הנשימה התאית ולמות התא. מצב כזה אינו קורה באופן טבעי, כי בדרך כלל, רעלים אינם מגיעים לקרבת התאים.</a:t>
            </a:r>
          </a:p>
        </p:txBody>
      </p:sp>
      <p:grpSp>
        <p:nvGrpSpPr>
          <p:cNvPr id="270345" name="קבוצה 7"/>
          <p:cNvGrpSpPr>
            <a:grpSpLocks/>
          </p:cNvGrpSpPr>
          <p:nvPr/>
        </p:nvGrpSpPr>
        <p:grpSpPr bwMode="auto">
          <a:xfrm>
            <a:off x="8143875" y="3857625"/>
            <a:ext cx="609600" cy="755650"/>
            <a:chOff x="8303261" y="4850178"/>
            <a:chExt cx="609175" cy="754783"/>
          </a:xfrm>
        </p:grpSpPr>
        <p:sp>
          <p:nvSpPr>
            <p:cNvPr id="6" name="מלבן 5"/>
            <p:cNvSpPr/>
            <p:nvPr/>
          </p:nvSpPr>
          <p:spPr>
            <a:xfrm rot="2203689">
              <a:off x="8725242" y="4850178"/>
              <a:ext cx="187194" cy="754783"/>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מלבן 10"/>
            <p:cNvSpPr/>
            <p:nvPr/>
          </p:nvSpPr>
          <p:spPr>
            <a:xfrm rot="2203689">
              <a:off x="8303261" y="5303682"/>
              <a:ext cx="429913" cy="171253"/>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3"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AD20F9-E631-48F5-A8F0-1C68E9B1EE3C}" type="slidenum">
              <a:rPr lang="he-IL" sz="1200" smtClean="0">
                <a:solidFill>
                  <a:prstClr val="white">
                    <a:lumMod val="75000"/>
                  </a:prstClr>
                </a:solidFill>
              </a:rPr>
              <a:pPr fontAlgn="base">
                <a:spcBef>
                  <a:spcPct val="0"/>
                </a:spcBef>
                <a:spcAft>
                  <a:spcPct val="0"/>
                </a:spcAft>
                <a:defRPr/>
              </a:pPr>
              <a:t>40</a:t>
            </a:fld>
            <a:endParaRPr lang="he-IL" sz="1200" dirty="0" smtClean="0">
              <a:solidFill>
                <a:prstClr val="white">
                  <a:lumMod val="75000"/>
                </a:prstClr>
              </a:solidFill>
            </a:endParaRPr>
          </a:p>
        </p:txBody>
      </p:sp>
      <p:sp>
        <p:nvSpPr>
          <p:cNvPr id="14" name="Rectangle 3"/>
          <p:cNvSpPr/>
          <p:nvPr/>
        </p:nvSpPr>
        <p:spPr>
          <a:xfrm>
            <a:off x="616148"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13</a:t>
            </a:r>
            <a:endParaRPr lang="he-IL" altLang="he-IL" sz="1800" dirty="0" smtClean="0"/>
          </a:p>
        </p:txBody>
      </p:sp>
      <p:sp>
        <p:nvSpPr>
          <p:cNvPr id="5" name="TextBox 4"/>
          <p:cNvSpPr txBox="1"/>
          <p:nvPr/>
        </p:nvSpPr>
        <p:spPr>
          <a:xfrm>
            <a:off x="251520" y="548680"/>
            <a:ext cx="8358188" cy="5078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13:</a:t>
            </a:r>
          </a:p>
          <a:p>
            <a:pPr fontAlgn="auto">
              <a:spcBef>
                <a:spcPts val="0"/>
              </a:spcBef>
              <a:spcAft>
                <a:spcPts val="0"/>
              </a:spcAft>
              <a:defRPr/>
            </a:pPr>
            <a:r>
              <a:rPr lang="he-IL" kern="0" dirty="0">
                <a:solidFill>
                  <a:srgbClr val="1D4C72"/>
                </a:solidFill>
                <a:latin typeface="Arial"/>
                <a:cs typeface="Arial"/>
              </a:rPr>
              <a:t>איזה חומר </a:t>
            </a:r>
            <a:r>
              <a:rPr lang="he-IL" u="sng" kern="0" dirty="0">
                <a:solidFill>
                  <a:srgbClr val="1D4C72"/>
                </a:solidFill>
                <a:latin typeface="Arial"/>
                <a:cs typeface="Arial"/>
              </a:rPr>
              <a:t>אינו</a:t>
            </a:r>
            <a:r>
              <a:rPr lang="he-IL" kern="0" dirty="0">
                <a:solidFill>
                  <a:srgbClr val="1D4C72"/>
                </a:solidFill>
                <a:latin typeface="Arial"/>
                <a:cs typeface="Arial"/>
              </a:rPr>
              <a:t> עובר דרך הקרום?</a:t>
            </a: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א.</a:t>
            </a:r>
            <a:r>
              <a:rPr lang="he-IL" kern="0" dirty="0">
                <a:solidFill>
                  <a:srgbClr val="1D4C72"/>
                </a:solidFill>
                <a:latin typeface="Arial"/>
                <a:cs typeface="Arial"/>
              </a:rPr>
              <a:t>  חמצן </a:t>
            </a:r>
            <a:endParaRPr lang="en-US"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ב.</a:t>
            </a:r>
            <a:r>
              <a:rPr lang="he-IL" kern="0" dirty="0">
                <a:solidFill>
                  <a:srgbClr val="1D4C72"/>
                </a:solidFill>
                <a:latin typeface="Arial"/>
                <a:cs typeface="Arial"/>
              </a:rPr>
              <a:t>  חומצות אמיניות</a:t>
            </a:r>
          </a:p>
          <a:p>
            <a:pPr fontAlgn="auto">
              <a:spcBef>
                <a:spcPts val="0"/>
              </a:spcBef>
              <a:spcAft>
                <a:spcPts val="0"/>
              </a:spcAft>
              <a:defRPr/>
            </a:pPr>
            <a:r>
              <a:rPr lang="he-IL" b="1" kern="0" dirty="0">
                <a:solidFill>
                  <a:srgbClr val="1D4C72"/>
                </a:solidFill>
                <a:latin typeface="Arial"/>
                <a:cs typeface="Arial"/>
              </a:rPr>
              <a:t>  ג. </a:t>
            </a:r>
            <a:r>
              <a:rPr lang="he-IL" kern="0" dirty="0">
                <a:solidFill>
                  <a:srgbClr val="1D4C72"/>
                </a:solidFill>
                <a:latin typeface="Arial"/>
                <a:cs typeface="Arial"/>
              </a:rPr>
              <a:t> גלוקוז (חד-סוכר)</a:t>
            </a: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ד</a:t>
            </a:r>
            <a:r>
              <a:rPr lang="he-IL" kern="0" dirty="0">
                <a:solidFill>
                  <a:srgbClr val="1D4C72"/>
                </a:solidFill>
                <a:latin typeface="Arial"/>
                <a:cs typeface="Arial"/>
              </a:rPr>
              <a:t>.  רב-סוכר</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0D26AF-8AF9-48E3-828E-698599E59F4B}" type="slidenum">
              <a:rPr lang="he-IL" sz="1200" smtClean="0">
                <a:solidFill>
                  <a:prstClr val="white">
                    <a:lumMod val="75000"/>
                  </a:prstClr>
                </a:solidFill>
              </a:rPr>
              <a:pPr fontAlgn="base">
                <a:spcBef>
                  <a:spcPct val="0"/>
                </a:spcBef>
                <a:spcAft>
                  <a:spcPct val="0"/>
                </a:spcAft>
                <a:defRPr/>
              </a:pPr>
              <a:t>41</a:t>
            </a:fld>
            <a:endParaRPr lang="he-IL" sz="1200" dirty="0" smtClean="0">
              <a:solidFill>
                <a:prstClr val="white">
                  <a:lumMod val="75000"/>
                </a:prstClr>
              </a:solidFill>
            </a:endParaRPr>
          </a:p>
        </p:txBody>
      </p:sp>
      <p:sp>
        <p:nvSpPr>
          <p:cNvPr id="7"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Rectangle 10"/>
          <p:cNvSpPr/>
          <p:nvPr/>
        </p:nvSpPr>
        <p:spPr>
          <a:xfrm>
            <a:off x="512764" y="2576885"/>
            <a:ext cx="8169522" cy="1500187"/>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התשובה היא </a:t>
            </a:r>
            <a:r>
              <a:rPr lang="he-IL" b="1" kern="0" dirty="0">
                <a:solidFill>
                  <a:sysClr val="windowText" lastClr="000000"/>
                </a:solidFill>
                <a:latin typeface="Arial"/>
                <a:cs typeface="Arial"/>
              </a:rPr>
              <a:t>ד'.</a:t>
            </a:r>
          </a:p>
          <a:p>
            <a:pPr fontAlgn="auto">
              <a:spcBef>
                <a:spcPts val="0"/>
              </a:spcBef>
              <a:spcAft>
                <a:spcPts val="0"/>
              </a:spcAft>
              <a:defRPr/>
            </a:pPr>
            <a:r>
              <a:rPr lang="he-IL" kern="0" dirty="0">
                <a:solidFill>
                  <a:sysClr val="windowText" lastClr="000000"/>
                </a:solidFill>
                <a:latin typeface="Arial"/>
                <a:cs typeface="Arial"/>
              </a:rPr>
              <a:t>לשאר החומרים מולקולה קטנה יחסית.</a:t>
            </a:r>
          </a:p>
          <a:p>
            <a:pPr fontAlgn="auto">
              <a:spcBef>
                <a:spcPts val="0"/>
              </a:spcBef>
              <a:spcAft>
                <a:spcPts val="0"/>
              </a:spcAft>
              <a:defRPr/>
            </a:pPr>
            <a:r>
              <a:rPr lang="he-IL" kern="0" dirty="0">
                <a:solidFill>
                  <a:sysClr val="windowText" lastClr="000000"/>
                </a:solidFill>
                <a:latin typeface="Arial"/>
                <a:cs typeface="Arial"/>
              </a:rPr>
              <a:t>לרב-סוכר הבנוי משרשרת ארוכה של חד-סוכרים, יש מולקולה גדולה. </a:t>
            </a:r>
          </a:p>
        </p:txBody>
      </p:sp>
      <p:sp>
        <p:nvSpPr>
          <p:cNvPr id="6" name="TextBox 5"/>
          <p:cNvSpPr txBox="1"/>
          <p:nvPr/>
        </p:nvSpPr>
        <p:spPr>
          <a:xfrm>
            <a:off x="323528" y="522685"/>
            <a:ext cx="8358188"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13:</a:t>
            </a:r>
          </a:p>
          <a:p>
            <a:pPr fontAlgn="auto">
              <a:spcBef>
                <a:spcPts val="0"/>
              </a:spcBef>
              <a:spcAft>
                <a:spcPts val="0"/>
              </a:spcAft>
              <a:defRPr/>
            </a:pPr>
            <a:r>
              <a:rPr lang="he-IL" kern="0" dirty="0">
                <a:solidFill>
                  <a:srgbClr val="1D4C72"/>
                </a:solidFill>
                <a:latin typeface="Arial"/>
                <a:cs typeface="Arial"/>
              </a:rPr>
              <a:t>איזה חומר </a:t>
            </a:r>
            <a:r>
              <a:rPr lang="he-IL" u="sng" kern="0" dirty="0">
                <a:solidFill>
                  <a:srgbClr val="1D4C72"/>
                </a:solidFill>
                <a:latin typeface="Arial"/>
                <a:cs typeface="Arial"/>
              </a:rPr>
              <a:t>אינו</a:t>
            </a:r>
            <a:r>
              <a:rPr lang="he-IL" kern="0" dirty="0">
                <a:solidFill>
                  <a:srgbClr val="1D4C72"/>
                </a:solidFill>
                <a:latin typeface="Arial"/>
                <a:cs typeface="Arial"/>
              </a:rPr>
              <a:t> עובר דרך הקרום?</a:t>
            </a: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א.</a:t>
            </a:r>
            <a:r>
              <a:rPr lang="he-IL" kern="0" dirty="0">
                <a:solidFill>
                  <a:srgbClr val="1D4C72"/>
                </a:solidFill>
                <a:latin typeface="Arial"/>
                <a:cs typeface="Arial"/>
              </a:rPr>
              <a:t>  חמצן </a:t>
            </a:r>
            <a:endParaRPr lang="en-US"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ב.</a:t>
            </a:r>
            <a:r>
              <a:rPr lang="he-IL" kern="0" dirty="0">
                <a:solidFill>
                  <a:srgbClr val="1D4C72"/>
                </a:solidFill>
                <a:latin typeface="Arial"/>
                <a:cs typeface="Arial"/>
              </a:rPr>
              <a:t>  חומצות אמיניות</a:t>
            </a:r>
          </a:p>
          <a:p>
            <a:pPr fontAlgn="auto">
              <a:spcBef>
                <a:spcPts val="0"/>
              </a:spcBef>
              <a:spcAft>
                <a:spcPts val="0"/>
              </a:spcAft>
              <a:defRPr/>
            </a:pPr>
            <a:r>
              <a:rPr lang="he-IL" b="1" kern="0" dirty="0">
                <a:solidFill>
                  <a:srgbClr val="1D4C72"/>
                </a:solidFill>
                <a:latin typeface="Arial"/>
                <a:cs typeface="Arial"/>
              </a:rPr>
              <a:t>  ג. </a:t>
            </a:r>
            <a:r>
              <a:rPr lang="he-IL" kern="0" dirty="0">
                <a:solidFill>
                  <a:srgbClr val="1D4C72"/>
                </a:solidFill>
                <a:latin typeface="Arial"/>
                <a:cs typeface="Arial"/>
              </a:rPr>
              <a:t> גלוקוז (חד-סוכר)</a:t>
            </a:r>
          </a:p>
          <a:p>
            <a:pPr fontAlgn="auto">
              <a:spcBef>
                <a:spcPts val="0"/>
              </a:spcBef>
              <a:spcAft>
                <a:spcPts val="0"/>
              </a:spcAft>
              <a:defRPr/>
            </a:pPr>
            <a:r>
              <a:rPr lang="he-IL" kern="0" dirty="0">
                <a:solidFill>
                  <a:srgbClr val="1D4C72"/>
                </a:solidFill>
                <a:latin typeface="Arial"/>
                <a:cs typeface="Arial"/>
              </a:rPr>
              <a:t>  </a:t>
            </a:r>
            <a:r>
              <a:rPr lang="he-IL" b="1" kern="0" dirty="0">
                <a:solidFill>
                  <a:srgbClr val="1D4C72"/>
                </a:solidFill>
                <a:latin typeface="Arial"/>
                <a:cs typeface="Arial"/>
              </a:rPr>
              <a:t>ד</a:t>
            </a:r>
            <a:r>
              <a:rPr lang="he-IL" kern="0" dirty="0">
                <a:solidFill>
                  <a:srgbClr val="1D4C72"/>
                </a:solidFill>
                <a:latin typeface="Arial"/>
                <a:cs typeface="Arial"/>
              </a:rPr>
              <a:t>.  רב-סוכר</a:t>
            </a:r>
            <a:endParaRPr lang="he-IL" kern="0" dirty="0">
              <a:solidFill>
                <a:sysClr val="windowText" lastClr="000000"/>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21ADDF-C374-4F89-87DC-95F5F6242E6F}" type="slidenum">
              <a:rPr lang="he-IL" sz="1200" smtClean="0">
                <a:solidFill>
                  <a:prstClr val="white">
                    <a:lumMod val="75000"/>
                  </a:prstClr>
                </a:solidFill>
              </a:rPr>
              <a:pPr fontAlgn="base">
                <a:spcBef>
                  <a:spcPct val="0"/>
                </a:spcBef>
                <a:spcAft>
                  <a:spcPct val="0"/>
                </a:spcAft>
                <a:defRPr/>
              </a:pPr>
              <a:t>42</a:t>
            </a:fld>
            <a:endParaRPr lang="he-IL" sz="1200" dirty="0" smtClean="0">
              <a:solidFill>
                <a:prstClr val="white">
                  <a:lumMod val="75000"/>
                </a:prstClr>
              </a:solidFill>
            </a:endParaRPr>
          </a:p>
        </p:txBody>
      </p:sp>
      <p:sp>
        <p:nvSpPr>
          <p:cNvPr id="8"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כותרת 8"/>
          <p:cNvSpPr>
            <a:spLocks noGrp="1"/>
          </p:cNvSpPr>
          <p:nvPr>
            <p:ph type="title"/>
          </p:nvPr>
        </p:nvSpPr>
        <p:spPr bwMode="auto">
          <a:xfrm>
            <a:off x="589731" y="-27384"/>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14</a:t>
            </a:r>
            <a:endParaRPr lang="he-IL" altLang="he-IL" sz="1800" dirty="0" smtClean="0"/>
          </a:p>
        </p:txBody>
      </p:sp>
      <p:sp>
        <p:nvSpPr>
          <p:cNvPr id="5" name="TextBox 4"/>
          <p:cNvSpPr txBox="1"/>
          <p:nvPr/>
        </p:nvSpPr>
        <p:spPr>
          <a:xfrm>
            <a:off x="323528" y="550590"/>
            <a:ext cx="8358187" cy="4246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14:</a:t>
            </a:r>
          </a:p>
          <a:p>
            <a:pPr fontAlgn="auto">
              <a:spcBef>
                <a:spcPts val="0"/>
              </a:spcBef>
              <a:spcAft>
                <a:spcPts val="0"/>
              </a:spcAft>
              <a:defRPr/>
            </a:pPr>
            <a:r>
              <a:rPr lang="he-IL" kern="0" dirty="0">
                <a:solidFill>
                  <a:srgbClr val="1D4C72"/>
                </a:solidFill>
              </a:rPr>
              <a:t>לחולים במחלה התורשתית פניל קטונוריה חסר אנזים כלשהו הפועל בתוך תאי המוח. </a:t>
            </a:r>
          </a:p>
          <a:p>
            <a:pPr fontAlgn="auto">
              <a:spcBef>
                <a:spcPts val="0"/>
              </a:spcBef>
              <a:spcAft>
                <a:spcPts val="0"/>
              </a:spcAft>
              <a:defRPr/>
            </a:pPr>
            <a:r>
              <a:rPr lang="he-IL" kern="0" dirty="0">
                <a:solidFill>
                  <a:srgbClr val="1D4C72"/>
                </a:solidFill>
              </a:rPr>
              <a:t>האם אפשר לרפא את החולים במחלה על ידי הזרקת האנזים החסר לדם, האם האנזים</a:t>
            </a:r>
          </a:p>
          <a:p>
            <a:pPr fontAlgn="auto">
              <a:spcBef>
                <a:spcPts val="0"/>
              </a:spcBef>
              <a:spcAft>
                <a:spcPts val="0"/>
              </a:spcAft>
              <a:defRPr/>
            </a:pPr>
            <a:r>
              <a:rPr lang="he-IL" kern="0" dirty="0">
                <a:solidFill>
                  <a:srgbClr val="1D4C72"/>
                </a:solidFill>
              </a:rPr>
              <a:t> יחדור לתוך תאי המח?</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6" name="TextBox 5"/>
          <p:cNvSpPr txBox="1"/>
          <p:nvPr/>
        </p:nvSpPr>
        <p:spPr>
          <a:xfrm>
            <a:off x="633413" y="1662113"/>
            <a:ext cx="8040687" cy="5556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F7F7F"/>
                </a:solidFill>
                <a:latin typeface="Arial"/>
                <a:cs typeface="Arial"/>
              </a:rPr>
              <a:t>רמז: </a:t>
            </a:r>
            <a:r>
              <a:rPr lang="he-IL" kern="0" dirty="0">
                <a:solidFill>
                  <a:srgbClr val="7F7F7F"/>
                </a:solidFill>
                <a:latin typeface="Arial"/>
                <a:cs typeface="Arial"/>
              </a:rPr>
              <a:t>האנזים הוא חלבון.</a:t>
            </a:r>
          </a:p>
          <a:p>
            <a:pPr fontAlgn="auto">
              <a:spcBef>
                <a:spcPts val="0"/>
              </a:spcBef>
              <a:spcAft>
                <a:spcPts val="0"/>
              </a:spcAft>
              <a:defRPr/>
            </a:pPr>
            <a:endParaRPr lang="he-IL" sz="1200" kern="0" dirty="0">
              <a:solidFill>
                <a:srgbClr val="1D4C72"/>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9780ED1-CB5C-455F-9C60-56C738661895}" type="slidenum">
              <a:rPr lang="he-IL" sz="1200" smtClean="0">
                <a:solidFill>
                  <a:prstClr val="white">
                    <a:lumMod val="75000"/>
                  </a:prstClr>
                </a:solidFill>
              </a:rPr>
              <a:pPr fontAlgn="base">
                <a:spcBef>
                  <a:spcPct val="0"/>
                </a:spcBef>
                <a:spcAft>
                  <a:spcPct val="0"/>
                </a:spcAft>
                <a:defRPr/>
              </a:pPr>
              <a:t>43</a:t>
            </a:fld>
            <a:endParaRPr lang="he-IL" sz="1200" dirty="0" smtClean="0">
              <a:solidFill>
                <a:prstClr val="white">
                  <a:lumMod val="75000"/>
                </a:prstClr>
              </a:solidFill>
            </a:endParaRPr>
          </a:p>
        </p:txBody>
      </p:sp>
      <p:sp>
        <p:nvSpPr>
          <p:cNvPr id="8"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5" name="TextBox 4"/>
          <p:cNvSpPr txBox="1"/>
          <p:nvPr/>
        </p:nvSpPr>
        <p:spPr>
          <a:xfrm>
            <a:off x="251520" y="622598"/>
            <a:ext cx="8358187" cy="4246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14:</a:t>
            </a:r>
          </a:p>
          <a:p>
            <a:pPr fontAlgn="auto">
              <a:spcBef>
                <a:spcPts val="0"/>
              </a:spcBef>
              <a:spcAft>
                <a:spcPts val="0"/>
              </a:spcAft>
              <a:defRPr/>
            </a:pPr>
            <a:r>
              <a:rPr lang="he-IL" kern="0" dirty="0">
                <a:solidFill>
                  <a:srgbClr val="1D4C72"/>
                </a:solidFill>
              </a:rPr>
              <a:t>לחולים במחלה התורשתית פניל קטונוריה חסר אנזים כלשהו הפועל בתוך תאי המוח. </a:t>
            </a:r>
          </a:p>
          <a:p>
            <a:pPr fontAlgn="auto">
              <a:spcBef>
                <a:spcPts val="0"/>
              </a:spcBef>
              <a:spcAft>
                <a:spcPts val="0"/>
              </a:spcAft>
              <a:defRPr/>
            </a:pPr>
            <a:r>
              <a:rPr lang="he-IL" kern="0" dirty="0">
                <a:solidFill>
                  <a:srgbClr val="1D4C72"/>
                </a:solidFill>
              </a:rPr>
              <a:t>האם אפשר לרפא את החולים במחלה על ידי הזרקת האנזים החסר לדם, האם האנזים</a:t>
            </a:r>
          </a:p>
          <a:p>
            <a:pPr fontAlgn="auto">
              <a:spcBef>
                <a:spcPts val="0"/>
              </a:spcBef>
              <a:spcAft>
                <a:spcPts val="0"/>
              </a:spcAft>
              <a:defRPr/>
            </a:pPr>
            <a:r>
              <a:rPr lang="he-IL" kern="0" dirty="0">
                <a:solidFill>
                  <a:srgbClr val="1D4C72"/>
                </a:solidFill>
              </a:rPr>
              <a:t> יחדור לתוך תאי המח?</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ysClr val="windowText" lastClr="000000"/>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7" name="Rectangle 12"/>
          <p:cNvSpPr/>
          <p:nvPr/>
        </p:nvSpPr>
        <p:spPr>
          <a:xfrm>
            <a:off x="512764" y="1998539"/>
            <a:ext cx="8095802" cy="1214437"/>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אי-אפשר לרפא חולים על ידי הזרקת האנזים מכיוון שהאנזים הוא חלבון ואינו חודר דרך קרומי התאים, ולכן לא יוכל להיכנס מהדם אל תאי המוח.</a:t>
            </a:r>
          </a:p>
          <a:p>
            <a:pPr fontAlgn="auto">
              <a:spcBef>
                <a:spcPts val="0"/>
              </a:spcBef>
              <a:spcAft>
                <a:spcPts val="0"/>
              </a:spcAft>
              <a:defRPr/>
            </a:pPr>
            <a:r>
              <a:rPr lang="he-IL" b="1" kern="0" dirty="0">
                <a:solidFill>
                  <a:sysClr val="windowText" lastClr="000000"/>
                </a:solidFill>
                <a:latin typeface="Arial"/>
                <a:cs typeface="Arial"/>
              </a:rPr>
              <a:t> </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FEAB652-1532-4D1A-831A-D66D097F217C}" type="slidenum">
              <a:rPr lang="he-IL" sz="1200" smtClean="0">
                <a:solidFill>
                  <a:prstClr val="white">
                    <a:lumMod val="75000"/>
                  </a:prstClr>
                </a:solidFill>
              </a:rPr>
              <a:pPr fontAlgn="base">
                <a:spcBef>
                  <a:spcPct val="0"/>
                </a:spcBef>
                <a:spcAft>
                  <a:spcPct val="0"/>
                </a:spcAft>
                <a:defRPr/>
              </a:pPr>
              <a:t>44</a:t>
            </a:fld>
            <a:endParaRPr lang="he-IL" sz="1200" dirty="0" smtClean="0">
              <a:solidFill>
                <a:prstClr val="white">
                  <a:lumMod val="75000"/>
                </a:prstClr>
              </a:solidFill>
            </a:endParaRPr>
          </a:p>
        </p:txBody>
      </p:sp>
      <p:sp>
        <p:nvSpPr>
          <p:cNvPr id="9"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9E1CD7-0FB6-4481-8892-90B541EAD366}" type="slidenum">
              <a:rPr lang="he-IL" smtClean="0"/>
              <a:pPr fontAlgn="base">
                <a:spcBef>
                  <a:spcPct val="0"/>
                </a:spcBef>
                <a:spcAft>
                  <a:spcPct val="0"/>
                </a:spcAft>
                <a:defRPr/>
              </a:pPr>
              <a:t>45</a:t>
            </a:fld>
            <a:endParaRPr lang="he-IL" dirty="0" smtClean="0"/>
          </a:p>
        </p:txBody>
      </p:sp>
      <p:sp>
        <p:nvSpPr>
          <p:cNvPr id="6148" name="כותרת 5"/>
          <p:cNvSpPr>
            <a:spLocks noGrp="1"/>
          </p:cNvSpPr>
          <p:nvPr>
            <p:ph type="ctrTitle"/>
          </p:nvPr>
        </p:nvSpPr>
        <p:spPr bwMode="auto">
          <a:xfrm>
            <a:off x="785813" y="23813"/>
            <a:ext cx="7913687" cy="441325"/>
          </a:xfrm>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r>
              <a:rPr lang="he-IL" sz="1800" b="1" dirty="0">
                <a:solidFill>
                  <a:srgbClr val="FF6600"/>
                </a:solidFill>
                <a:ea typeface="+mn-ea"/>
              </a:rPr>
              <a:t>חשיבות קרום התא </a:t>
            </a:r>
            <a:r>
              <a:rPr lang="he-IL" sz="1800" b="1" dirty="0" smtClean="0">
                <a:solidFill>
                  <a:srgbClr val="FF6600"/>
                </a:solidFill>
                <a:ea typeface="+mn-ea"/>
              </a:rPr>
              <a:t>בשמירה על ההומיאוסטזיס</a:t>
            </a:r>
            <a:endParaRPr lang="he-IL" sz="2000" dirty="0" smtClean="0"/>
          </a:p>
        </p:txBody>
      </p:sp>
      <p:sp>
        <p:nvSpPr>
          <p:cNvPr id="275461" name="מציין מיקום תוכן 2"/>
          <p:cNvSpPr txBox="1">
            <a:spLocks/>
          </p:cNvSpPr>
          <p:nvPr/>
        </p:nvSpPr>
        <p:spPr bwMode="auto">
          <a:xfrm>
            <a:off x="231775" y="653206"/>
            <a:ext cx="846455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he-IL" altLang="he-IL" dirty="0">
                <a:solidFill>
                  <a:srgbClr val="000000"/>
                </a:solidFill>
              </a:rPr>
              <a:t>אחד המאפיינים העיקריים של תא חי  הוא שמירה על סביבה פנימית ייחודית, השונה </a:t>
            </a:r>
            <a:r>
              <a:rPr lang="he-IL" altLang="he-IL" dirty="0" smtClean="0">
                <a:solidFill>
                  <a:srgbClr val="000000"/>
                </a:solidFill>
              </a:rPr>
              <a:t>מן</a:t>
            </a:r>
            <a:endParaRPr lang="he-IL" altLang="he-IL" dirty="0">
              <a:solidFill>
                <a:srgbClr val="FF0000"/>
              </a:solidFill>
            </a:endParaRPr>
          </a:p>
          <a:p>
            <a:pPr eaLnBrk="1" hangingPunct="1">
              <a:spcBef>
                <a:spcPct val="20000"/>
              </a:spcBef>
              <a:buFont typeface="Arial" pitchFamily="34" charset="0"/>
              <a:buNone/>
            </a:pPr>
            <a:r>
              <a:rPr lang="he-IL" altLang="he-IL" dirty="0" smtClean="0">
                <a:solidFill>
                  <a:srgbClr val="000000"/>
                </a:solidFill>
              </a:rPr>
              <a:t>הסביבה החיצונית</a:t>
            </a:r>
            <a:r>
              <a:rPr lang="he-IL" altLang="he-IL" dirty="0">
                <a:solidFill>
                  <a:srgbClr val="000000"/>
                </a:solidFill>
              </a:rPr>
              <a:t>. מצב זה הוא אחד ממאפייני ה</a:t>
            </a:r>
            <a:r>
              <a:rPr lang="he-IL" altLang="he-IL" noProof="1">
                <a:solidFill>
                  <a:srgbClr val="FF6600"/>
                </a:solidFill>
              </a:rPr>
              <a:t>הומאוסטזיס</a:t>
            </a:r>
            <a:r>
              <a:rPr lang="he-IL" altLang="he-IL" dirty="0">
                <a:solidFill>
                  <a:srgbClr val="000000"/>
                </a:solidFill>
              </a:rPr>
              <a:t>, והוא חיוני לקיום התא. </a:t>
            </a:r>
          </a:p>
          <a:p>
            <a:pPr eaLnBrk="1" hangingPunct="1">
              <a:spcBef>
                <a:spcPct val="20000"/>
              </a:spcBef>
              <a:buFont typeface="Arial" pitchFamily="34" charset="0"/>
              <a:buNone/>
            </a:pPr>
            <a:endParaRPr lang="he-IL" altLang="he-IL" dirty="0">
              <a:solidFill>
                <a:srgbClr val="000000"/>
              </a:solidFill>
            </a:endParaRPr>
          </a:p>
          <a:p>
            <a:pPr eaLnBrk="1" hangingPunct="1">
              <a:spcBef>
                <a:spcPct val="20000"/>
              </a:spcBef>
              <a:buFont typeface="Arial" pitchFamily="34" charset="0"/>
              <a:buNone/>
            </a:pPr>
            <a:r>
              <a:rPr lang="he-IL" altLang="he-IL" dirty="0">
                <a:solidFill>
                  <a:srgbClr val="000000"/>
                </a:solidFill>
              </a:rPr>
              <a:t>לקרום התא יש תפקיד מכריע בשמירה על הרכב החומרים בתוך התא, השונה מהרכב </a:t>
            </a:r>
            <a:r>
              <a:rPr lang="he-IL" altLang="he-IL" dirty="0" smtClean="0">
                <a:solidFill>
                  <a:srgbClr val="000000"/>
                </a:solidFill>
              </a:rPr>
              <a:t>החומרים </a:t>
            </a:r>
            <a:endParaRPr lang="he-IL" altLang="he-IL" dirty="0">
              <a:solidFill>
                <a:srgbClr val="000000"/>
              </a:solidFill>
            </a:endParaRPr>
          </a:p>
          <a:p>
            <a:pPr eaLnBrk="1" hangingPunct="1">
              <a:spcBef>
                <a:spcPct val="20000"/>
              </a:spcBef>
              <a:buFont typeface="Arial" pitchFamily="34" charset="0"/>
              <a:buNone/>
            </a:pPr>
            <a:r>
              <a:rPr lang="he-IL" altLang="he-IL" dirty="0">
                <a:solidFill>
                  <a:srgbClr val="000000"/>
                </a:solidFill>
              </a:rPr>
              <a:t>בסביבתו. דבר זה מתאפשר הודות לשני גורמים:</a:t>
            </a:r>
          </a:p>
          <a:p>
            <a:pPr eaLnBrk="1" hangingPunct="1">
              <a:spcBef>
                <a:spcPct val="20000"/>
              </a:spcBef>
              <a:buFont typeface="Arial" pitchFamily="34" charset="0"/>
              <a:buNone/>
            </a:pPr>
            <a:endParaRPr lang="he-IL" altLang="he-IL" dirty="0">
              <a:solidFill>
                <a:srgbClr val="000000"/>
              </a:solidFill>
            </a:endParaRPr>
          </a:p>
          <a:p>
            <a:pPr eaLnBrk="1" hangingPunct="1">
              <a:spcBef>
                <a:spcPct val="20000"/>
              </a:spcBef>
              <a:buFont typeface="Arial" pitchFamily="34" charset="0"/>
              <a:buNone/>
            </a:pPr>
            <a:r>
              <a:rPr lang="he-IL" altLang="he-IL" b="1" dirty="0">
                <a:solidFill>
                  <a:srgbClr val="000000"/>
                </a:solidFill>
              </a:rPr>
              <a:t>  א. </a:t>
            </a:r>
            <a:r>
              <a:rPr lang="he-IL" altLang="he-IL" dirty="0">
                <a:solidFill>
                  <a:srgbClr val="FF6600"/>
                </a:solidFill>
              </a:rPr>
              <a:t>החדירות הבררנית של הקרום. </a:t>
            </a:r>
            <a:r>
              <a:rPr lang="he-IL" altLang="he-IL" dirty="0">
                <a:solidFill>
                  <a:srgbClr val="000000"/>
                </a:solidFill>
              </a:rPr>
              <a:t>לא כל החומרים עוברים דרך הקרום. לדוגמה, זו הסיבה שחלבוני התא אינם יוצאים ממנו החוצה</a:t>
            </a:r>
            <a:r>
              <a:rPr lang="he-IL" altLang="he-IL" dirty="0" smtClean="0">
                <a:solidFill>
                  <a:srgbClr val="000000"/>
                </a:solidFill>
              </a:rPr>
              <a:t>.</a:t>
            </a:r>
          </a:p>
          <a:p>
            <a:pPr eaLnBrk="1" hangingPunct="1">
              <a:spcBef>
                <a:spcPct val="20000"/>
              </a:spcBef>
              <a:buFont typeface="Arial" pitchFamily="34" charset="0"/>
              <a:buNone/>
            </a:pPr>
            <a:endParaRPr lang="he-IL" altLang="he-IL" dirty="0">
              <a:solidFill>
                <a:srgbClr val="000000"/>
              </a:solidFill>
            </a:endParaRPr>
          </a:p>
          <a:p>
            <a:pPr eaLnBrk="1" hangingPunct="1">
              <a:spcBef>
                <a:spcPct val="20000"/>
              </a:spcBef>
              <a:buFont typeface="Arial" pitchFamily="34" charset="0"/>
              <a:buNone/>
            </a:pPr>
            <a:r>
              <a:rPr lang="he-IL" altLang="he-IL" b="1" dirty="0">
                <a:solidFill>
                  <a:srgbClr val="000000"/>
                </a:solidFill>
              </a:rPr>
              <a:t>  ב. </a:t>
            </a:r>
            <a:r>
              <a:rPr lang="he-IL" altLang="he-IL" dirty="0">
                <a:solidFill>
                  <a:srgbClr val="FF6600"/>
                </a:solidFill>
              </a:rPr>
              <a:t>תהליכי ההעברה הפעילה</a:t>
            </a:r>
            <a:r>
              <a:rPr lang="he-IL" altLang="he-IL" dirty="0">
                <a:solidFill>
                  <a:srgbClr val="000000"/>
                </a:solidFill>
              </a:rPr>
              <a:t> </a:t>
            </a:r>
            <a:r>
              <a:rPr lang="he-IL" altLang="he-IL" dirty="0">
                <a:solidFill>
                  <a:srgbClr val="FF6600"/>
                </a:solidFill>
              </a:rPr>
              <a:t>הנעשים</a:t>
            </a:r>
            <a:r>
              <a:rPr lang="he-IL" altLang="he-IL" dirty="0">
                <a:solidFill>
                  <a:srgbClr val="000000"/>
                </a:solidFill>
              </a:rPr>
              <a:t> </a:t>
            </a:r>
            <a:r>
              <a:rPr lang="he-IL" altLang="he-IL" dirty="0">
                <a:solidFill>
                  <a:srgbClr val="FF6600"/>
                </a:solidFill>
              </a:rPr>
              <a:t>על ידי המשאבות. </a:t>
            </a:r>
            <a:r>
              <a:rPr lang="he-IL" altLang="he-IL" dirty="0">
                <a:solidFill>
                  <a:srgbClr val="000000"/>
                </a:solidFill>
              </a:rPr>
              <a:t>תהליכי ההעברה הפעילה גורמים להפרשי ריכוזים של חומרים שונים בין התא לסביבתו. כלומר, הם גורמים למצב שבו ריכוז חומרים מחוץ לתא גבוה יותר או נמוך יותר מריכוזם בתוך התא.</a:t>
            </a: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a:p>
            <a:pPr eaLnBrk="1" hangingPunct="1">
              <a:spcBef>
                <a:spcPct val="20000"/>
              </a:spcBef>
              <a:buFont typeface="Arial" pitchFamily="34" charset="0"/>
              <a:buNone/>
            </a:pPr>
            <a:endParaRPr lang="he-IL" altLang="he-IL" sz="1600" dirty="0">
              <a:solidFill>
                <a:srgbClr val="000000"/>
              </a:solidFill>
            </a:endParaRPr>
          </a:p>
        </p:txBody>
      </p:sp>
      <p:sp>
        <p:nvSpPr>
          <p:cNvPr id="275462" name="Slide Number Placeholder 8"/>
          <p:cNvSpPr txBox="1">
            <a:spLocks/>
          </p:cNvSpPr>
          <p:nvPr/>
        </p:nvSpPr>
        <p:spPr bwMode="auto">
          <a:xfrm>
            <a:off x="231775" y="65166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A14BFDE-74EF-4B3F-9BB5-D80D37507284}" type="slidenum">
              <a:rPr lang="he-IL" altLang="he-IL" sz="1200">
                <a:solidFill>
                  <a:srgbClr val="BFBFBF"/>
                </a:solidFill>
              </a:rPr>
              <a:pPr algn="l" eaLnBrk="1" hangingPunct="1"/>
              <a:t>45</a:t>
            </a:fld>
            <a:endParaRPr lang="he-IL" altLang="he-IL" sz="1200">
              <a:solidFill>
                <a:srgbClr val="BFBFBF"/>
              </a:solidFill>
            </a:endParaRPr>
          </a:p>
        </p:txBody>
      </p:sp>
      <p:sp>
        <p:nvSpPr>
          <p:cNvPr id="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a:t>
            </a:r>
            <a:endParaRPr lang="he-IL" sz="1800" dirty="0" smtClean="0"/>
          </a:p>
        </p:txBody>
      </p:sp>
      <p:sp>
        <p:nvSpPr>
          <p:cNvPr id="8" name="TextBox 7"/>
          <p:cNvSpPr txBox="1"/>
          <p:nvPr/>
        </p:nvSpPr>
        <p:spPr>
          <a:xfrm>
            <a:off x="251520" y="421779"/>
            <a:ext cx="8358187" cy="2143125"/>
          </a:xfrm>
          <a:prstGeom prst="rect">
            <a:avLst/>
          </a:prstGeom>
          <a:noFill/>
          <a:ln w="22225">
            <a:noFill/>
          </a:ln>
          <a:effectLst>
            <a:outerShdw sx="101000" sy="101000" algn="ctr" rotWithShape="0">
              <a:sysClr val="window" lastClr="FFFFFF">
                <a:lumMod val="75000"/>
              </a:sysClr>
            </a:outerShdw>
          </a:effectLst>
        </p:spPr>
        <p:txBody>
          <a:bodyPr>
            <a:normAutofit lnSpcReduction="10000"/>
          </a:bodyPr>
          <a:lstStyle/>
          <a:p>
            <a:pPr fontAlgn="auto">
              <a:lnSpc>
                <a:spcPct val="90000"/>
              </a:lnSpc>
              <a:spcBef>
                <a:spcPts val="0"/>
              </a:spcBef>
              <a:spcAft>
                <a:spcPts val="0"/>
              </a:spcAft>
              <a:defRPr/>
            </a:pPr>
            <a:endParaRPr lang="he-IL" sz="1300" kern="0" dirty="0">
              <a:solidFill>
                <a:sysClr val="windowText" lastClr="000000"/>
              </a:solidFill>
            </a:endParaRPr>
          </a:p>
          <a:p>
            <a:pPr fontAlgn="auto">
              <a:spcBef>
                <a:spcPts val="0"/>
              </a:spcBef>
              <a:spcAft>
                <a:spcPts val="0"/>
              </a:spcAft>
              <a:defRPr/>
            </a:pPr>
            <a:r>
              <a:rPr lang="he-IL" b="1" kern="0" dirty="0">
                <a:solidFill>
                  <a:srgbClr val="1D4C72"/>
                </a:solidFill>
              </a:rPr>
              <a:t>שאלה 15:</a:t>
            </a:r>
          </a:p>
          <a:p>
            <a:pPr fontAlgn="auto">
              <a:spcBef>
                <a:spcPts val="0"/>
              </a:spcBef>
              <a:spcAft>
                <a:spcPts val="0"/>
              </a:spcAft>
              <a:defRPr/>
            </a:pPr>
            <a:r>
              <a:rPr lang="he-IL" kern="0" dirty="0">
                <a:solidFill>
                  <a:schemeClr val="tx2"/>
                </a:solidFill>
                <a:latin typeface="Arial"/>
                <a:cs typeface="Arial"/>
              </a:rPr>
              <a:t>ריכוזם של יונים כלשהם </a:t>
            </a:r>
            <a:r>
              <a:rPr lang="he-IL" kern="0" dirty="0">
                <a:solidFill>
                  <a:schemeClr val="tx2"/>
                </a:solidFill>
              </a:rPr>
              <a:t>בתוך תא חי </a:t>
            </a:r>
            <a:r>
              <a:rPr lang="he-IL" kern="0" dirty="0">
                <a:solidFill>
                  <a:schemeClr val="tx2"/>
                </a:solidFill>
                <a:latin typeface="Arial"/>
                <a:cs typeface="Arial"/>
              </a:rPr>
              <a:t>שונה מריכוזם מחוץ לתא.</a:t>
            </a:r>
            <a:endParaRPr lang="en-US" kern="0" dirty="0">
              <a:solidFill>
                <a:schemeClr val="tx2"/>
              </a:solidFill>
              <a:latin typeface="Arial"/>
              <a:cs typeface="Arial"/>
            </a:endParaRPr>
          </a:p>
          <a:p>
            <a:pPr eaLnBrk="0" fontAlgn="auto" hangingPunct="0">
              <a:spcBef>
                <a:spcPts val="0"/>
              </a:spcBef>
              <a:spcAft>
                <a:spcPts val="0"/>
              </a:spcAft>
              <a:defRPr/>
            </a:pPr>
            <a:r>
              <a:rPr lang="he-IL" kern="0" dirty="0">
                <a:solidFill>
                  <a:schemeClr val="tx2"/>
                </a:solidFill>
                <a:latin typeface="Arial"/>
                <a:cs typeface="Arial"/>
              </a:rPr>
              <a:t>ההבדל בריכוזים נשמר בעיקר הודות לתכונות של:</a:t>
            </a:r>
            <a:endParaRPr lang="en-US" kern="0" dirty="0">
              <a:solidFill>
                <a:schemeClr val="tx2"/>
              </a:solidFill>
              <a:latin typeface="Arial"/>
              <a:cs typeface="Arial"/>
            </a:endParaRPr>
          </a:p>
          <a:p>
            <a:pPr eaLnBrk="0" fontAlgn="auto" hangingPunct="0">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א.</a:t>
            </a:r>
            <a:r>
              <a:rPr lang="he-IL" kern="0" dirty="0">
                <a:solidFill>
                  <a:schemeClr val="tx2"/>
                </a:solidFill>
                <a:latin typeface="Arial"/>
                <a:cs typeface="Arial"/>
              </a:rPr>
              <a:t> דופן התא  </a:t>
            </a:r>
            <a:endParaRPr lang="en-US" kern="0" dirty="0">
              <a:solidFill>
                <a:schemeClr val="tx2"/>
              </a:solidFill>
              <a:latin typeface="Arial"/>
              <a:cs typeface="Arial"/>
            </a:endParaRPr>
          </a:p>
          <a:p>
            <a:pPr eaLnBrk="0" fontAlgn="auto" hangingPunct="0">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ב</a:t>
            </a:r>
            <a:r>
              <a:rPr lang="he-IL" kern="0" dirty="0">
                <a:solidFill>
                  <a:schemeClr val="tx2"/>
                </a:solidFill>
                <a:latin typeface="Arial"/>
                <a:cs typeface="Arial"/>
              </a:rPr>
              <a:t>. גרעין התא</a:t>
            </a:r>
            <a:endParaRPr lang="en-US" kern="0" dirty="0">
              <a:solidFill>
                <a:schemeClr val="tx2"/>
              </a:solidFill>
              <a:latin typeface="Arial"/>
              <a:cs typeface="Arial"/>
            </a:endParaRPr>
          </a:p>
          <a:p>
            <a:pPr eaLnBrk="0" fontAlgn="auto" hangingPunct="0">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ג.</a:t>
            </a:r>
            <a:r>
              <a:rPr lang="he-IL" kern="0" dirty="0">
                <a:solidFill>
                  <a:schemeClr val="tx2"/>
                </a:solidFill>
                <a:latin typeface="Arial"/>
                <a:cs typeface="Arial"/>
              </a:rPr>
              <a:t> קרום התא</a:t>
            </a:r>
            <a:endParaRPr lang="en-US" kern="0" dirty="0">
              <a:solidFill>
                <a:schemeClr val="tx2"/>
              </a:solidFill>
              <a:latin typeface="Arial"/>
              <a:cs typeface="Arial"/>
            </a:endParaRPr>
          </a:p>
          <a:p>
            <a:pPr eaLnBrk="0" fontAlgn="auto" hangingPunct="0">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ד</a:t>
            </a:r>
            <a:r>
              <a:rPr lang="he-IL" kern="0" dirty="0">
                <a:solidFill>
                  <a:schemeClr val="tx2"/>
                </a:solidFill>
                <a:latin typeface="Arial"/>
                <a:cs typeface="Arial"/>
              </a:rPr>
              <a:t>. הריבוזומים שבתא </a:t>
            </a:r>
          </a:p>
          <a:p>
            <a:pPr algn="just" eaLnBrk="0" fontAlgn="auto" hangingPunct="0">
              <a:lnSpc>
                <a:spcPct val="90000"/>
              </a:lnSpc>
              <a:spcBef>
                <a:spcPts val="0"/>
              </a:spcBef>
              <a:spcAft>
                <a:spcPts val="0"/>
              </a:spcAft>
              <a:defRPr/>
            </a:pPr>
            <a:endParaRPr lang="he-IL" b="1" kern="0" dirty="0">
              <a:solidFill>
                <a:sysClr val="windowText" lastClr="000000"/>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5D1457-1E4A-41E2-9C21-6D5E7D86298C}" type="slidenum">
              <a:rPr lang="he-IL" sz="1200" smtClean="0">
                <a:solidFill>
                  <a:prstClr val="white">
                    <a:lumMod val="75000"/>
                  </a:prstClr>
                </a:solidFill>
              </a:rPr>
              <a:pPr fontAlgn="base">
                <a:spcBef>
                  <a:spcPct val="0"/>
                </a:spcBef>
                <a:spcAft>
                  <a:spcPct val="0"/>
                </a:spcAft>
                <a:defRPr/>
              </a:pPr>
              <a:t>46</a:t>
            </a:fld>
            <a:endParaRPr lang="he-IL" sz="1200" dirty="0" smtClean="0">
              <a:solidFill>
                <a:prstClr val="white">
                  <a:lumMod val="75000"/>
                </a:prstClr>
              </a:solidFill>
            </a:endParaRPr>
          </a:p>
        </p:txBody>
      </p:sp>
      <p:sp>
        <p:nvSpPr>
          <p:cNvPr id="9"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10" name="Rectangle 8"/>
          <p:cNvSpPr/>
          <p:nvPr/>
        </p:nvSpPr>
        <p:spPr>
          <a:xfrm>
            <a:off x="512764" y="2864917"/>
            <a:ext cx="8168381" cy="1500187"/>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התשובה הנכונה היא </a:t>
            </a:r>
            <a:r>
              <a:rPr lang="he-IL" b="1" kern="0" dirty="0">
                <a:solidFill>
                  <a:sysClr val="windowText" lastClr="000000"/>
                </a:solidFill>
                <a:latin typeface="Arial"/>
                <a:cs typeface="Arial"/>
              </a:rPr>
              <a:t>ג'</a:t>
            </a:r>
          </a:p>
          <a:p>
            <a:pPr fontAlgn="auto">
              <a:spcBef>
                <a:spcPts val="0"/>
              </a:spcBef>
              <a:spcAft>
                <a:spcPts val="0"/>
              </a:spcAft>
              <a:defRPr/>
            </a:pPr>
            <a:r>
              <a:rPr lang="he-IL" kern="0" dirty="0">
                <a:solidFill>
                  <a:sysClr val="windowText" lastClr="000000"/>
                </a:solidFill>
                <a:latin typeface="Arial"/>
                <a:cs typeface="Arial"/>
              </a:rPr>
              <a:t>דוגמה זו ממחישה את חשיבות הקרום ביצירת סביבה פנימית בתוך התא, השונה מסביבתו </a:t>
            </a:r>
            <a:r>
              <a:rPr lang="he-IL" kern="0" dirty="0">
                <a:latin typeface="Arial"/>
                <a:cs typeface="Arial"/>
              </a:rPr>
              <a:t>החיצונית</a:t>
            </a:r>
            <a:r>
              <a:rPr lang="he-IL" kern="0" dirty="0">
                <a:solidFill>
                  <a:sysClr val="windowText" lastClr="000000"/>
                </a:solidFill>
                <a:latin typeface="Arial"/>
                <a:cs typeface="Arial"/>
              </a:rPr>
              <a:t> מבחינת הרכב החומרים. </a:t>
            </a:r>
          </a:p>
          <a:p>
            <a:pPr fontAlgn="auto">
              <a:spcBef>
                <a:spcPts val="0"/>
              </a:spcBef>
              <a:spcAft>
                <a:spcPts val="0"/>
              </a:spcAft>
              <a:defRPr/>
            </a:pPr>
            <a:endParaRPr lang="he-IL" b="1" kern="0" dirty="0">
              <a:solidFill>
                <a:sysClr val="windowText" lastClr="000000"/>
              </a:solidFill>
              <a:latin typeface="Arial"/>
              <a:cs typeface="Arial"/>
            </a:endParaRPr>
          </a:p>
        </p:txBody>
      </p:sp>
      <p:sp>
        <p:nvSpPr>
          <p:cNvPr id="11" name="TextBox 10"/>
          <p:cNvSpPr txBox="1"/>
          <p:nvPr/>
        </p:nvSpPr>
        <p:spPr>
          <a:xfrm>
            <a:off x="251520" y="496888"/>
            <a:ext cx="8358187" cy="2143125"/>
          </a:xfrm>
          <a:prstGeom prst="rect">
            <a:avLst/>
          </a:prstGeom>
          <a:noFill/>
          <a:ln w="22225">
            <a:noFill/>
          </a:ln>
          <a:effectLst>
            <a:outerShdw sx="101000" sy="101000" algn="ctr" rotWithShape="0">
              <a:sysClr val="window" lastClr="FFFFFF">
                <a:lumMod val="75000"/>
              </a:sysClr>
            </a:outerShdw>
          </a:effectLst>
        </p:spPr>
        <p:txBody>
          <a:bodyPr>
            <a:normAutofit/>
          </a:bodyPr>
          <a:lstStyle/>
          <a:p>
            <a:pPr fontAlgn="auto">
              <a:lnSpc>
                <a:spcPct val="90000"/>
              </a:lnSpc>
              <a:spcBef>
                <a:spcPts val="0"/>
              </a:spcBef>
              <a:spcAft>
                <a:spcPts val="0"/>
              </a:spcAft>
              <a:defRPr/>
            </a:pPr>
            <a:endParaRPr lang="he-IL" sz="1300" kern="0" dirty="0">
              <a:solidFill>
                <a:sysClr val="windowText" lastClr="000000"/>
              </a:solidFill>
            </a:endParaRPr>
          </a:p>
          <a:p>
            <a:pPr fontAlgn="auto">
              <a:spcBef>
                <a:spcPts val="0"/>
              </a:spcBef>
              <a:spcAft>
                <a:spcPts val="0"/>
              </a:spcAft>
              <a:defRPr/>
            </a:pPr>
            <a:r>
              <a:rPr lang="he-IL" b="1" kern="0" dirty="0">
                <a:solidFill>
                  <a:srgbClr val="1D4C72"/>
                </a:solidFill>
              </a:rPr>
              <a:t>שאלה 15:</a:t>
            </a:r>
          </a:p>
          <a:p>
            <a:pPr fontAlgn="auto">
              <a:lnSpc>
                <a:spcPct val="90000"/>
              </a:lnSpc>
              <a:spcBef>
                <a:spcPts val="0"/>
              </a:spcBef>
              <a:spcAft>
                <a:spcPts val="0"/>
              </a:spcAft>
              <a:defRPr/>
            </a:pPr>
            <a:r>
              <a:rPr lang="he-IL" kern="0" dirty="0">
                <a:solidFill>
                  <a:schemeClr val="tx2"/>
                </a:solidFill>
                <a:latin typeface="Arial"/>
                <a:cs typeface="Arial"/>
              </a:rPr>
              <a:t>ריכוזם של יונים כלשהם </a:t>
            </a:r>
            <a:r>
              <a:rPr lang="he-IL" kern="0" dirty="0">
                <a:solidFill>
                  <a:schemeClr val="tx2"/>
                </a:solidFill>
              </a:rPr>
              <a:t>בתוך תא חי </a:t>
            </a:r>
            <a:r>
              <a:rPr lang="he-IL" kern="0" dirty="0">
                <a:solidFill>
                  <a:schemeClr val="tx2"/>
                </a:solidFill>
                <a:latin typeface="Arial"/>
                <a:cs typeface="Arial"/>
              </a:rPr>
              <a:t>שונה מריכוזם מחוץ לתא.</a:t>
            </a:r>
            <a:endParaRPr lang="en-US" kern="0" dirty="0">
              <a:solidFill>
                <a:schemeClr val="tx2"/>
              </a:solidFill>
              <a:latin typeface="Arial"/>
              <a:cs typeface="Arial"/>
            </a:endParaRPr>
          </a:p>
          <a:p>
            <a:pPr eaLnBrk="0" fontAlgn="auto" hangingPunct="0">
              <a:lnSpc>
                <a:spcPct val="90000"/>
              </a:lnSpc>
              <a:spcBef>
                <a:spcPts val="0"/>
              </a:spcBef>
              <a:spcAft>
                <a:spcPts val="0"/>
              </a:spcAft>
              <a:defRPr/>
            </a:pPr>
            <a:r>
              <a:rPr lang="he-IL" kern="0" dirty="0">
                <a:solidFill>
                  <a:schemeClr val="tx2"/>
                </a:solidFill>
                <a:latin typeface="Arial"/>
                <a:cs typeface="Arial"/>
              </a:rPr>
              <a:t>ההבדל בריכוזים נשמר בעיקר הודות לתכונות של:</a:t>
            </a:r>
            <a:endParaRPr lang="en-US" kern="0" dirty="0">
              <a:solidFill>
                <a:schemeClr val="tx2"/>
              </a:solidFill>
              <a:latin typeface="Arial"/>
              <a:cs typeface="Arial"/>
            </a:endParaRPr>
          </a:p>
          <a:p>
            <a:pPr eaLnBrk="0" fontAlgn="auto" hangingPunct="0">
              <a:lnSpc>
                <a:spcPct val="90000"/>
              </a:lnSpc>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א.</a:t>
            </a:r>
            <a:r>
              <a:rPr lang="he-IL" kern="0" dirty="0">
                <a:solidFill>
                  <a:schemeClr val="tx2"/>
                </a:solidFill>
                <a:latin typeface="Arial"/>
                <a:cs typeface="Arial"/>
              </a:rPr>
              <a:t> דופן התא  </a:t>
            </a:r>
            <a:endParaRPr lang="en-US" kern="0" dirty="0">
              <a:solidFill>
                <a:schemeClr val="tx2"/>
              </a:solidFill>
              <a:latin typeface="Arial"/>
              <a:cs typeface="Arial"/>
            </a:endParaRPr>
          </a:p>
          <a:p>
            <a:pPr eaLnBrk="0" fontAlgn="auto" hangingPunct="0">
              <a:lnSpc>
                <a:spcPct val="90000"/>
              </a:lnSpc>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ב</a:t>
            </a:r>
            <a:r>
              <a:rPr lang="he-IL" kern="0" dirty="0">
                <a:solidFill>
                  <a:schemeClr val="tx2"/>
                </a:solidFill>
                <a:latin typeface="Arial"/>
                <a:cs typeface="Arial"/>
              </a:rPr>
              <a:t>. גרעין התא</a:t>
            </a:r>
            <a:endParaRPr lang="en-US" kern="0" dirty="0">
              <a:solidFill>
                <a:schemeClr val="tx2"/>
              </a:solidFill>
              <a:latin typeface="Arial"/>
              <a:cs typeface="Arial"/>
            </a:endParaRPr>
          </a:p>
          <a:p>
            <a:pPr eaLnBrk="0" fontAlgn="auto" hangingPunct="0">
              <a:lnSpc>
                <a:spcPct val="90000"/>
              </a:lnSpc>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ג.</a:t>
            </a:r>
            <a:r>
              <a:rPr lang="he-IL" kern="0" dirty="0">
                <a:solidFill>
                  <a:schemeClr val="tx2"/>
                </a:solidFill>
                <a:latin typeface="Arial"/>
                <a:cs typeface="Arial"/>
              </a:rPr>
              <a:t> קרום התא</a:t>
            </a:r>
            <a:endParaRPr lang="en-US" kern="0" dirty="0">
              <a:solidFill>
                <a:schemeClr val="tx2"/>
              </a:solidFill>
              <a:latin typeface="Arial"/>
              <a:cs typeface="Arial"/>
            </a:endParaRPr>
          </a:p>
          <a:p>
            <a:pPr eaLnBrk="0" fontAlgn="auto" hangingPunct="0">
              <a:lnSpc>
                <a:spcPct val="90000"/>
              </a:lnSpc>
              <a:spcBef>
                <a:spcPts val="0"/>
              </a:spcBef>
              <a:spcAft>
                <a:spcPts val="0"/>
              </a:spcAft>
              <a:defRPr/>
            </a:pPr>
            <a:r>
              <a:rPr lang="he-IL" kern="0" dirty="0">
                <a:solidFill>
                  <a:schemeClr val="tx2"/>
                </a:solidFill>
                <a:latin typeface="Arial"/>
                <a:cs typeface="Arial"/>
              </a:rPr>
              <a:t> </a:t>
            </a:r>
            <a:r>
              <a:rPr lang="he-IL" b="1" kern="0" dirty="0">
                <a:solidFill>
                  <a:schemeClr val="tx2"/>
                </a:solidFill>
                <a:latin typeface="Arial"/>
                <a:cs typeface="Arial"/>
              </a:rPr>
              <a:t>ד</a:t>
            </a:r>
            <a:r>
              <a:rPr lang="he-IL" kern="0" dirty="0">
                <a:solidFill>
                  <a:schemeClr val="tx2"/>
                </a:solidFill>
                <a:latin typeface="Arial"/>
                <a:cs typeface="Arial"/>
              </a:rPr>
              <a:t>. </a:t>
            </a:r>
            <a:r>
              <a:rPr lang="he-IL" kern="0" dirty="0" err="1" smtClean="0">
                <a:solidFill>
                  <a:schemeClr val="tx2"/>
                </a:solidFill>
                <a:latin typeface="Arial"/>
                <a:cs typeface="Arial"/>
              </a:rPr>
              <a:t>הריבוזומים</a:t>
            </a:r>
            <a:r>
              <a:rPr lang="he-IL" kern="0" dirty="0" smtClean="0">
                <a:solidFill>
                  <a:schemeClr val="tx2"/>
                </a:solidFill>
                <a:latin typeface="Arial"/>
                <a:cs typeface="Arial"/>
              </a:rPr>
              <a:t> שבתא </a:t>
            </a:r>
            <a:endParaRPr lang="he-IL" kern="0" dirty="0">
              <a:solidFill>
                <a:schemeClr val="tx2"/>
              </a:solidFill>
              <a:latin typeface="Arial"/>
              <a:cs typeface="Arial"/>
            </a:endParaRPr>
          </a:p>
          <a:p>
            <a:pPr algn="just" eaLnBrk="0" fontAlgn="auto" hangingPunct="0">
              <a:lnSpc>
                <a:spcPct val="90000"/>
              </a:lnSpc>
              <a:spcBef>
                <a:spcPts val="0"/>
              </a:spcBef>
              <a:spcAft>
                <a:spcPts val="0"/>
              </a:spcAft>
              <a:defRPr/>
            </a:pPr>
            <a:endParaRPr lang="he-IL" b="1" kern="0" dirty="0">
              <a:solidFill>
                <a:sysClr val="windowText" lastClr="000000"/>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0E2F359-658D-48DB-BFC8-EC418CD24665}" type="slidenum">
              <a:rPr lang="he-IL" sz="1200" smtClean="0">
                <a:solidFill>
                  <a:prstClr val="white">
                    <a:lumMod val="75000"/>
                  </a:prstClr>
                </a:solidFill>
              </a:rPr>
              <a:pPr fontAlgn="base">
                <a:spcBef>
                  <a:spcPct val="0"/>
                </a:spcBef>
                <a:spcAft>
                  <a:spcPct val="0"/>
                </a:spcAft>
                <a:defRPr/>
              </a:pPr>
              <a:t>47</a:t>
            </a:fld>
            <a:endParaRPr lang="he-IL" sz="1200" dirty="0" smtClean="0">
              <a:solidFill>
                <a:prstClr val="white">
                  <a:lumMod val="75000"/>
                </a:prstClr>
              </a:solidFill>
            </a:endParaRPr>
          </a:p>
        </p:txBody>
      </p:sp>
      <p:sp>
        <p:nvSpPr>
          <p:cNvPr id="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 (המונח משאבת נתרן-אשלגן אינו נכלל בסילבוס)</a:t>
            </a:r>
            <a:endParaRPr lang="he-IL" sz="1800" dirty="0" smtClean="0"/>
          </a:p>
        </p:txBody>
      </p:sp>
      <p:sp>
        <p:nvSpPr>
          <p:cNvPr id="11" name="TextBox 10"/>
          <p:cNvSpPr txBox="1"/>
          <p:nvPr/>
        </p:nvSpPr>
        <p:spPr>
          <a:xfrm>
            <a:off x="179512" y="592608"/>
            <a:ext cx="8358188" cy="5500688"/>
          </a:xfrm>
          <a:prstGeom prst="rect">
            <a:avLst/>
          </a:prstGeom>
          <a:noFill/>
          <a:ln w="22225">
            <a:noFill/>
          </a:ln>
          <a:effectLst>
            <a:outerShdw sx="101000" sy="101000" algn="ctr" rotWithShape="0">
              <a:sysClr val="window" lastClr="FFFFFF">
                <a:lumMod val="75000"/>
              </a:sysClr>
            </a:outerShdw>
          </a:effectLst>
        </p:spPr>
        <p:txBody>
          <a:bodyPr>
            <a:normAutofit/>
          </a:bodyPr>
          <a:lstStyle/>
          <a:p>
            <a:pPr fontAlgn="auto">
              <a:spcBef>
                <a:spcPts val="0"/>
              </a:spcBef>
              <a:spcAft>
                <a:spcPts val="0"/>
              </a:spcAft>
              <a:defRPr/>
            </a:pPr>
            <a:r>
              <a:rPr lang="he-IL" b="1" kern="0" dirty="0">
                <a:solidFill>
                  <a:srgbClr val="1D4C72"/>
                </a:solidFill>
              </a:rPr>
              <a:t>שאלה 16:</a:t>
            </a:r>
          </a:p>
          <a:p>
            <a:pPr algn="just" eaLnBrk="0" fontAlgn="auto" hangingPunct="0">
              <a:spcBef>
                <a:spcPts val="0"/>
              </a:spcBef>
              <a:spcAft>
                <a:spcPts val="0"/>
              </a:spcAft>
              <a:defRPr/>
            </a:pPr>
            <a:r>
              <a:rPr lang="he-IL" kern="0" dirty="0">
                <a:solidFill>
                  <a:schemeClr val="tx2"/>
                </a:solidFill>
              </a:rPr>
              <a:t>אחד ממאפייני ה</a:t>
            </a:r>
            <a:r>
              <a:rPr lang="he-IL" kern="0" noProof="1">
                <a:solidFill>
                  <a:schemeClr val="tx2"/>
                </a:solidFill>
              </a:rPr>
              <a:t>הומאוסטזיס</a:t>
            </a:r>
            <a:r>
              <a:rPr lang="he-IL" kern="0" dirty="0">
                <a:solidFill>
                  <a:schemeClr val="tx2"/>
                </a:solidFill>
              </a:rPr>
              <a:t> של תאים רבים הוא שמירה על ריכוז נמוך של יוני נתרן </a:t>
            </a:r>
            <a:endParaRPr lang="he-IL" kern="0" dirty="0" smtClean="0">
              <a:solidFill>
                <a:schemeClr val="tx2"/>
              </a:solidFill>
            </a:endParaRPr>
          </a:p>
          <a:p>
            <a:pPr algn="just" eaLnBrk="0" fontAlgn="auto" hangingPunct="0">
              <a:spcBef>
                <a:spcPts val="0"/>
              </a:spcBef>
              <a:spcAft>
                <a:spcPts val="0"/>
              </a:spcAft>
              <a:defRPr/>
            </a:pPr>
            <a:r>
              <a:rPr lang="he-IL" kern="0" dirty="0" smtClean="0">
                <a:solidFill>
                  <a:schemeClr val="tx2"/>
                </a:solidFill>
              </a:rPr>
              <a:t>בתוך </a:t>
            </a:r>
            <a:r>
              <a:rPr lang="he-IL" kern="0" dirty="0">
                <a:solidFill>
                  <a:schemeClr val="tx2"/>
                </a:solidFill>
              </a:rPr>
              <a:t>התא לעומת ריכוזם מחוץ לתא, ולהפך בנוגע ליוני האשלגן. </a:t>
            </a:r>
          </a:p>
          <a:p>
            <a:pPr fontAlgn="auto">
              <a:lnSpc>
                <a:spcPct val="90000"/>
              </a:lnSpc>
              <a:spcBef>
                <a:spcPts val="0"/>
              </a:spcBef>
              <a:spcAft>
                <a:spcPts val="0"/>
              </a:spcAft>
              <a:defRPr/>
            </a:pPr>
            <a:endParaRPr lang="he-IL" kern="0" dirty="0">
              <a:solidFill>
                <a:srgbClr val="FF0000"/>
              </a:solidFill>
            </a:endParaRPr>
          </a:p>
          <a:p>
            <a:pPr fontAlgn="auto">
              <a:lnSpc>
                <a:spcPct val="90000"/>
              </a:lnSpc>
              <a:spcBef>
                <a:spcPts val="0"/>
              </a:spcBef>
              <a:spcAft>
                <a:spcPts val="0"/>
              </a:spcAft>
              <a:defRPr/>
            </a:pPr>
            <a:endParaRPr lang="he-IL" kern="0" dirty="0">
              <a:solidFill>
                <a:srgbClr val="FF0000"/>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srgbClr val="1D4C72"/>
              </a:solidFill>
            </a:endParaRPr>
          </a:p>
          <a:p>
            <a:pPr fontAlgn="auto">
              <a:lnSpc>
                <a:spcPct val="90000"/>
              </a:lnSpc>
              <a:spcBef>
                <a:spcPts val="0"/>
              </a:spcBef>
              <a:spcAft>
                <a:spcPts val="0"/>
              </a:spcAft>
              <a:defRPr/>
            </a:pPr>
            <a:endParaRPr lang="he-IL" kern="0" dirty="0">
              <a:solidFill>
                <a:srgbClr val="1D4C72"/>
              </a:solidFill>
            </a:endParaRPr>
          </a:p>
          <a:p>
            <a:pPr fontAlgn="auto">
              <a:lnSpc>
                <a:spcPct val="90000"/>
              </a:lnSpc>
              <a:spcBef>
                <a:spcPts val="0"/>
              </a:spcBef>
              <a:spcAft>
                <a:spcPts val="0"/>
              </a:spcAft>
              <a:defRPr/>
            </a:pPr>
            <a:r>
              <a:rPr lang="he-IL" kern="0" dirty="0">
                <a:solidFill>
                  <a:srgbClr val="1D4C72"/>
                </a:solidFill>
              </a:rPr>
              <a:t>מצב כזה </a:t>
            </a:r>
            <a:r>
              <a:rPr lang="he-IL" kern="0" dirty="0" smtClean="0">
                <a:solidFill>
                  <a:srgbClr val="1D4C72"/>
                </a:solidFill>
              </a:rPr>
              <a:t>מתאפשר:</a:t>
            </a:r>
            <a:endParaRPr lang="he-IL" kern="0" dirty="0">
              <a:solidFill>
                <a:srgbClr val="1D4C72"/>
              </a:solidFill>
            </a:endParaRPr>
          </a:p>
          <a:p>
            <a:pPr fontAlgn="auto">
              <a:lnSpc>
                <a:spcPct val="90000"/>
              </a:lnSpc>
              <a:spcBef>
                <a:spcPts val="0"/>
              </a:spcBef>
              <a:spcAft>
                <a:spcPts val="0"/>
              </a:spcAft>
              <a:defRPr/>
            </a:pPr>
            <a:r>
              <a:rPr lang="he-IL" b="1" kern="0" dirty="0">
                <a:solidFill>
                  <a:srgbClr val="1D4C72"/>
                </a:solidFill>
              </a:rPr>
              <a:t> א.</a:t>
            </a:r>
            <a:r>
              <a:rPr lang="he-IL" kern="0" dirty="0">
                <a:solidFill>
                  <a:srgbClr val="1D4C72"/>
                </a:solidFill>
              </a:rPr>
              <a:t>  עקב דיפוזיה של נתרן לתוך התא ושל אשלגן </a:t>
            </a:r>
            <a:r>
              <a:rPr lang="he-IL" kern="0" dirty="0">
                <a:solidFill>
                  <a:schemeClr val="tx2"/>
                </a:solidFill>
              </a:rPr>
              <a:t>מהתא החוצה</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ב.</a:t>
            </a:r>
            <a:r>
              <a:rPr lang="he-IL" kern="0" dirty="0">
                <a:solidFill>
                  <a:schemeClr val="tx2"/>
                </a:solidFill>
              </a:rPr>
              <a:t>  עקב הוצאה פעילה של נתרן מהתא החוצה, והכנסה פעילה של אשלגן לתוך התא</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ג.  </a:t>
            </a:r>
            <a:r>
              <a:rPr lang="he-IL" kern="0" dirty="0">
                <a:solidFill>
                  <a:schemeClr val="tx2"/>
                </a:solidFill>
              </a:rPr>
              <a:t>עקב דיפוזיה של נתרן מהתא החוצה ושל אשלגן לתוך התא</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ד.</a:t>
            </a:r>
            <a:r>
              <a:rPr lang="he-IL" kern="0" dirty="0">
                <a:solidFill>
                  <a:schemeClr val="tx2"/>
                </a:solidFill>
              </a:rPr>
              <a:t>  משום שקרום התא אינו חדיר ליוני אשלגן ונתרן</a:t>
            </a: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b="1" kern="0" dirty="0">
              <a:solidFill>
                <a:srgbClr val="7F7F7F"/>
              </a:solidFill>
            </a:endParaRPr>
          </a:p>
        </p:txBody>
      </p:sp>
      <p:grpSp>
        <p:nvGrpSpPr>
          <p:cNvPr id="278533" name="קבוצה 26"/>
          <p:cNvGrpSpPr>
            <a:grpSpLocks/>
          </p:cNvGrpSpPr>
          <p:nvPr/>
        </p:nvGrpSpPr>
        <p:grpSpPr bwMode="auto">
          <a:xfrm>
            <a:off x="4000500" y="2357438"/>
            <a:ext cx="2714625" cy="1000125"/>
            <a:chOff x="4429124" y="2786058"/>
            <a:chExt cx="2714626" cy="1000130"/>
          </a:xfrm>
        </p:grpSpPr>
        <p:sp>
          <p:nvSpPr>
            <p:cNvPr id="16" name="TextBox 15"/>
            <p:cNvSpPr txBox="1"/>
            <p:nvPr/>
          </p:nvSpPr>
          <p:spPr>
            <a:xfrm>
              <a:off x="6786563" y="3143247"/>
              <a:ext cx="357187" cy="214314"/>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wrap="none" rtlCol="1" anchor="ctr">
              <a:normAutofit fontScale="62500" lnSpcReduction="20000"/>
            </a:bodyPr>
            <a:lstStyle/>
            <a:p>
              <a:pPr fontAlgn="auto">
                <a:spcBef>
                  <a:spcPts val="0"/>
                </a:spcBef>
                <a:spcAft>
                  <a:spcPts val="0"/>
                </a:spcAft>
                <a:defRPr/>
              </a:pPr>
              <a:r>
                <a:rPr lang="en-US" sz="1600" b="1" kern="0" dirty="0">
                  <a:solidFill>
                    <a:srgbClr val="FF0000"/>
                  </a:solidFill>
                </a:rPr>
                <a:t>K</a:t>
              </a:r>
              <a:r>
                <a:rPr lang="en-US" sz="1600" b="1" kern="0" baseline="30000" dirty="0">
                  <a:solidFill>
                    <a:srgbClr val="FF0000"/>
                  </a:solidFill>
                </a:rPr>
                <a:t>+</a:t>
              </a:r>
              <a:r>
                <a:rPr lang="en-US" sz="1600" b="1" kern="0" dirty="0">
                  <a:solidFill>
                    <a:srgbClr val="FF0000"/>
                  </a:solidFill>
                </a:rPr>
                <a:t> </a:t>
              </a:r>
              <a:endParaRPr lang="en-US" sz="1600" kern="0" dirty="0">
                <a:solidFill>
                  <a:srgbClr val="FF0000"/>
                </a:solidFill>
              </a:endParaRPr>
            </a:p>
          </p:txBody>
        </p:sp>
        <p:sp>
          <p:nvSpPr>
            <p:cNvPr id="17" name="אליפסה 16"/>
            <p:cNvSpPr/>
            <p:nvPr/>
          </p:nvSpPr>
          <p:spPr>
            <a:xfrm>
              <a:off x="5429249" y="2857495"/>
              <a:ext cx="1285875" cy="928693"/>
            </a:xfrm>
            <a:prstGeom prst="ellipse">
              <a:avLst/>
            </a:prstGeom>
            <a:gradFill>
              <a:gsLst>
                <a:gs pos="0">
                  <a:sysClr val="window" lastClr="FFFFFF"/>
                </a:gs>
                <a:gs pos="50000">
                  <a:srgbClr val="FFFFFF">
                    <a:lumMod val="95000"/>
                  </a:srgbClr>
                </a:gs>
              </a:gsLst>
              <a:lin ang="5400000" scaled="0"/>
            </a:gradFill>
            <a:ln w="38100" cap="flat" cmpd="sng" algn="ctr">
              <a:solidFill>
                <a:sysClr val="window" lastClr="FFFFFF">
                  <a:lumMod val="75000"/>
                </a:sysClr>
              </a:solidFill>
              <a:prstDash val="solid"/>
            </a:ln>
            <a:effectLst/>
          </p:spPr>
          <p:txBody>
            <a:bodyPr rtlCol="1"/>
            <a:lstStyle/>
            <a:p>
              <a:pPr algn="ctr" fontAlgn="auto">
                <a:spcBef>
                  <a:spcPts val="0"/>
                </a:spcBef>
                <a:spcAft>
                  <a:spcPts val="0"/>
                </a:spcAft>
                <a:buFontTx/>
                <a:buBlip>
                  <a:blip r:embed="rId2"/>
                </a:buBlip>
                <a:defRPr/>
              </a:pPr>
              <a:endParaRPr lang="he-IL" sz="1200" kern="0" dirty="0">
                <a:solidFill>
                  <a:prstClr val="black"/>
                </a:solidFill>
                <a:latin typeface="Arial"/>
                <a:cs typeface="Arial"/>
              </a:endParaRPr>
            </a:p>
          </p:txBody>
        </p:sp>
        <p:sp>
          <p:nvSpPr>
            <p:cNvPr id="18" name="TextBox 17"/>
            <p:cNvSpPr txBox="1"/>
            <p:nvPr/>
          </p:nvSpPr>
          <p:spPr>
            <a:xfrm>
              <a:off x="4429124" y="2786058"/>
              <a:ext cx="928688" cy="928692"/>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normAutofit/>
            </a:bodyPr>
            <a:lstStyle/>
            <a:p>
              <a:pPr fontAlgn="auto">
                <a:spcBef>
                  <a:spcPts val="0"/>
                </a:spcBef>
                <a:spcAft>
                  <a:spcPts val="0"/>
                </a:spcAft>
                <a:defRPr/>
              </a:pPr>
              <a:r>
                <a:rPr lang="en-US" sz="2000" b="1" kern="0" dirty="0">
                  <a:solidFill>
                    <a:srgbClr val="1D4C72"/>
                  </a:solidFill>
                </a:rPr>
                <a:t>Na</a:t>
              </a:r>
              <a:r>
                <a:rPr lang="en-US" sz="2000" b="1" kern="0" baseline="30000" dirty="0">
                  <a:solidFill>
                    <a:srgbClr val="1D4C72"/>
                  </a:solidFill>
                </a:rPr>
                <a:t>+</a:t>
              </a:r>
              <a:r>
                <a:rPr lang="en-US" sz="2000" b="1" kern="0" dirty="0">
                  <a:solidFill>
                    <a:prstClr val="black"/>
                  </a:solidFill>
                </a:rPr>
                <a:t> </a:t>
              </a:r>
              <a:endParaRPr lang="en-US" sz="2000" kern="0" dirty="0">
                <a:solidFill>
                  <a:prstClr val="black"/>
                </a:solidFill>
              </a:endParaRPr>
            </a:p>
          </p:txBody>
        </p:sp>
        <p:sp>
          <p:nvSpPr>
            <p:cNvPr id="19" name="TextBox 18"/>
            <p:cNvSpPr txBox="1"/>
            <p:nvPr/>
          </p:nvSpPr>
          <p:spPr>
            <a:xfrm>
              <a:off x="5572124" y="3214685"/>
              <a:ext cx="428625" cy="357189"/>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normAutofit fontScale="92500" lnSpcReduction="20000"/>
            </a:bodyPr>
            <a:lstStyle/>
            <a:p>
              <a:pPr fontAlgn="auto">
                <a:spcBef>
                  <a:spcPts val="0"/>
                </a:spcBef>
                <a:spcAft>
                  <a:spcPts val="0"/>
                </a:spcAft>
                <a:defRPr/>
              </a:pPr>
              <a:r>
                <a:rPr lang="en-US" sz="1100" b="1" kern="0" dirty="0">
                  <a:solidFill>
                    <a:srgbClr val="1D4C72"/>
                  </a:solidFill>
                </a:rPr>
                <a:t>Na</a:t>
              </a:r>
              <a:r>
                <a:rPr lang="en-US" sz="1100" b="1" kern="0" baseline="30000" dirty="0">
                  <a:solidFill>
                    <a:srgbClr val="1D4C72"/>
                  </a:solidFill>
                </a:rPr>
                <a:t>+</a:t>
              </a:r>
              <a:r>
                <a:rPr lang="en-US" sz="1100" b="1" kern="0" dirty="0">
                  <a:solidFill>
                    <a:prstClr val="black"/>
                  </a:solidFill>
                </a:rPr>
                <a:t> </a:t>
              </a:r>
              <a:endParaRPr lang="en-US" sz="1100" kern="0" dirty="0">
                <a:solidFill>
                  <a:prstClr val="black"/>
                </a:solidFill>
              </a:endParaRPr>
            </a:p>
          </p:txBody>
        </p:sp>
        <p:sp>
          <p:nvSpPr>
            <p:cNvPr id="20" name="TextBox 19"/>
            <p:cNvSpPr txBox="1"/>
            <p:nvPr/>
          </p:nvSpPr>
          <p:spPr>
            <a:xfrm>
              <a:off x="6000750" y="3143247"/>
              <a:ext cx="500063" cy="500066"/>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wrap="none" rtlCol="1" anchor="ctr">
              <a:normAutofit/>
            </a:bodyPr>
            <a:lstStyle/>
            <a:p>
              <a:pPr fontAlgn="auto">
                <a:spcBef>
                  <a:spcPts val="0"/>
                </a:spcBef>
                <a:spcAft>
                  <a:spcPts val="0"/>
                </a:spcAft>
                <a:defRPr/>
              </a:pPr>
              <a:r>
                <a:rPr lang="en-US" sz="2000" b="1" kern="0" dirty="0">
                  <a:solidFill>
                    <a:srgbClr val="FF0000"/>
                  </a:solidFill>
                </a:rPr>
                <a:t>K</a:t>
              </a:r>
              <a:r>
                <a:rPr lang="en-US" sz="2000" b="1" kern="0" baseline="30000" dirty="0">
                  <a:solidFill>
                    <a:srgbClr val="FF0000"/>
                  </a:solidFill>
                </a:rPr>
                <a:t>+</a:t>
              </a:r>
              <a:r>
                <a:rPr lang="en-US" sz="2000" b="1" kern="0" dirty="0">
                  <a:solidFill>
                    <a:srgbClr val="FF0000"/>
                  </a:solidFill>
                </a:rPr>
                <a:t> </a:t>
              </a:r>
              <a:endParaRPr lang="en-US" sz="2000" kern="0" dirty="0">
                <a:solidFill>
                  <a:srgbClr val="FF0000"/>
                </a:solidFill>
              </a:endParaRPr>
            </a:p>
          </p:txBody>
        </p:sp>
        <p:sp>
          <p:nvSpPr>
            <p:cNvPr id="21" name="TextBox 20"/>
            <p:cNvSpPr txBox="1"/>
            <p:nvPr/>
          </p:nvSpPr>
          <p:spPr>
            <a:xfrm>
              <a:off x="5786438" y="2857495"/>
              <a:ext cx="500062" cy="285751"/>
            </a:xfrm>
            <a:prstGeom prst="rect">
              <a:avLst/>
            </a:prstGeom>
            <a:noFill/>
            <a:ln w="22225">
              <a:noFill/>
            </a:ln>
            <a:effectLst>
              <a:outerShdw sx="101000" sy="101000" algn="ctr" rotWithShape="0">
                <a:sysClr val="window" lastClr="FFFFFF">
                  <a:lumMod val="75000"/>
                </a:sysClr>
              </a:outerShdw>
            </a:effectLst>
          </p:spPr>
          <p:txBody>
            <a:bodyPr rtlCol="1" anchor="ctr"/>
            <a:lstStyle/>
            <a:p>
              <a:pPr fontAlgn="auto">
                <a:spcBef>
                  <a:spcPts val="0"/>
                </a:spcBef>
                <a:spcAft>
                  <a:spcPts val="0"/>
                </a:spcAft>
                <a:defRPr/>
              </a:pPr>
              <a:r>
                <a:rPr lang="he-IL" kern="0" dirty="0">
                  <a:solidFill>
                    <a:prstClr val="black">
                      <a:lumMod val="50000"/>
                      <a:lumOff val="50000"/>
                    </a:prstClr>
                  </a:solidFill>
                  <a:latin typeface="Arial"/>
                  <a:cs typeface="Arial"/>
                </a:rPr>
                <a:t>תא</a:t>
              </a:r>
            </a:p>
          </p:txBody>
        </p:sp>
      </p:grpSp>
      <p:sp>
        <p:nvSpPr>
          <p:cNvPr id="278535" name="Slide Number Placeholder 8"/>
          <p:cNvSpPr txBox="1">
            <a:spLocks/>
          </p:cNvSpPr>
          <p:nvPr/>
        </p:nvSpPr>
        <p:spPr bwMode="auto">
          <a:xfrm>
            <a:off x="231775" y="65166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AA769EB-46F1-4CEA-85CE-7D7B0783D268}" type="slidenum">
              <a:rPr lang="he-IL" altLang="he-IL" sz="1200">
                <a:solidFill>
                  <a:srgbClr val="BFBFBF"/>
                </a:solidFill>
              </a:rPr>
              <a:pPr algn="l" eaLnBrk="1" hangingPunct="1"/>
              <a:t>48</a:t>
            </a:fld>
            <a:endParaRPr lang="he-IL" altLang="he-IL" sz="1200">
              <a:solidFill>
                <a:srgbClr val="BFBFBF"/>
              </a:solidFill>
            </a:endParaRPr>
          </a:p>
        </p:txBody>
      </p:sp>
      <p:sp>
        <p:nvSpPr>
          <p:cNvPr id="22"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Rectangle 19"/>
          <p:cNvSpPr/>
          <p:nvPr/>
        </p:nvSpPr>
        <p:spPr>
          <a:xfrm>
            <a:off x="466725" y="4581525"/>
            <a:ext cx="8215313" cy="2015827"/>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nchor="ctr"/>
          <a:lstStyle/>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a:t>
            </a:r>
            <a:r>
              <a:rPr lang="he-IL" b="1" kern="0" dirty="0">
                <a:solidFill>
                  <a:prstClr val="black"/>
                </a:solidFill>
                <a:latin typeface="Arial"/>
                <a:cs typeface="Arial"/>
              </a:rPr>
              <a:t>ב'.</a:t>
            </a:r>
          </a:p>
          <a:p>
            <a:pPr fontAlgn="auto">
              <a:spcBef>
                <a:spcPts val="0"/>
              </a:spcBef>
              <a:spcAft>
                <a:spcPts val="0"/>
              </a:spcAft>
              <a:defRPr/>
            </a:pPr>
            <a:r>
              <a:rPr lang="he-IL" kern="0" dirty="0">
                <a:solidFill>
                  <a:prstClr val="black"/>
                </a:solidFill>
                <a:latin typeface="Arial"/>
                <a:cs typeface="Arial"/>
              </a:rPr>
              <a:t>הבדלי ריכוזים אלו נשמרים עקב פעילות של משאבה, שנקראת משאבת נתרן-אשלגן. משאבה זו, המצויה בקרומיהם של כל תאי בעלי החיים, מעבירה נתרן מן התאים החוצה ואשלגן אל התאים פנימה, בניגוד למפל הריכוזים.</a:t>
            </a:r>
          </a:p>
          <a:p>
            <a:pPr fontAlgn="auto">
              <a:spcBef>
                <a:spcPts val="0"/>
              </a:spcBef>
              <a:spcAft>
                <a:spcPts val="0"/>
              </a:spcAft>
              <a:defRPr/>
            </a:pPr>
            <a:r>
              <a:rPr lang="he-IL" kern="0" dirty="0">
                <a:solidFill>
                  <a:prstClr val="black"/>
                </a:solidFill>
                <a:latin typeface="Arial"/>
                <a:cs typeface="Arial"/>
              </a:rPr>
              <a:t>כשליש מן האנרגיה המופקת בתא, מושקע בקיום שני תהליכי העברה פעילה אלו </a:t>
            </a:r>
            <a:r>
              <a:rPr lang="he-IL" kern="0" dirty="0">
                <a:latin typeface="Arial"/>
                <a:cs typeface="Arial"/>
              </a:rPr>
              <a:t>ע"י משאבת נתרן-אשלגן.</a:t>
            </a:r>
          </a:p>
          <a:p>
            <a:pPr algn="ctr" fontAlgn="auto">
              <a:spcBef>
                <a:spcPts val="0"/>
              </a:spcBef>
              <a:spcAft>
                <a:spcPts val="0"/>
              </a:spcAft>
              <a:defRPr/>
            </a:pPr>
            <a:endParaRPr lang="he-IL" b="1" kern="0" dirty="0">
              <a:solidFill>
                <a:prstClr val="black"/>
              </a:solidFill>
              <a:latin typeface="Arial"/>
              <a:cs typeface="Arial"/>
            </a:endParaRPr>
          </a:p>
        </p:txBody>
      </p:sp>
      <p:sp>
        <p:nvSpPr>
          <p:cNvPr id="8" name="TextBox 7"/>
          <p:cNvSpPr txBox="1"/>
          <p:nvPr/>
        </p:nvSpPr>
        <p:spPr>
          <a:xfrm>
            <a:off x="251520" y="444500"/>
            <a:ext cx="8358188" cy="4713288"/>
          </a:xfrm>
          <a:prstGeom prst="rect">
            <a:avLst/>
          </a:prstGeom>
          <a:noFill/>
          <a:ln w="22225">
            <a:noFill/>
          </a:ln>
          <a:effectLst>
            <a:outerShdw sx="101000" sy="101000" algn="ctr" rotWithShape="0">
              <a:sysClr val="window" lastClr="FFFFFF">
                <a:lumMod val="75000"/>
              </a:sysClr>
            </a:outerShdw>
          </a:effectLst>
        </p:spPr>
        <p:txBody>
          <a:bodyPr>
            <a:normAutofit/>
          </a:bodyPr>
          <a:lstStyle/>
          <a:p>
            <a:pPr fontAlgn="auto">
              <a:lnSpc>
                <a:spcPct val="90000"/>
              </a:lnSpc>
              <a:spcBef>
                <a:spcPts val="0"/>
              </a:spcBef>
              <a:spcAft>
                <a:spcPts val="0"/>
              </a:spcAft>
              <a:defRPr/>
            </a:pPr>
            <a:endParaRPr lang="he-IL" sz="1300" kern="0" dirty="0">
              <a:solidFill>
                <a:prstClr val="black"/>
              </a:solidFill>
            </a:endParaRPr>
          </a:p>
          <a:p>
            <a:pPr fontAlgn="auto">
              <a:spcBef>
                <a:spcPts val="0"/>
              </a:spcBef>
              <a:spcAft>
                <a:spcPts val="0"/>
              </a:spcAft>
              <a:defRPr/>
            </a:pPr>
            <a:r>
              <a:rPr lang="he-IL" b="1" kern="0" dirty="0">
                <a:solidFill>
                  <a:schemeClr val="tx2"/>
                </a:solidFill>
              </a:rPr>
              <a:t>שאלה 16:</a:t>
            </a:r>
          </a:p>
          <a:p>
            <a:pPr algn="just" eaLnBrk="0" fontAlgn="auto" hangingPunct="0">
              <a:spcBef>
                <a:spcPts val="0"/>
              </a:spcBef>
              <a:spcAft>
                <a:spcPts val="0"/>
              </a:spcAft>
              <a:defRPr/>
            </a:pPr>
            <a:r>
              <a:rPr lang="he-IL" kern="0" dirty="0">
                <a:solidFill>
                  <a:schemeClr val="tx2"/>
                </a:solidFill>
              </a:rPr>
              <a:t>אחד ממאפייני ה</a:t>
            </a:r>
            <a:r>
              <a:rPr lang="he-IL" kern="0" noProof="1">
                <a:solidFill>
                  <a:schemeClr val="tx2"/>
                </a:solidFill>
              </a:rPr>
              <a:t>הומאוסטזיס</a:t>
            </a:r>
            <a:r>
              <a:rPr lang="he-IL" kern="0" dirty="0">
                <a:solidFill>
                  <a:schemeClr val="tx2"/>
                </a:solidFill>
              </a:rPr>
              <a:t> של תאים רבים הוא שמירה על ריכוז נמוך של יוני נתרן </a:t>
            </a:r>
            <a:endParaRPr lang="he-IL" kern="0" dirty="0" smtClean="0">
              <a:solidFill>
                <a:schemeClr val="tx2"/>
              </a:solidFill>
            </a:endParaRPr>
          </a:p>
          <a:p>
            <a:pPr algn="just" eaLnBrk="0" fontAlgn="auto" hangingPunct="0">
              <a:spcBef>
                <a:spcPts val="0"/>
              </a:spcBef>
              <a:spcAft>
                <a:spcPts val="0"/>
              </a:spcAft>
              <a:defRPr/>
            </a:pPr>
            <a:r>
              <a:rPr lang="he-IL" kern="0" dirty="0" smtClean="0">
                <a:solidFill>
                  <a:schemeClr val="tx2"/>
                </a:solidFill>
              </a:rPr>
              <a:t>בתוך </a:t>
            </a:r>
            <a:r>
              <a:rPr lang="he-IL" kern="0" dirty="0">
                <a:solidFill>
                  <a:schemeClr val="tx2"/>
                </a:solidFill>
              </a:rPr>
              <a:t>התא לעומת ריכוזם מחוץ לתא, ולהפך בנוגע ליוני האשלגן.</a:t>
            </a: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r>
              <a:rPr lang="he-IL" kern="0" dirty="0">
                <a:solidFill>
                  <a:schemeClr val="tx2"/>
                </a:solidFill>
              </a:rPr>
              <a:t>מצב כזה </a:t>
            </a:r>
            <a:r>
              <a:rPr lang="he-IL" kern="0" dirty="0" smtClean="0">
                <a:solidFill>
                  <a:schemeClr val="tx2"/>
                </a:solidFill>
              </a:rPr>
              <a:t>מתאפשר:</a:t>
            </a:r>
            <a:endParaRPr lang="he-IL" kern="0" dirty="0">
              <a:solidFill>
                <a:schemeClr val="tx2"/>
              </a:solidFill>
            </a:endParaRPr>
          </a:p>
          <a:p>
            <a:pPr fontAlgn="auto">
              <a:lnSpc>
                <a:spcPct val="90000"/>
              </a:lnSpc>
              <a:spcBef>
                <a:spcPts val="0"/>
              </a:spcBef>
              <a:spcAft>
                <a:spcPts val="0"/>
              </a:spcAft>
              <a:defRPr/>
            </a:pPr>
            <a:r>
              <a:rPr lang="he-IL" b="1" kern="0" dirty="0">
                <a:solidFill>
                  <a:schemeClr val="tx2"/>
                </a:solidFill>
              </a:rPr>
              <a:t> א.</a:t>
            </a:r>
            <a:r>
              <a:rPr lang="he-IL" kern="0" dirty="0">
                <a:solidFill>
                  <a:schemeClr val="tx2"/>
                </a:solidFill>
              </a:rPr>
              <a:t>  עקב דיפוזיה של נתרן לתוך התא ושל אשלגן מהתא החוצה</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ב.</a:t>
            </a:r>
            <a:r>
              <a:rPr lang="he-IL" kern="0" dirty="0">
                <a:solidFill>
                  <a:schemeClr val="tx2"/>
                </a:solidFill>
              </a:rPr>
              <a:t>  עקב הוצאה פעילה של נתרן מהתא החוצה, והכנסה פעילה של אשלגן לתוך התא</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ג.  </a:t>
            </a:r>
            <a:r>
              <a:rPr lang="he-IL" kern="0" dirty="0">
                <a:solidFill>
                  <a:schemeClr val="tx2"/>
                </a:solidFill>
              </a:rPr>
              <a:t>עקב דיפוזיה של נתרן מהתא החוצה ושל אשלגן לתוך התא</a:t>
            </a:r>
          </a:p>
          <a:p>
            <a:pPr fontAlgn="auto">
              <a:lnSpc>
                <a:spcPct val="90000"/>
              </a:lnSpc>
              <a:spcBef>
                <a:spcPts val="0"/>
              </a:spcBef>
              <a:spcAft>
                <a:spcPts val="0"/>
              </a:spcAft>
              <a:defRPr/>
            </a:pPr>
            <a:r>
              <a:rPr lang="he-IL" kern="0" dirty="0">
                <a:solidFill>
                  <a:schemeClr val="tx2"/>
                </a:solidFill>
              </a:rPr>
              <a:t> </a:t>
            </a:r>
            <a:r>
              <a:rPr lang="he-IL" b="1" kern="0" dirty="0">
                <a:solidFill>
                  <a:schemeClr val="tx2"/>
                </a:solidFill>
              </a:rPr>
              <a:t>ד.</a:t>
            </a:r>
            <a:r>
              <a:rPr lang="he-IL" kern="0" dirty="0">
                <a:solidFill>
                  <a:schemeClr val="tx2"/>
                </a:solidFill>
              </a:rPr>
              <a:t>  משום שקרום התא אינו חדיר ליוני אשלגן ונתרן</a:t>
            </a:r>
          </a:p>
          <a:p>
            <a:pPr fontAlgn="auto">
              <a:lnSpc>
                <a:spcPct val="90000"/>
              </a:lnSpc>
              <a:spcBef>
                <a:spcPts val="0"/>
              </a:spcBef>
              <a:spcAft>
                <a:spcPts val="0"/>
              </a:spcAft>
              <a:defRPr/>
            </a:pPr>
            <a:endParaRPr lang="he-IL" kern="0" dirty="0">
              <a:solidFill>
                <a:schemeClr val="tx2"/>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kern="0" dirty="0">
              <a:solidFill>
                <a:prstClr val="black"/>
              </a:solidFill>
            </a:endParaRPr>
          </a:p>
          <a:p>
            <a:pPr fontAlgn="auto">
              <a:lnSpc>
                <a:spcPct val="90000"/>
              </a:lnSpc>
              <a:spcBef>
                <a:spcPts val="0"/>
              </a:spcBef>
              <a:spcAft>
                <a:spcPts val="0"/>
              </a:spcAft>
              <a:defRPr/>
            </a:pPr>
            <a:endParaRPr lang="he-IL" b="1" kern="0" dirty="0">
              <a:solidFill>
                <a:srgbClr val="7F7F7F"/>
              </a:solidFill>
            </a:endParaRPr>
          </a:p>
        </p:txBody>
      </p:sp>
      <p:grpSp>
        <p:nvGrpSpPr>
          <p:cNvPr id="279558" name="קבוצה 26"/>
          <p:cNvGrpSpPr>
            <a:grpSpLocks/>
          </p:cNvGrpSpPr>
          <p:nvPr/>
        </p:nvGrpSpPr>
        <p:grpSpPr bwMode="auto">
          <a:xfrm>
            <a:off x="4000500" y="1785938"/>
            <a:ext cx="2714625" cy="1285875"/>
            <a:chOff x="4429124" y="2500306"/>
            <a:chExt cx="2714626" cy="1285882"/>
          </a:xfrm>
        </p:grpSpPr>
        <p:sp>
          <p:nvSpPr>
            <p:cNvPr id="10" name="TextBox 9"/>
            <p:cNvSpPr txBox="1"/>
            <p:nvPr/>
          </p:nvSpPr>
          <p:spPr>
            <a:xfrm>
              <a:off x="6786563" y="3143246"/>
              <a:ext cx="357187" cy="214314"/>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wrap="none" rtlCol="1" anchor="ctr">
              <a:normAutofit fontScale="62500" lnSpcReduction="20000"/>
            </a:bodyPr>
            <a:lstStyle/>
            <a:p>
              <a:pPr fontAlgn="auto">
                <a:spcBef>
                  <a:spcPts val="0"/>
                </a:spcBef>
                <a:spcAft>
                  <a:spcPts val="0"/>
                </a:spcAft>
                <a:defRPr/>
              </a:pPr>
              <a:r>
                <a:rPr lang="en-US" sz="1600" b="1" kern="0" dirty="0">
                  <a:solidFill>
                    <a:srgbClr val="FF0000"/>
                  </a:solidFill>
                </a:rPr>
                <a:t>K</a:t>
              </a:r>
              <a:r>
                <a:rPr lang="en-US" sz="1600" b="1" kern="0" baseline="30000" dirty="0">
                  <a:solidFill>
                    <a:srgbClr val="FF0000"/>
                  </a:solidFill>
                </a:rPr>
                <a:t>+</a:t>
              </a:r>
              <a:r>
                <a:rPr lang="en-US" sz="1600" b="1" kern="0" dirty="0">
                  <a:solidFill>
                    <a:srgbClr val="FF0000"/>
                  </a:solidFill>
                </a:rPr>
                <a:t> </a:t>
              </a:r>
              <a:endParaRPr lang="en-US" sz="1600" kern="0" dirty="0">
                <a:solidFill>
                  <a:srgbClr val="FF0000"/>
                </a:solidFill>
              </a:endParaRPr>
            </a:p>
          </p:txBody>
        </p:sp>
        <p:sp>
          <p:nvSpPr>
            <p:cNvPr id="11" name="אליפסה 10"/>
            <p:cNvSpPr/>
            <p:nvPr/>
          </p:nvSpPr>
          <p:spPr>
            <a:xfrm>
              <a:off x="5429249" y="2857495"/>
              <a:ext cx="1285875" cy="928693"/>
            </a:xfrm>
            <a:prstGeom prst="ellipse">
              <a:avLst/>
            </a:prstGeom>
            <a:gradFill>
              <a:gsLst>
                <a:gs pos="0">
                  <a:sysClr val="window" lastClr="FFFFFF"/>
                </a:gs>
                <a:gs pos="50000">
                  <a:srgbClr val="FFFFFF">
                    <a:lumMod val="95000"/>
                  </a:srgbClr>
                </a:gs>
              </a:gsLst>
              <a:lin ang="5400000" scaled="0"/>
            </a:gradFill>
            <a:ln w="38100" cap="flat" cmpd="sng" algn="ctr">
              <a:solidFill>
                <a:sysClr val="window" lastClr="FFFFFF">
                  <a:lumMod val="75000"/>
                </a:sysClr>
              </a:solidFill>
              <a:prstDash val="solid"/>
            </a:ln>
            <a:effectLst/>
          </p:spPr>
          <p:txBody>
            <a:bodyPr rtlCol="1"/>
            <a:lstStyle/>
            <a:p>
              <a:pPr algn="ctr" fontAlgn="auto">
                <a:spcBef>
                  <a:spcPts val="0"/>
                </a:spcBef>
                <a:spcAft>
                  <a:spcPts val="0"/>
                </a:spcAft>
                <a:buFontTx/>
                <a:buBlip>
                  <a:blip r:embed="rId2"/>
                </a:buBlip>
                <a:defRPr/>
              </a:pPr>
              <a:endParaRPr lang="he-IL" sz="1200" kern="0" dirty="0">
                <a:solidFill>
                  <a:prstClr val="black"/>
                </a:solidFill>
                <a:latin typeface="Arial"/>
                <a:cs typeface="Arial"/>
              </a:endParaRPr>
            </a:p>
          </p:txBody>
        </p:sp>
        <p:sp>
          <p:nvSpPr>
            <p:cNvPr id="13" name="TextBox 12"/>
            <p:cNvSpPr txBox="1"/>
            <p:nvPr/>
          </p:nvSpPr>
          <p:spPr>
            <a:xfrm>
              <a:off x="4429124" y="2786058"/>
              <a:ext cx="928688" cy="928692"/>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normAutofit/>
            </a:bodyPr>
            <a:lstStyle/>
            <a:p>
              <a:pPr fontAlgn="auto">
                <a:spcBef>
                  <a:spcPts val="0"/>
                </a:spcBef>
                <a:spcAft>
                  <a:spcPts val="0"/>
                </a:spcAft>
                <a:defRPr/>
              </a:pPr>
              <a:r>
                <a:rPr lang="en-US" sz="2000" b="1" kern="0" dirty="0">
                  <a:solidFill>
                    <a:srgbClr val="1D4C72"/>
                  </a:solidFill>
                </a:rPr>
                <a:t>Na</a:t>
              </a:r>
              <a:r>
                <a:rPr lang="en-US" sz="2000" b="1" kern="0" baseline="30000" dirty="0">
                  <a:solidFill>
                    <a:srgbClr val="1D4C72"/>
                  </a:solidFill>
                </a:rPr>
                <a:t>+</a:t>
              </a:r>
              <a:r>
                <a:rPr lang="en-US" sz="2000" b="1" kern="0" dirty="0">
                  <a:solidFill>
                    <a:prstClr val="black"/>
                  </a:solidFill>
                </a:rPr>
                <a:t> </a:t>
              </a:r>
              <a:endParaRPr lang="en-US" sz="2000" kern="0" dirty="0">
                <a:solidFill>
                  <a:prstClr val="black"/>
                </a:solidFill>
              </a:endParaRPr>
            </a:p>
          </p:txBody>
        </p:sp>
        <p:sp>
          <p:nvSpPr>
            <p:cNvPr id="14" name="TextBox 13"/>
            <p:cNvSpPr txBox="1"/>
            <p:nvPr/>
          </p:nvSpPr>
          <p:spPr>
            <a:xfrm>
              <a:off x="5572124" y="3214685"/>
              <a:ext cx="428625" cy="357189"/>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normAutofit fontScale="92500" lnSpcReduction="20000"/>
            </a:bodyPr>
            <a:lstStyle/>
            <a:p>
              <a:pPr fontAlgn="auto">
                <a:spcBef>
                  <a:spcPts val="0"/>
                </a:spcBef>
                <a:spcAft>
                  <a:spcPts val="0"/>
                </a:spcAft>
                <a:defRPr/>
              </a:pPr>
              <a:r>
                <a:rPr lang="en-US" sz="1100" b="1" kern="0" dirty="0">
                  <a:solidFill>
                    <a:srgbClr val="1D4C72"/>
                  </a:solidFill>
                </a:rPr>
                <a:t>Na</a:t>
              </a:r>
              <a:r>
                <a:rPr lang="en-US" sz="1100" b="1" kern="0" baseline="30000" dirty="0">
                  <a:solidFill>
                    <a:srgbClr val="1D4C72"/>
                  </a:solidFill>
                </a:rPr>
                <a:t>+</a:t>
              </a:r>
              <a:r>
                <a:rPr lang="en-US" sz="1100" b="1" kern="0" dirty="0">
                  <a:solidFill>
                    <a:prstClr val="black"/>
                  </a:solidFill>
                </a:rPr>
                <a:t> </a:t>
              </a:r>
              <a:endParaRPr lang="en-US" sz="1100" kern="0" dirty="0">
                <a:solidFill>
                  <a:prstClr val="black"/>
                </a:solidFill>
              </a:endParaRPr>
            </a:p>
          </p:txBody>
        </p:sp>
        <p:sp>
          <p:nvSpPr>
            <p:cNvPr id="15" name="TextBox 14"/>
            <p:cNvSpPr txBox="1"/>
            <p:nvPr/>
          </p:nvSpPr>
          <p:spPr>
            <a:xfrm>
              <a:off x="6000750" y="3143246"/>
              <a:ext cx="500063" cy="500066"/>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wrap="none" rtlCol="1" anchor="ctr">
              <a:normAutofit/>
            </a:bodyPr>
            <a:lstStyle/>
            <a:p>
              <a:pPr fontAlgn="auto">
                <a:spcBef>
                  <a:spcPts val="0"/>
                </a:spcBef>
                <a:spcAft>
                  <a:spcPts val="0"/>
                </a:spcAft>
                <a:defRPr/>
              </a:pPr>
              <a:r>
                <a:rPr lang="en-US" sz="2000" b="1" kern="0" dirty="0">
                  <a:solidFill>
                    <a:srgbClr val="FF0000"/>
                  </a:solidFill>
                </a:rPr>
                <a:t>K</a:t>
              </a:r>
              <a:r>
                <a:rPr lang="en-US" sz="2000" b="1" kern="0" baseline="30000" dirty="0">
                  <a:solidFill>
                    <a:srgbClr val="FF0000"/>
                  </a:solidFill>
                </a:rPr>
                <a:t>+</a:t>
              </a:r>
              <a:r>
                <a:rPr lang="en-US" sz="2000" b="1" kern="0" dirty="0">
                  <a:solidFill>
                    <a:srgbClr val="FF0000"/>
                  </a:solidFill>
                </a:rPr>
                <a:t> </a:t>
              </a:r>
              <a:endParaRPr lang="en-US" sz="2000" kern="0" dirty="0">
                <a:solidFill>
                  <a:srgbClr val="FF0000"/>
                </a:solidFill>
              </a:endParaRPr>
            </a:p>
          </p:txBody>
        </p:sp>
        <p:sp>
          <p:nvSpPr>
            <p:cNvPr id="16" name="TextBox 15"/>
            <p:cNvSpPr txBox="1"/>
            <p:nvPr/>
          </p:nvSpPr>
          <p:spPr>
            <a:xfrm>
              <a:off x="5786438" y="2500306"/>
              <a:ext cx="500062" cy="285752"/>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lstStyle/>
            <a:p>
              <a:pPr fontAlgn="auto">
                <a:spcBef>
                  <a:spcPts val="0"/>
                </a:spcBef>
                <a:spcAft>
                  <a:spcPts val="0"/>
                </a:spcAft>
                <a:defRPr/>
              </a:pPr>
              <a:r>
                <a:rPr lang="he-IL" kern="0" dirty="0">
                  <a:solidFill>
                    <a:prstClr val="black">
                      <a:lumMod val="50000"/>
                      <a:lumOff val="50000"/>
                    </a:prstClr>
                  </a:solidFill>
                  <a:latin typeface="Arial"/>
                  <a:cs typeface="Arial"/>
                </a:rPr>
                <a:t>תא</a:t>
              </a:r>
            </a:p>
          </p:txBody>
        </p:sp>
      </p:grpSp>
      <p:sp>
        <p:nvSpPr>
          <p:cNvPr id="1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6205A4-4BE5-4105-A1EA-56EB7426CB68}" type="slidenum">
              <a:rPr lang="he-IL" sz="1200" smtClean="0">
                <a:solidFill>
                  <a:prstClr val="white">
                    <a:lumMod val="75000"/>
                  </a:prstClr>
                </a:solidFill>
              </a:rPr>
              <a:pPr fontAlgn="base">
                <a:spcBef>
                  <a:spcPct val="0"/>
                </a:spcBef>
                <a:spcAft>
                  <a:spcPct val="0"/>
                </a:spcAft>
                <a:defRPr/>
              </a:pPr>
              <a:t>49</a:t>
            </a:fld>
            <a:endParaRPr lang="he-IL" sz="1200" dirty="0" smtClean="0">
              <a:solidFill>
                <a:prstClr val="white">
                  <a:lumMod val="75000"/>
                </a:prstClr>
              </a:solidFill>
            </a:endParaRPr>
          </a:p>
        </p:txBody>
      </p:sp>
      <p:sp>
        <p:nvSpPr>
          <p:cNvPr id="1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הקרום דינמי</a:t>
            </a:r>
            <a:endParaRPr lang="he-IL" sz="1800" dirty="0" smtClean="0">
              <a:solidFill>
                <a:schemeClr val="accent6">
                  <a:lumMod val="75000"/>
                  <a:lumOff val="25000"/>
                </a:schemeClr>
              </a:solidFill>
            </a:endParaRPr>
          </a:p>
        </p:txBody>
      </p:sp>
      <p:sp>
        <p:nvSpPr>
          <p:cNvPr id="15" name="TextBox 14"/>
          <p:cNvSpPr txBox="1"/>
          <p:nvPr/>
        </p:nvSpPr>
        <p:spPr>
          <a:xfrm>
            <a:off x="512764" y="620688"/>
            <a:ext cx="8091486" cy="865188"/>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הקרום אינו מבנה קשיח. הוא בעל מרקם נוזלי למחצה שמתרחשת בו תנועה מתמדת </a:t>
            </a:r>
            <a:endParaRPr lang="he-IL" kern="0" dirty="0" smtClean="0">
              <a:solidFill>
                <a:prstClr val="black"/>
              </a:solidFill>
            </a:endParaRPr>
          </a:p>
          <a:p>
            <a:pPr algn="just" fontAlgn="auto">
              <a:spcBef>
                <a:spcPts val="0"/>
              </a:spcBef>
              <a:spcAft>
                <a:spcPts val="0"/>
              </a:spcAft>
              <a:defRPr/>
            </a:pPr>
            <a:r>
              <a:rPr lang="he-IL" kern="0" dirty="0" smtClean="0">
                <a:solidFill>
                  <a:prstClr val="black"/>
                </a:solidFill>
              </a:rPr>
              <a:t>כפי </a:t>
            </a:r>
            <a:r>
              <a:rPr lang="he-IL" kern="0" dirty="0">
                <a:solidFill>
                  <a:prstClr val="black"/>
                </a:solidFill>
              </a:rPr>
              <a:t>שאפשר לראות </a:t>
            </a:r>
            <a:r>
              <a:rPr lang="he-IL" kern="0" dirty="0">
                <a:solidFill>
                  <a:prstClr val="black"/>
                </a:solidFill>
                <a:hlinkClick r:id="rId2"/>
              </a:rPr>
              <a:t>בסרטון הבא</a:t>
            </a:r>
            <a:r>
              <a:rPr lang="he-IL" kern="0" dirty="0">
                <a:solidFill>
                  <a:prstClr val="black"/>
                </a:solidFill>
              </a:rPr>
              <a:t>:</a:t>
            </a:r>
          </a:p>
        </p:txBody>
      </p:sp>
      <p:sp>
        <p:nvSpPr>
          <p:cNvPr id="35"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42AECA-D700-4B99-B531-62F7673DF74B}" type="slidenum">
              <a:rPr lang="he-IL" sz="1200" smtClean="0">
                <a:solidFill>
                  <a:prstClr val="white">
                    <a:lumMod val="75000"/>
                  </a:prstClr>
                </a:solidFill>
              </a:rPr>
              <a:pPr fontAlgn="base">
                <a:spcBef>
                  <a:spcPct val="0"/>
                </a:spcBef>
                <a:spcAft>
                  <a:spcPct val="0"/>
                </a:spcAft>
                <a:defRPr/>
              </a:pPr>
              <a:t>5</a:t>
            </a:fld>
            <a:endParaRPr lang="he-IL" sz="1200" dirty="0" smtClean="0">
              <a:solidFill>
                <a:prstClr val="white">
                  <a:lumMod val="75000"/>
                </a:prstClr>
              </a:solidFill>
            </a:endParaRPr>
          </a:p>
        </p:txBody>
      </p:sp>
      <p:sp>
        <p:nvSpPr>
          <p:cNvPr id="37"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06835"/>
            <a:ext cx="45529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64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0" y="0"/>
            <a:ext cx="8715375" cy="439738"/>
          </a:xfrm>
        </p:spPr>
        <p:txBody>
          <a:bodyPr/>
          <a:lstStyle/>
          <a:p>
            <a:pPr eaLnBrk="1" fontAlgn="auto" hangingPunct="1">
              <a:spcBef>
                <a:spcPts val="0"/>
              </a:spcBef>
              <a:spcAft>
                <a:spcPts val="0"/>
              </a:spcAft>
              <a:defRPr/>
            </a:pPr>
            <a:r>
              <a:rPr lang="he-IL" sz="1800" b="1" dirty="0" smtClean="0">
                <a:solidFill>
                  <a:srgbClr val="FF6600"/>
                </a:solidFill>
                <a:ea typeface="+mn-ea"/>
              </a:rPr>
              <a:t>מעבר </a:t>
            </a:r>
            <a:r>
              <a:rPr lang="he-IL" sz="1800" b="1" dirty="0">
                <a:solidFill>
                  <a:srgbClr val="FF6600"/>
                </a:solidFill>
                <a:ea typeface="+mn-ea"/>
              </a:rPr>
              <a:t>חומרים באקסוציטוזה </a:t>
            </a:r>
            <a:r>
              <a:rPr lang="he-IL" sz="1800" b="1" dirty="0" smtClean="0">
                <a:solidFill>
                  <a:srgbClr val="FF6600"/>
                </a:solidFill>
                <a:ea typeface="+mn-ea"/>
              </a:rPr>
              <a:t>ואנדוציטוזה – מעבר פעיל</a:t>
            </a:r>
            <a:endParaRPr lang="he-IL" sz="1800" b="1" dirty="0">
              <a:solidFill>
                <a:srgbClr val="FF6600"/>
              </a:solidFill>
              <a:ea typeface="+mn-ea"/>
            </a:endParaRPr>
          </a:p>
        </p:txBody>
      </p:sp>
      <p:sp>
        <p:nvSpPr>
          <p:cNvPr id="11"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512764" y="655528"/>
            <a:ext cx="8045450" cy="1477328"/>
          </a:xfrm>
          <a:prstGeom prst="rect">
            <a:avLst/>
          </a:prstGeom>
        </p:spPr>
        <p:txBody>
          <a:bodyPr wrap="square">
            <a:spAutoFit/>
          </a:bodyPr>
          <a:lstStyle/>
          <a:p>
            <a:pPr lvl="0" fontAlgn="auto">
              <a:spcBef>
                <a:spcPts val="0"/>
              </a:spcBef>
              <a:spcAft>
                <a:spcPts val="0"/>
              </a:spcAft>
              <a:defRPr/>
            </a:pPr>
            <a:r>
              <a:rPr lang="he-IL" kern="0" dirty="0">
                <a:solidFill>
                  <a:sysClr val="windowText" lastClr="000000"/>
                </a:solidFill>
                <a:latin typeface="Arial"/>
                <a:cs typeface="Arial"/>
              </a:rPr>
              <a:t>מולקולות גדולות כמו חלבונים וכן חלקיקים גדולים יותר אינם יכולים לעבור דרך קרום התא בדרכי מעבר שהכרנו עד כה. למרות זאת, לעתים מתקיים מעבר שלהם אל התא בדרך הנקראת </a:t>
            </a:r>
            <a:r>
              <a:rPr lang="he-IL" kern="0" dirty="0" err="1">
                <a:solidFill>
                  <a:srgbClr val="FF6600"/>
                </a:solidFill>
                <a:latin typeface="Arial"/>
                <a:cs typeface="Arial"/>
              </a:rPr>
              <a:t>אנדוציטוזה</a:t>
            </a:r>
            <a:r>
              <a:rPr lang="he-IL" kern="0" dirty="0">
                <a:solidFill>
                  <a:srgbClr val="FF6600"/>
                </a:solidFill>
                <a:latin typeface="Arial"/>
                <a:cs typeface="Arial"/>
              </a:rPr>
              <a:t>,</a:t>
            </a:r>
            <a:r>
              <a:rPr lang="he-IL" kern="0" dirty="0">
                <a:solidFill>
                  <a:sysClr val="windowText" lastClr="000000"/>
                </a:solidFill>
                <a:latin typeface="Arial"/>
                <a:cs typeface="Arial"/>
              </a:rPr>
              <a:t> או מן התא החוצה בדרך הנקראת </a:t>
            </a:r>
            <a:r>
              <a:rPr lang="he-IL" kern="0" dirty="0" err="1">
                <a:solidFill>
                  <a:srgbClr val="FF6600"/>
                </a:solidFill>
                <a:latin typeface="Arial"/>
                <a:cs typeface="Arial"/>
              </a:rPr>
              <a:t>אקסוציטוזה</a:t>
            </a:r>
            <a:r>
              <a:rPr lang="he-IL" kern="0" dirty="0">
                <a:solidFill>
                  <a:sysClr val="windowText" lastClr="000000"/>
                </a:solidFill>
                <a:latin typeface="Arial"/>
                <a:cs typeface="Arial"/>
              </a:rPr>
              <a:t>.</a:t>
            </a:r>
          </a:p>
          <a:p>
            <a:pPr lvl="0" fontAlgn="auto">
              <a:spcBef>
                <a:spcPts val="0"/>
              </a:spcBef>
              <a:spcAft>
                <a:spcPts val="0"/>
              </a:spcAft>
              <a:defRPr/>
            </a:pPr>
            <a:r>
              <a:rPr lang="he-IL" kern="0" dirty="0">
                <a:solidFill>
                  <a:sysClr val="windowText" lastClr="000000"/>
                </a:solidFill>
                <a:latin typeface="Arial"/>
                <a:cs typeface="Arial"/>
              </a:rPr>
              <a:t>כמו ההעברה הפעילה, הנעשית על ידי המשאבות, גם לשם קיום תהליכים אלו נדרשת </a:t>
            </a:r>
            <a:r>
              <a:rPr lang="he-IL" kern="0" dirty="0">
                <a:solidFill>
                  <a:srgbClr val="FF6600"/>
                </a:solidFill>
                <a:latin typeface="Arial"/>
                <a:cs typeface="Arial"/>
              </a:rPr>
              <a:t>השקעת אנרגיה</a:t>
            </a:r>
            <a:r>
              <a:rPr lang="he-IL" kern="0" dirty="0">
                <a:solidFill>
                  <a:sysClr val="windowText" lastClr="000000"/>
                </a:solidFill>
                <a:latin typeface="Arial"/>
                <a:cs typeface="Arial"/>
              </a:rPr>
              <a:t>.</a:t>
            </a:r>
          </a:p>
        </p:txBody>
      </p:sp>
      <p:grpSp>
        <p:nvGrpSpPr>
          <p:cNvPr id="2" name="קבוצה 1"/>
          <p:cNvGrpSpPr/>
          <p:nvPr/>
        </p:nvGrpSpPr>
        <p:grpSpPr>
          <a:xfrm>
            <a:off x="251520" y="2348880"/>
            <a:ext cx="8352928" cy="3991022"/>
            <a:chOff x="1475656" y="2781301"/>
            <a:chExt cx="8352928" cy="3991022"/>
          </a:xfrm>
        </p:grpSpPr>
        <p:grpSp>
          <p:nvGrpSpPr>
            <p:cNvPr id="280581" name="קבוצה 6"/>
            <p:cNvGrpSpPr>
              <a:grpSpLocks/>
            </p:cNvGrpSpPr>
            <p:nvPr/>
          </p:nvGrpSpPr>
          <p:grpSpPr bwMode="auto">
            <a:xfrm>
              <a:off x="1475656" y="2781301"/>
              <a:ext cx="8352928" cy="3991022"/>
              <a:chOff x="533524" y="2468574"/>
              <a:chExt cx="8352691" cy="3991010"/>
            </a:xfrm>
          </p:grpSpPr>
          <p:pic>
            <p:nvPicPr>
              <p:cNvPr id="28058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36" y="4570470"/>
                <a:ext cx="5516770" cy="188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6077983" y="2468575"/>
                <a:ext cx="2808232" cy="1889114"/>
              </a:xfrm>
              <a:prstGeom prst="rect">
                <a:avLst/>
              </a:prstGeom>
              <a:noFill/>
              <a:ln w="22225">
                <a:solidFill>
                  <a:schemeClr val="accent3"/>
                </a:solidFill>
              </a:ln>
              <a:effectLst>
                <a:outerShdw sx="101000" sy="101000" algn="ctr" rotWithShape="0">
                  <a:sysClr val="window" lastClr="FFFFFF">
                    <a:lumMod val="75000"/>
                  </a:sysClr>
                </a:outerShdw>
              </a:effectLst>
            </p:spPr>
            <p:txBody>
              <a:bodyPr rtlCol="1" anchor="ctr">
                <a:normAutofit/>
              </a:bodyPr>
              <a:lstStyle/>
              <a:p>
                <a:pPr fontAlgn="auto">
                  <a:spcBef>
                    <a:spcPts val="0"/>
                  </a:spcBef>
                  <a:spcAft>
                    <a:spcPts val="0"/>
                  </a:spcAft>
                  <a:defRPr/>
                </a:pPr>
                <a:r>
                  <a:rPr lang="he-IL" b="1" kern="0" dirty="0">
                    <a:solidFill>
                      <a:srgbClr val="FF6600"/>
                    </a:solidFill>
                    <a:latin typeface="Arial"/>
                    <a:cs typeface="Arial"/>
                  </a:rPr>
                  <a:t>אנדוציטוזה</a:t>
                </a:r>
              </a:p>
              <a:p>
                <a:pPr fontAlgn="auto">
                  <a:spcBef>
                    <a:spcPts val="0"/>
                  </a:spcBef>
                  <a:spcAft>
                    <a:spcPts val="0"/>
                  </a:spcAft>
                  <a:defRPr/>
                </a:pPr>
                <a:r>
                  <a:rPr lang="he-IL" sz="1600" b="1" kern="0" dirty="0">
                    <a:solidFill>
                      <a:sysClr val="windowText" lastClr="000000"/>
                    </a:solidFill>
                    <a:latin typeface="Arial"/>
                    <a:cs typeface="Arial"/>
                  </a:rPr>
                  <a:t>הכנסת חומרים מהסביבה </a:t>
                </a:r>
                <a:endParaRPr lang="he-IL" sz="1600" b="1" kern="0" dirty="0" smtClean="0">
                  <a:solidFill>
                    <a:sysClr val="windowText" lastClr="000000"/>
                  </a:solidFill>
                  <a:latin typeface="Arial"/>
                  <a:cs typeface="Arial"/>
                </a:endParaRPr>
              </a:p>
              <a:p>
                <a:pPr fontAlgn="auto">
                  <a:spcBef>
                    <a:spcPts val="0"/>
                  </a:spcBef>
                  <a:spcAft>
                    <a:spcPts val="0"/>
                  </a:spcAft>
                  <a:defRPr/>
                </a:pPr>
                <a:r>
                  <a:rPr lang="he-IL" sz="1600" b="1" kern="0" dirty="0" smtClean="0">
                    <a:solidFill>
                      <a:sysClr val="windowText" lastClr="000000"/>
                    </a:solidFill>
                    <a:latin typeface="Arial"/>
                    <a:cs typeface="Arial"/>
                  </a:rPr>
                  <a:t>לתוך </a:t>
                </a:r>
                <a:r>
                  <a:rPr lang="he-IL" sz="1600" b="1" kern="0" dirty="0">
                    <a:solidFill>
                      <a:sysClr val="windowText" lastClr="000000"/>
                    </a:solidFill>
                    <a:latin typeface="Arial"/>
                    <a:cs typeface="Arial"/>
                  </a:rPr>
                  <a:t>התא </a:t>
                </a:r>
                <a:r>
                  <a:rPr lang="he-IL" sz="1600" b="1" kern="0" dirty="0">
                    <a:latin typeface="Arial"/>
                    <a:cs typeface="Arial"/>
                  </a:rPr>
                  <a:t>באמצעות שלפוחית שנוצרת משקע בקרום התא ונעה לתוך התא.</a:t>
                </a:r>
              </a:p>
            </p:txBody>
          </p:sp>
          <p:pic>
            <p:nvPicPr>
              <p:cNvPr id="28058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4" y="2468574"/>
                <a:ext cx="5540582" cy="188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bwMode="auto">
            <a:xfrm>
              <a:off x="7019974" y="4883202"/>
              <a:ext cx="2808610" cy="1860743"/>
            </a:xfrm>
            <a:prstGeom prst="rect">
              <a:avLst/>
            </a:prstGeom>
            <a:noFill/>
            <a:ln w="22225">
              <a:solidFill>
                <a:schemeClr val="accent3"/>
              </a:solidFill>
            </a:ln>
            <a:effectLst>
              <a:outerShdw sx="101000" sy="101000" algn="ctr" rotWithShape="0">
                <a:sysClr val="window" lastClr="FFFFFF">
                  <a:lumMod val="75000"/>
                </a:sysClr>
              </a:outerShdw>
            </a:effectLst>
          </p:spPr>
          <p:txBody>
            <a:bodyPr rtlCol="1" anchor="ctr">
              <a:normAutofit/>
            </a:bodyPr>
            <a:lstStyle/>
            <a:p>
              <a:pPr fontAlgn="auto">
                <a:spcBef>
                  <a:spcPts val="0"/>
                </a:spcBef>
                <a:spcAft>
                  <a:spcPts val="0"/>
                </a:spcAft>
                <a:defRPr/>
              </a:pPr>
              <a:r>
                <a:rPr lang="he-IL" sz="1600" b="1" kern="0" dirty="0" err="1">
                  <a:solidFill>
                    <a:srgbClr val="FF6600"/>
                  </a:solidFill>
                  <a:latin typeface="Arial"/>
                  <a:cs typeface="Arial"/>
                </a:rPr>
                <a:t>אקסוציטוזה</a:t>
              </a:r>
              <a:endParaRPr lang="he-IL" sz="1600" b="1" kern="0" dirty="0">
                <a:solidFill>
                  <a:srgbClr val="FF6600"/>
                </a:solidFill>
                <a:latin typeface="Arial"/>
                <a:cs typeface="Arial"/>
              </a:endParaRPr>
            </a:p>
            <a:p>
              <a:pPr fontAlgn="auto">
                <a:spcBef>
                  <a:spcPts val="0"/>
                </a:spcBef>
                <a:spcAft>
                  <a:spcPts val="0"/>
                </a:spcAft>
                <a:defRPr/>
              </a:pPr>
              <a:r>
                <a:rPr lang="he-IL" sz="1600" b="1" kern="0" dirty="0">
                  <a:latin typeface="Arial"/>
                  <a:cs typeface="Arial"/>
                </a:rPr>
                <a:t>הפרשת חומרים מהתא החוצה באמצעות שלפוחית הנוצרת בתוך התא, מתאחה עם קרום התא ונפתחת כלפי חוץ.</a:t>
              </a:r>
            </a:p>
          </p:txBody>
        </p:sp>
      </p:grpSp>
      <p:sp>
        <p:nvSpPr>
          <p:cNvPr id="15" name="מלבן 14"/>
          <p:cNvSpPr/>
          <p:nvPr/>
        </p:nvSpPr>
        <p:spPr>
          <a:xfrm>
            <a:off x="1162960" y="6383532"/>
            <a:ext cx="5641288" cy="369332"/>
          </a:xfrm>
          <a:prstGeom prst="rect">
            <a:avLst/>
          </a:prstGeom>
        </p:spPr>
        <p:txBody>
          <a:bodyPr wrap="none">
            <a:spAutoFit/>
          </a:bodyPr>
          <a:lstStyle/>
          <a:p>
            <a:r>
              <a:rPr lang="he-IL" kern="0" dirty="0" smtClean="0">
                <a:solidFill>
                  <a:srgbClr val="1F497D"/>
                </a:solidFill>
                <a:latin typeface="Arial"/>
                <a:cs typeface="Arial"/>
              </a:rPr>
              <a:t>צפו </a:t>
            </a:r>
            <a:r>
              <a:rPr lang="he-IL" kern="0" dirty="0" smtClean="0">
                <a:solidFill>
                  <a:srgbClr val="1F497D"/>
                </a:solidFill>
                <a:latin typeface="Arial"/>
                <a:cs typeface="Arial"/>
                <a:hlinkClick r:id="rId4"/>
              </a:rPr>
              <a:t>בסרטון</a:t>
            </a:r>
            <a:r>
              <a:rPr lang="he-IL" kern="0" dirty="0">
                <a:solidFill>
                  <a:srgbClr val="1F497D"/>
                </a:solidFill>
                <a:latin typeface="Arial"/>
                <a:cs typeface="Arial"/>
              </a:rPr>
              <a:t> </a:t>
            </a:r>
            <a:r>
              <a:rPr lang="he-IL" kern="0" dirty="0" smtClean="0">
                <a:solidFill>
                  <a:srgbClr val="1F497D"/>
                </a:solidFill>
                <a:latin typeface="Arial"/>
                <a:cs typeface="Arial"/>
              </a:rPr>
              <a:t> המתאר מעבר חומרים </a:t>
            </a:r>
            <a:r>
              <a:rPr lang="he-IL" kern="0" dirty="0" err="1" smtClean="0">
                <a:solidFill>
                  <a:srgbClr val="1F497D"/>
                </a:solidFill>
                <a:latin typeface="Arial"/>
                <a:cs typeface="Arial"/>
              </a:rPr>
              <a:t>באנדוציטוזה</a:t>
            </a:r>
            <a:r>
              <a:rPr lang="he-IL" kern="0" dirty="0" smtClean="0">
                <a:solidFill>
                  <a:srgbClr val="1F497D"/>
                </a:solidFill>
                <a:latin typeface="Arial"/>
                <a:cs typeface="Arial"/>
              </a:rPr>
              <a:t> </a:t>
            </a:r>
            <a:r>
              <a:rPr lang="he-IL" kern="0" dirty="0" err="1" smtClean="0">
                <a:solidFill>
                  <a:srgbClr val="1F497D"/>
                </a:solidFill>
                <a:latin typeface="Arial"/>
                <a:cs typeface="Arial"/>
              </a:rPr>
              <a:t>ואקסוציטוזה</a:t>
            </a:r>
            <a:r>
              <a:rPr lang="he-IL" kern="0" dirty="0" smtClean="0">
                <a:solidFill>
                  <a:srgbClr val="1F497D"/>
                </a:solidFill>
                <a:latin typeface="Arial"/>
                <a:cs typeface="Arial"/>
              </a:rPr>
              <a:t>.</a:t>
            </a:r>
            <a:endParaRPr lang="he-I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28650"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שאלה 17: מעבר </a:t>
            </a:r>
            <a:r>
              <a:rPr lang="he-IL" sz="1800" b="1" dirty="0">
                <a:solidFill>
                  <a:srgbClr val="FF6600"/>
                </a:solidFill>
                <a:ea typeface="+mn-ea"/>
              </a:rPr>
              <a:t>חומרים </a:t>
            </a:r>
            <a:r>
              <a:rPr lang="he-IL" sz="1800" b="1" dirty="0" err="1">
                <a:solidFill>
                  <a:srgbClr val="FF6600"/>
                </a:solidFill>
                <a:ea typeface="+mn-ea"/>
              </a:rPr>
              <a:t>באקסוציטוזה</a:t>
            </a:r>
            <a:r>
              <a:rPr lang="he-IL" sz="1800" b="1" dirty="0">
                <a:solidFill>
                  <a:srgbClr val="FF6600"/>
                </a:solidFill>
                <a:ea typeface="+mn-ea"/>
              </a:rPr>
              <a:t> </a:t>
            </a:r>
            <a:r>
              <a:rPr lang="he-IL" sz="1800" b="1" dirty="0" err="1" smtClean="0">
                <a:solidFill>
                  <a:srgbClr val="FF6600"/>
                </a:solidFill>
                <a:ea typeface="+mn-ea"/>
              </a:rPr>
              <a:t>ואנדוציטוזה</a:t>
            </a:r>
            <a:endParaRPr lang="he-IL" sz="1800" b="1" dirty="0">
              <a:solidFill>
                <a:srgbClr val="FF6600"/>
              </a:solidFill>
              <a:ea typeface="+mn-ea"/>
            </a:endParaRPr>
          </a:p>
        </p:txBody>
      </p:sp>
      <p:sp>
        <p:nvSpPr>
          <p:cNvPr id="15" name="TextBox 14"/>
          <p:cNvSpPr txBox="1"/>
          <p:nvPr/>
        </p:nvSpPr>
        <p:spPr>
          <a:xfrm>
            <a:off x="300038" y="548680"/>
            <a:ext cx="8358187"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17:</a:t>
            </a:r>
          </a:p>
          <a:p>
            <a:pPr fontAlgn="auto">
              <a:spcBef>
                <a:spcPts val="0"/>
              </a:spcBef>
              <a:spcAft>
                <a:spcPts val="0"/>
              </a:spcAft>
              <a:buFont typeface="Arial" pitchFamily="34" charset="0"/>
              <a:buNone/>
              <a:defRPr/>
            </a:pPr>
            <a:r>
              <a:rPr lang="he-IL" kern="0" dirty="0">
                <a:solidFill>
                  <a:srgbClr val="1D4C72"/>
                </a:solidFill>
              </a:rPr>
              <a:t>איזה מבין התהליכים הבאים מתרחש דרך </a:t>
            </a:r>
            <a:r>
              <a:rPr lang="he-IL" kern="0" smtClean="0">
                <a:solidFill>
                  <a:srgbClr val="1D4C72"/>
                </a:solidFill>
              </a:rPr>
              <a:t>אקסוציטוזה?</a:t>
            </a:r>
            <a:endParaRPr lang="he-IL" kern="0" dirty="0">
              <a:solidFill>
                <a:srgbClr val="1D4C72"/>
              </a:solidFill>
            </a:endParaRP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א.</a:t>
            </a:r>
            <a:r>
              <a:rPr lang="he-IL" kern="0" dirty="0">
                <a:solidFill>
                  <a:srgbClr val="1D4C72"/>
                </a:solidFill>
              </a:rPr>
              <a:t> מעבר חמצן מנאדיות הריאה אל הדם</a:t>
            </a: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ב</a:t>
            </a:r>
            <a:r>
              <a:rPr lang="he-IL" kern="0" dirty="0">
                <a:solidFill>
                  <a:srgbClr val="1D4C72"/>
                </a:solidFill>
              </a:rPr>
              <a:t>. מעבר גלוקוז ממערכת העיכול אל הדם</a:t>
            </a:r>
          </a:p>
          <a:p>
            <a:pPr fontAlgn="auto">
              <a:spcBef>
                <a:spcPts val="0"/>
              </a:spcBef>
              <a:spcAft>
                <a:spcPts val="0"/>
              </a:spcAft>
              <a:buFont typeface="Arial" pitchFamily="34" charset="0"/>
              <a:buNone/>
              <a:defRPr/>
            </a:pPr>
            <a:r>
              <a:rPr lang="he-IL" b="1" kern="0" dirty="0">
                <a:solidFill>
                  <a:srgbClr val="1D4C72"/>
                </a:solidFill>
              </a:rPr>
              <a:t> ג.</a:t>
            </a:r>
            <a:r>
              <a:rPr lang="he-IL" kern="0" dirty="0">
                <a:solidFill>
                  <a:srgbClr val="1D4C72"/>
                </a:solidFill>
              </a:rPr>
              <a:t> מעבר אנזימי עיכול מהתאים בדופן המעי אל חלל המעי</a:t>
            </a: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ד.</a:t>
            </a:r>
            <a:r>
              <a:rPr lang="he-IL" kern="0" dirty="0">
                <a:solidFill>
                  <a:srgbClr val="1D4C72"/>
                </a:solidFill>
              </a:rPr>
              <a:t> מעבר פחמן דו-חמצני מהתאים אל הדם</a:t>
            </a:r>
            <a:endParaRPr lang="he-IL" sz="1200" kern="0" dirty="0">
              <a:solidFill>
                <a:sysClr val="windowText" lastClr="000000"/>
              </a:solidFill>
              <a:latin typeface="Arial"/>
              <a:cs typeface="Arial"/>
            </a:endParaRPr>
          </a:p>
        </p:txBody>
      </p:sp>
      <p:sp>
        <p:nvSpPr>
          <p:cNvPr id="6"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A79720-5363-42D1-9622-7ABDB68AE1F2}" type="slidenum">
              <a:rPr lang="he-IL" sz="1200" smtClean="0">
                <a:solidFill>
                  <a:prstClr val="white">
                    <a:lumMod val="75000"/>
                  </a:prstClr>
                </a:solidFill>
              </a:rPr>
              <a:pPr fontAlgn="base">
                <a:spcBef>
                  <a:spcPct val="0"/>
                </a:spcBef>
                <a:spcAft>
                  <a:spcPct val="0"/>
                </a:spcAft>
                <a:defRPr/>
              </a:pPr>
              <a:t>51</a:t>
            </a:fld>
            <a:endParaRPr lang="he-IL" sz="1200" dirty="0" smtClean="0">
              <a:solidFill>
                <a:prstClr val="white">
                  <a:lumMod val="75000"/>
                </a:prstClr>
              </a:solidFill>
            </a:endParaRPr>
          </a:p>
        </p:txBody>
      </p:sp>
      <p:sp>
        <p:nvSpPr>
          <p:cNvPr id="7"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תשובה</a:t>
            </a:r>
            <a:endParaRPr lang="he-IL" sz="1800" b="1" dirty="0">
              <a:solidFill>
                <a:srgbClr val="FF6600"/>
              </a:solidFill>
              <a:ea typeface="+mn-ea"/>
            </a:endParaRPr>
          </a:p>
        </p:txBody>
      </p:sp>
      <p:sp>
        <p:nvSpPr>
          <p:cNvPr id="6" name="Rectangle 10"/>
          <p:cNvSpPr/>
          <p:nvPr/>
        </p:nvSpPr>
        <p:spPr>
          <a:xfrm>
            <a:off x="171450" y="2921000"/>
            <a:ext cx="8615363" cy="1793875"/>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nchor="ctr"/>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a:t>
            </a:r>
            <a:r>
              <a:rPr lang="he-IL" b="1" kern="0" dirty="0">
                <a:solidFill>
                  <a:prstClr val="black"/>
                </a:solidFill>
                <a:latin typeface="Arial"/>
                <a:cs typeface="Arial"/>
              </a:rPr>
              <a:t>ג'</a:t>
            </a:r>
            <a:r>
              <a:rPr lang="he-IL" kern="0" dirty="0">
                <a:solidFill>
                  <a:prstClr val="black"/>
                </a:solidFill>
                <a:latin typeface="Arial"/>
                <a:cs typeface="Arial"/>
              </a:rPr>
              <a:t>. </a:t>
            </a:r>
          </a:p>
          <a:p>
            <a:pPr fontAlgn="auto">
              <a:spcBef>
                <a:spcPts val="0"/>
              </a:spcBef>
              <a:spcAft>
                <a:spcPts val="0"/>
              </a:spcAft>
              <a:defRPr/>
            </a:pPr>
            <a:r>
              <a:rPr lang="he-IL" kern="0" dirty="0">
                <a:latin typeface="Arial"/>
                <a:cs typeface="Arial"/>
              </a:rPr>
              <a:t>האנזימים הם חלבונים. החלבונים הם בעלי מולקולה גדולה, ולכן אינם יכולים לעבור דרך קרום התא, אלא בתהליך אקסוציטוזה. בשאר המקרים מדובר בחומרים בעלי מולקולה קטנה יחסית, שחוצים את הקרום דרך הפוספוליפידים (חמצן, פחמן דו-חמצני) או על ידי נשאים ייחודיים (גלוקוז).</a:t>
            </a:r>
          </a:p>
        </p:txBody>
      </p:sp>
      <p:sp>
        <p:nvSpPr>
          <p:cNvPr id="7" name="TextBox 6"/>
          <p:cNvSpPr txBox="1"/>
          <p:nvPr/>
        </p:nvSpPr>
        <p:spPr>
          <a:xfrm>
            <a:off x="300038" y="500063"/>
            <a:ext cx="8358187"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17:</a:t>
            </a:r>
          </a:p>
          <a:p>
            <a:pPr fontAlgn="auto">
              <a:spcBef>
                <a:spcPts val="0"/>
              </a:spcBef>
              <a:spcAft>
                <a:spcPts val="0"/>
              </a:spcAft>
              <a:buFont typeface="Arial" pitchFamily="34" charset="0"/>
              <a:buNone/>
              <a:defRPr/>
            </a:pPr>
            <a:r>
              <a:rPr lang="he-IL" kern="0" dirty="0">
                <a:solidFill>
                  <a:srgbClr val="1D4C72"/>
                </a:solidFill>
              </a:rPr>
              <a:t>איזה מבין התהליכים הבאים מתרחש דרך </a:t>
            </a:r>
            <a:r>
              <a:rPr lang="he-IL" kern="0" dirty="0" err="1" smtClean="0">
                <a:solidFill>
                  <a:srgbClr val="1D4C72"/>
                </a:solidFill>
              </a:rPr>
              <a:t>אקסוציטוזה</a:t>
            </a:r>
            <a:r>
              <a:rPr lang="he-IL" kern="0" dirty="0" smtClean="0">
                <a:solidFill>
                  <a:srgbClr val="1D4C72"/>
                </a:solidFill>
              </a:rPr>
              <a:t>?</a:t>
            </a:r>
            <a:endParaRPr lang="he-IL" kern="0" dirty="0">
              <a:solidFill>
                <a:srgbClr val="1D4C72"/>
              </a:solidFill>
            </a:endParaRP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א.</a:t>
            </a:r>
            <a:r>
              <a:rPr lang="he-IL" kern="0" dirty="0">
                <a:solidFill>
                  <a:srgbClr val="1D4C72"/>
                </a:solidFill>
              </a:rPr>
              <a:t> מעבר חמצן מנאדיות הריאה אל הדם</a:t>
            </a: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ב</a:t>
            </a:r>
            <a:r>
              <a:rPr lang="he-IL" kern="0" dirty="0">
                <a:solidFill>
                  <a:srgbClr val="1D4C72"/>
                </a:solidFill>
              </a:rPr>
              <a:t>. מעבר גלוקוז ממערכת העיכול אל הדם</a:t>
            </a:r>
          </a:p>
          <a:p>
            <a:pPr fontAlgn="auto">
              <a:spcBef>
                <a:spcPts val="0"/>
              </a:spcBef>
              <a:spcAft>
                <a:spcPts val="0"/>
              </a:spcAft>
              <a:buFont typeface="Arial" pitchFamily="34" charset="0"/>
              <a:buNone/>
              <a:defRPr/>
            </a:pPr>
            <a:r>
              <a:rPr lang="he-IL" b="1" kern="0" dirty="0">
                <a:solidFill>
                  <a:srgbClr val="1D4C72"/>
                </a:solidFill>
              </a:rPr>
              <a:t> ג.</a:t>
            </a:r>
            <a:r>
              <a:rPr lang="he-IL" kern="0" dirty="0">
                <a:solidFill>
                  <a:srgbClr val="1D4C72"/>
                </a:solidFill>
              </a:rPr>
              <a:t> מעבר אנזימי עיכול מהתאים בדופן המעי אל חלל המעי</a:t>
            </a:r>
          </a:p>
          <a:p>
            <a:pPr fontAlgn="auto">
              <a:spcBef>
                <a:spcPts val="0"/>
              </a:spcBef>
              <a:spcAft>
                <a:spcPts val="0"/>
              </a:spcAft>
              <a:buFont typeface="Arial" pitchFamily="34" charset="0"/>
              <a:buNone/>
              <a:defRPr/>
            </a:pPr>
            <a:r>
              <a:rPr lang="he-IL" kern="0" dirty="0">
                <a:solidFill>
                  <a:srgbClr val="1D4C72"/>
                </a:solidFill>
              </a:rPr>
              <a:t> </a:t>
            </a:r>
            <a:r>
              <a:rPr lang="he-IL" b="1" kern="0" dirty="0">
                <a:solidFill>
                  <a:srgbClr val="1D4C72"/>
                </a:solidFill>
              </a:rPr>
              <a:t>ד.</a:t>
            </a:r>
            <a:r>
              <a:rPr lang="he-IL" kern="0" dirty="0">
                <a:solidFill>
                  <a:srgbClr val="1D4C72"/>
                </a:solidFill>
              </a:rPr>
              <a:t> מעבר פחמן דו-חמצני מהתאים אל הדם</a:t>
            </a:r>
            <a:endParaRPr lang="he-IL" sz="1200" kern="0" dirty="0">
              <a:solidFill>
                <a:sysClr val="windowText" lastClr="000000"/>
              </a:solidFill>
              <a:latin typeface="Arial"/>
              <a:cs typeface="Arial"/>
            </a:endParaRP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AF6804-21CF-4144-9E3E-4DB36FFE5C1E}" type="slidenum">
              <a:rPr lang="he-IL" sz="1200" smtClean="0">
                <a:solidFill>
                  <a:prstClr val="white">
                    <a:lumMod val="75000"/>
                  </a:prstClr>
                </a:solidFill>
              </a:rPr>
              <a:pPr fontAlgn="base">
                <a:spcBef>
                  <a:spcPct val="0"/>
                </a:spcBef>
                <a:spcAft>
                  <a:spcPct val="0"/>
                </a:spcAft>
                <a:defRPr/>
              </a:pPr>
              <a:t>52</a:t>
            </a:fld>
            <a:endParaRPr lang="he-IL" sz="1200" dirty="0" smtClean="0">
              <a:solidFill>
                <a:prstClr val="white">
                  <a:lumMod val="75000"/>
                </a:prstClr>
              </a:solidFill>
            </a:endParaRPr>
          </a:p>
        </p:txBody>
      </p:sp>
      <p:sp>
        <p:nvSpPr>
          <p:cNvPr id="1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17723" y="106363"/>
            <a:ext cx="8086725" cy="439737"/>
          </a:xfrm>
        </p:spPr>
        <p:txBody>
          <a:bodyPr/>
          <a:lstStyle/>
          <a:p>
            <a:pPr eaLnBrk="1" fontAlgn="auto" hangingPunct="1">
              <a:spcBef>
                <a:spcPts val="0"/>
              </a:spcBef>
              <a:spcAft>
                <a:spcPts val="0"/>
              </a:spcAft>
              <a:defRPr/>
            </a:pPr>
            <a:r>
              <a:rPr lang="he-IL" sz="1800" b="1" dirty="0" smtClean="0">
                <a:solidFill>
                  <a:srgbClr val="FF6600"/>
                </a:solidFill>
                <a:ea typeface="+mn-ea"/>
              </a:rPr>
              <a:t>שאלה 18 – מעבר </a:t>
            </a:r>
            <a:r>
              <a:rPr lang="he-IL" sz="1800" b="1" dirty="0">
                <a:solidFill>
                  <a:srgbClr val="FF6600"/>
                </a:solidFill>
                <a:ea typeface="+mn-ea"/>
              </a:rPr>
              <a:t>חומרים </a:t>
            </a:r>
            <a:r>
              <a:rPr lang="he-IL" sz="1800" b="1" dirty="0" err="1">
                <a:solidFill>
                  <a:srgbClr val="FF6600"/>
                </a:solidFill>
                <a:ea typeface="+mn-ea"/>
              </a:rPr>
              <a:t>באקסוציטוזה</a:t>
            </a:r>
            <a:r>
              <a:rPr lang="he-IL" sz="1800" b="1" dirty="0">
                <a:solidFill>
                  <a:srgbClr val="FF6600"/>
                </a:solidFill>
                <a:ea typeface="+mn-ea"/>
              </a:rPr>
              <a:t> </a:t>
            </a:r>
            <a:r>
              <a:rPr lang="he-IL" sz="1800" b="1" dirty="0" err="1" smtClean="0">
                <a:solidFill>
                  <a:srgbClr val="FF6600"/>
                </a:solidFill>
                <a:ea typeface="+mn-ea"/>
              </a:rPr>
              <a:t>ואנדוציטוזה</a:t>
            </a:r>
            <a:endParaRPr lang="he-IL" sz="1800" b="1" dirty="0">
              <a:solidFill>
                <a:srgbClr val="FF6600"/>
              </a:solidFill>
              <a:ea typeface="+mn-ea"/>
            </a:endParaRPr>
          </a:p>
        </p:txBody>
      </p:sp>
      <p:sp>
        <p:nvSpPr>
          <p:cNvPr id="6" name="TextBox 5"/>
          <p:cNvSpPr txBox="1"/>
          <p:nvPr/>
        </p:nvSpPr>
        <p:spPr>
          <a:xfrm>
            <a:off x="251520" y="604912"/>
            <a:ext cx="8358188"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eaLnBrk="0" fontAlgn="auto" hangingPunct="0">
              <a:spcBef>
                <a:spcPts val="0"/>
              </a:spcBef>
              <a:spcAft>
                <a:spcPts val="0"/>
              </a:spcAft>
              <a:defRPr/>
            </a:pPr>
            <a:r>
              <a:rPr lang="he-IL" b="1" kern="0" dirty="0">
                <a:solidFill>
                  <a:srgbClr val="1D4C72"/>
                </a:solidFill>
                <a:latin typeface="Arial"/>
                <a:cs typeface="Arial"/>
              </a:rPr>
              <a:t>שאלה 18:</a:t>
            </a:r>
          </a:p>
          <a:p>
            <a:pPr eaLnBrk="0" fontAlgn="auto" hangingPunct="0">
              <a:spcBef>
                <a:spcPts val="0"/>
              </a:spcBef>
              <a:spcAft>
                <a:spcPts val="0"/>
              </a:spcAft>
              <a:defRPr/>
            </a:pPr>
            <a:r>
              <a:rPr lang="he-IL" kern="0" dirty="0">
                <a:solidFill>
                  <a:schemeClr val="tx2"/>
                </a:solidFill>
              </a:rPr>
              <a:t>מה המשותף בין תהליך ההעברה הפעילה, הנעשה על ידי המשאבות, לבין </a:t>
            </a:r>
            <a:endParaRPr lang="he-IL" kern="0" dirty="0" smtClean="0">
              <a:solidFill>
                <a:schemeClr val="tx2"/>
              </a:solidFill>
            </a:endParaRPr>
          </a:p>
          <a:p>
            <a:pPr eaLnBrk="0" fontAlgn="auto" hangingPunct="0">
              <a:spcBef>
                <a:spcPts val="0"/>
              </a:spcBef>
              <a:spcAft>
                <a:spcPts val="0"/>
              </a:spcAft>
              <a:defRPr/>
            </a:pPr>
            <a:r>
              <a:rPr lang="he-IL" kern="0" dirty="0" smtClean="0">
                <a:solidFill>
                  <a:schemeClr val="tx2"/>
                </a:solidFill>
              </a:rPr>
              <a:t>ההעברה הפעילה </a:t>
            </a:r>
            <a:r>
              <a:rPr lang="he-IL" kern="0" dirty="0">
                <a:solidFill>
                  <a:schemeClr val="tx2"/>
                </a:solidFill>
              </a:rPr>
              <a:t>בתהליכי אנדוציטוזה ואקסוציטוזה?</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א.</a:t>
            </a:r>
            <a:r>
              <a:rPr lang="he-IL" kern="0" dirty="0">
                <a:solidFill>
                  <a:schemeClr val="tx2"/>
                </a:solidFill>
              </a:rPr>
              <a:t> בשניהם מועברים חומרים בעלי מולקולה גדולה</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ב.</a:t>
            </a:r>
            <a:r>
              <a:rPr lang="he-IL" kern="0" dirty="0">
                <a:solidFill>
                  <a:schemeClr val="tx2"/>
                </a:solidFill>
              </a:rPr>
              <a:t> בשניהם מועברים חומרים מריכוז גבוה לנמוך</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ג.</a:t>
            </a:r>
            <a:r>
              <a:rPr lang="he-IL" kern="0" dirty="0">
                <a:solidFill>
                  <a:schemeClr val="tx2"/>
                </a:solidFill>
              </a:rPr>
              <a:t> בשניהם מועברים חומרים דרך שכבת הפוספוליפדים</a:t>
            </a:r>
            <a:endParaRPr lang="en-US" kern="0" dirty="0">
              <a:solidFill>
                <a:schemeClr val="tx2"/>
              </a:solidFill>
            </a:endParaRPr>
          </a:p>
          <a:p>
            <a:pPr fontAlgn="auto">
              <a:spcBef>
                <a:spcPts val="0"/>
              </a:spcBef>
              <a:spcAft>
                <a:spcPts val="0"/>
              </a:spcAft>
              <a:defRPr/>
            </a:pPr>
            <a:r>
              <a:rPr lang="he-IL" b="1" kern="0" dirty="0">
                <a:solidFill>
                  <a:schemeClr val="tx2"/>
                </a:solidFill>
              </a:rPr>
              <a:t> ד.</a:t>
            </a:r>
            <a:r>
              <a:rPr lang="he-IL" kern="0" dirty="0">
                <a:solidFill>
                  <a:schemeClr val="tx2"/>
                </a:solidFill>
              </a:rPr>
              <a:t> בשניהם נדרשת השקעת אנרגיה</a:t>
            </a: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D898AB-E8D6-44B0-BB46-C3618171A493}" type="slidenum">
              <a:rPr lang="he-IL" sz="1200" smtClean="0">
                <a:solidFill>
                  <a:prstClr val="white">
                    <a:lumMod val="75000"/>
                  </a:prstClr>
                </a:solidFill>
              </a:rPr>
              <a:pPr fontAlgn="base">
                <a:spcBef>
                  <a:spcPct val="0"/>
                </a:spcBef>
                <a:spcAft>
                  <a:spcPct val="0"/>
                </a:spcAft>
                <a:defRPr/>
              </a:pPr>
              <a:t>53</a:t>
            </a:fld>
            <a:endParaRPr lang="he-IL" sz="1200" dirty="0" smtClean="0">
              <a:solidFill>
                <a:prstClr val="white">
                  <a:lumMod val="75000"/>
                </a:prstClr>
              </a:solidFill>
            </a:endParaRPr>
          </a:p>
        </p:txBody>
      </p:sp>
      <p:sp>
        <p:nvSpPr>
          <p:cNvPr id="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eaLnBrk="1" fontAlgn="auto" hangingPunct="1">
              <a:spcBef>
                <a:spcPts val="0"/>
              </a:spcBef>
              <a:spcAft>
                <a:spcPts val="0"/>
              </a:spcAft>
              <a:defRPr/>
            </a:pPr>
            <a:r>
              <a:rPr lang="he-IL" sz="1800" b="1" dirty="0" smtClean="0">
                <a:solidFill>
                  <a:srgbClr val="FF6600"/>
                </a:solidFill>
                <a:ea typeface="+mn-ea"/>
              </a:rPr>
              <a:t>תשובה</a:t>
            </a:r>
            <a:endParaRPr lang="he-IL" sz="1800" b="1" dirty="0">
              <a:solidFill>
                <a:srgbClr val="FF6600"/>
              </a:solidFill>
              <a:ea typeface="+mn-ea"/>
            </a:endParaRPr>
          </a:p>
        </p:txBody>
      </p:sp>
      <p:sp>
        <p:nvSpPr>
          <p:cNvPr id="6" name="Rectangle 10"/>
          <p:cNvSpPr/>
          <p:nvPr/>
        </p:nvSpPr>
        <p:spPr>
          <a:xfrm>
            <a:off x="512764" y="3279775"/>
            <a:ext cx="8312149" cy="792163"/>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nchor="ctr"/>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a:t>
            </a:r>
            <a:r>
              <a:rPr lang="he-IL" b="1" kern="0" dirty="0">
                <a:solidFill>
                  <a:prstClr val="black"/>
                </a:solidFill>
                <a:latin typeface="Arial"/>
                <a:cs typeface="Arial"/>
              </a:rPr>
              <a:t>ד'</a:t>
            </a:r>
            <a:r>
              <a:rPr lang="he-IL" kern="0" dirty="0">
                <a:solidFill>
                  <a:prstClr val="black"/>
                </a:solidFill>
                <a:latin typeface="Arial"/>
                <a:cs typeface="Arial"/>
              </a:rPr>
              <a:t>. </a:t>
            </a:r>
          </a:p>
        </p:txBody>
      </p:sp>
      <p:sp>
        <p:nvSpPr>
          <p:cNvPr id="7" name="TextBox 6"/>
          <p:cNvSpPr txBox="1"/>
          <p:nvPr/>
        </p:nvSpPr>
        <p:spPr>
          <a:xfrm>
            <a:off x="512764" y="588963"/>
            <a:ext cx="8096944" cy="2032000"/>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eaLnBrk="0" fontAlgn="auto" hangingPunct="0">
              <a:spcBef>
                <a:spcPts val="0"/>
              </a:spcBef>
              <a:spcAft>
                <a:spcPts val="0"/>
              </a:spcAft>
              <a:defRPr/>
            </a:pPr>
            <a:r>
              <a:rPr lang="he-IL" b="1" kern="0" dirty="0">
                <a:solidFill>
                  <a:srgbClr val="1D4C72"/>
                </a:solidFill>
                <a:latin typeface="Arial"/>
                <a:cs typeface="Arial"/>
              </a:rPr>
              <a:t>שאלה 18:</a:t>
            </a:r>
          </a:p>
          <a:p>
            <a:pPr eaLnBrk="0" fontAlgn="auto" hangingPunct="0">
              <a:spcBef>
                <a:spcPts val="0"/>
              </a:spcBef>
              <a:spcAft>
                <a:spcPts val="0"/>
              </a:spcAft>
              <a:defRPr/>
            </a:pPr>
            <a:r>
              <a:rPr lang="he-IL" kern="0" dirty="0">
                <a:solidFill>
                  <a:schemeClr val="tx2"/>
                </a:solidFill>
              </a:rPr>
              <a:t>מה המשותף בין תהליך ההעברה הפעילה, הנעשה על ידי המשאבות, לבין ההעברה הפעילה בתהליכי אנדוציטוזה ואקסוציטוזה?</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א.</a:t>
            </a:r>
            <a:r>
              <a:rPr lang="he-IL" kern="0" dirty="0">
                <a:solidFill>
                  <a:schemeClr val="tx2"/>
                </a:solidFill>
              </a:rPr>
              <a:t> בשניהם מועברים חומרים בעלי מולקולה גדולה</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ב.</a:t>
            </a:r>
            <a:r>
              <a:rPr lang="he-IL" kern="0" dirty="0">
                <a:solidFill>
                  <a:schemeClr val="tx2"/>
                </a:solidFill>
              </a:rPr>
              <a:t> בשניהם מועברים חומרים מריכוז גבוה לנמוך</a:t>
            </a:r>
            <a:endParaRPr lang="en-US" kern="0" dirty="0">
              <a:solidFill>
                <a:schemeClr val="tx2"/>
              </a:solidFill>
            </a:endParaRPr>
          </a:p>
          <a:p>
            <a:pPr eaLnBrk="0" fontAlgn="auto" hangingPunct="0">
              <a:spcBef>
                <a:spcPts val="0"/>
              </a:spcBef>
              <a:spcAft>
                <a:spcPts val="0"/>
              </a:spcAft>
              <a:defRPr/>
            </a:pPr>
            <a:r>
              <a:rPr lang="he-IL" kern="0" dirty="0">
                <a:solidFill>
                  <a:schemeClr val="tx2"/>
                </a:solidFill>
              </a:rPr>
              <a:t> </a:t>
            </a:r>
            <a:r>
              <a:rPr lang="he-IL" b="1" kern="0" dirty="0">
                <a:solidFill>
                  <a:schemeClr val="tx2"/>
                </a:solidFill>
              </a:rPr>
              <a:t>ג.</a:t>
            </a:r>
            <a:r>
              <a:rPr lang="he-IL" kern="0" dirty="0">
                <a:solidFill>
                  <a:schemeClr val="tx2"/>
                </a:solidFill>
              </a:rPr>
              <a:t> בשניהם מועברים חומרים דרך שכבת הפוספוליפדים</a:t>
            </a:r>
            <a:endParaRPr lang="en-US" kern="0" dirty="0">
              <a:solidFill>
                <a:schemeClr val="tx2"/>
              </a:solidFill>
            </a:endParaRPr>
          </a:p>
          <a:p>
            <a:pPr fontAlgn="auto">
              <a:spcBef>
                <a:spcPts val="0"/>
              </a:spcBef>
              <a:spcAft>
                <a:spcPts val="0"/>
              </a:spcAft>
              <a:defRPr/>
            </a:pPr>
            <a:r>
              <a:rPr lang="he-IL" b="1" kern="0" dirty="0">
                <a:solidFill>
                  <a:schemeClr val="tx2"/>
                </a:solidFill>
              </a:rPr>
              <a:t> ד.</a:t>
            </a:r>
            <a:r>
              <a:rPr lang="he-IL" kern="0" dirty="0">
                <a:solidFill>
                  <a:schemeClr val="tx2"/>
                </a:solidFill>
              </a:rPr>
              <a:t> בשניהם נדרשת השקעת אנרגיה</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EBD869-BA47-4A81-A41B-A8159153B98C}" type="slidenum">
              <a:rPr lang="he-IL" sz="1200" smtClean="0">
                <a:solidFill>
                  <a:prstClr val="white">
                    <a:lumMod val="75000"/>
                  </a:prstClr>
                </a:solidFill>
              </a:rPr>
              <a:pPr fontAlgn="base">
                <a:spcBef>
                  <a:spcPct val="0"/>
                </a:spcBef>
                <a:spcAft>
                  <a:spcPct val="0"/>
                </a:spcAft>
                <a:defRPr/>
              </a:pPr>
              <a:t>54</a:t>
            </a:fld>
            <a:endParaRPr lang="he-IL" sz="1200" dirty="0" smtClean="0">
              <a:solidFill>
                <a:prstClr val="white">
                  <a:lumMod val="75000"/>
                </a:prstClr>
              </a:solidFill>
            </a:endParaRPr>
          </a:p>
        </p:txBody>
      </p:sp>
      <p:sp>
        <p:nvSpPr>
          <p:cNvPr id="10"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36934"/>
            <a:ext cx="8086725" cy="439738"/>
          </a:xfrm>
        </p:spPr>
        <p:txBody>
          <a:bodyPr/>
          <a:lstStyle/>
          <a:p>
            <a:pPr eaLnBrk="1" fontAlgn="auto" hangingPunct="1">
              <a:spcBef>
                <a:spcPts val="0"/>
              </a:spcBef>
              <a:spcAft>
                <a:spcPts val="0"/>
              </a:spcAft>
              <a:defRPr/>
            </a:pPr>
            <a:r>
              <a:rPr lang="he-IL" sz="1800" b="1" dirty="0">
                <a:solidFill>
                  <a:srgbClr val="FF6600"/>
                </a:solidFill>
              </a:rPr>
              <a:t>שאלה </a:t>
            </a:r>
            <a:r>
              <a:rPr lang="he-IL" sz="1800" b="1" dirty="0" smtClean="0">
                <a:solidFill>
                  <a:srgbClr val="FF6600"/>
                </a:solidFill>
              </a:rPr>
              <a:t>19 </a:t>
            </a:r>
            <a:r>
              <a:rPr lang="he-IL" sz="1800" b="1" dirty="0">
                <a:solidFill>
                  <a:srgbClr val="FF6600"/>
                </a:solidFill>
              </a:rPr>
              <a:t>– מעבר חומרים באקסוציטוזה ואנדוציטוזה </a:t>
            </a:r>
            <a:r>
              <a:rPr lang="he-IL" sz="1800" b="1" dirty="0" smtClean="0">
                <a:solidFill>
                  <a:srgbClr val="FF6600"/>
                </a:solidFill>
              </a:rPr>
              <a:t>(הרחבה)</a:t>
            </a:r>
            <a:endParaRPr lang="he-IL" sz="1800" b="1" dirty="0">
              <a:solidFill>
                <a:srgbClr val="FF6600"/>
              </a:solidFill>
              <a:ea typeface="+mn-ea"/>
            </a:endParaRPr>
          </a:p>
        </p:txBody>
      </p:sp>
      <p:sp>
        <p:nvSpPr>
          <p:cNvPr id="7" name="TextBox 6"/>
          <p:cNvSpPr txBox="1"/>
          <p:nvPr/>
        </p:nvSpPr>
        <p:spPr>
          <a:xfrm>
            <a:off x="251520" y="548680"/>
            <a:ext cx="8358187" cy="295465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19:</a:t>
            </a:r>
          </a:p>
          <a:p>
            <a:pPr fontAlgn="auto">
              <a:spcBef>
                <a:spcPts val="0"/>
              </a:spcBef>
              <a:spcAft>
                <a:spcPts val="0"/>
              </a:spcAft>
              <a:defRPr/>
            </a:pPr>
            <a:r>
              <a:rPr lang="he-IL" kern="0" dirty="0">
                <a:solidFill>
                  <a:srgbClr val="1D4C72"/>
                </a:solidFill>
                <a:hlinkClick r:id="rId2"/>
              </a:rPr>
              <a:t>בסרטון</a:t>
            </a:r>
            <a:r>
              <a:rPr lang="he-IL" kern="0" dirty="0">
                <a:solidFill>
                  <a:srgbClr val="1D4C72"/>
                </a:solidFill>
              </a:rPr>
              <a:t> הבא נראה תא דם לבן אשר "רודף אחרי חיידק (העיגול השחור הקטן). </a:t>
            </a:r>
            <a:endParaRPr lang="he-IL" kern="0" dirty="0" smtClean="0">
              <a:solidFill>
                <a:srgbClr val="1D4C72"/>
              </a:solidFill>
            </a:endParaRPr>
          </a:p>
          <a:p>
            <a:pPr fontAlgn="auto">
              <a:spcBef>
                <a:spcPts val="0"/>
              </a:spcBef>
              <a:spcAft>
                <a:spcPts val="0"/>
              </a:spcAft>
              <a:defRPr/>
            </a:pPr>
            <a:r>
              <a:rPr lang="he-IL" kern="0" dirty="0" smtClean="0">
                <a:solidFill>
                  <a:srgbClr val="1D4C72"/>
                </a:solidFill>
              </a:rPr>
              <a:t>באיזה </a:t>
            </a:r>
            <a:r>
              <a:rPr lang="he-IL" kern="0" dirty="0">
                <a:solidFill>
                  <a:srgbClr val="1D4C72"/>
                </a:solidFill>
              </a:rPr>
              <a:t>תהליך תא הדם הלבן "בולע" את החיידק</a:t>
            </a:r>
            <a:r>
              <a:rPr lang="he-IL" kern="0" dirty="0" smtClean="0">
                <a:solidFill>
                  <a:srgbClr val="1D4C72"/>
                </a:solidFill>
              </a:rPr>
              <a:t>?</a:t>
            </a:r>
            <a:endParaRPr lang="he-IL" b="1" kern="0" dirty="0">
              <a:solidFill>
                <a:srgbClr val="1D4C72"/>
              </a:solidFill>
            </a:endParaRPr>
          </a:p>
          <a:p>
            <a:pPr fontAlgn="auto">
              <a:spcBef>
                <a:spcPts val="0"/>
              </a:spcBef>
              <a:spcAft>
                <a:spcPts val="0"/>
              </a:spcAft>
              <a:defRPr/>
            </a:pPr>
            <a:r>
              <a:rPr lang="he-IL" b="1" kern="0" dirty="0">
                <a:solidFill>
                  <a:srgbClr val="1D4C72"/>
                </a:solidFill>
              </a:rPr>
              <a:t> א.</a:t>
            </a:r>
            <a:r>
              <a:rPr lang="he-IL" kern="0" dirty="0">
                <a:solidFill>
                  <a:srgbClr val="1D4C72"/>
                </a:solidFill>
              </a:rPr>
              <a:t> אנדוציטוזה</a:t>
            </a:r>
          </a:p>
          <a:p>
            <a:pPr fontAlgn="auto">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אקסוציטוזה</a:t>
            </a:r>
          </a:p>
          <a:p>
            <a:pPr fontAlgn="auto">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דיפוזיה</a:t>
            </a:r>
          </a:p>
          <a:p>
            <a:pPr fontAlgn="auto">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הוצאה פעילה</a:t>
            </a:r>
            <a:endParaRPr lang="he-IL" sz="1200" kern="0" dirty="0">
              <a:solidFill>
                <a:srgbClr val="1D4C72"/>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F5B114-D23C-4B0E-906C-DC11678FDD06}" type="slidenum">
              <a:rPr lang="he-IL" sz="1200" smtClean="0">
                <a:solidFill>
                  <a:prstClr val="white">
                    <a:lumMod val="75000"/>
                  </a:prstClr>
                </a:solidFill>
              </a:rPr>
              <a:pPr fontAlgn="base">
                <a:spcBef>
                  <a:spcPct val="0"/>
                </a:spcBef>
                <a:spcAft>
                  <a:spcPct val="0"/>
                </a:spcAft>
                <a:defRPr/>
              </a:pPr>
              <a:t>55</a:t>
            </a:fld>
            <a:endParaRPr lang="he-IL" sz="1200" dirty="0" smtClean="0">
              <a:solidFill>
                <a:prstClr val="white">
                  <a:lumMod val="75000"/>
                </a:prstClr>
              </a:solidFill>
            </a:endParaRPr>
          </a:p>
        </p:txBody>
      </p:sp>
      <p:sp>
        <p:nvSpPr>
          <p:cNvPr id="11"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539552" y="0"/>
            <a:ext cx="8086725" cy="439738"/>
          </a:xfrm>
        </p:spPr>
        <p:txBody>
          <a:bodyPr/>
          <a:lstStyle/>
          <a:p>
            <a:pPr eaLnBrk="1" fontAlgn="auto" hangingPunct="1">
              <a:spcBef>
                <a:spcPts val="0"/>
              </a:spcBef>
              <a:spcAft>
                <a:spcPts val="0"/>
              </a:spcAft>
              <a:defRPr/>
            </a:pPr>
            <a:r>
              <a:rPr lang="he-IL" sz="1800" b="1" dirty="0" smtClean="0">
                <a:solidFill>
                  <a:srgbClr val="FF6600"/>
                </a:solidFill>
              </a:rPr>
              <a:t>תשובה</a:t>
            </a:r>
            <a:endParaRPr lang="he-IL" sz="1800" b="1" dirty="0">
              <a:solidFill>
                <a:srgbClr val="FF6600"/>
              </a:solidFill>
              <a:ea typeface="+mn-ea"/>
            </a:endParaRPr>
          </a:p>
        </p:txBody>
      </p:sp>
      <p:sp>
        <p:nvSpPr>
          <p:cNvPr id="8" name="Rectangle 10"/>
          <p:cNvSpPr/>
          <p:nvPr/>
        </p:nvSpPr>
        <p:spPr>
          <a:xfrm>
            <a:off x="512764" y="3212976"/>
            <a:ext cx="8168381" cy="792162"/>
          </a:xfrm>
          <a:prstGeom prst="rect">
            <a:avLst/>
          </a:prstGeom>
          <a:gradFill>
            <a:gsLst>
              <a:gs pos="0">
                <a:sysClr val="window" lastClr="FFFFFF"/>
              </a:gs>
              <a:gs pos="50000">
                <a:srgbClr val="F0F0F0"/>
              </a:gs>
            </a:gsLst>
            <a:lin ang="5400000" scaled="0"/>
          </a:gradFill>
          <a:ln w="12700" cap="flat" cmpd="sng" algn="ctr">
            <a:solidFill>
              <a:sysClr val="window" lastClr="FFFFFF">
                <a:lumMod val="75000"/>
              </a:sysClr>
            </a:solidFill>
            <a:prstDash val="solid"/>
          </a:ln>
          <a:effectLst/>
        </p:spPr>
        <p:txBody>
          <a:bodyPr rtlCol="1" anchor="ctr"/>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התשובה הנכונה היא </a:t>
            </a:r>
            <a:r>
              <a:rPr lang="he-IL" b="1" kern="0" dirty="0">
                <a:solidFill>
                  <a:prstClr val="black"/>
                </a:solidFill>
                <a:latin typeface="Arial"/>
                <a:cs typeface="Arial"/>
              </a:rPr>
              <a:t>א'</a:t>
            </a:r>
            <a:r>
              <a:rPr lang="he-IL" kern="0" dirty="0">
                <a:solidFill>
                  <a:prstClr val="black"/>
                </a:solidFill>
                <a:latin typeface="Arial"/>
                <a:cs typeface="Arial"/>
              </a:rPr>
              <a:t>. </a:t>
            </a:r>
          </a:p>
        </p:txBody>
      </p:sp>
      <p:sp>
        <p:nvSpPr>
          <p:cNvPr id="11"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989B03-925D-4D0C-8ABD-032DE01D7AA7}" type="slidenum">
              <a:rPr lang="he-IL" sz="1200" smtClean="0">
                <a:solidFill>
                  <a:prstClr val="white">
                    <a:lumMod val="75000"/>
                  </a:prstClr>
                </a:solidFill>
              </a:rPr>
              <a:pPr fontAlgn="base">
                <a:spcBef>
                  <a:spcPct val="0"/>
                </a:spcBef>
                <a:spcAft>
                  <a:spcPct val="0"/>
                </a:spcAft>
                <a:defRPr/>
              </a:pPr>
              <a:t>56</a:t>
            </a:fld>
            <a:endParaRPr lang="he-IL" sz="1200" dirty="0" smtClean="0">
              <a:solidFill>
                <a:prstClr val="white">
                  <a:lumMod val="75000"/>
                </a:prstClr>
              </a:solidFill>
            </a:endParaRPr>
          </a:p>
        </p:txBody>
      </p:sp>
      <p:sp>
        <p:nvSpPr>
          <p:cNvPr id="12"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TextBox 12"/>
          <p:cNvSpPr txBox="1"/>
          <p:nvPr/>
        </p:nvSpPr>
        <p:spPr>
          <a:xfrm>
            <a:off x="251520" y="548680"/>
            <a:ext cx="8358187" cy="295465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19:</a:t>
            </a:r>
          </a:p>
          <a:p>
            <a:pPr fontAlgn="auto">
              <a:spcBef>
                <a:spcPts val="0"/>
              </a:spcBef>
              <a:spcAft>
                <a:spcPts val="0"/>
              </a:spcAft>
              <a:defRPr/>
            </a:pPr>
            <a:r>
              <a:rPr lang="he-IL" kern="0" dirty="0">
                <a:solidFill>
                  <a:srgbClr val="1D4C72"/>
                </a:solidFill>
                <a:hlinkClick r:id="rId2"/>
              </a:rPr>
              <a:t>בסרטון</a:t>
            </a:r>
            <a:r>
              <a:rPr lang="he-IL" kern="0" dirty="0">
                <a:solidFill>
                  <a:srgbClr val="1D4C72"/>
                </a:solidFill>
              </a:rPr>
              <a:t> הבא נראה תא דם לבן אשר "רודף אחרי חיידק (העיגול השחור הקטן). </a:t>
            </a:r>
            <a:endParaRPr lang="he-IL" kern="0" dirty="0" smtClean="0">
              <a:solidFill>
                <a:srgbClr val="1D4C72"/>
              </a:solidFill>
            </a:endParaRPr>
          </a:p>
          <a:p>
            <a:pPr fontAlgn="auto">
              <a:spcBef>
                <a:spcPts val="0"/>
              </a:spcBef>
              <a:spcAft>
                <a:spcPts val="0"/>
              </a:spcAft>
              <a:defRPr/>
            </a:pPr>
            <a:r>
              <a:rPr lang="he-IL" kern="0" dirty="0" smtClean="0">
                <a:solidFill>
                  <a:srgbClr val="1D4C72"/>
                </a:solidFill>
              </a:rPr>
              <a:t>באיזה </a:t>
            </a:r>
            <a:r>
              <a:rPr lang="he-IL" kern="0" dirty="0">
                <a:solidFill>
                  <a:srgbClr val="1D4C72"/>
                </a:solidFill>
              </a:rPr>
              <a:t>תהליך תא הדם הלבן "בולע" את החיידק</a:t>
            </a:r>
            <a:r>
              <a:rPr lang="he-IL" kern="0" dirty="0" smtClean="0">
                <a:solidFill>
                  <a:srgbClr val="1D4C72"/>
                </a:solidFill>
              </a:rPr>
              <a:t>?</a:t>
            </a:r>
            <a:endParaRPr lang="he-IL" b="1" kern="0" dirty="0">
              <a:solidFill>
                <a:srgbClr val="1D4C72"/>
              </a:solidFill>
            </a:endParaRPr>
          </a:p>
          <a:p>
            <a:pPr fontAlgn="auto">
              <a:spcBef>
                <a:spcPts val="0"/>
              </a:spcBef>
              <a:spcAft>
                <a:spcPts val="0"/>
              </a:spcAft>
              <a:defRPr/>
            </a:pPr>
            <a:r>
              <a:rPr lang="he-IL" b="1" kern="0" dirty="0">
                <a:solidFill>
                  <a:srgbClr val="1D4C72"/>
                </a:solidFill>
              </a:rPr>
              <a:t> א.</a:t>
            </a:r>
            <a:r>
              <a:rPr lang="he-IL" kern="0" dirty="0">
                <a:solidFill>
                  <a:srgbClr val="1D4C72"/>
                </a:solidFill>
              </a:rPr>
              <a:t> אנדוציטוזה</a:t>
            </a:r>
          </a:p>
          <a:p>
            <a:pPr fontAlgn="auto">
              <a:spcBef>
                <a:spcPts val="0"/>
              </a:spcBef>
              <a:spcAft>
                <a:spcPts val="0"/>
              </a:spcAft>
              <a:defRPr/>
            </a:pPr>
            <a:r>
              <a:rPr lang="he-IL" kern="0" dirty="0">
                <a:solidFill>
                  <a:srgbClr val="1D4C72"/>
                </a:solidFill>
              </a:rPr>
              <a:t> </a:t>
            </a:r>
            <a:r>
              <a:rPr lang="he-IL" b="1" kern="0" dirty="0">
                <a:solidFill>
                  <a:srgbClr val="1D4C72"/>
                </a:solidFill>
              </a:rPr>
              <a:t>ב.</a:t>
            </a:r>
            <a:r>
              <a:rPr lang="he-IL" kern="0" dirty="0">
                <a:solidFill>
                  <a:srgbClr val="1D4C72"/>
                </a:solidFill>
              </a:rPr>
              <a:t> אקסוציטוזה</a:t>
            </a:r>
          </a:p>
          <a:p>
            <a:pPr fontAlgn="auto">
              <a:spcBef>
                <a:spcPts val="0"/>
              </a:spcBef>
              <a:spcAft>
                <a:spcPts val="0"/>
              </a:spcAft>
              <a:defRPr/>
            </a:pPr>
            <a:r>
              <a:rPr lang="he-IL" kern="0" dirty="0">
                <a:solidFill>
                  <a:srgbClr val="1D4C72"/>
                </a:solidFill>
              </a:rPr>
              <a:t> </a:t>
            </a:r>
            <a:r>
              <a:rPr lang="he-IL" b="1" kern="0" dirty="0">
                <a:solidFill>
                  <a:srgbClr val="1D4C72"/>
                </a:solidFill>
              </a:rPr>
              <a:t>ג.</a:t>
            </a:r>
            <a:r>
              <a:rPr lang="he-IL" kern="0" dirty="0">
                <a:solidFill>
                  <a:srgbClr val="1D4C72"/>
                </a:solidFill>
              </a:rPr>
              <a:t> דיפוזיה</a:t>
            </a:r>
          </a:p>
          <a:p>
            <a:pPr fontAlgn="auto">
              <a:spcBef>
                <a:spcPts val="0"/>
              </a:spcBef>
              <a:spcAft>
                <a:spcPts val="0"/>
              </a:spcAft>
              <a:defRPr/>
            </a:pPr>
            <a:r>
              <a:rPr lang="he-IL" kern="0" dirty="0">
                <a:solidFill>
                  <a:srgbClr val="1D4C72"/>
                </a:solidFill>
              </a:rPr>
              <a:t> </a:t>
            </a:r>
            <a:r>
              <a:rPr lang="he-IL" b="1" kern="0" dirty="0">
                <a:solidFill>
                  <a:srgbClr val="1D4C72"/>
                </a:solidFill>
              </a:rPr>
              <a:t>ד.</a:t>
            </a:r>
            <a:r>
              <a:rPr lang="he-IL" kern="0" dirty="0">
                <a:solidFill>
                  <a:srgbClr val="1D4C72"/>
                </a:solidFill>
              </a:rPr>
              <a:t> הוצאה פעילה</a:t>
            </a:r>
            <a:endParaRPr lang="he-IL" sz="1200" kern="0" dirty="0">
              <a:solidFill>
                <a:srgbClr val="1D4C72"/>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defRPr/>
            </a:pPr>
            <a:endParaRPr lang="he-IL" sz="1200" kern="0" dirty="0">
              <a:solidFill>
                <a:sysClr val="windowText" lastClr="000000"/>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628650" y="0"/>
            <a:ext cx="8086725" cy="439738"/>
          </a:xfrm>
        </p:spPr>
        <p:txBody>
          <a:bodyPr/>
          <a:lstStyle/>
          <a:p>
            <a:pPr eaLnBrk="1" fontAlgn="auto" hangingPunct="1">
              <a:spcBef>
                <a:spcPts val="0"/>
              </a:spcBef>
              <a:spcAft>
                <a:spcPts val="0"/>
              </a:spcAft>
              <a:defRPr/>
            </a:pPr>
            <a:r>
              <a:rPr lang="he-IL" sz="1800" b="1" dirty="0">
                <a:solidFill>
                  <a:srgbClr val="FF6600"/>
                </a:solidFill>
                <a:ea typeface="+mn-ea"/>
              </a:rPr>
              <a:t>קישורים – דרכי מעבר חומרים דרך הקרום</a:t>
            </a:r>
          </a:p>
        </p:txBody>
      </p:sp>
      <p:grpSp>
        <p:nvGrpSpPr>
          <p:cNvPr id="287748" name="קבוצה 10"/>
          <p:cNvGrpSpPr>
            <a:grpSpLocks/>
          </p:cNvGrpSpPr>
          <p:nvPr/>
        </p:nvGrpSpPr>
        <p:grpSpPr bwMode="auto">
          <a:xfrm>
            <a:off x="5292080" y="1018382"/>
            <a:ext cx="3496163" cy="1575841"/>
            <a:chOff x="5416723" y="442665"/>
            <a:chExt cx="3496163" cy="1575841"/>
          </a:xfrm>
        </p:grpSpPr>
        <p:sp>
          <p:nvSpPr>
            <p:cNvPr id="12" name="TextBox 11"/>
            <p:cNvSpPr txBox="1"/>
            <p:nvPr/>
          </p:nvSpPr>
          <p:spPr>
            <a:xfrm>
              <a:off x="5416723" y="1268413"/>
              <a:ext cx="3490740" cy="750093"/>
            </a:xfrm>
            <a:prstGeom prst="rect">
              <a:avLst/>
            </a:prstGeom>
            <a:solidFill>
              <a:sysClr val="window" lastClr="FFFFFF">
                <a:lumMod val="95000"/>
              </a:sysClr>
            </a:solidFill>
            <a:ln w="12700">
              <a:solidFill>
                <a:sysClr val="window" lastClr="FFFFFF">
                  <a:lumMod val="85000"/>
                </a:sysClr>
              </a:solidFill>
            </a:ln>
            <a:effectLst/>
          </p:spPr>
          <p:txBody>
            <a:bodyPr rtlCol="1" anchor="ctr"/>
            <a:lstStyle/>
            <a:p>
              <a:pPr fontAlgn="auto">
                <a:spcBef>
                  <a:spcPts val="0"/>
                </a:spcBef>
                <a:spcAft>
                  <a:spcPts val="0"/>
                </a:spcAft>
                <a:defRPr/>
              </a:pPr>
              <a:r>
                <a:rPr lang="he-IL" u="sng" kern="0" dirty="0" smtClean="0">
                  <a:solidFill>
                    <a:srgbClr val="00B0F0"/>
                  </a:solidFill>
                  <a:latin typeface="Arial"/>
                  <a:cs typeface="Arial"/>
                  <a:hlinkClick r:id="rId2"/>
                </a:rPr>
                <a:t>סיכום: דרכי </a:t>
              </a:r>
              <a:r>
                <a:rPr lang="he-IL" u="sng" kern="0" dirty="0">
                  <a:solidFill>
                    <a:srgbClr val="00B0F0"/>
                  </a:solidFill>
                  <a:latin typeface="Arial"/>
                  <a:cs typeface="Arial"/>
                  <a:hlinkClick r:id="rId2"/>
                </a:rPr>
                <a:t>מעבר חומרים דרך </a:t>
              </a:r>
              <a:r>
                <a:rPr lang="he-IL" u="sng" kern="0" dirty="0" smtClean="0">
                  <a:solidFill>
                    <a:srgbClr val="00B0F0"/>
                  </a:solidFill>
                  <a:latin typeface="Arial"/>
                  <a:cs typeface="Arial"/>
                  <a:hlinkClick r:id="rId2"/>
                </a:rPr>
                <a:t>הקרום (לראות </a:t>
              </a:r>
              <a:r>
                <a:rPr lang="he-IL" u="sng" kern="0" dirty="0">
                  <a:solidFill>
                    <a:srgbClr val="00B0F0"/>
                  </a:solidFill>
                  <a:latin typeface="Arial"/>
                  <a:cs typeface="Arial"/>
                  <a:hlinkClick r:id="rId2"/>
                </a:rPr>
                <a:t>3.3 דקות ראשונות)</a:t>
              </a:r>
              <a:endParaRPr lang="he-IL" u="sng" kern="0" dirty="0">
                <a:solidFill>
                  <a:srgbClr val="00B0F0"/>
                </a:solidFill>
                <a:latin typeface="Arial"/>
                <a:cs typeface="Arial"/>
              </a:endParaRPr>
            </a:p>
          </p:txBody>
        </p:sp>
        <p:sp>
          <p:nvSpPr>
            <p:cNvPr id="17" name="TextBox 16"/>
            <p:cNvSpPr txBox="1"/>
            <p:nvPr/>
          </p:nvSpPr>
          <p:spPr>
            <a:xfrm>
              <a:off x="5418798" y="442665"/>
              <a:ext cx="3494088" cy="500062"/>
            </a:xfrm>
            <a:prstGeom prst="rect">
              <a:avLst/>
            </a:prstGeom>
            <a:solidFill>
              <a:sysClr val="window" lastClr="FFFFFF">
                <a:lumMod val="95000"/>
              </a:sysClr>
            </a:solidFill>
            <a:ln w="22225">
              <a:solidFill>
                <a:sysClr val="window" lastClr="FFFFFF"/>
              </a:solidFill>
            </a:ln>
            <a:effectLst>
              <a:outerShdw sx="101000" sy="101000" algn="ctr" rotWithShape="0">
                <a:sysClr val="window" lastClr="FFFFFF">
                  <a:lumMod val="75000"/>
                </a:sysClr>
              </a:outerShdw>
            </a:effectLst>
          </p:spPr>
          <p:txBody>
            <a:bodyPr rtlCol="1" anchor="ctr"/>
            <a:lstStyle/>
            <a:p>
              <a:pPr algn="ctr" fontAlgn="auto">
                <a:spcBef>
                  <a:spcPts val="0"/>
                </a:spcBef>
                <a:spcAft>
                  <a:spcPts val="0"/>
                </a:spcAft>
                <a:defRPr/>
              </a:pPr>
              <a:r>
                <a:rPr lang="he-IL" kern="0" dirty="0">
                  <a:solidFill>
                    <a:sysClr val="windowText" lastClr="000000">
                      <a:lumMod val="50000"/>
                      <a:lumOff val="50000"/>
                    </a:sysClr>
                  </a:solidFill>
                  <a:latin typeface="Arial"/>
                  <a:cs typeface="Arial"/>
                  <a:hlinkClick r:id="rId3"/>
                </a:rPr>
                <a:t>המבנה הדינמי של קרום התא</a:t>
              </a:r>
            </a:p>
            <a:p>
              <a:pPr algn="ctr" fontAlgn="auto">
                <a:spcBef>
                  <a:spcPts val="0"/>
                </a:spcBef>
                <a:spcAft>
                  <a:spcPts val="0"/>
                </a:spcAft>
                <a:defRPr/>
              </a:pPr>
              <a:r>
                <a:rPr lang="he-IL" kern="0" dirty="0">
                  <a:solidFill>
                    <a:sysClr val="windowText" lastClr="000000">
                      <a:lumMod val="50000"/>
                      <a:lumOff val="50000"/>
                    </a:sysClr>
                  </a:solidFill>
                  <a:latin typeface="Arial"/>
                  <a:cs typeface="Arial"/>
                  <a:hlinkClick r:id="rId3"/>
                </a:rPr>
                <a:t> ומעבר חומרים </a:t>
              </a:r>
              <a:r>
                <a:rPr lang="he-IL" kern="0" dirty="0" smtClean="0">
                  <a:solidFill>
                    <a:sysClr val="windowText" lastClr="000000">
                      <a:lumMod val="50000"/>
                      <a:lumOff val="50000"/>
                    </a:sysClr>
                  </a:solidFill>
                  <a:latin typeface="Arial"/>
                  <a:cs typeface="Arial"/>
                  <a:hlinkClick r:id="rId3"/>
                </a:rPr>
                <a:t>דרכו</a:t>
              </a:r>
              <a:endParaRPr lang="he-IL" kern="0" dirty="0">
                <a:solidFill>
                  <a:sysClr val="windowText" lastClr="000000">
                    <a:lumMod val="50000"/>
                    <a:lumOff val="50000"/>
                  </a:sysClr>
                </a:solidFill>
                <a:latin typeface="Arial"/>
                <a:cs typeface="Arial"/>
              </a:endParaRPr>
            </a:p>
          </p:txBody>
        </p:sp>
      </p:grpSp>
      <p:sp>
        <p:nvSpPr>
          <p:cNvPr id="1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C6B6CF-5C14-4E0E-BF8D-5D99F9714E82}" type="slidenum">
              <a:rPr lang="he-IL" sz="1200" smtClean="0">
                <a:solidFill>
                  <a:prstClr val="white">
                    <a:lumMod val="75000"/>
                  </a:prstClr>
                </a:solidFill>
              </a:rPr>
              <a:pPr fontAlgn="base">
                <a:spcBef>
                  <a:spcPct val="0"/>
                </a:spcBef>
                <a:spcAft>
                  <a:spcPct val="0"/>
                </a:spcAft>
                <a:defRPr/>
              </a:pPr>
              <a:t>57</a:t>
            </a:fld>
            <a:endParaRPr lang="he-IL" sz="1200" dirty="0" smtClean="0">
              <a:solidFill>
                <a:prstClr val="white">
                  <a:lumMod val="75000"/>
                </a:prstClr>
              </a:solidFill>
            </a:endParaRPr>
          </a:p>
        </p:txBody>
      </p:sp>
      <p:sp>
        <p:nvSpPr>
          <p:cNvPr id="19"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כותרת 8"/>
          <p:cNvSpPr>
            <a:spLocks noGrp="1"/>
          </p:cNvSpPr>
          <p:nvPr>
            <p:ph type="title"/>
          </p:nvPr>
        </p:nvSpPr>
        <p:spPr bwMode="auto">
          <a:xfrm>
            <a:off x="539552"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סיכום – דרכי מעבר חומרים דרך הקרום </a:t>
            </a:r>
            <a:endParaRPr lang="he-IL" altLang="he-IL" sz="1800" dirty="0" smtClean="0"/>
          </a:p>
        </p:txBody>
      </p:sp>
      <p:sp>
        <p:nvSpPr>
          <p:cNvPr id="8" name="Rectangle 13"/>
          <p:cNvSpPr/>
          <p:nvPr/>
        </p:nvSpPr>
        <p:spPr>
          <a:xfrm>
            <a:off x="500063" y="692696"/>
            <a:ext cx="8215312" cy="47863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1200" kern="0" dirty="0">
              <a:solidFill>
                <a:sysClr val="windowText" lastClr="000000"/>
              </a:solidFill>
              <a:latin typeface="Arial"/>
              <a:cs typeface="Arial"/>
            </a:endParaRPr>
          </a:p>
          <a:p>
            <a:pPr fontAlgn="auto">
              <a:spcBef>
                <a:spcPts val="0"/>
              </a:spcBef>
              <a:spcAft>
                <a:spcPts val="0"/>
              </a:spcAft>
              <a:buFontTx/>
              <a:buBlip>
                <a:blip r:embed="rId2"/>
              </a:buBlip>
              <a:defRPr/>
            </a:pPr>
            <a:r>
              <a:rPr lang="he-IL" b="1" kern="0" dirty="0">
                <a:solidFill>
                  <a:sysClr val="windowText" lastClr="000000"/>
                </a:solidFill>
                <a:latin typeface="Arial"/>
                <a:cs typeface="Arial"/>
              </a:rPr>
              <a:t> </a:t>
            </a:r>
            <a:r>
              <a:rPr lang="he-IL" kern="0" dirty="0">
                <a:solidFill>
                  <a:sysClr val="windowText" lastClr="000000"/>
                </a:solidFill>
                <a:latin typeface="Arial"/>
                <a:cs typeface="Arial"/>
              </a:rPr>
              <a:t>קרום התא הוא בעל חדירות בררנית. חומרים בעלי מולקולה גדולה אינם חודרים דרכו.</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Tx/>
              <a:buBlip>
                <a:blip r:embed="rId2"/>
              </a:buBlip>
              <a:defRPr/>
            </a:pPr>
            <a:r>
              <a:rPr lang="he-IL" kern="0" dirty="0">
                <a:solidFill>
                  <a:sysClr val="windowText" lastClr="000000"/>
                </a:solidFill>
                <a:latin typeface="Arial"/>
                <a:cs typeface="Arial"/>
              </a:rPr>
              <a:t> חומרים מסיסים בליפידים (בשומנים) עוברים בין מולקולות הפוספוליפידים.</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Tx/>
              <a:buBlip>
                <a:blip r:embed="rId2"/>
              </a:buBlip>
              <a:defRPr/>
            </a:pPr>
            <a:r>
              <a:rPr lang="he-IL" kern="0" dirty="0">
                <a:solidFill>
                  <a:sysClr val="windowText" lastClr="000000"/>
                </a:solidFill>
                <a:latin typeface="Arial"/>
                <a:cs typeface="Arial"/>
              </a:rPr>
              <a:t> חומרים שאינם מסיסים בליפידים עוברים דרך חלבוני ההעברה</a:t>
            </a:r>
            <a:r>
              <a:rPr lang="he-IL" kern="0" dirty="0">
                <a:latin typeface="Arial"/>
                <a:cs typeface="Arial"/>
              </a:rPr>
              <a:t> שבקרום </a:t>
            </a:r>
            <a:r>
              <a:rPr lang="he-IL" kern="0" dirty="0">
                <a:solidFill>
                  <a:sysClr val="windowText" lastClr="000000"/>
                </a:solidFill>
                <a:latin typeface="Arial"/>
                <a:cs typeface="Arial"/>
              </a:rPr>
              <a:t>(תעלות, נשאים,   </a:t>
            </a:r>
          </a:p>
          <a:p>
            <a:pPr fontAlgn="auto">
              <a:spcBef>
                <a:spcPts val="0"/>
              </a:spcBef>
              <a:spcAft>
                <a:spcPts val="0"/>
              </a:spcAft>
              <a:defRPr/>
            </a:pPr>
            <a:r>
              <a:rPr lang="he-IL" kern="0" dirty="0">
                <a:solidFill>
                  <a:sysClr val="windowText" lastClr="000000"/>
                </a:solidFill>
                <a:latin typeface="Arial"/>
                <a:cs typeface="Arial"/>
              </a:rPr>
              <a:t>   משאבות).</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Tx/>
              <a:buBlip>
                <a:blip r:embed="rId2"/>
              </a:buBlip>
              <a:defRPr/>
            </a:pPr>
            <a:r>
              <a:rPr lang="he-IL" kern="0" dirty="0">
                <a:solidFill>
                  <a:sysClr val="windowText" lastClr="000000"/>
                </a:solidFill>
                <a:latin typeface="Arial"/>
                <a:cs typeface="Arial"/>
              </a:rPr>
              <a:t> המעבר דרך הפוספוליפידים, התעלות והנשאים הוא סביל כלומר בדיפוזיה, בכיוון מפל </a:t>
            </a:r>
          </a:p>
          <a:p>
            <a:pPr fontAlgn="auto">
              <a:spcBef>
                <a:spcPts val="0"/>
              </a:spcBef>
              <a:spcAft>
                <a:spcPts val="0"/>
              </a:spcAft>
              <a:defRPr/>
            </a:pPr>
            <a:r>
              <a:rPr lang="he-IL" kern="0" dirty="0">
                <a:solidFill>
                  <a:sysClr val="windowText" lastClr="000000"/>
                </a:solidFill>
                <a:latin typeface="Arial"/>
                <a:cs typeface="Arial"/>
              </a:rPr>
              <a:t>  הריכוזים של החומר, כלומר, מריכוז גבוה לנמוך.</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Tx/>
              <a:buBlip>
                <a:blip r:embed="rId2"/>
              </a:buBlip>
              <a:defRPr/>
            </a:pPr>
            <a:r>
              <a:rPr lang="he-IL" kern="0" dirty="0">
                <a:solidFill>
                  <a:sysClr val="windowText" lastClr="000000"/>
                </a:solidFill>
                <a:latin typeface="Arial"/>
                <a:cs typeface="Arial"/>
              </a:rPr>
              <a:t> המעבר דרך המשאבות הוא פעיל, בניגוד למפל הריכוזים של החומר, כלומר, מריכוז </a:t>
            </a:r>
          </a:p>
          <a:p>
            <a:pPr fontAlgn="auto">
              <a:spcBef>
                <a:spcPts val="0"/>
              </a:spcBef>
              <a:spcAft>
                <a:spcPts val="0"/>
              </a:spcAft>
              <a:defRPr/>
            </a:pPr>
            <a:r>
              <a:rPr lang="he-IL" kern="0" dirty="0">
                <a:solidFill>
                  <a:sysClr val="windowText" lastClr="000000"/>
                </a:solidFill>
                <a:latin typeface="Arial"/>
                <a:cs typeface="Arial"/>
              </a:rPr>
              <a:t>  נמוך לגבוה. בתהליך זה מושקעת אנרגיה.</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Tx/>
              <a:buBlip>
                <a:blip r:embed="rId2"/>
              </a:buBlip>
              <a:defRPr/>
            </a:pPr>
            <a:r>
              <a:rPr lang="he-IL" kern="0" dirty="0">
                <a:solidFill>
                  <a:sysClr val="windowText" lastClr="000000"/>
                </a:solidFill>
                <a:latin typeface="Arial"/>
                <a:cs typeface="Arial"/>
              </a:rPr>
              <a:t> לעתים, חומרים בעלי מולקולה גדולה או חלקיקים גדולים עוברים אל תוך התא בתהליך </a:t>
            </a:r>
          </a:p>
          <a:p>
            <a:pPr fontAlgn="auto">
              <a:spcBef>
                <a:spcPts val="0"/>
              </a:spcBef>
              <a:spcAft>
                <a:spcPts val="0"/>
              </a:spcAft>
              <a:defRPr/>
            </a:pPr>
            <a:r>
              <a:rPr lang="he-IL" kern="0" dirty="0">
                <a:solidFill>
                  <a:sysClr val="windowText" lastClr="000000"/>
                </a:solidFill>
                <a:latin typeface="Arial"/>
                <a:cs typeface="Arial"/>
              </a:rPr>
              <a:t>  אנדוציטוזה, או מן התא החוצה בתהליך אקסוציטוזה. גם </a:t>
            </a:r>
            <a:r>
              <a:rPr lang="he-IL" kern="0" dirty="0">
                <a:solidFill>
                  <a:srgbClr val="000000"/>
                </a:solidFill>
                <a:latin typeface="Arial"/>
                <a:cs typeface="Arial"/>
              </a:rPr>
              <a:t>ל</a:t>
            </a:r>
            <a:r>
              <a:rPr lang="he-IL" kern="0" dirty="0">
                <a:solidFill>
                  <a:sysClr val="windowText" lastClr="000000"/>
                </a:solidFill>
                <a:latin typeface="Arial"/>
                <a:cs typeface="Arial"/>
              </a:rPr>
              <a:t>קיום תהליכים אלו נדרשת  </a:t>
            </a:r>
          </a:p>
          <a:p>
            <a:pPr fontAlgn="auto">
              <a:spcBef>
                <a:spcPts val="0"/>
              </a:spcBef>
              <a:spcAft>
                <a:spcPts val="0"/>
              </a:spcAft>
              <a:defRPr/>
            </a:pPr>
            <a:r>
              <a:rPr lang="he-IL" kern="0" dirty="0">
                <a:solidFill>
                  <a:sysClr val="windowText" lastClr="000000"/>
                </a:solidFill>
                <a:latin typeface="Arial"/>
                <a:cs typeface="Arial"/>
              </a:rPr>
              <a:t>  השקעת אנרגיה. (לא בתוכנית הלימודים)</a:t>
            </a:r>
            <a:endParaRPr lang="he-IL" b="1" kern="0" dirty="0">
              <a:solidFill>
                <a:sysClr val="windowText" lastClr="000000"/>
              </a:solidFill>
              <a:latin typeface="Arial"/>
              <a:cs typeface="Arial"/>
            </a:endParaRPr>
          </a:p>
          <a:p>
            <a:pPr fontAlgn="auto">
              <a:spcBef>
                <a:spcPts val="0"/>
              </a:spcBef>
              <a:spcAft>
                <a:spcPts val="0"/>
              </a:spcAft>
              <a:buFontTx/>
              <a:buBlip>
                <a:blip r:embed="rId2"/>
              </a:buBlip>
              <a:defRPr/>
            </a:pPr>
            <a:endParaRPr lang="he-IL" b="1" kern="0" dirty="0">
              <a:solidFill>
                <a:sysClr val="windowText" lastClr="000000"/>
              </a:solidFill>
              <a:latin typeface="Arial"/>
              <a:cs typeface="Arial"/>
            </a:endParaRPr>
          </a:p>
          <a:p>
            <a:pPr fontAlgn="auto">
              <a:spcBef>
                <a:spcPts val="0"/>
              </a:spcBef>
              <a:spcAft>
                <a:spcPts val="0"/>
              </a:spcAft>
              <a:buFontTx/>
              <a:buBlip>
                <a:blip r:embed="rId2"/>
              </a:buBlip>
              <a:defRPr/>
            </a:pPr>
            <a:endParaRPr lang="he-IL" b="1"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buFont typeface="Arial" pitchFamily="34" charset="0"/>
              <a:buNone/>
              <a:defRPr/>
            </a:pPr>
            <a:r>
              <a:rPr lang="he-IL" kern="0" dirty="0">
                <a:solidFill>
                  <a:sysClr val="windowText" lastClr="000000"/>
                </a:solidFill>
                <a:latin typeface="Arial"/>
                <a:cs typeface="Arial"/>
              </a:rPr>
              <a:t>   </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A1AA77-EDB3-4DDF-A6EB-DC0958F1D829}" type="slidenum">
              <a:rPr lang="he-IL" sz="1200" smtClean="0">
                <a:solidFill>
                  <a:prstClr val="white">
                    <a:lumMod val="75000"/>
                  </a:prstClr>
                </a:solidFill>
              </a:rPr>
              <a:pPr fontAlgn="base">
                <a:spcBef>
                  <a:spcPct val="0"/>
                </a:spcBef>
                <a:spcAft>
                  <a:spcPct val="0"/>
                </a:spcAft>
                <a:defRPr/>
              </a:pPr>
              <a:t>58</a:t>
            </a:fld>
            <a:endParaRPr lang="he-IL" sz="1200" dirty="0" smtClean="0">
              <a:solidFill>
                <a:prstClr val="white">
                  <a:lumMod val="75000"/>
                </a:prstClr>
              </a:solidFill>
            </a:endParaRPr>
          </a:p>
        </p:txBody>
      </p:sp>
      <p:sp>
        <p:nvSpPr>
          <p:cNvPr id="10"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821804" y="5661248"/>
            <a:ext cx="7893571" cy="923330"/>
          </a:xfrm>
          <a:prstGeom prst="rect">
            <a:avLst/>
          </a:prstGeom>
        </p:spPr>
        <p:txBody>
          <a:bodyPr wrap="none">
            <a:spAutoFit/>
          </a:bodyPr>
          <a:lstStyle/>
          <a:p>
            <a:pPr lvl="0" fontAlgn="auto">
              <a:spcBef>
                <a:spcPts val="0"/>
              </a:spcBef>
              <a:spcAft>
                <a:spcPts val="0"/>
              </a:spcAft>
              <a:defRPr/>
            </a:pPr>
            <a:r>
              <a:rPr lang="he-IL" b="1" kern="0" dirty="0" smtClean="0">
                <a:solidFill>
                  <a:srgbClr val="1D4C72"/>
                </a:solidFill>
                <a:latin typeface="Arial"/>
                <a:cs typeface="Arial"/>
              </a:rPr>
              <a:t>מונחים (מתכנית הלימודים):</a:t>
            </a:r>
          </a:p>
          <a:p>
            <a:pPr lvl="0" fontAlgn="auto">
              <a:spcBef>
                <a:spcPts val="0"/>
              </a:spcBef>
              <a:spcAft>
                <a:spcPts val="0"/>
              </a:spcAft>
              <a:defRPr/>
            </a:pPr>
            <a:r>
              <a:rPr lang="he-IL" kern="0" dirty="0" smtClean="0">
                <a:solidFill>
                  <a:srgbClr val="1D4C72"/>
                </a:solidFill>
                <a:latin typeface="Arial"/>
                <a:cs typeface="Arial"/>
              </a:rPr>
              <a:t>חלבונים, משאבות, נשאים, </a:t>
            </a:r>
            <a:r>
              <a:rPr lang="he-IL" kern="0" dirty="0" err="1" smtClean="0">
                <a:solidFill>
                  <a:srgbClr val="1D4C72"/>
                </a:solidFill>
                <a:latin typeface="Arial"/>
                <a:cs typeface="Arial"/>
              </a:rPr>
              <a:t>פוספוליפידים</a:t>
            </a:r>
            <a:r>
              <a:rPr lang="he-IL" kern="0" dirty="0" smtClean="0">
                <a:solidFill>
                  <a:srgbClr val="1D4C72"/>
                </a:solidFill>
                <a:latin typeface="Arial"/>
                <a:cs typeface="Arial"/>
              </a:rPr>
              <a:t>, תעלות, דיפוזיה, העברה פעילה, מפל ריכוזים,</a:t>
            </a:r>
          </a:p>
          <a:p>
            <a:pPr lvl="0" fontAlgn="auto">
              <a:spcBef>
                <a:spcPts val="0"/>
              </a:spcBef>
              <a:spcAft>
                <a:spcPts val="0"/>
              </a:spcAft>
              <a:defRPr/>
            </a:pPr>
            <a:r>
              <a:rPr lang="he-IL" kern="0" dirty="0" err="1" smtClean="0">
                <a:solidFill>
                  <a:srgbClr val="1D4C72"/>
                </a:solidFill>
                <a:latin typeface="Arial"/>
                <a:cs typeface="Arial"/>
              </a:rPr>
              <a:t>אנדוציטוזה</a:t>
            </a:r>
            <a:r>
              <a:rPr lang="he-IL" kern="0" dirty="0" smtClean="0">
                <a:solidFill>
                  <a:srgbClr val="1D4C72"/>
                </a:solidFill>
                <a:latin typeface="Arial"/>
                <a:cs typeface="Arial"/>
              </a:rPr>
              <a:t>, </a:t>
            </a:r>
            <a:r>
              <a:rPr lang="he-IL" kern="0" dirty="0" err="1" smtClean="0">
                <a:solidFill>
                  <a:srgbClr val="1D4C72"/>
                </a:solidFill>
                <a:latin typeface="Arial"/>
                <a:cs typeface="Arial"/>
              </a:rPr>
              <a:t>אקסוציטוזה</a:t>
            </a:r>
            <a:r>
              <a:rPr lang="he-IL" kern="0" dirty="0" smtClean="0">
                <a:solidFill>
                  <a:srgbClr val="1D4C72"/>
                </a:solidFill>
                <a:latin typeface="Arial"/>
                <a:cs typeface="Arial"/>
              </a:rPr>
              <a:t>, קולטנים ייחודיים.</a:t>
            </a:r>
            <a:endParaRPr lang="he-IL" kern="0" dirty="0">
              <a:solidFill>
                <a:srgbClr val="1D4C72"/>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D78F0A-2D41-44E5-A65A-AD3FE7FC76D3}"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מדוע קרום התא צריך להיות בנוי מחומר שאינו מסיס במים?</a:t>
            </a:r>
            <a:endParaRPr lang="he-IL" sz="1800" b="1" dirty="0" smtClean="0">
              <a:solidFill>
                <a:srgbClr val="FF6600"/>
              </a:solidFill>
              <a:ea typeface="+mn-ea"/>
            </a:endParaRPr>
          </a:p>
        </p:txBody>
      </p:sp>
      <p:sp>
        <p:nvSpPr>
          <p:cNvPr id="231" name="TextBox 230"/>
          <p:cNvSpPr txBox="1"/>
          <p:nvPr/>
        </p:nvSpPr>
        <p:spPr>
          <a:xfrm>
            <a:off x="254000" y="493713"/>
            <a:ext cx="83216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1F497D"/>
                </a:solidFill>
                <a:latin typeface="Arial"/>
                <a:cs typeface="Arial"/>
              </a:rPr>
              <a:t>ראשית עלינו להבין מהי מסיסות במים</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p:txBody>
      </p:sp>
      <p:grpSp>
        <p:nvGrpSpPr>
          <p:cNvPr id="235526" name="קבוצה 7"/>
          <p:cNvGrpSpPr>
            <a:grpSpLocks/>
          </p:cNvGrpSpPr>
          <p:nvPr/>
        </p:nvGrpSpPr>
        <p:grpSpPr bwMode="auto">
          <a:xfrm>
            <a:off x="-138113" y="974725"/>
            <a:ext cx="9372601" cy="5654675"/>
            <a:chOff x="-323220" y="1829236"/>
            <a:chExt cx="9371176" cy="5655298"/>
          </a:xfrm>
        </p:grpSpPr>
        <p:sp>
          <p:nvSpPr>
            <p:cNvPr id="18" name="TextBox 17"/>
            <p:cNvSpPr txBox="1"/>
            <p:nvPr/>
          </p:nvSpPr>
          <p:spPr bwMode="auto">
            <a:xfrm>
              <a:off x="4171897" y="2627415"/>
              <a:ext cx="4876059" cy="4564565"/>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u="sng" kern="0" dirty="0">
                  <a:solidFill>
                    <a:prstClr val="black"/>
                  </a:solidFill>
                </a:rPr>
                <a:t>חומר מסיס במים </a:t>
              </a:r>
              <a:r>
                <a:rPr lang="he-IL" u="sng" kern="0" dirty="0"/>
                <a:t>(הידרופילי="אוהב" מים)</a:t>
              </a:r>
            </a:p>
            <a:p>
              <a:pPr algn="ctr" fontAlgn="auto">
                <a:spcBef>
                  <a:spcPts val="0"/>
                </a:spcBef>
                <a:spcAft>
                  <a:spcPts val="0"/>
                </a:spcAft>
                <a:defRPr/>
              </a:pPr>
              <a:r>
                <a:rPr lang="he-IL" kern="0" dirty="0"/>
                <a:t> מתפזר במים כמולקולות</a:t>
              </a:r>
            </a:p>
            <a:p>
              <a:pPr algn="ctr" fontAlgn="auto">
                <a:spcBef>
                  <a:spcPts val="0"/>
                </a:spcBef>
                <a:spcAft>
                  <a:spcPts val="0"/>
                </a:spcAft>
                <a:defRPr/>
              </a:pPr>
              <a:r>
                <a:rPr lang="he-IL" kern="0" dirty="0">
                  <a:solidFill>
                    <a:prstClr val="black"/>
                  </a:solidFill>
                </a:rPr>
                <a:t>    בודדות.</a:t>
              </a:r>
            </a:p>
            <a:p>
              <a:pPr algn="ctr" fontAlgn="auto">
                <a:spcBef>
                  <a:spcPts val="0"/>
                </a:spcBef>
                <a:spcAft>
                  <a:spcPts val="0"/>
                </a:spcAft>
                <a:defRPr/>
              </a:pPr>
              <a:r>
                <a:rPr lang="he-IL" kern="0" dirty="0">
                  <a:solidFill>
                    <a:prstClr val="black"/>
                  </a:solidFill>
                </a:rPr>
                <a:t>דוגמה: סוכר</a:t>
              </a: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r>
                <a:rPr lang="he-IL" u="sng" kern="0" dirty="0">
                  <a:solidFill>
                    <a:prstClr val="black"/>
                  </a:solidFill>
                </a:rPr>
                <a:t>מיהם החומרים המסיסים במים</a:t>
              </a:r>
              <a:r>
                <a:rPr lang="he-IL" kern="0" dirty="0">
                  <a:solidFill>
                    <a:prstClr val="black"/>
                  </a:solidFill>
                </a:rPr>
                <a:t>?</a:t>
              </a:r>
            </a:p>
            <a:p>
              <a:pPr algn="ctr" fontAlgn="auto">
                <a:spcBef>
                  <a:spcPts val="0"/>
                </a:spcBef>
                <a:spcAft>
                  <a:spcPts val="0"/>
                </a:spcAft>
                <a:defRPr/>
              </a:pPr>
              <a:r>
                <a:rPr lang="he-IL" kern="0" dirty="0">
                  <a:solidFill>
                    <a:prstClr val="black"/>
                  </a:solidFill>
                </a:rPr>
                <a:t>חומרים בעלי מטען חשמלי (יונים), או קוטביים (קוטבי=חומר שבמולקולה שלו יש צד בעל מטען חשמלי שלילי וצד בעל מטען חשמלי חיובי).</a:t>
              </a:r>
            </a:p>
            <a:p>
              <a:pPr algn="ctr" fontAlgn="auto">
                <a:spcBef>
                  <a:spcPts val="0"/>
                </a:spcBef>
                <a:spcAft>
                  <a:spcPts val="0"/>
                </a:spcAft>
                <a:defRPr/>
              </a:pP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p:txBody>
        </p:sp>
        <p:sp>
          <p:nvSpPr>
            <p:cNvPr id="21" name="אליפסה 20"/>
            <p:cNvSpPr/>
            <p:nvPr/>
          </p:nvSpPr>
          <p:spPr bwMode="auto">
            <a:xfrm>
              <a:off x="6208350" y="1916559"/>
              <a:ext cx="61904"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אליפסה 21"/>
            <p:cNvSpPr/>
            <p:nvPr/>
          </p:nvSpPr>
          <p:spPr bwMode="auto">
            <a:xfrm>
              <a:off x="5443291" y="1964189"/>
              <a:ext cx="61904"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אליפסה 22"/>
            <p:cNvSpPr/>
            <p:nvPr/>
          </p:nvSpPr>
          <p:spPr bwMode="auto">
            <a:xfrm>
              <a:off x="6678178" y="2473832"/>
              <a:ext cx="61904"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TextBox 24"/>
            <p:cNvSpPr txBox="1"/>
            <p:nvPr/>
          </p:nvSpPr>
          <p:spPr bwMode="auto">
            <a:xfrm>
              <a:off x="-323220" y="2527689"/>
              <a:ext cx="4876060" cy="1540045"/>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u="sng" kern="0" dirty="0">
                  <a:solidFill>
                    <a:prstClr val="black"/>
                  </a:solidFill>
                </a:rPr>
                <a:t>חומר שאינו מסיס </a:t>
              </a:r>
              <a:r>
                <a:rPr lang="he-IL" u="sng" kern="0" dirty="0"/>
                <a:t>במים (הידרופובי ="שונא" מים)</a:t>
              </a:r>
              <a:r>
                <a:rPr lang="he-IL" kern="0" dirty="0"/>
                <a:t> </a:t>
              </a:r>
            </a:p>
            <a:p>
              <a:pPr algn="ctr" fontAlgn="auto">
                <a:spcBef>
                  <a:spcPts val="0"/>
                </a:spcBef>
                <a:spcAft>
                  <a:spcPts val="0"/>
                </a:spcAft>
                <a:defRPr/>
              </a:pPr>
              <a:r>
                <a:rPr lang="he-IL" kern="0" dirty="0">
                  <a:solidFill>
                    <a:prstClr val="black"/>
                  </a:solidFill>
                </a:rPr>
                <a:t>אינו מתפזר במים כמולקולות בודדות, </a:t>
              </a:r>
            </a:p>
            <a:p>
              <a:pPr algn="ctr" fontAlgn="auto">
                <a:spcBef>
                  <a:spcPts val="0"/>
                </a:spcBef>
                <a:spcAft>
                  <a:spcPts val="0"/>
                </a:spcAft>
                <a:defRPr/>
              </a:pPr>
              <a:r>
                <a:rPr lang="he-IL" kern="0" dirty="0">
                  <a:solidFill>
                    <a:prstClr val="black"/>
                  </a:solidFill>
                </a:rPr>
                <a:t>אלא בגושים של הרבה מולקולות יחד.</a:t>
              </a:r>
            </a:p>
            <a:p>
              <a:pPr algn="ctr" fontAlgn="auto">
                <a:spcBef>
                  <a:spcPts val="0"/>
                </a:spcBef>
                <a:spcAft>
                  <a:spcPts val="0"/>
                </a:spcAft>
                <a:defRPr/>
              </a:pPr>
              <a:r>
                <a:rPr lang="he-IL" u="sng" kern="0" dirty="0">
                  <a:solidFill>
                    <a:prstClr val="black"/>
                  </a:solidFill>
                </a:rPr>
                <a:t>כך שטח המגע שלו עם המים הוא הקטן ביותר</a:t>
              </a:r>
            </a:p>
            <a:p>
              <a:pPr algn="ctr" fontAlgn="auto">
                <a:spcBef>
                  <a:spcPts val="0"/>
                </a:spcBef>
                <a:spcAft>
                  <a:spcPts val="0"/>
                </a:spcAft>
                <a:defRPr/>
              </a:pPr>
              <a:r>
                <a:rPr lang="he-IL" kern="0" dirty="0">
                  <a:solidFill>
                    <a:prstClr val="black"/>
                  </a:solidFill>
                </a:rPr>
                <a:t>דוגמה: שמן</a:t>
              </a:r>
            </a:p>
            <a:p>
              <a:pPr algn="ctr" fontAlgn="auto">
                <a:spcBef>
                  <a:spcPts val="0"/>
                </a:spcBef>
                <a:spcAft>
                  <a:spcPts val="0"/>
                </a:spcAft>
                <a:defRPr/>
              </a:pPr>
              <a:endParaRPr lang="he-IL" kern="0" dirty="0">
                <a:solidFill>
                  <a:prstClr val="black"/>
                </a:solidFill>
              </a:endParaRPr>
            </a:p>
          </p:txBody>
        </p:sp>
        <p:grpSp>
          <p:nvGrpSpPr>
            <p:cNvPr id="235536" name="קבוצה 6"/>
            <p:cNvGrpSpPr>
              <a:grpSpLocks/>
            </p:cNvGrpSpPr>
            <p:nvPr/>
          </p:nvGrpSpPr>
          <p:grpSpPr bwMode="auto">
            <a:xfrm>
              <a:off x="1978656" y="2012181"/>
              <a:ext cx="443549" cy="453232"/>
              <a:chOff x="1978656" y="2012181"/>
              <a:chExt cx="443549" cy="453232"/>
            </a:xfrm>
          </p:grpSpPr>
          <p:sp>
            <p:nvSpPr>
              <p:cNvPr id="26" name="אליפסה 25"/>
              <p:cNvSpPr/>
              <p:nvPr/>
            </p:nvSpPr>
            <p:spPr>
              <a:xfrm flipH="1">
                <a:off x="2046558" y="2011819"/>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flipH="1">
                <a:off x="2217982" y="2011819"/>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אליפסה 27"/>
              <p:cNvSpPr/>
              <p:nvPr/>
            </p:nvSpPr>
            <p:spPr>
              <a:xfrm flipH="1">
                <a:off x="2133858" y="2122956"/>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flipH="1">
                <a:off x="2286235" y="2092790"/>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אליפסה 29"/>
              <p:cNvSpPr/>
              <p:nvPr/>
            </p:nvSpPr>
            <p:spPr>
              <a:xfrm flipH="1">
                <a:off x="1978306" y="2108667"/>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אליפסה 30"/>
              <p:cNvSpPr/>
              <p:nvPr/>
            </p:nvSpPr>
            <p:spPr>
              <a:xfrm flipH="1">
                <a:off x="2259251" y="2172174"/>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flipH="1">
                <a:off x="2164015" y="2219804"/>
                <a:ext cx="136504" cy="9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flipH="1">
                <a:off x="2057669" y="2188050"/>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flipH="1">
                <a:off x="2259251" y="2300776"/>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flipH="1">
                <a:off x="2149730" y="2300776"/>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flipH="1">
                <a:off x="1978306" y="2219804"/>
                <a:ext cx="136504" cy="9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a:xfrm flipH="1">
                <a:off x="2046558" y="2316653"/>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a:xfrm flipH="1">
                <a:off x="1978306" y="2316653"/>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flipH="1">
                <a:off x="2057669" y="2370634"/>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a:xfrm flipH="1">
                <a:off x="2197348" y="2364283"/>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a:xfrm flipH="1">
                <a:off x="2286235" y="2300776"/>
                <a:ext cx="136504"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2" name="אליפסה 41"/>
            <p:cNvSpPr/>
            <p:nvPr/>
          </p:nvSpPr>
          <p:spPr bwMode="auto">
            <a:xfrm>
              <a:off x="5992483" y="2378572"/>
              <a:ext cx="61904"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bwMode="auto">
            <a:xfrm>
              <a:off x="7151181" y="1964189"/>
              <a:ext cx="61904"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bwMode="auto">
            <a:xfrm>
              <a:off x="6721035" y="2122956"/>
              <a:ext cx="61903"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אליפסה 45"/>
            <p:cNvSpPr/>
            <p:nvPr/>
          </p:nvSpPr>
          <p:spPr bwMode="auto">
            <a:xfrm>
              <a:off x="7209910" y="2224568"/>
              <a:ext cx="61903"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 name="מחבר ישר 4"/>
            <p:cNvCxnSpPr/>
            <p:nvPr/>
          </p:nvCxnSpPr>
          <p:spPr>
            <a:xfrm>
              <a:off x="4419510" y="1829236"/>
              <a:ext cx="0" cy="56552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bwMode="auto">
          <a:xfrm>
            <a:off x="-206375" y="5373216"/>
            <a:ext cx="4876800" cy="1074738"/>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u="sng" kern="0" dirty="0">
                <a:solidFill>
                  <a:prstClr val="black"/>
                </a:solidFill>
              </a:rPr>
              <a:t>מיהם החומרים שאינם מסיסים במים?</a:t>
            </a:r>
          </a:p>
          <a:p>
            <a:pPr algn="ctr" fontAlgn="auto">
              <a:spcBef>
                <a:spcPts val="0"/>
              </a:spcBef>
              <a:spcAft>
                <a:spcPts val="0"/>
              </a:spcAft>
              <a:defRPr/>
            </a:pPr>
            <a:r>
              <a:rPr lang="he-IL" kern="0" dirty="0">
                <a:solidFill>
                  <a:prstClr val="black"/>
                </a:solidFill>
              </a:rPr>
              <a:t>חומרים שהמולקולה שלהם </a:t>
            </a:r>
            <a:r>
              <a:rPr lang="he-IL" kern="0" dirty="0" smtClean="0">
                <a:solidFill>
                  <a:prstClr val="black"/>
                </a:solidFill>
              </a:rPr>
              <a:t>ניטרלית</a:t>
            </a:r>
          </a:p>
          <a:p>
            <a:pPr algn="ctr" fontAlgn="auto">
              <a:spcBef>
                <a:spcPts val="0"/>
              </a:spcBef>
              <a:spcAft>
                <a:spcPts val="0"/>
              </a:spcAft>
              <a:defRPr/>
            </a:pPr>
            <a:r>
              <a:rPr lang="he-IL" kern="0" dirty="0" smtClean="0">
                <a:solidFill>
                  <a:prstClr val="black"/>
                </a:solidFill>
              </a:rPr>
              <a:t> </a:t>
            </a:r>
            <a:r>
              <a:rPr lang="he-IL" kern="0" dirty="0">
                <a:solidFill>
                  <a:prstClr val="black"/>
                </a:solidFill>
              </a:rPr>
              <a:t>(חסרת </a:t>
            </a:r>
            <a:r>
              <a:rPr lang="he-IL" kern="0" dirty="0" smtClean="0">
                <a:solidFill>
                  <a:prstClr val="black"/>
                </a:solidFill>
              </a:rPr>
              <a:t>מטען </a:t>
            </a:r>
            <a:r>
              <a:rPr lang="he-IL" kern="0" dirty="0">
                <a:solidFill>
                  <a:prstClr val="black"/>
                </a:solidFill>
              </a:rPr>
              <a:t>חשמלי) ואינה קוטבית.</a:t>
            </a:r>
          </a:p>
        </p:txBody>
      </p:sp>
      <p:sp>
        <p:nvSpPr>
          <p:cNvPr id="235529" name="מלבן 1"/>
          <p:cNvSpPr>
            <a:spLocks noChangeArrowheads="1"/>
          </p:cNvSpPr>
          <p:nvPr/>
        </p:nvSpPr>
        <p:spPr bwMode="auto">
          <a:xfrm>
            <a:off x="1093787" y="5157192"/>
            <a:ext cx="2028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err="1">
                <a:solidFill>
                  <a:schemeClr val="bg1"/>
                </a:solidFill>
                <a:latin typeface="Calibri" pitchFamily="34" charset="0"/>
                <a:hlinkClick r:id="rId3" action="ppaction://hlinkfile"/>
              </a:rPr>
              <a:t>Noumenon</a:t>
            </a:r>
            <a:r>
              <a:rPr lang="en-US" altLang="he-IL" sz="1000" dirty="0">
                <a:solidFill>
                  <a:schemeClr val="bg1"/>
                </a:solidFill>
                <a:latin typeface="Calibri" pitchFamily="34" charset="0"/>
                <a:hlinkClick r:id="rId3" action="ppaction://hlinkfile"/>
              </a:rPr>
              <a:t> (Wikimedia common)©</a:t>
            </a:r>
            <a:endParaRPr lang="en-US" altLang="he-IL" sz="1000" dirty="0">
              <a:solidFill>
                <a:schemeClr val="bg1"/>
              </a:solidFill>
              <a:latin typeface="Calibri" pitchFamily="34" charset="0"/>
            </a:endParaRPr>
          </a:p>
        </p:txBody>
      </p:sp>
      <p:sp>
        <p:nvSpPr>
          <p:cNvPr id="235530" name="Slide Number Placeholder 8"/>
          <p:cNvSpPr txBox="1">
            <a:spLocks/>
          </p:cNvSpPr>
          <p:nvPr/>
        </p:nvSpPr>
        <p:spPr bwMode="auto">
          <a:xfrm>
            <a:off x="231775" y="65166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3733054-7611-48C5-9D61-34A428BC62CD}" type="slidenum">
              <a:rPr lang="he-IL" altLang="he-IL" sz="1200">
                <a:solidFill>
                  <a:srgbClr val="BFBFBF"/>
                </a:solidFill>
              </a:rPr>
              <a:pPr algn="l" eaLnBrk="1" hangingPunct="1"/>
              <a:t>6</a:t>
            </a:fld>
            <a:endParaRPr lang="he-IL" altLang="he-IL" sz="1200">
              <a:solidFill>
                <a:srgbClr val="BFBFBF"/>
              </a:solidFill>
            </a:endParaRPr>
          </a:p>
        </p:txBody>
      </p:sp>
      <p:sp>
        <p:nvSpPr>
          <p:cNvPr id="44"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3140968"/>
            <a:ext cx="25908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706" y="3140968"/>
            <a:ext cx="1533525" cy="209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כותרת 5"/>
          <p:cNvSpPr>
            <a:spLocks noGrp="1"/>
          </p:cNvSpPr>
          <p:nvPr>
            <p:ph type="ctrTitle"/>
          </p:nvPr>
        </p:nvSpPr>
        <p:spPr bwMode="auto">
          <a:xfrm>
            <a:off x="611560"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 קרום התא בנוי  מחומר שאינו מסיס במים</a:t>
            </a:r>
            <a:endParaRPr lang="he-IL" altLang="he-IL" sz="1800" dirty="0" smtClean="0"/>
          </a:p>
        </p:txBody>
      </p:sp>
      <p:sp>
        <p:nvSpPr>
          <p:cNvPr id="6" name="TextBox 5"/>
          <p:cNvSpPr txBox="1"/>
          <p:nvPr/>
        </p:nvSpPr>
        <p:spPr>
          <a:xfrm>
            <a:off x="358775" y="604912"/>
            <a:ext cx="79994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a:p>
            <a:pPr fontAlgn="auto">
              <a:spcBef>
                <a:spcPts val="0"/>
              </a:spcBef>
              <a:spcAft>
                <a:spcPts val="0"/>
              </a:spcAft>
              <a:defRPr/>
            </a:pPr>
            <a:r>
              <a:rPr lang="he-IL" u="sng" kern="0" dirty="0">
                <a:solidFill>
                  <a:schemeClr val="tx2"/>
                </a:solidFill>
                <a:latin typeface="Arial"/>
                <a:cs typeface="Arial"/>
              </a:rPr>
              <a:t>קרום התא גובל בסביבה מימית גם כלפי פנים וגם כלפי חוץ</a:t>
            </a:r>
            <a:r>
              <a:rPr lang="he-IL" kern="0" dirty="0">
                <a:solidFill>
                  <a:schemeClr val="tx2"/>
                </a:solidFill>
                <a:latin typeface="Arial"/>
                <a:cs typeface="Arial"/>
              </a:rPr>
              <a:t>. כלפי פנים הוא גובל בציטופלסמה של התא, שמורכבת ברובה ממים. כלפי חוץ הוא גובל בנוזל הבין-תאי.</a:t>
            </a:r>
          </a:p>
          <a:p>
            <a:pPr fontAlgn="auto">
              <a:spcBef>
                <a:spcPts val="0"/>
              </a:spcBef>
              <a:spcAft>
                <a:spcPts val="0"/>
              </a:spcAft>
              <a:defRPr/>
            </a:pPr>
            <a:r>
              <a:rPr lang="he-IL" kern="0" dirty="0">
                <a:solidFill>
                  <a:schemeClr val="tx2"/>
                </a:solidFill>
                <a:latin typeface="Arial"/>
                <a:cs typeface="Arial"/>
              </a:rPr>
              <a:t>מדוע קרום התא צריך להיות בנוי מחומר שאינו מסיס במים?</a:t>
            </a:r>
          </a:p>
          <a:p>
            <a:pPr fontAlgn="auto">
              <a:spcBef>
                <a:spcPts val="0"/>
              </a:spcBef>
              <a:spcAft>
                <a:spcPts val="0"/>
              </a:spcAft>
              <a:defRPr/>
            </a:pPr>
            <a:endParaRPr lang="he-IL" b="1" kern="0" dirty="0">
              <a:solidFill>
                <a:schemeClr val="tx2"/>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C60009-1E09-45D7-A50F-2F0BAE28A6AB}" type="slidenum">
              <a:rPr lang="he-IL" sz="1200" smtClean="0">
                <a:solidFill>
                  <a:prstClr val="white">
                    <a:lumMod val="75000"/>
                  </a:prstClr>
                </a:solidFill>
              </a:rPr>
              <a:pPr fontAlgn="base">
                <a:spcBef>
                  <a:spcPct val="0"/>
                </a:spcBef>
                <a:spcAft>
                  <a:spcPct val="0"/>
                </a:spcAft>
                <a:defRPr/>
              </a:pPr>
              <a:t>7</a:t>
            </a:fld>
            <a:endParaRPr lang="he-IL" sz="1200" dirty="0" smtClean="0">
              <a:solidFill>
                <a:prstClr val="white">
                  <a:lumMod val="75000"/>
                </a:prstClr>
              </a:solidFill>
            </a:endParaRPr>
          </a:p>
        </p:txBody>
      </p:sp>
      <p:sp>
        <p:nvSpPr>
          <p:cNvPr id="8" name="Rectangle 3"/>
          <p:cNvSpPr/>
          <p:nvPr/>
        </p:nvSpPr>
        <p:spPr>
          <a:xfrm>
            <a:off x="512764" y="476250"/>
            <a:ext cx="7845424"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89011" y="620688"/>
            <a:ext cx="799941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a:t>
            </a:r>
          </a:p>
          <a:p>
            <a:pPr fontAlgn="auto">
              <a:spcBef>
                <a:spcPts val="0"/>
              </a:spcBef>
              <a:spcAft>
                <a:spcPts val="0"/>
              </a:spcAft>
              <a:defRPr/>
            </a:pPr>
            <a:r>
              <a:rPr lang="he-IL" kern="0" dirty="0">
                <a:solidFill>
                  <a:srgbClr val="1D4C72"/>
                </a:solidFill>
                <a:latin typeface="Arial"/>
                <a:cs typeface="Arial"/>
              </a:rPr>
              <a:t>מדוע קרום התא צריך להיות בנוי מחומר שאינו מסיס במים?</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7" name="Rectangle 12"/>
          <p:cNvSpPr/>
          <p:nvPr/>
        </p:nvSpPr>
        <p:spPr>
          <a:xfrm>
            <a:off x="198438" y="1700808"/>
            <a:ext cx="8196262" cy="11509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קרום התא גובל בסביבה מימית גם כלפי פנים וגם כלפי חוץ. אם הקרום היה בנוי מחומר מסיס במים (כגון סוכר), אז מולקולות החומר היו מתפזרות במים והקרום היה </a:t>
            </a:r>
            <a:r>
              <a:rPr lang="he-IL" kern="0" dirty="0">
                <a:latin typeface="Arial"/>
                <a:cs typeface="Arial"/>
              </a:rPr>
              <a:t>מתפרק.</a:t>
            </a:r>
          </a:p>
        </p:txBody>
      </p:sp>
      <p:sp>
        <p:nvSpPr>
          <p:cNvPr id="8"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2E51A8-4460-4B22-8A33-07972639AEF1}" type="slidenum">
              <a:rPr lang="he-IL" sz="1200" smtClean="0">
                <a:solidFill>
                  <a:prstClr val="white">
                    <a:lumMod val="75000"/>
                  </a:prstClr>
                </a:solidFill>
              </a:rPr>
              <a:pPr fontAlgn="base">
                <a:spcBef>
                  <a:spcPct val="0"/>
                </a:spcBef>
                <a:spcAft>
                  <a:spcPct val="0"/>
                </a:spcAft>
                <a:defRPr/>
              </a:pPr>
              <a:t>8</a:t>
            </a:fld>
            <a:endParaRPr lang="he-IL" sz="1200" dirty="0" smtClean="0">
              <a:solidFill>
                <a:prstClr val="white">
                  <a:lumMod val="75000"/>
                </a:prstClr>
              </a:solidFill>
            </a:endParaRPr>
          </a:p>
        </p:txBody>
      </p:sp>
      <p:sp>
        <p:nvSpPr>
          <p:cNvPr id="9"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הפוספוליפידים – המרכיב העיקרי של הקרום</a:t>
            </a:r>
            <a:endParaRPr lang="he-IL" altLang="he-IL" sz="1800" smtClean="0"/>
          </a:p>
        </p:txBody>
      </p:sp>
      <p:sp>
        <p:nvSpPr>
          <p:cNvPr id="261" name="TextBox 260"/>
          <p:cNvSpPr txBox="1"/>
          <p:nvPr/>
        </p:nvSpPr>
        <p:spPr>
          <a:xfrm>
            <a:off x="-25400" y="5545138"/>
            <a:ext cx="8837613" cy="107950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שימו לב!</a:t>
            </a:r>
          </a:p>
          <a:p>
            <a:pPr fontAlgn="auto">
              <a:spcBef>
                <a:spcPts val="0"/>
              </a:spcBef>
              <a:spcAft>
                <a:spcPts val="0"/>
              </a:spcAft>
              <a:defRPr/>
            </a:pPr>
            <a:r>
              <a:rPr lang="he-IL" kern="0" dirty="0">
                <a:solidFill>
                  <a:prstClr val="black"/>
                </a:solidFill>
              </a:rPr>
              <a:t>בספרים ובמקורות שונים אחרים נוהגים לצייר את מולקולת הפוספוליפידים  עם ה"ראש"</a:t>
            </a:r>
          </a:p>
          <a:p>
            <a:pPr fontAlgn="auto">
              <a:spcBef>
                <a:spcPts val="0"/>
              </a:spcBef>
              <a:spcAft>
                <a:spcPts val="0"/>
              </a:spcAft>
              <a:defRPr/>
            </a:pPr>
            <a:r>
              <a:rPr lang="he-IL" kern="0" dirty="0">
                <a:solidFill>
                  <a:prstClr val="black"/>
                </a:solidFill>
              </a:rPr>
              <a:t> וה"זנבות" בלבד ללא הגליצרול. בהמשך המצגת הפוספוליפידים יוצגו באותו אופן.</a:t>
            </a:r>
          </a:p>
        </p:txBody>
      </p:sp>
      <p:grpSp>
        <p:nvGrpSpPr>
          <p:cNvPr id="238597" name="קבוצה 40"/>
          <p:cNvGrpSpPr>
            <a:grpSpLocks/>
          </p:cNvGrpSpPr>
          <p:nvPr/>
        </p:nvGrpSpPr>
        <p:grpSpPr bwMode="auto">
          <a:xfrm>
            <a:off x="5573713" y="2584450"/>
            <a:ext cx="1301750" cy="2343150"/>
            <a:chOff x="7208826" y="2600909"/>
            <a:chExt cx="377928" cy="1133237"/>
          </a:xfrm>
        </p:grpSpPr>
        <p:sp>
          <p:nvSpPr>
            <p:cNvPr id="42" name="אליפסה 41"/>
            <p:cNvSpPr/>
            <p:nvPr/>
          </p:nvSpPr>
          <p:spPr>
            <a:xfrm>
              <a:off x="7226800" y="2600909"/>
              <a:ext cx="359954" cy="360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3" name="מחבר ישר 125"/>
            <p:cNvCxnSpPr/>
            <p:nvPr/>
          </p:nvCxnSpPr>
          <p:spPr>
            <a:xfrm rot="16200000" flipV="1">
              <a:off x="7102010" y="3314848"/>
              <a:ext cx="773150" cy="65446"/>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מחבר ישר 125"/>
            <p:cNvCxnSpPr/>
            <p:nvPr/>
          </p:nvCxnSpPr>
          <p:spPr>
            <a:xfrm rot="5400000" flipH="1" flipV="1">
              <a:off x="6897530" y="3261543"/>
              <a:ext cx="776989" cy="154397"/>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38598" name="קבוצה 7167"/>
          <p:cNvGrpSpPr>
            <a:grpSpLocks/>
          </p:cNvGrpSpPr>
          <p:nvPr/>
        </p:nvGrpSpPr>
        <p:grpSpPr bwMode="auto">
          <a:xfrm rot="5400000">
            <a:off x="1370806" y="3178969"/>
            <a:ext cx="2655888" cy="1130300"/>
            <a:chOff x="875077" y="2656484"/>
            <a:chExt cx="2655934" cy="1129787"/>
          </a:xfrm>
        </p:grpSpPr>
        <p:grpSp>
          <p:nvGrpSpPr>
            <p:cNvPr id="238606" name="קבוצה 240"/>
            <p:cNvGrpSpPr>
              <a:grpSpLocks/>
            </p:cNvGrpSpPr>
            <p:nvPr/>
          </p:nvGrpSpPr>
          <p:grpSpPr bwMode="auto">
            <a:xfrm rot="-5400000">
              <a:off x="1638150" y="1893411"/>
              <a:ext cx="1129787" cy="2655934"/>
              <a:chOff x="5352566" y="856973"/>
              <a:chExt cx="654181" cy="1851958"/>
            </a:xfrm>
          </p:grpSpPr>
          <p:grpSp>
            <p:nvGrpSpPr>
              <p:cNvPr id="238609" name="קבוצה 1"/>
              <p:cNvGrpSpPr>
                <a:grpSpLocks/>
              </p:cNvGrpSpPr>
              <p:nvPr/>
            </p:nvGrpSpPr>
            <p:grpSpPr bwMode="auto">
              <a:xfrm>
                <a:off x="5352566" y="1294586"/>
                <a:ext cx="592030" cy="1414345"/>
                <a:chOff x="5360080" y="1803386"/>
                <a:chExt cx="205524" cy="905542"/>
              </a:xfrm>
            </p:grpSpPr>
            <p:sp>
              <p:nvSpPr>
                <p:cNvPr id="54" name="מלבן 53"/>
                <p:cNvSpPr/>
                <p:nvPr/>
              </p:nvSpPr>
              <p:spPr>
                <a:xfrm rot="5400000">
                  <a:off x="5398644" y="1764591"/>
                  <a:ext cx="128282" cy="2054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a:xfrm rot="5400000">
                  <a:off x="5001991" y="2277478"/>
                  <a:ext cx="789539" cy="73361"/>
                </a:xfrm>
                <a:prstGeom prst="rect">
                  <a:avLst/>
                </a:prstGeom>
                <a:solidFill>
                  <a:srgbClr val="FFC0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6" name="מלבן 55"/>
                <p:cNvSpPr/>
                <p:nvPr/>
              </p:nvSpPr>
              <p:spPr>
                <a:xfrm rot="5400000">
                  <a:off x="5134041" y="2277478"/>
                  <a:ext cx="789539" cy="73361"/>
                </a:xfrm>
                <a:prstGeom prst="rect">
                  <a:avLst/>
                </a:prstGeom>
                <a:solidFill>
                  <a:srgbClr val="FFC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3" name="אליפסה 52"/>
              <p:cNvSpPr/>
              <p:nvPr/>
            </p:nvSpPr>
            <p:spPr>
              <a:xfrm>
                <a:off x="5358998" y="856973"/>
                <a:ext cx="647749" cy="4627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9" name="TextBox 48"/>
            <p:cNvSpPr txBox="1"/>
            <p:nvPr/>
          </p:nvSpPr>
          <p:spPr>
            <a:xfrm>
              <a:off x="1762505" y="2777079"/>
              <a:ext cx="1593878" cy="3697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sp>
          <p:nvSpPr>
            <p:cNvPr id="50" name="TextBox 49"/>
            <p:cNvSpPr txBox="1"/>
            <p:nvPr/>
          </p:nvSpPr>
          <p:spPr>
            <a:xfrm>
              <a:off x="1043354" y="3414964"/>
              <a:ext cx="2287628" cy="3697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grpSp>
      <p:sp>
        <p:nvSpPr>
          <p:cNvPr id="21" name="חץ ימינה 20"/>
          <p:cNvSpPr/>
          <p:nvPr/>
        </p:nvSpPr>
        <p:spPr>
          <a:xfrm>
            <a:off x="4197350" y="3676650"/>
            <a:ext cx="644525" cy="50482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TextBox 21"/>
          <p:cNvSpPr txBox="1"/>
          <p:nvPr/>
        </p:nvSpPr>
        <p:spPr bwMode="auto">
          <a:xfrm>
            <a:off x="6929438" y="2617788"/>
            <a:ext cx="11350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"ראש" הידרופילי</a:t>
            </a:r>
          </a:p>
        </p:txBody>
      </p:sp>
      <p:sp>
        <p:nvSpPr>
          <p:cNvPr id="23" name="TextBox 22"/>
          <p:cNvSpPr txBox="1"/>
          <p:nvPr/>
        </p:nvSpPr>
        <p:spPr bwMode="auto">
          <a:xfrm>
            <a:off x="5240338" y="4992688"/>
            <a:ext cx="17303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"זנבות" הידרופוביים</a:t>
            </a:r>
          </a:p>
        </p:txBody>
      </p:sp>
      <p:sp>
        <p:nvSpPr>
          <p:cNvPr id="24" name="TextBox 23"/>
          <p:cNvSpPr txBox="1"/>
          <p:nvPr/>
        </p:nvSpPr>
        <p:spPr>
          <a:xfrm>
            <a:off x="107504" y="620217"/>
            <a:ext cx="8532812" cy="194468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הפוספוליפידים שייכות לקבוצת הליפידים.</a:t>
            </a:r>
          </a:p>
          <a:p>
            <a:pPr fontAlgn="auto">
              <a:spcBef>
                <a:spcPts val="0"/>
              </a:spcBef>
              <a:spcAft>
                <a:spcPts val="0"/>
              </a:spcAft>
              <a:defRPr/>
            </a:pPr>
            <a:r>
              <a:rPr lang="he-IL" kern="0" dirty="0">
                <a:solidFill>
                  <a:prstClr val="black"/>
                </a:solidFill>
              </a:rPr>
              <a:t>למולקולת הפוספוליפידים יש שלושה מרכיבים:</a:t>
            </a:r>
          </a:p>
          <a:p>
            <a:pPr fontAlgn="auto">
              <a:spcBef>
                <a:spcPts val="0"/>
              </a:spcBef>
              <a:spcAft>
                <a:spcPts val="0"/>
              </a:spcAft>
              <a:defRPr/>
            </a:pPr>
            <a:r>
              <a:rPr lang="he-IL" kern="0" dirty="0">
                <a:solidFill>
                  <a:prstClr val="black"/>
                </a:solidFill>
              </a:rPr>
              <a:t>א. "ראש" המורכב מזרחה ש</a:t>
            </a:r>
            <a:r>
              <a:rPr lang="he-IL" kern="0" dirty="0"/>
              <a:t>הוא </a:t>
            </a:r>
            <a:r>
              <a:rPr lang="he-IL" kern="0" dirty="0">
                <a:solidFill>
                  <a:prstClr val="black"/>
                </a:solidFill>
              </a:rPr>
              <a:t>הידרופילי ("אוהב" מים), כלומר מסיס במים</a:t>
            </a:r>
          </a:p>
          <a:p>
            <a:pPr fontAlgn="auto">
              <a:spcBef>
                <a:spcPts val="0"/>
              </a:spcBef>
              <a:spcAft>
                <a:spcPts val="0"/>
              </a:spcAft>
              <a:defRPr/>
            </a:pPr>
            <a:r>
              <a:rPr lang="he-IL" kern="0" dirty="0">
                <a:solidFill>
                  <a:prstClr val="black"/>
                </a:solidFill>
              </a:rPr>
              <a:t>ב. גליצרול </a:t>
            </a:r>
          </a:p>
          <a:p>
            <a:pPr fontAlgn="auto">
              <a:spcBef>
                <a:spcPts val="0"/>
              </a:spcBef>
              <a:spcAft>
                <a:spcPts val="0"/>
              </a:spcAft>
              <a:defRPr/>
            </a:pPr>
            <a:r>
              <a:rPr lang="he-IL" kern="0" dirty="0">
                <a:solidFill>
                  <a:prstClr val="black"/>
                </a:solidFill>
              </a:rPr>
              <a:t>ג. "זנב" המורכב מחומצות שומן שהוא הידרופובי ("שונא" מים),  כלומר בלתי מסיס במים.</a:t>
            </a:r>
          </a:p>
        </p:txBody>
      </p:sp>
      <p:sp>
        <p:nvSpPr>
          <p:cNvPr id="25" name="TextBox 24"/>
          <p:cNvSpPr txBox="1"/>
          <p:nvPr/>
        </p:nvSpPr>
        <p:spPr bwMode="auto">
          <a:xfrm>
            <a:off x="1765300" y="2995613"/>
            <a:ext cx="17303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גליצרול</a:t>
            </a:r>
          </a:p>
        </p:txBody>
      </p:sp>
      <p:sp>
        <p:nvSpPr>
          <p:cNvPr id="26" name="TextBox 25"/>
          <p:cNvSpPr txBox="1"/>
          <p:nvPr/>
        </p:nvSpPr>
        <p:spPr bwMode="auto">
          <a:xfrm>
            <a:off x="1838325" y="2563813"/>
            <a:ext cx="1730375"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זרחה</a:t>
            </a:r>
          </a:p>
        </p:txBody>
      </p:sp>
      <p:sp>
        <p:nvSpPr>
          <p:cNvPr id="27" name="Slide Number Placeholder 8"/>
          <p:cNvSpPr>
            <a:spLocks noGrp="1"/>
          </p:cNvSpPr>
          <p:nvPr>
            <p:ph type="sldNum" sz="quarter" idx="12"/>
          </p:nvPr>
        </p:nvSpPr>
        <p:spPr bwMode="auto">
          <a:xfrm>
            <a:off x="231775" y="651668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77F318-9641-4D0F-A242-11994069A232}" type="slidenum">
              <a:rPr lang="he-IL" sz="1200" smtClean="0">
                <a:solidFill>
                  <a:prstClr val="white">
                    <a:lumMod val="75000"/>
                  </a:prstClr>
                </a:solidFill>
              </a:rPr>
              <a:pPr fontAlgn="base">
                <a:spcBef>
                  <a:spcPct val="0"/>
                </a:spcBef>
                <a:spcAft>
                  <a:spcPct val="0"/>
                </a:spcAft>
                <a:defRPr/>
              </a:pPr>
              <a:t>9</a:t>
            </a:fld>
            <a:endParaRPr lang="he-IL" sz="1200" dirty="0" smtClean="0">
              <a:solidFill>
                <a:prstClr val="white">
                  <a:lumMod val="75000"/>
                </a:prstClr>
              </a:solidFill>
            </a:endParaRPr>
          </a:p>
        </p:txBody>
      </p:sp>
      <p:sp>
        <p:nvSpPr>
          <p:cNvPr id="28" name="Rectangle 3"/>
          <p:cNvSpPr/>
          <p:nvPr/>
        </p:nvSpPr>
        <p:spPr>
          <a:xfrm>
            <a:off x="512764" y="476250"/>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0.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1.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2.xml><?xml version="1.0" encoding="utf-8"?>
<a:theme xmlns:a="http://schemas.openxmlformats.org/drawingml/2006/main" name="3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3.xml><?xml version="1.0" encoding="utf-8"?>
<a:theme xmlns:a="http://schemas.openxmlformats.org/drawingml/2006/main" name="3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4.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5.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6.xml><?xml version="1.0" encoding="utf-8"?>
<a:theme xmlns:a="http://schemas.openxmlformats.org/drawingml/2006/main" name="3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7.xml><?xml version="1.0" encoding="utf-8"?>
<a:theme xmlns:a="http://schemas.openxmlformats.org/drawingml/2006/main" name="3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8.xml><?xml version="1.0" encoding="utf-8"?>
<a:theme xmlns:a="http://schemas.openxmlformats.org/drawingml/2006/main" name="3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9.xml><?xml version="1.0" encoding="utf-8"?>
<a:theme xmlns:a="http://schemas.openxmlformats.org/drawingml/2006/main" name="3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0.xml><?xml version="1.0" encoding="utf-8"?>
<a:theme xmlns:a="http://schemas.openxmlformats.org/drawingml/2006/main" name="4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1.xml><?xml version="1.0" encoding="utf-8"?>
<a:theme xmlns:a="http://schemas.openxmlformats.org/drawingml/2006/main" name="4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2.xml><?xml version="1.0" encoding="utf-8"?>
<a:theme xmlns:a="http://schemas.openxmlformats.org/drawingml/2006/main" name="4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3.xml><?xml version="1.0" encoding="utf-8"?>
<a:theme xmlns:a="http://schemas.openxmlformats.org/drawingml/2006/main" name="4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4.xml><?xml version="1.0" encoding="utf-8"?>
<a:theme xmlns:a="http://schemas.openxmlformats.org/drawingml/2006/main" name="4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5.xml><?xml version="1.0" encoding="utf-8"?>
<a:theme xmlns:a="http://schemas.openxmlformats.org/drawingml/2006/main" name="4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6.xml><?xml version="1.0" encoding="utf-8"?>
<a:theme xmlns:a="http://schemas.openxmlformats.org/drawingml/2006/main" name="4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7.xml><?xml version="1.0" encoding="utf-8"?>
<a:theme xmlns:a="http://schemas.openxmlformats.org/drawingml/2006/main" name="5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8.xml><?xml version="1.0" encoding="utf-8"?>
<a:theme xmlns:a="http://schemas.openxmlformats.org/drawingml/2006/main" name="5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9.xml><?xml version="1.0" encoding="utf-8"?>
<a:theme xmlns:a="http://schemas.openxmlformats.org/drawingml/2006/main" name="5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0.xml><?xml version="1.0" encoding="utf-8"?>
<a:theme xmlns:a="http://schemas.openxmlformats.org/drawingml/2006/main" name="5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1.xml><?xml version="1.0" encoding="utf-8"?>
<a:theme xmlns:a="http://schemas.openxmlformats.org/drawingml/2006/main" name="4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2.xml><?xml version="1.0" encoding="utf-8"?>
<a:theme xmlns:a="http://schemas.openxmlformats.org/drawingml/2006/main" name="4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7904</TotalTime>
  <Words>4418</Words>
  <Application>Microsoft Office PowerPoint</Application>
  <PresentationFormat>‫הצגה על המסך (4:3)</PresentationFormat>
  <Paragraphs>712</Paragraphs>
  <Slides>58</Slides>
  <Notes>7</Notes>
  <HiddenSlides>0</HiddenSlides>
  <MMClips>0</MMClips>
  <ScaleCrop>false</ScaleCrop>
  <HeadingPairs>
    <vt:vector size="4" baseType="variant">
      <vt:variant>
        <vt:lpstr>ערכת נושא</vt:lpstr>
      </vt:variant>
      <vt:variant>
        <vt:i4>52</vt:i4>
      </vt:variant>
      <vt:variant>
        <vt:lpstr>כותרות שקופיות</vt:lpstr>
      </vt:variant>
      <vt:variant>
        <vt:i4>58</vt:i4>
      </vt:variant>
    </vt:vector>
  </HeadingPairs>
  <TitlesOfParts>
    <vt:vector size="110" baseType="lpstr">
      <vt:lpstr>1_Office Theme</vt:lpstr>
      <vt:lpstr>15_Office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42_Office Theme</vt:lpstr>
      <vt:lpstr>43_Office Theme</vt:lpstr>
      <vt:lpstr>44_Office Theme</vt:lpstr>
      <vt:lpstr>45_Office Theme</vt:lpstr>
      <vt:lpstr>46_Office Theme</vt:lpstr>
      <vt:lpstr>47_Office Theme</vt:lpstr>
      <vt:lpstr>50_Office Theme</vt:lpstr>
      <vt:lpstr>51_Office Theme</vt:lpstr>
      <vt:lpstr>52_Office Theme</vt:lpstr>
      <vt:lpstr>53_Office Theme</vt:lpstr>
      <vt:lpstr>48_Office Theme</vt:lpstr>
      <vt:lpstr>41_Office Theme</vt:lpstr>
      <vt:lpstr>מצגת של PowerPoint</vt:lpstr>
      <vt:lpstr>לכל התאים יש קרום שמבנהו הבסיסי דומה</vt:lpstr>
      <vt:lpstr>לקרום תפקיד חשוב בשמירת ההומאוסטזיס</vt:lpstr>
      <vt:lpstr>מבנה הקרום</vt:lpstr>
      <vt:lpstr>הקרום דינמי</vt:lpstr>
      <vt:lpstr>מדוע קרום התא צריך להיות בנוי מחומר שאינו מסיס במים?</vt:lpstr>
      <vt:lpstr>שאלה 1: קרום התא בנוי  מחומר שאינו מסיס במים</vt:lpstr>
      <vt:lpstr>תשובה</vt:lpstr>
      <vt:lpstr>הפוספוליפידים – המרכיב העיקרי של הקרום</vt:lpstr>
      <vt:lpstr>הקרום מורכב משכבה כפולה של פוספוליפידים</vt:lpstr>
      <vt:lpstr>מדוע הפוספוליפידים מתאימים לבניית קרום התא?</vt:lpstr>
      <vt:lpstr>שאלה 2</vt:lpstr>
      <vt:lpstr>תשובה</vt:lpstr>
      <vt:lpstr>שאלה 3</vt:lpstr>
      <vt:lpstr>תשובה</vt:lpstr>
      <vt:lpstr>שאלה 4</vt:lpstr>
      <vt:lpstr>תשובה</vt:lpstr>
      <vt:lpstr>דרכי מעבר חומרים דרך הקרום</vt:lpstr>
      <vt:lpstr>שאלה 5: מעבר חומרים דרך הפוספוליפידים או החלבונים על פי תכונת המסיסות בשומן</vt:lpstr>
      <vt:lpstr>תשובה</vt:lpstr>
      <vt:lpstr>שאלה 6</vt:lpstr>
      <vt:lpstr>תשובה </vt:lpstr>
      <vt:lpstr>מעבר חומרים דרך הקרום: מעבר סביל (דיפוזיה) והעברה פעילה</vt:lpstr>
      <vt:lpstr>שאלה 7: מעבר חומרים דרך הפוספוליפידים</vt:lpstr>
      <vt:lpstr>תשובה</vt:lpstr>
      <vt:lpstr>שאלה 8: מעבר חומרים דרך התעלות</vt:lpstr>
      <vt:lpstr>תשובה</vt:lpstr>
      <vt:lpstr>נשאים </vt:lpstr>
      <vt:lpstr>משאבות </vt:lpstr>
      <vt:lpstr>סימולציה</vt:lpstr>
      <vt:lpstr>שאלה 9</vt:lpstr>
      <vt:lpstr>תשובה</vt:lpstr>
      <vt:lpstr>שאלה 10</vt:lpstr>
      <vt:lpstr>תשובה: מחסור באנרגיה זמינה בתא פוגע בפעולת המשאבות בקרום</vt:lpstr>
      <vt:lpstr>שאלה 11</vt:lpstr>
      <vt:lpstr>תשובה</vt:lpstr>
      <vt:lpstr>שאלה 12</vt:lpstr>
      <vt:lpstr>תשובה </vt:lpstr>
      <vt:lpstr>החדירות הבררנית של הקרום</vt:lpstr>
      <vt:lpstr>טעות נפוצה בקשר למונח: החדירות הבררנית של הקרום</vt:lpstr>
      <vt:lpstr>שאלה 13</vt:lpstr>
      <vt:lpstr>תשובה</vt:lpstr>
      <vt:lpstr>שאלה 14</vt:lpstr>
      <vt:lpstr>תשובה</vt:lpstr>
      <vt:lpstr>חשיבות קרום התא בשמירה על ההומיאוסטזיס</vt:lpstr>
      <vt:lpstr>שאלה 15</vt:lpstr>
      <vt:lpstr>תשובה</vt:lpstr>
      <vt:lpstr>שאלה 16: (המונח משאבת נתרן-אשלגן אינו נכלל בסילבוס)</vt:lpstr>
      <vt:lpstr>תשובה</vt:lpstr>
      <vt:lpstr>מעבר חומרים באקסוציטוזה ואנדוציטוזה – מעבר פעיל</vt:lpstr>
      <vt:lpstr>שאלה 17: מעבר חומרים באקסוציטוזה ואנדוציטוזה</vt:lpstr>
      <vt:lpstr>תשובה</vt:lpstr>
      <vt:lpstr>שאלה 18 – מעבר חומרים באקסוציטוזה ואנדוציטוזה</vt:lpstr>
      <vt:lpstr>תשובה</vt:lpstr>
      <vt:lpstr>שאלה 19 – מעבר חומרים באקסוציטוזה ואנדוציטוזה (הרחבה)</vt:lpstr>
      <vt:lpstr>תשובה</vt:lpstr>
      <vt:lpstr>קישורים – דרכי מעבר חומרים דרך הקרום</vt:lpstr>
      <vt:lpstr>סיכום – דרכי מעבר חומרים דרך הקרום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466</cp:revision>
  <dcterms:created xsi:type="dcterms:W3CDTF">2010-09-05T07:07:37Z</dcterms:created>
  <dcterms:modified xsi:type="dcterms:W3CDTF">2017-12-10T03:45:08Z</dcterms:modified>
</cp:coreProperties>
</file>