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5" r:id="rId7"/>
    <p:sldId id="266" r:id="rId8"/>
    <p:sldId id="262" r:id="rId9"/>
    <p:sldId id="263" r:id="rId10"/>
    <p:sldId id="264" r:id="rId11"/>
    <p:sldId id="290"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 id="282" r:id="rId26"/>
    <p:sldId id="283" r:id="rId27"/>
    <p:sldId id="284" r:id="rId28"/>
    <p:sldId id="285" r:id="rId29"/>
    <p:sldId id="286" r:id="rId30"/>
    <p:sldId id="287" r:id="rId31"/>
    <p:sldId id="288" r:id="rId32"/>
    <p:sldId id="289" r:id="rId33"/>
    <p:sldId id="291" r:id="rId34"/>
    <p:sldId id="292" r:id="rId35"/>
    <p:sldId id="293" r:id="rId36"/>
    <p:sldId id="294" r:id="rId37"/>
    <p:sldId id="295" r:id="rId38"/>
    <p:sldId id="296" r:id="rId39"/>
    <p:sldId id="298" r:id="rId40"/>
    <p:sldId id="299" r:id="rId41"/>
    <p:sldId id="300" r:id="rId4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10" d="100"/>
          <a:sy n="110" d="100"/>
        </p:scale>
        <p:origin x="-164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0" name="משולש ישר-זווית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כותרת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e-IL" smtClean="0"/>
              <a:t>לחץ כדי לערוך סגנון כותרת של תבנית בסיס</a:t>
            </a:r>
            <a:endParaRPr kumimoji="0" lang="en-US"/>
          </a:p>
        </p:txBody>
      </p:sp>
      <p:sp>
        <p:nvSpPr>
          <p:cNvPr id="17" name="כותרת משנה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grpSp>
        <p:nvGrpSpPr>
          <p:cNvPr id="2" name="קבוצה 1"/>
          <p:cNvGrpSpPr/>
          <p:nvPr/>
        </p:nvGrpSpPr>
        <p:grpSpPr>
          <a:xfrm>
            <a:off x="-3765" y="4953000"/>
            <a:ext cx="9147765" cy="1912088"/>
            <a:chOff x="-3765" y="4832896"/>
            <a:chExt cx="9147765" cy="2032192"/>
          </a:xfrm>
        </p:grpSpPr>
        <p:sp>
          <p:nvSpPr>
            <p:cNvPr id="7" name="צורה חופשית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צורה חופשית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צורה חופשית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מחבר ישר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מציין מיקום של תאריך 29"/>
          <p:cNvSpPr>
            <a:spLocks noGrp="1"/>
          </p:cNvSpPr>
          <p:nvPr>
            <p:ph type="dt" sz="half" idx="10"/>
          </p:nvPr>
        </p:nvSpPr>
        <p:spPr/>
        <p:txBody>
          <a:bodyPr/>
          <a:lstStyle>
            <a:lvl1pPr>
              <a:defRPr>
                <a:solidFill>
                  <a:srgbClr val="FFFFFF"/>
                </a:solidFill>
              </a:defRPr>
            </a:lvl1pPr>
            <a:extLst/>
          </a:lstStyle>
          <a:p>
            <a:fld id="{65E5130C-C582-42AC-A1EC-65738DCA6B2E}" type="datetimeFigureOut">
              <a:rPr lang="he-IL" smtClean="0"/>
              <a:t>ח'/שבט/תשע"ו</a:t>
            </a:fld>
            <a:endParaRPr lang="he-IL"/>
          </a:p>
        </p:txBody>
      </p:sp>
      <p:sp>
        <p:nvSpPr>
          <p:cNvPr id="19" name="מציין מיקום של כותרת תחתונה 18"/>
          <p:cNvSpPr>
            <a:spLocks noGrp="1"/>
          </p:cNvSpPr>
          <p:nvPr>
            <p:ph type="ftr" sz="quarter" idx="11"/>
          </p:nvPr>
        </p:nvSpPr>
        <p:spPr/>
        <p:txBody>
          <a:bodyPr/>
          <a:lstStyle>
            <a:lvl1pPr>
              <a:defRPr>
                <a:solidFill>
                  <a:schemeClr val="accent1">
                    <a:tint val="20000"/>
                  </a:schemeClr>
                </a:solidFill>
              </a:defRPr>
            </a:lvl1pPr>
            <a:extLst/>
          </a:lstStyle>
          <a:p>
            <a:endParaRPr lang="he-IL"/>
          </a:p>
        </p:txBody>
      </p:sp>
      <p:sp>
        <p:nvSpPr>
          <p:cNvPr id="27" name="מציין מיקום של מספר שקופית 26"/>
          <p:cNvSpPr>
            <a:spLocks noGrp="1"/>
          </p:cNvSpPr>
          <p:nvPr>
            <p:ph type="sldNum" sz="quarter" idx="12"/>
          </p:nvPr>
        </p:nvSpPr>
        <p:spPr/>
        <p:txBody>
          <a:bodyPr/>
          <a:lstStyle>
            <a:lvl1pPr>
              <a:defRPr>
                <a:solidFill>
                  <a:srgbClr val="FFFFFF"/>
                </a:solidFill>
              </a:defRPr>
            </a:lvl1pPr>
            <a:extLst/>
          </a:lstStyle>
          <a:p>
            <a:fld id="{36754537-7D6D-4AA1-B3B4-B66BC202ED98}"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1481329"/>
            <a:ext cx="8229600" cy="4386071"/>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65E5130C-C582-42AC-A1EC-65738DCA6B2E}" type="datetimeFigureOut">
              <a:rPr lang="he-IL" smtClean="0"/>
              <a:t>ח'/שבט/תשע"ו</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36754537-7D6D-4AA1-B3B4-B66BC202ED98}"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844013" y="274640"/>
            <a:ext cx="1777470" cy="5592761"/>
          </a:xfrm>
        </p:spPr>
        <p:txBody>
          <a:bodyPr vert="eaVe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41"/>
            <a:ext cx="6324600" cy="5592760"/>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65E5130C-C582-42AC-A1EC-65738DCA6B2E}" type="datetimeFigureOut">
              <a:rPr lang="he-IL" smtClean="0"/>
              <a:t>ח'/שבט/תשע"ו</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36754537-7D6D-4AA1-B3B4-B66BC202ED98}"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65E5130C-C582-42AC-A1EC-65738DCA6B2E}" type="datetimeFigureOut">
              <a:rPr lang="he-IL" smtClean="0"/>
              <a:t>ח'/שבט/תשע"ו</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36754537-7D6D-4AA1-B3B4-B66BC202ED98}" type="slidenum">
              <a:rPr lang="he-IL" smtClean="0"/>
              <a:t>‹#›</a:t>
            </a:fld>
            <a:endParaRPr lang="he-IL"/>
          </a:p>
        </p:txBody>
      </p:sp>
      <p:sp>
        <p:nvSpPr>
          <p:cNvPr id="7" name="כותרת 6"/>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extLst/>
          </a:lstStyle>
          <a:p>
            <a:fld id="{65E5130C-C582-42AC-A1EC-65738DCA6B2E}" type="datetimeFigureOut">
              <a:rPr lang="he-IL" smtClean="0"/>
              <a:t>ח'/שבט/תשע"ו</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36754537-7D6D-4AA1-B3B4-B66BC202ED98}" type="slidenum">
              <a:rPr lang="he-IL" smtClean="0"/>
              <a:t>‹#›</a:t>
            </a:fld>
            <a:endParaRPr lang="he-IL"/>
          </a:p>
        </p:txBody>
      </p:sp>
      <p:sp>
        <p:nvSpPr>
          <p:cNvPr id="7" name="סוגר זוויתי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סוגר זוויתי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2">
        <a:schemeClr val="bg1"/>
      </p:bgRef>
    </p:bg>
    <p:spTree>
      <p:nvGrpSpPr>
        <p:cNvPr id="1" name=""/>
        <p:cNvGrpSpPr/>
        <p:nvPr/>
      </p:nvGrpSpPr>
      <p:grpSpPr>
        <a:xfrm>
          <a:off x="0" y="0"/>
          <a:ext cx="0" cy="0"/>
          <a:chOff x="0" y="0"/>
          <a:chExt cx="0" cy="0"/>
        </a:xfrm>
      </p:grpSpPr>
      <p:sp>
        <p:nvSpPr>
          <p:cNvPr id="3" name="מציין מיקום תוכן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65E5130C-C582-42AC-A1EC-65738DCA6B2E}" type="datetimeFigureOut">
              <a:rPr lang="he-IL" smtClean="0"/>
              <a:t>ח'/שבט/תשע"ו</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36754537-7D6D-4AA1-B3B4-B66BC202ED98}" type="slidenum">
              <a:rPr lang="he-IL" smtClean="0"/>
              <a:t>‹#›</a:t>
            </a:fld>
            <a:endParaRPr lang="he-IL"/>
          </a:p>
        </p:txBody>
      </p:sp>
      <p:sp>
        <p:nvSpPr>
          <p:cNvPr id="8" name="כותרת 7"/>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8229600" cy="1143000"/>
          </a:xfrm>
        </p:spPr>
        <p:txBody>
          <a:bodyPr anchor="ctr"/>
          <a:lstStyle>
            <a:lvl1pPr>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65E5130C-C582-42AC-A1EC-65738DCA6B2E}" type="datetimeFigureOut">
              <a:rPr lang="he-IL" smtClean="0"/>
              <a:t>ח'/שבט/תשע"ו</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9" name="מציין מיקום של מספר שקופית 8"/>
          <p:cNvSpPr>
            <a:spLocks noGrp="1"/>
          </p:cNvSpPr>
          <p:nvPr>
            <p:ph type="sldNum" sz="quarter" idx="12"/>
          </p:nvPr>
        </p:nvSpPr>
        <p:spPr/>
        <p:txBody>
          <a:bodyPr/>
          <a:lstStyle>
            <a:extLst/>
          </a:lstStyle>
          <a:p>
            <a:fld id="{36754537-7D6D-4AA1-B3B4-B66BC202ED98}"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bg>
      <p:bgRef idx="1002">
        <a:schemeClr val="bg1"/>
      </p:bgRef>
    </p:bg>
    <p:spTree>
      <p:nvGrpSpPr>
        <p:cNvPr id="1" name=""/>
        <p:cNvGrpSpPr/>
        <p:nvPr/>
      </p:nvGrpSpPr>
      <p:grpSpPr>
        <a:xfrm>
          <a:off x="0" y="0"/>
          <a:ext cx="0" cy="0"/>
          <a:chOff x="0" y="0"/>
          <a:chExt cx="0" cy="0"/>
        </a:xfrm>
      </p:grpSpPr>
      <p:sp>
        <p:nvSpPr>
          <p:cNvPr id="3" name="מציין מיקום של תאריך 2"/>
          <p:cNvSpPr>
            <a:spLocks noGrp="1"/>
          </p:cNvSpPr>
          <p:nvPr>
            <p:ph type="dt" sz="half" idx="10"/>
          </p:nvPr>
        </p:nvSpPr>
        <p:spPr/>
        <p:txBody>
          <a:bodyPr/>
          <a:lstStyle>
            <a:extLst/>
          </a:lstStyle>
          <a:p>
            <a:fld id="{65E5130C-C582-42AC-A1EC-65738DCA6B2E}" type="datetimeFigureOut">
              <a:rPr lang="he-IL" smtClean="0"/>
              <a:t>ח'/שבט/תשע"ו</a:t>
            </a:fld>
            <a:endParaRPr lang="he-IL"/>
          </a:p>
        </p:txBody>
      </p:sp>
      <p:sp>
        <p:nvSpPr>
          <p:cNvPr id="4" name="מציין מיקום של כותרת תחתונה 3"/>
          <p:cNvSpPr>
            <a:spLocks noGrp="1"/>
          </p:cNvSpPr>
          <p:nvPr>
            <p:ph type="ftr" sz="quarter" idx="11"/>
          </p:nvPr>
        </p:nvSpPr>
        <p:spPr/>
        <p:txBody>
          <a:bodyPr/>
          <a:lstStyle>
            <a:extLst/>
          </a:lstStyle>
          <a:p>
            <a:endParaRPr lang="he-IL"/>
          </a:p>
        </p:txBody>
      </p:sp>
      <p:sp>
        <p:nvSpPr>
          <p:cNvPr id="5" name="מציין מיקום של מספר שקופית 4"/>
          <p:cNvSpPr>
            <a:spLocks noGrp="1"/>
          </p:cNvSpPr>
          <p:nvPr>
            <p:ph type="sldNum" sz="quarter" idx="12"/>
          </p:nvPr>
        </p:nvSpPr>
        <p:spPr/>
        <p:txBody>
          <a:bodyPr/>
          <a:lstStyle>
            <a:extLst/>
          </a:lstStyle>
          <a:p>
            <a:fld id="{36754537-7D6D-4AA1-B3B4-B66BC202ED98}" type="slidenum">
              <a:rPr lang="he-IL" smtClean="0"/>
              <a:t>‹#›</a:t>
            </a:fld>
            <a:endParaRPr lang="he-IL"/>
          </a:p>
        </p:txBody>
      </p:sp>
      <p:sp>
        <p:nvSpPr>
          <p:cNvPr id="6" name="כותרת 5"/>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extLst/>
          </a:lstStyle>
          <a:p>
            <a:fld id="{65E5130C-C582-42AC-A1EC-65738DCA6B2E}" type="datetimeFigureOut">
              <a:rPr lang="he-IL" smtClean="0"/>
              <a:t>ח'/שבט/תשע"ו</a:t>
            </a:fld>
            <a:endParaRPr lang="he-IL"/>
          </a:p>
        </p:txBody>
      </p:sp>
      <p:sp>
        <p:nvSpPr>
          <p:cNvPr id="3" name="מציין מיקום של כותרת תחתונה 2"/>
          <p:cNvSpPr>
            <a:spLocks noGrp="1"/>
          </p:cNvSpPr>
          <p:nvPr>
            <p:ph type="ftr" sz="quarter" idx="11"/>
          </p:nvPr>
        </p:nvSpPr>
        <p:spPr/>
        <p:txBody>
          <a:bodyPr/>
          <a:lstStyle>
            <a:extLst/>
          </a:lstStyle>
          <a:p>
            <a:endParaRPr lang="he-IL"/>
          </a:p>
        </p:txBody>
      </p:sp>
      <p:sp>
        <p:nvSpPr>
          <p:cNvPr id="4" name="מציין מיקום של מספר שקופית 3"/>
          <p:cNvSpPr>
            <a:spLocks noGrp="1"/>
          </p:cNvSpPr>
          <p:nvPr>
            <p:ph type="sldNum" sz="quarter" idx="12"/>
          </p:nvPr>
        </p:nvSpPr>
        <p:spPr/>
        <p:txBody>
          <a:bodyPr/>
          <a:lstStyle>
            <a:extLst/>
          </a:lstStyle>
          <a:p>
            <a:fld id="{36754537-7D6D-4AA1-B3B4-B66BC202ED98}"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a:xfrm>
            <a:off x="6727032" y="6407944"/>
            <a:ext cx="1920240" cy="365760"/>
          </a:xfrm>
        </p:spPr>
        <p:txBody>
          <a:bodyPr/>
          <a:lstStyle>
            <a:extLst/>
          </a:lstStyle>
          <a:p>
            <a:fld id="{65E5130C-C582-42AC-A1EC-65738DCA6B2E}" type="datetimeFigureOut">
              <a:rPr lang="he-IL" smtClean="0"/>
              <a:t>ח'/שבט/תשע"ו</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36754537-7D6D-4AA1-B3B4-B66BC202ED98}"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bg>
      <p:bgRef idx="1002">
        <a:schemeClr val="bg1"/>
      </p:bgRef>
    </p:bg>
    <p:spTree>
      <p:nvGrpSpPr>
        <p:cNvPr id="1" name=""/>
        <p:cNvGrpSpPr/>
        <p:nvPr/>
      </p:nvGrpSpPr>
      <p:grpSpPr>
        <a:xfrm>
          <a:off x="0" y="0"/>
          <a:ext cx="0" cy="0"/>
          <a:chOff x="0" y="0"/>
          <a:chExt cx="0" cy="0"/>
        </a:xfrm>
      </p:grpSpPr>
      <p:sp>
        <p:nvSpPr>
          <p:cNvPr id="4" name="מציין מיקום טקסט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e-IL" smtClean="0"/>
              <a:t>לחץ כדי לערוך סגנונות טקסט של תבנית בסיס</a:t>
            </a:r>
          </a:p>
        </p:txBody>
      </p:sp>
      <p:sp>
        <p:nvSpPr>
          <p:cNvPr id="3" name="מציין מיקום של תמונה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e-IL" smtClean="0"/>
              <a:t>לחץ על הסמל כדי להוסיף תמונה</a:t>
            </a:r>
            <a:endParaRPr kumimoji="0" lang="en-US" dirty="0"/>
          </a:p>
        </p:txBody>
      </p:sp>
      <p:sp>
        <p:nvSpPr>
          <p:cNvPr id="5" name="מציין מיקום של תאריך 4"/>
          <p:cNvSpPr>
            <a:spLocks noGrp="1"/>
          </p:cNvSpPr>
          <p:nvPr>
            <p:ph type="dt" sz="half" idx="10"/>
          </p:nvPr>
        </p:nvSpPr>
        <p:spPr/>
        <p:txBody>
          <a:bodyPr/>
          <a:lstStyle>
            <a:lvl1pPr>
              <a:defRPr>
                <a:solidFill>
                  <a:schemeClr val="tx1"/>
                </a:solidFill>
              </a:defRPr>
            </a:lvl1pPr>
            <a:extLst/>
          </a:lstStyle>
          <a:p>
            <a:fld id="{65E5130C-C582-42AC-A1EC-65738DCA6B2E}" type="datetimeFigureOut">
              <a:rPr lang="he-IL" smtClean="0"/>
              <a:t>ח'/שבט/תשע"ו</a:t>
            </a:fld>
            <a:endParaRPr lang="he-IL"/>
          </a:p>
        </p:txBody>
      </p:sp>
      <p:sp>
        <p:nvSpPr>
          <p:cNvPr id="6" name="מציין מיקום של כותרת תחתונה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e-IL"/>
          </a:p>
        </p:txBody>
      </p:sp>
      <p:sp>
        <p:nvSpPr>
          <p:cNvPr id="7" name="מציין מיקום של מספר שקופית 6"/>
          <p:cNvSpPr>
            <a:spLocks noGrp="1"/>
          </p:cNvSpPr>
          <p:nvPr>
            <p:ph type="sldNum" sz="quarter" idx="12"/>
          </p:nvPr>
        </p:nvSpPr>
        <p:spPr/>
        <p:txBody>
          <a:bodyPr/>
          <a:lstStyle>
            <a:lvl1pPr>
              <a:defRPr>
                <a:solidFill>
                  <a:schemeClr val="tx1"/>
                </a:solidFill>
              </a:defRPr>
            </a:lvl1pPr>
            <a:extLst/>
          </a:lstStyle>
          <a:p>
            <a:fld id="{36754537-7D6D-4AA1-B3B4-B66BC202ED98}" type="slidenum">
              <a:rPr lang="he-IL" smtClean="0"/>
              <a:t>‹#›</a:t>
            </a:fld>
            <a:endParaRPr lang="he-IL"/>
          </a:p>
        </p:txBody>
      </p:sp>
      <p:sp>
        <p:nvSpPr>
          <p:cNvPr id="2" name="כותרת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e-IL" smtClean="0"/>
              <a:t>לחץ כדי לערוך סגנון כותרת של תבנית בסיס</a:t>
            </a:r>
            <a:endParaRPr kumimoji="0" lang="en-US"/>
          </a:p>
        </p:txBody>
      </p:sp>
      <p:sp>
        <p:nvSpPr>
          <p:cNvPr id="8" name="צורה חופשית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צורה חופשית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משולש ישר-זווית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מחבר ישר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סוגר זוויתי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סוגר זוויתי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צורה חופשית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צורה חופשית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משולש ישר-זווית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מחבר ישר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מציין מיקום של כותרת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e-IL" smtClean="0"/>
              <a:t>לחץ כדי לערוך סגנון כותרת של תבנית בסיס</a:t>
            </a:r>
            <a:endParaRPr kumimoji="0" lang="en-US"/>
          </a:p>
        </p:txBody>
      </p:sp>
      <p:sp>
        <p:nvSpPr>
          <p:cNvPr id="30" name="מציין מיקום טקסט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0" name="מציין מיקום של תאריך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5E5130C-C582-42AC-A1EC-65738DCA6B2E}" type="datetimeFigureOut">
              <a:rPr lang="he-IL" smtClean="0"/>
              <a:t>ח'/שבט/תשע"ו</a:t>
            </a:fld>
            <a:endParaRPr lang="he-IL"/>
          </a:p>
        </p:txBody>
      </p:sp>
      <p:sp>
        <p:nvSpPr>
          <p:cNvPr id="22" name="מציין מיקום של כותרת תחתונה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e-IL"/>
          </a:p>
        </p:txBody>
      </p:sp>
      <p:sp>
        <p:nvSpPr>
          <p:cNvPr id="18" name="מציין מיקום של מספר שקופית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6754537-7D6D-4AA1-B3B4-B66BC202ED98}"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813347" y="740603"/>
            <a:ext cx="7344815" cy="1200329"/>
          </a:xfrm>
          <a:prstGeom prst="rect">
            <a:avLst/>
          </a:prstGeom>
          <a:noFill/>
        </p:spPr>
        <p:txBody>
          <a:bodyPr wrap="square" lIns="91440" tIns="45720" rIns="91440" bIns="45720">
            <a:spAutoFit/>
          </a:bodyPr>
          <a:lstStyle/>
          <a:p>
            <a:pPr algn="ctr"/>
            <a:r>
              <a:rPr lang="he-IL" sz="7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David" panose="020E0502060401010101" pitchFamily="34" charset="-79"/>
                <a:cs typeface="David" panose="020E0502060401010101" pitchFamily="34" charset="-79"/>
              </a:rPr>
              <a:t>אנטיגונה/</a:t>
            </a:r>
            <a:r>
              <a:rPr lang="he-IL" sz="72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David" panose="020E0502060401010101" pitchFamily="34" charset="-79"/>
                <a:cs typeface="David" panose="020E0502060401010101" pitchFamily="34" charset="-79"/>
              </a:rPr>
              <a:t>סופולקס</a:t>
            </a:r>
            <a:endParaRPr lang="he-IL" sz="7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David" panose="020E0502060401010101" pitchFamily="34" charset="-79"/>
              <a:cs typeface="David" panose="020E0502060401010101" pitchFamily="34" charset="-79"/>
            </a:endParaRPr>
          </a:p>
        </p:txBody>
      </p:sp>
      <p:pic>
        <p:nvPicPr>
          <p:cNvPr id="1026" name="Picture 2" descr="http://simania.co.il/bookimages/covers0/2003.jpg"/>
          <p:cNvPicPr>
            <a:picLocks noChangeAspect="1" noChangeArrowheads="1"/>
          </p:cNvPicPr>
          <p:nvPr/>
        </p:nvPicPr>
        <p:blipFill>
          <a:blip r:embed="rId2">
            <a:clrChange>
              <a:clrFrom>
                <a:srgbClr val="E3EEF2"/>
              </a:clrFrom>
              <a:clrTo>
                <a:srgbClr val="E3EEF2">
                  <a:alpha val="0"/>
                </a:srgbClr>
              </a:clrTo>
            </a:clrChange>
            <a:extLst>
              <a:ext uri="{28A0092B-C50C-407E-A947-70E740481C1C}">
                <a14:useLocalDpi xmlns:a14="http://schemas.microsoft.com/office/drawing/2010/main" val="0"/>
              </a:ext>
            </a:extLst>
          </a:blip>
          <a:srcRect/>
          <a:stretch>
            <a:fillRect/>
          </a:stretch>
        </p:blipFill>
        <p:spPr bwMode="auto">
          <a:xfrm>
            <a:off x="539552" y="1844824"/>
            <a:ext cx="1823058" cy="308246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43808" y="6304118"/>
            <a:ext cx="3240360" cy="461665"/>
          </a:xfrm>
          <a:prstGeom prst="rect">
            <a:avLst/>
          </a:prstGeom>
          <a:noFill/>
        </p:spPr>
        <p:txBody>
          <a:bodyPr wrap="square" rtlCol="1">
            <a:spAutoFit/>
          </a:bodyPr>
          <a:lstStyle/>
          <a:p>
            <a:r>
              <a:rPr lang="he-IL" sz="2400" b="1" dirty="0" smtClean="0">
                <a:latin typeface="David" panose="020E0502060401010101" pitchFamily="34" charset="-79"/>
                <a:cs typeface="David" panose="020E0502060401010101" pitchFamily="34" charset="-79"/>
              </a:rPr>
              <a:t>מקיף עירוני א' - אשקלון</a:t>
            </a:r>
            <a:endParaRPr lang="he-IL" sz="24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249958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2163868" y="0"/>
            <a:ext cx="5410455" cy="769441"/>
          </a:xfrm>
          <a:prstGeom prst="rect">
            <a:avLst/>
          </a:prstGeom>
          <a:noFill/>
        </p:spPr>
        <p:txBody>
          <a:bodyPr wrap="none" lIns="91440" tIns="45720" rIns="91440" bIns="45720">
            <a:spAutoFit/>
          </a:bodyPr>
          <a:lstStyle/>
          <a:p>
            <a:pPr algn="ctr"/>
            <a:r>
              <a:rPr lang="he-IL"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המשך– אגדת העיר </a:t>
            </a:r>
            <a:r>
              <a:rPr lang="he-IL" sz="4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תבאי</a:t>
            </a:r>
            <a:endParaRPr lang="he-IL"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179512" y="980728"/>
            <a:ext cx="8507288" cy="5688632"/>
          </a:xfrm>
        </p:spPr>
        <p:txBody>
          <a:bodyPr>
            <a:noAutofit/>
          </a:bodyPr>
          <a:lstStyle/>
          <a:p>
            <a:pPr marL="109728" indent="0">
              <a:buNone/>
            </a:pPr>
            <a:r>
              <a:rPr lang="he-IL" sz="2800" dirty="0" smtClean="0">
                <a:latin typeface="David" panose="020E0502060401010101" pitchFamily="34" charset="-79"/>
                <a:cs typeface="David" panose="020E0502060401010101" pitchFamily="34" charset="-79"/>
              </a:rPr>
              <a:t>שני בניו של אדיפוס – </a:t>
            </a:r>
            <a:r>
              <a:rPr lang="he-IL" sz="2800" dirty="0" err="1" smtClean="0">
                <a:latin typeface="David" panose="020E0502060401010101" pitchFamily="34" charset="-79"/>
                <a:cs typeface="David" panose="020E0502060401010101" pitchFamily="34" charset="-79"/>
              </a:rPr>
              <a:t>אטאוקלס</a:t>
            </a:r>
            <a:r>
              <a:rPr lang="he-IL" sz="2800" dirty="0" smtClean="0">
                <a:latin typeface="David" panose="020E0502060401010101" pitchFamily="34" charset="-79"/>
                <a:cs typeface="David" panose="020E0502060401010101" pitchFamily="34" charset="-79"/>
              </a:rPr>
              <a:t> </a:t>
            </a:r>
            <a:r>
              <a:rPr lang="he-IL" sz="2800" dirty="0" err="1" smtClean="0">
                <a:latin typeface="David" panose="020E0502060401010101" pitchFamily="34" charset="-79"/>
                <a:cs typeface="David" panose="020E0502060401010101" pitchFamily="34" charset="-79"/>
              </a:rPr>
              <a:t>ופולינקס</a:t>
            </a:r>
            <a:r>
              <a:rPr lang="he-IL" sz="2800" dirty="0" smtClean="0">
                <a:latin typeface="David" panose="020E0502060401010101" pitchFamily="34" charset="-79"/>
                <a:cs typeface="David" panose="020E0502060401010101" pitchFamily="34" charset="-79"/>
              </a:rPr>
              <a:t> קיבלו את השליטה על הממלכה והוחלט שהם ישלטו לסירוגין. </a:t>
            </a:r>
            <a:r>
              <a:rPr lang="he-IL" sz="2800" dirty="0" err="1" smtClean="0">
                <a:latin typeface="David" panose="020E0502060401010101" pitchFamily="34" charset="-79"/>
                <a:cs typeface="David" panose="020E0502060401010101" pitchFamily="34" charset="-79"/>
              </a:rPr>
              <a:t>אטאוקלס</a:t>
            </a:r>
            <a:r>
              <a:rPr lang="he-IL" sz="2800" dirty="0" smtClean="0">
                <a:latin typeface="David" panose="020E0502060401010101" pitchFamily="34" charset="-79"/>
                <a:cs typeface="David" panose="020E0502060401010101" pitchFamily="34" charset="-79"/>
              </a:rPr>
              <a:t> שלט ראשון, אולם כשהגיע תורו של </a:t>
            </a:r>
            <a:r>
              <a:rPr lang="he-IL" sz="2800" dirty="0" err="1" smtClean="0">
                <a:latin typeface="David" panose="020E0502060401010101" pitchFamily="34" charset="-79"/>
                <a:cs typeface="David" panose="020E0502060401010101" pitchFamily="34" charset="-79"/>
              </a:rPr>
              <a:t>פולינקס</a:t>
            </a:r>
            <a:r>
              <a:rPr lang="he-IL" sz="2800" dirty="0" smtClean="0">
                <a:latin typeface="David" panose="020E0502060401010101" pitchFamily="34" charset="-79"/>
                <a:cs typeface="David" panose="020E0502060401010101" pitchFamily="34" charset="-79"/>
              </a:rPr>
              <a:t> למלוך, </a:t>
            </a:r>
            <a:r>
              <a:rPr lang="he-IL" sz="2800" dirty="0" err="1" smtClean="0">
                <a:latin typeface="David" panose="020E0502060401010101" pitchFamily="34" charset="-79"/>
                <a:cs typeface="David" panose="020E0502060401010101" pitchFamily="34" charset="-79"/>
              </a:rPr>
              <a:t>אטאוקלס</a:t>
            </a:r>
            <a:r>
              <a:rPr lang="he-IL" sz="2800" dirty="0" smtClean="0">
                <a:latin typeface="David" panose="020E0502060401010101" pitchFamily="34" charset="-79"/>
                <a:cs typeface="David" panose="020E0502060401010101" pitchFamily="34" charset="-79"/>
              </a:rPr>
              <a:t> סרב להעביר את כס השלטון לאחיו. </a:t>
            </a:r>
            <a:r>
              <a:rPr lang="he-IL" sz="2800" dirty="0" err="1" smtClean="0">
                <a:latin typeface="David" panose="020E0502060401010101" pitchFamily="34" charset="-79"/>
                <a:cs typeface="David" panose="020E0502060401010101" pitchFamily="34" charset="-79"/>
              </a:rPr>
              <a:t>פולינקס</a:t>
            </a:r>
            <a:r>
              <a:rPr lang="he-IL" sz="2800" dirty="0" smtClean="0">
                <a:latin typeface="David" panose="020E0502060401010101" pitchFamily="34" charset="-79"/>
                <a:cs typeface="David" panose="020E0502060401010101" pitchFamily="34" charset="-79"/>
              </a:rPr>
              <a:t> לא מוותר ובעזרת צבא גדול שגייס עולה </a:t>
            </a:r>
            <a:r>
              <a:rPr lang="he-IL" sz="2800" dirty="0" err="1" smtClean="0">
                <a:latin typeface="David" panose="020E0502060401010101" pitchFamily="34" charset="-79"/>
                <a:cs typeface="David" panose="020E0502060401010101" pitchFamily="34" charset="-79"/>
              </a:rPr>
              <a:t>לתבאי</a:t>
            </a:r>
            <a:r>
              <a:rPr lang="he-IL" sz="2800" dirty="0" smtClean="0">
                <a:latin typeface="David" panose="020E0502060401010101" pitchFamily="34" charset="-79"/>
                <a:cs typeface="David" panose="020E0502060401010101" pitchFamily="34" charset="-79"/>
              </a:rPr>
              <a:t> לתקוף את העיר ואת תושביה.</a:t>
            </a:r>
          </a:p>
          <a:p>
            <a:pPr marL="109728" indent="0">
              <a:buNone/>
            </a:pPr>
            <a:r>
              <a:rPr lang="he-IL" sz="2800" dirty="0" err="1" smtClean="0">
                <a:latin typeface="David" panose="020E0502060401010101" pitchFamily="34" charset="-79"/>
                <a:cs typeface="David" panose="020E0502060401010101" pitchFamily="34" charset="-79"/>
              </a:rPr>
              <a:t>אטאוקלס</a:t>
            </a:r>
            <a:r>
              <a:rPr lang="he-IL" sz="2800" dirty="0" smtClean="0">
                <a:latin typeface="David" panose="020E0502060401010101" pitchFamily="34" charset="-79"/>
                <a:cs typeface="David" panose="020E0502060401010101" pitchFamily="34" charset="-79"/>
              </a:rPr>
              <a:t> מגן על העיר ובמהלך הקרב שני האחים נהרגים.</a:t>
            </a:r>
          </a:p>
          <a:p>
            <a:pPr marL="109728" indent="0">
              <a:buNone/>
            </a:pPr>
            <a:endParaRPr lang="he-IL" sz="2800" dirty="0">
              <a:latin typeface="David" panose="020E0502060401010101" pitchFamily="34" charset="-79"/>
              <a:cs typeface="David" panose="020E0502060401010101" pitchFamily="34" charset="-79"/>
            </a:endParaRPr>
          </a:p>
          <a:p>
            <a:pPr marL="109728" indent="0">
              <a:buNone/>
            </a:pPr>
            <a:r>
              <a:rPr lang="he-IL" sz="2800" dirty="0" smtClean="0">
                <a:latin typeface="David" panose="020E0502060401010101" pitchFamily="34" charset="-79"/>
                <a:cs typeface="David" panose="020E0502060401010101" pitchFamily="34" charset="-79"/>
              </a:rPr>
              <a:t>קראון אחיה של </a:t>
            </a:r>
            <a:r>
              <a:rPr lang="he-IL" sz="2800" dirty="0" err="1" smtClean="0">
                <a:latin typeface="David" panose="020E0502060401010101" pitchFamily="34" charset="-79"/>
                <a:cs typeface="David" panose="020E0502060401010101" pitchFamily="34" charset="-79"/>
              </a:rPr>
              <a:t>יוקסטה</a:t>
            </a:r>
            <a:r>
              <a:rPr lang="he-IL" sz="2800" dirty="0" smtClean="0">
                <a:latin typeface="David" panose="020E0502060401010101" pitchFamily="34" charset="-79"/>
                <a:cs typeface="David" panose="020E0502060401010101" pitchFamily="34" charset="-79"/>
              </a:rPr>
              <a:t> תופס את השלטון ומוציא צו הקובע כי </a:t>
            </a:r>
            <a:r>
              <a:rPr lang="he-IL" sz="2800" dirty="0" err="1" smtClean="0">
                <a:latin typeface="David" panose="020E0502060401010101" pitchFamily="34" charset="-79"/>
                <a:cs typeface="David" panose="020E0502060401010101" pitchFamily="34" charset="-79"/>
              </a:rPr>
              <a:t>פולינקס</a:t>
            </a:r>
            <a:r>
              <a:rPr lang="he-IL" sz="2800" dirty="0" smtClean="0">
                <a:latin typeface="David" panose="020E0502060401010101" pitchFamily="34" charset="-79"/>
                <a:cs typeface="David" panose="020E0502060401010101" pitchFamily="34" charset="-79"/>
              </a:rPr>
              <a:t> שבגד בעיר </a:t>
            </a:r>
            <a:r>
              <a:rPr lang="he-IL" sz="2800" dirty="0" err="1" smtClean="0">
                <a:latin typeface="David" panose="020E0502060401010101" pitchFamily="34" charset="-79"/>
                <a:cs typeface="David" panose="020E0502060401010101" pitchFamily="34" charset="-79"/>
              </a:rPr>
              <a:t>תבאי</a:t>
            </a:r>
            <a:r>
              <a:rPr lang="he-IL" sz="2800" dirty="0" smtClean="0">
                <a:latin typeface="David" panose="020E0502060401010101" pitchFamily="34" charset="-79"/>
                <a:cs typeface="David" panose="020E0502060401010101" pitchFamily="34" charset="-79"/>
              </a:rPr>
              <a:t> לא ייקבר כהלכה ויופק לעופות השמים, </a:t>
            </a:r>
            <a:r>
              <a:rPr lang="he-IL" sz="2800" dirty="0" err="1" smtClean="0">
                <a:latin typeface="David" panose="020E0502060401010101" pitchFamily="34" charset="-79"/>
                <a:cs typeface="David" panose="020E0502060401010101" pitchFamily="34" charset="-79"/>
              </a:rPr>
              <a:t>אטאוקלס</a:t>
            </a:r>
            <a:r>
              <a:rPr lang="he-IL" sz="2800" dirty="0" smtClean="0">
                <a:latin typeface="David" panose="020E0502060401010101" pitchFamily="34" charset="-79"/>
                <a:cs typeface="David" panose="020E0502060401010101" pitchFamily="34" charset="-79"/>
              </a:rPr>
              <a:t> לעומתו שהגן על העיר יזכה לטקס קבורה דתי.</a:t>
            </a:r>
            <a:endParaRPr lang="he-IL" sz="3600" dirty="0">
              <a:latin typeface="David" panose="020E0502060401010101" pitchFamily="34" charset="-79"/>
              <a:cs typeface="David" panose="020E0502060401010101" pitchFamily="34" charset="-79"/>
            </a:endParaRPr>
          </a:p>
          <a:p>
            <a:pPr marL="109728" indent="0">
              <a:buNone/>
            </a:pPr>
            <a:r>
              <a:rPr lang="he-IL" altLang="he-IL" sz="2800" dirty="0">
                <a:latin typeface="David" panose="020E0502060401010101" pitchFamily="34" charset="-79"/>
                <a:cs typeface="David" panose="020E0502060401010101" pitchFamily="34" charset="-79"/>
              </a:rPr>
              <a:t> </a:t>
            </a:r>
          </a:p>
        </p:txBody>
      </p:sp>
      <p:sp>
        <p:nvSpPr>
          <p:cNvPr id="2" name="TextBox 1"/>
          <p:cNvSpPr txBox="1"/>
          <p:nvPr/>
        </p:nvSpPr>
        <p:spPr>
          <a:xfrm>
            <a:off x="2528835" y="5805264"/>
            <a:ext cx="4680520" cy="523220"/>
          </a:xfrm>
          <a:prstGeom prst="rect">
            <a:avLst/>
          </a:prstGeom>
          <a:solidFill>
            <a:schemeClr val="bg1">
              <a:lumMod val="85000"/>
            </a:schemeClr>
          </a:solidFill>
          <a:ln w="57150">
            <a:solidFill>
              <a:schemeClr val="tx1"/>
            </a:solidFill>
          </a:ln>
        </p:spPr>
        <p:txBody>
          <a:bodyPr wrap="square" rtlCol="1">
            <a:spAutoFit/>
          </a:bodyPr>
          <a:lstStyle/>
          <a:p>
            <a:r>
              <a:rPr lang="he-IL" sz="2800" b="1" dirty="0" smtClean="0">
                <a:ln>
                  <a:solidFill>
                    <a:schemeClr val="accent1">
                      <a:lumMod val="75000"/>
                    </a:schemeClr>
                  </a:solidFill>
                </a:ln>
                <a:effectLst>
                  <a:outerShdw blurRad="38100" dist="38100" dir="2700000" algn="tl">
                    <a:srgbClr val="000000">
                      <a:alpha val="43137"/>
                    </a:srgbClr>
                  </a:outerShdw>
                </a:effectLst>
                <a:latin typeface="David" panose="020E0502060401010101" pitchFamily="34" charset="-79"/>
                <a:cs typeface="David" panose="020E0502060401010101" pitchFamily="34" charset="-79"/>
              </a:rPr>
              <a:t>מכאן מתחיל המחזה - אנטיגונה</a:t>
            </a:r>
            <a:endParaRPr lang="he-IL" sz="2800" b="1" dirty="0">
              <a:ln>
                <a:solidFill>
                  <a:schemeClr val="accent1">
                    <a:lumMod val="75000"/>
                  </a:schemeClr>
                </a:solidFill>
              </a:ln>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261931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rot="20677008">
            <a:off x="568446" y="1985190"/>
            <a:ext cx="7901195" cy="1938992"/>
          </a:xfrm>
          <a:prstGeom prst="rect">
            <a:avLst/>
          </a:prstGeom>
          <a:noFill/>
        </p:spPr>
        <p:txBody>
          <a:bodyPr wrap="square" lIns="91440" tIns="45720" rIns="91440" bIns="45720">
            <a:spAutoFit/>
          </a:bodyPr>
          <a:lstStyle/>
          <a:p>
            <a:pPr algn="ctr"/>
            <a:r>
              <a:rPr lang="he-IL" sz="6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David" pitchFamily="34" charset="-79"/>
                <a:cs typeface="David" pitchFamily="34" charset="-79"/>
              </a:rPr>
              <a:t>סיכום המערכות במחברת</a:t>
            </a:r>
            <a:endParaRPr lang="he-IL" sz="6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David" pitchFamily="34" charset="-79"/>
              <a:cs typeface="David" pitchFamily="34" charset="-79"/>
            </a:endParaRPr>
          </a:p>
        </p:txBody>
      </p:sp>
    </p:spTree>
    <p:extLst>
      <p:ext uri="{BB962C8B-B14F-4D97-AF65-F5344CB8AC3E}">
        <p14:creationId xmlns:p14="http://schemas.microsoft.com/office/powerpoint/2010/main" val="383838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179512" y="1196752"/>
            <a:ext cx="8784976" cy="4525963"/>
          </a:xfrm>
        </p:spPr>
        <p:txBody>
          <a:bodyPr>
            <a:normAutofit/>
          </a:bodyPr>
          <a:lstStyle/>
          <a:p>
            <a:pPr marL="109728" indent="0">
              <a:buNone/>
            </a:pPr>
            <a:r>
              <a:rPr lang="he-IL" sz="3600" dirty="0" smtClean="0">
                <a:latin typeface="David" panose="020E0502060401010101" pitchFamily="34" charset="-79"/>
                <a:cs typeface="David" panose="020E0502060401010101" pitchFamily="34" charset="-79"/>
              </a:rPr>
              <a:t>כל טרגדיה מורכבת מארבעה יסודות:</a:t>
            </a:r>
          </a:p>
          <a:p>
            <a:pPr marL="624078" indent="-514350">
              <a:buAutoNum type="arabicPeriod"/>
            </a:pPr>
            <a:r>
              <a:rPr lang="he-IL" sz="3600" dirty="0" smtClean="0">
                <a:latin typeface="David" panose="020E0502060401010101" pitchFamily="34" charset="-79"/>
                <a:cs typeface="David" panose="020E0502060401010101" pitchFamily="34" charset="-79"/>
              </a:rPr>
              <a:t>המעשה המביש</a:t>
            </a:r>
          </a:p>
          <a:p>
            <a:pPr marL="624078" indent="-514350">
              <a:buAutoNum type="arabicPeriod"/>
            </a:pPr>
            <a:r>
              <a:rPr lang="he-IL" sz="3600" dirty="0" smtClean="0">
                <a:latin typeface="David" panose="020E0502060401010101" pitchFamily="34" charset="-79"/>
                <a:cs typeface="David" panose="020E0502060401010101" pitchFamily="34" charset="-79"/>
              </a:rPr>
              <a:t>הסבל</a:t>
            </a:r>
          </a:p>
          <a:p>
            <a:pPr marL="624078" indent="-514350">
              <a:buAutoNum type="arabicPeriod"/>
            </a:pPr>
            <a:r>
              <a:rPr lang="he-IL" sz="3600" dirty="0" smtClean="0">
                <a:latin typeface="David" panose="020E0502060401010101" pitchFamily="34" charset="-79"/>
                <a:cs typeface="David" panose="020E0502060401010101" pitchFamily="34" charset="-79"/>
              </a:rPr>
              <a:t>הידיעה</a:t>
            </a:r>
          </a:p>
          <a:p>
            <a:pPr marL="624078" indent="-514350">
              <a:buAutoNum type="arabicPeriod"/>
            </a:pPr>
            <a:r>
              <a:rPr lang="he-IL" sz="3600" dirty="0" smtClean="0">
                <a:latin typeface="David" panose="020E0502060401010101" pitchFamily="34" charset="-79"/>
                <a:cs typeface="David" panose="020E0502060401010101" pitchFamily="34" charset="-79"/>
              </a:rPr>
              <a:t>אישור מחדש של הערכים /קתרזיס</a:t>
            </a:r>
            <a:endParaRPr lang="he-IL" sz="3600"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457200" y="274638"/>
            <a:ext cx="8229600" cy="562074"/>
          </a:xfrm>
        </p:spPr>
        <p:txBody>
          <a:bodyPr>
            <a:noAutofit/>
          </a:bodyPr>
          <a:lstStyle/>
          <a:p>
            <a:pPr algn="ctr"/>
            <a:r>
              <a:rPr lang="he-IL" sz="4400" dirty="0" smtClean="0">
                <a:ln w="10541" cmpd="sng">
                  <a:solidFill>
                    <a:schemeClr val="accent1">
                      <a:lumMod val="75000"/>
                    </a:schemeClr>
                  </a:solidFill>
                  <a:prstDash val="solid"/>
                </a:ln>
                <a:solidFill>
                  <a:schemeClr val="accent1">
                    <a:lumMod val="75000"/>
                  </a:schemeClr>
                </a:solidFill>
                <a:effectLst/>
                <a:latin typeface="David" panose="020E0502060401010101" pitchFamily="34" charset="-79"/>
                <a:ea typeface="+mn-ea"/>
                <a:cs typeface="David" panose="020E0502060401010101" pitchFamily="34" charset="-79"/>
              </a:rPr>
              <a:t>יסודות הטרגדיה ע"פ דורותיה </a:t>
            </a:r>
            <a:r>
              <a:rPr lang="he-IL" sz="4400" dirty="0" err="1" smtClean="0">
                <a:ln w="10541" cmpd="sng">
                  <a:solidFill>
                    <a:schemeClr val="accent1">
                      <a:lumMod val="75000"/>
                    </a:schemeClr>
                  </a:solidFill>
                  <a:prstDash val="solid"/>
                </a:ln>
                <a:solidFill>
                  <a:schemeClr val="accent1">
                    <a:lumMod val="75000"/>
                  </a:schemeClr>
                </a:solidFill>
                <a:effectLst/>
                <a:latin typeface="David" panose="020E0502060401010101" pitchFamily="34" charset="-79"/>
                <a:ea typeface="+mn-ea"/>
                <a:cs typeface="David" panose="020E0502060401010101" pitchFamily="34" charset="-79"/>
              </a:rPr>
              <a:t>קרוק</a:t>
            </a:r>
            <a:endParaRPr lang="he-IL" sz="4400" dirty="0">
              <a:ln w="10541" cmpd="sng">
                <a:solidFill>
                  <a:schemeClr val="accent1">
                    <a:lumMod val="75000"/>
                  </a:schemeClr>
                </a:solidFill>
                <a:prstDash val="solid"/>
              </a:ln>
              <a:solidFill>
                <a:schemeClr val="accent1">
                  <a:lumMod val="75000"/>
                </a:schemeClr>
              </a:solidFill>
              <a:effectLst/>
              <a:latin typeface="David" panose="020E0502060401010101" pitchFamily="34" charset="-79"/>
              <a:ea typeface="+mn-ea"/>
              <a:cs typeface="David" panose="020E0502060401010101" pitchFamily="34" charset="-79"/>
            </a:endParaRPr>
          </a:p>
        </p:txBody>
      </p:sp>
      <p:sp>
        <p:nvSpPr>
          <p:cNvPr id="4" name="סוגר מסולסל שמאלי 3"/>
          <p:cNvSpPr/>
          <p:nvPr/>
        </p:nvSpPr>
        <p:spPr>
          <a:xfrm>
            <a:off x="1475656" y="1844824"/>
            <a:ext cx="504056" cy="2448272"/>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5" name="TextBox 4"/>
          <p:cNvSpPr txBox="1"/>
          <p:nvPr/>
        </p:nvSpPr>
        <p:spPr>
          <a:xfrm>
            <a:off x="-508" y="2272451"/>
            <a:ext cx="1728192" cy="1200329"/>
          </a:xfrm>
          <a:prstGeom prst="rect">
            <a:avLst/>
          </a:prstGeom>
          <a:noFill/>
        </p:spPr>
        <p:txBody>
          <a:bodyPr wrap="square" rtlCol="1">
            <a:spAutoFit/>
          </a:bodyPr>
          <a:lstStyle/>
          <a:p>
            <a:r>
              <a:rPr lang="he-IL" sz="2400" dirty="0" err="1" smtClean="0">
                <a:latin typeface="David" panose="020E0502060401010101" pitchFamily="34" charset="-79"/>
                <a:cs typeface="David" panose="020E0502060401010101" pitchFamily="34" charset="-79"/>
              </a:rPr>
              <a:t>מסי"א</a:t>
            </a:r>
            <a:endParaRPr lang="he-IL" sz="2400" dirty="0" smtClean="0">
              <a:latin typeface="David" panose="020E0502060401010101" pitchFamily="34" charset="-79"/>
              <a:cs typeface="David" panose="020E0502060401010101" pitchFamily="34" charset="-79"/>
            </a:endParaRPr>
          </a:p>
          <a:p>
            <a:r>
              <a:rPr lang="he-IL" sz="2400" dirty="0" smtClean="0">
                <a:latin typeface="David" panose="020E0502060401010101" pitchFamily="34" charset="-79"/>
                <a:cs typeface="David" panose="020E0502060401010101" pitchFamily="34" charset="-79"/>
              </a:rPr>
              <a:t>רק כדי לזכור...</a:t>
            </a:r>
            <a:endParaRPr lang="he-IL" sz="2400" dirty="0">
              <a:latin typeface="David" panose="020E0502060401010101" pitchFamily="34" charset="-79"/>
              <a:cs typeface="David" panose="020E0502060401010101" pitchFamily="34" charset="-79"/>
            </a:endParaRPr>
          </a:p>
        </p:txBody>
      </p:sp>
      <p:sp>
        <p:nvSpPr>
          <p:cNvPr id="9" name="חץ למטה 8"/>
          <p:cNvSpPr/>
          <p:nvPr/>
        </p:nvSpPr>
        <p:spPr>
          <a:xfrm>
            <a:off x="5652120" y="4293096"/>
            <a:ext cx="504056"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TextBox 9"/>
          <p:cNvSpPr txBox="1"/>
          <p:nvPr/>
        </p:nvSpPr>
        <p:spPr>
          <a:xfrm>
            <a:off x="611560" y="5415607"/>
            <a:ext cx="7920880" cy="1200329"/>
          </a:xfrm>
          <a:prstGeom prst="rect">
            <a:avLst/>
          </a:prstGeom>
          <a:noFill/>
        </p:spPr>
        <p:txBody>
          <a:bodyPr wrap="square" rtlCol="1">
            <a:spAutoFit/>
          </a:bodyPr>
          <a:lstStyle/>
          <a:p>
            <a:r>
              <a:rPr lang="he-IL" sz="2400" b="1" dirty="0" smtClean="0">
                <a:latin typeface="David" panose="020E0502060401010101" pitchFamily="34" charset="-79"/>
                <a:cs typeface="David" panose="020E0502060401010101" pitchFamily="34" charset="-79"/>
              </a:rPr>
              <a:t>אלה הם יסודות מחייבים בטרגדיה, אם נמצא את כולם, נאמר שלפנינו טרגדיה קלאסית. אם אין את כול היסודות – זוהי יצירה בעלת יסודות טראגיים אך לא טרגדיה קלאסית.</a:t>
            </a:r>
            <a:endParaRPr lang="he-IL" sz="2400" b="1" dirty="0">
              <a:latin typeface="David" panose="020E0502060401010101" pitchFamily="34" charset="-79"/>
              <a:cs typeface="David" panose="020E0502060401010101" pitchFamily="34" charset="-79"/>
            </a:endParaRPr>
          </a:p>
        </p:txBody>
      </p:sp>
      <p:sp>
        <p:nvSpPr>
          <p:cNvPr id="11" name="סוגר מסולסל שמאלי 10"/>
          <p:cNvSpPr/>
          <p:nvPr/>
        </p:nvSpPr>
        <p:spPr>
          <a:xfrm>
            <a:off x="5364088" y="1988840"/>
            <a:ext cx="288032" cy="936104"/>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12" name="TextBox 11"/>
          <p:cNvSpPr txBox="1"/>
          <p:nvPr/>
        </p:nvSpPr>
        <p:spPr>
          <a:xfrm>
            <a:off x="2411760" y="2272226"/>
            <a:ext cx="2736304" cy="461665"/>
          </a:xfrm>
          <a:prstGeom prst="rect">
            <a:avLst/>
          </a:prstGeom>
          <a:noFill/>
        </p:spPr>
        <p:txBody>
          <a:bodyPr wrap="square" rtlCol="1">
            <a:spAutoFit/>
          </a:bodyPr>
          <a:lstStyle/>
          <a:p>
            <a:r>
              <a:rPr lang="he-IL" sz="2400" b="1" dirty="0" smtClean="0">
                <a:latin typeface="David" panose="020E0502060401010101" pitchFamily="34" charset="-79"/>
                <a:cs typeface="David" panose="020E0502060401010101" pitchFamily="34" charset="-79"/>
              </a:rPr>
              <a:t>עובר הגיבור הטראגי</a:t>
            </a:r>
            <a:endParaRPr lang="he-IL" sz="24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141153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179512" y="836712"/>
            <a:ext cx="8712968" cy="5688632"/>
          </a:xfrm>
        </p:spPr>
        <p:txBody>
          <a:bodyPr>
            <a:noAutofit/>
          </a:bodyPr>
          <a:lstStyle/>
          <a:p>
            <a:pPr marL="109728" indent="0">
              <a:buNone/>
            </a:pPr>
            <a:r>
              <a:rPr lang="he-IL" sz="3200" dirty="0" smtClean="0">
                <a:latin typeface="David" panose="020E0502060401010101" pitchFamily="34" charset="-79"/>
                <a:cs typeface="David" panose="020E0502060401010101" pitchFamily="34" charset="-79"/>
              </a:rPr>
              <a:t>כל טרגדיה נפתחת בהפרת הסדר, במעשה מביש, והוא הגורם הישיר לסבל הדמות הטראגית במחזה. לעיתים הוא נעשה על ידי הגיבור ולעיתים על ידי גורמים אחרים.</a:t>
            </a:r>
          </a:p>
          <a:p>
            <a:pPr marL="109728" indent="0">
              <a:buNone/>
            </a:pPr>
            <a:endParaRPr lang="he-IL" sz="3200" dirty="0">
              <a:latin typeface="David" panose="020E0502060401010101" pitchFamily="34" charset="-79"/>
              <a:cs typeface="David" panose="020E0502060401010101" pitchFamily="34" charset="-79"/>
            </a:endParaRPr>
          </a:p>
          <a:p>
            <a:pPr marL="109728" indent="0">
              <a:buNone/>
            </a:pPr>
            <a:r>
              <a:rPr lang="he-IL" sz="3200" b="1" dirty="0" smtClean="0">
                <a:latin typeface="David" panose="020E0502060401010101" pitchFamily="34" charset="-79"/>
                <a:cs typeface="David" panose="020E0502060401010101" pitchFamily="34" charset="-79"/>
              </a:rPr>
              <a:t>המעשה המביש הוא ערעור המערכת המוסרית </a:t>
            </a:r>
            <a:r>
              <a:rPr lang="he-IL" sz="3200" dirty="0" smtClean="0">
                <a:latin typeface="David" panose="020E0502060401010101" pitchFamily="34" charset="-79"/>
                <a:cs typeface="David" panose="020E0502060401010101" pitchFamily="34" charset="-79"/>
              </a:rPr>
              <a:t>–                   זהו המעשה הנובע מהטבע הבסיסי של אדם או נובע מגורלו, ומשקף חולשה אנושית.                                                מעשים מבישים יכולים להיות: רצח, בגידה, ניאוף וכיו"ב.  </a:t>
            </a:r>
          </a:p>
          <a:p>
            <a:pPr marL="109728" indent="0">
              <a:buNone/>
            </a:pPr>
            <a:r>
              <a:rPr lang="he-IL" sz="3200" dirty="0" smtClean="0">
                <a:latin typeface="David" panose="020E0502060401010101" pitchFamily="34" charset="-79"/>
                <a:cs typeface="David" panose="020E0502060401010101" pitchFamily="34" charset="-79"/>
              </a:rPr>
              <a:t>המעשה המביש נעשה בד"כ בתוך המשפחה ובד"כ במעמד גבוה.</a:t>
            </a:r>
          </a:p>
          <a:p>
            <a:pPr marL="109728" indent="0">
              <a:buNone/>
            </a:pPr>
            <a:endParaRPr lang="he-IL" sz="3200"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467544" y="0"/>
            <a:ext cx="8229600" cy="850106"/>
          </a:xfrm>
        </p:spPr>
        <p:txBody>
          <a:bodyPr>
            <a:normAutofit fontScale="90000"/>
          </a:bodyPr>
          <a:lstStyle/>
          <a:p>
            <a:pPr algn="ctr"/>
            <a:r>
              <a:rPr lang="he-IL" sz="5400" dirty="0">
                <a:ln w="10541" cmpd="sng">
                  <a:solidFill>
                    <a:schemeClr val="accent1">
                      <a:lumMod val="75000"/>
                    </a:schemeClr>
                  </a:solidFill>
                  <a:prstDash val="solid"/>
                </a:ln>
                <a:solidFill>
                  <a:schemeClr val="accent1">
                    <a:lumMod val="75000"/>
                  </a:schemeClr>
                </a:solidFill>
                <a:effectLst/>
                <a:latin typeface="David" panose="020E0502060401010101" pitchFamily="34" charset="-79"/>
                <a:ea typeface="+mn-ea"/>
                <a:cs typeface="David" panose="020E0502060401010101" pitchFamily="34" charset="-79"/>
              </a:rPr>
              <a:t>המעשה המביש</a:t>
            </a:r>
          </a:p>
        </p:txBody>
      </p:sp>
    </p:spTree>
    <p:extLst>
      <p:ext uri="{BB962C8B-B14F-4D97-AF65-F5344CB8AC3E}">
        <p14:creationId xmlns:p14="http://schemas.microsoft.com/office/powerpoint/2010/main" val="4180718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57200" y="1052736"/>
            <a:ext cx="8229600" cy="4954555"/>
          </a:xfrm>
        </p:spPr>
        <p:txBody>
          <a:bodyPr>
            <a:normAutofit/>
          </a:bodyPr>
          <a:lstStyle/>
          <a:p>
            <a:r>
              <a:rPr lang="he-IL" sz="3600" b="1" u="sng" dirty="0" smtClean="0">
                <a:latin typeface="David" panose="020E0502060401010101" pitchFamily="34" charset="-79"/>
                <a:cs typeface="David" panose="020E0502060401010101" pitchFamily="34" charset="-79"/>
              </a:rPr>
              <a:t>קראון</a:t>
            </a:r>
            <a:r>
              <a:rPr lang="he-IL" sz="3200" dirty="0" smtClean="0">
                <a:latin typeface="David" panose="020E0502060401010101" pitchFamily="34" charset="-79"/>
                <a:cs typeface="David" panose="020E0502060401010101" pitchFamily="34" charset="-79"/>
              </a:rPr>
              <a:t>: הצו שלו לא לקבור את </a:t>
            </a:r>
            <a:r>
              <a:rPr lang="he-IL" sz="3200" dirty="0" err="1" smtClean="0">
                <a:latin typeface="David" panose="020E0502060401010101" pitchFamily="34" charset="-79"/>
                <a:cs typeface="David" panose="020E0502060401010101" pitchFamily="34" charset="-79"/>
              </a:rPr>
              <a:t>פולינקס</a:t>
            </a:r>
            <a:r>
              <a:rPr lang="he-IL" sz="3200" dirty="0" smtClean="0">
                <a:latin typeface="David" panose="020E0502060401010101" pitchFamily="34" charset="-79"/>
                <a:cs typeface="David" panose="020E0502060401010101" pitchFamily="34" charset="-79"/>
              </a:rPr>
              <a:t> הוא למעשה פרשנות לחוק האלים, שגרר את השתלשלות העלילה הטראגית: אנטיגונה סובלת ומתאבדת, קראון מאבד את בנו ואת אשתו, גם הוא סובל ולבסוף מגיע לידיעת טעותו.</a:t>
            </a:r>
          </a:p>
          <a:p>
            <a:pPr marL="109728" indent="0">
              <a:buNone/>
            </a:pPr>
            <a:endParaRPr lang="he-IL" sz="3200" dirty="0">
              <a:latin typeface="David" panose="020E0502060401010101" pitchFamily="34" charset="-79"/>
              <a:cs typeface="David" panose="020E0502060401010101" pitchFamily="34" charset="-79"/>
            </a:endParaRPr>
          </a:p>
          <a:p>
            <a:r>
              <a:rPr lang="he-IL" sz="3600" b="1" u="sng" dirty="0" smtClean="0">
                <a:latin typeface="David" panose="020E0502060401010101" pitchFamily="34" charset="-79"/>
                <a:cs typeface="David" panose="020E0502060401010101" pitchFamily="34" charset="-79"/>
              </a:rPr>
              <a:t>אנטיגונה</a:t>
            </a:r>
            <a:r>
              <a:rPr lang="he-IL" sz="3200" dirty="0" smtClean="0">
                <a:latin typeface="David" panose="020E0502060401010101" pitchFamily="34" charset="-79"/>
                <a:cs typeface="David" panose="020E0502060401010101" pitchFamily="34" charset="-79"/>
              </a:rPr>
              <a:t> – היא מפרה את צו המלך, מורדת בו ובכך את מפרה את הסדר בממלכה.</a:t>
            </a:r>
          </a:p>
          <a:p>
            <a:pPr marL="109728" indent="0">
              <a:buNone/>
            </a:pPr>
            <a:endParaRPr lang="he-IL" sz="3200"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457200" y="274638"/>
            <a:ext cx="8229600" cy="562074"/>
          </a:xfrm>
        </p:spPr>
        <p:txBody>
          <a:bodyPr>
            <a:noAutofit/>
          </a:bodyPr>
          <a:lstStyle/>
          <a:p>
            <a:pPr algn="ctr"/>
            <a:r>
              <a:rPr lang="he-IL" sz="4800" dirty="0">
                <a:ln w="10541" cmpd="sng">
                  <a:solidFill>
                    <a:schemeClr val="accent1">
                      <a:lumMod val="75000"/>
                    </a:schemeClr>
                  </a:solidFill>
                  <a:prstDash val="solid"/>
                </a:ln>
                <a:solidFill>
                  <a:schemeClr val="accent1">
                    <a:lumMod val="75000"/>
                  </a:schemeClr>
                </a:solidFill>
                <a:effectLst/>
                <a:latin typeface="David" panose="020E0502060401010101" pitchFamily="34" charset="-79"/>
                <a:ea typeface="+mn-ea"/>
                <a:cs typeface="David" panose="020E0502060401010101" pitchFamily="34" charset="-79"/>
              </a:rPr>
              <a:t>המעשה המביש במחזה אנטיגונה</a:t>
            </a:r>
          </a:p>
        </p:txBody>
      </p:sp>
    </p:spTree>
    <p:extLst>
      <p:ext uri="{BB962C8B-B14F-4D97-AF65-F5344CB8AC3E}">
        <p14:creationId xmlns:p14="http://schemas.microsoft.com/office/powerpoint/2010/main" val="3603438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107504" y="1052736"/>
            <a:ext cx="8856984" cy="5328592"/>
          </a:xfrm>
        </p:spPr>
        <p:txBody>
          <a:bodyPr>
            <a:noAutofit/>
          </a:bodyPr>
          <a:lstStyle/>
          <a:p>
            <a:pPr marL="109728" indent="0">
              <a:buNone/>
            </a:pPr>
            <a:r>
              <a:rPr lang="he-IL" sz="3600" dirty="0" smtClean="0">
                <a:latin typeface="David" panose="020E0502060401010101" pitchFamily="34" charset="-79"/>
                <a:cs typeface="David" panose="020E0502060401010101" pitchFamily="34" charset="-79"/>
              </a:rPr>
              <a:t>בעקבות המעשה המביש מגיע שלב </a:t>
            </a:r>
            <a:r>
              <a:rPr lang="he-IL" sz="3600" b="1" dirty="0" smtClean="0">
                <a:latin typeface="David" panose="020E0502060401010101" pitchFamily="34" charset="-79"/>
                <a:cs typeface="David" panose="020E0502060401010101" pitchFamily="34" charset="-79"/>
              </a:rPr>
              <a:t>הסבל.            </a:t>
            </a:r>
            <a:r>
              <a:rPr lang="he-IL" sz="3600" dirty="0" smtClean="0">
                <a:latin typeface="David" panose="020E0502060401010101" pitchFamily="34" charset="-79"/>
                <a:cs typeface="David" panose="020E0502060401010101" pitchFamily="34" charset="-79"/>
              </a:rPr>
              <a:t>הגיבור או האדם שעשה את המעשה המביש עובר את </a:t>
            </a:r>
            <a:r>
              <a:rPr lang="he-IL" sz="3600" u="sng" dirty="0" smtClean="0">
                <a:latin typeface="David" panose="020E0502060401010101" pitchFamily="34" charset="-79"/>
                <a:cs typeface="David" panose="020E0502060401010101" pitchFamily="34" charset="-79"/>
              </a:rPr>
              <a:t>הסבל העז ביותר שאדם מסוגל לחוש</a:t>
            </a:r>
            <a:r>
              <a:rPr lang="he-IL" sz="3600" dirty="0" smtClean="0">
                <a:latin typeface="David" panose="020E0502060401010101" pitchFamily="34" charset="-79"/>
                <a:cs typeface="David" panose="020E0502060401010101" pitchFamily="34" charset="-79"/>
              </a:rPr>
              <a:t>.                       לסבל יש השפעה מוחלטת על האדם הסובל ולכן הוא מוביל לאובדנו ואף למותו.                                                                               הסבל לעיתים </a:t>
            </a:r>
            <a:r>
              <a:rPr lang="he-IL" sz="3600" u="sng" dirty="0" smtClean="0">
                <a:latin typeface="David" panose="020E0502060401010101" pitchFamily="34" charset="-79"/>
                <a:cs typeface="David" panose="020E0502060401010101" pitchFamily="34" charset="-79"/>
              </a:rPr>
              <a:t>יעלה בעוצמתו על החטא</a:t>
            </a:r>
            <a:r>
              <a:rPr lang="he-IL" sz="3600" dirty="0" smtClean="0">
                <a:latin typeface="David" panose="020E0502060401010101" pitchFamily="34" charset="-79"/>
                <a:cs typeface="David" panose="020E0502060401010101" pitchFamily="34" charset="-79"/>
              </a:rPr>
              <a:t>.                       הסבל חייב להיות מודע והוא שלב הכרחי בטרגדיה כי הוא נועד לכפר על המעשה המביש, הוא שלב חשוב בהשבת המערכת המוסרית לקדמותה.</a:t>
            </a:r>
            <a:endParaRPr lang="he-IL" sz="3600"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457200" y="274638"/>
            <a:ext cx="8229600" cy="562074"/>
          </a:xfrm>
        </p:spPr>
        <p:txBody>
          <a:bodyPr>
            <a:normAutofit fontScale="90000"/>
          </a:bodyPr>
          <a:lstStyle/>
          <a:p>
            <a:pPr algn="ctr"/>
            <a:r>
              <a:rPr lang="he-IL" sz="6600" dirty="0">
                <a:ln w="10541" cmpd="sng">
                  <a:solidFill>
                    <a:schemeClr val="accent1">
                      <a:lumMod val="75000"/>
                    </a:schemeClr>
                  </a:solidFill>
                  <a:prstDash val="solid"/>
                </a:ln>
                <a:solidFill>
                  <a:schemeClr val="accent1">
                    <a:lumMod val="75000"/>
                  </a:schemeClr>
                </a:solidFill>
                <a:effectLst/>
                <a:latin typeface="David" panose="020E0502060401010101" pitchFamily="34" charset="-79"/>
                <a:ea typeface="+mn-ea"/>
                <a:cs typeface="David" panose="020E0502060401010101" pitchFamily="34" charset="-79"/>
              </a:rPr>
              <a:t>הסבל</a:t>
            </a:r>
          </a:p>
        </p:txBody>
      </p:sp>
    </p:spTree>
    <p:extLst>
      <p:ext uri="{BB962C8B-B14F-4D97-AF65-F5344CB8AC3E}">
        <p14:creationId xmlns:p14="http://schemas.microsoft.com/office/powerpoint/2010/main" val="1875412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67544" y="764704"/>
            <a:ext cx="8229600" cy="5256584"/>
          </a:xfrm>
        </p:spPr>
        <p:txBody>
          <a:bodyPr>
            <a:normAutofit/>
          </a:bodyPr>
          <a:lstStyle/>
          <a:p>
            <a:pPr marL="109728" indent="0">
              <a:buNone/>
            </a:pPr>
            <a:r>
              <a:rPr lang="he-IL" sz="4000" b="1" u="sng" dirty="0" smtClean="0">
                <a:latin typeface="David" panose="020E0502060401010101" pitchFamily="34" charset="-79"/>
                <a:cs typeface="David" panose="020E0502060401010101" pitchFamily="34" charset="-79"/>
              </a:rPr>
              <a:t>קראון: </a:t>
            </a:r>
            <a:r>
              <a:rPr lang="he-IL" sz="3200" dirty="0" smtClean="0">
                <a:latin typeface="David" panose="020E0502060401010101" pitchFamily="34" charset="-79"/>
                <a:cs typeface="David" panose="020E0502060401010101" pitchFamily="34" charset="-79"/>
              </a:rPr>
              <a:t>אפשר לומר שסבלו מתחיל כשהשומר מודיע לו שמישהו ערער על סמכותו וקבר את </a:t>
            </a:r>
            <a:r>
              <a:rPr lang="he-IL" sz="3200" dirty="0" err="1" smtClean="0">
                <a:latin typeface="David" panose="020E0502060401010101" pitchFamily="34" charset="-79"/>
                <a:cs typeface="David" panose="020E0502060401010101" pitchFamily="34" charset="-79"/>
              </a:rPr>
              <a:t>פולינקס</a:t>
            </a:r>
            <a:r>
              <a:rPr lang="he-IL" sz="3200" dirty="0" smtClean="0">
                <a:latin typeface="David" panose="020E0502060401010101" pitchFamily="34" charset="-79"/>
                <a:cs typeface="David" panose="020E0502060401010101" pitchFamily="34" charset="-79"/>
              </a:rPr>
              <a:t>.         הוא נאלץ להתעמת עם אחייניתו, כלת בנו, שמתחצפת אליו ואף מכנה אותו בעקיפין טיפש.                                   הוא מתעמת גם עם בנו הימון, שמוכיח אותו ומאיים במותו, לבסוף הוא מתעמת גם עם הנביא </a:t>
            </a:r>
            <a:r>
              <a:rPr lang="he-IL" sz="3200" dirty="0" err="1" smtClean="0">
                <a:latin typeface="David" panose="020E0502060401010101" pitchFamily="34" charset="-79"/>
                <a:cs typeface="David" panose="020E0502060401010101" pitchFamily="34" charset="-79"/>
              </a:rPr>
              <a:t>טריסיאס</a:t>
            </a:r>
            <a:r>
              <a:rPr lang="he-IL" sz="3200" dirty="0" smtClean="0">
                <a:latin typeface="David" panose="020E0502060401010101" pitchFamily="34" charset="-79"/>
                <a:cs typeface="David" panose="020E0502060401010101" pitchFamily="34" charset="-79"/>
              </a:rPr>
              <a:t> שמנבא לו כי יאבד את יקיריו ושלטונו.</a:t>
            </a:r>
          </a:p>
          <a:p>
            <a:pPr marL="109728" indent="0">
              <a:buNone/>
            </a:pPr>
            <a:endParaRPr lang="he-IL" sz="3200" dirty="0">
              <a:latin typeface="David" panose="020E0502060401010101" pitchFamily="34" charset="-79"/>
              <a:cs typeface="David" panose="020E0502060401010101" pitchFamily="34" charset="-79"/>
            </a:endParaRPr>
          </a:p>
          <a:p>
            <a:pPr marL="109728" indent="0">
              <a:buNone/>
            </a:pPr>
            <a:r>
              <a:rPr lang="he-IL" sz="3200" u="sng" dirty="0" smtClean="0">
                <a:latin typeface="David" panose="020E0502060401010101" pitchFamily="34" charset="-79"/>
                <a:cs typeface="David" panose="020E0502060401010101" pitchFamily="34" charset="-79"/>
              </a:rPr>
              <a:t>שיא סבלו </a:t>
            </a:r>
            <a:r>
              <a:rPr lang="he-IL" sz="3200" dirty="0" smtClean="0">
                <a:latin typeface="David" panose="020E0502060401010101" pitchFamily="34" charset="-79"/>
                <a:cs typeface="David" panose="020E0502060401010101" pitchFamily="34" charset="-79"/>
              </a:rPr>
              <a:t>הוא בשרשרת התאבדויות של משפחתו.</a:t>
            </a:r>
            <a:endParaRPr lang="he-IL" sz="3200"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467544" y="0"/>
            <a:ext cx="8229600" cy="634082"/>
          </a:xfrm>
        </p:spPr>
        <p:txBody>
          <a:bodyPr>
            <a:normAutofit fontScale="90000"/>
          </a:bodyPr>
          <a:lstStyle/>
          <a:p>
            <a:pPr algn="ctr"/>
            <a:r>
              <a:rPr lang="he-IL" sz="5900" dirty="0">
                <a:ln w="10541" cmpd="sng">
                  <a:solidFill>
                    <a:schemeClr val="accent1">
                      <a:lumMod val="75000"/>
                    </a:schemeClr>
                  </a:solidFill>
                  <a:prstDash val="solid"/>
                </a:ln>
                <a:solidFill>
                  <a:schemeClr val="accent1">
                    <a:lumMod val="75000"/>
                  </a:schemeClr>
                </a:solidFill>
                <a:effectLst/>
                <a:latin typeface="David" panose="020E0502060401010101" pitchFamily="34" charset="-79"/>
                <a:ea typeface="+mn-ea"/>
                <a:cs typeface="David" panose="020E0502060401010101" pitchFamily="34" charset="-79"/>
              </a:rPr>
              <a:t>הסבל במחזה</a:t>
            </a:r>
          </a:p>
        </p:txBody>
      </p:sp>
    </p:spTree>
    <p:extLst>
      <p:ext uri="{BB962C8B-B14F-4D97-AF65-F5344CB8AC3E}">
        <p14:creationId xmlns:p14="http://schemas.microsoft.com/office/powerpoint/2010/main" val="36107949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67544" y="764704"/>
            <a:ext cx="8229600" cy="5256584"/>
          </a:xfrm>
        </p:spPr>
        <p:txBody>
          <a:bodyPr>
            <a:normAutofit/>
          </a:bodyPr>
          <a:lstStyle/>
          <a:p>
            <a:pPr marL="109728" indent="0">
              <a:buNone/>
            </a:pPr>
            <a:r>
              <a:rPr lang="he-IL" sz="4000" b="1" u="sng" dirty="0" smtClean="0">
                <a:latin typeface="David" panose="020E0502060401010101" pitchFamily="34" charset="-79"/>
                <a:cs typeface="David" panose="020E0502060401010101" pitchFamily="34" charset="-79"/>
              </a:rPr>
              <a:t>אנטיגונה: </a:t>
            </a:r>
            <a:r>
              <a:rPr lang="he-IL" sz="3200" dirty="0" smtClean="0">
                <a:latin typeface="David" panose="020E0502060401010101" pitchFamily="34" charset="-79"/>
                <a:cs typeface="David" panose="020E0502060401010101" pitchFamily="34" charset="-79"/>
              </a:rPr>
              <a:t>בעקבות המעשה המביש, סבלה בא לידי ביטוי בבדידותה, באכזבה מאחותה שלא באה לעזרתה, בעימות עם קראון שמשפיל אותה.</a:t>
            </a:r>
          </a:p>
          <a:p>
            <a:pPr marL="109728" indent="0">
              <a:buNone/>
            </a:pPr>
            <a:endParaRPr lang="he-IL" sz="3200" dirty="0">
              <a:latin typeface="David" panose="020E0502060401010101" pitchFamily="34" charset="-79"/>
              <a:cs typeface="David" panose="020E0502060401010101" pitchFamily="34" charset="-79"/>
            </a:endParaRPr>
          </a:p>
          <a:p>
            <a:pPr marL="109728" indent="0">
              <a:buNone/>
            </a:pPr>
            <a:r>
              <a:rPr lang="he-IL" sz="3200" dirty="0" smtClean="0">
                <a:latin typeface="David" panose="020E0502060401010101" pitchFamily="34" charset="-79"/>
                <a:cs typeface="David" panose="020E0502060401010101" pitchFamily="34" charset="-79"/>
              </a:rPr>
              <a:t>שיא סבלה – כליאתה במערה, כשהיא מספידה את עצמה "רעים הביטו בי ורחמו עלי.. עכשיו המוות הוא ינהלני.."</a:t>
            </a:r>
          </a:p>
          <a:p>
            <a:pPr marL="109728" indent="0">
              <a:buNone/>
            </a:pPr>
            <a:r>
              <a:rPr lang="he-IL" sz="3200" dirty="0" smtClean="0">
                <a:latin typeface="David" panose="020E0502060401010101" pitchFamily="34" charset="-79"/>
                <a:cs typeface="David" panose="020E0502060401010101" pitchFamily="34" charset="-79"/>
              </a:rPr>
              <a:t>סבלה העז מוביל להתאבדותה – היא משלמת בחייה למען הערכים שהיא מאמינה בהם.</a:t>
            </a:r>
            <a:endParaRPr lang="he-IL" sz="3200"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467544" y="0"/>
            <a:ext cx="8229600" cy="634082"/>
          </a:xfrm>
        </p:spPr>
        <p:txBody>
          <a:bodyPr>
            <a:normAutofit fontScale="90000"/>
          </a:bodyPr>
          <a:lstStyle/>
          <a:p>
            <a:pPr algn="ctr"/>
            <a:r>
              <a:rPr lang="he-IL" sz="5900" dirty="0">
                <a:ln w="10541" cmpd="sng">
                  <a:solidFill>
                    <a:schemeClr val="accent1">
                      <a:lumMod val="75000"/>
                    </a:schemeClr>
                  </a:solidFill>
                  <a:prstDash val="solid"/>
                </a:ln>
                <a:solidFill>
                  <a:schemeClr val="accent1">
                    <a:lumMod val="75000"/>
                  </a:schemeClr>
                </a:solidFill>
                <a:effectLst/>
                <a:latin typeface="David" panose="020E0502060401010101" pitchFamily="34" charset="-79"/>
                <a:ea typeface="+mn-ea"/>
                <a:cs typeface="David" panose="020E0502060401010101" pitchFamily="34" charset="-79"/>
              </a:rPr>
              <a:t>הסבל במחזה</a:t>
            </a:r>
          </a:p>
        </p:txBody>
      </p:sp>
    </p:spTree>
    <p:extLst>
      <p:ext uri="{BB962C8B-B14F-4D97-AF65-F5344CB8AC3E}">
        <p14:creationId xmlns:p14="http://schemas.microsoft.com/office/powerpoint/2010/main" val="4154998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611560" y="836712"/>
            <a:ext cx="8229600" cy="5832648"/>
          </a:xfrm>
        </p:spPr>
        <p:txBody>
          <a:bodyPr>
            <a:noAutofit/>
          </a:bodyPr>
          <a:lstStyle/>
          <a:p>
            <a:pPr marL="109728" indent="0">
              <a:buNone/>
            </a:pPr>
            <a:r>
              <a:rPr lang="he-IL" sz="3000" dirty="0" smtClean="0">
                <a:latin typeface="David" panose="020E0502060401010101" pitchFamily="34" charset="-79"/>
                <a:cs typeface="David" panose="020E0502060401010101" pitchFamily="34" charset="-79"/>
              </a:rPr>
              <a:t>במאפיין זה, אין חובה שהגיבור הטראגי יגיע לידיעה, אלא חשוב שהצופה או הקורא יגיעו לידיעה זו.</a:t>
            </a:r>
          </a:p>
          <a:p>
            <a:pPr marL="109728" indent="0">
              <a:buNone/>
            </a:pPr>
            <a:endParaRPr lang="he-IL" sz="3000" dirty="0">
              <a:latin typeface="David" panose="020E0502060401010101" pitchFamily="34" charset="-79"/>
              <a:cs typeface="David" panose="020E0502060401010101" pitchFamily="34" charset="-79"/>
            </a:endParaRPr>
          </a:p>
          <a:p>
            <a:pPr marL="109728" indent="0">
              <a:buNone/>
            </a:pPr>
            <a:r>
              <a:rPr lang="he-IL" sz="3000" dirty="0">
                <a:latin typeface="David" panose="020E0502060401010101" pitchFamily="34" charset="-79"/>
                <a:cs typeface="David" panose="020E0502060401010101" pitchFamily="34" charset="-79"/>
              </a:rPr>
              <a:t>הידיעה היא התוצאה של הסבל. הדמות הטרגית מבינה את חומרת מעשיה – דבר הנותן תוקף לסבל שהיא מרגישה. </a:t>
            </a:r>
            <a:r>
              <a:rPr lang="he-IL" sz="3000" dirty="0" smtClean="0">
                <a:latin typeface="David" panose="020E0502060401010101" pitchFamily="34" charset="-79"/>
                <a:cs typeface="David" panose="020E0502060401010101" pitchFamily="34" charset="-79"/>
              </a:rPr>
              <a:t>                                                                         הידיעה </a:t>
            </a:r>
            <a:r>
              <a:rPr lang="he-IL" sz="3000" dirty="0">
                <a:latin typeface="David" panose="020E0502060401010101" pitchFamily="34" charset="-79"/>
                <a:cs typeface="David" panose="020E0502060401010101" pitchFamily="34" charset="-79"/>
              </a:rPr>
              <a:t>מתבטאת גם בהבנת הצופה / הקורא, שאם לא ינהג על-פי החוקים המחייבים (חוקי הדת), ייענש אף הוא. </a:t>
            </a:r>
            <a:r>
              <a:rPr lang="he-IL" sz="3000" dirty="0" smtClean="0">
                <a:latin typeface="David" panose="020E0502060401010101" pitchFamily="34" charset="-79"/>
                <a:cs typeface="David" panose="020E0502060401010101" pitchFamily="34" charset="-79"/>
              </a:rPr>
              <a:t>                                                                                                 זהו </a:t>
            </a:r>
            <a:r>
              <a:rPr lang="he-IL" sz="3000" dirty="0">
                <a:latin typeface="David" panose="020E0502060401010101" pitchFamily="34" charset="-79"/>
                <a:cs typeface="David" panose="020E0502060401010101" pitchFamily="34" charset="-79"/>
              </a:rPr>
              <a:t>מרכיב מרכזי בתפקיד החינוכי של המחזה, המבקש לחזק את האמונה באלים</a:t>
            </a:r>
            <a:r>
              <a:rPr lang="he-IL" sz="3000" dirty="0" smtClean="0">
                <a:latin typeface="David" panose="020E0502060401010101" pitchFamily="34" charset="-79"/>
                <a:cs typeface="David" panose="020E0502060401010101" pitchFamily="34" charset="-79"/>
              </a:rPr>
              <a:t>.</a:t>
            </a:r>
          </a:p>
          <a:p>
            <a:pPr marL="109728" indent="0">
              <a:buNone/>
            </a:pPr>
            <a:r>
              <a:rPr lang="he-IL" sz="3000" dirty="0" smtClean="0">
                <a:latin typeface="David" panose="020E0502060401010101" pitchFamily="34" charset="-79"/>
                <a:cs typeface="David" panose="020E0502060401010101" pitchFamily="34" charset="-79"/>
              </a:rPr>
              <a:t>הידיעה וההכרה מובילות לשלב הבא שהוא אישור מחדש של הערכים.</a:t>
            </a:r>
            <a:endParaRPr lang="he-IL" sz="3000"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457200" y="274638"/>
            <a:ext cx="8229600" cy="634082"/>
          </a:xfrm>
        </p:spPr>
        <p:txBody>
          <a:bodyPr>
            <a:normAutofit fontScale="90000"/>
          </a:bodyPr>
          <a:lstStyle/>
          <a:p>
            <a:pPr algn="ctr"/>
            <a:r>
              <a:rPr lang="he-IL" sz="5300" dirty="0">
                <a:ln w="10541" cmpd="sng">
                  <a:solidFill>
                    <a:schemeClr val="accent1">
                      <a:lumMod val="75000"/>
                    </a:schemeClr>
                  </a:solidFill>
                  <a:prstDash val="solid"/>
                </a:ln>
                <a:solidFill>
                  <a:schemeClr val="accent1">
                    <a:lumMod val="75000"/>
                  </a:schemeClr>
                </a:solidFill>
                <a:effectLst/>
                <a:latin typeface="David" panose="020E0502060401010101" pitchFamily="34" charset="-79"/>
                <a:ea typeface="+mn-ea"/>
                <a:cs typeface="David" panose="020E0502060401010101" pitchFamily="34" charset="-79"/>
              </a:rPr>
              <a:t>הידיעה</a:t>
            </a:r>
          </a:p>
        </p:txBody>
      </p:sp>
    </p:spTree>
    <p:extLst>
      <p:ext uri="{BB962C8B-B14F-4D97-AF65-F5344CB8AC3E}">
        <p14:creationId xmlns:p14="http://schemas.microsoft.com/office/powerpoint/2010/main" val="38865585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0" y="620688"/>
            <a:ext cx="8902824" cy="6120680"/>
          </a:xfrm>
        </p:spPr>
        <p:txBody>
          <a:bodyPr>
            <a:noAutofit/>
          </a:bodyPr>
          <a:lstStyle/>
          <a:p>
            <a:pPr marL="109728" indent="0">
              <a:buNone/>
            </a:pPr>
            <a:r>
              <a:rPr lang="he-IL" sz="3600" b="1" u="sng" dirty="0" smtClean="0">
                <a:latin typeface="David" panose="020E0502060401010101" pitchFamily="34" charset="-79"/>
                <a:cs typeface="David" panose="020E0502060401010101" pitchFamily="34" charset="-79"/>
              </a:rPr>
              <a:t>קראון</a:t>
            </a:r>
            <a:r>
              <a:rPr lang="he-IL" sz="3200" dirty="0" smtClean="0">
                <a:latin typeface="David" panose="020E0502060401010101" pitchFamily="34" charset="-79"/>
                <a:cs typeface="David" panose="020E0502060401010101" pitchFamily="34" charset="-79"/>
              </a:rPr>
              <a:t>: מגיע לשלב זה אחרי מות בנו הימון. הוא מבין שהאשם היה רק בו בשל יהירותו וגאוותו, הוא היה מבוצר בעמדתו ולא הקשיב לאחרים. הוא מכנה את עצמו רוצח, מודה שחטא ההיבריס הכשיל אותו והוא נענש על כך. הוא מגיע לידיעה מאוחר מידי, לאחר שאיבד הכול ושילם מחיר כבד.</a:t>
            </a:r>
          </a:p>
          <a:p>
            <a:pPr marL="109728" indent="0">
              <a:buNone/>
            </a:pPr>
            <a:endParaRPr lang="he-IL" sz="3200" dirty="0">
              <a:latin typeface="David" panose="020E0502060401010101" pitchFamily="34" charset="-79"/>
              <a:cs typeface="David" panose="020E0502060401010101" pitchFamily="34" charset="-79"/>
            </a:endParaRPr>
          </a:p>
          <a:p>
            <a:pPr marL="109728" indent="0">
              <a:buNone/>
            </a:pPr>
            <a:r>
              <a:rPr lang="he-IL" sz="3600" b="1" u="sng" dirty="0" smtClean="0">
                <a:latin typeface="David" panose="020E0502060401010101" pitchFamily="34" charset="-79"/>
                <a:cs typeface="David" panose="020E0502060401010101" pitchFamily="34" charset="-79"/>
              </a:rPr>
              <a:t>אנטיגונה </a:t>
            </a:r>
            <a:r>
              <a:rPr lang="he-IL" sz="3200" dirty="0" smtClean="0">
                <a:latin typeface="David" panose="020E0502060401010101" pitchFamily="34" charset="-79"/>
                <a:cs typeface="David" panose="020E0502060401010101" pitchFamily="34" charset="-79"/>
              </a:rPr>
              <a:t>– בערב כליאתה , אנטיגונה מודעת לסבלה ומספידה את עצמה אך היא אינה מגיעה להכרה על חטאה, היא מתאבדת ועד הסוף המר היא מרגישה שהיא צודקת. הקהל מגיע לידיעת חטאה – כי ברור שחטאה בחטא ההיבריס כאשר הפרה את צו המלך.</a:t>
            </a:r>
            <a:endParaRPr lang="he-IL" sz="3200"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467544" y="24800"/>
            <a:ext cx="8229600" cy="634082"/>
          </a:xfrm>
        </p:spPr>
        <p:txBody>
          <a:bodyPr>
            <a:noAutofit/>
          </a:bodyPr>
          <a:lstStyle/>
          <a:p>
            <a:pPr algn="ctr"/>
            <a:r>
              <a:rPr lang="he-IL" sz="4400" dirty="0">
                <a:ln w="10541" cmpd="sng">
                  <a:solidFill>
                    <a:schemeClr val="accent1">
                      <a:lumMod val="75000"/>
                    </a:schemeClr>
                  </a:solidFill>
                  <a:prstDash val="solid"/>
                </a:ln>
                <a:solidFill>
                  <a:schemeClr val="accent1">
                    <a:lumMod val="75000"/>
                  </a:schemeClr>
                </a:solidFill>
                <a:effectLst/>
                <a:latin typeface="David" panose="020E0502060401010101" pitchFamily="34" charset="-79"/>
                <a:ea typeface="+mn-ea"/>
                <a:cs typeface="David" panose="020E0502060401010101" pitchFamily="34" charset="-79"/>
              </a:rPr>
              <a:t>הידיעה במחזה</a:t>
            </a:r>
          </a:p>
        </p:txBody>
      </p:sp>
    </p:spTree>
    <p:extLst>
      <p:ext uri="{BB962C8B-B14F-4D97-AF65-F5344CB8AC3E}">
        <p14:creationId xmlns:p14="http://schemas.microsoft.com/office/powerpoint/2010/main" val="2569639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0" y="1124744"/>
            <a:ext cx="8964488" cy="5472608"/>
          </a:xfrm>
        </p:spPr>
        <p:txBody>
          <a:bodyPr>
            <a:normAutofit fontScale="92500"/>
          </a:bodyPr>
          <a:lstStyle/>
          <a:p>
            <a:pPr>
              <a:buFont typeface="Wingdings" panose="05000000000000000000" pitchFamily="2" charset="2"/>
              <a:buChar char="ü"/>
            </a:pPr>
            <a:r>
              <a:rPr lang="he-IL" dirty="0" smtClean="0">
                <a:latin typeface="David" panose="020E0502060401010101" pitchFamily="34" charset="-79"/>
                <a:cs typeface="David" panose="020E0502060401010101" pitchFamily="34" charset="-79"/>
              </a:rPr>
              <a:t>מקור המילה "דרמה" היא במילה היוונית "</a:t>
            </a:r>
            <a:r>
              <a:rPr lang="he-IL" dirty="0" err="1" smtClean="0">
                <a:latin typeface="David" panose="020E0502060401010101" pitchFamily="34" charset="-79"/>
                <a:cs typeface="David" panose="020E0502060401010101" pitchFamily="34" charset="-79"/>
              </a:rPr>
              <a:t>דראן</a:t>
            </a:r>
            <a:r>
              <a:rPr lang="he-IL" dirty="0" smtClean="0">
                <a:latin typeface="David" panose="020E0502060401010101" pitchFamily="34" charset="-79"/>
                <a:cs typeface="David" panose="020E0502060401010101" pitchFamily="34" charset="-79"/>
              </a:rPr>
              <a:t>" שפירושה "עשייה". </a:t>
            </a:r>
          </a:p>
          <a:p>
            <a:pPr>
              <a:buFont typeface="Wingdings" panose="05000000000000000000" pitchFamily="2" charset="2"/>
              <a:buChar char="ü"/>
            </a:pPr>
            <a:r>
              <a:rPr lang="he-IL" dirty="0" smtClean="0">
                <a:latin typeface="David" panose="020E0502060401010101" pitchFamily="34" charset="-79"/>
                <a:cs typeface="David" panose="020E0502060401010101" pitchFamily="34" charset="-79"/>
              </a:rPr>
              <a:t>הדרמה באה לידי ביטוי ב </a:t>
            </a:r>
            <a:r>
              <a:rPr lang="he-IL" b="1" u="sng" dirty="0" smtClean="0">
                <a:latin typeface="David" panose="020E0502060401010101" pitchFamily="34" charset="-79"/>
                <a:cs typeface="David" panose="020E0502060401010101" pitchFamily="34" charset="-79"/>
              </a:rPr>
              <a:t>"מחזה" </a:t>
            </a:r>
            <a:r>
              <a:rPr lang="he-IL" dirty="0" smtClean="0">
                <a:latin typeface="David" panose="020E0502060401010101" pitchFamily="34" charset="-79"/>
                <a:cs typeface="David" panose="020E0502060401010101" pitchFamily="34" charset="-79"/>
              </a:rPr>
              <a:t>שהיא יצירה ספרותית, והוא נועד לביצוע "הצגה" בתיאטרון לפני קהל וצופים.   </a:t>
            </a:r>
          </a:p>
          <a:p>
            <a:pPr>
              <a:buFont typeface="Wingdings" panose="05000000000000000000" pitchFamily="2" charset="2"/>
              <a:buChar char="ü"/>
            </a:pPr>
            <a:r>
              <a:rPr lang="he-IL" dirty="0" smtClean="0">
                <a:latin typeface="David" panose="020E0502060401010101" pitchFamily="34" charset="-79"/>
                <a:cs typeface="David" panose="020E0502060401010101" pitchFamily="34" charset="-79"/>
              </a:rPr>
              <a:t>יסודות המחזה הם דיאלוג (רב-שיח) ומונולוג (דו-שיח). </a:t>
            </a:r>
          </a:p>
          <a:p>
            <a:pPr>
              <a:buFont typeface="Wingdings" panose="05000000000000000000" pitchFamily="2" charset="2"/>
              <a:buChar char="ü"/>
            </a:pPr>
            <a:r>
              <a:rPr lang="he-IL" dirty="0" smtClean="0">
                <a:latin typeface="David" panose="020E0502060401010101" pitchFamily="34" charset="-79"/>
                <a:cs typeface="David" panose="020E0502060401010101" pitchFamily="34" charset="-79"/>
              </a:rPr>
              <a:t>רוב המחזות נחלקים למערכות והמערכות לתמונות.</a:t>
            </a:r>
          </a:p>
          <a:p>
            <a:pPr>
              <a:buFont typeface="Wingdings" panose="05000000000000000000" pitchFamily="2" charset="2"/>
              <a:buChar char="ü"/>
            </a:pPr>
            <a:r>
              <a:rPr lang="he-IL" dirty="0" smtClean="0">
                <a:latin typeface="David" panose="020E0502060401010101" pitchFamily="34" charset="-79"/>
                <a:cs typeface="David" panose="020E0502060401010101" pitchFamily="34" charset="-79"/>
              </a:rPr>
              <a:t>המחזה מכיל בד"כ קונפליקט (עימות) חריף בין הגיבור הראשי לבין מתנגדיו, ונושא הקונפליקט יכול להיות חברתי / אישי / מוסרי / דתי </a:t>
            </a:r>
            <a:r>
              <a:rPr lang="he-IL" dirty="0" err="1" smtClean="0">
                <a:latin typeface="David" panose="020E0502060401010101" pitchFamily="34" charset="-79"/>
                <a:cs typeface="David" panose="020E0502060401010101" pitchFamily="34" charset="-79"/>
              </a:rPr>
              <a:t>וכו</a:t>
            </a:r>
            <a:r>
              <a:rPr lang="he-IL" dirty="0" smtClean="0">
                <a:latin typeface="David" panose="020E0502060401010101" pitchFamily="34" charset="-79"/>
                <a:cs typeface="David" panose="020E0502060401010101" pitchFamily="34" charset="-79"/>
              </a:rPr>
              <a:t>'. </a:t>
            </a:r>
          </a:p>
          <a:p>
            <a:pPr>
              <a:buFont typeface="Wingdings" panose="05000000000000000000" pitchFamily="2" charset="2"/>
              <a:buChar char="ü"/>
            </a:pPr>
            <a:r>
              <a:rPr lang="he-IL" dirty="0">
                <a:latin typeface="David" panose="020E0502060401010101" pitchFamily="34" charset="-79"/>
                <a:cs typeface="David" panose="020E0502060401010101" pitchFamily="34" charset="-79"/>
              </a:rPr>
              <a:t> </a:t>
            </a:r>
            <a:r>
              <a:rPr lang="he-IL" dirty="0" smtClean="0">
                <a:latin typeface="David" panose="020E0502060401010101" pitchFamily="34" charset="-79"/>
                <a:cs typeface="David" panose="020E0502060401010101" pitchFamily="34" charset="-79"/>
              </a:rPr>
              <a:t>העלילה מתפתחת בהווה, לעיני הצופה, ללא התערבות של מספר כלשהו, ובד"כ היא מאופיינת ע"י דיבור ישיר והתנהגות.</a:t>
            </a:r>
          </a:p>
          <a:p>
            <a:pPr>
              <a:buFont typeface="Wingdings" panose="05000000000000000000" pitchFamily="2" charset="2"/>
              <a:buChar char="ü"/>
            </a:pPr>
            <a:r>
              <a:rPr lang="he-IL" dirty="0">
                <a:latin typeface="David" panose="020E0502060401010101" pitchFamily="34" charset="-79"/>
                <a:cs typeface="David" panose="020E0502060401010101" pitchFamily="34" charset="-79"/>
              </a:rPr>
              <a:t>בדרמה אין מספר כמו בסיפור או ברומן, האירועים מסופרים  באמצעות הדמויות, המנהלות דיאלוג, והקורא מדמיין לעצמו את ההתרחשות הבימתית</a:t>
            </a:r>
            <a:r>
              <a:rPr lang="he-IL" dirty="0"/>
              <a:t>.</a:t>
            </a:r>
            <a:endParaRPr lang="en-US" dirty="0"/>
          </a:p>
          <a:p>
            <a:pPr marL="109728" indent="0">
              <a:buNone/>
            </a:pPr>
            <a:endParaRPr lang="he-IL"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395536" y="0"/>
            <a:ext cx="8229600" cy="1143000"/>
          </a:xfrm>
        </p:spPr>
        <p:txBody>
          <a:bodyPr/>
          <a:lstStyle/>
          <a:p>
            <a:pPr algn="ctr"/>
            <a:r>
              <a:rPr lang="he-IL" sz="6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David" panose="020E0502060401010101" pitchFamily="34" charset="-79"/>
                <a:cs typeface="David" panose="020E0502060401010101" pitchFamily="34" charset="-79"/>
              </a:rPr>
              <a:t>מבוא לדרמה</a:t>
            </a:r>
            <a:endParaRPr lang="he-IL" dirty="0">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340565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107504" y="1052736"/>
            <a:ext cx="8856984" cy="4954555"/>
          </a:xfrm>
        </p:spPr>
        <p:txBody>
          <a:bodyPr>
            <a:noAutofit/>
          </a:bodyPr>
          <a:lstStyle/>
          <a:p>
            <a:pPr marL="109728" indent="0">
              <a:buNone/>
            </a:pPr>
            <a:r>
              <a:rPr lang="he-IL" sz="2800" dirty="0" smtClean="0">
                <a:latin typeface="David" panose="020E0502060401010101" pitchFamily="34" charset="-79"/>
                <a:cs typeface="David" panose="020E0502060401010101" pitchFamily="34" charset="-79"/>
              </a:rPr>
              <a:t>המערכת המוסרית שנפגעה שבה על כנה. אישור מחדש של ערך החיים וכדאיות חיי האדם.                                                                                        בשלב הזה, הצופה או הקורא חש פורקן, היטהרות והתעלות הנפש – אריסטו מכנה זאת קתרזיס.</a:t>
            </a:r>
          </a:p>
          <a:p>
            <a:pPr marL="109728" indent="0">
              <a:buNone/>
            </a:pPr>
            <a:r>
              <a:rPr lang="he-IL" sz="2800" dirty="0" smtClean="0">
                <a:latin typeface="David" panose="020E0502060401010101" pitchFamily="34" charset="-79"/>
                <a:cs typeface="David" panose="020E0502060401010101" pitchFamily="34" charset="-79"/>
              </a:rPr>
              <a:t>הקתרזיס הוא רגע שיא של שחרור ושל זיכוך מרגשי פחד, חרדה ורחמים שליוו את הקהל לאורך המחזה.</a:t>
            </a:r>
          </a:p>
          <a:p>
            <a:pPr marL="109728" indent="0">
              <a:buNone/>
            </a:pPr>
            <a:r>
              <a:rPr lang="he-IL" sz="2800" dirty="0" smtClean="0">
                <a:latin typeface="David" panose="020E0502060401010101" pitchFamily="34" charset="-79"/>
                <a:cs typeface="David" panose="020E0502060401010101" pitchFamily="34" charset="-79"/>
              </a:rPr>
              <a:t>הקתרזיס הוא המטרה של כל טרגדיה קלאסית וחייבים להגיע אליה בסיום המחזה.</a:t>
            </a:r>
          </a:p>
          <a:p>
            <a:pPr marL="109728" indent="0">
              <a:buNone/>
            </a:pPr>
            <a:endParaRPr lang="he-IL" sz="2800" dirty="0">
              <a:latin typeface="David" panose="020E0502060401010101" pitchFamily="34" charset="-79"/>
              <a:cs typeface="David" panose="020E0502060401010101" pitchFamily="34" charset="-79"/>
            </a:endParaRPr>
          </a:p>
          <a:p>
            <a:pPr marL="109728" indent="0">
              <a:buNone/>
            </a:pPr>
            <a:r>
              <a:rPr lang="he-IL" sz="2800" dirty="0" smtClean="0">
                <a:latin typeface="David" panose="020E0502060401010101" pitchFamily="34" charset="-79"/>
                <a:cs typeface="David" panose="020E0502060401010101" pitchFamily="34" charset="-79"/>
              </a:rPr>
              <a:t>על אף הסבל והזוועות שהתרחשו במהלך המחזה, הקורא/הצופה מגיעים לקתרזיס מתוך הבנה שהם נענשו על חטאם, אם אדם יפעל על פי ההנחיות וע"פ חוק האלים, לא יקרה לו דבר.</a:t>
            </a:r>
            <a:endParaRPr lang="he-IL" sz="2800"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457200" y="274638"/>
            <a:ext cx="8229600" cy="706090"/>
          </a:xfrm>
        </p:spPr>
        <p:txBody>
          <a:bodyPr>
            <a:normAutofit fontScale="90000"/>
          </a:bodyPr>
          <a:lstStyle/>
          <a:p>
            <a:pPr algn="ctr"/>
            <a:r>
              <a:rPr lang="he-IL" sz="4400" dirty="0">
                <a:ln w="10541" cmpd="sng">
                  <a:solidFill>
                    <a:schemeClr val="accent1">
                      <a:lumMod val="75000"/>
                    </a:schemeClr>
                  </a:solidFill>
                  <a:prstDash val="solid"/>
                </a:ln>
                <a:solidFill>
                  <a:schemeClr val="accent1">
                    <a:lumMod val="75000"/>
                  </a:schemeClr>
                </a:solidFill>
                <a:effectLst/>
                <a:latin typeface="David" panose="020E0502060401010101" pitchFamily="34" charset="-79"/>
                <a:ea typeface="+mn-ea"/>
                <a:cs typeface="David" panose="020E0502060401010101" pitchFamily="34" charset="-79"/>
              </a:rPr>
              <a:t>אישור מחדש של הערכים - קתרזיס</a:t>
            </a:r>
          </a:p>
        </p:txBody>
      </p:sp>
    </p:spTree>
    <p:extLst>
      <p:ext uri="{BB962C8B-B14F-4D97-AF65-F5344CB8AC3E}">
        <p14:creationId xmlns:p14="http://schemas.microsoft.com/office/powerpoint/2010/main" val="4626731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57200" y="1052736"/>
            <a:ext cx="8229600" cy="4954555"/>
          </a:xfrm>
        </p:spPr>
        <p:txBody>
          <a:bodyPr>
            <a:normAutofit fontScale="85000" lnSpcReduction="10000"/>
          </a:bodyPr>
          <a:lstStyle/>
          <a:p>
            <a:pPr marL="109728" indent="0">
              <a:lnSpc>
                <a:spcPct val="200000"/>
              </a:lnSpc>
              <a:buNone/>
            </a:pPr>
            <a:r>
              <a:rPr lang="he-IL" sz="3200" dirty="0" smtClean="0">
                <a:latin typeface="David" panose="020E0502060401010101" pitchFamily="34" charset="-79"/>
                <a:cs typeface="David" panose="020E0502060401010101" pitchFamily="34" charset="-79"/>
              </a:rPr>
              <a:t>לאחר הזוועות, הסבל והידיעה, הקהל חש פורקן על כך שהושג הצדק, שמערכת המוסר שבה אל תיקונה, יש דין ויש דיין: </a:t>
            </a:r>
            <a:r>
              <a:rPr lang="he-IL" sz="3200" dirty="0" err="1" smtClean="0">
                <a:latin typeface="David" panose="020E0502060401010101" pitchFamily="34" charset="-79"/>
                <a:cs typeface="David" panose="020E0502060401010101" pitchFamily="34" charset="-79"/>
              </a:rPr>
              <a:t>פולינקס</a:t>
            </a:r>
            <a:r>
              <a:rPr lang="he-IL" sz="3200" dirty="0" smtClean="0">
                <a:latin typeface="David" panose="020E0502060401010101" pitchFamily="34" charset="-79"/>
                <a:cs typeface="David" panose="020E0502060401010101" pitchFamily="34" charset="-79"/>
              </a:rPr>
              <a:t> נקבר כדת וקראון נענש על חטא ההיבריס שלו. בשלב זה אנו חשים רחמים על קראון שהבין את שגיאתו ואת חטאו, על אנטיגונה ששילמה בחייה למען אהבת אחיה ולמען חוק האלים. בזכות מאבקה הצודק, החוק הדתי שנפגע תוקן.</a:t>
            </a:r>
            <a:endParaRPr lang="he-IL" sz="3200"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457200" y="274638"/>
            <a:ext cx="8229600" cy="850106"/>
          </a:xfrm>
        </p:spPr>
        <p:txBody>
          <a:bodyPr>
            <a:normAutofit/>
          </a:bodyPr>
          <a:lstStyle/>
          <a:p>
            <a:pPr algn="ctr"/>
            <a:r>
              <a:rPr lang="he-IL" sz="4400" dirty="0">
                <a:ln w="10541" cmpd="sng">
                  <a:solidFill>
                    <a:schemeClr val="accent1">
                      <a:lumMod val="75000"/>
                    </a:schemeClr>
                  </a:solidFill>
                  <a:prstDash val="solid"/>
                </a:ln>
                <a:solidFill>
                  <a:schemeClr val="accent1">
                    <a:lumMod val="75000"/>
                  </a:schemeClr>
                </a:solidFill>
                <a:effectLst/>
                <a:latin typeface="David" panose="020E0502060401010101" pitchFamily="34" charset="-79"/>
                <a:ea typeface="+mn-ea"/>
                <a:cs typeface="David" panose="020E0502060401010101" pitchFamily="34" charset="-79"/>
              </a:rPr>
              <a:t>האישור מחדש במחזה</a:t>
            </a:r>
          </a:p>
        </p:txBody>
      </p:sp>
    </p:spTree>
    <p:extLst>
      <p:ext uri="{BB962C8B-B14F-4D97-AF65-F5344CB8AC3E}">
        <p14:creationId xmlns:p14="http://schemas.microsoft.com/office/powerpoint/2010/main" val="3690344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179512" y="836712"/>
            <a:ext cx="8712968" cy="5472608"/>
          </a:xfrm>
        </p:spPr>
        <p:txBody>
          <a:bodyPr>
            <a:noAutofit/>
          </a:bodyPr>
          <a:lstStyle/>
          <a:p>
            <a:pPr marL="109728" indent="0">
              <a:buNone/>
            </a:pPr>
            <a:r>
              <a:rPr lang="he-IL" sz="3200" dirty="0" smtClean="0">
                <a:latin typeface="David" panose="020E0502060401010101" pitchFamily="34" charset="-79"/>
                <a:cs typeface="David" panose="020E0502060401010101" pitchFamily="34" charset="-79"/>
              </a:rPr>
              <a:t>הגיבור הטראגי מייצג את האנושות כולה, את טבע האדם. קיימות בו תכונות אנושיות שמייצגות אנשים רבים ועלולות להביאו לידי חטא. הוא אינו מושלם, הוא מייצג חולשות אנושיות או פגם טראגי כמו: גאווה, עיוורון, עיקשות יתר וכו' המובילים אותו </a:t>
            </a:r>
            <a:r>
              <a:rPr lang="he-IL" sz="3200" b="1" u="sng" dirty="0" smtClean="0">
                <a:latin typeface="David" panose="020E0502060401010101" pitchFamily="34" charset="-79"/>
                <a:cs typeface="David" panose="020E0502060401010101" pitchFamily="34" charset="-79"/>
              </a:rPr>
              <a:t>למשגה הטראגי</a:t>
            </a:r>
            <a:r>
              <a:rPr lang="he-IL" sz="3200" dirty="0" smtClean="0">
                <a:latin typeface="David" panose="020E0502060401010101" pitchFamily="34" charset="-79"/>
                <a:cs typeface="David" panose="020E0502060401010101" pitchFamily="34" charset="-79"/>
              </a:rPr>
              <a:t>.</a:t>
            </a:r>
          </a:p>
          <a:p>
            <a:pPr marL="109728" indent="0">
              <a:buNone/>
            </a:pPr>
            <a:r>
              <a:rPr lang="he-IL" sz="3200" dirty="0" smtClean="0">
                <a:latin typeface="David" panose="020E0502060401010101" pitchFamily="34" charset="-79"/>
                <a:cs typeface="David" panose="020E0502060401010101" pitchFamily="34" charset="-79"/>
              </a:rPr>
              <a:t>שאיפותיו ומטרותיו של הגיבור הטראגי הן אנושיות והוא מתמודד עם בעיות ועם סיטואציות אנושיות.</a:t>
            </a:r>
          </a:p>
          <a:p>
            <a:pPr marL="109728" indent="0">
              <a:buNone/>
            </a:pPr>
            <a:r>
              <a:rPr lang="he-IL" sz="3200" dirty="0" smtClean="0">
                <a:latin typeface="David" panose="020E0502060401010101" pitchFamily="34" charset="-79"/>
                <a:cs typeface="David" panose="020E0502060401010101" pitchFamily="34" charset="-79"/>
              </a:rPr>
              <a:t>ובכל זאת, הגיבור הטראגי שונה מן האנושות הרגילה, הוא אינו אדם בינוני כי תכונותיו, דבקותו במטרה וכן הסבל שהוא חווה מופיעים אצלו באופן קיצוני.</a:t>
            </a:r>
            <a:endParaRPr lang="he-IL" sz="3200"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539552" y="-22448"/>
            <a:ext cx="8229600" cy="922114"/>
          </a:xfrm>
        </p:spPr>
        <p:txBody>
          <a:bodyPr>
            <a:normAutofit/>
          </a:bodyPr>
          <a:lstStyle/>
          <a:p>
            <a:pPr algn="ctr"/>
            <a:r>
              <a:rPr lang="he-IL" sz="5400" dirty="0">
                <a:ln w="10541" cmpd="sng">
                  <a:solidFill>
                    <a:schemeClr val="accent1">
                      <a:lumMod val="75000"/>
                    </a:schemeClr>
                  </a:solidFill>
                  <a:prstDash val="solid"/>
                </a:ln>
                <a:solidFill>
                  <a:schemeClr val="accent1">
                    <a:lumMod val="75000"/>
                  </a:schemeClr>
                </a:solidFill>
                <a:effectLst/>
                <a:latin typeface="David" panose="020E0502060401010101" pitchFamily="34" charset="-79"/>
                <a:ea typeface="+mn-ea"/>
                <a:cs typeface="David" panose="020E0502060401010101" pitchFamily="34" charset="-79"/>
              </a:rPr>
              <a:t>הגיבור הטראגי</a:t>
            </a:r>
          </a:p>
        </p:txBody>
      </p:sp>
    </p:spTree>
    <p:extLst>
      <p:ext uri="{BB962C8B-B14F-4D97-AF65-F5344CB8AC3E}">
        <p14:creationId xmlns:p14="http://schemas.microsoft.com/office/powerpoint/2010/main" val="3439466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2"/>
          <p:cNvSpPr>
            <a:spLocks noGrp="1"/>
          </p:cNvSpPr>
          <p:nvPr>
            <p:ph type="title"/>
          </p:nvPr>
        </p:nvSpPr>
        <p:spPr>
          <a:xfrm>
            <a:off x="539552" y="-22448"/>
            <a:ext cx="8229600" cy="922114"/>
          </a:xfrm>
        </p:spPr>
        <p:txBody>
          <a:bodyPr>
            <a:normAutofit/>
          </a:bodyPr>
          <a:lstStyle/>
          <a:p>
            <a:pPr algn="ctr"/>
            <a:r>
              <a:rPr lang="he-IL" sz="5400" dirty="0" smtClean="0">
                <a:ln w="10541" cmpd="sng">
                  <a:solidFill>
                    <a:schemeClr val="accent1">
                      <a:lumMod val="75000"/>
                    </a:schemeClr>
                  </a:solidFill>
                  <a:prstDash val="solid"/>
                </a:ln>
                <a:solidFill>
                  <a:schemeClr val="accent1">
                    <a:lumMod val="75000"/>
                  </a:schemeClr>
                </a:solidFill>
                <a:effectLst/>
                <a:latin typeface="David" panose="020E0502060401010101" pitchFamily="34" charset="-79"/>
                <a:ea typeface="+mn-ea"/>
                <a:cs typeface="David" panose="020E0502060401010101" pitchFamily="34" charset="-79"/>
              </a:rPr>
              <a:t>מאפייני הגיבור </a:t>
            </a:r>
            <a:r>
              <a:rPr lang="he-IL" sz="5400" dirty="0">
                <a:ln w="10541" cmpd="sng">
                  <a:solidFill>
                    <a:schemeClr val="accent1">
                      <a:lumMod val="75000"/>
                    </a:schemeClr>
                  </a:solidFill>
                  <a:prstDash val="solid"/>
                </a:ln>
                <a:solidFill>
                  <a:schemeClr val="accent1">
                    <a:lumMod val="75000"/>
                  </a:schemeClr>
                </a:solidFill>
                <a:effectLst/>
                <a:latin typeface="David" panose="020E0502060401010101" pitchFamily="34" charset="-79"/>
                <a:ea typeface="+mn-ea"/>
                <a:cs typeface="David" panose="020E0502060401010101" pitchFamily="34" charset="-79"/>
              </a:rPr>
              <a:t>הטראגי</a:t>
            </a:r>
          </a:p>
        </p:txBody>
      </p:sp>
      <p:sp>
        <p:nvSpPr>
          <p:cNvPr id="4" name="אליפסה 3"/>
          <p:cNvSpPr/>
          <p:nvPr/>
        </p:nvSpPr>
        <p:spPr>
          <a:xfrm>
            <a:off x="6703377" y="836712"/>
            <a:ext cx="2232248" cy="187220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he-IL" dirty="0" smtClean="0">
                <a:ln>
                  <a:solidFill>
                    <a:sysClr val="windowText" lastClr="000000"/>
                  </a:solidFill>
                </a:ln>
                <a:solidFill>
                  <a:sysClr val="windowText" lastClr="000000"/>
                </a:solidFill>
              </a:rPr>
              <a:t>שייך למשפחת המלוכה/מעמד גבוה</a:t>
            </a:r>
            <a:endParaRPr lang="he-IL" dirty="0">
              <a:ln>
                <a:solidFill>
                  <a:sysClr val="windowText" lastClr="000000"/>
                </a:solidFill>
              </a:ln>
              <a:solidFill>
                <a:sysClr val="windowText" lastClr="000000"/>
              </a:solidFill>
            </a:endParaRPr>
          </a:p>
        </p:txBody>
      </p:sp>
      <p:sp>
        <p:nvSpPr>
          <p:cNvPr id="8" name="אליפסה 7"/>
          <p:cNvSpPr/>
          <p:nvPr/>
        </p:nvSpPr>
        <p:spPr>
          <a:xfrm>
            <a:off x="3419872" y="1010193"/>
            <a:ext cx="2232248" cy="187220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he-IL" dirty="0" smtClean="0">
                <a:ln>
                  <a:solidFill>
                    <a:sysClr val="windowText" lastClr="000000"/>
                  </a:solidFill>
                </a:ln>
                <a:solidFill>
                  <a:sysClr val="windowText" lastClr="000000"/>
                </a:solidFill>
              </a:rPr>
              <a:t>מייצג את האנושות כולה מעצם היותו אדם ולא אל</a:t>
            </a:r>
            <a:endParaRPr lang="he-IL" dirty="0">
              <a:ln>
                <a:solidFill>
                  <a:sysClr val="windowText" lastClr="000000"/>
                </a:solidFill>
              </a:ln>
              <a:solidFill>
                <a:sysClr val="windowText" lastClr="000000"/>
              </a:solidFill>
            </a:endParaRPr>
          </a:p>
        </p:txBody>
      </p:sp>
      <p:sp>
        <p:nvSpPr>
          <p:cNvPr id="9" name="אליפסה 8"/>
          <p:cNvSpPr/>
          <p:nvPr/>
        </p:nvSpPr>
        <p:spPr>
          <a:xfrm>
            <a:off x="611560" y="1052736"/>
            <a:ext cx="2232248" cy="187220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he-IL" dirty="0" smtClean="0">
                <a:ln>
                  <a:solidFill>
                    <a:sysClr val="windowText" lastClr="000000"/>
                  </a:solidFill>
                </a:ln>
                <a:solidFill>
                  <a:sysClr val="windowText" lastClr="000000"/>
                </a:solidFill>
              </a:rPr>
              <a:t>אמיץ, דבק במטרה, עקשן, בעל אופי חזק.</a:t>
            </a:r>
            <a:endParaRPr lang="he-IL" dirty="0">
              <a:ln>
                <a:solidFill>
                  <a:sysClr val="windowText" lastClr="000000"/>
                </a:solidFill>
              </a:ln>
              <a:solidFill>
                <a:sysClr val="windowText" lastClr="000000"/>
              </a:solidFill>
            </a:endParaRPr>
          </a:p>
        </p:txBody>
      </p:sp>
      <p:sp>
        <p:nvSpPr>
          <p:cNvPr id="10" name="אליפסה 9"/>
          <p:cNvSpPr/>
          <p:nvPr/>
        </p:nvSpPr>
        <p:spPr>
          <a:xfrm>
            <a:off x="1034706" y="3501008"/>
            <a:ext cx="2232248" cy="187220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he-IL" dirty="0" smtClean="0">
                <a:ln>
                  <a:solidFill>
                    <a:sysClr val="windowText" lastClr="000000"/>
                  </a:solidFill>
                </a:ln>
                <a:solidFill>
                  <a:sysClr val="windowText" lastClr="000000"/>
                </a:solidFill>
              </a:rPr>
              <a:t>מתקיימת בו גאוות יתר - היבריס</a:t>
            </a:r>
            <a:endParaRPr lang="he-IL" dirty="0">
              <a:ln>
                <a:solidFill>
                  <a:sysClr val="windowText" lastClr="000000"/>
                </a:solidFill>
              </a:ln>
              <a:solidFill>
                <a:sysClr val="windowText" lastClr="000000"/>
              </a:solidFill>
            </a:endParaRPr>
          </a:p>
        </p:txBody>
      </p:sp>
      <p:sp>
        <p:nvSpPr>
          <p:cNvPr id="11" name="אליפסה 10"/>
          <p:cNvSpPr/>
          <p:nvPr/>
        </p:nvSpPr>
        <p:spPr>
          <a:xfrm>
            <a:off x="3203848" y="4653136"/>
            <a:ext cx="2232248" cy="1872208"/>
          </a:xfrm>
          <a:prstGeom prst="ellipse">
            <a:avLst/>
          </a:prstGeom>
          <a:solidFill>
            <a:srgbClr val="CC3399"/>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ln>
                  <a:solidFill>
                    <a:sysClr val="windowText" lastClr="000000"/>
                  </a:solidFill>
                </a:ln>
                <a:solidFill>
                  <a:sysClr val="windowText" lastClr="000000"/>
                </a:solidFill>
              </a:rPr>
              <a:t>בעל יכולת סבל עצומה.</a:t>
            </a:r>
            <a:endParaRPr lang="he-IL" dirty="0">
              <a:ln>
                <a:solidFill>
                  <a:sysClr val="windowText" lastClr="000000"/>
                </a:solidFill>
              </a:ln>
              <a:solidFill>
                <a:sysClr val="windowText" lastClr="000000"/>
              </a:solidFill>
            </a:endParaRPr>
          </a:p>
        </p:txBody>
      </p:sp>
      <p:sp>
        <p:nvSpPr>
          <p:cNvPr id="12" name="אליפסה 11"/>
          <p:cNvSpPr/>
          <p:nvPr/>
        </p:nvSpPr>
        <p:spPr>
          <a:xfrm>
            <a:off x="6588224" y="4562835"/>
            <a:ext cx="2232248"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גורם בעצמו לאסונו</a:t>
            </a:r>
            <a:endParaRPr lang="he-IL" dirty="0"/>
          </a:p>
        </p:txBody>
      </p:sp>
      <p:sp>
        <p:nvSpPr>
          <p:cNvPr id="13" name="אליפסה 12"/>
          <p:cNvSpPr/>
          <p:nvPr/>
        </p:nvSpPr>
        <p:spPr>
          <a:xfrm>
            <a:off x="5076056" y="2780928"/>
            <a:ext cx="2232248" cy="1872208"/>
          </a:xfrm>
          <a:prstGeom prst="ellipse">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ln>
                  <a:solidFill>
                    <a:sysClr val="windowText" lastClr="000000"/>
                  </a:solidFill>
                </a:ln>
                <a:solidFill>
                  <a:sysClr val="windowText" lastClr="000000"/>
                </a:solidFill>
              </a:rPr>
              <a:t>אינו מסוגל להתפשר</a:t>
            </a:r>
            <a:endParaRPr lang="he-IL" dirty="0">
              <a:ln>
                <a:solidFill>
                  <a:sysClr val="windowText" lastClr="000000"/>
                </a:solidFill>
              </a:ln>
              <a:solidFill>
                <a:sysClr val="windowText" lastClr="000000"/>
              </a:solidFill>
            </a:endParaRPr>
          </a:p>
        </p:txBody>
      </p:sp>
    </p:spTree>
    <p:extLst>
      <p:ext uri="{BB962C8B-B14F-4D97-AF65-F5344CB8AC3E}">
        <p14:creationId xmlns:p14="http://schemas.microsoft.com/office/powerpoint/2010/main" val="3593188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35496" y="1052736"/>
            <a:ext cx="8928992" cy="5616624"/>
          </a:xfrm>
        </p:spPr>
        <p:txBody>
          <a:bodyPr>
            <a:noAutofit/>
          </a:bodyPr>
          <a:lstStyle/>
          <a:p>
            <a:pPr marL="109728" indent="0">
              <a:buNone/>
            </a:pPr>
            <a:r>
              <a:rPr lang="he-IL" sz="2400" dirty="0" smtClean="0">
                <a:latin typeface="David" panose="020E0502060401010101" pitchFamily="34" charset="-79"/>
                <a:cs typeface="David" panose="020E0502060401010101" pitchFamily="34" charset="-79"/>
              </a:rPr>
              <a:t>הגיבור הטראגי מייצג את האנושות כולה, את טבע האדם, קיימות בו תכונות אנושיות שמייצגות אנשים רבים ועלולות להביאו לידי חטא. הוא אינו מושלם, הוא מייצג חולשות אנושיות או פגם טראגי כמו גאווה, עיוורון, עיקשות וכיו"ב המובילים אותו למשגה הטראגי.                                                                                אך בכל זאת, הוא שונה מן האנושות הרגילה כי תכונותיו, דבקותו במטרה והסבל מופיעים אצלו בצורה קיצונית.</a:t>
            </a:r>
          </a:p>
          <a:p>
            <a:pPr marL="109728" indent="0">
              <a:buNone/>
            </a:pPr>
            <a:r>
              <a:rPr lang="he-IL" sz="2400" b="1" u="sng" dirty="0" smtClean="0">
                <a:latin typeface="David" panose="020E0502060401010101" pitchFamily="34" charset="-79"/>
                <a:cs typeface="David" panose="020E0502060401010101" pitchFamily="34" charset="-79"/>
              </a:rPr>
              <a:t>פירוט התכונות:</a:t>
            </a:r>
          </a:p>
          <a:p>
            <a:r>
              <a:rPr lang="he-IL" sz="2400" u="sng" dirty="0" smtClean="0">
                <a:latin typeface="David" panose="020E0502060401010101" pitchFamily="34" charset="-79"/>
                <a:cs typeface="David" panose="020E0502060401010101" pitchFamily="34" charset="-79"/>
              </a:rPr>
              <a:t>עוצמת האישיות </a:t>
            </a:r>
            <a:r>
              <a:rPr lang="he-IL" sz="2400" dirty="0" smtClean="0">
                <a:latin typeface="David" panose="020E0502060401010101" pitchFamily="34" charset="-79"/>
                <a:cs typeface="David" panose="020E0502060401010101" pitchFamily="34" charset="-79"/>
              </a:rPr>
              <a:t>– בעל קסם וכריזמה, ניחן בכוח </a:t>
            </a:r>
            <a:r>
              <a:rPr lang="he-IL" sz="2400" b="1" dirty="0" smtClean="0">
                <a:latin typeface="David" panose="020E0502060401010101" pitchFamily="34" charset="-79"/>
                <a:cs typeface="David" panose="020E0502060401010101" pitchFamily="34" charset="-79"/>
              </a:rPr>
              <a:t>רצון עז ונחישות </a:t>
            </a:r>
            <a:r>
              <a:rPr lang="he-IL" sz="2400" dirty="0" smtClean="0">
                <a:latin typeface="David" panose="020E0502060401010101" pitchFamily="34" charset="-79"/>
                <a:cs typeface="David" panose="020E0502060401010101" pitchFamily="34" charset="-79"/>
              </a:rPr>
              <a:t>כדי להיאבק על עקרונותיו ללא פשרות.</a:t>
            </a:r>
          </a:p>
          <a:p>
            <a:endParaRPr lang="he-IL" sz="2400" dirty="0">
              <a:latin typeface="David" panose="020E0502060401010101" pitchFamily="34" charset="-79"/>
              <a:cs typeface="David" panose="020E0502060401010101" pitchFamily="34" charset="-79"/>
            </a:endParaRPr>
          </a:p>
          <a:p>
            <a:r>
              <a:rPr lang="he-IL" sz="2400" u="sng" dirty="0" smtClean="0">
                <a:latin typeface="David" panose="020E0502060401010101" pitchFamily="34" charset="-79"/>
                <a:cs typeface="David" panose="020E0502060401010101" pitchFamily="34" charset="-79"/>
              </a:rPr>
              <a:t>היכולת לסבול </a:t>
            </a:r>
            <a:r>
              <a:rPr lang="he-IL" sz="2400" dirty="0" smtClean="0">
                <a:latin typeface="David" panose="020E0502060401010101" pitchFamily="34" charset="-79"/>
                <a:cs typeface="David" panose="020E0502060401010101" pitchFamily="34" charset="-79"/>
              </a:rPr>
              <a:t>– יש לו כוח סבל, חייב להיות מודע לסבלו. סבלו נובע מהמעשה המביש ובא לידי ביטוי בקונפליקטים העומדים בפניו.  למרות הסבל שחש הגיבור, הוא אינו מתפשר על הערכים שאותם הוא מייצג , הוא ילחם למען האמת גם במחיר סבלו.</a:t>
            </a:r>
          </a:p>
          <a:p>
            <a:endParaRPr lang="he-IL" sz="2400"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457200" y="274638"/>
            <a:ext cx="8229600" cy="706090"/>
          </a:xfrm>
        </p:spPr>
        <p:txBody>
          <a:bodyPr>
            <a:normAutofit fontScale="90000"/>
          </a:bodyPr>
          <a:lstStyle/>
          <a:p>
            <a:pPr algn="ctr"/>
            <a:r>
              <a:rPr lang="he-IL" sz="5400" dirty="0">
                <a:ln w="10541" cmpd="sng">
                  <a:solidFill>
                    <a:schemeClr val="accent1">
                      <a:lumMod val="75000"/>
                    </a:schemeClr>
                  </a:solidFill>
                  <a:prstDash val="solid"/>
                </a:ln>
                <a:solidFill>
                  <a:schemeClr val="accent1">
                    <a:lumMod val="75000"/>
                  </a:schemeClr>
                </a:solidFill>
                <a:effectLst/>
                <a:latin typeface="David" panose="020E0502060401010101" pitchFamily="34" charset="-79"/>
                <a:ea typeface="+mn-ea"/>
                <a:cs typeface="David" panose="020E0502060401010101" pitchFamily="34" charset="-79"/>
              </a:rPr>
              <a:t>מאפייני הגיבור הטראגי</a:t>
            </a:r>
          </a:p>
        </p:txBody>
      </p:sp>
    </p:spTree>
    <p:extLst>
      <p:ext uri="{BB962C8B-B14F-4D97-AF65-F5344CB8AC3E}">
        <p14:creationId xmlns:p14="http://schemas.microsoft.com/office/powerpoint/2010/main" val="1328542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35496" y="1052736"/>
            <a:ext cx="8928992" cy="5616624"/>
          </a:xfrm>
        </p:spPr>
        <p:txBody>
          <a:bodyPr>
            <a:noAutofit/>
          </a:bodyPr>
          <a:lstStyle/>
          <a:p>
            <a:pPr marL="109728" indent="0">
              <a:buNone/>
            </a:pPr>
            <a:endParaRPr lang="he-IL" sz="2400" dirty="0">
              <a:latin typeface="David" panose="020E0502060401010101" pitchFamily="34" charset="-79"/>
              <a:cs typeface="David" panose="020E0502060401010101" pitchFamily="34" charset="-79"/>
            </a:endParaRPr>
          </a:p>
          <a:p>
            <a:r>
              <a:rPr lang="he-IL" sz="2400" u="sng" dirty="0" smtClean="0">
                <a:latin typeface="David" panose="020E0502060401010101" pitchFamily="34" charset="-79"/>
                <a:cs typeface="David" panose="020E0502060401010101" pitchFamily="34" charset="-79"/>
              </a:rPr>
              <a:t>אומץ לב ואצילות </a:t>
            </a:r>
            <a:r>
              <a:rPr lang="he-IL" sz="2400" dirty="0" smtClean="0">
                <a:latin typeface="David" panose="020E0502060401010101" pitchFamily="34" charset="-79"/>
                <a:cs typeface="David" panose="020E0502060401010101" pitchFamily="34" charset="-79"/>
              </a:rPr>
              <a:t>– </a:t>
            </a:r>
            <a:r>
              <a:rPr lang="he-IL" sz="2400" b="1" dirty="0" smtClean="0">
                <a:latin typeface="David" panose="020E0502060401010101" pitchFamily="34" charset="-79"/>
                <a:cs typeface="David" panose="020E0502060401010101" pitchFamily="34" charset="-79"/>
              </a:rPr>
              <a:t>אומץ לב מוסרי </a:t>
            </a:r>
            <a:r>
              <a:rPr lang="he-IL" sz="2400" dirty="0" smtClean="0">
                <a:latin typeface="David" panose="020E0502060401010101" pitchFamily="34" charset="-79"/>
                <a:cs typeface="David" panose="020E0502060401010101" pitchFamily="34" charset="-79"/>
              </a:rPr>
              <a:t>ולא פיזי, היכולת לסבול עומדת בבסיס אומץ ליבו. למרות הסבל הכרוך במאבקו, הגיבור הטראגי נאבק באומץ לב עם כוחות הגדולים ממנו ומערר הערצה בנחישות להתגבר עליהם.</a:t>
            </a:r>
            <a:endParaRPr lang="he-IL" sz="2400" dirty="0">
              <a:latin typeface="David" panose="020E0502060401010101" pitchFamily="34" charset="-79"/>
              <a:cs typeface="David" panose="020E0502060401010101" pitchFamily="34" charset="-79"/>
            </a:endParaRPr>
          </a:p>
          <a:p>
            <a:r>
              <a:rPr lang="he-IL" sz="2400" u="sng" dirty="0" smtClean="0">
                <a:latin typeface="David" panose="020E0502060401010101" pitchFamily="34" charset="-79"/>
                <a:cs typeface="David" panose="020E0502060401010101" pitchFamily="34" charset="-79"/>
              </a:rPr>
              <a:t>מוסריות נעלה </a:t>
            </a:r>
            <a:r>
              <a:rPr lang="he-IL" sz="2400" dirty="0" smtClean="0">
                <a:latin typeface="David" panose="020E0502060401010101" pitchFamily="34" charset="-79"/>
                <a:cs typeface="David" panose="020E0502060401010101" pitchFamily="34" charset="-79"/>
              </a:rPr>
              <a:t>– הוא ניחן במוסריות גבוהה במיוחד, רודף אמת וצדק ואף מוכן לשלם בחייו למענם.</a:t>
            </a:r>
          </a:p>
          <a:p>
            <a:r>
              <a:rPr lang="he-IL" sz="2400" u="sng" dirty="0" smtClean="0">
                <a:latin typeface="David" panose="020E0502060401010101" pitchFamily="34" charset="-79"/>
                <a:cs typeface="David" panose="020E0502060401010101" pitchFamily="34" charset="-79"/>
              </a:rPr>
              <a:t>כעס וחרון </a:t>
            </a:r>
            <a:r>
              <a:rPr lang="he-IL" sz="2400" dirty="0" smtClean="0">
                <a:latin typeface="David" panose="020E0502060401010101" pitchFamily="34" charset="-79"/>
                <a:cs typeface="David" panose="020E0502060401010101" pitchFamily="34" charset="-79"/>
              </a:rPr>
              <a:t>– הגיבור הטראגי מהיר חמה, זה בא לידי ביטוי בסערת הרגשות שהוא נתון בה, בהתפרצויות התדירות ובנטייה לפעול במהירות ובנחרצות. תכונה זו היא פועל יוצא של גאווה שהוא הפגם הטראגי המובהק בגיבור.</a:t>
            </a:r>
          </a:p>
          <a:p>
            <a:r>
              <a:rPr lang="he-IL" sz="2400" u="sng" dirty="0" smtClean="0">
                <a:latin typeface="David" panose="020E0502060401010101" pitchFamily="34" charset="-79"/>
                <a:cs typeface="David" panose="020E0502060401010101" pitchFamily="34" charset="-79"/>
              </a:rPr>
              <a:t>מעמד גבוה </a:t>
            </a:r>
            <a:r>
              <a:rPr lang="he-IL" sz="2400" dirty="0" smtClean="0">
                <a:latin typeface="David" panose="020E0502060401010101" pitchFamily="34" charset="-79"/>
                <a:cs typeface="David" panose="020E0502060401010101" pitchFamily="34" charset="-79"/>
              </a:rPr>
              <a:t>– מלך, נסיך, או שייך למשפחת מלוכה. ככל שהמעמד גבוה יותר כך "הנפילה" קשה יותר. </a:t>
            </a:r>
            <a:endParaRPr lang="he-IL" sz="2400"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457200" y="274638"/>
            <a:ext cx="8229600" cy="706090"/>
          </a:xfrm>
        </p:spPr>
        <p:txBody>
          <a:bodyPr>
            <a:normAutofit fontScale="90000"/>
          </a:bodyPr>
          <a:lstStyle/>
          <a:p>
            <a:pPr algn="ctr"/>
            <a:r>
              <a:rPr lang="he-IL" sz="5400" dirty="0">
                <a:ln w="10541" cmpd="sng">
                  <a:solidFill>
                    <a:schemeClr val="accent1">
                      <a:lumMod val="75000"/>
                    </a:schemeClr>
                  </a:solidFill>
                  <a:prstDash val="solid"/>
                </a:ln>
                <a:solidFill>
                  <a:schemeClr val="accent1">
                    <a:lumMod val="75000"/>
                  </a:schemeClr>
                </a:solidFill>
                <a:effectLst/>
                <a:latin typeface="David" panose="020E0502060401010101" pitchFamily="34" charset="-79"/>
                <a:ea typeface="+mn-ea"/>
                <a:cs typeface="David" panose="020E0502060401010101" pitchFamily="34" charset="-79"/>
              </a:rPr>
              <a:t>מאפייני הגיבור הטראגי</a:t>
            </a:r>
          </a:p>
        </p:txBody>
      </p:sp>
    </p:spTree>
    <p:extLst>
      <p:ext uri="{BB962C8B-B14F-4D97-AF65-F5344CB8AC3E}">
        <p14:creationId xmlns:p14="http://schemas.microsoft.com/office/powerpoint/2010/main" val="680804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2"/>
          <p:cNvSpPr>
            <a:spLocks noGrp="1"/>
          </p:cNvSpPr>
          <p:nvPr>
            <p:ph type="title"/>
          </p:nvPr>
        </p:nvSpPr>
        <p:spPr>
          <a:xfrm rot="20685080">
            <a:off x="322554" y="2162766"/>
            <a:ext cx="8594014" cy="1143000"/>
          </a:xfrm>
        </p:spPr>
        <p:txBody>
          <a:bodyPr>
            <a:noAutofit/>
          </a:bodyPr>
          <a:lstStyle/>
          <a:p>
            <a:pPr algn="ctr"/>
            <a:r>
              <a:rPr lang="he-IL" sz="6600" dirty="0" smtClean="0">
                <a:solidFill>
                  <a:srgbClr val="00B050"/>
                </a:solidFill>
                <a:latin typeface="David" panose="020E0502060401010101" pitchFamily="34" charset="-79"/>
                <a:cs typeface="David" panose="020E0502060401010101" pitchFamily="34" charset="-79"/>
              </a:rPr>
              <a:t>אנטיגונה וקראון כדמויות טראגיות – סיכום במחברת</a:t>
            </a:r>
            <a:endParaRPr lang="he-IL" sz="6600" dirty="0">
              <a:solidFill>
                <a:srgbClr val="00B05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658570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57200" y="1052736"/>
            <a:ext cx="8229600" cy="4954555"/>
          </a:xfrm>
        </p:spPr>
        <p:txBody>
          <a:bodyPr>
            <a:normAutofit fontScale="92500" lnSpcReduction="20000"/>
          </a:bodyPr>
          <a:lstStyle/>
          <a:p>
            <a:r>
              <a:rPr lang="he-IL" sz="3500" b="1" u="sng" dirty="0" smtClean="0">
                <a:latin typeface="David" panose="020E0502060401010101" pitchFamily="34" charset="-79"/>
                <a:cs typeface="David" panose="020E0502060401010101" pitchFamily="34" charset="-79"/>
              </a:rPr>
              <a:t>אחדות העלילה </a:t>
            </a:r>
            <a:r>
              <a:rPr lang="he-IL" dirty="0" smtClean="0">
                <a:latin typeface="David" panose="020E0502060401010101" pitchFamily="34" charset="-79"/>
                <a:cs typeface="David" panose="020E0502060401010101" pitchFamily="34" charset="-79"/>
              </a:rPr>
              <a:t>– העלילה שלמה ללא סטיות וללא עלילות משנה, שהרי המחזה מציג התרחשות שכביכול מתהווה לעיני הצופה. במחזה אנטיגונה העלילה המרכזית היא סביב קבורת </a:t>
            </a:r>
            <a:r>
              <a:rPr lang="he-IL" dirty="0" err="1" smtClean="0">
                <a:latin typeface="David" panose="020E0502060401010101" pitchFamily="34" charset="-79"/>
                <a:cs typeface="David" panose="020E0502060401010101" pitchFamily="34" charset="-79"/>
              </a:rPr>
              <a:t>פולינקס</a:t>
            </a:r>
            <a:r>
              <a:rPr lang="he-IL" dirty="0" smtClean="0">
                <a:latin typeface="David" panose="020E0502060401010101" pitchFamily="34" charset="-79"/>
                <a:cs typeface="David" panose="020E0502060401010101" pitchFamily="34" charset="-79"/>
              </a:rPr>
              <a:t> וההתנגשות בין חוק המלך לבין חוק האלים.</a:t>
            </a:r>
          </a:p>
          <a:p>
            <a:endParaRPr lang="he-IL" dirty="0">
              <a:latin typeface="David" panose="020E0502060401010101" pitchFamily="34" charset="-79"/>
              <a:cs typeface="David" panose="020E0502060401010101" pitchFamily="34" charset="-79"/>
            </a:endParaRPr>
          </a:p>
          <a:p>
            <a:r>
              <a:rPr lang="he-IL" sz="3500" b="1" u="sng" dirty="0" smtClean="0">
                <a:latin typeface="David" panose="020E0502060401010101" pitchFamily="34" charset="-79"/>
                <a:cs typeface="David" panose="020E0502060401010101" pitchFamily="34" charset="-79"/>
              </a:rPr>
              <a:t>אחדות הזמן </a:t>
            </a:r>
            <a:r>
              <a:rPr lang="he-IL" dirty="0" smtClean="0">
                <a:latin typeface="David" panose="020E0502060401010101" pitchFamily="34" charset="-79"/>
                <a:cs typeface="David" panose="020E0502060401010101" pitchFamily="34" charset="-79"/>
              </a:rPr>
              <a:t>– גבולות הזמן במחזה הם עכשיו, והזמן הוא יממה לכל היותר ברצף אחיד ללא קפיצות, סטיות ודיאלוגים. רצף הפעולות הבאות בזו אחר זו יוצר את המתח הדרמטי. במחזה אנטיגונה, האירועים מתרחשים כנראה על פני 24 שעות.</a:t>
            </a:r>
          </a:p>
          <a:p>
            <a:endParaRPr lang="he-IL" dirty="0">
              <a:latin typeface="David" panose="020E0502060401010101" pitchFamily="34" charset="-79"/>
              <a:cs typeface="David" panose="020E0502060401010101" pitchFamily="34" charset="-79"/>
            </a:endParaRPr>
          </a:p>
          <a:p>
            <a:r>
              <a:rPr lang="he-IL" sz="3500" b="1" u="sng" dirty="0" smtClean="0">
                <a:latin typeface="David" panose="020E0502060401010101" pitchFamily="34" charset="-79"/>
                <a:cs typeface="David" panose="020E0502060401010101" pitchFamily="34" charset="-79"/>
              </a:rPr>
              <a:t>אחדות המקום </a:t>
            </a:r>
            <a:r>
              <a:rPr lang="he-IL" dirty="0" smtClean="0">
                <a:latin typeface="David" panose="020E0502060401010101" pitchFamily="34" charset="-79"/>
                <a:cs typeface="David" panose="020E0502060401010101" pitchFamily="34" charset="-79"/>
              </a:rPr>
              <a:t>– ההתרחשויות הן במקום אחד, בד"כ בארמון המלוכה, אירועים שמתרחשים מחוץ לארמון מועברים באמצעות שליחים. באנטיגונה ע"י הזקיף והשליח.</a:t>
            </a:r>
          </a:p>
          <a:p>
            <a:pPr marL="109728" indent="0">
              <a:buNone/>
            </a:pPr>
            <a:endParaRPr lang="he-IL"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467544" y="0"/>
            <a:ext cx="8229600" cy="1143000"/>
          </a:xfrm>
        </p:spPr>
        <p:txBody>
          <a:bodyPr>
            <a:normAutofit/>
          </a:bodyPr>
          <a:lstStyle/>
          <a:p>
            <a:r>
              <a:rPr lang="he-IL" dirty="0" smtClean="0">
                <a:ln w="10541" cmpd="sng">
                  <a:solidFill>
                    <a:schemeClr val="accent1">
                      <a:shade val="88000"/>
                      <a:satMod val="110000"/>
                    </a:schemeClr>
                  </a:solidFill>
                  <a:prstDash val="solid"/>
                </a:ln>
                <a:solidFill>
                  <a:srgbClr val="00B050"/>
                </a:solidFill>
                <a:effectLst/>
                <a:latin typeface="David" panose="020E0502060401010101" pitchFamily="34" charset="-79"/>
                <a:cs typeface="David" panose="020E0502060401010101" pitchFamily="34" charset="-79"/>
              </a:rPr>
              <a:t>שלוש האחדויות בטרגדיה – על פי אריסטו</a:t>
            </a:r>
            <a:endParaRPr lang="he-IL" dirty="0">
              <a:ln w="10541" cmpd="sng">
                <a:solidFill>
                  <a:schemeClr val="accent1">
                    <a:shade val="88000"/>
                    <a:satMod val="110000"/>
                  </a:schemeClr>
                </a:solidFill>
                <a:prstDash val="solid"/>
              </a:ln>
              <a:solidFill>
                <a:srgbClr val="00B050"/>
              </a:solidFill>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000177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67544" y="1124744"/>
            <a:ext cx="8568952" cy="5044016"/>
          </a:xfrm>
        </p:spPr>
        <p:txBody>
          <a:bodyPr>
            <a:noAutofit/>
          </a:bodyPr>
          <a:lstStyle/>
          <a:p>
            <a:r>
              <a:rPr lang="he-IL" sz="3200" dirty="0" smtClean="0">
                <a:latin typeface="David" panose="020E0502060401010101" pitchFamily="34" charset="-79"/>
                <a:cs typeface="David" panose="020E0502060401010101" pitchFamily="34" charset="-79"/>
              </a:rPr>
              <a:t>אילוצי תפאורה.</a:t>
            </a:r>
          </a:p>
          <a:p>
            <a:endParaRPr lang="he-IL" sz="3200" dirty="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המחזה אמור לחקות את המציאות (</a:t>
            </a:r>
            <a:r>
              <a:rPr lang="he-IL" sz="3200" dirty="0" err="1" smtClean="0">
                <a:latin typeface="David" panose="020E0502060401010101" pitchFamily="34" charset="-79"/>
                <a:cs typeface="David" panose="020E0502060401010101" pitchFamily="34" charset="-79"/>
              </a:rPr>
              <a:t>מימיזיס</a:t>
            </a:r>
            <a:r>
              <a:rPr lang="he-IL" sz="3200" dirty="0" smtClean="0">
                <a:latin typeface="David" panose="020E0502060401010101" pitchFamily="34" charset="-79"/>
                <a:cs typeface="David" panose="020E0502060401010101" pitchFamily="34" charset="-79"/>
              </a:rPr>
              <a:t>). לטרגדיה הייתה מטרה חינוכית שבאמצעותה העביר המחזאי ערכים ומסרים חברתיים דתיים וכדי שהצופה יקלוט ערכים אלה, יש ניסיון לחקות מציאות חייהם של הצופים כדי שיזדהו עם הדמויות ועם הרעיונות.</a:t>
            </a:r>
          </a:p>
          <a:p>
            <a:endParaRPr lang="he-IL" sz="3200" dirty="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באמצעות שלוש האחדויות המחזאי מנסה למקד את תשומת הלב של הקורא/צופה לנושא המרכזי.</a:t>
            </a:r>
          </a:p>
          <a:p>
            <a:endParaRPr lang="he-IL" sz="3200"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395536" y="0"/>
            <a:ext cx="8229600" cy="1143000"/>
          </a:xfrm>
        </p:spPr>
        <p:txBody>
          <a:bodyPr>
            <a:normAutofit/>
          </a:bodyPr>
          <a:lstStyle/>
          <a:p>
            <a:pPr algn="ctr"/>
            <a:r>
              <a:rPr lang="he-IL" sz="4400" dirty="0" smtClean="0">
                <a:solidFill>
                  <a:srgbClr val="00B050"/>
                </a:solidFill>
                <a:latin typeface="David" panose="020E0502060401010101" pitchFamily="34" charset="-79"/>
                <a:cs typeface="David" panose="020E0502060401010101" pitchFamily="34" charset="-79"/>
              </a:rPr>
              <a:t>הסיבה לשמירה על שלוש האחדויות</a:t>
            </a:r>
            <a:endParaRPr lang="he-IL" sz="4400" dirty="0">
              <a:solidFill>
                <a:srgbClr val="00B05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476421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67544" y="1196752"/>
            <a:ext cx="8229600" cy="4525963"/>
          </a:xfrm>
        </p:spPr>
        <p:txBody>
          <a:bodyPr>
            <a:normAutofit/>
          </a:bodyPr>
          <a:lstStyle/>
          <a:p>
            <a:pPr marL="109728" indent="0">
              <a:buNone/>
            </a:pPr>
            <a:r>
              <a:rPr lang="he-IL" sz="3200" dirty="0" smtClean="0">
                <a:latin typeface="David" panose="020E0502060401010101" pitchFamily="34" charset="-79"/>
                <a:cs typeface="David" panose="020E0502060401010101" pitchFamily="34" charset="-79"/>
              </a:rPr>
              <a:t>בכל מחזה קיים קונפליקט, יסודו של המחזה הדרמטי בקונפליקטים. הקונפליקטים מושתתים על ניגודים.</a:t>
            </a:r>
          </a:p>
          <a:p>
            <a:pPr marL="109728" indent="0">
              <a:buNone/>
            </a:pPr>
            <a:r>
              <a:rPr lang="he-IL" sz="3200" dirty="0" smtClean="0">
                <a:latin typeface="David" panose="020E0502060401010101" pitchFamily="34" charset="-79"/>
                <a:cs typeface="David" panose="020E0502060401010101" pitchFamily="34" charset="-79"/>
              </a:rPr>
              <a:t>במחזה אנטיגונה יש ניגודים בין דמויות, רעיונות היוצרים את הקונפליקטים. בהיעדר פתרון לקונפליקט התוצאה היא קטסטרופה (אי סדר).</a:t>
            </a:r>
          </a:p>
          <a:p>
            <a:pPr marL="109728" indent="0">
              <a:buNone/>
            </a:pPr>
            <a:endParaRPr lang="he-IL" sz="3200"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457200" y="274638"/>
            <a:ext cx="8229600" cy="778098"/>
          </a:xfrm>
        </p:spPr>
        <p:txBody>
          <a:bodyPr>
            <a:normAutofit/>
          </a:bodyPr>
          <a:lstStyle/>
          <a:p>
            <a:pPr algn="ctr"/>
            <a:r>
              <a:rPr lang="he-IL" sz="4400" dirty="0" smtClean="0">
                <a:solidFill>
                  <a:srgbClr val="00B050"/>
                </a:solidFill>
                <a:latin typeface="David" panose="020E0502060401010101" pitchFamily="34" charset="-79"/>
                <a:cs typeface="David" panose="020E0502060401010101" pitchFamily="34" charset="-79"/>
              </a:rPr>
              <a:t>הניגודים בטרגדיה אנטיגונה</a:t>
            </a:r>
            <a:endParaRPr lang="he-IL" sz="4400" dirty="0">
              <a:solidFill>
                <a:srgbClr val="00B05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78850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2513456" y="0"/>
            <a:ext cx="4261103" cy="1015663"/>
          </a:xfrm>
          <a:prstGeom prst="rect">
            <a:avLst/>
          </a:prstGeom>
          <a:noFill/>
        </p:spPr>
        <p:txBody>
          <a:bodyPr wrap="none" lIns="91440" tIns="45720" rIns="91440" bIns="45720">
            <a:spAutoFit/>
          </a:bodyPr>
          <a:lstStyle/>
          <a:p>
            <a:pPr algn="l"/>
            <a:r>
              <a:rPr lang="he-IL" sz="6000" b="1" cap="none" spc="0" dirty="0" smtClean="0">
                <a:ln w="10541" cmpd="sng">
                  <a:solidFill>
                    <a:schemeClr val="accent1">
                      <a:lumMod val="75000"/>
                    </a:schemeClr>
                  </a:solidFill>
                  <a:prstDash val="solid"/>
                </a:ln>
                <a:solidFill>
                  <a:schemeClr val="accent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מבוא</a:t>
            </a:r>
            <a:r>
              <a:rPr lang="he-IL" sz="4000" b="1" cap="none" spc="0" dirty="0" smtClean="0">
                <a:ln w="10541" cmpd="sng">
                  <a:solidFill>
                    <a:schemeClr val="accent1">
                      <a:lumMod val="75000"/>
                    </a:schemeClr>
                  </a:solidFill>
                  <a:prstDash val="solid"/>
                </a:ln>
                <a:solidFill>
                  <a:schemeClr val="accent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he-IL" sz="6000" b="1" dirty="0">
                <a:ln w="10541" cmpd="sng">
                  <a:solidFill>
                    <a:schemeClr val="accent1">
                      <a:lumMod val="75000"/>
                    </a:schemeClr>
                  </a:solidFill>
                  <a:prstDash val="solid"/>
                </a:ln>
                <a:solidFill>
                  <a:schemeClr val="accent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לטרגדיה</a:t>
            </a:r>
          </a:p>
        </p:txBody>
      </p:sp>
      <p:sp>
        <p:nvSpPr>
          <p:cNvPr id="5" name="מלבן 4"/>
          <p:cNvSpPr/>
          <p:nvPr/>
        </p:nvSpPr>
        <p:spPr>
          <a:xfrm>
            <a:off x="323528" y="836712"/>
            <a:ext cx="8640960" cy="6494085"/>
          </a:xfrm>
          <a:prstGeom prst="rect">
            <a:avLst/>
          </a:prstGeom>
        </p:spPr>
        <p:txBody>
          <a:bodyPr wrap="square">
            <a:spAutoFit/>
          </a:bodyPr>
          <a:lstStyle/>
          <a:p>
            <a:pPr marL="457200" indent="-457200">
              <a:buFont typeface="Wingdings" panose="05000000000000000000" pitchFamily="2" charset="2"/>
              <a:buChar char="ü"/>
            </a:pPr>
            <a:r>
              <a:rPr lang="he-IL" sz="2600" dirty="0">
                <a:latin typeface="David" panose="020E0502060401010101" pitchFamily="34" charset="-79"/>
                <a:cs typeface="David" panose="020E0502060401010101" pitchFamily="34" charset="-79"/>
              </a:rPr>
              <a:t>הטרגדיה היוונית היא סוג של מחזה, שהתחילה להתפתח במאה ה- 5 לפנה"ס, ומקורה ביוון העתיקה. </a:t>
            </a:r>
            <a:br>
              <a:rPr lang="he-IL" sz="2600" dirty="0">
                <a:latin typeface="David" panose="020E0502060401010101" pitchFamily="34" charset="-79"/>
                <a:cs typeface="David" panose="020E0502060401010101" pitchFamily="34" charset="-79"/>
              </a:rPr>
            </a:br>
            <a:endParaRPr lang="he-IL" sz="2600" dirty="0" smtClean="0">
              <a:latin typeface="David" panose="020E0502060401010101" pitchFamily="34" charset="-79"/>
              <a:cs typeface="David" panose="020E0502060401010101" pitchFamily="34" charset="-79"/>
            </a:endParaRPr>
          </a:p>
          <a:p>
            <a:pPr marL="457200" indent="-457200">
              <a:buFont typeface="Wingdings" panose="05000000000000000000" pitchFamily="2" charset="2"/>
              <a:buChar char="ü"/>
            </a:pPr>
            <a:r>
              <a:rPr lang="he-IL" sz="2600" dirty="0" smtClean="0">
                <a:latin typeface="David" panose="020E0502060401010101" pitchFamily="34" charset="-79"/>
                <a:cs typeface="David" panose="020E0502060401010101" pitchFamily="34" charset="-79"/>
              </a:rPr>
              <a:t>עלילת </a:t>
            </a:r>
            <a:r>
              <a:rPr lang="he-IL" sz="2600" dirty="0">
                <a:latin typeface="David" panose="020E0502060401010101" pitchFamily="34" charset="-79"/>
                <a:cs typeface="David" panose="020E0502060401010101" pitchFamily="34" charset="-79"/>
              </a:rPr>
              <a:t>הטרגדיה היא עלילה של נפילה, מעבר מהצלחה לכישלון. </a:t>
            </a:r>
            <a:r>
              <a:rPr lang="he-IL" sz="2600" dirty="0" smtClean="0">
                <a:latin typeface="David" panose="020E0502060401010101" pitchFamily="34" charset="-79"/>
                <a:cs typeface="David" panose="020E0502060401010101" pitchFamily="34" charset="-79"/>
              </a:rPr>
              <a:t>סופה </a:t>
            </a:r>
            <a:r>
              <a:rPr lang="he-IL" sz="2600" dirty="0">
                <a:latin typeface="David" panose="020E0502060401010101" pitchFamily="34" charset="-79"/>
                <a:cs typeface="David" panose="020E0502060401010101" pitchFamily="34" charset="-79"/>
              </a:rPr>
              <a:t>תמיד באסון גדול (קטסטרופה). </a:t>
            </a:r>
            <a:br>
              <a:rPr lang="he-IL" sz="2600" dirty="0">
                <a:latin typeface="David" panose="020E0502060401010101" pitchFamily="34" charset="-79"/>
                <a:cs typeface="David" panose="020E0502060401010101" pitchFamily="34" charset="-79"/>
              </a:rPr>
            </a:br>
            <a:endParaRPr lang="he-IL" sz="2600" dirty="0" smtClean="0">
              <a:latin typeface="David" panose="020E0502060401010101" pitchFamily="34" charset="-79"/>
              <a:cs typeface="David" panose="020E0502060401010101" pitchFamily="34" charset="-79"/>
            </a:endParaRPr>
          </a:p>
          <a:p>
            <a:pPr marL="457200" indent="-457200">
              <a:buFont typeface="Wingdings" panose="05000000000000000000" pitchFamily="2" charset="2"/>
              <a:buChar char="ü"/>
            </a:pPr>
            <a:r>
              <a:rPr lang="he-IL" sz="2600" dirty="0" smtClean="0">
                <a:latin typeface="David" panose="020E0502060401010101" pitchFamily="34" charset="-79"/>
                <a:cs typeface="David" panose="020E0502060401010101" pitchFamily="34" charset="-79"/>
              </a:rPr>
              <a:t>הטרגדיה </a:t>
            </a:r>
            <a:r>
              <a:rPr lang="he-IL" sz="2600" dirty="0">
                <a:latin typeface="David" panose="020E0502060401010101" pitchFamily="34" charset="-79"/>
                <a:cs typeface="David" panose="020E0502060401010101" pitchFamily="34" charset="-79"/>
              </a:rPr>
              <a:t>היוונית התפתחה משילוב של סיפורי-מיתוס, שירים והצגות מחול שהיו נהוגים ביון עוד לפני הולדת הטרגדיה</a:t>
            </a:r>
            <a:r>
              <a:rPr lang="he-IL" sz="2600" dirty="0" smtClean="0">
                <a:latin typeface="David" panose="020E0502060401010101" pitchFamily="34" charset="-79"/>
                <a:cs typeface="David" panose="020E0502060401010101" pitchFamily="34" charset="-79"/>
              </a:rPr>
              <a:t>.</a:t>
            </a:r>
          </a:p>
          <a:p>
            <a:endParaRPr lang="he-IL" sz="2600" dirty="0" smtClean="0">
              <a:latin typeface="David" panose="020E0502060401010101" pitchFamily="34" charset="-79"/>
              <a:cs typeface="David" panose="020E0502060401010101" pitchFamily="34" charset="-79"/>
            </a:endParaRPr>
          </a:p>
          <a:p>
            <a:pPr marL="342900" indent="-342900">
              <a:buFont typeface="Wingdings" panose="05000000000000000000" pitchFamily="2" charset="2"/>
              <a:buChar char="ü"/>
            </a:pPr>
            <a:r>
              <a:rPr lang="he-IL" sz="2600" dirty="0" smtClean="0">
                <a:latin typeface="David" panose="020E0502060401010101" pitchFamily="34" charset="-79"/>
                <a:cs typeface="David" panose="020E0502060401010101" pitchFamily="34" charset="-79"/>
              </a:rPr>
              <a:t>בחינת </a:t>
            </a:r>
            <a:r>
              <a:rPr lang="he-IL" sz="2600" dirty="0">
                <a:latin typeface="David" panose="020E0502060401010101" pitchFamily="34" charset="-79"/>
                <a:cs typeface="David" panose="020E0502060401010101" pitchFamily="34" charset="-79"/>
              </a:rPr>
              <a:t>מרכיבי הטרגדיה מגלה שהיסודות העיקריים שלה בנויים על עלילה (שמקורה בסיפורי המיתוס) על נפשות פועלות (כלומר שחקנים המציגים את העלילה), על דיאלוג המתנהל בין הדמויות הפועלות ומחדד את המתח </a:t>
            </a:r>
            <a:r>
              <a:rPr lang="he-IL" sz="2600" dirty="0" smtClean="0">
                <a:latin typeface="David" panose="020E0502060401010101" pitchFamily="34" charset="-79"/>
                <a:cs typeface="David" panose="020E0502060401010101" pitchFamily="34" charset="-79"/>
              </a:rPr>
              <a:t>,ועל </a:t>
            </a:r>
            <a:r>
              <a:rPr lang="he-IL" sz="2600" dirty="0">
                <a:latin typeface="David" panose="020E0502060401010101" pitchFamily="34" charset="-79"/>
                <a:cs typeface="David" panose="020E0502060401010101" pitchFamily="34" charset="-79"/>
              </a:rPr>
              <a:t>שירי המקהלה ומחולותיהם שמשתלבים בין הדיאלוגים השונים.</a:t>
            </a:r>
          </a:p>
          <a:p>
            <a:endParaRPr lang="he-IL" sz="2600" dirty="0">
              <a:latin typeface="David" panose="020E0502060401010101" pitchFamily="34" charset="-79"/>
              <a:cs typeface="David" panose="020E0502060401010101" pitchFamily="34" charset="-79"/>
            </a:endParaRPr>
          </a:p>
          <a:p>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0972387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107504" y="620688"/>
            <a:ext cx="8856984" cy="5616624"/>
          </a:xfrm>
        </p:spPr>
        <p:txBody>
          <a:bodyPr>
            <a:normAutofit fontScale="92500" lnSpcReduction="20000"/>
          </a:bodyPr>
          <a:lstStyle/>
          <a:p>
            <a:pPr marL="624078" indent="-514350">
              <a:buAutoNum type="arabicPeriod"/>
            </a:pPr>
            <a:r>
              <a:rPr lang="he-IL" b="1" u="sng" dirty="0" smtClean="0">
                <a:latin typeface="David" panose="020E0502060401010101" pitchFamily="34" charset="-79"/>
                <a:cs typeface="David" panose="020E0502060401010101" pitchFamily="34" charset="-79"/>
              </a:rPr>
              <a:t>חוק המלך למול חוק האלים:</a:t>
            </a:r>
          </a:p>
          <a:p>
            <a:pPr marL="109728" indent="0">
              <a:buNone/>
            </a:pPr>
            <a:r>
              <a:rPr lang="he-IL" dirty="0" smtClean="0">
                <a:latin typeface="David" panose="020E0502060401010101" pitchFamily="34" charset="-79"/>
                <a:cs typeface="David" panose="020E0502060401010101" pitchFamily="34" charset="-79"/>
              </a:rPr>
              <a:t>אזרחי יוון העתיקה האמינו בחוק המלך , שהוא יסוד חשוב לשגשוג משום שהוא מבטא את רצון האלים. באנטיגונה, נוצר קונפליקט בין חוק המלך המקובל שאין לעבור עליו לבין חוק האלים המקובל </a:t>
            </a:r>
            <a:r>
              <a:rPr lang="he-IL" b="1" u="sng" dirty="0" smtClean="0">
                <a:latin typeface="David" panose="020E0502060401010101" pitchFamily="34" charset="-79"/>
                <a:cs typeface="David" panose="020E0502060401010101" pitchFamily="34" charset="-79"/>
              </a:rPr>
              <a:t>כחוק הראשוני </a:t>
            </a:r>
            <a:r>
              <a:rPr lang="he-IL" dirty="0" smtClean="0">
                <a:latin typeface="David" panose="020E0502060401010101" pitchFamily="34" charset="-79"/>
                <a:cs typeface="David" panose="020E0502060401010101" pitchFamily="34" charset="-79"/>
              </a:rPr>
              <a:t>והקובע.</a:t>
            </a:r>
            <a:r>
              <a:rPr lang="he-IL" u="sng" dirty="0" smtClean="0">
                <a:latin typeface="David" panose="020E0502060401010101" pitchFamily="34" charset="-79"/>
                <a:cs typeface="David" panose="020E0502060401010101" pitchFamily="34" charset="-79"/>
              </a:rPr>
              <a:t>                                                                                                          </a:t>
            </a:r>
            <a:r>
              <a:rPr lang="he-IL" dirty="0" smtClean="0">
                <a:latin typeface="David" panose="020E0502060401010101" pitchFamily="34" charset="-79"/>
                <a:cs typeface="David" panose="020E0502060401010101" pitchFamily="34" charset="-79"/>
              </a:rPr>
              <a:t>חוק האלים הוא חוק בלתי כתוב, אנטיגונה דבקה בחוק זה וטוענת שיש לקבור את </a:t>
            </a:r>
            <a:r>
              <a:rPr lang="he-IL" dirty="0" err="1" smtClean="0">
                <a:latin typeface="David" panose="020E0502060401010101" pitchFamily="34" charset="-79"/>
                <a:cs typeface="David" panose="020E0502060401010101" pitchFamily="34" charset="-79"/>
              </a:rPr>
              <a:t>פולינקס</a:t>
            </a:r>
            <a:r>
              <a:rPr lang="he-IL" dirty="0" smtClean="0">
                <a:latin typeface="David" panose="020E0502060401010101" pitchFamily="34" charset="-79"/>
                <a:cs typeface="David" panose="020E0502060401010101" pitchFamily="34" charset="-79"/>
              </a:rPr>
              <a:t> למרות צו המלך. היא טוענת שיש להעניק למתים את הכבוד המגיע להם . לעומתה טוען קראון שמי שבגד במדינה לא יזכה לקבורה.                                                                     </a:t>
            </a:r>
            <a:r>
              <a:rPr lang="he-IL" dirty="0" smtClean="0">
                <a:latin typeface="David" panose="020E0502060401010101" pitchFamily="34" charset="-79"/>
                <a:cs typeface="David" panose="020E0502060401010101" pitchFamily="34" charset="-79"/>
              </a:rPr>
              <a:t>                       </a:t>
            </a:r>
            <a:r>
              <a:rPr lang="he-IL" dirty="0" smtClean="0">
                <a:latin typeface="David" panose="020E0502060401010101" pitchFamily="34" charset="-79"/>
                <a:cs typeface="David" panose="020E0502060401010101" pitchFamily="34" charset="-79"/>
              </a:rPr>
              <a:t>האירוניה הטראגית נובעת מהעובדה שהעימות בין שני החוקים נובעת </a:t>
            </a:r>
            <a:r>
              <a:rPr lang="he-IL" dirty="0" smtClean="0">
                <a:latin typeface="David" panose="020E0502060401010101" pitchFamily="34" charset="-79"/>
                <a:cs typeface="David" panose="020E0502060401010101" pitchFamily="34" charset="-79"/>
              </a:rPr>
              <a:t>מבעיית </a:t>
            </a:r>
            <a:r>
              <a:rPr lang="he-IL" dirty="0" smtClean="0">
                <a:latin typeface="David" panose="020E0502060401010101" pitchFamily="34" charset="-79"/>
                <a:cs typeface="David" panose="020E0502060401010101" pitchFamily="34" charset="-79"/>
              </a:rPr>
              <a:t>פירוש. קראון המייצג את המדינה אינו יוצא נגד חוק האלים, הוא מאמין שלדעת האלים לבוגד לא מגיע קבורה נאותה.</a:t>
            </a:r>
          </a:p>
          <a:p>
            <a:pPr marL="109728" indent="0">
              <a:buNone/>
            </a:pPr>
            <a:r>
              <a:rPr lang="he-IL" dirty="0" smtClean="0">
                <a:latin typeface="David" panose="020E0502060401010101" pitchFamily="34" charset="-79"/>
                <a:cs typeface="David" panose="020E0502060401010101" pitchFamily="34" charset="-79"/>
              </a:rPr>
              <a:t>לעומתו, אנטיגונה דורשת קבורה, ראשית כי מדובר באחיה ושנית כי היא מאמינה שחובת האדם בעולם הזה לדאוג לקבורת המתים בכבוד.</a:t>
            </a:r>
          </a:p>
          <a:p>
            <a:pPr marL="109728" indent="0">
              <a:buNone/>
            </a:pPr>
            <a:r>
              <a:rPr lang="he-IL" dirty="0" smtClean="0">
                <a:latin typeface="David" panose="020E0502060401010101" pitchFamily="34" charset="-79"/>
                <a:cs typeface="David" panose="020E0502060401010101" pitchFamily="34" charset="-79"/>
              </a:rPr>
              <a:t>בסוף הטרגדיה </a:t>
            </a:r>
            <a:r>
              <a:rPr lang="he-IL" dirty="0" smtClean="0">
                <a:latin typeface="David" panose="020E0502060401010101" pitchFamily="34" charset="-79"/>
                <a:cs typeface="David" panose="020E0502060401010101" pitchFamily="34" charset="-79"/>
              </a:rPr>
              <a:t>אנו מבינים </a:t>
            </a:r>
            <a:r>
              <a:rPr lang="he-IL" dirty="0" smtClean="0">
                <a:latin typeface="David" panose="020E0502060401010101" pitchFamily="34" charset="-79"/>
                <a:cs typeface="David" panose="020E0502060401010101" pitchFamily="34" charset="-79"/>
              </a:rPr>
              <a:t>שאי קבורת המת היא עבירה דתית.</a:t>
            </a:r>
          </a:p>
          <a:p>
            <a:pPr marL="109728" indent="0">
              <a:buNone/>
            </a:pPr>
            <a:endParaRPr lang="he-IL" dirty="0">
              <a:latin typeface="David" panose="020E0502060401010101" pitchFamily="34" charset="-79"/>
              <a:cs typeface="David" panose="020E0502060401010101" pitchFamily="34" charset="-79"/>
            </a:endParaRPr>
          </a:p>
          <a:p>
            <a:pPr marL="109728" indent="0">
              <a:buNone/>
            </a:pPr>
            <a:r>
              <a:rPr lang="he-IL" b="1" u="sng" dirty="0" smtClean="0">
                <a:latin typeface="David" panose="020E0502060401010101" pitchFamily="34" charset="-79"/>
                <a:cs typeface="David" panose="020E0502060401010101" pitchFamily="34" charset="-79"/>
              </a:rPr>
              <a:t>יש לזכור – במקום שיש קונפליקט בין הדת למדינה – חוק הדת קובע.</a:t>
            </a:r>
            <a:endParaRPr lang="he-IL" b="1" u="sng"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323528" y="-243408"/>
            <a:ext cx="8229600" cy="1143000"/>
          </a:xfrm>
        </p:spPr>
        <p:txBody>
          <a:bodyPr>
            <a:normAutofit/>
          </a:bodyPr>
          <a:lstStyle/>
          <a:p>
            <a:pPr algn="ctr"/>
            <a:r>
              <a:rPr lang="he-IL" sz="5400" dirty="0" smtClean="0">
                <a:solidFill>
                  <a:srgbClr val="00B050"/>
                </a:solidFill>
                <a:latin typeface="David" panose="020E0502060401010101" pitchFamily="34" charset="-79"/>
                <a:cs typeface="David" panose="020E0502060401010101" pitchFamily="34" charset="-79"/>
              </a:rPr>
              <a:t>הניגודים במחזה</a:t>
            </a:r>
            <a:endParaRPr lang="he-IL" sz="5400" dirty="0">
              <a:solidFill>
                <a:srgbClr val="00B05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744197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0" y="764704"/>
            <a:ext cx="9144000" cy="5616624"/>
          </a:xfrm>
        </p:spPr>
        <p:txBody>
          <a:bodyPr>
            <a:normAutofit fontScale="92500" lnSpcReduction="10000"/>
          </a:bodyPr>
          <a:lstStyle/>
          <a:p>
            <a:pPr marL="624078" indent="-514350">
              <a:buAutoNum type="arabicPeriod"/>
            </a:pPr>
            <a:r>
              <a:rPr lang="he-IL" b="1" u="sng" dirty="0" smtClean="0">
                <a:latin typeface="David" panose="020E0502060401010101" pitchFamily="34" charset="-79"/>
                <a:cs typeface="David" panose="020E0502060401010101" pitchFamily="34" charset="-79"/>
              </a:rPr>
              <a:t>הלב מול השכל:</a:t>
            </a:r>
          </a:p>
          <a:p>
            <a:pPr marL="109728" indent="0">
              <a:buNone/>
            </a:pPr>
            <a:r>
              <a:rPr lang="he-IL" dirty="0" smtClean="0">
                <a:latin typeface="David" panose="020E0502060401010101" pitchFamily="34" charset="-79"/>
                <a:cs typeface="David" panose="020E0502060401010101" pitchFamily="34" charset="-79"/>
              </a:rPr>
              <a:t>שתי גישות לחיים מוצגות בטרגדיה : </a:t>
            </a:r>
          </a:p>
          <a:p>
            <a:pPr marL="109728" indent="0">
              <a:buNone/>
            </a:pPr>
            <a:r>
              <a:rPr lang="he-IL" b="1" u="sng" dirty="0" smtClean="0">
                <a:latin typeface="David" panose="020E0502060401010101" pitchFamily="34" charset="-79"/>
                <a:cs typeface="David" panose="020E0502060401010101" pitchFamily="34" charset="-79"/>
              </a:rPr>
              <a:t>הגישה השכלתנית </a:t>
            </a:r>
            <a:r>
              <a:rPr lang="he-IL" dirty="0" smtClean="0">
                <a:latin typeface="David" panose="020E0502060401010101" pitchFamily="34" charset="-79"/>
                <a:cs typeface="David" panose="020E0502060401010101" pitchFamily="34" charset="-79"/>
              </a:rPr>
              <a:t>- חוק המדינה, המדינה מחוקקת חוקים שיש עמם שיקול דעת כדי לשמור על הסדר במדינה. הפרט מחויב לשמור על החוקים גם אם אינם לשביעות רצונו.                                                                        </a:t>
            </a:r>
            <a:r>
              <a:rPr lang="he-IL" dirty="0" smtClean="0">
                <a:latin typeface="David" panose="020E0502060401010101" pitchFamily="34" charset="-79"/>
                <a:cs typeface="David" panose="020E0502060401010101" pitchFamily="34" charset="-79"/>
              </a:rPr>
              <a:t>              </a:t>
            </a:r>
            <a:r>
              <a:rPr lang="he-IL" dirty="0" smtClean="0">
                <a:latin typeface="David" panose="020E0502060401010101" pitchFamily="34" charset="-79"/>
                <a:cs typeface="David" panose="020E0502060401010101" pitchFamily="34" charset="-79"/>
              </a:rPr>
              <a:t>קראון מייצג גישה זו ומוכן להקריב את קשריו המשפחתיים עם אנטיגונה. הוא מגיע גם לעימות קשה עם בנו היימון בשם החוק וההיגיון.  גם </a:t>
            </a:r>
            <a:r>
              <a:rPr lang="he-IL" dirty="0" err="1" smtClean="0">
                <a:latin typeface="David" panose="020E0502060401010101" pitchFamily="34" charset="-79"/>
                <a:cs typeface="David" panose="020E0502060401010101" pitchFamily="34" charset="-79"/>
              </a:rPr>
              <a:t>איסמנה</a:t>
            </a:r>
            <a:r>
              <a:rPr lang="he-IL" dirty="0" smtClean="0">
                <a:latin typeface="David" panose="020E0502060401010101" pitchFamily="34" charset="-79"/>
                <a:cs typeface="David" panose="020E0502060401010101" pitchFamily="34" charset="-79"/>
              </a:rPr>
              <a:t> נוטה בראשית המחזה לשמור על חוקי המדינה למרות שהיא יודעת שהוא עומד בסתירה לחוק האלים.</a:t>
            </a:r>
          </a:p>
          <a:p>
            <a:pPr marL="109728" indent="0">
              <a:buNone/>
            </a:pPr>
            <a:r>
              <a:rPr lang="he-IL" b="1" u="sng" dirty="0" smtClean="0">
                <a:latin typeface="David" panose="020E0502060401010101" pitchFamily="34" charset="-79"/>
                <a:cs typeface="David" panose="020E0502060401010101" pitchFamily="34" charset="-79"/>
              </a:rPr>
              <a:t>הגישה הרגשית – </a:t>
            </a:r>
            <a:r>
              <a:rPr lang="he-IL" dirty="0" smtClean="0">
                <a:latin typeface="David" panose="020E0502060401010101" pitchFamily="34" charset="-79"/>
                <a:cs typeface="David" panose="020E0502060401010101" pitchFamily="34" charset="-79"/>
              </a:rPr>
              <a:t>אנטיגונה פועלת ע"פ גישה זו. קבורת האח לדעתה קודמת לחוק המלך. המצפון והאמונה הדתית מכתיבים את התנהגותה הרגשית. הקשרים הרגשיים שהיא חשה כלפי משפלתה והאמונה בעולם הבא מניעים אותה למאבק.</a:t>
            </a:r>
          </a:p>
          <a:p>
            <a:pPr marL="109728" indent="0">
              <a:buNone/>
            </a:pPr>
            <a:r>
              <a:rPr lang="he-IL" dirty="0" smtClean="0">
                <a:latin typeface="David" panose="020E0502060401010101" pitchFamily="34" charset="-79"/>
                <a:cs typeface="David" panose="020E0502060401010101" pitchFamily="34" charset="-79"/>
              </a:rPr>
              <a:t>אנטיגונה מגלה גישה רגשית לאורך כל המחזה, החל מהוויכוח עם </a:t>
            </a:r>
            <a:r>
              <a:rPr lang="he-IL" dirty="0" err="1" smtClean="0">
                <a:latin typeface="David" panose="020E0502060401010101" pitchFamily="34" charset="-79"/>
                <a:cs typeface="David" panose="020E0502060401010101" pitchFamily="34" charset="-79"/>
              </a:rPr>
              <a:t>איסמנה</a:t>
            </a:r>
            <a:r>
              <a:rPr lang="he-IL" dirty="0" smtClean="0">
                <a:latin typeface="David" panose="020E0502060401010101" pitchFamily="34" charset="-79"/>
                <a:cs typeface="David" panose="020E0502060401010101" pitchFamily="34" charset="-79"/>
              </a:rPr>
              <a:t> </a:t>
            </a:r>
            <a:r>
              <a:rPr lang="he-IL" dirty="0" err="1" smtClean="0">
                <a:latin typeface="David" panose="020E0502060401010101" pitchFamily="34" charset="-79"/>
                <a:cs typeface="David" panose="020E0502060401010101" pitchFamily="34" charset="-79"/>
              </a:rPr>
              <a:t>בפורולוג</a:t>
            </a:r>
            <a:r>
              <a:rPr lang="he-IL" dirty="0" smtClean="0">
                <a:latin typeface="David" panose="020E0502060401010101" pitchFamily="34" charset="-79"/>
                <a:cs typeface="David" panose="020E0502060401010101" pitchFamily="34" charset="-79"/>
              </a:rPr>
              <a:t> וכלה בהספד שהיא נושאת על עצמה.</a:t>
            </a:r>
          </a:p>
          <a:p>
            <a:pPr marL="109728" indent="0">
              <a:buNone/>
            </a:pPr>
            <a:endParaRPr lang="he-IL"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323528" y="-243408"/>
            <a:ext cx="8229600" cy="1143000"/>
          </a:xfrm>
        </p:spPr>
        <p:txBody>
          <a:bodyPr>
            <a:normAutofit/>
          </a:bodyPr>
          <a:lstStyle/>
          <a:p>
            <a:pPr algn="ctr"/>
            <a:r>
              <a:rPr lang="he-IL" sz="5400" dirty="0" smtClean="0">
                <a:solidFill>
                  <a:srgbClr val="00B050"/>
                </a:solidFill>
                <a:latin typeface="David" panose="020E0502060401010101" pitchFamily="34" charset="-79"/>
                <a:cs typeface="David" panose="020E0502060401010101" pitchFamily="34" charset="-79"/>
              </a:rPr>
              <a:t>הניגודים במחזה</a:t>
            </a:r>
            <a:endParaRPr lang="he-IL" sz="5400" dirty="0">
              <a:solidFill>
                <a:srgbClr val="00B05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676890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0" y="764704"/>
            <a:ext cx="9144000" cy="5616624"/>
          </a:xfrm>
        </p:spPr>
        <p:txBody>
          <a:bodyPr>
            <a:normAutofit/>
          </a:bodyPr>
          <a:lstStyle/>
          <a:p>
            <a:pPr marL="109728" indent="0">
              <a:buNone/>
            </a:pPr>
            <a:r>
              <a:rPr lang="he-IL" b="1" u="sng" dirty="0" smtClean="0">
                <a:latin typeface="David" panose="020E0502060401010101" pitchFamily="34" charset="-79"/>
                <a:cs typeface="David" panose="020E0502060401010101" pitchFamily="34" charset="-79"/>
              </a:rPr>
              <a:t>3. חיי הכלל וחיי הפרט:</a:t>
            </a:r>
          </a:p>
          <a:p>
            <a:pPr marL="109728" indent="0">
              <a:buNone/>
            </a:pPr>
            <a:r>
              <a:rPr lang="he-IL" dirty="0" smtClean="0">
                <a:latin typeface="David" panose="020E0502060401010101" pitchFamily="34" charset="-79"/>
                <a:cs typeface="David" panose="020E0502060401010101" pitchFamily="34" charset="-79"/>
              </a:rPr>
              <a:t>הרעיון שחוק המדינה הוא ערך עליון ושחייב לפעול על פיו, ברור לכל אזרחי יוון העתיקה. לכולם ידוע שהפרט חייב לוותר לעיתים על חלק מסוים של זכויותיו לטובת המדינה. </a:t>
            </a:r>
          </a:p>
          <a:p>
            <a:pPr marL="109728" indent="0">
              <a:buNone/>
            </a:pPr>
            <a:r>
              <a:rPr lang="he-IL" dirty="0" smtClean="0">
                <a:latin typeface="David" panose="020E0502060401010101" pitchFamily="34" charset="-79"/>
                <a:cs typeface="David" panose="020E0502060401010101" pitchFamily="34" charset="-79"/>
              </a:rPr>
              <a:t>יחד עם זאת, מבקש הפרט לשמור בכל זאת על זכויותיו האישיות גם בהיותו חלק של המדינה.</a:t>
            </a:r>
          </a:p>
          <a:p>
            <a:pPr marL="109728" indent="0">
              <a:buNone/>
            </a:pPr>
            <a:r>
              <a:rPr lang="he-IL" dirty="0" smtClean="0">
                <a:latin typeface="David" panose="020E0502060401010101" pitchFamily="34" charset="-79"/>
                <a:cs typeface="David" panose="020E0502060401010101" pitchFamily="34" charset="-79"/>
              </a:rPr>
              <a:t>המאבק בין שני העקרונות הללו, פרט ומדינה, הוא בלתי נמנע. טובת הכלל אינה עולה תמיד בקנה אחד עם טובת הפרט.</a:t>
            </a:r>
          </a:p>
          <a:p>
            <a:pPr marL="109728" indent="0">
              <a:buNone/>
            </a:pPr>
            <a:r>
              <a:rPr lang="he-IL" dirty="0" smtClean="0">
                <a:latin typeface="David" panose="020E0502060401010101" pitchFamily="34" charset="-79"/>
                <a:cs typeface="David" panose="020E0502060401010101" pitchFamily="34" charset="-79"/>
              </a:rPr>
              <a:t>קראון מעמיד את עצמו בקונפליקט רציני עם בנו מתוך רצון להיות שליט טוב ונאמן לארצו. אין ספק שהוא אוהב את בנו משום שאחרי נבואת </a:t>
            </a:r>
            <a:r>
              <a:rPr lang="he-IL" dirty="0" err="1" smtClean="0">
                <a:latin typeface="David" panose="020E0502060401010101" pitchFamily="34" charset="-79"/>
                <a:cs typeface="David" panose="020E0502060401010101" pitchFamily="34" charset="-79"/>
              </a:rPr>
              <a:t>טריסיאס</a:t>
            </a:r>
            <a:r>
              <a:rPr lang="he-IL" dirty="0" smtClean="0">
                <a:latin typeface="David" panose="020E0502060401010101" pitchFamily="34" charset="-79"/>
                <a:cs typeface="David" panose="020E0502060401010101" pitchFamily="34" charset="-79"/>
              </a:rPr>
              <a:t> הוא רץ לתקן את המעוות אך החמיץ ואיחר משום שלא הבין מוקדם יותר שאפשר לגשר בין האינטרס המדיני לאינטרס המשפחתי. </a:t>
            </a:r>
            <a:endParaRPr lang="he-IL"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a:xfrm>
            <a:off x="323528" y="-243408"/>
            <a:ext cx="8229600" cy="1143000"/>
          </a:xfrm>
        </p:spPr>
        <p:txBody>
          <a:bodyPr>
            <a:normAutofit/>
          </a:bodyPr>
          <a:lstStyle/>
          <a:p>
            <a:pPr algn="ctr"/>
            <a:r>
              <a:rPr lang="he-IL" sz="5400" dirty="0" smtClean="0">
                <a:solidFill>
                  <a:srgbClr val="00B050"/>
                </a:solidFill>
                <a:latin typeface="David" panose="020E0502060401010101" pitchFamily="34" charset="-79"/>
                <a:cs typeface="David" panose="020E0502060401010101" pitchFamily="34" charset="-79"/>
              </a:rPr>
              <a:t>הניגודים במחזה</a:t>
            </a:r>
            <a:endParaRPr lang="he-IL" sz="5400" dirty="0">
              <a:solidFill>
                <a:srgbClr val="00B05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6560615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539552" y="980728"/>
            <a:ext cx="8229600" cy="5112568"/>
          </a:xfrm>
        </p:spPr>
        <p:txBody>
          <a:bodyPr>
            <a:noAutofit/>
          </a:bodyPr>
          <a:lstStyle/>
          <a:p>
            <a:pPr marL="109728" indent="0">
              <a:buNone/>
            </a:pPr>
            <a:r>
              <a:rPr lang="he-IL" sz="2800" dirty="0">
                <a:latin typeface="David" pitchFamily="34" charset="-79"/>
                <a:cs typeface="David" pitchFamily="34" charset="-79"/>
              </a:rPr>
              <a:t>לדמויות המשנה תפקיד בהארת דמותם של הגיבורים המרכזיים ובעיצוב הקונפליקט שבין הגיבור הטרגי לבין סביבתו (נוסף לעימות בין שני הגיבורים הראשיים עצמם</a:t>
            </a:r>
            <a:r>
              <a:rPr lang="he-IL" sz="2800" dirty="0" smtClean="0">
                <a:latin typeface="David" pitchFamily="34" charset="-79"/>
                <a:cs typeface="David" pitchFamily="34" charset="-79"/>
              </a:rPr>
              <a:t>).           </a:t>
            </a:r>
            <a:r>
              <a:rPr lang="he-IL" sz="2800" b="1" dirty="0" smtClean="0">
                <a:latin typeface="David" pitchFamily="34" charset="-79"/>
                <a:cs typeface="David" pitchFamily="34" charset="-79"/>
              </a:rPr>
              <a:t> </a:t>
            </a:r>
            <a:r>
              <a:rPr lang="he-IL" sz="2800" dirty="0">
                <a:latin typeface="David" pitchFamily="34" charset="-79"/>
                <a:cs typeface="David" pitchFamily="34" charset="-79"/>
              </a:rPr>
              <a:t>כל חמש הדמויות מייצגות עמדה מפויסת כלפי החיים, המכירה בגבולות הקיום האנושי. הן מודעות לחומרת המצב, אך מתייחסות אליו בצורה מפוכחת. העמדה שכל אחת מייצגת מנוגדת לעמדה הקיצונית של אחד הגיבורים, </a:t>
            </a:r>
            <a:r>
              <a:rPr lang="he-IL" sz="2800" dirty="0" smtClean="0">
                <a:latin typeface="David" pitchFamily="34" charset="-79"/>
                <a:cs typeface="David" pitchFamily="34" charset="-79"/>
              </a:rPr>
              <a:t>אתו </a:t>
            </a:r>
            <a:r>
              <a:rPr lang="he-IL" sz="2800" dirty="0">
                <a:latin typeface="David" pitchFamily="34" charset="-79"/>
                <a:cs typeface="David" pitchFamily="34" charset="-79"/>
              </a:rPr>
              <a:t>היא מתעמתת ובכך היא מקצינה אותה. העימות (הקונפליקט) גם חושף את המניעים הסמויים של הגיבור ומקשיח את עמדתו. כל דמויות המשנה מצדדות בעמדתן באנטיגונה ומותירות את קראון בודד בטירופו ובעריצותו.</a:t>
            </a:r>
            <a:endParaRPr lang="en-US" sz="2800" dirty="0">
              <a:latin typeface="David" pitchFamily="34" charset="-79"/>
              <a:cs typeface="David" pitchFamily="34" charset="-79"/>
            </a:endParaRPr>
          </a:p>
          <a:p>
            <a:pPr marL="109728" indent="0">
              <a:buNone/>
            </a:pPr>
            <a:endParaRPr lang="he-IL" sz="2800" dirty="0">
              <a:latin typeface="David" pitchFamily="34" charset="-79"/>
              <a:cs typeface="David" pitchFamily="34" charset="-79"/>
            </a:endParaRPr>
          </a:p>
        </p:txBody>
      </p:sp>
      <p:sp>
        <p:nvSpPr>
          <p:cNvPr id="3" name="כותרת 2"/>
          <p:cNvSpPr>
            <a:spLocks noGrp="1"/>
          </p:cNvSpPr>
          <p:nvPr>
            <p:ph type="title"/>
          </p:nvPr>
        </p:nvSpPr>
        <p:spPr>
          <a:xfrm>
            <a:off x="467544" y="188640"/>
            <a:ext cx="8229600" cy="562074"/>
          </a:xfrm>
        </p:spPr>
        <p:txBody>
          <a:bodyPr>
            <a:normAutofit fontScale="90000"/>
          </a:bodyPr>
          <a:lstStyle/>
          <a:p>
            <a:pPr algn="ctr"/>
            <a:r>
              <a:rPr lang="he-IL" sz="5400" dirty="0">
                <a:solidFill>
                  <a:srgbClr val="00B050"/>
                </a:solidFill>
                <a:latin typeface="David" panose="020E0502060401010101" pitchFamily="34" charset="-79"/>
                <a:cs typeface="David" panose="020E0502060401010101" pitchFamily="34" charset="-79"/>
              </a:rPr>
              <a:t>דמויות משניות במחזה</a:t>
            </a:r>
            <a:endParaRPr lang="he-IL" sz="5400" dirty="0">
              <a:solidFill>
                <a:srgbClr val="00B05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2549899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539552" y="980728"/>
            <a:ext cx="8229600" cy="5616624"/>
          </a:xfrm>
        </p:spPr>
        <p:txBody>
          <a:bodyPr>
            <a:noAutofit/>
          </a:bodyPr>
          <a:lstStyle/>
          <a:p>
            <a:pPr marL="109728" indent="0">
              <a:buNone/>
            </a:pPr>
            <a:r>
              <a:rPr lang="he-IL" sz="2800" dirty="0">
                <a:latin typeface="David" pitchFamily="34" charset="-79"/>
                <a:cs typeface="David" pitchFamily="34" charset="-79"/>
              </a:rPr>
              <a:t>אחותה של אנטיגונה. היא מופיעה פעמיים במחזה: בפרולוג – היא מתעמתת עם אחותה ומנסה לשכנעה שלא לעשות את המעשה הנמהר, בפעם השנייה היא מופיעה לצידה של אחותה, מוכנה לשלם יחד </a:t>
            </a:r>
            <a:r>
              <a:rPr lang="he-IL" sz="2800" dirty="0" smtClean="0">
                <a:latin typeface="David" pitchFamily="34" charset="-79"/>
                <a:cs typeface="David" pitchFamily="34" charset="-79"/>
              </a:rPr>
              <a:t>אתה </a:t>
            </a:r>
            <a:r>
              <a:rPr lang="he-IL" sz="2800" dirty="0">
                <a:latin typeface="David" pitchFamily="34" charset="-79"/>
                <a:cs typeface="David" pitchFamily="34" charset="-79"/>
              </a:rPr>
              <a:t>את מחיר מעשה הקבורה. </a:t>
            </a:r>
            <a:r>
              <a:rPr lang="he-IL" sz="2800" dirty="0" smtClean="0">
                <a:latin typeface="David" pitchFamily="34" charset="-79"/>
                <a:cs typeface="David" pitchFamily="34" charset="-79"/>
              </a:rPr>
              <a:t>                  </a:t>
            </a:r>
            <a:r>
              <a:rPr lang="he-IL" sz="2800" dirty="0" err="1" smtClean="0">
                <a:latin typeface="David" pitchFamily="34" charset="-79"/>
                <a:cs typeface="David" pitchFamily="34" charset="-79"/>
              </a:rPr>
              <a:t>איסמנה</a:t>
            </a:r>
            <a:r>
              <a:rPr lang="he-IL" sz="2800" dirty="0" smtClean="0">
                <a:latin typeface="David" pitchFamily="34" charset="-79"/>
                <a:cs typeface="David" pitchFamily="34" charset="-79"/>
              </a:rPr>
              <a:t> </a:t>
            </a:r>
            <a:r>
              <a:rPr lang="he-IL" sz="2800" dirty="0">
                <a:latin typeface="David" pitchFamily="34" charset="-79"/>
                <a:cs typeface="David" pitchFamily="34" charset="-79"/>
              </a:rPr>
              <a:t>היא דמות המנוגדת לדמותה של אנטיגונה באופייה, בתפישת עולמה ובחולשתה. היא מכירה בחובה הקדושה של קבורת </a:t>
            </a:r>
            <a:r>
              <a:rPr lang="he-IL" sz="2800" dirty="0" err="1">
                <a:latin typeface="David" pitchFamily="34" charset="-79"/>
                <a:cs typeface="David" pitchFamily="34" charset="-79"/>
              </a:rPr>
              <a:t>פוליניקס</a:t>
            </a:r>
            <a:r>
              <a:rPr lang="he-IL" sz="2800" dirty="0">
                <a:latin typeface="David" pitchFamily="34" charset="-79"/>
                <a:cs typeface="David" pitchFamily="34" charset="-79"/>
              </a:rPr>
              <a:t>, אך מסתכלת בפיכחון שכלתני על המגבלות של המעשה. נימוקיה שכלתניים, כשל קראון: גזירת המלכות, חולשת האישה, הטרגדיה המשפחתית, המצפון, ההיגיון והשכל הישר. כשהיא רואה שאינה יכולה להניא את אחותה מלעשות את המעשה, היא מגלה נאמנות בלתי מסויגת לאחותה ומוכנה ללכת עמה יחד אל הקבר, גם אם לא הייתה שותפה בפועל למעשה. </a:t>
            </a:r>
            <a:endParaRPr lang="he-IL" sz="2800" dirty="0">
              <a:latin typeface="David" pitchFamily="34" charset="-79"/>
              <a:cs typeface="David" pitchFamily="34" charset="-79"/>
            </a:endParaRPr>
          </a:p>
        </p:txBody>
      </p:sp>
      <p:sp>
        <p:nvSpPr>
          <p:cNvPr id="3" name="כותרת 2"/>
          <p:cNvSpPr>
            <a:spLocks noGrp="1"/>
          </p:cNvSpPr>
          <p:nvPr>
            <p:ph type="title"/>
          </p:nvPr>
        </p:nvSpPr>
        <p:spPr>
          <a:xfrm>
            <a:off x="467544" y="188640"/>
            <a:ext cx="8229600" cy="562074"/>
          </a:xfrm>
        </p:spPr>
        <p:txBody>
          <a:bodyPr>
            <a:normAutofit fontScale="90000"/>
          </a:bodyPr>
          <a:lstStyle/>
          <a:p>
            <a:pPr algn="ctr"/>
            <a:r>
              <a:rPr lang="he-IL" sz="5400" dirty="0" err="1" smtClean="0">
                <a:solidFill>
                  <a:srgbClr val="00B050"/>
                </a:solidFill>
                <a:latin typeface="David" panose="020E0502060401010101" pitchFamily="34" charset="-79"/>
                <a:cs typeface="David" panose="020E0502060401010101" pitchFamily="34" charset="-79"/>
              </a:rPr>
              <a:t>איסמנה</a:t>
            </a:r>
            <a:endParaRPr lang="he-IL" sz="5400" dirty="0">
              <a:solidFill>
                <a:srgbClr val="00B05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4776992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539552" y="980728"/>
            <a:ext cx="8229600" cy="5112568"/>
          </a:xfrm>
        </p:spPr>
        <p:txBody>
          <a:bodyPr>
            <a:noAutofit/>
          </a:bodyPr>
          <a:lstStyle/>
          <a:p>
            <a:pPr marL="109728" indent="0">
              <a:buNone/>
            </a:pPr>
            <a:r>
              <a:rPr lang="he-IL" sz="3200" dirty="0">
                <a:latin typeface="David" pitchFamily="34" charset="-79"/>
                <a:cs typeface="David" pitchFamily="34" charset="-79"/>
              </a:rPr>
              <a:t>במעמד זה העמדה הרציונאלית שלה קורסת, משום ששכלתנות, גם אם היא נאורה, אינה יכולה לשמש תחליף לטבע הראשוני של נפש האדם. בעמידתה הראשונה מול אחותה היא מבליטה את קיצוניותה של אנטיגונה ואת </a:t>
            </a:r>
            <a:r>
              <a:rPr lang="he-IL" sz="3200" dirty="0" err="1">
                <a:latin typeface="David" pitchFamily="34" charset="-79"/>
                <a:cs typeface="David" pitchFamily="34" charset="-79"/>
              </a:rPr>
              <a:t>המימד</a:t>
            </a:r>
            <a:r>
              <a:rPr lang="he-IL" sz="3200" dirty="0">
                <a:latin typeface="David" pitchFamily="34" charset="-79"/>
                <a:cs typeface="David" pitchFamily="34" charset="-79"/>
              </a:rPr>
              <a:t> ההרואי טרגי שלה. כשהעמדה שלה מתמוטטת מול עוצמתה הטבעית של אנטיגונה, היא מאירה את צדקתה ואת גבורתה של אחותה ואת חולשתה וטעותה שלה. </a:t>
            </a:r>
            <a:endParaRPr lang="en-US" sz="3200" dirty="0">
              <a:latin typeface="David" pitchFamily="34" charset="-79"/>
              <a:cs typeface="David" pitchFamily="34" charset="-79"/>
            </a:endParaRPr>
          </a:p>
        </p:txBody>
      </p:sp>
      <p:sp>
        <p:nvSpPr>
          <p:cNvPr id="3" name="כותרת 2"/>
          <p:cNvSpPr>
            <a:spLocks noGrp="1"/>
          </p:cNvSpPr>
          <p:nvPr>
            <p:ph type="title"/>
          </p:nvPr>
        </p:nvSpPr>
        <p:spPr>
          <a:xfrm>
            <a:off x="467544" y="188640"/>
            <a:ext cx="8229600" cy="562074"/>
          </a:xfrm>
        </p:spPr>
        <p:txBody>
          <a:bodyPr>
            <a:normAutofit fontScale="90000"/>
          </a:bodyPr>
          <a:lstStyle/>
          <a:p>
            <a:pPr algn="ctr"/>
            <a:r>
              <a:rPr lang="he-IL" sz="5400" dirty="0" err="1" smtClean="0">
                <a:solidFill>
                  <a:srgbClr val="00B050"/>
                </a:solidFill>
                <a:latin typeface="David" panose="020E0502060401010101" pitchFamily="34" charset="-79"/>
                <a:cs typeface="David" panose="020E0502060401010101" pitchFamily="34" charset="-79"/>
              </a:rPr>
              <a:t>איסמנה</a:t>
            </a:r>
            <a:endParaRPr lang="he-IL" sz="5400" dirty="0">
              <a:solidFill>
                <a:srgbClr val="00B05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661314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692696"/>
            <a:ext cx="8805664" cy="6912768"/>
          </a:xfrm>
        </p:spPr>
        <p:txBody>
          <a:bodyPr>
            <a:noAutofit/>
          </a:bodyPr>
          <a:lstStyle/>
          <a:p>
            <a:pPr marL="109728" indent="0">
              <a:buNone/>
            </a:pPr>
            <a:r>
              <a:rPr lang="he-IL" sz="2400" dirty="0" smtClean="0">
                <a:latin typeface="David" pitchFamily="34" charset="-79"/>
                <a:cs typeface="David" pitchFamily="34" charset="-79"/>
              </a:rPr>
              <a:t>השומר </a:t>
            </a:r>
            <a:r>
              <a:rPr lang="he-IL" sz="2400" dirty="0">
                <a:latin typeface="David" pitchFamily="34" charset="-79"/>
                <a:cs typeface="David" pitchFamily="34" charset="-79"/>
              </a:rPr>
              <a:t>מופיע פעמיים במחזה. </a:t>
            </a:r>
            <a:r>
              <a:rPr lang="he-IL" sz="2400" b="1" u="sng" dirty="0">
                <a:latin typeface="David" pitchFamily="34" charset="-79"/>
                <a:cs typeface="David" pitchFamily="34" charset="-79"/>
              </a:rPr>
              <a:t>בהופעתו הראשונה </a:t>
            </a:r>
            <a:r>
              <a:rPr lang="he-IL" sz="2400" dirty="0">
                <a:latin typeface="David" pitchFamily="34" charset="-79"/>
                <a:cs typeface="David" pitchFamily="34" charset="-79"/>
              </a:rPr>
              <a:t>הוא מביא את "הבשורה" שנכפתה עליו – להודיע למלך על קבורת המת, ובהופעתו השנייה הוא מסגיר את אנטיגונה למלך. בתיאוריו את הופעתה של אנטיגונה לפני שנתפסה הוא מבליט את היסוד הפלאי שבדמותה, היא נראית לו בדמות אלת הדין כשהיא יוצאת מתוך הסערה. בתיאוריו, הוא מבטא אולי את המהות הנסתרת של ההתרחשויות, שלכאורה הן נראות הגיוניות, בכך הוא מייצג את איש העם הפשוט. הוא נותן ביטוי לנקודת מבטו ולשיפוטו של האזרח </a:t>
            </a:r>
            <a:r>
              <a:rPr lang="he-IL" sz="2400" dirty="0" err="1">
                <a:latin typeface="David" pitchFamily="34" charset="-79"/>
                <a:cs typeface="David" pitchFamily="34" charset="-79"/>
              </a:rPr>
              <a:t>התבאי</a:t>
            </a:r>
            <a:r>
              <a:rPr lang="he-IL" sz="2400" dirty="0">
                <a:latin typeface="David" pitchFamily="34" charset="-79"/>
                <a:cs typeface="David" pitchFamily="34" charset="-79"/>
              </a:rPr>
              <a:t> המצוי בכל התנהגותו: בתחבולות </a:t>
            </a:r>
            <a:r>
              <a:rPr lang="he-IL" sz="2400" dirty="0" smtClean="0">
                <a:latin typeface="David" pitchFamily="34" charset="-79"/>
                <a:cs typeface="David" pitchFamily="34" charset="-79"/>
              </a:rPr>
              <a:t>ההשהיה </a:t>
            </a:r>
            <a:r>
              <a:rPr lang="he-IL" sz="2400" dirty="0">
                <a:latin typeface="David" pitchFamily="34" charset="-79"/>
                <a:cs typeface="David" pitchFamily="34" charset="-79"/>
              </a:rPr>
              <a:t>שלו, </a:t>
            </a:r>
            <a:r>
              <a:rPr lang="he-IL" sz="2400" dirty="0"/>
              <a:t>בהתחמקות מאימת המלך, ובשמחה הגסה, הטבעית והפשוטה, בה הוא מסגיר את אנטיגונה ומציל את עצמו. תגובותיו הן דו-ממדיות: הוא מפגין נאמנות רשמית למלכו מצד אחד, ואהדה טבעית לגבורתה ולצדקתה של אנטיגונה מצד שני. בעמידתו מול שתי הדמויות האלו הוא מדגיש את הממד האלוהי והבלתי-אנושי של אנטיגונה ואת העריצות והאכזריות הבלתי-אנושית של קראון. </a:t>
            </a:r>
            <a:endParaRPr lang="en-US" sz="2400" dirty="0"/>
          </a:p>
          <a:p>
            <a:pPr marL="109728" indent="0">
              <a:buNone/>
            </a:pPr>
            <a:endParaRPr lang="he-IL" sz="2400" dirty="0">
              <a:latin typeface="David" pitchFamily="34" charset="-79"/>
              <a:cs typeface="David" pitchFamily="34" charset="-79"/>
            </a:endParaRPr>
          </a:p>
        </p:txBody>
      </p:sp>
      <p:sp>
        <p:nvSpPr>
          <p:cNvPr id="3" name="כותרת 2"/>
          <p:cNvSpPr>
            <a:spLocks noGrp="1"/>
          </p:cNvSpPr>
          <p:nvPr>
            <p:ph type="title"/>
          </p:nvPr>
        </p:nvSpPr>
        <p:spPr>
          <a:xfrm>
            <a:off x="467544" y="0"/>
            <a:ext cx="8229600" cy="562074"/>
          </a:xfrm>
        </p:spPr>
        <p:txBody>
          <a:bodyPr>
            <a:normAutofit fontScale="90000"/>
          </a:bodyPr>
          <a:lstStyle/>
          <a:p>
            <a:pPr algn="ctr"/>
            <a:r>
              <a:rPr lang="he-IL" sz="5400" dirty="0" smtClean="0">
                <a:solidFill>
                  <a:srgbClr val="00B050"/>
                </a:solidFill>
                <a:latin typeface="David" panose="020E0502060401010101" pitchFamily="34" charset="-79"/>
                <a:cs typeface="David" panose="020E0502060401010101" pitchFamily="34" charset="-79"/>
              </a:rPr>
              <a:t>השומר</a:t>
            </a:r>
            <a:endParaRPr lang="he-IL" sz="5400" dirty="0">
              <a:solidFill>
                <a:srgbClr val="00B05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0239520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692696"/>
            <a:ext cx="8805664" cy="6912768"/>
          </a:xfrm>
        </p:spPr>
        <p:txBody>
          <a:bodyPr>
            <a:noAutofit/>
          </a:bodyPr>
          <a:lstStyle/>
          <a:p>
            <a:pPr marL="109728" indent="0">
              <a:buNone/>
            </a:pPr>
            <a:r>
              <a:rPr lang="he-IL" sz="2800" dirty="0">
                <a:latin typeface="David" pitchFamily="34" charset="-79"/>
                <a:cs typeface="David" pitchFamily="34" charset="-79"/>
              </a:rPr>
              <a:t>כשם </a:t>
            </a:r>
            <a:r>
              <a:rPr lang="he-IL" sz="2800" dirty="0" err="1">
                <a:latin typeface="David" pitchFamily="34" charset="-79"/>
                <a:cs typeface="David" pitchFamily="34" charset="-79"/>
              </a:rPr>
              <a:t>שאיסמנה</a:t>
            </a:r>
            <a:r>
              <a:rPr lang="he-IL" sz="2800" dirty="0">
                <a:latin typeface="David" pitchFamily="34" charset="-79"/>
                <a:cs typeface="David" pitchFamily="34" charset="-79"/>
              </a:rPr>
              <a:t> מהווה דמות </a:t>
            </a:r>
            <a:r>
              <a:rPr lang="he-IL" sz="2800" dirty="0" smtClean="0">
                <a:latin typeface="David" pitchFamily="34" charset="-79"/>
                <a:cs typeface="David" pitchFamily="34" charset="-79"/>
              </a:rPr>
              <a:t>נגדית </a:t>
            </a:r>
            <a:r>
              <a:rPr lang="he-IL" sz="2800" dirty="0">
                <a:latin typeface="David" pitchFamily="34" charset="-79"/>
                <a:cs typeface="David" pitchFamily="34" charset="-79"/>
              </a:rPr>
              <a:t>ל</a:t>
            </a:r>
            <a:r>
              <a:rPr lang="he-IL" sz="2800" dirty="0" smtClean="0">
                <a:latin typeface="David" pitchFamily="34" charset="-79"/>
                <a:cs typeface="David" pitchFamily="34" charset="-79"/>
              </a:rPr>
              <a:t>אנטיגונה</a:t>
            </a:r>
            <a:r>
              <a:rPr lang="he-IL" sz="2800" dirty="0">
                <a:latin typeface="David" pitchFamily="34" charset="-79"/>
                <a:cs typeface="David" pitchFamily="34" charset="-79"/>
              </a:rPr>
              <a:t>, כך היימון מייצג דמות </a:t>
            </a:r>
            <a:r>
              <a:rPr lang="he-IL" sz="2800" dirty="0" smtClean="0">
                <a:latin typeface="David" pitchFamily="34" charset="-79"/>
                <a:cs typeface="David" pitchFamily="34" charset="-79"/>
              </a:rPr>
              <a:t>נגדית בעימות </a:t>
            </a:r>
            <a:r>
              <a:rPr lang="he-IL" sz="2800" dirty="0">
                <a:latin typeface="David" pitchFamily="34" charset="-79"/>
                <a:cs typeface="David" pitchFamily="34" charset="-79"/>
              </a:rPr>
              <a:t>עם אביו. גם הוא מופיע פעמיים במחזה, </a:t>
            </a:r>
            <a:r>
              <a:rPr lang="he-IL" sz="2800" b="1" u="sng" dirty="0">
                <a:latin typeface="David" pitchFamily="34" charset="-79"/>
                <a:cs typeface="David" pitchFamily="34" charset="-79"/>
              </a:rPr>
              <a:t>פעם אחת </a:t>
            </a:r>
            <a:r>
              <a:rPr lang="he-IL" sz="2800" dirty="0">
                <a:latin typeface="David" pitchFamily="34" charset="-79"/>
                <a:cs typeface="David" pitchFamily="34" charset="-79"/>
              </a:rPr>
              <a:t>כשהוא מנסה בדרכי נועם לשכנע את אביו לחזור בו מגזר דין המוות שגזר על אנטיגונה ארוסתו-אהובתו ונכשל, </a:t>
            </a:r>
            <a:r>
              <a:rPr lang="he-IL" sz="2800" b="1" u="sng" dirty="0">
                <a:latin typeface="David" pitchFamily="34" charset="-79"/>
                <a:cs typeface="David" pitchFamily="34" charset="-79"/>
              </a:rPr>
              <a:t>ופעם שנייה </a:t>
            </a:r>
            <a:r>
              <a:rPr lang="he-IL" sz="2800" dirty="0">
                <a:latin typeface="David" pitchFamily="34" charset="-79"/>
                <a:cs typeface="David" pitchFamily="34" charset="-79"/>
              </a:rPr>
              <a:t>כשהוא מנסה להרוג את קראון בחרב שבידו, וגם הפעם הוא נכשל ומפנה הפעם את החרב אל לבו.  </a:t>
            </a:r>
            <a:r>
              <a:rPr lang="he-IL" sz="2800" dirty="0" smtClean="0">
                <a:latin typeface="David" pitchFamily="34" charset="-79"/>
                <a:cs typeface="David" pitchFamily="34" charset="-79"/>
              </a:rPr>
              <a:t>העימות </a:t>
            </a:r>
            <a:r>
              <a:rPr lang="he-IL" sz="2800" dirty="0">
                <a:latin typeface="David" pitchFamily="34" charset="-79"/>
                <a:cs typeface="David" pitchFamily="34" charset="-79"/>
              </a:rPr>
              <a:t>בין קראון </a:t>
            </a:r>
            <a:r>
              <a:rPr lang="he-IL" sz="2800" dirty="0" err="1">
                <a:latin typeface="David" pitchFamily="34" charset="-79"/>
                <a:cs typeface="David" pitchFamily="34" charset="-79"/>
              </a:rPr>
              <a:t>והיימון</a:t>
            </a:r>
            <a:r>
              <a:rPr lang="he-IL" sz="2800" dirty="0">
                <a:latin typeface="David" pitchFamily="34" charset="-79"/>
                <a:cs typeface="David" pitchFamily="34" charset="-79"/>
              </a:rPr>
              <a:t> הוא המשך ישיר של העימות בין אנטיגונה לקראון. </a:t>
            </a:r>
            <a:r>
              <a:rPr lang="he-IL" sz="2800" dirty="0" smtClean="0">
                <a:latin typeface="David" pitchFamily="34" charset="-79"/>
                <a:cs typeface="David" pitchFamily="34" charset="-79"/>
              </a:rPr>
              <a:t>                  הטיעונים </a:t>
            </a:r>
            <a:r>
              <a:rPr lang="he-IL" sz="2800" dirty="0">
                <a:latin typeface="David" pitchFamily="34" charset="-79"/>
                <a:cs typeface="David" pitchFamily="34" charset="-79"/>
              </a:rPr>
              <a:t>של היימון ואנטיגונה משלימים האחד את השני. שניהם מייצגים את התפישה שהאדם חי ופועל בהרמוניה עם הטבע: הוא כובש את הטבע ומסגלו לצרכיו, אך הוא נדרש לגמישות </a:t>
            </a:r>
            <a:r>
              <a:rPr lang="he-IL" sz="2800" dirty="0" err="1">
                <a:latin typeface="David" pitchFamily="34" charset="-79"/>
                <a:cs typeface="David" pitchFamily="34" charset="-79"/>
              </a:rPr>
              <a:t>ולויתור</a:t>
            </a:r>
            <a:r>
              <a:rPr lang="he-IL" sz="2800" dirty="0">
                <a:latin typeface="David" pitchFamily="34" charset="-79"/>
                <a:cs typeface="David" pitchFamily="34" charset="-79"/>
              </a:rPr>
              <a:t>, המבטיחים את המשך קיומו והמשך כיבושיו. העמדה הזו באה לידי ביטוי בדבריו של היימון לאביו במשלים שהוא ממשיל לו. </a:t>
            </a:r>
            <a:endParaRPr lang="he-IL" sz="2800" dirty="0">
              <a:latin typeface="David" pitchFamily="34" charset="-79"/>
              <a:cs typeface="David" pitchFamily="34" charset="-79"/>
            </a:endParaRPr>
          </a:p>
        </p:txBody>
      </p:sp>
      <p:sp>
        <p:nvSpPr>
          <p:cNvPr id="3" name="כותרת 2"/>
          <p:cNvSpPr>
            <a:spLocks noGrp="1"/>
          </p:cNvSpPr>
          <p:nvPr>
            <p:ph type="title"/>
          </p:nvPr>
        </p:nvSpPr>
        <p:spPr>
          <a:xfrm>
            <a:off x="467544" y="0"/>
            <a:ext cx="8229600" cy="562074"/>
          </a:xfrm>
        </p:spPr>
        <p:txBody>
          <a:bodyPr>
            <a:normAutofit fontScale="90000"/>
          </a:bodyPr>
          <a:lstStyle/>
          <a:p>
            <a:pPr algn="ctr"/>
            <a:r>
              <a:rPr lang="he-IL" sz="5400" dirty="0" smtClean="0">
                <a:solidFill>
                  <a:srgbClr val="00B050"/>
                </a:solidFill>
                <a:latin typeface="David" panose="020E0502060401010101" pitchFamily="34" charset="-79"/>
                <a:cs typeface="David" panose="020E0502060401010101" pitchFamily="34" charset="-79"/>
              </a:rPr>
              <a:t>היימון</a:t>
            </a:r>
            <a:endParaRPr lang="he-IL" sz="5400" dirty="0">
              <a:solidFill>
                <a:srgbClr val="00B05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777129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692696"/>
            <a:ext cx="8805664" cy="6912768"/>
          </a:xfrm>
        </p:spPr>
        <p:txBody>
          <a:bodyPr>
            <a:noAutofit/>
          </a:bodyPr>
          <a:lstStyle/>
          <a:p>
            <a:pPr marL="109728" indent="0">
              <a:buNone/>
            </a:pPr>
            <a:r>
              <a:rPr lang="he-IL" sz="2800" dirty="0">
                <a:latin typeface="David" pitchFamily="34" charset="-79"/>
                <a:cs typeface="David" pitchFamily="34" charset="-79"/>
              </a:rPr>
              <a:t>אצל אנטיגונה, המניעים הם דתיים, היא נלחמת להגן על צוויי האלים מתוך אמונה וודאית ומלאה שהעם תומך בה. אצל קראון המניעים הם שכליים-מעשיים בעלי נופך פוליטי. על כן הוא מנסה לשכנע את אביו להתגמש בנימוק שאזרחי </a:t>
            </a:r>
            <a:r>
              <a:rPr lang="he-IL" sz="2800" dirty="0" err="1" smtClean="0">
                <a:latin typeface="David" pitchFamily="34" charset="-79"/>
                <a:cs typeface="David" pitchFamily="34" charset="-79"/>
              </a:rPr>
              <a:t>תבאי</a:t>
            </a:r>
            <a:r>
              <a:rPr lang="he-IL" sz="2800" dirty="0" smtClean="0">
                <a:latin typeface="David" pitchFamily="34" charset="-79"/>
                <a:cs typeface="David" pitchFamily="34" charset="-79"/>
              </a:rPr>
              <a:t> </a:t>
            </a:r>
            <a:r>
              <a:rPr lang="he-IL" sz="2800" dirty="0">
                <a:latin typeface="David" pitchFamily="34" charset="-79"/>
                <a:cs typeface="David" pitchFamily="34" charset="-79"/>
              </a:rPr>
              <a:t>תומכים באנטיגונה. </a:t>
            </a:r>
            <a:r>
              <a:rPr lang="he-IL" sz="2800" dirty="0" smtClean="0">
                <a:latin typeface="David" pitchFamily="34" charset="-79"/>
                <a:cs typeface="David" pitchFamily="34" charset="-79"/>
              </a:rPr>
              <a:t>                                                                                                  גם </a:t>
            </a:r>
            <a:r>
              <a:rPr lang="he-IL" sz="2800" dirty="0">
                <a:latin typeface="David" pitchFamily="34" charset="-79"/>
                <a:cs typeface="David" pitchFamily="34" charset="-79"/>
              </a:rPr>
              <a:t>היימון וגם אנטיגונה יוצאים נגד התפישה המסוכנת של קראון ההופכת את השליט לאלוהים כל יכול. עמדתם המשותפת מקצינה את עמדתו של קראון ומקשיחה את תגובותיו. קראון, לא רק מתיימר להכניע את הטבע בכל מחיר, אלא הוא דורש </a:t>
            </a:r>
            <a:r>
              <a:rPr lang="he-IL" sz="2800" dirty="0" err="1">
                <a:latin typeface="David" pitchFamily="34" charset="-79"/>
                <a:cs typeface="David" pitchFamily="34" charset="-79"/>
              </a:rPr>
              <a:t>מהיימון</a:t>
            </a:r>
            <a:r>
              <a:rPr lang="he-IL" sz="2800" dirty="0">
                <a:latin typeface="David" pitchFamily="34" charset="-79"/>
                <a:cs typeface="David" pitchFamily="34" charset="-79"/>
              </a:rPr>
              <a:t> בנו ציות עיוור בעמדתו ובמעשיו.    </a:t>
            </a:r>
            <a:endParaRPr lang="en-US" sz="2800" dirty="0">
              <a:latin typeface="David" pitchFamily="34" charset="-79"/>
              <a:cs typeface="David" pitchFamily="34" charset="-79"/>
            </a:endParaRPr>
          </a:p>
        </p:txBody>
      </p:sp>
      <p:sp>
        <p:nvSpPr>
          <p:cNvPr id="3" name="כותרת 2"/>
          <p:cNvSpPr>
            <a:spLocks noGrp="1"/>
          </p:cNvSpPr>
          <p:nvPr>
            <p:ph type="title"/>
          </p:nvPr>
        </p:nvSpPr>
        <p:spPr>
          <a:xfrm>
            <a:off x="467544" y="0"/>
            <a:ext cx="8229600" cy="562074"/>
          </a:xfrm>
        </p:spPr>
        <p:txBody>
          <a:bodyPr>
            <a:normAutofit fontScale="90000"/>
          </a:bodyPr>
          <a:lstStyle/>
          <a:p>
            <a:pPr algn="ctr"/>
            <a:r>
              <a:rPr lang="he-IL" sz="5400" dirty="0" smtClean="0">
                <a:solidFill>
                  <a:srgbClr val="00B050"/>
                </a:solidFill>
                <a:latin typeface="David" panose="020E0502060401010101" pitchFamily="34" charset="-79"/>
                <a:cs typeface="David" panose="020E0502060401010101" pitchFamily="34" charset="-79"/>
              </a:rPr>
              <a:t>היימון</a:t>
            </a:r>
            <a:endParaRPr lang="he-IL" sz="5400" dirty="0">
              <a:solidFill>
                <a:srgbClr val="00B05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5580862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692696"/>
            <a:ext cx="8805664" cy="6912768"/>
          </a:xfrm>
        </p:spPr>
        <p:txBody>
          <a:bodyPr>
            <a:noAutofit/>
          </a:bodyPr>
          <a:lstStyle/>
          <a:p>
            <a:pPr marL="109728" indent="0">
              <a:buNone/>
            </a:pPr>
            <a:r>
              <a:rPr lang="he-IL" sz="3200" dirty="0">
                <a:latin typeface="David" pitchFamily="34" charset="-79"/>
                <a:cs typeface="David" pitchFamily="34" charset="-79"/>
              </a:rPr>
              <a:t>הנביא הוא שליח האלים, המבשר לקראון על בוא הפורענות. במהלך המחזה ישנה החרפה בעמדתו של קראון בעימותים שלו עם הדמויות השונות, במקביל הולכת וגוברת ההתנגדות אליו מצד הסביבה ומצד תושבי </a:t>
            </a:r>
            <a:r>
              <a:rPr lang="he-IL" sz="3200" dirty="0" err="1" smtClean="0">
                <a:latin typeface="David" pitchFamily="34" charset="-79"/>
                <a:cs typeface="David" pitchFamily="34" charset="-79"/>
              </a:rPr>
              <a:t>תבאי</a:t>
            </a:r>
            <a:r>
              <a:rPr lang="he-IL" sz="3200" dirty="0">
                <a:latin typeface="David" pitchFamily="34" charset="-79"/>
                <a:cs typeface="David" pitchFamily="34" charset="-79"/>
              </a:rPr>
              <a:t>. הנביא מופיע במחזה בנקודת ההיפוך, כשכלו כל </a:t>
            </a:r>
            <a:r>
              <a:rPr lang="he-IL" sz="3200" dirty="0" smtClean="0">
                <a:latin typeface="David" pitchFamily="34" charset="-79"/>
                <a:cs typeface="David" pitchFamily="34" charset="-79"/>
              </a:rPr>
              <a:t>הקיצים: </a:t>
            </a:r>
            <a:r>
              <a:rPr lang="he-IL" sz="3200" dirty="0">
                <a:latin typeface="David" pitchFamily="34" charset="-79"/>
                <a:cs typeface="David" pitchFamily="34" charset="-79"/>
              </a:rPr>
              <a:t>אנטיגונה נטמנה בבור הקבר וקראון על סף פורענות. </a:t>
            </a:r>
            <a:r>
              <a:rPr lang="he-IL" sz="3200" dirty="0" err="1">
                <a:latin typeface="David" pitchFamily="34" charset="-79"/>
                <a:cs typeface="David" pitchFamily="34" charset="-79"/>
              </a:rPr>
              <a:t>טירסיאס</a:t>
            </a:r>
            <a:r>
              <a:rPr lang="he-IL" sz="3200" dirty="0">
                <a:latin typeface="David" pitchFamily="34" charset="-79"/>
                <a:cs typeface="David" pitchFamily="34" charset="-79"/>
              </a:rPr>
              <a:t> הוא נציג כוחות הטבע ושליח האלים, והוא מנסה בעימות של "ההזדמנות האחרונה" למנוע מקראון להידרדר אל הקטסטרופה, בכך שיקבור את המת ויציל את אנטיגונה. הוא מופיע בסוף המחזה, בערב.</a:t>
            </a:r>
            <a:endParaRPr lang="en-US" sz="3200" dirty="0">
              <a:latin typeface="David" pitchFamily="34" charset="-79"/>
              <a:cs typeface="David" pitchFamily="34" charset="-79"/>
            </a:endParaRPr>
          </a:p>
        </p:txBody>
      </p:sp>
      <p:sp>
        <p:nvSpPr>
          <p:cNvPr id="3" name="כותרת 2"/>
          <p:cNvSpPr>
            <a:spLocks noGrp="1"/>
          </p:cNvSpPr>
          <p:nvPr>
            <p:ph type="title"/>
          </p:nvPr>
        </p:nvSpPr>
        <p:spPr>
          <a:xfrm>
            <a:off x="467544" y="0"/>
            <a:ext cx="8229600" cy="562074"/>
          </a:xfrm>
        </p:spPr>
        <p:txBody>
          <a:bodyPr>
            <a:normAutofit fontScale="90000"/>
          </a:bodyPr>
          <a:lstStyle/>
          <a:p>
            <a:pPr algn="ctr"/>
            <a:r>
              <a:rPr lang="he-IL" sz="5400" dirty="0" err="1" smtClean="0">
                <a:solidFill>
                  <a:srgbClr val="00B050"/>
                </a:solidFill>
                <a:latin typeface="David" panose="020E0502060401010101" pitchFamily="34" charset="-79"/>
                <a:cs typeface="David" panose="020E0502060401010101" pitchFamily="34" charset="-79"/>
              </a:rPr>
              <a:t>טריסיאס</a:t>
            </a:r>
            <a:endParaRPr lang="he-IL" sz="5400" dirty="0">
              <a:solidFill>
                <a:srgbClr val="00B05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48914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0" y="830997"/>
            <a:ext cx="8964488" cy="5478323"/>
          </a:xfrm>
        </p:spPr>
        <p:txBody>
          <a:bodyPr>
            <a:normAutofit lnSpcReduction="10000"/>
          </a:bodyPr>
          <a:lstStyle/>
          <a:p>
            <a:pPr marL="109728" indent="0">
              <a:buNone/>
            </a:pPr>
            <a:r>
              <a:rPr lang="he-IL" altLang="he-IL" sz="3200" b="1" u="sng" dirty="0" smtClean="0">
                <a:latin typeface="David" panose="020E0502060401010101" pitchFamily="34" charset="-79"/>
                <a:cs typeface="David" panose="020E0502060401010101" pitchFamily="34" charset="-79"/>
              </a:rPr>
              <a:t>מימזיס</a:t>
            </a:r>
          </a:p>
          <a:p>
            <a:pPr marL="109728" indent="0">
              <a:buNone/>
            </a:pPr>
            <a:r>
              <a:rPr lang="he-IL" altLang="he-IL" sz="2800" dirty="0" smtClean="0">
                <a:latin typeface="David" panose="020E0502060401010101" pitchFamily="34" charset="-79"/>
                <a:cs typeface="David" panose="020E0502060401010101" pitchFamily="34" charset="-79"/>
              </a:rPr>
              <a:t>הטרגדיה </a:t>
            </a:r>
            <a:r>
              <a:rPr lang="he-IL" altLang="he-IL" sz="2800" dirty="0">
                <a:latin typeface="David" panose="020E0502060401010101" pitchFamily="34" charset="-79"/>
                <a:cs typeface="David" panose="020E0502060401010101" pitchFamily="34" charset="-79"/>
              </a:rPr>
              <a:t>היא חיקוי </a:t>
            </a:r>
            <a:r>
              <a:rPr lang="he-IL" altLang="he-IL" sz="2800" dirty="0" smtClean="0">
                <a:latin typeface="David" panose="020E0502060401010101" pitchFamily="34" charset="-79"/>
                <a:cs typeface="David" panose="020E0502060401010101" pitchFamily="34" charset="-79"/>
              </a:rPr>
              <a:t>אמתי </a:t>
            </a:r>
            <a:r>
              <a:rPr lang="he-IL" altLang="he-IL" sz="2800" dirty="0">
                <a:latin typeface="David" panose="020E0502060401010101" pitchFamily="34" charset="-79"/>
                <a:cs typeface="David" panose="020E0502060401010101" pitchFamily="34" charset="-79"/>
              </a:rPr>
              <a:t>של החיים, ואנו קוראים לתופעה זו- </a:t>
            </a:r>
            <a:r>
              <a:rPr lang="he-IL" altLang="he-IL" sz="2800" dirty="0">
                <a:solidFill>
                  <a:schemeClr val="hlink"/>
                </a:solidFill>
                <a:latin typeface="David" panose="020E0502060401010101" pitchFamily="34" charset="-79"/>
                <a:cs typeface="David" panose="020E0502060401010101" pitchFamily="34" charset="-79"/>
              </a:rPr>
              <a:t>מימזיס</a:t>
            </a:r>
            <a:r>
              <a:rPr lang="he-IL" altLang="he-IL" sz="2800" dirty="0">
                <a:latin typeface="David" panose="020E0502060401010101" pitchFamily="34" charset="-79"/>
                <a:cs typeface="David" panose="020E0502060401010101" pitchFamily="34" charset="-79"/>
              </a:rPr>
              <a:t>. </a:t>
            </a:r>
          </a:p>
          <a:p>
            <a:pPr marL="109728" indent="0">
              <a:buNone/>
            </a:pPr>
            <a:r>
              <a:rPr lang="he-IL" altLang="he-IL" sz="2800" dirty="0">
                <a:latin typeface="David" panose="020E0502060401010101" pitchFamily="34" charset="-79"/>
                <a:cs typeface="David" panose="020E0502060401010101" pitchFamily="34" charset="-79"/>
              </a:rPr>
              <a:t>באמצעות המימזיס הטרגדיה מבקשת להעביר לצופים מסר. תפקידה </a:t>
            </a:r>
            <a:r>
              <a:rPr lang="he-IL" altLang="he-IL" sz="2800" dirty="0" smtClean="0">
                <a:latin typeface="David" panose="020E0502060401010101" pitchFamily="34" charset="-79"/>
                <a:cs typeface="David" panose="020E0502060401010101" pitchFamily="34" charset="-79"/>
              </a:rPr>
              <a:t>חינוכי, דידקטי </a:t>
            </a:r>
            <a:r>
              <a:rPr lang="he-IL" sz="2800" dirty="0">
                <a:latin typeface="David" panose="020E0502060401010101" pitchFamily="34" charset="-79"/>
                <a:cs typeface="David" panose="020E0502060401010101" pitchFamily="34" charset="-79"/>
              </a:rPr>
              <a:t>כלומר לחנך את הצופים להיות אזרחים טובים יותר למדינה, ולכן למחזאי באתונה היה תפקיד חשוב בחיי החברה.</a:t>
            </a:r>
          </a:p>
          <a:p>
            <a:pPr marL="109728" indent="0">
              <a:buNone/>
            </a:pPr>
            <a:r>
              <a:rPr lang="he-IL" altLang="he-IL" sz="3200" b="1" u="sng" dirty="0" smtClean="0">
                <a:latin typeface="David" panose="020E0502060401010101" pitchFamily="34" charset="-79"/>
                <a:cs typeface="David" panose="020E0502060401010101" pitchFamily="34" charset="-79"/>
              </a:rPr>
              <a:t>קתרזיס</a:t>
            </a:r>
          </a:p>
          <a:p>
            <a:pPr marL="22860" indent="0">
              <a:buNone/>
            </a:pPr>
            <a:r>
              <a:rPr lang="he-IL" sz="2800" dirty="0" smtClean="0">
                <a:latin typeface="David" panose="020E0502060401010101" pitchFamily="34" charset="-79"/>
                <a:cs typeface="David" panose="020E0502060401010101" pitchFamily="34" charset="-79"/>
              </a:rPr>
              <a:t>הצופה המתבונן במחזה עד במשך המחזה להתמודדות הגיבור הטרגי עם סבל גורלו, אך הוא מגיע בסוף המחזה ל"קתרזיס" שפירושו זיכוך והיטהרות מרגשות החמלה והפחד שהצטברו במהלך הצפייה בטרגדיה, לא דיכאון, אלא השלמה ושמחה שהעניינים חזרו לסדרם.</a:t>
            </a:r>
          </a:p>
        </p:txBody>
      </p:sp>
      <p:sp>
        <p:nvSpPr>
          <p:cNvPr id="4" name="מלבן 3"/>
          <p:cNvSpPr/>
          <p:nvPr/>
        </p:nvSpPr>
        <p:spPr>
          <a:xfrm>
            <a:off x="1732645" y="0"/>
            <a:ext cx="6272871" cy="830997"/>
          </a:xfrm>
          <a:prstGeom prst="rect">
            <a:avLst/>
          </a:prstGeom>
          <a:noFill/>
        </p:spPr>
        <p:txBody>
          <a:bodyPr wrap="none" lIns="91440" tIns="45720" rIns="91440" bIns="45720">
            <a:spAutoFit/>
          </a:bodyPr>
          <a:lstStyle/>
          <a:p>
            <a:pPr algn="ctr"/>
            <a:r>
              <a:rPr lang="he-IL"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מושגים בסיסיים בטרגדיה</a:t>
            </a:r>
            <a:endParaRPr lang="he-IL" sz="4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1509368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764704"/>
            <a:ext cx="8805664" cy="6912768"/>
          </a:xfrm>
        </p:spPr>
        <p:txBody>
          <a:bodyPr>
            <a:noAutofit/>
          </a:bodyPr>
          <a:lstStyle/>
          <a:p>
            <a:pPr marL="109728" indent="0">
              <a:buNone/>
            </a:pPr>
            <a:r>
              <a:rPr lang="he-IL" sz="3200" dirty="0">
                <a:latin typeface="David" pitchFamily="34" charset="-79"/>
                <a:cs typeface="David" pitchFamily="34" charset="-79"/>
              </a:rPr>
              <a:t>העימות בינו לבין קראון הוא סוער ואלים, הוא מתחיל מעימות אישי, עובר לעימות משפחתי, ומסתיים בעימות כללי אוניברסאלי בין האדם לאלים. לאחר לכתו של </a:t>
            </a:r>
            <a:r>
              <a:rPr lang="he-IL" sz="3200" dirty="0" err="1">
                <a:latin typeface="David" pitchFamily="34" charset="-79"/>
                <a:cs typeface="David" pitchFamily="34" charset="-79"/>
              </a:rPr>
              <a:t>טירסיאס</a:t>
            </a:r>
            <a:r>
              <a:rPr lang="he-IL" sz="3200" dirty="0">
                <a:latin typeface="David" pitchFamily="34" charset="-79"/>
                <a:cs typeface="David" pitchFamily="34" charset="-79"/>
              </a:rPr>
              <a:t> "נשבר" קראון ומגלה רגש הומאני של חולשה ופחד. זהו המהפך במחזה: האיש שחרץ גורלות לחסד או לשבט, לחיים או למוות - נכנע, בסופו של דבר, </a:t>
            </a:r>
            <a:r>
              <a:rPr lang="he-IL" sz="3200" dirty="0" err="1" smtClean="0">
                <a:latin typeface="David" pitchFamily="34" charset="-79"/>
                <a:cs typeface="David" pitchFamily="34" charset="-79"/>
              </a:rPr>
              <a:t>לאיימי</a:t>
            </a:r>
            <a:r>
              <a:rPr lang="he-IL" sz="3200" dirty="0" smtClean="0">
                <a:latin typeface="David" pitchFamily="34" charset="-79"/>
                <a:cs typeface="David" pitchFamily="34" charset="-79"/>
              </a:rPr>
              <a:t> </a:t>
            </a:r>
            <a:r>
              <a:rPr lang="he-IL" sz="3200" dirty="0">
                <a:latin typeface="David" pitchFamily="34" charset="-79"/>
                <a:cs typeface="David" pitchFamily="34" charset="-79"/>
              </a:rPr>
              <a:t>הגורל.  המהפך הזה הוא אירוני ומחזק את המסר הכללי של המחזה: </a:t>
            </a:r>
            <a:r>
              <a:rPr lang="he-IL" sz="3200" b="1" u="sng" dirty="0">
                <a:latin typeface="David" pitchFamily="34" charset="-79"/>
                <a:cs typeface="David" pitchFamily="34" charset="-79"/>
              </a:rPr>
              <a:t>הכול צפוי והרשות נתונה</a:t>
            </a:r>
            <a:r>
              <a:rPr lang="he-IL" sz="3200" dirty="0">
                <a:latin typeface="David" pitchFamily="34" charset="-79"/>
                <a:cs typeface="David" pitchFamily="34" charset="-79"/>
              </a:rPr>
              <a:t>. פירוש הדבר, שלאדם אין מנוס מן הגורל, אך בכוחו להיטיב או להרע את דרכיו.</a:t>
            </a:r>
            <a:endParaRPr lang="en-US" sz="3200" dirty="0">
              <a:latin typeface="David" pitchFamily="34" charset="-79"/>
              <a:cs typeface="David" pitchFamily="34" charset="-79"/>
            </a:endParaRPr>
          </a:p>
          <a:p>
            <a:pPr marL="109728" indent="0">
              <a:buNone/>
            </a:pPr>
            <a:endParaRPr lang="en-US" sz="3200" dirty="0">
              <a:latin typeface="David" pitchFamily="34" charset="-79"/>
              <a:cs typeface="David" pitchFamily="34" charset="-79"/>
            </a:endParaRPr>
          </a:p>
        </p:txBody>
      </p:sp>
      <p:sp>
        <p:nvSpPr>
          <p:cNvPr id="3" name="כותרת 2"/>
          <p:cNvSpPr>
            <a:spLocks noGrp="1"/>
          </p:cNvSpPr>
          <p:nvPr>
            <p:ph type="title"/>
          </p:nvPr>
        </p:nvSpPr>
        <p:spPr>
          <a:xfrm>
            <a:off x="467544" y="0"/>
            <a:ext cx="8229600" cy="562074"/>
          </a:xfrm>
        </p:spPr>
        <p:txBody>
          <a:bodyPr>
            <a:normAutofit fontScale="90000"/>
          </a:bodyPr>
          <a:lstStyle/>
          <a:p>
            <a:pPr algn="ctr"/>
            <a:r>
              <a:rPr lang="he-IL" sz="5400" dirty="0" err="1" smtClean="0">
                <a:solidFill>
                  <a:srgbClr val="00B050"/>
                </a:solidFill>
                <a:latin typeface="David" panose="020E0502060401010101" pitchFamily="34" charset="-79"/>
                <a:cs typeface="David" panose="020E0502060401010101" pitchFamily="34" charset="-79"/>
              </a:rPr>
              <a:t>טריסיאס</a:t>
            </a:r>
            <a:endParaRPr lang="he-IL" sz="5400" dirty="0">
              <a:solidFill>
                <a:srgbClr val="00B05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5966854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764704"/>
            <a:ext cx="8805664" cy="6912768"/>
          </a:xfrm>
        </p:spPr>
        <p:txBody>
          <a:bodyPr>
            <a:noAutofit/>
          </a:bodyPr>
          <a:lstStyle/>
          <a:p>
            <a:pPr marL="109728" indent="0">
              <a:buNone/>
            </a:pPr>
            <a:r>
              <a:rPr lang="he-IL" sz="3600" dirty="0">
                <a:latin typeface="David" pitchFamily="34" charset="-79"/>
                <a:cs typeface="David" pitchFamily="34" charset="-79"/>
              </a:rPr>
              <a:t>אשתו של קראון מופיעה בסיום המחזה. תפקידה להקצין את הטרגדיה. כאשר היא נוכחת בהתאבדות בנה וכלתו, היא נכנסת לארמון ומתאבדת גם. במעשה זה, היא מגבירה את התרגשות הקהל, ותורמת לתחושת הקתרזיס המתרחשת בסיום המחזה.</a:t>
            </a:r>
            <a:endParaRPr lang="en-US" sz="3600" dirty="0">
              <a:latin typeface="David" pitchFamily="34" charset="-79"/>
              <a:cs typeface="David" pitchFamily="34" charset="-79"/>
            </a:endParaRPr>
          </a:p>
          <a:p>
            <a:pPr marL="109728" indent="0">
              <a:buNone/>
            </a:pPr>
            <a:endParaRPr lang="en-US" sz="3600" dirty="0">
              <a:latin typeface="David" pitchFamily="34" charset="-79"/>
              <a:cs typeface="David" pitchFamily="34" charset="-79"/>
            </a:endParaRPr>
          </a:p>
          <a:p>
            <a:pPr marL="109728" indent="0">
              <a:buNone/>
            </a:pPr>
            <a:endParaRPr lang="en-US" sz="3600" dirty="0">
              <a:latin typeface="David" pitchFamily="34" charset="-79"/>
              <a:cs typeface="David" pitchFamily="34" charset="-79"/>
            </a:endParaRPr>
          </a:p>
        </p:txBody>
      </p:sp>
      <p:sp>
        <p:nvSpPr>
          <p:cNvPr id="3" name="כותרת 2"/>
          <p:cNvSpPr>
            <a:spLocks noGrp="1"/>
          </p:cNvSpPr>
          <p:nvPr>
            <p:ph type="title"/>
          </p:nvPr>
        </p:nvSpPr>
        <p:spPr>
          <a:xfrm>
            <a:off x="467544" y="0"/>
            <a:ext cx="8229600" cy="562074"/>
          </a:xfrm>
        </p:spPr>
        <p:txBody>
          <a:bodyPr>
            <a:normAutofit fontScale="90000"/>
          </a:bodyPr>
          <a:lstStyle/>
          <a:p>
            <a:pPr algn="ctr"/>
            <a:r>
              <a:rPr lang="he-IL" sz="5400" dirty="0" err="1" smtClean="0">
                <a:solidFill>
                  <a:srgbClr val="00B050"/>
                </a:solidFill>
                <a:latin typeface="David" panose="020E0502060401010101" pitchFamily="34" charset="-79"/>
                <a:cs typeface="David" panose="020E0502060401010101" pitchFamily="34" charset="-79"/>
              </a:rPr>
              <a:t>אורדיקה</a:t>
            </a:r>
            <a:endParaRPr lang="he-IL" sz="5400" dirty="0">
              <a:solidFill>
                <a:srgbClr val="00B05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686559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732645" y="0"/>
            <a:ext cx="6272871" cy="830997"/>
          </a:xfrm>
          <a:prstGeom prst="rect">
            <a:avLst/>
          </a:prstGeom>
          <a:noFill/>
        </p:spPr>
        <p:txBody>
          <a:bodyPr wrap="none" lIns="91440" tIns="45720" rIns="91440" bIns="45720">
            <a:spAutoFit/>
          </a:bodyPr>
          <a:lstStyle/>
          <a:p>
            <a:pPr algn="ctr"/>
            <a:r>
              <a:rPr lang="he-IL"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מושגים בסיסיים בטרגדיה</a:t>
            </a:r>
            <a:endParaRPr lang="he-IL" sz="4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457200" y="830998"/>
            <a:ext cx="8229600" cy="5622338"/>
          </a:xfrm>
        </p:spPr>
        <p:txBody>
          <a:bodyPr>
            <a:normAutofit fontScale="92500"/>
          </a:bodyPr>
          <a:lstStyle/>
          <a:p>
            <a:pPr marL="109728" indent="0">
              <a:buNone/>
            </a:pPr>
            <a:r>
              <a:rPr lang="he-IL" sz="3000" b="1" u="sng" dirty="0" smtClean="0">
                <a:latin typeface="David" panose="020E0502060401010101" pitchFamily="34" charset="-79"/>
                <a:cs typeface="David" panose="020E0502060401010101" pitchFamily="34" charset="-79"/>
              </a:rPr>
              <a:t>חטא ההיבריס</a:t>
            </a:r>
          </a:p>
          <a:p>
            <a:pPr marL="109728" indent="0">
              <a:buNone/>
            </a:pPr>
            <a:r>
              <a:rPr lang="he-IL" sz="2400" dirty="0" smtClean="0">
                <a:latin typeface="David" panose="020E0502060401010101" pitchFamily="34" charset="-79"/>
                <a:cs typeface="David" panose="020E0502060401010101" pitchFamily="34" charset="-79"/>
              </a:rPr>
              <a:t>חטא הגאווה.</a:t>
            </a:r>
          </a:p>
          <a:p>
            <a:pPr marL="109728" indent="0">
              <a:buNone/>
            </a:pPr>
            <a:r>
              <a:rPr lang="he-IL" sz="2400" dirty="0" smtClean="0">
                <a:latin typeface="David" panose="020E0502060401010101" pitchFamily="34" charset="-79"/>
                <a:cs typeface="David" panose="020E0502060401010101" pitchFamily="34" charset="-79"/>
              </a:rPr>
              <a:t>בטרגדיה </a:t>
            </a:r>
            <a:r>
              <a:rPr lang="he-IL" sz="2400" dirty="0">
                <a:latin typeface="David" panose="020E0502060401010101" pitchFamily="34" charset="-79"/>
                <a:cs typeface="David" panose="020E0502060401010101" pitchFamily="34" charset="-79"/>
              </a:rPr>
              <a:t>קיים עיקרון של שכר ועונש "המשגה הגורלי" מפגיעה בכבוד האל, במוסר בחברה </a:t>
            </a:r>
            <a:r>
              <a:rPr lang="he-IL" sz="2400" dirty="0" smtClean="0">
                <a:latin typeface="David" panose="020E0502060401010101" pitchFamily="34" charset="-79"/>
                <a:cs typeface="David" panose="020E0502060401010101" pitchFamily="34" charset="-79"/>
              </a:rPr>
              <a:t>ובחוק</a:t>
            </a:r>
            <a:r>
              <a:rPr lang="he-IL" sz="2800" dirty="0" smtClean="0"/>
              <a:t>. </a:t>
            </a:r>
            <a:r>
              <a:rPr lang="he-IL" sz="2400" dirty="0">
                <a:latin typeface="David" panose="020E0502060401010101" pitchFamily="34" charset="-79"/>
                <a:cs typeface="David" panose="020E0502060401010101" pitchFamily="34" charset="-79"/>
              </a:rPr>
              <a:t>בעיקר בולט נושא חטא </a:t>
            </a:r>
            <a:r>
              <a:rPr lang="he-IL" sz="2400" dirty="0" smtClean="0">
                <a:latin typeface="David" panose="020E0502060401010101" pitchFamily="34" charset="-79"/>
                <a:cs typeface="David" panose="020E0502060401010101" pitchFamily="34" charset="-79"/>
              </a:rPr>
              <a:t>ההיבריס - </a:t>
            </a:r>
            <a:r>
              <a:rPr lang="he-IL" sz="2400" dirty="0">
                <a:latin typeface="David" panose="020E0502060401010101" pitchFamily="34" charset="-79"/>
                <a:cs typeface="David" panose="020E0502060401010101" pitchFamily="34" charset="-79"/>
              </a:rPr>
              <a:t>חטא הגאווה ובטחון מופרז המכשיל את הגיבור וגוזר עליו ענישה וגזר דין מוות</a:t>
            </a:r>
            <a:r>
              <a:rPr lang="he-IL" sz="2400" dirty="0" smtClean="0">
                <a:latin typeface="David" panose="020E0502060401010101" pitchFamily="34" charset="-79"/>
                <a:cs typeface="David" panose="020E0502060401010101" pitchFamily="34" charset="-79"/>
              </a:rPr>
              <a:t>.</a:t>
            </a:r>
            <a:endParaRPr lang="he-IL" sz="2400" dirty="0">
              <a:latin typeface="David" panose="020E0502060401010101" pitchFamily="34" charset="-79"/>
              <a:cs typeface="David" panose="020E0502060401010101" pitchFamily="34" charset="-79"/>
            </a:endParaRPr>
          </a:p>
          <a:p>
            <a:pPr marL="109728" indent="0">
              <a:buNone/>
            </a:pPr>
            <a:r>
              <a:rPr lang="he-IL" sz="3000" b="1" u="sng" dirty="0" err="1">
                <a:latin typeface="David" panose="020E0502060401010101" pitchFamily="34" charset="-79"/>
                <a:cs typeface="David" panose="020E0502060401010101" pitchFamily="34" charset="-79"/>
              </a:rPr>
              <a:t>ה</a:t>
            </a:r>
            <a:r>
              <a:rPr lang="he-IL" sz="3000" b="1" u="sng" dirty="0" err="1" smtClean="0">
                <a:latin typeface="David" panose="020E0502060401010101" pitchFamily="34" charset="-79"/>
                <a:cs typeface="David" panose="020E0502060401010101" pitchFamily="34" charset="-79"/>
              </a:rPr>
              <a:t>מוירה</a:t>
            </a:r>
            <a:endParaRPr lang="he-IL" sz="2800" b="1" u="sng" dirty="0" smtClean="0">
              <a:latin typeface="David" panose="020E0502060401010101" pitchFamily="34" charset="-79"/>
              <a:cs typeface="David" panose="020E0502060401010101" pitchFamily="34" charset="-79"/>
            </a:endParaRPr>
          </a:p>
          <a:p>
            <a:pPr marL="109728" indent="0">
              <a:buNone/>
            </a:pPr>
            <a:r>
              <a:rPr lang="he-IL" sz="2400" dirty="0">
                <a:latin typeface="David" panose="020E0502060401010101" pitchFamily="34" charset="-79"/>
                <a:cs typeface="David" panose="020E0502060401010101" pitchFamily="34" charset="-79"/>
              </a:rPr>
              <a:t>בטרגדיה קיים כוח על טבעי הגורל "</a:t>
            </a:r>
            <a:r>
              <a:rPr lang="he-IL" sz="2400" dirty="0" err="1" smtClean="0">
                <a:latin typeface="David" panose="020E0502060401010101" pitchFamily="34" charset="-79"/>
                <a:cs typeface="David" panose="020E0502060401010101" pitchFamily="34" charset="-79"/>
              </a:rPr>
              <a:t>המוירה</a:t>
            </a:r>
            <a:r>
              <a:rPr lang="he-IL" sz="2400" dirty="0" smtClean="0">
                <a:latin typeface="David" panose="020E0502060401010101" pitchFamily="34" charset="-79"/>
                <a:cs typeface="David" panose="020E0502060401010101" pitchFamily="34" charset="-79"/>
              </a:rPr>
              <a:t>" </a:t>
            </a:r>
            <a:r>
              <a:rPr lang="he-IL" sz="2400" dirty="0">
                <a:latin typeface="David" panose="020E0502060401010101" pitchFamily="34" charset="-79"/>
                <a:cs typeface="David" panose="020E0502060401010101" pitchFamily="34" charset="-79"/>
              </a:rPr>
              <a:t>- האמונה היא שהגורל קבוע מראש והאדם </a:t>
            </a:r>
            <a:r>
              <a:rPr lang="he-IL" sz="2400" dirty="0" smtClean="0">
                <a:latin typeface="David" panose="020E0502060401010101" pitchFamily="34" charset="-79"/>
                <a:cs typeface="David" panose="020E0502060401010101" pitchFamily="34" charset="-79"/>
              </a:rPr>
              <a:t>הוא </a:t>
            </a:r>
            <a:r>
              <a:rPr lang="he-IL" sz="2400" dirty="0">
                <a:latin typeface="David" panose="020E0502060401010101" pitchFamily="34" charset="-79"/>
                <a:cs typeface="David" panose="020E0502060401010101" pitchFamily="34" charset="-79"/>
              </a:rPr>
              <a:t>רק כלי משחק ביד הגורל. כוחות הגורל כבדים וקשה ללחום בהם.</a:t>
            </a:r>
            <a:endParaRPr lang="en-US" sz="2400" dirty="0">
              <a:latin typeface="David" panose="020E0502060401010101" pitchFamily="34" charset="-79"/>
              <a:cs typeface="David" panose="020E0502060401010101" pitchFamily="34" charset="-79"/>
            </a:endParaRPr>
          </a:p>
          <a:p>
            <a:pPr marL="109728" indent="0">
              <a:buNone/>
            </a:pPr>
            <a:r>
              <a:rPr lang="he-IL" sz="3000" b="1" u="sng" dirty="0">
                <a:latin typeface="David" panose="020E0502060401010101" pitchFamily="34" charset="-79"/>
                <a:cs typeface="David" panose="020E0502060401010101" pitchFamily="34" charset="-79"/>
              </a:rPr>
              <a:t>דיאלוגים</a:t>
            </a:r>
          </a:p>
          <a:p>
            <a:pPr marL="109728" indent="0">
              <a:buNone/>
            </a:pPr>
            <a:r>
              <a:rPr lang="he-IL" sz="2400" dirty="0">
                <a:latin typeface="David" panose="020E0502060401010101" pitchFamily="34" charset="-79"/>
                <a:cs typeface="David" panose="020E0502060401010101" pitchFamily="34" charset="-79"/>
              </a:rPr>
              <a:t>כל מחזה בנוי מדיאלוגים, תפקיד הצופים והקוראים לבחון את תוכנם, משמעויותיהם והמבנה שלהם. הדיאלוגים חושפים את הקונפליקטים. הקונפליקטים עשויים להיות בין רעיונות, בין בני אדם וגם בתוך נפשו של האדם).</a:t>
            </a:r>
            <a:endParaRPr lang="en-US" sz="2400" dirty="0">
              <a:latin typeface="David" panose="020E0502060401010101" pitchFamily="34" charset="-79"/>
              <a:cs typeface="David" panose="020E0502060401010101" pitchFamily="34" charset="-79"/>
            </a:endParaRPr>
          </a:p>
          <a:p>
            <a:endParaRPr lang="en-US" sz="2400" dirty="0">
              <a:latin typeface="David" panose="020E0502060401010101" pitchFamily="34" charset="-79"/>
              <a:cs typeface="David" panose="020E0502060401010101" pitchFamily="34" charset="-79"/>
            </a:endParaRPr>
          </a:p>
          <a:p>
            <a:pPr marL="109728" indent="0">
              <a:buNone/>
            </a:pPr>
            <a:endParaRPr lang="he-IL" sz="2800" b="1" u="sng"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755427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2244804" y="0"/>
            <a:ext cx="5248552" cy="707886"/>
          </a:xfrm>
          <a:prstGeom prst="rect">
            <a:avLst/>
          </a:prstGeom>
          <a:noFill/>
        </p:spPr>
        <p:txBody>
          <a:bodyPr wrap="none" lIns="91440" tIns="45720" rIns="91440" bIns="45720">
            <a:spAutoFit/>
          </a:bodyPr>
          <a:lstStyle/>
          <a:p>
            <a:pPr algn="ctr"/>
            <a:r>
              <a:rPr lang="he-IL"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מושגים בסיסיים בטרגדיה</a:t>
            </a:r>
            <a:endParaRPr lang="he-IL"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0" y="620688"/>
            <a:ext cx="9144000" cy="5910370"/>
          </a:xfrm>
        </p:spPr>
        <p:txBody>
          <a:bodyPr>
            <a:noAutofit/>
          </a:bodyPr>
          <a:lstStyle/>
          <a:p>
            <a:pPr marL="109728" indent="0">
              <a:buNone/>
            </a:pPr>
            <a:r>
              <a:rPr lang="he-IL" sz="2400" b="1" u="sng" dirty="0" smtClean="0">
                <a:latin typeface="David" panose="020E0502060401010101" pitchFamily="34" charset="-79"/>
                <a:cs typeface="David" panose="020E0502060401010101" pitchFamily="34" charset="-79"/>
              </a:rPr>
              <a:t>המקהלה</a:t>
            </a:r>
          </a:p>
          <a:p>
            <a:pPr marL="109728" indent="0">
              <a:buNone/>
            </a:pPr>
            <a:r>
              <a:rPr lang="he-IL" sz="2400" dirty="0">
                <a:latin typeface="David" panose="020E0502060401010101" pitchFamily="34" charset="-79"/>
                <a:cs typeface="David" panose="020E0502060401010101" pitchFamily="34" charset="-79"/>
              </a:rPr>
              <a:t>בכל טרגדיה יוונית קיימת </a:t>
            </a:r>
            <a:r>
              <a:rPr lang="he-IL" sz="2400" dirty="0" smtClean="0">
                <a:latin typeface="David" panose="020E0502060401010101" pitchFamily="34" charset="-79"/>
                <a:cs typeface="David" panose="020E0502060401010101" pitchFamily="34" charset="-79"/>
              </a:rPr>
              <a:t>מקהלה</a:t>
            </a:r>
            <a:r>
              <a:rPr lang="he-IL" sz="2400" dirty="0">
                <a:latin typeface="David" panose="020E0502060401010101" pitchFamily="34" charset="-79"/>
                <a:cs typeface="David" panose="020E0502060401010101" pitchFamily="34" charset="-79"/>
              </a:rPr>
              <a:t> </a:t>
            </a:r>
            <a:r>
              <a:rPr lang="he-IL" sz="2400" dirty="0" smtClean="0">
                <a:latin typeface="David" panose="020E0502060401010101" pitchFamily="34" charset="-79"/>
                <a:cs typeface="David" panose="020E0502060401010101" pitchFamily="34" charset="-79"/>
              </a:rPr>
              <a:t>והיא מייצגת את דעת העם.</a:t>
            </a:r>
            <a:endParaRPr lang="he-IL" sz="2400" dirty="0">
              <a:latin typeface="David" panose="020E0502060401010101" pitchFamily="34" charset="-79"/>
              <a:cs typeface="David" panose="020E0502060401010101" pitchFamily="34" charset="-79"/>
            </a:endParaRPr>
          </a:p>
          <a:p>
            <a:pPr marL="109728" indent="0">
              <a:buNone/>
            </a:pPr>
            <a:r>
              <a:rPr lang="he-IL" sz="2400" u="sng" dirty="0">
                <a:latin typeface="David" panose="020E0502060401010101" pitchFamily="34" charset="-79"/>
                <a:cs typeface="David" panose="020E0502060401010101" pitchFamily="34" charset="-79"/>
              </a:rPr>
              <a:t>תפקידי המקהלה:</a:t>
            </a:r>
          </a:p>
          <a:p>
            <a:pPr>
              <a:buFont typeface="Wingdings" panose="05000000000000000000" pitchFamily="2" charset="2"/>
              <a:buChar char="v"/>
            </a:pPr>
            <a:r>
              <a:rPr lang="he-IL" sz="2400" dirty="0" smtClean="0">
                <a:latin typeface="David" panose="020E0502060401010101" pitchFamily="34" charset="-79"/>
                <a:cs typeface="David" panose="020E0502060401010101" pitchFamily="34" charset="-79"/>
              </a:rPr>
              <a:t>תפקיד דתי – היא משרתת את הדת.</a:t>
            </a:r>
          </a:p>
          <a:p>
            <a:pPr>
              <a:buFont typeface="Wingdings" panose="05000000000000000000" pitchFamily="2" charset="2"/>
              <a:buChar char="v"/>
            </a:pPr>
            <a:r>
              <a:rPr lang="he-IL" sz="2400" dirty="0" smtClean="0">
                <a:latin typeface="David" panose="020E0502060401010101" pitchFamily="34" charset="-79"/>
                <a:cs typeface="David" panose="020E0502060401010101" pitchFamily="34" charset="-79"/>
              </a:rPr>
              <a:t>מעבירה את מוסר ההשכל של המחזה ובסוף המחזה היא מסכמת את המסר החינוכי של המחזה – תפקיד דידקטי, מחנך.</a:t>
            </a:r>
          </a:p>
          <a:p>
            <a:pPr>
              <a:buFont typeface="Wingdings" panose="05000000000000000000" pitchFamily="2" charset="2"/>
              <a:buChar char="v"/>
            </a:pPr>
            <a:r>
              <a:rPr lang="he-IL" sz="2400" dirty="0" smtClean="0">
                <a:latin typeface="David" panose="020E0502060401010101" pitchFamily="34" charset="-79"/>
                <a:cs typeface="David" panose="020E0502060401010101" pitchFamily="34" charset="-79"/>
              </a:rPr>
              <a:t>מציגה את הרקע לעלילה.</a:t>
            </a:r>
          </a:p>
          <a:p>
            <a:pPr>
              <a:buFont typeface="Wingdings" panose="05000000000000000000" pitchFamily="2" charset="2"/>
              <a:buChar char="v"/>
            </a:pPr>
            <a:r>
              <a:rPr lang="he-IL" sz="2400" dirty="0" smtClean="0">
                <a:latin typeface="David" panose="020E0502060401010101" pitchFamily="34" charset="-79"/>
                <a:cs typeface="David" panose="020E0502060401010101" pitchFamily="34" charset="-79"/>
              </a:rPr>
              <a:t>יוצרת רצף בין התמונות השונות כדי לשמור על שלוש האחדויות. היא מודיעה על בוא הדמויות ומציגה אותן.</a:t>
            </a:r>
          </a:p>
          <a:p>
            <a:pPr>
              <a:buFont typeface="Wingdings" panose="05000000000000000000" pitchFamily="2" charset="2"/>
              <a:buChar char="v"/>
            </a:pPr>
            <a:r>
              <a:rPr lang="he-IL" sz="2400" dirty="0" smtClean="0">
                <a:latin typeface="David" panose="020E0502060401010101" pitchFamily="34" charset="-79"/>
                <a:cs typeface="David" panose="020E0502060401010101" pitchFamily="34" charset="-79"/>
              </a:rPr>
              <a:t>היא מרפה את המתח שנוצר בעקבות העימותים השונים בין הדמויות. בשירתה ובדקלומיה היא מרגיעה את האווירה ומעודדת את הדמויות.</a:t>
            </a:r>
          </a:p>
          <a:p>
            <a:pPr>
              <a:buFont typeface="Wingdings" panose="05000000000000000000" pitchFamily="2" charset="2"/>
              <a:buChar char="v"/>
            </a:pPr>
            <a:r>
              <a:rPr lang="he-IL" sz="2400" dirty="0" smtClean="0">
                <a:latin typeface="David" panose="020E0502060401010101" pitchFamily="34" charset="-79"/>
                <a:cs typeface="David" panose="020E0502060401010101" pitchFamily="34" charset="-79"/>
              </a:rPr>
              <a:t>מעבירה את המישור האישי/פרטי של הדמויות במחזה למישור אוניברסלי.</a:t>
            </a:r>
          </a:p>
          <a:p>
            <a:pPr>
              <a:buFont typeface="Wingdings" panose="05000000000000000000" pitchFamily="2" charset="2"/>
              <a:buChar char="v"/>
            </a:pPr>
            <a:r>
              <a:rPr lang="he-IL" sz="2400" dirty="0" smtClean="0">
                <a:latin typeface="David" panose="020E0502060401010101" pitchFamily="34" charset="-79"/>
                <a:cs typeface="David" panose="020E0502060401010101" pitchFamily="34" charset="-79"/>
              </a:rPr>
              <a:t>המקהלה מנסה לשמור על אובייקטיביות ולהציג עמדה מאוזנת, לפשר בין הצדדים.</a:t>
            </a:r>
          </a:p>
          <a:p>
            <a:pPr>
              <a:buFont typeface="Wingdings" panose="05000000000000000000" pitchFamily="2" charset="2"/>
              <a:buChar char="v"/>
            </a:pPr>
            <a:r>
              <a:rPr lang="he-IL" sz="2400" dirty="0" smtClean="0">
                <a:latin typeface="David" panose="020E0502060401010101" pitchFamily="34" charset="-79"/>
                <a:cs typeface="David" panose="020E0502060401010101" pitchFamily="34" charset="-79"/>
              </a:rPr>
              <a:t>תפקיד אסטטי – תורמים לחלק הוויזואלי של המחזה.</a:t>
            </a:r>
          </a:p>
          <a:p>
            <a:pPr>
              <a:buFont typeface="Wingdings" panose="05000000000000000000" pitchFamily="2" charset="2"/>
              <a:buChar char="v"/>
            </a:pPr>
            <a:endParaRPr lang="he-IL" sz="2500" dirty="0">
              <a:latin typeface="David" panose="020E0502060401010101" pitchFamily="34" charset="-79"/>
              <a:cs typeface="David" panose="020E0502060401010101" pitchFamily="34" charset="-79"/>
            </a:endParaRPr>
          </a:p>
          <a:p>
            <a:pPr>
              <a:buFont typeface="Wingdings" panose="05000000000000000000" pitchFamily="2" charset="2"/>
              <a:buChar char="v"/>
            </a:pPr>
            <a:endParaRPr lang="he-IL" sz="2500" dirty="0" smtClean="0">
              <a:latin typeface="David" panose="020E0502060401010101" pitchFamily="34" charset="-79"/>
              <a:cs typeface="David" panose="020E0502060401010101" pitchFamily="34" charset="-79"/>
            </a:endParaRPr>
          </a:p>
          <a:p>
            <a:pPr>
              <a:buFont typeface="Wingdings" panose="05000000000000000000" pitchFamily="2" charset="2"/>
              <a:buChar char="v"/>
            </a:pPr>
            <a:endParaRPr lang="he-IL" sz="2500" dirty="0" smtClean="0">
              <a:latin typeface="David" panose="020E0502060401010101" pitchFamily="34" charset="-79"/>
              <a:cs typeface="David" panose="020E0502060401010101" pitchFamily="34" charset="-79"/>
            </a:endParaRPr>
          </a:p>
          <a:p>
            <a:pPr marL="109728" indent="0">
              <a:buNone/>
            </a:pPr>
            <a:endParaRPr lang="he-IL" sz="2500" b="1" u="sng"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760293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lstStyle/>
          <a:p>
            <a:r>
              <a:rPr lang="he-IL" dirty="0" err="1" smtClean="0"/>
              <a:t>פרולוגוס</a:t>
            </a:r>
            <a:r>
              <a:rPr lang="he-IL" dirty="0" smtClean="0"/>
              <a:t>–  מערכה ראשונה</a:t>
            </a:r>
          </a:p>
          <a:p>
            <a:endParaRPr lang="he-IL" dirty="0"/>
          </a:p>
          <a:p>
            <a:r>
              <a:rPr lang="he-IL" dirty="0" err="1" smtClean="0"/>
              <a:t>פרדוס</a:t>
            </a:r>
            <a:r>
              <a:rPr lang="he-IL" dirty="0" smtClean="0"/>
              <a:t> – ההופעה הראשונה של המקהלה</a:t>
            </a:r>
          </a:p>
          <a:p>
            <a:endParaRPr lang="he-IL" dirty="0"/>
          </a:p>
          <a:p>
            <a:r>
              <a:rPr lang="he-IL" dirty="0" err="1" smtClean="0"/>
              <a:t>איפוסדיון</a:t>
            </a:r>
            <a:r>
              <a:rPr lang="he-IL" dirty="0" smtClean="0"/>
              <a:t> – מערכה במחזה</a:t>
            </a:r>
          </a:p>
          <a:p>
            <a:endParaRPr lang="he-IL" dirty="0"/>
          </a:p>
          <a:p>
            <a:r>
              <a:rPr lang="he-IL" dirty="0" err="1" smtClean="0"/>
              <a:t>סטסימון</a:t>
            </a:r>
            <a:r>
              <a:rPr lang="he-IL" dirty="0" smtClean="0"/>
              <a:t> – שירת המקהלה</a:t>
            </a:r>
          </a:p>
          <a:p>
            <a:endParaRPr lang="he-IL" dirty="0"/>
          </a:p>
          <a:p>
            <a:r>
              <a:rPr lang="he-IL" dirty="0" smtClean="0"/>
              <a:t>אקסודוס – סוף דבר.</a:t>
            </a:r>
          </a:p>
          <a:p>
            <a:endParaRPr lang="he-IL" dirty="0"/>
          </a:p>
          <a:p>
            <a:endParaRPr lang="he-IL" dirty="0"/>
          </a:p>
        </p:txBody>
      </p:sp>
      <p:sp>
        <p:nvSpPr>
          <p:cNvPr id="4" name="כותרת 3"/>
          <p:cNvSpPr>
            <a:spLocks noGrp="1"/>
          </p:cNvSpPr>
          <p:nvPr>
            <p:ph type="title"/>
          </p:nvPr>
        </p:nvSpPr>
        <p:spPr>
          <a:xfrm>
            <a:off x="2442255" y="292142"/>
            <a:ext cx="4259499" cy="1107996"/>
          </a:xfrm>
          <a:prstGeom prst="rect">
            <a:avLst/>
          </a:prstGeom>
          <a:noFill/>
        </p:spPr>
        <p:txBody>
          <a:bodyPr wrap="none" lIns="91440" tIns="45720" rIns="91440" bIns="45720">
            <a:spAutoFit/>
          </a:bodyPr>
          <a:lstStyle/>
          <a:p>
            <a:pPr algn="ctr"/>
            <a:r>
              <a:rPr lang="he-IL"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מבנה המחזה</a:t>
            </a:r>
            <a:endParaRPr lang="he-IL" sz="6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
        <p:nvSpPr>
          <p:cNvPr id="5" name="סוגר מסולסל שמאלי 4"/>
          <p:cNvSpPr/>
          <p:nvPr/>
        </p:nvSpPr>
        <p:spPr>
          <a:xfrm>
            <a:off x="2537238" y="1556792"/>
            <a:ext cx="360040" cy="1296144"/>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6" name="TextBox 5"/>
          <p:cNvSpPr txBox="1"/>
          <p:nvPr/>
        </p:nvSpPr>
        <p:spPr>
          <a:xfrm>
            <a:off x="611560" y="2020198"/>
            <a:ext cx="1709654" cy="461665"/>
          </a:xfrm>
          <a:prstGeom prst="rect">
            <a:avLst/>
          </a:prstGeom>
          <a:noFill/>
        </p:spPr>
        <p:txBody>
          <a:bodyPr wrap="square" rtlCol="1">
            <a:spAutoFit/>
          </a:bodyPr>
          <a:lstStyle/>
          <a:p>
            <a:r>
              <a:rPr lang="he-IL" sz="2400" dirty="0" smtClean="0">
                <a:latin typeface="David" panose="020E0502060401010101" pitchFamily="34" charset="-79"/>
                <a:cs typeface="David" panose="020E0502060401010101" pitchFamily="34" charset="-79"/>
              </a:rPr>
              <a:t>אקספוזיציה</a:t>
            </a: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320483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086648" y="0"/>
            <a:ext cx="7564892" cy="769441"/>
          </a:xfrm>
          <a:prstGeom prst="rect">
            <a:avLst/>
          </a:prstGeom>
          <a:noFill/>
        </p:spPr>
        <p:txBody>
          <a:bodyPr wrap="none" lIns="91440" tIns="45720" rIns="91440" bIns="45720">
            <a:spAutoFit/>
          </a:bodyPr>
          <a:lstStyle/>
          <a:p>
            <a:pPr algn="ctr"/>
            <a:r>
              <a:rPr lang="he-IL"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מבוא לאנטיגונה – אגדת העיר </a:t>
            </a:r>
            <a:r>
              <a:rPr lang="he-IL" sz="4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תבאי</a:t>
            </a:r>
            <a:endParaRPr lang="he-IL"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151307" y="893642"/>
            <a:ext cx="8507288" cy="5688632"/>
          </a:xfrm>
        </p:spPr>
        <p:txBody>
          <a:bodyPr>
            <a:noAutofit/>
          </a:bodyPr>
          <a:lstStyle/>
          <a:p>
            <a:pPr marL="109728" indent="0">
              <a:buNone/>
            </a:pPr>
            <a:r>
              <a:rPr lang="he-IL" sz="2800" dirty="0" smtClean="0">
                <a:latin typeface="David" panose="020E0502060401010101" pitchFamily="34" charset="-79"/>
                <a:cs typeface="David" panose="020E0502060401010101" pitchFamily="34" charset="-79"/>
              </a:rPr>
              <a:t>למלך </a:t>
            </a:r>
            <a:r>
              <a:rPr lang="he-IL" sz="2800" u="sng" dirty="0" err="1" smtClean="0">
                <a:latin typeface="David" panose="020E0502060401010101" pitchFamily="34" charset="-79"/>
                <a:cs typeface="David" panose="020E0502060401010101" pitchFamily="34" charset="-79"/>
              </a:rPr>
              <a:t>לאיוס</a:t>
            </a:r>
            <a:r>
              <a:rPr lang="he-IL" sz="2800" u="sng" dirty="0" smtClean="0">
                <a:latin typeface="David" panose="020E0502060401010101" pitchFamily="34" charset="-79"/>
                <a:cs typeface="David" panose="020E0502060401010101" pitchFamily="34" charset="-79"/>
              </a:rPr>
              <a:t> </a:t>
            </a:r>
            <a:r>
              <a:rPr lang="he-IL" sz="2800" dirty="0" smtClean="0">
                <a:latin typeface="David" panose="020E0502060401010101" pitchFamily="34" charset="-79"/>
                <a:cs typeface="David" panose="020E0502060401010101" pitchFamily="34" charset="-79"/>
              </a:rPr>
              <a:t>(מלך </a:t>
            </a:r>
            <a:r>
              <a:rPr lang="he-IL" sz="2800" dirty="0" err="1" smtClean="0">
                <a:latin typeface="David" panose="020E0502060401010101" pitchFamily="34" charset="-79"/>
                <a:cs typeface="David" panose="020E0502060401010101" pitchFamily="34" charset="-79"/>
              </a:rPr>
              <a:t>תבאי</a:t>
            </a:r>
            <a:r>
              <a:rPr lang="he-IL" sz="2800" dirty="0" smtClean="0">
                <a:latin typeface="David" panose="020E0502060401010101" pitchFamily="34" charset="-79"/>
                <a:cs typeface="David" panose="020E0502060401010101" pitchFamily="34" charset="-79"/>
              </a:rPr>
              <a:t>) ולאשתו</a:t>
            </a:r>
            <a:r>
              <a:rPr lang="he-IL" sz="2800" u="sng" dirty="0" smtClean="0">
                <a:latin typeface="David" panose="020E0502060401010101" pitchFamily="34" charset="-79"/>
                <a:cs typeface="David" panose="020E0502060401010101" pitchFamily="34" charset="-79"/>
              </a:rPr>
              <a:t> </a:t>
            </a:r>
            <a:r>
              <a:rPr lang="he-IL" sz="2800" u="sng" dirty="0" err="1" smtClean="0">
                <a:latin typeface="David" panose="020E0502060401010101" pitchFamily="34" charset="-79"/>
                <a:cs typeface="David" panose="020E0502060401010101" pitchFamily="34" charset="-79"/>
              </a:rPr>
              <a:t>יוקסטה</a:t>
            </a:r>
            <a:r>
              <a:rPr lang="he-IL" sz="2800" u="sng" dirty="0" smtClean="0">
                <a:latin typeface="David" panose="020E0502060401010101" pitchFamily="34" charset="-79"/>
                <a:cs typeface="David" panose="020E0502060401010101" pitchFamily="34" charset="-79"/>
              </a:rPr>
              <a:t> </a:t>
            </a:r>
            <a:r>
              <a:rPr lang="he-IL" sz="2800" dirty="0" smtClean="0">
                <a:latin typeface="David" panose="020E0502060401010101" pitchFamily="34" charset="-79"/>
                <a:cs typeface="David" panose="020E0502060401010101" pitchFamily="34" charset="-79"/>
              </a:rPr>
              <a:t>נולד בן. האורקל (נביא, נציג האלים) ניבא </a:t>
            </a:r>
            <a:r>
              <a:rPr lang="he-IL" sz="2800" dirty="0" err="1" smtClean="0">
                <a:latin typeface="David" panose="020E0502060401010101" pitchFamily="34" charset="-79"/>
                <a:cs typeface="David" panose="020E0502060401010101" pitchFamily="34" charset="-79"/>
              </a:rPr>
              <a:t>ללאיוס</a:t>
            </a:r>
            <a:r>
              <a:rPr lang="he-IL" sz="2800" dirty="0" smtClean="0">
                <a:latin typeface="David" panose="020E0502060401010101" pitchFamily="34" charset="-79"/>
                <a:cs typeface="David" panose="020E0502060401010101" pitchFamily="34" charset="-79"/>
              </a:rPr>
              <a:t> שבנו עתיד להרוג אותן ולשכב עם אמו. </a:t>
            </a:r>
            <a:r>
              <a:rPr lang="he-IL" sz="2800" dirty="0" err="1" smtClean="0">
                <a:latin typeface="David" panose="020E0502060401010101" pitchFamily="34" charset="-79"/>
                <a:cs typeface="David" panose="020E0502060401010101" pitchFamily="34" charset="-79"/>
              </a:rPr>
              <a:t>לאיוס</a:t>
            </a:r>
            <a:r>
              <a:rPr lang="he-IL" sz="2800" dirty="0" smtClean="0">
                <a:latin typeface="David" panose="020E0502060401010101" pitchFamily="34" charset="-79"/>
                <a:cs typeface="David" panose="020E0502060401010101" pitchFamily="34" charset="-79"/>
              </a:rPr>
              <a:t> נבהל מהנבואה וציווה על משרתו לקחת את הילד, להניח על אחד ההרים ולקשור את רגליו כדי שימות מאפיסת כוחות.  רועה מצא את הילד, קרא לו אדיפוס (בעל הרגלים הנפוחות) והביאו למלך </a:t>
            </a:r>
            <a:r>
              <a:rPr lang="he-IL" sz="2800" u="sng" dirty="0" err="1" smtClean="0">
                <a:latin typeface="David" panose="020E0502060401010101" pitchFamily="34" charset="-79"/>
                <a:cs typeface="David" panose="020E0502060401010101" pitchFamily="34" charset="-79"/>
              </a:rPr>
              <a:t>קרינתוס</a:t>
            </a:r>
            <a:r>
              <a:rPr lang="he-IL" sz="2800" u="sng" dirty="0" smtClean="0">
                <a:latin typeface="David" panose="020E0502060401010101" pitchFamily="34" charset="-79"/>
                <a:cs typeface="David" panose="020E0502060401010101" pitchFamily="34" charset="-79"/>
              </a:rPr>
              <a:t> </a:t>
            </a:r>
            <a:r>
              <a:rPr lang="he-IL" sz="2800" dirty="0" smtClean="0">
                <a:latin typeface="David" panose="020E0502060401010101" pitchFamily="34" charset="-79"/>
                <a:cs typeface="David" panose="020E0502060401010101" pitchFamily="34" charset="-79"/>
              </a:rPr>
              <a:t>שיגדל אותו כבנו.</a:t>
            </a:r>
          </a:p>
          <a:p>
            <a:pPr marL="109728" indent="0">
              <a:buNone/>
            </a:pPr>
            <a:r>
              <a:rPr lang="he-IL" sz="2800" dirty="0">
                <a:latin typeface="David" panose="020E0502060401010101" pitchFamily="34" charset="-79"/>
                <a:cs typeface="David" panose="020E0502060401010101" pitchFamily="34" charset="-79"/>
              </a:rPr>
              <a:t> </a:t>
            </a:r>
          </a:p>
          <a:p>
            <a:pPr marL="109728" indent="0">
              <a:buNone/>
            </a:pPr>
            <a:r>
              <a:rPr lang="he-IL" sz="2800" dirty="0" smtClean="0">
                <a:latin typeface="David" panose="020E0502060401010101" pitchFamily="34" charset="-79"/>
                <a:cs typeface="David" panose="020E0502060401010101" pitchFamily="34" charset="-79"/>
              </a:rPr>
              <a:t>האורקל התגלה לאדיפוס וניבא לו שהוא עתיד לרצוח את אביו ולשכב עם </a:t>
            </a:r>
            <a:r>
              <a:rPr lang="he-IL" sz="2800" dirty="0" err="1" smtClean="0">
                <a:latin typeface="David" panose="020E0502060401010101" pitchFamily="34" charset="-79"/>
                <a:cs typeface="David" panose="020E0502060401010101" pitchFamily="34" charset="-79"/>
              </a:rPr>
              <a:t>אימו</a:t>
            </a:r>
            <a:r>
              <a:rPr lang="he-IL" sz="2800" dirty="0" smtClean="0">
                <a:latin typeface="David" panose="020E0502060401010101" pitchFamily="34" charset="-79"/>
                <a:cs typeface="David" panose="020E0502060401010101" pitchFamily="34" charset="-79"/>
              </a:rPr>
              <a:t>. מכיוון שחשב </a:t>
            </a:r>
            <a:r>
              <a:rPr lang="he-IL" sz="2800" dirty="0" err="1" smtClean="0">
                <a:latin typeface="David" panose="020E0502060401010101" pitchFamily="34" charset="-79"/>
                <a:cs typeface="David" panose="020E0502060401010101" pitchFamily="34" charset="-79"/>
              </a:rPr>
              <a:t>שקרניתוס</a:t>
            </a:r>
            <a:r>
              <a:rPr lang="he-IL" sz="2800" dirty="0" smtClean="0">
                <a:latin typeface="David" panose="020E0502060401010101" pitchFamily="34" charset="-79"/>
                <a:cs typeface="David" panose="020E0502060401010101" pitchFamily="34" charset="-79"/>
              </a:rPr>
              <a:t> ואשתו הם הוריו, החליט לברוח מביתו כדי להימנע מאסון זה. באחד מנדודיו נתקל </a:t>
            </a:r>
            <a:r>
              <a:rPr lang="he-IL" sz="2800" u="sng" dirty="0" err="1" smtClean="0">
                <a:latin typeface="David" panose="020E0502060401010101" pitchFamily="34" charset="-79"/>
                <a:cs typeface="David" panose="020E0502060401010101" pitchFamily="34" charset="-79"/>
              </a:rPr>
              <a:t>בלאיוס</a:t>
            </a:r>
            <a:r>
              <a:rPr lang="he-IL" sz="2800" dirty="0" smtClean="0">
                <a:latin typeface="David" panose="020E0502060401010101" pitchFamily="34" charset="-79"/>
                <a:cs typeface="David" panose="020E0502060401010101" pitchFamily="34" charset="-79"/>
              </a:rPr>
              <a:t>, נלחם בו והצליח להורגו.</a:t>
            </a:r>
          </a:p>
          <a:p>
            <a:pPr marL="109728" indent="0">
              <a:buNone/>
            </a:pPr>
            <a:endParaRPr lang="he-IL" sz="2800" dirty="0">
              <a:latin typeface="David" panose="020E0502060401010101" pitchFamily="34" charset="-79"/>
              <a:cs typeface="David" panose="020E0502060401010101" pitchFamily="34" charset="-79"/>
            </a:endParaRPr>
          </a:p>
          <a:p>
            <a:pPr marL="109728" indent="0">
              <a:buNone/>
            </a:pPr>
            <a:endParaRPr lang="he-IL" sz="3600" dirty="0">
              <a:latin typeface="David" panose="020E0502060401010101" pitchFamily="34" charset="-79"/>
              <a:cs typeface="David" panose="020E0502060401010101" pitchFamily="34" charset="-79"/>
            </a:endParaRPr>
          </a:p>
          <a:p>
            <a:pPr marL="109728" indent="0">
              <a:buNone/>
            </a:pPr>
            <a:r>
              <a:rPr lang="he-IL" altLang="he-IL" sz="2800" dirty="0">
                <a:latin typeface="David" panose="020E0502060401010101" pitchFamily="34" charset="-79"/>
                <a:cs typeface="David" panose="020E0502060401010101" pitchFamily="34" charset="-79"/>
              </a:rPr>
              <a:t> </a:t>
            </a:r>
          </a:p>
        </p:txBody>
      </p:sp>
    </p:spTree>
    <p:extLst>
      <p:ext uri="{BB962C8B-B14F-4D97-AF65-F5344CB8AC3E}">
        <p14:creationId xmlns:p14="http://schemas.microsoft.com/office/powerpoint/2010/main" val="3277646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2163868" y="0"/>
            <a:ext cx="5410455" cy="769441"/>
          </a:xfrm>
          <a:prstGeom prst="rect">
            <a:avLst/>
          </a:prstGeom>
          <a:noFill/>
        </p:spPr>
        <p:txBody>
          <a:bodyPr wrap="none" lIns="91440" tIns="45720" rIns="91440" bIns="45720">
            <a:spAutoFit/>
          </a:bodyPr>
          <a:lstStyle/>
          <a:p>
            <a:pPr algn="ctr"/>
            <a:r>
              <a:rPr lang="he-IL"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המשך– אגדת העיר </a:t>
            </a:r>
            <a:r>
              <a:rPr lang="he-IL" sz="4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תבאי</a:t>
            </a:r>
            <a:endParaRPr lang="he-IL"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179512" y="763761"/>
            <a:ext cx="8507288" cy="5688632"/>
          </a:xfrm>
        </p:spPr>
        <p:txBody>
          <a:bodyPr>
            <a:noAutofit/>
          </a:bodyPr>
          <a:lstStyle/>
          <a:p>
            <a:pPr marL="109728" indent="0">
              <a:buNone/>
            </a:pPr>
            <a:r>
              <a:rPr lang="he-IL" sz="2400" dirty="0">
                <a:latin typeface="David" panose="020E0502060401010101" pitchFamily="34" charset="-79"/>
                <a:cs typeface="David" panose="020E0502060401010101" pitchFamily="34" charset="-79"/>
              </a:rPr>
              <a:t>בהמשך נדודיו של אדיפוס, הוא מגיע </a:t>
            </a:r>
            <a:r>
              <a:rPr lang="he-IL" sz="2400" dirty="0" err="1">
                <a:latin typeface="David" panose="020E0502060401010101" pitchFamily="34" charset="-79"/>
                <a:cs typeface="David" panose="020E0502060401010101" pitchFamily="34" charset="-79"/>
              </a:rPr>
              <a:t>לתבאי</a:t>
            </a:r>
            <a:r>
              <a:rPr lang="he-IL" sz="2400" dirty="0">
                <a:latin typeface="David" panose="020E0502060401010101" pitchFamily="34" charset="-79"/>
                <a:cs typeface="David" panose="020E0502060401010101" pitchFamily="34" charset="-79"/>
              </a:rPr>
              <a:t> שסבלה מאימת הספינקס (מפלצת גדולה) </a:t>
            </a:r>
            <a:r>
              <a:rPr lang="he-IL" sz="2400" dirty="0" smtClean="0">
                <a:latin typeface="David" panose="020E0502060401010101" pitchFamily="34" charset="-79"/>
                <a:cs typeface="David" panose="020E0502060401010101" pitchFamily="34" charset="-79"/>
              </a:rPr>
              <a:t> אשר  חדה חידה שאף אדם לא הצליח לפתורה מלבד אדיפוס. </a:t>
            </a:r>
          </a:p>
          <a:p>
            <a:pPr marL="109728" indent="0">
              <a:buNone/>
            </a:pPr>
            <a:endParaRPr lang="he-IL" sz="2400" dirty="0" smtClean="0">
              <a:latin typeface="David" panose="020E0502060401010101" pitchFamily="34" charset="-79"/>
              <a:cs typeface="David" panose="020E0502060401010101" pitchFamily="34" charset="-79"/>
            </a:endParaRPr>
          </a:p>
          <a:p>
            <a:pPr marL="109728" indent="0">
              <a:buNone/>
            </a:pPr>
            <a:r>
              <a:rPr lang="he-IL" sz="2400" dirty="0" smtClean="0">
                <a:latin typeface="David" panose="020E0502060401010101" pitchFamily="34" charset="-79"/>
                <a:cs typeface="David" panose="020E0502060401010101" pitchFamily="34" charset="-79"/>
              </a:rPr>
              <a:t>בזכות פתרון החידה, שחרר אדיפוס את העיר </a:t>
            </a:r>
            <a:r>
              <a:rPr lang="he-IL" sz="2400" dirty="0" err="1" smtClean="0">
                <a:latin typeface="David" panose="020E0502060401010101" pitchFamily="34" charset="-79"/>
                <a:cs typeface="David" panose="020E0502060401010101" pitchFamily="34" charset="-79"/>
              </a:rPr>
              <a:t>תבאי</a:t>
            </a:r>
            <a:r>
              <a:rPr lang="he-IL" sz="2400" dirty="0" smtClean="0">
                <a:latin typeface="David" panose="020E0502060401010101" pitchFamily="34" charset="-79"/>
                <a:cs typeface="David" panose="020E0502060401010101" pitchFamily="34" charset="-79"/>
              </a:rPr>
              <a:t> מאימת המפלצת. אזרחי העיר </a:t>
            </a:r>
            <a:r>
              <a:rPr lang="he-IL" sz="2400" dirty="0" err="1" smtClean="0">
                <a:latin typeface="David" panose="020E0502060401010101" pitchFamily="34" charset="-79"/>
                <a:cs typeface="David" panose="020E0502060401010101" pitchFamily="34" charset="-79"/>
              </a:rPr>
              <a:t>תבאי</a:t>
            </a:r>
            <a:r>
              <a:rPr lang="he-IL" sz="2400" dirty="0" smtClean="0">
                <a:latin typeface="David" panose="020E0502060401010101" pitchFamily="34" charset="-79"/>
                <a:cs typeface="David" panose="020E0502060401010101" pitchFamily="34" charset="-79"/>
              </a:rPr>
              <a:t> הכירו תודה לאדיפוס והמליכו אותו עליהם במקום </a:t>
            </a:r>
            <a:r>
              <a:rPr lang="he-IL" sz="2400" dirty="0" err="1" smtClean="0">
                <a:latin typeface="David" panose="020E0502060401010101" pitchFamily="34" charset="-79"/>
                <a:cs typeface="David" panose="020E0502060401010101" pitchFamily="34" charset="-79"/>
              </a:rPr>
              <a:t>לאיוס</a:t>
            </a:r>
            <a:r>
              <a:rPr lang="he-IL" sz="2400" dirty="0" smtClean="0">
                <a:latin typeface="David" panose="020E0502060401010101" pitchFamily="34" charset="-79"/>
                <a:cs typeface="David" panose="020E0502060401010101" pitchFamily="34" charset="-79"/>
              </a:rPr>
              <a:t> שנהרג. אדיפוס נשא לאישה את </a:t>
            </a:r>
            <a:r>
              <a:rPr lang="he-IL" sz="2400" dirty="0" err="1" smtClean="0">
                <a:latin typeface="David" panose="020E0502060401010101" pitchFamily="34" charset="-79"/>
                <a:cs typeface="David" panose="020E0502060401010101" pitchFamily="34" charset="-79"/>
              </a:rPr>
              <a:t>יוקסטה</a:t>
            </a:r>
            <a:r>
              <a:rPr lang="he-IL" sz="2400" dirty="0" smtClean="0">
                <a:latin typeface="David" panose="020E0502060401010101" pitchFamily="34" charset="-79"/>
                <a:cs typeface="David" panose="020E0502060401010101" pitchFamily="34" charset="-79"/>
              </a:rPr>
              <a:t> (מבלי לדעת שהיא אמו הביולוגית) .</a:t>
            </a:r>
          </a:p>
          <a:p>
            <a:pPr marL="109728" indent="0">
              <a:buNone/>
            </a:pPr>
            <a:r>
              <a:rPr lang="he-IL" sz="2400" dirty="0" smtClean="0">
                <a:latin typeface="David" panose="020E0502060401010101" pitchFamily="34" charset="-79"/>
                <a:cs typeface="David" panose="020E0502060401010101" pitchFamily="34" charset="-79"/>
              </a:rPr>
              <a:t>לאדיפוס </a:t>
            </a:r>
            <a:r>
              <a:rPr lang="he-IL" sz="2400" dirty="0" err="1" smtClean="0">
                <a:latin typeface="David" panose="020E0502060401010101" pitchFamily="34" charset="-79"/>
                <a:cs typeface="David" panose="020E0502060401010101" pitchFamily="34" charset="-79"/>
              </a:rPr>
              <a:t>וליוקסטה</a:t>
            </a:r>
            <a:r>
              <a:rPr lang="he-IL" sz="2400" dirty="0" smtClean="0">
                <a:latin typeface="David" panose="020E0502060401010101" pitchFamily="34" charset="-79"/>
                <a:cs typeface="David" panose="020E0502060401010101" pitchFamily="34" charset="-79"/>
              </a:rPr>
              <a:t> נולדו 4 ילדים: שני בנים – </a:t>
            </a:r>
            <a:r>
              <a:rPr lang="he-IL" sz="2400" dirty="0" err="1" smtClean="0">
                <a:latin typeface="David" panose="020E0502060401010101" pitchFamily="34" charset="-79"/>
                <a:cs typeface="David" panose="020E0502060401010101" pitchFamily="34" charset="-79"/>
              </a:rPr>
              <a:t>פולינקס</a:t>
            </a:r>
            <a:r>
              <a:rPr lang="he-IL" sz="2400" dirty="0" smtClean="0">
                <a:latin typeface="David" panose="020E0502060401010101" pitchFamily="34" charset="-79"/>
                <a:cs typeface="David" panose="020E0502060401010101" pitchFamily="34" charset="-79"/>
              </a:rPr>
              <a:t> </a:t>
            </a:r>
            <a:r>
              <a:rPr lang="he-IL" sz="2400" dirty="0" err="1" smtClean="0">
                <a:latin typeface="David" panose="020E0502060401010101" pitchFamily="34" charset="-79"/>
                <a:cs typeface="David" panose="020E0502060401010101" pitchFamily="34" charset="-79"/>
              </a:rPr>
              <a:t>ואטאוקלס</a:t>
            </a:r>
            <a:r>
              <a:rPr lang="he-IL" sz="2400" dirty="0" smtClean="0">
                <a:latin typeface="David" panose="020E0502060401010101" pitchFamily="34" charset="-79"/>
                <a:cs typeface="David" panose="020E0502060401010101" pitchFamily="34" charset="-79"/>
              </a:rPr>
              <a:t>, ושתי בנות – אנטיגונה </a:t>
            </a:r>
            <a:r>
              <a:rPr lang="he-IL" sz="2400" dirty="0" err="1" smtClean="0">
                <a:latin typeface="David" panose="020E0502060401010101" pitchFamily="34" charset="-79"/>
                <a:cs typeface="David" panose="020E0502060401010101" pitchFamily="34" charset="-79"/>
              </a:rPr>
              <a:t>ואיסמנה</a:t>
            </a:r>
            <a:r>
              <a:rPr lang="he-IL" sz="2400" dirty="0" smtClean="0">
                <a:latin typeface="David" panose="020E0502060401010101" pitchFamily="34" charset="-79"/>
                <a:cs typeface="David" panose="020E0502060401010101" pitchFamily="34" charset="-79"/>
              </a:rPr>
              <a:t>.</a:t>
            </a:r>
            <a:endParaRPr lang="he-IL" sz="2400" dirty="0">
              <a:latin typeface="David" panose="020E0502060401010101" pitchFamily="34" charset="-79"/>
              <a:cs typeface="David" panose="020E0502060401010101" pitchFamily="34" charset="-79"/>
            </a:endParaRPr>
          </a:p>
          <a:p>
            <a:pPr marL="109728" indent="0">
              <a:buNone/>
            </a:pPr>
            <a:endParaRPr lang="he-IL" sz="2400" dirty="0">
              <a:latin typeface="David" panose="020E0502060401010101" pitchFamily="34" charset="-79"/>
              <a:cs typeface="David" panose="020E0502060401010101" pitchFamily="34" charset="-79"/>
            </a:endParaRPr>
          </a:p>
          <a:p>
            <a:pPr marL="109728" indent="0">
              <a:buNone/>
            </a:pPr>
            <a:r>
              <a:rPr lang="he-IL" sz="2400" dirty="0" smtClean="0">
                <a:latin typeface="David" panose="020E0502060401010101" pitchFamily="34" charset="-79"/>
                <a:cs typeface="David" panose="020E0502060401010101" pitchFamily="34" charset="-79"/>
              </a:rPr>
              <a:t>כעבור שנים, פרצה מגיפה בעיר </a:t>
            </a:r>
            <a:r>
              <a:rPr lang="he-IL" sz="2400" dirty="0" err="1" smtClean="0">
                <a:latin typeface="David" panose="020E0502060401010101" pitchFamily="34" charset="-79"/>
                <a:cs typeface="David" panose="020E0502060401010101" pitchFamily="34" charset="-79"/>
              </a:rPr>
              <a:t>תבאי</a:t>
            </a:r>
            <a:r>
              <a:rPr lang="he-IL" sz="2400" dirty="0" smtClean="0">
                <a:latin typeface="David" panose="020E0502060401010101" pitchFamily="34" charset="-79"/>
                <a:cs typeface="David" panose="020E0502060401010101" pitchFamily="34" charset="-79"/>
              </a:rPr>
              <a:t>. אדיפוס החל לחקור את סיבת המגיפה וגילה את האמת המרה: הוא רצח את אביו וחטא בגילוי עריות עם אמו. </a:t>
            </a:r>
            <a:r>
              <a:rPr lang="he-IL" sz="2400" dirty="0" err="1" smtClean="0">
                <a:latin typeface="David" panose="020E0502060401010101" pitchFamily="34" charset="-79"/>
                <a:cs typeface="David" panose="020E0502060401010101" pitchFamily="34" charset="-79"/>
              </a:rPr>
              <a:t>יוקסטה</a:t>
            </a:r>
            <a:r>
              <a:rPr lang="he-IL" sz="2400" dirty="0" smtClean="0">
                <a:latin typeface="David" panose="020E0502060401010101" pitchFamily="34" charset="-79"/>
                <a:cs typeface="David" panose="020E0502060401010101" pitchFamily="34" charset="-79"/>
              </a:rPr>
              <a:t>, אמו, שמעה על כך והתאבדה. אדיפוס ניקר את שתי עיניו         כעונש על שלא ראה את האמת וגזר על עצמו גלות.</a:t>
            </a:r>
            <a:endParaRPr lang="he-IL" sz="2400" dirty="0">
              <a:latin typeface="David" panose="020E0502060401010101" pitchFamily="34" charset="-79"/>
              <a:cs typeface="David" panose="020E0502060401010101" pitchFamily="34" charset="-79"/>
            </a:endParaRPr>
          </a:p>
          <a:p>
            <a:pPr marL="109728" indent="0">
              <a:buNone/>
            </a:pPr>
            <a:endParaRPr lang="he-IL" sz="3200" dirty="0">
              <a:latin typeface="David" panose="020E0502060401010101" pitchFamily="34" charset="-79"/>
              <a:cs typeface="David" panose="020E0502060401010101" pitchFamily="34" charset="-79"/>
            </a:endParaRPr>
          </a:p>
          <a:p>
            <a:pPr marL="109728" indent="0">
              <a:buNone/>
            </a:pPr>
            <a:r>
              <a:rPr lang="he-IL" altLang="he-IL" sz="2400" dirty="0">
                <a:latin typeface="David" panose="020E0502060401010101" pitchFamily="34" charset="-79"/>
                <a:cs typeface="David" panose="020E0502060401010101" pitchFamily="34" charset="-79"/>
              </a:rPr>
              <a:t> </a:t>
            </a:r>
          </a:p>
        </p:txBody>
      </p:sp>
    </p:spTree>
    <p:extLst>
      <p:ext uri="{BB962C8B-B14F-4D97-AF65-F5344CB8AC3E}">
        <p14:creationId xmlns:p14="http://schemas.microsoft.com/office/powerpoint/2010/main" val="22500588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רחבה">
  <a:themeElements>
    <a:clrScheme name="בית יציקה">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רחבה">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רחבה">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639</TotalTime>
  <Words>3514</Words>
  <Application>Microsoft Office PowerPoint</Application>
  <PresentationFormat>‫הצגה על המסך (4:3)</PresentationFormat>
  <Paragraphs>203</Paragraphs>
  <Slides>41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41</vt:i4>
      </vt:variant>
    </vt:vector>
  </HeadingPairs>
  <TitlesOfParts>
    <vt:vector size="42" baseType="lpstr">
      <vt:lpstr>רחבה</vt:lpstr>
      <vt:lpstr>מצגת של PowerPoint</vt:lpstr>
      <vt:lpstr>מבוא לדרמה</vt:lpstr>
      <vt:lpstr>מצגת של PowerPoint</vt:lpstr>
      <vt:lpstr>מצגת של PowerPoint</vt:lpstr>
      <vt:lpstr>מצגת של PowerPoint</vt:lpstr>
      <vt:lpstr>מצגת של PowerPoint</vt:lpstr>
      <vt:lpstr>מבנה המחזה</vt:lpstr>
      <vt:lpstr>מצגת של PowerPoint</vt:lpstr>
      <vt:lpstr>מצגת של PowerPoint</vt:lpstr>
      <vt:lpstr>מצגת של PowerPoint</vt:lpstr>
      <vt:lpstr>מצגת של PowerPoint</vt:lpstr>
      <vt:lpstr>יסודות הטרגדיה ע"פ דורותיה קרוק</vt:lpstr>
      <vt:lpstr>המעשה המביש</vt:lpstr>
      <vt:lpstr>המעשה המביש במחזה אנטיגונה</vt:lpstr>
      <vt:lpstr>הסבל</vt:lpstr>
      <vt:lpstr>הסבל במחזה</vt:lpstr>
      <vt:lpstr>הסבל במחזה</vt:lpstr>
      <vt:lpstr>הידיעה</vt:lpstr>
      <vt:lpstr>הידיעה במחזה</vt:lpstr>
      <vt:lpstr>אישור מחדש של הערכים - קתרזיס</vt:lpstr>
      <vt:lpstr>האישור מחדש במחזה</vt:lpstr>
      <vt:lpstr>הגיבור הטראגי</vt:lpstr>
      <vt:lpstr>מאפייני הגיבור הטראגי</vt:lpstr>
      <vt:lpstr>מאפייני הגיבור הטראגי</vt:lpstr>
      <vt:lpstr>מאפייני הגיבור הטראגי</vt:lpstr>
      <vt:lpstr>אנטיגונה וקראון כדמויות טראגיות – סיכום במחברת</vt:lpstr>
      <vt:lpstr>שלוש האחדויות בטרגדיה – על פי אריסטו</vt:lpstr>
      <vt:lpstr>הסיבה לשמירה על שלוש האחדויות</vt:lpstr>
      <vt:lpstr>הניגודים בטרגדיה אנטיגונה</vt:lpstr>
      <vt:lpstr>הניגודים במחזה</vt:lpstr>
      <vt:lpstr>הניגודים במחזה</vt:lpstr>
      <vt:lpstr>הניגודים במחזה</vt:lpstr>
      <vt:lpstr>דמויות משניות במחזה</vt:lpstr>
      <vt:lpstr>איסמנה</vt:lpstr>
      <vt:lpstr>איסמנה</vt:lpstr>
      <vt:lpstr>השומר</vt:lpstr>
      <vt:lpstr>היימון</vt:lpstr>
      <vt:lpstr>היימון</vt:lpstr>
      <vt:lpstr>טריסיאס</vt:lpstr>
      <vt:lpstr>טריסיאס</vt:lpstr>
      <vt:lpstr>אורדיקה</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miklats</cp:lastModifiedBy>
  <cp:revision>48</cp:revision>
  <dcterms:created xsi:type="dcterms:W3CDTF">2015-09-24T08:56:06Z</dcterms:created>
  <dcterms:modified xsi:type="dcterms:W3CDTF">2016-01-18T06:18:11Z</dcterms:modified>
</cp:coreProperties>
</file>