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7" r:id="rId8"/>
    <p:sldId id="260" r:id="rId9"/>
    <p:sldId id="261" r:id="rId10"/>
    <p:sldId id="262" r:id="rId11"/>
    <p:sldId id="263" r:id="rId12"/>
    <p:sldId id="264" r:id="rId13"/>
    <p:sldId id="269" r:id="rId14"/>
    <p:sldId id="270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04031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4252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29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29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5208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66005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87967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69097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9140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59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26374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98858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3705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83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921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10919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52" y="5360219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28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19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73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56058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99900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27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27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08403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44869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76651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7406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00123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55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5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66894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9860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547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9143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79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37667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48" y="5360216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25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19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70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834225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740994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24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24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007228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71680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472274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7189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2380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50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980974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9550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683602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153260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74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421589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42" y="5360212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21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15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66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607285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41253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2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2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528214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05765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826545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5702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766201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43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3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3293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62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2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893594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148789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613774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67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241832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36" y="5360207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16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10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61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698297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059701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15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15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81708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37200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029510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42639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09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360375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5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3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849595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921548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892627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9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253497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28" y="5360201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10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04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55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931969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941727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9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9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65954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2E9B-5994-46DB-823E-09CF470AAE52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B9AFDF59-AC80-434A-A131-2CC21702CEA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11327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EC88-B4EE-479B-A27B-EF597DFE30C0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C34E5-7DC3-44F5-8234-5219236369A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203387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F3667-7761-4449-ADA5-ED3E578EAEFE}" type="datetimeFigureOut">
              <a:rPr lang="en-US">
                <a:solidFill>
                  <a:srgbClr val="E9E5DC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9E5DC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EDBD2"/>
                </a:solidFill>
              </a:defRPr>
            </a:lvl1pPr>
          </a:lstStyle>
          <a:p>
            <a:fld id="{0ECC0BC4-5D14-43F7-A309-7F14A7DDB0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70043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4267752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4503-EEC0-4BFB-A5BA-9B7FF4DF902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5514-BD3C-4D9D-AA16-2B7CA84474F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379560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A2E1-CCA0-4978-95F4-DDBA80538285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81B0-3CE4-4520-AB53-6EB078DE38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849239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AE2D3-86F6-4260-98D7-883FEF8E466A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17668-07D7-4A84-A962-92BCCCD0314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994083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E333-CBAC-41B8-960E-0F670BABFA0D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BC55A-6C88-4F6A-B3EB-9BA1C25909F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54751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266353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18" y="5360194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0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1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48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399325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1C92-39D4-4EAE-8AEE-8351B58A6D0E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56488-4C77-44BC-9B37-143BC9D4A7F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478690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1BA9-A1E3-4050-8134-62D9877DF666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17108-117B-497D-ABE0-1270F1BC70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3725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86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9A19-DEEB-466E-A8FB-764CE82D59FC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EC97-FFCE-40F2-8D1B-21F015FBA5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7836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6533" y="1108472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154" y="5360221"/>
            <a:ext cx="156633" cy="1547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10584" y="5816230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3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7019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C8819-E2FA-4D98-BD4D-150FD4737004}" type="datetimeFigureOut">
              <a:rPr lang="en-US">
                <a:solidFill>
                  <a:srgbClr val="696464">
                    <a:shade val="90000"/>
                  </a:srgbClr>
                </a:solidFill>
              </a:rPr>
              <a:pPr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775"/>
            <a:ext cx="609600" cy="364331"/>
          </a:xfrm>
        </p:spPr>
        <p:txBody>
          <a:bodyPr/>
          <a:lstStyle>
            <a:lvl1pPr>
              <a:defRPr/>
            </a:lvl1pPr>
          </a:lstStyle>
          <a:p>
            <a:fld id="{F30C6DA3-FE32-40BB-85EB-9AB4EDA4292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152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75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75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75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36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73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73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73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5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70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70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70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852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66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66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66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86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61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61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61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57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3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55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55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55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693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143"/>
            <a:ext cx="9165168" cy="10417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366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956"/>
            <a:ext cx="8229600" cy="438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2B9545A-98E5-4425-942E-CC178B95DC0F}" type="datetimeFigureOut">
              <a:rPr lang="en-US">
                <a:solidFill>
                  <a:srgbClr val="696464">
                    <a:shade val="90000"/>
                  </a:srgbClr>
                </a:solidFill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11/27/2015</a:t>
            </a:fld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748"/>
            <a:ext cx="3352800" cy="36433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>
                  <a:shade val="9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748"/>
            <a:ext cx="762000" cy="3643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645F5F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175015A3-F988-47E2-9503-9F12531FCEE3}" type="slidenum">
              <a:rPr lang="he-IL" altLang="he-IL">
                <a:latin typeface="Times New Roman" pitchFamily="18" charset="0"/>
                <a:cs typeface="Times New Roman" pitchFamily="18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1" y="202406"/>
            <a:ext cx="9179984" cy="64889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4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8DA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71650"/>
            <a:ext cx="7851648" cy="234315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he-IL" sz="7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עץ הדובדבן השבור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ג'סי סטיוארט</a:t>
            </a:r>
            <a: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עמודים 37- 43</a:t>
            </a:r>
            <a:endParaRPr 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6147" name="Picture 4" descr="C:\Users\Kensio\Desktop\דובדב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4514852"/>
            <a:ext cx="276013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535501" y="32148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white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40600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0" y="171450"/>
            <a:ext cx="3302000" cy="11430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5400" b="1" dirty="0" smtClean="0">
                <a:solidFill>
                  <a:schemeClr val="accent1"/>
                </a:solidFill>
                <a:cs typeface="+mn-cs"/>
              </a:rPr>
              <a:t>משימה:</a:t>
            </a:r>
            <a:endParaRPr lang="he-IL" dirty="0">
              <a:cs typeface="+mn-cs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8644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he-IL" b="1" u="sng" dirty="0" smtClean="0"/>
              <a:t>השלימו את הקטע הבא</a:t>
            </a:r>
            <a:r>
              <a:rPr lang="he-IL" b="1" dirty="0" smtClean="0"/>
              <a:t>:</a:t>
            </a:r>
            <a:endParaRPr lang="en-US" b="1" dirty="0" smtClean="0"/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he-IL" dirty="0" smtClean="0"/>
              <a:t>הסיפור עוסק בהתנגשות בין שתי תפיסות חינוכיות שונות. 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he-IL" dirty="0" smtClean="0"/>
              <a:t>מצד אחד עומדת תפיסתו של _______ ומצד שני עומדת תפיסתו של _________. 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he-IL" dirty="0" smtClean="0"/>
              <a:t>תפיסתו של_________ מחנכת ל _________, ותפיסתו של _________, מחנכת ל ________. </a:t>
            </a:r>
            <a:endParaRPr lang="en-US" dirty="0" smtClean="0"/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he-IL" dirty="0" smtClean="0"/>
              <a:t>דייב ניצב בין שני העולמות הללו. </a:t>
            </a: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he-IL" dirty="0" smtClean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5445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85800"/>
          </a:xfrm>
        </p:spPr>
        <p:txBody>
          <a:bodyPr/>
          <a:lstStyle/>
          <a:p>
            <a:pPr algn="ctr">
              <a:defRPr/>
            </a:pPr>
            <a:r>
              <a:rPr lang="he-IL" b="1" dirty="0" smtClean="0">
                <a:solidFill>
                  <a:schemeClr val="tx1"/>
                </a:solidFill>
                <a:cs typeface="+mn-cs"/>
              </a:rPr>
              <a:t>מסקנות מהטבלה...</a:t>
            </a:r>
            <a:endParaRPr lang="he-IL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06488"/>
            <a:ext cx="8940800" cy="5551512"/>
          </a:xfrm>
        </p:spPr>
        <p:txBody>
          <a:bodyPr/>
          <a:lstStyle/>
          <a:p>
            <a:pPr marL="742950" indent="-742950">
              <a:buFont typeface="Wingdings 2" pitchFamily="18" charset="2"/>
              <a:buNone/>
              <a:defRPr/>
            </a:pPr>
            <a:endParaRPr lang="he-IL" sz="1100" b="1" dirty="0" smtClean="0"/>
          </a:p>
          <a:p>
            <a:pPr marL="742950" indent="-742950">
              <a:buFont typeface="Wingdings 2" pitchFamily="18" charset="2"/>
              <a:buNone/>
              <a:defRPr/>
            </a:pPr>
            <a:r>
              <a:rPr lang="he-IL" sz="3600" b="1" dirty="0" smtClean="0"/>
              <a:t>א</a:t>
            </a:r>
            <a:r>
              <a:rPr lang="he-IL" sz="3200" b="1" dirty="0" smtClean="0"/>
              <a:t>. </a:t>
            </a:r>
            <a:r>
              <a:rPr lang="he-IL" sz="3600" b="1" dirty="0" smtClean="0"/>
              <a:t>לביה"ס יש מקום מרכזי בחיי דייב:</a:t>
            </a:r>
          </a:p>
          <a:p>
            <a:pPr>
              <a:defRPr/>
            </a:pPr>
            <a:r>
              <a:rPr lang="he-IL" sz="3600" dirty="0" smtClean="0"/>
              <a:t>דייב לומד להיות סקרן, לחקור, לוקח אחריות על מעשיו, לומד בבית עד השעה 22:00 (בלילה).</a:t>
            </a:r>
            <a:endParaRPr lang="he-IL" sz="1600" dirty="0" smtClean="0"/>
          </a:p>
          <a:p>
            <a:pPr>
              <a:buFont typeface="Wingdings 2" pitchFamily="18" charset="2"/>
              <a:buNone/>
              <a:defRPr/>
            </a:pPr>
            <a:r>
              <a:rPr lang="he-IL" sz="3600" b="1" dirty="0" smtClean="0"/>
              <a:t>ב. ביה"ס הוא מקום מלמד:</a:t>
            </a:r>
          </a:p>
          <a:p>
            <a:pPr>
              <a:defRPr/>
            </a:pPr>
            <a:r>
              <a:rPr lang="he-IL" sz="3600" dirty="0" smtClean="0"/>
              <a:t>התלמידים אוספים חיות לשיעור ביולוגיה, לומדים לחקור בע"ח ולהבין תופעות בעולם.</a:t>
            </a:r>
          </a:p>
          <a:p>
            <a:pPr>
              <a:defRPr/>
            </a:pPr>
            <a:r>
              <a:rPr lang="he-IL" sz="3600" dirty="0" smtClean="0"/>
              <a:t>האב לומד על חיידקים ועל מקומם בעולמנו.</a:t>
            </a:r>
          </a:p>
        </p:txBody>
      </p:sp>
    </p:spTree>
    <p:extLst>
      <p:ext uri="{BB962C8B-B14F-4D97-AF65-F5344CB8AC3E}">
        <p14:creationId xmlns:p14="http://schemas.microsoft.com/office/powerpoint/2010/main" val="32389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78594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altLang="he-IL" sz="3600" b="1" dirty="0" smtClean="0"/>
              <a:t>ג. </a:t>
            </a:r>
            <a:r>
              <a:rPr lang="he-IL" altLang="he-IL" sz="3200" b="1" dirty="0" smtClean="0"/>
              <a:t>האב עבר תהליך של שינוי:</a:t>
            </a:r>
          </a:p>
          <a:p>
            <a:r>
              <a:rPr lang="he-IL" altLang="he-IL" sz="3200" dirty="0" smtClean="0"/>
              <a:t>יחסו של האב לביה"ס ולבנו השתנה.</a:t>
            </a:r>
          </a:p>
          <a:p>
            <a:r>
              <a:rPr lang="he-IL" altLang="he-IL" sz="3200" dirty="0" smtClean="0"/>
              <a:t>דרכי הענישה של האב השתנו- הוא עצמו מסייע לדייב בנו לנקות את הכיתה ולבצע את העונש. הוא איננו מוותר על העונש.</a:t>
            </a:r>
            <a:endParaRPr lang="he-IL" altLang="he-IL" sz="1600" dirty="0" smtClean="0"/>
          </a:p>
          <a:p>
            <a:pPr>
              <a:buFont typeface="Wingdings 2" pitchFamily="18" charset="2"/>
              <a:buNone/>
            </a:pPr>
            <a:r>
              <a:rPr lang="he-IL" altLang="he-IL" sz="3200" b="1" dirty="0" smtClean="0"/>
              <a:t>ד. עונש מחנך בניגוד למכות:</a:t>
            </a:r>
          </a:p>
          <a:p>
            <a:r>
              <a:rPr lang="he-IL" altLang="he-IL" sz="3200" dirty="0" smtClean="0"/>
              <a:t>לא מקבלים דברים בחינם.</a:t>
            </a:r>
          </a:p>
          <a:p>
            <a:r>
              <a:rPr lang="he-IL" altLang="he-IL" sz="3200" dirty="0" smtClean="0"/>
              <a:t>דייב לומד על אחריות.</a:t>
            </a:r>
          </a:p>
          <a:p>
            <a:r>
              <a:rPr lang="he-IL" altLang="he-IL" sz="3200" dirty="0" smtClean="0"/>
              <a:t>אם טועים ניתן </a:t>
            </a:r>
            <a:r>
              <a:rPr lang="he-IL" altLang="he-IL" sz="3200" b="1" u="sng" dirty="0" smtClean="0"/>
              <a:t>תמיד</a:t>
            </a:r>
            <a:r>
              <a:rPr lang="he-IL" altLang="he-IL" sz="3200" dirty="0" smtClean="0"/>
              <a:t> לתקן.</a:t>
            </a:r>
          </a:p>
          <a:p>
            <a:r>
              <a:rPr lang="he-IL" altLang="he-IL" sz="3200" dirty="0" smtClean="0"/>
              <a:t>יש דרכים שונות לחינוך.</a:t>
            </a:r>
          </a:p>
          <a:p>
            <a:r>
              <a:rPr lang="he-IL" altLang="he-IL" sz="3200" dirty="0" smtClean="0"/>
              <a:t>הכול נעשה בשיח- בשיחה.</a:t>
            </a:r>
          </a:p>
          <a:p>
            <a:endParaRPr lang="he-IL" altLang="he-IL" sz="3600" dirty="0" smtClean="0"/>
          </a:p>
        </p:txBody>
      </p:sp>
    </p:spTree>
    <p:extLst>
      <p:ext uri="{BB962C8B-B14F-4D97-AF65-F5344CB8AC3E}">
        <p14:creationId xmlns:p14="http://schemas.microsoft.com/office/powerpoint/2010/main" val="30397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534400" cy="5543550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he-IL" sz="16000" b="1" dirty="0" smtClean="0"/>
              <a:t>שלבי התפתחות העלילה בסיפור</a:t>
            </a:r>
            <a:endParaRPr lang="en-US" sz="16000" dirty="0" smtClean="0"/>
          </a:p>
          <a:p>
            <a:pPr marL="514350" indent="-51435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he-IL" sz="10400" dirty="0" smtClean="0"/>
              <a:t>תלמידי בית הספר יצאו לסיור לימודי, טיפסו על עץ פרטי ושברו אותו.</a:t>
            </a:r>
            <a:endParaRPr lang="en-US" sz="10400" dirty="0" smtClean="0"/>
          </a:p>
          <a:p>
            <a:pPr marL="514350" indent="-51435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he-IL" sz="10400" dirty="0" smtClean="0"/>
              <a:t>המורה מעניש כל תלמיד בתשלום של דולר אחד עבור הנזק שגרמו.</a:t>
            </a:r>
            <a:endParaRPr lang="en-US" sz="10400" dirty="0" smtClean="0"/>
          </a:p>
          <a:p>
            <a:pPr marL="514350" indent="-51435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he-IL" sz="10400" dirty="0" smtClean="0"/>
              <a:t>דייב, שבא ממשפחה ענייה, לא היה יכול לשלם את הכסף.</a:t>
            </a:r>
            <a:endParaRPr lang="en-US" sz="10400" dirty="0" smtClean="0"/>
          </a:p>
          <a:p>
            <a:pPr marL="514350" indent="-51435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/>
              <a:defRPr/>
            </a:pPr>
            <a:r>
              <a:rPr lang="he-IL" sz="10400" dirty="0" smtClean="0"/>
              <a:t>הפרופסור מציע לדייב לעבוד בניקיון בית הספר כשעתיים לאחר הלימודים במשך יומיים, הוא ישלם לו על עבודתו וכך דייב יוכל לשלם את החוב.</a:t>
            </a:r>
            <a:endParaRPr lang="en-US" sz="10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he-IL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405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95528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he-IL" sz="3200" dirty="0" smtClean="0"/>
              <a:t>לדייב אסור להתעכב מפני שהוא צריך לעזור במטלות החווה.</a:t>
            </a:r>
            <a:endParaRPr lang="en-US" sz="3200" dirty="0" smtClean="0"/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he-IL" sz="3200" dirty="0" smtClean="0"/>
              <a:t>אביו של דייב כועס ומסרב לקבל את העונש שהוטל על בנו ומאשים את בית הספר בנזק שנגרם.</a:t>
            </a:r>
            <a:endParaRPr lang="en-US" sz="3200" dirty="0" smtClean="0"/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he-IL" sz="3200" dirty="0" smtClean="0"/>
              <a:t>אביו של דייב מגיע לבית הספר עם רובה ודורש הסבר מהפרופסור על מה שקרה</a:t>
            </a:r>
            <a:r>
              <a:rPr lang="he-IL" sz="2800" dirty="0" smtClean="0"/>
              <a:t>.</a:t>
            </a:r>
            <a:endParaRPr lang="en-US" sz="2800" dirty="0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4086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8" y="908721"/>
            <a:ext cx="8435279" cy="4388644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 startAt="8"/>
              <a:defRPr/>
            </a:pPr>
            <a:r>
              <a:rPr lang="he-IL" sz="2800" dirty="0" smtClean="0"/>
              <a:t>הפרופסור מקבל את האבא בנימוס, עורך לו סיור לימודי במעבדה, נותן לו להתבונן במיקרוסקופ ומסביר לו את חשיבות היציאה של התלמידים מבית הספר למטרות לימוד.</a:t>
            </a:r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 startAt="8"/>
              <a:defRPr/>
            </a:pPr>
            <a:r>
              <a:rPr lang="he-IL" sz="2800" dirty="0" smtClean="0"/>
              <a:t>האב נפעם מהחידושים בבית הספר והשתכנע שהסיור חשוב ושהגישות החינוכיות השתנו. 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 startAt="8"/>
              <a:defRPr/>
            </a:pPr>
            <a:r>
              <a:rPr lang="he-IL" sz="2800" dirty="0" smtClean="0"/>
              <a:t>האב קיבל את העונש שהוטל על בנו בהבנה.</a:t>
            </a:r>
            <a:endParaRPr lang="en-US" sz="2800" dirty="0" smtClean="0"/>
          </a:p>
          <a:p>
            <a:pPr marL="514350" indent="-51435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+mj-lt"/>
              <a:buAutoNum type="arabicParenR" startAt="8"/>
              <a:defRPr/>
            </a:pPr>
            <a:r>
              <a:rPr lang="he-IL" sz="2800" dirty="0" smtClean="0"/>
              <a:t>האב ובנו ניקו יחד את בית הספר כדי לסיים במהרה את העונש.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e-IL" sz="2800" dirty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12262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332658"/>
            <a:ext cx="8229600" cy="703660"/>
          </a:xfrm>
        </p:spPr>
        <p:txBody>
          <a:bodyPr/>
          <a:lstStyle/>
          <a:p>
            <a:pPr algn="ctr">
              <a:defRPr/>
            </a:pPr>
            <a:r>
              <a:rPr lang="he-IL" sz="4800" b="1" dirty="0">
                <a:solidFill>
                  <a:schemeClr val="accent1"/>
                </a:solidFill>
                <a:cs typeface="+mn-cs"/>
              </a:rPr>
              <a:t>כתיבת הסיפור במילים שלי</a:t>
            </a:r>
          </a:p>
        </p:txBody>
      </p:sp>
      <p:sp>
        <p:nvSpPr>
          <p:cNvPr id="1536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346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he-IL" altLang="he-IL" dirty="0" smtClean="0"/>
              <a:t>המורה לספרות ביקשה ממך ללכת לבקר חבר שלא הגיע לשיעור האחרון. 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he-IL" altLang="he-IL" dirty="0" smtClean="0"/>
              <a:t>המשימה שהוטלה עלייך היא לספר לו במילים שלך את הסיפור "עץ הדובדבן השבור" כדי שבשיעור הבא הוא יוכל להשתלב בדיון הכיתתי.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he-IL" altLang="he-IL" dirty="0" smtClean="0"/>
              <a:t>מוען= אני המספר את הסיפור לחברי מהכיתה. כל המידע נמצא אצילי.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he-IL" altLang="he-IL" dirty="0" smtClean="0"/>
              <a:t>נמען= הילד שלא הגיע לשיעור.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endParaRPr lang="he-IL" altLang="he-IL" dirty="0" smtClean="0"/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endParaRPr lang="he-IL" altLang="he-IL" dirty="0" smtClean="0"/>
          </a:p>
        </p:txBody>
      </p:sp>
    </p:spTree>
    <p:extLst>
      <p:ext uri="{BB962C8B-B14F-4D97-AF65-F5344CB8AC3E}">
        <p14:creationId xmlns:p14="http://schemas.microsoft.com/office/powerpoint/2010/main" val="36398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3" y="764704"/>
            <a:ext cx="8534400" cy="56007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he-IL" altLang="he-IL" sz="4000" b="1" u="sng" dirty="0" smtClean="0">
                <a:solidFill>
                  <a:schemeClr val="accent1"/>
                </a:solidFill>
              </a:rPr>
              <a:t>פיגומים לכתיבה</a:t>
            </a:r>
            <a:r>
              <a:rPr lang="he-IL" altLang="he-IL" sz="4000" b="1" dirty="0" smtClean="0">
                <a:solidFill>
                  <a:schemeClr val="accent1"/>
                </a:solidFill>
              </a:rPr>
              <a:t>: </a:t>
            </a:r>
            <a:r>
              <a:rPr lang="he-IL" altLang="he-IL" sz="3200" b="1" dirty="0" smtClean="0">
                <a:solidFill>
                  <a:schemeClr val="accent1"/>
                </a:solidFill>
              </a:rPr>
              <a:t>בחרו אפשרות אחת!</a:t>
            </a:r>
            <a:endParaRPr lang="en-US" altLang="he-IL" sz="4000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2800" dirty="0" smtClean="0"/>
              <a:t>הסיפור "עץ הדובדבן השבור" מאת ג'סי סטיוארט מספר את סיפורו של דייב אשר טיפס יחד עם חבריו על עץ...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he-IL" sz="1400" dirty="0" smtClean="0"/>
          </a:p>
          <a:p>
            <a:pPr eaLnBrk="1" hangingPunct="1">
              <a:lnSpc>
                <a:spcPct val="150000"/>
              </a:lnSpc>
            </a:pPr>
            <a:r>
              <a:rPr lang="he-IL" altLang="he-IL" sz="2800" dirty="0" smtClean="0"/>
              <a:t>הסיפור "עץ הדובדבן השבור" מאת ג'סי סטיוארט מספר את סיפורם של תלמידי כיתתי שטיפסו על עץ הדובדבן ושברו אותו...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14431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אקספוזיציה הגדרה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924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en-US" altLang="he-IL" sz="2800" dirty="0"/>
          </a:p>
          <a:p>
            <a:pPr eaLnBrk="1" hangingPunct="1">
              <a:lnSpc>
                <a:spcPct val="150000"/>
              </a:lnSpc>
            </a:pPr>
            <a:r>
              <a:rPr lang="he-IL" altLang="he-IL" sz="2800" dirty="0"/>
              <a:t>אקספוזיציה היא מידע ראשוני, בסיסי הנמסר ביצירה ותפקידו להציג בפני הקורא מידע שישמש אותו להבנת היצירה: מידע על הדמויות, על מקום התרחשות העלילה ועל הזמן שבו מתרחשת העלילה</a:t>
            </a:r>
            <a:r>
              <a:rPr lang="en-US" altLang="he-IL" sz="2800" dirty="0"/>
              <a:t>.</a:t>
            </a:r>
            <a:r>
              <a:rPr lang="he-IL" altLang="he-IL" sz="2800" dirty="0"/>
              <a:t> </a:t>
            </a:r>
            <a:endParaRPr lang="he-IL" altLang="he-IL" sz="2800" dirty="0" smtClean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he-IL" altLang="he-IL" sz="2800" dirty="0" smtClean="0"/>
              <a:t>במילים אחרות, אקספוזיציה היא הרקע המקדים לעלילה, נקבל מידע על הדמויות, זמן ההתרחשות ומקום ההתרחשות.</a:t>
            </a:r>
            <a:endParaRPr lang="he-IL" altLang="he-IL" sz="2800" dirty="0"/>
          </a:p>
        </p:txBody>
      </p:sp>
    </p:spTree>
    <p:extLst>
      <p:ext uri="{BB962C8B-B14F-4D97-AF65-F5344CB8AC3E}">
        <p14:creationId xmlns:p14="http://schemas.microsoft.com/office/powerpoint/2010/main" val="2413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he-IL" b="1" dirty="0" smtClean="0">
                <a:cs typeface="+mn-cs"/>
              </a:rPr>
              <a:t>האקספוזיציה בסיפור</a:t>
            </a:r>
            <a:endParaRPr lang="he-IL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8644"/>
          </a:xfrm>
        </p:spPr>
        <p:txBody>
          <a:bodyPr/>
          <a:lstStyle/>
          <a:p>
            <a:pPr marL="0" indent="0">
              <a:buNone/>
            </a:pPr>
            <a:r>
              <a:rPr lang="he-IL" sz="4000" b="1" dirty="0" smtClean="0"/>
              <a:t>דמויות</a:t>
            </a:r>
            <a:r>
              <a:rPr lang="he-IL" sz="4000" dirty="0" smtClean="0"/>
              <a:t>: דייב, אבא, פרופסור הרברט.</a:t>
            </a:r>
          </a:p>
          <a:p>
            <a:pPr marL="0" indent="0">
              <a:buNone/>
            </a:pPr>
            <a:r>
              <a:rPr lang="he-IL" sz="4000" b="1" dirty="0" smtClean="0"/>
              <a:t>זמן</a:t>
            </a:r>
            <a:r>
              <a:rPr lang="he-IL" sz="4000" dirty="0" smtClean="0"/>
              <a:t> – יום שלם.</a:t>
            </a:r>
          </a:p>
          <a:p>
            <a:pPr marL="0" indent="0">
              <a:buNone/>
            </a:pPr>
            <a:r>
              <a:rPr lang="he-IL" sz="4000" b="1" dirty="0" smtClean="0"/>
              <a:t>מקום</a:t>
            </a:r>
            <a:r>
              <a:rPr lang="he-IL" sz="4000" dirty="0" smtClean="0"/>
              <a:t>: בית הספר.</a:t>
            </a:r>
          </a:p>
          <a:p>
            <a:pPr marL="0" indent="0">
              <a:buNone/>
            </a:pPr>
            <a:r>
              <a:rPr lang="he-IL" sz="4000" b="1" dirty="0" smtClean="0"/>
              <a:t>רמז לבעיה </a:t>
            </a:r>
            <a:r>
              <a:rPr lang="he-IL" sz="4000" dirty="0" smtClean="0"/>
              <a:t>– דייב פוחד לחזור הביתה.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94322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501" y="78808"/>
            <a:ext cx="269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400" b="1" dirty="0" smtClean="0">
                <a:solidFill>
                  <a:schemeClr val="accent1"/>
                </a:solidFill>
                <a:cs typeface="+mn-cs"/>
              </a:rPr>
              <a:t>משימה: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55600" y="971550"/>
            <a:ext cx="8483600" cy="1371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e-IL" altLang="he-IL" sz="2400" dirty="0" smtClean="0"/>
              <a:t>בסיפור מוצגים שני עולמות: עולמו של המורה ועולמו של האב. השווה בין שני העולמות באמצעות הטבלה הבאה:</a:t>
            </a:r>
            <a:endParaRPr lang="en-US" altLang="he-IL" sz="2400" dirty="0" smtClean="0"/>
          </a:p>
          <a:p>
            <a:pPr eaLnBrk="1" hangingPunct="1"/>
            <a:endParaRPr lang="he-IL" altLang="he-IL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23385"/>
              </p:ext>
            </p:extLst>
          </p:nvPr>
        </p:nvGraphicFramePr>
        <p:xfrm>
          <a:off x="406405" y="2286002"/>
          <a:ext cx="8331202" cy="35912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41712"/>
                <a:gridCol w="2355395"/>
                <a:gridCol w="2834095"/>
              </a:tblGrid>
              <a:tr h="8466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he-IL" sz="1800" b="1" kern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David"/>
                        </a:rPr>
                        <a:t>מרכיבי ההשוואה</a:t>
                      </a:r>
                      <a:endParaRPr kumimoji="0" lang="en-US" sz="1800" b="1" kern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David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latin typeface="Calibri"/>
                          <a:ea typeface="Calibri"/>
                          <a:cs typeface="David"/>
                        </a:rPr>
                        <a:t>           </a:t>
                      </a:r>
                      <a:r>
                        <a:rPr lang="he-IL" sz="1800" b="1" dirty="0" smtClean="0">
                          <a:latin typeface="Calibri"/>
                          <a:ea typeface="Calibri"/>
                          <a:cs typeface="David"/>
                        </a:rPr>
                        <a:t>האב (עולם הבית)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latin typeface="Calibri"/>
                          <a:ea typeface="Calibri"/>
                          <a:cs typeface="David"/>
                        </a:rPr>
                        <a:t>         </a:t>
                      </a:r>
                      <a:r>
                        <a:rPr lang="he-IL" sz="1800" b="1" dirty="0" smtClean="0">
                          <a:latin typeface="Calibri"/>
                          <a:ea typeface="Calibri"/>
                          <a:cs typeface="David"/>
                        </a:rPr>
                        <a:t>המורה (עולם בית הספר)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60300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 smtClean="0">
                          <a:latin typeface="Calibri"/>
                          <a:ea typeface="Calibri"/>
                          <a:cs typeface="David"/>
                        </a:rPr>
                        <a:t>השכלה</a:t>
                      </a:r>
                      <a:endParaRPr lang="en-US" sz="15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</a:tr>
              <a:tr h="60300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 smtClean="0">
                          <a:latin typeface="Calibri"/>
                          <a:ea typeface="Calibri"/>
                          <a:cs typeface="David"/>
                        </a:rPr>
                        <a:t>עבודה</a:t>
                      </a:r>
                      <a:endParaRPr lang="en-US" sz="15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</a:tr>
              <a:tr h="60300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 smtClean="0">
                          <a:latin typeface="Calibri"/>
                          <a:ea typeface="Calibri"/>
                          <a:cs typeface="David"/>
                        </a:rPr>
                        <a:t>מקום מגורים</a:t>
                      </a:r>
                      <a:endParaRPr lang="en-US" sz="15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</a:tr>
              <a:tr h="93563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 smtClean="0">
                          <a:latin typeface="Calibri"/>
                          <a:ea typeface="Calibri"/>
                          <a:cs typeface="David"/>
                        </a:rPr>
                        <a:t>דרך החינוך של כל אחת מהדמויות</a:t>
                      </a:r>
                      <a:endParaRPr lang="en-US" sz="1500" dirty="0"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rtl="1"/>
                      <a:endParaRPr lang="he-IL" sz="1500"/>
                    </a:p>
                  </a:txBody>
                  <a:tcPr marL="121920" marR="121920" marT="34289" marB="34289"/>
                </a:tc>
                <a:tc>
                  <a:txBody>
                    <a:bodyPr/>
                    <a:lstStyle/>
                    <a:p>
                      <a:pPr rtl="1"/>
                      <a:endParaRPr lang="he-IL" sz="1500" dirty="0"/>
                    </a:p>
                  </a:txBody>
                  <a:tcPr marL="121920" marR="121920" marT="34289" marB="34289"/>
                </a:tc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3535501" y="57150"/>
            <a:ext cx="2073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rgbClr val="08DA9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08DA9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e-IL" altLang="he-IL" sz="1600" b="1" u="sng">
                <a:solidFill>
                  <a:prstClr val="black"/>
                </a:solidFill>
                <a:latin typeface="David" pitchFamily="34" charset="-79"/>
              </a:rPr>
              <a:t>מקיף עירוני א' – אשקלון</a:t>
            </a:r>
          </a:p>
        </p:txBody>
      </p:sp>
    </p:spTree>
    <p:extLst>
      <p:ext uri="{BB962C8B-B14F-4D97-AF65-F5344CB8AC3E}">
        <p14:creationId xmlns:p14="http://schemas.microsoft.com/office/powerpoint/2010/main" val="111015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Flow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40CC83"/>
      </a:accent2>
      <a:accent3>
        <a:srgbClr val="08DA99"/>
      </a:accent3>
      <a:accent4>
        <a:srgbClr val="CCFF33"/>
      </a:accent4>
      <a:accent5>
        <a:srgbClr val="66FF66"/>
      </a:accent5>
      <a:accent6>
        <a:srgbClr val="1ED610"/>
      </a:accent6>
      <a:hlink>
        <a:srgbClr val="66FF66"/>
      </a:hlink>
      <a:folHlink>
        <a:srgbClr val="79C77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10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1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1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1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1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5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6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7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8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ppt/theme/themeOverride9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00B050"/>
    </a:accent1>
    <a:accent2>
      <a:srgbClr val="40CC83"/>
    </a:accent2>
    <a:accent3>
      <a:srgbClr val="08DA99"/>
    </a:accent3>
    <a:accent4>
      <a:srgbClr val="CCFF33"/>
    </a:accent4>
    <a:accent5>
      <a:srgbClr val="66FF66"/>
    </a:accent5>
    <a:accent6>
      <a:srgbClr val="1ED610"/>
    </a:accent6>
    <a:hlink>
      <a:srgbClr val="66FF66"/>
    </a:hlink>
    <a:folHlink>
      <a:srgbClr val="79C77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637</Words>
  <Application>Microsoft Office PowerPoint</Application>
  <PresentationFormat>‫הצגה על המסך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12</vt:i4>
      </vt:variant>
    </vt:vector>
  </HeadingPairs>
  <TitlesOfParts>
    <vt:vector size="19" baseType="lpstr">
      <vt:lpstr>Flow</vt:lpstr>
      <vt:lpstr>1_Flow</vt:lpstr>
      <vt:lpstr>2_Flow</vt:lpstr>
      <vt:lpstr>3_Flow</vt:lpstr>
      <vt:lpstr>4_Flow</vt:lpstr>
      <vt:lpstr>5_Flow</vt:lpstr>
      <vt:lpstr>6_Flow</vt:lpstr>
      <vt:lpstr>עץ הדובדבן השבור ג'סי סטיוארט עמודים 37- 43</vt:lpstr>
      <vt:lpstr>מצגת של PowerPoint</vt:lpstr>
      <vt:lpstr>מצגת של PowerPoint</vt:lpstr>
      <vt:lpstr>מצגת של PowerPoint</vt:lpstr>
      <vt:lpstr>כתיבת הסיפור במילים שלי</vt:lpstr>
      <vt:lpstr>מצגת של PowerPoint</vt:lpstr>
      <vt:lpstr>אקספוזיציה הגדרה</vt:lpstr>
      <vt:lpstr>האקספוזיציה בסיפור</vt:lpstr>
      <vt:lpstr>משימה:</vt:lpstr>
      <vt:lpstr>משימה:</vt:lpstr>
      <vt:lpstr>מסקנות מהטבלה...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עץ הדובדבן השבור ג'סי סטיוארט עמודים 37- 43</dc:title>
  <dc:creator>User</dc:creator>
  <cp:lastModifiedBy>User</cp:lastModifiedBy>
  <cp:revision>5</cp:revision>
  <dcterms:created xsi:type="dcterms:W3CDTF">2015-07-05T12:53:35Z</dcterms:created>
  <dcterms:modified xsi:type="dcterms:W3CDTF">2015-11-27T15:58:43Z</dcterms:modified>
</cp:coreProperties>
</file>