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Lst>
  <p:sldIdLst>
    <p:sldId id="289"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88"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7" name="Date Placeholder 6"/>
          <p:cNvSpPr>
            <a:spLocks noGrp="1"/>
          </p:cNvSpPr>
          <p:nvPr>
            <p:ph type="dt" sz="half" idx="10"/>
          </p:nvPr>
        </p:nvSpPr>
        <p:spPr/>
        <p:txBody>
          <a:bodyPr/>
          <a:lstStyle/>
          <a:p>
            <a:fld id="{5AF473F5-17A1-4FEE-A998-EE591A2E6C4F}" type="datetimeFigureOut">
              <a:rPr lang="he-IL" smtClean="0">
                <a:solidFill>
                  <a:prstClr val="black">
                    <a:lumMod val="65000"/>
                    <a:lumOff val="35000"/>
                  </a:prstClr>
                </a:solidFill>
              </a:rPr>
              <a:pPr/>
              <a:t>ט"ז/חשון/תשע"ז</a:t>
            </a:fld>
            <a:endParaRPr lang="he-IL" dirty="0">
              <a:solidFill>
                <a:prstClr val="black">
                  <a:lumMod val="65000"/>
                  <a:lumOff val="35000"/>
                </a:prstClr>
              </a:solidFill>
            </a:endParaRPr>
          </a:p>
        </p:txBody>
      </p:sp>
      <p:sp>
        <p:nvSpPr>
          <p:cNvPr id="8" name="Slide Number Placeholder 7"/>
          <p:cNvSpPr>
            <a:spLocks noGrp="1"/>
          </p:cNvSpPr>
          <p:nvPr>
            <p:ph type="sldNum" sz="quarter" idx="11"/>
          </p:nvPr>
        </p:nvSpPr>
        <p:spPr/>
        <p:txBody>
          <a:bodyPr/>
          <a:lstStyle/>
          <a:p>
            <a:fld id="{C81C9141-82DB-4C14-88E1-35F14410916D}" type="slidenum">
              <a:rPr lang="he-IL" smtClean="0">
                <a:solidFill>
                  <a:prstClr val="black">
                    <a:lumMod val="65000"/>
                    <a:lumOff val="35000"/>
                  </a:prstClr>
                </a:solidFill>
              </a:rPr>
              <a:pPr/>
              <a:t>‹#›</a:t>
            </a:fld>
            <a:endParaRPr lang="he-IL" dirty="0">
              <a:solidFill>
                <a:prstClr val="black">
                  <a:lumMod val="65000"/>
                  <a:lumOff val="35000"/>
                </a:prstClr>
              </a:solidFill>
            </a:endParaRPr>
          </a:p>
        </p:txBody>
      </p:sp>
      <p:sp>
        <p:nvSpPr>
          <p:cNvPr id="9" name="Footer Placeholder 8"/>
          <p:cNvSpPr>
            <a:spLocks noGrp="1"/>
          </p:cNvSpPr>
          <p:nvPr>
            <p:ph type="ftr" sz="quarter" idx="12"/>
          </p:nvPr>
        </p:nvSpPr>
        <p:spPr/>
        <p:txBody>
          <a:bodyPr/>
          <a:lstStyle/>
          <a:p>
            <a:endParaRPr lang="he-IL" dirty="0">
              <a:solidFill>
                <a:prstClr val="black">
                  <a:lumMod val="65000"/>
                  <a:lumOff val="35000"/>
                </a:prstClr>
              </a:solidFill>
            </a:endParaRPr>
          </a:p>
        </p:txBody>
      </p:sp>
    </p:spTree>
    <p:extLst>
      <p:ext uri="{BB962C8B-B14F-4D97-AF65-F5344CB8AC3E}">
        <p14:creationId xmlns:p14="http://schemas.microsoft.com/office/powerpoint/2010/main" val="2943646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5AF473F5-17A1-4FEE-A998-EE591A2E6C4F}" type="datetimeFigureOut">
              <a:rPr lang="he-IL" smtClean="0">
                <a:solidFill>
                  <a:prstClr val="black">
                    <a:lumMod val="65000"/>
                    <a:lumOff val="35000"/>
                  </a:prstClr>
                </a:solidFill>
              </a:rPr>
              <a:pPr/>
              <a:t>ט"ז/חשון/תשע"ז</a:t>
            </a:fld>
            <a:endParaRPr lang="he-IL" dirty="0">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he-IL" dirty="0">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C81C9141-82DB-4C14-88E1-35F14410916D}" type="slidenum">
              <a:rPr lang="he-IL" smtClean="0">
                <a:solidFill>
                  <a:prstClr val="black">
                    <a:lumMod val="65000"/>
                    <a:lumOff val="35000"/>
                  </a:prstClr>
                </a:solidFill>
              </a:rPr>
              <a:pPr/>
              <a:t>‹#›</a:t>
            </a:fld>
            <a:endParaRPr lang="he-IL" dirty="0">
              <a:solidFill>
                <a:prstClr val="black">
                  <a:lumMod val="65000"/>
                  <a:lumOff val="35000"/>
                </a:prstClr>
              </a:solidFill>
            </a:endParaRPr>
          </a:p>
        </p:txBody>
      </p:sp>
    </p:spTree>
    <p:extLst>
      <p:ext uri="{BB962C8B-B14F-4D97-AF65-F5344CB8AC3E}">
        <p14:creationId xmlns:p14="http://schemas.microsoft.com/office/powerpoint/2010/main" val="1001306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5AF473F5-17A1-4FEE-A998-EE591A2E6C4F}" type="datetimeFigureOut">
              <a:rPr lang="he-IL" smtClean="0">
                <a:solidFill>
                  <a:prstClr val="black">
                    <a:lumMod val="65000"/>
                    <a:lumOff val="35000"/>
                  </a:prstClr>
                </a:solidFill>
              </a:rPr>
              <a:pPr/>
              <a:t>ט"ז/חשון/תשע"ז</a:t>
            </a:fld>
            <a:endParaRPr lang="he-IL" dirty="0">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he-IL" dirty="0">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C81C9141-82DB-4C14-88E1-35F14410916D}" type="slidenum">
              <a:rPr lang="he-IL" smtClean="0">
                <a:solidFill>
                  <a:prstClr val="black">
                    <a:lumMod val="65000"/>
                    <a:lumOff val="35000"/>
                  </a:prstClr>
                </a:solidFill>
              </a:rPr>
              <a:pPr/>
              <a:t>‹#›</a:t>
            </a:fld>
            <a:endParaRPr lang="he-IL" dirty="0">
              <a:solidFill>
                <a:prstClr val="black">
                  <a:lumMod val="65000"/>
                  <a:lumOff val="35000"/>
                </a:prstClr>
              </a:solidFill>
            </a:endParaRPr>
          </a:p>
        </p:txBody>
      </p:sp>
    </p:spTree>
    <p:extLst>
      <p:ext uri="{BB962C8B-B14F-4D97-AF65-F5344CB8AC3E}">
        <p14:creationId xmlns:p14="http://schemas.microsoft.com/office/powerpoint/2010/main" val="34533442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bg>
      <p:bgRef idx="1001">
        <a:schemeClr val="bg2"/>
      </p:bgRef>
    </p:bg>
    <p:spTree>
      <p:nvGrpSpPr>
        <p:cNvPr id="1" name=""/>
        <p:cNvGrpSpPr/>
        <p:nvPr/>
      </p:nvGrpSpPr>
      <p:grpSpPr>
        <a:xfrm>
          <a:off x="0" y="0"/>
          <a:ext cx="0" cy="0"/>
          <a:chOff x="0" y="0"/>
          <a:chExt cx="0" cy="0"/>
        </a:xfrm>
      </p:grpSpPr>
      <p:sp>
        <p:nvSpPr>
          <p:cNvPr id="15" name="מלבן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9" name="מלבן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8" name="מלבן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6" name="מלבן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מלבן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כותרת משנה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e-IL" smtClean="0"/>
              <a:t>לחץ כדי לערוך סגנון כותרת משנה של תבנית בסיס</a:t>
            </a:r>
            <a:endParaRPr kumimoji="0" lang="en-US"/>
          </a:p>
        </p:txBody>
      </p:sp>
      <p:sp>
        <p:nvSpPr>
          <p:cNvPr id="28" name="מציין מיקום של תאריך 27"/>
          <p:cNvSpPr>
            <a:spLocks noGrp="1"/>
          </p:cNvSpPr>
          <p:nvPr>
            <p:ph type="dt" sz="half" idx="10"/>
          </p:nvPr>
        </p:nvSpPr>
        <p:spPr/>
        <p:txBody>
          <a:bodyPr/>
          <a:lstStyle/>
          <a:p>
            <a:fld id="{5AF473F5-17A1-4FEE-A998-EE591A2E6C4F}" type="datetimeFigureOut">
              <a:rPr lang="he-IL" smtClean="0"/>
              <a:pPr/>
              <a:t>ט"ז/חשון/תשע"ז</a:t>
            </a:fld>
            <a:endParaRPr lang="he-IL" dirty="0"/>
          </a:p>
        </p:txBody>
      </p:sp>
      <p:sp>
        <p:nvSpPr>
          <p:cNvPr id="17" name="מציין מיקום של כותרת תחתונה 16"/>
          <p:cNvSpPr>
            <a:spLocks noGrp="1"/>
          </p:cNvSpPr>
          <p:nvPr>
            <p:ph type="ftr" sz="quarter" idx="11"/>
          </p:nvPr>
        </p:nvSpPr>
        <p:spPr/>
        <p:txBody>
          <a:bodyPr/>
          <a:lstStyle/>
          <a:p>
            <a:endParaRPr lang="he-IL" dirty="0"/>
          </a:p>
        </p:txBody>
      </p:sp>
      <p:sp>
        <p:nvSpPr>
          <p:cNvPr id="7" name="מחבר ישר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מלבן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אליפסה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4" name="אליפסה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מציין מיקום של מספר שקופית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81C9141-82DB-4C14-88E1-35F14410916D}" type="slidenum">
              <a:rPr lang="he-IL" smtClean="0">
                <a:solidFill>
                  <a:srgbClr val="8CADAE">
                    <a:shade val="75000"/>
                  </a:srgbClr>
                </a:solidFill>
              </a:rPr>
              <a:pPr/>
              <a:t>‹#›</a:t>
            </a:fld>
            <a:endParaRPr lang="he-IL" dirty="0">
              <a:solidFill>
                <a:srgbClr val="8CADAE">
                  <a:shade val="75000"/>
                </a:srgbClr>
              </a:solidFill>
            </a:endParaRPr>
          </a:p>
        </p:txBody>
      </p:sp>
      <p:sp>
        <p:nvSpPr>
          <p:cNvPr id="8" name="כותרת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he-IL" smtClean="0"/>
              <a:t>לחץ כדי לערוך סגנון כותרת של תבנית בסיס</a:t>
            </a:r>
            <a:endParaRPr kumimoji="0" lang="en-US"/>
          </a:p>
        </p:txBody>
      </p:sp>
    </p:spTree>
    <p:extLst>
      <p:ext uri="{BB962C8B-B14F-4D97-AF65-F5344CB8AC3E}">
        <p14:creationId xmlns:p14="http://schemas.microsoft.com/office/powerpoint/2010/main" val="540062254"/>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כותרת ותוכן">
    <p:bg>
      <p:bgRef idx="1001">
        <a:schemeClr val="bg2"/>
      </p:bgRef>
    </p:bg>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solidFill>
                  <a:schemeClr val="accent3">
                    <a:shade val="75000"/>
                  </a:schemeClr>
                </a:solidFill>
              </a:defRPr>
            </a:lvl1pPr>
          </a:lstStyle>
          <a:p>
            <a:r>
              <a:rPr kumimoji="0" lang="he-IL" smtClean="0"/>
              <a:t>לחץ כדי לערוך סגנון כותרת של תבנית בסיס</a:t>
            </a:r>
            <a:endParaRPr kumimoji="0" lang="en-US"/>
          </a:p>
        </p:txBody>
      </p:sp>
      <p:sp>
        <p:nvSpPr>
          <p:cNvPr id="4" name="מציין מיקום של תאריך 3"/>
          <p:cNvSpPr>
            <a:spLocks noGrp="1"/>
          </p:cNvSpPr>
          <p:nvPr>
            <p:ph type="dt" sz="half" idx="10"/>
          </p:nvPr>
        </p:nvSpPr>
        <p:spPr/>
        <p:txBody>
          <a:bodyPr/>
          <a:lstStyle/>
          <a:p>
            <a:fld id="{5AF473F5-17A1-4FEE-A998-EE591A2E6C4F}" type="datetimeFigureOut">
              <a:rPr lang="he-IL" smtClean="0"/>
              <a:pPr/>
              <a:t>ט"ז/חשון/תשע"ז</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a:xfrm>
            <a:off x="4361688" y="1026372"/>
            <a:ext cx="457200" cy="441325"/>
          </a:xfrm>
        </p:spPr>
        <p:txBody>
          <a:bodyPr/>
          <a:lstStyle/>
          <a:p>
            <a:fld id="{C81C9141-82DB-4C14-88E1-35F14410916D}" type="slidenum">
              <a:rPr lang="he-IL" smtClean="0">
                <a:solidFill>
                  <a:srgbClr val="8CADAE">
                    <a:shade val="75000"/>
                  </a:srgbClr>
                </a:solidFill>
              </a:rPr>
              <a:pPr/>
              <a:t>‹#›</a:t>
            </a:fld>
            <a:endParaRPr lang="he-IL" dirty="0">
              <a:solidFill>
                <a:srgbClr val="8CADAE">
                  <a:shade val="75000"/>
                </a:srgbClr>
              </a:solidFill>
            </a:endParaRPr>
          </a:p>
        </p:txBody>
      </p:sp>
      <p:sp>
        <p:nvSpPr>
          <p:cNvPr id="8" name="מציין מיקום תוכן 7"/>
          <p:cNvSpPr>
            <a:spLocks noGrp="1"/>
          </p:cNvSpPr>
          <p:nvPr>
            <p:ph sz="quarter" idx="1"/>
          </p:nvPr>
        </p:nvSpPr>
        <p:spPr>
          <a:xfrm>
            <a:off x="301752" y="1527048"/>
            <a:ext cx="8503920" cy="45720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Tree>
    <p:extLst>
      <p:ext uri="{BB962C8B-B14F-4D97-AF65-F5344CB8AC3E}">
        <p14:creationId xmlns:p14="http://schemas.microsoft.com/office/powerpoint/2010/main" val="1848378030"/>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bg>
      <p:bgRef idx="1001">
        <a:schemeClr val="bg1"/>
      </p:bgRef>
    </p:bg>
    <p:spTree>
      <p:nvGrpSpPr>
        <p:cNvPr id="1" name=""/>
        <p:cNvGrpSpPr/>
        <p:nvPr/>
      </p:nvGrpSpPr>
      <p:grpSpPr>
        <a:xfrm>
          <a:off x="0" y="0"/>
          <a:ext cx="0" cy="0"/>
          <a:chOff x="0" y="0"/>
          <a:chExt cx="0" cy="0"/>
        </a:xfrm>
      </p:grpSpPr>
      <p:sp>
        <p:nvSpPr>
          <p:cNvPr id="17" name="מלבן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5" name="מלבן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6" name="מלבן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8" name="מלבן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9" name="מלבן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מלבן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3" name="מציין מיקום טקסט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e-IL" smtClean="0"/>
              <a:t>לחץ כדי לערוך סגנונות טקסט של תבנית בסיס</a:t>
            </a:r>
          </a:p>
        </p:txBody>
      </p:sp>
      <p:sp>
        <p:nvSpPr>
          <p:cNvPr id="13" name="מלבן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4" name="מלבן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מציין מיקום של כותרת תחתונה 4"/>
          <p:cNvSpPr>
            <a:spLocks noGrp="1"/>
          </p:cNvSpPr>
          <p:nvPr>
            <p:ph type="ftr" sz="quarter" idx="11"/>
          </p:nvPr>
        </p:nvSpPr>
        <p:spPr/>
        <p:txBody>
          <a:bodyPr/>
          <a:lstStyle/>
          <a:p>
            <a:endParaRPr lang="he-IL" dirty="0"/>
          </a:p>
        </p:txBody>
      </p:sp>
      <p:sp>
        <p:nvSpPr>
          <p:cNvPr id="4" name="מציין מיקום של תאריך 3"/>
          <p:cNvSpPr>
            <a:spLocks noGrp="1"/>
          </p:cNvSpPr>
          <p:nvPr>
            <p:ph type="dt" sz="half" idx="10"/>
          </p:nvPr>
        </p:nvSpPr>
        <p:spPr/>
        <p:txBody>
          <a:bodyPr/>
          <a:lstStyle/>
          <a:p>
            <a:fld id="{5AF473F5-17A1-4FEE-A998-EE591A2E6C4F}" type="datetimeFigureOut">
              <a:rPr lang="he-IL" smtClean="0"/>
              <a:pPr/>
              <a:t>ט"ז/חשון/תשע"ז</a:t>
            </a:fld>
            <a:endParaRPr lang="he-IL" dirty="0"/>
          </a:p>
        </p:txBody>
      </p:sp>
      <p:sp>
        <p:nvSpPr>
          <p:cNvPr id="8" name="מחבר ישר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אליפסה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אליפסה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6" name="מציין מיקום של מספר שקופית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81C9141-82DB-4C14-88E1-35F14410916D}" type="slidenum">
              <a:rPr lang="he-IL" smtClean="0">
                <a:solidFill>
                  <a:srgbClr val="8CADAE">
                    <a:shade val="75000"/>
                  </a:srgbClr>
                </a:solidFill>
              </a:rPr>
              <a:pPr/>
              <a:t>‹#›</a:t>
            </a:fld>
            <a:endParaRPr lang="he-IL" dirty="0">
              <a:solidFill>
                <a:srgbClr val="8CADAE">
                  <a:shade val="75000"/>
                </a:srgbClr>
              </a:solidFill>
            </a:endParaRPr>
          </a:p>
        </p:txBody>
      </p:sp>
      <p:sp>
        <p:nvSpPr>
          <p:cNvPr id="2" name="כותרת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he-IL" smtClean="0"/>
              <a:t>לחץ כדי לערוך סגנון כותרת של תבנית בסיס</a:t>
            </a:r>
            <a:endParaRPr kumimoji="0" lang="en-US"/>
          </a:p>
        </p:txBody>
      </p:sp>
    </p:spTree>
    <p:extLst>
      <p:ext uri="{BB962C8B-B14F-4D97-AF65-F5344CB8AC3E}">
        <p14:creationId xmlns:p14="http://schemas.microsoft.com/office/powerpoint/2010/main" val="3484687052"/>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שני תכנים">
    <p:bg>
      <p:bgRef idx="1001">
        <a:schemeClr val="bg2"/>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301752" y="228600"/>
            <a:ext cx="8534400" cy="758952"/>
          </a:xfrm>
        </p:spPr>
        <p:txBody>
          <a:bodyPr/>
          <a:lstStyle/>
          <a:p>
            <a:r>
              <a:rPr kumimoji="0" lang="he-IL" smtClean="0"/>
              <a:t>לחץ כדי לערוך סגנון כותרת של תבנית בסיס</a:t>
            </a:r>
            <a:endParaRPr kumimoji="0" lang="en-US"/>
          </a:p>
        </p:txBody>
      </p:sp>
      <p:sp>
        <p:nvSpPr>
          <p:cNvPr id="5" name="מציין מיקום של תאריך 4"/>
          <p:cNvSpPr>
            <a:spLocks noGrp="1"/>
          </p:cNvSpPr>
          <p:nvPr>
            <p:ph type="dt" sz="half" idx="10"/>
          </p:nvPr>
        </p:nvSpPr>
        <p:spPr>
          <a:xfrm>
            <a:off x="5791200" y="6409944"/>
            <a:ext cx="3044952" cy="365760"/>
          </a:xfrm>
        </p:spPr>
        <p:txBody>
          <a:bodyPr/>
          <a:lstStyle/>
          <a:p>
            <a:fld id="{5AF473F5-17A1-4FEE-A998-EE591A2E6C4F}" type="datetimeFigureOut">
              <a:rPr lang="he-IL" smtClean="0"/>
              <a:pPr/>
              <a:t>ט"ז/חשון/תשע"ז</a:t>
            </a:fld>
            <a:endParaRPr lang="he-IL" dirty="0"/>
          </a:p>
        </p:txBody>
      </p:sp>
      <p:sp>
        <p:nvSpPr>
          <p:cNvPr id="6" name="מציין מיקום של כותרת תחתונה 5"/>
          <p:cNvSpPr>
            <a:spLocks noGrp="1"/>
          </p:cNvSpPr>
          <p:nvPr>
            <p:ph type="ftr" sz="quarter" idx="11"/>
          </p:nvPr>
        </p:nvSpPr>
        <p:spPr/>
        <p:txBody>
          <a:bodyPr/>
          <a:lstStyle/>
          <a:p>
            <a:endParaRPr lang="he-IL" dirty="0"/>
          </a:p>
        </p:txBody>
      </p:sp>
      <p:sp>
        <p:nvSpPr>
          <p:cNvPr id="7" name="מציין מיקום של מספר שקופית 6"/>
          <p:cNvSpPr>
            <a:spLocks noGrp="1"/>
          </p:cNvSpPr>
          <p:nvPr>
            <p:ph type="sldNum" sz="quarter" idx="12"/>
          </p:nvPr>
        </p:nvSpPr>
        <p:spPr/>
        <p:txBody>
          <a:bodyPr/>
          <a:lstStyle/>
          <a:p>
            <a:fld id="{C81C9141-82DB-4C14-88E1-35F14410916D}" type="slidenum">
              <a:rPr lang="he-IL" smtClean="0">
                <a:solidFill>
                  <a:srgbClr val="8CADAE">
                    <a:shade val="75000"/>
                  </a:srgbClr>
                </a:solidFill>
              </a:rPr>
              <a:pPr/>
              <a:t>‹#›</a:t>
            </a:fld>
            <a:endParaRPr lang="he-IL" dirty="0">
              <a:solidFill>
                <a:srgbClr val="8CADAE">
                  <a:shade val="75000"/>
                </a:srgbClr>
              </a:solidFill>
            </a:endParaRPr>
          </a:p>
        </p:txBody>
      </p:sp>
      <p:sp>
        <p:nvSpPr>
          <p:cNvPr id="8" name="מחבר ישר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מציין מיקום תוכן 9"/>
          <p:cNvSpPr>
            <a:spLocks noGrp="1"/>
          </p:cNvSpPr>
          <p:nvPr>
            <p:ph sz="half" idx="1"/>
          </p:nvPr>
        </p:nvSpPr>
        <p:spPr>
          <a:xfrm>
            <a:off x="301752" y="1371600"/>
            <a:ext cx="4038600" cy="4681728"/>
          </a:xfrm>
        </p:spPr>
        <p:txBody>
          <a:bodyPr/>
          <a:lstStyle>
            <a:lvl1pPr>
              <a:defRPr sz="2500"/>
            </a:lvl1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12" name="מציין מיקום תוכן 11"/>
          <p:cNvSpPr>
            <a:spLocks noGrp="1"/>
          </p:cNvSpPr>
          <p:nvPr>
            <p:ph sz="half" idx="2"/>
          </p:nvPr>
        </p:nvSpPr>
        <p:spPr>
          <a:xfrm>
            <a:off x="4800600" y="1371600"/>
            <a:ext cx="4038600" cy="4681728"/>
          </a:xfrm>
        </p:spPr>
        <p:txBody>
          <a:bodyPr/>
          <a:lstStyle>
            <a:lvl1pPr>
              <a:defRPr sz="2500"/>
            </a:lvl1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Tree>
    <p:extLst>
      <p:ext uri="{BB962C8B-B14F-4D97-AF65-F5344CB8AC3E}">
        <p14:creationId xmlns:p14="http://schemas.microsoft.com/office/powerpoint/2010/main" val="2594698064"/>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השוואה">
    <p:bg>
      <p:bgRef idx="1001">
        <a:schemeClr val="bg2"/>
      </p:bgRef>
    </p:bg>
    <p:spTree>
      <p:nvGrpSpPr>
        <p:cNvPr id="1" name=""/>
        <p:cNvGrpSpPr/>
        <p:nvPr/>
      </p:nvGrpSpPr>
      <p:grpSpPr>
        <a:xfrm>
          <a:off x="0" y="0"/>
          <a:ext cx="0" cy="0"/>
          <a:chOff x="0" y="0"/>
          <a:chExt cx="0" cy="0"/>
        </a:xfrm>
      </p:grpSpPr>
      <p:sp>
        <p:nvSpPr>
          <p:cNvPr id="10" name="מחבר ישר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מלבן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9" name="מלבן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1" name="מלבן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2" name="מלבן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1" name="מלבן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3" name="מלבן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3" name="מציין מיקום טקסט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4" name="מציין מיקום טקסט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7" name="מציין מיקום של תאריך 6"/>
          <p:cNvSpPr>
            <a:spLocks noGrp="1"/>
          </p:cNvSpPr>
          <p:nvPr>
            <p:ph type="dt" sz="half" idx="10"/>
          </p:nvPr>
        </p:nvSpPr>
        <p:spPr/>
        <p:txBody>
          <a:bodyPr/>
          <a:lstStyle/>
          <a:p>
            <a:fld id="{5AF473F5-17A1-4FEE-A998-EE591A2E6C4F}" type="datetimeFigureOut">
              <a:rPr lang="he-IL" smtClean="0"/>
              <a:pPr/>
              <a:t>ט"ז/חשון/תשע"ז</a:t>
            </a:fld>
            <a:endParaRPr lang="he-IL" dirty="0"/>
          </a:p>
        </p:txBody>
      </p:sp>
      <p:sp>
        <p:nvSpPr>
          <p:cNvPr id="8" name="מציין מיקום של כותרת תחתונה 7"/>
          <p:cNvSpPr>
            <a:spLocks noGrp="1"/>
          </p:cNvSpPr>
          <p:nvPr>
            <p:ph type="ftr" sz="quarter" idx="11"/>
          </p:nvPr>
        </p:nvSpPr>
        <p:spPr>
          <a:xfrm>
            <a:off x="304800" y="6409944"/>
            <a:ext cx="3581400" cy="365760"/>
          </a:xfrm>
        </p:spPr>
        <p:txBody>
          <a:bodyPr/>
          <a:lstStyle/>
          <a:p>
            <a:endParaRPr lang="he-IL" dirty="0"/>
          </a:p>
        </p:txBody>
      </p:sp>
      <p:sp>
        <p:nvSpPr>
          <p:cNvPr id="15" name="מחבר ישר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8" name="מלבן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4" name="מציין מיקום תוכן 23"/>
          <p:cNvSpPr>
            <a:spLocks noGrp="1"/>
          </p:cNvSpPr>
          <p:nvPr>
            <p:ph sz="quarter" idx="2"/>
          </p:nvPr>
        </p:nvSpPr>
        <p:spPr>
          <a:xfrm>
            <a:off x="301752" y="2471383"/>
            <a:ext cx="4041648" cy="3818404"/>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26" name="מציין מיקום תוכן 25"/>
          <p:cNvSpPr>
            <a:spLocks noGrp="1"/>
          </p:cNvSpPr>
          <p:nvPr>
            <p:ph sz="quarter" idx="4"/>
          </p:nvPr>
        </p:nvSpPr>
        <p:spPr>
          <a:xfrm>
            <a:off x="4800600" y="2471383"/>
            <a:ext cx="4038600" cy="3822192"/>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25" name="אליפסה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7" name="אליפסה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9" name="מציין מיקום של מספר שקופית 8"/>
          <p:cNvSpPr>
            <a:spLocks noGrp="1"/>
          </p:cNvSpPr>
          <p:nvPr>
            <p:ph type="sldNum" sz="quarter" idx="12"/>
          </p:nvPr>
        </p:nvSpPr>
        <p:spPr>
          <a:xfrm>
            <a:off x="4343400" y="1042416"/>
            <a:ext cx="457200" cy="441325"/>
          </a:xfrm>
        </p:spPr>
        <p:txBody>
          <a:bodyPr/>
          <a:lstStyle>
            <a:lvl1pPr algn="ctr">
              <a:defRPr/>
            </a:lvl1pPr>
          </a:lstStyle>
          <a:p>
            <a:fld id="{C81C9141-82DB-4C14-88E1-35F14410916D}" type="slidenum">
              <a:rPr lang="he-IL" smtClean="0">
                <a:solidFill>
                  <a:srgbClr val="8CADAE">
                    <a:shade val="75000"/>
                  </a:srgbClr>
                </a:solidFill>
              </a:rPr>
              <a:pPr/>
              <a:t>‹#›</a:t>
            </a:fld>
            <a:endParaRPr lang="he-IL" dirty="0">
              <a:solidFill>
                <a:srgbClr val="8CADAE">
                  <a:shade val="75000"/>
                </a:srgbClr>
              </a:solidFill>
            </a:endParaRPr>
          </a:p>
        </p:txBody>
      </p:sp>
      <p:sp>
        <p:nvSpPr>
          <p:cNvPr id="23" name="כותרת 22"/>
          <p:cNvSpPr>
            <a:spLocks noGrp="1"/>
          </p:cNvSpPr>
          <p:nvPr>
            <p:ph type="title"/>
          </p:nvPr>
        </p:nvSpPr>
        <p:spPr/>
        <p:txBody>
          <a:bodyPr rtlCol="0" anchor="b" anchorCtr="0"/>
          <a:lstStyle/>
          <a:p>
            <a:r>
              <a:rPr kumimoji="0" lang="he-IL" smtClean="0"/>
              <a:t>לחץ כדי לערוך סגנון כותרת של תבנית בסיס</a:t>
            </a:r>
            <a:endParaRPr kumimoji="0" lang="en-US"/>
          </a:p>
        </p:txBody>
      </p:sp>
    </p:spTree>
    <p:extLst>
      <p:ext uri="{BB962C8B-B14F-4D97-AF65-F5344CB8AC3E}">
        <p14:creationId xmlns:p14="http://schemas.microsoft.com/office/powerpoint/2010/main" val="1048192785"/>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מציין מיקום של תאריך 2"/>
          <p:cNvSpPr>
            <a:spLocks noGrp="1"/>
          </p:cNvSpPr>
          <p:nvPr>
            <p:ph type="dt" sz="half" idx="10"/>
          </p:nvPr>
        </p:nvSpPr>
        <p:spPr/>
        <p:txBody>
          <a:bodyPr/>
          <a:lstStyle/>
          <a:p>
            <a:fld id="{5AF473F5-17A1-4FEE-A998-EE591A2E6C4F}" type="datetimeFigureOut">
              <a:rPr lang="he-IL" smtClean="0"/>
              <a:pPr/>
              <a:t>ט"ז/חשון/תשע"ז</a:t>
            </a:fld>
            <a:endParaRPr lang="he-IL" dirty="0"/>
          </a:p>
        </p:txBody>
      </p:sp>
      <p:sp>
        <p:nvSpPr>
          <p:cNvPr id="4" name="מציין מיקום של כותרת תחתונה 3"/>
          <p:cNvSpPr>
            <a:spLocks noGrp="1"/>
          </p:cNvSpPr>
          <p:nvPr>
            <p:ph type="ftr" sz="quarter" idx="11"/>
          </p:nvPr>
        </p:nvSpPr>
        <p:spPr/>
        <p:txBody>
          <a:bodyPr/>
          <a:lstStyle/>
          <a:p>
            <a:endParaRPr lang="he-IL" dirty="0"/>
          </a:p>
        </p:txBody>
      </p:sp>
      <p:sp>
        <p:nvSpPr>
          <p:cNvPr id="5" name="מציין מיקום של מספר שקופית 4"/>
          <p:cNvSpPr>
            <a:spLocks noGrp="1"/>
          </p:cNvSpPr>
          <p:nvPr>
            <p:ph type="sldNum" sz="quarter" idx="12"/>
          </p:nvPr>
        </p:nvSpPr>
        <p:spPr>
          <a:xfrm>
            <a:off x="4343400" y="1036020"/>
            <a:ext cx="457200" cy="441325"/>
          </a:xfrm>
        </p:spPr>
        <p:txBody>
          <a:bodyPr/>
          <a:lstStyle/>
          <a:p>
            <a:fld id="{C81C9141-82DB-4C14-88E1-35F14410916D}" type="slidenum">
              <a:rPr lang="he-IL" smtClean="0">
                <a:solidFill>
                  <a:srgbClr val="8CADAE">
                    <a:shade val="75000"/>
                  </a:srgbClr>
                </a:solidFill>
              </a:rPr>
              <a:pPr/>
              <a:t>‹#›</a:t>
            </a:fld>
            <a:endParaRPr lang="he-IL" dirty="0">
              <a:solidFill>
                <a:srgbClr val="8CADAE">
                  <a:shade val="75000"/>
                </a:srgbClr>
              </a:solidFill>
            </a:endParaRPr>
          </a:p>
        </p:txBody>
      </p:sp>
    </p:spTree>
    <p:extLst>
      <p:ext uri="{BB962C8B-B14F-4D97-AF65-F5344CB8AC3E}">
        <p14:creationId xmlns:p14="http://schemas.microsoft.com/office/powerpoint/2010/main" val="13419014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ריק">
    <p:spTree>
      <p:nvGrpSpPr>
        <p:cNvPr id="1" name=""/>
        <p:cNvGrpSpPr/>
        <p:nvPr/>
      </p:nvGrpSpPr>
      <p:grpSpPr>
        <a:xfrm>
          <a:off x="0" y="0"/>
          <a:ext cx="0" cy="0"/>
          <a:chOff x="0" y="0"/>
          <a:chExt cx="0" cy="0"/>
        </a:xfrm>
      </p:grpSpPr>
      <p:sp>
        <p:nvSpPr>
          <p:cNvPr id="7" name="מלבן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8" name="מלבן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מלבן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מלבן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מלבן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6" name="מלבן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 name="מציין מיקום של תאריך 1"/>
          <p:cNvSpPr>
            <a:spLocks noGrp="1"/>
          </p:cNvSpPr>
          <p:nvPr>
            <p:ph type="dt" sz="half" idx="10"/>
          </p:nvPr>
        </p:nvSpPr>
        <p:spPr/>
        <p:txBody>
          <a:bodyPr/>
          <a:lstStyle/>
          <a:p>
            <a:fld id="{5AF473F5-17A1-4FEE-A998-EE591A2E6C4F}" type="datetimeFigureOut">
              <a:rPr lang="he-IL" smtClean="0"/>
              <a:pPr/>
              <a:t>ט"ז/חשון/תשע"ז</a:t>
            </a:fld>
            <a:endParaRPr lang="he-IL" dirty="0"/>
          </a:p>
        </p:txBody>
      </p:sp>
      <p:sp>
        <p:nvSpPr>
          <p:cNvPr id="3" name="מציין מיקום של כותרת תחתונה 2"/>
          <p:cNvSpPr>
            <a:spLocks noGrp="1"/>
          </p:cNvSpPr>
          <p:nvPr>
            <p:ph type="ftr" sz="quarter" idx="11"/>
          </p:nvPr>
        </p:nvSpPr>
        <p:spPr/>
        <p:txBody>
          <a:bodyPr/>
          <a:lstStyle/>
          <a:p>
            <a:endParaRPr lang="he-IL" dirty="0"/>
          </a:p>
        </p:txBody>
      </p:sp>
      <p:sp>
        <p:nvSpPr>
          <p:cNvPr id="4" name="מציין מיקום של מספר שקופית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81C9141-82DB-4C14-88E1-35F14410916D}" type="slidenum">
              <a:rPr lang="he-IL" smtClean="0"/>
              <a:pPr/>
              <a:t>‹#›</a:t>
            </a:fld>
            <a:endParaRPr lang="he-IL" dirty="0"/>
          </a:p>
        </p:txBody>
      </p:sp>
    </p:spTree>
    <p:extLst>
      <p:ext uri="{BB962C8B-B14F-4D97-AF65-F5344CB8AC3E}">
        <p14:creationId xmlns:p14="http://schemas.microsoft.com/office/powerpoint/2010/main" val="28477708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bg>
      <p:bgRef idx="1001">
        <a:schemeClr val="bg1"/>
      </p:bgRef>
    </p:bg>
    <p:spTree>
      <p:nvGrpSpPr>
        <p:cNvPr id="1" name=""/>
        <p:cNvGrpSpPr/>
        <p:nvPr/>
      </p:nvGrpSpPr>
      <p:grpSpPr>
        <a:xfrm>
          <a:off x="0" y="0"/>
          <a:ext cx="0" cy="0"/>
          <a:chOff x="0" y="0"/>
          <a:chExt cx="0" cy="0"/>
        </a:xfrm>
      </p:grpSpPr>
      <p:sp>
        <p:nvSpPr>
          <p:cNvPr id="19" name="מלבן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5" name="מלבן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8" name="מלבן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6" name="מלבן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7" name="מלבן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מלבן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כותרת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he-IL" smtClean="0"/>
              <a:t>לחץ כדי לערוך סגנונות טקסט של תבנית בסיס</a:t>
            </a:r>
          </a:p>
        </p:txBody>
      </p:sp>
      <p:sp>
        <p:nvSpPr>
          <p:cNvPr id="8" name="מלבן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מחבר ישר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מציין מיקום תוכן 19"/>
          <p:cNvSpPr>
            <a:spLocks noGrp="1"/>
          </p:cNvSpPr>
          <p:nvPr>
            <p:ph sz="quarter" idx="1"/>
          </p:nvPr>
        </p:nvSpPr>
        <p:spPr>
          <a:xfrm>
            <a:off x="3124200" y="685800"/>
            <a:ext cx="5638800" cy="54102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10" name="אליפסה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אליפסה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7" name="מציין מיקום של מספר שקופית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81C9141-82DB-4C14-88E1-35F14410916D}" type="slidenum">
              <a:rPr lang="he-IL" smtClean="0">
                <a:solidFill>
                  <a:srgbClr val="8CADAE">
                    <a:shade val="75000"/>
                  </a:srgbClr>
                </a:solidFill>
              </a:rPr>
              <a:pPr/>
              <a:t>‹#›</a:t>
            </a:fld>
            <a:endParaRPr lang="he-IL" dirty="0">
              <a:solidFill>
                <a:srgbClr val="8CADAE">
                  <a:shade val="75000"/>
                </a:srgbClr>
              </a:solidFill>
            </a:endParaRPr>
          </a:p>
        </p:txBody>
      </p:sp>
      <p:sp>
        <p:nvSpPr>
          <p:cNvPr id="21" name="מלבן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מציין מיקום של תאריך 4"/>
          <p:cNvSpPr>
            <a:spLocks noGrp="1"/>
          </p:cNvSpPr>
          <p:nvPr>
            <p:ph type="dt" sz="half" idx="10"/>
          </p:nvPr>
        </p:nvSpPr>
        <p:spPr/>
        <p:txBody>
          <a:bodyPr/>
          <a:lstStyle/>
          <a:p>
            <a:fld id="{5AF473F5-17A1-4FEE-A998-EE591A2E6C4F}" type="datetimeFigureOut">
              <a:rPr lang="he-IL" smtClean="0"/>
              <a:pPr/>
              <a:t>ט"ז/חשון/תשע"ז</a:t>
            </a:fld>
            <a:endParaRPr lang="he-IL" dirty="0"/>
          </a:p>
        </p:txBody>
      </p:sp>
      <p:sp>
        <p:nvSpPr>
          <p:cNvPr id="6" name="מציין מיקום של כותרת תחתונה 5"/>
          <p:cNvSpPr>
            <a:spLocks noGrp="1"/>
          </p:cNvSpPr>
          <p:nvPr>
            <p:ph type="ftr" sz="quarter" idx="11"/>
          </p:nvPr>
        </p:nvSpPr>
        <p:spPr>
          <a:xfrm>
            <a:off x="301752" y="6410848"/>
            <a:ext cx="3383280" cy="365760"/>
          </a:xfrm>
        </p:spPr>
        <p:txBody>
          <a:bodyPr/>
          <a:lstStyle/>
          <a:p>
            <a:endParaRPr lang="he-IL" dirty="0"/>
          </a:p>
        </p:txBody>
      </p:sp>
    </p:spTree>
    <p:extLst>
      <p:ext uri="{BB962C8B-B14F-4D97-AF65-F5344CB8AC3E}">
        <p14:creationId xmlns:p14="http://schemas.microsoft.com/office/powerpoint/2010/main" val="64627415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smtClean="0"/>
          </a:p>
        </p:txBody>
      </p:sp>
      <p:sp>
        <p:nvSpPr>
          <p:cNvPr id="4" name="Date Placeholder 3"/>
          <p:cNvSpPr>
            <a:spLocks noGrp="1"/>
          </p:cNvSpPr>
          <p:nvPr>
            <p:ph type="dt" sz="half" idx="10"/>
          </p:nvPr>
        </p:nvSpPr>
        <p:spPr/>
        <p:txBody>
          <a:bodyPr/>
          <a:lstStyle/>
          <a:p>
            <a:fld id="{5AF473F5-17A1-4FEE-A998-EE591A2E6C4F}" type="datetimeFigureOut">
              <a:rPr lang="he-IL" smtClean="0">
                <a:solidFill>
                  <a:prstClr val="black">
                    <a:lumMod val="65000"/>
                    <a:lumOff val="35000"/>
                  </a:prstClr>
                </a:solidFill>
              </a:rPr>
              <a:pPr/>
              <a:t>ט"ז/חשון/תשע"ז</a:t>
            </a:fld>
            <a:endParaRPr lang="he-IL" dirty="0">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he-IL" dirty="0">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C81C9141-82DB-4C14-88E1-35F14410916D}" type="slidenum">
              <a:rPr lang="he-IL" smtClean="0">
                <a:solidFill>
                  <a:prstClr val="black">
                    <a:lumMod val="65000"/>
                    <a:lumOff val="35000"/>
                  </a:prstClr>
                </a:solidFill>
              </a:rPr>
              <a:pPr/>
              <a:t>‹#›</a:t>
            </a:fld>
            <a:endParaRPr lang="he-IL" dirty="0">
              <a:solidFill>
                <a:prstClr val="black">
                  <a:lumMod val="65000"/>
                  <a:lumOff val="35000"/>
                </a:prstClr>
              </a:solidFill>
            </a:endParaRPr>
          </a:p>
        </p:txBody>
      </p:sp>
    </p:spTree>
    <p:extLst>
      <p:ext uri="{BB962C8B-B14F-4D97-AF65-F5344CB8AC3E}">
        <p14:creationId xmlns:p14="http://schemas.microsoft.com/office/powerpoint/2010/main" val="29529879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21" name="מחבר ישר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9" name="מלבן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6" name="מלבן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7" name="מלבן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8" name="מלבן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מלבן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8" name="מלבן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5" name="מלבן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אליפסה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3" name="אליפסה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7" name="מציין מיקום של מספר שקופית 6"/>
          <p:cNvSpPr>
            <a:spLocks noGrp="1"/>
          </p:cNvSpPr>
          <p:nvPr>
            <p:ph type="sldNum" sz="quarter" idx="12"/>
          </p:nvPr>
        </p:nvSpPr>
        <p:spPr>
          <a:xfrm>
            <a:off x="1371600" y="312738"/>
            <a:ext cx="457200" cy="441325"/>
          </a:xfrm>
        </p:spPr>
        <p:txBody>
          <a:bodyPr/>
          <a:lstStyle/>
          <a:p>
            <a:fld id="{C81C9141-82DB-4C14-88E1-35F14410916D}" type="slidenum">
              <a:rPr lang="he-IL" smtClean="0">
                <a:solidFill>
                  <a:srgbClr val="8CADAE">
                    <a:shade val="75000"/>
                  </a:srgbClr>
                </a:solidFill>
              </a:rPr>
              <a:pPr/>
              <a:t>‹#›</a:t>
            </a:fld>
            <a:endParaRPr lang="he-IL" dirty="0">
              <a:solidFill>
                <a:srgbClr val="8CADAE">
                  <a:shade val="75000"/>
                </a:srgbClr>
              </a:solidFill>
            </a:endParaRPr>
          </a:p>
        </p:txBody>
      </p:sp>
      <p:sp>
        <p:nvSpPr>
          <p:cNvPr id="2" name="כותרת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he-IL" smtClean="0"/>
              <a:t>לחץ כדי לערוך סגנון כותרת של תבנית בסיס</a:t>
            </a:r>
            <a:endParaRPr kumimoji="0" lang="en-US"/>
          </a:p>
        </p:txBody>
      </p:sp>
      <p:sp>
        <p:nvSpPr>
          <p:cNvPr id="3" name="מציין מיקום של תמונה 2"/>
          <p:cNvSpPr>
            <a:spLocks noGrp="1"/>
          </p:cNvSpPr>
          <p:nvPr>
            <p:ph type="pic" idx="1"/>
          </p:nvPr>
        </p:nvSpPr>
        <p:spPr>
          <a:xfrm>
            <a:off x="3000375" y="609600"/>
            <a:ext cx="5867400" cy="4267200"/>
          </a:xfrm>
        </p:spPr>
        <p:txBody>
          <a:bodyPr/>
          <a:lstStyle>
            <a:lvl1pPr marL="0" indent="0">
              <a:buNone/>
              <a:defRPr sz="3200"/>
            </a:lvl1pPr>
          </a:lstStyle>
          <a:p>
            <a:r>
              <a:rPr kumimoji="0" lang="he-IL" dirty="0" smtClean="0"/>
              <a:t>לחץ על הסמל כדי להוסיף תמונה</a:t>
            </a:r>
            <a:endParaRPr kumimoji="0" lang="en-US" dirty="0"/>
          </a:p>
        </p:txBody>
      </p:sp>
      <p:sp>
        <p:nvSpPr>
          <p:cNvPr id="4" name="מציין מיקום טקסט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he-IL" smtClean="0"/>
              <a:t>לחץ כדי לערוך סגנונות טקסט של תבנית בסיס</a:t>
            </a:r>
          </a:p>
        </p:txBody>
      </p:sp>
      <p:sp>
        <p:nvSpPr>
          <p:cNvPr id="22" name="מלבן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מציין מיקום של תאריך 4"/>
          <p:cNvSpPr>
            <a:spLocks noGrp="1"/>
          </p:cNvSpPr>
          <p:nvPr>
            <p:ph type="dt" sz="half" idx="10"/>
          </p:nvPr>
        </p:nvSpPr>
        <p:spPr>
          <a:xfrm>
            <a:off x="5788152" y="6404984"/>
            <a:ext cx="3044952" cy="365760"/>
          </a:xfrm>
        </p:spPr>
        <p:txBody>
          <a:bodyPr/>
          <a:lstStyle/>
          <a:p>
            <a:fld id="{5AF473F5-17A1-4FEE-A998-EE591A2E6C4F}" type="datetimeFigureOut">
              <a:rPr lang="he-IL" smtClean="0"/>
              <a:pPr/>
              <a:t>ט"ז/חשון/תשע"ז</a:t>
            </a:fld>
            <a:endParaRPr lang="he-IL" dirty="0"/>
          </a:p>
        </p:txBody>
      </p:sp>
      <p:sp>
        <p:nvSpPr>
          <p:cNvPr id="6" name="מציין מיקום של כותרת תחתונה 5"/>
          <p:cNvSpPr>
            <a:spLocks noGrp="1"/>
          </p:cNvSpPr>
          <p:nvPr>
            <p:ph type="ftr" sz="quarter" idx="11"/>
          </p:nvPr>
        </p:nvSpPr>
        <p:spPr>
          <a:xfrm>
            <a:off x="301752" y="6410848"/>
            <a:ext cx="3584448" cy="365760"/>
          </a:xfrm>
        </p:spPr>
        <p:txBody>
          <a:bodyPr/>
          <a:lstStyle/>
          <a:p>
            <a:endParaRPr lang="he-IL" dirty="0"/>
          </a:p>
        </p:txBody>
      </p:sp>
    </p:spTree>
    <p:extLst>
      <p:ext uri="{BB962C8B-B14F-4D97-AF65-F5344CB8AC3E}">
        <p14:creationId xmlns:p14="http://schemas.microsoft.com/office/powerpoint/2010/main" val="2705839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כותרת וטקסט אנכי">
    <p:bg>
      <p:bgRef idx="1001">
        <a:schemeClr val="bg2"/>
      </p:bgRef>
    </p:bg>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5AF473F5-17A1-4FEE-A998-EE591A2E6C4F}" type="datetimeFigureOut">
              <a:rPr lang="he-IL" smtClean="0"/>
              <a:pPr/>
              <a:t>ט"ז/חשון/תשע"ז</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p:txBody>
          <a:bodyPr/>
          <a:lstStyle/>
          <a:p>
            <a:fld id="{C81C9141-82DB-4C14-88E1-35F14410916D}" type="slidenum">
              <a:rPr lang="he-IL" smtClean="0">
                <a:solidFill>
                  <a:srgbClr val="8CADAE">
                    <a:shade val="75000"/>
                  </a:srgbClr>
                </a:solidFill>
              </a:rPr>
              <a:pPr/>
              <a:t>‹#›</a:t>
            </a:fld>
            <a:endParaRPr lang="he-IL" dirty="0">
              <a:solidFill>
                <a:srgbClr val="8CADAE">
                  <a:shade val="75000"/>
                </a:srgbClr>
              </a:solidFill>
            </a:endParaRPr>
          </a:p>
        </p:txBody>
      </p:sp>
    </p:spTree>
    <p:extLst>
      <p:ext uri="{BB962C8B-B14F-4D97-AF65-F5344CB8AC3E}">
        <p14:creationId xmlns:p14="http://schemas.microsoft.com/office/powerpoint/2010/main" val="2889417221"/>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כותרת אנכית וטקסט">
    <p:bg>
      <p:bgRef idx="1001">
        <a:schemeClr val="bg2"/>
      </p:bgRef>
    </p:bg>
    <p:spTree>
      <p:nvGrpSpPr>
        <p:cNvPr id="1" name=""/>
        <p:cNvGrpSpPr/>
        <p:nvPr/>
      </p:nvGrpSpPr>
      <p:grpSpPr>
        <a:xfrm>
          <a:off x="0" y="0"/>
          <a:ext cx="0" cy="0"/>
          <a:chOff x="0" y="0"/>
          <a:chExt cx="0" cy="0"/>
        </a:xfrm>
      </p:grpSpPr>
      <p:sp>
        <p:nvSpPr>
          <p:cNvPr id="7" name="מלבן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8" name="מלבן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מלבן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מלבן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1" name="מלבן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מלבן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מחבר ישר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4" name="אליפסה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5" name="אליפסה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6" name="מציין מיקום של מספר שקופית 5"/>
          <p:cNvSpPr>
            <a:spLocks noGrp="1"/>
          </p:cNvSpPr>
          <p:nvPr>
            <p:ph type="sldNum" sz="quarter" idx="12"/>
          </p:nvPr>
        </p:nvSpPr>
        <p:spPr>
          <a:xfrm>
            <a:off x="6915912" y="3009901"/>
            <a:ext cx="457200" cy="441325"/>
          </a:xfrm>
        </p:spPr>
        <p:txBody>
          <a:bodyPr/>
          <a:lstStyle/>
          <a:p>
            <a:fld id="{C81C9141-82DB-4C14-88E1-35F14410916D}" type="slidenum">
              <a:rPr lang="he-IL" smtClean="0">
                <a:solidFill>
                  <a:srgbClr val="8CADAE">
                    <a:shade val="75000"/>
                  </a:srgbClr>
                </a:solidFill>
              </a:rPr>
              <a:pPr/>
              <a:t>‹#›</a:t>
            </a:fld>
            <a:endParaRPr lang="he-IL" dirty="0">
              <a:solidFill>
                <a:srgbClr val="8CADAE">
                  <a:shade val="75000"/>
                </a:srgbClr>
              </a:solidFill>
            </a:endParaRPr>
          </a:p>
        </p:txBody>
      </p:sp>
      <p:sp>
        <p:nvSpPr>
          <p:cNvPr id="3" name="מציין מיקום של טקסט אנכי 2"/>
          <p:cNvSpPr>
            <a:spLocks noGrp="1"/>
          </p:cNvSpPr>
          <p:nvPr>
            <p:ph type="body" orient="vert" idx="1"/>
          </p:nvPr>
        </p:nvSpPr>
        <p:spPr>
          <a:xfrm>
            <a:off x="304800" y="304800"/>
            <a:ext cx="6553200" cy="5821366"/>
          </a:xfrm>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5AF473F5-17A1-4FEE-A998-EE591A2E6C4F}" type="datetimeFigureOut">
              <a:rPr lang="he-IL" smtClean="0"/>
              <a:pPr/>
              <a:t>ט"ז/חשון/תשע"ז</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2" name="כותרת אנכית 1"/>
          <p:cNvSpPr>
            <a:spLocks noGrp="1"/>
          </p:cNvSpPr>
          <p:nvPr>
            <p:ph type="title" orient="vert"/>
          </p:nvPr>
        </p:nvSpPr>
        <p:spPr>
          <a:xfrm>
            <a:off x="7391400" y="304801"/>
            <a:ext cx="1447800" cy="5851525"/>
          </a:xfrm>
        </p:spPr>
        <p:txBody>
          <a:bodyPr vert="eaVert"/>
          <a:lstStyle/>
          <a:p>
            <a:r>
              <a:rPr kumimoji="0" lang="he-IL" smtClean="0"/>
              <a:t>לחץ כדי לערוך סגנון כותרת של תבנית בסיס</a:t>
            </a:r>
            <a:endParaRPr kumimoji="0" lang="en-US"/>
          </a:p>
        </p:txBody>
      </p:sp>
    </p:spTree>
    <p:extLst>
      <p:ext uri="{BB962C8B-B14F-4D97-AF65-F5344CB8AC3E}">
        <p14:creationId xmlns:p14="http://schemas.microsoft.com/office/powerpoint/2010/main" val="176287076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5AF473F5-17A1-4FEE-A998-EE591A2E6C4F}" type="datetimeFigureOut">
              <a:rPr lang="he-IL" smtClean="0">
                <a:solidFill>
                  <a:prstClr val="black">
                    <a:lumMod val="65000"/>
                    <a:lumOff val="35000"/>
                  </a:prstClr>
                </a:solidFill>
              </a:rPr>
              <a:pPr/>
              <a:t>ט"ז/חשון/תשע"ז</a:t>
            </a:fld>
            <a:endParaRPr lang="he-IL" dirty="0">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he-IL" dirty="0">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C81C9141-82DB-4C14-88E1-35F14410916D}" type="slidenum">
              <a:rPr lang="he-IL" smtClean="0">
                <a:solidFill>
                  <a:prstClr val="black">
                    <a:lumMod val="65000"/>
                    <a:lumOff val="35000"/>
                  </a:prstClr>
                </a:solidFill>
              </a:rPr>
              <a:pPr/>
              <a:t>‹#›</a:t>
            </a:fld>
            <a:endParaRPr lang="he-IL" dirty="0">
              <a:solidFill>
                <a:prstClr val="black">
                  <a:lumMod val="65000"/>
                  <a:lumOff val="35000"/>
                </a:prstClr>
              </a:solidFill>
            </a:endParaRP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18449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smtClean="0"/>
          </a:p>
        </p:txBody>
      </p:sp>
      <p:sp>
        <p:nvSpPr>
          <p:cNvPr id="5" name="Date Placeholder 4"/>
          <p:cNvSpPr>
            <a:spLocks noGrp="1"/>
          </p:cNvSpPr>
          <p:nvPr>
            <p:ph type="dt" sz="half" idx="10"/>
          </p:nvPr>
        </p:nvSpPr>
        <p:spPr/>
        <p:txBody>
          <a:bodyPr/>
          <a:lstStyle/>
          <a:p>
            <a:fld id="{5AF473F5-17A1-4FEE-A998-EE591A2E6C4F}" type="datetimeFigureOut">
              <a:rPr lang="he-IL" smtClean="0">
                <a:solidFill>
                  <a:prstClr val="black">
                    <a:lumMod val="65000"/>
                    <a:lumOff val="35000"/>
                  </a:prstClr>
                </a:solidFill>
              </a:rPr>
              <a:pPr/>
              <a:t>ט"ז/חשון/תשע"ז</a:t>
            </a:fld>
            <a:endParaRPr lang="he-IL" dirty="0">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he-IL" dirty="0">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C81C9141-82DB-4C14-88E1-35F14410916D}" type="slidenum">
              <a:rPr lang="he-IL" smtClean="0">
                <a:solidFill>
                  <a:prstClr val="black">
                    <a:lumMod val="65000"/>
                    <a:lumOff val="35000"/>
                  </a:prstClr>
                </a:solidFill>
              </a:rPr>
              <a:pPr/>
              <a:t>‹#›</a:t>
            </a:fld>
            <a:endParaRPr lang="he-IL" dirty="0">
              <a:solidFill>
                <a:prstClr val="black">
                  <a:lumMod val="65000"/>
                  <a:lumOff val="35000"/>
                </a:prstClr>
              </a:solidFill>
            </a:endParaRPr>
          </a:p>
        </p:txBody>
      </p:sp>
      <p:sp>
        <p:nvSpPr>
          <p:cNvPr id="9" name="Content Placeholder 8"/>
          <p:cNvSpPr>
            <a:spLocks noGrp="1"/>
          </p:cNvSpPr>
          <p:nvPr>
            <p:ph sz="quarter" idx="13"/>
          </p:nvPr>
        </p:nvSpPr>
        <p:spPr>
          <a:xfrm>
            <a:off x="365760" y="1600200"/>
            <a:ext cx="4041648" cy="452628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Tree>
    <p:extLst>
      <p:ext uri="{BB962C8B-B14F-4D97-AF65-F5344CB8AC3E}">
        <p14:creationId xmlns:p14="http://schemas.microsoft.com/office/powerpoint/2010/main" val="3203807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smtClean="0"/>
              <a:t>לחץ כדי לערוך סגנון כותרת של תבנית בסיס</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7" name="Date Placeholder 6"/>
          <p:cNvSpPr>
            <a:spLocks noGrp="1"/>
          </p:cNvSpPr>
          <p:nvPr>
            <p:ph type="dt" sz="half" idx="10"/>
          </p:nvPr>
        </p:nvSpPr>
        <p:spPr/>
        <p:txBody>
          <a:bodyPr/>
          <a:lstStyle/>
          <a:p>
            <a:fld id="{5AF473F5-17A1-4FEE-A998-EE591A2E6C4F}" type="datetimeFigureOut">
              <a:rPr lang="he-IL" smtClean="0">
                <a:solidFill>
                  <a:prstClr val="black">
                    <a:lumMod val="65000"/>
                    <a:lumOff val="35000"/>
                  </a:prstClr>
                </a:solidFill>
              </a:rPr>
              <a:pPr/>
              <a:t>ט"ז/חשון/תשע"ז</a:t>
            </a:fld>
            <a:endParaRPr lang="he-IL" dirty="0">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he-IL" dirty="0">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C81C9141-82DB-4C14-88E1-35F14410916D}" type="slidenum">
              <a:rPr lang="he-IL" smtClean="0">
                <a:solidFill>
                  <a:prstClr val="black">
                    <a:lumMod val="65000"/>
                    <a:lumOff val="35000"/>
                  </a:prstClr>
                </a:solidFill>
              </a:rPr>
              <a:pPr/>
              <a:t>‹#›</a:t>
            </a:fld>
            <a:endParaRPr lang="he-IL" dirty="0">
              <a:solidFill>
                <a:prstClr val="black">
                  <a:lumMod val="65000"/>
                  <a:lumOff val="35000"/>
                </a:prstClr>
              </a:solidFill>
            </a:endParaRPr>
          </a:p>
        </p:txBody>
      </p:sp>
      <p:sp>
        <p:nvSpPr>
          <p:cNvPr id="11" name="Content Placeholder 10"/>
          <p:cNvSpPr>
            <a:spLocks noGrp="1"/>
          </p:cNvSpPr>
          <p:nvPr>
            <p:ph sz="quarter" idx="13"/>
          </p:nvPr>
        </p:nvSpPr>
        <p:spPr>
          <a:xfrm>
            <a:off x="457200" y="2212848"/>
            <a:ext cx="4041648" cy="3913632"/>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Tree>
    <p:extLst>
      <p:ext uri="{BB962C8B-B14F-4D97-AF65-F5344CB8AC3E}">
        <p14:creationId xmlns:p14="http://schemas.microsoft.com/office/powerpoint/2010/main" val="3829475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5AF473F5-17A1-4FEE-A998-EE591A2E6C4F}" type="datetimeFigureOut">
              <a:rPr lang="he-IL" smtClean="0">
                <a:solidFill>
                  <a:prstClr val="black">
                    <a:lumMod val="65000"/>
                    <a:lumOff val="35000"/>
                  </a:prstClr>
                </a:solidFill>
              </a:rPr>
              <a:pPr/>
              <a:t>ט"ז/חשון/תשע"ז</a:t>
            </a:fld>
            <a:endParaRPr lang="he-IL" dirty="0">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he-IL" dirty="0">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C81C9141-82DB-4C14-88E1-35F14410916D}" type="slidenum">
              <a:rPr lang="he-IL" smtClean="0">
                <a:solidFill>
                  <a:prstClr val="black">
                    <a:lumMod val="65000"/>
                    <a:lumOff val="35000"/>
                  </a:prstClr>
                </a:solidFill>
              </a:rPr>
              <a:pPr/>
              <a:t>‹#›</a:t>
            </a:fld>
            <a:endParaRPr lang="he-IL" dirty="0">
              <a:solidFill>
                <a:prstClr val="black">
                  <a:lumMod val="65000"/>
                  <a:lumOff val="35000"/>
                </a:prstClr>
              </a:solidFill>
            </a:endParaRPr>
          </a:p>
        </p:txBody>
      </p:sp>
    </p:spTree>
    <p:extLst>
      <p:ext uri="{BB962C8B-B14F-4D97-AF65-F5344CB8AC3E}">
        <p14:creationId xmlns:p14="http://schemas.microsoft.com/office/powerpoint/2010/main" val="2024098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F473F5-17A1-4FEE-A998-EE591A2E6C4F}" type="datetimeFigureOut">
              <a:rPr lang="he-IL" smtClean="0">
                <a:solidFill>
                  <a:prstClr val="black">
                    <a:lumMod val="65000"/>
                    <a:lumOff val="35000"/>
                  </a:prstClr>
                </a:solidFill>
              </a:rPr>
              <a:pPr/>
              <a:t>ט"ז/חשון/תשע"ז</a:t>
            </a:fld>
            <a:endParaRPr lang="he-IL" dirty="0">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he-IL" dirty="0">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C81C9141-82DB-4C14-88E1-35F14410916D}" type="slidenum">
              <a:rPr lang="he-IL" smtClean="0">
                <a:solidFill>
                  <a:prstClr val="black">
                    <a:lumMod val="65000"/>
                    <a:lumOff val="35000"/>
                  </a:prstClr>
                </a:solidFill>
              </a:rPr>
              <a:pPr/>
              <a:t>‹#›</a:t>
            </a:fld>
            <a:endParaRPr lang="he-IL" dirty="0">
              <a:solidFill>
                <a:prstClr val="black">
                  <a:lumMod val="65000"/>
                  <a:lumOff val="35000"/>
                </a:prstClr>
              </a:solidFill>
            </a:endParaRPr>
          </a:p>
        </p:txBody>
      </p:sp>
    </p:spTree>
    <p:extLst>
      <p:ext uri="{BB962C8B-B14F-4D97-AF65-F5344CB8AC3E}">
        <p14:creationId xmlns:p14="http://schemas.microsoft.com/office/powerpoint/2010/main" val="3859567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5AF473F5-17A1-4FEE-A998-EE591A2E6C4F}" type="datetimeFigureOut">
              <a:rPr lang="he-IL" smtClean="0">
                <a:solidFill>
                  <a:prstClr val="black">
                    <a:lumMod val="65000"/>
                    <a:lumOff val="35000"/>
                  </a:prstClr>
                </a:solidFill>
              </a:rPr>
              <a:pPr/>
              <a:t>ט"ז/חשון/תשע"ז</a:t>
            </a:fld>
            <a:endParaRPr lang="he-IL" dirty="0">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he-IL" dirty="0">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C81C9141-82DB-4C14-88E1-35F14410916D}" type="slidenum">
              <a:rPr lang="he-IL" smtClean="0">
                <a:solidFill>
                  <a:prstClr val="black">
                    <a:lumMod val="65000"/>
                    <a:lumOff val="35000"/>
                  </a:prstClr>
                </a:solidFill>
              </a:rPr>
              <a:pPr/>
              <a:t>‹#›</a:t>
            </a:fld>
            <a:endParaRPr lang="he-IL" dirty="0">
              <a:solidFill>
                <a:prstClr val="black">
                  <a:lumMod val="65000"/>
                  <a:lumOff val="35000"/>
                </a:prstClr>
              </a:solidFill>
            </a:endParaRPr>
          </a:p>
        </p:txBody>
      </p:sp>
    </p:spTree>
    <p:extLst>
      <p:ext uri="{BB962C8B-B14F-4D97-AF65-F5344CB8AC3E}">
        <p14:creationId xmlns:p14="http://schemas.microsoft.com/office/powerpoint/2010/main" val="4926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he-IL" smtClean="0"/>
              <a:t>לחץ כדי לערוך סגנון כותרת של תבנית בסיס</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smtClean="0"/>
              <a:t>לחץ על הסמל כדי להוסיף תמונה</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5AF473F5-17A1-4FEE-A998-EE591A2E6C4F}" type="datetimeFigureOut">
              <a:rPr lang="he-IL" smtClean="0">
                <a:solidFill>
                  <a:prstClr val="black">
                    <a:lumMod val="65000"/>
                    <a:lumOff val="35000"/>
                  </a:prstClr>
                </a:solidFill>
              </a:rPr>
              <a:pPr/>
              <a:t>ט"ז/חשון/תשע"ז</a:t>
            </a:fld>
            <a:endParaRPr lang="he-IL" dirty="0">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he-IL" dirty="0">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C81C9141-82DB-4C14-88E1-35F14410916D}" type="slidenum">
              <a:rPr lang="he-IL" smtClean="0">
                <a:solidFill>
                  <a:prstClr val="black">
                    <a:lumMod val="65000"/>
                    <a:lumOff val="35000"/>
                  </a:prstClr>
                </a:solidFill>
              </a:rPr>
              <a:pPr/>
              <a:t>‹#›</a:t>
            </a:fld>
            <a:endParaRPr lang="he-IL" dirty="0">
              <a:solidFill>
                <a:prstClr val="black">
                  <a:lumMod val="65000"/>
                  <a:lumOff val="35000"/>
                </a:prstClr>
              </a:solidFill>
            </a:endParaRPr>
          </a:p>
        </p:txBody>
      </p:sp>
    </p:spTree>
    <p:extLst>
      <p:ext uri="{BB962C8B-B14F-4D97-AF65-F5344CB8AC3E}">
        <p14:creationId xmlns:p14="http://schemas.microsoft.com/office/powerpoint/2010/main" val="2130819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5AF473F5-17A1-4FEE-A998-EE591A2E6C4F}" type="datetimeFigureOut">
              <a:rPr lang="he-IL" smtClean="0">
                <a:solidFill>
                  <a:prstClr val="black">
                    <a:lumMod val="65000"/>
                    <a:lumOff val="35000"/>
                  </a:prstClr>
                </a:solidFill>
              </a:rPr>
              <a:pPr/>
              <a:t>ט"ז/חשון/תשע"ז</a:t>
            </a:fld>
            <a:endParaRPr lang="he-IL" dirty="0">
              <a:solidFill>
                <a:prstClr val="black">
                  <a:lumMod val="65000"/>
                  <a:lumOff val="35000"/>
                </a:prstClr>
              </a:solidFill>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he-IL" dirty="0">
              <a:solidFill>
                <a:prstClr val="black">
                  <a:lumMod val="65000"/>
                  <a:lumOff val="35000"/>
                </a:prstClr>
              </a:solidFill>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C81C9141-82DB-4C14-88E1-35F14410916D}" type="slidenum">
              <a:rPr lang="he-IL" smtClean="0">
                <a:solidFill>
                  <a:prstClr val="black">
                    <a:lumMod val="65000"/>
                    <a:lumOff val="35000"/>
                  </a:prstClr>
                </a:solidFill>
              </a:rPr>
              <a:pPr/>
              <a:t>‹#›</a:t>
            </a:fld>
            <a:endParaRPr lang="he-IL" dirty="0">
              <a:solidFill>
                <a:prstClr val="black">
                  <a:lumMod val="65000"/>
                  <a:lumOff val="35000"/>
                </a:prstClr>
              </a:solidFill>
            </a:endParaRP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29451013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r" defTabSz="914400" rtl="1"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מלבן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6" name="מלבן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8" name="מלבן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9" name="מלבן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מלבן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4" name="מציין מיקום של תאריך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AF473F5-17A1-4FEE-A998-EE591A2E6C4F}" type="datetimeFigureOut">
              <a:rPr lang="he-IL" smtClean="0"/>
              <a:pPr/>
              <a:t>ט"ז/חשון/תשע"ז</a:t>
            </a:fld>
            <a:endParaRPr lang="he-IL" dirty="0"/>
          </a:p>
        </p:txBody>
      </p:sp>
      <p:sp>
        <p:nvSpPr>
          <p:cNvPr id="3" name="מציין מיקום של כותרת תחתונה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he-IL" dirty="0"/>
          </a:p>
        </p:txBody>
      </p:sp>
      <p:sp>
        <p:nvSpPr>
          <p:cNvPr id="8" name="מלבן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מחבר ישר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אליפסה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5" name="אליפסה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מציין מיקום של מספר שקופית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81C9141-82DB-4C14-88E1-35F14410916D}" type="slidenum">
              <a:rPr lang="he-IL" smtClean="0">
                <a:solidFill>
                  <a:srgbClr val="8CADAE">
                    <a:shade val="75000"/>
                  </a:srgbClr>
                </a:solidFill>
              </a:rPr>
              <a:pPr/>
              <a:t>‹#›</a:t>
            </a:fld>
            <a:endParaRPr lang="he-IL" dirty="0">
              <a:solidFill>
                <a:srgbClr val="8CADAE">
                  <a:shade val="75000"/>
                </a:srgbClr>
              </a:solidFill>
            </a:endParaRPr>
          </a:p>
        </p:txBody>
      </p:sp>
      <p:sp>
        <p:nvSpPr>
          <p:cNvPr id="22" name="מציין מיקום של כותרת 21"/>
          <p:cNvSpPr>
            <a:spLocks noGrp="1"/>
          </p:cNvSpPr>
          <p:nvPr>
            <p:ph type="title"/>
          </p:nvPr>
        </p:nvSpPr>
        <p:spPr>
          <a:xfrm>
            <a:off x="301752" y="228600"/>
            <a:ext cx="8534400" cy="758952"/>
          </a:xfrm>
          <a:prstGeom prst="rect">
            <a:avLst/>
          </a:prstGeom>
        </p:spPr>
        <p:txBody>
          <a:bodyPr vert="horz" anchor="b">
            <a:normAutofit/>
          </a:bodyPr>
          <a:lstStyle/>
          <a:p>
            <a:r>
              <a:rPr kumimoji="0" lang="he-IL" smtClean="0"/>
              <a:t>לחץ כדי לערוך סגנון כותרת של תבנית בסיס</a:t>
            </a:r>
            <a:endParaRPr kumimoji="0" lang="en-US"/>
          </a:p>
        </p:txBody>
      </p:sp>
      <p:sp>
        <p:nvSpPr>
          <p:cNvPr id="13" name="מציין מיקום טקסט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Tree>
    <p:extLst>
      <p:ext uri="{BB962C8B-B14F-4D97-AF65-F5344CB8AC3E}">
        <p14:creationId xmlns:p14="http://schemas.microsoft.com/office/powerpoint/2010/main" val="25363563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381000"/>
            <a:ext cx="7772400" cy="1247800"/>
          </a:xfrm>
        </p:spPr>
        <p:txBody>
          <a:bodyPr>
            <a:normAutofit/>
          </a:bodyPr>
          <a:lstStyle/>
          <a:p>
            <a:r>
              <a:rPr lang="he-IL" sz="7200" b="1" dirty="0" smtClean="0">
                <a:solidFill>
                  <a:srgbClr val="002060"/>
                </a:solidFill>
                <a:latin typeface="BN Alpaca" panose="02000000000000000000" pitchFamily="2" charset="-79"/>
                <a:cs typeface="BN Alpaca" panose="02000000000000000000" pitchFamily="2" charset="-79"/>
              </a:rPr>
              <a:t>חיים נחמן ביאליק</a:t>
            </a:r>
            <a:endParaRPr lang="he-IL" sz="7200" b="1" dirty="0">
              <a:solidFill>
                <a:srgbClr val="002060"/>
              </a:solidFill>
              <a:latin typeface="BN Alpaca" panose="02000000000000000000" pitchFamily="2" charset="-79"/>
              <a:cs typeface="BN Alpaca" panose="02000000000000000000" pitchFamily="2" charset="-79"/>
            </a:endParaRPr>
          </a:p>
        </p:txBody>
      </p:sp>
      <p:pic>
        <p:nvPicPr>
          <p:cNvPr id="1026" name="Picture 2" descr="https://www.safa-ivrit.org/writers/g2/biali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145715">
            <a:off x="755576" y="2704086"/>
            <a:ext cx="2736304" cy="337430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067944" y="2754912"/>
            <a:ext cx="4746878" cy="2031325"/>
          </a:xfrm>
          <a:prstGeom prst="rect">
            <a:avLst/>
          </a:prstGeom>
          <a:noFill/>
          <a:ln w="38100">
            <a:solidFill>
              <a:srgbClr val="002060"/>
            </a:solidFill>
          </a:ln>
        </p:spPr>
        <p:txBody>
          <a:bodyPr wrap="square" rtlCol="1">
            <a:spAutoFit/>
          </a:bodyPr>
          <a:lstStyle/>
          <a:p>
            <a:endParaRPr lang="he-IL" sz="3200" b="1" dirty="0">
              <a:solidFill>
                <a:prstClr val="black"/>
              </a:solidFill>
            </a:endParaRPr>
          </a:p>
          <a:p>
            <a:pPr marL="285750" indent="-285750">
              <a:buFont typeface="Wingdings" panose="05000000000000000000" pitchFamily="2" charset="2"/>
              <a:buChar char="Ø"/>
            </a:pPr>
            <a:r>
              <a:rPr lang="he-IL" sz="3000" b="1" dirty="0">
                <a:solidFill>
                  <a:prstClr val="black"/>
                </a:solidFill>
              </a:rPr>
              <a:t>"לא זכיתי באור מן ההפקר"</a:t>
            </a:r>
          </a:p>
          <a:p>
            <a:pPr marL="285750" indent="-285750">
              <a:buFont typeface="Wingdings" panose="05000000000000000000" pitchFamily="2" charset="2"/>
              <a:buChar char="Ø"/>
            </a:pPr>
            <a:endParaRPr lang="he-IL" sz="3200" b="1" dirty="0">
              <a:solidFill>
                <a:prstClr val="black"/>
              </a:solidFill>
            </a:endParaRPr>
          </a:p>
          <a:p>
            <a:pPr marL="285750" indent="-285750">
              <a:buFont typeface="Wingdings" panose="05000000000000000000" pitchFamily="2" charset="2"/>
              <a:buChar char="Ø"/>
            </a:pPr>
            <a:r>
              <a:rPr lang="he-IL" sz="3200" b="1" dirty="0">
                <a:solidFill>
                  <a:prstClr val="black"/>
                </a:solidFill>
              </a:rPr>
              <a:t>"על השחיטה"</a:t>
            </a:r>
          </a:p>
        </p:txBody>
      </p:sp>
    </p:spTree>
    <p:extLst>
      <p:ext uri="{BB962C8B-B14F-4D97-AF65-F5344CB8AC3E}">
        <p14:creationId xmlns:p14="http://schemas.microsoft.com/office/powerpoint/2010/main" val="38001361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16632"/>
            <a:ext cx="8229600" cy="620688"/>
          </a:xfrm>
        </p:spPr>
        <p:txBody>
          <a:bodyPr/>
          <a:lstStyle/>
          <a:p>
            <a:r>
              <a:rPr lang="he-IL" sz="4800" b="1" dirty="0" smtClean="0">
                <a:solidFill>
                  <a:srgbClr val="0070C0"/>
                </a:solidFill>
                <a:latin typeface="BN Alpaca" panose="02000000000000000000" pitchFamily="2" charset="-79"/>
                <a:cs typeface="BN Alpaca" panose="02000000000000000000" pitchFamily="2" charset="-79"/>
              </a:rPr>
              <a:t>בית ד'</a:t>
            </a:r>
            <a:endParaRPr lang="he-IL" sz="4800" b="1" dirty="0">
              <a:solidFill>
                <a:srgbClr val="0070C0"/>
              </a:solidFill>
              <a:latin typeface="BN Alpaca" panose="02000000000000000000" pitchFamily="2" charset="-79"/>
              <a:cs typeface="BN Alpaca" panose="02000000000000000000" pitchFamily="2" charset="-79"/>
            </a:endParaRPr>
          </a:p>
        </p:txBody>
      </p:sp>
      <p:sp>
        <p:nvSpPr>
          <p:cNvPr id="4" name="TextBox 3"/>
          <p:cNvSpPr txBox="1"/>
          <p:nvPr/>
        </p:nvSpPr>
        <p:spPr>
          <a:xfrm>
            <a:off x="107504" y="692696"/>
            <a:ext cx="8892480" cy="6093976"/>
          </a:xfrm>
          <a:prstGeom prst="rect">
            <a:avLst/>
          </a:prstGeom>
          <a:noFill/>
        </p:spPr>
        <p:txBody>
          <a:bodyPr wrap="square" rtlCol="1">
            <a:spAutoFit/>
          </a:bodyPr>
          <a:lstStyle/>
          <a:p>
            <a:r>
              <a:rPr lang="he-IL" sz="2600" dirty="0">
                <a:solidFill>
                  <a:prstClr val="black"/>
                </a:solidFill>
                <a:latin typeface="David" panose="020E0502060401010101" pitchFamily="34" charset="-79"/>
                <a:cs typeface="David" panose="020E0502060401010101" pitchFamily="34" charset="-79"/>
              </a:rPr>
              <a:t>בבית זה, השירה עוזבת את היוצר ומגיעה אל לב הקוראים:</a:t>
            </a:r>
          </a:p>
          <a:p>
            <a:r>
              <a:rPr lang="he-IL" sz="2600" dirty="0">
                <a:solidFill>
                  <a:prstClr val="black"/>
                </a:solidFill>
                <a:latin typeface="David" panose="020E0502060401010101" pitchFamily="34" charset="-79"/>
                <a:cs typeface="David" panose="020E0502060401010101" pitchFamily="34" charset="-79"/>
              </a:rPr>
              <a:t>"ומחרוזי יתמלט לבבכם" – החרוז שמקורו בניצוץ שהשתחרר מלב הדובר נמלט ללב הקורא והפך לאש.</a:t>
            </a:r>
          </a:p>
          <a:p>
            <a:endParaRPr lang="he-IL" sz="2600" dirty="0">
              <a:solidFill>
                <a:prstClr val="black"/>
              </a:solidFill>
              <a:latin typeface="David" panose="020E0502060401010101" pitchFamily="34" charset="-79"/>
              <a:cs typeface="David" panose="020E0502060401010101" pitchFamily="34" charset="-79"/>
            </a:endParaRPr>
          </a:p>
          <a:p>
            <a:r>
              <a:rPr lang="he-IL" sz="2600" dirty="0">
                <a:solidFill>
                  <a:prstClr val="black"/>
                </a:solidFill>
                <a:latin typeface="David" panose="020E0502060401010101" pitchFamily="34" charset="-79"/>
                <a:cs typeface="David" panose="020E0502060401010101" pitchFamily="34" charset="-79"/>
              </a:rPr>
              <a:t>שירתו מבעירה בהם אש של התלהבות, מעניקה להם חוויה רגשית מועצמת " ובאור אשכם הצתיו" – אך משם נעלם. </a:t>
            </a:r>
          </a:p>
          <a:p>
            <a:endParaRPr lang="he-IL" sz="2600" dirty="0">
              <a:solidFill>
                <a:prstClr val="black"/>
              </a:solidFill>
              <a:latin typeface="David" panose="020E0502060401010101" pitchFamily="34" charset="-79"/>
              <a:cs typeface="David" panose="020E0502060401010101" pitchFamily="34" charset="-79"/>
            </a:endParaRPr>
          </a:p>
          <a:p>
            <a:r>
              <a:rPr lang="he-IL" sz="2600" dirty="0">
                <a:solidFill>
                  <a:prstClr val="black"/>
                </a:solidFill>
                <a:latin typeface="David" panose="020E0502060401010101" pitchFamily="34" charset="-79"/>
                <a:cs typeface="David" panose="020E0502060401010101" pitchFamily="34" charset="-79"/>
              </a:rPr>
              <a:t>הפעלים "יתמלט" ו – "יתעלם" עומדים בניגוד לשני הפעלים בבית א' "חצבתיו" ו "</a:t>
            </a:r>
            <a:r>
              <a:rPr lang="he-IL" sz="2600" dirty="0" err="1">
                <a:solidFill>
                  <a:prstClr val="black"/>
                </a:solidFill>
                <a:latin typeface="David" panose="020E0502060401010101" pitchFamily="34" charset="-79"/>
                <a:cs typeface="David" panose="020E0502060401010101" pitchFamily="34" charset="-79"/>
              </a:rPr>
              <a:t>נקרתיו</a:t>
            </a:r>
            <a:r>
              <a:rPr lang="he-IL" sz="2600" dirty="0">
                <a:solidFill>
                  <a:prstClr val="black"/>
                </a:solidFill>
                <a:latin typeface="David" panose="020E0502060401010101" pitchFamily="34" charset="-79"/>
                <a:cs typeface="David" panose="020E0502060401010101" pitchFamily="34" charset="-79"/>
              </a:rPr>
              <a:t>". בעוד שהדובר היה צריך לעמול קשה למען הפקת השיר , בשלב הסופי השיר נמלט ממנו אל הקורא, אומנם הוא מבעיר בו אש, אבל אורך החוויה השירית אצל הקוראים היא קצרה מאוד. הוא מצית את ליבם ונעלם מיד.</a:t>
            </a:r>
          </a:p>
          <a:p>
            <a:endParaRPr lang="he-IL" sz="2600" dirty="0">
              <a:solidFill>
                <a:prstClr val="black"/>
              </a:solidFill>
              <a:latin typeface="David" panose="020E0502060401010101" pitchFamily="34" charset="-79"/>
              <a:cs typeface="David" panose="020E0502060401010101" pitchFamily="34" charset="-79"/>
            </a:endParaRPr>
          </a:p>
          <a:p>
            <a:r>
              <a:rPr lang="he-IL" sz="2600" dirty="0">
                <a:solidFill>
                  <a:prstClr val="black"/>
                </a:solidFill>
                <a:latin typeface="David" panose="020E0502060401010101" pitchFamily="34" charset="-79"/>
                <a:cs typeface="David" panose="020E0502060401010101" pitchFamily="34" charset="-79"/>
              </a:rPr>
              <a:t>"ואנוכי בחלבי ובדמי את הבערה אשלם" – הדובר משלם מחיר כבד על יצירותיו, מקריב את עצמו על מזבח השירה.</a:t>
            </a:r>
          </a:p>
        </p:txBody>
      </p:sp>
    </p:spTree>
    <p:extLst>
      <p:ext uri="{BB962C8B-B14F-4D97-AF65-F5344CB8AC3E}">
        <p14:creationId xmlns:p14="http://schemas.microsoft.com/office/powerpoint/2010/main" val="14304463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0" y="188641"/>
            <a:ext cx="9036496" cy="648072"/>
          </a:xfrm>
        </p:spPr>
        <p:txBody>
          <a:bodyPr/>
          <a:lstStyle/>
          <a:p>
            <a:pPr algn="r"/>
            <a:r>
              <a:rPr lang="he-IL" sz="3400" b="1" dirty="0" smtClean="0">
                <a:solidFill>
                  <a:srgbClr val="0070C0"/>
                </a:solidFill>
                <a:latin typeface="BN Alpaca" panose="02000000000000000000" pitchFamily="2" charset="-79"/>
                <a:cs typeface="BN Alpaca" panose="02000000000000000000" pitchFamily="2" charset="-79"/>
              </a:rPr>
              <a:t>סיכום תהליך היווצרות השיר והמעבר לקוראים</a:t>
            </a:r>
            <a:endParaRPr lang="he-IL" sz="3400" b="1" dirty="0">
              <a:solidFill>
                <a:srgbClr val="0070C0"/>
              </a:solidFill>
              <a:latin typeface="BN Alpaca" panose="02000000000000000000" pitchFamily="2" charset="-79"/>
              <a:cs typeface="BN Alpaca" panose="02000000000000000000" pitchFamily="2" charset="-79"/>
            </a:endParaRPr>
          </a:p>
        </p:txBody>
      </p:sp>
      <p:sp>
        <p:nvSpPr>
          <p:cNvPr id="3" name="מלבן מעוגל 2"/>
          <p:cNvSpPr/>
          <p:nvPr/>
        </p:nvSpPr>
        <p:spPr>
          <a:xfrm>
            <a:off x="2195736" y="980728"/>
            <a:ext cx="4032448" cy="576064"/>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he-IL" sz="2300" dirty="0">
                <a:solidFill>
                  <a:prstClr val="black"/>
                </a:solidFill>
                <a:latin typeface="David" panose="020E0502060401010101" pitchFamily="34" charset="-79"/>
                <a:cs typeface="David" panose="020E0502060401010101" pitchFamily="34" charset="-79"/>
              </a:rPr>
              <a:t>ניצוץ האור – מקור השיר נמצא עמוק בלב הדובר</a:t>
            </a:r>
          </a:p>
        </p:txBody>
      </p:sp>
      <p:sp>
        <p:nvSpPr>
          <p:cNvPr id="5" name="מלבן מעוגל 4"/>
          <p:cNvSpPr/>
          <p:nvPr/>
        </p:nvSpPr>
        <p:spPr>
          <a:xfrm>
            <a:off x="2339752" y="3573016"/>
            <a:ext cx="3847782" cy="576064"/>
          </a:xfrm>
          <a:prstGeom prst="round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300" dirty="0">
                <a:solidFill>
                  <a:prstClr val="black"/>
                </a:solidFill>
                <a:latin typeface="David" panose="020E0502060401010101" pitchFamily="34" charset="-79"/>
                <a:cs typeface="David" panose="020E0502060401010101" pitchFamily="34" charset="-79"/>
              </a:rPr>
              <a:t>התמונה השירית הופכת לשיר כתוב</a:t>
            </a:r>
          </a:p>
        </p:txBody>
      </p:sp>
      <p:sp>
        <p:nvSpPr>
          <p:cNvPr id="6" name="מלבן מעוגל 5"/>
          <p:cNvSpPr/>
          <p:nvPr/>
        </p:nvSpPr>
        <p:spPr>
          <a:xfrm>
            <a:off x="2195736" y="1844824"/>
            <a:ext cx="4032448" cy="576064"/>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he-IL" sz="2300" dirty="0">
                <a:solidFill>
                  <a:prstClr val="black"/>
                </a:solidFill>
                <a:latin typeface="David" panose="020E0502060401010101" pitchFamily="34" charset="-79"/>
                <a:cs typeface="David" panose="020E0502060401010101" pitchFamily="34" charset="-79"/>
              </a:rPr>
              <a:t>גורמים חיצוניים ("פטיש צרותיי") מובילים לניצוץ (לכתיבת השיר)</a:t>
            </a:r>
          </a:p>
        </p:txBody>
      </p:sp>
      <p:sp>
        <p:nvSpPr>
          <p:cNvPr id="7" name="מלבן מעוגל 6"/>
          <p:cNvSpPr/>
          <p:nvPr/>
        </p:nvSpPr>
        <p:spPr>
          <a:xfrm>
            <a:off x="2339753" y="2708920"/>
            <a:ext cx="3903022" cy="576064"/>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300" dirty="0">
                <a:solidFill>
                  <a:prstClr val="black"/>
                </a:solidFill>
                <a:latin typeface="David" panose="020E0502060401010101" pitchFamily="34" charset="-79"/>
                <a:cs typeface="David" panose="020E0502060401010101" pitchFamily="34" charset="-79"/>
              </a:rPr>
              <a:t>הניצוץ הופך לתמונה שירית</a:t>
            </a:r>
          </a:p>
        </p:txBody>
      </p:sp>
      <p:sp>
        <p:nvSpPr>
          <p:cNvPr id="8" name="מלבן מעוגל 7"/>
          <p:cNvSpPr/>
          <p:nvPr/>
        </p:nvSpPr>
        <p:spPr>
          <a:xfrm>
            <a:off x="2360077" y="4365104"/>
            <a:ext cx="3847782" cy="576064"/>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300" dirty="0">
                <a:solidFill>
                  <a:prstClr val="black"/>
                </a:solidFill>
                <a:latin typeface="David" panose="020E0502060401010101" pitchFamily="34" charset="-79"/>
                <a:cs typeface="David" panose="020E0502060401010101" pitchFamily="34" charset="-79"/>
              </a:rPr>
              <a:t>השיר מגיע אל לב הקוראים</a:t>
            </a:r>
          </a:p>
        </p:txBody>
      </p:sp>
      <p:sp>
        <p:nvSpPr>
          <p:cNvPr id="9" name="מלבן מעוגל 8"/>
          <p:cNvSpPr/>
          <p:nvPr/>
        </p:nvSpPr>
        <p:spPr>
          <a:xfrm>
            <a:off x="2339752" y="5229200"/>
            <a:ext cx="3799111" cy="576064"/>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300" dirty="0">
                <a:solidFill>
                  <a:prstClr val="black"/>
                </a:solidFill>
                <a:latin typeface="David" panose="020E0502060401010101" pitchFamily="34" charset="-79"/>
                <a:cs typeface="David" panose="020E0502060401010101" pitchFamily="34" charset="-79"/>
              </a:rPr>
              <a:t>השיר מצית את ליבם של הקוראים ונעלם</a:t>
            </a:r>
          </a:p>
        </p:txBody>
      </p:sp>
      <p:sp>
        <p:nvSpPr>
          <p:cNvPr id="10" name="מלבן מעוגל 9"/>
          <p:cNvSpPr/>
          <p:nvPr/>
        </p:nvSpPr>
        <p:spPr>
          <a:xfrm>
            <a:off x="2291081" y="6021288"/>
            <a:ext cx="3847782"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300" dirty="0">
                <a:solidFill>
                  <a:prstClr val="black"/>
                </a:solidFill>
                <a:latin typeface="David" panose="020E0502060401010101" pitchFamily="34" charset="-79"/>
                <a:cs typeface="David" panose="020E0502060401010101" pitchFamily="34" charset="-79"/>
              </a:rPr>
              <a:t>המשורר משלם על היעלמות השיר בנפשו</a:t>
            </a:r>
          </a:p>
        </p:txBody>
      </p:sp>
      <p:sp>
        <p:nvSpPr>
          <p:cNvPr id="11" name="חץ למטה 10"/>
          <p:cNvSpPr/>
          <p:nvPr/>
        </p:nvSpPr>
        <p:spPr>
          <a:xfrm>
            <a:off x="4291264" y="1556792"/>
            <a:ext cx="136720"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prstClr val="white"/>
              </a:solidFill>
            </a:endParaRPr>
          </a:p>
        </p:txBody>
      </p:sp>
      <p:sp>
        <p:nvSpPr>
          <p:cNvPr id="17" name="חץ למטה 16"/>
          <p:cNvSpPr/>
          <p:nvPr/>
        </p:nvSpPr>
        <p:spPr>
          <a:xfrm>
            <a:off x="4283968" y="2420888"/>
            <a:ext cx="136720"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prstClr val="white"/>
              </a:solidFill>
            </a:endParaRPr>
          </a:p>
        </p:txBody>
      </p:sp>
      <p:sp>
        <p:nvSpPr>
          <p:cNvPr id="18" name="חץ למטה 17"/>
          <p:cNvSpPr/>
          <p:nvPr/>
        </p:nvSpPr>
        <p:spPr>
          <a:xfrm>
            <a:off x="4283968" y="3284984"/>
            <a:ext cx="136720"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prstClr val="white"/>
              </a:solidFill>
            </a:endParaRPr>
          </a:p>
        </p:txBody>
      </p:sp>
      <p:sp>
        <p:nvSpPr>
          <p:cNvPr id="19" name="חץ למטה 18"/>
          <p:cNvSpPr/>
          <p:nvPr/>
        </p:nvSpPr>
        <p:spPr>
          <a:xfrm>
            <a:off x="4283968" y="4149080"/>
            <a:ext cx="136720"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prstClr val="white"/>
              </a:solidFill>
            </a:endParaRPr>
          </a:p>
        </p:txBody>
      </p:sp>
      <p:sp>
        <p:nvSpPr>
          <p:cNvPr id="20" name="חץ למטה 19"/>
          <p:cNvSpPr/>
          <p:nvPr/>
        </p:nvSpPr>
        <p:spPr>
          <a:xfrm>
            <a:off x="4283968" y="4941168"/>
            <a:ext cx="136720"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prstClr val="white"/>
              </a:solidFill>
            </a:endParaRPr>
          </a:p>
        </p:txBody>
      </p:sp>
      <p:sp>
        <p:nvSpPr>
          <p:cNvPr id="21" name="חץ למטה 20"/>
          <p:cNvSpPr/>
          <p:nvPr/>
        </p:nvSpPr>
        <p:spPr>
          <a:xfrm>
            <a:off x="4283968" y="5805264"/>
            <a:ext cx="136720"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prstClr val="white"/>
              </a:solidFill>
            </a:endParaRPr>
          </a:p>
        </p:txBody>
      </p:sp>
    </p:spTree>
    <p:extLst>
      <p:ext uri="{BB962C8B-B14F-4D97-AF65-F5344CB8AC3E}">
        <p14:creationId xmlns:p14="http://schemas.microsoft.com/office/powerpoint/2010/main" val="15950613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16632"/>
            <a:ext cx="8229600" cy="620688"/>
          </a:xfrm>
        </p:spPr>
        <p:txBody>
          <a:bodyPr/>
          <a:lstStyle/>
          <a:p>
            <a:r>
              <a:rPr lang="he-IL" sz="4800" b="1" dirty="0" smtClean="0">
                <a:solidFill>
                  <a:srgbClr val="0070C0"/>
                </a:solidFill>
                <a:latin typeface="BN Alpaca" panose="02000000000000000000" pitchFamily="2" charset="-79"/>
                <a:cs typeface="BN Alpaca" panose="02000000000000000000" pitchFamily="2" charset="-79"/>
              </a:rPr>
              <a:t>דרכי עיצוב</a:t>
            </a:r>
            <a:endParaRPr lang="he-IL" sz="4800" b="1" dirty="0">
              <a:solidFill>
                <a:srgbClr val="0070C0"/>
              </a:solidFill>
              <a:latin typeface="BN Alpaca" panose="02000000000000000000" pitchFamily="2" charset="-79"/>
              <a:cs typeface="BN Alpaca" panose="02000000000000000000" pitchFamily="2" charset="-79"/>
            </a:endParaRPr>
          </a:p>
        </p:txBody>
      </p:sp>
      <p:sp>
        <p:nvSpPr>
          <p:cNvPr id="4" name="TextBox 3"/>
          <p:cNvSpPr txBox="1"/>
          <p:nvPr/>
        </p:nvSpPr>
        <p:spPr>
          <a:xfrm>
            <a:off x="125216" y="692695"/>
            <a:ext cx="8892480" cy="6709529"/>
          </a:xfrm>
          <a:prstGeom prst="rect">
            <a:avLst/>
          </a:prstGeom>
          <a:noFill/>
        </p:spPr>
        <p:txBody>
          <a:bodyPr wrap="square" rtlCol="1">
            <a:spAutoFit/>
          </a:bodyPr>
          <a:lstStyle/>
          <a:p>
            <a:pPr marL="514350" indent="-514350">
              <a:buFontTx/>
              <a:buAutoNum type="arabicPeriod"/>
            </a:pPr>
            <a:r>
              <a:rPr lang="he-IL" sz="4000" b="1" u="sng" dirty="0">
                <a:solidFill>
                  <a:prstClr val="black"/>
                </a:solidFill>
                <a:latin typeface="David" panose="020E0502060401010101" pitchFamily="34" charset="-79"/>
                <a:cs typeface="David" panose="020E0502060401010101" pitchFamily="34" charset="-79"/>
              </a:rPr>
              <a:t>מטאפורות:</a:t>
            </a:r>
          </a:p>
          <a:p>
            <a:r>
              <a:rPr lang="he-IL" sz="2600" dirty="0">
                <a:solidFill>
                  <a:prstClr val="black"/>
                </a:solidFill>
                <a:latin typeface="David" panose="020E0502060401010101" pitchFamily="34" charset="-79"/>
                <a:cs typeface="David" panose="020E0502060401010101" pitchFamily="34" charset="-79"/>
              </a:rPr>
              <a:t>השיר עשיר בלשון ציורית ויש בו מטאפורות רבות:</a:t>
            </a:r>
          </a:p>
          <a:p>
            <a:pPr marL="457200" indent="-457200">
              <a:buFont typeface="Arial" panose="020B0604020202020204" pitchFamily="34" charset="0"/>
              <a:buChar char="•"/>
            </a:pPr>
            <a:r>
              <a:rPr lang="he-IL" sz="2600" dirty="0">
                <a:solidFill>
                  <a:prstClr val="black"/>
                </a:solidFill>
                <a:latin typeface="David" panose="020E0502060401010101" pitchFamily="34" charset="-79"/>
                <a:cs typeface="David" panose="020E0502060401010101" pitchFamily="34" charset="-79"/>
              </a:rPr>
              <a:t>"מסלעי וצורי </a:t>
            </a:r>
            <a:r>
              <a:rPr lang="he-IL" sz="2600" dirty="0" err="1">
                <a:solidFill>
                  <a:prstClr val="black"/>
                </a:solidFill>
                <a:latin typeface="David" panose="020E0502060401010101" pitchFamily="34" charset="-79"/>
                <a:cs typeface="David" panose="020E0502060401010101" pitchFamily="34" charset="-79"/>
              </a:rPr>
              <a:t>נקרתיו</a:t>
            </a:r>
            <a:r>
              <a:rPr lang="he-IL" sz="2600" dirty="0">
                <a:solidFill>
                  <a:prstClr val="black"/>
                </a:solidFill>
                <a:latin typeface="David" panose="020E0502060401010101" pitchFamily="34" charset="-79"/>
                <a:cs typeface="David" panose="020E0502060401010101" pitchFamily="34" charset="-79"/>
              </a:rPr>
              <a:t>" – מטפורה לתהליך הקשה ולעבודה הנפשית הקשה והמכאיבה המלווה את תהליך הפקת האור – השירה.</a:t>
            </a:r>
          </a:p>
          <a:p>
            <a:pPr marL="457200" indent="-457200">
              <a:buFont typeface="Arial" panose="020B0604020202020204" pitchFamily="34" charset="0"/>
              <a:buChar char="•"/>
            </a:pPr>
            <a:endParaRPr lang="he-IL" sz="2600" dirty="0">
              <a:solidFill>
                <a:prstClr val="black"/>
              </a:solidFill>
              <a:latin typeface="David" panose="020E0502060401010101" pitchFamily="34" charset="-79"/>
              <a:cs typeface="David" panose="020E0502060401010101" pitchFamily="34" charset="-79"/>
            </a:endParaRPr>
          </a:p>
          <a:p>
            <a:pPr marL="457200" indent="-457200">
              <a:buFont typeface="Arial" panose="020B0604020202020204" pitchFamily="34" charset="0"/>
              <a:buChar char="•"/>
            </a:pPr>
            <a:r>
              <a:rPr lang="he-IL" sz="2600" dirty="0">
                <a:solidFill>
                  <a:prstClr val="black"/>
                </a:solidFill>
                <a:latin typeface="David" panose="020E0502060401010101" pitchFamily="34" charset="-79"/>
                <a:cs typeface="David" panose="020E0502060401010101" pitchFamily="34" charset="-79"/>
              </a:rPr>
              <a:t>פטיש צרותיי הגדולות" – מטאפורה המתארת את תהליך היצירה הנוצר מתוך קשיים, לחצים ומצוקות יומיומיות.</a:t>
            </a:r>
          </a:p>
          <a:p>
            <a:pPr marL="457200" indent="-457200">
              <a:buFont typeface="Arial" panose="020B0604020202020204" pitchFamily="34" charset="0"/>
              <a:buChar char="•"/>
            </a:pPr>
            <a:endParaRPr lang="he-IL" sz="2600" dirty="0">
              <a:solidFill>
                <a:prstClr val="black"/>
              </a:solidFill>
              <a:latin typeface="David" panose="020E0502060401010101" pitchFamily="34" charset="-79"/>
              <a:cs typeface="David" panose="020E0502060401010101" pitchFamily="34" charset="-79"/>
            </a:endParaRPr>
          </a:p>
          <a:p>
            <a:pPr marL="457200" indent="-457200">
              <a:buFont typeface="Arial" panose="020B0604020202020204" pitchFamily="34" charset="0"/>
              <a:buChar char="•"/>
            </a:pPr>
            <a:r>
              <a:rPr lang="he-IL" sz="2600" dirty="0">
                <a:solidFill>
                  <a:prstClr val="black"/>
                </a:solidFill>
                <a:latin typeface="David" panose="020E0502060401010101" pitchFamily="34" charset="-79"/>
                <a:cs typeface="David" panose="020E0502060401010101" pitchFamily="34" charset="-79"/>
              </a:rPr>
              <a:t>ניתז אל עיני – מטאפורה המתארת את תחילת תהליך הכתיבה – המשורר כותב בעקבות החוויות שהוא עובר בחיים.</a:t>
            </a:r>
          </a:p>
          <a:p>
            <a:pPr marL="457200" indent="-457200">
              <a:buFont typeface="Arial" panose="020B0604020202020204" pitchFamily="34" charset="0"/>
              <a:buChar char="•"/>
            </a:pPr>
            <a:endParaRPr lang="he-IL" sz="2600" dirty="0">
              <a:solidFill>
                <a:prstClr val="black"/>
              </a:solidFill>
              <a:latin typeface="David" panose="020E0502060401010101" pitchFamily="34" charset="-79"/>
              <a:cs typeface="David" panose="020E0502060401010101" pitchFamily="34" charset="-79"/>
            </a:endParaRPr>
          </a:p>
          <a:p>
            <a:pPr marL="457200" indent="-457200">
              <a:buFont typeface="Arial" panose="020B0604020202020204" pitchFamily="34" charset="0"/>
              <a:buChar char="•"/>
            </a:pPr>
            <a:r>
              <a:rPr lang="he-IL" sz="2600" dirty="0">
                <a:solidFill>
                  <a:prstClr val="black"/>
                </a:solidFill>
                <a:latin typeface="David" panose="020E0502060401010101" pitchFamily="34" charset="-79"/>
                <a:cs typeface="David" panose="020E0502060401010101" pitchFamily="34" charset="-79"/>
              </a:rPr>
              <a:t>"בחלבי ובדמי את הבערה אשלם" – תיאור מטאפורי של מצב המשורר בעולם כפי שמצטייר בעיני הדובר. הוא חש תחושה של חוסר צדק, הנובע מן המצב שבו הקוראים הופכים לשותפים לאש (שיר) במחיר עצום של עבודה מפרכת, סבל וייסורים.</a:t>
            </a:r>
          </a:p>
          <a:p>
            <a:pPr marL="457200" indent="-457200">
              <a:buFont typeface="Arial" panose="020B0604020202020204" pitchFamily="34" charset="0"/>
              <a:buChar char="•"/>
            </a:pPr>
            <a:endParaRPr lang="he-IL" sz="2600" dirty="0">
              <a:solidFill>
                <a:prstClr val="black"/>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8565738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16632"/>
            <a:ext cx="8229600" cy="620688"/>
          </a:xfrm>
        </p:spPr>
        <p:txBody>
          <a:bodyPr/>
          <a:lstStyle/>
          <a:p>
            <a:r>
              <a:rPr lang="he-IL" sz="4800" b="1" dirty="0" smtClean="0">
                <a:solidFill>
                  <a:srgbClr val="0070C0"/>
                </a:solidFill>
                <a:latin typeface="BN Alpaca" panose="02000000000000000000" pitchFamily="2" charset="-79"/>
                <a:cs typeface="BN Alpaca" panose="02000000000000000000" pitchFamily="2" charset="-79"/>
              </a:rPr>
              <a:t>דרכי עיצוב</a:t>
            </a:r>
            <a:endParaRPr lang="he-IL" sz="4800" b="1" dirty="0">
              <a:solidFill>
                <a:srgbClr val="0070C0"/>
              </a:solidFill>
              <a:latin typeface="BN Alpaca" panose="02000000000000000000" pitchFamily="2" charset="-79"/>
              <a:cs typeface="BN Alpaca" panose="02000000000000000000" pitchFamily="2" charset="-79"/>
            </a:endParaRPr>
          </a:p>
        </p:txBody>
      </p:sp>
      <p:sp>
        <p:nvSpPr>
          <p:cNvPr id="4" name="TextBox 3"/>
          <p:cNvSpPr txBox="1"/>
          <p:nvPr/>
        </p:nvSpPr>
        <p:spPr>
          <a:xfrm>
            <a:off x="125216" y="692695"/>
            <a:ext cx="8892480" cy="5078313"/>
          </a:xfrm>
          <a:prstGeom prst="rect">
            <a:avLst/>
          </a:prstGeom>
          <a:noFill/>
        </p:spPr>
        <p:txBody>
          <a:bodyPr wrap="square" rtlCol="1">
            <a:spAutoFit/>
          </a:bodyPr>
          <a:lstStyle/>
          <a:p>
            <a:r>
              <a:rPr lang="he-IL" sz="4400" b="1" u="sng" dirty="0">
                <a:solidFill>
                  <a:prstClr val="black"/>
                </a:solidFill>
                <a:latin typeface="David" panose="020E0502060401010101" pitchFamily="34" charset="-79"/>
                <a:cs typeface="David" panose="020E0502060401010101" pitchFamily="34" charset="-79"/>
              </a:rPr>
              <a:t>2. חזרות</a:t>
            </a:r>
          </a:p>
          <a:p>
            <a:pPr marL="457200" indent="-457200">
              <a:buFont typeface="Arial" panose="020B0604020202020204" pitchFamily="34" charset="0"/>
              <a:buChar char="•"/>
            </a:pPr>
            <a:r>
              <a:rPr lang="he-IL" sz="2800" dirty="0">
                <a:solidFill>
                  <a:prstClr val="black"/>
                </a:solidFill>
                <a:latin typeface="David" panose="020E0502060401010101" pitchFamily="34" charset="-79"/>
                <a:cs typeface="David" panose="020E0502060401010101" pitchFamily="34" charset="-79"/>
              </a:rPr>
              <a:t>הדובר חוזר על המילה "לא" מספר פעמים כדי לחזק את התחושה שהשירה שלו היא מקורית , היא נובעת ממנו ומשקפת את עולמו ותחושותיו.</a:t>
            </a:r>
          </a:p>
          <a:p>
            <a:pPr marL="457200" indent="-457200">
              <a:buFont typeface="Arial" panose="020B0604020202020204" pitchFamily="34" charset="0"/>
              <a:buChar char="•"/>
            </a:pPr>
            <a:endParaRPr lang="he-IL" sz="2800" dirty="0">
              <a:solidFill>
                <a:prstClr val="black"/>
              </a:solidFill>
              <a:latin typeface="David" panose="020E0502060401010101" pitchFamily="34" charset="-79"/>
              <a:cs typeface="David" panose="020E0502060401010101" pitchFamily="34" charset="-79"/>
            </a:endParaRPr>
          </a:p>
          <a:p>
            <a:pPr marL="457200" indent="-457200">
              <a:buFont typeface="Arial" panose="020B0604020202020204" pitchFamily="34" charset="0"/>
              <a:buChar char="•"/>
            </a:pPr>
            <a:r>
              <a:rPr lang="he-IL" sz="2800" dirty="0">
                <a:solidFill>
                  <a:prstClr val="black"/>
                </a:solidFill>
                <a:latin typeface="David" panose="020E0502060401010101" pitchFamily="34" charset="-79"/>
                <a:cs typeface="David" panose="020E0502060401010101" pitchFamily="34" charset="-79"/>
              </a:rPr>
              <a:t>חזרה על המילה "כי"  המתפקדת בשתי משמעויות: כי – לשון סיבה (כי מסלעי וצורי..", "כי ממני ובי הוא..", כי כתיאור זמן "כי יתפוצץ לבבי".</a:t>
            </a:r>
          </a:p>
          <a:p>
            <a:pPr marL="457200" indent="-457200">
              <a:buFont typeface="Arial" panose="020B0604020202020204" pitchFamily="34" charset="0"/>
              <a:buChar char="•"/>
            </a:pPr>
            <a:endParaRPr lang="he-IL" sz="2800" dirty="0">
              <a:solidFill>
                <a:prstClr val="black"/>
              </a:solidFill>
              <a:latin typeface="David" panose="020E0502060401010101" pitchFamily="34" charset="-79"/>
              <a:cs typeface="David" panose="020E0502060401010101" pitchFamily="34" charset="-79"/>
            </a:endParaRPr>
          </a:p>
          <a:p>
            <a:r>
              <a:rPr lang="he-IL" sz="2800" dirty="0">
                <a:solidFill>
                  <a:prstClr val="black"/>
                </a:solidFill>
                <a:latin typeface="David" panose="020E0502060401010101" pitchFamily="34" charset="-79"/>
                <a:cs typeface="David" panose="020E0502060401010101" pitchFamily="34" charset="-79"/>
              </a:rPr>
              <a:t>חזרה זו מחזקת את הקשר בין העובדה שמקור האור והניצוץ הוא בלב הדובר ובזכותו הם הגיעו אל הקוראים.</a:t>
            </a:r>
          </a:p>
        </p:txBody>
      </p:sp>
    </p:spTree>
    <p:extLst>
      <p:ext uri="{BB962C8B-B14F-4D97-AF65-F5344CB8AC3E}">
        <p14:creationId xmlns:p14="http://schemas.microsoft.com/office/powerpoint/2010/main" val="34355966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16632"/>
            <a:ext cx="8229600" cy="620688"/>
          </a:xfrm>
        </p:spPr>
        <p:txBody>
          <a:bodyPr/>
          <a:lstStyle/>
          <a:p>
            <a:r>
              <a:rPr lang="he-IL" sz="4800" b="1" dirty="0" smtClean="0">
                <a:solidFill>
                  <a:srgbClr val="0070C0"/>
                </a:solidFill>
                <a:latin typeface="BN Alpaca" panose="02000000000000000000" pitchFamily="2" charset="-79"/>
                <a:cs typeface="BN Alpaca" panose="02000000000000000000" pitchFamily="2" charset="-79"/>
              </a:rPr>
              <a:t>דרכי עיצוב</a:t>
            </a:r>
            <a:endParaRPr lang="he-IL" sz="4800" b="1" dirty="0">
              <a:solidFill>
                <a:srgbClr val="0070C0"/>
              </a:solidFill>
              <a:latin typeface="BN Alpaca" panose="02000000000000000000" pitchFamily="2" charset="-79"/>
              <a:cs typeface="BN Alpaca" panose="02000000000000000000" pitchFamily="2" charset="-79"/>
            </a:endParaRPr>
          </a:p>
        </p:txBody>
      </p:sp>
      <p:sp>
        <p:nvSpPr>
          <p:cNvPr id="4" name="TextBox 3"/>
          <p:cNvSpPr txBox="1"/>
          <p:nvPr/>
        </p:nvSpPr>
        <p:spPr>
          <a:xfrm>
            <a:off x="125216" y="692695"/>
            <a:ext cx="8892480" cy="5355312"/>
          </a:xfrm>
          <a:prstGeom prst="rect">
            <a:avLst/>
          </a:prstGeom>
          <a:noFill/>
        </p:spPr>
        <p:txBody>
          <a:bodyPr wrap="square" rtlCol="1">
            <a:spAutoFit/>
          </a:bodyPr>
          <a:lstStyle/>
          <a:p>
            <a:r>
              <a:rPr lang="he-IL" sz="3600" b="1" u="sng" dirty="0">
                <a:solidFill>
                  <a:prstClr val="black"/>
                </a:solidFill>
                <a:latin typeface="David" panose="020E0502060401010101" pitchFamily="34" charset="-79"/>
                <a:cs typeface="David" panose="020E0502060401010101" pitchFamily="34" charset="-79"/>
              </a:rPr>
              <a:t>3. </a:t>
            </a:r>
            <a:r>
              <a:rPr lang="he-IL" sz="3600" b="1" u="sng" dirty="0" err="1">
                <a:solidFill>
                  <a:prstClr val="black"/>
                </a:solidFill>
                <a:latin typeface="David" panose="020E0502060401010101" pitchFamily="34" charset="-79"/>
                <a:cs typeface="David" panose="020E0502060401010101" pitchFamily="34" charset="-79"/>
              </a:rPr>
              <a:t>ארמזים</a:t>
            </a:r>
            <a:r>
              <a:rPr lang="he-IL" sz="3600" b="1" u="sng" dirty="0">
                <a:solidFill>
                  <a:prstClr val="black"/>
                </a:solidFill>
                <a:latin typeface="David" panose="020E0502060401010101" pitchFamily="34" charset="-79"/>
                <a:cs typeface="David" panose="020E0502060401010101" pitchFamily="34" charset="-79"/>
              </a:rPr>
              <a:t> מקראיים</a:t>
            </a:r>
          </a:p>
          <a:p>
            <a:pPr marL="88900" indent="-7938">
              <a:lnSpc>
                <a:spcPct val="90000"/>
              </a:lnSpc>
              <a:buFont typeface="Arial" panose="020B0604020202020204" pitchFamily="34" charset="0"/>
              <a:buChar char="•"/>
              <a:defRPr/>
            </a:pPr>
            <a:r>
              <a:rPr lang="he-IL" sz="2800" dirty="0">
                <a:solidFill>
                  <a:prstClr val="black"/>
                </a:solidFill>
                <a:latin typeface="David" panose="020E0502060401010101" pitchFamily="34" charset="-79"/>
                <a:cs typeface="David" panose="020E0502060401010101" pitchFamily="34" charset="-79"/>
              </a:rPr>
              <a:t>"הפקר" – הוא </a:t>
            </a:r>
            <a:r>
              <a:rPr lang="he-IL" sz="2800" b="1" dirty="0">
                <a:solidFill>
                  <a:srgbClr val="FF0000"/>
                </a:solidFill>
                <a:latin typeface="David" panose="020E0502060401010101" pitchFamily="34" charset="-79"/>
                <a:cs typeface="David" panose="020E0502060401010101" pitchFamily="34" charset="-79"/>
              </a:rPr>
              <a:t>ארמז </a:t>
            </a:r>
            <a:r>
              <a:rPr lang="he-IL" sz="2800" dirty="0">
                <a:solidFill>
                  <a:prstClr val="black"/>
                </a:solidFill>
                <a:latin typeface="David" panose="020E0502060401010101" pitchFamily="34" charset="-79"/>
                <a:cs typeface="David" panose="020E0502060401010101" pitchFamily="34" charset="-79"/>
              </a:rPr>
              <a:t>ממסכת תרומות שם נאמר: "אין תורמים מן הלקט ומן השכחה ומן ההפקר.." כלומר תרומה חייבת להינתן מפרי עמלך האישי של התורם.</a:t>
            </a:r>
          </a:p>
          <a:p>
            <a:pPr marL="96838">
              <a:lnSpc>
                <a:spcPct val="90000"/>
              </a:lnSpc>
              <a:defRPr/>
            </a:pPr>
            <a:r>
              <a:rPr lang="he-IL" sz="2800" dirty="0">
                <a:solidFill>
                  <a:prstClr val="black"/>
                </a:solidFill>
                <a:latin typeface="David" panose="020E0502060401010101" pitchFamily="34" charset="-79"/>
                <a:cs typeface="David" panose="020E0502060401010101" pitchFamily="34" charset="-79"/>
              </a:rPr>
              <a:t>בכך הוא רומז שיצירתו היא תרומה לקהל הקוראים ושעמל קשה למענה.</a:t>
            </a:r>
          </a:p>
          <a:p>
            <a:pPr marL="88900" indent="-7938">
              <a:buFont typeface="Arial" panose="020B0604020202020204" pitchFamily="34" charset="0"/>
              <a:buChar char="•"/>
              <a:tabLst>
                <a:tab pos="449263" algn="l"/>
              </a:tabLst>
            </a:pPr>
            <a:r>
              <a:rPr lang="he-IL" sz="2800" dirty="0">
                <a:solidFill>
                  <a:prstClr val="black"/>
                </a:solidFill>
                <a:latin typeface="David" panose="020E0502060401010101" pitchFamily="34" charset="-79"/>
                <a:cs typeface="David" panose="020E0502060401010101" pitchFamily="34" charset="-79"/>
              </a:rPr>
              <a:t>"</a:t>
            </a:r>
            <a:r>
              <a:rPr lang="he-IL" sz="3200" u="sng" dirty="0">
                <a:solidFill>
                  <a:srgbClr val="FF0000"/>
                </a:solidFill>
                <a:latin typeface="David" panose="020E0502060401010101" pitchFamily="34" charset="-79"/>
                <a:cs typeface="David" panose="020E0502060401010101" pitchFamily="34" charset="-79"/>
              </a:rPr>
              <a:t>פטיש צרותיי" </a:t>
            </a:r>
            <a:r>
              <a:rPr lang="he-IL" sz="2800" dirty="0">
                <a:solidFill>
                  <a:prstClr val="black"/>
                </a:solidFill>
                <a:latin typeface="David" panose="020E0502060401010101" pitchFamily="34" charset="-79"/>
                <a:cs typeface="David" panose="020E0502060401010101" pitchFamily="34" charset="-79"/>
              </a:rPr>
              <a:t>– ארמז לנביא ירמיהו שאמר על נבואותיו : "הלוא כה דבריי כאש, נאום ה', </a:t>
            </a:r>
            <a:r>
              <a:rPr lang="he-IL" sz="2800" u="sng" dirty="0">
                <a:solidFill>
                  <a:prstClr val="black"/>
                </a:solidFill>
                <a:latin typeface="David" panose="020E0502060401010101" pitchFamily="34" charset="-79"/>
                <a:cs typeface="David" panose="020E0502060401010101" pitchFamily="34" charset="-79"/>
              </a:rPr>
              <a:t>וכפטיש יפוצץ סלע".</a:t>
            </a:r>
          </a:p>
          <a:p>
            <a:r>
              <a:rPr lang="he-IL" sz="2800" dirty="0">
                <a:solidFill>
                  <a:prstClr val="black"/>
                </a:solidFill>
                <a:latin typeface="David" panose="020E0502060401010101" pitchFamily="34" charset="-79"/>
                <a:cs typeface="David" panose="020E0502060401010101" pitchFamily="34" charset="-79"/>
              </a:rPr>
              <a:t>כלומר - דבריו הם דברי האל ובכוחם לפוצץ סלע".</a:t>
            </a:r>
          </a:p>
          <a:p>
            <a:r>
              <a:rPr lang="he-IL" sz="2800" dirty="0">
                <a:solidFill>
                  <a:prstClr val="black"/>
                </a:solidFill>
                <a:latin typeface="David" panose="020E0502060401010101" pitchFamily="34" charset="-79"/>
                <a:cs typeface="David" panose="020E0502060401010101" pitchFamily="34" charset="-79"/>
              </a:rPr>
              <a:t>ההשראה לכתיבת השירה מקבילה להשראה נבואית וכמו נבואה יש בה אמת חזקה וכואב. המשורר כמו הנביא חש שליחות ושליחות זו נכפית עליו ואין לו בחירה בנדון.</a:t>
            </a:r>
          </a:p>
        </p:txBody>
      </p:sp>
    </p:spTree>
    <p:extLst>
      <p:ext uri="{BB962C8B-B14F-4D97-AF65-F5344CB8AC3E}">
        <p14:creationId xmlns:p14="http://schemas.microsoft.com/office/powerpoint/2010/main" val="18375075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16632"/>
            <a:ext cx="8229600" cy="620688"/>
          </a:xfrm>
        </p:spPr>
        <p:txBody>
          <a:bodyPr/>
          <a:lstStyle/>
          <a:p>
            <a:r>
              <a:rPr lang="he-IL" sz="4800" b="1" dirty="0" smtClean="0">
                <a:solidFill>
                  <a:srgbClr val="0070C0"/>
                </a:solidFill>
                <a:latin typeface="BN Alpaca" panose="02000000000000000000" pitchFamily="2" charset="-79"/>
                <a:cs typeface="BN Alpaca" panose="02000000000000000000" pitchFamily="2" charset="-79"/>
              </a:rPr>
              <a:t>דרכי עיצוב</a:t>
            </a:r>
            <a:endParaRPr lang="he-IL" sz="4800" b="1" dirty="0">
              <a:solidFill>
                <a:srgbClr val="0070C0"/>
              </a:solidFill>
              <a:latin typeface="BN Alpaca" panose="02000000000000000000" pitchFamily="2" charset="-79"/>
              <a:cs typeface="BN Alpaca" panose="02000000000000000000" pitchFamily="2" charset="-79"/>
            </a:endParaRPr>
          </a:p>
        </p:txBody>
      </p:sp>
      <p:sp>
        <p:nvSpPr>
          <p:cNvPr id="4" name="TextBox 3"/>
          <p:cNvSpPr txBox="1"/>
          <p:nvPr/>
        </p:nvSpPr>
        <p:spPr>
          <a:xfrm>
            <a:off x="125216" y="692695"/>
            <a:ext cx="8892480" cy="6709529"/>
          </a:xfrm>
          <a:prstGeom prst="rect">
            <a:avLst/>
          </a:prstGeom>
          <a:noFill/>
        </p:spPr>
        <p:txBody>
          <a:bodyPr wrap="square" rtlCol="1">
            <a:spAutoFit/>
          </a:bodyPr>
          <a:lstStyle/>
          <a:p>
            <a:r>
              <a:rPr lang="he-IL" sz="3000" b="1" u="sng" dirty="0">
                <a:solidFill>
                  <a:prstClr val="black"/>
                </a:solidFill>
                <a:latin typeface="David" panose="020E0502060401010101" pitchFamily="34" charset="-79"/>
                <a:cs typeface="David" panose="020E0502060401010101" pitchFamily="34" charset="-79"/>
              </a:rPr>
              <a:t>4. מוטיבים</a:t>
            </a:r>
          </a:p>
          <a:p>
            <a:pPr marL="457200" indent="-457200">
              <a:buFont typeface="Arial" panose="020B0604020202020204" pitchFamily="34" charset="0"/>
              <a:buChar char="•"/>
            </a:pPr>
            <a:r>
              <a:rPr lang="he-IL" sz="2500" b="1" u="sng" dirty="0">
                <a:solidFill>
                  <a:srgbClr val="FF0000"/>
                </a:solidFill>
                <a:latin typeface="David" panose="020E0502060401010101" pitchFamily="34" charset="-79"/>
                <a:cs typeface="David" panose="020E0502060401010101" pitchFamily="34" charset="-79"/>
              </a:rPr>
              <a:t>מוטיב האור </a:t>
            </a:r>
            <a:r>
              <a:rPr lang="he-IL" sz="2500" dirty="0">
                <a:solidFill>
                  <a:prstClr val="black"/>
                </a:solidFill>
                <a:latin typeface="David" panose="020E0502060401010101" pitchFamily="34" charset="-79"/>
                <a:cs typeface="David" panose="020E0502060401010101" pitchFamily="34" charset="-79"/>
              </a:rPr>
              <a:t>– מופיע בכל בית בגרסאות שונות : אור, ניצוץ, אוּר, אשכם, בערה.</a:t>
            </a:r>
          </a:p>
          <a:p>
            <a:r>
              <a:rPr lang="he-IL" sz="2500" dirty="0">
                <a:solidFill>
                  <a:prstClr val="black"/>
                </a:solidFill>
                <a:latin typeface="David" panose="020E0502060401010101" pitchFamily="34" charset="-79"/>
                <a:cs typeface="David" panose="020E0502060401010101" pitchFamily="34" charset="-79"/>
              </a:rPr>
              <a:t>מוטיב זה מתאר את תהליך יצירת השיר: האור מקורו בניצוץ שמסתתר בלב המשורר, הניצוץ יוצא מן הלב באמצעות פטיש הצרות, מגיע לעין והופך לחרוז, אותו חרוז מצית אש בלב הקוראים, גורם לבערה בקרבם ולבסוף נעלם.</a:t>
            </a:r>
          </a:p>
          <a:p>
            <a:r>
              <a:rPr lang="he-IL" sz="2500" dirty="0">
                <a:solidFill>
                  <a:prstClr val="black"/>
                </a:solidFill>
                <a:latin typeface="David" panose="020E0502060401010101" pitchFamily="34" charset="-79"/>
                <a:cs typeface="David" panose="020E0502060401010101" pitchFamily="34" charset="-79"/>
              </a:rPr>
              <a:t>בנוסף, מוטיב זה יוצר גם מסגרת לשיר – מופיע בתחילת השיר, בהקשר למשורר ומופיע בסוף השיר כשהוא עובר לקורא ומעביר את דמיונו.</a:t>
            </a:r>
          </a:p>
          <a:p>
            <a:endParaRPr lang="he-IL" sz="2500" dirty="0">
              <a:solidFill>
                <a:prstClr val="black"/>
              </a:solidFill>
              <a:latin typeface="David" panose="020E0502060401010101" pitchFamily="34" charset="-79"/>
              <a:cs typeface="David" panose="020E0502060401010101" pitchFamily="34" charset="-79"/>
            </a:endParaRPr>
          </a:p>
          <a:p>
            <a:pPr marL="342900" indent="-342900">
              <a:buFont typeface="Arial" panose="020B0604020202020204" pitchFamily="34" charset="0"/>
              <a:buChar char="•"/>
            </a:pPr>
            <a:r>
              <a:rPr lang="he-IL" sz="2500" b="1" u="sng" dirty="0">
                <a:solidFill>
                  <a:srgbClr val="FF0000"/>
                </a:solidFill>
                <a:latin typeface="David" panose="020E0502060401010101" pitchFamily="34" charset="-79"/>
                <a:cs typeface="David" panose="020E0502060401010101" pitchFamily="34" charset="-79"/>
              </a:rPr>
              <a:t>מוטיב הלב </a:t>
            </a:r>
            <a:r>
              <a:rPr lang="he-IL" sz="2500" dirty="0">
                <a:solidFill>
                  <a:prstClr val="black"/>
                </a:solidFill>
                <a:latin typeface="David" panose="020E0502060401010101" pitchFamily="34" charset="-79"/>
                <a:cs typeface="David" panose="020E0502060401010101" pitchFamily="34" charset="-79"/>
              </a:rPr>
              <a:t>– גם הוא מופיע בכל בית וקשור למוטיב האור. </a:t>
            </a:r>
          </a:p>
          <a:p>
            <a:r>
              <a:rPr lang="he-IL" sz="2500" dirty="0">
                <a:solidFill>
                  <a:prstClr val="black"/>
                </a:solidFill>
                <a:latin typeface="David" panose="020E0502060401010101" pitchFamily="34" charset="-79"/>
                <a:cs typeface="David" panose="020E0502060401010101" pitchFamily="34" charset="-79"/>
              </a:rPr>
              <a:t>מוטיב זה מתאר את תהליך יצירת השיר – השיר יוצא מלב הדובר השר ומגיע אל לב הקוראים.</a:t>
            </a:r>
          </a:p>
          <a:p>
            <a:r>
              <a:rPr lang="he-IL" sz="2500" dirty="0">
                <a:solidFill>
                  <a:prstClr val="black"/>
                </a:solidFill>
                <a:latin typeface="David" panose="020E0502060401010101" pitchFamily="34" charset="-79"/>
                <a:cs typeface="David" panose="020E0502060401010101" pitchFamily="34" charset="-79"/>
              </a:rPr>
              <a:t>ההבדל הוא – כדי להוציאו מלב הדובר יש צורך במאמץ רב לעומת זאת הוא נכנס ויוצא מלב הקורא בקלילות, משם הוא נעלם בלי להשאיר עקבות.</a:t>
            </a:r>
          </a:p>
          <a:p>
            <a:endParaRPr lang="he-IL" sz="2500" dirty="0">
              <a:solidFill>
                <a:prstClr val="black"/>
              </a:solidFill>
              <a:latin typeface="David" panose="020E0502060401010101" pitchFamily="34" charset="-79"/>
              <a:cs typeface="David" panose="020E0502060401010101" pitchFamily="34" charset="-79"/>
            </a:endParaRPr>
          </a:p>
          <a:p>
            <a:endParaRPr lang="he-IL" sz="2500" dirty="0">
              <a:solidFill>
                <a:prstClr val="black"/>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5312477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16632"/>
            <a:ext cx="8229600" cy="620688"/>
          </a:xfrm>
        </p:spPr>
        <p:txBody>
          <a:bodyPr/>
          <a:lstStyle/>
          <a:p>
            <a:r>
              <a:rPr lang="he-IL" sz="4800" b="1" dirty="0" smtClean="0">
                <a:solidFill>
                  <a:srgbClr val="0070C0"/>
                </a:solidFill>
                <a:latin typeface="BN Alpaca" panose="02000000000000000000" pitchFamily="2" charset="-79"/>
                <a:cs typeface="BN Alpaca" panose="02000000000000000000" pitchFamily="2" charset="-79"/>
              </a:rPr>
              <a:t>מבנה השיר</a:t>
            </a:r>
            <a:endParaRPr lang="he-IL" sz="4800" b="1" dirty="0">
              <a:solidFill>
                <a:srgbClr val="0070C0"/>
              </a:solidFill>
              <a:latin typeface="BN Alpaca" panose="02000000000000000000" pitchFamily="2" charset="-79"/>
              <a:cs typeface="BN Alpaca" panose="02000000000000000000" pitchFamily="2" charset="-79"/>
            </a:endParaRPr>
          </a:p>
        </p:txBody>
      </p:sp>
      <p:sp>
        <p:nvSpPr>
          <p:cNvPr id="4" name="TextBox 3"/>
          <p:cNvSpPr txBox="1"/>
          <p:nvPr/>
        </p:nvSpPr>
        <p:spPr>
          <a:xfrm>
            <a:off x="125216" y="692695"/>
            <a:ext cx="8892480" cy="523220"/>
          </a:xfrm>
          <a:prstGeom prst="rect">
            <a:avLst/>
          </a:prstGeom>
          <a:noFill/>
        </p:spPr>
        <p:txBody>
          <a:bodyPr wrap="square" rtlCol="1">
            <a:spAutoFit/>
          </a:bodyPr>
          <a:lstStyle/>
          <a:p>
            <a:r>
              <a:rPr lang="he-IL" sz="2800" b="1" dirty="0">
                <a:solidFill>
                  <a:prstClr val="black"/>
                </a:solidFill>
                <a:latin typeface="David" panose="020E0502060401010101" pitchFamily="34" charset="-79"/>
                <a:cs typeface="David" panose="020E0502060401010101" pitchFamily="34" charset="-79"/>
              </a:rPr>
              <a:t>מבנה השיר הוא כיאסטי (מצולב):</a:t>
            </a:r>
          </a:p>
        </p:txBody>
      </p:sp>
      <p:sp>
        <p:nvSpPr>
          <p:cNvPr id="7" name="TextBox 6"/>
          <p:cNvSpPr txBox="1"/>
          <p:nvPr/>
        </p:nvSpPr>
        <p:spPr>
          <a:xfrm>
            <a:off x="5580112" y="1340768"/>
            <a:ext cx="3528392" cy="1938992"/>
          </a:xfrm>
          <a:prstGeom prst="rect">
            <a:avLst/>
          </a:prstGeom>
          <a:noFill/>
        </p:spPr>
        <p:txBody>
          <a:bodyPr wrap="square" rtlCol="1">
            <a:spAutoFit/>
          </a:bodyPr>
          <a:lstStyle/>
          <a:p>
            <a:r>
              <a:rPr lang="he-IL" sz="2400" dirty="0">
                <a:solidFill>
                  <a:prstClr val="black"/>
                </a:solidFill>
                <a:latin typeface="David" panose="020E0502060401010101" pitchFamily="34" charset="-79"/>
                <a:cs typeface="David" panose="020E0502060401010101" pitchFamily="34" charset="-79"/>
              </a:rPr>
              <a:t>לא זָכִיתִי בָאוֹר מִן-הַהֶפְקֵר,</a:t>
            </a:r>
          </a:p>
          <a:p>
            <a:r>
              <a:rPr lang="he-IL" sz="2400" dirty="0">
                <a:solidFill>
                  <a:prstClr val="black"/>
                </a:solidFill>
                <a:latin typeface="David" panose="020E0502060401010101" pitchFamily="34" charset="-79"/>
                <a:cs typeface="David" panose="020E0502060401010101" pitchFamily="34" charset="-79"/>
              </a:rPr>
              <a:t>אַף לֹא-בָא לִי בִירֻשָּׁה מֵאָבִי,</a:t>
            </a:r>
          </a:p>
          <a:p>
            <a:r>
              <a:rPr lang="he-IL" sz="2400" dirty="0">
                <a:solidFill>
                  <a:prstClr val="black"/>
                </a:solidFill>
                <a:latin typeface="David" panose="020E0502060401010101" pitchFamily="34" charset="-79"/>
                <a:cs typeface="David" panose="020E0502060401010101" pitchFamily="34" charset="-79"/>
              </a:rPr>
              <a:t>כִּי מִסַּלְעִי וְצוּרִי </a:t>
            </a:r>
            <a:r>
              <a:rPr lang="he-IL" sz="2400" dirty="0" err="1">
                <a:solidFill>
                  <a:prstClr val="black"/>
                </a:solidFill>
                <a:latin typeface="David" panose="020E0502060401010101" pitchFamily="34" charset="-79"/>
                <a:cs typeface="David" panose="020E0502060401010101" pitchFamily="34" charset="-79"/>
              </a:rPr>
              <a:t>נִקַּרְתִּיו</a:t>
            </a:r>
            <a:endParaRPr lang="he-IL" sz="2400" dirty="0">
              <a:solidFill>
                <a:prstClr val="black"/>
              </a:solidFill>
              <a:latin typeface="David" panose="020E0502060401010101" pitchFamily="34" charset="-79"/>
              <a:cs typeface="David" panose="020E0502060401010101" pitchFamily="34" charset="-79"/>
            </a:endParaRPr>
          </a:p>
          <a:p>
            <a:r>
              <a:rPr lang="he-IL" sz="2400" dirty="0">
                <a:solidFill>
                  <a:prstClr val="black"/>
                </a:solidFill>
                <a:latin typeface="David" panose="020E0502060401010101" pitchFamily="34" charset="-79"/>
                <a:cs typeface="David" panose="020E0502060401010101" pitchFamily="34" charset="-79"/>
              </a:rPr>
              <a:t>וַחֲצַבְתִּיו מִלְּבָבִי.</a:t>
            </a:r>
          </a:p>
          <a:p>
            <a:endParaRPr lang="he-IL" sz="2400" dirty="0">
              <a:solidFill>
                <a:prstClr val="black"/>
              </a:solidFill>
              <a:latin typeface="David" panose="020E0502060401010101" pitchFamily="34" charset="-79"/>
              <a:cs typeface="David" panose="020E0502060401010101" pitchFamily="34" charset="-79"/>
            </a:endParaRPr>
          </a:p>
        </p:txBody>
      </p:sp>
      <p:sp>
        <p:nvSpPr>
          <p:cNvPr id="12" name="TextBox 11"/>
          <p:cNvSpPr txBox="1"/>
          <p:nvPr/>
        </p:nvSpPr>
        <p:spPr>
          <a:xfrm>
            <a:off x="1979712" y="3008099"/>
            <a:ext cx="5688632" cy="830997"/>
          </a:xfrm>
          <a:prstGeom prst="rect">
            <a:avLst/>
          </a:prstGeom>
          <a:solidFill>
            <a:srgbClr val="92D050"/>
          </a:solidFill>
          <a:ln w="28575">
            <a:solidFill>
              <a:schemeClr val="tx1"/>
            </a:solidFill>
          </a:ln>
        </p:spPr>
        <p:txBody>
          <a:bodyPr wrap="square" rtlCol="1">
            <a:spAutoFit/>
          </a:bodyPr>
          <a:lstStyle/>
          <a:p>
            <a:r>
              <a:rPr lang="he-IL" sz="2400" b="1" dirty="0">
                <a:solidFill>
                  <a:prstClr val="black"/>
                </a:solidFill>
                <a:latin typeface="David" panose="020E0502060401010101" pitchFamily="34" charset="-79"/>
                <a:cs typeface="David" panose="020E0502060401010101" pitchFamily="34" charset="-79"/>
              </a:rPr>
              <a:t>שני הבתים הראשונים עוברים מהכלל ("הפקר") לתחום המשפחתי ("אבי") וללב (פרט</a:t>
            </a:r>
            <a:r>
              <a:rPr lang="he-IL" sz="2400" dirty="0">
                <a:solidFill>
                  <a:prstClr val="black"/>
                </a:solidFill>
                <a:latin typeface="David" panose="020E0502060401010101" pitchFamily="34" charset="-79"/>
                <a:cs typeface="David" panose="020E0502060401010101" pitchFamily="34" charset="-79"/>
              </a:rPr>
              <a:t>)</a:t>
            </a:r>
          </a:p>
        </p:txBody>
      </p:sp>
      <p:sp>
        <p:nvSpPr>
          <p:cNvPr id="14" name="TextBox 13"/>
          <p:cNvSpPr txBox="1"/>
          <p:nvPr/>
        </p:nvSpPr>
        <p:spPr>
          <a:xfrm>
            <a:off x="-108520" y="1411380"/>
            <a:ext cx="3672408" cy="1569660"/>
          </a:xfrm>
          <a:prstGeom prst="rect">
            <a:avLst/>
          </a:prstGeom>
          <a:noFill/>
        </p:spPr>
        <p:txBody>
          <a:bodyPr wrap="square" rtlCol="1">
            <a:spAutoFit/>
          </a:bodyPr>
          <a:lstStyle/>
          <a:p>
            <a:r>
              <a:rPr lang="he-IL" sz="2400" dirty="0">
                <a:solidFill>
                  <a:prstClr val="black"/>
                </a:solidFill>
                <a:latin typeface="David" panose="020E0502060401010101" pitchFamily="34" charset="-79"/>
                <a:cs typeface="David" panose="020E0502060401010101" pitchFamily="34" charset="-79"/>
              </a:rPr>
              <a:t>נִיצוֹץ אֶחָד בְּצוּר לִבִּי מִסְתַּתֵּר,</a:t>
            </a:r>
          </a:p>
          <a:p>
            <a:r>
              <a:rPr lang="he-IL" sz="2400" dirty="0">
                <a:solidFill>
                  <a:prstClr val="black"/>
                </a:solidFill>
                <a:latin typeface="David" panose="020E0502060401010101" pitchFamily="34" charset="-79"/>
                <a:cs typeface="David" panose="020E0502060401010101" pitchFamily="34" charset="-79"/>
              </a:rPr>
              <a:t>נִיצוֹץ קָטָן – אַךְ כֻּלּוֹ שֶׁלִּי הוּא,</a:t>
            </a:r>
          </a:p>
          <a:p>
            <a:r>
              <a:rPr lang="he-IL" sz="2400" dirty="0">
                <a:solidFill>
                  <a:prstClr val="black"/>
                </a:solidFill>
                <a:latin typeface="David" panose="020E0502060401010101" pitchFamily="34" charset="-79"/>
                <a:cs typeface="David" panose="020E0502060401010101" pitchFamily="34" charset="-79"/>
              </a:rPr>
              <a:t>לֹא שְׁאִלְתִּיו מֵאִישׁ, לֹא גְנַבְתִּיו –</a:t>
            </a:r>
          </a:p>
          <a:p>
            <a:r>
              <a:rPr lang="he-IL" sz="2400" dirty="0">
                <a:solidFill>
                  <a:prstClr val="black"/>
                </a:solidFill>
                <a:latin typeface="David" panose="020E0502060401010101" pitchFamily="34" charset="-79"/>
                <a:cs typeface="David" panose="020E0502060401010101" pitchFamily="34" charset="-79"/>
              </a:rPr>
              <a:t>כִּי מִמֶּנִּי וּבִי הוּא.</a:t>
            </a:r>
          </a:p>
        </p:txBody>
      </p:sp>
      <p:sp>
        <p:nvSpPr>
          <p:cNvPr id="15" name="TextBox 14"/>
          <p:cNvSpPr txBox="1"/>
          <p:nvPr/>
        </p:nvSpPr>
        <p:spPr>
          <a:xfrm>
            <a:off x="5489304" y="4077072"/>
            <a:ext cx="3528392" cy="2308324"/>
          </a:xfrm>
          <a:prstGeom prst="rect">
            <a:avLst/>
          </a:prstGeom>
          <a:noFill/>
        </p:spPr>
        <p:txBody>
          <a:bodyPr wrap="square" rtlCol="1">
            <a:spAutoFit/>
          </a:bodyPr>
          <a:lstStyle/>
          <a:p>
            <a:r>
              <a:rPr lang="he-IL" sz="2400" dirty="0">
                <a:solidFill>
                  <a:prstClr val="black"/>
                </a:solidFill>
                <a:latin typeface="David" panose="020E0502060401010101" pitchFamily="34" charset="-79"/>
                <a:cs typeface="David" panose="020E0502060401010101" pitchFamily="34" charset="-79"/>
              </a:rPr>
              <a:t>וְתַחַת פַּטִּישׁ צָרוֹתַי הַגְּדוֹלוֹת</a:t>
            </a:r>
          </a:p>
          <a:p>
            <a:r>
              <a:rPr lang="he-IL" sz="2400" dirty="0">
                <a:solidFill>
                  <a:prstClr val="black"/>
                </a:solidFill>
                <a:latin typeface="David" panose="020E0502060401010101" pitchFamily="34" charset="-79"/>
                <a:cs typeface="David" panose="020E0502060401010101" pitchFamily="34" charset="-79"/>
              </a:rPr>
              <a:t>כִּי יִתְפּוֹצֵץ לְבָבִי, צוּר-עֻזִּי,</a:t>
            </a:r>
          </a:p>
          <a:p>
            <a:r>
              <a:rPr lang="he-IL" sz="2400" dirty="0">
                <a:solidFill>
                  <a:prstClr val="black"/>
                </a:solidFill>
                <a:latin typeface="David" panose="020E0502060401010101" pitchFamily="34" charset="-79"/>
                <a:cs typeface="David" panose="020E0502060401010101" pitchFamily="34" charset="-79"/>
              </a:rPr>
              <a:t>זֶה הַנִּיצוֹץ עָף, נִתָּז אֶל-עֵינִי,</a:t>
            </a:r>
          </a:p>
          <a:p>
            <a:r>
              <a:rPr lang="he-IL" sz="2400" dirty="0">
                <a:solidFill>
                  <a:prstClr val="black"/>
                </a:solidFill>
                <a:latin typeface="David" panose="020E0502060401010101" pitchFamily="34" charset="-79"/>
                <a:cs typeface="David" panose="020E0502060401010101" pitchFamily="34" charset="-79"/>
              </a:rPr>
              <a:t>וּמֵעֵינִי – לַחֲרוּזִי.</a:t>
            </a:r>
          </a:p>
          <a:p>
            <a:r>
              <a:rPr lang="he-IL" sz="2400" dirty="0">
                <a:solidFill>
                  <a:prstClr val="black"/>
                </a:solidFill>
                <a:latin typeface="David" panose="020E0502060401010101" pitchFamily="34" charset="-79"/>
                <a:cs typeface="David" panose="020E0502060401010101" pitchFamily="34" charset="-79"/>
              </a:rPr>
              <a:t> </a:t>
            </a:r>
          </a:p>
          <a:p>
            <a:endParaRPr lang="he-IL" sz="2400" dirty="0">
              <a:solidFill>
                <a:prstClr val="black"/>
              </a:solidFill>
              <a:latin typeface="David" panose="020E0502060401010101" pitchFamily="34" charset="-79"/>
              <a:cs typeface="David" panose="020E0502060401010101" pitchFamily="34" charset="-79"/>
            </a:endParaRPr>
          </a:p>
        </p:txBody>
      </p:sp>
      <p:sp>
        <p:nvSpPr>
          <p:cNvPr id="16" name="TextBox 15"/>
          <p:cNvSpPr txBox="1"/>
          <p:nvPr/>
        </p:nvSpPr>
        <p:spPr>
          <a:xfrm>
            <a:off x="215516" y="4149080"/>
            <a:ext cx="3528392" cy="1569660"/>
          </a:xfrm>
          <a:prstGeom prst="rect">
            <a:avLst/>
          </a:prstGeom>
          <a:noFill/>
        </p:spPr>
        <p:txBody>
          <a:bodyPr wrap="square" rtlCol="1">
            <a:spAutoFit/>
          </a:bodyPr>
          <a:lstStyle/>
          <a:p>
            <a:r>
              <a:rPr lang="he-IL" sz="2400" dirty="0">
                <a:solidFill>
                  <a:prstClr val="black"/>
                </a:solidFill>
                <a:latin typeface="David" panose="020E0502060401010101" pitchFamily="34" charset="-79"/>
                <a:cs typeface="David" panose="020E0502060401010101" pitchFamily="34" charset="-79"/>
              </a:rPr>
              <a:t>וּמֵחֲרוּזִי יִתְמַלֵּט לִלְבַבְכֶם,</a:t>
            </a:r>
          </a:p>
          <a:p>
            <a:r>
              <a:rPr lang="he-IL" sz="2400" dirty="0">
                <a:solidFill>
                  <a:prstClr val="black"/>
                </a:solidFill>
                <a:latin typeface="David" panose="020E0502060401010101" pitchFamily="34" charset="-79"/>
                <a:cs typeface="David" panose="020E0502060401010101" pitchFamily="34" charset="-79"/>
              </a:rPr>
              <a:t>וּבְאוּר אֶשְׁכֶם הִצַּתִּיו, יִתְעַלֵּם,</a:t>
            </a:r>
          </a:p>
          <a:p>
            <a:r>
              <a:rPr lang="he-IL" sz="2400" dirty="0">
                <a:solidFill>
                  <a:prstClr val="black"/>
                </a:solidFill>
                <a:latin typeface="David" panose="020E0502060401010101" pitchFamily="34" charset="-79"/>
                <a:cs typeface="David" panose="020E0502060401010101" pitchFamily="34" charset="-79"/>
              </a:rPr>
              <a:t>וְאָנֹכִי בְּחֶלְבִּי וּבְדָמִי</a:t>
            </a:r>
          </a:p>
          <a:p>
            <a:r>
              <a:rPr lang="he-IL" sz="2400" dirty="0">
                <a:solidFill>
                  <a:prstClr val="black"/>
                </a:solidFill>
                <a:latin typeface="David" panose="020E0502060401010101" pitchFamily="34" charset="-79"/>
                <a:cs typeface="David" panose="020E0502060401010101" pitchFamily="34" charset="-79"/>
              </a:rPr>
              <a:t>אֶת-הַבְּעֵרָה אֲשַׁלֵּם.</a:t>
            </a:r>
          </a:p>
        </p:txBody>
      </p:sp>
      <p:sp>
        <p:nvSpPr>
          <p:cNvPr id="17" name="TextBox 16"/>
          <p:cNvSpPr txBox="1"/>
          <p:nvPr/>
        </p:nvSpPr>
        <p:spPr>
          <a:xfrm>
            <a:off x="1835696" y="5805264"/>
            <a:ext cx="5950423" cy="830997"/>
          </a:xfrm>
          <a:prstGeom prst="rect">
            <a:avLst/>
          </a:prstGeom>
          <a:solidFill>
            <a:schemeClr val="accent3">
              <a:lumMod val="60000"/>
              <a:lumOff val="40000"/>
            </a:schemeClr>
          </a:solidFill>
          <a:ln w="28575">
            <a:solidFill>
              <a:schemeClr val="tx1"/>
            </a:solidFill>
          </a:ln>
        </p:spPr>
        <p:txBody>
          <a:bodyPr wrap="square" rtlCol="1">
            <a:spAutoFit/>
          </a:bodyPr>
          <a:lstStyle/>
          <a:p>
            <a:r>
              <a:rPr lang="he-IL" sz="2400" b="1" dirty="0">
                <a:solidFill>
                  <a:prstClr val="black"/>
                </a:solidFill>
                <a:latin typeface="David" panose="020E0502060401010101" pitchFamily="34" charset="-79"/>
                <a:cs typeface="David" panose="020E0502060401010101" pitchFamily="34" charset="-79"/>
              </a:rPr>
              <a:t>שני הבתים האחרונים עוברים מהפרט: הניצוץ ניתז מן הלב , הופך לשיר ומגיע אל הכלל (הקוראים).</a:t>
            </a:r>
            <a:endParaRPr lang="he-IL" sz="2400" dirty="0">
              <a:solidFill>
                <a:prstClr val="black"/>
              </a:solidFill>
              <a:latin typeface="David" panose="020E0502060401010101" pitchFamily="34" charset="-79"/>
              <a:cs typeface="David" panose="020E0502060401010101" pitchFamily="34" charset="-79"/>
            </a:endParaRPr>
          </a:p>
        </p:txBody>
      </p:sp>
      <p:cxnSp>
        <p:nvCxnSpPr>
          <p:cNvPr id="19" name="מחבר חץ ישר 18"/>
          <p:cNvCxnSpPr/>
          <p:nvPr/>
        </p:nvCxnSpPr>
        <p:spPr>
          <a:xfrm flipH="1">
            <a:off x="3923928" y="2564904"/>
            <a:ext cx="2160240" cy="18722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מחבר חץ ישר 20"/>
          <p:cNvCxnSpPr/>
          <p:nvPr/>
        </p:nvCxnSpPr>
        <p:spPr>
          <a:xfrm>
            <a:off x="3563888" y="2564904"/>
            <a:ext cx="2520280" cy="15121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0370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fade">
                                      <p:cBhvr>
                                        <p:cTn id="21" dur="1000"/>
                                        <p:tgtEl>
                                          <p:spTgt spid="21"/>
                                        </p:tgtEl>
                                      </p:cBhvr>
                                    </p:animEffect>
                                    <p:anim calcmode="lin" valueType="num">
                                      <p:cBhvr>
                                        <p:cTn id="22" dur="1000" fill="hold"/>
                                        <p:tgtEl>
                                          <p:spTgt spid="21"/>
                                        </p:tgtEl>
                                        <p:attrNameLst>
                                          <p:attrName>ppt_x</p:attrName>
                                        </p:attrNameLst>
                                      </p:cBhvr>
                                      <p:tavLst>
                                        <p:tav tm="0">
                                          <p:val>
                                            <p:strVal val="#ppt_x"/>
                                          </p:val>
                                        </p:tav>
                                        <p:tav tm="100000">
                                          <p:val>
                                            <p:strVal val="#ppt_x"/>
                                          </p:val>
                                        </p:tav>
                                      </p:tavLst>
                                    </p:anim>
                                    <p:anim calcmode="lin" valueType="num">
                                      <p:cBhvr>
                                        <p:cTn id="23"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1000"/>
                                        <p:tgtEl>
                                          <p:spTgt spid="19"/>
                                        </p:tgtEl>
                                      </p:cBhvr>
                                    </p:animEffect>
                                    <p:anim calcmode="lin" valueType="num">
                                      <p:cBhvr>
                                        <p:cTn id="29" dur="1000" fill="hold"/>
                                        <p:tgtEl>
                                          <p:spTgt spid="19"/>
                                        </p:tgtEl>
                                        <p:attrNameLst>
                                          <p:attrName>ppt_x</p:attrName>
                                        </p:attrNameLst>
                                      </p:cBhvr>
                                      <p:tavLst>
                                        <p:tav tm="0">
                                          <p:val>
                                            <p:strVal val="#ppt_x"/>
                                          </p:val>
                                        </p:tav>
                                        <p:tav tm="100000">
                                          <p:val>
                                            <p:strVal val="#ppt_x"/>
                                          </p:val>
                                        </p:tav>
                                      </p:tavLst>
                                    </p:anim>
                                    <p:anim calcmode="lin" valueType="num">
                                      <p:cBhvr>
                                        <p:cTn id="30"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23528" y="332656"/>
            <a:ext cx="8534400" cy="758952"/>
          </a:xfrm>
        </p:spPr>
        <p:txBody>
          <a:bodyPr>
            <a:noAutofit/>
          </a:bodyPr>
          <a:lstStyle/>
          <a:p>
            <a:r>
              <a:rPr lang="he-IL" sz="4800" b="1" dirty="0" smtClean="0">
                <a:solidFill>
                  <a:srgbClr val="0070C0"/>
                </a:solidFill>
                <a:latin typeface="BN Alpaca" panose="02000000000000000000" pitchFamily="2" charset="-79"/>
                <a:cs typeface="BN Alpaca" panose="02000000000000000000" pitchFamily="2" charset="-79"/>
              </a:rPr>
              <a:t>"לא זכיתי באור מן ההפקר"</a:t>
            </a:r>
            <a:endParaRPr lang="he-IL" sz="4800" b="1" dirty="0">
              <a:solidFill>
                <a:srgbClr val="0070C0"/>
              </a:solidFill>
              <a:latin typeface="BN Alpaca" panose="02000000000000000000" pitchFamily="2" charset="-79"/>
              <a:cs typeface="BN Alpaca" panose="02000000000000000000" pitchFamily="2" charset="-79"/>
            </a:endParaRPr>
          </a:p>
        </p:txBody>
      </p:sp>
      <p:sp>
        <p:nvSpPr>
          <p:cNvPr id="5" name="TextBox 4"/>
          <p:cNvSpPr txBox="1"/>
          <p:nvPr/>
        </p:nvSpPr>
        <p:spPr>
          <a:xfrm>
            <a:off x="4716016" y="1325071"/>
            <a:ext cx="4104456" cy="5509200"/>
          </a:xfrm>
          <a:prstGeom prst="rect">
            <a:avLst/>
          </a:prstGeom>
          <a:noFill/>
        </p:spPr>
        <p:txBody>
          <a:bodyPr wrap="square" rtlCol="1">
            <a:spAutoFit/>
          </a:bodyPr>
          <a:lstStyle/>
          <a:p>
            <a:r>
              <a:rPr lang="he-IL" sz="2800" dirty="0">
                <a:solidFill>
                  <a:prstClr val="black"/>
                </a:solidFill>
              </a:rPr>
              <a:t> לא זָכִיתִי בָאוֹר מִן-הַהֶפְקֵר,</a:t>
            </a:r>
          </a:p>
          <a:p>
            <a:r>
              <a:rPr lang="he-IL" sz="2800" dirty="0">
                <a:solidFill>
                  <a:prstClr val="black"/>
                </a:solidFill>
              </a:rPr>
              <a:t>אַף לֹא-בָא לִי בִירֻשָּׁה מֵאָבִי,</a:t>
            </a:r>
          </a:p>
          <a:p>
            <a:r>
              <a:rPr lang="he-IL" sz="2800" dirty="0">
                <a:solidFill>
                  <a:prstClr val="black"/>
                </a:solidFill>
              </a:rPr>
              <a:t>כִּי מִסַּלְעִי וְצוּרִי </a:t>
            </a:r>
            <a:r>
              <a:rPr lang="he-IL" sz="2800" dirty="0" err="1">
                <a:solidFill>
                  <a:prstClr val="black"/>
                </a:solidFill>
              </a:rPr>
              <a:t>נִקַּרְתִּיו</a:t>
            </a:r>
            <a:endParaRPr lang="he-IL" sz="2800" dirty="0">
              <a:solidFill>
                <a:prstClr val="black"/>
              </a:solidFill>
            </a:endParaRPr>
          </a:p>
          <a:p>
            <a:r>
              <a:rPr lang="he-IL" sz="2800" dirty="0">
                <a:solidFill>
                  <a:prstClr val="black"/>
                </a:solidFill>
              </a:rPr>
              <a:t>וַחֲצַבְתִּיו מִלְּבָבִי.</a:t>
            </a:r>
          </a:p>
          <a:p>
            <a:r>
              <a:rPr lang="he-IL" sz="2800" dirty="0">
                <a:solidFill>
                  <a:prstClr val="black"/>
                </a:solidFill>
              </a:rPr>
              <a:t> </a:t>
            </a:r>
          </a:p>
          <a:p>
            <a:r>
              <a:rPr lang="he-IL" sz="2800" dirty="0">
                <a:solidFill>
                  <a:prstClr val="black"/>
                </a:solidFill>
              </a:rPr>
              <a:t>נִיצוֹץ אֶחָד בְּצוּר לִבִּי מִסְתַּתֵּר,</a:t>
            </a:r>
          </a:p>
          <a:p>
            <a:r>
              <a:rPr lang="he-IL" sz="2800" dirty="0">
                <a:solidFill>
                  <a:prstClr val="black"/>
                </a:solidFill>
              </a:rPr>
              <a:t>נִיצוֹץ קָטָן – אַךְ כֻּלּוֹ שֶׁלִּי הוּא,</a:t>
            </a:r>
          </a:p>
          <a:p>
            <a:r>
              <a:rPr lang="he-IL" sz="2800" dirty="0">
                <a:solidFill>
                  <a:prstClr val="black"/>
                </a:solidFill>
              </a:rPr>
              <a:t>לֹא שְׁאִלְתִּיו מֵאִישׁ, לֹא גְנַבְתִּיו –</a:t>
            </a:r>
          </a:p>
          <a:p>
            <a:r>
              <a:rPr lang="he-IL" sz="2800" dirty="0">
                <a:solidFill>
                  <a:prstClr val="black"/>
                </a:solidFill>
              </a:rPr>
              <a:t>כִּי מִמֶּנִּי וּבִי הוּא.</a:t>
            </a:r>
          </a:p>
          <a:p>
            <a:r>
              <a:rPr lang="he-IL" sz="2800" dirty="0">
                <a:solidFill>
                  <a:prstClr val="black"/>
                </a:solidFill>
              </a:rPr>
              <a:t> </a:t>
            </a:r>
          </a:p>
          <a:p>
            <a:r>
              <a:rPr lang="he-IL" sz="2400" dirty="0">
                <a:solidFill>
                  <a:prstClr val="black"/>
                </a:solidFill>
              </a:rPr>
              <a:t> </a:t>
            </a:r>
          </a:p>
          <a:p>
            <a:r>
              <a:rPr lang="he-IL" sz="2400" dirty="0">
                <a:solidFill>
                  <a:prstClr val="black"/>
                </a:solidFill>
              </a:rPr>
              <a:t> </a:t>
            </a:r>
          </a:p>
          <a:p>
            <a:endParaRPr lang="he-IL" sz="2400" dirty="0">
              <a:solidFill>
                <a:prstClr val="black"/>
              </a:solidFill>
            </a:endParaRPr>
          </a:p>
        </p:txBody>
      </p:sp>
      <p:sp>
        <p:nvSpPr>
          <p:cNvPr id="7" name="TextBox 6"/>
          <p:cNvSpPr txBox="1"/>
          <p:nvPr/>
        </p:nvSpPr>
        <p:spPr>
          <a:xfrm>
            <a:off x="0" y="1358099"/>
            <a:ext cx="3995936" cy="3970318"/>
          </a:xfrm>
          <a:prstGeom prst="rect">
            <a:avLst/>
          </a:prstGeom>
          <a:noFill/>
        </p:spPr>
        <p:txBody>
          <a:bodyPr wrap="square" rtlCol="1">
            <a:spAutoFit/>
          </a:bodyPr>
          <a:lstStyle/>
          <a:p>
            <a:r>
              <a:rPr lang="he-IL" sz="2800" dirty="0">
                <a:solidFill>
                  <a:prstClr val="black"/>
                </a:solidFill>
              </a:rPr>
              <a:t>וְתַחַת פַּטִּישׁ צָרוֹתַי הַגְּדוֹלוֹת</a:t>
            </a:r>
          </a:p>
          <a:p>
            <a:r>
              <a:rPr lang="he-IL" sz="2800" dirty="0">
                <a:solidFill>
                  <a:prstClr val="black"/>
                </a:solidFill>
              </a:rPr>
              <a:t>כִּי יִתְפּוֹצֵץ לְבָבִי, צוּר-עֻזִּי,</a:t>
            </a:r>
          </a:p>
          <a:p>
            <a:r>
              <a:rPr lang="he-IL" sz="2800" dirty="0">
                <a:solidFill>
                  <a:prstClr val="black"/>
                </a:solidFill>
              </a:rPr>
              <a:t>זֶה הַנִּיצוֹץ עָף, נִתָּז אֶל-עֵינִי,</a:t>
            </a:r>
          </a:p>
          <a:p>
            <a:r>
              <a:rPr lang="he-IL" sz="2800" dirty="0">
                <a:solidFill>
                  <a:prstClr val="black"/>
                </a:solidFill>
              </a:rPr>
              <a:t>וּמֵעֵינִי – לַחֲרוּזִי.</a:t>
            </a:r>
          </a:p>
          <a:p>
            <a:r>
              <a:rPr lang="he-IL" sz="2800" dirty="0">
                <a:solidFill>
                  <a:prstClr val="black"/>
                </a:solidFill>
              </a:rPr>
              <a:t> </a:t>
            </a:r>
          </a:p>
          <a:p>
            <a:r>
              <a:rPr lang="he-IL" sz="2800" dirty="0">
                <a:solidFill>
                  <a:prstClr val="black"/>
                </a:solidFill>
              </a:rPr>
              <a:t>וּמֵחֲרוּזִי יִתְמַלֵּט לִלְבַבְכֶם,</a:t>
            </a:r>
          </a:p>
          <a:p>
            <a:r>
              <a:rPr lang="he-IL" sz="2800" dirty="0">
                <a:solidFill>
                  <a:prstClr val="black"/>
                </a:solidFill>
              </a:rPr>
              <a:t>וּבְאוּר אֶשְׁכֶם הִצַּתִּיו, יִתְעַלֵּם,</a:t>
            </a:r>
          </a:p>
          <a:p>
            <a:r>
              <a:rPr lang="he-IL" sz="2800" dirty="0">
                <a:solidFill>
                  <a:prstClr val="black"/>
                </a:solidFill>
              </a:rPr>
              <a:t>וְאָנֹכִי בְּחֶלְבִּי וּבְדָמִי</a:t>
            </a:r>
          </a:p>
          <a:p>
            <a:r>
              <a:rPr lang="he-IL" sz="2800" dirty="0">
                <a:solidFill>
                  <a:prstClr val="black"/>
                </a:solidFill>
              </a:rPr>
              <a:t>אֶת-הַבְּעֵרָה אֲשַׁלֵּם.</a:t>
            </a:r>
          </a:p>
        </p:txBody>
      </p:sp>
    </p:spTree>
    <p:extLst>
      <p:ext uri="{BB962C8B-B14F-4D97-AF65-F5344CB8AC3E}">
        <p14:creationId xmlns:p14="http://schemas.microsoft.com/office/powerpoint/2010/main" val="34605581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88640"/>
            <a:ext cx="8229600" cy="620688"/>
          </a:xfrm>
        </p:spPr>
        <p:txBody>
          <a:bodyPr/>
          <a:lstStyle/>
          <a:p>
            <a:r>
              <a:rPr lang="he-IL" sz="4800" b="1" dirty="0" smtClean="0">
                <a:solidFill>
                  <a:srgbClr val="0070C0"/>
                </a:solidFill>
                <a:latin typeface="BN Alpaca" panose="02000000000000000000" pitchFamily="2" charset="-79"/>
                <a:cs typeface="BN Alpaca" panose="02000000000000000000" pitchFamily="2" charset="-79"/>
              </a:rPr>
              <a:t>פירושי מילים</a:t>
            </a:r>
            <a:endParaRPr lang="he-IL" sz="4800" b="1" dirty="0">
              <a:solidFill>
                <a:srgbClr val="0070C0"/>
              </a:solidFill>
              <a:latin typeface="BN Alpaca" panose="02000000000000000000" pitchFamily="2" charset="-79"/>
              <a:cs typeface="BN Alpaca" panose="02000000000000000000" pitchFamily="2" charset="-79"/>
            </a:endParaRPr>
          </a:p>
        </p:txBody>
      </p:sp>
      <p:sp>
        <p:nvSpPr>
          <p:cNvPr id="3" name="מציין מיקום תוכן 2"/>
          <p:cNvSpPr>
            <a:spLocks noGrp="1"/>
          </p:cNvSpPr>
          <p:nvPr>
            <p:ph idx="1"/>
          </p:nvPr>
        </p:nvSpPr>
        <p:spPr>
          <a:xfrm>
            <a:off x="107504" y="764704"/>
            <a:ext cx="8856984" cy="6093296"/>
          </a:xfrm>
        </p:spPr>
        <p:txBody>
          <a:bodyPr>
            <a:noAutofit/>
          </a:bodyPr>
          <a:lstStyle/>
          <a:p>
            <a:r>
              <a:rPr lang="he-IL" sz="2800" b="1" dirty="0" smtClean="0">
                <a:solidFill>
                  <a:schemeClr val="tx1"/>
                </a:solidFill>
                <a:latin typeface="David" panose="020E0502060401010101" pitchFamily="34" charset="-79"/>
                <a:cs typeface="David" panose="020E0502060401010101" pitchFamily="34" charset="-79"/>
              </a:rPr>
              <a:t>הפקר</a:t>
            </a:r>
            <a:r>
              <a:rPr lang="he-IL" sz="2800" dirty="0" smtClean="0">
                <a:solidFill>
                  <a:schemeClr val="tx1"/>
                </a:solidFill>
                <a:latin typeface="David" panose="020E0502060401010101" pitchFamily="34" charset="-79"/>
                <a:cs typeface="David" panose="020E0502060401010101" pitchFamily="34" charset="-79"/>
              </a:rPr>
              <a:t>- </a:t>
            </a:r>
            <a:r>
              <a:rPr lang="he-IL" sz="2800" dirty="0">
                <a:solidFill>
                  <a:schemeClr val="tx1"/>
                </a:solidFill>
                <a:latin typeface="David" panose="020E0502060401010101" pitchFamily="34" charset="-79"/>
                <a:cs typeface="David" panose="020E0502060401010101" pitchFamily="34" charset="-79"/>
              </a:rPr>
              <a:t>משהו שאין לו בעלים, משהו מוכן שלוקח אדם לעצמו </a:t>
            </a:r>
            <a:r>
              <a:rPr lang="he-IL" sz="2800" dirty="0" smtClean="0">
                <a:solidFill>
                  <a:schemeClr val="tx1"/>
                </a:solidFill>
                <a:latin typeface="David" panose="020E0502060401010101" pitchFamily="34" charset="-79"/>
                <a:cs typeface="David" panose="020E0502060401010101" pitchFamily="34" charset="-79"/>
              </a:rPr>
              <a:t>מרשות </a:t>
            </a:r>
            <a:r>
              <a:rPr lang="he-IL" sz="2800" dirty="0">
                <a:solidFill>
                  <a:schemeClr val="tx1"/>
                </a:solidFill>
                <a:latin typeface="David" panose="020E0502060401010101" pitchFamily="34" charset="-79"/>
                <a:cs typeface="David" panose="020E0502060401010101" pitchFamily="34" charset="-79"/>
              </a:rPr>
              <a:t>הרבים.</a:t>
            </a:r>
            <a:endParaRPr lang="en-US" sz="2800" dirty="0">
              <a:solidFill>
                <a:schemeClr val="tx1"/>
              </a:solidFill>
              <a:latin typeface="David" panose="020E0502060401010101" pitchFamily="34" charset="-79"/>
              <a:cs typeface="David" panose="020E0502060401010101" pitchFamily="34" charset="-79"/>
            </a:endParaRPr>
          </a:p>
          <a:p>
            <a:r>
              <a:rPr lang="he-IL" sz="2800" b="1" dirty="0">
                <a:solidFill>
                  <a:schemeClr val="tx1"/>
                </a:solidFill>
                <a:latin typeface="David" panose="020E0502060401010101" pitchFamily="34" charset="-79"/>
                <a:cs typeface="David" panose="020E0502060401010101" pitchFamily="34" charset="-79"/>
              </a:rPr>
              <a:t>צור</a:t>
            </a:r>
            <a:r>
              <a:rPr lang="he-IL" sz="2800" dirty="0">
                <a:solidFill>
                  <a:schemeClr val="tx1"/>
                </a:solidFill>
                <a:latin typeface="David" panose="020E0502060401010101" pitchFamily="34" charset="-79"/>
                <a:cs typeface="David" panose="020E0502060401010101" pitchFamily="34" charset="-79"/>
              </a:rPr>
              <a:t>- סלע גדול. סלע </a:t>
            </a:r>
            <a:r>
              <a:rPr lang="he-IL" sz="2800" dirty="0" smtClean="0">
                <a:solidFill>
                  <a:schemeClr val="tx1"/>
                </a:solidFill>
                <a:latin typeface="David" panose="020E0502060401010101" pitchFamily="34" charset="-79"/>
                <a:cs typeface="David" panose="020E0502060401010101" pitchFamily="34" charset="-79"/>
              </a:rPr>
              <a:t>קשה.</a:t>
            </a:r>
            <a:endParaRPr lang="en-US" sz="2800" dirty="0">
              <a:solidFill>
                <a:schemeClr val="tx1"/>
              </a:solidFill>
              <a:latin typeface="David" panose="020E0502060401010101" pitchFamily="34" charset="-79"/>
              <a:cs typeface="David" panose="020E0502060401010101" pitchFamily="34" charset="-79"/>
            </a:endParaRPr>
          </a:p>
          <a:p>
            <a:r>
              <a:rPr lang="he-IL" sz="2800" b="1" dirty="0">
                <a:solidFill>
                  <a:schemeClr val="tx1"/>
                </a:solidFill>
                <a:latin typeface="David" panose="020E0502060401010101" pitchFamily="34" charset="-79"/>
                <a:cs typeface="David" panose="020E0502060401010101" pitchFamily="34" charset="-79"/>
              </a:rPr>
              <a:t>ניקרתיו-</a:t>
            </a:r>
            <a:r>
              <a:rPr lang="he-IL" sz="2800" dirty="0">
                <a:solidFill>
                  <a:schemeClr val="tx1"/>
                </a:solidFill>
                <a:latin typeface="David" panose="020E0502060401010101" pitchFamily="34" charset="-79"/>
                <a:cs typeface="David" panose="020E0502060401010101" pitchFamily="34" charset="-79"/>
              </a:rPr>
              <a:t> לחטט, חיטוט. דקירה בחוזקה, עקירה והוצאה של דבר </a:t>
            </a:r>
            <a:r>
              <a:rPr lang="he-IL" sz="2800" dirty="0" smtClean="0">
                <a:solidFill>
                  <a:schemeClr val="tx1"/>
                </a:solidFill>
                <a:latin typeface="David" panose="020E0502060401010101" pitchFamily="34" charset="-79"/>
                <a:cs typeface="David" panose="020E0502060401010101" pitchFamily="34" charset="-79"/>
              </a:rPr>
              <a:t>מה </a:t>
            </a:r>
            <a:r>
              <a:rPr lang="he-IL" sz="2800" dirty="0">
                <a:solidFill>
                  <a:schemeClr val="tx1"/>
                </a:solidFill>
                <a:latin typeface="David" panose="020E0502060401010101" pitchFamily="34" charset="-79"/>
                <a:cs typeface="David" panose="020E0502060401010101" pitchFamily="34" charset="-79"/>
              </a:rPr>
              <a:t>באמצעות דבר</a:t>
            </a:r>
            <a:r>
              <a:rPr lang="he-IL" sz="2800" dirty="0" smtClean="0">
                <a:solidFill>
                  <a:schemeClr val="tx1"/>
                </a:solidFill>
                <a:latin typeface="David" panose="020E0502060401010101" pitchFamily="34" charset="-79"/>
                <a:cs typeface="David" panose="020E0502060401010101" pitchFamily="34" charset="-79"/>
              </a:rPr>
              <a:t>.</a:t>
            </a:r>
            <a:r>
              <a:rPr lang="he-IL" sz="2800" b="1" dirty="0">
                <a:solidFill>
                  <a:schemeClr val="tx1"/>
                </a:solidFill>
                <a:latin typeface="David" panose="020E0502060401010101" pitchFamily="34" charset="-79"/>
                <a:cs typeface="David" panose="020E0502060401010101" pitchFamily="34" charset="-79"/>
              </a:rPr>
              <a:t> </a:t>
            </a:r>
            <a:endParaRPr lang="en-US" sz="2800" dirty="0">
              <a:solidFill>
                <a:schemeClr val="tx1"/>
              </a:solidFill>
              <a:latin typeface="David" panose="020E0502060401010101" pitchFamily="34" charset="-79"/>
              <a:cs typeface="David" panose="020E0502060401010101" pitchFamily="34" charset="-79"/>
            </a:endParaRPr>
          </a:p>
          <a:p>
            <a:r>
              <a:rPr lang="he-IL" sz="2800" b="1" dirty="0" smtClean="0">
                <a:solidFill>
                  <a:schemeClr val="tx1"/>
                </a:solidFill>
                <a:latin typeface="David" panose="020E0502060401010101" pitchFamily="34" charset="-79"/>
                <a:cs typeface="David" panose="020E0502060401010101" pitchFamily="34" charset="-79"/>
              </a:rPr>
              <a:t>צור </a:t>
            </a:r>
            <a:r>
              <a:rPr lang="he-IL" sz="2800" b="1" dirty="0">
                <a:solidFill>
                  <a:schemeClr val="tx1"/>
                </a:solidFill>
                <a:latin typeface="David" panose="020E0502060401010101" pitchFamily="34" charset="-79"/>
                <a:cs typeface="David" panose="020E0502060401010101" pitchFamily="34" charset="-79"/>
              </a:rPr>
              <a:t>עוזי</a:t>
            </a:r>
            <a:r>
              <a:rPr lang="he-IL" sz="2800" dirty="0">
                <a:solidFill>
                  <a:schemeClr val="tx1"/>
                </a:solidFill>
                <a:latin typeface="David" panose="020E0502060401010101" pitchFamily="34" charset="-79"/>
                <a:cs typeface="David" panose="020E0502060401010101" pitchFamily="34" charset="-79"/>
              </a:rPr>
              <a:t>- </a:t>
            </a:r>
            <a:r>
              <a:rPr lang="he-IL" sz="2800" dirty="0" smtClean="0">
                <a:solidFill>
                  <a:schemeClr val="tx1"/>
                </a:solidFill>
                <a:latin typeface="David" panose="020E0502060401010101" pitchFamily="34" charset="-79"/>
                <a:cs typeface="David" panose="020E0502060401010101" pitchFamily="34" charset="-79"/>
              </a:rPr>
              <a:t>כוח, עוצמה </a:t>
            </a:r>
            <a:r>
              <a:rPr lang="he-IL" sz="2800" dirty="0">
                <a:solidFill>
                  <a:schemeClr val="tx1"/>
                </a:solidFill>
                <a:latin typeface="David" panose="020E0502060401010101" pitchFamily="34" charset="-79"/>
                <a:cs typeface="David" panose="020E0502060401010101" pitchFamily="34" charset="-79"/>
              </a:rPr>
              <a:t>פיזית.</a:t>
            </a:r>
            <a:endParaRPr lang="en-US" sz="2800" dirty="0">
              <a:solidFill>
                <a:schemeClr val="tx1"/>
              </a:solidFill>
              <a:latin typeface="David" panose="020E0502060401010101" pitchFamily="34" charset="-79"/>
              <a:cs typeface="David" panose="020E0502060401010101" pitchFamily="34" charset="-79"/>
            </a:endParaRPr>
          </a:p>
          <a:p>
            <a:r>
              <a:rPr lang="he-IL" sz="2800" b="1" dirty="0">
                <a:solidFill>
                  <a:schemeClr val="tx1"/>
                </a:solidFill>
                <a:latin typeface="David" panose="020E0502060401010101" pitchFamily="34" charset="-79"/>
                <a:cs typeface="David" panose="020E0502060401010101" pitchFamily="34" charset="-79"/>
              </a:rPr>
              <a:t>ניתז</a:t>
            </a:r>
            <a:r>
              <a:rPr lang="he-IL" sz="2800" dirty="0">
                <a:solidFill>
                  <a:schemeClr val="tx1"/>
                </a:solidFill>
                <a:latin typeface="David" panose="020E0502060401010101" pitchFamily="34" charset="-79"/>
                <a:cs typeface="David" panose="020E0502060401010101" pitchFamily="34" charset="-79"/>
              </a:rPr>
              <a:t>- נזרק בצורה חזקה</a:t>
            </a:r>
            <a:r>
              <a:rPr lang="he-IL" sz="2800" dirty="0" smtClean="0">
                <a:solidFill>
                  <a:schemeClr val="tx1"/>
                </a:solidFill>
                <a:latin typeface="David" panose="020E0502060401010101" pitchFamily="34" charset="-79"/>
                <a:cs typeface="David" panose="020E0502060401010101" pitchFamily="34" charset="-79"/>
              </a:rPr>
              <a:t>.</a:t>
            </a:r>
            <a:r>
              <a:rPr lang="he-IL" sz="2800" b="1" dirty="0">
                <a:solidFill>
                  <a:schemeClr val="tx1"/>
                </a:solidFill>
                <a:latin typeface="David" panose="020E0502060401010101" pitchFamily="34" charset="-79"/>
                <a:cs typeface="David" panose="020E0502060401010101" pitchFamily="34" charset="-79"/>
              </a:rPr>
              <a:t> </a:t>
            </a:r>
            <a:endParaRPr lang="en-US" sz="2800" dirty="0">
              <a:solidFill>
                <a:schemeClr val="tx1"/>
              </a:solidFill>
              <a:latin typeface="David" panose="020E0502060401010101" pitchFamily="34" charset="-79"/>
              <a:cs typeface="David" panose="020E0502060401010101" pitchFamily="34" charset="-79"/>
            </a:endParaRPr>
          </a:p>
          <a:p>
            <a:r>
              <a:rPr lang="he-IL" sz="2800" b="1" dirty="0" smtClean="0">
                <a:solidFill>
                  <a:schemeClr val="tx1"/>
                </a:solidFill>
                <a:latin typeface="David" panose="020E0502060401010101" pitchFamily="34" charset="-79"/>
                <a:cs typeface="David" panose="020E0502060401010101" pitchFamily="34" charset="-79"/>
              </a:rPr>
              <a:t>יתמלט</a:t>
            </a:r>
            <a:r>
              <a:rPr lang="he-IL" sz="2800" dirty="0" smtClean="0">
                <a:solidFill>
                  <a:schemeClr val="tx1"/>
                </a:solidFill>
                <a:latin typeface="David" panose="020E0502060401010101" pitchFamily="34" charset="-79"/>
                <a:cs typeface="David" panose="020E0502060401010101" pitchFamily="34" charset="-79"/>
              </a:rPr>
              <a:t>- </a:t>
            </a:r>
            <a:r>
              <a:rPr lang="he-IL" sz="2800" dirty="0">
                <a:solidFill>
                  <a:schemeClr val="tx1"/>
                </a:solidFill>
                <a:latin typeface="David" panose="020E0502060401010101" pitchFamily="34" charset="-79"/>
                <a:cs typeface="David" panose="020E0502060401010101" pitchFamily="34" charset="-79"/>
              </a:rPr>
              <a:t>נמלט, בורח, יוצא לחיים עצמיים.</a:t>
            </a:r>
            <a:endParaRPr lang="en-US" sz="2800" dirty="0">
              <a:solidFill>
                <a:schemeClr val="tx1"/>
              </a:solidFill>
              <a:latin typeface="David" panose="020E0502060401010101" pitchFamily="34" charset="-79"/>
              <a:cs typeface="David" panose="020E0502060401010101" pitchFamily="34" charset="-79"/>
            </a:endParaRPr>
          </a:p>
          <a:p>
            <a:r>
              <a:rPr lang="he-IL" sz="2800" b="1" dirty="0" smtClean="0">
                <a:solidFill>
                  <a:schemeClr val="tx1"/>
                </a:solidFill>
                <a:latin typeface="David" panose="020E0502060401010101" pitchFamily="34" charset="-79"/>
                <a:cs typeface="David" panose="020E0502060401010101" pitchFamily="34" charset="-79"/>
              </a:rPr>
              <a:t>אוּר אֶשְכֶם</a:t>
            </a:r>
            <a:r>
              <a:rPr lang="he-IL" sz="2800" dirty="0" smtClean="0">
                <a:solidFill>
                  <a:schemeClr val="tx1"/>
                </a:solidFill>
                <a:latin typeface="David" panose="020E0502060401010101" pitchFamily="34" charset="-79"/>
                <a:cs typeface="David" panose="020E0502060401010101" pitchFamily="34" charset="-79"/>
              </a:rPr>
              <a:t>- </a:t>
            </a:r>
            <a:r>
              <a:rPr lang="he-IL" sz="2800" dirty="0">
                <a:solidFill>
                  <a:schemeClr val="tx1"/>
                </a:solidFill>
                <a:latin typeface="David" panose="020E0502060401010101" pitchFamily="34" charset="-79"/>
                <a:cs typeface="David" panose="020E0502060401010101" pitchFamily="34" charset="-79"/>
              </a:rPr>
              <a:t>מדורה, אור האש שלכם- בשיר זה הכוונה לרגשות.</a:t>
            </a:r>
            <a:endParaRPr lang="en-US" sz="2800" dirty="0">
              <a:solidFill>
                <a:schemeClr val="tx1"/>
              </a:solidFill>
              <a:latin typeface="David" panose="020E0502060401010101" pitchFamily="34" charset="-79"/>
              <a:cs typeface="David" panose="020E0502060401010101" pitchFamily="34" charset="-79"/>
            </a:endParaRPr>
          </a:p>
          <a:p>
            <a:r>
              <a:rPr lang="he-IL" sz="2800" b="1" dirty="0">
                <a:solidFill>
                  <a:schemeClr val="tx1"/>
                </a:solidFill>
                <a:latin typeface="David" panose="020E0502060401010101" pitchFamily="34" charset="-79"/>
                <a:cs typeface="David" panose="020E0502060401010101" pitchFamily="34" charset="-79"/>
              </a:rPr>
              <a:t>בחלבי ובדמי</a:t>
            </a:r>
            <a:r>
              <a:rPr lang="he-IL" sz="2800" dirty="0">
                <a:solidFill>
                  <a:schemeClr val="tx1"/>
                </a:solidFill>
                <a:latin typeface="David" panose="020E0502060401010101" pitchFamily="34" charset="-79"/>
                <a:cs typeface="David" panose="020E0502060401010101" pitchFamily="34" charset="-79"/>
              </a:rPr>
              <a:t>- מיטב הכוחות הנפשיים.</a:t>
            </a:r>
            <a:endParaRPr lang="en-US" sz="2800" dirty="0">
              <a:solidFill>
                <a:schemeClr val="tx1"/>
              </a:solidFill>
              <a:latin typeface="David" panose="020E0502060401010101" pitchFamily="34" charset="-79"/>
              <a:cs typeface="David" panose="020E0502060401010101" pitchFamily="34" charset="-79"/>
            </a:endParaRPr>
          </a:p>
          <a:p>
            <a:endParaRPr lang="he-IL" sz="600" dirty="0">
              <a:solidFill>
                <a:schemeClr val="tx1"/>
              </a:solidFill>
              <a:latin typeface="David" panose="020E0502060401010101" pitchFamily="34" charset="-79"/>
              <a:cs typeface="David" panose="020E0502060401010101" pitchFamily="34" charset="-79"/>
            </a:endParaRPr>
          </a:p>
          <a:p>
            <a:pPr marL="96838" indent="0">
              <a:lnSpc>
                <a:spcPct val="90000"/>
              </a:lnSpc>
              <a:buNone/>
              <a:defRPr/>
            </a:pPr>
            <a:endParaRPr lang="he-IL" sz="3200" dirty="0" smtClean="0">
              <a:solidFill>
                <a:schemeClr val="tx1"/>
              </a:solidFill>
              <a:latin typeface="David" panose="020E0502060401010101" pitchFamily="34" charset="-79"/>
              <a:cs typeface="David" panose="020E0502060401010101" pitchFamily="34" charset="-79"/>
            </a:endParaRPr>
          </a:p>
          <a:p>
            <a:pPr>
              <a:lnSpc>
                <a:spcPct val="90000"/>
              </a:lnSpc>
              <a:buNone/>
              <a:defRPr/>
            </a:pPr>
            <a:endParaRPr lang="en-US" sz="2800" dirty="0">
              <a:solidFill>
                <a:schemeClr val="tx1"/>
              </a:solidFill>
              <a:latin typeface="David" panose="020E0502060401010101" pitchFamily="34" charset="-79"/>
              <a:cs typeface="David" panose="020E0502060401010101" pitchFamily="34" charset="-79"/>
            </a:endParaRPr>
          </a:p>
          <a:p>
            <a:pPr marL="0" indent="0">
              <a:buNone/>
            </a:pPr>
            <a:endParaRPr lang="en-US" sz="2800" dirty="0">
              <a:solidFill>
                <a:schemeClr val="tx1"/>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80675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88640"/>
            <a:ext cx="8229600" cy="620688"/>
          </a:xfrm>
        </p:spPr>
        <p:txBody>
          <a:bodyPr/>
          <a:lstStyle/>
          <a:p>
            <a:r>
              <a:rPr lang="he-IL" sz="4800" b="1" dirty="0" smtClean="0">
                <a:solidFill>
                  <a:srgbClr val="0070C0"/>
                </a:solidFill>
                <a:latin typeface="BN Alpaca" panose="02000000000000000000" pitchFamily="2" charset="-79"/>
                <a:cs typeface="BN Alpaca" panose="02000000000000000000" pitchFamily="2" charset="-79"/>
              </a:rPr>
              <a:t>נושא השיר</a:t>
            </a:r>
            <a:endParaRPr lang="he-IL" sz="4800" b="1" dirty="0">
              <a:solidFill>
                <a:srgbClr val="0070C0"/>
              </a:solidFill>
              <a:latin typeface="BN Alpaca" panose="02000000000000000000" pitchFamily="2" charset="-79"/>
              <a:cs typeface="BN Alpaca" panose="02000000000000000000" pitchFamily="2" charset="-79"/>
            </a:endParaRPr>
          </a:p>
        </p:txBody>
      </p:sp>
      <p:sp>
        <p:nvSpPr>
          <p:cNvPr id="3" name="מציין מיקום תוכן 2"/>
          <p:cNvSpPr>
            <a:spLocks noGrp="1"/>
          </p:cNvSpPr>
          <p:nvPr>
            <p:ph idx="1"/>
          </p:nvPr>
        </p:nvSpPr>
        <p:spPr>
          <a:xfrm>
            <a:off x="107504" y="764704"/>
            <a:ext cx="8856984" cy="6093296"/>
          </a:xfrm>
        </p:spPr>
        <p:txBody>
          <a:bodyPr>
            <a:noAutofit/>
          </a:bodyPr>
          <a:lstStyle/>
          <a:p>
            <a:pPr marL="0" indent="0">
              <a:buNone/>
            </a:pPr>
            <a:r>
              <a:rPr lang="he-IL" sz="3000" dirty="0" smtClean="0">
                <a:solidFill>
                  <a:schemeClr val="tx1"/>
                </a:solidFill>
                <a:latin typeface="David" panose="020E0502060401010101" pitchFamily="34" charset="-79"/>
                <a:cs typeface="David" panose="020E0502060401010101" pitchFamily="34" charset="-79"/>
              </a:rPr>
              <a:t>זהו שיר </a:t>
            </a:r>
            <a:r>
              <a:rPr lang="he-IL" sz="3000" b="1" u="sng" dirty="0" smtClean="0">
                <a:solidFill>
                  <a:schemeClr val="tx1"/>
                </a:solidFill>
                <a:latin typeface="David" panose="020E0502060401010101" pitchFamily="34" charset="-79"/>
                <a:cs typeface="David" panose="020E0502060401010101" pitchFamily="34" charset="-79"/>
              </a:rPr>
              <a:t>ארספואטי.</a:t>
            </a:r>
          </a:p>
          <a:p>
            <a:pPr marL="0" indent="0">
              <a:buNone/>
            </a:pPr>
            <a:r>
              <a:rPr lang="he-IL" sz="3000" dirty="0" smtClean="0">
                <a:solidFill>
                  <a:schemeClr val="tx1"/>
                </a:solidFill>
                <a:latin typeface="David" panose="020E0502060401010101" pitchFamily="34" charset="-79"/>
                <a:cs typeface="David" panose="020E0502060401010101" pitchFamily="34" charset="-79"/>
              </a:rPr>
              <a:t>הדובר מביע בשיר את עמדתו כלפי שירתו, מציג את מקורות יצירתו ,את מקוריותה, את תהליך היצירה שהוא קשה ומייגע עד הגעתה אל הקורא, ומציג גם את התייחסותו לקהל קוראיו.</a:t>
            </a:r>
          </a:p>
          <a:p>
            <a:pPr marL="0" indent="0">
              <a:buNone/>
            </a:pPr>
            <a:r>
              <a:rPr lang="he-IL" sz="3000" b="1" u="sng" dirty="0" smtClean="0">
                <a:solidFill>
                  <a:schemeClr val="tx1"/>
                </a:solidFill>
                <a:latin typeface="David" panose="020E0502060401010101" pitchFamily="34" charset="-79"/>
                <a:cs typeface="David" panose="020E0502060401010101" pitchFamily="34" charset="-79"/>
              </a:rPr>
              <a:t>הגדרה לשיר ארספואטי :</a:t>
            </a:r>
          </a:p>
          <a:p>
            <a:pPr marL="0" indent="0">
              <a:buNone/>
            </a:pPr>
            <a:r>
              <a:rPr lang="he-IL" sz="3000" dirty="0" smtClean="0">
                <a:solidFill>
                  <a:schemeClr val="tx1"/>
                </a:solidFill>
                <a:latin typeface="David" panose="020E0502060401010101" pitchFamily="34" charset="-79"/>
                <a:cs typeface="David" panose="020E0502060401010101" pitchFamily="34" charset="-79"/>
              </a:rPr>
              <a:t>ארט – אומנות, פואטיקה – שירה.</a:t>
            </a:r>
          </a:p>
          <a:p>
            <a:pPr marL="0" indent="0">
              <a:buNone/>
            </a:pPr>
            <a:r>
              <a:rPr lang="he-IL" sz="3000" dirty="0" smtClean="0">
                <a:solidFill>
                  <a:schemeClr val="tx1"/>
                </a:solidFill>
                <a:latin typeface="David" panose="020E0502060401010101" pitchFamily="34" charset="-79"/>
                <a:cs typeface="David" panose="020E0502060401010101" pitchFamily="34" charset="-79"/>
              </a:rPr>
              <a:t>עוסק באומנות השירה, ביצירה.</a:t>
            </a:r>
          </a:p>
          <a:p>
            <a:pPr marL="0" indent="0">
              <a:buNone/>
            </a:pPr>
            <a:r>
              <a:rPr lang="he-IL" sz="3000" dirty="0">
                <a:solidFill>
                  <a:schemeClr val="tx1"/>
                </a:solidFill>
                <a:latin typeface="David" panose="020E0502060401010101" pitchFamily="34" charset="-79"/>
                <a:cs typeface="David" panose="020E0502060401010101" pitchFamily="34" charset="-79"/>
              </a:rPr>
              <a:t>התייחסות של </a:t>
            </a:r>
            <a:r>
              <a:rPr lang="he-IL" sz="3000" dirty="0" smtClean="0">
                <a:solidFill>
                  <a:schemeClr val="tx1"/>
                </a:solidFill>
                <a:latin typeface="David" panose="020E0502060401010101" pitchFamily="34" charset="-79"/>
                <a:cs typeface="David" panose="020E0502060401010101" pitchFamily="34" charset="-79"/>
              </a:rPr>
              <a:t>היוצר לעצמו וליצירותיו.</a:t>
            </a:r>
          </a:p>
          <a:p>
            <a:pPr marL="0" indent="0">
              <a:buNone/>
            </a:pPr>
            <a:r>
              <a:rPr lang="he-IL" sz="3000" dirty="0" smtClean="0">
                <a:solidFill>
                  <a:schemeClr val="tx1"/>
                </a:solidFill>
                <a:latin typeface="David" panose="020E0502060401010101" pitchFamily="34" charset="-79"/>
                <a:cs typeface="David" panose="020E0502060401010101" pitchFamily="34" charset="-79"/>
              </a:rPr>
              <a:t>במרכז השיר </a:t>
            </a:r>
            <a:r>
              <a:rPr lang="he-IL" sz="3000" dirty="0">
                <a:solidFill>
                  <a:schemeClr val="tx1"/>
                </a:solidFill>
                <a:latin typeface="David" panose="020E0502060401010101" pitchFamily="34" charset="-79"/>
                <a:cs typeface="David" panose="020E0502060401010101" pitchFamily="34" charset="-79"/>
              </a:rPr>
              <a:t>עומדים תיאורים הקשורים בתהליך </a:t>
            </a:r>
            <a:r>
              <a:rPr lang="he-IL" sz="3000" dirty="0" smtClean="0">
                <a:solidFill>
                  <a:schemeClr val="tx1"/>
                </a:solidFill>
                <a:latin typeface="David" panose="020E0502060401010101" pitchFamily="34" charset="-79"/>
                <a:cs typeface="David" panose="020E0502060401010101" pitchFamily="34" charset="-79"/>
              </a:rPr>
              <a:t>היצירה כגון </a:t>
            </a:r>
            <a:r>
              <a:rPr lang="he-IL" sz="3000" dirty="0">
                <a:solidFill>
                  <a:schemeClr val="tx1"/>
                </a:solidFill>
                <a:latin typeface="David" panose="020E0502060401010101" pitchFamily="34" charset="-79"/>
                <a:cs typeface="David" panose="020E0502060401010101" pitchFamily="34" charset="-79"/>
              </a:rPr>
              <a:t>מניעים לכתיבה, טכניקות, נושאים </a:t>
            </a:r>
            <a:r>
              <a:rPr lang="he-IL" sz="3000" dirty="0" smtClean="0">
                <a:solidFill>
                  <a:schemeClr val="tx1"/>
                </a:solidFill>
                <a:latin typeface="David" panose="020E0502060401010101" pitchFamily="34" charset="-79"/>
                <a:cs typeface="David" panose="020E0502060401010101" pitchFamily="34" charset="-79"/>
              </a:rPr>
              <a:t>וחומרים וכן </a:t>
            </a:r>
            <a:r>
              <a:rPr lang="he-IL" sz="3000" dirty="0">
                <a:solidFill>
                  <a:schemeClr val="tx1"/>
                </a:solidFill>
                <a:latin typeface="David" panose="020E0502060401010101" pitchFamily="34" charset="-79"/>
                <a:cs typeface="David" panose="020E0502060401010101" pitchFamily="34" charset="-79"/>
              </a:rPr>
              <a:t>הגדרות </a:t>
            </a:r>
            <a:r>
              <a:rPr lang="he-IL" sz="3000" dirty="0" smtClean="0">
                <a:solidFill>
                  <a:schemeClr val="tx1"/>
                </a:solidFill>
                <a:latin typeface="David" panose="020E0502060401010101" pitchFamily="34" charset="-79"/>
                <a:cs typeface="David" panose="020E0502060401010101" pitchFamily="34" charset="-79"/>
              </a:rPr>
              <a:t>לשירה, התייחסות </a:t>
            </a:r>
            <a:r>
              <a:rPr lang="he-IL" sz="3000" dirty="0">
                <a:solidFill>
                  <a:schemeClr val="tx1"/>
                </a:solidFill>
                <a:latin typeface="David" panose="020E0502060401010101" pitchFamily="34" charset="-79"/>
                <a:cs typeface="David" panose="020E0502060401010101" pitchFamily="34" charset="-79"/>
              </a:rPr>
              <a:t>לפרסום היצירה ולתגובות הקהל</a:t>
            </a:r>
            <a:r>
              <a:rPr lang="he-IL" sz="3000" dirty="0"/>
              <a:t>.</a:t>
            </a:r>
            <a:endParaRPr lang="en-US" sz="3000" dirty="0">
              <a:solidFill>
                <a:schemeClr val="tx1"/>
              </a:solidFill>
              <a:latin typeface="David" panose="020E0502060401010101" pitchFamily="34" charset="-79"/>
              <a:cs typeface="David" panose="020E0502060401010101" pitchFamily="34" charset="-79"/>
            </a:endParaRPr>
          </a:p>
          <a:p>
            <a:endParaRPr lang="he-IL" sz="3000" dirty="0">
              <a:solidFill>
                <a:schemeClr val="tx1"/>
              </a:solidFill>
              <a:latin typeface="David" panose="020E0502060401010101" pitchFamily="34" charset="-79"/>
              <a:cs typeface="David" panose="020E0502060401010101" pitchFamily="34" charset="-79"/>
            </a:endParaRPr>
          </a:p>
          <a:p>
            <a:pPr marL="96838" indent="0">
              <a:lnSpc>
                <a:spcPct val="90000"/>
              </a:lnSpc>
              <a:buNone/>
              <a:defRPr/>
            </a:pPr>
            <a:endParaRPr lang="he-IL" sz="3000" dirty="0" smtClean="0">
              <a:solidFill>
                <a:schemeClr val="tx1"/>
              </a:solidFill>
              <a:latin typeface="David" panose="020E0502060401010101" pitchFamily="34" charset="-79"/>
              <a:cs typeface="David" panose="020E0502060401010101" pitchFamily="34" charset="-79"/>
            </a:endParaRPr>
          </a:p>
          <a:p>
            <a:pPr>
              <a:lnSpc>
                <a:spcPct val="90000"/>
              </a:lnSpc>
              <a:buNone/>
              <a:defRPr/>
            </a:pPr>
            <a:endParaRPr lang="en-US" sz="3000" dirty="0">
              <a:solidFill>
                <a:schemeClr val="tx1"/>
              </a:solidFill>
              <a:latin typeface="David" panose="020E0502060401010101" pitchFamily="34" charset="-79"/>
              <a:cs typeface="David" panose="020E0502060401010101" pitchFamily="34" charset="-79"/>
            </a:endParaRPr>
          </a:p>
          <a:p>
            <a:pPr marL="0" indent="0">
              <a:buNone/>
            </a:pPr>
            <a:endParaRPr lang="en-US" sz="3000" dirty="0">
              <a:solidFill>
                <a:schemeClr val="tx1"/>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2913359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88640"/>
            <a:ext cx="8229600" cy="620688"/>
          </a:xfrm>
        </p:spPr>
        <p:txBody>
          <a:bodyPr/>
          <a:lstStyle/>
          <a:p>
            <a:r>
              <a:rPr lang="he-IL" sz="4800" b="1" dirty="0" smtClean="0">
                <a:solidFill>
                  <a:srgbClr val="0070C0"/>
                </a:solidFill>
                <a:latin typeface="BN Alpaca" panose="02000000000000000000" pitchFamily="2" charset="-79"/>
                <a:cs typeface="BN Alpaca" panose="02000000000000000000" pitchFamily="2" charset="-79"/>
              </a:rPr>
              <a:t>כותרת השיר </a:t>
            </a:r>
            <a:endParaRPr lang="he-IL" sz="4800" b="1" dirty="0">
              <a:solidFill>
                <a:srgbClr val="0070C0"/>
              </a:solidFill>
              <a:latin typeface="BN Alpaca" panose="02000000000000000000" pitchFamily="2" charset="-79"/>
              <a:cs typeface="BN Alpaca" panose="02000000000000000000" pitchFamily="2" charset="-79"/>
            </a:endParaRPr>
          </a:p>
        </p:txBody>
      </p:sp>
      <p:sp>
        <p:nvSpPr>
          <p:cNvPr id="3" name="מציין מיקום תוכן 2"/>
          <p:cNvSpPr>
            <a:spLocks noGrp="1"/>
          </p:cNvSpPr>
          <p:nvPr>
            <p:ph idx="1"/>
          </p:nvPr>
        </p:nvSpPr>
        <p:spPr>
          <a:xfrm>
            <a:off x="0" y="764704"/>
            <a:ext cx="9144000" cy="5976664"/>
          </a:xfrm>
        </p:spPr>
        <p:txBody>
          <a:bodyPr>
            <a:noAutofit/>
          </a:bodyPr>
          <a:lstStyle/>
          <a:p>
            <a:pPr marL="96838" indent="0">
              <a:lnSpc>
                <a:spcPct val="90000"/>
              </a:lnSpc>
              <a:buNone/>
              <a:defRPr/>
            </a:pPr>
            <a:r>
              <a:rPr lang="he-IL" sz="3200" dirty="0" smtClean="0">
                <a:solidFill>
                  <a:schemeClr val="tx1"/>
                </a:solidFill>
                <a:latin typeface="David" panose="020E0502060401010101" pitchFamily="34" charset="-79"/>
                <a:cs typeface="David" panose="020E0502060401010101" pitchFamily="34" charset="-79"/>
              </a:rPr>
              <a:t>"לא זכיתי </a:t>
            </a:r>
            <a:r>
              <a:rPr lang="he-IL" sz="3200" b="1" u="sng" dirty="0" smtClean="0">
                <a:solidFill>
                  <a:schemeClr val="tx1"/>
                </a:solidFill>
                <a:latin typeface="David" panose="020E0502060401010101" pitchFamily="34" charset="-79"/>
                <a:cs typeface="David" panose="020E0502060401010101" pitchFamily="34" charset="-79"/>
              </a:rPr>
              <a:t>באור</a:t>
            </a:r>
            <a:r>
              <a:rPr lang="he-IL" sz="3200" dirty="0" smtClean="0">
                <a:solidFill>
                  <a:schemeClr val="tx1"/>
                </a:solidFill>
                <a:latin typeface="David" panose="020E0502060401010101" pitchFamily="34" charset="-79"/>
                <a:cs typeface="David" panose="020E0502060401010101" pitchFamily="34" charset="-79"/>
              </a:rPr>
              <a:t> מן ההפקר" – האור מסמל את מכלול היסודות החיוביים המתקשרים לכתיבת השירה כגון כישרון, השראה ועושר רוחני.</a:t>
            </a:r>
          </a:p>
          <a:p>
            <a:pPr marL="96838" indent="0">
              <a:lnSpc>
                <a:spcPct val="90000"/>
              </a:lnSpc>
              <a:buNone/>
              <a:defRPr/>
            </a:pPr>
            <a:r>
              <a:rPr lang="he-IL" sz="3200" dirty="0" smtClean="0">
                <a:solidFill>
                  <a:schemeClr val="tx1"/>
                </a:solidFill>
                <a:latin typeface="David" panose="020E0502060401010101" pitchFamily="34" charset="-79"/>
                <a:cs typeface="David" panose="020E0502060401010101" pitchFamily="34" charset="-79"/>
              </a:rPr>
              <a:t>טענתו היא שבכל אלה לא זכה מן ההפקר, הם שלו בלבד. השימוש במילה "זכיתי" מלמד שהיצירה עבורו היא ענין חיובי, בבחינת זכות.</a:t>
            </a:r>
          </a:p>
          <a:p>
            <a:pPr marL="96838" indent="0">
              <a:lnSpc>
                <a:spcPct val="90000"/>
              </a:lnSpc>
              <a:buNone/>
              <a:defRPr/>
            </a:pPr>
            <a:endParaRPr lang="he-IL" sz="3200" dirty="0" smtClean="0">
              <a:solidFill>
                <a:schemeClr val="tx1"/>
              </a:solidFill>
              <a:latin typeface="David" panose="020E0502060401010101" pitchFamily="34" charset="-79"/>
              <a:cs typeface="David" panose="020E0502060401010101" pitchFamily="34" charset="-79"/>
            </a:endParaRPr>
          </a:p>
          <a:p>
            <a:pPr marL="96838" indent="0">
              <a:lnSpc>
                <a:spcPct val="90000"/>
              </a:lnSpc>
              <a:buNone/>
              <a:defRPr/>
            </a:pPr>
            <a:r>
              <a:rPr lang="he-IL" sz="3200" dirty="0" smtClean="0">
                <a:solidFill>
                  <a:schemeClr val="tx1"/>
                </a:solidFill>
                <a:latin typeface="David" panose="020E0502060401010101" pitchFamily="34" charset="-79"/>
                <a:cs typeface="David" panose="020E0502060401010101" pitchFamily="34" charset="-79"/>
              </a:rPr>
              <a:t>הביטוי </a:t>
            </a:r>
            <a:r>
              <a:rPr lang="he-IL" sz="3200" b="1" u="sng" dirty="0" smtClean="0">
                <a:solidFill>
                  <a:schemeClr val="tx1"/>
                </a:solidFill>
                <a:latin typeface="David" panose="020E0502060401010101" pitchFamily="34" charset="-79"/>
                <a:cs typeface="David" panose="020E0502060401010101" pitchFamily="34" charset="-79"/>
              </a:rPr>
              <a:t>"מן ההפקר" </a:t>
            </a:r>
            <a:r>
              <a:rPr lang="he-IL" sz="3200" dirty="0" smtClean="0">
                <a:solidFill>
                  <a:schemeClr val="tx1"/>
                </a:solidFill>
                <a:latin typeface="David" panose="020E0502060401010101" pitchFamily="34" charset="-79"/>
                <a:cs typeface="David" panose="020E0502060401010101" pitchFamily="34" charset="-79"/>
              </a:rPr>
              <a:t>הוא </a:t>
            </a:r>
            <a:r>
              <a:rPr lang="he-IL" sz="3200" b="1" dirty="0" smtClean="0">
                <a:solidFill>
                  <a:srgbClr val="FF0000"/>
                </a:solidFill>
                <a:latin typeface="David" panose="020E0502060401010101" pitchFamily="34" charset="-79"/>
                <a:cs typeface="David" panose="020E0502060401010101" pitchFamily="34" charset="-79"/>
              </a:rPr>
              <a:t>ארמז </a:t>
            </a:r>
            <a:r>
              <a:rPr lang="he-IL" sz="3200" dirty="0" smtClean="0">
                <a:solidFill>
                  <a:schemeClr val="tx1"/>
                </a:solidFill>
                <a:latin typeface="David" panose="020E0502060401010101" pitchFamily="34" charset="-79"/>
                <a:cs typeface="David" panose="020E0502060401010101" pitchFamily="34" charset="-79"/>
              </a:rPr>
              <a:t>ממסכת תרומות שם נאמר: "אין תורמים מן הלקט ומן השכחה ומן ההפקר.." כלומר תרומה חייבת להינתן מפרי עמלך האישי של התורם.</a:t>
            </a:r>
          </a:p>
          <a:p>
            <a:pPr marL="96838" indent="0">
              <a:lnSpc>
                <a:spcPct val="90000"/>
              </a:lnSpc>
              <a:buNone/>
              <a:defRPr/>
            </a:pPr>
            <a:r>
              <a:rPr lang="he-IL" sz="3200" dirty="0" smtClean="0">
                <a:solidFill>
                  <a:schemeClr val="tx1"/>
                </a:solidFill>
                <a:latin typeface="David" panose="020E0502060401010101" pitchFamily="34" charset="-79"/>
                <a:cs typeface="David" panose="020E0502060401010101" pitchFamily="34" charset="-79"/>
              </a:rPr>
              <a:t>בכך הוא רומז שיצירתו היא תרומה לקהל הקוראים ושעמל קשה למענה.</a:t>
            </a:r>
          </a:p>
          <a:p>
            <a:pPr>
              <a:lnSpc>
                <a:spcPct val="90000"/>
              </a:lnSpc>
              <a:buNone/>
              <a:defRPr/>
            </a:pPr>
            <a:endParaRPr lang="en-US" sz="3200" dirty="0">
              <a:solidFill>
                <a:schemeClr val="tx1"/>
              </a:solidFill>
              <a:latin typeface="David" panose="020E0502060401010101" pitchFamily="34" charset="-79"/>
              <a:cs typeface="David" panose="020E0502060401010101" pitchFamily="34" charset="-79"/>
            </a:endParaRPr>
          </a:p>
          <a:p>
            <a:pPr marL="0" indent="0">
              <a:buNone/>
            </a:pPr>
            <a:endParaRPr lang="en-US" sz="3200" dirty="0">
              <a:solidFill>
                <a:schemeClr val="tx1"/>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41215730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88640"/>
            <a:ext cx="8229600" cy="620688"/>
          </a:xfrm>
        </p:spPr>
        <p:txBody>
          <a:bodyPr/>
          <a:lstStyle/>
          <a:p>
            <a:r>
              <a:rPr lang="he-IL" sz="4800" b="1" dirty="0" smtClean="0">
                <a:solidFill>
                  <a:srgbClr val="0070C0"/>
                </a:solidFill>
                <a:latin typeface="BN Alpaca" panose="02000000000000000000" pitchFamily="2" charset="-79"/>
                <a:cs typeface="BN Alpaca" panose="02000000000000000000" pitchFamily="2" charset="-79"/>
              </a:rPr>
              <a:t>בית א' </a:t>
            </a:r>
            <a:endParaRPr lang="he-IL" sz="4800" b="1" dirty="0">
              <a:solidFill>
                <a:srgbClr val="0070C0"/>
              </a:solidFill>
              <a:latin typeface="BN Alpaca" panose="02000000000000000000" pitchFamily="2" charset="-79"/>
              <a:cs typeface="BN Alpaca" panose="02000000000000000000" pitchFamily="2" charset="-79"/>
            </a:endParaRPr>
          </a:p>
        </p:txBody>
      </p:sp>
      <p:sp>
        <p:nvSpPr>
          <p:cNvPr id="3" name="מציין מיקום תוכן 2"/>
          <p:cNvSpPr>
            <a:spLocks noGrp="1"/>
          </p:cNvSpPr>
          <p:nvPr>
            <p:ph idx="1"/>
          </p:nvPr>
        </p:nvSpPr>
        <p:spPr>
          <a:xfrm>
            <a:off x="0" y="764704"/>
            <a:ext cx="9144000" cy="5976664"/>
          </a:xfrm>
        </p:spPr>
        <p:txBody>
          <a:bodyPr>
            <a:noAutofit/>
          </a:bodyPr>
          <a:lstStyle/>
          <a:p>
            <a:pPr marL="0" indent="0">
              <a:buNone/>
            </a:pPr>
            <a:r>
              <a:rPr lang="he-IL" sz="3200" dirty="0" smtClean="0">
                <a:solidFill>
                  <a:schemeClr val="tx1"/>
                </a:solidFill>
                <a:latin typeface="David" panose="020E0502060401010101" pitchFamily="34" charset="-79"/>
                <a:cs typeface="David" panose="020E0502060401010101" pitchFamily="34" charset="-79"/>
              </a:rPr>
              <a:t>המילה </a:t>
            </a:r>
            <a:r>
              <a:rPr lang="he-IL" sz="3200" b="1" dirty="0">
                <a:solidFill>
                  <a:schemeClr val="tx1"/>
                </a:solidFill>
                <a:latin typeface="David" panose="020E0502060401010101" pitchFamily="34" charset="-79"/>
                <a:cs typeface="David" panose="020E0502060401010101" pitchFamily="34" charset="-79"/>
              </a:rPr>
              <a:t>אור</a:t>
            </a:r>
            <a:r>
              <a:rPr lang="he-IL" sz="3200" dirty="0">
                <a:solidFill>
                  <a:schemeClr val="tx1"/>
                </a:solidFill>
                <a:latin typeface="David" panose="020E0502060401010101" pitchFamily="34" charset="-79"/>
                <a:cs typeface="David" panose="020E0502060401010101" pitchFamily="34" charset="-79"/>
              </a:rPr>
              <a:t> מסמלת בשיר את כשרונו של משורר לכתוב שירים. ביאליק אומר כי יכולתו ליצור לא באה לו בקלות. </a:t>
            </a:r>
            <a:endParaRPr lang="en-US" sz="3200" dirty="0">
              <a:solidFill>
                <a:schemeClr val="tx1"/>
              </a:solidFill>
              <a:latin typeface="David" panose="020E0502060401010101" pitchFamily="34" charset="-79"/>
              <a:cs typeface="David" panose="020E0502060401010101" pitchFamily="34" charset="-79"/>
            </a:endParaRPr>
          </a:p>
          <a:p>
            <a:pPr marL="0" indent="0">
              <a:buNone/>
            </a:pPr>
            <a:r>
              <a:rPr lang="he-IL" sz="3200" dirty="0">
                <a:solidFill>
                  <a:schemeClr val="tx1"/>
                </a:solidFill>
                <a:latin typeface="David" panose="020E0502060401010101" pitchFamily="34" charset="-79"/>
                <a:cs typeface="David" panose="020E0502060401010101" pitchFamily="34" charset="-79"/>
              </a:rPr>
              <a:t>כשרונו לא נלקח מן ההפקר – מרשות הרבים. </a:t>
            </a:r>
            <a:r>
              <a:rPr lang="he-IL" sz="3200" dirty="0" smtClean="0">
                <a:solidFill>
                  <a:schemeClr val="tx1"/>
                </a:solidFill>
                <a:latin typeface="David" panose="020E0502060401010101" pitchFamily="34" charset="-79"/>
                <a:cs typeface="David" panose="020E0502060401010101" pitchFamily="34" charset="-79"/>
              </a:rPr>
              <a:t>ובנוסף כשרונו </a:t>
            </a:r>
            <a:r>
              <a:rPr lang="he-IL" sz="3200" dirty="0">
                <a:solidFill>
                  <a:schemeClr val="tx1"/>
                </a:solidFill>
                <a:latin typeface="David" panose="020E0502060401010101" pitchFamily="34" charset="-79"/>
                <a:cs typeface="David" panose="020E0502060401010101" pitchFamily="34" charset="-79"/>
              </a:rPr>
              <a:t>לא בא לו כמתנת ירושה מאביו. </a:t>
            </a:r>
            <a:endParaRPr lang="en-US" sz="3200" dirty="0">
              <a:solidFill>
                <a:schemeClr val="tx1"/>
              </a:solidFill>
              <a:latin typeface="David" panose="020E0502060401010101" pitchFamily="34" charset="-79"/>
              <a:cs typeface="David" panose="020E0502060401010101" pitchFamily="34" charset="-79"/>
            </a:endParaRPr>
          </a:p>
          <a:p>
            <a:pPr marL="0" indent="0">
              <a:buNone/>
            </a:pPr>
            <a:r>
              <a:rPr lang="he-IL" sz="3200" dirty="0">
                <a:solidFill>
                  <a:schemeClr val="tx1"/>
                </a:solidFill>
                <a:latin typeface="David" panose="020E0502060401010101" pitchFamily="34" charset="-79"/>
                <a:cs typeface="David" panose="020E0502060401010101" pitchFamily="34" charset="-79"/>
              </a:rPr>
              <a:t>תהליך היצירה נובע </a:t>
            </a:r>
            <a:r>
              <a:rPr lang="he-IL" sz="3200" u="sng" dirty="0">
                <a:solidFill>
                  <a:schemeClr val="tx1"/>
                </a:solidFill>
                <a:latin typeface="David" panose="020E0502060401010101" pitchFamily="34" charset="-79"/>
                <a:cs typeface="David" panose="020E0502060401010101" pitchFamily="34" charset="-79"/>
              </a:rPr>
              <a:t>ממקור פנימי</a:t>
            </a:r>
            <a:r>
              <a:rPr lang="he-IL" sz="3200" dirty="0">
                <a:solidFill>
                  <a:schemeClr val="tx1"/>
                </a:solidFill>
                <a:latin typeface="David" panose="020E0502060401010101" pitchFamily="34" charset="-79"/>
                <a:cs typeface="David" panose="020E0502060401010101" pitchFamily="34" charset="-79"/>
              </a:rPr>
              <a:t> – מלבו.</a:t>
            </a:r>
            <a:endParaRPr lang="en-US" sz="3200" dirty="0">
              <a:solidFill>
                <a:schemeClr val="tx1"/>
              </a:solidFill>
              <a:latin typeface="David" panose="020E0502060401010101" pitchFamily="34" charset="-79"/>
              <a:cs typeface="David" panose="020E0502060401010101" pitchFamily="34" charset="-79"/>
            </a:endParaRPr>
          </a:p>
          <a:p>
            <a:pPr marL="0" indent="0">
              <a:buNone/>
            </a:pPr>
            <a:r>
              <a:rPr lang="he-IL" sz="3200" dirty="0">
                <a:solidFill>
                  <a:schemeClr val="tx1"/>
                </a:solidFill>
                <a:latin typeface="David" panose="020E0502060401010101" pitchFamily="34" charset="-79"/>
                <a:cs typeface="David" panose="020E0502060401010101" pitchFamily="34" charset="-79"/>
              </a:rPr>
              <a:t>זהו תהליך קשה: "כי מסלעי וצורי </a:t>
            </a:r>
            <a:r>
              <a:rPr lang="he-IL" sz="3200" dirty="0" err="1">
                <a:solidFill>
                  <a:schemeClr val="tx1"/>
                </a:solidFill>
                <a:latin typeface="David" panose="020E0502060401010101" pitchFamily="34" charset="-79"/>
                <a:cs typeface="David" panose="020E0502060401010101" pitchFamily="34" charset="-79"/>
              </a:rPr>
              <a:t>נקרתיו</a:t>
            </a:r>
            <a:r>
              <a:rPr lang="he-IL" sz="3200" dirty="0">
                <a:solidFill>
                  <a:schemeClr val="tx1"/>
                </a:solidFill>
                <a:latin typeface="David" panose="020E0502060401010101" pitchFamily="34" charset="-79"/>
                <a:cs typeface="David" panose="020E0502060401010101" pitchFamily="34" charset="-79"/>
              </a:rPr>
              <a:t> \ וחצבתיו מלבבי"</a:t>
            </a:r>
            <a:endParaRPr lang="en-US" sz="3200" dirty="0">
              <a:solidFill>
                <a:schemeClr val="tx1"/>
              </a:solidFill>
              <a:latin typeface="David" panose="020E0502060401010101" pitchFamily="34" charset="-79"/>
              <a:cs typeface="David" panose="020E0502060401010101" pitchFamily="34" charset="-79"/>
            </a:endParaRPr>
          </a:p>
          <a:p>
            <a:pPr marL="0" indent="0">
              <a:buNone/>
            </a:pPr>
            <a:r>
              <a:rPr lang="he-IL" sz="3200" dirty="0">
                <a:solidFill>
                  <a:schemeClr val="tx1"/>
                </a:solidFill>
                <a:latin typeface="David" panose="020E0502060401010101" pitchFamily="34" charset="-79"/>
                <a:cs typeface="David" panose="020E0502060401010101" pitchFamily="34" charset="-79"/>
              </a:rPr>
              <a:t>תהליך היצירה </a:t>
            </a:r>
            <a:r>
              <a:rPr lang="he-IL" sz="3200" b="1" dirty="0">
                <a:solidFill>
                  <a:schemeClr val="tx1"/>
                </a:solidFill>
                <a:latin typeface="David" panose="020E0502060401010101" pitchFamily="34" charset="-79"/>
                <a:cs typeface="David" panose="020E0502060401010101" pitchFamily="34" charset="-79"/>
              </a:rPr>
              <a:t>מושווה</a:t>
            </a:r>
            <a:r>
              <a:rPr lang="he-IL" sz="3200" dirty="0">
                <a:solidFill>
                  <a:schemeClr val="tx1"/>
                </a:solidFill>
                <a:latin typeface="David" panose="020E0502060401010101" pitchFamily="34" charset="-79"/>
                <a:cs typeface="David" panose="020E0502060401010101" pitchFamily="34" charset="-79"/>
              </a:rPr>
              <a:t> (השוואה) לתהליך חציבה בסלע: לבו מושווה לסלע קשה. השירים בד"כ אינם "נשפכים" מלבו בקלות. הם תוצר של מאמץ נפשי קשה, הכרוך בתהליך איטי של חיטוט מכאיב בלבו ובפצע נפשו. </a:t>
            </a:r>
            <a:endParaRPr lang="en-US" sz="3200" dirty="0">
              <a:solidFill>
                <a:schemeClr val="tx1"/>
              </a:solidFill>
              <a:latin typeface="David" panose="020E0502060401010101" pitchFamily="34" charset="-79"/>
              <a:cs typeface="David" panose="020E0502060401010101" pitchFamily="34" charset="-79"/>
            </a:endParaRPr>
          </a:p>
          <a:p>
            <a:pPr marL="0" indent="0">
              <a:buNone/>
            </a:pPr>
            <a:endParaRPr lang="en-US" sz="3200" dirty="0">
              <a:solidFill>
                <a:schemeClr val="tx1"/>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6207761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332656"/>
            <a:ext cx="8229600" cy="620688"/>
          </a:xfrm>
        </p:spPr>
        <p:txBody>
          <a:bodyPr/>
          <a:lstStyle/>
          <a:p>
            <a:r>
              <a:rPr lang="he-IL" b="1" dirty="0" smtClean="0">
                <a:solidFill>
                  <a:srgbClr val="0070C0"/>
                </a:solidFill>
                <a:latin typeface="BN Alpaca" panose="02000000000000000000" pitchFamily="2" charset="-79"/>
                <a:cs typeface="BN Alpaca" panose="02000000000000000000" pitchFamily="2" charset="-79"/>
              </a:rPr>
              <a:t>בית ב' </a:t>
            </a:r>
            <a:endParaRPr lang="he-IL" b="1" dirty="0">
              <a:solidFill>
                <a:srgbClr val="0070C0"/>
              </a:solidFill>
              <a:latin typeface="BN Alpaca" panose="02000000000000000000" pitchFamily="2" charset="-79"/>
              <a:cs typeface="BN Alpaca" panose="02000000000000000000" pitchFamily="2" charset="-79"/>
            </a:endParaRPr>
          </a:p>
        </p:txBody>
      </p:sp>
      <p:sp>
        <p:nvSpPr>
          <p:cNvPr id="3" name="מציין מיקום תוכן 2"/>
          <p:cNvSpPr>
            <a:spLocks noGrp="1"/>
          </p:cNvSpPr>
          <p:nvPr>
            <p:ph idx="1"/>
          </p:nvPr>
        </p:nvSpPr>
        <p:spPr>
          <a:xfrm>
            <a:off x="0" y="1052736"/>
            <a:ext cx="8856984" cy="2232248"/>
          </a:xfrm>
        </p:spPr>
        <p:txBody>
          <a:bodyPr>
            <a:noAutofit/>
          </a:bodyPr>
          <a:lstStyle/>
          <a:p>
            <a:pPr marL="0" indent="0">
              <a:buNone/>
            </a:pPr>
            <a:r>
              <a:rPr lang="he-IL" sz="2800" dirty="0">
                <a:solidFill>
                  <a:schemeClr val="tx1"/>
                </a:solidFill>
                <a:latin typeface="David" panose="020E0502060401010101" pitchFamily="34" charset="-79"/>
                <a:cs typeface="David" panose="020E0502060401010101" pitchFamily="34" charset="-79"/>
              </a:rPr>
              <a:t>"ניצוץ אחד בצור לבי מסתתר": מקור האור (כשרון הכתיבה) הוא בניצוץ קטן שטמון בסלע לבו, נסתר. המשורר מדגיש כי "כולו שלי"  - המשורר גאה שהניצוץ מקורי (בא ממנו ) ללא שותפים. הוא אינו שאול ואינו גנוב</a:t>
            </a:r>
            <a:r>
              <a:rPr lang="he-IL" sz="2800" dirty="0" smtClean="0">
                <a:solidFill>
                  <a:schemeClr val="tx1"/>
                </a:solidFill>
                <a:latin typeface="David" panose="020E0502060401010101" pitchFamily="34" charset="-79"/>
                <a:cs typeface="David" panose="020E0502060401010101" pitchFamily="34" charset="-79"/>
              </a:rPr>
              <a:t>.</a:t>
            </a:r>
            <a:endParaRPr lang="en-US" sz="2800" dirty="0">
              <a:solidFill>
                <a:schemeClr val="tx1"/>
              </a:solidFill>
              <a:latin typeface="David" panose="020E0502060401010101" pitchFamily="34" charset="-79"/>
              <a:cs typeface="David" panose="020E0502060401010101" pitchFamily="34" charset="-79"/>
            </a:endParaRPr>
          </a:p>
        </p:txBody>
      </p:sp>
      <p:sp>
        <p:nvSpPr>
          <p:cNvPr id="4" name="TextBox 3"/>
          <p:cNvSpPr txBox="1"/>
          <p:nvPr/>
        </p:nvSpPr>
        <p:spPr>
          <a:xfrm>
            <a:off x="0" y="2924944"/>
            <a:ext cx="8892480" cy="2677656"/>
          </a:xfrm>
          <a:prstGeom prst="rect">
            <a:avLst/>
          </a:prstGeom>
          <a:noFill/>
        </p:spPr>
        <p:txBody>
          <a:bodyPr wrap="square" rtlCol="1">
            <a:spAutoFit/>
          </a:bodyPr>
          <a:lstStyle/>
          <a:p>
            <a:r>
              <a:rPr lang="he-IL" sz="2400" dirty="0">
                <a:solidFill>
                  <a:prstClr val="black"/>
                </a:solidFill>
                <a:latin typeface="David" panose="020E0502060401010101" pitchFamily="34" charset="-79"/>
                <a:cs typeface="David" panose="020E0502060401010101" pitchFamily="34" charset="-79"/>
              </a:rPr>
              <a:t>בתים א' ו – ב' מבטאים את מקורות שירתו. הוא מדגיש את מקוריות שירתו באמצעות תבנית של ארבעה "</a:t>
            </a:r>
            <a:r>
              <a:rPr lang="he-IL" sz="2400" dirty="0" err="1">
                <a:solidFill>
                  <a:prstClr val="black"/>
                </a:solidFill>
                <a:latin typeface="David" panose="020E0502060401010101" pitchFamily="34" charset="-79"/>
                <a:cs typeface="David" panose="020E0502060401010101" pitchFamily="34" charset="-79"/>
              </a:rPr>
              <a:t>לאווים</a:t>
            </a:r>
            <a:r>
              <a:rPr lang="he-IL" sz="2400" dirty="0">
                <a:solidFill>
                  <a:prstClr val="black"/>
                </a:solidFill>
                <a:latin typeface="David" panose="020E0502060401010101" pitchFamily="34" charset="-79"/>
                <a:cs typeface="David" panose="020E0502060401010101" pitchFamily="34" charset="-79"/>
              </a:rPr>
              <a:t>":</a:t>
            </a:r>
          </a:p>
          <a:p>
            <a:endParaRPr lang="he-IL" sz="2400" dirty="0">
              <a:solidFill>
                <a:prstClr val="black"/>
              </a:solidFill>
              <a:latin typeface="David" panose="020E0502060401010101" pitchFamily="34" charset="-79"/>
              <a:cs typeface="David" panose="020E0502060401010101" pitchFamily="34" charset="-79"/>
            </a:endParaRPr>
          </a:p>
          <a:p>
            <a:pPr marL="342900" indent="-342900">
              <a:buFontTx/>
              <a:buAutoNum type="arabicPeriod"/>
            </a:pPr>
            <a:r>
              <a:rPr lang="he-IL" sz="2400" dirty="0">
                <a:solidFill>
                  <a:prstClr val="black"/>
                </a:solidFill>
                <a:latin typeface="David" panose="020E0502060401010101" pitchFamily="34" charset="-79"/>
                <a:cs typeface="David" panose="020E0502060401010101" pitchFamily="34" charset="-79"/>
              </a:rPr>
              <a:t>"לא זכיתי באור מן ההפקר"                                        3. "לא שאלתיו מאיש"</a:t>
            </a:r>
          </a:p>
          <a:p>
            <a:pPr marL="342900" indent="-342900">
              <a:buFontTx/>
              <a:buAutoNum type="arabicPeriod"/>
            </a:pPr>
            <a:endParaRPr lang="he-IL" sz="2400" dirty="0">
              <a:solidFill>
                <a:prstClr val="black"/>
              </a:solidFill>
              <a:latin typeface="David" panose="020E0502060401010101" pitchFamily="34" charset="-79"/>
              <a:cs typeface="David" panose="020E0502060401010101" pitchFamily="34" charset="-79"/>
            </a:endParaRPr>
          </a:p>
          <a:p>
            <a:r>
              <a:rPr lang="he-IL" sz="2400" dirty="0">
                <a:solidFill>
                  <a:prstClr val="black"/>
                </a:solidFill>
                <a:latin typeface="David" panose="020E0502060401010101" pitchFamily="34" charset="-79"/>
                <a:cs typeface="David" panose="020E0502060401010101" pitchFamily="34" charset="-79"/>
              </a:rPr>
              <a:t>2. "אף לא בא לי בירושה מאבי"                                        4. "לא גנבתיו"</a:t>
            </a:r>
          </a:p>
          <a:p>
            <a:endParaRPr lang="he-IL" sz="2400" dirty="0">
              <a:solidFill>
                <a:prstClr val="black"/>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7027184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16632"/>
            <a:ext cx="8229600" cy="620688"/>
          </a:xfrm>
        </p:spPr>
        <p:txBody>
          <a:bodyPr/>
          <a:lstStyle/>
          <a:p>
            <a:r>
              <a:rPr lang="he-IL" sz="4800" b="1" dirty="0" smtClean="0">
                <a:solidFill>
                  <a:srgbClr val="0070C0"/>
                </a:solidFill>
                <a:latin typeface="BN Alpaca" panose="02000000000000000000" pitchFamily="2" charset="-79"/>
                <a:cs typeface="BN Alpaca" panose="02000000000000000000" pitchFamily="2" charset="-79"/>
              </a:rPr>
              <a:t>בתים א' ו ב' – מקורות שירתו</a:t>
            </a:r>
            <a:endParaRPr lang="he-IL" sz="4800" b="1" dirty="0">
              <a:solidFill>
                <a:srgbClr val="0070C0"/>
              </a:solidFill>
              <a:latin typeface="BN Alpaca" panose="02000000000000000000" pitchFamily="2" charset="-79"/>
              <a:cs typeface="BN Alpaca" panose="02000000000000000000" pitchFamily="2" charset="-79"/>
            </a:endParaRPr>
          </a:p>
        </p:txBody>
      </p:sp>
      <p:sp>
        <p:nvSpPr>
          <p:cNvPr id="4" name="TextBox 3"/>
          <p:cNvSpPr txBox="1"/>
          <p:nvPr/>
        </p:nvSpPr>
        <p:spPr>
          <a:xfrm>
            <a:off x="107504" y="692696"/>
            <a:ext cx="8892480" cy="6986528"/>
          </a:xfrm>
          <a:prstGeom prst="rect">
            <a:avLst/>
          </a:prstGeom>
          <a:noFill/>
        </p:spPr>
        <p:txBody>
          <a:bodyPr wrap="square" rtlCol="1">
            <a:spAutoFit/>
          </a:bodyPr>
          <a:lstStyle/>
          <a:p>
            <a:r>
              <a:rPr lang="he-IL" sz="2800" dirty="0">
                <a:solidFill>
                  <a:prstClr val="black"/>
                </a:solidFill>
                <a:latin typeface="David" panose="020E0502060401010101" pitchFamily="34" charset="-79"/>
                <a:cs typeface="David" panose="020E0502060401010101" pitchFamily="34" charset="-79"/>
              </a:rPr>
              <a:t>בתים א' ו – ב' מבטאים את מקורות שירתו. הוא מדגיש את מקוריות שירתו באמצעות תבנית של ארבעה "</a:t>
            </a:r>
            <a:r>
              <a:rPr lang="he-IL" sz="2800" dirty="0" err="1">
                <a:solidFill>
                  <a:prstClr val="black"/>
                </a:solidFill>
                <a:latin typeface="David" panose="020E0502060401010101" pitchFamily="34" charset="-79"/>
                <a:cs typeface="David" panose="020E0502060401010101" pitchFamily="34" charset="-79"/>
              </a:rPr>
              <a:t>לאווים</a:t>
            </a:r>
            <a:r>
              <a:rPr lang="he-IL" sz="2800" dirty="0">
                <a:solidFill>
                  <a:prstClr val="black"/>
                </a:solidFill>
                <a:latin typeface="David" panose="020E0502060401010101" pitchFamily="34" charset="-79"/>
                <a:cs typeface="David" panose="020E0502060401010101" pitchFamily="34" charset="-79"/>
              </a:rPr>
              <a:t>":</a:t>
            </a:r>
          </a:p>
          <a:p>
            <a:pPr marL="342900" indent="-342900">
              <a:buFontTx/>
              <a:buAutoNum type="arabicPeriod"/>
            </a:pPr>
            <a:r>
              <a:rPr lang="he-IL" sz="2800" b="1" u="sng" dirty="0">
                <a:solidFill>
                  <a:prstClr val="black"/>
                </a:solidFill>
                <a:latin typeface="David" panose="020E0502060401010101" pitchFamily="34" charset="-79"/>
                <a:cs typeface="David" panose="020E0502060401010101" pitchFamily="34" charset="-79"/>
              </a:rPr>
              <a:t>"לא </a:t>
            </a:r>
            <a:r>
              <a:rPr lang="he-IL" sz="2800" dirty="0">
                <a:solidFill>
                  <a:prstClr val="black"/>
                </a:solidFill>
                <a:latin typeface="David" panose="020E0502060401010101" pitchFamily="34" charset="-79"/>
                <a:cs typeface="David" panose="020E0502060401010101" pitchFamily="34" charset="-79"/>
              </a:rPr>
              <a:t>זכיתי באור מן ההפקר"   </a:t>
            </a:r>
          </a:p>
          <a:p>
            <a:r>
              <a:rPr lang="he-IL" sz="2800" dirty="0">
                <a:solidFill>
                  <a:prstClr val="black"/>
                </a:solidFill>
                <a:latin typeface="David" panose="020E0502060401010101" pitchFamily="34" charset="-79"/>
                <a:cs typeface="David" panose="020E0502060401010101" pitchFamily="34" charset="-79"/>
              </a:rPr>
              <a:t>                                     </a:t>
            </a:r>
          </a:p>
          <a:p>
            <a:r>
              <a:rPr lang="he-IL" sz="2800" dirty="0">
                <a:solidFill>
                  <a:prstClr val="black"/>
                </a:solidFill>
                <a:latin typeface="David" panose="020E0502060401010101" pitchFamily="34" charset="-79"/>
                <a:cs typeface="David" panose="020E0502060401010101" pitchFamily="34" charset="-79"/>
              </a:rPr>
              <a:t>2. "אף </a:t>
            </a:r>
            <a:r>
              <a:rPr lang="he-IL" sz="2800" b="1" u="sng" dirty="0">
                <a:solidFill>
                  <a:prstClr val="black"/>
                </a:solidFill>
                <a:latin typeface="David" panose="020E0502060401010101" pitchFamily="34" charset="-79"/>
                <a:cs typeface="David" panose="020E0502060401010101" pitchFamily="34" charset="-79"/>
              </a:rPr>
              <a:t>לא </a:t>
            </a:r>
            <a:r>
              <a:rPr lang="he-IL" sz="2800" dirty="0">
                <a:solidFill>
                  <a:prstClr val="black"/>
                </a:solidFill>
                <a:latin typeface="David" panose="020E0502060401010101" pitchFamily="34" charset="-79"/>
                <a:cs typeface="David" panose="020E0502060401010101" pitchFamily="34" charset="-79"/>
              </a:rPr>
              <a:t>בא לי בירושה מאבי"         </a:t>
            </a:r>
          </a:p>
          <a:p>
            <a:endParaRPr lang="he-IL" sz="2800" dirty="0">
              <a:solidFill>
                <a:prstClr val="black"/>
              </a:solidFill>
              <a:latin typeface="David" panose="020E0502060401010101" pitchFamily="34" charset="-79"/>
              <a:cs typeface="David" panose="020E0502060401010101" pitchFamily="34" charset="-79"/>
            </a:endParaRPr>
          </a:p>
          <a:p>
            <a:r>
              <a:rPr lang="he-IL" sz="2800" dirty="0">
                <a:solidFill>
                  <a:prstClr val="black"/>
                </a:solidFill>
                <a:latin typeface="David" panose="020E0502060401010101" pitchFamily="34" charset="-79"/>
                <a:cs typeface="David" panose="020E0502060401010101" pitchFamily="34" charset="-79"/>
              </a:rPr>
              <a:t>3. </a:t>
            </a:r>
            <a:r>
              <a:rPr lang="he-IL" sz="2800" b="1" u="sng" dirty="0">
                <a:solidFill>
                  <a:prstClr val="black"/>
                </a:solidFill>
                <a:latin typeface="David" panose="020E0502060401010101" pitchFamily="34" charset="-79"/>
                <a:cs typeface="David" panose="020E0502060401010101" pitchFamily="34" charset="-79"/>
              </a:rPr>
              <a:t>"לא </a:t>
            </a:r>
            <a:r>
              <a:rPr lang="he-IL" sz="2800" dirty="0">
                <a:solidFill>
                  <a:prstClr val="black"/>
                </a:solidFill>
                <a:latin typeface="David" panose="020E0502060401010101" pitchFamily="34" charset="-79"/>
                <a:cs typeface="David" panose="020E0502060401010101" pitchFamily="34" charset="-79"/>
              </a:rPr>
              <a:t>שאלתיו מאיש"</a:t>
            </a:r>
          </a:p>
          <a:p>
            <a:pPr marL="342900" indent="-342900">
              <a:buFontTx/>
              <a:buAutoNum type="arabicPeriod"/>
            </a:pPr>
            <a:endParaRPr lang="he-IL" sz="2800" dirty="0">
              <a:solidFill>
                <a:prstClr val="black"/>
              </a:solidFill>
              <a:latin typeface="David" panose="020E0502060401010101" pitchFamily="34" charset="-79"/>
              <a:cs typeface="David" panose="020E0502060401010101" pitchFamily="34" charset="-79"/>
            </a:endParaRPr>
          </a:p>
          <a:p>
            <a:r>
              <a:rPr lang="he-IL" sz="2800" dirty="0">
                <a:solidFill>
                  <a:prstClr val="black"/>
                </a:solidFill>
                <a:latin typeface="David" panose="020E0502060401010101" pitchFamily="34" charset="-79"/>
                <a:cs typeface="David" panose="020E0502060401010101" pitchFamily="34" charset="-79"/>
              </a:rPr>
              <a:t>4. </a:t>
            </a:r>
            <a:r>
              <a:rPr lang="he-IL" sz="2800" b="1" u="sng" dirty="0">
                <a:solidFill>
                  <a:prstClr val="black"/>
                </a:solidFill>
                <a:latin typeface="David" panose="020E0502060401010101" pitchFamily="34" charset="-79"/>
                <a:cs typeface="David" panose="020E0502060401010101" pitchFamily="34" charset="-79"/>
              </a:rPr>
              <a:t>"לא </a:t>
            </a:r>
            <a:r>
              <a:rPr lang="he-IL" sz="2800" dirty="0">
                <a:solidFill>
                  <a:prstClr val="black"/>
                </a:solidFill>
                <a:latin typeface="David" panose="020E0502060401010101" pitchFamily="34" charset="-79"/>
                <a:cs typeface="David" panose="020E0502060401010101" pitchFamily="34" charset="-79"/>
              </a:rPr>
              <a:t>גנבתיו"</a:t>
            </a:r>
          </a:p>
          <a:p>
            <a:endParaRPr lang="he-IL" sz="2800" dirty="0">
              <a:solidFill>
                <a:prstClr val="black"/>
              </a:solidFill>
              <a:latin typeface="David" panose="020E0502060401010101" pitchFamily="34" charset="-79"/>
              <a:cs typeface="David" panose="020E0502060401010101" pitchFamily="34" charset="-79"/>
            </a:endParaRPr>
          </a:p>
          <a:p>
            <a:r>
              <a:rPr lang="he-IL" sz="2800" dirty="0">
                <a:solidFill>
                  <a:prstClr val="black"/>
                </a:solidFill>
                <a:latin typeface="David" panose="020E0502060401010101" pitchFamily="34" charset="-79"/>
                <a:cs typeface="David" panose="020E0502060401010101" pitchFamily="34" charset="-79"/>
              </a:rPr>
              <a:t>ארבעת ה"לאווים" לקוחים מתחום קניין הרכוש – בכך הוא טוען שהיצירה שלו היא נכס רוחני, בלעדי שלו, שעמל קשות למענה. היא נובעת מלבו, מתוכו.</a:t>
            </a:r>
          </a:p>
          <a:p>
            <a:endParaRPr lang="he-IL" sz="2800" dirty="0">
              <a:solidFill>
                <a:prstClr val="black"/>
              </a:solidFill>
              <a:latin typeface="David" panose="020E0502060401010101" pitchFamily="34" charset="-79"/>
              <a:cs typeface="David" panose="020E0502060401010101" pitchFamily="34" charset="-79"/>
            </a:endParaRPr>
          </a:p>
          <a:p>
            <a:endParaRPr lang="he-IL" sz="2800" dirty="0">
              <a:solidFill>
                <a:prstClr val="black"/>
              </a:solidFill>
              <a:latin typeface="David" panose="020E0502060401010101" pitchFamily="34" charset="-79"/>
              <a:cs typeface="David" panose="020E0502060401010101" pitchFamily="34" charset="-79"/>
            </a:endParaRPr>
          </a:p>
          <a:p>
            <a:endParaRPr lang="he-IL" sz="2800" dirty="0">
              <a:solidFill>
                <a:prstClr val="black"/>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9166400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16632"/>
            <a:ext cx="8229600" cy="620688"/>
          </a:xfrm>
        </p:spPr>
        <p:txBody>
          <a:bodyPr/>
          <a:lstStyle/>
          <a:p>
            <a:r>
              <a:rPr lang="he-IL" sz="4800" b="1" dirty="0" smtClean="0">
                <a:solidFill>
                  <a:srgbClr val="0070C0"/>
                </a:solidFill>
                <a:latin typeface="BN Alpaca" panose="02000000000000000000" pitchFamily="2" charset="-79"/>
                <a:cs typeface="BN Alpaca" panose="02000000000000000000" pitchFamily="2" charset="-79"/>
              </a:rPr>
              <a:t>בית ג'</a:t>
            </a:r>
            <a:endParaRPr lang="he-IL" sz="4800" b="1" dirty="0">
              <a:solidFill>
                <a:srgbClr val="0070C0"/>
              </a:solidFill>
              <a:latin typeface="BN Alpaca" panose="02000000000000000000" pitchFamily="2" charset="-79"/>
              <a:cs typeface="BN Alpaca" panose="02000000000000000000" pitchFamily="2" charset="-79"/>
            </a:endParaRPr>
          </a:p>
        </p:txBody>
      </p:sp>
      <p:sp>
        <p:nvSpPr>
          <p:cNvPr id="4" name="TextBox 3"/>
          <p:cNvSpPr txBox="1"/>
          <p:nvPr/>
        </p:nvSpPr>
        <p:spPr>
          <a:xfrm>
            <a:off x="107504" y="692696"/>
            <a:ext cx="8892480" cy="6894195"/>
          </a:xfrm>
          <a:prstGeom prst="rect">
            <a:avLst/>
          </a:prstGeom>
          <a:noFill/>
        </p:spPr>
        <p:txBody>
          <a:bodyPr wrap="square" rtlCol="1">
            <a:spAutoFit/>
          </a:bodyPr>
          <a:lstStyle/>
          <a:p>
            <a:r>
              <a:rPr lang="he-IL" sz="2600" dirty="0">
                <a:solidFill>
                  <a:prstClr val="black"/>
                </a:solidFill>
                <a:latin typeface="David" panose="020E0502060401010101" pitchFamily="34" charset="-79"/>
                <a:cs typeface="David" panose="020E0502060401010101" pitchFamily="34" charset="-79"/>
              </a:rPr>
              <a:t>המשורר מתאר חוויה נפשית חזקה מאוד של התפרצות פתאומית של הניצוץ, שמשתחרר מן הלב שהתפוצץ. </a:t>
            </a:r>
            <a:endParaRPr lang="en-US" sz="2600" dirty="0">
              <a:solidFill>
                <a:prstClr val="black"/>
              </a:solidFill>
              <a:latin typeface="David" panose="020E0502060401010101" pitchFamily="34" charset="-79"/>
              <a:cs typeface="David" panose="020E0502060401010101" pitchFamily="34" charset="-79"/>
            </a:endParaRPr>
          </a:p>
          <a:p>
            <a:r>
              <a:rPr lang="he-IL" sz="2600" dirty="0">
                <a:solidFill>
                  <a:prstClr val="black"/>
                </a:solidFill>
                <a:latin typeface="David" panose="020E0502060401010101" pitchFamily="34" charset="-79"/>
                <a:cs typeface="David" panose="020E0502060401010101" pitchFamily="34" charset="-79"/>
              </a:rPr>
              <a:t>המשורר מונה על-פי הסדר את השלבים בתהליך היוצר:</a:t>
            </a:r>
            <a:endParaRPr lang="en-US" sz="2600" dirty="0">
              <a:solidFill>
                <a:prstClr val="black"/>
              </a:solidFill>
              <a:latin typeface="David" panose="020E0502060401010101" pitchFamily="34" charset="-79"/>
              <a:cs typeface="David" panose="020E0502060401010101" pitchFamily="34" charset="-79"/>
            </a:endParaRPr>
          </a:p>
          <a:p>
            <a:pPr marL="514350" indent="-514350">
              <a:buFontTx/>
              <a:buAutoNum type="arabicParenR"/>
            </a:pPr>
            <a:r>
              <a:rPr lang="he-IL" sz="2600" dirty="0">
                <a:solidFill>
                  <a:prstClr val="black"/>
                </a:solidFill>
                <a:latin typeface="David" panose="020E0502060401010101" pitchFamily="34" charset="-79"/>
                <a:cs typeface="David" panose="020E0502060401010101" pitchFamily="34" charset="-79"/>
              </a:rPr>
              <a:t>יש לו ניצוץ כלומר כשרון ליצור שירים וחומר שירי, שנמצאים </a:t>
            </a:r>
            <a:r>
              <a:rPr lang="he-IL" sz="2600" u="sng" dirty="0">
                <a:solidFill>
                  <a:prstClr val="black"/>
                </a:solidFill>
                <a:latin typeface="David" panose="020E0502060401010101" pitchFamily="34" charset="-79"/>
                <a:cs typeface="David" panose="020E0502060401010101" pitchFamily="34" charset="-79"/>
              </a:rPr>
              <a:t>במצב רדום</a:t>
            </a:r>
            <a:r>
              <a:rPr lang="he-IL" sz="2600" dirty="0">
                <a:solidFill>
                  <a:prstClr val="black"/>
                </a:solidFill>
                <a:latin typeface="David" panose="020E0502060401010101" pitchFamily="34" charset="-79"/>
                <a:cs typeface="David" panose="020E0502060401010101" pitchFamily="34" charset="-79"/>
              </a:rPr>
              <a:t>, פאסיבי במעמקי לבו., בנפשו. </a:t>
            </a:r>
          </a:p>
          <a:p>
            <a:endParaRPr lang="en-US" sz="2600" dirty="0">
              <a:solidFill>
                <a:prstClr val="black"/>
              </a:solidFill>
              <a:latin typeface="David" panose="020E0502060401010101" pitchFamily="34" charset="-79"/>
              <a:cs typeface="David" panose="020E0502060401010101" pitchFamily="34" charset="-79"/>
            </a:endParaRPr>
          </a:p>
          <a:p>
            <a:r>
              <a:rPr lang="he-IL" sz="2600" dirty="0">
                <a:solidFill>
                  <a:prstClr val="black"/>
                </a:solidFill>
                <a:latin typeface="David" panose="020E0502060401010101" pitchFamily="34" charset="-79"/>
                <a:cs typeface="David" panose="020E0502060401010101" pitchFamily="34" charset="-79"/>
              </a:rPr>
              <a:t>2) </a:t>
            </a:r>
            <a:r>
              <a:rPr lang="he-IL" sz="2600" u="sng" dirty="0">
                <a:solidFill>
                  <a:prstClr val="black"/>
                </a:solidFill>
                <a:latin typeface="David" panose="020E0502060401010101" pitchFamily="34" charset="-79"/>
                <a:cs typeface="David" panose="020E0502060401010101" pitchFamily="34" charset="-79"/>
              </a:rPr>
              <a:t>חוויות טראומתיות</a:t>
            </a:r>
            <a:r>
              <a:rPr lang="he-IL" sz="2600" dirty="0">
                <a:solidFill>
                  <a:prstClr val="black"/>
                </a:solidFill>
                <a:latin typeface="David" panose="020E0502060401010101" pitchFamily="34" charset="-79"/>
                <a:cs typeface="David" panose="020E0502060401010101" pitchFamily="34" charset="-79"/>
              </a:rPr>
              <a:t> (קשות ביותר(– "תחת פטיש צרותיי הגדולות", שפוקדות אותו בהווה, משמשות גורם </a:t>
            </a:r>
            <a:r>
              <a:rPr lang="he-IL" sz="2600" u="sng" dirty="0">
                <a:solidFill>
                  <a:prstClr val="black"/>
                </a:solidFill>
                <a:latin typeface="David" panose="020E0502060401010101" pitchFamily="34" charset="-79"/>
                <a:cs typeface="David" panose="020E0502060401010101" pitchFamily="34" charset="-79"/>
              </a:rPr>
              <a:t>המעורר</a:t>
            </a:r>
            <a:r>
              <a:rPr lang="he-IL" sz="2600" dirty="0">
                <a:solidFill>
                  <a:prstClr val="black"/>
                </a:solidFill>
                <a:latin typeface="David" panose="020E0502060401010101" pitchFamily="34" charset="-79"/>
                <a:cs typeface="David" panose="020E0502060401010101" pitchFamily="34" charset="-79"/>
              </a:rPr>
              <a:t> בעוצמה את הניצוץ הרדום. </a:t>
            </a:r>
          </a:p>
          <a:p>
            <a:endParaRPr lang="en-US" sz="2600" dirty="0">
              <a:solidFill>
                <a:prstClr val="black"/>
              </a:solidFill>
              <a:latin typeface="David" panose="020E0502060401010101" pitchFamily="34" charset="-79"/>
              <a:cs typeface="David" panose="020E0502060401010101" pitchFamily="34" charset="-79"/>
            </a:endParaRPr>
          </a:p>
          <a:p>
            <a:r>
              <a:rPr lang="he-IL" sz="2600" dirty="0">
                <a:solidFill>
                  <a:prstClr val="black"/>
                </a:solidFill>
                <a:latin typeface="David" panose="020E0502060401010101" pitchFamily="34" charset="-79"/>
                <a:cs typeface="David" panose="020E0502060401010101" pitchFamily="34" charset="-79"/>
              </a:rPr>
              <a:t>3) הניצוץ </a:t>
            </a:r>
            <a:r>
              <a:rPr lang="he-IL" sz="2600" u="sng" dirty="0">
                <a:solidFill>
                  <a:prstClr val="black"/>
                </a:solidFill>
                <a:latin typeface="David" panose="020E0502060401010101" pitchFamily="34" charset="-79"/>
                <a:cs typeface="David" panose="020E0502060401010101" pitchFamily="34" charset="-79"/>
              </a:rPr>
              <a:t>מתפרץ</a:t>
            </a:r>
            <a:r>
              <a:rPr lang="he-IL" sz="2600" dirty="0">
                <a:solidFill>
                  <a:prstClr val="black"/>
                </a:solidFill>
                <a:latin typeface="David" panose="020E0502060401010101" pitchFamily="34" charset="-79"/>
                <a:cs typeface="David" panose="020E0502060401010101" pitchFamily="34" charset="-79"/>
              </a:rPr>
              <a:t> באופן פתאומי החוצה – "זה הניצוץ עף". </a:t>
            </a:r>
          </a:p>
          <a:p>
            <a:endParaRPr lang="en-US" sz="2600" dirty="0">
              <a:solidFill>
                <a:prstClr val="black"/>
              </a:solidFill>
              <a:latin typeface="David" panose="020E0502060401010101" pitchFamily="34" charset="-79"/>
              <a:cs typeface="David" panose="020E0502060401010101" pitchFamily="34" charset="-79"/>
            </a:endParaRPr>
          </a:p>
          <a:p>
            <a:r>
              <a:rPr lang="he-IL" sz="2600" dirty="0">
                <a:solidFill>
                  <a:prstClr val="black"/>
                </a:solidFill>
                <a:latin typeface="David" panose="020E0502060401010101" pitchFamily="34" charset="-79"/>
                <a:cs typeface="David" panose="020E0502060401010101" pitchFamily="34" charset="-79"/>
              </a:rPr>
              <a:t>4) המשורר רואה את השיר בעיני רוחו. – "ניתז אל עיני". </a:t>
            </a:r>
          </a:p>
          <a:p>
            <a:endParaRPr lang="en-US" sz="2600" dirty="0">
              <a:solidFill>
                <a:prstClr val="black"/>
              </a:solidFill>
              <a:latin typeface="David" panose="020E0502060401010101" pitchFamily="34" charset="-79"/>
              <a:cs typeface="David" panose="020E0502060401010101" pitchFamily="34" charset="-79"/>
            </a:endParaRPr>
          </a:p>
          <a:p>
            <a:r>
              <a:rPr lang="he-IL" sz="2600" dirty="0">
                <a:solidFill>
                  <a:prstClr val="black"/>
                </a:solidFill>
                <a:latin typeface="David" panose="020E0502060401010101" pitchFamily="34" charset="-79"/>
                <a:cs typeface="David" panose="020E0502060401010101" pitchFamily="34" charset="-79"/>
              </a:rPr>
              <a:t>5) המשורר כותב את החרוזים = משפטי השיר על הנייר – "מעיני לחרוזי". </a:t>
            </a:r>
            <a:endParaRPr lang="en-US" sz="2600" dirty="0">
              <a:solidFill>
                <a:prstClr val="black"/>
              </a:solidFill>
              <a:latin typeface="David" panose="020E0502060401010101" pitchFamily="34" charset="-79"/>
              <a:cs typeface="David" panose="020E0502060401010101" pitchFamily="34" charset="-79"/>
            </a:endParaRPr>
          </a:p>
          <a:p>
            <a:endParaRPr lang="he-IL" sz="2600" dirty="0">
              <a:solidFill>
                <a:prstClr val="black"/>
              </a:solidFill>
              <a:latin typeface="David" panose="020E0502060401010101" pitchFamily="34" charset="-79"/>
              <a:cs typeface="David" panose="020E0502060401010101" pitchFamily="34" charset="-79"/>
            </a:endParaRPr>
          </a:p>
          <a:p>
            <a:endParaRPr lang="he-IL" sz="2600" dirty="0">
              <a:solidFill>
                <a:prstClr val="black"/>
              </a:solidFill>
              <a:latin typeface="David" panose="020E0502060401010101" pitchFamily="34" charset="-79"/>
              <a:cs typeface="David" panose="020E0502060401010101" pitchFamily="34" charset="-79"/>
            </a:endParaRPr>
          </a:p>
          <a:p>
            <a:endParaRPr lang="he-IL" sz="2600" dirty="0">
              <a:solidFill>
                <a:prstClr val="black"/>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3748311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ניהולי">
  <a:themeElements>
    <a:clrScheme name="ניהולי">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ניהולי">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ניהול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אזרחי">
  <a:themeElements>
    <a:clrScheme name="אזרחי">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אזרחי">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אזרחי">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1441</Words>
  <Application>Microsoft Office PowerPoint</Application>
  <PresentationFormat>‫הצגה על המסך (4:3)</PresentationFormat>
  <Paragraphs>163</Paragraphs>
  <Slides>16</Slides>
  <Notes>0</Notes>
  <HiddenSlides>0</HiddenSlides>
  <MMClips>0</MMClips>
  <ScaleCrop>false</ScaleCrop>
  <HeadingPairs>
    <vt:vector size="4" baseType="variant">
      <vt:variant>
        <vt:lpstr>ערכת נושא</vt:lpstr>
      </vt:variant>
      <vt:variant>
        <vt:i4>2</vt:i4>
      </vt:variant>
      <vt:variant>
        <vt:lpstr>כותרות שקופיות</vt:lpstr>
      </vt:variant>
      <vt:variant>
        <vt:i4>16</vt:i4>
      </vt:variant>
    </vt:vector>
  </HeadingPairs>
  <TitlesOfParts>
    <vt:vector size="18" baseType="lpstr">
      <vt:lpstr>ניהולי</vt:lpstr>
      <vt:lpstr>אזרחי</vt:lpstr>
      <vt:lpstr>חיים נחמן ביאליק</vt:lpstr>
      <vt:lpstr>"לא זכיתי באור מן ההפקר"</vt:lpstr>
      <vt:lpstr>פירושי מילים</vt:lpstr>
      <vt:lpstr>נושא השיר</vt:lpstr>
      <vt:lpstr>כותרת השיר </vt:lpstr>
      <vt:lpstr>בית א' </vt:lpstr>
      <vt:lpstr>בית ב' </vt:lpstr>
      <vt:lpstr>בתים א' ו ב' – מקורות שירתו</vt:lpstr>
      <vt:lpstr>בית ג'</vt:lpstr>
      <vt:lpstr>בית ד'</vt:lpstr>
      <vt:lpstr>סיכום תהליך היווצרות השיר והמעבר לקוראים</vt:lpstr>
      <vt:lpstr>דרכי עיצוב</vt:lpstr>
      <vt:lpstr>דרכי עיצוב</vt:lpstr>
      <vt:lpstr>דרכי עיצוב</vt:lpstr>
      <vt:lpstr>דרכי עיצוב</vt:lpstr>
      <vt:lpstr>מבנה השיר</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חיים נחמן ביאליק</dc:title>
  <dc:creator>User</dc:creator>
  <cp:lastModifiedBy>rakezeth</cp:lastModifiedBy>
  <cp:revision>3</cp:revision>
  <dcterms:created xsi:type="dcterms:W3CDTF">2016-08-21T10:39:56Z</dcterms:created>
  <dcterms:modified xsi:type="dcterms:W3CDTF">2016-11-17T07:01:21Z</dcterms:modified>
</cp:coreProperties>
</file>