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3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7" d="100"/>
          <a:sy n="87" d="100"/>
        </p:scale>
        <p:origin x="14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5D91-B346-432A-9907-A7E682A6E9BA}" type="datetimeFigureOut">
              <a:rPr lang="he-IL" smtClean="0"/>
              <a:t>כ"ב/טבת/תשע"ח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8C30-E0F8-402A-8E49-20E837C33029}" type="slidenum">
              <a:rPr lang="he-IL" smtClean="0"/>
              <a:t>‹#›</a:t>
            </a:fld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5D91-B346-432A-9907-A7E682A6E9BA}" type="datetimeFigureOut">
              <a:rPr lang="he-IL" smtClean="0"/>
              <a:t>כ"ב/טבת/תשע"ח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8C30-E0F8-402A-8E49-20E837C3302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5D91-B346-432A-9907-A7E682A6E9BA}" type="datetimeFigureOut">
              <a:rPr lang="he-IL" smtClean="0"/>
              <a:t>כ"ב/טבת/תשע"ח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8C30-E0F8-402A-8E49-20E837C3302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5D91-B346-432A-9907-A7E682A6E9BA}" type="datetimeFigureOut">
              <a:rPr lang="he-IL" smtClean="0"/>
              <a:t>כ"ב/טבת/תשע"ח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8C30-E0F8-402A-8E49-20E837C3302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5D91-B346-432A-9907-A7E682A6E9BA}" type="datetimeFigureOut">
              <a:rPr lang="he-IL" smtClean="0"/>
              <a:t>כ"ב/טבת/תשע"ח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8C30-E0F8-402A-8E49-20E837C33029}" type="slidenum">
              <a:rPr lang="he-IL" smtClean="0"/>
              <a:t>‹#›</a:t>
            </a:fld>
            <a:endParaRPr lang="he-IL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5D91-B346-432A-9907-A7E682A6E9BA}" type="datetimeFigureOut">
              <a:rPr lang="he-IL" smtClean="0"/>
              <a:t>כ"ב/טבת/תשע"ח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8C30-E0F8-402A-8E49-20E837C3302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5D91-B346-432A-9907-A7E682A6E9BA}" type="datetimeFigureOut">
              <a:rPr lang="he-IL" smtClean="0"/>
              <a:t>כ"ב/טבת/תשע"ח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8C30-E0F8-402A-8E49-20E837C33029}" type="slidenum">
              <a:rPr lang="he-IL" smtClean="0"/>
              <a:t>‹#›</a:t>
            </a:fld>
            <a:endParaRPr lang="he-IL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5D91-B346-432A-9907-A7E682A6E9BA}" type="datetimeFigureOut">
              <a:rPr lang="he-IL" smtClean="0"/>
              <a:t>כ"ב/טבת/תשע"ח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8C30-E0F8-402A-8E49-20E837C3302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5D91-B346-432A-9907-A7E682A6E9BA}" type="datetimeFigureOut">
              <a:rPr lang="he-IL" smtClean="0"/>
              <a:t>כ"ב/טבת/תשע"ח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8C30-E0F8-402A-8E49-20E837C3302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5D91-B346-432A-9907-A7E682A6E9BA}" type="datetimeFigureOut">
              <a:rPr lang="he-IL" smtClean="0"/>
              <a:t>כ"ב/טבת/תשע"ח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8C30-E0F8-402A-8E49-20E837C33029}" type="slidenum">
              <a:rPr lang="he-IL" smtClean="0"/>
              <a:t>‹#›</a:t>
            </a:fld>
            <a:endParaRPr lang="he-IL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5D91-B346-432A-9907-A7E682A6E9BA}" type="datetimeFigureOut">
              <a:rPr lang="he-IL" smtClean="0"/>
              <a:t>כ"ב/טבת/תשע"ח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8C30-E0F8-402A-8E49-20E837C3302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1F85D91-B346-432A-9907-A7E682A6E9BA}" type="datetimeFigureOut">
              <a:rPr lang="he-IL" smtClean="0"/>
              <a:t>כ"ב/טבת/תשע"ח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19948C30-E0F8-402A-8E49-20E837C33029}" type="slidenum">
              <a:rPr lang="he-IL" smtClean="0"/>
              <a:t>‹#›</a:t>
            </a:fld>
            <a:endParaRPr lang="he-IL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543800" cy="1524000"/>
          </a:xfrm>
        </p:spPr>
        <p:txBody>
          <a:bodyPr/>
          <a:lstStyle/>
          <a:p>
            <a:pPr algn="ctr"/>
            <a:r>
              <a:rPr lang="he-IL" dirty="0" smtClean="0">
                <a:latin typeface="BN Alpaca" panose="02000000000000000000" pitchFamily="2" charset="-79"/>
                <a:cs typeface="BN Alpaca" panose="02000000000000000000" pitchFamily="2" charset="-79"/>
              </a:rPr>
              <a:t>ראי אדמה</a:t>
            </a:r>
            <a:endParaRPr lang="he-IL" dirty="0">
              <a:latin typeface="BN Alpaca" panose="02000000000000000000" pitchFamily="2" charset="-79"/>
              <a:cs typeface="BN Alpaca" panose="02000000000000000000" pitchFamily="2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79512" y="4077072"/>
            <a:ext cx="6858000" cy="990600"/>
          </a:xfrm>
        </p:spPr>
        <p:txBody>
          <a:bodyPr>
            <a:noAutofit/>
          </a:bodyPr>
          <a:lstStyle/>
          <a:p>
            <a:r>
              <a:rPr lang="he-IL" sz="6000" dirty="0">
                <a:solidFill>
                  <a:schemeClr val="tx1">
                    <a:lumMod val="85000"/>
                    <a:lumOff val="15000"/>
                  </a:schemeClr>
                </a:solidFill>
                <a:latin typeface="BN Alpaca" panose="02000000000000000000" pitchFamily="2" charset="-79"/>
                <a:ea typeface="+mj-ea"/>
                <a:cs typeface="BN Alpaca" panose="02000000000000000000" pitchFamily="2" charset="-79"/>
              </a:rPr>
              <a:t>שאול טשרניחובסקי</a:t>
            </a:r>
          </a:p>
        </p:txBody>
      </p:sp>
    </p:spTree>
    <p:extLst>
      <p:ext uri="{BB962C8B-B14F-4D97-AF65-F5344CB8AC3E}">
        <p14:creationId xmlns:p14="http://schemas.microsoft.com/office/powerpoint/2010/main" val="105691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3744" y="188640"/>
            <a:ext cx="6781800" cy="823392"/>
          </a:xfrm>
        </p:spPr>
        <p:txBody>
          <a:bodyPr>
            <a:noAutofit/>
          </a:bodyPr>
          <a:lstStyle/>
          <a:p>
            <a:pPr algn="ctr"/>
            <a:r>
              <a:rPr lang="he-IL" dirty="0">
                <a:latin typeface="BN Alpaca" panose="02000000000000000000" pitchFamily="2" charset="-79"/>
                <a:cs typeface="BN Alpaca" panose="02000000000000000000" pitchFamily="2" charset="-79"/>
              </a:rPr>
              <a:t>בית </a:t>
            </a:r>
            <a:r>
              <a:rPr lang="he-IL" dirty="0" smtClean="0">
                <a:latin typeface="BN Alpaca" panose="02000000000000000000" pitchFamily="2" charset="-79"/>
                <a:cs typeface="BN Alpaca" panose="02000000000000000000" pitchFamily="2" charset="-79"/>
              </a:rPr>
              <a:t>ד'</a:t>
            </a:r>
            <a:endParaRPr lang="he-IL" dirty="0">
              <a:latin typeface="BN Alpaca" panose="02000000000000000000" pitchFamily="2" charset="-79"/>
              <a:cs typeface="BN Alpaca" panose="02000000000000000000" pitchFamily="2" charset="-79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1403648" y="1109341"/>
            <a:ext cx="7272808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וְאַתְּ תְּכַסִּי עַל כָּל אֵלֶּה. יַעַל הַצֶּמַח בְּעִתּוֹ!</a:t>
            </a:r>
            <a:b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מֵאָה שְׁעָרִים הוֹד </a:t>
            </a:r>
            <a:r>
              <a:rPr lang="he-IL" sz="2800" b="1" dirty="0" err="1">
                <a:latin typeface="David" panose="020E0502060401010101" pitchFamily="34" charset="-79"/>
                <a:cs typeface="David" panose="020E0502060401010101" pitchFamily="34" charset="-79"/>
              </a:rPr>
              <a:t>וָכֹח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ַ, קֹדֶשׁ לְעַם מְכוֹרָתוֹ!</a:t>
            </a:r>
            <a:b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בָּרוּךְ קָרְבָּנָם בְּסוֹד מָוֶת, כֹּפֶר חַיֵּינוּ בְהוֹד…</a:t>
            </a:r>
            <a:b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רְאִי, אֲדָמָה, כִּי הָיִינוּ בַּזְבְּזָנִים עַד מְאֹד!</a:t>
            </a:r>
            <a:b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 </a:t>
            </a:r>
            <a:endParaRPr lang="en-US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440" y="3501008"/>
            <a:ext cx="8784976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פירושי מילים:</a:t>
            </a:r>
          </a:p>
          <a:p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מאה שערים – יבול רב יותר, התוצאות מצוינות.</a:t>
            </a:r>
          </a:p>
          <a:p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מכורתו – מולדתו.</a:t>
            </a:r>
          </a:p>
          <a:p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כופר – פדיון נפש, תמורה, תחליף.</a:t>
            </a: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5070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781800" cy="504056"/>
          </a:xfrm>
        </p:spPr>
        <p:txBody>
          <a:bodyPr>
            <a:noAutofit/>
          </a:bodyPr>
          <a:lstStyle/>
          <a:p>
            <a:pPr algn="ctr"/>
            <a:r>
              <a:rPr lang="he-IL" dirty="0">
                <a:latin typeface="BN Alpaca" panose="02000000000000000000" pitchFamily="2" charset="-79"/>
                <a:cs typeface="BN Alpaca" panose="02000000000000000000" pitchFamily="2" charset="-79"/>
              </a:rPr>
              <a:t>בית </a:t>
            </a:r>
            <a:r>
              <a:rPr lang="he-IL" dirty="0" smtClean="0">
                <a:latin typeface="BN Alpaca" panose="02000000000000000000" pitchFamily="2" charset="-79"/>
                <a:cs typeface="BN Alpaca" panose="02000000000000000000" pitchFamily="2" charset="-79"/>
              </a:rPr>
              <a:t>ד'</a:t>
            </a:r>
            <a:endParaRPr lang="he-IL" dirty="0">
              <a:latin typeface="BN Alpaca" panose="02000000000000000000" pitchFamily="2" charset="-79"/>
              <a:cs typeface="BN Alpaca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196751"/>
            <a:ext cx="8856981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sz="2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2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28560" y="836712"/>
            <a:ext cx="9017023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בבית זה הדובר מתאר את האדמה שקלטה לתוכה את הפרחים – הבנים.</a:t>
            </a:r>
          </a:p>
          <a:p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"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וְאַתְּ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תְּכַסִּי עַל כָּל אֵלֶּה. יַעַל הַצֶּמַח בְּעִתּוֹ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!" –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האדמה כיסתה את הנופלים, הסתירה אותם בתוכה ובאדישות אכזרית תמשיך להצמיח מתוכה צמחים – השגרה נמשכת.</a:t>
            </a:r>
          </a:p>
          <a:p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בהמשך הבית, עובר הדובר לטון מפויס יותר: "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מֵאָה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שְׁעָרִים הוֹד </a:t>
            </a:r>
            <a:r>
              <a:rPr lang="he-IL" sz="2400" b="1" dirty="0" err="1">
                <a:latin typeface="David" panose="020E0502060401010101" pitchFamily="34" charset="-79"/>
                <a:cs typeface="David" panose="020E0502060401010101" pitchFamily="34" charset="-79"/>
              </a:rPr>
              <a:t>וָכֹח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ַ, קֹדֶשׁ לְעַם מְכוֹרָתוֹ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!" –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בנים מצוינים אלה, במותם יצמיחו פי מאה הוד והדר, דמם לא נשפך לשווא.</a:t>
            </a:r>
          </a:p>
          <a:p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"בָּרוּךְ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קָרְבָּנָם בְּסוֹד מָוֶת, כֹּפֶר חַיֵּינוּ בְהוֹד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…" –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הבנים האלה הם כופר, התשלום על היותנו חיים, במותם הם מעניקים לנו את החיים, בזכותם אנו חיים על אדמתנו.</a:t>
            </a:r>
          </a:p>
          <a:p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סיום מעגלי – "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 רְאִי, אֲדָמָה, כִּי הָיִינוּ בַּזְבְּזָנִים עַד מְאֹד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!" –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למרות הניסיון להשלים עם מותם ולהצדיקו, הדובר מדגיש שהכופר הזה הוא בזבוז, אין הצדקה לכך.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sz="26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6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endParaRPr lang="he-IL" sz="2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5581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6781800" cy="720080"/>
          </a:xfrm>
        </p:spPr>
        <p:txBody>
          <a:bodyPr>
            <a:noAutofit/>
          </a:bodyPr>
          <a:lstStyle/>
          <a:p>
            <a:pPr algn="ctr"/>
            <a:r>
              <a:rPr lang="he-IL" dirty="0">
                <a:latin typeface="BN Alpaca" panose="02000000000000000000" pitchFamily="2" charset="-79"/>
                <a:cs typeface="BN Alpaca" panose="02000000000000000000" pitchFamily="2" charset="-79"/>
              </a:rPr>
              <a:t>דרכי עיצוב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196752"/>
            <a:ext cx="9036496" cy="51398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742950" indent="-742950">
              <a:buAutoNum type="arabicPeriod"/>
            </a:pPr>
            <a:r>
              <a:rPr lang="he-IL" sz="40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האנשה :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he-IL" sz="3200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200" u="sng" dirty="0">
                <a:latin typeface="David" panose="020E0502060401010101" pitchFamily="34" charset="-79"/>
                <a:cs typeface="David" panose="020E0502060401010101" pitchFamily="34" charset="-79"/>
              </a:rPr>
              <a:t>האנשת האדמה -</a:t>
            </a: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 האדמה היא </a:t>
            </a: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נמנעת </a:t>
            </a: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של פניית המשורר 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"ראי אדמה".</a:t>
            </a: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  מלות הפניה החוזרות אל האדמה משקפות את המשמעות האנושית שהאדמה מקבלת במהלך השיר.   </a:t>
            </a:r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he-IL" sz="3200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200" u="sng" dirty="0">
                <a:latin typeface="David" panose="020E0502060401010101" pitchFamily="34" charset="-79"/>
                <a:cs typeface="David" panose="020E0502060401010101" pitchFamily="34" charset="-79"/>
              </a:rPr>
              <a:t>האנשת השמש </a:t>
            </a:r>
            <a:r>
              <a:rPr lang="en-US" sz="3200" u="sng" dirty="0">
                <a:latin typeface="David" panose="020E0502060401010101" pitchFamily="34" charset="-79"/>
                <a:cs typeface="David" panose="020E0502060401010101" pitchFamily="34" charset="-79"/>
              </a:rPr>
              <a:t>–</a:t>
            </a:r>
            <a:r>
              <a:rPr lang="en-US" sz="32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" אשר נשקתם השמש מנשיקתה ראשונה".</a:t>
            </a: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 השמש מסמלת את </a:t>
            </a: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החוויות </a:t>
            </a: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הראשוניות שהנערים לא זכו ולא יזכו לממש.</a:t>
            </a:r>
            <a:endParaRPr lang="en-US" sz="3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3200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2878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6781800" cy="720080"/>
          </a:xfrm>
        </p:spPr>
        <p:txBody>
          <a:bodyPr>
            <a:noAutofit/>
          </a:bodyPr>
          <a:lstStyle/>
          <a:p>
            <a:pPr algn="ctr"/>
            <a:r>
              <a:rPr lang="he-IL" dirty="0">
                <a:latin typeface="BN Alpaca" panose="02000000000000000000" pitchFamily="2" charset="-79"/>
                <a:cs typeface="BN Alpaca" panose="02000000000000000000" pitchFamily="2" charset="-79"/>
              </a:rPr>
              <a:t>דרכי עיצוב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196752"/>
            <a:ext cx="9036496" cy="55092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2. ארמז מקראי</a:t>
            </a:r>
          </a:p>
          <a:p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הדובר מייחס, מאפיין את הנערים בתכונות של הצדיק האידיאלי המוזכר בספר תהילים. </a:t>
            </a:r>
            <a:r>
              <a:rPr lang="he-IL" sz="2800" b="1" i="1" dirty="0">
                <a:latin typeface="David" panose="020E0502060401010101" pitchFamily="34" charset="-79"/>
                <a:cs typeface="David" panose="020E0502060401010101" pitchFamily="34" charset="-79"/>
              </a:rPr>
              <a:t>מי יעלה בהר ה' ומי יקום במקום קודשו. נקי כפיים ובר לבב."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(תהילים </a:t>
            </a:r>
            <a:r>
              <a:rPr lang="he-IL" sz="2800" dirty="0" err="1">
                <a:latin typeface="David" panose="020E0502060401010101" pitchFamily="34" charset="-79"/>
                <a:cs typeface="David" panose="020E0502060401010101" pitchFamily="34" charset="-79"/>
              </a:rPr>
              <a:t>כ'ד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פסוקים 4-3 ). על-ידי אפיון הנערים בתכונות אלה, מועצמת וגדלה עוצמת האבדה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endParaRPr 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3. </a:t>
            </a:r>
            <a:r>
              <a:rPr lang="he-IL" sz="3600" b="1" u="sng" dirty="0">
                <a:latin typeface="David" panose="020E0502060401010101" pitchFamily="34" charset="-79"/>
                <a:cs typeface="David" panose="020E0502060401010101" pitchFamily="34" charset="-79"/>
              </a:rPr>
              <a:t>שאלות רטוריות </a:t>
            </a:r>
            <a:r>
              <a:rPr lang="en-US" sz="3600" b="1" u="sng" dirty="0">
                <a:latin typeface="David" panose="020E0502060401010101" pitchFamily="34" charset="-79"/>
                <a:cs typeface="David" panose="020E0502060401010101" pitchFamily="34" charset="-79"/>
              </a:rPr>
              <a:t>– </a:t>
            </a:r>
            <a:endParaRPr lang="he-IL" sz="3600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"את הראית? ואיפה?" 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(בית ג') תפקידי השאלות הרטוריות בשיר הם:</a:t>
            </a:r>
            <a:endParaRPr lang="en-US" sz="2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הדגשת הרעיון של חוסר ההשלמה עם האובדן- 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הדובר 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מתקשה  להאמין  ולהשלים עם גודל  האובדן וכביכול זקוק לעדותה של  האדמה שאכן הבנים טמונים 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בתוכה.</a:t>
            </a:r>
            <a:endParaRPr lang="en-US" sz="2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he-IL" sz="2800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2075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6781800" cy="720080"/>
          </a:xfrm>
        </p:spPr>
        <p:txBody>
          <a:bodyPr>
            <a:noAutofit/>
          </a:bodyPr>
          <a:lstStyle/>
          <a:p>
            <a:pPr algn="ctr"/>
            <a:r>
              <a:rPr lang="he-IL" dirty="0">
                <a:latin typeface="BN Alpaca" panose="02000000000000000000" pitchFamily="2" charset="-79"/>
                <a:cs typeface="BN Alpaca" panose="02000000000000000000" pitchFamily="2" charset="-79"/>
              </a:rPr>
              <a:t>דרכי עיצוב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120" y="908720"/>
            <a:ext cx="9036496" cy="75713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0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4. </a:t>
            </a:r>
            <a:r>
              <a:rPr lang="he-IL" sz="3000" b="1" i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מטאפורות</a:t>
            </a: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r>
              <a:rPr lang="he-IL" sz="3600" dirty="0" smtClean="0"/>
              <a:t>"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נוער טהור חלומות, נקיי כפיים, ברי לב, טרם חלאת אדמות, וארג יומם עוד שתי" 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תפקיד המטפורות הללו לתאר את בני הנוער הטובים מכולם כנוער איכותי, מלח הארץ, שלא דבק  בו כל רבב ובכך להעצים את גודל האסון.   </a:t>
            </a:r>
          </a:p>
          <a:p>
            <a:endParaRPr lang="he-IL" sz="3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5. </a:t>
            </a:r>
            <a:r>
              <a:rPr lang="he-IL" sz="3000" b="1" i="1" u="sng" dirty="0">
                <a:latin typeface="David" panose="020E0502060401010101" pitchFamily="34" charset="-79"/>
                <a:cs typeface="David" panose="020E0502060401010101" pitchFamily="34" charset="-79"/>
              </a:rPr>
              <a:t>חזרה  </a:t>
            </a:r>
            <a:r>
              <a:rPr lang="en-US" sz="3000" b="1" i="1" u="sng" dirty="0">
                <a:latin typeface="David" panose="020E0502060401010101" pitchFamily="34" charset="-79"/>
                <a:cs typeface="David" panose="020E0502060401010101" pitchFamily="34" charset="-79"/>
              </a:rPr>
              <a:t>– </a:t>
            </a:r>
            <a:endParaRPr lang="en-US" sz="30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שלש פעמים חוזר המשורר על שורת הפתיחה והסיום: "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ראי, אדמה, כי היינו בזבזנים עד מאד! 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" חזרה זו באה להדגיש את האירוניה 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ואת גודל 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הכאב והיגון שבאובדן הבנים.</a:t>
            </a:r>
            <a:endParaRPr lang="en-US" sz="2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en-US" sz="2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en-US" sz="2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3600" dirty="0"/>
              <a:t> </a:t>
            </a:r>
            <a:endParaRPr lang="en-US" sz="3600" dirty="0"/>
          </a:p>
          <a:p>
            <a:endParaRPr lang="he-IL" sz="3600" b="1" u="sng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3600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2800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658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6781800" cy="720080"/>
          </a:xfrm>
        </p:spPr>
        <p:txBody>
          <a:bodyPr>
            <a:noAutofit/>
          </a:bodyPr>
          <a:lstStyle/>
          <a:p>
            <a:pPr algn="ctr"/>
            <a:r>
              <a:rPr lang="he-IL" dirty="0">
                <a:latin typeface="BN Alpaca" panose="02000000000000000000" pitchFamily="2" charset="-79"/>
                <a:cs typeface="BN Alpaca" panose="02000000000000000000" pitchFamily="2" charset="-79"/>
              </a:rPr>
              <a:t>דרכי עיצוב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120" y="908720"/>
            <a:ext cx="9036496" cy="769441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7. מבנה השיר - </a:t>
            </a:r>
            <a:r>
              <a:rPr lang="he-IL" sz="30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מבנה מעגלי –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שורת הסיום של השיר מסתיימת בשורת הפתיחה הן של הבית הראשון והן של הבית השני ועל ידי כך נסגר השיר במבנה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מעגלי.</a:t>
            </a:r>
          </a:p>
          <a:p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    המבנה המעגלי מבטא את המעגליות החוזרת בגורל העם, שבניה מוקרבים. זו   </a:t>
            </a:r>
          </a:p>
          <a:p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    מעגליות שכנראה אין מוצא ממנה והאשמה מוטלת עלינו שבזבזנו את חייהם.</a:t>
            </a:r>
          </a:p>
          <a:p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השיר בנוי מ 4 בתים, שני הבתים הראשונים עוסקים בבזבוז בטבע ומשני הבתים האחרונים מתברר שהתיאורים הם </a:t>
            </a:r>
            <a:r>
              <a:rPr lang="he-IL" sz="24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מטאפורה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לבזבוז בנפילת הבנים.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הבית השני הוא הארוך ביותר, מה שמעצים את הכאב על אותם הבנים המשולים לפרחים רעננים ומלאי הוד.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סימני הקריאה בשיר במיוחד בבית האחרון מבטאים את הטחת האשמה על בזבוז חייהם של מיטב הבנים והדגשת דמותם ההרואית.</a:t>
            </a: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en-US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 </a:t>
            </a:r>
            <a:endParaRPr lang="en-US" sz="2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3600" b="1" u="sng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3600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2800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456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21560" y="1484784"/>
            <a:ext cx="5158952" cy="429348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100" b="1" dirty="0">
                <a:latin typeface="David" panose="020E0502060401010101" pitchFamily="34" charset="-79"/>
                <a:cs typeface="David" panose="020E0502060401010101" pitchFamily="34" charset="-79"/>
              </a:rPr>
              <a:t>רְאִי, אֲדָמָה, כִּי הָיִינוּ בַּזְבְּזָנִים עַד מְאֹד!</a:t>
            </a:r>
            <a:br>
              <a:rPr lang="he-IL" sz="2100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100" b="1" dirty="0">
                <a:latin typeface="David" panose="020E0502060401010101" pitchFamily="34" charset="-79"/>
                <a:cs typeface="David" panose="020E0502060401010101" pitchFamily="34" charset="-79"/>
              </a:rPr>
              <a:t>בְּחֵיקֵךְ, מְלוֹן </a:t>
            </a:r>
            <a:r>
              <a:rPr lang="he-IL" sz="2100" b="1" dirty="0" err="1">
                <a:latin typeface="David" panose="020E0502060401010101" pitchFamily="34" charset="-79"/>
                <a:cs typeface="David" panose="020E0502060401010101" pitchFamily="34" charset="-79"/>
              </a:rPr>
              <a:t>בְּרָכָה,מְעוֹן</a:t>
            </a:r>
            <a:r>
              <a:rPr lang="he-IL" sz="2100" b="1" dirty="0">
                <a:latin typeface="David" panose="020E0502060401010101" pitchFamily="34" charset="-79"/>
                <a:cs typeface="David" panose="020E0502060401010101" pitchFamily="34" charset="-79"/>
              </a:rPr>
              <a:t> סֵתֶר זרַע </a:t>
            </a:r>
            <a:r>
              <a:rPr lang="he-IL" sz="2100" b="1" dirty="0" err="1">
                <a:latin typeface="David" panose="020E0502060401010101" pitchFamily="34" charset="-79"/>
                <a:cs typeface="David" panose="020E0502060401010101" pitchFamily="34" charset="-79"/>
              </a:rPr>
              <a:t>טָמַנּוּ..לֹא</a:t>
            </a:r>
            <a:r>
              <a:rPr lang="he-IL" sz="2100" b="1" dirty="0">
                <a:latin typeface="David" panose="020E0502060401010101" pitchFamily="34" charset="-79"/>
                <a:cs typeface="David" panose="020E0502060401010101" pitchFamily="34" charset="-79"/>
              </a:rPr>
              <a:t> עוֹד </a:t>
            </a:r>
            <a:br>
              <a:rPr lang="he-IL" sz="2100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100" b="1" dirty="0">
                <a:latin typeface="David" panose="020E0502060401010101" pitchFamily="34" charset="-79"/>
                <a:cs typeface="David" panose="020E0502060401010101" pitchFamily="34" charset="-79"/>
              </a:rPr>
              <a:t>פְּנִּינֵי זְגוּגִיּוֹת שֶׁל </a:t>
            </a:r>
            <a:r>
              <a:rPr lang="he-IL" sz="2100" b="1" dirty="0" err="1">
                <a:latin typeface="David" panose="020E0502060401010101" pitchFamily="34" charset="-79"/>
                <a:cs typeface="David" panose="020E0502060401010101" pitchFamily="34" charset="-79"/>
              </a:rPr>
              <a:t>כֻּסֶמֶת</a:t>
            </a:r>
            <a:r>
              <a:rPr lang="he-IL" sz="2100" b="1" dirty="0">
                <a:latin typeface="David" panose="020E0502060401010101" pitchFamily="34" charset="-79"/>
                <a:cs typeface="David" panose="020E0502060401010101" pitchFamily="34" charset="-79"/>
              </a:rPr>
              <a:t>, זֶרַע </a:t>
            </a:r>
            <a:r>
              <a:rPr lang="he-IL" sz="2100" b="1" dirty="0" err="1">
                <a:latin typeface="David" panose="020E0502060401010101" pitchFamily="34" charset="-79"/>
                <a:cs typeface="David" panose="020E0502060401010101" pitchFamily="34" charset="-79"/>
              </a:rPr>
              <a:t>חִטָּה</a:t>
            </a:r>
            <a:r>
              <a:rPr lang="he-IL" sz="2100" b="1" dirty="0">
                <a:latin typeface="David" panose="020E0502060401010101" pitchFamily="34" charset="-79"/>
                <a:cs typeface="David" panose="020E0502060401010101" pitchFamily="34" charset="-79"/>
              </a:rPr>
              <a:t> כְּבֵדָה,</a:t>
            </a:r>
            <a:br>
              <a:rPr lang="he-IL" sz="2100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100" b="1" dirty="0">
                <a:latin typeface="David" panose="020E0502060401010101" pitchFamily="34" charset="-79"/>
                <a:cs typeface="David" panose="020E0502060401010101" pitchFamily="34" charset="-79"/>
              </a:rPr>
              <a:t>גַּרְגֵּר שְׂעוֹרָה חֲתוּל כֶּתֶם, </a:t>
            </a:r>
            <a:r>
              <a:rPr lang="he-IL" sz="2100" b="1" dirty="0" err="1">
                <a:latin typeface="David" panose="020E0502060401010101" pitchFamily="34" charset="-79"/>
                <a:cs typeface="David" panose="020E0502060401010101" pitchFamily="34" charset="-79"/>
              </a:rPr>
              <a:t>שִׁבֹּלֶת-שוּעָל</a:t>
            </a:r>
            <a:r>
              <a:rPr lang="he-IL" sz="2100" b="1" dirty="0">
                <a:latin typeface="David" panose="020E0502060401010101" pitchFamily="34" charset="-79"/>
                <a:cs typeface="David" panose="020E0502060401010101" pitchFamily="34" charset="-79"/>
              </a:rPr>
              <a:t> חֲרֵדָה.</a:t>
            </a:r>
            <a:endParaRPr lang="en-US" sz="21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100" b="1" dirty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2100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100" b="1" dirty="0">
                <a:latin typeface="David" panose="020E0502060401010101" pitchFamily="34" charset="-79"/>
                <a:cs typeface="David" panose="020E0502060401010101" pitchFamily="34" charset="-79"/>
              </a:rPr>
              <a:t>רְאִי, אֲדָמָה, כִּי הָיִינוּ בַּזְבְּזָנִים עַד מְאֹד:</a:t>
            </a:r>
            <a:br>
              <a:rPr lang="he-IL" sz="2100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100" b="1" dirty="0">
                <a:latin typeface="David" panose="020E0502060401010101" pitchFamily="34" charset="-79"/>
                <a:cs typeface="David" panose="020E0502060401010101" pitchFamily="34" charset="-79"/>
              </a:rPr>
              <a:t>פִּרְחַי פְּרָחִים בָּךְ טָמַנּוּ רַעֲנָנִים וּבְהוֹד,</a:t>
            </a:r>
            <a:br>
              <a:rPr lang="he-IL" sz="2100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100" b="1" dirty="0">
                <a:latin typeface="David" panose="020E0502060401010101" pitchFamily="34" charset="-79"/>
                <a:cs typeface="David" panose="020E0502060401010101" pitchFamily="34" charset="-79"/>
              </a:rPr>
              <a:t>אֲשֶר נְשָקָתַם הַשֶּׁמֶשׁ מִנְּשִׁיקָתָהּ רִאשׁוֹנָה,</a:t>
            </a:r>
            <a:br>
              <a:rPr lang="he-IL" sz="2100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100" b="1" dirty="0">
                <a:latin typeface="David" panose="020E0502060401010101" pitchFamily="34" charset="-79"/>
                <a:cs typeface="David" panose="020E0502060401010101" pitchFamily="34" charset="-79"/>
              </a:rPr>
              <a:t>מַצְנִיעַ חֵן עִם יְפֶה קֶלַח, </a:t>
            </a:r>
            <a:r>
              <a:rPr lang="he-IL" sz="2100" b="1" dirty="0" err="1">
                <a:latin typeface="David" panose="020E0502060401010101" pitchFamily="34" charset="-79"/>
                <a:cs typeface="David" panose="020E0502060401010101" pitchFamily="34" charset="-79"/>
              </a:rPr>
              <a:t>קְטֹרֶת</a:t>
            </a:r>
            <a:r>
              <a:rPr lang="he-IL" sz="2100" b="1" dirty="0">
                <a:latin typeface="David" panose="020E0502060401010101" pitchFamily="34" charset="-79"/>
                <a:cs typeface="David" panose="020E0502060401010101" pitchFamily="34" charset="-79"/>
              </a:rPr>
              <a:t> כּוֹסוֹ נְכוֹנָה.</a:t>
            </a:r>
            <a:br>
              <a:rPr lang="he-IL" sz="2100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100" b="1" dirty="0">
                <a:latin typeface="David" panose="020E0502060401010101" pitchFamily="34" charset="-79"/>
                <a:cs typeface="David" panose="020E0502060401010101" pitchFamily="34" charset="-79"/>
              </a:rPr>
              <a:t>וְעַד שֶׁיָּדְעוּ צָהֳרַיִם בְּעֶצֶם הַצַּעַר הַתָּם,</a:t>
            </a:r>
            <a:br>
              <a:rPr lang="he-IL" sz="2100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100" b="1" dirty="0" err="1">
                <a:latin typeface="David" panose="020E0502060401010101" pitchFamily="34" charset="-79"/>
                <a:cs typeface="David" panose="020E0502060401010101" pitchFamily="34" charset="-79"/>
              </a:rPr>
              <a:t>וּבְטֶֶם</a:t>
            </a:r>
            <a:r>
              <a:rPr lang="he-IL" sz="2100" b="1" dirty="0">
                <a:latin typeface="David" panose="020E0502060401010101" pitchFamily="34" charset="-79"/>
                <a:cs typeface="David" panose="020E0502060401010101" pitchFamily="34" charset="-79"/>
              </a:rPr>
              <a:t> רָווּ טַל שֶל בֹּקֶר בַּחֲלוֹמוֹת-אוֹר נִבְטָם.</a:t>
            </a:r>
            <a:endParaRPr lang="en-US" sz="21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100" b="1" dirty="0">
                <a:latin typeface="David" panose="020E0502060401010101" pitchFamily="34" charset="-79"/>
                <a:cs typeface="David" panose="020E0502060401010101" pitchFamily="34" charset="-79"/>
              </a:rPr>
              <a:t> </a:t>
            </a:r>
            <a:endParaRPr lang="en-US" sz="21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21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08520" y="1484784"/>
            <a:ext cx="4414192" cy="36471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100" b="1" dirty="0">
                <a:latin typeface="David" panose="020E0502060401010101" pitchFamily="34" charset="-79"/>
                <a:cs typeface="David" panose="020E0502060401010101" pitchFamily="34" charset="-79"/>
              </a:rPr>
              <a:t>הֵא לָךְ הַטּוֹבִים בְּבָנֵינוּ, נֹעַר טְהַר חֲלוֹמוֹת,</a:t>
            </a:r>
            <a:br>
              <a:rPr lang="he-IL" sz="2100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100" b="1" dirty="0">
                <a:latin typeface="David" panose="020E0502060401010101" pitchFamily="34" charset="-79"/>
                <a:cs typeface="David" panose="020E0502060401010101" pitchFamily="34" charset="-79"/>
              </a:rPr>
              <a:t>בָּרֵי לֵב, נְקִיֵּי כַּפַּיִם, טֶרֶם חֶלְאַת אֲדָמוֹת,</a:t>
            </a:r>
            <a:br>
              <a:rPr lang="he-IL" sz="2100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100" b="1" dirty="0">
                <a:latin typeface="David" panose="020E0502060401010101" pitchFamily="34" charset="-79"/>
                <a:cs typeface="David" panose="020E0502060401010101" pitchFamily="34" charset="-79"/>
              </a:rPr>
              <a:t>וְאֶרֶג יוֹמָם עוֹדוֹ שֶׁתִי, אֶרֶג תִּקְווֹת יוֹם יָבֹא,</a:t>
            </a:r>
            <a:br>
              <a:rPr lang="he-IL" sz="2100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100" b="1" dirty="0">
                <a:latin typeface="David" panose="020E0502060401010101" pitchFamily="34" charset="-79"/>
                <a:cs typeface="David" panose="020E0502060401010101" pitchFamily="34" charset="-79"/>
              </a:rPr>
              <a:t>אֵין לָנוּ טוֹבִים מִכָּל אֵלֶּה. אַתְּ הֲרָאִית וְאֵיפֹה?</a:t>
            </a:r>
            <a:br>
              <a:rPr lang="he-IL" sz="2100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en-US" sz="21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100" b="1" dirty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2100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100" b="1" dirty="0">
                <a:latin typeface="David" panose="020E0502060401010101" pitchFamily="34" charset="-79"/>
                <a:cs typeface="David" panose="020E0502060401010101" pitchFamily="34" charset="-79"/>
              </a:rPr>
              <a:t>וְאַתְּ תְּכַסִּי עַל כָּל אֵלֶּה. יַעַל הַצֶּמַח בְּעִתּוֹ!</a:t>
            </a:r>
            <a:br>
              <a:rPr lang="he-IL" sz="2100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100" b="1" dirty="0">
                <a:latin typeface="David" panose="020E0502060401010101" pitchFamily="34" charset="-79"/>
                <a:cs typeface="David" panose="020E0502060401010101" pitchFamily="34" charset="-79"/>
              </a:rPr>
              <a:t>מֵאָה שְׁעָרִים הוֹד </a:t>
            </a:r>
            <a:r>
              <a:rPr lang="he-IL" sz="2100" b="1" dirty="0" err="1">
                <a:latin typeface="David" panose="020E0502060401010101" pitchFamily="34" charset="-79"/>
                <a:cs typeface="David" panose="020E0502060401010101" pitchFamily="34" charset="-79"/>
              </a:rPr>
              <a:t>וָכֹח</a:t>
            </a:r>
            <a:r>
              <a:rPr lang="he-IL" sz="2100" b="1" dirty="0">
                <a:latin typeface="David" panose="020E0502060401010101" pitchFamily="34" charset="-79"/>
                <a:cs typeface="David" panose="020E0502060401010101" pitchFamily="34" charset="-79"/>
              </a:rPr>
              <a:t>ַ, קֹדֶשׁ לְעַם מְכוֹרָתוֹ!</a:t>
            </a:r>
            <a:br>
              <a:rPr lang="he-IL" sz="2100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100" b="1" dirty="0">
                <a:latin typeface="David" panose="020E0502060401010101" pitchFamily="34" charset="-79"/>
                <a:cs typeface="David" panose="020E0502060401010101" pitchFamily="34" charset="-79"/>
              </a:rPr>
              <a:t>בָּרוּךְ קָרְבָּנָם בְּסוֹד מָוֶת, כֹּפֶר חַיֵּינוּ בְהוֹד…</a:t>
            </a:r>
            <a:br>
              <a:rPr lang="he-IL" sz="2100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100" b="1" dirty="0">
                <a:latin typeface="David" panose="020E0502060401010101" pitchFamily="34" charset="-79"/>
                <a:cs typeface="David" panose="020E0502060401010101" pitchFamily="34" charset="-79"/>
              </a:rPr>
              <a:t>רְאִי, אֲדָמָה, כִּי הָיִינוּ בַּזְבְּזָנִים עַד מְאֹד!</a:t>
            </a:r>
            <a:br>
              <a:rPr lang="he-IL" sz="2100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sz="21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5352" y="525656"/>
            <a:ext cx="576064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BN Alpaca" panose="02000000000000000000" pitchFamily="2" charset="-79"/>
                <a:ea typeface="+mj-ea"/>
                <a:cs typeface="BN Alpaca" panose="02000000000000000000" pitchFamily="2" charset="-79"/>
              </a:rPr>
              <a:t>ראי </a:t>
            </a:r>
            <a:r>
              <a:rPr lang="he-IL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N Alpaca" panose="02000000000000000000" pitchFamily="2" charset="-79"/>
                <a:ea typeface="+mj-ea"/>
                <a:cs typeface="BN Alpaca" panose="02000000000000000000" pitchFamily="2" charset="-79"/>
              </a:rPr>
              <a:t>אדמה/שאול </a:t>
            </a:r>
            <a:r>
              <a:rPr lang="he-IL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BN Alpaca" panose="02000000000000000000" pitchFamily="2" charset="-79"/>
                <a:ea typeface="+mj-ea"/>
                <a:cs typeface="BN Alpaca" panose="02000000000000000000" pitchFamily="2" charset="-79"/>
              </a:rPr>
              <a:t>טשרניחובסקי</a:t>
            </a:r>
          </a:p>
        </p:txBody>
      </p:sp>
    </p:spTree>
    <p:extLst>
      <p:ext uri="{BB962C8B-B14F-4D97-AF65-F5344CB8AC3E}">
        <p14:creationId xmlns:p14="http://schemas.microsoft.com/office/powerpoint/2010/main" val="24347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06860" y="188640"/>
            <a:ext cx="6781800" cy="880120"/>
          </a:xfrm>
        </p:spPr>
        <p:txBody>
          <a:bodyPr>
            <a:normAutofit fontScale="90000"/>
          </a:bodyPr>
          <a:lstStyle/>
          <a:p>
            <a:pPr algn="ctr"/>
            <a:r>
              <a:rPr lang="he-IL" dirty="0">
                <a:latin typeface="BN Alpaca" panose="02000000000000000000" pitchFamily="2" charset="-79"/>
                <a:cs typeface="BN Alpaca" panose="02000000000000000000" pitchFamily="2" charset="-79"/>
              </a:rPr>
              <a:t>נושא השיר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052736"/>
            <a:ext cx="8964488" cy="65556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השיר נכתב ב – 1938 כתגובה לפרעות תרצ"ו – תרצ"ט. בתקופה של המנדט הבריטי העימותים בין היהודים לבין הערבים בארץ ישראל גבו מחיר יקר. </a:t>
            </a:r>
            <a:endParaRPr 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2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השיר הוא שיר קינה המבטא את הכאב והזעם על מות הצעירים כשהם בשיא חייהם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ובסיום השיר יש נימה 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מפויסת 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כי במותם הם מקריבים את עצמם למען המולדת.</a:t>
            </a:r>
          </a:p>
          <a:p>
            <a:endParaRPr 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השיר אומנם נכתב לפני הקמת המדינה, אך הוא רלוונטי גם לימינו.</a:t>
            </a:r>
          </a:p>
          <a:p>
            <a:endParaRPr 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שני הבתים הראשונים הם מטאפורה מתחום הטבע והחקלאות המתאר את מותם של הצעירים המופיע בבתים ג' +ד.</a:t>
            </a:r>
          </a:p>
          <a:p>
            <a:endParaRPr 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4161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3744" y="188640"/>
            <a:ext cx="6781800" cy="823392"/>
          </a:xfrm>
        </p:spPr>
        <p:txBody>
          <a:bodyPr>
            <a:noAutofit/>
          </a:bodyPr>
          <a:lstStyle/>
          <a:p>
            <a:pPr algn="ctr"/>
            <a:r>
              <a:rPr lang="he-IL" dirty="0">
                <a:latin typeface="BN Alpaca" panose="02000000000000000000" pitchFamily="2" charset="-79"/>
                <a:cs typeface="BN Alpaca" panose="02000000000000000000" pitchFamily="2" charset="-79"/>
              </a:rPr>
              <a:t>בית א'</a:t>
            </a:r>
          </a:p>
        </p:txBody>
      </p:sp>
      <p:sp>
        <p:nvSpPr>
          <p:cNvPr id="4" name="מלבן 3"/>
          <p:cNvSpPr/>
          <p:nvPr/>
        </p:nvSpPr>
        <p:spPr>
          <a:xfrm>
            <a:off x="2016224" y="1109341"/>
            <a:ext cx="66602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רְאִי, אֲדָמָה, כִּי הָיִינוּ בַּזְבְּזָנִים עַד מְאֹד!</a:t>
            </a:r>
            <a:b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בְּחֵיקֵךְ, מְלוֹן </a:t>
            </a:r>
            <a:r>
              <a:rPr lang="he-IL" sz="2800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בְּרָכָה,מְעוֹן</a:t>
            </a:r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סֵתֶר זרַע </a:t>
            </a:r>
            <a:r>
              <a:rPr lang="he-IL" sz="2800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טָמַנּוּ..לֹא</a:t>
            </a:r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עוֹד </a:t>
            </a:r>
            <a:b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פְּנִּינֵי זְגוּגִיּוֹת שֶׁל </a:t>
            </a:r>
            <a:r>
              <a:rPr lang="he-IL" sz="2800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כֻּסֶמֶת</a:t>
            </a:r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, זֶרַע </a:t>
            </a:r>
            <a:r>
              <a:rPr lang="he-IL" sz="2800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חִטָּה</a:t>
            </a:r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כְּבֵדָה,</a:t>
            </a:r>
            <a:b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גַּרְגֵּר שְׂעוֹרָה חֲתוּל כֶּתֶם, </a:t>
            </a:r>
            <a:r>
              <a:rPr lang="he-IL" sz="2800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שִׁבֹּלֶת-שוּעָל</a:t>
            </a:r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חֲרֵדָה.</a:t>
            </a:r>
            <a:endParaRPr lang="en-US" sz="2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87824" y="4005064"/>
            <a:ext cx="5976664" cy="20928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פירושי מילים:</a:t>
            </a:r>
          </a:p>
          <a:p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מלון ברכה – מעון, בית ששורר בו ברכה.</a:t>
            </a:r>
          </a:p>
          <a:p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כוסמת – אחד ממיני החיטה</a:t>
            </a:r>
          </a:p>
          <a:p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חתול כֶתֶם</a:t>
            </a:r>
            <a:r>
              <a:rPr lang="en-US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 – 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שעורה כתומה כמו שפם החתול</a:t>
            </a:r>
            <a:endParaRPr lang="he-IL" sz="2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dirty="0"/>
          </a:p>
        </p:txBody>
      </p:sp>
      <p:cxnSp>
        <p:nvCxnSpPr>
          <p:cNvPr id="8" name="מחבר חץ ישר 7"/>
          <p:cNvCxnSpPr/>
          <p:nvPr/>
        </p:nvCxnSpPr>
        <p:spPr>
          <a:xfrm flipH="1" flipV="1">
            <a:off x="2771800" y="1286623"/>
            <a:ext cx="802432" cy="87411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771651"/>
            <a:ext cx="27718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2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משפט שחוזר בשיר 3 פעמים – יש נימה של כעס</a:t>
            </a:r>
            <a:endParaRPr lang="he-IL" sz="2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9358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3744" y="188640"/>
            <a:ext cx="6781800" cy="823392"/>
          </a:xfrm>
        </p:spPr>
        <p:txBody>
          <a:bodyPr>
            <a:noAutofit/>
          </a:bodyPr>
          <a:lstStyle/>
          <a:p>
            <a:pPr algn="ctr"/>
            <a:r>
              <a:rPr lang="he-IL" dirty="0">
                <a:latin typeface="BN Alpaca" panose="02000000000000000000" pitchFamily="2" charset="-79"/>
                <a:cs typeface="BN Alpaca" panose="02000000000000000000" pitchFamily="2" charset="-79"/>
              </a:rPr>
              <a:t>בית א'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980728"/>
            <a:ext cx="8419176" cy="60016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הפניה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אל האדמה מבטאת נימה של כעס עצור, שבא לידי ביטוי באמצעות סימן הקריאה ובאמצעות השימוש במילה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"ראי".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כעס זה מופנה כביכול אל האדמה, כאילו היא זו שנושאת באשמה. </a:t>
            </a:r>
            <a:endParaRPr 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"בחיקך מלון ברכה.." – האדמה היא כאימא שמעניקה בתוכה מחסה לזרעים.</a:t>
            </a:r>
          </a:p>
          <a:p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"לא עוד.." – הגלישה בבית זה שוברת את הציפייה של הקורא ומדגישה שמה שנטמן בה לא יצמח – לא יצמחו מיני צמחים כמו חיטה, כוסמת, שעורה ושיבולת שועל.</a:t>
            </a:r>
          </a:p>
          <a:p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בקריאה שניה של השיר – הבית מקבל משמעות מטאפורית, האדמה אינה ממלאת את תפקידה כ"אימא אדמה" שמצמיחה מתוכה זרעים אלא היא מסתירה בתוכה ("מלון סתר") צעירים מתים.</a:t>
            </a:r>
          </a:p>
          <a:p>
            <a:endParaRPr 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5080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3744" y="188640"/>
            <a:ext cx="6781800" cy="823392"/>
          </a:xfrm>
        </p:spPr>
        <p:txBody>
          <a:bodyPr>
            <a:noAutofit/>
          </a:bodyPr>
          <a:lstStyle/>
          <a:p>
            <a:pPr algn="ctr"/>
            <a:r>
              <a:rPr lang="he-IL" dirty="0">
                <a:latin typeface="BN Alpaca" panose="02000000000000000000" pitchFamily="2" charset="-79"/>
                <a:cs typeface="BN Alpaca" panose="02000000000000000000" pitchFamily="2" charset="-79"/>
              </a:rPr>
              <a:t>בית </a:t>
            </a:r>
            <a:r>
              <a:rPr lang="he-IL" dirty="0" smtClean="0">
                <a:latin typeface="BN Alpaca" panose="02000000000000000000" pitchFamily="2" charset="-79"/>
                <a:cs typeface="BN Alpaca" panose="02000000000000000000" pitchFamily="2" charset="-79"/>
              </a:rPr>
              <a:t>ב'</a:t>
            </a:r>
            <a:endParaRPr lang="he-IL" dirty="0">
              <a:latin typeface="BN Alpaca" panose="02000000000000000000" pitchFamily="2" charset="-79"/>
              <a:cs typeface="BN Alpaca" panose="02000000000000000000" pitchFamily="2" charset="-79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1403648" y="1109341"/>
            <a:ext cx="72728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רְאִי, אֲדָמָה, </a:t>
            </a:r>
            <a:r>
              <a:rPr lang="he-IL" sz="24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כִּי הָיִינוּ בַּזְבְּזָנִים עַד מְאֹד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  <a:b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פִּרְחַי פְּרָחִים בָּךְ טָמַנּוּ רַעֲנָנִים וּבְהוֹד,</a:t>
            </a:r>
            <a:b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אֲשֶר נְשָקָתַם הַשֶּׁמֶשׁ מִנְּשִׁיקָתָהּ רִאשׁוֹנָה,</a:t>
            </a:r>
            <a:b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מַצְנִיעַ חֵן עִם יְפֶה קֶלַח, </a:t>
            </a:r>
            <a:r>
              <a:rPr lang="he-IL" sz="2400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קְטֹרֶת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כּוֹסוֹ נְכוֹנָה.</a:t>
            </a:r>
            <a:b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וְעַד שֶׁיָּדְעוּ צָהֳרַיִם בְּעֶצֶם הַצַּעַר הַתָּם,</a:t>
            </a:r>
            <a:b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וּבְטֶרֶם רָווּ טַל שֶל בֹּקֶר בַּחֲלוֹמוֹת-אוֹר נִבְטָם.</a:t>
            </a:r>
            <a:endParaRPr lang="en-US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 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8424" y="3573016"/>
            <a:ext cx="8784976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פירושי מילים:</a:t>
            </a:r>
          </a:p>
          <a:p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מצניע חן –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הפרחים הצעירים מסתירים את יופיים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יפה קלח –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החלק המעובה של ירק מאכל </a:t>
            </a:r>
          </a:p>
          <a:p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קטורת-כוסו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נכונה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– 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הגביע הריחני של הפרח מוכן לקלוט את קרני השמש. 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אור נבטם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– הפרחים ידעו רק את טל הבוקר ועד לשעת הצהריים כבר נבלו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2400" b="1" u="sng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5" name="מחבר חץ ישר 4"/>
          <p:cNvCxnSpPr/>
          <p:nvPr/>
        </p:nvCxnSpPr>
        <p:spPr>
          <a:xfrm flipH="1">
            <a:off x="3059832" y="1340768"/>
            <a:ext cx="1080120" cy="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986825"/>
            <a:ext cx="29417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הנקודתיים מסבירים את מהות הבזבוז.</a:t>
            </a: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29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3744" y="188640"/>
            <a:ext cx="6781800" cy="823392"/>
          </a:xfrm>
        </p:spPr>
        <p:txBody>
          <a:bodyPr>
            <a:noAutofit/>
          </a:bodyPr>
          <a:lstStyle/>
          <a:p>
            <a:pPr algn="ctr"/>
            <a:r>
              <a:rPr lang="he-IL" dirty="0">
                <a:latin typeface="BN Alpaca" panose="02000000000000000000" pitchFamily="2" charset="-79"/>
                <a:cs typeface="BN Alpaca" panose="02000000000000000000" pitchFamily="2" charset="-79"/>
              </a:rPr>
              <a:t>בית </a:t>
            </a:r>
            <a:r>
              <a:rPr lang="he-IL" dirty="0" smtClean="0">
                <a:latin typeface="BN Alpaca" panose="02000000000000000000" pitchFamily="2" charset="-79"/>
                <a:cs typeface="BN Alpaca" panose="02000000000000000000" pitchFamily="2" charset="-79"/>
              </a:rPr>
              <a:t>ב'</a:t>
            </a:r>
            <a:endParaRPr lang="he-IL" dirty="0">
              <a:latin typeface="BN Alpaca" panose="02000000000000000000" pitchFamily="2" charset="-79"/>
              <a:cs typeface="BN Alpaca" panose="02000000000000000000" pitchFamily="2" charset="-79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1403648" y="1109341"/>
            <a:ext cx="7272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 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9736" y="836712"/>
            <a:ext cx="8784976" cy="549381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7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בבית זה מוסבר מהות הבזבוז – במקום זרעים נטמנו פרחים .</a:t>
            </a:r>
          </a:p>
          <a:p>
            <a:r>
              <a:rPr lang="he-IL" sz="2700" dirty="0" smtClean="0">
                <a:latin typeface="David" panose="020E0502060401010101" pitchFamily="34" charset="-79"/>
                <a:cs typeface="David" panose="020E0502060401010101" pitchFamily="34" charset="-79"/>
              </a:rPr>
              <a:t>יש תיאור מורחב על החמצת צמיחתם, על יופיים ועל מהותם שלא הגיעו לידי מיצוי.</a:t>
            </a:r>
          </a:p>
          <a:p>
            <a:endParaRPr lang="he-IL" sz="27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7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בקריאה שניה של השיר, התיאור כאן הוא מטאפורה למות הצעירים המכונים "פרחי פרחים".</a:t>
            </a:r>
          </a:p>
          <a:p>
            <a:endParaRPr lang="he-IL" sz="27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7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התהליך הטבעי הוא שהפרחים פורחים מהאדמה, צומחים ואח"כ נקטפים – כאן התהליך הוא הפוך: הפרחים נטמנו רעננים באדמה – בתחילת חייהם "נשיקתם הראשונה".</a:t>
            </a:r>
          </a:p>
          <a:p>
            <a:endParaRPr lang="he-IL" sz="27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700" dirty="0" smtClean="0">
                <a:latin typeface="David" panose="020E0502060401010101" pitchFamily="34" charset="-79"/>
                <a:cs typeface="David" panose="020E0502060401010101" pitchFamily="34" charset="-79"/>
              </a:rPr>
              <a:t>"ובטרם רוו טל של בוקר בחולמות אור נבטם" - הבנים לא זכו לרוות מטל הבוקר  - עדין לא מיצו את חייהם וטרם מימשו את חלומותיהם.</a:t>
            </a:r>
          </a:p>
        </p:txBody>
      </p:sp>
    </p:spTree>
    <p:extLst>
      <p:ext uri="{BB962C8B-B14F-4D97-AF65-F5344CB8AC3E}">
        <p14:creationId xmlns:p14="http://schemas.microsoft.com/office/powerpoint/2010/main" val="151771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3744" y="188640"/>
            <a:ext cx="6781800" cy="823392"/>
          </a:xfrm>
        </p:spPr>
        <p:txBody>
          <a:bodyPr>
            <a:noAutofit/>
          </a:bodyPr>
          <a:lstStyle/>
          <a:p>
            <a:pPr algn="ctr"/>
            <a:r>
              <a:rPr lang="he-IL" dirty="0">
                <a:latin typeface="BN Alpaca" panose="02000000000000000000" pitchFamily="2" charset="-79"/>
                <a:cs typeface="BN Alpaca" panose="02000000000000000000" pitchFamily="2" charset="-79"/>
              </a:rPr>
              <a:t>בית </a:t>
            </a:r>
            <a:r>
              <a:rPr lang="he-IL" dirty="0" smtClean="0">
                <a:latin typeface="BN Alpaca" panose="02000000000000000000" pitchFamily="2" charset="-79"/>
                <a:cs typeface="BN Alpaca" panose="02000000000000000000" pitchFamily="2" charset="-79"/>
              </a:rPr>
              <a:t>ג'</a:t>
            </a:r>
            <a:endParaRPr lang="he-IL" dirty="0">
              <a:latin typeface="BN Alpaca" panose="02000000000000000000" pitchFamily="2" charset="-79"/>
              <a:cs typeface="BN Alpaca" panose="02000000000000000000" pitchFamily="2" charset="-79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1403648" y="1109341"/>
            <a:ext cx="727280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הֵא לָךְ הַטּוֹבִים בְּבָנֵינוּ, נֹעַר טְהַר חֲלוֹמוֹת,</a:t>
            </a:r>
            <a:br>
              <a:rPr lang="he-IL" sz="2600" b="1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בָּרֵי לֵב, נְקִיֵּי כַּפַּיִם, טֶרֶם חֶלְאַת אֲדָמוֹת,</a:t>
            </a:r>
            <a:br>
              <a:rPr lang="he-IL" sz="2600" b="1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וְאֶרֶג יוֹמָם עוֹדוֹ שֶׁתִי, אֶרֶג תִּקְווֹת יוֹם יָבֹא,</a:t>
            </a:r>
            <a:br>
              <a:rPr lang="he-IL" sz="2600" b="1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אֵין לָנוּ טוֹבִים מִכָּל אֵלֶּה. אַתְּ הֲרָאִית וְאֵיפֹה?</a:t>
            </a:r>
            <a:br>
              <a:rPr lang="he-IL" sz="2600" b="1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en-US" sz="26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 </a:t>
            </a:r>
            <a:endParaRPr lang="en-US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8424" y="2996952"/>
            <a:ext cx="8784976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פירושי מילים:</a:t>
            </a:r>
          </a:p>
          <a:p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ברי לב – לא חטאו, טהורי לב.</a:t>
            </a:r>
          </a:p>
          <a:p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טרם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חלאת אדמות – לפני שהתלכלכו והזדהמו בפשעים המתרחשים על פני האדמה.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ארג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–בד שנארג מחוטים.</a:t>
            </a:r>
          </a:p>
          <a:p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שתי – חוטי האורך בבד שלתוכם אורגים את חוטי הרוחב (ערב).</a:t>
            </a: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8367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3744" y="188640"/>
            <a:ext cx="6781800" cy="823392"/>
          </a:xfrm>
        </p:spPr>
        <p:txBody>
          <a:bodyPr>
            <a:noAutofit/>
          </a:bodyPr>
          <a:lstStyle/>
          <a:p>
            <a:pPr algn="ctr"/>
            <a:r>
              <a:rPr lang="he-IL" dirty="0">
                <a:latin typeface="BN Alpaca" panose="02000000000000000000" pitchFamily="2" charset="-79"/>
                <a:cs typeface="BN Alpaca" panose="02000000000000000000" pitchFamily="2" charset="-79"/>
              </a:rPr>
              <a:t>בית </a:t>
            </a:r>
            <a:r>
              <a:rPr lang="he-IL" dirty="0" smtClean="0">
                <a:latin typeface="BN Alpaca" panose="02000000000000000000" pitchFamily="2" charset="-79"/>
                <a:cs typeface="BN Alpaca" panose="02000000000000000000" pitchFamily="2" charset="-79"/>
              </a:rPr>
              <a:t>ג'</a:t>
            </a:r>
            <a:endParaRPr lang="he-IL" dirty="0">
              <a:latin typeface="BN Alpaca" panose="02000000000000000000" pitchFamily="2" charset="-79"/>
              <a:cs typeface="BN Alpaca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5" y="1196752"/>
            <a:ext cx="8640959" cy="52629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הדובר מדבר במפורש על הבנים .</a:t>
            </a:r>
          </a:p>
          <a:p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הֵא לָךְ הַטּוֹבִים בְּבָנֵינוּ, נֹעַר טְהַר </a:t>
            </a:r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חֲלוֹמוֹת" – 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נימה של כעס וכאב על שאנו נאלצים ל"הגיש" לאימא אדמה את טובי בנינו.</a:t>
            </a:r>
          </a:p>
          <a:p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בהמשך הבית יש תיאור מעולותיהם של הבנים.</a:t>
            </a:r>
          </a:p>
          <a:p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וְאֶרֶג יוֹמָם עוֹדוֹ שֶׁתִי, אֶרֶג תִּקְווֹת יוֹם </a:t>
            </a:r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יָבֹא" – 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חייהם ארוגים באריג של תקווה. אריג מורכב משתי וערב, כאן מוזכר רק השתי – כלומר מלאכת אריגת חייהם לא הושלמה, הם לא זכו לראות את ערוב חייהם כי נקטפו בראשית חייהם.</a:t>
            </a:r>
          </a:p>
          <a:p>
            <a:endParaRPr lang="he-IL" sz="2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2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2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395536" y="4725144"/>
            <a:ext cx="864095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אֵין לָנוּ טוֹבִים מִכָּל אֵלֶּה. אַתְּ הֲרָאִית </a:t>
            </a:r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וְאֵיפֹה?" – 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הדובר</a:t>
            </a:r>
          </a:p>
          <a:p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 מבקש מהאדמה להעיד האם ראתה בנים טובים מאלה ואם כן, תראי לנו איפה..</a:t>
            </a:r>
            <a:endParaRPr lang="he-IL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9291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אופק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302</TotalTime>
  <Words>1173</Words>
  <Application>Microsoft Office PowerPoint</Application>
  <PresentationFormat>‫הצגה על המסך (4:3)</PresentationFormat>
  <Paragraphs>123</Paragraphs>
  <Slides>15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23" baseType="lpstr">
      <vt:lpstr>Arial</vt:lpstr>
      <vt:lpstr>BN Alpaca</vt:lpstr>
      <vt:lpstr>David</vt:lpstr>
      <vt:lpstr>Impact</vt:lpstr>
      <vt:lpstr>Times New Roman</vt:lpstr>
      <vt:lpstr>Tohoma</vt:lpstr>
      <vt:lpstr>Wingdings</vt:lpstr>
      <vt:lpstr>NewsPrint</vt:lpstr>
      <vt:lpstr>ראי אדמה</vt:lpstr>
      <vt:lpstr>מצגת של PowerPoint</vt:lpstr>
      <vt:lpstr>נושא השיר</vt:lpstr>
      <vt:lpstr>בית א'</vt:lpstr>
      <vt:lpstr>בית א'</vt:lpstr>
      <vt:lpstr>בית ב'</vt:lpstr>
      <vt:lpstr>בית ב'</vt:lpstr>
      <vt:lpstr>בית ג'</vt:lpstr>
      <vt:lpstr>בית ג'</vt:lpstr>
      <vt:lpstr>בית ד'</vt:lpstr>
      <vt:lpstr>בית ד'</vt:lpstr>
      <vt:lpstr>דרכי עיצוב</vt:lpstr>
      <vt:lpstr>דרכי עיצוב</vt:lpstr>
      <vt:lpstr>דרכי עיצוב</vt:lpstr>
      <vt:lpstr>דרכי עיצוב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ראי אדמה</dc:title>
  <dc:creator>User</dc:creator>
  <cp:lastModifiedBy>‏‏משתמש Windows</cp:lastModifiedBy>
  <cp:revision>16</cp:revision>
  <dcterms:created xsi:type="dcterms:W3CDTF">2017-07-26T07:45:13Z</dcterms:created>
  <dcterms:modified xsi:type="dcterms:W3CDTF">2018-01-09T09:56:40Z</dcterms:modified>
</cp:coreProperties>
</file>