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0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1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  <p:sldMasterId id="2147483912" r:id="rId2"/>
    <p:sldMasterId id="2147483997" r:id="rId3"/>
    <p:sldMasterId id="2147484029" r:id="rId4"/>
    <p:sldMasterId id="2147484033" r:id="rId5"/>
    <p:sldMasterId id="2147484038" r:id="rId6"/>
    <p:sldMasterId id="2147484043" r:id="rId7"/>
    <p:sldMasterId id="2147484881" r:id="rId8"/>
    <p:sldMasterId id="2147485166" r:id="rId9"/>
    <p:sldMasterId id="2147486669" r:id="rId10"/>
    <p:sldMasterId id="2147488058" r:id="rId11"/>
    <p:sldMasterId id="2147488065" r:id="rId12"/>
    <p:sldMasterId id="2147488072" r:id="rId13"/>
    <p:sldMasterId id="2147488079" r:id="rId14"/>
    <p:sldMasterId id="2147488086" r:id="rId15"/>
  </p:sldMasterIdLst>
  <p:notesMasterIdLst>
    <p:notesMasterId r:id="rId48"/>
  </p:notesMasterIdLst>
  <p:handoutMasterIdLst>
    <p:handoutMasterId r:id="rId49"/>
  </p:handoutMasterIdLst>
  <p:sldIdLst>
    <p:sldId id="733" r:id="rId16"/>
    <p:sldId id="705" r:id="rId17"/>
    <p:sldId id="716" r:id="rId18"/>
    <p:sldId id="706" r:id="rId19"/>
    <p:sldId id="707" r:id="rId20"/>
    <p:sldId id="715" r:id="rId21"/>
    <p:sldId id="726" r:id="rId22"/>
    <p:sldId id="727" r:id="rId23"/>
    <p:sldId id="717" r:id="rId24"/>
    <p:sldId id="708" r:id="rId25"/>
    <p:sldId id="709" r:id="rId26"/>
    <p:sldId id="714" r:id="rId27"/>
    <p:sldId id="720" r:id="rId28"/>
    <p:sldId id="723" r:id="rId29"/>
    <p:sldId id="710" r:id="rId30"/>
    <p:sldId id="711" r:id="rId31"/>
    <p:sldId id="724" r:id="rId32"/>
    <p:sldId id="712" r:id="rId33"/>
    <p:sldId id="606" r:id="rId34"/>
    <p:sldId id="728" r:id="rId35"/>
    <p:sldId id="673" r:id="rId36"/>
    <p:sldId id="675" r:id="rId37"/>
    <p:sldId id="687" r:id="rId38"/>
    <p:sldId id="734" r:id="rId39"/>
    <p:sldId id="721" r:id="rId40"/>
    <p:sldId id="729" r:id="rId41"/>
    <p:sldId id="730" r:id="rId42"/>
    <p:sldId id="731" r:id="rId43"/>
    <p:sldId id="732" r:id="rId44"/>
    <p:sldId id="704" r:id="rId45"/>
    <p:sldId id="699" r:id="rId46"/>
    <p:sldId id="700" r:id="rId47"/>
  </p:sldIdLst>
  <p:sldSz cx="9144000" cy="6858000" type="screen4x3"/>
  <p:notesSz cx="6669088" cy="9926638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99"/>
    <a:srgbClr val="FF6600"/>
    <a:srgbClr val="1D4C72"/>
    <a:srgbClr val="FF9999"/>
    <a:srgbClr val="E9B391"/>
    <a:srgbClr val="FFFF99"/>
    <a:srgbClr val="038EED"/>
    <a:srgbClr val="717171"/>
    <a:srgbClr val="1DC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סגנון ביניים 1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סגנון ביניים 1 - הדגשה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סגנון ביניים 1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673" autoAdjust="0"/>
    <p:restoredTop sz="86195" autoAdjust="0"/>
  </p:normalViewPr>
  <p:slideViewPr>
    <p:cSldViewPr>
      <p:cViewPr>
        <p:scale>
          <a:sx n="81" d="100"/>
          <a:sy n="81" d="100"/>
        </p:scale>
        <p:origin x="-102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8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779838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756B239C-9357-45DE-9E6A-B54C4733CF1C}" type="datetimeFigureOut">
              <a:rPr lang="he-IL"/>
              <a:pPr>
                <a:defRPr/>
              </a:pPr>
              <a:t>א'/חשון/תשע"ח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779838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977878F5-20AE-4A28-87F2-B19D1553D9B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7396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79838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036F96-A282-4B59-AFA3-390824C35FA8}" type="datetimeFigureOut">
              <a:rPr lang="he-IL"/>
              <a:pPr>
                <a:defRPr/>
              </a:pPr>
              <a:t>א'/חשון/תשע"ח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79838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85F5D3-E950-4EA4-B5BD-D9E549AAE0E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3555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EB08AB-D6FA-4B80-B6CA-305881A3202A}" type="slidenum">
              <a:rPr lang="he-IL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9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71E6C5-2BFE-4E88-AA5C-0086266DCC47}" type="slidenum">
              <a:rPr lang="he-IL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85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12C891-15DB-43D1-ABB1-D5A16B9C1FDC}" type="slidenum">
              <a:rPr lang="he-IL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7AC8C-1AAD-4073-893B-AC705E5D8E59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752D02A-4C5C-495D-A5A5-687C071027C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154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F4908-AE4B-4287-81F2-F45D62D1DCA8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29A78CC1-1C9A-4D89-AA28-D8FB15F1E44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300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7DB7-11D7-40D1-AE20-7ABA72913482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D7C8FFCC-5015-4722-9C6A-FA22F509B90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9394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B0500C97-5541-4AC7-A0E1-883838D92E6F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9164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DAD1A44B-B9FF-45ED-9C83-E6B53B8A3C00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2624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0ED4E-0A79-4EFA-9C68-8340564D198E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22B46E3B-01F1-4DA1-9701-47778A0696A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5933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F5D46F6-CF03-47F5-B8F4-DF0A17CE8A7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86553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F7F8938F-269F-4747-A4D0-14A1987BE16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64255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1965-3439-4B9D-86C8-A828FECB2054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208AE64D-6C74-4B23-A971-1FF92271AEF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8672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0BA37CD1-A19A-49F0-8858-186F78487BE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1585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B5406C5-4C86-4D27-9E20-F0F0ECDFD9DE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2209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+mn-lt"/>
                <a:cs typeface="+mn-cs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+mn-lt"/>
                <a:cs typeface="+mn-cs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DA5AB1F6-987C-4409-BCF8-32326FB8204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50387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1B26F-6B7F-4449-ABB1-C1FFC221A3C9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3094B923-6692-467A-BCFD-791933F4835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69710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C699D4F1-07F2-4501-B941-3305FDF3F91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80221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79913143-954B-4C8E-AB05-E19220CDB149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84091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38609-DF27-4069-95ED-5A47129B6F83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0CB2E922-6490-4493-95FE-FA223E25084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13489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24AED2D9-BEBE-4857-BA61-6F90AF2A8CBF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75919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EE1E6A68-A53B-4CCB-B9EA-EF28BC0129D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44756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E216-0052-4EF1-8BC5-1C02381A1CED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4A4F3F4-345D-4C34-AF07-C2C2C4088A5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82891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712FC385-6E1A-44CB-829F-A89B096FEDF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7296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BF7969C-3C83-4821-9CED-0EFA7F96349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01253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0D3E-2B1E-48EB-A3BB-F862ED561289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B6999B8-35E3-4D71-A0CF-D112A97047BF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868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+mn-lt"/>
                <a:cs typeface="+mn-cs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+mn-lt"/>
                <a:cs typeface="+mn-cs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1586191D-761C-428F-BEA2-2A0CC542A35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544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6BBAFAC3-0C66-427D-BDC1-D86500C27BF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62751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B53ECC68-6DB8-461B-AF61-9F0FEE6E728F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4888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0034-9759-4D19-BE82-33F88B43842B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1A826213-9B7E-42ED-A7BE-6132EF00BA6F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23829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65847D3-659A-46F5-AABF-DC72F26721E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62542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0F1B4E64-0C5E-44C6-855E-FDE4EAC6824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42167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D6F08-45C5-4910-8CEE-52AB6EDF4E04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A9B4D-2E86-4003-94A7-8C19A084F58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32012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8B7B-5D4C-4013-B41D-A070FC4E939C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4BFD9-9E94-45C8-AA92-ED789C8D2C6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92276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7AC8C-1AAD-4073-893B-AC705E5D8E59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752D02A-4C5C-495D-A5A5-687C071027C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02215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DA5AB1F6-987C-4409-BCF8-32326FB8204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18282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1586191D-761C-428F-BEA2-2A0CC542A35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732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B103-20A8-4526-80E0-214E1200D7D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67492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B103-20A8-4526-80E0-214E1200D7D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84704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45153E0-FEB5-49CE-8F12-25FA02DE1337}" type="slidenum">
              <a:rPr lang="he-IL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he-I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19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2B15F-975F-4E67-9BEB-B637FFE22307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2A54-2078-4F7E-91F1-4F0A35AEC6D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41534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7AC8C-1AAD-4073-893B-AC705E5D8E59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752D02A-4C5C-495D-A5A5-687C071027C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6433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DA5AB1F6-987C-4409-BCF8-32326FB8204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57795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1586191D-761C-428F-BEA2-2A0CC542A35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616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B103-20A8-4526-80E0-214E1200D7D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2136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45153E0-FEB5-49CE-8F12-25FA02DE1337}" type="slidenum">
              <a:rPr lang="he-IL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he-I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82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2B15F-975F-4E67-9BEB-B637FFE22307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2A54-2078-4F7E-91F1-4F0A35AEC6D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16505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7AC8C-1AAD-4073-893B-AC705E5D8E59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752D02A-4C5C-495D-A5A5-687C071027C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8454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45153E0-FEB5-49CE-8F12-25FA02DE133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29368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DA5AB1F6-987C-4409-BCF8-32326FB8204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1113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1586191D-761C-428F-BEA2-2A0CC542A35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81662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B103-20A8-4526-80E0-214E1200D7D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256545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45153E0-FEB5-49CE-8F12-25FA02DE1337}" type="slidenum">
              <a:rPr lang="he-IL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he-I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42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2B15F-975F-4E67-9BEB-B637FFE22307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2A54-2078-4F7E-91F1-4F0A35AEC6D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47518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7AC8C-1AAD-4073-893B-AC705E5D8E59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752D02A-4C5C-495D-A5A5-687C071027C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533208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DA5AB1F6-987C-4409-BCF8-32326FB8204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704049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1586191D-761C-428F-BEA2-2A0CC542A35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60303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B103-20A8-4526-80E0-214E1200D7D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08785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45153E0-FEB5-49CE-8F12-25FA02DE1337}" type="slidenum">
              <a:rPr lang="he-IL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he-I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4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2B15F-975F-4E67-9BEB-B637FFE22307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2A54-2078-4F7E-91F1-4F0A35AEC6D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653200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2B15F-975F-4E67-9BEB-B637FFE22307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2A54-2078-4F7E-91F1-4F0A35AEC6D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47762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CDDA-F1F9-46C9-826E-B91907EAB537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CA85C8FD-F796-418B-9B9D-A90C48A1255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983758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015A825-C280-4759-98FF-BF58745D6CF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281492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7AEF87B4-F7DF-458C-A4FF-073A6E6354F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34954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C8C3F-F787-4445-AD81-8E5C77F01AB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625753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605478A-FA3C-40D5-92F4-B244E9A48299}" type="slidenum">
              <a:rPr lang="he-IL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he-I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646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0DA9B-AED7-49C9-9B3A-D98D266711A9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0BF0C4DE-CFB9-49D0-B438-578585FA30F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460078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AFE5-8B57-40E3-9B13-C410BA316F41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CBAC3-0628-44A8-8648-62982707020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283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C2E6-178D-4071-A462-4F160319E82C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04566EA4-A092-4B60-90B5-790D373094A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1901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1FE147E2-2F11-458A-911C-14C6767E4DA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963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F0FF5A45-4154-42E0-B0B9-93BA547F237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291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12AB25-95EC-4C1E-BA63-5222B28AD6E2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E113DD-ACF4-4A3C-976B-57E87B4E061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5" r:id="rId1"/>
    <p:sldLayoutId id="2147488026" r:id="rId2"/>
    <p:sldLayoutId id="2147488027" r:id="rId3"/>
    <p:sldLayoutId id="2147488028" r:id="rId4"/>
    <p:sldLayoutId id="2147488029" r:id="rId5"/>
    <p:sldLayoutId id="2147488021" r:id="rId6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DC1599-E921-4A93-8013-D99A49F4038C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3F469F-90A4-4C56-A362-CBD2D6D38CB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55" r:id="rId1"/>
    <p:sldLayoutId id="2147488056" r:id="rId2"/>
    <p:sldLayoutId id="2147488057" r:id="rId3"/>
    <p:sldLayoutId id="2147488023" r:id="rId4"/>
    <p:sldLayoutId id="2147488024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12AB25-95EC-4C1E-BA63-5222B28AD6E2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E113DD-ACF4-4A3C-976B-57E87B4E061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5518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59" r:id="rId1"/>
    <p:sldLayoutId id="2147488060" r:id="rId2"/>
    <p:sldLayoutId id="2147488061" r:id="rId3"/>
    <p:sldLayoutId id="2147488062" r:id="rId4"/>
    <p:sldLayoutId id="2147488063" r:id="rId5"/>
    <p:sldLayoutId id="2147488064" r:id="rId6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12AB25-95EC-4C1E-BA63-5222B28AD6E2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E113DD-ACF4-4A3C-976B-57E87B4E061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549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66" r:id="rId1"/>
    <p:sldLayoutId id="2147488067" r:id="rId2"/>
    <p:sldLayoutId id="2147488068" r:id="rId3"/>
    <p:sldLayoutId id="2147488069" r:id="rId4"/>
    <p:sldLayoutId id="2147488070" r:id="rId5"/>
    <p:sldLayoutId id="2147488071" r:id="rId6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12AB25-95EC-4C1E-BA63-5222B28AD6E2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E113DD-ACF4-4A3C-976B-57E87B4E061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4936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73" r:id="rId1"/>
    <p:sldLayoutId id="2147488074" r:id="rId2"/>
    <p:sldLayoutId id="2147488075" r:id="rId3"/>
    <p:sldLayoutId id="2147488076" r:id="rId4"/>
    <p:sldLayoutId id="2147488077" r:id="rId5"/>
    <p:sldLayoutId id="2147488078" r:id="rId6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12AB25-95EC-4C1E-BA63-5222B28AD6E2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E113DD-ACF4-4A3C-976B-57E87B4E061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3118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80" r:id="rId1"/>
    <p:sldLayoutId id="2147488081" r:id="rId2"/>
    <p:sldLayoutId id="2147488082" r:id="rId3"/>
    <p:sldLayoutId id="2147488083" r:id="rId4"/>
    <p:sldLayoutId id="2147488084" r:id="rId5"/>
    <p:sldLayoutId id="2147488085" r:id="rId6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D4FB0-BA30-4547-8B05-6097228AEC15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2F735A-394D-4BDF-9566-1C3C6109AE4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611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87" r:id="rId1"/>
    <p:sldLayoutId id="2147488088" r:id="rId2"/>
    <p:sldLayoutId id="2147488089" r:id="rId3"/>
    <p:sldLayoutId id="2147488090" r:id="rId4"/>
    <p:sldLayoutId id="2147488091" r:id="rId5"/>
    <p:sldLayoutId id="2147488092" r:id="rId6"/>
    <p:sldLayoutId id="2147488093" r:id="rId7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428B21-0D36-4406-8510-639688F1EA84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53E0D0-6274-421D-AFEB-E9DEFDB8308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30" r:id="rId1"/>
    <p:sldLayoutId id="2147488031" r:id="rId2"/>
    <p:sldLayoutId id="2147488032" r:id="rId3"/>
    <p:sldLayoutId id="2147488033" r:id="rId4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12DFAC-9395-4725-A396-6E7D49A15E64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49D49D-EC16-442E-9DED-C5B3AF5332C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34" r:id="rId1"/>
    <p:sldLayoutId id="2147488035" r:id="rId2"/>
    <p:sldLayoutId id="2147488036" r:id="rId3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92B5CF-AF24-4535-A9BE-B9B3A73D4D0F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A26B-30FC-4526-BA82-46C5AC40D0B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37" r:id="rId1"/>
    <p:sldLayoutId id="2147488038" r:id="rId2"/>
    <p:sldLayoutId id="2147488039" r:id="rId3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E9F35B-F819-447A-9017-ED75686A22FA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6F58BD-0A72-4C21-9CD3-A190B76589BE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0" r:id="rId1"/>
    <p:sldLayoutId id="2147488041" r:id="rId2"/>
    <p:sldLayoutId id="2147488042" r:id="rId3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C3A65B-744B-4712-9437-D801211BB07C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B69BC3-9ABE-4D6F-A90A-9EA5CA37AA1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3" r:id="rId1"/>
    <p:sldLayoutId id="2147488044" r:id="rId2"/>
    <p:sldLayoutId id="2147488045" r:id="rId3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EAD0D7-46E1-4A74-A6A9-A8EF3AA5A26F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BA31DF-9721-4C62-BD8E-248CD6A72A9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6" r:id="rId1"/>
    <p:sldLayoutId id="2147488047" r:id="rId2"/>
    <p:sldLayoutId id="2147488048" r:id="rId3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D2F9A9-01D9-4B1E-A715-8962663E248B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1FE5C1-70D0-4529-B020-1F8998E1FE5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9" r:id="rId1"/>
    <p:sldLayoutId id="2147488050" r:id="rId2"/>
    <p:sldLayoutId id="2147488051" r:id="rId3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2F925-55E1-4D45-AD62-2EB7EC6AAE1C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E3EAFF-08DF-4E00-B660-16E69236B8E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52" r:id="rId1"/>
    <p:sldLayoutId id="2147488053" r:id="rId2"/>
    <p:sldLayoutId id="2147488054" r:id="rId3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ybag.ebaghigh.cet.ac.il/content/player.aspx?manifest=/api/manifests/item/he/889876ad-7803-4096-af2b-f41eda9f51ae/" TargetMode="External"/><Relationship Id="rId2" Type="http://schemas.openxmlformats.org/officeDocument/2006/relationships/hyperlink" Target="http://storage.cet.ac.il/Resources/Biology/12grade/reproduction/FemaleReproduction.swf" TargetMode="Externa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dvancedfertility.com/low-sperm-motility.htm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://commons.wikimedia.org/wiki/File:Oocyte.jpg?uselang=h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R-lrEBevJ60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ybag.ebaghigh.cet.ac.il/content/player.aspx?manifest=/api/manifests/item/he/bbbcf793-3159-42f3-bd7f-d785da42a620/" TargetMode="External"/><Relationship Id="rId2" Type="http://schemas.openxmlformats.org/officeDocument/2006/relationships/hyperlink" Target="http://storage.cet.ac.il/Resources/Biology/12grade/reproduction/FertilizationHuman.swf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R-lrEBevJ60" TargetMode="Externa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ybag.ebaghigh.cet.ac.il/content/player.aspx?manifest=/api/manifests/item/he/a364e2f2-949c-45ec-a565-c502a8ad2307/" TargetMode="External"/><Relationship Id="rId2" Type="http://schemas.openxmlformats.org/officeDocument/2006/relationships/hyperlink" Target="http://storage.cet.ac.il/Resources/Biology/12grade/reproduction/MaleReproduction.swf" TargetMode="Externa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468560" y="404664"/>
            <a:ext cx="9171037" cy="83099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 smtClean="0">
                <a:solidFill>
                  <a:srgbClr val="1D4C72"/>
                </a:solidFill>
                <a:latin typeface="Arial"/>
                <a:cs typeface="Arial"/>
              </a:rPr>
              <a:t>גוף האדם בדגש הומיאוסטזיס</a:t>
            </a:r>
            <a:endParaRPr lang="he-IL" sz="4800" b="1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45062" name="Rectangle 18"/>
          <p:cNvSpPr>
            <a:spLocks noChangeArrowheads="1"/>
          </p:cNvSpPr>
          <p:nvPr/>
        </p:nvSpPr>
        <p:spPr bwMode="auto">
          <a:xfrm>
            <a:off x="4066774" y="1907540"/>
            <a:ext cx="1439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rgbClr val="1D4C72"/>
                </a:solidFill>
              </a:rPr>
              <a:t>נושאי השיעור</a:t>
            </a:r>
          </a:p>
        </p:txBody>
      </p:sp>
      <p:sp>
        <p:nvSpPr>
          <p:cNvPr id="21" name="כותרת 6"/>
          <p:cNvSpPr txBox="1">
            <a:spLocks/>
          </p:cNvSpPr>
          <p:nvPr/>
        </p:nvSpPr>
        <p:spPr>
          <a:xfrm>
            <a:off x="357188" y="1124744"/>
            <a:ext cx="8572500" cy="571500"/>
          </a:xfrm>
          <a:prstGeom prst="rect">
            <a:avLst/>
          </a:prstGeom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dirty="0" smtClean="0">
                <a:solidFill>
                  <a:srgbClr val="FF6600"/>
                </a:solidFill>
                <a:latin typeface="Arial"/>
                <a:cs typeface="Arial"/>
              </a:rPr>
              <a:t>מערכת הרבייה, תאי הרבייה </a:t>
            </a:r>
            <a:r>
              <a:rPr lang="he-IL" sz="3600" b="1" dirty="0" smtClean="0">
                <a:solidFill>
                  <a:srgbClr val="FF6600"/>
                </a:solidFill>
              </a:rPr>
              <a:t>ותהליך </a:t>
            </a:r>
            <a:r>
              <a:rPr lang="he-IL" sz="3600" b="1" dirty="0">
                <a:solidFill>
                  <a:srgbClr val="FF6600"/>
                </a:solidFill>
              </a:rPr>
              <a:t>ההפריה </a:t>
            </a:r>
            <a:endParaRPr lang="he-IL" sz="36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251520" y="2708920"/>
            <a:ext cx="1738938" cy="872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 מערכת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הרבייה </a:t>
            </a:r>
            <a:endParaRPr lang="he-IL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lnSpc>
                <a:spcPct val="150000"/>
              </a:lnSpc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הנקבית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427984" y="494350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he-IL" dirty="0" smtClean="0">
                <a:solidFill>
                  <a:prstClr val="black"/>
                </a:solidFill>
              </a:rPr>
              <a:t> תאי </a:t>
            </a:r>
            <a:r>
              <a:rPr lang="he-IL" dirty="0">
                <a:solidFill>
                  <a:prstClr val="black"/>
                </a:solidFill>
              </a:rPr>
              <a:t>הרבייה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endParaRPr lang="he-IL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22" name="Rectangle 3"/>
          <p:cNvSpPr/>
          <p:nvPr/>
        </p:nvSpPr>
        <p:spPr>
          <a:xfrm>
            <a:off x="547855" y="1196752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44016" y="6570304"/>
            <a:ext cx="4572000" cy="3347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he-IL" sz="1050" dirty="0" smtClean="0">
                <a:solidFill>
                  <a:prstClr val="white"/>
                </a:solidFill>
              </a:rPr>
              <a:t>התמונות במצגת</a:t>
            </a:r>
            <a:r>
              <a:rPr lang="he-IL" sz="1050" dirty="0" smtClean="0">
                <a:solidFill>
                  <a:prstClr val="black"/>
                </a:solidFill>
              </a:rPr>
              <a:t>: </a:t>
            </a:r>
            <a:r>
              <a:rPr lang="en-US" sz="1050" dirty="0" smtClean="0">
                <a:solidFill>
                  <a:prstClr val="white"/>
                </a:solidFill>
              </a:rPr>
              <a:t>shutterstock.com</a:t>
            </a:r>
            <a:endParaRPr lang="he-IL" sz="1050" dirty="0" smtClean="0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51520" y="4941168"/>
            <a:ext cx="169565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he-IL" dirty="0" smtClean="0">
                <a:solidFill>
                  <a:prstClr val="black"/>
                </a:solidFill>
              </a:rPr>
              <a:t> תהליך </a:t>
            </a:r>
            <a:r>
              <a:rPr lang="he-IL" dirty="0">
                <a:solidFill>
                  <a:prstClr val="black"/>
                </a:solidFill>
              </a:rPr>
              <a:t>ההפריה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2123728" y="2276872"/>
            <a:ext cx="5205501" cy="4187248"/>
            <a:chOff x="2626597" y="2355273"/>
            <a:chExt cx="5205501" cy="418724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179" y="2355273"/>
              <a:ext cx="2323994" cy="233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837" t="16349" r="19859"/>
            <a:stretch/>
          </p:blipFill>
          <p:spPr bwMode="auto">
            <a:xfrm>
              <a:off x="5508104" y="4732158"/>
              <a:ext cx="2323994" cy="181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001" r="10576" b="55009"/>
            <a:stretch/>
          </p:blipFill>
          <p:spPr bwMode="auto">
            <a:xfrm>
              <a:off x="2626597" y="4707733"/>
              <a:ext cx="2323994" cy="181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456" t="41501" r="38791" b="30436"/>
            <a:stretch/>
          </p:blipFill>
          <p:spPr bwMode="auto">
            <a:xfrm>
              <a:off x="2626597" y="2355273"/>
              <a:ext cx="2323994" cy="229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מלבן 6"/>
          <p:cNvSpPr/>
          <p:nvPr/>
        </p:nvSpPr>
        <p:spPr>
          <a:xfrm>
            <a:off x="7276244" y="2667254"/>
            <a:ext cx="1738938" cy="872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he-IL" dirty="0" smtClean="0">
                <a:solidFill>
                  <a:prstClr val="black"/>
                </a:solidFill>
              </a:rPr>
              <a:t> מערכת </a:t>
            </a:r>
            <a:r>
              <a:rPr lang="he-IL" dirty="0">
                <a:solidFill>
                  <a:prstClr val="black"/>
                </a:solidFill>
              </a:rPr>
              <a:t>הרבייה </a:t>
            </a:r>
            <a:endParaRPr lang="he-IL" dirty="0" smtClean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he-IL" dirty="0" smtClean="0">
                <a:solidFill>
                  <a:prstClr val="black"/>
                </a:solidFill>
              </a:rPr>
              <a:t>הזכרית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60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072188" y="608013"/>
            <a:ext cx="2643187" cy="436562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u="sng" dirty="0">
                <a:solidFill>
                  <a:prstClr val="black"/>
                </a:solidFill>
              </a:rPr>
              <a:t>מערכת הרבייה הנקבית</a:t>
            </a:r>
            <a:r>
              <a:rPr lang="he-IL" b="1" dirty="0">
                <a:solidFill>
                  <a:prstClr val="black"/>
                </a:solidFill>
              </a:rPr>
              <a:t>:</a:t>
            </a:r>
            <a:endParaRPr lang="he-IL" b="1" dirty="0">
              <a:solidFill>
                <a:srgbClr val="5F0060">
                  <a:lumMod val="50000"/>
                  <a:lumOff val="50000"/>
                </a:srgb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3" name="כותרת 12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368300"/>
          </a:xfrm>
          <a:prstGeom prst="rect">
            <a:avLst/>
          </a:prstGeo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מבנה מערכת הרבייה הנקבית</a:t>
            </a:r>
          </a:p>
        </p:txBody>
      </p:sp>
      <p:sp>
        <p:nvSpPr>
          <p:cNvPr id="62471" name="TextBox 6"/>
          <p:cNvSpPr txBox="1">
            <a:spLocks noChangeArrowheads="1"/>
          </p:cNvSpPr>
          <p:nvPr/>
        </p:nvSpPr>
        <p:spPr bwMode="auto">
          <a:xfrm>
            <a:off x="357188" y="1071563"/>
            <a:ext cx="8264525" cy="1000125"/>
          </a:xfrm>
          <a:prstGeom prst="rect">
            <a:avLst/>
          </a:prstGeom>
          <a:noFill/>
          <a:ln w="19050">
            <a:solidFill>
              <a:srgbClr val="1D4C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rIns="72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dirty="0">
                <a:solidFill>
                  <a:prstClr val="black"/>
                </a:solidFill>
              </a:rPr>
              <a:t>מערכת הרבייה הנקבית באדם כוללת זוג </a:t>
            </a:r>
            <a:r>
              <a:rPr lang="he-IL" dirty="0">
                <a:solidFill>
                  <a:srgbClr val="FF6600"/>
                </a:solidFill>
              </a:rPr>
              <a:t>שחלות</a:t>
            </a:r>
            <a:r>
              <a:rPr lang="he-IL" dirty="0">
                <a:solidFill>
                  <a:prstClr val="black"/>
                </a:solidFill>
              </a:rPr>
              <a:t> שבהן נוצרים תאי הביצה (ביציות).</a:t>
            </a:r>
          </a:p>
          <a:p>
            <a:pPr eaLnBrk="1" hangingPunct="1"/>
            <a:r>
              <a:rPr lang="he-IL" dirty="0">
                <a:solidFill>
                  <a:prstClr val="black"/>
                </a:solidFill>
              </a:rPr>
              <a:t>כל שחלה בנויה מ</a:t>
            </a:r>
            <a:r>
              <a:rPr lang="he-IL" dirty="0">
                <a:solidFill>
                  <a:srgbClr val="FF6600"/>
                </a:solidFill>
              </a:rPr>
              <a:t>זקיקים</a:t>
            </a:r>
            <a:r>
              <a:rPr lang="he-IL" dirty="0">
                <a:solidFill>
                  <a:prstClr val="black"/>
                </a:solidFill>
              </a:rPr>
              <a:t>, שבהם הביציות מתפתחות ומבשילות ומהם מופרש הורמון הרבייה הנקבי אסטרוגן (על זקיקים והורמוני </a:t>
            </a:r>
            <a:r>
              <a:rPr lang="he-IL" dirty="0" smtClean="0">
                <a:solidFill>
                  <a:prstClr val="black"/>
                </a:solidFill>
              </a:rPr>
              <a:t>רבייה נלמד בהמשך).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62472" name="TextBox 6"/>
          <p:cNvSpPr txBox="1">
            <a:spLocks noChangeArrowheads="1"/>
          </p:cNvSpPr>
          <p:nvPr/>
        </p:nvSpPr>
        <p:spPr bwMode="auto">
          <a:xfrm>
            <a:off x="357188" y="2286000"/>
            <a:ext cx="8286750" cy="1357313"/>
          </a:xfrm>
          <a:prstGeom prst="rect">
            <a:avLst/>
          </a:prstGeom>
          <a:noFill/>
          <a:ln w="19050">
            <a:solidFill>
              <a:srgbClr val="1D4C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rIns="72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dirty="0">
                <a:solidFill>
                  <a:prstClr val="black"/>
                </a:solidFill>
              </a:rPr>
              <a:t>ליד כל שחלה מצוי </a:t>
            </a:r>
            <a:r>
              <a:rPr lang="he-IL" dirty="0">
                <a:solidFill>
                  <a:srgbClr val="FF6600"/>
                </a:solidFill>
              </a:rPr>
              <a:t>צינור </a:t>
            </a:r>
            <a:r>
              <a:rPr lang="he-IL" dirty="0" smtClean="0">
                <a:solidFill>
                  <a:srgbClr val="FF6600"/>
                </a:solidFill>
              </a:rPr>
              <a:t>הביציות</a:t>
            </a:r>
            <a:r>
              <a:rPr lang="he-IL" dirty="0" smtClean="0">
                <a:solidFill>
                  <a:prstClr val="black"/>
                </a:solidFill>
              </a:rPr>
              <a:t>, הנקרא </a:t>
            </a:r>
            <a:r>
              <a:rPr lang="he-IL" dirty="0">
                <a:solidFill>
                  <a:prstClr val="black"/>
                </a:solidFill>
              </a:rPr>
              <a:t>גם </a:t>
            </a:r>
            <a:r>
              <a:rPr lang="he-IL" dirty="0" smtClean="0">
                <a:solidFill>
                  <a:srgbClr val="FF6600"/>
                </a:solidFill>
              </a:rPr>
              <a:t>חצוצרה</a:t>
            </a:r>
            <a:r>
              <a:rPr lang="he-IL" dirty="0" smtClean="0">
                <a:solidFill>
                  <a:prstClr val="black"/>
                </a:solidFill>
              </a:rPr>
              <a:t> בשל </a:t>
            </a:r>
            <a:r>
              <a:rPr lang="he-IL" dirty="0">
                <a:solidFill>
                  <a:prstClr val="black"/>
                </a:solidFill>
              </a:rPr>
              <a:t>פתח הצינור הקרוב </a:t>
            </a:r>
            <a:r>
              <a:rPr lang="he-IL" dirty="0" smtClean="0">
                <a:solidFill>
                  <a:prstClr val="black"/>
                </a:solidFill>
              </a:rPr>
              <a:t>לשחלה </a:t>
            </a:r>
            <a:r>
              <a:rPr lang="he-IL" dirty="0">
                <a:solidFill>
                  <a:prstClr val="black"/>
                </a:solidFill>
              </a:rPr>
              <a:t>שצורתו </a:t>
            </a:r>
            <a:r>
              <a:rPr lang="he-IL" dirty="0" smtClean="0">
                <a:solidFill>
                  <a:prstClr val="black"/>
                </a:solidFill>
              </a:rPr>
              <a:t>דמוית </a:t>
            </a:r>
            <a:r>
              <a:rPr lang="he-IL" dirty="0">
                <a:solidFill>
                  <a:prstClr val="black"/>
                </a:solidFill>
              </a:rPr>
              <a:t>משפך. בצינור </a:t>
            </a:r>
            <a:r>
              <a:rPr lang="he-IL" dirty="0" smtClean="0">
                <a:solidFill>
                  <a:prstClr val="black"/>
                </a:solidFill>
              </a:rPr>
              <a:t>הביציות נפגשים </a:t>
            </a:r>
            <a:r>
              <a:rPr lang="he-IL" dirty="0">
                <a:solidFill>
                  <a:prstClr val="black"/>
                </a:solidFill>
              </a:rPr>
              <a:t>תאי הרבייה </a:t>
            </a:r>
            <a:r>
              <a:rPr lang="he-IL" dirty="0" smtClean="0">
                <a:solidFill>
                  <a:prstClr val="black"/>
                </a:solidFill>
              </a:rPr>
              <a:t>ומתרחשת </a:t>
            </a:r>
            <a:r>
              <a:rPr lang="he-IL" dirty="0">
                <a:solidFill>
                  <a:prstClr val="black"/>
                </a:solidFill>
              </a:rPr>
              <a:t>ההפריה. כל צינור מרופד מבפנים בריסים זעירים. במהלך הביוץ, כאשר ביצית יוצאת מן השחלה, תנועתם הגלית של הריסים מסייעת לקלוט אותה אל צינור הביציות ולהובילה בתוכו.</a:t>
            </a:r>
          </a:p>
        </p:txBody>
      </p:sp>
      <p:sp>
        <p:nvSpPr>
          <p:cNvPr id="62473" name="TextBox 6"/>
          <p:cNvSpPr txBox="1">
            <a:spLocks noChangeArrowheads="1"/>
          </p:cNvSpPr>
          <p:nvPr/>
        </p:nvSpPr>
        <p:spPr bwMode="auto">
          <a:xfrm>
            <a:off x="3779912" y="3857625"/>
            <a:ext cx="4856088" cy="1571625"/>
          </a:xfrm>
          <a:prstGeom prst="rect">
            <a:avLst/>
          </a:prstGeom>
          <a:noFill/>
          <a:ln w="19050">
            <a:solidFill>
              <a:srgbClr val="1D4C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rIns="72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dirty="0">
                <a:solidFill>
                  <a:prstClr val="black"/>
                </a:solidFill>
              </a:rPr>
              <a:t>שני צינורות הביציות מתלכדים ב</a:t>
            </a:r>
            <a:r>
              <a:rPr lang="he-IL" dirty="0">
                <a:solidFill>
                  <a:srgbClr val="FF6600"/>
                </a:solidFill>
              </a:rPr>
              <a:t>רחם</a:t>
            </a:r>
            <a:r>
              <a:rPr lang="he-IL" dirty="0">
                <a:solidFill>
                  <a:prstClr val="black"/>
                </a:solidFill>
              </a:rPr>
              <a:t> – </a:t>
            </a:r>
            <a:r>
              <a:rPr lang="he-IL" dirty="0" smtClean="0">
                <a:solidFill>
                  <a:prstClr val="black"/>
                </a:solidFill>
              </a:rPr>
              <a:t>איבר </a:t>
            </a:r>
            <a:r>
              <a:rPr lang="he-IL" dirty="0">
                <a:solidFill>
                  <a:prstClr val="black"/>
                </a:solidFill>
              </a:rPr>
              <a:t>חלול </a:t>
            </a:r>
            <a:r>
              <a:rPr lang="he-IL" dirty="0" smtClean="0">
                <a:solidFill>
                  <a:prstClr val="black"/>
                </a:solidFill>
              </a:rPr>
              <a:t>שדפנותיו שריריות. לאחר </a:t>
            </a:r>
            <a:r>
              <a:rPr lang="he-IL" dirty="0">
                <a:solidFill>
                  <a:prstClr val="black"/>
                </a:solidFill>
              </a:rPr>
              <a:t>שהתרחשה הפריה, </a:t>
            </a:r>
            <a:endParaRPr lang="he-IL" dirty="0" smtClean="0">
              <a:solidFill>
                <a:prstClr val="black"/>
              </a:solidFill>
            </a:endParaRPr>
          </a:p>
          <a:p>
            <a:pPr eaLnBrk="1" hangingPunct="1"/>
            <a:r>
              <a:rPr lang="he-IL" dirty="0" smtClean="0">
                <a:solidFill>
                  <a:prstClr val="black"/>
                </a:solidFill>
              </a:rPr>
              <a:t>הביצית </a:t>
            </a:r>
            <a:r>
              <a:rPr lang="he-IL" dirty="0">
                <a:solidFill>
                  <a:prstClr val="black"/>
                </a:solidFill>
              </a:rPr>
              <a:t>המופרית (זיגוטה) נשתלת ברירית הרחם </a:t>
            </a:r>
            <a:endParaRPr lang="he-IL" dirty="0" smtClean="0">
              <a:solidFill>
                <a:prstClr val="black"/>
              </a:solidFill>
            </a:endParaRPr>
          </a:p>
          <a:p>
            <a:pPr eaLnBrk="1" hangingPunct="1"/>
            <a:r>
              <a:rPr lang="he-IL" dirty="0" smtClean="0">
                <a:solidFill>
                  <a:prstClr val="black"/>
                </a:solidFill>
              </a:rPr>
              <a:t>(</a:t>
            </a:r>
            <a:r>
              <a:rPr lang="he-IL" dirty="0">
                <a:solidFill>
                  <a:prstClr val="black"/>
                </a:solidFill>
              </a:rPr>
              <a:t>השכבה הפנימית של הרחם), והעובר מתפתח בחלל הרחם </a:t>
            </a:r>
            <a:r>
              <a:rPr lang="he-IL" dirty="0" smtClean="0">
                <a:solidFill>
                  <a:prstClr val="black"/>
                </a:solidFill>
              </a:rPr>
              <a:t>במהלך </a:t>
            </a:r>
            <a:r>
              <a:rPr lang="he-IL" dirty="0">
                <a:solidFill>
                  <a:prstClr val="black"/>
                </a:solidFill>
              </a:rPr>
              <a:t>ההיריון.</a:t>
            </a:r>
          </a:p>
        </p:txBody>
      </p:sp>
      <p:sp>
        <p:nvSpPr>
          <p:cNvPr id="62474" name="TextBox 6"/>
          <p:cNvSpPr txBox="1">
            <a:spLocks noChangeArrowheads="1"/>
          </p:cNvSpPr>
          <p:nvPr/>
        </p:nvSpPr>
        <p:spPr bwMode="auto">
          <a:xfrm>
            <a:off x="3779912" y="5643562"/>
            <a:ext cx="4856088" cy="934243"/>
          </a:xfrm>
          <a:prstGeom prst="rect">
            <a:avLst/>
          </a:prstGeom>
          <a:noFill/>
          <a:ln w="19050">
            <a:solidFill>
              <a:srgbClr val="1D4C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rIns="72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he-IL" dirty="0" smtClean="0">
              <a:solidFill>
                <a:prstClr val="black"/>
              </a:solidFill>
            </a:endParaRPr>
          </a:p>
          <a:p>
            <a:pPr eaLnBrk="1" hangingPunct="1"/>
            <a:r>
              <a:rPr lang="he-IL" dirty="0" smtClean="0">
                <a:solidFill>
                  <a:prstClr val="black"/>
                </a:solidFill>
              </a:rPr>
              <a:t>בהמשך </a:t>
            </a:r>
            <a:r>
              <a:rPr lang="he-IL" dirty="0">
                <a:solidFill>
                  <a:prstClr val="black"/>
                </a:solidFill>
              </a:rPr>
              <a:t>הרחם כלפי חוץ נמצא ה</a:t>
            </a:r>
            <a:r>
              <a:rPr lang="he-IL" dirty="0">
                <a:solidFill>
                  <a:srgbClr val="FF6600"/>
                </a:solidFill>
              </a:rPr>
              <a:t>נרתיק</a:t>
            </a:r>
            <a:r>
              <a:rPr lang="he-IL" dirty="0">
                <a:solidFill>
                  <a:prstClr val="black"/>
                </a:solidFill>
              </a:rPr>
              <a:t> – </a:t>
            </a:r>
            <a:r>
              <a:rPr lang="he-IL" dirty="0" smtClean="0">
                <a:solidFill>
                  <a:prstClr val="black"/>
                </a:solidFill>
              </a:rPr>
              <a:t>איבר </a:t>
            </a:r>
            <a:r>
              <a:rPr lang="he-IL" dirty="0">
                <a:solidFill>
                  <a:prstClr val="black"/>
                </a:solidFill>
              </a:rPr>
              <a:t>דמוי תעלה </a:t>
            </a:r>
            <a:r>
              <a:rPr lang="he-IL" dirty="0" smtClean="0">
                <a:solidFill>
                  <a:prstClr val="black"/>
                </a:solidFill>
              </a:rPr>
              <a:t>בעל דפנות </a:t>
            </a:r>
            <a:r>
              <a:rPr lang="he-IL" dirty="0">
                <a:solidFill>
                  <a:prstClr val="black"/>
                </a:solidFill>
              </a:rPr>
              <a:t>שריריות, שלתוכו מופרשים תאי הזרע במהלך </a:t>
            </a:r>
            <a:r>
              <a:rPr lang="he-IL" dirty="0" smtClean="0">
                <a:solidFill>
                  <a:prstClr val="black"/>
                </a:solidFill>
              </a:rPr>
              <a:t>ההזדווגות</a:t>
            </a:r>
            <a:r>
              <a:rPr lang="he-IL" dirty="0">
                <a:solidFill>
                  <a:prstClr val="black"/>
                </a:solidFill>
              </a:rPr>
              <a:t>. </a:t>
            </a:r>
            <a:endParaRPr lang="he-IL" dirty="0" smtClean="0">
              <a:solidFill>
                <a:prstClr val="black"/>
              </a:solidFill>
            </a:endParaRPr>
          </a:p>
          <a:p>
            <a:pPr eaLnBrk="1" hangingPunct="1"/>
            <a:endParaRPr lang="he-IL" dirty="0">
              <a:solidFill>
                <a:prstClr val="black"/>
              </a:solidFill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357188" y="3857625"/>
            <a:ext cx="3143250" cy="2898775"/>
            <a:chOff x="142875" y="3786188"/>
            <a:chExt cx="3143250" cy="2898775"/>
          </a:xfrm>
        </p:grpSpPr>
        <p:pic>
          <p:nvPicPr>
            <p:cNvPr id="62470" name="תמונה 5" descr="מערכת הרבייה הנקבית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" y="3786188"/>
              <a:ext cx="3143250" cy="266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142875" y="6327775"/>
              <a:ext cx="2214563" cy="357188"/>
            </a:xfrm>
            <a:prstGeom prst="rect">
              <a:avLst/>
            </a:prstGeom>
            <a:noFill/>
            <a:ln w="22225">
              <a:noFill/>
            </a:ln>
            <a:effectLst/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100" dirty="0">
                  <a:solidFill>
                    <a:prstClr val="black"/>
                  </a:solidFill>
                </a:rPr>
                <a:t>© מתוך אתר אופק במדע וטכנולוגיה</a:t>
              </a:r>
              <a:endParaRPr lang="he-IL" sz="11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5" name="מלבן 14"/>
            <p:cNvSpPr/>
            <p:nvPr/>
          </p:nvSpPr>
          <p:spPr>
            <a:xfrm>
              <a:off x="2211508" y="4509120"/>
              <a:ext cx="5613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200" b="1" dirty="0" smtClean="0">
                  <a:solidFill>
                    <a:prstClr val="black"/>
                  </a:solidFill>
                </a:rPr>
                <a:t>שחלה</a:t>
              </a:r>
              <a:endParaRPr lang="he-IL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6" name="מלבן 15"/>
            <p:cNvSpPr/>
            <p:nvPr/>
          </p:nvSpPr>
          <p:spPr>
            <a:xfrm>
              <a:off x="1839450" y="3786188"/>
              <a:ext cx="6527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200" b="1" dirty="0" smtClean="0">
                  <a:solidFill>
                    <a:prstClr val="black"/>
                  </a:solidFill>
                </a:rPr>
                <a:t>חצוצרה</a:t>
              </a:r>
              <a:endParaRPr lang="he-IL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7" name="מלבן 16"/>
            <p:cNvSpPr/>
            <p:nvPr/>
          </p:nvSpPr>
          <p:spPr>
            <a:xfrm>
              <a:off x="877670" y="4736177"/>
              <a:ext cx="4539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200" b="1" dirty="0" smtClean="0">
                  <a:solidFill>
                    <a:prstClr val="black"/>
                  </a:solidFill>
                </a:rPr>
                <a:t>רחם</a:t>
              </a:r>
              <a:endParaRPr lang="he-IL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8" name="מלבן 17"/>
            <p:cNvSpPr/>
            <p:nvPr/>
          </p:nvSpPr>
          <p:spPr>
            <a:xfrm>
              <a:off x="773474" y="5505063"/>
              <a:ext cx="5581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200" b="1" dirty="0" smtClean="0">
                  <a:solidFill>
                    <a:prstClr val="black"/>
                  </a:solidFill>
                </a:rPr>
                <a:t>נרתיק</a:t>
              </a:r>
              <a:endParaRPr lang="he-IL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10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368300"/>
          </a:xfrm>
          <a:prstGeom prst="rect">
            <a:avLst/>
          </a:prstGeo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הדמיה: מערכת הרבייה הנקבית</a:t>
            </a:r>
            <a:endParaRPr lang="he-IL" sz="1800" b="1" dirty="0" smtClean="0">
              <a:solidFill>
                <a:schemeClr val="accent6">
                  <a:lumMod val="50000"/>
                  <a:lumOff val="50000"/>
                </a:schemeClr>
              </a:solidFill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928688"/>
            <a:ext cx="8320410" cy="4286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צפו בהדמיה והכירו את מבנה מערכת הרבייה הנקבית </a:t>
            </a:r>
            <a:r>
              <a:rPr lang="he-IL" dirty="0" smtClean="0">
                <a:solidFill>
                  <a:prstClr val="black"/>
                </a:solidFill>
              </a:rPr>
              <a:t>באדם. </a:t>
            </a:r>
            <a:endParaRPr lang="en-US" b="1" dirty="0">
              <a:solidFill>
                <a:schemeClr val="accent6">
                  <a:lumMod val="25000"/>
                  <a:lumOff val="75000"/>
                </a:schemeClr>
              </a:solidFill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979712" y="1484784"/>
            <a:ext cx="5976664" cy="4587924"/>
            <a:chOff x="2786063" y="2135188"/>
            <a:chExt cx="3981450" cy="3151187"/>
          </a:xfrm>
        </p:grpSpPr>
        <p:sp>
          <p:nvSpPr>
            <p:cNvPr id="63494" name="TextBox 8">
              <a:hlinkClick r:id="rId2"/>
            </p:cNvPr>
            <p:cNvSpPr txBox="1">
              <a:spLocks noChangeArrowheads="1"/>
            </p:cNvSpPr>
            <p:nvPr/>
          </p:nvSpPr>
          <p:spPr bwMode="auto">
            <a:xfrm>
              <a:off x="2786063" y="4857750"/>
              <a:ext cx="3975100" cy="428625"/>
            </a:xfrm>
            <a:prstGeom prst="rect">
              <a:avLst/>
            </a:prstGeom>
            <a:noFill/>
            <a:ln w="19050">
              <a:solidFill>
                <a:srgbClr val="1D4C7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2000" rIns="72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he-IL" dirty="0">
                  <a:solidFill>
                    <a:prstClr val="black"/>
                  </a:solidFill>
                  <a:hlinkClick r:id="rId3"/>
                </a:rPr>
                <a:t>מערכת הרבייה </a:t>
              </a:r>
              <a:r>
                <a:rPr lang="he-IL" dirty="0" smtClean="0">
                  <a:solidFill>
                    <a:prstClr val="black"/>
                  </a:solidFill>
                  <a:hlinkClick r:id="rId3"/>
                </a:rPr>
                <a:t>של האישה</a:t>
              </a:r>
              <a:endParaRPr lang="he-IL" sz="1400" dirty="0">
                <a:solidFill>
                  <a:prstClr val="black"/>
                </a:solidFill>
              </a:endParaRPr>
            </a:p>
          </p:txBody>
        </p:sp>
        <p:pic>
          <p:nvPicPr>
            <p:cNvPr id="63495" name="Picture 2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588" y="2135188"/>
              <a:ext cx="3971925" cy="2711450"/>
            </a:xfrm>
            <a:prstGeom prst="rect">
              <a:avLst/>
            </a:prstGeom>
            <a:noFill/>
            <a:ln w="19050">
              <a:solidFill>
                <a:srgbClr val="1D4C7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11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368300"/>
          </a:xfrm>
          <a:prstGeom prst="rect">
            <a:avLst/>
          </a:prstGeo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מה קורה בגיל ההתבגרות?</a:t>
            </a:r>
            <a:endParaRPr lang="he-IL" sz="1800" b="1" dirty="0" smtClean="0">
              <a:solidFill>
                <a:schemeClr val="accent6">
                  <a:lumMod val="50000"/>
                  <a:lumOff val="50000"/>
                </a:schemeClr>
              </a:solidFill>
              <a:ea typeface="+mn-ea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094979" y="548680"/>
            <a:ext cx="74775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>
                <a:solidFill>
                  <a:prstClr val="black"/>
                </a:solidFill>
              </a:rPr>
              <a:t>בגיל </a:t>
            </a:r>
            <a:r>
              <a:rPr lang="he-IL" dirty="0">
                <a:solidFill>
                  <a:prstClr val="black"/>
                </a:solidFill>
              </a:rPr>
              <a:t>הנעורים מערכת הרבייה של הנערה מבשילה בהשפעת הורמוני </a:t>
            </a:r>
            <a:r>
              <a:rPr lang="he-IL" dirty="0" smtClean="0">
                <a:solidFill>
                  <a:prstClr val="black"/>
                </a:solidFill>
              </a:rPr>
              <a:t>ההיפופיזה </a:t>
            </a:r>
            <a:r>
              <a:rPr lang="en-US" dirty="0" smtClean="0">
                <a:solidFill>
                  <a:prstClr val="black"/>
                </a:solidFill>
              </a:rPr>
              <a:t>FSH </a:t>
            </a:r>
            <a:r>
              <a:rPr lang="he-IL" dirty="0" smtClean="0">
                <a:solidFill>
                  <a:prstClr val="black"/>
                </a:solidFill>
              </a:rPr>
              <a:t> ו-</a:t>
            </a:r>
            <a:r>
              <a:rPr lang="en-US" dirty="0" smtClean="0">
                <a:solidFill>
                  <a:prstClr val="black"/>
                </a:solidFill>
              </a:rPr>
              <a:t>LH</a:t>
            </a:r>
            <a:r>
              <a:rPr lang="he-IL" dirty="0" smtClean="0">
                <a:solidFill>
                  <a:prstClr val="black"/>
                </a:solidFill>
              </a:rPr>
              <a:t> ומתחילה </a:t>
            </a:r>
            <a:r>
              <a:rPr lang="he-IL" dirty="0">
                <a:solidFill>
                  <a:prstClr val="black"/>
                </a:solidFill>
              </a:rPr>
              <a:t>למלא את תפקידיה: </a:t>
            </a:r>
            <a:endParaRPr lang="he-IL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dirty="0" smtClean="0">
                <a:solidFill>
                  <a:prstClr val="black"/>
                </a:solidFill>
              </a:rPr>
              <a:t>ייצור הורמוני המין.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dirty="0" smtClean="0">
                <a:solidFill>
                  <a:prstClr val="black"/>
                </a:solidFill>
              </a:rPr>
              <a:t>השלמת הבשלת תאי </a:t>
            </a:r>
            <a:r>
              <a:rPr lang="he-IL" dirty="0">
                <a:solidFill>
                  <a:prstClr val="black"/>
                </a:solidFill>
              </a:rPr>
              <a:t>ביצה (גמטות נקביות) </a:t>
            </a:r>
            <a:r>
              <a:rPr lang="he-IL" dirty="0" smtClean="0">
                <a:solidFill>
                  <a:prstClr val="black"/>
                </a:solidFill>
              </a:rPr>
              <a:t>הנמצאים בשחלות.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dirty="0" smtClean="0">
                <a:solidFill>
                  <a:prstClr val="black"/>
                </a:solidFill>
              </a:rPr>
              <a:t>סיפוק </a:t>
            </a:r>
            <a:r>
              <a:rPr lang="he-IL" dirty="0">
                <a:solidFill>
                  <a:prstClr val="black"/>
                </a:solidFill>
              </a:rPr>
              <a:t>סביבה מתאימה ומוגנת להפריה ולהתפתחות עובר במהלך ההיריון.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e-IL" dirty="0">
              <a:solidFill>
                <a:prstClr val="black"/>
              </a:solidFill>
            </a:endParaRPr>
          </a:p>
          <a:p>
            <a:r>
              <a:rPr lang="he-IL" dirty="0">
                <a:solidFill>
                  <a:prstClr val="black"/>
                </a:solidFill>
              </a:rPr>
              <a:t>בשחלות של כל ילדה נמצאות מאות אלפי ביציות מאז שהייתה עובר בבטן </a:t>
            </a:r>
            <a:r>
              <a:rPr lang="he-IL" dirty="0" smtClean="0">
                <a:solidFill>
                  <a:prstClr val="black"/>
                </a:solidFill>
              </a:rPr>
              <a:t>אִמה</a:t>
            </a:r>
            <a:r>
              <a:rPr lang="he-IL" dirty="0">
                <a:solidFill>
                  <a:prstClr val="black"/>
                </a:solidFill>
              </a:rPr>
              <a:t>. כל ביצית שרויה בתרדמה עמוקה. רק מגיל ההתבגרות ועד גיל 50 בערך, השחלות מפרישות הורמוני מין והביציות מבשילות – ביצית אחת מדי חודש</a:t>
            </a:r>
            <a:r>
              <a:rPr lang="he-IL" dirty="0" smtClean="0">
                <a:solidFill>
                  <a:prstClr val="black"/>
                </a:solidFill>
              </a:rPr>
              <a:t>. </a:t>
            </a:r>
            <a:endParaRPr lang="he-IL" b="1" dirty="0" smtClean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123728" y="6330806"/>
            <a:ext cx="67120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600" b="1" dirty="0" smtClean="0">
                <a:solidFill>
                  <a:prstClr val="black"/>
                </a:solidFill>
              </a:rPr>
              <a:t>*נדון בהרחבה בוויסות ההורמונלי ובמחזור החודשי במצגת מיוחדת על נושא זה.</a:t>
            </a:r>
            <a:endParaRPr lang="he-IL" sz="1600" b="1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12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307347"/>
            <a:ext cx="4945590" cy="300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0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8138" y="620688"/>
            <a:ext cx="8183562" cy="646331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</a:rPr>
              <a:t>שאלה </a:t>
            </a:r>
            <a:r>
              <a:rPr lang="he-IL" b="1" dirty="0" smtClean="0">
                <a:solidFill>
                  <a:srgbClr val="1D4C72"/>
                </a:solidFill>
              </a:rPr>
              <a:t>2:</a:t>
            </a:r>
            <a:endParaRPr lang="he-IL" dirty="0">
              <a:solidFill>
                <a:srgbClr val="1D4C72"/>
              </a:solidFill>
            </a:endParaRPr>
          </a:p>
          <a:p>
            <a:pPr>
              <a:defRPr/>
            </a:pPr>
            <a:r>
              <a:rPr lang="he-IL" dirty="0" smtClean="0">
                <a:solidFill>
                  <a:srgbClr val="1D4C72"/>
                </a:solidFill>
              </a:rPr>
              <a:t>סמנו בעזרת מתיחת קו את חלקי מערכת הרבייה השונים.</a:t>
            </a:r>
            <a:endParaRPr lang="en-US" dirty="0">
              <a:solidFill>
                <a:srgbClr val="1D4C72"/>
              </a:solidFill>
            </a:endParaRPr>
          </a:p>
        </p:txBody>
      </p:sp>
      <p:sp>
        <p:nvSpPr>
          <p:cNvPr id="7" name="כותרת 6"/>
          <p:cNvSpPr>
            <a:spLocks noGrp="1"/>
          </p:cNvSpPr>
          <p:nvPr>
            <p:ph type="title" idx="4294967295"/>
          </p:nvPr>
        </p:nvSpPr>
        <p:spPr>
          <a:xfrm>
            <a:off x="357188" y="44624"/>
            <a:ext cx="822960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z="1800" b="1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שאלה 2: מבנה מערכת הרבייה הנקבית</a:t>
            </a:r>
          </a:p>
        </p:txBody>
      </p:sp>
      <p:grpSp>
        <p:nvGrpSpPr>
          <p:cNvPr id="8" name="קבוצה 7"/>
          <p:cNvGrpSpPr/>
          <p:nvPr/>
        </p:nvGrpSpPr>
        <p:grpSpPr>
          <a:xfrm>
            <a:off x="1835696" y="1628800"/>
            <a:ext cx="6425009" cy="4031659"/>
            <a:chOff x="142875" y="3786188"/>
            <a:chExt cx="3642346" cy="2660650"/>
          </a:xfrm>
        </p:grpSpPr>
        <p:pic>
          <p:nvPicPr>
            <p:cNvPr id="10" name="תמונה 5" descr="מערכת הרבייה הנקבית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" y="3786188"/>
              <a:ext cx="3143250" cy="266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מלבן 12"/>
            <p:cNvSpPr/>
            <p:nvPr/>
          </p:nvSpPr>
          <p:spPr>
            <a:xfrm>
              <a:off x="3298824" y="4023793"/>
              <a:ext cx="486397" cy="1340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 smtClean="0">
                  <a:solidFill>
                    <a:schemeClr val="tx2"/>
                  </a:solidFill>
                </a:rPr>
                <a:t>חצוצרה</a:t>
              </a:r>
            </a:p>
            <a:p>
              <a:endParaRPr lang="he-IL" dirty="0">
                <a:solidFill>
                  <a:schemeClr val="tx2"/>
                </a:solidFill>
              </a:endParaRPr>
            </a:p>
            <a:p>
              <a:r>
                <a:rPr lang="he-IL" dirty="0" smtClean="0">
                  <a:solidFill>
                    <a:schemeClr val="tx2"/>
                  </a:solidFill>
                </a:rPr>
                <a:t>שחלה</a:t>
              </a:r>
            </a:p>
            <a:p>
              <a:endParaRPr lang="he-IL" dirty="0">
                <a:solidFill>
                  <a:schemeClr val="tx2"/>
                </a:solidFill>
              </a:endParaRPr>
            </a:p>
            <a:p>
              <a:r>
                <a:rPr lang="he-IL" dirty="0" smtClean="0">
                  <a:solidFill>
                    <a:schemeClr val="tx2"/>
                  </a:solidFill>
                </a:rPr>
                <a:t>רחם</a:t>
              </a:r>
            </a:p>
            <a:p>
              <a:endParaRPr lang="he-IL" dirty="0">
                <a:solidFill>
                  <a:schemeClr val="tx2"/>
                </a:solidFill>
              </a:endParaRPr>
            </a:p>
            <a:p>
              <a:r>
                <a:rPr lang="he-IL" dirty="0" smtClean="0">
                  <a:solidFill>
                    <a:schemeClr val="tx2"/>
                  </a:solidFill>
                </a:rPr>
                <a:t>נרתיק</a:t>
              </a:r>
              <a:endParaRPr lang="he-IL" dirty="0">
                <a:solidFill>
                  <a:schemeClr val="tx2"/>
                </a:solidFill>
              </a:endParaRPr>
            </a:p>
          </p:txBody>
        </p:sp>
      </p:grpSp>
      <p:sp>
        <p:nvSpPr>
          <p:cNvPr id="16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13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 idx="4294967295"/>
          </p:nvPr>
        </p:nvSpPr>
        <p:spPr>
          <a:xfrm>
            <a:off x="357188" y="44624"/>
            <a:ext cx="822960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z="1800" b="1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תשובה</a:t>
            </a:r>
          </a:p>
        </p:txBody>
      </p:sp>
      <p:grpSp>
        <p:nvGrpSpPr>
          <p:cNvPr id="8" name="קבוצה 7"/>
          <p:cNvGrpSpPr/>
          <p:nvPr/>
        </p:nvGrpSpPr>
        <p:grpSpPr>
          <a:xfrm>
            <a:off x="1835696" y="1628800"/>
            <a:ext cx="6425009" cy="4031659"/>
            <a:chOff x="142875" y="3786188"/>
            <a:chExt cx="3642346" cy="2660650"/>
          </a:xfrm>
        </p:grpSpPr>
        <p:pic>
          <p:nvPicPr>
            <p:cNvPr id="10" name="תמונה 5" descr="מערכת הרבייה הנקבית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" y="3786188"/>
              <a:ext cx="3143250" cy="266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מלבן 12"/>
            <p:cNvSpPr/>
            <p:nvPr/>
          </p:nvSpPr>
          <p:spPr>
            <a:xfrm>
              <a:off x="3298824" y="4023793"/>
              <a:ext cx="486397" cy="1340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 smtClean="0">
                  <a:solidFill>
                    <a:srgbClr val="1F497D"/>
                  </a:solidFill>
                </a:rPr>
                <a:t>חצוצרה</a:t>
              </a:r>
            </a:p>
            <a:p>
              <a:endParaRPr lang="he-IL" dirty="0">
                <a:solidFill>
                  <a:srgbClr val="1F497D"/>
                </a:solidFill>
              </a:endParaRPr>
            </a:p>
            <a:p>
              <a:r>
                <a:rPr lang="he-IL" dirty="0" smtClean="0">
                  <a:solidFill>
                    <a:srgbClr val="1F497D"/>
                  </a:solidFill>
                </a:rPr>
                <a:t>שחלה</a:t>
              </a:r>
            </a:p>
            <a:p>
              <a:endParaRPr lang="he-IL" dirty="0">
                <a:solidFill>
                  <a:srgbClr val="1F497D"/>
                </a:solidFill>
              </a:endParaRPr>
            </a:p>
            <a:p>
              <a:r>
                <a:rPr lang="he-IL" dirty="0" smtClean="0">
                  <a:solidFill>
                    <a:srgbClr val="1F497D"/>
                  </a:solidFill>
                </a:rPr>
                <a:t>רחם</a:t>
              </a:r>
            </a:p>
            <a:p>
              <a:endParaRPr lang="he-IL" dirty="0">
                <a:solidFill>
                  <a:srgbClr val="1F497D"/>
                </a:solidFill>
              </a:endParaRPr>
            </a:p>
            <a:p>
              <a:r>
                <a:rPr lang="he-IL" dirty="0" smtClean="0">
                  <a:solidFill>
                    <a:srgbClr val="1F497D"/>
                  </a:solidFill>
                </a:rPr>
                <a:t>נרתיק</a:t>
              </a:r>
              <a:endParaRPr lang="he-IL" dirty="0">
                <a:solidFill>
                  <a:srgbClr val="1F497D"/>
                </a:solidFill>
              </a:endParaRPr>
            </a:p>
          </p:txBody>
        </p:sp>
      </p:grpSp>
      <p:cxnSp>
        <p:nvCxnSpPr>
          <p:cNvPr id="3" name="מחבר ישר 2"/>
          <p:cNvCxnSpPr/>
          <p:nvPr/>
        </p:nvCxnSpPr>
        <p:spPr>
          <a:xfrm flipH="1">
            <a:off x="6444208" y="2204864"/>
            <a:ext cx="958506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 flipH="1">
            <a:off x="6012160" y="2708920"/>
            <a:ext cx="1368153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 flipH="1">
            <a:off x="4339431" y="3140968"/>
            <a:ext cx="3040882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H="1">
            <a:off x="4429919" y="3789040"/>
            <a:ext cx="2950394" cy="72008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14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138" y="620688"/>
            <a:ext cx="8183562" cy="646331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</a:rPr>
              <a:t>שאלה </a:t>
            </a:r>
            <a:r>
              <a:rPr lang="he-IL" b="1" dirty="0" smtClean="0">
                <a:solidFill>
                  <a:srgbClr val="1D4C72"/>
                </a:solidFill>
              </a:rPr>
              <a:t>2:</a:t>
            </a:r>
            <a:endParaRPr lang="he-IL" dirty="0">
              <a:solidFill>
                <a:srgbClr val="1D4C72"/>
              </a:solidFill>
            </a:endParaRPr>
          </a:p>
          <a:p>
            <a:pPr>
              <a:defRPr/>
            </a:pPr>
            <a:r>
              <a:rPr lang="he-IL" dirty="0" smtClean="0">
                <a:solidFill>
                  <a:srgbClr val="1D4C72"/>
                </a:solidFill>
              </a:rPr>
              <a:t>סמנו בעזרת מתיחת קו את חלקי מערכת הרבייה השונים.</a:t>
            </a:r>
            <a:endParaRPr lang="en-US" dirty="0">
              <a:solidFill>
                <a:srgbClr val="1D4C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 idx="4294967295"/>
          </p:nvPr>
        </p:nvSpPr>
        <p:spPr>
          <a:xfrm>
            <a:off x="357188" y="44624"/>
            <a:ext cx="822960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z="1800" b="1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שאלה 3: השפעות חסימה בחצוצרות</a:t>
            </a:r>
          </a:p>
        </p:txBody>
      </p:sp>
      <p:sp>
        <p:nvSpPr>
          <p:cNvPr id="8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15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138" y="620688"/>
            <a:ext cx="8183562" cy="92333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</a:rPr>
              <a:t>שאלה </a:t>
            </a:r>
            <a:r>
              <a:rPr lang="he-IL" b="1" dirty="0" smtClean="0">
                <a:solidFill>
                  <a:srgbClr val="1D4C72"/>
                </a:solidFill>
              </a:rPr>
              <a:t>3:</a:t>
            </a:r>
            <a:endParaRPr lang="he-IL" dirty="0">
              <a:solidFill>
                <a:srgbClr val="1D4C72"/>
              </a:solidFill>
            </a:endParaRPr>
          </a:p>
          <a:p>
            <a:pPr>
              <a:defRPr/>
            </a:pPr>
            <a:r>
              <a:rPr lang="he-IL" dirty="0">
                <a:solidFill>
                  <a:srgbClr val="1D4C72"/>
                </a:solidFill>
              </a:rPr>
              <a:t>חסימה בחצוצרות של אישה (חצוצרה = צינור מוביל ביצים) עלולה להביא לעקרות.</a:t>
            </a:r>
          </a:p>
          <a:p>
            <a:pPr>
              <a:defRPr/>
            </a:pPr>
            <a:r>
              <a:rPr lang="he-IL" dirty="0">
                <a:solidFill>
                  <a:srgbClr val="1D4C72"/>
                </a:solidFill>
              </a:rPr>
              <a:t>הסבירו מדוע.</a:t>
            </a:r>
          </a:p>
        </p:txBody>
      </p:sp>
    </p:spTree>
    <p:extLst>
      <p:ext uri="{BB962C8B-B14F-4D97-AF65-F5344CB8AC3E}">
        <p14:creationId xmlns:p14="http://schemas.microsoft.com/office/powerpoint/2010/main" val="35079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 idx="4294967295"/>
          </p:nvPr>
        </p:nvSpPr>
        <p:spPr>
          <a:xfrm>
            <a:off x="357188" y="44624"/>
            <a:ext cx="822960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z="1800" b="1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תשובה</a:t>
            </a:r>
          </a:p>
        </p:txBody>
      </p:sp>
      <p:sp>
        <p:nvSpPr>
          <p:cNvPr id="10" name="Rectangle 12"/>
          <p:cNvSpPr/>
          <p:nvPr/>
        </p:nvSpPr>
        <p:spPr>
          <a:xfrm>
            <a:off x="357188" y="1988840"/>
            <a:ext cx="8143875" cy="178593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>
              <a:defRPr/>
            </a:pPr>
            <a:r>
              <a:rPr lang="he-IL" b="1" dirty="0">
                <a:solidFill>
                  <a:prstClr val="black"/>
                </a:solidFill>
              </a:rPr>
              <a:t>תשובה:</a:t>
            </a:r>
            <a:endParaRPr lang="he-IL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he-IL" kern="0" dirty="0">
                <a:solidFill>
                  <a:prstClr val="black"/>
                </a:solidFill>
                <a:latin typeface="Calibri"/>
              </a:rPr>
              <a:t>בעת </a:t>
            </a:r>
            <a:r>
              <a:rPr lang="he-IL" kern="0" dirty="0" smtClean="0">
                <a:solidFill>
                  <a:prstClr val="black"/>
                </a:solidFill>
                <a:latin typeface="Calibri"/>
              </a:rPr>
              <a:t>הביוץ, </a:t>
            </a:r>
            <a:r>
              <a:rPr lang="he-IL" kern="0" dirty="0">
                <a:solidFill>
                  <a:prstClr val="black"/>
                </a:solidFill>
                <a:latin typeface="Calibri"/>
              </a:rPr>
              <a:t>הביצית יוצאת מן השחלה אל החצוצרה ונעה בתוכה. בעת ההזדווגות, תאי הזרע נכנסים </a:t>
            </a:r>
            <a:r>
              <a:rPr lang="he-IL" kern="0" dirty="0">
                <a:solidFill>
                  <a:prstClr val="black"/>
                </a:solidFill>
              </a:rPr>
              <a:t>דרך הנרתיק אל </a:t>
            </a:r>
            <a:r>
              <a:rPr lang="he-IL" kern="0" dirty="0">
                <a:solidFill>
                  <a:prstClr val="black"/>
                </a:solidFill>
                <a:latin typeface="Calibri"/>
              </a:rPr>
              <a:t>מערכת הרבייה של האישה וממשיכים אל החצוצרה. בחצוצרה הם פוגשים את הביצית, וכאשר אחד מתאי הזרע חודר </a:t>
            </a:r>
            <a:r>
              <a:rPr lang="he-IL" kern="0" dirty="0" smtClean="0">
                <a:solidFill>
                  <a:prstClr val="black"/>
                </a:solidFill>
                <a:latin typeface="Calibri"/>
              </a:rPr>
              <a:t>לתוכה </a:t>
            </a:r>
            <a:r>
              <a:rPr lang="he-IL" kern="0" dirty="0">
                <a:solidFill>
                  <a:prstClr val="black"/>
                </a:solidFill>
                <a:latin typeface="Calibri"/>
              </a:rPr>
              <a:t>מתרחשת ההפריה. </a:t>
            </a:r>
            <a:r>
              <a:rPr lang="he-IL" kern="0" dirty="0" smtClean="0">
                <a:solidFill>
                  <a:prstClr val="black"/>
                </a:solidFill>
                <a:latin typeface="Calibri"/>
              </a:rPr>
              <a:t>חסימה </a:t>
            </a:r>
            <a:r>
              <a:rPr lang="he-IL" kern="0" dirty="0">
                <a:solidFill>
                  <a:prstClr val="black"/>
                </a:solidFill>
                <a:latin typeface="Calibri"/>
              </a:rPr>
              <a:t>בחצוצרות תפריע הן לתנועת הביצית הבשלה (שיצאה מן השחלה בביוץ) </a:t>
            </a:r>
            <a:r>
              <a:rPr lang="he-IL" kern="0" dirty="0" smtClean="0">
                <a:solidFill>
                  <a:prstClr val="black"/>
                </a:solidFill>
                <a:latin typeface="Calibri"/>
              </a:rPr>
              <a:t>והן </a:t>
            </a:r>
            <a:r>
              <a:rPr lang="he-IL" kern="0" dirty="0">
                <a:solidFill>
                  <a:prstClr val="black"/>
                </a:solidFill>
                <a:latin typeface="Calibri"/>
              </a:rPr>
              <a:t>לתנועת תאי הזרע, </a:t>
            </a:r>
            <a:r>
              <a:rPr lang="he-IL" kern="0" dirty="0" smtClean="0">
                <a:solidFill>
                  <a:prstClr val="black"/>
                </a:solidFill>
                <a:latin typeface="Calibri"/>
              </a:rPr>
              <a:t>ולכן </a:t>
            </a:r>
            <a:r>
              <a:rPr lang="he-IL" kern="0" dirty="0">
                <a:solidFill>
                  <a:prstClr val="black"/>
                </a:solidFill>
                <a:latin typeface="Calibri"/>
              </a:rPr>
              <a:t>לא תוכל להתרחש הפריה.</a:t>
            </a:r>
          </a:p>
          <a:p>
            <a:pPr>
              <a:defRPr/>
            </a:pPr>
            <a:endParaRPr lang="he-IL" kern="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he-IL" b="1" dirty="0">
              <a:solidFill>
                <a:prstClr val="black"/>
              </a:solidFill>
            </a:endParaRPr>
          </a:p>
          <a:p>
            <a:pPr>
              <a:defRPr/>
            </a:pPr>
            <a:endParaRPr lang="he-IL" b="1" dirty="0">
              <a:solidFill>
                <a:prstClr val="black"/>
              </a:solidFill>
            </a:endParaRPr>
          </a:p>
          <a:p>
            <a:pPr>
              <a:defRPr/>
            </a:pPr>
            <a:endParaRPr lang="he-IL" b="1" dirty="0">
              <a:solidFill>
                <a:prstClr val="black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16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138" y="620688"/>
            <a:ext cx="8183562" cy="92333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</a:rPr>
              <a:t>שאלה </a:t>
            </a:r>
            <a:r>
              <a:rPr lang="he-IL" b="1" dirty="0" smtClean="0">
                <a:solidFill>
                  <a:srgbClr val="1D4C72"/>
                </a:solidFill>
              </a:rPr>
              <a:t>3:</a:t>
            </a:r>
            <a:endParaRPr lang="he-IL" dirty="0">
              <a:solidFill>
                <a:srgbClr val="1D4C72"/>
              </a:solidFill>
            </a:endParaRPr>
          </a:p>
          <a:p>
            <a:pPr>
              <a:defRPr/>
            </a:pPr>
            <a:r>
              <a:rPr lang="he-IL" dirty="0">
                <a:solidFill>
                  <a:srgbClr val="1D4C72"/>
                </a:solidFill>
              </a:rPr>
              <a:t>חסימה בחצוצרות של אישה (חצוצרה = צינור מוביל ביצים) עלולה להביא לעקרות.</a:t>
            </a:r>
          </a:p>
          <a:p>
            <a:pPr>
              <a:defRPr/>
            </a:pPr>
            <a:r>
              <a:rPr lang="he-IL" dirty="0">
                <a:solidFill>
                  <a:srgbClr val="1D4C72"/>
                </a:solidFill>
              </a:rPr>
              <a:t>הסבירו מדוע.</a:t>
            </a:r>
          </a:p>
        </p:txBody>
      </p:sp>
    </p:spTree>
    <p:extLst>
      <p:ext uri="{BB962C8B-B14F-4D97-AF65-F5344CB8AC3E}">
        <p14:creationId xmlns:p14="http://schemas.microsoft.com/office/powerpoint/2010/main" val="37528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858000"/>
            <a:ext cx="2133600" cy="7143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36915D-8BE1-4B63-BC95-FFE16EF53E1A}" type="slidenum">
              <a:rPr lang="he-IL" sz="1200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17</a:t>
            </a:fld>
            <a:endParaRPr lang="he-IL" sz="1200" dirty="0" smtClean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כותרת 6"/>
          <p:cNvSpPr>
            <a:spLocks noGrp="1"/>
          </p:cNvSpPr>
          <p:nvPr>
            <p:ph type="title" idx="4294967295"/>
          </p:nvPr>
        </p:nvSpPr>
        <p:spPr>
          <a:xfrm>
            <a:off x="357188" y="44624"/>
            <a:ext cx="822960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z="1800" b="1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שאלה 4: השוואה בין מערכות הרבייה של הזכר ושל הנקבה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3" y="573088"/>
            <a:ext cx="8404225" cy="36933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</a:rPr>
              <a:t>שאלה </a:t>
            </a:r>
            <a:r>
              <a:rPr lang="he-IL" b="1" dirty="0" smtClean="0">
                <a:solidFill>
                  <a:srgbClr val="1D4C72"/>
                </a:solidFill>
              </a:rPr>
              <a:t>4: </a:t>
            </a:r>
            <a:r>
              <a:rPr lang="he-IL" dirty="0" smtClean="0">
                <a:solidFill>
                  <a:srgbClr val="1D4C72"/>
                </a:solidFill>
              </a:rPr>
              <a:t>מלאו את הטבלה העוסקת בהשוואה בין מערכת הרבייה של הזכר ושל הנקבה.</a:t>
            </a:r>
            <a:endParaRPr lang="he-IL" dirty="0">
              <a:solidFill>
                <a:srgbClr val="1D4C72"/>
              </a:solidFill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406736"/>
              </p:ext>
            </p:extLst>
          </p:nvPr>
        </p:nvGraphicFramePr>
        <p:xfrm>
          <a:off x="683568" y="1196752"/>
          <a:ext cx="7862961" cy="3416683"/>
        </p:xfrm>
        <a:graphic>
          <a:graphicData uri="http://schemas.openxmlformats.org/drawingml/2006/table">
            <a:tbl>
              <a:tblPr/>
              <a:tblGrid>
                <a:gridCol w="2620987"/>
                <a:gridCol w="2620987"/>
                <a:gridCol w="2620987"/>
              </a:tblGrid>
              <a:tr h="306941"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b="1" dirty="0" smtClean="0">
                          <a:solidFill>
                            <a:schemeClr val="tx2"/>
                          </a:solidFill>
                          <a:effectLst/>
                        </a:rPr>
                        <a:t>מערכת המין הנקבית</a:t>
                      </a:r>
                      <a:endParaRPr lang="he-IL" sz="1400" b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b="1" dirty="0" smtClean="0">
                          <a:solidFill>
                            <a:schemeClr val="tx2"/>
                          </a:solidFill>
                          <a:effectLst/>
                        </a:rPr>
                        <a:t>מערכת המין הזכרית</a:t>
                      </a:r>
                      <a:endParaRPr lang="he-IL" sz="1400" b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endParaRPr lang="he-IL" sz="1400" b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941">
                <a:tc>
                  <a:txBody>
                    <a:bodyPr/>
                    <a:lstStyle/>
                    <a:p>
                      <a:pPr rtl="1" fontAlgn="ctr"/>
                      <a:endParaRPr lang="he-IL" sz="14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endParaRPr lang="he-IL" sz="14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b="1" dirty="0" smtClean="0">
                          <a:solidFill>
                            <a:schemeClr val="tx2"/>
                          </a:solidFill>
                          <a:effectLst/>
                        </a:rPr>
                        <a:t>בלוטות המין</a:t>
                      </a:r>
                      <a:endParaRPr lang="he-IL" sz="1400" b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2940">
                <a:tc>
                  <a:txBody>
                    <a:bodyPr/>
                    <a:lstStyle/>
                    <a:p>
                      <a:pPr rtl="1" fontAlgn="ctr"/>
                      <a:endParaRPr lang="he-IL" sz="14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endParaRPr lang="he-IL" sz="14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b="1" dirty="0">
                          <a:solidFill>
                            <a:schemeClr val="tx2"/>
                          </a:solidFill>
                          <a:effectLst/>
                        </a:rPr>
                        <a:t>התפקיד של בלוטות המין</a:t>
                      </a: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3949">
                <a:tc>
                  <a:txBody>
                    <a:bodyPr/>
                    <a:lstStyle/>
                    <a:p>
                      <a:pPr rtl="1" fontAlgn="ctr"/>
                      <a:endParaRPr lang="he-IL" sz="14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endParaRPr lang="he-IL" sz="14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b="1" dirty="0">
                          <a:solidFill>
                            <a:schemeClr val="tx2"/>
                          </a:solidFill>
                          <a:effectLst/>
                        </a:rPr>
                        <a:t>צינורות המוליכים את תאי הרבייה</a:t>
                      </a: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4774">
                <a:tc>
                  <a:txBody>
                    <a:bodyPr/>
                    <a:lstStyle/>
                    <a:p>
                      <a:pPr rtl="1" fontAlgn="ctr"/>
                      <a:endParaRPr lang="he-IL" sz="14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endParaRPr lang="he-IL" sz="14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b="1" dirty="0">
                          <a:solidFill>
                            <a:schemeClr val="tx2"/>
                          </a:solidFill>
                          <a:effectLst/>
                        </a:rPr>
                        <a:t>צינורות המוליכים ממערכת הרבייה אל מחוץ לגוף</a:t>
                      </a: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4774">
                <a:tc>
                  <a:txBody>
                    <a:bodyPr/>
                    <a:lstStyle/>
                    <a:p>
                      <a:pPr rtl="1" fontAlgn="ctr"/>
                      <a:endParaRPr lang="he-IL" sz="14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solidFill>
                          <a:schemeClr val="tx2"/>
                        </a:solidFill>
                      </a:endParaRPr>
                    </a:p>
                  </a:txBody>
                  <a:tcPr marL="90601" marR="90601" marT="45301" marB="45301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b="1" dirty="0" smtClean="0">
                          <a:solidFill>
                            <a:schemeClr val="tx2"/>
                          </a:solidFill>
                          <a:effectLst/>
                        </a:rPr>
                        <a:t>ההורמונים המווסתים את הפעילות </a:t>
                      </a:r>
                      <a:r>
                        <a:rPr lang="he-IL" sz="1400" b="1" dirty="0">
                          <a:solidFill>
                            <a:schemeClr val="tx2"/>
                          </a:solidFill>
                          <a:effectLst/>
                        </a:rPr>
                        <a:t>של בלוטות המין</a:t>
                      </a: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774">
                <a:tc>
                  <a:txBody>
                    <a:bodyPr/>
                    <a:lstStyle/>
                    <a:p>
                      <a:pPr rtl="1" fontAlgn="ctr"/>
                      <a:endParaRPr lang="he-IL" sz="14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solidFill>
                          <a:schemeClr val="tx2"/>
                        </a:solidFill>
                      </a:endParaRPr>
                    </a:p>
                  </a:txBody>
                  <a:tcPr marL="90601" marR="90601" marT="45301" marB="45301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b="1" dirty="0" smtClean="0">
                          <a:solidFill>
                            <a:schemeClr val="tx2"/>
                          </a:solidFill>
                          <a:effectLst/>
                        </a:rPr>
                        <a:t>מקום להתפתחות העובר</a:t>
                      </a:r>
                      <a:endParaRPr lang="he-IL" sz="1400" b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704189"/>
            <a:ext cx="2088232" cy="207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772535"/>
            <a:ext cx="2277418" cy="200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 bwMode="auto">
          <a:xfrm>
            <a:off x="41474" y="6483307"/>
            <a:ext cx="49807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1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17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858000"/>
            <a:ext cx="2133600" cy="7143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36915D-8BE1-4B63-BC95-FFE16EF53E1A}" type="slidenum">
              <a:rPr lang="he-IL" sz="1200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18</a:t>
            </a:fld>
            <a:endParaRPr lang="he-IL" sz="1200" dirty="0" smtClean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כותרת 6"/>
          <p:cNvSpPr>
            <a:spLocks noGrp="1"/>
          </p:cNvSpPr>
          <p:nvPr>
            <p:ph type="title" idx="4294967295"/>
          </p:nvPr>
        </p:nvSpPr>
        <p:spPr>
          <a:xfrm>
            <a:off x="357188" y="44624"/>
            <a:ext cx="822960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z="1800" b="1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תשובה</a:t>
            </a: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274037"/>
              </p:ext>
            </p:extLst>
          </p:nvPr>
        </p:nvGraphicFramePr>
        <p:xfrm>
          <a:off x="683568" y="764704"/>
          <a:ext cx="7862961" cy="3948437"/>
        </p:xfrm>
        <a:graphic>
          <a:graphicData uri="http://schemas.openxmlformats.org/drawingml/2006/table">
            <a:tbl>
              <a:tblPr/>
              <a:tblGrid>
                <a:gridCol w="2620987"/>
                <a:gridCol w="2620987"/>
                <a:gridCol w="2620987"/>
              </a:tblGrid>
              <a:tr h="323751"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b="1" dirty="0" smtClean="0">
                          <a:solidFill>
                            <a:schemeClr val="tx2"/>
                          </a:solidFill>
                          <a:effectLst/>
                        </a:rPr>
                        <a:t>מערכת</a:t>
                      </a:r>
                      <a:r>
                        <a:rPr lang="he-IL" sz="1400" b="1" baseline="0" dirty="0" smtClean="0">
                          <a:solidFill>
                            <a:schemeClr val="tx2"/>
                          </a:solidFill>
                          <a:effectLst/>
                        </a:rPr>
                        <a:t> המין הנקבית</a:t>
                      </a:r>
                      <a:endParaRPr lang="he-IL" sz="1400" b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b="1" dirty="0" smtClean="0">
                          <a:solidFill>
                            <a:schemeClr val="tx2"/>
                          </a:solidFill>
                          <a:effectLst/>
                        </a:rPr>
                        <a:t>מערכת המין הזכרית</a:t>
                      </a:r>
                      <a:endParaRPr lang="he-IL" sz="1400" b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endParaRPr lang="he-IL" sz="1400" b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751"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dirty="0">
                          <a:solidFill>
                            <a:schemeClr val="tx2"/>
                          </a:solidFill>
                          <a:effectLst/>
                        </a:rPr>
                        <a:t>שתי שחלות</a:t>
                      </a: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dirty="0">
                          <a:solidFill>
                            <a:schemeClr val="tx2"/>
                          </a:solidFill>
                          <a:effectLst/>
                        </a:rPr>
                        <a:t>שני אשכים</a:t>
                      </a: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b="1" dirty="0" smtClean="0">
                          <a:solidFill>
                            <a:schemeClr val="tx2"/>
                          </a:solidFill>
                          <a:effectLst/>
                        </a:rPr>
                        <a:t>בלוטות המין</a:t>
                      </a:r>
                      <a:endParaRPr lang="he-IL" sz="1400" b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4373"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dirty="0">
                          <a:solidFill>
                            <a:schemeClr val="tx2"/>
                          </a:solidFill>
                          <a:effectLst/>
                        </a:rPr>
                        <a:t>השחלות מייצרות תאי רבייה (תאי ביצה) והורמוני מין (אסטרוגן ופרוגסטרון)</a:t>
                      </a: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dirty="0">
                          <a:solidFill>
                            <a:schemeClr val="tx2"/>
                          </a:solidFill>
                          <a:effectLst/>
                        </a:rPr>
                        <a:t>האשכים מייצרים תאי רבייה (תאי זרע) והורמוני מין (טסטוסטרון והורמונים דומים)</a:t>
                      </a: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b="1" dirty="0">
                          <a:solidFill>
                            <a:schemeClr val="tx2"/>
                          </a:solidFill>
                          <a:effectLst/>
                        </a:rPr>
                        <a:t>התפקיד של בלוטות המין</a:t>
                      </a: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4373"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dirty="0">
                          <a:solidFill>
                            <a:schemeClr val="tx2"/>
                          </a:solidFill>
                          <a:effectLst/>
                        </a:rPr>
                        <a:t>זוג צינורות מוליכים את הביציות מהשחלות אל הרחם (חצוצרות)</a:t>
                      </a: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dirty="0">
                          <a:solidFill>
                            <a:schemeClr val="tx2"/>
                          </a:solidFill>
                          <a:effectLst/>
                        </a:rPr>
                        <a:t>זוג צינורות מוליכים את תאי הזרע מהאשכים אל הפין (צינורות הזרע)</a:t>
                      </a: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b="1" dirty="0">
                          <a:solidFill>
                            <a:schemeClr val="tx2"/>
                          </a:solidFill>
                          <a:effectLst/>
                        </a:rPr>
                        <a:t>צינורות המוליכים את תאי הרבייה</a:t>
                      </a: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dirty="0">
                          <a:solidFill>
                            <a:schemeClr val="tx2"/>
                          </a:solidFill>
                          <a:effectLst/>
                        </a:rPr>
                        <a:t>צינור אחד מוליך מהרחם אל מחוץ לגוף (נרתיק)</a:t>
                      </a: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dirty="0">
                          <a:solidFill>
                            <a:schemeClr val="tx2"/>
                          </a:solidFill>
                          <a:effectLst/>
                        </a:rPr>
                        <a:t>צינור אחד מוליך אל מחוץ לגוף (שופכה)</a:t>
                      </a: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b="1" dirty="0">
                          <a:solidFill>
                            <a:schemeClr val="tx2"/>
                          </a:solidFill>
                          <a:effectLst/>
                        </a:rPr>
                        <a:t>צינורות המוליכים ממערכת הרבייה אל מחוץ לגוף</a:t>
                      </a: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הורמוני ההיפופיזה:</a:t>
                      </a:r>
                      <a:r>
                        <a:rPr lang="en-US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FSH </a:t>
                      </a:r>
                      <a:r>
                        <a:rPr lang="he-IL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ו-</a:t>
                      </a:r>
                      <a:r>
                        <a:rPr lang="en-US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LH</a:t>
                      </a:r>
                      <a:endParaRPr lang="he-IL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pPr rtl="1" fontAlgn="ctr"/>
                      <a:endParaRPr lang="he-IL" sz="14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הורמוני ההיפופיזה: </a:t>
                      </a:r>
                      <a:r>
                        <a:rPr lang="en-US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FSH</a:t>
                      </a:r>
                      <a:r>
                        <a:rPr lang="he-IL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ו-</a:t>
                      </a:r>
                      <a:r>
                        <a:rPr lang="en-US" sz="14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LH</a:t>
                      </a:r>
                      <a:endParaRPr lang="he-IL" sz="1400" dirty="0">
                        <a:solidFill>
                          <a:schemeClr val="tx2"/>
                        </a:solidFill>
                      </a:endParaRPr>
                    </a:p>
                  </a:txBody>
                  <a:tcPr marL="90601" marR="90601" marT="45301" marB="45301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b="1" dirty="0" smtClean="0">
                          <a:solidFill>
                            <a:schemeClr val="tx2"/>
                          </a:solidFill>
                          <a:effectLst/>
                        </a:rPr>
                        <a:t>ההורמונים המווסתים את הפעילות של בלוטות המין</a:t>
                      </a:r>
                      <a:endParaRPr lang="he-IL" sz="1400" b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dirty="0" smtClean="0">
                          <a:solidFill>
                            <a:schemeClr val="tx2"/>
                          </a:solidFill>
                          <a:effectLst/>
                        </a:rPr>
                        <a:t>יש: רחם</a:t>
                      </a:r>
                      <a:endParaRPr lang="he-IL" sz="14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solidFill>
                            <a:schemeClr val="tx2"/>
                          </a:solidFill>
                        </a:rPr>
                        <a:t>אין</a:t>
                      </a:r>
                      <a:endParaRPr lang="he-IL" sz="1400" dirty="0">
                        <a:solidFill>
                          <a:schemeClr val="tx2"/>
                        </a:solidFill>
                      </a:endParaRPr>
                    </a:p>
                  </a:txBody>
                  <a:tcPr marL="90601" marR="90601" marT="45301" marB="45301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400" b="1" dirty="0" smtClean="0">
                          <a:solidFill>
                            <a:schemeClr val="tx2"/>
                          </a:solidFill>
                          <a:effectLst/>
                        </a:rPr>
                        <a:t>מקום להתפתחות העובר</a:t>
                      </a:r>
                      <a:endParaRPr lang="he-IL" sz="1400" b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188" marR="47188" marT="47188" marB="47188" anchor="ctr">
                    <a:lnL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8964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918621"/>
            <a:ext cx="1872208" cy="185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568" y="4918621"/>
            <a:ext cx="2111442" cy="185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6"/>
          <p:cNvSpPr txBox="1">
            <a:spLocks/>
          </p:cNvSpPr>
          <p:nvPr/>
        </p:nvSpPr>
        <p:spPr bwMode="auto">
          <a:xfrm>
            <a:off x="41474" y="6483307"/>
            <a:ext cx="49807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1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18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1"/>
          <p:cNvSpPr txBox="1">
            <a:spLocks noChangeArrowheads="1"/>
          </p:cNvSpPr>
          <p:nvPr/>
        </p:nvSpPr>
        <p:spPr bwMode="auto">
          <a:xfrm>
            <a:off x="3786188" y="4357688"/>
            <a:ext cx="4867275" cy="2286000"/>
          </a:xfrm>
          <a:prstGeom prst="rect">
            <a:avLst/>
          </a:prstGeom>
          <a:noFill/>
          <a:ln w="19050">
            <a:solidFill>
              <a:srgbClr val="1D4C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b="1" u="sng" dirty="0">
                <a:solidFill>
                  <a:srgbClr val="000000"/>
                </a:solidFill>
              </a:rPr>
              <a:t>תא ביצה (ביצית)</a:t>
            </a:r>
          </a:p>
          <a:p>
            <a:pPr eaLnBrk="1" hangingPunct="1"/>
            <a:r>
              <a:rPr lang="he-IL" dirty="0">
                <a:solidFill>
                  <a:srgbClr val="FF6600"/>
                </a:solidFill>
              </a:rPr>
              <a:t>גדול</a:t>
            </a:r>
            <a:r>
              <a:rPr lang="he-IL" dirty="0">
                <a:solidFill>
                  <a:srgbClr val="000000"/>
                </a:solidFill>
              </a:rPr>
              <a:t> בהרבה מתא זרע של אותו המין.</a:t>
            </a:r>
          </a:p>
          <a:p>
            <a:pPr eaLnBrk="1" hangingPunct="1"/>
            <a:r>
              <a:rPr lang="he-IL" dirty="0">
                <a:solidFill>
                  <a:srgbClr val="FF6600"/>
                </a:solidFill>
              </a:rPr>
              <a:t>נייח</a:t>
            </a:r>
            <a:r>
              <a:rPr lang="he-IL" dirty="0">
                <a:solidFill>
                  <a:srgbClr val="000000"/>
                </a:solidFill>
              </a:rPr>
              <a:t>, חסר יכולת תנועה.</a:t>
            </a:r>
          </a:p>
          <a:p>
            <a:pPr eaLnBrk="1" hangingPunct="1"/>
            <a:r>
              <a:rPr lang="he-IL" dirty="0">
                <a:solidFill>
                  <a:srgbClr val="FF6600"/>
                </a:solidFill>
              </a:rPr>
              <a:t>מכיל מאגר מזון (חומרי תשמורת)</a:t>
            </a:r>
            <a:r>
              <a:rPr lang="he-IL" dirty="0">
                <a:solidFill>
                  <a:srgbClr val="000000"/>
                </a:solidFill>
              </a:rPr>
              <a:t>, המיועד לעובר המתפתח בימיו הראשונים (ביצית שהופרתה הופכת להיות התא הראשון של העובר).</a:t>
            </a:r>
          </a:p>
          <a:p>
            <a:pPr eaLnBrk="1" hangingPunct="1"/>
            <a:r>
              <a:rPr lang="he-IL" dirty="0">
                <a:solidFill>
                  <a:srgbClr val="FF6600"/>
                </a:solidFill>
              </a:rPr>
              <a:t>הפלואידי</a:t>
            </a:r>
            <a:r>
              <a:rPr lang="he-IL" dirty="0">
                <a:solidFill>
                  <a:srgbClr val="000000"/>
                </a:solidFill>
              </a:rPr>
              <a:t> = מכיל רק מערכת אחת של כרומוזומים (מחצית החומר התורשתי, </a:t>
            </a:r>
            <a:r>
              <a:rPr lang="en-US" dirty="0">
                <a:solidFill>
                  <a:srgbClr val="FF6600"/>
                </a:solidFill>
              </a:rPr>
              <a:t>n</a:t>
            </a:r>
            <a:r>
              <a:rPr lang="he-IL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252536" y="548680"/>
            <a:ext cx="8967911" cy="928688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</a:rPr>
              <a:t>ברבייה </a:t>
            </a:r>
            <a:r>
              <a:rPr lang="he-IL" dirty="0">
                <a:solidFill>
                  <a:prstClr val="black"/>
                </a:solidFill>
              </a:rPr>
              <a:t>זוויגית כל צאצא נוצר מהתלכדות </a:t>
            </a:r>
            <a:r>
              <a:rPr lang="he-IL" dirty="0" smtClean="0">
                <a:solidFill>
                  <a:prstClr val="black"/>
                </a:solidFill>
              </a:rPr>
              <a:t>תאי רבייה (=גמטות=תאי מין):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</a:rPr>
              <a:t>תא </a:t>
            </a:r>
            <a:r>
              <a:rPr lang="he-IL" dirty="0">
                <a:solidFill>
                  <a:prstClr val="black"/>
                </a:solidFill>
              </a:rPr>
              <a:t>רבייה נקבי – </a:t>
            </a:r>
            <a:r>
              <a:rPr lang="he-IL" dirty="0">
                <a:solidFill>
                  <a:srgbClr val="FF6600"/>
                </a:solidFill>
              </a:rPr>
              <a:t>תא ביצה (ביצית)</a:t>
            </a:r>
            <a:r>
              <a:rPr lang="he-IL" dirty="0">
                <a:solidFill>
                  <a:prstClr val="black"/>
                </a:solidFill>
              </a:rPr>
              <a:t>, ותא רבייה זכרי – </a:t>
            </a:r>
            <a:r>
              <a:rPr lang="he-IL" dirty="0">
                <a:solidFill>
                  <a:srgbClr val="FF6600"/>
                </a:solidFill>
              </a:rPr>
              <a:t>תא זרע</a:t>
            </a:r>
            <a:r>
              <a:rPr lang="he-IL" dirty="0">
                <a:solidFill>
                  <a:prstClr val="black"/>
                </a:solidFill>
              </a:rPr>
              <a:t>. ברוב </a:t>
            </a:r>
            <a:r>
              <a:rPr lang="he-IL" dirty="0" smtClean="0">
                <a:solidFill>
                  <a:prstClr val="black"/>
                </a:solidFill>
              </a:rPr>
              <a:t>היצורים </a:t>
            </a:r>
            <a:r>
              <a:rPr lang="he-IL" dirty="0">
                <a:solidFill>
                  <a:prstClr val="black"/>
                </a:solidFill>
              </a:rPr>
              <a:t>הרב-תאיים המתרבים ברבייה </a:t>
            </a:r>
            <a:r>
              <a:rPr lang="he-IL" dirty="0" smtClean="0">
                <a:solidFill>
                  <a:prstClr val="black"/>
                </a:solidFill>
              </a:rPr>
              <a:t>זוויגית (מינית), </a:t>
            </a:r>
            <a:r>
              <a:rPr lang="he-IL" dirty="0">
                <a:solidFill>
                  <a:srgbClr val="FF6600"/>
                </a:solidFill>
              </a:rPr>
              <a:t>תאי הרבייה הנקביים הם נייחים ותאי הרבייה הזכריים הם ניידים</a:t>
            </a:r>
            <a:r>
              <a:rPr lang="he-IL" dirty="0">
                <a:solidFill>
                  <a:prstClr val="black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3" name="כותרת 12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368300"/>
          </a:xfrm>
          <a:prstGeom prst="rect">
            <a:avLst/>
          </a:prstGeo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תא רבייה זכרי ותא רבייה נקבי</a:t>
            </a:r>
            <a:endParaRPr lang="he-IL" sz="1800" dirty="0">
              <a:solidFill>
                <a:srgbClr val="FF6600"/>
              </a:solidFill>
            </a:endParaRPr>
          </a:p>
        </p:txBody>
      </p:sp>
      <p:sp>
        <p:nvSpPr>
          <p:cNvPr id="46087" name="TextBox 10"/>
          <p:cNvSpPr txBox="1">
            <a:spLocks noChangeArrowheads="1"/>
          </p:cNvSpPr>
          <p:nvPr/>
        </p:nvSpPr>
        <p:spPr bwMode="auto">
          <a:xfrm>
            <a:off x="3786188" y="1589088"/>
            <a:ext cx="4857750" cy="2571750"/>
          </a:xfrm>
          <a:prstGeom prst="rect">
            <a:avLst/>
          </a:prstGeom>
          <a:noFill/>
          <a:ln w="19050">
            <a:solidFill>
              <a:srgbClr val="1D4C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b="1" u="sng" dirty="0">
                <a:solidFill>
                  <a:srgbClr val="000000"/>
                </a:solidFill>
              </a:rPr>
              <a:t>תא זרע</a:t>
            </a:r>
          </a:p>
          <a:p>
            <a:pPr eaLnBrk="1" hangingPunct="1"/>
            <a:r>
              <a:rPr lang="he-IL" dirty="0">
                <a:solidFill>
                  <a:srgbClr val="FF6600"/>
                </a:solidFill>
              </a:rPr>
              <a:t>קטן</a:t>
            </a:r>
            <a:r>
              <a:rPr lang="he-IL" dirty="0">
                <a:solidFill>
                  <a:srgbClr val="000000"/>
                </a:solidFill>
              </a:rPr>
              <a:t> </a:t>
            </a:r>
            <a:r>
              <a:rPr lang="he-IL" dirty="0" smtClean="0">
                <a:solidFill>
                  <a:srgbClr val="000000"/>
                </a:solidFill>
              </a:rPr>
              <a:t>בהרבה </a:t>
            </a:r>
            <a:r>
              <a:rPr lang="he-IL" dirty="0">
                <a:solidFill>
                  <a:srgbClr val="000000"/>
                </a:solidFill>
              </a:rPr>
              <a:t>מתא ביצה של אותו המין (באדם, קטן פי 200 מתא ביצה).</a:t>
            </a:r>
          </a:p>
          <a:p>
            <a:pPr eaLnBrk="1" hangingPunct="1"/>
            <a:r>
              <a:rPr lang="he-IL" dirty="0">
                <a:solidFill>
                  <a:srgbClr val="FF6600"/>
                </a:solidFill>
              </a:rPr>
              <a:t>נייד</a:t>
            </a:r>
            <a:r>
              <a:rPr lang="he-IL" dirty="0">
                <a:solidFill>
                  <a:srgbClr val="000000"/>
                </a:solidFill>
              </a:rPr>
              <a:t>, בעל שוטון = מעין זנב המאפשר תנועה בסביבה נוזלית (שחייה) לעבר תא הביצה.</a:t>
            </a:r>
          </a:p>
          <a:p>
            <a:pPr eaLnBrk="1" hangingPunct="1"/>
            <a:r>
              <a:rPr lang="he-IL" dirty="0">
                <a:solidFill>
                  <a:srgbClr val="000000"/>
                </a:solidFill>
              </a:rPr>
              <a:t>מכיל אברוני </a:t>
            </a:r>
            <a:r>
              <a:rPr lang="he-IL" dirty="0" smtClean="0">
                <a:solidFill>
                  <a:srgbClr val="000000"/>
                </a:solidFill>
              </a:rPr>
              <a:t>מיטוכונדריה </a:t>
            </a:r>
            <a:r>
              <a:rPr lang="he-IL" dirty="0">
                <a:solidFill>
                  <a:srgbClr val="000000"/>
                </a:solidFill>
              </a:rPr>
              <a:t>רבים </a:t>
            </a:r>
            <a:r>
              <a:rPr lang="he-IL" dirty="0" smtClean="0">
                <a:solidFill>
                  <a:srgbClr val="000000"/>
                </a:solidFill>
              </a:rPr>
              <a:t>המספקים </a:t>
            </a:r>
            <a:r>
              <a:rPr lang="he-IL" dirty="0">
                <a:solidFill>
                  <a:srgbClr val="000000"/>
                </a:solidFill>
              </a:rPr>
              <a:t>את האנרגיה הדרושה לתנועתו.</a:t>
            </a:r>
          </a:p>
          <a:p>
            <a:pPr eaLnBrk="1" hangingPunct="1"/>
            <a:r>
              <a:rPr lang="he-IL" dirty="0">
                <a:solidFill>
                  <a:srgbClr val="FF6600"/>
                </a:solidFill>
              </a:rPr>
              <a:t>הפלואידי</a:t>
            </a:r>
            <a:r>
              <a:rPr lang="he-IL" dirty="0">
                <a:solidFill>
                  <a:srgbClr val="000000"/>
                </a:solidFill>
              </a:rPr>
              <a:t> = מכיל רק מערכת אחת של כרומוזומים (מחצית החומר התורשתי, </a:t>
            </a:r>
            <a:r>
              <a:rPr lang="en-US" dirty="0">
                <a:solidFill>
                  <a:srgbClr val="FF6600"/>
                </a:solidFill>
              </a:rPr>
              <a:t>n</a:t>
            </a:r>
            <a:r>
              <a:rPr lang="he-IL" dirty="0">
                <a:solidFill>
                  <a:srgbClr val="000000"/>
                </a:solidFill>
              </a:rPr>
              <a:t>).</a:t>
            </a:r>
          </a:p>
        </p:txBody>
      </p:sp>
      <p:pic>
        <p:nvPicPr>
          <p:cNvPr id="46088" name="Picture 9" descr="7956E61C-BA28-4856-B7F2-5DC445541AB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992313"/>
            <a:ext cx="33337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9" name="קבוצה 11"/>
          <p:cNvGrpSpPr>
            <a:grpSpLocks/>
          </p:cNvGrpSpPr>
          <p:nvPr/>
        </p:nvGrpSpPr>
        <p:grpSpPr bwMode="auto">
          <a:xfrm>
            <a:off x="258763" y="3997325"/>
            <a:ext cx="3125787" cy="2555875"/>
            <a:chOff x="258424" y="3915861"/>
            <a:chExt cx="3126426" cy="2554997"/>
          </a:xfrm>
        </p:grpSpPr>
        <p:pic>
          <p:nvPicPr>
            <p:cNvPr id="46091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904" y="3915861"/>
              <a:ext cx="3065946" cy="2525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2" name="Rectangle 11"/>
            <p:cNvSpPr>
              <a:spLocks noChangeArrowheads="1"/>
            </p:cNvSpPr>
            <p:nvPr/>
          </p:nvSpPr>
          <p:spPr bwMode="auto">
            <a:xfrm>
              <a:off x="258424" y="6070748"/>
              <a:ext cx="22145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 rtl="0" eaLnBrk="0" hangingPunct="0"/>
              <a:r>
                <a:rPr lang="en-US" sz="1000" dirty="0"/>
                <a:t>© ekem (</a:t>
              </a:r>
              <a:r>
                <a:rPr lang="en-US" sz="1000" dirty="0">
                  <a:solidFill>
                    <a:srgbClr val="1F497D"/>
                  </a:solidFill>
                </a:rPr>
                <a:t>Wikimedia commons</a:t>
              </a:r>
              <a:r>
                <a:rPr lang="en-US" sz="1000" dirty="0"/>
                <a:t>).</a:t>
              </a:r>
              <a:endParaRPr lang="en-US" sz="1000" dirty="0">
                <a:solidFill>
                  <a:srgbClr val="1F497D"/>
                </a:solidFill>
              </a:endParaRPr>
            </a:p>
            <a:p>
              <a:pPr algn="l" rtl="0" eaLnBrk="0" hangingPunct="0"/>
              <a:r>
                <a:rPr lang="en-US" sz="1000" dirty="0"/>
                <a:t>Courtesy: RWJMS IVF Laboratory</a:t>
              </a:r>
            </a:p>
          </p:txBody>
        </p:sp>
      </p:grpSp>
      <p:sp>
        <p:nvSpPr>
          <p:cNvPr id="46090" name="TextBox 8"/>
          <p:cNvSpPr txBox="1">
            <a:spLocks noChangeArrowheads="1"/>
          </p:cNvSpPr>
          <p:nvPr/>
        </p:nvSpPr>
        <p:spPr bwMode="auto">
          <a:xfrm>
            <a:off x="217488" y="3089275"/>
            <a:ext cx="22145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1000" dirty="0">
                <a:solidFill>
                  <a:srgbClr val="000000"/>
                </a:solidFill>
              </a:rPr>
              <a:t>© shutterstock.com/ James Steidl</a:t>
            </a:r>
            <a:endParaRPr lang="he-IL" sz="1000" dirty="0">
              <a:solidFill>
                <a:srgbClr val="7F7F7F"/>
              </a:solidFill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19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847" y="548680"/>
            <a:ext cx="8555037" cy="928688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</a:rPr>
              <a:t>התפקיד הבסיסי של מערכת הרבייה הוא הבאת צאצאים לאוויר העולם.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</a:rPr>
              <a:t>במצגת זו נעסוק במבנה ובתפקוד של מערכת הרבייה הזכרית והנקבית.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                                         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2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  <p:sp>
        <p:nvSpPr>
          <p:cNvPr id="13" name="כותרת 12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368300"/>
          </a:xfrm>
          <a:prstGeom prst="rect">
            <a:avLst/>
          </a:prstGeo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תפקיד מערכת הרבייה</a:t>
            </a:r>
            <a:endParaRPr lang="he-IL" sz="1800" dirty="0">
              <a:solidFill>
                <a:srgbClr val="FF6600"/>
              </a:solidFill>
            </a:endParaRPr>
          </a:p>
        </p:txBody>
      </p:sp>
      <p:sp>
        <p:nvSpPr>
          <p:cNvPr id="18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438388" y="1578158"/>
            <a:ext cx="241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מערכת הרבייה מותאמת:</a:t>
            </a:r>
          </a:p>
        </p:txBody>
      </p:sp>
      <p:grpSp>
        <p:nvGrpSpPr>
          <p:cNvPr id="5" name="קבוצה 4"/>
          <p:cNvGrpSpPr/>
          <p:nvPr/>
        </p:nvGrpSpPr>
        <p:grpSpPr>
          <a:xfrm>
            <a:off x="251520" y="2030428"/>
            <a:ext cx="8640961" cy="4278892"/>
            <a:chOff x="251520" y="2030428"/>
            <a:chExt cx="8640961" cy="4278892"/>
          </a:xfrm>
        </p:grpSpPr>
        <p:sp>
          <p:nvSpPr>
            <p:cNvPr id="10" name="מלבן 9"/>
            <p:cNvSpPr/>
            <p:nvPr/>
          </p:nvSpPr>
          <p:spPr>
            <a:xfrm>
              <a:off x="4644009" y="2030428"/>
              <a:ext cx="4248472" cy="4278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" name="מלבן 2"/>
            <p:cNvSpPr/>
            <p:nvPr/>
          </p:nvSpPr>
          <p:spPr>
            <a:xfrm>
              <a:off x="4857079" y="2143456"/>
              <a:ext cx="3839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 smtClean="0">
                  <a:solidFill>
                    <a:prstClr val="black"/>
                  </a:solidFill>
                </a:rPr>
                <a:t>בזכר ובנקבה: ליצירת תאי רבייה ולהפריה</a:t>
              </a:r>
              <a:endParaRPr lang="he-IL" dirty="0">
                <a:solidFill>
                  <a:prstClr val="black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062" t="4416" r="17667"/>
            <a:stretch/>
          </p:blipFill>
          <p:spPr bwMode="auto">
            <a:xfrm>
              <a:off x="4887076" y="2663405"/>
              <a:ext cx="3779520" cy="327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מלבן 10"/>
            <p:cNvSpPr/>
            <p:nvPr/>
          </p:nvSpPr>
          <p:spPr>
            <a:xfrm>
              <a:off x="251520" y="2030428"/>
              <a:ext cx="4153015" cy="4278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" name="מלבן 3"/>
            <p:cNvSpPr/>
            <p:nvPr/>
          </p:nvSpPr>
          <p:spPr>
            <a:xfrm>
              <a:off x="576556" y="2143456"/>
              <a:ext cx="35605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 smtClean="0">
                  <a:solidFill>
                    <a:prstClr val="black"/>
                  </a:solidFill>
                </a:rPr>
                <a:t>ובנוסף, בנקבה גם: להתפתחות העובר</a:t>
              </a:r>
              <a:endParaRPr lang="he-IL" dirty="0">
                <a:solidFill>
                  <a:prstClr val="black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690"/>
            <a:stretch/>
          </p:blipFill>
          <p:spPr bwMode="auto">
            <a:xfrm>
              <a:off x="466304" y="2638637"/>
              <a:ext cx="3745600" cy="327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79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1"/>
          <p:cNvSpPr txBox="1">
            <a:spLocks noChangeArrowheads="1"/>
          </p:cNvSpPr>
          <p:nvPr/>
        </p:nvSpPr>
        <p:spPr bwMode="auto">
          <a:xfrm>
            <a:off x="3786188" y="4357688"/>
            <a:ext cx="4867275" cy="2286000"/>
          </a:xfrm>
          <a:prstGeom prst="rect">
            <a:avLst/>
          </a:prstGeom>
          <a:noFill/>
          <a:ln w="19050">
            <a:solidFill>
              <a:srgbClr val="1D4C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b="1" u="sng" dirty="0">
                <a:solidFill>
                  <a:srgbClr val="000000"/>
                </a:solidFill>
              </a:rPr>
              <a:t>תא ביצה (ביצית)</a:t>
            </a:r>
          </a:p>
          <a:p>
            <a:pPr eaLnBrk="1" hangingPunct="1"/>
            <a:r>
              <a:rPr lang="he-IL" dirty="0">
                <a:solidFill>
                  <a:srgbClr val="FF6600"/>
                </a:solidFill>
              </a:rPr>
              <a:t>גדול</a:t>
            </a:r>
            <a:r>
              <a:rPr lang="he-IL" dirty="0">
                <a:solidFill>
                  <a:srgbClr val="000000"/>
                </a:solidFill>
              </a:rPr>
              <a:t> בהרבה מתא זרע של אותו המין.</a:t>
            </a:r>
          </a:p>
          <a:p>
            <a:pPr eaLnBrk="1" hangingPunct="1"/>
            <a:r>
              <a:rPr lang="he-IL" dirty="0">
                <a:solidFill>
                  <a:srgbClr val="FF6600"/>
                </a:solidFill>
              </a:rPr>
              <a:t>נייח</a:t>
            </a:r>
            <a:r>
              <a:rPr lang="he-IL" dirty="0">
                <a:solidFill>
                  <a:srgbClr val="000000"/>
                </a:solidFill>
              </a:rPr>
              <a:t>, חסר יכולת תנועה.</a:t>
            </a:r>
          </a:p>
          <a:p>
            <a:pPr eaLnBrk="1" hangingPunct="1"/>
            <a:r>
              <a:rPr lang="he-IL" dirty="0">
                <a:solidFill>
                  <a:srgbClr val="FF6600"/>
                </a:solidFill>
              </a:rPr>
              <a:t>מכיל מאגר מזון (חומרי תשמורת)</a:t>
            </a:r>
            <a:r>
              <a:rPr lang="he-IL" dirty="0">
                <a:solidFill>
                  <a:srgbClr val="000000"/>
                </a:solidFill>
              </a:rPr>
              <a:t>, המיועד לעובר המתפתח בימיו הראשונים (ביצית שהופרתה הופכת להיות התא הראשון של העובר).</a:t>
            </a:r>
          </a:p>
          <a:p>
            <a:pPr eaLnBrk="1" hangingPunct="1"/>
            <a:r>
              <a:rPr lang="he-IL" dirty="0">
                <a:solidFill>
                  <a:srgbClr val="FF6600"/>
                </a:solidFill>
              </a:rPr>
              <a:t>הפלואידי</a:t>
            </a:r>
            <a:r>
              <a:rPr lang="he-IL" dirty="0">
                <a:solidFill>
                  <a:srgbClr val="000000"/>
                </a:solidFill>
              </a:rPr>
              <a:t> = מכיל רק מערכת אחת של כרומוזומים (מחצית החומר התורשתי, </a:t>
            </a:r>
            <a:r>
              <a:rPr lang="en-US" dirty="0">
                <a:solidFill>
                  <a:srgbClr val="FF6600"/>
                </a:solidFill>
              </a:rPr>
              <a:t>n</a:t>
            </a:r>
            <a:r>
              <a:rPr lang="he-IL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0338" y="612775"/>
            <a:ext cx="8555037" cy="928688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</a:rPr>
              <a:t>ברבייה </a:t>
            </a:r>
            <a:r>
              <a:rPr lang="he-IL" dirty="0">
                <a:solidFill>
                  <a:prstClr val="black"/>
                </a:solidFill>
              </a:rPr>
              <a:t>זוויגית כל צאצא נוצר מהתלכדות </a:t>
            </a:r>
            <a:r>
              <a:rPr lang="he-IL" dirty="0" smtClean="0">
                <a:solidFill>
                  <a:prstClr val="black"/>
                </a:solidFill>
              </a:rPr>
              <a:t>תאי רבייה (=גמטות=תאי מין):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</a:rPr>
              <a:t>תא </a:t>
            </a:r>
            <a:r>
              <a:rPr lang="he-IL" dirty="0">
                <a:solidFill>
                  <a:prstClr val="black"/>
                </a:solidFill>
              </a:rPr>
              <a:t>רבייה נקבי – </a:t>
            </a:r>
            <a:r>
              <a:rPr lang="he-IL" dirty="0">
                <a:solidFill>
                  <a:srgbClr val="FF6600"/>
                </a:solidFill>
              </a:rPr>
              <a:t>תא ביצה (ביצית)</a:t>
            </a:r>
            <a:r>
              <a:rPr lang="he-IL" dirty="0">
                <a:solidFill>
                  <a:prstClr val="black"/>
                </a:solidFill>
              </a:rPr>
              <a:t>, ותא רבייה זכרי – </a:t>
            </a:r>
            <a:r>
              <a:rPr lang="he-IL" dirty="0">
                <a:solidFill>
                  <a:srgbClr val="FF6600"/>
                </a:solidFill>
              </a:rPr>
              <a:t>תא זרע</a:t>
            </a:r>
            <a:r>
              <a:rPr lang="he-IL" dirty="0">
                <a:solidFill>
                  <a:prstClr val="black"/>
                </a:solidFill>
              </a:rPr>
              <a:t>. ברוב מיני היצורים הרב-תאיים המתרבים ברבייה זוויגית, </a:t>
            </a:r>
            <a:r>
              <a:rPr lang="he-IL" dirty="0">
                <a:solidFill>
                  <a:srgbClr val="FF6600"/>
                </a:solidFill>
              </a:rPr>
              <a:t>תאי הרבייה הנקביים הם נייחים ותאי הרבייה הזכריים הם ניידים</a:t>
            </a:r>
            <a:r>
              <a:rPr lang="he-IL" dirty="0">
                <a:solidFill>
                  <a:prstClr val="black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3" name="כותרת 12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368300"/>
          </a:xfrm>
          <a:prstGeom prst="rect">
            <a:avLst/>
          </a:prstGeo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תא רבייה זכרי ותא רבייה נקבי</a:t>
            </a:r>
            <a:endParaRPr lang="he-IL" sz="1800" dirty="0">
              <a:solidFill>
                <a:srgbClr val="FF6600"/>
              </a:solidFill>
            </a:endParaRPr>
          </a:p>
        </p:txBody>
      </p:sp>
      <p:sp>
        <p:nvSpPr>
          <p:cNvPr id="46087" name="TextBox 10"/>
          <p:cNvSpPr txBox="1">
            <a:spLocks noChangeArrowheads="1"/>
          </p:cNvSpPr>
          <p:nvPr/>
        </p:nvSpPr>
        <p:spPr bwMode="auto">
          <a:xfrm>
            <a:off x="3786188" y="1589088"/>
            <a:ext cx="4857750" cy="2571750"/>
          </a:xfrm>
          <a:prstGeom prst="rect">
            <a:avLst/>
          </a:prstGeom>
          <a:noFill/>
          <a:ln w="19050">
            <a:solidFill>
              <a:srgbClr val="1D4C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b="1" u="sng" dirty="0">
                <a:solidFill>
                  <a:srgbClr val="000000"/>
                </a:solidFill>
              </a:rPr>
              <a:t>תא זרע</a:t>
            </a:r>
          </a:p>
          <a:p>
            <a:pPr eaLnBrk="1" hangingPunct="1"/>
            <a:r>
              <a:rPr lang="he-IL" dirty="0">
                <a:solidFill>
                  <a:srgbClr val="FF6600"/>
                </a:solidFill>
              </a:rPr>
              <a:t>קטן</a:t>
            </a:r>
            <a:r>
              <a:rPr lang="he-IL" dirty="0">
                <a:solidFill>
                  <a:srgbClr val="000000"/>
                </a:solidFill>
              </a:rPr>
              <a:t> בהרבה מתא ביצה של אותו המין (באדם, קטן פי 200 מתא ביצה).</a:t>
            </a:r>
          </a:p>
          <a:p>
            <a:pPr eaLnBrk="1" hangingPunct="1"/>
            <a:r>
              <a:rPr lang="he-IL" dirty="0">
                <a:solidFill>
                  <a:srgbClr val="FF6600"/>
                </a:solidFill>
              </a:rPr>
              <a:t>נייד</a:t>
            </a:r>
            <a:r>
              <a:rPr lang="he-IL" dirty="0">
                <a:solidFill>
                  <a:srgbClr val="000000"/>
                </a:solidFill>
              </a:rPr>
              <a:t>, בעל שוטון = מעין זנב המאפשר תנועה בסביבה נוזלית (שחייה) לעבר תא הביצה.</a:t>
            </a:r>
          </a:p>
          <a:p>
            <a:pPr eaLnBrk="1" hangingPunct="1"/>
            <a:r>
              <a:rPr lang="he-IL" dirty="0">
                <a:solidFill>
                  <a:srgbClr val="000000"/>
                </a:solidFill>
              </a:rPr>
              <a:t>מכיל אברוני </a:t>
            </a:r>
            <a:r>
              <a:rPr lang="he-IL" dirty="0" smtClean="0">
                <a:solidFill>
                  <a:srgbClr val="000000"/>
                </a:solidFill>
              </a:rPr>
              <a:t>מיטוכונדריה </a:t>
            </a:r>
            <a:r>
              <a:rPr lang="he-IL" dirty="0">
                <a:solidFill>
                  <a:srgbClr val="000000"/>
                </a:solidFill>
              </a:rPr>
              <a:t>רבים שמספקים את האנרגיה הדרושה לתנועתו.</a:t>
            </a:r>
          </a:p>
          <a:p>
            <a:pPr eaLnBrk="1" hangingPunct="1"/>
            <a:r>
              <a:rPr lang="he-IL" dirty="0">
                <a:solidFill>
                  <a:srgbClr val="FF6600"/>
                </a:solidFill>
              </a:rPr>
              <a:t>הפלואידי</a:t>
            </a:r>
            <a:r>
              <a:rPr lang="he-IL" dirty="0">
                <a:solidFill>
                  <a:srgbClr val="000000"/>
                </a:solidFill>
              </a:rPr>
              <a:t> = מכיל רק מערכת אחת של כרומוזומים (מחצית החומר התורשתי, </a:t>
            </a:r>
            <a:r>
              <a:rPr lang="en-US" dirty="0">
                <a:solidFill>
                  <a:srgbClr val="FF6600"/>
                </a:solidFill>
              </a:rPr>
              <a:t>n</a:t>
            </a:r>
            <a:r>
              <a:rPr lang="he-IL" dirty="0">
                <a:solidFill>
                  <a:srgbClr val="000000"/>
                </a:solidFill>
              </a:rPr>
              <a:t>).</a:t>
            </a:r>
          </a:p>
        </p:txBody>
      </p:sp>
      <p:pic>
        <p:nvPicPr>
          <p:cNvPr id="46088" name="Picture 9" descr="7956E61C-BA28-4856-B7F2-5DC445541AB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992313"/>
            <a:ext cx="33337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9" name="קבוצה 11"/>
          <p:cNvGrpSpPr>
            <a:grpSpLocks/>
          </p:cNvGrpSpPr>
          <p:nvPr/>
        </p:nvGrpSpPr>
        <p:grpSpPr bwMode="auto">
          <a:xfrm>
            <a:off x="258763" y="3997325"/>
            <a:ext cx="3125787" cy="2555875"/>
            <a:chOff x="258424" y="3915861"/>
            <a:chExt cx="3126426" cy="2554997"/>
          </a:xfrm>
        </p:grpSpPr>
        <p:pic>
          <p:nvPicPr>
            <p:cNvPr id="46091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904" y="3915861"/>
              <a:ext cx="3065946" cy="2525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2" name="Rectangle 11"/>
            <p:cNvSpPr>
              <a:spLocks noChangeArrowheads="1"/>
            </p:cNvSpPr>
            <p:nvPr/>
          </p:nvSpPr>
          <p:spPr bwMode="auto">
            <a:xfrm>
              <a:off x="258424" y="6070748"/>
              <a:ext cx="22145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 rtl="0" eaLnBrk="0" hangingPunct="0"/>
              <a:r>
                <a:rPr lang="en-US" sz="1000" dirty="0">
                  <a:solidFill>
                    <a:prstClr val="black"/>
                  </a:solidFill>
                </a:rPr>
                <a:t>© ekem (</a:t>
              </a:r>
              <a:r>
                <a:rPr lang="en-US" sz="1000" dirty="0">
                  <a:solidFill>
                    <a:srgbClr val="1F497D"/>
                  </a:solidFill>
                  <a:hlinkClick r:id="rId4"/>
                </a:rPr>
                <a:t>Wikimedia commons</a:t>
              </a:r>
              <a:r>
                <a:rPr lang="en-US" sz="1000" dirty="0">
                  <a:solidFill>
                    <a:prstClr val="black"/>
                  </a:solidFill>
                </a:rPr>
                <a:t>).</a:t>
              </a:r>
              <a:endParaRPr lang="en-US" sz="1000" dirty="0">
                <a:solidFill>
                  <a:srgbClr val="1F497D"/>
                </a:solidFill>
              </a:endParaRPr>
            </a:p>
            <a:p>
              <a:pPr algn="l" rtl="0" eaLnBrk="0" hangingPunct="0"/>
              <a:r>
                <a:rPr lang="en-US" sz="1000" dirty="0">
                  <a:solidFill>
                    <a:prstClr val="black"/>
                  </a:solidFill>
                </a:rPr>
                <a:t>Courtesy: RWJMS IVF Laboratory</a:t>
              </a:r>
            </a:p>
          </p:txBody>
        </p:sp>
      </p:grpSp>
      <p:sp>
        <p:nvSpPr>
          <p:cNvPr id="46090" name="TextBox 8"/>
          <p:cNvSpPr txBox="1">
            <a:spLocks noChangeArrowheads="1"/>
          </p:cNvSpPr>
          <p:nvPr/>
        </p:nvSpPr>
        <p:spPr bwMode="auto">
          <a:xfrm>
            <a:off x="217488" y="3089275"/>
            <a:ext cx="22145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1000" dirty="0">
                <a:solidFill>
                  <a:srgbClr val="000000"/>
                </a:solidFill>
              </a:rPr>
              <a:t>© shutterstock.com/ James Steidl</a:t>
            </a:r>
            <a:endParaRPr lang="he-IL" sz="1000" dirty="0">
              <a:solidFill>
                <a:srgbClr val="7F7F7F"/>
              </a:solidFill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20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95563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6630170" y="6505188"/>
            <a:ext cx="2513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chemeClr val="bg1"/>
                </a:solidFill>
                <a:latin typeface="Arial"/>
                <a:cs typeface="Arial"/>
              </a:rPr>
              <a:t>Forskerunv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(Wikimedia commons)</a:t>
            </a:r>
          </a:p>
        </p:txBody>
      </p:sp>
      <p:sp>
        <p:nvSpPr>
          <p:cNvPr id="3" name="מלבן 2"/>
          <p:cNvSpPr/>
          <p:nvPr/>
        </p:nvSpPr>
        <p:spPr>
          <a:xfrm>
            <a:off x="3419872" y="5983744"/>
            <a:ext cx="5611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dirty="0" smtClean="0">
                <a:solidFill>
                  <a:schemeClr val="bg1"/>
                </a:solidFill>
                <a:hlinkClick r:id="rId6"/>
              </a:rPr>
              <a:t>קישור</a:t>
            </a:r>
            <a:r>
              <a:rPr lang="he-IL" sz="1600" dirty="0" smtClean="0">
                <a:solidFill>
                  <a:schemeClr val="bg1"/>
                </a:solidFill>
              </a:rPr>
              <a:t> לסרטון שבו רואים תנועת תאי זרע תחת המיקרוסקופ</a:t>
            </a:r>
            <a:endParaRPr lang="he-IL" sz="1600" dirty="0">
              <a:solidFill>
                <a:schemeClr val="bg1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1475656" y="687626"/>
            <a:ext cx="5611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>
                <a:solidFill>
                  <a:schemeClr val="bg1"/>
                </a:solidFill>
              </a:rPr>
              <a:t>תאי זרע כפי שנצפו במיקרוסקופ אלקטרוני סורק</a:t>
            </a:r>
            <a:endParaRPr lang="he-I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8138" y="548680"/>
            <a:ext cx="8183562" cy="3694113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</a:rPr>
              <a:t>שאלה </a:t>
            </a:r>
            <a:r>
              <a:rPr lang="he-IL" b="1" dirty="0" smtClean="0">
                <a:solidFill>
                  <a:srgbClr val="1D4C72"/>
                </a:solidFill>
              </a:rPr>
              <a:t>5:</a:t>
            </a:r>
            <a:endParaRPr lang="he-IL" b="1" dirty="0">
              <a:solidFill>
                <a:srgbClr val="1D4C72"/>
              </a:solidFill>
            </a:endParaRPr>
          </a:p>
          <a:p>
            <a:pPr>
              <a:defRPr/>
            </a:pPr>
            <a:r>
              <a:rPr lang="he-IL" dirty="0">
                <a:solidFill>
                  <a:srgbClr val="1D4C72"/>
                </a:solidFill>
              </a:rPr>
              <a:t>השוו בין תא הזרע לתא </a:t>
            </a:r>
            <a:r>
              <a:rPr lang="he-IL" dirty="0" smtClean="0">
                <a:solidFill>
                  <a:srgbClr val="1D4C72"/>
                </a:solidFill>
              </a:rPr>
              <a:t>הביצה </a:t>
            </a:r>
            <a:r>
              <a:rPr lang="he-IL" dirty="0">
                <a:solidFill>
                  <a:srgbClr val="1D4C72"/>
                </a:solidFill>
              </a:rPr>
              <a:t>לפי </a:t>
            </a:r>
            <a:r>
              <a:rPr lang="he-IL" dirty="0" smtClean="0">
                <a:solidFill>
                  <a:srgbClr val="1D4C72"/>
                </a:solidFill>
              </a:rPr>
              <a:t>הקריטריונים </a:t>
            </a:r>
            <a:r>
              <a:rPr lang="he-IL" dirty="0">
                <a:solidFill>
                  <a:srgbClr val="1D4C72"/>
                </a:solidFill>
              </a:rPr>
              <a:t>שבטבלה:</a:t>
            </a:r>
          </a:p>
          <a:p>
            <a:pPr>
              <a:defRPr/>
            </a:pPr>
            <a:endParaRPr lang="he-IL" dirty="0">
              <a:solidFill>
                <a:srgbClr val="1D4C72"/>
              </a:solidFill>
            </a:endParaRPr>
          </a:p>
          <a:p>
            <a:pPr>
              <a:defRPr/>
            </a:pPr>
            <a:endParaRPr lang="he-IL" dirty="0">
              <a:solidFill>
                <a:srgbClr val="1D4C72"/>
              </a:solidFill>
            </a:endParaRPr>
          </a:p>
          <a:p>
            <a:pPr>
              <a:defRPr/>
            </a:pPr>
            <a:endParaRPr lang="he-IL" dirty="0">
              <a:solidFill>
                <a:srgbClr val="1D4C72"/>
              </a:solidFill>
            </a:endParaRPr>
          </a:p>
          <a:p>
            <a:pPr>
              <a:defRPr/>
            </a:pPr>
            <a:endParaRPr lang="he-IL" dirty="0">
              <a:solidFill>
                <a:srgbClr val="1D4C72"/>
              </a:solidFill>
            </a:endParaRPr>
          </a:p>
          <a:p>
            <a:pPr>
              <a:defRPr/>
            </a:pPr>
            <a:endParaRPr lang="he-IL" dirty="0">
              <a:solidFill>
                <a:srgbClr val="1D4C72"/>
              </a:solidFill>
            </a:endParaRPr>
          </a:p>
          <a:p>
            <a:pPr>
              <a:defRPr/>
            </a:pPr>
            <a:endParaRPr lang="he-IL" dirty="0">
              <a:solidFill>
                <a:srgbClr val="1D4C72"/>
              </a:solidFill>
            </a:endParaRPr>
          </a:p>
          <a:p>
            <a:pPr>
              <a:defRPr/>
            </a:pPr>
            <a:endParaRPr lang="he-IL" dirty="0">
              <a:solidFill>
                <a:srgbClr val="1D4C72"/>
              </a:solidFill>
            </a:endParaRPr>
          </a:p>
          <a:p>
            <a:pPr>
              <a:defRPr/>
            </a:pPr>
            <a:endParaRPr lang="he-IL" dirty="0">
              <a:solidFill>
                <a:srgbClr val="1D4C72"/>
              </a:solidFill>
            </a:endParaRPr>
          </a:p>
          <a:p>
            <a:pPr>
              <a:defRPr/>
            </a:pPr>
            <a:endParaRPr lang="he-IL" dirty="0">
              <a:solidFill>
                <a:srgbClr val="1D4C72"/>
              </a:solidFill>
            </a:endParaRPr>
          </a:p>
          <a:p>
            <a:pPr>
              <a:defRPr/>
            </a:pPr>
            <a:endParaRPr lang="he-IL" dirty="0">
              <a:solidFill>
                <a:srgbClr val="1D4C72"/>
              </a:solidFill>
            </a:endParaRPr>
          </a:p>
          <a:p>
            <a:pPr>
              <a:defRPr/>
            </a:pPr>
            <a:endParaRPr lang="he-IL" dirty="0">
              <a:solidFill>
                <a:srgbClr val="1D4C72"/>
              </a:solidFill>
            </a:endParaRPr>
          </a:p>
        </p:txBody>
      </p:sp>
      <p:sp>
        <p:nvSpPr>
          <p:cNvPr id="7" name="כותרת 6"/>
          <p:cNvSpPr>
            <a:spLocks noGrp="1"/>
          </p:cNvSpPr>
          <p:nvPr>
            <p:ph type="title" idx="4294967295"/>
          </p:nvPr>
        </p:nvSpPr>
        <p:spPr>
          <a:xfrm>
            <a:off x="357188" y="44624"/>
            <a:ext cx="822960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z="1800" b="1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שאלה 5: השוואה בין תא זרע ותא ביצה</a:t>
            </a:r>
          </a:p>
        </p:txBody>
      </p: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483202"/>
              </p:ext>
            </p:extLst>
          </p:nvPr>
        </p:nvGraphicFramePr>
        <p:xfrm>
          <a:off x="882273" y="1484784"/>
          <a:ext cx="7604323" cy="42153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25389"/>
                <a:gridCol w="2389467"/>
                <a:gridCol w="2389467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2"/>
                          </a:solidFill>
                        </a:rPr>
                        <a:t>קריטריונים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solidFill>
                            <a:schemeClr val="tx2"/>
                          </a:solidFill>
                        </a:rPr>
                        <a:t>תא זרע</a:t>
                      </a:r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solidFill>
                            <a:schemeClr val="tx2"/>
                          </a:solidFill>
                        </a:rPr>
                        <a:t>תא ביצה</a:t>
                      </a:r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2"/>
                          </a:solidFill>
                        </a:rPr>
                        <a:t>המבנה של תאי הרבייה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rtl="1"/>
                      <a:endParaRPr lang="he-IL" sz="1800" dirty="0" smtClean="0"/>
                    </a:p>
                    <a:p>
                      <a:pPr rtl="1"/>
                      <a:endParaRPr lang="he-IL" sz="1800" dirty="0"/>
                    </a:p>
                  </a:txBody>
                  <a:tcPr marL="91436" marR="91436" marT="45740" marB="45740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L="91436" marR="91436" marT="45740" marB="45740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2"/>
                          </a:solidFill>
                        </a:rPr>
                        <a:t>גודל</a:t>
                      </a:r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rtl="1"/>
                      <a:endParaRPr lang="he-IL" sz="1800" dirty="0" smtClean="0"/>
                    </a:p>
                    <a:p>
                      <a:pPr rtl="1"/>
                      <a:endParaRPr lang="he-IL" sz="1800" dirty="0"/>
                    </a:p>
                  </a:txBody>
                  <a:tcPr marL="91436" marR="91436" marT="45740" marB="45740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L="91436" marR="91436" marT="45740" marB="457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sz="1800" dirty="0" smtClean="0">
                          <a:solidFill>
                            <a:schemeClr val="tx2"/>
                          </a:solidFill>
                        </a:rPr>
                        <a:t>תנועה</a:t>
                      </a:r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rtl="1"/>
                      <a:endParaRPr lang="he-IL" sz="1800" dirty="0" smtClean="0"/>
                    </a:p>
                    <a:p>
                      <a:pPr rtl="1"/>
                      <a:endParaRPr lang="he-IL" sz="1800" dirty="0"/>
                    </a:p>
                  </a:txBody>
                  <a:tcPr marL="91436" marR="91436" marT="45740" marB="45740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L="91436" marR="91436" marT="45740" marB="45740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2"/>
                          </a:solidFill>
                        </a:rPr>
                        <a:t>מכיל...</a:t>
                      </a:r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rtl="1"/>
                      <a:endParaRPr lang="he-IL" sz="1800" dirty="0" smtClean="0"/>
                    </a:p>
                    <a:p>
                      <a:pPr rtl="1"/>
                      <a:endParaRPr lang="he-IL" sz="1800" dirty="0"/>
                    </a:p>
                  </a:txBody>
                  <a:tcPr marL="91436" marR="91436" marT="45740" marB="45740"/>
                </a:tc>
                <a:tc>
                  <a:txBody>
                    <a:bodyPr/>
                    <a:lstStyle/>
                    <a:p>
                      <a:pPr rtl="1"/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40" marB="45740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2"/>
                          </a:solidFill>
                        </a:rPr>
                        <a:t>כמות</a:t>
                      </a:r>
                      <a:r>
                        <a:rPr lang="he-IL" sz="1800" baseline="0" dirty="0" smtClean="0">
                          <a:solidFill>
                            <a:schemeClr val="tx2"/>
                          </a:solidFill>
                        </a:rPr>
                        <a:t> התאים הנוצרת בגוף</a:t>
                      </a:r>
                      <a:endParaRPr lang="he-IL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rtl="1"/>
                      <a:endParaRPr lang="he-IL" sz="1800" dirty="0" smtClean="0"/>
                    </a:p>
                    <a:p>
                      <a:pPr rtl="1"/>
                      <a:endParaRPr lang="he-IL" sz="1800" dirty="0"/>
                    </a:p>
                  </a:txBody>
                  <a:tcPr marL="91436" marR="91436" marT="45740" marB="45740"/>
                </a:tc>
                <a:tc>
                  <a:txBody>
                    <a:bodyPr/>
                    <a:lstStyle/>
                    <a:p>
                      <a:pPr rtl="1"/>
                      <a:endParaRPr lang="he-IL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40" marB="45740"/>
                </a:tc>
              </a:tr>
              <a:tr h="370840">
                <a:tc>
                  <a:txBody>
                    <a:bodyPr/>
                    <a:lstStyle/>
                    <a:p>
                      <a:pPr rtl="1" fontAlgn="ctr"/>
                      <a:r>
                        <a:rPr lang="he-IL" sz="1800" dirty="0">
                          <a:solidFill>
                            <a:schemeClr val="tx2"/>
                          </a:solidFill>
                          <a:effectLst/>
                        </a:rPr>
                        <a:t>תקופת הפוריות (מועדי ההבשלה של תאי הרבייה)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1" fontAlgn="ctr"/>
                      <a:endParaRPr lang="he-IL" sz="18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1" fontAlgn="ctr"/>
                      <a:endParaRPr lang="he-IL" sz="18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8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21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8138" y="620688"/>
            <a:ext cx="8183562" cy="646113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</a:rPr>
              <a:t>שאלה </a:t>
            </a:r>
            <a:r>
              <a:rPr lang="he-IL" b="1" dirty="0" smtClean="0">
                <a:solidFill>
                  <a:srgbClr val="1D4C72"/>
                </a:solidFill>
              </a:rPr>
              <a:t>5:</a:t>
            </a:r>
            <a:endParaRPr lang="he-IL" b="1" dirty="0">
              <a:solidFill>
                <a:srgbClr val="1D4C72"/>
              </a:solidFill>
            </a:endParaRPr>
          </a:p>
          <a:p>
            <a:pPr>
              <a:defRPr/>
            </a:pPr>
            <a:r>
              <a:rPr lang="he-IL" dirty="0">
                <a:solidFill>
                  <a:srgbClr val="1D4C72"/>
                </a:solidFill>
              </a:rPr>
              <a:t>השוו בין תא הזרע לתא </a:t>
            </a:r>
            <a:r>
              <a:rPr lang="he-IL" dirty="0" smtClean="0">
                <a:solidFill>
                  <a:srgbClr val="1D4C72"/>
                </a:solidFill>
              </a:rPr>
              <a:t>הביצה </a:t>
            </a:r>
            <a:r>
              <a:rPr lang="he-IL" dirty="0">
                <a:solidFill>
                  <a:srgbClr val="1D4C72"/>
                </a:solidFill>
              </a:rPr>
              <a:t>לפי הסעיפים שבטבלה:</a:t>
            </a:r>
          </a:p>
        </p:txBody>
      </p:sp>
      <p:sp>
        <p:nvSpPr>
          <p:cNvPr id="819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64313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7127329-0262-4A89-B0F9-31301C4DEC2D}" type="slidenum">
              <a:rPr lang="he-IL" sz="1200" smtClean="0">
                <a:solidFill>
                  <a:schemeClr val="bg2">
                    <a:lumMod val="65000"/>
                  </a:schemeClr>
                </a:solidFill>
              </a:rPr>
              <a:pPr>
                <a:defRPr/>
              </a:pPr>
              <a:t>22</a:t>
            </a:fld>
            <a:endParaRPr lang="he-IL" sz="1200" dirty="0" smtClean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7" name="כותרת 6"/>
          <p:cNvSpPr>
            <a:spLocks noGrp="1"/>
          </p:cNvSpPr>
          <p:nvPr>
            <p:ph type="title" idx="4294967295"/>
          </p:nvPr>
        </p:nvSpPr>
        <p:spPr>
          <a:xfrm>
            <a:off x="357188" y="44624"/>
            <a:ext cx="822960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z="1800" b="1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תשובה</a:t>
            </a:r>
          </a:p>
        </p:txBody>
      </p:sp>
      <p:sp>
        <p:nvSpPr>
          <p:cNvPr id="12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796211"/>
              </p:ext>
            </p:extLst>
          </p:nvPr>
        </p:nvGraphicFramePr>
        <p:xfrm>
          <a:off x="766838" y="1847300"/>
          <a:ext cx="7604323" cy="42254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25389"/>
                <a:gridCol w="2389467"/>
                <a:gridCol w="2389467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קריטריונים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תא זרע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תא ביצה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מבנה וצורה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aseline="0" dirty="0" smtClean="0">
                          <a:solidFill>
                            <a:schemeClr val="tx1"/>
                          </a:solidFill>
                        </a:rPr>
                        <a:t>ראש </a:t>
                      </a:r>
                      <a:r>
                        <a:rPr lang="he-IL" sz="1800" baseline="0" dirty="0" err="1" smtClean="0">
                          <a:solidFill>
                            <a:schemeClr val="tx1"/>
                          </a:solidFill>
                        </a:rPr>
                        <a:t>ושוטון</a:t>
                      </a:r>
                      <a:r>
                        <a:rPr lang="he-IL" sz="1800" baseline="0" dirty="0" smtClean="0">
                          <a:solidFill>
                            <a:schemeClr val="tx1"/>
                          </a:solidFill>
                        </a:rPr>
                        <a:t>, בבסיס </a:t>
                      </a:r>
                      <a:r>
                        <a:rPr lang="he-IL" sz="1800" baseline="0" dirty="0" err="1" smtClean="0">
                          <a:solidFill>
                            <a:schemeClr val="tx1"/>
                          </a:solidFill>
                        </a:rPr>
                        <a:t>השוטון</a:t>
                      </a:r>
                      <a:r>
                        <a:rPr lang="he-IL" sz="1800" baseline="0" dirty="0" smtClean="0">
                          <a:solidFill>
                            <a:schemeClr val="tx1"/>
                          </a:solidFill>
                        </a:rPr>
                        <a:t> מיטוכונדריה רבים, תנועת הזנב דוחפת את התא קדימה</a:t>
                      </a:r>
                    </a:p>
                  </a:txBody>
                  <a:tcPr marL="91436" marR="91436" marT="45740" marB="4574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תא מעוגל (תא הביצה), עטוף בתאים נוספים (ביצית), חסר יכולת תנועה עצמית</a:t>
                      </a:r>
                    </a:p>
                  </a:txBody>
                  <a:tcPr marL="91436" marR="91436" marT="45740" marB="45740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גודל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קטן יחסית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0" marB="4574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גדול יחסית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0" marB="457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תנועה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נייד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0" marB="4574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נייח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0" marB="45740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מכיל...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אברוני</a:t>
                      </a:r>
                      <a:r>
                        <a:rPr lang="he-IL" sz="1800" baseline="0" dirty="0" smtClean="0">
                          <a:solidFill>
                            <a:schemeClr val="tx1"/>
                          </a:solidFill>
                        </a:rPr>
                        <a:t> מיטוכונדרייה רבים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0" marB="4574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מאגר מזון </a:t>
                      </a:r>
                      <a:r>
                        <a:rPr lang="he-IL" sz="1800" kern="1200" dirty="0" smtClean="0">
                          <a:solidFill>
                            <a:schemeClr val="tx1"/>
                          </a:solidFill>
                        </a:rPr>
                        <a:t>(חומרי תשמורת)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40" marB="45740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כמות</a:t>
                      </a:r>
                      <a:r>
                        <a:rPr lang="he-IL" sz="1800" baseline="0" dirty="0" smtClean="0">
                          <a:solidFill>
                            <a:schemeClr val="tx1"/>
                          </a:solidFill>
                        </a:rPr>
                        <a:t> התאים הנוצרת בגוף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גדולה</a:t>
                      </a:r>
                      <a:r>
                        <a:rPr lang="he-IL" sz="1800" baseline="0" dirty="0" smtClean="0">
                          <a:solidFill>
                            <a:schemeClr val="tx1"/>
                          </a:solidFill>
                        </a:rPr>
                        <a:t> יחסית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0" marB="4574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kern="1200" baseline="0" dirty="0" smtClean="0">
                          <a:solidFill>
                            <a:schemeClr val="tx1"/>
                          </a:solidFill>
                        </a:rPr>
                        <a:t>קטנה בהרבה מכמות תאי הזרע</a:t>
                      </a:r>
                      <a:endParaRPr lang="he-IL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40" marB="45740"/>
                </a:tc>
              </a:tr>
              <a:tr h="370840">
                <a:tc>
                  <a:txBody>
                    <a:bodyPr/>
                    <a:lstStyle/>
                    <a:p>
                      <a:pPr rtl="1" fontAlgn="ctr"/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</a:rPr>
                        <a:t>תקופת הפוריות (מועדי ההבשלה של תאי הרבייה)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</a:rPr>
                        <a:t>בערך מגיל 12 ועד סוף החיים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1" fontAlgn="ctr"/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</a:rPr>
                        <a:t>בערך מגיל 12 ועד גיל 50</a:t>
                      </a: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2" name="מלבן 1"/>
          <p:cNvSpPr/>
          <p:nvPr/>
        </p:nvSpPr>
        <p:spPr>
          <a:xfrm>
            <a:off x="7452320" y="1469952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b="1" dirty="0">
                <a:solidFill>
                  <a:prstClr val="black"/>
                </a:solidFill>
              </a:rPr>
              <a:t>תשובה: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14351" y="620688"/>
            <a:ext cx="8159749" cy="1830388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</a:rPr>
              <a:t>לרוב</a:t>
            </a:r>
            <a:r>
              <a:rPr lang="he-IL" dirty="0">
                <a:solidFill>
                  <a:prstClr val="black"/>
                </a:solidFill>
              </a:rPr>
              <a:t>, תאי זרע רבים מאוד (אלפים) מגיעים אל קרבת תא הביצה, אך </a:t>
            </a:r>
            <a:r>
              <a:rPr lang="he-IL" dirty="0">
                <a:solidFill>
                  <a:srgbClr val="FF6600"/>
                </a:solidFill>
              </a:rPr>
              <a:t>רק תא זרע יחיד יפרה את תא הביצה</a:t>
            </a:r>
            <a:r>
              <a:rPr lang="he-IL" dirty="0">
                <a:solidFill>
                  <a:prstClr val="black"/>
                </a:solidFill>
              </a:rPr>
              <a:t> – הוא יחדור דרך קרום התא, ייכנס אל תא הביצה, וכעבור זמן </a:t>
            </a:r>
            <a:r>
              <a:rPr lang="he-IL" dirty="0" smtClean="0">
                <a:solidFill>
                  <a:prstClr val="black"/>
                </a:solidFill>
              </a:rPr>
              <a:t>קצר </a:t>
            </a:r>
            <a:r>
              <a:rPr lang="he-IL" dirty="0">
                <a:solidFill>
                  <a:srgbClr val="FF6600"/>
                </a:solidFill>
              </a:rPr>
              <a:t>הגרעין של תא הזרע והגרעין של תא הביצה יתאחדו</a:t>
            </a:r>
            <a:r>
              <a:rPr lang="he-IL" dirty="0">
                <a:solidFill>
                  <a:prstClr val="black"/>
                </a:solidFill>
              </a:rPr>
              <a:t> – זה הרגע של </a:t>
            </a:r>
            <a:r>
              <a:rPr lang="he-IL" dirty="0">
                <a:solidFill>
                  <a:srgbClr val="FF6600"/>
                </a:solidFill>
              </a:rPr>
              <a:t>יצירת הזיגוטה</a:t>
            </a:r>
            <a:r>
              <a:rPr lang="he-IL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564313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8F2D28-C757-4DF1-8481-27CB5F67CABB}" type="slidenum">
              <a:rPr lang="he-IL" smtClean="0">
                <a:solidFill>
                  <a:srgbClr val="A6A6A6"/>
                </a:solidFill>
              </a:rPr>
              <a:pPr>
                <a:defRPr/>
              </a:pPr>
              <a:t>23</a:t>
            </a:fld>
            <a:endParaRPr lang="he-IL" dirty="0" smtClean="0">
              <a:solidFill>
                <a:srgbClr val="A6A6A6"/>
              </a:solidFill>
            </a:endParaRPr>
          </a:p>
        </p:txBody>
      </p:sp>
      <p:sp>
        <p:nvSpPr>
          <p:cNvPr id="13" name="כותרת 12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368300"/>
          </a:xfrm>
          <a:prstGeom prst="rect">
            <a:avLst/>
          </a:prstGeo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תהליך ההפריה</a:t>
            </a:r>
            <a:endParaRPr lang="he-IL" sz="1800" dirty="0">
              <a:solidFill>
                <a:srgbClr val="FF660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23528" y="4437112"/>
            <a:ext cx="8263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הפריה יכולה להתרחש רק בין תאי רבייה של זכר ונקבה המשתייכים לאותו </a:t>
            </a:r>
            <a:r>
              <a:rPr lang="he-IL" dirty="0" smtClean="0"/>
              <a:t>המין</a:t>
            </a:r>
            <a:r>
              <a:rPr lang="en-US" dirty="0" smtClean="0"/>
              <a:t>!</a:t>
            </a:r>
            <a:endParaRPr lang="en-US" dirty="0"/>
          </a:p>
          <a:p>
            <a:r>
              <a:rPr lang="he-IL" dirty="0"/>
              <a:t>רק תא זרע ותא ביצה מאותו המין מסוגלים לזהות זה את זה בעזרת קולטנים מיוחדים המצויים בקרומי </a:t>
            </a:r>
            <a:r>
              <a:rPr lang="he-IL" dirty="0" smtClean="0"/>
              <a:t>התאים. במקרים בודדים תיתכן הפריה בין תאי רבייה של יצורים ממינים שונים כמו סוס ואתון, אולם הצאצא – הפרד – יהיה עקר.</a:t>
            </a:r>
            <a:endParaRPr lang="he-IL" dirty="0"/>
          </a:p>
        </p:txBody>
      </p:sp>
      <p:sp>
        <p:nvSpPr>
          <p:cNvPr id="11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4572" y="1916832"/>
            <a:ext cx="3456384" cy="229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03" t="24491" r="22058" b="13660"/>
          <a:stretch/>
        </p:blipFill>
        <p:spPr bwMode="auto">
          <a:xfrm>
            <a:off x="714064" y="1916832"/>
            <a:ext cx="3456384" cy="230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חץ שמאלה 4"/>
          <p:cNvSpPr/>
          <p:nvPr/>
        </p:nvSpPr>
        <p:spPr>
          <a:xfrm>
            <a:off x="4170448" y="2708920"/>
            <a:ext cx="904124" cy="720080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5868144" y="5972926"/>
            <a:ext cx="2444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solidFill>
                  <a:prstClr val="black"/>
                </a:solidFill>
                <a:hlinkClick r:id="rId4"/>
              </a:rPr>
              <a:t>סרטון</a:t>
            </a:r>
            <a:r>
              <a:rPr lang="he-IL" dirty="0" smtClean="0">
                <a:solidFill>
                  <a:prstClr val="black"/>
                </a:solidFill>
              </a:rPr>
              <a:t>: מתאי רבייה לעובר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514351" y="568072"/>
            <a:ext cx="8058149" cy="91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6732240" y="3023773"/>
            <a:ext cx="2210311" cy="28540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" name="כותרת 12"/>
          <p:cNvSpPr>
            <a:spLocks noGrp="1"/>
          </p:cNvSpPr>
          <p:nvPr>
            <p:ph type="title" idx="4294967295"/>
          </p:nvPr>
        </p:nvSpPr>
        <p:spPr>
          <a:xfrm>
            <a:off x="395536" y="44624"/>
            <a:ext cx="8229600" cy="357188"/>
          </a:xfrm>
          <a:prstGeom prst="rect">
            <a:avLst/>
          </a:prstGeo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מה קורה לאחר ההפריה?</a:t>
            </a:r>
            <a:endParaRPr lang="he-IL" sz="1800" b="1" dirty="0" smtClean="0">
              <a:solidFill>
                <a:schemeClr val="accent6">
                  <a:lumMod val="50000"/>
                  <a:lumOff val="50000"/>
                </a:schemeClr>
              </a:solidFill>
              <a:ea typeface="+mn-ea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24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5496" y="634264"/>
            <a:ext cx="8426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b="1" dirty="0" smtClean="0">
                <a:solidFill>
                  <a:prstClr val="black"/>
                </a:solidFill>
              </a:rPr>
              <a:t>ב.</a:t>
            </a:r>
            <a:r>
              <a:rPr lang="he-IL" sz="1600" dirty="0" smtClean="0">
                <a:solidFill>
                  <a:prstClr val="black"/>
                </a:solidFill>
              </a:rPr>
              <a:t> לאחר ההפריה הזיגוטה </a:t>
            </a:r>
            <a:r>
              <a:rPr lang="he-IL" sz="1600" dirty="0">
                <a:solidFill>
                  <a:prstClr val="black"/>
                </a:solidFill>
              </a:rPr>
              <a:t>מתחילה לעבור חלוקות תא רבות. </a:t>
            </a:r>
            <a:r>
              <a:rPr lang="he-IL" sz="1600" dirty="0" smtClean="0">
                <a:solidFill>
                  <a:prstClr val="black"/>
                </a:solidFill>
              </a:rPr>
              <a:t>העובר </a:t>
            </a:r>
            <a:r>
              <a:rPr lang="he-IL" sz="1600" dirty="0">
                <a:solidFill>
                  <a:prstClr val="black"/>
                </a:solidFill>
              </a:rPr>
              <a:t>הצעיר שנוצר </a:t>
            </a:r>
            <a:r>
              <a:rPr lang="he-IL" sz="1600" dirty="0" smtClean="0">
                <a:solidFill>
                  <a:prstClr val="black"/>
                </a:solidFill>
              </a:rPr>
              <a:t>נע </a:t>
            </a:r>
            <a:r>
              <a:rPr lang="he-IL" sz="1600" dirty="0">
                <a:solidFill>
                  <a:prstClr val="black"/>
                </a:solidFill>
              </a:rPr>
              <a:t>לאורך </a:t>
            </a:r>
            <a:endParaRPr lang="he-IL" sz="1600" dirty="0" smtClean="0">
              <a:solidFill>
                <a:prstClr val="black"/>
              </a:solidFill>
            </a:endParaRPr>
          </a:p>
          <a:p>
            <a:r>
              <a:rPr lang="he-IL" sz="1600" dirty="0" smtClean="0">
                <a:solidFill>
                  <a:prstClr val="black"/>
                </a:solidFill>
              </a:rPr>
              <a:t>החצוצרה </a:t>
            </a:r>
            <a:r>
              <a:rPr lang="he-IL" sz="1600" dirty="0">
                <a:solidFill>
                  <a:prstClr val="black"/>
                </a:solidFill>
              </a:rPr>
              <a:t>ימים מספר עד שהוא נכנס אל הרחם ומגיע אל דופן </a:t>
            </a:r>
            <a:r>
              <a:rPr lang="he-IL" sz="1600" dirty="0" smtClean="0">
                <a:solidFill>
                  <a:prstClr val="black"/>
                </a:solidFill>
              </a:rPr>
              <a:t>הרחם. </a:t>
            </a:r>
          </a:p>
          <a:p>
            <a:r>
              <a:rPr lang="he-IL" sz="1600" dirty="0" smtClean="0">
                <a:solidFill>
                  <a:prstClr val="black"/>
                </a:solidFill>
              </a:rPr>
              <a:t>העובר </a:t>
            </a:r>
            <a:r>
              <a:rPr lang="he-IL" sz="1600" dirty="0">
                <a:solidFill>
                  <a:prstClr val="black"/>
                </a:solidFill>
              </a:rPr>
              <a:t>נקלט ונשתל ברירית הרחם, העשירה בכלי דם, ומתחיל ההיריון</a:t>
            </a:r>
            <a:r>
              <a:rPr lang="he-IL" sz="1600" dirty="0" smtClean="0">
                <a:solidFill>
                  <a:prstClr val="black"/>
                </a:solidFill>
              </a:rPr>
              <a:t>.</a:t>
            </a:r>
            <a:endParaRPr lang="he-IL" sz="1600" dirty="0">
              <a:solidFill>
                <a:prstClr val="black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6766749" y="3205810"/>
            <a:ext cx="20647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b="1" dirty="0" smtClean="0">
                <a:solidFill>
                  <a:prstClr val="black"/>
                </a:solidFill>
              </a:rPr>
              <a:t>א. </a:t>
            </a:r>
            <a:r>
              <a:rPr lang="he-IL" sz="1600" dirty="0" smtClean="0">
                <a:solidFill>
                  <a:prstClr val="black"/>
                </a:solidFill>
              </a:rPr>
              <a:t>ההפריה </a:t>
            </a:r>
            <a:r>
              <a:rPr lang="he-IL" sz="1600" dirty="0">
                <a:solidFill>
                  <a:prstClr val="black"/>
                </a:solidFill>
              </a:rPr>
              <a:t>מתאפשרת רק במהלך </a:t>
            </a:r>
            <a:r>
              <a:rPr lang="he-IL" sz="1600" dirty="0" smtClean="0">
                <a:solidFill>
                  <a:prstClr val="black"/>
                </a:solidFill>
              </a:rPr>
              <a:t>עד 72 שעות שלאחר </a:t>
            </a:r>
            <a:r>
              <a:rPr lang="he-IL" sz="1600" dirty="0">
                <a:solidFill>
                  <a:prstClr val="black"/>
                </a:solidFill>
              </a:rPr>
              <a:t>הביוץ </a:t>
            </a:r>
            <a:r>
              <a:rPr lang="he-IL" sz="1600" dirty="0" smtClean="0">
                <a:solidFill>
                  <a:prstClr val="black"/>
                </a:solidFill>
              </a:rPr>
              <a:t>(חריגת הביצית מהשחלה אל החצוצרה) בזמן </a:t>
            </a:r>
            <a:r>
              <a:rPr lang="he-IL" sz="1600" dirty="0">
                <a:solidFill>
                  <a:prstClr val="black"/>
                </a:solidFill>
              </a:rPr>
              <a:t>שהביצית נמצאת עדיין בקצה החצוצרה. </a:t>
            </a:r>
            <a:endParaRPr lang="he-IL" sz="1600" dirty="0" smtClean="0">
              <a:solidFill>
                <a:prstClr val="black"/>
              </a:solidFill>
            </a:endParaRPr>
          </a:p>
          <a:p>
            <a:r>
              <a:rPr lang="he-IL" sz="1600" dirty="0" smtClean="0">
                <a:solidFill>
                  <a:prstClr val="black"/>
                </a:solidFill>
              </a:rPr>
              <a:t>אם </a:t>
            </a:r>
            <a:r>
              <a:rPr lang="he-IL" sz="1600" dirty="0">
                <a:solidFill>
                  <a:prstClr val="black"/>
                </a:solidFill>
              </a:rPr>
              <a:t>לא מתרחשת הפרייה, הביצית מתנוונת. </a:t>
            </a:r>
          </a:p>
        </p:txBody>
      </p:sp>
      <p:sp>
        <p:nvSpPr>
          <p:cNvPr id="30" name="חץ למעלה 29"/>
          <p:cNvSpPr/>
          <p:nvPr/>
        </p:nvSpPr>
        <p:spPr>
          <a:xfrm rot="16200000">
            <a:off x="5888193" y="3837453"/>
            <a:ext cx="665290" cy="561373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107504" y="1463454"/>
            <a:ext cx="7200800" cy="4917874"/>
            <a:chOff x="107504" y="1463454"/>
            <a:chExt cx="6184179" cy="441381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693718"/>
              <a:ext cx="5450906" cy="4183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מלבן 15"/>
            <p:cNvSpPr/>
            <p:nvPr/>
          </p:nvSpPr>
          <p:spPr>
            <a:xfrm>
              <a:off x="4228662" y="4827352"/>
              <a:ext cx="5982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400" b="1" dirty="0" smtClean="0">
                  <a:solidFill>
                    <a:prstClr val="black"/>
                  </a:solidFill>
                </a:rPr>
                <a:t>ביצית</a:t>
              </a:r>
              <a:endParaRPr lang="he-IL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9" name="מלבן 18"/>
            <p:cNvSpPr/>
            <p:nvPr/>
          </p:nvSpPr>
          <p:spPr>
            <a:xfrm>
              <a:off x="5036843" y="4431306"/>
              <a:ext cx="561963" cy="276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400" b="1" dirty="0" smtClean="0">
                  <a:solidFill>
                    <a:prstClr val="black"/>
                  </a:solidFill>
                </a:rPr>
                <a:t>הפריה</a:t>
              </a:r>
              <a:endParaRPr lang="he-IL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20" name="מלבן 19"/>
            <p:cNvSpPr/>
            <p:nvPr/>
          </p:nvSpPr>
          <p:spPr>
            <a:xfrm rot="2531168">
              <a:off x="4528060" y="2047630"/>
              <a:ext cx="17636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e-IL" sz="1400" b="1" dirty="0" smtClean="0">
                  <a:solidFill>
                    <a:prstClr val="black"/>
                  </a:solidFill>
                </a:rPr>
                <a:t>30 השעות הראשונות </a:t>
              </a:r>
            </a:p>
            <a:p>
              <a:pPr algn="ctr"/>
              <a:r>
                <a:rPr lang="he-IL" sz="1400" b="1" dirty="0" smtClean="0">
                  <a:solidFill>
                    <a:prstClr val="black"/>
                  </a:solidFill>
                </a:rPr>
                <a:t>אחרי ההפריה</a:t>
              </a:r>
              <a:endParaRPr lang="he-IL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21" name="מלבן 20"/>
            <p:cNvSpPr/>
            <p:nvPr/>
          </p:nvSpPr>
          <p:spPr>
            <a:xfrm rot="20887201">
              <a:off x="1909446" y="1646816"/>
              <a:ext cx="6559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400" b="1" dirty="0" smtClean="0">
                  <a:solidFill>
                    <a:prstClr val="black"/>
                  </a:solidFill>
                </a:rPr>
                <a:t>3 ימים</a:t>
              </a:r>
              <a:endParaRPr lang="he-IL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22" name="מלבן 21"/>
            <p:cNvSpPr/>
            <p:nvPr/>
          </p:nvSpPr>
          <p:spPr>
            <a:xfrm rot="19565087">
              <a:off x="1149682" y="1937242"/>
              <a:ext cx="6559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400" b="1" dirty="0" smtClean="0">
                  <a:solidFill>
                    <a:prstClr val="black"/>
                  </a:solidFill>
                </a:rPr>
                <a:t>4 ימים</a:t>
              </a:r>
              <a:endParaRPr lang="he-IL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23" name="מלבן 22"/>
            <p:cNvSpPr/>
            <p:nvPr/>
          </p:nvSpPr>
          <p:spPr>
            <a:xfrm rot="18489003">
              <a:off x="463184" y="2508328"/>
              <a:ext cx="6559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e-IL" sz="1400" b="1" dirty="0" smtClean="0">
                  <a:solidFill>
                    <a:prstClr val="black"/>
                  </a:solidFill>
                </a:rPr>
                <a:t>6 ימים</a:t>
              </a:r>
            </a:p>
          </p:txBody>
        </p:sp>
        <p:sp>
          <p:nvSpPr>
            <p:cNvPr id="17" name="סוגר מסולסל ימני 16"/>
            <p:cNvSpPr/>
            <p:nvPr/>
          </p:nvSpPr>
          <p:spPr>
            <a:xfrm rot="18844116">
              <a:off x="4328877" y="1158628"/>
              <a:ext cx="660542" cy="2637769"/>
            </a:xfrm>
            <a:prstGeom prst="rightBrace">
              <a:avLst>
                <a:gd name="adj1" fmla="val 8333"/>
                <a:gd name="adj2" fmla="val 5848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prstClr val="black"/>
                </a:solidFill>
              </a:endParaRPr>
            </a:p>
          </p:txBody>
        </p:sp>
        <p:sp>
          <p:nvSpPr>
            <p:cNvPr id="31" name="חץ למעלה 30"/>
            <p:cNvSpPr/>
            <p:nvPr/>
          </p:nvSpPr>
          <p:spPr>
            <a:xfrm flipV="1">
              <a:off x="3995935" y="1463454"/>
              <a:ext cx="830967" cy="309362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prstClr val="white"/>
                </a:solidFill>
              </a:endParaRPr>
            </a:p>
          </p:txBody>
        </p:sp>
        <p:sp>
          <p:nvSpPr>
            <p:cNvPr id="24" name="מלבן 23"/>
            <p:cNvSpPr/>
            <p:nvPr/>
          </p:nvSpPr>
          <p:spPr>
            <a:xfrm>
              <a:off x="266078" y="4348123"/>
              <a:ext cx="13997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e-IL" sz="1400" b="1" dirty="0" smtClean="0">
                  <a:solidFill>
                    <a:prstClr val="black"/>
                  </a:solidFill>
                </a:rPr>
                <a:t>השתרשות ברחם</a:t>
              </a:r>
              <a:endParaRPr lang="he-IL" sz="14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8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368300"/>
          </a:xfrm>
          <a:prstGeom prst="rect">
            <a:avLst/>
          </a:prstGeo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הפריה באדם</a:t>
            </a:r>
            <a:endParaRPr lang="he-IL" sz="1800" b="1" dirty="0" smtClean="0">
              <a:solidFill>
                <a:schemeClr val="accent6">
                  <a:lumMod val="50000"/>
                  <a:lumOff val="50000"/>
                </a:schemeClr>
              </a:solidFill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50" y="693992"/>
            <a:ext cx="5429250" cy="4286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צפו בהדמיה של תהליך ההפריה </a:t>
            </a:r>
            <a:r>
              <a:rPr lang="he-IL" dirty="0" smtClean="0">
                <a:solidFill>
                  <a:prstClr val="black"/>
                </a:solidFill>
              </a:rPr>
              <a:t>באדם.</a:t>
            </a:r>
            <a:endParaRPr lang="en-US" b="1" dirty="0">
              <a:solidFill>
                <a:srgbClr val="5F006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2710" name="Text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525713" y="4643438"/>
            <a:ext cx="3975100" cy="428625"/>
          </a:xfrm>
          <a:prstGeom prst="rect">
            <a:avLst/>
          </a:prstGeom>
          <a:noFill/>
          <a:ln w="19050">
            <a:solidFill>
              <a:srgbClr val="1D4C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rIns="72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dirty="0">
                <a:solidFill>
                  <a:prstClr val="black"/>
                </a:solidFill>
                <a:hlinkClick r:id="rId3"/>
              </a:rPr>
              <a:t>הפריה באדם</a:t>
            </a:r>
            <a:endParaRPr lang="he-IL" sz="1400" dirty="0">
              <a:solidFill>
                <a:prstClr val="black"/>
              </a:solidFill>
            </a:endParaRPr>
          </a:p>
        </p:txBody>
      </p:sp>
      <p:pic>
        <p:nvPicPr>
          <p:cNvPr id="72711" name="Picture 9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945" y="1556792"/>
            <a:ext cx="3929063" cy="2709863"/>
          </a:xfrm>
          <a:prstGeom prst="rect">
            <a:avLst/>
          </a:prstGeom>
          <a:noFill/>
          <a:ln w="19050">
            <a:solidFill>
              <a:srgbClr val="1D4C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25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5868144" y="5972926"/>
            <a:ext cx="2444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solidFill>
                  <a:prstClr val="black"/>
                </a:solidFill>
                <a:hlinkClick r:id="rId5"/>
              </a:rPr>
              <a:t>סרטון</a:t>
            </a:r>
            <a:r>
              <a:rPr lang="he-IL" dirty="0" smtClean="0">
                <a:solidFill>
                  <a:prstClr val="black"/>
                </a:solidFill>
              </a:rPr>
              <a:t>: מתאי רבייה לעובר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633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7317"/>
            <a:ext cx="3898185" cy="377393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14351" y="548680"/>
            <a:ext cx="8159749" cy="1830388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הפריה חוץ-גופית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in vitro </a:t>
            </a:r>
            <a:r>
              <a:rPr lang="en-US" dirty="0" err="1">
                <a:solidFill>
                  <a:prstClr val="black"/>
                </a:solidFill>
                <a:latin typeface="Arial"/>
                <a:cs typeface="Arial"/>
              </a:rPr>
              <a:t>fertilisation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ובקיצור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IVF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) הקרויה בשפת היומיום – הפריית מבחנה, היא אחד הכלים העיקריים לטיפול בעקרות בקרב נשים וגברים. הפריה זו בין ביצית שנשאבה משחלת האישה וזרע שנלקח מהגבר מתרחשת מחוץ לגוף האישה.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לאחר כמה ימים העובר הצעיר מוחזר חזרה לרחם, שם מתפתח ההיריון כהיריון רגיל לכל דבר.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b="1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b="1" dirty="0">
              <a:solidFill>
                <a:srgbClr val="5F0060">
                  <a:lumMod val="50000"/>
                  <a:lumOff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564313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8F2D28-C757-4DF1-8481-27CB5F67CABB}" type="slidenum">
              <a:rPr lang="he-IL" smtClean="0">
                <a:solidFill>
                  <a:srgbClr val="A6A6A6"/>
                </a:solidFill>
              </a:rPr>
              <a:pPr>
                <a:defRPr/>
              </a:pPr>
              <a:t>26</a:t>
            </a:fld>
            <a:endParaRPr lang="he-IL" dirty="0" smtClean="0">
              <a:solidFill>
                <a:srgbClr val="A6A6A6"/>
              </a:solidFill>
            </a:endParaRPr>
          </a:p>
        </p:txBody>
      </p:sp>
      <p:sp>
        <p:nvSpPr>
          <p:cNvPr id="13" name="כותרת 12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368300"/>
          </a:xfrm>
          <a:prstGeom prst="rect">
            <a:avLst/>
          </a:prstGeo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הפריה חוץ-גופית</a:t>
            </a:r>
            <a:endParaRPr lang="he-IL" sz="1800" dirty="0">
              <a:solidFill>
                <a:srgbClr val="FF6600"/>
              </a:solidFill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pic>
        <p:nvPicPr>
          <p:cNvPr id="12" name="Picture 2" descr="http://upload.wikimedia.org/wikipedia/commons/f/fd/Blastocyst%2C_day_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/>
          <a:stretch/>
        </p:blipFill>
        <p:spPr bwMode="auto">
          <a:xfrm>
            <a:off x="1758406" y="4186851"/>
            <a:ext cx="1877992" cy="154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1778998" y="1855857"/>
            <a:ext cx="18934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b="1" dirty="0">
                <a:solidFill>
                  <a:prstClr val="black"/>
                </a:solidFill>
                <a:latin typeface="Arial"/>
                <a:cs typeface="Arial"/>
              </a:rPr>
              <a:t>עוברים לפני ההעברה לרחם</a:t>
            </a:r>
          </a:p>
        </p:txBody>
      </p:sp>
      <p:sp>
        <p:nvSpPr>
          <p:cNvPr id="6" name="מלבן 5"/>
          <p:cNvSpPr/>
          <p:nvPr/>
        </p:nvSpPr>
        <p:spPr>
          <a:xfrm>
            <a:off x="322188" y="5818038"/>
            <a:ext cx="8351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"תינוקת המבחנה" הראשונה בעולם הייתה </a:t>
            </a:r>
            <a:r>
              <a:rPr lang="he-IL" dirty="0" err="1">
                <a:solidFill>
                  <a:prstClr val="black"/>
                </a:solidFill>
                <a:latin typeface="Arial"/>
                <a:cs typeface="Arial"/>
              </a:rPr>
              <a:t>לואיז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בראון, שנולדה בשנת 1978 בבריטניה.</a:t>
            </a:r>
          </a:p>
          <a:p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מאז השימוש בטכניקה זאת הלך והתרחב וכיום כאחוז מכלל הלידות כיום בעולם המערבי </a:t>
            </a:r>
          </a:p>
          <a:p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הן כתוצאה מהפריה חוץ-גופית.</a:t>
            </a:r>
          </a:p>
        </p:txBody>
      </p:sp>
      <p:sp>
        <p:nvSpPr>
          <p:cNvPr id="7" name="מלבן 6"/>
          <p:cNvSpPr/>
          <p:nvPr/>
        </p:nvSpPr>
        <p:spPr>
          <a:xfrm>
            <a:off x="7984696" y="2636912"/>
            <a:ext cx="538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b="1" dirty="0">
                <a:solidFill>
                  <a:prstClr val="black"/>
                </a:solidFill>
                <a:latin typeface="Arial"/>
                <a:cs typeface="Arial"/>
              </a:rPr>
              <a:t>ביצית</a:t>
            </a:r>
          </a:p>
        </p:txBody>
      </p:sp>
      <p:cxnSp>
        <p:nvCxnSpPr>
          <p:cNvPr id="9" name="מחבר חץ ישר 8"/>
          <p:cNvCxnSpPr/>
          <p:nvPr/>
        </p:nvCxnSpPr>
        <p:spPr>
          <a:xfrm flipH="1">
            <a:off x="7452320" y="2780928"/>
            <a:ext cx="532376" cy="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 flipH="1">
            <a:off x="7604720" y="4437111"/>
            <a:ext cx="532376" cy="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מלבן 19"/>
          <p:cNvSpPr/>
          <p:nvPr/>
        </p:nvSpPr>
        <p:spPr>
          <a:xfrm>
            <a:off x="8100392" y="4278027"/>
            <a:ext cx="4122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b="1" dirty="0">
                <a:solidFill>
                  <a:prstClr val="black"/>
                </a:solidFill>
                <a:latin typeface="Arial"/>
                <a:cs typeface="Arial"/>
              </a:rPr>
              <a:t>זרע</a:t>
            </a:r>
          </a:p>
        </p:txBody>
      </p:sp>
      <p:pic>
        <p:nvPicPr>
          <p:cNvPr id="21" name="Picture 2" descr="http://upload.wikimedia.org/wikipedia/commons/6/6b/Embryo%2C_8_cell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4" t="11757" r="23175" b="19676"/>
          <a:stretch/>
        </p:blipFill>
        <p:spPr bwMode="auto">
          <a:xfrm>
            <a:off x="1758406" y="2142229"/>
            <a:ext cx="1898160" cy="186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21"/>
          <p:cNvSpPr/>
          <p:nvPr/>
        </p:nvSpPr>
        <p:spPr>
          <a:xfrm>
            <a:off x="611560" y="2662507"/>
            <a:ext cx="10534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b="1" dirty="0">
                <a:solidFill>
                  <a:prstClr val="black"/>
                </a:solidFill>
                <a:latin typeface="Arial"/>
                <a:cs typeface="Arial"/>
              </a:rPr>
              <a:t>עובר בן 3ימים</a:t>
            </a:r>
          </a:p>
        </p:txBody>
      </p:sp>
      <p:sp>
        <p:nvSpPr>
          <p:cNvPr id="23" name="מלבן 22"/>
          <p:cNvSpPr/>
          <p:nvPr/>
        </p:nvSpPr>
        <p:spPr>
          <a:xfrm>
            <a:off x="623328" y="4334070"/>
            <a:ext cx="10534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b="1" dirty="0">
                <a:solidFill>
                  <a:prstClr val="black"/>
                </a:solidFill>
                <a:latin typeface="Arial"/>
                <a:cs typeface="Arial"/>
              </a:rPr>
              <a:t>עובר בן 5ימים</a:t>
            </a:r>
          </a:p>
        </p:txBody>
      </p:sp>
      <p:sp>
        <p:nvSpPr>
          <p:cNvPr id="2" name="מלבן 1"/>
          <p:cNvSpPr/>
          <p:nvPr/>
        </p:nvSpPr>
        <p:spPr>
          <a:xfrm>
            <a:off x="1642174" y="5671120"/>
            <a:ext cx="20842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prstClr val="black"/>
                </a:solidFill>
              </a:rPr>
              <a:t>Ekem</a:t>
            </a:r>
            <a:r>
              <a:rPr lang="he-IL" sz="1000" dirty="0">
                <a:solidFill>
                  <a:prstClr val="black"/>
                </a:solidFill>
              </a:rPr>
              <a:t>, מתוך </a:t>
            </a:r>
            <a:r>
              <a:rPr lang="en-US" sz="1000" dirty="0">
                <a:solidFill>
                  <a:prstClr val="black"/>
                </a:solidFill>
              </a:rPr>
              <a:t>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5044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14351" y="620688"/>
            <a:ext cx="8159749" cy="1830388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לעיתים יש צורך בהזרקה ישירה של הזרע לתוך הביצית. הליך זה נעשה תחת המיקרוסקופ.</a:t>
            </a:r>
            <a:endParaRPr lang="he-IL" b="1" dirty="0">
              <a:solidFill>
                <a:srgbClr val="5F0060">
                  <a:lumMod val="50000"/>
                  <a:lumOff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564313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8F2D28-C757-4DF1-8481-27CB5F67CABB}" type="slidenum">
              <a:rPr lang="he-IL" smtClean="0">
                <a:solidFill>
                  <a:srgbClr val="A6A6A6"/>
                </a:solidFill>
              </a:rPr>
              <a:pPr>
                <a:defRPr/>
              </a:pPr>
              <a:t>27</a:t>
            </a:fld>
            <a:endParaRPr lang="he-IL" dirty="0" smtClean="0">
              <a:solidFill>
                <a:srgbClr val="A6A6A6"/>
              </a:solidFill>
            </a:endParaRPr>
          </a:p>
        </p:txBody>
      </p:sp>
      <p:sp>
        <p:nvSpPr>
          <p:cNvPr id="13" name="כותרת 12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368300"/>
          </a:xfrm>
          <a:prstGeom prst="rect">
            <a:avLst/>
          </a:prstGeo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הפריה חוץ גופית</a:t>
            </a:r>
            <a:endParaRPr lang="he-IL" sz="1800" dirty="0">
              <a:solidFill>
                <a:srgbClr val="FF6600"/>
              </a:solidFill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pic>
        <p:nvPicPr>
          <p:cNvPr id="1028" name="Picture 4" descr="http://upload.wikimedia.org/wikipedia/commons/7/79/Ic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18338"/>
            <a:ext cx="5429056" cy="408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6"/>
          <p:cNvSpPr/>
          <p:nvPr/>
        </p:nvSpPr>
        <p:spPr>
          <a:xfrm>
            <a:off x="2162232" y="5650957"/>
            <a:ext cx="20842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prstClr val="black"/>
                </a:solidFill>
              </a:rPr>
              <a:t>Ekem</a:t>
            </a:r>
            <a:r>
              <a:rPr lang="he-IL" sz="1000" dirty="0">
                <a:solidFill>
                  <a:prstClr val="black"/>
                </a:solidFill>
              </a:rPr>
              <a:t>, מתוך </a:t>
            </a:r>
            <a:r>
              <a:rPr lang="en-US" sz="1000" dirty="0">
                <a:solidFill>
                  <a:prstClr val="black"/>
                </a:solidFill>
              </a:rPr>
              <a:t>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3741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 idx="4294967295"/>
          </p:nvPr>
        </p:nvSpPr>
        <p:spPr>
          <a:xfrm>
            <a:off x="357188" y="44624"/>
            <a:ext cx="822960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z="1800" b="1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שאלה 6: הפרייה חוץ גופית</a:t>
            </a:r>
          </a:p>
        </p:txBody>
      </p:sp>
      <p:sp>
        <p:nvSpPr>
          <p:cNvPr id="8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28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138" y="620688"/>
            <a:ext cx="8183562" cy="2308324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6:</a:t>
            </a: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הפרייה חוץ גופית יכולה לעזור במקרים שונים של בעיות פוריות. לדוגמה עקרות שנובעת מ: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סתימה בחצוצרות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תנועתיות נמוכה מדי של הזרע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חוסר ייצור ביציות בשחלות (שמעלה את הצורך בתרומת ביצית)</a:t>
            </a:r>
          </a:p>
          <a:p>
            <a:pPr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הסבירו מדוע טכניקת ההפריה החוץ גופית יכולה לעזור במקרים אלה.</a:t>
            </a:r>
          </a:p>
          <a:p>
            <a:pPr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 idx="4294967295"/>
          </p:nvPr>
        </p:nvSpPr>
        <p:spPr>
          <a:xfrm>
            <a:off x="357188" y="44624"/>
            <a:ext cx="822960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z="1800" b="1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תשובה</a:t>
            </a:r>
          </a:p>
        </p:txBody>
      </p:sp>
      <p:sp>
        <p:nvSpPr>
          <p:cNvPr id="10" name="Rectangle 12"/>
          <p:cNvSpPr/>
          <p:nvPr/>
        </p:nvSpPr>
        <p:spPr>
          <a:xfrm>
            <a:off x="312186" y="2852936"/>
            <a:ext cx="8143875" cy="208823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>
              <a:defRPr/>
            </a:pPr>
            <a:r>
              <a:rPr lang="he-IL" b="1" dirty="0">
                <a:solidFill>
                  <a:prstClr val="black"/>
                </a:solidFill>
              </a:rPr>
              <a:t>תשובה:</a:t>
            </a:r>
            <a:endParaRPr lang="he-IL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he-IL" kern="0" dirty="0" smtClean="0">
                <a:solidFill>
                  <a:prstClr val="black"/>
                </a:solidFill>
                <a:latin typeface="Calibri"/>
              </a:rPr>
              <a:t>סתימה בחצוצרות אינה מאפשרת מפגש בין תאי הזרע ובין הביצית. הפרייה חוץ גופית יכולה להחליף את ההפריה הטבעית.</a:t>
            </a:r>
          </a:p>
          <a:p>
            <a:pPr>
              <a:defRPr/>
            </a:pPr>
            <a:r>
              <a:rPr lang="he-IL" kern="0" dirty="0" smtClean="0">
                <a:solidFill>
                  <a:prstClr val="black"/>
                </a:solidFill>
                <a:latin typeface="Calibri"/>
              </a:rPr>
              <a:t>עקב התנועתיות הנמוכה של תאי הזרע הסיכוי שלהם לנוע עד הביצית ולהפרותה קטן. הפרייה חוץ גופית "מקצרת" את המרחק שהזרע צריך לנוע עד הביצית.</a:t>
            </a:r>
          </a:p>
          <a:p>
            <a:pPr>
              <a:defRPr/>
            </a:pPr>
            <a:r>
              <a:rPr lang="he-IL" kern="0" dirty="0" smtClean="0">
                <a:solidFill>
                  <a:prstClr val="black"/>
                </a:solidFill>
                <a:latin typeface="Calibri"/>
              </a:rPr>
              <a:t>במקרה של תרומת ביצית, הדרך היחידה </a:t>
            </a:r>
            <a:r>
              <a:rPr lang="he-IL" kern="0" dirty="0" err="1" smtClean="0">
                <a:solidFill>
                  <a:prstClr val="black"/>
                </a:solidFill>
                <a:latin typeface="Calibri"/>
              </a:rPr>
              <a:t>להפרייה</a:t>
            </a:r>
            <a:r>
              <a:rPr lang="he-IL" kern="0" dirty="0" smtClean="0">
                <a:solidFill>
                  <a:prstClr val="black"/>
                </a:solidFill>
                <a:latin typeface="Calibri"/>
              </a:rPr>
              <a:t> היא הפרייה חוץ גופית. אין דרך להחדיר את הביצית לגוף האישה על מנת לאפשר הפרייה טבעית.</a:t>
            </a:r>
            <a:endParaRPr lang="he-IL" kern="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he-IL" b="1" dirty="0">
              <a:solidFill>
                <a:prstClr val="black"/>
              </a:solidFill>
            </a:endParaRPr>
          </a:p>
          <a:p>
            <a:pPr>
              <a:defRPr/>
            </a:pPr>
            <a:endParaRPr lang="he-IL" b="1" dirty="0">
              <a:solidFill>
                <a:prstClr val="black"/>
              </a:solidFill>
            </a:endParaRPr>
          </a:p>
          <a:p>
            <a:pPr>
              <a:defRPr/>
            </a:pPr>
            <a:endParaRPr lang="he-IL" b="1" dirty="0">
              <a:solidFill>
                <a:prstClr val="black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29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138" y="620688"/>
            <a:ext cx="8183562" cy="2308324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</a:t>
            </a:r>
            <a:r>
              <a:rPr lang="he-IL" b="1" dirty="0" smtClean="0">
                <a:solidFill>
                  <a:srgbClr val="1D4C72"/>
                </a:solidFill>
                <a:latin typeface="Arial"/>
                <a:cs typeface="Arial"/>
              </a:rPr>
              <a:t>6:</a:t>
            </a: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he-IL" dirty="0" smtClean="0">
                <a:solidFill>
                  <a:srgbClr val="1D4C72"/>
                </a:solidFill>
                <a:latin typeface="Arial"/>
                <a:cs typeface="Arial"/>
              </a:rPr>
              <a:t>הפרייה חוץ גופית יכולה לעזור במקרים שונים של בעיות פוריות. לדוגמה עקרות שנובעת מ: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he-IL" dirty="0" smtClean="0">
                <a:solidFill>
                  <a:srgbClr val="1D4C72"/>
                </a:solidFill>
                <a:latin typeface="Arial"/>
                <a:cs typeface="Arial"/>
              </a:rPr>
              <a:t>סתימה בחצוצרות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he-IL" dirty="0" smtClean="0">
                <a:solidFill>
                  <a:srgbClr val="1D4C72"/>
                </a:solidFill>
                <a:latin typeface="Arial"/>
                <a:cs typeface="Arial"/>
              </a:rPr>
              <a:t>תנועתיות נמוכה מדי של הזרע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he-IL" dirty="0" smtClean="0">
                <a:solidFill>
                  <a:srgbClr val="1D4C72"/>
                </a:solidFill>
                <a:latin typeface="Arial"/>
                <a:cs typeface="Arial"/>
              </a:rPr>
              <a:t>חוסר ייצור ביציות בשחלות (שמעלה את הצורך בתרומת ביצית)</a:t>
            </a:r>
          </a:p>
          <a:p>
            <a:pPr>
              <a:defRPr/>
            </a:pPr>
            <a:r>
              <a:rPr lang="he-IL" dirty="0" smtClean="0">
                <a:solidFill>
                  <a:srgbClr val="1D4C72"/>
                </a:solidFill>
                <a:latin typeface="Arial"/>
                <a:cs typeface="Arial"/>
              </a:rPr>
              <a:t>הסבירו מדוע טכניקת ההפריה החוץ גופית יכולה לעזור במקרים אלה.</a:t>
            </a:r>
          </a:p>
          <a:p>
            <a:pPr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26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3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  <p:sp>
        <p:nvSpPr>
          <p:cNvPr id="13" name="כותרת 12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368300"/>
          </a:xfrm>
          <a:prstGeom prst="rect">
            <a:avLst/>
          </a:prstGeo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מערכת הרבייה הזכרית</a:t>
            </a:r>
            <a:endParaRPr lang="he-IL" sz="1800" dirty="0">
              <a:solidFill>
                <a:srgbClr val="FF6600"/>
              </a:solidFill>
            </a:endParaRPr>
          </a:p>
        </p:txBody>
      </p:sp>
      <p:sp>
        <p:nvSpPr>
          <p:cNvPr id="18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924" y="1196752"/>
            <a:ext cx="4873002" cy="489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2252" y="732408"/>
            <a:ext cx="2795748" cy="464344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 smtClean="0">
                <a:solidFill>
                  <a:schemeClr val="tx2"/>
                </a:solidFill>
              </a:rPr>
              <a:t>מערכת הרבייה הזכרית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64313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D221DAA-72DA-4923-99A6-90842D9D97D2}" type="slidenum">
              <a:rPr lang="he-IL" sz="1200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30</a:t>
            </a:fld>
            <a:endParaRPr lang="he-IL" sz="1200" dirty="0" smtClean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כותרת 7"/>
          <p:cNvSpPr>
            <a:spLocks noGrp="1"/>
          </p:cNvSpPr>
          <p:nvPr>
            <p:ph type="title" idx="4294967295"/>
          </p:nvPr>
        </p:nvSpPr>
        <p:spPr>
          <a:xfrm>
            <a:off x="1857375" y="44624"/>
            <a:ext cx="6829425" cy="3571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סיכום</a:t>
            </a:r>
            <a:r>
              <a:rPr lang="he-IL" sz="1800" b="1" dirty="0">
                <a:solidFill>
                  <a:srgbClr val="FF6600"/>
                </a:solidFill>
                <a:ea typeface="+mn-ea"/>
              </a:rPr>
              <a:t>: תאי רבייה, מערכת הרבייה ותהליך ההפריה</a:t>
            </a:r>
            <a:br>
              <a:rPr lang="he-IL" sz="1800" b="1" dirty="0">
                <a:solidFill>
                  <a:srgbClr val="FF6600"/>
                </a:solidFill>
                <a:ea typeface="+mn-ea"/>
              </a:rPr>
            </a:br>
            <a:endParaRPr lang="he-IL" sz="1800" b="1" dirty="0">
              <a:solidFill>
                <a:srgbClr val="FF6600"/>
              </a:solidFill>
              <a:ea typeface="+mn-ea"/>
            </a:endParaRPr>
          </a:p>
        </p:txBody>
      </p:sp>
      <p:sp>
        <p:nvSpPr>
          <p:cNvPr id="73733" name="Rectangle 18"/>
          <p:cNvSpPr>
            <a:spLocks noChangeArrowheads="1"/>
          </p:cNvSpPr>
          <p:nvPr/>
        </p:nvSpPr>
        <p:spPr bwMode="auto">
          <a:xfrm>
            <a:off x="414864" y="5725705"/>
            <a:ext cx="8143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e-IL" sz="2000" b="1" dirty="0" smtClean="0">
                <a:solidFill>
                  <a:srgbClr val="1D4C72"/>
                </a:solidFill>
              </a:rPr>
              <a:t>מונחים מהסילבוס: </a:t>
            </a:r>
          </a:p>
          <a:p>
            <a:r>
              <a:rPr lang="he-IL" sz="2000" dirty="0" smtClean="0">
                <a:solidFill>
                  <a:prstClr val="black"/>
                </a:solidFill>
              </a:rPr>
              <a:t>אשך, זיגוטה, הפריה, התמיינות, חצוצרה, נרתיק, ערמונית, פין, צינור הביציות, צינור מוביל הזרע, רחם, תא ביצה (ביצית), תא זרע.</a:t>
            </a:r>
            <a:endParaRPr lang="he-IL" sz="2000" dirty="0">
              <a:solidFill>
                <a:prstClr val="black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428624" y="620687"/>
            <a:ext cx="8143875" cy="5105017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</a:rPr>
              <a:t> 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442352" y="692696"/>
            <a:ext cx="78512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 מערכת </a:t>
            </a: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הרבייה הזכרית באדם כוללת: אשכים, צינור מוביל הזרע, ערמונית ופין.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 מערכת הרבייה הנקבית באדם כוללת: שחלות, צינור הביציות (חצוצרה), רחם, נרתיק.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בהפריה שני </a:t>
            </a: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תא רבייה </a:t>
            </a:r>
            <a:r>
              <a:rPr lang="he-IL" sz="1600" dirty="0" err="1" smtClean="0">
                <a:solidFill>
                  <a:prstClr val="black"/>
                </a:solidFill>
                <a:latin typeface="Arial"/>
                <a:cs typeface="Arial"/>
              </a:rPr>
              <a:t>הפלואידים</a:t>
            </a: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– תא </a:t>
            </a: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רבייה נקבי – תא ביצה (ביצית), ותא רבייה </a:t>
            </a: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זכרי </a:t>
            </a: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– תא </a:t>
            </a: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  זרע, המכילים כל אחד 23 כרומוזומים, מתלכדים ונוצרת זיגוטה </a:t>
            </a:r>
            <a:r>
              <a:rPr lang="he-IL" sz="1600" dirty="0" err="1" smtClean="0">
                <a:solidFill>
                  <a:prstClr val="black"/>
                </a:solidFill>
                <a:latin typeface="Arial"/>
                <a:cs typeface="Arial"/>
              </a:rPr>
              <a:t>דיפלואידית</a:t>
            </a: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 (המכילה 46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  כרומוזומים).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 תא </a:t>
            </a: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הזרע קטן בהרבה </a:t>
            </a: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מתא הביצה, </a:t>
            </a: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נייד (בעל </a:t>
            </a:r>
            <a:r>
              <a:rPr lang="he-IL" sz="1600" dirty="0" err="1">
                <a:solidFill>
                  <a:prstClr val="black"/>
                </a:solidFill>
                <a:latin typeface="Arial"/>
                <a:cs typeface="Arial"/>
              </a:rPr>
              <a:t>שוטון</a:t>
            </a: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) ומכיל אברוני מיטוכונדריה רבים. לעומתו, </a:t>
            </a: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  תא </a:t>
            </a: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הביצה </a:t>
            </a: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גדול </a:t>
            </a: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יחסית, </a:t>
            </a: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נייח</a:t>
            </a: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, ומכיל מאגר מזון (חומרי תשמורת</a:t>
            </a: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).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 ההפריה מתרחשת בחצוצרה. לאחר ההפריה הזיגוטה נעה אל הרחם ומשתרשת בה.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he-IL" sz="16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 הזיגוטה מתחלקת בסדרת חלוקות מיטוזה עוקבות, וכך נוצר יצור רב-תאי. בו-בזמן מתרחשים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  תהליכי התמיינות המובילים ליצירת האיברים והרקמות השונות.</a:t>
            </a:r>
            <a:endParaRPr lang="he-IL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he-IL" sz="16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 חלוקות מיטוזה ממשיכות להתרחש באזורים שונים גם בגוף הבוגר.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 החל מגיל ההתבגרות, נוצרים באיברי המין (שחלות בנקבה ואשכים בזכר) תאי רבייה </a:t>
            </a:r>
            <a:r>
              <a:rPr lang="he-IL" sz="1600" dirty="0" err="1" smtClean="0">
                <a:solidFill>
                  <a:prstClr val="black"/>
                </a:solidFill>
                <a:latin typeface="Arial"/>
                <a:cs typeface="Arial"/>
              </a:rPr>
              <a:t>הפלואידים</a:t>
            </a: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  באמצעות תהליך מיוזה.</a:t>
            </a:r>
            <a:endParaRPr lang="he-IL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6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6" descr="C:\Users\O_B\Documents\א נחשון\camel12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462FE4-0973-4C2B-ABBC-AADA3ACE321A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he-IL" dirty="0" smtClean="0"/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890588" y="35346"/>
            <a:ext cx="7772400" cy="441326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שאלה 7: ביולוגיה בחיוך</a:t>
            </a:r>
            <a:endParaRPr lang="he-IL" sz="1800" dirty="0" smtClean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758" name="Slide Number Placeholder 15"/>
          <p:cNvSpPr txBox="1">
            <a:spLocks/>
          </p:cNvSpPr>
          <p:nvPr/>
        </p:nvSpPr>
        <p:spPr bwMode="auto">
          <a:xfrm>
            <a:off x="107950" y="6524625"/>
            <a:ext cx="576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C26FA427-C46F-4382-96FA-BC7EC0ED6931}" type="slidenum">
              <a:rPr lang="he-IL" sz="1100">
                <a:solidFill>
                  <a:srgbClr val="BFBFBF"/>
                </a:solidFill>
              </a:rPr>
              <a:pPr algn="l" eaLnBrk="1" hangingPunct="1"/>
              <a:t>31</a:t>
            </a:fld>
            <a:endParaRPr lang="he-IL" sz="1100" dirty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813" y="479425"/>
            <a:ext cx="7070725" cy="3831818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he-IL" b="1" dirty="0" smtClean="0">
                <a:solidFill>
                  <a:srgbClr val="1F497D"/>
                </a:solidFill>
              </a:rPr>
              <a:t>שאלה 7: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e-IL" dirty="0" smtClean="0">
                <a:solidFill>
                  <a:schemeClr val="tx2"/>
                </a:solidFill>
              </a:rPr>
              <a:t>תא ביצה, הנוצר בשחלה הימנית, יצא למסע ניווט</a:t>
            </a:r>
            <a:r>
              <a:rPr lang="he-IL" dirty="0">
                <a:solidFill>
                  <a:schemeClr val="tx2"/>
                </a:solidFill>
              </a:rPr>
              <a:t> </a:t>
            </a:r>
            <a:r>
              <a:rPr lang="he-IL" dirty="0" smtClean="0">
                <a:solidFill>
                  <a:schemeClr val="tx2"/>
                </a:solidFill>
              </a:rPr>
              <a:t>ומצא את עצמו ברחם.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e-IL" dirty="0" smtClean="0">
                <a:solidFill>
                  <a:schemeClr val="tx2"/>
                </a:solidFill>
              </a:rPr>
              <a:t>מבין המסלולים הבאים, איזה מסלול אפשר שהוא עשה?</a:t>
            </a:r>
          </a:p>
          <a:p>
            <a:pPr marL="180975" lvl="0" indent="-180975" eaLnBrk="1" hangingPunct="1">
              <a:lnSpc>
                <a:spcPct val="150000"/>
              </a:lnSpc>
              <a:defRPr/>
            </a:pPr>
            <a:r>
              <a:rPr lang="he-IL" dirty="0" smtClean="0">
                <a:solidFill>
                  <a:schemeClr val="tx2"/>
                </a:solidFill>
              </a:rPr>
              <a:t>א. יצא מן השחלה </a:t>
            </a:r>
            <a:r>
              <a:rPr lang="he-IL" dirty="0">
                <a:solidFill>
                  <a:schemeClr val="tx2"/>
                </a:solidFill>
              </a:rPr>
              <a:t>הימנית, </a:t>
            </a:r>
            <a:r>
              <a:rPr lang="he-IL" dirty="0" smtClean="0">
                <a:solidFill>
                  <a:schemeClr val="tx2"/>
                </a:solidFill>
              </a:rPr>
              <a:t>במחלף הראשון יצא לצינור </a:t>
            </a:r>
            <a:r>
              <a:rPr lang="he-IL" dirty="0">
                <a:solidFill>
                  <a:schemeClr val="tx2"/>
                </a:solidFill>
              </a:rPr>
              <a:t>הביצית, </a:t>
            </a:r>
            <a:endParaRPr lang="he-IL" dirty="0" smtClean="0">
              <a:solidFill>
                <a:schemeClr val="tx2"/>
              </a:solidFill>
            </a:endParaRPr>
          </a:p>
          <a:p>
            <a:pPr marL="180975" lvl="0" indent="-180975" eaLnBrk="1" hangingPunct="1">
              <a:lnSpc>
                <a:spcPct val="150000"/>
              </a:lnSpc>
              <a:defRPr/>
            </a:pPr>
            <a:r>
              <a:rPr lang="he-IL" dirty="0">
                <a:solidFill>
                  <a:schemeClr val="tx2"/>
                </a:solidFill>
              </a:rPr>
              <a:t> </a:t>
            </a:r>
            <a:r>
              <a:rPr lang="he-IL" dirty="0" smtClean="0">
                <a:solidFill>
                  <a:schemeClr val="tx2"/>
                </a:solidFill>
              </a:rPr>
              <a:t>   משם לשחלה </a:t>
            </a:r>
            <a:r>
              <a:rPr lang="he-IL" dirty="0">
                <a:solidFill>
                  <a:schemeClr val="tx2"/>
                </a:solidFill>
              </a:rPr>
              <a:t>השמאלית ומשם </a:t>
            </a:r>
            <a:r>
              <a:rPr lang="he-IL" dirty="0" smtClean="0">
                <a:solidFill>
                  <a:schemeClr val="tx2"/>
                </a:solidFill>
              </a:rPr>
              <a:t>לרחם.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e-IL" dirty="0" smtClean="0">
                <a:solidFill>
                  <a:schemeClr val="tx2"/>
                </a:solidFill>
              </a:rPr>
              <a:t>ב. השתלב בתנועה בכניסה לצינור הביצית, פנה לנרתיק ומשם לרחם.</a:t>
            </a:r>
          </a:p>
          <a:p>
            <a:pPr marL="180975" indent="-180975" eaLnBrk="1" hangingPunct="1">
              <a:lnSpc>
                <a:spcPct val="150000"/>
              </a:lnSpc>
              <a:defRPr/>
            </a:pPr>
            <a:r>
              <a:rPr lang="he-IL" dirty="0" smtClean="0">
                <a:solidFill>
                  <a:schemeClr val="tx2"/>
                </a:solidFill>
              </a:rPr>
              <a:t>ג. ירד במחלף לעבר הערמונית ומשם המשיך לרחם.</a:t>
            </a:r>
          </a:p>
          <a:p>
            <a:pPr lvl="0" eaLnBrk="1" hangingPunct="1">
              <a:lnSpc>
                <a:spcPct val="150000"/>
              </a:lnSpc>
              <a:defRPr/>
            </a:pPr>
            <a:r>
              <a:rPr lang="he-IL" dirty="0" smtClean="0">
                <a:solidFill>
                  <a:schemeClr val="tx2"/>
                </a:solidFill>
              </a:rPr>
              <a:t>ד. פנה </a:t>
            </a:r>
            <a:r>
              <a:rPr lang="he-IL" dirty="0">
                <a:solidFill>
                  <a:schemeClr val="tx2"/>
                </a:solidFill>
              </a:rPr>
              <a:t>בלי לאותת שמאלה ביציאה מצינור </a:t>
            </a:r>
            <a:r>
              <a:rPr lang="he-IL" dirty="0" smtClean="0">
                <a:solidFill>
                  <a:schemeClr val="tx2"/>
                </a:solidFill>
              </a:rPr>
              <a:t>הביצית ומשם המשיך לרחם. </a:t>
            </a:r>
            <a:endParaRPr lang="he-IL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he-IL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he-IL" dirty="0" smtClean="0">
              <a:solidFill>
                <a:schemeClr val="tx2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 flipV="1">
            <a:off x="5868144" y="404664"/>
            <a:ext cx="270435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6" descr="C:\Users\O_B\Documents\א נחשון\camel12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F3A26C-1990-4780-9839-1B3CD138855C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he-IL" dirty="0" smtClean="0"/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890588" y="-36513"/>
            <a:ext cx="7772400" cy="441326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 smtClean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611560" y="4482816"/>
            <a:ext cx="8208912" cy="129698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>
              <a:defRPr/>
            </a:pPr>
            <a:r>
              <a:rPr lang="he-IL" b="1" dirty="0">
                <a:solidFill>
                  <a:prstClr val="black"/>
                </a:solidFill>
              </a:rPr>
              <a:t>תשובה:</a:t>
            </a:r>
            <a:endParaRPr lang="he-IL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he-IL" dirty="0">
                <a:solidFill>
                  <a:schemeClr val="tx1"/>
                </a:solidFill>
              </a:rPr>
              <a:t>תשובה </a:t>
            </a:r>
            <a:r>
              <a:rPr lang="he-IL" dirty="0" smtClean="0">
                <a:solidFill>
                  <a:schemeClr val="tx1"/>
                </a:solidFill>
              </a:rPr>
              <a:t>ד'</a:t>
            </a:r>
            <a:endParaRPr lang="he-IL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he-IL" dirty="0">
                <a:solidFill>
                  <a:schemeClr val="tx1"/>
                </a:solidFill>
              </a:rPr>
              <a:t>תא ביצית </a:t>
            </a:r>
            <a:r>
              <a:rPr lang="he-IL" dirty="0" smtClean="0">
                <a:solidFill>
                  <a:schemeClr val="tx1"/>
                </a:solidFill>
              </a:rPr>
              <a:t>עובר מן השחלה לחצוצרה ומשם ממשיך לרחם (אם הייתה הפריה, היא </a:t>
            </a:r>
          </a:p>
          <a:p>
            <a:pPr>
              <a:defRPr/>
            </a:pPr>
            <a:r>
              <a:rPr lang="he-IL" dirty="0" smtClean="0">
                <a:solidFill>
                  <a:schemeClr val="tx1"/>
                </a:solidFill>
              </a:rPr>
              <a:t>מתרחשת בחצוצרה, והזיגוטה תמשיך לנוע ברחם).</a:t>
            </a:r>
            <a:endParaRPr lang="he-IL" dirty="0">
              <a:solidFill>
                <a:schemeClr val="tx1"/>
              </a:solidFill>
            </a:endParaRPr>
          </a:p>
          <a:p>
            <a:pPr>
              <a:defRPr/>
            </a:pP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813" y="479425"/>
            <a:ext cx="7070725" cy="3831818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he-IL" b="1" dirty="0" smtClean="0">
                <a:solidFill>
                  <a:srgbClr val="1F497D"/>
                </a:solidFill>
              </a:rPr>
              <a:t>שאלה 7: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e-IL" dirty="0" smtClean="0">
                <a:solidFill>
                  <a:schemeClr val="tx2"/>
                </a:solidFill>
              </a:rPr>
              <a:t>תא ביצה, הנוצר בשחלה הימנית, יצא למסע ניווט ומצא את עצמו ברחם.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e-IL" dirty="0" smtClean="0">
                <a:solidFill>
                  <a:schemeClr val="tx2"/>
                </a:solidFill>
              </a:rPr>
              <a:t>מבין המסלולים הבאים, איזה מסלול אפשר שהוא עשה?</a:t>
            </a:r>
          </a:p>
          <a:p>
            <a:pPr marL="180975" lvl="0" indent="-180975" eaLnBrk="1" hangingPunct="1">
              <a:lnSpc>
                <a:spcPct val="150000"/>
              </a:lnSpc>
              <a:defRPr/>
            </a:pPr>
            <a:r>
              <a:rPr lang="he-IL" dirty="0" smtClean="0">
                <a:solidFill>
                  <a:schemeClr val="tx2"/>
                </a:solidFill>
              </a:rPr>
              <a:t>א. יצא מן השחלה הימנית, במחלף הראשון יצא לצינור הביצית, </a:t>
            </a:r>
          </a:p>
          <a:p>
            <a:pPr marL="180975" lvl="0" indent="-180975" eaLnBrk="1" hangingPunct="1">
              <a:lnSpc>
                <a:spcPct val="150000"/>
              </a:lnSpc>
              <a:defRPr/>
            </a:pPr>
            <a:r>
              <a:rPr lang="he-IL" dirty="0" smtClean="0">
                <a:solidFill>
                  <a:schemeClr val="tx2"/>
                </a:solidFill>
              </a:rPr>
              <a:t>    משם לשחלה השמאלית ומשם לרחם.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e-IL" dirty="0" smtClean="0">
                <a:solidFill>
                  <a:schemeClr val="tx2"/>
                </a:solidFill>
              </a:rPr>
              <a:t>ב. השתלב בתנועה בכניסה לצינור הביצית, פנה לנרתיק ומשם לרחם.</a:t>
            </a:r>
          </a:p>
          <a:p>
            <a:pPr marL="180975" indent="-180975" eaLnBrk="1" hangingPunct="1">
              <a:lnSpc>
                <a:spcPct val="150000"/>
              </a:lnSpc>
              <a:defRPr/>
            </a:pPr>
            <a:r>
              <a:rPr lang="he-IL" dirty="0" smtClean="0">
                <a:solidFill>
                  <a:schemeClr val="tx2"/>
                </a:solidFill>
              </a:rPr>
              <a:t>ג. ירד במחלף לעבר הערמונית ומשם המשיך לרחם.</a:t>
            </a:r>
          </a:p>
          <a:p>
            <a:pPr lvl="0" eaLnBrk="1" hangingPunct="1">
              <a:lnSpc>
                <a:spcPct val="150000"/>
              </a:lnSpc>
              <a:defRPr/>
            </a:pPr>
            <a:r>
              <a:rPr lang="he-IL" dirty="0" smtClean="0">
                <a:solidFill>
                  <a:schemeClr val="tx2"/>
                </a:solidFill>
              </a:rPr>
              <a:t>ד. פנה בלי לאותת שמאלה ביציאה מצינור הביצית ומשם המשיך לרחם. </a:t>
            </a:r>
          </a:p>
          <a:p>
            <a:pPr eaLnBrk="1" hangingPunct="1">
              <a:defRPr/>
            </a:pPr>
            <a:endParaRPr lang="he-IL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he-IL" dirty="0" smtClean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/>
          <p:nvPr/>
        </p:nvSpPr>
        <p:spPr>
          <a:xfrm flipV="1">
            <a:off x="5868144" y="332656"/>
            <a:ext cx="270435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 bwMode="auto">
          <a:xfrm>
            <a:off x="41474" y="6483307"/>
            <a:ext cx="498078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1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32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368300"/>
          </a:xfrm>
          <a:prstGeom prst="rect">
            <a:avLst/>
          </a:prstGeo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מבנה מערכת הרבייה הזכרית</a:t>
            </a:r>
            <a:endParaRPr lang="he-IL" sz="1800" b="1" dirty="0" smtClean="0">
              <a:solidFill>
                <a:schemeClr val="accent6">
                  <a:lumMod val="50000"/>
                  <a:lumOff val="50000"/>
                </a:schemeClr>
              </a:solidFill>
              <a:ea typeface="+mn-ea"/>
            </a:endParaRPr>
          </a:p>
        </p:txBody>
      </p:sp>
      <p:sp>
        <p:nvSpPr>
          <p:cNvPr id="59399" name="TextBox 6"/>
          <p:cNvSpPr txBox="1">
            <a:spLocks noChangeArrowheads="1"/>
          </p:cNvSpPr>
          <p:nvPr/>
        </p:nvSpPr>
        <p:spPr bwMode="auto">
          <a:xfrm>
            <a:off x="4249738" y="1044575"/>
            <a:ext cx="4478337" cy="1285875"/>
          </a:xfrm>
          <a:prstGeom prst="rect">
            <a:avLst/>
          </a:prstGeom>
          <a:noFill/>
          <a:ln w="19050">
            <a:solidFill>
              <a:srgbClr val="1D4C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rIns="72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dirty="0" smtClean="0">
                <a:solidFill>
                  <a:srgbClr val="FF6600"/>
                </a:solidFill>
              </a:rPr>
              <a:t>אשכים</a:t>
            </a:r>
            <a:r>
              <a:rPr lang="he-IL" dirty="0" smtClean="0">
                <a:solidFill>
                  <a:srgbClr val="000000"/>
                </a:solidFill>
              </a:rPr>
              <a:t> </a:t>
            </a:r>
            <a:r>
              <a:rPr lang="he-IL" dirty="0">
                <a:solidFill>
                  <a:srgbClr val="000000"/>
                </a:solidFill>
              </a:rPr>
              <a:t>(ביחיד </a:t>
            </a:r>
            <a:r>
              <a:rPr lang="he-IL" dirty="0" smtClean="0">
                <a:solidFill>
                  <a:srgbClr val="000000"/>
                </a:solidFill>
              </a:rPr>
              <a:t>אֶשֶך) </a:t>
            </a:r>
            <a:r>
              <a:rPr lang="he-IL" dirty="0">
                <a:solidFill>
                  <a:srgbClr val="000000"/>
                </a:solidFill>
              </a:rPr>
              <a:t>– בהם נוצרים תאי הזרע.</a:t>
            </a:r>
          </a:p>
          <a:p>
            <a:pPr eaLnBrk="1" hangingPunct="1"/>
            <a:r>
              <a:rPr lang="he-IL" dirty="0">
                <a:solidFill>
                  <a:srgbClr val="000000"/>
                </a:solidFill>
              </a:rPr>
              <a:t>באשך נוצר ומופרש הורמון הרבייה הזכרי טסטוסטרון (יילמד בהמשך), החשוב להתפתחות של </a:t>
            </a:r>
            <a:r>
              <a:rPr lang="he-IL" dirty="0" smtClean="0">
                <a:solidFill>
                  <a:srgbClr val="000000"/>
                </a:solidFill>
              </a:rPr>
              <a:t>איברי </a:t>
            </a:r>
            <a:r>
              <a:rPr lang="he-IL" dirty="0">
                <a:solidFill>
                  <a:srgbClr val="000000"/>
                </a:solidFill>
              </a:rPr>
              <a:t>הרבייה הזכריים ולתפקודם התקין.</a:t>
            </a:r>
            <a:endParaRPr lang="he-IL" sz="1400" dirty="0">
              <a:solidFill>
                <a:srgbClr val="000000"/>
              </a:solidFill>
            </a:endParaRPr>
          </a:p>
        </p:txBody>
      </p:sp>
      <p:sp>
        <p:nvSpPr>
          <p:cNvPr id="59400" name="TextBox 8"/>
          <p:cNvSpPr txBox="1">
            <a:spLocks noChangeArrowheads="1"/>
          </p:cNvSpPr>
          <p:nvPr/>
        </p:nvSpPr>
        <p:spPr bwMode="auto">
          <a:xfrm>
            <a:off x="3656013" y="2535238"/>
            <a:ext cx="5072062" cy="1143000"/>
          </a:xfrm>
          <a:prstGeom prst="rect">
            <a:avLst/>
          </a:prstGeom>
          <a:noFill/>
          <a:ln w="19050">
            <a:solidFill>
              <a:srgbClr val="1D4C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rIns="72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dirty="0" smtClean="0">
                <a:solidFill>
                  <a:srgbClr val="FF6600"/>
                </a:solidFill>
              </a:rPr>
              <a:t>צינור </a:t>
            </a:r>
            <a:r>
              <a:rPr lang="he-IL" dirty="0">
                <a:solidFill>
                  <a:srgbClr val="FF6600"/>
                </a:solidFill>
              </a:rPr>
              <a:t>מוביל הזרע</a:t>
            </a:r>
            <a:r>
              <a:rPr lang="he-IL" dirty="0">
                <a:solidFill>
                  <a:prstClr val="black"/>
                </a:solidFill>
              </a:rPr>
              <a:t> </a:t>
            </a:r>
            <a:r>
              <a:rPr lang="he-IL" dirty="0">
                <a:solidFill>
                  <a:srgbClr val="000000"/>
                </a:solidFill>
              </a:rPr>
              <a:t>– </a:t>
            </a:r>
            <a:r>
              <a:rPr lang="he-IL" dirty="0">
                <a:solidFill>
                  <a:prstClr val="black"/>
                </a:solidFill>
              </a:rPr>
              <a:t>מוביל את תאי הזרע מן האשך החוצה</a:t>
            </a:r>
            <a:r>
              <a:rPr lang="he-IL" dirty="0">
                <a:solidFill>
                  <a:srgbClr val="000000"/>
                </a:solidFill>
              </a:rPr>
              <a:t>. מכל אשך יוצא צינור יחיד. זוג הצינורות מתלכדים לצינור אחד שעובר לאורך הפין, המצוי מחוץ לחלל הגוף.</a:t>
            </a:r>
            <a:endParaRPr lang="he-IL" sz="1400" dirty="0">
              <a:solidFill>
                <a:srgbClr val="000000"/>
              </a:solidFill>
            </a:endParaRPr>
          </a:p>
        </p:txBody>
      </p:sp>
      <p:sp>
        <p:nvSpPr>
          <p:cNvPr id="59401" name="TextBox 9"/>
          <p:cNvSpPr txBox="1">
            <a:spLocks noChangeArrowheads="1"/>
          </p:cNvSpPr>
          <p:nvPr/>
        </p:nvSpPr>
        <p:spPr bwMode="auto">
          <a:xfrm>
            <a:off x="3851919" y="5429250"/>
            <a:ext cx="4876155" cy="1214438"/>
          </a:xfrm>
          <a:prstGeom prst="rect">
            <a:avLst/>
          </a:prstGeom>
          <a:noFill/>
          <a:ln w="19050">
            <a:solidFill>
              <a:srgbClr val="1D4C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rIns="72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dirty="0" smtClean="0">
                <a:solidFill>
                  <a:srgbClr val="FF6600"/>
                </a:solidFill>
              </a:rPr>
              <a:t>הפין</a:t>
            </a:r>
            <a:r>
              <a:rPr lang="he-IL" dirty="0" smtClean="0">
                <a:solidFill>
                  <a:srgbClr val="000000"/>
                </a:solidFill>
              </a:rPr>
              <a:t> – איבר </a:t>
            </a:r>
            <a:r>
              <a:rPr lang="he-IL" dirty="0">
                <a:solidFill>
                  <a:srgbClr val="000000"/>
                </a:solidFill>
              </a:rPr>
              <a:t>ההזדווגות (פתח המין החיצוני). </a:t>
            </a:r>
            <a:endParaRPr lang="he-IL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he-IL" dirty="0" smtClean="0">
                <a:solidFill>
                  <a:srgbClr val="000000"/>
                </a:solidFill>
              </a:rPr>
              <a:t>תפקידו </a:t>
            </a:r>
            <a:r>
              <a:rPr lang="he-IL" dirty="0">
                <a:solidFill>
                  <a:srgbClr val="000000"/>
                </a:solidFill>
              </a:rPr>
              <a:t>להביא את תאי הזרע אל תוך גופה של הנקבה וכך לאפשר מפגש עם תא הביצית. הפין בנוי מרקמות עשירות בכלי דם ובעצבים.</a:t>
            </a:r>
          </a:p>
        </p:txBody>
      </p:sp>
      <p:sp>
        <p:nvSpPr>
          <p:cNvPr id="59402" name="TextBox 10"/>
          <p:cNvSpPr txBox="1">
            <a:spLocks noChangeArrowheads="1"/>
          </p:cNvSpPr>
          <p:nvPr/>
        </p:nvSpPr>
        <p:spPr bwMode="auto">
          <a:xfrm>
            <a:off x="2714625" y="3860800"/>
            <a:ext cx="6013450" cy="1428750"/>
          </a:xfrm>
          <a:prstGeom prst="rect">
            <a:avLst/>
          </a:prstGeom>
          <a:noFill/>
          <a:ln w="19050">
            <a:solidFill>
              <a:srgbClr val="1D4C7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rIns="72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dirty="0" smtClean="0">
                <a:solidFill>
                  <a:srgbClr val="FF6600"/>
                </a:solidFill>
              </a:rPr>
              <a:t>הערמונית</a:t>
            </a:r>
            <a:r>
              <a:rPr lang="he-IL" dirty="0" smtClean="0">
                <a:solidFill>
                  <a:srgbClr val="000000"/>
                </a:solidFill>
              </a:rPr>
              <a:t> </a:t>
            </a:r>
            <a:r>
              <a:rPr lang="he-IL" dirty="0">
                <a:solidFill>
                  <a:srgbClr val="000000"/>
                </a:solidFill>
              </a:rPr>
              <a:t>– אחת הבלוטות המייצרות את נוזל הזרע, </a:t>
            </a:r>
            <a:r>
              <a:rPr lang="he-IL" dirty="0" smtClean="0">
                <a:solidFill>
                  <a:srgbClr val="000000"/>
                </a:solidFill>
              </a:rPr>
              <a:t>שבו </a:t>
            </a:r>
            <a:r>
              <a:rPr lang="he-IL" dirty="0">
                <a:solidFill>
                  <a:srgbClr val="000000"/>
                </a:solidFill>
              </a:rPr>
              <a:t>מצויים תאי הזרע המופרשים מן הגוף החוצה. החומרים שהבלוטה מייצרת מתנקזים לצינור מוביל הזרע. תפקידו של נוזל הזרע קשור להבשלת תאי הזרע וליצירת תנאים המתאימים לתאי </a:t>
            </a:r>
            <a:r>
              <a:rPr lang="he-IL" dirty="0" smtClean="0">
                <a:solidFill>
                  <a:srgbClr val="000000"/>
                </a:solidFill>
              </a:rPr>
              <a:t>הזרע </a:t>
            </a:r>
            <a:r>
              <a:rPr lang="he-IL" dirty="0">
                <a:solidFill>
                  <a:srgbClr val="000000"/>
                </a:solidFill>
              </a:rPr>
              <a:t>כאשר הם נעים במערכת הרבייה הנקבית.</a:t>
            </a:r>
          </a:p>
        </p:txBody>
      </p:sp>
      <p:sp>
        <p:nvSpPr>
          <p:cNvPr id="59403" name="מלבן 11"/>
          <p:cNvSpPr>
            <a:spLocks noChangeArrowheads="1"/>
          </p:cNvSpPr>
          <p:nvPr/>
        </p:nvSpPr>
        <p:spPr bwMode="auto">
          <a:xfrm>
            <a:off x="158626" y="754062"/>
            <a:ext cx="37861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e-IL" sz="1400" dirty="0" smtClean="0">
                <a:solidFill>
                  <a:srgbClr val="000000"/>
                </a:solidFill>
              </a:rPr>
              <a:t>* האשכים </a:t>
            </a:r>
            <a:r>
              <a:rPr lang="he-IL" sz="1400" dirty="0">
                <a:solidFill>
                  <a:srgbClr val="000000"/>
                </a:solidFill>
              </a:rPr>
              <a:t>מתפתחים בחלל </a:t>
            </a:r>
            <a:r>
              <a:rPr lang="he-IL" sz="1400" dirty="0" smtClean="0">
                <a:solidFill>
                  <a:srgbClr val="000000"/>
                </a:solidFill>
              </a:rPr>
              <a:t>הבטן של העובר. </a:t>
            </a:r>
          </a:p>
          <a:p>
            <a:r>
              <a:rPr lang="he-IL" sz="1400" dirty="0" smtClean="0">
                <a:solidFill>
                  <a:srgbClr val="000000"/>
                </a:solidFill>
              </a:rPr>
              <a:t>בסמוך </a:t>
            </a:r>
            <a:r>
              <a:rPr lang="he-IL" sz="1400" dirty="0">
                <a:solidFill>
                  <a:srgbClr val="000000"/>
                </a:solidFill>
              </a:rPr>
              <a:t>ללידה הם "גולשים" לשק </a:t>
            </a:r>
            <a:r>
              <a:rPr lang="he-IL" sz="1400" dirty="0" smtClean="0">
                <a:solidFill>
                  <a:srgbClr val="000000"/>
                </a:solidFill>
              </a:rPr>
              <a:t>האשכים</a:t>
            </a:r>
          </a:p>
          <a:p>
            <a:r>
              <a:rPr lang="he-IL" sz="1400" dirty="0" smtClean="0">
                <a:solidFill>
                  <a:srgbClr val="000000"/>
                </a:solidFill>
              </a:rPr>
              <a:t>שמחוץ </a:t>
            </a:r>
            <a:r>
              <a:rPr lang="he-IL" sz="1400" dirty="0">
                <a:solidFill>
                  <a:srgbClr val="000000"/>
                </a:solidFill>
              </a:rPr>
              <a:t>לחלל הגוף, וזה מיקומם בזכר בוגר.</a:t>
            </a:r>
          </a:p>
          <a:p>
            <a:r>
              <a:rPr lang="he-IL" sz="1400" dirty="0">
                <a:solidFill>
                  <a:srgbClr val="000000"/>
                </a:solidFill>
              </a:rPr>
              <a:t>מדוע זה קורה?</a:t>
            </a:r>
          </a:p>
          <a:p>
            <a:r>
              <a:rPr lang="he-IL" sz="1400" dirty="0" smtClean="0">
                <a:solidFill>
                  <a:srgbClr val="000000"/>
                </a:solidFill>
              </a:rPr>
              <a:t>תאי </a:t>
            </a:r>
            <a:r>
              <a:rPr lang="he-IL" sz="1400" dirty="0">
                <a:solidFill>
                  <a:srgbClr val="000000"/>
                </a:solidFill>
              </a:rPr>
              <a:t>הזרע רגישים מאוד במהלך </a:t>
            </a:r>
            <a:r>
              <a:rPr lang="he-IL" sz="1400" dirty="0" smtClean="0">
                <a:solidFill>
                  <a:srgbClr val="000000"/>
                </a:solidFill>
              </a:rPr>
              <a:t>התפתחותם </a:t>
            </a:r>
            <a:r>
              <a:rPr lang="he-IL" sz="1400" dirty="0">
                <a:solidFill>
                  <a:srgbClr val="000000"/>
                </a:solidFill>
              </a:rPr>
              <a:t>לטמפרטורה גבוהה. באשכים </a:t>
            </a:r>
            <a:r>
              <a:rPr lang="he-IL" sz="1400" dirty="0" smtClean="0">
                <a:solidFill>
                  <a:srgbClr val="000000"/>
                </a:solidFill>
              </a:rPr>
              <a:t>(המצויים </a:t>
            </a:r>
            <a:r>
              <a:rPr lang="he-IL" sz="1400" dirty="0">
                <a:solidFill>
                  <a:srgbClr val="000000"/>
                </a:solidFill>
              </a:rPr>
              <a:t>מחוץ לחלל </a:t>
            </a:r>
            <a:r>
              <a:rPr lang="he-IL" sz="1400" dirty="0" smtClean="0">
                <a:solidFill>
                  <a:srgbClr val="000000"/>
                </a:solidFill>
              </a:rPr>
              <a:t>הגוף) </a:t>
            </a:r>
            <a:r>
              <a:rPr lang="he-IL" sz="1400" dirty="0">
                <a:solidFill>
                  <a:srgbClr val="000000"/>
                </a:solidFill>
              </a:rPr>
              <a:t>הטמפרטורה נמוכה </a:t>
            </a:r>
            <a:r>
              <a:rPr lang="he-IL" sz="1400" dirty="0" smtClean="0">
                <a:solidFill>
                  <a:srgbClr val="000000"/>
                </a:solidFill>
              </a:rPr>
              <a:t>יותר מאשר בתוך הגוף </a:t>
            </a:r>
            <a:r>
              <a:rPr lang="he-IL" sz="1400" dirty="0">
                <a:solidFill>
                  <a:srgbClr val="000000"/>
                </a:solidFill>
              </a:rPr>
              <a:t>ואינה עולה </a:t>
            </a:r>
            <a:r>
              <a:rPr lang="he-IL" sz="1400" dirty="0" smtClean="0">
                <a:solidFill>
                  <a:srgbClr val="000000"/>
                </a:solidFill>
              </a:rPr>
              <a:t>על </a:t>
            </a:r>
            <a:r>
              <a:rPr lang="en-US" sz="1400" dirty="0" smtClean="0">
                <a:solidFill>
                  <a:srgbClr val="000000"/>
                </a:solidFill>
              </a:rPr>
              <a:t>35°C </a:t>
            </a:r>
            <a:r>
              <a:rPr lang="he-IL" sz="1400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107504" y="3236937"/>
            <a:ext cx="2547937" cy="3360415"/>
            <a:chOff x="107504" y="3068960"/>
            <a:chExt cx="2547937" cy="3360415"/>
          </a:xfrm>
        </p:grpSpPr>
        <p:pic>
          <p:nvPicPr>
            <p:cNvPr id="59394" name="תמונה 5" descr="מערכת הרבייה הזכרית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068960"/>
              <a:ext cx="2547937" cy="310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285750" y="6072188"/>
              <a:ext cx="2214563" cy="357187"/>
            </a:xfrm>
            <a:prstGeom prst="rect">
              <a:avLst/>
            </a:prstGeom>
            <a:noFill/>
            <a:ln w="22225">
              <a:noFill/>
            </a:ln>
            <a:effectLst/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100" dirty="0">
                  <a:solidFill>
                    <a:prstClr val="black"/>
                  </a:solidFill>
                </a:rPr>
                <a:t>© מתוך אתר אופק במדע וטכנולוגיה</a:t>
              </a:r>
              <a:endParaRPr lang="he-IL" sz="11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" name="מלבן 1"/>
            <p:cNvSpPr/>
            <p:nvPr/>
          </p:nvSpPr>
          <p:spPr>
            <a:xfrm>
              <a:off x="1691680" y="5694345"/>
              <a:ext cx="4651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200" b="1" dirty="0" smtClean="0">
                  <a:solidFill>
                    <a:prstClr val="black"/>
                  </a:solidFill>
                </a:rPr>
                <a:t>אשך</a:t>
              </a:r>
              <a:endParaRPr lang="he-IL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מלבן 13"/>
            <p:cNvSpPr/>
            <p:nvPr/>
          </p:nvSpPr>
          <p:spPr>
            <a:xfrm>
              <a:off x="2051720" y="4252009"/>
              <a:ext cx="5725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200" b="1" dirty="0" smtClean="0">
                  <a:solidFill>
                    <a:prstClr val="black"/>
                  </a:solidFill>
                </a:rPr>
                <a:t>צינור </a:t>
              </a:r>
            </a:p>
            <a:p>
              <a:r>
                <a:rPr lang="he-IL" sz="1200" b="1" dirty="0" smtClean="0">
                  <a:solidFill>
                    <a:prstClr val="black"/>
                  </a:solidFill>
                </a:rPr>
                <a:t>מוביל </a:t>
              </a:r>
            </a:p>
            <a:p>
              <a:r>
                <a:rPr lang="he-IL" sz="1200" b="1" dirty="0" smtClean="0">
                  <a:solidFill>
                    <a:prstClr val="black"/>
                  </a:solidFill>
                </a:rPr>
                <a:t>הזרע</a:t>
              </a:r>
              <a:endParaRPr lang="he-IL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7" name="מלבן 16"/>
            <p:cNvSpPr/>
            <p:nvPr/>
          </p:nvSpPr>
          <p:spPr>
            <a:xfrm>
              <a:off x="424399" y="4184003"/>
              <a:ext cx="69121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200" b="1" dirty="0" smtClean="0">
                  <a:solidFill>
                    <a:prstClr val="black"/>
                  </a:solidFill>
                </a:rPr>
                <a:t>ערמונית</a:t>
              </a:r>
              <a:endParaRPr lang="he-IL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8" name="מלבן 17"/>
            <p:cNvSpPr/>
            <p:nvPr/>
          </p:nvSpPr>
          <p:spPr>
            <a:xfrm>
              <a:off x="692901" y="4919726"/>
              <a:ext cx="3577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200" b="1" dirty="0" smtClean="0">
                  <a:solidFill>
                    <a:prstClr val="black"/>
                  </a:solidFill>
                </a:rPr>
                <a:t>פין</a:t>
              </a:r>
              <a:endParaRPr lang="he-IL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4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368300"/>
          </a:xfrm>
          <a:prstGeom prst="rect">
            <a:avLst/>
          </a:prstGeo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הדמיה: מערכת הרבייה הזכרית</a:t>
            </a:r>
            <a:endParaRPr lang="he-IL" sz="1800" b="1" dirty="0" smtClean="0">
              <a:solidFill>
                <a:schemeClr val="accent6">
                  <a:lumMod val="50000"/>
                  <a:lumOff val="50000"/>
                </a:schemeClr>
              </a:solidFill>
              <a:ea typeface="+mn-ea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979712" y="1484784"/>
            <a:ext cx="6179566" cy="4590504"/>
            <a:chOff x="2928938" y="2143125"/>
            <a:chExt cx="3975100" cy="3140075"/>
          </a:xfrm>
        </p:grpSpPr>
        <p:sp>
          <p:nvSpPr>
            <p:cNvPr id="60421" name="TextBox 8">
              <a:hlinkClick r:id="rId2"/>
            </p:cNvPr>
            <p:cNvSpPr txBox="1">
              <a:spLocks noChangeArrowheads="1"/>
            </p:cNvSpPr>
            <p:nvPr/>
          </p:nvSpPr>
          <p:spPr bwMode="auto">
            <a:xfrm>
              <a:off x="2928938" y="4854575"/>
              <a:ext cx="3975100" cy="428625"/>
            </a:xfrm>
            <a:prstGeom prst="rect">
              <a:avLst/>
            </a:prstGeom>
            <a:noFill/>
            <a:ln w="19050">
              <a:solidFill>
                <a:srgbClr val="1D4C7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2000" rIns="72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he-IL" dirty="0">
                  <a:solidFill>
                    <a:prstClr val="black"/>
                  </a:solidFill>
                  <a:hlinkClick r:id="rId3"/>
                </a:rPr>
                <a:t>מערכת הרבייה </a:t>
              </a:r>
              <a:r>
                <a:rPr lang="he-IL" dirty="0" smtClean="0">
                  <a:solidFill>
                    <a:prstClr val="black"/>
                  </a:solidFill>
                  <a:hlinkClick r:id="rId3"/>
                </a:rPr>
                <a:t>של הגבר</a:t>
              </a:r>
              <a:endParaRPr lang="he-IL" sz="1400" dirty="0">
                <a:solidFill>
                  <a:prstClr val="black"/>
                </a:solidFill>
              </a:endParaRPr>
            </a:p>
          </p:txBody>
        </p:sp>
        <p:pic>
          <p:nvPicPr>
            <p:cNvPr id="60422" name="Picture 2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5" y="2143125"/>
              <a:ext cx="3967163" cy="2700338"/>
            </a:xfrm>
            <a:prstGeom prst="rect">
              <a:avLst/>
            </a:prstGeom>
            <a:noFill/>
            <a:ln w="19050" cap="sq">
              <a:solidFill>
                <a:srgbClr val="1D4C7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1115616" y="764704"/>
            <a:ext cx="7528322" cy="4286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צפו בהדמיה והכירו את מבנה מערכת הרבייה הזכרית </a:t>
            </a:r>
            <a:r>
              <a:rPr lang="he-IL" dirty="0" smtClean="0">
                <a:solidFill>
                  <a:prstClr val="black"/>
                </a:solidFill>
              </a:rPr>
              <a:t>באדם. </a:t>
            </a:r>
            <a:endParaRPr lang="en-US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5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368300"/>
          </a:xfrm>
          <a:prstGeom prst="rect">
            <a:avLst/>
          </a:prstGeo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מה קורה בגיל ההתבגרות?</a:t>
            </a:r>
            <a:endParaRPr lang="he-IL" sz="1800" b="1" dirty="0" smtClean="0">
              <a:solidFill>
                <a:schemeClr val="accent6">
                  <a:lumMod val="50000"/>
                  <a:lumOff val="50000"/>
                </a:schemeClr>
              </a:solidFill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1" y="620688"/>
            <a:ext cx="8129587" cy="5164608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e-IL" dirty="0" smtClean="0">
                <a:solidFill>
                  <a:prstClr val="black"/>
                </a:solidFill>
              </a:rPr>
              <a:t>כאשר </a:t>
            </a:r>
            <a:r>
              <a:rPr lang="he-IL" dirty="0">
                <a:solidFill>
                  <a:prstClr val="black"/>
                </a:solidFill>
              </a:rPr>
              <a:t>נער מתבגר, גופו מתחיל להפריש כמויות גדולות של הורמוני מין הגורמים </a:t>
            </a:r>
            <a:endParaRPr lang="he-IL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  למערכת </a:t>
            </a:r>
            <a:r>
              <a:rPr lang="he-IL" dirty="0">
                <a:solidFill>
                  <a:prstClr val="black"/>
                </a:solidFill>
              </a:rPr>
              <a:t>הרבייה שלו להבשיל ולהתחיל למלא את תפקידיה. </a:t>
            </a:r>
            <a:endParaRPr lang="he-IL" dirty="0" smtClean="0">
              <a:solidFill>
                <a:prstClr val="black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e-IL" dirty="0" smtClean="0">
                <a:solidFill>
                  <a:prstClr val="black"/>
                </a:solidFill>
              </a:rPr>
              <a:t>בלוטת </a:t>
            </a:r>
            <a:r>
              <a:rPr lang="he-IL" dirty="0">
                <a:solidFill>
                  <a:prstClr val="black"/>
                </a:solidFill>
              </a:rPr>
              <a:t>ההיפופיזה שבמוח מפרישה את </a:t>
            </a:r>
            <a:r>
              <a:rPr lang="he-IL" dirty="0" smtClean="0">
                <a:solidFill>
                  <a:prstClr val="black"/>
                </a:solidFill>
              </a:rPr>
              <a:t>ההורמונים </a:t>
            </a:r>
            <a:r>
              <a:rPr lang="en-US" dirty="0" smtClean="0">
                <a:solidFill>
                  <a:prstClr val="black"/>
                </a:solidFill>
              </a:rPr>
              <a:t> FSH</a:t>
            </a:r>
            <a:r>
              <a:rPr lang="he-IL" dirty="0" smtClean="0">
                <a:solidFill>
                  <a:prstClr val="black"/>
                </a:solidFill>
              </a:rPr>
              <a:t>ו-</a:t>
            </a:r>
            <a:r>
              <a:rPr lang="en-US" dirty="0" smtClean="0">
                <a:solidFill>
                  <a:prstClr val="black"/>
                </a:solidFill>
              </a:rPr>
              <a:t>LH</a:t>
            </a:r>
            <a:r>
              <a:rPr lang="he-IL" dirty="0" smtClean="0">
                <a:solidFill>
                  <a:prstClr val="black"/>
                </a:solidFill>
              </a:rPr>
              <a:t> הגורמים </a:t>
            </a:r>
            <a:r>
              <a:rPr lang="he-IL" dirty="0">
                <a:solidFill>
                  <a:prstClr val="black"/>
                </a:solidFill>
              </a:rPr>
              <a:t>לאשכים </a:t>
            </a:r>
            <a:endParaRPr lang="he-IL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  לייצר </a:t>
            </a:r>
            <a:r>
              <a:rPr lang="he-IL" dirty="0">
                <a:solidFill>
                  <a:prstClr val="black"/>
                </a:solidFill>
              </a:rPr>
              <a:t>את ההורמון טסטוסטרון והורמונים נוספים הדומים לו</a:t>
            </a:r>
            <a:r>
              <a:rPr lang="he-IL" dirty="0" smtClean="0">
                <a:solidFill>
                  <a:prstClr val="black"/>
                </a:solidFill>
              </a:rPr>
              <a:t>.*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e-IL" dirty="0" smtClean="0">
                <a:solidFill>
                  <a:prstClr val="black"/>
                </a:solidFill>
              </a:rPr>
              <a:t>בהשפעת ההורמונים האלה </a:t>
            </a:r>
            <a:r>
              <a:rPr lang="he-IL" dirty="0">
                <a:solidFill>
                  <a:prstClr val="black"/>
                </a:solidFill>
              </a:rPr>
              <a:t>מופיעים בגופו של הנער סימני זוויג משניים </a:t>
            </a:r>
            <a:r>
              <a:rPr lang="he-IL" dirty="0" smtClean="0">
                <a:solidFill>
                  <a:prstClr val="black"/>
                </a:solidFill>
              </a:rPr>
              <a:t>(כגון צמיחת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 </a:t>
            </a:r>
            <a:r>
              <a:rPr lang="he-IL" dirty="0" smtClean="0">
                <a:solidFill>
                  <a:prstClr val="black"/>
                </a:solidFill>
              </a:rPr>
              <a:t>   שיער במקומות מסוימים בגוף וקול גברי) והאשכים </a:t>
            </a:r>
            <a:r>
              <a:rPr lang="he-IL" dirty="0">
                <a:solidFill>
                  <a:prstClr val="black"/>
                </a:solidFill>
              </a:rPr>
              <a:t>מתחילים לייצר תאי זרע</a:t>
            </a:r>
            <a:r>
              <a:rPr lang="he-IL" dirty="0" smtClean="0">
                <a:solidFill>
                  <a:prstClr val="black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b="1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986350" y="6387261"/>
            <a:ext cx="4644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solidFill>
                  <a:prstClr val="black"/>
                </a:solidFill>
              </a:rPr>
              <a:t>*נדון בהרחבה בוויסות ההורמונלי במצגת מיוחדת על נושא זה.</a:t>
            </a:r>
            <a:endParaRPr lang="he-IL" sz="1400" b="1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6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5472608" cy="365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8138" y="620688"/>
            <a:ext cx="8183562" cy="646331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</a:rPr>
              <a:t>שאלה </a:t>
            </a:r>
            <a:r>
              <a:rPr lang="he-IL" b="1" dirty="0" smtClean="0">
                <a:solidFill>
                  <a:srgbClr val="1D4C72"/>
                </a:solidFill>
              </a:rPr>
              <a:t>1:</a:t>
            </a:r>
            <a:endParaRPr lang="he-IL" dirty="0">
              <a:solidFill>
                <a:srgbClr val="1D4C72"/>
              </a:solidFill>
            </a:endParaRPr>
          </a:p>
          <a:p>
            <a:pPr>
              <a:defRPr/>
            </a:pPr>
            <a:r>
              <a:rPr lang="he-IL" dirty="0" smtClean="0">
                <a:solidFill>
                  <a:srgbClr val="1D4C72"/>
                </a:solidFill>
              </a:rPr>
              <a:t>סמנו בעזרת מתיחת קו את חלקי מערכת הרבייה השונים.</a:t>
            </a:r>
            <a:endParaRPr lang="en-US" dirty="0">
              <a:solidFill>
                <a:srgbClr val="1D4C72"/>
              </a:solidFill>
            </a:endParaRPr>
          </a:p>
        </p:txBody>
      </p:sp>
      <p:sp>
        <p:nvSpPr>
          <p:cNvPr id="7" name="כותרת 6"/>
          <p:cNvSpPr>
            <a:spLocks noGrp="1"/>
          </p:cNvSpPr>
          <p:nvPr>
            <p:ph type="title" idx="4294967295"/>
          </p:nvPr>
        </p:nvSpPr>
        <p:spPr>
          <a:xfrm>
            <a:off x="357188" y="44624"/>
            <a:ext cx="822960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z="1800" b="1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שאלה 1: מבנה מערכת הרבייה הזכרית</a:t>
            </a:r>
          </a:p>
        </p:txBody>
      </p:sp>
      <p:sp>
        <p:nvSpPr>
          <p:cNvPr id="13" name="מלבן 12"/>
          <p:cNvSpPr/>
          <p:nvPr/>
        </p:nvSpPr>
        <p:spPr>
          <a:xfrm>
            <a:off x="6538624" y="2204864"/>
            <a:ext cx="169155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solidFill>
                  <a:srgbClr val="1F497D"/>
                </a:solidFill>
              </a:rPr>
              <a:t>צינור מוביל הזרע</a:t>
            </a:r>
          </a:p>
          <a:p>
            <a:endParaRPr lang="he-IL" dirty="0">
              <a:solidFill>
                <a:srgbClr val="1F497D"/>
              </a:solidFill>
            </a:endParaRPr>
          </a:p>
          <a:p>
            <a:r>
              <a:rPr lang="he-IL" dirty="0" smtClean="0">
                <a:solidFill>
                  <a:srgbClr val="1F497D"/>
                </a:solidFill>
              </a:rPr>
              <a:t>אשך</a:t>
            </a:r>
          </a:p>
          <a:p>
            <a:endParaRPr lang="he-IL" dirty="0">
              <a:solidFill>
                <a:srgbClr val="1F497D"/>
              </a:solidFill>
            </a:endParaRPr>
          </a:p>
          <a:p>
            <a:r>
              <a:rPr lang="he-IL" dirty="0" smtClean="0">
                <a:solidFill>
                  <a:srgbClr val="1F497D"/>
                </a:solidFill>
              </a:rPr>
              <a:t>ערמונית</a:t>
            </a:r>
          </a:p>
          <a:p>
            <a:endParaRPr lang="he-IL" dirty="0">
              <a:solidFill>
                <a:srgbClr val="1F497D"/>
              </a:solidFill>
            </a:endParaRPr>
          </a:p>
          <a:p>
            <a:r>
              <a:rPr lang="he-IL" dirty="0" smtClean="0">
                <a:solidFill>
                  <a:srgbClr val="1F497D"/>
                </a:solidFill>
              </a:rPr>
              <a:t>פין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pic>
        <p:nvPicPr>
          <p:cNvPr id="11" name="תמונה 5" descr="מערכת הרבייה הזכרית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1622" y="1768955"/>
            <a:ext cx="3696594" cy="450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7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 idx="4294967295"/>
          </p:nvPr>
        </p:nvSpPr>
        <p:spPr>
          <a:xfrm>
            <a:off x="357188" y="44624"/>
            <a:ext cx="822960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sz="1800" b="1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תשובה</a:t>
            </a:r>
          </a:p>
        </p:txBody>
      </p:sp>
      <p:sp>
        <p:nvSpPr>
          <p:cNvPr id="13" name="מלבן 12"/>
          <p:cNvSpPr/>
          <p:nvPr/>
        </p:nvSpPr>
        <p:spPr>
          <a:xfrm>
            <a:off x="6278216" y="2200296"/>
            <a:ext cx="122507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solidFill>
                  <a:srgbClr val="1F497D"/>
                </a:solidFill>
              </a:rPr>
              <a:t>צינור מוביל </a:t>
            </a:r>
          </a:p>
          <a:p>
            <a:r>
              <a:rPr lang="he-IL" dirty="0" smtClean="0">
                <a:solidFill>
                  <a:srgbClr val="1F497D"/>
                </a:solidFill>
              </a:rPr>
              <a:t>הזרע</a:t>
            </a:r>
          </a:p>
          <a:p>
            <a:endParaRPr lang="he-IL" dirty="0">
              <a:solidFill>
                <a:srgbClr val="1F497D"/>
              </a:solidFill>
            </a:endParaRPr>
          </a:p>
          <a:p>
            <a:r>
              <a:rPr lang="he-IL" dirty="0" smtClean="0">
                <a:solidFill>
                  <a:srgbClr val="1F497D"/>
                </a:solidFill>
              </a:rPr>
              <a:t>אשך</a:t>
            </a:r>
          </a:p>
          <a:p>
            <a:endParaRPr lang="he-IL" dirty="0">
              <a:solidFill>
                <a:srgbClr val="1F497D"/>
              </a:solidFill>
            </a:endParaRPr>
          </a:p>
          <a:p>
            <a:r>
              <a:rPr lang="he-IL" dirty="0" smtClean="0">
                <a:solidFill>
                  <a:srgbClr val="1F497D"/>
                </a:solidFill>
              </a:rPr>
              <a:t>ערמונית</a:t>
            </a:r>
          </a:p>
          <a:p>
            <a:endParaRPr lang="he-IL" dirty="0">
              <a:solidFill>
                <a:srgbClr val="1F497D"/>
              </a:solidFill>
            </a:endParaRPr>
          </a:p>
          <a:p>
            <a:r>
              <a:rPr lang="he-IL" dirty="0" smtClean="0">
                <a:solidFill>
                  <a:srgbClr val="1F497D"/>
                </a:solidFill>
              </a:rPr>
              <a:t>פין</a:t>
            </a: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pic>
        <p:nvPicPr>
          <p:cNvPr id="11" name="תמונה 5" descr="מערכת הרבייה הזכרית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1622" y="1768955"/>
            <a:ext cx="3696594" cy="450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מחבר ישר 7"/>
          <p:cNvCxnSpPr/>
          <p:nvPr/>
        </p:nvCxnSpPr>
        <p:spPr>
          <a:xfrm flipH="1">
            <a:off x="5580113" y="2420888"/>
            <a:ext cx="698103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H="1">
            <a:off x="5076056" y="3212976"/>
            <a:ext cx="1202161" cy="2376264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flipH="1" flipV="1">
            <a:off x="4429919" y="3354458"/>
            <a:ext cx="2197349" cy="434582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 flipH="1">
            <a:off x="4543425" y="4365308"/>
            <a:ext cx="1734793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8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138" y="620688"/>
            <a:ext cx="8183562" cy="646331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</a:rPr>
              <a:t>שאלה </a:t>
            </a:r>
            <a:r>
              <a:rPr lang="he-IL" b="1" dirty="0" smtClean="0">
                <a:solidFill>
                  <a:srgbClr val="1D4C72"/>
                </a:solidFill>
              </a:rPr>
              <a:t>1:</a:t>
            </a:r>
            <a:endParaRPr lang="he-IL" dirty="0">
              <a:solidFill>
                <a:srgbClr val="1D4C72"/>
              </a:solidFill>
            </a:endParaRPr>
          </a:p>
          <a:p>
            <a:pPr>
              <a:defRPr/>
            </a:pPr>
            <a:r>
              <a:rPr lang="he-IL" dirty="0" smtClean="0">
                <a:solidFill>
                  <a:srgbClr val="1D4C72"/>
                </a:solidFill>
              </a:rPr>
              <a:t>סמנו בעזרת מתיחת קו את חלקי מערכת הרבייה השונים.</a:t>
            </a:r>
            <a:endParaRPr lang="en-US" dirty="0">
              <a:solidFill>
                <a:srgbClr val="1D4C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1474" y="6483307"/>
            <a:ext cx="49807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2DBA94B0-3301-4F6A-95B1-CAD48978DB72}" type="slidenum">
              <a:rPr lang="he-IL" sz="1100" smtClean="0">
                <a:solidFill>
                  <a:srgbClr val="A6A6A6"/>
                </a:solidFill>
              </a:rPr>
              <a:pPr algn="ctr">
                <a:defRPr/>
              </a:pPr>
              <a:t>9</a:t>
            </a:fld>
            <a:endParaRPr lang="he-IL" sz="1100" dirty="0" smtClean="0">
              <a:solidFill>
                <a:srgbClr val="A6A6A6"/>
              </a:solidFill>
            </a:endParaRPr>
          </a:p>
        </p:txBody>
      </p:sp>
      <p:sp>
        <p:nvSpPr>
          <p:cNvPr id="13" name="כותרת 12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368300"/>
          </a:xfrm>
          <a:prstGeom prst="rect">
            <a:avLst/>
          </a:prstGeo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מערכת הרבייה הנקבית</a:t>
            </a:r>
            <a:endParaRPr lang="he-IL" sz="1800" dirty="0">
              <a:solidFill>
                <a:srgbClr val="FF6600"/>
              </a:solidFill>
            </a:endParaRPr>
          </a:p>
        </p:txBody>
      </p:sp>
      <p:sp>
        <p:nvSpPr>
          <p:cNvPr id="18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746536"/>
            <a:ext cx="2795748" cy="464344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 smtClean="0">
                <a:solidFill>
                  <a:srgbClr val="1F497D"/>
                </a:solidFill>
              </a:rPr>
              <a:t>מערכת הרבייה הנקבית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76" t="33920" r="66315" b="33040"/>
          <a:stretch/>
        </p:blipFill>
        <p:spPr bwMode="auto">
          <a:xfrm>
            <a:off x="2483768" y="1484784"/>
            <a:ext cx="4425265" cy="43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7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0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1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2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3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4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5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23355</TotalTime>
  <Words>2640</Words>
  <Application>Microsoft Office PowerPoint</Application>
  <PresentationFormat>‫הצגה על המסך (4:3)</PresentationFormat>
  <Paragraphs>387</Paragraphs>
  <Slides>32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15</vt:i4>
      </vt:variant>
      <vt:variant>
        <vt:lpstr>כותרות שקופיות</vt:lpstr>
      </vt:variant>
      <vt:variant>
        <vt:i4>32</vt:i4>
      </vt:variant>
    </vt:vector>
  </HeadingPairs>
  <TitlesOfParts>
    <vt:vector size="47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מצגת של PowerPoint</vt:lpstr>
      <vt:lpstr>תפקיד מערכת הרבייה</vt:lpstr>
      <vt:lpstr>מערכת הרבייה הזכרית</vt:lpstr>
      <vt:lpstr>מבנה מערכת הרבייה הזכרית</vt:lpstr>
      <vt:lpstr>הדמיה: מערכת הרבייה הזכרית</vt:lpstr>
      <vt:lpstr>מה קורה בגיל ההתבגרות?</vt:lpstr>
      <vt:lpstr>שאלה 1: מבנה מערכת הרבייה הזכרית</vt:lpstr>
      <vt:lpstr>תשובה</vt:lpstr>
      <vt:lpstr>מערכת הרבייה הנקבית</vt:lpstr>
      <vt:lpstr>מבנה מערכת הרבייה הנקבית</vt:lpstr>
      <vt:lpstr>הדמיה: מערכת הרבייה הנקבית</vt:lpstr>
      <vt:lpstr>מה קורה בגיל ההתבגרות?</vt:lpstr>
      <vt:lpstr>שאלה 2: מבנה מערכת הרבייה הנקבית</vt:lpstr>
      <vt:lpstr>תשובה</vt:lpstr>
      <vt:lpstr>שאלה 3: השפעות חסימה בחצוצרות</vt:lpstr>
      <vt:lpstr>תשובה</vt:lpstr>
      <vt:lpstr>שאלה 4: השוואה בין מערכות הרבייה של הזכר ושל הנקבה</vt:lpstr>
      <vt:lpstr>תשובה</vt:lpstr>
      <vt:lpstr>תא רבייה זכרי ותא רבייה נקבי</vt:lpstr>
      <vt:lpstr>תא רבייה זכרי ותא רבייה נקבי</vt:lpstr>
      <vt:lpstr>שאלה 5: השוואה בין תא זרע ותא ביצה</vt:lpstr>
      <vt:lpstr>תשובה</vt:lpstr>
      <vt:lpstr>תהליך ההפריה</vt:lpstr>
      <vt:lpstr>מה קורה לאחר ההפריה?</vt:lpstr>
      <vt:lpstr>הפריה באדם</vt:lpstr>
      <vt:lpstr>הפריה חוץ-גופית</vt:lpstr>
      <vt:lpstr>הפריה חוץ גופית</vt:lpstr>
      <vt:lpstr>שאלה 6: הפרייה חוץ גופית</vt:lpstr>
      <vt:lpstr>תשובה</vt:lpstr>
      <vt:lpstr>סיכום: תאי רבייה, מערכת הרבייה ותהליך ההפריה </vt:lpstr>
      <vt:lpstr>שאלה 7: ביולוגיה בחיוך</vt:lpstr>
      <vt:lpstr>תשובה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1279</cp:revision>
  <dcterms:created xsi:type="dcterms:W3CDTF">2010-09-05T07:07:37Z</dcterms:created>
  <dcterms:modified xsi:type="dcterms:W3CDTF">2017-10-21T14:06:13Z</dcterms:modified>
</cp:coreProperties>
</file>