
<file path=[Content_Types].xml><?xml version="1.0" encoding="utf-8"?>
<Types xmlns="http://schemas.openxmlformats.org/package/2006/content-types">
  <Default Extension="bmp" ContentType="image/bmp"/>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62" r:id="rId5"/>
    <p:sldId id="259" r:id="rId6"/>
    <p:sldId id="260" r:id="rId7"/>
    <p:sldId id="261"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000"/>
    <a:srgbClr val="B00000"/>
    <a:srgbClr val="9A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1" autoAdjust="0"/>
    <p:restoredTop sz="94660"/>
  </p:normalViewPr>
  <p:slideViewPr>
    <p:cSldViewPr snapToGrid="0">
      <p:cViewPr varScale="1">
        <p:scale>
          <a:sx n="92" d="100"/>
          <a:sy n="92" d="100"/>
        </p:scale>
        <p:origin x="51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3FCE02C-6EC6-4E09-BC2C-9FDED4DE236E}" type="datetimeFigureOut">
              <a:rPr lang="en-US" dirty="0"/>
              <a:t>1/26/2016</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B075A7A-4A9A-410F-B848-AB998ACC9419}" type="datetimeFigureOut">
              <a:rPr lang="en-US" dirty="0"/>
              <a:pPr/>
              <a:t>1/26/2016</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AA5F3E88-2D66-4D17-B0FA-EA13CB20B2FF}" type="datetimeFigureOut">
              <a:rPr lang="en-US" dirty="0"/>
              <a:pPr/>
              <a:t>1/26/2016</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4D8F36E1-9596-4E98-8786-4A17C5D29C65}" type="datetimeFigureOut">
              <a:rPr lang="en-US" dirty="0"/>
              <a:pPr/>
              <a:t>1/26/2016</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E4D1A55-63BC-4BA2-9538-7DDEADA10621}" type="datetimeFigureOut">
              <a:rPr lang="en-US" dirty="0"/>
              <a:t>1/26/2016</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6D01ABB-8821-4BF5-97A9-E1A66ACAEAA9}" type="datetimeFigureOut">
              <a:rPr lang="en-US" dirty="0"/>
              <a:pPr/>
              <a:t>1/26/2016</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20C37B1C-D4A1-4A4F-A470-80868146AFC5}" type="datetimeFigureOut">
              <a:rPr lang="en-US" dirty="0"/>
              <a:pPr/>
              <a:t>1/26/2016</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D31D1B9-F39E-471E-80A9-595CAA5664AD}" type="datetimeFigureOut">
              <a:rPr lang="en-US" dirty="0"/>
              <a:pPr/>
              <a:t>1/26/2016</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3FCEABC-E2B9-4606-A74F-CB06AF596887}" type="datetimeFigureOut">
              <a:rPr lang="en-US" dirty="0"/>
              <a:pPr/>
              <a:t>1/26/2016</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FA8850A0-01A3-4F4E-AA52-F716A9BFD4EB}" type="datetimeFigureOut">
              <a:rPr lang="en-US" dirty="0"/>
              <a:pPr/>
              <a:t>1/26/2016</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dirty="0"/>
              <a:pPr/>
              <a:t>‹#›</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5811CCA-BB49-46C7-A0E2-F42339750F9A}" type="datetimeFigureOut">
              <a:rPr lang="en-US" dirty="0"/>
              <a:t>1/26/2016</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17205CAA-4E5A-4223-BD55-C5D2841AC9EF}" type="datetimeFigureOut">
              <a:rPr lang="en-US" dirty="0"/>
              <a:t>1/26/2016</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1"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r" defTabSz="914400" rtl="1"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r" defTabSz="914400" rtl="1"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jpg"/><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708" y="2091263"/>
            <a:ext cx="9320940" cy="2590800"/>
          </a:xfrm>
        </p:spPr>
        <p:txBody>
          <a:bodyPr/>
          <a:lstStyle/>
          <a:p>
            <a:r>
              <a:rPr lang="he-IL" dirty="0" smtClean="0"/>
              <a:t>ט"ו בשבט במסורת היהודית</a:t>
            </a:r>
            <a:endParaRPr lang="he-IL" dirty="0"/>
          </a:p>
        </p:txBody>
      </p:sp>
      <p:sp>
        <p:nvSpPr>
          <p:cNvPr id="3" name="Subtitle 2"/>
          <p:cNvSpPr>
            <a:spLocks noGrp="1"/>
          </p:cNvSpPr>
          <p:nvPr>
            <p:ph type="subTitle" idx="1"/>
          </p:nvPr>
        </p:nvSpPr>
        <p:spPr/>
        <p:txBody>
          <a:bodyPr/>
          <a:lstStyle/>
          <a:p>
            <a:r>
              <a:rPr lang="he-IL" dirty="0" smtClean="0"/>
              <a:t>יום שיא חט"ב</a:t>
            </a:r>
            <a:endParaRPr lang="he-IL" dirty="0"/>
          </a:p>
        </p:txBody>
      </p:sp>
    </p:spTree>
    <p:extLst>
      <p:ext uri="{BB962C8B-B14F-4D97-AF65-F5344CB8AC3E}">
        <p14:creationId xmlns:p14="http://schemas.microsoft.com/office/powerpoint/2010/main" val="348529366"/>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smtClean="0"/>
              <a:t>קצת על ט"ו בשבט</a:t>
            </a:r>
            <a:endParaRPr lang="he-IL" dirty="0"/>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13082" b="13082"/>
          <a:stretch>
            <a:fillRect/>
          </a:stretch>
        </p:blipFill>
        <p:spPr/>
      </p:pic>
      <p:sp>
        <p:nvSpPr>
          <p:cNvPr id="4" name="Text Placeholder 3"/>
          <p:cNvSpPr>
            <a:spLocks noGrp="1"/>
          </p:cNvSpPr>
          <p:nvPr>
            <p:ph type="body" sz="half" idx="2"/>
          </p:nvPr>
        </p:nvSpPr>
        <p:spPr/>
        <p:txBody>
          <a:bodyPr>
            <a:normAutofit lnSpcReduction="10000"/>
          </a:bodyPr>
          <a:lstStyle/>
          <a:p>
            <a:pPr algn="r"/>
            <a:r>
              <a:rPr lang="he-IL" dirty="0" smtClean="0"/>
              <a:t>ט"ו בשבט, שהוא בעצם ראש השנה לאילנות, הינו חג חקלאי המציין את </a:t>
            </a:r>
            <a:r>
              <a:rPr lang="he-IL" dirty="0" smtClean="0"/>
              <a:t>פירות </a:t>
            </a:r>
            <a:r>
              <a:rPr lang="he-IL" dirty="0" smtClean="0"/>
              <a:t>האילן ואת השבח הגדול שלנו בפירות ובעצים.</a:t>
            </a:r>
          </a:p>
          <a:p>
            <a:pPr algn="r"/>
            <a:r>
              <a:rPr lang="he-IL" dirty="0" smtClean="0"/>
              <a:t>את חג הט"ו בשבט חוגגים ב15 בשבט, והסבר לזה שהוא ב15 בשבט הוא שבתאריך זה מאמינים שהאילן מפסיק לשתות ממי השנה הישנה ומתחילים לשתות ממי </a:t>
            </a:r>
            <a:r>
              <a:rPr lang="he-IL" dirty="0" smtClean="0"/>
              <a:t>השנה </a:t>
            </a:r>
            <a:r>
              <a:rPr lang="he-IL" dirty="0" smtClean="0"/>
              <a:t>החדשה.</a:t>
            </a:r>
          </a:p>
          <a:p>
            <a:pPr algn="r"/>
            <a:r>
              <a:rPr lang="he-IL" dirty="0" smtClean="0"/>
              <a:t>ביום </a:t>
            </a:r>
            <a:r>
              <a:rPr lang="he-IL" dirty="0" err="1" smtClean="0"/>
              <a:t>הט"ו</a:t>
            </a:r>
            <a:r>
              <a:rPr lang="he-IL" dirty="0" smtClean="0"/>
              <a:t> </a:t>
            </a:r>
            <a:r>
              <a:rPr lang="he-IL" dirty="0" smtClean="0"/>
              <a:t>בשבט חוגגים כמה מנהגים אשר מפורטים בשקופית הבאה...</a:t>
            </a:r>
            <a:endParaRPr lang="he-IL" dirty="0"/>
          </a:p>
        </p:txBody>
      </p:sp>
      <p:sp>
        <p:nvSpPr>
          <p:cNvPr id="6" name="Text Placeholder 3"/>
          <p:cNvSpPr txBox="1">
            <a:spLocks/>
          </p:cNvSpPr>
          <p:nvPr/>
        </p:nvSpPr>
        <p:spPr>
          <a:xfrm>
            <a:off x="228599" y="237744"/>
            <a:ext cx="2432304" cy="3502152"/>
          </a:xfrm>
          <a:prstGeom prst="rect">
            <a:avLst/>
          </a:prstGeom>
        </p:spPr>
        <p:txBody>
          <a:bodyPr vert="horz" lIns="91440" tIns="45720" rIns="91440" bIns="45720" rtlCol="0">
            <a:normAutofit/>
          </a:bodyPr>
          <a:lstStyle>
            <a:lvl1pPr marL="0" indent="0" algn="l" defTabSz="914400" rtl="1" eaLnBrk="1" latinLnBrk="0" hangingPunct="1">
              <a:lnSpc>
                <a:spcPct val="110000"/>
              </a:lnSpc>
              <a:spcBef>
                <a:spcPts val="800"/>
              </a:spcBef>
              <a:spcAft>
                <a:spcPts val="0"/>
              </a:spcAft>
              <a:buClr>
                <a:schemeClr val="tx2">
                  <a:lumMod val="60000"/>
                  <a:lumOff val="40000"/>
                </a:schemeClr>
              </a:buClr>
              <a:buFont typeface="Arial" pitchFamily="34" charset="0"/>
              <a:buNone/>
              <a:defRPr sz="1400" kern="1200">
                <a:solidFill>
                  <a:schemeClr val="tx1"/>
                </a:solidFill>
                <a:latin typeface="+mn-lt"/>
                <a:ea typeface="+mn-ea"/>
                <a:cs typeface="+mn-cs"/>
              </a:defRPr>
            </a:lvl1pPr>
            <a:lvl2pPr marL="457200" indent="0" algn="r" defTabSz="914400" rtl="1" eaLnBrk="1" latinLnBrk="0" hangingPunct="1">
              <a:lnSpc>
                <a:spcPct val="100000"/>
              </a:lnSpc>
              <a:spcBef>
                <a:spcPts val="500"/>
              </a:spcBef>
              <a:buClr>
                <a:schemeClr val="tx2">
                  <a:lumMod val="60000"/>
                  <a:lumOff val="40000"/>
                </a:schemeClr>
              </a:buClr>
              <a:buFont typeface="Arial" pitchFamily="34" charset="0"/>
              <a:buNone/>
              <a:defRPr sz="1200" kern="1200">
                <a:solidFill>
                  <a:schemeClr val="tx1"/>
                </a:solidFill>
                <a:latin typeface="+mn-lt"/>
                <a:ea typeface="+mn-ea"/>
                <a:cs typeface="+mn-cs"/>
              </a:defRPr>
            </a:lvl2pPr>
            <a:lvl3pPr marL="914400" indent="0" algn="r" defTabSz="914400" rtl="1" eaLnBrk="1" latinLnBrk="0" hangingPunct="1">
              <a:lnSpc>
                <a:spcPct val="100000"/>
              </a:lnSpc>
              <a:spcBef>
                <a:spcPts val="500"/>
              </a:spcBef>
              <a:buClr>
                <a:schemeClr val="tx2">
                  <a:lumMod val="60000"/>
                  <a:lumOff val="40000"/>
                </a:schemeClr>
              </a:buClr>
              <a:buFont typeface="Arial" pitchFamily="34" charset="0"/>
              <a:buNone/>
              <a:defRPr sz="1000" kern="1200">
                <a:solidFill>
                  <a:schemeClr val="tx1"/>
                </a:solidFill>
                <a:latin typeface="+mn-lt"/>
                <a:ea typeface="+mn-ea"/>
                <a:cs typeface="+mn-cs"/>
              </a:defRPr>
            </a:lvl3pPr>
            <a:lvl4pPr marL="1371600" indent="0" algn="r" defTabSz="914400" rtl="1" eaLnBrk="1" latinLnBrk="0" hangingPunct="1">
              <a:lnSpc>
                <a:spcPct val="100000"/>
              </a:lnSpc>
              <a:spcBef>
                <a:spcPts val="500"/>
              </a:spcBef>
              <a:buClr>
                <a:schemeClr val="tx2">
                  <a:lumMod val="60000"/>
                  <a:lumOff val="40000"/>
                </a:schemeClr>
              </a:buClr>
              <a:buFont typeface="Arial" pitchFamily="34" charset="0"/>
              <a:buNone/>
              <a:defRPr sz="900" kern="1200">
                <a:solidFill>
                  <a:schemeClr val="tx1"/>
                </a:solidFill>
                <a:latin typeface="+mn-lt"/>
                <a:ea typeface="+mn-ea"/>
                <a:cs typeface="+mn-cs"/>
              </a:defRPr>
            </a:lvl4pPr>
            <a:lvl5pPr marL="1828800" indent="0" algn="r" defTabSz="914400" rtl="1" eaLnBrk="1" latinLnBrk="0" hangingPunct="1">
              <a:lnSpc>
                <a:spcPct val="100000"/>
              </a:lnSpc>
              <a:spcBef>
                <a:spcPts val="500"/>
              </a:spcBef>
              <a:buClr>
                <a:schemeClr val="tx2">
                  <a:lumMod val="60000"/>
                  <a:lumOff val="40000"/>
                </a:schemeClr>
              </a:buClr>
              <a:buFont typeface="Arial" pitchFamily="34" charset="0"/>
              <a:buNone/>
              <a:defRPr sz="900" kern="1200">
                <a:solidFill>
                  <a:schemeClr val="tx1"/>
                </a:solidFill>
                <a:latin typeface="+mn-lt"/>
                <a:ea typeface="+mn-ea"/>
                <a:cs typeface="+mn-cs"/>
              </a:defRPr>
            </a:lvl5pPr>
            <a:lvl6pPr marL="2286000" indent="0" algn="r" defTabSz="914400" rtl="1" eaLnBrk="1" latinLnBrk="0" hangingPunct="1">
              <a:lnSpc>
                <a:spcPct val="100000"/>
              </a:lnSpc>
              <a:spcBef>
                <a:spcPts val="500"/>
              </a:spcBef>
              <a:buClr>
                <a:schemeClr val="tx2">
                  <a:lumMod val="60000"/>
                  <a:lumOff val="40000"/>
                </a:schemeClr>
              </a:buClr>
              <a:buFont typeface="Arial" pitchFamily="34" charset="0"/>
              <a:buNone/>
              <a:defRPr sz="900" kern="1200">
                <a:solidFill>
                  <a:schemeClr val="bg1"/>
                </a:solidFill>
                <a:latin typeface="+mn-lt"/>
                <a:ea typeface="+mn-ea"/>
                <a:cs typeface="+mn-cs"/>
              </a:defRPr>
            </a:lvl6pPr>
            <a:lvl7pPr marL="2743200" indent="0" algn="r" defTabSz="914400" rtl="1" eaLnBrk="1" latinLnBrk="0" hangingPunct="1">
              <a:lnSpc>
                <a:spcPct val="100000"/>
              </a:lnSpc>
              <a:spcBef>
                <a:spcPts val="500"/>
              </a:spcBef>
              <a:buClr>
                <a:schemeClr val="tx2">
                  <a:lumMod val="60000"/>
                  <a:lumOff val="40000"/>
                </a:schemeClr>
              </a:buClr>
              <a:buFont typeface="Arial" pitchFamily="34" charset="0"/>
              <a:buNone/>
              <a:defRPr sz="900" kern="1200">
                <a:solidFill>
                  <a:schemeClr val="bg1"/>
                </a:solidFill>
                <a:latin typeface="+mn-lt"/>
                <a:ea typeface="+mn-ea"/>
                <a:cs typeface="+mn-cs"/>
              </a:defRPr>
            </a:lvl7pPr>
            <a:lvl8pPr marL="3200400" indent="0" algn="r" defTabSz="914400" rtl="1" eaLnBrk="1" latinLnBrk="0" hangingPunct="1">
              <a:lnSpc>
                <a:spcPct val="100000"/>
              </a:lnSpc>
              <a:spcBef>
                <a:spcPts val="500"/>
              </a:spcBef>
              <a:buClr>
                <a:schemeClr val="tx2">
                  <a:lumMod val="60000"/>
                  <a:lumOff val="40000"/>
                </a:schemeClr>
              </a:buClr>
              <a:buFont typeface="Arial" pitchFamily="34" charset="0"/>
              <a:buNone/>
              <a:defRPr sz="900" kern="1200">
                <a:solidFill>
                  <a:schemeClr val="bg1"/>
                </a:solidFill>
                <a:latin typeface="+mn-lt"/>
                <a:ea typeface="+mn-ea"/>
                <a:cs typeface="+mn-cs"/>
              </a:defRPr>
            </a:lvl8pPr>
            <a:lvl9pPr marL="3657600" indent="0" algn="r" defTabSz="914400" rtl="1" eaLnBrk="1" latinLnBrk="0" hangingPunct="1">
              <a:lnSpc>
                <a:spcPct val="100000"/>
              </a:lnSpc>
              <a:spcBef>
                <a:spcPts val="500"/>
              </a:spcBef>
              <a:buClr>
                <a:schemeClr val="tx2">
                  <a:lumMod val="60000"/>
                  <a:lumOff val="40000"/>
                </a:schemeClr>
              </a:buClr>
              <a:buFont typeface="Arial" pitchFamily="34" charset="0"/>
              <a:buNone/>
              <a:defRPr sz="900" kern="1200">
                <a:solidFill>
                  <a:schemeClr val="bg1"/>
                </a:solidFill>
                <a:latin typeface="+mn-lt"/>
                <a:ea typeface="+mn-ea"/>
                <a:cs typeface="+mn-cs"/>
              </a:defRPr>
            </a:lvl9pPr>
          </a:lstStyle>
          <a:p>
            <a:pPr algn="r"/>
            <a:r>
              <a:rPr lang="he-IL" b="1" dirty="0" smtClean="0"/>
              <a:t>עץ השקד- </a:t>
            </a:r>
            <a:r>
              <a:rPr lang="he-IL" dirty="0" smtClean="0"/>
              <a:t>עץ הגדל בתקופת החג.</a:t>
            </a:r>
            <a:endParaRPr lang="he-IL" dirty="0"/>
          </a:p>
        </p:txBody>
      </p:sp>
    </p:spTree>
    <p:extLst>
      <p:ext uri="{BB962C8B-B14F-4D97-AF65-F5344CB8AC3E}">
        <p14:creationId xmlns:p14="http://schemas.microsoft.com/office/powerpoint/2010/main" val="193091668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he-IL" sz="4000" dirty="0" smtClean="0"/>
              <a:t>מנהגי </a:t>
            </a:r>
            <a:r>
              <a:rPr lang="he-IL" sz="4000" dirty="0" smtClean="0"/>
              <a:t/>
            </a:r>
            <a:br>
              <a:rPr lang="he-IL" sz="4000" dirty="0" smtClean="0"/>
            </a:br>
            <a:r>
              <a:rPr lang="he-IL" sz="4000" dirty="0" smtClean="0"/>
              <a:t>ט"ו </a:t>
            </a:r>
            <a:br>
              <a:rPr lang="he-IL" sz="4000" dirty="0" smtClean="0"/>
            </a:br>
            <a:r>
              <a:rPr lang="he-IL" sz="4000" dirty="0" smtClean="0"/>
              <a:t>בשבט</a:t>
            </a:r>
            <a:endParaRPr lang="he-IL" sz="4000" dirty="0"/>
          </a:p>
        </p:txBody>
      </p:sp>
      <p:sp>
        <p:nvSpPr>
          <p:cNvPr id="4" name="Text Placeholder 3"/>
          <p:cNvSpPr>
            <a:spLocks noGrp="1"/>
          </p:cNvSpPr>
          <p:nvPr>
            <p:ph type="body" sz="half" idx="2"/>
          </p:nvPr>
        </p:nvSpPr>
        <p:spPr>
          <a:xfrm>
            <a:off x="9156879" y="2285999"/>
            <a:ext cx="2570301" cy="3947375"/>
          </a:xfrm>
        </p:spPr>
        <p:txBody>
          <a:bodyPr>
            <a:normAutofit fontScale="92500"/>
          </a:bodyPr>
          <a:lstStyle/>
          <a:p>
            <a:r>
              <a:rPr lang="he-IL" b="1" u="sng" dirty="0" smtClean="0"/>
              <a:t>לט"ו </a:t>
            </a:r>
            <a:r>
              <a:rPr lang="he-IL" b="1" u="sng" dirty="0" smtClean="0"/>
              <a:t>בשבט מנהגים רבים שהם:</a:t>
            </a:r>
          </a:p>
          <a:p>
            <a:pPr marL="285750" indent="-285750">
              <a:buFont typeface="Arial" panose="020B0604020202020204" pitchFamily="34" charset="0"/>
              <a:buChar char="•"/>
            </a:pPr>
            <a:r>
              <a:rPr lang="he-IL" b="1" dirty="0" smtClean="0"/>
              <a:t>סדר </a:t>
            </a:r>
            <a:r>
              <a:rPr lang="he-IL" b="1" dirty="0" smtClean="0"/>
              <a:t>ט"ו </a:t>
            </a:r>
            <a:r>
              <a:rPr lang="he-IL" b="1" dirty="0" smtClean="0"/>
              <a:t>בשבט- </a:t>
            </a:r>
            <a:r>
              <a:rPr lang="he-IL" dirty="0" smtClean="0"/>
              <a:t>טקס זה מתקיים בשעות הערב שבו מברכים כל מיני ברכות.</a:t>
            </a:r>
            <a:endParaRPr lang="he-IL" b="1" dirty="0" smtClean="0"/>
          </a:p>
          <a:p>
            <a:pPr marL="285750" indent="-285750">
              <a:buFont typeface="Arial" panose="020B0604020202020204" pitchFamily="34" charset="0"/>
              <a:buChar char="•"/>
            </a:pPr>
            <a:r>
              <a:rPr lang="he-IL" b="1" dirty="0" smtClean="0"/>
              <a:t>נטיעת עצים-</a:t>
            </a:r>
            <a:r>
              <a:rPr lang="he-IL" dirty="0" smtClean="0"/>
              <a:t> מנהג זה אינו מנהג חובה, אבל אנשים רבים יוצאים ונוטעים עצים.</a:t>
            </a:r>
            <a:endParaRPr lang="he-IL" b="1" dirty="0" smtClean="0"/>
          </a:p>
          <a:p>
            <a:pPr marL="285750" indent="-285750">
              <a:buFont typeface="Arial" panose="020B0604020202020204" pitchFamily="34" charset="0"/>
              <a:buChar char="•"/>
            </a:pPr>
            <a:r>
              <a:rPr lang="he-IL" b="1" dirty="0" smtClean="0"/>
              <a:t>אכילת פירות יבשים-</a:t>
            </a:r>
            <a:r>
              <a:rPr lang="he-IL" dirty="0" smtClean="0"/>
              <a:t> מנהג זה לציון השבח הרב של </a:t>
            </a:r>
            <a:r>
              <a:rPr lang="he-IL" dirty="0" smtClean="0"/>
              <a:t>פירות </a:t>
            </a:r>
            <a:r>
              <a:rPr lang="he-IL" dirty="0" smtClean="0"/>
              <a:t>הארץ.</a:t>
            </a:r>
            <a:endParaRPr lang="he-IL" b="1" dirty="0" smtClean="0"/>
          </a:p>
          <a:p>
            <a:pPr marL="285750" indent="-285750">
              <a:buFont typeface="Arial" panose="020B0604020202020204" pitchFamily="34" charset="0"/>
              <a:buChar char="•"/>
            </a:pPr>
            <a:r>
              <a:rPr lang="he-IL" b="1" dirty="0" smtClean="0"/>
              <a:t>שתיית 4 כוסות יין- </a:t>
            </a:r>
            <a:r>
              <a:rPr lang="he-IL" dirty="0" smtClean="0"/>
              <a:t>שתיית 4 כוסות יין (יין אדום ויין לבן) שכל כוס וכוס </a:t>
            </a:r>
            <a:r>
              <a:rPr lang="he-IL" dirty="0" smtClean="0"/>
              <a:t>מציינת </a:t>
            </a:r>
            <a:r>
              <a:rPr lang="he-IL" dirty="0" smtClean="0"/>
              <a:t>עונה אחת של השנה (יש גם השערה שזה מציין את צמיחת הטבע).</a:t>
            </a:r>
            <a:endParaRPr lang="he-IL" b="1" dirty="0" smtClean="0"/>
          </a:p>
          <a:p>
            <a:endParaRPr lang="he-IL"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307" y="792021"/>
            <a:ext cx="7959143" cy="5209534"/>
          </a:xfrm>
        </p:spPr>
      </p:pic>
      <p:sp>
        <p:nvSpPr>
          <p:cNvPr id="8" name="Text Placeholder 3"/>
          <p:cNvSpPr txBox="1">
            <a:spLocks/>
          </p:cNvSpPr>
          <p:nvPr/>
        </p:nvSpPr>
        <p:spPr>
          <a:xfrm>
            <a:off x="605307" y="792021"/>
            <a:ext cx="2570301" cy="3505200"/>
          </a:xfrm>
          <a:prstGeom prst="rect">
            <a:avLst/>
          </a:prstGeom>
        </p:spPr>
        <p:txBody>
          <a:bodyPr vert="horz" lIns="91440" tIns="45720" rIns="91440" bIns="45720" rtlCol="0">
            <a:normAutofit/>
          </a:bodyPr>
          <a:lstStyle>
            <a:lvl1pPr marL="0" indent="0" algn="r" defTabSz="914400" rtl="1" eaLnBrk="1" latinLnBrk="0" hangingPunct="1">
              <a:lnSpc>
                <a:spcPct val="110000"/>
              </a:lnSpc>
              <a:spcBef>
                <a:spcPts val="800"/>
              </a:spcBef>
              <a:spcAft>
                <a:spcPts val="0"/>
              </a:spcAft>
              <a:buClr>
                <a:schemeClr val="tx2">
                  <a:lumMod val="60000"/>
                  <a:lumOff val="40000"/>
                </a:schemeClr>
              </a:buClr>
              <a:buFont typeface="Arial" pitchFamily="34" charset="0"/>
              <a:buNone/>
              <a:defRPr sz="1400" kern="1200">
                <a:solidFill>
                  <a:schemeClr val="bg1"/>
                </a:solidFill>
                <a:latin typeface="+mn-lt"/>
                <a:ea typeface="+mn-ea"/>
                <a:cs typeface="+mn-cs"/>
              </a:defRPr>
            </a:lvl1pPr>
            <a:lvl2pPr marL="457200" indent="0" algn="r" defTabSz="914400" rtl="1" eaLnBrk="1" latinLnBrk="0" hangingPunct="1">
              <a:lnSpc>
                <a:spcPct val="100000"/>
              </a:lnSpc>
              <a:spcBef>
                <a:spcPts val="500"/>
              </a:spcBef>
              <a:buClr>
                <a:schemeClr val="tx2">
                  <a:lumMod val="60000"/>
                  <a:lumOff val="40000"/>
                </a:schemeClr>
              </a:buClr>
              <a:buFont typeface="Arial" pitchFamily="34" charset="0"/>
              <a:buNone/>
              <a:defRPr sz="1200" kern="1200">
                <a:solidFill>
                  <a:schemeClr val="tx1"/>
                </a:solidFill>
                <a:latin typeface="+mn-lt"/>
                <a:ea typeface="+mn-ea"/>
                <a:cs typeface="+mn-cs"/>
              </a:defRPr>
            </a:lvl2pPr>
            <a:lvl3pPr marL="914400" indent="0" algn="r" defTabSz="914400" rtl="1" eaLnBrk="1" latinLnBrk="0" hangingPunct="1">
              <a:lnSpc>
                <a:spcPct val="100000"/>
              </a:lnSpc>
              <a:spcBef>
                <a:spcPts val="500"/>
              </a:spcBef>
              <a:buClr>
                <a:schemeClr val="tx2">
                  <a:lumMod val="60000"/>
                  <a:lumOff val="40000"/>
                </a:schemeClr>
              </a:buClr>
              <a:buFont typeface="Arial" pitchFamily="34" charset="0"/>
              <a:buNone/>
              <a:defRPr sz="1000" kern="1200">
                <a:solidFill>
                  <a:schemeClr val="tx1"/>
                </a:solidFill>
                <a:latin typeface="+mn-lt"/>
                <a:ea typeface="+mn-ea"/>
                <a:cs typeface="+mn-cs"/>
              </a:defRPr>
            </a:lvl3pPr>
            <a:lvl4pPr marL="1371600" indent="0" algn="r" defTabSz="914400" rtl="1" eaLnBrk="1" latinLnBrk="0" hangingPunct="1">
              <a:lnSpc>
                <a:spcPct val="100000"/>
              </a:lnSpc>
              <a:spcBef>
                <a:spcPts val="500"/>
              </a:spcBef>
              <a:buClr>
                <a:schemeClr val="tx2">
                  <a:lumMod val="60000"/>
                  <a:lumOff val="40000"/>
                </a:schemeClr>
              </a:buClr>
              <a:buFont typeface="Arial" pitchFamily="34" charset="0"/>
              <a:buNone/>
              <a:defRPr sz="900" kern="1200">
                <a:solidFill>
                  <a:schemeClr val="tx1"/>
                </a:solidFill>
                <a:latin typeface="+mn-lt"/>
                <a:ea typeface="+mn-ea"/>
                <a:cs typeface="+mn-cs"/>
              </a:defRPr>
            </a:lvl4pPr>
            <a:lvl5pPr marL="1828800" indent="0" algn="r" defTabSz="914400" rtl="1" eaLnBrk="1" latinLnBrk="0" hangingPunct="1">
              <a:lnSpc>
                <a:spcPct val="100000"/>
              </a:lnSpc>
              <a:spcBef>
                <a:spcPts val="500"/>
              </a:spcBef>
              <a:buClr>
                <a:schemeClr val="tx2">
                  <a:lumMod val="60000"/>
                  <a:lumOff val="40000"/>
                </a:schemeClr>
              </a:buClr>
              <a:buFont typeface="Arial" pitchFamily="34" charset="0"/>
              <a:buNone/>
              <a:defRPr sz="900" kern="1200">
                <a:solidFill>
                  <a:schemeClr val="tx1"/>
                </a:solidFill>
                <a:latin typeface="+mn-lt"/>
                <a:ea typeface="+mn-ea"/>
                <a:cs typeface="+mn-cs"/>
              </a:defRPr>
            </a:lvl5pPr>
            <a:lvl6pPr marL="2286000" indent="0" algn="r" defTabSz="914400" rtl="1" eaLnBrk="1" latinLnBrk="0" hangingPunct="1">
              <a:lnSpc>
                <a:spcPct val="100000"/>
              </a:lnSpc>
              <a:spcBef>
                <a:spcPts val="500"/>
              </a:spcBef>
              <a:buClr>
                <a:schemeClr val="tx2">
                  <a:lumMod val="60000"/>
                  <a:lumOff val="40000"/>
                </a:schemeClr>
              </a:buClr>
              <a:buFont typeface="Arial" pitchFamily="34" charset="0"/>
              <a:buNone/>
              <a:defRPr sz="900" kern="1200">
                <a:solidFill>
                  <a:schemeClr val="bg1"/>
                </a:solidFill>
                <a:latin typeface="+mn-lt"/>
                <a:ea typeface="+mn-ea"/>
                <a:cs typeface="+mn-cs"/>
              </a:defRPr>
            </a:lvl6pPr>
            <a:lvl7pPr marL="2743200" indent="0" algn="r" defTabSz="914400" rtl="1" eaLnBrk="1" latinLnBrk="0" hangingPunct="1">
              <a:lnSpc>
                <a:spcPct val="100000"/>
              </a:lnSpc>
              <a:spcBef>
                <a:spcPts val="500"/>
              </a:spcBef>
              <a:buClr>
                <a:schemeClr val="tx2">
                  <a:lumMod val="60000"/>
                  <a:lumOff val="40000"/>
                </a:schemeClr>
              </a:buClr>
              <a:buFont typeface="Arial" pitchFamily="34" charset="0"/>
              <a:buNone/>
              <a:defRPr sz="900" kern="1200">
                <a:solidFill>
                  <a:schemeClr val="bg1"/>
                </a:solidFill>
                <a:latin typeface="+mn-lt"/>
                <a:ea typeface="+mn-ea"/>
                <a:cs typeface="+mn-cs"/>
              </a:defRPr>
            </a:lvl7pPr>
            <a:lvl8pPr marL="3200400" indent="0" algn="r" defTabSz="914400" rtl="1" eaLnBrk="1" latinLnBrk="0" hangingPunct="1">
              <a:lnSpc>
                <a:spcPct val="100000"/>
              </a:lnSpc>
              <a:spcBef>
                <a:spcPts val="500"/>
              </a:spcBef>
              <a:buClr>
                <a:schemeClr val="tx2">
                  <a:lumMod val="60000"/>
                  <a:lumOff val="40000"/>
                </a:schemeClr>
              </a:buClr>
              <a:buFont typeface="Arial" pitchFamily="34" charset="0"/>
              <a:buNone/>
              <a:defRPr sz="900" kern="1200">
                <a:solidFill>
                  <a:schemeClr val="bg1"/>
                </a:solidFill>
                <a:latin typeface="+mn-lt"/>
                <a:ea typeface="+mn-ea"/>
                <a:cs typeface="+mn-cs"/>
              </a:defRPr>
            </a:lvl8pPr>
            <a:lvl9pPr marL="3657600" indent="0" algn="r" defTabSz="914400" rtl="1" eaLnBrk="1" latinLnBrk="0" hangingPunct="1">
              <a:lnSpc>
                <a:spcPct val="100000"/>
              </a:lnSpc>
              <a:spcBef>
                <a:spcPts val="500"/>
              </a:spcBef>
              <a:buClr>
                <a:schemeClr val="tx2">
                  <a:lumMod val="60000"/>
                  <a:lumOff val="40000"/>
                </a:schemeClr>
              </a:buClr>
              <a:buFont typeface="Arial" pitchFamily="34" charset="0"/>
              <a:buNone/>
              <a:defRPr sz="900" kern="1200">
                <a:solidFill>
                  <a:schemeClr val="bg1"/>
                </a:solidFill>
                <a:latin typeface="+mn-lt"/>
                <a:ea typeface="+mn-ea"/>
                <a:cs typeface="+mn-cs"/>
              </a:defRPr>
            </a:lvl9pPr>
          </a:lstStyle>
          <a:p>
            <a:pPr algn="l" rtl="0"/>
            <a:r>
              <a:rPr lang="he-IL" dirty="0" smtClean="0">
                <a:ln w="0"/>
                <a:solidFill>
                  <a:schemeClr val="tx1"/>
                </a:solidFill>
                <a:effectLst>
                  <a:glow rad="228600">
                    <a:schemeClr val="accent4">
                      <a:satMod val="175000"/>
                      <a:alpha val="40000"/>
                    </a:schemeClr>
                  </a:glow>
                  <a:outerShdw blurRad="38100" dist="19050" dir="2700000" algn="tl" rotWithShape="0">
                    <a:schemeClr val="dk1">
                      <a:alpha val="40000"/>
                    </a:schemeClr>
                  </a:outerShdw>
                </a:effectLst>
              </a:rPr>
              <a:t>סדר ט"ו בשבט- בתמונה  4 כוסות היין פירות יבשים ואנשים קוראים את ברכות החג</a:t>
            </a:r>
          </a:p>
          <a:p>
            <a:pPr algn="l" rtl="0"/>
            <a:endParaRPr lang="he-IL" dirty="0"/>
          </a:p>
        </p:txBody>
      </p:sp>
    </p:spTree>
    <p:extLst>
      <p:ext uri="{BB962C8B-B14F-4D97-AF65-F5344CB8AC3E}">
        <p14:creationId xmlns:p14="http://schemas.microsoft.com/office/powerpoint/2010/main" val="24350049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2all.co.il/web/Sites/hmore%5C25510_(17).g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6372" y="422771"/>
            <a:ext cx="6645497" cy="5703109"/>
          </a:xfrm>
          <a:prstGeom prst="rect">
            <a:avLst/>
          </a:prstGeom>
          <a:noFill/>
          <a:extLst>
            <a:ext uri="{909E8E84-426E-40DD-AFC4-6F175D3DCCD1}">
              <a14:hiddenFill xmlns:a14="http://schemas.microsoft.com/office/drawing/2010/main">
                <a:solidFill>
                  <a:srgbClr val="FFFFFF"/>
                </a:solidFill>
              </a14:hiddenFill>
            </a:ext>
          </a:extLst>
        </p:spPr>
      </p:pic>
      <p:sp>
        <p:nvSpPr>
          <p:cNvPr id="5" name="מלבן 4"/>
          <p:cNvSpPr/>
          <p:nvPr/>
        </p:nvSpPr>
        <p:spPr>
          <a:xfrm>
            <a:off x="9169758" y="445050"/>
            <a:ext cx="2665927" cy="5262979"/>
          </a:xfrm>
          <a:prstGeom prst="rect">
            <a:avLst/>
          </a:prstGeom>
        </p:spPr>
        <p:txBody>
          <a:bodyPr wrap="square">
            <a:spAutoFit/>
          </a:bodyPr>
          <a:lstStyle/>
          <a:p>
            <a:pPr algn="ctr"/>
            <a:r>
              <a:rPr lang="he-IL"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יום שמירת הטבע</a:t>
            </a:r>
          </a:p>
          <a:p>
            <a:pPr algn="r"/>
            <a:endParaRPr lang="en-US" sz="2000" dirty="0" smtClean="0">
              <a:ln w="1905">
                <a:solidFill>
                  <a:sysClr val="windowText" lastClr="000000"/>
                </a:solidFill>
              </a:ln>
              <a:solidFill>
                <a:sysClr val="windowText" lastClr="000000"/>
              </a:solidFill>
              <a:effectLst>
                <a:innerShdw blurRad="69850" dist="43180" dir="5400000">
                  <a:srgbClr val="000000">
                    <a:alpha val="65000"/>
                  </a:srgbClr>
                </a:innerShdw>
              </a:effectLst>
            </a:endParaRPr>
          </a:p>
          <a:p>
            <a:pPr algn="r"/>
            <a:r>
              <a:rPr lang="he-IL" sz="2000" dirty="0" smtClean="0">
                <a:ln w="1905">
                  <a:solidFill>
                    <a:sysClr val="windowText" lastClr="000000"/>
                  </a:solidFill>
                </a:ln>
                <a:solidFill>
                  <a:sysClr val="windowText" lastClr="000000"/>
                </a:solidFill>
                <a:effectLst>
                  <a:innerShdw blurRad="69850" dist="43180" dir="5400000">
                    <a:srgbClr val="000000">
                      <a:alpha val="65000"/>
                    </a:srgbClr>
                  </a:innerShdw>
                </a:effectLst>
              </a:rPr>
              <a:t>בתחילת </a:t>
            </a:r>
            <a:r>
              <a:rPr lang="he-IL" sz="2000" dirty="0">
                <a:ln w="1905">
                  <a:solidFill>
                    <a:sysClr val="windowText" lastClr="000000"/>
                  </a:solidFill>
                </a:ln>
                <a:solidFill>
                  <a:sysClr val="windowText" lastClr="000000"/>
                </a:solidFill>
                <a:effectLst>
                  <a:innerShdw blurRad="69850" dist="43180" dir="5400000">
                    <a:srgbClr val="000000">
                      <a:alpha val="65000"/>
                    </a:srgbClr>
                  </a:innerShdw>
                </a:effectLst>
              </a:rPr>
              <a:t>המאה ה21 הפך ט"ו </a:t>
            </a:r>
            <a:r>
              <a:rPr lang="he-IL" sz="2000" dirty="0" smtClean="0">
                <a:ln w="1905">
                  <a:solidFill>
                    <a:sysClr val="windowText" lastClr="000000"/>
                  </a:solidFill>
                </a:ln>
                <a:solidFill>
                  <a:sysClr val="windowText" lastClr="000000"/>
                </a:solidFill>
                <a:effectLst>
                  <a:innerShdw blurRad="69850" dist="43180" dir="5400000">
                    <a:srgbClr val="000000">
                      <a:alpha val="65000"/>
                    </a:srgbClr>
                  </a:innerShdw>
                </a:effectLst>
              </a:rPr>
              <a:t>בשבט </a:t>
            </a:r>
            <a:r>
              <a:rPr lang="he-IL" sz="2000" dirty="0">
                <a:ln w="1905">
                  <a:solidFill>
                    <a:sysClr val="windowText" lastClr="000000"/>
                  </a:solidFill>
                </a:ln>
                <a:solidFill>
                  <a:sysClr val="windowText" lastClr="000000"/>
                </a:solidFill>
                <a:effectLst>
                  <a:innerShdw blurRad="69850" dist="43180" dir="5400000">
                    <a:srgbClr val="000000">
                      <a:alpha val="65000"/>
                    </a:srgbClr>
                  </a:innerShdw>
                </a:effectLst>
              </a:rPr>
              <a:t>גם ליום ציון אקולוגי, ועוסקים בו גם בלימוד וגם בפעילות </a:t>
            </a:r>
            <a:endParaRPr lang="en-US" sz="2000" dirty="0" smtClean="0">
              <a:ln w="1905">
                <a:solidFill>
                  <a:sysClr val="windowText" lastClr="000000"/>
                </a:solidFill>
              </a:ln>
              <a:solidFill>
                <a:sysClr val="windowText" lastClr="000000"/>
              </a:solidFill>
              <a:effectLst>
                <a:innerShdw blurRad="69850" dist="43180" dir="5400000">
                  <a:srgbClr val="000000">
                    <a:alpha val="65000"/>
                  </a:srgbClr>
                </a:innerShdw>
              </a:effectLst>
            </a:endParaRPr>
          </a:p>
          <a:p>
            <a:pPr algn="r"/>
            <a:r>
              <a:rPr lang="he-IL" sz="2000" dirty="0" smtClean="0">
                <a:ln w="1905">
                  <a:solidFill>
                    <a:sysClr val="windowText" lastClr="000000"/>
                  </a:solidFill>
                </a:ln>
                <a:solidFill>
                  <a:sysClr val="windowText" lastClr="000000"/>
                </a:solidFill>
                <a:effectLst>
                  <a:innerShdw blurRad="69850" dist="43180" dir="5400000">
                    <a:srgbClr val="000000">
                      <a:alpha val="65000"/>
                    </a:srgbClr>
                  </a:innerShdw>
                </a:effectLst>
              </a:rPr>
              <a:t> אקולוגית.</a:t>
            </a:r>
            <a:endParaRPr lang="en-US" sz="2000" dirty="0" smtClean="0">
              <a:ln w="1905">
                <a:solidFill>
                  <a:sysClr val="windowText" lastClr="000000"/>
                </a:solidFill>
              </a:ln>
              <a:solidFill>
                <a:sysClr val="windowText" lastClr="000000"/>
              </a:solidFill>
              <a:effectLst>
                <a:innerShdw blurRad="69850" dist="43180" dir="5400000">
                  <a:srgbClr val="000000">
                    <a:alpha val="65000"/>
                  </a:srgbClr>
                </a:innerShdw>
              </a:effectLst>
            </a:endParaRPr>
          </a:p>
          <a:p>
            <a:pPr algn="r"/>
            <a:endParaRPr lang="he-IL" sz="2000" dirty="0">
              <a:ln w="1905">
                <a:solidFill>
                  <a:sysClr val="windowText" lastClr="000000"/>
                </a:solidFill>
              </a:ln>
              <a:solidFill>
                <a:sysClr val="windowText" lastClr="000000"/>
              </a:solidFill>
              <a:effectLst>
                <a:innerShdw blurRad="69850" dist="43180" dir="5400000">
                  <a:srgbClr val="000000">
                    <a:alpha val="65000"/>
                  </a:srgbClr>
                </a:innerShdw>
              </a:effectLst>
            </a:endParaRPr>
          </a:p>
          <a:p>
            <a:pPr algn="r"/>
            <a:r>
              <a:rPr lang="he-IL" sz="2000" dirty="0">
                <a:ln w="1905">
                  <a:solidFill>
                    <a:sysClr val="windowText" lastClr="000000"/>
                  </a:solidFill>
                </a:ln>
                <a:solidFill>
                  <a:sysClr val="windowText" lastClr="000000"/>
                </a:solidFill>
                <a:effectLst>
                  <a:innerShdw blurRad="69850" dist="43180" dir="5400000">
                    <a:srgbClr val="000000">
                      <a:alpha val="65000"/>
                    </a:srgbClr>
                  </a:innerShdw>
                </a:effectLst>
              </a:rPr>
              <a:t>גופים העוסקים בהגנה על החי והצומח כגון החברה להגנת הטבע והרשות לשמורות הטבע, הכריזה </a:t>
            </a:r>
            <a:r>
              <a:rPr lang="he-IL" sz="2000" dirty="0" smtClean="0">
                <a:ln w="1905">
                  <a:solidFill>
                    <a:sysClr val="windowText" lastClr="000000"/>
                  </a:solidFill>
                </a:ln>
                <a:solidFill>
                  <a:sysClr val="windowText" lastClr="000000"/>
                </a:solidFill>
                <a:effectLst>
                  <a:innerShdw blurRad="69850" dist="43180" dir="5400000">
                    <a:srgbClr val="000000">
                      <a:alpha val="65000"/>
                    </a:srgbClr>
                  </a:innerShdw>
                </a:effectLst>
              </a:rPr>
              <a:t>עם </a:t>
            </a:r>
            <a:r>
              <a:rPr lang="he-IL" sz="2000" dirty="0">
                <a:ln w="1905">
                  <a:solidFill>
                    <a:sysClr val="windowText" lastClr="000000"/>
                  </a:solidFill>
                </a:ln>
                <a:solidFill>
                  <a:sysClr val="windowText" lastClr="000000"/>
                </a:solidFill>
                <a:effectLst>
                  <a:innerShdw blurRad="69850" dist="43180" dir="5400000">
                    <a:srgbClr val="000000">
                      <a:alpha val="65000"/>
                    </a:srgbClr>
                  </a:innerShdw>
                </a:effectLst>
              </a:rPr>
              <a:t>משרד החינוך על ט"ו בשבט כיום שמירת הטבע</a:t>
            </a:r>
            <a:r>
              <a:rPr lang="he-IL" dirty="0">
                <a:ln w="1905"/>
                <a:effectLst>
                  <a:innerShdw blurRad="69850" dist="43180" dir="5400000">
                    <a:srgbClr val="000000">
                      <a:alpha val="65000"/>
                    </a:srgbClr>
                  </a:innerShdw>
                </a:effectLst>
              </a:rPr>
              <a:t>.</a:t>
            </a:r>
          </a:p>
        </p:txBody>
      </p:sp>
    </p:spTree>
    <p:extLst>
      <p:ext uri="{BB962C8B-B14F-4D97-AF65-F5344CB8AC3E}">
        <p14:creationId xmlns:p14="http://schemas.microsoft.com/office/powerpoint/2010/main" val="3681368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smtClean="0"/>
              <a:t>איך נוצר החג?</a:t>
            </a:r>
            <a:endParaRPr lang="he-IL"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66800" y="2014194"/>
            <a:ext cx="5334000" cy="3837966"/>
          </a:xfrm>
        </p:spPr>
      </p:pic>
      <p:sp>
        <p:nvSpPr>
          <p:cNvPr id="4" name="Content Placeholder 3"/>
          <p:cNvSpPr>
            <a:spLocks noGrp="1"/>
          </p:cNvSpPr>
          <p:nvPr>
            <p:ph sz="half" idx="2"/>
          </p:nvPr>
        </p:nvSpPr>
        <p:spPr>
          <a:xfrm>
            <a:off x="6400800" y="2103120"/>
            <a:ext cx="4724400" cy="3749040"/>
          </a:xfrm>
        </p:spPr>
        <p:txBody>
          <a:bodyPr/>
          <a:lstStyle/>
          <a:p>
            <a:pPr marL="0" indent="0">
              <a:buNone/>
            </a:pPr>
            <a:r>
              <a:rPr lang="he-IL" dirty="0"/>
              <a:t>בתנ"ך, כתוב: ארבעה ראשי שנה הם: האחד בניסן </a:t>
            </a:r>
            <a:r>
              <a:rPr lang="he-IL" dirty="0" smtClean="0"/>
              <a:t>ראש... האחד </a:t>
            </a:r>
            <a:r>
              <a:rPr lang="he-IL" dirty="0"/>
              <a:t>בשבט-ראש השנה לאילן, כדברי בית שמאי, בית הלל אומרים: בחמישה עשר </a:t>
            </a:r>
            <a:r>
              <a:rPr lang="he-IL" dirty="0" smtClean="0"/>
              <a:t>בו", זאת אומרת, שביהדות מזכירים 4 ראשי שנה ואחד מהם הוא ראש השנה לאילן (שלבסוף נהפך לחג).</a:t>
            </a:r>
          </a:p>
          <a:p>
            <a:pPr marL="0" indent="0">
              <a:buNone/>
            </a:pPr>
            <a:r>
              <a:rPr lang="he-IL" dirty="0" smtClean="0"/>
              <a:t>כאשר עם ישראל גורש מהארץ לגלות, הם החליטו לקחת את חג הט"ו בשבט בשביל ציון אהבת הארץ ואדמתה. בכל שנה הם היו מציינים את חג זה בכך שהיו אוכלים את רוב </a:t>
            </a:r>
            <a:r>
              <a:rPr lang="he-IL" dirty="0" smtClean="0"/>
              <a:t>פירות </a:t>
            </a:r>
            <a:r>
              <a:rPr lang="he-IL" dirty="0" smtClean="0"/>
              <a:t>הארץ, וכשעלו לארץ, אימצו מנהג זה לחג. </a:t>
            </a:r>
            <a:endParaRPr lang="he-IL" dirty="0"/>
          </a:p>
          <a:p>
            <a:pPr marL="0" indent="0">
              <a:buNone/>
            </a:pPr>
            <a:endParaRPr lang="he-IL" dirty="0"/>
          </a:p>
        </p:txBody>
      </p:sp>
      <p:sp>
        <p:nvSpPr>
          <p:cNvPr id="6" name="TextBox 5"/>
          <p:cNvSpPr txBox="1"/>
          <p:nvPr/>
        </p:nvSpPr>
        <p:spPr>
          <a:xfrm>
            <a:off x="1066800" y="2014194"/>
            <a:ext cx="4429418" cy="307777"/>
          </a:xfrm>
          <a:prstGeom prst="rect">
            <a:avLst/>
          </a:prstGeom>
          <a:noFill/>
        </p:spPr>
        <p:txBody>
          <a:bodyPr wrap="none" rtlCol="1">
            <a:spAutoFit/>
          </a:bodyPr>
          <a:lstStyle/>
          <a:p>
            <a:r>
              <a:rPr lang="he-IL" sz="1400" dirty="0">
                <a:solidFill>
                  <a:schemeClr val="bg1"/>
                </a:solidFill>
              </a:rPr>
              <a:t>חברי קיבוץ שער העמקים נוטעים </a:t>
            </a:r>
            <a:r>
              <a:rPr lang="he-IL" sz="1400" dirty="0" smtClean="0">
                <a:solidFill>
                  <a:schemeClr val="bg1"/>
                </a:solidFill>
              </a:rPr>
              <a:t>באדמות </a:t>
            </a:r>
            <a:r>
              <a:rPr lang="he-IL" sz="1400" dirty="0">
                <a:solidFill>
                  <a:schemeClr val="bg1"/>
                </a:solidFill>
              </a:rPr>
              <a:t>שייח' </a:t>
            </a:r>
            <a:r>
              <a:rPr lang="he-IL" sz="1400" dirty="0" smtClean="0">
                <a:solidFill>
                  <a:schemeClr val="bg1"/>
                </a:solidFill>
              </a:rPr>
              <a:t>אברק,1940</a:t>
            </a:r>
            <a:endParaRPr lang="he-IL" sz="1400" dirty="0">
              <a:solidFill>
                <a:schemeClr val="bg1"/>
              </a:solidFill>
            </a:endParaRPr>
          </a:p>
        </p:txBody>
      </p:sp>
    </p:spTree>
    <p:extLst>
      <p:ext uri="{BB962C8B-B14F-4D97-AF65-F5344CB8AC3E}">
        <p14:creationId xmlns:p14="http://schemas.microsoft.com/office/powerpoint/2010/main" val="2293349611"/>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smtClean="0"/>
              <a:t>סרטון</a:t>
            </a:r>
            <a:endParaRPr lang="he-IL" dirty="0"/>
          </a:p>
        </p:txBody>
      </p:sp>
      <p:sp>
        <p:nvSpPr>
          <p:cNvPr id="4" name="Text Placeholder 3"/>
          <p:cNvSpPr>
            <a:spLocks noGrp="1"/>
          </p:cNvSpPr>
          <p:nvPr>
            <p:ph type="body" sz="half" idx="2"/>
          </p:nvPr>
        </p:nvSpPr>
        <p:spPr/>
        <p:txBody>
          <a:bodyPr/>
          <a:lstStyle/>
          <a:p>
            <a:r>
              <a:rPr lang="he-IL" dirty="0" smtClean="0"/>
              <a:t>בסרטון זה נשאלו אנשים שאלות לגבי טו בשבט.</a:t>
            </a:r>
          </a:p>
          <a:p>
            <a:r>
              <a:rPr lang="he-IL" dirty="0" smtClean="0"/>
              <a:t>צפייה מהנה!!!</a:t>
            </a:r>
            <a:endParaRPr lang="he-IL" dirty="0"/>
          </a:p>
        </p:txBody>
      </p:sp>
      <p:pic>
        <p:nvPicPr>
          <p:cNvPr id="5" name="בט&amp;quot;ו בשבט שותלים או נוטעים עצים- משאל רחוב משעשע לט&amp;quot;ו בשבט">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5611" y="607392"/>
            <a:ext cx="7585657" cy="4982039"/>
          </a:xfrm>
          <a:prstGeom prst="rect">
            <a:avLst/>
          </a:prstGeom>
        </p:spPr>
      </p:pic>
    </p:spTree>
    <p:extLst>
      <p:ext uri="{BB962C8B-B14F-4D97-AF65-F5344CB8AC3E}">
        <p14:creationId xmlns:p14="http://schemas.microsoft.com/office/powerpoint/2010/main" val="256132991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60606">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3915"/>
            <a:ext cx="4649728" cy="43150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6728" y="1597983"/>
            <a:ext cx="4714875" cy="5695950"/>
          </a:xfrm>
          <a:prstGeom prst="rect">
            <a:avLst/>
          </a:prstGeom>
        </p:spPr>
      </p:pic>
      <p:pic>
        <p:nvPicPr>
          <p:cNvPr id="10"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9728" y="87834"/>
            <a:ext cx="3429837" cy="2294180"/>
          </a:xfrm>
          <a:prstGeom prst="rect">
            <a:avLst/>
          </a:prstGeom>
        </p:spPr>
      </p:pic>
      <p:pic>
        <p:nvPicPr>
          <p:cNvPr id="12" name="Picture 1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7297" y="3050482"/>
            <a:ext cx="2047875" cy="2857500"/>
          </a:xfrm>
          <a:prstGeom prst="rect">
            <a:avLst/>
          </a:prstGeom>
        </p:spPr>
      </p:pic>
    </p:spTree>
    <p:extLst>
      <p:ext uri="{BB962C8B-B14F-4D97-AF65-F5344CB8AC3E}">
        <p14:creationId xmlns:p14="http://schemas.microsoft.com/office/powerpoint/2010/main" val="616030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docProps/app.xml><?xml version="1.0" encoding="utf-8"?>
<Properties xmlns="http://schemas.openxmlformats.org/officeDocument/2006/extended-properties" xmlns:vt="http://schemas.openxmlformats.org/officeDocument/2006/docPropsVTypes">
  <Template>TM03457510[[fn=Savon]]</Template>
  <TotalTime>587</TotalTime>
  <Words>342</Words>
  <Application>Microsoft Office PowerPoint</Application>
  <PresentationFormat>מסך רחב</PresentationFormat>
  <Paragraphs>27</Paragraphs>
  <Slides>7</Slides>
  <Notes>0</Notes>
  <HiddenSlides>0</HiddenSlides>
  <MMClips>1</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7</vt:i4>
      </vt:variant>
    </vt:vector>
  </HeadingPairs>
  <TitlesOfParts>
    <vt:vector size="11" baseType="lpstr">
      <vt:lpstr>Arial</vt:lpstr>
      <vt:lpstr>Century Gothic</vt:lpstr>
      <vt:lpstr>Gisha</vt:lpstr>
      <vt:lpstr>Savon</vt:lpstr>
      <vt:lpstr>ט"ו בשבט במסורת היהודית</vt:lpstr>
      <vt:lpstr>קצת על ט"ו בשבט</vt:lpstr>
      <vt:lpstr>מנהגי  ט"ו  בשבט</vt:lpstr>
      <vt:lpstr>מצגת של PowerPoint</vt:lpstr>
      <vt:lpstr>איך נוצר החג?</vt:lpstr>
      <vt:lpstr>סרטון</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ט"ו בשבט במסורת היהודית</dc:title>
  <dc:creator>guy zaken</dc:creator>
  <cp:lastModifiedBy>madarom</cp:lastModifiedBy>
  <cp:revision>17</cp:revision>
  <dcterms:created xsi:type="dcterms:W3CDTF">2016-01-19T13:17:38Z</dcterms:created>
  <dcterms:modified xsi:type="dcterms:W3CDTF">2016-01-26T07:32:20Z</dcterms:modified>
</cp:coreProperties>
</file>