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8" r:id="rId1"/>
  </p:sldMasterIdLst>
  <p:notesMasterIdLst>
    <p:notesMasterId r:id="rId23"/>
  </p:notes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7" r:id="rId18"/>
    <p:sldId id="271" r:id="rId19"/>
    <p:sldId id="273" r:id="rId20"/>
    <p:sldId id="274" r:id="rId21"/>
    <p:sldId id="275" r:id="rId22"/>
  </p:sldIdLst>
  <p:sldSz cx="9144000" cy="6858000" type="screen4x3"/>
  <p:notesSz cx="6858000" cy="97742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000000"/>
          </p15:clr>
        </p15:guide>
        <p15:guide id="2" pos="5759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78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gmc9l4kx+7C7/elOHVie1jyN+T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552" y="-96"/>
      </p:cViewPr>
      <p:guideLst>
        <p:guide orient="horz" pos="431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7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91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68737" y="0"/>
            <a:ext cx="29591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38212" y="696912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09637" y="4643437"/>
            <a:ext cx="5008562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286875"/>
            <a:ext cx="29591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68737" y="9286875"/>
            <a:ext cx="2959100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1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6444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>
            <a:spLocks noGrp="1"/>
          </p:cNvSpPr>
          <p:nvPr>
            <p:ph type="body" idx="1"/>
          </p:nvPr>
        </p:nvSpPr>
        <p:spPr>
          <a:xfrm>
            <a:off x="909637" y="4643437"/>
            <a:ext cx="5008562" cy="44116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696913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6240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:notes"/>
          <p:cNvSpPr txBox="1">
            <a:spLocks noGrp="1"/>
          </p:cNvSpPr>
          <p:nvPr>
            <p:ph type="body" idx="1"/>
          </p:nvPr>
        </p:nvSpPr>
        <p:spPr>
          <a:xfrm>
            <a:off x="909637" y="4643437"/>
            <a:ext cx="5008562" cy="44116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696913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8554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:notes"/>
          <p:cNvSpPr txBox="1">
            <a:spLocks noGrp="1"/>
          </p:cNvSpPr>
          <p:nvPr>
            <p:ph type="body" idx="1"/>
          </p:nvPr>
        </p:nvSpPr>
        <p:spPr>
          <a:xfrm>
            <a:off x="909637" y="4643437"/>
            <a:ext cx="5008562" cy="44116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696913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0434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1:notes"/>
          <p:cNvSpPr txBox="1">
            <a:spLocks noGrp="1"/>
          </p:cNvSpPr>
          <p:nvPr>
            <p:ph type="body" idx="1"/>
          </p:nvPr>
        </p:nvSpPr>
        <p:spPr>
          <a:xfrm>
            <a:off x="909637" y="4643437"/>
            <a:ext cx="5008562" cy="44116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696913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4017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2:notes"/>
          <p:cNvSpPr txBox="1">
            <a:spLocks noGrp="1"/>
          </p:cNvSpPr>
          <p:nvPr>
            <p:ph type="body" idx="1"/>
          </p:nvPr>
        </p:nvSpPr>
        <p:spPr>
          <a:xfrm>
            <a:off x="909637" y="4643437"/>
            <a:ext cx="5008562" cy="44116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696913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3787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:notes"/>
          <p:cNvSpPr txBox="1">
            <a:spLocks noGrp="1"/>
          </p:cNvSpPr>
          <p:nvPr>
            <p:ph type="body" idx="1"/>
          </p:nvPr>
        </p:nvSpPr>
        <p:spPr>
          <a:xfrm>
            <a:off x="909637" y="4643437"/>
            <a:ext cx="5008562" cy="44116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696913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0920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4:notes"/>
          <p:cNvSpPr txBox="1">
            <a:spLocks noGrp="1"/>
          </p:cNvSpPr>
          <p:nvPr>
            <p:ph type="body" idx="1"/>
          </p:nvPr>
        </p:nvSpPr>
        <p:spPr>
          <a:xfrm>
            <a:off x="909637" y="4643437"/>
            <a:ext cx="5008562" cy="44116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696913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689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5:notes"/>
          <p:cNvSpPr txBox="1">
            <a:spLocks noGrp="1"/>
          </p:cNvSpPr>
          <p:nvPr>
            <p:ph type="body" idx="1"/>
          </p:nvPr>
        </p:nvSpPr>
        <p:spPr>
          <a:xfrm>
            <a:off x="909637" y="4643437"/>
            <a:ext cx="5008562" cy="44116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696913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8328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5:notes"/>
          <p:cNvSpPr txBox="1">
            <a:spLocks noGrp="1"/>
          </p:cNvSpPr>
          <p:nvPr>
            <p:ph type="body" idx="1"/>
          </p:nvPr>
        </p:nvSpPr>
        <p:spPr>
          <a:xfrm>
            <a:off x="909637" y="4643437"/>
            <a:ext cx="5008562" cy="44116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696913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8328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6:notes"/>
          <p:cNvSpPr txBox="1">
            <a:spLocks noGrp="1"/>
          </p:cNvSpPr>
          <p:nvPr>
            <p:ph type="body" idx="1"/>
          </p:nvPr>
        </p:nvSpPr>
        <p:spPr>
          <a:xfrm>
            <a:off x="909637" y="4643437"/>
            <a:ext cx="5008562" cy="44116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696913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5378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8:notes"/>
          <p:cNvSpPr txBox="1">
            <a:spLocks noGrp="1"/>
          </p:cNvSpPr>
          <p:nvPr>
            <p:ph type="body" idx="1"/>
          </p:nvPr>
        </p:nvSpPr>
        <p:spPr>
          <a:xfrm>
            <a:off x="909637" y="4643437"/>
            <a:ext cx="5008562" cy="44116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696913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1810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909637" y="4643437"/>
            <a:ext cx="5008562" cy="44116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696913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9818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9:notes"/>
          <p:cNvSpPr txBox="1">
            <a:spLocks noGrp="1"/>
          </p:cNvSpPr>
          <p:nvPr>
            <p:ph type="body" idx="1"/>
          </p:nvPr>
        </p:nvSpPr>
        <p:spPr>
          <a:xfrm>
            <a:off x="909637" y="4643437"/>
            <a:ext cx="5008562" cy="44116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696913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7788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0:notes"/>
          <p:cNvSpPr txBox="1">
            <a:spLocks noGrp="1"/>
          </p:cNvSpPr>
          <p:nvPr>
            <p:ph type="body" idx="1"/>
          </p:nvPr>
        </p:nvSpPr>
        <p:spPr>
          <a:xfrm>
            <a:off x="909637" y="4643437"/>
            <a:ext cx="5008562" cy="44116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696913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2750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909637" y="4643437"/>
            <a:ext cx="5008562" cy="44116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696913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9818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909637" y="4643437"/>
            <a:ext cx="5008562" cy="44116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696913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003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909637" y="4643437"/>
            <a:ext cx="5008562" cy="44116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696913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410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909637" y="4643437"/>
            <a:ext cx="5008562" cy="44116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696913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696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>
            <a:spLocks noGrp="1"/>
          </p:cNvSpPr>
          <p:nvPr>
            <p:ph type="body" idx="1"/>
          </p:nvPr>
        </p:nvSpPr>
        <p:spPr>
          <a:xfrm>
            <a:off x="909637" y="4643437"/>
            <a:ext cx="5008562" cy="44116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696913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956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:notes"/>
          <p:cNvSpPr txBox="1">
            <a:spLocks noGrp="1"/>
          </p:cNvSpPr>
          <p:nvPr>
            <p:ph type="body" idx="1"/>
          </p:nvPr>
        </p:nvSpPr>
        <p:spPr>
          <a:xfrm>
            <a:off x="909637" y="4643437"/>
            <a:ext cx="5008562" cy="44116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696913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5712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 txBox="1">
            <a:spLocks noGrp="1"/>
          </p:cNvSpPr>
          <p:nvPr>
            <p:ph type="body" idx="1"/>
          </p:nvPr>
        </p:nvSpPr>
        <p:spPr>
          <a:xfrm>
            <a:off x="909637" y="4643437"/>
            <a:ext cx="5008562" cy="44116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696913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0694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727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808265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44813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599557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94949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7089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438395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787905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262888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75878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118135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333497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082936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560040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598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684550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052366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5024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ransition spd="slow">
    <p:random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"/>
          <p:cNvSpPr txBox="1"/>
          <p:nvPr/>
        </p:nvSpPr>
        <p:spPr>
          <a:xfrm>
            <a:off x="-19050" y="6259512"/>
            <a:ext cx="76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pic>
        <p:nvPicPr>
          <p:cNvPr id="126" name="Google Shape;126;p1" descr="×ª××¦××ª ×ª××× × ×¢×××¨ âªrespiratory systemâ¬â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2412" cy="678338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"/>
          <p:cNvSpPr txBox="1"/>
          <p:nvPr/>
        </p:nvSpPr>
        <p:spPr>
          <a:xfrm>
            <a:off x="742950" y="2333725"/>
            <a:ext cx="7358062" cy="461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David"/>
              <a:buNone/>
            </a:pPr>
            <a:r>
              <a:rPr lang="en-US" sz="4800" b="1" i="1" u="none" dirty="0" err="1">
                <a:solidFill>
                  <a:srgbClr val="FFFF00"/>
                </a:solidFill>
                <a:latin typeface="David"/>
                <a:ea typeface="David"/>
                <a:cs typeface="David"/>
                <a:sym typeface="David"/>
              </a:rPr>
              <a:t>מערכת</a:t>
            </a:r>
            <a:r>
              <a:rPr lang="en-US" sz="4800" b="1" i="1" u="none" dirty="0">
                <a:solidFill>
                  <a:srgbClr val="FFFF00"/>
                </a:solidFill>
                <a:latin typeface="David"/>
                <a:ea typeface="David"/>
                <a:cs typeface="David"/>
                <a:sym typeface="David"/>
              </a:rPr>
              <a:t> </a:t>
            </a:r>
            <a:r>
              <a:rPr lang="en-US" sz="4800" b="1" i="1" u="none" dirty="0" err="1">
                <a:solidFill>
                  <a:srgbClr val="FFFF00"/>
                </a:solidFill>
                <a:latin typeface="David"/>
                <a:ea typeface="David"/>
                <a:cs typeface="David"/>
                <a:sym typeface="David"/>
              </a:rPr>
              <a:t>הנשימה</a:t>
            </a:r>
            <a:endParaRPr sz="1800" dirty="0"/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David"/>
              <a:buNone/>
            </a:pPr>
            <a:r>
              <a:rPr lang="en-US" sz="4000" b="1" i="1" u="none" dirty="0" err="1" smtClean="0">
                <a:solidFill>
                  <a:srgbClr val="FFFF00"/>
                </a:solidFill>
                <a:latin typeface="David"/>
                <a:ea typeface="David"/>
                <a:cs typeface="David"/>
                <a:sym typeface="David"/>
              </a:rPr>
              <a:t>מגמת</a:t>
            </a:r>
            <a:r>
              <a:rPr lang="en-US" sz="4000" b="1" i="1" u="none" dirty="0" smtClean="0">
                <a:solidFill>
                  <a:srgbClr val="FFFF00"/>
                </a:solidFill>
                <a:latin typeface="David"/>
                <a:ea typeface="David"/>
                <a:cs typeface="David"/>
                <a:sym typeface="David"/>
              </a:rPr>
              <a:t> </a:t>
            </a:r>
            <a:r>
              <a:rPr lang="en-US" sz="4000" b="1" i="1" u="none" dirty="0" err="1" smtClean="0">
                <a:solidFill>
                  <a:srgbClr val="FFFF00"/>
                </a:solidFill>
                <a:latin typeface="David"/>
                <a:ea typeface="David"/>
                <a:cs typeface="David"/>
                <a:sym typeface="David"/>
              </a:rPr>
              <a:t>חינוך</a:t>
            </a:r>
            <a:r>
              <a:rPr lang="en-US" sz="4000" b="1" i="1" u="none" dirty="0" smtClean="0">
                <a:solidFill>
                  <a:srgbClr val="FFFF00"/>
                </a:solidFill>
                <a:latin typeface="David"/>
                <a:ea typeface="David"/>
                <a:cs typeface="David"/>
                <a:sym typeface="David"/>
              </a:rPr>
              <a:t> </a:t>
            </a:r>
            <a:r>
              <a:rPr lang="en-US" sz="4000" b="1" i="1" u="none" dirty="0" err="1">
                <a:solidFill>
                  <a:srgbClr val="FFFF00"/>
                </a:solidFill>
                <a:latin typeface="David"/>
                <a:ea typeface="David"/>
                <a:cs typeface="David"/>
                <a:sym typeface="David"/>
              </a:rPr>
              <a:t>הגופני</a:t>
            </a:r>
            <a:endParaRPr dirty="0"/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David"/>
              <a:buNone/>
            </a:pPr>
            <a:r>
              <a:rPr lang="he-IL" sz="4000" b="1" i="1" dirty="0" smtClean="0">
                <a:solidFill>
                  <a:srgbClr val="FFFF00"/>
                </a:solidFill>
                <a:latin typeface="David"/>
                <a:cs typeface="David"/>
                <a:sym typeface="David"/>
              </a:rPr>
              <a:t>מקיף עירוני א'</a:t>
            </a: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David"/>
              <a:buNone/>
            </a:pPr>
            <a:r>
              <a:rPr lang="he-IL" sz="4000" b="1" i="1" u="none" dirty="0" smtClean="0">
                <a:solidFill>
                  <a:srgbClr val="FFFF00"/>
                </a:solidFill>
                <a:latin typeface="David"/>
                <a:ea typeface="David"/>
                <a:cs typeface="David"/>
                <a:sym typeface="David"/>
              </a:rPr>
              <a:t>אשקלון</a:t>
            </a: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David"/>
              <a:buNone/>
            </a:pPr>
            <a:r>
              <a:rPr lang="he-IL" sz="2800" b="1" i="1" dirty="0" smtClean="0">
                <a:solidFill>
                  <a:srgbClr val="FF0000"/>
                </a:solidFill>
                <a:latin typeface="David"/>
                <a:cs typeface="David"/>
                <a:sym typeface="David"/>
              </a:rPr>
              <a:t>רכז המגמה-יואב עמרם</a:t>
            </a:r>
            <a:endParaRPr sz="1050" dirty="0">
              <a:solidFill>
                <a:srgbClr val="FF0000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01" y="357321"/>
            <a:ext cx="883997" cy="130465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5701" y="357321"/>
            <a:ext cx="883997" cy="1304657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9" descr="LUNGPOS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1500" y="3962400"/>
            <a:ext cx="1841500" cy="251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6" name="Google Shape;256;p9"/>
          <p:cNvCxnSpPr/>
          <p:nvPr/>
        </p:nvCxnSpPr>
        <p:spPr>
          <a:xfrm>
            <a:off x="8305800" y="4038600"/>
            <a:ext cx="0" cy="381000"/>
          </a:xfrm>
          <a:prstGeom prst="straightConnector1">
            <a:avLst/>
          </a:prstGeom>
          <a:noFill/>
          <a:ln w="38100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57" name="Google Shape;257;p9"/>
          <p:cNvCxnSpPr/>
          <p:nvPr/>
        </p:nvCxnSpPr>
        <p:spPr>
          <a:xfrm>
            <a:off x="7315200" y="4038600"/>
            <a:ext cx="0" cy="381000"/>
          </a:xfrm>
          <a:prstGeom prst="straightConnector1">
            <a:avLst/>
          </a:prstGeom>
          <a:noFill/>
          <a:ln w="38100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258" name="Google Shape;258;p9" descr="PLEUR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2400" y="1676400"/>
            <a:ext cx="3708400" cy="38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9"/>
          <p:cNvSpPr txBox="1"/>
          <p:nvPr/>
        </p:nvSpPr>
        <p:spPr>
          <a:xfrm>
            <a:off x="2057400" y="590550"/>
            <a:ext cx="5029200" cy="72072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3CCFF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אברי עזר נשימתיים</a:t>
            </a:r>
            <a:endParaRPr/>
          </a:p>
        </p:txBody>
      </p:sp>
      <p:sp>
        <p:nvSpPr>
          <p:cNvPr id="260" name="Google Shape;260;p9"/>
          <p:cNvSpPr txBox="1"/>
          <p:nvPr/>
        </p:nvSpPr>
        <p:spPr>
          <a:xfrm>
            <a:off x="5715000" y="4419600"/>
            <a:ext cx="1143000" cy="781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צלעות</a:t>
            </a:r>
            <a:r>
              <a:rPr lang="en-US" sz="20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Costal</a:t>
            </a:r>
            <a:endParaRPr dirty="0"/>
          </a:p>
        </p:txBody>
      </p:sp>
      <p:sp>
        <p:nvSpPr>
          <p:cNvPr id="261" name="Google Shape;261;p9"/>
          <p:cNvSpPr txBox="1"/>
          <p:nvPr/>
        </p:nvSpPr>
        <p:spPr>
          <a:xfrm>
            <a:off x="76200" y="4495800"/>
            <a:ext cx="2667000" cy="781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קרום</a:t>
            </a:r>
            <a:r>
              <a:rPr lang="en-US" sz="20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הצדר</a:t>
            </a:r>
            <a:r>
              <a:rPr lang="en-US" sz="20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הפנימי</a:t>
            </a:r>
            <a:r>
              <a:rPr lang="en-US" sz="20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Visceral Pleura</a:t>
            </a:r>
            <a:endParaRPr dirty="0"/>
          </a:p>
        </p:txBody>
      </p:sp>
      <p:sp>
        <p:nvSpPr>
          <p:cNvPr id="262" name="Google Shape;262;p9"/>
          <p:cNvSpPr txBox="1"/>
          <p:nvPr/>
        </p:nvSpPr>
        <p:spPr>
          <a:xfrm>
            <a:off x="152400" y="2743200"/>
            <a:ext cx="2514600" cy="6905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800"/>
              <a:buFont typeface="Times New Roman"/>
              <a:buNone/>
            </a:pPr>
            <a:r>
              <a:rPr lang="en-US" sz="18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שרירים</a:t>
            </a:r>
            <a:r>
              <a:rPr lang="en-US" sz="18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בין</a:t>
            </a:r>
            <a:r>
              <a:rPr lang="en-US" sz="18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צלעיים</a:t>
            </a:r>
            <a:r>
              <a:rPr lang="en-US" sz="1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 b="1" i="0" u="none" dirty="0" err="1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Intracostal</a:t>
            </a:r>
            <a:r>
              <a:rPr lang="en-US" sz="20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 Muscles</a:t>
            </a:r>
            <a:endParaRPr dirty="0"/>
          </a:p>
        </p:txBody>
      </p:sp>
      <p:sp>
        <p:nvSpPr>
          <p:cNvPr id="263" name="Google Shape;263;p9"/>
          <p:cNvSpPr txBox="1"/>
          <p:nvPr/>
        </p:nvSpPr>
        <p:spPr>
          <a:xfrm>
            <a:off x="76200" y="3581400"/>
            <a:ext cx="2667000" cy="781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Times New Roman"/>
              <a:buNone/>
            </a:pPr>
            <a:r>
              <a:rPr lang="en-US" sz="20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קרום</a:t>
            </a:r>
            <a:r>
              <a:rPr lang="en-US" sz="20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הצדר</a:t>
            </a:r>
            <a:r>
              <a:rPr lang="en-US" sz="20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החיצוני</a:t>
            </a:r>
            <a:r>
              <a:rPr lang="en-US" sz="20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Parietal Pleura</a:t>
            </a:r>
            <a:endParaRPr dirty="0"/>
          </a:p>
        </p:txBody>
      </p:sp>
      <p:sp>
        <p:nvSpPr>
          <p:cNvPr id="264" name="Google Shape;264;p9"/>
          <p:cNvSpPr txBox="1"/>
          <p:nvPr/>
        </p:nvSpPr>
        <p:spPr>
          <a:xfrm>
            <a:off x="3505200" y="5181600"/>
            <a:ext cx="2133600" cy="9032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סרעפת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Diaphragm</a:t>
            </a:r>
            <a:endParaRPr dirty="0"/>
          </a:p>
        </p:txBody>
      </p:sp>
      <p:cxnSp>
        <p:nvCxnSpPr>
          <p:cNvPr id="265" name="Google Shape;265;p9"/>
          <p:cNvCxnSpPr/>
          <p:nvPr/>
        </p:nvCxnSpPr>
        <p:spPr>
          <a:xfrm>
            <a:off x="2667000" y="3124200"/>
            <a:ext cx="914400" cy="0"/>
          </a:xfrm>
          <a:prstGeom prst="straightConnector1">
            <a:avLst/>
          </a:prstGeom>
          <a:noFill/>
          <a:ln w="38100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6" name="Google Shape;266;p9"/>
          <p:cNvCxnSpPr/>
          <p:nvPr/>
        </p:nvCxnSpPr>
        <p:spPr>
          <a:xfrm>
            <a:off x="2743200" y="3962400"/>
            <a:ext cx="838200" cy="0"/>
          </a:xfrm>
          <a:prstGeom prst="straightConnector1">
            <a:avLst/>
          </a:prstGeom>
          <a:noFill/>
          <a:ln w="38100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7" name="Google Shape;267;p9"/>
          <p:cNvCxnSpPr/>
          <p:nvPr/>
        </p:nvCxnSpPr>
        <p:spPr>
          <a:xfrm rot="10800000">
            <a:off x="4495800" y="4191000"/>
            <a:ext cx="0" cy="990600"/>
          </a:xfrm>
          <a:prstGeom prst="straightConnector1">
            <a:avLst/>
          </a:prstGeom>
          <a:noFill/>
          <a:ln w="38100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8" name="Google Shape;268;p9"/>
          <p:cNvCxnSpPr/>
          <p:nvPr/>
        </p:nvCxnSpPr>
        <p:spPr>
          <a:xfrm>
            <a:off x="6858000" y="4800600"/>
            <a:ext cx="304800" cy="0"/>
          </a:xfrm>
          <a:prstGeom prst="straightConnector1">
            <a:avLst/>
          </a:prstGeom>
          <a:noFill/>
          <a:ln w="38100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69" name="Google Shape;269;p9"/>
          <p:cNvSpPr txBox="1"/>
          <p:nvPr/>
        </p:nvSpPr>
        <p:spPr>
          <a:xfrm>
            <a:off x="5715000" y="5257800"/>
            <a:ext cx="1219200" cy="6302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600"/>
              <a:buFont typeface="Times New Roman"/>
              <a:buNone/>
            </a:pP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עצם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החזה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Sternum</a:t>
            </a:r>
            <a:endParaRPr dirty="0"/>
          </a:p>
        </p:txBody>
      </p:sp>
      <p:cxnSp>
        <p:nvCxnSpPr>
          <p:cNvPr id="270" name="Google Shape;270;p9"/>
          <p:cNvCxnSpPr/>
          <p:nvPr/>
        </p:nvCxnSpPr>
        <p:spPr>
          <a:xfrm>
            <a:off x="6934200" y="5562600"/>
            <a:ext cx="914400" cy="0"/>
          </a:xfrm>
          <a:prstGeom prst="straightConnector1">
            <a:avLst/>
          </a:prstGeom>
          <a:noFill/>
          <a:ln w="38100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71" name="Google Shape;271;p9"/>
          <p:cNvSpPr txBox="1"/>
          <p:nvPr/>
        </p:nvSpPr>
        <p:spPr>
          <a:xfrm>
            <a:off x="6400800" y="2514600"/>
            <a:ext cx="2514600" cy="78105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3CCFF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כלוב בית החזה </a:t>
            </a:r>
            <a:r>
              <a:rPr lang="en-US" sz="2400" b="1" i="0" u="none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Rib Cage</a:t>
            </a:r>
            <a:endParaRPr/>
          </a:p>
        </p:txBody>
      </p:sp>
      <p:cxnSp>
        <p:nvCxnSpPr>
          <p:cNvPr id="272" name="Google Shape;272;p9"/>
          <p:cNvCxnSpPr/>
          <p:nvPr/>
        </p:nvCxnSpPr>
        <p:spPr>
          <a:xfrm rot="10800000">
            <a:off x="6248400" y="3886200"/>
            <a:ext cx="0" cy="533400"/>
          </a:xfrm>
          <a:prstGeom prst="straightConnector1">
            <a:avLst/>
          </a:prstGeom>
          <a:noFill/>
          <a:ln w="38100" cap="flat" cmpd="sng">
            <a:solidFill>
              <a:srgbClr val="0000CC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73" name="Google Shape;273;p9"/>
          <p:cNvCxnSpPr/>
          <p:nvPr/>
        </p:nvCxnSpPr>
        <p:spPr>
          <a:xfrm rot="10800000">
            <a:off x="5562600" y="3886200"/>
            <a:ext cx="685800" cy="0"/>
          </a:xfrm>
          <a:prstGeom prst="straightConnector1">
            <a:avLst/>
          </a:prstGeom>
          <a:noFill/>
          <a:ln w="38100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74" name="Google Shape;274;p9"/>
          <p:cNvCxnSpPr/>
          <p:nvPr/>
        </p:nvCxnSpPr>
        <p:spPr>
          <a:xfrm>
            <a:off x="2743200" y="4876800"/>
            <a:ext cx="914400" cy="0"/>
          </a:xfrm>
          <a:prstGeom prst="straightConnector1">
            <a:avLst/>
          </a:prstGeom>
          <a:noFill/>
          <a:ln w="38100" cap="flat" cmpd="sng">
            <a:solidFill>
              <a:srgbClr val="0000CC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75" name="Google Shape;275;p9"/>
          <p:cNvCxnSpPr/>
          <p:nvPr/>
        </p:nvCxnSpPr>
        <p:spPr>
          <a:xfrm rot="10800000">
            <a:off x="3657600" y="4343400"/>
            <a:ext cx="0" cy="533400"/>
          </a:xfrm>
          <a:prstGeom prst="straightConnector1">
            <a:avLst/>
          </a:prstGeom>
          <a:noFill/>
          <a:ln w="38100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76" name="Google Shape;276;p9"/>
          <p:cNvSpPr txBox="1"/>
          <p:nvPr/>
        </p:nvSpPr>
        <p:spPr>
          <a:xfrm>
            <a:off x="7010400" y="3357562"/>
            <a:ext cx="1600200" cy="6905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800"/>
              <a:buFont typeface="Times New Roman"/>
              <a:buNone/>
            </a:pPr>
            <a:r>
              <a:rPr lang="en-US" sz="18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עצם</a:t>
            </a:r>
            <a:r>
              <a:rPr lang="en-US" sz="18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הבריח</a:t>
            </a:r>
            <a:r>
              <a:rPr lang="en-US" sz="18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Clavicle</a:t>
            </a:r>
            <a:endParaRPr dirty="0"/>
          </a:p>
        </p:txBody>
      </p:sp>
      <p:pic>
        <p:nvPicPr>
          <p:cNvPr id="277" name="Google Shape;277;p9" descr="קרומי הפלאורה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57487" y="4114800"/>
            <a:ext cx="595312" cy="60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Google Shape;278;p9"/>
          <p:cNvCxnSpPr/>
          <p:nvPr/>
        </p:nvCxnSpPr>
        <p:spPr>
          <a:xfrm>
            <a:off x="2971800" y="3962400"/>
            <a:ext cx="0" cy="381000"/>
          </a:xfrm>
          <a:prstGeom prst="straightConnector1">
            <a:avLst/>
          </a:prstGeom>
          <a:noFill/>
          <a:ln w="38100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79" name="Google Shape;279;p9"/>
          <p:cNvCxnSpPr/>
          <p:nvPr/>
        </p:nvCxnSpPr>
        <p:spPr>
          <a:xfrm rot="10800000">
            <a:off x="3276600" y="4343400"/>
            <a:ext cx="0" cy="533400"/>
          </a:xfrm>
          <a:prstGeom prst="straightConnector1">
            <a:avLst/>
          </a:prstGeom>
          <a:noFill/>
          <a:ln w="38100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80" name="Google Shape;280;p9"/>
          <p:cNvSpPr txBox="1"/>
          <p:nvPr/>
        </p:nvSpPr>
        <p:spPr>
          <a:xfrm>
            <a:off x="2438400" y="5410200"/>
            <a:ext cx="990600" cy="841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נוזל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Fluid</a:t>
            </a:r>
            <a:endParaRPr dirty="0"/>
          </a:p>
        </p:txBody>
      </p:sp>
      <p:cxnSp>
        <p:nvCxnSpPr>
          <p:cNvPr id="281" name="Google Shape;281;p9"/>
          <p:cNvCxnSpPr/>
          <p:nvPr/>
        </p:nvCxnSpPr>
        <p:spPr>
          <a:xfrm rot="10800000">
            <a:off x="3048000" y="4495800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0"/>
          <p:cNvSpPr txBox="1"/>
          <p:nvPr/>
        </p:nvSpPr>
        <p:spPr>
          <a:xfrm>
            <a:off x="5715000" y="1870075"/>
            <a:ext cx="3200400" cy="64611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3CCFF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שאיפה</a:t>
            </a: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</a:t>
            </a:r>
            <a:r>
              <a:rPr lang="en-US" sz="1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תהליך</a:t>
            </a:r>
            <a:r>
              <a:rPr lang="en-US" sz="2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אקטיבי</a:t>
            </a:r>
            <a:r>
              <a:rPr lang="en-US" sz="1600" b="1" i="0" u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(1/3 </a:t>
            </a:r>
            <a:r>
              <a:rPr lang="en-US" sz="1600" b="1" i="0" u="none" dirty="0" err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מאורך</a:t>
            </a:r>
            <a:r>
              <a:rPr lang="en-US" sz="1600" b="1" i="0" u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הנשימה</a:t>
            </a:r>
            <a:r>
              <a:rPr lang="en-US" sz="1600" b="1" i="0" u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endParaRPr dirty="0"/>
          </a:p>
        </p:txBody>
      </p:sp>
      <p:pic>
        <p:nvPicPr>
          <p:cNvPr id="288" name="Google Shape;288;p10" descr="BRETH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250" y="1905000"/>
            <a:ext cx="1857375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0"/>
          <p:cNvSpPr txBox="1"/>
          <p:nvPr/>
        </p:nvSpPr>
        <p:spPr>
          <a:xfrm>
            <a:off x="6124575" y="2565400"/>
            <a:ext cx="2438400" cy="6000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600"/>
              <a:buFont typeface="Times New Roman"/>
              <a:buNone/>
            </a:pP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השרירים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הבין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צילעיים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והסרעפת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מתכווצים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sp>
        <p:nvSpPr>
          <p:cNvPr id="290" name="Google Shape;290;p10"/>
          <p:cNvSpPr txBox="1"/>
          <p:nvPr/>
        </p:nvSpPr>
        <p:spPr>
          <a:xfrm>
            <a:off x="6105525" y="5300662"/>
            <a:ext cx="2447925" cy="355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600"/>
              <a:buFont typeface="Times New Roman"/>
              <a:buNone/>
            </a:pP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הלחץ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בריאות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יורד</a:t>
            </a:r>
            <a:endParaRPr dirty="0"/>
          </a:p>
        </p:txBody>
      </p:sp>
      <p:sp>
        <p:nvSpPr>
          <p:cNvPr id="291" name="Google Shape;291;p10"/>
          <p:cNvSpPr txBox="1"/>
          <p:nvPr/>
        </p:nvSpPr>
        <p:spPr>
          <a:xfrm>
            <a:off x="6115050" y="4005262"/>
            <a:ext cx="2438400" cy="1089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600"/>
              <a:buFont typeface="Times New Roman"/>
              <a:buNone/>
            </a:pP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הריאות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נמשכות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ומתרחבות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עם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בית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החזה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עקב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התת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לחץ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בין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קרומי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הפלאורה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צדר</a:t>
            </a:r>
            <a:endParaRPr dirty="0"/>
          </a:p>
        </p:txBody>
      </p:sp>
      <p:sp>
        <p:nvSpPr>
          <p:cNvPr id="292" name="Google Shape;292;p10"/>
          <p:cNvSpPr txBox="1"/>
          <p:nvPr/>
        </p:nvSpPr>
        <p:spPr>
          <a:xfrm>
            <a:off x="5638800" y="5805487"/>
            <a:ext cx="3109912" cy="10763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600"/>
              <a:buFont typeface="Times New Roman"/>
              <a:buNone/>
            </a:pP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אוויר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נשאף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לריאות-מסתיים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ברגע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שיש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השוואת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לחצים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בין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הלחץ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האטמוספרי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בתוך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הריאה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ללחץ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האטמוספרי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באוויר</a:t>
            </a:r>
            <a:endParaRPr dirty="0"/>
          </a:p>
        </p:txBody>
      </p:sp>
      <p:cxnSp>
        <p:nvCxnSpPr>
          <p:cNvPr id="293" name="Google Shape;293;p10"/>
          <p:cNvCxnSpPr/>
          <p:nvPr/>
        </p:nvCxnSpPr>
        <p:spPr>
          <a:xfrm>
            <a:off x="7343775" y="3213100"/>
            <a:ext cx="0" cy="22860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95" name="Google Shape;295;p10"/>
          <p:cNvSpPr txBox="1"/>
          <p:nvPr/>
        </p:nvSpPr>
        <p:spPr>
          <a:xfrm>
            <a:off x="6124575" y="3429000"/>
            <a:ext cx="2438400" cy="355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600"/>
              <a:buFont typeface="Times New Roman"/>
              <a:buNone/>
            </a:pP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בית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החזה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מתרחב</a:t>
            </a:r>
            <a:endParaRPr dirty="0"/>
          </a:p>
        </p:txBody>
      </p:sp>
      <p:sp>
        <p:nvSpPr>
          <p:cNvPr id="296" name="Google Shape;296;p10"/>
          <p:cNvSpPr txBox="1"/>
          <p:nvPr/>
        </p:nvSpPr>
        <p:spPr>
          <a:xfrm>
            <a:off x="2743200" y="1860550"/>
            <a:ext cx="2895600" cy="61595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3CCFF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 Antiqua"/>
              <a:buNone/>
            </a:pPr>
            <a:r>
              <a:rPr lang="en-US" sz="1800" b="1" i="0" u="sng" dirty="0" err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נשיפה</a:t>
            </a:r>
            <a:r>
              <a:rPr lang="en-US" sz="2000" b="1" i="0" u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 </a:t>
            </a:r>
            <a:r>
              <a:rPr lang="en-US" sz="1600" b="1" i="0" u="none" dirty="0" err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תהליך</a:t>
            </a:r>
            <a:r>
              <a:rPr lang="en-US" sz="2000" b="1" i="0" u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פסיבי</a:t>
            </a:r>
            <a:r>
              <a:rPr lang="en-US" sz="1600" b="1" i="0" u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1" i="0" u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(2/3 </a:t>
            </a:r>
            <a:r>
              <a:rPr lang="en-US" sz="1400" b="1" i="0" u="none" dirty="0" err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מאורך</a:t>
            </a:r>
            <a:r>
              <a:rPr lang="en-US" sz="1400" b="1" i="0" u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400" b="1" i="0" u="none" dirty="0" err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הנשימה</a:t>
            </a:r>
            <a:r>
              <a:rPr lang="en-US" sz="1400" b="1" i="0" u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endParaRPr dirty="0"/>
          </a:p>
        </p:txBody>
      </p:sp>
      <p:cxnSp>
        <p:nvCxnSpPr>
          <p:cNvPr id="297" name="Google Shape;297;p10"/>
          <p:cNvCxnSpPr/>
          <p:nvPr/>
        </p:nvCxnSpPr>
        <p:spPr>
          <a:xfrm>
            <a:off x="7343775" y="3789362"/>
            <a:ext cx="0" cy="22860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8" name="Google Shape;298;p10"/>
          <p:cNvCxnSpPr/>
          <p:nvPr/>
        </p:nvCxnSpPr>
        <p:spPr>
          <a:xfrm>
            <a:off x="7343775" y="5084762"/>
            <a:ext cx="0" cy="22860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9" name="Google Shape;299;p10"/>
          <p:cNvCxnSpPr/>
          <p:nvPr/>
        </p:nvCxnSpPr>
        <p:spPr>
          <a:xfrm>
            <a:off x="7343775" y="5661025"/>
            <a:ext cx="0" cy="22860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00" name="Google Shape;300;p10"/>
          <p:cNvSpPr txBox="1"/>
          <p:nvPr/>
        </p:nvSpPr>
        <p:spPr>
          <a:xfrm>
            <a:off x="2971800" y="2724150"/>
            <a:ext cx="2476500" cy="6000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600"/>
              <a:buFont typeface="Times New Roman"/>
              <a:buNone/>
            </a:pP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השרירים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הבין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צלעיים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והסרעפת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מתרפים</a:t>
            </a:r>
            <a:endParaRPr dirty="0"/>
          </a:p>
        </p:txBody>
      </p:sp>
      <p:sp>
        <p:nvSpPr>
          <p:cNvPr id="301" name="Google Shape;301;p10"/>
          <p:cNvSpPr txBox="1"/>
          <p:nvPr/>
        </p:nvSpPr>
        <p:spPr>
          <a:xfrm>
            <a:off x="2971800" y="3581400"/>
            <a:ext cx="2476500" cy="6000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600"/>
              <a:buFont typeface="Times New Roman"/>
              <a:buNone/>
            </a:pP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בית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החזה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והריאות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מתכווצים</a:t>
            </a:r>
            <a:endParaRPr dirty="0"/>
          </a:p>
        </p:txBody>
      </p:sp>
      <p:sp>
        <p:nvSpPr>
          <p:cNvPr id="302" name="Google Shape;302;p10"/>
          <p:cNvSpPr txBox="1"/>
          <p:nvPr/>
        </p:nvSpPr>
        <p:spPr>
          <a:xfrm>
            <a:off x="2971800" y="4429125"/>
            <a:ext cx="2476500" cy="3385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600"/>
              <a:buFont typeface="Times New Roman"/>
              <a:buNone/>
            </a:pP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הלחץ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בריאות</a:t>
            </a:r>
            <a:r>
              <a:rPr lang="en-US" sz="1600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עולה</a:t>
            </a:r>
            <a:endParaRPr dirty="0"/>
          </a:p>
        </p:txBody>
      </p:sp>
      <p:sp>
        <p:nvSpPr>
          <p:cNvPr id="303" name="Google Shape;303;p10"/>
          <p:cNvSpPr txBox="1"/>
          <p:nvPr/>
        </p:nvSpPr>
        <p:spPr>
          <a:xfrm>
            <a:off x="2941637" y="5048250"/>
            <a:ext cx="2476500" cy="16938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600"/>
              <a:buFont typeface="Times New Roman"/>
              <a:buNone/>
            </a:pP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אוויר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ננשף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מהריאות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הנשיפה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מסתיימת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ברגע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שיש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השוואת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לחצים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בין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הלחץ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האטמוספרי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בתוך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הריאה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ללחץ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האטמוספרי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באוויר</a:t>
            </a:r>
            <a:endParaRPr sz="1600" b="1" i="0" u="none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04" name="Google Shape;304;p10"/>
          <p:cNvCxnSpPr/>
          <p:nvPr/>
        </p:nvCxnSpPr>
        <p:spPr>
          <a:xfrm>
            <a:off x="4210050" y="3352800"/>
            <a:ext cx="0" cy="22860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05" name="Google Shape;305;p10"/>
          <p:cNvCxnSpPr/>
          <p:nvPr/>
        </p:nvCxnSpPr>
        <p:spPr>
          <a:xfrm>
            <a:off x="4210050" y="4219575"/>
            <a:ext cx="0" cy="22860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06" name="Google Shape;306;p10"/>
          <p:cNvCxnSpPr/>
          <p:nvPr/>
        </p:nvCxnSpPr>
        <p:spPr>
          <a:xfrm>
            <a:off x="4210050" y="4810125"/>
            <a:ext cx="0" cy="22860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307" name="Google Shape;307;p10" descr="BRETH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3733800"/>
            <a:ext cx="1912937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0"/>
          <p:cNvSpPr txBox="1"/>
          <p:nvPr/>
        </p:nvSpPr>
        <p:spPr>
          <a:xfrm>
            <a:off x="3429000" y="255587"/>
            <a:ext cx="3886200" cy="6604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3CCFF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מכניזם הנשימה</a:t>
            </a:r>
            <a:endParaRPr/>
          </a:p>
        </p:txBody>
      </p:sp>
      <p:sp>
        <p:nvSpPr>
          <p:cNvPr id="309" name="Google Shape;309;p10"/>
          <p:cNvSpPr txBox="1"/>
          <p:nvPr/>
        </p:nvSpPr>
        <p:spPr>
          <a:xfrm>
            <a:off x="2093912" y="1052512"/>
            <a:ext cx="55626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מנגנון האוורור-המכאניקה של הנשימה</a:t>
            </a:r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1"/>
          <p:cNvSpPr txBox="1"/>
          <p:nvPr/>
        </p:nvSpPr>
        <p:spPr>
          <a:xfrm>
            <a:off x="1331912" y="1642933"/>
            <a:ext cx="6305550" cy="38625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lang="en-US" sz="2800" b="1" i="0" u="sng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נשימה</a:t>
            </a:r>
            <a:r>
              <a:rPr lang="en-US" sz="2800" b="1" i="0" u="sng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sng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מאומצת</a:t>
            </a:r>
            <a:endParaRPr dirty="0">
              <a:solidFill>
                <a:schemeClr val="bg1"/>
              </a:solidFill>
            </a:endParaRPr>
          </a:p>
          <a:p>
            <a:pPr marL="457200" marR="0" lvl="0" indent="-457200" algn="r" rtl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 pitchFamily="34" charset="0"/>
              <a:buChar char="•"/>
            </a:pPr>
            <a:r>
              <a:rPr lang="en-US" sz="2800" i="0" u="none" dirty="0" err="1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במצבים</a:t>
            </a:r>
            <a:r>
              <a:rPr lang="en-US" sz="2800" i="0" u="none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של</a:t>
            </a:r>
            <a:r>
              <a:rPr lang="en-US" sz="2800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קושי</a:t>
            </a:r>
            <a:r>
              <a:rPr lang="en-US" sz="2800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בשאיפה</a:t>
            </a:r>
            <a:r>
              <a:rPr lang="en-US" sz="2800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או</a:t>
            </a:r>
            <a:r>
              <a:rPr lang="en-US" sz="2800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בנשיפה</a:t>
            </a:r>
            <a:r>
              <a:rPr lang="en-US" sz="2800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בזמן</a:t>
            </a:r>
            <a:r>
              <a:rPr lang="en-US" sz="2800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פעילות</a:t>
            </a:r>
            <a:r>
              <a:rPr lang="en-US" sz="2800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גופנית</a:t>
            </a:r>
            <a:r>
              <a:rPr lang="en-US" sz="2800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השרירים</a:t>
            </a:r>
            <a:r>
              <a:rPr lang="en-US" sz="2800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הבינצלעיים</a:t>
            </a:r>
            <a:r>
              <a:rPr lang="en-US" sz="2800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ושריר</a:t>
            </a:r>
            <a:r>
              <a:rPr lang="en-US" sz="2800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החזה</a:t>
            </a:r>
            <a:r>
              <a:rPr lang="en-US" sz="2800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יעזרו</a:t>
            </a:r>
            <a:r>
              <a:rPr lang="en-US" sz="2800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בפעולת</a:t>
            </a:r>
            <a:r>
              <a:rPr lang="en-US" sz="2800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השאיפה</a:t>
            </a:r>
            <a:r>
              <a:rPr lang="en-US" sz="2800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en-US" sz="2800" i="0" u="none" dirty="0" smtClean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r" rtl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 pitchFamily="34" charset="0"/>
              <a:buChar char="•"/>
            </a:pPr>
            <a:r>
              <a:rPr lang="en-US" sz="2800" i="0" u="none" dirty="0" err="1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בנשימה</a:t>
            </a:r>
            <a:r>
              <a:rPr lang="en-US" sz="2800" i="0" u="none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מאומצת</a:t>
            </a:r>
            <a:r>
              <a:rPr lang="en-US" sz="2800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השרירים</a:t>
            </a:r>
            <a:r>
              <a:rPr lang="en-US" sz="2800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הבינצלעיים</a:t>
            </a:r>
            <a:r>
              <a:rPr lang="en-US" sz="2800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מתכווצים</a:t>
            </a:r>
            <a:r>
              <a:rPr lang="en-US" sz="2800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ומעלים</a:t>
            </a:r>
            <a:r>
              <a:rPr lang="en-US" sz="2800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את</a:t>
            </a:r>
            <a:r>
              <a:rPr lang="en-US" sz="2800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הצלעות</a:t>
            </a:r>
            <a:r>
              <a:rPr lang="en-US" sz="2800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מעלה</a:t>
            </a:r>
            <a:r>
              <a:rPr lang="en-US" sz="2800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בתנועה</a:t>
            </a:r>
            <a:r>
              <a:rPr lang="en-US" sz="2800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המכונה</a:t>
            </a:r>
            <a:r>
              <a:rPr lang="en-US" sz="2800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-"</a:t>
            </a:r>
            <a:r>
              <a:rPr lang="en-US" sz="2800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ידית</a:t>
            </a:r>
            <a:r>
              <a:rPr lang="en-US" sz="2800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הדלי</a:t>
            </a:r>
            <a:r>
              <a:rPr lang="en-US" sz="2800" i="0" u="none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endParaRPr lang="he-IL" sz="2800" i="0" u="none" dirty="0" smtClean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r" rtl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Arial" pitchFamily="34" charset="0"/>
              <a:buChar char="•"/>
            </a:pPr>
            <a:endParaRPr dirty="0"/>
          </a:p>
        </p:txBody>
      </p:sp>
      <p:sp>
        <p:nvSpPr>
          <p:cNvPr id="315" name="Google Shape;315;p11"/>
          <p:cNvSpPr txBox="1"/>
          <p:nvPr/>
        </p:nvSpPr>
        <p:spPr>
          <a:xfrm>
            <a:off x="2212974" y="255587"/>
            <a:ext cx="4543425" cy="64611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3CCFF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המשך</a:t>
            </a: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מכניזם</a:t>
            </a: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הנשימה</a:t>
            </a:r>
            <a:endParaRPr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2205037"/>
            <a:ext cx="7345362" cy="4379912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2"/>
          <p:cNvSpPr txBox="1"/>
          <p:nvPr/>
        </p:nvSpPr>
        <p:spPr>
          <a:xfrm>
            <a:off x="2771775" y="765175"/>
            <a:ext cx="4543425" cy="64611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3CCFF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נפחי הריאות והקיבולת</a:t>
            </a:r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13" descr="THRAXA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261" y="4819650"/>
            <a:ext cx="1309114" cy="1649412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3"/>
          <p:cNvSpPr txBox="1"/>
          <p:nvPr/>
        </p:nvSpPr>
        <p:spPr>
          <a:xfrm>
            <a:off x="1600200" y="180012"/>
            <a:ext cx="5943600" cy="72072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3CCFF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8   </a:t>
            </a:r>
            <a:r>
              <a:rPr lang="en-US" sz="4000" b="1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ערכים</a:t>
            </a:r>
            <a:r>
              <a:rPr lang="en-US" sz="40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בנפחי</a:t>
            </a:r>
            <a:r>
              <a:rPr lang="en-US" sz="40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נשימה</a:t>
            </a:r>
            <a:endParaRPr dirty="0"/>
          </a:p>
        </p:txBody>
      </p:sp>
      <p:sp>
        <p:nvSpPr>
          <p:cNvPr id="328" name="Google Shape;328;p13"/>
          <p:cNvSpPr txBox="1"/>
          <p:nvPr/>
        </p:nvSpPr>
        <p:spPr>
          <a:xfrm>
            <a:off x="1476374" y="1149559"/>
            <a:ext cx="6904037" cy="10258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Book Antiqua"/>
              <a:buNone/>
            </a:pPr>
            <a:r>
              <a:rPr lang="he-IL" sz="2800" b="1" i="0" u="none" dirty="0" smtClean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1.</a:t>
            </a:r>
            <a:r>
              <a:rPr lang="en-US" sz="2800" i="0" u="none" dirty="0" smtClean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Tidal </a:t>
            </a:r>
            <a:r>
              <a:rPr lang="en-US" sz="2800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Volume  </a:t>
            </a: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- </a:t>
            </a:r>
            <a:r>
              <a:rPr lang="en-US" sz="2800" b="1" i="0" u="none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TV</a:t>
            </a:r>
            <a:r>
              <a:rPr lang="en-US" sz="2800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b="1" i="0" u="none" dirty="0" err="1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נפח</a:t>
            </a:r>
            <a:r>
              <a:rPr lang="en-US" sz="24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b="1" i="0" u="none" dirty="0" err="1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מתחלף</a:t>
            </a:r>
            <a:r>
              <a:rPr lang="en-US" sz="1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800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-</a:t>
            </a:r>
            <a:r>
              <a:rPr lang="en-US" sz="1800" i="0" u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endParaRPr dirty="0"/>
          </a:p>
          <a:p>
            <a:pPr marL="0" marR="0" lvl="0" indent="0" algn="ctr" rtl="1">
              <a:lnSpc>
                <a:spcPct val="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 Antiqua"/>
              <a:buNone/>
            </a:pPr>
            <a:r>
              <a:rPr lang="en-US" sz="1800" i="0" u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נפח</a:t>
            </a:r>
            <a:r>
              <a:rPr lang="en-US" sz="2000" i="0" u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האוויר</a:t>
            </a:r>
            <a:r>
              <a:rPr lang="en-US" sz="2000" i="0" u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הממוצע</a:t>
            </a:r>
            <a:r>
              <a:rPr lang="en-US" sz="2000" i="0" u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הנשאף</a:t>
            </a:r>
            <a:r>
              <a:rPr lang="en-US" sz="2000" i="0" u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בנשימה</a:t>
            </a:r>
            <a:r>
              <a:rPr lang="en-US" sz="2000" i="0" u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שקטה</a:t>
            </a:r>
            <a:r>
              <a:rPr lang="en-US" sz="2000" i="0" u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. </a:t>
            </a:r>
            <a:r>
              <a:rPr lang="en-US" sz="2000" i="0" u="none" dirty="0" err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במצב</a:t>
            </a:r>
            <a:r>
              <a:rPr lang="en-US" sz="2000" i="0" u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מנוחה</a:t>
            </a:r>
            <a:r>
              <a:rPr lang="en-US" sz="2000" i="0" u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ערכיו</a:t>
            </a:r>
            <a:endParaRPr dirty="0"/>
          </a:p>
          <a:p>
            <a:pPr marL="0" marR="0" lvl="0" indent="0" algn="r" rtl="1">
              <a:lnSpc>
                <a:spcPct val="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None/>
            </a:pPr>
            <a:r>
              <a:rPr lang="en-US" sz="2000" i="0" u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</a:t>
            </a:r>
            <a:r>
              <a:rPr lang="en-US" sz="2000" i="0" u="none" dirty="0" err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נמצאים</a:t>
            </a:r>
            <a:r>
              <a:rPr lang="en-US" sz="2000" i="0" u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בטווח</a:t>
            </a:r>
            <a:r>
              <a:rPr lang="en-US" sz="2000" i="0" u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0.4-1 </a:t>
            </a:r>
            <a:r>
              <a:rPr lang="en-US" sz="2000" i="0" u="none" dirty="0" err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ליטר</a:t>
            </a:r>
            <a:endParaRPr dirty="0"/>
          </a:p>
        </p:txBody>
      </p:sp>
      <p:pic>
        <p:nvPicPr>
          <p:cNvPr id="330" name="Google Shape;330;p13" descr="BRETH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1200" y="5137150"/>
            <a:ext cx="1408112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3" descr="BRETH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42788" y="5191385"/>
            <a:ext cx="1020137" cy="1401762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3"/>
          <p:cNvSpPr txBox="1"/>
          <p:nvPr/>
        </p:nvSpPr>
        <p:spPr>
          <a:xfrm>
            <a:off x="1476375" y="2356344"/>
            <a:ext cx="6904037" cy="8302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Book Antiqua"/>
              <a:buNone/>
            </a:pPr>
            <a:r>
              <a:rPr lang="en-US" sz="2800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-</a:t>
            </a:r>
            <a:r>
              <a:rPr lang="en-US" sz="2800" b="1" i="0" u="none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IRV</a:t>
            </a:r>
            <a:r>
              <a:rPr lang="en-US" sz="2800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 .2 </a:t>
            </a:r>
            <a:r>
              <a:rPr lang="en-US" sz="2800" b="1" i="0" u="none" dirty="0" err="1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נפח</a:t>
            </a: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800" b="1" i="0" u="none" dirty="0" err="1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שאיפה</a:t>
            </a: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800" b="1" i="0" u="none" dirty="0" err="1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רזרבי</a:t>
            </a: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-</a:t>
            </a:r>
            <a:endParaRPr b="1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נפח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האוויר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שניתן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לשאוף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מסוף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שאיפה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רגילה.2.5-3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ליטר</a:t>
            </a:r>
            <a:endParaRPr dirty="0"/>
          </a:p>
        </p:txBody>
      </p:sp>
      <p:sp>
        <p:nvSpPr>
          <p:cNvPr id="333" name="Google Shape;333;p13"/>
          <p:cNvSpPr txBox="1"/>
          <p:nvPr/>
        </p:nvSpPr>
        <p:spPr>
          <a:xfrm>
            <a:off x="1476373" y="3357327"/>
            <a:ext cx="6904037" cy="8302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Book Antiqua"/>
              <a:buNone/>
            </a:pP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-</a:t>
            </a:r>
            <a:r>
              <a:rPr lang="en-US" sz="2800" b="1" i="0" u="none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ERV</a:t>
            </a: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 .3 </a:t>
            </a:r>
            <a:r>
              <a:rPr lang="en-US" sz="2800" b="1" i="0" u="none" dirty="0" err="1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נפח</a:t>
            </a: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800" b="1" i="0" u="none" dirty="0" err="1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נשיפה</a:t>
            </a: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800" b="1" i="0" u="none" dirty="0" err="1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רזרבי</a:t>
            </a: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-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נפח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האוויר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שניתן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לנשוף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מסוף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נשיפה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רגילה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1-1.5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ליטר</a:t>
            </a:r>
            <a:endParaRPr dirty="0"/>
          </a:p>
        </p:txBody>
      </p:sp>
      <p:sp>
        <p:nvSpPr>
          <p:cNvPr id="334" name="Google Shape;334;p13"/>
          <p:cNvSpPr txBox="1"/>
          <p:nvPr/>
        </p:nvSpPr>
        <p:spPr>
          <a:xfrm>
            <a:off x="1476375" y="4305300"/>
            <a:ext cx="6904037" cy="831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Book Antiqua"/>
              <a:buNone/>
            </a:pP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-</a:t>
            </a:r>
            <a:r>
              <a:rPr lang="en-US" sz="2800" b="1" i="0" u="none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RV</a:t>
            </a: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 .4 </a:t>
            </a:r>
            <a:r>
              <a:rPr lang="en-US" sz="2800" b="1" i="0" u="none" dirty="0" err="1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נפח</a:t>
            </a: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800" b="1" i="0" u="none" dirty="0" err="1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שארית</a:t>
            </a: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-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נפח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האוויר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שנשאר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בריאות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בתום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נשיפה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מרבית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- 1200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מ"ל</a:t>
            </a:r>
            <a:endParaRPr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4"/>
          <p:cNvSpPr txBox="1"/>
          <p:nvPr/>
        </p:nvSpPr>
        <p:spPr>
          <a:xfrm>
            <a:off x="1619250" y="134144"/>
            <a:ext cx="6337300" cy="8302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Book Antiqua"/>
              <a:buNone/>
            </a:pP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-TLC .5 </a:t>
            </a:r>
            <a:r>
              <a:rPr lang="en-US" sz="2800" b="1" i="0" u="none" dirty="0" err="1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קיבולת</a:t>
            </a: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800" b="1" i="0" u="none" dirty="0" err="1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הריאה</a:t>
            </a: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800" b="1" i="0" u="none" dirty="0" err="1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הכוללת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נפח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האוויר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המצוי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בריאות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בסוף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שאיפה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מאומצת</a:t>
            </a:r>
            <a:endParaRPr dirty="0"/>
          </a:p>
        </p:txBody>
      </p:sp>
      <p:sp>
        <p:nvSpPr>
          <p:cNvPr id="340" name="Google Shape;340;p14"/>
          <p:cNvSpPr txBox="1"/>
          <p:nvPr/>
        </p:nvSpPr>
        <p:spPr>
          <a:xfrm>
            <a:off x="1619250" y="1184665"/>
            <a:ext cx="6337300" cy="831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Book Antiqua"/>
              <a:buNone/>
            </a:pP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-FVC .6 </a:t>
            </a:r>
            <a:r>
              <a:rPr lang="en-US" sz="2800" b="1" i="0" u="none" dirty="0" err="1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קיבולת</a:t>
            </a: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800" b="1" i="0" u="none" dirty="0" err="1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חיונית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נפח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האוויר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המרבי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שניתן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לנשוף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מסוף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שאיפה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מרבית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4-4.5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ליטר</a:t>
            </a:r>
            <a:endParaRPr dirty="0"/>
          </a:p>
        </p:txBody>
      </p:sp>
      <p:sp>
        <p:nvSpPr>
          <p:cNvPr id="341" name="Google Shape;341;p14"/>
          <p:cNvSpPr txBox="1"/>
          <p:nvPr/>
        </p:nvSpPr>
        <p:spPr>
          <a:xfrm>
            <a:off x="1619250" y="2211387"/>
            <a:ext cx="6337300" cy="8302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Book Antiqua"/>
              <a:buNone/>
            </a:pP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-IC .7 </a:t>
            </a:r>
            <a:r>
              <a:rPr lang="en-US" sz="2800" b="1" i="0" u="none" dirty="0" err="1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קיבולת</a:t>
            </a: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800" b="1" i="0" u="none" dirty="0" err="1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שאיפתית</a:t>
            </a: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-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נפח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האוויר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המרבי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שניתן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לשאוף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מסוף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נשיפה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רגילה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3-3.5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ליטר</a:t>
            </a:r>
            <a:endParaRPr dirty="0"/>
          </a:p>
        </p:txBody>
      </p:sp>
      <p:sp>
        <p:nvSpPr>
          <p:cNvPr id="342" name="Google Shape;342;p14"/>
          <p:cNvSpPr txBox="1"/>
          <p:nvPr/>
        </p:nvSpPr>
        <p:spPr>
          <a:xfrm>
            <a:off x="1619250" y="3323470"/>
            <a:ext cx="6337300" cy="831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Book Antiqua"/>
              <a:buNone/>
            </a:pP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-FRC .8 </a:t>
            </a:r>
            <a:r>
              <a:rPr lang="en-US" sz="2800" b="1" i="0" u="none" dirty="0" err="1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קיבולת</a:t>
            </a: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800" b="1" i="0" u="none" dirty="0" err="1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שארית</a:t>
            </a: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800" b="1" i="0" u="none" dirty="0" err="1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תפקודית</a:t>
            </a: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-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נפח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האוויר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שנשאר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בריאות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בתום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נשיפה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רגילה</a:t>
            </a:r>
            <a:r>
              <a:rPr lang="en-US" sz="20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2.5  </a:t>
            </a:r>
            <a:r>
              <a:rPr lang="en-US" sz="20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ליטר</a:t>
            </a:r>
            <a:endParaRPr dirty="0"/>
          </a:p>
        </p:txBody>
      </p:sp>
      <p:sp>
        <p:nvSpPr>
          <p:cNvPr id="343" name="Google Shape;343;p14"/>
          <p:cNvSpPr txBox="1"/>
          <p:nvPr/>
        </p:nvSpPr>
        <p:spPr>
          <a:xfrm>
            <a:off x="684212" y="4787873"/>
            <a:ext cx="7775575" cy="1323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נפחי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הריאות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של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האדם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תלויים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בגיל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במין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בגודל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ובגזע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ה-RV-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נפח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השארית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נוטה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לגדול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עם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הגיל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ה-IRV-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נפח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השאיפה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הרזרבי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וה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-ERV-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נפח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הנשיפה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הרזרבי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קטנים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עם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הגיל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השינויים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הללו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עם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הגיל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נובעים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מהירידה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במרכיב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האלסטי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של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הרקמה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הריאתית</a:t>
            </a:r>
            <a:r>
              <a:rPr lang="en-US" sz="2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5"/>
          <p:cNvSpPr txBox="1"/>
          <p:nvPr/>
        </p:nvSpPr>
        <p:spPr>
          <a:xfrm>
            <a:off x="2683240" y="140428"/>
            <a:ext cx="4347148" cy="58473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66CCFF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32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אוורור</a:t>
            </a:r>
            <a:r>
              <a:rPr lang="en-US" sz="32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הריאות</a:t>
            </a:r>
            <a:endParaRPr sz="1100" dirty="0"/>
          </a:p>
        </p:txBody>
      </p:sp>
      <p:pic>
        <p:nvPicPr>
          <p:cNvPr id="349" name="Google Shape;349;p15" descr="ALVE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49" y="2090087"/>
            <a:ext cx="847725" cy="926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5" descr="TRACHE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185" y="3989335"/>
            <a:ext cx="704851" cy="151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5" descr="BRETH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950" y="352658"/>
            <a:ext cx="1079500" cy="1231432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5"/>
          <p:cNvSpPr txBox="1"/>
          <p:nvPr/>
        </p:nvSpPr>
        <p:spPr>
          <a:xfrm>
            <a:off x="1187450" y="1584090"/>
            <a:ext cx="7777161" cy="4062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.1 </a:t>
            </a:r>
            <a:r>
              <a:rPr lang="en-US" sz="2400" b="1" i="0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אוורור</a:t>
            </a:r>
            <a:r>
              <a:rPr lang="en-US" sz="2400" b="1" i="0" u="sng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הריאות</a:t>
            </a:r>
            <a:r>
              <a:rPr lang="en-US" sz="2400" b="1" i="0" u="sng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במנוחה</a:t>
            </a:r>
            <a:r>
              <a:rPr lang="en-US" sz="2400" b="1" i="0" u="none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lang="he-IL" sz="2400" b="1" i="0" u="none" dirty="0" smtClean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אוורור</a:t>
            </a:r>
            <a:r>
              <a:rPr lang="en-US" sz="2400" b="1" i="0" u="sng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ריאתי</a:t>
            </a:r>
            <a:r>
              <a:rPr lang="en-US" sz="2400" b="1" i="0" u="sng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VE)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זוהי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התנועה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הרציפה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והמחזורית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של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האוויר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אל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תוך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הריאות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ומחוצה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להן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אוורור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הריאות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במנוחה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הוא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6-7.5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ליטר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בדקה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כאשר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הנפח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המתחלף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(VT)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הוא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0.5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והתדירות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(F)  12-15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נשימות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בדק</a:t>
            </a:r>
            <a:r>
              <a:rPr lang="en-US" sz="240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'.</a:t>
            </a:r>
            <a:endParaRPr lang="he-IL" sz="2400" i="0" u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400" b="1" i="0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אוורור</a:t>
            </a:r>
            <a:r>
              <a:rPr lang="en-US" sz="2400" b="1" i="0" u="sng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נאדיתי</a:t>
            </a:r>
            <a:r>
              <a:rPr lang="en-US" sz="2400" b="1" i="0" u="sng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lang="he-IL" sz="2400" b="1" i="0" u="sng" dirty="0" smtClean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איוורור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בועית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הנשימה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הנאדייה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מקשרת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בין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מערכת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הנשימה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למערכת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הדם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ודרכה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נעשה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תהליך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חילוף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הגזים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היא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מעבירה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O2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לכלי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הדם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וקולטת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CO2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מהדם</a:t>
            </a:r>
            <a:r>
              <a:rPr lang="en-US" sz="240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5"/>
          <p:cNvSpPr txBox="1"/>
          <p:nvPr/>
        </p:nvSpPr>
        <p:spPr>
          <a:xfrm>
            <a:off x="2683240" y="432795"/>
            <a:ext cx="4347148" cy="58473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66CCFF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he-IL" sz="3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המשך </a:t>
            </a:r>
            <a:r>
              <a:rPr lang="en-US" sz="3200" b="1" i="0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אוורור</a:t>
            </a:r>
            <a:r>
              <a:rPr lang="en-US" sz="32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הריאות</a:t>
            </a:r>
            <a:endParaRPr sz="1100" dirty="0"/>
          </a:p>
        </p:txBody>
      </p:sp>
      <p:pic>
        <p:nvPicPr>
          <p:cNvPr id="349" name="Google Shape;349;p15" descr="ALVE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49" y="2090087"/>
            <a:ext cx="847725" cy="926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5" descr="TRACHE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185" y="3989335"/>
            <a:ext cx="704851" cy="151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5" descr="BRETH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950" y="352658"/>
            <a:ext cx="1079500" cy="1231432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5"/>
          <p:cNvSpPr txBox="1"/>
          <p:nvPr/>
        </p:nvSpPr>
        <p:spPr>
          <a:xfrm>
            <a:off x="1133474" y="2067746"/>
            <a:ext cx="7777161" cy="23082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sng" dirty="0" err="1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נפח</a:t>
            </a:r>
            <a:r>
              <a:rPr lang="en-US" sz="2400" b="1" i="0" u="sng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מת</a:t>
            </a:r>
            <a:r>
              <a:rPr lang="en-US" sz="2400" b="1" i="0" u="sng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אנטומי</a:t>
            </a:r>
            <a:r>
              <a:rPr lang="en-US" sz="2400" b="1" i="0" u="sng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זהו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נפח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האוויר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הכלוא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בתוך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דרכי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הנשימה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קנה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וסמפונות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נפחו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הוא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כ-150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מ"ל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לפיכך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מתוך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500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מ"ל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של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VT(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נפח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מתחלף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רק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350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מ"ל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של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אוויר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יגיע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לריאות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ו150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מ"ל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יישאר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כנפח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מת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אנטומי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מה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משפיע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על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תהליך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העברת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הגזים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לנימי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הדם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הוא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האוורור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הנאדיתי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ולא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האוורור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הראתי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424745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6"/>
          <p:cNvSpPr txBox="1"/>
          <p:nvPr/>
        </p:nvSpPr>
        <p:spPr>
          <a:xfrm>
            <a:off x="1066800" y="981075"/>
            <a:ext cx="7321550" cy="48012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itchFamily="34" charset="0"/>
              <a:buChar char="•"/>
            </a:pPr>
            <a:r>
              <a:rPr lang="en-US" sz="2400" i="1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בנשימה</a:t>
            </a:r>
            <a:r>
              <a:rPr lang="en-US" sz="2400" i="1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עמוקה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רוב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האוויר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יגיע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אל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הנאדיה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ופחות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אוויר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יישאר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כנפח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אנטומי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ואילו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בנשימה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שטחית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ומהירה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נשימת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כלב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רוב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האוויר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יישאר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כנפח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אנטומי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ופחות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אוויר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יגיע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אל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הנאדיה</a:t>
            </a:r>
            <a:r>
              <a:rPr lang="en-US" sz="2400" i="1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he-IL" sz="2400" i="1" u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itchFamily="34" charset="0"/>
              <a:buChar char="•"/>
            </a:pPr>
            <a:endParaRPr lang="he-IL" sz="2400" b="1" i="1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  <a:p>
            <a: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נפח</a:t>
            </a:r>
            <a:r>
              <a:rPr lang="en-US" sz="2400" b="1" i="0" u="sng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מת</a:t>
            </a:r>
            <a:r>
              <a:rPr lang="en-US" sz="2400" b="1" i="0" u="sng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פזיולוגי</a:t>
            </a:r>
            <a:r>
              <a:rPr lang="en-US" sz="2400" b="1" i="0" u="sng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sng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זהו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נפח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האוויר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הכלוא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בתוך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הנאדיות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שלא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מצליח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לעבור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לנימי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הדם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והוא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כולל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בתוכו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גם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את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הנפח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המת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האנטומי</a:t>
            </a:r>
            <a:r>
              <a:rPr lang="en-US" sz="240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he-IL" sz="2400" i="0" u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endParaRPr lang="he-IL" sz="2400" b="1" dirty="0">
              <a:solidFill>
                <a:schemeClr val="dk1"/>
              </a:solidFill>
              <a:latin typeface="Times New Roman"/>
              <a:cs typeface="Times New Roman"/>
              <a:sym typeface="Times New Roman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2400" b="1" i="0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אוורור</a:t>
            </a:r>
            <a:r>
              <a:rPr lang="en-US" sz="2400" b="1" i="0" u="sng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הריאות</a:t>
            </a:r>
            <a:r>
              <a:rPr lang="en-US" sz="2400" b="1" i="0" u="sng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במאמץ</a:t>
            </a:r>
            <a:r>
              <a:rPr lang="en-US" sz="2400" b="1" i="0" u="sng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lang="he-IL" sz="2400" b="1" i="0" u="sng" dirty="0" smtClean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בזמן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מאמץ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ניתן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לראות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עליה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חדה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באיוורור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הריאתי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עלייה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זאת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היא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תוצאה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של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עלייה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בנפח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המתחלף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VT-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והגברת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תדירות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הנשימה</a:t>
            </a:r>
            <a:r>
              <a:rPr lang="en-US" sz="240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-F .</a:t>
            </a:r>
            <a:endParaRPr dirty="0"/>
          </a:p>
        </p:txBody>
      </p:sp>
    </p:spTree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8"/>
          <p:cNvSpPr txBox="1"/>
          <p:nvPr/>
        </p:nvSpPr>
        <p:spPr>
          <a:xfrm>
            <a:off x="3254374" y="225892"/>
            <a:ext cx="2808287" cy="460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נפחי</a:t>
            </a:r>
            <a:r>
              <a:rPr lang="en-US" sz="2400" b="1" i="0" u="sng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ריאות</a:t>
            </a:r>
            <a:r>
              <a:rPr lang="en-US" sz="2400" b="1" i="0" u="sng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דינאמיים</a:t>
            </a:r>
            <a:endParaRPr dirty="0"/>
          </a:p>
        </p:txBody>
      </p:sp>
      <p:sp>
        <p:nvSpPr>
          <p:cNvPr id="369" name="Google Shape;369;p18"/>
          <p:cNvSpPr txBox="1"/>
          <p:nvPr/>
        </p:nvSpPr>
        <p:spPr>
          <a:xfrm>
            <a:off x="1496803" y="783081"/>
            <a:ext cx="6911975" cy="12002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שני</a:t>
            </a:r>
            <a:r>
              <a:rPr lang="en-US" sz="24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הפרמטרים</a:t>
            </a:r>
            <a:r>
              <a:rPr lang="en-US" sz="24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הקובעים</a:t>
            </a:r>
            <a:r>
              <a:rPr lang="en-US" sz="24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את</a:t>
            </a:r>
            <a:r>
              <a:rPr lang="en-US" sz="24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האוורור</a:t>
            </a:r>
            <a:r>
              <a:rPr lang="en-US" sz="24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הראתי</a:t>
            </a:r>
            <a:r>
              <a:rPr lang="en-US" sz="24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הם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lang="en-US" sz="2400" b="1" i="1" u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524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AutoNum type="arabicPeriod"/>
            </a:pPr>
            <a:r>
              <a:rPr lang="en-US" sz="2400" b="1" i="1" u="none" dirty="0" err="1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הנפח</a:t>
            </a:r>
            <a:r>
              <a:rPr lang="en-US" sz="2400" b="1" i="1" u="none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המתחלף</a:t>
            </a:r>
            <a:r>
              <a:rPr lang="en-US" sz="2400" b="1" i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של</a:t>
            </a:r>
            <a:r>
              <a:rPr lang="en-US" sz="2400" b="1" i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הריאהVT</a:t>
            </a:r>
            <a:r>
              <a:rPr lang="en-US" sz="2400" b="1" i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.</a:t>
            </a:r>
            <a:endParaRPr dirty="0"/>
          </a:p>
          <a:p>
            <a:pPr marL="0" marR="0" lvl="0" indent="-1524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AutoNum type="arabicPeriod"/>
            </a:pPr>
            <a:r>
              <a:rPr lang="en-US" sz="2400" b="1" i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תדירות</a:t>
            </a:r>
            <a:r>
              <a:rPr lang="en-US" sz="2400" b="1" i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הנשימה.F</a:t>
            </a:r>
            <a:r>
              <a:rPr lang="en-US" sz="2400" b="1" i="1" u="none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 dirty="0"/>
          </a:p>
        </p:txBody>
      </p:sp>
      <p:sp>
        <p:nvSpPr>
          <p:cNvPr id="370" name="Google Shape;370;p18"/>
          <p:cNvSpPr txBox="1"/>
          <p:nvPr/>
        </p:nvSpPr>
        <p:spPr>
          <a:xfrm>
            <a:off x="698498" y="2276996"/>
            <a:ext cx="7920037" cy="43703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2400" i="1" u="none" dirty="0" err="1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ככל</a:t>
            </a:r>
            <a:r>
              <a:rPr lang="en-US" sz="2400" i="1" u="none" dirty="0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David"/>
                <a:ea typeface="David"/>
                <a:cs typeface="David"/>
                <a:sym typeface="David"/>
              </a:rPr>
              <a:t>ש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משך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זמן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המילוי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של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הריאה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באוויר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יהיה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קצר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יותר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כך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תגדל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יותר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תדירות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הנשימה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(F),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ובדרך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זו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יגדל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האוורור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הריאתי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-VE.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לפיכך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האוורור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הריאתי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תלוי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יותר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במהירות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זרימת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האוויר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מדרכי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הנשימה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בריאות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החוצה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ובחזרה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לדרכי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הנשימה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בריאות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ופחות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בכמות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האוויר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שנכנס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לריאות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he-IL" sz="2400" i="1" u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מהירות</a:t>
            </a:r>
            <a:r>
              <a:rPr lang="en-US" sz="24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זרימת</a:t>
            </a:r>
            <a:r>
              <a:rPr lang="en-US" sz="24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האוויר</a:t>
            </a:r>
            <a:r>
              <a:rPr lang="en-US" sz="24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מושפעת</a:t>
            </a:r>
            <a:r>
              <a:rPr lang="en-US" sz="24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מ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endParaRPr lang="en-US" sz="2400" i="1" u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lang="en-US" sz="24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400" b="1" i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חסימה</a:t>
            </a:r>
            <a:r>
              <a:rPr lang="en-US" sz="2400" b="1" i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בדרכי</a:t>
            </a:r>
            <a:r>
              <a:rPr lang="en-US" sz="2400" b="1" i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הנשימה</a:t>
            </a:r>
            <a:r>
              <a:rPr lang="en-US" sz="2400" b="1" i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2. </a:t>
            </a:r>
            <a:r>
              <a:rPr lang="en-US" sz="2400" b="1" i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ירידה</a:t>
            </a:r>
            <a:r>
              <a:rPr lang="en-US" sz="2400" b="1" i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באלסטיות</a:t>
            </a:r>
            <a:r>
              <a:rPr lang="en-US" sz="2400" b="1" i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של</a:t>
            </a:r>
            <a:r>
              <a:rPr lang="en-US" sz="2400" b="1" i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רקמת</a:t>
            </a:r>
            <a:r>
              <a:rPr lang="en-US" sz="2400" b="1" i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הריאה</a:t>
            </a:r>
            <a:r>
              <a:rPr lang="en-US" sz="2400" b="1" i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1" i="1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1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/>
          <p:nvPr/>
        </p:nvSpPr>
        <p:spPr>
          <a:xfrm>
            <a:off x="1633929" y="227998"/>
            <a:ext cx="5655818" cy="64629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3CCFF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מערכת</a:t>
            </a:r>
            <a:r>
              <a:rPr lang="en-US" sz="36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הנשימה</a:t>
            </a:r>
            <a:endParaRPr dirty="0"/>
          </a:p>
        </p:txBody>
      </p:sp>
      <p:sp>
        <p:nvSpPr>
          <p:cNvPr id="133" name="Google Shape;133;p2"/>
          <p:cNvSpPr txBox="1"/>
          <p:nvPr/>
        </p:nvSpPr>
        <p:spPr>
          <a:xfrm>
            <a:off x="6280382" y="1523536"/>
            <a:ext cx="2447925" cy="5222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נשימה</a:t>
            </a:r>
            <a:r>
              <a:rPr lang="en-US" sz="2800" b="1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חיצונית</a:t>
            </a:r>
            <a:endParaRPr dirty="0"/>
          </a:p>
        </p:txBody>
      </p:sp>
      <p:sp>
        <p:nvSpPr>
          <p:cNvPr id="134" name="Google Shape;134;p2"/>
          <p:cNvSpPr txBox="1"/>
          <p:nvPr/>
        </p:nvSpPr>
        <p:spPr>
          <a:xfrm>
            <a:off x="606657" y="2385972"/>
            <a:ext cx="8121650" cy="30469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itchFamily="34" charset="0"/>
              <a:buChar char="•"/>
            </a:pPr>
            <a:r>
              <a:rPr lang="en-US" sz="240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בשפת</a:t>
            </a:r>
            <a:r>
              <a:rPr lang="en-US" sz="240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המדע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תהליך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הנשימה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נקרא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חילופי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גזים</a:t>
            </a:r>
            <a:r>
              <a:rPr lang="en-US" sz="240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he-IL" sz="2400" u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sz="2400" u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itchFamily="34" charset="0"/>
              <a:buChar char="•"/>
            </a:pPr>
            <a:r>
              <a:rPr lang="en-US" sz="240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תהליך</a:t>
            </a:r>
            <a:r>
              <a:rPr lang="en-US" sz="240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זה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מתרחש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ברמת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הגוף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השלם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ואנו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חשים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בחסרונו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כאשר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אנו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סותמים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את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האף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ואת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הפה</a:t>
            </a:r>
            <a:r>
              <a:rPr lang="en-US" sz="240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he-IL" sz="2400" u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sz="2400" u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itchFamily="34" charset="0"/>
              <a:buChar char="•"/>
            </a:pPr>
            <a:r>
              <a:rPr lang="en-US" sz="240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בתהליך</a:t>
            </a:r>
            <a:r>
              <a:rPr lang="en-US" sz="240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הנשימה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נכנס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אוויר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לריאות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ויוצא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מהן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בהרכב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קצת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שונה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שכן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החמצן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מועבר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לתאים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ומהריאות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יוצא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פחמן</a:t>
            </a:r>
            <a:r>
              <a:rPr lang="en-US" sz="240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דו-חמצני</a:t>
            </a:r>
            <a:r>
              <a:rPr lang="en-US" sz="240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285750" marR="0" lvl="0" indent="-2857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itchFamily="34" charset="0"/>
              <a:buChar char="•"/>
            </a:pPr>
            <a:endParaRPr lang="he-IL" sz="2400" b="1" i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9"/>
          <p:cNvSpPr txBox="1"/>
          <p:nvPr/>
        </p:nvSpPr>
        <p:spPr>
          <a:xfrm>
            <a:off x="3387725" y="389731"/>
            <a:ext cx="3168650" cy="461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מבחני</a:t>
            </a:r>
            <a:r>
              <a:rPr lang="en-US" sz="2400" b="1" i="0" u="sng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ריאה</a:t>
            </a:r>
            <a:r>
              <a:rPr lang="en-US" sz="2400" b="1" i="0" u="sng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דינאמיים</a:t>
            </a:r>
            <a:endParaRPr dirty="0"/>
          </a:p>
        </p:txBody>
      </p:sp>
      <p:sp>
        <p:nvSpPr>
          <p:cNvPr id="376" name="Google Shape;376;p19"/>
          <p:cNvSpPr txBox="1"/>
          <p:nvPr/>
        </p:nvSpPr>
        <p:spPr>
          <a:xfrm>
            <a:off x="644577" y="1082674"/>
            <a:ext cx="8214610" cy="43396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e-IL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המבחנים </a:t>
            </a:r>
            <a:r>
              <a:rPr lang="en-US" sz="2400" i="1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נועדו</a:t>
            </a:r>
            <a:r>
              <a:rPr lang="en-US" sz="2400" i="1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כדי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לאבחן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מחלות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ריאה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הם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בודקים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תפקודי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הריאות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-1524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AutoNum type="arabicPeriod"/>
            </a:pPr>
            <a:r>
              <a:rPr lang="en-US" sz="2400" b="1" i="1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מבחן</a:t>
            </a:r>
            <a:r>
              <a:rPr lang="en-US" sz="2400" b="1" i="1" u="sng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FEV1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בודק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נפח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האוויר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המירבי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שיכול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להינשף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בשנייה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ה-1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של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הנשיפה</a:t>
            </a:r>
            <a:r>
              <a:rPr lang="en-US" sz="2400" i="1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משקף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מידת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הכוח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הנשיפתי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ואת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ההתנגדות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הכללית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לתנועת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אוויר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בריאות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מצב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תקין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של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FEV1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הוא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85%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מהקיבולת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החיונית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ננשפת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השנייה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הראשונה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ברגע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שיש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70%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מהקיבולת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החיונית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בשנייה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ה-1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מתחילה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להיווצר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בעיה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נשימתית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במקרים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של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40%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מהקיבולת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החיונית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מדובר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במחלות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ריאה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קשות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כגון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אסטמה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ואמפיזמה</a:t>
            </a:r>
            <a:r>
              <a:rPr lang="en-US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,</a:t>
            </a:r>
            <a:r>
              <a:rPr lang="en-US" sz="2400" i="1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הרס</a:t>
            </a:r>
            <a:r>
              <a:rPr lang="en-US" sz="2400" i="1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נאדיות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הריאה</a:t>
            </a:r>
            <a:r>
              <a:rPr lang="en-US" sz="2400" i="1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וכ"ו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1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0"/>
          <p:cNvSpPr txBox="1"/>
          <p:nvPr/>
        </p:nvSpPr>
        <p:spPr>
          <a:xfrm>
            <a:off x="1042987" y="476250"/>
            <a:ext cx="7489825" cy="15700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.2 </a:t>
            </a:r>
            <a:r>
              <a:rPr lang="en-US" sz="2400" b="1" i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מבחן</a:t>
            </a:r>
            <a:r>
              <a:rPr lang="en-US" sz="2400" b="1" i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n-US" sz="2400" b="1" i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MVV</a:t>
            </a:r>
            <a:r>
              <a:rPr lang="en-US" sz="2400" i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בודק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האוורור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המרבי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הרצוני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המבחן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דורש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נשימות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עמוקות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ומהירות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במשך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15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שנ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'.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נפח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האוורור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המירבי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שהתקבל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ב-15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שנ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'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כופלים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ב-4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ואז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מקבלים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נפח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האוורור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הריאתי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המרבי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הצפוי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בערכים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של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ליטר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בדקה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pic>
        <p:nvPicPr>
          <p:cNvPr id="382" name="Google Shape;382;p20" descr="C:\Users\user\Downloads\New Doc 2017-04-26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857" y="2420937"/>
            <a:ext cx="2678294" cy="275067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0"/>
          <p:cNvSpPr txBox="1"/>
          <p:nvPr/>
        </p:nvSpPr>
        <p:spPr>
          <a:xfrm>
            <a:off x="3011486" y="2420937"/>
            <a:ext cx="5521325" cy="34162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i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באיור</a:t>
            </a:r>
            <a:r>
              <a:rPr lang="en-US" sz="2400" i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17 </a:t>
            </a:r>
            <a:r>
              <a:rPr lang="en-US" sz="2400" i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עמ</a:t>
            </a:r>
            <a:r>
              <a:rPr lang="en-US" sz="2400" i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' 256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ניתן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לראות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שאצל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אנשים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בריאים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שאינם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ספורטאים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האוורור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המרבי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הרצוני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(MVV)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גבוה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בכ-25%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מהאוורור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הריאתי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שלהם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בזמן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מאמץ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מרבי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לפיכך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אדם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במאמץ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מרבי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אינו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מנצל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כל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יכולת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האוורור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שלו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הרצונית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מאחר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ונשארים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לו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הרבה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רזרבות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נשימתיות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בדרכי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הנשימה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לעומת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זאת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אצל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ספורטאים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אירוביים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לעיתים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לא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נראה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רזרבות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נשימתיות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מאחר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והם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מנצלים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יכולת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האוורור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שלהם</a:t>
            </a:r>
            <a:r>
              <a:rPr lang="en-US" sz="2400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/>
          <p:nvPr/>
        </p:nvSpPr>
        <p:spPr>
          <a:xfrm>
            <a:off x="3747541" y="642208"/>
            <a:ext cx="2413416" cy="5231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נשימה</a:t>
            </a:r>
            <a:r>
              <a:rPr lang="en-US" sz="2800" b="1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תאית</a:t>
            </a:r>
            <a:endParaRPr dirty="0"/>
          </a:p>
        </p:txBody>
      </p:sp>
      <p:sp>
        <p:nvSpPr>
          <p:cNvPr id="136" name="Google Shape;136;p2"/>
          <p:cNvSpPr txBox="1"/>
          <p:nvPr/>
        </p:nvSpPr>
        <p:spPr>
          <a:xfrm>
            <a:off x="250825" y="1885611"/>
            <a:ext cx="8555037" cy="42164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itchFamily="34" charset="0"/>
              <a:buChar char="•"/>
            </a:pPr>
            <a:r>
              <a:rPr lang="en-US" sz="2400" u="none" dirty="0" err="1" smtClean="0">
                <a:solidFill>
                  <a:schemeClr val="dk1"/>
                </a:solidFill>
                <a:sym typeface="Arial"/>
              </a:rPr>
              <a:t>גם</a:t>
            </a:r>
            <a:r>
              <a:rPr lang="en-US" sz="2400" u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בתאים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מתרחשים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חילופי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גזים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,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כל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תא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קולט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חמצן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מן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הדם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ופולט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אליו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פחמן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דו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חמצני</a:t>
            </a:r>
            <a:r>
              <a:rPr lang="en-US" sz="2400" u="none" dirty="0" smtClean="0">
                <a:solidFill>
                  <a:schemeClr val="dk1"/>
                </a:solidFill>
                <a:sym typeface="Arial"/>
              </a:rPr>
              <a:t>.</a:t>
            </a:r>
            <a:endParaRPr lang="he-IL" sz="2400" u="none" dirty="0" smtClean="0">
              <a:solidFill>
                <a:schemeClr val="dk1"/>
              </a:solidFill>
              <a:sym typeface="Arial"/>
            </a:endParaRPr>
          </a:p>
          <a:p>
            <a: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40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itchFamily="34" charset="0"/>
              <a:buChar char="•"/>
            </a:pPr>
            <a:r>
              <a:rPr lang="en-US" sz="2400" u="none" dirty="0" err="1" smtClean="0">
                <a:solidFill>
                  <a:schemeClr val="dk1"/>
                </a:solidFill>
                <a:sym typeface="Arial"/>
              </a:rPr>
              <a:t>התאים</a:t>
            </a:r>
            <a:r>
              <a:rPr lang="en-US" sz="2400" u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הם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אלו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שצורכים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את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החמצן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.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החמצן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מנוצל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להפקת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אנרגיה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מחומרי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המזון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שמגיעים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לתאים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בתהליך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המכונה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נשימה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תאית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. </a:t>
            </a:r>
            <a:endParaRPr lang="he-IL" sz="2400" u="none" dirty="0" smtClean="0">
              <a:solidFill>
                <a:schemeClr val="dk1"/>
              </a:solidFill>
              <a:sym typeface="Arial"/>
            </a:endParaRPr>
          </a:p>
          <a:p>
            <a:pPr marL="3429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itchFamily="34" charset="0"/>
              <a:buChar char="•"/>
            </a:pPr>
            <a:endParaRPr sz="2400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itchFamily="34" charset="0"/>
              <a:buChar char="•"/>
            </a:pPr>
            <a:r>
              <a:rPr lang="en-US" sz="2400" u="none" dirty="0" err="1" smtClean="0">
                <a:solidFill>
                  <a:schemeClr val="dk1"/>
                </a:solidFill>
                <a:sym typeface="Arial"/>
              </a:rPr>
              <a:t>כל</a:t>
            </a:r>
            <a:r>
              <a:rPr lang="en-US" sz="2400" u="none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התאים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זקוקים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לחמצן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שכן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בלעדיו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הם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אינם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יכולים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להפיק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אנרגיה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,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אך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הם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אינם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מסוגלים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לקבל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חמצן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ישירות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מהאוויר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ולכן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החמצן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מגיע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אל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התאים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הודות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לפעולתן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של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מערכת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הנשימה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ומערכת</a:t>
            </a:r>
            <a:r>
              <a:rPr lang="en-US" sz="2400" u="none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400" u="none" dirty="0" err="1">
                <a:solidFill>
                  <a:schemeClr val="dk1"/>
                </a:solidFill>
                <a:sym typeface="Arial"/>
              </a:rPr>
              <a:t>הדם</a:t>
            </a:r>
            <a:r>
              <a:rPr lang="en-US" sz="2400" u="none" dirty="0" smtClean="0">
                <a:solidFill>
                  <a:schemeClr val="dk1"/>
                </a:solidFill>
                <a:sym typeface="Arial"/>
              </a:rPr>
              <a:t>.</a:t>
            </a:r>
            <a:endParaRPr lang="he-IL" sz="2400" u="none" dirty="0" smtClean="0">
              <a:solidFill>
                <a:schemeClr val="dk1"/>
              </a:solidFill>
              <a:sym typeface="Arial"/>
            </a:endParaRPr>
          </a:p>
          <a:p>
            <a: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400" b="1" i="1" u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630228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"/>
          <p:cNvSpPr txBox="1"/>
          <p:nvPr/>
        </p:nvSpPr>
        <p:spPr>
          <a:xfrm>
            <a:off x="1371600" y="498475"/>
            <a:ext cx="6324600" cy="72072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3CCFF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תפקידי מערכת הנשימה</a:t>
            </a:r>
            <a:endParaRPr/>
          </a:p>
        </p:txBody>
      </p:sp>
      <p:sp>
        <p:nvSpPr>
          <p:cNvPr id="142" name="Google Shape;142;p3"/>
          <p:cNvSpPr txBox="1"/>
          <p:nvPr/>
        </p:nvSpPr>
        <p:spPr>
          <a:xfrm>
            <a:off x="1697088" y="1924399"/>
            <a:ext cx="5078465" cy="708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  </a:t>
            </a:r>
            <a:r>
              <a:rPr lang="en-US" sz="3600" b="1" i="0" u="none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אספקת</a:t>
            </a:r>
            <a:r>
              <a:rPr lang="en-US" sz="3600" b="1" i="0" u="none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0" u="none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חמצן</a:t>
            </a:r>
            <a:r>
              <a:rPr lang="en-US" sz="4000" b="1" i="0" u="none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4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43" name="Google Shape;143;p3" descr="THRAXA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7523" y="1354772"/>
            <a:ext cx="1796477" cy="2149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"/>
          <p:cNvSpPr txBox="1"/>
          <p:nvPr/>
        </p:nvSpPr>
        <p:spPr>
          <a:xfrm>
            <a:off x="381000" y="3181218"/>
            <a:ext cx="6784298" cy="646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imes New Roman"/>
              <a:buNone/>
            </a:pPr>
            <a:r>
              <a:rPr lang="en-US" sz="3600" b="1" i="0" u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2. </a:t>
            </a:r>
            <a:r>
              <a:rPr lang="en-US" sz="36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הרחקת</a:t>
            </a:r>
            <a:r>
              <a:rPr lang="en-US" sz="36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הפחמן</a:t>
            </a:r>
            <a:r>
              <a:rPr lang="en-US" sz="36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הדו</a:t>
            </a:r>
            <a:r>
              <a:rPr lang="en-US" sz="36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6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חמצני</a:t>
            </a:r>
            <a:r>
              <a:rPr lang="en-US" sz="36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</a:t>
            </a:r>
            <a:r>
              <a:rPr lang="en-US" sz="36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46" name="Google Shape;146;p3"/>
          <p:cNvSpPr txBox="1"/>
          <p:nvPr/>
        </p:nvSpPr>
        <p:spPr>
          <a:xfrm>
            <a:off x="380999" y="4619362"/>
            <a:ext cx="8022703" cy="14311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imes New Roman"/>
              <a:buNone/>
            </a:pPr>
            <a:r>
              <a:rPr lang="en-US" sz="3600" b="1" i="0" u="none" dirty="0" smtClean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3. </a:t>
            </a:r>
            <a:r>
              <a:rPr lang="en-US" sz="3600" b="1" i="0" u="none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שמירה</a:t>
            </a:r>
            <a:r>
              <a:rPr lang="en-US" sz="3600" b="1" i="0" u="none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על</a:t>
            </a:r>
            <a:r>
              <a:rPr lang="en-US" sz="3600" b="1" i="0" u="none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טמפ</a:t>
            </a:r>
            <a:r>
              <a:rPr lang="en-US" sz="3600" b="1" i="0" u="none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' </a:t>
            </a:r>
            <a:r>
              <a:rPr lang="en-US" sz="3600" b="1" i="0" u="none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הגוף</a:t>
            </a:r>
          </a:p>
          <a:p>
            <a:pPr marL="0" marR="0" lvl="0" indent="0" algn="ctr" rtl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imes New Roman"/>
              <a:buNone/>
            </a:pPr>
            <a:r>
              <a:rPr lang="en-US" sz="3600" b="1" i="0" u="none" dirty="0" smtClean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         </a:t>
            </a:r>
            <a:r>
              <a:rPr lang="en-US" sz="3600" b="1" i="0" u="none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שמירה</a:t>
            </a:r>
            <a:r>
              <a:rPr lang="en-US" sz="3600" b="1" i="0" u="none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על</a:t>
            </a:r>
            <a:r>
              <a:rPr lang="en-US" sz="3600" b="1" i="0" u="none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מאזן</a:t>
            </a:r>
            <a:r>
              <a:rPr lang="en-US" sz="3600" b="1" i="0" u="none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חומצה</a:t>
            </a:r>
            <a:r>
              <a:rPr lang="en-US" sz="3600" b="1" i="0" u="none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ובסיס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/>
          <p:nvPr/>
        </p:nvSpPr>
        <p:spPr>
          <a:xfrm>
            <a:off x="1998662" y="2919948"/>
            <a:ext cx="5222875" cy="35701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א. </a:t>
            </a:r>
            <a:r>
              <a:rPr lang="en-US" sz="3200" b="1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sng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דרכי</a:t>
            </a:r>
            <a:r>
              <a:rPr lang="en-US" sz="3200" b="1" i="0" u="sng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הנשימה</a:t>
            </a:r>
            <a:r>
              <a:rPr lang="en-US" sz="3200" b="1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sng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כוללות</a:t>
            </a:r>
            <a:r>
              <a:rPr lang="en-US" sz="3200" b="1" i="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הפה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חללי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האף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2400" b="1" i="0" u="none" dirty="0" err="1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גרון-בית</a:t>
            </a:r>
            <a:r>
              <a:rPr lang="en-US" sz="2400" b="1" i="0" u="none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הקול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lang="en-US" sz="2400" b="1" i="0" u="none" dirty="0" err="1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קנה</a:t>
            </a:r>
            <a:r>
              <a:rPr lang="en-US" sz="2400" b="1" i="0" u="none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הנשימה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סמפונות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ראשיים</a:t>
            </a:r>
            <a:endParaRPr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1752600" y="501650"/>
            <a:ext cx="5715000" cy="6604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3CCFF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האנטומיה של מערכת הנשימה</a:t>
            </a:r>
            <a:endParaRPr/>
          </a:p>
        </p:txBody>
      </p:sp>
      <p:sp>
        <p:nvSpPr>
          <p:cNvPr id="154" name="Google Shape;154;p4"/>
          <p:cNvSpPr txBox="1"/>
          <p:nvPr/>
        </p:nvSpPr>
        <p:spPr>
          <a:xfrm>
            <a:off x="684211" y="1577767"/>
            <a:ext cx="7559675" cy="8309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המבנה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האנטומי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כולל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את</a:t>
            </a:r>
            <a:r>
              <a:rPr lang="en-US" sz="2400" b="1" i="0" u="none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דרכי</a:t>
            </a:r>
            <a:r>
              <a:rPr lang="en-US" sz="2400" b="1" i="0" u="sng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הנשימה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את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הריאות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ואת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sng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הנאדיות</a:t>
            </a:r>
            <a:endParaRPr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 txBox="1"/>
          <p:nvPr/>
        </p:nvSpPr>
        <p:spPr>
          <a:xfrm>
            <a:off x="1676400" y="457200"/>
            <a:ext cx="5715000" cy="48736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3CCFF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דרכי הנשימה</a:t>
            </a:r>
            <a:endParaRPr/>
          </a:p>
        </p:txBody>
      </p:sp>
      <p:pic>
        <p:nvPicPr>
          <p:cNvPr id="160" name="Google Shape;160;p5" descr="URES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8937" y="1763712"/>
            <a:ext cx="3243262" cy="471328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5"/>
          <p:cNvSpPr txBox="1"/>
          <p:nvPr/>
        </p:nvSpPr>
        <p:spPr>
          <a:xfrm>
            <a:off x="6172200" y="2286000"/>
            <a:ext cx="2743200" cy="9636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חלל</a:t>
            </a:r>
            <a:r>
              <a:rPr lang="en-US" sz="24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האף</a:t>
            </a:r>
            <a:r>
              <a:rPr lang="en-US" sz="24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Nasopharynx</a:t>
            </a:r>
            <a:endParaRPr dirty="0"/>
          </a:p>
        </p:txBody>
      </p:sp>
      <p:cxnSp>
        <p:nvCxnSpPr>
          <p:cNvPr id="162" name="Google Shape;162;p5"/>
          <p:cNvCxnSpPr/>
          <p:nvPr/>
        </p:nvCxnSpPr>
        <p:spPr>
          <a:xfrm rot="10800000">
            <a:off x="4495800" y="3048000"/>
            <a:ext cx="16764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63" name="Google Shape;163;p5"/>
          <p:cNvSpPr txBox="1"/>
          <p:nvPr/>
        </p:nvSpPr>
        <p:spPr>
          <a:xfrm>
            <a:off x="6172200" y="3313112"/>
            <a:ext cx="2514600" cy="9636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חלל</a:t>
            </a:r>
            <a:r>
              <a:rPr lang="en-US" sz="24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הפה</a:t>
            </a:r>
            <a:r>
              <a:rPr lang="en-US" sz="24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Oropharynx</a:t>
            </a:r>
            <a:endParaRPr dirty="0"/>
          </a:p>
        </p:txBody>
      </p:sp>
      <p:cxnSp>
        <p:nvCxnSpPr>
          <p:cNvPr id="164" name="Google Shape;164;p5"/>
          <p:cNvCxnSpPr/>
          <p:nvPr/>
        </p:nvCxnSpPr>
        <p:spPr>
          <a:xfrm rot="10800000">
            <a:off x="4343400" y="3810000"/>
            <a:ext cx="18288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65" name="Google Shape;165;p5"/>
          <p:cNvSpPr txBox="1"/>
          <p:nvPr/>
        </p:nvSpPr>
        <p:spPr>
          <a:xfrm>
            <a:off x="6172200" y="4364037"/>
            <a:ext cx="2514600" cy="5381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הלוע</a:t>
            </a:r>
            <a:r>
              <a:rPr lang="en-US" sz="2400" b="0" i="0" u="none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US" sz="2000" b="0" i="0" u="none" dirty="0" smtClean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800" b="0" i="0" u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Pharynx</a:t>
            </a:r>
            <a:endParaRPr dirty="0"/>
          </a:p>
        </p:txBody>
      </p:sp>
      <p:cxnSp>
        <p:nvCxnSpPr>
          <p:cNvPr id="166" name="Google Shape;166;p5"/>
          <p:cNvCxnSpPr/>
          <p:nvPr/>
        </p:nvCxnSpPr>
        <p:spPr>
          <a:xfrm rot="10800000">
            <a:off x="5486400" y="4572000"/>
            <a:ext cx="6858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67" name="Google Shape;167;p5"/>
          <p:cNvSpPr txBox="1"/>
          <p:nvPr/>
        </p:nvSpPr>
        <p:spPr>
          <a:xfrm>
            <a:off x="304800" y="2085122"/>
            <a:ext cx="2438400" cy="10771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החך</a:t>
            </a:r>
            <a:r>
              <a:rPr lang="en-US" sz="24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הקשה</a:t>
            </a:r>
            <a:r>
              <a:rPr lang="en-US" sz="24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Hard Palate</a:t>
            </a:r>
            <a:endParaRPr dirty="0"/>
          </a:p>
        </p:txBody>
      </p:sp>
      <p:sp>
        <p:nvSpPr>
          <p:cNvPr id="168" name="Google Shape;168;p5"/>
          <p:cNvSpPr txBox="1"/>
          <p:nvPr/>
        </p:nvSpPr>
        <p:spPr>
          <a:xfrm>
            <a:off x="304800" y="3313112"/>
            <a:ext cx="2438400" cy="10779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0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החך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הרך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200" b="0" i="0" u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Soft Palate</a:t>
            </a:r>
            <a:endParaRPr dirty="0"/>
          </a:p>
        </p:txBody>
      </p:sp>
      <p:sp>
        <p:nvSpPr>
          <p:cNvPr id="169" name="Google Shape;169;p5"/>
          <p:cNvSpPr txBox="1"/>
          <p:nvPr/>
        </p:nvSpPr>
        <p:spPr>
          <a:xfrm>
            <a:off x="304800" y="4446588"/>
            <a:ext cx="2438400" cy="9636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הלשון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200" b="0" i="0" u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Tongue</a:t>
            </a:r>
            <a:endParaRPr dirty="0"/>
          </a:p>
        </p:txBody>
      </p:sp>
      <p:cxnSp>
        <p:nvCxnSpPr>
          <p:cNvPr id="170" name="Google Shape;170;p5"/>
          <p:cNvCxnSpPr/>
          <p:nvPr/>
        </p:nvCxnSpPr>
        <p:spPr>
          <a:xfrm>
            <a:off x="2743200" y="4876800"/>
            <a:ext cx="16002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1" name="Google Shape;171;p5"/>
          <p:cNvCxnSpPr/>
          <p:nvPr/>
        </p:nvCxnSpPr>
        <p:spPr>
          <a:xfrm rot="10800000">
            <a:off x="4343400" y="4343400"/>
            <a:ext cx="0" cy="53340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2" name="Google Shape;172;p5"/>
          <p:cNvCxnSpPr/>
          <p:nvPr/>
        </p:nvCxnSpPr>
        <p:spPr>
          <a:xfrm>
            <a:off x="2743200" y="2743200"/>
            <a:ext cx="12954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3" name="Google Shape;173;p5"/>
          <p:cNvCxnSpPr/>
          <p:nvPr/>
        </p:nvCxnSpPr>
        <p:spPr>
          <a:xfrm>
            <a:off x="4038600" y="2743200"/>
            <a:ext cx="0" cy="83820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4" name="Google Shape;174;p5"/>
          <p:cNvCxnSpPr/>
          <p:nvPr/>
        </p:nvCxnSpPr>
        <p:spPr>
          <a:xfrm>
            <a:off x="2743200" y="3657600"/>
            <a:ext cx="22098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75" name="Google Shape;175;p5"/>
          <p:cNvSpPr txBox="1"/>
          <p:nvPr/>
        </p:nvSpPr>
        <p:spPr>
          <a:xfrm>
            <a:off x="304800" y="5446712"/>
            <a:ext cx="2438400" cy="9636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לסת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תחתונה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Mandible</a:t>
            </a:r>
            <a:endParaRPr dirty="0"/>
          </a:p>
        </p:txBody>
      </p:sp>
      <p:cxnSp>
        <p:nvCxnSpPr>
          <p:cNvPr id="176" name="Google Shape;176;p5"/>
          <p:cNvCxnSpPr/>
          <p:nvPr/>
        </p:nvCxnSpPr>
        <p:spPr>
          <a:xfrm>
            <a:off x="2743200" y="5943600"/>
            <a:ext cx="9906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7" name="Google Shape;177;p5"/>
          <p:cNvCxnSpPr/>
          <p:nvPr/>
        </p:nvCxnSpPr>
        <p:spPr>
          <a:xfrm rot="10800000">
            <a:off x="3733800" y="4876800"/>
            <a:ext cx="0" cy="106680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78" name="Google Shape;178;p5"/>
          <p:cNvSpPr txBox="1"/>
          <p:nvPr/>
        </p:nvSpPr>
        <p:spPr>
          <a:xfrm>
            <a:off x="6172200" y="4989512"/>
            <a:ext cx="2514600" cy="9636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מכסה</a:t>
            </a:r>
            <a:r>
              <a:rPr lang="en-US" sz="24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הגרון</a:t>
            </a:r>
            <a:r>
              <a:rPr lang="en-US" sz="24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Epiglotti</a:t>
            </a:r>
            <a:r>
              <a:rPr lang="en-US" sz="32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endParaRPr dirty="0"/>
          </a:p>
        </p:txBody>
      </p:sp>
      <p:cxnSp>
        <p:nvCxnSpPr>
          <p:cNvPr id="179" name="Google Shape;179;p5"/>
          <p:cNvCxnSpPr/>
          <p:nvPr/>
        </p:nvCxnSpPr>
        <p:spPr>
          <a:xfrm rot="10800000">
            <a:off x="5410200" y="5486400"/>
            <a:ext cx="7620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80" name="Google Shape;180;p5"/>
          <p:cNvCxnSpPr/>
          <p:nvPr/>
        </p:nvCxnSpPr>
        <p:spPr>
          <a:xfrm rot="10800000">
            <a:off x="5410200" y="4953000"/>
            <a:ext cx="0" cy="53340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6" descr="URES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1066800"/>
            <a:ext cx="3243262" cy="471328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6"/>
          <p:cNvSpPr txBox="1"/>
          <p:nvPr/>
        </p:nvSpPr>
        <p:spPr>
          <a:xfrm>
            <a:off x="1905000" y="525462"/>
            <a:ext cx="5357812" cy="471487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3CCFF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המשך דרכי הנשימה</a:t>
            </a:r>
            <a:endParaRPr/>
          </a:p>
        </p:txBody>
      </p:sp>
      <p:pic>
        <p:nvPicPr>
          <p:cNvPr id="188" name="Google Shape;188;p6" descr="SAGITLA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3124200"/>
            <a:ext cx="2341562" cy="340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 txBox="1"/>
          <p:nvPr/>
        </p:nvSpPr>
        <p:spPr>
          <a:xfrm>
            <a:off x="3276600" y="1752600"/>
            <a:ext cx="2286000" cy="9636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הלשון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200" b="0" i="0" u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Tongue</a:t>
            </a:r>
            <a:endParaRPr dirty="0"/>
          </a:p>
        </p:txBody>
      </p:sp>
      <p:cxnSp>
        <p:nvCxnSpPr>
          <p:cNvPr id="190" name="Google Shape;190;p6"/>
          <p:cNvCxnSpPr/>
          <p:nvPr/>
        </p:nvCxnSpPr>
        <p:spPr>
          <a:xfrm rot="10800000">
            <a:off x="762000" y="2209800"/>
            <a:ext cx="25146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91" name="Google Shape;191;p6"/>
          <p:cNvCxnSpPr/>
          <p:nvPr/>
        </p:nvCxnSpPr>
        <p:spPr>
          <a:xfrm>
            <a:off x="762000" y="2209800"/>
            <a:ext cx="0" cy="106680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92" name="Google Shape;192;p6"/>
          <p:cNvCxnSpPr/>
          <p:nvPr/>
        </p:nvCxnSpPr>
        <p:spPr>
          <a:xfrm>
            <a:off x="5562600" y="2209800"/>
            <a:ext cx="13716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93" name="Google Shape;193;p6"/>
          <p:cNvCxnSpPr/>
          <p:nvPr/>
        </p:nvCxnSpPr>
        <p:spPr>
          <a:xfrm>
            <a:off x="6934200" y="2209800"/>
            <a:ext cx="0" cy="114300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94" name="Google Shape;194;p6"/>
          <p:cNvSpPr txBox="1"/>
          <p:nvPr/>
        </p:nvSpPr>
        <p:spPr>
          <a:xfrm>
            <a:off x="3276600" y="3505200"/>
            <a:ext cx="2286000" cy="9636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מכסה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הגרון</a:t>
            </a:r>
            <a:r>
              <a:rPr lang="en-US" sz="24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Epiglottis</a:t>
            </a:r>
            <a:endParaRPr dirty="0"/>
          </a:p>
        </p:txBody>
      </p:sp>
      <p:sp>
        <p:nvSpPr>
          <p:cNvPr id="195" name="Google Shape;195;p6"/>
          <p:cNvSpPr txBox="1"/>
          <p:nvPr/>
        </p:nvSpPr>
        <p:spPr>
          <a:xfrm>
            <a:off x="2878111" y="2819400"/>
            <a:ext cx="2684489" cy="5231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 Antiqua"/>
              <a:buNone/>
            </a:pPr>
            <a:r>
              <a:rPr lang="he-IL" sz="1600" b="1" dirty="0" smtClean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שקע אנטומי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Vallecula</a:t>
            </a:r>
            <a:endParaRPr sz="1200" dirty="0"/>
          </a:p>
        </p:txBody>
      </p:sp>
      <p:cxnSp>
        <p:nvCxnSpPr>
          <p:cNvPr id="196" name="Google Shape;196;p6"/>
          <p:cNvCxnSpPr/>
          <p:nvPr/>
        </p:nvCxnSpPr>
        <p:spPr>
          <a:xfrm>
            <a:off x="5562600" y="3124200"/>
            <a:ext cx="23622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97" name="Google Shape;197;p6"/>
          <p:cNvCxnSpPr/>
          <p:nvPr/>
        </p:nvCxnSpPr>
        <p:spPr>
          <a:xfrm>
            <a:off x="7924800" y="3124200"/>
            <a:ext cx="0" cy="99060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98" name="Google Shape;198;p6"/>
          <p:cNvSpPr txBox="1"/>
          <p:nvPr/>
        </p:nvSpPr>
        <p:spPr>
          <a:xfrm>
            <a:off x="3276600" y="4572000"/>
            <a:ext cx="2286000" cy="9636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תיבת</a:t>
            </a:r>
            <a:r>
              <a:rPr lang="en-US" sz="24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הקול</a:t>
            </a:r>
            <a:r>
              <a:rPr lang="en-US" sz="24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Larynx</a:t>
            </a:r>
            <a:endParaRPr dirty="0"/>
          </a:p>
        </p:txBody>
      </p:sp>
      <p:cxnSp>
        <p:nvCxnSpPr>
          <p:cNvPr id="199" name="Google Shape;199;p6"/>
          <p:cNvCxnSpPr>
            <a:stCxn id="195" idx="1"/>
          </p:cNvCxnSpPr>
          <p:nvPr/>
        </p:nvCxnSpPr>
        <p:spPr>
          <a:xfrm flipH="1">
            <a:off x="1066800" y="3080990"/>
            <a:ext cx="1811311" cy="511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00" name="Google Shape;200;p6"/>
          <p:cNvCxnSpPr/>
          <p:nvPr/>
        </p:nvCxnSpPr>
        <p:spPr>
          <a:xfrm>
            <a:off x="1066800" y="3086100"/>
            <a:ext cx="0" cy="60960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1" name="Google Shape;201;p6"/>
          <p:cNvCxnSpPr/>
          <p:nvPr/>
        </p:nvCxnSpPr>
        <p:spPr>
          <a:xfrm rot="10800000">
            <a:off x="1371600" y="3962400"/>
            <a:ext cx="19050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2" name="Google Shape;202;p6"/>
          <p:cNvCxnSpPr/>
          <p:nvPr/>
        </p:nvCxnSpPr>
        <p:spPr>
          <a:xfrm>
            <a:off x="5562600" y="4267200"/>
            <a:ext cx="24384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3" name="Google Shape;203;p6"/>
          <p:cNvCxnSpPr/>
          <p:nvPr/>
        </p:nvCxnSpPr>
        <p:spPr>
          <a:xfrm rot="10800000">
            <a:off x="1371600" y="5105400"/>
            <a:ext cx="19050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4" name="Google Shape;204;p6"/>
          <p:cNvCxnSpPr/>
          <p:nvPr/>
        </p:nvCxnSpPr>
        <p:spPr>
          <a:xfrm>
            <a:off x="5562600" y="5029200"/>
            <a:ext cx="26670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05" name="Google Shape;205;p6"/>
          <p:cNvCxnSpPr/>
          <p:nvPr/>
        </p:nvCxnSpPr>
        <p:spPr>
          <a:xfrm rot="10800000">
            <a:off x="8229600" y="4800600"/>
            <a:ext cx="0" cy="22860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06" name="Google Shape;206;p6"/>
          <p:cNvSpPr txBox="1"/>
          <p:nvPr/>
        </p:nvSpPr>
        <p:spPr>
          <a:xfrm>
            <a:off x="3276600" y="5599112"/>
            <a:ext cx="2286000" cy="9636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קנה</a:t>
            </a:r>
            <a:r>
              <a:rPr lang="en-US" sz="24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הנשימה</a:t>
            </a:r>
            <a:r>
              <a:rPr lang="en-US" sz="24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Trachea</a:t>
            </a:r>
            <a:endParaRPr dirty="0"/>
          </a:p>
        </p:txBody>
      </p:sp>
      <p:cxnSp>
        <p:nvCxnSpPr>
          <p:cNvPr id="207" name="Google Shape;207;p6"/>
          <p:cNvCxnSpPr/>
          <p:nvPr/>
        </p:nvCxnSpPr>
        <p:spPr>
          <a:xfrm rot="10800000">
            <a:off x="1676400" y="6019800"/>
            <a:ext cx="16002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8" name="Google Shape;208;p6"/>
          <p:cNvCxnSpPr/>
          <p:nvPr/>
        </p:nvCxnSpPr>
        <p:spPr>
          <a:xfrm>
            <a:off x="5562600" y="6096000"/>
            <a:ext cx="2819400" cy="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09" name="Google Shape;209;p6"/>
          <p:cNvCxnSpPr/>
          <p:nvPr/>
        </p:nvCxnSpPr>
        <p:spPr>
          <a:xfrm rot="10800000">
            <a:off x="8382000" y="5562600"/>
            <a:ext cx="0" cy="533400"/>
          </a:xfrm>
          <a:prstGeom prst="straightConnector1">
            <a:avLst/>
          </a:prstGeom>
          <a:noFill/>
          <a:ln w="28575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819150"/>
            <a:ext cx="4951412" cy="458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7" descr="ALVE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5200" y="5029200"/>
            <a:ext cx="16256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7"/>
          <p:cNvSpPr txBox="1"/>
          <p:nvPr/>
        </p:nvSpPr>
        <p:spPr>
          <a:xfrm>
            <a:off x="2400300" y="143629"/>
            <a:ext cx="4495800" cy="6508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3CCFF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600"/>
              <a:buFont typeface="Times New Roman"/>
              <a:buNone/>
            </a:pPr>
            <a:r>
              <a:rPr lang="en-US" sz="36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הענף</a:t>
            </a:r>
            <a:r>
              <a:rPr lang="en-US" sz="3600" b="1" i="0" u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הברונכיאלי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18" name="Google Shape;218;p7"/>
          <p:cNvSpPr txBox="1"/>
          <p:nvPr/>
        </p:nvSpPr>
        <p:spPr>
          <a:xfrm>
            <a:off x="228600" y="1323975"/>
            <a:ext cx="1903412" cy="771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Times New Roman"/>
              <a:buNone/>
            </a:pPr>
            <a:r>
              <a:rPr lang="en-US" sz="20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קנה</a:t>
            </a:r>
            <a:r>
              <a:rPr lang="en-US" sz="20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הנשימה</a:t>
            </a:r>
            <a:r>
              <a:rPr lang="en-US" sz="20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Trachea</a:t>
            </a:r>
            <a:endParaRPr dirty="0"/>
          </a:p>
        </p:txBody>
      </p:sp>
      <p:sp>
        <p:nvSpPr>
          <p:cNvPr id="219" name="Google Shape;219;p7"/>
          <p:cNvSpPr txBox="1"/>
          <p:nvPr/>
        </p:nvSpPr>
        <p:spPr>
          <a:xfrm>
            <a:off x="152400" y="2552700"/>
            <a:ext cx="1981200" cy="9858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800"/>
              <a:buFont typeface="Times New Roman"/>
              <a:buNone/>
            </a:pPr>
            <a:r>
              <a:rPr lang="en-US" sz="18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סמפון</a:t>
            </a:r>
            <a:r>
              <a:rPr lang="en-US" sz="18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ימני</a:t>
            </a:r>
            <a:r>
              <a:rPr lang="en-US" sz="18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Right Bronchus</a:t>
            </a:r>
            <a:endParaRPr dirty="0"/>
          </a:p>
        </p:txBody>
      </p:sp>
      <p:sp>
        <p:nvSpPr>
          <p:cNvPr id="220" name="Google Shape;220;p7"/>
          <p:cNvSpPr txBox="1"/>
          <p:nvPr/>
        </p:nvSpPr>
        <p:spPr>
          <a:xfrm>
            <a:off x="6781800" y="2324100"/>
            <a:ext cx="2133600" cy="6810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800"/>
              <a:buFont typeface="Times New Roman"/>
              <a:buNone/>
            </a:pPr>
            <a:r>
              <a:rPr lang="en-US" sz="18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סמפון</a:t>
            </a:r>
            <a:r>
              <a:rPr lang="en-US" sz="18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שמאלי</a:t>
            </a:r>
            <a:r>
              <a:rPr lang="en-US" sz="18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0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Left Bronchus</a:t>
            </a:r>
            <a:r>
              <a:rPr lang="en-US" sz="16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sp>
        <p:nvSpPr>
          <p:cNvPr id="221" name="Google Shape;221;p7"/>
          <p:cNvSpPr txBox="1"/>
          <p:nvPr/>
        </p:nvSpPr>
        <p:spPr>
          <a:xfrm>
            <a:off x="6781800" y="3086100"/>
            <a:ext cx="2133600" cy="8937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סימפוניות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Bronchioles</a:t>
            </a:r>
            <a:endParaRPr dirty="0"/>
          </a:p>
        </p:txBody>
      </p:sp>
      <p:sp>
        <p:nvSpPr>
          <p:cNvPr id="222" name="Google Shape;222;p7"/>
          <p:cNvSpPr txBox="1"/>
          <p:nvPr/>
        </p:nvSpPr>
        <p:spPr>
          <a:xfrm>
            <a:off x="3371850" y="6021387"/>
            <a:ext cx="4114800" cy="5889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lang="en-US" sz="28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נאדיות</a:t>
            </a:r>
            <a:r>
              <a:rPr lang="en-US" sz="28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  </a:t>
            </a:r>
            <a:r>
              <a:rPr lang="en-US" sz="32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Alveolus</a:t>
            </a:r>
            <a:endParaRPr dirty="0"/>
          </a:p>
        </p:txBody>
      </p:sp>
      <p:cxnSp>
        <p:nvCxnSpPr>
          <p:cNvPr id="223" name="Google Shape;223;p7"/>
          <p:cNvCxnSpPr/>
          <p:nvPr/>
        </p:nvCxnSpPr>
        <p:spPr>
          <a:xfrm rot="10800000">
            <a:off x="5791200" y="3467100"/>
            <a:ext cx="990600" cy="0"/>
          </a:xfrm>
          <a:prstGeom prst="straightConnector1">
            <a:avLst/>
          </a:prstGeom>
          <a:noFill/>
          <a:ln w="38100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24" name="Google Shape;224;p7"/>
          <p:cNvCxnSpPr/>
          <p:nvPr/>
        </p:nvCxnSpPr>
        <p:spPr>
          <a:xfrm rot="10800000">
            <a:off x="4876800" y="2705100"/>
            <a:ext cx="1905000" cy="0"/>
          </a:xfrm>
          <a:prstGeom prst="straightConnector1">
            <a:avLst/>
          </a:prstGeom>
          <a:noFill/>
          <a:ln w="38100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25" name="Google Shape;225;p7"/>
          <p:cNvCxnSpPr/>
          <p:nvPr/>
        </p:nvCxnSpPr>
        <p:spPr>
          <a:xfrm>
            <a:off x="2133600" y="2857500"/>
            <a:ext cx="2133600" cy="0"/>
          </a:xfrm>
          <a:prstGeom prst="straightConnector1">
            <a:avLst/>
          </a:prstGeom>
          <a:noFill/>
          <a:ln w="38100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26" name="Google Shape;226;p7"/>
          <p:cNvCxnSpPr/>
          <p:nvPr/>
        </p:nvCxnSpPr>
        <p:spPr>
          <a:xfrm>
            <a:off x="2133600" y="1714500"/>
            <a:ext cx="2362200" cy="0"/>
          </a:xfrm>
          <a:prstGeom prst="straightConnector1">
            <a:avLst/>
          </a:prstGeom>
          <a:noFill/>
          <a:ln w="38100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27" name="Google Shape;227;p7"/>
          <p:cNvSpPr txBox="1"/>
          <p:nvPr/>
        </p:nvSpPr>
        <p:spPr>
          <a:xfrm>
            <a:off x="4648200" y="5070735"/>
            <a:ext cx="2133600" cy="8239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Times New Roman"/>
              <a:buNone/>
            </a:pPr>
            <a:r>
              <a:rPr lang="en-US" sz="20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ריאה</a:t>
            </a:r>
            <a:r>
              <a:rPr lang="en-US" sz="20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שמאלית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Left Lung</a:t>
            </a:r>
            <a:endParaRPr dirty="0"/>
          </a:p>
        </p:txBody>
      </p:sp>
      <p:sp>
        <p:nvSpPr>
          <p:cNvPr id="228" name="Google Shape;228;p7"/>
          <p:cNvSpPr txBox="1"/>
          <p:nvPr/>
        </p:nvSpPr>
        <p:spPr>
          <a:xfrm>
            <a:off x="2590800" y="5029200"/>
            <a:ext cx="2057400" cy="8239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Times New Roman"/>
              <a:buNone/>
            </a:pPr>
            <a:r>
              <a:rPr lang="en-US" sz="20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ריאה</a:t>
            </a:r>
            <a:r>
              <a:rPr lang="en-US" sz="20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ימנית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Right Lung</a:t>
            </a:r>
            <a:endParaRPr dirty="0"/>
          </a:p>
        </p:txBody>
      </p:sp>
      <p:cxnSp>
        <p:nvCxnSpPr>
          <p:cNvPr id="229" name="Google Shape;229;p7"/>
          <p:cNvCxnSpPr/>
          <p:nvPr/>
        </p:nvCxnSpPr>
        <p:spPr>
          <a:xfrm rot="10800000">
            <a:off x="2228850" y="6305550"/>
            <a:ext cx="1143000" cy="0"/>
          </a:xfrm>
          <a:prstGeom prst="straightConnector1">
            <a:avLst/>
          </a:prstGeom>
          <a:noFill/>
          <a:ln w="38100" cap="flat" cmpd="sng">
            <a:solidFill>
              <a:srgbClr val="000066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"/>
          <p:cNvSpPr txBox="1"/>
          <p:nvPr/>
        </p:nvSpPr>
        <p:spPr>
          <a:xfrm>
            <a:off x="1066800" y="514350"/>
            <a:ext cx="7086600" cy="6604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3CCFF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הריאות מחולקות לאונות /  </a:t>
            </a:r>
            <a:r>
              <a:rPr lang="en-US" sz="3600" b="1" i="0" u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Lobes</a:t>
            </a:r>
            <a:endParaRPr/>
          </a:p>
        </p:txBody>
      </p:sp>
      <p:pic>
        <p:nvPicPr>
          <p:cNvPr id="236" name="Google Shape;236;p8" descr="RES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8744" y="1371600"/>
            <a:ext cx="3922712" cy="476091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8"/>
          <p:cNvSpPr txBox="1"/>
          <p:nvPr/>
        </p:nvSpPr>
        <p:spPr>
          <a:xfrm>
            <a:off x="5410200" y="1447800"/>
            <a:ext cx="3124200" cy="946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lang="en-US" sz="28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בריאה</a:t>
            </a:r>
            <a:r>
              <a:rPr lang="en-US" sz="28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השמאלית</a:t>
            </a:r>
            <a:r>
              <a:rPr lang="en-US" sz="28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שתי</a:t>
            </a:r>
            <a:r>
              <a:rPr lang="en-US" sz="28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אונות</a:t>
            </a:r>
            <a:endParaRPr dirty="0"/>
          </a:p>
        </p:txBody>
      </p:sp>
      <p:sp>
        <p:nvSpPr>
          <p:cNvPr id="238" name="Google Shape;238;p8"/>
          <p:cNvSpPr txBox="1"/>
          <p:nvPr/>
        </p:nvSpPr>
        <p:spPr>
          <a:xfrm>
            <a:off x="457200" y="1371600"/>
            <a:ext cx="3048000" cy="946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lang="en-US" sz="28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בריאה</a:t>
            </a:r>
            <a:r>
              <a:rPr lang="en-US" sz="28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הימנית</a:t>
            </a:r>
            <a:r>
              <a:rPr lang="en-US" sz="28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שלוש</a:t>
            </a:r>
            <a:r>
              <a:rPr lang="en-US" sz="28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אונות</a:t>
            </a:r>
            <a:endParaRPr dirty="0"/>
          </a:p>
        </p:txBody>
      </p:sp>
      <p:sp>
        <p:nvSpPr>
          <p:cNvPr id="239" name="Google Shape;239;p8"/>
          <p:cNvSpPr txBox="1"/>
          <p:nvPr/>
        </p:nvSpPr>
        <p:spPr>
          <a:xfrm>
            <a:off x="6096000" y="3754437"/>
            <a:ext cx="2513012" cy="9032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אונה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עליונה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Upper Lobe</a:t>
            </a:r>
            <a:endParaRPr dirty="0"/>
          </a:p>
        </p:txBody>
      </p:sp>
      <p:sp>
        <p:nvSpPr>
          <p:cNvPr id="240" name="Google Shape;240;p8"/>
          <p:cNvSpPr txBox="1"/>
          <p:nvPr/>
        </p:nvSpPr>
        <p:spPr>
          <a:xfrm>
            <a:off x="6096000" y="5049837"/>
            <a:ext cx="2514600" cy="9032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אונה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תחתונה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Lower Lobe</a:t>
            </a:r>
            <a:endParaRPr dirty="0"/>
          </a:p>
        </p:txBody>
      </p:sp>
      <p:sp>
        <p:nvSpPr>
          <p:cNvPr id="241" name="Google Shape;241;p8"/>
          <p:cNvSpPr txBox="1"/>
          <p:nvPr/>
        </p:nvSpPr>
        <p:spPr>
          <a:xfrm>
            <a:off x="304800" y="3678237"/>
            <a:ext cx="2286000" cy="9032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אונה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עליונה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Upper Lobe</a:t>
            </a:r>
            <a:endParaRPr dirty="0"/>
          </a:p>
        </p:txBody>
      </p:sp>
      <p:sp>
        <p:nvSpPr>
          <p:cNvPr id="242" name="Google Shape;242;p8"/>
          <p:cNvSpPr txBox="1"/>
          <p:nvPr/>
        </p:nvSpPr>
        <p:spPr>
          <a:xfrm>
            <a:off x="228600" y="4668837"/>
            <a:ext cx="2362200" cy="9032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אונה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אמצעית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Middle Lobe</a:t>
            </a:r>
            <a:endParaRPr dirty="0"/>
          </a:p>
        </p:txBody>
      </p:sp>
      <p:sp>
        <p:nvSpPr>
          <p:cNvPr id="243" name="Google Shape;243;p8"/>
          <p:cNvSpPr txBox="1"/>
          <p:nvPr/>
        </p:nvSpPr>
        <p:spPr>
          <a:xfrm>
            <a:off x="304800" y="5659437"/>
            <a:ext cx="2286000" cy="9032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אונה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תחתונה</a:t>
            </a:r>
            <a:r>
              <a:rPr lang="en-US" sz="24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>
                <a:solidFill>
                  <a:srgbClr val="0000CC"/>
                </a:solidFill>
                <a:latin typeface="Book Antiqua"/>
                <a:ea typeface="Book Antiqua"/>
                <a:cs typeface="Book Antiqua"/>
                <a:sym typeface="Book Antiqua"/>
              </a:rPr>
              <a:t>Lower Lobe</a:t>
            </a:r>
            <a:endParaRPr dirty="0"/>
          </a:p>
        </p:txBody>
      </p:sp>
      <p:cxnSp>
        <p:nvCxnSpPr>
          <p:cNvPr id="244" name="Google Shape;244;p8"/>
          <p:cNvCxnSpPr/>
          <p:nvPr/>
        </p:nvCxnSpPr>
        <p:spPr>
          <a:xfrm>
            <a:off x="2590800" y="6096000"/>
            <a:ext cx="1143000" cy="0"/>
          </a:xfrm>
          <a:prstGeom prst="straightConnector1">
            <a:avLst/>
          </a:prstGeom>
          <a:noFill/>
          <a:ln w="38100" cap="flat" cmpd="sng">
            <a:solidFill>
              <a:srgbClr val="0000CC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45" name="Google Shape;245;p8"/>
          <p:cNvCxnSpPr/>
          <p:nvPr/>
        </p:nvCxnSpPr>
        <p:spPr>
          <a:xfrm rot="10800000">
            <a:off x="3733800" y="5562600"/>
            <a:ext cx="0" cy="533400"/>
          </a:xfrm>
          <a:prstGeom prst="straightConnector1">
            <a:avLst/>
          </a:prstGeom>
          <a:noFill/>
          <a:ln w="38100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46" name="Google Shape;246;p8"/>
          <p:cNvCxnSpPr/>
          <p:nvPr/>
        </p:nvCxnSpPr>
        <p:spPr>
          <a:xfrm>
            <a:off x="2590800" y="5105400"/>
            <a:ext cx="1295400" cy="0"/>
          </a:xfrm>
          <a:prstGeom prst="straightConnector1">
            <a:avLst/>
          </a:prstGeom>
          <a:noFill/>
          <a:ln w="38100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47" name="Google Shape;247;p8"/>
          <p:cNvCxnSpPr/>
          <p:nvPr/>
        </p:nvCxnSpPr>
        <p:spPr>
          <a:xfrm>
            <a:off x="2590800" y="4191000"/>
            <a:ext cx="1524000" cy="0"/>
          </a:xfrm>
          <a:prstGeom prst="straightConnector1">
            <a:avLst/>
          </a:prstGeom>
          <a:noFill/>
          <a:ln w="38100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48" name="Google Shape;248;p8"/>
          <p:cNvCxnSpPr/>
          <p:nvPr/>
        </p:nvCxnSpPr>
        <p:spPr>
          <a:xfrm rot="10800000">
            <a:off x="5105400" y="4191000"/>
            <a:ext cx="990600" cy="0"/>
          </a:xfrm>
          <a:prstGeom prst="straightConnector1">
            <a:avLst/>
          </a:prstGeom>
          <a:noFill/>
          <a:ln w="38100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49" name="Google Shape;249;p8"/>
          <p:cNvCxnSpPr/>
          <p:nvPr/>
        </p:nvCxnSpPr>
        <p:spPr>
          <a:xfrm rot="10800000">
            <a:off x="5562600" y="5486400"/>
            <a:ext cx="533400" cy="0"/>
          </a:xfrm>
          <a:prstGeom prst="straightConnector1">
            <a:avLst/>
          </a:prstGeom>
          <a:noFill/>
          <a:ln w="38100" cap="flat" cmpd="sng">
            <a:solidFill>
              <a:srgbClr val="0000CC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פרוסות">
  <a:themeElements>
    <a:clrScheme name="פרוסות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פרוסות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פרוסות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64</TotalTime>
  <Words>1174</Words>
  <Application>Microsoft Office PowerPoint</Application>
  <PresentationFormat>‫הצגה על המסך (4:3)</PresentationFormat>
  <Paragraphs>158</Paragraphs>
  <Slides>21</Slides>
  <Notes>21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2" baseType="lpstr">
      <vt:lpstr>פרוסות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דוד טחן</dc:creator>
  <cp:lastModifiedBy>user</cp:lastModifiedBy>
  <cp:revision>9</cp:revision>
  <dcterms:created xsi:type="dcterms:W3CDTF">2000-01-10T07:38:05Z</dcterms:created>
  <dcterms:modified xsi:type="dcterms:W3CDTF">2020-02-22T20:37:00Z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דוד טחן">
    <vt:lpwstr>דוד טחן</vt:lpwstr>
  </property>
</Properties>
</file>