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747" r:id="rId2"/>
    <p:sldMasterId id="2147483756" r:id="rId3"/>
    <p:sldMasterId id="2147483801" r:id="rId4"/>
    <p:sldMasterId id="2147484131" r:id="rId5"/>
    <p:sldMasterId id="2147485281" r:id="rId6"/>
    <p:sldMasterId id="2147486875" r:id="rId7"/>
  </p:sldMasterIdLst>
  <p:notesMasterIdLst>
    <p:notesMasterId r:id="rId71"/>
  </p:notesMasterIdLst>
  <p:sldIdLst>
    <p:sldId id="256" r:id="rId8"/>
    <p:sldId id="335" r:id="rId9"/>
    <p:sldId id="386" r:id="rId10"/>
    <p:sldId id="388" r:id="rId11"/>
    <p:sldId id="480" r:id="rId12"/>
    <p:sldId id="578" r:id="rId13"/>
    <p:sldId id="582" r:id="rId14"/>
    <p:sldId id="485" r:id="rId15"/>
    <p:sldId id="481" r:id="rId16"/>
    <p:sldId id="486" r:id="rId17"/>
    <p:sldId id="482" r:id="rId18"/>
    <p:sldId id="483" r:id="rId19"/>
    <p:sldId id="430" r:id="rId20"/>
    <p:sldId id="567" r:id="rId21"/>
    <p:sldId id="488" r:id="rId22"/>
    <p:sldId id="489" r:id="rId23"/>
    <p:sldId id="490" r:id="rId24"/>
    <p:sldId id="497" r:id="rId25"/>
    <p:sldId id="496" r:id="rId26"/>
    <p:sldId id="494" r:id="rId27"/>
    <p:sldId id="498" r:id="rId28"/>
    <p:sldId id="500" r:id="rId29"/>
    <p:sldId id="499" r:id="rId30"/>
    <p:sldId id="503" r:id="rId31"/>
    <p:sldId id="516" r:id="rId32"/>
    <p:sldId id="515" r:id="rId33"/>
    <p:sldId id="573" r:id="rId34"/>
    <p:sldId id="510" r:id="rId35"/>
    <p:sldId id="532" r:id="rId36"/>
    <p:sldId id="533" r:id="rId37"/>
    <p:sldId id="535" r:id="rId38"/>
    <p:sldId id="536" r:id="rId39"/>
    <p:sldId id="537" r:id="rId40"/>
    <p:sldId id="538" r:id="rId41"/>
    <p:sldId id="539" r:id="rId42"/>
    <p:sldId id="540" r:id="rId43"/>
    <p:sldId id="507" r:id="rId44"/>
    <p:sldId id="534" r:id="rId45"/>
    <p:sldId id="559" r:id="rId46"/>
    <p:sldId id="560" r:id="rId47"/>
    <p:sldId id="561" r:id="rId48"/>
    <p:sldId id="562" r:id="rId49"/>
    <p:sldId id="563" r:id="rId50"/>
    <p:sldId id="564" r:id="rId51"/>
    <p:sldId id="570" r:id="rId52"/>
    <p:sldId id="571" r:id="rId53"/>
    <p:sldId id="530" r:id="rId54"/>
    <p:sldId id="541" r:id="rId55"/>
    <p:sldId id="542" r:id="rId56"/>
    <p:sldId id="529" r:id="rId57"/>
    <p:sldId id="575" r:id="rId58"/>
    <p:sldId id="556" r:id="rId59"/>
    <p:sldId id="557" r:id="rId60"/>
    <p:sldId id="527" r:id="rId61"/>
    <p:sldId id="549" r:id="rId62"/>
    <p:sldId id="551" r:id="rId63"/>
    <p:sldId id="552" r:id="rId64"/>
    <p:sldId id="565" r:id="rId65"/>
    <p:sldId id="546" r:id="rId66"/>
    <p:sldId id="554" r:id="rId67"/>
    <p:sldId id="566" r:id="rId68"/>
    <p:sldId id="579" r:id="rId69"/>
    <p:sldId id="580" r:id="rId70"/>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FF"/>
    <a:srgbClr val="CC00FF"/>
    <a:srgbClr val="038EED"/>
    <a:srgbClr val="FFFFCC"/>
    <a:srgbClr val="66FFFF"/>
    <a:srgbClr val="1D4C72"/>
    <a:srgbClr val="FFFC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סגנון בהיר 3 - הדגשה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סגנון בהיר 1 - הדגשה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433" autoAdjust="0"/>
    <p:restoredTop sz="86387" autoAdjust="0"/>
  </p:normalViewPr>
  <p:slideViewPr>
    <p:cSldViewPr>
      <p:cViewPr>
        <p:scale>
          <a:sx n="70" d="100"/>
          <a:sy n="70" d="100"/>
        </p:scale>
        <p:origin x="-1152" y="-66"/>
      </p:cViewPr>
      <p:guideLst>
        <p:guide orient="horz" pos="2160"/>
        <p:guide pos="2880"/>
      </p:guideLst>
    </p:cSldViewPr>
  </p:slideViewPr>
  <p:outlineViewPr>
    <p:cViewPr>
      <p:scale>
        <a:sx n="33" d="100"/>
        <a:sy n="33" d="100"/>
      </p:scale>
      <p:origin x="0" y="624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7ABF7C-D2CE-4586-9B9E-4FCB5E650A6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he-IL"/>
        </a:p>
      </dgm:t>
    </dgm:pt>
    <dgm:pt modelId="{F79AF216-0705-4BDD-8BDF-C389D247834D}">
      <dgm:prSet phldrT="[טקסט]" custT="1"/>
      <dgm:spPr/>
      <dgm:t>
        <a:bodyPr/>
        <a:lstStyle/>
        <a:p>
          <a:pPr rtl="1"/>
          <a:r>
            <a:rPr lang="he-IL" sz="1800" dirty="0" smtClean="0"/>
            <a:t>סוגי המוטציות הנקודתיות (=שינוי בבסיס אחד)</a:t>
          </a:r>
          <a:endParaRPr lang="he-IL" sz="1800" dirty="0"/>
        </a:p>
      </dgm:t>
    </dgm:pt>
    <dgm:pt modelId="{566E22C5-45C9-4A3B-97AF-4828E0B6ED38}" type="parTrans" cxnId="{59D3A323-75EB-4C71-8A07-270C24DB437F}">
      <dgm:prSet/>
      <dgm:spPr/>
      <dgm:t>
        <a:bodyPr/>
        <a:lstStyle/>
        <a:p>
          <a:pPr rtl="1"/>
          <a:endParaRPr lang="he-IL"/>
        </a:p>
      </dgm:t>
    </dgm:pt>
    <dgm:pt modelId="{CD6B4FDE-5E0F-410B-97BB-5362538D19AC}" type="sibTrans" cxnId="{59D3A323-75EB-4C71-8A07-270C24DB437F}">
      <dgm:prSet/>
      <dgm:spPr/>
      <dgm:t>
        <a:bodyPr/>
        <a:lstStyle/>
        <a:p>
          <a:pPr rtl="1"/>
          <a:endParaRPr lang="he-IL"/>
        </a:p>
      </dgm:t>
    </dgm:pt>
    <dgm:pt modelId="{CF8CAC49-D2B4-48E8-B86D-05B089ECB2DC}">
      <dgm:prSet phldrT="[טקסט]" custT="1"/>
      <dgm:spPr/>
      <dgm:t>
        <a:bodyPr/>
        <a:lstStyle/>
        <a:p>
          <a:pPr rtl="1"/>
          <a:endParaRPr lang="he-IL" sz="1800" dirty="0" smtClean="0"/>
        </a:p>
        <a:p>
          <a:pPr rtl="1"/>
          <a:r>
            <a:rPr lang="he-IL" sz="1800" dirty="0" smtClean="0">
              <a:solidFill>
                <a:schemeClr val="accent3"/>
              </a:solidFill>
            </a:rPr>
            <a:t>הוספת/החסרת בסיס</a:t>
          </a:r>
        </a:p>
        <a:p>
          <a:pPr rtl="1"/>
          <a:r>
            <a:rPr lang="he-IL" sz="1800" dirty="0" smtClean="0"/>
            <a:t>דוגמה:</a:t>
          </a:r>
        </a:p>
        <a:p>
          <a:pPr rtl="1"/>
          <a:r>
            <a:rPr lang="he-IL" sz="1800" dirty="0" smtClean="0"/>
            <a:t>  </a:t>
          </a:r>
          <a:r>
            <a:rPr lang="en-US" sz="1800" dirty="0" smtClean="0"/>
            <a:t>CGATCATGTCT</a:t>
          </a:r>
        </a:p>
        <a:p>
          <a:pPr rtl="1"/>
          <a:endParaRPr lang="en-US" sz="1800" dirty="0" smtClean="0"/>
        </a:p>
        <a:p>
          <a:pPr rtl="1"/>
          <a:r>
            <a:rPr lang="en-US" sz="1800" dirty="0" smtClean="0"/>
            <a:t> CGATC</a:t>
          </a:r>
          <a:r>
            <a:rPr lang="en-US" sz="1800" b="1" dirty="0" smtClean="0">
              <a:solidFill>
                <a:srgbClr val="FF0000"/>
              </a:solidFill>
            </a:rPr>
            <a:t>T</a:t>
          </a:r>
          <a:r>
            <a:rPr lang="en-US" sz="1800" dirty="0" smtClean="0"/>
            <a:t>ATGTCT    </a:t>
          </a:r>
          <a:r>
            <a:rPr lang="he-IL" sz="1800" dirty="0" smtClean="0"/>
            <a:t>            הוספת בסיס</a:t>
          </a:r>
          <a:endParaRPr lang="he-IL" sz="1800" dirty="0"/>
        </a:p>
      </dgm:t>
    </dgm:pt>
    <dgm:pt modelId="{BCED6DA7-0CBE-4CF2-B418-F4F777C2CEA3}" type="parTrans" cxnId="{42A3EFC7-92B2-4BF4-BDE6-3E27D32C52E4}">
      <dgm:prSet/>
      <dgm:spPr/>
      <dgm:t>
        <a:bodyPr/>
        <a:lstStyle/>
        <a:p>
          <a:pPr rtl="1"/>
          <a:endParaRPr lang="he-IL" dirty="0"/>
        </a:p>
      </dgm:t>
    </dgm:pt>
    <dgm:pt modelId="{D8E9EE54-3D9C-4C4F-8C7B-0D24DAEF09A6}" type="sibTrans" cxnId="{42A3EFC7-92B2-4BF4-BDE6-3E27D32C52E4}">
      <dgm:prSet/>
      <dgm:spPr/>
      <dgm:t>
        <a:bodyPr/>
        <a:lstStyle/>
        <a:p>
          <a:pPr rtl="1"/>
          <a:endParaRPr lang="he-IL"/>
        </a:p>
      </dgm:t>
    </dgm:pt>
    <dgm:pt modelId="{3853AE5F-D5E3-498F-B0B1-372D50F973C5}">
      <dgm:prSet phldrT="[טקסט]" custT="1"/>
      <dgm:spPr/>
      <dgm:t>
        <a:bodyPr/>
        <a:lstStyle/>
        <a:p>
          <a:pPr rtl="1"/>
          <a:endParaRPr lang="he-IL" sz="1800" dirty="0" smtClean="0"/>
        </a:p>
        <a:p>
          <a:pPr rtl="1"/>
          <a:endParaRPr lang="he-IL" sz="1800" dirty="0" smtClean="0"/>
        </a:p>
        <a:p>
          <a:pPr rtl="1"/>
          <a:r>
            <a:rPr lang="he-IL" sz="1800" dirty="0" smtClean="0">
              <a:solidFill>
                <a:schemeClr val="accent3"/>
              </a:solidFill>
            </a:rPr>
            <a:t>החלפת בסיס אחד בבסיס אחר</a:t>
          </a:r>
        </a:p>
        <a:p>
          <a:pPr rtl="1"/>
          <a:r>
            <a:rPr lang="he-IL" sz="1800" dirty="0" smtClean="0"/>
            <a:t>דוגמה:</a:t>
          </a:r>
        </a:p>
        <a:p>
          <a:pPr rtl="1"/>
          <a:r>
            <a:rPr lang="he-IL" sz="1800" dirty="0" smtClean="0"/>
            <a:t>  </a:t>
          </a:r>
          <a:r>
            <a:rPr lang="en-US" sz="1800" dirty="0" smtClean="0"/>
            <a:t>TCGATCATGTCT</a:t>
          </a:r>
          <a:r>
            <a:rPr lang="he-IL" sz="1800" dirty="0" smtClean="0"/>
            <a:t> </a:t>
          </a:r>
        </a:p>
        <a:p>
          <a:pPr rtl="1"/>
          <a:endParaRPr lang="he-IL" sz="1800" dirty="0" smtClean="0"/>
        </a:p>
        <a:p>
          <a:pPr rtl="1"/>
          <a:r>
            <a:rPr lang="he-IL" sz="1800" dirty="0" smtClean="0"/>
            <a:t> </a:t>
          </a:r>
          <a:r>
            <a:rPr lang="en-US" sz="1800" dirty="0" smtClean="0"/>
            <a:t>TCGATC</a:t>
          </a:r>
          <a:r>
            <a:rPr lang="en-US" sz="1800" b="1" dirty="0" smtClean="0">
              <a:solidFill>
                <a:srgbClr val="FF6600"/>
              </a:solidFill>
            </a:rPr>
            <a:t>G</a:t>
          </a:r>
          <a:r>
            <a:rPr lang="en-US" sz="1800" dirty="0" smtClean="0"/>
            <a:t>TGTCT</a:t>
          </a:r>
          <a:endParaRPr lang="he-IL" sz="1800" dirty="0" smtClean="0"/>
        </a:p>
        <a:p>
          <a:pPr rtl="1"/>
          <a:endParaRPr lang="he-IL" sz="1800" dirty="0" smtClean="0"/>
        </a:p>
        <a:p>
          <a:pPr rtl="1"/>
          <a:endParaRPr lang="he-IL" sz="1800" dirty="0"/>
        </a:p>
      </dgm:t>
    </dgm:pt>
    <dgm:pt modelId="{36E18019-4179-4870-A9DB-3C49F5077528}" type="parTrans" cxnId="{2C8D788C-5D34-4FDF-BD1F-5A96752DC3DA}">
      <dgm:prSet/>
      <dgm:spPr/>
      <dgm:t>
        <a:bodyPr/>
        <a:lstStyle/>
        <a:p>
          <a:pPr rtl="1"/>
          <a:endParaRPr lang="he-IL" dirty="0"/>
        </a:p>
      </dgm:t>
    </dgm:pt>
    <dgm:pt modelId="{B3A25479-607C-419C-AEDD-09DAC8B77714}" type="sibTrans" cxnId="{2C8D788C-5D34-4FDF-BD1F-5A96752DC3DA}">
      <dgm:prSet/>
      <dgm:spPr/>
      <dgm:t>
        <a:bodyPr/>
        <a:lstStyle/>
        <a:p>
          <a:pPr rtl="1"/>
          <a:endParaRPr lang="he-IL"/>
        </a:p>
      </dgm:t>
    </dgm:pt>
    <dgm:pt modelId="{D5C6D819-C283-410D-B3E5-D0D81F971928}" type="pres">
      <dgm:prSet presAssocID="{D07ABF7C-D2CE-4586-9B9E-4FCB5E650A62}" presName="hierChild1" presStyleCnt="0">
        <dgm:presLayoutVars>
          <dgm:chPref val="1"/>
          <dgm:dir/>
          <dgm:animOne val="branch"/>
          <dgm:animLvl val="lvl"/>
          <dgm:resizeHandles/>
        </dgm:presLayoutVars>
      </dgm:prSet>
      <dgm:spPr/>
      <dgm:t>
        <a:bodyPr/>
        <a:lstStyle/>
        <a:p>
          <a:pPr rtl="1"/>
          <a:endParaRPr lang="he-IL"/>
        </a:p>
      </dgm:t>
    </dgm:pt>
    <dgm:pt modelId="{7EAB43E9-94A6-4F64-AD91-507ACE4B3DFB}" type="pres">
      <dgm:prSet presAssocID="{F79AF216-0705-4BDD-8BDF-C389D247834D}" presName="hierRoot1" presStyleCnt="0"/>
      <dgm:spPr/>
    </dgm:pt>
    <dgm:pt modelId="{A5E1946D-59CB-4F07-9B60-B02D70934867}" type="pres">
      <dgm:prSet presAssocID="{F79AF216-0705-4BDD-8BDF-C389D247834D}" presName="composite" presStyleCnt="0"/>
      <dgm:spPr/>
    </dgm:pt>
    <dgm:pt modelId="{DA844F99-595F-426D-A498-7E30C61C092B}" type="pres">
      <dgm:prSet presAssocID="{F79AF216-0705-4BDD-8BDF-C389D247834D}" presName="background" presStyleLbl="node0" presStyleIdx="0" presStyleCnt="1"/>
      <dgm:spPr/>
    </dgm:pt>
    <dgm:pt modelId="{1BC2B812-9514-455D-B200-181C70E41164}" type="pres">
      <dgm:prSet presAssocID="{F79AF216-0705-4BDD-8BDF-C389D247834D}" presName="text" presStyleLbl="fgAcc0" presStyleIdx="0" presStyleCnt="1" custScaleX="535865" custLinFactNeighborX="12262" custLinFactNeighborY="284">
        <dgm:presLayoutVars>
          <dgm:chPref val="3"/>
        </dgm:presLayoutVars>
      </dgm:prSet>
      <dgm:spPr/>
      <dgm:t>
        <a:bodyPr/>
        <a:lstStyle/>
        <a:p>
          <a:pPr rtl="1"/>
          <a:endParaRPr lang="he-IL"/>
        </a:p>
      </dgm:t>
    </dgm:pt>
    <dgm:pt modelId="{50F023FF-2E1D-4458-B001-90D3099B8F09}" type="pres">
      <dgm:prSet presAssocID="{F79AF216-0705-4BDD-8BDF-C389D247834D}" presName="hierChild2" presStyleCnt="0"/>
      <dgm:spPr/>
    </dgm:pt>
    <dgm:pt modelId="{5DC73F13-E157-4F33-AD5E-33EF597D6250}" type="pres">
      <dgm:prSet presAssocID="{BCED6DA7-0CBE-4CF2-B418-F4F777C2CEA3}" presName="Name10" presStyleLbl="parChTrans1D2" presStyleIdx="0" presStyleCnt="2"/>
      <dgm:spPr/>
      <dgm:t>
        <a:bodyPr/>
        <a:lstStyle/>
        <a:p>
          <a:pPr rtl="1"/>
          <a:endParaRPr lang="he-IL"/>
        </a:p>
      </dgm:t>
    </dgm:pt>
    <dgm:pt modelId="{D42C896A-9AB9-4BFA-B850-B4C4C8DF135E}" type="pres">
      <dgm:prSet presAssocID="{CF8CAC49-D2B4-48E8-B86D-05B089ECB2DC}" presName="hierRoot2" presStyleCnt="0"/>
      <dgm:spPr/>
    </dgm:pt>
    <dgm:pt modelId="{665792DF-3CA7-434D-A89C-627F8D80F195}" type="pres">
      <dgm:prSet presAssocID="{CF8CAC49-D2B4-48E8-B86D-05B089ECB2DC}" presName="composite2" presStyleCnt="0"/>
      <dgm:spPr/>
    </dgm:pt>
    <dgm:pt modelId="{C9816B66-0B2F-44E8-B6B1-35E92715182E}" type="pres">
      <dgm:prSet presAssocID="{CF8CAC49-D2B4-48E8-B86D-05B089ECB2DC}" presName="background2" presStyleLbl="node2" presStyleIdx="0" presStyleCnt="2"/>
      <dgm:spPr/>
    </dgm:pt>
    <dgm:pt modelId="{63C0AEA7-87DB-4870-8902-6C9BF73101D8}" type="pres">
      <dgm:prSet presAssocID="{CF8CAC49-D2B4-48E8-B86D-05B089ECB2DC}" presName="text2" presStyleLbl="fgAcc2" presStyleIdx="0" presStyleCnt="2" custScaleX="251723" custScaleY="289663">
        <dgm:presLayoutVars>
          <dgm:chPref val="3"/>
        </dgm:presLayoutVars>
      </dgm:prSet>
      <dgm:spPr/>
      <dgm:t>
        <a:bodyPr/>
        <a:lstStyle/>
        <a:p>
          <a:pPr rtl="1"/>
          <a:endParaRPr lang="he-IL"/>
        </a:p>
      </dgm:t>
    </dgm:pt>
    <dgm:pt modelId="{5FF8334F-5553-4DDA-AC53-F253C5CDE307}" type="pres">
      <dgm:prSet presAssocID="{CF8CAC49-D2B4-48E8-B86D-05B089ECB2DC}" presName="hierChild3" presStyleCnt="0"/>
      <dgm:spPr/>
    </dgm:pt>
    <dgm:pt modelId="{5A209BCB-8773-4EC5-8454-5C5E53A6365A}" type="pres">
      <dgm:prSet presAssocID="{36E18019-4179-4870-A9DB-3C49F5077528}" presName="Name10" presStyleLbl="parChTrans1D2" presStyleIdx="1" presStyleCnt="2"/>
      <dgm:spPr/>
      <dgm:t>
        <a:bodyPr/>
        <a:lstStyle/>
        <a:p>
          <a:pPr rtl="1"/>
          <a:endParaRPr lang="he-IL"/>
        </a:p>
      </dgm:t>
    </dgm:pt>
    <dgm:pt modelId="{FDA18E6D-996D-4DC0-838A-4AB05B125530}" type="pres">
      <dgm:prSet presAssocID="{3853AE5F-D5E3-498F-B0B1-372D50F973C5}" presName="hierRoot2" presStyleCnt="0"/>
      <dgm:spPr/>
    </dgm:pt>
    <dgm:pt modelId="{88181D2A-9690-45F2-966E-76E471FE8568}" type="pres">
      <dgm:prSet presAssocID="{3853AE5F-D5E3-498F-B0B1-372D50F973C5}" presName="composite2" presStyleCnt="0"/>
      <dgm:spPr/>
    </dgm:pt>
    <dgm:pt modelId="{F5EC46E9-CA76-4603-8AF3-9C7ABA3CDE6F}" type="pres">
      <dgm:prSet presAssocID="{3853AE5F-D5E3-498F-B0B1-372D50F973C5}" presName="background2" presStyleLbl="node2" presStyleIdx="1" presStyleCnt="2"/>
      <dgm:spPr/>
    </dgm:pt>
    <dgm:pt modelId="{B7767F45-491E-459E-95E6-D327E2ABD040}" type="pres">
      <dgm:prSet presAssocID="{3853AE5F-D5E3-498F-B0B1-372D50F973C5}" presName="text2" presStyleLbl="fgAcc2" presStyleIdx="1" presStyleCnt="2" custScaleX="384276" custScaleY="289663">
        <dgm:presLayoutVars>
          <dgm:chPref val="3"/>
        </dgm:presLayoutVars>
      </dgm:prSet>
      <dgm:spPr/>
      <dgm:t>
        <a:bodyPr/>
        <a:lstStyle/>
        <a:p>
          <a:pPr rtl="1"/>
          <a:endParaRPr lang="he-IL"/>
        </a:p>
      </dgm:t>
    </dgm:pt>
    <dgm:pt modelId="{90CD7C73-1D21-490B-873C-1605CDAB2F00}" type="pres">
      <dgm:prSet presAssocID="{3853AE5F-D5E3-498F-B0B1-372D50F973C5}" presName="hierChild3" presStyleCnt="0"/>
      <dgm:spPr/>
    </dgm:pt>
  </dgm:ptLst>
  <dgm:cxnLst>
    <dgm:cxn modelId="{E4906624-1269-405C-84AC-79F33F823C45}" type="presOf" srcId="{F79AF216-0705-4BDD-8BDF-C389D247834D}" destId="{1BC2B812-9514-455D-B200-181C70E41164}" srcOrd="0" destOrd="0" presId="urn:microsoft.com/office/officeart/2005/8/layout/hierarchy1"/>
    <dgm:cxn modelId="{8CE744FE-8708-4CF6-A595-B8A76CF798BC}" type="presOf" srcId="{CF8CAC49-D2B4-48E8-B86D-05B089ECB2DC}" destId="{63C0AEA7-87DB-4870-8902-6C9BF73101D8}" srcOrd="0" destOrd="0" presId="urn:microsoft.com/office/officeart/2005/8/layout/hierarchy1"/>
    <dgm:cxn modelId="{59D3A323-75EB-4C71-8A07-270C24DB437F}" srcId="{D07ABF7C-D2CE-4586-9B9E-4FCB5E650A62}" destId="{F79AF216-0705-4BDD-8BDF-C389D247834D}" srcOrd="0" destOrd="0" parTransId="{566E22C5-45C9-4A3B-97AF-4828E0B6ED38}" sibTransId="{CD6B4FDE-5E0F-410B-97BB-5362538D19AC}"/>
    <dgm:cxn modelId="{807ECBFC-972C-49C7-B817-930A8C8A3ED5}" type="presOf" srcId="{D07ABF7C-D2CE-4586-9B9E-4FCB5E650A62}" destId="{D5C6D819-C283-410D-B3E5-D0D81F971928}" srcOrd="0" destOrd="0" presId="urn:microsoft.com/office/officeart/2005/8/layout/hierarchy1"/>
    <dgm:cxn modelId="{42A3EFC7-92B2-4BF4-BDE6-3E27D32C52E4}" srcId="{F79AF216-0705-4BDD-8BDF-C389D247834D}" destId="{CF8CAC49-D2B4-48E8-B86D-05B089ECB2DC}" srcOrd="0" destOrd="0" parTransId="{BCED6DA7-0CBE-4CF2-B418-F4F777C2CEA3}" sibTransId="{D8E9EE54-3D9C-4C4F-8C7B-0D24DAEF09A6}"/>
    <dgm:cxn modelId="{7673C5A7-FC14-440D-BAD0-143EF597FFE9}" type="presOf" srcId="{36E18019-4179-4870-A9DB-3C49F5077528}" destId="{5A209BCB-8773-4EC5-8454-5C5E53A6365A}" srcOrd="0" destOrd="0" presId="urn:microsoft.com/office/officeart/2005/8/layout/hierarchy1"/>
    <dgm:cxn modelId="{2C8D788C-5D34-4FDF-BD1F-5A96752DC3DA}" srcId="{F79AF216-0705-4BDD-8BDF-C389D247834D}" destId="{3853AE5F-D5E3-498F-B0B1-372D50F973C5}" srcOrd="1" destOrd="0" parTransId="{36E18019-4179-4870-A9DB-3C49F5077528}" sibTransId="{B3A25479-607C-419C-AEDD-09DAC8B77714}"/>
    <dgm:cxn modelId="{1739E9EB-3F42-4FC1-A21D-D25BBABEDB6F}" type="presOf" srcId="{3853AE5F-D5E3-498F-B0B1-372D50F973C5}" destId="{B7767F45-491E-459E-95E6-D327E2ABD040}" srcOrd="0" destOrd="0" presId="urn:microsoft.com/office/officeart/2005/8/layout/hierarchy1"/>
    <dgm:cxn modelId="{4F8EE880-AC15-43C9-AF44-8B7720D4DBAC}" type="presOf" srcId="{BCED6DA7-0CBE-4CF2-B418-F4F777C2CEA3}" destId="{5DC73F13-E157-4F33-AD5E-33EF597D6250}" srcOrd="0" destOrd="0" presId="urn:microsoft.com/office/officeart/2005/8/layout/hierarchy1"/>
    <dgm:cxn modelId="{A9475136-6DCA-4925-84A2-0276A30EADC4}" type="presParOf" srcId="{D5C6D819-C283-410D-B3E5-D0D81F971928}" destId="{7EAB43E9-94A6-4F64-AD91-507ACE4B3DFB}" srcOrd="0" destOrd="0" presId="urn:microsoft.com/office/officeart/2005/8/layout/hierarchy1"/>
    <dgm:cxn modelId="{ED48E723-20A6-4070-BA8C-B3FA29BF12EE}" type="presParOf" srcId="{7EAB43E9-94A6-4F64-AD91-507ACE4B3DFB}" destId="{A5E1946D-59CB-4F07-9B60-B02D70934867}" srcOrd="0" destOrd="0" presId="urn:microsoft.com/office/officeart/2005/8/layout/hierarchy1"/>
    <dgm:cxn modelId="{E79AD4A3-3891-4B72-9BAB-9BD1E070F5AA}" type="presParOf" srcId="{A5E1946D-59CB-4F07-9B60-B02D70934867}" destId="{DA844F99-595F-426D-A498-7E30C61C092B}" srcOrd="0" destOrd="0" presId="urn:microsoft.com/office/officeart/2005/8/layout/hierarchy1"/>
    <dgm:cxn modelId="{789FF8FB-0014-4B48-B323-CAE14E2672DA}" type="presParOf" srcId="{A5E1946D-59CB-4F07-9B60-B02D70934867}" destId="{1BC2B812-9514-455D-B200-181C70E41164}" srcOrd="1" destOrd="0" presId="urn:microsoft.com/office/officeart/2005/8/layout/hierarchy1"/>
    <dgm:cxn modelId="{A9A5017D-1A83-4471-9165-8BC63C7B5EDD}" type="presParOf" srcId="{7EAB43E9-94A6-4F64-AD91-507ACE4B3DFB}" destId="{50F023FF-2E1D-4458-B001-90D3099B8F09}" srcOrd="1" destOrd="0" presId="urn:microsoft.com/office/officeart/2005/8/layout/hierarchy1"/>
    <dgm:cxn modelId="{B6B29B43-1CA0-4B9C-847F-89C6B7ED7819}" type="presParOf" srcId="{50F023FF-2E1D-4458-B001-90D3099B8F09}" destId="{5DC73F13-E157-4F33-AD5E-33EF597D6250}" srcOrd="0" destOrd="0" presId="urn:microsoft.com/office/officeart/2005/8/layout/hierarchy1"/>
    <dgm:cxn modelId="{F5E83459-AF99-4EDF-A0D3-E81E0FEDB160}" type="presParOf" srcId="{50F023FF-2E1D-4458-B001-90D3099B8F09}" destId="{D42C896A-9AB9-4BFA-B850-B4C4C8DF135E}" srcOrd="1" destOrd="0" presId="urn:microsoft.com/office/officeart/2005/8/layout/hierarchy1"/>
    <dgm:cxn modelId="{611EFDD5-14DD-486A-B84E-F82CA75B9EE1}" type="presParOf" srcId="{D42C896A-9AB9-4BFA-B850-B4C4C8DF135E}" destId="{665792DF-3CA7-434D-A89C-627F8D80F195}" srcOrd="0" destOrd="0" presId="urn:microsoft.com/office/officeart/2005/8/layout/hierarchy1"/>
    <dgm:cxn modelId="{926000D0-E42E-4D69-8F7B-60C2F6E5D4EA}" type="presParOf" srcId="{665792DF-3CA7-434D-A89C-627F8D80F195}" destId="{C9816B66-0B2F-44E8-B6B1-35E92715182E}" srcOrd="0" destOrd="0" presId="urn:microsoft.com/office/officeart/2005/8/layout/hierarchy1"/>
    <dgm:cxn modelId="{181F794C-1023-4878-8EF4-728FED4BB72E}" type="presParOf" srcId="{665792DF-3CA7-434D-A89C-627F8D80F195}" destId="{63C0AEA7-87DB-4870-8902-6C9BF73101D8}" srcOrd="1" destOrd="0" presId="urn:microsoft.com/office/officeart/2005/8/layout/hierarchy1"/>
    <dgm:cxn modelId="{2562E086-3C9C-4526-AE3C-DD0173AE4D4B}" type="presParOf" srcId="{D42C896A-9AB9-4BFA-B850-B4C4C8DF135E}" destId="{5FF8334F-5553-4DDA-AC53-F253C5CDE307}" srcOrd="1" destOrd="0" presId="urn:microsoft.com/office/officeart/2005/8/layout/hierarchy1"/>
    <dgm:cxn modelId="{435DA317-6EEA-4DAC-BADA-9A7F23171D88}" type="presParOf" srcId="{50F023FF-2E1D-4458-B001-90D3099B8F09}" destId="{5A209BCB-8773-4EC5-8454-5C5E53A6365A}" srcOrd="2" destOrd="0" presId="urn:microsoft.com/office/officeart/2005/8/layout/hierarchy1"/>
    <dgm:cxn modelId="{1F35DF33-DB28-4A60-B4E2-4370731B4E6F}" type="presParOf" srcId="{50F023FF-2E1D-4458-B001-90D3099B8F09}" destId="{FDA18E6D-996D-4DC0-838A-4AB05B125530}" srcOrd="3" destOrd="0" presId="urn:microsoft.com/office/officeart/2005/8/layout/hierarchy1"/>
    <dgm:cxn modelId="{80A5EE72-8290-43E7-90A8-9C4408D9F129}" type="presParOf" srcId="{FDA18E6D-996D-4DC0-838A-4AB05B125530}" destId="{88181D2A-9690-45F2-966E-76E471FE8568}" srcOrd="0" destOrd="0" presId="urn:microsoft.com/office/officeart/2005/8/layout/hierarchy1"/>
    <dgm:cxn modelId="{638E1206-4120-45EB-AC80-78FA9BDD53E2}" type="presParOf" srcId="{88181D2A-9690-45F2-966E-76E471FE8568}" destId="{F5EC46E9-CA76-4603-8AF3-9C7ABA3CDE6F}" srcOrd="0" destOrd="0" presId="urn:microsoft.com/office/officeart/2005/8/layout/hierarchy1"/>
    <dgm:cxn modelId="{618563B2-3A56-447F-B71F-8D914D32D297}" type="presParOf" srcId="{88181D2A-9690-45F2-966E-76E471FE8568}" destId="{B7767F45-491E-459E-95E6-D327E2ABD040}" srcOrd="1" destOrd="0" presId="urn:microsoft.com/office/officeart/2005/8/layout/hierarchy1"/>
    <dgm:cxn modelId="{D72394AF-F79D-420E-8042-A67A21EE4DC1}" type="presParOf" srcId="{FDA18E6D-996D-4DC0-838A-4AB05B125530}" destId="{90CD7C73-1D21-490B-873C-1605CDAB2F0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7ABF7C-D2CE-4586-9B9E-4FCB5E650A6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he-IL"/>
        </a:p>
      </dgm:t>
    </dgm:pt>
    <dgm:pt modelId="{F79AF216-0705-4BDD-8BDF-C389D247834D}">
      <dgm:prSet phldrT="[טקסט]" custT="1"/>
      <dgm:spPr/>
      <dgm:t>
        <a:bodyPr/>
        <a:lstStyle/>
        <a:p>
          <a:pPr rtl="1"/>
          <a:r>
            <a:rPr lang="he-IL" sz="1800" dirty="0" smtClean="0"/>
            <a:t>החלפת בסיס אחד בבסיס אחר, גורמת לשינוי הקודון שבתוכו נמצא הבסיס, לקודון המקדד ל:</a:t>
          </a:r>
        </a:p>
        <a:p>
          <a:pPr rtl="1"/>
          <a:endParaRPr lang="he-IL" sz="1800" dirty="0"/>
        </a:p>
      </dgm:t>
    </dgm:pt>
    <dgm:pt modelId="{566E22C5-45C9-4A3B-97AF-4828E0B6ED38}" type="parTrans" cxnId="{59D3A323-75EB-4C71-8A07-270C24DB437F}">
      <dgm:prSet/>
      <dgm:spPr/>
      <dgm:t>
        <a:bodyPr/>
        <a:lstStyle/>
        <a:p>
          <a:pPr rtl="1"/>
          <a:endParaRPr lang="he-IL"/>
        </a:p>
      </dgm:t>
    </dgm:pt>
    <dgm:pt modelId="{CD6B4FDE-5E0F-410B-97BB-5362538D19AC}" type="sibTrans" cxnId="{59D3A323-75EB-4C71-8A07-270C24DB437F}">
      <dgm:prSet/>
      <dgm:spPr/>
      <dgm:t>
        <a:bodyPr/>
        <a:lstStyle/>
        <a:p>
          <a:pPr rtl="1"/>
          <a:endParaRPr lang="he-IL"/>
        </a:p>
      </dgm:t>
    </dgm:pt>
    <dgm:pt modelId="{CF8CAC49-D2B4-48E8-B86D-05B089ECB2DC}">
      <dgm:prSet phldrT="[טקסט]" custT="1"/>
      <dgm:spPr/>
      <dgm:t>
        <a:bodyPr/>
        <a:lstStyle/>
        <a:p>
          <a:pPr rtl="1"/>
          <a:r>
            <a:rPr lang="he-IL" sz="1800" dirty="0" smtClean="0"/>
            <a:t>חומצה אמינית אחרת</a:t>
          </a:r>
        </a:p>
      </dgm:t>
    </dgm:pt>
    <dgm:pt modelId="{BCED6DA7-0CBE-4CF2-B418-F4F777C2CEA3}" type="parTrans" cxnId="{42A3EFC7-92B2-4BF4-BDE6-3E27D32C52E4}">
      <dgm:prSet/>
      <dgm:spPr/>
      <dgm:t>
        <a:bodyPr/>
        <a:lstStyle/>
        <a:p>
          <a:pPr rtl="1"/>
          <a:endParaRPr lang="he-IL" dirty="0"/>
        </a:p>
      </dgm:t>
    </dgm:pt>
    <dgm:pt modelId="{D8E9EE54-3D9C-4C4F-8C7B-0D24DAEF09A6}" type="sibTrans" cxnId="{42A3EFC7-92B2-4BF4-BDE6-3E27D32C52E4}">
      <dgm:prSet/>
      <dgm:spPr/>
      <dgm:t>
        <a:bodyPr/>
        <a:lstStyle/>
        <a:p>
          <a:pPr rtl="1"/>
          <a:endParaRPr lang="he-IL"/>
        </a:p>
      </dgm:t>
    </dgm:pt>
    <dgm:pt modelId="{3853AE5F-D5E3-498F-B0B1-372D50F973C5}">
      <dgm:prSet phldrT="[טקסט]" custT="1"/>
      <dgm:spPr/>
      <dgm:t>
        <a:bodyPr/>
        <a:lstStyle/>
        <a:p>
          <a:pPr rtl="1"/>
          <a:endParaRPr lang="he-IL" sz="1800" dirty="0" smtClean="0"/>
        </a:p>
        <a:p>
          <a:pPr rtl="1"/>
          <a:endParaRPr lang="he-IL" sz="1800" dirty="0" smtClean="0"/>
        </a:p>
        <a:p>
          <a:pPr rtl="1"/>
          <a:r>
            <a:rPr lang="he-IL" sz="1800" dirty="0" smtClean="0"/>
            <a:t>אותה חומצה אמינית</a:t>
          </a:r>
        </a:p>
        <a:p>
          <a:pPr rtl="1"/>
          <a:endParaRPr lang="he-IL" sz="1800" dirty="0" smtClean="0"/>
        </a:p>
        <a:p>
          <a:pPr rtl="1"/>
          <a:endParaRPr lang="he-IL" sz="1800" dirty="0"/>
        </a:p>
      </dgm:t>
    </dgm:pt>
    <dgm:pt modelId="{36E18019-4179-4870-A9DB-3C49F5077528}" type="parTrans" cxnId="{2C8D788C-5D34-4FDF-BD1F-5A96752DC3DA}">
      <dgm:prSet/>
      <dgm:spPr/>
      <dgm:t>
        <a:bodyPr/>
        <a:lstStyle/>
        <a:p>
          <a:pPr rtl="1"/>
          <a:endParaRPr lang="he-IL" dirty="0"/>
        </a:p>
      </dgm:t>
    </dgm:pt>
    <dgm:pt modelId="{B3A25479-607C-419C-AEDD-09DAC8B77714}" type="sibTrans" cxnId="{2C8D788C-5D34-4FDF-BD1F-5A96752DC3DA}">
      <dgm:prSet/>
      <dgm:spPr/>
      <dgm:t>
        <a:bodyPr/>
        <a:lstStyle/>
        <a:p>
          <a:pPr rtl="1"/>
          <a:endParaRPr lang="he-IL"/>
        </a:p>
      </dgm:t>
    </dgm:pt>
    <dgm:pt modelId="{14ABF01A-8761-429B-8900-B3B8880CB929}">
      <dgm:prSet custT="1"/>
      <dgm:spPr/>
      <dgm:t>
        <a:bodyPr/>
        <a:lstStyle/>
        <a:p>
          <a:pPr rtl="1"/>
          <a:r>
            <a:rPr lang="he-IL" sz="1800" dirty="0" smtClean="0"/>
            <a:t>הפסקת תרגום</a:t>
          </a:r>
          <a:endParaRPr lang="he-IL" sz="1800" dirty="0"/>
        </a:p>
      </dgm:t>
    </dgm:pt>
    <dgm:pt modelId="{788B4FB8-6642-46B5-9460-42A16201AA15}" type="parTrans" cxnId="{48756E81-71B7-42CE-A92D-FF4C13E78637}">
      <dgm:prSet/>
      <dgm:spPr/>
      <dgm:t>
        <a:bodyPr/>
        <a:lstStyle/>
        <a:p>
          <a:pPr rtl="1"/>
          <a:endParaRPr lang="he-IL" dirty="0"/>
        </a:p>
      </dgm:t>
    </dgm:pt>
    <dgm:pt modelId="{5B279A2C-8A4C-4E1A-B2C9-FBFAF3CAAF7B}" type="sibTrans" cxnId="{48756E81-71B7-42CE-A92D-FF4C13E78637}">
      <dgm:prSet/>
      <dgm:spPr/>
      <dgm:t>
        <a:bodyPr/>
        <a:lstStyle/>
        <a:p>
          <a:pPr rtl="1"/>
          <a:endParaRPr lang="he-IL"/>
        </a:p>
      </dgm:t>
    </dgm:pt>
    <dgm:pt modelId="{28902285-E95D-4DEA-A85B-C5D43E89343C}">
      <dgm:prSet custT="1"/>
      <dgm:spPr/>
      <dgm:t>
        <a:bodyPr/>
        <a:lstStyle/>
        <a:p>
          <a:pPr rtl="1"/>
          <a:r>
            <a:rPr lang="he-IL" sz="1800" dirty="0" smtClean="0"/>
            <a:t>אין </a:t>
          </a:r>
          <a:r>
            <a:rPr lang="he-IL" sz="1800" dirty="0" smtClean="0">
              <a:solidFill>
                <a:schemeClr val="tx1"/>
              </a:solidFill>
            </a:rPr>
            <a:t>שינוי</a:t>
          </a:r>
          <a:endParaRPr lang="he-IL" sz="1800" dirty="0">
            <a:solidFill>
              <a:schemeClr val="tx1"/>
            </a:solidFill>
          </a:endParaRPr>
        </a:p>
      </dgm:t>
    </dgm:pt>
    <dgm:pt modelId="{34201B09-B736-435D-864F-8DDA68B3331C}" type="parTrans" cxnId="{5FB63739-D69A-4D63-9E43-DB18BE983B75}">
      <dgm:prSet/>
      <dgm:spPr/>
      <dgm:t>
        <a:bodyPr/>
        <a:lstStyle/>
        <a:p>
          <a:pPr rtl="1"/>
          <a:endParaRPr lang="he-IL" dirty="0"/>
        </a:p>
      </dgm:t>
    </dgm:pt>
    <dgm:pt modelId="{E4844079-090E-411B-A8BC-BC68D13566B2}" type="sibTrans" cxnId="{5FB63739-D69A-4D63-9E43-DB18BE983B75}">
      <dgm:prSet/>
      <dgm:spPr/>
      <dgm:t>
        <a:bodyPr/>
        <a:lstStyle/>
        <a:p>
          <a:pPr rtl="1"/>
          <a:endParaRPr lang="he-IL"/>
        </a:p>
      </dgm:t>
    </dgm:pt>
    <dgm:pt modelId="{BCF7106F-7A0E-4F12-A612-21760B0F384B}">
      <dgm:prSet custT="1"/>
      <dgm:spPr/>
      <dgm:t>
        <a:bodyPr/>
        <a:lstStyle/>
        <a:p>
          <a:pPr rtl="1"/>
          <a:r>
            <a:rPr lang="he-IL" sz="1800" dirty="0" smtClean="0">
              <a:solidFill>
                <a:schemeClr val="tx1"/>
              </a:solidFill>
            </a:rPr>
            <a:t>חומצה אמינית אחת משתנה בחלבון </a:t>
          </a:r>
          <a:endParaRPr lang="he-IL" sz="1800" dirty="0">
            <a:solidFill>
              <a:schemeClr val="tx1"/>
            </a:solidFill>
          </a:endParaRPr>
        </a:p>
      </dgm:t>
    </dgm:pt>
    <dgm:pt modelId="{1E078CCF-B5C5-4685-96B3-15139F218CA5}" type="parTrans" cxnId="{A722A258-B680-4C53-8754-0C73762027E3}">
      <dgm:prSet/>
      <dgm:spPr/>
      <dgm:t>
        <a:bodyPr/>
        <a:lstStyle/>
        <a:p>
          <a:pPr rtl="1"/>
          <a:endParaRPr lang="he-IL" dirty="0"/>
        </a:p>
      </dgm:t>
    </dgm:pt>
    <dgm:pt modelId="{D88CBF76-9E5A-4572-845A-B405198AA4C7}" type="sibTrans" cxnId="{A722A258-B680-4C53-8754-0C73762027E3}">
      <dgm:prSet/>
      <dgm:spPr/>
      <dgm:t>
        <a:bodyPr/>
        <a:lstStyle/>
        <a:p>
          <a:pPr rtl="1"/>
          <a:endParaRPr lang="he-IL"/>
        </a:p>
      </dgm:t>
    </dgm:pt>
    <dgm:pt modelId="{911FA041-79A1-47EB-BD20-B6A9627D3F3C}">
      <dgm:prSet custT="1"/>
      <dgm:spPr/>
      <dgm:t>
        <a:bodyPr/>
        <a:lstStyle/>
        <a:p>
          <a:pPr rtl="1"/>
          <a:r>
            <a:rPr lang="he-IL" sz="1800" dirty="0" smtClean="0"/>
            <a:t>החלבון קצר מן הרגיל*</a:t>
          </a:r>
          <a:endParaRPr lang="he-IL" sz="1800" dirty="0"/>
        </a:p>
      </dgm:t>
    </dgm:pt>
    <dgm:pt modelId="{7C92EA79-5555-4335-8D45-480DDDAE3486}" type="parTrans" cxnId="{0354600E-0C7C-4C3B-B99E-65C0A1784557}">
      <dgm:prSet/>
      <dgm:spPr/>
      <dgm:t>
        <a:bodyPr/>
        <a:lstStyle/>
        <a:p>
          <a:pPr rtl="1"/>
          <a:endParaRPr lang="he-IL" dirty="0"/>
        </a:p>
      </dgm:t>
    </dgm:pt>
    <dgm:pt modelId="{9BF98CAA-5BC6-4D89-8FD3-F92B3F2E9D74}" type="sibTrans" cxnId="{0354600E-0C7C-4C3B-B99E-65C0A1784557}">
      <dgm:prSet/>
      <dgm:spPr/>
      <dgm:t>
        <a:bodyPr/>
        <a:lstStyle/>
        <a:p>
          <a:pPr rtl="1"/>
          <a:endParaRPr lang="he-IL"/>
        </a:p>
      </dgm:t>
    </dgm:pt>
    <dgm:pt modelId="{D5C6D819-C283-410D-B3E5-D0D81F971928}" type="pres">
      <dgm:prSet presAssocID="{D07ABF7C-D2CE-4586-9B9E-4FCB5E650A62}" presName="hierChild1" presStyleCnt="0">
        <dgm:presLayoutVars>
          <dgm:chPref val="1"/>
          <dgm:dir/>
          <dgm:animOne val="branch"/>
          <dgm:animLvl val="lvl"/>
          <dgm:resizeHandles/>
        </dgm:presLayoutVars>
      </dgm:prSet>
      <dgm:spPr/>
      <dgm:t>
        <a:bodyPr/>
        <a:lstStyle/>
        <a:p>
          <a:pPr rtl="1"/>
          <a:endParaRPr lang="he-IL"/>
        </a:p>
      </dgm:t>
    </dgm:pt>
    <dgm:pt modelId="{7EAB43E9-94A6-4F64-AD91-507ACE4B3DFB}" type="pres">
      <dgm:prSet presAssocID="{F79AF216-0705-4BDD-8BDF-C389D247834D}" presName="hierRoot1" presStyleCnt="0"/>
      <dgm:spPr/>
    </dgm:pt>
    <dgm:pt modelId="{A5E1946D-59CB-4F07-9B60-B02D70934867}" type="pres">
      <dgm:prSet presAssocID="{F79AF216-0705-4BDD-8BDF-C389D247834D}" presName="composite" presStyleCnt="0"/>
      <dgm:spPr/>
    </dgm:pt>
    <dgm:pt modelId="{DA844F99-595F-426D-A498-7E30C61C092B}" type="pres">
      <dgm:prSet presAssocID="{F79AF216-0705-4BDD-8BDF-C389D247834D}" presName="background" presStyleLbl="node0" presStyleIdx="0" presStyleCnt="1"/>
      <dgm:spPr/>
    </dgm:pt>
    <dgm:pt modelId="{1BC2B812-9514-455D-B200-181C70E41164}" type="pres">
      <dgm:prSet presAssocID="{F79AF216-0705-4BDD-8BDF-C389D247834D}" presName="text" presStyleLbl="fgAcc0" presStyleIdx="0" presStyleCnt="1" custScaleX="535865" custLinFactNeighborX="12262" custLinFactNeighborY="284">
        <dgm:presLayoutVars>
          <dgm:chPref val="3"/>
        </dgm:presLayoutVars>
      </dgm:prSet>
      <dgm:spPr/>
      <dgm:t>
        <a:bodyPr/>
        <a:lstStyle/>
        <a:p>
          <a:pPr rtl="1"/>
          <a:endParaRPr lang="he-IL"/>
        </a:p>
      </dgm:t>
    </dgm:pt>
    <dgm:pt modelId="{50F023FF-2E1D-4458-B001-90D3099B8F09}" type="pres">
      <dgm:prSet presAssocID="{F79AF216-0705-4BDD-8BDF-C389D247834D}" presName="hierChild2" presStyleCnt="0"/>
      <dgm:spPr/>
    </dgm:pt>
    <dgm:pt modelId="{A61F2C68-C9EE-48FA-9B32-63B5863A1236}" type="pres">
      <dgm:prSet presAssocID="{788B4FB8-6642-46B5-9460-42A16201AA15}" presName="Name10" presStyleLbl="parChTrans1D2" presStyleIdx="0" presStyleCnt="3"/>
      <dgm:spPr/>
      <dgm:t>
        <a:bodyPr/>
        <a:lstStyle/>
        <a:p>
          <a:pPr rtl="1"/>
          <a:endParaRPr lang="he-IL"/>
        </a:p>
      </dgm:t>
    </dgm:pt>
    <dgm:pt modelId="{59D4FF3A-B0AF-4698-92D3-C0150AC38913}" type="pres">
      <dgm:prSet presAssocID="{14ABF01A-8761-429B-8900-B3B8880CB929}" presName="hierRoot2" presStyleCnt="0"/>
      <dgm:spPr/>
    </dgm:pt>
    <dgm:pt modelId="{B89C0015-36FA-49AA-975C-231B89770E56}" type="pres">
      <dgm:prSet presAssocID="{14ABF01A-8761-429B-8900-B3B8880CB929}" presName="composite2" presStyleCnt="0"/>
      <dgm:spPr/>
    </dgm:pt>
    <dgm:pt modelId="{C1C94787-D866-4433-A55C-484DF5D9BCDF}" type="pres">
      <dgm:prSet presAssocID="{14ABF01A-8761-429B-8900-B3B8880CB929}" presName="background2" presStyleLbl="node2" presStyleIdx="0" presStyleCnt="3"/>
      <dgm:spPr/>
    </dgm:pt>
    <dgm:pt modelId="{7DA83C8E-50CB-481B-83CE-FA59584C93DC}" type="pres">
      <dgm:prSet presAssocID="{14ABF01A-8761-429B-8900-B3B8880CB929}" presName="text2" presStyleLbl="fgAcc2" presStyleIdx="0" presStyleCnt="3" custScaleX="157795" custScaleY="51130">
        <dgm:presLayoutVars>
          <dgm:chPref val="3"/>
        </dgm:presLayoutVars>
      </dgm:prSet>
      <dgm:spPr/>
      <dgm:t>
        <a:bodyPr/>
        <a:lstStyle/>
        <a:p>
          <a:pPr rtl="1"/>
          <a:endParaRPr lang="he-IL"/>
        </a:p>
      </dgm:t>
    </dgm:pt>
    <dgm:pt modelId="{363BBECC-8EE4-458B-A470-9451005F539C}" type="pres">
      <dgm:prSet presAssocID="{14ABF01A-8761-429B-8900-B3B8880CB929}" presName="hierChild3" presStyleCnt="0"/>
      <dgm:spPr/>
    </dgm:pt>
    <dgm:pt modelId="{4E763F8B-2F7F-4714-A8D7-B6A1CD69AE4F}" type="pres">
      <dgm:prSet presAssocID="{7C92EA79-5555-4335-8D45-480DDDAE3486}" presName="Name17" presStyleLbl="parChTrans1D3" presStyleIdx="0" presStyleCnt="3"/>
      <dgm:spPr/>
      <dgm:t>
        <a:bodyPr/>
        <a:lstStyle/>
        <a:p>
          <a:pPr rtl="1"/>
          <a:endParaRPr lang="he-IL"/>
        </a:p>
      </dgm:t>
    </dgm:pt>
    <dgm:pt modelId="{4D1A4F53-F363-43DA-8283-CF625EBFB573}" type="pres">
      <dgm:prSet presAssocID="{911FA041-79A1-47EB-BD20-B6A9627D3F3C}" presName="hierRoot3" presStyleCnt="0"/>
      <dgm:spPr/>
    </dgm:pt>
    <dgm:pt modelId="{E6047E01-9312-47C6-8844-48753D238CC6}" type="pres">
      <dgm:prSet presAssocID="{911FA041-79A1-47EB-BD20-B6A9627D3F3C}" presName="composite3" presStyleCnt="0"/>
      <dgm:spPr/>
    </dgm:pt>
    <dgm:pt modelId="{C69C648C-6590-4E3B-AD9A-00C401DC8819}" type="pres">
      <dgm:prSet presAssocID="{911FA041-79A1-47EB-BD20-B6A9627D3F3C}" presName="background3" presStyleLbl="node3" presStyleIdx="0" presStyleCnt="3"/>
      <dgm:spPr/>
    </dgm:pt>
    <dgm:pt modelId="{9907C5BD-31DC-4989-871D-979CDEBE8FB0}" type="pres">
      <dgm:prSet presAssocID="{911FA041-79A1-47EB-BD20-B6A9627D3F3C}" presName="text3" presStyleLbl="fgAcc3" presStyleIdx="0" presStyleCnt="3" custLinFactNeighborX="-2401" custLinFactNeighborY="52940">
        <dgm:presLayoutVars>
          <dgm:chPref val="3"/>
        </dgm:presLayoutVars>
      </dgm:prSet>
      <dgm:spPr/>
      <dgm:t>
        <a:bodyPr/>
        <a:lstStyle/>
        <a:p>
          <a:pPr rtl="1"/>
          <a:endParaRPr lang="he-IL"/>
        </a:p>
      </dgm:t>
    </dgm:pt>
    <dgm:pt modelId="{B851B68F-0F0E-4169-8E44-CD0A02227402}" type="pres">
      <dgm:prSet presAssocID="{911FA041-79A1-47EB-BD20-B6A9627D3F3C}" presName="hierChild4" presStyleCnt="0"/>
      <dgm:spPr/>
    </dgm:pt>
    <dgm:pt modelId="{5DC73F13-E157-4F33-AD5E-33EF597D6250}" type="pres">
      <dgm:prSet presAssocID="{BCED6DA7-0CBE-4CF2-B418-F4F777C2CEA3}" presName="Name10" presStyleLbl="parChTrans1D2" presStyleIdx="1" presStyleCnt="3"/>
      <dgm:spPr/>
      <dgm:t>
        <a:bodyPr/>
        <a:lstStyle/>
        <a:p>
          <a:pPr rtl="1"/>
          <a:endParaRPr lang="he-IL"/>
        </a:p>
      </dgm:t>
    </dgm:pt>
    <dgm:pt modelId="{D42C896A-9AB9-4BFA-B850-B4C4C8DF135E}" type="pres">
      <dgm:prSet presAssocID="{CF8CAC49-D2B4-48E8-B86D-05B089ECB2DC}" presName="hierRoot2" presStyleCnt="0"/>
      <dgm:spPr/>
    </dgm:pt>
    <dgm:pt modelId="{665792DF-3CA7-434D-A89C-627F8D80F195}" type="pres">
      <dgm:prSet presAssocID="{CF8CAC49-D2B4-48E8-B86D-05B089ECB2DC}" presName="composite2" presStyleCnt="0"/>
      <dgm:spPr/>
    </dgm:pt>
    <dgm:pt modelId="{C9816B66-0B2F-44E8-B6B1-35E92715182E}" type="pres">
      <dgm:prSet presAssocID="{CF8CAC49-D2B4-48E8-B86D-05B089ECB2DC}" presName="background2" presStyleLbl="node2" presStyleIdx="1" presStyleCnt="3"/>
      <dgm:spPr/>
    </dgm:pt>
    <dgm:pt modelId="{63C0AEA7-87DB-4870-8902-6C9BF73101D8}" type="pres">
      <dgm:prSet presAssocID="{CF8CAC49-D2B4-48E8-B86D-05B089ECB2DC}" presName="text2" presStyleLbl="fgAcc2" presStyleIdx="1" presStyleCnt="3" custScaleX="156313" custScaleY="51131">
        <dgm:presLayoutVars>
          <dgm:chPref val="3"/>
        </dgm:presLayoutVars>
      </dgm:prSet>
      <dgm:spPr/>
      <dgm:t>
        <a:bodyPr/>
        <a:lstStyle/>
        <a:p>
          <a:pPr rtl="1"/>
          <a:endParaRPr lang="he-IL"/>
        </a:p>
      </dgm:t>
    </dgm:pt>
    <dgm:pt modelId="{5FF8334F-5553-4DDA-AC53-F253C5CDE307}" type="pres">
      <dgm:prSet presAssocID="{CF8CAC49-D2B4-48E8-B86D-05B089ECB2DC}" presName="hierChild3" presStyleCnt="0"/>
      <dgm:spPr/>
    </dgm:pt>
    <dgm:pt modelId="{BA26AF77-8907-40AC-9FA3-7FE2C6D08733}" type="pres">
      <dgm:prSet presAssocID="{1E078CCF-B5C5-4685-96B3-15139F218CA5}" presName="Name17" presStyleLbl="parChTrans1D3" presStyleIdx="1" presStyleCnt="3"/>
      <dgm:spPr/>
      <dgm:t>
        <a:bodyPr/>
        <a:lstStyle/>
        <a:p>
          <a:pPr rtl="1"/>
          <a:endParaRPr lang="he-IL"/>
        </a:p>
      </dgm:t>
    </dgm:pt>
    <dgm:pt modelId="{57F9E4C7-677F-44E8-9BF2-6CEA9BED1382}" type="pres">
      <dgm:prSet presAssocID="{BCF7106F-7A0E-4F12-A612-21760B0F384B}" presName="hierRoot3" presStyleCnt="0"/>
      <dgm:spPr/>
    </dgm:pt>
    <dgm:pt modelId="{06712F69-07B2-499A-A449-94A9496FD16C}" type="pres">
      <dgm:prSet presAssocID="{BCF7106F-7A0E-4F12-A612-21760B0F384B}" presName="composite3" presStyleCnt="0"/>
      <dgm:spPr/>
    </dgm:pt>
    <dgm:pt modelId="{3258EFD0-EACD-4FA6-8FB4-A4D04CE02099}" type="pres">
      <dgm:prSet presAssocID="{BCF7106F-7A0E-4F12-A612-21760B0F384B}" presName="background3" presStyleLbl="node3" presStyleIdx="1" presStyleCnt="3"/>
      <dgm:spPr/>
    </dgm:pt>
    <dgm:pt modelId="{165FC457-8D34-4F27-A44B-953ECFAC00AD}" type="pres">
      <dgm:prSet presAssocID="{BCF7106F-7A0E-4F12-A612-21760B0F384B}" presName="text3" presStyleLbl="fgAcc3" presStyleIdx="1" presStyleCnt="3" custScaleX="184042" custLinFactNeighborX="1802" custLinFactNeighborY="52974">
        <dgm:presLayoutVars>
          <dgm:chPref val="3"/>
        </dgm:presLayoutVars>
      </dgm:prSet>
      <dgm:spPr/>
      <dgm:t>
        <a:bodyPr/>
        <a:lstStyle/>
        <a:p>
          <a:pPr rtl="1"/>
          <a:endParaRPr lang="he-IL"/>
        </a:p>
      </dgm:t>
    </dgm:pt>
    <dgm:pt modelId="{D65D0577-1C3E-41E9-A767-6A0EA6CEAACB}" type="pres">
      <dgm:prSet presAssocID="{BCF7106F-7A0E-4F12-A612-21760B0F384B}" presName="hierChild4" presStyleCnt="0"/>
      <dgm:spPr/>
    </dgm:pt>
    <dgm:pt modelId="{5A209BCB-8773-4EC5-8454-5C5E53A6365A}" type="pres">
      <dgm:prSet presAssocID="{36E18019-4179-4870-A9DB-3C49F5077528}" presName="Name10" presStyleLbl="parChTrans1D2" presStyleIdx="2" presStyleCnt="3"/>
      <dgm:spPr/>
      <dgm:t>
        <a:bodyPr/>
        <a:lstStyle/>
        <a:p>
          <a:pPr rtl="1"/>
          <a:endParaRPr lang="he-IL"/>
        </a:p>
      </dgm:t>
    </dgm:pt>
    <dgm:pt modelId="{FDA18E6D-996D-4DC0-838A-4AB05B125530}" type="pres">
      <dgm:prSet presAssocID="{3853AE5F-D5E3-498F-B0B1-372D50F973C5}" presName="hierRoot2" presStyleCnt="0"/>
      <dgm:spPr/>
    </dgm:pt>
    <dgm:pt modelId="{88181D2A-9690-45F2-966E-76E471FE8568}" type="pres">
      <dgm:prSet presAssocID="{3853AE5F-D5E3-498F-B0B1-372D50F973C5}" presName="composite2" presStyleCnt="0"/>
      <dgm:spPr/>
    </dgm:pt>
    <dgm:pt modelId="{F5EC46E9-CA76-4603-8AF3-9C7ABA3CDE6F}" type="pres">
      <dgm:prSet presAssocID="{3853AE5F-D5E3-498F-B0B1-372D50F973C5}" presName="background2" presStyleLbl="node2" presStyleIdx="2" presStyleCnt="3"/>
      <dgm:spPr/>
    </dgm:pt>
    <dgm:pt modelId="{B7767F45-491E-459E-95E6-D327E2ABD040}" type="pres">
      <dgm:prSet presAssocID="{3853AE5F-D5E3-498F-B0B1-372D50F973C5}" presName="text2" presStyleLbl="fgAcc2" presStyleIdx="2" presStyleCnt="3" custScaleX="212618" custScaleY="47077">
        <dgm:presLayoutVars>
          <dgm:chPref val="3"/>
        </dgm:presLayoutVars>
      </dgm:prSet>
      <dgm:spPr/>
      <dgm:t>
        <a:bodyPr/>
        <a:lstStyle/>
        <a:p>
          <a:pPr rtl="1"/>
          <a:endParaRPr lang="he-IL"/>
        </a:p>
      </dgm:t>
    </dgm:pt>
    <dgm:pt modelId="{90CD7C73-1D21-490B-873C-1605CDAB2F00}" type="pres">
      <dgm:prSet presAssocID="{3853AE5F-D5E3-498F-B0B1-372D50F973C5}" presName="hierChild3" presStyleCnt="0"/>
      <dgm:spPr/>
    </dgm:pt>
    <dgm:pt modelId="{04DDF4C1-4772-4F5A-A91B-B33D68D63E21}" type="pres">
      <dgm:prSet presAssocID="{34201B09-B736-435D-864F-8DDA68B3331C}" presName="Name17" presStyleLbl="parChTrans1D3" presStyleIdx="2" presStyleCnt="3"/>
      <dgm:spPr/>
      <dgm:t>
        <a:bodyPr/>
        <a:lstStyle/>
        <a:p>
          <a:pPr rtl="1"/>
          <a:endParaRPr lang="he-IL"/>
        </a:p>
      </dgm:t>
    </dgm:pt>
    <dgm:pt modelId="{A4DF6536-902F-4294-A87F-6617975E0700}" type="pres">
      <dgm:prSet presAssocID="{28902285-E95D-4DEA-A85B-C5D43E89343C}" presName="hierRoot3" presStyleCnt="0"/>
      <dgm:spPr/>
    </dgm:pt>
    <dgm:pt modelId="{DD52A1DB-B50C-4EC9-91F6-8E9B83B8B116}" type="pres">
      <dgm:prSet presAssocID="{28902285-E95D-4DEA-A85B-C5D43E89343C}" presName="composite3" presStyleCnt="0"/>
      <dgm:spPr/>
    </dgm:pt>
    <dgm:pt modelId="{167A1896-6E50-4B42-9203-49809D9B0A30}" type="pres">
      <dgm:prSet presAssocID="{28902285-E95D-4DEA-A85B-C5D43E89343C}" presName="background3" presStyleLbl="node3" presStyleIdx="2" presStyleCnt="3"/>
      <dgm:spPr/>
    </dgm:pt>
    <dgm:pt modelId="{38A3E403-97AD-4F64-93E0-61253F4F33AC}" type="pres">
      <dgm:prSet presAssocID="{28902285-E95D-4DEA-A85B-C5D43E89343C}" presName="text3" presStyleLbl="fgAcc3" presStyleIdx="2" presStyleCnt="3" custLinFactNeighborX="-779" custLinFactNeighborY="65815">
        <dgm:presLayoutVars>
          <dgm:chPref val="3"/>
        </dgm:presLayoutVars>
      </dgm:prSet>
      <dgm:spPr/>
      <dgm:t>
        <a:bodyPr/>
        <a:lstStyle/>
        <a:p>
          <a:pPr rtl="1"/>
          <a:endParaRPr lang="he-IL"/>
        </a:p>
      </dgm:t>
    </dgm:pt>
    <dgm:pt modelId="{D1CB9967-A890-44D3-ABCD-C189B77E636E}" type="pres">
      <dgm:prSet presAssocID="{28902285-E95D-4DEA-A85B-C5D43E89343C}" presName="hierChild4" presStyleCnt="0"/>
      <dgm:spPr/>
    </dgm:pt>
  </dgm:ptLst>
  <dgm:cxnLst>
    <dgm:cxn modelId="{42A3EFC7-92B2-4BF4-BDE6-3E27D32C52E4}" srcId="{F79AF216-0705-4BDD-8BDF-C389D247834D}" destId="{CF8CAC49-D2B4-48E8-B86D-05B089ECB2DC}" srcOrd="1" destOrd="0" parTransId="{BCED6DA7-0CBE-4CF2-B418-F4F777C2CEA3}" sibTransId="{D8E9EE54-3D9C-4C4F-8C7B-0D24DAEF09A6}"/>
    <dgm:cxn modelId="{2C8D788C-5D34-4FDF-BD1F-5A96752DC3DA}" srcId="{F79AF216-0705-4BDD-8BDF-C389D247834D}" destId="{3853AE5F-D5E3-498F-B0B1-372D50F973C5}" srcOrd="2" destOrd="0" parTransId="{36E18019-4179-4870-A9DB-3C49F5077528}" sibTransId="{B3A25479-607C-419C-AEDD-09DAC8B77714}"/>
    <dgm:cxn modelId="{A5BFDB2D-3F8D-4A88-AA15-3EA34144D1DB}" type="presOf" srcId="{3853AE5F-D5E3-498F-B0B1-372D50F973C5}" destId="{B7767F45-491E-459E-95E6-D327E2ABD040}" srcOrd="0" destOrd="0" presId="urn:microsoft.com/office/officeart/2005/8/layout/hierarchy1"/>
    <dgm:cxn modelId="{AD8D72BD-D0B4-42C7-BD4A-6BEF0A2114C5}" type="presOf" srcId="{1E078CCF-B5C5-4685-96B3-15139F218CA5}" destId="{BA26AF77-8907-40AC-9FA3-7FE2C6D08733}" srcOrd="0" destOrd="0" presId="urn:microsoft.com/office/officeart/2005/8/layout/hierarchy1"/>
    <dgm:cxn modelId="{28FD832D-EBB8-42F2-B96D-5FBE2CBFDC1A}" type="presOf" srcId="{F79AF216-0705-4BDD-8BDF-C389D247834D}" destId="{1BC2B812-9514-455D-B200-181C70E41164}" srcOrd="0" destOrd="0" presId="urn:microsoft.com/office/officeart/2005/8/layout/hierarchy1"/>
    <dgm:cxn modelId="{5D313E63-2A92-4513-8FD0-69B8DD06BE3E}" type="presOf" srcId="{7C92EA79-5555-4335-8D45-480DDDAE3486}" destId="{4E763F8B-2F7F-4714-A8D7-B6A1CD69AE4F}" srcOrd="0" destOrd="0" presId="urn:microsoft.com/office/officeart/2005/8/layout/hierarchy1"/>
    <dgm:cxn modelId="{90907A8D-8293-4AD5-987D-C940D7E4A197}" type="presOf" srcId="{788B4FB8-6642-46B5-9460-42A16201AA15}" destId="{A61F2C68-C9EE-48FA-9B32-63B5863A1236}" srcOrd="0" destOrd="0" presId="urn:microsoft.com/office/officeart/2005/8/layout/hierarchy1"/>
    <dgm:cxn modelId="{A4FE732C-979C-42C9-9283-AADDAE78C4F8}" type="presOf" srcId="{BCED6DA7-0CBE-4CF2-B418-F4F777C2CEA3}" destId="{5DC73F13-E157-4F33-AD5E-33EF597D6250}" srcOrd="0" destOrd="0" presId="urn:microsoft.com/office/officeart/2005/8/layout/hierarchy1"/>
    <dgm:cxn modelId="{59D3A323-75EB-4C71-8A07-270C24DB437F}" srcId="{D07ABF7C-D2CE-4586-9B9E-4FCB5E650A62}" destId="{F79AF216-0705-4BDD-8BDF-C389D247834D}" srcOrd="0" destOrd="0" parTransId="{566E22C5-45C9-4A3B-97AF-4828E0B6ED38}" sibTransId="{CD6B4FDE-5E0F-410B-97BB-5362538D19AC}"/>
    <dgm:cxn modelId="{8C67208B-3F62-477F-AFEA-39C753E78717}" type="presOf" srcId="{CF8CAC49-D2B4-48E8-B86D-05B089ECB2DC}" destId="{63C0AEA7-87DB-4870-8902-6C9BF73101D8}" srcOrd="0" destOrd="0" presId="urn:microsoft.com/office/officeart/2005/8/layout/hierarchy1"/>
    <dgm:cxn modelId="{C4895F79-A698-4FCD-98B1-6E53882183EE}" type="presOf" srcId="{34201B09-B736-435D-864F-8DDA68B3331C}" destId="{04DDF4C1-4772-4F5A-A91B-B33D68D63E21}" srcOrd="0" destOrd="0" presId="urn:microsoft.com/office/officeart/2005/8/layout/hierarchy1"/>
    <dgm:cxn modelId="{A722A258-B680-4C53-8754-0C73762027E3}" srcId="{CF8CAC49-D2B4-48E8-B86D-05B089ECB2DC}" destId="{BCF7106F-7A0E-4F12-A612-21760B0F384B}" srcOrd="0" destOrd="0" parTransId="{1E078CCF-B5C5-4685-96B3-15139F218CA5}" sibTransId="{D88CBF76-9E5A-4572-845A-B405198AA4C7}"/>
    <dgm:cxn modelId="{5FB63739-D69A-4D63-9E43-DB18BE983B75}" srcId="{3853AE5F-D5E3-498F-B0B1-372D50F973C5}" destId="{28902285-E95D-4DEA-A85B-C5D43E89343C}" srcOrd="0" destOrd="0" parTransId="{34201B09-B736-435D-864F-8DDA68B3331C}" sibTransId="{E4844079-090E-411B-A8BC-BC68D13566B2}"/>
    <dgm:cxn modelId="{44DB48D8-363E-4973-8687-BBE00F4F299A}" type="presOf" srcId="{36E18019-4179-4870-A9DB-3C49F5077528}" destId="{5A209BCB-8773-4EC5-8454-5C5E53A6365A}" srcOrd="0" destOrd="0" presId="urn:microsoft.com/office/officeart/2005/8/layout/hierarchy1"/>
    <dgm:cxn modelId="{C2E447F3-7F6F-440C-ACC9-5CD3C32DAF78}" type="presOf" srcId="{14ABF01A-8761-429B-8900-B3B8880CB929}" destId="{7DA83C8E-50CB-481B-83CE-FA59584C93DC}" srcOrd="0" destOrd="0" presId="urn:microsoft.com/office/officeart/2005/8/layout/hierarchy1"/>
    <dgm:cxn modelId="{48756E81-71B7-42CE-A92D-FF4C13E78637}" srcId="{F79AF216-0705-4BDD-8BDF-C389D247834D}" destId="{14ABF01A-8761-429B-8900-B3B8880CB929}" srcOrd="0" destOrd="0" parTransId="{788B4FB8-6642-46B5-9460-42A16201AA15}" sibTransId="{5B279A2C-8A4C-4E1A-B2C9-FBFAF3CAAF7B}"/>
    <dgm:cxn modelId="{6861C114-0E20-4A3E-A5E9-189F5E98D743}" type="presOf" srcId="{28902285-E95D-4DEA-A85B-C5D43E89343C}" destId="{38A3E403-97AD-4F64-93E0-61253F4F33AC}" srcOrd="0" destOrd="0" presId="urn:microsoft.com/office/officeart/2005/8/layout/hierarchy1"/>
    <dgm:cxn modelId="{81CE28D7-8A69-41CA-9593-7442D006AE6D}" type="presOf" srcId="{BCF7106F-7A0E-4F12-A612-21760B0F384B}" destId="{165FC457-8D34-4F27-A44B-953ECFAC00AD}" srcOrd="0" destOrd="0" presId="urn:microsoft.com/office/officeart/2005/8/layout/hierarchy1"/>
    <dgm:cxn modelId="{0354600E-0C7C-4C3B-B99E-65C0A1784557}" srcId="{14ABF01A-8761-429B-8900-B3B8880CB929}" destId="{911FA041-79A1-47EB-BD20-B6A9627D3F3C}" srcOrd="0" destOrd="0" parTransId="{7C92EA79-5555-4335-8D45-480DDDAE3486}" sibTransId="{9BF98CAA-5BC6-4D89-8FD3-F92B3F2E9D74}"/>
    <dgm:cxn modelId="{F9EC294E-833C-4C37-9E84-E233C7D0F20C}" type="presOf" srcId="{D07ABF7C-D2CE-4586-9B9E-4FCB5E650A62}" destId="{D5C6D819-C283-410D-B3E5-D0D81F971928}" srcOrd="0" destOrd="0" presId="urn:microsoft.com/office/officeart/2005/8/layout/hierarchy1"/>
    <dgm:cxn modelId="{5D75287D-39E4-4760-985C-19E1526C9A3C}" type="presOf" srcId="{911FA041-79A1-47EB-BD20-B6A9627D3F3C}" destId="{9907C5BD-31DC-4989-871D-979CDEBE8FB0}" srcOrd="0" destOrd="0" presId="urn:microsoft.com/office/officeart/2005/8/layout/hierarchy1"/>
    <dgm:cxn modelId="{C16E80C7-0CCD-4902-8CF1-529B9691F1BF}" type="presParOf" srcId="{D5C6D819-C283-410D-B3E5-D0D81F971928}" destId="{7EAB43E9-94A6-4F64-AD91-507ACE4B3DFB}" srcOrd="0" destOrd="0" presId="urn:microsoft.com/office/officeart/2005/8/layout/hierarchy1"/>
    <dgm:cxn modelId="{C63AAA11-9DCC-4A1B-A6C8-F2FF599D270F}" type="presParOf" srcId="{7EAB43E9-94A6-4F64-AD91-507ACE4B3DFB}" destId="{A5E1946D-59CB-4F07-9B60-B02D70934867}" srcOrd="0" destOrd="0" presId="urn:microsoft.com/office/officeart/2005/8/layout/hierarchy1"/>
    <dgm:cxn modelId="{67FF319E-556A-4976-AEC6-D2E0E1B7EAD1}" type="presParOf" srcId="{A5E1946D-59CB-4F07-9B60-B02D70934867}" destId="{DA844F99-595F-426D-A498-7E30C61C092B}" srcOrd="0" destOrd="0" presId="urn:microsoft.com/office/officeart/2005/8/layout/hierarchy1"/>
    <dgm:cxn modelId="{2B23815A-3250-4753-9438-839B8CAEC66C}" type="presParOf" srcId="{A5E1946D-59CB-4F07-9B60-B02D70934867}" destId="{1BC2B812-9514-455D-B200-181C70E41164}" srcOrd="1" destOrd="0" presId="urn:microsoft.com/office/officeart/2005/8/layout/hierarchy1"/>
    <dgm:cxn modelId="{71A1DC80-5CE3-4275-A088-B59495B1B9F1}" type="presParOf" srcId="{7EAB43E9-94A6-4F64-AD91-507ACE4B3DFB}" destId="{50F023FF-2E1D-4458-B001-90D3099B8F09}" srcOrd="1" destOrd="0" presId="urn:microsoft.com/office/officeart/2005/8/layout/hierarchy1"/>
    <dgm:cxn modelId="{6AED0B9F-A014-42EE-A2F6-4C4D793B7D32}" type="presParOf" srcId="{50F023FF-2E1D-4458-B001-90D3099B8F09}" destId="{A61F2C68-C9EE-48FA-9B32-63B5863A1236}" srcOrd="0" destOrd="0" presId="urn:microsoft.com/office/officeart/2005/8/layout/hierarchy1"/>
    <dgm:cxn modelId="{E3B02789-A4EE-4D60-9C0C-00DC20C93473}" type="presParOf" srcId="{50F023FF-2E1D-4458-B001-90D3099B8F09}" destId="{59D4FF3A-B0AF-4698-92D3-C0150AC38913}" srcOrd="1" destOrd="0" presId="urn:microsoft.com/office/officeart/2005/8/layout/hierarchy1"/>
    <dgm:cxn modelId="{D53A21F6-477C-4811-B39A-150DA964CE30}" type="presParOf" srcId="{59D4FF3A-B0AF-4698-92D3-C0150AC38913}" destId="{B89C0015-36FA-49AA-975C-231B89770E56}" srcOrd="0" destOrd="0" presId="urn:microsoft.com/office/officeart/2005/8/layout/hierarchy1"/>
    <dgm:cxn modelId="{F5E799F8-6D31-45CD-9F32-E9010BC98F40}" type="presParOf" srcId="{B89C0015-36FA-49AA-975C-231B89770E56}" destId="{C1C94787-D866-4433-A55C-484DF5D9BCDF}" srcOrd="0" destOrd="0" presId="urn:microsoft.com/office/officeart/2005/8/layout/hierarchy1"/>
    <dgm:cxn modelId="{DEEF13B3-C294-41D8-9A38-6D1129A58EAB}" type="presParOf" srcId="{B89C0015-36FA-49AA-975C-231B89770E56}" destId="{7DA83C8E-50CB-481B-83CE-FA59584C93DC}" srcOrd="1" destOrd="0" presId="urn:microsoft.com/office/officeart/2005/8/layout/hierarchy1"/>
    <dgm:cxn modelId="{EAA7B3EE-AEF9-4F75-BA6A-78CB4083182C}" type="presParOf" srcId="{59D4FF3A-B0AF-4698-92D3-C0150AC38913}" destId="{363BBECC-8EE4-458B-A470-9451005F539C}" srcOrd="1" destOrd="0" presId="urn:microsoft.com/office/officeart/2005/8/layout/hierarchy1"/>
    <dgm:cxn modelId="{8141B9F3-C8D9-4BCC-B721-8EA13B6ABE32}" type="presParOf" srcId="{363BBECC-8EE4-458B-A470-9451005F539C}" destId="{4E763F8B-2F7F-4714-A8D7-B6A1CD69AE4F}" srcOrd="0" destOrd="0" presId="urn:microsoft.com/office/officeart/2005/8/layout/hierarchy1"/>
    <dgm:cxn modelId="{03C6EFC4-F876-4FBE-A81D-D8A4DAAD3FE4}" type="presParOf" srcId="{363BBECC-8EE4-458B-A470-9451005F539C}" destId="{4D1A4F53-F363-43DA-8283-CF625EBFB573}" srcOrd="1" destOrd="0" presId="urn:microsoft.com/office/officeart/2005/8/layout/hierarchy1"/>
    <dgm:cxn modelId="{D46B42CC-8430-4987-AFB4-989E583BE54F}" type="presParOf" srcId="{4D1A4F53-F363-43DA-8283-CF625EBFB573}" destId="{E6047E01-9312-47C6-8844-48753D238CC6}" srcOrd="0" destOrd="0" presId="urn:microsoft.com/office/officeart/2005/8/layout/hierarchy1"/>
    <dgm:cxn modelId="{6AA6CDE6-D572-4642-93C1-819F65B4ECFD}" type="presParOf" srcId="{E6047E01-9312-47C6-8844-48753D238CC6}" destId="{C69C648C-6590-4E3B-AD9A-00C401DC8819}" srcOrd="0" destOrd="0" presId="urn:microsoft.com/office/officeart/2005/8/layout/hierarchy1"/>
    <dgm:cxn modelId="{939312B3-29A3-4DA7-9362-CC05AF14ADFE}" type="presParOf" srcId="{E6047E01-9312-47C6-8844-48753D238CC6}" destId="{9907C5BD-31DC-4989-871D-979CDEBE8FB0}" srcOrd="1" destOrd="0" presId="urn:microsoft.com/office/officeart/2005/8/layout/hierarchy1"/>
    <dgm:cxn modelId="{E3597280-8671-49B7-9E05-770F3CBE773E}" type="presParOf" srcId="{4D1A4F53-F363-43DA-8283-CF625EBFB573}" destId="{B851B68F-0F0E-4169-8E44-CD0A02227402}" srcOrd="1" destOrd="0" presId="urn:microsoft.com/office/officeart/2005/8/layout/hierarchy1"/>
    <dgm:cxn modelId="{F7D491C5-0BEE-4F8A-B922-073877CFC68D}" type="presParOf" srcId="{50F023FF-2E1D-4458-B001-90D3099B8F09}" destId="{5DC73F13-E157-4F33-AD5E-33EF597D6250}" srcOrd="2" destOrd="0" presId="urn:microsoft.com/office/officeart/2005/8/layout/hierarchy1"/>
    <dgm:cxn modelId="{11BF3F0C-3D1A-4D67-AF6D-908E132A9CF1}" type="presParOf" srcId="{50F023FF-2E1D-4458-B001-90D3099B8F09}" destId="{D42C896A-9AB9-4BFA-B850-B4C4C8DF135E}" srcOrd="3" destOrd="0" presId="urn:microsoft.com/office/officeart/2005/8/layout/hierarchy1"/>
    <dgm:cxn modelId="{86DE665E-5748-416B-9A72-0FC39D9221D5}" type="presParOf" srcId="{D42C896A-9AB9-4BFA-B850-B4C4C8DF135E}" destId="{665792DF-3CA7-434D-A89C-627F8D80F195}" srcOrd="0" destOrd="0" presId="urn:microsoft.com/office/officeart/2005/8/layout/hierarchy1"/>
    <dgm:cxn modelId="{C0F8198F-CB5A-42FC-A88B-6219436F6D2D}" type="presParOf" srcId="{665792DF-3CA7-434D-A89C-627F8D80F195}" destId="{C9816B66-0B2F-44E8-B6B1-35E92715182E}" srcOrd="0" destOrd="0" presId="urn:microsoft.com/office/officeart/2005/8/layout/hierarchy1"/>
    <dgm:cxn modelId="{CCB655D6-F370-49F0-BED2-82692FB4C791}" type="presParOf" srcId="{665792DF-3CA7-434D-A89C-627F8D80F195}" destId="{63C0AEA7-87DB-4870-8902-6C9BF73101D8}" srcOrd="1" destOrd="0" presId="urn:microsoft.com/office/officeart/2005/8/layout/hierarchy1"/>
    <dgm:cxn modelId="{DFEC0368-6BB0-42A6-B502-424F5CB6367D}" type="presParOf" srcId="{D42C896A-9AB9-4BFA-B850-B4C4C8DF135E}" destId="{5FF8334F-5553-4DDA-AC53-F253C5CDE307}" srcOrd="1" destOrd="0" presId="urn:microsoft.com/office/officeart/2005/8/layout/hierarchy1"/>
    <dgm:cxn modelId="{BFA1C618-1A92-417F-AB12-4829A20937E2}" type="presParOf" srcId="{5FF8334F-5553-4DDA-AC53-F253C5CDE307}" destId="{BA26AF77-8907-40AC-9FA3-7FE2C6D08733}" srcOrd="0" destOrd="0" presId="urn:microsoft.com/office/officeart/2005/8/layout/hierarchy1"/>
    <dgm:cxn modelId="{8F53CE04-AB28-4007-8392-B7DE4A5F8CE7}" type="presParOf" srcId="{5FF8334F-5553-4DDA-AC53-F253C5CDE307}" destId="{57F9E4C7-677F-44E8-9BF2-6CEA9BED1382}" srcOrd="1" destOrd="0" presId="urn:microsoft.com/office/officeart/2005/8/layout/hierarchy1"/>
    <dgm:cxn modelId="{38A4C466-0171-4937-8943-40394825AB9F}" type="presParOf" srcId="{57F9E4C7-677F-44E8-9BF2-6CEA9BED1382}" destId="{06712F69-07B2-499A-A449-94A9496FD16C}" srcOrd="0" destOrd="0" presId="urn:microsoft.com/office/officeart/2005/8/layout/hierarchy1"/>
    <dgm:cxn modelId="{C321AC1B-46F9-436A-8ADB-D32D2670F092}" type="presParOf" srcId="{06712F69-07B2-499A-A449-94A9496FD16C}" destId="{3258EFD0-EACD-4FA6-8FB4-A4D04CE02099}" srcOrd="0" destOrd="0" presId="urn:microsoft.com/office/officeart/2005/8/layout/hierarchy1"/>
    <dgm:cxn modelId="{74294F23-E977-4B4C-A0A0-470F27108243}" type="presParOf" srcId="{06712F69-07B2-499A-A449-94A9496FD16C}" destId="{165FC457-8D34-4F27-A44B-953ECFAC00AD}" srcOrd="1" destOrd="0" presId="urn:microsoft.com/office/officeart/2005/8/layout/hierarchy1"/>
    <dgm:cxn modelId="{4B843A4D-3CE1-43A7-B8B1-C4892DBD204C}" type="presParOf" srcId="{57F9E4C7-677F-44E8-9BF2-6CEA9BED1382}" destId="{D65D0577-1C3E-41E9-A767-6A0EA6CEAACB}" srcOrd="1" destOrd="0" presId="urn:microsoft.com/office/officeart/2005/8/layout/hierarchy1"/>
    <dgm:cxn modelId="{345208DC-342E-4C91-A8E9-8017E46301C7}" type="presParOf" srcId="{50F023FF-2E1D-4458-B001-90D3099B8F09}" destId="{5A209BCB-8773-4EC5-8454-5C5E53A6365A}" srcOrd="4" destOrd="0" presId="urn:microsoft.com/office/officeart/2005/8/layout/hierarchy1"/>
    <dgm:cxn modelId="{3CD64A18-F9B2-49CA-B0F3-C46279B47ED4}" type="presParOf" srcId="{50F023FF-2E1D-4458-B001-90D3099B8F09}" destId="{FDA18E6D-996D-4DC0-838A-4AB05B125530}" srcOrd="5" destOrd="0" presId="urn:microsoft.com/office/officeart/2005/8/layout/hierarchy1"/>
    <dgm:cxn modelId="{A6D05370-654C-478F-9FF1-FF3172CC4DE6}" type="presParOf" srcId="{FDA18E6D-996D-4DC0-838A-4AB05B125530}" destId="{88181D2A-9690-45F2-966E-76E471FE8568}" srcOrd="0" destOrd="0" presId="urn:microsoft.com/office/officeart/2005/8/layout/hierarchy1"/>
    <dgm:cxn modelId="{DC471738-4399-4361-8D1A-BF85554C9E92}" type="presParOf" srcId="{88181D2A-9690-45F2-966E-76E471FE8568}" destId="{F5EC46E9-CA76-4603-8AF3-9C7ABA3CDE6F}" srcOrd="0" destOrd="0" presId="urn:microsoft.com/office/officeart/2005/8/layout/hierarchy1"/>
    <dgm:cxn modelId="{B42ACCE7-D62D-41D2-8ACA-9009E7232C67}" type="presParOf" srcId="{88181D2A-9690-45F2-966E-76E471FE8568}" destId="{B7767F45-491E-459E-95E6-D327E2ABD040}" srcOrd="1" destOrd="0" presId="urn:microsoft.com/office/officeart/2005/8/layout/hierarchy1"/>
    <dgm:cxn modelId="{B7DD345D-A1E4-4D73-81CA-87E8575DFD5D}" type="presParOf" srcId="{FDA18E6D-996D-4DC0-838A-4AB05B125530}" destId="{90CD7C73-1D21-490B-873C-1605CDAB2F00}" srcOrd="1" destOrd="0" presId="urn:microsoft.com/office/officeart/2005/8/layout/hierarchy1"/>
    <dgm:cxn modelId="{82A4563B-9999-454B-B9EE-B2A03ADE4206}" type="presParOf" srcId="{90CD7C73-1D21-490B-873C-1605CDAB2F00}" destId="{04DDF4C1-4772-4F5A-A91B-B33D68D63E21}" srcOrd="0" destOrd="0" presId="urn:microsoft.com/office/officeart/2005/8/layout/hierarchy1"/>
    <dgm:cxn modelId="{2DBE063D-924C-4F64-83C2-E9D8E7DA5670}" type="presParOf" srcId="{90CD7C73-1D21-490B-873C-1605CDAB2F00}" destId="{A4DF6536-902F-4294-A87F-6617975E0700}" srcOrd="1" destOrd="0" presId="urn:microsoft.com/office/officeart/2005/8/layout/hierarchy1"/>
    <dgm:cxn modelId="{4E0D8D59-41C0-416A-9559-C81A0592B3BC}" type="presParOf" srcId="{A4DF6536-902F-4294-A87F-6617975E0700}" destId="{DD52A1DB-B50C-4EC9-91F6-8E9B83B8B116}" srcOrd="0" destOrd="0" presId="urn:microsoft.com/office/officeart/2005/8/layout/hierarchy1"/>
    <dgm:cxn modelId="{CF58F7AA-7611-4453-AE74-9F1D38084B14}" type="presParOf" srcId="{DD52A1DB-B50C-4EC9-91F6-8E9B83B8B116}" destId="{167A1896-6E50-4B42-9203-49809D9B0A30}" srcOrd="0" destOrd="0" presId="urn:microsoft.com/office/officeart/2005/8/layout/hierarchy1"/>
    <dgm:cxn modelId="{AD15D706-3D26-4E51-AD7B-7B7D3FD0B20D}" type="presParOf" srcId="{DD52A1DB-B50C-4EC9-91F6-8E9B83B8B116}" destId="{38A3E403-97AD-4F64-93E0-61253F4F33AC}" srcOrd="1" destOrd="0" presId="urn:microsoft.com/office/officeart/2005/8/layout/hierarchy1"/>
    <dgm:cxn modelId="{B199A16C-AEBD-489F-87BF-50320673158D}" type="presParOf" srcId="{A4DF6536-902F-4294-A87F-6617975E0700}" destId="{D1CB9967-A890-44D3-ABCD-C189B77E636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7ABF7C-D2CE-4586-9B9E-4FCB5E650A6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he-IL"/>
        </a:p>
      </dgm:t>
    </dgm:pt>
    <dgm:pt modelId="{F79AF216-0705-4BDD-8BDF-C389D247834D}">
      <dgm:prSet phldrT="[טקסט]" custT="1"/>
      <dgm:spPr/>
      <dgm:t>
        <a:bodyPr/>
        <a:lstStyle/>
        <a:p>
          <a:pPr rtl="1"/>
          <a:endParaRPr lang="he-IL" sz="1800" dirty="0" smtClean="0"/>
        </a:p>
        <a:p>
          <a:pPr rtl="1"/>
          <a:endParaRPr lang="he-IL" sz="1800" dirty="0" smtClean="0"/>
        </a:p>
        <a:p>
          <a:pPr rtl="1"/>
          <a:r>
            <a:rPr lang="he-IL" sz="1800" dirty="0" smtClean="0"/>
            <a:t>הוספת/החסרת בסיס, גורמת לשינוי כל הקודונים מנקודת המוטציה ואילך. </a:t>
          </a:r>
        </a:p>
        <a:p>
          <a:pPr rtl="1"/>
          <a:r>
            <a:rPr lang="he-IL" sz="1800" dirty="0" smtClean="0"/>
            <a:t>כלומר, מסגרת הקריאה של ה-</a:t>
          </a:r>
          <a:r>
            <a:rPr lang="en-US" sz="1800" dirty="0" smtClean="0"/>
            <a:t>RNA</a:t>
          </a:r>
          <a:r>
            <a:rPr lang="he-IL" sz="1800" dirty="0" smtClean="0"/>
            <a:t> משתנה.</a:t>
          </a:r>
        </a:p>
        <a:p>
          <a:pPr rtl="1"/>
          <a:r>
            <a:rPr lang="he-IL" sz="1800" dirty="0" smtClean="0"/>
            <a:t>דוגמה:</a:t>
          </a:r>
        </a:p>
        <a:p>
          <a:pPr rtl="1"/>
          <a:endParaRPr lang="en-US" sz="1800" dirty="0" smtClean="0"/>
        </a:p>
        <a:p>
          <a:pPr rtl="1"/>
          <a:r>
            <a:rPr lang="he-IL" sz="1800" dirty="0" smtClean="0"/>
            <a:t>      </a:t>
          </a:r>
          <a:r>
            <a:rPr lang="en-US" sz="1800" dirty="0" smtClean="0"/>
            <a:t>CGA  TC</a:t>
          </a:r>
          <a:r>
            <a:rPr lang="en-US" sz="1800" u="none" dirty="0" smtClean="0"/>
            <a:t>A</a:t>
          </a:r>
          <a:r>
            <a:rPr lang="en-US" sz="1800" dirty="0" smtClean="0"/>
            <a:t>  ATG TCA</a:t>
          </a:r>
          <a:r>
            <a:rPr lang="he-IL" sz="1800" dirty="0" smtClean="0"/>
            <a:t>  </a:t>
          </a:r>
        </a:p>
        <a:p>
          <a:endParaRPr lang="he-IL" b="1" dirty="0" smtClean="0">
            <a:solidFill>
              <a:schemeClr val="accent6">
                <a:lumMod val="50000"/>
                <a:lumOff val="50000"/>
              </a:schemeClr>
            </a:solidFill>
          </a:endParaRPr>
        </a:p>
        <a:p>
          <a:pPr rtl="1"/>
          <a:r>
            <a:rPr lang="he-IL" sz="1800" dirty="0" smtClean="0"/>
            <a:t> </a:t>
          </a:r>
        </a:p>
        <a:p>
          <a:pPr rtl="1"/>
          <a:r>
            <a:rPr lang="he-IL" sz="1800" dirty="0" smtClean="0"/>
            <a:t>  </a:t>
          </a:r>
          <a:r>
            <a:rPr lang="en-US" sz="1800" dirty="0" smtClean="0"/>
            <a:t>CGA  </a:t>
          </a:r>
          <a:r>
            <a:rPr lang="en-US" sz="1800" dirty="0" smtClean="0">
              <a:solidFill>
                <a:schemeClr val="tx1"/>
              </a:solidFill>
            </a:rPr>
            <a:t>TC</a:t>
          </a:r>
          <a:r>
            <a:rPr lang="en-US" sz="1800" u="none" dirty="0" smtClean="0">
              <a:solidFill>
                <a:schemeClr val="tx1"/>
              </a:solidFill>
            </a:rPr>
            <a:t>A</a:t>
          </a:r>
          <a:r>
            <a:rPr lang="en-US" sz="1800" dirty="0" smtClean="0">
              <a:solidFill>
                <a:srgbClr val="FF0000"/>
              </a:solidFill>
            </a:rPr>
            <a:t>  </a:t>
          </a:r>
          <a:r>
            <a:rPr lang="en-US" sz="1800" dirty="0" smtClean="0">
              <a:solidFill>
                <a:schemeClr val="accent6">
                  <a:lumMod val="50000"/>
                  <a:lumOff val="50000"/>
                </a:schemeClr>
              </a:solidFill>
            </a:rPr>
            <a:t>G</a:t>
          </a:r>
          <a:r>
            <a:rPr lang="en-US" sz="1800" dirty="0" smtClean="0">
              <a:solidFill>
                <a:srgbClr val="FF0000"/>
              </a:solidFill>
            </a:rPr>
            <a:t>AT GTC  A</a:t>
          </a:r>
          <a:endParaRPr lang="he-IL" sz="1800" dirty="0" smtClean="0">
            <a:solidFill>
              <a:srgbClr val="FF0000"/>
            </a:solidFill>
          </a:endParaRPr>
        </a:p>
        <a:p>
          <a:pPr rtl="1"/>
          <a:endParaRPr lang="he-IL" sz="1800" dirty="0" smtClean="0">
            <a:solidFill>
              <a:schemeClr val="tx1"/>
            </a:solidFill>
          </a:endParaRPr>
        </a:p>
        <a:p>
          <a:pPr rtl="1"/>
          <a:endParaRPr lang="he-IL" sz="1800" dirty="0" smtClean="0"/>
        </a:p>
        <a:p>
          <a:pPr rtl="1"/>
          <a:endParaRPr lang="he-IL" sz="1800" dirty="0"/>
        </a:p>
      </dgm:t>
    </dgm:pt>
    <dgm:pt modelId="{566E22C5-45C9-4A3B-97AF-4828E0B6ED38}" type="parTrans" cxnId="{59D3A323-75EB-4C71-8A07-270C24DB437F}">
      <dgm:prSet/>
      <dgm:spPr/>
      <dgm:t>
        <a:bodyPr/>
        <a:lstStyle/>
        <a:p>
          <a:pPr rtl="1"/>
          <a:endParaRPr lang="he-IL"/>
        </a:p>
      </dgm:t>
    </dgm:pt>
    <dgm:pt modelId="{CD6B4FDE-5E0F-410B-97BB-5362538D19AC}" type="sibTrans" cxnId="{59D3A323-75EB-4C71-8A07-270C24DB437F}">
      <dgm:prSet/>
      <dgm:spPr/>
      <dgm:t>
        <a:bodyPr/>
        <a:lstStyle/>
        <a:p>
          <a:pPr rtl="1"/>
          <a:endParaRPr lang="he-IL"/>
        </a:p>
      </dgm:t>
    </dgm:pt>
    <dgm:pt modelId="{CF8CAC49-D2B4-48E8-B86D-05B089ECB2DC}">
      <dgm:prSet phldrT="[טקסט]" custT="1"/>
      <dgm:spPr/>
      <dgm:t>
        <a:bodyPr/>
        <a:lstStyle/>
        <a:p>
          <a:pPr rtl="1"/>
          <a:r>
            <a:rPr lang="he-IL" sz="1800" dirty="0" smtClean="0">
              <a:solidFill>
                <a:schemeClr val="tx1"/>
              </a:solidFill>
            </a:rPr>
            <a:t>רצף</a:t>
          </a:r>
          <a:r>
            <a:rPr lang="he-IL" sz="1800" dirty="0" smtClean="0"/>
            <a:t> החומצות האמיניות מנקודת המוטציה ואילך משתנה</a:t>
          </a:r>
        </a:p>
      </dgm:t>
    </dgm:pt>
    <dgm:pt modelId="{BCED6DA7-0CBE-4CF2-B418-F4F777C2CEA3}" type="parTrans" cxnId="{42A3EFC7-92B2-4BF4-BDE6-3E27D32C52E4}">
      <dgm:prSet/>
      <dgm:spPr/>
      <dgm:t>
        <a:bodyPr/>
        <a:lstStyle/>
        <a:p>
          <a:pPr rtl="1"/>
          <a:endParaRPr lang="he-IL" dirty="0"/>
        </a:p>
      </dgm:t>
    </dgm:pt>
    <dgm:pt modelId="{D8E9EE54-3D9C-4C4F-8C7B-0D24DAEF09A6}" type="sibTrans" cxnId="{42A3EFC7-92B2-4BF4-BDE6-3E27D32C52E4}">
      <dgm:prSet/>
      <dgm:spPr/>
      <dgm:t>
        <a:bodyPr/>
        <a:lstStyle/>
        <a:p>
          <a:pPr rtl="1"/>
          <a:endParaRPr lang="he-IL"/>
        </a:p>
      </dgm:t>
    </dgm:pt>
    <dgm:pt modelId="{D5C6D819-C283-410D-B3E5-D0D81F971928}" type="pres">
      <dgm:prSet presAssocID="{D07ABF7C-D2CE-4586-9B9E-4FCB5E650A62}" presName="hierChild1" presStyleCnt="0">
        <dgm:presLayoutVars>
          <dgm:chPref val="1"/>
          <dgm:dir/>
          <dgm:animOne val="branch"/>
          <dgm:animLvl val="lvl"/>
          <dgm:resizeHandles/>
        </dgm:presLayoutVars>
      </dgm:prSet>
      <dgm:spPr/>
      <dgm:t>
        <a:bodyPr/>
        <a:lstStyle/>
        <a:p>
          <a:pPr rtl="1"/>
          <a:endParaRPr lang="he-IL"/>
        </a:p>
      </dgm:t>
    </dgm:pt>
    <dgm:pt modelId="{7EAB43E9-94A6-4F64-AD91-507ACE4B3DFB}" type="pres">
      <dgm:prSet presAssocID="{F79AF216-0705-4BDD-8BDF-C389D247834D}" presName="hierRoot1" presStyleCnt="0"/>
      <dgm:spPr/>
    </dgm:pt>
    <dgm:pt modelId="{A5E1946D-59CB-4F07-9B60-B02D70934867}" type="pres">
      <dgm:prSet presAssocID="{F79AF216-0705-4BDD-8BDF-C389D247834D}" presName="composite" presStyleCnt="0"/>
      <dgm:spPr/>
    </dgm:pt>
    <dgm:pt modelId="{DA844F99-595F-426D-A498-7E30C61C092B}" type="pres">
      <dgm:prSet presAssocID="{F79AF216-0705-4BDD-8BDF-C389D247834D}" presName="background" presStyleLbl="node0" presStyleIdx="0" presStyleCnt="1"/>
      <dgm:spPr/>
    </dgm:pt>
    <dgm:pt modelId="{1BC2B812-9514-455D-B200-181C70E41164}" type="pres">
      <dgm:prSet presAssocID="{F79AF216-0705-4BDD-8BDF-C389D247834D}" presName="text" presStyleLbl="fgAcc0" presStyleIdx="0" presStyleCnt="1" custScaleX="535865" custScaleY="343361" custLinFactNeighborX="12262" custLinFactNeighborY="284">
        <dgm:presLayoutVars>
          <dgm:chPref val="3"/>
        </dgm:presLayoutVars>
      </dgm:prSet>
      <dgm:spPr/>
      <dgm:t>
        <a:bodyPr/>
        <a:lstStyle/>
        <a:p>
          <a:pPr rtl="1"/>
          <a:endParaRPr lang="he-IL"/>
        </a:p>
      </dgm:t>
    </dgm:pt>
    <dgm:pt modelId="{50F023FF-2E1D-4458-B001-90D3099B8F09}" type="pres">
      <dgm:prSet presAssocID="{F79AF216-0705-4BDD-8BDF-C389D247834D}" presName="hierChild2" presStyleCnt="0"/>
      <dgm:spPr/>
    </dgm:pt>
    <dgm:pt modelId="{5DC73F13-E157-4F33-AD5E-33EF597D6250}" type="pres">
      <dgm:prSet presAssocID="{BCED6DA7-0CBE-4CF2-B418-F4F777C2CEA3}" presName="Name10" presStyleLbl="parChTrans1D2" presStyleIdx="0" presStyleCnt="1"/>
      <dgm:spPr/>
      <dgm:t>
        <a:bodyPr/>
        <a:lstStyle/>
        <a:p>
          <a:pPr rtl="1"/>
          <a:endParaRPr lang="he-IL"/>
        </a:p>
      </dgm:t>
    </dgm:pt>
    <dgm:pt modelId="{D42C896A-9AB9-4BFA-B850-B4C4C8DF135E}" type="pres">
      <dgm:prSet presAssocID="{CF8CAC49-D2B4-48E8-B86D-05B089ECB2DC}" presName="hierRoot2" presStyleCnt="0"/>
      <dgm:spPr/>
    </dgm:pt>
    <dgm:pt modelId="{665792DF-3CA7-434D-A89C-627F8D80F195}" type="pres">
      <dgm:prSet presAssocID="{CF8CAC49-D2B4-48E8-B86D-05B089ECB2DC}" presName="composite2" presStyleCnt="0"/>
      <dgm:spPr/>
    </dgm:pt>
    <dgm:pt modelId="{C9816B66-0B2F-44E8-B6B1-35E92715182E}" type="pres">
      <dgm:prSet presAssocID="{CF8CAC49-D2B4-48E8-B86D-05B089ECB2DC}" presName="background2" presStyleLbl="node2" presStyleIdx="0" presStyleCnt="1"/>
      <dgm:spPr/>
    </dgm:pt>
    <dgm:pt modelId="{63C0AEA7-87DB-4870-8902-6C9BF73101D8}" type="pres">
      <dgm:prSet presAssocID="{CF8CAC49-D2B4-48E8-B86D-05B089ECB2DC}" presName="text2" presStyleLbl="fgAcc2" presStyleIdx="0" presStyleCnt="1" custScaleX="419982" custScaleY="51131" custLinFactNeighborX="-4508" custLinFactNeighborY="16727">
        <dgm:presLayoutVars>
          <dgm:chPref val="3"/>
        </dgm:presLayoutVars>
      </dgm:prSet>
      <dgm:spPr/>
      <dgm:t>
        <a:bodyPr/>
        <a:lstStyle/>
        <a:p>
          <a:pPr rtl="1"/>
          <a:endParaRPr lang="he-IL"/>
        </a:p>
      </dgm:t>
    </dgm:pt>
    <dgm:pt modelId="{5FF8334F-5553-4DDA-AC53-F253C5CDE307}" type="pres">
      <dgm:prSet presAssocID="{CF8CAC49-D2B4-48E8-B86D-05B089ECB2DC}" presName="hierChild3" presStyleCnt="0"/>
      <dgm:spPr/>
    </dgm:pt>
  </dgm:ptLst>
  <dgm:cxnLst>
    <dgm:cxn modelId="{3492EA82-EABD-4D1B-9E78-1CE503FE417E}" type="presOf" srcId="{BCED6DA7-0CBE-4CF2-B418-F4F777C2CEA3}" destId="{5DC73F13-E157-4F33-AD5E-33EF597D6250}" srcOrd="0" destOrd="0" presId="urn:microsoft.com/office/officeart/2005/8/layout/hierarchy1"/>
    <dgm:cxn modelId="{59D3A323-75EB-4C71-8A07-270C24DB437F}" srcId="{D07ABF7C-D2CE-4586-9B9E-4FCB5E650A62}" destId="{F79AF216-0705-4BDD-8BDF-C389D247834D}" srcOrd="0" destOrd="0" parTransId="{566E22C5-45C9-4A3B-97AF-4828E0B6ED38}" sibTransId="{CD6B4FDE-5E0F-410B-97BB-5362538D19AC}"/>
    <dgm:cxn modelId="{42A3EFC7-92B2-4BF4-BDE6-3E27D32C52E4}" srcId="{F79AF216-0705-4BDD-8BDF-C389D247834D}" destId="{CF8CAC49-D2B4-48E8-B86D-05B089ECB2DC}" srcOrd="0" destOrd="0" parTransId="{BCED6DA7-0CBE-4CF2-B418-F4F777C2CEA3}" sibTransId="{D8E9EE54-3D9C-4C4F-8C7B-0D24DAEF09A6}"/>
    <dgm:cxn modelId="{1C864037-DF7A-4B0C-9B5B-94C28E515AB3}" type="presOf" srcId="{D07ABF7C-D2CE-4586-9B9E-4FCB5E650A62}" destId="{D5C6D819-C283-410D-B3E5-D0D81F971928}" srcOrd="0" destOrd="0" presId="urn:microsoft.com/office/officeart/2005/8/layout/hierarchy1"/>
    <dgm:cxn modelId="{8224B8DD-7C4C-43CF-9B12-6456A2065133}" type="presOf" srcId="{F79AF216-0705-4BDD-8BDF-C389D247834D}" destId="{1BC2B812-9514-455D-B200-181C70E41164}" srcOrd="0" destOrd="0" presId="urn:microsoft.com/office/officeart/2005/8/layout/hierarchy1"/>
    <dgm:cxn modelId="{C6003EEC-52B1-4829-BDF2-9F81E5076C31}" type="presOf" srcId="{CF8CAC49-D2B4-48E8-B86D-05B089ECB2DC}" destId="{63C0AEA7-87DB-4870-8902-6C9BF73101D8}" srcOrd="0" destOrd="0" presId="urn:microsoft.com/office/officeart/2005/8/layout/hierarchy1"/>
    <dgm:cxn modelId="{721EC8C2-0074-4D24-9B5D-6D47BF645522}" type="presParOf" srcId="{D5C6D819-C283-410D-B3E5-D0D81F971928}" destId="{7EAB43E9-94A6-4F64-AD91-507ACE4B3DFB}" srcOrd="0" destOrd="0" presId="urn:microsoft.com/office/officeart/2005/8/layout/hierarchy1"/>
    <dgm:cxn modelId="{95728005-1EC3-449C-AB79-79E55D1DDE2F}" type="presParOf" srcId="{7EAB43E9-94A6-4F64-AD91-507ACE4B3DFB}" destId="{A5E1946D-59CB-4F07-9B60-B02D70934867}" srcOrd="0" destOrd="0" presId="urn:microsoft.com/office/officeart/2005/8/layout/hierarchy1"/>
    <dgm:cxn modelId="{10505DDB-1939-4000-A41E-31B571F5973C}" type="presParOf" srcId="{A5E1946D-59CB-4F07-9B60-B02D70934867}" destId="{DA844F99-595F-426D-A498-7E30C61C092B}" srcOrd="0" destOrd="0" presId="urn:microsoft.com/office/officeart/2005/8/layout/hierarchy1"/>
    <dgm:cxn modelId="{CA4078E1-A70B-4F68-A5F7-2FB0417BB76B}" type="presParOf" srcId="{A5E1946D-59CB-4F07-9B60-B02D70934867}" destId="{1BC2B812-9514-455D-B200-181C70E41164}" srcOrd="1" destOrd="0" presId="urn:microsoft.com/office/officeart/2005/8/layout/hierarchy1"/>
    <dgm:cxn modelId="{D25E4D44-92D9-4A75-810D-2D50843E365E}" type="presParOf" srcId="{7EAB43E9-94A6-4F64-AD91-507ACE4B3DFB}" destId="{50F023FF-2E1D-4458-B001-90D3099B8F09}" srcOrd="1" destOrd="0" presId="urn:microsoft.com/office/officeart/2005/8/layout/hierarchy1"/>
    <dgm:cxn modelId="{7C3577D7-D48C-433B-9750-8C751230EFD8}" type="presParOf" srcId="{50F023FF-2E1D-4458-B001-90D3099B8F09}" destId="{5DC73F13-E157-4F33-AD5E-33EF597D6250}" srcOrd="0" destOrd="0" presId="urn:microsoft.com/office/officeart/2005/8/layout/hierarchy1"/>
    <dgm:cxn modelId="{71FF3DC4-1C90-416E-B131-2073292BEF3C}" type="presParOf" srcId="{50F023FF-2E1D-4458-B001-90D3099B8F09}" destId="{D42C896A-9AB9-4BFA-B850-B4C4C8DF135E}" srcOrd="1" destOrd="0" presId="urn:microsoft.com/office/officeart/2005/8/layout/hierarchy1"/>
    <dgm:cxn modelId="{6E70BB39-14D0-40DA-AC68-139D8A3D86E9}" type="presParOf" srcId="{D42C896A-9AB9-4BFA-B850-B4C4C8DF135E}" destId="{665792DF-3CA7-434D-A89C-627F8D80F195}" srcOrd="0" destOrd="0" presId="urn:microsoft.com/office/officeart/2005/8/layout/hierarchy1"/>
    <dgm:cxn modelId="{1804F765-03DF-4BCB-B7F5-F47C8CED2003}" type="presParOf" srcId="{665792DF-3CA7-434D-A89C-627F8D80F195}" destId="{C9816B66-0B2F-44E8-B6B1-35E92715182E}" srcOrd="0" destOrd="0" presId="urn:microsoft.com/office/officeart/2005/8/layout/hierarchy1"/>
    <dgm:cxn modelId="{44027912-7F4F-4111-8987-E6FCEDE3EE08}" type="presParOf" srcId="{665792DF-3CA7-434D-A89C-627F8D80F195}" destId="{63C0AEA7-87DB-4870-8902-6C9BF73101D8}" srcOrd="1" destOrd="0" presId="urn:microsoft.com/office/officeart/2005/8/layout/hierarchy1"/>
    <dgm:cxn modelId="{476F9C33-EEFA-44AD-B190-3E67CC7327DC}" type="presParOf" srcId="{D42C896A-9AB9-4BFA-B850-B4C4C8DF135E}" destId="{5FF8334F-5553-4DDA-AC53-F253C5CDE30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39AFDECD-BAD2-4C57-804C-9A9B9E6ED65D}" type="datetimeFigureOut">
              <a:rPr lang="he-IL"/>
              <a:pPr>
                <a:defRPr/>
              </a:pPr>
              <a:t>י"א/אלול/תשע"ז</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FCBF6CAA-5D8A-4DEB-81C1-6AFEE74596F6}" type="slidenum">
              <a:rPr lang="he-IL"/>
              <a:pPr>
                <a:defRPr/>
              </a:pPr>
              <a:t>‹#›</a:t>
            </a:fld>
            <a:endParaRPr lang="he-IL" dirty="0"/>
          </a:p>
        </p:txBody>
      </p:sp>
    </p:spTree>
    <p:extLst>
      <p:ext uri="{BB962C8B-B14F-4D97-AF65-F5344CB8AC3E}">
        <p14:creationId xmlns:p14="http://schemas.microsoft.com/office/powerpoint/2010/main" val="4128095161"/>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dirty="0"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6AD4D1-CCCC-4466-B975-6A99F232B439}" type="slidenum">
              <a:rPr lang="he-IL" smtClean="0"/>
              <a:pPr fontAlgn="base">
                <a:spcBef>
                  <a:spcPct val="0"/>
                </a:spcBef>
                <a:spcAft>
                  <a:spcPct val="0"/>
                </a:spcAft>
                <a:defRPr/>
              </a:pPr>
              <a:t>1</a:t>
            </a:fld>
            <a:endParaRPr lang="he-IL" dirty="0" smtClean="0"/>
          </a:p>
        </p:txBody>
      </p:sp>
    </p:spTree>
    <p:extLst>
      <p:ext uri="{BB962C8B-B14F-4D97-AF65-F5344CB8AC3E}">
        <p14:creationId xmlns:p14="http://schemas.microsoft.com/office/powerpoint/2010/main" val="1419561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87BF41CA-2818-4C85-9470-E30F41D32B65}" type="slidenum">
              <a:rPr lang="he-IL">
                <a:solidFill>
                  <a:prstClr val="black"/>
                </a:solidFill>
              </a:rPr>
              <a:pPr>
                <a:defRPr/>
              </a:pPr>
              <a:t>62</a:t>
            </a:fld>
            <a:endParaRPr lang="he-IL" dirty="0">
              <a:solidFill>
                <a:prstClr val="black"/>
              </a:solidFill>
            </a:endParaRPr>
          </a:p>
        </p:txBody>
      </p:sp>
    </p:spTree>
    <p:extLst>
      <p:ext uri="{BB962C8B-B14F-4D97-AF65-F5344CB8AC3E}">
        <p14:creationId xmlns:p14="http://schemas.microsoft.com/office/powerpoint/2010/main" val="1984130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87BF41CA-2818-4C85-9470-E30F41D32B65}" type="slidenum">
              <a:rPr lang="he-IL">
                <a:solidFill>
                  <a:prstClr val="black"/>
                </a:solidFill>
              </a:rPr>
              <a:pPr>
                <a:defRPr/>
              </a:pPr>
              <a:t>63</a:t>
            </a:fld>
            <a:endParaRPr lang="he-IL" dirty="0">
              <a:solidFill>
                <a:prstClr val="black"/>
              </a:solidFill>
            </a:endParaRPr>
          </a:p>
        </p:txBody>
      </p:sp>
    </p:spTree>
    <p:extLst>
      <p:ext uri="{BB962C8B-B14F-4D97-AF65-F5344CB8AC3E}">
        <p14:creationId xmlns:p14="http://schemas.microsoft.com/office/powerpoint/2010/main" val="3580563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465C173-2839-4994-80A1-E61F01D6608C}"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E58A80F-DCA2-4755-A2FD-BE06B8EC238B}" type="slidenum">
              <a:rPr lang="he-IL"/>
              <a:pPr>
                <a:defRPr/>
              </a:pPr>
              <a:t>‹#›</a:t>
            </a:fld>
            <a:endParaRPr lang="he-IL" dirty="0"/>
          </a:p>
        </p:txBody>
      </p:sp>
    </p:spTree>
    <p:extLst>
      <p:ext uri="{BB962C8B-B14F-4D97-AF65-F5344CB8AC3E}">
        <p14:creationId xmlns:p14="http://schemas.microsoft.com/office/powerpoint/2010/main" val="2930566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E260AF0-F883-4E2E-82D1-4550E187688A}"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5777193-C668-4606-B3BC-0A5C94C49BDD}" type="slidenum">
              <a:rPr lang="he-IL"/>
              <a:pPr>
                <a:defRPr/>
              </a:pPr>
              <a:t>‹#›</a:t>
            </a:fld>
            <a:endParaRPr lang="he-IL" dirty="0"/>
          </a:p>
        </p:txBody>
      </p:sp>
    </p:spTree>
    <p:extLst>
      <p:ext uri="{BB962C8B-B14F-4D97-AF65-F5344CB8AC3E}">
        <p14:creationId xmlns:p14="http://schemas.microsoft.com/office/powerpoint/2010/main" val="1918062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8E91F00-692C-481C-81C6-D61F369BD0FA}" type="slidenum">
              <a:rPr lang="he-IL"/>
              <a:pPr>
                <a:defRPr/>
              </a:pPr>
              <a:t>‹#›</a:t>
            </a:fld>
            <a:endParaRPr lang="he-IL" dirty="0"/>
          </a:p>
        </p:txBody>
      </p:sp>
    </p:spTree>
    <p:extLst>
      <p:ext uri="{BB962C8B-B14F-4D97-AF65-F5344CB8AC3E}">
        <p14:creationId xmlns:p14="http://schemas.microsoft.com/office/powerpoint/2010/main" val="3131154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4AA51A0-49AC-4342-A714-4358A5029859}" type="slidenum">
              <a:rPr lang="he-IL"/>
              <a:pPr>
                <a:defRPr/>
              </a:pPr>
              <a:t>‹#›</a:t>
            </a:fld>
            <a:endParaRPr lang="he-IL" dirty="0"/>
          </a:p>
        </p:txBody>
      </p:sp>
    </p:spTree>
    <p:extLst>
      <p:ext uri="{BB962C8B-B14F-4D97-AF65-F5344CB8AC3E}">
        <p14:creationId xmlns:p14="http://schemas.microsoft.com/office/powerpoint/2010/main" val="2970573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9B49BC03-0634-4D87-AACE-F94E82698752}"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A549F86D-3724-44B6-B1E6-AE42CB82D586}" type="slidenum">
              <a:rPr lang="he-IL"/>
              <a:pPr>
                <a:defRPr/>
              </a:pPr>
              <a:t>‹#›</a:t>
            </a:fld>
            <a:endParaRPr lang="he-IL" dirty="0"/>
          </a:p>
        </p:txBody>
      </p:sp>
    </p:spTree>
    <p:extLst>
      <p:ext uri="{BB962C8B-B14F-4D97-AF65-F5344CB8AC3E}">
        <p14:creationId xmlns:p14="http://schemas.microsoft.com/office/powerpoint/2010/main" val="524796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94C978C-E17C-483B-8507-E5D5F06C1B10}"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3D16791-F127-4FDE-80A6-33065402E4D3}" type="slidenum">
              <a:rPr lang="he-IL"/>
              <a:pPr>
                <a:defRPr/>
              </a:pPr>
              <a:t>‹#›</a:t>
            </a:fld>
            <a:endParaRPr lang="he-IL" dirty="0"/>
          </a:p>
        </p:txBody>
      </p:sp>
    </p:spTree>
    <p:extLst>
      <p:ext uri="{BB962C8B-B14F-4D97-AF65-F5344CB8AC3E}">
        <p14:creationId xmlns:p14="http://schemas.microsoft.com/office/powerpoint/2010/main" val="1003837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072A41E-2113-4D78-9E44-4CD5A8689CA1}" type="slidenum">
              <a:rPr lang="he-IL"/>
              <a:pPr>
                <a:defRPr/>
              </a:pPr>
              <a:t>‹#›</a:t>
            </a:fld>
            <a:endParaRPr lang="he-IL" dirty="0"/>
          </a:p>
        </p:txBody>
      </p:sp>
    </p:spTree>
    <p:extLst>
      <p:ext uri="{BB962C8B-B14F-4D97-AF65-F5344CB8AC3E}">
        <p14:creationId xmlns:p14="http://schemas.microsoft.com/office/powerpoint/2010/main" val="1880728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9AB7D90-2F34-43B4-B5F2-C23AC6265F1E}" type="slidenum">
              <a:rPr lang="he-IL"/>
              <a:pPr>
                <a:defRPr/>
              </a:pPr>
              <a:t>‹#›</a:t>
            </a:fld>
            <a:endParaRPr lang="he-IL" dirty="0"/>
          </a:p>
        </p:txBody>
      </p:sp>
    </p:spTree>
    <p:extLst>
      <p:ext uri="{BB962C8B-B14F-4D97-AF65-F5344CB8AC3E}">
        <p14:creationId xmlns:p14="http://schemas.microsoft.com/office/powerpoint/2010/main" val="1702426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37AAC057-6AE7-46B3-9BF2-5B07C056A137}"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4C2D5E75-213B-4228-8C88-A2D4282C1D40}" type="slidenum">
              <a:rPr lang="he-IL"/>
              <a:pPr>
                <a:defRPr/>
              </a:pPr>
              <a:t>‹#›</a:t>
            </a:fld>
            <a:endParaRPr lang="he-IL" dirty="0"/>
          </a:p>
        </p:txBody>
      </p:sp>
    </p:spTree>
    <p:extLst>
      <p:ext uri="{BB962C8B-B14F-4D97-AF65-F5344CB8AC3E}">
        <p14:creationId xmlns:p14="http://schemas.microsoft.com/office/powerpoint/2010/main" val="3499860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DABD6AE-AF27-4599-95E7-440E3B6EBDCD}"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8EC727F-2871-412E-AA72-F4352AC6A02A}" type="slidenum">
              <a:rPr lang="he-IL"/>
              <a:pPr>
                <a:defRPr/>
              </a:pPr>
              <a:t>‹#›</a:t>
            </a:fld>
            <a:endParaRPr lang="he-IL" dirty="0"/>
          </a:p>
        </p:txBody>
      </p:sp>
    </p:spTree>
    <p:extLst>
      <p:ext uri="{BB962C8B-B14F-4D97-AF65-F5344CB8AC3E}">
        <p14:creationId xmlns:p14="http://schemas.microsoft.com/office/powerpoint/2010/main" val="77417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2079204-C9E3-431B-8D02-B0E68DADF769}" type="slidenum">
              <a:rPr lang="he-IL"/>
              <a:pPr>
                <a:defRPr/>
              </a:pPr>
              <a:t>‹#›</a:t>
            </a:fld>
            <a:endParaRPr lang="he-IL" dirty="0"/>
          </a:p>
        </p:txBody>
      </p:sp>
    </p:spTree>
    <p:extLst>
      <p:ext uri="{BB962C8B-B14F-4D97-AF65-F5344CB8AC3E}">
        <p14:creationId xmlns:p14="http://schemas.microsoft.com/office/powerpoint/2010/main" val="50794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D6EC4DC-7845-4B7C-8B25-1CC960C921A0}" type="slidenum">
              <a:rPr lang="he-IL"/>
              <a:pPr>
                <a:defRPr/>
              </a:pPr>
              <a:t>‹#›</a:t>
            </a:fld>
            <a:endParaRPr lang="he-IL" dirty="0"/>
          </a:p>
        </p:txBody>
      </p:sp>
    </p:spTree>
    <p:extLst>
      <p:ext uri="{BB962C8B-B14F-4D97-AF65-F5344CB8AC3E}">
        <p14:creationId xmlns:p14="http://schemas.microsoft.com/office/powerpoint/2010/main" val="3627726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FF2C6AE-DB57-4E4C-8C14-81162FC93592}" type="slidenum">
              <a:rPr lang="he-IL"/>
              <a:pPr>
                <a:defRPr/>
              </a:pPr>
              <a:t>‹#›</a:t>
            </a:fld>
            <a:endParaRPr lang="he-IL" dirty="0"/>
          </a:p>
        </p:txBody>
      </p:sp>
    </p:spTree>
    <p:extLst>
      <p:ext uri="{BB962C8B-B14F-4D97-AF65-F5344CB8AC3E}">
        <p14:creationId xmlns:p14="http://schemas.microsoft.com/office/powerpoint/2010/main" val="3244060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E46932A-A1F9-441D-BBA4-549E3DA5E5BE}"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B842EF06-5D69-4D23-95F1-CEF85815ADCF}" type="slidenum">
              <a:rPr lang="he-IL"/>
              <a:pPr>
                <a:defRPr/>
              </a:pPr>
              <a:t>‹#›</a:t>
            </a:fld>
            <a:endParaRPr lang="he-IL" dirty="0"/>
          </a:p>
        </p:txBody>
      </p:sp>
    </p:spTree>
    <p:extLst>
      <p:ext uri="{BB962C8B-B14F-4D97-AF65-F5344CB8AC3E}">
        <p14:creationId xmlns:p14="http://schemas.microsoft.com/office/powerpoint/2010/main" val="3314773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3E8DA3C-4345-4446-B805-55F79C504F89}"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A57A89C-2BF6-4211-BB95-8877C6AAF690}" type="slidenum">
              <a:rPr lang="he-IL"/>
              <a:pPr>
                <a:defRPr/>
              </a:pPr>
              <a:t>‹#›</a:t>
            </a:fld>
            <a:endParaRPr lang="he-IL" dirty="0"/>
          </a:p>
        </p:txBody>
      </p:sp>
    </p:spTree>
    <p:extLst>
      <p:ext uri="{BB962C8B-B14F-4D97-AF65-F5344CB8AC3E}">
        <p14:creationId xmlns:p14="http://schemas.microsoft.com/office/powerpoint/2010/main" val="3065766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4A64901-2234-4FE3-B166-3A23A6A69A95}" type="slidenum">
              <a:rPr lang="he-IL"/>
              <a:pPr>
                <a:defRPr/>
              </a:pPr>
              <a:t>‹#›</a:t>
            </a:fld>
            <a:endParaRPr lang="he-IL" dirty="0"/>
          </a:p>
        </p:txBody>
      </p:sp>
    </p:spTree>
    <p:extLst>
      <p:ext uri="{BB962C8B-B14F-4D97-AF65-F5344CB8AC3E}">
        <p14:creationId xmlns:p14="http://schemas.microsoft.com/office/powerpoint/2010/main" val="427551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539B235-1F1B-41AD-A97C-7D2A7B9EBCAA}" type="slidenum">
              <a:rPr lang="he-IL"/>
              <a:pPr>
                <a:defRPr/>
              </a:pPr>
              <a:t>‹#›</a:t>
            </a:fld>
            <a:endParaRPr lang="he-IL" dirty="0"/>
          </a:p>
        </p:txBody>
      </p:sp>
    </p:spTree>
    <p:extLst>
      <p:ext uri="{BB962C8B-B14F-4D97-AF65-F5344CB8AC3E}">
        <p14:creationId xmlns:p14="http://schemas.microsoft.com/office/powerpoint/2010/main" val="498562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AB9EF7F1-0FE5-4850-9FF0-1AB1E0FC22E8}" type="slidenum">
              <a:rPr lang="he-IL"/>
              <a:pPr>
                <a:defRPr/>
              </a:pPr>
              <a:t>‹#›</a:t>
            </a:fld>
            <a:endParaRPr lang="he-IL" dirty="0"/>
          </a:p>
        </p:txBody>
      </p:sp>
    </p:spTree>
    <p:extLst>
      <p:ext uri="{BB962C8B-B14F-4D97-AF65-F5344CB8AC3E}">
        <p14:creationId xmlns:p14="http://schemas.microsoft.com/office/powerpoint/2010/main" val="4120014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03C414EE-B689-43E6-8EAC-DDE7ED30CA98}" type="slidenum">
              <a:rPr lang="he-IL"/>
              <a:pPr>
                <a:defRPr/>
              </a:pPr>
              <a:t>‹#›</a:t>
            </a:fld>
            <a:endParaRPr lang="he-IL" dirty="0"/>
          </a:p>
        </p:txBody>
      </p:sp>
    </p:spTree>
    <p:extLst>
      <p:ext uri="{BB962C8B-B14F-4D97-AF65-F5344CB8AC3E}">
        <p14:creationId xmlns:p14="http://schemas.microsoft.com/office/powerpoint/2010/main" val="2898296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7F029194-8C01-47A9-A4E1-C3976043157D}" type="slidenum">
              <a:rPr lang="he-IL"/>
              <a:pPr>
                <a:defRPr/>
              </a:pPr>
              <a:t>‹#›</a:t>
            </a:fld>
            <a:endParaRPr lang="he-IL" dirty="0"/>
          </a:p>
        </p:txBody>
      </p:sp>
    </p:spTree>
    <p:extLst>
      <p:ext uri="{BB962C8B-B14F-4D97-AF65-F5344CB8AC3E}">
        <p14:creationId xmlns:p14="http://schemas.microsoft.com/office/powerpoint/2010/main" val="3417973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6234BD4-44AE-4595-9EA4-A763E4647AFF}" type="datetime8">
              <a:rPr lang="he-IL">
                <a:solidFill>
                  <a:prstClr val="black">
                    <a:tint val="75000"/>
                  </a:prstClr>
                </a:solidFill>
              </a:rPr>
              <a:pPr>
                <a:defRPr/>
              </a:pPr>
              <a:t>02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3AB7E4B-C613-4D72-8432-6E043C28BFC7}" type="slidenum">
              <a:rPr lang="he-IL"/>
              <a:pPr>
                <a:defRPr/>
              </a:pPr>
              <a:t>‹#›</a:t>
            </a:fld>
            <a:endParaRPr lang="he-IL" dirty="0"/>
          </a:p>
        </p:txBody>
      </p:sp>
    </p:spTree>
    <p:extLst>
      <p:ext uri="{BB962C8B-B14F-4D97-AF65-F5344CB8AC3E}">
        <p14:creationId xmlns:p14="http://schemas.microsoft.com/office/powerpoint/2010/main" val="38667935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2311FA8-5A83-4160-AEA2-ECCAE7A53A4E}" type="slidenum">
              <a:rPr lang="he-IL"/>
              <a:pPr>
                <a:defRPr/>
              </a:pPr>
              <a:t>‹#›</a:t>
            </a:fld>
            <a:endParaRPr lang="he-IL" dirty="0"/>
          </a:p>
        </p:txBody>
      </p:sp>
    </p:spTree>
    <p:extLst>
      <p:ext uri="{BB962C8B-B14F-4D97-AF65-F5344CB8AC3E}">
        <p14:creationId xmlns:p14="http://schemas.microsoft.com/office/powerpoint/2010/main" val="1843486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CD4E2E7-6C13-4F92-9A24-B38E897B5C8D}" type="slidenum">
              <a:rPr lang="he-IL"/>
              <a:pPr>
                <a:defRPr/>
              </a:pPr>
              <a:t>‹#›</a:t>
            </a:fld>
            <a:endParaRPr lang="he-IL" dirty="0"/>
          </a:p>
        </p:txBody>
      </p:sp>
    </p:spTree>
    <p:extLst>
      <p:ext uri="{BB962C8B-B14F-4D97-AF65-F5344CB8AC3E}">
        <p14:creationId xmlns:p14="http://schemas.microsoft.com/office/powerpoint/2010/main" val="28062285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440211C-BA16-406C-BFEE-9DF15195CEC9}" type="slidenum">
              <a:rPr lang="he-IL"/>
              <a:pPr>
                <a:defRPr/>
              </a:pPr>
              <a:t>‹#›</a:t>
            </a:fld>
            <a:endParaRPr lang="he-IL" dirty="0"/>
          </a:p>
        </p:txBody>
      </p:sp>
    </p:spTree>
    <p:extLst>
      <p:ext uri="{BB962C8B-B14F-4D97-AF65-F5344CB8AC3E}">
        <p14:creationId xmlns:p14="http://schemas.microsoft.com/office/powerpoint/2010/main" val="5673907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CD841DF8-A588-48CF-A59B-7221A30B0EA8}" type="datetime8">
              <a:rPr lang="he-IL">
                <a:solidFill>
                  <a:prstClr val="black">
                    <a:tint val="75000"/>
                  </a:prstClr>
                </a:solidFill>
              </a:rPr>
              <a:pPr>
                <a:defRPr/>
              </a:pPr>
              <a:t>02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17A9435-B955-4231-B5D1-D4CF71BBE67F}" type="slidenum">
              <a:rPr lang="he-IL"/>
              <a:pPr>
                <a:defRPr/>
              </a:pPr>
              <a:t>‹#›</a:t>
            </a:fld>
            <a:endParaRPr lang="he-IL" dirty="0"/>
          </a:p>
        </p:txBody>
      </p:sp>
    </p:spTree>
    <p:extLst>
      <p:ext uri="{BB962C8B-B14F-4D97-AF65-F5344CB8AC3E}">
        <p14:creationId xmlns:p14="http://schemas.microsoft.com/office/powerpoint/2010/main" val="1285520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2DFD78F3-6D4E-464D-967C-FD6872CEEA98}" type="datetime8">
              <a:rPr lang="he-IL">
                <a:solidFill>
                  <a:prstClr val="black">
                    <a:tint val="75000"/>
                  </a:prstClr>
                </a:solidFill>
              </a:rPr>
              <a:pPr>
                <a:defRPr/>
              </a:pPr>
              <a:t>02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5139D982-9838-4A66-8BFA-AB8127A0E948}" type="slidenum">
              <a:rPr lang="he-IL"/>
              <a:pPr>
                <a:defRPr/>
              </a:pPr>
              <a:t>‹#›</a:t>
            </a:fld>
            <a:endParaRPr lang="he-IL" dirty="0"/>
          </a:p>
        </p:txBody>
      </p:sp>
    </p:spTree>
    <p:extLst>
      <p:ext uri="{BB962C8B-B14F-4D97-AF65-F5344CB8AC3E}">
        <p14:creationId xmlns:p14="http://schemas.microsoft.com/office/powerpoint/2010/main" val="3807026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9E53E5DF-8912-464C-93A1-D881AD4FA182}"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91055968-BF66-4DD1-9012-F945395E358D}" type="slidenum">
              <a:rPr lang="he-IL"/>
              <a:pPr>
                <a:defRPr/>
              </a:pPr>
              <a:t>‹#›</a:t>
            </a:fld>
            <a:endParaRPr lang="he-IL" dirty="0"/>
          </a:p>
        </p:txBody>
      </p:sp>
    </p:spTree>
    <p:extLst>
      <p:ext uri="{BB962C8B-B14F-4D97-AF65-F5344CB8AC3E}">
        <p14:creationId xmlns:p14="http://schemas.microsoft.com/office/powerpoint/2010/main" val="2360702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8DDD2FF5-3C9D-4FB7-B06B-EF5B7866A0D4}"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235B5659-0D8A-478B-B874-AF921E1AC628}" type="slidenum">
              <a:rPr lang="he-IL"/>
              <a:pPr>
                <a:defRPr/>
              </a:pPr>
              <a:t>‹#›</a:t>
            </a:fld>
            <a:endParaRPr lang="he-IL" dirty="0"/>
          </a:p>
        </p:txBody>
      </p:sp>
    </p:spTree>
    <p:extLst>
      <p:ext uri="{BB962C8B-B14F-4D97-AF65-F5344CB8AC3E}">
        <p14:creationId xmlns:p14="http://schemas.microsoft.com/office/powerpoint/2010/main" val="12096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B03C8F9-9BA1-4A13-971B-684BF423CE36}"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8DC3F50-456B-450A-A4AC-6D19473B990C}" type="slidenum">
              <a:rPr lang="he-IL"/>
              <a:pPr>
                <a:defRPr/>
              </a:pPr>
              <a:t>‹#›</a:t>
            </a:fld>
            <a:endParaRPr lang="he-IL" dirty="0"/>
          </a:p>
        </p:txBody>
      </p:sp>
    </p:spTree>
    <p:extLst>
      <p:ext uri="{BB962C8B-B14F-4D97-AF65-F5344CB8AC3E}">
        <p14:creationId xmlns:p14="http://schemas.microsoft.com/office/powerpoint/2010/main" val="3727328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FD4670E-F6F4-45A0-B399-F5D51B8D42E8}" type="slidenum">
              <a:rPr lang="he-IL"/>
              <a:pPr>
                <a:defRPr/>
              </a:pPr>
              <a:t>‹#›</a:t>
            </a:fld>
            <a:endParaRPr lang="he-IL" dirty="0"/>
          </a:p>
        </p:txBody>
      </p:sp>
    </p:spTree>
    <p:extLst>
      <p:ext uri="{BB962C8B-B14F-4D97-AF65-F5344CB8AC3E}">
        <p14:creationId xmlns:p14="http://schemas.microsoft.com/office/powerpoint/2010/main" val="778107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0B93824-01D3-4E88-A4AE-FA31AA620026}" type="slidenum">
              <a:rPr lang="he-IL"/>
              <a:pPr>
                <a:defRPr/>
              </a:pPr>
              <a:t>‹#›</a:t>
            </a:fld>
            <a:endParaRPr lang="he-IL" dirty="0"/>
          </a:p>
        </p:txBody>
      </p:sp>
    </p:spTree>
    <p:extLst>
      <p:ext uri="{BB962C8B-B14F-4D97-AF65-F5344CB8AC3E}">
        <p14:creationId xmlns:p14="http://schemas.microsoft.com/office/powerpoint/2010/main" val="202927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E7CA4AB7-F94F-42B9-BA6F-C685D185D524}"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F9DEEA89-60F7-4624-AE89-FDEFEF85BAB3}" type="slidenum">
              <a:rPr lang="he-IL"/>
              <a:pPr>
                <a:defRPr/>
              </a:pPr>
              <a:t>‹#›</a:t>
            </a:fld>
            <a:endParaRPr lang="he-IL" dirty="0"/>
          </a:p>
        </p:txBody>
      </p:sp>
    </p:spTree>
    <p:extLst>
      <p:ext uri="{BB962C8B-B14F-4D97-AF65-F5344CB8AC3E}">
        <p14:creationId xmlns:p14="http://schemas.microsoft.com/office/powerpoint/2010/main" val="32429551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7.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9FA4CC6-3F0D-48C2-B632-77D919203181}"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CF4A3EC-C4C0-4FD4-B577-5C73B9B3658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850" r:id="rId1"/>
    <p:sldLayoutId id="2147486851" r:id="rId2"/>
    <p:sldLayoutId id="2147486852" r:id="rId3"/>
    <p:sldLayoutId id="2147486847" r:id="rId4"/>
    <p:sldLayoutId id="2147486853"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6FE37E8-10C4-4009-AF13-AD3653CF6081}"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3FB7B28-1810-4C40-A98D-770A78FF822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854" r:id="rId1"/>
    <p:sldLayoutId id="2147486855" r:id="rId2"/>
    <p:sldLayoutId id="2147486856" r:id="rId3"/>
    <p:sldLayoutId id="214748685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6ED7F24-54CA-47B8-98E0-B7F4200214FC}"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A877F13-7F3C-4A86-9DE5-A5987041308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858" r:id="rId1"/>
    <p:sldLayoutId id="2147486859" r:id="rId2"/>
    <p:sldLayoutId id="2147486860" r:id="rId3"/>
    <p:sldLayoutId id="2147486848"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F97BD2F-3DB6-4338-8F89-6926AC4ABAE3}"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A1D7353-A30E-43BA-975A-6ECC7B2F279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861" r:id="rId1"/>
    <p:sldLayoutId id="2147486862" r:id="rId2"/>
    <p:sldLayoutId id="2147486863" r:id="rId3"/>
    <p:sldLayoutId id="2147486864"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7C27A8DA-1F1E-4B2D-AD9E-28219DD12E51}"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8595DD9-76D8-4C79-8EC9-6C710951D24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865" r:id="rId1"/>
    <p:sldLayoutId id="2147486866" r:id="rId2"/>
    <p:sldLayoutId id="2147486867" r:id="rId3"/>
    <p:sldLayoutId id="2147486849"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C0FD651-E4A7-4CDE-8FB1-5B671D658D33}"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FB0A10DD-0155-40C5-87D5-9AAB964431B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868" r:id="rId1"/>
    <p:sldLayoutId id="2147486869" r:id="rId2"/>
    <p:sldLayoutId id="2147486870" r:id="rId3"/>
    <p:sldLayoutId id="2147486871" r:id="rId4"/>
    <p:sldLayoutId id="2147486872" r:id="rId5"/>
    <p:sldLayoutId id="2147486873"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027001C-D232-49A1-9F15-296163EC43BC}" type="datetime8">
              <a:rPr lang="he-IL">
                <a:solidFill>
                  <a:prstClr val="black">
                    <a:tint val="75000"/>
                  </a:prstClr>
                </a:solidFill>
              </a:rPr>
              <a:pPr>
                <a:defRPr/>
              </a:pPr>
              <a:t>02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E33CD03-39C7-4B72-A459-E0805DCC1B22}" type="slidenum">
              <a:rPr lang="he-IL"/>
              <a:pPr>
                <a:defRPr/>
              </a:pPr>
              <a:t>‹#›</a:t>
            </a:fld>
            <a:endParaRPr lang="he-IL" dirty="0"/>
          </a:p>
        </p:txBody>
      </p:sp>
    </p:spTree>
    <p:extLst>
      <p:ext uri="{BB962C8B-B14F-4D97-AF65-F5344CB8AC3E}">
        <p14:creationId xmlns:p14="http://schemas.microsoft.com/office/powerpoint/2010/main" val="1718453835"/>
      </p:ext>
    </p:extLst>
  </p:cSld>
  <p:clrMap bg1="lt1" tx1="dk1" bg2="lt2" tx2="dk2" accent1="accent1" accent2="accent2" accent3="accent3" accent4="accent4" accent5="accent5" accent6="accent6" hlink="hlink" folHlink="folHlink"/>
  <p:sldLayoutIdLst>
    <p:sldLayoutId id="2147486876" r:id="rId1"/>
    <p:sldLayoutId id="2147486877" r:id="rId2"/>
    <p:sldLayoutId id="2147486878" r:id="rId3"/>
    <p:sldLayoutId id="2147486879" r:id="rId4"/>
    <p:sldLayoutId id="2147486880"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commons.wikimedia.org/wiki/File:Chromosomes_mutations-en.svg" TargetMode="External"/><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hyperlink" Target="http://commons.wikimedia.org/wiki/File:Chromosomes_mutations-en.sv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hyperlink" Target="file:///C:\Documents%20and%20Settings\Ora%20Bar\Local%20Settings\Temporary%20Internet%20Files\Content.Outlook\VNY06BHS\%20http:\www.ojrd.com\content\1\1\33"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dia.org/wiki/File:Chest_X-ray_2346.jpg" TargetMode="External"/><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hyperlink" Target="edia.org/wiki/File:Asbestos_garage.jpg"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publications.nigms.nih.gov/biobeat/06-11-21/" TargetMode="External"/><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hyperlink" Target="http://publications.nigms.nih.gov/biobeat/gallery/index.html"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mybag.ebaghigh.cet.ac.il/content/player.aspx?manifest=/api/manifests/item/he/fdfb1f2c-8075-4f5b-9e13-7508988d5dcf/#?page=content-1" TargetMode="External"/><Relationship Id="rId2" Type="http://schemas.openxmlformats.org/officeDocument/2006/relationships/image" Target="../media/image9.png"/><Relationship Id="rId1" Type="http://schemas.openxmlformats.org/officeDocument/2006/relationships/slideLayout" Target="../slideLayouts/slideLayout3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hyperlink" Target="http://www.af.mil/search/imagesearch.asp?q=Phenylketonuria&amp;btnG.x=25&amp;btnG.y=10&amp;st=/search/imagesearch.asp&amp;site=AFLINK" TargetMode="External"/><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695325" y="332656"/>
            <a:ext cx="8162925" cy="70788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000" b="1" dirty="0" smtClean="0">
                <a:solidFill>
                  <a:srgbClr val="1D4C72"/>
                </a:solidFill>
                <a:latin typeface="Arial"/>
                <a:cs typeface="Arial"/>
              </a:rPr>
              <a:t>התא – </a:t>
            </a:r>
            <a:r>
              <a:rPr lang="he-IL" sz="4000" b="1" smtClean="0">
                <a:solidFill>
                  <a:srgbClr val="1D4C72"/>
                </a:solidFill>
                <a:latin typeface="Arial"/>
                <a:cs typeface="Arial"/>
              </a:rPr>
              <a:t>מבנה ותפקוד</a:t>
            </a:r>
            <a:endParaRPr lang="he-IL" sz="4000" b="1" dirty="0">
              <a:solidFill>
                <a:srgbClr val="1D4C72"/>
              </a:solidFill>
              <a:latin typeface="Arial"/>
              <a:cs typeface="Arial"/>
            </a:endParaRPr>
          </a:p>
        </p:txBody>
      </p:sp>
      <p:sp>
        <p:nvSpPr>
          <p:cNvPr id="32772" name="Rectangle 18"/>
          <p:cNvSpPr>
            <a:spLocks noChangeArrowheads="1"/>
          </p:cNvSpPr>
          <p:nvPr/>
        </p:nvSpPr>
        <p:spPr bwMode="auto">
          <a:xfrm>
            <a:off x="7280275" y="1906984"/>
            <a:ext cx="1439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dirty="0">
                <a:solidFill>
                  <a:srgbClr val="1D4C72"/>
                </a:solidFill>
                <a:latin typeface="Calibri" pitchFamily="34" charset="0"/>
              </a:rPr>
              <a:t>נושאי השיעור</a:t>
            </a:r>
          </a:p>
        </p:txBody>
      </p:sp>
      <p:sp>
        <p:nvSpPr>
          <p:cNvPr id="32773" name="Rectangle 18"/>
          <p:cNvSpPr>
            <a:spLocks noChangeArrowheads="1"/>
          </p:cNvSpPr>
          <p:nvPr/>
        </p:nvSpPr>
        <p:spPr bwMode="auto">
          <a:xfrm>
            <a:off x="7045325" y="5436964"/>
            <a:ext cx="1666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dirty="0">
                <a:solidFill>
                  <a:srgbClr val="1D4C72"/>
                </a:solidFill>
                <a:latin typeface="Calibri" pitchFamily="34" charset="0"/>
              </a:rPr>
              <a:t>מצגות מקדימות</a:t>
            </a:r>
          </a:p>
        </p:txBody>
      </p:sp>
      <p:sp>
        <p:nvSpPr>
          <p:cNvPr id="8" name="Rectangle 17"/>
          <p:cNvSpPr/>
          <p:nvPr/>
        </p:nvSpPr>
        <p:spPr>
          <a:xfrm>
            <a:off x="5748338" y="5805264"/>
            <a:ext cx="2947987" cy="7159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a:solidFill>
                  <a:schemeClr val="tx1"/>
                </a:solidFill>
              </a:rPr>
              <a:t> מבנה ה-</a:t>
            </a:r>
            <a:r>
              <a:rPr lang="en-US" sz="2000" dirty="0" smtClean="0">
                <a:solidFill>
                  <a:schemeClr val="tx1"/>
                </a:solidFill>
              </a:rPr>
              <a:t>DNA</a:t>
            </a:r>
            <a:r>
              <a:rPr lang="he-IL" sz="2000" dirty="0" smtClean="0">
                <a:solidFill>
                  <a:schemeClr val="tx1"/>
                </a:solidFill>
              </a:rPr>
              <a:t> ושכפולו</a:t>
            </a:r>
            <a:endParaRPr lang="he-IL" sz="2000" dirty="0">
              <a:solidFill>
                <a:schemeClr val="tx1"/>
              </a:solidFill>
            </a:endParaRPr>
          </a:p>
          <a:p>
            <a:pPr fontAlgn="auto">
              <a:spcBef>
                <a:spcPts val="0"/>
              </a:spcBef>
              <a:spcAft>
                <a:spcPts val="0"/>
              </a:spcAft>
              <a:buFontTx/>
              <a:buBlip>
                <a:blip r:embed="rId4"/>
              </a:buBlip>
              <a:defRPr/>
            </a:pPr>
            <a:r>
              <a:rPr lang="he-IL" sz="2000" dirty="0">
                <a:solidFill>
                  <a:schemeClr val="tx1"/>
                </a:solidFill>
              </a:rPr>
              <a:t> מ-</a:t>
            </a:r>
            <a:r>
              <a:rPr lang="en-US" sz="2000" dirty="0">
                <a:solidFill>
                  <a:schemeClr val="tx1"/>
                </a:solidFill>
              </a:rPr>
              <a:t>DNA</a:t>
            </a:r>
            <a:r>
              <a:rPr lang="he-IL" sz="2000" dirty="0">
                <a:solidFill>
                  <a:schemeClr val="tx1"/>
                </a:solidFill>
              </a:rPr>
              <a:t> לחלבון</a:t>
            </a:r>
          </a:p>
          <a:p>
            <a:pPr fontAlgn="auto">
              <a:spcBef>
                <a:spcPts val="0"/>
              </a:spcBef>
              <a:spcAft>
                <a:spcPts val="0"/>
              </a:spcAft>
              <a:defRPr/>
            </a:pPr>
            <a:endParaRPr lang="en-US"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p:txBody>
      </p:sp>
      <p:sp>
        <p:nvSpPr>
          <p:cNvPr id="9" name="TextBox 8"/>
          <p:cNvSpPr txBox="1"/>
          <p:nvPr/>
        </p:nvSpPr>
        <p:spPr>
          <a:xfrm>
            <a:off x="695324" y="1013827"/>
            <a:ext cx="8162925" cy="83099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800" b="1" dirty="0">
                <a:solidFill>
                  <a:schemeClr val="accent3"/>
                </a:solidFill>
                <a:latin typeface="Arial"/>
                <a:cs typeface="Arial"/>
              </a:rPr>
              <a:t>מוטציות</a:t>
            </a:r>
          </a:p>
        </p:txBody>
      </p:sp>
      <p:grpSp>
        <p:nvGrpSpPr>
          <p:cNvPr id="32776" name="קבוצה 1"/>
          <p:cNvGrpSpPr>
            <a:grpSpLocks/>
          </p:cNvGrpSpPr>
          <p:nvPr/>
        </p:nvGrpSpPr>
        <p:grpSpPr bwMode="auto">
          <a:xfrm>
            <a:off x="571500" y="2317973"/>
            <a:ext cx="8143875" cy="2335163"/>
            <a:chOff x="571500" y="1812925"/>
            <a:chExt cx="8143875" cy="2335856"/>
          </a:xfrm>
        </p:grpSpPr>
        <p:sp>
          <p:nvSpPr>
            <p:cNvPr id="18" name="Rectangle 17"/>
            <p:cNvSpPr/>
            <p:nvPr/>
          </p:nvSpPr>
          <p:spPr>
            <a:xfrm>
              <a:off x="571500" y="1812925"/>
              <a:ext cx="8143875" cy="2335856"/>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sz="2000" u="sng" dirty="0" smtClean="0">
                  <a:solidFill>
                    <a:schemeClr val="tx1"/>
                  </a:solidFill>
                </a:rPr>
                <a:t>המוטציות, השפעותיהן והגורמים להן</a:t>
              </a:r>
            </a:p>
            <a:p>
              <a:pPr fontAlgn="auto">
                <a:spcBef>
                  <a:spcPts val="0"/>
                </a:spcBef>
                <a:spcAft>
                  <a:spcPts val="0"/>
                </a:spcAft>
                <a:buFontTx/>
                <a:buBlip>
                  <a:blip r:embed="rId4"/>
                </a:buBlip>
                <a:defRPr/>
              </a:pPr>
              <a:r>
                <a:rPr lang="he-IL" sz="2000" dirty="0" smtClean="0">
                  <a:solidFill>
                    <a:schemeClr val="tx1"/>
                  </a:solidFill>
                </a:rPr>
                <a:t> הקשר בין הגנים לתכונות</a:t>
              </a:r>
            </a:p>
            <a:p>
              <a:pPr fontAlgn="auto">
                <a:spcBef>
                  <a:spcPts val="0"/>
                </a:spcBef>
                <a:spcAft>
                  <a:spcPts val="0"/>
                </a:spcAft>
                <a:buFontTx/>
                <a:buBlip>
                  <a:blip r:embed="rId4"/>
                </a:buBlip>
                <a:defRPr/>
              </a:pPr>
              <a:r>
                <a:rPr lang="he-IL" sz="2000" dirty="0" smtClean="0">
                  <a:solidFill>
                    <a:schemeClr val="tx1"/>
                  </a:solidFill>
                </a:rPr>
                <a:t> </a:t>
              </a:r>
              <a:r>
                <a:rPr lang="he-IL" sz="2000" u="sng" dirty="0">
                  <a:solidFill>
                    <a:schemeClr val="tx1"/>
                  </a:solidFill>
                </a:rPr>
                <a:t>סוגי מוטציות</a:t>
              </a:r>
              <a:r>
                <a:rPr lang="he-IL" sz="2000" dirty="0">
                  <a:solidFill>
                    <a:schemeClr val="tx1"/>
                  </a:solidFill>
                </a:rPr>
                <a:t>:</a:t>
              </a:r>
            </a:p>
            <a:p>
              <a:pPr fontAlgn="auto">
                <a:spcBef>
                  <a:spcPts val="0"/>
                </a:spcBef>
                <a:spcAft>
                  <a:spcPts val="0"/>
                </a:spcAft>
                <a:defRPr/>
              </a:pPr>
              <a:r>
                <a:rPr lang="he-IL" sz="2000" dirty="0">
                  <a:solidFill>
                    <a:schemeClr val="tx1"/>
                  </a:solidFill>
                </a:rPr>
                <a:t>    נקודתיות (מסוג של החלפת בסיס או הוספת/החסרת בסיס)</a:t>
              </a:r>
            </a:p>
            <a:p>
              <a:pPr fontAlgn="auto">
                <a:spcBef>
                  <a:spcPts val="0"/>
                </a:spcBef>
                <a:spcAft>
                  <a:spcPts val="0"/>
                </a:spcAft>
                <a:defRPr/>
              </a:pPr>
              <a:r>
                <a:rPr lang="he-IL" sz="2000" dirty="0">
                  <a:solidFill>
                    <a:schemeClr val="tx1"/>
                  </a:solidFill>
                </a:rPr>
                <a:t>    כרומוזומליות</a:t>
              </a:r>
            </a:p>
            <a:p>
              <a:pPr fontAlgn="auto">
                <a:spcBef>
                  <a:spcPts val="0"/>
                </a:spcBef>
                <a:spcAft>
                  <a:spcPts val="0"/>
                </a:spcAft>
                <a:buFontTx/>
                <a:buBlip>
                  <a:blip r:embed="rId4"/>
                </a:buBlip>
                <a:defRPr/>
              </a:pPr>
              <a:r>
                <a:rPr lang="he-IL" sz="2000" dirty="0">
                  <a:solidFill>
                    <a:schemeClr val="tx1"/>
                  </a:solidFill>
                </a:rPr>
                <a:t> הגורמים למוטציות (חומרים מוטגניים וסוגי קרינה שונים)</a:t>
              </a: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p:txBody>
        </p:sp>
        <p:sp>
          <p:nvSpPr>
            <p:cNvPr id="11" name="Rectangle 17"/>
            <p:cNvSpPr/>
            <p:nvPr/>
          </p:nvSpPr>
          <p:spPr>
            <a:xfrm>
              <a:off x="8388350" y="2781587"/>
              <a:ext cx="214313" cy="35729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1400" dirty="0">
                  <a:solidFill>
                    <a:schemeClr val="tx1"/>
                  </a:solidFill>
                </a:rPr>
                <a:t> </a:t>
              </a:r>
              <a:endParaRPr lang="en-US" sz="14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p:txBody>
        </p:sp>
        <p:sp>
          <p:nvSpPr>
            <p:cNvPr id="12" name="Rectangle 17"/>
            <p:cNvSpPr/>
            <p:nvPr/>
          </p:nvSpPr>
          <p:spPr>
            <a:xfrm>
              <a:off x="8378825" y="3083302"/>
              <a:ext cx="214313" cy="35888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1400" dirty="0">
                  <a:solidFill>
                    <a:schemeClr val="tx1"/>
                  </a:solidFill>
                </a:rPr>
                <a:t> </a:t>
              </a:r>
              <a:endParaRPr lang="en-US" sz="14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p:txBody>
        </p:sp>
      </p:grpSp>
      <p:sp>
        <p:nvSpPr>
          <p:cNvPr id="13" name="Rectangle 3"/>
          <p:cNvSpPr/>
          <p:nvPr/>
        </p:nvSpPr>
        <p:spPr>
          <a:xfrm>
            <a:off x="539552" y="980728"/>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52B2F72-3A58-43C8-AF87-C2A6D3FA7C44}" type="slidenum">
              <a:rPr lang="he-IL" smtClean="0"/>
              <a:pPr fontAlgn="base">
                <a:spcBef>
                  <a:spcPct val="0"/>
                </a:spcBef>
                <a:spcAft>
                  <a:spcPct val="0"/>
                </a:spcAft>
                <a:defRPr/>
              </a:pPr>
              <a:t>10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תזכורת: הכרומוזום מורכב ממולקולת </a:t>
            </a:r>
            <a:r>
              <a:rPr lang="en-US" sz="1800" b="1" dirty="0" smtClean="0">
                <a:solidFill>
                  <a:srgbClr val="FF6600"/>
                </a:solidFill>
                <a:ea typeface="+mn-ea"/>
              </a:rPr>
              <a:t>DNA</a:t>
            </a:r>
            <a:endParaRPr lang="he-IL" sz="1800" dirty="0" smtClean="0"/>
          </a:p>
        </p:txBody>
      </p:sp>
      <p:sp>
        <p:nvSpPr>
          <p:cNvPr id="40965" name="מלבן 2"/>
          <p:cNvSpPr>
            <a:spLocks noChangeArrowheads="1"/>
          </p:cNvSpPr>
          <p:nvPr/>
        </p:nvSpPr>
        <p:spPr bwMode="auto">
          <a:xfrm>
            <a:off x="611188" y="673100"/>
            <a:ext cx="7978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a:solidFill>
                  <a:srgbClr val="000000"/>
                </a:solidFill>
              </a:rPr>
              <a:t>זכרו: </a:t>
            </a:r>
          </a:p>
          <a:p>
            <a:pPr algn="ctr"/>
            <a:r>
              <a:rPr lang="he-IL">
                <a:solidFill>
                  <a:srgbClr val="000000"/>
                </a:solidFill>
              </a:rPr>
              <a:t>כפי שלמדנו, כל כרומוזום מורכב ממולקולת </a:t>
            </a:r>
            <a:r>
              <a:rPr lang="en-US">
                <a:solidFill>
                  <a:srgbClr val="000000"/>
                </a:solidFill>
              </a:rPr>
              <a:t>DNA</a:t>
            </a:r>
            <a:r>
              <a:rPr lang="he-IL">
                <a:solidFill>
                  <a:srgbClr val="000000"/>
                </a:solidFill>
              </a:rPr>
              <a:t> ארוכה, שבה נמצאים הגנים.</a:t>
            </a:r>
          </a:p>
        </p:txBody>
      </p:sp>
      <p:pic>
        <p:nvPicPr>
          <p:cNvPr id="4096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2205038"/>
            <a:ext cx="3135313"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Slide Number Placeholder 8"/>
          <p:cNvSpPr txBox="1">
            <a:spLocks/>
          </p:cNvSpPr>
          <p:nvPr/>
        </p:nvSpPr>
        <p:spPr bwMode="auto">
          <a:xfrm>
            <a:off x="428625" y="6572250"/>
            <a:ext cx="6873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32D4B559-28E7-48ED-95C6-4FCB67ECE4E5}" type="slidenum">
              <a:rPr lang="he-IL" sz="1200">
                <a:solidFill>
                  <a:srgbClr val="D9D9D9"/>
                </a:solidFill>
              </a:rPr>
              <a:pPr algn="l" eaLnBrk="1" hangingPunct="1"/>
              <a:t>10</a:t>
            </a:fld>
            <a:endParaRPr lang="he-IL" sz="1200">
              <a:solidFill>
                <a:srgbClr val="D9D9D9"/>
              </a:solidFill>
            </a:endParaRPr>
          </a:p>
        </p:txBody>
      </p:sp>
      <p:sp>
        <p:nvSpPr>
          <p:cNvPr id="8"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סוגי מוטציות כרומוזומליות</a:t>
            </a:r>
            <a:endParaRPr lang="he-IL" sz="1800" smtClean="0"/>
          </a:p>
        </p:txBody>
      </p:sp>
      <p:sp>
        <p:nvSpPr>
          <p:cNvPr id="16"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75D37B4-C728-4D15-9AAF-894B12B87CC3}" type="slidenum">
              <a:rPr lang="he-IL" sz="1200" smtClean="0">
                <a:solidFill>
                  <a:srgbClr val="FFFFFF">
                    <a:lumMod val="85000"/>
                  </a:srgbClr>
                </a:solidFill>
              </a:rPr>
              <a:pPr fontAlgn="base">
                <a:spcBef>
                  <a:spcPct val="0"/>
                </a:spcBef>
                <a:spcAft>
                  <a:spcPct val="0"/>
                </a:spcAft>
                <a:defRPr/>
              </a:pPr>
              <a:t>11</a:t>
            </a:fld>
            <a:endParaRPr lang="he-IL" sz="1200" dirty="0" smtClean="0">
              <a:solidFill>
                <a:srgbClr val="FFFFFF">
                  <a:lumMod val="85000"/>
                </a:srgbClr>
              </a:solidFill>
            </a:endParaRPr>
          </a:p>
        </p:txBody>
      </p:sp>
      <p:sp>
        <p:nvSpPr>
          <p:cNvPr id="17" name="TextBox 16"/>
          <p:cNvSpPr txBox="1"/>
          <p:nvPr/>
        </p:nvSpPr>
        <p:spPr>
          <a:xfrm>
            <a:off x="3635375" y="541338"/>
            <a:ext cx="2605088" cy="3698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prstClr val="black"/>
                </a:solidFill>
                <a:latin typeface="Arial"/>
                <a:cs typeface="Arial"/>
              </a:rPr>
              <a:t>סוגי מוטציות כרומוזומליות*</a:t>
            </a:r>
          </a:p>
        </p:txBody>
      </p:sp>
      <p:pic>
        <p:nvPicPr>
          <p:cNvPr id="419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1125538"/>
            <a:ext cx="6983412" cy="478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58763" y="5229225"/>
            <a:ext cx="2603500"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dirty="0">
                <a:solidFill>
                  <a:schemeClr val="accent3"/>
                </a:solidFill>
                <a:latin typeface="Arial"/>
                <a:cs typeface="Arial"/>
              </a:rPr>
              <a:t>חֶסֶר</a:t>
            </a:r>
          </a:p>
          <a:p>
            <a:pPr algn="ctr" fontAlgn="auto">
              <a:spcBef>
                <a:spcPts val="0"/>
              </a:spcBef>
              <a:spcAft>
                <a:spcPts val="0"/>
              </a:spcAft>
              <a:defRPr/>
            </a:pPr>
            <a:r>
              <a:rPr lang="he-IL" dirty="0">
                <a:solidFill>
                  <a:prstClr val="black"/>
                </a:solidFill>
                <a:latin typeface="Arial"/>
                <a:cs typeface="Arial"/>
              </a:rPr>
              <a:t>קטע מן הכרומוזום חסר</a:t>
            </a:r>
          </a:p>
        </p:txBody>
      </p:sp>
      <p:sp>
        <p:nvSpPr>
          <p:cNvPr id="20" name="TextBox 19"/>
          <p:cNvSpPr txBox="1"/>
          <p:nvPr/>
        </p:nvSpPr>
        <p:spPr>
          <a:xfrm>
            <a:off x="3098800" y="5894388"/>
            <a:ext cx="2603500"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dirty="0">
                <a:solidFill>
                  <a:schemeClr val="accent3"/>
                </a:solidFill>
                <a:latin typeface="Arial"/>
                <a:cs typeface="Arial"/>
              </a:rPr>
              <a:t>הכפלה</a:t>
            </a:r>
          </a:p>
          <a:p>
            <a:pPr algn="ctr" fontAlgn="auto">
              <a:spcBef>
                <a:spcPts val="0"/>
              </a:spcBef>
              <a:spcAft>
                <a:spcPts val="0"/>
              </a:spcAft>
              <a:defRPr/>
            </a:pPr>
            <a:r>
              <a:rPr lang="he-IL" dirty="0">
                <a:solidFill>
                  <a:prstClr val="black"/>
                </a:solidFill>
                <a:latin typeface="Arial"/>
                <a:cs typeface="Arial"/>
              </a:rPr>
              <a:t>קטע מן הכרומוזום מופיע פעמיים</a:t>
            </a:r>
          </a:p>
        </p:txBody>
      </p:sp>
      <p:sp>
        <p:nvSpPr>
          <p:cNvPr id="21" name="TextBox 20"/>
          <p:cNvSpPr txBox="1"/>
          <p:nvPr/>
        </p:nvSpPr>
        <p:spPr>
          <a:xfrm>
            <a:off x="5702300" y="5124450"/>
            <a:ext cx="2603500" cy="92233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dirty="0">
                <a:solidFill>
                  <a:schemeClr val="accent3"/>
                </a:solidFill>
                <a:latin typeface="Arial"/>
                <a:cs typeface="Arial"/>
              </a:rPr>
              <a:t>היפוך</a:t>
            </a:r>
          </a:p>
          <a:p>
            <a:pPr algn="ctr" fontAlgn="auto">
              <a:spcBef>
                <a:spcPts val="0"/>
              </a:spcBef>
              <a:spcAft>
                <a:spcPts val="0"/>
              </a:spcAft>
              <a:defRPr/>
            </a:pPr>
            <a:r>
              <a:rPr lang="he-IL" dirty="0">
                <a:solidFill>
                  <a:prstClr val="black"/>
                </a:solidFill>
                <a:latin typeface="Arial"/>
                <a:cs typeface="Arial"/>
              </a:rPr>
              <a:t>קטע מן הכרומוזום נחתך והתחבר </a:t>
            </a:r>
            <a:r>
              <a:rPr lang="he-IL" dirty="0">
                <a:latin typeface="Arial"/>
                <a:cs typeface="Arial"/>
              </a:rPr>
              <a:t>הפוך</a:t>
            </a:r>
          </a:p>
        </p:txBody>
      </p:sp>
      <p:sp>
        <p:nvSpPr>
          <p:cNvPr id="22" name="TextBox 21"/>
          <p:cNvSpPr txBox="1"/>
          <p:nvPr/>
        </p:nvSpPr>
        <p:spPr>
          <a:xfrm>
            <a:off x="6269038" y="6234113"/>
            <a:ext cx="2605087" cy="5842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prstClr val="black"/>
                </a:solidFill>
                <a:latin typeface="Arial"/>
                <a:cs typeface="Arial"/>
              </a:rPr>
              <a:t>* אין חובה לזכור את סוגי המוטציות הכרומוזומליות</a:t>
            </a:r>
          </a:p>
        </p:txBody>
      </p:sp>
      <p:sp>
        <p:nvSpPr>
          <p:cNvPr id="2" name="מלבן 1"/>
          <p:cNvSpPr/>
          <p:nvPr/>
        </p:nvSpPr>
        <p:spPr>
          <a:xfrm>
            <a:off x="209550" y="6229350"/>
            <a:ext cx="2405063" cy="254000"/>
          </a:xfrm>
          <a:prstGeom prst="rect">
            <a:avLst/>
          </a:prstGeom>
        </p:spPr>
        <p:txBody>
          <a:bodyPr wrap="none">
            <a:spAutoFit/>
          </a:bodyPr>
          <a:lstStyle/>
          <a:p>
            <a:pPr>
              <a:defRPr/>
            </a:pPr>
            <a:r>
              <a:rPr lang="en-US" sz="1050" dirty="0">
                <a:hlinkClick r:id="rId3"/>
              </a:rPr>
              <a:t>YassineMrabet. Wikimedia commons</a:t>
            </a:r>
            <a:endParaRPr lang="he-IL" sz="1050" dirty="0"/>
          </a:p>
        </p:txBody>
      </p:sp>
      <p:sp>
        <p:nvSpPr>
          <p:cNvPr id="12"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סוגי מוטציות כרומוזומליות – המשך</a:t>
            </a:r>
            <a:endParaRPr lang="he-IL" sz="1800" smtClean="0"/>
          </a:p>
        </p:txBody>
      </p:sp>
      <p:sp>
        <p:nvSpPr>
          <p:cNvPr id="16"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F1D9000-C1A1-4CD6-A38D-1ED33EA378D8}" type="slidenum">
              <a:rPr lang="he-IL" sz="1200" smtClean="0">
                <a:solidFill>
                  <a:srgbClr val="FFFFFF">
                    <a:lumMod val="85000"/>
                  </a:srgbClr>
                </a:solidFill>
              </a:rPr>
              <a:pPr fontAlgn="base">
                <a:spcBef>
                  <a:spcPct val="0"/>
                </a:spcBef>
                <a:spcAft>
                  <a:spcPct val="0"/>
                </a:spcAft>
                <a:defRPr/>
              </a:pPr>
              <a:t>12</a:t>
            </a:fld>
            <a:endParaRPr lang="he-IL" sz="1200" dirty="0" smtClean="0">
              <a:solidFill>
                <a:srgbClr val="FFFFFF">
                  <a:lumMod val="85000"/>
                </a:srgbClr>
              </a:solidFill>
            </a:endParaRPr>
          </a:p>
        </p:txBody>
      </p:sp>
      <p:pic>
        <p:nvPicPr>
          <p:cNvPr id="430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3825" y="1174750"/>
            <a:ext cx="48482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6838" y="3889375"/>
            <a:ext cx="490537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172200" y="4851400"/>
            <a:ext cx="2603500" cy="368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dirty="0">
                <a:latin typeface="Arial"/>
                <a:cs typeface="Arial"/>
              </a:rPr>
              <a:t>או בקצהו</a:t>
            </a:r>
          </a:p>
        </p:txBody>
      </p:sp>
      <p:sp>
        <p:nvSpPr>
          <p:cNvPr id="12" name="TextBox 11"/>
          <p:cNvSpPr txBox="1"/>
          <p:nvPr/>
        </p:nvSpPr>
        <p:spPr>
          <a:xfrm>
            <a:off x="6269038" y="6165850"/>
            <a:ext cx="2605087" cy="5842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prstClr val="black"/>
                </a:solidFill>
                <a:latin typeface="Arial"/>
                <a:cs typeface="Arial"/>
              </a:rPr>
              <a:t>* אין חובה לזכור את סוגי המוטציות הכרומוזומליות</a:t>
            </a:r>
          </a:p>
        </p:txBody>
      </p:sp>
      <p:sp>
        <p:nvSpPr>
          <p:cNvPr id="13" name="מלבן 12"/>
          <p:cNvSpPr/>
          <p:nvPr/>
        </p:nvSpPr>
        <p:spPr>
          <a:xfrm>
            <a:off x="1042988" y="6564313"/>
            <a:ext cx="2405062" cy="254000"/>
          </a:xfrm>
          <a:prstGeom prst="rect">
            <a:avLst/>
          </a:prstGeom>
        </p:spPr>
        <p:txBody>
          <a:bodyPr wrap="none">
            <a:spAutoFit/>
          </a:bodyPr>
          <a:lstStyle/>
          <a:p>
            <a:pPr>
              <a:defRPr/>
            </a:pPr>
            <a:r>
              <a:rPr lang="en-US" sz="1050" dirty="0">
                <a:hlinkClick r:id="rId4"/>
              </a:rPr>
              <a:t>YassineMrabet. Wikimedia commons</a:t>
            </a:r>
            <a:endParaRPr lang="he-IL" sz="1050" dirty="0"/>
          </a:p>
        </p:txBody>
      </p:sp>
      <p:sp>
        <p:nvSpPr>
          <p:cNvPr id="17" name="TextBox 16"/>
          <p:cNvSpPr txBox="1"/>
          <p:nvPr/>
        </p:nvSpPr>
        <p:spPr>
          <a:xfrm>
            <a:off x="323850" y="701675"/>
            <a:ext cx="8123238" cy="36933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smtClean="0">
                <a:solidFill>
                  <a:schemeClr val="accent3"/>
                </a:solidFill>
                <a:latin typeface="Arial"/>
                <a:cs typeface="Arial"/>
              </a:rPr>
              <a:t>מעבר מקטע </a:t>
            </a:r>
            <a:r>
              <a:rPr lang="he-IL" dirty="0">
                <a:solidFill>
                  <a:schemeClr val="accent3"/>
                </a:solidFill>
                <a:latin typeface="Arial"/>
                <a:cs typeface="Arial"/>
              </a:rPr>
              <a:t>מכרומוזום אחד </a:t>
            </a:r>
            <a:r>
              <a:rPr lang="he-IL" dirty="0" smtClean="0">
                <a:solidFill>
                  <a:schemeClr val="accent3"/>
                </a:solidFill>
                <a:latin typeface="Arial"/>
                <a:cs typeface="Arial"/>
              </a:rPr>
              <a:t>לכרומוזום אחר:</a:t>
            </a:r>
            <a:endParaRPr lang="he-IL" dirty="0">
              <a:solidFill>
                <a:schemeClr val="accent3"/>
              </a:solidFill>
              <a:latin typeface="Arial"/>
              <a:cs typeface="Arial"/>
            </a:endParaRPr>
          </a:p>
        </p:txBody>
      </p:sp>
      <p:sp>
        <p:nvSpPr>
          <p:cNvPr id="15" name="TextBox 14"/>
          <p:cNvSpPr txBox="1"/>
          <p:nvPr/>
        </p:nvSpPr>
        <p:spPr>
          <a:xfrm>
            <a:off x="461738" y="3427710"/>
            <a:ext cx="8123238" cy="36933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chemeClr val="accent3"/>
                </a:solidFill>
                <a:latin typeface="Arial"/>
                <a:cs typeface="Arial"/>
              </a:rPr>
              <a:t>החלפת מקטעים בין כרומוזומים שונים: </a:t>
            </a:r>
            <a:endParaRPr lang="he-IL" dirty="0" smtClean="0">
              <a:solidFill>
                <a:schemeClr val="accent3"/>
              </a:solidFill>
              <a:latin typeface="Arial"/>
              <a:cs typeface="Arial"/>
            </a:endParaRPr>
          </a:p>
        </p:txBody>
      </p:sp>
      <p:sp>
        <p:nvSpPr>
          <p:cNvPr id="14"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5" y="1628775"/>
            <a:ext cx="76009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79400" y="260350"/>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latin typeface="Arial"/>
                <a:cs typeface="Arial"/>
              </a:rPr>
              <a:t>בתמונה נראים הכרומוזומים של אדם שיש לו מוטציה באחד מצמד הכרומוזומים מס' 14. </a:t>
            </a:r>
          </a:p>
          <a:p>
            <a:pPr fontAlgn="auto">
              <a:spcBef>
                <a:spcPts val="0"/>
              </a:spcBef>
              <a:spcAft>
                <a:spcPts val="0"/>
              </a:spcAft>
              <a:defRPr/>
            </a:pPr>
            <a:r>
              <a:rPr lang="he-IL" dirty="0">
                <a:latin typeface="Arial"/>
                <a:cs typeface="Arial"/>
              </a:rPr>
              <a:t>אפשר לראות שלכרומוזום השמאלי נוספה חתיכה והוא נעשה ארוך יותר.</a:t>
            </a:r>
          </a:p>
        </p:txBody>
      </p:sp>
      <p:sp>
        <p:nvSpPr>
          <p:cNvPr id="44037"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מוטציות כרומוזומליות</a:t>
            </a:r>
            <a:endParaRPr lang="he-IL" sz="1800" smtClean="0"/>
          </a:p>
        </p:txBody>
      </p:sp>
      <p:sp>
        <p:nvSpPr>
          <p:cNvPr id="44038" name="מלבן 1"/>
          <p:cNvSpPr>
            <a:spLocks noChangeArrowheads="1"/>
          </p:cNvSpPr>
          <p:nvPr/>
        </p:nvSpPr>
        <p:spPr bwMode="auto">
          <a:xfrm>
            <a:off x="885825" y="6219825"/>
            <a:ext cx="877888"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5000"/>
              </a:lnSpc>
              <a:spcAft>
                <a:spcPts val="1000"/>
              </a:spcAft>
            </a:pPr>
            <a:r>
              <a:rPr lang="en-US" sz="900">
                <a:solidFill>
                  <a:srgbClr val="1F497D"/>
                </a:solidFill>
              </a:rPr>
              <a:t>Ronit Zamir</a:t>
            </a:r>
            <a:r>
              <a:rPr lang="he-IL" sz="900">
                <a:solidFill>
                  <a:srgbClr val="1F497D"/>
                </a:solidFill>
                <a:latin typeface="Calibri" pitchFamily="34" charset="0"/>
              </a:rPr>
              <a:t>©</a:t>
            </a:r>
            <a:endParaRPr lang="en-US" sz="900">
              <a:latin typeface="Calibri" pitchFamily="34" charset="0"/>
            </a:endParaRPr>
          </a:p>
        </p:txBody>
      </p:sp>
      <p:sp>
        <p:nvSpPr>
          <p:cNvPr id="16"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D4FB945-B1EF-4F1D-B4FD-BD6A56BF24F0}" type="slidenum">
              <a:rPr lang="he-IL" sz="1200" smtClean="0">
                <a:solidFill>
                  <a:schemeClr val="bg2">
                    <a:lumMod val="85000"/>
                  </a:schemeClr>
                </a:solidFill>
              </a:rPr>
              <a:pPr fontAlgn="base">
                <a:spcBef>
                  <a:spcPct val="0"/>
                </a:spcBef>
                <a:spcAft>
                  <a:spcPct val="0"/>
                </a:spcAft>
                <a:defRPr/>
              </a:pPr>
              <a:t>13</a:t>
            </a:fld>
            <a:endParaRPr lang="he-IL" sz="1200" dirty="0" smtClean="0">
              <a:solidFill>
                <a:schemeClr val="bg2">
                  <a:lumMod val="85000"/>
                </a:schemeClr>
              </a:solidFill>
            </a:endParaRPr>
          </a:p>
        </p:txBody>
      </p:sp>
      <p:sp>
        <p:nvSpPr>
          <p:cNvPr id="2" name="אליפסה 1"/>
          <p:cNvSpPr/>
          <p:nvPr/>
        </p:nvSpPr>
        <p:spPr>
          <a:xfrm>
            <a:off x="2195513" y="4221163"/>
            <a:ext cx="360362" cy="3190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9"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תסמונת יללת החתול נובעת ממוטציית חסר - הרחבה</a:t>
            </a:r>
            <a:endParaRPr lang="he-IL" sz="1800" smtClean="0"/>
          </a:p>
        </p:txBody>
      </p:sp>
      <p:sp>
        <p:nvSpPr>
          <p:cNvPr id="16"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761C6D0-851D-4226-A27D-580E1E0CA97C}" type="slidenum">
              <a:rPr lang="he-IL" sz="1200" smtClean="0">
                <a:solidFill>
                  <a:srgbClr val="FFFFFF">
                    <a:lumMod val="85000"/>
                  </a:srgbClr>
                </a:solidFill>
              </a:rPr>
              <a:pPr fontAlgn="base">
                <a:spcBef>
                  <a:spcPct val="0"/>
                </a:spcBef>
                <a:spcAft>
                  <a:spcPct val="0"/>
                </a:spcAft>
                <a:defRPr/>
              </a:pPr>
              <a:t>14</a:t>
            </a:fld>
            <a:endParaRPr lang="he-IL" sz="1200" dirty="0" smtClean="0">
              <a:solidFill>
                <a:srgbClr val="FFFFFF">
                  <a:lumMod val="85000"/>
                </a:srgbClr>
              </a:solidFill>
            </a:endParaRPr>
          </a:p>
        </p:txBody>
      </p:sp>
      <p:sp>
        <p:nvSpPr>
          <p:cNvPr id="10" name="TextBox 9"/>
          <p:cNvSpPr txBox="1"/>
          <p:nvPr/>
        </p:nvSpPr>
        <p:spPr>
          <a:xfrm>
            <a:off x="3995738" y="465138"/>
            <a:ext cx="4548187" cy="14779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prstClr val="black"/>
                </a:solidFill>
                <a:latin typeface="Arial"/>
                <a:cs typeface="Arial"/>
              </a:rPr>
              <a:t>תסמונת הנובעת מחסר בחלק העליון של </a:t>
            </a:r>
          </a:p>
          <a:p>
            <a:pPr fontAlgn="auto">
              <a:spcBef>
                <a:spcPts val="0"/>
              </a:spcBef>
              <a:spcAft>
                <a:spcPts val="0"/>
              </a:spcAft>
              <a:defRPr/>
            </a:pPr>
            <a:r>
              <a:rPr lang="he-IL" dirty="0">
                <a:solidFill>
                  <a:prstClr val="black"/>
                </a:solidFill>
                <a:latin typeface="Arial"/>
                <a:cs typeface="Arial"/>
              </a:rPr>
              <a:t>כרומוזום מספר 5. שם התסמונת נובע מן </a:t>
            </a:r>
          </a:p>
          <a:p>
            <a:pPr fontAlgn="auto">
              <a:spcBef>
                <a:spcPts val="0"/>
              </a:spcBef>
              <a:spcAft>
                <a:spcPts val="0"/>
              </a:spcAft>
              <a:defRPr/>
            </a:pPr>
            <a:r>
              <a:rPr lang="he-IL" dirty="0"/>
              <a:t>הבכי האופייני לתינוקות הסובלים תסמונת זו, </a:t>
            </a:r>
          </a:p>
          <a:p>
            <a:pPr fontAlgn="auto">
              <a:spcBef>
                <a:spcPts val="0"/>
              </a:spcBef>
              <a:spcAft>
                <a:spcPts val="0"/>
              </a:spcAft>
              <a:defRPr/>
            </a:pPr>
            <a:r>
              <a:rPr lang="he-IL" dirty="0"/>
              <a:t>אשר מזכיר יללת חתול.</a:t>
            </a:r>
          </a:p>
          <a:p>
            <a:pPr fontAlgn="auto">
              <a:spcBef>
                <a:spcPts val="0"/>
              </a:spcBef>
              <a:spcAft>
                <a:spcPts val="0"/>
              </a:spcAft>
              <a:defRPr/>
            </a:pPr>
            <a:r>
              <a:rPr lang="he-IL" dirty="0">
                <a:solidFill>
                  <a:prstClr val="black"/>
                </a:solidFill>
                <a:latin typeface="Arial"/>
                <a:cs typeface="Arial"/>
              </a:rPr>
              <a:t>הילדים סובלים מפיגור שכלי ומבעיות נוספות. </a:t>
            </a:r>
          </a:p>
        </p:txBody>
      </p:sp>
      <p:pic>
        <p:nvPicPr>
          <p:cNvPr id="45062" name="Picture 2" descr="http://upload.wikimedia.org/wikipedia/commons/c/c9/Criduch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775" y="692150"/>
            <a:ext cx="3671888"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63" name="קבוצה 4"/>
          <p:cNvGrpSpPr>
            <a:grpSpLocks/>
          </p:cNvGrpSpPr>
          <p:nvPr/>
        </p:nvGrpSpPr>
        <p:grpSpPr bwMode="auto">
          <a:xfrm>
            <a:off x="4260850" y="2398713"/>
            <a:ext cx="4668838" cy="2298700"/>
            <a:chOff x="4265227" y="2646516"/>
            <a:chExt cx="4668863" cy="2298937"/>
          </a:xfrm>
        </p:grpSpPr>
        <p:sp>
          <p:nvSpPr>
            <p:cNvPr id="13" name="TextBox 12"/>
            <p:cNvSpPr txBox="1"/>
            <p:nvPr/>
          </p:nvSpPr>
          <p:spPr>
            <a:xfrm>
              <a:off x="6660778" y="2646516"/>
              <a:ext cx="2273312" cy="369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prstClr val="black"/>
                  </a:solidFill>
                  <a:latin typeface="Arial"/>
                  <a:cs typeface="Arial"/>
                </a:rPr>
                <a:t>חסר בכרומוזום מס' 5</a:t>
              </a:r>
            </a:p>
          </p:txBody>
        </p:sp>
        <p:sp>
          <p:nvSpPr>
            <p:cNvPr id="18" name="TextBox 17"/>
            <p:cNvSpPr txBox="1"/>
            <p:nvPr/>
          </p:nvSpPr>
          <p:spPr>
            <a:xfrm>
              <a:off x="4265227" y="4575527"/>
              <a:ext cx="3500457" cy="36992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prstClr val="black"/>
                  </a:solidFill>
                  <a:latin typeface="Arial"/>
                  <a:cs typeface="Arial"/>
                </a:rPr>
                <a:t>זוג כרומוזומים הומולוגיים מס' 5</a:t>
              </a:r>
            </a:p>
          </p:txBody>
        </p:sp>
        <p:pic>
          <p:nvPicPr>
            <p:cNvPr id="450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1645" y="2646516"/>
              <a:ext cx="11430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מחבר חץ ישר 2"/>
            <p:cNvCxnSpPr/>
            <p:nvPr/>
          </p:nvCxnSpPr>
          <p:spPr>
            <a:xfrm flipH="1">
              <a:off x="6084512" y="2830685"/>
              <a:ext cx="792167" cy="117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5064" name="מלבן 1"/>
          <p:cNvSpPr>
            <a:spLocks noChangeArrowheads="1"/>
          </p:cNvSpPr>
          <p:nvPr/>
        </p:nvSpPr>
        <p:spPr bwMode="auto">
          <a:xfrm>
            <a:off x="246063" y="5514975"/>
            <a:ext cx="35337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900">
                <a:latin typeface="Calibri" pitchFamily="34" charset="0"/>
                <a:cs typeface="Calibri" pitchFamily="34" charset="0"/>
              </a:rPr>
              <a:t>Paola Cerruti Mainardi. Cri du Chat syndrome. Orphanet Journal of Rare Diseases</a:t>
            </a:r>
            <a:r>
              <a:rPr lang="en-US" sz="900">
                <a:solidFill>
                  <a:srgbClr val="000000"/>
                </a:solidFill>
                <a:latin typeface="Verdana" pitchFamily="34" charset="0"/>
                <a:cs typeface="Calibri" pitchFamily="34" charset="0"/>
              </a:rPr>
              <a:t>Cerruti Mainardi </a:t>
            </a:r>
            <a:r>
              <a:rPr lang="en-US" sz="900" i="1">
                <a:solidFill>
                  <a:srgbClr val="000000"/>
                </a:solidFill>
                <a:latin typeface="Verdana" pitchFamily="34" charset="0"/>
                <a:cs typeface="Calibri" pitchFamily="34" charset="0"/>
              </a:rPr>
              <a:t>Orphanet Journal of Rare Diseases</a:t>
            </a:r>
            <a:r>
              <a:rPr lang="en-US" sz="900">
                <a:solidFill>
                  <a:srgbClr val="000000"/>
                </a:solidFill>
                <a:latin typeface="Verdana" pitchFamily="34" charset="0"/>
                <a:cs typeface="Calibri" pitchFamily="34" charset="0"/>
              </a:rPr>
              <a:t> 2006 </a:t>
            </a:r>
            <a:r>
              <a:rPr lang="en-US" sz="900" b="1">
                <a:solidFill>
                  <a:srgbClr val="000000"/>
                </a:solidFill>
                <a:latin typeface="Verdana" pitchFamily="34" charset="0"/>
                <a:cs typeface="Calibri" pitchFamily="34" charset="0"/>
              </a:rPr>
              <a:t>1</a:t>
            </a:r>
            <a:r>
              <a:rPr lang="en-US" sz="900">
                <a:solidFill>
                  <a:srgbClr val="000000"/>
                </a:solidFill>
                <a:latin typeface="Verdana" pitchFamily="34" charset="0"/>
                <a:cs typeface="Calibri" pitchFamily="34" charset="0"/>
              </a:rPr>
              <a:t>:33</a:t>
            </a:r>
            <a:r>
              <a:rPr lang="en-US" sz="900">
                <a:cs typeface="Calibri" pitchFamily="34" charset="0"/>
              </a:rPr>
              <a:t> </a:t>
            </a:r>
            <a:r>
              <a:rPr lang="en-US" sz="900" u="sng">
                <a:solidFill>
                  <a:srgbClr val="0000FF"/>
                </a:solidFill>
                <a:latin typeface="Calibri" pitchFamily="34" charset="0"/>
                <a:cs typeface="Calibri" pitchFamily="34" charset="0"/>
                <a:hlinkClick r:id="rId4" action="ppaction://hlinkfile"/>
              </a:rPr>
              <a:t> http://www.ojrd.com/content/1/1/33</a:t>
            </a:r>
            <a:endParaRPr lang="he-IL" sz="900"/>
          </a:p>
        </p:txBody>
      </p:sp>
      <p:sp>
        <p:nvSpPr>
          <p:cNvPr id="14"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3775B69-B25B-4B47-B5E6-11B2F82A534D}" type="slidenum">
              <a:rPr lang="he-IL" smtClean="0"/>
              <a:pPr fontAlgn="base">
                <a:spcBef>
                  <a:spcPct val="0"/>
                </a:spcBef>
                <a:spcAft>
                  <a:spcPct val="0"/>
                </a:spcAft>
                <a:defRPr/>
              </a:pPr>
              <a:t>15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סוגי המוטציות הנקודתיות</a:t>
            </a:r>
            <a:endParaRPr lang="he-IL" sz="1800" dirty="0" smtClean="0"/>
          </a:p>
        </p:txBody>
      </p:sp>
      <p:graphicFrame>
        <p:nvGraphicFramePr>
          <p:cNvPr id="2" name="דיאגרמה 1"/>
          <p:cNvGraphicFramePr/>
          <p:nvPr>
            <p:extLst>
              <p:ext uri="{D42A27DB-BD31-4B8C-83A1-F6EECF244321}">
                <p14:modId xmlns:p14="http://schemas.microsoft.com/office/powerpoint/2010/main" val="601716923"/>
              </p:ext>
            </p:extLst>
          </p:nvPr>
        </p:nvGraphicFramePr>
        <p:xfrm>
          <a:off x="588300" y="563243"/>
          <a:ext cx="7835528" cy="4797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חץ למטה 2"/>
          <p:cNvSpPr/>
          <p:nvPr/>
        </p:nvSpPr>
        <p:spPr>
          <a:xfrm>
            <a:off x="6092825" y="3716338"/>
            <a:ext cx="215900" cy="3952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 name="חץ למטה 8"/>
          <p:cNvSpPr/>
          <p:nvPr/>
        </p:nvSpPr>
        <p:spPr>
          <a:xfrm rot="720000">
            <a:off x="1909763" y="3668713"/>
            <a:ext cx="131762" cy="3952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1" name="חץ למטה 10"/>
          <p:cNvSpPr/>
          <p:nvPr/>
        </p:nvSpPr>
        <p:spPr>
          <a:xfrm rot="-720000">
            <a:off x="2116138" y="3675063"/>
            <a:ext cx="111125" cy="3952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6089" name="Slide Number Placeholder 8"/>
          <p:cNvSpPr txBox="1">
            <a:spLocks/>
          </p:cNvSpPr>
          <p:nvPr/>
        </p:nvSpPr>
        <p:spPr bwMode="auto">
          <a:xfrm>
            <a:off x="428625" y="6572250"/>
            <a:ext cx="6873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7F6A364F-9AFF-42DD-8AC1-5DA0D305DA6D}" type="slidenum">
              <a:rPr lang="he-IL" sz="1200">
                <a:solidFill>
                  <a:srgbClr val="D9D9D9"/>
                </a:solidFill>
              </a:rPr>
              <a:pPr algn="l" eaLnBrk="1" hangingPunct="1"/>
              <a:t>15</a:t>
            </a:fld>
            <a:endParaRPr lang="he-IL" sz="1200">
              <a:solidFill>
                <a:srgbClr val="D9D9D9"/>
              </a:solidFill>
            </a:endParaRPr>
          </a:p>
        </p:txBody>
      </p:sp>
      <p:sp>
        <p:nvSpPr>
          <p:cNvPr id="10"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DE5C347-C9F8-4374-987C-1AC9DE4A39CC}" type="slidenum">
              <a:rPr lang="he-IL" smtClean="0"/>
              <a:pPr fontAlgn="base">
                <a:spcBef>
                  <a:spcPct val="0"/>
                </a:spcBef>
                <a:spcAft>
                  <a:spcPct val="0"/>
                </a:spcAft>
                <a:defRPr/>
              </a:pPr>
              <a:t>16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השפעות אפשריות של מוטציה נקודתית של החלפת בסיס על החלבון</a:t>
            </a:r>
            <a:endParaRPr lang="he-IL" sz="1800" dirty="0" smtClean="0"/>
          </a:p>
        </p:txBody>
      </p:sp>
      <p:graphicFrame>
        <p:nvGraphicFramePr>
          <p:cNvPr id="2" name="דיאגרמה 1"/>
          <p:cNvGraphicFramePr/>
          <p:nvPr/>
        </p:nvGraphicFramePr>
        <p:xfrm>
          <a:off x="395536" y="260648"/>
          <a:ext cx="8470813"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110" name="מלבן 2"/>
          <p:cNvSpPr>
            <a:spLocks noChangeArrowheads="1"/>
          </p:cNvSpPr>
          <p:nvPr/>
        </p:nvSpPr>
        <p:spPr bwMode="auto">
          <a:xfrm>
            <a:off x="7524750" y="3860800"/>
            <a:ext cx="14811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000000"/>
                </a:solidFill>
              </a:rPr>
              <a:t>השינוי </a:t>
            </a:r>
          </a:p>
          <a:p>
            <a:r>
              <a:rPr lang="he-IL">
                <a:solidFill>
                  <a:srgbClr val="000000"/>
                </a:solidFill>
              </a:rPr>
              <a:t>הנגרם </a:t>
            </a:r>
          </a:p>
          <a:p>
            <a:r>
              <a:rPr lang="he-IL">
                <a:solidFill>
                  <a:srgbClr val="000000"/>
                </a:solidFill>
              </a:rPr>
              <a:t>בחלבון:</a:t>
            </a:r>
          </a:p>
        </p:txBody>
      </p:sp>
      <p:sp>
        <p:nvSpPr>
          <p:cNvPr id="47111" name="מלבן 2"/>
          <p:cNvSpPr>
            <a:spLocks noChangeArrowheads="1"/>
          </p:cNvSpPr>
          <p:nvPr/>
        </p:nvSpPr>
        <p:spPr bwMode="auto">
          <a:xfrm>
            <a:off x="214313" y="5013325"/>
            <a:ext cx="23828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92075" indent="-92075"/>
            <a:r>
              <a:rPr lang="he-IL" sz="1400">
                <a:solidFill>
                  <a:srgbClr val="000000"/>
                </a:solidFill>
              </a:rPr>
              <a:t>* או ארוך מן הרגיל, במקרה שקודון הפסקת קריאה התחלף לקודון המקדד לחומצה אמינית</a:t>
            </a:r>
          </a:p>
        </p:txBody>
      </p:sp>
      <p:sp>
        <p:nvSpPr>
          <p:cNvPr id="47112" name="Slide Number Placeholder 8"/>
          <p:cNvSpPr txBox="1">
            <a:spLocks/>
          </p:cNvSpPr>
          <p:nvPr/>
        </p:nvSpPr>
        <p:spPr bwMode="auto">
          <a:xfrm>
            <a:off x="428625" y="6572250"/>
            <a:ext cx="6873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1BA6D0B9-37CD-476C-9F3F-DFDD70C938AA}" type="slidenum">
              <a:rPr lang="he-IL" sz="1200">
                <a:solidFill>
                  <a:srgbClr val="D9D9D9"/>
                </a:solidFill>
              </a:rPr>
              <a:pPr algn="l" eaLnBrk="1" hangingPunct="1"/>
              <a:t>16</a:t>
            </a:fld>
            <a:endParaRPr lang="he-IL" sz="1200">
              <a:solidFill>
                <a:srgbClr val="D9D9D9"/>
              </a:solidFill>
            </a:endParaRPr>
          </a:p>
        </p:txBody>
      </p:sp>
      <p:sp>
        <p:nvSpPr>
          <p:cNvPr id="9"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5985821-561F-471F-8340-617C9595ADFA}" type="slidenum">
              <a:rPr lang="he-IL" smtClean="0"/>
              <a:pPr fontAlgn="base">
                <a:spcBef>
                  <a:spcPct val="0"/>
                </a:spcBef>
                <a:spcAft>
                  <a:spcPct val="0"/>
                </a:spcAft>
                <a:defRPr/>
              </a:pPr>
              <a:t>17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השפעות </a:t>
            </a:r>
            <a:r>
              <a:rPr lang="he-IL" sz="1800" b="1" dirty="0" smtClean="0">
                <a:solidFill>
                  <a:srgbClr val="FF6600"/>
                </a:solidFill>
                <a:ea typeface="+mn-ea"/>
              </a:rPr>
              <a:t>אפשריות של </a:t>
            </a:r>
            <a:r>
              <a:rPr lang="he-IL" sz="1800" b="1" dirty="0">
                <a:solidFill>
                  <a:srgbClr val="FF6600"/>
                </a:solidFill>
                <a:ea typeface="+mn-ea"/>
              </a:rPr>
              <a:t>מוטציה נקודתית </a:t>
            </a:r>
            <a:r>
              <a:rPr lang="he-IL" sz="1800" b="1" dirty="0" smtClean="0">
                <a:solidFill>
                  <a:srgbClr val="FF6600"/>
                </a:solidFill>
                <a:ea typeface="+mn-ea"/>
              </a:rPr>
              <a:t>של הוספת/החסרת בסיס </a:t>
            </a:r>
            <a:r>
              <a:rPr lang="he-IL" sz="1800" b="1" dirty="0">
                <a:solidFill>
                  <a:srgbClr val="FF6600"/>
                </a:solidFill>
                <a:ea typeface="+mn-ea"/>
              </a:rPr>
              <a:t>על החלבון</a:t>
            </a:r>
            <a:endParaRPr lang="he-IL" sz="1800" dirty="0" smtClean="0"/>
          </a:p>
        </p:txBody>
      </p:sp>
      <p:graphicFrame>
        <p:nvGraphicFramePr>
          <p:cNvPr id="2" name="דיאגרמה 1"/>
          <p:cNvGraphicFramePr/>
          <p:nvPr>
            <p:extLst>
              <p:ext uri="{D42A27DB-BD31-4B8C-83A1-F6EECF244321}">
                <p14:modId xmlns:p14="http://schemas.microsoft.com/office/powerpoint/2010/main" val="2798488182"/>
              </p:ext>
            </p:extLst>
          </p:nvPr>
        </p:nvGraphicFramePr>
        <p:xfrm>
          <a:off x="248363" y="620688"/>
          <a:ext cx="8470813"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8134" name="מלבן 2"/>
          <p:cNvSpPr>
            <a:spLocks noChangeArrowheads="1"/>
          </p:cNvSpPr>
          <p:nvPr/>
        </p:nvSpPr>
        <p:spPr bwMode="auto">
          <a:xfrm>
            <a:off x="7235825" y="4797425"/>
            <a:ext cx="14811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000000"/>
                </a:solidFill>
              </a:rPr>
              <a:t>השינוי </a:t>
            </a:r>
          </a:p>
          <a:p>
            <a:r>
              <a:rPr lang="he-IL">
                <a:solidFill>
                  <a:srgbClr val="000000"/>
                </a:solidFill>
              </a:rPr>
              <a:t>הנגרם </a:t>
            </a:r>
          </a:p>
          <a:p>
            <a:r>
              <a:rPr lang="he-IL">
                <a:solidFill>
                  <a:srgbClr val="000000"/>
                </a:solidFill>
              </a:rPr>
              <a:t>בחלבון:</a:t>
            </a:r>
          </a:p>
        </p:txBody>
      </p:sp>
      <p:sp>
        <p:nvSpPr>
          <p:cNvPr id="48135" name="מלבן 2"/>
          <p:cNvSpPr>
            <a:spLocks noChangeArrowheads="1"/>
          </p:cNvSpPr>
          <p:nvPr/>
        </p:nvSpPr>
        <p:spPr bwMode="auto">
          <a:xfrm>
            <a:off x="4427538" y="3292475"/>
            <a:ext cx="1512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200" b="1">
                <a:solidFill>
                  <a:srgbClr val="FF6600"/>
                </a:solidFill>
              </a:rPr>
              <a:t>כל הקודונים השתנו</a:t>
            </a:r>
          </a:p>
        </p:txBody>
      </p:sp>
      <p:cxnSp>
        <p:nvCxnSpPr>
          <p:cNvPr id="5" name="מחבר חץ ישר 4"/>
          <p:cNvCxnSpPr/>
          <p:nvPr/>
        </p:nvCxnSpPr>
        <p:spPr>
          <a:xfrm>
            <a:off x="4597400" y="3549650"/>
            <a:ext cx="142875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אליפסה 8"/>
          <p:cNvSpPr/>
          <p:nvPr/>
        </p:nvSpPr>
        <p:spPr>
          <a:xfrm>
            <a:off x="4565650" y="3527425"/>
            <a:ext cx="44450" cy="46038"/>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4" name="מלבן 2"/>
          <p:cNvSpPr>
            <a:spLocks noChangeArrowheads="1"/>
          </p:cNvSpPr>
          <p:nvPr/>
        </p:nvSpPr>
        <p:spPr bwMode="auto">
          <a:xfrm>
            <a:off x="4140200" y="3789363"/>
            <a:ext cx="719138" cy="461962"/>
          </a:xfrm>
          <a:prstGeom prst="rect">
            <a:avLst/>
          </a:prstGeom>
          <a:noFill/>
          <a:ln>
            <a:noFill/>
          </a:ln>
          <a:extLst/>
        </p:spPr>
        <p:txBody>
          <a:bodyPr>
            <a:spAutoFit/>
          </a:bodyPr>
          <a:lstStyle/>
          <a:p>
            <a:pPr>
              <a:defRPr/>
            </a:pPr>
            <a:r>
              <a:rPr lang="he-IL" sz="1200" b="1" dirty="0">
                <a:solidFill>
                  <a:schemeClr val="accent6">
                    <a:lumMod val="50000"/>
                    <a:lumOff val="50000"/>
                  </a:schemeClr>
                </a:solidFill>
              </a:rPr>
              <a:t>הבסיס </a:t>
            </a:r>
          </a:p>
          <a:p>
            <a:pPr>
              <a:defRPr/>
            </a:pPr>
            <a:r>
              <a:rPr lang="he-IL" sz="1200" b="1" dirty="0">
                <a:solidFill>
                  <a:schemeClr val="accent6">
                    <a:lumMod val="50000"/>
                    <a:lumOff val="50000"/>
                  </a:schemeClr>
                </a:solidFill>
              </a:rPr>
              <a:t>שנוסף</a:t>
            </a:r>
          </a:p>
        </p:txBody>
      </p:sp>
      <p:sp>
        <p:nvSpPr>
          <p:cNvPr id="48139" name="Slide Number Placeholder 8"/>
          <p:cNvSpPr txBox="1">
            <a:spLocks/>
          </p:cNvSpPr>
          <p:nvPr/>
        </p:nvSpPr>
        <p:spPr bwMode="auto">
          <a:xfrm>
            <a:off x="428625" y="6572250"/>
            <a:ext cx="6873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232FD34-0E0E-476D-AADF-F4B68EFF491B}" type="slidenum">
              <a:rPr lang="he-IL" sz="1200">
                <a:solidFill>
                  <a:srgbClr val="D9D9D9"/>
                </a:solidFill>
              </a:rPr>
              <a:pPr algn="l" eaLnBrk="1" hangingPunct="1"/>
              <a:t>17</a:t>
            </a:fld>
            <a:endParaRPr lang="he-IL" sz="1200">
              <a:solidFill>
                <a:srgbClr val="D9D9D9"/>
              </a:solidFill>
            </a:endParaRPr>
          </a:p>
        </p:txBody>
      </p:sp>
      <p:sp>
        <p:nvSpPr>
          <p:cNvPr id="12"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0225" y="625475"/>
            <a:ext cx="8183563" cy="452437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3:</a:t>
            </a:r>
          </a:p>
          <a:p>
            <a:pPr fontAlgn="auto">
              <a:spcBef>
                <a:spcPts val="0"/>
              </a:spcBef>
              <a:spcAft>
                <a:spcPts val="0"/>
              </a:spcAft>
              <a:defRPr/>
            </a:pPr>
            <a:r>
              <a:rPr lang="he-IL" kern="0" dirty="0">
                <a:solidFill>
                  <a:srgbClr val="1D4C72"/>
                </a:solidFill>
                <a:latin typeface="Arial"/>
                <a:cs typeface="Arial"/>
              </a:rPr>
              <a:t>לפניכם רצף הבסיסים בקטע </a:t>
            </a:r>
            <a:r>
              <a:rPr lang="he-IL" kern="0" dirty="0">
                <a:solidFill>
                  <a:srgbClr val="1F497D"/>
                </a:solidFill>
                <a:latin typeface="Arial"/>
                <a:cs typeface="Arial"/>
              </a:rPr>
              <a:t>כלשהו באחד מגדילי ה-</a:t>
            </a:r>
            <a:r>
              <a:rPr lang="en-US" kern="0" dirty="0">
                <a:solidFill>
                  <a:srgbClr val="1F497D"/>
                </a:solidFill>
                <a:latin typeface="Arial"/>
                <a:cs typeface="Arial"/>
              </a:rPr>
              <a:t>DNA</a:t>
            </a:r>
            <a:r>
              <a:rPr lang="he-IL" kern="0" dirty="0">
                <a:solidFill>
                  <a:srgbClr val="1F497D"/>
                </a:solidFill>
                <a:latin typeface="Arial"/>
                <a:cs typeface="Arial"/>
              </a:rPr>
              <a:t>.</a:t>
            </a:r>
          </a:p>
          <a:p>
            <a:pPr fontAlgn="auto">
              <a:spcBef>
                <a:spcPts val="0"/>
              </a:spcBef>
              <a:spcAft>
                <a:spcPts val="0"/>
              </a:spcAft>
              <a:defRPr/>
            </a:pPr>
            <a:r>
              <a:rPr lang="he-IL" kern="0" dirty="0">
                <a:solidFill>
                  <a:srgbClr val="1F497D"/>
                </a:solidFill>
                <a:latin typeface="Arial"/>
                <a:cs typeface="Arial"/>
              </a:rPr>
              <a:t>א. רשמו את רצף הבסיסים ב-</a:t>
            </a:r>
            <a:r>
              <a:rPr lang="en-US" kern="0" dirty="0">
                <a:solidFill>
                  <a:srgbClr val="1F497D"/>
                </a:solidFill>
                <a:latin typeface="Arial"/>
                <a:cs typeface="Arial"/>
              </a:rPr>
              <a:t>mRNA</a:t>
            </a:r>
            <a:r>
              <a:rPr lang="he-IL" kern="0" dirty="0">
                <a:solidFill>
                  <a:srgbClr val="1F497D"/>
                </a:solidFill>
                <a:latin typeface="Arial"/>
                <a:cs typeface="Arial"/>
              </a:rPr>
              <a:t> שייבנה על גבי גדיל ה-</a:t>
            </a:r>
            <a:r>
              <a:rPr lang="en-US" kern="0" dirty="0">
                <a:solidFill>
                  <a:srgbClr val="1F497D"/>
                </a:solidFill>
                <a:latin typeface="Arial"/>
                <a:cs typeface="Arial"/>
              </a:rPr>
              <a:t>DNA</a:t>
            </a:r>
            <a:r>
              <a:rPr lang="he-IL" kern="0" dirty="0">
                <a:solidFill>
                  <a:srgbClr val="1F497D"/>
                </a:solidFill>
                <a:latin typeface="Arial"/>
                <a:cs typeface="Arial"/>
              </a:rPr>
              <a:t>.</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גדיל א' של ה-</a:t>
            </a:r>
            <a:r>
              <a:rPr lang="en-US" kern="0" dirty="0">
                <a:solidFill>
                  <a:srgbClr val="1D4C72"/>
                </a:solidFill>
                <a:latin typeface="Arial"/>
                <a:cs typeface="Arial"/>
              </a:rPr>
              <a:t>DNA</a:t>
            </a:r>
            <a:r>
              <a:rPr lang="he-IL" kern="0" dirty="0">
                <a:solidFill>
                  <a:srgbClr val="1D4C72"/>
                </a:solidFill>
                <a:latin typeface="Arial"/>
                <a:cs typeface="Arial"/>
              </a:rPr>
              <a:t>            </a:t>
            </a:r>
            <a:r>
              <a:rPr lang="en-US" kern="0" dirty="0">
                <a:solidFill>
                  <a:srgbClr val="1D4C72"/>
                </a:solidFill>
                <a:latin typeface="Arial"/>
                <a:cs typeface="Arial"/>
              </a:rPr>
              <a:t>C   A    T   G   A   T   A   T   A   C   C   T       </a:t>
            </a:r>
            <a:r>
              <a:rPr lang="he-IL" kern="0" dirty="0">
                <a:solidFill>
                  <a:srgbClr val="1D4C72"/>
                </a:solidFill>
                <a:latin typeface="Arial"/>
                <a:cs typeface="Arial"/>
              </a:rPr>
              <a:t>                                              </a:t>
            </a:r>
          </a:p>
          <a:p>
            <a:pPr fontAlgn="auto">
              <a:spcBef>
                <a:spcPts val="0"/>
              </a:spcBef>
              <a:spcAft>
                <a:spcPts val="0"/>
              </a:spcAft>
              <a:defRPr/>
            </a:pPr>
            <a:r>
              <a:rPr lang="en-US" kern="0" dirty="0">
                <a:solidFill>
                  <a:srgbClr val="FF6600"/>
                </a:solidFill>
                <a:latin typeface="Arial"/>
                <a:cs typeface="Arial"/>
              </a:rPr>
              <a:t>RNA</a:t>
            </a:r>
            <a:r>
              <a:rPr lang="en-US" kern="0" dirty="0">
                <a:solidFill>
                  <a:srgbClr val="1D4C72"/>
                </a:solidFill>
                <a:latin typeface="Arial"/>
                <a:cs typeface="Arial"/>
              </a:rPr>
              <a:t>  </a:t>
            </a:r>
            <a:r>
              <a:rPr lang="he-IL" kern="0" dirty="0">
                <a:solidFill>
                  <a:srgbClr val="1D4C72"/>
                </a:solidFill>
                <a:latin typeface="Arial"/>
                <a:cs typeface="Arial"/>
              </a:rPr>
              <a:t> </a:t>
            </a:r>
            <a:endParaRPr lang="he-IL" kern="0" dirty="0">
              <a:solidFill>
                <a:srgbClr val="FF6600"/>
              </a:solidFill>
              <a:latin typeface="Arial"/>
              <a:cs typeface="Arial"/>
            </a:endParaRP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r>
              <a:rPr lang="he-IL" kern="0" dirty="0">
                <a:solidFill>
                  <a:srgbClr val="FF0000"/>
                </a:solidFill>
                <a:latin typeface="Arial"/>
                <a:cs typeface="Arial"/>
              </a:rPr>
              <a:t>רצף החומצות האמיניות בחלבון </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ב. </a:t>
            </a:r>
            <a:r>
              <a:rPr lang="he-IL" kern="0" dirty="0">
                <a:solidFill>
                  <a:srgbClr val="1F497D"/>
                </a:solidFill>
                <a:latin typeface="Arial"/>
                <a:cs typeface="Arial"/>
              </a:rPr>
              <a:t>מהו רצף החומצות האמיניות במקטע החלבון </a:t>
            </a:r>
          </a:p>
          <a:p>
            <a:pPr fontAlgn="auto">
              <a:spcBef>
                <a:spcPts val="0"/>
              </a:spcBef>
              <a:spcAft>
                <a:spcPts val="0"/>
              </a:spcAft>
              <a:defRPr/>
            </a:pPr>
            <a:r>
              <a:rPr lang="he-IL" kern="0" dirty="0">
                <a:solidFill>
                  <a:srgbClr val="1F497D"/>
                </a:solidFill>
                <a:latin typeface="Arial"/>
                <a:cs typeface="Arial"/>
              </a:rPr>
              <a:t>שייווצר מתרגום מולקולת </a:t>
            </a:r>
            <a:r>
              <a:rPr lang="en-US" kern="0" dirty="0">
                <a:solidFill>
                  <a:srgbClr val="1F497D"/>
                </a:solidFill>
                <a:latin typeface="Arial"/>
                <a:cs typeface="Arial"/>
              </a:rPr>
              <a:t>mRNA</a:t>
            </a:r>
            <a:r>
              <a:rPr lang="he-IL" kern="0" dirty="0">
                <a:solidFill>
                  <a:srgbClr val="1F497D"/>
                </a:solidFill>
                <a:latin typeface="Arial"/>
                <a:cs typeface="Arial"/>
              </a:rPr>
              <a:t> זו?</a:t>
            </a:r>
          </a:p>
          <a:p>
            <a:pPr fontAlgn="auto">
              <a:spcBef>
                <a:spcPts val="0"/>
              </a:spcBef>
              <a:spcAft>
                <a:spcPts val="0"/>
              </a:spcAft>
              <a:defRPr/>
            </a:pPr>
            <a:r>
              <a:rPr lang="he-IL" kern="0" dirty="0">
                <a:solidFill>
                  <a:srgbClr val="1F497D"/>
                </a:solidFill>
                <a:latin typeface="Arial"/>
                <a:cs typeface="Arial"/>
              </a:rPr>
              <a:t>היעזרו בטבלת הקוד הגנטי (החלקית) המצורפת</a:t>
            </a:r>
          </a:p>
          <a:p>
            <a:pPr fontAlgn="auto">
              <a:spcBef>
                <a:spcPts val="0"/>
              </a:spcBef>
              <a:spcAft>
                <a:spcPts val="0"/>
              </a:spcAft>
              <a:defRPr/>
            </a:pPr>
            <a:endParaRPr lang="he-IL" kern="0" dirty="0">
              <a:solidFill>
                <a:srgbClr val="1F497D"/>
              </a:solidFill>
              <a:latin typeface="Arial"/>
              <a:cs typeface="Aria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23AAC5F-6C7C-4838-BF6D-247249040D4E}" type="slidenum">
              <a:rPr lang="he-IL" sz="1800" smtClean="0"/>
              <a:pPr fontAlgn="base">
                <a:spcBef>
                  <a:spcPct val="0"/>
                </a:spcBef>
                <a:spcAft>
                  <a:spcPct val="0"/>
                </a:spcAft>
                <a:defRPr/>
              </a:pPr>
              <a:t>18</a:t>
            </a:fld>
            <a:endParaRPr lang="he-IL" sz="1800" dirty="0" smtClean="0"/>
          </a:p>
        </p:txBody>
      </p:sp>
      <p:sp>
        <p:nvSpPr>
          <p:cNvPr id="49157"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3: קביעת רצף החומצות האמיניות בחלבון לפי רצף הבסיסים ב-</a:t>
            </a:r>
            <a:r>
              <a:rPr lang="en-US" sz="1800" b="1" smtClean="0">
                <a:solidFill>
                  <a:srgbClr val="FF6600"/>
                </a:solidFill>
              </a:rPr>
              <a:t>DNA</a:t>
            </a:r>
            <a:endParaRPr lang="he-IL" sz="1800" smtClean="0"/>
          </a:p>
        </p:txBody>
      </p:sp>
      <p:graphicFrame>
        <p:nvGraphicFramePr>
          <p:cNvPr id="10" name="טבלה 9"/>
          <p:cNvGraphicFramePr>
            <a:graphicFrameLocks noGrp="1"/>
          </p:cNvGraphicFramePr>
          <p:nvPr/>
        </p:nvGraphicFramePr>
        <p:xfrm>
          <a:off x="468313" y="4284663"/>
          <a:ext cx="3097212" cy="2428876"/>
        </p:xfrm>
        <a:graphic>
          <a:graphicData uri="http://schemas.openxmlformats.org/drawingml/2006/table">
            <a:tbl>
              <a:tblPr rtl="1" firstRow="1" bandRow="1">
                <a:tableStyleId>{5C22544A-7EE6-4342-B048-85BDC9FD1C3A}</a:tableStyleId>
              </a:tblPr>
              <a:tblGrid>
                <a:gridCol w="1548606"/>
                <a:gridCol w="1548606"/>
              </a:tblGrid>
              <a:tr h="944920">
                <a:tc>
                  <a:txBody>
                    <a:bodyPr/>
                    <a:lstStyle>
                      <a:lvl1pPr marL="0" algn="r" defTabSz="914400" rtl="1" eaLnBrk="1" latinLnBrk="0" hangingPunct="1">
                        <a:defRPr sz="1800" b="1" kern="1200">
                          <a:solidFill>
                            <a:schemeClr val="lt1"/>
                          </a:solidFill>
                          <a:latin typeface="Arial"/>
                          <a:cs typeface="Arial"/>
                        </a:defRPr>
                      </a:lvl1pPr>
                      <a:lvl2pPr marL="457200" algn="r" defTabSz="914400" rtl="1" eaLnBrk="1" latinLnBrk="0" hangingPunct="1">
                        <a:defRPr sz="1800" b="1" kern="1200">
                          <a:solidFill>
                            <a:schemeClr val="lt1"/>
                          </a:solidFill>
                          <a:latin typeface="Arial"/>
                          <a:cs typeface="Arial"/>
                        </a:defRPr>
                      </a:lvl2pPr>
                      <a:lvl3pPr marL="914400" algn="r" defTabSz="914400" rtl="1" eaLnBrk="1" latinLnBrk="0" hangingPunct="1">
                        <a:defRPr sz="1800" b="1" kern="1200">
                          <a:solidFill>
                            <a:schemeClr val="lt1"/>
                          </a:solidFill>
                          <a:latin typeface="Arial"/>
                          <a:cs typeface="Arial"/>
                        </a:defRPr>
                      </a:lvl3pPr>
                      <a:lvl4pPr marL="1371600" algn="r" defTabSz="914400" rtl="1" eaLnBrk="1" latinLnBrk="0" hangingPunct="1">
                        <a:defRPr sz="1800" b="1" kern="1200">
                          <a:solidFill>
                            <a:schemeClr val="lt1"/>
                          </a:solidFill>
                          <a:latin typeface="Arial"/>
                          <a:cs typeface="Arial"/>
                        </a:defRPr>
                      </a:lvl4pPr>
                      <a:lvl5pPr marL="1828800" algn="r" defTabSz="914400" rtl="1" eaLnBrk="1" latinLnBrk="0" hangingPunct="1">
                        <a:defRPr sz="1800" b="1" kern="1200">
                          <a:solidFill>
                            <a:schemeClr val="lt1"/>
                          </a:solidFill>
                          <a:latin typeface="Arial"/>
                          <a:cs typeface="Arial"/>
                        </a:defRPr>
                      </a:lvl5pPr>
                      <a:lvl6pPr marL="2286000" algn="r" defTabSz="914400" rtl="1" eaLnBrk="1" latinLnBrk="0" hangingPunct="1">
                        <a:defRPr sz="1800" b="1" kern="1200">
                          <a:solidFill>
                            <a:schemeClr val="lt1"/>
                          </a:solidFill>
                          <a:latin typeface="Arial"/>
                          <a:cs typeface="Arial"/>
                        </a:defRPr>
                      </a:lvl6pPr>
                      <a:lvl7pPr marL="2743200" algn="r" defTabSz="914400" rtl="1" eaLnBrk="1" latinLnBrk="0" hangingPunct="1">
                        <a:defRPr sz="1800" b="1" kern="1200">
                          <a:solidFill>
                            <a:schemeClr val="lt1"/>
                          </a:solidFill>
                          <a:latin typeface="Arial"/>
                          <a:cs typeface="Arial"/>
                        </a:defRPr>
                      </a:lvl7pPr>
                      <a:lvl8pPr marL="3200400" algn="r" defTabSz="914400" rtl="1" eaLnBrk="1" latinLnBrk="0" hangingPunct="1">
                        <a:defRPr sz="1800" b="1" kern="1200">
                          <a:solidFill>
                            <a:schemeClr val="lt1"/>
                          </a:solidFill>
                          <a:latin typeface="Arial"/>
                          <a:cs typeface="Arial"/>
                        </a:defRPr>
                      </a:lvl8pPr>
                      <a:lvl9pPr marL="3657600" algn="r" defTabSz="914400" rtl="1" eaLnBrk="1" latinLnBrk="0" hangingPunct="1">
                        <a:defRPr sz="1800" b="1" kern="1200">
                          <a:solidFill>
                            <a:schemeClr val="lt1"/>
                          </a:solidFill>
                          <a:latin typeface="Arial"/>
                          <a:cs typeface="Arial"/>
                        </a:defRPr>
                      </a:lvl9pPr>
                    </a:lstStyle>
                    <a:p>
                      <a:pPr rtl="1"/>
                      <a:r>
                        <a:rPr lang="he-IL" sz="1400" dirty="0" smtClean="0"/>
                        <a:t>שם החומצה האמינית</a:t>
                      </a:r>
                      <a:endParaRPr lang="he-IL" sz="1400" dirty="0"/>
                    </a:p>
                  </a:txBody>
                  <a:tcPr marL="91466" marR="91466" marT="45740" marB="45740"/>
                </a:tc>
                <a:tc>
                  <a:txBody>
                    <a:bodyPr/>
                    <a:lstStyle>
                      <a:lvl1pPr marL="0" algn="r" defTabSz="914400" rtl="1" eaLnBrk="1" latinLnBrk="0" hangingPunct="1">
                        <a:defRPr sz="1800" b="1" kern="1200">
                          <a:solidFill>
                            <a:schemeClr val="lt1"/>
                          </a:solidFill>
                          <a:latin typeface="Arial"/>
                          <a:cs typeface="Arial"/>
                        </a:defRPr>
                      </a:lvl1pPr>
                      <a:lvl2pPr marL="457200" algn="r" defTabSz="914400" rtl="1" eaLnBrk="1" latinLnBrk="0" hangingPunct="1">
                        <a:defRPr sz="1800" b="1" kern="1200">
                          <a:solidFill>
                            <a:schemeClr val="lt1"/>
                          </a:solidFill>
                          <a:latin typeface="Arial"/>
                          <a:cs typeface="Arial"/>
                        </a:defRPr>
                      </a:lvl2pPr>
                      <a:lvl3pPr marL="914400" algn="r" defTabSz="914400" rtl="1" eaLnBrk="1" latinLnBrk="0" hangingPunct="1">
                        <a:defRPr sz="1800" b="1" kern="1200">
                          <a:solidFill>
                            <a:schemeClr val="lt1"/>
                          </a:solidFill>
                          <a:latin typeface="Arial"/>
                          <a:cs typeface="Arial"/>
                        </a:defRPr>
                      </a:lvl3pPr>
                      <a:lvl4pPr marL="1371600" algn="r" defTabSz="914400" rtl="1" eaLnBrk="1" latinLnBrk="0" hangingPunct="1">
                        <a:defRPr sz="1800" b="1" kern="1200">
                          <a:solidFill>
                            <a:schemeClr val="lt1"/>
                          </a:solidFill>
                          <a:latin typeface="Arial"/>
                          <a:cs typeface="Arial"/>
                        </a:defRPr>
                      </a:lvl4pPr>
                      <a:lvl5pPr marL="1828800" algn="r" defTabSz="914400" rtl="1" eaLnBrk="1" latinLnBrk="0" hangingPunct="1">
                        <a:defRPr sz="1800" b="1" kern="1200">
                          <a:solidFill>
                            <a:schemeClr val="lt1"/>
                          </a:solidFill>
                          <a:latin typeface="Arial"/>
                          <a:cs typeface="Arial"/>
                        </a:defRPr>
                      </a:lvl5pPr>
                      <a:lvl6pPr marL="2286000" algn="r" defTabSz="914400" rtl="1" eaLnBrk="1" latinLnBrk="0" hangingPunct="1">
                        <a:defRPr sz="1800" b="1" kern="1200">
                          <a:solidFill>
                            <a:schemeClr val="lt1"/>
                          </a:solidFill>
                          <a:latin typeface="Arial"/>
                          <a:cs typeface="Arial"/>
                        </a:defRPr>
                      </a:lvl6pPr>
                      <a:lvl7pPr marL="2743200" algn="r" defTabSz="914400" rtl="1" eaLnBrk="1" latinLnBrk="0" hangingPunct="1">
                        <a:defRPr sz="1800" b="1" kern="1200">
                          <a:solidFill>
                            <a:schemeClr val="lt1"/>
                          </a:solidFill>
                          <a:latin typeface="Arial"/>
                          <a:cs typeface="Arial"/>
                        </a:defRPr>
                      </a:lvl7pPr>
                      <a:lvl8pPr marL="3200400" algn="r" defTabSz="914400" rtl="1" eaLnBrk="1" latinLnBrk="0" hangingPunct="1">
                        <a:defRPr sz="1800" b="1" kern="1200">
                          <a:solidFill>
                            <a:schemeClr val="lt1"/>
                          </a:solidFill>
                          <a:latin typeface="Arial"/>
                          <a:cs typeface="Arial"/>
                        </a:defRPr>
                      </a:lvl8pPr>
                      <a:lvl9pPr marL="3657600" algn="r" defTabSz="914400" rtl="1" eaLnBrk="1" latinLnBrk="0" hangingPunct="1">
                        <a:defRPr sz="1800" b="1" kern="1200">
                          <a:solidFill>
                            <a:schemeClr val="lt1"/>
                          </a:solidFill>
                          <a:latin typeface="Arial"/>
                          <a:cs typeface="Arial"/>
                        </a:defRPr>
                      </a:lvl9pPr>
                    </a:lstStyle>
                    <a:p>
                      <a:pPr rtl="1"/>
                      <a:r>
                        <a:rPr lang="he-IL" sz="1400" dirty="0" smtClean="0"/>
                        <a:t>שלשת הבסיסים </a:t>
                      </a:r>
                    </a:p>
                    <a:p>
                      <a:pPr rtl="1"/>
                      <a:r>
                        <a:rPr lang="he-IL" sz="1400" u="sng" dirty="0" smtClean="0">
                          <a:solidFill>
                            <a:srgbClr val="FF0000"/>
                          </a:solidFill>
                        </a:rPr>
                        <a:t>ב-</a:t>
                      </a:r>
                      <a:r>
                        <a:rPr lang="en-US" sz="1400" u="sng" dirty="0" smtClean="0">
                          <a:solidFill>
                            <a:srgbClr val="FF0000"/>
                          </a:solidFill>
                        </a:rPr>
                        <a:t>mRNA</a:t>
                      </a:r>
                      <a:r>
                        <a:rPr lang="he-IL" sz="1400" dirty="0" smtClean="0">
                          <a:solidFill>
                            <a:srgbClr val="FF0000"/>
                          </a:solidFill>
                        </a:rPr>
                        <a:t> </a:t>
                      </a:r>
                      <a:r>
                        <a:rPr lang="he-IL" sz="1400" dirty="0" smtClean="0"/>
                        <a:t>המקודדת לחומצה זו</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טירוזין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UAU</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גליצין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GGA</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ולין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GUA</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לאוצין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CUA</a:t>
                      </a:r>
                      <a:endParaRPr lang="he-IL" sz="1400" dirty="0"/>
                    </a:p>
                  </a:txBody>
                  <a:tcPr marL="91466" marR="91466" marT="45740" marB="45740"/>
                </a:tc>
              </a:tr>
            </a:tbl>
          </a:graphicData>
        </a:graphic>
      </p:graphicFrame>
      <p:grpSp>
        <p:nvGrpSpPr>
          <p:cNvPr id="49178" name="קבוצה 24"/>
          <p:cNvGrpSpPr>
            <a:grpSpLocks/>
          </p:cNvGrpSpPr>
          <p:nvPr/>
        </p:nvGrpSpPr>
        <p:grpSpPr bwMode="auto">
          <a:xfrm>
            <a:off x="1514475" y="3300413"/>
            <a:ext cx="4000500" cy="560387"/>
            <a:chOff x="1680259" y="3290130"/>
            <a:chExt cx="4000075" cy="560897"/>
          </a:xfrm>
        </p:grpSpPr>
        <p:sp>
          <p:nvSpPr>
            <p:cNvPr id="20" name="TextBox 19"/>
            <p:cNvSpPr txBox="1"/>
            <p:nvPr/>
          </p:nvSpPr>
          <p:spPr>
            <a:xfrm>
              <a:off x="4788254" y="3290130"/>
              <a:ext cx="892080" cy="540241"/>
            </a:xfrm>
            <a:prstGeom prst="rect">
              <a:avLst/>
            </a:prstGeom>
            <a:solidFill>
              <a:srgbClr val="FFFF00">
                <a:alpha val="69000"/>
              </a:srgb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prstClr val="black">
                      <a:lumMod val="50000"/>
                      <a:lumOff val="50000"/>
                    </a:prstClr>
                  </a:solidFill>
                  <a:latin typeface="Arial"/>
                  <a:cs typeface="Arial"/>
                </a:rPr>
                <a:t> </a:t>
              </a:r>
              <a:endParaRPr lang="he-IL" sz="2000" dirty="0">
                <a:solidFill>
                  <a:prstClr val="black"/>
                </a:solidFill>
                <a:latin typeface="Arial"/>
                <a:cs typeface="Arial"/>
              </a:endParaRPr>
            </a:p>
          </p:txBody>
        </p:sp>
        <p:sp>
          <p:nvSpPr>
            <p:cNvPr id="21" name="TextBox 20"/>
            <p:cNvSpPr txBox="1"/>
            <p:nvPr/>
          </p:nvSpPr>
          <p:spPr>
            <a:xfrm>
              <a:off x="2689802" y="3310786"/>
              <a:ext cx="892080" cy="540241"/>
            </a:xfrm>
            <a:prstGeom prst="rect">
              <a:avLst/>
            </a:prstGeom>
            <a:solidFill>
              <a:schemeClr val="accent6">
                <a:lumMod val="25000"/>
                <a:lumOff val="75000"/>
                <a:alpha val="34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endParaRPr lang="he-IL" sz="2000" dirty="0">
                <a:solidFill>
                  <a:prstClr val="black"/>
                </a:solidFill>
                <a:latin typeface="Arial"/>
                <a:cs typeface="Arial"/>
              </a:endParaRPr>
            </a:p>
          </p:txBody>
        </p:sp>
        <p:sp>
          <p:nvSpPr>
            <p:cNvPr id="22" name="TextBox 21"/>
            <p:cNvSpPr txBox="1"/>
            <p:nvPr/>
          </p:nvSpPr>
          <p:spPr>
            <a:xfrm>
              <a:off x="3719980" y="3310786"/>
              <a:ext cx="892080" cy="540241"/>
            </a:xfrm>
            <a:prstGeom prst="rect">
              <a:avLst/>
            </a:prstGeom>
            <a:solidFill>
              <a:schemeClr val="bg2">
                <a:lumMod val="85000"/>
                <a:alpha val="69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endParaRPr lang="he-IL" sz="2000" dirty="0">
                <a:solidFill>
                  <a:prstClr val="black"/>
                </a:solidFill>
                <a:latin typeface="Arial"/>
                <a:cs typeface="Arial"/>
              </a:endParaRPr>
            </a:p>
          </p:txBody>
        </p:sp>
        <p:sp>
          <p:nvSpPr>
            <p:cNvPr id="23" name="TextBox 22"/>
            <p:cNvSpPr txBox="1"/>
            <p:nvPr/>
          </p:nvSpPr>
          <p:spPr>
            <a:xfrm>
              <a:off x="1680259" y="3290130"/>
              <a:ext cx="892080" cy="540241"/>
            </a:xfrm>
            <a:prstGeom prst="rect">
              <a:avLst/>
            </a:prstGeom>
            <a:solidFill>
              <a:srgbClr val="66FFFF">
                <a:alpha val="24706"/>
              </a:srgb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prstClr val="black"/>
                  </a:solidFill>
                  <a:latin typeface="Arial"/>
                  <a:cs typeface="Arial"/>
                </a:rPr>
                <a:t> </a:t>
              </a:r>
            </a:p>
          </p:txBody>
        </p:sp>
      </p:grpSp>
      <p:sp>
        <p:nvSpPr>
          <p:cNvPr id="49179" name="Slide Number Placeholder 8"/>
          <p:cNvSpPr txBox="1">
            <a:spLocks/>
          </p:cNvSpPr>
          <p:nvPr/>
        </p:nvSpPr>
        <p:spPr bwMode="auto">
          <a:xfrm>
            <a:off x="107950" y="6572250"/>
            <a:ext cx="6858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776D600-AC20-4D87-9F8A-22EC5A991C38}" type="slidenum">
              <a:rPr lang="he-IL" sz="1200">
                <a:solidFill>
                  <a:srgbClr val="D9D9D9"/>
                </a:solidFill>
              </a:rPr>
              <a:pPr algn="l" eaLnBrk="1" hangingPunct="1"/>
              <a:t>18</a:t>
            </a:fld>
            <a:endParaRPr lang="he-IL" sz="1200">
              <a:solidFill>
                <a:srgbClr val="D9D9D9"/>
              </a:solidFill>
            </a:endParaRPr>
          </a:p>
        </p:txBody>
      </p:sp>
      <p:sp>
        <p:nvSpPr>
          <p:cNvPr id="13"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69D3717-FC60-49F4-9F7F-8063D5CA2262}" type="slidenum">
              <a:rPr lang="he-IL" sz="1800" smtClean="0"/>
              <a:pPr fontAlgn="base">
                <a:spcBef>
                  <a:spcPct val="0"/>
                </a:spcBef>
                <a:spcAft>
                  <a:spcPct val="0"/>
                </a:spcAft>
                <a:defRPr/>
              </a:pPr>
              <a:t>19</a:t>
            </a:fld>
            <a:endParaRPr lang="he-IL" sz="1800" dirty="0" smtClean="0"/>
          </a:p>
        </p:txBody>
      </p:sp>
      <p:sp>
        <p:nvSpPr>
          <p:cNvPr id="50180"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graphicFrame>
        <p:nvGraphicFramePr>
          <p:cNvPr id="10" name="טבלה 9"/>
          <p:cNvGraphicFramePr>
            <a:graphicFrameLocks noGrp="1"/>
          </p:cNvGraphicFramePr>
          <p:nvPr/>
        </p:nvGraphicFramePr>
        <p:xfrm>
          <a:off x="682624" y="4284663"/>
          <a:ext cx="3097214" cy="2428876"/>
        </p:xfrm>
        <a:graphic>
          <a:graphicData uri="http://schemas.openxmlformats.org/drawingml/2006/table">
            <a:tbl>
              <a:tblPr rtl="1" firstRow="1" bandRow="1">
                <a:tableStyleId>{5C22544A-7EE6-4342-B048-85BDC9FD1C3A}</a:tableStyleId>
              </a:tblPr>
              <a:tblGrid>
                <a:gridCol w="1548607"/>
                <a:gridCol w="1548607"/>
              </a:tblGrid>
              <a:tr h="944920">
                <a:tc>
                  <a:txBody>
                    <a:bodyPr/>
                    <a:lstStyle>
                      <a:lvl1pPr marL="0" algn="r" defTabSz="914400" rtl="1" eaLnBrk="1" latinLnBrk="0" hangingPunct="1">
                        <a:defRPr sz="1800" b="1" kern="1200">
                          <a:solidFill>
                            <a:schemeClr val="lt1"/>
                          </a:solidFill>
                          <a:latin typeface="Arial"/>
                          <a:cs typeface="Arial"/>
                        </a:defRPr>
                      </a:lvl1pPr>
                      <a:lvl2pPr marL="457200" algn="r" defTabSz="914400" rtl="1" eaLnBrk="1" latinLnBrk="0" hangingPunct="1">
                        <a:defRPr sz="1800" b="1" kern="1200">
                          <a:solidFill>
                            <a:schemeClr val="lt1"/>
                          </a:solidFill>
                          <a:latin typeface="Arial"/>
                          <a:cs typeface="Arial"/>
                        </a:defRPr>
                      </a:lvl2pPr>
                      <a:lvl3pPr marL="914400" algn="r" defTabSz="914400" rtl="1" eaLnBrk="1" latinLnBrk="0" hangingPunct="1">
                        <a:defRPr sz="1800" b="1" kern="1200">
                          <a:solidFill>
                            <a:schemeClr val="lt1"/>
                          </a:solidFill>
                          <a:latin typeface="Arial"/>
                          <a:cs typeface="Arial"/>
                        </a:defRPr>
                      </a:lvl3pPr>
                      <a:lvl4pPr marL="1371600" algn="r" defTabSz="914400" rtl="1" eaLnBrk="1" latinLnBrk="0" hangingPunct="1">
                        <a:defRPr sz="1800" b="1" kern="1200">
                          <a:solidFill>
                            <a:schemeClr val="lt1"/>
                          </a:solidFill>
                          <a:latin typeface="Arial"/>
                          <a:cs typeface="Arial"/>
                        </a:defRPr>
                      </a:lvl4pPr>
                      <a:lvl5pPr marL="1828800" algn="r" defTabSz="914400" rtl="1" eaLnBrk="1" latinLnBrk="0" hangingPunct="1">
                        <a:defRPr sz="1800" b="1" kern="1200">
                          <a:solidFill>
                            <a:schemeClr val="lt1"/>
                          </a:solidFill>
                          <a:latin typeface="Arial"/>
                          <a:cs typeface="Arial"/>
                        </a:defRPr>
                      </a:lvl5pPr>
                      <a:lvl6pPr marL="2286000" algn="r" defTabSz="914400" rtl="1" eaLnBrk="1" latinLnBrk="0" hangingPunct="1">
                        <a:defRPr sz="1800" b="1" kern="1200">
                          <a:solidFill>
                            <a:schemeClr val="lt1"/>
                          </a:solidFill>
                          <a:latin typeface="Arial"/>
                          <a:cs typeface="Arial"/>
                        </a:defRPr>
                      </a:lvl6pPr>
                      <a:lvl7pPr marL="2743200" algn="r" defTabSz="914400" rtl="1" eaLnBrk="1" latinLnBrk="0" hangingPunct="1">
                        <a:defRPr sz="1800" b="1" kern="1200">
                          <a:solidFill>
                            <a:schemeClr val="lt1"/>
                          </a:solidFill>
                          <a:latin typeface="Arial"/>
                          <a:cs typeface="Arial"/>
                        </a:defRPr>
                      </a:lvl7pPr>
                      <a:lvl8pPr marL="3200400" algn="r" defTabSz="914400" rtl="1" eaLnBrk="1" latinLnBrk="0" hangingPunct="1">
                        <a:defRPr sz="1800" b="1" kern="1200">
                          <a:solidFill>
                            <a:schemeClr val="lt1"/>
                          </a:solidFill>
                          <a:latin typeface="Arial"/>
                          <a:cs typeface="Arial"/>
                        </a:defRPr>
                      </a:lvl8pPr>
                      <a:lvl9pPr marL="3657600" algn="r" defTabSz="914400" rtl="1" eaLnBrk="1" latinLnBrk="0" hangingPunct="1">
                        <a:defRPr sz="1800" b="1" kern="1200">
                          <a:solidFill>
                            <a:schemeClr val="lt1"/>
                          </a:solidFill>
                          <a:latin typeface="Arial"/>
                          <a:cs typeface="Arial"/>
                        </a:defRPr>
                      </a:lvl9pPr>
                    </a:lstStyle>
                    <a:p>
                      <a:pPr rtl="1"/>
                      <a:r>
                        <a:rPr lang="he-IL" sz="1400" dirty="0" smtClean="0"/>
                        <a:t>שם החומצה האמינית</a:t>
                      </a:r>
                      <a:endParaRPr lang="he-IL" sz="1400" dirty="0"/>
                    </a:p>
                  </a:txBody>
                  <a:tcPr marL="91466" marR="91466" marT="45740" marB="45740"/>
                </a:tc>
                <a:tc>
                  <a:txBody>
                    <a:bodyPr/>
                    <a:lstStyle>
                      <a:lvl1pPr marL="0" algn="r" defTabSz="914400" rtl="1" eaLnBrk="1" latinLnBrk="0" hangingPunct="1">
                        <a:defRPr sz="1800" b="1" kern="1200">
                          <a:solidFill>
                            <a:schemeClr val="lt1"/>
                          </a:solidFill>
                          <a:latin typeface="Arial"/>
                          <a:cs typeface="Arial"/>
                        </a:defRPr>
                      </a:lvl1pPr>
                      <a:lvl2pPr marL="457200" algn="r" defTabSz="914400" rtl="1" eaLnBrk="1" latinLnBrk="0" hangingPunct="1">
                        <a:defRPr sz="1800" b="1" kern="1200">
                          <a:solidFill>
                            <a:schemeClr val="lt1"/>
                          </a:solidFill>
                          <a:latin typeface="Arial"/>
                          <a:cs typeface="Arial"/>
                        </a:defRPr>
                      </a:lvl2pPr>
                      <a:lvl3pPr marL="914400" algn="r" defTabSz="914400" rtl="1" eaLnBrk="1" latinLnBrk="0" hangingPunct="1">
                        <a:defRPr sz="1800" b="1" kern="1200">
                          <a:solidFill>
                            <a:schemeClr val="lt1"/>
                          </a:solidFill>
                          <a:latin typeface="Arial"/>
                          <a:cs typeface="Arial"/>
                        </a:defRPr>
                      </a:lvl3pPr>
                      <a:lvl4pPr marL="1371600" algn="r" defTabSz="914400" rtl="1" eaLnBrk="1" latinLnBrk="0" hangingPunct="1">
                        <a:defRPr sz="1800" b="1" kern="1200">
                          <a:solidFill>
                            <a:schemeClr val="lt1"/>
                          </a:solidFill>
                          <a:latin typeface="Arial"/>
                          <a:cs typeface="Arial"/>
                        </a:defRPr>
                      </a:lvl4pPr>
                      <a:lvl5pPr marL="1828800" algn="r" defTabSz="914400" rtl="1" eaLnBrk="1" latinLnBrk="0" hangingPunct="1">
                        <a:defRPr sz="1800" b="1" kern="1200">
                          <a:solidFill>
                            <a:schemeClr val="lt1"/>
                          </a:solidFill>
                          <a:latin typeface="Arial"/>
                          <a:cs typeface="Arial"/>
                        </a:defRPr>
                      </a:lvl5pPr>
                      <a:lvl6pPr marL="2286000" algn="r" defTabSz="914400" rtl="1" eaLnBrk="1" latinLnBrk="0" hangingPunct="1">
                        <a:defRPr sz="1800" b="1" kern="1200">
                          <a:solidFill>
                            <a:schemeClr val="lt1"/>
                          </a:solidFill>
                          <a:latin typeface="Arial"/>
                          <a:cs typeface="Arial"/>
                        </a:defRPr>
                      </a:lvl6pPr>
                      <a:lvl7pPr marL="2743200" algn="r" defTabSz="914400" rtl="1" eaLnBrk="1" latinLnBrk="0" hangingPunct="1">
                        <a:defRPr sz="1800" b="1" kern="1200">
                          <a:solidFill>
                            <a:schemeClr val="lt1"/>
                          </a:solidFill>
                          <a:latin typeface="Arial"/>
                          <a:cs typeface="Arial"/>
                        </a:defRPr>
                      </a:lvl7pPr>
                      <a:lvl8pPr marL="3200400" algn="r" defTabSz="914400" rtl="1" eaLnBrk="1" latinLnBrk="0" hangingPunct="1">
                        <a:defRPr sz="1800" b="1" kern="1200">
                          <a:solidFill>
                            <a:schemeClr val="lt1"/>
                          </a:solidFill>
                          <a:latin typeface="Arial"/>
                          <a:cs typeface="Arial"/>
                        </a:defRPr>
                      </a:lvl8pPr>
                      <a:lvl9pPr marL="3657600" algn="r" defTabSz="914400" rtl="1" eaLnBrk="1" latinLnBrk="0" hangingPunct="1">
                        <a:defRPr sz="1800" b="1" kern="1200">
                          <a:solidFill>
                            <a:schemeClr val="lt1"/>
                          </a:solidFill>
                          <a:latin typeface="Arial"/>
                          <a:cs typeface="Arial"/>
                        </a:defRPr>
                      </a:lvl9pPr>
                    </a:lstStyle>
                    <a:p>
                      <a:pPr rtl="1"/>
                      <a:r>
                        <a:rPr lang="he-IL" sz="1400" dirty="0" smtClean="0"/>
                        <a:t>שלשת הבסיסים </a:t>
                      </a:r>
                    </a:p>
                    <a:p>
                      <a:pPr rtl="1"/>
                      <a:r>
                        <a:rPr lang="he-IL" sz="1400" u="sng" dirty="0" smtClean="0">
                          <a:solidFill>
                            <a:srgbClr val="FF0000"/>
                          </a:solidFill>
                        </a:rPr>
                        <a:t>ב-</a:t>
                      </a:r>
                      <a:r>
                        <a:rPr lang="en-US" sz="1400" u="sng" dirty="0" smtClean="0">
                          <a:solidFill>
                            <a:srgbClr val="FF0000"/>
                          </a:solidFill>
                        </a:rPr>
                        <a:t>mRNA</a:t>
                      </a:r>
                      <a:r>
                        <a:rPr lang="he-IL" sz="1400" dirty="0" smtClean="0">
                          <a:solidFill>
                            <a:srgbClr val="FF0000"/>
                          </a:solidFill>
                        </a:rPr>
                        <a:t> </a:t>
                      </a:r>
                      <a:r>
                        <a:rPr lang="he-IL" sz="1400" dirty="0" smtClean="0"/>
                        <a:t>המקודדת לחומצה זו</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טירוזין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UAU</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גליצין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GGA</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ולין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GUA</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לאוצין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CUA</a:t>
                      </a:r>
                      <a:endParaRPr lang="he-IL" sz="1400" dirty="0"/>
                    </a:p>
                  </a:txBody>
                  <a:tcPr marL="91466" marR="91466" marT="45740" marB="45740"/>
                </a:tc>
              </a:tr>
            </a:tbl>
          </a:graphicData>
        </a:graphic>
      </p:graphicFrame>
      <p:grpSp>
        <p:nvGrpSpPr>
          <p:cNvPr id="50201" name="קבוצה 24"/>
          <p:cNvGrpSpPr>
            <a:grpSpLocks/>
          </p:cNvGrpSpPr>
          <p:nvPr/>
        </p:nvGrpSpPr>
        <p:grpSpPr bwMode="auto">
          <a:xfrm>
            <a:off x="1514475" y="3300413"/>
            <a:ext cx="4000500" cy="560387"/>
            <a:chOff x="1680259" y="3290130"/>
            <a:chExt cx="4000075" cy="560897"/>
          </a:xfrm>
        </p:grpSpPr>
        <p:sp>
          <p:nvSpPr>
            <p:cNvPr id="20" name="TextBox 19"/>
            <p:cNvSpPr txBox="1"/>
            <p:nvPr/>
          </p:nvSpPr>
          <p:spPr>
            <a:xfrm>
              <a:off x="4788254" y="3290130"/>
              <a:ext cx="892080" cy="540241"/>
            </a:xfrm>
            <a:prstGeom prst="rect">
              <a:avLst/>
            </a:prstGeom>
            <a:solidFill>
              <a:srgbClr val="FFFF00">
                <a:alpha val="69000"/>
              </a:srgb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prstClr val="black">
                      <a:lumMod val="50000"/>
                      <a:lumOff val="50000"/>
                    </a:prstClr>
                  </a:solidFill>
                  <a:latin typeface="Arial"/>
                  <a:cs typeface="Arial"/>
                </a:rPr>
                <a:t> </a:t>
              </a:r>
              <a:r>
                <a:rPr lang="he-IL" sz="2000" dirty="0">
                  <a:solidFill>
                    <a:prstClr val="black"/>
                  </a:solidFill>
                  <a:latin typeface="Arial"/>
                  <a:cs typeface="Arial"/>
                </a:rPr>
                <a:t>גליצין</a:t>
              </a:r>
            </a:p>
          </p:txBody>
        </p:sp>
        <p:sp>
          <p:nvSpPr>
            <p:cNvPr id="21" name="TextBox 20"/>
            <p:cNvSpPr txBox="1"/>
            <p:nvPr/>
          </p:nvSpPr>
          <p:spPr>
            <a:xfrm>
              <a:off x="2689802" y="3310786"/>
              <a:ext cx="892080" cy="540241"/>
            </a:xfrm>
            <a:prstGeom prst="rect">
              <a:avLst/>
            </a:prstGeom>
            <a:solidFill>
              <a:schemeClr val="accent6">
                <a:lumMod val="25000"/>
                <a:lumOff val="75000"/>
                <a:alpha val="34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prstClr val="black"/>
                  </a:solidFill>
                  <a:latin typeface="Arial"/>
                  <a:cs typeface="Arial"/>
                </a:rPr>
                <a:t>לאוצין</a:t>
              </a:r>
            </a:p>
          </p:txBody>
        </p:sp>
        <p:sp>
          <p:nvSpPr>
            <p:cNvPr id="22" name="TextBox 21"/>
            <p:cNvSpPr txBox="1"/>
            <p:nvPr/>
          </p:nvSpPr>
          <p:spPr>
            <a:xfrm>
              <a:off x="3719980" y="3310786"/>
              <a:ext cx="892080" cy="540241"/>
            </a:xfrm>
            <a:prstGeom prst="rect">
              <a:avLst/>
            </a:prstGeom>
            <a:solidFill>
              <a:schemeClr val="bg2">
                <a:lumMod val="85000"/>
                <a:alpha val="69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prstClr val="black"/>
                  </a:solidFill>
                  <a:latin typeface="Arial"/>
                  <a:cs typeface="Arial"/>
                </a:rPr>
                <a:t>טירוזין</a:t>
              </a:r>
            </a:p>
          </p:txBody>
        </p:sp>
        <p:sp>
          <p:nvSpPr>
            <p:cNvPr id="23" name="TextBox 22"/>
            <p:cNvSpPr txBox="1"/>
            <p:nvPr/>
          </p:nvSpPr>
          <p:spPr>
            <a:xfrm>
              <a:off x="1680259" y="3290130"/>
              <a:ext cx="892080" cy="540241"/>
            </a:xfrm>
            <a:prstGeom prst="rect">
              <a:avLst/>
            </a:prstGeom>
            <a:solidFill>
              <a:srgbClr val="66FFFF">
                <a:alpha val="24706"/>
              </a:srgb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prstClr val="black"/>
                  </a:solidFill>
                  <a:latin typeface="Arial"/>
                  <a:cs typeface="Arial"/>
                </a:rPr>
                <a:t> ולין</a:t>
              </a:r>
            </a:p>
          </p:txBody>
        </p:sp>
      </p:grpSp>
      <p:sp>
        <p:nvSpPr>
          <p:cNvPr id="12" name="TextBox 11"/>
          <p:cNvSpPr txBox="1"/>
          <p:nvPr/>
        </p:nvSpPr>
        <p:spPr>
          <a:xfrm>
            <a:off x="530225" y="625475"/>
            <a:ext cx="8183563" cy="452437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3:</a:t>
            </a:r>
          </a:p>
          <a:p>
            <a:pPr fontAlgn="auto">
              <a:spcBef>
                <a:spcPts val="0"/>
              </a:spcBef>
              <a:spcAft>
                <a:spcPts val="0"/>
              </a:spcAft>
              <a:defRPr/>
            </a:pPr>
            <a:r>
              <a:rPr lang="he-IL" kern="0" dirty="0">
                <a:solidFill>
                  <a:srgbClr val="1D4C72"/>
                </a:solidFill>
                <a:latin typeface="Arial"/>
                <a:cs typeface="Arial"/>
              </a:rPr>
              <a:t>לפניכם רצף הבסיסים בקטע </a:t>
            </a:r>
            <a:r>
              <a:rPr lang="he-IL" kern="0" dirty="0">
                <a:solidFill>
                  <a:srgbClr val="1F497D"/>
                </a:solidFill>
                <a:latin typeface="Arial"/>
                <a:cs typeface="Arial"/>
              </a:rPr>
              <a:t>כלשהו באחד מגדילי ה-</a:t>
            </a:r>
            <a:r>
              <a:rPr lang="en-US" kern="0" dirty="0">
                <a:solidFill>
                  <a:srgbClr val="1F497D"/>
                </a:solidFill>
                <a:latin typeface="Arial"/>
                <a:cs typeface="Arial"/>
              </a:rPr>
              <a:t>DNA</a:t>
            </a:r>
            <a:r>
              <a:rPr lang="he-IL" kern="0" dirty="0">
                <a:solidFill>
                  <a:srgbClr val="1F497D"/>
                </a:solidFill>
                <a:latin typeface="Arial"/>
                <a:cs typeface="Arial"/>
              </a:rPr>
              <a:t>.</a:t>
            </a:r>
          </a:p>
          <a:p>
            <a:pPr fontAlgn="auto">
              <a:spcBef>
                <a:spcPts val="0"/>
              </a:spcBef>
              <a:spcAft>
                <a:spcPts val="0"/>
              </a:spcAft>
              <a:defRPr/>
            </a:pPr>
            <a:r>
              <a:rPr lang="he-IL" kern="0" dirty="0">
                <a:solidFill>
                  <a:srgbClr val="1F497D"/>
                </a:solidFill>
                <a:latin typeface="Arial"/>
                <a:cs typeface="Arial"/>
              </a:rPr>
              <a:t>א. רשמו את רצף הבסיסים ב-</a:t>
            </a:r>
            <a:r>
              <a:rPr lang="en-US" kern="0" dirty="0">
                <a:solidFill>
                  <a:srgbClr val="1F497D"/>
                </a:solidFill>
                <a:latin typeface="Arial"/>
                <a:cs typeface="Arial"/>
              </a:rPr>
              <a:t>mRNA</a:t>
            </a:r>
            <a:r>
              <a:rPr lang="he-IL" kern="0" dirty="0">
                <a:solidFill>
                  <a:srgbClr val="1F497D"/>
                </a:solidFill>
                <a:latin typeface="Arial"/>
                <a:cs typeface="Arial"/>
              </a:rPr>
              <a:t> שייבנה על גבי גדיל ה-</a:t>
            </a:r>
            <a:r>
              <a:rPr lang="en-US" kern="0" dirty="0">
                <a:solidFill>
                  <a:srgbClr val="1F497D"/>
                </a:solidFill>
                <a:latin typeface="Arial"/>
                <a:cs typeface="Arial"/>
              </a:rPr>
              <a:t>DNA</a:t>
            </a:r>
            <a:r>
              <a:rPr lang="he-IL" kern="0" dirty="0">
                <a:solidFill>
                  <a:srgbClr val="1F497D"/>
                </a:solidFill>
                <a:latin typeface="Arial"/>
                <a:cs typeface="Arial"/>
              </a:rPr>
              <a:t>.</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גדיל א' של ה-</a:t>
            </a:r>
            <a:r>
              <a:rPr lang="en-US" kern="0" dirty="0">
                <a:solidFill>
                  <a:srgbClr val="1D4C72"/>
                </a:solidFill>
                <a:latin typeface="Arial"/>
                <a:cs typeface="Arial"/>
              </a:rPr>
              <a:t>DNA</a:t>
            </a:r>
            <a:r>
              <a:rPr lang="he-IL" kern="0" dirty="0">
                <a:solidFill>
                  <a:srgbClr val="1D4C72"/>
                </a:solidFill>
                <a:latin typeface="Arial"/>
                <a:cs typeface="Arial"/>
              </a:rPr>
              <a:t>            </a:t>
            </a:r>
            <a:r>
              <a:rPr lang="en-US" kern="0" dirty="0">
                <a:solidFill>
                  <a:srgbClr val="1D4C72"/>
                </a:solidFill>
                <a:latin typeface="Arial"/>
                <a:cs typeface="Arial"/>
              </a:rPr>
              <a:t>C   A    T   G   A   T   A   T   A   C   C   T       </a:t>
            </a:r>
            <a:r>
              <a:rPr lang="he-IL" kern="0" dirty="0">
                <a:solidFill>
                  <a:srgbClr val="1D4C72"/>
                </a:solidFill>
                <a:latin typeface="Arial"/>
                <a:cs typeface="Arial"/>
              </a:rPr>
              <a:t>                                              </a:t>
            </a:r>
          </a:p>
          <a:p>
            <a:pPr fontAlgn="auto">
              <a:spcBef>
                <a:spcPts val="0"/>
              </a:spcBef>
              <a:spcAft>
                <a:spcPts val="0"/>
              </a:spcAft>
              <a:defRPr/>
            </a:pPr>
            <a:r>
              <a:rPr lang="he-IL" kern="0" dirty="0">
                <a:solidFill>
                  <a:srgbClr val="FF6600"/>
                </a:solidFill>
                <a:latin typeface="Arial"/>
                <a:cs typeface="Arial"/>
              </a:rPr>
              <a:t> </a:t>
            </a:r>
            <a:r>
              <a:rPr lang="en-US" kern="0" dirty="0">
                <a:solidFill>
                  <a:srgbClr val="FF0000"/>
                </a:solidFill>
                <a:latin typeface="Arial"/>
                <a:cs typeface="Arial"/>
              </a:rPr>
              <a:t>G   U   A   C   U   A   U   A  U   G   G   A                                  </a:t>
            </a:r>
            <a:r>
              <a:rPr lang="en-US" kern="0" dirty="0">
                <a:solidFill>
                  <a:srgbClr val="1D4C72"/>
                </a:solidFill>
                <a:latin typeface="Arial"/>
                <a:cs typeface="Arial"/>
              </a:rPr>
              <a:t> </a:t>
            </a:r>
            <a:r>
              <a:rPr lang="en-US" kern="0" dirty="0">
                <a:solidFill>
                  <a:srgbClr val="FF6600"/>
                </a:solidFill>
                <a:latin typeface="Arial"/>
                <a:cs typeface="Arial"/>
              </a:rPr>
              <a:t>RNA</a:t>
            </a:r>
            <a:r>
              <a:rPr lang="en-US" kern="0" dirty="0">
                <a:solidFill>
                  <a:srgbClr val="1D4C72"/>
                </a:solidFill>
                <a:latin typeface="Arial"/>
                <a:cs typeface="Arial"/>
              </a:rPr>
              <a:t>  </a:t>
            </a:r>
            <a:r>
              <a:rPr lang="he-IL" kern="0" dirty="0">
                <a:solidFill>
                  <a:srgbClr val="1D4C72"/>
                </a:solidFill>
                <a:latin typeface="Arial"/>
                <a:cs typeface="Arial"/>
              </a:rPr>
              <a:t> </a:t>
            </a:r>
            <a:endParaRPr lang="he-IL" kern="0" dirty="0">
              <a:solidFill>
                <a:srgbClr val="FF6600"/>
              </a:solidFill>
              <a:latin typeface="Arial"/>
              <a:cs typeface="Arial"/>
            </a:endParaRP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r>
              <a:rPr lang="he-IL" kern="0" dirty="0">
                <a:solidFill>
                  <a:srgbClr val="FF0000"/>
                </a:solidFill>
                <a:latin typeface="Arial"/>
                <a:cs typeface="Arial"/>
              </a:rPr>
              <a:t>רצף החומצות האמיניות בחלבון </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ב. </a:t>
            </a:r>
            <a:r>
              <a:rPr lang="he-IL" kern="0" dirty="0">
                <a:solidFill>
                  <a:srgbClr val="1F497D"/>
                </a:solidFill>
                <a:latin typeface="Arial"/>
                <a:cs typeface="Arial"/>
              </a:rPr>
              <a:t>מהו רצף החומצות האמיניות במקטע החלבון </a:t>
            </a:r>
          </a:p>
          <a:p>
            <a:pPr fontAlgn="auto">
              <a:spcBef>
                <a:spcPts val="0"/>
              </a:spcBef>
              <a:spcAft>
                <a:spcPts val="0"/>
              </a:spcAft>
              <a:defRPr/>
            </a:pPr>
            <a:r>
              <a:rPr lang="he-IL" kern="0" dirty="0">
                <a:solidFill>
                  <a:srgbClr val="1F497D"/>
                </a:solidFill>
                <a:latin typeface="Arial"/>
                <a:cs typeface="Arial"/>
              </a:rPr>
              <a:t>שייווצר מתרגום מולקולת </a:t>
            </a:r>
            <a:r>
              <a:rPr lang="en-US" kern="0" dirty="0">
                <a:solidFill>
                  <a:srgbClr val="1F497D"/>
                </a:solidFill>
                <a:latin typeface="Arial"/>
                <a:cs typeface="Arial"/>
              </a:rPr>
              <a:t>mRNA</a:t>
            </a:r>
            <a:r>
              <a:rPr lang="he-IL" kern="0" dirty="0">
                <a:solidFill>
                  <a:srgbClr val="1F497D"/>
                </a:solidFill>
                <a:latin typeface="Arial"/>
                <a:cs typeface="Arial"/>
              </a:rPr>
              <a:t> זו?</a:t>
            </a:r>
          </a:p>
          <a:p>
            <a:pPr fontAlgn="auto">
              <a:spcBef>
                <a:spcPts val="0"/>
              </a:spcBef>
              <a:spcAft>
                <a:spcPts val="0"/>
              </a:spcAft>
              <a:defRPr/>
            </a:pPr>
            <a:r>
              <a:rPr lang="he-IL" kern="0" dirty="0">
                <a:solidFill>
                  <a:srgbClr val="1F497D"/>
                </a:solidFill>
                <a:latin typeface="Arial"/>
                <a:cs typeface="Arial"/>
              </a:rPr>
              <a:t>היעזרו בטבלת הקוד הגנטי (החלקית) המצורפת</a:t>
            </a:r>
          </a:p>
          <a:p>
            <a:pPr fontAlgn="auto">
              <a:spcBef>
                <a:spcPts val="0"/>
              </a:spcBef>
              <a:spcAft>
                <a:spcPts val="0"/>
              </a:spcAft>
              <a:defRPr/>
            </a:pPr>
            <a:endParaRPr lang="he-IL" kern="0" dirty="0">
              <a:solidFill>
                <a:srgbClr val="1F497D"/>
              </a:solidFill>
              <a:latin typeface="Arial"/>
              <a:cs typeface="Arial"/>
            </a:endParaRPr>
          </a:p>
        </p:txBody>
      </p:sp>
      <p:sp>
        <p:nvSpPr>
          <p:cNvPr id="50203" name="Slide Number Placeholder 8"/>
          <p:cNvSpPr txBox="1">
            <a:spLocks/>
          </p:cNvSpPr>
          <p:nvPr/>
        </p:nvSpPr>
        <p:spPr bwMode="auto">
          <a:xfrm>
            <a:off x="250825" y="6572250"/>
            <a:ext cx="6873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7D9F5F2B-09B8-4074-AEE1-C15CCE52BB7E}" type="slidenum">
              <a:rPr lang="he-IL" sz="1200">
                <a:solidFill>
                  <a:srgbClr val="D9D9D9"/>
                </a:solidFill>
              </a:rPr>
              <a:pPr algn="l" eaLnBrk="1" hangingPunct="1"/>
              <a:t>19</a:t>
            </a:fld>
            <a:endParaRPr lang="he-IL" sz="1200">
              <a:solidFill>
                <a:srgbClr val="D9D9D9"/>
              </a:solidFill>
            </a:endParaRPr>
          </a:p>
        </p:txBody>
      </p:sp>
      <p:sp>
        <p:nvSpPr>
          <p:cNvPr id="13"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14FBB9D-C89B-40DC-9228-3BE6E8F339AA}" type="slidenum">
              <a:rPr lang="he-IL" sz="1200" smtClean="0">
                <a:solidFill>
                  <a:schemeClr val="bg2">
                    <a:lumMod val="85000"/>
                  </a:schemeClr>
                </a:solidFill>
              </a:rPr>
              <a:pPr fontAlgn="base">
                <a:spcBef>
                  <a:spcPct val="0"/>
                </a:spcBef>
                <a:spcAft>
                  <a:spcPct val="0"/>
                </a:spcAft>
                <a:defRPr/>
              </a:pPr>
              <a:t>2</a:t>
            </a:fld>
            <a:endParaRPr lang="he-IL" sz="1200" dirty="0" smtClean="0">
              <a:solidFill>
                <a:schemeClr val="bg2">
                  <a:lumMod val="85000"/>
                </a:schemeClr>
              </a:solidFill>
            </a:endParaRPr>
          </a:p>
        </p:txBody>
      </p:sp>
      <p:sp>
        <p:nvSpPr>
          <p:cNvPr id="10" name="כותרת 9"/>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הקשר בין ה- </a:t>
            </a:r>
            <a:r>
              <a:rPr lang="en-US" sz="1800" b="1" dirty="0" smtClean="0">
                <a:solidFill>
                  <a:srgbClr val="FF6600"/>
                </a:solidFill>
                <a:ea typeface="+mn-ea"/>
              </a:rPr>
              <a:t>DNA</a:t>
            </a:r>
            <a:r>
              <a:rPr lang="he-IL" sz="1800" b="1" dirty="0" smtClean="0">
                <a:solidFill>
                  <a:srgbClr val="FF6600"/>
                </a:solidFill>
                <a:ea typeface="+mn-ea"/>
              </a:rPr>
              <a:t> לתכונות</a:t>
            </a:r>
            <a:endParaRPr lang="he-IL" dirty="0"/>
          </a:p>
        </p:txBody>
      </p:sp>
      <p:grpSp>
        <p:nvGrpSpPr>
          <p:cNvPr id="33797" name="קבוצה 2"/>
          <p:cNvGrpSpPr>
            <a:grpSpLocks/>
          </p:cNvGrpSpPr>
          <p:nvPr/>
        </p:nvGrpSpPr>
        <p:grpSpPr bwMode="auto">
          <a:xfrm>
            <a:off x="263524" y="1557338"/>
            <a:ext cx="8562976" cy="3635375"/>
            <a:chOff x="536578" y="1938337"/>
            <a:chExt cx="8563196" cy="3635375"/>
          </a:xfrm>
        </p:grpSpPr>
        <p:grpSp>
          <p:nvGrpSpPr>
            <p:cNvPr id="33801" name="קבוצה 20"/>
            <p:cNvGrpSpPr>
              <a:grpSpLocks/>
            </p:cNvGrpSpPr>
            <p:nvPr/>
          </p:nvGrpSpPr>
          <p:grpSpPr bwMode="auto">
            <a:xfrm>
              <a:off x="536578" y="1938337"/>
              <a:ext cx="8228225" cy="3635375"/>
              <a:chOff x="560171" y="1226422"/>
              <a:chExt cx="8227590" cy="3634790"/>
            </a:xfrm>
          </p:grpSpPr>
          <p:sp>
            <p:nvSpPr>
              <p:cNvPr id="12" name="TextBox 11"/>
              <p:cNvSpPr txBox="1"/>
              <p:nvPr/>
            </p:nvSpPr>
            <p:spPr>
              <a:xfrm>
                <a:off x="569696" y="1226422"/>
                <a:ext cx="6522702" cy="1193608"/>
              </a:xfrm>
              <a:prstGeom prst="rect">
                <a:avLst/>
              </a:prstGeom>
              <a:noFill/>
              <a:ln w="22225">
                <a:solidFill>
                  <a:sysClr val="window" lastClr="FFFFFF">
                    <a:lumMod val="85000"/>
                  </a:sysClr>
                </a:solidFill>
              </a:ln>
              <a:effec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he-IL" kern="0" dirty="0" smtClean="0">
                    <a:solidFill>
                      <a:prstClr val="black"/>
                    </a:solidFill>
                    <a:latin typeface="Arial"/>
                    <a:cs typeface="Arial"/>
                  </a:rPr>
                  <a:t>ה-</a:t>
                </a:r>
                <a:r>
                  <a:rPr lang="en-US" kern="0" dirty="0" smtClean="0">
                    <a:solidFill>
                      <a:prstClr val="black"/>
                    </a:solidFill>
                    <a:latin typeface="Arial"/>
                    <a:cs typeface="Arial"/>
                  </a:rPr>
                  <a:t> DNA </a:t>
                </a:r>
                <a:r>
                  <a:rPr lang="he-IL" kern="0" dirty="0" smtClean="0">
                    <a:solidFill>
                      <a:prstClr val="black"/>
                    </a:solidFill>
                    <a:latin typeface="Arial"/>
                    <a:cs typeface="Arial"/>
                  </a:rPr>
                  <a:t>קובע את תכונות התא ואת תפקודו </a:t>
                </a:r>
              </a:p>
              <a:p>
                <a:pPr algn="ctr" eaLnBrk="1" fontAlgn="auto" hangingPunct="1">
                  <a:spcBef>
                    <a:spcPts val="0"/>
                  </a:spcBef>
                  <a:spcAft>
                    <a:spcPts val="0"/>
                  </a:spcAft>
                  <a:defRPr/>
                </a:pPr>
                <a:r>
                  <a:rPr lang="he-IL" kern="0" dirty="0" smtClean="0">
                    <a:solidFill>
                      <a:prstClr val="black"/>
                    </a:solidFill>
                    <a:latin typeface="Arial"/>
                    <a:cs typeface="Arial"/>
                  </a:rPr>
                  <a:t>(וכך גם את תכונות היצור כולו) </a:t>
                </a:r>
              </a:p>
              <a:p>
                <a:pPr algn="ctr" eaLnBrk="1" fontAlgn="auto" hangingPunct="1">
                  <a:spcBef>
                    <a:spcPts val="0"/>
                  </a:spcBef>
                  <a:spcAft>
                    <a:spcPts val="0"/>
                  </a:spcAft>
                  <a:defRPr/>
                </a:pPr>
                <a:r>
                  <a:rPr lang="he-IL" kern="0" dirty="0" smtClean="0">
                    <a:latin typeface="Arial"/>
                    <a:cs typeface="Arial"/>
                  </a:rPr>
                  <a:t>דרך</a:t>
                </a:r>
                <a:r>
                  <a:rPr lang="he-IL" kern="0" dirty="0" smtClean="0">
                    <a:solidFill>
                      <a:prstClr val="black"/>
                    </a:solidFill>
                    <a:latin typeface="Arial"/>
                    <a:cs typeface="Arial"/>
                  </a:rPr>
                  <a:t> קביעת סוג החלבונים הנוצרים בתא</a:t>
                </a:r>
              </a:p>
            </p:txBody>
          </p:sp>
          <p:sp>
            <p:nvSpPr>
              <p:cNvPr id="33806" name="TextBox 12"/>
              <p:cNvSpPr txBox="1">
                <a:spLocks noChangeArrowheads="1"/>
              </p:cNvSpPr>
              <p:nvPr/>
            </p:nvSpPr>
            <p:spPr bwMode="auto">
              <a:xfrm>
                <a:off x="560171" y="2780335"/>
                <a:ext cx="6532054" cy="865048"/>
              </a:xfrm>
              <a:prstGeom prst="rect">
                <a:avLst/>
              </a:prstGeom>
              <a:noFill/>
              <a:ln w="22225">
                <a:solidFill>
                  <a:srgbClr val="D9D9D9"/>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dirty="0">
                    <a:solidFill>
                      <a:srgbClr val="000000"/>
                    </a:solidFill>
                  </a:rPr>
                  <a:t>החלבונים הנוצרים הם אנזימים, תעלות, קולטנים ועוד</a:t>
                </a:r>
                <a:endParaRPr lang="en-US" dirty="0">
                  <a:solidFill>
                    <a:srgbClr val="000000"/>
                  </a:solidFill>
                </a:endParaRPr>
              </a:p>
              <a:p>
                <a:pPr algn="ctr" eaLnBrk="1" hangingPunct="1"/>
                <a:endParaRPr lang="he-IL" sz="1400" u="sng" dirty="0">
                  <a:solidFill>
                    <a:srgbClr val="00B0F0"/>
                  </a:solidFill>
                </a:endParaRPr>
              </a:p>
            </p:txBody>
          </p:sp>
          <p:sp>
            <p:nvSpPr>
              <p:cNvPr id="33807" name="TextBox 13"/>
              <p:cNvSpPr txBox="1">
                <a:spLocks noChangeArrowheads="1"/>
              </p:cNvSpPr>
              <p:nvPr/>
            </p:nvSpPr>
            <p:spPr bwMode="auto">
              <a:xfrm>
                <a:off x="560171" y="3997751"/>
                <a:ext cx="6519357" cy="863461"/>
              </a:xfrm>
              <a:prstGeom prst="rect">
                <a:avLst/>
              </a:prstGeom>
              <a:noFill/>
              <a:ln w="22225">
                <a:solidFill>
                  <a:srgbClr val="D9D9D9"/>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dirty="0">
                    <a:solidFill>
                      <a:srgbClr val="000000"/>
                    </a:solidFill>
                  </a:rPr>
                  <a:t>תפקוד החלבונים קובע את תכונות התא ואת התהליכים המתרחשים בו</a:t>
                </a:r>
                <a:endParaRPr lang="en-US" dirty="0">
                  <a:solidFill>
                    <a:srgbClr val="000000"/>
                  </a:solidFill>
                  <a:latin typeface="Calibri" pitchFamily="34" charset="0"/>
                  <a:cs typeface="Times New Roman" pitchFamily="18" charset="0"/>
                </a:endParaRPr>
              </a:p>
              <a:p>
                <a:pPr algn="ctr" eaLnBrk="1" hangingPunct="1"/>
                <a:endParaRPr lang="he-IL" u="sng" dirty="0">
                  <a:solidFill>
                    <a:srgbClr val="00B0F0"/>
                  </a:solidFill>
                </a:endParaRPr>
              </a:p>
            </p:txBody>
          </p:sp>
          <p:sp>
            <p:nvSpPr>
              <p:cNvPr id="15" name="TextBox 14"/>
              <p:cNvSpPr txBox="1"/>
              <p:nvPr/>
            </p:nvSpPr>
            <p:spPr>
              <a:xfrm>
                <a:off x="7379721" y="1391495"/>
                <a:ext cx="1408040" cy="863461"/>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en-US" kern="0" dirty="0">
                    <a:solidFill>
                      <a:prstClr val="black"/>
                    </a:solidFill>
                    <a:latin typeface="Arial"/>
                    <a:cs typeface="Arial"/>
                  </a:rPr>
                  <a:t>DNA</a:t>
                </a:r>
                <a:endParaRPr lang="he-IL" kern="0" dirty="0">
                  <a:solidFill>
                    <a:prstClr val="black"/>
                  </a:solidFill>
                  <a:latin typeface="Arial"/>
                  <a:cs typeface="Arial"/>
                </a:endParaRPr>
              </a:p>
            </p:txBody>
          </p:sp>
          <p:sp>
            <p:nvSpPr>
              <p:cNvPr id="16" name="TextBox 15"/>
              <p:cNvSpPr txBox="1"/>
              <p:nvPr/>
            </p:nvSpPr>
            <p:spPr>
              <a:xfrm>
                <a:off x="7379721" y="2780334"/>
                <a:ext cx="1408040" cy="865049"/>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חלבון</a:t>
                </a:r>
              </a:p>
            </p:txBody>
          </p:sp>
          <p:sp>
            <p:nvSpPr>
              <p:cNvPr id="17" name="TextBox 16"/>
              <p:cNvSpPr txBox="1"/>
              <p:nvPr/>
            </p:nvSpPr>
            <p:spPr>
              <a:xfrm>
                <a:off x="7379721" y="3997751"/>
                <a:ext cx="1408040" cy="863461"/>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תכונה</a:t>
                </a:r>
              </a:p>
            </p:txBody>
          </p:sp>
        </p:grpSp>
        <p:sp>
          <p:nvSpPr>
            <p:cNvPr id="2" name="חץ למטה 1"/>
            <p:cNvSpPr/>
            <p:nvPr/>
          </p:nvSpPr>
          <p:spPr>
            <a:xfrm flipH="1">
              <a:off x="3640222" y="3114674"/>
              <a:ext cx="415936" cy="36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8" name="חץ למטה 17"/>
            <p:cNvSpPr/>
            <p:nvPr/>
          </p:nvSpPr>
          <p:spPr>
            <a:xfrm flipH="1">
              <a:off x="3640222" y="4357687"/>
              <a:ext cx="415936" cy="360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33804"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5712" y="3445953"/>
              <a:ext cx="202406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Box 18"/>
          <p:cNvSpPr txBox="1"/>
          <p:nvPr/>
        </p:nvSpPr>
        <p:spPr>
          <a:xfrm>
            <a:off x="263525" y="442913"/>
            <a:ext cx="8183563"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latin typeface="Arial"/>
                <a:cs typeface="Arial"/>
              </a:rPr>
              <a:t>בשיעורים קודמים למדנו כי הגנים המצויים ב-</a:t>
            </a:r>
            <a:r>
              <a:rPr lang="en-US" dirty="0">
                <a:latin typeface="Arial"/>
                <a:cs typeface="Arial"/>
              </a:rPr>
              <a:t>DNA</a:t>
            </a:r>
            <a:r>
              <a:rPr lang="he-IL" dirty="0">
                <a:latin typeface="Arial"/>
                <a:cs typeface="Arial"/>
              </a:rPr>
              <a:t> קובעים את סוג החלבונים הנוצרים בתא בתהליך תעתוק ותרגום. תפקוד החלבונים קובע את תכונות התא.</a:t>
            </a:r>
          </a:p>
        </p:txBody>
      </p:sp>
      <p:sp>
        <p:nvSpPr>
          <p:cNvPr id="20" name="TextBox 19"/>
          <p:cNvSpPr txBox="1"/>
          <p:nvPr/>
        </p:nvSpPr>
        <p:spPr>
          <a:xfrm>
            <a:off x="273050" y="5445125"/>
            <a:ext cx="8183563"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latin typeface="Arial"/>
                <a:cs typeface="Arial"/>
              </a:rPr>
              <a:t>בשיעור זה נלמד על מוטציות – שינויים ב-</a:t>
            </a:r>
            <a:r>
              <a:rPr lang="en-US" dirty="0">
                <a:latin typeface="Arial"/>
                <a:cs typeface="Arial"/>
              </a:rPr>
              <a:t>DNA</a:t>
            </a:r>
            <a:r>
              <a:rPr lang="he-IL" dirty="0">
                <a:latin typeface="Arial"/>
                <a:cs typeface="Arial"/>
              </a:rPr>
              <a:t>, שעלולים לגרום לשינוי בחלבונים, ועקב כך לשינוי בתכונות.</a:t>
            </a:r>
          </a:p>
        </p:txBody>
      </p:sp>
      <p:pic>
        <p:nvPicPr>
          <p:cNvPr id="33800"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2438" y="1185863"/>
            <a:ext cx="20288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31800" y="469900"/>
            <a:ext cx="8183563" cy="36925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4:</a:t>
            </a:r>
          </a:p>
          <a:p>
            <a:pPr fontAlgn="auto">
              <a:spcBef>
                <a:spcPts val="0"/>
              </a:spcBef>
              <a:spcAft>
                <a:spcPts val="0"/>
              </a:spcAft>
              <a:defRPr/>
            </a:pPr>
            <a:r>
              <a:rPr lang="he-IL" kern="0" dirty="0">
                <a:solidFill>
                  <a:srgbClr val="1F497D"/>
                </a:solidFill>
                <a:latin typeface="Arial"/>
                <a:cs typeface="Arial"/>
              </a:rPr>
              <a:t>צרו את ה"מוטציה" הבאה: </a:t>
            </a:r>
          </a:p>
          <a:p>
            <a:pPr fontAlgn="auto">
              <a:spcBef>
                <a:spcPts val="0"/>
              </a:spcBef>
              <a:spcAft>
                <a:spcPts val="0"/>
              </a:spcAft>
              <a:defRPr/>
            </a:pPr>
            <a:r>
              <a:rPr lang="he-IL" kern="0" dirty="0">
                <a:solidFill>
                  <a:srgbClr val="1F497D"/>
                </a:solidFill>
                <a:latin typeface="Arial"/>
                <a:cs typeface="Arial"/>
              </a:rPr>
              <a:t>החליפו את הבסיס הראשון משמאל ב-</a:t>
            </a:r>
            <a:r>
              <a:rPr lang="en-US" kern="0" dirty="0">
                <a:solidFill>
                  <a:srgbClr val="1F497D"/>
                </a:solidFill>
                <a:latin typeface="Arial"/>
                <a:cs typeface="Arial"/>
              </a:rPr>
              <a:t>DNA</a:t>
            </a:r>
            <a:r>
              <a:rPr lang="he-IL" kern="0" dirty="0">
                <a:solidFill>
                  <a:srgbClr val="1F497D"/>
                </a:solidFill>
                <a:latin typeface="Arial"/>
                <a:cs typeface="Arial"/>
              </a:rPr>
              <a:t> מ-</a:t>
            </a:r>
            <a:r>
              <a:rPr lang="en-US" kern="0" dirty="0">
                <a:solidFill>
                  <a:srgbClr val="1F497D"/>
                </a:solidFill>
                <a:latin typeface="Arial"/>
                <a:cs typeface="Arial"/>
              </a:rPr>
              <a:t>C</a:t>
            </a:r>
            <a:r>
              <a:rPr lang="he-IL" kern="0" dirty="0">
                <a:solidFill>
                  <a:srgbClr val="1F497D"/>
                </a:solidFill>
                <a:latin typeface="Arial"/>
                <a:cs typeface="Arial"/>
              </a:rPr>
              <a:t> ל-</a:t>
            </a:r>
            <a:r>
              <a:rPr lang="en-US" kern="0" dirty="0">
                <a:solidFill>
                  <a:srgbClr val="1F497D"/>
                </a:solidFill>
                <a:latin typeface="Arial"/>
                <a:cs typeface="Arial"/>
              </a:rPr>
              <a:t>G</a:t>
            </a:r>
            <a:r>
              <a:rPr lang="he-IL" kern="0" dirty="0">
                <a:solidFill>
                  <a:srgbClr val="1F497D"/>
                </a:solidFill>
                <a:latin typeface="Arial"/>
                <a:cs typeface="Arial"/>
              </a:rPr>
              <a:t>. </a:t>
            </a:r>
          </a:p>
          <a:p>
            <a:pPr fontAlgn="auto">
              <a:spcBef>
                <a:spcPts val="0"/>
              </a:spcBef>
              <a:spcAft>
                <a:spcPts val="0"/>
              </a:spcAft>
              <a:defRPr/>
            </a:pPr>
            <a:r>
              <a:rPr lang="he-IL" kern="0" dirty="0">
                <a:solidFill>
                  <a:srgbClr val="1F497D"/>
                </a:solidFill>
                <a:latin typeface="Arial"/>
                <a:cs typeface="Arial"/>
              </a:rPr>
              <a:t>ציינו את: סוג המוטציה ואת השינוי שחל ברצף החומצות האמיניות</a:t>
            </a:r>
          </a:p>
          <a:p>
            <a:pPr fontAlgn="auto">
              <a:spcBef>
                <a:spcPts val="0"/>
              </a:spcBef>
              <a:spcAft>
                <a:spcPts val="0"/>
              </a:spcAft>
              <a:defRPr/>
            </a:pPr>
            <a:endParaRPr lang="he-IL" b="1"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גדיל ה-</a:t>
            </a:r>
            <a:r>
              <a:rPr lang="en-US" kern="0" dirty="0">
                <a:solidFill>
                  <a:srgbClr val="1D4C72"/>
                </a:solidFill>
                <a:latin typeface="Arial"/>
                <a:cs typeface="Arial"/>
              </a:rPr>
              <a:t>DNA</a:t>
            </a:r>
            <a:r>
              <a:rPr lang="he-IL" kern="0" dirty="0">
                <a:solidFill>
                  <a:srgbClr val="1D4C72"/>
                </a:solidFill>
                <a:latin typeface="Arial"/>
                <a:cs typeface="Arial"/>
              </a:rPr>
              <a:t>                      </a:t>
            </a:r>
            <a:r>
              <a:rPr lang="en-US" b="1" kern="0" dirty="0">
                <a:solidFill>
                  <a:schemeClr val="tx2"/>
                </a:solidFill>
                <a:latin typeface="Arial"/>
                <a:cs typeface="Arial"/>
              </a:rPr>
              <a:t>C</a:t>
            </a:r>
            <a:r>
              <a:rPr lang="en-US" kern="0" dirty="0">
                <a:solidFill>
                  <a:srgbClr val="1D4C72"/>
                </a:solidFill>
                <a:latin typeface="Arial"/>
                <a:cs typeface="Arial"/>
              </a:rPr>
              <a:t>   A    T   G   A   T   A   T   A   C   C   T       </a:t>
            </a:r>
            <a:r>
              <a:rPr lang="he-IL" kern="0" dirty="0">
                <a:solidFill>
                  <a:srgbClr val="1D4C72"/>
                </a:solidFill>
                <a:latin typeface="Arial"/>
                <a:cs typeface="Arial"/>
              </a:rPr>
              <a:t>                                              </a:t>
            </a:r>
          </a:p>
          <a:p>
            <a:pPr fontAlgn="auto">
              <a:spcBef>
                <a:spcPts val="0"/>
              </a:spcBef>
              <a:spcAft>
                <a:spcPts val="0"/>
              </a:spcAft>
              <a:defRPr/>
            </a:pPr>
            <a:r>
              <a:rPr lang="en-US" kern="0" dirty="0">
                <a:solidFill>
                  <a:srgbClr val="FF0000"/>
                </a:solidFill>
                <a:latin typeface="Arial"/>
                <a:cs typeface="Arial"/>
              </a:rPr>
              <a:t> </a:t>
            </a:r>
            <a:r>
              <a:rPr lang="en-US" kern="0" dirty="0">
                <a:solidFill>
                  <a:srgbClr val="FF6600"/>
                </a:solidFill>
                <a:latin typeface="Arial"/>
                <a:cs typeface="Arial"/>
              </a:rPr>
              <a:t>RNA</a:t>
            </a:r>
            <a:endParaRPr lang="he-IL" kern="0" dirty="0">
              <a:solidFill>
                <a:srgbClr val="FF0000"/>
              </a:solidFill>
              <a:latin typeface="Arial"/>
              <a:cs typeface="Arial"/>
            </a:endParaRP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r>
              <a:rPr lang="he-IL" kern="0" dirty="0">
                <a:solidFill>
                  <a:srgbClr val="FF0000"/>
                </a:solidFill>
                <a:latin typeface="Arial"/>
                <a:cs typeface="Arial"/>
              </a:rPr>
              <a:t>רצף החומצות האמיניות בחלבון </a:t>
            </a:r>
          </a:p>
          <a:p>
            <a:pPr fontAlgn="auto">
              <a:spcBef>
                <a:spcPts val="0"/>
              </a:spcBef>
              <a:spcAft>
                <a:spcPts val="0"/>
              </a:spcAft>
              <a:defRPr/>
            </a:pPr>
            <a:endParaRPr lang="he-IL" kern="0" dirty="0">
              <a:solidFill>
                <a:srgbClr val="1D4C72"/>
              </a:solidFill>
              <a:latin typeface="Arial"/>
              <a:cs typeface="Aria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62A7EA1-1591-404D-B1D8-FC3CC482EB7F}" type="slidenum">
              <a:rPr lang="he-IL" sz="1800" smtClean="0"/>
              <a:pPr fontAlgn="base">
                <a:spcBef>
                  <a:spcPct val="0"/>
                </a:spcBef>
                <a:spcAft>
                  <a:spcPct val="0"/>
                </a:spcAft>
                <a:defRPr/>
              </a:pPr>
              <a:t>20</a:t>
            </a:fld>
            <a:endParaRPr lang="he-IL" sz="1800" dirty="0" smtClean="0"/>
          </a:p>
        </p:txBody>
      </p:sp>
      <p:sp>
        <p:nvSpPr>
          <p:cNvPr id="51205"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4 : יצירת "מוטציה נקודתית" של החלפת בסיס</a:t>
            </a:r>
            <a:endParaRPr lang="he-IL" sz="1800" smtClean="0"/>
          </a:p>
        </p:txBody>
      </p:sp>
      <p:graphicFrame>
        <p:nvGraphicFramePr>
          <p:cNvPr id="10" name="טבלה 9"/>
          <p:cNvGraphicFramePr>
            <a:graphicFrameLocks noGrp="1"/>
          </p:cNvGraphicFramePr>
          <p:nvPr/>
        </p:nvGraphicFramePr>
        <p:xfrm>
          <a:off x="969963" y="4365625"/>
          <a:ext cx="3097212" cy="2428876"/>
        </p:xfrm>
        <a:graphic>
          <a:graphicData uri="http://schemas.openxmlformats.org/drawingml/2006/table">
            <a:tbl>
              <a:tblPr rtl="1" firstRow="1" bandRow="1">
                <a:tableStyleId>{5C22544A-7EE6-4342-B048-85BDC9FD1C3A}</a:tableStyleId>
              </a:tblPr>
              <a:tblGrid>
                <a:gridCol w="1548606"/>
                <a:gridCol w="1548606"/>
              </a:tblGrid>
              <a:tr h="944920">
                <a:tc>
                  <a:txBody>
                    <a:bodyPr/>
                    <a:lstStyle>
                      <a:lvl1pPr marL="0" algn="r" defTabSz="914400" rtl="1" eaLnBrk="1" latinLnBrk="0" hangingPunct="1">
                        <a:defRPr sz="1800" b="1" kern="1200">
                          <a:solidFill>
                            <a:schemeClr val="lt1"/>
                          </a:solidFill>
                          <a:latin typeface="Arial"/>
                          <a:cs typeface="Arial"/>
                        </a:defRPr>
                      </a:lvl1pPr>
                      <a:lvl2pPr marL="457200" algn="r" defTabSz="914400" rtl="1" eaLnBrk="1" latinLnBrk="0" hangingPunct="1">
                        <a:defRPr sz="1800" b="1" kern="1200">
                          <a:solidFill>
                            <a:schemeClr val="lt1"/>
                          </a:solidFill>
                          <a:latin typeface="Arial"/>
                          <a:cs typeface="Arial"/>
                        </a:defRPr>
                      </a:lvl2pPr>
                      <a:lvl3pPr marL="914400" algn="r" defTabSz="914400" rtl="1" eaLnBrk="1" latinLnBrk="0" hangingPunct="1">
                        <a:defRPr sz="1800" b="1" kern="1200">
                          <a:solidFill>
                            <a:schemeClr val="lt1"/>
                          </a:solidFill>
                          <a:latin typeface="Arial"/>
                          <a:cs typeface="Arial"/>
                        </a:defRPr>
                      </a:lvl3pPr>
                      <a:lvl4pPr marL="1371600" algn="r" defTabSz="914400" rtl="1" eaLnBrk="1" latinLnBrk="0" hangingPunct="1">
                        <a:defRPr sz="1800" b="1" kern="1200">
                          <a:solidFill>
                            <a:schemeClr val="lt1"/>
                          </a:solidFill>
                          <a:latin typeface="Arial"/>
                          <a:cs typeface="Arial"/>
                        </a:defRPr>
                      </a:lvl4pPr>
                      <a:lvl5pPr marL="1828800" algn="r" defTabSz="914400" rtl="1" eaLnBrk="1" latinLnBrk="0" hangingPunct="1">
                        <a:defRPr sz="1800" b="1" kern="1200">
                          <a:solidFill>
                            <a:schemeClr val="lt1"/>
                          </a:solidFill>
                          <a:latin typeface="Arial"/>
                          <a:cs typeface="Arial"/>
                        </a:defRPr>
                      </a:lvl5pPr>
                      <a:lvl6pPr marL="2286000" algn="r" defTabSz="914400" rtl="1" eaLnBrk="1" latinLnBrk="0" hangingPunct="1">
                        <a:defRPr sz="1800" b="1" kern="1200">
                          <a:solidFill>
                            <a:schemeClr val="lt1"/>
                          </a:solidFill>
                          <a:latin typeface="Arial"/>
                          <a:cs typeface="Arial"/>
                        </a:defRPr>
                      </a:lvl6pPr>
                      <a:lvl7pPr marL="2743200" algn="r" defTabSz="914400" rtl="1" eaLnBrk="1" latinLnBrk="0" hangingPunct="1">
                        <a:defRPr sz="1800" b="1" kern="1200">
                          <a:solidFill>
                            <a:schemeClr val="lt1"/>
                          </a:solidFill>
                          <a:latin typeface="Arial"/>
                          <a:cs typeface="Arial"/>
                        </a:defRPr>
                      </a:lvl7pPr>
                      <a:lvl8pPr marL="3200400" algn="r" defTabSz="914400" rtl="1" eaLnBrk="1" latinLnBrk="0" hangingPunct="1">
                        <a:defRPr sz="1800" b="1" kern="1200">
                          <a:solidFill>
                            <a:schemeClr val="lt1"/>
                          </a:solidFill>
                          <a:latin typeface="Arial"/>
                          <a:cs typeface="Arial"/>
                        </a:defRPr>
                      </a:lvl8pPr>
                      <a:lvl9pPr marL="3657600" algn="r" defTabSz="914400" rtl="1" eaLnBrk="1" latinLnBrk="0" hangingPunct="1">
                        <a:defRPr sz="1800" b="1" kern="1200">
                          <a:solidFill>
                            <a:schemeClr val="lt1"/>
                          </a:solidFill>
                          <a:latin typeface="Arial"/>
                          <a:cs typeface="Arial"/>
                        </a:defRPr>
                      </a:lvl9pPr>
                    </a:lstStyle>
                    <a:p>
                      <a:pPr rtl="1"/>
                      <a:r>
                        <a:rPr lang="he-IL" sz="1400" dirty="0" smtClean="0"/>
                        <a:t>שם החומצה האמינית</a:t>
                      </a:r>
                      <a:endParaRPr lang="he-IL" sz="1400" dirty="0"/>
                    </a:p>
                  </a:txBody>
                  <a:tcPr marL="91466" marR="91466" marT="45740" marB="45740"/>
                </a:tc>
                <a:tc>
                  <a:txBody>
                    <a:bodyPr/>
                    <a:lstStyle>
                      <a:lvl1pPr marL="0" algn="r" defTabSz="914400" rtl="1" eaLnBrk="1" latinLnBrk="0" hangingPunct="1">
                        <a:defRPr sz="1800" b="1" kern="1200">
                          <a:solidFill>
                            <a:schemeClr val="lt1"/>
                          </a:solidFill>
                          <a:latin typeface="Arial"/>
                          <a:cs typeface="Arial"/>
                        </a:defRPr>
                      </a:lvl1pPr>
                      <a:lvl2pPr marL="457200" algn="r" defTabSz="914400" rtl="1" eaLnBrk="1" latinLnBrk="0" hangingPunct="1">
                        <a:defRPr sz="1800" b="1" kern="1200">
                          <a:solidFill>
                            <a:schemeClr val="lt1"/>
                          </a:solidFill>
                          <a:latin typeface="Arial"/>
                          <a:cs typeface="Arial"/>
                        </a:defRPr>
                      </a:lvl2pPr>
                      <a:lvl3pPr marL="914400" algn="r" defTabSz="914400" rtl="1" eaLnBrk="1" latinLnBrk="0" hangingPunct="1">
                        <a:defRPr sz="1800" b="1" kern="1200">
                          <a:solidFill>
                            <a:schemeClr val="lt1"/>
                          </a:solidFill>
                          <a:latin typeface="Arial"/>
                          <a:cs typeface="Arial"/>
                        </a:defRPr>
                      </a:lvl3pPr>
                      <a:lvl4pPr marL="1371600" algn="r" defTabSz="914400" rtl="1" eaLnBrk="1" latinLnBrk="0" hangingPunct="1">
                        <a:defRPr sz="1800" b="1" kern="1200">
                          <a:solidFill>
                            <a:schemeClr val="lt1"/>
                          </a:solidFill>
                          <a:latin typeface="Arial"/>
                          <a:cs typeface="Arial"/>
                        </a:defRPr>
                      </a:lvl4pPr>
                      <a:lvl5pPr marL="1828800" algn="r" defTabSz="914400" rtl="1" eaLnBrk="1" latinLnBrk="0" hangingPunct="1">
                        <a:defRPr sz="1800" b="1" kern="1200">
                          <a:solidFill>
                            <a:schemeClr val="lt1"/>
                          </a:solidFill>
                          <a:latin typeface="Arial"/>
                          <a:cs typeface="Arial"/>
                        </a:defRPr>
                      </a:lvl5pPr>
                      <a:lvl6pPr marL="2286000" algn="r" defTabSz="914400" rtl="1" eaLnBrk="1" latinLnBrk="0" hangingPunct="1">
                        <a:defRPr sz="1800" b="1" kern="1200">
                          <a:solidFill>
                            <a:schemeClr val="lt1"/>
                          </a:solidFill>
                          <a:latin typeface="Arial"/>
                          <a:cs typeface="Arial"/>
                        </a:defRPr>
                      </a:lvl6pPr>
                      <a:lvl7pPr marL="2743200" algn="r" defTabSz="914400" rtl="1" eaLnBrk="1" latinLnBrk="0" hangingPunct="1">
                        <a:defRPr sz="1800" b="1" kern="1200">
                          <a:solidFill>
                            <a:schemeClr val="lt1"/>
                          </a:solidFill>
                          <a:latin typeface="Arial"/>
                          <a:cs typeface="Arial"/>
                        </a:defRPr>
                      </a:lvl7pPr>
                      <a:lvl8pPr marL="3200400" algn="r" defTabSz="914400" rtl="1" eaLnBrk="1" latinLnBrk="0" hangingPunct="1">
                        <a:defRPr sz="1800" b="1" kern="1200">
                          <a:solidFill>
                            <a:schemeClr val="lt1"/>
                          </a:solidFill>
                          <a:latin typeface="Arial"/>
                          <a:cs typeface="Arial"/>
                        </a:defRPr>
                      </a:lvl8pPr>
                      <a:lvl9pPr marL="3657600" algn="r" defTabSz="914400" rtl="1" eaLnBrk="1" latinLnBrk="0" hangingPunct="1">
                        <a:defRPr sz="1800" b="1" kern="1200">
                          <a:solidFill>
                            <a:schemeClr val="lt1"/>
                          </a:solidFill>
                          <a:latin typeface="Arial"/>
                          <a:cs typeface="Arial"/>
                        </a:defRPr>
                      </a:lvl9pPr>
                    </a:lstStyle>
                    <a:p>
                      <a:pPr rtl="1"/>
                      <a:r>
                        <a:rPr lang="he-IL" sz="1400" dirty="0" smtClean="0"/>
                        <a:t>שלשת הבסיסים </a:t>
                      </a:r>
                    </a:p>
                    <a:p>
                      <a:pPr rtl="1"/>
                      <a:r>
                        <a:rPr lang="he-IL" sz="1400" u="sng" dirty="0" smtClean="0">
                          <a:solidFill>
                            <a:srgbClr val="FF0000"/>
                          </a:solidFill>
                        </a:rPr>
                        <a:t>ב-</a:t>
                      </a:r>
                      <a:r>
                        <a:rPr lang="en-US" sz="1400" u="sng" dirty="0" smtClean="0">
                          <a:solidFill>
                            <a:srgbClr val="FF0000"/>
                          </a:solidFill>
                        </a:rPr>
                        <a:t>mRNA</a:t>
                      </a:r>
                      <a:r>
                        <a:rPr lang="he-IL" sz="1400" dirty="0" smtClean="0">
                          <a:solidFill>
                            <a:srgbClr val="FF0000"/>
                          </a:solidFill>
                        </a:rPr>
                        <a:t> </a:t>
                      </a:r>
                      <a:r>
                        <a:rPr lang="he-IL" sz="1400" dirty="0" smtClean="0"/>
                        <a:t>המקודדת לחומצה זו</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טירוזין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UAU</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גליצין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GGA</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ולין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GUA</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לאוצין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CUA</a:t>
                      </a:r>
                      <a:endParaRPr lang="he-IL" sz="1400" dirty="0"/>
                    </a:p>
                  </a:txBody>
                  <a:tcPr marL="91466" marR="91466" marT="45740" marB="45740"/>
                </a:tc>
              </a:tr>
            </a:tbl>
          </a:graphicData>
        </a:graphic>
      </p:graphicFrame>
      <p:grpSp>
        <p:nvGrpSpPr>
          <p:cNvPr id="51226" name="קבוצה 24"/>
          <p:cNvGrpSpPr>
            <a:grpSpLocks/>
          </p:cNvGrpSpPr>
          <p:nvPr/>
        </p:nvGrpSpPr>
        <p:grpSpPr bwMode="auto">
          <a:xfrm>
            <a:off x="1447800" y="3343275"/>
            <a:ext cx="4000500" cy="560388"/>
            <a:chOff x="1680259" y="3290130"/>
            <a:chExt cx="4000075" cy="560897"/>
          </a:xfrm>
        </p:grpSpPr>
        <p:sp>
          <p:nvSpPr>
            <p:cNvPr id="20" name="TextBox 19"/>
            <p:cNvSpPr txBox="1"/>
            <p:nvPr/>
          </p:nvSpPr>
          <p:spPr>
            <a:xfrm>
              <a:off x="4788254" y="3290130"/>
              <a:ext cx="892080" cy="540240"/>
            </a:xfrm>
            <a:prstGeom prst="rect">
              <a:avLst/>
            </a:prstGeom>
            <a:solidFill>
              <a:srgbClr val="FFFF00">
                <a:alpha val="69000"/>
              </a:srgb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prstClr val="black">
                      <a:lumMod val="50000"/>
                      <a:lumOff val="50000"/>
                    </a:prstClr>
                  </a:solidFill>
                  <a:latin typeface="Arial"/>
                  <a:cs typeface="Arial"/>
                </a:rPr>
                <a:t> </a:t>
              </a:r>
              <a:endParaRPr lang="he-IL" sz="2000" dirty="0">
                <a:solidFill>
                  <a:prstClr val="black"/>
                </a:solidFill>
                <a:latin typeface="Arial"/>
                <a:cs typeface="Arial"/>
              </a:endParaRPr>
            </a:p>
          </p:txBody>
        </p:sp>
        <p:sp>
          <p:nvSpPr>
            <p:cNvPr id="21" name="TextBox 20"/>
            <p:cNvSpPr txBox="1"/>
            <p:nvPr/>
          </p:nvSpPr>
          <p:spPr>
            <a:xfrm>
              <a:off x="2689802" y="3310787"/>
              <a:ext cx="892080" cy="540240"/>
            </a:xfrm>
            <a:prstGeom prst="rect">
              <a:avLst/>
            </a:prstGeom>
            <a:solidFill>
              <a:schemeClr val="accent6">
                <a:lumMod val="25000"/>
                <a:lumOff val="75000"/>
                <a:alpha val="34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endParaRPr lang="he-IL" sz="2000" dirty="0">
                <a:solidFill>
                  <a:prstClr val="black"/>
                </a:solidFill>
                <a:latin typeface="Arial"/>
                <a:cs typeface="Arial"/>
              </a:endParaRPr>
            </a:p>
          </p:txBody>
        </p:sp>
        <p:sp>
          <p:nvSpPr>
            <p:cNvPr id="22" name="TextBox 21"/>
            <p:cNvSpPr txBox="1"/>
            <p:nvPr/>
          </p:nvSpPr>
          <p:spPr>
            <a:xfrm>
              <a:off x="3719980" y="3310787"/>
              <a:ext cx="892080" cy="540240"/>
            </a:xfrm>
            <a:prstGeom prst="rect">
              <a:avLst/>
            </a:prstGeom>
            <a:solidFill>
              <a:schemeClr val="bg2">
                <a:lumMod val="85000"/>
                <a:alpha val="69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endParaRPr lang="he-IL" sz="2000" dirty="0">
                <a:solidFill>
                  <a:prstClr val="black"/>
                </a:solidFill>
                <a:latin typeface="Arial"/>
                <a:cs typeface="Arial"/>
              </a:endParaRPr>
            </a:p>
          </p:txBody>
        </p:sp>
        <p:sp>
          <p:nvSpPr>
            <p:cNvPr id="23" name="TextBox 22"/>
            <p:cNvSpPr txBox="1"/>
            <p:nvPr/>
          </p:nvSpPr>
          <p:spPr>
            <a:xfrm>
              <a:off x="1680259" y="3290130"/>
              <a:ext cx="892080" cy="540240"/>
            </a:xfrm>
            <a:prstGeom prst="rect">
              <a:avLst/>
            </a:prstGeom>
            <a:solidFill>
              <a:srgbClr val="66FFFF">
                <a:alpha val="24706"/>
              </a:srgb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prstClr val="black"/>
                  </a:solidFill>
                  <a:latin typeface="Arial"/>
                  <a:cs typeface="Arial"/>
                </a:rPr>
                <a:t> </a:t>
              </a:r>
            </a:p>
          </p:txBody>
        </p:sp>
      </p:grpSp>
      <p:sp>
        <p:nvSpPr>
          <p:cNvPr id="51227" name="Slide Number Placeholder 8"/>
          <p:cNvSpPr txBox="1">
            <a:spLocks/>
          </p:cNvSpPr>
          <p:nvPr/>
        </p:nvSpPr>
        <p:spPr bwMode="auto">
          <a:xfrm>
            <a:off x="428625" y="6524625"/>
            <a:ext cx="6873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B741D6C7-848D-45E5-8794-FFD8B2EE4EBF}" type="slidenum">
              <a:rPr lang="he-IL" sz="1200">
                <a:solidFill>
                  <a:srgbClr val="D9D9D9"/>
                </a:solidFill>
              </a:rPr>
              <a:pPr algn="l" eaLnBrk="1" hangingPunct="1"/>
              <a:t>20</a:t>
            </a:fld>
            <a:endParaRPr lang="he-IL" sz="1200">
              <a:solidFill>
                <a:srgbClr val="D9D9D9"/>
              </a:solidFill>
            </a:endParaRPr>
          </a:p>
        </p:txBody>
      </p:sp>
      <p:sp>
        <p:nvSpPr>
          <p:cNvPr id="13"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31800" y="469900"/>
            <a:ext cx="8183563" cy="42465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4:</a:t>
            </a:r>
          </a:p>
          <a:p>
            <a:pPr fontAlgn="auto">
              <a:spcBef>
                <a:spcPts val="0"/>
              </a:spcBef>
              <a:spcAft>
                <a:spcPts val="0"/>
              </a:spcAft>
              <a:defRPr/>
            </a:pPr>
            <a:r>
              <a:rPr lang="he-IL" kern="0" dirty="0">
                <a:solidFill>
                  <a:srgbClr val="1F497D"/>
                </a:solidFill>
                <a:latin typeface="Arial"/>
                <a:cs typeface="Arial"/>
              </a:rPr>
              <a:t>צרו את ה"מוטציה" הבאה: </a:t>
            </a:r>
          </a:p>
          <a:p>
            <a:pPr fontAlgn="auto">
              <a:spcBef>
                <a:spcPts val="0"/>
              </a:spcBef>
              <a:spcAft>
                <a:spcPts val="0"/>
              </a:spcAft>
              <a:defRPr/>
            </a:pPr>
            <a:r>
              <a:rPr lang="he-IL" kern="0" dirty="0">
                <a:solidFill>
                  <a:srgbClr val="1F497D"/>
                </a:solidFill>
                <a:latin typeface="Arial"/>
                <a:cs typeface="Arial"/>
              </a:rPr>
              <a:t>החליפו את הבסיס הראשון משמאל ב-</a:t>
            </a:r>
            <a:r>
              <a:rPr lang="en-US" kern="0" dirty="0">
                <a:solidFill>
                  <a:srgbClr val="1F497D"/>
                </a:solidFill>
                <a:latin typeface="Arial"/>
                <a:cs typeface="Arial"/>
              </a:rPr>
              <a:t>DNA</a:t>
            </a:r>
            <a:r>
              <a:rPr lang="he-IL" kern="0" dirty="0">
                <a:solidFill>
                  <a:srgbClr val="1F497D"/>
                </a:solidFill>
                <a:latin typeface="Arial"/>
                <a:cs typeface="Arial"/>
              </a:rPr>
              <a:t> מ-</a:t>
            </a:r>
            <a:r>
              <a:rPr lang="en-US" kern="0" dirty="0">
                <a:solidFill>
                  <a:srgbClr val="1F497D"/>
                </a:solidFill>
                <a:latin typeface="Arial"/>
                <a:cs typeface="Arial"/>
              </a:rPr>
              <a:t>C</a:t>
            </a:r>
            <a:r>
              <a:rPr lang="he-IL" kern="0" dirty="0">
                <a:solidFill>
                  <a:srgbClr val="1F497D"/>
                </a:solidFill>
                <a:latin typeface="Arial"/>
                <a:cs typeface="Arial"/>
              </a:rPr>
              <a:t> ל-</a:t>
            </a:r>
            <a:r>
              <a:rPr lang="en-US" kern="0" dirty="0">
                <a:solidFill>
                  <a:srgbClr val="1F497D"/>
                </a:solidFill>
                <a:latin typeface="Arial"/>
                <a:cs typeface="Arial"/>
              </a:rPr>
              <a:t>G</a:t>
            </a:r>
            <a:r>
              <a:rPr lang="he-IL" kern="0" dirty="0">
                <a:solidFill>
                  <a:srgbClr val="1F497D"/>
                </a:solidFill>
                <a:latin typeface="Arial"/>
                <a:cs typeface="Arial"/>
              </a:rPr>
              <a:t>. </a:t>
            </a:r>
          </a:p>
          <a:p>
            <a:pPr fontAlgn="auto">
              <a:spcBef>
                <a:spcPts val="0"/>
              </a:spcBef>
              <a:spcAft>
                <a:spcPts val="0"/>
              </a:spcAft>
              <a:defRPr/>
            </a:pPr>
            <a:r>
              <a:rPr lang="he-IL" kern="0" dirty="0">
                <a:solidFill>
                  <a:srgbClr val="1F497D"/>
                </a:solidFill>
                <a:latin typeface="Arial"/>
                <a:cs typeface="Arial"/>
              </a:rPr>
              <a:t>ציינו את סוג המוטציה ואת השינוי שחל ברצף החומצות האמיניות</a:t>
            </a:r>
          </a:p>
          <a:p>
            <a:pPr fontAlgn="auto">
              <a:spcBef>
                <a:spcPts val="0"/>
              </a:spcBef>
              <a:spcAft>
                <a:spcPts val="0"/>
              </a:spcAft>
              <a:defRPr/>
            </a:pPr>
            <a:endParaRPr lang="he-IL" b="1"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גדיל ה-</a:t>
            </a:r>
            <a:r>
              <a:rPr lang="en-US" kern="0" dirty="0">
                <a:solidFill>
                  <a:srgbClr val="1D4C72"/>
                </a:solidFill>
                <a:latin typeface="Arial"/>
                <a:cs typeface="Arial"/>
              </a:rPr>
              <a:t>DNA</a:t>
            </a:r>
            <a:r>
              <a:rPr lang="he-IL" kern="0" dirty="0">
                <a:solidFill>
                  <a:srgbClr val="1D4C72"/>
                </a:solidFill>
                <a:latin typeface="Arial"/>
                <a:cs typeface="Arial"/>
              </a:rPr>
              <a:t>                      </a:t>
            </a:r>
            <a:r>
              <a:rPr lang="en-US" b="1" kern="0" dirty="0">
                <a:solidFill>
                  <a:srgbClr val="CC00FF"/>
                </a:solidFill>
                <a:latin typeface="Arial"/>
                <a:cs typeface="Arial"/>
              </a:rPr>
              <a:t>G</a:t>
            </a:r>
            <a:r>
              <a:rPr lang="en-US" kern="0" dirty="0">
                <a:solidFill>
                  <a:srgbClr val="1D4C72"/>
                </a:solidFill>
                <a:latin typeface="Arial"/>
                <a:cs typeface="Arial"/>
              </a:rPr>
              <a:t>   A    T   G   A   T   A   T   A   C   C   T       </a:t>
            </a:r>
            <a:r>
              <a:rPr lang="he-IL" kern="0" dirty="0">
                <a:solidFill>
                  <a:srgbClr val="1D4C72"/>
                </a:solidFill>
                <a:latin typeface="Arial"/>
                <a:cs typeface="Arial"/>
              </a:rPr>
              <a:t>                                              </a:t>
            </a:r>
          </a:p>
          <a:p>
            <a:pPr fontAlgn="auto">
              <a:spcBef>
                <a:spcPts val="0"/>
              </a:spcBef>
              <a:spcAft>
                <a:spcPts val="0"/>
              </a:spcAft>
              <a:defRPr/>
            </a:pPr>
            <a:r>
              <a:rPr lang="en-US" kern="0" dirty="0">
                <a:solidFill>
                  <a:srgbClr val="FF0000"/>
                </a:solidFill>
                <a:latin typeface="Arial"/>
                <a:cs typeface="Arial"/>
              </a:rPr>
              <a:t> </a:t>
            </a:r>
            <a:r>
              <a:rPr lang="en-US" kern="0" dirty="0">
                <a:solidFill>
                  <a:srgbClr val="FF6600"/>
                </a:solidFill>
                <a:latin typeface="Arial"/>
                <a:cs typeface="Arial"/>
              </a:rPr>
              <a:t>RNA  </a:t>
            </a:r>
            <a:r>
              <a:rPr lang="he-IL" kern="0" dirty="0">
                <a:solidFill>
                  <a:srgbClr val="FF6600"/>
                </a:solidFill>
                <a:latin typeface="Arial"/>
                <a:cs typeface="Arial"/>
              </a:rPr>
              <a:t>                                    </a:t>
            </a:r>
            <a:r>
              <a:rPr lang="en-US" b="1" kern="0" dirty="0">
                <a:solidFill>
                  <a:srgbClr val="CC00FF"/>
                </a:solidFill>
                <a:latin typeface="Arial"/>
                <a:cs typeface="Arial"/>
              </a:rPr>
              <a:t>C</a:t>
            </a:r>
            <a:r>
              <a:rPr lang="en-US" kern="0" dirty="0">
                <a:solidFill>
                  <a:srgbClr val="FF0000"/>
                </a:solidFill>
                <a:latin typeface="Arial"/>
                <a:cs typeface="Arial"/>
              </a:rPr>
              <a:t>  U    A   C   U   A   U   A   U   G  G   A</a:t>
            </a:r>
            <a:r>
              <a:rPr lang="he-IL" kern="0" dirty="0">
                <a:solidFill>
                  <a:srgbClr val="FF0000"/>
                </a:solidFill>
                <a:latin typeface="Arial"/>
                <a:cs typeface="Arial"/>
              </a:rPr>
              <a:t>                </a:t>
            </a: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r>
              <a:rPr lang="he-IL" kern="0" dirty="0">
                <a:solidFill>
                  <a:srgbClr val="FF0000"/>
                </a:solidFill>
                <a:latin typeface="Arial"/>
                <a:cs typeface="Arial"/>
              </a:rPr>
              <a:t>רצף החומצות האמיניות בחלבון </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זו מוטציה נקודתית מסוג של החלפת בסיס.</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0314EF3-D229-4A4F-B09B-080A743A0634}" type="slidenum">
              <a:rPr lang="he-IL" sz="1800" smtClean="0"/>
              <a:pPr fontAlgn="base">
                <a:spcBef>
                  <a:spcPct val="0"/>
                </a:spcBef>
                <a:spcAft>
                  <a:spcPct val="0"/>
                </a:spcAft>
                <a:defRPr/>
              </a:pPr>
              <a:t>21</a:t>
            </a:fld>
            <a:endParaRPr lang="he-IL" sz="1800" dirty="0" smtClean="0"/>
          </a:p>
        </p:txBody>
      </p:sp>
      <p:sp>
        <p:nvSpPr>
          <p:cNvPr id="52229"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graphicFrame>
        <p:nvGraphicFramePr>
          <p:cNvPr id="10" name="טבלה 9"/>
          <p:cNvGraphicFramePr>
            <a:graphicFrameLocks noGrp="1"/>
          </p:cNvGraphicFramePr>
          <p:nvPr/>
        </p:nvGraphicFramePr>
        <p:xfrm>
          <a:off x="538163" y="4365625"/>
          <a:ext cx="3097212" cy="2428876"/>
        </p:xfrm>
        <a:graphic>
          <a:graphicData uri="http://schemas.openxmlformats.org/drawingml/2006/table">
            <a:tbl>
              <a:tblPr rtl="1" firstRow="1" bandRow="1">
                <a:tableStyleId>{5C22544A-7EE6-4342-B048-85BDC9FD1C3A}</a:tableStyleId>
              </a:tblPr>
              <a:tblGrid>
                <a:gridCol w="1548606"/>
                <a:gridCol w="1548606"/>
              </a:tblGrid>
              <a:tr h="944920">
                <a:tc>
                  <a:txBody>
                    <a:bodyPr/>
                    <a:lstStyle>
                      <a:lvl1pPr marL="0" algn="r" defTabSz="914400" rtl="1" eaLnBrk="1" latinLnBrk="0" hangingPunct="1">
                        <a:defRPr sz="1800" b="1" kern="1200">
                          <a:solidFill>
                            <a:schemeClr val="lt1"/>
                          </a:solidFill>
                          <a:latin typeface="Arial"/>
                          <a:cs typeface="Arial"/>
                        </a:defRPr>
                      </a:lvl1pPr>
                      <a:lvl2pPr marL="457200" algn="r" defTabSz="914400" rtl="1" eaLnBrk="1" latinLnBrk="0" hangingPunct="1">
                        <a:defRPr sz="1800" b="1" kern="1200">
                          <a:solidFill>
                            <a:schemeClr val="lt1"/>
                          </a:solidFill>
                          <a:latin typeface="Arial"/>
                          <a:cs typeface="Arial"/>
                        </a:defRPr>
                      </a:lvl2pPr>
                      <a:lvl3pPr marL="914400" algn="r" defTabSz="914400" rtl="1" eaLnBrk="1" latinLnBrk="0" hangingPunct="1">
                        <a:defRPr sz="1800" b="1" kern="1200">
                          <a:solidFill>
                            <a:schemeClr val="lt1"/>
                          </a:solidFill>
                          <a:latin typeface="Arial"/>
                          <a:cs typeface="Arial"/>
                        </a:defRPr>
                      </a:lvl3pPr>
                      <a:lvl4pPr marL="1371600" algn="r" defTabSz="914400" rtl="1" eaLnBrk="1" latinLnBrk="0" hangingPunct="1">
                        <a:defRPr sz="1800" b="1" kern="1200">
                          <a:solidFill>
                            <a:schemeClr val="lt1"/>
                          </a:solidFill>
                          <a:latin typeface="Arial"/>
                          <a:cs typeface="Arial"/>
                        </a:defRPr>
                      </a:lvl4pPr>
                      <a:lvl5pPr marL="1828800" algn="r" defTabSz="914400" rtl="1" eaLnBrk="1" latinLnBrk="0" hangingPunct="1">
                        <a:defRPr sz="1800" b="1" kern="1200">
                          <a:solidFill>
                            <a:schemeClr val="lt1"/>
                          </a:solidFill>
                          <a:latin typeface="Arial"/>
                          <a:cs typeface="Arial"/>
                        </a:defRPr>
                      </a:lvl5pPr>
                      <a:lvl6pPr marL="2286000" algn="r" defTabSz="914400" rtl="1" eaLnBrk="1" latinLnBrk="0" hangingPunct="1">
                        <a:defRPr sz="1800" b="1" kern="1200">
                          <a:solidFill>
                            <a:schemeClr val="lt1"/>
                          </a:solidFill>
                          <a:latin typeface="Arial"/>
                          <a:cs typeface="Arial"/>
                        </a:defRPr>
                      </a:lvl6pPr>
                      <a:lvl7pPr marL="2743200" algn="r" defTabSz="914400" rtl="1" eaLnBrk="1" latinLnBrk="0" hangingPunct="1">
                        <a:defRPr sz="1800" b="1" kern="1200">
                          <a:solidFill>
                            <a:schemeClr val="lt1"/>
                          </a:solidFill>
                          <a:latin typeface="Arial"/>
                          <a:cs typeface="Arial"/>
                        </a:defRPr>
                      </a:lvl7pPr>
                      <a:lvl8pPr marL="3200400" algn="r" defTabSz="914400" rtl="1" eaLnBrk="1" latinLnBrk="0" hangingPunct="1">
                        <a:defRPr sz="1800" b="1" kern="1200">
                          <a:solidFill>
                            <a:schemeClr val="lt1"/>
                          </a:solidFill>
                          <a:latin typeface="Arial"/>
                          <a:cs typeface="Arial"/>
                        </a:defRPr>
                      </a:lvl8pPr>
                      <a:lvl9pPr marL="3657600" algn="r" defTabSz="914400" rtl="1" eaLnBrk="1" latinLnBrk="0" hangingPunct="1">
                        <a:defRPr sz="1800" b="1" kern="1200">
                          <a:solidFill>
                            <a:schemeClr val="lt1"/>
                          </a:solidFill>
                          <a:latin typeface="Arial"/>
                          <a:cs typeface="Arial"/>
                        </a:defRPr>
                      </a:lvl9pPr>
                    </a:lstStyle>
                    <a:p>
                      <a:pPr rtl="1"/>
                      <a:r>
                        <a:rPr lang="he-IL" sz="1400" dirty="0" smtClean="0"/>
                        <a:t>שם החומצה האמינית</a:t>
                      </a:r>
                      <a:endParaRPr lang="he-IL" sz="1400" dirty="0"/>
                    </a:p>
                  </a:txBody>
                  <a:tcPr marL="91466" marR="91466" marT="45740" marB="45740"/>
                </a:tc>
                <a:tc>
                  <a:txBody>
                    <a:bodyPr/>
                    <a:lstStyle>
                      <a:lvl1pPr marL="0" algn="r" defTabSz="914400" rtl="1" eaLnBrk="1" latinLnBrk="0" hangingPunct="1">
                        <a:defRPr sz="1800" b="1" kern="1200">
                          <a:solidFill>
                            <a:schemeClr val="lt1"/>
                          </a:solidFill>
                          <a:latin typeface="Arial"/>
                          <a:cs typeface="Arial"/>
                        </a:defRPr>
                      </a:lvl1pPr>
                      <a:lvl2pPr marL="457200" algn="r" defTabSz="914400" rtl="1" eaLnBrk="1" latinLnBrk="0" hangingPunct="1">
                        <a:defRPr sz="1800" b="1" kern="1200">
                          <a:solidFill>
                            <a:schemeClr val="lt1"/>
                          </a:solidFill>
                          <a:latin typeface="Arial"/>
                          <a:cs typeface="Arial"/>
                        </a:defRPr>
                      </a:lvl2pPr>
                      <a:lvl3pPr marL="914400" algn="r" defTabSz="914400" rtl="1" eaLnBrk="1" latinLnBrk="0" hangingPunct="1">
                        <a:defRPr sz="1800" b="1" kern="1200">
                          <a:solidFill>
                            <a:schemeClr val="lt1"/>
                          </a:solidFill>
                          <a:latin typeface="Arial"/>
                          <a:cs typeface="Arial"/>
                        </a:defRPr>
                      </a:lvl3pPr>
                      <a:lvl4pPr marL="1371600" algn="r" defTabSz="914400" rtl="1" eaLnBrk="1" latinLnBrk="0" hangingPunct="1">
                        <a:defRPr sz="1800" b="1" kern="1200">
                          <a:solidFill>
                            <a:schemeClr val="lt1"/>
                          </a:solidFill>
                          <a:latin typeface="Arial"/>
                          <a:cs typeface="Arial"/>
                        </a:defRPr>
                      </a:lvl4pPr>
                      <a:lvl5pPr marL="1828800" algn="r" defTabSz="914400" rtl="1" eaLnBrk="1" latinLnBrk="0" hangingPunct="1">
                        <a:defRPr sz="1800" b="1" kern="1200">
                          <a:solidFill>
                            <a:schemeClr val="lt1"/>
                          </a:solidFill>
                          <a:latin typeface="Arial"/>
                          <a:cs typeface="Arial"/>
                        </a:defRPr>
                      </a:lvl5pPr>
                      <a:lvl6pPr marL="2286000" algn="r" defTabSz="914400" rtl="1" eaLnBrk="1" latinLnBrk="0" hangingPunct="1">
                        <a:defRPr sz="1800" b="1" kern="1200">
                          <a:solidFill>
                            <a:schemeClr val="lt1"/>
                          </a:solidFill>
                          <a:latin typeface="Arial"/>
                          <a:cs typeface="Arial"/>
                        </a:defRPr>
                      </a:lvl6pPr>
                      <a:lvl7pPr marL="2743200" algn="r" defTabSz="914400" rtl="1" eaLnBrk="1" latinLnBrk="0" hangingPunct="1">
                        <a:defRPr sz="1800" b="1" kern="1200">
                          <a:solidFill>
                            <a:schemeClr val="lt1"/>
                          </a:solidFill>
                          <a:latin typeface="Arial"/>
                          <a:cs typeface="Arial"/>
                        </a:defRPr>
                      </a:lvl7pPr>
                      <a:lvl8pPr marL="3200400" algn="r" defTabSz="914400" rtl="1" eaLnBrk="1" latinLnBrk="0" hangingPunct="1">
                        <a:defRPr sz="1800" b="1" kern="1200">
                          <a:solidFill>
                            <a:schemeClr val="lt1"/>
                          </a:solidFill>
                          <a:latin typeface="Arial"/>
                          <a:cs typeface="Arial"/>
                        </a:defRPr>
                      </a:lvl8pPr>
                      <a:lvl9pPr marL="3657600" algn="r" defTabSz="914400" rtl="1" eaLnBrk="1" latinLnBrk="0" hangingPunct="1">
                        <a:defRPr sz="1800" b="1" kern="1200">
                          <a:solidFill>
                            <a:schemeClr val="lt1"/>
                          </a:solidFill>
                          <a:latin typeface="Arial"/>
                          <a:cs typeface="Arial"/>
                        </a:defRPr>
                      </a:lvl9pPr>
                    </a:lstStyle>
                    <a:p>
                      <a:pPr rtl="1"/>
                      <a:r>
                        <a:rPr lang="he-IL" sz="1400" dirty="0" smtClean="0"/>
                        <a:t>שלשת הבסיסים </a:t>
                      </a:r>
                    </a:p>
                    <a:p>
                      <a:pPr rtl="1"/>
                      <a:r>
                        <a:rPr lang="he-IL" sz="1400" u="sng" dirty="0" smtClean="0">
                          <a:solidFill>
                            <a:srgbClr val="FF0000"/>
                          </a:solidFill>
                        </a:rPr>
                        <a:t>ב-</a:t>
                      </a:r>
                      <a:r>
                        <a:rPr lang="en-US" sz="1400" u="sng" dirty="0" smtClean="0">
                          <a:solidFill>
                            <a:srgbClr val="FF0000"/>
                          </a:solidFill>
                        </a:rPr>
                        <a:t>mRNA</a:t>
                      </a:r>
                      <a:r>
                        <a:rPr lang="he-IL" sz="1400" dirty="0" smtClean="0">
                          <a:solidFill>
                            <a:srgbClr val="FF0000"/>
                          </a:solidFill>
                        </a:rPr>
                        <a:t> </a:t>
                      </a:r>
                      <a:r>
                        <a:rPr lang="he-IL" sz="1400" dirty="0" smtClean="0"/>
                        <a:t>המקודדת לחומצה זו</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טירוזין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UAU</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גליצין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GGA</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ולין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GUA</a:t>
                      </a:r>
                      <a:endParaRPr lang="he-IL" sz="1400" dirty="0"/>
                    </a:p>
                  </a:txBody>
                  <a:tcPr marL="91466" marR="91466" marT="45740" marB="45740"/>
                </a:tc>
              </a:tr>
              <a:tr h="370989">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לאוצין</a:t>
                      </a:r>
                      <a:endParaRPr lang="he-IL" sz="1400" dirty="0"/>
                    </a:p>
                  </a:txBody>
                  <a:tcPr marL="91466" marR="91466" marT="45740" marB="45740"/>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CUA</a:t>
                      </a:r>
                      <a:endParaRPr lang="he-IL" sz="1400" dirty="0"/>
                    </a:p>
                  </a:txBody>
                  <a:tcPr marL="91466" marR="91466" marT="45740" marB="45740"/>
                </a:tc>
              </a:tr>
            </a:tbl>
          </a:graphicData>
        </a:graphic>
      </p:graphicFrame>
      <p:grpSp>
        <p:nvGrpSpPr>
          <p:cNvPr id="52250" name="קבוצה 24"/>
          <p:cNvGrpSpPr>
            <a:grpSpLocks/>
          </p:cNvGrpSpPr>
          <p:nvPr/>
        </p:nvGrpSpPr>
        <p:grpSpPr bwMode="auto">
          <a:xfrm>
            <a:off x="1447800" y="3602038"/>
            <a:ext cx="4000500" cy="560387"/>
            <a:chOff x="1680259" y="3290130"/>
            <a:chExt cx="4000075" cy="560897"/>
          </a:xfrm>
        </p:grpSpPr>
        <p:sp>
          <p:nvSpPr>
            <p:cNvPr id="20" name="TextBox 19"/>
            <p:cNvSpPr txBox="1"/>
            <p:nvPr/>
          </p:nvSpPr>
          <p:spPr>
            <a:xfrm>
              <a:off x="4788254" y="3290130"/>
              <a:ext cx="892080" cy="540241"/>
            </a:xfrm>
            <a:prstGeom prst="rect">
              <a:avLst/>
            </a:prstGeom>
            <a:solidFill>
              <a:srgbClr val="FFFF00">
                <a:alpha val="69000"/>
              </a:srgb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prstClr val="black">
                      <a:lumMod val="50000"/>
                      <a:lumOff val="50000"/>
                    </a:prstClr>
                  </a:solidFill>
                  <a:latin typeface="Arial"/>
                  <a:cs typeface="Arial"/>
                </a:rPr>
                <a:t> </a:t>
              </a:r>
              <a:r>
                <a:rPr lang="he-IL" sz="2000" dirty="0">
                  <a:solidFill>
                    <a:prstClr val="black"/>
                  </a:solidFill>
                  <a:latin typeface="Arial"/>
                  <a:cs typeface="Arial"/>
                </a:rPr>
                <a:t>גליצין</a:t>
              </a:r>
            </a:p>
          </p:txBody>
        </p:sp>
        <p:sp>
          <p:nvSpPr>
            <p:cNvPr id="21" name="TextBox 20"/>
            <p:cNvSpPr txBox="1"/>
            <p:nvPr/>
          </p:nvSpPr>
          <p:spPr>
            <a:xfrm>
              <a:off x="2689802" y="3310786"/>
              <a:ext cx="892080" cy="540241"/>
            </a:xfrm>
            <a:prstGeom prst="rect">
              <a:avLst/>
            </a:prstGeom>
            <a:solidFill>
              <a:schemeClr val="accent6">
                <a:lumMod val="25000"/>
                <a:lumOff val="75000"/>
                <a:alpha val="34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prstClr val="black"/>
                  </a:solidFill>
                  <a:latin typeface="Arial"/>
                  <a:cs typeface="Arial"/>
                </a:rPr>
                <a:t>לאוצין</a:t>
              </a:r>
            </a:p>
          </p:txBody>
        </p:sp>
        <p:sp>
          <p:nvSpPr>
            <p:cNvPr id="22" name="TextBox 21"/>
            <p:cNvSpPr txBox="1"/>
            <p:nvPr/>
          </p:nvSpPr>
          <p:spPr>
            <a:xfrm>
              <a:off x="3719980" y="3310786"/>
              <a:ext cx="892080" cy="540241"/>
            </a:xfrm>
            <a:prstGeom prst="rect">
              <a:avLst/>
            </a:prstGeom>
            <a:solidFill>
              <a:schemeClr val="bg2">
                <a:lumMod val="85000"/>
                <a:alpha val="69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prstClr val="black"/>
                  </a:solidFill>
                  <a:latin typeface="Arial"/>
                  <a:cs typeface="Arial"/>
                </a:rPr>
                <a:t>טירוזין</a:t>
              </a:r>
            </a:p>
          </p:txBody>
        </p:sp>
        <p:sp>
          <p:nvSpPr>
            <p:cNvPr id="23" name="TextBox 22"/>
            <p:cNvSpPr txBox="1"/>
            <p:nvPr/>
          </p:nvSpPr>
          <p:spPr>
            <a:xfrm>
              <a:off x="1680259" y="3290130"/>
              <a:ext cx="892080" cy="540241"/>
            </a:xfrm>
            <a:prstGeom prst="rect">
              <a:avLst/>
            </a:prstGeom>
            <a:solidFill>
              <a:srgbClr val="66FFFF">
                <a:alpha val="24706"/>
              </a:srgbClr>
            </a:solidFill>
            <a:ln w="22225">
              <a:solidFill>
                <a:schemeClr val="bg1"/>
              </a:solidFill>
            </a:ln>
            <a:effectLst>
              <a:outerShdw sx="101000" sy="101000" algn="ctr" rotWithShape="0">
                <a:schemeClr val="bg1">
                  <a:lumMod val="75000"/>
                </a:schemeClr>
              </a:outerShdw>
            </a:effectLst>
          </p:spPr>
          <p:txBody>
            <a:bodyPr rtlCol="1" anchor="ctr">
              <a:normAutofit fontScale="85000" lnSpcReduction="20000"/>
            </a:bodyPr>
            <a:lstStyle/>
            <a:p>
              <a:pPr fontAlgn="auto">
                <a:spcBef>
                  <a:spcPts val="0"/>
                </a:spcBef>
                <a:spcAft>
                  <a:spcPts val="0"/>
                </a:spcAft>
                <a:defRPr/>
              </a:pPr>
              <a:r>
                <a:rPr lang="he-IL" sz="2000" dirty="0">
                  <a:solidFill>
                    <a:prstClr val="black"/>
                  </a:solidFill>
                  <a:latin typeface="Arial"/>
                  <a:cs typeface="Arial"/>
                </a:rPr>
                <a:t> ולין</a:t>
              </a:r>
            </a:p>
            <a:p>
              <a:pPr fontAlgn="auto">
                <a:spcBef>
                  <a:spcPts val="0"/>
                </a:spcBef>
                <a:spcAft>
                  <a:spcPts val="0"/>
                </a:spcAft>
                <a:defRPr/>
              </a:pPr>
              <a:r>
                <a:rPr lang="he-IL" sz="2000" dirty="0">
                  <a:solidFill>
                    <a:prstClr val="black"/>
                  </a:solidFill>
                  <a:latin typeface="Arial"/>
                  <a:cs typeface="Arial"/>
                </a:rPr>
                <a:t>לאוצין</a:t>
              </a:r>
            </a:p>
          </p:txBody>
        </p:sp>
      </p:grpSp>
      <p:cxnSp>
        <p:nvCxnSpPr>
          <p:cNvPr id="3" name="מחבר ישר 2"/>
          <p:cNvCxnSpPr/>
          <p:nvPr/>
        </p:nvCxnSpPr>
        <p:spPr>
          <a:xfrm flipH="1">
            <a:off x="1920875" y="3730625"/>
            <a:ext cx="333375" cy="9525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2252" name="Slide Number Placeholder 8"/>
          <p:cNvSpPr txBox="1">
            <a:spLocks/>
          </p:cNvSpPr>
          <p:nvPr/>
        </p:nvSpPr>
        <p:spPr bwMode="auto">
          <a:xfrm>
            <a:off x="179388" y="6572250"/>
            <a:ext cx="6873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657E529-66A2-46B9-B6CF-48E1EE882C9B}" type="slidenum">
              <a:rPr lang="he-IL" sz="1200">
                <a:solidFill>
                  <a:srgbClr val="D9D9D9"/>
                </a:solidFill>
              </a:rPr>
              <a:pPr algn="l" eaLnBrk="1" hangingPunct="1"/>
              <a:t>21</a:t>
            </a:fld>
            <a:endParaRPr lang="he-IL" sz="1200">
              <a:solidFill>
                <a:srgbClr val="D9D9D9"/>
              </a:solidFill>
            </a:endParaRPr>
          </a:p>
        </p:txBody>
      </p:sp>
      <p:sp>
        <p:nvSpPr>
          <p:cNvPr id="14"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31800" y="469900"/>
            <a:ext cx="8183563" cy="28622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5:</a:t>
            </a:r>
          </a:p>
          <a:p>
            <a:pPr fontAlgn="auto">
              <a:spcBef>
                <a:spcPts val="0"/>
              </a:spcBef>
              <a:spcAft>
                <a:spcPts val="0"/>
              </a:spcAft>
              <a:defRPr/>
            </a:pPr>
            <a:r>
              <a:rPr lang="he-IL" kern="0" dirty="0">
                <a:solidFill>
                  <a:srgbClr val="1F497D"/>
                </a:solidFill>
                <a:latin typeface="Arial"/>
                <a:cs typeface="Arial"/>
              </a:rPr>
              <a:t>צרו את ה"מוטציה" הבאה: </a:t>
            </a:r>
          </a:p>
          <a:p>
            <a:pPr fontAlgn="auto">
              <a:spcBef>
                <a:spcPts val="0"/>
              </a:spcBef>
              <a:spcAft>
                <a:spcPts val="0"/>
              </a:spcAft>
              <a:defRPr/>
            </a:pPr>
            <a:r>
              <a:rPr lang="he-IL" kern="0" dirty="0">
                <a:solidFill>
                  <a:srgbClr val="1F497D"/>
                </a:solidFill>
                <a:latin typeface="Arial"/>
                <a:cs typeface="Arial"/>
              </a:rPr>
              <a:t>הוסיפו את הבסיס </a:t>
            </a:r>
            <a:r>
              <a:rPr lang="en-US" kern="0" dirty="0">
                <a:solidFill>
                  <a:srgbClr val="1F497D"/>
                </a:solidFill>
                <a:latin typeface="Arial"/>
                <a:cs typeface="Arial"/>
              </a:rPr>
              <a:t>G</a:t>
            </a:r>
            <a:r>
              <a:rPr lang="he-IL" kern="0" dirty="0">
                <a:solidFill>
                  <a:srgbClr val="1F497D"/>
                </a:solidFill>
                <a:latin typeface="Arial"/>
                <a:cs typeface="Arial"/>
              </a:rPr>
              <a:t> בין הבסיס ה-7 לבסיס ה-8 משמאל.</a:t>
            </a:r>
          </a:p>
          <a:p>
            <a:pPr fontAlgn="auto">
              <a:spcBef>
                <a:spcPts val="0"/>
              </a:spcBef>
              <a:spcAft>
                <a:spcPts val="0"/>
              </a:spcAft>
              <a:defRPr/>
            </a:pPr>
            <a:r>
              <a:rPr lang="he-IL" kern="0" dirty="0">
                <a:solidFill>
                  <a:srgbClr val="1F497D"/>
                </a:solidFill>
                <a:latin typeface="Arial"/>
                <a:cs typeface="Arial"/>
              </a:rPr>
              <a:t>ציינו את: סוג המוטציה ואת השינוי שחל ברצף החומצות האמיניות</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גדיל ה-</a:t>
            </a:r>
            <a:r>
              <a:rPr lang="en-US" kern="0" dirty="0">
                <a:solidFill>
                  <a:srgbClr val="1D4C72"/>
                </a:solidFill>
                <a:latin typeface="Arial"/>
                <a:cs typeface="Arial"/>
              </a:rPr>
              <a:t>DNA</a:t>
            </a:r>
            <a:r>
              <a:rPr lang="he-IL" kern="0" dirty="0">
                <a:solidFill>
                  <a:srgbClr val="1D4C72"/>
                </a:solidFill>
                <a:latin typeface="Arial"/>
                <a:cs typeface="Arial"/>
              </a:rPr>
              <a:t> גדיל א' של ה-</a:t>
            </a:r>
            <a:r>
              <a:rPr lang="en-US" kern="0" dirty="0">
                <a:solidFill>
                  <a:srgbClr val="1D4C72"/>
                </a:solidFill>
                <a:latin typeface="Arial"/>
                <a:cs typeface="Arial"/>
              </a:rPr>
              <a:t>DNA</a:t>
            </a:r>
            <a:r>
              <a:rPr lang="he-IL" kern="0" dirty="0">
                <a:solidFill>
                  <a:srgbClr val="1D4C72"/>
                </a:solidFill>
                <a:latin typeface="Arial"/>
                <a:cs typeface="Arial"/>
              </a:rPr>
              <a:t>            </a:t>
            </a:r>
            <a:r>
              <a:rPr lang="en-US" kern="0" dirty="0">
                <a:solidFill>
                  <a:srgbClr val="1D4C72"/>
                </a:solidFill>
                <a:latin typeface="Arial"/>
                <a:cs typeface="Arial"/>
              </a:rPr>
              <a:t>T</a:t>
            </a:r>
            <a:r>
              <a:rPr lang="he-IL" kern="0" dirty="0">
                <a:solidFill>
                  <a:srgbClr val="1D4C72"/>
                </a:solidFill>
                <a:latin typeface="Arial"/>
                <a:cs typeface="Arial"/>
              </a:rPr>
              <a:t>  </a:t>
            </a:r>
            <a:r>
              <a:rPr lang="en-US" kern="0" dirty="0">
                <a:solidFill>
                  <a:srgbClr val="1D4C72"/>
                </a:solidFill>
                <a:latin typeface="Arial"/>
                <a:cs typeface="Arial"/>
              </a:rPr>
              <a:t>C   A    T   G   A   T    A   T   A   C    C   </a:t>
            </a:r>
            <a:r>
              <a:rPr lang="en-US" kern="0" dirty="0">
                <a:solidFill>
                  <a:srgbClr val="FF6600"/>
                </a:solidFill>
                <a:latin typeface="Arial"/>
                <a:cs typeface="Arial"/>
              </a:rPr>
              <a:t>RNA</a:t>
            </a:r>
            <a:endParaRPr lang="he-IL" kern="0" dirty="0">
              <a:solidFill>
                <a:srgbClr val="FF0000"/>
              </a:solidFill>
              <a:latin typeface="Arial"/>
              <a:cs typeface="Arial"/>
            </a:endParaRPr>
          </a:p>
          <a:p>
            <a:pPr algn="ct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r>
              <a:rPr lang="he-IL" kern="0" dirty="0">
                <a:solidFill>
                  <a:srgbClr val="FF0000"/>
                </a:solidFill>
                <a:latin typeface="Arial"/>
                <a:cs typeface="Arial"/>
              </a:rPr>
              <a:t>רצף החומצות האמיניות בחלבון </a:t>
            </a:r>
          </a:p>
          <a:p>
            <a:pPr fontAlgn="auto">
              <a:spcBef>
                <a:spcPts val="0"/>
              </a:spcBef>
              <a:spcAft>
                <a:spcPts val="0"/>
              </a:spcAft>
              <a:defRPr/>
            </a:pPr>
            <a:endParaRPr lang="he-IL" kern="0" dirty="0">
              <a:solidFill>
                <a:srgbClr val="1D4C72"/>
              </a:solidFill>
              <a:latin typeface="Arial"/>
              <a:cs typeface="Aria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5E2F39A-D358-4A14-B19E-1E25F9C741A8}" type="slidenum">
              <a:rPr lang="he-IL" sz="1800" smtClean="0"/>
              <a:pPr fontAlgn="base">
                <a:spcBef>
                  <a:spcPct val="0"/>
                </a:spcBef>
                <a:spcAft>
                  <a:spcPct val="0"/>
                </a:spcAft>
                <a:defRPr/>
              </a:pPr>
              <a:t>22</a:t>
            </a:fld>
            <a:endParaRPr lang="he-IL" sz="1800" dirty="0" smtClean="0"/>
          </a:p>
        </p:txBody>
      </p:sp>
      <p:sp>
        <p:nvSpPr>
          <p:cNvPr id="53253"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5 : יצירת "מוטציה נקודתית" של שינוי בסיס</a:t>
            </a:r>
            <a:endParaRPr lang="he-IL" sz="1800" smtClean="0"/>
          </a:p>
        </p:txBody>
      </p:sp>
      <p:graphicFrame>
        <p:nvGraphicFramePr>
          <p:cNvPr id="10" name="טבלה 9"/>
          <p:cNvGraphicFramePr>
            <a:graphicFrameLocks noGrp="1"/>
          </p:cNvGraphicFramePr>
          <p:nvPr/>
        </p:nvGraphicFramePr>
        <p:xfrm>
          <a:off x="1619249" y="3605213"/>
          <a:ext cx="3097214" cy="3170236"/>
        </p:xfrm>
        <a:graphic>
          <a:graphicData uri="http://schemas.openxmlformats.org/drawingml/2006/table">
            <a:tbl>
              <a:tblPr rtl="1" firstRow="1" bandRow="1">
                <a:tableStyleId>{5C22544A-7EE6-4342-B048-85BDC9FD1C3A}</a:tableStyleId>
              </a:tblPr>
              <a:tblGrid>
                <a:gridCol w="1548607"/>
                <a:gridCol w="1548607"/>
              </a:tblGrid>
              <a:tr h="944896">
                <a:tc>
                  <a:txBody>
                    <a:bodyPr/>
                    <a:lstStyle>
                      <a:lvl1pPr marL="0" algn="r" defTabSz="914400" rtl="1" eaLnBrk="1" latinLnBrk="0" hangingPunct="1">
                        <a:defRPr sz="1800" b="1" kern="1200">
                          <a:solidFill>
                            <a:schemeClr val="lt1"/>
                          </a:solidFill>
                          <a:latin typeface="Arial"/>
                          <a:cs typeface="Arial"/>
                        </a:defRPr>
                      </a:lvl1pPr>
                      <a:lvl2pPr marL="457200" algn="r" defTabSz="914400" rtl="1" eaLnBrk="1" latinLnBrk="0" hangingPunct="1">
                        <a:defRPr sz="1800" b="1" kern="1200">
                          <a:solidFill>
                            <a:schemeClr val="lt1"/>
                          </a:solidFill>
                          <a:latin typeface="Arial"/>
                          <a:cs typeface="Arial"/>
                        </a:defRPr>
                      </a:lvl2pPr>
                      <a:lvl3pPr marL="914400" algn="r" defTabSz="914400" rtl="1" eaLnBrk="1" latinLnBrk="0" hangingPunct="1">
                        <a:defRPr sz="1800" b="1" kern="1200">
                          <a:solidFill>
                            <a:schemeClr val="lt1"/>
                          </a:solidFill>
                          <a:latin typeface="Arial"/>
                          <a:cs typeface="Arial"/>
                        </a:defRPr>
                      </a:lvl3pPr>
                      <a:lvl4pPr marL="1371600" algn="r" defTabSz="914400" rtl="1" eaLnBrk="1" latinLnBrk="0" hangingPunct="1">
                        <a:defRPr sz="1800" b="1" kern="1200">
                          <a:solidFill>
                            <a:schemeClr val="lt1"/>
                          </a:solidFill>
                          <a:latin typeface="Arial"/>
                          <a:cs typeface="Arial"/>
                        </a:defRPr>
                      </a:lvl4pPr>
                      <a:lvl5pPr marL="1828800" algn="r" defTabSz="914400" rtl="1" eaLnBrk="1" latinLnBrk="0" hangingPunct="1">
                        <a:defRPr sz="1800" b="1" kern="1200">
                          <a:solidFill>
                            <a:schemeClr val="lt1"/>
                          </a:solidFill>
                          <a:latin typeface="Arial"/>
                          <a:cs typeface="Arial"/>
                        </a:defRPr>
                      </a:lvl5pPr>
                      <a:lvl6pPr marL="2286000" algn="r" defTabSz="914400" rtl="1" eaLnBrk="1" latinLnBrk="0" hangingPunct="1">
                        <a:defRPr sz="1800" b="1" kern="1200">
                          <a:solidFill>
                            <a:schemeClr val="lt1"/>
                          </a:solidFill>
                          <a:latin typeface="Arial"/>
                          <a:cs typeface="Arial"/>
                        </a:defRPr>
                      </a:lvl6pPr>
                      <a:lvl7pPr marL="2743200" algn="r" defTabSz="914400" rtl="1" eaLnBrk="1" latinLnBrk="0" hangingPunct="1">
                        <a:defRPr sz="1800" b="1" kern="1200">
                          <a:solidFill>
                            <a:schemeClr val="lt1"/>
                          </a:solidFill>
                          <a:latin typeface="Arial"/>
                          <a:cs typeface="Arial"/>
                        </a:defRPr>
                      </a:lvl7pPr>
                      <a:lvl8pPr marL="3200400" algn="r" defTabSz="914400" rtl="1" eaLnBrk="1" latinLnBrk="0" hangingPunct="1">
                        <a:defRPr sz="1800" b="1" kern="1200">
                          <a:solidFill>
                            <a:schemeClr val="lt1"/>
                          </a:solidFill>
                          <a:latin typeface="Arial"/>
                          <a:cs typeface="Arial"/>
                        </a:defRPr>
                      </a:lvl8pPr>
                      <a:lvl9pPr marL="3657600" algn="r" defTabSz="914400" rtl="1" eaLnBrk="1" latinLnBrk="0" hangingPunct="1">
                        <a:defRPr sz="1800" b="1" kern="1200">
                          <a:solidFill>
                            <a:schemeClr val="lt1"/>
                          </a:solidFill>
                          <a:latin typeface="Arial"/>
                          <a:cs typeface="Arial"/>
                        </a:defRPr>
                      </a:lvl9pPr>
                    </a:lstStyle>
                    <a:p>
                      <a:pPr rtl="1"/>
                      <a:r>
                        <a:rPr lang="he-IL" sz="1400" dirty="0" smtClean="0"/>
                        <a:t>שם החומצה האמינית</a:t>
                      </a:r>
                      <a:endParaRPr lang="he-IL" sz="1400" dirty="0"/>
                    </a:p>
                  </a:txBody>
                  <a:tcPr marL="91466" marR="91466" marT="45728" marB="45728"/>
                </a:tc>
                <a:tc>
                  <a:txBody>
                    <a:bodyPr/>
                    <a:lstStyle>
                      <a:lvl1pPr marL="0" algn="r" defTabSz="914400" rtl="1" eaLnBrk="1" latinLnBrk="0" hangingPunct="1">
                        <a:defRPr sz="1800" b="1" kern="1200">
                          <a:solidFill>
                            <a:schemeClr val="lt1"/>
                          </a:solidFill>
                          <a:latin typeface="Arial"/>
                          <a:cs typeface="Arial"/>
                        </a:defRPr>
                      </a:lvl1pPr>
                      <a:lvl2pPr marL="457200" algn="r" defTabSz="914400" rtl="1" eaLnBrk="1" latinLnBrk="0" hangingPunct="1">
                        <a:defRPr sz="1800" b="1" kern="1200">
                          <a:solidFill>
                            <a:schemeClr val="lt1"/>
                          </a:solidFill>
                          <a:latin typeface="Arial"/>
                          <a:cs typeface="Arial"/>
                        </a:defRPr>
                      </a:lvl2pPr>
                      <a:lvl3pPr marL="914400" algn="r" defTabSz="914400" rtl="1" eaLnBrk="1" latinLnBrk="0" hangingPunct="1">
                        <a:defRPr sz="1800" b="1" kern="1200">
                          <a:solidFill>
                            <a:schemeClr val="lt1"/>
                          </a:solidFill>
                          <a:latin typeface="Arial"/>
                          <a:cs typeface="Arial"/>
                        </a:defRPr>
                      </a:lvl3pPr>
                      <a:lvl4pPr marL="1371600" algn="r" defTabSz="914400" rtl="1" eaLnBrk="1" latinLnBrk="0" hangingPunct="1">
                        <a:defRPr sz="1800" b="1" kern="1200">
                          <a:solidFill>
                            <a:schemeClr val="lt1"/>
                          </a:solidFill>
                          <a:latin typeface="Arial"/>
                          <a:cs typeface="Arial"/>
                        </a:defRPr>
                      </a:lvl4pPr>
                      <a:lvl5pPr marL="1828800" algn="r" defTabSz="914400" rtl="1" eaLnBrk="1" latinLnBrk="0" hangingPunct="1">
                        <a:defRPr sz="1800" b="1" kern="1200">
                          <a:solidFill>
                            <a:schemeClr val="lt1"/>
                          </a:solidFill>
                          <a:latin typeface="Arial"/>
                          <a:cs typeface="Arial"/>
                        </a:defRPr>
                      </a:lvl5pPr>
                      <a:lvl6pPr marL="2286000" algn="r" defTabSz="914400" rtl="1" eaLnBrk="1" latinLnBrk="0" hangingPunct="1">
                        <a:defRPr sz="1800" b="1" kern="1200">
                          <a:solidFill>
                            <a:schemeClr val="lt1"/>
                          </a:solidFill>
                          <a:latin typeface="Arial"/>
                          <a:cs typeface="Arial"/>
                        </a:defRPr>
                      </a:lvl6pPr>
                      <a:lvl7pPr marL="2743200" algn="r" defTabSz="914400" rtl="1" eaLnBrk="1" latinLnBrk="0" hangingPunct="1">
                        <a:defRPr sz="1800" b="1" kern="1200">
                          <a:solidFill>
                            <a:schemeClr val="lt1"/>
                          </a:solidFill>
                          <a:latin typeface="Arial"/>
                          <a:cs typeface="Arial"/>
                        </a:defRPr>
                      </a:lvl7pPr>
                      <a:lvl8pPr marL="3200400" algn="r" defTabSz="914400" rtl="1" eaLnBrk="1" latinLnBrk="0" hangingPunct="1">
                        <a:defRPr sz="1800" b="1" kern="1200">
                          <a:solidFill>
                            <a:schemeClr val="lt1"/>
                          </a:solidFill>
                          <a:latin typeface="Arial"/>
                          <a:cs typeface="Arial"/>
                        </a:defRPr>
                      </a:lvl8pPr>
                      <a:lvl9pPr marL="3657600" algn="r" defTabSz="914400" rtl="1" eaLnBrk="1" latinLnBrk="0" hangingPunct="1">
                        <a:defRPr sz="1800" b="1" kern="1200">
                          <a:solidFill>
                            <a:schemeClr val="lt1"/>
                          </a:solidFill>
                          <a:latin typeface="Arial"/>
                          <a:cs typeface="Arial"/>
                        </a:defRPr>
                      </a:lvl9pPr>
                    </a:lstStyle>
                    <a:p>
                      <a:pPr rtl="1"/>
                      <a:r>
                        <a:rPr lang="he-IL" sz="1400" dirty="0" smtClean="0"/>
                        <a:t>שלשת הבסיסים </a:t>
                      </a:r>
                    </a:p>
                    <a:p>
                      <a:pPr rtl="1"/>
                      <a:r>
                        <a:rPr lang="he-IL" sz="1400" u="sng" dirty="0" smtClean="0">
                          <a:solidFill>
                            <a:srgbClr val="FF0000"/>
                          </a:solidFill>
                        </a:rPr>
                        <a:t>ב-</a:t>
                      </a:r>
                      <a:r>
                        <a:rPr lang="en-US" sz="1400" u="sng" dirty="0" smtClean="0">
                          <a:solidFill>
                            <a:srgbClr val="FF0000"/>
                          </a:solidFill>
                        </a:rPr>
                        <a:t>mRNA</a:t>
                      </a:r>
                      <a:r>
                        <a:rPr lang="he-IL" sz="1400" dirty="0" smtClean="0">
                          <a:solidFill>
                            <a:srgbClr val="FF0000"/>
                          </a:solidFill>
                        </a:rPr>
                        <a:t> </a:t>
                      </a:r>
                      <a:r>
                        <a:rPr lang="he-IL" sz="1400" dirty="0" smtClean="0"/>
                        <a:t>המקודדת לחומצה זו</a:t>
                      </a:r>
                      <a:endParaRPr lang="he-IL" sz="1400" dirty="0"/>
                    </a:p>
                  </a:txBody>
                  <a:tcPr marL="91466" marR="91466" marT="45728" marB="45728"/>
                </a:tc>
              </a:tr>
              <a:tr h="370890">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טירוזין</a:t>
                      </a:r>
                      <a:endParaRPr lang="he-IL" sz="1400" dirty="0"/>
                    </a:p>
                  </a:txBody>
                  <a:tcPr marL="91466" marR="91466" marT="45728" marB="45728"/>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UAU</a:t>
                      </a:r>
                      <a:endParaRPr lang="he-IL" sz="1400" dirty="0"/>
                    </a:p>
                  </a:txBody>
                  <a:tcPr marL="91466" marR="91466" marT="45728" marB="45728"/>
                </a:tc>
              </a:tr>
              <a:tr h="370890">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גליצין</a:t>
                      </a:r>
                      <a:endParaRPr lang="he-IL" sz="1400" dirty="0"/>
                    </a:p>
                  </a:txBody>
                  <a:tcPr marL="91466" marR="91466" marT="45728" marB="45728"/>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GGA</a:t>
                      </a:r>
                      <a:endParaRPr lang="he-IL" sz="1400" dirty="0"/>
                    </a:p>
                  </a:txBody>
                  <a:tcPr marL="91466" marR="91466" marT="45728" marB="45728"/>
                </a:tc>
              </a:tr>
              <a:tr h="370890">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ולין</a:t>
                      </a:r>
                      <a:endParaRPr lang="he-IL" sz="1400" dirty="0"/>
                    </a:p>
                  </a:txBody>
                  <a:tcPr marL="91466" marR="91466" marT="45728" marB="45728"/>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GUA</a:t>
                      </a:r>
                      <a:endParaRPr lang="he-IL" sz="1400" dirty="0"/>
                    </a:p>
                  </a:txBody>
                  <a:tcPr marL="91466" marR="91466" marT="45728" marB="45728"/>
                </a:tc>
              </a:tr>
              <a:tr h="370890">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לאוצין</a:t>
                      </a:r>
                      <a:endParaRPr lang="he-IL" sz="1400" dirty="0"/>
                    </a:p>
                  </a:txBody>
                  <a:tcPr marL="91466" marR="91466" marT="45728" marB="45728"/>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CUA</a:t>
                      </a:r>
                      <a:endParaRPr lang="he-IL" sz="1400" dirty="0"/>
                    </a:p>
                  </a:txBody>
                  <a:tcPr marL="91466" marR="91466" marT="45728" marB="45728"/>
                </a:tc>
              </a:tr>
              <a:tr h="370890">
                <a:tc>
                  <a:txBody>
                    <a:bodyPr/>
                    <a:lstStyle/>
                    <a:p>
                      <a:pPr rtl="1"/>
                      <a:r>
                        <a:rPr lang="he-IL" sz="1400" dirty="0" smtClean="0"/>
                        <a:t>טריפטופאן</a:t>
                      </a:r>
                      <a:endParaRPr lang="he-IL" sz="1400" dirty="0"/>
                    </a:p>
                  </a:txBody>
                  <a:tcPr marL="91466" marR="91466" marT="45728" marB="45728"/>
                </a:tc>
                <a:tc>
                  <a:txBody>
                    <a:bodyPr/>
                    <a:lstStyle/>
                    <a:p>
                      <a:pPr rtl="1"/>
                      <a:r>
                        <a:rPr lang="en-US" sz="1400" dirty="0" smtClean="0"/>
                        <a:t>UGG</a:t>
                      </a:r>
                      <a:endParaRPr lang="he-IL" sz="1400" dirty="0"/>
                    </a:p>
                  </a:txBody>
                  <a:tcPr marL="91466" marR="91466" marT="45728" marB="45728"/>
                </a:tc>
              </a:tr>
              <a:tr h="370890">
                <a:tc>
                  <a:txBody>
                    <a:bodyPr/>
                    <a:lstStyle/>
                    <a:p>
                      <a:pPr rtl="1"/>
                      <a:r>
                        <a:rPr lang="he-IL" sz="1400" dirty="0" smtClean="0"/>
                        <a:t>סרין</a:t>
                      </a:r>
                      <a:endParaRPr lang="he-IL" sz="1400" dirty="0"/>
                    </a:p>
                  </a:txBody>
                  <a:tcPr marL="91466" marR="91466" marT="45728" marB="45728"/>
                </a:tc>
                <a:tc>
                  <a:txBody>
                    <a:bodyPr/>
                    <a:lstStyle/>
                    <a:p>
                      <a:pPr rtl="1"/>
                      <a:r>
                        <a:rPr lang="en-US" sz="1400" dirty="0" smtClean="0"/>
                        <a:t>UCA</a:t>
                      </a:r>
                      <a:endParaRPr lang="he-IL" sz="1400" dirty="0"/>
                    </a:p>
                  </a:txBody>
                  <a:tcPr marL="91466" marR="91466" marT="45728" marB="45728"/>
                </a:tc>
              </a:tr>
            </a:tbl>
          </a:graphicData>
        </a:graphic>
      </p:graphicFrame>
      <p:grpSp>
        <p:nvGrpSpPr>
          <p:cNvPr id="53280" name="קבוצה 24"/>
          <p:cNvGrpSpPr>
            <a:grpSpLocks/>
          </p:cNvGrpSpPr>
          <p:nvPr/>
        </p:nvGrpSpPr>
        <p:grpSpPr bwMode="auto">
          <a:xfrm>
            <a:off x="609600" y="2816225"/>
            <a:ext cx="4249738" cy="560388"/>
            <a:chOff x="1680259" y="3290130"/>
            <a:chExt cx="4249459" cy="560897"/>
          </a:xfrm>
        </p:grpSpPr>
        <p:sp>
          <p:nvSpPr>
            <p:cNvPr id="20" name="TextBox 19"/>
            <p:cNvSpPr txBox="1"/>
            <p:nvPr/>
          </p:nvSpPr>
          <p:spPr>
            <a:xfrm>
              <a:off x="4788380" y="3290130"/>
              <a:ext cx="1141338" cy="540240"/>
            </a:xfrm>
            <a:prstGeom prst="rect">
              <a:avLst/>
            </a:prstGeom>
            <a:solidFill>
              <a:srgbClr val="FFFF00">
                <a:alpha val="69000"/>
              </a:srgb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prstClr val="black">
                      <a:lumMod val="50000"/>
                      <a:lumOff val="50000"/>
                    </a:prstClr>
                  </a:solidFill>
                  <a:latin typeface="Arial"/>
                  <a:cs typeface="Arial"/>
                </a:rPr>
                <a:t> </a:t>
              </a:r>
              <a:endParaRPr lang="he-IL" sz="2600" dirty="0">
                <a:solidFill>
                  <a:prstClr val="black"/>
                </a:solidFill>
                <a:latin typeface="Arial"/>
                <a:cs typeface="Arial"/>
              </a:endParaRPr>
            </a:p>
          </p:txBody>
        </p:sp>
        <p:sp>
          <p:nvSpPr>
            <p:cNvPr id="21" name="TextBox 20"/>
            <p:cNvSpPr txBox="1"/>
            <p:nvPr/>
          </p:nvSpPr>
          <p:spPr>
            <a:xfrm>
              <a:off x="2689843" y="3310787"/>
              <a:ext cx="892116" cy="540240"/>
            </a:xfrm>
            <a:prstGeom prst="rect">
              <a:avLst/>
            </a:prstGeom>
            <a:solidFill>
              <a:schemeClr val="accent6">
                <a:lumMod val="25000"/>
                <a:lumOff val="75000"/>
                <a:alpha val="34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endParaRPr lang="he-IL" dirty="0">
                <a:solidFill>
                  <a:prstClr val="black"/>
                </a:solidFill>
                <a:latin typeface="Arial"/>
                <a:cs typeface="Arial"/>
              </a:endParaRPr>
            </a:p>
          </p:txBody>
        </p:sp>
        <p:sp>
          <p:nvSpPr>
            <p:cNvPr id="22" name="TextBox 21"/>
            <p:cNvSpPr txBox="1"/>
            <p:nvPr/>
          </p:nvSpPr>
          <p:spPr>
            <a:xfrm>
              <a:off x="3720063" y="3310787"/>
              <a:ext cx="892116" cy="540240"/>
            </a:xfrm>
            <a:prstGeom prst="rect">
              <a:avLst/>
            </a:prstGeom>
            <a:solidFill>
              <a:schemeClr val="bg2">
                <a:lumMod val="85000"/>
                <a:alpha val="69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endParaRPr lang="he-IL" dirty="0">
                <a:solidFill>
                  <a:prstClr val="black"/>
                </a:solidFill>
                <a:latin typeface="Arial"/>
                <a:cs typeface="Arial"/>
              </a:endParaRPr>
            </a:p>
          </p:txBody>
        </p:sp>
        <p:sp>
          <p:nvSpPr>
            <p:cNvPr id="23" name="TextBox 22"/>
            <p:cNvSpPr txBox="1"/>
            <p:nvPr/>
          </p:nvSpPr>
          <p:spPr>
            <a:xfrm>
              <a:off x="1680259" y="3290130"/>
              <a:ext cx="892116" cy="540240"/>
            </a:xfrm>
            <a:prstGeom prst="rect">
              <a:avLst/>
            </a:prstGeom>
            <a:solidFill>
              <a:srgbClr val="66FFFF">
                <a:alpha val="24706"/>
              </a:srgb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prstClr val="black"/>
                  </a:solidFill>
                  <a:latin typeface="Arial"/>
                  <a:cs typeface="Arial"/>
                </a:rPr>
                <a:t> </a:t>
              </a:r>
              <a:endParaRPr lang="he-IL" dirty="0">
                <a:solidFill>
                  <a:prstClr val="black"/>
                </a:solidFill>
                <a:latin typeface="Arial"/>
                <a:cs typeface="Arial"/>
              </a:endParaRPr>
            </a:p>
          </p:txBody>
        </p:sp>
      </p:grpSp>
      <p:sp>
        <p:nvSpPr>
          <p:cNvPr id="53281" name="Slide Number Placeholder 8"/>
          <p:cNvSpPr txBox="1">
            <a:spLocks/>
          </p:cNvSpPr>
          <p:nvPr/>
        </p:nvSpPr>
        <p:spPr bwMode="auto">
          <a:xfrm>
            <a:off x="428625" y="6572250"/>
            <a:ext cx="6873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7E77BFF2-6783-424A-92B2-D6864ED930EC}" type="slidenum">
              <a:rPr lang="he-IL" sz="1200">
                <a:solidFill>
                  <a:srgbClr val="D9D9D9"/>
                </a:solidFill>
              </a:rPr>
              <a:pPr algn="l" eaLnBrk="1" hangingPunct="1"/>
              <a:t>22</a:t>
            </a:fld>
            <a:endParaRPr lang="he-IL" sz="1200">
              <a:solidFill>
                <a:srgbClr val="D9D9D9"/>
              </a:solidFill>
            </a:endParaRPr>
          </a:p>
        </p:txBody>
      </p:sp>
      <p:sp>
        <p:nvSpPr>
          <p:cNvPr id="13"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31800" y="469900"/>
            <a:ext cx="8183563" cy="39703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5:</a:t>
            </a:r>
          </a:p>
          <a:p>
            <a:pPr fontAlgn="auto">
              <a:spcBef>
                <a:spcPts val="0"/>
              </a:spcBef>
              <a:spcAft>
                <a:spcPts val="0"/>
              </a:spcAft>
              <a:defRPr/>
            </a:pPr>
            <a:r>
              <a:rPr lang="he-IL" kern="0" dirty="0">
                <a:solidFill>
                  <a:srgbClr val="1F497D"/>
                </a:solidFill>
                <a:latin typeface="Arial"/>
                <a:cs typeface="Arial"/>
              </a:rPr>
              <a:t>צרו את ה"מוטציה" הבאה: </a:t>
            </a:r>
          </a:p>
          <a:p>
            <a:pPr fontAlgn="auto">
              <a:spcBef>
                <a:spcPts val="0"/>
              </a:spcBef>
              <a:spcAft>
                <a:spcPts val="0"/>
              </a:spcAft>
              <a:defRPr/>
            </a:pPr>
            <a:r>
              <a:rPr lang="he-IL" kern="0" dirty="0">
                <a:solidFill>
                  <a:srgbClr val="1F497D"/>
                </a:solidFill>
                <a:latin typeface="Arial"/>
                <a:cs typeface="Arial"/>
              </a:rPr>
              <a:t>הוסיפו את הבסיס </a:t>
            </a:r>
            <a:r>
              <a:rPr lang="en-US" kern="0" dirty="0">
                <a:solidFill>
                  <a:srgbClr val="1F497D"/>
                </a:solidFill>
                <a:latin typeface="Arial"/>
                <a:cs typeface="Arial"/>
              </a:rPr>
              <a:t>G</a:t>
            </a:r>
            <a:r>
              <a:rPr lang="he-IL" kern="0" dirty="0">
                <a:solidFill>
                  <a:srgbClr val="1F497D"/>
                </a:solidFill>
                <a:latin typeface="Arial"/>
                <a:cs typeface="Arial"/>
              </a:rPr>
              <a:t> בין הבסיס ה-7 לבסיס ה-8 משמאל.</a:t>
            </a:r>
          </a:p>
          <a:p>
            <a:pPr fontAlgn="auto">
              <a:spcBef>
                <a:spcPts val="0"/>
              </a:spcBef>
              <a:spcAft>
                <a:spcPts val="0"/>
              </a:spcAft>
              <a:defRPr/>
            </a:pPr>
            <a:r>
              <a:rPr lang="he-IL" kern="0" dirty="0">
                <a:solidFill>
                  <a:srgbClr val="1F497D"/>
                </a:solidFill>
                <a:latin typeface="Arial"/>
                <a:cs typeface="Arial"/>
              </a:rPr>
              <a:t>ציינו את: סוג המוטציה ואת השינוי שחל ברצף החומצות האמיניות</a:t>
            </a:r>
          </a:p>
          <a:p>
            <a:pPr fontAlgn="auto">
              <a:spcBef>
                <a:spcPts val="0"/>
              </a:spcBef>
              <a:spcAft>
                <a:spcPts val="0"/>
              </a:spcAft>
              <a:defRPr/>
            </a:pPr>
            <a:endParaRPr lang="he-IL" kern="0" dirty="0">
              <a:solidFill>
                <a:srgbClr val="1D4C72"/>
              </a:solidFill>
              <a:latin typeface="Arial"/>
              <a:cs typeface="Arial"/>
            </a:endParaRPr>
          </a:p>
          <a:p>
            <a:pPr fontAlgn="auto">
              <a:spcBef>
                <a:spcPts val="0"/>
              </a:spcBef>
              <a:spcAft>
                <a:spcPts val="0"/>
              </a:spcAft>
              <a:defRPr/>
            </a:pPr>
            <a:r>
              <a:rPr lang="he-IL" kern="0" dirty="0">
                <a:solidFill>
                  <a:srgbClr val="1D4C72"/>
                </a:solidFill>
                <a:latin typeface="Arial"/>
                <a:cs typeface="Arial"/>
              </a:rPr>
              <a:t>גדיל ה-</a:t>
            </a:r>
            <a:r>
              <a:rPr lang="en-US" kern="0" dirty="0">
                <a:solidFill>
                  <a:srgbClr val="1D4C72"/>
                </a:solidFill>
                <a:latin typeface="Arial"/>
                <a:cs typeface="Arial"/>
              </a:rPr>
              <a:t>DNA</a:t>
            </a:r>
            <a:r>
              <a:rPr lang="he-IL" kern="0" dirty="0">
                <a:solidFill>
                  <a:srgbClr val="1D4C72"/>
                </a:solidFill>
                <a:latin typeface="Arial"/>
                <a:cs typeface="Arial"/>
              </a:rPr>
              <a:t> גדיל א' של ה-</a:t>
            </a:r>
            <a:r>
              <a:rPr lang="en-US" kern="0" dirty="0">
                <a:solidFill>
                  <a:srgbClr val="1D4C72"/>
                </a:solidFill>
                <a:latin typeface="Arial"/>
                <a:cs typeface="Arial"/>
              </a:rPr>
              <a:t>DNA</a:t>
            </a:r>
            <a:r>
              <a:rPr lang="he-IL" kern="0" dirty="0">
                <a:solidFill>
                  <a:srgbClr val="1D4C72"/>
                </a:solidFill>
                <a:latin typeface="Arial"/>
                <a:cs typeface="Arial"/>
              </a:rPr>
              <a:t>        </a:t>
            </a:r>
            <a:r>
              <a:rPr lang="en-US" kern="0" dirty="0">
                <a:solidFill>
                  <a:srgbClr val="1D4C72"/>
                </a:solidFill>
                <a:latin typeface="Arial"/>
                <a:cs typeface="Arial"/>
              </a:rPr>
              <a:t>T</a:t>
            </a:r>
            <a:r>
              <a:rPr lang="he-IL" kern="0" dirty="0">
                <a:solidFill>
                  <a:srgbClr val="1D4C72"/>
                </a:solidFill>
                <a:latin typeface="Arial"/>
                <a:cs typeface="Arial"/>
              </a:rPr>
              <a:t>   </a:t>
            </a:r>
            <a:r>
              <a:rPr lang="en-US" kern="0" dirty="0">
                <a:solidFill>
                  <a:srgbClr val="1D4C72"/>
                </a:solidFill>
                <a:latin typeface="Arial"/>
                <a:cs typeface="Arial"/>
              </a:rPr>
              <a:t>C   A    T   G   A   T    A   </a:t>
            </a:r>
            <a:r>
              <a:rPr lang="en-US" kern="0" dirty="0">
                <a:solidFill>
                  <a:srgbClr val="CC00FF"/>
                </a:solidFill>
                <a:latin typeface="Arial"/>
                <a:cs typeface="Arial"/>
              </a:rPr>
              <a:t>G</a:t>
            </a:r>
            <a:r>
              <a:rPr lang="en-US" kern="0" dirty="0">
                <a:solidFill>
                  <a:srgbClr val="1D4C72"/>
                </a:solidFill>
                <a:latin typeface="Arial"/>
                <a:cs typeface="Arial"/>
              </a:rPr>
              <a:t>   T   A   C    C    </a:t>
            </a:r>
            <a:r>
              <a:rPr lang="he-IL" kern="0" dirty="0">
                <a:solidFill>
                  <a:srgbClr val="1D4C72"/>
                </a:solidFill>
                <a:latin typeface="Arial"/>
                <a:cs typeface="Arial"/>
              </a:rPr>
              <a:t>                                              </a:t>
            </a:r>
          </a:p>
          <a:p>
            <a:pPr fontAlgn="auto">
              <a:spcBef>
                <a:spcPts val="0"/>
              </a:spcBef>
              <a:spcAft>
                <a:spcPts val="0"/>
              </a:spcAft>
              <a:defRPr/>
            </a:pPr>
            <a:r>
              <a:rPr lang="en-US" kern="0" dirty="0">
                <a:solidFill>
                  <a:srgbClr val="FF0000"/>
                </a:solidFill>
                <a:latin typeface="Arial"/>
                <a:cs typeface="Arial"/>
              </a:rPr>
              <a:t> G   U    A   C   U   A   U   C   A   U   G   G                                                   </a:t>
            </a:r>
            <a:r>
              <a:rPr lang="en-US" kern="0" dirty="0">
                <a:solidFill>
                  <a:srgbClr val="1D4C72"/>
                </a:solidFill>
                <a:latin typeface="Arial"/>
                <a:cs typeface="Arial"/>
              </a:rPr>
              <a:t> </a:t>
            </a:r>
            <a:r>
              <a:rPr lang="en-US" kern="0" dirty="0">
                <a:solidFill>
                  <a:srgbClr val="FF6600"/>
                </a:solidFill>
                <a:latin typeface="Arial"/>
                <a:cs typeface="Arial"/>
              </a:rPr>
              <a:t>RNA</a:t>
            </a:r>
            <a:endParaRPr lang="he-IL" kern="0" dirty="0">
              <a:solidFill>
                <a:srgbClr val="FF0000"/>
              </a:solidFill>
              <a:latin typeface="Arial"/>
              <a:cs typeface="Arial"/>
            </a:endParaRP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r>
              <a:rPr lang="he-IL" kern="0" dirty="0">
                <a:solidFill>
                  <a:srgbClr val="FF0000"/>
                </a:solidFill>
                <a:latin typeface="Arial"/>
                <a:cs typeface="Arial"/>
              </a:rPr>
              <a:t>רצף החומצות האמיניות בחלבון </a:t>
            </a: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endParaRPr lang="he-IL" kern="0" dirty="0">
              <a:solidFill>
                <a:srgbClr val="FF0000"/>
              </a:solidFill>
              <a:latin typeface="Arial"/>
              <a:cs typeface="Arial"/>
            </a:endParaRPr>
          </a:p>
          <a:p>
            <a:pPr fontAlgn="auto">
              <a:spcBef>
                <a:spcPts val="0"/>
              </a:spcBef>
              <a:spcAft>
                <a:spcPts val="0"/>
              </a:spcAft>
              <a:defRPr/>
            </a:pPr>
            <a:r>
              <a:rPr lang="he-IL" kern="0" dirty="0">
                <a:latin typeface="Arial"/>
                <a:cs typeface="Arial"/>
              </a:rPr>
              <a:t>זו מוטציה נקודתית מסוג של הוספת בסיס</a:t>
            </a:r>
          </a:p>
          <a:p>
            <a:pPr fontAlgn="auto">
              <a:spcBef>
                <a:spcPts val="0"/>
              </a:spcBef>
              <a:spcAft>
                <a:spcPts val="0"/>
              </a:spcAft>
              <a:defRPr/>
            </a:pPr>
            <a:endParaRPr lang="he-IL" kern="0" dirty="0">
              <a:solidFill>
                <a:srgbClr val="1D4C72"/>
              </a:solidFill>
              <a:latin typeface="Arial"/>
              <a:cs typeface="Arial"/>
            </a:endParaRPr>
          </a:p>
        </p:txBody>
      </p:sp>
      <p:sp>
        <p:nvSpPr>
          <p:cNvPr id="54276"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graphicFrame>
        <p:nvGraphicFramePr>
          <p:cNvPr id="10" name="טבלה 9"/>
          <p:cNvGraphicFramePr>
            <a:graphicFrameLocks noGrp="1"/>
          </p:cNvGraphicFramePr>
          <p:nvPr/>
        </p:nvGraphicFramePr>
        <p:xfrm>
          <a:off x="1243012" y="3656013"/>
          <a:ext cx="3095626" cy="3171826"/>
        </p:xfrm>
        <a:graphic>
          <a:graphicData uri="http://schemas.openxmlformats.org/drawingml/2006/table">
            <a:tbl>
              <a:tblPr rtl="1" firstRow="1" bandRow="1">
                <a:tableStyleId>{5C22544A-7EE6-4342-B048-85BDC9FD1C3A}</a:tableStyleId>
              </a:tblPr>
              <a:tblGrid>
                <a:gridCol w="1547813"/>
                <a:gridCol w="1547813"/>
              </a:tblGrid>
              <a:tr h="945208">
                <a:tc>
                  <a:txBody>
                    <a:bodyPr/>
                    <a:lstStyle>
                      <a:lvl1pPr marL="0" algn="r" defTabSz="914400" rtl="1" eaLnBrk="1" latinLnBrk="0" hangingPunct="1">
                        <a:defRPr sz="1800" b="1" kern="1200">
                          <a:solidFill>
                            <a:schemeClr val="lt1"/>
                          </a:solidFill>
                          <a:latin typeface="Arial"/>
                          <a:cs typeface="Arial"/>
                        </a:defRPr>
                      </a:lvl1pPr>
                      <a:lvl2pPr marL="457200" algn="r" defTabSz="914400" rtl="1" eaLnBrk="1" latinLnBrk="0" hangingPunct="1">
                        <a:defRPr sz="1800" b="1" kern="1200">
                          <a:solidFill>
                            <a:schemeClr val="lt1"/>
                          </a:solidFill>
                          <a:latin typeface="Arial"/>
                          <a:cs typeface="Arial"/>
                        </a:defRPr>
                      </a:lvl2pPr>
                      <a:lvl3pPr marL="914400" algn="r" defTabSz="914400" rtl="1" eaLnBrk="1" latinLnBrk="0" hangingPunct="1">
                        <a:defRPr sz="1800" b="1" kern="1200">
                          <a:solidFill>
                            <a:schemeClr val="lt1"/>
                          </a:solidFill>
                          <a:latin typeface="Arial"/>
                          <a:cs typeface="Arial"/>
                        </a:defRPr>
                      </a:lvl3pPr>
                      <a:lvl4pPr marL="1371600" algn="r" defTabSz="914400" rtl="1" eaLnBrk="1" latinLnBrk="0" hangingPunct="1">
                        <a:defRPr sz="1800" b="1" kern="1200">
                          <a:solidFill>
                            <a:schemeClr val="lt1"/>
                          </a:solidFill>
                          <a:latin typeface="Arial"/>
                          <a:cs typeface="Arial"/>
                        </a:defRPr>
                      </a:lvl4pPr>
                      <a:lvl5pPr marL="1828800" algn="r" defTabSz="914400" rtl="1" eaLnBrk="1" latinLnBrk="0" hangingPunct="1">
                        <a:defRPr sz="1800" b="1" kern="1200">
                          <a:solidFill>
                            <a:schemeClr val="lt1"/>
                          </a:solidFill>
                          <a:latin typeface="Arial"/>
                          <a:cs typeface="Arial"/>
                        </a:defRPr>
                      </a:lvl5pPr>
                      <a:lvl6pPr marL="2286000" algn="r" defTabSz="914400" rtl="1" eaLnBrk="1" latinLnBrk="0" hangingPunct="1">
                        <a:defRPr sz="1800" b="1" kern="1200">
                          <a:solidFill>
                            <a:schemeClr val="lt1"/>
                          </a:solidFill>
                          <a:latin typeface="Arial"/>
                          <a:cs typeface="Arial"/>
                        </a:defRPr>
                      </a:lvl6pPr>
                      <a:lvl7pPr marL="2743200" algn="r" defTabSz="914400" rtl="1" eaLnBrk="1" latinLnBrk="0" hangingPunct="1">
                        <a:defRPr sz="1800" b="1" kern="1200">
                          <a:solidFill>
                            <a:schemeClr val="lt1"/>
                          </a:solidFill>
                          <a:latin typeface="Arial"/>
                          <a:cs typeface="Arial"/>
                        </a:defRPr>
                      </a:lvl7pPr>
                      <a:lvl8pPr marL="3200400" algn="r" defTabSz="914400" rtl="1" eaLnBrk="1" latinLnBrk="0" hangingPunct="1">
                        <a:defRPr sz="1800" b="1" kern="1200">
                          <a:solidFill>
                            <a:schemeClr val="lt1"/>
                          </a:solidFill>
                          <a:latin typeface="Arial"/>
                          <a:cs typeface="Arial"/>
                        </a:defRPr>
                      </a:lvl8pPr>
                      <a:lvl9pPr marL="3657600" algn="r" defTabSz="914400" rtl="1" eaLnBrk="1" latinLnBrk="0" hangingPunct="1">
                        <a:defRPr sz="1800" b="1" kern="1200">
                          <a:solidFill>
                            <a:schemeClr val="lt1"/>
                          </a:solidFill>
                          <a:latin typeface="Arial"/>
                          <a:cs typeface="Arial"/>
                        </a:defRPr>
                      </a:lvl9pPr>
                    </a:lstStyle>
                    <a:p>
                      <a:pPr rtl="1"/>
                      <a:r>
                        <a:rPr lang="he-IL" sz="1400" dirty="0" smtClean="0"/>
                        <a:t>שם החומצה האמינית</a:t>
                      </a:r>
                      <a:endParaRPr lang="he-IL" sz="1400" dirty="0"/>
                    </a:p>
                  </a:txBody>
                  <a:tcPr marL="91419" marR="91419" marT="45754" marB="45754"/>
                </a:tc>
                <a:tc>
                  <a:txBody>
                    <a:bodyPr/>
                    <a:lstStyle>
                      <a:lvl1pPr marL="0" algn="r" defTabSz="914400" rtl="1" eaLnBrk="1" latinLnBrk="0" hangingPunct="1">
                        <a:defRPr sz="1800" b="1" kern="1200">
                          <a:solidFill>
                            <a:schemeClr val="lt1"/>
                          </a:solidFill>
                          <a:latin typeface="Arial"/>
                          <a:cs typeface="Arial"/>
                        </a:defRPr>
                      </a:lvl1pPr>
                      <a:lvl2pPr marL="457200" algn="r" defTabSz="914400" rtl="1" eaLnBrk="1" latinLnBrk="0" hangingPunct="1">
                        <a:defRPr sz="1800" b="1" kern="1200">
                          <a:solidFill>
                            <a:schemeClr val="lt1"/>
                          </a:solidFill>
                          <a:latin typeface="Arial"/>
                          <a:cs typeface="Arial"/>
                        </a:defRPr>
                      </a:lvl2pPr>
                      <a:lvl3pPr marL="914400" algn="r" defTabSz="914400" rtl="1" eaLnBrk="1" latinLnBrk="0" hangingPunct="1">
                        <a:defRPr sz="1800" b="1" kern="1200">
                          <a:solidFill>
                            <a:schemeClr val="lt1"/>
                          </a:solidFill>
                          <a:latin typeface="Arial"/>
                          <a:cs typeface="Arial"/>
                        </a:defRPr>
                      </a:lvl3pPr>
                      <a:lvl4pPr marL="1371600" algn="r" defTabSz="914400" rtl="1" eaLnBrk="1" latinLnBrk="0" hangingPunct="1">
                        <a:defRPr sz="1800" b="1" kern="1200">
                          <a:solidFill>
                            <a:schemeClr val="lt1"/>
                          </a:solidFill>
                          <a:latin typeface="Arial"/>
                          <a:cs typeface="Arial"/>
                        </a:defRPr>
                      </a:lvl4pPr>
                      <a:lvl5pPr marL="1828800" algn="r" defTabSz="914400" rtl="1" eaLnBrk="1" latinLnBrk="0" hangingPunct="1">
                        <a:defRPr sz="1800" b="1" kern="1200">
                          <a:solidFill>
                            <a:schemeClr val="lt1"/>
                          </a:solidFill>
                          <a:latin typeface="Arial"/>
                          <a:cs typeface="Arial"/>
                        </a:defRPr>
                      </a:lvl5pPr>
                      <a:lvl6pPr marL="2286000" algn="r" defTabSz="914400" rtl="1" eaLnBrk="1" latinLnBrk="0" hangingPunct="1">
                        <a:defRPr sz="1800" b="1" kern="1200">
                          <a:solidFill>
                            <a:schemeClr val="lt1"/>
                          </a:solidFill>
                          <a:latin typeface="Arial"/>
                          <a:cs typeface="Arial"/>
                        </a:defRPr>
                      </a:lvl6pPr>
                      <a:lvl7pPr marL="2743200" algn="r" defTabSz="914400" rtl="1" eaLnBrk="1" latinLnBrk="0" hangingPunct="1">
                        <a:defRPr sz="1800" b="1" kern="1200">
                          <a:solidFill>
                            <a:schemeClr val="lt1"/>
                          </a:solidFill>
                          <a:latin typeface="Arial"/>
                          <a:cs typeface="Arial"/>
                        </a:defRPr>
                      </a:lvl7pPr>
                      <a:lvl8pPr marL="3200400" algn="r" defTabSz="914400" rtl="1" eaLnBrk="1" latinLnBrk="0" hangingPunct="1">
                        <a:defRPr sz="1800" b="1" kern="1200">
                          <a:solidFill>
                            <a:schemeClr val="lt1"/>
                          </a:solidFill>
                          <a:latin typeface="Arial"/>
                          <a:cs typeface="Arial"/>
                        </a:defRPr>
                      </a:lvl8pPr>
                      <a:lvl9pPr marL="3657600" algn="r" defTabSz="914400" rtl="1" eaLnBrk="1" latinLnBrk="0" hangingPunct="1">
                        <a:defRPr sz="1800" b="1" kern="1200">
                          <a:solidFill>
                            <a:schemeClr val="lt1"/>
                          </a:solidFill>
                          <a:latin typeface="Arial"/>
                          <a:cs typeface="Arial"/>
                        </a:defRPr>
                      </a:lvl9pPr>
                    </a:lstStyle>
                    <a:p>
                      <a:pPr rtl="1"/>
                      <a:r>
                        <a:rPr lang="he-IL" sz="1400" dirty="0" smtClean="0"/>
                        <a:t>שלשת הבסיסים </a:t>
                      </a:r>
                    </a:p>
                    <a:p>
                      <a:pPr rtl="1"/>
                      <a:r>
                        <a:rPr lang="he-IL" sz="1400" u="sng" dirty="0" smtClean="0">
                          <a:solidFill>
                            <a:srgbClr val="FF0000"/>
                          </a:solidFill>
                        </a:rPr>
                        <a:t>ב-</a:t>
                      </a:r>
                      <a:r>
                        <a:rPr lang="en-US" sz="1400" u="sng" dirty="0" smtClean="0">
                          <a:solidFill>
                            <a:srgbClr val="FF0000"/>
                          </a:solidFill>
                        </a:rPr>
                        <a:t>mRNA</a:t>
                      </a:r>
                      <a:r>
                        <a:rPr lang="he-IL" sz="1400" dirty="0" smtClean="0">
                          <a:solidFill>
                            <a:srgbClr val="FF0000"/>
                          </a:solidFill>
                        </a:rPr>
                        <a:t> </a:t>
                      </a:r>
                      <a:r>
                        <a:rPr lang="he-IL" sz="1400" dirty="0" smtClean="0"/>
                        <a:t>המקודדת לחומצה זו</a:t>
                      </a:r>
                      <a:endParaRPr lang="he-IL" sz="1400" dirty="0"/>
                    </a:p>
                  </a:txBody>
                  <a:tcPr marL="91419" marR="91419" marT="45754" marB="45754"/>
                </a:tc>
              </a:tr>
              <a:tr h="371103">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טירוזין</a:t>
                      </a:r>
                      <a:endParaRPr lang="he-IL" sz="1400" dirty="0"/>
                    </a:p>
                  </a:txBody>
                  <a:tcPr marL="91419" marR="91419" marT="45754" marB="45754"/>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UAU</a:t>
                      </a:r>
                      <a:endParaRPr lang="he-IL" sz="1400" dirty="0"/>
                    </a:p>
                  </a:txBody>
                  <a:tcPr marL="91419" marR="91419" marT="45754" marB="45754"/>
                </a:tc>
              </a:tr>
              <a:tr h="371103">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גליצין</a:t>
                      </a:r>
                      <a:endParaRPr lang="he-IL" sz="1400" dirty="0"/>
                    </a:p>
                  </a:txBody>
                  <a:tcPr marL="91419" marR="91419" marT="45754" marB="45754"/>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GGA</a:t>
                      </a:r>
                      <a:endParaRPr lang="he-IL" sz="1400" dirty="0"/>
                    </a:p>
                  </a:txBody>
                  <a:tcPr marL="91419" marR="91419" marT="45754" marB="45754"/>
                </a:tc>
              </a:tr>
              <a:tr h="371103">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ולין</a:t>
                      </a:r>
                      <a:endParaRPr lang="he-IL" sz="1400" dirty="0"/>
                    </a:p>
                  </a:txBody>
                  <a:tcPr marL="91419" marR="91419" marT="45754" marB="45754"/>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GUA</a:t>
                      </a:r>
                      <a:endParaRPr lang="he-IL" sz="1400" dirty="0"/>
                    </a:p>
                  </a:txBody>
                  <a:tcPr marL="91419" marR="91419" marT="45754" marB="45754"/>
                </a:tc>
              </a:tr>
              <a:tr h="371103">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he-IL" sz="1400" dirty="0" smtClean="0"/>
                        <a:t>לאוצין</a:t>
                      </a:r>
                      <a:endParaRPr lang="he-IL" sz="1400" dirty="0"/>
                    </a:p>
                  </a:txBody>
                  <a:tcPr marL="91419" marR="91419" marT="45754" marB="45754"/>
                </a:tc>
                <a:tc>
                  <a:txBody>
                    <a:bodyPr/>
                    <a:lstStyle>
                      <a:lvl1pPr marL="0" algn="r" defTabSz="914400" rtl="1" eaLnBrk="1" latinLnBrk="0" hangingPunct="1">
                        <a:defRPr sz="1800" kern="1200">
                          <a:solidFill>
                            <a:schemeClr val="dk1"/>
                          </a:solidFill>
                          <a:latin typeface="Arial"/>
                          <a:cs typeface="Arial"/>
                        </a:defRPr>
                      </a:lvl1pPr>
                      <a:lvl2pPr marL="457200" algn="r" defTabSz="914400" rtl="1" eaLnBrk="1" latinLnBrk="0" hangingPunct="1">
                        <a:defRPr sz="1800" kern="1200">
                          <a:solidFill>
                            <a:schemeClr val="dk1"/>
                          </a:solidFill>
                          <a:latin typeface="Arial"/>
                          <a:cs typeface="Arial"/>
                        </a:defRPr>
                      </a:lvl2pPr>
                      <a:lvl3pPr marL="914400" algn="r" defTabSz="914400" rtl="1" eaLnBrk="1" latinLnBrk="0" hangingPunct="1">
                        <a:defRPr sz="1800" kern="1200">
                          <a:solidFill>
                            <a:schemeClr val="dk1"/>
                          </a:solidFill>
                          <a:latin typeface="Arial"/>
                          <a:cs typeface="Arial"/>
                        </a:defRPr>
                      </a:lvl3pPr>
                      <a:lvl4pPr marL="1371600" algn="r" defTabSz="914400" rtl="1" eaLnBrk="1" latinLnBrk="0" hangingPunct="1">
                        <a:defRPr sz="1800" kern="1200">
                          <a:solidFill>
                            <a:schemeClr val="dk1"/>
                          </a:solidFill>
                          <a:latin typeface="Arial"/>
                          <a:cs typeface="Arial"/>
                        </a:defRPr>
                      </a:lvl4pPr>
                      <a:lvl5pPr marL="1828800" algn="r" defTabSz="914400" rtl="1" eaLnBrk="1" latinLnBrk="0" hangingPunct="1">
                        <a:defRPr sz="1800" kern="1200">
                          <a:solidFill>
                            <a:schemeClr val="dk1"/>
                          </a:solidFill>
                          <a:latin typeface="Arial"/>
                          <a:cs typeface="Arial"/>
                        </a:defRPr>
                      </a:lvl5pPr>
                      <a:lvl6pPr marL="2286000" algn="r" defTabSz="914400" rtl="1" eaLnBrk="1" latinLnBrk="0" hangingPunct="1">
                        <a:defRPr sz="1800" kern="1200">
                          <a:solidFill>
                            <a:schemeClr val="dk1"/>
                          </a:solidFill>
                          <a:latin typeface="Arial"/>
                          <a:cs typeface="Arial"/>
                        </a:defRPr>
                      </a:lvl6pPr>
                      <a:lvl7pPr marL="2743200" algn="r" defTabSz="914400" rtl="1" eaLnBrk="1" latinLnBrk="0" hangingPunct="1">
                        <a:defRPr sz="1800" kern="1200">
                          <a:solidFill>
                            <a:schemeClr val="dk1"/>
                          </a:solidFill>
                          <a:latin typeface="Arial"/>
                          <a:cs typeface="Arial"/>
                        </a:defRPr>
                      </a:lvl7pPr>
                      <a:lvl8pPr marL="3200400" algn="r" defTabSz="914400" rtl="1" eaLnBrk="1" latinLnBrk="0" hangingPunct="1">
                        <a:defRPr sz="1800" kern="1200">
                          <a:solidFill>
                            <a:schemeClr val="dk1"/>
                          </a:solidFill>
                          <a:latin typeface="Arial"/>
                          <a:cs typeface="Arial"/>
                        </a:defRPr>
                      </a:lvl8pPr>
                      <a:lvl9pPr marL="3657600" algn="r" defTabSz="914400" rtl="1" eaLnBrk="1" latinLnBrk="0" hangingPunct="1">
                        <a:defRPr sz="1800" kern="1200">
                          <a:solidFill>
                            <a:schemeClr val="dk1"/>
                          </a:solidFill>
                          <a:latin typeface="Arial"/>
                          <a:cs typeface="Arial"/>
                        </a:defRPr>
                      </a:lvl9pPr>
                    </a:lstStyle>
                    <a:p>
                      <a:pPr rtl="1"/>
                      <a:r>
                        <a:rPr lang="en-US" sz="1400" dirty="0" smtClean="0"/>
                        <a:t>CUA</a:t>
                      </a:r>
                      <a:endParaRPr lang="he-IL" sz="1400" dirty="0"/>
                    </a:p>
                  </a:txBody>
                  <a:tcPr marL="91419" marR="91419" marT="45754" marB="45754"/>
                </a:tc>
              </a:tr>
              <a:tr h="371103">
                <a:tc>
                  <a:txBody>
                    <a:bodyPr/>
                    <a:lstStyle/>
                    <a:p>
                      <a:pPr rtl="1"/>
                      <a:r>
                        <a:rPr lang="he-IL" sz="1400" dirty="0" smtClean="0"/>
                        <a:t>טריפטופאן</a:t>
                      </a:r>
                      <a:endParaRPr lang="he-IL" sz="1400" dirty="0"/>
                    </a:p>
                  </a:txBody>
                  <a:tcPr marL="91419" marR="91419" marT="45754" marB="45754"/>
                </a:tc>
                <a:tc>
                  <a:txBody>
                    <a:bodyPr/>
                    <a:lstStyle/>
                    <a:p>
                      <a:pPr rtl="1"/>
                      <a:r>
                        <a:rPr lang="en-US" sz="1400" dirty="0" smtClean="0"/>
                        <a:t>UGG</a:t>
                      </a:r>
                      <a:endParaRPr lang="he-IL" sz="1400" dirty="0"/>
                    </a:p>
                  </a:txBody>
                  <a:tcPr marL="91419" marR="91419" marT="45754" marB="45754"/>
                </a:tc>
              </a:tr>
              <a:tr h="371103">
                <a:tc>
                  <a:txBody>
                    <a:bodyPr/>
                    <a:lstStyle/>
                    <a:p>
                      <a:pPr rtl="1"/>
                      <a:r>
                        <a:rPr lang="he-IL" sz="1400" dirty="0" smtClean="0"/>
                        <a:t>סרין</a:t>
                      </a:r>
                      <a:endParaRPr lang="he-IL" sz="1400" dirty="0"/>
                    </a:p>
                  </a:txBody>
                  <a:tcPr marL="91419" marR="91419" marT="45754" marB="45754"/>
                </a:tc>
                <a:tc>
                  <a:txBody>
                    <a:bodyPr/>
                    <a:lstStyle/>
                    <a:p>
                      <a:pPr rtl="1"/>
                      <a:r>
                        <a:rPr lang="en-US" sz="1400" dirty="0" smtClean="0"/>
                        <a:t>UCA</a:t>
                      </a:r>
                      <a:endParaRPr lang="he-IL" sz="1400" dirty="0"/>
                    </a:p>
                  </a:txBody>
                  <a:tcPr marL="91419" marR="91419" marT="45754" marB="45754"/>
                </a:tc>
              </a:tr>
            </a:tbl>
          </a:graphicData>
        </a:graphic>
      </p:graphicFrame>
      <p:grpSp>
        <p:nvGrpSpPr>
          <p:cNvPr id="54303" name="קבוצה 24"/>
          <p:cNvGrpSpPr>
            <a:grpSpLocks/>
          </p:cNvGrpSpPr>
          <p:nvPr/>
        </p:nvGrpSpPr>
        <p:grpSpPr bwMode="auto">
          <a:xfrm>
            <a:off x="609600" y="2816225"/>
            <a:ext cx="4249738" cy="560388"/>
            <a:chOff x="1680259" y="3290130"/>
            <a:chExt cx="4249459" cy="560897"/>
          </a:xfrm>
        </p:grpSpPr>
        <p:sp>
          <p:nvSpPr>
            <p:cNvPr id="20" name="TextBox 19"/>
            <p:cNvSpPr txBox="1"/>
            <p:nvPr/>
          </p:nvSpPr>
          <p:spPr>
            <a:xfrm>
              <a:off x="4788380" y="3290130"/>
              <a:ext cx="1141338" cy="540240"/>
            </a:xfrm>
            <a:prstGeom prst="rect">
              <a:avLst/>
            </a:prstGeom>
            <a:solidFill>
              <a:srgbClr val="FFFF00">
                <a:alpha val="69000"/>
              </a:srgbClr>
            </a:solidFill>
            <a:ln w="22225">
              <a:solidFill>
                <a:schemeClr val="bg1"/>
              </a:solidFill>
            </a:ln>
            <a:effectLst>
              <a:outerShdw sx="101000" sy="101000" algn="ctr" rotWithShape="0">
                <a:schemeClr val="bg1">
                  <a:lumMod val="75000"/>
                </a:schemeClr>
              </a:outerShdw>
            </a:effectLst>
          </p:spPr>
          <p:txBody>
            <a:bodyPr rtlCol="1" anchor="ctr">
              <a:normAutofit fontScale="70000" lnSpcReduction="20000"/>
            </a:bodyPr>
            <a:lstStyle/>
            <a:p>
              <a:pPr fontAlgn="auto">
                <a:spcBef>
                  <a:spcPts val="0"/>
                </a:spcBef>
                <a:spcAft>
                  <a:spcPts val="0"/>
                </a:spcAft>
                <a:defRPr/>
              </a:pPr>
              <a:r>
                <a:rPr lang="he-IL" sz="2000" dirty="0">
                  <a:solidFill>
                    <a:prstClr val="black">
                      <a:lumMod val="50000"/>
                      <a:lumOff val="50000"/>
                    </a:prstClr>
                  </a:solidFill>
                  <a:latin typeface="Arial"/>
                  <a:cs typeface="Arial"/>
                </a:rPr>
                <a:t> </a:t>
              </a:r>
              <a:r>
                <a:rPr lang="he-IL" sz="2600" dirty="0">
                  <a:solidFill>
                    <a:prstClr val="black">
                      <a:lumMod val="50000"/>
                      <a:lumOff val="50000"/>
                    </a:prstClr>
                  </a:solidFill>
                  <a:latin typeface="Arial"/>
                  <a:cs typeface="Arial"/>
                </a:rPr>
                <a:t>גליצין</a:t>
              </a:r>
            </a:p>
            <a:p>
              <a:pPr fontAlgn="auto">
                <a:spcBef>
                  <a:spcPts val="0"/>
                </a:spcBef>
                <a:spcAft>
                  <a:spcPts val="0"/>
                </a:spcAft>
                <a:defRPr/>
              </a:pPr>
              <a:r>
                <a:rPr lang="he-IL" sz="2600" dirty="0">
                  <a:solidFill>
                    <a:prstClr val="black"/>
                  </a:solidFill>
                  <a:latin typeface="Arial"/>
                  <a:cs typeface="Arial"/>
                </a:rPr>
                <a:t>טריפטופאן</a:t>
              </a:r>
            </a:p>
          </p:txBody>
        </p:sp>
        <p:sp>
          <p:nvSpPr>
            <p:cNvPr id="21" name="TextBox 20"/>
            <p:cNvSpPr txBox="1"/>
            <p:nvPr/>
          </p:nvSpPr>
          <p:spPr>
            <a:xfrm>
              <a:off x="2689843" y="3310787"/>
              <a:ext cx="892116" cy="540240"/>
            </a:xfrm>
            <a:prstGeom prst="rect">
              <a:avLst/>
            </a:prstGeom>
            <a:solidFill>
              <a:schemeClr val="accent6">
                <a:lumMod val="25000"/>
                <a:lumOff val="75000"/>
                <a:alpha val="34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dirty="0">
                  <a:solidFill>
                    <a:prstClr val="black"/>
                  </a:solidFill>
                  <a:latin typeface="Arial"/>
                  <a:cs typeface="Arial"/>
                </a:rPr>
                <a:t>לאוצין</a:t>
              </a:r>
            </a:p>
          </p:txBody>
        </p:sp>
        <p:sp>
          <p:nvSpPr>
            <p:cNvPr id="22" name="TextBox 21"/>
            <p:cNvSpPr txBox="1"/>
            <p:nvPr/>
          </p:nvSpPr>
          <p:spPr>
            <a:xfrm>
              <a:off x="3720063" y="3310787"/>
              <a:ext cx="892116" cy="540240"/>
            </a:xfrm>
            <a:prstGeom prst="rect">
              <a:avLst/>
            </a:prstGeom>
            <a:solidFill>
              <a:schemeClr val="bg2">
                <a:lumMod val="85000"/>
                <a:alpha val="69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20000"/>
            </a:bodyPr>
            <a:lstStyle/>
            <a:p>
              <a:pPr fontAlgn="auto">
                <a:spcBef>
                  <a:spcPts val="0"/>
                </a:spcBef>
                <a:spcAft>
                  <a:spcPts val="0"/>
                </a:spcAft>
                <a:defRPr/>
              </a:pPr>
              <a:r>
                <a:rPr lang="he-IL" dirty="0">
                  <a:solidFill>
                    <a:prstClr val="black"/>
                  </a:solidFill>
                  <a:latin typeface="Arial"/>
                  <a:cs typeface="Arial"/>
                </a:rPr>
                <a:t>טירוזין</a:t>
              </a:r>
            </a:p>
            <a:p>
              <a:pPr fontAlgn="auto">
                <a:spcBef>
                  <a:spcPts val="0"/>
                </a:spcBef>
                <a:spcAft>
                  <a:spcPts val="0"/>
                </a:spcAft>
                <a:defRPr/>
              </a:pPr>
              <a:r>
                <a:rPr lang="he-IL" dirty="0">
                  <a:solidFill>
                    <a:prstClr val="black"/>
                  </a:solidFill>
                  <a:latin typeface="Arial"/>
                  <a:cs typeface="Arial"/>
                </a:rPr>
                <a:t>סרין</a:t>
              </a:r>
            </a:p>
          </p:txBody>
        </p:sp>
        <p:sp>
          <p:nvSpPr>
            <p:cNvPr id="23" name="TextBox 22"/>
            <p:cNvSpPr txBox="1"/>
            <p:nvPr/>
          </p:nvSpPr>
          <p:spPr>
            <a:xfrm>
              <a:off x="1680259" y="3290130"/>
              <a:ext cx="892116" cy="540240"/>
            </a:xfrm>
            <a:prstGeom prst="rect">
              <a:avLst/>
            </a:prstGeom>
            <a:solidFill>
              <a:srgbClr val="66FFFF">
                <a:alpha val="24706"/>
              </a:srgbClr>
            </a:solidFill>
            <a:ln w="22225">
              <a:solidFill>
                <a:schemeClr val="bg1"/>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prstClr val="black"/>
                  </a:solidFill>
                  <a:latin typeface="Arial"/>
                  <a:cs typeface="Arial"/>
                </a:rPr>
                <a:t> </a:t>
              </a:r>
              <a:r>
                <a:rPr lang="he-IL" dirty="0">
                  <a:solidFill>
                    <a:prstClr val="black"/>
                  </a:solidFill>
                  <a:latin typeface="Arial"/>
                  <a:cs typeface="Arial"/>
                </a:rPr>
                <a:t>ולין</a:t>
              </a:r>
            </a:p>
          </p:txBody>
        </p:sp>
      </p:grpSp>
      <p:cxnSp>
        <p:nvCxnSpPr>
          <p:cNvPr id="13" name="מחבר ישר 12"/>
          <p:cNvCxnSpPr/>
          <p:nvPr/>
        </p:nvCxnSpPr>
        <p:spPr>
          <a:xfrm flipH="1">
            <a:off x="3055938" y="2963863"/>
            <a:ext cx="333375" cy="9525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מחבר ישר 13"/>
          <p:cNvCxnSpPr/>
          <p:nvPr/>
        </p:nvCxnSpPr>
        <p:spPr>
          <a:xfrm flipH="1">
            <a:off x="4314825" y="2917825"/>
            <a:ext cx="333375" cy="9525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8"/>
          <p:cNvSpPr>
            <a:spLocks noGrp="1"/>
          </p:cNvSpPr>
          <p:nvPr>
            <p:ph type="sldNum" sz="quarter" idx="12"/>
          </p:nvPr>
        </p:nvSpPr>
        <p:spPr bwMode="auto">
          <a:xfrm>
            <a:off x="428625" y="6572250"/>
            <a:ext cx="687388" cy="28575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DB61B8D-D9AD-4A5E-B00F-1BC828BF20DC}" type="slidenum">
              <a:rPr lang="he-IL" sz="1200" smtClean="0">
                <a:solidFill>
                  <a:srgbClr val="FFFFFF">
                    <a:lumMod val="85000"/>
                  </a:srgbClr>
                </a:solidFill>
              </a:rPr>
              <a:pPr fontAlgn="base">
                <a:spcBef>
                  <a:spcPct val="0"/>
                </a:spcBef>
                <a:spcAft>
                  <a:spcPct val="0"/>
                </a:spcAft>
                <a:defRPr/>
              </a:pPr>
              <a:t>23</a:t>
            </a:fld>
            <a:endParaRPr lang="he-IL" sz="1200" dirty="0" smtClean="0">
              <a:solidFill>
                <a:srgbClr val="FFFFFF">
                  <a:lumMod val="85000"/>
                </a:srgbClr>
              </a:solidFill>
            </a:endParaRPr>
          </a:p>
        </p:txBody>
      </p:sp>
      <p:sp>
        <p:nvSpPr>
          <p:cNvPr id="16"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3525" y="500063"/>
            <a:ext cx="8183563"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t>מקצת המוטציות מתרחשות בספונטניות עקב טעות בתהליך שכפול ה-</a:t>
            </a:r>
            <a:r>
              <a:rPr lang="en-US" dirty="0"/>
              <a:t>DNA</a:t>
            </a:r>
            <a:r>
              <a:rPr lang="he-IL" dirty="0"/>
              <a:t> </a:t>
            </a:r>
          </a:p>
          <a:p>
            <a:pPr>
              <a:defRPr/>
            </a:pPr>
            <a:r>
              <a:rPr lang="he-IL" dirty="0"/>
              <a:t>(שילוב של נוקלאוטיד שגוי), אך טעויות אלו נדירות.</a:t>
            </a:r>
          </a:p>
          <a:p>
            <a:pPr>
              <a:defRPr/>
            </a:pPr>
            <a:r>
              <a:rPr lang="he-IL" u="sng" dirty="0"/>
              <a:t>גורמים מוטגנים</a:t>
            </a:r>
          </a:p>
          <a:p>
            <a:pPr>
              <a:defRPr/>
            </a:pPr>
            <a:r>
              <a:rPr lang="he-IL" dirty="0"/>
              <a:t>שכיחות המוטציות (הנקודתיות והכרומוזומליות) עולה פי 100 ויותר מן הרמה </a:t>
            </a:r>
          </a:p>
          <a:p>
            <a:pPr>
              <a:defRPr/>
            </a:pPr>
            <a:r>
              <a:rPr lang="he-IL" dirty="0"/>
              <a:t>הספונטנית בהשפעת גורמים סביבתיים הנקראים </a:t>
            </a:r>
            <a:r>
              <a:rPr lang="he-IL" dirty="0">
                <a:solidFill>
                  <a:schemeClr val="accent3"/>
                </a:solidFill>
              </a:rPr>
              <a:t>מוטגנים,</a:t>
            </a:r>
            <a:r>
              <a:rPr lang="he-IL" dirty="0"/>
              <a:t> ואפשר לחלקם לשתי קבוצות:</a:t>
            </a:r>
          </a:p>
          <a:p>
            <a:pPr>
              <a:defRPr/>
            </a:pPr>
            <a:endParaRPr lang="he-IL" dirty="0">
              <a:solidFill>
                <a:srgbClr val="1F497D"/>
              </a:solidFill>
            </a:endParaRPr>
          </a:p>
          <a:p>
            <a:pPr>
              <a:defRPr/>
            </a:pPr>
            <a:endParaRPr lang="he-IL" u="sng" dirty="0">
              <a:solidFill>
                <a:srgbClr val="1F497D"/>
              </a:solidFill>
            </a:endParaRPr>
          </a:p>
        </p:txBody>
      </p:sp>
      <p:sp>
        <p:nvSpPr>
          <p:cNvPr id="55300"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הגורמים למוטציות</a:t>
            </a:r>
            <a:endParaRPr lang="he-IL" sz="1800" dirty="0" smtClean="0"/>
          </a:p>
        </p:txBody>
      </p:sp>
      <p:sp>
        <p:nvSpPr>
          <p:cNvPr id="7" name="Slide Number Placeholder 8"/>
          <p:cNvSpPr>
            <a:spLocks noGrp="1"/>
          </p:cNvSpPr>
          <p:nvPr>
            <p:ph type="sldNum" sz="quarter" idx="12"/>
          </p:nvPr>
        </p:nvSpPr>
        <p:spPr bwMode="auto">
          <a:xfrm>
            <a:off x="0" y="65627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875D671-D513-4E03-896B-58C17302EC71}" type="slidenum">
              <a:rPr lang="he-IL" sz="1200" smtClean="0">
                <a:solidFill>
                  <a:srgbClr val="FFFFFF">
                    <a:lumMod val="85000"/>
                  </a:srgbClr>
                </a:solidFill>
              </a:rPr>
              <a:pPr fontAlgn="base">
                <a:spcBef>
                  <a:spcPct val="0"/>
                </a:spcBef>
                <a:spcAft>
                  <a:spcPct val="0"/>
                </a:spcAft>
                <a:defRPr/>
              </a:pPr>
              <a:t>24</a:t>
            </a:fld>
            <a:endParaRPr lang="he-IL" sz="1200" dirty="0" smtClean="0">
              <a:solidFill>
                <a:srgbClr val="FFFFFF">
                  <a:lumMod val="85000"/>
                </a:srgbClr>
              </a:solidFill>
            </a:endParaRPr>
          </a:p>
        </p:txBody>
      </p:sp>
      <p:sp>
        <p:nvSpPr>
          <p:cNvPr id="5" name="TextBox 4"/>
          <p:cNvSpPr txBox="1"/>
          <p:nvPr/>
        </p:nvSpPr>
        <p:spPr>
          <a:xfrm>
            <a:off x="1403350" y="2060575"/>
            <a:ext cx="3168650" cy="1512888"/>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a:defRPr/>
            </a:pPr>
            <a:r>
              <a:rPr lang="he-IL" dirty="0">
                <a:solidFill>
                  <a:srgbClr val="FF6600"/>
                </a:solidFill>
              </a:rPr>
              <a:t>ב. </a:t>
            </a:r>
            <a:r>
              <a:rPr lang="he-IL" u="sng" dirty="0">
                <a:solidFill>
                  <a:srgbClr val="FF6600"/>
                </a:solidFill>
              </a:rPr>
              <a:t>חומרים מוטגנים</a:t>
            </a:r>
            <a:r>
              <a:rPr lang="he-IL" dirty="0">
                <a:solidFill>
                  <a:srgbClr val="FF6600"/>
                </a:solidFill>
              </a:rPr>
              <a:t> </a:t>
            </a:r>
          </a:p>
          <a:p>
            <a:pPr>
              <a:defRPr/>
            </a:pPr>
            <a:r>
              <a:rPr lang="he-IL" dirty="0"/>
              <a:t>דוגמאות: סיבי אסבסט, חומרים שונים המצויים </a:t>
            </a:r>
            <a:r>
              <a:rPr lang="he-IL" u="sng" dirty="0"/>
              <a:t>בעשן הסיגריות</a:t>
            </a:r>
          </a:p>
        </p:txBody>
      </p:sp>
      <p:sp>
        <p:nvSpPr>
          <p:cNvPr id="12" name="TextBox 11"/>
          <p:cNvSpPr txBox="1"/>
          <p:nvPr/>
        </p:nvSpPr>
        <p:spPr>
          <a:xfrm>
            <a:off x="5029200" y="2060575"/>
            <a:ext cx="3097213" cy="1725613"/>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a:defRPr/>
            </a:pPr>
            <a:r>
              <a:rPr lang="he-IL" dirty="0">
                <a:solidFill>
                  <a:srgbClr val="FF6600"/>
                </a:solidFill>
              </a:rPr>
              <a:t>א. </a:t>
            </a:r>
            <a:r>
              <a:rPr lang="he-IL" u="sng" dirty="0">
                <a:solidFill>
                  <a:srgbClr val="FF6600"/>
                </a:solidFill>
              </a:rPr>
              <a:t>קרינה בעלת אנרגיה גבוהה</a:t>
            </a:r>
            <a:r>
              <a:rPr lang="he-IL" dirty="0">
                <a:solidFill>
                  <a:srgbClr val="FF6600"/>
                </a:solidFill>
              </a:rPr>
              <a:t>   </a:t>
            </a:r>
          </a:p>
          <a:p>
            <a:pPr>
              <a:defRPr/>
            </a:pPr>
            <a:r>
              <a:rPr lang="he-IL" dirty="0">
                <a:solidFill>
                  <a:srgbClr val="FF6600"/>
                </a:solidFill>
              </a:rPr>
              <a:t>   </a:t>
            </a:r>
            <a:r>
              <a:rPr lang="he-IL" dirty="0"/>
              <a:t>הגורמת לשבירת כרומוזומים  </a:t>
            </a:r>
          </a:p>
          <a:p>
            <a:pPr>
              <a:defRPr/>
            </a:pPr>
            <a:r>
              <a:rPr lang="he-IL" dirty="0"/>
              <a:t>   כגון </a:t>
            </a:r>
            <a:r>
              <a:rPr lang="he-IL" u="sng" dirty="0"/>
              <a:t>קרינת רנטגן (קרני </a:t>
            </a:r>
            <a:r>
              <a:rPr lang="en-US" u="sng" dirty="0"/>
              <a:t>X</a:t>
            </a:r>
            <a:r>
              <a:rPr lang="he-IL" u="sng" dirty="0"/>
              <a:t>) </a:t>
            </a:r>
          </a:p>
          <a:p>
            <a:pPr>
              <a:defRPr/>
            </a:pPr>
            <a:r>
              <a:rPr lang="he-IL" dirty="0"/>
              <a:t>   </a:t>
            </a:r>
            <a:r>
              <a:rPr lang="he-IL" u="sng" dirty="0"/>
              <a:t>וקרינה רדיואקטיבית</a:t>
            </a:r>
            <a:endParaRPr lang="he-IL" dirty="0"/>
          </a:p>
        </p:txBody>
      </p:sp>
      <p:grpSp>
        <p:nvGrpSpPr>
          <p:cNvPr id="55304" name="קבוצה 2"/>
          <p:cNvGrpSpPr>
            <a:grpSpLocks/>
          </p:cNvGrpSpPr>
          <p:nvPr/>
        </p:nvGrpSpPr>
        <p:grpSpPr bwMode="auto">
          <a:xfrm>
            <a:off x="468313" y="3948113"/>
            <a:ext cx="8135937" cy="2800350"/>
            <a:chOff x="467544" y="3948113"/>
            <a:chExt cx="8136904" cy="2800350"/>
          </a:xfrm>
        </p:grpSpPr>
        <p:pic>
          <p:nvPicPr>
            <p:cNvPr id="55307"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625" y="4077072"/>
              <a:ext cx="2431127" cy="241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658798" y="3948113"/>
              <a:ext cx="4812284" cy="28003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sz="1600" u="sng" dirty="0">
                  <a:solidFill>
                    <a:schemeClr val="accent3"/>
                  </a:solidFill>
                </a:rPr>
                <a:t>הרחבה: שימוש בקרני </a:t>
              </a:r>
              <a:r>
                <a:rPr lang="en-US" sz="1600" u="sng" dirty="0">
                  <a:solidFill>
                    <a:schemeClr val="accent3"/>
                  </a:solidFill>
                </a:rPr>
                <a:t>X</a:t>
              </a:r>
              <a:r>
                <a:rPr lang="he-IL" sz="1600" u="sng" dirty="0">
                  <a:solidFill>
                    <a:schemeClr val="accent3"/>
                  </a:solidFill>
                </a:rPr>
                <a:t> לצרכים רפואיים ואחרים</a:t>
              </a:r>
            </a:p>
            <a:p>
              <a:pPr>
                <a:defRPr/>
              </a:pPr>
              <a:r>
                <a:rPr lang="he-IL" sz="1600" dirty="0"/>
                <a:t>קרני </a:t>
              </a:r>
              <a:r>
                <a:rPr lang="en-US" sz="1600" dirty="0"/>
                <a:t>X</a:t>
              </a:r>
              <a:r>
                <a:rPr lang="he-IL" sz="1600" dirty="0"/>
                <a:t> הן בעלות אנרגיה גבוהה, ולכן מסוגלות לחדור דרך רקמות רכות (בשר). הקרניים החודרות דרך הרקמות הרכות פוגעות בלוח צילום וגורמות להשחרתו. </a:t>
              </a:r>
            </a:p>
            <a:p>
              <a:pPr>
                <a:defRPr/>
              </a:pPr>
              <a:r>
                <a:rPr lang="he-IL" sz="1600" dirty="0"/>
                <a:t>הקרניים אינן מסוגלות לעבור דרך העצמות, ולכן לוח הצילום מאחורי העצמות נשאר שקוף.</a:t>
              </a:r>
            </a:p>
            <a:p>
              <a:pPr>
                <a:defRPr/>
              </a:pPr>
              <a:r>
                <a:rPr lang="he-IL" sz="1600" dirty="0"/>
                <a:t>בשל הסיכון בחשיפה לקרני </a:t>
              </a:r>
              <a:r>
                <a:rPr lang="en-US" sz="1600" dirty="0"/>
                <a:t>X</a:t>
              </a:r>
              <a:r>
                <a:rPr lang="he-IL" sz="1600" dirty="0"/>
                <a:t> (הגורמת למוטציות) משתמשים בהן שימוש מבוקר ומוגבל.</a:t>
              </a:r>
            </a:p>
            <a:p>
              <a:pPr>
                <a:defRPr/>
              </a:pPr>
              <a:r>
                <a:rPr lang="he-IL" sz="1600" dirty="0"/>
                <a:t>טכניקת צילום הרנטגן התגלתה בידי הפיזיקאי הגרמני וילהלם רנטגן. בשנת 1901 זכה רנטגן בפרס נובל לפיזיקה על תגליתו זו.</a:t>
              </a:r>
            </a:p>
          </p:txBody>
        </p:sp>
        <p:sp>
          <p:nvSpPr>
            <p:cNvPr id="55309" name="מלבן 1"/>
            <p:cNvSpPr>
              <a:spLocks noChangeArrowheads="1"/>
            </p:cNvSpPr>
            <p:nvPr/>
          </p:nvSpPr>
          <p:spPr bwMode="auto">
            <a:xfrm>
              <a:off x="683568" y="6400056"/>
              <a:ext cx="1869422"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5000"/>
                </a:lnSpc>
                <a:spcAft>
                  <a:spcPts val="1000"/>
                </a:spcAft>
              </a:pPr>
              <a:r>
                <a:rPr lang="en-US" sz="900">
                  <a:latin typeface="Calibri" pitchFamily="34" charset="0"/>
                  <a:cs typeface="Calibri" pitchFamily="34" charset="0"/>
                  <a:hlinkClick r:id="rId3" action="ppaction://hlinkfile"/>
                </a:rPr>
                <a:t>Doctoroftcm (Wikimedia commons</a:t>
              </a:r>
              <a:r>
                <a:rPr lang="en-US" sz="1000">
                  <a:latin typeface="Calibri" pitchFamily="34" charset="0"/>
                  <a:cs typeface="Calibri" pitchFamily="34" charset="0"/>
                  <a:hlinkClick r:id="rId3" action="ppaction://hlinkfile"/>
                </a:rPr>
                <a:t>)</a:t>
              </a:r>
              <a:endParaRPr lang="en-US" sz="1000">
                <a:latin typeface="Calibri" pitchFamily="34" charset="0"/>
                <a:cs typeface="Calibri" pitchFamily="34" charset="0"/>
              </a:endParaRPr>
            </a:p>
          </p:txBody>
        </p:sp>
        <p:sp>
          <p:nvSpPr>
            <p:cNvPr id="2" name="מלבן 1"/>
            <p:cNvSpPr/>
            <p:nvPr/>
          </p:nvSpPr>
          <p:spPr>
            <a:xfrm>
              <a:off x="467544" y="3948113"/>
              <a:ext cx="8136904" cy="2720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pSp>
      <p:sp>
        <p:nvSpPr>
          <p:cNvPr id="13" name="מלבן 12"/>
          <p:cNvSpPr/>
          <p:nvPr/>
        </p:nvSpPr>
        <p:spPr>
          <a:xfrm>
            <a:off x="5029200" y="2212975"/>
            <a:ext cx="3284538" cy="13604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4" name="מלבן 13"/>
          <p:cNvSpPr/>
          <p:nvPr/>
        </p:nvSpPr>
        <p:spPr>
          <a:xfrm>
            <a:off x="1344613" y="2212975"/>
            <a:ext cx="3286125" cy="13604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5"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02175" y="5765800"/>
            <a:ext cx="432911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t>עם הזמן הולכות ומצטברות עדויות על הקשר שבין הקרינה הנפלטת ממכשירי טלפון סלולריים ובין מוטציות העלולות לגרום לסרטן</a:t>
            </a:r>
          </a:p>
        </p:txBody>
      </p:sp>
      <p:sp>
        <p:nvSpPr>
          <p:cNvPr id="55300" name="כותרת 8"/>
          <p:cNvSpPr>
            <a:spLocks noGrp="1"/>
          </p:cNvSpPr>
          <p:nvPr>
            <p:ph type="title"/>
          </p:nvPr>
        </p:nvSpPr>
        <p:spPr bwMode="auto">
          <a:xfrm>
            <a:off x="285750" y="71438"/>
            <a:ext cx="8229600" cy="439737"/>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rPr>
              <a:t>דוגמאות למוטגנים</a:t>
            </a:r>
            <a:endParaRPr lang="he-IL" sz="1800" dirty="0" smtClean="0">
              <a:solidFill>
                <a:schemeClr val="accent6">
                  <a:lumMod val="50000"/>
                  <a:lumOff val="50000"/>
                </a:schemeClr>
              </a:solidFill>
            </a:endParaRPr>
          </a:p>
        </p:txBody>
      </p:sp>
      <p:sp>
        <p:nvSpPr>
          <p:cNvPr id="7" name="Slide Number Placeholder 8"/>
          <p:cNvSpPr>
            <a:spLocks noGrp="1"/>
          </p:cNvSpPr>
          <p:nvPr>
            <p:ph type="sldNum" sz="quarter" idx="12"/>
          </p:nvPr>
        </p:nvSpPr>
        <p:spPr bwMode="auto">
          <a:xfrm>
            <a:off x="179388" y="6572250"/>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61D9CC1-54EC-46F7-814C-52ED6152CB39}" type="slidenum">
              <a:rPr lang="he-IL" sz="1200" smtClean="0">
                <a:solidFill>
                  <a:srgbClr val="FFFFFF">
                    <a:lumMod val="85000"/>
                  </a:srgbClr>
                </a:solidFill>
              </a:rPr>
              <a:pPr fontAlgn="base">
                <a:spcBef>
                  <a:spcPct val="0"/>
                </a:spcBef>
                <a:spcAft>
                  <a:spcPct val="0"/>
                </a:spcAft>
                <a:defRPr/>
              </a:pPr>
              <a:t>25</a:t>
            </a:fld>
            <a:endParaRPr lang="he-IL" sz="1200" dirty="0" smtClean="0">
              <a:solidFill>
                <a:srgbClr val="FFFFFF">
                  <a:lumMod val="85000"/>
                </a:srgbClr>
              </a:solidFill>
            </a:endParaRPr>
          </a:p>
        </p:txBody>
      </p:sp>
      <p:pic>
        <p:nvPicPr>
          <p:cNvPr id="5632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5313" y="1916113"/>
            <a:ext cx="2778125"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623888"/>
            <a:ext cx="3338513"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0" y="6070600"/>
            <a:ext cx="4535488"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t>קרני </a:t>
            </a:r>
            <a:r>
              <a:rPr lang="en-US" dirty="0"/>
              <a:t>UV</a:t>
            </a:r>
            <a:r>
              <a:rPr lang="he-IL" dirty="0"/>
              <a:t>, הכלולות בקרני השמש, עלולות לגרום למוטציות. שיזוף מוגזם בלא הגנה הוא מסוכן!</a:t>
            </a:r>
          </a:p>
        </p:txBody>
      </p:sp>
      <p:sp>
        <p:nvSpPr>
          <p:cNvPr id="12" name="TextBox 11"/>
          <p:cNvSpPr txBox="1"/>
          <p:nvPr/>
        </p:nvSpPr>
        <p:spPr>
          <a:xfrm>
            <a:off x="4024313" y="623888"/>
            <a:ext cx="3032125"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t>בעבר נהגו לבנות גגות מאסבסט עד שהוכח שהאסבסט הוא חומר מוטגני</a:t>
            </a:r>
          </a:p>
        </p:txBody>
      </p:sp>
      <p:sp>
        <p:nvSpPr>
          <p:cNvPr id="3" name="מלבן 2"/>
          <p:cNvSpPr/>
          <p:nvPr/>
        </p:nvSpPr>
        <p:spPr>
          <a:xfrm>
            <a:off x="542925" y="2636838"/>
            <a:ext cx="1898650" cy="266700"/>
          </a:xfrm>
          <a:prstGeom prst="rect">
            <a:avLst/>
          </a:prstGeom>
        </p:spPr>
        <p:txBody>
          <a:bodyPr wrap="none">
            <a:spAutoFit/>
          </a:bodyPr>
          <a:lstStyle/>
          <a:p>
            <a:pPr>
              <a:lnSpc>
                <a:spcPct val="115000"/>
              </a:lnSpc>
              <a:spcAft>
                <a:spcPts val="1000"/>
              </a:spcAft>
              <a:defRPr/>
            </a:pPr>
            <a:r>
              <a:rPr lang="en-US" sz="1050" dirty="0">
                <a:latin typeface="Calibri"/>
                <a:ea typeface="Calibri"/>
                <a:cs typeface="Arial"/>
                <a:hlinkClick r:id="rId4" action="ppaction://hlinkfile"/>
              </a:rPr>
              <a:t>Mewtu</a:t>
            </a:r>
            <a:r>
              <a:rPr lang="en-US" sz="1050" dirty="0">
                <a:latin typeface="Arial"/>
                <a:ea typeface="Calibri"/>
                <a:cs typeface="Arial"/>
                <a:hlinkClick r:id="rId4" action="ppaction://hlinkfile"/>
              </a:rPr>
              <a:t>. Wikimedia commons</a:t>
            </a:r>
            <a:endParaRPr lang="en-US" sz="1050" dirty="0">
              <a:latin typeface="Calibri"/>
              <a:ea typeface="Calibri"/>
              <a:cs typeface="Arial"/>
            </a:endParaRPr>
          </a:p>
        </p:txBody>
      </p:sp>
      <p:pic>
        <p:nvPicPr>
          <p:cNvPr id="56331" name="תמונה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238" y="3521075"/>
            <a:ext cx="326707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2" name="מלבן 12"/>
          <p:cNvSpPr>
            <a:spLocks noChangeArrowheads="1"/>
          </p:cNvSpPr>
          <p:nvPr/>
        </p:nvSpPr>
        <p:spPr bwMode="auto">
          <a:xfrm>
            <a:off x="3379788" y="5916613"/>
            <a:ext cx="644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100">
                <a:solidFill>
                  <a:srgbClr val="000000"/>
                </a:solidFill>
              </a:rPr>
              <a:t>אורה בר</a:t>
            </a:r>
            <a:endParaRPr lang="he-IL" sz="1100"/>
          </a:p>
        </p:txBody>
      </p:sp>
      <p:sp>
        <p:nvSpPr>
          <p:cNvPr id="56333" name="מלבן 13"/>
          <p:cNvSpPr>
            <a:spLocks noChangeArrowheads="1"/>
          </p:cNvSpPr>
          <p:nvPr/>
        </p:nvSpPr>
        <p:spPr bwMode="auto">
          <a:xfrm>
            <a:off x="7380288" y="5589588"/>
            <a:ext cx="644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100">
                <a:solidFill>
                  <a:srgbClr val="000000"/>
                </a:solidFill>
              </a:rPr>
              <a:t>אורה בר</a:t>
            </a:r>
            <a:endParaRPr lang="he-IL" sz="1100"/>
          </a:p>
        </p:txBody>
      </p:sp>
      <p:sp>
        <p:nvSpPr>
          <p:cNvPr id="14"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14779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t>כ-60 חומרים המצויים בעשן הסיגריות הם חומרים הגורמים לסרטן דרך גרימת מוטציות.</a:t>
            </a:r>
          </a:p>
          <a:p>
            <a:pPr>
              <a:defRPr/>
            </a:pPr>
            <a:r>
              <a:rPr lang="he-IL" dirty="0"/>
              <a:t>שיעור התמותה מסרטן הריאה בקרב מעשנים גדול פי עשרה ויותר מאשר אצל לא-מעשנים.</a:t>
            </a:r>
          </a:p>
          <a:p>
            <a:pPr>
              <a:defRPr/>
            </a:pPr>
            <a:r>
              <a:rPr lang="he-IL" dirty="0"/>
              <a:t>נוסף על סרטן הריאה, אורבת למעשנים סכנה מוגברת לחלות בסרטן הפה, הגרון והוושט.</a:t>
            </a:r>
          </a:p>
          <a:p>
            <a:pPr>
              <a:defRPr/>
            </a:pPr>
            <a:r>
              <a:rPr lang="he-IL" dirty="0"/>
              <a:t>על פי דיווחי ארגון הבריאות העולמי, בשנת 2004 מתו 5.4 מיליון אנשים בעולם מנזקי העישון.</a:t>
            </a:r>
          </a:p>
        </p:txBody>
      </p:sp>
      <p:sp>
        <p:nvSpPr>
          <p:cNvPr id="57348"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עשן הסיגריות מכיל חומרים מוטגנים</a:t>
            </a:r>
            <a:endParaRPr lang="he-IL" sz="1800" dirty="0" smtClean="0"/>
          </a:p>
        </p:txBody>
      </p:sp>
      <p:sp>
        <p:nvSpPr>
          <p:cNvPr id="7"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625ABE1-F2BA-4B4C-85DA-6ADD756F1D31}" type="slidenum">
              <a:rPr lang="he-IL" sz="1200" smtClean="0">
                <a:solidFill>
                  <a:srgbClr val="FFFFFF">
                    <a:lumMod val="85000"/>
                  </a:srgbClr>
                </a:solidFill>
              </a:rPr>
              <a:pPr fontAlgn="base">
                <a:spcBef>
                  <a:spcPct val="0"/>
                </a:spcBef>
                <a:spcAft>
                  <a:spcPct val="0"/>
                </a:spcAft>
                <a:defRPr/>
              </a:pPr>
              <a:t>26</a:t>
            </a:fld>
            <a:endParaRPr lang="he-IL" sz="1200" dirty="0" smtClean="0">
              <a:solidFill>
                <a:srgbClr val="FFFFFF">
                  <a:lumMod val="85000"/>
                </a:srgbClr>
              </a:solidFill>
            </a:endParaRPr>
          </a:p>
        </p:txBody>
      </p:sp>
      <p:grpSp>
        <p:nvGrpSpPr>
          <p:cNvPr id="2" name="קבוצה 1"/>
          <p:cNvGrpSpPr/>
          <p:nvPr/>
        </p:nvGrpSpPr>
        <p:grpSpPr>
          <a:xfrm>
            <a:off x="2092325" y="2947988"/>
            <a:ext cx="4570413" cy="3494087"/>
            <a:chOff x="2092325" y="2947988"/>
            <a:chExt cx="4570413" cy="3494087"/>
          </a:xfrm>
        </p:grpSpPr>
        <p:pic>
          <p:nvPicPr>
            <p:cNvPr id="57350"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2325" y="2947988"/>
              <a:ext cx="4570413"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מלבן 1"/>
            <p:cNvSpPr>
              <a:spLocks noChangeArrowheads="1"/>
            </p:cNvSpPr>
            <p:nvPr/>
          </p:nvSpPr>
          <p:spPr bwMode="auto">
            <a:xfrm>
              <a:off x="2124075" y="6165850"/>
              <a:ext cx="2149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0000"/>
                  </a:solidFill>
                </a:rPr>
                <a:t>Opa (Wikimedia commons)©</a:t>
              </a:r>
              <a:endParaRPr lang="he-IL" sz="1200">
                <a:solidFill>
                  <a:srgbClr val="000000"/>
                </a:solidFill>
              </a:endParaRPr>
            </a:p>
          </p:txBody>
        </p:sp>
      </p:grpSp>
      <p:sp>
        <p:nvSpPr>
          <p:cNvPr id="9"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61864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endParaRPr lang="he-IL" u="sng" dirty="0">
              <a:solidFill>
                <a:srgbClr val="1F497D"/>
              </a:solidFill>
            </a:endParaRPr>
          </a:p>
          <a:p>
            <a:pPr>
              <a:defRPr/>
            </a:pPr>
            <a:r>
              <a:rPr lang="he-IL" u="sng" dirty="0">
                <a:solidFill>
                  <a:srgbClr val="FF6600"/>
                </a:solidFill>
              </a:rPr>
              <a:t>מערכות לתיקון נזקים ב-</a:t>
            </a:r>
            <a:r>
              <a:rPr lang="en-US" u="sng" dirty="0">
                <a:solidFill>
                  <a:srgbClr val="FF6600"/>
                </a:solidFill>
              </a:rPr>
              <a:t>DNA</a:t>
            </a:r>
            <a:endParaRPr lang="he-IL" u="sng" dirty="0">
              <a:solidFill>
                <a:srgbClr val="FF6600"/>
              </a:solidFill>
            </a:endParaRPr>
          </a:p>
          <a:p>
            <a:pPr>
              <a:defRPr/>
            </a:pPr>
            <a:r>
              <a:rPr lang="he-IL" dirty="0"/>
              <a:t>יש בתאים </a:t>
            </a:r>
            <a:r>
              <a:rPr lang="he-IL" dirty="0">
                <a:solidFill>
                  <a:schemeClr val="accent3"/>
                </a:solidFill>
              </a:rPr>
              <a:t>מערכות של אנזימים הפועלות </a:t>
            </a:r>
          </a:p>
          <a:p>
            <a:pPr>
              <a:defRPr/>
            </a:pPr>
            <a:r>
              <a:rPr lang="he-IL" dirty="0">
                <a:solidFill>
                  <a:schemeClr val="accent3"/>
                </a:solidFill>
              </a:rPr>
              <a:t>לתיקון מוטציות</a:t>
            </a:r>
            <a:r>
              <a:rPr lang="he-IL" dirty="0"/>
              <a:t>. האנזימים "משוטטים" על</a:t>
            </a:r>
          </a:p>
          <a:p>
            <a:pPr>
              <a:defRPr/>
            </a:pPr>
            <a:r>
              <a:rPr lang="he-IL" dirty="0"/>
              <a:t>ה-</a:t>
            </a:r>
            <a:r>
              <a:rPr lang="en-US" dirty="0"/>
              <a:t>DNA</a:t>
            </a:r>
            <a:r>
              <a:rPr lang="he-IL" dirty="0"/>
              <a:t>, (ראו </a:t>
            </a:r>
            <a:r>
              <a:rPr lang="he-IL" dirty="0" smtClean="0"/>
              <a:t>הדמיה בתמונה </a:t>
            </a:r>
            <a:r>
              <a:rPr lang="he-IL" dirty="0"/>
              <a:t>שמשמאל)</a:t>
            </a:r>
          </a:p>
          <a:p>
            <a:pPr>
              <a:defRPr/>
            </a:pPr>
            <a:r>
              <a:rPr lang="he-IL" dirty="0"/>
              <a:t>מאתרים מוטציות, מסירים את החלק הניזוק</a:t>
            </a:r>
          </a:p>
          <a:p>
            <a:pPr>
              <a:defRPr/>
            </a:pPr>
            <a:r>
              <a:rPr lang="he-IL" dirty="0"/>
              <a:t>ומשלימים אותו. ידועים כ-150 אנזימי תיקון </a:t>
            </a:r>
          </a:p>
          <a:p>
            <a:pPr>
              <a:defRPr/>
            </a:pPr>
            <a:r>
              <a:rPr lang="he-IL" dirty="0"/>
              <a:t>כאלה. ואולם יעילות התיקון אינה מלאה,</a:t>
            </a:r>
          </a:p>
          <a:p>
            <a:pPr>
              <a:defRPr/>
            </a:pPr>
            <a:r>
              <a:rPr lang="he-IL" dirty="0"/>
              <a:t>ויש מוטציות שאינן מתוקנות. </a:t>
            </a:r>
          </a:p>
          <a:p>
            <a:pPr>
              <a:defRPr/>
            </a:pPr>
            <a:endParaRPr lang="he-IL" dirty="0">
              <a:solidFill>
                <a:srgbClr val="1F497D"/>
              </a:solidFill>
            </a:endParaRPr>
          </a:p>
          <a:p>
            <a:pPr>
              <a:defRPr/>
            </a:pPr>
            <a:endParaRPr lang="en-US" dirty="0">
              <a:solidFill>
                <a:srgbClr val="1F497D"/>
              </a:solidFill>
            </a:endParaRPr>
          </a:p>
          <a:p>
            <a:pPr>
              <a:defRPr/>
            </a:pPr>
            <a:endParaRPr lang="en-US" dirty="0">
              <a:solidFill>
                <a:srgbClr val="1F497D"/>
              </a:solidFill>
            </a:endParaRPr>
          </a:p>
          <a:p>
            <a:pPr>
              <a:defRPr/>
            </a:pPr>
            <a:endParaRPr lang="en-US" dirty="0">
              <a:solidFill>
                <a:srgbClr val="1F497D"/>
              </a:solidFill>
            </a:endParaRPr>
          </a:p>
          <a:p>
            <a:pPr>
              <a:defRPr/>
            </a:pPr>
            <a:endParaRPr lang="en-US" dirty="0">
              <a:solidFill>
                <a:srgbClr val="1F497D"/>
              </a:solidFill>
            </a:endParaRPr>
          </a:p>
          <a:p>
            <a:pPr>
              <a:defRPr/>
            </a:pPr>
            <a:endParaRPr lang="en-US" dirty="0">
              <a:solidFill>
                <a:srgbClr val="1F497D"/>
              </a:solidFill>
            </a:endParaRPr>
          </a:p>
          <a:p>
            <a:pPr>
              <a:defRPr/>
            </a:pPr>
            <a:endParaRPr lang="en-US" dirty="0">
              <a:solidFill>
                <a:srgbClr val="1F497D"/>
              </a:solidFill>
            </a:endParaRPr>
          </a:p>
          <a:p>
            <a:pPr>
              <a:defRPr/>
            </a:pPr>
            <a:endParaRPr lang="he-IL" dirty="0">
              <a:solidFill>
                <a:srgbClr val="1F497D"/>
              </a:solidFill>
            </a:endParaRPr>
          </a:p>
          <a:p>
            <a:pPr>
              <a:defRPr/>
            </a:pPr>
            <a:r>
              <a:rPr lang="he-IL" u="sng" dirty="0">
                <a:solidFill>
                  <a:srgbClr val="FF6600"/>
                </a:solidFill>
              </a:rPr>
              <a:t>מוטציות עלולות לגרום לסרטן</a:t>
            </a:r>
          </a:p>
          <a:p>
            <a:pPr>
              <a:defRPr/>
            </a:pPr>
            <a:r>
              <a:rPr lang="he-IL" dirty="0"/>
              <a:t>אם המוטציות הן בגנים המעורבים בתהליך חלוקת התא או בגנים המקודדים לאנזימי התיקון, עלול להיגרם סרטן. אחד הידועים ביותר הוא הגן הקרוי </a:t>
            </a:r>
            <a:r>
              <a:rPr lang="en-US" dirty="0"/>
              <a:t>P</a:t>
            </a:r>
            <a:r>
              <a:rPr lang="en-US" baseline="-25000" dirty="0"/>
              <a:t>53</a:t>
            </a:r>
            <a:r>
              <a:rPr lang="he-IL" baseline="-25000" dirty="0"/>
              <a:t>,</a:t>
            </a:r>
            <a:r>
              <a:rPr lang="he-IL" dirty="0"/>
              <a:t> הממלא תפקיד בבקרה של חלוקת התא.</a:t>
            </a:r>
            <a:r>
              <a:rPr lang="he-IL" baseline="-25000" dirty="0"/>
              <a:t> </a:t>
            </a:r>
            <a:r>
              <a:rPr lang="he-IL" dirty="0"/>
              <a:t>מסתבר שאחד הגורמים העיקריים למחלת הסרטן בבני אדם הוא מוטציה בגן המקודד לאנזים </a:t>
            </a:r>
            <a:r>
              <a:rPr lang="en-US" dirty="0"/>
              <a:t>P</a:t>
            </a:r>
            <a:r>
              <a:rPr lang="en-US" baseline="-25000" dirty="0"/>
              <a:t>53</a:t>
            </a:r>
            <a:r>
              <a:rPr lang="he-IL" dirty="0"/>
              <a:t>.</a:t>
            </a:r>
          </a:p>
        </p:txBody>
      </p:sp>
      <p:pic>
        <p:nvPicPr>
          <p:cNvPr id="58371"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0" y="747713"/>
            <a:ext cx="3328988"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הרחבה</a:t>
            </a:r>
            <a:endParaRPr lang="he-IL" sz="1800" dirty="0" smtClean="0"/>
          </a:p>
        </p:txBody>
      </p:sp>
      <p:sp>
        <p:nvSpPr>
          <p:cNvPr id="7"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B4DC493-7DA9-488A-9D30-F98A0E6875DE}" type="slidenum">
              <a:rPr lang="he-IL" sz="1200" smtClean="0">
                <a:solidFill>
                  <a:srgbClr val="FFFFFF">
                    <a:lumMod val="85000"/>
                  </a:srgbClr>
                </a:solidFill>
              </a:rPr>
              <a:pPr fontAlgn="base">
                <a:spcBef>
                  <a:spcPct val="0"/>
                </a:spcBef>
                <a:spcAft>
                  <a:spcPct val="0"/>
                </a:spcAft>
                <a:defRPr/>
              </a:pPr>
              <a:t>27</a:t>
            </a:fld>
            <a:endParaRPr lang="he-IL" sz="1200" dirty="0" smtClean="0">
              <a:solidFill>
                <a:srgbClr val="FFFFFF">
                  <a:lumMod val="85000"/>
                </a:srgbClr>
              </a:solidFill>
            </a:endParaRPr>
          </a:p>
        </p:txBody>
      </p:sp>
      <p:sp>
        <p:nvSpPr>
          <p:cNvPr id="58375" name="מלבן 2"/>
          <p:cNvSpPr>
            <a:spLocks noChangeArrowheads="1"/>
          </p:cNvSpPr>
          <p:nvPr/>
        </p:nvSpPr>
        <p:spPr bwMode="auto">
          <a:xfrm>
            <a:off x="1668463" y="1341438"/>
            <a:ext cx="15351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dirty="0">
                <a:solidFill>
                  <a:schemeClr val="bg1"/>
                </a:solidFill>
              </a:rPr>
              <a:t>    אנזים תיקון </a:t>
            </a:r>
          </a:p>
          <a:p>
            <a:r>
              <a:rPr lang="he-IL" sz="1400" b="1" dirty="0">
                <a:solidFill>
                  <a:schemeClr val="bg1"/>
                </a:solidFill>
              </a:rPr>
              <a:t>(בצבע כחול וצהוב)</a:t>
            </a:r>
          </a:p>
        </p:txBody>
      </p:sp>
      <p:sp>
        <p:nvSpPr>
          <p:cNvPr id="58376" name="מלבן 7"/>
          <p:cNvSpPr>
            <a:spLocks noChangeArrowheads="1"/>
          </p:cNvSpPr>
          <p:nvPr/>
        </p:nvSpPr>
        <p:spPr bwMode="auto">
          <a:xfrm>
            <a:off x="2436813" y="4437063"/>
            <a:ext cx="573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dirty="0">
                <a:solidFill>
                  <a:schemeClr val="bg1"/>
                </a:solidFill>
              </a:rPr>
              <a:t>DNA</a:t>
            </a:r>
            <a:endParaRPr lang="he-IL" sz="1400" b="1" dirty="0">
              <a:solidFill>
                <a:schemeClr val="bg1"/>
              </a:solidFill>
            </a:endParaRPr>
          </a:p>
        </p:txBody>
      </p:sp>
      <p:sp>
        <p:nvSpPr>
          <p:cNvPr id="58377" name="מלבן 4"/>
          <p:cNvSpPr>
            <a:spLocks noChangeArrowheads="1"/>
          </p:cNvSpPr>
          <p:nvPr/>
        </p:nvSpPr>
        <p:spPr bwMode="auto">
          <a:xfrm>
            <a:off x="454025" y="4941888"/>
            <a:ext cx="3690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dirty="0">
                <a:hlinkClick r:id="rId3"/>
              </a:rPr>
              <a:t>Biomedical Beat</a:t>
            </a:r>
            <a:r>
              <a:rPr lang="en-US" sz="1000" dirty="0"/>
              <a:t> National Institute of</a:t>
            </a:r>
          </a:p>
          <a:p>
            <a:pPr algn="l"/>
            <a:r>
              <a:rPr lang="en-US" sz="1000" dirty="0"/>
              <a:t> General Medical Science (NIGMS) </a:t>
            </a:r>
            <a:r>
              <a:rPr lang="en-US" sz="1000" dirty="0">
                <a:hlinkClick r:id="rId4"/>
              </a:rPr>
              <a:t>Cool Image Gallery</a:t>
            </a:r>
            <a:endParaRPr lang="he-IL" sz="1000" dirty="0"/>
          </a:p>
        </p:txBody>
      </p:sp>
      <p:sp>
        <p:nvSpPr>
          <p:cNvPr id="10"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schemeClr val="accent3"/>
                </a:solidFill>
              </a:rPr>
              <a:t>רוב רובן של המוטציות גורמות לנזק</a:t>
            </a:r>
          </a:p>
          <a:p>
            <a:pPr fontAlgn="auto">
              <a:spcBef>
                <a:spcPts val="0"/>
              </a:spcBef>
              <a:spcAft>
                <a:spcPts val="0"/>
              </a:spcAft>
              <a:defRPr/>
            </a:pPr>
            <a:r>
              <a:rPr lang="he-IL" dirty="0"/>
              <a:t>אפשר לדמות יצור כלשהו למכונה מורכבת שיש בה גלגלי שיניים מרובים ושונים. </a:t>
            </a:r>
          </a:p>
          <a:p>
            <a:pPr fontAlgn="auto">
              <a:spcBef>
                <a:spcPts val="0"/>
              </a:spcBef>
              <a:spcAft>
                <a:spcPts val="0"/>
              </a:spcAft>
              <a:defRPr/>
            </a:pPr>
            <a:r>
              <a:rPr lang="he-IL" dirty="0"/>
              <a:t>הסיכוי ששינוי אקראי (=מוטציה) שיחול באחד מגלגלי השיניים יגרום לשיפור המכונה</a:t>
            </a:r>
          </a:p>
          <a:p>
            <a:pPr fontAlgn="auto">
              <a:spcBef>
                <a:spcPts val="0"/>
              </a:spcBef>
              <a:spcAft>
                <a:spcPts val="0"/>
              </a:spcAft>
              <a:defRPr/>
            </a:pPr>
            <a:r>
              <a:rPr lang="he-IL" dirty="0"/>
              <a:t>הוא אפסי.</a:t>
            </a:r>
          </a:p>
          <a:p>
            <a:pPr fontAlgn="auto">
              <a:spcBef>
                <a:spcPts val="0"/>
              </a:spcBef>
              <a:spcAft>
                <a:spcPts val="0"/>
              </a:spcAft>
              <a:defRPr/>
            </a:pPr>
            <a:endParaRPr lang="he-IL" dirty="0">
              <a:solidFill>
                <a:srgbClr val="1F497D"/>
              </a:solidFill>
            </a:endParaRPr>
          </a:p>
          <a:p>
            <a:pPr fontAlgn="auto">
              <a:spcBef>
                <a:spcPts val="0"/>
              </a:spcBef>
              <a:spcAft>
                <a:spcPts val="0"/>
              </a:spcAft>
              <a:defRPr/>
            </a:pPr>
            <a:endParaRPr lang="he-IL" dirty="0">
              <a:solidFill>
                <a:srgbClr val="1F497D"/>
              </a:solidFill>
            </a:endParaRPr>
          </a:p>
          <a:p>
            <a:pPr fontAlgn="auto">
              <a:spcBef>
                <a:spcPts val="0"/>
              </a:spcBef>
              <a:spcAft>
                <a:spcPts val="0"/>
              </a:spcAft>
              <a:defRPr/>
            </a:pPr>
            <a:endParaRPr lang="he-IL" dirty="0">
              <a:solidFill>
                <a:srgbClr val="1F497D"/>
              </a:solidFill>
            </a:endParaRPr>
          </a:p>
        </p:txBody>
      </p:sp>
      <p:sp>
        <p:nvSpPr>
          <p:cNvPr id="58372" name="כותרת 8"/>
          <p:cNvSpPr>
            <a:spLocks noGrp="1"/>
          </p:cNvSpPr>
          <p:nvPr>
            <p:ph type="title"/>
          </p:nvPr>
        </p:nvSpPr>
        <p:spPr bwMode="auto">
          <a:xfrm>
            <a:off x="285750" y="71438"/>
            <a:ext cx="8229600" cy="439737"/>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rPr>
              <a:t>מוטציות – טוב או רע? </a:t>
            </a:r>
            <a:endParaRPr lang="he-IL" sz="1800" dirty="0" smtClean="0">
              <a:solidFill>
                <a:schemeClr val="accent6">
                  <a:lumMod val="50000"/>
                  <a:lumOff val="50000"/>
                </a:schemeClr>
              </a:solidFill>
            </a:endParaRPr>
          </a:p>
        </p:txBody>
      </p:sp>
      <p:sp>
        <p:nvSpPr>
          <p:cNvPr id="7"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F11DCD7-020D-4D07-A073-BC5766136A62}" type="slidenum">
              <a:rPr lang="he-IL" sz="1200" smtClean="0">
                <a:solidFill>
                  <a:srgbClr val="FFFFFF">
                    <a:lumMod val="85000"/>
                  </a:srgbClr>
                </a:solidFill>
              </a:rPr>
              <a:pPr fontAlgn="base">
                <a:spcBef>
                  <a:spcPct val="0"/>
                </a:spcBef>
                <a:spcAft>
                  <a:spcPct val="0"/>
                </a:spcAft>
                <a:defRPr/>
              </a:pPr>
              <a:t>28</a:t>
            </a:fld>
            <a:endParaRPr lang="he-IL" sz="1200" dirty="0" smtClean="0">
              <a:solidFill>
                <a:srgbClr val="FFFFFF">
                  <a:lumMod val="85000"/>
                </a:srgbClr>
              </a:solidFill>
            </a:endParaRPr>
          </a:p>
        </p:txBody>
      </p:sp>
      <p:sp>
        <p:nvSpPr>
          <p:cNvPr id="12" name="TextBox 11"/>
          <p:cNvSpPr txBox="1"/>
          <p:nvPr/>
        </p:nvSpPr>
        <p:spPr>
          <a:xfrm>
            <a:off x="231774" y="4149080"/>
            <a:ext cx="8183563" cy="258532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endParaRPr lang="he-IL" dirty="0">
              <a:solidFill>
                <a:srgbClr val="1F497D"/>
              </a:solidFill>
            </a:endParaRPr>
          </a:p>
          <a:p>
            <a:pPr fontAlgn="auto">
              <a:spcBef>
                <a:spcPts val="0"/>
              </a:spcBef>
              <a:spcAft>
                <a:spcPts val="0"/>
              </a:spcAft>
              <a:defRPr/>
            </a:pPr>
            <a:r>
              <a:rPr lang="he-IL" dirty="0"/>
              <a:t>ואולם </a:t>
            </a:r>
            <a:r>
              <a:rPr lang="he-IL" u="sng" dirty="0"/>
              <a:t>לעתים נדירות ביותר</a:t>
            </a:r>
            <a:r>
              <a:rPr lang="he-IL" dirty="0"/>
              <a:t> מתרחשת מוטציה המשפרת את התאמת היצור לסביבתו.</a:t>
            </a:r>
          </a:p>
          <a:p>
            <a:pPr fontAlgn="auto">
              <a:spcBef>
                <a:spcPts val="0"/>
              </a:spcBef>
              <a:spcAft>
                <a:spcPts val="0"/>
              </a:spcAft>
              <a:defRPr/>
            </a:pPr>
            <a:endParaRPr lang="he-IL" u="sng" dirty="0">
              <a:solidFill>
                <a:schemeClr val="accent3"/>
              </a:solidFill>
            </a:endParaRPr>
          </a:p>
          <a:p>
            <a:pPr fontAlgn="auto">
              <a:spcBef>
                <a:spcPts val="0"/>
              </a:spcBef>
              <a:spcAft>
                <a:spcPts val="0"/>
              </a:spcAft>
              <a:defRPr/>
            </a:pPr>
            <a:r>
              <a:rPr lang="he-IL" u="sng" dirty="0">
                <a:solidFill>
                  <a:schemeClr val="accent3"/>
                </a:solidFill>
              </a:rPr>
              <a:t>הקשר בין מוטציות לאבולוציה</a:t>
            </a:r>
          </a:p>
          <a:p>
            <a:pPr fontAlgn="auto">
              <a:spcBef>
                <a:spcPts val="0"/>
              </a:spcBef>
              <a:spcAft>
                <a:spcPts val="0"/>
              </a:spcAft>
              <a:defRPr/>
            </a:pPr>
            <a:r>
              <a:rPr lang="he-IL" dirty="0"/>
              <a:t>תהליך המוטציה גורם </a:t>
            </a:r>
            <a:r>
              <a:rPr lang="he-IL" u="sng" dirty="0"/>
              <a:t>לשונות </a:t>
            </a:r>
            <a:r>
              <a:rPr lang="he-IL" u="sng" dirty="0" smtClean="0"/>
              <a:t>גנטית</a:t>
            </a:r>
            <a:r>
              <a:rPr lang="he-IL" dirty="0" smtClean="0"/>
              <a:t>* </a:t>
            </a:r>
            <a:r>
              <a:rPr lang="he-IL" dirty="0"/>
              <a:t>בין האורגניזמים. בלא שונות זו לא הייתה יכולה </a:t>
            </a:r>
          </a:p>
          <a:p>
            <a:pPr fontAlgn="auto">
              <a:spcBef>
                <a:spcPts val="0"/>
              </a:spcBef>
              <a:spcAft>
                <a:spcPts val="0"/>
              </a:spcAft>
              <a:defRPr/>
            </a:pPr>
            <a:r>
              <a:rPr lang="he-IL" dirty="0"/>
              <a:t>לחול אבולוציה. עקב תהליך הברירה הטבעית, מתרבים הפרטים המותאמים יותר לסביבה, וכך האוכלוסיות משתנות</a:t>
            </a:r>
            <a:r>
              <a:rPr lang="he-IL" dirty="0" smtClean="0"/>
              <a:t>.</a:t>
            </a:r>
          </a:p>
          <a:p>
            <a:pPr fontAlgn="auto">
              <a:spcBef>
                <a:spcPts val="0"/>
              </a:spcBef>
              <a:spcAft>
                <a:spcPts val="0"/>
              </a:spcAft>
              <a:defRPr/>
            </a:pPr>
            <a:r>
              <a:rPr lang="he-IL" sz="1600" dirty="0" smtClean="0"/>
              <a:t>(מלבד המוטציות יש עוד שני גורמים לשונות שעסקנו בהם  במצגת "תהליך המיוזה" והם: ההפרדה הבלתי תלויה בין הכרומוזומים </a:t>
            </a:r>
            <a:r>
              <a:rPr lang="he-IL" sz="1600" dirty="0" err="1" smtClean="0"/>
              <a:t>והשיחלוף</a:t>
            </a:r>
            <a:r>
              <a:rPr lang="he-IL" sz="1600" dirty="0"/>
              <a:t>.</a:t>
            </a:r>
          </a:p>
        </p:txBody>
      </p:sp>
      <p:sp>
        <p:nvSpPr>
          <p:cNvPr id="59399" name="מלבן 1"/>
          <p:cNvSpPr>
            <a:spLocks noChangeArrowheads="1"/>
          </p:cNvSpPr>
          <p:nvPr/>
        </p:nvSpPr>
        <p:spPr bwMode="auto">
          <a:xfrm>
            <a:off x="3461106" y="4168825"/>
            <a:ext cx="154781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5000"/>
              </a:lnSpc>
              <a:spcAft>
                <a:spcPts val="1000"/>
              </a:spcAft>
            </a:pPr>
            <a:r>
              <a:rPr lang="en-US" sz="1000" dirty="0" err="1">
                <a:latin typeface="Calibri" pitchFamily="34" charset="0"/>
                <a:cs typeface="Calibri" pitchFamily="34" charset="0"/>
              </a:rPr>
              <a:t>Darnok</a:t>
            </a:r>
            <a:r>
              <a:rPr lang="en-US" sz="1000" dirty="0">
                <a:latin typeface="Calibri" pitchFamily="34" charset="0"/>
                <a:cs typeface="Calibri" pitchFamily="34" charset="0"/>
              </a:rPr>
              <a:t> at morguefile.com</a:t>
            </a:r>
          </a:p>
        </p:txBody>
      </p:sp>
      <p:pic>
        <p:nvPicPr>
          <p:cNvPr id="59400"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4488" y="1520036"/>
            <a:ext cx="2701051" cy="270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3694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6:</a:t>
            </a:r>
          </a:p>
          <a:p>
            <a:pPr>
              <a:defRPr/>
            </a:pPr>
            <a:r>
              <a:rPr lang="he-IL" dirty="0">
                <a:solidFill>
                  <a:srgbClr val="1F497D"/>
                </a:solidFill>
              </a:rPr>
              <a:t>המשפטים הבאים קשורים לגורמים מוטגנים ולהשפעותיהם. מיינו אותם לשתי קבוצות </a:t>
            </a:r>
          </a:p>
          <a:p>
            <a:pPr>
              <a:defRPr/>
            </a:pPr>
            <a:r>
              <a:rPr lang="he-IL" dirty="0">
                <a:solidFill>
                  <a:srgbClr val="1F497D"/>
                </a:solidFill>
              </a:rPr>
              <a:t>ונמקו את הקריטריון למיון.</a:t>
            </a:r>
          </a:p>
          <a:p>
            <a:pPr>
              <a:defRPr/>
            </a:pPr>
            <a:endParaRPr lang="he-IL" dirty="0">
              <a:solidFill>
                <a:schemeClr val="tx2"/>
              </a:solidFill>
            </a:endParaRPr>
          </a:p>
          <a:p>
            <a:pPr>
              <a:defRPr/>
            </a:pPr>
            <a:r>
              <a:rPr lang="he-IL" dirty="0">
                <a:solidFill>
                  <a:schemeClr val="tx2"/>
                </a:solidFill>
              </a:rPr>
              <a:t>א. אצל אנשים ששרדו באסון הכור הגרעיני בצ'רנוביל, שהתרחש בשנת 1986, עלתה </a:t>
            </a:r>
          </a:p>
          <a:p>
            <a:pPr>
              <a:defRPr/>
            </a:pPr>
            <a:r>
              <a:rPr lang="he-IL" dirty="0">
                <a:solidFill>
                  <a:schemeClr val="tx2"/>
                </a:solidFill>
              </a:rPr>
              <a:t>    שכיחות מקרי הסרטן.</a:t>
            </a:r>
          </a:p>
          <a:p>
            <a:pPr>
              <a:defRPr/>
            </a:pPr>
            <a:endParaRPr lang="he-IL" dirty="0">
              <a:solidFill>
                <a:schemeClr val="tx2"/>
              </a:solidFill>
            </a:endParaRPr>
          </a:p>
          <a:p>
            <a:pPr>
              <a:defRPr/>
            </a:pPr>
            <a:r>
              <a:rPr lang="he-IL" dirty="0">
                <a:solidFill>
                  <a:schemeClr val="tx2"/>
                </a:solidFill>
              </a:rPr>
              <a:t>ב. בעת צילום רנטגן מכסים את אברי הגוף שאינם מצולמים בסינר עופרת, המונע את </a:t>
            </a:r>
          </a:p>
          <a:p>
            <a:pPr>
              <a:defRPr/>
            </a:pPr>
            <a:r>
              <a:rPr lang="he-IL" dirty="0">
                <a:solidFill>
                  <a:schemeClr val="tx2"/>
                </a:solidFill>
              </a:rPr>
              <a:t>   מעבר  הקרניים. כמו כן, יש להימנע מביצוע צילומי רנטגן בזמן היריון.</a:t>
            </a:r>
          </a:p>
          <a:p>
            <a:pPr>
              <a:defRPr/>
            </a:pPr>
            <a:endParaRPr lang="he-IL" dirty="0">
              <a:solidFill>
                <a:schemeClr val="tx2"/>
              </a:solidFill>
            </a:endParaRPr>
          </a:p>
          <a:p>
            <a:pPr>
              <a:defRPr/>
            </a:pPr>
            <a:r>
              <a:rPr lang="he-IL" dirty="0">
                <a:solidFill>
                  <a:schemeClr val="tx2"/>
                </a:solidFill>
              </a:rPr>
              <a:t>ג. גז חרדל הוא אחד החומרים שהשתמשו בהם בלוחמה כימית. חשיפה לגז גורמת כוויות </a:t>
            </a:r>
          </a:p>
          <a:p>
            <a:pPr>
              <a:defRPr/>
            </a:pPr>
            <a:r>
              <a:rPr lang="he-IL" dirty="0">
                <a:solidFill>
                  <a:schemeClr val="tx2"/>
                </a:solidFill>
              </a:rPr>
              <a:t>   חמורות ומוות. נוסף על ההשפעות המידיות, אנשים ששרדו את התקפת גז, הם בעלי סיכוי   </a:t>
            </a:r>
          </a:p>
          <a:p>
            <a:pPr>
              <a:defRPr/>
            </a:pPr>
            <a:r>
              <a:rPr lang="he-IL" dirty="0">
                <a:solidFill>
                  <a:schemeClr val="tx2"/>
                </a:solidFill>
              </a:rPr>
              <a:t>   גבוה לחלות בסרטן בהמשך חייהם.</a:t>
            </a:r>
          </a:p>
        </p:txBody>
      </p:sp>
      <p:sp>
        <p:nvSpPr>
          <p:cNvPr id="60420"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6</a:t>
            </a:r>
            <a:endParaRPr lang="he-IL" sz="1800" smtClean="0"/>
          </a:p>
        </p:txBody>
      </p:sp>
      <p:sp>
        <p:nvSpPr>
          <p:cNvPr id="7" name="Slide Number Placeholder 8"/>
          <p:cNvSpPr>
            <a:spLocks noGrp="1"/>
          </p:cNvSpPr>
          <p:nvPr>
            <p:ph type="sldNum" sz="quarter" idx="12"/>
          </p:nvPr>
        </p:nvSpPr>
        <p:spPr bwMode="auto">
          <a:xfrm>
            <a:off x="428625" y="6572250"/>
            <a:ext cx="687388" cy="28575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2E58CB5-3284-423A-B0F2-3182038C60D6}" type="slidenum">
              <a:rPr lang="he-IL" sz="1200" smtClean="0">
                <a:solidFill>
                  <a:srgbClr val="FFFFFF">
                    <a:lumMod val="85000"/>
                  </a:srgbClr>
                </a:solidFill>
              </a:rPr>
              <a:pPr fontAlgn="base">
                <a:spcBef>
                  <a:spcPct val="0"/>
                </a:spcBef>
                <a:spcAft>
                  <a:spcPct val="0"/>
                </a:spcAft>
                <a:defRPr/>
              </a:pPr>
              <a:t>29</a:t>
            </a:fld>
            <a:endParaRPr lang="he-IL" sz="1200" dirty="0" smtClean="0">
              <a:solidFill>
                <a:srgbClr val="FFFFFF">
                  <a:lumMod val="85000"/>
                </a:srgbClr>
              </a:solidFill>
            </a:endParaRPr>
          </a:p>
        </p:txBody>
      </p:sp>
      <p:sp>
        <p:nvSpPr>
          <p:cNvPr id="8"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9"/>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1: הקשר בין ה- </a:t>
            </a:r>
            <a:r>
              <a:rPr lang="en-US" sz="1800" b="1" dirty="0" smtClean="0">
                <a:solidFill>
                  <a:srgbClr val="FF6600"/>
                </a:solidFill>
                <a:ea typeface="+mn-ea"/>
              </a:rPr>
              <a:t>DNA</a:t>
            </a:r>
            <a:r>
              <a:rPr lang="he-IL" sz="1800" b="1" dirty="0" smtClean="0">
                <a:solidFill>
                  <a:srgbClr val="FF6600"/>
                </a:solidFill>
                <a:ea typeface="+mn-ea"/>
              </a:rPr>
              <a:t> לתכונות</a:t>
            </a:r>
            <a:endParaRPr lang="he-IL" dirty="0"/>
          </a:p>
        </p:txBody>
      </p:sp>
      <p:sp>
        <p:nvSpPr>
          <p:cNvPr id="19" name="TextBox 18"/>
          <p:cNvSpPr txBox="1"/>
          <p:nvPr/>
        </p:nvSpPr>
        <p:spPr>
          <a:xfrm>
            <a:off x="463550" y="476672"/>
            <a:ext cx="8183563"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latin typeface="Arial"/>
                <a:cs typeface="Arial"/>
              </a:rPr>
              <a:t>שאלה 1:</a:t>
            </a:r>
          </a:p>
          <a:p>
            <a:pPr fontAlgn="auto">
              <a:spcBef>
                <a:spcPts val="0"/>
              </a:spcBef>
              <a:spcAft>
                <a:spcPts val="0"/>
              </a:spcAft>
              <a:defRPr/>
            </a:pPr>
            <a:r>
              <a:rPr lang="he-IL" kern="0" dirty="0">
                <a:solidFill>
                  <a:schemeClr val="tx2"/>
                </a:solidFill>
                <a:latin typeface="Arial"/>
                <a:cs typeface="Arial"/>
              </a:rPr>
              <a:t>סדרו את המשפטים הבאים בתוך הסכֵמה, על פי סדר התרחשותם:</a:t>
            </a:r>
          </a:p>
          <a:p>
            <a:pPr fontAlgn="auto">
              <a:spcBef>
                <a:spcPts val="0"/>
              </a:spcBef>
              <a:spcAft>
                <a:spcPts val="0"/>
              </a:spcAft>
              <a:defRPr/>
            </a:pPr>
            <a:r>
              <a:rPr lang="he-IL" kern="0" dirty="0">
                <a:solidFill>
                  <a:schemeClr val="tx2"/>
                </a:solidFill>
                <a:latin typeface="Arial"/>
                <a:cs typeface="Arial"/>
              </a:rPr>
              <a:t>   1. על פי המידע הזה נוצר בתאי קשתית העיניים חלבון, שהוא אנזים שמזרז את תהליך   </a:t>
            </a:r>
          </a:p>
          <a:p>
            <a:pPr fontAlgn="auto">
              <a:spcBef>
                <a:spcPts val="0"/>
              </a:spcBef>
              <a:spcAft>
                <a:spcPts val="0"/>
              </a:spcAft>
              <a:defRPr/>
            </a:pPr>
            <a:r>
              <a:rPr lang="he-IL" kern="0" dirty="0">
                <a:solidFill>
                  <a:schemeClr val="tx2"/>
                </a:solidFill>
                <a:latin typeface="Arial"/>
                <a:cs typeface="Arial"/>
              </a:rPr>
              <a:t>       יצירת המלנין (חומר צבע=פיגמנט בצבע חום);</a:t>
            </a:r>
          </a:p>
          <a:p>
            <a:pPr fontAlgn="auto">
              <a:spcBef>
                <a:spcPts val="0"/>
              </a:spcBef>
              <a:spcAft>
                <a:spcPts val="0"/>
              </a:spcAft>
              <a:defRPr/>
            </a:pPr>
            <a:r>
              <a:rPr lang="he-IL" kern="0" dirty="0">
                <a:solidFill>
                  <a:schemeClr val="tx2"/>
                </a:solidFill>
                <a:latin typeface="Arial"/>
                <a:cs typeface="Arial"/>
              </a:rPr>
              <a:t>   2. בתאי הקשתית נוצר מלנין, ולכן הקשתית נראית חומה - משמע, לאדם יש עיניים חומות;</a:t>
            </a:r>
          </a:p>
          <a:p>
            <a:pPr fontAlgn="auto">
              <a:spcBef>
                <a:spcPts val="0"/>
              </a:spcBef>
              <a:spcAft>
                <a:spcPts val="0"/>
              </a:spcAft>
              <a:defRPr/>
            </a:pPr>
            <a:r>
              <a:rPr lang="he-IL" kern="0" dirty="0">
                <a:solidFill>
                  <a:schemeClr val="tx2"/>
                </a:solidFill>
                <a:latin typeface="Arial"/>
                <a:cs typeface="Arial"/>
              </a:rPr>
              <a:t>   3. ב-</a:t>
            </a:r>
            <a:r>
              <a:rPr lang="en-US" kern="0" dirty="0">
                <a:solidFill>
                  <a:schemeClr val="tx2"/>
                </a:solidFill>
                <a:latin typeface="Arial"/>
                <a:cs typeface="Arial"/>
              </a:rPr>
              <a:t>DNA</a:t>
            </a:r>
            <a:r>
              <a:rPr lang="he-IL" kern="0" dirty="0">
                <a:solidFill>
                  <a:schemeClr val="tx2"/>
                </a:solidFill>
                <a:latin typeface="Arial"/>
                <a:cs typeface="Arial"/>
              </a:rPr>
              <a:t> מצוי מידע הקובע את צבע העיניים;</a:t>
            </a:r>
          </a:p>
          <a:p>
            <a:pPr fontAlgn="auto">
              <a:spcBef>
                <a:spcPts val="0"/>
              </a:spcBef>
              <a:spcAft>
                <a:spcPts val="0"/>
              </a:spcAft>
              <a:defRPr/>
            </a:pPr>
            <a:endParaRPr lang="he-IL" kern="0" dirty="0">
              <a:solidFill>
                <a:schemeClr val="tx2"/>
              </a:solidFill>
              <a:latin typeface="Arial"/>
              <a:cs typeface="Arial"/>
            </a:endParaRPr>
          </a:p>
        </p:txBody>
      </p:sp>
      <p:grpSp>
        <p:nvGrpSpPr>
          <p:cNvPr id="34821" name="קבוצה 20"/>
          <p:cNvGrpSpPr>
            <a:grpSpLocks/>
          </p:cNvGrpSpPr>
          <p:nvPr/>
        </p:nvGrpSpPr>
        <p:grpSpPr bwMode="auto">
          <a:xfrm>
            <a:off x="231775" y="2924175"/>
            <a:ext cx="8435975" cy="3519488"/>
            <a:chOff x="356532" y="1412776"/>
            <a:chExt cx="8436429" cy="3519797"/>
          </a:xfrm>
        </p:grpSpPr>
        <p:sp>
          <p:nvSpPr>
            <p:cNvPr id="22" name="TextBox 21"/>
            <p:cNvSpPr txBox="1"/>
            <p:nvPr/>
          </p:nvSpPr>
          <p:spPr>
            <a:xfrm>
              <a:off x="393047" y="1412776"/>
              <a:ext cx="6699611" cy="1008152"/>
            </a:xfrm>
            <a:prstGeom prst="rect">
              <a:avLst/>
            </a:prstGeom>
            <a:noFill/>
            <a:ln w="22225">
              <a:solidFill>
                <a:sysClr val="window" lastClr="FFFFFF">
                  <a:lumMod val="85000"/>
                </a:sysClr>
              </a:solidFill>
            </a:ln>
            <a:effectLst/>
          </p:spPr>
          <p:txBody>
            <a:bodyPr anchor="ctr">
              <a:norm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he-IL" kern="0" dirty="0" smtClean="0">
                <a:solidFill>
                  <a:srgbClr val="000000"/>
                </a:solidFill>
                <a:latin typeface="Calibri" pitchFamily="34" charset="0"/>
                <a:cs typeface="Times New Roman" pitchFamily="18" charset="0"/>
              </a:endParaRPr>
            </a:p>
          </p:txBody>
        </p:sp>
        <p:sp>
          <p:nvSpPr>
            <p:cNvPr id="23" name="TextBox 22"/>
            <p:cNvSpPr txBox="1"/>
            <p:nvPr/>
          </p:nvSpPr>
          <p:spPr>
            <a:xfrm>
              <a:off x="356532" y="2774971"/>
              <a:ext cx="6682148" cy="862089"/>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endParaRPr lang="he-IL" sz="1400" u="sng" kern="0" dirty="0">
                <a:solidFill>
                  <a:srgbClr val="00B0F0"/>
                </a:solidFill>
                <a:latin typeface="Arial"/>
                <a:cs typeface="Arial"/>
              </a:endParaRPr>
            </a:p>
          </p:txBody>
        </p:sp>
        <p:sp>
          <p:nvSpPr>
            <p:cNvPr id="24" name="TextBox 23"/>
            <p:cNvSpPr txBox="1"/>
            <p:nvPr/>
          </p:nvSpPr>
          <p:spPr>
            <a:xfrm>
              <a:off x="416860" y="4067309"/>
              <a:ext cx="6675797" cy="863676"/>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endParaRPr lang="he-IL" u="sng" kern="0" dirty="0">
                <a:solidFill>
                  <a:srgbClr val="00B0F0"/>
                </a:solidFill>
                <a:latin typeface="Arial"/>
                <a:cs typeface="Arial"/>
              </a:endParaRPr>
            </a:p>
          </p:txBody>
        </p:sp>
        <p:sp>
          <p:nvSpPr>
            <p:cNvPr id="25" name="TextBox 24"/>
            <p:cNvSpPr txBox="1"/>
            <p:nvPr/>
          </p:nvSpPr>
          <p:spPr>
            <a:xfrm>
              <a:off x="7386360" y="1428652"/>
              <a:ext cx="1406601" cy="971635"/>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en-US" kern="0" dirty="0">
                  <a:solidFill>
                    <a:prstClr val="black"/>
                  </a:solidFill>
                  <a:latin typeface="Arial"/>
                  <a:cs typeface="Arial"/>
                </a:rPr>
                <a:t>DNA</a:t>
              </a:r>
              <a:endParaRPr lang="he-IL" kern="0" dirty="0">
                <a:solidFill>
                  <a:prstClr val="black"/>
                </a:solidFill>
                <a:latin typeface="Arial"/>
                <a:cs typeface="Arial"/>
              </a:endParaRPr>
            </a:p>
          </p:txBody>
        </p:sp>
        <p:sp>
          <p:nvSpPr>
            <p:cNvPr id="26" name="TextBox 25"/>
            <p:cNvSpPr txBox="1"/>
            <p:nvPr/>
          </p:nvSpPr>
          <p:spPr>
            <a:xfrm>
              <a:off x="7380010" y="2781321"/>
              <a:ext cx="1408189" cy="863676"/>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חלבון</a:t>
              </a:r>
            </a:p>
          </p:txBody>
        </p:sp>
        <p:sp>
          <p:nvSpPr>
            <p:cNvPr id="27" name="TextBox 26"/>
            <p:cNvSpPr txBox="1"/>
            <p:nvPr/>
          </p:nvSpPr>
          <p:spPr>
            <a:xfrm>
              <a:off x="7380010" y="4068897"/>
              <a:ext cx="1408189" cy="863676"/>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תכונה</a:t>
              </a:r>
            </a:p>
          </p:txBody>
        </p:sp>
      </p:grpSp>
      <p:sp>
        <p:nvSpPr>
          <p:cNvPr id="15" name="חץ למטה 14"/>
          <p:cNvSpPr/>
          <p:nvPr/>
        </p:nvSpPr>
        <p:spPr>
          <a:xfrm flipH="1">
            <a:off x="3924300" y="3933825"/>
            <a:ext cx="414338" cy="36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6" name="חץ למטה 15"/>
          <p:cNvSpPr/>
          <p:nvPr/>
        </p:nvSpPr>
        <p:spPr>
          <a:xfrm flipH="1">
            <a:off x="3883025" y="5240338"/>
            <a:ext cx="415925" cy="360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0"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58E7803-BB17-48D1-892A-C8068D921A5E}" type="slidenum">
              <a:rPr lang="he-IL" sz="1200" smtClean="0">
                <a:solidFill>
                  <a:schemeClr val="bg2">
                    <a:lumMod val="85000"/>
                  </a:schemeClr>
                </a:solidFill>
              </a:rPr>
              <a:pPr fontAlgn="base">
                <a:spcBef>
                  <a:spcPct val="0"/>
                </a:spcBef>
                <a:spcAft>
                  <a:spcPct val="0"/>
                </a:spcAft>
                <a:defRPr/>
              </a:pPr>
              <a:t>3</a:t>
            </a:fld>
            <a:endParaRPr lang="he-IL" sz="1200" dirty="0" smtClean="0">
              <a:solidFill>
                <a:schemeClr val="bg2">
                  <a:lumMod val="85000"/>
                </a:schemeClr>
              </a:solidFill>
            </a:endParaRPr>
          </a:p>
        </p:txBody>
      </p:sp>
      <p:sp>
        <p:nvSpPr>
          <p:cNvPr id="17"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7"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B6B97E5-B26A-41A5-AF54-2564E0E461D0}" type="slidenum">
              <a:rPr lang="he-IL" sz="1200" smtClean="0">
                <a:solidFill>
                  <a:srgbClr val="FFFFFF">
                    <a:lumMod val="85000"/>
                  </a:srgbClr>
                </a:solidFill>
              </a:rPr>
              <a:pPr fontAlgn="base">
                <a:spcBef>
                  <a:spcPct val="0"/>
                </a:spcBef>
                <a:spcAft>
                  <a:spcPct val="0"/>
                </a:spcAft>
                <a:defRPr/>
              </a:pPr>
              <a:t>30</a:t>
            </a:fld>
            <a:endParaRPr lang="he-IL" sz="1200" dirty="0" smtClean="0">
              <a:solidFill>
                <a:srgbClr val="FFFFFF">
                  <a:lumMod val="85000"/>
                </a:srgbClr>
              </a:solidFill>
            </a:endParaRPr>
          </a:p>
        </p:txBody>
      </p:sp>
      <p:sp>
        <p:nvSpPr>
          <p:cNvPr id="8" name="Rectangle 12"/>
          <p:cNvSpPr/>
          <p:nvPr/>
        </p:nvSpPr>
        <p:spPr>
          <a:xfrm>
            <a:off x="461963" y="4652963"/>
            <a:ext cx="8196262" cy="13684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endParaRPr lang="he-IL" dirty="0">
              <a:solidFill>
                <a:prstClr val="black"/>
              </a:solidFill>
            </a:endParaRPr>
          </a:p>
          <a:p>
            <a:pPr fontAlgn="auto">
              <a:spcBef>
                <a:spcPts val="0"/>
              </a:spcBef>
              <a:spcAft>
                <a:spcPts val="0"/>
              </a:spcAft>
              <a:defRPr/>
            </a:pPr>
            <a:r>
              <a:rPr lang="he-IL" dirty="0">
                <a:solidFill>
                  <a:prstClr val="black"/>
                </a:solidFill>
              </a:rPr>
              <a:t>משפטים א' ו-ב' עוסקים בקרינה (רדיואקטיבית וקרינת רנט</a:t>
            </a:r>
            <a:r>
              <a:rPr lang="he-IL" dirty="0">
                <a:solidFill>
                  <a:schemeClr val="tx1"/>
                </a:solidFill>
              </a:rPr>
              <a:t>גן) הגורמת למוטציות.</a:t>
            </a:r>
          </a:p>
          <a:p>
            <a:pPr fontAlgn="auto">
              <a:spcBef>
                <a:spcPts val="0"/>
              </a:spcBef>
              <a:spcAft>
                <a:spcPts val="0"/>
              </a:spcAft>
              <a:defRPr/>
            </a:pPr>
            <a:r>
              <a:rPr lang="he-IL" dirty="0">
                <a:solidFill>
                  <a:schemeClr val="tx1"/>
                </a:solidFill>
              </a:rPr>
              <a:t>משפט ג' עוסק בחומר מוטגני.</a:t>
            </a:r>
          </a:p>
          <a:p>
            <a:pPr fontAlgn="auto">
              <a:spcBef>
                <a:spcPts val="0"/>
              </a:spcBef>
              <a:spcAft>
                <a:spcPts val="0"/>
              </a:spcAft>
              <a:defRPr/>
            </a:pPr>
            <a:r>
              <a:rPr lang="he-IL" dirty="0">
                <a:solidFill>
                  <a:schemeClr val="tx1"/>
                </a:solidFill>
              </a:rPr>
              <a:t>בכל המקרים המוטציות עלולות לגרום לסרטן.</a:t>
            </a:r>
          </a:p>
        </p:txBody>
      </p:sp>
      <p:sp>
        <p:nvSpPr>
          <p:cNvPr id="9" name="TextBox 8"/>
          <p:cNvSpPr txBox="1"/>
          <p:nvPr/>
        </p:nvSpPr>
        <p:spPr>
          <a:xfrm>
            <a:off x="285750" y="500063"/>
            <a:ext cx="8183563" cy="3694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6:</a:t>
            </a:r>
          </a:p>
          <a:p>
            <a:pPr>
              <a:defRPr/>
            </a:pPr>
            <a:r>
              <a:rPr lang="he-IL" dirty="0">
                <a:solidFill>
                  <a:srgbClr val="1F497D"/>
                </a:solidFill>
              </a:rPr>
              <a:t>המשפטים הבאים קשורים לגורמים מוטגנים ולהשפעותיהם. מיינו אותם לשתי קבוצות </a:t>
            </a:r>
          </a:p>
          <a:p>
            <a:pPr>
              <a:defRPr/>
            </a:pPr>
            <a:r>
              <a:rPr lang="he-IL" dirty="0">
                <a:solidFill>
                  <a:srgbClr val="1F497D"/>
                </a:solidFill>
              </a:rPr>
              <a:t>ונמקו את הקריטריון למיון.</a:t>
            </a:r>
          </a:p>
          <a:p>
            <a:pPr>
              <a:defRPr/>
            </a:pPr>
            <a:endParaRPr lang="he-IL" dirty="0">
              <a:solidFill>
                <a:schemeClr val="tx2"/>
              </a:solidFill>
            </a:endParaRPr>
          </a:p>
          <a:p>
            <a:pPr>
              <a:defRPr/>
            </a:pPr>
            <a:r>
              <a:rPr lang="he-IL" dirty="0">
                <a:solidFill>
                  <a:schemeClr val="tx2"/>
                </a:solidFill>
              </a:rPr>
              <a:t>א. אצל אנשים ששרדו באסון הכור הגרעיני בצ'רנוביל שהתרחש בשנת 1986, עלתה </a:t>
            </a:r>
          </a:p>
          <a:p>
            <a:pPr>
              <a:defRPr/>
            </a:pPr>
            <a:r>
              <a:rPr lang="he-IL" dirty="0">
                <a:solidFill>
                  <a:schemeClr val="tx2"/>
                </a:solidFill>
              </a:rPr>
              <a:t>    שכיחות מקרי הסרטן.</a:t>
            </a:r>
          </a:p>
          <a:p>
            <a:pPr>
              <a:defRPr/>
            </a:pPr>
            <a:endParaRPr lang="he-IL" dirty="0">
              <a:solidFill>
                <a:schemeClr val="tx2"/>
              </a:solidFill>
            </a:endParaRPr>
          </a:p>
          <a:p>
            <a:pPr>
              <a:defRPr/>
            </a:pPr>
            <a:r>
              <a:rPr lang="he-IL" dirty="0">
                <a:solidFill>
                  <a:schemeClr val="tx2"/>
                </a:solidFill>
              </a:rPr>
              <a:t>ב. בעת צילום רנטגן מכסים את אברי הגוף שאינם מצולמים בסינר עופרת, המונע את </a:t>
            </a:r>
          </a:p>
          <a:p>
            <a:pPr>
              <a:defRPr/>
            </a:pPr>
            <a:r>
              <a:rPr lang="he-IL" dirty="0">
                <a:solidFill>
                  <a:schemeClr val="tx2"/>
                </a:solidFill>
              </a:rPr>
              <a:t>   מעבר  הקרניים. כמו כן, יש להימנע מביצוע צילומי רנטגן בזמן היריון.</a:t>
            </a:r>
          </a:p>
          <a:p>
            <a:pPr>
              <a:defRPr/>
            </a:pPr>
            <a:endParaRPr lang="he-IL" dirty="0">
              <a:solidFill>
                <a:schemeClr val="tx2"/>
              </a:solidFill>
            </a:endParaRPr>
          </a:p>
          <a:p>
            <a:pPr>
              <a:defRPr/>
            </a:pPr>
            <a:r>
              <a:rPr lang="he-IL" dirty="0">
                <a:solidFill>
                  <a:schemeClr val="tx2"/>
                </a:solidFill>
              </a:rPr>
              <a:t>ג. גז חרדל הוא אחד החומרים שהשתמשו בהם בלוחמה כימית. חשיפה לגז גורמת כוויות </a:t>
            </a:r>
          </a:p>
          <a:p>
            <a:pPr>
              <a:defRPr/>
            </a:pPr>
            <a:r>
              <a:rPr lang="he-IL" dirty="0">
                <a:solidFill>
                  <a:schemeClr val="tx2"/>
                </a:solidFill>
              </a:rPr>
              <a:t>   חמורות ומוות. נוסף על ההשפעות המידיות, אנשים ששרדו בהתקפת גז הם בעלי סיכוי   </a:t>
            </a:r>
          </a:p>
          <a:p>
            <a:pPr>
              <a:defRPr/>
            </a:pPr>
            <a:r>
              <a:rPr lang="he-IL" dirty="0">
                <a:solidFill>
                  <a:schemeClr val="tx2"/>
                </a:solidFill>
              </a:rPr>
              <a:t>   גבוה לחלות בסרטן בהמשך חייהם.</a:t>
            </a:r>
          </a:p>
        </p:txBody>
      </p:sp>
      <p:sp>
        <p:nvSpPr>
          <p:cNvPr id="10"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7: </a:t>
            </a:r>
            <a:r>
              <a:rPr lang="he-IL" dirty="0">
                <a:solidFill>
                  <a:srgbClr val="1F497D"/>
                </a:solidFill>
                <a:latin typeface="Arial"/>
                <a:cs typeface="Arial"/>
              </a:rPr>
              <a:t>בגרות תשס"ט</a:t>
            </a:r>
          </a:p>
          <a:p>
            <a:pPr>
              <a:defRPr/>
            </a:pPr>
            <a:r>
              <a:rPr lang="he-IL" dirty="0">
                <a:solidFill>
                  <a:srgbClr val="1F497D"/>
                </a:solidFill>
              </a:rPr>
              <a:t>תארו דרך אחת שבה מוטציה מסוג החלפת בסיס אחד באחר עשויה לגרום לשינוי באורך  שרשרת החומצות האמיניות.   </a:t>
            </a:r>
          </a:p>
        </p:txBody>
      </p:sp>
      <p:sp>
        <p:nvSpPr>
          <p:cNvPr id="62468"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7</a:t>
            </a:r>
            <a:endParaRPr lang="he-IL" sz="1800" smtClean="0"/>
          </a:p>
        </p:txBody>
      </p:sp>
      <p:sp>
        <p:nvSpPr>
          <p:cNvPr id="8"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297C2B5-333E-4AA4-AF48-FF8DD40DCD4A}" type="slidenum">
              <a:rPr lang="he-IL" sz="1200" smtClean="0">
                <a:solidFill>
                  <a:srgbClr val="FFFFFF">
                    <a:lumMod val="85000"/>
                  </a:srgbClr>
                </a:solidFill>
              </a:rPr>
              <a:pPr fontAlgn="base">
                <a:spcBef>
                  <a:spcPct val="0"/>
                </a:spcBef>
                <a:spcAft>
                  <a:spcPct val="0"/>
                </a:spcAft>
                <a:defRPr/>
              </a:pPr>
              <a:t>31</a:t>
            </a:fld>
            <a:endParaRPr lang="he-IL" sz="1200" dirty="0" smtClean="0">
              <a:solidFill>
                <a:srgbClr val="FFFFFF">
                  <a:lumMod val="85000"/>
                </a:srgbClr>
              </a:solidFill>
            </a:endParaRPr>
          </a:p>
        </p:txBody>
      </p:sp>
      <p:sp>
        <p:nvSpPr>
          <p:cNvPr id="7"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7" name="Rectangle 12"/>
          <p:cNvSpPr/>
          <p:nvPr/>
        </p:nvSpPr>
        <p:spPr>
          <a:xfrm>
            <a:off x="495300" y="1844675"/>
            <a:ext cx="8196263" cy="15128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endParaRPr lang="he-IL" dirty="0">
              <a:solidFill>
                <a:prstClr val="black"/>
              </a:solidFill>
            </a:endParaRPr>
          </a:p>
          <a:p>
            <a:pPr fontAlgn="auto">
              <a:spcBef>
                <a:spcPts val="0"/>
              </a:spcBef>
              <a:spcAft>
                <a:spcPts val="0"/>
              </a:spcAft>
              <a:defRPr/>
            </a:pPr>
            <a:r>
              <a:rPr lang="he-IL" dirty="0">
                <a:solidFill>
                  <a:prstClr val="black"/>
                </a:solidFill>
              </a:rPr>
              <a:t>חלבון קצר מן הרגיל יתקבל במקרה ששינוי הבסיס</a:t>
            </a:r>
            <a:r>
              <a:rPr lang="he-IL" dirty="0">
                <a:solidFill>
                  <a:schemeClr val="tx1"/>
                </a:solidFill>
              </a:rPr>
              <a:t> גרם </a:t>
            </a:r>
            <a:r>
              <a:rPr lang="he-IL" dirty="0">
                <a:solidFill>
                  <a:prstClr val="black"/>
                </a:solidFill>
              </a:rPr>
              <a:t>לשינוי הקודון שבו הבסיס נכלל, מקודון המקדד לחומצה אמינית, לקודון המורה על הפסקת תרגום.</a:t>
            </a:r>
          </a:p>
          <a:p>
            <a:pPr fontAlgn="auto">
              <a:spcBef>
                <a:spcPts val="0"/>
              </a:spcBef>
              <a:spcAft>
                <a:spcPts val="0"/>
              </a:spcAft>
              <a:defRPr/>
            </a:pPr>
            <a:r>
              <a:rPr lang="he-IL" dirty="0">
                <a:solidFill>
                  <a:prstClr val="black"/>
                </a:solidFill>
              </a:rPr>
              <a:t>ואם השינוי הוא הפוך: מקודון המורה על הפסקת תרגום לקודון המקדד לחומצה אמינית, יתקבל חלבון ארוך מן הרגיל.</a:t>
            </a:r>
          </a:p>
        </p:txBody>
      </p:sp>
      <p:sp>
        <p:nvSpPr>
          <p:cNvPr id="8"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0F33FD8-8FB0-491E-A8BA-5281522D89D9}" type="slidenum">
              <a:rPr lang="he-IL" sz="1200" smtClean="0">
                <a:solidFill>
                  <a:srgbClr val="FFFFFF">
                    <a:lumMod val="85000"/>
                  </a:srgbClr>
                </a:solidFill>
              </a:rPr>
              <a:pPr fontAlgn="base">
                <a:spcBef>
                  <a:spcPct val="0"/>
                </a:spcBef>
                <a:spcAft>
                  <a:spcPct val="0"/>
                </a:spcAft>
                <a:defRPr/>
              </a:pPr>
              <a:t>32</a:t>
            </a:fld>
            <a:endParaRPr lang="he-IL" sz="1200" dirty="0" smtClean="0">
              <a:solidFill>
                <a:srgbClr val="FFFFFF">
                  <a:lumMod val="85000"/>
                </a:srgbClr>
              </a:solidFill>
            </a:endParaRPr>
          </a:p>
        </p:txBody>
      </p:sp>
      <p:sp>
        <p:nvSpPr>
          <p:cNvPr id="9" name="TextBox 8"/>
          <p:cNvSpPr txBox="1"/>
          <p:nvPr/>
        </p:nvSpPr>
        <p:spPr>
          <a:xfrm>
            <a:off x="285750" y="500063"/>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7: </a:t>
            </a:r>
            <a:r>
              <a:rPr lang="he-IL" dirty="0">
                <a:solidFill>
                  <a:srgbClr val="1F497D"/>
                </a:solidFill>
                <a:latin typeface="Arial"/>
                <a:cs typeface="Arial"/>
              </a:rPr>
              <a:t>בגרות תשס"ט</a:t>
            </a:r>
          </a:p>
          <a:p>
            <a:pPr>
              <a:defRPr/>
            </a:pPr>
            <a:r>
              <a:rPr lang="he-IL" dirty="0">
                <a:solidFill>
                  <a:srgbClr val="1F497D"/>
                </a:solidFill>
              </a:rPr>
              <a:t>תארו דרך אחת שבה מוטציה מסוג החלפת בסיס אחד באחר עשויה לגרום לשינוי באורך  שרשרת החומצות האמיניות.   </a:t>
            </a:r>
          </a:p>
        </p:txBody>
      </p:sp>
      <p:sp>
        <p:nvSpPr>
          <p:cNvPr id="10"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8:</a:t>
            </a:r>
          </a:p>
          <a:p>
            <a:pPr>
              <a:defRPr/>
            </a:pPr>
            <a:r>
              <a:rPr lang="he-IL" dirty="0">
                <a:solidFill>
                  <a:srgbClr val="1F497D"/>
                </a:solidFill>
              </a:rPr>
              <a:t>לא כל מוטציה נקודתית מסוג של החלפת בסיס גורמת לשינוי בחלבון. ציינו שתי סיבות אפשריות לכך.</a:t>
            </a:r>
          </a:p>
          <a:p>
            <a:pPr>
              <a:defRPr/>
            </a:pPr>
            <a:endParaRPr lang="he-IL" dirty="0">
              <a:solidFill>
                <a:srgbClr val="1F497D"/>
              </a:solidFill>
            </a:endParaRPr>
          </a:p>
        </p:txBody>
      </p:sp>
      <p:sp>
        <p:nvSpPr>
          <p:cNvPr id="64516"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8</a:t>
            </a:r>
            <a:endParaRPr lang="he-IL" sz="1800" smtClean="0"/>
          </a:p>
        </p:txBody>
      </p:sp>
      <p:sp>
        <p:nvSpPr>
          <p:cNvPr id="7"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13B2F23-6236-4DA5-9951-A35DD3CF2368}" type="slidenum">
              <a:rPr lang="he-IL" sz="1200" smtClean="0">
                <a:solidFill>
                  <a:srgbClr val="FFFFFF">
                    <a:lumMod val="85000"/>
                  </a:srgbClr>
                </a:solidFill>
              </a:rPr>
              <a:pPr fontAlgn="base">
                <a:spcBef>
                  <a:spcPct val="0"/>
                </a:spcBef>
                <a:spcAft>
                  <a:spcPct val="0"/>
                </a:spcAft>
                <a:defRPr/>
              </a:pPr>
              <a:t>33</a:t>
            </a:fld>
            <a:endParaRPr lang="he-IL" sz="1200" dirty="0" smtClean="0">
              <a:solidFill>
                <a:srgbClr val="FFFFFF">
                  <a:lumMod val="85000"/>
                </a:srgbClr>
              </a:solidFill>
            </a:endParaRPr>
          </a:p>
        </p:txBody>
      </p:sp>
      <p:sp>
        <p:nvSpPr>
          <p:cNvPr id="8"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8:</a:t>
            </a:r>
          </a:p>
          <a:p>
            <a:pPr>
              <a:defRPr/>
            </a:pPr>
            <a:r>
              <a:rPr lang="he-IL" dirty="0">
                <a:solidFill>
                  <a:srgbClr val="1F497D"/>
                </a:solidFill>
              </a:rPr>
              <a:t>לא כל מוטציה נקודתית מסוג של החלפת בסיס גורמת לשינוי בחלבון. ציינו שתי סיבות אפשריות לכך.</a:t>
            </a:r>
          </a:p>
        </p:txBody>
      </p:sp>
      <p:sp>
        <p:nvSpPr>
          <p:cNvPr id="65540"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7"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60BE062-1A54-422C-8B13-B82DCEA1FD5F}" type="slidenum">
              <a:rPr lang="he-IL" sz="1200" smtClean="0">
                <a:solidFill>
                  <a:srgbClr val="FFFFFF">
                    <a:lumMod val="85000"/>
                  </a:srgbClr>
                </a:solidFill>
              </a:rPr>
              <a:pPr fontAlgn="base">
                <a:spcBef>
                  <a:spcPct val="0"/>
                </a:spcBef>
                <a:spcAft>
                  <a:spcPct val="0"/>
                </a:spcAft>
                <a:defRPr/>
              </a:pPr>
              <a:t>34</a:t>
            </a:fld>
            <a:endParaRPr lang="he-IL" sz="1200" dirty="0" smtClean="0">
              <a:solidFill>
                <a:srgbClr val="FFFFFF">
                  <a:lumMod val="85000"/>
                </a:srgbClr>
              </a:solidFill>
            </a:endParaRPr>
          </a:p>
        </p:txBody>
      </p:sp>
      <p:sp>
        <p:nvSpPr>
          <p:cNvPr id="8" name="Rectangle 12"/>
          <p:cNvSpPr/>
          <p:nvPr/>
        </p:nvSpPr>
        <p:spPr>
          <a:xfrm>
            <a:off x="495300" y="2205038"/>
            <a:ext cx="8196263" cy="151288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endParaRPr lang="he-IL" dirty="0">
              <a:solidFill>
                <a:prstClr val="black"/>
              </a:solidFill>
            </a:endParaRPr>
          </a:p>
          <a:p>
            <a:pPr fontAlgn="auto">
              <a:spcBef>
                <a:spcPts val="0"/>
              </a:spcBef>
              <a:spcAft>
                <a:spcPts val="0"/>
              </a:spcAft>
              <a:defRPr/>
            </a:pPr>
            <a:r>
              <a:rPr lang="he-IL" dirty="0">
                <a:solidFill>
                  <a:prstClr val="black"/>
                </a:solidFill>
              </a:rPr>
              <a:t>לא יחול שינוי </a:t>
            </a:r>
            <a:r>
              <a:rPr lang="he-IL" dirty="0">
                <a:solidFill>
                  <a:schemeClr val="tx1"/>
                </a:solidFill>
              </a:rPr>
              <a:t>בחלבון במקרים הבאים:</a:t>
            </a:r>
          </a:p>
          <a:p>
            <a:pPr fontAlgn="auto">
              <a:spcBef>
                <a:spcPts val="0"/>
              </a:spcBef>
              <a:spcAft>
                <a:spcPts val="0"/>
              </a:spcAft>
              <a:defRPr/>
            </a:pPr>
            <a:r>
              <a:rPr lang="he-IL" dirty="0">
                <a:solidFill>
                  <a:schemeClr val="tx1"/>
                </a:solidFill>
              </a:rPr>
              <a:t>א. המוטציה גרמה לשינוי </a:t>
            </a:r>
            <a:r>
              <a:rPr lang="he-IL" dirty="0" err="1" smtClean="0">
                <a:solidFill>
                  <a:schemeClr val="tx1"/>
                </a:solidFill>
              </a:rPr>
              <a:t>הקודון</a:t>
            </a:r>
            <a:r>
              <a:rPr lang="he-IL" dirty="0" smtClean="0">
                <a:solidFill>
                  <a:schemeClr val="tx1"/>
                </a:solidFill>
              </a:rPr>
              <a:t>, אולם </a:t>
            </a:r>
            <a:r>
              <a:rPr lang="he-IL" dirty="0" err="1" smtClean="0">
                <a:solidFill>
                  <a:schemeClr val="tx1"/>
                </a:solidFill>
              </a:rPr>
              <a:t>הקודון</a:t>
            </a:r>
            <a:r>
              <a:rPr lang="he-IL" dirty="0" smtClean="0">
                <a:solidFill>
                  <a:schemeClr val="tx1"/>
                </a:solidFill>
              </a:rPr>
              <a:t> החדש מקודד לאותה חומצה אמינית.</a:t>
            </a:r>
          </a:p>
          <a:p>
            <a:pPr fontAlgn="auto">
              <a:spcBef>
                <a:spcPts val="0"/>
              </a:spcBef>
              <a:spcAft>
                <a:spcPts val="0"/>
              </a:spcAft>
              <a:defRPr/>
            </a:pPr>
            <a:r>
              <a:rPr lang="he-IL" dirty="0" smtClean="0">
                <a:solidFill>
                  <a:schemeClr val="tx1"/>
                </a:solidFill>
              </a:rPr>
              <a:t>ב</a:t>
            </a:r>
            <a:r>
              <a:rPr lang="he-IL" dirty="0">
                <a:solidFill>
                  <a:schemeClr val="tx1"/>
                </a:solidFill>
              </a:rPr>
              <a:t>. המוטציה הייתה באינטרון, שמוסר ממילא בתהליך השחבור </a:t>
            </a:r>
            <a:r>
              <a:rPr lang="he-IL" dirty="0">
                <a:solidFill>
                  <a:prstClr val="black"/>
                </a:solidFill>
              </a:rPr>
              <a:t>ואינו עובר תרגום.</a:t>
            </a:r>
          </a:p>
        </p:txBody>
      </p:sp>
      <p:sp>
        <p:nvSpPr>
          <p:cNvPr id="9"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9:</a:t>
            </a:r>
          </a:p>
          <a:p>
            <a:pPr fontAlgn="auto">
              <a:spcBef>
                <a:spcPts val="0"/>
              </a:spcBef>
              <a:spcAft>
                <a:spcPts val="0"/>
              </a:spcAft>
              <a:defRPr/>
            </a:pPr>
            <a:r>
              <a:rPr lang="he-IL" dirty="0">
                <a:solidFill>
                  <a:srgbClr val="1F497D"/>
                </a:solidFill>
                <a:latin typeface="Arial"/>
                <a:cs typeface="Arial"/>
              </a:rPr>
              <a:t>מחלת </a:t>
            </a:r>
            <a:r>
              <a:rPr lang="he-IL" dirty="0" err="1">
                <a:solidFill>
                  <a:srgbClr val="1F497D"/>
                </a:solidFill>
                <a:latin typeface="Arial"/>
                <a:cs typeface="Arial"/>
              </a:rPr>
              <a:t>סיסטיק</a:t>
            </a:r>
            <a:r>
              <a:rPr lang="he-IL" dirty="0">
                <a:solidFill>
                  <a:srgbClr val="1F497D"/>
                </a:solidFill>
                <a:latin typeface="Arial"/>
                <a:cs typeface="Arial"/>
              </a:rPr>
              <a:t> </a:t>
            </a:r>
            <a:r>
              <a:rPr lang="he-IL" dirty="0" err="1">
                <a:solidFill>
                  <a:schemeClr val="tx2"/>
                </a:solidFill>
                <a:latin typeface="Arial"/>
                <a:cs typeface="Arial"/>
              </a:rPr>
              <a:t>פיברוזיס</a:t>
            </a:r>
            <a:r>
              <a:rPr lang="he-IL" dirty="0">
                <a:solidFill>
                  <a:schemeClr val="tx2"/>
                </a:solidFill>
                <a:latin typeface="Arial"/>
                <a:cs typeface="Arial"/>
              </a:rPr>
              <a:t> (</a:t>
            </a:r>
            <a:r>
              <a:rPr lang="en-US" dirty="0">
                <a:solidFill>
                  <a:schemeClr val="tx2"/>
                </a:solidFill>
                <a:latin typeface="Arial"/>
                <a:cs typeface="Arial"/>
              </a:rPr>
              <a:t>CF</a:t>
            </a:r>
            <a:r>
              <a:rPr lang="he-IL" dirty="0">
                <a:solidFill>
                  <a:schemeClr val="tx2"/>
                </a:solidFill>
                <a:latin typeface="Arial"/>
                <a:cs typeface="Arial"/>
              </a:rPr>
              <a:t>) היא מחלה גנטית שהגורם לה הוא חלבון פגום המתפקד </a:t>
            </a:r>
          </a:p>
          <a:p>
            <a:pPr fontAlgn="auto">
              <a:spcBef>
                <a:spcPts val="0"/>
              </a:spcBef>
              <a:spcAft>
                <a:spcPts val="0"/>
              </a:spcAft>
              <a:defRPr/>
            </a:pPr>
            <a:r>
              <a:rPr lang="he-IL" dirty="0">
                <a:solidFill>
                  <a:schemeClr val="tx2"/>
                </a:solidFill>
                <a:latin typeface="Arial"/>
                <a:cs typeface="Arial"/>
              </a:rPr>
              <a:t>כתעלה בתאי האפיתל בדרכי הנשימה ובתאים נוספים. </a:t>
            </a:r>
          </a:p>
          <a:p>
            <a:pPr fontAlgn="auto">
              <a:spcBef>
                <a:spcPts val="0"/>
              </a:spcBef>
              <a:spcAft>
                <a:spcPts val="0"/>
              </a:spcAft>
              <a:defRPr/>
            </a:pPr>
            <a:r>
              <a:rPr lang="he-IL" dirty="0">
                <a:solidFill>
                  <a:schemeClr val="tx2"/>
                </a:solidFill>
                <a:latin typeface="Arial"/>
                <a:cs typeface="Arial"/>
              </a:rPr>
              <a:t>אצל שני חולים במחלת </a:t>
            </a:r>
            <a:r>
              <a:rPr lang="en-US" dirty="0">
                <a:solidFill>
                  <a:schemeClr val="tx2"/>
                </a:solidFill>
                <a:latin typeface="Arial"/>
                <a:cs typeface="Arial"/>
              </a:rPr>
              <a:t>CF</a:t>
            </a:r>
            <a:r>
              <a:rPr lang="he-IL" dirty="0">
                <a:solidFill>
                  <a:schemeClr val="tx2"/>
                </a:solidFill>
                <a:latin typeface="Arial"/>
                <a:cs typeface="Arial"/>
              </a:rPr>
              <a:t> אותרה מוטציה נקודתית בגן המקודד לחלבון, שגרמה </a:t>
            </a:r>
          </a:p>
          <a:p>
            <a:pPr fontAlgn="auto">
              <a:spcBef>
                <a:spcPts val="0"/>
              </a:spcBef>
              <a:spcAft>
                <a:spcPts val="0"/>
              </a:spcAft>
              <a:defRPr/>
            </a:pPr>
            <a:r>
              <a:rPr lang="he-IL" dirty="0">
                <a:solidFill>
                  <a:schemeClr val="tx2"/>
                </a:solidFill>
                <a:latin typeface="Arial"/>
                <a:cs typeface="Arial"/>
              </a:rPr>
              <a:t>להחלפת חומצה אמינית אחת בחלבון, אך מיקום המוטציה בגן שונה אצל שני החולים. </a:t>
            </a:r>
          </a:p>
          <a:p>
            <a:pPr fontAlgn="auto">
              <a:spcBef>
                <a:spcPts val="0"/>
              </a:spcBef>
              <a:spcAft>
                <a:spcPts val="0"/>
              </a:spcAft>
              <a:defRPr/>
            </a:pPr>
            <a:r>
              <a:rPr lang="he-IL" dirty="0">
                <a:solidFill>
                  <a:schemeClr val="tx2"/>
                </a:solidFill>
                <a:latin typeface="Arial"/>
                <a:cs typeface="Arial"/>
              </a:rPr>
              <a:t>בין שני החולים יש הבדל בחומרת המחלה: אצל חולה אחד המחלה חמורה ואצל האחר קלה יותר.</a:t>
            </a:r>
          </a:p>
          <a:p>
            <a:pPr fontAlgn="auto">
              <a:spcBef>
                <a:spcPts val="0"/>
              </a:spcBef>
              <a:spcAft>
                <a:spcPts val="0"/>
              </a:spcAft>
              <a:defRPr/>
            </a:pPr>
            <a:r>
              <a:rPr lang="he-IL" dirty="0">
                <a:solidFill>
                  <a:schemeClr val="tx2"/>
                </a:solidFill>
                <a:latin typeface="Arial"/>
                <a:cs typeface="Arial"/>
              </a:rPr>
              <a:t>שערו מה הגורם לשוני בחומרת </a:t>
            </a:r>
            <a:r>
              <a:rPr lang="he-IL" dirty="0">
                <a:solidFill>
                  <a:srgbClr val="1F497D"/>
                </a:solidFill>
                <a:latin typeface="Arial"/>
                <a:cs typeface="Arial"/>
              </a:rPr>
              <a:t>המחלה.</a:t>
            </a:r>
            <a:endParaRPr lang="he-IL" dirty="0">
              <a:solidFill>
                <a:srgbClr val="CC00FF"/>
              </a:solidFill>
              <a:latin typeface="Arial"/>
              <a:cs typeface="Arial"/>
            </a:endParaRPr>
          </a:p>
        </p:txBody>
      </p:sp>
      <p:sp>
        <p:nvSpPr>
          <p:cNvPr id="66564"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9</a:t>
            </a:r>
            <a:endParaRPr lang="he-IL" sz="1800" smtClean="0"/>
          </a:p>
        </p:txBody>
      </p:sp>
      <p:sp>
        <p:nvSpPr>
          <p:cNvPr id="8"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535B719-01AF-4390-A309-08BCC56D049B}" type="slidenum">
              <a:rPr lang="he-IL" sz="1200" smtClean="0">
                <a:solidFill>
                  <a:srgbClr val="FFFFFF">
                    <a:lumMod val="85000"/>
                  </a:srgbClr>
                </a:solidFill>
              </a:rPr>
              <a:pPr fontAlgn="base">
                <a:spcBef>
                  <a:spcPct val="0"/>
                </a:spcBef>
                <a:spcAft>
                  <a:spcPct val="0"/>
                </a:spcAft>
                <a:defRPr/>
              </a:pPr>
              <a:t>35</a:t>
            </a:fld>
            <a:endParaRPr lang="he-IL" sz="1200" dirty="0" smtClean="0">
              <a:solidFill>
                <a:srgbClr val="FFFFFF">
                  <a:lumMod val="85000"/>
                </a:srgbClr>
              </a:solidFill>
            </a:endParaRPr>
          </a:p>
        </p:txBody>
      </p:sp>
      <p:sp>
        <p:nvSpPr>
          <p:cNvPr id="7"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 מיקום המוטציה קובע את מידת ההשפעה על פעילות החלבון</a:t>
            </a:r>
            <a:endParaRPr lang="he-IL" sz="1800" smtClean="0"/>
          </a:p>
        </p:txBody>
      </p:sp>
      <p:sp>
        <p:nvSpPr>
          <p:cNvPr id="7" name="Rectangle 12"/>
          <p:cNvSpPr/>
          <p:nvPr/>
        </p:nvSpPr>
        <p:spPr>
          <a:xfrm>
            <a:off x="250825" y="3213100"/>
            <a:ext cx="8196263" cy="17287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endParaRPr lang="he-IL" dirty="0">
              <a:solidFill>
                <a:prstClr val="black"/>
              </a:solidFill>
            </a:endParaRPr>
          </a:p>
          <a:p>
            <a:pPr fontAlgn="auto">
              <a:spcBef>
                <a:spcPts val="0"/>
              </a:spcBef>
              <a:spcAft>
                <a:spcPts val="0"/>
              </a:spcAft>
              <a:defRPr/>
            </a:pPr>
            <a:r>
              <a:rPr lang="he-IL" dirty="0">
                <a:solidFill>
                  <a:prstClr val="black"/>
                </a:solidFill>
              </a:rPr>
              <a:t>אם </a:t>
            </a:r>
            <a:r>
              <a:rPr lang="he-IL" dirty="0">
                <a:solidFill>
                  <a:schemeClr val="tx1"/>
                </a:solidFill>
              </a:rPr>
              <a:t>החומצה האמינית שהתחלפה עקב המוטציה היא באתר הפעיל של החלבון, יש סיכוי רב יותר שפעילות החלבון תיפגע ודרגת החומרה של המחלה תהיה גדולה יותר. אם החומצה האמינית אינה באתר הפעיל ואינה משפיעה על מבנהו המרחבי, ייתכן שפעילות החלבון תיפגע במידה מועטה בלבד.</a:t>
            </a:r>
          </a:p>
        </p:txBody>
      </p:sp>
      <p:sp>
        <p:nvSpPr>
          <p:cNvPr id="8"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B75B057-207A-4587-BD28-DD8882F5C8E3}" type="slidenum">
              <a:rPr lang="he-IL" sz="1200" smtClean="0">
                <a:solidFill>
                  <a:srgbClr val="FFFFFF">
                    <a:lumMod val="85000"/>
                  </a:srgbClr>
                </a:solidFill>
              </a:rPr>
              <a:pPr fontAlgn="base">
                <a:spcBef>
                  <a:spcPct val="0"/>
                </a:spcBef>
                <a:spcAft>
                  <a:spcPct val="0"/>
                </a:spcAft>
                <a:defRPr/>
              </a:pPr>
              <a:t>36</a:t>
            </a:fld>
            <a:endParaRPr lang="he-IL" sz="1200" dirty="0" smtClean="0">
              <a:solidFill>
                <a:srgbClr val="FFFFFF">
                  <a:lumMod val="85000"/>
                </a:srgbClr>
              </a:solidFill>
            </a:endParaRPr>
          </a:p>
        </p:txBody>
      </p:sp>
      <p:sp>
        <p:nvSpPr>
          <p:cNvPr id="9" name="TextBox 8"/>
          <p:cNvSpPr txBox="1"/>
          <p:nvPr/>
        </p:nvSpPr>
        <p:spPr>
          <a:xfrm>
            <a:off x="285750" y="500063"/>
            <a:ext cx="8183563"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9:</a:t>
            </a:r>
          </a:p>
          <a:p>
            <a:pPr fontAlgn="auto">
              <a:spcBef>
                <a:spcPts val="0"/>
              </a:spcBef>
              <a:spcAft>
                <a:spcPts val="0"/>
              </a:spcAft>
              <a:defRPr/>
            </a:pPr>
            <a:r>
              <a:rPr lang="he-IL" dirty="0">
                <a:solidFill>
                  <a:srgbClr val="1F497D"/>
                </a:solidFill>
                <a:latin typeface="Arial"/>
                <a:cs typeface="Arial"/>
              </a:rPr>
              <a:t>מחלת </a:t>
            </a:r>
            <a:r>
              <a:rPr lang="he-IL" dirty="0" err="1">
                <a:solidFill>
                  <a:srgbClr val="1F497D"/>
                </a:solidFill>
                <a:latin typeface="Arial"/>
                <a:cs typeface="Arial"/>
              </a:rPr>
              <a:t>סיסטיק</a:t>
            </a:r>
            <a:r>
              <a:rPr lang="he-IL" dirty="0">
                <a:solidFill>
                  <a:srgbClr val="1F497D"/>
                </a:solidFill>
                <a:latin typeface="Arial"/>
                <a:cs typeface="Arial"/>
              </a:rPr>
              <a:t> </a:t>
            </a:r>
            <a:r>
              <a:rPr lang="he-IL" dirty="0" err="1">
                <a:solidFill>
                  <a:schemeClr val="tx2"/>
                </a:solidFill>
                <a:latin typeface="Arial"/>
                <a:cs typeface="Arial"/>
              </a:rPr>
              <a:t>פיברוזיס</a:t>
            </a:r>
            <a:r>
              <a:rPr lang="he-IL" dirty="0">
                <a:solidFill>
                  <a:schemeClr val="tx2"/>
                </a:solidFill>
                <a:latin typeface="Arial"/>
                <a:cs typeface="Arial"/>
              </a:rPr>
              <a:t> (</a:t>
            </a:r>
            <a:r>
              <a:rPr lang="en-US" dirty="0">
                <a:solidFill>
                  <a:schemeClr val="tx2"/>
                </a:solidFill>
                <a:latin typeface="Arial"/>
                <a:cs typeface="Arial"/>
              </a:rPr>
              <a:t>CF</a:t>
            </a:r>
            <a:r>
              <a:rPr lang="he-IL" dirty="0">
                <a:solidFill>
                  <a:schemeClr val="tx2"/>
                </a:solidFill>
                <a:latin typeface="Arial"/>
                <a:cs typeface="Arial"/>
              </a:rPr>
              <a:t>) היא מחלה גנטית שהגורם לה הוא חלבון פגום המתפקד </a:t>
            </a:r>
          </a:p>
          <a:p>
            <a:pPr fontAlgn="auto">
              <a:spcBef>
                <a:spcPts val="0"/>
              </a:spcBef>
              <a:spcAft>
                <a:spcPts val="0"/>
              </a:spcAft>
              <a:defRPr/>
            </a:pPr>
            <a:r>
              <a:rPr lang="he-IL" dirty="0">
                <a:solidFill>
                  <a:schemeClr val="tx2"/>
                </a:solidFill>
                <a:latin typeface="Arial"/>
                <a:cs typeface="Arial"/>
              </a:rPr>
              <a:t>כתעלה בתאי האפיתל בדרכי הנשימה ובתאים נוספים. </a:t>
            </a:r>
          </a:p>
          <a:p>
            <a:pPr fontAlgn="auto">
              <a:spcBef>
                <a:spcPts val="0"/>
              </a:spcBef>
              <a:spcAft>
                <a:spcPts val="0"/>
              </a:spcAft>
              <a:defRPr/>
            </a:pPr>
            <a:r>
              <a:rPr lang="he-IL" dirty="0">
                <a:solidFill>
                  <a:schemeClr val="tx2"/>
                </a:solidFill>
                <a:latin typeface="Arial"/>
                <a:cs typeface="Arial"/>
              </a:rPr>
              <a:t>אצל שני חולים במחלת </a:t>
            </a:r>
            <a:r>
              <a:rPr lang="en-US" dirty="0">
                <a:solidFill>
                  <a:schemeClr val="tx2"/>
                </a:solidFill>
                <a:latin typeface="Arial"/>
                <a:cs typeface="Arial"/>
              </a:rPr>
              <a:t>CF</a:t>
            </a:r>
            <a:r>
              <a:rPr lang="he-IL" dirty="0">
                <a:solidFill>
                  <a:schemeClr val="tx2"/>
                </a:solidFill>
                <a:latin typeface="Arial"/>
                <a:cs typeface="Arial"/>
              </a:rPr>
              <a:t> אותרה מוטציה נקודתית בגן המקודד לחלבון, שגרמה </a:t>
            </a:r>
          </a:p>
          <a:p>
            <a:pPr fontAlgn="auto">
              <a:spcBef>
                <a:spcPts val="0"/>
              </a:spcBef>
              <a:spcAft>
                <a:spcPts val="0"/>
              </a:spcAft>
              <a:defRPr/>
            </a:pPr>
            <a:r>
              <a:rPr lang="he-IL" dirty="0">
                <a:solidFill>
                  <a:schemeClr val="tx2"/>
                </a:solidFill>
                <a:latin typeface="Arial"/>
                <a:cs typeface="Arial"/>
              </a:rPr>
              <a:t>להחלפת חומצה אמינית אחת בחלבון, אך מיקום המוטציה בגן שונה אצל שני החולים. </a:t>
            </a:r>
          </a:p>
          <a:p>
            <a:pPr fontAlgn="auto">
              <a:spcBef>
                <a:spcPts val="0"/>
              </a:spcBef>
              <a:spcAft>
                <a:spcPts val="0"/>
              </a:spcAft>
              <a:defRPr/>
            </a:pPr>
            <a:r>
              <a:rPr lang="he-IL" dirty="0">
                <a:solidFill>
                  <a:schemeClr val="tx2"/>
                </a:solidFill>
                <a:latin typeface="Arial"/>
                <a:cs typeface="Arial"/>
              </a:rPr>
              <a:t>בין שני החולים יש הבדל בחומרת המחלה: אצל חולה אחד המחלה חמורה ואצל האחר קלה יותר.</a:t>
            </a:r>
          </a:p>
          <a:p>
            <a:pPr fontAlgn="auto">
              <a:spcBef>
                <a:spcPts val="0"/>
              </a:spcBef>
              <a:spcAft>
                <a:spcPts val="0"/>
              </a:spcAft>
              <a:defRPr/>
            </a:pPr>
            <a:r>
              <a:rPr lang="he-IL" dirty="0">
                <a:solidFill>
                  <a:schemeClr val="tx2"/>
                </a:solidFill>
                <a:latin typeface="Arial"/>
                <a:cs typeface="Arial"/>
              </a:rPr>
              <a:t>שערו מה הגורם לשוני בחומרת </a:t>
            </a:r>
            <a:r>
              <a:rPr lang="he-IL" dirty="0">
                <a:solidFill>
                  <a:srgbClr val="1F497D"/>
                </a:solidFill>
                <a:latin typeface="Arial"/>
                <a:cs typeface="Arial"/>
              </a:rPr>
              <a:t>המחלה.</a:t>
            </a:r>
            <a:endParaRPr lang="he-IL" dirty="0">
              <a:solidFill>
                <a:srgbClr val="CC00FF"/>
              </a:solidFill>
              <a:latin typeface="Arial"/>
              <a:cs typeface="Arial"/>
            </a:endParaRPr>
          </a:p>
        </p:txBody>
      </p:sp>
      <p:sp>
        <p:nvSpPr>
          <p:cNvPr id="10"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10:</a:t>
            </a:r>
          </a:p>
          <a:p>
            <a:pPr>
              <a:defRPr/>
            </a:pPr>
            <a:r>
              <a:rPr lang="he-IL" dirty="0">
                <a:solidFill>
                  <a:srgbClr val="1F497D"/>
                </a:solidFill>
              </a:rPr>
              <a:t>למוטציה של הוספת בסיס או החסרתו עלולות להיות השפעות </a:t>
            </a:r>
            <a:r>
              <a:rPr lang="he-IL" dirty="0">
                <a:solidFill>
                  <a:schemeClr val="tx2"/>
                </a:solidFill>
              </a:rPr>
              <a:t>חמורות יותר ממוטציה </a:t>
            </a:r>
          </a:p>
          <a:p>
            <a:pPr>
              <a:defRPr/>
            </a:pPr>
            <a:r>
              <a:rPr lang="he-IL" dirty="0">
                <a:solidFill>
                  <a:schemeClr val="tx2"/>
                </a:solidFill>
              </a:rPr>
              <a:t>של החלפת בסיס אחד באחר. הסבירו על מה מבוסס טיעון זה?</a:t>
            </a:r>
          </a:p>
        </p:txBody>
      </p:sp>
      <p:sp>
        <p:nvSpPr>
          <p:cNvPr id="68612"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10</a:t>
            </a:r>
            <a:endParaRPr lang="he-IL" sz="1800" smtClean="0"/>
          </a:p>
        </p:txBody>
      </p:sp>
      <p:sp>
        <p:nvSpPr>
          <p:cNvPr id="7"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BE71F76-EC5E-4445-B8F7-9A3A5BE2032B}" type="slidenum">
              <a:rPr lang="he-IL" sz="1200" smtClean="0">
                <a:solidFill>
                  <a:srgbClr val="FFFFFF">
                    <a:lumMod val="85000"/>
                  </a:srgbClr>
                </a:solidFill>
              </a:rPr>
              <a:pPr fontAlgn="base">
                <a:spcBef>
                  <a:spcPct val="0"/>
                </a:spcBef>
                <a:spcAft>
                  <a:spcPct val="0"/>
                </a:spcAft>
                <a:defRPr/>
              </a:pPr>
              <a:t>37</a:t>
            </a:fld>
            <a:endParaRPr lang="he-IL" sz="1200" dirty="0" smtClean="0">
              <a:solidFill>
                <a:srgbClr val="FFFFFF">
                  <a:lumMod val="85000"/>
                </a:srgbClr>
              </a:solidFill>
            </a:endParaRPr>
          </a:p>
        </p:txBody>
      </p:sp>
      <p:sp>
        <p:nvSpPr>
          <p:cNvPr id="8"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10:</a:t>
            </a:r>
          </a:p>
          <a:p>
            <a:pPr>
              <a:defRPr/>
            </a:pPr>
            <a:r>
              <a:rPr lang="he-IL" dirty="0">
                <a:solidFill>
                  <a:schemeClr val="tx2"/>
                </a:solidFill>
              </a:rPr>
              <a:t>למוטציה של הוספת בסיס או החסרתו עלולות להיות השפעות חמורות יותר ממוטציה</a:t>
            </a:r>
          </a:p>
          <a:p>
            <a:pPr>
              <a:defRPr/>
            </a:pPr>
            <a:r>
              <a:rPr lang="he-IL" dirty="0">
                <a:solidFill>
                  <a:schemeClr val="tx2"/>
                </a:solidFill>
              </a:rPr>
              <a:t>של החלפת בסיס אחד באחר. הסבירו על מה מבוסס טיעון זה?</a:t>
            </a:r>
          </a:p>
        </p:txBody>
      </p:sp>
      <p:sp>
        <p:nvSpPr>
          <p:cNvPr id="69636"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7"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078CB29-E9E0-487A-A51A-3F3559529D35}" type="slidenum">
              <a:rPr lang="he-IL" sz="1200" smtClean="0">
                <a:solidFill>
                  <a:srgbClr val="FFFFFF">
                    <a:lumMod val="85000"/>
                  </a:srgbClr>
                </a:solidFill>
              </a:rPr>
              <a:pPr fontAlgn="base">
                <a:spcBef>
                  <a:spcPct val="0"/>
                </a:spcBef>
                <a:spcAft>
                  <a:spcPct val="0"/>
                </a:spcAft>
                <a:defRPr/>
              </a:pPr>
              <a:t>38</a:t>
            </a:fld>
            <a:endParaRPr lang="he-IL" sz="1200" dirty="0" smtClean="0">
              <a:solidFill>
                <a:srgbClr val="FFFFFF">
                  <a:lumMod val="85000"/>
                </a:srgbClr>
              </a:solidFill>
            </a:endParaRPr>
          </a:p>
        </p:txBody>
      </p:sp>
      <p:sp>
        <p:nvSpPr>
          <p:cNvPr id="8" name="Rectangle 12"/>
          <p:cNvSpPr/>
          <p:nvPr/>
        </p:nvSpPr>
        <p:spPr>
          <a:xfrm>
            <a:off x="495300" y="2133600"/>
            <a:ext cx="8196263" cy="22336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endParaRPr lang="he-IL" dirty="0">
              <a:solidFill>
                <a:prstClr val="black"/>
              </a:solidFill>
            </a:endParaRPr>
          </a:p>
          <a:p>
            <a:pPr fontAlgn="auto">
              <a:spcBef>
                <a:spcPts val="0"/>
              </a:spcBef>
              <a:spcAft>
                <a:spcPts val="0"/>
              </a:spcAft>
              <a:defRPr/>
            </a:pPr>
            <a:r>
              <a:rPr lang="he-IL" dirty="0">
                <a:solidFill>
                  <a:schemeClr val="tx1"/>
                </a:solidFill>
              </a:rPr>
              <a:t>מוטציה של הוספת בסיס או החסרתו גורמת לשינוי מסגרת הקריאה, כלומר לשינוי כל הקודונים מנקודת המוטציה ואילך. לכן רצף החומצות האמיניות בחלבון משתנה לחלוטין מנקודת המוטציה. בשל השינוי הגדול, גדל הסיכוי שהחלבון הנוצר לא יהיה פעיל.</a:t>
            </a:r>
          </a:p>
          <a:p>
            <a:pPr fontAlgn="auto">
              <a:spcBef>
                <a:spcPts val="0"/>
              </a:spcBef>
              <a:spcAft>
                <a:spcPts val="0"/>
              </a:spcAft>
              <a:defRPr/>
            </a:pPr>
            <a:r>
              <a:rPr lang="he-IL" dirty="0">
                <a:solidFill>
                  <a:schemeClr val="tx1"/>
                </a:solidFill>
              </a:rPr>
              <a:t>לעומת זאת, לעתים, למוטציה של החלפת בסיס אין השפעה על החלבון (במקרה שנוצר קודון המקודד לאותה חומצה אמינית), ולעתים חומצה אמינית אחת משתנה, אך לא תמיד חלה פגיעה רבה </a:t>
            </a:r>
            <a:r>
              <a:rPr lang="he-IL" dirty="0">
                <a:solidFill>
                  <a:prstClr val="black"/>
                </a:solidFill>
              </a:rPr>
              <a:t>בתפקוד החלבון (תלוי אם השינוי השפיע על האתר הפעיל של החלבון).</a:t>
            </a:r>
          </a:p>
          <a:p>
            <a:pPr fontAlgn="auto">
              <a:spcBef>
                <a:spcPts val="0"/>
              </a:spcBef>
              <a:spcAft>
                <a:spcPts val="0"/>
              </a:spcAft>
              <a:defRPr/>
            </a:pPr>
            <a:endParaRPr lang="he-IL" dirty="0">
              <a:solidFill>
                <a:prstClr val="black"/>
              </a:solidFill>
            </a:endParaRPr>
          </a:p>
        </p:txBody>
      </p:sp>
      <p:sp>
        <p:nvSpPr>
          <p:cNvPr id="9"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11:</a:t>
            </a:r>
          </a:p>
          <a:p>
            <a:pPr>
              <a:defRPr/>
            </a:pPr>
            <a:r>
              <a:rPr lang="he-IL" dirty="0">
                <a:solidFill>
                  <a:srgbClr val="1F497D"/>
                </a:solidFill>
              </a:rPr>
              <a:t>מוטציות עשויות להתרחש הן בתאי הגוף הן בתאי הרבייה (תאי המין). מהו ההבדל בהשפעותיהן של המוטציות בכל אחד משני סוגי תאים אלו?</a:t>
            </a:r>
          </a:p>
        </p:txBody>
      </p:sp>
      <p:sp>
        <p:nvSpPr>
          <p:cNvPr id="70660"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11</a:t>
            </a:r>
            <a:endParaRPr lang="he-IL" sz="1800" smtClean="0"/>
          </a:p>
        </p:txBody>
      </p:sp>
      <p:sp>
        <p:nvSpPr>
          <p:cNvPr id="7"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F77A6EE-9641-4BD2-BAA3-FDBA2DF56F3D}" type="slidenum">
              <a:rPr lang="he-IL" sz="1200" smtClean="0">
                <a:solidFill>
                  <a:srgbClr val="FFFFFF">
                    <a:lumMod val="85000"/>
                  </a:srgbClr>
                </a:solidFill>
              </a:rPr>
              <a:pPr fontAlgn="base">
                <a:spcBef>
                  <a:spcPct val="0"/>
                </a:spcBef>
                <a:spcAft>
                  <a:spcPct val="0"/>
                </a:spcAft>
                <a:defRPr/>
              </a:pPr>
              <a:t>39</a:t>
            </a:fld>
            <a:endParaRPr lang="he-IL" sz="1200" dirty="0" smtClean="0">
              <a:solidFill>
                <a:srgbClr val="FFFFFF">
                  <a:lumMod val="85000"/>
                </a:srgbClr>
              </a:solidFill>
            </a:endParaRPr>
          </a:p>
        </p:txBody>
      </p:sp>
      <p:sp>
        <p:nvSpPr>
          <p:cNvPr id="8"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9"/>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a:t>
            </a:r>
            <a:endParaRPr lang="he-IL" dirty="0"/>
          </a:p>
        </p:txBody>
      </p:sp>
      <p:grpSp>
        <p:nvGrpSpPr>
          <p:cNvPr id="35844" name="קבוצה 20"/>
          <p:cNvGrpSpPr>
            <a:grpSpLocks/>
          </p:cNvGrpSpPr>
          <p:nvPr/>
        </p:nvGrpSpPr>
        <p:grpSpPr bwMode="auto">
          <a:xfrm>
            <a:off x="179388" y="2997200"/>
            <a:ext cx="8399462" cy="3267075"/>
            <a:chOff x="393927" y="1529997"/>
            <a:chExt cx="8399034" cy="3267155"/>
          </a:xfrm>
        </p:grpSpPr>
        <p:sp>
          <p:nvSpPr>
            <p:cNvPr id="16" name="TextBox 15"/>
            <p:cNvSpPr txBox="1"/>
            <p:nvPr/>
          </p:nvSpPr>
          <p:spPr>
            <a:xfrm>
              <a:off x="393927" y="1529997"/>
              <a:ext cx="6698909" cy="890610"/>
            </a:xfrm>
            <a:prstGeom prst="rect">
              <a:avLst/>
            </a:prstGeom>
            <a:noFill/>
            <a:ln w="22225">
              <a:solidFill>
                <a:sysClr val="window" lastClr="FFFFFF">
                  <a:lumMod val="85000"/>
                </a:sysClr>
              </a:solidFill>
            </a:ln>
            <a:effectLst/>
          </p:spPr>
          <p:txBody>
            <a:bodyPr anchor="ctr">
              <a:norm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he-IL" kern="0" dirty="0" smtClean="0">
                <a:latin typeface="Arial"/>
                <a:cs typeface="Arial"/>
              </a:endParaRPr>
            </a:p>
            <a:p>
              <a:pPr algn="ctr" eaLnBrk="1" fontAlgn="auto" hangingPunct="1">
                <a:spcBef>
                  <a:spcPts val="0"/>
                </a:spcBef>
                <a:spcAft>
                  <a:spcPts val="0"/>
                </a:spcAft>
                <a:defRPr/>
              </a:pPr>
              <a:r>
                <a:rPr lang="he-IL" kern="0" dirty="0" smtClean="0">
                  <a:latin typeface="Arial"/>
                  <a:cs typeface="Arial"/>
                </a:rPr>
                <a:t>ב-</a:t>
              </a:r>
              <a:r>
                <a:rPr lang="en-US" kern="0" dirty="0">
                  <a:latin typeface="Arial"/>
                  <a:cs typeface="Arial"/>
                </a:rPr>
                <a:t>DNA </a:t>
              </a:r>
              <a:r>
                <a:rPr lang="he-IL" kern="0" dirty="0">
                  <a:latin typeface="Arial"/>
                  <a:cs typeface="Arial"/>
                </a:rPr>
                <a:t> מצוי מידע הקובע את צבע העיניים</a:t>
              </a:r>
            </a:p>
            <a:p>
              <a:pPr algn="ctr" eaLnBrk="1" fontAlgn="auto" hangingPunct="1">
                <a:spcBef>
                  <a:spcPts val="0"/>
                </a:spcBef>
                <a:spcAft>
                  <a:spcPts val="0"/>
                </a:spcAft>
                <a:defRPr/>
              </a:pPr>
              <a:endParaRPr lang="he-IL" kern="0" dirty="0" smtClean="0">
                <a:latin typeface="Calibri" pitchFamily="34" charset="0"/>
                <a:cs typeface="Times New Roman" pitchFamily="18" charset="0"/>
              </a:endParaRPr>
            </a:p>
          </p:txBody>
        </p:sp>
        <p:sp>
          <p:nvSpPr>
            <p:cNvPr id="17" name="TextBox 16"/>
            <p:cNvSpPr txBox="1"/>
            <p:nvPr/>
          </p:nvSpPr>
          <p:spPr>
            <a:xfrm>
              <a:off x="411388" y="2780978"/>
              <a:ext cx="6681448" cy="863621"/>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endParaRPr lang="he-IL" sz="1400" u="sng" kern="0" dirty="0">
                <a:solidFill>
                  <a:srgbClr val="00B0F0"/>
                </a:solidFill>
                <a:latin typeface="Arial"/>
                <a:cs typeface="Arial"/>
              </a:endParaRPr>
            </a:p>
          </p:txBody>
        </p:sp>
        <p:sp>
          <p:nvSpPr>
            <p:cNvPr id="18" name="TextBox 17"/>
            <p:cNvSpPr txBox="1"/>
            <p:nvPr/>
          </p:nvSpPr>
          <p:spPr>
            <a:xfrm>
              <a:off x="417738" y="3933531"/>
              <a:ext cx="6675098" cy="863621"/>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endParaRPr lang="he-IL" u="sng" kern="0" dirty="0">
                <a:solidFill>
                  <a:srgbClr val="00B0F0"/>
                </a:solidFill>
                <a:latin typeface="Arial"/>
                <a:cs typeface="Arial"/>
              </a:endParaRPr>
            </a:p>
          </p:txBody>
        </p:sp>
        <p:sp>
          <p:nvSpPr>
            <p:cNvPr id="21" name="TextBox 20"/>
            <p:cNvSpPr txBox="1"/>
            <p:nvPr/>
          </p:nvSpPr>
          <p:spPr>
            <a:xfrm>
              <a:off x="7386508" y="1536347"/>
              <a:ext cx="1406453" cy="863621"/>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en-US" kern="0" dirty="0">
                  <a:solidFill>
                    <a:prstClr val="black"/>
                  </a:solidFill>
                  <a:latin typeface="Arial"/>
                  <a:cs typeface="Arial"/>
                </a:rPr>
                <a:t>DNA</a:t>
              </a:r>
              <a:endParaRPr lang="he-IL" kern="0" dirty="0">
                <a:solidFill>
                  <a:prstClr val="black"/>
                </a:solidFill>
                <a:latin typeface="Arial"/>
                <a:cs typeface="Arial"/>
              </a:endParaRPr>
            </a:p>
          </p:txBody>
        </p:sp>
        <p:sp>
          <p:nvSpPr>
            <p:cNvPr id="30" name="TextBox 29"/>
            <p:cNvSpPr txBox="1"/>
            <p:nvPr/>
          </p:nvSpPr>
          <p:spPr>
            <a:xfrm>
              <a:off x="7380158" y="2780978"/>
              <a:ext cx="1408041" cy="863621"/>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חלבון</a:t>
              </a:r>
            </a:p>
          </p:txBody>
        </p:sp>
        <p:sp>
          <p:nvSpPr>
            <p:cNvPr id="31" name="TextBox 30"/>
            <p:cNvSpPr txBox="1"/>
            <p:nvPr/>
          </p:nvSpPr>
          <p:spPr>
            <a:xfrm>
              <a:off x="7380158" y="3933531"/>
              <a:ext cx="1408041" cy="863621"/>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תכונה</a:t>
              </a:r>
            </a:p>
          </p:txBody>
        </p:sp>
        <p:cxnSp>
          <p:nvCxnSpPr>
            <p:cNvPr id="35856" name="מחבר חץ ישר 31"/>
            <p:cNvCxnSpPr>
              <a:cxnSpLocks noChangeShapeType="1"/>
            </p:cNvCxnSpPr>
            <p:nvPr/>
          </p:nvCxnSpPr>
          <p:spPr bwMode="auto">
            <a:xfrm>
              <a:off x="4140236" y="2385863"/>
              <a:ext cx="0" cy="395268"/>
            </a:xfrm>
            <a:prstGeom prst="straightConnector1">
              <a:avLst/>
            </a:prstGeom>
            <a:noFill/>
            <a:ln w="9525" algn="ctr">
              <a:solidFill>
                <a:srgbClr val="7C7C7C"/>
              </a:solidFill>
              <a:round/>
              <a:headEnd/>
              <a:tailEnd type="arrow" w="med" len="med"/>
            </a:ln>
            <a:extLst>
              <a:ext uri="{909E8E84-426E-40DD-AFC4-6F175D3DCCD1}">
                <a14:hiddenFill xmlns:a14="http://schemas.microsoft.com/office/drawing/2010/main">
                  <a:noFill/>
                </a14:hiddenFill>
              </a:ext>
            </a:extLst>
          </p:spPr>
        </p:cxnSp>
        <p:cxnSp>
          <p:nvCxnSpPr>
            <p:cNvPr id="35857" name="מחבר חץ ישר 32"/>
            <p:cNvCxnSpPr>
              <a:cxnSpLocks noChangeShapeType="1"/>
            </p:cNvCxnSpPr>
            <p:nvPr/>
          </p:nvCxnSpPr>
          <p:spPr bwMode="auto">
            <a:xfrm>
              <a:off x="4140236" y="3644686"/>
              <a:ext cx="0" cy="288910"/>
            </a:xfrm>
            <a:prstGeom prst="straightConnector1">
              <a:avLst/>
            </a:prstGeom>
            <a:noFill/>
            <a:ln w="9525" algn="ctr">
              <a:solidFill>
                <a:srgbClr val="7C7C7C"/>
              </a:solidFill>
              <a:round/>
              <a:headEnd/>
              <a:tailEnd type="arrow" w="med" len="med"/>
            </a:ln>
            <a:extLst>
              <a:ext uri="{909E8E84-426E-40DD-AFC4-6F175D3DCCD1}">
                <a14:hiddenFill xmlns:a14="http://schemas.microsoft.com/office/drawing/2010/main">
                  <a:noFill/>
                </a14:hiddenFill>
              </a:ext>
            </a:extLst>
          </p:spPr>
        </p:cxnSp>
      </p:grpSp>
      <p:sp>
        <p:nvSpPr>
          <p:cNvPr id="35845" name="מלבן 2"/>
          <p:cNvSpPr>
            <a:spLocks noChangeArrowheads="1"/>
          </p:cNvSpPr>
          <p:nvPr/>
        </p:nvSpPr>
        <p:spPr bwMode="auto">
          <a:xfrm>
            <a:off x="450850" y="4271963"/>
            <a:ext cx="64119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dirty="0"/>
              <a:t>על פי המידע הזה נוצר בתאי קשתית העיניים חלבון </a:t>
            </a:r>
          </a:p>
          <a:p>
            <a:pPr algn="ctr"/>
            <a:r>
              <a:rPr lang="he-IL" dirty="0"/>
              <a:t>שהוא אנזים שמזרז את תהליך יצירת המלנין (חומר בצבע חום)</a:t>
            </a:r>
          </a:p>
        </p:txBody>
      </p:sp>
      <p:sp>
        <p:nvSpPr>
          <p:cNvPr id="5" name="מלבן 4"/>
          <p:cNvSpPr/>
          <p:nvPr/>
        </p:nvSpPr>
        <p:spPr>
          <a:xfrm>
            <a:off x="384175" y="5424488"/>
            <a:ext cx="6281738" cy="647700"/>
          </a:xfrm>
          <a:prstGeom prst="rect">
            <a:avLst/>
          </a:prstGeom>
        </p:spPr>
        <p:txBody>
          <a:bodyPr>
            <a:spAutoFit/>
          </a:bodyPr>
          <a:lstStyle/>
          <a:p>
            <a:pPr>
              <a:defRPr/>
            </a:pPr>
            <a:r>
              <a:rPr lang="he-IL" kern="0" dirty="0">
                <a:latin typeface="Arial"/>
                <a:cs typeface="Arial"/>
              </a:rPr>
              <a:t>   בתאי הקשתית נוצר מלנין, ולכן הקשתית נראית </a:t>
            </a:r>
          </a:p>
          <a:p>
            <a:pPr>
              <a:defRPr/>
            </a:pPr>
            <a:r>
              <a:rPr lang="he-IL" kern="0" dirty="0">
                <a:latin typeface="Arial"/>
                <a:cs typeface="Arial"/>
              </a:rPr>
              <a:t>       חומה - משמע, לאדם יש עיניים חומות</a:t>
            </a:r>
            <a:endParaRPr lang="he-IL" dirty="0"/>
          </a:p>
        </p:txBody>
      </p:sp>
      <p:sp>
        <p:nvSpPr>
          <p:cNvPr id="34" name="TextBox 33"/>
          <p:cNvSpPr txBox="1"/>
          <p:nvPr/>
        </p:nvSpPr>
        <p:spPr>
          <a:xfrm>
            <a:off x="387350" y="500063"/>
            <a:ext cx="8183563"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Arial"/>
                <a:cs typeface="Arial"/>
              </a:rPr>
              <a:t>שאלה 1:</a:t>
            </a:r>
          </a:p>
          <a:p>
            <a:pPr fontAlgn="auto">
              <a:spcBef>
                <a:spcPts val="0"/>
              </a:spcBef>
              <a:spcAft>
                <a:spcPts val="0"/>
              </a:spcAft>
              <a:defRPr/>
            </a:pPr>
            <a:r>
              <a:rPr lang="he-IL" kern="0" dirty="0">
                <a:solidFill>
                  <a:schemeClr val="tx2"/>
                </a:solidFill>
                <a:latin typeface="Arial"/>
                <a:cs typeface="Arial"/>
              </a:rPr>
              <a:t>סדרו את המשפטים הבאים בתוך הסכֵמה, על פי סדר התרחשותם:</a:t>
            </a:r>
          </a:p>
          <a:p>
            <a:pPr fontAlgn="auto">
              <a:spcBef>
                <a:spcPts val="0"/>
              </a:spcBef>
              <a:spcAft>
                <a:spcPts val="0"/>
              </a:spcAft>
              <a:defRPr/>
            </a:pPr>
            <a:r>
              <a:rPr lang="he-IL" kern="0" dirty="0">
                <a:solidFill>
                  <a:schemeClr val="tx2"/>
                </a:solidFill>
                <a:latin typeface="Arial"/>
                <a:cs typeface="Arial"/>
              </a:rPr>
              <a:t>   1. על פי המידע הזה נוצר בתאי קשתית העיניים חלבון, שהוא אנזים שמזרז את תהליך </a:t>
            </a:r>
          </a:p>
          <a:p>
            <a:pPr fontAlgn="auto">
              <a:spcBef>
                <a:spcPts val="0"/>
              </a:spcBef>
              <a:spcAft>
                <a:spcPts val="0"/>
              </a:spcAft>
              <a:defRPr/>
            </a:pPr>
            <a:r>
              <a:rPr lang="he-IL" kern="0" dirty="0">
                <a:solidFill>
                  <a:schemeClr val="tx2"/>
                </a:solidFill>
                <a:latin typeface="Arial"/>
                <a:cs typeface="Arial"/>
              </a:rPr>
              <a:t>       יצירת המלנין (חומר בצבע חום);</a:t>
            </a:r>
          </a:p>
          <a:p>
            <a:pPr fontAlgn="auto">
              <a:spcBef>
                <a:spcPts val="0"/>
              </a:spcBef>
              <a:spcAft>
                <a:spcPts val="0"/>
              </a:spcAft>
              <a:defRPr/>
            </a:pPr>
            <a:r>
              <a:rPr lang="he-IL" kern="0" dirty="0">
                <a:solidFill>
                  <a:schemeClr val="tx2"/>
                </a:solidFill>
                <a:latin typeface="Arial"/>
                <a:cs typeface="Arial"/>
              </a:rPr>
              <a:t>   2. בתאי הקשתית נוצר מלנין, ולכן הקשתית נראית חומה - משמע, לאדם יש עיניים חומות;</a:t>
            </a:r>
          </a:p>
          <a:p>
            <a:pPr fontAlgn="auto">
              <a:spcBef>
                <a:spcPts val="0"/>
              </a:spcBef>
              <a:spcAft>
                <a:spcPts val="0"/>
              </a:spcAft>
              <a:defRPr/>
            </a:pPr>
            <a:r>
              <a:rPr lang="he-IL" kern="0" dirty="0">
                <a:solidFill>
                  <a:schemeClr val="tx2"/>
                </a:solidFill>
                <a:latin typeface="Arial"/>
                <a:cs typeface="Arial"/>
              </a:rPr>
              <a:t>   3. ב-</a:t>
            </a:r>
            <a:r>
              <a:rPr lang="en-US" kern="0" dirty="0">
                <a:solidFill>
                  <a:schemeClr val="tx2"/>
                </a:solidFill>
                <a:latin typeface="Arial"/>
                <a:cs typeface="Arial"/>
              </a:rPr>
              <a:t>DNA</a:t>
            </a:r>
            <a:r>
              <a:rPr lang="he-IL" kern="0" dirty="0">
                <a:solidFill>
                  <a:schemeClr val="tx2"/>
                </a:solidFill>
                <a:latin typeface="Arial"/>
                <a:cs typeface="Arial"/>
              </a:rPr>
              <a:t> מצוי מידע הקובע את צבע העיניים;</a:t>
            </a:r>
          </a:p>
          <a:p>
            <a:pPr fontAlgn="auto">
              <a:spcBef>
                <a:spcPts val="0"/>
              </a:spcBef>
              <a:spcAft>
                <a:spcPts val="0"/>
              </a:spcAft>
              <a:defRPr/>
            </a:pPr>
            <a:endParaRPr lang="he-IL" kern="0" dirty="0">
              <a:solidFill>
                <a:srgbClr val="1D4C72"/>
              </a:solidFill>
              <a:latin typeface="Arial"/>
              <a:cs typeface="Arial"/>
            </a:endParaRPr>
          </a:p>
        </p:txBody>
      </p:sp>
      <p:sp>
        <p:nvSpPr>
          <p:cNvPr id="19"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722215F-17B0-46C6-8461-25769313305E}" type="slidenum">
              <a:rPr lang="he-IL" sz="1200" smtClean="0">
                <a:solidFill>
                  <a:schemeClr val="bg2">
                    <a:lumMod val="85000"/>
                  </a:schemeClr>
                </a:solidFill>
              </a:rPr>
              <a:pPr fontAlgn="base">
                <a:spcBef>
                  <a:spcPct val="0"/>
                </a:spcBef>
                <a:spcAft>
                  <a:spcPct val="0"/>
                </a:spcAft>
                <a:defRPr/>
              </a:pPr>
              <a:t>4</a:t>
            </a:fld>
            <a:endParaRPr lang="he-IL" sz="1200" dirty="0" smtClean="0">
              <a:solidFill>
                <a:schemeClr val="bg2">
                  <a:lumMod val="85000"/>
                </a:schemeClr>
              </a:solidFill>
            </a:endParaRPr>
          </a:p>
        </p:txBody>
      </p:sp>
      <p:pic>
        <p:nvPicPr>
          <p:cNvPr id="35849"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263" y="5400675"/>
            <a:ext cx="12811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11:</a:t>
            </a:r>
          </a:p>
          <a:p>
            <a:pPr>
              <a:defRPr/>
            </a:pPr>
            <a:r>
              <a:rPr lang="he-IL" dirty="0">
                <a:solidFill>
                  <a:srgbClr val="1F497D"/>
                </a:solidFill>
              </a:rPr>
              <a:t>מוטציות עשויות להתרחש הן בתאי הגוף הן בתאי הרבייה (תאי המין). מהו ההבדל בהשפעותיהן של המוטציות בכל אחד משני סוגי תאים אלו?</a:t>
            </a:r>
          </a:p>
        </p:txBody>
      </p:sp>
      <p:sp>
        <p:nvSpPr>
          <p:cNvPr id="71684"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 מוטציות בתאי המין עשויות להתבטא בדורות הבאים</a:t>
            </a:r>
            <a:endParaRPr lang="he-IL" sz="1800" smtClean="0"/>
          </a:p>
        </p:txBody>
      </p:sp>
      <p:sp>
        <p:nvSpPr>
          <p:cNvPr id="7"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B9D8319-5777-4C89-B9BE-36D5DC6686AE}" type="slidenum">
              <a:rPr lang="he-IL" sz="1200" smtClean="0">
                <a:solidFill>
                  <a:srgbClr val="FFFFFF">
                    <a:lumMod val="85000"/>
                  </a:srgbClr>
                </a:solidFill>
              </a:rPr>
              <a:pPr fontAlgn="base">
                <a:spcBef>
                  <a:spcPct val="0"/>
                </a:spcBef>
                <a:spcAft>
                  <a:spcPct val="0"/>
                </a:spcAft>
                <a:defRPr/>
              </a:pPr>
              <a:t>40</a:t>
            </a:fld>
            <a:endParaRPr lang="he-IL" sz="1200" dirty="0" smtClean="0">
              <a:solidFill>
                <a:srgbClr val="FFFFFF">
                  <a:lumMod val="85000"/>
                </a:srgbClr>
              </a:solidFill>
            </a:endParaRPr>
          </a:p>
        </p:txBody>
      </p:sp>
      <p:sp>
        <p:nvSpPr>
          <p:cNvPr id="8" name="Rectangle 12"/>
          <p:cNvSpPr/>
          <p:nvPr/>
        </p:nvSpPr>
        <p:spPr>
          <a:xfrm>
            <a:off x="495300" y="1916113"/>
            <a:ext cx="8196263" cy="151288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endParaRPr lang="he-IL" dirty="0">
              <a:solidFill>
                <a:prstClr val="black"/>
              </a:solidFill>
            </a:endParaRPr>
          </a:p>
          <a:p>
            <a:pPr fontAlgn="auto">
              <a:spcBef>
                <a:spcPts val="0"/>
              </a:spcBef>
              <a:spcAft>
                <a:spcPts val="0"/>
              </a:spcAft>
              <a:defRPr/>
            </a:pPr>
            <a:r>
              <a:rPr lang="he-IL" dirty="0">
                <a:solidFill>
                  <a:schemeClr val="tx1"/>
                </a:solidFill>
              </a:rPr>
              <a:t>מוטציות בתאי הגוף משפיעות השפעה מקומית על התאים שאירעה בהם המוטציה ועל התאים שנוצרו מהתחלקות תאים אלו.</a:t>
            </a:r>
          </a:p>
          <a:p>
            <a:pPr fontAlgn="auto">
              <a:spcBef>
                <a:spcPts val="0"/>
              </a:spcBef>
              <a:spcAft>
                <a:spcPts val="0"/>
              </a:spcAft>
              <a:defRPr/>
            </a:pPr>
            <a:r>
              <a:rPr lang="he-IL" dirty="0">
                <a:solidFill>
                  <a:schemeClr val="tx1"/>
                </a:solidFill>
              </a:rPr>
              <a:t>ואילו מוטציות בתאי הרבייה </a:t>
            </a:r>
            <a:r>
              <a:rPr lang="he-IL" dirty="0">
                <a:solidFill>
                  <a:prstClr val="black"/>
                </a:solidFill>
              </a:rPr>
              <a:t>יהיו בזיגוטה ובכל תאי העובר.</a:t>
            </a:r>
          </a:p>
        </p:txBody>
      </p:sp>
      <p:sp>
        <p:nvSpPr>
          <p:cNvPr id="9"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12:</a:t>
            </a:r>
          </a:p>
          <a:p>
            <a:pPr>
              <a:defRPr/>
            </a:pPr>
            <a:r>
              <a:rPr lang="he-IL" dirty="0">
                <a:solidFill>
                  <a:schemeClr val="tx2"/>
                </a:solidFill>
              </a:rPr>
              <a:t>שגיאות בתעתוק מתרחשות בשכיחות גבוהה הרבה יותר משגיאות בשכפול ה-</a:t>
            </a:r>
            <a:r>
              <a:rPr lang="en-US" dirty="0">
                <a:solidFill>
                  <a:schemeClr val="tx2"/>
                </a:solidFill>
              </a:rPr>
              <a:t>DNA</a:t>
            </a:r>
            <a:r>
              <a:rPr lang="he-IL" dirty="0">
                <a:solidFill>
                  <a:schemeClr val="tx2"/>
                </a:solidFill>
              </a:rPr>
              <a:t>. </a:t>
            </a:r>
          </a:p>
          <a:p>
            <a:pPr>
              <a:defRPr/>
            </a:pPr>
            <a:r>
              <a:rPr lang="he-IL" dirty="0">
                <a:solidFill>
                  <a:schemeClr val="tx2"/>
                </a:solidFill>
              </a:rPr>
              <a:t>שערו מדוע אורגניזם יכול לשאת שכיחות גבוהה של שגיאות בתעתוק, אך אינו יכול </a:t>
            </a:r>
          </a:p>
          <a:p>
            <a:pPr>
              <a:defRPr/>
            </a:pPr>
            <a:r>
              <a:rPr lang="he-IL" dirty="0">
                <a:solidFill>
                  <a:schemeClr val="tx2"/>
                </a:solidFill>
              </a:rPr>
              <a:t>לשאת שכיחות גבוהה של שגיאות בשכפול?</a:t>
            </a:r>
          </a:p>
        </p:txBody>
      </p:sp>
      <p:sp>
        <p:nvSpPr>
          <p:cNvPr id="71684" name="כותרת 8"/>
          <p:cNvSpPr>
            <a:spLocks noGrp="1"/>
          </p:cNvSpPr>
          <p:nvPr>
            <p:ph type="title"/>
          </p:nvPr>
        </p:nvSpPr>
        <p:spPr bwMode="auto">
          <a:xfrm>
            <a:off x="285750" y="71438"/>
            <a:ext cx="8229600" cy="439737"/>
          </a:xfrm>
          <a:ln>
            <a:miter lim="800000"/>
            <a:headEnd/>
            <a:tailEnd/>
          </a:ln>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rPr>
              <a:t>שאלה 12: מתי מוטציה </a:t>
            </a:r>
            <a:r>
              <a:rPr lang="he-IL" sz="1800" b="1" dirty="0" smtClean="0">
                <a:solidFill>
                  <a:schemeClr val="accent3"/>
                </a:solidFill>
              </a:rPr>
              <a:t>תשפיע יותר - </a:t>
            </a:r>
            <a:r>
              <a:rPr lang="he-IL" sz="1800" b="1" dirty="0" smtClean="0">
                <a:solidFill>
                  <a:srgbClr val="FF6600"/>
                </a:solidFill>
              </a:rPr>
              <a:t>בשכפול או בתעתוק?</a:t>
            </a:r>
            <a:endParaRPr lang="he-IL" sz="1800" dirty="0" smtClean="0"/>
          </a:p>
        </p:txBody>
      </p:sp>
      <p:sp>
        <p:nvSpPr>
          <p:cNvPr id="8"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F1B7D3E-70A2-462B-AAF5-E4CB39AB5717}" type="slidenum">
              <a:rPr lang="he-IL" sz="1200" smtClean="0">
                <a:solidFill>
                  <a:srgbClr val="FFFFFF">
                    <a:lumMod val="85000"/>
                  </a:srgbClr>
                </a:solidFill>
              </a:rPr>
              <a:pPr fontAlgn="base">
                <a:spcBef>
                  <a:spcPct val="0"/>
                </a:spcBef>
                <a:spcAft>
                  <a:spcPct val="0"/>
                </a:spcAft>
                <a:defRPr/>
              </a:pPr>
              <a:t>41</a:t>
            </a:fld>
            <a:endParaRPr lang="he-IL" sz="1200" dirty="0" smtClean="0">
              <a:solidFill>
                <a:srgbClr val="FFFFFF">
                  <a:lumMod val="85000"/>
                </a:srgbClr>
              </a:solidFill>
            </a:endParaRPr>
          </a:p>
        </p:txBody>
      </p:sp>
      <p:sp>
        <p:nvSpPr>
          <p:cNvPr id="7"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7" name="Rectangle 12"/>
          <p:cNvSpPr/>
          <p:nvPr/>
        </p:nvSpPr>
        <p:spPr>
          <a:xfrm>
            <a:off x="495300" y="2276475"/>
            <a:ext cx="8196263" cy="172859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smtClean="0">
                <a:solidFill>
                  <a:prstClr val="black"/>
                </a:solidFill>
              </a:rPr>
              <a:t>תשובה</a:t>
            </a:r>
            <a:r>
              <a:rPr lang="he-IL" b="1" dirty="0">
                <a:solidFill>
                  <a:prstClr val="black"/>
                </a:solidFill>
              </a:rPr>
              <a:t>:</a:t>
            </a:r>
            <a:endParaRPr lang="he-IL" dirty="0">
              <a:solidFill>
                <a:prstClr val="black"/>
              </a:solidFill>
            </a:endParaRPr>
          </a:p>
          <a:p>
            <a:pPr fontAlgn="auto">
              <a:spcBef>
                <a:spcPts val="0"/>
              </a:spcBef>
              <a:spcAft>
                <a:spcPts val="0"/>
              </a:spcAft>
              <a:defRPr/>
            </a:pPr>
            <a:r>
              <a:rPr lang="he-IL" dirty="0">
                <a:solidFill>
                  <a:prstClr val="black"/>
                </a:solidFill>
              </a:rPr>
              <a:t>שגיאה </a:t>
            </a:r>
            <a:r>
              <a:rPr lang="he-IL" dirty="0">
                <a:solidFill>
                  <a:schemeClr val="tx1"/>
                </a:solidFill>
              </a:rPr>
              <a:t>בתעתוק עלולה לגרום ליצירת חלבון פגום, אך החלבון מתקיים בתא לפרק זמן מוגבל ומתפרק, ולכן הנזק יהיה זמני. לעומת זאת, טעות בשכפול תגרום למוטציה שאינה נעלמת אלא תתקיים במהלך כל חיי התא ובתאים הנוצרים מהתחלקות תא זה, לכן הנזק גדול בהרבה.</a:t>
            </a:r>
          </a:p>
        </p:txBody>
      </p:sp>
      <p:sp>
        <p:nvSpPr>
          <p:cNvPr id="8"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AFA3CAA-D262-4F41-B958-E97E3FFD34DF}" type="slidenum">
              <a:rPr lang="he-IL" sz="1200" smtClean="0">
                <a:solidFill>
                  <a:srgbClr val="FFFFFF">
                    <a:lumMod val="85000"/>
                  </a:srgbClr>
                </a:solidFill>
              </a:rPr>
              <a:pPr fontAlgn="base">
                <a:spcBef>
                  <a:spcPct val="0"/>
                </a:spcBef>
                <a:spcAft>
                  <a:spcPct val="0"/>
                </a:spcAft>
                <a:defRPr/>
              </a:pPr>
              <a:t>42</a:t>
            </a:fld>
            <a:endParaRPr lang="he-IL" sz="1200" dirty="0" smtClean="0">
              <a:solidFill>
                <a:srgbClr val="FFFFFF">
                  <a:lumMod val="85000"/>
                </a:srgbClr>
              </a:solidFill>
            </a:endParaRPr>
          </a:p>
        </p:txBody>
      </p:sp>
      <p:sp>
        <p:nvSpPr>
          <p:cNvPr id="9" name="TextBox 8"/>
          <p:cNvSpPr txBox="1"/>
          <p:nvPr/>
        </p:nvSpPr>
        <p:spPr>
          <a:xfrm>
            <a:off x="285750" y="500063"/>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12:</a:t>
            </a:r>
          </a:p>
          <a:p>
            <a:pPr>
              <a:defRPr/>
            </a:pPr>
            <a:r>
              <a:rPr lang="he-IL" dirty="0">
                <a:solidFill>
                  <a:schemeClr val="tx2"/>
                </a:solidFill>
              </a:rPr>
              <a:t>שגיאות בתעתוק מתרחשות בשכיחות גבוהה הרבה יותר משגיאות בשכפול ה-</a:t>
            </a:r>
            <a:r>
              <a:rPr lang="en-US" dirty="0">
                <a:solidFill>
                  <a:schemeClr val="tx2"/>
                </a:solidFill>
              </a:rPr>
              <a:t>DNA</a:t>
            </a:r>
            <a:r>
              <a:rPr lang="he-IL" dirty="0">
                <a:solidFill>
                  <a:schemeClr val="tx2"/>
                </a:solidFill>
              </a:rPr>
              <a:t>. </a:t>
            </a:r>
          </a:p>
          <a:p>
            <a:pPr>
              <a:defRPr/>
            </a:pPr>
            <a:r>
              <a:rPr lang="he-IL" dirty="0">
                <a:solidFill>
                  <a:schemeClr val="tx2"/>
                </a:solidFill>
              </a:rPr>
              <a:t>שערו מדוע אורגניזם יכול לשאת שכיחות גבוהה של שגיאות בתעתוק, אך אינו יכול </a:t>
            </a:r>
          </a:p>
          <a:p>
            <a:pPr>
              <a:defRPr/>
            </a:pPr>
            <a:r>
              <a:rPr lang="he-IL" dirty="0">
                <a:solidFill>
                  <a:schemeClr val="tx2"/>
                </a:solidFill>
              </a:rPr>
              <a:t>לשאת שכיחות גבוהה של שגיאות בשכפול?</a:t>
            </a:r>
          </a:p>
        </p:txBody>
      </p:sp>
      <p:sp>
        <p:nvSpPr>
          <p:cNvPr id="10"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13: </a:t>
            </a:r>
            <a:r>
              <a:rPr lang="he-IL" dirty="0">
                <a:solidFill>
                  <a:srgbClr val="1F497D"/>
                </a:solidFill>
              </a:rPr>
              <a:t>בגרות תשס"ח</a:t>
            </a:r>
          </a:p>
          <a:p>
            <a:pPr>
              <a:defRPr/>
            </a:pPr>
            <a:r>
              <a:rPr lang="he-IL" dirty="0">
                <a:solidFill>
                  <a:srgbClr val="1F497D"/>
                </a:solidFill>
              </a:rPr>
              <a:t>במהלך ההיווצרות של תאי מין התרחשה שגיאה.</a:t>
            </a:r>
          </a:p>
          <a:p>
            <a:pPr>
              <a:defRPr/>
            </a:pPr>
            <a:r>
              <a:rPr lang="he-IL" dirty="0">
                <a:solidFill>
                  <a:schemeClr val="tx2"/>
                </a:solidFill>
              </a:rPr>
              <a:t>באיזה מן המקרים סביר יותר שהשגיאה תשפיע על הדורות הבאים – כאשר השגיאה </a:t>
            </a:r>
          </a:p>
          <a:p>
            <a:pPr>
              <a:defRPr/>
            </a:pPr>
            <a:r>
              <a:rPr lang="he-IL" dirty="0">
                <a:solidFill>
                  <a:schemeClr val="tx2"/>
                </a:solidFill>
              </a:rPr>
              <a:t>היא שגיאה בשכפול או </a:t>
            </a:r>
            <a:r>
              <a:rPr lang="he-IL" dirty="0">
                <a:solidFill>
                  <a:srgbClr val="1F497D"/>
                </a:solidFill>
              </a:rPr>
              <a:t>כאשר היא שגיאה בתעתוק? נמקו.   </a:t>
            </a:r>
          </a:p>
        </p:txBody>
      </p:sp>
      <p:sp>
        <p:nvSpPr>
          <p:cNvPr id="73732" name="כותרת 8"/>
          <p:cNvSpPr>
            <a:spLocks noGrp="1"/>
          </p:cNvSpPr>
          <p:nvPr>
            <p:ph type="title"/>
          </p:nvPr>
        </p:nvSpPr>
        <p:spPr bwMode="auto">
          <a:xfrm>
            <a:off x="285750" y="71438"/>
            <a:ext cx="8229600" cy="439737"/>
          </a:xfrm>
          <a:ln>
            <a:miter lim="800000"/>
            <a:headEnd/>
            <a:tailEnd/>
          </a:ln>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rPr>
              <a:t>שאלה 13: מתי מוטציה </a:t>
            </a:r>
            <a:r>
              <a:rPr lang="he-IL" sz="1800" b="1" dirty="0" smtClean="0">
                <a:solidFill>
                  <a:schemeClr val="accent3"/>
                </a:solidFill>
              </a:rPr>
              <a:t>תשפיע יותר - </a:t>
            </a:r>
            <a:r>
              <a:rPr lang="he-IL" sz="1800" b="1" dirty="0" smtClean="0">
                <a:solidFill>
                  <a:srgbClr val="FF6600"/>
                </a:solidFill>
              </a:rPr>
              <a:t>בשכפול או בתעתוק?</a:t>
            </a:r>
            <a:endParaRPr lang="he-IL" sz="1800" dirty="0" smtClean="0"/>
          </a:p>
        </p:txBody>
      </p:sp>
      <p:sp>
        <p:nvSpPr>
          <p:cNvPr id="8"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5787D56-F9C3-4244-A07F-222B2EF5E459}" type="slidenum">
              <a:rPr lang="he-IL" sz="1200" smtClean="0">
                <a:solidFill>
                  <a:srgbClr val="FFFFFF">
                    <a:lumMod val="85000"/>
                  </a:srgbClr>
                </a:solidFill>
              </a:rPr>
              <a:pPr fontAlgn="base">
                <a:spcBef>
                  <a:spcPct val="0"/>
                </a:spcBef>
                <a:spcAft>
                  <a:spcPct val="0"/>
                </a:spcAft>
                <a:defRPr/>
              </a:pPr>
              <a:t>43</a:t>
            </a:fld>
            <a:endParaRPr lang="he-IL" sz="1200" dirty="0" smtClean="0">
              <a:solidFill>
                <a:srgbClr val="FFFFFF">
                  <a:lumMod val="85000"/>
                </a:srgbClr>
              </a:solidFill>
            </a:endParaRPr>
          </a:p>
        </p:txBody>
      </p:sp>
      <p:sp>
        <p:nvSpPr>
          <p:cNvPr id="7"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13: </a:t>
            </a:r>
            <a:r>
              <a:rPr lang="he-IL" dirty="0">
                <a:solidFill>
                  <a:srgbClr val="1F497D"/>
                </a:solidFill>
              </a:rPr>
              <a:t>בגרות תשס"ח</a:t>
            </a:r>
          </a:p>
          <a:p>
            <a:pPr>
              <a:defRPr/>
            </a:pPr>
            <a:r>
              <a:rPr lang="he-IL" dirty="0">
                <a:solidFill>
                  <a:srgbClr val="1F497D"/>
                </a:solidFill>
              </a:rPr>
              <a:t>במהלך ההיווצרות של תאי מין התרחשה שגיאה.</a:t>
            </a:r>
          </a:p>
          <a:p>
            <a:pPr>
              <a:defRPr/>
            </a:pPr>
            <a:r>
              <a:rPr lang="he-IL" dirty="0">
                <a:solidFill>
                  <a:schemeClr val="tx2"/>
                </a:solidFill>
              </a:rPr>
              <a:t>באיזה מן המקרים סביר יותר שהשגיאה תשפיע על הדורות הבאים – כאשר השגיאה </a:t>
            </a:r>
          </a:p>
          <a:p>
            <a:pPr>
              <a:defRPr/>
            </a:pPr>
            <a:r>
              <a:rPr lang="he-IL" dirty="0">
                <a:solidFill>
                  <a:schemeClr val="tx2"/>
                </a:solidFill>
              </a:rPr>
              <a:t>היא שגיאה בשכפול או כאשר </a:t>
            </a:r>
            <a:r>
              <a:rPr lang="he-IL" dirty="0">
                <a:solidFill>
                  <a:srgbClr val="1F497D"/>
                </a:solidFill>
              </a:rPr>
              <a:t>היא שגיאה בתעתוק? נמקו.   </a:t>
            </a:r>
          </a:p>
        </p:txBody>
      </p:sp>
      <p:sp>
        <p:nvSpPr>
          <p:cNvPr id="75780"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7" name="Rectangle 12"/>
          <p:cNvSpPr/>
          <p:nvPr/>
        </p:nvSpPr>
        <p:spPr>
          <a:xfrm>
            <a:off x="466725" y="2492896"/>
            <a:ext cx="8196263" cy="187297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endParaRPr lang="he-IL" dirty="0">
              <a:solidFill>
                <a:prstClr val="black"/>
              </a:solidFill>
            </a:endParaRPr>
          </a:p>
          <a:p>
            <a:pPr fontAlgn="auto">
              <a:spcBef>
                <a:spcPts val="0"/>
              </a:spcBef>
              <a:spcAft>
                <a:spcPts val="0"/>
              </a:spcAft>
              <a:defRPr/>
            </a:pPr>
            <a:r>
              <a:rPr lang="he-IL" dirty="0">
                <a:solidFill>
                  <a:prstClr val="black"/>
                </a:solidFill>
              </a:rPr>
              <a:t>כאשר </a:t>
            </a:r>
            <a:r>
              <a:rPr lang="he-IL" dirty="0">
                <a:solidFill>
                  <a:schemeClr val="tx1"/>
                </a:solidFill>
              </a:rPr>
              <a:t>השגיאה היא בשכפול, תיווצר מוטציה ב-</a:t>
            </a:r>
            <a:r>
              <a:rPr lang="en-US" dirty="0">
                <a:solidFill>
                  <a:schemeClr val="tx1"/>
                </a:solidFill>
              </a:rPr>
              <a:t>DNA</a:t>
            </a:r>
            <a:r>
              <a:rPr lang="he-IL" dirty="0">
                <a:solidFill>
                  <a:schemeClr val="tx1"/>
                </a:solidFill>
              </a:rPr>
              <a:t> שתעבור לזיגוטה (הביצית המופרית), ובהמשך לכל תאי העובר. (תאי העובר נוצרים בסדרת חלוקות מיטוזה והם זהים לזיגוטה מבחינת המטען הגנטי).</a:t>
            </a:r>
          </a:p>
          <a:p>
            <a:pPr fontAlgn="auto">
              <a:spcBef>
                <a:spcPts val="0"/>
              </a:spcBef>
              <a:spcAft>
                <a:spcPts val="0"/>
              </a:spcAft>
              <a:defRPr/>
            </a:pPr>
            <a:r>
              <a:rPr lang="he-IL" dirty="0">
                <a:solidFill>
                  <a:schemeClr val="tx1"/>
                </a:solidFill>
              </a:rPr>
              <a:t>כאשר השגיאה היא בתעתוק,  ייווצרו זמנית חלבונים פגומים שיתפרקו לאחר זמן מה, ולכן ייתכן שלא ייגרם נזק לעובר, או שהנזק שייגרם יהיה </a:t>
            </a:r>
            <a:r>
              <a:rPr lang="he-IL" dirty="0">
                <a:solidFill>
                  <a:prstClr val="black"/>
                </a:solidFill>
              </a:rPr>
              <a:t>זמני וקטן יותר.</a:t>
            </a:r>
          </a:p>
        </p:txBody>
      </p:sp>
      <p:sp>
        <p:nvSpPr>
          <p:cNvPr id="8"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399A964-54B5-41E7-BFB8-78F9D94D4713}" type="slidenum">
              <a:rPr lang="he-IL" sz="1200" smtClean="0">
                <a:solidFill>
                  <a:srgbClr val="FFFFFF">
                    <a:lumMod val="85000"/>
                  </a:srgbClr>
                </a:solidFill>
              </a:rPr>
              <a:pPr fontAlgn="base">
                <a:spcBef>
                  <a:spcPct val="0"/>
                </a:spcBef>
                <a:spcAft>
                  <a:spcPct val="0"/>
                </a:spcAft>
                <a:defRPr/>
              </a:pPr>
              <a:t>44</a:t>
            </a:fld>
            <a:endParaRPr lang="he-IL" sz="1200" dirty="0" smtClean="0">
              <a:solidFill>
                <a:srgbClr val="FFFFFF">
                  <a:lumMod val="85000"/>
                </a:srgbClr>
              </a:solidFill>
            </a:endParaRPr>
          </a:p>
        </p:txBody>
      </p:sp>
      <p:sp>
        <p:nvSpPr>
          <p:cNvPr id="9"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61864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14: מעובד מבחינת בגרות</a:t>
            </a:r>
          </a:p>
          <a:p>
            <a:pPr>
              <a:defRPr/>
            </a:pPr>
            <a:r>
              <a:rPr lang="he-IL" dirty="0">
                <a:solidFill>
                  <a:schemeClr val="tx2"/>
                </a:solidFill>
              </a:rPr>
              <a:t>בעקבות </a:t>
            </a:r>
            <a:r>
              <a:rPr lang="he-IL" dirty="0">
                <a:solidFill>
                  <a:srgbClr val="1F497D"/>
                </a:solidFill>
              </a:rPr>
              <a:t>השפעת מוטגן, הוחלף בסיס יחיד באחד משני הגדילים של ה-</a:t>
            </a:r>
            <a:r>
              <a:rPr lang="en-US" dirty="0">
                <a:solidFill>
                  <a:srgbClr val="1F497D"/>
                </a:solidFill>
              </a:rPr>
              <a:t>DNA</a:t>
            </a:r>
            <a:r>
              <a:rPr lang="he-IL" dirty="0">
                <a:solidFill>
                  <a:srgbClr val="1F497D"/>
                </a:solidFill>
              </a:rPr>
              <a:t>, </a:t>
            </a:r>
          </a:p>
          <a:p>
            <a:pPr>
              <a:defRPr/>
            </a:pPr>
            <a:r>
              <a:rPr lang="he-IL" dirty="0">
                <a:solidFill>
                  <a:srgbClr val="1F497D"/>
                </a:solidFill>
              </a:rPr>
              <a:t>כמתואר בתרשים.</a:t>
            </a:r>
          </a:p>
          <a:p>
            <a:pPr>
              <a:defRPr/>
            </a:pPr>
            <a:r>
              <a:rPr lang="he-IL" dirty="0">
                <a:solidFill>
                  <a:srgbClr val="1F497D"/>
                </a:solidFill>
              </a:rPr>
              <a:t>א. האם לאחר שכפול הכרומוזום תישאר המוטציה בשתי </a:t>
            </a:r>
            <a:r>
              <a:rPr lang="he-IL" dirty="0" err="1">
                <a:solidFill>
                  <a:srgbClr val="1F497D"/>
                </a:solidFill>
              </a:rPr>
              <a:t>הכרומטידות</a:t>
            </a:r>
            <a:r>
              <a:rPr lang="he-IL" dirty="0">
                <a:solidFill>
                  <a:srgbClr val="1F497D"/>
                </a:solidFill>
              </a:rPr>
              <a:t>?</a:t>
            </a:r>
          </a:p>
          <a:p>
            <a:pPr>
              <a:defRPr/>
            </a:pPr>
            <a:r>
              <a:rPr lang="he-IL" dirty="0">
                <a:solidFill>
                  <a:srgbClr val="1F497D"/>
                </a:solidFill>
              </a:rPr>
              <a:t>    "שכפלו" את הכרומוזום.</a:t>
            </a: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a:defRPr/>
            </a:pPr>
            <a:endParaRPr lang="en-US" dirty="0">
              <a:solidFill>
                <a:srgbClr val="1F497D"/>
              </a:solidFill>
            </a:endParaRPr>
          </a:p>
          <a:p>
            <a:pPr>
              <a:defRPr/>
            </a:pPr>
            <a:endParaRPr lang="en-US" dirty="0">
              <a:solidFill>
                <a:srgbClr val="1F497D"/>
              </a:solidFill>
            </a:endParaRPr>
          </a:p>
          <a:p>
            <a:pPr>
              <a:defRPr/>
            </a:pPr>
            <a:endParaRPr lang="en-US" dirty="0">
              <a:solidFill>
                <a:srgbClr val="1F497D"/>
              </a:solidFill>
            </a:endParaRPr>
          </a:p>
          <a:p>
            <a:pPr>
              <a:defRPr/>
            </a:pPr>
            <a:endParaRPr lang="en-US"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a:defRPr/>
            </a:pPr>
            <a:r>
              <a:rPr lang="he-IL" dirty="0">
                <a:solidFill>
                  <a:srgbClr val="1F497D"/>
                </a:solidFill>
              </a:rPr>
              <a:t>ב. המוטציה שתוארה בסעיף א' התרחשה בגן האחראי לסינתזת חלבון חיוני.</a:t>
            </a:r>
          </a:p>
          <a:p>
            <a:pPr>
              <a:defRPr/>
            </a:pPr>
            <a:r>
              <a:rPr lang="he-IL" dirty="0">
                <a:solidFill>
                  <a:schemeClr val="accent6">
                    <a:lumMod val="50000"/>
                    <a:lumOff val="50000"/>
                  </a:schemeClr>
                </a:solidFill>
              </a:rPr>
              <a:t>   </a:t>
            </a:r>
            <a:r>
              <a:rPr lang="he-IL" dirty="0">
                <a:solidFill>
                  <a:schemeClr val="tx2"/>
                </a:solidFill>
              </a:rPr>
              <a:t> למרות </a:t>
            </a:r>
            <a:r>
              <a:rPr lang="he-IL" dirty="0">
                <a:solidFill>
                  <a:srgbClr val="1F497D"/>
                </a:solidFill>
              </a:rPr>
              <a:t>המוטציה, נוצר בתאי הבת חלבון תקין לחלוטין, הציעו הסבר לכך.</a:t>
            </a:r>
          </a:p>
          <a:p>
            <a:pPr>
              <a:defRPr/>
            </a:pPr>
            <a:endParaRPr lang="he-IL" dirty="0">
              <a:solidFill>
                <a:srgbClr val="1F497D"/>
              </a:solidFill>
            </a:endParaRPr>
          </a:p>
        </p:txBody>
      </p:sp>
      <p:sp>
        <p:nvSpPr>
          <p:cNvPr id="76804"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14</a:t>
            </a:r>
            <a:endParaRPr lang="he-IL" sz="1800" smtClean="0">
              <a:solidFill>
                <a:srgbClr val="CC00FF"/>
              </a:solidFill>
            </a:endParaRPr>
          </a:p>
        </p:txBody>
      </p:sp>
      <p:sp>
        <p:nvSpPr>
          <p:cNvPr id="8"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15B3CA7-4E34-4D1A-B3E1-D9257D7F3D6E}" type="slidenum">
              <a:rPr lang="he-IL" sz="1200" smtClean="0">
                <a:solidFill>
                  <a:srgbClr val="FFFFFF">
                    <a:lumMod val="85000"/>
                  </a:srgbClr>
                </a:solidFill>
              </a:rPr>
              <a:pPr fontAlgn="base">
                <a:spcBef>
                  <a:spcPct val="0"/>
                </a:spcBef>
                <a:spcAft>
                  <a:spcPct val="0"/>
                </a:spcAft>
                <a:defRPr/>
              </a:pPr>
              <a:t>45</a:t>
            </a:fld>
            <a:endParaRPr lang="he-IL" sz="1200" dirty="0" smtClean="0">
              <a:solidFill>
                <a:srgbClr val="FFFFFF">
                  <a:lumMod val="85000"/>
                </a:srgbClr>
              </a:solidFill>
            </a:endParaRPr>
          </a:p>
        </p:txBody>
      </p:sp>
      <p:grpSp>
        <p:nvGrpSpPr>
          <p:cNvPr id="76806" name="קבוצה 11"/>
          <p:cNvGrpSpPr>
            <a:grpSpLocks/>
          </p:cNvGrpSpPr>
          <p:nvPr/>
        </p:nvGrpSpPr>
        <p:grpSpPr bwMode="auto">
          <a:xfrm>
            <a:off x="2527300" y="1905000"/>
            <a:ext cx="4568825" cy="2062163"/>
            <a:chOff x="2699792" y="1654292"/>
            <a:chExt cx="4569625" cy="2062740"/>
          </a:xfrm>
        </p:grpSpPr>
        <p:grpSp>
          <p:nvGrpSpPr>
            <p:cNvPr id="76808" name="קבוצה 12"/>
            <p:cNvGrpSpPr>
              <a:grpSpLocks/>
            </p:cNvGrpSpPr>
            <p:nvPr/>
          </p:nvGrpSpPr>
          <p:grpSpPr bwMode="auto">
            <a:xfrm>
              <a:off x="5148782" y="1982656"/>
              <a:ext cx="2120635" cy="1487518"/>
              <a:chOff x="5703652" y="2852936"/>
              <a:chExt cx="2120635" cy="1487518"/>
            </a:xfrm>
          </p:grpSpPr>
          <p:sp>
            <p:nvSpPr>
              <p:cNvPr id="20" name="TextBox 19"/>
              <p:cNvSpPr txBox="1"/>
              <p:nvPr/>
            </p:nvSpPr>
            <p:spPr>
              <a:xfrm>
                <a:off x="5920542" y="2862805"/>
                <a:ext cx="195296" cy="14783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F497D"/>
                    </a:solidFill>
                  </a:rPr>
                  <a:t>TCTAT</a:t>
                </a:r>
                <a:endParaRPr lang="he-IL" dirty="0">
                  <a:solidFill>
                    <a:srgbClr val="1F497D"/>
                  </a:solidFill>
                </a:endParaRPr>
              </a:p>
            </p:txBody>
          </p:sp>
          <p:sp>
            <p:nvSpPr>
              <p:cNvPr id="21" name="TextBox 20"/>
              <p:cNvSpPr txBox="1"/>
              <p:nvPr/>
            </p:nvSpPr>
            <p:spPr>
              <a:xfrm>
                <a:off x="6160296" y="2853277"/>
                <a:ext cx="195297" cy="14783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F497D"/>
                    </a:solidFill>
                  </a:rPr>
                  <a:t>AG</a:t>
                </a:r>
                <a:r>
                  <a:rPr lang="en-US" dirty="0">
                    <a:solidFill>
                      <a:srgbClr val="FF0000"/>
                    </a:solidFill>
                  </a:rPr>
                  <a:t>C</a:t>
                </a:r>
                <a:r>
                  <a:rPr lang="en-US" dirty="0">
                    <a:solidFill>
                      <a:srgbClr val="1F497D"/>
                    </a:solidFill>
                  </a:rPr>
                  <a:t>TA</a:t>
                </a:r>
                <a:endParaRPr lang="he-IL" dirty="0">
                  <a:solidFill>
                    <a:srgbClr val="1F497D"/>
                  </a:solidFill>
                </a:endParaRPr>
              </a:p>
            </p:txBody>
          </p:sp>
          <p:cxnSp>
            <p:nvCxnSpPr>
              <p:cNvPr id="22" name="מחבר חץ ישר 21"/>
              <p:cNvCxnSpPr/>
              <p:nvPr/>
            </p:nvCxnSpPr>
            <p:spPr>
              <a:xfrm flipH="1">
                <a:off x="6355593" y="3588495"/>
                <a:ext cx="28897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03016" y="3404293"/>
                <a:ext cx="2121271" cy="36840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chemeClr val="tx2"/>
                    </a:solidFill>
                  </a:rPr>
                  <a:t>A</a:t>
                </a:r>
                <a:r>
                  <a:rPr lang="he-IL" dirty="0">
                    <a:solidFill>
                      <a:schemeClr val="tx2"/>
                    </a:solidFill>
                  </a:rPr>
                  <a:t> הוחלף ב-</a:t>
                </a:r>
              </a:p>
            </p:txBody>
          </p:sp>
        </p:grpSp>
        <p:grpSp>
          <p:nvGrpSpPr>
            <p:cNvPr id="76809" name="קבוצה 13"/>
            <p:cNvGrpSpPr>
              <a:grpSpLocks/>
            </p:cNvGrpSpPr>
            <p:nvPr/>
          </p:nvGrpSpPr>
          <p:grpSpPr bwMode="auto">
            <a:xfrm>
              <a:off x="2699792" y="2028376"/>
              <a:ext cx="436410" cy="1487518"/>
              <a:chOff x="5920345" y="2852936"/>
              <a:chExt cx="436410" cy="1487518"/>
            </a:xfrm>
          </p:grpSpPr>
          <p:sp>
            <p:nvSpPr>
              <p:cNvPr id="18" name="TextBox 17"/>
              <p:cNvSpPr txBox="1"/>
              <p:nvPr/>
            </p:nvSpPr>
            <p:spPr>
              <a:xfrm>
                <a:off x="5920345" y="2863135"/>
                <a:ext cx="195297" cy="14767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F497D"/>
                    </a:solidFill>
                  </a:rPr>
                  <a:t>TCTAT</a:t>
                </a:r>
                <a:endParaRPr lang="he-IL" dirty="0">
                  <a:solidFill>
                    <a:srgbClr val="1F497D"/>
                  </a:solidFill>
                </a:endParaRPr>
              </a:p>
            </p:txBody>
          </p:sp>
          <p:sp>
            <p:nvSpPr>
              <p:cNvPr id="19" name="TextBox 18"/>
              <p:cNvSpPr txBox="1"/>
              <p:nvPr/>
            </p:nvSpPr>
            <p:spPr>
              <a:xfrm>
                <a:off x="6161687" y="2853607"/>
                <a:ext cx="195297" cy="14767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F497D"/>
                    </a:solidFill>
                  </a:rPr>
                  <a:t>AG</a:t>
                </a:r>
                <a:r>
                  <a:rPr lang="en-US" dirty="0">
                    <a:solidFill>
                      <a:schemeClr val="tx2"/>
                    </a:solidFill>
                  </a:rPr>
                  <a:t>A</a:t>
                </a:r>
                <a:r>
                  <a:rPr lang="en-US" dirty="0">
                    <a:solidFill>
                      <a:srgbClr val="1F497D"/>
                    </a:solidFill>
                  </a:rPr>
                  <a:t>TA</a:t>
                </a:r>
                <a:endParaRPr lang="he-IL" dirty="0">
                  <a:solidFill>
                    <a:srgbClr val="1F497D"/>
                  </a:solidFill>
                </a:endParaRPr>
              </a:p>
            </p:txBody>
          </p:sp>
        </p:grpSp>
        <p:sp>
          <p:nvSpPr>
            <p:cNvPr id="15" name="TextBox 14"/>
            <p:cNvSpPr txBox="1"/>
            <p:nvPr/>
          </p:nvSpPr>
          <p:spPr>
            <a:xfrm>
              <a:off x="3820763" y="1654292"/>
              <a:ext cx="2829420" cy="33823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sz="1600" u="sng" dirty="0">
                  <a:solidFill>
                    <a:schemeClr val="tx2"/>
                  </a:solidFill>
                </a:rPr>
                <a:t>אחרי היווצרות המוטציה</a:t>
              </a:r>
            </a:p>
          </p:txBody>
        </p:sp>
        <p:cxnSp>
          <p:nvCxnSpPr>
            <p:cNvPr id="16" name="מחבר חץ ישר 15"/>
            <p:cNvCxnSpPr>
              <a:stCxn id="20" idx="2"/>
            </p:cNvCxnSpPr>
            <p:nvPr/>
          </p:nvCxnSpPr>
          <p:spPr>
            <a:xfrm flipH="1">
              <a:off x="5148146" y="3470900"/>
              <a:ext cx="314380" cy="246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a:off x="5607014" y="3459785"/>
              <a:ext cx="195296" cy="2572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815975" y="1887538"/>
            <a:ext cx="2830513" cy="3381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sz="1600" u="sng" dirty="0">
                <a:solidFill>
                  <a:schemeClr val="tx2"/>
                </a:solidFill>
              </a:rPr>
              <a:t>לפני היווצרות המוטציה</a:t>
            </a:r>
          </a:p>
        </p:txBody>
      </p:sp>
      <p:sp>
        <p:nvSpPr>
          <p:cNvPr id="25"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2"/>
          <p:cNvSpPr/>
          <p:nvPr/>
        </p:nvSpPr>
        <p:spPr>
          <a:xfrm>
            <a:off x="498475" y="6024563"/>
            <a:ext cx="8196263" cy="6667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endParaRPr lang="he-IL" dirty="0">
              <a:solidFill>
                <a:prstClr val="black"/>
              </a:solidFill>
            </a:endParaRPr>
          </a:p>
        </p:txBody>
      </p:sp>
      <p:sp>
        <p:nvSpPr>
          <p:cNvPr id="6" name="TextBox 5"/>
          <p:cNvSpPr txBox="1"/>
          <p:nvPr/>
        </p:nvSpPr>
        <p:spPr>
          <a:xfrm>
            <a:off x="511175" y="465138"/>
            <a:ext cx="8183563" cy="64627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14: מעובד מבחינת בגרות</a:t>
            </a:r>
          </a:p>
          <a:p>
            <a:pPr>
              <a:defRPr/>
            </a:pPr>
            <a:r>
              <a:rPr lang="he-IL" dirty="0">
                <a:solidFill>
                  <a:schemeClr val="tx2"/>
                </a:solidFill>
              </a:rPr>
              <a:t>בעקבות </a:t>
            </a:r>
            <a:r>
              <a:rPr lang="he-IL" dirty="0">
                <a:solidFill>
                  <a:srgbClr val="1F497D"/>
                </a:solidFill>
              </a:rPr>
              <a:t>השפעת מוטגן הוחלף בסיס יחיד באחד משני הגדילים של ה-</a:t>
            </a:r>
            <a:r>
              <a:rPr lang="en-US" dirty="0">
                <a:solidFill>
                  <a:srgbClr val="1F497D"/>
                </a:solidFill>
              </a:rPr>
              <a:t>DNA</a:t>
            </a:r>
            <a:r>
              <a:rPr lang="he-IL" dirty="0">
                <a:solidFill>
                  <a:srgbClr val="1F497D"/>
                </a:solidFill>
              </a:rPr>
              <a:t>, כמתואר בתרשים.</a:t>
            </a:r>
          </a:p>
          <a:p>
            <a:pPr>
              <a:defRPr/>
            </a:pPr>
            <a:r>
              <a:rPr lang="he-IL" dirty="0">
                <a:solidFill>
                  <a:srgbClr val="1F497D"/>
                </a:solidFill>
              </a:rPr>
              <a:t>א. האם לאחר שכפול הכרומוזום תישאר המוטציה בשתי הכרומטידות?</a:t>
            </a: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a:defRPr/>
            </a:pPr>
            <a:endParaRPr lang="en-US" dirty="0">
              <a:solidFill>
                <a:srgbClr val="1F497D"/>
              </a:solidFill>
            </a:endParaRPr>
          </a:p>
          <a:p>
            <a:pPr>
              <a:defRPr/>
            </a:pPr>
            <a:endParaRPr lang="en-US" dirty="0">
              <a:solidFill>
                <a:srgbClr val="1F497D"/>
              </a:solidFill>
            </a:endParaRPr>
          </a:p>
          <a:p>
            <a:pPr>
              <a:defRPr/>
            </a:pPr>
            <a:endParaRPr lang="en-US" dirty="0">
              <a:solidFill>
                <a:srgbClr val="1F497D"/>
              </a:solidFill>
            </a:endParaRPr>
          </a:p>
          <a:p>
            <a:pPr>
              <a:defRPr/>
            </a:pPr>
            <a:endParaRPr lang="en-US" dirty="0">
              <a:solidFill>
                <a:srgbClr val="1F497D"/>
              </a:solidFill>
            </a:endParaRPr>
          </a:p>
          <a:p>
            <a:pPr>
              <a:defRPr/>
            </a:pPr>
            <a:endParaRPr lang="he-IL" dirty="0">
              <a:solidFill>
                <a:srgbClr val="1F497D"/>
              </a:solidFill>
            </a:endParaRPr>
          </a:p>
          <a:p>
            <a:pPr>
              <a:defRPr/>
            </a:pPr>
            <a:r>
              <a:rPr lang="he-IL" dirty="0">
                <a:solidFill>
                  <a:srgbClr val="1F497D"/>
                </a:solidFill>
              </a:rPr>
              <a:t>ב. המוטציה שתוארה בסעיף א' התרחשה בגן האחראי לסינתזת חלבון חיוני.</a:t>
            </a:r>
          </a:p>
          <a:p>
            <a:pPr>
              <a:defRPr/>
            </a:pPr>
            <a:r>
              <a:rPr lang="he-IL" dirty="0">
                <a:solidFill>
                  <a:schemeClr val="tx2"/>
                </a:solidFill>
              </a:rPr>
              <a:t>למרות</a:t>
            </a:r>
            <a:r>
              <a:rPr lang="he-IL" dirty="0">
                <a:solidFill>
                  <a:srgbClr val="1F497D"/>
                </a:solidFill>
              </a:rPr>
              <a:t> המוטציה, נוצר בתאי הבת חלבון תקין לחלוטין, הציעו הסבר לכך.</a:t>
            </a:r>
          </a:p>
          <a:p>
            <a:pPr>
              <a:defRPr/>
            </a:pPr>
            <a:r>
              <a:rPr lang="he-IL" dirty="0"/>
              <a:t>הקודון שהבסיס שהשתנה כלול בו, התחלף לקודון הקובע את אותה החומצה האמינית, </a:t>
            </a:r>
          </a:p>
          <a:p>
            <a:pPr>
              <a:defRPr/>
            </a:pPr>
            <a:r>
              <a:rPr lang="he-IL" dirty="0"/>
              <a:t>ולכן לא חל שינוי בחלבון.</a:t>
            </a:r>
          </a:p>
          <a:p>
            <a:pPr>
              <a:defRPr/>
            </a:pPr>
            <a:endParaRPr lang="he-IL" dirty="0"/>
          </a:p>
        </p:txBody>
      </p:sp>
      <p:sp>
        <p:nvSpPr>
          <p:cNvPr id="31" name="Rectangle 12"/>
          <p:cNvSpPr/>
          <p:nvPr/>
        </p:nvSpPr>
        <p:spPr>
          <a:xfrm>
            <a:off x="542925" y="1714500"/>
            <a:ext cx="8196263" cy="37306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endParaRPr lang="he-IL" dirty="0">
              <a:solidFill>
                <a:prstClr val="black"/>
              </a:solidFill>
            </a:endParaRPr>
          </a:p>
        </p:txBody>
      </p:sp>
      <p:sp>
        <p:nvSpPr>
          <p:cNvPr id="77830"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solidFill>
                <a:srgbClr val="CC00FF"/>
              </a:solidFill>
            </a:endParaRPr>
          </a:p>
        </p:txBody>
      </p:sp>
      <p:sp>
        <p:nvSpPr>
          <p:cNvPr id="8" name="Slide Number Placeholder 8"/>
          <p:cNvSpPr>
            <a:spLocks noGrp="1"/>
          </p:cNvSpPr>
          <p:nvPr>
            <p:ph type="sldNum" sz="quarter" idx="12"/>
          </p:nvPr>
        </p:nvSpPr>
        <p:spPr bwMode="auto">
          <a:xfrm>
            <a:off x="134938" y="6572250"/>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3912406-99C6-4149-9206-B18FD20810DD}" type="slidenum">
              <a:rPr lang="he-IL" sz="1200" smtClean="0">
                <a:solidFill>
                  <a:srgbClr val="FFFFFF">
                    <a:lumMod val="85000"/>
                  </a:srgbClr>
                </a:solidFill>
              </a:rPr>
              <a:pPr fontAlgn="base">
                <a:spcBef>
                  <a:spcPct val="0"/>
                </a:spcBef>
                <a:spcAft>
                  <a:spcPct val="0"/>
                </a:spcAft>
                <a:defRPr/>
              </a:pPr>
              <a:t>46</a:t>
            </a:fld>
            <a:endParaRPr lang="he-IL" sz="1200" dirty="0" smtClean="0">
              <a:solidFill>
                <a:srgbClr val="FFFFFF">
                  <a:lumMod val="85000"/>
                </a:srgbClr>
              </a:solidFill>
            </a:endParaRPr>
          </a:p>
        </p:txBody>
      </p:sp>
      <p:grpSp>
        <p:nvGrpSpPr>
          <p:cNvPr id="77832" name="קבוצה 11"/>
          <p:cNvGrpSpPr>
            <a:grpSpLocks/>
          </p:cNvGrpSpPr>
          <p:nvPr/>
        </p:nvGrpSpPr>
        <p:grpSpPr bwMode="auto">
          <a:xfrm>
            <a:off x="4667250" y="3736975"/>
            <a:ext cx="436563" cy="1487488"/>
            <a:chOff x="5920345" y="2852936"/>
            <a:chExt cx="436410" cy="1487518"/>
          </a:xfrm>
        </p:grpSpPr>
        <p:sp>
          <p:nvSpPr>
            <p:cNvPr id="13" name="TextBox 12"/>
            <p:cNvSpPr txBox="1"/>
            <p:nvPr/>
          </p:nvSpPr>
          <p:spPr>
            <a:xfrm>
              <a:off x="5920345" y="2862461"/>
              <a:ext cx="195195" cy="147799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F497D"/>
                  </a:solidFill>
                </a:rPr>
                <a:t>TCTAT</a:t>
              </a:r>
              <a:endParaRPr lang="he-IL" dirty="0">
                <a:solidFill>
                  <a:srgbClr val="1F497D"/>
                </a:solidFill>
              </a:endParaRPr>
            </a:p>
          </p:txBody>
        </p:sp>
        <p:sp>
          <p:nvSpPr>
            <p:cNvPr id="14" name="TextBox 13"/>
            <p:cNvSpPr txBox="1"/>
            <p:nvPr/>
          </p:nvSpPr>
          <p:spPr>
            <a:xfrm>
              <a:off x="6161560" y="2852936"/>
              <a:ext cx="195195" cy="147799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F497D"/>
                  </a:solidFill>
                </a:rPr>
                <a:t>AG</a:t>
              </a:r>
              <a:r>
                <a:rPr lang="en-US" dirty="0">
                  <a:solidFill>
                    <a:schemeClr val="tx2"/>
                  </a:solidFill>
                </a:rPr>
                <a:t>A</a:t>
              </a:r>
              <a:r>
                <a:rPr lang="en-US" dirty="0">
                  <a:solidFill>
                    <a:srgbClr val="1F497D"/>
                  </a:solidFill>
                </a:rPr>
                <a:t>TA</a:t>
              </a:r>
              <a:endParaRPr lang="he-IL" dirty="0">
                <a:solidFill>
                  <a:srgbClr val="1F497D"/>
                </a:solidFill>
              </a:endParaRPr>
            </a:p>
          </p:txBody>
        </p:sp>
      </p:grpSp>
      <p:sp>
        <p:nvSpPr>
          <p:cNvPr id="20" name="TextBox 19"/>
          <p:cNvSpPr txBox="1"/>
          <p:nvPr/>
        </p:nvSpPr>
        <p:spPr>
          <a:xfrm>
            <a:off x="989013" y="1690688"/>
            <a:ext cx="2830512" cy="3381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sz="1600" u="sng" dirty="0">
                <a:solidFill>
                  <a:schemeClr val="tx2"/>
                </a:solidFill>
              </a:rPr>
              <a:t>לפני היווצרות המוטציה</a:t>
            </a:r>
          </a:p>
        </p:txBody>
      </p:sp>
      <p:grpSp>
        <p:nvGrpSpPr>
          <p:cNvPr id="77834" name="קבוצה 24"/>
          <p:cNvGrpSpPr>
            <a:grpSpLocks/>
          </p:cNvGrpSpPr>
          <p:nvPr/>
        </p:nvGrpSpPr>
        <p:grpSpPr bwMode="auto">
          <a:xfrm>
            <a:off x="2700338" y="1654175"/>
            <a:ext cx="4568825" cy="2062163"/>
            <a:chOff x="2699792" y="1654292"/>
            <a:chExt cx="4569625" cy="2062740"/>
          </a:xfrm>
        </p:grpSpPr>
        <p:grpSp>
          <p:nvGrpSpPr>
            <p:cNvPr id="77838" name="קבוצה 4"/>
            <p:cNvGrpSpPr>
              <a:grpSpLocks/>
            </p:cNvGrpSpPr>
            <p:nvPr/>
          </p:nvGrpSpPr>
          <p:grpSpPr bwMode="auto">
            <a:xfrm>
              <a:off x="5148782" y="1982656"/>
              <a:ext cx="2120635" cy="1487518"/>
              <a:chOff x="5703652" y="2852936"/>
              <a:chExt cx="2120635" cy="1487518"/>
            </a:xfrm>
          </p:grpSpPr>
          <p:sp>
            <p:nvSpPr>
              <p:cNvPr id="9" name="TextBox 8"/>
              <p:cNvSpPr txBox="1"/>
              <p:nvPr/>
            </p:nvSpPr>
            <p:spPr>
              <a:xfrm>
                <a:off x="5920541" y="2862805"/>
                <a:ext cx="195297" cy="14783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F497D"/>
                    </a:solidFill>
                  </a:rPr>
                  <a:t>TCTAT</a:t>
                </a:r>
                <a:endParaRPr lang="he-IL" dirty="0">
                  <a:solidFill>
                    <a:srgbClr val="1F497D"/>
                  </a:solidFill>
                </a:endParaRPr>
              </a:p>
            </p:txBody>
          </p:sp>
          <p:sp>
            <p:nvSpPr>
              <p:cNvPr id="10" name="TextBox 9"/>
              <p:cNvSpPr txBox="1"/>
              <p:nvPr/>
            </p:nvSpPr>
            <p:spPr>
              <a:xfrm>
                <a:off x="6160296" y="2853277"/>
                <a:ext cx="195296" cy="14783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F497D"/>
                    </a:solidFill>
                  </a:rPr>
                  <a:t>AG</a:t>
                </a:r>
                <a:r>
                  <a:rPr lang="en-US" dirty="0">
                    <a:solidFill>
                      <a:srgbClr val="FF0000"/>
                    </a:solidFill>
                  </a:rPr>
                  <a:t>C</a:t>
                </a:r>
                <a:r>
                  <a:rPr lang="en-US" dirty="0">
                    <a:solidFill>
                      <a:srgbClr val="1F497D"/>
                    </a:solidFill>
                  </a:rPr>
                  <a:t>TA</a:t>
                </a:r>
                <a:endParaRPr lang="he-IL" dirty="0">
                  <a:solidFill>
                    <a:srgbClr val="1F497D"/>
                  </a:solidFill>
                </a:endParaRPr>
              </a:p>
            </p:txBody>
          </p:sp>
          <p:cxnSp>
            <p:nvCxnSpPr>
              <p:cNvPr id="3" name="מחבר חץ ישר 2"/>
              <p:cNvCxnSpPr/>
              <p:nvPr/>
            </p:nvCxnSpPr>
            <p:spPr>
              <a:xfrm flipH="1">
                <a:off x="6355592" y="3588495"/>
                <a:ext cx="28897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703016" y="3404293"/>
                <a:ext cx="2121271" cy="36840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chemeClr val="tx2"/>
                    </a:solidFill>
                  </a:rPr>
                  <a:t>A</a:t>
                </a:r>
                <a:r>
                  <a:rPr lang="he-IL" dirty="0">
                    <a:solidFill>
                      <a:schemeClr val="tx2"/>
                    </a:solidFill>
                  </a:rPr>
                  <a:t> הוחלף ב-</a:t>
                </a:r>
              </a:p>
            </p:txBody>
          </p:sp>
        </p:grpSp>
        <p:grpSp>
          <p:nvGrpSpPr>
            <p:cNvPr id="77839" name="קבוצה 16"/>
            <p:cNvGrpSpPr>
              <a:grpSpLocks/>
            </p:cNvGrpSpPr>
            <p:nvPr/>
          </p:nvGrpSpPr>
          <p:grpSpPr bwMode="auto">
            <a:xfrm>
              <a:off x="2699792" y="2028376"/>
              <a:ext cx="436410" cy="1487518"/>
              <a:chOff x="5920345" y="2852936"/>
              <a:chExt cx="436410" cy="1487518"/>
            </a:xfrm>
          </p:grpSpPr>
          <p:sp>
            <p:nvSpPr>
              <p:cNvPr id="18" name="TextBox 17"/>
              <p:cNvSpPr txBox="1"/>
              <p:nvPr/>
            </p:nvSpPr>
            <p:spPr>
              <a:xfrm>
                <a:off x="5920345" y="2863135"/>
                <a:ext cx="195296" cy="14767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F497D"/>
                    </a:solidFill>
                  </a:rPr>
                  <a:t>TCTAT</a:t>
                </a:r>
                <a:endParaRPr lang="he-IL" dirty="0">
                  <a:solidFill>
                    <a:srgbClr val="1F497D"/>
                  </a:solidFill>
                </a:endParaRPr>
              </a:p>
            </p:txBody>
          </p:sp>
          <p:sp>
            <p:nvSpPr>
              <p:cNvPr id="19" name="TextBox 18"/>
              <p:cNvSpPr txBox="1"/>
              <p:nvPr/>
            </p:nvSpPr>
            <p:spPr>
              <a:xfrm>
                <a:off x="6161687" y="2853607"/>
                <a:ext cx="195296" cy="14767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F497D"/>
                    </a:solidFill>
                  </a:rPr>
                  <a:t>AG</a:t>
                </a:r>
                <a:r>
                  <a:rPr lang="en-US" dirty="0">
                    <a:solidFill>
                      <a:schemeClr val="tx2"/>
                    </a:solidFill>
                  </a:rPr>
                  <a:t>A</a:t>
                </a:r>
                <a:r>
                  <a:rPr lang="en-US" dirty="0">
                    <a:solidFill>
                      <a:srgbClr val="1F497D"/>
                    </a:solidFill>
                  </a:rPr>
                  <a:t>TA</a:t>
                </a:r>
                <a:endParaRPr lang="he-IL" dirty="0">
                  <a:solidFill>
                    <a:srgbClr val="1F497D"/>
                  </a:solidFill>
                </a:endParaRPr>
              </a:p>
            </p:txBody>
          </p:sp>
        </p:grpSp>
        <p:sp>
          <p:nvSpPr>
            <p:cNvPr id="21" name="TextBox 20"/>
            <p:cNvSpPr txBox="1"/>
            <p:nvPr/>
          </p:nvSpPr>
          <p:spPr>
            <a:xfrm>
              <a:off x="3820763" y="1654292"/>
              <a:ext cx="2829420" cy="33823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sz="1600" u="sng" dirty="0">
                  <a:solidFill>
                    <a:schemeClr val="tx2"/>
                  </a:solidFill>
                </a:rPr>
                <a:t>אחרי היווצרות המוטציה</a:t>
              </a:r>
            </a:p>
          </p:txBody>
        </p:sp>
        <p:cxnSp>
          <p:nvCxnSpPr>
            <p:cNvPr id="7" name="מחבר חץ ישר 6"/>
            <p:cNvCxnSpPr>
              <a:stCxn id="9" idx="2"/>
            </p:cNvCxnSpPr>
            <p:nvPr/>
          </p:nvCxnSpPr>
          <p:spPr>
            <a:xfrm flipH="1">
              <a:off x="5148146" y="3470900"/>
              <a:ext cx="314380" cy="246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p:nvPr/>
          </p:nvCxnSpPr>
          <p:spPr>
            <a:xfrm>
              <a:off x="5607013" y="3459785"/>
              <a:ext cx="195297" cy="2572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5800725" y="3748088"/>
            <a:ext cx="242888" cy="14763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F497D"/>
                </a:solidFill>
              </a:rPr>
              <a:t>TC</a:t>
            </a:r>
            <a:r>
              <a:rPr lang="en-US" dirty="0">
                <a:solidFill>
                  <a:srgbClr val="FF6600"/>
                </a:solidFill>
              </a:rPr>
              <a:t>G</a:t>
            </a:r>
            <a:r>
              <a:rPr lang="en-US" dirty="0">
                <a:solidFill>
                  <a:srgbClr val="1F497D"/>
                </a:solidFill>
              </a:rPr>
              <a:t>AT</a:t>
            </a:r>
            <a:endParaRPr lang="he-IL" dirty="0">
              <a:solidFill>
                <a:srgbClr val="1F497D"/>
              </a:solidFill>
            </a:endParaRPr>
          </a:p>
        </p:txBody>
      </p:sp>
      <p:sp>
        <p:nvSpPr>
          <p:cNvPr id="29" name="TextBox 28"/>
          <p:cNvSpPr txBox="1"/>
          <p:nvPr/>
        </p:nvSpPr>
        <p:spPr>
          <a:xfrm>
            <a:off x="6089650" y="3748088"/>
            <a:ext cx="195263" cy="14763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en-US" dirty="0">
                <a:solidFill>
                  <a:srgbClr val="1F497D"/>
                </a:solidFill>
              </a:rPr>
              <a:t>AG</a:t>
            </a:r>
            <a:r>
              <a:rPr lang="en-US" dirty="0">
                <a:solidFill>
                  <a:srgbClr val="FF0000"/>
                </a:solidFill>
              </a:rPr>
              <a:t>C</a:t>
            </a:r>
            <a:r>
              <a:rPr lang="en-US" dirty="0">
                <a:solidFill>
                  <a:srgbClr val="1F497D"/>
                </a:solidFill>
              </a:rPr>
              <a:t>TA</a:t>
            </a:r>
            <a:endParaRPr lang="he-IL" dirty="0">
              <a:solidFill>
                <a:srgbClr val="1F497D"/>
              </a:solidFill>
            </a:endParaRPr>
          </a:p>
        </p:txBody>
      </p:sp>
      <p:sp>
        <p:nvSpPr>
          <p:cNvPr id="30" name="TextBox 29"/>
          <p:cNvSpPr txBox="1"/>
          <p:nvPr/>
        </p:nvSpPr>
        <p:spPr>
          <a:xfrm>
            <a:off x="6186488" y="4302125"/>
            <a:ext cx="2120900"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chemeClr val="tx2"/>
                </a:solidFill>
              </a:rPr>
              <a:t>המוטציה תישאר בכרומטידה הימנית</a:t>
            </a:r>
          </a:p>
        </p:txBody>
      </p:sp>
      <p:sp>
        <p:nvSpPr>
          <p:cNvPr id="28"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529375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15:</a:t>
            </a:r>
          </a:p>
          <a:p>
            <a:pPr fontAlgn="auto">
              <a:spcBef>
                <a:spcPts val="0"/>
              </a:spcBef>
              <a:spcAft>
                <a:spcPts val="0"/>
              </a:spcAft>
              <a:defRPr/>
            </a:pPr>
            <a:r>
              <a:rPr lang="he-IL" dirty="0">
                <a:solidFill>
                  <a:srgbClr val="1F497D"/>
                </a:solidFill>
                <a:latin typeface="Arial"/>
                <a:cs typeface="Arial"/>
              </a:rPr>
              <a:t>אצל חולי אנמיה חרמשית נוצר המוגלובין בלתי תקין, שבאחד ממרכיביו (שרשרת  </a:t>
            </a:r>
            <a:r>
              <a:rPr lang="el-GR" dirty="0">
                <a:latin typeface="Arial"/>
                <a:cs typeface="Arial"/>
              </a:rPr>
              <a:t>β</a:t>
            </a:r>
            <a:r>
              <a:rPr lang="he-IL" dirty="0">
                <a:latin typeface="Arial"/>
                <a:cs typeface="Arial"/>
              </a:rPr>
              <a:t>), </a:t>
            </a:r>
            <a:r>
              <a:rPr lang="he-IL" dirty="0">
                <a:solidFill>
                  <a:srgbClr val="1F497D"/>
                </a:solidFill>
                <a:latin typeface="Arial"/>
                <a:cs typeface="Arial"/>
              </a:rPr>
              <a:t>התחלפה החומצה האמינית גלוטמית בחומצה האמינית ולין.</a:t>
            </a:r>
          </a:p>
          <a:p>
            <a:pPr fontAlgn="auto">
              <a:spcBef>
                <a:spcPts val="0"/>
              </a:spcBef>
              <a:spcAft>
                <a:spcPts val="0"/>
              </a:spcAft>
              <a:defRPr/>
            </a:pPr>
            <a:r>
              <a:rPr lang="he-IL" dirty="0">
                <a:solidFill>
                  <a:srgbClr val="1F497D"/>
                </a:solidFill>
                <a:latin typeface="Arial"/>
                <a:cs typeface="Arial"/>
              </a:rPr>
              <a:t>שערו איזה סוג מוטציה גרם לליקוי זה?</a:t>
            </a: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sz="1600" dirty="0">
              <a:solidFill>
                <a:srgbClr val="1F497D"/>
              </a:solidFill>
              <a:latin typeface="Arial"/>
              <a:cs typeface="Arial"/>
            </a:endParaRPr>
          </a:p>
          <a:p>
            <a:pPr fontAlgn="auto">
              <a:spcBef>
                <a:spcPts val="0"/>
              </a:spcBef>
              <a:spcAft>
                <a:spcPts val="0"/>
              </a:spcAft>
              <a:defRPr/>
            </a:pPr>
            <a:endParaRPr lang="he-IL" sz="1600" dirty="0">
              <a:solidFill>
                <a:srgbClr val="1F497D"/>
              </a:solidFill>
              <a:latin typeface="Arial"/>
              <a:cs typeface="Arial"/>
            </a:endParaRPr>
          </a:p>
        </p:txBody>
      </p:sp>
      <p:sp>
        <p:nvSpPr>
          <p:cNvPr id="78852"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15: אנמיה חרמשית</a:t>
            </a:r>
            <a:endParaRPr lang="he-IL" sz="1800" smtClean="0"/>
          </a:p>
        </p:txBody>
      </p:sp>
      <p:sp>
        <p:nvSpPr>
          <p:cNvPr id="8"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1D134B6-9176-4545-9E1D-0B7251483084}" type="slidenum">
              <a:rPr lang="he-IL" sz="1200" smtClean="0">
                <a:solidFill>
                  <a:srgbClr val="FFFFFF">
                    <a:lumMod val="85000"/>
                  </a:srgbClr>
                </a:solidFill>
              </a:rPr>
              <a:pPr fontAlgn="base">
                <a:spcBef>
                  <a:spcPct val="0"/>
                </a:spcBef>
                <a:spcAft>
                  <a:spcPct val="0"/>
                </a:spcAft>
                <a:defRPr/>
              </a:pPr>
              <a:t>47</a:t>
            </a:fld>
            <a:endParaRPr lang="he-IL" sz="1200" dirty="0" smtClean="0">
              <a:solidFill>
                <a:srgbClr val="FFFFFF">
                  <a:lumMod val="85000"/>
                </a:srgbClr>
              </a:solidFill>
            </a:endParaRPr>
          </a:p>
        </p:txBody>
      </p:sp>
      <p:pic>
        <p:nvPicPr>
          <p:cNvPr id="78854"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263" y="2005013"/>
            <a:ext cx="2341562"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413" y="1989138"/>
            <a:ext cx="2235200"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6" name="מלבן 1"/>
          <p:cNvSpPr>
            <a:spLocks noChangeArrowheads="1"/>
          </p:cNvSpPr>
          <p:nvPr/>
        </p:nvSpPr>
        <p:spPr bwMode="auto">
          <a:xfrm>
            <a:off x="2411413" y="4133850"/>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a:t>VISUAL/SCIENCE PHOTO LIBRARY/ DR. STANLEY FLEGLER, VISUALS UNLIMITED</a:t>
            </a:r>
            <a:endParaRPr lang="he-IL" sz="800"/>
          </a:p>
        </p:txBody>
      </p:sp>
      <p:sp>
        <p:nvSpPr>
          <p:cNvPr id="9"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52943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15:</a:t>
            </a:r>
          </a:p>
          <a:p>
            <a:pPr fontAlgn="auto">
              <a:spcBef>
                <a:spcPts val="0"/>
              </a:spcBef>
              <a:spcAft>
                <a:spcPts val="0"/>
              </a:spcAft>
              <a:defRPr/>
            </a:pPr>
            <a:r>
              <a:rPr lang="he-IL" dirty="0">
                <a:solidFill>
                  <a:srgbClr val="1F497D"/>
                </a:solidFill>
                <a:latin typeface="Arial"/>
                <a:cs typeface="Arial"/>
              </a:rPr>
              <a:t>אצל חולי אנמיה חרמשית נוצר המוגלובין בלתי תקין, שבאחד ממרכיביו (שרשרת </a:t>
            </a:r>
            <a:r>
              <a:rPr lang="he-IL" dirty="0">
                <a:solidFill>
                  <a:schemeClr val="tx2"/>
                </a:solidFill>
                <a:latin typeface="Arial"/>
                <a:cs typeface="Arial"/>
              </a:rPr>
              <a:t>בטא)</a:t>
            </a:r>
            <a:r>
              <a:rPr lang="he-IL" dirty="0">
                <a:solidFill>
                  <a:srgbClr val="1F497D"/>
                </a:solidFill>
                <a:latin typeface="Arial"/>
                <a:cs typeface="Arial"/>
              </a:rPr>
              <a:t>, התחלפה החומצה האמינית גלוטמית בחומצה האמינית ולין.</a:t>
            </a:r>
          </a:p>
          <a:p>
            <a:pPr fontAlgn="auto">
              <a:spcBef>
                <a:spcPts val="0"/>
              </a:spcBef>
              <a:spcAft>
                <a:spcPts val="0"/>
              </a:spcAft>
              <a:defRPr/>
            </a:pPr>
            <a:r>
              <a:rPr lang="he-IL" dirty="0">
                <a:solidFill>
                  <a:srgbClr val="1F497D"/>
                </a:solidFill>
                <a:latin typeface="Arial"/>
                <a:cs typeface="Arial"/>
              </a:rPr>
              <a:t>שערו איזה סוג מוטציה גרם לליקוי זה?</a:t>
            </a: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sz="1600" dirty="0">
              <a:solidFill>
                <a:srgbClr val="1F497D"/>
              </a:solidFill>
              <a:latin typeface="Arial"/>
              <a:cs typeface="Arial"/>
            </a:endParaRPr>
          </a:p>
          <a:p>
            <a:pPr fontAlgn="auto">
              <a:spcBef>
                <a:spcPts val="0"/>
              </a:spcBef>
              <a:spcAft>
                <a:spcPts val="0"/>
              </a:spcAft>
              <a:defRPr/>
            </a:pPr>
            <a:endParaRPr lang="he-IL" sz="1600" dirty="0">
              <a:solidFill>
                <a:srgbClr val="1F497D"/>
              </a:solidFill>
              <a:latin typeface="Arial"/>
              <a:cs typeface="Arial"/>
            </a:endParaRPr>
          </a:p>
        </p:txBody>
      </p:sp>
      <p:sp>
        <p:nvSpPr>
          <p:cNvPr id="79876"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8"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FB49A21-C4C7-460D-994E-1D8FF8697053}" type="slidenum">
              <a:rPr lang="he-IL" sz="1200" smtClean="0">
                <a:solidFill>
                  <a:srgbClr val="FFFFFF">
                    <a:lumMod val="85000"/>
                  </a:srgbClr>
                </a:solidFill>
              </a:rPr>
              <a:pPr fontAlgn="base">
                <a:spcBef>
                  <a:spcPct val="0"/>
                </a:spcBef>
                <a:spcAft>
                  <a:spcPct val="0"/>
                </a:spcAft>
                <a:defRPr/>
              </a:pPr>
              <a:t>48</a:t>
            </a:fld>
            <a:endParaRPr lang="he-IL" sz="1200" dirty="0" smtClean="0">
              <a:solidFill>
                <a:srgbClr val="FFFFFF">
                  <a:lumMod val="85000"/>
                </a:srgbClr>
              </a:solidFill>
            </a:endParaRPr>
          </a:p>
        </p:txBody>
      </p:sp>
      <p:pic>
        <p:nvPicPr>
          <p:cNvPr id="79878"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263" y="2005013"/>
            <a:ext cx="2341562"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413" y="1989138"/>
            <a:ext cx="2235200"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2"/>
          <p:cNvSpPr/>
          <p:nvPr/>
        </p:nvSpPr>
        <p:spPr>
          <a:xfrm>
            <a:off x="547688" y="4437063"/>
            <a:ext cx="8197850" cy="10080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endParaRPr lang="he-IL" dirty="0">
              <a:solidFill>
                <a:prstClr val="black"/>
              </a:solidFill>
            </a:endParaRPr>
          </a:p>
          <a:p>
            <a:pPr fontAlgn="auto">
              <a:spcBef>
                <a:spcPts val="0"/>
              </a:spcBef>
              <a:spcAft>
                <a:spcPts val="0"/>
              </a:spcAft>
              <a:defRPr/>
            </a:pPr>
            <a:r>
              <a:rPr lang="he-IL" dirty="0">
                <a:solidFill>
                  <a:prstClr val="black"/>
                </a:solidFill>
              </a:rPr>
              <a:t>מוטציה </a:t>
            </a:r>
            <a:r>
              <a:rPr lang="he-IL" dirty="0">
                <a:solidFill>
                  <a:schemeClr val="tx1"/>
                </a:solidFill>
              </a:rPr>
              <a:t>נקודתית של החלפת בסיס. הקודון שבו נכלל הבסיס שהוחלף, מקדד לחומצה האמינית ולין במקום לחומצה גלוטמית</a:t>
            </a:r>
            <a:r>
              <a:rPr lang="he-IL" dirty="0">
                <a:solidFill>
                  <a:prstClr val="black"/>
                </a:solidFill>
              </a:rPr>
              <a:t>.</a:t>
            </a:r>
          </a:p>
        </p:txBody>
      </p:sp>
      <p:sp>
        <p:nvSpPr>
          <p:cNvPr id="79881" name="מלבן 1"/>
          <p:cNvSpPr>
            <a:spLocks noChangeArrowheads="1"/>
          </p:cNvSpPr>
          <p:nvPr/>
        </p:nvSpPr>
        <p:spPr bwMode="auto">
          <a:xfrm>
            <a:off x="2555875" y="4133850"/>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a:t>VISUAL/SCIENCE PHOTO LIBRARY/ DR. STANLEY FLEGLER, VISUALS UNLIMITED</a:t>
            </a:r>
            <a:endParaRPr lang="he-IL" sz="800"/>
          </a:p>
        </p:txBody>
      </p:sp>
      <p:sp>
        <p:nvSpPr>
          <p:cNvPr id="10"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563231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16:</a:t>
            </a:r>
          </a:p>
          <a:p>
            <a:pPr fontAlgn="auto">
              <a:lnSpc>
                <a:spcPct val="150000"/>
              </a:lnSpc>
              <a:spcBef>
                <a:spcPts val="0"/>
              </a:spcBef>
              <a:spcAft>
                <a:spcPts val="0"/>
              </a:spcAft>
              <a:defRPr/>
            </a:pPr>
            <a:r>
              <a:rPr lang="he-IL" dirty="0">
                <a:solidFill>
                  <a:srgbClr val="1F497D"/>
                </a:solidFill>
                <a:latin typeface="Arial"/>
                <a:cs typeface="Arial"/>
              </a:rPr>
              <a:t>השינוי בחומצה אמינית אחת </a:t>
            </a:r>
            <a:r>
              <a:rPr lang="he-IL" dirty="0">
                <a:solidFill>
                  <a:schemeClr val="tx2"/>
                </a:solidFill>
                <a:latin typeface="Arial"/>
                <a:cs typeface="Arial"/>
              </a:rPr>
              <a:t>גורם לשינוי המבנה המרחבי של ההמוגלובין, </a:t>
            </a:r>
          </a:p>
          <a:p>
            <a:pPr fontAlgn="auto">
              <a:lnSpc>
                <a:spcPct val="150000"/>
              </a:lnSpc>
              <a:spcBef>
                <a:spcPts val="0"/>
              </a:spcBef>
              <a:spcAft>
                <a:spcPts val="0"/>
              </a:spcAft>
              <a:defRPr/>
            </a:pPr>
            <a:r>
              <a:rPr lang="he-IL" dirty="0">
                <a:solidFill>
                  <a:schemeClr val="tx2"/>
                </a:solidFill>
                <a:latin typeface="Arial"/>
                <a:cs typeface="Arial"/>
              </a:rPr>
              <a:t>דבר הגורם לפגיעה בקשירת החמצן  ולשינוי צורת תאי הדם האדומים לצורת חרמש. </a:t>
            </a:r>
          </a:p>
          <a:p>
            <a:pPr fontAlgn="auto">
              <a:lnSpc>
                <a:spcPct val="150000"/>
              </a:lnSpc>
              <a:spcBef>
                <a:spcPts val="0"/>
              </a:spcBef>
              <a:spcAft>
                <a:spcPts val="0"/>
              </a:spcAft>
              <a:defRPr/>
            </a:pPr>
            <a:r>
              <a:rPr lang="he-IL" dirty="0">
                <a:solidFill>
                  <a:schemeClr val="tx2"/>
                </a:solidFill>
                <a:latin typeface="Arial"/>
                <a:cs typeface="Arial"/>
              </a:rPr>
              <a:t>התאים החרמשיים אינם גמישים כמו התאים התקינים ואינם יכולים "להידחק" לנימי הדם. </a:t>
            </a:r>
          </a:p>
          <a:p>
            <a:pPr fontAlgn="auto">
              <a:lnSpc>
                <a:spcPct val="150000"/>
              </a:lnSpc>
              <a:spcBef>
                <a:spcPts val="0"/>
              </a:spcBef>
              <a:spcAft>
                <a:spcPts val="0"/>
              </a:spcAft>
              <a:defRPr/>
            </a:pPr>
            <a:r>
              <a:rPr lang="he-IL" dirty="0">
                <a:solidFill>
                  <a:schemeClr val="tx2"/>
                </a:solidFill>
                <a:latin typeface="Arial"/>
                <a:cs typeface="Arial"/>
              </a:rPr>
              <a:t>עיוות צורת תאי הדם האדומים גורם להידבקותם אלו לאלו וליצירת צברים הסותמים את</a:t>
            </a:r>
          </a:p>
          <a:p>
            <a:pPr fontAlgn="auto">
              <a:lnSpc>
                <a:spcPct val="150000"/>
              </a:lnSpc>
              <a:spcBef>
                <a:spcPts val="0"/>
              </a:spcBef>
              <a:spcAft>
                <a:spcPts val="0"/>
              </a:spcAft>
              <a:defRPr/>
            </a:pPr>
            <a:r>
              <a:rPr lang="he-IL" dirty="0">
                <a:solidFill>
                  <a:schemeClr val="tx2"/>
                </a:solidFill>
                <a:latin typeface="Arial"/>
                <a:cs typeface="Arial"/>
              </a:rPr>
              <a:t>כלי הדם ומקשים על אספקת הדם לרקמות. החולים סובלים מחולשה ומעוד בעיות קשות. </a:t>
            </a:r>
          </a:p>
          <a:p>
            <a:pPr fontAlgn="auto">
              <a:lnSpc>
                <a:spcPct val="150000"/>
              </a:lnSpc>
              <a:spcBef>
                <a:spcPts val="0"/>
              </a:spcBef>
              <a:spcAft>
                <a:spcPts val="0"/>
              </a:spcAft>
              <a:defRPr/>
            </a:pPr>
            <a:r>
              <a:rPr lang="he-IL" dirty="0">
                <a:solidFill>
                  <a:schemeClr val="tx2"/>
                </a:solidFill>
                <a:latin typeface="Arial"/>
                <a:cs typeface="Arial"/>
              </a:rPr>
              <a:t>המחלה נפוצה יחסית באפריקה ובמזרח אסיה, בעיקר באזורים נגועי מלריה. הסיבה לכך </a:t>
            </a:r>
          </a:p>
          <a:p>
            <a:pPr fontAlgn="auto">
              <a:lnSpc>
                <a:spcPct val="150000"/>
              </a:lnSpc>
              <a:spcBef>
                <a:spcPts val="0"/>
              </a:spcBef>
              <a:spcAft>
                <a:spcPts val="0"/>
              </a:spcAft>
              <a:defRPr/>
            </a:pPr>
            <a:r>
              <a:rPr lang="he-IL" dirty="0">
                <a:solidFill>
                  <a:schemeClr val="tx2"/>
                </a:solidFill>
                <a:latin typeface="Arial"/>
                <a:cs typeface="Arial"/>
              </a:rPr>
              <a:t>היא, שהמבנה המעוות של תא דם אדום חולה, מקשה על טפיל </a:t>
            </a:r>
            <a:r>
              <a:rPr lang="he-IL" dirty="0" err="1">
                <a:solidFill>
                  <a:schemeClr val="tx2"/>
                </a:solidFill>
                <a:latin typeface="Arial"/>
                <a:cs typeface="Arial"/>
              </a:rPr>
              <a:t>הפלסמודיום</a:t>
            </a:r>
            <a:r>
              <a:rPr lang="he-IL" dirty="0">
                <a:solidFill>
                  <a:schemeClr val="tx2"/>
                </a:solidFill>
                <a:latin typeface="Arial"/>
                <a:cs typeface="Arial"/>
              </a:rPr>
              <a:t> (גורם המחלה) </a:t>
            </a:r>
          </a:p>
          <a:p>
            <a:pPr fontAlgn="auto">
              <a:lnSpc>
                <a:spcPct val="150000"/>
              </a:lnSpc>
              <a:spcBef>
                <a:spcPts val="0"/>
              </a:spcBef>
              <a:spcAft>
                <a:spcPts val="0"/>
              </a:spcAft>
              <a:defRPr/>
            </a:pPr>
            <a:r>
              <a:rPr lang="he-IL" dirty="0">
                <a:solidFill>
                  <a:schemeClr val="tx2"/>
                </a:solidFill>
                <a:latin typeface="Arial"/>
                <a:cs typeface="Arial"/>
              </a:rPr>
              <a:t>לחדור לתאי הדם האדומים, ולמעשה מקנה לחולה עמידות בפני מחלת המלריה. </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המידע הנתון בשאלה קשור לכמה רמות </a:t>
            </a:r>
            <a:r>
              <a:rPr lang="he-IL" dirty="0" smtClean="0">
                <a:solidFill>
                  <a:schemeClr val="tx2"/>
                </a:solidFill>
                <a:latin typeface="Arial"/>
                <a:cs typeface="Arial"/>
              </a:rPr>
              <a:t>ארגון: רמת המולקולות, רמת התא, רמת הרקמות והאיברים, רמת האורגניזם, רמת האוכלוסייה.</a:t>
            </a:r>
          </a:p>
          <a:p>
            <a:pPr fontAlgn="auto">
              <a:spcBef>
                <a:spcPts val="0"/>
              </a:spcBef>
              <a:spcAft>
                <a:spcPts val="0"/>
              </a:spcAft>
              <a:defRPr/>
            </a:pPr>
            <a:r>
              <a:rPr lang="he-IL" dirty="0" smtClean="0">
                <a:solidFill>
                  <a:schemeClr val="tx2"/>
                </a:solidFill>
                <a:latin typeface="Arial"/>
                <a:cs typeface="Arial"/>
              </a:rPr>
              <a:t>ציינו מתחת למשפטים </a:t>
            </a:r>
            <a:r>
              <a:rPr lang="he-IL" dirty="0">
                <a:solidFill>
                  <a:schemeClr val="tx2"/>
                </a:solidFill>
                <a:latin typeface="Arial"/>
                <a:cs typeface="Arial"/>
              </a:rPr>
              <a:t>או חלקי </a:t>
            </a:r>
            <a:r>
              <a:rPr lang="he-IL" dirty="0" smtClean="0">
                <a:solidFill>
                  <a:schemeClr val="tx2"/>
                </a:solidFill>
                <a:latin typeface="Arial"/>
                <a:cs typeface="Arial"/>
              </a:rPr>
              <a:t>המשפטים באיזו רמת ארגון הם עוסקים.</a:t>
            </a: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p:txBody>
      </p:sp>
      <p:sp>
        <p:nvSpPr>
          <p:cNvPr id="80900" name="כותרת 8"/>
          <p:cNvSpPr>
            <a:spLocks noGrp="1"/>
          </p:cNvSpPr>
          <p:nvPr>
            <p:ph type="title"/>
          </p:nvPr>
        </p:nvSpPr>
        <p:spPr bwMode="auto">
          <a:xfrm>
            <a:off x="0" y="71438"/>
            <a:ext cx="8604448"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16: אנמיה חרמשית – היבטי המחלה ברמות הארגון השונות (שאלת הרחבה*)</a:t>
            </a:r>
            <a:endParaRPr lang="he-IL" sz="1800" dirty="0" smtClean="0"/>
          </a:p>
        </p:txBody>
      </p:sp>
      <p:sp>
        <p:nvSpPr>
          <p:cNvPr id="8"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7774F14-A858-4BDA-A77F-DABD90D2FF5D}" type="slidenum">
              <a:rPr lang="he-IL" sz="1200" smtClean="0">
                <a:solidFill>
                  <a:srgbClr val="FFFFFF">
                    <a:lumMod val="85000"/>
                  </a:srgbClr>
                </a:solidFill>
              </a:rPr>
              <a:pPr fontAlgn="base">
                <a:spcBef>
                  <a:spcPct val="0"/>
                </a:spcBef>
                <a:spcAft>
                  <a:spcPct val="0"/>
                </a:spcAft>
                <a:defRPr/>
              </a:pPr>
              <a:t>49</a:t>
            </a:fld>
            <a:endParaRPr lang="he-IL" sz="1200" dirty="0" smtClean="0">
              <a:solidFill>
                <a:srgbClr val="FFFFFF">
                  <a:lumMod val="85000"/>
                </a:srgbClr>
              </a:solidFill>
            </a:endParaRPr>
          </a:p>
        </p:txBody>
      </p:sp>
      <p:sp>
        <p:nvSpPr>
          <p:cNvPr id="2" name="מלבן 1"/>
          <p:cNvSpPr/>
          <p:nvPr/>
        </p:nvSpPr>
        <p:spPr>
          <a:xfrm>
            <a:off x="865950" y="5792260"/>
            <a:ext cx="7603363" cy="584775"/>
          </a:xfrm>
          <a:prstGeom prst="rect">
            <a:avLst/>
          </a:prstGeom>
        </p:spPr>
        <p:txBody>
          <a:bodyPr wrap="none">
            <a:spAutoFit/>
          </a:bodyPr>
          <a:lstStyle/>
          <a:p>
            <a:r>
              <a:rPr lang="he-IL" sz="1600" dirty="0" smtClean="0">
                <a:solidFill>
                  <a:srgbClr val="1F497D"/>
                </a:solidFill>
                <a:latin typeface="Arial"/>
                <a:cs typeface="Arial"/>
              </a:rPr>
              <a:t>* זו אינה שאלה אופיינית לשאלות בחינת הבגרות. מטרתה היא קישור לרעיון מרכזי בביולוגיה:</a:t>
            </a:r>
          </a:p>
          <a:p>
            <a:r>
              <a:rPr lang="he-IL" sz="1600" dirty="0" smtClean="0">
                <a:solidFill>
                  <a:srgbClr val="1F497D"/>
                </a:solidFill>
                <a:latin typeface="Arial"/>
                <a:cs typeface="Arial"/>
              </a:rPr>
              <a:t>ארגון ברמות ארגון שונות.</a:t>
            </a:r>
            <a:endParaRPr lang="he-IL" sz="1600" dirty="0"/>
          </a:p>
        </p:txBody>
      </p:sp>
      <p:sp>
        <p:nvSpPr>
          <p:cNvPr id="7"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שינוי ב-</a:t>
            </a:r>
            <a:r>
              <a:rPr lang="en-US" sz="1800" b="1" dirty="0" smtClean="0">
                <a:solidFill>
                  <a:srgbClr val="FF6600"/>
                </a:solidFill>
              </a:rPr>
              <a:t>DNA</a:t>
            </a:r>
            <a:r>
              <a:rPr lang="he-IL" sz="1800" b="1" dirty="0" smtClean="0">
                <a:solidFill>
                  <a:srgbClr val="FF6600"/>
                </a:solidFill>
              </a:rPr>
              <a:t> (מוטציה) עלול לגרום לשינוי בחלבונים שגורם למחלה</a:t>
            </a:r>
            <a:endParaRPr lang="he-IL" sz="1800" dirty="0" smtClean="0"/>
          </a:p>
        </p:txBody>
      </p:sp>
      <p:grpSp>
        <p:nvGrpSpPr>
          <p:cNvPr id="36868" name="קבוצה 4"/>
          <p:cNvGrpSpPr>
            <a:grpSpLocks/>
          </p:cNvGrpSpPr>
          <p:nvPr/>
        </p:nvGrpSpPr>
        <p:grpSpPr bwMode="auto">
          <a:xfrm>
            <a:off x="2987675" y="1828800"/>
            <a:ext cx="3168650" cy="3616325"/>
            <a:chOff x="2771801" y="2636912"/>
            <a:chExt cx="3168915" cy="3616610"/>
          </a:xfrm>
        </p:grpSpPr>
        <p:grpSp>
          <p:nvGrpSpPr>
            <p:cNvPr id="36871" name="קבוצה 20"/>
            <p:cNvGrpSpPr>
              <a:grpSpLocks/>
            </p:cNvGrpSpPr>
            <p:nvPr/>
          </p:nvGrpSpPr>
          <p:grpSpPr bwMode="auto">
            <a:xfrm>
              <a:off x="2771801" y="2636912"/>
              <a:ext cx="3168915" cy="3616610"/>
              <a:chOff x="5770058" y="1536595"/>
              <a:chExt cx="3168752" cy="3616423"/>
            </a:xfrm>
          </p:grpSpPr>
          <p:sp>
            <p:nvSpPr>
              <p:cNvPr id="13" name="TextBox 12"/>
              <p:cNvSpPr txBox="1"/>
              <p:nvPr/>
            </p:nvSpPr>
            <p:spPr>
              <a:xfrm>
                <a:off x="5841498" y="1536595"/>
                <a:ext cx="3097312" cy="863623"/>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שינוי ב-</a:t>
                </a:r>
                <a:r>
                  <a:rPr lang="en-US" kern="0" dirty="0">
                    <a:solidFill>
                      <a:prstClr val="black"/>
                    </a:solidFill>
                    <a:latin typeface="Arial"/>
                    <a:cs typeface="Arial"/>
                  </a:rPr>
                  <a:t>DNA</a:t>
                </a:r>
                <a:r>
                  <a:rPr lang="he-IL" kern="0" dirty="0">
                    <a:solidFill>
                      <a:prstClr val="black"/>
                    </a:solidFill>
                    <a:latin typeface="Arial"/>
                    <a:cs typeface="Arial"/>
                  </a:rPr>
                  <a:t> (מוטציה)</a:t>
                </a:r>
              </a:p>
            </p:txBody>
          </p:sp>
          <p:sp>
            <p:nvSpPr>
              <p:cNvPr id="14" name="TextBox 13"/>
              <p:cNvSpPr txBox="1"/>
              <p:nvPr/>
            </p:nvSpPr>
            <p:spPr>
              <a:xfrm>
                <a:off x="5770058" y="2920933"/>
                <a:ext cx="3168752" cy="863623"/>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היווצרות של חלבון בלתי תקין גורמת לשיבוש בתהליכים בתאים</a:t>
                </a:r>
              </a:p>
            </p:txBody>
          </p:sp>
          <p:sp>
            <p:nvSpPr>
              <p:cNvPr id="15" name="TextBox 14"/>
              <p:cNvSpPr txBox="1"/>
              <p:nvPr/>
            </p:nvSpPr>
            <p:spPr>
              <a:xfrm>
                <a:off x="5770058" y="4289395"/>
                <a:ext cx="3168752" cy="863623"/>
              </a:xfrm>
              <a:prstGeom prst="rect">
                <a:avLst/>
              </a:prstGeom>
              <a:noFill/>
              <a:ln w="22225">
                <a:solidFill>
                  <a:sysClr val="window" lastClr="FFFFFF">
                    <a:lumMod val="85000"/>
                  </a:sysClr>
                </a:solidFill>
              </a:ln>
              <a:effectLst/>
            </p:spPr>
            <p:txBody>
              <a:bodyPr rtlCol="1" anchor="ctr">
                <a:normAutofit/>
              </a:bodyPr>
              <a:lstStyle/>
              <a:p>
                <a:pPr algn="ctr" fontAlgn="auto">
                  <a:spcBef>
                    <a:spcPts val="0"/>
                  </a:spcBef>
                  <a:spcAft>
                    <a:spcPts val="0"/>
                  </a:spcAft>
                  <a:defRPr/>
                </a:pPr>
                <a:r>
                  <a:rPr lang="he-IL" kern="0" dirty="0">
                    <a:solidFill>
                      <a:prstClr val="black"/>
                    </a:solidFill>
                    <a:latin typeface="Arial"/>
                    <a:cs typeface="Arial"/>
                  </a:rPr>
                  <a:t>מחלה (תכונה פגומה)</a:t>
                </a:r>
              </a:p>
            </p:txBody>
          </p:sp>
        </p:grpSp>
        <p:pic>
          <p:nvPicPr>
            <p:cNvPr id="3687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8301" y="3558622"/>
              <a:ext cx="48736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חץ למטה 18"/>
            <p:cNvSpPr/>
            <p:nvPr/>
          </p:nvSpPr>
          <p:spPr>
            <a:xfrm flipH="1">
              <a:off x="4151454" y="4956433"/>
              <a:ext cx="415960" cy="3603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16"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B00404A-3D2E-4F4D-BE85-10666B50DBA4}" type="slidenum">
              <a:rPr lang="he-IL" sz="1200" smtClean="0">
                <a:solidFill>
                  <a:srgbClr val="FFFFFF">
                    <a:lumMod val="85000"/>
                  </a:srgbClr>
                </a:solidFill>
              </a:rPr>
              <a:pPr fontAlgn="base">
                <a:spcBef>
                  <a:spcPct val="0"/>
                </a:spcBef>
                <a:spcAft>
                  <a:spcPct val="0"/>
                </a:spcAft>
                <a:defRPr/>
              </a:pPr>
              <a:t>5</a:t>
            </a:fld>
            <a:endParaRPr lang="he-IL" sz="1200" dirty="0" smtClean="0">
              <a:solidFill>
                <a:srgbClr val="FFFFFF">
                  <a:lumMod val="85000"/>
                </a:srgbClr>
              </a:solidFill>
            </a:endParaRPr>
          </a:p>
        </p:txBody>
      </p:sp>
      <p:sp>
        <p:nvSpPr>
          <p:cNvPr id="18" name="TextBox 17"/>
          <p:cNvSpPr txBox="1"/>
          <p:nvPr/>
        </p:nvSpPr>
        <p:spPr>
          <a:xfrm>
            <a:off x="296863" y="620713"/>
            <a:ext cx="8183562"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latin typeface="Arial"/>
                <a:cs typeface="Arial"/>
              </a:rPr>
              <a:t>בשיעור זה נלמד על מוטציות – שינויים ברצף הבסיסים ב-</a:t>
            </a:r>
            <a:r>
              <a:rPr lang="en-US" dirty="0">
                <a:latin typeface="Arial"/>
                <a:cs typeface="Arial"/>
              </a:rPr>
              <a:t>DNA</a:t>
            </a:r>
            <a:r>
              <a:rPr lang="he-IL" dirty="0">
                <a:latin typeface="Arial"/>
                <a:cs typeface="Arial"/>
              </a:rPr>
              <a:t>, שעלולים לגרום לשינוי בחלבונים, ועקב כך לשינוי בתכונות, שלעתים מתבטא במחלות.</a:t>
            </a:r>
          </a:p>
        </p:txBody>
      </p:sp>
      <p:sp>
        <p:nvSpPr>
          <p:cNvPr id="17"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481013"/>
            <a:ext cx="8183563" cy="53546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16:</a:t>
            </a:r>
            <a:endParaRPr lang="he-IL" dirty="0">
              <a:solidFill>
                <a:srgbClr val="FF0000"/>
              </a:solidFill>
              <a:latin typeface="Arial"/>
              <a:cs typeface="Arial"/>
            </a:endParaRPr>
          </a:p>
          <a:p>
            <a:pPr fontAlgn="auto">
              <a:spcBef>
                <a:spcPts val="0"/>
              </a:spcBef>
              <a:spcAft>
                <a:spcPts val="0"/>
              </a:spcAft>
              <a:defRPr/>
            </a:pPr>
            <a:r>
              <a:rPr lang="he-IL" dirty="0">
                <a:solidFill>
                  <a:srgbClr val="FF0000"/>
                </a:solidFill>
                <a:latin typeface="Arial"/>
                <a:cs typeface="Arial"/>
              </a:rPr>
              <a:t>הרמה המולקולרית:</a:t>
            </a:r>
          </a:p>
          <a:p>
            <a:pPr fontAlgn="auto">
              <a:spcBef>
                <a:spcPts val="0"/>
              </a:spcBef>
              <a:spcAft>
                <a:spcPts val="0"/>
              </a:spcAft>
              <a:defRPr/>
            </a:pPr>
            <a:r>
              <a:rPr lang="he-IL" dirty="0">
                <a:solidFill>
                  <a:srgbClr val="FF0000"/>
                </a:solidFill>
                <a:latin typeface="Arial"/>
                <a:cs typeface="Arial"/>
              </a:rPr>
              <a:t>השינוי בחומצה האמינית אחת גורם לשינוי המבנה המרחבי של ההמוגלובין, דבר הגורם</a:t>
            </a:r>
          </a:p>
          <a:p>
            <a:pPr fontAlgn="auto">
              <a:spcBef>
                <a:spcPts val="0"/>
              </a:spcBef>
              <a:spcAft>
                <a:spcPts val="0"/>
              </a:spcAft>
              <a:defRPr/>
            </a:pPr>
            <a:r>
              <a:rPr lang="he-IL" dirty="0">
                <a:solidFill>
                  <a:srgbClr val="FF0000"/>
                </a:solidFill>
                <a:latin typeface="Arial"/>
                <a:cs typeface="Arial"/>
              </a:rPr>
              <a:t>לפגיעה בקשירת החמצן</a:t>
            </a:r>
            <a:r>
              <a:rPr lang="he-IL" dirty="0">
                <a:solidFill>
                  <a:srgbClr val="1F497D"/>
                </a:solidFill>
                <a:latin typeface="Arial"/>
                <a:cs typeface="Arial"/>
              </a:rPr>
              <a:t>, </a:t>
            </a:r>
          </a:p>
          <a:p>
            <a:pPr fontAlgn="auto">
              <a:spcBef>
                <a:spcPts val="0"/>
              </a:spcBef>
              <a:spcAft>
                <a:spcPts val="0"/>
              </a:spcAft>
              <a:defRPr/>
            </a:pPr>
            <a:r>
              <a:rPr lang="he-IL" dirty="0">
                <a:solidFill>
                  <a:srgbClr val="CC00FF"/>
                </a:solidFill>
                <a:latin typeface="Arial"/>
                <a:cs typeface="Arial"/>
              </a:rPr>
              <a:t>רמת התא:</a:t>
            </a:r>
          </a:p>
          <a:p>
            <a:pPr fontAlgn="auto">
              <a:spcBef>
                <a:spcPts val="0"/>
              </a:spcBef>
              <a:spcAft>
                <a:spcPts val="0"/>
              </a:spcAft>
              <a:defRPr/>
            </a:pPr>
            <a:r>
              <a:rPr lang="he-IL" dirty="0">
                <a:solidFill>
                  <a:srgbClr val="CC00FF"/>
                </a:solidFill>
                <a:latin typeface="Arial"/>
                <a:cs typeface="Arial"/>
              </a:rPr>
              <a:t>שינוי צורת תאי הדם האדומים לצורת חרמש. התאים החרמשיים אינם גמישים כמו התאים התקינים </a:t>
            </a:r>
          </a:p>
          <a:p>
            <a:pPr fontAlgn="auto">
              <a:spcBef>
                <a:spcPts val="0"/>
              </a:spcBef>
              <a:spcAft>
                <a:spcPts val="0"/>
              </a:spcAft>
              <a:defRPr/>
            </a:pPr>
            <a:r>
              <a:rPr lang="he-IL" dirty="0">
                <a:solidFill>
                  <a:srgbClr val="92D050"/>
                </a:solidFill>
                <a:latin typeface="Arial"/>
                <a:cs typeface="Arial"/>
              </a:rPr>
              <a:t>רמת הרקמות ורמת האברים:</a:t>
            </a:r>
          </a:p>
          <a:p>
            <a:pPr fontAlgn="auto">
              <a:spcBef>
                <a:spcPts val="0"/>
              </a:spcBef>
              <a:spcAft>
                <a:spcPts val="0"/>
              </a:spcAft>
              <a:defRPr/>
            </a:pPr>
            <a:r>
              <a:rPr lang="he-IL" dirty="0">
                <a:solidFill>
                  <a:srgbClr val="92D050"/>
                </a:solidFill>
                <a:latin typeface="Arial"/>
                <a:cs typeface="Arial"/>
              </a:rPr>
              <a:t>אינם יכולים "להידחק" לנימי הדם. עיוות  צורת תאי הדם האדומים גורם להידבקותם אלו לאלו וליצירת צברים הסותמים את כלי הדם ומקשים על אספקת הדם לרקמות.</a:t>
            </a:r>
            <a:r>
              <a:rPr lang="he-IL" dirty="0">
                <a:solidFill>
                  <a:srgbClr val="1F497D"/>
                </a:solidFill>
                <a:latin typeface="Arial"/>
                <a:cs typeface="Arial"/>
              </a:rPr>
              <a:t> </a:t>
            </a:r>
          </a:p>
          <a:p>
            <a:pPr fontAlgn="auto">
              <a:spcBef>
                <a:spcPts val="0"/>
              </a:spcBef>
              <a:spcAft>
                <a:spcPts val="0"/>
              </a:spcAft>
              <a:defRPr/>
            </a:pPr>
            <a:r>
              <a:rPr lang="he-IL" dirty="0">
                <a:solidFill>
                  <a:srgbClr val="038EED"/>
                </a:solidFill>
                <a:latin typeface="Arial"/>
                <a:cs typeface="Arial"/>
              </a:rPr>
              <a:t>רמת האורגניזם:</a:t>
            </a:r>
          </a:p>
          <a:p>
            <a:pPr fontAlgn="auto">
              <a:spcBef>
                <a:spcPts val="0"/>
              </a:spcBef>
              <a:spcAft>
                <a:spcPts val="0"/>
              </a:spcAft>
              <a:defRPr/>
            </a:pPr>
            <a:r>
              <a:rPr lang="he-IL" dirty="0">
                <a:solidFill>
                  <a:srgbClr val="038EED"/>
                </a:solidFill>
                <a:latin typeface="Arial"/>
                <a:cs typeface="Arial"/>
              </a:rPr>
              <a:t>החולים סובלים מחולשה ומעוד בעיות קשות</a:t>
            </a:r>
            <a:r>
              <a:rPr lang="he-IL" dirty="0">
                <a:solidFill>
                  <a:schemeClr val="tx2">
                    <a:lumMod val="60000"/>
                    <a:lumOff val="40000"/>
                  </a:schemeClr>
                </a:solidFill>
                <a:latin typeface="Arial"/>
                <a:cs typeface="Arial"/>
              </a:rPr>
              <a:t>. </a:t>
            </a:r>
          </a:p>
          <a:p>
            <a:pPr fontAlgn="auto">
              <a:spcBef>
                <a:spcPts val="0"/>
              </a:spcBef>
              <a:spcAft>
                <a:spcPts val="0"/>
              </a:spcAft>
              <a:defRPr/>
            </a:pPr>
            <a:r>
              <a:rPr lang="he-IL" dirty="0">
                <a:solidFill>
                  <a:schemeClr val="accent6">
                    <a:lumMod val="50000"/>
                    <a:lumOff val="50000"/>
                  </a:schemeClr>
                </a:solidFill>
                <a:latin typeface="Arial"/>
                <a:cs typeface="Arial"/>
              </a:rPr>
              <a:t>רמת האוכלוסייה:</a:t>
            </a:r>
          </a:p>
          <a:p>
            <a:pPr fontAlgn="auto">
              <a:spcBef>
                <a:spcPts val="0"/>
              </a:spcBef>
              <a:spcAft>
                <a:spcPts val="0"/>
              </a:spcAft>
              <a:defRPr/>
            </a:pPr>
            <a:r>
              <a:rPr lang="he-IL" dirty="0">
                <a:solidFill>
                  <a:schemeClr val="accent6">
                    <a:lumMod val="50000"/>
                    <a:lumOff val="50000"/>
                  </a:schemeClr>
                </a:solidFill>
                <a:latin typeface="Arial"/>
                <a:cs typeface="Arial"/>
              </a:rPr>
              <a:t>המחלה נפוצה יחסית באפריקה ובמזרח אסיה, בעיקר באזורים נגועי מלריה. </a:t>
            </a:r>
          </a:p>
          <a:p>
            <a:pPr fontAlgn="auto">
              <a:spcBef>
                <a:spcPts val="0"/>
              </a:spcBef>
              <a:spcAft>
                <a:spcPts val="0"/>
              </a:spcAft>
              <a:defRPr/>
            </a:pPr>
            <a:r>
              <a:rPr lang="he-IL" dirty="0">
                <a:solidFill>
                  <a:srgbClr val="CC00FF"/>
                </a:solidFill>
                <a:latin typeface="Arial"/>
                <a:cs typeface="Arial"/>
              </a:rPr>
              <a:t>רמת התא (דוגמה נוספת):</a:t>
            </a:r>
          </a:p>
          <a:p>
            <a:pPr fontAlgn="auto">
              <a:spcBef>
                <a:spcPts val="0"/>
              </a:spcBef>
              <a:spcAft>
                <a:spcPts val="0"/>
              </a:spcAft>
              <a:defRPr/>
            </a:pPr>
            <a:r>
              <a:rPr lang="he-IL" dirty="0">
                <a:solidFill>
                  <a:srgbClr val="CC00FF"/>
                </a:solidFill>
                <a:latin typeface="Arial"/>
                <a:cs typeface="Arial"/>
              </a:rPr>
              <a:t>הסיבה לכך היא, שהמבנה המעוות של תא דם אדום חולה, מקשה על טפיל הפלסמודיום לחדור לתאי הדם האדומים </a:t>
            </a:r>
          </a:p>
          <a:p>
            <a:pPr fontAlgn="auto">
              <a:spcBef>
                <a:spcPts val="0"/>
              </a:spcBef>
              <a:spcAft>
                <a:spcPts val="0"/>
              </a:spcAft>
              <a:defRPr/>
            </a:pPr>
            <a:r>
              <a:rPr lang="he-IL" dirty="0">
                <a:solidFill>
                  <a:srgbClr val="038EED"/>
                </a:solidFill>
                <a:latin typeface="Arial"/>
                <a:cs typeface="Arial"/>
              </a:rPr>
              <a:t>רמת האורגניזם:</a:t>
            </a:r>
          </a:p>
          <a:p>
            <a:pPr fontAlgn="auto">
              <a:spcBef>
                <a:spcPts val="0"/>
              </a:spcBef>
              <a:spcAft>
                <a:spcPts val="0"/>
              </a:spcAft>
              <a:defRPr/>
            </a:pPr>
            <a:r>
              <a:rPr lang="he-IL" dirty="0">
                <a:solidFill>
                  <a:srgbClr val="038EED"/>
                </a:solidFill>
                <a:latin typeface="Arial"/>
                <a:cs typeface="Arial"/>
              </a:rPr>
              <a:t>ולמעשה מקנה לחולה עמידות למחלת המלריה. </a:t>
            </a:r>
          </a:p>
        </p:txBody>
      </p:sp>
      <p:sp>
        <p:nvSpPr>
          <p:cNvPr id="81924"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z="1800" smtClean="0"/>
          </a:p>
        </p:txBody>
      </p:sp>
      <p:sp>
        <p:nvSpPr>
          <p:cNvPr id="8"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B8DDE19-3E9D-4ECF-BA97-2623CA60784B}" type="slidenum">
              <a:rPr lang="he-IL" sz="1200" smtClean="0">
                <a:solidFill>
                  <a:srgbClr val="FFFFFF">
                    <a:lumMod val="85000"/>
                  </a:srgbClr>
                </a:solidFill>
              </a:rPr>
              <a:pPr fontAlgn="base">
                <a:spcBef>
                  <a:spcPct val="0"/>
                </a:spcBef>
                <a:spcAft>
                  <a:spcPct val="0"/>
                </a:spcAft>
                <a:defRPr/>
              </a:pPr>
              <a:t>50</a:t>
            </a:fld>
            <a:endParaRPr lang="he-IL" sz="1200" dirty="0" smtClean="0">
              <a:solidFill>
                <a:srgbClr val="FFFFFF">
                  <a:lumMod val="85000"/>
                </a:srgbClr>
              </a:solidFill>
            </a:endParaRPr>
          </a:p>
        </p:txBody>
      </p:sp>
      <p:sp>
        <p:nvSpPr>
          <p:cNvPr id="7"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13" y="-46038"/>
            <a:ext cx="8170862"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2947" name="כותרת 8"/>
          <p:cNvSpPr>
            <a:spLocks noGrp="1"/>
          </p:cNvSpPr>
          <p:nvPr>
            <p:ph type="title"/>
          </p:nvPr>
        </p:nvSpPr>
        <p:spPr bwMode="auto">
          <a:xfrm>
            <a:off x="231775" y="9525"/>
            <a:ext cx="8229600"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סיכום: אנמיה חרמשית – היבטי המחלה ברמות הארגון השונות </a:t>
            </a:r>
            <a:endParaRPr lang="he-IL" sz="1800" dirty="0" smtClean="0"/>
          </a:p>
        </p:txBody>
      </p:sp>
      <p:sp>
        <p:nvSpPr>
          <p:cNvPr id="8"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49AC8AD-5E96-4CC1-8491-F2EEC1B149DE}" type="slidenum">
              <a:rPr lang="he-IL" sz="1200" smtClean="0">
                <a:solidFill>
                  <a:srgbClr val="FFFFFF">
                    <a:lumMod val="85000"/>
                  </a:srgbClr>
                </a:solidFill>
              </a:rPr>
              <a:pPr fontAlgn="base">
                <a:spcBef>
                  <a:spcPct val="0"/>
                </a:spcBef>
                <a:spcAft>
                  <a:spcPct val="0"/>
                </a:spcAft>
                <a:defRPr/>
              </a:pPr>
              <a:t>51</a:t>
            </a:fld>
            <a:endParaRPr lang="he-IL" sz="1200" dirty="0" smtClean="0">
              <a:solidFill>
                <a:srgbClr val="FFFFFF">
                  <a:lumMod val="85000"/>
                </a:srgbClr>
              </a:solidFill>
            </a:endParaRPr>
          </a:p>
        </p:txBody>
      </p:sp>
      <p:grpSp>
        <p:nvGrpSpPr>
          <p:cNvPr id="82949" name="קבוצה 79"/>
          <p:cNvGrpSpPr>
            <a:grpSpLocks/>
          </p:cNvGrpSpPr>
          <p:nvPr/>
        </p:nvGrpSpPr>
        <p:grpSpPr bwMode="auto">
          <a:xfrm>
            <a:off x="155575" y="484188"/>
            <a:ext cx="8372475" cy="6203950"/>
            <a:chOff x="155358" y="388312"/>
            <a:chExt cx="8373216" cy="6204222"/>
          </a:xfrm>
        </p:grpSpPr>
        <p:grpSp>
          <p:nvGrpSpPr>
            <p:cNvPr id="82951" name="קבוצה 6"/>
            <p:cNvGrpSpPr>
              <a:grpSpLocks/>
            </p:cNvGrpSpPr>
            <p:nvPr/>
          </p:nvGrpSpPr>
          <p:grpSpPr bwMode="auto">
            <a:xfrm>
              <a:off x="155358" y="388312"/>
              <a:ext cx="8275096" cy="6204222"/>
              <a:chOff x="-4561" y="-303925"/>
              <a:chExt cx="5676951" cy="6204333"/>
            </a:xfrm>
          </p:grpSpPr>
          <p:grpSp>
            <p:nvGrpSpPr>
              <p:cNvPr id="82985" name="קבוצה 8"/>
              <p:cNvGrpSpPr>
                <a:grpSpLocks/>
              </p:cNvGrpSpPr>
              <p:nvPr/>
            </p:nvGrpSpPr>
            <p:grpSpPr bwMode="auto">
              <a:xfrm>
                <a:off x="-4561" y="-303925"/>
                <a:ext cx="5676951" cy="6204333"/>
                <a:chOff x="-4561" y="-303925"/>
                <a:chExt cx="5676951" cy="6204333"/>
              </a:xfrm>
            </p:grpSpPr>
            <p:grpSp>
              <p:nvGrpSpPr>
                <p:cNvPr id="82991" name="קבוצה 29"/>
                <p:cNvGrpSpPr>
                  <a:grpSpLocks/>
                </p:cNvGrpSpPr>
                <p:nvPr/>
              </p:nvGrpSpPr>
              <p:grpSpPr bwMode="auto">
                <a:xfrm>
                  <a:off x="-4561" y="-303925"/>
                  <a:ext cx="5676951" cy="6204333"/>
                  <a:chOff x="-4561" y="-303925"/>
                  <a:chExt cx="5676951" cy="6204333"/>
                </a:xfrm>
              </p:grpSpPr>
              <p:grpSp>
                <p:nvGrpSpPr>
                  <p:cNvPr id="83005" name="קבוצה 43"/>
                  <p:cNvGrpSpPr>
                    <a:grpSpLocks/>
                  </p:cNvGrpSpPr>
                  <p:nvPr/>
                </p:nvGrpSpPr>
                <p:grpSpPr bwMode="auto">
                  <a:xfrm>
                    <a:off x="-4561" y="-303925"/>
                    <a:ext cx="5676951" cy="6204333"/>
                    <a:chOff x="-6384" y="-297174"/>
                    <a:chExt cx="7944503" cy="6066525"/>
                  </a:xfrm>
                </p:grpSpPr>
                <p:grpSp>
                  <p:nvGrpSpPr>
                    <p:cNvPr id="83007" name="קבוצה 45"/>
                    <p:cNvGrpSpPr>
                      <a:grpSpLocks/>
                    </p:cNvGrpSpPr>
                    <p:nvPr/>
                  </p:nvGrpSpPr>
                  <p:grpSpPr bwMode="auto">
                    <a:xfrm>
                      <a:off x="-6384" y="-297174"/>
                      <a:ext cx="7932101" cy="3315893"/>
                      <a:chOff x="-1852" y="-297174"/>
                      <a:chExt cx="5076112" cy="3315893"/>
                    </a:xfrm>
                  </p:grpSpPr>
                  <p:sp>
                    <p:nvSpPr>
                      <p:cNvPr id="83011" name="תיבת טקסט 1"/>
                      <p:cNvSpPr txBox="1">
                        <a:spLocks noChangeArrowheads="1"/>
                      </p:cNvSpPr>
                      <p:nvPr/>
                    </p:nvSpPr>
                    <p:spPr bwMode="auto">
                      <a:xfrm>
                        <a:off x="-1852" y="-297174"/>
                        <a:ext cx="5076111" cy="1437079"/>
                      </a:xfrm>
                      <a:prstGeom prst="rect">
                        <a:avLst/>
                      </a:prstGeom>
                      <a:solidFill>
                        <a:srgbClr val="FFFF00">
                          <a:alpha val="50195"/>
                        </a:srgbClr>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5000"/>
                          </a:lnSpc>
                          <a:spcAft>
                            <a:spcPts val="1000"/>
                          </a:spcAft>
                        </a:pPr>
                        <a:r>
                          <a:rPr lang="he-IL" sz="1100">
                            <a:solidFill>
                              <a:srgbClr val="000000"/>
                            </a:solidFill>
                            <a:latin typeface="Calibri" pitchFamily="34" charset="0"/>
                            <a:cs typeface="Calibri" pitchFamily="34" charset="0"/>
                          </a:rPr>
                          <a:t>                                                                           </a:t>
                        </a:r>
                        <a:endParaRPr lang="en-US" sz="1200">
                          <a:solidFill>
                            <a:srgbClr val="000000"/>
                          </a:solidFill>
                          <a:latin typeface="Times New Roman" pitchFamily="18" charset="0"/>
                          <a:cs typeface="Times New Roman" pitchFamily="18" charset="0"/>
                        </a:endParaRPr>
                      </a:p>
                      <a:p>
                        <a:pPr eaLnBrk="1" hangingPunct="1">
                          <a:lnSpc>
                            <a:spcPct val="115000"/>
                          </a:lnSpc>
                          <a:spcAft>
                            <a:spcPts val="1000"/>
                          </a:spcAft>
                        </a:pPr>
                        <a:r>
                          <a:rPr lang="he-IL" sz="1100">
                            <a:solidFill>
                              <a:srgbClr val="000000"/>
                            </a:solidFill>
                            <a:latin typeface="Calibri" pitchFamily="34" charset="0"/>
                            <a:cs typeface="Calibri" pitchFamily="34" charset="0"/>
                          </a:rPr>
                          <a:t>                                                                                                                                                                                  </a:t>
                        </a:r>
                        <a:r>
                          <a:rPr lang="he-IL" sz="1400" b="1">
                            <a:solidFill>
                              <a:srgbClr val="000000"/>
                            </a:solidFill>
                            <a:latin typeface="Calibri" pitchFamily="34" charset="0"/>
                            <a:cs typeface="Calibri" pitchFamily="34" charset="0"/>
                          </a:rPr>
                          <a:t>מולקולות</a:t>
                        </a:r>
                        <a:endParaRPr lang="en-US" sz="1200">
                          <a:solidFill>
                            <a:srgbClr val="000000"/>
                          </a:solidFill>
                          <a:latin typeface="Times New Roman" pitchFamily="18" charset="0"/>
                          <a:cs typeface="Times New Roman" pitchFamily="18" charset="0"/>
                        </a:endParaRPr>
                      </a:p>
                    </p:txBody>
                  </p:sp>
                  <p:sp>
                    <p:nvSpPr>
                      <p:cNvPr id="83012" name="תיבת טקסט 1"/>
                      <p:cNvSpPr txBox="1">
                        <a:spLocks noChangeArrowheads="1"/>
                      </p:cNvSpPr>
                      <p:nvPr/>
                    </p:nvSpPr>
                    <p:spPr bwMode="auto">
                      <a:xfrm>
                        <a:off x="13899" y="1120249"/>
                        <a:ext cx="5060361" cy="1898470"/>
                      </a:xfrm>
                      <a:prstGeom prst="rect">
                        <a:avLst/>
                      </a:prstGeom>
                      <a:solidFill>
                        <a:srgbClr val="C6D9F1">
                          <a:alpha val="50195"/>
                        </a:srgbClr>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5000"/>
                          </a:lnSpc>
                          <a:spcAft>
                            <a:spcPts val="1000"/>
                          </a:spcAft>
                        </a:pPr>
                        <a:r>
                          <a:rPr lang="he-IL" sz="1100">
                            <a:solidFill>
                              <a:srgbClr val="000000"/>
                            </a:solidFill>
                            <a:latin typeface="Calibri" pitchFamily="34" charset="0"/>
                            <a:cs typeface="Calibri" pitchFamily="34" charset="0"/>
                          </a:rPr>
                          <a:t>                                                                           </a:t>
                        </a:r>
                        <a:endParaRPr lang="en-US" sz="1200">
                          <a:solidFill>
                            <a:srgbClr val="000000"/>
                          </a:solidFill>
                          <a:latin typeface="Times New Roman" pitchFamily="18" charset="0"/>
                          <a:cs typeface="Times New Roman" pitchFamily="18" charset="0"/>
                        </a:endParaRPr>
                      </a:p>
                    </p:txBody>
                  </p:sp>
                </p:grpSp>
                <p:sp>
                  <p:nvSpPr>
                    <p:cNvPr id="83008" name="תיבת טקסט 1"/>
                    <p:cNvSpPr txBox="1">
                      <a:spLocks noChangeArrowheads="1"/>
                    </p:cNvSpPr>
                    <p:nvPr/>
                  </p:nvSpPr>
                  <p:spPr bwMode="auto">
                    <a:xfrm>
                      <a:off x="18230" y="3018719"/>
                      <a:ext cx="7907487" cy="1072285"/>
                    </a:xfrm>
                    <a:prstGeom prst="rect">
                      <a:avLst/>
                    </a:prstGeom>
                    <a:solidFill>
                      <a:srgbClr val="FCD5B5">
                        <a:alpha val="50195"/>
                      </a:srgbClr>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5000"/>
                        </a:lnSpc>
                        <a:spcAft>
                          <a:spcPts val="1000"/>
                        </a:spcAft>
                      </a:pPr>
                      <a:r>
                        <a:rPr lang="he-IL" sz="1100">
                          <a:solidFill>
                            <a:srgbClr val="000000"/>
                          </a:solidFill>
                          <a:latin typeface="Calibri" pitchFamily="34" charset="0"/>
                          <a:cs typeface="Calibri" pitchFamily="34" charset="0"/>
                        </a:rPr>
                        <a:t>                                                                           </a:t>
                      </a:r>
                      <a:endParaRPr lang="en-US" sz="1200">
                        <a:solidFill>
                          <a:srgbClr val="000000"/>
                        </a:solidFill>
                        <a:latin typeface="Times New Roman" pitchFamily="18" charset="0"/>
                        <a:cs typeface="Times New Roman" pitchFamily="18" charset="0"/>
                      </a:endParaRPr>
                    </a:p>
                    <a:p>
                      <a:pPr eaLnBrk="1" hangingPunct="1">
                        <a:lnSpc>
                          <a:spcPct val="115000"/>
                        </a:lnSpc>
                        <a:spcAft>
                          <a:spcPts val="1000"/>
                        </a:spcAft>
                      </a:pPr>
                      <a:r>
                        <a:rPr lang="he-IL" sz="1100">
                          <a:solidFill>
                            <a:srgbClr val="000000"/>
                          </a:solidFill>
                          <a:latin typeface="Calibri" pitchFamily="34" charset="0"/>
                          <a:cs typeface="Calibri" pitchFamily="34" charset="0"/>
                        </a:rPr>
                        <a:t>                                                                                                                                                                                </a:t>
                      </a:r>
                      <a:endParaRPr lang="en-US" sz="1200">
                        <a:solidFill>
                          <a:srgbClr val="000000"/>
                        </a:solidFill>
                        <a:latin typeface="Times New Roman" pitchFamily="18" charset="0"/>
                        <a:cs typeface="Times New Roman" pitchFamily="18" charset="0"/>
                      </a:endParaRPr>
                    </a:p>
                  </p:txBody>
                </p:sp>
                <p:sp>
                  <p:nvSpPr>
                    <p:cNvPr id="83009" name="תיבת טקסט 1"/>
                    <p:cNvSpPr txBox="1">
                      <a:spLocks noChangeArrowheads="1"/>
                    </p:cNvSpPr>
                    <p:nvPr/>
                  </p:nvSpPr>
                  <p:spPr bwMode="auto">
                    <a:xfrm>
                      <a:off x="24431" y="5057092"/>
                      <a:ext cx="7887295" cy="712259"/>
                    </a:xfrm>
                    <a:prstGeom prst="rect">
                      <a:avLst/>
                    </a:prstGeom>
                    <a:solidFill>
                      <a:srgbClr val="D7E4BD">
                        <a:alpha val="85097"/>
                      </a:srgbClr>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5000"/>
                        </a:lnSpc>
                        <a:spcAft>
                          <a:spcPts val="1000"/>
                        </a:spcAft>
                      </a:pPr>
                      <a:r>
                        <a:rPr lang="he-IL" sz="1100">
                          <a:solidFill>
                            <a:srgbClr val="000000"/>
                          </a:solidFill>
                          <a:latin typeface="Calibri" pitchFamily="34" charset="0"/>
                          <a:cs typeface="Calibri" pitchFamily="34" charset="0"/>
                        </a:rPr>
                        <a:t>                                                                           </a:t>
                      </a:r>
                      <a:endParaRPr lang="en-US" sz="1200">
                        <a:solidFill>
                          <a:srgbClr val="000000"/>
                        </a:solidFill>
                        <a:latin typeface="Times New Roman" pitchFamily="18" charset="0"/>
                        <a:cs typeface="Times New Roman" pitchFamily="18" charset="0"/>
                      </a:endParaRPr>
                    </a:p>
                    <a:p>
                      <a:pPr eaLnBrk="1" hangingPunct="1">
                        <a:lnSpc>
                          <a:spcPct val="115000"/>
                        </a:lnSpc>
                        <a:spcAft>
                          <a:spcPts val="1000"/>
                        </a:spcAft>
                      </a:pPr>
                      <a:r>
                        <a:rPr lang="he-IL" sz="1100">
                          <a:solidFill>
                            <a:srgbClr val="000000"/>
                          </a:solidFill>
                          <a:latin typeface="Calibri" pitchFamily="34" charset="0"/>
                          <a:cs typeface="Calibri" pitchFamily="34" charset="0"/>
                        </a:rPr>
                        <a:t>  </a:t>
                      </a:r>
                      <a:r>
                        <a:rPr lang="he-IL" b="1">
                          <a:solidFill>
                            <a:srgbClr val="000000"/>
                          </a:solidFill>
                          <a:latin typeface="Calibri" pitchFamily="34" charset="0"/>
                          <a:cs typeface="Calibri" pitchFamily="34" charset="0"/>
                        </a:rPr>
                        <a:t>אוכלוסיות     </a:t>
                      </a:r>
                      <a:r>
                        <a:rPr lang="he-IL" sz="1100">
                          <a:solidFill>
                            <a:srgbClr val="000000"/>
                          </a:solidFill>
                          <a:latin typeface="Calibri" pitchFamily="34" charset="0"/>
                          <a:cs typeface="Calibri" pitchFamily="34" charset="0"/>
                        </a:rPr>
                        <a:t>                                                                                                                                                                         </a:t>
                      </a:r>
                      <a:endParaRPr lang="en-US" sz="1200">
                        <a:solidFill>
                          <a:srgbClr val="000000"/>
                        </a:solidFill>
                        <a:latin typeface="Times New Roman" pitchFamily="18" charset="0"/>
                        <a:cs typeface="Times New Roman" pitchFamily="18" charset="0"/>
                      </a:endParaRPr>
                    </a:p>
                  </p:txBody>
                </p:sp>
                <p:sp>
                  <p:nvSpPr>
                    <p:cNvPr id="83010" name="תיבת טקסט 1"/>
                    <p:cNvSpPr txBox="1">
                      <a:spLocks noChangeArrowheads="1"/>
                    </p:cNvSpPr>
                    <p:nvPr/>
                  </p:nvSpPr>
                  <p:spPr bwMode="auto">
                    <a:xfrm>
                      <a:off x="30632" y="4100018"/>
                      <a:ext cx="7907487" cy="957072"/>
                    </a:xfrm>
                    <a:prstGeom prst="rect">
                      <a:avLst/>
                    </a:prstGeom>
                    <a:solidFill>
                      <a:srgbClr val="F2F2F2"/>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5000"/>
                        </a:lnSpc>
                        <a:spcAft>
                          <a:spcPts val="1000"/>
                        </a:spcAft>
                      </a:pPr>
                      <a:r>
                        <a:rPr lang="he-IL" sz="1100">
                          <a:solidFill>
                            <a:srgbClr val="000000"/>
                          </a:solidFill>
                          <a:latin typeface="Calibri" pitchFamily="34" charset="0"/>
                          <a:cs typeface="Calibri" pitchFamily="34" charset="0"/>
                        </a:rPr>
                        <a:t>                                                                           </a:t>
                      </a:r>
                      <a:endParaRPr lang="en-US" sz="1200">
                        <a:solidFill>
                          <a:srgbClr val="000000"/>
                        </a:solidFill>
                        <a:latin typeface="Times New Roman" pitchFamily="18" charset="0"/>
                        <a:cs typeface="Times New Roman" pitchFamily="18" charset="0"/>
                      </a:endParaRPr>
                    </a:p>
                    <a:p>
                      <a:pPr eaLnBrk="1" hangingPunct="1">
                        <a:lnSpc>
                          <a:spcPct val="115000"/>
                        </a:lnSpc>
                        <a:spcAft>
                          <a:spcPts val="1000"/>
                        </a:spcAft>
                      </a:pPr>
                      <a:r>
                        <a:rPr lang="he-IL" sz="1100">
                          <a:solidFill>
                            <a:srgbClr val="000000"/>
                          </a:solidFill>
                          <a:latin typeface="Calibri" pitchFamily="34" charset="0"/>
                          <a:cs typeface="Calibri" pitchFamily="34" charset="0"/>
                        </a:rPr>
                        <a:t>  </a:t>
                      </a:r>
                      <a:r>
                        <a:rPr lang="he-IL" b="1">
                          <a:solidFill>
                            <a:srgbClr val="000000"/>
                          </a:solidFill>
                          <a:latin typeface="Calibri" pitchFamily="34" charset="0"/>
                          <a:cs typeface="Calibri" pitchFamily="34" charset="0"/>
                        </a:rPr>
                        <a:t>אורגניזם    </a:t>
                      </a:r>
                      <a:r>
                        <a:rPr lang="he-IL" sz="1100">
                          <a:solidFill>
                            <a:srgbClr val="000000"/>
                          </a:solidFill>
                          <a:latin typeface="Calibri" pitchFamily="34" charset="0"/>
                          <a:cs typeface="Calibri" pitchFamily="34" charset="0"/>
                        </a:rPr>
                        <a:t>                                                                                                                                                                      </a:t>
                      </a:r>
                      <a:endParaRPr lang="en-US" sz="1200">
                        <a:solidFill>
                          <a:srgbClr val="000000"/>
                        </a:solidFill>
                        <a:latin typeface="Times New Roman" pitchFamily="18" charset="0"/>
                        <a:cs typeface="Times New Roman" pitchFamily="18" charset="0"/>
                      </a:endParaRPr>
                    </a:p>
                  </p:txBody>
                </p:sp>
              </p:grpSp>
              <p:sp>
                <p:nvSpPr>
                  <p:cNvPr id="83006" name="תיבת טקסט 10"/>
                  <p:cNvSpPr txBox="1">
                    <a:spLocks noChangeArrowheads="1"/>
                  </p:cNvSpPr>
                  <p:nvPr/>
                </p:nvSpPr>
                <p:spPr bwMode="auto">
                  <a:xfrm>
                    <a:off x="379915" y="-178505"/>
                    <a:ext cx="4381716" cy="1155771"/>
                  </a:xfrm>
                  <a:prstGeom prst="rect">
                    <a:avLst/>
                  </a:prstGeom>
                  <a:solidFill>
                    <a:srgbClr val="FFFFFF"/>
                  </a:solidFill>
                  <a:ln w="6350">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5000"/>
                      </a:lnSpc>
                      <a:spcAft>
                        <a:spcPts val="1000"/>
                      </a:spcAft>
                    </a:pPr>
                    <a:r>
                      <a:rPr lang="he-IL" sz="1600">
                        <a:latin typeface="Calibri" pitchFamily="34" charset="0"/>
                        <a:cs typeface="Calibri" pitchFamily="34" charset="0"/>
                      </a:rPr>
                      <a:t>בעקבות מוטציה נקודתית, נוצר אצל חולי האנמיה החרמשית המוגלובין </a:t>
                    </a:r>
                    <a:r>
                      <a:rPr lang="he-IL" sz="1600">
                        <a:solidFill>
                          <a:srgbClr val="000000"/>
                        </a:solidFill>
                        <a:latin typeface="Calibri" pitchFamily="34" charset="0"/>
                        <a:cs typeface="Calibri" pitchFamily="34" charset="0"/>
                      </a:rPr>
                      <a:t>בלתי תקין שבאחד ממרכיביו (שרשרת בטא), התחלפה החומצה האמינית גלוטמית בחומצה האמינית ולין. השפעות השינוי: שינוי המבנה המרחבי של ההמוגלובין                       והפיכתו לבלתי מסיס במים, ירידה בכושר קשירת חמצן.</a:t>
                    </a:r>
                    <a:endParaRPr lang="en-US" sz="1600">
                      <a:solidFill>
                        <a:srgbClr val="000000"/>
                      </a:solidFill>
                      <a:latin typeface="Times New Roman" pitchFamily="18" charset="0"/>
                      <a:cs typeface="Times New Roman" pitchFamily="18" charset="0"/>
                    </a:endParaRPr>
                  </a:p>
                </p:txBody>
              </p:sp>
            </p:grpSp>
            <p:sp>
              <p:nvSpPr>
                <p:cNvPr id="82992" name="תיבת טקסט 10"/>
                <p:cNvSpPr txBox="1">
                  <a:spLocks noChangeArrowheads="1"/>
                </p:cNvSpPr>
                <p:nvPr/>
              </p:nvSpPr>
              <p:spPr bwMode="auto">
                <a:xfrm>
                  <a:off x="1538690" y="1257781"/>
                  <a:ext cx="2178284" cy="1701049"/>
                </a:xfrm>
                <a:prstGeom prst="rect">
                  <a:avLst/>
                </a:prstGeom>
                <a:solidFill>
                  <a:srgbClr val="FFFFFF"/>
                </a:solidFill>
                <a:ln w="6350">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5000"/>
                    </a:lnSpc>
                    <a:spcAft>
                      <a:spcPts val="1000"/>
                    </a:spcAft>
                  </a:pPr>
                  <a:r>
                    <a:rPr lang="he-IL" sz="1600">
                      <a:solidFill>
                        <a:srgbClr val="000000"/>
                      </a:solidFill>
                      <a:latin typeface="Calibri" pitchFamily="34" charset="0"/>
                      <a:cs typeface="Calibri" pitchFamily="34" charset="0"/>
                    </a:rPr>
                    <a:t>שינוי צורת תאי הדם האדומים לצורת חרמש. התאים החרמשיים אינם גמישים כמו התאים התקינים, אינם יכולים ל"הידחק" לנימי הדם.</a:t>
                  </a:r>
                  <a:endParaRPr lang="en-US" sz="1600">
                    <a:solidFill>
                      <a:srgbClr val="000000"/>
                    </a:solidFill>
                    <a:latin typeface="Times New Roman" pitchFamily="18" charset="0"/>
                    <a:cs typeface="Times New Roman" pitchFamily="18" charset="0"/>
                  </a:endParaRPr>
                </a:p>
              </p:txBody>
            </p:sp>
            <p:sp>
              <p:nvSpPr>
                <p:cNvPr id="82993" name="תיבת טקסט 10"/>
                <p:cNvSpPr txBox="1">
                  <a:spLocks noChangeArrowheads="1"/>
                </p:cNvSpPr>
                <p:nvPr/>
              </p:nvSpPr>
              <p:spPr bwMode="auto">
                <a:xfrm>
                  <a:off x="3796806" y="1272886"/>
                  <a:ext cx="1490448" cy="1685944"/>
                </a:xfrm>
                <a:prstGeom prst="rect">
                  <a:avLst/>
                </a:prstGeom>
                <a:solidFill>
                  <a:srgbClr val="FFFFFF"/>
                </a:solidFill>
                <a:ln w="6350">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5000"/>
                    </a:lnSpc>
                    <a:spcAft>
                      <a:spcPts val="1000"/>
                    </a:spcAft>
                  </a:pPr>
                  <a:r>
                    <a:rPr lang="he-IL" sz="1600">
                      <a:solidFill>
                        <a:srgbClr val="000000"/>
                      </a:solidFill>
                      <a:latin typeface="Calibri" pitchFamily="34" charset="0"/>
                      <a:cs typeface="Calibri" pitchFamily="34" charset="0"/>
                    </a:rPr>
                    <a:t>בתאי הגוף:                        ירידה בקצב הנשימה התאית עקב ירידה באספקת החמצן, מחסור באנרגיה זמינה </a:t>
                  </a:r>
                  <a:r>
                    <a:rPr lang="en-US" sz="1600">
                      <a:solidFill>
                        <a:srgbClr val="000000"/>
                      </a:solidFill>
                      <a:latin typeface="Calibri" pitchFamily="34" charset="0"/>
                      <a:cs typeface="Calibri" pitchFamily="34" charset="0"/>
                    </a:rPr>
                    <a:t>ATP )</a:t>
                  </a:r>
                  <a:r>
                    <a:rPr lang="he-IL" sz="1600">
                      <a:solidFill>
                        <a:srgbClr val="000000"/>
                      </a:solidFill>
                      <a:latin typeface="Calibri" pitchFamily="34" charset="0"/>
                      <a:cs typeface="Calibri" pitchFamily="34" charset="0"/>
                    </a:rPr>
                    <a:t>).</a:t>
                  </a:r>
                  <a:endParaRPr lang="en-US" sz="1600">
                    <a:solidFill>
                      <a:srgbClr val="000000"/>
                    </a:solidFill>
                    <a:latin typeface="Times New Roman" pitchFamily="18" charset="0"/>
                    <a:cs typeface="Times New Roman" pitchFamily="18" charset="0"/>
                  </a:endParaRPr>
                </a:p>
              </p:txBody>
            </p:sp>
            <p:sp>
              <p:nvSpPr>
                <p:cNvPr id="82994" name="תיבת טקסט 10"/>
                <p:cNvSpPr txBox="1">
                  <a:spLocks noChangeArrowheads="1"/>
                </p:cNvSpPr>
                <p:nvPr/>
              </p:nvSpPr>
              <p:spPr bwMode="auto">
                <a:xfrm>
                  <a:off x="65568" y="1257782"/>
                  <a:ext cx="1284722" cy="1701048"/>
                </a:xfrm>
                <a:prstGeom prst="rect">
                  <a:avLst/>
                </a:prstGeom>
                <a:solidFill>
                  <a:srgbClr val="FFFFFF"/>
                </a:solidFill>
                <a:ln w="6350">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5000"/>
                    </a:lnSpc>
                    <a:spcAft>
                      <a:spcPts val="1000"/>
                    </a:spcAft>
                  </a:pPr>
                  <a:r>
                    <a:rPr lang="he-IL" sz="1600">
                      <a:solidFill>
                        <a:srgbClr val="000000"/>
                      </a:solidFill>
                      <a:latin typeface="Calibri" pitchFamily="34" charset="0"/>
                      <a:cs typeface="Calibri" pitchFamily="34" charset="0"/>
                    </a:rPr>
                    <a:t>המבנה המעוות של תא דם אדום חולה מקשה על טפיל הפלסמודיום לחדור לתאי הדם האדומים.</a:t>
                  </a:r>
                  <a:endParaRPr lang="en-US" sz="1600">
                    <a:solidFill>
                      <a:srgbClr val="000000"/>
                    </a:solidFill>
                    <a:latin typeface="Times New Roman" pitchFamily="18" charset="0"/>
                    <a:cs typeface="Times New Roman" pitchFamily="18" charset="0"/>
                  </a:endParaRPr>
                </a:p>
              </p:txBody>
            </p:sp>
            <p:sp>
              <p:nvSpPr>
                <p:cNvPr id="82995" name="תיבת טקסט 10"/>
                <p:cNvSpPr txBox="1">
                  <a:spLocks noChangeArrowheads="1"/>
                </p:cNvSpPr>
                <p:nvPr/>
              </p:nvSpPr>
              <p:spPr bwMode="auto">
                <a:xfrm>
                  <a:off x="3093781" y="4274410"/>
                  <a:ext cx="1760919" cy="815082"/>
                </a:xfrm>
                <a:prstGeom prst="rect">
                  <a:avLst/>
                </a:prstGeom>
                <a:solidFill>
                  <a:srgbClr val="FFFFFF"/>
                </a:solidFill>
                <a:ln w="6350">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5000"/>
                    </a:lnSpc>
                    <a:spcAft>
                      <a:spcPts val="1000"/>
                    </a:spcAft>
                  </a:pPr>
                  <a:r>
                    <a:rPr lang="he-IL" sz="1600">
                      <a:solidFill>
                        <a:srgbClr val="000000"/>
                      </a:solidFill>
                      <a:latin typeface="Calibri" pitchFamily="34" charset="0"/>
                      <a:cs typeface="Calibri" pitchFamily="34" charset="0"/>
                    </a:rPr>
                    <a:t>החולים סובלים מחולשה ומעוד בעיות קשות. </a:t>
                  </a:r>
                  <a:endParaRPr lang="en-US" sz="1600">
                    <a:solidFill>
                      <a:srgbClr val="000000"/>
                    </a:solidFill>
                    <a:latin typeface="Times New Roman" pitchFamily="18" charset="0"/>
                    <a:cs typeface="Times New Roman" pitchFamily="18" charset="0"/>
                  </a:endParaRPr>
                </a:p>
              </p:txBody>
            </p:sp>
            <p:sp>
              <p:nvSpPr>
                <p:cNvPr id="82996" name="תיבת טקסט 10"/>
                <p:cNvSpPr txBox="1">
                  <a:spLocks noChangeArrowheads="1"/>
                </p:cNvSpPr>
                <p:nvPr/>
              </p:nvSpPr>
              <p:spPr bwMode="auto">
                <a:xfrm>
                  <a:off x="305382" y="5349614"/>
                  <a:ext cx="4347160" cy="373148"/>
                </a:xfrm>
                <a:prstGeom prst="rect">
                  <a:avLst/>
                </a:prstGeom>
                <a:solidFill>
                  <a:srgbClr val="FFFFFF"/>
                </a:solidFill>
                <a:ln w="6350">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5000"/>
                    </a:lnSpc>
                    <a:spcAft>
                      <a:spcPts val="1000"/>
                    </a:spcAft>
                  </a:pPr>
                  <a:r>
                    <a:rPr lang="he-IL" sz="1600">
                      <a:solidFill>
                        <a:srgbClr val="000000"/>
                      </a:solidFill>
                      <a:latin typeface="Calibri" pitchFamily="34" charset="0"/>
                      <a:cs typeface="Calibri" pitchFamily="34" charset="0"/>
                    </a:rPr>
                    <a:t>המחלה נפוצה יותר  באפריקה ובמזרח אסיה, בעיקר באזורים נגועי מלריה.</a:t>
                  </a:r>
                  <a:endParaRPr lang="en-US" sz="1600">
                    <a:solidFill>
                      <a:srgbClr val="000000"/>
                    </a:solidFill>
                    <a:latin typeface="Times New Roman" pitchFamily="18" charset="0"/>
                    <a:cs typeface="Times New Roman" pitchFamily="18" charset="0"/>
                  </a:endParaRPr>
                </a:p>
              </p:txBody>
            </p:sp>
            <p:sp>
              <p:nvSpPr>
                <p:cNvPr id="82997" name="תיבת טקסט 10"/>
                <p:cNvSpPr txBox="1">
                  <a:spLocks noChangeArrowheads="1"/>
                </p:cNvSpPr>
                <p:nvPr/>
              </p:nvSpPr>
              <p:spPr bwMode="auto">
                <a:xfrm>
                  <a:off x="121376" y="4284758"/>
                  <a:ext cx="1313995" cy="795603"/>
                </a:xfrm>
                <a:prstGeom prst="rect">
                  <a:avLst/>
                </a:prstGeom>
                <a:solidFill>
                  <a:srgbClr val="FFFFFF"/>
                </a:solidFill>
                <a:ln w="6350">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5000"/>
                    </a:lnSpc>
                    <a:spcAft>
                      <a:spcPts val="1000"/>
                    </a:spcAft>
                  </a:pPr>
                  <a:r>
                    <a:rPr lang="he-IL" sz="1100">
                      <a:solidFill>
                        <a:srgbClr val="000000"/>
                      </a:solidFill>
                      <a:latin typeface="Calibri" pitchFamily="34" charset="0"/>
                      <a:cs typeface="Calibri" pitchFamily="34" charset="0"/>
                    </a:rPr>
                    <a:t> </a:t>
                  </a:r>
                  <a:r>
                    <a:rPr lang="he-IL" sz="1600">
                      <a:solidFill>
                        <a:srgbClr val="000000"/>
                      </a:solidFill>
                      <a:latin typeface="Calibri" pitchFamily="34" charset="0"/>
                      <a:cs typeface="Calibri" pitchFamily="34" charset="0"/>
                    </a:rPr>
                    <a:t>עמידות רבה יותר למחלת המלריה</a:t>
                  </a:r>
                  <a:endParaRPr lang="en-US" sz="1600">
                    <a:solidFill>
                      <a:srgbClr val="000000"/>
                    </a:solidFill>
                    <a:latin typeface="Times New Roman" pitchFamily="18" charset="0"/>
                    <a:cs typeface="Times New Roman" pitchFamily="18" charset="0"/>
                  </a:endParaRPr>
                </a:p>
              </p:txBody>
            </p:sp>
            <p:cxnSp>
              <p:nvCxnSpPr>
                <p:cNvPr id="82998" name="מחבר חץ ישר 36"/>
                <p:cNvCxnSpPr>
                  <a:cxnSpLocks noChangeShapeType="1"/>
                </p:cNvCxnSpPr>
                <p:nvPr/>
              </p:nvCxnSpPr>
              <p:spPr bwMode="auto">
                <a:xfrm>
                  <a:off x="2358228" y="976668"/>
                  <a:ext cx="0" cy="281113"/>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82999" name="מחבר חץ ישר 37"/>
                <p:cNvCxnSpPr>
                  <a:cxnSpLocks noChangeShapeType="1"/>
                </p:cNvCxnSpPr>
                <p:nvPr/>
              </p:nvCxnSpPr>
              <p:spPr bwMode="auto">
                <a:xfrm>
                  <a:off x="1046695" y="5080361"/>
                  <a:ext cx="0" cy="269253"/>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83000" name="מחבר חץ ישר 38"/>
                <p:cNvCxnSpPr>
                  <a:cxnSpLocks noChangeShapeType="1"/>
                </p:cNvCxnSpPr>
                <p:nvPr/>
              </p:nvCxnSpPr>
              <p:spPr bwMode="auto">
                <a:xfrm flipV="1">
                  <a:off x="3996646" y="2969244"/>
                  <a:ext cx="0" cy="238509"/>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83001" name="מחבר חץ ישר 39"/>
                <p:cNvCxnSpPr>
                  <a:cxnSpLocks noChangeShapeType="1"/>
                </p:cNvCxnSpPr>
                <p:nvPr/>
              </p:nvCxnSpPr>
              <p:spPr bwMode="auto">
                <a:xfrm>
                  <a:off x="122841" y="2980152"/>
                  <a:ext cx="0" cy="1304606"/>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83002" name="מחבר חץ ישר 40"/>
                <p:cNvCxnSpPr>
                  <a:cxnSpLocks noChangeShapeType="1"/>
                </p:cNvCxnSpPr>
                <p:nvPr/>
              </p:nvCxnSpPr>
              <p:spPr bwMode="auto">
                <a:xfrm>
                  <a:off x="4835459" y="2981440"/>
                  <a:ext cx="0" cy="1211715"/>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83003" name="מחבר חץ ישר 41"/>
                <p:cNvCxnSpPr>
                  <a:cxnSpLocks noChangeShapeType="1"/>
                </p:cNvCxnSpPr>
                <p:nvPr/>
              </p:nvCxnSpPr>
              <p:spPr bwMode="auto">
                <a:xfrm>
                  <a:off x="1263941" y="2958831"/>
                  <a:ext cx="0" cy="256183"/>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83004" name="מחבר חץ ישר 42"/>
                <p:cNvCxnSpPr>
                  <a:cxnSpLocks noChangeShapeType="1"/>
                </p:cNvCxnSpPr>
                <p:nvPr/>
              </p:nvCxnSpPr>
              <p:spPr bwMode="auto">
                <a:xfrm flipH="1">
                  <a:off x="1349773" y="1782590"/>
                  <a:ext cx="178233" cy="0"/>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grpSp>
          <p:grpSp>
            <p:nvGrpSpPr>
              <p:cNvPr id="82986" name="קבוצה 9"/>
              <p:cNvGrpSpPr>
                <a:grpSpLocks/>
              </p:cNvGrpSpPr>
              <p:nvPr/>
            </p:nvGrpSpPr>
            <p:grpSpPr bwMode="auto">
              <a:xfrm>
                <a:off x="318070" y="2406108"/>
                <a:ext cx="4435068" cy="1657368"/>
                <a:chOff x="318070" y="2406108"/>
                <a:chExt cx="4435068" cy="1657368"/>
              </a:xfrm>
            </p:grpSpPr>
            <p:sp>
              <p:nvSpPr>
                <p:cNvPr id="11" name="אליפסה 10"/>
                <p:cNvSpPr/>
                <p:nvPr/>
              </p:nvSpPr>
              <p:spPr>
                <a:xfrm>
                  <a:off x="2901126" y="2406108"/>
                  <a:ext cx="428478" cy="378985"/>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25400" cap="flat" cmpd="sng" algn="ctr">
                  <a:noFill/>
                  <a:prstDash val="solid"/>
                </a:ln>
                <a:effectLst/>
              </p:spPr>
              <p:txBody>
                <a:bodyPr rtlCol="1" anchor="ctr">
                  <a:scene3d>
                    <a:camera prst="orthographicFront"/>
                    <a:lightRig rig="threePt" dir="t"/>
                  </a:scene3d>
                  <a:sp3d extrusionH="57150">
                    <a:bevelT w="38100" h="38100"/>
                  </a:sp3d>
                </a:bodyPr>
                <a:lstStyle/>
                <a:p>
                  <a:pPr algn="l" rtl="0">
                    <a:lnSpc>
                      <a:spcPct val="115000"/>
                    </a:lnSpc>
                    <a:spcAft>
                      <a:spcPts val="1000"/>
                    </a:spcAft>
                    <a:defRPr/>
                  </a:pPr>
                  <a:r>
                    <a:rPr lang="en-US" sz="1100" dirty="0">
                      <a:solidFill>
                        <a:prstClr val="black"/>
                      </a:solidFill>
                      <a:latin typeface="Calibri"/>
                      <a:ea typeface="Times New Roman"/>
                      <a:cs typeface="Arial"/>
                    </a:rPr>
                    <a:t> </a:t>
                  </a:r>
                  <a:endParaRPr lang="en-US" sz="1100" dirty="0">
                    <a:solidFill>
                      <a:prstClr val="black"/>
                    </a:solidFill>
                    <a:latin typeface="Calibri"/>
                    <a:ea typeface="Calibri"/>
                    <a:cs typeface="Arial"/>
                  </a:endParaRPr>
                </a:p>
              </p:txBody>
            </p:sp>
            <p:sp>
              <p:nvSpPr>
                <p:cNvPr id="12" name="אליפסה 9"/>
                <p:cNvSpPr/>
                <p:nvPr/>
              </p:nvSpPr>
              <p:spPr>
                <a:xfrm>
                  <a:off x="1865583" y="2440128"/>
                  <a:ext cx="603500" cy="235056"/>
                </a:xfrm>
                <a:custGeom>
                  <a:avLst/>
                  <a:gdLst>
                    <a:gd name="connsiteX0" fmla="*/ 0 w 936104"/>
                    <a:gd name="connsiteY0" fmla="*/ 162018 h 324036"/>
                    <a:gd name="connsiteX1" fmla="*/ 468052 w 936104"/>
                    <a:gd name="connsiteY1" fmla="*/ 0 h 324036"/>
                    <a:gd name="connsiteX2" fmla="*/ 936104 w 936104"/>
                    <a:gd name="connsiteY2" fmla="*/ 162018 h 324036"/>
                    <a:gd name="connsiteX3" fmla="*/ 468052 w 936104"/>
                    <a:gd name="connsiteY3" fmla="*/ 324036 h 324036"/>
                    <a:gd name="connsiteX4" fmla="*/ 0 w 936104"/>
                    <a:gd name="connsiteY4" fmla="*/ 162018 h 324036"/>
                    <a:gd name="connsiteX0" fmla="*/ 0 w 1093267"/>
                    <a:gd name="connsiteY0" fmla="*/ 19943 h 569194"/>
                    <a:gd name="connsiteX1" fmla="*/ 625215 w 1093267"/>
                    <a:gd name="connsiteY1" fmla="*/ 229400 h 569194"/>
                    <a:gd name="connsiteX2" fmla="*/ 1093267 w 1093267"/>
                    <a:gd name="connsiteY2" fmla="*/ 391418 h 569194"/>
                    <a:gd name="connsiteX3" fmla="*/ 625215 w 1093267"/>
                    <a:gd name="connsiteY3" fmla="*/ 553436 h 569194"/>
                    <a:gd name="connsiteX4" fmla="*/ 0 w 1093267"/>
                    <a:gd name="connsiteY4" fmla="*/ 19943 h 569194"/>
                    <a:gd name="connsiteX0" fmla="*/ 0 w 1264717"/>
                    <a:gd name="connsiteY0" fmla="*/ 17037 h 550622"/>
                    <a:gd name="connsiteX1" fmla="*/ 625215 w 1264717"/>
                    <a:gd name="connsiteY1" fmla="*/ 226494 h 550622"/>
                    <a:gd name="connsiteX2" fmla="*/ 1264717 w 1264717"/>
                    <a:gd name="connsiteY2" fmla="*/ 59899 h 550622"/>
                    <a:gd name="connsiteX3" fmla="*/ 625215 w 1264717"/>
                    <a:gd name="connsiteY3" fmla="*/ 550530 h 550622"/>
                    <a:gd name="connsiteX4" fmla="*/ 0 w 1264717"/>
                    <a:gd name="connsiteY4" fmla="*/ 17037 h 550622"/>
                    <a:gd name="connsiteX0" fmla="*/ 0 w 1336155"/>
                    <a:gd name="connsiteY0" fmla="*/ 17598 h 551842"/>
                    <a:gd name="connsiteX1" fmla="*/ 625215 w 1336155"/>
                    <a:gd name="connsiteY1" fmla="*/ 227055 h 551842"/>
                    <a:gd name="connsiteX2" fmla="*/ 1336155 w 1336155"/>
                    <a:gd name="connsiteY2" fmla="*/ 131898 h 551842"/>
                    <a:gd name="connsiteX3" fmla="*/ 625215 w 1336155"/>
                    <a:gd name="connsiteY3" fmla="*/ 551091 h 551842"/>
                    <a:gd name="connsiteX4" fmla="*/ 0 w 1336155"/>
                    <a:gd name="connsiteY4" fmla="*/ 17598 h 551842"/>
                    <a:gd name="connsiteX0" fmla="*/ 0 w 1350443"/>
                    <a:gd name="connsiteY0" fmla="*/ 22295 h 470113"/>
                    <a:gd name="connsiteX1" fmla="*/ 639503 w 1350443"/>
                    <a:gd name="connsiteY1" fmla="*/ 146027 h 470113"/>
                    <a:gd name="connsiteX2" fmla="*/ 1350443 w 1350443"/>
                    <a:gd name="connsiteY2" fmla="*/ 50870 h 470113"/>
                    <a:gd name="connsiteX3" fmla="*/ 639503 w 1350443"/>
                    <a:gd name="connsiteY3" fmla="*/ 470063 h 470113"/>
                    <a:gd name="connsiteX4" fmla="*/ 0 w 1350443"/>
                    <a:gd name="connsiteY4" fmla="*/ 22295 h 470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443" h="470113">
                      <a:moveTo>
                        <a:pt x="0" y="22295"/>
                      </a:moveTo>
                      <a:cubicBezTo>
                        <a:pt x="0" y="-67185"/>
                        <a:pt x="414429" y="141265"/>
                        <a:pt x="639503" y="146027"/>
                      </a:cubicBezTo>
                      <a:cubicBezTo>
                        <a:pt x="864577" y="150789"/>
                        <a:pt x="1350443" y="-38610"/>
                        <a:pt x="1350443" y="50870"/>
                      </a:cubicBezTo>
                      <a:cubicBezTo>
                        <a:pt x="1350443" y="140350"/>
                        <a:pt x="864577" y="474825"/>
                        <a:pt x="639503" y="470063"/>
                      </a:cubicBezTo>
                      <a:cubicBezTo>
                        <a:pt x="414429" y="465301"/>
                        <a:pt x="0" y="111775"/>
                        <a:pt x="0" y="22295"/>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25400" cap="flat" cmpd="sng" algn="ctr">
                  <a:noFill/>
                  <a:prstDash val="solid"/>
                </a:ln>
                <a:effectLst/>
              </p:spPr>
              <p:txBody>
                <a:bodyPr rtlCol="1" anchor="ctr">
                  <a:scene3d>
                    <a:camera prst="orthographicFront"/>
                    <a:lightRig rig="threePt" dir="t"/>
                  </a:scene3d>
                  <a:sp3d extrusionH="57150">
                    <a:bevelT w="38100" h="38100"/>
                  </a:sp3d>
                </a:bodyPr>
                <a:lstStyle/>
                <a:p>
                  <a:pPr algn="l" rtl="0">
                    <a:lnSpc>
                      <a:spcPct val="115000"/>
                    </a:lnSpc>
                    <a:spcAft>
                      <a:spcPts val="1000"/>
                    </a:spcAft>
                    <a:defRPr/>
                  </a:pPr>
                  <a:r>
                    <a:rPr lang="en-US" sz="1100" dirty="0">
                      <a:solidFill>
                        <a:prstClr val="black"/>
                      </a:solidFill>
                      <a:latin typeface="Calibri"/>
                      <a:ea typeface="Times New Roman"/>
                      <a:cs typeface="Arial"/>
                    </a:rPr>
                    <a:t> </a:t>
                  </a:r>
                  <a:endParaRPr lang="en-US" sz="1100" dirty="0">
                    <a:solidFill>
                      <a:prstClr val="black"/>
                    </a:solidFill>
                    <a:latin typeface="Calibri"/>
                    <a:ea typeface="Calibri"/>
                    <a:cs typeface="Arial"/>
                  </a:endParaRPr>
                </a:p>
              </p:txBody>
            </p:sp>
            <p:cxnSp>
              <p:nvCxnSpPr>
                <p:cNvPr id="82989" name="מחבר חץ ישר 12"/>
                <p:cNvCxnSpPr>
                  <a:cxnSpLocks noChangeShapeType="1"/>
                </p:cNvCxnSpPr>
                <p:nvPr/>
              </p:nvCxnSpPr>
              <p:spPr bwMode="auto">
                <a:xfrm flipH="1">
                  <a:off x="2570782" y="2540391"/>
                  <a:ext cx="223884" cy="0"/>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82990" name="תיבת טקסט 10"/>
                <p:cNvSpPr txBox="1">
                  <a:spLocks noChangeArrowheads="1"/>
                </p:cNvSpPr>
                <p:nvPr/>
              </p:nvSpPr>
              <p:spPr bwMode="auto">
                <a:xfrm>
                  <a:off x="318070" y="3207753"/>
                  <a:ext cx="4435068" cy="855723"/>
                </a:xfrm>
                <a:prstGeom prst="rect">
                  <a:avLst/>
                </a:prstGeom>
                <a:solidFill>
                  <a:srgbClr val="FFFFFF"/>
                </a:solidFill>
                <a:ln w="6350">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5000"/>
                    </a:lnSpc>
                    <a:spcAft>
                      <a:spcPts val="1000"/>
                    </a:spcAft>
                  </a:pPr>
                  <a:r>
                    <a:rPr lang="he-IL" sz="1600">
                      <a:solidFill>
                        <a:srgbClr val="000000"/>
                      </a:solidFill>
                      <a:latin typeface="Calibri" pitchFamily="34" charset="0"/>
                      <a:cs typeface="Calibri" pitchFamily="34" charset="0"/>
                    </a:rPr>
                    <a:t>עיוות צורת תאי הדם האדומים גורם להידבקותם אלו לאלו וליצירת צברים הסותמים את כלי הדם ומקשים על אספקת הדם לרקמות.</a:t>
                  </a:r>
                  <a:endParaRPr lang="en-US" sz="1600">
                    <a:solidFill>
                      <a:srgbClr val="000000"/>
                    </a:solidFill>
                    <a:latin typeface="Times New Roman" pitchFamily="18" charset="0"/>
                    <a:cs typeface="Times New Roman" pitchFamily="18" charset="0"/>
                  </a:endParaRPr>
                </a:p>
              </p:txBody>
            </p:sp>
          </p:grpSp>
        </p:grpSp>
        <p:sp>
          <p:nvSpPr>
            <p:cNvPr id="82952" name="תיבת טקסט 10"/>
            <p:cNvSpPr txBox="1">
              <a:spLocks noChangeArrowheads="1"/>
            </p:cNvSpPr>
            <p:nvPr/>
          </p:nvSpPr>
          <p:spPr bwMode="auto">
            <a:xfrm>
              <a:off x="7869057" y="2369337"/>
              <a:ext cx="578027" cy="4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5000"/>
                </a:lnSpc>
                <a:spcAft>
                  <a:spcPts val="1000"/>
                </a:spcAft>
              </a:pPr>
              <a:r>
                <a:rPr lang="he-IL" sz="1100">
                  <a:solidFill>
                    <a:srgbClr val="000000"/>
                  </a:solidFill>
                  <a:latin typeface="Calibri" pitchFamily="34" charset="0"/>
                  <a:cs typeface="Calibri" pitchFamily="34" charset="0"/>
                </a:rPr>
                <a:t> </a:t>
              </a:r>
              <a:r>
                <a:rPr lang="he-IL" b="1">
                  <a:solidFill>
                    <a:srgbClr val="000000"/>
                  </a:solidFill>
                  <a:latin typeface="Calibri" pitchFamily="34" charset="0"/>
                  <a:cs typeface="Calibri" pitchFamily="34" charset="0"/>
                </a:rPr>
                <a:t>תא</a:t>
              </a:r>
              <a:endParaRPr lang="en-US" b="1">
                <a:solidFill>
                  <a:srgbClr val="000000"/>
                </a:solidFill>
                <a:latin typeface="Times New Roman" pitchFamily="18" charset="0"/>
                <a:cs typeface="Times New Roman" pitchFamily="18" charset="0"/>
              </a:endParaRPr>
            </a:p>
          </p:txBody>
        </p:sp>
        <p:sp>
          <p:nvSpPr>
            <p:cNvPr id="82953" name="תיבת טקסט 10"/>
            <p:cNvSpPr txBox="1">
              <a:spLocks noChangeArrowheads="1"/>
            </p:cNvSpPr>
            <p:nvPr/>
          </p:nvSpPr>
          <p:spPr bwMode="auto">
            <a:xfrm>
              <a:off x="7436952" y="3915415"/>
              <a:ext cx="1031119" cy="8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5000"/>
                </a:lnSpc>
                <a:spcAft>
                  <a:spcPts val="1000"/>
                </a:spcAft>
              </a:pPr>
              <a:r>
                <a:rPr lang="he-IL" sz="1100">
                  <a:solidFill>
                    <a:srgbClr val="000000"/>
                  </a:solidFill>
                  <a:latin typeface="Calibri" pitchFamily="34" charset="0"/>
                  <a:cs typeface="Calibri" pitchFamily="34" charset="0"/>
                </a:rPr>
                <a:t> </a:t>
              </a:r>
              <a:r>
                <a:rPr lang="he-IL" b="1">
                  <a:solidFill>
                    <a:srgbClr val="000000"/>
                  </a:solidFill>
                  <a:latin typeface="Calibri" pitchFamily="34" charset="0"/>
                  <a:cs typeface="Calibri" pitchFamily="34" charset="0"/>
                </a:rPr>
                <a:t>רקמות ואברים</a:t>
              </a:r>
              <a:endParaRPr lang="en-US" b="1">
                <a:solidFill>
                  <a:srgbClr val="000000"/>
                </a:solidFill>
                <a:latin typeface="Times New Roman" pitchFamily="18" charset="0"/>
                <a:cs typeface="Times New Roman" pitchFamily="18" charset="0"/>
              </a:endParaRPr>
            </a:p>
          </p:txBody>
        </p:sp>
        <p:sp>
          <p:nvSpPr>
            <p:cNvPr id="82954" name="תיבת טקסט 10"/>
            <p:cNvSpPr txBox="1">
              <a:spLocks noChangeArrowheads="1"/>
            </p:cNvSpPr>
            <p:nvPr/>
          </p:nvSpPr>
          <p:spPr bwMode="auto">
            <a:xfrm>
              <a:off x="7376447" y="863819"/>
              <a:ext cx="1152127" cy="88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5000"/>
                </a:lnSpc>
                <a:spcAft>
                  <a:spcPts val="1000"/>
                </a:spcAft>
              </a:pPr>
              <a:r>
                <a:rPr lang="he-IL" sz="1100">
                  <a:solidFill>
                    <a:srgbClr val="000000"/>
                  </a:solidFill>
                  <a:latin typeface="Calibri" pitchFamily="34" charset="0"/>
                  <a:cs typeface="Calibri" pitchFamily="34" charset="0"/>
                </a:rPr>
                <a:t> </a:t>
              </a:r>
              <a:r>
                <a:rPr lang="he-IL" b="1">
                  <a:solidFill>
                    <a:srgbClr val="000000"/>
                  </a:solidFill>
                  <a:latin typeface="Calibri" pitchFamily="34" charset="0"/>
                  <a:cs typeface="Calibri" pitchFamily="34" charset="0"/>
                </a:rPr>
                <a:t>מולקולות</a:t>
              </a:r>
              <a:endParaRPr lang="en-US" b="1">
                <a:solidFill>
                  <a:srgbClr val="000000"/>
                </a:solidFill>
                <a:latin typeface="Times New Roman" pitchFamily="18" charset="0"/>
                <a:cs typeface="Times New Roman" pitchFamily="18" charset="0"/>
              </a:endParaRPr>
            </a:p>
          </p:txBody>
        </p:sp>
        <p:grpSp>
          <p:nvGrpSpPr>
            <p:cNvPr id="82955" name="קבוצה 80"/>
            <p:cNvGrpSpPr>
              <a:grpSpLocks/>
            </p:cNvGrpSpPr>
            <p:nvPr/>
          </p:nvGrpSpPr>
          <p:grpSpPr bwMode="auto">
            <a:xfrm>
              <a:off x="716995" y="4301502"/>
              <a:ext cx="1755264" cy="350300"/>
              <a:chOff x="2089880" y="4054594"/>
              <a:chExt cx="1755264" cy="350300"/>
            </a:xfrm>
          </p:grpSpPr>
          <p:sp>
            <p:nvSpPr>
              <p:cNvPr id="82" name="פחית 81"/>
              <p:cNvSpPr/>
              <p:nvPr/>
            </p:nvSpPr>
            <p:spPr bwMode="auto">
              <a:xfrm rot="5400000">
                <a:off x="2792013" y="3353018"/>
                <a:ext cx="350853" cy="1754343"/>
              </a:xfrm>
              <a:prstGeom prst="can">
                <a:avLst/>
              </a:prstGeom>
              <a:solidFill>
                <a:srgbClr val="CC9900">
                  <a:alpha val="64000"/>
                </a:srgbClr>
              </a:solidFill>
              <a:ln w="25400" cap="flat" cmpd="sng" algn="ctr">
                <a:solidFill>
                  <a:srgbClr val="4F81BD">
                    <a:shade val="50000"/>
                  </a:srgbClr>
                </a:solidFill>
                <a:prstDash val="solid"/>
              </a:ln>
              <a:effectLst/>
            </p:spPr>
            <p:txBody>
              <a:bodyPr rtlCol="1" anchor="ctr"/>
              <a:lstStyle/>
              <a:p>
                <a:pPr algn="ctr" fontAlgn="auto">
                  <a:spcBef>
                    <a:spcPts val="0"/>
                  </a:spcBef>
                  <a:spcAft>
                    <a:spcPts val="0"/>
                  </a:spcAft>
                  <a:defRPr/>
                </a:pPr>
                <a:endParaRPr lang="he-IL" kern="0" dirty="0">
                  <a:solidFill>
                    <a:sysClr val="window" lastClr="FFFFFF"/>
                  </a:solidFill>
                  <a:latin typeface="Calibri"/>
                  <a:cs typeface="Arial"/>
                </a:endParaRPr>
              </a:p>
            </p:txBody>
          </p:sp>
          <p:grpSp>
            <p:nvGrpSpPr>
              <p:cNvPr id="82957" name="קבוצה 82"/>
              <p:cNvGrpSpPr>
                <a:grpSpLocks/>
              </p:cNvGrpSpPr>
              <p:nvPr/>
            </p:nvGrpSpPr>
            <p:grpSpPr bwMode="auto">
              <a:xfrm>
                <a:off x="2319955" y="4148292"/>
                <a:ext cx="1511165" cy="217049"/>
                <a:chOff x="2790057" y="4773787"/>
                <a:chExt cx="1575816" cy="360655"/>
              </a:xfrm>
            </p:grpSpPr>
            <p:sp>
              <p:nvSpPr>
                <p:cNvPr id="88" name="אליפסה 9"/>
                <p:cNvSpPr/>
                <p:nvPr/>
              </p:nvSpPr>
              <p:spPr>
                <a:xfrm>
                  <a:off x="3457130" y="4913236"/>
                  <a:ext cx="908743" cy="155200"/>
                </a:xfrm>
                <a:custGeom>
                  <a:avLst/>
                  <a:gdLst>
                    <a:gd name="connsiteX0" fmla="*/ 0 w 936104"/>
                    <a:gd name="connsiteY0" fmla="*/ 162018 h 324036"/>
                    <a:gd name="connsiteX1" fmla="*/ 468052 w 936104"/>
                    <a:gd name="connsiteY1" fmla="*/ 0 h 324036"/>
                    <a:gd name="connsiteX2" fmla="*/ 936104 w 936104"/>
                    <a:gd name="connsiteY2" fmla="*/ 162018 h 324036"/>
                    <a:gd name="connsiteX3" fmla="*/ 468052 w 936104"/>
                    <a:gd name="connsiteY3" fmla="*/ 324036 h 324036"/>
                    <a:gd name="connsiteX4" fmla="*/ 0 w 936104"/>
                    <a:gd name="connsiteY4" fmla="*/ 162018 h 324036"/>
                    <a:gd name="connsiteX0" fmla="*/ 0 w 1093267"/>
                    <a:gd name="connsiteY0" fmla="*/ 19943 h 569194"/>
                    <a:gd name="connsiteX1" fmla="*/ 625215 w 1093267"/>
                    <a:gd name="connsiteY1" fmla="*/ 229400 h 569194"/>
                    <a:gd name="connsiteX2" fmla="*/ 1093267 w 1093267"/>
                    <a:gd name="connsiteY2" fmla="*/ 391418 h 569194"/>
                    <a:gd name="connsiteX3" fmla="*/ 625215 w 1093267"/>
                    <a:gd name="connsiteY3" fmla="*/ 553436 h 569194"/>
                    <a:gd name="connsiteX4" fmla="*/ 0 w 1093267"/>
                    <a:gd name="connsiteY4" fmla="*/ 19943 h 569194"/>
                    <a:gd name="connsiteX0" fmla="*/ 0 w 1264717"/>
                    <a:gd name="connsiteY0" fmla="*/ 17037 h 550622"/>
                    <a:gd name="connsiteX1" fmla="*/ 625215 w 1264717"/>
                    <a:gd name="connsiteY1" fmla="*/ 226494 h 550622"/>
                    <a:gd name="connsiteX2" fmla="*/ 1264717 w 1264717"/>
                    <a:gd name="connsiteY2" fmla="*/ 59899 h 550622"/>
                    <a:gd name="connsiteX3" fmla="*/ 625215 w 1264717"/>
                    <a:gd name="connsiteY3" fmla="*/ 550530 h 550622"/>
                    <a:gd name="connsiteX4" fmla="*/ 0 w 1264717"/>
                    <a:gd name="connsiteY4" fmla="*/ 17037 h 550622"/>
                    <a:gd name="connsiteX0" fmla="*/ 0 w 1336155"/>
                    <a:gd name="connsiteY0" fmla="*/ 17598 h 551842"/>
                    <a:gd name="connsiteX1" fmla="*/ 625215 w 1336155"/>
                    <a:gd name="connsiteY1" fmla="*/ 227055 h 551842"/>
                    <a:gd name="connsiteX2" fmla="*/ 1336155 w 1336155"/>
                    <a:gd name="connsiteY2" fmla="*/ 131898 h 551842"/>
                    <a:gd name="connsiteX3" fmla="*/ 625215 w 1336155"/>
                    <a:gd name="connsiteY3" fmla="*/ 551091 h 551842"/>
                    <a:gd name="connsiteX4" fmla="*/ 0 w 1336155"/>
                    <a:gd name="connsiteY4" fmla="*/ 17598 h 551842"/>
                    <a:gd name="connsiteX0" fmla="*/ 0 w 1350443"/>
                    <a:gd name="connsiteY0" fmla="*/ 22295 h 470113"/>
                    <a:gd name="connsiteX1" fmla="*/ 639503 w 1350443"/>
                    <a:gd name="connsiteY1" fmla="*/ 146027 h 470113"/>
                    <a:gd name="connsiteX2" fmla="*/ 1350443 w 1350443"/>
                    <a:gd name="connsiteY2" fmla="*/ 50870 h 470113"/>
                    <a:gd name="connsiteX3" fmla="*/ 639503 w 1350443"/>
                    <a:gd name="connsiteY3" fmla="*/ 470063 h 470113"/>
                    <a:gd name="connsiteX4" fmla="*/ 0 w 1350443"/>
                    <a:gd name="connsiteY4" fmla="*/ 22295 h 470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443" h="470113">
                      <a:moveTo>
                        <a:pt x="0" y="22295"/>
                      </a:moveTo>
                      <a:cubicBezTo>
                        <a:pt x="0" y="-67185"/>
                        <a:pt x="414429" y="141265"/>
                        <a:pt x="639503" y="146027"/>
                      </a:cubicBezTo>
                      <a:cubicBezTo>
                        <a:pt x="864577" y="150789"/>
                        <a:pt x="1350443" y="-38610"/>
                        <a:pt x="1350443" y="50870"/>
                      </a:cubicBezTo>
                      <a:cubicBezTo>
                        <a:pt x="1350443" y="140350"/>
                        <a:pt x="864577" y="474825"/>
                        <a:pt x="639503" y="470063"/>
                      </a:cubicBezTo>
                      <a:cubicBezTo>
                        <a:pt x="414429" y="465301"/>
                        <a:pt x="0" y="111775"/>
                        <a:pt x="0" y="22295"/>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25400" cap="flat" cmpd="sng" algn="ctr">
                  <a:noFill/>
                  <a:prstDash val="solid"/>
                </a:ln>
                <a:effectLst/>
                <a:scene3d>
                  <a:camera prst="isometricOffAxis2Right"/>
                  <a:lightRig rig="threePt" dir="t"/>
                </a:scene3d>
              </p:spPr>
              <p:txBody>
                <a:bodyPr rtlCol="1" anchor="ctr">
                  <a:scene3d>
                    <a:camera prst="orthographicFront"/>
                    <a:lightRig rig="threePt" dir="t"/>
                  </a:scene3d>
                  <a:sp3d extrusionH="57150">
                    <a:bevelT w="38100" h="38100"/>
                  </a:sp3d>
                </a:bodyPr>
                <a:lstStyle/>
                <a:p>
                  <a:pPr algn="ctr" fontAlgn="auto">
                    <a:spcBef>
                      <a:spcPts val="0"/>
                    </a:spcBef>
                    <a:spcAft>
                      <a:spcPts val="0"/>
                    </a:spcAft>
                    <a:defRPr/>
                  </a:pPr>
                  <a:endParaRPr lang="he-IL" kern="0" dirty="0">
                    <a:solidFill>
                      <a:sysClr val="window" lastClr="FFFFFF"/>
                    </a:solidFill>
                    <a:latin typeface="Calibri"/>
                    <a:cs typeface="Arial"/>
                  </a:endParaRPr>
                </a:p>
              </p:txBody>
            </p:sp>
            <p:grpSp>
              <p:nvGrpSpPr>
                <p:cNvPr id="82971" name="קבוצה 88"/>
                <p:cNvGrpSpPr>
                  <a:grpSpLocks/>
                </p:cNvGrpSpPr>
                <p:nvPr/>
              </p:nvGrpSpPr>
              <p:grpSpPr bwMode="auto">
                <a:xfrm>
                  <a:off x="2790057" y="4773787"/>
                  <a:ext cx="1368889" cy="360655"/>
                  <a:chOff x="2790057" y="4773787"/>
                  <a:chExt cx="1368889" cy="360655"/>
                </a:xfrm>
              </p:grpSpPr>
              <p:sp>
                <p:nvSpPr>
                  <p:cNvPr id="90" name="אליפסה 9"/>
                  <p:cNvSpPr/>
                  <p:nvPr/>
                </p:nvSpPr>
                <p:spPr>
                  <a:xfrm>
                    <a:off x="2790057" y="4773787"/>
                    <a:ext cx="908743" cy="155200"/>
                  </a:xfrm>
                  <a:custGeom>
                    <a:avLst/>
                    <a:gdLst>
                      <a:gd name="connsiteX0" fmla="*/ 0 w 936104"/>
                      <a:gd name="connsiteY0" fmla="*/ 162018 h 324036"/>
                      <a:gd name="connsiteX1" fmla="*/ 468052 w 936104"/>
                      <a:gd name="connsiteY1" fmla="*/ 0 h 324036"/>
                      <a:gd name="connsiteX2" fmla="*/ 936104 w 936104"/>
                      <a:gd name="connsiteY2" fmla="*/ 162018 h 324036"/>
                      <a:gd name="connsiteX3" fmla="*/ 468052 w 936104"/>
                      <a:gd name="connsiteY3" fmla="*/ 324036 h 324036"/>
                      <a:gd name="connsiteX4" fmla="*/ 0 w 936104"/>
                      <a:gd name="connsiteY4" fmla="*/ 162018 h 324036"/>
                      <a:gd name="connsiteX0" fmla="*/ 0 w 1093267"/>
                      <a:gd name="connsiteY0" fmla="*/ 19943 h 569194"/>
                      <a:gd name="connsiteX1" fmla="*/ 625215 w 1093267"/>
                      <a:gd name="connsiteY1" fmla="*/ 229400 h 569194"/>
                      <a:gd name="connsiteX2" fmla="*/ 1093267 w 1093267"/>
                      <a:gd name="connsiteY2" fmla="*/ 391418 h 569194"/>
                      <a:gd name="connsiteX3" fmla="*/ 625215 w 1093267"/>
                      <a:gd name="connsiteY3" fmla="*/ 553436 h 569194"/>
                      <a:gd name="connsiteX4" fmla="*/ 0 w 1093267"/>
                      <a:gd name="connsiteY4" fmla="*/ 19943 h 569194"/>
                      <a:gd name="connsiteX0" fmla="*/ 0 w 1264717"/>
                      <a:gd name="connsiteY0" fmla="*/ 17037 h 550622"/>
                      <a:gd name="connsiteX1" fmla="*/ 625215 w 1264717"/>
                      <a:gd name="connsiteY1" fmla="*/ 226494 h 550622"/>
                      <a:gd name="connsiteX2" fmla="*/ 1264717 w 1264717"/>
                      <a:gd name="connsiteY2" fmla="*/ 59899 h 550622"/>
                      <a:gd name="connsiteX3" fmla="*/ 625215 w 1264717"/>
                      <a:gd name="connsiteY3" fmla="*/ 550530 h 550622"/>
                      <a:gd name="connsiteX4" fmla="*/ 0 w 1264717"/>
                      <a:gd name="connsiteY4" fmla="*/ 17037 h 550622"/>
                      <a:gd name="connsiteX0" fmla="*/ 0 w 1336155"/>
                      <a:gd name="connsiteY0" fmla="*/ 17598 h 551842"/>
                      <a:gd name="connsiteX1" fmla="*/ 625215 w 1336155"/>
                      <a:gd name="connsiteY1" fmla="*/ 227055 h 551842"/>
                      <a:gd name="connsiteX2" fmla="*/ 1336155 w 1336155"/>
                      <a:gd name="connsiteY2" fmla="*/ 131898 h 551842"/>
                      <a:gd name="connsiteX3" fmla="*/ 625215 w 1336155"/>
                      <a:gd name="connsiteY3" fmla="*/ 551091 h 551842"/>
                      <a:gd name="connsiteX4" fmla="*/ 0 w 1336155"/>
                      <a:gd name="connsiteY4" fmla="*/ 17598 h 551842"/>
                      <a:gd name="connsiteX0" fmla="*/ 0 w 1350443"/>
                      <a:gd name="connsiteY0" fmla="*/ 22295 h 470113"/>
                      <a:gd name="connsiteX1" fmla="*/ 639503 w 1350443"/>
                      <a:gd name="connsiteY1" fmla="*/ 146027 h 470113"/>
                      <a:gd name="connsiteX2" fmla="*/ 1350443 w 1350443"/>
                      <a:gd name="connsiteY2" fmla="*/ 50870 h 470113"/>
                      <a:gd name="connsiteX3" fmla="*/ 639503 w 1350443"/>
                      <a:gd name="connsiteY3" fmla="*/ 470063 h 470113"/>
                      <a:gd name="connsiteX4" fmla="*/ 0 w 1350443"/>
                      <a:gd name="connsiteY4" fmla="*/ 22295 h 470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443" h="470113">
                        <a:moveTo>
                          <a:pt x="0" y="22295"/>
                        </a:moveTo>
                        <a:cubicBezTo>
                          <a:pt x="0" y="-67185"/>
                          <a:pt x="414429" y="141265"/>
                          <a:pt x="639503" y="146027"/>
                        </a:cubicBezTo>
                        <a:cubicBezTo>
                          <a:pt x="864577" y="150789"/>
                          <a:pt x="1350443" y="-38610"/>
                          <a:pt x="1350443" y="50870"/>
                        </a:cubicBezTo>
                        <a:cubicBezTo>
                          <a:pt x="1350443" y="140350"/>
                          <a:pt x="864577" y="474825"/>
                          <a:pt x="639503" y="470063"/>
                        </a:cubicBezTo>
                        <a:cubicBezTo>
                          <a:pt x="414429" y="465301"/>
                          <a:pt x="0" y="111775"/>
                          <a:pt x="0" y="22295"/>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25400" cap="flat" cmpd="sng" algn="ctr">
                    <a:noFill/>
                    <a:prstDash val="solid"/>
                  </a:ln>
                  <a:effectLst/>
                </p:spPr>
                <p:txBody>
                  <a:bodyPr rtlCol="1" anchor="ctr">
                    <a:scene3d>
                      <a:camera prst="orthographicFront"/>
                      <a:lightRig rig="threePt" dir="t"/>
                    </a:scene3d>
                    <a:sp3d extrusionH="57150">
                      <a:bevelT w="38100" h="38100"/>
                    </a:sp3d>
                  </a:bodyPr>
                  <a:lstStyle/>
                  <a:p>
                    <a:pPr algn="ctr" fontAlgn="auto">
                      <a:spcBef>
                        <a:spcPts val="0"/>
                      </a:spcBef>
                      <a:spcAft>
                        <a:spcPts val="0"/>
                      </a:spcAft>
                      <a:defRPr/>
                    </a:pPr>
                    <a:endParaRPr lang="he-IL" kern="0" dirty="0">
                      <a:solidFill>
                        <a:sysClr val="window" lastClr="FFFFFF"/>
                      </a:solidFill>
                      <a:latin typeface="Calibri"/>
                      <a:cs typeface="Arial"/>
                    </a:endParaRPr>
                  </a:p>
                </p:txBody>
              </p:sp>
              <p:sp>
                <p:nvSpPr>
                  <p:cNvPr id="91" name="אליפסה 9"/>
                  <p:cNvSpPr/>
                  <p:nvPr/>
                </p:nvSpPr>
                <p:spPr>
                  <a:xfrm>
                    <a:off x="3250203" y="4979242"/>
                    <a:ext cx="908743" cy="155200"/>
                  </a:xfrm>
                  <a:custGeom>
                    <a:avLst/>
                    <a:gdLst>
                      <a:gd name="connsiteX0" fmla="*/ 0 w 936104"/>
                      <a:gd name="connsiteY0" fmla="*/ 162018 h 324036"/>
                      <a:gd name="connsiteX1" fmla="*/ 468052 w 936104"/>
                      <a:gd name="connsiteY1" fmla="*/ 0 h 324036"/>
                      <a:gd name="connsiteX2" fmla="*/ 936104 w 936104"/>
                      <a:gd name="connsiteY2" fmla="*/ 162018 h 324036"/>
                      <a:gd name="connsiteX3" fmla="*/ 468052 w 936104"/>
                      <a:gd name="connsiteY3" fmla="*/ 324036 h 324036"/>
                      <a:gd name="connsiteX4" fmla="*/ 0 w 936104"/>
                      <a:gd name="connsiteY4" fmla="*/ 162018 h 324036"/>
                      <a:gd name="connsiteX0" fmla="*/ 0 w 1093267"/>
                      <a:gd name="connsiteY0" fmla="*/ 19943 h 569194"/>
                      <a:gd name="connsiteX1" fmla="*/ 625215 w 1093267"/>
                      <a:gd name="connsiteY1" fmla="*/ 229400 h 569194"/>
                      <a:gd name="connsiteX2" fmla="*/ 1093267 w 1093267"/>
                      <a:gd name="connsiteY2" fmla="*/ 391418 h 569194"/>
                      <a:gd name="connsiteX3" fmla="*/ 625215 w 1093267"/>
                      <a:gd name="connsiteY3" fmla="*/ 553436 h 569194"/>
                      <a:gd name="connsiteX4" fmla="*/ 0 w 1093267"/>
                      <a:gd name="connsiteY4" fmla="*/ 19943 h 569194"/>
                      <a:gd name="connsiteX0" fmla="*/ 0 w 1264717"/>
                      <a:gd name="connsiteY0" fmla="*/ 17037 h 550622"/>
                      <a:gd name="connsiteX1" fmla="*/ 625215 w 1264717"/>
                      <a:gd name="connsiteY1" fmla="*/ 226494 h 550622"/>
                      <a:gd name="connsiteX2" fmla="*/ 1264717 w 1264717"/>
                      <a:gd name="connsiteY2" fmla="*/ 59899 h 550622"/>
                      <a:gd name="connsiteX3" fmla="*/ 625215 w 1264717"/>
                      <a:gd name="connsiteY3" fmla="*/ 550530 h 550622"/>
                      <a:gd name="connsiteX4" fmla="*/ 0 w 1264717"/>
                      <a:gd name="connsiteY4" fmla="*/ 17037 h 550622"/>
                      <a:gd name="connsiteX0" fmla="*/ 0 w 1336155"/>
                      <a:gd name="connsiteY0" fmla="*/ 17598 h 551842"/>
                      <a:gd name="connsiteX1" fmla="*/ 625215 w 1336155"/>
                      <a:gd name="connsiteY1" fmla="*/ 227055 h 551842"/>
                      <a:gd name="connsiteX2" fmla="*/ 1336155 w 1336155"/>
                      <a:gd name="connsiteY2" fmla="*/ 131898 h 551842"/>
                      <a:gd name="connsiteX3" fmla="*/ 625215 w 1336155"/>
                      <a:gd name="connsiteY3" fmla="*/ 551091 h 551842"/>
                      <a:gd name="connsiteX4" fmla="*/ 0 w 1336155"/>
                      <a:gd name="connsiteY4" fmla="*/ 17598 h 551842"/>
                      <a:gd name="connsiteX0" fmla="*/ 0 w 1350443"/>
                      <a:gd name="connsiteY0" fmla="*/ 22295 h 470113"/>
                      <a:gd name="connsiteX1" fmla="*/ 639503 w 1350443"/>
                      <a:gd name="connsiteY1" fmla="*/ 146027 h 470113"/>
                      <a:gd name="connsiteX2" fmla="*/ 1350443 w 1350443"/>
                      <a:gd name="connsiteY2" fmla="*/ 50870 h 470113"/>
                      <a:gd name="connsiteX3" fmla="*/ 639503 w 1350443"/>
                      <a:gd name="connsiteY3" fmla="*/ 470063 h 470113"/>
                      <a:gd name="connsiteX4" fmla="*/ 0 w 1350443"/>
                      <a:gd name="connsiteY4" fmla="*/ 22295 h 470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443" h="470113">
                        <a:moveTo>
                          <a:pt x="0" y="22295"/>
                        </a:moveTo>
                        <a:cubicBezTo>
                          <a:pt x="0" y="-67185"/>
                          <a:pt x="414429" y="141265"/>
                          <a:pt x="639503" y="146027"/>
                        </a:cubicBezTo>
                        <a:cubicBezTo>
                          <a:pt x="864577" y="150789"/>
                          <a:pt x="1350443" y="-38610"/>
                          <a:pt x="1350443" y="50870"/>
                        </a:cubicBezTo>
                        <a:cubicBezTo>
                          <a:pt x="1350443" y="140350"/>
                          <a:pt x="864577" y="474825"/>
                          <a:pt x="639503" y="470063"/>
                        </a:cubicBezTo>
                        <a:cubicBezTo>
                          <a:pt x="414429" y="465301"/>
                          <a:pt x="0" y="111775"/>
                          <a:pt x="0" y="22295"/>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25400" cap="flat" cmpd="sng" algn="ctr">
                    <a:noFill/>
                    <a:prstDash val="solid"/>
                  </a:ln>
                  <a:effectLst/>
                  <a:scene3d>
                    <a:camera prst="isometricOffAxis2Top"/>
                    <a:lightRig rig="threePt" dir="t"/>
                  </a:scene3d>
                </p:spPr>
                <p:txBody>
                  <a:bodyPr rtlCol="1" anchor="ctr">
                    <a:scene3d>
                      <a:camera prst="orthographicFront"/>
                      <a:lightRig rig="threePt" dir="t"/>
                    </a:scene3d>
                    <a:sp3d extrusionH="57150">
                      <a:bevelT w="38100" h="38100"/>
                    </a:sp3d>
                  </a:bodyPr>
                  <a:lstStyle/>
                  <a:p>
                    <a:pPr algn="ctr" fontAlgn="auto">
                      <a:spcBef>
                        <a:spcPts val="0"/>
                      </a:spcBef>
                      <a:spcAft>
                        <a:spcPts val="0"/>
                      </a:spcAft>
                      <a:defRPr/>
                    </a:pPr>
                    <a:endParaRPr lang="he-IL" kern="0" dirty="0">
                      <a:solidFill>
                        <a:sysClr val="window" lastClr="FFFFFF"/>
                      </a:solidFill>
                      <a:latin typeface="Calibri"/>
                      <a:cs typeface="Arial"/>
                    </a:endParaRPr>
                  </a:p>
                </p:txBody>
              </p:sp>
              <p:sp>
                <p:nvSpPr>
                  <p:cNvPr id="92" name="אליפסה 9"/>
                  <p:cNvSpPr/>
                  <p:nvPr/>
                </p:nvSpPr>
                <p:spPr>
                  <a:xfrm rot="21099438">
                    <a:off x="3225051" y="4835636"/>
                    <a:ext cx="908743" cy="155200"/>
                  </a:xfrm>
                  <a:custGeom>
                    <a:avLst/>
                    <a:gdLst>
                      <a:gd name="connsiteX0" fmla="*/ 0 w 936104"/>
                      <a:gd name="connsiteY0" fmla="*/ 162018 h 324036"/>
                      <a:gd name="connsiteX1" fmla="*/ 468052 w 936104"/>
                      <a:gd name="connsiteY1" fmla="*/ 0 h 324036"/>
                      <a:gd name="connsiteX2" fmla="*/ 936104 w 936104"/>
                      <a:gd name="connsiteY2" fmla="*/ 162018 h 324036"/>
                      <a:gd name="connsiteX3" fmla="*/ 468052 w 936104"/>
                      <a:gd name="connsiteY3" fmla="*/ 324036 h 324036"/>
                      <a:gd name="connsiteX4" fmla="*/ 0 w 936104"/>
                      <a:gd name="connsiteY4" fmla="*/ 162018 h 324036"/>
                      <a:gd name="connsiteX0" fmla="*/ 0 w 1093267"/>
                      <a:gd name="connsiteY0" fmla="*/ 19943 h 569194"/>
                      <a:gd name="connsiteX1" fmla="*/ 625215 w 1093267"/>
                      <a:gd name="connsiteY1" fmla="*/ 229400 h 569194"/>
                      <a:gd name="connsiteX2" fmla="*/ 1093267 w 1093267"/>
                      <a:gd name="connsiteY2" fmla="*/ 391418 h 569194"/>
                      <a:gd name="connsiteX3" fmla="*/ 625215 w 1093267"/>
                      <a:gd name="connsiteY3" fmla="*/ 553436 h 569194"/>
                      <a:gd name="connsiteX4" fmla="*/ 0 w 1093267"/>
                      <a:gd name="connsiteY4" fmla="*/ 19943 h 569194"/>
                      <a:gd name="connsiteX0" fmla="*/ 0 w 1264717"/>
                      <a:gd name="connsiteY0" fmla="*/ 17037 h 550622"/>
                      <a:gd name="connsiteX1" fmla="*/ 625215 w 1264717"/>
                      <a:gd name="connsiteY1" fmla="*/ 226494 h 550622"/>
                      <a:gd name="connsiteX2" fmla="*/ 1264717 w 1264717"/>
                      <a:gd name="connsiteY2" fmla="*/ 59899 h 550622"/>
                      <a:gd name="connsiteX3" fmla="*/ 625215 w 1264717"/>
                      <a:gd name="connsiteY3" fmla="*/ 550530 h 550622"/>
                      <a:gd name="connsiteX4" fmla="*/ 0 w 1264717"/>
                      <a:gd name="connsiteY4" fmla="*/ 17037 h 550622"/>
                      <a:gd name="connsiteX0" fmla="*/ 0 w 1336155"/>
                      <a:gd name="connsiteY0" fmla="*/ 17598 h 551842"/>
                      <a:gd name="connsiteX1" fmla="*/ 625215 w 1336155"/>
                      <a:gd name="connsiteY1" fmla="*/ 227055 h 551842"/>
                      <a:gd name="connsiteX2" fmla="*/ 1336155 w 1336155"/>
                      <a:gd name="connsiteY2" fmla="*/ 131898 h 551842"/>
                      <a:gd name="connsiteX3" fmla="*/ 625215 w 1336155"/>
                      <a:gd name="connsiteY3" fmla="*/ 551091 h 551842"/>
                      <a:gd name="connsiteX4" fmla="*/ 0 w 1336155"/>
                      <a:gd name="connsiteY4" fmla="*/ 17598 h 551842"/>
                      <a:gd name="connsiteX0" fmla="*/ 0 w 1350443"/>
                      <a:gd name="connsiteY0" fmla="*/ 22295 h 470113"/>
                      <a:gd name="connsiteX1" fmla="*/ 639503 w 1350443"/>
                      <a:gd name="connsiteY1" fmla="*/ 146027 h 470113"/>
                      <a:gd name="connsiteX2" fmla="*/ 1350443 w 1350443"/>
                      <a:gd name="connsiteY2" fmla="*/ 50870 h 470113"/>
                      <a:gd name="connsiteX3" fmla="*/ 639503 w 1350443"/>
                      <a:gd name="connsiteY3" fmla="*/ 470063 h 470113"/>
                      <a:gd name="connsiteX4" fmla="*/ 0 w 1350443"/>
                      <a:gd name="connsiteY4" fmla="*/ 22295 h 470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443" h="470113">
                        <a:moveTo>
                          <a:pt x="0" y="22295"/>
                        </a:moveTo>
                        <a:cubicBezTo>
                          <a:pt x="0" y="-67185"/>
                          <a:pt x="414429" y="141265"/>
                          <a:pt x="639503" y="146027"/>
                        </a:cubicBezTo>
                        <a:cubicBezTo>
                          <a:pt x="864577" y="150789"/>
                          <a:pt x="1350443" y="-38610"/>
                          <a:pt x="1350443" y="50870"/>
                        </a:cubicBezTo>
                        <a:cubicBezTo>
                          <a:pt x="1350443" y="140350"/>
                          <a:pt x="864577" y="474825"/>
                          <a:pt x="639503" y="470063"/>
                        </a:cubicBezTo>
                        <a:cubicBezTo>
                          <a:pt x="414429" y="465301"/>
                          <a:pt x="0" y="111775"/>
                          <a:pt x="0" y="22295"/>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25400" cap="flat" cmpd="sng" algn="ctr">
                    <a:noFill/>
                    <a:prstDash val="solid"/>
                  </a:ln>
                  <a:effectLst/>
                </p:spPr>
                <p:txBody>
                  <a:bodyPr rtlCol="1" anchor="ctr">
                    <a:scene3d>
                      <a:camera prst="orthographicFront"/>
                      <a:lightRig rig="threePt" dir="t"/>
                    </a:scene3d>
                    <a:sp3d extrusionH="57150">
                      <a:bevelT w="38100" h="38100"/>
                    </a:sp3d>
                  </a:bodyPr>
                  <a:lstStyle/>
                  <a:p>
                    <a:pPr algn="ctr" fontAlgn="auto">
                      <a:spcBef>
                        <a:spcPts val="0"/>
                      </a:spcBef>
                      <a:spcAft>
                        <a:spcPts val="0"/>
                      </a:spcAft>
                      <a:defRPr/>
                    </a:pPr>
                    <a:endParaRPr lang="he-IL" kern="0" dirty="0">
                      <a:solidFill>
                        <a:sysClr val="window" lastClr="FFFFFF"/>
                      </a:solidFill>
                      <a:latin typeface="Calibri"/>
                      <a:cs typeface="Arial"/>
                    </a:endParaRPr>
                  </a:p>
                </p:txBody>
              </p:sp>
              <p:sp>
                <p:nvSpPr>
                  <p:cNvPr id="93" name="אליפסה 9"/>
                  <p:cNvSpPr/>
                  <p:nvPr/>
                </p:nvSpPr>
                <p:spPr>
                  <a:xfrm rot="1274300">
                    <a:off x="3112076" y="4886758"/>
                    <a:ext cx="908743" cy="155200"/>
                  </a:xfrm>
                  <a:custGeom>
                    <a:avLst/>
                    <a:gdLst>
                      <a:gd name="connsiteX0" fmla="*/ 0 w 936104"/>
                      <a:gd name="connsiteY0" fmla="*/ 162018 h 324036"/>
                      <a:gd name="connsiteX1" fmla="*/ 468052 w 936104"/>
                      <a:gd name="connsiteY1" fmla="*/ 0 h 324036"/>
                      <a:gd name="connsiteX2" fmla="*/ 936104 w 936104"/>
                      <a:gd name="connsiteY2" fmla="*/ 162018 h 324036"/>
                      <a:gd name="connsiteX3" fmla="*/ 468052 w 936104"/>
                      <a:gd name="connsiteY3" fmla="*/ 324036 h 324036"/>
                      <a:gd name="connsiteX4" fmla="*/ 0 w 936104"/>
                      <a:gd name="connsiteY4" fmla="*/ 162018 h 324036"/>
                      <a:gd name="connsiteX0" fmla="*/ 0 w 1093267"/>
                      <a:gd name="connsiteY0" fmla="*/ 19943 h 569194"/>
                      <a:gd name="connsiteX1" fmla="*/ 625215 w 1093267"/>
                      <a:gd name="connsiteY1" fmla="*/ 229400 h 569194"/>
                      <a:gd name="connsiteX2" fmla="*/ 1093267 w 1093267"/>
                      <a:gd name="connsiteY2" fmla="*/ 391418 h 569194"/>
                      <a:gd name="connsiteX3" fmla="*/ 625215 w 1093267"/>
                      <a:gd name="connsiteY3" fmla="*/ 553436 h 569194"/>
                      <a:gd name="connsiteX4" fmla="*/ 0 w 1093267"/>
                      <a:gd name="connsiteY4" fmla="*/ 19943 h 569194"/>
                      <a:gd name="connsiteX0" fmla="*/ 0 w 1264717"/>
                      <a:gd name="connsiteY0" fmla="*/ 17037 h 550622"/>
                      <a:gd name="connsiteX1" fmla="*/ 625215 w 1264717"/>
                      <a:gd name="connsiteY1" fmla="*/ 226494 h 550622"/>
                      <a:gd name="connsiteX2" fmla="*/ 1264717 w 1264717"/>
                      <a:gd name="connsiteY2" fmla="*/ 59899 h 550622"/>
                      <a:gd name="connsiteX3" fmla="*/ 625215 w 1264717"/>
                      <a:gd name="connsiteY3" fmla="*/ 550530 h 550622"/>
                      <a:gd name="connsiteX4" fmla="*/ 0 w 1264717"/>
                      <a:gd name="connsiteY4" fmla="*/ 17037 h 550622"/>
                      <a:gd name="connsiteX0" fmla="*/ 0 w 1336155"/>
                      <a:gd name="connsiteY0" fmla="*/ 17598 h 551842"/>
                      <a:gd name="connsiteX1" fmla="*/ 625215 w 1336155"/>
                      <a:gd name="connsiteY1" fmla="*/ 227055 h 551842"/>
                      <a:gd name="connsiteX2" fmla="*/ 1336155 w 1336155"/>
                      <a:gd name="connsiteY2" fmla="*/ 131898 h 551842"/>
                      <a:gd name="connsiteX3" fmla="*/ 625215 w 1336155"/>
                      <a:gd name="connsiteY3" fmla="*/ 551091 h 551842"/>
                      <a:gd name="connsiteX4" fmla="*/ 0 w 1336155"/>
                      <a:gd name="connsiteY4" fmla="*/ 17598 h 551842"/>
                      <a:gd name="connsiteX0" fmla="*/ 0 w 1350443"/>
                      <a:gd name="connsiteY0" fmla="*/ 22295 h 470113"/>
                      <a:gd name="connsiteX1" fmla="*/ 639503 w 1350443"/>
                      <a:gd name="connsiteY1" fmla="*/ 146027 h 470113"/>
                      <a:gd name="connsiteX2" fmla="*/ 1350443 w 1350443"/>
                      <a:gd name="connsiteY2" fmla="*/ 50870 h 470113"/>
                      <a:gd name="connsiteX3" fmla="*/ 639503 w 1350443"/>
                      <a:gd name="connsiteY3" fmla="*/ 470063 h 470113"/>
                      <a:gd name="connsiteX4" fmla="*/ 0 w 1350443"/>
                      <a:gd name="connsiteY4" fmla="*/ 22295 h 470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443" h="470113">
                        <a:moveTo>
                          <a:pt x="0" y="22295"/>
                        </a:moveTo>
                        <a:cubicBezTo>
                          <a:pt x="0" y="-67185"/>
                          <a:pt x="414429" y="141265"/>
                          <a:pt x="639503" y="146027"/>
                        </a:cubicBezTo>
                        <a:cubicBezTo>
                          <a:pt x="864577" y="150789"/>
                          <a:pt x="1350443" y="-38610"/>
                          <a:pt x="1350443" y="50870"/>
                        </a:cubicBezTo>
                        <a:cubicBezTo>
                          <a:pt x="1350443" y="140350"/>
                          <a:pt x="864577" y="474825"/>
                          <a:pt x="639503" y="470063"/>
                        </a:cubicBezTo>
                        <a:cubicBezTo>
                          <a:pt x="414429" y="465301"/>
                          <a:pt x="0" y="111775"/>
                          <a:pt x="0" y="22295"/>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25400" cap="flat" cmpd="sng" algn="ctr">
                    <a:noFill/>
                    <a:prstDash val="solid"/>
                  </a:ln>
                  <a:effectLst/>
                </p:spPr>
                <p:txBody>
                  <a:bodyPr rtlCol="1" anchor="ctr">
                    <a:scene3d>
                      <a:camera prst="orthographicFront"/>
                      <a:lightRig rig="threePt" dir="t"/>
                    </a:scene3d>
                    <a:sp3d extrusionH="57150">
                      <a:bevelT w="38100" h="38100"/>
                    </a:sp3d>
                  </a:bodyPr>
                  <a:lstStyle/>
                  <a:p>
                    <a:pPr algn="ctr" fontAlgn="auto">
                      <a:spcBef>
                        <a:spcPts val="0"/>
                      </a:spcBef>
                      <a:spcAft>
                        <a:spcPts val="0"/>
                      </a:spcAft>
                      <a:defRPr/>
                    </a:pPr>
                    <a:endParaRPr lang="he-IL" kern="0" dirty="0">
                      <a:solidFill>
                        <a:sysClr val="window" lastClr="FFFFFF"/>
                      </a:solidFill>
                      <a:latin typeface="Calibri"/>
                      <a:cs typeface="Arial"/>
                    </a:endParaRPr>
                  </a:p>
                </p:txBody>
              </p:sp>
              <p:sp>
                <p:nvSpPr>
                  <p:cNvPr id="94" name="אליפסה 9"/>
                  <p:cNvSpPr/>
                  <p:nvPr/>
                </p:nvSpPr>
                <p:spPr>
                  <a:xfrm rot="20662807">
                    <a:off x="2877697" y="4878367"/>
                    <a:ext cx="908743" cy="129238"/>
                  </a:xfrm>
                  <a:custGeom>
                    <a:avLst/>
                    <a:gdLst>
                      <a:gd name="connsiteX0" fmla="*/ 0 w 936104"/>
                      <a:gd name="connsiteY0" fmla="*/ 162018 h 324036"/>
                      <a:gd name="connsiteX1" fmla="*/ 468052 w 936104"/>
                      <a:gd name="connsiteY1" fmla="*/ 0 h 324036"/>
                      <a:gd name="connsiteX2" fmla="*/ 936104 w 936104"/>
                      <a:gd name="connsiteY2" fmla="*/ 162018 h 324036"/>
                      <a:gd name="connsiteX3" fmla="*/ 468052 w 936104"/>
                      <a:gd name="connsiteY3" fmla="*/ 324036 h 324036"/>
                      <a:gd name="connsiteX4" fmla="*/ 0 w 936104"/>
                      <a:gd name="connsiteY4" fmla="*/ 162018 h 324036"/>
                      <a:gd name="connsiteX0" fmla="*/ 0 w 1093267"/>
                      <a:gd name="connsiteY0" fmla="*/ 19943 h 569194"/>
                      <a:gd name="connsiteX1" fmla="*/ 625215 w 1093267"/>
                      <a:gd name="connsiteY1" fmla="*/ 229400 h 569194"/>
                      <a:gd name="connsiteX2" fmla="*/ 1093267 w 1093267"/>
                      <a:gd name="connsiteY2" fmla="*/ 391418 h 569194"/>
                      <a:gd name="connsiteX3" fmla="*/ 625215 w 1093267"/>
                      <a:gd name="connsiteY3" fmla="*/ 553436 h 569194"/>
                      <a:gd name="connsiteX4" fmla="*/ 0 w 1093267"/>
                      <a:gd name="connsiteY4" fmla="*/ 19943 h 569194"/>
                      <a:gd name="connsiteX0" fmla="*/ 0 w 1264717"/>
                      <a:gd name="connsiteY0" fmla="*/ 17037 h 550622"/>
                      <a:gd name="connsiteX1" fmla="*/ 625215 w 1264717"/>
                      <a:gd name="connsiteY1" fmla="*/ 226494 h 550622"/>
                      <a:gd name="connsiteX2" fmla="*/ 1264717 w 1264717"/>
                      <a:gd name="connsiteY2" fmla="*/ 59899 h 550622"/>
                      <a:gd name="connsiteX3" fmla="*/ 625215 w 1264717"/>
                      <a:gd name="connsiteY3" fmla="*/ 550530 h 550622"/>
                      <a:gd name="connsiteX4" fmla="*/ 0 w 1264717"/>
                      <a:gd name="connsiteY4" fmla="*/ 17037 h 550622"/>
                      <a:gd name="connsiteX0" fmla="*/ 0 w 1336155"/>
                      <a:gd name="connsiteY0" fmla="*/ 17598 h 551842"/>
                      <a:gd name="connsiteX1" fmla="*/ 625215 w 1336155"/>
                      <a:gd name="connsiteY1" fmla="*/ 227055 h 551842"/>
                      <a:gd name="connsiteX2" fmla="*/ 1336155 w 1336155"/>
                      <a:gd name="connsiteY2" fmla="*/ 131898 h 551842"/>
                      <a:gd name="connsiteX3" fmla="*/ 625215 w 1336155"/>
                      <a:gd name="connsiteY3" fmla="*/ 551091 h 551842"/>
                      <a:gd name="connsiteX4" fmla="*/ 0 w 1336155"/>
                      <a:gd name="connsiteY4" fmla="*/ 17598 h 551842"/>
                      <a:gd name="connsiteX0" fmla="*/ 0 w 1350443"/>
                      <a:gd name="connsiteY0" fmla="*/ 22295 h 470113"/>
                      <a:gd name="connsiteX1" fmla="*/ 639503 w 1350443"/>
                      <a:gd name="connsiteY1" fmla="*/ 146027 h 470113"/>
                      <a:gd name="connsiteX2" fmla="*/ 1350443 w 1350443"/>
                      <a:gd name="connsiteY2" fmla="*/ 50870 h 470113"/>
                      <a:gd name="connsiteX3" fmla="*/ 639503 w 1350443"/>
                      <a:gd name="connsiteY3" fmla="*/ 470063 h 470113"/>
                      <a:gd name="connsiteX4" fmla="*/ 0 w 1350443"/>
                      <a:gd name="connsiteY4" fmla="*/ 22295 h 470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443" h="470113">
                        <a:moveTo>
                          <a:pt x="0" y="22295"/>
                        </a:moveTo>
                        <a:cubicBezTo>
                          <a:pt x="0" y="-67185"/>
                          <a:pt x="414429" y="141265"/>
                          <a:pt x="639503" y="146027"/>
                        </a:cubicBezTo>
                        <a:cubicBezTo>
                          <a:pt x="864577" y="150789"/>
                          <a:pt x="1350443" y="-38610"/>
                          <a:pt x="1350443" y="50870"/>
                        </a:cubicBezTo>
                        <a:cubicBezTo>
                          <a:pt x="1350443" y="140350"/>
                          <a:pt x="864577" y="474825"/>
                          <a:pt x="639503" y="470063"/>
                        </a:cubicBezTo>
                        <a:cubicBezTo>
                          <a:pt x="414429" y="465301"/>
                          <a:pt x="0" y="111775"/>
                          <a:pt x="0" y="22295"/>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25400" cap="flat" cmpd="sng" algn="ctr">
                    <a:noFill/>
                    <a:prstDash val="solid"/>
                  </a:ln>
                  <a:effectLst/>
                </p:spPr>
                <p:txBody>
                  <a:bodyPr rtlCol="1" anchor="ctr">
                    <a:scene3d>
                      <a:camera prst="orthographicFront"/>
                      <a:lightRig rig="threePt" dir="t"/>
                    </a:scene3d>
                    <a:sp3d extrusionH="57150">
                      <a:bevelT w="38100" h="38100"/>
                    </a:sp3d>
                  </a:bodyPr>
                  <a:lstStyle/>
                  <a:p>
                    <a:pPr algn="ctr" fontAlgn="auto">
                      <a:spcBef>
                        <a:spcPts val="0"/>
                      </a:spcBef>
                      <a:spcAft>
                        <a:spcPts val="0"/>
                      </a:spcAft>
                      <a:defRPr/>
                    </a:pPr>
                    <a:endParaRPr lang="he-IL" kern="0" dirty="0">
                      <a:solidFill>
                        <a:sysClr val="window" lastClr="FFFFFF"/>
                      </a:solidFill>
                      <a:latin typeface="Calibri"/>
                      <a:cs typeface="Arial"/>
                    </a:endParaRPr>
                  </a:p>
                </p:txBody>
              </p:sp>
            </p:grpSp>
          </p:grpSp>
          <p:sp>
            <p:nvSpPr>
              <p:cNvPr id="84" name="אליפסה 9"/>
              <p:cNvSpPr/>
              <p:nvPr/>
            </p:nvSpPr>
            <p:spPr>
              <a:xfrm rot="827086">
                <a:off x="2399622" y="4190196"/>
                <a:ext cx="863505" cy="70006"/>
              </a:xfrm>
              <a:custGeom>
                <a:avLst/>
                <a:gdLst>
                  <a:gd name="connsiteX0" fmla="*/ 0 w 936104"/>
                  <a:gd name="connsiteY0" fmla="*/ 162018 h 324036"/>
                  <a:gd name="connsiteX1" fmla="*/ 468052 w 936104"/>
                  <a:gd name="connsiteY1" fmla="*/ 0 h 324036"/>
                  <a:gd name="connsiteX2" fmla="*/ 936104 w 936104"/>
                  <a:gd name="connsiteY2" fmla="*/ 162018 h 324036"/>
                  <a:gd name="connsiteX3" fmla="*/ 468052 w 936104"/>
                  <a:gd name="connsiteY3" fmla="*/ 324036 h 324036"/>
                  <a:gd name="connsiteX4" fmla="*/ 0 w 936104"/>
                  <a:gd name="connsiteY4" fmla="*/ 162018 h 324036"/>
                  <a:gd name="connsiteX0" fmla="*/ 0 w 1093267"/>
                  <a:gd name="connsiteY0" fmla="*/ 19943 h 569194"/>
                  <a:gd name="connsiteX1" fmla="*/ 625215 w 1093267"/>
                  <a:gd name="connsiteY1" fmla="*/ 229400 h 569194"/>
                  <a:gd name="connsiteX2" fmla="*/ 1093267 w 1093267"/>
                  <a:gd name="connsiteY2" fmla="*/ 391418 h 569194"/>
                  <a:gd name="connsiteX3" fmla="*/ 625215 w 1093267"/>
                  <a:gd name="connsiteY3" fmla="*/ 553436 h 569194"/>
                  <a:gd name="connsiteX4" fmla="*/ 0 w 1093267"/>
                  <a:gd name="connsiteY4" fmla="*/ 19943 h 569194"/>
                  <a:gd name="connsiteX0" fmla="*/ 0 w 1264717"/>
                  <a:gd name="connsiteY0" fmla="*/ 17037 h 550622"/>
                  <a:gd name="connsiteX1" fmla="*/ 625215 w 1264717"/>
                  <a:gd name="connsiteY1" fmla="*/ 226494 h 550622"/>
                  <a:gd name="connsiteX2" fmla="*/ 1264717 w 1264717"/>
                  <a:gd name="connsiteY2" fmla="*/ 59899 h 550622"/>
                  <a:gd name="connsiteX3" fmla="*/ 625215 w 1264717"/>
                  <a:gd name="connsiteY3" fmla="*/ 550530 h 550622"/>
                  <a:gd name="connsiteX4" fmla="*/ 0 w 1264717"/>
                  <a:gd name="connsiteY4" fmla="*/ 17037 h 550622"/>
                  <a:gd name="connsiteX0" fmla="*/ 0 w 1336155"/>
                  <a:gd name="connsiteY0" fmla="*/ 17598 h 551842"/>
                  <a:gd name="connsiteX1" fmla="*/ 625215 w 1336155"/>
                  <a:gd name="connsiteY1" fmla="*/ 227055 h 551842"/>
                  <a:gd name="connsiteX2" fmla="*/ 1336155 w 1336155"/>
                  <a:gd name="connsiteY2" fmla="*/ 131898 h 551842"/>
                  <a:gd name="connsiteX3" fmla="*/ 625215 w 1336155"/>
                  <a:gd name="connsiteY3" fmla="*/ 551091 h 551842"/>
                  <a:gd name="connsiteX4" fmla="*/ 0 w 1336155"/>
                  <a:gd name="connsiteY4" fmla="*/ 17598 h 551842"/>
                  <a:gd name="connsiteX0" fmla="*/ 0 w 1350443"/>
                  <a:gd name="connsiteY0" fmla="*/ 22295 h 470113"/>
                  <a:gd name="connsiteX1" fmla="*/ 639503 w 1350443"/>
                  <a:gd name="connsiteY1" fmla="*/ 146027 h 470113"/>
                  <a:gd name="connsiteX2" fmla="*/ 1350443 w 1350443"/>
                  <a:gd name="connsiteY2" fmla="*/ 50870 h 470113"/>
                  <a:gd name="connsiteX3" fmla="*/ 639503 w 1350443"/>
                  <a:gd name="connsiteY3" fmla="*/ 470063 h 470113"/>
                  <a:gd name="connsiteX4" fmla="*/ 0 w 1350443"/>
                  <a:gd name="connsiteY4" fmla="*/ 22295 h 470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443" h="470113">
                    <a:moveTo>
                      <a:pt x="0" y="22295"/>
                    </a:moveTo>
                    <a:cubicBezTo>
                      <a:pt x="0" y="-67185"/>
                      <a:pt x="414429" y="141265"/>
                      <a:pt x="639503" y="146027"/>
                    </a:cubicBezTo>
                    <a:cubicBezTo>
                      <a:pt x="864577" y="150789"/>
                      <a:pt x="1350443" y="-38610"/>
                      <a:pt x="1350443" y="50870"/>
                    </a:cubicBezTo>
                    <a:cubicBezTo>
                      <a:pt x="1350443" y="140350"/>
                      <a:pt x="864577" y="474825"/>
                      <a:pt x="639503" y="470063"/>
                    </a:cubicBezTo>
                    <a:cubicBezTo>
                      <a:pt x="414429" y="465301"/>
                      <a:pt x="0" y="111775"/>
                      <a:pt x="0" y="22295"/>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25400" cap="flat" cmpd="sng" algn="ctr">
                <a:noFill/>
                <a:prstDash val="solid"/>
              </a:ln>
              <a:effectLst/>
            </p:spPr>
            <p:txBody>
              <a:bodyPr rtlCol="1" anchor="ctr">
                <a:scene3d>
                  <a:camera prst="orthographicFront"/>
                  <a:lightRig rig="threePt" dir="t"/>
                </a:scene3d>
                <a:sp3d extrusionH="57150">
                  <a:bevelT w="38100" h="38100"/>
                </a:sp3d>
              </a:bodyPr>
              <a:lstStyle/>
              <a:p>
                <a:pPr algn="ctr" fontAlgn="auto">
                  <a:spcBef>
                    <a:spcPts val="0"/>
                  </a:spcBef>
                  <a:spcAft>
                    <a:spcPts val="0"/>
                  </a:spcAft>
                  <a:defRPr/>
                </a:pPr>
                <a:endParaRPr lang="he-IL" kern="0" dirty="0">
                  <a:solidFill>
                    <a:sysClr val="window" lastClr="FFFFFF"/>
                  </a:solidFill>
                  <a:latin typeface="Calibri"/>
                  <a:cs typeface="Arial"/>
                </a:endParaRPr>
              </a:p>
            </p:txBody>
          </p:sp>
          <p:sp>
            <p:nvSpPr>
              <p:cNvPr id="85" name="אליפסה 9"/>
              <p:cNvSpPr/>
              <p:nvPr/>
            </p:nvSpPr>
            <p:spPr>
              <a:xfrm>
                <a:off x="2574511" y="4263317"/>
                <a:ext cx="806615" cy="87688"/>
              </a:xfrm>
              <a:custGeom>
                <a:avLst/>
                <a:gdLst>
                  <a:gd name="connsiteX0" fmla="*/ 0 w 936104"/>
                  <a:gd name="connsiteY0" fmla="*/ 162018 h 324036"/>
                  <a:gd name="connsiteX1" fmla="*/ 468052 w 936104"/>
                  <a:gd name="connsiteY1" fmla="*/ 0 h 324036"/>
                  <a:gd name="connsiteX2" fmla="*/ 936104 w 936104"/>
                  <a:gd name="connsiteY2" fmla="*/ 162018 h 324036"/>
                  <a:gd name="connsiteX3" fmla="*/ 468052 w 936104"/>
                  <a:gd name="connsiteY3" fmla="*/ 324036 h 324036"/>
                  <a:gd name="connsiteX4" fmla="*/ 0 w 936104"/>
                  <a:gd name="connsiteY4" fmla="*/ 162018 h 324036"/>
                  <a:gd name="connsiteX0" fmla="*/ 0 w 1093267"/>
                  <a:gd name="connsiteY0" fmla="*/ 19943 h 569194"/>
                  <a:gd name="connsiteX1" fmla="*/ 625215 w 1093267"/>
                  <a:gd name="connsiteY1" fmla="*/ 229400 h 569194"/>
                  <a:gd name="connsiteX2" fmla="*/ 1093267 w 1093267"/>
                  <a:gd name="connsiteY2" fmla="*/ 391418 h 569194"/>
                  <a:gd name="connsiteX3" fmla="*/ 625215 w 1093267"/>
                  <a:gd name="connsiteY3" fmla="*/ 553436 h 569194"/>
                  <a:gd name="connsiteX4" fmla="*/ 0 w 1093267"/>
                  <a:gd name="connsiteY4" fmla="*/ 19943 h 569194"/>
                  <a:gd name="connsiteX0" fmla="*/ 0 w 1264717"/>
                  <a:gd name="connsiteY0" fmla="*/ 17037 h 550622"/>
                  <a:gd name="connsiteX1" fmla="*/ 625215 w 1264717"/>
                  <a:gd name="connsiteY1" fmla="*/ 226494 h 550622"/>
                  <a:gd name="connsiteX2" fmla="*/ 1264717 w 1264717"/>
                  <a:gd name="connsiteY2" fmla="*/ 59899 h 550622"/>
                  <a:gd name="connsiteX3" fmla="*/ 625215 w 1264717"/>
                  <a:gd name="connsiteY3" fmla="*/ 550530 h 550622"/>
                  <a:gd name="connsiteX4" fmla="*/ 0 w 1264717"/>
                  <a:gd name="connsiteY4" fmla="*/ 17037 h 550622"/>
                  <a:gd name="connsiteX0" fmla="*/ 0 w 1336155"/>
                  <a:gd name="connsiteY0" fmla="*/ 17598 h 551842"/>
                  <a:gd name="connsiteX1" fmla="*/ 625215 w 1336155"/>
                  <a:gd name="connsiteY1" fmla="*/ 227055 h 551842"/>
                  <a:gd name="connsiteX2" fmla="*/ 1336155 w 1336155"/>
                  <a:gd name="connsiteY2" fmla="*/ 131898 h 551842"/>
                  <a:gd name="connsiteX3" fmla="*/ 625215 w 1336155"/>
                  <a:gd name="connsiteY3" fmla="*/ 551091 h 551842"/>
                  <a:gd name="connsiteX4" fmla="*/ 0 w 1336155"/>
                  <a:gd name="connsiteY4" fmla="*/ 17598 h 551842"/>
                  <a:gd name="connsiteX0" fmla="*/ 0 w 1350443"/>
                  <a:gd name="connsiteY0" fmla="*/ 22295 h 470113"/>
                  <a:gd name="connsiteX1" fmla="*/ 639503 w 1350443"/>
                  <a:gd name="connsiteY1" fmla="*/ 146027 h 470113"/>
                  <a:gd name="connsiteX2" fmla="*/ 1350443 w 1350443"/>
                  <a:gd name="connsiteY2" fmla="*/ 50870 h 470113"/>
                  <a:gd name="connsiteX3" fmla="*/ 639503 w 1350443"/>
                  <a:gd name="connsiteY3" fmla="*/ 470063 h 470113"/>
                  <a:gd name="connsiteX4" fmla="*/ 0 w 1350443"/>
                  <a:gd name="connsiteY4" fmla="*/ 22295 h 470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443" h="470113">
                    <a:moveTo>
                      <a:pt x="0" y="22295"/>
                    </a:moveTo>
                    <a:cubicBezTo>
                      <a:pt x="0" y="-67185"/>
                      <a:pt x="414429" y="141265"/>
                      <a:pt x="639503" y="146027"/>
                    </a:cubicBezTo>
                    <a:cubicBezTo>
                      <a:pt x="864577" y="150789"/>
                      <a:pt x="1350443" y="-38610"/>
                      <a:pt x="1350443" y="50870"/>
                    </a:cubicBezTo>
                    <a:cubicBezTo>
                      <a:pt x="1350443" y="140350"/>
                      <a:pt x="864577" y="474825"/>
                      <a:pt x="639503" y="470063"/>
                    </a:cubicBezTo>
                    <a:cubicBezTo>
                      <a:pt x="414429" y="465301"/>
                      <a:pt x="0" y="111775"/>
                      <a:pt x="0" y="22295"/>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25400" cap="flat" cmpd="sng" algn="ctr">
                <a:noFill/>
                <a:prstDash val="solid"/>
              </a:ln>
              <a:effectLst/>
            </p:spPr>
            <p:txBody>
              <a:bodyPr rtlCol="1" anchor="ctr">
                <a:scene3d>
                  <a:camera prst="orthographicFront"/>
                  <a:lightRig rig="threePt" dir="t"/>
                </a:scene3d>
                <a:sp3d extrusionH="57150">
                  <a:bevelT w="38100" h="38100"/>
                </a:sp3d>
              </a:bodyPr>
              <a:lstStyle/>
              <a:p>
                <a:pPr algn="ctr" fontAlgn="auto">
                  <a:spcBef>
                    <a:spcPts val="0"/>
                  </a:spcBef>
                  <a:spcAft>
                    <a:spcPts val="0"/>
                  </a:spcAft>
                  <a:defRPr/>
                </a:pPr>
                <a:endParaRPr lang="he-IL" kern="0" dirty="0">
                  <a:solidFill>
                    <a:sysClr val="window" lastClr="FFFFFF"/>
                  </a:solidFill>
                  <a:latin typeface="Calibri"/>
                  <a:cs typeface="Arial"/>
                </a:endParaRPr>
              </a:p>
            </p:txBody>
          </p:sp>
          <p:sp>
            <p:nvSpPr>
              <p:cNvPr id="86" name="אליפסה 9"/>
              <p:cNvSpPr/>
              <p:nvPr/>
            </p:nvSpPr>
            <p:spPr>
              <a:xfrm flipV="1">
                <a:off x="2552022" y="4069934"/>
                <a:ext cx="863505" cy="106665"/>
              </a:xfrm>
              <a:custGeom>
                <a:avLst/>
                <a:gdLst>
                  <a:gd name="connsiteX0" fmla="*/ 0 w 936104"/>
                  <a:gd name="connsiteY0" fmla="*/ 162018 h 324036"/>
                  <a:gd name="connsiteX1" fmla="*/ 468052 w 936104"/>
                  <a:gd name="connsiteY1" fmla="*/ 0 h 324036"/>
                  <a:gd name="connsiteX2" fmla="*/ 936104 w 936104"/>
                  <a:gd name="connsiteY2" fmla="*/ 162018 h 324036"/>
                  <a:gd name="connsiteX3" fmla="*/ 468052 w 936104"/>
                  <a:gd name="connsiteY3" fmla="*/ 324036 h 324036"/>
                  <a:gd name="connsiteX4" fmla="*/ 0 w 936104"/>
                  <a:gd name="connsiteY4" fmla="*/ 162018 h 324036"/>
                  <a:gd name="connsiteX0" fmla="*/ 0 w 1093267"/>
                  <a:gd name="connsiteY0" fmla="*/ 19943 h 569194"/>
                  <a:gd name="connsiteX1" fmla="*/ 625215 w 1093267"/>
                  <a:gd name="connsiteY1" fmla="*/ 229400 h 569194"/>
                  <a:gd name="connsiteX2" fmla="*/ 1093267 w 1093267"/>
                  <a:gd name="connsiteY2" fmla="*/ 391418 h 569194"/>
                  <a:gd name="connsiteX3" fmla="*/ 625215 w 1093267"/>
                  <a:gd name="connsiteY3" fmla="*/ 553436 h 569194"/>
                  <a:gd name="connsiteX4" fmla="*/ 0 w 1093267"/>
                  <a:gd name="connsiteY4" fmla="*/ 19943 h 569194"/>
                  <a:gd name="connsiteX0" fmla="*/ 0 w 1264717"/>
                  <a:gd name="connsiteY0" fmla="*/ 17037 h 550622"/>
                  <a:gd name="connsiteX1" fmla="*/ 625215 w 1264717"/>
                  <a:gd name="connsiteY1" fmla="*/ 226494 h 550622"/>
                  <a:gd name="connsiteX2" fmla="*/ 1264717 w 1264717"/>
                  <a:gd name="connsiteY2" fmla="*/ 59899 h 550622"/>
                  <a:gd name="connsiteX3" fmla="*/ 625215 w 1264717"/>
                  <a:gd name="connsiteY3" fmla="*/ 550530 h 550622"/>
                  <a:gd name="connsiteX4" fmla="*/ 0 w 1264717"/>
                  <a:gd name="connsiteY4" fmla="*/ 17037 h 550622"/>
                  <a:gd name="connsiteX0" fmla="*/ 0 w 1336155"/>
                  <a:gd name="connsiteY0" fmla="*/ 17598 h 551842"/>
                  <a:gd name="connsiteX1" fmla="*/ 625215 w 1336155"/>
                  <a:gd name="connsiteY1" fmla="*/ 227055 h 551842"/>
                  <a:gd name="connsiteX2" fmla="*/ 1336155 w 1336155"/>
                  <a:gd name="connsiteY2" fmla="*/ 131898 h 551842"/>
                  <a:gd name="connsiteX3" fmla="*/ 625215 w 1336155"/>
                  <a:gd name="connsiteY3" fmla="*/ 551091 h 551842"/>
                  <a:gd name="connsiteX4" fmla="*/ 0 w 1336155"/>
                  <a:gd name="connsiteY4" fmla="*/ 17598 h 551842"/>
                  <a:gd name="connsiteX0" fmla="*/ 0 w 1350443"/>
                  <a:gd name="connsiteY0" fmla="*/ 22295 h 470113"/>
                  <a:gd name="connsiteX1" fmla="*/ 639503 w 1350443"/>
                  <a:gd name="connsiteY1" fmla="*/ 146027 h 470113"/>
                  <a:gd name="connsiteX2" fmla="*/ 1350443 w 1350443"/>
                  <a:gd name="connsiteY2" fmla="*/ 50870 h 470113"/>
                  <a:gd name="connsiteX3" fmla="*/ 639503 w 1350443"/>
                  <a:gd name="connsiteY3" fmla="*/ 470063 h 470113"/>
                  <a:gd name="connsiteX4" fmla="*/ 0 w 1350443"/>
                  <a:gd name="connsiteY4" fmla="*/ 22295 h 470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443" h="470113">
                    <a:moveTo>
                      <a:pt x="0" y="22295"/>
                    </a:moveTo>
                    <a:cubicBezTo>
                      <a:pt x="0" y="-67185"/>
                      <a:pt x="414429" y="141265"/>
                      <a:pt x="639503" y="146027"/>
                    </a:cubicBezTo>
                    <a:cubicBezTo>
                      <a:pt x="864577" y="150789"/>
                      <a:pt x="1350443" y="-38610"/>
                      <a:pt x="1350443" y="50870"/>
                    </a:cubicBezTo>
                    <a:cubicBezTo>
                      <a:pt x="1350443" y="140350"/>
                      <a:pt x="864577" y="474825"/>
                      <a:pt x="639503" y="470063"/>
                    </a:cubicBezTo>
                    <a:cubicBezTo>
                      <a:pt x="414429" y="465301"/>
                      <a:pt x="0" y="111775"/>
                      <a:pt x="0" y="22295"/>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25400" cap="flat" cmpd="sng" algn="ctr">
                <a:noFill/>
                <a:prstDash val="solid"/>
              </a:ln>
              <a:effectLst/>
            </p:spPr>
            <p:txBody>
              <a:bodyPr rtlCol="1" anchor="ctr">
                <a:scene3d>
                  <a:camera prst="orthographicFront"/>
                  <a:lightRig rig="threePt" dir="t"/>
                </a:scene3d>
                <a:sp3d extrusionH="57150">
                  <a:bevelT w="38100" h="38100"/>
                </a:sp3d>
              </a:bodyPr>
              <a:lstStyle/>
              <a:p>
                <a:pPr algn="ctr" fontAlgn="auto">
                  <a:spcBef>
                    <a:spcPts val="0"/>
                  </a:spcBef>
                  <a:spcAft>
                    <a:spcPts val="0"/>
                  </a:spcAft>
                  <a:defRPr/>
                </a:pPr>
                <a:endParaRPr lang="he-IL" kern="0" dirty="0">
                  <a:solidFill>
                    <a:sysClr val="window" lastClr="FFFFFF"/>
                  </a:solidFill>
                  <a:latin typeface="Calibri"/>
                  <a:cs typeface="Arial"/>
                </a:endParaRPr>
              </a:p>
            </p:txBody>
          </p:sp>
          <p:sp>
            <p:nvSpPr>
              <p:cNvPr id="87" name="אליפסה 9"/>
              <p:cNvSpPr/>
              <p:nvPr/>
            </p:nvSpPr>
            <p:spPr>
              <a:xfrm>
                <a:off x="2535738" y="4310900"/>
                <a:ext cx="863505" cy="70006"/>
              </a:xfrm>
              <a:custGeom>
                <a:avLst/>
                <a:gdLst>
                  <a:gd name="connsiteX0" fmla="*/ 0 w 936104"/>
                  <a:gd name="connsiteY0" fmla="*/ 162018 h 324036"/>
                  <a:gd name="connsiteX1" fmla="*/ 468052 w 936104"/>
                  <a:gd name="connsiteY1" fmla="*/ 0 h 324036"/>
                  <a:gd name="connsiteX2" fmla="*/ 936104 w 936104"/>
                  <a:gd name="connsiteY2" fmla="*/ 162018 h 324036"/>
                  <a:gd name="connsiteX3" fmla="*/ 468052 w 936104"/>
                  <a:gd name="connsiteY3" fmla="*/ 324036 h 324036"/>
                  <a:gd name="connsiteX4" fmla="*/ 0 w 936104"/>
                  <a:gd name="connsiteY4" fmla="*/ 162018 h 324036"/>
                  <a:gd name="connsiteX0" fmla="*/ 0 w 1093267"/>
                  <a:gd name="connsiteY0" fmla="*/ 19943 h 569194"/>
                  <a:gd name="connsiteX1" fmla="*/ 625215 w 1093267"/>
                  <a:gd name="connsiteY1" fmla="*/ 229400 h 569194"/>
                  <a:gd name="connsiteX2" fmla="*/ 1093267 w 1093267"/>
                  <a:gd name="connsiteY2" fmla="*/ 391418 h 569194"/>
                  <a:gd name="connsiteX3" fmla="*/ 625215 w 1093267"/>
                  <a:gd name="connsiteY3" fmla="*/ 553436 h 569194"/>
                  <a:gd name="connsiteX4" fmla="*/ 0 w 1093267"/>
                  <a:gd name="connsiteY4" fmla="*/ 19943 h 569194"/>
                  <a:gd name="connsiteX0" fmla="*/ 0 w 1264717"/>
                  <a:gd name="connsiteY0" fmla="*/ 17037 h 550622"/>
                  <a:gd name="connsiteX1" fmla="*/ 625215 w 1264717"/>
                  <a:gd name="connsiteY1" fmla="*/ 226494 h 550622"/>
                  <a:gd name="connsiteX2" fmla="*/ 1264717 w 1264717"/>
                  <a:gd name="connsiteY2" fmla="*/ 59899 h 550622"/>
                  <a:gd name="connsiteX3" fmla="*/ 625215 w 1264717"/>
                  <a:gd name="connsiteY3" fmla="*/ 550530 h 550622"/>
                  <a:gd name="connsiteX4" fmla="*/ 0 w 1264717"/>
                  <a:gd name="connsiteY4" fmla="*/ 17037 h 550622"/>
                  <a:gd name="connsiteX0" fmla="*/ 0 w 1336155"/>
                  <a:gd name="connsiteY0" fmla="*/ 17598 h 551842"/>
                  <a:gd name="connsiteX1" fmla="*/ 625215 w 1336155"/>
                  <a:gd name="connsiteY1" fmla="*/ 227055 h 551842"/>
                  <a:gd name="connsiteX2" fmla="*/ 1336155 w 1336155"/>
                  <a:gd name="connsiteY2" fmla="*/ 131898 h 551842"/>
                  <a:gd name="connsiteX3" fmla="*/ 625215 w 1336155"/>
                  <a:gd name="connsiteY3" fmla="*/ 551091 h 551842"/>
                  <a:gd name="connsiteX4" fmla="*/ 0 w 1336155"/>
                  <a:gd name="connsiteY4" fmla="*/ 17598 h 551842"/>
                  <a:gd name="connsiteX0" fmla="*/ 0 w 1350443"/>
                  <a:gd name="connsiteY0" fmla="*/ 22295 h 470113"/>
                  <a:gd name="connsiteX1" fmla="*/ 639503 w 1350443"/>
                  <a:gd name="connsiteY1" fmla="*/ 146027 h 470113"/>
                  <a:gd name="connsiteX2" fmla="*/ 1350443 w 1350443"/>
                  <a:gd name="connsiteY2" fmla="*/ 50870 h 470113"/>
                  <a:gd name="connsiteX3" fmla="*/ 639503 w 1350443"/>
                  <a:gd name="connsiteY3" fmla="*/ 470063 h 470113"/>
                  <a:gd name="connsiteX4" fmla="*/ 0 w 1350443"/>
                  <a:gd name="connsiteY4" fmla="*/ 22295 h 470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443" h="470113">
                    <a:moveTo>
                      <a:pt x="0" y="22295"/>
                    </a:moveTo>
                    <a:cubicBezTo>
                      <a:pt x="0" y="-67185"/>
                      <a:pt x="414429" y="141265"/>
                      <a:pt x="639503" y="146027"/>
                    </a:cubicBezTo>
                    <a:cubicBezTo>
                      <a:pt x="864577" y="150789"/>
                      <a:pt x="1350443" y="-38610"/>
                      <a:pt x="1350443" y="50870"/>
                    </a:cubicBezTo>
                    <a:cubicBezTo>
                      <a:pt x="1350443" y="140350"/>
                      <a:pt x="864577" y="474825"/>
                      <a:pt x="639503" y="470063"/>
                    </a:cubicBezTo>
                    <a:cubicBezTo>
                      <a:pt x="414429" y="465301"/>
                      <a:pt x="0" y="111775"/>
                      <a:pt x="0" y="22295"/>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25400" cap="flat" cmpd="sng" algn="ctr">
                <a:noFill/>
                <a:prstDash val="solid"/>
              </a:ln>
              <a:effectLst/>
            </p:spPr>
            <p:txBody>
              <a:bodyPr rtlCol="1" anchor="ctr">
                <a:scene3d>
                  <a:camera prst="orthographicFront"/>
                  <a:lightRig rig="threePt" dir="t"/>
                </a:scene3d>
                <a:sp3d extrusionH="57150">
                  <a:bevelT w="38100" h="38100"/>
                </a:sp3d>
              </a:bodyPr>
              <a:lstStyle/>
              <a:p>
                <a:pPr algn="ctr" fontAlgn="auto">
                  <a:spcBef>
                    <a:spcPts val="0"/>
                  </a:spcBef>
                  <a:spcAft>
                    <a:spcPts val="0"/>
                  </a:spcAft>
                  <a:defRPr/>
                </a:pPr>
                <a:endParaRPr lang="he-IL" kern="0" dirty="0">
                  <a:solidFill>
                    <a:sysClr val="window" lastClr="FFFFFF"/>
                  </a:solidFill>
                  <a:latin typeface="Calibri"/>
                  <a:cs typeface="Arial"/>
                </a:endParaRPr>
              </a:p>
            </p:txBody>
          </p:sp>
        </p:grpSp>
      </p:grpSp>
      <p:sp>
        <p:nvSpPr>
          <p:cNvPr id="53" name="Rectangle 3"/>
          <p:cNvSpPr/>
          <p:nvPr/>
        </p:nvSpPr>
        <p:spPr>
          <a:xfrm>
            <a:off x="461143" y="332656"/>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85750" y="765175"/>
            <a:ext cx="8429625" cy="42481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r>
              <a:rPr lang="he-IL" dirty="0">
                <a:solidFill>
                  <a:prstClr val="black"/>
                </a:solidFill>
              </a:rPr>
              <a:t> המוטציות הן שינוי ברצף הבסיסים ב-</a:t>
            </a:r>
            <a:r>
              <a:rPr lang="en-US" dirty="0">
                <a:solidFill>
                  <a:prstClr val="black"/>
                </a:solidFill>
              </a:rPr>
              <a:t>DNA</a:t>
            </a:r>
            <a:r>
              <a:rPr lang="he-IL" dirty="0">
                <a:solidFill>
                  <a:prstClr val="black"/>
                </a:solidFill>
              </a:rPr>
              <a:t> הנוצר מטעויות בשכפול, ובעיקר מפעולת</a:t>
            </a:r>
          </a:p>
          <a:p>
            <a:pPr>
              <a:lnSpc>
                <a:spcPct val="150000"/>
              </a:lnSpc>
              <a:defRPr/>
            </a:pPr>
            <a:r>
              <a:rPr lang="he-IL" dirty="0">
                <a:solidFill>
                  <a:prstClr val="black"/>
                </a:solidFill>
              </a:rPr>
              <a:t>   מוטגנים (חומרים כימיים וסוגי </a:t>
            </a:r>
            <a:r>
              <a:rPr lang="he-IL" dirty="0">
                <a:solidFill>
                  <a:schemeClr val="tx1"/>
                </a:solidFill>
              </a:rPr>
              <a:t>קרינה ייחודיים).</a:t>
            </a:r>
          </a:p>
          <a:p>
            <a:pPr>
              <a:lnSpc>
                <a:spcPct val="150000"/>
              </a:lnSpc>
              <a:defRPr/>
            </a:pPr>
            <a:endParaRPr lang="he-IL" dirty="0">
              <a:solidFill>
                <a:schemeClr val="tx1"/>
              </a:solidFill>
            </a:endParaRPr>
          </a:p>
          <a:p>
            <a:pPr>
              <a:lnSpc>
                <a:spcPct val="150000"/>
              </a:lnSpc>
              <a:buFontTx/>
              <a:buBlip>
                <a:blip r:embed="rId2"/>
              </a:buBlip>
              <a:defRPr/>
            </a:pPr>
            <a:r>
              <a:rPr lang="he-IL" dirty="0">
                <a:solidFill>
                  <a:schemeClr val="tx1"/>
                </a:solidFill>
              </a:rPr>
              <a:t> </a:t>
            </a:r>
            <a:r>
              <a:rPr lang="he-IL" dirty="0" smtClean="0">
                <a:solidFill>
                  <a:schemeClr val="tx1"/>
                </a:solidFill>
              </a:rPr>
              <a:t> בין </a:t>
            </a:r>
            <a:r>
              <a:rPr lang="he-IL" dirty="0">
                <a:solidFill>
                  <a:schemeClr val="tx1"/>
                </a:solidFill>
              </a:rPr>
              <a:t>המוטציות אפשר להבחין במוטציות נקודתיות וכרומוזומליות.</a:t>
            </a:r>
          </a:p>
          <a:p>
            <a:pPr>
              <a:lnSpc>
                <a:spcPct val="150000"/>
              </a:lnSpc>
              <a:buFontTx/>
              <a:buBlip>
                <a:blip r:embed="rId2"/>
              </a:buBlip>
              <a:defRPr/>
            </a:pPr>
            <a:endParaRPr lang="he-IL" dirty="0">
              <a:solidFill>
                <a:schemeClr val="tx1"/>
              </a:solidFill>
            </a:endParaRPr>
          </a:p>
          <a:p>
            <a:pPr>
              <a:lnSpc>
                <a:spcPct val="150000"/>
              </a:lnSpc>
              <a:buFontTx/>
              <a:buBlip>
                <a:blip r:embed="rId2"/>
              </a:buBlip>
              <a:defRPr/>
            </a:pPr>
            <a:r>
              <a:rPr lang="he-IL" dirty="0">
                <a:solidFill>
                  <a:schemeClr val="tx1"/>
                </a:solidFill>
              </a:rPr>
              <a:t>  מוטציות נקודתיות מסוג החלפת בסיס יכולות להתבטא בשינוי חומצה אמינית אחת   </a:t>
            </a:r>
          </a:p>
          <a:p>
            <a:pPr>
              <a:lnSpc>
                <a:spcPct val="150000"/>
              </a:lnSpc>
              <a:defRPr/>
            </a:pPr>
            <a:r>
              <a:rPr lang="he-IL" dirty="0">
                <a:solidFill>
                  <a:schemeClr val="tx1"/>
                </a:solidFill>
              </a:rPr>
              <a:t>   בחלבון, או שינוי באורכו, או שאינן מתבטאות בחלבון.</a:t>
            </a:r>
          </a:p>
          <a:p>
            <a:pPr>
              <a:lnSpc>
                <a:spcPct val="150000"/>
              </a:lnSpc>
              <a:defRPr/>
            </a:pPr>
            <a:endParaRPr lang="he-IL" dirty="0">
              <a:solidFill>
                <a:schemeClr val="tx1"/>
              </a:solidFill>
            </a:endParaRPr>
          </a:p>
          <a:p>
            <a:pPr>
              <a:lnSpc>
                <a:spcPct val="150000"/>
              </a:lnSpc>
              <a:buFontTx/>
              <a:buBlip>
                <a:blip r:embed="rId2"/>
              </a:buBlip>
              <a:defRPr/>
            </a:pPr>
            <a:r>
              <a:rPr lang="he-IL" dirty="0">
                <a:solidFill>
                  <a:schemeClr val="tx1"/>
                </a:solidFill>
              </a:rPr>
              <a:t> מוטציה נקודתית מסוג הוספת בסיס או החסרתו גורמת </a:t>
            </a:r>
            <a:r>
              <a:rPr lang="he-IL" dirty="0">
                <a:solidFill>
                  <a:prstClr val="black"/>
                </a:solidFill>
              </a:rPr>
              <a:t>לשינוי רצף החומצות האמיניות  </a:t>
            </a:r>
          </a:p>
          <a:p>
            <a:pPr>
              <a:lnSpc>
                <a:spcPct val="150000"/>
              </a:lnSpc>
              <a:defRPr/>
            </a:pPr>
            <a:r>
              <a:rPr lang="he-IL" dirty="0">
                <a:solidFill>
                  <a:prstClr val="black"/>
                </a:solidFill>
              </a:rPr>
              <a:t>  מנקודת המוטציה ואילך.</a:t>
            </a:r>
          </a:p>
          <a:p>
            <a:pPr>
              <a:lnSpc>
                <a:spcPct val="150000"/>
              </a:lnSpc>
              <a:buFontTx/>
              <a:buBlip>
                <a:blip r:embed="rId2"/>
              </a:buBlip>
              <a:defRPr/>
            </a:pPr>
            <a:endParaRPr lang="he-IL" dirty="0">
              <a:solidFill>
                <a:prstClr val="black"/>
              </a:solidFill>
            </a:endParaRPr>
          </a:p>
          <a:p>
            <a:pPr>
              <a:lnSpc>
                <a:spcPct val="150000"/>
              </a:lnSpc>
              <a:defRPr/>
            </a:pPr>
            <a:endParaRPr lang="he-IL" dirty="0">
              <a:solidFill>
                <a:prstClr val="black"/>
              </a:solidFill>
            </a:endParaRPr>
          </a:p>
        </p:txBody>
      </p:sp>
      <p:sp>
        <p:nvSpPr>
          <p:cNvPr id="8" name="כותרת 7"/>
          <p:cNvSpPr>
            <a:spLocks noGrp="1"/>
          </p:cNvSpPr>
          <p:nvPr>
            <p:ph type="title" idx="4294967295"/>
          </p:nvPr>
        </p:nvSpPr>
        <p:spPr>
          <a:xfrm>
            <a:off x="457200" y="44624"/>
            <a:ext cx="8229600" cy="357188"/>
          </a:xfrm>
          <a:prstGeom prst="rect">
            <a:avLst/>
          </a:prstGeom>
        </p:spPr>
        <p:txBody>
          <a:bodyPr/>
          <a:lstStyle/>
          <a:p>
            <a:pPr>
              <a:defRPr/>
            </a:pPr>
            <a:r>
              <a:rPr lang="he-IL" sz="1800" b="1" dirty="0" smtClean="0">
                <a:solidFill>
                  <a:srgbClr val="FF6600"/>
                </a:solidFill>
                <a:ea typeface="+mn-ea"/>
              </a:rPr>
              <a:t>מוטציות: סיכום</a:t>
            </a:r>
            <a:endParaRPr lang="he-IL" sz="1800" b="1" dirty="0">
              <a:solidFill>
                <a:srgbClr val="FF6600"/>
              </a:solidFill>
              <a:ea typeface="+mn-ea"/>
            </a:endParaRPr>
          </a:p>
        </p:txBody>
      </p:sp>
      <p:sp>
        <p:nvSpPr>
          <p:cNvPr id="9" name="Slide Number Placeholder 8"/>
          <p:cNvSpPr>
            <a:spLocks noGrp="1"/>
          </p:cNvSpPr>
          <p:nvPr>
            <p:ph type="sldNum" sz="quarter" idx="12"/>
          </p:nvPr>
        </p:nvSpPr>
        <p:spPr bwMode="auto">
          <a:xfrm>
            <a:off x="428625" y="6572250"/>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21A0196-4A7C-47AA-ADF3-D2E744C72ECD}" type="slidenum">
              <a:rPr lang="he-IL" sz="1200" smtClean="0">
                <a:solidFill>
                  <a:srgbClr val="FFFFFF">
                    <a:lumMod val="85000"/>
                  </a:srgbClr>
                </a:solidFill>
              </a:rPr>
              <a:pPr fontAlgn="base">
                <a:spcBef>
                  <a:spcPct val="0"/>
                </a:spcBef>
                <a:spcAft>
                  <a:spcPct val="0"/>
                </a:spcAft>
                <a:defRPr/>
              </a:pPr>
              <a:t>52</a:t>
            </a:fld>
            <a:endParaRPr lang="he-IL" sz="1200" dirty="0" smtClean="0">
              <a:solidFill>
                <a:srgbClr val="FFFFFF">
                  <a:lumMod val="85000"/>
                </a:srgbClr>
              </a:solidFill>
            </a:endParaRPr>
          </a:p>
        </p:txBody>
      </p:sp>
      <p:sp>
        <p:nvSpPr>
          <p:cNvPr id="6"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95275" y="692150"/>
            <a:ext cx="8429625" cy="45354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r>
              <a:rPr lang="he-IL" dirty="0">
                <a:solidFill>
                  <a:prstClr val="black"/>
                </a:solidFill>
              </a:rPr>
              <a:t> </a:t>
            </a:r>
            <a:r>
              <a:rPr lang="he-IL" dirty="0">
                <a:solidFill>
                  <a:schemeClr val="tx1"/>
                </a:solidFill>
              </a:rPr>
              <a:t>מוטציות בתאי הגוף עשויות להתבטא מקומית בתאים שהן נוצרו בהם ובתאים הנוצרים מהם,</a:t>
            </a:r>
          </a:p>
          <a:p>
            <a:pPr>
              <a:lnSpc>
                <a:spcPct val="150000"/>
              </a:lnSpc>
              <a:defRPr/>
            </a:pPr>
            <a:r>
              <a:rPr lang="he-IL" dirty="0">
                <a:solidFill>
                  <a:schemeClr val="tx1"/>
                </a:solidFill>
              </a:rPr>
              <a:t>  ואילו מוטציות בתאי המין עשויות להתבטא בדורות הבאים</a:t>
            </a:r>
          </a:p>
          <a:p>
            <a:pPr>
              <a:lnSpc>
                <a:spcPct val="150000"/>
              </a:lnSpc>
              <a:defRPr/>
            </a:pPr>
            <a:endParaRPr lang="he-IL" dirty="0">
              <a:solidFill>
                <a:schemeClr val="tx1"/>
              </a:solidFill>
            </a:endParaRPr>
          </a:p>
          <a:p>
            <a:pPr>
              <a:lnSpc>
                <a:spcPct val="150000"/>
              </a:lnSpc>
              <a:buFontTx/>
              <a:buBlip>
                <a:blip r:embed="rId2"/>
              </a:buBlip>
              <a:defRPr/>
            </a:pPr>
            <a:r>
              <a:rPr lang="he-IL" dirty="0">
                <a:solidFill>
                  <a:schemeClr val="tx1"/>
                </a:solidFill>
              </a:rPr>
              <a:t> טעויות בתעתוק עשויות לגרום ליצירה זמנית בלבד של חלבונים פגומים, שלא כמו טעויות </a:t>
            </a:r>
          </a:p>
          <a:p>
            <a:pPr>
              <a:lnSpc>
                <a:spcPct val="150000"/>
              </a:lnSpc>
              <a:defRPr/>
            </a:pPr>
            <a:r>
              <a:rPr lang="he-IL" dirty="0">
                <a:solidFill>
                  <a:schemeClr val="tx1"/>
                </a:solidFill>
              </a:rPr>
              <a:t>  בשכפול הגורמות למוטציות קבועות וליצירת חלבונים פגומים דרך קבע</a:t>
            </a:r>
          </a:p>
          <a:p>
            <a:pPr>
              <a:lnSpc>
                <a:spcPct val="150000"/>
              </a:lnSpc>
              <a:defRPr/>
            </a:pPr>
            <a:endParaRPr lang="he-IL" dirty="0">
              <a:solidFill>
                <a:schemeClr val="tx1"/>
              </a:solidFill>
            </a:endParaRPr>
          </a:p>
          <a:p>
            <a:pPr>
              <a:lnSpc>
                <a:spcPct val="150000"/>
              </a:lnSpc>
              <a:buFontTx/>
              <a:buBlip>
                <a:blip r:embed="rId2"/>
              </a:buBlip>
              <a:defRPr/>
            </a:pPr>
            <a:r>
              <a:rPr lang="he-IL" dirty="0">
                <a:solidFill>
                  <a:schemeClr val="tx1"/>
                </a:solidFill>
              </a:rPr>
              <a:t> רוב המוטציות מזיקות לתפקוד התא או האורגניזם השלם.</a:t>
            </a:r>
          </a:p>
          <a:p>
            <a:pPr>
              <a:lnSpc>
                <a:spcPct val="150000"/>
              </a:lnSpc>
              <a:buFontTx/>
              <a:buBlip>
                <a:blip r:embed="rId2"/>
              </a:buBlip>
              <a:defRPr/>
            </a:pPr>
            <a:endParaRPr lang="he-IL" dirty="0">
              <a:solidFill>
                <a:schemeClr val="tx1"/>
              </a:solidFill>
            </a:endParaRPr>
          </a:p>
          <a:p>
            <a:pPr>
              <a:lnSpc>
                <a:spcPct val="150000"/>
              </a:lnSpc>
              <a:buFontTx/>
              <a:buBlip>
                <a:blip r:embed="rId2"/>
              </a:buBlip>
              <a:defRPr/>
            </a:pPr>
            <a:r>
              <a:rPr lang="he-IL" dirty="0">
                <a:solidFill>
                  <a:schemeClr val="tx1"/>
                </a:solidFill>
              </a:rPr>
              <a:t> לעתים רחוקות נוצרות מוטציות המשפרות את התאמת האורגניזם לבית הגידול. </a:t>
            </a:r>
          </a:p>
          <a:p>
            <a:pPr>
              <a:lnSpc>
                <a:spcPct val="150000"/>
              </a:lnSpc>
              <a:defRPr/>
            </a:pPr>
            <a:r>
              <a:rPr lang="he-IL" dirty="0">
                <a:solidFill>
                  <a:schemeClr val="tx1"/>
                </a:solidFill>
              </a:rPr>
              <a:t>  למוטציות יש חשיבות ראשונה במעלה באבולוציה מכיוון שהן </a:t>
            </a:r>
            <a:r>
              <a:rPr lang="he-IL" dirty="0">
                <a:solidFill>
                  <a:prstClr val="black"/>
                </a:solidFill>
              </a:rPr>
              <a:t>המקור לגיוון בחומר התורשתי.</a:t>
            </a:r>
          </a:p>
          <a:p>
            <a:pPr>
              <a:lnSpc>
                <a:spcPct val="150000"/>
              </a:lnSpc>
              <a:defRPr/>
            </a:pPr>
            <a:endParaRPr lang="he-IL" dirty="0">
              <a:solidFill>
                <a:prstClr val="black"/>
              </a:solidFill>
            </a:endParaRPr>
          </a:p>
          <a:p>
            <a:pPr>
              <a:lnSpc>
                <a:spcPct val="150000"/>
              </a:lnSpc>
              <a:defRPr/>
            </a:pPr>
            <a:endParaRPr lang="he-IL" dirty="0">
              <a:solidFill>
                <a:prstClr val="black"/>
              </a:solidFill>
            </a:endParaRPr>
          </a:p>
          <a:p>
            <a:pPr>
              <a:lnSpc>
                <a:spcPct val="150000"/>
              </a:lnSpc>
              <a:defRPr/>
            </a:pPr>
            <a:endParaRPr lang="he-IL" dirty="0">
              <a:solidFill>
                <a:prstClr val="black"/>
              </a:solidFill>
            </a:endParaRPr>
          </a:p>
        </p:txBody>
      </p:sp>
      <p:sp>
        <p:nvSpPr>
          <p:cNvPr id="8" name="כותרת 7"/>
          <p:cNvSpPr>
            <a:spLocks noGrp="1"/>
          </p:cNvSpPr>
          <p:nvPr>
            <p:ph type="title" idx="4294967295"/>
          </p:nvPr>
        </p:nvSpPr>
        <p:spPr>
          <a:xfrm>
            <a:off x="457200" y="44624"/>
            <a:ext cx="8229600" cy="357188"/>
          </a:xfrm>
          <a:prstGeom prst="rect">
            <a:avLst/>
          </a:prstGeom>
        </p:spPr>
        <p:txBody>
          <a:bodyPr/>
          <a:lstStyle/>
          <a:p>
            <a:pPr>
              <a:defRPr/>
            </a:pPr>
            <a:r>
              <a:rPr lang="he-IL" sz="1800" b="1" dirty="0" smtClean="0">
                <a:solidFill>
                  <a:srgbClr val="FF6600"/>
                </a:solidFill>
                <a:ea typeface="+mn-ea"/>
              </a:rPr>
              <a:t>מוטציות: המשך סיכום</a:t>
            </a:r>
            <a:endParaRPr lang="he-IL" sz="1800" b="1" dirty="0">
              <a:solidFill>
                <a:srgbClr val="FF6600"/>
              </a:solidFill>
              <a:ea typeface="+mn-ea"/>
            </a:endParaRPr>
          </a:p>
        </p:txBody>
      </p:sp>
      <p:sp>
        <p:nvSpPr>
          <p:cNvPr id="9" name="Slide Number Placeholder 8"/>
          <p:cNvSpPr>
            <a:spLocks noGrp="1"/>
          </p:cNvSpPr>
          <p:nvPr>
            <p:ph type="sldNum" sz="quarter" idx="12"/>
          </p:nvPr>
        </p:nvSpPr>
        <p:spPr bwMode="auto">
          <a:xfrm>
            <a:off x="428625" y="6572250"/>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738852A-38CE-4037-85E0-5446169982C0}" type="slidenum">
              <a:rPr lang="he-IL" sz="1200" smtClean="0">
                <a:solidFill>
                  <a:srgbClr val="FFFFFF">
                    <a:lumMod val="85000"/>
                  </a:srgbClr>
                </a:solidFill>
              </a:rPr>
              <a:pPr fontAlgn="base">
                <a:spcBef>
                  <a:spcPct val="0"/>
                </a:spcBef>
                <a:spcAft>
                  <a:spcPct val="0"/>
                </a:spcAft>
                <a:defRPr/>
              </a:pPr>
              <a:t>53</a:t>
            </a:fld>
            <a:endParaRPr lang="he-IL" sz="1200" dirty="0" smtClean="0">
              <a:solidFill>
                <a:srgbClr val="FFFFFF">
                  <a:lumMod val="85000"/>
                </a:srgbClr>
              </a:solidFill>
            </a:endParaRPr>
          </a:p>
        </p:txBody>
      </p:sp>
      <p:sp>
        <p:nvSpPr>
          <p:cNvPr id="84999" name="מלבן 1"/>
          <p:cNvSpPr>
            <a:spLocks noChangeArrowheads="1"/>
          </p:cNvSpPr>
          <p:nvPr/>
        </p:nvSpPr>
        <p:spPr bwMode="auto">
          <a:xfrm>
            <a:off x="295275" y="5300663"/>
            <a:ext cx="8429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b="1" dirty="0">
                <a:solidFill>
                  <a:srgbClr val="1F497D"/>
                </a:solidFill>
              </a:rPr>
              <a:t>מונחים (מהסילבוס): </a:t>
            </a:r>
            <a:r>
              <a:rPr lang="he-IL" dirty="0"/>
              <a:t>מוטציות נקודתיות, </a:t>
            </a:r>
            <a:r>
              <a:rPr lang="he-IL" dirty="0" err="1" smtClean="0"/>
              <a:t>מוטגן</a:t>
            </a:r>
            <a:r>
              <a:rPr lang="he-IL" dirty="0"/>
              <a:t>.</a:t>
            </a:r>
          </a:p>
        </p:txBody>
      </p:sp>
      <p:sp>
        <p:nvSpPr>
          <p:cNvPr id="10"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8450" y="465138"/>
            <a:ext cx="8183563" cy="59086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a:t>
            </a:r>
            <a:r>
              <a:rPr lang="he-IL" b="1" dirty="0" smtClean="0">
                <a:solidFill>
                  <a:srgbClr val="1F497D"/>
                </a:solidFill>
                <a:latin typeface="Arial"/>
                <a:cs typeface="Arial"/>
              </a:rPr>
              <a:t>17: </a:t>
            </a:r>
            <a:r>
              <a:rPr lang="he-IL" dirty="0">
                <a:solidFill>
                  <a:srgbClr val="1F497D"/>
                </a:solidFill>
                <a:latin typeface="Arial"/>
                <a:cs typeface="Arial"/>
              </a:rPr>
              <a:t>מעובד מבגרות </a:t>
            </a:r>
            <a:r>
              <a:rPr lang="he-IL" dirty="0" smtClean="0">
                <a:solidFill>
                  <a:srgbClr val="1F497D"/>
                </a:solidFill>
              </a:rPr>
              <a:t>תשס"ח – </a:t>
            </a:r>
            <a:r>
              <a:rPr lang="he-IL" b="1" dirty="0" smtClean="0">
                <a:solidFill>
                  <a:srgbClr val="1F497D"/>
                </a:solidFill>
              </a:rPr>
              <a:t>שאלת אתגר!</a:t>
            </a:r>
            <a:endParaRPr lang="he-IL" b="1" dirty="0">
              <a:solidFill>
                <a:srgbClr val="1F497D"/>
              </a:solidFill>
            </a:endParaRPr>
          </a:p>
          <a:p>
            <a:pPr>
              <a:defRPr/>
            </a:pPr>
            <a:r>
              <a:rPr lang="he-IL" dirty="0">
                <a:solidFill>
                  <a:srgbClr val="1F497D"/>
                </a:solidFill>
              </a:rPr>
              <a:t>פירוק גליקוגן בשריר נעשה על ידי האנזים </a:t>
            </a:r>
            <a:r>
              <a:rPr lang="en-US" dirty="0">
                <a:solidFill>
                  <a:srgbClr val="1F497D"/>
                </a:solidFill>
              </a:rPr>
              <a:t>GP</a:t>
            </a:r>
            <a:r>
              <a:rPr lang="he-IL" dirty="0">
                <a:solidFill>
                  <a:srgbClr val="1F497D"/>
                </a:solidFill>
              </a:rPr>
              <a:t>.</a:t>
            </a:r>
            <a:endParaRPr lang="en-US" dirty="0">
              <a:solidFill>
                <a:srgbClr val="1F497D"/>
              </a:solidFill>
            </a:endParaRPr>
          </a:p>
          <a:p>
            <a:pPr>
              <a:defRPr/>
            </a:pPr>
            <a:r>
              <a:rPr lang="he-IL" dirty="0">
                <a:solidFill>
                  <a:srgbClr val="1F497D"/>
                </a:solidFill>
              </a:rPr>
              <a:t>במצב מנוחה, האנזים</a:t>
            </a:r>
            <a:r>
              <a:rPr lang="en-US" dirty="0">
                <a:solidFill>
                  <a:srgbClr val="1F497D"/>
                </a:solidFill>
              </a:rPr>
              <a:t>GP </a:t>
            </a:r>
            <a:r>
              <a:rPr lang="he-IL" dirty="0">
                <a:solidFill>
                  <a:srgbClr val="1F497D"/>
                </a:solidFill>
              </a:rPr>
              <a:t> אינו פעיל. </a:t>
            </a:r>
          </a:p>
          <a:p>
            <a:pPr>
              <a:defRPr/>
            </a:pPr>
            <a:r>
              <a:rPr lang="he-IL" dirty="0">
                <a:solidFill>
                  <a:srgbClr val="1F497D"/>
                </a:solidFill>
              </a:rPr>
              <a:t>עם הפעלת השרירים, אנזים אחר, הנקרא </a:t>
            </a:r>
            <a:r>
              <a:rPr lang="en-US" dirty="0">
                <a:solidFill>
                  <a:srgbClr val="1F497D"/>
                </a:solidFill>
              </a:rPr>
              <a:t>PK </a:t>
            </a:r>
            <a:r>
              <a:rPr lang="he-IL" dirty="0">
                <a:solidFill>
                  <a:srgbClr val="1F497D"/>
                </a:solidFill>
              </a:rPr>
              <a:t>, הופך לפעיל, והוא מַפעיל את האנזים</a:t>
            </a:r>
            <a:r>
              <a:rPr lang="en-US" dirty="0">
                <a:solidFill>
                  <a:srgbClr val="1F497D"/>
                </a:solidFill>
              </a:rPr>
              <a:t>GP )</a:t>
            </a:r>
            <a:r>
              <a:rPr lang="he-IL" dirty="0">
                <a:solidFill>
                  <a:srgbClr val="1F497D"/>
                </a:solidFill>
              </a:rPr>
              <a:t>ראו תרשים).</a:t>
            </a: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a:defRPr/>
            </a:pPr>
            <a:r>
              <a:rPr lang="he-IL" dirty="0">
                <a:solidFill>
                  <a:srgbClr val="1F497D"/>
                </a:solidFill>
              </a:rPr>
              <a:t>חולים במחלה הנקראת "מחלת מקארדל" מתקשים לתפקד במאמץ, בגלל פגיעה </a:t>
            </a:r>
          </a:p>
          <a:p>
            <a:pPr>
              <a:defRPr/>
            </a:pPr>
            <a:r>
              <a:rPr lang="he-IL" dirty="0">
                <a:solidFill>
                  <a:srgbClr val="1F497D"/>
                </a:solidFill>
              </a:rPr>
              <a:t>בתהליך פירוק הגליקוגן לגלוקוז בשריר.</a:t>
            </a:r>
          </a:p>
          <a:p>
            <a:pPr>
              <a:defRPr/>
            </a:pPr>
            <a:r>
              <a:rPr lang="he-IL" dirty="0">
                <a:solidFill>
                  <a:srgbClr val="1F497D"/>
                </a:solidFill>
              </a:rPr>
              <a:t>א. יש כמה גנים </a:t>
            </a:r>
            <a:r>
              <a:rPr lang="he-IL" dirty="0" smtClean="0">
                <a:solidFill>
                  <a:srgbClr val="1F497D"/>
                </a:solidFill>
              </a:rPr>
              <a:t>שמוטציה </a:t>
            </a:r>
            <a:r>
              <a:rPr lang="he-IL" dirty="0">
                <a:solidFill>
                  <a:srgbClr val="1F497D"/>
                </a:solidFill>
              </a:rPr>
              <a:t>בכל אחד מהם עלולה לגרום למחלת מקארדל.</a:t>
            </a:r>
          </a:p>
          <a:p>
            <a:pPr>
              <a:defRPr/>
            </a:pPr>
            <a:r>
              <a:rPr lang="he-IL" dirty="0">
                <a:solidFill>
                  <a:srgbClr val="1F497D"/>
                </a:solidFill>
              </a:rPr>
              <a:t>   הסבירו עובדה זו על פי התרשים. </a:t>
            </a:r>
          </a:p>
          <a:p>
            <a:pPr>
              <a:defRPr/>
            </a:pPr>
            <a:r>
              <a:rPr lang="he-IL" dirty="0">
                <a:solidFill>
                  <a:srgbClr val="1F497D"/>
                </a:solidFill>
              </a:rPr>
              <a:t>ב. מדוע החולים במחלה מתקשים לתפקד במאמץ?</a:t>
            </a:r>
          </a:p>
        </p:txBody>
      </p:sp>
      <p:sp>
        <p:nvSpPr>
          <p:cNvPr id="94212"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שאלות הרחבה: שאלה 17– מחלת </a:t>
            </a:r>
            <a:r>
              <a:rPr lang="he-IL" sz="1800" b="1" dirty="0" err="1" smtClean="0">
                <a:solidFill>
                  <a:srgbClr val="FF6600"/>
                </a:solidFill>
              </a:rPr>
              <a:t>מקארדל</a:t>
            </a:r>
            <a:endParaRPr lang="he-IL" sz="1800" dirty="0" smtClean="0"/>
          </a:p>
        </p:txBody>
      </p:sp>
      <p:sp>
        <p:nvSpPr>
          <p:cNvPr id="8"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69D2BB0-3E25-4E14-B321-4A39B23B8BDB}" type="slidenum">
              <a:rPr lang="he-IL" sz="1200" smtClean="0">
                <a:solidFill>
                  <a:srgbClr val="FFFFFF">
                    <a:lumMod val="85000"/>
                  </a:srgbClr>
                </a:solidFill>
              </a:rPr>
              <a:pPr fontAlgn="base">
                <a:spcBef>
                  <a:spcPct val="0"/>
                </a:spcBef>
                <a:spcAft>
                  <a:spcPct val="0"/>
                </a:spcAft>
                <a:defRPr/>
              </a:pPr>
              <a:t>54</a:t>
            </a:fld>
            <a:endParaRPr lang="he-IL" sz="1200" dirty="0" smtClean="0">
              <a:solidFill>
                <a:srgbClr val="FFFFFF">
                  <a:lumMod val="85000"/>
                </a:srgbClr>
              </a:solidFill>
            </a:endParaRPr>
          </a:p>
        </p:txBody>
      </p:sp>
      <p:pic>
        <p:nvPicPr>
          <p:cNvPr id="94214" name="תמונה 8" descr="00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2438" y="1844675"/>
            <a:ext cx="5335587"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60032" y="605587"/>
            <a:ext cx="3621981" cy="2308324"/>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b="1" dirty="0">
                <a:solidFill>
                  <a:srgbClr val="1F497D"/>
                </a:solidFill>
                <a:latin typeface="Arial"/>
                <a:cs typeface="Arial"/>
              </a:rPr>
              <a:t>שאלה </a:t>
            </a:r>
            <a:r>
              <a:rPr lang="he-IL" b="1" dirty="0" smtClean="0">
                <a:solidFill>
                  <a:srgbClr val="1F497D"/>
                </a:solidFill>
                <a:latin typeface="Arial"/>
                <a:cs typeface="Arial"/>
              </a:rPr>
              <a:t>17: </a:t>
            </a:r>
            <a:r>
              <a:rPr lang="he-IL" dirty="0">
                <a:solidFill>
                  <a:srgbClr val="1F497D"/>
                </a:solidFill>
                <a:latin typeface="Arial"/>
                <a:cs typeface="Arial"/>
              </a:rPr>
              <a:t>מעובד מבגרות </a:t>
            </a:r>
            <a:r>
              <a:rPr lang="he-IL" dirty="0">
                <a:solidFill>
                  <a:srgbClr val="1F497D"/>
                </a:solidFill>
              </a:rPr>
              <a:t>תשס"ח</a:t>
            </a:r>
          </a:p>
          <a:p>
            <a:pPr>
              <a:defRPr/>
            </a:pPr>
            <a:endParaRPr lang="he-IL" dirty="0">
              <a:solidFill>
                <a:srgbClr val="1F497D"/>
              </a:solidFill>
            </a:endParaRPr>
          </a:p>
          <a:p>
            <a:pPr>
              <a:defRPr/>
            </a:pPr>
            <a:r>
              <a:rPr lang="he-IL" dirty="0">
                <a:solidFill>
                  <a:srgbClr val="1F497D"/>
                </a:solidFill>
              </a:rPr>
              <a:t>א. יש כמה גנים שהפגיעה בכל אחד מהם עלולה לגרום למחלת מקארדל.</a:t>
            </a:r>
          </a:p>
          <a:p>
            <a:pPr>
              <a:defRPr/>
            </a:pPr>
            <a:r>
              <a:rPr lang="he-IL" dirty="0">
                <a:solidFill>
                  <a:srgbClr val="1F497D"/>
                </a:solidFill>
              </a:rPr>
              <a:t>    הסבירו עובדה זו על פי התרשים</a:t>
            </a:r>
            <a:r>
              <a:rPr lang="he-IL" dirty="0" smtClean="0">
                <a:solidFill>
                  <a:srgbClr val="1F497D"/>
                </a:solidFill>
              </a:rPr>
              <a:t>.</a:t>
            </a:r>
          </a:p>
          <a:p>
            <a:pPr>
              <a:defRPr/>
            </a:pPr>
            <a:r>
              <a:rPr lang="he-IL" dirty="0" smtClean="0">
                <a:solidFill>
                  <a:srgbClr val="1F497D"/>
                </a:solidFill>
              </a:rPr>
              <a:t> </a:t>
            </a:r>
            <a:endParaRPr lang="he-IL" dirty="0">
              <a:solidFill>
                <a:srgbClr val="1F497D"/>
              </a:solidFill>
            </a:endParaRPr>
          </a:p>
          <a:p>
            <a:pPr>
              <a:defRPr/>
            </a:pPr>
            <a:r>
              <a:rPr lang="he-IL" dirty="0">
                <a:solidFill>
                  <a:srgbClr val="1F497D"/>
                </a:solidFill>
              </a:rPr>
              <a:t>ב. מדוע החולים במחלה מתקשים לתפקד במאמץ?</a:t>
            </a:r>
          </a:p>
        </p:txBody>
      </p:sp>
      <p:sp>
        <p:nvSpPr>
          <p:cNvPr id="95236"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8"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438F02B-D183-4FB4-92ED-1FDA22D9B69B}" type="slidenum">
              <a:rPr lang="he-IL" sz="1200" smtClean="0">
                <a:solidFill>
                  <a:srgbClr val="FFFFFF">
                    <a:lumMod val="85000"/>
                  </a:srgbClr>
                </a:solidFill>
              </a:rPr>
              <a:pPr fontAlgn="base">
                <a:spcBef>
                  <a:spcPct val="0"/>
                </a:spcBef>
                <a:spcAft>
                  <a:spcPct val="0"/>
                </a:spcAft>
                <a:defRPr/>
              </a:pPr>
              <a:t>55</a:t>
            </a:fld>
            <a:endParaRPr lang="he-IL" sz="1200" dirty="0" smtClean="0">
              <a:solidFill>
                <a:srgbClr val="FFFFFF">
                  <a:lumMod val="85000"/>
                </a:srgbClr>
              </a:solidFill>
            </a:endParaRPr>
          </a:p>
        </p:txBody>
      </p:sp>
      <p:pic>
        <p:nvPicPr>
          <p:cNvPr id="95238" name="תמונה 8" descr="00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688"/>
            <a:ext cx="5335587"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p:nvPr/>
        </p:nvSpPr>
        <p:spPr>
          <a:xfrm>
            <a:off x="166688" y="3636963"/>
            <a:ext cx="8196262" cy="274436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endParaRPr lang="he-IL" dirty="0">
              <a:solidFill>
                <a:prstClr val="black"/>
              </a:solidFill>
            </a:endParaRPr>
          </a:p>
          <a:p>
            <a:pPr fontAlgn="auto">
              <a:spcBef>
                <a:spcPts val="0"/>
              </a:spcBef>
              <a:spcAft>
                <a:spcPts val="0"/>
              </a:spcAft>
              <a:defRPr/>
            </a:pPr>
            <a:r>
              <a:rPr lang="he-IL" dirty="0">
                <a:solidFill>
                  <a:prstClr val="black"/>
                </a:solidFill>
              </a:rPr>
              <a:t>א. </a:t>
            </a:r>
            <a:r>
              <a:rPr lang="he-IL" dirty="0" smtClean="0">
                <a:solidFill>
                  <a:prstClr val="black"/>
                </a:solidFill>
              </a:rPr>
              <a:t>מוטציה </a:t>
            </a:r>
            <a:r>
              <a:rPr lang="he-IL" dirty="0">
                <a:solidFill>
                  <a:prstClr val="black"/>
                </a:solidFill>
              </a:rPr>
              <a:t>בגן המקדד לאנזים </a:t>
            </a:r>
            <a:r>
              <a:rPr lang="en-US" dirty="0">
                <a:solidFill>
                  <a:prstClr val="black"/>
                </a:solidFill>
              </a:rPr>
              <a:t>PK</a:t>
            </a:r>
            <a:r>
              <a:rPr lang="he-IL" dirty="0">
                <a:solidFill>
                  <a:prstClr val="black"/>
                </a:solidFill>
              </a:rPr>
              <a:t> או </a:t>
            </a:r>
            <a:r>
              <a:rPr lang="he-IL" dirty="0" smtClean="0">
                <a:solidFill>
                  <a:prstClr val="black"/>
                </a:solidFill>
              </a:rPr>
              <a:t>בגן המקודד לאנזים </a:t>
            </a:r>
            <a:r>
              <a:rPr lang="en-US" dirty="0">
                <a:solidFill>
                  <a:prstClr val="black"/>
                </a:solidFill>
              </a:rPr>
              <a:t>GP</a:t>
            </a:r>
            <a:r>
              <a:rPr lang="he-IL" dirty="0">
                <a:solidFill>
                  <a:prstClr val="black"/>
                </a:solidFill>
              </a:rPr>
              <a:t> עלולה לגרום למחלה כי האנזים </a:t>
            </a:r>
            <a:r>
              <a:rPr lang="en-US" dirty="0">
                <a:solidFill>
                  <a:prstClr val="black"/>
                </a:solidFill>
              </a:rPr>
              <a:t>PK</a:t>
            </a:r>
            <a:r>
              <a:rPr lang="he-IL" dirty="0">
                <a:solidFill>
                  <a:prstClr val="black"/>
                </a:solidFill>
              </a:rPr>
              <a:t> גורם </a:t>
            </a:r>
            <a:r>
              <a:rPr lang="he-IL" dirty="0" smtClean="0">
                <a:solidFill>
                  <a:prstClr val="black"/>
                </a:solidFill>
              </a:rPr>
              <a:t> </a:t>
            </a:r>
            <a:r>
              <a:rPr lang="he-IL" dirty="0">
                <a:solidFill>
                  <a:prstClr val="black"/>
                </a:solidFill>
              </a:rPr>
              <a:t>להפעלת האנזים </a:t>
            </a:r>
            <a:r>
              <a:rPr lang="en-US" dirty="0">
                <a:solidFill>
                  <a:prstClr val="black"/>
                </a:solidFill>
              </a:rPr>
              <a:t>GP</a:t>
            </a:r>
            <a:r>
              <a:rPr lang="he-IL" dirty="0">
                <a:solidFill>
                  <a:prstClr val="black"/>
                </a:solidFill>
              </a:rPr>
              <a:t>, והאנזים </a:t>
            </a:r>
            <a:r>
              <a:rPr lang="en-US" dirty="0">
                <a:solidFill>
                  <a:prstClr val="black"/>
                </a:solidFill>
              </a:rPr>
              <a:t>GP</a:t>
            </a:r>
            <a:r>
              <a:rPr lang="he-IL" dirty="0">
                <a:solidFill>
                  <a:prstClr val="black"/>
                </a:solidFill>
              </a:rPr>
              <a:t> גורם לפירוק גליקוגן לגלוקוז, המשמש </a:t>
            </a:r>
            <a:r>
              <a:rPr lang="he-IL" dirty="0">
                <a:solidFill>
                  <a:schemeClr val="tx1"/>
                </a:solidFill>
              </a:rPr>
              <a:t>בתור</a:t>
            </a:r>
            <a:r>
              <a:rPr lang="he-IL" dirty="0">
                <a:solidFill>
                  <a:prstClr val="black"/>
                </a:solidFill>
              </a:rPr>
              <a:t> מקור לאנרגיה הנחוצה לפעולת השרירים</a:t>
            </a:r>
            <a:r>
              <a:rPr lang="he-IL" dirty="0" smtClean="0">
                <a:solidFill>
                  <a:prstClr val="black"/>
                </a:solidFill>
              </a:rPr>
              <a:t>. אם כתוצאה מהמוטציה אחד משני האנזימים האלה יהיה פגום ולא יתפקד, לא ייווצר גלוקוז ואספקת האנרגיה לשרירים תיפגע.</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a:solidFill>
                  <a:prstClr val="black"/>
                </a:solidFill>
              </a:rPr>
              <a:t>ב. החולים מתקשים במאמץ בשל מחסור באנרגיה בשרירים. הגלוקוז מתפרק בתהליך </a:t>
            </a:r>
          </a:p>
          <a:p>
            <a:pPr fontAlgn="auto">
              <a:spcBef>
                <a:spcPts val="0"/>
              </a:spcBef>
              <a:spcAft>
                <a:spcPts val="0"/>
              </a:spcAft>
              <a:defRPr/>
            </a:pPr>
            <a:r>
              <a:rPr lang="he-IL" dirty="0">
                <a:solidFill>
                  <a:prstClr val="black"/>
                </a:solidFill>
              </a:rPr>
              <a:t>   ה</a:t>
            </a:r>
            <a:r>
              <a:rPr lang="he-IL" dirty="0">
                <a:solidFill>
                  <a:schemeClr val="accent3"/>
                </a:solidFill>
              </a:rPr>
              <a:t>נשימה התאית</a:t>
            </a:r>
            <a:r>
              <a:rPr lang="he-IL" dirty="0">
                <a:solidFill>
                  <a:prstClr val="black"/>
                </a:solidFill>
              </a:rPr>
              <a:t> בתאי השרירים, והאנרגיה (האגורה ב-</a:t>
            </a:r>
            <a:r>
              <a:rPr lang="en-US" dirty="0">
                <a:solidFill>
                  <a:schemeClr val="accent3"/>
                </a:solidFill>
              </a:rPr>
              <a:t>ATP</a:t>
            </a:r>
            <a:r>
              <a:rPr lang="he-IL" dirty="0">
                <a:solidFill>
                  <a:prstClr val="black"/>
                </a:solidFill>
              </a:rPr>
              <a:t>) מנוצלת להתכווצות </a:t>
            </a:r>
          </a:p>
          <a:p>
            <a:pPr fontAlgn="auto">
              <a:spcBef>
                <a:spcPts val="0"/>
              </a:spcBef>
              <a:spcAft>
                <a:spcPts val="0"/>
              </a:spcAft>
              <a:defRPr/>
            </a:pPr>
            <a:r>
              <a:rPr lang="he-IL" dirty="0">
                <a:solidFill>
                  <a:prstClr val="black"/>
                </a:solidFill>
              </a:rPr>
              <a:t>   השרירים. אצל החולים הגליקוגן אינו מתפרק לגלוקוז ולכן קצב הנשימה התאית יורד. </a:t>
            </a:r>
          </a:p>
        </p:txBody>
      </p:sp>
      <p:sp>
        <p:nvSpPr>
          <p:cNvPr id="9"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7650" y="571500"/>
            <a:ext cx="8183563" cy="50783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a:t>
            </a:r>
            <a:r>
              <a:rPr lang="he-IL" b="1" dirty="0" smtClean="0">
                <a:solidFill>
                  <a:srgbClr val="1F497D"/>
                </a:solidFill>
                <a:latin typeface="Arial"/>
                <a:cs typeface="Arial"/>
              </a:rPr>
              <a:t>18: </a:t>
            </a:r>
            <a:r>
              <a:rPr lang="he-IL" dirty="0">
                <a:solidFill>
                  <a:srgbClr val="1F497D"/>
                </a:solidFill>
                <a:latin typeface="Arial"/>
                <a:cs typeface="Arial"/>
              </a:rPr>
              <a:t>מעובד מבגרות </a:t>
            </a:r>
            <a:r>
              <a:rPr lang="he-IL" dirty="0">
                <a:solidFill>
                  <a:srgbClr val="1F497D"/>
                </a:solidFill>
              </a:rPr>
              <a:t>תשס"ג</a:t>
            </a:r>
          </a:p>
          <a:p>
            <a:pPr>
              <a:defRPr/>
            </a:pPr>
            <a:r>
              <a:rPr lang="he-IL" dirty="0">
                <a:solidFill>
                  <a:srgbClr val="1F497D"/>
                </a:solidFill>
              </a:rPr>
              <a:t>נניח שיש בתא שני מסלולים נפרדים ליצירת שני צבענים (פיגמנטים) שונים מחומר מוצא משותף, כמוצג לפניכם:</a:t>
            </a:r>
          </a:p>
          <a:p>
            <a:pPr>
              <a:defRPr/>
            </a:pPr>
            <a:endParaRPr lang="he-IL" dirty="0">
              <a:solidFill>
                <a:srgbClr val="1F497D"/>
              </a:solidFill>
            </a:endParaRPr>
          </a:p>
          <a:p>
            <a:pPr>
              <a:defRPr/>
            </a:pPr>
            <a:r>
              <a:rPr lang="he-IL" dirty="0">
                <a:solidFill>
                  <a:srgbClr val="1F497D"/>
                </a:solidFill>
              </a:rPr>
              <a:t>     צבען אדום </a:t>
            </a:r>
          </a:p>
          <a:p>
            <a:pPr>
              <a:defRPr/>
            </a:pPr>
            <a:r>
              <a:rPr lang="he-IL" dirty="0">
                <a:solidFill>
                  <a:srgbClr val="1F497D"/>
                </a:solidFill>
              </a:rPr>
              <a:t>                                              חומר מוצא</a:t>
            </a:r>
          </a:p>
          <a:p>
            <a:pPr>
              <a:defRPr/>
            </a:pPr>
            <a:endParaRPr lang="he-IL" dirty="0">
              <a:solidFill>
                <a:srgbClr val="1F497D"/>
              </a:solidFill>
            </a:endParaRPr>
          </a:p>
          <a:p>
            <a:pPr>
              <a:defRPr/>
            </a:pPr>
            <a:r>
              <a:rPr lang="he-IL" dirty="0">
                <a:solidFill>
                  <a:srgbClr val="1F497D"/>
                </a:solidFill>
              </a:rPr>
              <a:t>      צבען כחול</a:t>
            </a:r>
          </a:p>
          <a:p>
            <a:pPr>
              <a:defRPr/>
            </a:pPr>
            <a:r>
              <a:rPr lang="he-IL" dirty="0">
                <a:solidFill>
                  <a:srgbClr val="1F497D"/>
                </a:solidFill>
              </a:rPr>
              <a:t>       </a:t>
            </a:r>
          </a:p>
          <a:p>
            <a:pPr>
              <a:defRPr/>
            </a:pPr>
            <a:endParaRPr lang="he-IL" dirty="0">
              <a:solidFill>
                <a:srgbClr val="1F497D"/>
              </a:solidFill>
            </a:endParaRPr>
          </a:p>
          <a:p>
            <a:pPr>
              <a:defRPr/>
            </a:pPr>
            <a:r>
              <a:rPr lang="he-IL" dirty="0">
                <a:solidFill>
                  <a:srgbClr val="1F497D"/>
                </a:solidFill>
              </a:rPr>
              <a:t>א. נניח שההבדל בין האנזים </a:t>
            </a:r>
            <a:r>
              <a:rPr lang="he-IL" baseline="-25000" dirty="0">
                <a:solidFill>
                  <a:srgbClr val="1F497D"/>
                </a:solidFill>
              </a:rPr>
              <a:t>1</a:t>
            </a:r>
            <a:r>
              <a:rPr lang="en-US" dirty="0">
                <a:solidFill>
                  <a:srgbClr val="1F497D"/>
                </a:solidFill>
              </a:rPr>
              <a:t>X</a:t>
            </a:r>
            <a:r>
              <a:rPr lang="he-IL" dirty="0">
                <a:solidFill>
                  <a:srgbClr val="1F497D"/>
                </a:solidFill>
              </a:rPr>
              <a:t> האחראי ליצירת צבען אדום, ובין האנזים </a:t>
            </a:r>
            <a:r>
              <a:rPr lang="he-IL" baseline="-25000" dirty="0">
                <a:solidFill>
                  <a:srgbClr val="1F497D"/>
                </a:solidFill>
              </a:rPr>
              <a:t>2</a:t>
            </a:r>
            <a:r>
              <a:rPr lang="en-US" dirty="0">
                <a:solidFill>
                  <a:srgbClr val="1F497D"/>
                </a:solidFill>
              </a:rPr>
              <a:t>X</a:t>
            </a:r>
            <a:r>
              <a:rPr lang="he-IL" dirty="0">
                <a:solidFill>
                  <a:srgbClr val="1F497D"/>
                </a:solidFill>
              </a:rPr>
              <a:t> האחראי </a:t>
            </a:r>
          </a:p>
          <a:p>
            <a:pPr>
              <a:defRPr/>
            </a:pPr>
            <a:r>
              <a:rPr lang="he-IL" dirty="0">
                <a:solidFill>
                  <a:srgbClr val="1F497D"/>
                </a:solidFill>
              </a:rPr>
              <a:t>    ליצירת צבען כחול, אינו גדול, והוא תוצאה של מוטציה נקודתית.</a:t>
            </a:r>
          </a:p>
          <a:p>
            <a:pPr>
              <a:defRPr/>
            </a:pPr>
            <a:r>
              <a:rPr lang="he-IL" dirty="0">
                <a:solidFill>
                  <a:srgbClr val="1F497D"/>
                </a:solidFill>
              </a:rPr>
              <a:t>    מה סביר יותר – שזו מוטציה של הוספה, החסרה או החלפה?  נמקו</a:t>
            </a:r>
            <a:r>
              <a:rPr lang="he-IL" dirty="0" smtClean="0">
                <a:solidFill>
                  <a:srgbClr val="1F497D"/>
                </a:solidFill>
              </a:rPr>
              <a:t>.</a:t>
            </a:r>
          </a:p>
          <a:p>
            <a:pPr>
              <a:defRPr/>
            </a:pPr>
            <a:endParaRPr lang="he-IL" dirty="0">
              <a:solidFill>
                <a:srgbClr val="1F497D"/>
              </a:solidFill>
            </a:endParaRPr>
          </a:p>
          <a:p>
            <a:pPr>
              <a:defRPr/>
            </a:pPr>
            <a:r>
              <a:rPr lang="he-IL" dirty="0">
                <a:solidFill>
                  <a:srgbClr val="1F497D"/>
                </a:solidFill>
              </a:rPr>
              <a:t>ב. מה יהיה צבעו של תא שאנזים </a:t>
            </a:r>
            <a:r>
              <a:rPr lang="en-US" dirty="0">
                <a:solidFill>
                  <a:srgbClr val="1F497D"/>
                </a:solidFill>
              </a:rPr>
              <a:t>X</a:t>
            </a:r>
            <a:r>
              <a:rPr lang="en-US" baseline="-25000" dirty="0">
                <a:solidFill>
                  <a:srgbClr val="1F497D"/>
                </a:solidFill>
              </a:rPr>
              <a:t>2</a:t>
            </a:r>
            <a:r>
              <a:rPr lang="he-IL" dirty="0">
                <a:solidFill>
                  <a:srgbClr val="1F497D"/>
                </a:solidFill>
              </a:rPr>
              <a:t> שבו אינו מתפקד עקב מוטציה </a:t>
            </a:r>
            <a:r>
              <a:rPr lang="he-IL" dirty="0">
                <a:solidFill>
                  <a:schemeClr val="tx2"/>
                </a:solidFill>
              </a:rPr>
              <a:t>שאירעה</a:t>
            </a:r>
            <a:r>
              <a:rPr lang="he-IL" dirty="0">
                <a:solidFill>
                  <a:srgbClr val="1F497D"/>
                </a:solidFill>
              </a:rPr>
              <a:t> בגן </a:t>
            </a:r>
          </a:p>
          <a:p>
            <a:pPr>
              <a:defRPr/>
            </a:pPr>
            <a:r>
              <a:rPr lang="he-IL" dirty="0">
                <a:solidFill>
                  <a:srgbClr val="1F497D"/>
                </a:solidFill>
              </a:rPr>
              <a:t>    המקודד לו?</a:t>
            </a:r>
          </a:p>
          <a:p>
            <a:pPr>
              <a:defRPr/>
            </a:pPr>
            <a:endParaRPr lang="he-IL" dirty="0">
              <a:solidFill>
                <a:srgbClr val="1F497D"/>
              </a:solidFill>
            </a:endParaRPr>
          </a:p>
          <a:p>
            <a:pPr>
              <a:defRPr/>
            </a:pPr>
            <a:endParaRPr lang="he-IL" dirty="0">
              <a:solidFill>
                <a:srgbClr val="1F497D"/>
              </a:solidFill>
            </a:endParaRPr>
          </a:p>
        </p:txBody>
      </p:sp>
      <p:sp>
        <p:nvSpPr>
          <p:cNvPr id="98308"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18</a:t>
            </a:r>
            <a:endParaRPr lang="he-IL" sz="1800" dirty="0" smtClean="0"/>
          </a:p>
        </p:txBody>
      </p:sp>
      <p:sp>
        <p:nvSpPr>
          <p:cNvPr id="8"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AE730FF-3085-4681-BE19-40B3B8CBC5C6}" type="slidenum">
              <a:rPr lang="he-IL" sz="1200" smtClean="0">
                <a:solidFill>
                  <a:srgbClr val="FFFFFF">
                    <a:lumMod val="85000"/>
                  </a:srgbClr>
                </a:solidFill>
              </a:rPr>
              <a:pPr fontAlgn="base">
                <a:spcBef>
                  <a:spcPct val="0"/>
                </a:spcBef>
                <a:spcAft>
                  <a:spcPct val="0"/>
                </a:spcAft>
                <a:defRPr/>
              </a:pPr>
              <a:t>56</a:t>
            </a:fld>
            <a:endParaRPr lang="he-IL" sz="1200" dirty="0" smtClean="0">
              <a:solidFill>
                <a:srgbClr val="FFFFFF">
                  <a:lumMod val="85000"/>
                </a:srgbClr>
              </a:solidFill>
            </a:endParaRPr>
          </a:p>
        </p:txBody>
      </p:sp>
      <p:grpSp>
        <p:nvGrpSpPr>
          <p:cNvPr id="98310" name="קבוצה 4"/>
          <p:cNvGrpSpPr>
            <a:grpSpLocks/>
          </p:cNvGrpSpPr>
          <p:nvPr/>
        </p:nvGrpSpPr>
        <p:grpSpPr bwMode="auto">
          <a:xfrm>
            <a:off x="5532438" y="1641475"/>
            <a:ext cx="1422400" cy="954088"/>
            <a:chOff x="5958042" y="1932359"/>
            <a:chExt cx="1422270" cy="952836"/>
          </a:xfrm>
        </p:grpSpPr>
        <p:cxnSp>
          <p:nvCxnSpPr>
            <p:cNvPr id="98311" name="מחבר ישר 8"/>
            <p:cNvCxnSpPr>
              <a:cxnSpLocks noChangeShapeType="1"/>
            </p:cNvCxnSpPr>
            <p:nvPr/>
          </p:nvCxnSpPr>
          <p:spPr bwMode="auto">
            <a:xfrm flipV="1">
              <a:off x="5996142" y="2065709"/>
              <a:ext cx="1384170" cy="27109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8312" name="מחבר ישר 9"/>
            <p:cNvCxnSpPr>
              <a:cxnSpLocks noChangeShapeType="1"/>
            </p:cNvCxnSpPr>
            <p:nvPr/>
          </p:nvCxnSpPr>
          <p:spPr bwMode="auto">
            <a:xfrm>
              <a:off x="5958042" y="2504195"/>
              <a:ext cx="1422270" cy="3810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 name="WordArt 2"/>
            <p:cNvSpPr>
              <a:spLocks noChangeArrowheads="1" noChangeShapeType="1" noTextEdit="1"/>
            </p:cNvSpPr>
            <p:nvPr/>
          </p:nvSpPr>
          <p:spPr bwMode="auto">
            <a:xfrm>
              <a:off x="6269631" y="1932359"/>
              <a:ext cx="685800" cy="266700"/>
            </a:xfrm>
            <a:prstGeom prst="rect">
              <a:avLst/>
            </a:prstGeom>
            <a:extLst/>
          </p:spPr>
          <p:txBody>
            <a:bodyPr wrap="none" fromWordArt="1">
              <a:prstTxWarp prst="textSlantUp">
                <a:avLst>
                  <a:gd name="adj" fmla="val 55556"/>
                </a:avLst>
              </a:prstTxWarp>
            </a:bodyPr>
            <a:lstStyle/>
            <a:p>
              <a:pPr algn="ctr">
                <a:defRPr/>
              </a:pPr>
              <a:r>
                <a:rPr lang="he-IL" sz="1000" kern="10" dirty="0">
                  <a:ln w="9525">
                    <a:solidFill>
                      <a:srgbClr val="000000"/>
                    </a:solidFill>
                    <a:round/>
                    <a:headEnd/>
                    <a:tailEnd/>
                  </a:ln>
                  <a:solidFill>
                    <a:srgbClr val="000000"/>
                  </a:solidFill>
                  <a:latin typeface="Arial Narrow"/>
                </a:rPr>
                <a:t>אנזים </a:t>
              </a:r>
              <a:r>
                <a:rPr lang="en-US" sz="1000" kern="10" dirty="0">
                  <a:ln w="9525">
                    <a:solidFill>
                      <a:srgbClr val="000000"/>
                    </a:solidFill>
                    <a:round/>
                    <a:headEnd/>
                    <a:tailEnd/>
                  </a:ln>
                  <a:solidFill>
                    <a:srgbClr val="000000"/>
                  </a:solidFill>
                  <a:latin typeface="Arial Narrow"/>
                </a:rPr>
                <a:t>X</a:t>
              </a:r>
              <a:r>
                <a:rPr lang="en-US" sz="1000" kern="10" baseline="-25000" dirty="0">
                  <a:ln w="9525">
                    <a:solidFill>
                      <a:srgbClr val="000000"/>
                    </a:solidFill>
                    <a:round/>
                    <a:headEnd/>
                    <a:tailEnd/>
                  </a:ln>
                  <a:solidFill>
                    <a:srgbClr val="000000"/>
                  </a:solidFill>
                  <a:latin typeface="Arial Narrow"/>
                </a:rPr>
                <a:t>1</a:t>
              </a:r>
              <a:endParaRPr lang="he-IL" sz="1000" kern="10" baseline="-25000" dirty="0">
                <a:ln w="9525">
                  <a:solidFill>
                    <a:srgbClr val="000000"/>
                  </a:solidFill>
                  <a:round/>
                  <a:headEnd/>
                  <a:tailEnd/>
                </a:ln>
                <a:solidFill>
                  <a:srgbClr val="000000"/>
                </a:solidFill>
                <a:latin typeface="Arial Narrow"/>
              </a:endParaRPr>
            </a:p>
          </p:txBody>
        </p:sp>
        <p:sp>
          <p:nvSpPr>
            <p:cNvPr id="3" name="WordArt 3"/>
            <p:cNvSpPr>
              <a:spLocks noChangeArrowheads="1" noChangeShapeType="1" noTextEdit="1"/>
            </p:cNvSpPr>
            <p:nvPr/>
          </p:nvSpPr>
          <p:spPr bwMode="auto">
            <a:xfrm rot="1645519">
              <a:off x="6383427" y="2480523"/>
              <a:ext cx="609600" cy="228600"/>
            </a:xfrm>
            <a:prstGeom prst="rect">
              <a:avLst/>
            </a:prstGeom>
            <a:extLst/>
          </p:spPr>
          <p:txBody>
            <a:bodyPr wrap="none" fromWordArt="1">
              <a:prstTxWarp prst="textSlantUp">
                <a:avLst>
                  <a:gd name="adj" fmla="val 55556"/>
                </a:avLst>
              </a:prstTxWarp>
            </a:bodyPr>
            <a:lstStyle/>
            <a:p>
              <a:pPr algn="ctr">
                <a:defRPr/>
              </a:pPr>
              <a:r>
                <a:rPr lang="he-IL" sz="1000" kern="10" dirty="0">
                  <a:ln w="9525">
                    <a:solidFill>
                      <a:srgbClr val="000000"/>
                    </a:solidFill>
                    <a:round/>
                    <a:headEnd/>
                    <a:tailEnd/>
                  </a:ln>
                  <a:solidFill>
                    <a:srgbClr val="000000"/>
                  </a:solidFill>
                  <a:latin typeface="Arial Narrow"/>
                </a:rPr>
                <a:t>אנזים </a:t>
              </a:r>
              <a:r>
                <a:rPr lang="en-US" sz="1000" kern="10" dirty="0">
                  <a:ln w="9525">
                    <a:solidFill>
                      <a:srgbClr val="000000"/>
                    </a:solidFill>
                    <a:round/>
                    <a:headEnd/>
                    <a:tailEnd/>
                  </a:ln>
                  <a:solidFill>
                    <a:srgbClr val="000000"/>
                  </a:solidFill>
                  <a:latin typeface="Arial Narrow"/>
                </a:rPr>
                <a:t>X</a:t>
              </a:r>
              <a:r>
                <a:rPr lang="en-US" sz="1000" kern="10" baseline="-25000" dirty="0">
                  <a:ln w="9525">
                    <a:solidFill>
                      <a:srgbClr val="000000"/>
                    </a:solidFill>
                    <a:round/>
                    <a:headEnd/>
                    <a:tailEnd/>
                  </a:ln>
                  <a:solidFill>
                    <a:srgbClr val="000000"/>
                  </a:solidFill>
                  <a:latin typeface="Arial Narrow"/>
                </a:rPr>
                <a:t>2</a:t>
              </a:r>
              <a:endParaRPr lang="he-IL" sz="1000" kern="10" baseline="-25000" dirty="0">
                <a:ln w="9525">
                  <a:solidFill>
                    <a:srgbClr val="000000"/>
                  </a:solidFill>
                  <a:round/>
                  <a:headEnd/>
                  <a:tailEnd/>
                </a:ln>
                <a:solidFill>
                  <a:srgbClr val="000000"/>
                </a:solidFill>
                <a:latin typeface="Arial Narrow"/>
              </a:endParaRPr>
            </a:p>
          </p:txBody>
        </p:sp>
      </p:grpSp>
      <p:sp>
        <p:nvSpPr>
          <p:cNvPr id="11"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7650" y="571500"/>
            <a:ext cx="8183563" cy="48006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a:t>
            </a:r>
            <a:r>
              <a:rPr lang="he-IL" b="1" dirty="0" smtClean="0">
                <a:solidFill>
                  <a:srgbClr val="1F497D"/>
                </a:solidFill>
                <a:latin typeface="Arial"/>
                <a:cs typeface="Arial"/>
              </a:rPr>
              <a:t>18: </a:t>
            </a:r>
            <a:r>
              <a:rPr lang="he-IL" dirty="0">
                <a:solidFill>
                  <a:srgbClr val="1F497D"/>
                </a:solidFill>
                <a:latin typeface="Arial"/>
                <a:cs typeface="Arial"/>
              </a:rPr>
              <a:t>מעובד מבגרות </a:t>
            </a:r>
            <a:r>
              <a:rPr lang="he-IL" dirty="0">
                <a:solidFill>
                  <a:srgbClr val="1F497D"/>
                </a:solidFill>
              </a:rPr>
              <a:t>תשס"ג</a:t>
            </a:r>
          </a:p>
          <a:p>
            <a:pPr>
              <a:defRPr/>
            </a:pPr>
            <a:r>
              <a:rPr lang="he-IL" dirty="0">
                <a:solidFill>
                  <a:srgbClr val="1F497D"/>
                </a:solidFill>
              </a:rPr>
              <a:t> נניח שיש בתא שני מסלולים נפרדים ליצירת שני צבענים (פיגמנטים) שונים מחומר מוצא משותף, כמוצג לפניכם:</a:t>
            </a:r>
          </a:p>
          <a:p>
            <a:pPr>
              <a:defRPr/>
            </a:pPr>
            <a:endParaRPr lang="he-IL" dirty="0">
              <a:solidFill>
                <a:srgbClr val="1F497D"/>
              </a:solidFill>
            </a:endParaRPr>
          </a:p>
          <a:p>
            <a:pPr>
              <a:defRPr/>
            </a:pPr>
            <a:r>
              <a:rPr lang="he-IL" dirty="0">
                <a:solidFill>
                  <a:srgbClr val="1F497D"/>
                </a:solidFill>
              </a:rPr>
              <a:t>     צבען אדום </a:t>
            </a:r>
          </a:p>
          <a:p>
            <a:pPr>
              <a:defRPr/>
            </a:pPr>
            <a:r>
              <a:rPr lang="he-IL" dirty="0">
                <a:solidFill>
                  <a:srgbClr val="1F497D"/>
                </a:solidFill>
              </a:rPr>
              <a:t>                                              חומר מוצא</a:t>
            </a:r>
          </a:p>
          <a:p>
            <a:pPr>
              <a:defRPr/>
            </a:pPr>
            <a:endParaRPr lang="he-IL" dirty="0">
              <a:solidFill>
                <a:srgbClr val="1F497D"/>
              </a:solidFill>
            </a:endParaRPr>
          </a:p>
          <a:p>
            <a:pPr>
              <a:defRPr/>
            </a:pPr>
            <a:r>
              <a:rPr lang="he-IL" dirty="0">
                <a:solidFill>
                  <a:srgbClr val="1F497D"/>
                </a:solidFill>
              </a:rPr>
              <a:t>      צבען כחול</a:t>
            </a:r>
          </a:p>
          <a:p>
            <a:pPr>
              <a:defRPr/>
            </a:pPr>
            <a:r>
              <a:rPr lang="he-IL" dirty="0">
                <a:solidFill>
                  <a:srgbClr val="1F497D"/>
                </a:solidFill>
              </a:rPr>
              <a:t>       </a:t>
            </a:r>
          </a:p>
          <a:p>
            <a:pPr>
              <a:defRPr/>
            </a:pPr>
            <a:endParaRPr lang="he-IL" dirty="0">
              <a:solidFill>
                <a:srgbClr val="1F497D"/>
              </a:solidFill>
            </a:endParaRPr>
          </a:p>
          <a:p>
            <a:pPr>
              <a:defRPr/>
            </a:pPr>
            <a:r>
              <a:rPr lang="he-IL" dirty="0">
                <a:solidFill>
                  <a:srgbClr val="1F497D"/>
                </a:solidFill>
              </a:rPr>
              <a:t>א. נניח שההבדל בין האנזים </a:t>
            </a:r>
            <a:r>
              <a:rPr lang="he-IL" baseline="-25000" dirty="0">
                <a:solidFill>
                  <a:srgbClr val="1F497D"/>
                </a:solidFill>
              </a:rPr>
              <a:t>1</a:t>
            </a:r>
            <a:r>
              <a:rPr lang="en-US" baseline="-25000" dirty="0">
                <a:solidFill>
                  <a:srgbClr val="1F497D"/>
                </a:solidFill>
              </a:rPr>
              <a:t> </a:t>
            </a:r>
            <a:r>
              <a:rPr lang="en-US" dirty="0">
                <a:solidFill>
                  <a:srgbClr val="1F497D"/>
                </a:solidFill>
              </a:rPr>
              <a:t>X</a:t>
            </a:r>
            <a:r>
              <a:rPr lang="he-IL" dirty="0">
                <a:solidFill>
                  <a:srgbClr val="1F497D"/>
                </a:solidFill>
              </a:rPr>
              <a:t>האחראי ליצירת צבען אדום, ובין האנזים </a:t>
            </a:r>
            <a:r>
              <a:rPr lang="he-IL" baseline="-25000" dirty="0">
                <a:solidFill>
                  <a:srgbClr val="1F497D"/>
                </a:solidFill>
              </a:rPr>
              <a:t>2</a:t>
            </a:r>
            <a:r>
              <a:rPr lang="en-US" baseline="-25000" dirty="0">
                <a:solidFill>
                  <a:srgbClr val="1F497D"/>
                </a:solidFill>
              </a:rPr>
              <a:t> </a:t>
            </a:r>
            <a:r>
              <a:rPr lang="en-US" dirty="0">
                <a:solidFill>
                  <a:srgbClr val="1F497D"/>
                </a:solidFill>
              </a:rPr>
              <a:t>X</a:t>
            </a:r>
            <a:r>
              <a:rPr lang="he-IL" dirty="0">
                <a:solidFill>
                  <a:srgbClr val="1F497D"/>
                </a:solidFill>
              </a:rPr>
              <a:t>האחראי ליצירת צבען כחול, אינו גדול, והוא תוצאה של מוטציה נקודתית.</a:t>
            </a:r>
          </a:p>
          <a:p>
            <a:pPr>
              <a:defRPr/>
            </a:pPr>
            <a:r>
              <a:rPr lang="he-IL" dirty="0">
                <a:solidFill>
                  <a:srgbClr val="1F497D"/>
                </a:solidFill>
              </a:rPr>
              <a:t>מה סביר יותר – שזו מוטציה של הוספה, החסרה או החלפה?  נמקו.</a:t>
            </a:r>
          </a:p>
          <a:p>
            <a:pPr>
              <a:defRPr/>
            </a:pPr>
            <a:r>
              <a:rPr lang="he-IL" dirty="0">
                <a:solidFill>
                  <a:srgbClr val="1F497D"/>
                </a:solidFill>
              </a:rPr>
              <a:t>ב. מה יהיה צבעו של תא שאנזים </a:t>
            </a:r>
            <a:r>
              <a:rPr lang="en-US" dirty="0">
                <a:solidFill>
                  <a:srgbClr val="1F497D"/>
                </a:solidFill>
              </a:rPr>
              <a:t>X</a:t>
            </a:r>
            <a:r>
              <a:rPr lang="en-US" baseline="-25000" dirty="0">
                <a:solidFill>
                  <a:srgbClr val="1F497D"/>
                </a:solidFill>
              </a:rPr>
              <a:t>2</a:t>
            </a:r>
            <a:r>
              <a:rPr lang="he-IL" dirty="0">
                <a:solidFill>
                  <a:srgbClr val="1F497D"/>
                </a:solidFill>
              </a:rPr>
              <a:t> שבו אינו מתפקד עקב מוטציה </a:t>
            </a:r>
            <a:r>
              <a:rPr lang="he-IL" dirty="0">
                <a:solidFill>
                  <a:schemeClr val="tx2"/>
                </a:solidFill>
              </a:rPr>
              <a:t>שאירעה </a:t>
            </a:r>
            <a:r>
              <a:rPr lang="he-IL" dirty="0">
                <a:solidFill>
                  <a:srgbClr val="1F497D"/>
                </a:solidFill>
              </a:rPr>
              <a:t>בגן המקודד לו?</a:t>
            </a:r>
          </a:p>
          <a:p>
            <a:pPr>
              <a:defRPr/>
            </a:pPr>
            <a:endParaRPr lang="he-IL" dirty="0">
              <a:solidFill>
                <a:srgbClr val="1F497D"/>
              </a:solidFill>
            </a:endParaRPr>
          </a:p>
          <a:p>
            <a:pPr>
              <a:defRPr/>
            </a:pPr>
            <a:endParaRPr lang="he-IL" dirty="0">
              <a:solidFill>
                <a:srgbClr val="1F497D"/>
              </a:solidFill>
            </a:endParaRPr>
          </a:p>
        </p:txBody>
      </p:sp>
      <p:sp>
        <p:nvSpPr>
          <p:cNvPr id="99332"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8"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6037DC0-BCE1-44CE-8A9E-7035F5F0D819}" type="slidenum">
              <a:rPr lang="he-IL" sz="1200" smtClean="0">
                <a:solidFill>
                  <a:srgbClr val="FFFFFF">
                    <a:lumMod val="85000"/>
                  </a:srgbClr>
                </a:solidFill>
              </a:rPr>
              <a:pPr fontAlgn="base">
                <a:spcBef>
                  <a:spcPct val="0"/>
                </a:spcBef>
                <a:spcAft>
                  <a:spcPct val="0"/>
                </a:spcAft>
                <a:defRPr/>
              </a:pPr>
              <a:t>57</a:t>
            </a:fld>
            <a:endParaRPr lang="he-IL" sz="1200" dirty="0" smtClean="0">
              <a:solidFill>
                <a:srgbClr val="FFFFFF">
                  <a:lumMod val="85000"/>
                </a:srgbClr>
              </a:solidFill>
            </a:endParaRPr>
          </a:p>
        </p:txBody>
      </p:sp>
      <p:grpSp>
        <p:nvGrpSpPr>
          <p:cNvPr id="99334" name="קבוצה 4"/>
          <p:cNvGrpSpPr>
            <a:grpSpLocks/>
          </p:cNvGrpSpPr>
          <p:nvPr/>
        </p:nvGrpSpPr>
        <p:grpSpPr bwMode="auto">
          <a:xfrm>
            <a:off x="5532438" y="1641475"/>
            <a:ext cx="1422400" cy="954088"/>
            <a:chOff x="5958042" y="1932359"/>
            <a:chExt cx="1422270" cy="952836"/>
          </a:xfrm>
        </p:grpSpPr>
        <p:cxnSp>
          <p:nvCxnSpPr>
            <p:cNvPr id="99336" name="מחבר ישר 8"/>
            <p:cNvCxnSpPr>
              <a:cxnSpLocks noChangeShapeType="1"/>
            </p:cNvCxnSpPr>
            <p:nvPr/>
          </p:nvCxnSpPr>
          <p:spPr bwMode="auto">
            <a:xfrm flipV="1">
              <a:off x="5996142" y="2065709"/>
              <a:ext cx="1384170" cy="27109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9337" name="מחבר ישר 9"/>
            <p:cNvCxnSpPr>
              <a:cxnSpLocks noChangeShapeType="1"/>
            </p:cNvCxnSpPr>
            <p:nvPr/>
          </p:nvCxnSpPr>
          <p:spPr bwMode="auto">
            <a:xfrm>
              <a:off x="5958042" y="2504195"/>
              <a:ext cx="1422270" cy="3810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 name="WordArt 2"/>
            <p:cNvSpPr>
              <a:spLocks noChangeArrowheads="1" noChangeShapeType="1" noTextEdit="1"/>
            </p:cNvSpPr>
            <p:nvPr/>
          </p:nvSpPr>
          <p:spPr bwMode="auto">
            <a:xfrm>
              <a:off x="6269631" y="1932359"/>
              <a:ext cx="685800" cy="266700"/>
            </a:xfrm>
            <a:prstGeom prst="rect">
              <a:avLst/>
            </a:prstGeom>
            <a:extLst/>
          </p:spPr>
          <p:txBody>
            <a:bodyPr wrap="none" fromWordArt="1">
              <a:prstTxWarp prst="textSlantUp">
                <a:avLst>
                  <a:gd name="adj" fmla="val 55556"/>
                </a:avLst>
              </a:prstTxWarp>
            </a:bodyPr>
            <a:lstStyle/>
            <a:p>
              <a:pPr algn="ctr">
                <a:defRPr/>
              </a:pPr>
              <a:r>
                <a:rPr lang="he-IL" sz="1000" kern="10" dirty="0">
                  <a:ln w="9525">
                    <a:solidFill>
                      <a:srgbClr val="000000"/>
                    </a:solidFill>
                    <a:round/>
                    <a:headEnd/>
                    <a:tailEnd/>
                  </a:ln>
                  <a:solidFill>
                    <a:srgbClr val="000000"/>
                  </a:solidFill>
                  <a:latin typeface="Arial Narrow"/>
                </a:rPr>
                <a:t>אנזים </a:t>
              </a:r>
              <a:r>
                <a:rPr lang="en-US" sz="1000" kern="10" dirty="0">
                  <a:ln w="9525">
                    <a:solidFill>
                      <a:srgbClr val="000000"/>
                    </a:solidFill>
                    <a:round/>
                    <a:headEnd/>
                    <a:tailEnd/>
                  </a:ln>
                  <a:solidFill>
                    <a:srgbClr val="000000"/>
                  </a:solidFill>
                  <a:latin typeface="Arial Narrow"/>
                </a:rPr>
                <a:t>X</a:t>
              </a:r>
              <a:r>
                <a:rPr lang="en-US" sz="1000" kern="10" baseline="-25000" dirty="0">
                  <a:ln w="9525">
                    <a:solidFill>
                      <a:srgbClr val="000000"/>
                    </a:solidFill>
                    <a:round/>
                    <a:headEnd/>
                    <a:tailEnd/>
                  </a:ln>
                  <a:solidFill>
                    <a:srgbClr val="000000"/>
                  </a:solidFill>
                  <a:latin typeface="Arial Narrow"/>
                </a:rPr>
                <a:t>1</a:t>
              </a:r>
              <a:endParaRPr lang="he-IL" sz="1000" kern="10" baseline="-25000" dirty="0">
                <a:ln w="9525">
                  <a:solidFill>
                    <a:srgbClr val="000000"/>
                  </a:solidFill>
                  <a:round/>
                  <a:headEnd/>
                  <a:tailEnd/>
                </a:ln>
                <a:solidFill>
                  <a:srgbClr val="000000"/>
                </a:solidFill>
                <a:latin typeface="Arial Narrow"/>
              </a:endParaRPr>
            </a:p>
          </p:txBody>
        </p:sp>
        <p:sp>
          <p:nvSpPr>
            <p:cNvPr id="3" name="WordArt 3"/>
            <p:cNvSpPr>
              <a:spLocks noChangeArrowheads="1" noChangeShapeType="1" noTextEdit="1"/>
            </p:cNvSpPr>
            <p:nvPr/>
          </p:nvSpPr>
          <p:spPr bwMode="auto">
            <a:xfrm rot="1645519">
              <a:off x="6383427" y="2480523"/>
              <a:ext cx="609600" cy="228600"/>
            </a:xfrm>
            <a:prstGeom prst="rect">
              <a:avLst/>
            </a:prstGeom>
            <a:extLst/>
          </p:spPr>
          <p:txBody>
            <a:bodyPr wrap="none" fromWordArt="1">
              <a:prstTxWarp prst="textSlantUp">
                <a:avLst>
                  <a:gd name="adj" fmla="val 55556"/>
                </a:avLst>
              </a:prstTxWarp>
            </a:bodyPr>
            <a:lstStyle/>
            <a:p>
              <a:pPr algn="ctr">
                <a:defRPr/>
              </a:pPr>
              <a:r>
                <a:rPr lang="he-IL" sz="1000" kern="10" dirty="0">
                  <a:ln w="9525">
                    <a:solidFill>
                      <a:srgbClr val="000000"/>
                    </a:solidFill>
                    <a:round/>
                    <a:headEnd/>
                    <a:tailEnd/>
                  </a:ln>
                  <a:solidFill>
                    <a:srgbClr val="000000"/>
                  </a:solidFill>
                  <a:latin typeface="Arial Narrow"/>
                </a:rPr>
                <a:t>אנזים </a:t>
              </a:r>
              <a:r>
                <a:rPr lang="en-US" sz="1000" kern="10" dirty="0">
                  <a:ln w="9525">
                    <a:solidFill>
                      <a:srgbClr val="000000"/>
                    </a:solidFill>
                    <a:round/>
                    <a:headEnd/>
                    <a:tailEnd/>
                  </a:ln>
                  <a:solidFill>
                    <a:srgbClr val="000000"/>
                  </a:solidFill>
                  <a:latin typeface="Arial Narrow"/>
                </a:rPr>
                <a:t>X</a:t>
              </a:r>
              <a:r>
                <a:rPr lang="en-US" sz="1000" kern="10" baseline="-25000" dirty="0">
                  <a:ln w="9525">
                    <a:solidFill>
                      <a:srgbClr val="000000"/>
                    </a:solidFill>
                    <a:round/>
                    <a:headEnd/>
                    <a:tailEnd/>
                  </a:ln>
                  <a:solidFill>
                    <a:srgbClr val="000000"/>
                  </a:solidFill>
                  <a:latin typeface="Arial Narrow"/>
                </a:rPr>
                <a:t>2</a:t>
              </a:r>
              <a:endParaRPr lang="he-IL" sz="1000" kern="10" baseline="-25000" dirty="0">
                <a:ln w="9525">
                  <a:solidFill>
                    <a:srgbClr val="000000"/>
                  </a:solidFill>
                  <a:round/>
                  <a:headEnd/>
                  <a:tailEnd/>
                </a:ln>
                <a:solidFill>
                  <a:srgbClr val="000000"/>
                </a:solidFill>
                <a:latin typeface="Arial Narrow"/>
              </a:endParaRPr>
            </a:p>
          </p:txBody>
        </p:sp>
      </p:grpSp>
      <p:sp>
        <p:nvSpPr>
          <p:cNvPr id="10" name="Rectangle 12"/>
          <p:cNvSpPr/>
          <p:nvPr/>
        </p:nvSpPr>
        <p:spPr>
          <a:xfrm>
            <a:off x="198438" y="5157788"/>
            <a:ext cx="8196262" cy="15113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endParaRPr lang="he-IL" dirty="0">
              <a:solidFill>
                <a:prstClr val="black"/>
              </a:solidFill>
            </a:endParaRPr>
          </a:p>
          <a:p>
            <a:pPr fontAlgn="auto">
              <a:spcBef>
                <a:spcPts val="0"/>
              </a:spcBef>
              <a:spcAft>
                <a:spcPts val="0"/>
              </a:spcAft>
              <a:defRPr/>
            </a:pPr>
            <a:r>
              <a:rPr lang="he-IL" dirty="0">
                <a:solidFill>
                  <a:prstClr val="black"/>
                </a:solidFill>
              </a:rPr>
              <a:t>א. </a:t>
            </a:r>
            <a:r>
              <a:rPr lang="he-IL" dirty="0">
                <a:solidFill>
                  <a:schemeClr val="tx1"/>
                </a:solidFill>
              </a:rPr>
              <a:t>נתון שההבדל בין האנזימים אינו גדול, ולכן סביר יותר להניח שזו הייתה מוטציה של החלפת בסיס שגרמה להחלפת חומצה אמינית אחת, ולא מוטציה של הוספת בסיס או החסרתו, הגורמת לשינוי כל רצף החומצות האמיניות מנקודת המוטציה ואילך.</a:t>
            </a:r>
          </a:p>
          <a:p>
            <a:pPr fontAlgn="auto">
              <a:spcBef>
                <a:spcPts val="0"/>
              </a:spcBef>
              <a:spcAft>
                <a:spcPts val="0"/>
              </a:spcAft>
              <a:defRPr/>
            </a:pPr>
            <a:r>
              <a:rPr lang="he-IL" dirty="0">
                <a:solidFill>
                  <a:schemeClr val="tx1"/>
                </a:solidFill>
              </a:rPr>
              <a:t>ב. צבעו של התא יהיה אדום.</a:t>
            </a:r>
          </a:p>
        </p:txBody>
      </p:sp>
      <p:sp>
        <p:nvSpPr>
          <p:cNvPr id="12"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54930"/>
            <a:ext cx="8183563" cy="258603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a:t>
            </a:r>
            <a:r>
              <a:rPr lang="he-IL" b="1" dirty="0" smtClean="0">
                <a:solidFill>
                  <a:srgbClr val="1F497D"/>
                </a:solidFill>
                <a:latin typeface="Arial"/>
                <a:cs typeface="Arial"/>
              </a:rPr>
              <a:t>19: </a:t>
            </a:r>
            <a:r>
              <a:rPr lang="he-IL" dirty="0">
                <a:solidFill>
                  <a:srgbClr val="1F497D"/>
                </a:solidFill>
                <a:latin typeface="Arial"/>
                <a:cs typeface="Arial"/>
              </a:rPr>
              <a:t>מעובד מבגרות </a:t>
            </a:r>
            <a:r>
              <a:rPr lang="he-IL" dirty="0">
                <a:solidFill>
                  <a:srgbClr val="1F497D"/>
                </a:solidFill>
              </a:rPr>
              <a:t>תשס"ד</a:t>
            </a:r>
          </a:p>
          <a:p>
            <a:pPr>
              <a:defRPr/>
            </a:pPr>
            <a:r>
              <a:rPr lang="he-IL" dirty="0">
                <a:solidFill>
                  <a:srgbClr val="1F497D"/>
                </a:solidFill>
              </a:rPr>
              <a:t>פנילקטונוריה היא מחלה תורשתית הנקבעת על ידי אלל רצסיבי בגן המקודד לאנזים </a:t>
            </a:r>
            <a:r>
              <a:rPr lang="en-US" dirty="0">
                <a:solidFill>
                  <a:srgbClr val="1F497D"/>
                </a:solidFill>
              </a:rPr>
              <a:t>PAH</a:t>
            </a:r>
            <a:r>
              <a:rPr lang="he-IL" dirty="0">
                <a:solidFill>
                  <a:srgbClr val="1F497D"/>
                </a:solidFill>
              </a:rPr>
              <a:t>.</a:t>
            </a:r>
            <a:endParaRPr lang="en-US" dirty="0">
              <a:solidFill>
                <a:srgbClr val="1F497D"/>
              </a:solidFill>
            </a:endParaRPr>
          </a:p>
          <a:p>
            <a:pPr>
              <a:defRPr/>
            </a:pPr>
            <a:r>
              <a:rPr lang="he-IL" dirty="0">
                <a:solidFill>
                  <a:srgbClr val="1F497D"/>
                </a:solidFill>
              </a:rPr>
              <a:t>האנזים</a:t>
            </a:r>
            <a:r>
              <a:rPr lang="en-US" dirty="0">
                <a:solidFill>
                  <a:srgbClr val="1F497D"/>
                </a:solidFill>
              </a:rPr>
              <a:t>PAH </a:t>
            </a:r>
            <a:r>
              <a:rPr lang="he-IL" dirty="0">
                <a:solidFill>
                  <a:srgbClr val="1F497D"/>
                </a:solidFill>
              </a:rPr>
              <a:t> הופך את החומצה האמינית פנילאלנין, הנמצאת במזון שאנו אוכלים, לחומצה האמינית טירוזין. באמצעות תהליכים אנזימטיים נוספים, </a:t>
            </a:r>
            <a:r>
              <a:rPr lang="he-IL" dirty="0">
                <a:solidFill>
                  <a:schemeClr val="tx2"/>
                </a:solidFill>
              </a:rPr>
              <a:t>נוצרים מן הטירוזין חומרים </a:t>
            </a:r>
            <a:r>
              <a:rPr lang="he-IL" dirty="0">
                <a:solidFill>
                  <a:srgbClr val="1F497D"/>
                </a:solidFill>
              </a:rPr>
              <a:t>שונים בגוף, ביניהם הצבען (פיגמנט) מלנין, המקנה לעור צבע כהה, כמתואר בתרשים שלפניכם:</a:t>
            </a: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p:txBody>
      </p:sp>
      <p:sp>
        <p:nvSpPr>
          <p:cNvPr id="100356"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19: מחלת </a:t>
            </a:r>
            <a:r>
              <a:rPr lang="he-IL" sz="1800" b="1" dirty="0" err="1" smtClean="0">
                <a:solidFill>
                  <a:srgbClr val="FF6600"/>
                </a:solidFill>
              </a:rPr>
              <a:t>פנילקטונוריה</a:t>
            </a:r>
            <a:endParaRPr lang="he-IL" sz="1800" dirty="0" smtClean="0"/>
          </a:p>
        </p:txBody>
      </p:sp>
      <p:sp>
        <p:nvSpPr>
          <p:cNvPr id="8"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35B548B-2051-43CA-A1DD-09D1651AE41B}" type="slidenum">
              <a:rPr lang="he-IL" sz="1200" smtClean="0">
                <a:solidFill>
                  <a:srgbClr val="FFFFFF">
                    <a:lumMod val="85000"/>
                  </a:srgbClr>
                </a:solidFill>
              </a:rPr>
              <a:pPr fontAlgn="base">
                <a:spcBef>
                  <a:spcPct val="0"/>
                </a:spcBef>
                <a:spcAft>
                  <a:spcPct val="0"/>
                </a:spcAft>
                <a:defRPr/>
              </a:pPr>
              <a:t>58</a:t>
            </a:fld>
            <a:endParaRPr lang="he-IL" sz="1200" dirty="0" smtClean="0">
              <a:solidFill>
                <a:srgbClr val="FFFFFF">
                  <a:lumMod val="85000"/>
                </a:srgbClr>
              </a:solidFill>
            </a:endParaRPr>
          </a:p>
        </p:txBody>
      </p:sp>
      <p:pic>
        <p:nvPicPr>
          <p:cNvPr id="100358" name="תמונה 8" descr="..\003-1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275" y="1905000"/>
            <a:ext cx="49688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288" y="2927350"/>
            <a:ext cx="11176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1638" y="3917950"/>
            <a:ext cx="3354387"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929188" y="2495550"/>
            <a:ext cx="3865562" cy="397033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F497D"/>
                </a:solidFill>
              </a:rPr>
              <a:t>הצטברות של פנילאלנין בגוף גורמת נזקים למערכת העצבים המתפתחת אצל עובָּרים, תינוקות וילדים. בהיעדר אנזים</a:t>
            </a:r>
            <a:r>
              <a:rPr lang="en-US" dirty="0">
                <a:solidFill>
                  <a:srgbClr val="1F497D"/>
                </a:solidFill>
              </a:rPr>
              <a:t>PAH </a:t>
            </a:r>
            <a:r>
              <a:rPr lang="he-IL" dirty="0">
                <a:solidFill>
                  <a:srgbClr val="1F497D"/>
                </a:solidFill>
              </a:rPr>
              <a:t> פעיל, יש הצטברות של פנילאלנין בגוף. </a:t>
            </a:r>
          </a:p>
          <a:p>
            <a:pPr>
              <a:defRPr/>
            </a:pPr>
            <a:endParaRPr lang="he-IL" dirty="0">
              <a:solidFill>
                <a:srgbClr val="1F497D"/>
              </a:solidFill>
            </a:endParaRPr>
          </a:p>
          <a:p>
            <a:pPr>
              <a:defRPr/>
            </a:pPr>
            <a:r>
              <a:rPr lang="he-IL" dirty="0">
                <a:solidFill>
                  <a:schemeClr val="tx2"/>
                </a:solidFill>
              </a:rPr>
              <a:t>בלא טיפול מתאים, ילדים שהאנזים אינו פעיל בגופם מפתחים פנילקטונוריה, המתבטאת בפיגור שכלי ובהתפתחות לקויה. </a:t>
            </a:r>
          </a:p>
          <a:p>
            <a:pPr>
              <a:defRPr/>
            </a:pPr>
            <a:r>
              <a:rPr lang="he-IL" u="sng" dirty="0">
                <a:solidFill>
                  <a:schemeClr val="tx2"/>
                </a:solidFill>
              </a:rPr>
              <a:t>הדרך למניעת התפתחות המחלה היא דיאטה נטולת פנילאלנין.</a:t>
            </a:r>
          </a:p>
          <a:p>
            <a:pPr>
              <a:defRPr/>
            </a:pPr>
            <a:r>
              <a:rPr lang="he-IL" dirty="0">
                <a:solidFill>
                  <a:schemeClr val="tx2"/>
                </a:solidFill>
              </a:rPr>
              <a:t>על פי חוק, יצרני המזון מחויבים לציין </a:t>
            </a:r>
          </a:p>
          <a:p>
            <a:pPr>
              <a:defRPr/>
            </a:pPr>
            <a:r>
              <a:rPr lang="he-IL" dirty="0">
                <a:solidFill>
                  <a:schemeClr val="tx2"/>
                </a:solidFill>
              </a:rPr>
              <a:t>שמוצרים מכילים </a:t>
            </a:r>
            <a:r>
              <a:rPr lang="he-IL" dirty="0">
                <a:solidFill>
                  <a:srgbClr val="1F497D"/>
                </a:solidFill>
              </a:rPr>
              <a:t>פנילאלנין </a:t>
            </a:r>
          </a:p>
          <a:p>
            <a:pPr>
              <a:defRPr/>
            </a:pPr>
            <a:r>
              <a:rPr lang="he-IL" dirty="0">
                <a:solidFill>
                  <a:srgbClr val="1F497D"/>
                </a:solidFill>
              </a:rPr>
              <a:t>(לדוגמה: משקאות דיאט).</a:t>
            </a:r>
            <a:endParaRPr lang="he-IL" u="sng" dirty="0">
              <a:solidFill>
                <a:srgbClr val="1F497D"/>
              </a:solidFill>
            </a:endParaRPr>
          </a:p>
        </p:txBody>
      </p:sp>
      <p:sp>
        <p:nvSpPr>
          <p:cNvPr id="10" name="אליפסה 9"/>
          <p:cNvSpPr/>
          <p:nvPr/>
        </p:nvSpPr>
        <p:spPr>
          <a:xfrm>
            <a:off x="2109788" y="4681538"/>
            <a:ext cx="1319212" cy="6477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cxnSp>
        <p:nvCxnSpPr>
          <p:cNvPr id="12" name="מחבר חץ ישר 11"/>
          <p:cNvCxnSpPr/>
          <p:nvPr/>
        </p:nvCxnSpPr>
        <p:spPr>
          <a:xfrm flipV="1">
            <a:off x="1282700" y="5003800"/>
            <a:ext cx="36036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10828"/>
            <a:ext cx="8183563" cy="50784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a:t>
            </a:r>
            <a:r>
              <a:rPr lang="he-IL" b="1" dirty="0" smtClean="0">
                <a:solidFill>
                  <a:srgbClr val="1F497D"/>
                </a:solidFill>
                <a:latin typeface="Arial"/>
                <a:cs typeface="Arial"/>
              </a:rPr>
              <a:t>19: </a:t>
            </a:r>
            <a:r>
              <a:rPr lang="he-IL" dirty="0">
                <a:solidFill>
                  <a:srgbClr val="1F497D"/>
                </a:solidFill>
                <a:latin typeface="Arial"/>
                <a:cs typeface="Arial"/>
              </a:rPr>
              <a:t>מעובד מבגרות </a:t>
            </a:r>
            <a:r>
              <a:rPr lang="he-IL" dirty="0" smtClean="0">
                <a:solidFill>
                  <a:srgbClr val="1F497D"/>
                </a:solidFill>
              </a:rPr>
              <a:t>תשס"ד </a:t>
            </a:r>
            <a:r>
              <a:rPr lang="he-IL" b="1" dirty="0" smtClean="0">
                <a:solidFill>
                  <a:srgbClr val="1F497D"/>
                </a:solidFill>
              </a:rPr>
              <a:t>שאלת אתגר</a:t>
            </a:r>
            <a:endParaRPr lang="he-IL" b="1" dirty="0">
              <a:solidFill>
                <a:srgbClr val="1F497D"/>
              </a:solidFill>
            </a:endParaRPr>
          </a:p>
          <a:p>
            <a:pPr>
              <a:defRPr/>
            </a:pPr>
            <a:r>
              <a:rPr lang="he-IL" dirty="0">
                <a:solidFill>
                  <a:srgbClr val="1F497D"/>
                </a:solidFill>
              </a:rPr>
              <a:t>פנילקטונוריה היא מחלה תורשתית הנקבעת על ידי אלל רצסיבי בגן המקודד לאנזים </a:t>
            </a:r>
            <a:r>
              <a:rPr lang="en-US" dirty="0">
                <a:solidFill>
                  <a:srgbClr val="1F497D"/>
                </a:solidFill>
              </a:rPr>
              <a:t>PAH</a:t>
            </a:r>
            <a:r>
              <a:rPr lang="he-IL" dirty="0">
                <a:solidFill>
                  <a:srgbClr val="1F497D"/>
                </a:solidFill>
              </a:rPr>
              <a:t>.</a:t>
            </a:r>
            <a:endParaRPr lang="en-US" dirty="0">
              <a:solidFill>
                <a:srgbClr val="1F497D"/>
              </a:solidFill>
            </a:endParaRPr>
          </a:p>
          <a:p>
            <a:pPr>
              <a:defRPr/>
            </a:pPr>
            <a:r>
              <a:rPr lang="he-IL" dirty="0">
                <a:solidFill>
                  <a:srgbClr val="1F497D"/>
                </a:solidFill>
              </a:rPr>
              <a:t>האנזים</a:t>
            </a:r>
            <a:r>
              <a:rPr lang="en-US" dirty="0">
                <a:solidFill>
                  <a:srgbClr val="1F497D"/>
                </a:solidFill>
              </a:rPr>
              <a:t>PAH </a:t>
            </a:r>
            <a:r>
              <a:rPr lang="he-IL" dirty="0">
                <a:solidFill>
                  <a:srgbClr val="1F497D"/>
                </a:solidFill>
              </a:rPr>
              <a:t> הופך את החומצה האמינית פנילאלנין, </a:t>
            </a:r>
            <a:r>
              <a:rPr lang="he-IL" dirty="0">
                <a:solidFill>
                  <a:schemeClr val="tx2"/>
                </a:solidFill>
              </a:rPr>
              <a:t>הנמצאת במזון שאנו אוכלים, לחומצה האמינית טירוזין. באמצעות תהליכים אנזימטיים נוספים, נוצרים מן הטירוזין חומרים שונים בגוף, ביניהם הצבען (פיגמנט) מלנין, המקנה לעור צבע כהה, כמתואר בתרשים שלפניכם</a:t>
            </a:r>
            <a:r>
              <a:rPr lang="he-IL" dirty="0">
                <a:solidFill>
                  <a:srgbClr val="1F497D"/>
                </a:solidFill>
              </a:rPr>
              <a:t>:</a:t>
            </a: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a:defRPr/>
            </a:pPr>
            <a:endParaRPr lang="he-IL" dirty="0">
              <a:solidFill>
                <a:srgbClr val="1F497D"/>
              </a:solidFill>
            </a:endParaRPr>
          </a:p>
          <a:p>
            <a:pPr marL="342900" indent="-342900">
              <a:buFontTx/>
              <a:buAutoNum type="arabicPeriod"/>
              <a:defRPr/>
            </a:pPr>
            <a:r>
              <a:rPr lang="he-IL" dirty="0">
                <a:solidFill>
                  <a:srgbClr val="1F497D"/>
                </a:solidFill>
              </a:rPr>
              <a:t>א.   לחולים בפנילקטונוריה יש עור בהיר במיוחד. הסבירו מדוע. </a:t>
            </a:r>
          </a:p>
          <a:p>
            <a:pPr>
              <a:defRPr/>
            </a:pPr>
            <a:r>
              <a:rPr lang="he-IL" dirty="0">
                <a:solidFill>
                  <a:srgbClr val="1F497D"/>
                </a:solidFill>
              </a:rPr>
              <a:t>     ב.   לאם הטרוזיגוטית לאלל הקובע פנילקטונוריה נולד תינוק שעורו בהיר במיוחד.</a:t>
            </a:r>
          </a:p>
          <a:p>
            <a:pPr>
              <a:defRPr/>
            </a:pPr>
            <a:r>
              <a:rPr lang="he-IL" dirty="0">
                <a:solidFill>
                  <a:srgbClr val="1F497D"/>
                </a:solidFill>
              </a:rPr>
              <a:t>           האם על פי התרשים אפשר להסיק שהעור הבהיר של התינוק מעיד בהכרח </a:t>
            </a:r>
          </a:p>
          <a:p>
            <a:pPr>
              <a:defRPr/>
            </a:pPr>
            <a:r>
              <a:rPr lang="he-IL" dirty="0">
                <a:solidFill>
                  <a:srgbClr val="1F497D"/>
                </a:solidFill>
              </a:rPr>
              <a:t>           שהוא חולה בפנילקטונוריה? נמקו.   </a:t>
            </a:r>
          </a:p>
          <a:p>
            <a:pPr>
              <a:defRPr/>
            </a:pPr>
            <a:endParaRPr lang="he-IL" dirty="0">
              <a:solidFill>
                <a:srgbClr val="1F497D"/>
              </a:solidFill>
            </a:endParaRPr>
          </a:p>
          <a:p>
            <a:pPr>
              <a:defRPr/>
            </a:pPr>
            <a:r>
              <a:rPr lang="he-IL" dirty="0">
                <a:solidFill>
                  <a:srgbClr val="1F497D"/>
                </a:solidFill>
              </a:rPr>
              <a:t>2. כיום מוכרות כ-400 מוטציות שונות בגן המקודד לאנזים </a:t>
            </a:r>
            <a:r>
              <a:rPr lang="en-US" dirty="0">
                <a:solidFill>
                  <a:srgbClr val="1F497D"/>
                </a:solidFill>
              </a:rPr>
              <a:t>PAH</a:t>
            </a:r>
            <a:r>
              <a:rPr lang="he-IL" dirty="0">
                <a:solidFill>
                  <a:srgbClr val="1F497D"/>
                </a:solidFill>
              </a:rPr>
              <a:t>, וכולן גורמות </a:t>
            </a:r>
          </a:p>
          <a:p>
            <a:pPr>
              <a:defRPr/>
            </a:pPr>
            <a:r>
              <a:rPr lang="he-IL" dirty="0">
                <a:solidFill>
                  <a:srgbClr val="1F497D"/>
                </a:solidFill>
              </a:rPr>
              <a:t>   (אצל הומוזיגוטים) לפנילקטונוריה. הסבירו כיצד ייתכן שמוטציות שונות בגן המקודד </a:t>
            </a:r>
          </a:p>
          <a:p>
            <a:pPr>
              <a:defRPr/>
            </a:pPr>
            <a:r>
              <a:rPr lang="he-IL" dirty="0">
                <a:solidFill>
                  <a:srgbClr val="1F497D"/>
                </a:solidFill>
              </a:rPr>
              <a:t>   לאנזים, מביאות לאותה </a:t>
            </a:r>
            <a:r>
              <a:rPr lang="he-IL" dirty="0">
                <a:solidFill>
                  <a:schemeClr val="tx2"/>
                </a:solidFill>
              </a:rPr>
              <a:t>התוצאה.</a:t>
            </a:r>
          </a:p>
        </p:txBody>
      </p:sp>
      <p:sp>
        <p:nvSpPr>
          <p:cNvPr id="101380"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19: מחלת </a:t>
            </a:r>
            <a:r>
              <a:rPr lang="he-IL" sz="1800" b="1" dirty="0" err="1" smtClean="0">
                <a:solidFill>
                  <a:srgbClr val="FF6600"/>
                </a:solidFill>
              </a:rPr>
              <a:t>פנילקטונוריה</a:t>
            </a:r>
            <a:r>
              <a:rPr lang="he-IL" sz="1800" b="1" dirty="0" smtClean="0">
                <a:solidFill>
                  <a:srgbClr val="FF6600"/>
                </a:solidFill>
              </a:rPr>
              <a:t> - המשך</a:t>
            </a:r>
            <a:endParaRPr lang="he-IL" sz="1800" dirty="0" smtClean="0"/>
          </a:p>
        </p:txBody>
      </p:sp>
      <p:sp>
        <p:nvSpPr>
          <p:cNvPr id="8"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BC6E7CD-0EEB-432E-AABA-6C009F93B8B5}" type="slidenum">
              <a:rPr lang="he-IL" sz="1200" smtClean="0">
                <a:solidFill>
                  <a:srgbClr val="FFFFFF">
                    <a:lumMod val="85000"/>
                  </a:srgbClr>
                </a:solidFill>
              </a:rPr>
              <a:pPr fontAlgn="base">
                <a:spcBef>
                  <a:spcPct val="0"/>
                </a:spcBef>
                <a:spcAft>
                  <a:spcPct val="0"/>
                </a:spcAft>
                <a:defRPr/>
              </a:pPr>
              <a:t>59</a:t>
            </a:fld>
            <a:endParaRPr lang="he-IL" sz="1200" dirty="0" smtClean="0">
              <a:solidFill>
                <a:srgbClr val="FFFFFF">
                  <a:lumMod val="85000"/>
                </a:srgbClr>
              </a:solidFill>
            </a:endParaRPr>
          </a:p>
        </p:txBody>
      </p:sp>
      <p:pic>
        <p:nvPicPr>
          <p:cNvPr id="101382" name="תמונה 8" descr="..\003-1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675" y="2133600"/>
            <a:ext cx="496887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9"/>
          <p:cNvSpPr>
            <a:spLocks noGrp="1"/>
          </p:cNvSpPr>
          <p:nvPr>
            <p:ph type="title"/>
          </p:nvPr>
        </p:nvSpPr>
        <p:spPr>
          <a:xfrm>
            <a:off x="-324544" y="36935"/>
            <a:ext cx="8985176" cy="439737"/>
          </a:xfrm>
        </p:spPr>
        <p:txBody>
          <a:bodyPr/>
          <a:lstStyle/>
          <a:p>
            <a:pPr fontAlgn="auto">
              <a:defRPr/>
            </a:pPr>
            <a:r>
              <a:rPr lang="he-IL" sz="1800" b="1" dirty="0" smtClean="0">
                <a:solidFill>
                  <a:srgbClr val="FF6600"/>
                </a:solidFill>
              </a:rPr>
              <a:t>הקשר בין ה-</a:t>
            </a:r>
            <a:r>
              <a:rPr lang="en-US" sz="1800" b="1" dirty="0" smtClean="0">
                <a:solidFill>
                  <a:srgbClr val="FF6600"/>
                </a:solidFill>
              </a:rPr>
              <a:t>DNA</a:t>
            </a:r>
            <a:r>
              <a:rPr lang="he-IL" sz="1800" b="1" dirty="0" smtClean="0">
                <a:solidFill>
                  <a:srgbClr val="FF6600"/>
                </a:solidFill>
              </a:rPr>
              <a:t> לתכונות – סימולציה</a:t>
            </a:r>
            <a:endParaRPr lang="he-IL" dirty="0"/>
          </a:p>
        </p:txBody>
      </p:sp>
      <p:sp>
        <p:nvSpPr>
          <p:cNvPr id="19"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1DCE9EC-0B71-4EA2-ABF1-5C49D1E981D6}" type="slidenum">
              <a:rPr lang="he-IL" sz="1200" smtClean="0">
                <a:solidFill>
                  <a:srgbClr val="FFFFFF">
                    <a:lumMod val="85000"/>
                  </a:srgbClr>
                </a:solidFill>
              </a:rPr>
              <a:pPr fontAlgn="base">
                <a:spcBef>
                  <a:spcPct val="0"/>
                </a:spcBef>
                <a:spcAft>
                  <a:spcPct val="0"/>
                </a:spcAft>
                <a:defRPr/>
              </a:pPr>
              <a:t>6</a:t>
            </a:fld>
            <a:endParaRPr lang="he-IL" sz="1200" dirty="0" smtClean="0">
              <a:solidFill>
                <a:srgbClr val="FFFFFF">
                  <a:lumMod val="85000"/>
                </a:srgbClr>
              </a:solidFill>
            </a:endParaRPr>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671" y="938212"/>
            <a:ext cx="8485239" cy="3858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444738" y="5013176"/>
            <a:ext cx="8389937" cy="66995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hlinkClick r:id="rId3"/>
              </a:rPr>
              <a:t>בסימולציה</a:t>
            </a:r>
            <a:r>
              <a:rPr lang="he-IL" kern="0" dirty="0">
                <a:solidFill>
                  <a:prstClr val="black"/>
                </a:solidFill>
              </a:rPr>
              <a:t> מתואר הקשר בין הגן המקודד לאנזים המייצר מלנין ובין תכונת צבע העור.</a:t>
            </a:r>
          </a:p>
          <a:p>
            <a:pPr fontAlgn="auto">
              <a:spcBef>
                <a:spcPts val="0"/>
              </a:spcBef>
              <a:spcAft>
                <a:spcPts val="0"/>
              </a:spcAft>
              <a:defRPr/>
            </a:pPr>
            <a:r>
              <a:rPr lang="he-IL" kern="0" dirty="0">
                <a:solidFill>
                  <a:prstClr val="black"/>
                </a:solidFill>
              </a:rPr>
              <a:t>ליקוי בגן (מוטציה) עלול לגרום ללבקנות. </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7"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6956679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44711"/>
            <a:ext cx="8183563"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a:t>
            </a:r>
            <a:r>
              <a:rPr lang="he-IL" b="1" dirty="0" smtClean="0">
                <a:solidFill>
                  <a:srgbClr val="1F497D"/>
                </a:solidFill>
                <a:latin typeface="Arial"/>
                <a:cs typeface="Arial"/>
              </a:rPr>
              <a:t>19: </a:t>
            </a:r>
            <a:r>
              <a:rPr lang="he-IL" dirty="0">
                <a:solidFill>
                  <a:srgbClr val="1F497D"/>
                </a:solidFill>
                <a:latin typeface="Arial"/>
                <a:cs typeface="Arial"/>
              </a:rPr>
              <a:t>בגרות</a:t>
            </a:r>
            <a:r>
              <a:rPr lang="he-IL" b="1" dirty="0">
                <a:solidFill>
                  <a:srgbClr val="1F497D"/>
                </a:solidFill>
                <a:latin typeface="Arial"/>
                <a:cs typeface="Arial"/>
              </a:rPr>
              <a:t> </a:t>
            </a:r>
            <a:r>
              <a:rPr lang="he-IL" dirty="0">
                <a:solidFill>
                  <a:srgbClr val="1F497D"/>
                </a:solidFill>
              </a:rPr>
              <a:t>תשס"ד</a:t>
            </a:r>
          </a:p>
          <a:p>
            <a:pPr marL="342900" indent="-342900">
              <a:buFontTx/>
              <a:buAutoNum type="arabicPeriod"/>
              <a:defRPr/>
            </a:pPr>
            <a:r>
              <a:rPr lang="he-IL" dirty="0">
                <a:solidFill>
                  <a:srgbClr val="1F497D"/>
                </a:solidFill>
              </a:rPr>
              <a:t>א.   לחולים בפנילקטונוריה יש עור בהיר במיוחד. הסבירו מדוע. </a:t>
            </a:r>
          </a:p>
          <a:p>
            <a:pPr>
              <a:defRPr/>
            </a:pPr>
            <a:r>
              <a:rPr lang="he-IL" dirty="0">
                <a:solidFill>
                  <a:srgbClr val="1F497D"/>
                </a:solidFill>
              </a:rPr>
              <a:t>     ב.   לאם הטרוזיגוטית לאלל הקובע פנילקטונוריה נולד תינוק שעורו בהיר במיוחד.</a:t>
            </a:r>
          </a:p>
          <a:p>
            <a:pPr>
              <a:defRPr/>
            </a:pPr>
            <a:r>
              <a:rPr lang="he-IL" dirty="0">
                <a:solidFill>
                  <a:srgbClr val="1F497D"/>
                </a:solidFill>
              </a:rPr>
              <a:t>           האם על פי התרשים אפשר להסיק שהעור הבהיר של התינוק מעיד בהכרח שהוא   </a:t>
            </a:r>
          </a:p>
          <a:p>
            <a:pPr>
              <a:defRPr/>
            </a:pPr>
            <a:r>
              <a:rPr lang="he-IL" dirty="0">
                <a:solidFill>
                  <a:srgbClr val="1F497D"/>
                </a:solidFill>
              </a:rPr>
              <a:t>           חולה בפנילקטונוריה? נמקו.   </a:t>
            </a:r>
          </a:p>
          <a:p>
            <a:pPr marL="342900" indent="-342900">
              <a:buFontTx/>
              <a:buAutoNum type="arabicPeriod" startAt="2"/>
              <a:defRPr/>
            </a:pPr>
            <a:r>
              <a:rPr lang="he-IL" dirty="0">
                <a:solidFill>
                  <a:srgbClr val="1F497D"/>
                </a:solidFill>
              </a:rPr>
              <a:t>כיום מוכרות כ- 400 מוטציות שונות בגן המקודד לאנזים </a:t>
            </a:r>
            <a:r>
              <a:rPr lang="en-US" dirty="0">
                <a:solidFill>
                  <a:srgbClr val="1F497D"/>
                </a:solidFill>
              </a:rPr>
              <a:t>PAH</a:t>
            </a:r>
            <a:r>
              <a:rPr lang="he-IL" dirty="0">
                <a:solidFill>
                  <a:srgbClr val="1F497D"/>
                </a:solidFill>
              </a:rPr>
              <a:t>, וכולן גורמות (אצל </a:t>
            </a:r>
          </a:p>
          <a:p>
            <a:pPr>
              <a:defRPr/>
            </a:pPr>
            <a:r>
              <a:rPr lang="he-IL" dirty="0">
                <a:solidFill>
                  <a:srgbClr val="1F497D"/>
                </a:solidFill>
              </a:rPr>
              <a:t>     הומוזיגוטים) לפנילקטונוריה. הסבירו כיצד ייתכן שמוטציות שונות בגן המקודד לאנזים </a:t>
            </a:r>
          </a:p>
          <a:p>
            <a:pPr>
              <a:defRPr/>
            </a:pPr>
            <a:r>
              <a:rPr lang="he-IL" dirty="0">
                <a:solidFill>
                  <a:srgbClr val="1F497D"/>
                </a:solidFill>
              </a:rPr>
              <a:t>     מביאות לאותה התוצאה.</a:t>
            </a:r>
          </a:p>
        </p:txBody>
      </p:sp>
      <p:sp>
        <p:nvSpPr>
          <p:cNvPr id="102404"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8"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76191DA-CB37-48F0-8812-601128AEE397}" type="slidenum">
              <a:rPr lang="he-IL" sz="1200" smtClean="0">
                <a:solidFill>
                  <a:srgbClr val="FFFFFF">
                    <a:lumMod val="85000"/>
                  </a:srgbClr>
                </a:solidFill>
              </a:rPr>
              <a:pPr fontAlgn="base">
                <a:spcBef>
                  <a:spcPct val="0"/>
                </a:spcBef>
                <a:spcAft>
                  <a:spcPct val="0"/>
                </a:spcAft>
                <a:defRPr/>
              </a:pPr>
              <a:t>60</a:t>
            </a:fld>
            <a:endParaRPr lang="he-IL" sz="1200" dirty="0" smtClean="0">
              <a:solidFill>
                <a:srgbClr val="FFFFFF">
                  <a:lumMod val="85000"/>
                </a:srgbClr>
              </a:solidFill>
            </a:endParaRPr>
          </a:p>
        </p:txBody>
      </p:sp>
      <p:pic>
        <p:nvPicPr>
          <p:cNvPr id="102406" name="תמונה 8" descr="..\003-1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338" y="2773363"/>
            <a:ext cx="391477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p:nvPr/>
        </p:nvSpPr>
        <p:spPr>
          <a:xfrm>
            <a:off x="252413" y="3578225"/>
            <a:ext cx="8196262" cy="28035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endParaRPr lang="he-IL" dirty="0">
              <a:solidFill>
                <a:prstClr val="black"/>
              </a:solidFill>
            </a:endParaRPr>
          </a:p>
          <a:p>
            <a:pPr marL="342900" indent="-342900" fontAlgn="auto">
              <a:spcBef>
                <a:spcPts val="0"/>
              </a:spcBef>
              <a:spcAft>
                <a:spcPts val="0"/>
              </a:spcAft>
              <a:buFontTx/>
              <a:buAutoNum type="arabicPeriod"/>
              <a:defRPr/>
            </a:pPr>
            <a:r>
              <a:rPr lang="he-IL" dirty="0">
                <a:solidFill>
                  <a:prstClr val="black"/>
                </a:solidFill>
              </a:rPr>
              <a:t>א. יש לחולים עור בהיר במיוחד מכיוון שלא נוצר אצלם טירוזין, שהוא חומר המוצא ליצירת מלנין. המלנין הוא פיגמנט המקנה לעור את צבעו החום.</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a:solidFill>
                  <a:prstClr val="black"/>
                </a:solidFill>
              </a:rPr>
              <a:t>ב. אי אפשר להסיק בוודאות שהתינוק חולה בפנילקטנוריה. </a:t>
            </a:r>
            <a:r>
              <a:rPr lang="he-IL" dirty="0">
                <a:solidFill>
                  <a:schemeClr val="tx1"/>
                </a:solidFill>
              </a:rPr>
              <a:t>ייתכן</a:t>
            </a:r>
            <a:r>
              <a:rPr lang="he-IL" dirty="0">
                <a:solidFill>
                  <a:schemeClr val="accent6">
                    <a:lumMod val="50000"/>
                    <a:lumOff val="50000"/>
                  </a:schemeClr>
                </a:solidFill>
              </a:rPr>
              <a:t> </a:t>
            </a:r>
            <a:r>
              <a:rPr lang="he-IL" dirty="0">
                <a:solidFill>
                  <a:prstClr val="black"/>
                </a:solidFill>
              </a:rPr>
              <a:t>שפעילות האנזים ההופך    </a:t>
            </a:r>
          </a:p>
          <a:p>
            <a:pPr fontAlgn="auto">
              <a:spcBef>
                <a:spcPts val="0"/>
              </a:spcBef>
              <a:spcAft>
                <a:spcPts val="0"/>
              </a:spcAft>
              <a:defRPr/>
            </a:pPr>
            <a:r>
              <a:rPr lang="he-IL" dirty="0">
                <a:solidFill>
                  <a:prstClr val="black"/>
                </a:solidFill>
              </a:rPr>
              <a:t>    טירוזין למלנין נמוכה אצלו (מסיבה גנטית או אחרת).</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a:solidFill>
                  <a:prstClr val="black"/>
                </a:solidFill>
              </a:rPr>
              <a:t>2. המוטציות השונות באתרים שונים בגן המקודד לאנזים </a:t>
            </a:r>
            <a:r>
              <a:rPr lang="en-US" dirty="0">
                <a:solidFill>
                  <a:prstClr val="black"/>
                </a:solidFill>
              </a:rPr>
              <a:t>PAH</a:t>
            </a:r>
            <a:r>
              <a:rPr lang="he-IL" dirty="0">
                <a:solidFill>
                  <a:prstClr val="black"/>
                </a:solidFill>
              </a:rPr>
              <a:t> גורמות לשינויים בחלבון, </a:t>
            </a:r>
          </a:p>
          <a:p>
            <a:pPr fontAlgn="auto">
              <a:spcBef>
                <a:spcPts val="0"/>
              </a:spcBef>
              <a:spcAft>
                <a:spcPts val="0"/>
              </a:spcAft>
              <a:defRPr/>
            </a:pPr>
            <a:r>
              <a:rPr lang="he-IL" dirty="0">
                <a:solidFill>
                  <a:prstClr val="black"/>
                </a:solidFill>
              </a:rPr>
              <a:t>    כלומר באנזים, ולפגיעה בפעילותו המתבטאת במחלה.</a:t>
            </a:r>
          </a:p>
        </p:txBody>
      </p:sp>
      <p:sp>
        <p:nvSpPr>
          <p:cNvPr id="9"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10877"/>
            <a:ext cx="8183563" cy="147796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t>אפשר לבדוק את קיום המחלה בילודים בעזרת בדיקת ריכוז פנילאלנין בדם.</a:t>
            </a:r>
          </a:p>
          <a:p>
            <a:pPr>
              <a:defRPr/>
            </a:pPr>
            <a:r>
              <a:rPr lang="he-IL" dirty="0"/>
              <a:t>פנילאלנין מצטבר בתאים, ומקצתו יוצא בתהליך דיפוזיה אל הדם. איתור מוקדם של המחלה חשוב ביותר מכיוון שבלא טיפול בדיאטה נטולת פנילאלנין, בתוך זמן קצר יתגלו סימני פיגור, והם בלתי הפיכים.</a:t>
            </a:r>
          </a:p>
          <a:p>
            <a:pPr>
              <a:defRPr/>
            </a:pPr>
            <a:endParaRPr lang="he-IL" dirty="0"/>
          </a:p>
        </p:txBody>
      </p:sp>
      <p:sp>
        <p:nvSpPr>
          <p:cNvPr id="103428"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מחלת </a:t>
            </a:r>
            <a:r>
              <a:rPr lang="he-IL" sz="1800" b="1" dirty="0" err="1" smtClean="0">
                <a:solidFill>
                  <a:srgbClr val="FF6600"/>
                </a:solidFill>
              </a:rPr>
              <a:t>פנילקטונוריה</a:t>
            </a:r>
            <a:endParaRPr lang="he-IL" sz="1800" dirty="0" smtClean="0"/>
          </a:p>
        </p:txBody>
      </p:sp>
      <p:sp>
        <p:nvSpPr>
          <p:cNvPr id="8"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B0D606E-A162-4558-8973-A94CDFDF7E31}" type="slidenum">
              <a:rPr lang="he-IL" sz="1200" smtClean="0">
                <a:solidFill>
                  <a:srgbClr val="FFFFFF">
                    <a:lumMod val="85000"/>
                  </a:srgbClr>
                </a:solidFill>
              </a:rPr>
              <a:pPr fontAlgn="base">
                <a:spcBef>
                  <a:spcPct val="0"/>
                </a:spcBef>
                <a:spcAft>
                  <a:spcPct val="0"/>
                </a:spcAft>
                <a:defRPr/>
              </a:pPr>
              <a:t>61</a:t>
            </a:fld>
            <a:endParaRPr lang="he-IL" sz="1200" dirty="0" smtClean="0">
              <a:solidFill>
                <a:srgbClr val="FFFFFF">
                  <a:lumMod val="85000"/>
                </a:srgbClr>
              </a:solidFill>
            </a:endParaRPr>
          </a:p>
        </p:txBody>
      </p:sp>
      <p:pic>
        <p:nvPicPr>
          <p:cNvPr id="10343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4550" y="2420938"/>
            <a:ext cx="5165725"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1" name="מלבן 1"/>
          <p:cNvSpPr>
            <a:spLocks noChangeArrowheads="1"/>
          </p:cNvSpPr>
          <p:nvPr/>
        </p:nvSpPr>
        <p:spPr bwMode="auto">
          <a:xfrm>
            <a:off x="-1260475" y="4987925"/>
            <a:ext cx="63182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5000"/>
              </a:lnSpc>
              <a:spcAft>
                <a:spcPts val="1000"/>
              </a:spcAft>
            </a:pPr>
            <a:r>
              <a:rPr lang="en-US">
                <a:solidFill>
                  <a:srgbClr val="000000"/>
                </a:solidFill>
                <a:cs typeface="Calibri" pitchFamily="34" charset="0"/>
                <a:hlinkClick r:id="rId3"/>
              </a:rPr>
              <a:t> </a:t>
            </a:r>
            <a:r>
              <a:rPr lang="en-US" sz="1000">
                <a:solidFill>
                  <a:srgbClr val="000000"/>
                </a:solidFill>
                <a:cs typeface="Calibri" pitchFamily="34" charset="0"/>
                <a:hlinkClick r:id="rId3"/>
              </a:rPr>
              <a:t>U.S. Air Force photo/Staff Sgt Eric T. Sheler</a:t>
            </a:r>
            <a:r>
              <a:rPr lang="he-IL" sz="1000">
                <a:latin typeface="Calibri" pitchFamily="34" charset="0"/>
                <a:cs typeface="Calibri" pitchFamily="34" charset="0"/>
                <a:hlinkClick r:id="rId3"/>
              </a:rPr>
              <a:t>©</a:t>
            </a:r>
            <a:r>
              <a:rPr lang="he-IL" sz="2800">
                <a:latin typeface="Calibri" pitchFamily="34" charset="0"/>
                <a:cs typeface="Calibri" pitchFamily="34" charset="0"/>
              </a:rPr>
              <a:t> </a:t>
            </a:r>
            <a:endParaRPr lang="en-US" sz="2800">
              <a:latin typeface="Calibri" pitchFamily="34" charset="0"/>
              <a:cs typeface="Calibri" pitchFamily="34" charset="0"/>
            </a:endParaRPr>
          </a:p>
        </p:txBody>
      </p:sp>
      <p:sp>
        <p:nvSpPr>
          <p:cNvPr id="9"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6" descr="C:\Users\O_B\Documents\א נחשון\camel1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BE0AA4-52C2-49B6-9236-A43EB769DE1D}" type="slidenum">
              <a:rPr lang="he-IL" smtClean="0"/>
              <a:pPr fontAlgn="base">
                <a:spcBef>
                  <a:spcPct val="0"/>
                </a:spcBef>
                <a:spcAft>
                  <a:spcPct val="0"/>
                </a:spcAft>
                <a:defRPr/>
              </a:pPr>
              <a:t>62</a:t>
            </a:fld>
            <a:endParaRPr lang="he-IL" dirty="0" smtClean="0"/>
          </a:p>
        </p:txBody>
      </p:sp>
      <p:sp>
        <p:nvSpPr>
          <p:cNvPr id="6" name="כותרת 5"/>
          <p:cNvSpPr>
            <a:spLocks noGrp="1"/>
          </p:cNvSpPr>
          <p:nvPr>
            <p:ph type="ctrTitle"/>
          </p:nvPr>
        </p:nvSpPr>
        <p:spPr>
          <a:xfrm>
            <a:off x="890588" y="35346"/>
            <a:ext cx="7772400" cy="441326"/>
          </a:xfrm>
        </p:spPr>
        <p:txBody>
          <a:bodyPr/>
          <a:lstStyle/>
          <a:p>
            <a:pPr fontAlgn="auto">
              <a:defRPr/>
            </a:pPr>
            <a:r>
              <a:rPr lang="he-IL" sz="1800" b="1" dirty="0" smtClean="0">
                <a:solidFill>
                  <a:srgbClr val="FF6600"/>
                </a:solidFill>
                <a:ea typeface="+mn-ea"/>
              </a:rPr>
              <a:t>שאלה 20: ביולוגיה בחיוך</a:t>
            </a:r>
            <a:endParaRPr lang="he-IL" sz="1800" dirty="0" smtClean="0">
              <a:solidFill>
                <a:schemeClr val="accent6">
                  <a:lumMod val="50000"/>
                  <a:lumOff val="50000"/>
                </a:schemeClr>
              </a:solidFill>
            </a:endParaRPr>
          </a:p>
        </p:txBody>
      </p:sp>
      <p:sp>
        <p:nvSpPr>
          <p:cNvPr id="189446"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62</a:t>
            </a:fld>
            <a:endParaRPr lang="he-IL" sz="1100" smtClean="0">
              <a:solidFill>
                <a:srgbClr val="BFBFBF"/>
              </a:solidFill>
            </a:endParaRPr>
          </a:p>
        </p:txBody>
      </p:sp>
      <p:sp>
        <p:nvSpPr>
          <p:cNvPr id="8" name="TextBox 7"/>
          <p:cNvSpPr txBox="1"/>
          <p:nvPr/>
        </p:nvSpPr>
        <p:spPr>
          <a:xfrm>
            <a:off x="1979613" y="479425"/>
            <a:ext cx="6638925" cy="452431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20:</a:t>
            </a:r>
          </a:p>
          <a:p>
            <a:pPr eaLnBrk="1" hangingPunct="1">
              <a:defRPr/>
            </a:pPr>
            <a:r>
              <a:rPr lang="he-IL" dirty="0" smtClean="0">
                <a:solidFill>
                  <a:schemeClr val="tx2"/>
                </a:solidFill>
                <a:latin typeface="Arial"/>
                <a:cs typeface="Arial"/>
              </a:rPr>
              <a:t>כידוע, ספיידרמן בעל יכולת לייצר קורי </a:t>
            </a:r>
            <a:r>
              <a:rPr lang="he-IL" dirty="0">
                <a:solidFill>
                  <a:schemeClr val="tx2"/>
                </a:solidFill>
                <a:latin typeface="Arial"/>
                <a:cs typeface="Arial"/>
              </a:rPr>
              <a:t>עכביש </a:t>
            </a:r>
            <a:r>
              <a:rPr lang="he-IL" dirty="0" smtClean="0">
                <a:solidFill>
                  <a:schemeClr val="tx2"/>
                </a:solidFill>
                <a:latin typeface="Arial"/>
                <a:cs typeface="Arial"/>
              </a:rPr>
              <a:t>ולירות אותם מכף ידו.</a:t>
            </a:r>
          </a:p>
          <a:p>
            <a:pPr eaLnBrk="1" hangingPunct="1">
              <a:defRPr/>
            </a:pPr>
            <a:r>
              <a:rPr lang="he-IL" dirty="0" smtClean="0">
                <a:solidFill>
                  <a:schemeClr val="tx2"/>
                </a:solidFill>
                <a:latin typeface="Arial"/>
                <a:cs typeface="Arial"/>
              </a:rPr>
              <a:t>ואולם לא רבים יודעים שהיכולת הזאת לא נרכשה בעקבות </a:t>
            </a:r>
            <a:r>
              <a:rPr lang="he-IL" dirty="0">
                <a:solidFill>
                  <a:schemeClr val="tx2"/>
                </a:solidFill>
                <a:latin typeface="Arial"/>
                <a:cs typeface="Arial"/>
              </a:rPr>
              <a:t>עקיצה של עכביש </a:t>
            </a:r>
            <a:r>
              <a:rPr lang="he-IL" dirty="0" smtClean="0">
                <a:solidFill>
                  <a:schemeClr val="tx2"/>
                </a:solidFill>
                <a:latin typeface="Arial"/>
                <a:cs typeface="Arial"/>
              </a:rPr>
              <a:t>אלא בעקבות מוטציה </a:t>
            </a:r>
            <a:r>
              <a:rPr lang="he-IL" dirty="0">
                <a:solidFill>
                  <a:schemeClr val="tx2"/>
                </a:solidFill>
                <a:latin typeface="Arial"/>
                <a:cs typeface="Arial"/>
              </a:rPr>
              <a:t>שנגרמה </a:t>
            </a:r>
            <a:r>
              <a:rPr lang="he-IL" dirty="0" smtClean="0">
                <a:solidFill>
                  <a:schemeClr val="tx2"/>
                </a:solidFill>
                <a:latin typeface="Arial"/>
                <a:cs typeface="Arial"/>
              </a:rPr>
              <a:t>לאחר </a:t>
            </a:r>
            <a:r>
              <a:rPr lang="he-IL" dirty="0">
                <a:solidFill>
                  <a:schemeClr val="tx2"/>
                </a:solidFill>
                <a:latin typeface="Arial"/>
                <a:cs typeface="Arial"/>
              </a:rPr>
              <a:t>שנרדם </a:t>
            </a:r>
            <a:r>
              <a:rPr lang="he-IL" dirty="0" smtClean="0">
                <a:solidFill>
                  <a:schemeClr val="tx2"/>
                </a:solidFill>
                <a:latin typeface="Arial"/>
                <a:cs typeface="Arial"/>
              </a:rPr>
              <a:t>כשבידו </a:t>
            </a:r>
            <a:r>
              <a:rPr lang="he-IL" dirty="0">
                <a:solidFill>
                  <a:schemeClr val="tx2"/>
                </a:solidFill>
                <a:latin typeface="Arial"/>
                <a:cs typeface="Arial"/>
              </a:rPr>
              <a:t>הטלפון הנייד דולק, בזמן המתנה לשירות לקוחות של חברה לתקשורת סלולרית.</a:t>
            </a:r>
          </a:p>
          <a:p>
            <a:pPr eaLnBrk="1" hangingPunct="1">
              <a:defRPr/>
            </a:pPr>
            <a:r>
              <a:rPr lang="he-IL" dirty="0">
                <a:solidFill>
                  <a:schemeClr val="tx2"/>
                </a:solidFill>
                <a:latin typeface="Arial"/>
                <a:cs typeface="Arial"/>
              </a:rPr>
              <a:t>המוטציה היא מסוג של החלפת </a:t>
            </a:r>
            <a:r>
              <a:rPr lang="he-IL" dirty="0" smtClean="0">
                <a:solidFill>
                  <a:schemeClr val="tx2"/>
                </a:solidFill>
                <a:latin typeface="Arial"/>
                <a:cs typeface="Arial"/>
              </a:rPr>
              <a:t>בסיס, והיא התרחשה </a:t>
            </a:r>
            <a:r>
              <a:rPr lang="he-IL" dirty="0">
                <a:solidFill>
                  <a:schemeClr val="tx2"/>
                </a:solidFill>
                <a:latin typeface="Arial"/>
                <a:cs typeface="Arial"/>
              </a:rPr>
              <a:t>בתא </a:t>
            </a:r>
            <a:r>
              <a:rPr lang="he-IL" dirty="0" smtClean="0">
                <a:solidFill>
                  <a:schemeClr val="tx2"/>
                </a:solidFill>
                <a:latin typeface="Arial"/>
                <a:cs typeface="Arial"/>
              </a:rPr>
              <a:t>העור </a:t>
            </a:r>
            <a:r>
              <a:rPr lang="he-IL" dirty="0">
                <a:solidFill>
                  <a:schemeClr val="tx2"/>
                </a:solidFill>
                <a:latin typeface="Arial"/>
                <a:cs typeface="Arial"/>
              </a:rPr>
              <a:t>בפרק כף ידו של ספיידרמן. המוטציה גרמה לשינוי בגן המקודד לחלבון קולגן והפכה אותו לגן המקודד לחלבון של קורי עכביש.</a:t>
            </a:r>
          </a:p>
          <a:p>
            <a:pPr eaLnBrk="1" hangingPunct="1">
              <a:defRPr/>
            </a:pPr>
            <a:endParaRPr lang="he-IL" dirty="0" smtClean="0">
              <a:solidFill>
                <a:schemeClr val="tx2"/>
              </a:solidFill>
              <a:latin typeface="Arial"/>
              <a:cs typeface="Arial"/>
            </a:endParaRPr>
          </a:p>
          <a:p>
            <a:pPr eaLnBrk="1" hangingPunct="1">
              <a:defRPr/>
            </a:pPr>
            <a:r>
              <a:rPr lang="he-IL" dirty="0" smtClean="0">
                <a:solidFill>
                  <a:schemeClr val="tx2"/>
                </a:solidFill>
                <a:latin typeface="Arial"/>
                <a:cs typeface="Arial"/>
              </a:rPr>
              <a:t>ספיידרמן מעוניין </a:t>
            </a:r>
            <a:r>
              <a:rPr lang="he-IL" dirty="0">
                <a:solidFill>
                  <a:schemeClr val="tx2"/>
                </a:solidFill>
                <a:latin typeface="Arial"/>
                <a:cs typeface="Arial"/>
              </a:rPr>
              <a:t>לשפר את היכולות שלו </a:t>
            </a:r>
            <a:r>
              <a:rPr lang="he-IL" dirty="0" smtClean="0">
                <a:solidFill>
                  <a:schemeClr val="tx2"/>
                </a:solidFill>
                <a:latin typeface="Arial"/>
                <a:cs typeface="Arial"/>
              </a:rPr>
              <a:t>ולירות קורי </a:t>
            </a:r>
            <a:r>
              <a:rPr lang="he-IL" dirty="0">
                <a:solidFill>
                  <a:schemeClr val="tx2"/>
                </a:solidFill>
                <a:latin typeface="Arial"/>
                <a:cs typeface="Arial"/>
              </a:rPr>
              <a:t>עכביש גם </a:t>
            </a:r>
            <a:r>
              <a:rPr lang="he-IL" dirty="0" smtClean="0">
                <a:solidFill>
                  <a:schemeClr val="tx2"/>
                </a:solidFill>
                <a:latin typeface="Arial"/>
                <a:cs typeface="Arial"/>
              </a:rPr>
              <a:t>מן הרגליים, דרך </a:t>
            </a:r>
            <a:r>
              <a:rPr lang="he-IL" dirty="0">
                <a:solidFill>
                  <a:schemeClr val="tx2"/>
                </a:solidFill>
                <a:latin typeface="Arial"/>
                <a:cs typeface="Arial"/>
              </a:rPr>
              <a:t>יצירת מוטציה </a:t>
            </a:r>
            <a:r>
              <a:rPr lang="he-IL" dirty="0" smtClean="0">
                <a:solidFill>
                  <a:schemeClr val="tx2"/>
                </a:solidFill>
                <a:latin typeface="Arial"/>
                <a:cs typeface="Arial"/>
              </a:rPr>
              <a:t>דומה בתאי </a:t>
            </a:r>
            <a:r>
              <a:rPr lang="he-IL" dirty="0">
                <a:solidFill>
                  <a:schemeClr val="tx2"/>
                </a:solidFill>
                <a:latin typeface="Arial"/>
                <a:cs typeface="Arial"/>
              </a:rPr>
              <a:t>העור של הרגל.</a:t>
            </a:r>
          </a:p>
          <a:p>
            <a:pPr eaLnBrk="1" hangingPunct="1">
              <a:defRPr/>
            </a:pPr>
            <a:r>
              <a:rPr lang="he-IL" dirty="0" smtClean="0">
                <a:solidFill>
                  <a:schemeClr val="tx2"/>
                </a:solidFill>
                <a:latin typeface="Arial"/>
                <a:cs typeface="Arial"/>
              </a:rPr>
              <a:t>דודתו האוהבת ניסתה להסביר לו שהסיכוי להצליח ליצור מוטציה דומה באותה השיטה הוא אפסי. האם אתם מסכימים עם דעתה? נמקו.</a:t>
            </a:r>
          </a:p>
          <a:p>
            <a:pPr eaLnBrk="1" hangingPunct="1">
              <a:defRPr/>
            </a:pPr>
            <a:endParaRPr lang="he-IL" dirty="0" smtClean="0">
              <a:solidFill>
                <a:schemeClr val="tx2"/>
              </a:solidFill>
              <a:latin typeface="Arial"/>
              <a:cs typeface="Arial"/>
            </a:endParaRPr>
          </a:p>
          <a:p>
            <a:pPr eaLnBrk="1" hangingPunct="1">
              <a:defRPr/>
            </a:pPr>
            <a:endParaRPr lang="he-IL" dirty="0">
              <a:solidFill>
                <a:srgbClr val="1F497D"/>
              </a:solidFill>
              <a:latin typeface="Arial"/>
              <a:cs typeface="Arial"/>
            </a:endParaRPr>
          </a:p>
          <a:p>
            <a:pPr eaLnBrk="1" hangingPunct="1">
              <a:defRPr/>
            </a:pPr>
            <a:endParaRPr lang="he-IL" dirty="0">
              <a:solidFill>
                <a:srgbClr val="1F497D"/>
              </a:solidFill>
              <a:latin typeface="Arial"/>
              <a:cs typeface="Arial"/>
            </a:endParaRPr>
          </a:p>
        </p:txBody>
      </p:sp>
      <p:sp>
        <p:nvSpPr>
          <p:cNvPr id="9" name="Rectangle 3"/>
          <p:cNvSpPr/>
          <p:nvPr/>
        </p:nvSpPr>
        <p:spPr>
          <a:xfrm flipV="1">
            <a:off x="6084168" y="404664"/>
            <a:ext cx="2592288" cy="45719"/>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2089792012"/>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6" descr="C:\Users\O_B\Documents\א נחשון\camel1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BE0AA4-52C2-49B6-9236-A43EB769DE1D}" type="slidenum">
              <a:rPr lang="he-IL" smtClean="0"/>
              <a:pPr fontAlgn="base">
                <a:spcBef>
                  <a:spcPct val="0"/>
                </a:spcBef>
                <a:spcAft>
                  <a:spcPct val="0"/>
                </a:spcAft>
                <a:defRPr/>
              </a:pPr>
              <a:t>63</a:t>
            </a:fld>
            <a:endParaRPr lang="he-IL" dirty="0" smtClean="0"/>
          </a:p>
        </p:txBody>
      </p:sp>
      <p:sp>
        <p:nvSpPr>
          <p:cNvPr id="6" name="כותרת 5"/>
          <p:cNvSpPr>
            <a:spLocks noGrp="1"/>
          </p:cNvSpPr>
          <p:nvPr>
            <p:ph type="ctrTitle"/>
          </p:nvPr>
        </p:nvSpPr>
        <p:spPr>
          <a:xfrm>
            <a:off x="890588" y="35346"/>
            <a:ext cx="7772400" cy="441326"/>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189446"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63</a:t>
            </a:fld>
            <a:endParaRPr lang="he-IL" sz="1100" smtClean="0">
              <a:solidFill>
                <a:srgbClr val="BFBFBF"/>
              </a:solidFill>
            </a:endParaRPr>
          </a:p>
        </p:txBody>
      </p:sp>
      <p:sp>
        <p:nvSpPr>
          <p:cNvPr id="8" name="TextBox 7"/>
          <p:cNvSpPr txBox="1"/>
          <p:nvPr/>
        </p:nvSpPr>
        <p:spPr>
          <a:xfrm>
            <a:off x="1979613" y="479425"/>
            <a:ext cx="6638925" cy="1754326"/>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20:</a:t>
            </a:r>
            <a:endParaRPr lang="he-IL" dirty="0" smtClean="0">
              <a:solidFill>
                <a:srgbClr val="1F497D"/>
              </a:solidFill>
              <a:latin typeface="Arial"/>
              <a:cs typeface="Arial"/>
            </a:endParaRPr>
          </a:p>
          <a:p>
            <a:pPr eaLnBrk="1" hangingPunct="1">
              <a:defRPr/>
            </a:pPr>
            <a:r>
              <a:rPr lang="he-IL" dirty="0" smtClean="0">
                <a:solidFill>
                  <a:schemeClr val="tx2"/>
                </a:solidFill>
                <a:latin typeface="Arial"/>
                <a:cs typeface="Arial"/>
              </a:rPr>
              <a:t>ספיידרמן מעוניין לשפר את היכולות שלו ולירות קורי עכביש גם מן הרגליים, דרך יצירת מוטציה דומה בתאי העור של הרגל.</a:t>
            </a:r>
          </a:p>
          <a:p>
            <a:pPr eaLnBrk="1" hangingPunct="1">
              <a:defRPr/>
            </a:pPr>
            <a:r>
              <a:rPr lang="he-IL" dirty="0" smtClean="0">
                <a:solidFill>
                  <a:schemeClr val="tx2"/>
                </a:solidFill>
                <a:latin typeface="Arial"/>
                <a:cs typeface="Arial"/>
              </a:rPr>
              <a:t>דודתו האוהבת ניסתה להסביר לו שהסיכוי להצליח ליצור מוטציה דומה באותה השיטה הוא אפסי. האם אתם מסכימים עם דעתה? נמקו.</a:t>
            </a:r>
          </a:p>
          <a:p>
            <a:pPr eaLnBrk="1" hangingPunct="1">
              <a:defRPr/>
            </a:pPr>
            <a:endParaRPr lang="he-IL" dirty="0">
              <a:solidFill>
                <a:schemeClr val="tx2"/>
              </a:solidFill>
              <a:latin typeface="Arial"/>
              <a:cs typeface="Arial"/>
            </a:endParaRPr>
          </a:p>
        </p:txBody>
      </p:sp>
      <p:sp>
        <p:nvSpPr>
          <p:cNvPr id="9" name="Rectangle 12"/>
          <p:cNvSpPr/>
          <p:nvPr/>
        </p:nvSpPr>
        <p:spPr>
          <a:xfrm>
            <a:off x="422275" y="3789040"/>
            <a:ext cx="8196263" cy="18002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smtClean="0">
                <a:solidFill>
                  <a:schemeClr val="tx1"/>
                </a:solidFill>
              </a:rPr>
              <a:t>דודתו </a:t>
            </a:r>
            <a:r>
              <a:rPr lang="he-IL" dirty="0">
                <a:solidFill>
                  <a:schemeClr val="tx1"/>
                </a:solidFill>
              </a:rPr>
              <a:t>של </a:t>
            </a:r>
            <a:r>
              <a:rPr lang="he-IL" dirty="0" smtClean="0">
                <a:solidFill>
                  <a:schemeClr val="tx1"/>
                </a:solidFill>
              </a:rPr>
              <a:t>ספיידרמן </a:t>
            </a:r>
            <a:r>
              <a:rPr lang="he-IL" dirty="0">
                <a:solidFill>
                  <a:schemeClr val="tx1"/>
                </a:solidFill>
              </a:rPr>
              <a:t>צודקת</a:t>
            </a:r>
            <a:r>
              <a:rPr lang="he-IL" dirty="0" smtClean="0">
                <a:solidFill>
                  <a:schemeClr val="tx1"/>
                </a:solidFill>
              </a:rPr>
              <a:t>.</a:t>
            </a:r>
          </a:p>
          <a:p>
            <a:pPr fontAlgn="auto">
              <a:spcBef>
                <a:spcPts val="0"/>
              </a:spcBef>
              <a:spcAft>
                <a:spcPts val="0"/>
              </a:spcAft>
              <a:defRPr/>
            </a:pPr>
            <a:r>
              <a:rPr lang="he-IL" dirty="0" smtClean="0">
                <a:solidFill>
                  <a:schemeClr val="tx1"/>
                </a:solidFill>
              </a:rPr>
              <a:t>נימוק: מוטגנים (כגון קרינה או חומרים מוטגנים) מגבירים </a:t>
            </a:r>
            <a:r>
              <a:rPr lang="he-IL" dirty="0">
                <a:solidFill>
                  <a:schemeClr val="tx1"/>
                </a:solidFill>
              </a:rPr>
              <a:t>את הסיכוי למוטציות </a:t>
            </a:r>
            <a:r>
              <a:rPr lang="he-IL" dirty="0" smtClean="0">
                <a:solidFill>
                  <a:schemeClr val="tx1"/>
                </a:solidFill>
              </a:rPr>
              <a:t>בכל </a:t>
            </a:r>
            <a:r>
              <a:rPr lang="he-IL" dirty="0">
                <a:solidFill>
                  <a:schemeClr val="tx1"/>
                </a:solidFill>
              </a:rPr>
              <a:t>מולקולות </a:t>
            </a:r>
            <a:r>
              <a:rPr lang="he-IL" dirty="0" smtClean="0">
                <a:solidFill>
                  <a:schemeClr val="tx1"/>
                </a:solidFill>
              </a:rPr>
              <a:t>ה</a:t>
            </a:r>
            <a:r>
              <a:rPr lang="he-IL" dirty="0" smtClean="0">
                <a:solidFill>
                  <a:schemeClr val="tx1"/>
                </a:solidFill>
                <a:latin typeface="Arial"/>
                <a:cs typeface="Arial"/>
              </a:rPr>
              <a:t>־</a:t>
            </a:r>
            <a:r>
              <a:rPr lang="en-US" dirty="0" smtClean="0">
                <a:solidFill>
                  <a:schemeClr val="tx1"/>
                </a:solidFill>
              </a:rPr>
              <a:t>DNA</a:t>
            </a:r>
            <a:r>
              <a:rPr lang="he-IL" dirty="0" smtClean="0">
                <a:solidFill>
                  <a:schemeClr val="tx1"/>
                </a:solidFill>
              </a:rPr>
              <a:t> </a:t>
            </a:r>
            <a:r>
              <a:rPr lang="he-IL" dirty="0">
                <a:solidFill>
                  <a:schemeClr val="tx1"/>
                </a:solidFill>
              </a:rPr>
              <a:t>שבתא. </a:t>
            </a:r>
            <a:r>
              <a:rPr lang="he-IL" dirty="0" smtClean="0">
                <a:solidFill>
                  <a:schemeClr val="tx1"/>
                </a:solidFill>
              </a:rPr>
              <a:t>ואולם המוטציות הן אקראיות ולכן אי אפשר להשתמש בקרינה </a:t>
            </a:r>
            <a:r>
              <a:rPr lang="he-IL" dirty="0">
                <a:solidFill>
                  <a:schemeClr val="tx1"/>
                </a:solidFill>
              </a:rPr>
              <a:t>כדי </a:t>
            </a:r>
            <a:r>
              <a:rPr lang="he-IL" dirty="0" smtClean="0">
                <a:solidFill>
                  <a:schemeClr val="tx1"/>
                </a:solidFill>
              </a:rPr>
              <a:t>להשרות </a:t>
            </a:r>
            <a:r>
              <a:rPr lang="he-IL" dirty="0">
                <a:solidFill>
                  <a:schemeClr val="tx1"/>
                </a:solidFill>
              </a:rPr>
              <a:t>מוטציה בגן </a:t>
            </a:r>
            <a:r>
              <a:rPr lang="he-IL" dirty="0" smtClean="0">
                <a:solidFill>
                  <a:schemeClr val="tx1"/>
                </a:solidFill>
              </a:rPr>
              <a:t>מסוים. </a:t>
            </a:r>
            <a:endParaRPr lang="he-IL" dirty="0">
              <a:solidFill>
                <a:schemeClr val="tx1"/>
              </a:solidFill>
            </a:endParaRPr>
          </a:p>
          <a:p>
            <a:pPr fontAlgn="auto">
              <a:spcBef>
                <a:spcPts val="0"/>
              </a:spcBef>
              <a:spcAft>
                <a:spcPts val="0"/>
              </a:spcAft>
              <a:defRPr/>
            </a:pPr>
            <a:endParaRPr lang="he-IL" dirty="0">
              <a:solidFill>
                <a:schemeClr val="tx1"/>
              </a:solidFill>
            </a:endParaRPr>
          </a:p>
          <a:p>
            <a:pPr fontAlgn="auto">
              <a:spcBef>
                <a:spcPts val="0"/>
              </a:spcBef>
              <a:spcAft>
                <a:spcPts val="0"/>
              </a:spcAft>
              <a:defRPr/>
            </a:pPr>
            <a:endParaRPr lang="he-IL" dirty="0">
              <a:solidFill>
                <a:prstClr val="black"/>
              </a:solidFill>
            </a:endParaRPr>
          </a:p>
        </p:txBody>
      </p:sp>
      <p:sp>
        <p:nvSpPr>
          <p:cNvPr id="10" name="Rectangle 3"/>
          <p:cNvSpPr/>
          <p:nvPr/>
        </p:nvSpPr>
        <p:spPr>
          <a:xfrm flipV="1">
            <a:off x="6084168" y="404664"/>
            <a:ext cx="2592288" cy="45719"/>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74390682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7338" y="549275"/>
            <a:ext cx="8183562"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2:</a:t>
            </a: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התאימו בין הגן לחלבון ולמחלה (תכונה) המתקשרים אליו בעזרת מתיחת קווים:</a:t>
            </a:r>
          </a:p>
        </p:txBody>
      </p:sp>
      <p:sp>
        <p:nvSpPr>
          <p:cNvPr id="38916"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a:solidFill>
                  <a:srgbClr val="FF6600"/>
                </a:solidFill>
              </a:rPr>
              <a:t>שאלה 2: הקשר בין מוטציות ב-</a:t>
            </a:r>
            <a:r>
              <a:rPr lang="en-US" sz="1800" b="1" dirty="0">
                <a:solidFill>
                  <a:srgbClr val="FF6600"/>
                </a:solidFill>
              </a:rPr>
              <a:t>DNA </a:t>
            </a:r>
            <a:r>
              <a:rPr lang="he-IL" sz="1800" b="1" dirty="0" smtClean="0">
                <a:solidFill>
                  <a:srgbClr val="FF6600"/>
                </a:solidFill>
              </a:rPr>
              <a:t> למחלות</a:t>
            </a:r>
            <a:endParaRPr lang="he-IL" sz="1800" dirty="0" smtClean="0"/>
          </a:p>
        </p:txBody>
      </p:sp>
      <p:graphicFrame>
        <p:nvGraphicFramePr>
          <p:cNvPr id="2" name="טבלה 1"/>
          <p:cNvGraphicFramePr>
            <a:graphicFrameLocks noGrp="1"/>
          </p:cNvGraphicFramePr>
          <p:nvPr>
            <p:extLst>
              <p:ext uri="{D42A27DB-BD31-4B8C-83A1-F6EECF244321}">
                <p14:modId xmlns:p14="http://schemas.microsoft.com/office/powerpoint/2010/main" val="2983911961"/>
              </p:ext>
            </p:extLst>
          </p:nvPr>
        </p:nvGraphicFramePr>
        <p:xfrm>
          <a:off x="2816224" y="1341438"/>
          <a:ext cx="5905501" cy="5183187"/>
        </p:xfrm>
        <a:graphic>
          <a:graphicData uri="http://schemas.openxmlformats.org/drawingml/2006/table">
            <a:tbl>
              <a:tblPr rtl="1" firstRow="1" bandRow="1">
                <a:tableStyleId>{5940675A-B579-460E-94D1-54222C63F5DA}</a:tableStyleId>
              </a:tblPr>
              <a:tblGrid>
                <a:gridCol w="2661518"/>
                <a:gridCol w="3243983"/>
              </a:tblGrid>
              <a:tr h="843775">
                <a:tc>
                  <a:txBody>
                    <a:bodyPr/>
                    <a:lstStyle/>
                    <a:p>
                      <a:pPr rtl="1"/>
                      <a:r>
                        <a:rPr lang="he-IL" sz="1800" b="1" dirty="0" smtClean="0"/>
                        <a:t>מוטציה בגן המקודד </a:t>
                      </a:r>
                    </a:p>
                    <a:p>
                      <a:pPr rtl="1"/>
                      <a:r>
                        <a:rPr lang="he-IL" sz="1800" b="1" dirty="0" smtClean="0"/>
                        <a:t>לחלבון</a:t>
                      </a:r>
                      <a:r>
                        <a:rPr lang="he-IL" sz="1800" b="1" baseline="0" dirty="0" smtClean="0"/>
                        <a:t> שהוא:</a:t>
                      </a:r>
                      <a:endParaRPr lang="he-IL" sz="1800" b="1" dirty="0"/>
                    </a:p>
                  </a:txBody>
                  <a:tcPr marL="91425" marR="91425" marT="45708" marB="45708"/>
                </a:tc>
                <a:tc>
                  <a:txBody>
                    <a:bodyPr/>
                    <a:lstStyle/>
                    <a:p>
                      <a:pPr rtl="1"/>
                      <a:r>
                        <a:rPr lang="he-IL" sz="1800" b="1" dirty="0" smtClean="0"/>
                        <a:t>גורמת ל:</a:t>
                      </a:r>
                      <a:endParaRPr lang="he-IL" sz="1800" b="1" dirty="0"/>
                    </a:p>
                  </a:txBody>
                  <a:tcPr marL="91425" marR="91425" marT="45708" marB="45708"/>
                </a:tc>
              </a:tr>
              <a:tr h="763415">
                <a:tc>
                  <a:txBody>
                    <a:bodyPr/>
                    <a:lstStyle/>
                    <a:p>
                      <a:pPr rtl="1"/>
                      <a:r>
                        <a:rPr lang="he-IL" sz="1600" dirty="0" smtClean="0"/>
                        <a:t>אחד מהחלבונים הדרושים</a:t>
                      </a:r>
                      <a:r>
                        <a:rPr lang="he-IL" sz="1600" baseline="0" dirty="0" smtClean="0"/>
                        <a:t> לקרישת דם</a:t>
                      </a:r>
                      <a:endParaRPr lang="he-IL" sz="1600" dirty="0">
                        <a:solidFill>
                          <a:schemeClr val="tx2"/>
                        </a:solidFill>
                      </a:endParaRPr>
                    </a:p>
                  </a:txBody>
                  <a:tcPr marL="91425" marR="91425" marT="45708" marB="45708"/>
                </a:tc>
                <a:tc>
                  <a:txBody>
                    <a:bodyPr/>
                    <a:lstStyle/>
                    <a:p>
                      <a:pPr rtl="1"/>
                      <a:r>
                        <a:rPr lang="he-IL" sz="1600" dirty="0" smtClean="0"/>
                        <a:t>פגיעה בתהליך קרישת הדם</a:t>
                      </a:r>
                      <a:endParaRPr lang="he-IL" sz="1600" dirty="0">
                        <a:solidFill>
                          <a:schemeClr val="tx2"/>
                        </a:solidFill>
                      </a:endParaRPr>
                    </a:p>
                  </a:txBody>
                  <a:tcPr marL="91425" marR="91425" marT="45708" marB="45708"/>
                </a:tc>
              </a:tr>
              <a:tr h="1084853">
                <a:tc>
                  <a:txBody>
                    <a:bodyPr/>
                    <a:lstStyle/>
                    <a:p>
                      <a:pPr rtl="1"/>
                      <a:r>
                        <a:rPr lang="he-IL" sz="1600" dirty="0" smtClean="0"/>
                        <a:t>אנזים המזרז</a:t>
                      </a:r>
                      <a:r>
                        <a:rPr lang="he-IL" sz="1600" baseline="0" dirty="0" smtClean="0"/>
                        <a:t> הפיכת החומצה האמינית פניל </a:t>
                      </a:r>
                      <a:r>
                        <a:rPr lang="he-IL" sz="1600" baseline="0" dirty="0" err="1" smtClean="0"/>
                        <a:t>אלנין</a:t>
                      </a:r>
                      <a:r>
                        <a:rPr lang="he-IL" sz="1600" baseline="0" dirty="0" smtClean="0"/>
                        <a:t> לחומצה אמינית אחרת</a:t>
                      </a:r>
                      <a:endParaRPr lang="he-IL" sz="1600" dirty="0">
                        <a:solidFill>
                          <a:schemeClr val="tx2"/>
                        </a:solidFill>
                      </a:endParaRPr>
                    </a:p>
                  </a:txBody>
                  <a:tcPr marL="91425" marR="91425" marT="45708" marB="45708"/>
                </a:tc>
                <a:tc>
                  <a:txBody>
                    <a:bodyPr/>
                    <a:lstStyle/>
                    <a:p>
                      <a:pPr rtl="1"/>
                      <a:r>
                        <a:rPr lang="he-IL" sz="1600" dirty="0" smtClean="0"/>
                        <a:t>הצטברות פניל </a:t>
                      </a:r>
                      <a:r>
                        <a:rPr lang="he-IL" sz="1600" dirty="0" err="1" smtClean="0"/>
                        <a:t>אלנין</a:t>
                      </a:r>
                      <a:r>
                        <a:rPr lang="he-IL" sz="1600" dirty="0" smtClean="0"/>
                        <a:t> בתאי המוח</a:t>
                      </a:r>
                    </a:p>
                    <a:p>
                      <a:pPr rtl="1"/>
                      <a:r>
                        <a:rPr lang="he-IL" sz="1600" dirty="0" smtClean="0"/>
                        <a:t>הגורמת לפגיעה במוח</a:t>
                      </a:r>
                      <a:endParaRPr lang="he-IL" sz="1600" dirty="0">
                        <a:solidFill>
                          <a:schemeClr val="tx2"/>
                        </a:solidFill>
                      </a:endParaRPr>
                    </a:p>
                  </a:txBody>
                  <a:tcPr marL="91425" marR="91425" marT="45708" marB="45708"/>
                </a:tc>
              </a:tr>
              <a:tr h="1084853">
                <a:tc>
                  <a:txBody>
                    <a:bodyPr/>
                    <a:lstStyle/>
                    <a:p>
                      <a:pPr rtl="1"/>
                      <a:r>
                        <a:rPr lang="he-IL" sz="1600" dirty="0" smtClean="0"/>
                        <a:t>גלובין, שהוא אחד ממרכיבי ההמוגלובין</a:t>
                      </a:r>
                      <a:endParaRPr lang="he-IL" sz="1600" dirty="0">
                        <a:solidFill>
                          <a:schemeClr val="tx2"/>
                        </a:solidFill>
                      </a:endParaRPr>
                    </a:p>
                  </a:txBody>
                  <a:tcPr marL="91425" marR="91425" marT="45708" marB="45708"/>
                </a:tc>
                <a:tc>
                  <a:txBody>
                    <a:bodyPr/>
                    <a:lstStyle/>
                    <a:p>
                      <a:pPr rtl="1"/>
                      <a:r>
                        <a:rPr lang="he-IL" sz="1600" dirty="0" smtClean="0"/>
                        <a:t>יצירת המוגלובין בלתי</a:t>
                      </a:r>
                      <a:r>
                        <a:rPr lang="he-IL" sz="1600" baseline="0" dirty="0" smtClean="0"/>
                        <a:t> תקין.</a:t>
                      </a:r>
                    </a:p>
                    <a:p>
                      <a:pPr rtl="1"/>
                      <a:r>
                        <a:rPr lang="he-IL" sz="1600" baseline="0" dirty="0" smtClean="0"/>
                        <a:t>תאי הדם האדומים מקבלים צורת חרמש </a:t>
                      </a:r>
                      <a:endParaRPr lang="he-IL" sz="1600" dirty="0">
                        <a:solidFill>
                          <a:schemeClr val="tx2"/>
                        </a:solidFill>
                      </a:endParaRPr>
                    </a:p>
                  </a:txBody>
                  <a:tcPr marL="91425" marR="91425" marT="45708" marB="45708"/>
                </a:tc>
              </a:tr>
              <a:tr h="1406291">
                <a:tc>
                  <a:txBody>
                    <a:bodyPr/>
                    <a:lstStyle/>
                    <a:p>
                      <a:pPr rtl="1"/>
                      <a:r>
                        <a:rPr lang="he-IL" sz="1600" dirty="0" smtClean="0"/>
                        <a:t>האנזים גלוקוז-6-פוספט-דהידרוגנאז </a:t>
                      </a:r>
                      <a:endParaRPr lang="he-IL" sz="1600" dirty="0">
                        <a:solidFill>
                          <a:schemeClr val="tx2"/>
                        </a:solidFill>
                      </a:endParaRPr>
                    </a:p>
                  </a:txBody>
                  <a:tcPr marL="91425" marR="91425" marT="45708" marB="45708"/>
                </a:tc>
                <a:tc>
                  <a:txBody>
                    <a:bodyPr/>
                    <a:lstStyle/>
                    <a:p>
                      <a:pPr rtl="1"/>
                      <a:r>
                        <a:rPr lang="he-IL" sz="1600" dirty="0" smtClean="0"/>
                        <a:t>פגיעה במבנה</a:t>
                      </a:r>
                      <a:r>
                        <a:rPr lang="he-IL" sz="1600" baseline="0" dirty="0" smtClean="0"/>
                        <a:t> היציב של קרום תאי הדם האדומים. במגע עם חומרים המצויים בזרעי פוּל, תאי הדם נהרסים</a:t>
                      </a:r>
                      <a:endParaRPr lang="he-IL" sz="1600" dirty="0">
                        <a:solidFill>
                          <a:schemeClr val="tx2"/>
                        </a:solidFill>
                      </a:endParaRPr>
                    </a:p>
                  </a:txBody>
                  <a:tcPr marL="91425" marR="91425" marT="45708" marB="45708"/>
                </a:tc>
              </a:tr>
            </a:tbl>
          </a:graphicData>
        </a:graphic>
      </p:graphicFrame>
      <p:sp>
        <p:nvSpPr>
          <p:cNvPr id="3" name="TextBox 2"/>
          <p:cNvSpPr txBox="1"/>
          <p:nvPr/>
        </p:nvSpPr>
        <p:spPr>
          <a:xfrm>
            <a:off x="325438" y="2708275"/>
            <a:ext cx="1908175" cy="1296988"/>
          </a:xfrm>
          <a:prstGeom prst="rect">
            <a:avLst/>
          </a:prstGeom>
          <a:solidFill>
            <a:schemeClr val="accent3">
              <a:alpha val="51000"/>
            </a:schemeClr>
          </a:solidFill>
          <a:ln w="22225">
            <a:noFill/>
          </a:ln>
          <a:effectLst>
            <a:outerShdw sx="101000" sy="101000" algn="ctr" rotWithShape="0">
              <a:schemeClr val="bg1">
                <a:lumMod val="75000"/>
              </a:schemeClr>
            </a:outerShdw>
          </a:effectLst>
        </p:spPr>
        <p:txBody>
          <a:bodyPr rtlCol="1" anchor="ctr">
            <a:normAutofit fontScale="92500" lnSpcReduction="10000"/>
          </a:bodyPr>
          <a:lstStyle/>
          <a:p>
            <a:pPr algn="ctr" fontAlgn="auto">
              <a:spcBef>
                <a:spcPts val="0"/>
              </a:spcBef>
              <a:spcAft>
                <a:spcPts val="0"/>
              </a:spcAft>
              <a:defRPr/>
            </a:pPr>
            <a:r>
              <a:rPr lang="he-IL" dirty="0">
                <a:solidFill>
                  <a:prstClr val="black"/>
                </a:solidFill>
                <a:latin typeface="Arial"/>
                <a:cs typeface="Arial"/>
              </a:rPr>
              <a:t> </a:t>
            </a:r>
            <a:r>
              <a:rPr lang="he-IL" sz="1700" dirty="0">
                <a:solidFill>
                  <a:srgbClr val="1F497D"/>
                </a:solidFill>
                <a:latin typeface="Arial"/>
                <a:cs typeface="Arial"/>
              </a:rPr>
              <a:t>מחלת הפביזם (</a:t>
            </a:r>
            <a:r>
              <a:rPr lang="en-US" sz="1700" dirty="0">
                <a:solidFill>
                  <a:srgbClr val="1F497D"/>
                </a:solidFill>
                <a:latin typeface="Arial"/>
                <a:cs typeface="Arial"/>
              </a:rPr>
              <a:t>(G6PD</a:t>
            </a:r>
            <a:endParaRPr lang="he-IL" sz="1700" dirty="0">
              <a:solidFill>
                <a:srgbClr val="1F497D"/>
              </a:solidFill>
              <a:latin typeface="Arial"/>
              <a:cs typeface="Arial"/>
            </a:endParaRPr>
          </a:p>
          <a:p>
            <a:pPr algn="ctr" fontAlgn="auto">
              <a:spcBef>
                <a:spcPts val="0"/>
              </a:spcBef>
              <a:spcAft>
                <a:spcPts val="0"/>
              </a:spcAft>
              <a:defRPr/>
            </a:pPr>
            <a:r>
              <a:rPr lang="he-IL" sz="1700" dirty="0">
                <a:solidFill>
                  <a:srgbClr val="1F497D"/>
                </a:solidFill>
                <a:latin typeface="Arial"/>
                <a:cs typeface="Arial"/>
              </a:rPr>
              <a:t>(מקור שם המחלה בשם הלטיני של צמח הפוּל)</a:t>
            </a:r>
            <a:endParaRPr lang="he-IL" sz="1700" dirty="0">
              <a:solidFill>
                <a:srgbClr val="1F497D"/>
              </a:solidFill>
            </a:endParaRPr>
          </a:p>
        </p:txBody>
      </p:sp>
      <p:sp>
        <p:nvSpPr>
          <p:cNvPr id="8" name="TextBox 7"/>
          <p:cNvSpPr txBox="1"/>
          <p:nvPr/>
        </p:nvSpPr>
        <p:spPr>
          <a:xfrm>
            <a:off x="323850" y="5445125"/>
            <a:ext cx="1909763" cy="1008063"/>
          </a:xfrm>
          <a:prstGeom prst="rect">
            <a:avLst/>
          </a:prstGeom>
          <a:solidFill>
            <a:schemeClr val="accent3">
              <a:alpha val="50000"/>
            </a:schemeClr>
          </a:solidFill>
          <a:ln w="22225">
            <a:no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solidFill>
                  <a:prstClr val="black"/>
                </a:solidFill>
                <a:latin typeface="Arial"/>
                <a:cs typeface="Arial"/>
              </a:rPr>
              <a:t> </a:t>
            </a:r>
            <a:r>
              <a:rPr lang="he-IL" sz="1600" dirty="0">
                <a:solidFill>
                  <a:srgbClr val="1F497D"/>
                </a:solidFill>
                <a:latin typeface="Arial"/>
                <a:cs typeface="Arial"/>
              </a:rPr>
              <a:t>אנמיה חרמשית הגורמת לאספקת חמצן לקויה לתאים</a:t>
            </a:r>
            <a:endParaRPr lang="en-US" sz="1600" dirty="0">
              <a:solidFill>
                <a:srgbClr val="1F497D"/>
              </a:solidFill>
              <a:latin typeface="Arial"/>
              <a:cs typeface="Arial"/>
            </a:endParaRPr>
          </a:p>
          <a:p>
            <a:pPr fontAlgn="auto">
              <a:spcBef>
                <a:spcPts val="0"/>
              </a:spcBef>
              <a:spcAft>
                <a:spcPts val="0"/>
              </a:spcAft>
              <a:defRPr/>
            </a:pPr>
            <a:endParaRPr lang="he-IL" sz="1900" dirty="0">
              <a:solidFill>
                <a:prstClr val="black">
                  <a:lumMod val="50000"/>
                  <a:lumOff val="50000"/>
                </a:prstClr>
              </a:solidFill>
              <a:latin typeface="Arial"/>
              <a:cs typeface="Arial"/>
            </a:endParaRPr>
          </a:p>
        </p:txBody>
      </p:sp>
      <p:sp>
        <p:nvSpPr>
          <p:cNvPr id="9" name="TextBox 8"/>
          <p:cNvSpPr txBox="1"/>
          <p:nvPr/>
        </p:nvSpPr>
        <p:spPr>
          <a:xfrm>
            <a:off x="296863" y="1341438"/>
            <a:ext cx="1908175" cy="935037"/>
          </a:xfrm>
          <a:prstGeom prst="rect">
            <a:avLst/>
          </a:prstGeom>
          <a:solidFill>
            <a:schemeClr val="accent3">
              <a:alpha val="51000"/>
            </a:schemeClr>
          </a:solidFill>
          <a:ln w="22225">
            <a:noFill/>
          </a:ln>
          <a:effectLst>
            <a:outerShdw sx="101000" sy="101000" algn="ctr" rotWithShape="0">
              <a:schemeClr val="bg1">
                <a:lumMod val="75000"/>
              </a:schemeClr>
            </a:outerShdw>
          </a:effectLst>
        </p:spPr>
        <p:txBody>
          <a:bodyPr rtlCol="1" anchor="ctr">
            <a:normAutofit fontScale="85000" lnSpcReduction="20000"/>
          </a:bodyPr>
          <a:lstStyle/>
          <a:p>
            <a:pPr algn="ctr" fontAlgn="auto">
              <a:spcBef>
                <a:spcPts val="0"/>
              </a:spcBef>
              <a:spcAft>
                <a:spcPts val="0"/>
              </a:spcAft>
              <a:defRPr/>
            </a:pPr>
            <a:endParaRPr lang="he-IL" sz="1600" dirty="0" smtClean="0">
              <a:solidFill>
                <a:srgbClr val="1F497D"/>
              </a:solidFill>
              <a:latin typeface="Arial"/>
              <a:cs typeface="Arial"/>
            </a:endParaRPr>
          </a:p>
          <a:p>
            <a:pPr algn="ctr" fontAlgn="auto">
              <a:spcBef>
                <a:spcPts val="0"/>
              </a:spcBef>
              <a:spcAft>
                <a:spcPts val="0"/>
              </a:spcAft>
              <a:defRPr/>
            </a:pPr>
            <a:r>
              <a:rPr lang="he-IL" sz="1900" dirty="0" smtClean="0">
                <a:solidFill>
                  <a:srgbClr val="1F497D"/>
                </a:solidFill>
                <a:latin typeface="Arial"/>
                <a:cs typeface="Arial"/>
              </a:rPr>
              <a:t>מחלת </a:t>
            </a:r>
            <a:r>
              <a:rPr lang="he-IL" sz="1900" dirty="0">
                <a:solidFill>
                  <a:srgbClr val="1F497D"/>
                </a:solidFill>
                <a:latin typeface="Arial"/>
                <a:cs typeface="Arial"/>
              </a:rPr>
              <a:t>פנילקטונוריה המתבטאת בפיגור שכלי</a:t>
            </a:r>
          </a:p>
          <a:p>
            <a:pPr fontAlgn="auto">
              <a:spcBef>
                <a:spcPts val="0"/>
              </a:spcBef>
              <a:spcAft>
                <a:spcPts val="0"/>
              </a:spcAft>
              <a:defRPr/>
            </a:pPr>
            <a:endParaRPr lang="he-IL" sz="1600" dirty="0">
              <a:solidFill>
                <a:srgbClr val="1F497D"/>
              </a:solidFill>
              <a:latin typeface="Arial"/>
              <a:cs typeface="Arial"/>
            </a:endParaRPr>
          </a:p>
        </p:txBody>
      </p:sp>
      <p:sp>
        <p:nvSpPr>
          <p:cNvPr id="10" name="TextBox 9"/>
          <p:cNvSpPr txBox="1"/>
          <p:nvPr/>
        </p:nvSpPr>
        <p:spPr>
          <a:xfrm>
            <a:off x="325438" y="4508500"/>
            <a:ext cx="1908175" cy="720725"/>
          </a:xfrm>
          <a:prstGeom prst="rect">
            <a:avLst/>
          </a:prstGeom>
          <a:solidFill>
            <a:schemeClr val="accent3">
              <a:alpha val="51000"/>
            </a:schemeClr>
          </a:solidFill>
          <a:ln w="22225">
            <a:no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sz="1600" dirty="0">
                <a:solidFill>
                  <a:srgbClr val="1F497D"/>
                </a:solidFill>
                <a:latin typeface="Arial"/>
                <a:cs typeface="Arial"/>
              </a:rPr>
              <a:t>דממת (המופיליה)</a:t>
            </a:r>
          </a:p>
          <a:p>
            <a:pPr fontAlgn="auto">
              <a:spcBef>
                <a:spcPts val="0"/>
              </a:spcBef>
              <a:spcAft>
                <a:spcPts val="0"/>
              </a:spcAft>
              <a:defRPr/>
            </a:pPr>
            <a:endParaRPr lang="he-IL" sz="1600" dirty="0">
              <a:solidFill>
                <a:prstClr val="black"/>
              </a:solidFill>
              <a:latin typeface="Arial"/>
              <a:cs typeface="Arial"/>
            </a:endParaRPr>
          </a:p>
        </p:txBody>
      </p:sp>
      <p:sp>
        <p:nvSpPr>
          <p:cNvPr id="16"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B3444AD-2605-4844-B642-BBD78F45D206}" type="slidenum">
              <a:rPr lang="he-IL" sz="1200" smtClean="0">
                <a:solidFill>
                  <a:srgbClr val="FFFFFF">
                    <a:lumMod val="85000"/>
                  </a:srgbClr>
                </a:solidFill>
              </a:rPr>
              <a:pPr fontAlgn="base">
                <a:spcBef>
                  <a:spcPct val="0"/>
                </a:spcBef>
                <a:spcAft>
                  <a:spcPct val="0"/>
                </a:spcAft>
                <a:defRPr/>
              </a:pPr>
              <a:t>7</a:t>
            </a:fld>
            <a:endParaRPr lang="he-IL" sz="1200" dirty="0" smtClean="0">
              <a:solidFill>
                <a:srgbClr val="FFFFFF">
                  <a:lumMod val="85000"/>
                </a:srgbClr>
              </a:solidFill>
            </a:endParaRPr>
          </a:p>
        </p:txBody>
      </p:sp>
      <p:sp>
        <p:nvSpPr>
          <p:cNvPr id="18"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977048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7338" y="549275"/>
            <a:ext cx="8183562"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2:</a:t>
            </a: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התאימו בין הגן לחלבון ולמחלה (תכונה) המתקשרים אליו בעזרת מתיחת קווים:</a:t>
            </a:r>
          </a:p>
        </p:txBody>
      </p:sp>
      <p:sp>
        <p:nvSpPr>
          <p:cNvPr id="38916"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graphicFrame>
        <p:nvGraphicFramePr>
          <p:cNvPr id="2" name="טבלה 1"/>
          <p:cNvGraphicFramePr>
            <a:graphicFrameLocks noGrp="1"/>
          </p:cNvGraphicFramePr>
          <p:nvPr>
            <p:extLst>
              <p:ext uri="{D42A27DB-BD31-4B8C-83A1-F6EECF244321}">
                <p14:modId xmlns:p14="http://schemas.microsoft.com/office/powerpoint/2010/main" val="2313686830"/>
              </p:ext>
            </p:extLst>
          </p:nvPr>
        </p:nvGraphicFramePr>
        <p:xfrm>
          <a:off x="2816224" y="1341438"/>
          <a:ext cx="5905501" cy="5183187"/>
        </p:xfrm>
        <a:graphic>
          <a:graphicData uri="http://schemas.openxmlformats.org/drawingml/2006/table">
            <a:tbl>
              <a:tblPr rtl="1" firstRow="1" bandRow="1">
                <a:tableStyleId>{5940675A-B579-460E-94D1-54222C63F5DA}</a:tableStyleId>
              </a:tblPr>
              <a:tblGrid>
                <a:gridCol w="2661518"/>
                <a:gridCol w="3243983"/>
              </a:tblGrid>
              <a:tr h="843775">
                <a:tc>
                  <a:txBody>
                    <a:bodyPr/>
                    <a:lstStyle/>
                    <a:p>
                      <a:pPr rtl="1"/>
                      <a:r>
                        <a:rPr lang="he-IL" sz="1800" b="1" dirty="0" smtClean="0"/>
                        <a:t>מוטציה בגן המקודד </a:t>
                      </a:r>
                    </a:p>
                    <a:p>
                      <a:pPr rtl="1"/>
                      <a:r>
                        <a:rPr lang="he-IL" sz="1800" b="1" dirty="0" smtClean="0"/>
                        <a:t>לחלבון</a:t>
                      </a:r>
                      <a:r>
                        <a:rPr lang="he-IL" sz="1800" b="1" baseline="0" dirty="0" smtClean="0"/>
                        <a:t> שהוא:</a:t>
                      </a:r>
                      <a:endParaRPr lang="he-IL" sz="1800" b="1" dirty="0"/>
                    </a:p>
                  </a:txBody>
                  <a:tcPr marL="91425" marR="91425" marT="45708" marB="45708"/>
                </a:tc>
                <a:tc>
                  <a:txBody>
                    <a:bodyPr/>
                    <a:lstStyle/>
                    <a:p>
                      <a:pPr rtl="1"/>
                      <a:r>
                        <a:rPr lang="he-IL" sz="1800" b="1" dirty="0" smtClean="0"/>
                        <a:t>גורמת ל:</a:t>
                      </a:r>
                      <a:endParaRPr lang="he-IL" sz="1800" b="1" dirty="0"/>
                    </a:p>
                  </a:txBody>
                  <a:tcPr marL="91425" marR="91425" marT="45708" marB="45708"/>
                </a:tc>
              </a:tr>
              <a:tr h="763415">
                <a:tc>
                  <a:txBody>
                    <a:bodyPr/>
                    <a:lstStyle/>
                    <a:p>
                      <a:pPr rtl="1"/>
                      <a:r>
                        <a:rPr lang="he-IL" sz="1600" dirty="0" smtClean="0"/>
                        <a:t>אחד מהחלבונים הדרושים</a:t>
                      </a:r>
                      <a:r>
                        <a:rPr lang="he-IL" sz="1600" baseline="0" dirty="0" smtClean="0"/>
                        <a:t> לקרישת דם</a:t>
                      </a:r>
                      <a:endParaRPr lang="he-IL" sz="1600" dirty="0">
                        <a:solidFill>
                          <a:schemeClr val="tx2"/>
                        </a:solidFill>
                      </a:endParaRPr>
                    </a:p>
                  </a:txBody>
                  <a:tcPr marL="91425" marR="91425" marT="45708" marB="45708"/>
                </a:tc>
                <a:tc>
                  <a:txBody>
                    <a:bodyPr/>
                    <a:lstStyle/>
                    <a:p>
                      <a:pPr rtl="1"/>
                      <a:r>
                        <a:rPr lang="he-IL" sz="1600" dirty="0" smtClean="0"/>
                        <a:t>פגיעה בתהליך קרישת הדם</a:t>
                      </a:r>
                      <a:endParaRPr lang="he-IL" sz="1600" dirty="0">
                        <a:solidFill>
                          <a:schemeClr val="tx2"/>
                        </a:solidFill>
                      </a:endParaRPr>
                    </a:p>
                  </a:txBody>
                  <a:tcPr marL="91425" marR="91425" marT="45708" marB="45708"/>
                </a:tc>
              </a:tr>
              <a:tr h="1084853">
                <a:tc>
                  <a:txBody>
                    <a:bodyPr/>
                    <a:lstStyle/>
                    <a:p>
                      <a:pPr rtl="1"/>
                      <a:r>
                        <a:rPr lang="he-IL" sz="1600" dirty="0" smtClean="0"/>
                        <a:t>אנזים המזרז</a:t>
                      </a:r>
                      <a:r>
                        <a:rPr lang="he-IL" sz="1600" baseline="0" dirty="0" smtClean="0"/>
                        <a:t> הפיכת החומצה האמינית פניל </a:t>
                      </a:r>
                      <a:r>
                        <a:rPr lang="he-IL" sz="1600" baseline="0" dirty="0" err="1" smtClean="0"/>
                        <a:t>אלנין</a:t>
                      </a:r>
                      <a:r>
                        <a:rPr lang="he-IL" sz="1600" baseline="0" dirty="0" smtClean="0"/>
                        <a:t> לחומצה אמינית אחרת</a:t>
                      </a:r>
                      <a:endParaRPr lang="he-IL" sz="1600" dirty="0">
                        <a:solidFill>
                          <a:schemeClr val="tx2"/>
                        </a:solidFill>
                      </a:endParaRPr>
                    </a:p>
                  </a:txBody>
                  <a:tcPr marL="91425" marR="91425" marT="45708" marB="45708"/>
                </a:tc>
                <a:tc>
                  <a:txBody>
                    <a:bodyPr/>
                    <a:lstStyle/>
                    <a:p>
                      <a:pPr rtl="1"/>
                      <a:r>
                        <a:rPr lang="he-IL" sz="1600" dirty="0" smtClean="0"/>
                        <a:t>הצטברות פניל </a:t>
                      </a:r>
                      <a:r>
                        <a:rPr lang="he-IL" sz="1600" dirty="0" err="1" smtClean="0"/>
                        <a:t>אלנין</a:t>
                      </a:r>
                      <a:r>
                        <a:rPr lang="he-IL" sz="1600" dirty="0" smtClean="0"/>
                        <a:t> בתאי המוח</a:t>
                      </a:r>
                    </a:p>
                    <a:p>
                      <a:pPr rtl="1"/>
                      <a:r>
                        <a:rPr lang="he-IL" sz="1600" dirty="0" smtClean="0"/>
                        <a:t>הגורמת לפגיעה במוח</a:t>
                      </a:r>
                      <a:endParaRPr lang="he-IL" sz="1600" dirty="0">
                        <a:solidFill>
                          <a:schemeClr val="tx2"/>
                        </a:solidFill>
                      </a:endParaRPr>
                    </a:p>
                  </a:txBody>
                  <a:tcPr marL="91425" marR="91425" marT="45708" marB="45708"/>
                </a:tc>
              </a:tr>
              <a:tr h="1084853">
                <a:tc>
                  <a:txBody>
                    <a:bodyPr/>
                    <a:lstStyle/>
                    <a:p>
                      <a:pPr rtl="1"/>
                      <a:r>
                        <a:rPr lang="he-IL" sz="1600" dirty="0" smtClean="0"/>
                        <a:t>גלובין, שהוא אחד ממרכיבי ההמוגלובין</a:t>
                      </a:r>
                      <a:endParaRPr lang="he-IL" sz="1600" dirty="0">
                        <a:solidFill>
                          <a:schemeClr val="tx2"/>
                        </a:solidFill>
                      </a:endParaRPr>
                    </a:p>
                  </a:txBody>
                  <a:tcPr marL="91425" marR="91425" marT="45708" marB="45708"/>
                </a:tc>
                <a:tc>
                  <a:txBody>
                    <a:bodyPr/>
                    <a:lstStyle/>
                    <a:p>
                      <a:pPr rtl="1"/>
                      <a:r>
                        <a:rPr lang="he-IL" sz="1600" dirty="0" smtClean="0"/>
                        <a:t>יצירת המוגלובין בלתי</a:t>
                      </a:r>
                      <a:r>
                        <a:rPr lang="he-IL" sz="1600" baseline="0" dirty="0" smtClean="0"/>
                        <a:t> תקין.</a:t>
                      </a:r>
                    </a:p>
                    <a:p>
                      <a:pPr rtl="1"/>
                      <a:r>
                        <a:rPr lang="he-IL" sz="1600" baseline="0" dirty="0" smtClean="0"/>
                        <a:t>תאי הדם האדומים מקבלים צורת חרמש </a:t>
                      </a:r>
                      <a:endParaRPr lang="he-IL" sz="1600" dirty="0">
                        <a:solidFill>
                          <a:schemeClr val="tx2"/>
                        </a:solidFill>
                      </a:endParaRPr>
                    </a:p>
                  </a:txBody>
                  <a:tcPr marL="91425" marR="91425" marT="45708" marB="45708"/>
                </a:tc>
              </a:tr>
              <a:tr h="1406291">
                <a:tc>
                  <a:txBody>
                    <a:bodyPr/>
                    <a:lstStyle/>
                    <a:p>
                      <a:pPr rtl="1"/>
                      <a:r>
                        <a:rPr lang="he-IL" sz="1600" dirty="0" smtClean="0"/>
                        <a:t>האנזים גלוקוז-6-פוספט-דהידרוגנאז </a:t>
                      </a:r>
                      <a:endParaRPr lang="he-IL" sz="1600" dirty="0">
                        <a:solidFill>
                          <a:schemeClr val="tx2"/>
                        </a:solidFill>
                      </a:endParaRPr>
                    </a:p>
                  </a:txBody>
                  <a:tcPr marL="91425" marR="91425" marT="45708" marB="45708"/>
                </a:tc>
                <a:tc>
                  <a:txBody>
                    <a:bodyPr/>
                    <a:lstStyle/>
                    <a:p>
                      <a:pPr rtl="1"/>
                      <a:r>
                        <a:rPr lang="he-IL" sz="1600" dirty="0" smtClean="0"/>
                        <a:t>פגיעה במבנה</a:t>
                      </a:r>
                      <a:r>
                        <a:rPr lang="he-IL" sz="1600" baseline="0" dirty="0" smtClean="0"/>
                        <a:t> היציב של קרום תאי הדם האדומים. במגע עם חומרים המצויים בזרעי פוּל, תאי הדם נהרסים</a:t>
                      </a:r>
                      <a:endParaRPr lang="he-IL" sz="1600" dirty="0">
                        <a:solidFill>
                          <a:schemeClr val="tx2"/>
                        </a:solidFill>
                      </a:endParaRPr>
                    </a:p>
                  </a:txBody>
                  <a:tcPr marL="91425" marR="91425" marT="45708" marB="45708"/>
                </a:tc>
              </a:tr>
            </a:tbl>
          </a:graphicData>
        </a:graphic>
      </p:graphicFrame>
      <p:sp>
        <p:nvSpPr>
          <p:cNvPr id="3" name="TextBox 2"/>
          <p:cNvSpPr txBox="1"/>
          <p:nvPr/>
        </p:nvSpPr>
        <p:spPr>
          <a:xfrm>
            <a:off x="325438" y="2708275"/>
            <a:ext cx="1908175" cy="1296988"/>
          </a:xfrm>
          <a:prstGeom prst="rect">
            <a:avLst/>
          </a:prstGeom>
          <a:solidFill>
            <a:schemeClr val="accent3">
              <a:alpha val="51000"/>
            </a:schemeClr>
          </a:solidFill>
          <a:ln w="22225">
            <a:noFill/>
          </a:ln>
          <a:effectLst>
            <a:outerShdw sx="101000" sy="101000" algn="ctr" rotWithShape="0">
              <a:schemeClr val="bg1">
                <a:lumMod val="75000"/>
              </a:schemeClr>
            </a:outerShdw>
          </a:effectLst>
        </p:spPr>
        <p:txBody>
          <a:bodyPr rtlCol="1" anchor="ctr">
            <a:normAutofit fontScale="92500" lnSpcReduction="10000"/>
          </a:bodyPr>
          <a:lstStyle/>
          <a:p>
            <a:pPr algn="ctr" fontAlgn="auto">
              <a:spcBef>
                <a:spcPts val="0"/>
              </a:spcBef>
              <a:spcAft>
                <a:spcPts val="0"/>
              </a:spcAft>
              <a:defRPr/>
            </a:pPr>
            <a:r>
              <a:rPr lang="he-IL" dirty="0">
                <a:solidFill>
                  <a:prstClr val="black"/>
                </a:solidFill>
                <a:latin typeface="Arial"/>
                <a:cs typeface="Arial"/>
              </a:rPr>
              <a:t> </a:t>
            </a:r>
            <a:r>
              <a:rPr lang="he-IL" sz="1700" dirty="0">
                <a:solidFill>
                  <a:srgbClr val="1F497D"/>
                </a:solidFill>
                <a:latin typeface="Arial"/>
                <a:cs typeface="Arial"/>
              </a:rPr>
              <a:t>מחלת הפביזם (</a:t>
            </a:r>
            <a:r>
              <a:rPr lang="en-US" sz="1700" dirty="0">
                <a:solidFill>
                  <a:srgbClr val="1F497D"/>
                </a:solidFill>
                <a:latin typeface="Arial"/>
                <a:cs typeface="Arial"/>
              </a:rPr>
              <a:t>(G6PD</a:t>
            </a:r>
            <a:endParaRPr lang="he-IL" sz="1700" dirty="0">
              <a:solidFill>
                <a:srgbClr val="1F497D"/>
              </a:solidFill>
              <a:latin typeface="Arial"/>
              <a:cs typeface="Arial"/>
            </a:endParaRPr>
          </a:p>
          <a:p>
            <a:pPr algn="ctr" fontAlgn="auto">
              <a:spcBef>
                <a:spcPts val="0"/>
              </a:spcBef>
              <a:spcAft>
                <a:spcPts val="0"/>
              </a:spcAft>
              <a:defRPr/>
            </a:pPr>
            <a:r>
              <a:rPr lang="he-IL" sz="1700" dirty="0">
                <a:solidFill>
                  <a:srgbClr val="1F497D"/>
                </a:solidFill>
                <a:latin typeface="Arial"/>
                <a:cs typeface="Arial"/>
              </a:rPr>
              <a:t>(מקור שם המחלה בשם הלטיני של צמח הפוּל)</a:t>
            </a:r>
            <a:endParaRPr lang="he-IL" sz="1700" dirty="0">
              <a:solidFill>
                <a:srgbClr val="1F497D"/>
              </a:solidFill>
            </a:endParaRPr>
          </a:p>
        </p:txBody>
      </p:sp>
      <p:sp>
        <p:nvSpPr>
          <p:cNvPr id="8" name="TextBox 7"/>
          <p:cNvSpPr txBox="1"/>
          <p:nvPr/>
        </p:nvSpPr>
        <p:spPr>
          <a:xfrm>
            <a:off x="323850" y="5445125"/>
            <a:ext cx="1909763" cy="1008063"/>
          </a:xfrm>
          <a:prstGeom prst="rect">
            <a:avLst/>
          </a:prstGeom>
          <a:solidFill>
            <a:schemeClr val="accent3">
              <a:alpha val="50000"/>
            </a:schemeClr>
          </a:solidFill>
          <a:ln w="22225">
            <a:no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solidFill>
                  <a:prstClr val="black"/>
                </a:solidFill>
                <a:latin typeface="Arial"/>
                <a:cs typeface="Arial"/>
              </a:rPr>
              <a:t> </a:t>
            </a:r>
            <a:r>
              <a:rPr lang="he-IL" sz="1600" dirty="0">
                <a:solidFill>
                  <a:srgbClr val="1F497D"/>
                </a:solidFill>
                <a:latin typeface="Arial"/>
                <a:cs typeface="Arial"/>
              </a:rPr>
              <a:t>אנמיה חרמשית הגורמת לאספקת חמצן לקויה לתאים</a:t>
            </a:r>
            <a:endParaRPr lang="en-US" sz="1600" dirty="0">
              <a:solidFill>
                <a:srgbClr val="1F497D"/>
              </a:solidFill>
              <a:latin typeface="Arial"/>
              <a:cs typeface="Arial"/>
            </a:endParaRPr>
          </a:p>
          <a:p>
            <a:pPr fontAlgn="auto">
              <a:spcBef>
                <a:spcPts val="0"/>
              </a:spcBef>
              <a:spcAft>
                <a:spcPts val="0"/>
              </a:spcAft>
              <a:defRPr/>
            </a:pPr>
            <a:endParaRPr lang="he-IL" sz="1900" dirty="0">
              <a:solidFill>
                <a:prstClr val="black">
                  <a:lumMod val="50000"/>
                  <a:lumOff val="50000"/>
                </a:prstClr>
              </a:solidFill>
              <a:latin typeface="Arial"/>
              <a:cs typeface="Arial"/>
            </a:endParaRPr>
          </a:p>
        </p:txBody>
      </p:sp>
      <p:sp>
        <p:nvSpPr>
          <p:cNvPr id="9" name="TextBox 8"/>
          <p:cNvSpPr txBox="1"/>
          <p:nvPr/>
        </p:nvSpPr>
        <p:spPr>
          <a:xfrm>
            <a:off x="296863" y="1341438"/>
            <a:ext cx="1908175" cy="935037"/>
          </a:xfrm>
          <a:prstGeom prst="rect">
            <a:avLst/>
          </a:prstGeom>
          <a:solidFill>
            <a:schemeClr val="accent3">
              <a:alpha val="51000"/>
            </a:schemeClr>
          </a:solidFill>
          <a:ln w="22225">
            <a:noFill/>
          </a:ln>
          <a:effectLst>
            <a:outerShdw sx="101000" sy="101000" algn="ctr" rotWithShape="0">
              <a:schemeClr val="bg1">
                <a:lumMod val="75000"/>
              </a:schemeClr>
            </a:outerShdw>
          </a:effectLst>
        </p:spPr>
        <p:txBody>
          <a:bodyPr rtlCol="1" anchor="ctr">
            <a:normAutofit fontScale="85000" lnSpcReduction="20000"/>
          </a:bodyPr>
          <a:lstStyle/>
          <a:p>
            <a:pPr algn="ctr" fontAlgn="auto">
              <a:spcBef>
                <a:spcPts val="0"/>
              </a:spcBef>
              <a:spcAft>
                <a:spcPts val="0"/>
              </a:spcAft>
              <a:defRPr/>
            </a:pPr>
            <a:endParaRPr lang="he-IL" sz="1600" dirty="0" smtClean="0">
              <a:solidFill>
                <a:srgbClr val="1F497D"/>
              </a:solidFill>
              <a:latin typeface="Arial"/>
              <a:cs typeface="Arial"/>
            </a:endParaRPr>
          </a:p>
          <a:p>
            <a:pPr algn="ctr" fontAlgn="auto">
              <a:spcBef>
                <a:spcPts val="0"/>
              </a:spcBef>
              <a:spcAft>
                <a:spcPts val="0"/>
              </a:spcAft>
              <a:defRPr/>
            </a:pPr>
            <a:r>
              <a:rPr lang="he-IL" sz="1900" dirty="0" smtClean="0">
                <a:solidFill>
                  <a:srgbClr val="1F497D"/>
                </a:solidFill>
                <a:latin typeface="Arial"/>
                <a:cs typeface="Arial"/>
              </a:rPr>
              <a:t>מחלת </a:t>
            </a:r>
            <a:r>
              <a:rPr lang="he-IL" sz="1900" dirty="0">
                <a:solidFill>
                  <a:srgbClr val="1F497D"/>
                </a:solidFill>
                <a:latin typeface="Arial"/>
                <a:cs typeface="Arial"/>
              </a:rPr>
              <a:t>פנילקטונוריה המתבטאת בפיגור שכלי</a:t>
            </a:r>
          </a:p>
          <a:p>
            <a:pPr fontAlgn="auto">
              <a:spcBef>
                <a:spcPts val="0"/>
              </a:spcBef>
              <a:spcAft>
                <a:spcPts val="0"/>
              </a:spcAft>
              <a:defRPr/>
            </a:pPr>
            <a:endParaRPr lang="he-IL" sz="1600" dirty="0">
              <a:solidFill>
                <a:srgbClr val="1F497D"/>
              </a:solidFill>
              <a:latin typeface="Arial"/>
              <a:cs typeface="Arial"/>
            </a:endParaRPr>
          </a:p>
        </p:txBody>
      </p:sp>
      <p:sp>
        <p:nvSpPr>
          <p:cNvPr id="10" name="TextBox 9"/>
          <p:cNvSpPr txBox="1"/>
          <p:nvPr/>
        </p:nvSpPr>
        <p:spPr>
          <a:xfrm>
            <a:off x="325438" y="4508500"/>
            <a:ext cx="1908175" cy="720725"/>
          </a:xfrm>
          <a:prstGeom prst="rect">
            <a:avLst/>
          </a:prstGeom>
          <a:solidFill>
            <a:schemeClr val="accent3">
              <a:alpha val="51000"/>
            </a:schemeClr>
          </a:solidFill>
          <a:ln w="22225">
            <a:no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sz="1600" dirty="0">
                <a:solidFill>
                  <a:srgbClr val="1F497D"/>
                </a:solidFill>
                <a:latin typeface="Arial"/>
                <a:cs typeface="Arial"/>
              </a:rPr>
              <a:t>דממת (המופיליה)</a:t>
            </a:r>
          </a:p>
          <a:p>
            <a:pPr fontAlgn="auto">
              <a:spcBef>
                <a:spcPts val="0"/>
              </a:spcBef>
              <a:spcAft>
                <a:spcPts val="0"/>
              </a:spcAft>
              <a:defRPr/>
            </a:pPr>
            <a:endParaRPr lang="he-IL" sz="1600" dirty="0">
              <a:solidFill>
                <a:prstClr val="black"/>
              </a:solidFill>
              <a:latin typeface="Arial"/>
              <a:cs typeface="Arial"/>
            </a:endParaRPr>
          </a:p>
        </p:txBody>
      </p:sp>
      <p:cxnSp>
        <p:nvCxnSpPr>
          <p:cNvPr id="17" name="מחבר ישר 16"/>
          <p:cNvCxnSpPr/>
          <p:nvPr/>
        </p:nvCxnSpPr>
        <p:spPr>
          <a:xfrm flipH="1" flipV="1">
            <a:off x="2195736" y="2133601"/>
            <a:ext cx="609600" cy="12231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B3444AD-2605-4844-B642-BBD78F45D206}" type="slidenum">
              <a:rPr lang="he-IL" sz="1200" smtClean="0">
                <a:solidFill>
                  <a:srgbClr val="FFFFFF">
                    <a:lumMod val="85000"/>
                  </a:srgbClr>
                </a:solidFill>
              </a:rPr>
              <a:pPr fontAlgn="base">
                <a:spcBef>
                  <a:spcPct val="0"/>
                </a:spcBef>
                <a:spcAft>
                  <a:spcPct val="0"/>
                </a:spcAft>
                <a:defRPr/>
              </a:pPr>
              <a:t>8</a:t>
            </a:fld>
            <a:endParaRPr lang="he-IL" sz="1200" dirty="0" smtClean="0">
              <a:solidFill>
                <a:srgbClr val="FFFFFF">
                  <a:lumMod val="85000"/>
                </a:srgbClr>
              </a:solidFill>
            </a:endParaRPr>
          </a:p>
        </p:txBody>
      </p:sp>
      <p:sp>
        <p:nvSpPr>
          <p:cNvPr id="18"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cxnSp>
        <p:nvCxnSpPr>
          <p:cNvPr id="19" name="מחבר ישר 18"/>
          <p:cNvCxnSpPr/>
          <p:nvPr/>
        </p:nvCxnSpPr>
        <p:spPr>
          <a:xfrm flipH="1">
            <a:off x="2123728" y="2708275"/>
            <a:ext cx="681608" cy="18002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מחבר ישר 21"/>
          <p:cNvCxnSpPr/>
          <p:nvPr/>
        </p:nvCxnSpPr>
        <p:spPr>
          <a:xfrm flipH="1" flipV="1">
            <a:off x="2242915" y="3806926"/>
            <a:ext cx="562421" cy="1926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מחבר ישר 24"/>
          <p:cNvCxnSpPr/>
          <p:nvPr/>
        </p:nvCxnSpPr>
        <p:spPr>
          <a:xfrm flipH="1">
            <a:off x="2242915" y="4705747"/>
            <a:ext cx="561975" cy="10272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סוגי המוטציות</a:t>
            </a:r>
            <a:endParaRPr lang="he-IL" sz="1800" smtClean="0"/>
          </a:p>
        </p:txBody>
      </p:sp>
      <p:sp>
        <p:nvSpPr>
          <p:cNvPr id="16"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C7D96DA-0205-46B8-A2FB-20B16A075BEB}" type="slidenum">
              <a:rPr lang="he-IL" sz="1200" smtClean="0">
                <a:solidFill>
                  <a:srgbClr val="FFFFFF">
                    <a:lumMod val="85000"/>
                  </a:srgbClr>
                </a:solidFill>
              </a:rPr>
              <a:pPr fontAlgn="base">
                <a:spcBef>
                  <a:spcPct val="0"/>
                </a:spcBef>
                <a:spcAft>
                  <a:spcPct val="0"/>
                </a:spcAft>
                <a:defRPr/>
              </a:pPr>
              <a:t>9</a:t>
            </a:fld>
            <a:endParaRPr lang="he-IL" sz="1200" dirty="0" smtClean="0">
              <a:solidFill>
                <a:srgbClr val="FFFFFF">
                  <a:lumMod val="85000"/>
                </a:srgbClr>
              </a:solidFill>
            </a:endParaRPr>
          </a:p>
        </p:txBody>
      </p:sp>
      <p:sp>
        <p:nvSpPr>
          <p:cNvPr id="17" name="TextBox 16"/>
          <p:cNvSpPr txBox="1"/>
          <p:nvPr/>
        </p:nvSpPr>
        <p:spPr>
          <a:xfrm>
            <a:off x="263525" y="981075"/>
            <a:ext cx="8183563" cy="368300"/>
          </a:xfrm>
          <a:prstGeom prst="rect">
            <a:avLst/>
          </a:prstGeom>
          <a:noFill/>
          <a:ln w="19050">
            <a:solidFill>
              <a:schemeClr val="accent1"/>
            </a:solid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dirty="0">
                <a:solidFill>
                  <a:prstClr val="black"/>
                </a:solidFill>
                <a:latin typeface="Arial"/>
                <a:cs typeface="Arial"/>
              </a:rPr>
              <a:t>נהוג לחלק את המוטציות לשתי קבוצות: </a:t>
            </a:r>
            <a:r>
              <a:rPr lang="he-IL" dirty="0">
                <a:solidFill>
                  <a:schemeClr val="accent3"/>
                </a:solidFill>
                <a:latin typeface="Arial"/>
                <a:cs typeface="Arial"/>
              </a:rPr>
              <a:t>נקודתיות וכרומוזומליות</a:t>
            </a:r>
            <a:r>
              <a:rPr lang="he-IL" dirty="0">
                <a:solidFill>
                  <a:prstClr val="black"/>
                </a:solidFill>
                <a:latin typeface="Arial"/>
                <a:cs typeface="Arial"/>
              </a:rPr>
              <a:t>:</a:t>
            </a:r>
          </a:p>
        </p:txBody>
      </p:sp>
      <p:sp>
        <p:nvSpPr>
          <p:cNvPr id="18" name="TextBox 17"/>
          <p:cNvSpPr txBox="1"/>
          <p:nvPr/>
        </p:nvSpPr>
        <p:spPr>
          <a:xfrm>
            <a:off x="5507038" y="2420938"/>
            <a:ext cx="3190875" cy="2308225"/>
          </a:xfrm>
          <a:prstGeom prst="rect">
            <a:avLst/>
          </a:prstGeom>
          <a:noFill/>
          <a:ln w="19050">
            <a:solidFill>
              <a:schemeClr val="accent1"/>
            </a:solid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schemeClr val="accent3"/>
                </a:solidFill>
                <a:latin typeface="Arial"/>
                <a:cs typeface="Arial"/>
              </a:rPr>
              <a:t>במוטציה נקודתיות</a:t>
            </a:r>
            <a:endParaRPr lang="he-IL" dirty="0">
              <a:solidFill>
                <a:prstClr val="black"/>
              </a:solidFill>
              <a:latin typeface="Arial"/>
              <a:cs typeface="Arial"/>
            </a:endParaRPr>
          </a:p>
          <a:p>
            <a:pPr fontAlgn="auto">
              <a:spcBef>
                <a:spcPts val="0"/>
              </a:spcBef>
              <a:spcAft>
                <a:spcPts val="0"/>
              </a:spcAft>
              <a:defRPr/>
            </a:pPr>
            <a:r>
              <a:rPr lang="he-IL" dirty="0">
                <a:solidFill>
                  <a:prstClr val="black"/>
                </a:solidFill>
                <a:latin typeface="Arial"/>
                <a:cs typeface="Arial"/>
              </a:rPr>
              <a:t>חל שינוי בבסיס אחד ב-</a:t>
            </a:r>
            <a:r>
              <a:rPr lang="en-US" dirty="0">
                <a:solidFill>
                  <a:prstClr val="black"/>
                </a:solidFill>
                <a:latin typeface="Arial"/>
                <a:cs typeface="Arial"/>
              </a:rPr>
              <a:t>DNA</a:t>
            </a:r>
            <a:r>
              <a:rPr lang="he-IL" dirty="0">
                <a:solidFill>
                  <a:prstClr val="black"/>
                </a:solidFill>
                <a:latin typeface="Arial"/>
                <a:cs typeface="Arial"/>
              </a:rPr>
              <a:t>.</a:t>
            </a: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r>
              <a:rPr lang="he-IL" dirty="0">
                <a:solidFill>
                  <a:prstClr val="black"/>
                </a:solidFill>
                <a:latin typeface="Arial"/>
                <a:cs typeface="Arial"/>
              </a:rPr>
              <a:t>אי אפשר להבחין במוטציות נקודתיות בתצפית מיקרוסקופית.</a:t>
            </a:r>
          </a:p>
        </p:txBody>
      </p:sp>
      <p:sp>
        <p:nvSpPr>
          <p:cNvPr id="21" name="TextBox 20"/>
          <p:cNvSpPr txBox="1"/>
          <p:nvPr/>
        </p:nvSpPr>
        <p:spPr>
          <a:xfrm>
            <a:off x="231775" y="2420938"/>
            <a:ext cx="3719513" cy="2308225"/>
          </a:xfrm>
          <a:prstGeom prst="rect">
            <a:avLst/>
          </a:prstGeom>
          <a:noFill/>
          <a:ln w="19050">
            <a:solidFill>
              <a:schemeClr val="accent1"/>
            </a:solid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schemeClr val="accent3"/>
                </a:solidFill>
                <a:latin typeface="Arial"/>
                <a:cs typeface="Arial"/>
              </a:rPr>
              <a:t>במוטציות כרומוזומליות</a:t>
            </a:r>
            <a:r>
              <a:rPr lang="he-IL" dirty="0">
                <a:solidFill>
                  <a:prstClr val="black"/>
                </a:solidFill>
                <a:latin typeface="Arial"/>
                <a:cs typeface="Arial"/>
              </a:rPr>
              <a:t> </a:t>
            </a:r>
          </a:p>
          <a:p>
            <a:pPr fontAlgn="auto">
              <a:spcBef>
                <a:spcPts val="0"/>
              </a:spcBef>
              <a:spcAft>
                <a:spcPts val="0"/>
              </a:spcAft>
              <a:defRPr/>
            </a:pPr>
            <a:r>
              <a:rPr lang="he-IL" dirty="0">
                <a:solidFill>
                  <a:prstClr val="black"/>
                </a:solidFill>
                <a:latin typeface="Arial"/>
                <a:cs typeface="Arial"/>
              </a:rPr>
              <a:t>חלים שינויים בקטע </a:t>
            </a:r>
            <a:r>
              <a:rPr lang="en-US" dirty="0">
                <a:solidFill>
                  <a:prstClr val="black"/>
                </a:solidFill>
                <a:latin typeface="Arial"/>
                <a:cs typeface="Arial"/>
              </a:rPr>
              <a:t>DNA</a:t>
            </a:r>
            <a:r>
              <a:rPr lang="he-IL" dirty="0">
                <a:solidFill>
                  <a:prstClr val="black"/>
                </a:solidFill>
                <a:latin typeface="Arial"/>
                <a:cs typeface="Arial"/>
              </a:rPr>
              <a:t> המכיל </a:t>
            </a:r>
          </a:p>
          <a:p>
            <a:pPr fontAlgn="auto">
              <a:spcBef>
                <a:spcPts val="0"/>
              </a:spcBef>
              <a:spcAft>
                <a:spcPts val="0"/>
              </a:spcAft>
              <a:defRPr/>
            </a:pPr>
            <a:r>
              <a:rPr lang="he-IL" dirty="0">
                <a:latin typeface="Arial"/>
                <a:cs typeface="Arial"/>
              </a:rPr>
              <a:t>כמה </a:t>
            </a:r>
            <a:r>
              <a:rPr lang="he-IL" dirty="0">
                <a:solidFill>
                  <a:prstClr val="black"/>
                </a:solidFill>
                <a:latin typeface="Arial"/>
                <a:cs typeface="Arial"/>
              </a:rPr>
              <a:t>(לעתים מספר רב מאוד) בסיסים</a:t>
            </a:r>
          </a:p>
          <a:p>
            <a:pPr fontAlgn="auto">
              <a:spcBef>
                <a:spcPts val="0"/>
              </a:spcBef>
              <a:spcAft>
                <a:spcPts val="0"/>
              </a:spcAft>
              <a:defRPr/>
            </a:pPr>
            <a:r>
              <a:rPr lang="he-IL" dirty="0">
                <a:solidFill>
                  <a:prstClr val="black"/>
                </a:solidFill>
                <a:latin typeface="Arial"/>
                <a:cs typeface="Arial"/>
              </a:rPr>
              <a:t>או שיש שינוי במספר מולקולות </a:t>
            </a:r>
          </a:p>
          <a:p>
            <a:pPr fontAlgn="auto">
              <a:spcBef>
                <a:spcPts val="0"/>
              </a:spcBef>
              <a:spcAft>
                <a:spcPts val="0"/>
              </a:spcAft>
              <a:defRPr/>
            </a:pPr>
            <a:r>
              <a:rPr lang="he-IL" dirty="0">
                <a:solidFill>
                  <a:prstClr val="black"/>
                </a:solidFill>
                <a:latin typeface="Arial"/>
                <a:cs typeface="Arial"/>
              </a:rPr>
              <a:t>ה-</a:t>
            </a:r>
            <a:r>
              <a:rPr lang="en-US" dirty="0">
                <a:solidFill>
                  <a:prstClr val="black"/>
                </a:solidFill>
                <a:latin typeface="Arial"/>
                <a:cs typeface="Arial"/>
              </a:rPr>
              <a:t>DNA</a:t>
            </a:r>
            <a:r>
              <a:rPr lang="he-IL" dirty="0">
                <a:solidFill>
                  <a:prstClr val="black"/>
                </a:solidFill>
                <a:latin typeface="Arial"/>
                <a:cs typeface="Arial"/>
              </a:rPr>
              <a:t>, כלומר במספר הכרומוזומים*.</a:t>
            </a: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r>
              <a:rPr lang="he-IL" dirty="0">
                <a:solidFill>
                  <a:prstClr val="black"/>
                </a:solidFill>
                <a:latin typeface="Arial"/>
                <a:cs typeface="Arial"/>
              </a:rPr>
              <a:t>בדרך כלל אפשר להבחין במוטציות כרומוזומליות בתצפית מיקרוסקופית.</a:t>
            </a:r>
          </a:p>
        </p:txBody>
      </p:sp>
      <p:sp>
        <p:nvSpPr>
          <p:cNvPr id="2" name="חץ למטה 1"/>
          <p:cNvSpPr/>
          <p:nvPr/>
        </p:nvSpPr>
        <p:spPr>
          <a:xfrm>
            <a:off x="6659563" y="1412875"/>
            <a:ext cx="360362" cy="952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2" name="חץ למטה 21"/>
          <p:cNvSpPr/>
          <p:nvPr/>
        </p:nvSpPr>
        <p:spPr>
          <a:xfrm>
            <a:off x="2484438" y="1412875"/>
            <a:ext cx="358775" cy="952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3" name="TextBox 22"/>
          <p:cNvSpPr txBox="1"/>
          <p:nvPr/>
        </p:nvSpPr>
        <p:spPr>
          <a:xfrm>
            <a:off x="231775" y="5876925"/>
            <a:ext cx="4700588" cy="8318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prstClr val="black"/>
                </a:solidFill>
                <a:latin typeface="Arial"/>
                <a:cs typeface="Arial"/>
              </a:rPr>
              <a:t>*הדוגמה הידועה ביותר למוטציה זו היא </a:t>
            </a:r>
          </a:p>
          <a:p>
            <a:pPr marL="92075" fontAlgn="auto">
              <a:spcBef>
                <a:spcPts val="0"/>
              </a:spcBef>
              <a:spcAft>
                <a:spcPts val="0"/>
              </a:spcAft>
              <a:defRPr/>
            </a:pPr>
            <a:r>
              <a:rPr lang="he-IL" sz="1600" dirty="0">
                <a:solidFill>
                  <a:prstClr val="black"/>
                </a:solidFill>
                <a:latin typeface="Arial"/>
                <a:cs typeface="Arial"/>
              </a:rPr>
              <a:t>תסמונת דאון, ובכך נעסוק במצגת </a:t>
            </a:r>
            <a:r>
              <a:rPr lang="he-IL" sz="1600" dirty="0">
                <a:latin typeface="Arial"/>
                <a:cs typeface="Arial"/>
              </a:rPr>
              <a:t>מיוזה בנושא: </a:t>
            </a:r>
            <a:r>
              <a:rPr lang="he-IL" sz="1600" dirty="0">
                <a:solidFill>
                  <a:prstClr val="black"/>
                </a:solidFill>
                <a:latin typeface="Arial"/>
                <a:cs typeface="Arial"/>
              </a:rPr>
              <a:t>ליקויים בחלוקת המיוזה</a:t>
            </a:r>
          </a:p>
        </p:txBody>
      </p:sp>
      <p:sp>
        <p:nvSpPr>
          <p:cNvPr id="11"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13672</TotalTime>
  <Words>5778</Words>
  <Application>Microsoft Office PowerPoint</Application>
  <PresentationFormat>‫הצגה על המסך (4:3)</PresentationFormat>
  <Paragraphs>963</Paragraphs>
  <Slides>63</Slides>
  <Notes>3</Notes>
  <HiddenSlides>0</HiddenSlides>
  <MMClips>0</MMClips>
  <ScaleCrop>false</ScaleCrop>
  <HeadingPairs>
    <vt:vector size="4" baseType="variant">
      <vt:variant>
        <vt:lpstr>ערכת נושא</vt:lpstr>
      </vt:variant>
      <vt:variant>
        <vt:i4>7</vt:i4>
      </vt:variant>
      <vt:variant>
        <vt:lpstr>כותרות שקופיות</vt:lpstr>
      </vt:variant>
      <vt:variant>
        <vt:i4>63</vt:i4>
      </vt:variant>
    </vt:vector>
  </HeadingPairs>
  <TitlesOfParts>
    <vt:vector size="70" baseType="lpstr">
      <vt:lpstr>1_Office Theme</vt:lpstr>
      <vt:lpstr>2_Office Theme</vt:lpstr>
      <vt:lpstr>3_Office Theme</vt:lpstr>
      <vt:lpstr>4_Office Theme</vt:lpstr>
      <vt:lpstr>5_Office Theme</vt:lpstr>
      <vt:lpstr>6_Office Theme</vt:lpstr>
      <vt:lpstr>7_Office Theme</vt:lpstr>
      <vt:lpstr>מצגת של PowerPoint</vt:lpstr>
      <vt:lpstr>הקשר בין ה- DNA לתכונות</vt:lpstr>
      <vt:lpstr>שאלה 1: הקשר בין ה- DNA לתכונות</vt:lpstr>
      <vt:lpstr>תשובה</vt:lpstr>
      <vt:lpstr>שינוי ב-DNA (מוטציה) עלול לגרום לשינוי בחלבונים שגורם למחלה</vt:lpstr>
      <vt:lpstr>הקשר בין ה-DNA לתכונות – סימולציה</vt:lpstr>
      <vt:lpstr>שאלה 2: הקשר בין מוטציות ב-DNA  למחלות</vt:lpstr>
      <vt:lpstr>תשובה</vt:lpstr>
      <vt:lpstr>סוגי המוטציות</vt:lpstr>
      <vt:lpstr>תזכורת: הכרומוזום מורכב ממולקולת DNA</vt:lpstr>
      <vt:lpstr>סוגי מוטציות כרומוזומליות</vt:lpstr>
      <vt:lpstr>סוגי מוטציות כרומוזומליות – המשך</vt:lpstr>
      <vt:lpstr>מוטציות כרומוזומליות</vt:lpstr>
      <vt:lpstr>תסמונת יללת החתול נובעת ממוטציית חסר - הרחבה</vt:lpstr>
      <vt:lpstr>סוגי המוטציות הנקודתיות</vt:lpstr>
      <vt:lpstr>השפעות אפשריות של מוטציה נקודתית של החלפת בסיס על החלבון</vt:lpstr>
      <vt:lpstr>השפעות אפשריות של מוטציה נקודתית של הוספת/החסרת בסיס על החלבון</vt:lpstr>
      <vt:lpstr>שאלה 3: קביעת רצף החומצות האמיניות בחלבון לפי רצף הבסיסים ב-DNA</vt:lpstr>
      <vt:lpstr>תשובה</vt:lpstr>
      <vt:lpstr>שאלה 4 : יצירת "מוטציה נקודתית" של החלפת בסיס</vt:lpstr>
      <vt:lpstr>תשובה</vt:lpstr>
      <vt:lpstr>שאלה 5 : יצירת "מוטציה נקודתית" של שינוי בסיס</vt:lpstr>
      <vt:lpstr>תשובה</vt:lpstr>
      <vt:lpstr>הגורמים למוטציות</vt:lpstr>
      <vt:lpstr>דוגמאות למוטגנים</vt:lpstr>
      <vt:lpstr>עשן הסיגריות מכיל חומרים מוטגנים</vt:lpstr>
      <vt:lpstr>הרחבה</vt:lpstr>
      <vt:lpstr>מוטציות – טוב או רע? </vt:lpstr>
      <vt:lpstr>שאלה 6</vt:lpstr>
      <vt:lpstr>תשובה</vt:lpstr>
      <vt:lpstr>שאלה 7</vt:lpstr>
      <vt:lpstr>תשובה</vt:lpstr>
      <vt:lpstr>שאלה 8</vt:lpstr>
      <vt:lpstr>תשובה</vt:lpstr>
      <vt:lpstr>שאלה 9</vt:lpstr>
      <vt:lpstr>תשובה: מיקום המוטציה קובע את מידת ההשפעה על פעילות החלבון</vt:lpstr>
      <vt:lpstr>שאלה 10</vt:lpstr>
      <vt:lpstr>תשובה</vt:lpstr>
      <vt:lpstr>שאלה 11</vt:lpstr>
      <vt:lpstr>תשובה: מוטציות בתאי המין עשויות להתבטא בדורות הבאים</vt:lpstr>
      <vt:lpstr>שאלה 12: מתי מוטציה תשפיע יותר - בשכפול או בתעתוק?</vt:lpstr>
      <vt:lpstr>תשובה</vt:lpstr>
      <vt:lpstr>שאלה 13: מתי מוטציה תשפיע יותר - בשכפול או בתעתוק?</vt:lpstr>
      <vt:lpstr>תשובה</vt:lpstr>
      <vt:lpstr>שאלה 14</vt:lpstr>
      <vt:lpstr>תשובה</vt:lpstr>
      <vt:lpstr>שאלה 15: אנמיה חרמשית</vt:lpstr>
      <vt:lpstr>תשובה</vt:lpstr>
      <vt:lpstr>שאלה 16: אנמיה חרמשית – היבטי המחלה ברמות הארגון השונות (שאלת הרחבה*)</vt:lpstr>
      <vt:lpstr>תשובה</vt:lpstr>
      <vt:lpstr>סיכום: אנמיה חרמשית – היבטי המחלה ברמות הארגון השונות </vt:lpstr>
      <vt:lpstr>מוטציות: סיכום</vt:lpstr>
      <vt:lpstr>מוטציות: המשך סיכום</vt:lpstr>
      <vt:lpstr>שאלות הרחבה: שאלה 17– מחלת מקארדל</vt:lpstr>
      <vt:lpstr>תשובה</vt:lpstr>
      <vt:lpstr>שאלה 18</vt:lpstr>
      <vt:lpstr>תשובה</vt:lpstr>
      <vt:lpstr>שאלה 19: מחלת פנילקטונוריה</vt:lpstr>
      <vt:lpstr>שאלה 19: מחלת פנילקטונוריה - המשך</vt:lpstr>
      <vt:lpstr>תשובה</vt:lpstr>
      <vt:lpstr>מחלת פנילקטונוריה</vt:lpstr>
      <vt:lpstr>שאלה 20: ביולוגיה בחיוך</vt:lpstr>
      <vt:lpstr>תשובה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678</cp:revision>
  <dcterms:created xsi:type="dcterms:W3CDTF">2010-09-05T07:07:37Z</dcterms:created>
  <dcterms:modified xsi:type="dcterms:W3CDTF">2017-09-02T15:42:44Z</dcterms:modified>
</cp:coreProperties>
</file>