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95" r:id="rId5"/>
    <p:sldId id="296" r:id="rId6"/>
    <p:sldId id="278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24" r:id="rId27"/>
    <p:sldId id="316" r:id="rId28"/>
    <p:sldId id="317" r:id="rId29"/>
    <p:sldId id="318" r:id="rId30"/>
    <p:sldId id="319" r:id="rId31"/>
    <p:sldId id="320" r:id="rId32"/>
    <p:sldId id="322" r:id="rId33"/>
    <p:sldId id="323" r:id="rId34"/>
    <p:sldId id="325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2" r:id="rId58"/>
    <p:sldId id="351" r:id="rId59"/>
    <p:sldId id="353" r:id="rId60"/>
    <p:sldId id="360" r:id="rId61"/>
    <p:sldId id="361" r:id="rId62"/>
    <p:sldId id="356" r:id="rId63"/>
    <p:sldId id="357" r:id="rId64"/>
    <p:sldId id="358" r:id="rId65"/>
    <p:sldId id="359" r:id="rId66"/>
    <p:sldId id="362" r:id="rId67"/>
    <p:sldId id="365" r:id="rId68"/>
    <p:sldId id="363" r:id="rId69"/>
    <p:sldId id="364" r:id="rId7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420FB-FF9F-4052-AAC1-355F7959B7D9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DDC354C-0D14-4638-86C1-06E17FB53304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</a:rPr>
            <a:t>1000 מטר</a:t>
          </a:r>
        </a:p>
        <a:p>
          <a:pPr rtl="1"/>
          <a:r>
            <a:rPr lang="he-IL" sz="2000" b="1" dirty="0">
              <a:solidFill>
                <a:schemeClr val="tx1"/>
              </a:solidFill>
            </a:rPr>
            <a:t>195 שניות</a:t>
          </a:r>
        </a:p>
      </dgm:t>
    </dgm:pt>
    <dgm:pt modelId="{12D62D74-4398-43F4-977D-36189B414E1B}" type="parTrans" cxnId="{E7D2F345-2863-4831-845F-27F8A58D9862}">
      <dgm:prSet/>
      <dgm:spPr/>
      <dgm:t>
        <a:bodyPr/>
        <a:lstStyle/>
        <a:p>
          <a:pPr rtl="1"/>
          <a:endParaRPr lang="he-IL"/>
        </a:p>
      </dgm:t>
    </dgm:pt>
    <dgm:pt modelId="{8AA5298C-D6C3-4699-9163-2498EF9CCC35}" type="sibTrans" cxnId="{E7D2F345-2863-4831-845F-27F8A58D9862}">
      <dgm:prSet/>
      <dgm:spPr/>
      <dgm:t>
        <a:bodyPr/>
        <a:lstStyle/>
        <a:p>
          <a:pPr rtl="1"/>
          <a:endParaRPr lang="he-IL"/>
        </a:p>
      </dgm:t>
    </dgm:pt>
    <dgm:pt modelId="{7F963088-2E40-46A8-9FBF-772068503409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</a:rPr>
            <a:t>800 מטר</a:t>
          </a:r>
        </a:p>
        <a:p>
          <a:pPr rtl="1"/>
          <a:r>
            <a:rPr lang="he-IL" sz="2000" b="1" dirty="0">
              <a:solidFill>
                <a:schemeClr val="tx1"/>
              </a:solidFill>
            </a:rPr>
            <a:t>156 שניות </a:t>
          </a:r>
        </a:p>
        <a:p>
          <a:pPr rtl="1"/>
          <a:endParaRPr lang="he-IL" sz="1500" dirty="0"/>
        </a:p>
      </dgm:t>
    </dgm:pt>
    <dgm:pt modelId="{C517E860-5C38-4E52-BC99-92BC07DE3837}" type="parTrans" cxnId="{E61FD06E-415E-4638-A403-92C183BF4723}">
      <dgm:prSet/>
      <dgm:spPr/>
      <dgm:t>
        <a:bodyPr/>
        <a:lstStyle/>
        <a:p>
          <a:pPr rtl="1"/>
          <a:endParaRPr lang="he-IL"/>
        </a:p>
      </dgm:t>
    </dgm:pt>
    <dgm:pt modelId="{89B6D30A-8F19-4633-B7FD-B8DD58F548DE}" type="sibTrans" cxnId="{E61FD06E-415E-4638-A403-92C183BF4723}">
      <dgm:prSet/>
      <dgm:spPr/>
      <dgm:t>
        <a:bodyPr/>
        <a:lstStyle/>
        <a:p>
          <a:pPr rtl="1"/>
          <a:endParaRPr lang="he-IL"/>
        </a:p>
      </dgm:t>
    </dgm:pt>
    <dgm:pt modelId="{A7A5C5C3-C81F-4090-8CC9-1B1CAE4C09AE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</a:rPr>
            <a:t>600 מטר</a:t>
          </a:r>
        </a:p>
        <a:p>
          <a:pPr rtl="1"/>
          <a:r>
            <a:rPr lang="he-IL" sz="2000" b="1" dirty="0">
              <a:solidFill>
                <a:schemeClr val="tx1"/>
              </a:solidFill>
            </a:rPr>
            <a:t>117 שניות</a:t>
          </a:r>
        </a:p>
      </dgm:t>
    </dgm:pt>
    <dgm:pt modelId="{C1752E1F-6979-4F07-9933-B56347C86832}" type="parTrans" cxnId="{85C72169-083A-4D7F-ACEB-38A0634DB942}">
      <dgm:prSet/>
      <dgm:spPr/>
      <dgm:t>
        <a:bodyPr/>
        <a:lstStyle/>
        <a:p>
          <a:pPr rtl="1"/>
          <a:endParaRPr lang="he-IL"/>
        </a:p>
      </dgm:t>
    </dgm:pt>
    <dgm:pt modelId="{10A85EF8-6C2E-4C90-8D32-6B06AB1488E0}" type="sibTrans" cxnId="{85C72169-083A-4D7F-ACEB-38A0634DB942}">
      <dgm:prSet/>
      <dgm:spPr/>
      <dgm:t>
        <a:bodyPr/>
        <a:lstStyle/>
        <a:p>
          <a:pPr rtl="1"/>
          <a:endParaRPr lang="he-IL"/>
        </a:p>
      </dgm:t>
    </dgm:pt>
    <dgm:pt modelId="{F16FC5A6-AD82-45CF-8B12-B21B5BA7A9C2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400 מטר</a:t>
          </a:r>
        </a:p>
        <a:p>
          <a:pPr rtl="1"/>
          <a:r>
            <a:rPr lang="he-IL" b="1" dirty="0">
              <a:solidFill>
                <a:schemeClr val="tx1"/>
              </a:solidFill>
            </a:rPr>
            <a:t>78 שניות</a:t>
          </a:r>
        </a:p>
      </dgm:t>
    </dgm:pt>
    <dgm:pt modelId="{46C24835-DE0A-4319-9E60-92D1F5353F5F}" type="parTrans" cxnId="{F96E198D-C02F-4C9F-BF84-7DBD803E2CD4}">
      <dgm:prSet/>
      <dgm:spPr/>
      <dgm:t>
        <a:bodyPr/>
        <a:lstStyle/>
        <a:p>
          <a:pPr rtl="1"/>
          <a:endParaRPr lang="he-IL"/>
        </a:p>
      </dgm:t>
    </dgm:pt>
    <dgm:pt modelId="{76ED0B5C-C4D5-46AA-8F0C-EBB3EDE5A329}" type="sibTrans" cxnId="{F96E198D-C02F-4C9F-BF84-7DBD803E2CD4}">
      <dgm:prSet/>
      <dgm:spPr/>
      <dgm:t>
        <a:bodyPr/>
        <a:lstStyle/>
        <a:p>
          <a:pPr rtl="1"/>
          <a:endParaRPr lang="he-IL"/>
        </a:p>
      </dgm:t>
    </dgm:pt>
    <dgm:pt modelId="{97E72E0B-0346-4A6F-AE3A-43BF352E0B8B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  <a:effectLst/>
            </a:rPr>
            <a:t>200 מטר</a:t>
          </a:r>
        </a:p>
        <a:p>
          <a:pPr rtl="1"/>
          <a:r>
            <a:rPr lang="he-IL" sz="2000" b="1" dirty="0">
              <a:solidFill>
                <a:schemeClr val="tx1"/>
              </a:solidFill>
              <a:effectLst/>
            </a:rPr>
            <a:t>39 שניות</a:t>
          </a:r>
        </a:p>
      </dgm:t>
    </dgm:pt>
    <dgm:pt modelId="{1CAA2CCF-9453-4AD2-9030-E78D74107884}" type="parTrans" cxnId="{F54CA916-9080-49AA-8F9B-E3D6C21A8711}">
      <dgm:prSet/>
      <dgm:spPr/>
      <dgm:t>
        <a:bodyPr/>
        <a:lstStyle/>
        <a:p>
          <a:pPr rtl="1"/>
          <a:endParaRPr lang="he-IL"/>
        </a:p>
      </dgm:t>
    </dgm:pt>
    <dgm:pt modelId="{A8F47D3E-3D70-4F3C-A65E-807AF09026BA}" type="sibTrans" cxnId="{F54CA916-9080-49AA-8F9B-E3D6C21A8711}">
      <dgm:prSet/>
      <dgm:spPr/>
      <dgm:t>
        <a:bodyPr/>
        <a:lstStyle/>
        <a:p>
          <a:pPr rtl="1"/>
          <a:endParaRPr lang="he-IL"/>
        </a:p>
      </dgm:t>
    </dgm:pt>
    <dgm:pt modelId="{9625D609-097B-4DC6-B5C4-41F59545BDC6}" type="pres">
      <dgm:prSet presAssocID="{E25420FB-FF9F-4052-AAC1-355F7959B7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483C899-B2A5-4719-AA34-9B82DECA35A1}" type="pres">
      <dgm:prSet presAssocID="{8DDC354C-0D14-4638-86C1-06E17FB533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BE20D8-03E3-4ACD-9270-069DD5B44BC6}" type="pres">
      <dgm:prSet presAssocID="{8DDC354C-0D14-4638-86C1-06E17FB53304}" presName="spNode" presStyleCnt="0"/>
      <dgm:spPr/>
    </dgm:pt>
    <dgm:pt modelId="{316D4228-F220-41CC-A159-FA1CAC903C72}" type="pres">
      <dgm:prSet presAssocID="{8AA5298C-D6C3-4699-9163-2498EF9CCC35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4DCDA40B-20BE-4176-BF1C-7DBAB3B85F02}" type="pres">
      <dgm:prSet presAssocID="{7F963088-2E40-46A8-9FBF-7720685034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578D9F-F022-4A67-8532-319A7E58C11F}" type="pres">
      <dgm:prSet presAssocID="{7F963088-2E40-46A8-9FBF-772068503409}" presName="spNode" presStyleCnt="0"/>
      <dgm:spPr/>
    </dgm:pt>
    <dgm:pt modelId="{D49C0EA2-350C-457F-8E52-80E4CA6C3DF0}" type="pres">
      <dgm:prSet presAssocID="{89B6D30A-8F19-4633-B7FD-B8DD58F548DE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EBB12FAF-8112-4D1F-BC4C-94A454D9CFC4}" type="pres">
      <dgm:prSet presAssocID="{A7A5C5C3-C81F-4090-8CC9-1B1CAE4C09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86A266-D5B8-4E70-AC74-12724BB55408}" type="pres">
      <dgm:prSet presAssocID="{A7A5C5C3-C81F-4090-8CC9-1B1CAE4C09AE}" presName="spNode" presStyleCnt="0"/>
      <dgm:spPr/>
    </dgm:pt>
    <dgm:pt modelId="{B1199DB3-3FEE-46D2-BCFA-8A9E42910810}" type="pres">
      <dgm:prSet presAssocID="{10A85EF8-6C2E-4C90-8D32-6B06AB1488E0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B471DE2F-1829-400C-B50B-77FCD54E2C1C}" type="pres">
      <dgm:prSet presAssocID="{F16FC5A6-AD82-45CF-8B12-B21B5BA7A9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60AE65E-0D8C-4FF4-A1FF-E2C5CE9127F0}" type="pres">
      <dgm:prSet presAssocID="{F16FC5A6-AD82-45CF-8B12-B21B5BA7A9C2}" presName="spNode" presStyleCnt="0"/>
      <dgm:spPr/>
    </dgm:pt>
    <dgm:pt modelId="{2761BB58-09C2-43BB-A74B-9A1B859EB406}" type="pres">
      <dgm:prSet presAssocID="{76ED0B5C-C4D5-46AA-8F0C-EBB3EDE5A329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AF936E2B-6A54-4380-B243-30B22E862362}" type="pres">
      <dgm:prSet presAssocID="{97E72E0B-0346-4A6F-AE3A-43BF352E0B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01445C0-EBC9-419E-9193-3BD7BF3D81C3}" type="pres">
      <dgm:prSet presAssocID="{97E72E0B-0346-4A6F-AE3A-43BF352E0B8B}" presName="spNode" presStyleCnt="0"/>
      <dgm:spPr/>
    </dgm:pt>
    <dgm:pt modelId="{DEA67D17-6B2B-4172-98F4-DD4805D1A473}" type="pres">
      <dgm:prSet presAssocID="{A8F47D3E-3D70-4F3C-A65E-807AF09026BA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F96E198D-C02F-4C9F-BF84-7DBD803E2CD4}" srcId="{E25420FB-FF9F-4052-AAC1-355F7959B7D9}" destId="{F16FC5A6-AD82-45CF-8B12-B21B5BA7A9C2}" srcOrd="3" destOrd="0" parTransId="{46C24835-DE0A-4319-9E60-92D1F5353F5F}" sibTransId="{76ED0B5C-C4D5-46AA-8F0C-EBB3EDE5A329}"/>
    <dgm:cxn modelId="{C706E155-5F9C-40FF-8C29-699156116413}" type="presOf" srcId="{97E72E0B-0346-4A6F-AE3A-43BF352E0B8B}" destId="{AF936E2B-6A54-4380-B243-30B22E862362}" srcOrd="0" destOrd="0" presId="urn:microsoft.com/office/officeart/2005/8/layout/cycle5"/>
    <dgm:cxn modelId="{7E54E189-CF74-4A32-BEEF-2DC88C9C7825}" type="presOf" srcId="{8DDC354C-0D14-4638-86C1-06E17FB53304}" destId="{D483C899-B2A5-4719-AA34-9B82DECA35A1}" srcOrd="0" destOrd="0" presId="urn:microsoft.com/office/officeart/2005/8/layout/cycle5"/>
    <dgm:cxn modelId="{95F51429-6763-48A6-9194-88E06FEE5327}" type="presOf" srcId="{8AA5298C-D6C3-4699-9163-2498EF9CCC35}" destId="{316D4228-F220-41CC-A159-FA1CAC903C72}" srcOrd="0" destOrd="0" presId="urn:microsoft.com/office/officeart/2005/8/layout/cycle5"/>
    <dgm:cxn modelId="{F54CA916-9080-49AA-8F9B-E3D6C21A8711}" srcId="{E25420FB-FF9F-4052-AAC1-355F7959B7D9}" destId="{97E72E0B-0346-4A6F-AE3A-43BF352E0B8B}" srcOrd="4" destOrd="0" parTransId="{1CAA2CCF-9453-4AD2-9030-E78D74107884}" sibTransId="{A8F47D3E-3D70-4F3C-A65E-807AF09026BA}"/>
    <dgm:cxn modelId="{D01D01B7-C57A-4633-9D37-A17BC780487B}" type="presOf" srcId="{A8F47D3E-3D70-4F3C-A65E-807AF09026BA}" destId="{DEA67D17-6B2B-4172-98F4-DD4805D1A473}" srcOrd="0" destOrd="0" presId="urn:microsoft.com/office/officeart/2005/8/layout/cycle5"/>
    <dgm:cxn modelId="{473B7F2C-97D8-4333-AC1D-0929D7389E9A}" type="presOf" srcId="{A7A5C5C3-C81F-4090-8CC9-1B1CAE4C09AE}" destId="{EBB12FAF-8112-4D1F-BC4C-94A454D9CFC4}" srcOrd="0" destOrd="0" presId="urn:microsoft.com/office/officeart/2005/8/layout/cycle5"/>
    <dgm:cxn modelId="{36E15E5A-A9AF-4300-9C48-65DE97D3FF22}" type="presOf" srcId="{76ED0B5C-C4D5-46AA-8F0C-EBB3EDE5A329}" destId="{2761BB58-09C2-43BB-A74B-9A1B859EB406}" srcOrd="0" destOrd="0" presId="urn:microsoft.com/office/officeart/2005/8/layout/cycle5"/>
    <dgm:cxn modelId="{ED2B6D4E-E4A8-48CA-A644-916126E04311}" type="presOf" srcId="{E25420FB-FF9F-4052-AAC1-355F7959B7D9}" destId="{9625D609-097B-4DC6-B5C4-41F59545BDC6}" srcOrd="0" destOrd="0" presId="urn:microsoft.com/office/officeart/2005/8/layout/cycle5"/>
    <dgm:cxn modelId="{F3ECE00E-AC9F-44E0-BFE6-EB50C97A6824}" type="presOf" srcId="{F16FC5A6-AD82-45CF-8B12-B21B5BA7A9C2}" destId="{B471DE2F-1829-400C-B50B-77FCD54E2C1C}" srcOrd="0" destOrd="0" presId="urn:microsoft.com/office/officeart/2005/8/layout/cycle5"/>
    <dgm:cxn modelId="{85C72169-083A-4D7F-ACEB-38A0634DB942}" srcId="{E25420FB-FF9F-4052-AAC1-355F7959B7D9}" destId="{A7A5C5C3-C81F-4090-8CC9-1B1CAE4C09AE}" srcOrd="2" destOrd="0" parTransId="{C1752E1F-6979-4F07-9933-B56347C86832}" sibTransId="{10A85EF8-6C2E-4C90-8D32-6B06AB1488E0}"/>
    <dgm:cxn modelId="{E7D2F345-2863-4831-845F-27F8A58D9862}" srcId="{E25420FB-FF9F-4052-AAC1-355F7959B7D9}" destId="{8DDC354C-0D14-4638-86C1-06E17FB53304}" srcOrd="0" destOrd="0" parTransId="{12D62D74-4398-43F4-977D-36189B414E1B}" sibTransId="{8AA5298C-D6C3-4699-9163-2498EF9CCC35}"/>
    <dgm:cxn modelId="{933D25B8-16FB-450F-BCDC-678E619DC95B}" type="presOf" srcId="{10A85EF8-6C2E-4C90-8D32-6B06AB1488E0}" destId="{B1199DB3-3FEE-46D2-BCFA-8A9E42910810}" srcOrd="0" destOrd="0" presId="urn:microsoft.com/office/officeart/2005/8/layout/cycle5"/>
    <dgm:cxn modelId="{40D66318-424F-4974-B962-846B3CE83C95}" type="presOf" srcId="{7F963088-2E40-46A8-9FBF-772068503409}" destId="{4DCDA40B-20BE-4176-BF1C-7DBAB3B85F02}" srcOrd="0" destOrd="0" presId="urn:microsoft.com/office/officeart/2005/8/layout/cycle5"/>
    <dgm:cxn modelId="{5A436359-B3DD-4D19-AF5C-9454117D4BD6}" type="presOf" srcId="{89B6D30A-8F19-4633-B7FD-B8DD58F548DE}" destId="{D49C0EA2-350C-457F-8E52-80E4CA6C3DF0}" srcOrd="0" destOrd="0" presId="urn:microsoft.com/office/officeart/2005/8/layout/cycle5"/>
    <dgm:cxn modelId="{E61FD06E-415E-4638-A403-92C183BF4723}" srcId="{E25420FB-FF9F-4052-AAC1-355F7959B7D9}" destId="{7F963088-2E40-46A8-9FBF-772068503409}" srcOrd="1" destOrd="0" parTransId="{C517E860-5C38-4E52-BC99-92BC07DE3837}" sibTransId="{89B6D30A-8F19-4633-B7FD-B8DD58F548DE}"/>
    <dgm:cxn modelId="{5CA6C5F6-7373-42A4-9CC6-96A0B099D42D}" type="presParOf" srcId="{9625D609-097B-4DC6-B5C4-41F59545BDC6}" destId="{D483C899-B2A5-4719-AA34-9B82DECA35A1}" srcOrd="0" destOrd="0" presId="urn:microsoft.com/office/officeart/2005/8/layout/cycle5"/>
    <dgm:cxn modelId="{A613124A-31ED-4867-A5B8-4FC9432A6A2E}" type="presParOf" srcId="{9625D609-097B-4DC6-B5C4-41F59545BDC6}" destId="{FABE20D8-03E3-4ACD-9270-069DD5B44BC6}" srcOrd="1" destOrd="0" presId="urn:microsoft.com/office/officeart/2005/8/layout/cycle5"/>
    <dgm:cxn modelId="{5B146560-E2EA-4442-98B6-18F3ED93D604}" type="presParOf" srcId="{9625D609-097B-4DC6-B5C4-41F59545BDC6}" destId="{316D4228-F220-41CC-A159-FA1CAC903C72}" srcOrd="2" destOrd="0" presId="urn:microsoft.com/office/officeart/2005/8/layout/cycle5"/>
    <dgm:cxn modelId="{9DF7976A-84AA-43EC-BB5E-3CD7C2DEDC18}" type="presParOf" srcId="{9625D609-097B-4DC6-B5C4-41F59545BDC6}" destId="{4DCDA40B-20BE-4176-BF1C-7DBAB3B85F02}" srcOrd="3" destOrd="0" presId="urn:microsoft.com/office/officeart/2005/8/layout/cycle5"/>
    <dgm:cxn modelId="{C356CE62-8367-46BB-8E40-E306C7ACAEF0}" type="presParOf" srcId="{9625D609-097B-4DC6-B5C4-41F59545BDC6}" destId="{AA578D9F-F022-4A67-8532-319A7E58C11F}" srcOrd="4" destOrd="0" presId="urn:microsoft.com/office/officeart/2005/8/layout/cycle5"/>
    <dgm:cxn modelId="{91503B26-165A-4E20-BE3C-C0E9FCF41237}" type="presParOf" srcId="{9625D609-097B-4DC6-B5C4-41F59545BDC6}" destId="{D49C0EA2-350C-457F-8E52-80E4CA6C3DF0}" srcOrd="5" destOrd="0" presId="urn:microsoft.com/office/officeart/2005/8/layout/cycle5"/>
    <dgm:cxn modelId="{96B72DBE-5E67-460D-BE71-628832EFE526}" type="presParOf" srcId="{9625D609-097B-4DC6-B5C4-41F59545BDC6}" destId="{EBB12FAF-8112-4D1F-BC4C-94A454D9CFC4}" srcOrd="6" destOrd="0" presId="urn:microsoft.com/office/officeart/2005/8/layout/cycle5"/>
    <dgm:cxn modelId="{186EE562-2DD9-405F-B6DC-E5A0F1D07254}" type="presParOf" srcId="{9625D609-097B-4DC6-B5C4-41F59545BDC6}" destId="{0C86A266-D5B8-4E70-AC74-12724BB55408}" srcOrd="7" destOrd="0" presId="urn:microsoft.com/office/officeart/2005/8/layout/cycle5"/>
    <dgm:cxn modelId="{48D226FF-E36E-4734-9708-67323698C8BB}" type="presParOf" srcId="{9625D609-097B-4DC6-B5C4-41F59545BDC6}" destId="{B1199DB3-3FEE-46D2-BCFA-8A9E42910810}" srcOrd="8" destOrd="0" presId="urn:microsoft.com/office/officeart/2005/8/layout/cycle5"/>
    <dgm:cxn modelId="{F0891BE1-7F55-47CD-9D0E-0EF2CDB47489}" type="presParOf" srcId="{9625D609-097B-4DC6-B5C4-41F59545BDC6}" destId="{B471DE2F-1829-400C-B50B-77FCD54E2C1C}" srcOrd="9" destOrd="0" presId="urn:microsoft.com/office/officeart/2005/8/layout/cycle5"/>
    <dgm:cxn modelId="{03578B01-78D9-4CE9-982D-B910FA416915}" type="presParOf" srcId="{9625D609-097B-4DC6-B5C4-41F59545BDC6}" destId="{A60AE65E-0D8C-4FF4-A1FF-E2C5CE9127F0}" srcOrd="10" destOrd="0" presId="urn:microsoft.com/office/officeart/2005/8/layout/cycle5"/>
    <dgm:cxn modelId="{B027A803-E9A1-4875-B533-54C3CB33FB1F}" type="presParOf" srcId="{9625D609-097B-4DC6-B5C4-41F59545BDC6}" destId="{2761BB58-09C2-43BB-A74B-9A1B859EB406}" srcOrd="11" destOrd="0" presId="urn:microsoft.com/office/officeart/2005/8/layout/cycle5"/>
    <dgm:cxn modelId="{613B9916-FB3C-4936-B32D-97EE8D6E0FFB}" type="presParOf" srcId="{9625D609-097B-4DC6-B5C4-41F59545BDC6}" destId="{AF936E2B-6A54-4380-B243-30B22E862362}" srcOrd="12" destOrd="0" presId="urn:microsoft.com/office/officeart/2005/8/layout/cycle5"/>
    <dgm:cxn modelId="{4EFF7955-57DB-42F5-BB83-3CCBA6A59B38}" type="presParOf" srcId="{9625D609-097B-4DC6-B5C4-41F59545BDC6}" destId="{801445C0-EBC9-419E-9193-3BD7BF3D81C3}" srcOrd="13" destOrd="0" presId="urn:microsoft.com/office/officeart/2005/8/layout/cycle5"/>
    <dgm:cxn modelId="{39073AB3-C6F8-41CB-9384-F81CE20E37C1}" type="presParOf" srcId="{9625D609-097B-4DC6-B5C4-41F59545BDC6}" destId="{DEA67D17-6B2B-4172-98F4-DD4805D1A473}" srcOrd="14" destOrd="0" presId="urn:microsoft.com/office/officeart/2005/8/layout/cycle5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3C899-B2A5-4719-AA34-9B82DECA35A1}">
      <dsp:nvSpPr>
        <dsp:cNvPr id="0" name=""/>
        <dsp:cNvSpPr/>
      </dsp:nvSpPr>
      <dsp:spPr>
        <a:xfrm>
          <a:off x="3225279" y="1783"/>
          <a:ext cx="1479059" cy="961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</a:rPr>
            <a:t>1000 מטר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</a:rPr>
            <a:t>195 שניות</a:t>
          </a:r>
        </a:p>
      </dsp:txBody>
      <dsp:txXfrm>
        <a:off x="3272210" y="48714"/>
        <a:ext cx="1385197" cy="867526"/>
      </dsp:txXfrm>
    </dsp:sp>
    <dsp:sp modelId="{316D4228-F220-41CC-A159-FA1CAC903C72}">
      <dsp:nvSpPr>
        <dsp:cNvPr id="0" name=""/>
        <dsp:cNvSpPr/>
      </dsp:nvSpPr>
      <dsp:spPr>
        <a:xfrm>
          <a:off x="2045398" y="482477"/>
          <a:ext cx="3838821" cy="3838821"/>
        </a:xfrm>
        <a:custGeom>
          <a:avLst/>
          <a:gdLst/>
          <a:ahLst/>
          <a:cxnLst/>
          <a:rect l="0" t="0" r="0" b="0"/>
          <a:pathLst>
            <a:path>
              <a:moveTo>
                <a:pt x="2856756" y="244442"/>
              </a:moveTo>
              <a:arcTo wR="1919410" hR="1919410" stAng="17953935" swAng="12107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DA40B-20BE-4176-BF1C-7DBAB3B85F02}">
      <dsp:nvSpPr>
        <dsp:cNvPr id="0" name=""/>
        <dsp:cNvSpPr/>
      </dsp:nvSpPr>
      <dsp:spPr>
        <a:xfrm>
          <a:off x="5050747" y="1328063"/>
          <a:ext cx="1479059" cy="961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</a:rPr>
            <a:t>800 מטר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</a:rPr>
            <a:t>156 שניות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/>
        </a:p>
      </dsp:txBody>
      <dsp:txXfrm>
        <a:off x="5097678" y="1374994"/>
        <a:ext cx="1385197" cy="867526"/>
      </dsp:txXfrm>
    </dsp:sp>
    <dsp:sp modelId="{D49C0EA2-350C-457F-8E52-80E4CA6C3DF0}">
      <dsp:nvSpPr>
        <dsp:cNvPr id="0" name=""/>
        <dsp:cNvSpPr/>
      </dsp:nvSpPr>
      <dsp:spPr>
        <a:xfrm>
          <a:off x="2045398" y="482477"/>
          <a:ext cx="3838821" cy="3838821"/>
        </a:xfrm>
        <a:custGeom>
          <a:avLst/>
          <a:gdLst/>
          <a:ahLst/>
          <a:cxnLst/>
          <a:rect l="0" t="0" r="0" b="0"/>
          <a:pathLst>
            <a:path>
              <a:moveTo>
                <a:pt x="3834206" y="2052423"/>
              </a:moveTo>
              <a:arcTo wR="1919410" hR="1919410" stAng="21838424" swAng="13591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12FAF-8112-4D1F-BC4C-94A454D9CFC4}">
      <dsp:nvSpPr>
        <dsp:cNvPr id="0" name=""/>
        <dsp:cNvSpPr/>
      </dsp:nvSpPr>
      <dsp:spPr>
        <a:xfrm>
          <a:off x="4353480" y="3474030"/>
          <a:ext cx="1479059" cy="961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</a:rPr>
            <a:t>600 מטר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</a:rPr>
            <a:t>117 שניות</a:t>
          </a:r>
        </a:p>
      </dsp:txBody>
      <dsp:txXfrm>
        <a:off x="4400411" y="3520961"/>
        <a:ext cx="1385197" cy="867526"/>
      </dsp:txXfrm>
    </dsp:sp>
    <dsp:sp modelId="{B1199DB3-3FEE-46D2-BCFA-8A9E42910810}">
      <dsp:nvSpPr>
        <dsp:cNvPr id="0" name=""/>
        <dsp:cNvSpPr/>
      </dsp:nvSpPr>
      <dsp:spPr>
        <a:xfrm>
          <a:off x="2045398" y="482477"/>
          <a:ext cx="3838821" cy="3838821"/>
        </a:xfrm>
        <a:custGeom>
          <a:avLst/>
          <a:gdLst/>
          <a:ahLst/>
          <a:cxnLst/>
          <a:rect l="0" t="0" r="0" b="0"/>
          <a:pathLst>
            <a:path>
              <a:moveTo>
                <a:pt x="2154726" y="3824342"/>
              </a:moveTo>
              <a:arcTo wR="1919410" hR="1919410" stAng="4977476" swAng="8450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1DE2F-1829-400C-B50B-77FCD54E2C1C}">
      <dsp:nvSpPr>
        <dsp:cNvPr id="0" name=""/>
        <dsp:cNvSpPr/>
      </dsp:nvSpPr>
      <dsp:spPr>
        <a:xfrm>
          <a:off x="2097077" y="3474030"/>
          <a:ext cx="1479059" cy="961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400 מטר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>
              <a:solidFill>
                <a:schemeClr val="tx1"/>
              </a:solidFill>
            </a:rPr>
            <a:t>78 שניות</a:t>
          </a:r>
        </a:p>
      </dsp:txBody>
      <dsp:txXfrm>
        <a:off x="2144008" y="3520961"/>
        <a:ext cx="1385197" cy="867526"/>
      </dsp:txXfrm>
    </dsp:sp>
    <dsp:sp modelId="{2761BB58-09C2-43BB-A74B-9A1B859EB406}">
      <dsp:nvSpPr>
        <dsp:cNvPr id="0" name=""/>
        <dsp:cNvSpPr/>
      </dsp:nvSpPr>
      <dsp:spPr>
        <a:xfrm>
          <a:off x="2045398" y="482477"/>
          <a:ext cx="3838821" cy="3838821"/>
        </a:xfrm>
        <a:custGeom>
          <a:avLst/>
          <a:gdLst/>
          <a:ahLst/>
          <a:cxnLst/>
          <a:rect l="0" t="0" r="0" b="0"/>
          <a:pathLst>
            <a:path>
              <a:moveTo>
                <a:pt x="203545" y="2779610"/>
              </a:moveTo>
              <a:arcTo wR="1919410" hR="1919410" stAng="9202464" swAng="13591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6E2B-6A54-4380-B243-30B22E862362}">
      <dsp:nvSpPr>
        <dsp:cNvPr id="0" name=""/>
        <dsp:cNvSpPr/>
      </dsp:nvSpPr>
      <dsp:spPr>
        <a:xfrm>
          <a:off x="1399811" y="1328063"/>
          <a:ext cx="1479059" cy="961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  <a:effectLst/>
            </a:rPr>
            <a:t>200 מטר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>
              <a:solidFill>
                <a:schemeClr val="tx1"/>
              </a:solidFill>
              <a:effectLst/>
            </a:rPr>
            <a:t>39 שניות</a:t>
          </a:r>
        </a:p>
      </dsp:txBody>
      <dsp:txXfrm>
        <a:off x="1446742" y="1374994"/>
        <a:ext cx="1385197" cy="867526"/>
      </dsp:txXfrm>
    </dsp:sp>
    <dsp:sp modelId="{DEA67D17-6B2B-4172-98F4-DD4805D1A473}">
      <dsp:nvSpPr>
        <dsp:cNvPr id="0" name=""/>
        <dsp:cNvSpPr/>
      </dsp:nvSpPr>
      <dsp:spPr>
        <a:xfrm>
          <a:off x="2045398" y="482477"/>
          <a:ext cx="3838821" cy="3838821"/>
        </a:xfrm>
        <a:custGeom>
          <a:avLst/>
          <a:gdLst/>
          <a:ahLst/>
          <a:cxnLst/>
          <a:rect l="0" t="0" r="0" b="0"/>
          <a:pathLst>
            <a:path>
              <a:moveTo>
                <a:pt x="461810" y="670596"/>
              </a:moveTo>
              <a:arcTo wR="1919410" hR="1919410" stAng="13235320" swAng="12107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28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2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2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3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3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7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41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89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79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6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47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4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45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25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56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8F368B-F954-4DC6-9EDD-62A0D74C8707}" type="datetimeFigureOut">
              <a:rPr lang="he-IL" smtClean="0"/>
              <a:t>ב'/טבת/תש"פ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5B32E-7304-421E-A584-3A75B62E307F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9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482F6B-28AA-4B74-829D-159F591B6E7A}" type="datetimeFigureOut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ב'/טבת/תש"פ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0F314-696C-4D17-A956-2558C15A23FE}" type="slidenum">
              <a:rPr lang="he-I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01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8768971" cy="2232248"/>
          </a:xfr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he-IL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he-IL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he-IL" sz="3600" dirty="0" smtClean="0">
                <a:solidFill>
                  <a:srgbClr val="FF0000"/>
                </a:solidFill>
              </a:rPr>
              <a:t>מקיף עירוני א' – אשקלון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he-IL" sz="2800" dirty="0" smtClean="0">
                <a:solidFill>
                  <a:schemeClr val="tx1"/>
                </a:solidFill>
              </a:rPr>
              <a:t/>
            </a:r>
            <a:br>
              <a:rPr lang="he-IL" sz="2800" dirty="0" smtClean="0">
                <a:solidFill>
                  <a:schemeClr val="tx1"/>
                </a:solidFill>
              </a:rPr>
            </a:br>
            <a:r>
              <a:rPr lang="he-IL" sz="2800" spc="-100" dirty="0" smtClean="0">
                <a:solidFill>
                  <a:srgbClr val="2F2B20"/>
                </a:solidFill>
                <a:effectLst/>
                <a:latin typeface="Cambria"/>
                <a:cs typeface="Times New Roman"/>
              </a:rPr>
              <a:t>רכז</a:t>
            </a:r>
            <a:r>
              <a:rPr lang="he-IL" sz="1800" spc="-100" dirty="0" smtClean="0">
                <a:solidFill>
                  <a:srgbClr val="2F2B20"/>
                </a:solidFill>
                <a:effectLst/>
                <a:latin typeface="Cambria"/>
                <a:cs typeface="Times New Roman"/>
              </a:rPr>
              <a:t> </a:t>
            </a:r>
            <a:r>
              <a:rPr lang="he-IL" sz="2800" spc="-100" dirty="0" smtClean="0">
                <a:solidFill>
                  <a:srgbClr val="2F2B20"/>
                </a:solidFill>
                <a:effectLst/>
                <a:latin typeface="Cambria"/>
                <a:cs typeface="Times New Roman"/>
              </a:rPr>
              <a:t>המגמה - יואב </a:t>
            </a:r>
            <a:r>
              <a:rPr lang="he-IL" sz="2800" spc="-100" dirty="0" smtClean="0">
                <a:solidFill>
                  <a:srgbClr val="2F2B20"/>
                </a:solidFill>
                <a:effectLst/>
                <a:latin typeface="Cambria"/>
                <a:cs typeface="Times New Roman"/>
              </a:rPr>
              <a:t>עמרם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entury Gothic"/>
                <a:cs typeface="Gisha"/>
              </a:rPr>
            </a:br>
            <a: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  <a:t/>
            </a:r>
            <a:b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</a:br>
            <a:r>
              <a:rPr lang="he-IL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Gisha"/>
              </a:rPr>
              <a:t>נושא המצגת:</a:t>
            </a:r>
            <a:br>
              <a:rPr lang="he-IL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Gisha"/>
              </a:rPr>
            </a:br>
            <a:r>
              <a:rPr lang="he-IL" sz="4900" dirty="0" smtClean="0">
                <a:solidFill>
                  <a:schemeClr val="accent5"/>
                </a:solidFill>
                <a:latin typeface="Century Gothic"/>
                <a:cs typeface="Gisha"/>
              </a:rPr>
              <a:t>שיטות אימון</a:t>
            </a:r>
            <a: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  <a:t/>
            </a:r>
            <a:br>
              <a:rPr lang="he-IL" sz="2800" dirty="0">
                <a:solidFill>
                  <a:schemeClr val="accent1"/>
                </a:solidFill>
                <a:latin typeface="Century Gothic"/>
                <a:cs typeface="Gisha"/>
              </a:rPr>
            </a:br>
            <a:endParaRPr lang="he-IL" dirty="0">
              <a:solidFill>
                <a:schemeClr val="accent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854735" cy="125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854735" cy="125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12445"/>
            <a:ext cx="2304256" cy="18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1245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78" y="4912458"/>
            <a:ext cx="2676525" cy="170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he-IL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סדר ביצוע התרגילים</a:t>
            </a:r>
            <a:r>
              <a:rPr lang="he-IL" sz="3600" b="1" dirty="0">
                <a:latin typeface="Arial" pitchFamily="34" charset="0"/>
                <a:cs typeface="Arial" pitchFamily="34" charset="0"/>
              </a:rPr>
              <a:t>  </a:t>
            </a:r>
            <a:endParaRPr lang="he-IL" sz="36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בעת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תכנון סדר התרגילים שיבוצעו בסבב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מחזור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) יש לקחת בחשבון את המידע הבא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תרגילים הדורשים טכניקה וקואורדינציה מורכבת יבוצעו בתחילת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האימון כשעדיין לא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עייפים. ביצוע של תרגילים מסוג זה כגון </a:t>
            </a:r>
            <a:r>
              <a:rPr lang="he-IL" sz="2400" dirty="0" err="1">
                <a:latin typeface="Arial" pitchFamily="34" charset="0"/>
                <a:cs typeface="Arial" pitchFamily="34" charset="0"/>
              </a:rPr>
              <a:t>סקווט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במצב של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עייפות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עלול לפגוע  בטכניקה, ועקב כך לגרום לפציעות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</a:t>
            </a:r>
            <a:endParaRPr lang="he-IL" sz="2400" dirty="0">
              <a:cs typeface="Times New Roman" pitchFamily="18" charset="0"/>
            </a:endParaRPr>
          </a:p>
          <a:p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31716"/>
            <a:ext cx="3024336" cy="169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תרגילים רב - מפרקיים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יבוצעו לפני תרגילים חד - מפרקיים. לדוגמה, תרגיל לחיצת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חזה המשלב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פעולה של שריר החזה הגדול ושריר התלת- ראשי, יבוצע לפני תרגיל פשיטת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מרפק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שבו פועל אך ורק שריר התלת- ראשי.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אם תרגיל פשיטת מרפק יבוצע קודם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התעייפות שריר התלת - ראשי תפגע בביצוע לחיצת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החזה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ולא תאפשר יצירת עומס יסף על שריר החזה הגדול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400" dirty="0">
                <a:cs typeface="Arial" pitchFamily="34" charset="0"/>
              </a:rPr>
              <a:t> 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שריר מסוים לא יופעל ברצף בתרגילים סמוכים. לדוגמה, לא רצוי לבצע תרגיל  מקבילים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ולחיצת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חזה ברצף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he-IL" sz="24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77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400" b="1" dirty="0" smtClean="0">
                <a:solidFill>
                  <a:schemeClr val="accent5"/>
                </a:solidFill>
              </a:rPr>
              <a:t/>
            </a:r>
            <a:br>
              <a:rPr lang="he-IL" sz="4400" b="1" dirty="0" smtClean="0">
                <a:solidFill>
                  <a:schemeClr val="accent5"/>
                </a:solidFill>
              </a:rPr>
            </a:br>
            <a:r>
              <a:rPr lang="he-IL" sz="4400" b="1" dirty="0">
                <a:solidFill>
                  <a:schemeClr val="accent5"/>
                </a:solidFill>
              </a:rPr>
              <a:t/>
            </a:r>
            <a:br>
              <a:rPr lang="he-IL" sz="4400" b="1" dirty="0">
                <a:solidFill>
                  <a:schemeClr val="accent5"/>
                </a:solidFill>
              </a:rPr>
            </a:br>
            <a:r>
              <a:rPr lang="he-IL" sz="4400" b="1" dirty="0" smtClean="0">
                <a:solidFill>
                  <a:schemeClr val="accent5"/>
                </a:solidFill>
              </a:rPr>
              <a:t/>
            </a:r>
            <a:br>
              <a:rPr lang="he-IL" sz="4400" b="1" dirty="0" smtClean="0">
                <a:solidFill>
                  <a:schemeClr val="accent5"/>
                </a:solidFill>
              </a:rPr>
            </a:br>
            <a:r>
              <a:rPr lang="he-IL" sz="4400" b="1" dirty="0">
                <a:solidFill>
                  <a:schemeClr val="accent5"/>
                </a:solidFill>
              </a:rPr>
              <a:t/>
            </a:r>
            <a:br>
              <a:rPr lang="he-IL" sz="4400" b="1" dirty="0">
                <a:solidFill>
                  <a:schemeClr val="accent5"/>
                </a:solidFill>
              </a:rPr>
            </a:br>
            <a:r>
              <a:rPr lang="he-IL" sz="4400" b="1" dirty="0" smtClean="0">
                <a:solidFill>
                  <a:schemeClr val="accent5"/>
                </a:solidFill>
              </a:rPr>
              <a:t>עקרון הספציפיות באימון כוח</a:t>
            </a:r>
            <a:endParaRPr lang="he-IL" sz="44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972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400" dirty="0">
                <a:latin typeface="+mj-lt"/>
                <a:cs typeface="Arial" pitchFamily="34" charset="0"/>
              </a:rPr>
              <a:t>יישום של </a:t>
            </a:r>
            <a:r>
              <a:rPr lang="he-IL" sz="2400" b="1" dirty="0">
                <a:latin typeface="+mj-lt"/>
                <a:cs typeface="Arial" pitchFamily="34" charset="0"/>
              </a:rPr>
              <a:t>עקרון הספציפיות </a:t>
            </a:r>
            <a:r>
              <a:rPr lang="he-IL" sz="2400" dirty="0">
                <a:latin typeface="+mj-lt"/>
                <a:cs typeface="Arial" pitchFamily="34" charset="0"/>
              </a:rPr>
              <a:t>בעת בחירת התרגילים וביצועם באימון צריך להתחשב  בגורמים </a:t>
            </a:r>
            <a:r>
              <a:rPr lang="he-IL" sz="2400" dirty="0" smtClean="0">
                <a:latin typeface="+mj-lt"/>
                <a:cs typeface="Arial" pitchFamily="34" charset="0"/>
              </a:rPr>
              <a:t>הבאים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:</a:t>
            </a:r>
            <a:r>
              <a:rPr lang="he-IL" sz="2400" dirty="0">
                <a:latin typeface="+mj-lt"/>
                <a:cs typeface="Arial" pitchFamily="34" charset="0"/>
              </a:rPr>
              <a:t>                                                </a:t>
            </a:r>
            <a:endParaRPr lang="he-IL" sz="2400" dirty="0"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+mj-lt"/>
                <a:cs typeface="Arial" pitchFamily="34" charset="0"/>
              </a:rPr>
              <a:t> </a:t>
            </a:r>
            <a:r>
              <a:rPr lang="he-IL" sz="2400" b="1" dirty="0">
                <a:latin typeface="+mj-lt"/>
                <a:cs typeface="Arial" pitchFamily="34" charset="0"/>
              </a:rPr>
              <a:t>קבוצת השרירים שפועלת בביצוע הספורטיבי</a:t>
            </a:r>
            <a:r>
              <a:rPr lang="he-IL" sz="2400" dirty="0">
                <a:latin typeface="+mj-lt"/>
                <a:cs typeface="Arial" pitchFamily="34" charset="0"/>
              </a:rPr>
              <a:t>. לדוגמה, </a:t>
            </a:r>
            <a:r>
              <a:rPr lang="he-IL" sz="2400" dirty="0" err="1">
                <a:latin typeface="+mj-lt"/>
                <a:cs typeface="Arial" pitchFamily="34" charset="0"/>
              </a:rPr>
              <a:t>הודפי</a:t>
            </a:r>
            <a:r>
              <a:rPr lang="he-IL" sz="2400" dirty="0">
                <a:latin typeface="+mj-lt"/>
                <a:cs typeface="Arial" pitchFamily="34" charset="0"/>
              </a:rPr>
              <a:t> כדור ברזל צריכים לחזק  </a:t>
            </a:r>
            <a:r>
              <a:rPr lang="he-IL" sz="2400" dirty="0" smtClean="0">
                <a:latin typeface="+mj-lt"/>
                <a:cs typeface="Arial" pitchFamily="34" charset="0"/>
              </a:rPr>
              <a:t>את </a:t>
            </a:r>
            <a:r>
              <a:rPr lang="he-IL" sz="2400" dirty="0">
                <a:latin typeface="+mj-lt"/>
                <a:cs typeface="Arial" pitchFamily="34" charset="0"/>
              </a:rPr>
              <a:t>חגורת הכתפיים תוך מתן דגש לקירוב אופקי בכתף ולפשיטת מרפק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  <a:r>
              <a:rPr lang="he-IL" sz="2400" dirty="0">
                <a:latin typeface="+mj-lt"/>
                <a:cs typeface="Arial" pitchFamily="34" charset="0"/>
              </a:rPr>
              <a:t>                 </a:t>
            </a:r>
            <a:endParaRPr lang="he-IL" sz="2400" dirty="0"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+mj-lt"/>
                <a:cs typeface="Arial" pitchFamily="34" charset="0"/>
              </a:rPr>
              <a:t> </a:t>
            </a:r>
            <a:r>
              <a:rPr lang="he-IL" sz="2400" b="1" dirty="0">
                <a:latin typeface="+mj-lt"/>
                <a:cs typeface="Arial" pitchFamily="34" charset="0"/>
              </a:rPr>
              <a:t>תבנית התנועה המאפיינת את הביצוע הספורטיבי</a:t>
            </a:r>
            <a:r>
              <a:rPr lang="he-IL" sz="2400" dirty="0">
                <a:latin typeface="+mj-lt"/>
                <a:cs typeface="Arial" pitchFamily="34" charset="0"/>
              </a:rPr>
              <a:t>. לדוגמה, הודף כדור ברזל צריך לבצע </a:t>
            </a:r>
            <a:r>
              <a:rPr lang="he-IL" sz="2400" dirty="0" smtClean="0">
                <a:latin typeface="+mj-lt"/>
                <a:cs typeface="Arial" pitchFamily="34" charset="0"/>
              </a:rPr>
              <a:t>את </a:t>
            </a:r>
            <a:r>
              <a:rPr lang="he-IL" sz="2400" dirty="0">
                <a:latin typeface="+mj-lt"/>
                <a:cs typeface="Arial" pitchFamily="34" charset="0"/>
              </a:rPr>
              <a:t>תנועת ההדיפה השלמה באמצעות מכשיר מסוג פולי. בבצעו תרגיל מסוג זה, הוא </a:t>
            </a:r>
            <a:r>
              <a:rPr lang="he-IL" sz="2400" dirty="0" smtClean="0">
                <a:latin typeface="+mj-lt"/>
                <a:cs typeface="Arial" pitchFamily="34" charset="0"/>
              </a:rPr>
              <a:t>ישפר </a:t>
            </a:r>
            <a:r>
              <a:rPr lang="he-IL" sz="2400" b="1" dirty="0">
                <a:latin typeface="+mj-lt"/>
                <a:cs typeface="Arial" pitchFamily="34" charset="0"/>
              </a:rPr>
              <a:t>את הקואורדינציה של התנועה</a:t>
            </a:r>
            <a:r>
              <a:rPr lang="he-IL" sz="2400" dirty="0">
                <a:latin typeface="+mj-lt"/>
                <a:cs typeface="Arial" pitchFamily="34" charset="0"/>
              </a:rPr>
              <a:t> במקביל לשיפור הכוח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  <a:r>
              <a:rPr lang="he-IL" sz="2400" dirty="0">
                <a:latin typeface="+mj-lt"/>
                <a:cs typeface="Arial" pitchFamily="34" charset="0"/>
              </a:rPr>
              <a:t>                           </a:t>
            </a:r>
            <a:endParaRPr lang="he-IL" sz="2400" dirty="0"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+mj-lt"/>
                <a:cs typeface="Arial" pitchFamily="34" charset="0"/>
              </a:rPr>
              <a:t> </a:t>
            </a:r>
            <a:r>
              <a:rPr lang="he-IL" sz="2400" b="1" dirty="0">
                <a:latin typeface="+mj-lt"/>
                <a:cs typeface="Arial" pitchFamily="34" charset="0"/>
              </a:rPr>
              <a:t>מהירות התנועה המאפיינת את המיומנות</a:t>
            </a:r>
            <a:r>
              <a:rPr lang="he-IL" sz="2400" dirty="0">
                <a:latin typeface="+mj-lt"/>
                <a:cs typeface="Arial" pitchFamily="34" charset="0"/>
              </a:rPr>
              <a:t>. לדוגמה, קופץ לגובה צריך </a:t>
            </a:r>
            <a:r>
              <a:rPr lang="he-IL" sz="2400" dirty="0" smtClean="0">
                <a:latin typeface="+mj-lt"/>
                <a:cs typeface="Arial" pitchFamily="34" charset="0"/>
              </a:rPr>
              <a:t>לבצע </a:t>
            </a:r>
            <a:r>
              <a:rPr lang="he-IL" sz="2400" dirty="0">
                <a:latin typeface="+mj-lt"/>
                <a:cs typeface="Arial" pitchFamily="34" charset="0"/>
              </a:rPr>
              <a:t>תרגילי  </a:t>
            </a:r>
            <a:r>
              <a:rPr lang="he-IL" sz="2400" dirty="0" err="1">
                <a:latin typeface="+mj-lt"/>
                <a:cs typeface="Arial" pitchFamily="34" charset="0"/>
              </a:rPr>
              <a:t>סקווט</a:t>
            </a:r>
            <a:r>
              <a:rPr lang="he-IL" sz="2400" dirty="0">
                <a:latin typeface="+mj-lt"/>
                <a:cs typeface="Arial" pitchFamily="34" charset="0"/>
              </a:rPr>
              <a:t> בתנועות מהירות ומתפרצות, מאחר שהוא צריך לשפר </a:t>
            </a:r>
            <a:r>
              <a:rPr lang="he-IL" sz="2400" dirty="0" smtClean="0">
                <a:latin typeface="+mj-lt"/>
                <a:cs typeface="Arial" pitchFamily="34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כוח מתפרץ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  <a:endParaRPr lang="he-I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6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b="1" dirty="0">
                <a:latin typeface="Arial" pitchFamily="34" charset="0"/>
                <a:cs typeface="Arial" pitchFamily="34" charset="0"/>
              </a:rPr>
              <a:t>סוג ההתכווצות </a:t>
            </a:r>
            <a:r>
              <a:rPr lang="he-IL" dirty="0">
                <a:latin typeface="Arial" pitchFamily="34" charset="0"/>
                <a:cs typeface="Arial" pitchFamily="34" charset="0"/>
              </a:rPr>
              <a:t>(דינמית- קונצנטרית, דינמית- אקסצנטרית, איזומטרית)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המאפיין </a:t>
            </a:r>
            <a:r>
              <a:rPr lang="he-IL" dirty="0">
                <a:latin typeface="Arial" pitchFamily="34" charset="0"/>
                <a:cs typeface="Arial" pitchFamily="34" charset="0"/>
              </a:rPr>
              <a:t>את פעולת השרירים בעת ביצוע המיומנות. </a:t>
            </a: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לדוגמה, מתעמל על טבעות צריך לאמן את  השרירים מקרבי הכתף (חזה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גדול ורחב- </a:t>
            </a:r>
            <a:r>
              <a:rPr lang="he-IL" dirty="0">
                <a:latin typeface="Arial" pitchFamily="34" charset="0"/>
                <a:cs typeface="Arial" pitchFamily="34" charset="0"/>
              </a:rPr>
              <a:t>גבי) בהתכווצות איזומטרית כדי שיוכל לבצע  את תרגיל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הצלב </a:t>
            </a:r>
          </a:p>
          <a:p>
            <a:pPr>
              <a:spcBef>
                <a:spcPct val="50000"/>
              </a:spcBef>
            </a:pPr>
            <a:r>
              <a:rPr lang="he-IL" dirty="0" smtClean="0">
                <a:latin typeface="Arial" pitchFamily="34" charset="0"/>
                <a:cs typeface="Arial" pitchFamily="34" charset="0"/>
              </a:rPr>
              <a:t>בנוסף </a:t>
            </a:r>
            <a:r>
              <a:rPr lang="he-IL" dirty="0">
                <a:latin typeface="Arial" pitchFamily="34" charset="0"/>
                <a:cs typeface="Arial" pitchFamily="34" charset="0"/>
              </a:rPr>
              <a:t>להקפדה על בחירת התרגילים וסדר ביצועם ויישום עקרון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הספציפיות</a:t>
            </a:r>
            <a:r>
              <a:rPr lang="he-IL" dirty="0">
                <a:latin typeface="Arial" pitchFamily="34" charset="0"/>
                <a:cs typeface="Arial" pitchFamily="34" charset="0"/>
              </a:rPr>
              <a:t>, </a:t>
            </a:r>
            <a:r>
              <a:rPr lang="he-IL" u="sng" dirty="0">
                <a:latin typeface="Arial" pitchFamily="34" charset="0"/>
                <a:cs typeface="Arial" pitchFamily="34" charset="0"/>
              </a:rPr>
              <a:t>יש לשים לב  לדגשים הבאים</a:t>
            </a:r>
            <a:r>
              <a:rPr lang="he-IL" dirty="0">
                <a:latin typeface="Arial" pitchFamily="34" charset="0"/>
                <a:cs typeface="Arial" pitchFamily="34" charset="0"/>
              </a:rPr>
              <a:t>:                                              </a:t>
            </a:r>
            <a:endParaRPr lang="he-IL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ביצוע </a:t>
            </a:r>
            <a:r>
              <a:rPr lang="he-IL" dirty="0">
                <a:latin typeface="Arial" pitchFamily="34" charset="0"/>
                <a:cs typeface="Arial" pitchFamily="34" charset="0"/>
              </a:rPr>
              <a:t>התרגילים ייעשה לכל אורך טווח התנועה.                                                       </a:t>
            </a:r>
            <a:endParaRPr lang="he-IL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 במהלך ביצוע סט המתאמן לא יגיע לנעילת מפרקים ו / או מגע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של המשקולות </a:t>
            </a:r>
            <a:r>
              <a:rPr lang="he-IL" dirty="0">
                <a:latin typeface="Arial" pitchFamily="34" charset="0"/>
                <a:cs typeface="Arial" pitchFamily="34" charset="0"/>
              </a:rPr>
              <a:t>ברצפה או במשקולות שאינן בשימוש, ובכך יבטיח עומס רציף </a:t>
            </a:r>
            <a:r>
              <a:rPr lang="he-IL" dirty="0" smtClean="0">
                <a:latin typeface="Arial" pitchFamily="34" charset="0"/>
                <a:cs typeface="Arial" pitchFamily="34" charset="0"/>
              </a:rPr>
              <a:t>על </a:t>
            </a:r>
            <a:r>
              <a:rPr lang="he-IL" dirty="0">
                <a:latin typeface="Arial" pitchFamily="34" charset="0"/>
                <a:cs typeface="Arial" pitchFamily="34" charset="0"/>
              </a:rPr>
              <a:t>השרירים הפועלים.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6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29640"/>
            <a:ext cx="8229600" cy="53949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400" b="1" dirty="0">
                <a:latin typeface="+mj-lt"/>
                <a:cs typeface="Arial" pitchFamily="34" charset="0"/>
              </a:rPr>
              <a:t>המתאמן יקפיד על נשימה רצופה</a:t>
            </a:r>
            <a:r>
              <a:rPr lang="he-IL" sz="2400" dirty="0">
                <a:latin typeface="+mj-lt"/>
                <a:cs typeface="Arial" pitchFamily="34" charset="0"/>
              </a:rPr>
              <a:t>. פעולת הנשיפה תתבצע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he-IL" sz="2400" dirty="0" smtClean="0">
                <a:latin typeface="+mj-lt"/>
                <a:cs typeface="Arial" pitchFamily="34" charset="0"/>
              </a:rPr>
              <a:t> במקביל </a:t>
            </a:r>
            <a:r>
              <a:rPr lang="he-IL" sz="2400" dirty="0">
                <a:latin typeface="+mj-lt"/>
                <a:cs typeface="Arial" pitchFamily="34" charset="0"/>
              </a:rPr>
              <a:t>לשלב הקשה שבחזרה, ופעולת השאיפה במקביל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he-IL" sz="2400" dirty="0" smtClean="0">
                <a:latin typeface="+mj-lt"/>
                <a:cs typeface="Arial" pitchFamily="34" charset="0"/>
              </a:rPr>
              <a:t> לשלב </a:t>
            </a:r>
            <a:r>
              <a:rPr lang="he-IL" sz="2400" dirty="0">
                <a:latin typeface="+mj-lt"/>
                <a:cs typeface="Arial" pitchFamily="34" charset="0"/>
              </a:rPr>
              <a:t>הקל. </a:t>
            </a:r>
            <a:endParaRPr lang="he-IL" sz="24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e-IL" sz="2400" b="1" u="sng" dirty="0" smtClean="0">
                <a:latin typeface="+mj-lt"/>
                <a:cs typeface="Arial" pitchFamily="34" charset="0"/>
              </a:rPr>
              <a:t>לדוגמה</a:t>
            </a:r>
            <a:r>
              <a:rPr lang="he-IL" sz="2400" dirty="0" smtClean="0">
                <a:latin typeface="+mj-lt"/>
                <a:cs typeface="Arial" pitchFamily="34" charset="0"/>
              </a:rPr>
              <a:t>- </a:t>
            </a:r>
            <a:r>
              <a:rPr lang="he-IL" sz="2400" dirty="0">
                <a:latin typeface="+mj-lt"/>
                <a:cs typeface="Arial" pitchFamily="34" charset="0"/>
              </a:rPr>
              <a:t>בתרגיל לחיצת חזה </a:t>
            </a:r>
            <a:r>
              <a:rPr lang="he-IL" sz="2400" b="1" dirty="0">
                <a:latin typeface="+mj-lt"/>
                <a:cs typeface="Arial" pitchFamily="34" charset="0"/>
              </a:rPr>
              <a:t>בעת דחיפת </a:t>
            </a:r>
            <a:r>
              <a:rPr lang="he-IL" sz="2400" dirty="0" smtClean="0">
                <a:latin typeface="+mj-lt"/>
                <a:cs typeface="Arial" pitchFamily="34" charset="0"/>
              </a:rPr>
              <a:t>המשקולת </a:t>
            </a:r>
            <a:r>
              <a:rPr lang="he-IL" sz="2400" dirty="0">
                <a:latin typeface="+mj-lt"/>
                <a:cs typeface="Arial" pitchFamily="34" charset="0"/>
              </a:rPr>
              <a:t>כלפי מעלה, </a:t>
            </a:r>
            <a:r>
              <a:rPr lang="he-IL" sz="2400" b="1" dirty="0">
                <a:latin typeface="+mj-lt"/>
                <a:cs typeface="Arial" pitchFamily="34" charset="0"/>
              </a:rPr>
              <a:t>יש לנשוף</a:t>
            </a:r>
            <a:r>
              <a:rPr lang="he-IL" sz="2400" dirty="0">
                <a:latin typeface="+mj-lt"/>
                <a:cs typeface="Arial" pitchFamily="34" charset="0"/>
              </a:rPr>
              <a:t> </a:t>
            </a:r>
            <a:r>
              <a:rPr lang="he-IL" sz="2400" b="1" dirty="0">
                <a:latin typeface="+mj-lt"/>
                <a:cs typeface="Arial" pitchFamily="34" charset="0"/>
              </a:rPr>
              <a:t>ובעת הורדתה בחזרה</a:t>
            </a:r>
            <a:r>
              <a:rPr lang="he-IL" sz="2400" dirty="0">
                <a:latin typeface="+mj-lt"/>
                <a:cs typeface="Arial" pitchFamily="34" charset="0"/>
              </a:rPr>
              <a:t> </a:t>
            </a:r>
            <a:r>
              <a:rPr lang="he-IL" sz="2400" b="1" dirty="0" smtClean="0">
                <a:latin typeface="+mj-lt"/>
                <a:cs typeface="Arial" pitchFamily="34" charset="0"/>
              </a:rPr>
              <a:t>לכיוון </a:t>
            </a:r>
            <a:r>
              <a:rPr lang="he-IL" sz="2400" b="1" dirty="0">
                <a:latin typeface="+mj-lt"/>
                <a:cs typeface="Arial" pitchFamily="34" charset="0"/>
              </a:rPr>
              <a:t>בית החזה יש לשאוף</a:t>
            </a:r>
            <a:r>
              <a:rPr lang="he-IL" sz="2400" dirty="0" smtClean="0"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he-IL" sz="2400" dirty="0" smtClean="0"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+mj-lt"/>
                <a:cs typeface="Arial" pitchFamily="34" charset="0"/>
              </a:rPr>
              <a:t>יש </a:t>
            </a:r>
            <a:r>
              <a:rPr lang="he-IL" sz="2400" dirty="0">
                <a:latin typeface="+mj-lt"/>
                <a:cs typeface="Arial" pitchFamily="34" charset="0"/>
              </a:rPr>
              <a:t>להימנע מביצוע </a:t>
            </a:r>
            <a:r>
              <a:rPr lang="he-IL" sz="2400" b="1" dirty="0">
                <a:latin typeface="+mj-lt"/>
                <a:cs typeface="Arial" pitchFamily="34" charset="0"/>
              </a:rPr>
              <a:t>פעולת </a:t>
            </a:r>
            <a:r>
              <a:rPr lang="he-IL" sz="2400" b="1" dirty="0" err="1">
                <a:latin typeface="+mj-lt"/>
                <a:cs typeface="Arial" pitchFamily="34" charset="0"/>
              </a:rPr>
              <a:t>ולסלווה</a:t>
            </a:r>
            <a:r>
              <a:rPr lang="he-IL" sz="2400" dirty="0">
                <a:latin typeface="+mj-lt"/>
                <a:cs typeface="Arial" pitchFamily="34" charset="0"/>
              </a:rPr>
              <a:t> (שאיפה עמוקה ואחר- כך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he-IL" sz="2400" dirty="0">
                <a:latin typeface="+mj-lt"/>
                <a:cs typeface="Arial" pitchFamily="34" charset="0"/>
              </a:rPr>
              <a:t>החזקת האוויר בבית החזה בעת ביצוע המאמץ</a:t>
            </a:r>
            <a:r>
              <a:rPr lang="he-IL" sz="2400" dirty="0" smtClean="0">
                <a:latin typeface="+mj-lt"/>
                <a:cs typeface="Arial" pitchFamily="34" charset="0"/>
              </a:rPr>
              <a:t>). </a:t>
            </a:r>
          </a:p>
          <a:p>
            <a:pPr marL="0" indent="0">
              <a:spcBef>
                <a:spcPct val="50000"/>
              </a:spcBef>
              <a:buNone/>
            </a:pPr>
            <a:endParaRPr lang="he-IL" sz="24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e-IL" sz="2400" dirty="0" smtClean="0">
                <a:latin typeface="+mj-lt"/>
                <a:cs typeface="Arial" pitchFamily="34" charset="0"/>
              </a:rPr>
              <a:t>* הסבר מפורט על </a:t>
            </a:r>
            <a:r>
              <a:rPr lang="he-IL" sz="2400" dirty="0">
                <a:latin typeface="+mj-lt"/>
                <a:cs typeface="Arial" pitchFamily="34" charset="0"/>
              </a:rPr>
              <a:t>התופעה ניתן בפרק (מערכת הדם)</a:t>
            </a:r>
            <a:endParaRPr lang="he-IL" sz="2400" dirty="0">
              <a:latin typeface="+mj-lt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11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השלב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הבסיסי של אימוני הכוח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הוא:</a:t>
            </a: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u="sng" dirty="0">
                <a:latin typeface="Arial" pitchFamily="34" charset="0"/>
                <a:cs typeface="Arial" pitchFamily="34" charset="0"/>
              </a:rPr>
              <a:t>אימון לפיתוח סבולת </a:t>
            </a:r>
            <a:r>
              <a:rPr lang="he-IL" sz="2400" u="sng" dirty="0" smtClean="0">
                <a:latin typeface="Arial" pitchFamily="34" charset="0"/>
                <a:cs typeface="Arial" pitchFamily="34" charset="0"/>
              </a:rPr>
              <a:t>שרירים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אחר-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כך מבצעים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אימון </a:t>
            </a:r>
            <a:r>
              <a:rPr lang="he-IL" sz="2400" u="sng" dirty="0" smtClean="0">
                <a:latin typeface="Arial" pitchFamily="34" charset="0"/>
                <a:cs typeface="Arial" pitchFamily="34" charset="0"/>
              </a:rPr>
              <a:t>לפיתוח </a:t>
            </a:r>
            <a:r>
              <a:rPr lang="he-IL" sz="2400" u="sng" dirty="0">
                <a:latin typeface="Arial" pitchFamily="34" charset="0"/>
                <a:cs typeface="Arial" pitchFamily="34" charset="0"/>
              </a:rPr>
              <a:t>כוח </a:t>
            </a:r>
            <a:r>
              <a:rPr lang="he-IL" sz="2400" u="sng" dirty="0" smtClean="0">
                <a:latin typeface="Arial" pitchFamily="34" charset="0"/>
                <a:cs typeface="Arial" pitchFamily="34" charset="0"/>
              </a:rPr>
              <a:t>מרבי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והשלב השלישי שלא יפורט במצגת, הוא </a:t>
            </a:r>
            <a:r>
              <a:rPr lang="he-IL" sz="2400" u="sng" dirty="0">
                <a:latin typeface="Arial" pitchFamily="34" charset="0"/>
                <a:cs typeface="Arial" pitchFamily="34" charset="0"/>
              </a:rPr>
              <a:t>אימון לפיתוח כוח </a:t>
            </a:r>
            <a:r>
              <a:rPr lang="he-IL" sz="2400" u="sng" dirty="0" smtClean="0">
                <a:latin typeface="Arial" pitchFamily="34" charset="0"/>
                <a:cs typeface="Arial" pitchFamily="34" charset="0"/>
              </a:rPr>
              <a:t>ייעודי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בהתאם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לענף הספורט שבו עוסקים (כוח מתפרץ, כוח בהתכווצות איזומטרית וכד')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he-I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סבולת שרירים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היא היכולת של קבוצות שרירים לבצע פעולות חוזרות לאורך זמן כנגד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התנגדות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תת - מרבית.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סבולת שרירים באה לביטוי ביכולת של האדם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להתנגד לעייפות תוך פעילות גופנית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ממושכת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הדורשת השקעת כוח.</a:t>
            </a:r>
          </a:p>
          <a:p>
            <a:endParaRPr lang="he-IL" dirty="0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400" b="1" dirty="0" smtClean="0">
                <a:solidFill>
                  <a:schemeClr val="accent5"/>
                </a:solidFill>
              </a:rPr>
              <a:t/>
            </a:r>
            <a:br>
              <a:rPr lang="he-IL" sz="4400" b="1" dirty="0" smtClean="0">
                <a:solidFill>
                  <a:schemeClr val="accent5"/>
                </a:solidFill>
              </a:rPr>
            </a:br>
            <a:r>
              <a:rPr lang="he-IL" sz="4400" b="1" dirty="0">
                <a:solidFill>
                  <a:schemeClr val="accent5"/>
                </a:solidFill>
              </a:rPr>
              <a:t/>
            </a:r>
            <a:br>
              <a:rPr lang="he-IL" sz="4400" b="1" dirty="0">
                <a:solidFill>
                  <a:schemeClr val="accent5"/>
                </a:solidFill>
              </a:rPr>
            </a:br>
            <a:r>
              <a:rPr lang="he-IL" sz="4400" b="1" dirty="0" smtClean="0">
                <a:solidFill>
                  <a:schemeClr val="accent5"/>
                </a:solidFill>
              </a:rPr>
              <a:t/>
            </a:r>
            <a:br>
              <a:rPr lang="he-IL" sz="4400" b="1" dirty="0" smtClean="0">
                <a:solidFill>
                  <a:schemeClr val="accent5"/>
                </a:solidFill>
              </a:rPr>
            </a:br>
            <a:r>
              <a:rPr lang="he-IL" sz="4400" b="1" dirty="0">
                <a:solidFill>
                  <a:schemeClr val="accent5"/>
                </a:solidFill>
              </a:rPr>
              <a:t/>
            </a:r>
            <a:br>
              <a:rPr lang="he-IL" sz="4400" b="1" dirty="0">
                <a:solidFill>
                  <a:schemeClr val="accent5"/>
                </a:solidFill>
              </a:rPr>
            </a:br>
            <a:r>
              <a:rPr lang="he-IL" sz="4400" b="1" dirty="0" smtClean="0">
                <a:solidFill>
                  <a:schemeClr val="accent5"/>
                </a:solidFill>
              </a:rPr>
              <a:t>פיתוח סבולת שרירים</a:t>
            </a:r>
            <a:endParaRPr lang="he-IL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he-IL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סבולת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שרירים ניתנת לאימון כבר בגיל 8, אם כי בזהירות ולקבוצות שרירים גדולות. </a:t>
            </a:r>
            <a:endParaRPr lang="he-IL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u="sng" dirty="0">
                <a:latin typeface="Arial" pitchFamily="34" charset="0"/>
                <a:cs typeface="Arial" pitchFamily="34" charset="0"/>
              </a:rPr>
              <a:t>שלוש השיטות השכיחות לאימון סבולת שרירים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אימון סטים איזוטוני דינמי.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אימון מחזורי.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אימון רצף.</a:t>
            </a:r>
          </a:p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3"/>
            <a:ext cx="2990239" cy="193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he-IL" sz="32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he-IL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אימון סטים איזוטוני דינמי</a:t>
            </a:r>
            <a:r>
              <a:rPr lang="he-IL" sz="3200" b="1" dirty="0">
                <a:latin typeface="Arial" pitchFamily="34" charset="0"/>
                <a:cs typeface="Arial" pitchFamily="34" charset="0"/>
              </a:rPr>
              <a:t>                              </a:t>
            </a:r>
            <a:endParaRPr lang="he-IL" sz="3200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u="sng" dirty="0">
                <a:latin typeface="Arial" pitchFamily="34" charset="0"/>
                <a:cs typeface="Arial" pitchFamily="34" charset="0"/>
              </a:rPr>
              <a:t>משתני האימון - </a:t>
            </a:r>
            <a:endParaRPr lang="he-IL" sz="2800" u="sng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מספר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הסטים: 6 - 2          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התנגדות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30 -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RM 20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RM 30% - 40%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1 מהיכולת המרבית)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מספר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החזרות בסט:  30 - 20       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קצב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ביצוע : מתון          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מספר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התרגילים בסבב :  12 - 6      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משך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ההפוגה בין התרגילים: 60 - 20 שניות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משך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ההפוגה בין הסטים: 90 - 60 שניות  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משך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ההפוגה בין סבבי התרגילים: 4 - 2 דקות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תדירות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בסיסית : שלושה אימונים בשבוע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06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endParaRPr lang="he-IL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+mj-lt"/>
                <a:cs typeface="Arial" pitchFamily="34" charset="0"/>
              </a:rPr>
              <a:t>הוספת סבבים וסטים על - פי </a:t>
            </a:r>
            <a:r>
              <a:rPr lang="he-IL" sz="2400" dirty="0" smtClean="0">
                <a:latin typeface="+mj-lt"/>
                <a:cs typeface="Arial" pitchFamily="34" charset="0"/>
              </a:rPr>
              <a:t>הטבלה המופיעה בספר בעמוד 362 למעלה. </a:t>
            </a:r>
            <a:r>
              <a:rPr lang="he-IL" sz="2400" dirty="0">
                <a:latin typeface="+mj-lt"/>
                <a:cs typeface="Arial" pitchFamily="34" charset="0"/>
              </a:rPr>
              <a:t>כפי שניתן לראות בטבלה, העלאת</a:t>
            </a:r>
            <a:r>
              <a:rPr lang="he-IL" sz="3600" dirty="0">
                <a:latin typeface="+mj-lt"/>
                <a:cs typeface="Arial" pitchFamily="34" charset="0"/>
              </a:rPr>
              <a:t> </a:t>
            </a:r>
            <a:r>
              <a:rPr lang="he-IL" sz="2400" dirty="0" smtClean="0">
                <a:latin typeface="+mj-lt"/>
                <a:cs typeface="Arial" pitchFamily="34" charset="0"/>
              </a:rPr>
              <a:t>העומס </a:t>
            </a:r>
            <a:r>
              <a:rPr lang="he-IL" sz="2400" dirty="0">
                <a:latin typeface="+mj-lt"/>
                <a:cs typeface="Arial" pitchFamily="34" charset="0"/>
              </a:rPr>
              <a:t>תיעשה בתחילה על- ידי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הוספת סבבים בני סט אחד, ורק אחר - כך על- ידי ביצוע </a:t>
            </a:r>
            <a:r>
              <a:rPr lang="he-IL" sz="2400" dirty="0" smtClean="0">
                <a:latin typeface="+mj-lt"/>
                <a:cs typeface="Arial" pitchFamily="34" charset="0"/>
              </a:rPr>
              <a:t> מספר  </a:t>
            </a:r>
            <a:r>
              <a:rPr lang="he-IL" sz="2400" dirty="0">
                <a:latin typeface="+mj-lt"/>
                <a:cs typeface="Arial" pitchFamily="34" charset="0"/>
              </a:rPr>
              <a:t>סטים רצוף באותו תרגיל (סט כפול, תלת- סט). </a:t>
            </a:r>
            <a:endParaRPr lang="he-IL" sz="2400" dirty="0" smtClean="0"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 smtClean="0">
                <a:latin typeface="+mj-lt"/>
                <a:cs typeface="Arial" pitchFamily="34" charset="0"/>
              </a:rPr>
              <a:t>עלייה </a:t>
            </a:r>
            <a:r>
              <a:rPr lang="he-IL" sz="2400" dirty="0">
                <a:latin typeface="+mj-lt"/>
                <a:cs typeface="Arial" pitchFamily="34" charset="0"/>
              </a:rPr>
              <a:t>בדרגת הקושי על-פי </a:t>
            </a:r>
            <a:r>
              <a:rPr lang="he-IL" sz="2400" dirty="0" smtClean="0">
                <a:latin typeface="+mj-lt"/>
                <a:cs typeface="Arial" pitchFamily="34" charset="0"/>
              </a:rPr>
              <a:t>המפורט </a:t>
            </a:r>
            <a:r>
              <a:rPr lang="he-IL" sz="2400" dirty="0">
                <a:latin typeface="+mj-lt"/>
                <a:cs typeface="Arial" pitchFamily="34" charset="0"/>
              </a:rPr>
              <a:t>בטבלה מותנית ביכולת לבצע בסט האחרון של אותו תרגיל מספר חזרות הגדול ב- </a:t>
            </a:r>
            <a:r>
              <a:rPr lang="he-IL" sz="2400" dirty="0" smtClean="0">
                <a:latin typeface="+mj-lt"/>
                <a:cs typeface="Arial" pitchFamily="34" charset="0"/>
              </a:rPr>
              <a:t>10ממספר </a:t>
            </a:r>
            <a:r>
              <a:rPr lang="he-IL" sz="2400" dirty="0">
                <a:latin typeface="+mj-lt"/>
                <a:cs typeface="Arial" pitchFamily="34" charset="0"/>
              </a:rPr>
              <a:t>ה </a:t>
            </a:r>
            <a:r>
              <a:rPr lang="en-US" sz="2400" dirty="0">
                <a:latin typeface="+mj-lt"/>
                <a:cs typeface="Arial" pitchFamily="34" charset="0"/>
              </a:rPr>
              <a:t>-</a:t>
            </a:r>
            <a:r>
              <a:rPr lang="he-IL" sz="2400" dirty="0">
                <a:latin typeface="+mj-lt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RM</a:t>
            </a:r>
            <a:r>
              <a:rPr lang="he-IL" sz="2400" dirty="0">
                <a:latin typeface="+mj-lt"/>
                <a:cs typeface="Arial" pitchFamily="34" charset="0"/>
              </a:rPr>
              <a:t>.                          </a:t>
            </a:r>
            <a:endParaRPr lang="he-IL" sz="2400" dirty="0">
              <a:latin typeface="+mj-lt"/>
              <a:cs typeface="Times New Roman" pitchFamily="18" charset="0"/>
            </a:endParaRPr>
          </a:p>
          <a:p>
            <a:endParaRPr lang="he-IL" dirty="0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400" b="1" dirty="0" smtClean="0">
                <a:solidFill>
                  <a:schemeClr val="accent5"/>
                </a:solidFill>
              </a:rPr>
              <a:t/>
            </a:r>
            <a:br>
              <a:rPr lang="he-IL" sz="4400" b="1" dirty="0" smtClean="0">
                <a:solidFill>
                  <a:schemeClr val="accent5"/>
                </a:solidFill>
              </a:rPr>
            </a:br>
            <a:r>
              <a:rPr lang="he-IL" sz="4400" b="1" dirty="0">
                <a:solidFill>
                  <a:schemeClr val="accent5"/>
                </a:solidFill>
              </a:rPr>
              <a:t/>
            </a:r>
            <a:br>
              <a:rPr lang="he-IL" sz="4400" b="1" dirty="0">
                <a:solidFill>
                  <a:schemeClr val="accent5"/>
                </a:solidFill>
              </a:rPr>
            </a:br>
            <a:r>
              <a:rPr lang="he-IL" sz="4400" b="1" dirty="0" smtClean="0">
                <a:solidFill>
                  <a:schemeClr val="accent5"/>
                </a:solidFill>
              </a:rPr>
              <a:t/>
            </a:r>
            <a:br>
              <a:rPr lang="he-IL" sz="4400" b="1" dirty="0" smtClean="0">
                <a:solidFill>
                  <a:schemeClr val="accent5"/>
                </a:solidFill>
              </a:rPr>
            </a:br>
            <a:r>
              <a:rPr lang="he-IL" sz="4400" b="1" dirty="0">
                <a:solidFill>
                  <a:schemeClr val="accent5"/>
                </a:solidFill>
              </a:rPr>
              <a:t/>
            </a:r>
            <a:br>
              <a:rPr lang="he-IL" sz="4400" b="1" dirty="0">
                <a:solidFill>
                  <a:schemeClr val="accent5"/>
                </a:solidFill>
              </a:rPr>
            </a:br>
            <a:r>
              <a:rPr lang="he-IL" sz="4400" b="1" dirty="0" smtClean="0">
                <a:solidFill>
                  <a:schemeClr val="accent5"/>
                </a:solidFill>
              </a:rPr>
              <a:t>דרכים להעלאת העומס</a:t>
            </a:r>
            <a:endParaRPr lang="he-IL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+mj-lt"/>
                <a:cs typeface="Arial" pitchFamily="34" charset="0"/>
              </a:rPr>
              <a:t>העלאת התנגדות</a:t>
            </a:r>
            <a:r>
              <a:rPr lang="he-IL" sz="2400" dirty="0">
                <a:latin typeface="+mj-lt"/>
                <a:cs typeface="Arial" pitchFamily="34" charset="0"/>
              </a:rPr>
              <a:t> (עדכון </a:t>
            </a:r>
            <a:r>
              <a:rPr lang="en-US" sz="2400" dirty="0">
                <a:latin typeface="+mj-lt"/>
                <a:cs typeface="Arial" pitchFamily="34" charset="0"/>
              </a:rPr>
              <a:t>RM</a:t>
            </a:r>
            <a:r>
              <a:rPr lang="he-IL" sz="2400" dirty="0">
                <a:latin typeface="+mj-lt"/>
                <a:cs typeface="Arial" pitchFamily="34" charset="0"/>
              </a:rPr>
              <a:t>) - יישום עקרון עומס </a:t>
            </a:r>
            <a:r>
              <a:rPr lang="he-IL" sz="2400" dirty="0" err="1">
                <a:latin typeface="+mj-lt"/>
                <a:cs typeface="Arial" pitchFamily="34" charset="0"/>
              </a:rPr>
              <a:t>היסף</a:t>
            </a:r>
            <a:r>
              <a:rPr lang="he-IL" sz="2400" dirty="0">
                <a:latin typeface="+mj-lt"/>
                <a:cs typeface="Arial" pitchFamily="34" charset="0"/>
              </a:rPr>
              <a:t> ייעשה קודם כול על- ידי  </a:t>
            </a:r>
            <a:r>
              <a:rPr lang="he-IL" sz="2400" b="1" dirty="0">
                <a:latin typeface="+mj-lt"/>
                <a:cs typeface="Arial" pitchFamily="34" charset="0"/>
              </a:rPr>
              <a:t>הגדלת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+mj-lt"/>
                <a:cs typeface="Arial" pitchFamily="34" charset="0"/>
              </a:rPr>
              <a:t> נפח האימון</a:t>
            </a:r>
            <a:r>
              <a:rPr lang="he-IL" sz="2400" dirty="0">
                <a:latin typeface="+mj-lt"/>
                <a:cs typeface="Arial" pitchFamily="34" charset="0"/>
              </a:rPr>
              <a:t> (הוספת סבבים וסטים) ואחר - כך על - ידי העלאת התנגדות. כלומר, הוספת </a:t>
            </a:r>
            <a:r>
              <a:rPr lang="he-IL" sz="2400" dirty="0" smtClean="0">
                <a:latin typeface="+mj-lt"/>
                <a:cs typeface="Arial" pitchFamily="34" charset="0"/>
              </a:rPr>
              <a:t>משקל </a:t>
            </a:r>
            <a:r>
              <a:rPr lang="he-IL" sz="2400" dirty="0">
                <a:latin typeface="+mj-lt"/>
                <a:cs typeface="Arial" pitchFamily="34" charset="0"/>
              </a:rPr>
              <a:t>תתבצע לאחר הוספת סבבים וסטים. </a:t>
            </a:r>
            <a:endParaRPr lang="he-IL" sz="2400" dirty="0" smtClean="0"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dirty="0" smtClean="0">
                <a:latin typeface="+mj-lt"/>
                <a:cs typeface="Arial" pitchFamily="34" charset="0"/>
              </a:rPr>
              <a:t>העלאת </a:t>
            </a:r>
            <a:r>
              <a:rPr lang="he-IL" sz="2400" dirty="0">
                <a:latin typeface="+mj-lt"/>
                <a:cs typeface="Arial" pitchFamily="34" charset="0"/>
              </a:rPr>
              <a:t>משקל (עדכון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RM</a:t>
            </a:r>
            <a:r>
              <a:rPr lang="he-IL" sz="2400" dirty="0">
                <a:latin typeface="+mj-lt"/>
                <a:cs typeface="Arial" pitchFamily="34" charset="0"/>
              </a:rPr>
              <a:t> ) תיעשה רק לאחר </a:t>
            </a:r>
            <a:r>
              <a:rPr lang="he-IL" sz="2400" dirty="0" smtClean="0">
                <a:latin typeface="+mj-lt"/>
                <a:cs typeface="Arial" pitchFamily="34" charset="0"/>
              </a:rPr>
              <a:t>שבסט </a:t>
            </a:r>
            <a:r>
              <a:rPr lang="he-IL" sz="2400" dirty="0">
                <a:latin typeface="+mj-lt"/>
                <a:cs typeface="Arial" pitchFamily="34" charset="0"/>
              </a:rPr>
              <a:t>האחרון של אותו תרגיל הצליח המתאמן לבצע מספר חזרות  הגדול ב- 10 ממספר ה 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>
                <a:latin typeface="+mj-lt"/>
                <a:cs typeface="Arial" pitchFamily="34" charset="0"/>
              </a:rPr>
              <a:t>RM -</a:t>
            </a:r>
            <a:r>
              <a:rPr lang="he-IL" sz="2400" dirty="0">
                <a:latin typeface="+mj-lt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  <a:cs typeface="Arial" pitchFamily="34" charset="0"/>
              </a:rPr>
              <a:t>* </a:t>
            </a:r>
            <a:r>
              <a:rPr lang="he-IL" sz="2400" dirty="0">
                <a:latin typeface="+mj-lt"/>
                <a:cs typeface="Arial" pitchFamily="34" charset="0"/>
              </a:rPr>
              <a:t> </a:t>
            </a:r>
            <a:r>
              <a:rPr lang="he-IL" sz="2400" b="1" dirty="0">
                <a:latin typeface="+mj-lt"/>
                <a:cs typeface="Arial" pitchFamily="34" charset="0"/>
              </a:rPr>
              <a:t>קיצור זמני המנוחה בין המערכות ובין הסבבים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  <a:r>
              <a:rPr lang="he-IL" sz="2400" dirty="0">
                <a:latin typeface="+mj-lt"/>
                <a:cs typeface="Arial" pitchFamily="34" charset="0"/>
              </a:rPr>
              <a:t>            </a:t>
            </a:r>
            <a:endParaRPr lang="he-IL" sz="2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  <a:cs typeface="Arial" pitchFamily="34" charset="0"/>
              </a:rPr>
              <a:t>*</a:t>
            </a:r>
            <a:r>
              <a:rPr lang="he-IL" sz="2400" b="1" dirty="0">
                <a:latin typeface="+mj-lt"/>
                <a:cs typeface="Arial" pitchFamily="34" charset="0"/>
              </a:rPr>
              <a:t>  העלאת תדירות האימונים השבועית</a:t>
            </a:r>
            <a:r>
              <a:rPr lang="en-US" sz="2400" dirty="0">
                <a:latin typeface="+mj-lt"/>
                <a:cs typeface="Arial" pitchFamily="34" charset="0"/>
              </a:rPr>
              <a:t>. </a:t>
            </a:r>
            <a:endParaRPr lang="he-IL" sz="2400" dirty="0">
              <a:latin typeface="+mj-lt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46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altLang="he-IL" sz="5400" b="1" dirty="0" smtClean="0">
                <a:solidFill>
                  <a:schemeClr val="accent5"/>
                </a:solidFill>
              </a:rPr>
              <a:t/>
            </a:r>
            <a:br>
              <a:rPr lang="he-IL" altLang="he-IL" sz="5400" b="1" dirty="0" smtClean="0">
                <a:solidFill>
                  <a:schemeClr val="accent5"/>
                </a:solidFill>
              </a:rPr>
            </a:br>
            <a:r>
              <a:rPr lang="he-IL" altLang="he-IL" sz="5400" b="1" dirty="0">
                <a:solidFill>
                  <a:schemeClr val="accent5"/>
                </a:solidFill>
              </a:rPr>
              <a:t/>
            </a:r>
            <a:br>
              <a:rPr lang="he-IL" altLang="he-IL" sz="5400" b="1" dirty="0">
                <a:solidFill>
                  <a:schemeClr val="accent5"/>
                </a:solidFill>
              </a:rPr>
            </a:br>
            <a:r>
              <a:rPr lang="he-IL" altLang="he-IL" sz="5400" b="1" dirty="0" smtClean="0">
                <a:solidFill>
                  <a:schemeClr val="accent5"/>
                </a:solidFill>
              </a:rPr>
              <a:t>שיטות אימון לפיתוח כוח</a:t>
            </a:r>
            <a:endParaRPr lang="he-IL" altLang="he-IL" sz="54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he-IL" sz="2400" b="1" dirty="0">
                <a:latin typeface="Arial" pitchFamily="34" charset="0"/>
                <a:cs typeface="Arial" pitchFamily="34" charset="0"/>
              </a:rPr>
              <a:t>אימון כוח - אימון התנגדות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</a:t>
            </a:r>
            <a:endParaRPr lang="he-IL" sz="2400" dirty="0" smtClean="0">
              <a:latin typeface="Arial" pitchFamily="34" charset="0"/>
              <a:cs typeface="Arial" pitchFamily="34" charset="0"/>
            </a:endParaRPr>
          </a:p>
          <a:p>
            <a:endParaRPr lang="he-IL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כוח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הוא אחד משלושת מרכיבי היסוד של הכושר הגופני, והוא מבטא את היכולת לגבור על  </a:t>
            </a:r>
            <a:r>
              <a:rPr lang="he-I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התנגדויות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וכוחות חיצוניים. </a:t>
            </a:r>
            <a:endParaRPr lang="he-IL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b="1" u="sng" dirty="0">
                <a:latin typeface="Arial" pitchFamily="34" charset="0"/>
                <a:cs typeface="Arial" pitchFamily="34" charset="0"/>
              </a:rPr>
              <a:t>מבחינים</a:t>
            </a:r>
            <a:r>
              <a:rPr lang="he-IL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u="sng" dirty="0">
                <a:latin typeface="Arial" pitchFamily="34" charset="0"/>
                <a:cs typeface="Arial" pitchFamily="34" charset="0"/>
              </a:rPr>
              <a:t>בשלושה סוגי כוח</a:t>
            </a:r>
            <a:r>
              <a:rPr lang="he-IL" sz="2400" u="sng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1. סבולת שרירים (סבולת כוח)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2. כוח מרבי (חוזק שריר)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3. כוח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מתפרץ (כוח מהיר) </a:t>
            </a:r>
          </a:p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0" y="3789040"/>
            <a:ext cx="3494210" cy="233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chemeClr val="accent5"/>
                </a:solidFill>
              </a:rPr>
              <a:t>האימון המחזורי</a:t>
            </a:r>
            <a:endParaRPr lang="he-IL" sz="48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he-IL" sz="2800" dirty="0">
                <a:latin typeface="+mj-lt"/>
                <a:cs typeface="Arial" pitchFamily="34" charset="0"/>
              </a:rPr>
              <a:t>שיטת האימון המחזורי פותחה ב- 1953 על-ידי מורגן </a:t>
            </a:r>
            <a:r>
              <a:rPr lang="he-IL" sz="2800" dirty="0" err="1">
                <a:latin typeface="+mj-lt"/>
                <a:cs typeface="Arial" pitchFamily="34" charset="0"/>
              </a:rPr>
              <a:t>ואדמסון</a:t>
            </a:r>
            <a:r>
              <a:rPr lang="he-IL" sz="2800" dirty="0">
                <a:latin typeface="+mj-lt"/>
                <a:cs typeface="Arial" pitchFamily="34" charset="0"/>
              </a:rPr>
              <a:t> מאוניברסיטת לידס</a:t>
            </a:r>
            <a:r>
              <a:rPr lang="en-US" sz="2800" dirty="0">
                <a:latin typeface="+mj-lt"/>
                <a:cs typeface="Arial" pitchFamily="34" charset="0"/>
              </a:rPr>
              <a:t>. </a:t>
            </a:r>
            <a:endParaRPr lang="he-IL" sz="28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+mj-lt"/>
                <a:cs typeface="Arial" pitchFamily="34" charset="0"/>
              </a:rPr>
              <a:t>האימון המחזורי הקלאסי</a:t>
            </a:r>
            <a:r>
              <a:rPr lang="he-IL" sz="2800" dirty="0">
                <a:latin typeface="+mj-lt"/>
                <a:cs typeface="Arial" pitchFamily="34" charset="0"/>
              </a:rPr>
              <a:t> נועד לפתח סבולת שרירים ויכולת אירובית.            </a:t>
            </a:r>
            <a:endParaRPr lang="he-IL" sz="28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+mj-lt"/>
                <a:cs typeface="Arial" pitchFamily="34" charset="0"/>
              </a:rPr>
              <a:t>ההבדל המהותי בין</a:t>
            </a:r>
            <a:r>
              <a:rPr lang="en-US" sz="2800" dirty="0">
                <a:latin typeface="+mj-lt"/>
                <a:cs typeface="Arial" pitchFamily="34" charset="0"/>
              </a:rPr>
              <a:t> </a:t>
            </a:r>
            <a:r>
              <a:rPr lang="he-IL" sz="2800" b="1" dirty="0">
                <a:latin typeface="+mj-lt"/>
                <a:cs typeface="Arial" pitchFamily="34" charset="0"/>
              </a:rPr>
              <a:t>אימון סטים</a:t>
            </a:r>
            <a:r>
              <a:rPr lang="he-IL" sz="2800" dirty="0">
                <a:latin typeface="+mj-lt"/>
                <a:cs typeface="Arial" pitchFamily="34" charset="0"/>
              </a:rPr>
              <a:t> לבין </a:t>
            </a:r>
            <a:r>
              <a:rPr lang="he-IL" sz="2800" b="1" dirty="0">
                <a:latin typeface="+mj-lt"/>
                <a:cs typeface="Arial" pitchFamily="34" charset="0"/>
              </a:rPr>
              <a:t>אימון מחזורי</a:t>
            </a:r>
            <a:r>
              <a:rPr lang="he-IL" sz="2800" dirty="0">
                <a:latin typeface="+mj-lt"/>
                <a:cs typeface="Arial" pitchFamily="34" charset="0"/>
              </a:rPr>
              <a:t> מתבטא בכך </a:t>
            </a:r>
            <a:r>
              <a:rPr lang="he-IL" sz="2800" dirty="0" smtClean="0">
                <a:latin typeface="+mj-lt"/>
                <a:cs typeface="Arial" pitchFamily="34" charset="0"/>
              </a:rPr>
              <a:t>שבאימון </a:t>
            </a:r>
            <a:r>
              <a:rPr lang="he-IL" sz="2800" dirty="0">
                <a:latin typeface="+mj-lt"/>
                <a:cs typeface="Arial" pitchFamily="34" charset="0"/>
              </a:rPr>
              <a:t>סטים סט מוגדר  על - פי מספר </a:t>
            </a:r>
            <a:r>
              <a:rPr lang="he-IL" sz="2800" dirty="0" smtClean="0">
                <a:latin typeface="+mj-lt"/>
                <a:cs typeface="Arial" pitchFamily="34" charset="0"/>
              </a:rPr>
              <a:t>חזרות ובאימון </a:t>
            </a:r>
            <a:r>
              <a:rPr lang="he-IL" sz="2800" dirty="0">
                <a:latin typeface="+mj-lt"/>
                <a:cs typeface="Arial" pitchFamily="34" charset="0"/>
              </a:rPr>
              <a:t>מחזורי סט מוגדר על - פי משך הזמן שבו הוא מבוצע.    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+mj-lt"/>
                <a:cs typeface="Arial" pitchFamily="34" charset="0"/>
              </a:rPr>
              <a:t>התרגול על - פי זמן הפך את האימון המחזורי לשיטה הפופולארית לפיתוח </a:t>
            </a:r>
            <a:r>
              <a:rPr lang="he-IL" sz="2800" dirty="0" smtClean="0">
                <a:latin typeface="+mj-lt"/>
                <a:cs typeface="Arial" pitchFamily="34" charset="0"/>
              </a:rPr>
              <a:t>סבולת </a:t>
            </a:r>
            <a:r>
              <a:rPr lang="he-IL" sz="2800" dirty="0">
                <a:latin typeface="+mj-lt"/>
                <a:cs typeface="Arial" pitchFamily="34" charset="0"/>
              </a:rPr>
              <a:t>שרירים בכלל ובשיעורי חינוך גופני בפרט</a:t>
            </a:r>
            <a:r>
              <a:rPr lang="en-US" sz="2800" dirty="0">
                <a:latin typeface="+mj-lt"/>
                <a:cs typeface="Arial" pitchFamily="34" charset="0"/>
              </a:rPr>
              <a:t>.</a:t>
            </a:r>
            <a:r>
              <a:rPr lang="he-IL" sz="2800" dirty="0">
                <a:latin typeface="+mj-lt"/>
                <a:cs typeface="Arial" pitchFamily="34" charset="0"/>
              </a:rPr>
              <a:t>                  </a:t>
            </a:r>
            <a:endParaRPr lang="he-IL" sz="2800" dirty="0">
              <a:latin typeface="+mj-lt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19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endParaRPr lang="he-IL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יישנם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ענפי ספורט מחזוריים, כגון: ריצה, שחייה, רכיבה על אופניים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וחתירה, שנדרשת בהם סבולת שרירים לפרק זמן ארוך. בענפים מסוג זה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נוהגים להתאמן בשיטת הרצף, שבה חוזר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הספורטאי לאורך זמן ממושך (עד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20 דקות) על המהלך התנועתי בתנאים מקשים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he-I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u="sng" dirty="0">
                <a:latin typeface="Arial" pitchFamily="34" charset="0"/>
                <a:cs typeface="Arial" pitchFamily="34" charset="0"/>
              </a:rPr>
              <a:t>דוגמאות לאימון בשיטת הרצף: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שחייה עם כפות,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רכיבה על אופני כושר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ריצה תוך גרירת צמיג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he-IL" sz="24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800" b="1" dirty="0" smtClean="0">
                <a:solidFill>
                  <a:schemeClr val="accent5"/>
                </a:solidFill>
              </a:rPr>
              <a:t>אימון רצף</a:t>
            </a:r>
            <a:endParaRPr lang="he-IL" sz="4800" b="1" dirty="0">
              <a:solidFill>
                <a:schemeClr val="accent5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4928"/>
            <a:ext cx="3384376" cy="2012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0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/>
            </a:r>
            <a:br>
              <a:rPr lang="he-IL" sz="4000" b="1" dirty="0" smtClean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/>
            </a:r>
            <a:br>
              <a:rPr lang="he-IL" sz="4000" b="1" dirty="0" smtClean="0">
                <a:solidFill>
                  <a:schemeClr val="accent5"/>
                </a:solidFill>
              </a:rPr>
            </a:br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פיתוח כוח מרבי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latin typeface="+mj-lt"/>
                <a:cs typeface="Arial" pitchFamily="34" charset="0"/>
              </a:rPr>
              <a:t>כוח מרבי</a:t>
            </a:r>
            <a:r>
              <a:rPr lang="he-IL" dirty="0">
                <a:latin typeface="+mj-lt"/>
                <a:cs typeface="Arial" pitchFamily="34" charset="0"/>
              </a:rPr>
              <a:t> מבטא את </a:t>
            </a:r>
            <a:r>
              <a:rPr lang="he-IL" b="1" dirty="0">
                <a:latin typeface="+mj-lt"/>
                <a:cs typeface="Arial" pitchFamily="34" charset="0"/>
              </a:rPr>
              <a:t>הכמות המרבית של כוח חיצוני ששריר יכול להפיק</a:t>
            </a:r>
            <a:r>
              <a:rPr lang="he-IL" dirty="0"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dirty="0">
                <a:latin typeface="+mj-lt"/>
                <a:cs typeface="Arial" pitchFamily="34" charset="0"/>
              </a:rPr>
              <a:t> שיפור בכוח המרבי  המופק באופן רצוני, מושג באמצעות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he-IL" dirty="0" smtClean="0">
                <a:latin typeface="+mj-lt"/>
                <a:cs typeface="Arial" pitchFamily="34" charset="0"/>
              </a:rPr>
              <a:t>:</a:t>
            </a:r>
            <a:endParaRPr lang="he-IL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+mj-lt"/>
                <a:cs typeface="Arial" pitchFamily="34" charset="0"/>
              </a:rPr>
              <a:t>1. </a:t>
            </a:r>
            <a:r>
              <a:rPr lang="he-IL" b="1" dirty="0">
                <a:latin typeface="+mj-lt"/>
                <a:cs typeface="Arial" pitchFamily="34" charset="0"/>
              </a:rPr>
              <a:t>הגדלת שטח החתך של השריר</a:t>
            </a:r>
            <a:r>
              <a:rPr lang="he-IL" dirty="0">
                <a:latin typeface="+mj-lt"/>
                <a:cs typeface="Arial" pitchFamily="34" charset="0"/>
              </a:rPr>
              <a:t> (הגדלת מסת / נפח השריר) </a:t>
            </a:r>
            <a:endParaRPr lang="he-IL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+mj-lt"/>
                <a:cs typeface="Arial" pitchFamily="34" charset="0"/>
              </a:rPr>
              <a:t>2.</a:t>
            </a:r>
            <a:r>
              <a:rPr lang="en-US" b="1" dirty="0">
                <a:latin typeface="+mj-lt"/>
                <a:cs typeface="Arial" pitchFamily="34" charset="0"/>
              </a:rPr>
              <a:t> </a:t>
            </a:r>
            <a:r>
              <a:rPr lang="he-IL" b="1" dirty="0">
                <a:latin typeface="+mj-lt"/>
                <a:cs typeface="Arial" pitchFamily="34" charset="0"/>
              </a:rPr>
              <a:t>שיפור היכולת לגייס את היחידות המוטוריות</a:t>
            </a:r>
            <a:r>
              <a:rPr lang="he-IL" dirty="0">
                <a:latin typeface="+mj-lt"/>
                <a:cs typeface="Arial" pitchFamily="34" charset="0"/>
              </a:rPr>
              <a:t> (שיפור קואורדינציה </a:t>
            </a:r>
            <a:r>
              <a:rPr lang="he-IL" dirty="0" smtClean="0">
                <a:latin typeface="+mj-lt"/>
                <a:cs typeface="Arial" pitchFamily="34" charset="0"/>
              </a:rPr>
              <a:t>תוך-שרירית</a:t>
            </a:r>
            <a:r>
              <a:rPr lang="he-IL" dirty="0">
                <a:latin typeface="+mj-lt"/>
                <a:cs typeface="Arial" pitchFamily="34" charset="0"/>
              </a:rPr>
              <a:t>). </a:t>
            </a:r>
            <a:endParaRPr lang="he-IL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he-IL" u="sng" dirty="0">
                <a:latin typeface="+mj-lt"/>
                <a:cs typeface="Arial" pitchFamily="34" charset="0"/>
              </a:rPr>
              <a:t>כדי לפתח את הכוח המרבי מתאמנים בסוגי האימון הבאים</a:t>
            </a:r>
            <a:r>
              <a:rPr lang="en-US" dirty="0">
                <a:latin typeface="+mj-lt"/>
                <a:cs typeface="Arial" pitchFamily="34" charset="0"/>
              </a:rPr>
              <a:t>:</a:t>
            </a:r>
            <a:r>
              <a:rPr lang="he-IL" dirty="0">
                <a:latin typeface="+mj-lt"/>
                <a:cs typeface="Arial" pitchFamily="34" charset="0"/>
              </a:rPr>
              <a:t>         </a:t>
            </a:r>
            <a:endParaRPr lang="he-IL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  <a:cs typeface="Arial" pitchFamily="34" charset="0"/>
              </a:rPr>
              <a:t>*</a:t>
            </a:r>
            <a:r>
              <a:rPr lang="he-IL" dirty="0">
                <a:latin typeface="+mj-lt"/>
                <a:cs typeface="Arial" pitchFamily="34" charset="0"/>
              </a:rPr>
              <a:t> אימון היפרטרופיה - בונה שריר                   </a:t>
            </a:r>
            <a:endParaRPr lang="he-IL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+mj-lt"/>
                <a:cs typeface="Arial" pitchFamily="34" charset="0"/>
              </a:rPr>
              <a:t>*</a:t>
            </a:r>
            <a:r>
              <a:rPr lang="he-IL" dirty="0">
                <a:latin typeface="+mj-lt"/>
                <a:cs typeface="Arial" pitchFamily="34" charset="0"/>
              </a:rPr>
              <a:t> אימון לגיוס יחידות מוטוריות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72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אימוני היפרטרופיה-בניית מסת שריר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עדיין לא ברור מהו המנגנון הפיזיולוגי האחראי לבניית מסת השריר (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סינתזת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חלבון) כתוצאה מגירוי אימוני, אולם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ידוע מה הן שיטות האימון הגורמות לכך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he-IL" sz="2400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1.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אימון סטים איזוטוני דינמי</a:t>
            </a:r>
            <a:endParaRPr lang="he-IL" sz="2400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2.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איזומטרי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endParaRPr lang="he-IL" sz="2400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מוכרים בספרות המקצועית כשיטות היעילות לפיתוח מסת שריר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19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אימון סטים איזוטוני דינמי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400" dirty="0">
                <a:latin typeface="+mj-lt"/>
                <a:cs typeface="Arial" pitchFamily="34" charset="0"/>
              </a:rPr>
              <a:t>שיטת האימון הפופולרית לבניית מסת השריר היא שיטת הסטים בעומס תת- מרבי, שבה  יש להקפיד על קיום התנאים הבאים</a:t>
            </a:r>
            <a:r>
              <a:rPr lang="en-US" sz="2400" dirty="0">
                <a:latin typeface="+mj-lt"/>
                <a:cs typeface="Arial" pitchFamily="34" charset="0"/>
              </a:rPr>
              <a:t>:</a:t>
            </a:r>
            <a:r>
              <a:rPr lang="he-IL" sz="2400" dirty="0">
                <a:latin typeface="+mj-lt"/>
                <a:cs typeface="Arial" pitchFamily="34" charset="0"/>
              </a:rPr>
              <a:t>                     </a:t>
            </a:r>
            <a:endParaRPr lang="he-IL" sz="2400" dirty="0">
              <a:latin typeface="+mj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+mj-lt"/>
                <a:cs typeface="Arial" pitchFamily="34" charset="0"/>
              </a:rPr>
              <a:t>המתאמן יהיה לאחר גיל ההתבגרות</a:t>
            </a:r>
            <a:r>
              <a:rPr lang="he-IL" sz="2400" dirty="0">
                <a:latin typeface="+mj-lt"/>
                <a:cs typeface="Arial" pitchFamily="34" charset="0"/>
              </a:rPr>
              <a:t>, כך שבגופו יהיה ריכוז מספיק של </a:t>
            </a:r>
            <a:r>
              <a:rPr lang="he-IL" sz="2400" dirty="0" smtClean="0">
                <a:latin typeface="+mj-lt"/>
                <a:cs typeface="Arial" pitchFamily="34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טסטוסטרון (הורמון המין הגברי).                          </a:t>
            </a:r>
            <a:endParaRPr lang="he-IL" sz="2400" dirty="0">
              <a:latin typeface="+mj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dirty="0">
                <a:latin typeface="+mj-lt"/>
                <a:cs typeface="Arial" pitchFamily="34" charset="0"/>
              </a:rPr>
              <a:t> </a:t>
            </a:r>
            <a:r>
              <a:rPr lang="he-IL" sz="2400" b="1" dirty="0">
                <a:latin typeface="+mj-lt"/>
                <a:cs typeface="Arial" pitchFamily="34" charset="0"/>
              </a:rPr>
              <a:t>ההתנגדות תהיה בטווח 75% - 40% מהיכולת המרבית</a:t>
            </a:r>
            <a:r>
              <a:rPr lang="he-IL" sz="2400" dirty="0">
                <a:latin typeface="+mj-lt"/>
                <a:cs typeface="Arial" pitchFamily="34" charset="0"/>
              </a:rPr>
              <a:t> (</a:t>
            </a:r>
            <a:r>
              <a:rPr lang="en-US" sz="2400" dirty="0">
                <a:latin typeface="+mj-lt"/>
                <a:cs typeface="Arial" pitchFamily="34" charset="0"/>
              </a:rPr>
              <a:t>RM</a:t>
            </a:r>
            <a:r>
              <a:rPr lang="he-IL" sz="2400" dirty="0">
                <a:latin typeface="+mj-lt"/>
                <a:cs typeface="Arial" pitchFamily="34" charset="0"/>
              </a:rPr>
              <a:t> 1).              </a:t>
            </a:r>
            <a:endParaRPr lang="he-IL" sz="2400" dirty="0">
              <a:latin typeface="+mj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+mj-lt"/>
                <a:cs typeface="Arial" pitchFamily="34" charset="0"/>
              </a:rPr>
              <a:t>התרגילים יבוצעו בקצב איטי</a:t>
            </a:r>
            <a:r>
              <a:rPr lang="he-IL" sz="2400" dirty="0">
                <a:latin typeface="+mj-lt"/>
                <a:cs typeface="Arial" pitchFamily="34" charset="0"/>
              </a:rPr>
              <a:t> (60 עד 45 שניות לסט).              </a:t>
            </a:r>
            <a:endParaRPr lang="he-IL" sz="2400" dirty="0">
              <a:latin typeface="+mj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+mj-lt"/>
                <a:cs typeface="Arial" pitchFamily="34" charset="0"/>
              </a:rPr>
              <a:t> יישמר מתח השריר לכל אורך הסט</a:t>
            </a:r>
            <a:r>
              <a:rPr lang="he-IL" sz="2400" dirty="0">
                <a:latin typeface="+mj-lt"/>
                <a:cs typeface="Arial" pitchFamily="34" charset="0"/>
              </a:rPr>
              <a:t> על-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ידי הימנעות מביצוע נעילת </a:t>
            </a:r>
            <a:r>
              <a:rPr lang="he-IL" sz="2400" dirty="0" smtClean="0">
                <a:latin typeface="+mj-lt"/>
                <a:cs typeface="Arial" pitchFamily="34" charset="0"/>
              </a:rPr>
              <a:t>מפרקים והפסקה  </a:t>
            </a:r>
            <a:r>
              <a:rPr lang="he-IL" sz="2400" dirty="0">
                <a:latin typeface="+mj-lt"/>
                <a:cs typeface="Arial" pitchFamily="34" charset="0"/>
              </a:rPr>
              <a:t>בין החזרות</a:t>
            </a:r>
            <a:r>
              <a:rPr lang="en-US" sz="2400" dirty="0">
                <a:latin typeface="+mj-lt"/>
                <a:cs typeface="Arial" pitchFamily="34" charset="0"/>
              </a:rPr>
              <a:t>.</a:t>
            </a:r>
            <a:r>
              <a:rPr lang="he-IL" sz="2400" dirty="0">
                <a:latin typeface="+mj-lt"/>
                <a:cs typeface="Arial" pitchFamily="34" charset="0"/>
              </a:rPr>
              <a:t>                              </a:t>
            </a:r>
            <a:endParaRPr lang="he-IL" sz="2400" dirty="0">
              <a:latin typeface="+mj-lt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54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he-IL" sz="2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 smtClean="0">
                <a:latin typeface="Arial" pitchFamily="34" charset="0"/>
                <a:cs typeface="Arial" pitchFamily="34" charset="0"/>
              </a:rPr>
              <a:t>משך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ההפוגה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בין אימון של קבוצת שרירים מסוימת ובין האימון הבא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לאותה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קבוצת  שרירים יהיה 72 - 48 שעות. </a:t>
            </a:r>
            <a:endParaRPr lang="he-IL" sz="2400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אימון בתדירות גבוהה יגרום לכך ש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עומס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יינתן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עוד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לפני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שתהליך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פיצוי </a:t>
            </a:r>
            <a:r>
              <a:rPr lang="he-IL" sz="2400" b="1" dirty="0" err="1" smtClean="0">
                <a:latin typeface="Arial" pitchFamily="34" charset="0"/>
                <a:cs typeface="Arial" pitchFamily="34" charset="0"/>
              </a:rPr>
              <a:t>היסף</a:t>
            </a:r>
            <a:r>
              <a:rPr lang="he-I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הושלם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והדבר יפגע בהשפעת האימון. </a:t>
            </a:r>
          </a:p>
          <a:p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3188926" cy="1785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3528"/>
            <a:ext cx="2882254" cy="192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2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477" y="332656"/>
            <a:ext cx="8229600" cy="6480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משתני האימון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he-IL" sz="3400" dirty="0">
                <a:latin typeface="+mj-lt"/>
                <a:cs typeface="Arial" pitchFamily="34" charset="0"/>
              </a:rPr>
              <a:t>* </a:t>
            </a:r>
            <a:r>
              <a:rPr lang="he-IL" sz="3400" b="1" dirty="0">
                <a:latin typeface="+mj-lt"/>
                <a:cs typeface="Arial" pitchFamily="34" charset="0"/>
              </a:rPr>
              <a:t>מספר הסטים: 5 - 3</a:t>
            </a:r>
            <a:r>
              <a:rPr lang="he-IL" sz="3400" dirty="0">
                <a:latin typeface="+mj-lt"/>
                <a:cs typeface="Arial" pitchFamily="34" charset="0"/>
              </a:rPr>
              <a:t>                           </a:t>
            </a:r>
            <a:endParaRPr lang="he-IL" sz="3400" dirty="0">
              <a:latin typeface="+mj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3400" b="1" dirty="0">
                <a:latin typeface="+mj-lt"/>
                <a:cs typeface="Arial" pitchFamily="34" charset="0"/>
              </a:rPr>
              <a:t>ההתנגדות תהיה בטווח 75% - 40% מהיכולת המרבית</a:t>
            </a:r>
            <a:r>
              <a:rPr lang="he-IL" sz="3400" dirty="0">
                <a:latin typeface="+mj-lt"/>
                <a:cs typeface="Arial" pitchFamily="34" charset="0"/>
              </a:rPr>
              <a:t> (</a:t>
            </a:r>
            <a:r>
              <a:rPr lang="en-US" sz="3400" dirty="0">
                <a:latin typeface="+mj-lt"/>
                <a:cs typeface="Arial" pitchFamily="34" charset="0"/>
              </a:rPr>
              <a:t>RM 1</a:t>
            </a:r>
            <a:r>
              <a:rPr lang="he-IL" sz="3400" dirty="0">
                <a:latin typeface="+mj-lt"/>
                <a:cs typeface="Arial" pitchFamily="34" charset="0"/>
              </a:rPr>
              <a:t>). בבחירת ההתנגדות </a:t>
            </a:r>
            <a:r>
              <a:rPr lang="he-IL" sz="3400" dirty="0" smtClean="0">
                <a:latin typeface="+mj-lt"/>
                <a:cs typeface="Arial" pitchFamily="34" charset="0"/>
              </a:rPr>
              <a:t>יש </a:t>
            </a:r>
            <a:r>
              <a:rPr lang="he-IL" sz="3400" dirty="0">
                <a:latin typeface="+mj-lt"/>
                <a:cs typeface="Arial" pitchFamily="34" charset="0"/>
              </a:rPr>
              <a:t>לקחת בחשבון שככל שמספר ה- </a:t>
            </a:r>
            <a:r>
              <a:rPr lang="en-US" sz="3400" dirty="0">
                <a:latin typeface="+mj-lt"/>
                <a:cs typeface="Arial" pitchFamily="34" charset="0"/>
              </a:rPr>
              <a:t>RM</a:t>
            </a:r>
            <a:r>
              <a:rPr lang="he-IL" sz="3400" dirty="0">
                <a:latin typeface="+mj-lt"/>
                <a:cs typeface="Arial" pitchFamily="34" charset="0"/>
              </a:rPr>
              <a:t> יותר קטן, כך העומס על השריר גדול יותר. לכן </a:t>
            </a:r>
            <a:r>
              <a:rPr lang="he-IL" sz="3400" dirty="0" smtClean="0">
                <a:latin typeface="+mj-lt"/>
                <a:cs typeface="Arial" pitchFamily="34" charset="0"/>
              </a:rPr>
              <a:t>בתחילת </a:t>
            </a:r>
            <a:r>
              <a:rPr lang="he-IL" sz="3400" dirty="0">
                <a:latin typeface="+mj-lt"/>
                <a:cs typeface="Arial" pitchFamily="34" charset="0"/>
              </a:rPr>
              <a:t>אימוני היפרטרופיה יש להתאמן בעומסים שבין </a:t>
            </a:r>
            <a:r>
              <a:rPr lang="en-US" sz="3400" dirty="0">
                <a:latin typeface="+mj-lt"/>
                <a:cs typeface="Arial" pitchFamily="34" charset="0"/>
              </a:rPr>
              <a:t>20R</a:t>
            </a:r>
            <a:r>
              <a:rPr lang="he-IL" sz="3400" dirty="0">
                <a:latin typeface="+mj-lt"/>
                <a:cs typeface="Arial" pitchFamily="34" charset="0"/>
              </a:rPr>
              <a:t>   ל –</a:t>
            </a:r>
            <a:r>
              <a:rPr lang="en-US" sz="3400" dirty="0">
                <a:latin typeface="+mj-lt"/>
                <a:cs typeface="Arial" pitchFamily="34" charset="0"/>
              </a:rPr>
              <a:t>RM</a:t>
            </a:r>
            <a:r>
              <a:rPr lang="he-IL" sz="3400" dirty="0">
                <a:latin typeface="+mj-lt"/>
                <a:cs typeface="Arial" pitchFamily="34" charset="0"/>
              </a:rPr>
              <a:t>0</a:t>
            </a:r>
            <a:r>
              <a:rPr lang="en-US" sz="3400" dirty="0">
                <a:latin typeface="+mj-lt"/>
                <a:cs typeface="Arial" pitchFamily="34" charset="0"/>
              </a:rPr>
              <a:t>1</a:t>
            </a:r>
            <a:endParaRPr lang="he-IL" sz="3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3400" dirty="0">
                <a:latin typeface="+mj-lt"/>
                <a:cs typeface="Arial" pitchFamily="34" charset="0"/>
              </a:rPr>
              <a:t>* </a:t>
            </a:r>
            <a:r>
              <a:rPr lang="he-IL" sz="3400" dirty="0">
                <a:latin typeface="+mj-lt"/>
                <a:cs typeface="Arial" pitchFamily="34" charset="0"/>
              </a:rPr>
              <a:t>מספר החזרות בסט : 20 - 10                 </a:t>
            </a:r>
            <a:endParaRPr lang="he-IL" sz="3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3400" dirty="0">
                <a:latin typeface="+mj-lt"/>
                <a:cs typeface="Arial" pitchFamily="34" charset="0"/>
              </a:rPr>
              <a:t>* </a:t>
            </a:r>
            <a:r>
              <a:rPr lang="he-IL" sz="3400" dirty="0">
                <a:latin typeface="+mj-lt"/>
                <a:cs typeface="Arial" pitchFamily="34" charset="0"/>
              </a:rPr>
              <a:t>קצב ביצוע : איטי                    </a:t>
            </a:r>
            <a:endParaRPr lang="he-IL" sz="3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3400" dirty="0">
                <a:latin typeface="+mj-lt"/>
                <a:cs typeface="Arial" pitchFamily="34" charset="0"/>
              </a:rPr>
              <a:t>* </a:t>
            </a:r>
            <a:r>
              <a:rPr lang="he-IL" sz="3400" dirty="0">
                <a:latin typeface="+mj-lt"/>
                <a:cs typeface="Arial" pitchFamily="34" charset="0"/>
              </a:rPr>
              <a:t>משך ההפוגה בין התרגילים: 20 - 60 שניות          </a:t>
            </a:r>
            <a:endParaRPr lang="he-IL" sz="3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3400" dirty="0">
                <a:latin typeface="+mj-lt"/>
                <a:cs typeface="Arial" pitchFamily="34" charset="0"/>
              </a:rPr>
              <a:t>* </a:t>
            </a:r>
            <a:r>
              <a:rPr lang="he-IL" sz="3400" dirty="0">
                <a:latin typeface="+mj-lt"/>
                <a:cs typeface="Arial" pitchFamily="34" charset="0"/>
              </a:rPr>
              <a:t>משך ההפוגה בין הסטים: 120- 90 שניות               </a:t>
            </a:r>
            <a:endParaRPr lang="he-IL" sz="34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3400" dirty="0">
                <a:latin typeface="+mj-lt"/>
                <a:cs typeface="Arial" pitchFamily="34" charset="0"/>
              </a:rPr>
              <a:t>* </a:t>
            </a:r>
            <a:r>
              <a:rPr lang="he-IL" sz="3400" dirty="0">
                <a:latin typeface="+mj-lt"/>
                <a:cs typeface="Arial" pitchFamily="34" charset="0"/>
              </a:rPr>
              <a:t>משך ההפוגה בין סבבי התרגילים: 5 דקות            </a:t>
            </a:r>
            <a:endParaRPr lang="he-IL" sz="3400" dirty="0">
              <a:latin typeface="+mj-lt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3400" dirty="0">
                <a:latin typeface="+mj-lt"/>
                <a:cs typeface="Arial" pitchFamily="34" charset="0"/>
              </a:rPr>
              <a:t> תדירות בסיסית: שלוש יחידות אימון בשבוע לכל קבוצת שרירים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45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800" b="1" u="sng" dirty="0">
                <a:latin typeface="Arial" pitchFamily="34" charset="0"/>
                <a:cs typeface="Arial" pitchFamily="34" charset="0"/>
              </a:rPr>
              <a:t>שיטות מוכרות: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שיטת הפירמידה-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3 סטים מהקל לכבד.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שיטת </a:t>
            </a:r>
            <a:r>
              <a:rPr lang="he-IL" sz="2800" b="1" dirty="0" err="1">
                <a:latin typeface="Arial" pitchFamily="34" charset="0"/>
                <a:cs typeface="Arial" pitchFamily="34" charset="0"/>
              </a:rPr>
              <a:t>דלורם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פירמידה הפוכה.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שיטת אוקספורד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– 10 סטים עם התנגדות מופחתת מסט לסט.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2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אימון איזומטרי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אימון איזומטרי הוא שיטת אימון, שאיננה שכיחה כל- כך, לפיתוח כוח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מרבי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באמצעות הגדלת מסת שריר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סוג זה של אימון מבוסס על התכווצויות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איזומטריות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בזוויות המפרק  השונות.                            </a:t>
            </a:r>
            <a:endParaRPr lang="he-IL" sz="28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b="1" u="sng" dirty="0">
                <a:latin typeface="Arial" pitchFamily="34" charset="0"/>
                <a:cs typeface="Arial" pitchFamily="34" charset="0"/>
              </a:rPr>
              <a:t>משתני האימון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                        </a:t>
            </a:r>
            <a:endParaRPr lang="he-IL" sz="28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עוצמת ההתכווצות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 100% - 50% מהיכולת המרבית                  </a:t>
            </a:r>
            <a:endParaRPr lang="he-IL" sz="28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מספר החזרות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/התכווצויות איזומטריות: 10 - 5                </a:t>
            </a:r>
            <a:endParaRPr lang="he-IL" sz="28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משך ההתכווצות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 6 - 5 שניות                      </a:t>
            </a:r>
            <a:endParaRPr lang="he-IL" sz="28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משך ההפוגה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בין החזרות/התכווצויות איזומטריות: 2 - 1 דקות           </a:t>
            </a:r>
            <a:endParaRPr lang="he-IL" sz="28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</a:rPr>
              <a:t>*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תדירות האימונים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 5 - 3 בשבוע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1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he-IL" sz="3100" dirty="0">
                <a:latin typeface="Arial" pitchFamily="34" charset="0"/>
                <a:cs typeface="Arial" pitchFamily="34" charset="0"/>
              </a:rPr>
              <a:t>יתרונו הגדול של האימון האיזומטרי הוא במשכו הקצר. </a:t>
            </a:r>
            <a:endParaRPr lang="he-IL" sz="3100" dirty="0"/>
          </a:p>
          <a:p>
            <a:pPr>
              <a:spcBef>
                <a:spcPct val="50000"/>
              </a:spcBef>
            </a:pPr>
            <a:r>
              <a:rPr lang="he-IL" sz="3100" dirty="0">
                <a:latin typeface="Arial" pitchFamily="34" charset="0"/>
                <a:cs typeface="Arial" pitchFamily="34" charset="0"/>
              </a:rPr>
              <a:t>האימון האיזומטרי מומלץ לאנשים העוסקים בענפי ספורט, שבהם השרירים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מבצעים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התכווצויות איזומטריות, כגון התעמלות על טבעות והיאבקות ולכן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משובץ בשלב הייעודי של אימוני הכוח. </a:t>
            </a:r>
            <a:endParaRPr lang="he-IL" sz="31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3100" dirty="0">
                <a:latin typeface="Arial" pitchFamily="34" charset="0"/>
                <a:cs typeface="Arial" pitchFamily="34" charset="0"/>
              </a:rPr>
              <a:t> לעומת זאת, </a:t>
            </a:r>
            <a:r>
              <a:rPr lang="he-IL" sz="3100" b="1" u="sng" dirty="0">
                <a:latin typeface="Arial" pitchFamily="34" charset="0"/>
                <a:cs typeface="Arial" pitchFamily="34" charset="0"/>
              </a:rPr>
              <a:t>לאימון מספר חסרונות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: </a:t>
            </a:r>
            <a:endParaRPr lang="he-IL" sz="3100" dirty="0"/>
          </a:p>
          <a:p>
            <a:pPr>
              <a:spcBef>
                <a:spcPct val="50000"/>
              </a:spcBef>
            </a:pPr>
            <a:r>
              <a:rPr lang="he-IL" sz="3100" dirty="0">
                <a:latin typeface="Arial" pitchFamily="34" charset="0"/>
                <a:cs typeface="Arial" pitchFamily="34" charset="0"/>
              </a:rPr>
              <a:t> קיים קושי להעריך את העוצמה היחסית של ההתכווצות האיזומטרית, </a:t>
            </a:r>
            <a:r>
              <a:rPr lang="he-IL" sz="3100" dirty="0" smtClean="0">
                <a:latin typeface="Arial" pitchFamily="34" charset="0"/>
                <a:cs typeface="Arial" pitchFamily="34" charset="0"/>
              </a:rPr>
              <a:t>ולכן  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קשה לבקר את העומסים</a:t>
            </a:r>
            <a:r>
              <a:rPr lang="en-US" sz="31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31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e-IL" sz="3100" dirty="0">
                <a:latin typeface="Arial" pitchFamily="34" charset="0"/>
                <a:cs typeface="Arial" pitchFamily="34" charset="0"/>
              </a:rPr>
              <a:t>* האימון גורם לעלייה ניכרת בלחץ הדם בזמן ביצוע המאמץ.                          </a:t>
            </a:r>
            <a:endParaRPr lang="he-IL" sz="31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3100" dirty="0">
                <a:latin typeface="Arial" pitchFamily="34" charset="0"/>
                <a:cs typeface="Arial" pitchFamily="34" charset="0"/>
              </a:rPr>
              <a:t>* השיפור בכוח מתרחש בזוויות הספציפיות, שבהן התבצע האימון.                              </a:t>
            </a:r>
            <a:endParaRPr lang="he-IL" sz="3100" dirty="0">
              <a:latin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146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04056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sz="2400" dirty="0">
                <a:latin typeface="+mj-lt"/>
                <a:cs typeface="Arial" pitchFamily="34" charset="0"/>
              </a:rPr>
              <a:t>לאור עקרון האימון הראשון - עומס יסף, </a:t>
            </a:r>
            <a:r>
              <a:rPr lang="he-IL" sz="2400" b="1" dirty="0">
                <a:latin typeface="+mj-lt"/>
                <a:cs typeface="Arial" pitchFamily="34" charset="0"/>
              </a:rPr>
              <a:t>באימון לפיתוח כוח השרירים </a:t>
            </a:r>
            <a:r>
              <a:rPr lang="he-IL" sz="2400" dirty="0">
                <a:latin typeface="+mj-lt"/>
                <a:cs typeface="Arial" pitchFamily="34" charset="0"/>
              </a:rPr>
              <a:t>צריכים לעבוד </a:t>
            </a:r>
            <a:r>
              <a:rPr lang="he-IL" sz="2400" dirty="0" smtClean="0">
                <a:latin typeface="+mj-lt"/>
                <a:cs typeface="Arial" pitchFamily="34" charset="0"/>
              </a:rPr>
              <a:t>כנגד עומסים </a:t>
            </a:r>
            <a:r>
              <a:rPr lang="he-IL" sz="2400" dirty="0">
                <a:latin typeface="+mj-lt"/>
                <a:cs typeface="Arial" pitchFamily="34" charset="0"/>
              </a:rPr>
              <a:t>גדולים יותר מאלה שכנגדם הם פועלים באופן שגרתי.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+mj-lt"/>
                <a:cs typeface="Arial" pitchFamily="34" charset="0"/>
              </a:rPr>
              <a:t>סוג האימון שייצור עומסים גדולים לשרירים נקרא אימון </a:t>
            </a:r>
            <a:r>
              <a:rPr lang="he-IL" sz="2400" dirty="0" smtClean="0">
                <a:latin typeface="+mj-lt"/>
                <a:cs typeface="Arial" pitchFamily="34" charset="0"/>
              </a:rPr>
              <a:t>התנגדות </a:t>
            </a:r>
            <a:r>
              <a:rPr lang="he-IL" sz="2400" dirty="0">
                <a:latin typeface="+mj-lt"/>
                <a:cs typeface="Arial" pitchFamily="34" charset="0"/>
              </a:rPr>
              <a:t>.(</a:t>
            </a:r>
            <a:r>
              <a:rPr lang="arn-CL" sz="2400" dirty="0">
                <a:latin typeface="+mj-lt"/>
                <a:cs typeface="Arial" pitchFamily="34" charset="0"/>
              </a:rPr>
              <a:t>resistance training</a:t>
            </a:r>
            <a:r>
              <a:rPr lang="he-IL" sz="2400" dirty="0">
                <a:latin typeface="+mj-lt"/>
                <a:cs typeface="Arial" pitchFamily="34" charset="0"/>
              </a:rPr>
              <a:t>)</a:t>
            </a:r>
            <a:r>
              <a:rPr lang="he-IL" sz="2400" dirty="0"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endParaRPr lang="he-IL" sz="2800" dirty="0">
              <a:latin typeface="+mj-lt"/>
              <a:cs typeface="Arial" pitchFamily="34" charset="0"/>
            </a:endParaRPr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07702"/>
            <a:ext cx="4032448" cy="2625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אימונים לגיוס יחידות מוטוריות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היכולת הרצונית לגייס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בו-זמנית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מספר רב של יחידות מוטוריות תלויה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בקואורדינציה התוך - שרירית. ככל שיופעלו יותר יחידות מוטוריות, כך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תעלה היכולת להפיק כוח.</a:t>
            </a:r>
            <a:endParaRPr lang="he-IL" sz="2400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u="sng" dirty="0">
                <a:latin typeface="Arial" pitchFamily="34" charset="0"/>
                <a:cs typeface="Arial" pitchFamily="34" charset="0"/>
              </a:rPr>
              <a:t>שתי שיטות האימון הפופולריות לשיפור היכולת לגייס יחידות מוטוריות הן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:</a:t>
            </a:r>
            <a:r>
              <a:rPr lang="he-IL" sz="2400" u="sng" dirty="0">
                <a:latin typeface="Arial" pitchFamily="34" charset="0"/>
                <a:cs typeface="Arial" pitchFamily="34" charset="0"/>
              </a:rPr>
              <a:t>   </a:t>
            </a:r>
            <a:endParaRPr lang="he-IL" sz="2400" u="sng" dirty="0"/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סטים איזוטוני דינמי              </a:t>
            </a:r>
            <a:endParaRPr lang="he-IL" sz="2400" b="1" dirty="0"/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* אימון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                     </a:t>
            </a:r>
            <a:endParaRPr lang="he-IL" sz="2400" b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15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אימון סטים לגיוס יחידות מוטוריות כרוך בעבודה עם עומסים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גבוהים, דבר המצריך בניית יסודות כוח באמצעות אימוני סבולת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שרירים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ובניית מסת שריר לאורך שנים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פיצוי </a:t>
            </a:r>
            <a:r>
              <a:rPr lang="he-IL" sz="2800" dirty="0" err="1">
                <a:latin typeface="Arial" pitchFamily="34" charset="0"/>
                <a:cs typeface="Arial" pitchFamily="34" charset="0"/>
              </a:rPr>
              <a:t>הייסף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של השרירים, הבא כתגובה לעומס יסף, מהיר יותר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משל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איברי התנועה  הפסיביים (רצועות, גידים, סחוסים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ומערכת השלד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והמפרקים). על כן האימון צריך להיות זהיר תוך הקפדה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על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עקרון ההדרגתיות בהעלאת העומסים. </a:t>
            </a:r>
            <a:endParaRPr lang="he-IL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עלייה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מהירה בעומס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עלולה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לגרום פציעות באיברי התנועה הפסיביים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96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אימון סטים לשיפור יכולת הגיוס של היחידות המוטוריות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מומלץ לספורטאים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הישגיים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ולא כאמצעי לפיתוח כושר גופני כללי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כחלק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מתחזוקת הגוף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he-IL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אימון לשיפור יכולת הגיוס של יחידות מוטוריות אינו גורם לעלייה מהותית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במסת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השריר.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במקצועות ספורט כקפיצה לגובה והתעמלות מכשירים, שבהם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עודף משקל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של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הספורטאי  עלול לפגוע באיכות הביצוע, תינתן בתהליך האימון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לפיתוח כוח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מרבי העדפה לשיפור  יכולת הגיוס של היחידות המוטוריות על- פני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הגדלת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המסה השרירית. </a:t>
            </a: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he-IL" sz="28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29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he-IL" sz="3200" b="1" u="sng" dirty="0">
                <a:latin typeface="Arial" pitchFamily="34" charset="0"/>
                <a:cs typeface="Arial" pitchFamily="34" charset="0"/>
              </a:rPr>
              <a:t> אימון </a:t>
            </a:r>
            <a:r>
              <a:rPr lang="he-IL" sz="3200" b="1" u="sng" dirty="0" err="1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3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הוא שיטת אימון ייחודית לשיפור יכולת הגיוס של יחידות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מוטוריות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בצורת אימון זו מפעילים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עומס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אקסצנטרי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על השריר, בולמים אותו ועוברים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מיד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להתכווצות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קונצנטרית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 לדוגמה, עומדים על ארגז בגובה כ- 40 ס"מ,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נוחתים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מהארגז עם  שתי רגליים לרצפה ומנתרים מיד אחר- כך כלפי מעלה.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הנחיתה גורמת למתיחת שריר  הארבע- ראשי תוך התכווצות אקסצנטרית.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הניתור שמגיע אחר- כך נובע מהתכווצות  קונצנטרית של שריר הארבע –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ראשי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e-IL" dirty="0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אימון </a:t>
            </a:r>
            <a:r>
              <a:rPr lang="he-IL" sz="4000" b="1" dirty="0" err="1" smtClean="0">
                <a:solidFill>
                  <a:schemeClr val="accent5"/>
                </a:solidFill>
              </a:rPr>
              <a:t>פליאומטרי</a:t>
            </a:r>
            <a:endParaRPr lang="he-IL" sz="49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3200" b="1" dirty="0">
                <a:latin typeface="Arial" pitchFamily="34" charset="0"/>
                <a:cs typeface="Arial" pitchFamily="34" charset="0"/>
              </a:rPr>
              <a:t>האימון </a:t>
            </a:r>
            <a:r>
              <a:rPr lang="he-IL" sz="3200" b="1" dirty="0" err="1" smtClean="0">
                <a:latin typeface="Arial" pitchFamily="34" charset="0"/>
                <a:cs typeface="Arial" pitchFamily="34" charset="0"/>
              </a:rPr>
              <a:t>הפליאומטרי</a:t>
            </a:r>
            <a:r>
              <a:rPr lang="he-I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מבוסס על הפעלה מוגברת של היחידות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המוטוריות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בשרי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ר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הנובעת מעירור כישור השריר והפעלת רפלקס המתיחה.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מתיחת השריר המתרחשת  בעת ההתכווצות האקסצנטרית המבוצעת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בשלב הראשון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של הפעולה, מהווה מאיץ (טריגר) להפעלת רפלקס המתיחה.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פעילות שרירית מסוג זה המכונה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מחזור מתיחה - </a:t>
            </a: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התקצרות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strech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shorten cycle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), מאפיינת פעולות רבות בענפי הספורט השונים: ניתור לחסימה בכדורעף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, נחיתה על רגל  אחת ומיד אחר- כך ניתור בקפיצה משולשת, זריקה לשער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בכדוריד ועוד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         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67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האימון </a:t>
            </a:r>
            <a:r>
              <a:rPr lang="he-IL" sz="2800" dirty="0" err="1" smtClean="0">
                <a:latin typeface="Arial" pitchFamily="34" charset="0"/>
                <a:cs typeface="Arial" pitchFamily="34" charset="0"/>
              </a:rPr>
              <a:t>הפליאומטרי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הוא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אימון עצים המיועד לספורטאים ברמה גבוהה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 כמו כל אימון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הכולל פעילות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אקסצנטרית, הוא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כרוך בסכנת פציעה במהלך ביצוע לא זהיר וכן בכאבי שרירים </a:t>
            </a:r>
            <a:r>
              <a:rPr lang="he-IL" sz="2800" b="1" dirty="0" smtClean="0">
                <a:latin typeface="Arial" pitchFamily="34" charset="0"/>
                <a:cs typeface="Arial" pitchFamily="34" charset="0"/>
              </a:rPr>
              <a:t>מאוחרים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, אם העומס איננו מתאים לרמת המתאמן.              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3200" b="1" dirty="0">
                <a:latin typeface="Arial" pitchFamily="34" charset="0"/>
                <a:cs typeface="Arial" pitchFamily="34" charset="0"/>
              </a:rPr>
              <a:t>אימון </a:t>
            </a:r>
            <a:r>
              <a:rPr lang="he-IL" sz="3200" b="1" dirty="0" err="1" smtClean="0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יכול להתבצע כנגד התנגדות של: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1.משקל הגוף,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2. משקולות חופשיות, 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3. מכונות כוח.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אמת המידה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המקובלת לתחילת </a:t>
            </a:r>
            <a:r>
              <a:rPr lang="he-IL" sz="3200" dirty="0">
                <a:latin typeface="Arial" pitchFamily="34" charset="0"/>
                <a:cs typeface="Arial" pitchFamily="34" charset="0"/>
              </a:rPr>
              <a:t>אימון </a:t>
            </a:r>
            <a:r>
              <a:rPr lang="he-IL" sz="3200" dirty="0" err="1" smtClean="0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לרגליים עם התנגדות של משקולות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ומכונות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כוח היא כאשר המתאמן מסוגל לבצע תרגיל </a:t>
            </a:r>
            <a:r>
              <a:rPr lang="he-IL" sz="2800" dirty="0" err="1">
                <a:latin typeface="Arial" pitchFamily="34" charset="0"/>
                <a:cs typeface="Arial" pitchFamily="34" charset="0"/>
              </a:rPr>
              <a:t>סקווט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עם עומס הכפול  ממשקל גופו.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32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he-IL" sz="2400" b="1" dirty="0">
                <a:solidFill>
                  <a:schemeClr val="accent5">
                    <a:lumMod val="50000"/>
                  </a:schemeClr>
                </a:solidFill>
              </a:rPr>
              <a:t>הנחיתה גורמת למתיחת שריר הארבע ראשי תוך התכווצות אקסצנטרית, הניתור שמגיע אח"כ נובע מהתכווצות קונצנטרית של שריר הארבע ראשי</a:t>
            </a:r>
            <a:r>
              <a:rPr lang="he-IL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he-IL" sz="2400" b="1" dirty="0">
              <a:solidFill>
                <a:schemeClr val="bg1"/>
              </a:solidFill>
            </a:endParaRPr>
          </a:p>
          <a:p>
            <a:endParaRPr lang="he-IL" dirty="0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תרגילים אופייניים לאימון </a:t>
            </a:r>
            <a:r>
              <a:rPr lang="he-IL" sz="4000" b="1" dirty="0" err="1" smtClean="0">
                <a:solidFill>
                  <a:schemeClr val="accent5"/>
                </a:solidFill>
              </a:rPr>
              <a:t>פליאומטרי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pic>
        <p:nvPicPr>
          <p:cNvPr id="5" name="Picture 4" descr="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340554"/>
            <a:ext cx="7344816" cy="365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7" y="1700808"/>
            <a:ext cx="7268977" cy="3793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1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271024" cy="4758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32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תרגילי כוח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לקבוצות השרירים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הם האמצעי ליישום ההתנגדות</a:t>
            </a: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באימונים לפיתוח סוגי  הכוח השונים.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שלוש דרכים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שכיחות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ליצירת עומס על השרירים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: </a:t>
            </a:r>
            <a:endParaRPr lang="he-IL" sz="2400" dirty="0" smtClean="0">
              <a:latin typeface="Arial" pitchFamily="34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      1.פעולה כנגד משקל הגוף,   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    2 .פעולה כנגד משקולות חופשיות </a:t>
            </a:r>
            <a:endParaRPr lang="he-IL" sz="2400" dirty="0" smtClean="0">
              <a:latin typeface="Arial" pitchFamily="34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he-IL" sz="2400" dirty="0" smtClean="0">
                <a:latin typeface="Arial" pitchFamily="34" charset="0"/>
                <a:cs typeface="Arial" pitchFamily="34" charset="0"/>
              </a:rPr>
              <a:t>      3. פעולה כנגד מכונות כוח</a:t>
            </a:r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תרגילים לפיתוח כוח</a:t>
            </a:r>
            <a:endParaRPr lang="he-IL" sz="49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3118" y="260648"/>
            <a:ext cx="8229600" cy="7920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altLang="he-IL" sz="5400" b="1" dirty="0" smtClean="0">
                <a:solidFill>
                  <a:schemeClr val="accent5"/>
                </a:solidFill>
              </a:rPr>
              <a:t>משתני האימון באימוני כוח</a:t>
            </a:r>
            <a:endParaRPr lang="he-IL" b="1" dirty="0">
              <a:solidFill>
                <a:schemeClr val="accent5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he-IL" sz="2800" b="1" dirty="0">
                <a:latin typeface="+mj-lt"/>
                <a:cs typeface="Arial" pitchFamily="34" charset="0"/>
              </a:rPr>
              <a:t>העומס באימונים לפיתוח סוגי הכוח השונים מתוכנן על בסיס המשתנים הבאים:</a:t>
            </a:r>
          </a:p>
          <a:p>
            <a:pPr>
              <a:spcBef>
                <a:spcPct val="50000"/>
              </a:spcBef>
            </a:pPr>
            <a:endParaRPr lang="he-IL" sz="2800" b="1" dirty="0"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b="1" dirty="0">
                <a:latin typeface="+mj-lt"/>
                <a:cs typeface="Arial" pitchFamily="34" charset="0"/>
              </a:rPr>
              <a:t> 1. </a:t>
            </a:r>
            <a:r>
              <a:rPr lang="he-IL" sz="2800" b="1" u="sng" dirty="0">
                <a:latin typeface="+mj-lt"/>
                <a:cs typeface="Arial" pitchFamily="34" charset="0"/>
              </a:rPr>
              <a:t>מספר הסטים</a:t>
            </a:r>
            <a:r>
              <a:rPr lang="he-IL" sz="2800" u="sng" dirty="0">
                <a:latin typeface="+mj-lt"/>
                <a:cs typeface="Arial" pitchFamily="34" charset="0"/>
              </a:rPr>
              <a:t> </a:t>
            </a:r>
            <a:r>
              <a:rPr lang="he-IL" sz="2800" dirty="0">
                <a:latin typeface="+mj-lt"/>
                <a:cs typeface="Arial" pitchFamily="34" charset="0"/>
              </a:rPr>
              <a:t>(מערכות) - סט הוא מספר חזרות (תנועות מלאות) המבוצע </a:t>
            </a:r>
            <a:r>
              <a:rPr lang="he-IL" sz="2800" dirty="0" smtClean="0">
                <a:latin typeface="+mj-lt"/>
                <a:cs typeface="Arial" pitchFamily="34" charset="0"/>
              </a:rPr>
              <a:t>ברצף בתרגיל </a:t>
            </a:r>
            <a:r>
              <a:rPr lang="he-IL" sz="2800" dirty="0">
                <a:latin typeface="+mj-lt"/>
                <a:cs typeface="Arial" pitchFamily="34" charset="0"/>
              </a:rPr>
              <a:t>מסוים</a:t>
            </a:r>
            <a:r>
              <a:rPr lang="he-IL" sz="2800" dirty="0" smtClean="0">
                <a:latin typeface="+mj-lt"/>
                <a:cs typeface="Arial" pitchFamily="34" charset="0"/>
              </a:rPr>
              <a:t>.                           </a:t>
            </a:r>
            <a:endParaRPr lang="he-IL" sz="2800" dirty="0"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+mj-lt"/>
                <a:cs typeface="Arial" pitchFamily="34" charset="0"/>
              </a:rPr>
              <a:t> 2. </a:t>
            </a:r>
            <a:r>
              <a:rPr lang="he-IL" sz="2800" b="1" u="sng" dirty="0">
                <a:latin typeface="+mj-lt"/>
                <a:cs typeface="Arial" pitchFamily="34" charset="0"/>
              </a:rPr>
              <a:t>גודל ההתנגדות</a:t>
            </a:r>
            <a:r>
              <a:rPr lang="he-IL" sz="2800" u="sng" dirty="0">
                <a:latin typeface="+mj-lt"/>
                <a:cs typeface="Arial" pitchFamily="34" charset="0"/>
              </a:rPr>
              <a:t> </a:t>
            </a:r>
            <a:r>
              <a:rPr lang="he-IL" sz="2800" dirty="0">
                <a:latin typeface="+mj-lt"/>
                <a:cs typeface="Arial" pitchFamily="34" charset="0"/>
              </a:rPr>
              <a:t>- ההתנגדות משקפת את העומס המופעל על האיבר הנע </a:t>
            </a:r>
            <a:r>
              <a:rPr lang="he-IL" sz="2800" dirty="0" smtClean="0">
                <a:latin typeface="+mj-lt"/>
                <a:cs typeface="Arial" pitchFamily="34" charset="0"/>
              </a:rPr>
              <a:t>בתנועה </a:t>
            </a:r>
            <a:r>
              <a:rPr lang="he-IL" sz="2800" dirty="0">
                <a:latin typeface="+mj-lt"/>
                <a:cs typeface="Arial" pitchFamily="34" charset="0"/>
              </a:rPr>
              <a:t>הספציפית שאותה מתרגלים. </a:t>
            </a:r>
            <a:endParaRPr lang="he-IL" sz="2800" dirty="0" smtClean="0"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+mj-lt"/>
                <a:cs typeface="Arial" pitchFamily="34" charset="0"/>
              </a:rPr>
              <a:t>גודל </a:t>
            </a:r>
            <a:r>
              <a:rPr lang="he-IL" sz="2800" dirty="0">
                <a:latin typeface="+mj-lt"/>
                <a:cs typeface="Arial" pitchFamily="34" charset="0"/>
              </a:rPr>
              <a:t>ההתנגדות מבוטא ביחידות של </a:t>
            </a:r>
            <a:r>
              <a:rPr lang="en-US" sz="2800" b="1" u="sng" dirty="0">
                <a:latin typeface="+mj-lt"/>
                <a:cs typeface="Arial" pitchFamily="34" charset="0"/>
              </a:rPr>
              <a:t>RM</a:t>
            </a:r>
            <a:r>
              <a:rPr lang="en-US" sz="2800" u="sng" dirty="0">
                <a:latin typeface="+mj-lt"/>
                <a:cs typeface="Arial" pitchFamily="34" charset="0"/>
              </a:rPr>
              <a:t> (maximum repetition) </a:t>
            </a:r>
            <a:r>
              <a:rPr lang="he-IL" sz="2800" u="sng" dirty="0" smtClean="0">
                <a:latin typeface="+mj-lt"/>
                <a:cs typeface="Arial" pitchFamily="34" charset="0"/>
              </a:rPr>
              <a:t> </a:t>
            </a:r>
            <a:r>
              <a:rPr lang="he-IL" sz="2800" dirty="0" smtClean="0">
                <a:latin typeface="+mj-lt"/>
                <a:cs typeface="Arial" pitchFamily="34" charset="0"/>
              </a:rPr>
              <a:t>הוא </a:t>
            </a:r>
            <a:r>
              <a:rPr lang="he-IL" sz="2800" b="1" dirty="0">
                <a:latin typeface="+mj-lt"/>
                <a:cs typeface="Arial" pitchFamily="34" charset="0"/>
              </a:rPr>
              <a:t>המשקל בק"ג שכנגדו יכול המתאמן לבצע סט של </a:t>
            </a:r>
            <a:r>
              <a:rPr lang="he-IL" sz="2800" b="1" dirty="0" smtClean="0">
                <a:latin typeface="+mj-lt"/>
                <a:cs typeface="Arial" pitchFamily="34" charset="0"/>
              </a:rPr>
              <a:t>מספר </a:t>
            </a:r>
            <a:r>
              <a:rPr lang="he-IL" sz="2800" b="1" dirty="0">
                <a:latin typeface="+mj-lt"/>
                <a:cs typeface="Arial" pitchFamily="34" charset="0"/>
              </a:rPr>
              <a:t>חזרות מסוים</a:t>
            </a:r>
            <a:r>
              <a:rPr lang="he-IL" sz="2800" dirty="0">
                <a:latin typeface="+mj-lt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he-IL" sz="2800" u="sng" dirty="0" smtClean="0">
                <a:latin typeface="+mj-lt"/>
                <a:cs typeface="Arial" pitchFamily="34" charset="0"/>
              </a:rPr>
              <a:t>לדוגמה</a:t>
            </a:r>
            <a:r>
              <a:rPr lang="he-IL" sz="2800" dirty="0" smtClean="0">
                <a:latin typeface="+mj-lt"/>
                <a:cs typeface="Arial" pitchFamily="34" charset="0"/>
              </a:rPr>
              <a:t>, </a:t>
            </a:r>
            <a:r>
              <a:rPr lang="en-US" sz="2800" dirty="0">
                <a:latin typeface="+mj-lt"/>
                <a:cs typeface="Arial" pitchFamily="34" charset="0"/>
              </a:rPr>
              <a:t>RM 10</a:t>
            </a:r>
            <a:r>
              <a:rPr lang="he-IL" sz="2800" dirty="0">
                <a:latin typeface="+mj-lt"/>
                <a:cs typeface="Arial" pitchFamily="34" charset="0"/>
              </a:rPr>
              <a:t> הוא המשקל שניתן לבצע אתו 10 חזרות ולא יותר.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+mj-lt"/>
                <a:cs typeface="Arial" pitchFamily="34" charset="0"/>
              </a:rPr>
              <a:t>             </a:t>
            </a:r>
            <a:r>
              <a:rPr lang="en-US" sz="2800" dirty="0">
                <a:latin typeface="+mj-lt"/>
                <a:cs typeface="Arial" pitchFamily="34" charset="0"/>
              </a:rPr>
              <a:t>RM   20</a:t>
            </a:r>
            <a:r>
              <a:rPr lang="he-IL" sz="2800" dirty="0">
                <a:latin typeface="+mj-lt"/>
                <a:cs typeface="Arial" pitchFamily="34" charset="0"/>
              </a:rPr>
              <a:t> הוא המשקל שניתן לבצע אתו 20 חזרות. </a:t>
            </a:r>
          </a:p>
        </p:txBody>
      </p:sp>
    </p:spTree>
    <p:extLst>
      <p:ext uri="{BB962C8B-B14F-4D97-AF65-F5344CB8AC3E}">
        <p14:creationId xmlns:p14="http://schemas.microsoft.com/office/powerpoint/2010/main" val="25392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spcBef>
                <a:spcPct val="50000"/>
              </a:spcBef>
            </a:pPr>
            <a:r>
              <a:rPr lang="he-IL" sz="3800" b="1" dirty="0">
                <a:latin typeface="Arial" pitchFamily="34" charset="0"/>
                <a:cs typeface="Arial" pitchFamily="34" charset="0"/>
              </a:rPr>
              <a:t>תרגילי כוח כנגד משקל הגוף                               </a:t>
            </a:r>
          </a:p>
          <a:p>
            <a:pPr marL="457200" indent="-457200">
              <a:spcBef>
                <a:spcPct val="50000"/>
              </a:spcBef>
            </a:pPr>
            <a:r>
              <a:rPr lang="he-IL" sz="3800" dirty="0">
                <a:latin typeface="Arial" pitchFamily="34" charset="0"/>
                <a:cs typeface="Arial" pitchFamily="34" charset="0"/>
              </a:rPr>
              <a:t>בתרגילים הבאים </a:t>
            </a:r>
            <a:r>
              <a:rPr lang="he-IL" sz="3800" b="1" dirty="0">
                <a:latin typeface="Arial" pitchFamily="34" charset="0"/>
                <a:cs typeface="Arial" pitchFamily="34" charset="0"/>
              </a:rPr>
              <a:t>משקל הגוף </a:t>
            </a:r>
            <a:r>
              <a:rPr lang="he-IL" sz="3800" dirty="0">
                <a:latin typeface="Arial" pitchFamily="34" charset="0"/>
                <a:cs typeface="Arial" pitchFamily="34" charset="0"/>
              </a:rPr>
              <a:t>(</a:t>
            </a:r>
            <a:r>
              <a:rPr lang="he-IL" sz="3800" b="1" dirty="0">
                <a:latin typeface="Arial" pitchFamily="34" charset="0"/>
                <a:cs typeface="Arial" pitchFamily="34" charset="0"/>
              </a:rPr>
              <a:t>כוח הכובד</a:t>
            </a:r>
            <a:r>
              <a:rPr lang="he-IL" sz="3800" dirty="0">
                <a:latin typeface="Arial" pitchFamily="34" charset="0"/>
                <a:cs typeface="Arial" pitchFamily="34" charset="0"/>
              </a:rPr>
              <a:t>) מהווה את ההתנגדות לפעולת השרירים.          </a:t>
            </a:r>
            <a:endParaRPr lang="he-IL" sz="38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endParaRPr lang="he-IL" sz="3800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3800" u="sng" dirty="0">
                <a:latin typeface="Arial" pitchFamily="34" charset="0"/>
                <a:cs typeface="Arial" pitchFamily="34" charset="0"/>
              </a:rPr>
              <a:t>לשימוש במשקל הגוף </a:t>
            </a:r>
            <a:r>
              <a:rPr lang="he-IL" sz="3800" b="1" u="sng" dirty="0">
                <a:latin typeface="Arial" pitchFamily="34" charset="0"/>
                <a:cs typeface="Arial" pitchFamily="34" charset="0"/>
              </a:rPr>
              <a:t>מספר יתרונות </a:t>
            </a:r>
            <a:r>
              <a:rPr lang="he-IL" sz="3800" u="sng" dirty="0">
                <a:latin typeface="Arial" pitchFamily="34" charset="0"/>
                <a:cs typeface="Arial" pitchFamily="34" charset="0"/>
              </a:rPr>
              <a:t>: </a:t>
            </a:r>
            <a:endParaRPr lang="he-IL" sz="3800" u="sng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3800" dirty="0">
                <a:latin typeface="Arial" pitchFamily="34" charset="0"/>
                <a:cs typeface="Arial" pitchFamily="34" charset="0"/>
              </a:rPr>
              <a:t>1.המתאמן אינו זקוק למכשור מיוחד שלעתים איננו זמין, ועלותו יכולה להיות</a:t>
            </a:r>
          </a:p>
          <a:p>
            <a:pPr marL="457200" indent="-457200">
              <a:spcBef>
                <a:spcPct val="50000"/>
              </a:spcBef>
            </a:pPr>
            <a:r>
              <a:rPr lang="he-IL" sz="3800" dirty="0">
                <a:latin typeface="Arial" pitchFamily="34" charset="0"/>
                <a:cs typeface="Arial" pitchFamily="34" charset="0"/>
              </a:rPr>
              <a:t>    גבוהה. </a:t>
            </a:r>
            <a:endParaRPr lang="he-IL" sz="3800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3800" dirty="0">
                <a:latin typeface="Arial" pitchFamily="34" charset="0"/>
                <a:cs typeface="Arial" pitchFamily="34" charset="0"/>
              </a:rPr>
              <a:t>2. במהלך ביצוע התרגיל המפרקים והשרירים פועלים על-פני טווח תנועה רחב. </a:t>
            </a:r>
            <a:endParaRPr lang="he-IL" sz="3800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3800" dirty="0">
                <a:latin typeface="Arial" pitchFamily="34" charset="0"/>
                <a:cs typeface="Arial" pitchFamily="34" charset="0"/>
              </a:rPr>
              <a:t>3. בנוסף, פיתוח כוח כנגד משקל גוף (כוח יחסי) מהווה אימון ספציפי </a:t>
            </a:r>
            <a:r>
              <a:rPr lang="he-IL" sz="3800" dirty="0" smtClean="0">
                <a:latin typeface="Arial" pitchFamily="34" charset="0"/>
                <a:cs typeface="Arial" pitchFamily="34" charset="0"/>
              </a:rPr>
              <a:t>לחיי  </a:t>
            </a:r>
            <a:r>
              <a:rPr lang="he-IL" sz="3800" dirty="0">
                <a:latin typeface="Arial" pitchFamily="34" charset="0"/>
                <a:cs typeface="Arial" pitchFamily="34" charset="0"/>
              </a:rPr>
              <a:t>היומיום, שבהם </a:t>
            </a:r>
            <a:r>
              <a:rPr lang="he-IL" sz="3800" b="1" dirty="0">
                <a:latin typeface="Arial" pitchFamily="34" charset="0"/>
                <a:cs typeface="Arial" pitchFamily="34" charset="0"/>
              </a:rPr>
              <a:t>המצב השכיח הוא זה שיש לשאת ולהתגבר על משקל </a:t>
            </a:r>
            <a:r>
              <a:rPr lang="he-IL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3800" b="1" dirty="0">
                <a:latin typeface="Arial" pitchFamily="34" charset="0"/>
                <a:cs typeface="Arial" pitchFamily="34" charset="0"/>
              </a:rPr>
              <a:t>הגוף</a:t>
            </a:r>
            <a:r>
              <a:rPr lang="he-IL" sz="3800" dirty="0">
                <a:latin typeface="Arial" pitchFamily="34" charset="0"/>
                <a:cs typeface="Arial" pitchFamily="34" charset="0"/>
              </a:rPr>
              <a:t>.      </a:t>
            </a:r>
            <a:endParaRPr lang="he-IL" sz="3800" dirty="0">
              <a:latin typeface="Arial" pitchFamily="34" charset="0"/>
              <a:cs typeface="Times New Roman" pitchFamily="18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64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לעומת יתרונות אלה יש לסוג זה של עבודה </a:t>
            </a:r>
            <a:r>
              <a:rPr lang="he-IL" sz="2800" b="1" u="sng" dirty="0" smtClean="0">
                <a:latin typeface="Arial" pitchFamily="34" charset="0"/>
                <a:cs typeface="Arial" pitchFamily="34" charset="0"/>
              </a:rPr>
              <a:t>חסרונות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1. מגוון התרגילים כנגד משקל הגוף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אינו גדול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2. קיים קושי לבקר במדויק את העומס המופעל על השריר וליישם את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עקרונות האימון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 עומס יסף והדרגתיות.</a:t>
            </a: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תרגיל 1 – שכיבות סמיכה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שרירים פועלים : חזה גדול, דלתא קדמי, תלת ראשי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endParaRPr lang="he-I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3682445" cy="20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36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he-I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שכיבות שמיכה</a:t>
            </a:r>
            <a:r>
              <a:rPr lang="he-I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חזה </a:t>
            </a:r>
            <a:r>
              <a:rPr lang="he-I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גדול, דלתא קדמי, תלת </a:t>
            </a:r>
            <a:r>
              <a:rPr lang="he-I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ראשי</a:t>
            </a:r>
          </a:p>
          <a:p>
            <a:endParaRPr lang="he-I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e-I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מקבילים</a:t>
            </a:r>
            <a:r>
              <a:rPr lang="he-I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חזה </a:t>
            </a:r>
            <a:r>
              <a:rPr lang="he-I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גדול, דלתא קדמי, תלת ראשי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תרגילי כוח כנגד משקל הגוף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pic>
        <p:nvPicPr>
          <p:cNvPr id="4" name="Picture 5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00808"/>
            <a:ext cx="2879725" cy="2149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3284984"/>
            <a:ext cx="2376264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87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775920"/>
          </a:xfrm>
        </p:spPr>
        <p:txBody>
          <a:bodyPr/>
          <a:lstStyle/>
          <a:p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טיפוס חבל: רחב גבי, דלתא אחורי, דו ראשי </a:t>
            </a:r>
            <a:r>
              <a:rPr lang="he-I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זרועי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מתח: חזה גדול, </a:t>
            </a:r>
            <a:r>
              <a:rPr lang="he-I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רחב </a:t>
            </a:r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גבי, טרפז, דו ראשי </a:t>
            </a:r>
            <a:r>
              <a:rPr lang="he-I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זרועי</a:t>
            </a:r>
          </a:p>
          <a:p>
            <a:endParaRPr lang="he-IL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בטן: ישר בטני, אלכסונים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dirty="0">
              <a:solidFill>
                <a:schemeClr val="accent3"/>
              </a:solidFill>
            </a:endParaRPr>
          </a:p>
        </p:txBody>
      </p:sp>
      <p:pic>
        <p:nvPicPr>
          <p:cNvPr id="6" name="Picture 6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1414463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1876"/>
            <a:ext cx="2273300" cy="256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0" y="4281042"/>
            <a:ext cx="4061083" cy="134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9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בתרגילים הבאים משקולות חופשיות מהוות את ההתנגדות לפעולת השרירים. </a:t>
            </a:r>
            <a:endParaRPr lang="he-IL" sz="3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3400" b="1" u="sng" dirty="0">
                <a:latin typeface="Arial" pitchFamily="34" charset="0"/>
                <a:cs typeface="Arial" pitchFamily="34" charset="0"/>
              </a:rPr>
              <a:t>יתרונות</a:t>
            </a:r>
            <a:r>
              <a:rPr lang="he-IL" sz="3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3400" dirty="0">
                <a:latin typeface="Arial" pitchFamily="34" charset="0"/>
                <a:cs typeface="Arial" pitchFamily="34" charset="0"/>
              </a:rPr>
              <a:t>:</a:t>
            </a:r>
            <a:endParaRPr lang="he-IL" sz="3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1. עלותן הכספית של המשקולות אינה גבוהה, </a:t>
            </a:r>
            <a:endParaRPr lang="he-IL" sz="3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2. ניתן לבצע באמצעותן מגוון גדול של תרגילים, </a:t>
            </a:r>
            <a:endParaRPr lang="he-IL" sz="3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3.לא  נדרש שטח/חדר גדול לביצוע האימון.                      </a:t>
            </a: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 לעומת יתרונות אלה, לאימון במשקולות חופשיות מספר</a:t>
            </a:r>
            <a:r>
              <a:rPr lang="he-IL" sz="3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3400" b="1" u="sng" dirty="0">
                <a:latin typeface="Arial" pitchFamily="34" charset="0"/>
                <a:cs typeface="Arial" pitchFamily="34" charset="0"/>
              </a:rPr>
              <a:t>חסרונות</a:t>
            </a:r>
            <a:r>
              <a:rPr lang="he-IL" sz="3400" dirty="0">
                <a:latin typeface="Arial" pitchFamily="34" charset="0"/>
                <a:cs typeface="Arial" pitchFamily="34" charset="0"/>
              </a:rPr>
              <a:t>: </a:t>
            </a:r>
            <a:endParaRPr lang="he-IL" sz="3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1.טכניקת הביצוע תלויה במתאמן. ביצוע לקוי יפחית את יעילות האימון ועלול </a:t>
            </a: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   אף לגרום לפציעות. </a:t>
            </a:r>
            <a:endParaRPr lang="he-IL" sz="3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2. ישנם תרגילים  המחייבים השגחה ושמירה של בן - זוג. </a:t>
            </a:r>
            <a:endParaRPr lang="he-IL" sz="3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Times New Roman" pitchFamily="18" charset="0"/>
              </a:rPr>
              <a:t>3</a:t>
            </a:r>
            <a:r>
              <a:rPr lang="he-IL" sz="3400" dirty="0">
                <a:latin typeface="Arial" pitchFamily="34" charset="0"/>
                <a:cs typeface="Arial" pitchFamily="34" charset="0"/>
              </a:rPr>
              <a:t>. כדי ליישם את עקרון עומס </a:t>
            </a:r>
            <a:r>
              <a:rPr lang="he-IL" sz="3400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3400" dirty="0">
                <a:latin typeface="Arial" pitchFamily="34" charset="0"/>
                <a:cs typeface="Arial" pitchFamily="34" charset="0"/>
              </a:rPr>
              <a:t> באופן מיטבי, כך שההתנגדות של </a:t>
            </a:r>
          </a:p>
          <a:p>
            <a:pPr>
              <a:spcBef>
                <a:spcPct val="50000"/>
              </a:spcBef>
            </a:pPr>
            <a:r>
              <a:rPr lang="he-IL" sz="3400" dirty="0">
                <a:latin typeface="Arial" pitchFamily="34" charset="0"/>
                <a:cs typeface="Arial" pitchFamily="34" charset="0"/>
              </a:rPr>
              <a:t>   המשקולת תתאים לעקומת הכוח של השריר, יש צורך בידע  מקצועי.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תרגילי כוח עם משקולות חופשיות</a:t>
            </a:r>
            <a:endParaRPr lang="he-IL" sz="49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1כפיפת מרפק: דו ראשי זרועי, </a:t>
            </a:r>
            <a:r>
              <a:rPr lang="he-I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זרוע</a:t>
            </a:r>
          </a:p>
          <a:p>
            <a:endParaRPr lang="he-IL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פשיטת מרפק: תלת </a:t>
            </a:r>
            <a:r>
              <a:rPr lang="he-I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ראשי</a:t>
            </a:r>
          </a:p>
          <a:p>
            <a:pPr marL="0" indent="0">
              <a:buNone/>
            </a:pPr>
            <a:endParaRPr lang="he-IL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הרמת ידיים: דלתא</a:t>
            </a:r>
            <a:endParaRPr lang="he-IL" dirty="0">
              <a:solidFill>
                <a:schemeClr val="accent3"/>
              </a:solidFill>
            </a:endParaRPr>
          </a:p>
        </p:txBody>
      </p:sp>
      <p:pic>
        <p:nvPicPr>
          <p:cNvPr id="6" name="Picture 4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678983"/>
            <a:ext cx="2351088" cy="2592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04864"/>
            <a:ext cx="2216150" cy="316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59502"/>
            <a:ext cx="1541246" cy="265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69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לחיצת כתפיים: דלתא, תלת </a:t>
            </a:r>
            <a:r>
              <a:rPr lang="he-I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ראשי</a:t>
            </a:r>
          </a:p>
          <a:p>
            <a:endParaRPr lang="he-IL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פרפר: חזה גדול, דלתא קדמי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dirty="0"/>
          </a:p>
        </p:txBody>
      </p:sp>
      <p:pic>
        <p:nvPicPr>
          <p:cNvPr id="6" name="Picture 7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700337" cy="253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2439"/>
            <a:ext cx="4608512" cy="235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21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</a:pPr>
            <a:r>
              <a:rPr lang="he-IL" sz="3200" b="1" dirty="0">
                <a:latin typeface="Arial" pitchFamily="34" charset="0"/>
                <a:cs typeface="Arial" pitchFamily="34" charset="0"/>
              </a:rPr>
              <a:t>תרגילי כוח עם מכונות כוח                                </a:t>
            </a:r>
            <a:endParaRPr lang="he-IL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בתרגילים הבאים מכונות כוח יוצרות את ההתנגדות לפעולת השרירים. בשוק מועדוני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הבריאות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וחדרי הכושר קיים מגוון גדול של מכונות כוח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he-IL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לאימון במכונות כוח מספר </a:t>
            </a:r>
            <a:r>
              <a:rPr lang="he-IL" sz="2800" b="1" u="sng" dirty="0">
                <a:latin typeface="Arial" pitchFamily="34" charset="0"/>
                <a:cs typeface="Arial" pitchFamily="34" charset="0"/>
              </a:rPr>
              <a:t>יתרונות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תבנית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התנועה מוכתבת על - ידי המכונה, ולכן אין צורך בשמירת בן- זוג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 smtClean="0">
                <a:latin typeface="Arial" pitchFamily="34" charset="0"/>
                <a:cs typeface="Arial" pitchFamily="34" charset="0"/>
              </a:rPr>
              <a:t>2.יעילות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האימון גבוהה ופוחת הסיכון של פציעה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3. במכונות כוח שתוכננו בצורה נכונה, ההתנגדות תואמת לעקומת הכוח של השריר, ולכן </a:t>
            </a:r>
            <a:r>
              <a:rPr lang="he-IL" sz="2800" dirty="0" smtClean="0">
                <a:latin typeface="Arial" pitchFamily="34" charset="0"/>
                <a:cs typeface="Arial" pitchFamily="34" charset="0"/>
              </a:rPr>
              <a:t>ניתן ליישם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בהן את עקרונות עומס </a:t>
            </a:r>
            <a:r>
              <a:rPr lang="he-IL" sz="2800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וההדרגתיות באופן מיטבי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cs typeface="Arial" pitchFamily="34" charset="0"/>
              </a:rPr>
              <a:t> </a:t>
            </a:r>
            <a:r>
              <a:rPr lang="he-IL" sz="2800" b="1" u="sng" dirty="0">
                <a:latin typeface="Arial" pitchFamily="34" charset="0"/>
                <a:cs typeface="Arial" pitchFamily="34" charset="0"/>
              </a:rPr>
              <a:t>חסרונן של מכונות הכוח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1. בעלותן הגבוהה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.2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במגוון המצומצם של תרגילים שניתן לבצע באמצעותן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58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לחיצת חזה: חזה גדול, דלתא </a:t>
            </a:r>
            <a:r>
              <a:rPr lang="he-IL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קדמי </a:t>
            </a:r>
          </a:p>
          <a:p>
            <a:endParaRPr lang="he-IL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he-IL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כפיפת ברכיים: פושטי ברך, תאומים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5"/>
                </a:solidFill>
              </a:rPr>
              <a:t>תרגילי כוח עם מכונות כוח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pic>
        <p:nvPicPr>
          <p:cNvPr id="6" name="Picture 4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07904" y="1844824"/>
            <a:ext cx="4427537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341" y="4365104"/>
            <a:ext cx="4356100" cy="181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67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3.פולי עליון: רחב גבי, דלתא אחורי, דו ראשי </a:t>
            </a:r>
            <a:r>
              <a:rPr lang="he-IL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זרועי</a:t>
            </a:r>
            <a:endParaRPr lang="he-IL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e-IL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4.לחיצת רגליים: ארבע ראשי, פושטי ברך, עכוז גדול.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he-IL" dirty="0"/>
          </a:p>
        </p:txBody>
      </p:sp>
      <p:pic>
        <p:nvPicPr>
          <p:cNvPr id="6" name="Picture 7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711" y="908720"/>
            <a:ext cx="3240361" cy="2665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79" y="4221088"/>
            <a:ext cx="5256213" cy="222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76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lvl="0">
              <a:spcBef>
                <a:spcPct val="50000"/>
              </a:spcBef>
            </a:pPr>
            <a:r>
              <a:rPr lang="he-IL" sz="28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3</a:t>
            </a:r>
            <a:r>
              <a:rPr lang="he-IL" sz="24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. </a:t>
            </a:r>
            <a:r>
              <a:rPr lang="he-IL" sz="2400" b="1" u="sng" dirty="0">
                <a:solidFill>
                  <a:prstClr val="black"/>
                </a:solidFill>
                <a:latin typeface="+mj-lt"/>
                <a:cs typeface="Arial" pitchFamily="34" charset="0"/>
              </a:rPr>
              <a:t>מספר סבבים </a:t>
            </a:r>
            <a:r>
              <a:rPr lang="he-IL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(מחזורי תרגילים) – </a:t>
            </a:r>
            <a:r>
              <a:rPr lang="he-IL" sz="24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סבב</a:t>
            </a:r>
            <a:r>
              <a:rPr lang="he-IL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 (מחזור תרגילים) הוא סדרה של תרגילים </a:t>
            </a:r>
            <a:r>
              <a:rPr lang="he-IL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המבוצעים </a:t>
            </a:r>
            <a:r>
              <a:rPr lang="he-IL" sz="2400" dirty="0">
                <a:solidFill>
                  <a:prstClr val="black"/>
                </a:solidFill>
                <a:latin typeface="+mj-lt"/>
                <a:cs typeface="Arial" pitchFamily="34" charset="0"/>
              </a:rPr>
              <a:t>על פי סדר מוגדר</a:t>
            </a:r>
            <a:r>
              <a:rPr lang="he-IL" sz="24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he-IL" sz="2400" b="1" dirty="0" smtClean="0"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 smtClean="0">
                <a:latin typeface="+mj-lt"/>
                <a:cs typeface="Arial" pitchFamily="34" charset="0"/>
              </a:rPr>
              <a:t>4</a:t>
            </a:r>
            <a:r>
              <a:rPr lang="he-IL" sz="2400" b="1" dirty="0">
                <a:latin typeface="+mj-lt"/>
                <a:cs typeface="Arial" pitchFamily="34" charset="0"/>
              </a:rPr>
              <a:t>. </a:t>
            </a:r>
            <a:r>
              <a:rPr lang="he-IL" sz="2400" b="1" u="sng" dirty="0">
                <a:latin typeface="+mj-lt"/>
                <a:cs typeface="Arial" pitchFamily="34" charset="0"/>
              </a:rPr>
              <a:t>משך הפוגה</a:t>
            </a:r>
            <a:r>
              <a:rPr lang="he-IL" sz="2400" u="sng" dirty="0">
                <a:latin typeface="+mj-lt"/>
                <a:cs typeface="Arial" pitchFamily="34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- פרק הזמן שיוקדש </a:t>
            </a:r>
            <a:r>
              <a:rPr lang="he-IL" sz="2400" dirty="0" smtClean="0">
                <a:latin typeface="+mj-lt"/>
                <a:cs typeface="Arial" pitchFamily="34" charset="0"/>
              </a:rPr>
              <a:t>למנוחת התאוששות </a:t>
            </a:r>
            <a:r>
              <a:rPr lang="he-IL" sz="2400" dirty="0">
                <a:latin typeface="+mj-lt"/>
                <a:cs typeface="Arial" pitchFamily="34" charset="0"/>
              </a:rPr>
              <a:t>בין סט לסט, </a:t>
            </a:r>
            <a:r>
              <a:rPr lang="he-IL" sz="2400" dirty="0" smtClean="0">
                <a:latin typeface="+mj-lt"/>
                <a:cs typeface="Arial" pitchFamily="34" charset="0"/>
              </a:rPr>
              <a:t>בין תרגיל </a:t>
            </a:r>
            <a:r>
              <a:rPr lang="he-IL" sz="2400" dirty="0">
                <a:latin typeface="+mj-lt"/>
                <a:cs typeface="Arial" pitchFamily="34" charset="0"/>
              </a:rPr>
              <a:t>לתרגיל, בין סבב לסבב. </a:t>
            </a:r>
            <a:endParaRPr lang="he-IL" sz="2400" dirty="0" smtClean="0"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sz="2400" dirty="0" smtClean="0">
              <a:latin typeface="+mj-lt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 smtClean="0">
                <a:latin typeface="+mj-lt"/>
                <a:cs typeface="Arial" pitchFamily="34" charset="0"/>
              </a:rPr>
              <a:t>5</a:t>
            </a:r>
            <a:r>
              <a:rPr lang="he-IL" sz="2400" b="1" dirty="0">
                <a:latin typeface="+mj-lt"/>
                <a:cs typeface="Arial" pitchFamily="34" charset="0"/>
              </a:rPr>
              <a:t>. </a:t>
            </a:r>
            <a:r>
              <a:rPr lang="he-IL" sz="2400" b="1" u="sng" dirty="0">
                <a:latin typeface="+mj-lt"/>
                <a:cs typeface="Arial" pitchFamily="34" charset="0"/>
              </a:rPr>
              <a:t>תדירות</a:t>
            </a:r>
            <a:r>
              <a:rPr lang="he-IL" sz="2400" u="sng" dirty="0">
                <a:latin typeface="+mj-lt"/>
                <a:cs typeface="Arial" pitchFamily="34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- מספר האימונים המבוצעים במהלך היום, השבוע.</a:t>
            </a:r>
            <a:r>
              <a:rPr lang="he-IL" sz="2400" dirty="0">
                <a:latin typeface="+mj-lt"/>
                <a:cs typeface="Times New Roman" pitchFamily="18" charset="0"/>
              </a:rPr>
              <a:t> </a:t>
            </a:r>
            <a:r>
              <a:rPr lang="he-IL" sz="2400" dirty="0">
                <a:latin typeface="+mj-lt"/>
                <a:cs typeface="Arial" pitchFamily="34" charset="0"/>
              </a:rPr>
              <a:t>                     </a:t>
            </a:r>
            <a:endParaRPr lang="he-IL" sz="2400" dirty="0">
              <a:latin typeface="+mj-lt"/>
              <a:cs typeface="Times New Roman" pitchFamily="18" charset="0"/>
            </a:endParaRPr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635499"/>
            <a:ext cx="1368152" cy="189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4253"/>
            <a:ext cx="264795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3" y="4676153"/>
            <a:ext cx="2581275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/>
            </a:r>
            <a:br>
              <a:rPr lang="he-IL" sz="4000" b="1" dirty="0">
                <a:solidFill>
                  <a:schemeClr val="accent5"/>
                </a:solidFill>
              </a:rPr>
            </a:br>
            <a:r>
              <a:rPr lang="he-IL" sz="4000" b="1" dirty="0" smtClean="0">
                <a:solidFill>
                  <a:schemeClr val="accent2">
                    <a:lumMod val="50000"/>
                  </a:schemeClr>
                </a:solidFill>
              </a:rPr>
              <a:t>שיטות אימון לפיתוח סבולת</a:t>
            </a:r>
            <a:endParaRPr lang="he-IL" sz="4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20465"/>
            <a:ext cx="5400600" cy="503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42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he-IL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יכולת להתמיד בפעילות גופנית הכוללת שיתוף פעולה של קבוצות שרירים גדולות , ובעיקר את מערכת הלב והריאה .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מהי סבולת לב ריאה ???</a:t>
            </a:r>
          </a:p>
        </p:txBody>
      </p:sp>
      <p:pic>
        <p:nvPicPr>
          <p:cNvPr id="4" name="Picture 2" descr="Male Bicyclist Riding Hard Animation&#10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Three Athletes Running Relay Race 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3357563"/>
            <a:ext cx="1714500" cy="150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Swimmer swimming the butterfly stroke Animation&#10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4071938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1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he-IL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אימוני רצף                                                 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שיטות </a:t>
            </a:r>
            <a:r>
              <a:rPr lang="he-IL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לאימון סבולת לב - ריאה</a:t>
            </a:r>
          </a:p>
        </p:txBody>
      </p:sp>
      <p:grpSp>
        <p:nvGrpSpPr>
          <p:cNvPr id="4" name="Diagram group"/>
          <p:cNvGrpSpPr/>
          <p:nvPr/>
        </p:nvGrpSpPr>
        <p:grpSpPr>
          <a:xfrm>
            <a:off x="3352800" y="2209800"/>
            <a:ext cx="2438400" cy="2438400"/>
            <a:chOff x="1744303" y="6738"/>
            <a:chExt cx="2438400" cy="2438400"/>
          </a:xfrm>
          <a:scene3d>
            <a:camera prst="isometricOffAxis2Left" zoom="95000"/>
            <a:lightRig rig="flat" dir="t"/>
          </a:scene3d>
        </p:grpSpPr>
        <p:grpSp>
          <p:nvGrpSpPr>
            <p:cNvPr id="6" name="קבוצה 5"/>
            <p:cNvGrpSpPr/>
            <p:nvPr/>
          </p:nvGrpSpPr>
          <p:grpSpPr>
            <a:xfrm>
              <a:off x="1744303" y="6738"/>
              <a:ext cx="2438400" cy="2438400"/>
              <a:chOff x="1744303" y="6738"/>
              <a:chExt cx="2438400" cy="2438400"/>
            </a:xfrm>
          </p:grpSpPr>
          <p:sp>
            <p:nvSpPr>
              <p:cNvPr id="7" name="אליפסה 6"/>
              <p:cNvSpPr/>
              <p:nvPr/>
            </p:nvSpPr>
            <p:spPr>
              <a:xfrm>
                <a:off x="1744303" y="6738"/>
                <a:ext cx="2438400" cy="2438400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8" name="אליפסה 4"/>
              <p:cNvSpPr/>
              <p:nvPr/>
            </p:nvSpPr>
            <p:spPr>
              <a:xfrm>
                <a:off x="2069423" y="433458"/>
                <a:ext cx="1788160" cy="10972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800" b="1" kern="1200" dirty="0"/>
                  <a:t>עצימות נמוכה</a:t>
                </a:r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5466080" y="3591560"/>
            <a:ext cx="2751612" cy="2438400"/>
            <a:chOff x="3344387" y="1625599"/>
            <a:chExt cx="2751612" cy="2438400"/>
          </a:xfrm>
          <a:scene3d>
            <a:camera prst="isometricOffAxis2Left" zoom="95000"/>
            <a:lightRig rig="flat" dir="t"/>
          </a:scene3d>
        </p:grpSpPr>
        <p:grpSp>
          <p:nvGrpSpPr>
            <p:cNvPr id="10" name="קבוצה 9"/>
            <p:cNvGrpSpPr/>
            <p:nvPr/>
          </p:nvGrpSpPr>
          <p:grpSpPr>
            <a:xfrm>
              <a:off x="3344387" y="1625599"/>
              <a:ext cx="2751612" cy="2438400"/>
              <a:chOff x="3344387" y="1625599"/>
              <a:chExt cx="2751612" cy="2438400"/>
            </a:xfrm>
          </p:grpSpPr>
          <p:sp>
            <p:nvSpPr>
              <p:cNvPr id="11" name="אליפסה 10"/>
              <p:cNvSpPr/>
              <p:nvPr/>
            </p:nvSpPr>
            <p:spPr>
              <a:xfrm>
                <a:off x="3344387" y="1625599"/>
                <a:ext cx="2751612" cy="2438400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2" name="אליפסה 4"/>
              <p:cNvSpPr/>
              <p:nvPr/>
            </p:nvSpPr>
            <p:spPr>
              <a:xfrm>
                <a:off x="4185922" y="2255519"/>
                <a:ext cx="1650967" cy="1341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800" b="1" kern="1200" dirty="0">
                    <a:effectLst/>
                  </a:rPr>
                  <a:t>קצב משתנה           (פארטלק) </a:t>
                </a: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1475656" y="3429000"/>
            <a:ext cx="2438400" cy="2438400"/>
            <a:chOff x="0" y="1625599"/>
            <a:chExt cx="2438400" cy="2438400"/>
          </a:xfrm>
          <a:scene3d>
            <a:camera prst="isometricOffAxis2Left" zoom="95000"/>
            <a:lightRig rig="flat" dir="t"/>
          </a:scene3d>
        </p:grpSpPr>
        <p:grpSp>
          <p:nvGrpSpPr>
            <p:cNvPr id="14" name="קבוצה 13"/>
            <p:cNvGrpSpPr/>
            <p:nvPr/>
          </p:nvGrpSpPr>
          <p:grpSpPr>
            <a:xfrm>
              <a:off x="0" y="1625599"/>
              <a:ext cx="2438400" cy="2438400"/>
              <a:chOff x="0" y="1625599"/>
              <a:chExt cx="2438400" cy="2438400"/>
            </a:xfrm>
          </p:grpSpPr>
          <p:sp>
            <p:nvSpPr>
              <p:cNvPr id="15" name="אליפסה 14"/>
              <p:cNvSpPr/>
              <p:nvPr/>
            </p:nvSpPr>
            <p:spPr>
              <a:xfrm>
                <a:off x="0" y="1625599"/>
                <a:ext cx="2438400" cy="2438400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6" name="אליפסה 4"/>
              <p:cNvSpPr/>
              <p:nvPr/>
            </p:nvSpPr>
            <p:spPr>
              <a:xfrm>
                <a:off x="229616" y="2255519"/>
                <a:ext cx="1463040" cy="1341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800" b="1" i="0" kern="1200" dirty="0"/>
                  <a:t>עצימות גבוהה</a:t>
                </a:r>
              </a:p>
            </p:txBody>
          </p:sp>
        </p:grpSp>
      </p:grpSp>
      <p:sp>
        <p:nvSpPr>
          <p:cNvPr id="17" name="חץ למטה 16"/>
          <p:cNvSpPr/>
          <p:nvPr/>
        </p:nvSpPr>
        <p:spPr>
          <a:xfrm flipH="1">
            <a:off x="4572000" y="1052736"/>
            <a:ext cx="311150" cy="928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he-IL" sz="2800" b="1" dirty="0"/>
              <a:t>באימונים אלו הדגש הוא על משך המאמץ                                                               </a:t>
            </a:r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( ללא הפסקה ובדופק </a:t>
            </a: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קבוע )</a:t>
            </a:r>
          </a:p>
          <a:p>
            <a:pPr>
              <a:buFont typeface="Wingdings" pitchFamily="2" charset="2"/>
              <a:buChar char="q"/>
            </a:pPr>
            <a:r>
              <a:rPr lang="he-IL" sz="2800" b="1" dirty="0" smtClean="0">
                <a:latin typeface="Calibri" pitchFamily="34" charset="0"/>
              </a:rPr>
              <a:t>מתבצע </a:t>
            </a:r>
            <a:r>
              <a:rPr lang="he-IL" sz="2800" b="1" dirty="0">
                <a:latin typeface="Calibri" pitchFamily="34" charset="0"/>
              </a:rPr>
              <a:t>בדרך כלל לאחר אימון קשה או תחרות </a:t>
            </a:r>
            <a:r>
              <a:rPr lang="he-IL" sz="2800" b="1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he-IL" sz="28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he-IL" sz="2800" b="1" dirty="0" smtClean="0">
                <a:latin typeface="Calibri" pitchFamily="34" charset="0"/>
              </a:rPr>
              <a:t>  </a:t>
            </a:r>
            <a:endParaRPr lang="he-IL" sz="3200" b="1" dirty="0">
              <a:latin typeface="Calibri" pitchFamily="34" charset="0"/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אימוני רצף </a:t>
            </a:r>
            <a:endParaRPr lang="he-IL" sz="4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8" descr="http://images.one.co.il/images/d/dmain/361_185/gg784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068960"/>
            <a:ext cx="6696744" cy="320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4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he-IL" sz="3200" b="1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אימוני רצף בעצימות נמוכה </a:t>
            </a:r>
            <a:r>
              <a:rPr lang="he-I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–                                                   </a:t>
            </a:r>
            <a:r>
              <a:rPr lang="he-IL" sz="2800" b="1" dirty="0">
                <a:latin typeface="Calibri" pitchFamily="34" charset="0"/>
              </a:rPr>
              <a:t>באימונים אלו הדגש הוא על משך המאמץ , ולא על קצב המאמץ .</a:t>
            </a:r>
          </a:p>
          <a:p>
            <a:r>
              <a:rPr lang="he-IL" sz="2800" b="1" dirty="0">
                <a:latin typeface="Calibri" pitchFamily="34" charset="0"/>
              </a:rPr>
              <a:t>עצימות המאמץ תהיה 75% - 60% מהדופק המרבי . </a:t>
            </a:r>
          </a:p>
          <a:p>
            <a:r>
              <a:rPr lang="he-IL" sz="2800" b="1" dirty="0">
                <a:latin typeface="Calibri" pitchFamily="34" charset="0"/>
              </a:rPr>
              <a:t>אימונים אלו נמשכים מעל לשעה .                                                              </a:t>
            </a:r>
            <a:endParaRPr lang="he-IL" sz="2800" dirty="0"/>
          </a:p>
          <a:p>
            <a:endParaRPr lang="he-IL" dirty="0" smtClean="0"/>
          </a:p>
          <a:p>
            <a:pPr>
              <a:buFont typeface="Wingdings" pitchFamily="2" charset="2"/>
              <a:buChar char="q"/>
            </a:pPr>
            <a:r>
              <a:rPr lang="he-IL" sz="3200" b="1" u="sng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אימוני רצף בעצימות גבוהה </a:t>
            </a:r>
            <a:r>
              <a:rPr lang="he-I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–                                      </a:t>
            </a:r>
            <a:r>
              <a:rPr lang="he-IL" sz="2800" b="1" dirty="0">
                <a:latin typeface="Calibri" pitchFamily="34" charset="0"/>
              </a:rPr>
              <a:t>באימונים אלו הדגש הוא על קצב המאמץ ולא על משך המאמץ .</a:t>
            </a:r>
          </a:p>
          <a:p>
            <a:r>
              <a:rPr lang="he-IL" sz="2800" b="1" dirty="0">
                <a:latin typeface="Calibri" pitchFamily="34" charset="0"/>
              </a:rPr>
              <a:t>עצימות המאמץ תהיה 85% - 80% מהדופק המרבי . </a:t>
            </a:r>
          </a:p>
          <a:p>
            <a:r>
              <a:rPr lang="he-IL" sz="2800" b="1" dirty="0">
                <a:latin typeface="Calibri" pitchFamily="34" charset="0"/>
              </a:rPr>
              <a:t>אימונים אלו נמשכים בין 50 – 30 דקות . </a:t>
            </a:r>
            <a:endParaRPr lang="he-IL" sz="2400" b="1" dirty="0">
              <a:latin typeface="Calibri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85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213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e-IL" sz="3200" b="1" u="sng" dirty="0">
                <a:solidFill>
                  <a:schemeClr val="accent5">
                    <a:lumMod val="50000"/>
                  </a:schemeClr>
                </a:solidFill>
              </a:rPr>
              <a:t>אימון </a:t>
            </a:r>
            <a:r>
              <a:rPr lang="he-IL" sz="3200" b="1" u="sng" dirty="0" err="1">
                <a:solidFill>
                  <a:schemeClr val="accent5">
                    <a:lumMod val="50000"/>
                  </a:schemeClr>
                </a:solidFill>
              </a:rPr>
              <a:t>פארטלק</a:t>
            </a:r>
            <a:r>
              <a:rPr lang="he-IL" sz="32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</a:rPr>
              <a:t>(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fartlek</a:t>
            </a:r>
            <a:r>
              <a:rPr lang="he-IL" sz="3200" b="1" dirty="0">
                <a:solidFill>
                  <a:schemeClr val="accent5">
                    <a:lumMod val="50000"/>
                  </a:schemeClr>
                </a:solidFill>
              </a:rPr>
              <a:t> ) משחקי מהירות </a:t>
            </a:r>
          </a:p>
          <a:p>
            <a:pPr>
              <a:buFont typeface="Wingdings" pitchFamily="2" charset="2"/>
              <a:buChar char="q"/>
            </a:pPr>
            <a:r>
              <a:rPr lang="he-IL" sz="3200" b="1" dirty="0">
                <a:solidFill>
                  <a:schemeClr val="bg1"/>
                </a:solidFill>
              </a:rPr>
              <a:t>- </a:t>
            </a:r>
            <a:r>
              <a:rPr lang="he-IL" sz="2800" b="1" dirty="0"/>
              <a:t>באימונים אלו משלבים קטעי ריצה בקצב איטי לצד קטעים , שבהם קצב הריצה עולה למהירויות גבוהות ואף מרביות . </a:t>
            </a:r>
          </a:p>
          <a:p>
            <a:pPr algn="ctr"/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זהו אימון אירובי בשילוב קטעים אנאירוביים</a:t>
            </a:r>
            <a:endParaRPr lang="he-IL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e-IL" sz="2800" u="sng" dirty="0">
                <a:solidFill>
                  <a:schemeClr val="accent2">
                    <a:lumMod val="50000"/>
                  </a:schemeClr>
                </a:solidFill>
              </a:rPr>
              <a:t>ישנן מס' </a:t>
            </a:r>
            <a:r>
              <a:rPr lang="he-IL" sz="2800" b="1" u="sng" dirty="0">
                <a:solidFill>
                  <a:schemeClr val="accent2">
                    <a:lumMod val="50000"/>
                  </a:schemeClr>
                </a:solidFill>
              </a:rPr>
              <a:t>שיטות</a:t>
            </a:r>
            <a:r>
              <a:rPr lang="he-IL" sz="2800" u="sng" dirty="0">
                <a:solidFill>
                  <a:schemeClr val="accent2">
                    <a:lumMod val="50000"/>
                  </a:schemeClr>
                </a:solidFill>
              </a:rPr>
              <a:t> לביצוע אימון </a:t>
            </a:r>
            <a:r>
              <a:rPr lang="he-IL" sz="2800" b="1" u="sng" dirty="0" err="1">
                <a:solidFill>
                  <a:schemeClr val="accent2">
                    <a:lumMod val="50000"/>
                  </a:schemeClr>
                </a:solidFill>
              </a:rPr>
              <a:t>פארטלק</a:t>
            </a:r>
            <a:endParaRPr lang="he-IL" sz="1400" b="1" u="sng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he-IL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3578504" y="4422605"/>
            <a:ext cx="2053829" cy="1141016"/>
            <a:chOff x="2616423" y="1711524"/>
            <a:chExt cx="2053829" cy="114101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קבוצה 6"/>
            <p:cNvGrpSpPr/>
            <p:nvPr/>
          </p:nvGrpSpPr>
          <p:grpSpPr>
            <a:xfrm>
              <a:off x="2616423" y="1711524"/>
              <a:ext cx="2053829" cy="1141016"/>
              <a:chOff x="2616423" y="1711524"/>
              <a:chExt cx="2053829" cy="1141016"/>
            </a:xfrm>
          </p:grpSpPr>
          <p:sp>
            <p:nvSpPr>
              <p:cNvPr id="8" name="מלבן מעוגל 7"/>
              <p:cNvSpPr/>
              <p:nvPr/>
            </p:nvSpPr>
            <p:spPr>
              <a:xfrm>
                <a:off x="2616423" y="1711524"/>
                <a:ext cx="2053829" cy="1141016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מלבן 8"/>
              <p:cNvSpPr/>
              <p:nvPr/>
            </p:nvSpPr>
            <p:spPr>
              <a:xfrm>
                <a:off x="2649842" y="1744943"/>
                <a:ext cx="1986991" cy="10741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3400" b="1" kern="1200" dirty="0"/>
                  <a:t>שיטת הצעדים</a:t>
                </a: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5868144" y="3845855"/>
            <a:ext cx="2053829" cy="1141016"/>
            <a:chOff x="2600362" y="35639"/>
            <a:chExt cx="2053829" cy="114101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קבוצה 10"/>
            <p:cNvGrpSpPr/>
            <p:nvPr/>
          </p:nvGrpSpPr>
          <p:grpSpPr>
            <a:xfrm>
              <a:off x="2600362" y="35639"/>
              <a:ext cx="2053829" cy="1141016"/>
              <a:chOff x="2600362" y="35639"/>
              <a:chExt cx="2053829" cy="1141016"/>
            </a:xfrm>
          </p:grpSpPr>
          <p:sp>
            <p:nvSpPr>
              <p:cNvPr id="12" name="מלבן מעוגל 11"/>
              <p:cNvSpPr/>
              <p:nvPr/>
            </p:nvSpPr>
            <p:spPr>
              <a:xfrm>
                <a:off x="2600362" y="35639"/>
                <a:ext cx="2053829" cy="1141016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מלבן 12"/>
              <p:cNvSpPr/>
              <p:nvPr/>
            </p:nvSpPr>
            <p:spPr>
              <a:xfrm>
                <a:off x="2633781" y="69058"/>
                <a:ext cx="1986991" cy="10741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3400" b="1" kern="1200" dirty="0"/>
                  <a:t>שיטת הזמן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1288507" y="5097272"/>
            <a:ext cx="2053829" cy="1141016"/>
            <a:chOff x="2616423" y="3423049"/>
            <a:chExt cx="2053829" cy="114101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קבוצה 14"/>
            <p:cNvGrpSpPr/>
            <p:nvPr/>
          </p:nvGrpSpPr>
          <p:grpSpPr>
            <a:xfrm>
              <a:off x="2616423" y="3423049"/>
              <a:ext cx="2053829" cy="1141016"/>
              <a:chOff x="2616423" y="3423049"/>
              <a:chExt cx="2053829" cy="1141016"/>
            </a:xfrm>
          </p:grpSpPr>
          <p:sp>
            <p:nvSpPr>
              <p:cNvPr id="16" name="מלבן מעוגל 15"/>
              <p:cNvSpPr/>
              <p:nvPr/>
            </p:nvSpPr>
            <p:spPr>
              <a:xfrm>
                <a:off x="2616423" y="3423049"/>
                <a:ext cx="2053829" cy="1141016"/>
              </a:xfrm>
              <a:prstGeom prst="roundRect">
                <a:avLst>
                  <a:gd name="adj" fmla="val 10000"/>
                </a:avLst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מלבן 16"/>
              <p:cNvSpPr/>
              <p:nvPr/>
            </p:nvSpPr>
            <p:spPr>
              <a:xfrm>
                <a:off x="2649842" y="3456468"/>
                <a:ext cx="1986991" cy="107417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9540" tIns="129540" rIns="129540" bIns="129540" numCol="1" spcCol="1270" anchor="ctr" anchorCtr="0">
                <a:noAutofit/>
              </a:bodyPr>
              <a:lstStyle/>
              <a:p>
                <a:pPr lvl="0" algn="ctr" defTabSz="15113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3400" b="1" kern="1200" dirty="0"/>
                  <a:t>שיטת המרחק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3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המשך - שיטות לאימון סבולת לב - ריאה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7"/>
            <a:ext cx="288032" cy="7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3203456" y="1860793"/>
            <a:ext cx="316835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אימוני הפוגות </a:t>
            </a:r>
            <a:r>
              <a:rPr lang="he-IL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[ </a:t>
            </a:r>
            <a:r>
              <a:rPr lang="he-IL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אינטרוואלים</a:t>
            </a:r>
            <a:r>
              <a:rPr lang="he-IL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e-IL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]</a:t>
            </a:r>
            <a:endParaRPr lang="he-IL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Diagram group"/>
          <p:cNvGrpSpPr/>
          <p:nvPr/>
        </p:nvGrpSpPr>
        <p:grpSpPr>
          <a:xfrm>
            <a:off x="3316429" y="2372360"/>
            <a:ext cx="2540837" cy="2438400"/>
            <a:chOff x="1816876" y="50799"/>
            <a:chExt cx="2540837" cy="2438400"/>
          </a:xfrm>
          <a:scene3d>
            <a:camera prst="isometricOffAxis2Left" zoom="95000"/>
            <a:lightRig rig="flat" dir="t"/>
          </a:scene3d>
        </p:grpSpPr>
        <p:grpSp>
          <p:nvGrpSpPr>
            <p:cNvPr id="8" name="קבוצה 7"/>
            <p:cNvGrpSpPr/>
            <p:nvPr/>
          </p:nvGrpSpPr>
          <p:grpSpPr>
            <a:xfrm>
              <a:off x="1816876" y="50799"/>
              <a:ext cx="2540837" cy="2438400"/>
              <a:chOff x="1816876" y="50799"/>
              <a:chExt cx="2540837" cy="2438400"/>
            </a:xfrm>
          </p:grpSpPr>
          <p:sp>
            <p:nvSpPr>
              <p:cNvPr id="9" name="אליפסה 8"/>
              <p:cNvSpPr/>
              <p:nvPr/>
            </p:nvSpPr>
            <p:spPr>
              <a:xfrm>
                <a:off x="1816876" y="50799"/>
                <a:ext cx="2540837" cy="2438400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0" name="אליפסה 4"/>
              <p:cNvSpPr/>
              <p:nvPr/>
            </p:nvSpPr>
            <p:spPr>
              <a:xfrm>
                <a:off x="2155654" y="477519"/>
                <a:ext cx="1863280" cy="10972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800" b="1" i="1" kern="1200" dirty="0"/>
                  <a:t>אירוביים נרחבים</a:t>
                </a:r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5759960" y="3429000"/>
            <a:ext cx="2424110" cy="2438400"/>
            <a:chOff x="3671889" y="1625599"/>
            <a:chExt cx="2424110" cy="2438400"/>
          </a:xfrm>
          <a:scene3d>
            <a:camera prst="isometricOffAxis2Left" zoom="95000"/>
            <a:lightRig rig="flat" dir="t"/>
          </a:scene3d>
        </p:grpSpPr>
        <p:grpSp>
          <p:nvGrpSpPr>
            <p:cNvPr id="12" name="קבוצה 11"/>
            <p:cNvGrpSpPr/>
            <p:nvPr/>
          </p:nvGrpSpPr>
          <p:grpSpPr>
            <a:xfrm>
              <a:off x="3671889" y="1625599"/>
              <a:ext cx="2424110" cy="2438400"/>
              <a:chOff x="3671889" y="1625599"/>
              <a:chExt cx="2424110" cy="2438400"/>
            </a:xfrm>
          </p:grpSpPr>
          <p:sp>
            <p:nvSpPr>
              <p:cNvPr id="13" name="אליפסה 12"/>
              <p:cNvSpPr/>
              <p:nvPr/>
            </p:nvSpPr>
            <p:spPr>
              <a:xfrm>
                <a:off x="3671889" y="1625599"/>
                <a:ext cx="2424110" cy="2438400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אליפסה 4"/>
              <p:cNvSpPr/>
              <p:nvPr/>
            </p:nvSpPr>
            <p:spPr>
              <a:xfrm>
                <a:off x="4413262" y="2255519"/>
                <a:ext cx="1454466" cy="1341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668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400" b="1" i="1" kern="1200" dirty="0"/>
                  <a:t>אירוביים –</a:t>
                </a:r>
                <a:r>
                  <a:rPr lang="he-IL" sz="2400" b="1" i="1" kern="1200" dirty="0" err="1"/>
                  <a:t> אנ</a:t>
                </a:r>
                <a:r>
                  <a:rPr lang="he-IL" sz="2400" b="1" i="1" kern="1200" dirty="0"/>
                  <a:t>אירוביים עצימים</a:t>
                </a: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1717523" y="4180840"/>
            <a:ext cx="2581290" cy="2438400"/>
            <a:chOff x="0" y="1625591"/>
            <a:chExt cx="2581290" cy="2438400"/>
          </a:xfrm>
          <a:scene3d>
            <a:camera prst="isometricOffAxis2Left" zoom="95000"/>
            <a:lightRig rig="flat" dir="t"/>
          </a:scene3d>
        </p:grpSpPr>
        <p:grpSp>
          <p:nvGrpSpPr>
            <p:cNvPr id="16" name="קבוצה 15"/>
            <p:cNvGrpSpPr/>
            <p:nvPr/>
          </p:nvGrpSpPr>
          <p:grpSpPr>
            <a:xfrm>
              <a:off x="0" y="1625591"/>
              <a:ext cx="2581290" cy="2438400"/>
              <a:chOff x="0" y="1625591"/>
              <a:chExt cx="2581290" cy="2438400"/>
            </a:xfrm>
          </p:grpSpPr>
          <p:sp>
            <p:nvSpPr>
              <p:cNvPr id="17" name="אליפסה 16"/>
              <p:cNvSpPr/>
              <p:nvPr/>
            </p:nvSpPr>
            <p:spPr>
              <a:xfrm>
                <a:off x="0" y="1625591"/>
                <a:ext cx="2581290" cy="2438400"/>
              </a:xfrm>
              <a:prstGeom prst="ellipse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8" name="אליפסה 4"/>
              <p:cNvSpPr/>
              <p:nvPr/>
            </p:nvSpPr>
            <p:spPr>
              <a:xfrm>
                <a:off x="243071" y="2255511"/>
                <a:ext cx="1548774" cy="1341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800" b="1" i="1" kern="1200" dirty="0"/>
                  <a:t>אנאירוביים</a:t>
                </a:r>
              </a:p>
              <a:p>
                <a:pPr lvl="0" algn="ctr" defTabSz="12446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e-IL" sz="2800" b="1" i="1" kern="1200" dirty="0"/>
                  <a:t>עצימים</a:t>
                </a:r>
              </a:p>
            </p:txBody>
          </p:sp>
        </p:grpSp>
      </p:grpSp>
      <p:pic>
        <p:nvPicPr>
          <p:cNvPr id="19" name="Picture 4" descr="Fitness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60793"/>
            <a:ext cx="2006600" cy="135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27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he-IL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e-IL" sz="3200" b="1" u="sng" dirty="0">
                <a:solidFill>
                  <a:schemeClr val="tx2"/>
                </a:solidFill>
                <a:latin typeface="Calibri" pitchFamily="34" charset="0"/>
              </a:rPr>
              <a:t>אימוני הפוגות נרחבות </a:t>
            </a:r>
            <a:r>
              <a:rPr lang="he-IL" sz="3200" b="1" dirty="0">
                <a:solidFill>
                  <a:schemeClr val="tx2"/>
                </a:solidFill>
                <a:latin typeface="Calibri" pitchFamily="34" charset="0"/>
              </a:rPr>
              <a:t>–                                                   </a:t>
            </a:r>
            <a:r>
              <a:rPr lang="he-IL" sz="2800" dirty="0">
                <a:latin typeface="Calibri" pitchFamily="34" charset="0"/>
              </a:rPr>
              <a:t>מרחקי הריצה באימונים יהיו בטווח 2000 – 600 מטר .                          עצימות המאמץ תהיה 90% - 85% מהדופק המרבי . </a:t>
            </a:r>
            <a:endParaRPr lang="he-IL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he-IL" sz="2800" dirty="0"/>
          </a:p>
          <a:p>
            <a:r>
              <a:rPr lang="he-IL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he-IL" sz="3200" b="1" u="sng" dirty="0">
                <a:solidFill>
                  <a:schemeClr val="tx2"/>
                </a:solidFill>
                <a:latin typeface="Calibri" pitchFamily="34" charset="0"/>
              </a:rPr>
              <a:t>אימוני הפוגות אירוביים – אנאירוביים –                                      </a:t>
            </a:r>
            <a:r>
              <a:rPr lang="he-IL" sz="2800" b="1" dirty="0">
                <a:latin typeface="Calibri" pitchFamily="34" charset="0"/>
              </a:rPr>
              <a:t>מרחקי הריצה באימונים יהיו בטווח 600 – 400  מטר .                        עצימות המאמץ תהיה 95% - 85% מהדופק המרבי . </a:t>
            </a:r>
            <a:endParaRPr lang="he-IL" sz="28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he-IL" sz="2400" b="1" dirty="0">
              <a:latin typeface="Calibri" pitchFamily="34" charset="0"/>
            </a:endParaRPr>
          </a:p>
          <a:p>
            <a:r>
              <a:rPr lang="he-IL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he-IL" sz="3200" b="1" u="sng" dirty="0">
                <a:solidFill>
                  <a:schemeClr val="tx2"/>
                </a:solidFill>
                <a:latin typeface="Calibri" pitchFamily="34" charset="0"/>
              </a:rPr>
              <a:t>אימוני הפוגות אירוביים – אנאירוביים </a:t>
            </a:r>
            <a:r>
              <a:rPr lang="he-IL" sz="3200" b="1" dirty="0">
                <a:solidFill>
                  <a:schemeClr val="tx2"/>
                </a:solidFill>
                <a:latin typeface="Calibri" pitchFamily="34" charset="0"/>
              </a:rPr>
              <a:t>–                                      </a:t>
            </a:r>
            <a:r>
              <a:rPr lang="he-IL" sz="2800" b="1" dirty="0">
                <a:solidFill>
                  <a:schemeClr val="tx2"/>
                </a:solidFill>
                <a:latin typeface="Calibri" pitchFamily="34" charset="0"/>
              </a:rPr>
              <a:t>מרחקי הריצה באימונים יהיו בטווח 400 - 100 מטר .                        עצימות המאמץ תהיה 100% - 90% מהדופק המרבי . </a:t>
            </a:r>
            <a:endParaRPr lang="he-IL" sz="24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21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/>
          <p:cNvCxnSpPr/>
          <p:nvPr/>
        </p:nvCxnSpPr>
        <p:spPr>
          <a:xfrm>
            <a:off x="857250" y="1000125"/>
            <a:ext cx="7572375" cy="15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1071563" y="4286250"/>
            <a:ext cx="6929437" cy="1588"/>
          </a:xfrm>
          <a:prstGeom prst="line">
            <a:avLst/>
          </a:prstGeom>
          <a:ln w="76200">
            <a:prstDash val="lg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סוגר מסולסל שמאלי 8"/>
          <p:cNvSpPr/>
          <p:nvPr/>
        </p:nvSpPr>
        <p:spPr>
          <a:xfrm rot="16200000">
            <a:off x="4358482" y="713581"/>
            <a:ext cx="534988" cy="19653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3500438" y="2214563"/>
            <a:ext cx="2571750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800" b="1" dirty="0">
                <a:solidFill>
                  <a:prstClr val="white"/>
                </a:solidFill>
              </a:rPr>
              <a:t>   </a:t>
            </a:r>
            <a:r>
              <a:rPr lang="he-IL" sz="2800" b="1" i="1" dirty="0">
                <a:solidFill>
                  <a:srgbClr val="7030A0"/>
                </a:solidFill>
              </a:rPr>
              <a:t>אימון רצף</a:t>
            </a:r>
          </a:p>
        </p:txBody>
      </p:sp>
      <p:sp>
        <p:nvSpPr>
          <p:cNvPr id="11" name="סוגר מסולסל שמאלי 10"/>
          <p:cNvSpPr/>
          <p:nvPr/>
        </p:nvSpPr>
        <p:spPr>
          <a:xfrm rot="16200000">
            <a:off x="4214813" y="4000500"/>
            <a:ext cx="536575" cy="19653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3071813" y="5643563"/>
            <a:ext cx="2928937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800" b="1" dirty="0">
                <a:solidFill>
                  <a:prstClr val="white"/>
                </a:solidFill>
              </a:rPr>
              <a:t>   </a:t>
            </a:r>
            <a:r>
              <a:rPr lang="he-IL" sz="2800" b="1" i="1" dirty="0">
                <a:solidFill>
                  <a:srgbClr val="7030A0"/>
                </a:solidFill>
              </a:rPr>
              <a:t>אימון </a:t>
            </a:r>
            <a:r>
              <a:rPr lang="he-IL" sz="2800" b="1" i="1" dirty="0" err="1">
                <a:solidFill>
                  <a:srgbClr val="7030A0"/>
                </a:solidFill>
              </a:rPr>
              <a:t>אינטרוואל</a:t>
            </a:r>
            <a:endParaRPr lang="he-IL" sz="2800" b="1" i="1" dirty="0">
              <a:solidFill>
                <a:srgbClr val="7030A0"/>
              </a:solidFill>
            </a:endParaRPr>
          </a:p>
        </p:txBody>
      </p:sp>
      <p:cxnSp>
        <p:nvCxnSpPr>
          <p:cNvPr id="14" name="מחבר חץ ישר 13"/>
          <p:cNvCxnSpPr/>
          <p:nvPr/>
        </p:nvCxnSpPr>
        <p:spPr>
          <a:xfrm rot="5400000">
            <a:off x="929481" y="4928394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714375" y="557212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 i="1">
                <a:solidFill>
                  <a:prstClr val="black"/>
                </a:solidFill>
              </a:rPr>
              <a:t>      </a:t>
            </a:r>
            <a:r>
              <a:rPr lang="he-IL" sz="2400" b="1" i="1">
                <a:solidFill>
                  <a:prstClr val="black"/>
                </a:solidFill>
              </a:rPr>
              <a:t>עבודה</a:t>
            </a:r>
          </a:p>
        </p:txBody>
      </p:sp>
      <p:cxnSp>
        <p:nvCxnSpPr>
          <p:cNvPr id="18" name="מחבר חץ ישר 17"/>
          <p:cNvCxnSpPr/>
          <p:nvPr/>
        </p:nvCxnSpPr>
        <p:spPr>
          <a:xfrm rot="5400000" flipH="1" flipV="1">
            <a:off x="1330325" y="3884613"/>
            <a:ext cx="919163" cy="7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99" name="TextBox 20"/>
          <p:cNvSpPr txBox="1">
            <a:spLocks noChangeArrowheads="1"/>
          </p:cNvSpPr>
          <p:nvPr/>
        </p:nvSpPr>
        <p:spPr bwMode="auto">
          <a:xfrm>
            <a:off x="1000125" y="292893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 dirty="0">
                <a:solidFill>
                  <a:prstClr val="black"/>
                </a:solidFill>
              </a:rPr>
              <a:t>      </a:t>
            </a:r>
            <a:r>
              <a:rPr lang="he-IL" sz="2400" b="1" i="1" dirty="0">
                <a:solidFill>
                  <a:prstClr val="black"/>
                </a:solidFill>
              </a:rPr>
              <a:t>מנוחה</a:t>
            </a:r>
          </a:p>
        </p:txBody>
      </p:sp>
      <p:cxnSp>
        <p:nvCxnSpPr>
          <p:cNvPr id="22" name="מחבר חץ ישר 21"/>
          <p:cNvCxnSpPr/>
          <p:nvPr/>
        </p:nvCxnSpPr>
        <p:spPr>
          <a:xfrm rot="5400000">
            <a:off x="7001669" y="4928394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01" name="TextBox 22"/>
          <p:cNvSpPr txBox="1">
            <a:spLocks noChangeArrowheads="1"/>
          </p:cNvSpPr>
          <p:nvPr/>
        </p:nvSpPr>
        <p:spPr bwMode="auto">
          <a:xfrm>
            <a:off x="6858000" y="5572125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>
                <a:solidFill>
                  <a:prstClr val="black"/>
                </a:solidFill>
              </a:rPr>
              <a:t>      </a:t>
            </a:r>
            <a:r>
              <a:rPr lang="he-IL" sz="2400" b="1" i="1">
                <a:solidFill>
                  <a:prstClr val="black"/>
                </a:solidFill>
              </a:rPr>
              <a:t>עבודה</a:t>
            </a:r>
          </a:p>
        </p:txBody>
      </p:sp>
      <p:sp>
        <p:nvSpPr>
          <p:cNvPr id="12302" name="TextBox 24"/>
          <p:cNvSpPr txBox="1">
            <a:spLocks noChangeArrowheads="1"/>
          </p:cNvSpPr>
          <p:nvPr/>
        </p:nvSpPr>
        <p:spPr bwMode="auto">
          <a:xfrm>
            <a:off x="7500938" y="300037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 i="1">
                <a:solidFill>
                  <a:prstClr val="black"/>
                </a:solidFill>
              </a:rPr>
              <a:t>      </a:t>
            </a:r>
            <a:r>
              <a:rPr lang="he-IL" sz="2400" b="1" i="1">
                <a:solidFill>
                  <a:prstClr val="black"/>
                </a:solidFill>
              </a:rPr>
              <a:t>מנוחה</a:t>
            </a:r>
          </a:p>
        </p:txBody>
      </p:sp>
      <p:cxnSp>
        <p:nvCxnSpPr>
          <p:cNvPr id="33" name="מחבר חץ ישר 32"/>
          <p:cNvCxnSpPr/>
          <p:nvPr/>
        </p:nvCxnSpPr>
        <p:spPr>
          <a:xfrm rot="5400000" flipH="1" flipV="1">
            <a:off x="7689056" y="3883819"/>
            <a:ext cx="919163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1771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3" grpId="0" animBg="1"/>
      <p:bldP spid="11" grpId="0" animBg="1"/>
      <p:bldP spid="12295" grpId="0" animBg="1"/>
      <p:bldP spid="12297" grpId="0"/>
      <p:bldP spid="12299" grpId="0"/>
      <p:bldP spid="12301" grpId="0"/>
      <p:bldP spid="1230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75" y="142875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 -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957388" y="1670686"/>
            <a:ext cx="57864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2000 מטר = 6.30 דקות .</a:t>
            </a:r>
          </a:p>
          <a:p>
            <a:pPr algn="ctr"/>
            <a:r>
              <a:rPr lang="he-IL" sz="2000" b="1" dirty="0">
                <a:solidFill>
                  <a:prstClr val="black"/>
                </a:solidFill>
              </a:rPr>
              <a:t>1000 מטר = 3.15 דקות = 195 שניות .</a:t>
            </a:r>
          </a:p>
          <a:p>
            <a:pPr algn="ctr"/>
            <a:endParaRPr lang="he-IL" sz="2000" b="1" dirty="0">
              <a:solidFill>
                <a:prstClr val="black"/>
              </a:solidFill>
            </a:endParaRPr>
          </a:p>
          <a:p>
            <a:r>
              <a:rPr lang="he-IL" dirty="0">
                <a:solidFill>
                  <a:prstClr val="black"/>
                </a:solidFill>
              </a:rPr>
              <a:t>																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71563" y="857250"/>
            <a:ext cx="7143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 i="1" dirty="0">
                <a:solidFill>
                  <a:srgbClr val="C00000"/>
                </a:solidFill>
              </a:rPr>
              <a:t>תלמיד מעוניין לבצע אימון הפוגות בכדי להתכונן  למבחן ריצת 2000 מטר . התלמיד רוצה לבצע את הריצה בזמן של 6:30 דקות </a:t>
            </a:r>
            <a:r>
              <a:rPr lang="he-IL" sz="2000" b="1" i="1" dirty="0">
                <a:solidFill>
                  <a:srgbClr val="009DD9"/>
                </a:solidFill>
              </a:rPr>
              <a:t>. </a:t>
            </a:r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3513884781"/>
              </p:ext>
            </p:extLst>
          </p:nvPr>
        </p:nvGraphicFramePr>
        <p:xfrm>
          <a:off x="428596" y="2357430"/>
          <a:ext cx="7929618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7" name="Picture 7" descr="Woman Hurdling Track And Field Event Animation&#10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5001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7247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5363" grpId="0" autoUpdateAnimBg="0"/>
      <p:bldP spid="15364" grpId="0" autoUpdateAnimBg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765175"/>
            <a:ext cx="8229600" cy="555942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54689"/>
              </p:ext>
            </p:extLst>
          </p:nvPr>
        </p:nvGraphicFramePr>
        <p:xfrm>
          <a:off x="611560" y="836712"/>
          <a:ext cx="7920879" cy="5547360"/>
        </p:xfrm>
        <a:graphic>
          <a:graphicData uri="http://schemas.openxmlformats.org/drawingml/2006/table">
            <a:tbl>
              <a:tblPr rtl="1"/>
              <a:tblGrid>
                <a:gridCol w="2640293"/>
                <a:gridCol w="2640293"/>
                <a:gridCol w="2640293"/>
              </a:tblGrid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מספר החזרות בסט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אחוז (%) מ –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– 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– 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– 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– 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– 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– 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– 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– 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– 13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– 13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– 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– 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– 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– 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25 - 20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25 - 20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367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30 - 25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30 - 25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r>
              <a:rPr lang="he-IL" sz="2800" b="1" dirty="0">
                <a:solidFill>
                  <a:schemeClr val="accent5"/>
                </a:solidFill>
                <a:cs typeface="Times New Roman" pitchFamily="18" charset="0"/>
              </a:rPr>
              <a:t>לצורך מציאת קצב הלב במנוחה די לנו בדרך הפשוטה , </a:t>
            </a:r>
            <a:r>
              <a:rPr lang="he-IL" sz="2800" b="1" dirty="0" smtClean="0">
                <a:solidFill>
                  <a:schemeClr val="accent5"/>
                </a:solidFill>
                <a:cs typeface="Times New Roman" pitchFamily="18" charset="0"/>
              </a:rPr>
              <a:t>בבוקר כשמתעוררים </a:t>
            </a:r>
            <a:r>
              <a:rPr lang="he-IL" sz="2800" b="1" dirty="0">
                <a:solidFill>
                  <a:schemeClr val="accent5"/>
                </a:solidFill>
                <a:cs typeface="Times New Roman" pitchFamily="18" charset="0"/>
              </a:rPr>
              <a:t>, </a:t>
            </a:r>
            <a:r>
              <a:rPr lang="he-IL" sz="2800" b="1" dirty="0" smtClean="0">
                <a:solidFill>
                  <a:schemeClr val="accent5"/>
                </a:solidFill>
                <a:cs typeface="Times New Roman" pitchFamily="18" charset="0"/>
              </a:rPr>
              <a:t>לפני </a:t>
            </a:r>
            <a:r>
              <a:rPr lang="he-IL" sz="2800" b="1" dirty="0">
                <a:solidFill>
                  <a:schemeClr val="accent5"/>
                </a:solidFill>
                <a:cs typeface="Times New Roman" pitchFamily="18" charset="0"/>
              </a:rPr>
              <a:t>שיורדים מהמיטה מודדים את הדופק למשך דקה אחת שלמה , </a:t>
            </a:r>
            <a:r>
              <a:rPr lang="he-IL" sz="2800" b="1" dirty="0" smtClean="0">
                <a:solidFill>
                  <a:schemeClr val="accent5"/>
                </a:solidFill>
                <a:cs typeface="Times New Roman" pitchFamily="18" charset="0"/>
              </a:rPr>
              <a:t>התוצאה </a:t>
            </a:r>
            <a:r>
              <a:rPr lang="he-IL" sz="2800" b="1" dirty="0">
                <a:solidFill>
                  <a:schemeClr val="accent5"/>
                </a:solidFill>
                <a:cs typeface="Times New Roman" pitchFamily="18" charset="0"/>
              </a:rPr>
              <a:t>שהתקבלה הינה דופק </a:t>
            </a:r>
            <a:r>
              <a:rPr lang="he-IL" sz="2800" b="1" dirty="0" smtClean="0">
                <a:solidFill>
                  <a:schemeClr val="accent5"/>
                </a:solidFill>
                <a:cs typeface="Times New Roman" pitchFamily="18" charset="0"/>
              </a:rPr>
              <a:t>המנוחה .</a:t>
            </a:r>
          </a:p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endParaRPr lang="he-IL" sz="2800" b="1" dirty="0">
              <a:solidFill>
                <a:schemeClr val="accent5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endParaRPr lang="he-IL" sz="2800" b="1" dirty="0" smtClean="0">
              <a:solidFill>
                <a:schemeClr val="accent5"/>
              </a:solidFill>
              <a:cs typeface="Times New Roman" pitchFamily="18" charset="0"/>
            </a:endParaRPr>
          </a:p>
          <a:p>
            <a:pPr eaLnBrk="0" hangingPunct="0"/>
            <a:r>
              <a:rPr lang="he-IL" sz="2800" b="1" i="1" dirty="0">
                <a:solidFill>
                  <a:schemeClr val="accent5"/>
                </a:solidFill>
                <a:cs typeface="Times New Roman" pitchFamily="18" charset="0"/>
              </a:rPr>
              <a:t>חשוב לדעת מהו דופק זה כי לפני תחילת האימון יש לדעת מהו סוג האימון אותו ברצוננו </a:t>
            </a:r>
            <a:r>
              <a:rPr lang="he-IL" sz="2800" b="1" i="1" dirty="0" smtClean="0">
                <a:solidFill>
                  <a:schemeClr val="accent5"/>
                </a:solidFill>
                <a:cs typeface="Times New Roman" pitchFamily="18" charset="0"/>
              </a:rPr>
              <a:t>לבצע </a:t>
            </a:r>
            <a:r>
              <a:rPr lang="he-IL" sz="2800" b="1" i="1" dirty="0">
                <a:solidFill>
                  <a:schemeClr val="accent5"/>
                </a:solidFill>
                <a:cs typeface="Times New Roman" pitchFamily="18" charset="0"/>
              </a:rPr>
              <a:t>ואיזה סוג של שיפור אנו מעוניינים לקבל.</a:t>
            </a:r>
            <a:endParaRPr lang="en-US" sz="2800" b="1" dirty="0">
              <a:solidFill>
                <a:schemeClr val="accent5"/>
              </a:solidFill>
            </a:endParaRPr>
          </a:p>
          <a:p>
            <a:pPr eaLnBrk="0" hangingPunct="0"/>
            <a:r>
              <a:rPr lang="he-IL" sz="2800" b="1" i="1" dirty="0">
                <a:solidFill>
                  <a:schemeClr val="accent5"/>
                </a:solidFill>
                <a:cs typeface="Times New Roman" pitchFamily="18" charset="0"/>
              </a:rPr>
              <a:t>סיבולת לב ריאה, שריפת שומנים , כוח מתפרץ.</a:t>
            </a:r>
            <a:endParaRPr lang="en-US" sz="2800" b="1" dirty="0">
              <a:solidFill>
                <a:schemeClr val="accent5"/>
              </a:solidFill>
            </a:endParaRPr>
          </a:p>
          <a:p>
            <a:pPr eaLnBrk="0" hangingPunct="0"/>
            <a:r>
              <a:rPr lang="he-IL" sz="2800" b="1" i="1" dirty="0">
                <a:solidFill>
                  <a:schemeClr val="accent5"/>
                </a:solidFill>
                <a:cs typeface="Times New Roman" pitchFamily="18" charset="0"/>
              </a:rPr>
              <a:t>הדופק מעיד על עצימות ריצה או יכולת עבודה </a:t>
            </a:r>
            <a:r>
              <a:rPr lang="he-IL" sz="2800" b="1" i="1" dirty="0" smtClean="0">
                <a:solidFill>
                  <a:schemeClr val="accent5"/>
                </a:solidFill>
                <a:cs typeface="Times New Roman" pitchFamily="18" charset="0"/>
              </a:rPr>
              <a:t>אירובית עם </a:t>
            </a:r>
            <a:r>
              <a:rPr lang="he-IL" sz="2800" b="1" i="1" dirty="0">
                <a:solidFill>
                  <a:schemeClr val="accent5"/>
                </a:solidFill>
                <a:cs typeface="Times New Roman" pitchFamily="18" charset="0"/>
              </a:rPr>
              <a:t>זאת יש להשתמש בנוסחה למציאת דופק המטרה .</a:t>
            </a:r>
            <a:endParaRPr lang="he-IL" sz="2800" b="1" dirty="0">
              <a:solidFill>
                <a:schemeClr val="accent5"/>
              </a:solidFill>
            </a:endParaRPr>
          </a:p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endParaRPr lang="he-IL" sz="2800" b="1" dirty="0">
              <a:solidFill>
                <a:schemeClr val="accent5"/>
              </a:solidFill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r>
              <a:rPr lang="he-IL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מהו דופק מנוחה ?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23528" y="3019048"/>
            <a:ext cx="8229600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0" rIns="0" bIns="0" anchor="b">
            <a:normAutofit fontScale="900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r>
              <a:rPr lang="he-IL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מהו דופק מטרה ?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4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תוכן 5"/>
          <p:cNvSpPr txBox="1">
            <a:spLocks noGrp="1" noChangeArrowheads="1"/>
          </p:cNvSpPr>
          <p:nvPr>
            <p:ph idx="1"/>
          </p:nvPr>
        </p:nvSpPr>
        <p:spPr bwMode="auto">
          <a:xfrm>
            <a:off x="601216" y="116632"/>
            <a:ext cx="8229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</a:rPr>
              <a:t>נוסחת </a:t>
            </a:r>
            <a:r>
              <a:rPr lang="he-IL" sz="2400" b="1" dirty="0" err="1" smtClean="0">
                <a:solidFill>
                  <a:schemeClr val="bg1"/>
                </a:solidFill>
              </a:rPr>
              <a:t>קרוונן</a:t>
            </a:r>
            <a:endParaRPr lang="he-IL" sz="2400" b="1" dirty="0" smtClean="0">
              <a:solidFill>
                <a:schemeClr val="bg1"/>
              </a:solidFill>
            </a:endParaRPr>
          </a:p>
          <a:p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92520" y="548680"/>
            <a:ext cx="777686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eaLnBrk="0" hangingPunct="0">
              <a:tabLst>
                <a:tab pos="2149475" algn="l"/>
                <a:tab pos="5273675" algn="r"/>
              </a:tabLst>
              <a:defRPr/>
            </a:pPr>
            <a:r>
              <a:rPr lang="he-IL" b="1" i="1" dirty="0">
                <a:solidFill>
                  <a:srgbClr val="FF0000"/>
                </a:solidFill>
              </a:rPr>
              <a:t>דופק מטרה</a:t>
            </a:r>
            <a:r>
              <a:rPr lang="he-IL" i="1" dirty="0"/>
              <a:t>  </a:t>
            </a:r>
            <a:r>
              <a:rPr lang="he-IL" b="1" i="1" dirty="0"/>
              <a:t>=   דופק במנוחה+ אחוז מאמץ * ( דופק במנוחה ) - ( גיל המתאמן – 220 )</a:t>
            </a:r>
            <a:endParaRPr lang="en-US" dirty="0"/>
          </a:p>
          <a:p>
            <a:pPr algn="l" rtl="0" eaLnBrk="0" hangingPunct="0">
              <a:tabLst>
                <a:tab pos="2149475" algn="l"/>
                <a:tab pos="5273675" algn="r"/>
              </a:tabLst>
              <a:defRPr/>
            </a:pPr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1080552" y="1234644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2400" b="1" i="1" u="sng" dirty="0">
                <a:solidFill>
                  <a:schemeClr val="accent5"/>
                </a:solidFill>
              </a:rPr>
              <a:t>איך מחשבים דופק ?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2400" b="1" i="1" dirty="0">
                <a:solidFill>
                  <a:schemeClr val="accent5"/>
                </a:solidFill>
              </a:rPr>
              <a:t> </a:t>
            </a: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2400" b="1" i="1" u="sng" dirty="0">
                <a:solidFill>
                  <a:schemeClr val="accent5"/>
                </a:solidFill>
              </a:rPr>
              <a:t>לגברים </a:t>
            </a:r>
            <a:r>
              <a:rPr lang="he-IL" sz="2400" i="1" dirty="0">
                <a:solidFill>
                  <a:schemeClr val="accent5"/>
                </a:solidFill>
              </a:rPr>
              <a:t>:</a:t>
            </a:r>
            <a:r>
              <a:rPr lang="en-US" sz="2400" i="1" dirty="0">
                <a:solidFill>
                  <a:schemeClr val="accent5"/>
                </a:solidFill>
              </a:rPr>
              <a:t> 220 </a:t>
            </a:r>
            <a:r>
              <a:rPr lang="he-IL" sz="2400" i="1" dirty="0">
                <a:solidFill>
                  <a:schemeClr val="accent5"/>
                </a:solidFill>
              </a:rPr>
              <a:t>מינוס גילכם = דופק מרבי ( 100% ) שאליו אסור לכם להגיע . </a:t>
            </a:r>
            <a:endParaRPr lang="en-US" sz="2400" i="1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2400" b="1" i="1" u="sng" dirty="0">
                <a:solidFill>
                  <a:schemeClr val="accent5"/>
                </a:solidFill>
              </a:rPr>
              <a:t>לנשים</a:t>
            </a:r>
            <a:r>
              <a:rPr lang="he-IL" sz="2400" i="1" dirty="0">
                <a:solidFill>
                  <a:schemeClr val="accent5"/>
                </a:solidFill>
              </a:rPr>
              <a:t> :</a:t>
            </a:r>
            <a:r>
              <a:rPr lang="en-US" sz="2400" i="1" dirty="0">
                <a:solidFill>
                  <a:schemeClr val="accent5"/>
                </a:solidFill>
              </a:rPr>
              <a:t> 226 </a:t>
            </a:r>
            <a:r>
              <a:rPr lang="he-IL" sz="2400" i="1" dirty="0">
                <a:solidFill>
                  <a:schemeClr val="accent5"/>
                </a:solidFill>
              </a:rPr>
              <a:t>מינוס גילכן = דופק מרבי , שאליו אסור לכן להגיע . </a:t>
            </a:r>
            <a:endParaRPr lang="en-US" sz="2400" i="1" dirty="0">
              <a:solidFill>
                <a:schemeClr val="accent5"/>
              </a:solidFill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2400" i="1" dirty="0">
                <a:solidFill>
                  <a:schemeClr val="accent5"/>
                </a:solidFill>
              </a:rPr>
              <a:t> כעת עליכם לבדוק " דופק במנוחה " </a:t>
            </a:r>
            <a:r>
              <a:rPr lang="en-US" sz="2400" i="1" dirty="0">
                <a:solidFill>
                  <a:schemeClr val="accent5"/>
                </a:solidFill>
              </a:rPr>
              <a:t>) </a:t>
            </a:r>
            <a:r>
              <a:rPr lang="he-IL" sz="2400" i="1" dirty="0">
                <a:solidFill>
                  <a:schemeClr val="accent5"/>
                </a:solidFill>
              </a:rPr>
              <a:t>קרי: מספר פעימות דופק בדקה אחת בזמן בו אינכם מתאמצים ) . </a:t>
            </a:r>
            <a:endParaRPr lang="en-US" sz="2400" i="1" dirty="0">
              <a:solidFill>
                <a:schemeClr val="accent5"/>
              </a:solidFill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2400" i="1" dirty="0">
                <a:solidFill>
                  <a:schemeClr val="accent5"/>
                </a:solidFill>
              </a:rPr>
              <a:t>עכשיו קחו את הדופק המרבי שקיבלתם , הפחיתו ממנו את דופק המנוחה , ותקבלו את מה שמכונה " רזרבת דופק ". </a:t>
            </a:r>
            <a:endParaRPr lang="en-US" sz="2400" i="1" dirty="0">
              <a:solidFill>
                <a:schemeClr val="accent5"/>
              </a:solidFill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2400" i="1" dirty="0">
                <a:solidFill>
                  <a:schemeClr val="accent5"/>
                </a:solidFill>
              </a:rPr>
              <a:t>בחרו אחוז רצוי לאימון מרזרבת הדופק ( איך תדעו איזה אחוז ? ) .</a:t>
            </a:r>
            <a:endParaRPr lang="en-US" sz="2400" i="1" dirty="0">
              <a:solidFill>
                <a:schemeClr val="accent5"/>
              </a:solidFill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2400" i="1" dirty="0">
                <a:solidFill>
                  <a:schemeClr val="accent5"/>
                </a:solidFill>
              </a:rPr>
              <a:t>הוסיפו לתוצאה את דופק המנוחה , ותדעו באיזה דופק אתם אמורים להימצא . </a:t>
            </a:r>
            <a:endParaRPr lang="en-US" sz="2400" i="1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2400" i="1" dirty="0">
                <a:solidFill>
                  <a:schemeClr val="accent5"/>
                </a:solidFill>
              </a:rPr>
              <a:t>דוגמה :</a:t>
            </a:r>
            <a:endParaRPr lang="en-US" sz="2400" i="1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2400" i="1" dirty="0">
                <a:solidFill>
                  <a:schemeClr val="accent5"/>
                </a:solidFill>
              </a:rPr>
              <a:t> </a:t>
            </a:r>
            <a:r>
              <a:rPr lang="he-IL" sz="2400" i="1" dirty="0">
                <a:solidFill>
                  <a:schemeClr val="accent5"/>
                </a:solidFill>
              </a:rPr>
              <a:t>גבר בן 40 עם דופק מנוחה של 80 , שרוצה לעבוד על עצימות של 70 אחוז , צריך לעשות את החישוב הבא : </a:t>
            </a:r>
            <a:endParaRPr lang="en-US" sz="2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2800" b="1" i="1" dirty="0" smtClean="0">
                <a:solidFill>
                  <a:schemeClr val="accent5"/>
                </a:solidFill>
              </a:rPr>
              <a:t>220-40=180( </a:t>
            </a:r>
            <a:r>
              <a:rPr lang="he-IL" sz="2800" b="1" i="1" dirty="0">
                <a:solidFill>
                  <a:schemeClr val="accent5"/>
                </a:solidFill>
              </a:rPr>
              <a:t>דופק מרבי ) . </a:t>
            </a:r>
            <a:endParaRPr lang="en-US" sz="2800" b="1" i="1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2800" b="1" i="1" dirty="0">
                <a:solidFill>
                  <a:schemeClr val="accent5"/>
                </a:solidFill>
              </a:rPr>
              <a:t> 180</a:t>
            </a:r>
            <a:r>
              <a:rPr lang="he-IL" sz="2800" b="1" i="1" dirty="0">
                <a:solidFill>
                  <a:schemeClr val="accent5"/>
                </a:solidFill>
              </a:rPr>
              <a:t>מינוס 80 ( דופק המנוחה ) = 100 ( רזרבת הדופק ) . </a:t>
            </a:r>
            <a:endParaRPr lang="en-US" sz="2800" b="1" i="1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2800" b="1" i="1" dirty="0">
                <a:solidFill>
                  <a:schemeClr val="accent5"/>
                </a:solidFill>
              </a:rPr>
              <a:t>70 ) 70</a:t>
            </a:r>
            <a:r>
              <a:rPr lang="he-IL" sz="2800" b="1" i="1" dirty="0">
                <a:solidFill>
                  <a:schemeClr val="accent5"/>
                </a:solidFill>
              </a:rPr>
              <a:t> אחוזי עצימות מתוך מאה ) פלוס 80 ( דופק המנוחה ) = 150 , שהוא דופק המטרה . </a:t>
            </a:r>
            <a:endParaRPr lang="en-US" sz="2800" b="1" i="1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2800" b="1" i="1" dirty="0">
                <a:solidFill>
                  <a:schemeClr val="accent5"/>
                </a:solidFill>
              </a:rPr>
              <a:t>המסקנה : </a:t>
            </a:r>
            <a:endParaRPr lang="en-US" sz="2800" b="1" i="1" dirty="0">
              <a:solidFill>
                <a:schemeClr val="accent5"/>
              </a:solidFill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2800" b="1" i="1" dirty="0">
                <a:solidFill>
                  <a:schemeClr val="accent5"/>
                </a:solidFill>
              </a:rPr>
              <a:t>אם אותו מתאמן רוצה לעבוד על 70 אחוז , הוא אמור להתאמן בדופק  150. </a:t>
            </a:r>
          </a:p>
          <a:p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7655"/>
            <a:ext cx="2808312" cy="2103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he-IL" sz="2800" dirty="0">
                <a:solidFill>
                  <a:schemeClr val="accent5"/>
                </a:solidFill>
              </a:rPr>
              <a:t>העומס באימונים לפיתוח סבולת מתוכנן עפ"י המשתנים הבאים:</a:t>
            </a:r>
          </a:p>
          <a:p>
            <a:pPr marL="457200" indent="-457200">
              <a:buAutoNum type="arabicPeriod"/>
            </a:pPr>
            <a:r>
              <a:rPr lang="he-IL" sz="2800" b="1" dirty="0">
                <a:solidFill>
                  <a:schemeClr val="accent5"/>
                </a:solidFill>
              </a:rPr>
              <a:t>סוג המאמץ</a:t>
            </a:r>
            <a:r>
              <a:rPr lang="he-IL" sz="2800" dirty="0">
                <a:solidFill>
                  <a:schemeClr val="accent5"/>
                </a:solidFill>
              </a:rPr>
              <a:t>-ריצה, רכיבה, הליכה, שחיה.</a:t>
            </a:r>
          </a:p>
          <a:p>
            <a:pPr marL="457200" indent="-457200">
              <a:buAutoNum type="arabicPeriod"/>
            </a:pPr>
            <a:r>
              <a:rPr lang="he-IL" sz="2800" b="1" dirty="0">
                <a:solidFill>
                  <a:schemeClr val="accent5"/>
                </a:solidFill>
              </a:rPr>
              <a:t>משך המאמץ</a:t>
            </a:r>
            <a:r>
              <a:rPr lang="he-IL" sz="2800" dirty="0">
                <a:solidFill>
                  <a:schemeClr val="accent5"/>
                </a:solidFill>
              </a:rPr>
              <a:t>-מרחק או זמן.</a:t>
            </a:r>
          </a:p>
          <a:p>
            <a:pPr marL="457200" indent="-457200">
              <a:buAutoNum type="arabicPeriod"/>
            </a:pPr>
            <a:r>
              <a:rPr lang="he-IL" sz="2800" b="1" dirty="0">
                <a:solidFill>
                  <a:schemeClr val="accent5"/>
                </a:solidFill>
              </a:rPr>
              <a:t>תדירות האימונים</a:t>
            </a:r>
            <a:r>
              <a:rPr lang="he-IL" sz="2800" dirty="0">
                <a:solidFill>
                  <a:schemeClr val="accent5"/>
                </a:solidFill>
              </a:rPr>
              <a:t>-מס' האימונים בשבוע.</a:t>
            </a:r>
          </a:p>
          <a:p>
            <a:pPr marL="457200" indent="-457200">
              <a:buAutoNum type="arabicPeriod"/>
            </a:pPr>
            <a:r>
              <a:rPr lang="he-IL" sz="2800" b="1" dirty="0">
                <a:solidFill>
                  <a:schemeClr val="accent5"/>
                </a:solidFill>
              </a:rPr>
              <a:t>עצימות המאמץ</a:t>
            </a:r>
            <a:r>
              <a:rPr lang="he-IL" sz="2800" dirty="0">
                <a:solidFill>
                  <a:schemeClr val="accent5"/>
                </a:solidFill>
              </a:rPr>
              <a:t>-זמן, רמת חומצת חלב, קצב לב, דופק מטרה</a:t>
            </a:r>
            <a:r>
              <a:rPr lang="he-IL" sz="2800" dirty="0" smtClean="0">
                <a:solidFill>
                  <a:schemeClr val="accent5"/>
                </a:solidFill>
              </a:rPr>
              <a:t>, סולם </a:t>
            </a:r>
            <a:r>
              <a:rPr lang="he-IL" sz="2800" dirty="0">
                <a:solidFill>
                  <a:schemeClr val="accent5"/>
                </a:solidFill>
              </a:rPr>
              <a:t>בורג.</a:t>
            </a:r>
          </a:p>
          <a:p>
            <a:pPr marL="457200" indent="-457200">
              <a:buNone/>
            </a:pPr>
            <a:r>
              <a:rPr lang="he-IL" sz="2800" b="1" u="sng" dirty="0">
                <a:solidFill>
                  <a:schemeClr val="accent5"/>
                </a:solidFill>
              </a:rPr>
              <a:t>סולם בורג</a:t>
            </a:r>
            <a:r>
              <a:rPr lang="he-IL" sz="2800" u="sng" dirty="0">
                <a:solidFill>
                  <a:schemeClr val="accent5"/>
                </a:solidFill>
              </a:rPr>
              <a:t> </a:t>
            </a:r>
            <a:r>
              <a:rPr lang="he-IL" sz="2800" u="sng" dirty="0" smtClean="0">
                <a:solidFill>
                  <a:schemeClr val="accent5"/>
                </a:solidFill>
              </a:rPr>
              <a:t>-</a:t>
            </a:r>
            <a:r>
              <a:rPr lang="he-IL" sz="2800" dirty="0" smtClean="0">
                <a:solidFill>
                  <a:schemeClr val="accent5"/>
                </a:solidFill>
              </a:rPr>
              <a:t>הוא </a:t>
            </a:r>
            <a:r>
              <a:rPr lang="he-IL" sz="2800" dirty="0">
                <a:solidFill>
                  <a:schemeClr val="accent5"/>
                </a:solidFill>
              </a:rPr>
              <a:t>דרוג עצמי של עצימות המאמץ בדרגות 1-10.</a:t>
            </a:r>
          </a:p>
          <a:p>
            <a:pPr marL="457200" indent="-457200">
              <a:buNone/>
            </a:pPr>
            <a:r>
              <a:rPr lang="he-IL" sz="2800" dirty="0">
                <a:solidFill>
                  <a:schemeClr val="accent5"/>
                </a:solidFill>
              </a:rPr>
              <a:t>0 מבטא מצב מנוחה ו-10 מאמץ קשה ביותר.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5"/>
                </a:solidFill>
              </a:rPr>
              <a:t>משתני האימון באימוני סבולת</a:t>
            </a:r>
            <a:endParaRPr lang="he-IL" sz="49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800" b="1" u="sng" dirty="0">
                <a:solidFill>
                  <a:schemeClr val="accent5"/>
                </a:solidFill>
              </a:rPr>
              <a:t>עקרונות בתכנון פעילות גופנית</a:t>
            </a:r>
          </a:p>
          <a:p>
            <a:pPr>
              <a:buNone/>
            </a:pPr>
            <a:r>
              <a:rPr lang="he-IL" sz="2800" dirty="0">
                <a:solidFill>
                  <a:schemeClr val="accent5"/>
                </a:solidFill>
              </a:rPr>
              <a:t>מעבר לשיפור ברמת הכושר הגופני יש תרומה לאיכות החיים: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שיפור היעילות והחיוניות בעבודה ובחיים הפרטיים.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האטת תהליכים ניווניים המתרחשים עם הגיל.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הגברת המודעות ליכולת הגופנית ולמגבלות הגוף.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הנאה, הפחתת מתחים, ו"התאווררות" נפשית.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מניעה ושיקום של בעיות בריאות שונות-מחלות לב, השמנה ועוד.</a:t>
            </a:r>
          </a:p>
          <a:p>
            <a:pPr>
              <a:buNone/>
            </a:pPr>
            <a:r>
              <a:rPr lang="he-IL" sz="2800" dirty="0">
                <a:solidFill>
                  <a:schemeClr val="accent5"/>
                </a:solidFill>
              </a:rPr>
              <a:t>מרכיבי הכושר הגופני שיילקחו בחשבון בתכנון הפעילות הגופני:</a:t>
            </a:r>
          </a:p>
          <a:p>
            <a:pPr>
              <a:buNone/>
            </a:pPr>
            <a:r>
              <a:rPr lang="he-IL" sz="2800" dirty="0">
                <a:solidFill>
                  <a:schemeClr val="accent5"/>
                </a:solidFill>
              </a:rPr>
              <a:t>    סבולת, כוח, גמישות.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schemeClr val="accent5"/>
                </a:solidFill>
              </a:rPr>
              <a:t>פעילות גופנית ותחזוקת גוף האדם</a:t>
            </a:r>
            <a:endParaRPr lang="he-IL" sz="49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ctr">
              <a:buNone/>
            </a:pPr>
            <a:r>
              <a:rPr lang="he-IL" sz="2800" b="1" dirty="0">
                <a:solidFill>
                  <a:schemeClr val="accent5"/>
                </a:solidFill>
              </a:rPr>
              <a:t>אימון רצף </a:t>
            </a:r>
            <a:r>
              <a:rPr lang="he-IL" sz="2800" dirty="0">
                <a:solidFill>
                  <a:schemeClr val="accent5"/>
                </a:solidFill>
              </a:rPr>
              <a:t>הוא האימון בעל ההשפעה הטובה ביותר בסוג זה של פעילות גופנית</a:t>
            </a:r>
          </a:p>
          <a:p>
            <a:pPr>
              <a:buNone/>
            </a:pPr>
            <a:r>
              <a:rPr lang="he-IL" sz="2800" b="1" u="sng" dirty="0">
                <a:solidFill>
                  <a:schemeClr val="accent5"/>
                </a:solidFill>
              </a:rPr>
              <a:t>משתני האימון</a:t>
            </a:r>
            <a:r>
              <a:rPr lang="he-IL" sz="2800" dirty="0">
                <a:solidFill>
                  <a:schemeClr val="accent5"/>
                </a:solidFill>
              </a:rPr>
              <a:t>: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סוג הפעילות-ריצה, הליכה, רכיבה, שחיה.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תדירות ומשך האימונים-נקבעת ע"י רמת הכושר של המתאמן.</a:t>
            </a:r>
          </a:p>
          <a:p>
            <a:r>
              <a:rPr lang="he-IL" sz="2800" dirty="0">
                <a:solidFill>
                  <a:schemeClr val="accent5"/>
                </a:solidFill>
              </a:rPr>
              <a:t>עצימות המאמץ-נקבעת ע"י רמת הסבולת הבינונית של המתאמן.</a:t>
            </a:r>
          </a:p>
          <a:p>
            <a:pPr>
              <a:buNone/>
            </a:pPr>
            <a:r>
              <a:rPr lang="he-IL" sz="2800" dirty="0">
                <a:solidFill>
                  <a:schemeClr val="accent5"/>
                </a:solidFill>
              </a:rPr>
              <a:t>אימונים ממושכים בעצימות נמוכה גורמת לשריפת שומנים.</a:t>
            </a:r>
          </a:p>
          <a:p>
            <a:pPr>
              <a:buNone/>
            </a:pPr>
            <a:r>
              <a:rPr lang="he-IL" sz="2800" dirty="0">
                <a:solidFill>
                  <a:schemeClr val="accent5"/>
                </a:solidFill>
              </a:rPr>
              <a:t>יש לזכור שרוב האנשים הם בעלי יכולת אירובית נמוכה, ולכן מאמצים עצימים אינם מתאימים להם.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>אימון רצף בעצימות קבועה</a:t>
            </a:r>
            <a:endParaRPr lang="he-IL" sz="49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אימון זה הוא סוג של </a:t>
            </a:r>
            <a:r>
              <a:rPr lang="he-IL" sz="2800" b="1" dirty="0" smtClean="0">
                <a:solidFill>
                  <a:schemeClr val="accent5"/>
                </a:solidFill>
                <a:latin typeface="+mj-lt"/>
              </a:rPr>
              <a:t>אימון </a:t>
            </a:r>
            <a:r>
              <a:rPr lang="he-IL" sz="2800" b="1" dirty="0">
                <a:solidFill>
                  <a:schemeClr val="accent5"/>
                </a:solidFill>
                <a:latin typeface="+mj-lt"/>
              </a:rPr>
              <a:t>רצף בעצימות קבועה המשלב מספר</a:t>
            </a:r>
          </a:p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 פעילויות ובכך מאפשר גיוון.</a:t>
            </a:r>
          </a:p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אימון זה הוא ברמה יותר גבוהה מהרגיל.</a:t>
            </a:r>
          </a:p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דוגמא: טריאתלון.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400" b="1" dirty="0">
                <a:solidFill>
                  <a:schemeClr val="accent5"/>
                </a:solidFill>
              </a:rPr>
              <a:t>אימון משולב </a:t>
            </a:r>
            <a:r>
              <a:rPr lang="he-IL" sz="4000" dirty="0">
                <a:solidFill>
                  <a:schemeClr val="accent5"/>
                </a:solidFill>
              </a:rPr>
              <a:t>- ׁ</a:t>
            </a:r>
            <a:r>
              <a:rPr lang="en-US" sz="4000" dirty="0">
                <a:solidFill>
                  <a:schemeClr val="accent5"/>
                </a:solidFill>
              </a:rPr>
              <a:t>CROSS TRAINING</a:t>
            </a:r>
            <a:endParaRPr lang="he-IL" sz="4900" b="1" dirty="0">
              <a:solidFill>
                <a:schemeClr val="accent5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01" y="3505629"/>
            <a:ext cx="2550088" cy="271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4639"/>
            <a:ext cx="254317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05" y="4414639"/>
            <a:ext cx="257175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אירוביקה היא סוג של אימון רצף.</a:t>
            </a:r>
          </a:p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השיטה פותחה ע"י </a:t>
            </a:r>
            <a:r>
              <a:rPr lang="he-IL" sz="2800" b="1" u="sng" dirty="0">
                <a:solidFill>
                  <a:schemeClr val="accent5"/>
                </a:solidFill>
                <a:latin typeface="+mj-lt"/>
              </a:rPr>
              <a:t>ד"ר קנת קופר </a:t>
            </a:r>
            <a:r>
              <a:rPr lang="he-IL" sz="2800" b="1" dirty="0">
                <a:solidFill>
                  <a:schemeClr val="accent5"/>
                </a:solidFill>
                <a:latin typeface="+mj-lt"/>
              </a:rPr>
              <a:t>לטובת </a:t>
            </a:r>
            <a:r>
              <a:rPr lang="he-IL" sz="2800" b="1">
                <a:solidFill>
                  <a:schemeClr val="accent5"/>
                </a:solidFill>
                <a:latin typeface="+mj-lt"/>
              </a:rPr>
              <a:t>חיל </a:t>
            </a:r>
            <a:r>
              <a:rPr lang="he-IL" sz="2800" b="1" smtClean="0">
                <a:solidFill>
                  <a:schemeClr val="accent5"/>
                </a:solidFill>
                <a:latin typeface="+mj-lt"/>
              </a:rPr>
              <a:t>האוויר </a:t>
            </a:r>
            <a:r>
              <a:rPr lang="he-IL" sz="2800" b="1" dirty="0">
                <a:solidFill>
                  <a:schemeClr val="accent5"/>
                </a:solidFill>
                <a:latin typeface="+mj-lt"/>
              </a:rPr>
              <a:t>האמריקאי.</a:t>
            </a:r>
          </a:p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היתרון בשיטה זו הוא הצבת יעד לפעילות בצורה של מרחק שאותו צריך לעבור בזמן נתון (מבחן קופר).</a:t>
            </a:r>
          </a:p>
          <a:p>
            <a:pPr>
              <a:buNone/>
            </a:pPr>
            <a:r>
              <a:rPr lang="he-IL" sz="2800" b="1" u="sng" dirty="0">
                <a:solidFill>
                  <a:schemeClr val="accent5"/>
                </a:solidFill>
                <a:latin typeface="+mj-lt"/>
              </a:rPr>
              <a:t>מבחן קופר- </a:t>
            </a:r>
            <a:r>
              <a:rPr lang="he-IL" sz="2800" b="1" dirty="0">
                <a:solidFill>
                  <a:schemeClr val="accent5"/>
                </a:solidFill>
                <a:latin typeface="+mj-lt"/>
              </a:rPr>
              <a:t>המרחק הרב ביותר שאתה יכול לעשות בזמן של 12 דקות.</a:t>
            </a:r>
          </a:p>
          <a:p>
            <a:pPr>
              <a:buNone/>
            </a:pPr>
            <a:r>
              <a:rPr lang="he-IL" sz="2800" b="1" dirty="0">
                <a:solidFill>
                  <a:schemeClr val="accent5"/>
                </a:solidFill>
                <a:latin typeface="+mj-lt"/>
              </a:rPr>
              <a:t>ככל שהתקדמת במרחק שעשית אתה עולה בדרגת הקושי של האימון.</a:t>
            </a:r>
          </a:p>
          <a:p>
            <a:endParaRPr lang="he-IL" dirty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5"/>
                </a:solidFill>
              </a:rPr>
              <a:t>אירוביקה</a:t>
            </a:r>
            <a:endParaRPr lang="he-IL" sz="49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e-IL" sz="2800" b="1" u="sng" dirty="0">
                <a:latin typeface="Arial" pitchFamily="34" charset="0"/>
                <a:cs typeface="Arial" pitchFamily="34" charset="0"/>
              </a:rPr>
              <a:t>בעת תכנון אימון כוח יש לתת את הדעת על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endParaRPr lang="he-IL" sz="2800" b="1" u="sng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u="sng" dirty="0" smtClean="0">
                <a:latin typeface="Arial" pitchFamily="34" charset="0"/>
                <a:cs typeface="Arial" pitchFamily="34" charset="0"/>
              </a:rPr>
              <a:t>בחירת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התרגילים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he-IL" sz="2800" u="sng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u="sng" dirty="0" smtClean="0">
                <a:latin typeface="Arial" pitchFamily="34" charset="0"/>
                <a:cs typeface="Arial" pitchFamily="34" charset="0"/>
              </a:rPr>
              <a:t>סדר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ביצוע התרגילים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he-IL" sz="2800" u="sng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800" u="sng" dirty="0" smtClean="0">
                <a:latin typeface="Arial" pitchFamily="34" charset="0"/>
                <a:cs typeface="Arial" pitchFamily="34" charset="0"/>
              </a:rPr>
              <a:t>משמעות </a:t>
            </a:r>
            <a:r>
              <a:rPr lang="he-IL" sz="2800" u="sng" dirty="0">
                <a:latin typeface="Arial" pitchFamily="34" charset="0"/>
                <a:cs typeface="Arial" pitchFamily="34" charset="0"/>
              </a:rPr>
              <a:t>עקרון הספציפיות באימון כוח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e-IL" dirty="0"/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he-IL" altLang="he-IL" sz="5400" b="1" dirty="0" smtClean="0">
                <a:solidFill>
                  <a:schemeClr val="accent5"/>
                </a:solidFill>
              </a:rPr>
              <a:t>כללים ודגשים בתכנון אימון כוח</a:t>
            </a:r>
            <a:endParaRPr lang="he-IL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50000"/>
              </a:spcBef>
              <a:buClrTx/>
              <a:buSzTx/>
              <a:buNone/>
            </a:pPr>
            <a:r>
              <a:rPr lang="he-IL" sz="2800" b="1" u="sng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בחירת התרגילים</a:t>
            </a:r>
            <a:r>
              <a:rPr lang="he-IL" sz="28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endParaRPr lang="he-IL" sz="2400" b="1" dirty="0">
              <a:solidFill>
                <a:prstClr val="black"/>
              </a:solidFill>
              <a:latin typeface="Constantia"/>
              <a:cs typeface="Times New Roman" pitchFamily="18" charset="0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ניתן לחלק את </a:t>
            </a:r>
            <a:r>
              <a:rPr lang="he-I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תרגילי הכוח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לתרגילים</a:t>
            </a:r>
            <a:r>
              <a:rPr lang="he-IL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רב - מפרקיים</a:t>
            </a:r>
            <a:r>
              <a:rPr lang="he-IL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(תרגילים מורכבים, </a:t>
            </a: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תרגילים 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בסיסיים),כגון: לחיצת חזה, לחיצת כתפיים, </a:t>
            </a:r>
            <a:r>
              <a:rPr lang="he-IL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סקווט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squat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ולחיצת </a:t>
            </a: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רגליים 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(תרגילי לחיצה – לחיצת כתפיים, לחיצת חזה</a:t>
            </a: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לחיצת 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רגליים</a:t>
            </a: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endParaRPr lang="he-IL" sz="24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he-IL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תרגילים רב- מפרקיים </a:t>
            </a:r>
            <a:r>
              <a:rPr lang="he-IL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מאפשרים פיתוח קואורדינציה בין - שרירית המאפיינת פעילויות </a:t>
            </a: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ספורטיביות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>
              <a:spcBef>
                <a:spcPct val="50000"/>
              </a:spcBef>
              <a:buClrTx/>
              <a:buSzTx/>
              <a:buNone/>
            </a:pP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אימון 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לספורטאים מורכב בדרך כלל מתרגילים רב </a:t>
            </a: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מפרקיים ו</a:t>
            </a:r>
            <a:r>
              <a:rPr lang="he-IL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ל</a:t>
            </a:r>
            <a:r>
              <a:rPr lang="he-IL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תרגילים </a:t>
            </a:r>
            <a:r>
              <a:rPr lang="he-IL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חד - מפרקיים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 כגון: הרמת ידיים לצדדים, פרפר, כפיפת מרפק, פשיטת </a:t>
            </a:r>
            <a:r>
              <a:rPr lang="he-I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מרפק, פשיטת 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ברך וכפיפת ברך.  </a:t>
            </a:r>
            <a:endParaRPr lang="he-IL" sz="24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69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תרגילים חד- מפרקיים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מאפשרים התמקדות ומתן תשומת לב ייחודית לשריר מסוים.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אימון המבוסס על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תרגילים רב - מפרקיים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יהיה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קצר יותר בזמן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מאשר אימון המבוסס  על </a:t>
            </a:r>
            <a:r>
              <a:rPr lang="he-IL" sz="2400" b="1" dirty="0" smtClean="0">
                <a:latin typeface="Arial" pitchFamily="34" charset="0"/>
                <a:cs typeface="Arial" pitchFamily="34" charset="0"/>
              </a:rPr>
              <a:t>תרגילים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חד - מפרקיים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אימון כוח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לאנשים שאינם ספורטאים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משלב תרגילים חד- מפרקיים ורב- מפרקיים.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3168352" cy="2108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8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קלאסי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3920</Words>
  <Application>Microsoft Office PowerPoint</Application>
  <PresentationFormat>‫הצגה על המסך (4:3)</PresentationFormat>
  <Paragraphs>448</Paragraphs>
  <Slides>67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67</vt:i4>
      </vt:variant>
    </vt:vector>
  </HeadingPairs>
  <TitlesOfParts>
    <vt:vector size="70" baseType="lpstr">
      <vt:lpstr>זרימה</vt:lpstr>
      <vt:lpstr>1_זרימה</vt:lpstr>
      <vt:lpstr>2_זרימה</vt:lpstr>
      <vt:lpstr>  מקיף עירוני א' – אשקלון  רכז המגמה - יואב עמרם   נושא המצגת: שיטות אימון </vt:lpstr>
      <vt:lpstr>  שיטות אימון לפיתוח כוח</vt:lpstr>
      <vt:lpstr>מצגת של PowerPoint</vt:lpstr>
      <vt:lpstr>משתני האימון באימוני כוח</vt:lpstr>
      <vt:lpstr>מצגת של PowerPoint</vt:lpstr>
      <vt:lpstr>מצגת של PowerPoint</vt:lpstr>
      <vt:lpstr>כללים ודגשים בתכנון אימון כוח</vt:lpstr>
      <vt:lpstr>מצגת של PowerPoint</vt:lpstr>
      <vt:lpstr>מצגת של PowerPoint</vt:lpstr>
      <vt:lpstr>מצגת של PowerPoint</vt:lpstr>
      <vt:lpstr>מצגת של PowerPoint</vt:lpstr>
      <vt:lpstr>    עקרון הספציפיות באימון כוח</vt:lpstr>
      <vt:lpstr>מצגת של PowerPoint</vt:lpstr>
      <vt:lpstr>מצגת של PowerPoint</vt:lpstr>
      <vt:lpstr>    פיתוח סבולת שרירים</vt:lpstr>
      <vt:lpstr>מצגת של PowerPoint</vt:lpstr>
      <vt:lpstr>מצגת של PowerPoint</vt:lpstr>
      <vt:lpstr>    דרכים להעלאת העומס</vt:lpstr>
      <vt:lpstr>מצגת של PowerPoint</vt:lpstr>
      <vt:lpstr>האימון המחזורי</vt:lpstr>
      <vt:lpstr>אימון רצף</vt:lpstr>
      <vt:lpstr>    פיתוח כוח מרבי</vt:lpstr>
      <vt:lpstr> אימוני היפרטרופיה-בניית מסת שריר</vt:lpstr>
      <vt:lpstr> אימון סטים איזוטוני דינמי</vt:lpstr>
      <vt:lpstr>מצגת של PowerPoint</vt:lpstr>
      <vt:lpstr> משתני האימון</vt:lpstr>
      <vt:lpstr>מצגת של PowerPoint</vt:lpstr>
      <vt:lpstr> אימון איזומטרי</vt:lpstr>
      <vt:lpstr>מצגת של PowerPoint</vt:lpstr>
      <vt:lpstr> אימונים לגיוס יחידות מוטוריות</vt:lpstr>
      <vt:lpstr>מצגת של PowerPoint</vt:lpstr>
      <vt:lpstr>מצגת של PowerPoint</vt:lpstr>
      <vt:lpstr> אימון פליאומטרי</vt:lpstr>
      <vt:lpstr>מצגת של PowerPoint</vt:lpstr>
      <vt:lpstr>מצגת של PowerPoint</vt:lpstr>
      <vt:lpstr> תרגילים אופייניים לאימון פליאומטרי</vt:lpstr>
      <vt:lpstr>מצגת של PowerPoint</vt:lpstr>
      <vt:lpstr>מצגת של PowerPoint</vt:lpstr>
      <vt:lpstr> תרגילים לפיתוח כוח</vt:lpstr>
      <vt:lpstr>מצגת של PowerPoint</vt:lpstr>
      <vt:lpstr>מצגת של PowerPoint</vt:lpstr>
      <vt:lpstr> תרגילי כוח כנגד משקל הגוף</vt:lpstr>
      <vt:lpstr>מצגת של PowerPoint</vt:lpstr>
      <vt:lpstr> תרגילי כוח עם משקולות חופשיות</vt:lpstr>
      <vt:lpstr>מצגת של PowerPoint</vt:lpstr>
      <vt:lpstr>מצגת של PowerPoint</vt:lpstr>
      <vt:lpstr>מצגת של PowerPoint</vt:lpstr>
      <vt:lpstr> תרגילי כוח עם מכונות כוח</vt:lpstr>
      <vt:lpstr>מצגת של PowerPoint</vt:lpstr>
      <vt:lpstr> שיטות אימון לפיתוח סבולת</vt:lpstr>
      <vt:lpstr>מהי סבולת לב ריאה ???</vt:lpstr>
      <vt:lpstr>שיטות לאימון סבולת לב - ריאה</vt:lpstr>
      <vt:lpstr>אימוני רצף </vt:lpstr>
      <vt:lpstr>מצגת של PowerPoint</vt:lpstr>
      <vt:lpstr>מצגת של PowerPoint</vt:lpstr>
      <vt:lpstr>המשך - שיטות לאימון סבולת לב - ריאה</vt:lpstr>
      <vt:lpstr>מצגת של PowerPoint</vt:lpstr>
      <vt:lpstr>מצגת של PowerPoint</vt:lpstr>
      <vt:lpstr>מצגת של PowerPoint</vt:lpstr>
      <vt:lpstr>מהו דופק מנוחה ?</vt:lpstr>
      <vt:lpstr>מצגת של PowerPoint</vt:lpstr>
      <vt:lpstr>מצגת של PowerPoint</vt:lpstr>
      <vt:lpstr>משתני האימון באימוני סבולת</vt:lpstr>
      <vt:lpstr>פעילות גופנית ותחזוקת גוף האדם</vt:lpstr>
      <vt:lpstr>אימון רצף בעצימות קבועה</vt:lpstr>
      <vt:lpstr>אימון משולב - ׁCROSS TRAINING</vt:lpstr>
      <vt:lpstr>אירוביקה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לימודי תואר שני בחינוך גופני-שנה א'. הקורס: " המערכת החינוכית כארגון משלב" מרצה: ד"ר אסנת בינשטוק. מגישים: יואב ויעל עמרם. </dc:title>
  <dc:creator>user</dc:creator>
  <cp:lastModifiedBy>user</cp:lastModifiedBy>
  <cp:revision>223</cp:revision>
  <dcterms:created xsi:type="dcterms:W3CDTF">2018-03-31T19:24:32Z</dcterms:created>
  <dcterms:modified xsi:type="dcterms:W3CDTF">2019-12-30T17:29:53Z</dcterms:modified>
</cp:coreProperties>
</file>