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6669" r:id="rId10"/>
    <p:sldMasterId id="2147488263" r:id="rId11"/>
    <p:sldMasterId id="2147489115" r:id="rId12"/>
    <p:sldMasterId id="2147489208" r:id="rId13"/>
    <p:sldMasterId id="2147489212" r:id="rId14"/>
    <p:sldMasterId id="2147489418" r:id="rId15"/>
    <p:sldMasterId id="2147490179" r:id="rId16"/>
    <p:sldMasterId id="2147490185" r:id="rId17"/>
  </p:sldMasterIdLst>
  <p:notesMasterIdLst>
    <p:notesMasterId r:id="rId54"/>
  </p:notesMasterIdLst>
  <p:handoutMasterIdLst>
    <p:handoutMasterId r:id="rId55"/>
  </p:handoutMasterIdLst>
  <p:sldIdLst>
    <p:sldId id="574" r:id="rId18"/>
    <p:sldId id="789" r:id="rId19"/>
    <p:sldId id="794" r:id="rId20"/>
    <p:sldId id="725" r:id="rId21"/>
    <p:sldId id="716" r:id="rId22"/>
    <p:sldId id="791" r:id="rId23"/>
    <p:sldId id="718" r:id="rId24"/>
    <p:sldId id="719" r:id="rId25"/>
    <p:sldId id="769" r:id="rId26"/>
    <p:sldId id="809" r:id="rId27"/>
    <p:sldId id="766" r:id="rId28"/>
    <p:sldId id="767" r:id="rId29"/>
    <p:sldId id="803" r:id="rId30"/>
    <p:sldId id="726" r:id="rId31"/>
    <p:sldId id="796" r:id="rId32"/>
    <p:sldId id="797" r:id="rId33"/>
    <p:sldId id="799" r:id="rId34"/>
    <p:sldId id="760" r:id="rId35"/>
    <p:sldId id="802" r:id="rId36"/>
    <p:sldId id="801" r:id="rId37"/>
    <p:sldId id="775" r:id="rId38"/>
    <p:sldId id="776" r:id="rId39"/>
    <p:sldId id="798" r:id="rId40"/>
    <p:sldId id="708" r:id="rId41"/>
    <p:sldId id="811" r:id="rId42"/>
    <p:sldId id="804" r:id="rId43"/>
    <p:sldId id="806" r:id="rId44"/>
    <p:sldId id="807" r:id="rId45"/>
    <p:sldId id="711" r:id="rId46"/>
    <p:sldId id="715" r:id="rId47"/>
    <p:sldId id="810" r:id="rId48"/>
    <p:sldId id="702" r:id="rId49"/>
    <p:sldId id="812" r:id="rId50"/>
    <p:sldId id="808" r:id="rId51"/>
    <p:sldId id="815" r:id="rId52"/>
    <p:sldId id="816" r:id="rId53"/>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E9B391"/>
    <a:srgbClr val="FFFF99"/>
    <a:srgbClr val="FF6600"/>
    <a:srgbClr val="1D4C72"/>
    <a:srgbClr val="FF9999"/>
    <a:srgbClr val="FFCC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7" autoAdjust="0"/>
    <p:restoredTop sz="86195" autoAdjust="0"/>
  </p:normalViewPr>
  <p:slideViewPr>
    <p:cSldViewPr>
      <p:cViewPr>
        <p:scale>
          <a:sx n="51" d="100"/>
          <a:sy n="51" d="100"/>
        </p:scale>
        <p:origin x="-97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12"/>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2B9F7-2CA5-4672-8A30-B7BE19858C11}" type="doc">
      <dgm:prSet loTypeId="urn:microsoft.com/office/officeart/2005/8/layout/hProcess9" loCatId="process" qsTypeId="urn:microsoft.com/office/officeart/2005/8/quickstyle/simple1" qsCatId="simple" csTypeId="urn:microsoft.com/office/officeart/2005/8/colors/accent1_2" csCatId="accent1" phldr="1"/>
      <dgm:spPr/>
    </dgm:pt>
    <dgm:pt modelId="{BBA1B070-B93C-4A16-AAEB-226B4EF54299}">
      <dgm:prSet phldrT="[טקסט]" custT="1"/>
      <dgm:spPr/>
      <dgm:t>
        <a:bodyPr/>
        <a:lstStyle/>
        <a:p>
          <a:pPr algn="r" rtl="1"/>
          <a:endParaRPr lang="he-IL" sz="1800" dirty="0"/>
        </a:p>
      </dgm:t>
    </dgm:pt>
    <dgm:pt modelId="{C0725C55-2E0C-4460-8562-98DBE4F3B853}" type="parTrans" cxnId="{4D344C11-2F31-4978-AC20-1B9E24019732}">
      <dgm:prSet/>
      <dgm:spPr/>
      <dgm:t>
        <a:bodyPr/>
        <a:lstStyle/>
        <a:p>
          <a:pPr rtl="1"/>
          <a:endParaRPr lang="he-IL"/>
        </a:p>
      </dgm:t>
    </dgm:pt>
    <dgm:pt modelId="{A5958751-8874-4F24-A55D-BF30BD2E7546}" type="sibTrans" cxnId="{4D344C11-2F31-4978-AC20-1B9E24019732}">
      <dgm:prSet/>
      <dgm:spPr/>
      <dgm:t>
        <a:bodyPr/>
        <a:lstStyle/>
        <a:p>
          <a:pPr rtl="1"/>
          <a:endParaRPr lang="he-IL"/>
        </a:p>
      </dgm:t>
    </dgm:pt>
    <dgm:pt modelId="{5D1306F5-AEB6-4C47-A561-2913D584CA37}">
      <dgm:prSet custT="1"/>
      <dgm:spPr/>
      <dgm:t>
        <a:bodyPr/>
        <a:lstStyle/>
        <a:p>
          <a:pPr algn="r" rtl="1"/>
          <a:r>
            <a:rPr lang="he-IL" sz="1800" dirty="0" smtClean="0">
              <a:solidFill>
                <a:srgbClr val="000000"/>
              </a:solidFill>
            </a:rPr>
            <a:t>מי ביוב </a:t>
          </a:r>
          <a:r>
            <a:rPr lang="he-IL" sz="1800" dirty="0" smtClean="0">
              <a:solidFill>
                <a:schemeClr val="tx1"/>
              </a:solidFill>
            </a:rPr>
            <a:t>מוזרמים למכל מאוורר או לברֵכה שיש בהם חיידקים.</a:t>
          </a:r>
          <a:endParaRPr lang="en-US" sz="1800" dirty="0">
            <a:solidFill>
              <a:schemeClr val="tx1"/>
            </a:solidFill>
          </a:endParaRPr>
        </a:p>
      </dgm:t>
    </dgm:pt>
    <dgm:pt modelId="{72D9E522-7D2C-4DE5-B996-7F2B2302BE05}" type="parTrans" cxnId="{F06C8748-09EA-4A6B-9211-7976144EACE7}">
      <dgm:prSet/>
      <dgm:spPr/>
      <dgm:t>
        <a:bodyPr/>
        <a:lstStyle/>
        <a:p>
          <a:pPr rtl="1"/>
          <a:endParaRPr lang="he-IL"/>
        </a:p>
      </dgm:t>
    </dgm:pt>
    <dgm:pt modelId="{2F1C608B-187B-473E-A469-1E87B9927200}" type="sibTrans" cxnId="{F06C8748-09EA-4A6B-9211-7976144EACE7}">
      <dgm:prSet/>
      <dgm:spPr/>
      <dgm:t>
        <a:bodyPr/>
        <a:lstStyle/>
        <a:p>
          <a:pPr rtl="1"/>
          <a:endParaRPr lang="he-IL"/>
        </a:p>
      </dgm:t>
    </dgm:pt>
    <dgm:pt modelId="{2F419A27-379D-461B-8DD7-C01347E9D9D9}">
      <dgm:prSet custT="1"/>
      <dgm:spPr/>
      <dgm:t>
        <a:bodyPr/>
        <a:lstStyle/>
        <a:p>
          <a:pPr algn="r" rtl="1"/>
          <a:r>
            <a:rPr lang="he-IL" sz="1800" dirty="0" smtClean="0">
              <a:solidFill>
                <a:srgbClr val="000000"/>
              </a:solidFill>
            </a:rPr>
            <a:t>החיידקים מפרקים את החומרים האורגנים לחומרים אנאורגניים. </a:t>
          </a:r>
          <a:endParaRPr lang="en-US" sz="1800" dirty="0">
            <a:solidFill>
              <a:prstClr val="black"/>
            </a:solidFill>
          </a:endParaRPr>
        </a:p>
      </dgm:t>
    </dgm:pt>
    <dgm:pt modelId="{94CFA473-6F55-4C17-BEE5-584952AA204C}" type="parTrans" cxnId="{07429D01-8A4D-47F2-AFE2-9AEBF3F980B8}">
      <dgm:prSet/>
      <dgm:spPr/>
      <dgm:t>
        <a:bodyPr/>
        <a:lstStyle/>
        <a:p>
          <a:pPr rtl="1"/>
          <a:endParaRPr lang="he-IL"/>
        </a:p>
      </dgm:t>
    </dgm:pt>
    <dgm:pt modelId="{349F79AE-A25D-49CC-9ECC-10B61C8D10E4}" type="sibTrans" cxnId="{07429D01-8A4D-47F2-AFE2-9AEBF3F980B8}">
      <dgm:prSet/>
      <dgm:spPr/>
      <dgm:t>
        <a:bodyPr/>
        <a:lstStyle/>
        <a:p>
          <a:pPr rtl="1"/>
          <a:endParaRPr lang="he-IL"/>
        </a:p>
      </dgm:t>
    </dgm:pt>
    <dgm:pt modelId="{56717A01-A670-4539-95E2-DC7FA657D6F2}">
      <dgm:prSet custT="1"/>
      <dgm:spPr/>
      <dgm:t>
        <a:bodyPr/>
        <a:lstStyle/>
        <a:p>
          <a:pPr algn="r" rtl="1"/>
          <a:r>
            <a:rPr lang="he-IL" sz="1800" dirty="0" smtClean="0">
              <a:solidFill>
                <a:srgbClr val="000000"/>
              </a:solidFill>
            </a:rPr>
            <a:t>מסננים את שאריות </a:t>
          </a:r>
          <a:r>
            <a:rPr lang="he-IL" sz="1800" dirty="0" smtClean="0">
              <a:solidFill>
                <a:schemeClr val="tx1"/>
              </a:solidFill>
            </a:rPr>
            <a:t>החומרים האורגניים והחיידקים מן המים המטוהרים. המים המטוהרים והמסוננים מנוצלים לחקלאות או לתעשייה.</a:t>
          </a:r>
          <a:endParaRPr lang="en-US" sz="1800" dirty="0">
            <a:solidFill>
              <a:schemeClr val="tx1"/>
            </a:solidFill>
          </a:endParaRPr>
        </a:p>
      </dgm:t>
    </dgm:pt>
    <dgm:pt modelId="{3B14F841-A898-4010-AC21-AD2C24750220}" type="parTrans" cxnId="{A1E50EFF-81F6-41A6-A039-11EA8021D3D9}">
      <dgm:prSet/>
      <dgm:spPr/>
      <dgm:t>
        <a:bodyPr/>
        <a:lstStyle/>
        <a:p>
          <a:pPr rtl="1"/>
          <a:endParaRPr lang="he-IL"/>
        </a:p>
      </dgm:t>
    </dgm:pt>
    <dgm:pt modelId="{E7121D34-701A-4817-B9C6-A440DF6438E0}" type="sibTrans" cxnId="{A1E50EFF-81F6-41A6-A039-11EA8021D3D9}">
      <dgm:prSet/>
      <dgm:spPr/>
      <dgm:t>
        <a:bodyPr/>
        <a:lstStyle/>
        <a:p>
          <a:pPr rtl="1"/>
          <a:endParaRPr lang="he-IL"/>
        </a:p>
      </dgm:t>
    </dgm:pt>
    <dgm:pt modelId="{540CE3B2-DEDB-44C1-9EF1-BA255C32307A}" type="pres">
      <dgm:prSet presAssocID="{3282B9F7-2CA5-4672-8A30-B7BE19858C11}" presName="CompostProcess" presStyleCnt="0">
        <dgm:presLayoutVars>
          <dgm:dir/>
          <dgm:resizeHandles val="exact"/>
        </dgm:presLayoutVars>
      </dgm:prSet>
      <dgm:spPr/>
    </dgm:pt>
    <dgm:pt modelId="{98030535-EFDB-4E22-B7B4-8198EAF143C3}" type="pres">
      <dgm:prSet presAssocID="{3282B9F7-2CA5-4672-8A30-B7BE19858C11}" presName="arrow" presStyleLbl="bgShp" presStyleIdx="0" presStyleCnt="1" custFlipHor="1"/>
      <dgm:spPr/>
    </dgm:pt>
    <dgm:pt modelId="{06A72CE2-8466-4554-90FB-56B99A1B3ED6}" type="pres">
      <dgm:prSet presAssocID="{3282B9F7-2CA5-4672-8A30-B7BE19858C11}" presName="linearProcess" presStyleCnt="0"/>
      <dgm:spPr/>
    </dgm:pt>
    <dgm:pt modelId="{A1B97EF8-FC78-4DB8-A769-F509C6E725A9}" type="pres">
      <dgm:prSet presAssocID="{56717A01-A670-4539-95E2-DC7FA657D6F2}" presName="textNode" presStyleLbl="node1" presStyleIdx="0" presStyleCnt="4" custScaleX="157763">
        <dgm:presLayoutVars>
          <dgm:bulletEnabled val="1"/>
        </dgm:presLayoutVars>
      </dgm:prSet>
      <dgm:spPr/>
      <dgm:t>
        <a:bodyPr/>
        <a:lstStyle/>
        <a:p>
          <a:pPr rtl="1"/>
          <a:endParaRPr lang="he-IL"/>
        </a:p>
      </dgm:t>
    </dgm:pt>
    <dgm:pt modelId="{7475E881-D77D-436E-B089-B6AEC67AF267}" type="pres">
      <dgm:prSet presAssocID="{E7121D34-701A-4817-B9C6-A440DF6438E0}" presName="sibTrans" presStyleCnt="0"/>
      <dgm:spPr/>
    </dgm:pt>
    <dgm:pt modelId="{97095494-6A06-4EA4-81DD-A66688FDF89A}" type="pres">
      <dgm:prSet presAssocID="{2F419A27-379D-461B-8DD7-C01347E9D9D9}" presName="textNode" presStyleLbl="node1" presStyleIdx="1" presStyleCnt="4">
        <dgm:presLayoutVars>
          <dgm:bulletEnabled val="1"/>
        </dgm:presLayoutVars>
      </dgm:prSet>
      <dgm:spPr/>
      <dgm:t>
        <a:bodyPr/>
        <a:lstStyle/>
        <a:p>
          <a:pPr rtl="1"/>
          <a:endParaRPr lang="he-IL"/>
        </a:p>
      </dgm:t>
    </dgm:pt>
    <dgm:pt modelId="{AE4A5077-E888-493F-A7BB-FF9830DABC74}" type="pres">
      <dgm:prSet presAssocID="{349F79AE-A25D-49CC-9ECC-10B61C8D10E4}" presName="sibTrans" presStyleCnt="0"/>
      <dgm:spPr/>
    </dgm:pt>
    <dgm:pt modelId="{35FE18F0-AE4B-4D3E-B545-EFB289BEAEC0}" type="pres">
      <dgm:prSet presAssocID="{5D1306F5-AEB6-4C47-A561-2913D584CA37}" presName="textNode" presStyleLbl="node1" presStyleIdx="2" presStyleCnt="4">
        <dgm:presLayoutVars>
          <dgm:bulletEnabled val="1"/>
        </dgm:presLayoutVars>
      </dgm:prSet>
      <dgm:spPr/>
      <dgm:t>
        <a:bodyPr/>
        <a:lstStyle/>
        <a:p>
          <a:pPr rtl="1"/>
          <a:endParaRPr lang="he-IL"/>
        </a:p>
      </dgm:t>
    </dgm:pt>
    <dgm:pt modelId="{6D1F3308-EFED-4AE0-A216-27981CAB2E7C}" type="pres">
      <dgm:prSet presAssocID="{2F1C608B-187B-473E-A469-1E87B9927200}" presName="sibTrans" presStyleCnt="0"/>
      <dgm:spPr/>
    </dgm:pt>
    <dgm:pt modelId="{E1BB4F05-AA8A-4874-98E9-FFD4AE35A993}" type="pres">
      <dgm:prSet presAssocID="{BBA1B070-B93C-4A16-AAEB-226B4EF54299}" presName="textNode" presStyleLbl="node1" presStyleIdx="3" presStyleCnt="4" custScaleX="99796" custScaleY="137033">
        <dgm:presLayoutVars>
          <dgm:bulletEnabled val="1"/>
        </dgm:presLayoutVars>
      </dgm:prSet>
      <dgm:spPr/>
      <dgm:t>
        <a:bodyPr/>
        <a:lstStyle/>
        <a:p>
          <a:pPr rtl="1"/>
          <a:endParaRPr lang="he-IL"/>
        </a:p>
      </dgm:t>
    </dgm:pt>
  </dgm:ptLst>
  <dgm:cxnLst>
    <dgm:cxn modelId="{3309E612-B5E2-4857-928A-27A8291C3D9E}" type="presOf" srcId="{56717A01-A670-4539-95E2-DC7FA657D6F2}" destId="{A1B97EF8-FC78-4DB8-A769-F509C6E725A9}" srcOrd="0" destOrd="0" presId="urn:microsoft.com/office/officeart/2005/8/layout/hProcess9"/>
    <dgm:cxn modelId="{E5DEDFEF-1802-4860-ADD2-FE6ADA428B9B}" type="presOf" srcId="{BBA1B070-B93C-4A16-AAEB-226B4EF54299}" destId="{E1BB4F05-AA8A-4874-98E9-FFD4AE35A993}" srcOrd="0" destOrd="0" presId="urn:microsoft.com/office/officeart/2005/8/layout/hProcess9"/>
    <dgm:cxn modelId="{5FC94A47-4799-4BA7-8A65-1D47AE09EC03}" type="presOf" srcId="{2F419A27-379D-461B-8DD7-C01347E9D9D9}" destId="{97095494-6A06-4EA4-81DD-A66688FDF89A}" srcOrd="0" destOrd="0" presId="urn:microsoft.com/office/officeart/2005/8/layout/hProcess9"/>
    <dgm:cxn modelId="{4D344C11-2F31-4978-AC20-1B9E24019732}" srcId="{3282B9F7-2CA5-4672-8A30-B7BE19858C11}" destId="{BBA1B070-B93C-4A16-AAEB-226B4EF54299}" srcOrd="3" destOrd="0" parTransId="{C0725C55-2E0C-4460-8562-98DBE4F3B853}" sibTransId="{A5958751-8874-4F24-A55D-BF30BD2E7546}"/>
    <dgm:cxn modelId="{DA1BB7B1-FAFF-402B-9C1A-0EA6D640F776}" type="presOf" srcId="{3282B9F7-2CA5-4672-8A30-B7BE19858C11}" destId="{540CE3B2-DEDB-44C1-9EF1-BA255C32307A}" srcOrd="0" destOrd="0" presId="urn:microsoft.com/office/officeart/2005/8/layout/hProcess9"/>
    <dgm:cxn modelId="{07429D01-8A4D-47F2-AFE2-9AEBF3F980B8}" srcId="{3282B9F7-2CA5-4672-8A30-B7BE19858C11}" destId="{2F419A27-379D-461B-8DD7-C01347E9D9D9}" srcOrd="1" destOrd="0" parTransId="{94CFA473-6F55-4C17-BEE5-584952AA204C}" sibTransId="{349F79AE-A25D-49CC-9ECC-10B61C8D10E4}"/>
    <dgm:cxn modelId="{6583578C-CA62-4077-8553-13D90783DD2B}" type="presOf" srcId="{5D1306F5-AEB6-4C47-A561-2913D584CA37}" destId="{35FE18F0-AE4B-4D3E-B545-EFB289BEAEC0}" srcOrd="0" destOrd="0" presId="urn:microsoft.com/office/officeart/2005/8/layout/hProcess9"/>
    <dgm:cxn modelId="{A1E50EFF-81F6-41A6-A039-11EA8021D3D9}" srcId="{3282B9F7-2CA5-4672-8A30-B7BE19858C11}" destId="{56717A01-A670-4539-95E2-DC7FA657D6F2}" srcOrd="0" destOrd="0" parTransId="{3B14F841-A898-4010-AC21-AD2C24750220}" sibTransId="{E7121D34-701A-4817-B9C6-A440DF6438E0}"/>
    <dgm:cxn modelId="{F06C8748-09EA-4A6B-9211-7976144EACE7}" srcId="{3282B9F7-2CA5-4672-8A30-B7BE19858C11}" destId="{5D1306F5-AEB6-4C47-A561-2913D584CA37}" srcOrd="2" destOrd="0" parTransId="{72D9E522-7D2C-4DE5-B996-7F2B2302BE05}" sibTransId="{2F1C608B-187B-473E-A469-1E87B9927200}"/>
    <dgm:cxn modelId="{819F9675-B483-4053-9DB8-FC93BDD5AE0F}" type="presParOf" srcId="{540CE3B2-DEDB-44C1-9EF1-BA255C32307A}" destId="{98030535-EFDB-4E22-B7B4-8198EAF143C3}" srcOrd="0" destOrd="0" presId="urn:microsoft.com/office/officeart/2005/8/layout/hProcess9"/>
    <dgm:cxn modelId="{B1A336E8-1AB3-4E34-8AC4-73063EB53E09}" type="presParOf" srcId="{540CE3B2-DEDB-44C1-9EF1-BA255C32307A}" destId="{06A72CE2-8466-4554-90FB-56B99A1B3ED6}" srcOrd="1" destOrd="0" presId="urn:microsoft.com/office/officeart/2005/8/layout/hProcess9"/>
    <dgm:cxn modelId="{C06F105E-9A28-41FF-AC6C-F1816C8733C4}" type="presParOf" srcId="{06A72CE2-8466-4554-90FB-56B99A1B3ED6}" destId="{A1B97EF8-FC78-4DB8-A769-F509C6E725A9}" srcOrd="0" destOrd="0" presId="urn:microsoft.com/office/officeart/2005/8/layout/hProcess9"/>
    <dgm:cxn modelId="{082F18EC-608E-45C7-AC4C-21E79A1BCCCA}" type="presParOf" srcId="{06A72CE2-8466-4554-90FB-56B99A1B3ED6}" destId="{7475E881-D77D-436E-B089-B6AEC67AF267}" srcOrd="1" destOrd="0" presId="urn:microsoft.com/office/officeart/2005/8/layout/hProcess9"/>
    <dgm:cxn modelId="{9FDA495F-86EF-4324-9E43-81C32CB5ADEA}" type="presParOf" srcId="{06A72CE2-8466-4554-90FB-56B99A1B3ED6}" destId="{97095494-6A06-4EA4-81DD-A66688FDF89A}" srcOrd="2" destOrd="0" presId="urn:microsoft.com/office/officeart/2005/8/layout/hProcess9"/>
    <dgm:cxn modelId="{4720987E-A3BE-4564-AFCE-50A2553736AC}" type="presParOf" srcId="{06A72CE2-8466-4554-90FB-56B99A1B3ED6}" destId="{AE4A5077-E888-493F-A7BB-FF9830DABC74}" srcOrd="3" destOrd="0" presId="urn:microsoft.com/office/officeart/2005/8/layout/hProcess9"/>
    <dgm:cxn modelId="{CB5611FC-AB63-43F1-B1FF-31B37CCCF88B}" type="presParOf" srcId="{06A72CE2-8466-4554-90FB-56B99A1B3ED6}" destId="{35FE18F0-AE4B-4D3E-B545-EFB289BEAEC0}" srcOrd="4" destOrd="0" presId="urn:microsoft.com/office/officeart/2005/8/layout/hProcess9"/>
    <dgm:cxn modelId="{99ACCBE0-8B2C-4378-A725-9FFD20E8A48D}" type="presParOf" srcId="{06A72CE2-8466-4554-90FB-56B99A1B3ED6}" destId="{6D1F3308-EFED-4AE0-A216-27981CAB2E7C}" srcOrd="5" destOrd="0" presId="urn:microsoft.com/office/officeart/2005/8/layout/hProcess9"/>
    <dgm:cxn modelId="{E5075AEF-04BA-49B9-AC40-C36E599EE7A6}" type="presParOf" srcId="{06A72CE2-8466-4554-90FB-56B99A1B3ED6}" destId="{E1BB4F05-AA8A-4874-98E9-FFD4AE35A99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30535-EFDB-4E22-B7B4-8198EAF143C3}">
      <dsp:nvSpPr>
        <dsp:cNvPr id="0" name=""/>
        <dsp:cNvSpPr/>
      </dsp:nvSpPr>
      <dsp:spPr>
        <a:xfrm flipH="1">
          <a:off x="632579" y="0"/>
          <a:ext cx="7169229" cy="41878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97EF8-FC78-4DB8-A769-F509C6E725A9}">
      <dsp:nvSpPr>
        <dsp:cNvPr id="0" name=""/>
        <dsp:cNvSpPr/>
      </dsp:nvSpPr>
      <dsp:spPr>
        <a:xfrm>
          <a:off x="2560" y="1256347"/>
          <a:ext cx="2653309" cy="1675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smtClean="0">
              <a:solidFill>
                <a:srgbClr val="000000"/>
              </a:solidFill>
            </a:rPr>
            <a:t>מסננים את שאריות </a:t>
          </a:r>
          <a:r>
            <a:rPr lang="he-IL" sz="1800" kern="1200" dirty="0" smtClean="0">
              <a:solidFill>
                <a:schemeClr val="tx1"/>
              </a:solidFill>
            </a:rPr>
            <a:t>החומרים האורגניים והחיידקים מן המים המטוהרים. המים המטוהרים והמסוננים מנוצלים לחקלאות או לתעשייה.</a:t>
          </a:r>
          <a:endParaRPr lang="en-US" sz="1800" kern="1200" dirty="0">
            <a:solidFill>
              <a:schemeClr val="tx1"/>
            </a:solidFill>
          </a:endParaRPr>
        </a:p>
      </dsp:txBody>
      <dsp:txXfrm>
        <a:off x="84333" y="1338120"/>
        <a:ext cx="2489763" cy="1511584"/>
      </dsp:txXfrm>
    </dsp:sp>
    <dsp:sp modelId="{97095494-6A06-4EA4-81DD-A66688FDF89A}">
      <dsp:nvSpPr>
        <dsp:cNvPr id="0" name=""/>
        <dsp:cNvSpPr/>
      </dsp:nvSpPr>
      <dsp:spPr>
        <a:xfrm>
          <a:off x="2900500" y="1256347"/>
          <a:ext cx="1681832" cy="1675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smtClean="0">
              <a:solidFill>
                <a:srgbClr val="000000"/>
              </a:solidFill>
            </a:rPr>
            <a:t>החיידקים מפרקים את החומרים האורגנים לחומרים אנאורגניים. </a:t>
          </a:r>
          <a:endParaRPr lang="en-US" sz="1800" kern="1200" dirty="0">
            <a:solidFill>
              <a:prstClr val="black"/>
            </a:solidFill>
          </a:endParaRPr>
        </a:p>
      </dsp:txBody>
      <dsp:txXfrm>
        <a:off x="2982273" y="1338120"/>
        <a:ext cx="1518286" cy="1511584"/>
      </dsp:txXfrm>
    </dsp:sp>
    <dsp:sp modelId="{35FE18F0-AE4B-4D3E-B545-EFB289BEAEC0}">
      <dsp:nvSpPr>
        <dsp:cNvPr id="0" name=""/>
        <dsp:cNvSpPr/>
      </dsp:nvSpPr>
      <dsp:spPr>
        <a:xfrm>
          <a:off x="4826963" y="1256347"/>
          <a:ext cx="1681832" cy="1675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smtClean="0">
              <a:solidFill>
                <a:srgbClr val="000000"/>
              </a:solidFill>
            </a:rPr>
            <a:t>מי ביוב </a:t>
          </a:r>
          <a:r>
            <a:rPr lang="he-IL" sz="1800" kern="1200" dirty="0" smtClean="0">
              <a:solidFill>
                <a:schemeClr val="tx1"/>
              </a:solidFill>
            </a:rPr>
            <a:t>מוזרמים למכל מאוורר או לברֵכה שיש בהם חיידקים.</a:t>
          </a:r>
          <a:endParaRPr lang="en-US" sz="1800" kern="1200" dirty="0">
            <a:solidFill>
              <a:schemeClr val="tx1"/>
            </a:solidFill>
          </a:endParaRPr>
        </a:p>
      </dsp:txBody>
      <dsp:txXfrm>
        <a:off x="4908736" y="1338120"/>
        <a:ext cx="1518286" cy="1511584"/>
      </dsp:txXfrm>
    </dsp:sp>
    <dsp:sp modelId="{E1BB4F05-AA8A-4874-98E9-FFD4AE35A993}">
      <dsp:nvSpPr>
        <dsp:cNvPr id="0" name=""/>
        <dsp:cNvSpPr/>
      </dsp:nvSpPr>
      <dsp:spPr>
        <a:xfrm>
          <a:off x="6753425" y="946172"/>
          <a:ext cx="1678401" cy="2295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endParaRPr lang="he-IL" sz="1800" kern="1200" dirty="0"/>
        </a:p>
      </dsp:txBody>
      <dsp:txXfrm>
        <a:off x="6835358" y="1028105"/>
        <a:ext cx="1514535" cy="21316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F90A0D35-B7A2-4DED-A3BA-A4C8CCEDD000}" type="datetimeFigureOut">
              <a:rPr lang="he-IL"/>
              <a:pPr>
                <a:defRPr/>
              </a:pPr>
              <a:t>י"א/כסלו/תשע"ו</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a:lvl1pPr>
          </a:lstStyle>
          <a:p>
            <a:pPr>
              <a:defRPr/>
            </a:pPr>
            <a:endParaRPr lang="he-IL"/>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08F909A2-00A7-439B-B51B-C343A947EA9E}" type="slidenum">
              <a:rPr lang="he-IL"/>
              <a:pPr>
                <a:defRPr/>
              </a:pPr>
              <a:t>‹#›</a:t>
            </a:fld>
            <a:endParaRPr lang="he-IL" dirty="0"/>
          </a:p>
        </p:txBody>
      </p:sp>
    </p:spTree>
    <p:extLst>
      <p:ext uri="{BB962C8B-B14F-4D97-AF65-F5344CB8AC3E}">
        <p14:creationId xmlns:p14="http://schemas.microsoft.com/office/powerpoint/2010/main" val="2902303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65B5625-C2BF-475F-B5E0-363FF3F9138B}" type="datetimeFigureOut">
              <a:rPr lang="he-IL"/>
              <a:pPr>
                <a:defRPr/>
              </a:pPr>
              <a:t>י"א/כסלו/תשע"ו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C8F3AF8-043F-48C5-8F68-20EC0BDAE9B3}" type="slidenum">
              <a:rPr lang="he-IL"/>
              <a:pPr>
                <a:defRPr/>
              </a:pPr>
              <a:t>‹#›</a:t>
            </a:fld>
            <a:endParaRPr lang="he-IL" dirty="0"/>
          </a:p>
        </p:txBody>
      </p:sp>
    </p:spTree>
    <p:extLst>
      <p:ext uri="{BB962C8B-B14F-4D97-AF65-F5344CB8AC3E}">
        <p14:creationId xmlns:p14="http://schemas.microsoft.com/office/powerpoint/2010/main" val="1957877031"/>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CF7C89-5828-4975-8E45-0DE22871EA5C}" type="slidenum">
              <a:rPr lang="he-IL">
                <a:solidFill>
                  <a:prstClr val="black"/>
                </a:solidFill>
              </a:rPr>
              <a:pPr>
                <a:defRPr/>
              </a:pPr>
              <a:t>1</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659908F9-1C19-4E4A-A26A-5E2C0113B19D}" type="slidenum">
              <a:rPr lang="he-IL">
                <a:solidFill>
                  <a:prstClr val="black"/>
                </a:solidFill>
              </a:rPr>
              <a:pPr>
                <a:defRPr/>
              </a:pPr>
              <a:t>35</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054F1AB6-9185-4AC1-8D76-0EC10F008560}" type="slidenum">
              <a:rPr lang="he-IL">
                <a:solidFill>
                  <a:prstClr val="black"/>
                </a:solidFill>
              </a:rPr>
              <a:pPr>
                <a:defRPr/>
              </a:pPr>
              <a:t>36</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013F0CC-6DBE-46F0-89E7-D6647AC396B7}"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01D7C09-0632-4B26-9D41-D83BE4B36DE2}" type="slidenum">
              <a:rPr lang="he-IL"/>
              <a:pPr>
                <a:defRPr/>
              </a:pPr>
              <a:t>‹#›</a:t>
            </a:fld>
            <a:endParaRPr lang="he-IL" dirty="0"/>
          </a:p>
        </p:txBody>
      </p:sp>
    </p:spTree>
    <p:extLst>
      <p:ext uri="{BB962C8B-B14F-4D97-AF65-F5344CB8AC3E}">
        <p14:creationId xmlns:p14="http://schemas.microsoft.com/office/powerpoint/2010/main" val="383793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B3B199-B6AF-468F-972B-1AEB6E9CBF6A}" type="slidenum">
              <a:rPr lang="he-IL"/>
              <a:pPr>
                <a:defRPr/>
              </a:pPr>
              <a:t>‹#›</a:t>
            </a:fld>
            <a:endParaRPr lang="he-IL" dirty="0"/>
          </a:p>
        </p:txBody>
      </p:sp>
    </p:spTree>
    <p:extLst>
      <p:ext uri="{BB962C8B-B14F-4D97-AF65-F5344CB8AC3E}">
        <p14:creationId xmlns:p14="http://schemas.microsoft.com/office/powerpoint/2010/main" val="188899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79102D-DC06-4BA8-9654-F1BDAB34F112}" type="slidenum">
              <a:rPr lang="he-IL"/>
              <a:pPr>
                <a:defRPr/>
              </a:pPr>
              <a:t>‹#›</a:t>
            </a:fld>
            <a:endParaRPr lang="he-IL" dirty="0"/>
          </a:p>
        </p:txBody>
      </p:sp>
    </p:spTree>
    <p:extLst>
      <p:ext uri="{BB962C8B-B14F-4D97-AF65-F5344CB8AC3E}">
        <p14:creationId xmlns:p14="http://schemas.microsoft.com/office/powerpoint/2010/main" val="255349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EEDBE74-4945-4831-8628-F953CEB31096}"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5BE9705-AD5F-405C-A650-8563CE7FEFF6}" type="slidenum">
              <a:rPr lang="he-IL"/>
              <a:pPr>
                <a:defRPr/>
              </a:pPr>
              <a:t>‹#›</a:t>
            </a:fld>
            <a:endParaRPr lang="he-IL" dirty="0"/>
          </a:p>
        </p:txBody>
      </p:sp>
    </p:spTree>
    <p:extLst>
      <p:ext uri="{BB962C8B-B14F-4D97-AF65-F5344CB8AC3E}">
        <p14:creationId xmlns:p14="http://schemas.microsoft.com/office/powerpoint/2010/main" val="153880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DF044A9-9943-439C-8038-69109915D8AB}" type="slidenum">
              <a:rPr lang="he-IL"/>
              <a:pPr>
                <a:defRPr/>
              </a:pPr>
              <a:t>‹#›</a:t>
            </a:fld>
            <a:endParaRPr lang="he-IL" dirty="0"/>
          </a:p>
        </p:txBody>
      </p:sp>
    </p:spTree>
    <p:extLst>
      <p:ext uri="{BB962C8B-B14F-4D97-AF65-F5344CB8AC3E}">
        <p14:creationId xmlns:p14="http://schemas.microsoft.com/office/powerpoint/2010/main" val="358229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A233635-E111-458F-A93B-CFC6D4BAAB47}" type="slidenum">
              <a:rPr lang="he-IL"/>
              <a:pPr>
                <a:defRPr/>
              </a:pPr>
              <a:t>‹#›</a:t>
            </a:fld>
            <a:endParaRPr lang="he-IL" dirty="0"/>
          </a:p>
        </p:txBody>
      </p:sp>
    </p:spTree>
    <p:extLst>
      <p:ext uri="{BB962C8B-B14F-4D97-AF65-F5344CB8AC3E}">
        <p14:creationId xmlns:p14="http://schemas.microsoft.com/office/powerpoint/2010/main" val="721307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8B10BF8-0E3A-4EEC-B425-10180108878D}"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A4AA292-8FC8-4A0B-8895-61874B97755B}" type="slidenum">
              <a:rPr lang="he-IL"/>
              <a:pPr>
                <a:defRPr/>
              </a:pPr>
              <a:t>‹#›</a:t>
            </a:fld>
            <a:endParaRPr lang="he-IL" dirty="0"/>
          </a:p>
        </p:txBody>
      </p:sp>
    </p:spTree>
    <p:extLst>
      <p:ext uri="{BB962C8B-B14F-4D97-AF65-F5344CB8AC3E}">
        <p14:creationId xmlns:p14="http://schemas.microsoft.com/office/powerpoint/2010/main" val="2003417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4573D85-3358-4FC7-BE17-B14897BE2570}" type="slidenum">
              <a:rPr lang="he-IL"/>
              <a:pPr>
                <a:defRPr/>
              </a:pPr>
              <a:t>‹#›</a:t>
            </a:fld>
            <a:endParaRPr lang="he-IL" dirty="0"/>
          </a:p>
        </p:txBody>
      </p:sp>
    </p:spTree>
    <p:extLst>
      <p:ext uri="{BB962C8B-B14F-4D97-AF65-F5344CB8AC3E}">
        <p14:creationId xmlns:p14="http://schemas.microsoft.com/office/powerpoint/2010/main" val="323524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94297C3-5588-4305-99CD-7C2C04763028}" type="slidenum">
              <a:rPr lang="he-IL"/>
              <a:pPr>
                <a:defRPr/>
              </a:pPr>
              <a:t>‹#›</a:t>
            </a:fld>
            <a:endParaRPr lang="he-IL" dirty="0"/>
          </a:p>
        </p:txBody>
      </p:sp>
    </p:spTree>
    <p:extLst>
      <p:ext uri="{BB962C8B-B14F-4D97-AF65-F5344CB8AC3E}">
        <p14:creationId xmlns:p14="http://schemas.microsoft.com/office/powerpoint/2010/main" val="4292298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E4889EE-D82F-4159-9C27-048C430ED4F3}"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4DA95AE-7B02-48A7-90B1-E5948E22BACE}" type="slidenum">
              <a:rPr lang="he-IL"/>
              <a:pPr>
                <a:defRPr/>
              </a:pPr>
              <a:t>‹#›</a:t>
            </a:fld>
            <a:endParaRPr lang="he-IL" dirty="0"/>
          </a:p>
        </p:txBody>
      </p:sp>
    </p:spTree>
    <p:extLst>
      <p:ext uri="{BB962C8B-B14F-4D97-AF65-F5344CB8AC3E}">
        <p14:creationId xmlns:p14="http://schemas.microsoft.com/office/powerpoint/2010/main" val="371505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25E8A8C-FF03-4B76-AC36-FF5FA53CD0B9}" type="slidenum">
              <a:rPr lang="he-IL"/>
              <a:pPr>
                <a:defRPr/>
              </a:pPr>
              <a:t>‹#›</a:t>
            </a:fld>
            <a:endParaRPr lang="he-IL" dirty="0"/>
          </a:p>
        </p:txBody>
      </p:sp>
    </p:spTree>
    <p:extLst>
      <p:ext uri="{BB962C8B-B14F-4D97-AF65-F5344CB8AC3E}">
        <p14:creationId xmlns:p14="http://schemas.microsoft.com/office/powerpoint/2010/main" val="426014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5F10EA5-9DF4-45D0-9EEC-F721AD75A357}" type="slidenum">
              <a:rPr lang="he-IL"/>
              <a:pPr>
                <a:defRPr/>
              </a:pPr>
              <a:t>‹#›</a:t>
            </a:fld>
            <a:endParaRPr lang="he-IL" dirty="0"/>
          </a:p>
        </p:txBody>
      </p:sp>
    </p:spTree>
    <p:extLst>
      <p:ext uri="{BB962C8B-B14F-4D97-AF65-F5344CB8AC3E}">
        <p14:creationId xmlns:p14="http://schemas.microsoft.com/office/powerpoint/2010/main" val="367137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9A0C279-F85C-45D2-8603-534B02576CF5}" type="slidenum">
              <a:rPr lang="he-IL"/>
              <a:pPr>
                <a:defRPr/>
              </a:pPr>
              <a:t>‹#›</a:t>
            </a:fld>
            <a:endParaRPr lang="he-IL" dirty="0"/>
          </a:p>
        </p:txBody>
      </p:sp>
    </p:spTree>
    <p:extLst>
      <p:ext uri="{BB962C8B-B14F-4D97-AF65-F5344CB8AC3E}">
        <p14:creationId xmlns:p14="http://schemas.microsoft.com/office/powerpoint/2010/main" val="316120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A95398D-232B-4778-8F3F-66C17606C549}"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614C49-2438-474E-849F-B03F7D98AB69}" type="slidenum">
              <a:rPr lang="he-IL"/>
              <a:pPr>
                <a:defRPr/>
              </a:pPr>
              <a:t>‹#›</a:t>
            </a:fld>
            <a:endParaRPr lang="he-IL" dirty="0"/>
          </a:p>
        </p:txBody>
      </p:sp>
    </p:spTree>
    <p:extLst>
      <p:ext uri="{BB962C8B-B14F-4D97-AF65-F5344CB8AC3E}">
        <p14:creationId xmlns:p14="http://schemas.microsoft.com/office/powerpoint/2010/main" val="331494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234AFA8-5F98-4BB2-9159-4E74174AFDFE}" type="slidenum">
              <a:rPr lang="he-IL"/>
              <a:pPr>
                <a:defRPr/>
              </a:pPr>
              <a:t>‹#›</a:t>
            </a:fld>
            <a:endParaRPr lang="he-IL" dirty="0"/>
          </a:p>
        </p:txBody>
      </p:sp>
    </p:spTree>
    <p:extLst>
      <p:ext uri="{BB962C8B-B14F-4D97-AF65-F5344CB8AC3E}">
        <p14:creationId xmlns:p14="http://schemas.microsoft.com/office/powerpoint/2010/main" val="2989492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8F97EF7-C86C-4685-AAAD-46A3460C176A}" type="slidenum">
              <a:rPr lang="he-IL"/>
              <a:pPr>
                <a:defRPr/>
              </a:pPr>
              <a:t>‹#›</a:t>
            </a:fld>
            <a:endParaRPr lang="he-IL" dirty="0"/>
          </a:p>
        </p:txBody>
      </p:sp>
    </p:spTree>
    <p:extLst>
      <p:ext uri="{BB962C8B-B14F-4D97-AF65-F5344CB8AC3E}">
        <p14:creationId xmlns:p14="http://schemas.microsoft.com/office/powerpoint/2010/main" val="200684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092FF9A-4635-4FF9-9E1D-616903AE0F8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545CCF9-B022-4937-8425-4C7E81E3C52D}" type="slidenum">
              <a:rPr lang="he-IL"/>
              <a:pPr>
                <a:defRPr/>
              </a:pPr>
              <a:t>‹#›</a:t>
            </a:fld>
            <a:endParaRPr lang="he-IL" dirty="0"/>
          </a:p>
        </p:txBody>
      </p:sp>
    </p:spTree>
    <p:extLst>
      <p:ext uri="{BB962C8B-B14F-4D97-AF65-F5344CB8AC3E}">
        <p14:creationId xmlns:p14="http://schemas.microsoft.com/office/powerpoint/2010/main" val="3423417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3EE449-A608-4F16-AC9A-A57473F5B948}" type="slidenum">
              <a:rPr lang="he-IL"/>
              <a:pPr>
                <a:defRPr/>
              </a:pPr>
              <a:t>‹#›</a:t>
            </a:fld>
            <a:endParaRPr lang="he-IL" dirty="0"/>
          </a:p>
        </p:txBody>
      </p:sp>
    </p:spTree>
    <p:extLst>
      <p:ext uri="{BB962C8B-B14F-4D97-AF65-F5344CB8AC3E}">
        <p14:creationId xmlns:p14="http://schemas.microsoft.com/office/powerpoint/2010/main" val="346089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0CACE89-4600-4ACE-96B5-E7D72B2CA8E9}" type="slidenum">
              <a:rPr lang="he-IL"/>
              <a:pPr>
                <a:defRPr/>
              </a:pPr>
              <a:t>‹#›</a:t>
            </a:fld>
            <a:endParaRPr lang="he-IL" dirty="0"/>
          </a:p>
        </p:txBody>
      </p:sp>
    </p:spTree>
    <p:extLst>
      <p:ext uri="{BB962C8B-B14F-4D97-AF65-F5344CB8AC3E}">
        <p14:creationId xmlns:p14="http://schemas.microsoft.com/office/powerpoint/2010/main" val="3290707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B962630-55DD-47DC-932F-A8082D793437}"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7162C01-117A-4AC8-9570-BABB4D9588F8}" type="slidenum">
              <a:rPr lang="he-IL"/>
              <a:pPr>
                <a:defRPr/>
              </a:pPr>
              <a:t>‹#›</a:t>
            </a:fld>
            <a:endParaRPr lang="he-IL" dirty="0"/>
          </a:p>
        </p:txBody>
      </p:sp>
    </p:spTree>
    <p:extLst>
      <p:ext uri="{BB962C8B-B14F-4D97-AF65-F5344CB8AC3E}">
        <p14:creationId xmlns:p14="http://schemas.microsoft.com/office/powerpoint/2010/main" val="1996951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C56D3D6-2664-44E7-A804-0DCBAF774E7A}" type="slidenum">
              <a:rPr lang="he-IL"/>
              <a:pPr>
                <a:defRPr/>
              </a:pPr>
              <a:t>‹#›</a:t>
            </a:fld>
            <a:endParaRPr lang="he-IL" dirty="0"/>
          </a:p>
        </p:txBody>
      </p:sp>
    </p:spTree>
    <p:extLst>
      <p:ext uri="{BB962C8B-B14F-4D97-AF65-F5344CB8AC3E}">
        <p14:creationId xmlns:p14="http://schemas.microsoft.com/office/powerpoint/2010/main" val="154114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0ADF60-F657-4A60-AC5C-9B514B732D4C}" type="slidenum">
              <a:rPr lang="he-IL"/>
              <a:pPr>
                <a:defRPr/>
              </a:pPr>
              <a:t>‹#›</a:t>
            </a:fld>
            <a:endParaRPr lang="he-IL" dirty="0"/>
          </a:p>
        </p:txBody>
      </p:sp>
    </p:spTree>
    <p:extLst>
      <p:ext uri="{BB962C8B-B14F-4D97-AF65-F5344CB8AC3E}">
        <p14:creationId xmlns:p14="http://schemas.microsoft.com/office/powerpoint/2010/main" val="38394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517D0F-D4BB-4BDC-86FB-7AABC610507D}" type="slidenum">
              <a:rPr lang="he-IL"/>
              <a:pPr>
                <a:defRPr/>
              </a:pPr>
              <a:t>‹#›</a:t>
            </a:fld>
            <a:endParaRPr lang="he-IL" dirty="0"/>
          </a:p>
        </p:txBody>
      </p:sp>
    </p:spTree>
    <p:extLst>
      <p:ext uri="{BB962C8B-B14F-4D97-AF65-F5344CB8AC3E}">
        <p14:creationId xmlns:p14="http://schemas.microsoft.com/office/powerpoint/2010/main" val="390802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E088D75-D491-4C88-8B44-489F79F4AB6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2FC80D0-6E22-4A22-A407-3681C0A590A0}" type="slidenum">
              <a:rPr lang="he-IL"/>
              <a:pPr>
                <a:defRPr/>
              </a:pPr>
              <a:t>‹#›</a:t>
            </a:fld>
            <a:endParaRPr lang="he-IL" dirty="0"/>
          </a:p>
        </p:txBody>
      </p:sp>
    </p:spTree>
    <p:extLst>
      <p:ext uri="{BB962C8B-B14F-4D97-AF65-F5344CB8AC3E}">
        <p14:creationId xmlns:p14="http://schemas.microsoft.com/office/powerpoint/2010/main" val="984133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F74BB54-2C17-449E-A19A-A6527E6E927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8DC6D8-A13D-40D9-9D21-8CD3DA1A3221}" type="slidenum">
              <a:rPr lang="he-IL"/>
              <a:pPr>
                <a:defRPr/>
              </a:pPr>
              <a:t>‹#›</a:t>
            </a:fld>
            <a:endParaRPr lang="he-IL" dirty="0"/>
          </a:p>
        </p:txBody>
      </p:sp>
    </p:spTree>
    <p:extLst>
      <p:ext uri="{BB962C8B-B14F-4D97-AF65-F5344CB8AC3E}">
        <p14:creationId xmlns:p14="http://schemas.microsoft.com/office/powerpoint/2010/main" val="423524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371C453-B96C-46D8-ABF4-9A698C4830DF}" type="slidenum">
              <a:rPr lang="he-IL"/>
              <a:pPr>
                <a:defRPr/>
              </a:pPr>
              <a:t>‹#›</a:t>
            </a:fld>
            <a:endParaRPr lang="he-IL" dirty="0"/>
          </a:p>
        </p:txBody>
      </p:sp>
    </p:spTree>
    <p:extLst>
      <p:ext uri="{BB962C8B-B14F-4D97-AF65-F5344CB8AC3E}">
        <p14:creationId xmlns:p14="http://schemas.microsoft.com/office/powerpoint/2010/main" val="4045473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C47D6CD-C1D3-411C-86C5-C5B0DC932267}" type="slidenum">
              <a:rPr lang="he-IL"/>
              <a:pPr>
                <a:defRPr/>
              </a:pPr>
              <a:t>‹#›</a:t>
            </a:fld>
            <a:endParaRPr lang="he-IL" dirty="0"/>
          </a:p>
        </p:txBody>
      </p:sp>
    </p:spTree>
    <p:extLst>
      <p:ext uri="{BB962C8B-B14F-4D97-AF65-F5344CB8AC3E}">
        <p14:creationId xmlns:p14="http://schemas.microsoft.com/office/powerpoint/2010/main" val="4084679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lvl1pPr>
              <a:defRPr/>
            </a:lvl1pPr>
          </a:lstStyle>
          <a:p>
            <a:pPr>
              <a:defRPr/>
            </a:pPr>
            <a:fld id="{079AEFCC-256C-435D-8607-8AEC8018CD49}"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7EB7DC6-1B90-413A-9A55-339793AAC654}" type="slidenum">
              <a:rPr lang="he-IL"/>
              <a:pPr>
                <a:defRPr/>
              </a:pPr>
              <a:t>‹#›</a:t>
            </a:fld>
            <a:endParaRPr lang="he-IL" dirty="0"/>
          </a:p>
        </p:txBody>
      </p:sp>
    </p:spTree>
    <p:extLst>
      <p:ext uri="{BB962C8B-B14F-4D97-AF65-F5344CB8AC3E}">
        <p14:creationId xmlns:p14="http://schemas.microsoft.com/office/powerpoint/2010/main" val="4328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202C6-73DA-4D31-92C9-FA80F346CA5A}" type="datetime8">
              <a:rPr lang="he-IL"/>
              <a:pPr>
                <a:defRPr/>
              </a:pPr>
              <a:t>23 נובמבר 15</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7BB649A1-9035-4A4C-8019-6C998544B888}" type="slidenum">
              <a:rPr lang="he-IL"/>
              <a:pPr>
                <a:defRPr/>
              </a:pPr>
              <a:t>‹#›</a:t>
            </a:fld>
            <a:endParaRPr lang="he-IL" dirty="0"/>
          </a:p>
        </p:txBody>
      </p:sp>
    </p:spTree>
    <p:extLst>
      <p:ext uri="{BB962C8B-B14F-4D97-AF65-F5344CB8AC3E}">
        <p14:creationId xmlns:p14="http://schemas.microsoft.com/office/powerpoint/2010/main" val="4259472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A8A5692-84BD-4F79-8AA5-9BC31B68AE92}"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76A4E45-C876-4668-B1A5-43BFAAAB6F12}" type="slidenum">
              <a:rPr lang="he-IL"/>
              <a:pPr>
                <a:defRPr/>
              </a:pPr>
              <a:t>‹#›</a:t>
            </a:fld>
            <a:endParaRPr lang="he-IL" dirty="0"/>
          </a:p>
        </p:txBody>
      </p:sp>
    </p:spTree>
    <p:extLst>
      <p:ext uri="{BB962C8B-B14F-4D97-AF65-F5344CB8AC3E}">
        <p14:creationId xmlns:p14="http://schemas.microsoft.com/office/powerpoint/2010/main" val="2935565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402AC1-B534-48E5-9BB3-FC36F0113298}" type="slidenum">
              <a:rPr lang="he-IL"/>
              <a:pPr>
                <a:defRPr/>
              </a:pPr>
              <a:t>‹#›</a:t>
            </a:fld>
            <a:endParaRPr lang="he-IL" dirty="0"/>
          </a:p>
        </p:txBody>
      </p:sp>
    </p:spTree>
    <p:extLst>
      <p:ext uri="{BB962C8B-B14F-4D97-AF65-F5344CB8AC3E}">
        <p14:creationId xmlns:p14="http://schemas.microsoft.com/office/powerpoint/2010/main" val="398812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781BF15-D611-43B3-B91C-2C3A1BF2FC50}" type="slidenum">
              <a:rPr lang="he-IL"/>
              <a:pPr>
                <a:defRPr/>
              </a:pPr>
              <a:t>‹#›</a:t>
            </a:fld>
            <a:endParaRPr lang="he-IL" dirty="0"/>
          </a:p>
        </p:txBody>
      </p:sp>
    </p:spTree>
    <p:extLst>
      <p:ext uri="{BB962C8B-B14F-4D97-AF65-F5344CB8AC3E}">
        <p14:creationId xmlns:p14="http://schemas.microsoft.com/office/powerpoint/2010/main" val="66750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5426DD67-6412-4AFE-8FBC-A72734BB37BE}" type="slidenum">
              <a:rPr lang="he-IL"/>
              <a:pPr>
                <a:defRPr/>
              </a:pPr>
              <a:t>‹#›</a:t>
            </a:fld>
            <a:endParaRPr lang="he-IL" dirty="0"/>
          </a:p>
        </p:txBody>
      </p:sp>
    </p:spTree>
    <p:extLst>
      <p:ext uri="{BB962C8B-B14F-4D97-AF65-F5344CB8AC3E}">
        <p14:creationId xmlns:p14="http://schemas.microsoft.com/office/powerpoint/2010/main" val="214511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D24FA69A-B989-4DAB-95D1-0A2EA11874FF}" type="slidenum">
              <a:rPr lang="he-IL"/>
              <a:pPr>
                <a:defRPr/>
              </a:pPr>
              <a:t>‹#›</a:t>
            </a:fld>
            <a:endParaRPr lang="he-IL" dirty="0"/>
          </a:p>
        </p:txBody>
      </p:sp>
    </p:spTree>
    <p:extLst>
      <p:ext uri="{BB962C8B-B14F-4D97-AF65-F5344CB8AC3E}">
        <p14:creationId xmlns:p14="http://schemas.microsoft.com/office/powerpoint/2010/main" val="891191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60E605-963D-48D1-A6E3-1A7397D6F01F}"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91C41E2-D49A-409E-AE66-2194F4F210C4}" type="slidenum">
              <a:rPr lang="he-IL"/>
              <a:pPr>
                <a:defRPr/>
              </a:pPr>
              <a:t>‹#›</a:t>
            </a:fld>
            <a:endParaRPr lang="he-IL" dirty="0"/>
          </a:p>
        </p:txBody>
      </p:sp>
    </p:spTree>
    <p:extLst>
      <p:ext uri="{BB962C8B-B14F-4D97-AF65-F5344CB8AC3E}">
        <p14:creationId xmlns:p14="http://schemas.microsoft.com/office/powerpoint/2010/main" val="1088943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6E81F2E-A6CB-4C85-8B9B-2AAAB7B3E066}" type="slidenum">
              <a:rPr lang="he-IL"/>
              <a:pPr>
                <a:defRPr/>
              </a:pPr>
              <a:t>‹#›</a:t>
            </a:fld>
            <a:endParaRPr lang="he-IL" dirty="0"/>
          </a:p>
        </p:txBody>
      </p:sp>
    </p:spTree>
    <p:extLst>
      <p:ext uri="{BB962C8B-B14F-4D97-AF65-F5344CB8AC3E}">
        <p14:creationId xmlns:p14="http://schemas.microsoft.com/office/powerpoint/2010/main" val="1555306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D07C7C1-7370-4664-A408-19816E2B2CF1}" type="slidenum">
              <a:rPr lang="he-IL"/>
              <a:pPr>
                <a:defRPr/>
              </a:pPr>
              <a:t>‹#›</a:t>
            </a:fld>
            <a:endParaRPr lang="he-IL" dirty="0"/>
          </a:p>
        </p:txBody>
      </p:sp>
    </p:spTree>
    <p:extLst>
      <p:ext uri="{BB962C8B-B14F-4D97-AF65-F5344CB8AC3E}">
        <p14:creationId xmlns:p14="http://schemas.microsoft.com/office/powerpoint/2010/main" val="3235253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4169656B-9A7E-4542-A850-2EE15B7531EC}" type="slidenum">
              <a:rPr lang="he-IL"/>
              <a:pPr>
                <a:defRPr/>
              </a:pPr>
              <a:t>‹#›</a:t>
            </a:fld>
            <a:endParaRPr lang="he-IL" dirty="0"/>
          </a:p>
        </p:txBody>
      </p:sp>
    </p:spTree>
    <p:extLst>
      <p:ext uri="{BB962C8B-B14F-4D97-AF65-F5344CB8AC3E}">
        <p14:creationId xmlns:p14="http://schemas.microsoft.com/office/powerpoint/2010/main" val="2300819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45C7A6F-FA49-4AC7-98D6-25CAF6D5B986}" type="slidenum">
              <a:rPr lang="he-IL"/>
              <a:pPr>
                <a:defRPr/>
              </a:pPr>
              <a:t>‹#›</a:t>
            </a:fld>
            <a:endParaRPr lang="he-IL" dirty="0"/>
          </a:p>
        </p:txBody>
      </p:sp>
    </p:spTree>
    <p:extLst>
      <p:ext uri="{BB962C8B-B14F-4D97-AF65-F5344CB8AC3E}">
        <p14:creationId xmlns:p14="http://schemas.microsoft.com/office/powerpoint/2010/main" val="4270882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F57BD1-BF28-4770-AD49-50A2E81A537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B297916-07B1-4A89-9A49-ACCDB34E4BC7}" type="slidenum">
              <a:rPr lang="he-IL"/>
              <a:pPr>
                <a:defRPr/>
              </a:pPr>
              <a:t>‹#›</a:t>
            </a:fld>
            <a:endParaRPr lang="he-IL" dirty="0"/>
          </a:p>
        </p:txBody>
      </p:sp>
    </p:spTree>
    <p:extLst>
      <p:ext uri="{BB962C8B-B14F-4D97-AF65-F5344CB8AC3E}">
        <p14:creationId xmlns:p14="http://schemas.microsoft.com/office/powerpoint/2010/main" val="925525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C37BFE-3C71-4126-9B7F-AE327BE580AB}" type="slidenum">
              <a:rPr lang="he-IL"/>
              <a:pPr>
                <a:defRPr/>
              </a:pPr>
              <a:t>‹#›</a:t>
            </a:fld>
            <a:endParaRPr lang="he-IL" dirty="0"/>
          </a:p>
        </p:txBody>
      </p:sp>
    </p:spTree>
    <p:extLst>
      <p:ext uri="{BB962C8B-B14F-4D97-AF65-F5344CB8AC3E}">
        <p14:creationId xmlns:p14="http://schemas.microsoft.com/office/powerpoint/2010/main" val="2965141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906CA5E-87FB-46F3-BD19-D8C023D991CC}" type="slidenum">
              <a:rPr lang="he-IL"/>
              <a:pPr>
                <a:defRPr/>
              </a:pPr>
              <a:t>‹#›</a:t>
            </a:fld>
            <a:endParaRPr lang="he-IL" dirty="0"/>
          </a:p>
        </p:txBody>
      </p:sp>
    </p:spTree>
    <p:extLst>
      <p:ext uri="{BB962C8B-B14F-4D97-AF65-F5344CB8AC3E}">
        <p14:creationId xmlns:p14="http://schemas.microsoft.com/office/powerpoint/2010/main" val="839951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748B1B-5E85-4575-8E4C-58DE936C16A4}"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22FDE0F-89CC-4EB1-9A5F-63C425B79526}" type="slidenum">
              <a:rPr lang="he-IL"/>
              <a:pPr>
                <a:defRPr/>
              </a:pPr>
              <a:t>‹#›</a:t>
            </a:fld>
            <a:endParaRPr lang="he-IL" dirty="0"/>
          </a:p>
        </p:txBody>
      </p:sp>
    </p:spTree>
    <p:extLst>
      <p:ext uri="{BB962C8B-B14F-4D97-AF65-F5344CB8AC3E}">
        <p14:creationId xmlns:p14="http://schemas.microsoft.com/office/powerpoint/2010/main" val="3498217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9F4159C-2D7A-4A44-A734-308F115D9F59}" type="slidenum">
              <a:rPr lang="he-IL"/>
              <a:pPr>
                <a:defRPr/>
              </a:pPr>
              <a:t>‹#›</a:t>
            </a:fld>
            <a:endParaRPr lang="he-IL" dirty="0"/>
          </a:p>
        </p:txBody>
      </p:sp>
    </p:spTree>
    <p:extLst>
      <p:ext uri="{BB962C8B-B14F-4D97-AF65-F5344CB8AC3E}">
        <p14:creationId xmlns:p14="http://schemas.microsoft.com/office/powerpoint/2010/main" val="265807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5BC31EC8-F59A-49A8-8E49-2AB9063A4157}" type="slidenum">
              <a:rPr lang="he-IL"/>
              <a:pPr>
                <a:defRPr/>
              </a:pPr>
              <a:t>‹#›</a:t>
            </a:fld>
            <a:endParaRPr lang="he-IL" dirty="0"/>
          </a:p>
        </p:txBody>
      </p:sp>
    </p:spTree>
    <p:extLst>
      <p:ext uri="{BB962C8B-B14F-4D97-AF65-F5344CB8AC3E}">
        <p14:creationId xmlns:p14="http://schemas.microsoft.com/office/powerpoint/2010/main" val="1808657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C9DDBF-EB85-4FCB-B7EC-8C75BAC0E87D}" type="slidenum">
              <a:rPr lang="he-IL"/>
              <a:pPr>
                <a:defRPr/>
              </a:pPr>
              <a:t>‹#›</a:t>
            </a:fld>
            <a:endParaRPr lang="he-IL" dirty="0"/>
          </a:p>
        </p:txBody>
      </p:sp>
    </p:spTree>
    <p:extLst>
      <p:ext uri="{BB962C8B-B14F-4D97-AF65-F5344CB8AC3E}">
        <p14:creationId xmlns:p14="http://schemas.microsoft.com/office/powerpoint/2010/main" val="3749403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34E96E2-6CD6-4348-8BC9-7C5D47CF7F75}"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3421917-4492-4E23-99FA-B7897825872B}" type="slidenum">
              <a:rPr lang="he-IL"/>
              <a:pPr>
                <a:defRPr/>
              </a:pPr>
              <a:t>‹#›</a:t>
            </a:fld>
            <a:endParaRPr lang="he-IL" dirty="0"/>
          </a:p>
        </p:txBody>
      </p:sp>
    </p:spTree>
    <p:extLst>
      <p:ext uri="{BB962C8B-B14F-4D97-AF65-F5344CB8AC3E}">
        <p14:creationId xmlns:p14="http://schemas.microsoft.com/office/powerpoint/2010/main" val="1810255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A6DB5FD-06E6-485A-AFD5-34B20C7E115C}"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547825E-5161-4D77-B48A-4D71E363B9BF}" type="slidenum">
              <a:rPr lang="he-IL"/>
              <a:pPr>
                <a:defRPr/>
              </a:pPr>
              <a:t>‹#›</a:t>
            </a:fld>
            <a:endParaRPr lang="he-IL" dirty="0"/>
          </a:p>
        </p:txBody>
      </p:sp>
    </p:spTree>
    <p:extLst>
      <p:ext uri="{BB962C8B-B14F-4D97-AF65-F5344CB8AC3E}">
        <p14:creationId xmlns:p14="http://schemas.microsoft.com/office/powerpoint/2010/main" val="1865230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0CF0439-3F3F-4CC3-946A-552AA282EB63}"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2DC4DBA-1057-449A-B257-F7D6973C84E4}" type="slidenum">
              <a:rPr lang="he-IL"/>
              <a:pPr>
                <a:defRPr/>
              </a:pPr>
              <a:t>‹#›</a:t>
            </a:fld>
            <a:endParaRPr lang="he-IL" dirty="0"/>
          </a:p>
        </p:txBody>
      </p:sp>
    </p:spTree>
    <p:extLst>
      <p:ext uri="{BB962C8B-B14F-4D97-AF65-F5344CB8AC3E}">
        <p14:creationId xmlns:p14="http://schemas.microsoft.com/office/powerpoint/2010/main" val="2749522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F02597-300D-456C-8B8D-DA60A21F33E0}" type="slidenum">
              <a:rPr lang="he-IL"/>
              <a:pPr>
                <a:defRPr/>
              </a:pPr>
              <a:t>‹#›</a:t>
            </a:fld>
            <a:endParaRPr lang="he-IL" dirty="0"/>
          </a:p>
        </p:txBody>
      </p:sp>
    </p:spTree>
    <p:extLst>
      <p:ext uri="{BB962C8B-B14F-4D97-AF65-F5344CB8AC3E}">
        <p14:creationId xmlns:p14="http://schemas.microsoft.com/office/powerpoint/2010/main" val="1739642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C7F49A0-F208-460E-A454-9851BD570852}" type="slidenum">
              <a:rPr lang="he-IL"/>
              <a:pPr>
                <a:defRPr/>
              </a:pPr>
              <a:t>‹#›</a:t>
            </a:fld>
            <a:endParaRPr lang="he-IL" dirty="0"/>
          </a:p>
        </p:txBody>
      </p:sp>
    </p:spTree>
    <p:extLst>
      <p:ext uri="{BB962C8B-B14F-4D97-AF65-F5344CB8AC3E}">
        <p14:creationId xmlns:p14="http://schemas.microsoft.com/office/powerpoint/2010/main" val="17723432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3979BD87-DC60-4AAC-A704-B9982FFB6D49}" type="slidenum">
              <a:rPr lang="he-IL"/>
              <a:pPr>
                <a:defRPr/>
              </a:pPr>
              <a:t>‹#›</a:t>
            </a:fld>
            <a:endParaRPr lang="he-IL" dirty="0"/>
          </a:p>
        </p:txBody>
      </p:sp>
    </p:spTree>
    <p:extLst>
      <p:ext uri="{BB962C8B-B14F-4D97-AF65-F5344CB8AC3E}">
        <p14:creationId xmlns:p14="http://schemas.microsoft.com/office/powerpoint/2010/main" val="2222116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BC573E3-8D0E-4AB7-A53A-0AEED0334ECE}"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1B02172-5E37-4718-8608-9BDB1B0E8F91}" type="slidenum">
              <a:rPr lang="he-IL"/>
              <a:pPr>
                <a:defRPr/>
              </a:pPr>
              <a:t>‹#›</a:t>
            </a:fld>
            <a:endParaRPr lang="he-IL" dirty="0"/>
          </a:p>
        </p:txBody>
      </p:sp>
    </p:spTree>
    <p:extLst>
      <p:ext uri="{BB962C8B-B14F-4D97-AF65-F5344CB8AC3E}">
        <p14:creationId xmlns:p14="http://schemas.microsoft.com/office/powerpoint/2010/main" val="513412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45017F0-D8A9-4C51-9C87-B0B680FC322A}" type="slidenum">
              <a:rPr lang="he-IL"/>
              <a:pPr>
                <a:defRPr/>
              </a:pPr>
              <a:t>‹#›</a:t>
            </a:fld>
            <a:endParaRPr lang="he-IL" dirty="0"/>
          </a:p>
        </p:txBody>
      </p:sp>
    </p:spTree>
    <p:extLst>
      <p:ext uri="{BB962C8B-B14F-4D97-AF65-F5344CB8AC3E}">
        <p14:creationId xmlns:p14="http://schemas.microsoft.com/office/powerpoint/2010/main" val="1506895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01F8FCA-300A-41A4-A238-E924FC1F10E2}" type="slidenum">
              <a:rPr lang="he-IL"/>
              <a:pPr>
                <a:defRPr/>
              </a:pPr>
              <a:t>‹#›</a:t>
            </a:fld>
            <a:endParaRPr lang="he-IL" dirty="0"/>
          </a:p>
        </p:txBody>
      </p:sp>
    </p:spTree>
    <p:extLst>
      <p:ext uri="{BB962C8B-B14F-4D97-AF65-F5344CB8AC3E}">
        <p14:creationId xmlns:p14="http://schemas.microsoft.com/office/powerpoint/2010/main" val="81466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AC1810C-5DBF-4A68-A51A-1D13EDAE5495}"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9093525-49C1-439C-9D59-4D66E2E5779A}" type="slidenum">
              <a:rPr lang="he-IL"/>
              <a:pPr>
                <a:defRPr/>
              </a:pPr>
              <a:t>‹#›</a:t>
            </a:fld>
            <a:endParaRPr lang="he-IL" dirty="0"/>
          </a:p>
        </p:txBody>
      </p:sp>
    </p:spTree>
    <p:extLst>
      <p:ext uri="{BB962C8B-B14F-4D97-AF65-F5344CB8AC3E}">
        <p14:creationId xmlns:p14="http://schemas.microsoft.com/office/powerpoint/2010/main" val="837322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6820602-4699-471D-8E6B-CB57325A4439}"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A967FCE-FD64-4A6B-BD18-F924AF817425}" type="slidenum">
              <a:rPr lang="he-IL"/>
              <a:pPr>
                <a:defRPr/>
              </a:pPr>
              <a:t>‹#›</a:t>
            </a:fld>
            <a:endParaRPr lang="he-IL" dirty="0"/>
          </a:p>
        </p:txBody>
      </p:sp>
    </p:spTree>
    <p:extLst>
      <p:ext uri="{BB962C8B-B14F-4D97-AF65-F5344CB8AC3E}">
        <p14:creationId xmlns:p14="http://schemas.microsoft.com/office/powerpoint/2010/main" val="329306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EC89DD-04C2-4FC7-8B5A-A87FF7EACF50}"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344E578-25DD-49D7-AC2A-8259130E6B84}" type="slidenum">
              <a:rPr lang="he-IL"/>
              <a:pPr>
                <a:defRPr/>
              </a:pPr>
              <a:t>‹#›</a:t>
            </a:fld>
            <a:endParaRPr lang="he-IL" dirty="0"/>
          </a:p>
        </p:txBody>
      </p:sp>
    </p:spTree>
    <p:extLst>
      <p:ext uri="{BB962C8B-B14F-4D97-AF65-F5344CB8AC3E}">
        <p14:creationId xmlns:p14="http://schemas.microsoft.com/office/powerpoint/2010/main" val="3392283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45D3BF-35F9-472D-846D-59377876B6E3}" type="slidenum">
              <a:rPr lang="he-IL"/>
              <a:pPr>
                <a:defRPr/>
              </a:pPr>
              <a:t>‹#›</a:t>
            </a:fld>
            <a:endParaRPr lang="he-IL" dirty="0"/>
          </a:p>
        </p:txBody>
      </p:sp>
    </p:spTree>
    <p:extLst>
      <p:ext uri="{BB962C8B-B14F-4D97-AF65-F5344CB8AC3E}">
        <p14:creationId xmlns:p14="http://schemas.microsoft.com/office/powerpoint/2010/main" val="2028479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AA306FA-C3FB-48F3-A701-2EA70DE6F250}" type="slidenum">
              <a:rPr lang="he-IL"/>
              <a:pPr>
                <a:defRPr/>
              </a:pPr>
              <a:t>‹#›</a:t>
            </a:fld>
            <a:endParaRPr lang="he-IL" dirty="0"/>
          </a:p>
        </p:txBody>
      </p:sp>
    </p:spTree>
    <p:extLst>
      <p:ext uri="{BB962C8B-B14F-4D97-AF65-F5344CB8AC3E}">
        <p14:creationId xmlns:p14="http://schemas.microsoft.com/office/powerpoint/2010/main" val="44316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36D2F3E-9716-4AC9-BA6A-341C6933726E}"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D96B868-3BB0-49C4-8F25-94F12FEDF49C}" type="slidenum">
              <a:rPr lang="he-IL"/>
              <a:pPr>
                <a:defRPr/>
              </a:pPr>
              <a:t>‹#›</a:t>
            </a:fld>
            <a:endParaRPr lang="he-IL" dirty="0"/>
          </a:p>
        </p:txBody>
      </p:sp>
    </p:spTree>
    <p:extLst>
      <p:ext uri="{BB962C8B-B14F-4D97-AF65-F5344CB8AC3E}">
        <p14:creationId xmlns:p14="http://schemas.microsoft.com/office/powerpoint/2010/main" val="30838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598BFC-CFC5-4FFE-B54F-8703BA26764D}" type="slidenum">
              <a:rPr lang="he-IL"/>
              <a:pPr>
                <a:defRPr/>
              </a:pPr>
              <a:t>‹#›</a:t>
            </a:fld>
            <a:endParaRPr lang="he-IL" dirty="0"/>
          </a:p>
        </p:txBody>
      </p:sp>
    </p:spTree>
    <p:extLst>
      <p:ext uri="{BB962C8B-B14F-4D97-AF65-F5344CB8AC3E}">
        <p14:creationId xmlns:p14="http://schemas.microsoft.com/office/powerpoint/2010/main" val="217797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DC41AEE-A165-4B8E-8B7D-A976B52F08D3}" type="slidenum">
              <a:rPr lang="he-IL"/>
              <a:pPr>
                <a:defRPr/>
              </a:pPr>
              <a:t>‹#›</a:t>
            </a:fld>
            <a:endParaRPr lang="he-IL" dirty="0"/>
          </a:p>
        </p:txBody>
      </p:sp>
    </p:spTree>
    <p:extLst>
      <p:ext uri="{BB962C8B-B14F-4D97-AF65-F5344CB8AC3E}">
        <p14:creationId xmlns:p14="http://schemas.microsoft.com/office/powerpoint/2010/main" val="193114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703A31C-71CE-4877-BEBC-E7F2A7C4245D}" type="datetime8">
              <a:rPr lang="he-IL"/>
              <a:pPr>
                <a:defRPr/>
              </a:pPr>
              <a:t>23 נובמבר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BD96B72-4967-4422-A251-DF8A1C44DB43}" type="slidenum">
              <a:rPr lang="he-IL"/>
              <a:pPr>
                <a:defRPr/>
              </a:pPr>
              <a:t>‹#›</a:t>
            </a:fld>
            <a:endParaRPr lang="he-IL" dirty="0"/>
          </a:p>
        </p:txBody>
      </p:sp>
    </p:spTree>
    <p:extLst>
      <p:ext uri="{BB962C8B-B14F-4D97-AF65-F5344CB8AC3E}">
        <p14:creationId xmlns:p14="http://schemas.microsoft.com/office/powerpoint/2010/main" val="3647030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0.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3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2.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4.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6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17.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98DFB2-71B4-42A2-9424-8693812A7053}"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230EAF0-041F-423E-9693-1BB0898AD99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00" r:id="rId1"/>
    <p:sldLayoutId id="2147490501" r:id="rId2"/>
    <p:sldLayoutId id="2147490502" r:id="rId3"/>
    <p:sldLayoutId id="2147490503" r:id="rId4"/>
    <p:sldLayoutId id="214749050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891960-D15F-4C82-A02E-1C49A4DF0D39}"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F7347BC-1671-45E6-8AC8-081BFB31284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29" r:id="rId1"/>
    <p:sldLayoutId id="2147490530" r:id="rId2"/>
    <p:sldLayoutId id="2147490531" r:id="rId3"/>
    <p:sldLayoutId id="2147490496" r:id="rId4"/>
    <p:sldLayoutId id="214749049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C0A9B64-E94C-4C21-9BD5-93A396C6208A}"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D652796-6BF0-43E1-AFB1-5C413F8EE7E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32" r:id="rId1"/>
    <p:sldLayoutId id="2147490533" r:id="rId2"/>
    <p:sldLayoutId id="2147490534" r:id="rId3"/>
    <p:sldLayoutId id="214749053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76F3485-98E6-4A77-916A-1FBF0F2517DB}"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CB7D17-D265-486F-A76B-CBA6D7C822F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36" r:id="rId1"/>
    <p:sldLayoutId id="2147490537" r:id="rId2"/>
    <p:sldLayoutId id="2147490538" r:id="rId3"/>
    <p:sldLayoutId id="2147490539" r:id="rId4"/>
    <p:sldLayoutId id="214749054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373A05C-F8F2-48AC-BC29-2512FBEFC9A6}"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EF8BE03-AF6F-4E49-AD0E-99EFDAE567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41" r:id="rId1"/>
    <p:sldLayoutId id="2147490542" r:id="rId2"/>
    <p:sldLayoutId id="214749054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2298BCF-23A6-4344-9F62-0C83C4852BA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5F6776D-9FA2-46CE-8382-D65DE59BA49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44" r:id="rId1"/>
    <p:sldLayoutId id="2147490545" r:id="rId2"/>
    <p:sldLayoutId id="2147490546" r:id="rId3"/>
    <p:sldLayoutId id="2147490498" r:id="rId4"/>
    <p:sldLayoutId id="214749054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FC24D6-2363-41A0-84D4-34666ED099F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C915D04-2DEE-46D3-9EA9-7B5A296E53C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48" r:id="rId1"/>
    <p:sldLayoutId id="2147490549" r:id="rId2"/>
    <p:sldLayoutId id="2147490550" r:id="rId3"/>
    <p:sldLayoutId id="214749055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AD548D3-1229-4A76-AA9D-8BCC6C0FF40F}"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F97394B-AF1E-4BE1-BB51-EAA3604455E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52" r:id="rId1"/>
    <p:sldLayoutId id="2147490553" r:id="rId2"/>
    <p:sldLayoutId id="2147490554" r:id="rId3"/>
    <p:sldLayoutId id="214749055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783668-4A70-4A67-8FA4-7C6A847AF1B6}"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48E61A-BE25-46B6-BD5E-72FA5146823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56" r:id="rId1"/>
    <p:sldLayoutId id="2147490557" r:id="rId2"/>
    <p:sldLayoutId id="2147490558" r:id="rId3"/>
    <p:sldLayoutId id="214749049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004299E-9FD5-460C-8888-BD48C95D4BB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87EF96-3728-4A1D-A95B-8B85DEE93C6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05" r:id="rId1"/>
    <p:sldLayoutId id="2147490506" r:id="rId2"/>
    <p:sldLayoutId id="214749050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44F1141-23B0-4637-9C34-00E4AE0FBBC6}"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A33FDE8-5596-4CD3-B30F-8DC5B1D0E79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08" r:id="rId1"/>
    <p:sldLayoutId id="2147490509" r:id="rId2"/>
    <p:sldLayoutId id="214749051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2B500E-6FF9-4E23-BC5E-A559FEE0ED52}"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ABBF659-4D47-423F-BD09-0FDF6021519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11" r:id="rId1"/>
    <p:sldLayoutId id="2147490512" r:id="rId2"/>
    <p:sldLayoutId id="214749051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87D675-5812-4929-84FF-93668A531914}"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20D1033-CBA4-4206-8680-A3C71B3A998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14" r:id="rId1"/>
    <p:sldLayoutId id="2147490515" r:id="rId2"/>
    <p:sldLayoutId id="214749051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91F1D78-891D-4512-A95A-D684A70DB49D}"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63F7DF5-68A3-4B63-B6FB-590E7A2EA7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17" r:id="rId1"/>
    <p:sldLayoutId id="2147490518" r:id="rId2"/>
    <p:sldLayoutId id="21474905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15A5A9-2FD6-4D0D-83E5-F0B517C644EC}"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FDCE210-149E-4710-8644-FD60A27E856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20" r:id="rId1"/>
    <p:sldLayoutId id="2147490521" r:id="rId2"/>
    <p:sldLayoutId id="214749052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142DD3-F1BF-44FF-B4FB-7D17B7087EE5}"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6FC0654-1334-4253-99BF-D31A8613A1F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23" r:id="rId1"/>
    <p:sldLayoutId id="2147490524" r:id="rId2"/>
    <p:sldLayoutId id="214749052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ECAE645-215D-4437-BA5C-170723889F89}" type="datetime8">
              <a:rPr lang="he-IL"/>
              <a:pPr>
                <a:defRPr/>
              </a:pPr>
              <a:t>23 נובמבר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761EC4E-E4D1-4559-8E6B-EB6F78C0DB0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526" r:id="rId1"/>
    <p:sldLayoutId id="2147490527" r:id="rId2"/>
    <p:sldLayoutId id="2147490528" r:id="rId3"/>
    <p:sldLayoutId id="214749049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morguefile.com/archive/display/554400" TargetMode="External"/><Relationship Id="rId7"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www.morguefile.com/archive/display/5292" TargetMode="External"/><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hyperlink" Target="http://www.morguefile.com/archive/display/7866966"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commons.wikimedia.org/wiki/File:Cuves_Figeac.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loc.gov/pictures/resource/ggbain.36519/" TargetMode="External"/><Relationship Id="rId2" Type="http://schemas.openxmlformats.org/officeDocument/2006/relationships/image" Target="../media/image2.gif"/><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commons.wikimedia.org/wiki/File:SEWAGE_TREATMENT_PLANT_-_NARA_-_547568.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hyperlink" Target="http://www.navy.mil/view_single.asp?id=8290" TargetMode="External"/><Relationship Id="rId5" Type="http://schemas.openxmlformats.org/officeDocument/2006/relationships/hyperlink" Target="http://cgvi.uscg.mil/media/main.php?g2_itemId=839331"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cgvi.uscg.mil/media/main.php?g2_itemId=839331" TargetMode="External"/><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64.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64.xml"/><Relationship Id="rId5" Type="http://schemas.openxmlformats.org/officeDocument/2006/relationships/image" Target="../media/image45.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30.xml"/><Relationship Id="rId6" Type="http://schemas.openxmlformats.org/officeDocument/2006/relationships/image" Target="../media/image18.emf"/><Relationship Id="rId5" Type="http://schemas.openxmlformats.org/officeDocument/2006/relationships/image" Target="../media/image14.emf"/><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 name="מציין מיקום של מספר שקופית 14"/>
          <p:cNvSpPr>
            <a:spLocks noGrp="1"/>
          </p:cNvSpPr>
          <p:nvPr>
            <p:ph type="sldNum" sz="quarter" idx="12"/>
          </p:nvPr>
        </p:nvSpPr>
        <p:spPr>
          <a:xfrm>
            <a:off x="357188" y="6572250"/>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2887DB12-84FF-48F2-AC46-A094C66E8F0A}" type="slidenum">
              <a:rPr lang="he-IL" sz="1200" smtClean="0">
                <a:solidFill>
                  <a:schemeClr val="bg2">
                    <a:lumMod val="65000"/>
                  </a:schemeClr>
                </a:solidFill>
              </a:rPr>
              <a:pPr>
                <a:defRPr/>
              </a:pPr>
              <a:t>1</a:t>
            </a:fld>
            <a:endParaRPr lang="he-IL" sz="1200" dirty="0" smtClean="0">
              <a:solidFill>
                <a:schemeClr val="bg2">
                  <a:lumMod val="65000"/>
                </a:schemeClr>
              </a:solidFill>
            </a:endParaRPr>
          </a:p>
        </p:txBody>
      </p:sp>
      <p:sp>
        <p:nvSpPr>
          <p:cNvPr id="16" name="Rectangle 3"/>
          <p:cNvSpPr/>
          <p:nvPr/>
        </p:nvSpPr>
        <p:spPr>
          <a:xfrm>
            <a:off x="285750" y="1131888"/>
            <a:ext cx="8572500"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7" name="TextBox 16"/>
          <p:cNvSpPr txBox="1"/>
          <p:nvPr/>
        </p:nvSpPr>
        <p:spPr>
          <a:xfrm>
            <a:off x="755650" y="404813"/>
            <a:ext cx="8162925" cy="6413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3600" b="1" dirty="0">
                <a:solidFill>
                  <a:srgbClr val="FF6600"/>
                </a:solidFill>
              </a:rPr>
              <a:t>מיקרואורגניזמים</a:t>
            </a:r>
            <a:endParaRPr lang="he-IL" sz="3600" b="1" noProof="1">
              <a:solidFill>
                <a:srgbClr val="FF6600"/>
              </a:solidFill>
            </a:endParaRPr>
          </a:p>
        </p:txBody>
      </p:sp>
      <p:sp>
        <p:nvSpPr>
          <p:cNvPr id="19" name="Rectangle 17"/>
          <p:cNvSpPr/>
          <p:nvPr/>
        </p:nvSpPr>
        <p:spPr>
          <a:xfrm>
            <a:off x="357188" y="2808288"/>
            <a:ext cx="8429625" cy="278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30000"/>
              </a:lnSpc>
              <a:defRPr/>
            </a:pPr>
            <a:r>
              <a:rPr lang="he-IL" u="sng" dirty="0">
                <a:solidFill>
                  <a:schemeClr val="tx1"/>
                </a:solidFill>
              </a:rPr>
              <a:t>שימוש במיקרואורגניזמים המבצעים תהליך תסיסה בתעשייה</a:t>
            </a:r>
            <a:r>
              <a:rPr lang="he-IL" dirty="0">
                <a:solidFill>
                  <a:schemeClr val="tx1"/>
                </a:solidFill>
              </a:rPr>
              <a:t>:</a:t>
            </a:r>
          </a:p>
          <a:p>
            <a:pPr>
              <a:lnSpc>
                <a:spcPct val="130000"/>
              </a:lnSpc>
              <a:buFontTx/>
              <a:buBlip>
                <a:blip r:embed="rId5"/>
              </a:buBlip>
              <a:defRPr/>
            </a:pPr>
            <a:r>
              <a:rPr lang="he-IL" dirty="0">
                <a:solidFill>
                  <a:schemeClr val="tx1"/>
                </a:solidFill>
              </a:rPr>
              <a:t> בתעשיית המזון: מוצרי חלב, מאפים, יין ומשקאות אלכוהול אחרים, ירקות כבושים.</a:t>
            </a:r>
          </a:p>
          <a:p>
            <a:pPr>
              <a:lnSpc>
                <a:spcPct val="130000"/>
              </a:lnSpc>
              <a:buFontTx/>
              <a:buBlip>
                <a:blip r:embed="rId5"/>
              </a:buBlip>
              <a:defRPr/>
            </a:pPr>
            <a:r>
              <a:rPr lang="he-IL" dirty="0">
                <a:solidFill>
                  <a:schemeClr val="tx1"/>
                </a:solidFill>
              </a:rPr>
              <a:t> ייצור תעשייתי של חומרים ביוכימיקלים: אצטון, אנטיביוטיקה.</a:t>
            </a:r>
          </a:p>
          <a:p>
            <a:pPr>
              <a:lnSpc>
                <a:spcPct val="130000"/>
              </a:lnSpc>
              <a:defRPr/>
            </a:pPr>
            <a:endParaRPr lang="he-IL" dirty="0">
              <a:solidFill>
                <a:schemeClr val="tx1"/>
              </a:solidFill>
            </a:endParaRPr>
          </a:p>
          <a:p>
            <a:pPr>
              <a:lnSpc>
                <a:spcPct val="130000"/>
              </a:lnSpc>
              <a:buFontTx/>
              <a:buBlip>
                <a:blip r:embed="rId5"/>
              </a:buBlip>
              <a:defRPr/>
            </a:pPr>
            <a:r>
              <a:rPr lang="he-IL" dirty="0">
                <a:solidFill>
                  <a:schemeClr val="tx1"/>
                </a:solidFill>
              </a:rPr>
              <a:t> </a:t>
            </a:r>
            <a:r>
              <a:rPr lang="he-IL" u="sng" dirty="0">
                <a:solidFill>
                  <a:schemeClr val="tx1"/>
                </a:solidFill>
              </a:rPr>
              <a:t>שימוש במיקרואורגניזמים לשמירת איכות הסביבה</a:t>
            </a:r>
            <a:r>
              <a:rPr lang="he-IL" dirty="0">
                <a:solidFill>
                  <a:schemeClr val="tx1"/>
                </a:solidFill>
              </a:rPr>
              <a:t>:</a:t>
            </a:r>
          </a:p>
          <a:p>
            <a:pPr>
              <a:lnSpc>
                <a:spcPct val="130000"/>
              </a:lnSpc>
              <a:buFontTx/>
              <a:buBlip>
                <a:blip r:embed="rId5"/>
              </a:buBlip>
              <a:defRPr/>
            </a:pPr>
            <a:r>
              <a:rPr lang="he-IL" dirty="0">
                <a:solidFill>
                  <a:schemeClr val="tx1"/>
                </a:solidFill>
              </a:rPr>
              <a:t> שימוש בתפקוד המיקרואורגניזמים בתור מפרקים לטיהור מי ביוב ופירוק אשפה.</a:t>
            </a:r>
          </a:p>
          <a:p>
            <a:pPr>
              <a:lnSpc>
                <a:spcPct val="130000"/>
              </a:lnSpc>
              <a:buFontTx/>
              <a:buBlip>
                <a:blip r:embed="rId5"/>
              </a:buBlip>
              <a:defRPr/>
            </a:pPr>
            <a:r>
              <a:rPr lang="he-IL" b="1" dirty="0">
                <a:solidFill>
                  <a:schemeClr val="tx1"/>
                </a:solidFill>
              </a:rPr>
              <a:t> </a:t>
            </a:r>
            <a:r>
              <a:rPr lang="he-IL" dirty="0">
                <a:solidFill>
                  <a:schemeClr val="tx1"/>
                </a:solidFill>
              </a:rPr>
              <a:t>פירוק מזהמים (נפט).</a:t>
            </a:r>
            <a:endParaRPr lang="he-IL" dirty="0">
              <a:solidFill>
                <a:schemeClr val="accent6">
                  <a:lumMod val="50000"/>
                  <a:lumOff val="50000"/>
                </a:schemeClr>
              </a:solidFill>
            </a:endParaRPr>
          </a:p>
        </p:txBody>
      </p:sp>
      <p:sp>
        <p:nvSpPr>
          <p:cNvPr id="78854" name="Rectangle 18"/>
          <p:cNvSpPr>
            <a:spLocks noChangeArrowheads="1"/>
          </p:cNvSpPr>
          <p:nvPr/>
        </p:nvSpPr>
        <p:spPr bwMode="auto">
          <a:xfrm>
            <a:off x="7348538" y="228600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2000" b="1">
                <a:solidFill>
                  <a:srgbClr val="1D4C72"/>
                </a:solidFill>
              </a:rPr>
              <a:t>נושאי השיעור</a:t>
            </a:r>
          </a:p>
        </p:txBody>
      </p:sp>
      <p:sp>
        <p:nvSpPr>
          <p:cNvPr id="78855" name="כותרת 6"/>
          <p:cNvSpPr txBox="1">
            <a:spLocks/>
          </p:cNvSpPr>
          <p:nvPr/>
        </p:nvSpPr>
        <p:spPr bwMode="auto">
          <a:xfrm>
            <a:off x="357188" y="1169988"/>
            <a:ext cx="85725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sz="3200" b="1">
                <a:solidFill>
                  <a:srgbClr val="FF6600"/>
                </a:solidFill>
              </a:rPr>
              <a:t>מיקרואורגניזמים בשירות האדם – חלק א'</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287338"/>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8067" name="Slide Number Placeholder 8"/>
          <p:cNvSpPr txBox="1">
            <a:spLocks noGrp="1"/>
          </p:cNvSpPr>
          <p:nvPr/>
        </p:nvSpPr>
        <p:spPr bwMode="auto">
          <a:xfrm>
            <a:off x="39688" y="6604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D361A74-7FC0-40EE-A9BC-793BB7E43B16}" type="slidenum">
              <a:rPr lang="he-IL">
                <a:solidFill>
                  <a:srgbClr val="FFFCF7"/>
                </a:solidFill>
              </a:rPr>
              <a:pPr algn="l" eaLnBrk="1" hangingPunct="1"/>
              <a:t>10</a:t>
            </a:fld>
            <a:endParaRPr lang="he-IL">
              <a:solidFill>
                <a:srgbClr val="FFFCF7"/>
              </a:solidFill>
            </a:endParaRPr>
          </a:p>
        </p:txBody>
      </p:sp>
      <p:sp>
        <p:nvSpPr>
          <p:cNvPr id="88068" name="כותרת 5"/>
          <p:cNvSpPr>
            <a:spLocks noGrp="1"/>
          </p:cNvSpPr>
          <p:nvPr>
            <p:ph type="ctrTitle" idx="4294967295"/>
          </p:nvPr>
        </p:nvSpPr>
        <p:spPr bwMode="auto">
          <a:xfrm>
            <a:off x="674688" y="-36513"/>
            <a:ext cx="7772400" cy="441326"/>
          </a:xfrm>
          <a:prstGeom prst="rect">
            <a:avLst/>
          </a:prstGeom>
          <a:ln>
            <a:miter lim="800000"/>
            <a:headEnd/>
            <a:tailEnd/>
          </a:ln>
        </p:spPr>
        <p:txBody>
          <a:bodyPr/>
          <a:lstStyle/>
          <a:p>
            <a:pPr>
              <a:defRPr/>
            </a:pPr>
            <a:r>
              <a:rPr lang="he-IL" sz="1800" b="1" dirty="0" smtClean="0">
                <a:solidFill>
                  <a:schemeClr val="accent3"/>
                </a:solidFill>
              </a:rPr>
              <a:t>הרחבה: </a:t>
            </a:r>
            <a:r>
              <a:rPr lang="he-IL" sz="1800" b="1" dirty="0" smtClean="0">
                <a:solidFill>
                  <a:srgbClr val="FF6600"/>
                </a:solidFill>
              </a:rPr>
              <a:t>הכנת גבינות רכות וקשות</a:t>
            </a:r>
            <a:endParaRPr lang="he-IL" sz="1800" dirty="0" smtClean="0"/>
          </a:p>
        </p:txBody>
      </p:sp>
      <p:sp>
        <p:nvSpPr>
          <p:cNvPr id="16" name="TextBox 15"/>
          <p:cNvSpPr txBox="1"/>
          <p:nvPr/>
        </p:nvSpPr>
        <p:spPr>
          <a:xfrm>
            <a:off x="1381125" y="3359150"/>
            <a:ext cx="4198938"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גבינות קשות מתקבלות לאחר תהליכי</a:t>
            </a:r>
          </a:p>
          <a:p>
            <a:pPr fontAlgn="auto">
              <a:spcBef>
                <a:spcPts val="0"/>
              </a:spcBef>
              <a:spcAft>
                <a:spcPts val="0"/>
              </a:spcAft>
              <a:defRPr/>
            </a:pPr>
            <a:r>
              <a:rPr lang="he-IL" kern="0" dirty="0">
                <a:solidFill>
                  <a:prstClr val="black"/>
                </a:solidFill>
              </a:rPr>
              <a:t>עיבוד נוספים של הגבינות הלבנות הרכות.</a:t>
            </a:r>
          </a:p>
        </p:txBody>
      </p:sp>
      <p:grpSp>
        <p:nvGrpSpPr>
          <p:cNvPr id="88070" name="קבוצה 4"/>
          <p:cNvGrpSpPr>
            <a:grpSpLocks/>
          </p:cNvGrpSpPr>
          <p:nvPr/>
        </p:nvGrpSpPr>
        <p:grpSpPr bwMode="auto">
          <a:xfrm>
            <a:off x="388938" y="4149725"/>
            <a:ext cx="7910512" cy="2247900"/>
            <a:chOff x="388606" y="4010571"/>
            <a:chExt cx="7910519" cy="2249234"/>
          </a:xfrm>
        </p:grpSpPr>
        <p:sp>
          <p:nvSpPr>
            <p:cNvPr id="88089" name="מלבן 9"/>
            <p:cNvSpPr>
              <a:spLocks noChangeArrowheads="1"/>
            </p:cNvSpPr>
            <p:nvPr/>
          </p:nvSpPr>
          <p:spPr bwMode="auto">
            <a:xfrm>
              <a:off x="5755513" y="5738763"/>
              <a:ext cx="18197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100">
                  <a:solidFill>
                    <a:srgbClr val="000000"/>
                  </a:solidFill>
                  <a:hlinkClick r:id="rId3"/>
                </a:rPr>
                <a:t> </a:t>
              </a:r>
              <a:r>
                <a:rPr lang="en-US" sz="1000">
                  <a:solidFill>
                    <a:srgbClr val="000000"/>
                  </a:solidFill>
                  <a:hlinkClick r:id="rId3"/>
                </a:rPr>
                <a:t>alvimann at .morguefile.com</a:t>
              </a:r>
              <a:endParaRPr lang="en-US" sz="1000">
                <a:solidFill>
                  <a:srgbClr val="000000"/>
                </a:solidFill>
              </a:endParaRPr>
            </a:p>
          </p:txBody>
        </p:sp>
        <p:sp>
          <p:nvSpPr>
            <p:cNvPr id="88090" name="מלבן 11"/>
            <p:cNvSpPr>
              <a:spLocks noChangeArrowheads="1"/>
            </p:cNvSpPr>
            <p:nvPr/>
          </p:nvSpPr>
          <p:spPr bwMode="auto">
            <a:xfrm>
              <a:off x="778947" y="6013584"/>
              <a:ext cx="19928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00000"/>
                  </a:solidFill>
                  <a:hlinkClick r:id="rId4"/>
                </a:rPr>
                <a:t>MaxStraeten at .morguefile.com</a:t>
              </a:r>
              <a:endParaRPr lang="en-US" sz="1000">
                <a:solidFill>
                  <a:srgbClr val="000000"/>
                </a:solidFill>
              </a:endParaRPr>
            </a:p>
          </p:txBody>
        </p:sp>
        <p:pic>
          <p:nvPicPr>
            <p:cNvPr id="880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729" y="4863634"/>
              <a:ext cx="2969191" cy="12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2" name="מלבן 12"/>
            <p:cNvSpPr>
              <a:spLocks noChangeArrowheads="1"/>
            </p:cNvSpPr>
            <p:nvPr/>
          </p:nvSpPr>
          <p:spPr bwMode="auto">
            <a:xfrm>
              <a:off x="5571549" y="4010571"/>
              <a:ext cx="17876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00000"/>
                  </a:solidFill>
                  <a:hlinkClick r:id="rId6"/>
                </a:rPr>
                <a:t>kconnors at .morguefile.com</a:t>
              </a:r>
              <a:endParaRPr lang="en-US" sz="1000">
                <a:solidFill>
                  <a:srgbClr val="000000"/>
                </a:solidFill>
              </a:endParaRPr>
            </a:p>
          </p:txBody>
        </p:sp>
        <p:sp>
          <p:nvSpPr>
            <p:cNvPr id="3" name="מלבן 2"/>
            <p:cNvSpPr/>
            <p:nvPr/>
          </p:nvSpPr>
          <p:spPr>
            <a:xfrm>
              <a:off x="388606" y="4217068"/>
              <a:ext cx="7910519" cy="646496"/>
            </a:xfrm>
            <a:prstGeom prst="rect">
              <a:avLst/>
            </a:prstGeom>
          </p:spPr>
          <p:txBody>
            <a:bodyPr>
              <a:spAutoFit/>
            </a:bodyPr>
            <a:lstStyle/>
            <a:p>
              <a:pPr fontAlgn="auto">
                <a:spcBef>
                  <a:spcPts val="0"/>
                </a:spcBef>
                <a:spcAft>
                  <a:spcPts val="0"/>
                </a:spcAft>
                <a:defRPr/>
              </a:pPr>
              <a:r>
                <a:rPr lang="he-IL" u="sng" kern="0" dirty="0">
                  <a:solidFill>
                    <a:prstClr val="black"/>
                  </a:solidFill>
                </a:rPr>
                <a:t>טעמים ומרקמים מיוחדים מוקנים לגבינות עקב שימוש במיקרואורגניזמים נוספים </a:t>
              </a:r>
            </a:p>
            <a:p>
              <a:pPr fontAlgn="auto">
                <a:spcBef>
                  <a:spcPts val="0"/>
                </a:spcBef>
                <a:spcAft>
                  <a:spcPts val="0"/>
                </a:spcAft>
                <a:defRPr/>
              </a:pPr>
              <a:r>
                <a:rPr lang="he-IL" kern="0" dirty="0">
                  <a:solidFill>
                    <a:prstClr val="black"/>
                  </a:solidFill>
                </a:rPr>
                <a:t>                                      </a:t>
              </a:r>
              <a:r>
                <a:rPr lang="he-IL" u="sng" kern="0" dirty="0">
                  <a:solidFill>
                    <a:prstClr val="black"/>
                  </a:solidFill>
                </a:rPr>
                <a:t>מלבד חיידקי חומצת חלב</a:t>
              </a:r>
              <a:r>
                <a:rPr lang="he-IL" kern="0" dirty="0">
                  <a:solidFill>
                    <a:prstClr val="black"/>
                  </a:solidFill>
                </a:rPr>
                <a:t>:</a:t>
              </a:r>
            </a:p>
          </p:txBody>
        </p:sp>
      </p:grpSp>
      <p:grpSp>
        <p:nvGrpSpPr>
          <p:cNvPr id="88071" name="קבוצה 18"/>
          <p:cNvGrpSpPr>
            <a:grpSpLocks/>
          </p:cNvGrpSpPr>
          <p:nvPr/>
        </p:nvGrpSpPr>
        <p:grpSpPr bwMode="auto">
          <a:xfrm>
            <a:off x="323528" y="661985"/>
            <a:ext cx="8064822" cy="1919291"/>
            <a:chOff x="-114379" y="589482"/>
            <a:chExt cx="8065130" cy="1919846"/>
          </a:xfrm>
        </p:grpSpPr>
        <p:sp>
          <p:nvSpPr>
            <p:cNvPr id="15" name="TextBox 14"/>
            <p:cNvSpPr txBox="1"/>
            <p:nvPr/>
          </p:nvSpPr>
          <p:spPr>
            <a:xfrm>
              <a:off x="3805631" y="616479"/>
              <a:ext cx="4145120" cy="92419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הכנת גבינה לבנה רכה </a:t>
              </a:r>
            </a:p>
            <a:p>
              <a:pPr fontAlgn="auto">
                <a:spcBef>
                  <a:spcPts val="0"/>
                </a:spcBef>
                <a:spcAft>
                  <a:spcPts val="0"/>
                </a:spcAft>
                <a:defRPr/>
              </a:pPr>
              <a:r>
                <a:rPr lang="he-IL" kern="0" dirty="0"/>
                <a:t>מוציאים מן היוגורט את המים על ידי תלייתו</a:t>
              </a:r>
            </a:p>
            <a:p>
              <a:pPr fontAlgn="auto">
                <a:spcBef>
                  <a:spcPts val="0"/>
                </a:spcBef>
                <a:spcAft>
                  <a:spcPts val="0"/>
                </a:spcAft>
                <a:defRPr/>
              </a:pPr>
              <a:r>
                <a:rPr lang="he-IL" kern="0" dirty="0"/>
                <a:t>בשקית בד, ומקבלים </a:t>
              </a:r>
              <a:r>
                <a:rPr lang="he-IL" kern="0" dirty="0">
                  <a:solidFill>
                    <a:prstClr val="black"/>
                  </a:solidFill>
                </a:rPr>
                <a:t>גבינה לבנה רכה.</a:t>
              </a:r>
            </a:p>
          </p:txBody>
        </p:sp>
        <p:pic>
          <p:nvPicPr>
            <p:cNvPr id="8808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7954" y="589482"/>
              <a:ext cx="561975" cy="15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מחבר חץ ישר 13"/>
            <p:cNvCxnSpPr/>
            <p:nvPr/>
          </p:nvCxnSpPr>
          <p:spPr>
            <a:xfrm flipH="1">
              <a:off x="2478008" y="2134442"/>
              <a:ext cx="6350" cy="323943"/>
            </a:xfrm>
            <a:prstGeom prst="straightConnector1">
              <a:avLst/>
            </a:prstGeom>
            <a:ln w="19050">
              <a:solidFill>
                <a:srgbClr val="038EED"/>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2334317" y="2125167"/>
              <a:ext cx="0" cy="323943"/>
            </a:xfrm>
            <a:prstGeom prst="straightConnector1">
              <a:avLst/>
            </a:prstGeom>
            <a:ln w="19050">
              <a:solidFill>
                <a:srgbClr val="038EED"/>
              </a:solidFill>
              <a:tailEnd type="arrow"/>
            </a:ln>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2478008" y="2133107"/>
              <a:ext cx="2097168" cy="308064"/>
            </a:xfrm>
            <a:prstGeom prst="rect">
              <a:avLst/>
            </a:prstGeom>
          </p:spPr>
          <p:txBody>
            <a:bodyPr wrap="none">
              <a:spAutoFit/>
            </a:bodyPr>
            <a:lstStyle/>
            <a:p>
              <a:pPr>
                <a:defRPr/>
              </a:pPr>
              <a:r>
                <a:rPr lang="he-IL" sz="1400" b="1" kern="0" dirty="0">
                  <a:solidFill>
                    <a:srgbClr val="038EED"/>
                  </a:solidFill>
                </a:rPr>
                <a:t>2. המים מטפטפים החוצה.</a:t>
              </a:r>
              <a:endParaRPr lang="he-IL" sz="1400" b="1" dirty="0">
                <a:solidFill>
                  <a:srgbClr val="038EED"/>
                </a:solidFill>
              </a:endParaRPr>
            </a:p>
          </p:txBody>
        </p:sp>
        <p:sp>
          <p:nvSpPr>
            <p:cNvPr id="27" name="מלבן 26"/>
            <p:cNvSpPr/>
            <p:nvPr/>
          </p:nvSpPr>
          <p:spPr>
            <a:xfrm>
              <a:off x="2414261" y="788675"/>
              <a:ext cx="1482781" cy="738401"/>
            </a:xfrm>
            <a:prstGeom prst="rect">
              <a:avLst/>
            </a:prstGeom>
          </p:spPr>
          <p:txBody>
            <a:bodyPr>
              <a:spAutoFit/>
            </a:bodyPr>
            <a:lstStyle/>
            <a:p>
              <a:pPr>
                <a:defRPr/>
              </a:pPr>
              <a:r>
                <a:rPr lang="he-IL" sz="1400" b="1" kern="0" dirty="0"/>
                <a:t>1. שמים את </a:t>
              </a:r>
            </a:p>
            <a:p>
              <a:pPr>
                <a:defRPr/>
              </a:pPr>
              <a:r>
                <a:rPr lang="he-IL" sz="1400" b="1" kern="0" dirty="0"/>
                <a:t>    היוגורט </a:t>
              </a:r>
            </a:p>
            <a:p>
              <a:pPr>
                <a:defRPr/>
              </a:pPr>
              <a:r>
                <a:rPr lang="he-IL" sz="1400" b="1" kern="0" dirty="0"/>
                <a:t>    בשקית בד.</a:t>
              </a:r>
              <a:endParaRPr lang="he-IL" sz="1400" b="1" dirty="0"/>
            </a:p>
          </p:txBody>
        </p:sp>
        <p:sp>
          <p:nvSpPr>
            <p:cNvPr id="28" name="מלבן 27"/>
            <p:cNvSpPr/>
            <p:nvPr/>
          </p:nvSpPr>
          <p:spPr>
            <a:xfrm>
              <a:off x="-114379" y="1986889"/>
              <a:ext cx="1777820" cy="522439"/>
            </a:xfrm>
            <a:prstGeom prst="rect">
              <a:avLst/>
            </a:prstGeom>
          </p:spPr>
          <p:txBody>
            <a:bodyPr wrap="square">
              <a:spAutoFit/>
            </a:bodyPr>
            <a:lstStyle/>
            <a:p>
              <a:pPr>
                <a:defRPr/>
              </a:pPr>
              <a:r>
                <a:rPr lang="he-IL" sz="1400" b="1" kern="0" dirty="0"/>
                <a:t>3. בשקית מתקבלת </a:t>
              </a:r>
            </a:p>
            <a:p>
              <a:pPr>
                <a:defRPr/>
              </a:pPr>
              <a:r>
                <a:rPr lang="he-IL" sz="1400" b="1" kern="0" dirty="0"/>
                <a:t>    גבינה לבנה רכה.</a:t>
              </a:r>
              <a:endParaRPr lang="he-IL" sz="1400" b="1" dirty="0"/>
            </a:p>
          </p:txBody>
        </p:sp>
        <p:sp>
          <p:nvSpPr>
            <p:cNvPr id="18" name="חץ ימינה 17"/>
            <p:cNvSpPr/>
            <p:nvPr/>
          </p:nvSpPr>
          <p:spPr>
            <a:xfrm flipH="1">
              <a:off x="1613879" y="1196432"/>
              <a:ext cx="431816" cy="233429"/>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pic>
        <p:nvPicPr>
          <p:cNvPr id="8807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863" y="3141663"/>
            <a:ext cx="24701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098925" y="2708275"/>
            <a:ext cx="4144963"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הכנת גבינות קשות</a:t>
            </a:r>
          </a:p>
        </p:txBody>
      </p:sp>
      <p:sp>
        <p:nvSpPr>
          <p:cNvPr id="33" name="מלבן 32"/>
          <p:cNvSpPr/>
          <p:nvPr/>
        </p:nvSpPr>
        <p:spPr>
          <a:xfrm>
            <a:off x="185738" y="6381750"/>
            <a:ext cx="4484687" cy="307975"/>
          </a:xfrm>
          <a:prstGeom prst="rect">
            <a:avLst/>
          </a:prstGeom>
        </p:spPr>
        <p:txBody>
          <a:bodyPr>
            <a:spAutoFit/>
          </a:bodyPr>
          <a:lstStyle/>
          <a:p>
            <a:pPr>
              <a:defRPr/>
            </a:pPr>
            <a:r>
              <a:rPr lang="he-IL" sz="1400" b="1" kern="0" dirty="0"/>
              <a:t>פטריות עובש (רוקפור וקממבר) נותנות לגבינות טעם מיוחד.</a:t>
            </a:r>
            <a:endParaRPr lang="he-IL" sz="1400" b="1" dirty="0"/>
          </a:p>
        </p:txBody>
      </p:sp>
      <p:sp>
        <p:nvSpPr>
          <p:cNvPr id="34" name="מלבן 33"/>
          <p:cNvSpPr/>
          <p:nvPr/>
        </p:nvSpPr>
        <p:spPr>
          <a:xfrm>
            <a:off x="4864100" y="6146800"/>
            <a:ext cx="3717925" cy="522288"/>
          </a:xfrm>
          <a:prstGeom prst="rect">
            <a:avLst/>
          </a:prstGeom>
        </p:spPr>
        <p:txBody>
          <a:bodyPr>
            <a:spAutoFit/>
          </a:bodyPr>
          <a:lstStyle/>
          <a:p>
            <a:pPr>
              <a:defRPr/>
            </a:pPr>
            <a:r>
              <a:rPr lang="he-IL" sz="1400" b="1" kern="0" dirty="0"/>
              <a:t>החורים בגבינה נוצרים מפחמן דו</a:t>
            </a:r>
            <a:r>
              <a:rPr lang="he-IL" sz="1400" b="1" kern="0" dirty="0">
                <a:latin typeface="Arial"/>
                <a:cs typeface="Arial"/>
              </a:rPr>
              <a:t>־</a:t>
            </a:r>
            <a:r>
              <a:rPr lang="he-IL" sz="1400" b="1" kern="0" dirty="0"/>
              <a:t>חמצני שנפלט</a:t>
            </a:r>
          </a:p>
          <a:p>
            <a:pPr>
              <a:defRPr/>
            </a:pPr>
            <a:r>
              <a:rPr lang="he-IL" sz="1400" b="1" kern="0" dirty="0"/>
              <a:t>בתהליכים המבוצעים על ידי המיקרואורגניזמים.</a:t>
            </a:r>
            <a:endParaRPr lang="he-IL" sz="1400" b="1" dirty="0"/>
          </a:p>
        </p:txBody>
      </p:sp>
      <p:pic>
        <p:nvPicPr>
          <p:cNvPr id="8807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825" y="5016500"/>
            <a:ext cx="20542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מלבן 39"/>
          <p:cNvSpPr/>
          <p:nvPr/>
        </p:nvSpPr>
        <p:spPr>
          <a:xfrm>
            <a:off x="185738" y="415925"/>
            <a:ext cx="8594725" cy="22923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מלבן 40"/>
          <p:cNvSpPr/>
          <p:nvPr/>
        </p:nvSpPr>
        <p:spPr>
          <a:xfrm>
            <a:off x="196850" y="2749550"/>
            <a:ext cx="8594725" cy="39385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8807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573088"/>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Slide Number Placeholder 15"/>
          <p:cNvSpPr txBox="1">
            <a:spLocks noGrp="1"/>
          </p:cNvSpPr>
          <p:nvPr/>
        </p:nvSpPr>
        <p:spPr bwMode="auto">
          <a:xfrm>
            <a:off x="-107950" y="6597650"/>
            <a:ext cx="431800" cy="214313"/>
          </a:xfrm>
          <a:prstGeom prst="rect">
            <a:avLst/>
          </a:prstGeom>
          <a:noFill/>
          <a:ln>
            <a:miter lim="800000"/>
            <a:headEnd/>
            <a:tailEnd/>
          </a:ln>
        </p:spPr>
        <p:txBody>
          <a:bodyPr/>
          <a:lstStyle/>
          <a:p>
            <a:pPr algn="l">
              <a:defRPr/>
            </a:pPr>
            <a:fld id="{45061714-6413-4FB7-8963-01A3F502449C}" type="slidenum">
              <a:rPr lang="he-IL" sz="1100">
                <a:solidFill>
                  <a:prstClr val="white">
                    <a:lumMod val="75000"/>
                  </a:prstClr>
                </a:solidFill>
                <a:latin typeface="+mn-lt"/>
                <a:cs typeface="+mn-cs"/>
              </a:rPr>
              <a:pPr algn="l">
                <a:defRPr/>
              </a:pPr>
              <a:t>10</a:t>
            </a:fld>
            <a:endParaRPr lang="he-IL" sz="1100" dirty="0">
              <a:solidFill>
                <a:prstClr val="white">
                  <a:lumMod val="75000"/>
                </a:prst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09588"/>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2: </a:t>
            </a:r>
            <a:r>
              <a:rPr lang="he-IL" dirty="0" smtClean="0">
                <a:solidFill>
                  <a:srgbClr val="1D4C72"/>
                </a:solidFill>
              </a:rPr>
              <a:t>בגרות תש"ע</a:t>
            </a:r>
          </a:p>
          <a:p>
            <a:pPr eaLnBrk="1" hangingPunct="1">
              <a:defRPr/>
            </a:pPr>
            <a:r>
              <a:rPr lang="he-IL" dirty="0" smtClean="0">
                <a:solidFill>
                  <a:srgbClr val="1D4C72"/>
                </a:solidFill>
              </a:rPr>
              <a:t>חלב שהושאר מחוץ למקרר החמיץ לאחר זמן מה.</a:t>
            </a:r>
          </a:p>
          <a:p>
            <a:pPr eaLnBrk="1" hangingPunct="1">
              <a:defRPr/>
            </a:pPr>
            <a:r>
              <a:rPr lang="he-IL" dirty="0" smtClean="0">
                <a:solidFill>
                  <a:srgbClr val="1D4C72"/>
                </a:solidFill>
              </a:rPr>
              <a:t>א. הסבירו מהו התהליך שהתרחש בחלב וגרם להחמצתו.</a:t>
            </a:r>
          </a:p>
          <a:p>
            <a:pPr eaLnBrk="1" hangingPunct="1">
              <a:defRPr/>
            </a:pPr>
            <a:r>
              <a:rPr lang="he-IL" dirty="0" smtClean="0">
                <a:solidFill>
                  <a:srgbClr val="1D4C72"/>
                </a:solidFill>
              </a:rPr>
              <a:t>ב. האם התהליך שציינתם בסעיף א' ייפסק לאחר זמן? הסבירו את תשובתכם.</a:t>
            </a:r>
          </a:p>
        </p:txBody>
      </p:sp>
      <p:sp>
        <p:nvSpPr>
          <p:cNvPr id="8199" name="Slide Number Placeholder 6"/>
          <p:cNvSpPr txBox="1">
            <a:spLocks noGrp="1"/>
          </p:cNvSpPr>
          <p:nvPr/>
        </p:nvSpPr>
        <p:spPr bwMode="auto">
          <a:xfrm>
            <a:off x="107950" y="6524625"/>
            <a:ext cx="2133600" cy="365125"/>
          </a:xfrm>
          <a:prstGeom prst="rect">
            <a:avLst/>
          </a:prstGeom>
          <a:noFill/>
          <a:ln>
            <a:miter lim="800000"/>
            <a:headEnd/>
            <a:tailEnd/>
          </a:ln>
        </p:spPr>
        <p:txBody>
          <a:bodyPr/>
          <a:lstStyle/>
          <a:p>
            <a:pPr algn="l" fontAlgn="auto">
              <a:spcBef>
                <a:spcPts val="0"/>
              </a:spcBef>
              <a:spcAft>
                <a:spcPts val="0"/>
              </a:spcAft>
              <a:defRPr/>
            </a:pPr>
            <a:fld id="{7FDBB908-AC51-4D80-AAB0-908502D86BE1}" type="slidenum">
              <a:rPr lang="he-IL" sz="1200">
                <a:solidFill>
                  <a:schemeClr val="bg2">
                    <a:lumMod val="65000"/>
                  </a:schemeClr>
                </a:solidFill>
                <a:latin typeface="+mn-lt"/>
                <a:cs typeface="+mn-cs"/>
              </a:rPr>
              <a:pPr algn="l" fontAlgn="auto">
                <a:spcBef>
                  <a:spcPts val="0"/>
                </a:spcBef>
                <a:spcAft>
                  <a:spcPts val="0"/>
                </a:spcAft>
                <a:defRPr/>
              </a:pPr>
              <a:t>11</a:t>
            </a:fld>
            <a:endParaRPr lang="he-IL" sz="1200" dirty="0">
              <a:solidFill>
                <a:schemeClr val="bg2">
                  <a:lumMod val="65000"/>
                </a:schemeClr>
              </a:solidFill>
              <a:latin typeface="+mn-lt"/>
              <a:cs typeface="+mn-cs"/>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89093" name="כותרת 6"/>
          <p:cNvSpPr>
            <a:spLocks noGrp="1"/>
          </p:cNvSpPr>
          <p:nvPr>
            <p:ph type="title" idx="4294967295"/>
          </p:nvPr>
        </p:nvSpPr>
        <p:spPr bwMode="auto">
          <a:xfrm>
            <a:off x="357188"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107950" y="6524625"/>
            <a:ext cx="2133600" cy="365125"/>
          </a:xfrm>
          <a:prstGeom prst="rect">
            <a:avLst/>
          </a:prstGeom>
          <a:noFill/>
          <a:ln>
            <a:miter lim="800000"/>
            <a:headEnd/>
            <a:tailEnd/>
          </a:ln>
        </p:spPr>
        <p:txBody>
          <a:bodyPr/>
          <a:lstStyle/>
          <a:p>
            <a:pPr algn="l" fontAlgn="auto">
              <a:spcBef>
                <a:spcPts val="0"/>
              </a:spcBef>
              <a:spcAft>
                <a:spcPts val="0"/>
              </a:spcAft>
              <a:defRPr/>
            </a:pPr>
            <a:fld id="{9D41A9EE-77E4-4A0A-AF77-7DCEB0D994F4}" type="slidenum">
              <a:rPr lang="he-IL" sz="1200">
                <a:solidFill>
                  <a:schemeClr val="bg2">
                    <a:lumMod val="65000"/>
                  </a:schemeClr>
                </a:solidFill>
                <a:latin typeface="+mn-lt"/>
                <a:cs typeface="+mn-cs"/>
              </a:rPr>
              <a:pPr algn="l" fontAlgn="auto">
                <a:spcBef>
                  <a:spcPts val="0"/>
                </a:spcBef>
                <a:spcAft>
                  <a:spcPts val="0"/>
                </a:spcAft>
                <a:defRPr/>
              </a:pPr>
              <a:t>12</a:t>
            </a:fld>
            <a:endParaRPr lang="he-IL" sz="1200" dirty="0">
              <a:solidFill>
                <a:schemeClr val="bg2">
                  <a:lumMod val="65000"/>
                </a:schemeClr>
              </a:solidFill>
              <a:latin typeface="+mn-lt"/>
              <a:cs typeface="+mn-cs"/>
            </a:endParaRPr>
          </a:p>
        </p:txBody>
      </p:sp>
      <p:sp>
        <p:nvSpPr>
          <p:cNvPr id="9" name="Rectangle 3"/>
          <p:cNvSpPr/>
          <p:nvPr/>
        </p:nvSpPr>
        <p:spPr>
          <a:xfrm>
            <a:off x="231775"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90116" name="כותרת 6"/>
          <p:cNvSpPr>
            <a:spLocks noGrp="1"/>
          </p:cNvSpPr>
          <p:nvPr>
            <p:ph type="title" idx="4294967295"/>
          </p:nvPr>
        </p:nvSpPr>
        <p:spPr bwMode="auto">
          <a:xfrm>
            <a:off x="179388" y="131763"/>
            <a:ext cx="8407400" cy="368300"/>
          </a:xfrm>
          <a:prstGeom prst="rect">
            <a:avLst/>
          </a:prstGeom>
          <a:ln>
            <a:miter lim="800000"/>
            <a:headEnd/>
            <a:tailEnd/>
          </a:ln>
        </p:spPr>
        <p:txBody>
          <a:bodyPr/>
          <a:lstStyle/>
          <a:p>
            <a:pPr>
              <a:defRPr/>
            </a:pPr>
            <a:r>
              <a:rPr lang="he-IL" sz="1800" b="1" dirty="0" smtClean="0">
                <a:solidFill>
                  <a:srgbClr val="FF6600"/>
                </a:solidFill>
              </a:rPr>
              <a:t>תשובה: תהליך החמצת החלב </a:t>
            </a:r>
            <a:r>
              <a:rPr lang="he-IL" sz="1800" b="1" dirty="0" smtClean="0">
                <a:solidFill>
                  <a:schemeClr val="accent3"/>
                </a:solidFill>
              </a:rPr>
              <a:t>ייפסק עקב </a:t>
            </a:r>
            <a:r>
              <a:rPr lang="he-IL" sz="1800" b="1" dirty="0" smtClean="0">
                <a:solidFill>
                  <a:srgbClr val="FF6600"/>
                </a:solidFill>
              </a:rPr>
              <a:t>ירידת ה־</a:t>
            </a:r>
            <a:r>
              <a:rPr lang="en-US" sz="1800" b="1" dirty="0" smtClean="0">
                <a:solidFill>
                  <a:srgbClr val="FF6600"/>
                </a:solidFill>
              </a:rPr>
              <a:t>pH</a:t>
            </a:r>
            <a:r>
              <a:rPr lang="he-IL" sz="1800" b="1" dirty="0" smtClean="0">
                <a:solidFill>
                  <a:srgbClr val="FF6600"/>
                </a:solidFill>
              </a:rPr>
              <a:t>, הפוגעת בחלבוני החיידקים עצמם</a:t>
            </a:r>
          </a:p>
        </p:txBody>
      </p:sp>
      <p:sp>
        <p:nvSpPr>
          <p:cNvPr id="10" name="Rectangle 12"/>
          <p:cNvSpPr/>
          <p:nvPr/>
        </p:nvSpPr>
        <p:spPr>
          <a:xfrm>
            <a:off x="457200" y="2060575"/>
            <a:ext cx="8072438" cy="26638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החלב שהה מחוץ למקרר בטמפרטורת החדר, המתאימה להתפתחות חיידקי חומצת חלב. החיידקים ביצעו תסיסה. בתהליך זה נוצרה חומצת חלב שגרמה לירידת ה־</a:t>
            </a:r>
            <a:r>
              <a:rPr lang="en-US" dirty="0">
                <a:solidFill>
                  <a:schemeClr val="tx1"/>
                </a:solidFill>
              </a:rPr>
              <a:t>pH</a:t>
            </a:r>
            <a:r>
              <a:rPr lang="he-IL" dirty="0">
                <a:solidFill>
                  <a:schemeClr val="tx1"/>
                </a:solidFill>
              </a:rPr>
              <a:t>, דבר שגרם לטעם החמוץ.</a:t>
            </a:r>
          </a:p>
          <a:p>
            <a:pPr>
              <a:lnSpc>
                <a:spcPct val="120000"/>
              </a:lnSpc>
              <a:defRPr/>
            </a:pPr>
            <a:r>
              <a:rPr lang="he-IL" dirty="0">
                <a:solidFill>
                  <a:schemeClr val="tx1"/>
                </a:solidFill>
              </a:rPr>
              <a:t>ב. תהליך ההחמצה ייפסק לאחר זמן כיוון שתחול הרעה בתנאים הדרושים להמשך התפתחות החיידקים. כמות הסובסטרט (הלקטוז) הדרוש לתהליך התסיסה למספר החיידקים ההולך ועולה, תלך ותרד, ותנאי ה־</a:t>
            </a:r>
            <a:r>
              <a:rPr lang="en-US" dirty="0">
                <a:solidFill>
                  <a:schemeClr val="tx1"/>
                </a:solidFill>
              </a:rPr>
              <a:t>pH</a:t>
            </a:r>
            <a:r>
              <a:rPr lang="he-IL" dirty="0">
                <a:solidFill>
                  <a:schemeClr val="tx1"/>
                </a:solidFill>
              </a:rPr>
              <a:t> הנמוך לא יאפשרו את קיום החיידקים, כי חלבוני החיידקים יעברו דנטורציה.</a:t>
            </a:r>
          </a:p>
          <a:p>
            <a:pPr>
              <a:lnSpc>
                <a:spcPct val="120000"/>
              </a:lnSpc>
              <a:defRPr/>
            </a:pPr>
            <a:endParaRPr lang="he-IL" dirty="0">
              <a:solidFill>
                <a:srgbClr val="000000"/>
              </a:solidFill>
            </a:endParaRPr>
          </a:p>
        </p:txBody>
      </p:sp>
      <p:sp>
        <p:nvSpPr>
          <p:cNvPr id="7" name="TextBox 6"/>
          <p:cNvSpPr txBox="1"/>
          <p:nvPr/>
        </p:nvSpPr>
        <p:spPr>
          <a:xfrm>
            <a:off x="338138" y="620713"/>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2: </a:t>
            </a:r>
            <a:r>
              <a:rPr lang="he-IL" smtClean="0">
                <a:solidFill>
                  <a:srgbClr val="1D4C72"/>
                </a:solidFill>
              </a:rPr>
              <a:t>בגרות תש"ע</a:t>
            </a:r>
          </a:p>
          <a:p>
            <a:pPr eaLnBrk="1" hangingPunct="1">
              <a:defRPr/>
            </a:pPr>
            <a:r>
              <a:rPr lang="he-IL" smtClean="0">
                <a:solidFill>
                  <a:srgbClr val="1D4C72"/>
                </a:solidFill>
              </a:rPr>
              <a:t>חלב </a:t>
            </a:r>
            <a:r>
              <a:rPr lang="he-IL" dirty="0" smtClean="0">
                <a:solidFill>
                  <a:srgbClr val="1D4C72"/>
                </a:solidFill>
              </a:rPr>
              <a:t>שהושאר מחוץ למקרר החמיץ לאחר זמן מה.</a:t>
            </a:r>
          </a:p>
          <a:p>
            <a:pPr eaLnBrk="1" hangingPunct="1">
              <a:defRPr/>
            </a:pPr>
            <a:r>
              <a:rPr lang="he-IL" dirty="0" smtClean="0">
                <a:solidFill>
                  <a:srgbClr val="1D4C72"/>
                </a:solidFill>
              </a:rPr>
              <a:t>א. הסבירו מהו התהליך שהתרחש בחלב וגרם להחמצתו.</a:t>
            </a:r>
          </a:p>
          <a:p>
            <a:pPr eaLnBrk="1" hangingPunct="1">
              <a:defRPr/>
            </a:pPr>
            <a:r>
              <a:rPr lang="he-IL" dirty="0" smtClean="0">
                <a:solidFill>
                  <a:srgbClr val="1D4C72"/>
                </a:solidFill>
              </a:rPr>
              <a:t>ב. האם התהליך שציינתם בסעיף א' ייפסק לאחר זמן? הסבירו את תשובתכם.</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587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63525" y="473075"/>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latin typeface="Times New Roman" pitchFamily="18" charset="0"/>
                <a:cs typeface="Arial"/>
              </a:rPr>
              <a:t>האדם משתמש בחיידקי חומצת חלב גם לכבישת ירקות כגון מלפפונים, כרוב וזיתים.</a:t>
            </a:r>
          </a:p>
          <a:p>
            <a:pPr eaLnBrk="1" hangingPunct="1">
              <a:defRPr/>
            </a:pPr>
            <a:r>
              <a:rPr lang="he-IL" dirty="0" smtClean="0">
                <a:latin typeface="Times New Roman" pitchFamily="18" charset="0"/>
                <a:cs typeface="Arial"/>
              </a:rPr>
              <a:t>בתהליך התסיסה, החיידקים מפרקים את הסוכרים המצויים בירקות לחומצת חלב, </a:t>
            </a:r>
          </a:p>
          <a:p>
            <a:pPr eaLnBrk="1" hangingPunct="1">
              <a:defRPr/>
            </a:pPr>
            <a:r>
              <a:rPr lang="he-IL" dirty="0" smtClean="0">
                <a:latin typeface="Times New Roman" pitchFamily="18" charset="0"/>
                <a:cs typeface="Arial"/>
              </a:rPr>
              <a:t>המופרשת החוצה וגורמת להחמצת הירקות.</a:t>
            </a:r>
          </a:p>
          <a:p>
            <a:pPr eaLnBrk="1" hangingPunct="1">
              <a:defRPr/>
            </a:pPr>
            <a:r>
              <a:rPr lang="he-IL" dirty="0" smtClean="0">
                <a:latin typeface="Times New Roman" pitchFamily="18" charset="0"/>
                <a:cs typeface="Arial"/>
              </a:rPr>
              <a:t>כל מי שכבש ירקות בביתו, יודע שהתהליך מסתיים מעצמו</a:t>
            </a:r>
            <a:r>
              <a:rPr lang="he-IL" dirty="0" smtClean="0">
                <a:cs typeface="Arial"/>
              </a:rPr>
              <a:t> </a:t>
            </a:r>
            <a:r>
              <a:rPr lang="he-IL" dirty="0" smtClean="0">
                <a:latin typeface="Times New Roman" pitchFamily="18" charset="0"/>
                <a:cs typeface="Arial"/>
              </a:rPr>
              <a:t>לאחר זמן כלשהו. </a:t>
            </a:r>
          </a:p>
          <a:p>
            <a:pPr eaLnBrk="1" hangingPunct="1">
              <a:defRPr/>
            </a:pPr>
            <a:r>
              <a:rPr lang="he-IL" dirty="0" smtClean="0">
                <a:latin typeface="Arial"/>
                <a:cs typeface="Arial"/>
              </a:rPr>
              <a:t>ירידת </a:t>
            </a:r>
            <a:r>
              <a:rPr lang="he-IL" dirty="0">
                <a:latin typeface="Arial"/>
                <a:cs typeface="Arial"/>
              </a:rPr>
              <a:t>ה-</a:t>
            </a:r>
            <a:r>
              <a:rPr lang="en-US" dirty="0">
                <a:latin typeface="Arial"/>
                <a:cs typeface="Arial"/>
              </a:rPr>
              <a:t>pH</a:t>
            </a:r>
            <a:r>
              <a:rPr lang="he-IL" dirty="0">
                <a:latin typeface="Arial"/>
                <a:cs typeface="Arial"/>
              </a:rPr>
              <a:t>  גורמת לדנטורציה של אנזימי החיידקים, </a:t>
            </a:r>
            <a:r>
              <a:rPr lang="he-IL" dirty="0" smtClean="0">
                <a:latin typeface="Arial"/>
                <a:cs typeface="Arial"/>
              </a:rPr>
              <a:t>ובהם גם </a:t>
            </a:r>
            <a:r>
              <a:rPr lang="he-IL" dirty="0">
                <a:latin typeface="Arial"/>
                <a:cs typeface="Arial"/>
              </a:rPr>
              <a:t>של </a:t>
            </a:r>
            <a:endParaRPr lang="he-IL" dirty="0" smtClean="0">
              <a:latin typeface="Arial"/>
              <a:cs typeface="Arial"/>
            </a:endParaRPr>
          </a:p>
          <a:p>
            <a:pPr eaLnBrk="1" hangingPunct="1">
              <a:defRPr/>
            </a:pPr>
            <a:r>
              <a:rPr lang="he-IL" dirty="0" smtClean="0">
                <a:latin typeface="Arial"/>
                <a:cs typeface="Arial"/>
              </a:rPr>
              <a:t>האנזימים </a:t>
            </a:r>
            <a:r>
              <a:rPr lang="he-IL" dirty="0">
                <a:latin typeface="Arial"/>
                <a:cs typeface="Arial"/>
              </a:rPr>
              <a:t>המשתתפים בתהליך התסיסה, ולכן תהליך התסיסה נפסק.</a:t>
            </a:r>
          </a:p>
          <a:p>
            <a:pPr eaLnBrk="1" hangingPunct="1">
              <a:defRPr/>
            </a:pPr>
            <a:endParaRPr lang="he-IL" dirty="0">
              <a:solidFill>
                <a:prstClr val="black"/>
              </a:solidFill>
              <a:latin typeface="Arial"/>
              <a:cs typeface="Arial"/>
            </a:endParaRPr>
          </a:p>
          <a:p>
            <a:pPr eaLnBrk="1" hangingPunct="1">
              <a:defRPr/>
            </a:pPr>
            <a:endParaRPr lang="he-IL" dirty="0" smtClean="0">
              <a:solidFill>
                <a:prstClr val="white">
                  <a:lumMod val="75000"/>
                </a:prstClr>
              </a:solidFill>
              <a:latin typeface="Times New Roman" pitchFamily="18" charset="0"/>
              <a:cs typeface="Aria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החמצת מלפפונים</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0A8604-3F7B-4FF0-BEE4-83083FC4D9A0}"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grpSp>
        <p:nvGrpSpPr>
          <p:cNvPr id="91142" name="קבוצה 6"/>
          <p:cNvGrpSpPr>
            <a:grpSpLocks/>
          </p:cNvGrpSpPr>
          <p:nvPr/>
        </p:nvGrpSpPr>
        <p:grpSpPr bwMode="auto">
          <a:xfrm>
            <a:off x="2700338" y="2489200"/>
            <a:ext cx="3886200" cy="3659188"/>
            <a:chOff x="2700338" y="2489200"/>
            <a:chExt cx="3886200" cy="3659188"/>
          </a:xfrm>
        </p:grpSpPr>
        <p:pic>
          <p:nvPicPr>
            <p:cNvPr id="911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489200"/>
              <a:ext cx="3886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מלבן 1"/>
            <p:cNvSpPr>
              <a:spLocks noChangeArrowheads="1"/>
            </p:cNvSpPr>
            <p:nvPr/>
          </p:nvSpPr>
          <p:spPr bwMode="auto">
            <a:xfrm>
              <a:off x="5148263" y="5888038"/>
              <a:ext cx="644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rPr>
                <a:t>אורה בר</a:t>
              </a:r>
              <a:endParaRPr lang="he-IL" sz="11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69913"/>
            <a:ext cx="8358188" cy="32194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מיקרואורגניזמים אחרים, כמו סוגים שונים של חיידקים ופטריות, מבצעים תסיסה כוהלית. </a:t>
            </a:r>
          </a:p>
          <a:p>
            <a:pPr eaLnBrk="1" hangingPunct="1">
              <a:defRPr/>
            </a:pPr>
            <a:r>
              <a:rPr lang="he-IL" dirty="0" smtClean="0"/>
              <a:t>בתהליכי תסיסה אלו התוצרים </a:t>
            </a:r>
            <a:r>
              <a:rPr lang="he-IL" dirty="0" smtClean="0">
                <a:solidFill>
                  <a:srgbClr val="000000"/>
                </a:solidFill>
              </a:rPr>
              <a:t>הם </a:t>
            </a:r>
            <a:r>
              <a:rPr lang="he-IL" dirty="0" smtClean="0">
                <a:solidFill>
                  <a:srgbClr val="FF6600"/>
                </a:solidFill>
              </a:rPr>
              <a:t>פחמן דו</a:t>
            </a:r>
            <a:r>
              <a:rPr lang="he-IL" dirty="0" smtClean="0">
                <a:solidFill>
                  <a:srgbClr val="FF6600"/>
                </a:solidFill>
                <a:latin typeface="Arial"/>
                <a:cs typeface="Arial"/>
              </a:rPr>
              <a:t>־</a:t>
            </a:r>
            <a:r>
              <a:rPr lang="he-IL" dirty="0" smtClean="0">
                <a:solidFill>
                  <a:srgbClr val="FF6600"/>
                </a:solidFill>
              </a:rPr>
              <a:t>חמצני וכוהל.</a:t>
            </a:r>
          </a:p>
          <a:p>
            <a:pPr eaLnBrk="1" hangingPunct="1">
              <a:defRPr/>
            </a:pPr>
            <a:r>
              <a:rPr lang="he-IL" dirty="0" smtClean="0"/>
              <a:t>תוצרים אלו מנוצלים </a:t>
            </a:r>
            <a:r>
              <a:rPr lang="he-IL" dirty="0" smtClean="0">
                <a:solidFill>
                  <a:srgbClr val="000000"/>
                </a:solidFill>
              </a:rPr>
              <a:t>בתעשיית מוצרי הבצק (לחם ועוגות) וייצור היין (ומשקאות אלכוהוליים נוספים).</a:t>
            </a:r>
          </a:p>
          <a:p>
            <a:pPr eaLnBrk="1" hangingPunct="1">
              <a:defRPr/>
            </a:pPr>
            <a:r>
              <a:rPr lang="he-IL" dirty="0" smtClean="0">
                <a:solidFill>
                  <a:srgbClr val="000000"/>
                </a:solidFill>
              </a:rPr>
              <a:t>האורגניזמים המעורבים בתהליכי התסיסה הכוהלית הם פטריות חד</a:t>
            </a:r>
            <a:r>
              <a:rPr lang="he-IL" dirty="0" smtClean="0">
                <a:solidFill>
                  <a:srgbClr val="000000"/>
                </a:solidFill>
                <a:latin typeface="Arial"/>
                <a:cs typeface="Arial"/>
              </a:rPr>
              <a:t>־</a:t>
            </a:r>
            <a:r>
              <a:rPr lang="he-IL" dirty="0" smtClean="0">
                <a:solidFill>
                  <a:srgbClr val="000000"/>
                </a:solidFill>
              </a:rPr>
              <a:t>תאיות מסוג שמרים.</a:t>
            </a:r>
          </a:p>
          <a:p>
            <a:pPr eaLnBrk="1" hangingPunct="1">
              <a:defRPr/>
            </a:pPr>
            <a:r>
              <a:rPr lang="he-IL" dirty="0" smtClean="0">
                <a:solidFill>
                  <a:srgbClr val="000000"/>
                </a:solidFill>
              </a:rPr>
              <a:t> </a:t>
            </a:r>
          </a:p>
          <a:p>
            <a:pPr eaLnBrk="1" hangingPunct="1">
              <a:defRPr/>
            </a:pPr>
            <a:r>
              <a:rPr lang="he-IL" b="1" dirty="0" smtClean="0">
                <a:solidFill>
                  <a:srgbClr val="FF6600"/>
                </a:solidFill>
              </a:rPr>
              <a:t>מוצרי בצק</a:t>
            </a:r>
          </a:p>
          <a:p>
            <a:pPr eaLnBrk="1" hangingPunct="1">
              <a:defRPr/>
            </a:pPr>
            <a:r>
              <a:rPr lang="he-IL" dirty="0" smtClean="0">
                <a:solidFill>
                  <a:srgbClr val="000000"/>
                </a:solidFill>
              </a:rPr>
              <a:t>זנים שונים </a:t>
            </a:r>
            <a:r>
              <a:rPr lang="he-IL" dirty="0" smtClean="0"/>
              <a:t>של שמרי האפייה </a:t>
            </a:r>
            <a:r>
              <a:rPr lang="he-IL" dirty="0" smtClean="0">
                <a:solidFill>
                  <a:srgbClr val="000000"/>
                </a:solidFill>
              </a:rPr>
              <a:t>מבצעים תהליכי תסיסה בסוכר המצוי בבצק. בתהליך זה מתקבלים </a:t>
            </a:r>
            <a:r>
              <a:rPr lang="he-IL" dirty="0" smtClean="0">
                <a:solidFill>
                  <a:srgbClr val="FF6600"/>
                </a:solidFill>
              </a:rPr>
              <a:t>פחמן דו</a:t>
            </a:r>
            <a:r>
              <a:rPr lang="he-IL" dirty="0" smtClean="0">
                <a:solidFill>
                  <a:srgbClr val="FF6600"/>
                </a:solidFill>
                <a:latin typeface="Arial"/>
                <a:cs typeface="Arial"/>
              </a:rPr>
              <a:t>־</a:t>
            </a:r>
            <a:r>
              <a:rPr lang="he-IL" dirty="0" smtClean="0">
                <a:solidFill>
                  <a:srgbClr val="FF6600"/>
                </a:solidFill>
              </a:rPr>
              <a:t>חמצני,</a:t>
            </a:r>
            <a:r>
              <a:rPr lang="he-IL" dirty="0" smtClean="0">
                <a:solidFill>
                  <a:srgbClr val="000000"/>
                </a:solidFill>
              </a:rPr>
              <a:t> הגורם לתפיחת הבצק, ו</a:t>
            </a:r>
            <a:r>
              <a:rPr lang="he-IL" dirty="0" smtClean="0">
                <a:solidFill>
                  <a:srgbClr val="FF6600"/>
                </a:solidFill>
              </a:rPr>
              <a:t>כוהל, </a:t>
            </a:r>
            <a:r>
              <a:rPr lang="he-IL" dirty="0" smtClean="0"/>
              <a:t>שמקצתו מתנדפת ומקצתו תורמת </a:t>
            </a:r>
          </a:p>
          <a:p>
            <a:pPr eaLnBrk="1" hangingPunct="1">
              <a:defRPr/>
            </a:pPr>
            <a:r>
              <a:rPr lang="he-IL" dirty="0" smtClean="0"/>
              <a:t>לטעם המיוחד של המאפה.</a:t>
            </a:r>
          </a:p>
        </p:txBody>
      </p:sp>
      <p:sp>
        <p:nvSpPr>
          <p:cNvPr id="10243" name="Slide Number Placeholder 6"/>
          <p:cNvSpPr txBox="1">
            <a:spLocks noGrp="1"/>
          </p:cNvSpPr>
          <p:nvPr/>
        </p:nvSpPr>
        <p:spPr bwMode="auto">
          <a:xfrm>
            <a:off x="34925" y="6524625"/>
            <a:ext cx="2133600" cy="365125"/>
          </a:xfrm>
          <a:prstGeom prst="rect">
            <a:avLst/>
          </a:prstGeom>
          <a:noFill/>
          <a:ln>
            <a:miter lim="800000"/>
            <a:headEnd/>
            <a:tailEnd/>
          </a:ln>
        </p:spPr>
        <p:txBody>
          <a:bodyPr/>
          <a:lstStyle/>
          <a:p>
            <a:pPr algn="l" fontAlgn="auto">
              <a:spcBef>
                <a:spcPts val="0"/>
              </a:spcBef>
              <a:spcAft>
                <a:spcPts val="0"/>
              </a:spcAft>
              <a:defRPr/>
            </a:pPr>
            <a:fld id="{16D7359C-5245-4F07-A5C3-800EC1D02AA9}" type="slidenum">
              <a:rPr lang="he-IL" sz="1200">
                <a:solidFill>
                  <a:srgbClr val="A6A6A6"/>
                </a:solidFill>
                <a:latin typeface="+mn-lt"/>
                <a:cs typeface="+mn-cs"/>
              </a:rPr>
              <a:pPr algn="l" fontAlgn="auto">
                <a:spcBef>
                  <a:spcPts val="0"/>
                </a:spcBef>
                <a:spcAft>
                  <a:spcPts val="0"/>
                </a:spcAft>
                <a:defRPr/>
              </a:pPr>
              <a:t>14</a:t>
            </a:fld>
            <a:endParaRPr lang="he-IL" sz="1200" dirty="0">
              <a:solidFill>
                <a:srgbClr val="A6A6A6"/>
              </a:solidFill>
              <a:latin typeface="+mn-lt"/>
              <a:cs typeface="+mn-cs"/>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2165"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תהליכי ייצור המבוססים על תסיסה כוהלית: מוצרי בצק</a:t>
            </a:r>
            <a:endParaRPr lang="he-IL" sz="1800" smtClean="0">
              <a:solidFill>
                <a:srgbClr val="FF6600"/>
              </a:solidFill>
            </a:endParaRPr>
          </a:p>
        </p:txBody>
      </p:sp>
      <p:pic>
        <p:nvPicPr>
          <p:cNvPr id="921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4297363"/>
            <a:ext cx="36718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3644900"/>
            <a:ext cx="34988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6453188"/>
            <a:ext cx="1797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מלבן 1"/>
          <p:cNvSpPr>
            <a:spLocks noChangeArrowheads="1"/>
          </p:cNvSpPr>
          <p:nvPr/>
        </p:nvSpPr>
        <p:spPr bwMode="auto">
          <a:xfrm>
            <a:off x="7140575" y="6308725"/>
            <a:ext cx="139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a:solidFill>
                  <a:srgbClr val="000000"/>
                </a:solidFill>
              </a:rPr>
              <a:t>אורה בר</a:t>
            </a:r>
            <a:endParaRPr lang="he-IL"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69913"/>
            <a:ext cx="8358188" cy="57388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גם </a:t>
            </a:r>
            <a:r>
              <a:rPr lang="he-IL" dirty="0" smtClean="0">
                <a:solidFill>
                  <a:srgbClr val="FF6600"/>
                </a:solidFill>
              </a:rPr>
              <a:t>ייצור היין</a:t>
            </a:r>
            <a:r>
              <a:rPr lang="he-IL" dirty="0" smtClean="0">
                <a:solidFill>
                  <a:srgbClr val="000000"/>
                </a:solidFill>
              </a:rPr>
              <a:t> מבוסס על תהליכי </a:t>
            </a:r>
            <a:r>
              <a:rPr lang="he-IL" dirty="0" smtClean="0">
                <a:solidFill>
                  <a:srgbClr val="FF6600"/>
                </a:solidFill>
              </a:rPr>
              <a:t>תסיסה כוהלית</a:t>
            </a:r>
            <a:r>
              <a:rPr lang="he-IL" dirty="0" smtClean="0">
                <a:solidFill>
                  <a:srgbClr val="000000"/>
                </a:solidFill>
              </a:rPr>
              <a:t> שמבצעים </a:t>
            </a:r>
            <a:r>
              <a:rPr lang="he-IL" dirty="0" smtClean="0">
                <a:solidFill>
                  <a:srgbClr val="FF6600"/>
                </a:solidFill>
              </a:rPr>
              <a:t>שמרי האפייה</a:t>
            </a:r>
            <a:r>
              <a:rPr lang="he-IL" dirty="0" smtClean="0">
                <a:solidFill>
                  <a:srgbClr val="000000"/>
                </a:solidFill>
              </a:rPr>
              <a:t> או שמרים אחרים.</a:t>
            </a:r>
          </a:p>
          <a:p>
            <a:pPr eaLnBrk="1" hangingPunct="1">
              <a:defRPr/>
            </a:pPr>
            <a:r>
              <a:rPr lang="he-IL" dirty="0" smtClean="0">
                <a:solidFill>
                  <a:srgbClr val="000000"/>
                </a:solidFill>
              </a:rPr>
              <a:t>השמרים המצויים על קליפות </a:t>
            </a:r>
            <a:r>
              <a:rPr lang="he-IL" noProof="1" smtClean="0"/>
              <a:t>פֵּרות </a:t>
            </a:r>
            <a:r>
              <a:rPr lang="he-IL" dirty="0" smtClean="0">
                <a:solidFill>
                  <a:srgbClr val="000000"/>
                </a:solidFill>
              </a:rPr>
              <a:t>מפיקים אנרגיה מפירוק הסוכר המצוי בפרי בתנאים של העדר חמצן ויוצרים </a:t>
            </a:r>
            <a:r>
              <a:rPr lang="he-IL" dirty="0" smtClean="0">
                <a:solidFill>
                  <a:srgbClr val="FF6600"/>
                </a:solidFill>
              </a:rPr>
              <a:t>כוהל</a:t>
            </a:r>
            <a:r>
              <a:rPr lang="he-IL" dirty="0" smtClean="0">
                <a:solidFill>
                  <a:srgbClr val="000000"/>
                </a:solidFill>
              </a:rPr>
              <a:t> ופחמן דו</a:t>
            </a:r>
            <a:r>
              <a:rPr lang="he-IL" dirty="0" smtClean="0">
                <a:solidFill>
                  <a:srgbClr val="000000"/>
                </a:solidFill>
                <a:latin typeface="Arial"/>
                <a:cs typeface="Arial"/>
              </a:rPr>
              <a:t>־</a:t>
            </a:r>
            <a:r>
              <a:rPr lang="he-IL" dirty="0" smtClean="0">
                <a:solidFill>
                  <a:srgbClr val="000000"/>
                </a:solidFill>
              </a:rPr>
              <a:t>חמצני.</a:t>
            </a:r>
          </a:p>
          <a:p>
            <a:pPr eaLnBrk="1" hangingPunct="1">
              <a:defRPr/>
            </a:pPr>
            <a:endParaRPr lang="he-IL" dirty="0" smtClean="0">
              <a:solidFill>
                <a:srgbClr val="000000"/>
              </a:solidFill>
            </a:endParaRPr>
          </a:p>
          <a:p>
            <a:pPr eaLnBrk="1" hangingPunct="1">
              <a:defRPr/>
            </a:pPr>
            <a:r>
              <a:rPr lang="he-IL" dirty="0" smtClean="0"/>
              <a:t>על פי סוגי הפ</a:t>
            </a:r>
            <a:r>
              <a:rPr lang="he-IL" noProof="1" smtClean="0"/>
              <a:t>ֵּרות </a:t>
            </a:r>
            <a:r>
              <a:rPr lang="he-IL" dirty="0" smtClean="0"/>
              <a:t>שמשתמשים בהם בתהליך זה, מתקבלים יינות מסוגים שונים. </a:t>
            </a:r>
          </a:p>
          <a:p>
            <a:pPr eaLnBrk="1" hangingPunct="1">
              <a:defRPr/>
            </a:pPr>
            <a:r>
              <a:rPr lang="he-IL" dirty="0" smtClean="0"/>
              <a:t>הסוג הנפוץ הוא היין המתקבל מענבים, אך אם התסיסה נמשכת ואחוז הכוהל עולה אפשר לקבל ויסקי משעורה, וודקה מתפוחי אדמה ועוד.</a:t>
            </a:r>
          </a:p>
          <a:p>
            <a:pPr eaLnBrk="1" hangingPunct="1">
              <a:defRPr/>
            </a:pPr>
            <a:r>
              <a:rPr lang="he-IL" dirty="0" smtClean="0"/>
              <a:t>ביינות מוגזים אוטמים את הבקבוקים כדי לאפשר לפחמן הדו</a:t>
            </a:r>
            <a:r>
              <a:rPr lang="he-IL" dirty="0" smtClean="0">
                <a:latin typeface="Arial"/>
                <a:cs typeface="Arial"/>
              </a:rPr>
              <a:t>־</a:t>
            </a:r>
            <a:r>
              <a:rPr lang="he-IL" dirty="0" smtClean="0"/>
              <a:t>חמצני להצטבר בבקבוק.</a:t>
            </a:r>
          </a:p>
          <a:p>
            <a:pPr eaLnBrk="1" hangingPunct="1">
              <a:defRPr/>
            </a:pPr>
            <a:endParaRPr lang="he-IL" dirty="0" smtClean="0"/>
          </a:p>
          <a:p>
            <a:pPr eaLnBrk="1" hangingPunct="1">
              <a:defRPr/>
            </a:pPr>
            <a:endParaRPr lang="he-IL" dirty="0" smtClean="0"/>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93187" name="Slide Number Placeholder 6"/>
          <p:cNvSpPr txBox="1">
            <a:spLocks noGrp="1"/>
          </p:cNvSpPr>
          <p:nvPr/>
        </p:nvSpPr>
        <p:spPr bwMode="auto">
          <a:xfrm>
            <a:off x="107950"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B6EBF9B-9B64-4A28-89CF-127960371D9A}" type="slidenum">
              <a:rPr lang="he-IL" sz="1200">
                <a:solidFill>
                  <a:srgbClr val="A6A6A6"/>
                </a:solidFill>
              </a:rPr>
              <a:pPr algn="l" eaLnBrk="1" hangingPunct="1"/>
              <a:t>15</a:t>
            </a:fld>
            <a:endParaRPr lang="he-IL" sz="1200">
              <a:solidFill>
                <a:srgbClr val="A6A6A6"/>
              </a:solidFill>
            </a:endParaRPr>
          </a:p>
        </p:txBody>
      </p:sp>
      <p:sp>
        <p:nvSpPr>
          <p:cNvPr id="8" name="Rectangle 3"/>
          <p:cNvSpPr/>
          <p:nvPr/>
        </p:nvSpPr>
        <p:spPr>
          <a:xfrm>
            <a:off x="374650"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3189" name="כותרת 12"/>
          <p:cNvSpPr>
            <a:spLocks noGrp="1"/>
          </p:cNvSpPr>
          <p:nvPr>
            <p:ph type="title" idx="4294967295"/>
          </p:nvPr>
        </p:nvSpPr>
        <p:spPr bwMode="auto">
          <a:xfrm>
            <a:off x="457200"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תהליכי ייצור המבוססים על תסיסה כוהלית: ייצור יין</a:t>
            </a:r>
            <a:endParaRPr lang="he-IL" sz="1800" smtClean="0">
              <a:solidFill>
                <a:srgbClr val="FF6600"/>
              </a:solidFill>
            </a:endParaRPr>
          </a:p>
        </p:txBody>
      </p:sp>
      <p:grpSp>
        <p:nvGrpSpPr>
          <p:cNvPr id="93190" name="קבוצה 3"/>
          <p:cNvGrpSpPr>
            <a:grpSpLocks/>
          </p:cNvGrpSpPr>
          <p:nvPr/>
        </p:nvGrpSpPr>
        <p:grpSpPr bwMode="auto">
          <a:xfrm>
            <a:off x="1619250" y="3270250"/>
            <a:ext cx="6437313" cy="3281363"/>
            <a:chOff x="1619672" y="3270819"/>
            <a:chExt cx="6436469" cy="3281223"/>
          </a:xfrm>
        </p:grpSpPr>
        <p:pic>
          <p:nvPicPr>
            <p:cNvPr id="93191" name="Picture 10"/>
            <p:cNvPicPr>
              <a:picLocks noChangeAspect="1" noChangeArrowheads="1"/>
            </p:cNvPicPr>
            <p:nvPr/>
          </p:nvPicPr>
          <p:blipFill>
            <a:blip r:embed="rId3">
              <a:lum bright="16000" contrast="32000"/>
              <a:extLst>
                <a:ext uri="{28A0092B-C50C-407E-A947-70E740481C1C}">
                  <a14:useLocalDpi xmlns:a14="http://schemas.microsoft.com/office/drawing/2010/main" val="0"/>
                </a:ext>
              </a:extLst>
            </a:blip>
            <a:srcRect/>
            <a:stretch>
              <a:fillRect/>
            </a:stretch>
          </p:blipFill>
          <p:spPr bwMode="auto">
            <a:xfrm>
              <a:off x="1619672" y="3270819"/>
              <a:ext cx="1485032" cy="30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תמונה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79266" y="3660113"/>
              <a:ext cx="3006080" cy="225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270820"/>
              <a:ext cx="1971973" cy="30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מלבן 2"/>
            <p:cNvSpPr>
              <a:spLocks noChangeArrowheads="1"/>
            </p:cNvSpPr>
            <p:nvPr/>
          </p:nvSpPr>
          <p:spPr bwMode="auto">
            <a:xfrm>
              <a:off x="7129305" y="6290432"/>
              <a:ext cx="6447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rPr>
                <a:t>אורה בר</a:t>
              </a:r>
              <a:endParaRPr lang="he-IL" sz="11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302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348038" y="5992813"/>
            <a:ext cx="335915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latin typeface="Times New Roman" pitchFamily="18" charset="0"/>
                <a:cs typeface="Arial"/>
              </a:rPr>
              <a:t>מכלי עץ להתססת מיץ ענבים ביקב</a:t>
            </a:r>
          </a:p>
        </p:txBody>
      </p:sp>
      <p:sp>
        <p:nvSpPr>
          <p:cNvPr id="9" name="כותרת 8"/>
          <p:cNvSpPr>
            <a:spLocks noGrp="1"/>
          </p:cNvSpPr>
          <p:nvPr>
            <p:ph type="title" idx="4294967295"/>
          </p:nvPr>
        </p:nvSpPr>
        <p:spPr>
          <a:xfrm>
            <a:off x="271463" y="11113"/>
            <a:ext cx="8229600" cy="439737"/>
          </a:xfrm>
          <a:prstGeom prst="rect">
            <a:avLst/>
          </a:prstGeom>
        </p:spPr>
        <p:txBody>
          <a:bodyPr/>
          <a:lstStyle/>
          <a:p>
            <a:pPr fontAlgn="auto">
              <a:defRPr/>
            </a:pPr>
            <a:r>
              <a:rPr lang="he-IL" sz="1800" b="1" dirty="0" smtClean="0">
                <a:solidFill>
                  <a:srgbClr val="FF6600"/>
                </a:solidFill>
                <a:ea typeface="+mn-ea"/>
              </a:rPr>
              <a:t>יין נוצר מהתססת מיץ ענבים על ידי שמרים במכלים סגורים בסביבה אל־אווירנית</a:t>
            </a:r>
            <a:endParaRPr lang="he-IL" sz="1800" dirty="0" smtClean="0">
              <a:solidFill>
                <a:schemeClr val="accent6">
                  <a:lumMod val="50000"/>
                  <a:lumOff val="50000"/>
                </a:schemeClr>
              </a:solidFill>
            </a:endParaRPr>
          </a:p>
        </p:txBody>
      </p:sp>
      <p:sp>
        <p:nvSpPr>
          <p:cNvPr id="94213" name="Slide Number Placeholder 15"/>
          <p:cNvSpPr txBox="1">
            <a:spLocks noGrp="1"/>
          </p:cNvSpPr>
          <p:nvPr/>
        </p:nvSpPr>
        <p:spPr bwMode="auto">
          <a:xfrm>
            <a:off x="34925" y="6599238"/>
            <a:ext cx="2133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85281E0-229B-47BE-A4A4-7E12C4FABA01}" type="slidenum">
              <a:rPr lang="he-IL" sz="1100">
                <a:solidFill>
                  <a:srgbClr val="BFBFBF"/>
                </a:solidFill>
              </a:rPr>
              <a:pPr algn="l" eaLnBrk="1" hangingPunct="1"/>
              <a:t>16</a:t>
            </a:fld>
            <a:endParaRPr lang="he-IL" sz="1100">
              <a:solidFill>
                <a:srgbClr val="BFBFBF"/>
              </a:solidFill>
            </a:endParaRPr>
          </a:p>
        </p:txBody>
      </p:sp>
      <p:pic>
        <p:nvPicPr>
          <p:cNvPr id="94214" name="Picture 8" descr="http://upload.wikimedia.org/wikipedia/commons/5/58/Cuves_Fige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81075"/>
            <a:ext cx="61055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מלבן 1"/>
          <p:cNvSpPr>
            <a:spLocks noChangeArrowheads="1"/>
          </p:cNvSpPr>
          <p:nvPr/>
        </p:nvSpPr>
        <p:spPr bwMode="auto">
          <a:xfrm>
            <a:off x="1752600" y="5619750"/>
            <a:ext cx="2530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latin typeface="Times New Roman" pitchFamily="18" charset="0"/>
                <a:cs typeface="Times New Roman" pitchFamily="18" charset="0"/>
              </a:rPr>
              <a:t>© Berndt Fernow at </a:t>
            </a:r>
            <a:r>
              <a:rPr lang="en-US" sz="1100" u="sng">
                <a:solidFill>
                  <a:srgbClr val="0000FF"/>
                </a:solidFill>
                <a:latin typeface="Times New Roman" pitchFamily="18" charset="0"/>
                <a:cs typeface="Times New Roman" pitchFamily="18" charset="0"/>
                <a:hlinkClick r:id="rId4"/>
              </a:rPr>
              <a:t>Wikimedia commons</a:t>
            </a:r>
            <a:endParaRPr lang="he-IL" sz="11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txBox="1">
            <a:spLocks noGrp="1"/>
          </p:cNvSpPr>
          <p:nvPr/>
        </p:nvSpPr>
        <p:spPr bwMode="auto">
          <a:xfrm>
            <a:off x="107950"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7D47949-6D09-4E6C-9B19-1339E10F432A}" type="slidenum">
              <a:rPr lang="he-IL" sz="1200">
                <a:solidFill>
                  <a:srgbClr val="A6A6A6"/>
                </a:solidFill>
              </a:rPr>
              <a:pPr algn="l" eaLnBrk="1" hangingPunct="1"/>
              <a:t>17</a:t>
            </a:fld>
            <a:endParaRPr lang="he-IL" sz="1200">
              <a:solidFill>
                <a:srgbClr val="A6A6A6"/>
              </a:solidFill>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5236" name="כותרת 6"/>
          <p:cNvSpPr>
            <a:spLocks noGrp="1"/>
          </p:cNvSpPr>
          <p:nvPr>
            <p:ph type="title" idx="4294967295"/>
          </p:nvPr>
        </p:nvSpPr>
        <p:spPr bwMode="auto">
          <a:xfrm>
            <a:off x="357188"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3: מקור ה"חורים" בלחם</a:t>
            </a:r>
          </a:p>
        </p:txBody>
      </p:sp>
      <p:sp>
        <p:nvSpPr>
          <p:cNvPr id="7" name="TextBox 6"/>
          <p:cNvSpPr txBox="1"/>
          <p:nvPr/>
        </p:nvSpPr>
        <p:spPr>
          <a:xfrm>
            <a:off x="457200" y="62071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3: </a:t>
            </a:r>
          </a:p>
          <a:p>
            <a:pPr eaLnBrk="1" hangingPunct="1">
              <a:defRPr/>
            </a:pPr>
            <a:r>
              <a:rPr lang="he-IL" dirty="0" smtClean="0">
                <a:solidFill>
                  <a:srgbClr val="1D4C72"/>
                </a:solidFill>
              </a:rPr>
              <a:t>א. </a:t>
            </a:r>
            <a:r>
              <a:rPr lang="he-IL" dirty="0" smtClean="0">
                <a:solidFill>
                  <a:schemeClr val="tx2"/>
                </a:solidFill>
              </a:rPr>
              <a:t>מה מקור ה"חורים" בלחם?</a:t>
            </a:r>
          </a:p>
          <a:p>
            <a:pPr eaLnBrk="1" hangingPunct="1">
              <a:defRPr/>
            </a:pPr>
            <a:r>
              <a:rPr lang="he-IL" dirty="0" smtClean="0">
                <a:solidFill>
                  <a:schemeClr val="tx2"/>
                </a:solidFill>
              </a:rPr>
              <a:t>ב. אדם הכין בצק לעוגת שמרים. אך לא העמיד אותו לתפיחה אלא הכניסו היישר לתנור.</a:t>
            </a:r>
          </a:p>
          <a:p>
            <a:pPr eaLnBrk="1" hangingPunct="1">
              <a:defRPr/>
            </a:pPr>
            <a:r>
              <a:rPr lang="he-IL" dirty="0" smtClean="0">
                <a:solidFill>
                  <a:schemeClr val="tx2"/>
                </a:solidFill>
              </a:rPr>
              <a:t>   התוצאה: העוגה לא עלתה יפה ודמתה לפיתה.</a:t>
            </a:r>
          </a:p>
          <a:p>
            <a:pPr eaLnBrk="1" hangingPunct="1">
              <a:defRPr/>
            </a:pPr>
            <a:r>
              <a:rPr lang="he-IL" dirty="0" smtClean="0">
                <a:solidFill>
                  <a:schemeClr val="tx2"/>
                </a:solidFill>
              </a:rPr>
              <a:t>   הסבירו מדוע. </a:t>
            </a:r>
          </a:p>
          <a:p>
            <a:pPr eaLnBrk="1" hangingPunct="1">
              <a:defRPr/>
            </a:pPr>
            <a:r>
              <a:rPr lang="he-IL" dirty="0" smtClean="0">
                <a:solidFill>
                  <a:schemeClr val="tx2"/>
                </a:solidFill>
              </a:rPr>
              <a:t>ג. מדוע לחם אינו מכיל כוהל ואילו יין כן מכיל כוהל, אף על פי ששניהם נוצרו בתהליך </a:t>
            </a:r>
          </a:p>
          <a:p>
            <a:pPr eaLnBrk="1" hangingPunct="1">
              <a:defRPr/>
            </a:pPr>
            <a:r>
              <a:rPr lang="he-IL" dirty="0">
                <a:solidFill>
                  <a:schemeClr val="tx2"/>
                </a:solidFill>
              </a:rPr>
              <a:t> </a:t>
            </a:r>
            <a:r>
              <a:rPr lang="he-IL" dirty="0" smtClean="0">
                <a:solidFill>
                  <a:schemeClr val="tx2"/>
                </a:solidFill>
              </a:rPr>
              <a:t>  תסיסה כוהלית?</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107950" y="6524625"/>
            <a:ext cx="2133600" cy="365125"/>
          </a:xfrm>
          <a:prstGeom prst="rect">
            <a:avLst/>
          </a:prstGeom>
          <a:noFill/>
          <a:ln>
            <a:miter lim="800000"/>
            <a:headEnd/>
            <a:tailEnd/>
          </a:ln>
        </p:spPr>
        <p:txBody>
          <a:bodyPr/>
          <a:lstStyle/>
          <a:p>
            <a:pPr algn="l" fontAlgn="auto">
              <a:spcBef>
                <a:spcPts val="0"/>
              </a:spcBef>
              <a:spcAft>
                <a:spcPts val="0"/>
              </a:spcAft>
              <a:defRPr/>
            </a:pPr>
            <a:fld id="{9BD3D3F7-E3EC-412A-841E-D88EA4645599}" type="slidenum">
              <a:rPr lang="he-IL" sz="1200">
                <a:solidFill>
                  <a:schemeClr val="bg2">
                    <a:lumMod val="65000"/>
                  </a:schemeClr>
                </a:solidFill>
                <a:latin typeface="+mn-lt"/>
                <a:cs typeface="+mn-cs"/>
              </a:rPr>
              <a:pPr algn="l" fontAlgn="auto">
                <a:spcBef>
                  <a:spcPts val="0"/>
                </a:spcBef>
                <a:spcAft>
                  <a:spcPts val="0"/>
                </a:spcAft>
                <a:defRPr/>
              </a:pPr>
              <a:t>18</a:t>
            </a:fld>
            <a:endParaRPr lang="he-IL" sz="1200" dirty="0">
              <a:solidFill>
                <a:schemeClr val="bg2">
                  <a:lumMod val="65000"/>
                </a:schemeClr>
              </a:solidFill>
              <a:latin typeface="+mn-lt"/>
              <a:cs typeface="+mn-cs"/>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96260" name="כותרת 6"/>
          <p:cNvSpPr>
            <a:spLocks noGrp="1"/>
          </p:cNvSpPr>
          <p:nvPr>
            <p:ph type="title" idx="4294967295"/>
          </p:nvPr>
        </p:nvSpPr>
        <p:spPr bwMode="auto">
          <a:xfrm>
            <a:off x="357188"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10" name="Rectangle 12"/>
          <p:cNvSpPr/>
          <p:nvPr/>
        </p:nvSpPr>
        <p:spPr>
          <a:xfrm>
            <a:off x="539750" y="2852738"/>
            <a:ext cx="8072438" cy="25923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החורים נוצרו מבועות הגז פחמן דו־חמצני שנפלטו בתהליך התסיסה, עלו למעלה, ו"נתקעו" בדרך בבצק. לאחר מכן, בשלב האפייה בתנור, בועות הגז מתרחבות והמאפה תופח עוד יותר.</a:t>
            </a:r>
          </a:p>
          <a:p>
            <a:pPr>
              <a:lnSpc>
                <a:spcPct val="120000"/>
              </a:lnSpc>
              <a:defRPr/>
            </a:pPr>
            <a:r>
              <a:rPr lang="he-IL" dirty="0">
                <a:solidFill>
                  <a:schemeClr val="tx1"/>
                </a:solidFill>
              </a:rPr>
              <a:t>ב. השמרים מתו בתנור עקב הטמפרטורה הגבוהה (נגרם תהליך דנטורציה של החלבונים שלהם), ולכן לא התרחש תהליך התסיסה, והבצק לא תפח.</a:t>
            </a:r>
          </a:p>
          <a:p>
            <a:pPr>
              <a:lnSpc>
                <a:spcPct val="120000"/>
              </a:lnSpc>
              <a:defRPr/>
            </a:pPr>
            <a:r>
              <a:rPr lang="he-IL" dirty="0">
                <a:solidFill>
                  <a:schemeClr val="tx1"/>
                </a:solidFill>
              </a:rPr>
              <a:t>ג. הכוהל מתנדף מן הלחם. לעומת זאת, היין נתון </a:t>
            </a:r>
            <a:r>
              <a:rPr lang="he-IL" dirty="0">
                <a:solidFill>
                  <a:srgbClr val="000000"/>
                </a:solidFill>
              </a:rPr>
              <a:t>בכלים סגורים והכוהל נשאר בתוכו.</a:t>
            </a:r>
          </a:p>
        </p:txBody>
      </p:sp>
      <p:sp>
        <p:nvSpPr>
          <p:cNvPr id="7" name="TextBox 6"/>
          <p:cNvSpPr txBox="1"/>
          <p:nvPr/>
        </p:nvSpPr>
        <p:spPr>
          <a:xfrm>
            <a:off x="457200" y="549275"/>
            <a:ext cx="8183563" cy="2030413"/>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3: </a:t>
            </a:r>
            <a:endParaRPr lang="he-IL" dirty="0" smtClean="0">
              <a:solidFill>
                <a:srgbClr val="1D4C72"/>
              </a:solidFill>
            </a:endParaRPr>
          </a:p>
          <a:p>
            <a:pPr eaLnBrk="1" hangingPunct="1">
              <a:defRPr/>
            </a:pPr>
            <a:r>
              <a:rPr lang="he-IL" dirty="0" smtClean="0">
                <a:solidFill>
                  <a:srgbClr val="1D4C72"/>
                </a:solidFill>
              </a:rPr>
              <a:t>א. </a:t>
            </a:r>
            <a:r>
              <a:rPr lang="he-IL" dirty="0" smtClean="0">
                <a:solidFill>
                  <a:schemeClr val="tx2"/>
                </a:solidFill>
              </a:rPr>
              <a:t>מה מקור ה"חורים" בלחם?</a:t>
            </a:r>
          </a:p>
          <a:p>
            <a:pPr eaLnBrk="1" hangingPunct="1">
              <a:defRPr/>
            </a:pPr>
            <a:r>
              <a:rPr lang="he-IL" dirty="0" smtClean="0">
                <a:solidFill>
                  <a:schemeClr val="tx2"/>
                </a:solidFill>
              </a:rPr>
              <a:t>ב. אדם הכין בצק לעוגת שמרים. אך לא העמיד אותו לתפיחה אלא הכניסו היישר לתנור.</a:t>
            </a:r>
          </a:p>
          <a:p>
            <a:pPr eaLnBrk="1" hangingPunct="1">
              <a:defRPr/>
            </a:pPr>
            <a:r>
              <a:rPr lang="he-IL" dirty="0" smtClean="0">
                <a:solidFill>
                  <a:schemeClr val="tx2"/>
                </a:solidFill>
              </a:rPr>
              <a:t>   התוצאה: העוגה לא עלתה יפה ודמתה לפיתה.</a:t>
            </a:r>
          </a:p>
          <a:p>
            <a:pPr eaLnBrk="1" hangingPunct="1">
              <a:defRPr/>
            </a:pPr>
            <a:r>
              <a:rPr lang="he-IL" dirty="0" smtClean="0">
                <a:solidFill>
                  <a:schemeClr val="tx2"/>
                </a:solidFill>
              </a:rPr>
              <a:t>   הסבירו מדוע. </a:t>
            </a:r>
          </a:p>
          <a:p>
            <a:pPr eaLnBrk="1" hangingPunct="1">
              <a:defRPr/>
            </a:pPr>
            <a:r>
              <a:rPr lang="he-IL" dirty="0" smtClean="0">
                <a:solidFill>
                  <a:schemeClr val="tx2"/>
                </a:solidFill>
              </a:rPr>
              <a:t>ג. מדוע לחם אינו מכיל כוהל ואילו יין כן מכיל כוהל, אף על פי ששניהם נוצרו בתהליך </a:t>
            </a:r>
          </a:p>
          <a:p>
            <a:pPr eaLnBrk="1" hangingPunct="1">
              <a:defRPr/>
            </a:pPr>
            <a:r>
              <a:rPr lang="he-IL" dirty="0" smtClean="0">
                <a:solidFill>
                  <a:schemeClr val="tx2"/>
                </a:solidFill>
              </a:rPr>
              <a:t>   תסיסה כוהלית?</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49275"/>
            <a:ext cx="8183562" cy="14763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4:</a:t>
            </a:r>
          </a:p>
          <a:p>
            <a:pPr eaLnBrk="1" hangingPunct="1">
              <a:defRPr/>
            </a:pPr>
            <a:r>
              <a:rPr lang="he-IL" u="sng" dirty="0" smtClean="0">
                <a:solidFill>
                  <a:srgbClr val="1D4C72"/>
                </a:solidFill>
              </a:rPr>
              <a:t>יין חצי יבש</a:t>
            </a:r>
            <a:r>
              <a:rPr lang="he-IL" dirty="0" smtClean="0">
                <a:solidFill>
                  <a:srgbClr val="1D4C72"/>
                </a:solidFill>
              </a:rPr>
              <a:t> הוא </a:t>
            </a:r>
            <a:r>
              <a:rPr lang="he-IL" dirty="0" smtClean="0">
                <a:solidFill>
                  <a:schemeClr val="tx2"/>
                </a:solidFill>
              </a:rPr>
              <a:t>יין שעדיין מכיל גלוקוז שמקורו במיץ הענבים.</a:t>
            </a:r>
          </a:p>
          <a:p>
            <a:pPr eaLnBrk="1" hangingPunct="1">
              <a:defRPr/>
            </a:pPr>
            <a:r>
              <a:rPr lang="he-IL" u="sng" dirty="0" smtClean="0">
                <a:solidFill>
                  <a:schemeClr val="tx2"/>
                </a:solidFill>
              </a:rPr>
              <a:t>יין יבש</a:t>
            </a:r>
            <a:r>
              <a:rPr lang="he-IL" dirty="0" smtClean="0">
                <a:solidFill>
                  <a:schemeClr val="tx2"/>
                </a:solidFill>
              </a:rPr>
              <a:t> הוא יין שכמעט אינו מכיל גלוקוז.</a:t>
            </a:r>
          </a:p>
          <a:p>
            <a:pPr eaLnBrk="1" hangingPunct="1">
              <a:defRPr/>
            </a:pPr>
            <a:r>
              <a:rPr lang="he-IL" dirty="0" smtClean="0">
                <a:solidFill>
                  <a:schemeClr val="tx2"/>
                </a:solidFill>
              </a:rPr>
              <a:t>האם המשך תהליך התסיסה יכול לגרום להפיכת יין חצי יבש ליין יבש?</a:t>
            </a:r>
          </a:p>
          <a:p>
            <a:pPr eaLnBrk="1" hangingPunct="1">
              <a:defRPr/>
            </a:pPr>
            <a:endParaRPr lang="he-IL" dirty="0" smtClean="0">
              <a:solidFill>
                <a:schemeClr val="tx2"/>
              </a:solidFill>
            </a:endParaRPr>
          </a:p>
        </p:txBody>
      </p:sp>
      <p:sp>
        <p:nvSpPr>
          <p:cNvPr id="97283" name="Slide Number Placeholder 6"/>
          <p:cNvSpPr txBox="1">
            <a:spLocks noGrp="1"/>
          </p:cNvSpPr>
          <p:nvPr/>
        </p:nvSpPr>
        <p:spPr bwMode="auto">
          <a:xfrm>
            <a:off x="179388"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1F15C6E-DEB5-4500-9644-1294D5AC8EF9}" type="slidenum">
              <a:rPr lang="he-IL" sz="1200">
                <a:solidFill>
                  <a:srgbClr val="A6A6A6"/>
                </a:solidFill>
              </a:rPr>
              <a:pPr algn="l" eaLnBrk="1" hangingPunct="1"/>
              <a:t>19</a:t>
            </a:fld>
            <a:endParaRPr lang="he-IL" sz="1200">
              <a:solidFill>
                <a:srgbClr val="A6A6A6"/>
              </a:solidFill>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7285" name="כותרת 6"/>
          <p:cNvSpPr>
            <a:spLocks noGrp="1"/>
          </p:cNvSpPr>
          <p:nvPr>
            <p:ph type="title" idx="4294967295"/>
          </p:nvPr>
        </p:nvSpPr>
        <p:spPr bwMode="auto">
          <a:xfrm>
            <a:off x="357188" y="44450"/>
            <a:ext cx="8229600" cy="368300"/>
          </a:xfrm>
          <a:prstGeom prst="rect">
            <a:avLst/>
          </a:prstGeom>
          <a:ln>
            <a:miter lim="800000"/>
            <a:headEnd/>
            <a:tailEnd/>
          </a:ln>
        </p:spPr>
        <p:txBody>
          <a:bodyPr/>
          <a:lstStyle/>
          <a:p>
            <a:pPr>
              <a:defRPr/>
            </a:pPr>
            <a:r>
              <a:rPr lang="he-IL" sz="1800" b="1" dirty="0" smtClean="0">
                <a:solidFill>
                  <a:schemeClr val="accent3"/>
                </a:solidFill>
              </a:rPr>
              <a:t>הרחבה: שאלה </a:t>
            </a:r>
            <a:r>
              <a:rPr lang="he-IL" sz="1800" b="1" dirty="0" smtClean="0">
                <a:solidFill>
                  <a:srgbClr val="FF6600"/>
                </a:solidFill>
              </a:rPr>
              <a:t>4: ההבדל בין יין חצי יבש ליין יבש</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מלבן 17"/>
          <p:cNvSpPr/>
          <p:nvPr/>
        </p:nvSpPr>
        <p:spPr>
          <a:xfrm>
            <a:off x="161550" y="4529138"/>
            <a:ext cx="4649732" cy="2092204"/>
          </a:xfrm>
          <a:prstGeom prst="rect">
            <a:avLst/>
          </a:prstGeom>
          <a:blipFill>
            <a:blip r:embed="rId2" cstate="print"/>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מלבן 16"/>
          <p:cNvSpPr/>
          <p:nvPr/>
        </p:nvSpPr>
        <p:spPr>
          <a:xfrm>
            <a:off x="161550" y="1226344"/>
            <a:ext cx="4283968" cy="3522790"/>
          </a:xfrm>
          <a:prstGeom prst="rect">
            <a:avLst/>
          </a:prstGeom>
          <a:blipFill>
            <a:blip r:embed="rId2" cstate="print"/>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TextBox 25"/>
          <p:cNvSpPr txBox="1"/>
          <p:nvPr/>
        </p:nvSpPr>
        <p:spPr>
          <a:xfrm>
            <a:off x="303213" y="536575"/>
            <a:ext cx="8358187" cy="13795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במהלך ההיסטוריה למד האדם </a:t>
            </a:r>
            <a:r>
              <a:rPr lang="he-IL" dirty="0" smtClean="0"/>
              <a:t>לנצל את התהליכים המבוצעים על ידי מיקרואורגניזמים או את תוצריהם לתועלתו</a:t>
            </a:r>
            <a:r>
              <a:rPr lang="he-IL" dirty="0"/>
              <a:t>.</a:t>
            </a:r>
            <a:r>
              <a:rPr lang="he-IL" dirty="0" smtClean="0"/>
              <a:t> בני האדם אכלו לחם וגבינות ושתו יין – תוצרי פעילות מיקרואורגניזמים, עוד בטרם ידעו על קיומם של המיקרואורגניזמים</a:t>
            </a:r>
            <a:r>
              <a:rPr lang="he-IL" dirty="0" smtClean="0">
                <a:solidFill>
                  <a:srgbClr val="000000"/>
                </a:solidFill>
              </a:rPr>
              <a:t>.</a:t>
            </a:r>
          </a:p>
          <a:p>
            <a:pPr eaLnBrk="1" hangingPunct="1">
              <a:defRPr/>
            </a:pPr>
            <a:endParaRPr lang="he-IL" dirty="0" smtClean="0">
              <a:solidFill>
                <a:srgbClr val="000000"/>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442F98E-F357-449B-B839-F410A58F2267}" type="slidenum">
              <a:rPr lang="he-IL" smtClean="0">
                <a:solidFill>
                  <a:srgbClr val="A6A6A6"/>
                </a:solidFill>
              </a:rPr>
              <a:pPr>
                <a:defRPr/>
              </a:pPr>
              <a:t>2</a:t>
            </a:fld>
            <a:endParaRPr lang="he-IL" dirty="0" smtClean="0">
              <a:solidFill>
                <a:srgbClr val="A6A6A6"/>
              </a:solidFill>
            </a:endParaRPr>
          </a:p>
        </p:txBody>
      </p:sp>
      <p:sp>
        <p:nvSpPr>
          <p:cNvPr id="8" name="Rectangle 3"/>
          <p:cNvSpPr/>
          <p:nvPr/>
        </p:nvSpPr>
        <p:spPr>
          <a:xfrm>
            <a:off x="374650" y="40481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9883"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האדם משתמש במיקרואורגניזמים לתועלתו כבר משחר ההיסטוריה</a:t>
            </a:r>
            <a:endParaRPr lang="he-IL" sz="1800" smtClean="0">
              <a:solidFill>
                <a:srgbClr val="FF6600"/>
              </a:solidFill>
            </a:endParaRPr>
          </a:p>
        </p:txBody>
      </p:sp>
      <p:sp>
        <p:nvSpPr>
          <p:cNvPr id="79884" name="מלבן 3"/>
          <p:cNvSpPr>
            <a:spLocks noChangeArrowheads="1"/>
          </p:cNvSpPr>
          <p:nvPr/>
        </p:nvSpPr>
        <p:spPr bwMode="auto">
          <a:xfrm>
            <a:off x="762000" y="5257800"/>
            <a:ext cx="3689350" cy="923925"/>
          </a:xfrm>
          <a:prstGeom prst="rect">
            <a:avLst/>
          </a:prstGeom>
          <a:noFill/>
          <a:ln w="9525">
            <a:noFill/>
            <a:miter lim="800000"/>
            <a:headEnd/>
            <a:tailEnd/>
          </a:ln>
        </p:spPr>
        <p:txBody>
          <a:bodyPr>
            <a:spAutoFit/>
          </a:bodyPr>
          <a:lstStyle/>
          <a:p>
            <a:pPr>
              <a:defRPr/>
            </a:pPr>
            <a:r>
              <a:rPr lang="he-IL" b="1" u="sng" dirty="0">
                <a:solidFill>
                  <a:srgbClr val="C00000"/>
                </a:solidFill>
              </a:rPr>
              <a:t>הגבינה</a:t>
            </a:r>
            <a:r>
              <a:rPr lang="he-IL" dirty="0">
                <a:solidFill>
                  <a:srgbClr val="000000"/>
                </a:solidFill>
              </a:rPr>
              <a:t> </a:t>
            </a:r>
            <a:r>
              <a:rPr lang="he-IL" dirty="0"/>
              <a:t>מוזכרת בתנ"ך לראשונה  </a:t>
            </a:r>
          </a:p>
          <a:p>
            <a:pPr>
              <a:defRPr/>
            </a:pPr>
            <a:r>
              <a:rPr lang="he-IL" dirty="0"/>
              <a:t>כאשר שלח ישי את בנו דוד למערכה מול גליית, ונתן </a:t>
            </a:r>
            <a:r>
              <a:rPr lang="he-IL" dirty="0">
                <a:solidFill>
                  <a:srgbClr val="000000"/>
                </a:solidFill>
              </a:rPr>
              <a:t>ביד בנו עשרה חריצי גבינה. </a:t>
            </a:r>
          </a:p>
        </p:txBody>
      </p:sp>
      <p:sp>
        <p:nvSpPr>
          <p:cNvPr id="79885" name="מלבן 21"/>
          <p:cNvSpPr>
            <a:spLocks noChangeArrowheads="1"/>
          </p:cNvSpPr>
          <p:nvPr/>
        </p:nvSpPr>
        <p:spPr bwMode="auto">
          <a:xfrm>
            <a:off x="539750" y="2220913"/>
            <a:ext cx="3527425" cy="2308225"/>
          </a:xfrm>
          <a:prstGeom prst="rect">
            <a:avLst/>
          </a:prstGeom>
          <a:noFill/>
          <a:ln w="9525">
            <a:noFill/>
            <a:miter lim="800000"/>
            <a:headEnd/>
            <a:tailEnd/>
          </a:ln>
        </p:spPr>
        <p:txBody>
          <a:bodyPr>
            <a:spAutoFit/>
          </a:bodyPr>
          <a:lstStyle/>
          <a:p>
            <a:pPr>
              <a:defRPr/>
            </a:pPr>
            <a:r>
              <a:rPr lang="he-IL" dirty="0">
                <a:solidFill>
                  <a:srgbClr val="000000"/>
                </a:solidFill>
              </a:rPr>
              <a:t>בני אדם אכלו </a:t>
            </a:r>
            <a:r>
              <a:rPr lang="he-IL" b="1" u="sng" dirty="0">
                <a:solidFill>
                  <a:srgbClr val="C00000"/>
                </a:solidFill>
              </a:rPr>
              <a:t>לחם</a:t>
            </a:r>
            <a:r>
              <a:rPr lang="he-IL" dirty="0">
                <a:solidFill>
                  <a:srgbClr val="000000"/>
                </a:solidFill>
              </a:rPr>
              <a:t>, תוצר </a:t>
            </a:r>
            <a:r>
              <a:rPr lang="he-IL" dirty="0"/>
              <a:t>פעילות של מיקרואורגניזמים, וכשלא היה זמן כדי לאפשר למיקרואורגניזמים לפעול, </a:t>
            </a:r>
            <a:r>
              <a:rPr lang="he-IL" dirty="0">
                <a:solidFill>
                  <a:srgbClr val="000000"/>
                </a:solidFill>
              </a:rPr>
              <a:t>הם אכלו מצות:</a:t>
            </a:r>
          </a:p>
          <a:p>
            <a:pPr>
              <a:defRPr/>
            </a:pPr>
            <a:r>
              <a:rPr lang="he-IL" dirty="0">
                <a:solidFill>
                  <a:srgbClr val="000000"/>
                </a:solidFill>
              </a:rPr>
              <a:t>"מצה זו שאנו אוכלין על שום מה? </a:t>
            </a:r>
          </a:p>
          <a:p>
            <a:pPr>
              <a:defRPr/>
            </a:pPr>
            <a:r>
              <a:rPr lang="he-IL" dirty="0">
                <a:solidFill>
                  <a:srgbClr val="000000"/>
                </a:solidFill>
              </a:rPr>
              <a:t>על שום שלא הספיק בצקם של אבותינו להחמיץ ..." (מן ההגדה של פסח).</a:t>
            </a:r>
          </a:p>
        </p:txBody>
      </p:sp>
      <p:grpSp>
        <p:nvGrpSpPr>
          <p:cNvPr id="79886" name="קבוצה 4"/>
          <p:cNvGrpSpPr>
            <a:grpSpLocks/>
          </p:cNvGrpSpPr>
          <p:nvPr/>
        </p:nvGrpSpPr>
        <p:grpSpPr bwMode="auto">
          <a:xfrm>
            <a:off x="4324350" y="1349375"/>
            <a:ext cx="4510088" cy="5280025"/>
            <a:chOff x="6020635" y="2825283"/>
            <a:chExt cx="3800741" cy="4125330"/>
          </a:xfrm>
        </p:grpSpPr>
        <p:sp>
          <p:nvSpPr>
            <p:cNvPr id="2" name="מלבן 1"/>
            <p:cNvSpPr/>
            <p:nvPr/>
          </p:nvSpPr>
          <p:spPr>
            <a:xfrm>
              <a:off x="6481947" y="2825283"/>
              <a:ext cx="3339429" cy="4125330"/>
            </a:xfrm>
            <a:prstGeom prst="rect">
              <a:avLst/>
            </a:prstGeom>
            <a:blipFill>
              <a:blip r:embed="rId2" cstate="print"/>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מלבן 2"/>
            <p:cNvSpPr/>
            <p:nvPr/>
          </p:nvSpPr>
          <p:spPr>
            <a:xfrm>
              <a:off x="6020635" y="3235832"/>
              <a:ext cx="3456921" cy="3317876"/>
            </a:xfrm>
            <a:prstGeom prst="rect">
              <a:avLst/>
            </a:prstGeom>
          </p:spPr>
          <p:txBody>
            <a:bodyPr>
              <a:spAutoFit/>
            </a:bodyPr>
            <a:lstStyle/>
            <a:p>
              <a:pPr marL="285750" indent="-285750">
                <a:buFont typeface="Wingdings" pitchFamily="2" charset="2"/>
                <a:buChar char="v"/>
                <a:defRPr/>
              </a:pPr>
              <a:r>
                <a:rPr lang="he-IL" b="1" u="sng" dirty="0">
                  <a:solidFill>
                    <a:srgbClr val="C00000"/>
                  </a:solidFill>
                </a:rPr>
                <a:t>היין</a:t>
              </a:r>
              <a:r>
                <a:rPr lang="he-IL" dirty="0">
                  <a:solidFill>
                    <a:srgbClr val="C00000"/>
                  </a:solidFill>
                </a:rPr>
                <a:t> </a:t>
              </a:r>
              <a:r>
                <a:rPr lang="he-IL" dirty="0">
                  <a:solidFill>
                    <a:prstClr val="black"/>
                  </a:solidFill>
                </a:rPr>
                <a:t>מתואר </a:t>
              </a:r>
              <a:r>
                <a:rPr lang="he-IL" dirty="0"/>
                <a:t>בתנ"ך בתור משקה</a:t>
              </a:r>
            </a:p>
            <a:p>
              <a:pPr>
                <a:defRPr/>
              </a:pPr>
              <a:r>
                <a:rPr lang="he-IL" dirty="0" smtClean="0"/>
                <a:t>    </a:t>
              </a:r>
              <a:r>
                <a:rPr lang="he-IL" dirty="0"/>
                <a:t>"המשמח אלוהים ואנשים</a:t>
              </a:r>
              <a:r>
                <a:rPr lang="he-IL" dirty="0">
                  <a:solidFill>
                    <a:prstClr val="black"/>
                  </a:solidFill>
                </a:rPr>
                <a:t>" </a:t>
              </a:r>
            </a:p>
            <a:p>
              <a:pPr>
                <a:defRPr/>
              </a:pPr>
              <a:r>
                <a:rPr lang="he-IL" dirty="0">
                  <a:solidFill>
                    <a:prstClr val="black"/>
                  </a:solidFill>
                </a:rPr>
                <a:t>    (שופטים ט י"ג).</a:t>
              </a:r>
            </a:p>
            <a:p>
              <a:pPr marL="285750" indent="-285750">
                <a:buFont typeface="Wingdings" pitchFamily="2" charset="2"/>
                <a:buChar char="v"/>
                <a:defRPr/>
              </a:pPr>
              <a:endParaRPr lang="he-IL" dirty="0">
                <a:solidFill>
                  <a:prstClr val="black"/>
                </a:solidFill>
              </a:endParaRPr>
            </a:p>
            <a:p>
              <a:pPr marL="285750" indent="-285750">
                <a:buFont typeface="Wingdings" pitchFamily="2" charset="2"/>
                <a:buChar char="v"/>
                <a:defRPr/>
              </a:pPr>
              <a:endParaRPr lang="he-IL" dirty="0">
                <a:solidFill>
                  <a:prstClr val="black"/>
                </a:solidFill>
              </a:endParaRPr>
            </a:p>
            <a:p>
              <a:pPr>
                <a:defRPr/>
              </a:pPr>
              <a:endParaRPr lang="he-IL" dirty="0">
                <a:solidFill>
                  <a:prstClr val="black"/>
                </a:solidFill>
              </a:endParaRPr>
            </a:p>
            <a:p>
              <a:pPr marL="285750" indent="-285750">
                <a:buFont typeface="Wingdings" pitchFamily="2" charset="2"/>
                <a:buChar char="v"/>
                <a:defRPr/>
              </a:pPr>
              <a:r>
                <a:rPr lang="he-IL" dirty="0">
                  <a:solidFill>
                    <a:prstClr val="black"/>
                  </a:solidFill>
                </a:rPr>
                <a:t>ואולם, הוזכרו גם ההשפעות </a:t>
              </a:r>
            </a:p>
            <a:p>
              <a:pPr>
                <a:defRPr/>
              </a:pPr>
              <a:r>
                <a:rPr lang="he-IL" dirty="0">
                  <a:solidFill>
                    <a:prstClr val="black"/>
                  </a:solidFill>
                </a:rPr>
                <a:t>    השליליות של שתיית יין:</a:t>
              </a:r>
            </a:p>
            <a:p>
              <a:pPr>
                <a:defRPr/>
              </a:pPr>
              <a:r>
                <a:rPr lang="he-IL" dirty="0">
                  <a:solidFill>
                    <a:prstClr val="black"/>
                  </a:solidFill>
                </a:rPr>
                <a:t>    "וי</a:t>
              </a:r>
              <a:r>
                <a:rPr lang="he-IL" dirty="0"/>
                <a:t>חל נח איש האדמה וייטע כרם.    </a:t>
              </a:r>
            </a:p>
            <a:p>
              <a:pPr>
                <a:defRPr/>
              </a:pPr>
              <a:r>
                <a:rPr lang="he-IL" dirty="0"/>
                <a:t>    וישת מן היין וישכר ויתגל בתוך </a:t>
              </a:r>
            </a:p>
            <a:p>
              <a:pPr>
                <a:defRPr/>
              </a:pPr>
              <a:r>
                <a:rPr lang="he-IL" dirty="0"/>
                <a:t>    אהלו" (בראשית ט' כ</a:t>
              </a:r>
              <a:r>
                <a:rPr lang="he-IL" noProof="1"/>
                <a:t>'–</a:t>
              </a:r>
              <a:r>
                <a:rPr lang="he-IL" dirty="0"/>
                <a:t>כ"א).</a:t>
              </a:r>
            </a:p>
            <a:p>
              <a:pPr>
                <a:defRPr/>
              </a:pPr>
              <a:endParaRPr lang="he-IL" dirty="0"/>
            </a:p>
            <a:p>
              <a:pPr marL="285750" indent="-285750">
                <a:buFont typeface="Wingdings" pitchFamily="2" charset="2"/>
                <a:buChar char="v"/>
                <a:defRPr/>
              </a:pPr>
              <a:r>
                <a:rPr lang="he-IL" dirty="0"/>
                <a:t>על פי ציווי האסלאם, </a:t>
              </a:r>
            </a:p>
            <a:p>
              <a:pPr>
                <a:defRPr/>
              </a:pPr>
              <a:r>
                <a:rPr lang="he-IL" dirty="0"/>
                <a:t>    חל איסור מוחלט על שתיית</a:t>
              </a:r>
            </a:p>
            <a:p>
              <a:pPr>
                <a:defRPr/>
              </a:pPr>
              <a:r>
                <a:rPr lang="he-IL" dirty="0" smtClean="0"/>
                <a:t>    אלכוהול</a:t>
              </a:r>
              <a:r>
                <a:rPr lang="he-IL" dirty="0"/>
                <a:t>.</a:t>
              </a:r>
            </a:p>
          </p:txBody>
        </p:sp>
      </p:grpSp>
      <p:pic>
        <p:nvPicPr>
          <p:cNvPr id="7988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0" y="1544638"/>
            <a:ext cx="13176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תמונה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27906">
            <a:off x="381000" y="4756150"/>
            <a:ext cx="1150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9"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522538"/>
            <a:ext cx="6032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11175"/>
            <a:ext cx="8183562"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4:</a:t>
            </a:r>
          </a:p>
          <a:p>
            <a:pPr eaLnBrk="1" hangingPunct="1">
              <a:defRPr/>
            </a:pPr>
            <a:r>
              <a:rPr lang="he-IL" u="sng" dirty="0" smtClean="0">
                <a:solidFill>
                  <a:srgbClr val="1D4C72"/>
                </a:solidFill>
              </a:rPr>
              <a:t>יין חצי </a:t>
            </a:r>
            <a:r>
              <a:rPr lang="he-IL" u="sng" dirty="0" smtClean="0">
                <a:solidFill>
                  <a:schemeClr val="tx2"/>
                </a:solidFill>
              </a:rPr>
              <a:t>יבש</a:t>
            </a:r>
            <a:r>
              <a:rPr lang="he-IL" dirty="0" smtClean="0">
                <a:solidFill>
                  <a:schemeClr val="tx2"/>
                </a:solidFill>
              </a:rPr>
              <a:t> הוא יין שעדיין מכיל גלוקוז שמקורו במיץ הענבים.</a:t>
            </a:r>
          </a:p>
          <a:p>
            <a:pPr eaLnBrk="1" hangingPunct="1">
              <a:defRPr/>
            </a:pPr>
            <a:r>
              <a:rPr lang="he-IL" u="sng" dirty="0" smtClean="0">
                <a:solidFill>
                  <a:schemeClr val="tx2"/>
                </a:solidFill>
              </a:rPr>
              <a:t>יין יבש</a:t>
            </a:r>
            <a:r>
              <a:rPr lang="he-IL" dirty="0" smtClean="0">
                <a:solidFill>
                  <a:schemeClr val="tx2"/>
                </a:solidFill>
              </a:rPr>
              <a:t> הוא יין שכמעט אינו מכיל גלוקוז.</a:t>
            </a:r>
          </a:p>
          <a:p>
            <a:pPr eaLnBrk="1" hangingPunct="1">
              <a:defRPr/>
            </a:pPr>
            <a:r>
              <a:rPr lang="he-IL" dirty="0" smtClean="0">
                <a:solidFill>
                  <a:schemeClr val="tx2"/>
                </a:solidFill>
              </a:rPr>
              <a:t>האם המשך תהליך התסיסה יכול לגרום </a:t>
            </a:r>
            <a:r>
              <a:rPr lang="he-IL" dirty="0" smtClean="0">
                <a:solidFill>
                  <a:srgbClr val="1D4C72"/>
                </a:solidFill>
              </a:rPr>
              <a:t>להפיכת יין חצי יבש ליין יבש?</a:t>
            </a: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p:txBody>
      </p:sp>
      <p:sp>
        <p:nvSpPr>
          <p:cNvPr id="98307" name="Slide Number Placeholder 6"/>
          <p:cNvSpPr txBox="1">
            <a:spLocks noGrp="1"/>
          </p:cNvSpPr>
          <p:nvPr/>
        </p:nvSpPr>
        <p:spPr bwMode="auto">
          <a:xfrm>
            <a:off x="179388"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C23DD94-211C-447E-BBF0-2D07EE254DC4}" type="slidenum">
              <a:rPr lang="he-IL" sz="1200">
                <a:solidFill>
                  <a:srgbClr val="A6A6A6"/>
                </a:solidFill>
              </a:rPr>
              <a:pPr algn="l" eaLnBrk="1" hangingPunct="1"/>
              <a:t>20</a:t>
            </a:fld>
            <a:endParaRPr lang="he-IL" sz="1200">
              <a:solidFill>
                <a:srgbClr val="A6A6A6"/>
              </a:solidFill>
            </a:endParaRPr>
          </a:p>
        </p:txBody>
      </p:sp>
      <p:sp>
        <p:nvSpPr>
          <p:cNvPr id="9"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8309" name="כותרת 6"/>
          <p:cNvSpPr>
            <a:spLocks noGrp="1"/>
          </p:cNvSpPr>
          <p:nvPr>
            <p:ph type="title" idx="4294967295"/>
          </p:nvPr>
        </p:nvSpPr>
        <p:spPr bwMode="auto">
          <a:xfrm>
            <a:off x="357188"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7" name="Rectangle 12"/>
          <p:cNvSpPr/>
          <p:nvPr/>
        </p:nvSpPr>
        <p:spPr>
          <a:xfrm>
            <a:off x="539750" y="2852738"/>
            <a:ext cx="8072438" cy="12969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כן, ככל שתהליך התסיסה מתמשך, כך הפטריות </a:t>
            </a:r>
            <a:r>
              <a:rPr lang="he-IL" dirty="0">
                <a:solidFill>
                  <a:schemeClr val="tx1"/>
                </a:solidFill>
              </a:rPr>
              <a:t>מפרקות כמות גדולה יותר של סוכר הענבים, ולכן רמת הסוכר יורדת ורמת האלכוהול – תוצר התסיסה – עולה.</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714375"/>
            <a:ext cx="8183562" cy="11906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a:t>
            </a:r>
          </a:p>
          <a:p>
            <a:pPr eaLnBrk="1" hangingPunct="1">
              <a:defRPr/>
            </a:pPr>
            <a:r>
              <a:rPr lang="he-IL" dirty="0" smtClean="0">
                <a:solidFill>
                  <a:srgbClr val="1D4C72"/>
                </a:solidFill>
              </a:rPr>
              <a:t>תארו בקצרה את תפקיד המיקרואורגניזמים בתהליכים: ייצור יין, יצירת מוצרי חלב </a:t>
            </a:r>
          </a:p>
          <a:p>
            <a:pPr eaLnBrk="1" hangingPunct="1">
              <a:defRPr/>
            </a:pPr>
            <a:r>
              <a:rPr lang="he-IL" dirty="0" smtClean="0">
                <a:solidFill>
                  <a:srgbClr val="1D4C72"/>
                </a:solidFill>
              </a:rPr>
              <a:t>ויצירת מוצרי בצק.</a:t>
            </a:r>
          </a:p>
          <a:p>
            <a:pPr eaLnBrk="1" hangingPunct="1">
              <a:defRPr/>
            </a:pPr>
            <a:endParaRPr lang="he-IL" dirty="0" smtClean="0">
              <a:solidFill>
                <a:srgbClr val="1D4C72"/>
              </a:solidFill>
            </a:endParaRPr>
          </a:p>
        </p:txBody>
      </p:sp>
      <p:sp>
        <p:nvSpPr>
          <p:cNvPr id="8199" name="Slide Number Placeholder 6"/>
          <p:cNvSpPr txBox="1">
            <a:spLocks noGrp="1"/>
          </p:cNvSpPr>
          <p:nvPr/>
        </p:nvSpPr>
        <p:spPr bwMode="auto">
          <a:xfrm>
            <a:off x="179388" y="6524625"/>
            <a:ext cx="2133600" cy="365125"/>
          </a:xfrm>
          <a:prstGeom prst="rect">
            <a:avLst/>
          </a:prstGeom>
          <a:noFill/>
          <a:ln>
            <a:miter lim="800000"/>
            <a:headEnd/>
            <a:tailEnd/>
          </a:ln>
        </p:spPr>
        <p:txBody>
          <a:bodyPr/>
          <a:lstStyle/>
          <a:p>
            <a:pPr algn="l" fontAlgn="auto">
              <a:spcBef>
                <a:spcPts val="0"/>
              </a:spcBef>
              <a:spcAft>
                <a:spcPts val="0"/>
              </a:spcAft>
              <a:defRPr/>
            </a:pPr>
            <a:fld id="{3BBFF907-12D5-4333-9612-BEAF31554399}" type="slidenum">
              <a:rPr lang="he-IL" sz="1200">
                <a:solidFill>
                  <a:schemeClr val="bg2">
                    <a:lumMod val="65000"/>
                  </a:schemeClr>
                </a:solidFill>
                <a:latin typeface="+mn-lt"/>
                <a:cs typeface="+mn-cs"/>
              </a:rPr>
              <a:pPr algn="l" fontAlgn="auto">
                <a:spcBef>
                  <a:spcPts val="0"/>
                </a:spcBef>
                <a:spcAft>
                  <a:spcPts val="0"/>
                </a:spcAft>
                <a:defRPr/>
              </a:pPr>
              <a:t>21</a:t>
            </a:fld>
            <a:endParaRPr lang="he-IL" sz="1200" dirty="0">
              <a:solidFill>
                <a:schemeClr val="bg2">
                  <a:lumMod val="65000"/>
                </a:schemeClr>
              </a:solidFill>
              <a:latin typeface="+mn-lt"/>
              <a:cs typeface="+mn-cs"/>
            </a:endParaRPr>
          </a:p>
        </p:txBody>
      </p:sp>
      <p:sp>
        <p:nvSpPr>
          <p:cNvPr id="9" name="Rectangle 3"/>
          <p:cNvSpPr/>
          <p:nvPr/>
        </p:nvSpPr>
        <p:spPr>
          <a:xfrm>
            <a:off x="231775"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99333" name="כותרת 6"/>
          <p:cNvSpPr>
            <a:spLocks noGrp="1"/>
          </p:cNvSpPr>
          <p:nvPr>
            <p:ph type="title" idx="4294967295"/>
          </p:nvPr>
        </p:nvSpPr>
        <p:spPr bwMode="auto">
          <a:xfrm>
            <a:off x="357188"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250825" y="6524625"/>
            <a:ext cx="2133600" cy="365125"/>
          </a:xfrm>
          <a:prstGeom prst="rect">
            <a:avLst/>
          </a:prstGeom>
          <a:noFill/>
          <a:ln>
            <a:miter lim="800000"/>
            <a:headEnd/>
            <a:tailEnd/>
          </a:ln>
        </p:spPr>
        <p:txBody>
          <a:bodyPr/>
          <a:lstStyle/>
          <a:p>
            <a:pPr algn="l" fontAlgn="auto">
              <a:spcBef>
                <a:spcPts val="0"/>
              </a:spcBef>
              <a:spcAft>
                <a:spcPts val="0"/>
              </a:spcAft>
              <a:defRPr/>
            </a:pPr>
            <a:fld id="{ACD9985A-465A-4B60-AF89-8FAEB0050FB4}" type="slidenum">
              <a:rPr lang="he-IL" sz="1200">
                <a:solidFill>
                  <a:schemeClr val="bg2">
                    <a:lumMod val="65000"/>
                  </a:schemeClr>
                </a:solidFill>
                <a:latin typeface="+mn-lt"/>
                <a:cs typeface="+mn-cs"/>
              </a:rPr>
              <a:pPr algn="l" fontAlgn="auto">
                <a:spcBef>
                  <a:spcPts val="0"/>
                </a:spcBef>
                <a:spcAft>
                  <a:spcPts val="0"/>
                </a:spcAft>
                <a:defRPr/>
              </a:pPr>
              <a:t>22</a:t>
            </a:fld>
            <a:endParaRPr lang="he-IL" sz="1200" dirty="0">
              <a:solidFill>
                <a:schemeClr val="bg2">
                  <a:lumMod val="65000"/>
                </a:schemeClr>
              </a:solidFill>
              <a:latin typeface="+mn-lt"/>
              <a:cs typeface="+mn-cs"/>
            </a:endParaRPr>
          </a:p>
        </p:txBody>
      </p:sp>
      <p:sp>
        <p:nvSpPr>
          <p:cNvPr id="9" name="Rectangle 3"/>
          <p:cNvSpPr/>
          <p:nvPr/>
        </p:nvSpPr>
        <p:spPr>
          <a:xfrm>
            <a:off x="231775"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00356" name="כותרת 6"/>
          <p:cNvSpPr>
            <a:spLocks noGrp="1"/>
          </p:cNvSpPr>
          <p:nvPr>
            <p:ph type="title" idx="4294967295"/>
          </p:nvPr>
        </p:nvSpPr>
        <p:spPr bwMode="auto">
          <a:xfrm>
            <a:off x="357188"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10" name="Rectangle 12"/>
          <p:cNvSpPr/>
          <p:nvPr/>
        </p:nvSpPr>
        <p:spPr>
          <a:xfrm>
            <a:off x="539750" y="2133600"/>
            <a:ext cx="8072438" cy="37449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u="sng" dirty="0">
                <a:solidFill>
                  <a:srgbClr val="000000"/>
                </a:solidFill>
              </a:rPr>
              <a:t>ייצור יין</a:t>
            </a:r>
            <a:r>
              <a:rPr lang="he-IL" dirty="0">
                <a:solidFill>
                  <a:srgbClr val="000000"/>
                </a:solidFill>
              </a:rPr>
              <a:t> – </a:t>
            </a:r>
            <a:r>
              <a:rPr lang="he-IL" dirty="0">
                <a:solidFill>
                  <a:schemeClr val="tx1"/>
                </a:solidFill>
              </a:rPr>
              <a:t>השמרים מפרקים את הסוכר שבמיץ הענבים (לאחר פירוק הסוכרוז על ידי אנזים אחר), בתנאים אנאֵירוביים ומייצרים כוהל. כשריכוז הכוהל מגיע לרמה מסוימת השמרים מתים והתהליך נפסק.</a:t>
            </a:r>
          </a:p>
          <a:p>
            <a:pPr>
              <a:lnSpc>
                <a:spcPct val="120000"/>
              </a:lnSpc>
              <a:defRPr/>
            </a:pPr>
            <a:r>
              <a:rPr lang="he-IL" u="sng" dirty="0">
                <a:solidFill>
                  <a:schemeClr val="tx1"/>
                </a:solidFill>
              </a:rPr>
              <a:t>יצירת מוצרי חלב</a:t>
            </a:r>
            <a:r>
              <a:rPr lang="he-IL" dirty="0">
                <a:solidFill>
                  <a:schemeClr val="tx1"/>
                </a:solidFill>
              </a:rPr>
              <a:t> – מינים אחדים של חיידקים מפרקים בתנאים אנאֵירוביים את סוכר החלב ומייצרים ממנו חומצת חלב, הגורמת גם לשינוי מרקם החלב לסוגים שונים של גבינות. מלבד חומצת החלב מופרשים חומרים נוספים, המקנים ארומה שונה למוצרים השונים.</a:t>
            </a:r>
          </a:p>
          <a:p>
            <a:pPr>
              <a:lnSpc>
                <a:spcPct val="120000"/>
              </a:lnSpc>
              <a:defRPr/>
            </a:pPr>
            <a:r>
              <a:rPr lang="he-IL" u="sng" dirty="0">
                <a:solidFill>
                  <a:schemeClr val="tx1"/>
                </a:solidFill>
              </a:rPr>
              <a:t>יצירת מוצרי בצק</a:t>
            </a:r>
            <a:r>
              <a:rPr lang="he-IL" dirty="0">
                <a:solidFill>
                  <a:schemeClr val="tx1"/>
                </a:solidFill>
              </a:rPr>
              <a:t> – זנים מסוימים של שמרים מפרקים את הסוכר שבבצק (לאחר פירוק הסוכרוז על ידי אנזים אחר), בתנאים אנאֵירוביים ומייצרים פחמן דו־חמצני, שגורם לתפיחת הבצק, וכוהל, שמקצתו מתנדפת.</a:t>
            </a:r>
          </a:p>
        </p:txBody>
      </p:sp>
      <p:sp>
        <p:nvSpPr>
          <p:cNvPr id="8" name="TextBox 7"/>
          <p:cNvSpPr txBox="1"/>
          <p:nvPr/>
        </p:nvSpPr>
        <p:spPr>
          <a:xfrm>
            <a:off x="338138" y="549275"/>
            <a:ext cx="8183562" cy="11906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a:t>
            </a:r>
          </a:p>
          <a:p>
            <a:pPr eaLnBrk="1" hangingPunct="1">
              <a:defRPr/>
            </a:pPr>
            <a:r>
              <a:rPr lang="he-IL" dirty="0" smtClean="0">
                <a:solidFill>
                  <a:srgbClr val="1D4C72"/>
                </a:solidFill>
              </a:rPr>
              <a:t>תארו בקצרה את תפקיד המיקרואורגניזמים בתהליכים: ייצור יין, יצירת מוצרי חלב </a:t>
            </a:r>
          </a:p>
          <a:p>
            <a:pPr eaLnBrk="1" hangingPunct="1">
              <a:defRPr/>
            </a:pPr>
            <a:r>
              <a:rPr lang="he-IL" dirty="0" smtClean="0">
                <a:solidFill>
                  <a:srgbClr val="1D4C72"/>
                </a:solidFill>
              </a:rPr>
              <a:t>ויצירת מוצרי בצק.</a:t>
            </a:r>
          </a:p>
          <a:p>
            <a:pPr eaLnBrk="1" hangingPunct="1">
              <a:defRPr/>
            </a:pPr>
            <a:endParaRPr lang="he-IL" b="1" dirty="0" smtClean="0">
              <a:solidFill>
                <a:srgbClr val="1D4C7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841B1D-CF01-4013-98E6-2F2FFE056FDE}"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דוגמה לשימוש במיקרואורגניזמים בתעשייה: ייצור אצטון</a:t>
            </a:r>
            <a:endParaRPr lang="he-IL" sz="1800" dirty="0" smtClean="0">
              <a:solidFill>
                <a:schemeClr val="accent6">
                  <a:lumMod val="50000"/>
                  <a:lumOff val="50000"/>
                </a:schemeClr>
              </a:solidFill>
            </a:endParaRPr>
          </a:p>
        </p:txBody>
      </p:sp>
      <p:sp>
        <p:nvSpPr>
          <p:cNvPr id="82949" name="מלבן 14"/>
          <p:cNvSpPr>
            <a:spLocks noChangeArrowheads="1"/>
          </p:cNvSpPr>
          <p:nvPr/>
        </p:nvSpPr>
        <p:spPr bwMode="auto">
          <a:xfrm>
            <a:off x="231775" y="417513"/>
            <a:ext cx="8443913" cy="923925"/>
          </a:xfrm>
          <a:prstGeom prst="rect">
            <a:avLst/>
          </a:prstGeom>
          <a:noFill/>
          <a:ln>
            <a:noFill/>
          </a:ln>
          <a:extLst/>
        </p:spPr>
        <p:txBody>
          <a:bodyPr>
            <a:spAutoFit/>
          </a:bodyPr>
          <a:lstStyle/>
          <a:p>
            <a:pPr>
              <a:defRPr/>
            </a:pPr>
            <a:r>
              <a:rPr lang="he-IL" dirty="0">
                <a:solidFill>
                  <a:srgbClr val="000000"/>
                </a:solidFill>
              </a:rPr>
              <a:t>מיקרואורגניזמים שונים מבצעים תהליכי תסיסה נוספים. מקצת תוצרי תהליכי תסיסה אלו </a:t>
            </a:r>
          </a:p>
          <a:p>
            <a:pPr>
              <a:defRPr/>
            </a:pPr>
            <a:r>
              <a:rPr lang="he-IL" dirty="0"/>
              <a:t>מנוצלים בתעשייה. חומרים כאלה המיוצרים על ידי מיקרואורגניזמים נקראים ביוכימיקלים. </a:t>
            </a:r>
          </a:p>
          <a:p>
            <a:pPr>
              <a:defRPr/>
            </a:pPr>
            <a:r>
              <a:rPr lang="he-IL" dirty="0"/>
              <a:t>אחד החומרים האלה </a:t>
            </a:r>
            <a:r>
              <a:rPr lang="he-IL" dirty="0">
                <a:solidFill>
                  <a:srgbClr val="000000"/>
                </a:solidFill>
              </a:rPr>
              <a:t>הוא אצטון.</a:t>
            </a:r>
          </a:p>
        </p:txBody>
      </p:sp>
      <p:grpSp>
        <p:nvGrpSpPr>
          <p:cNvPr id="101382" name="קבוצה 1"/>
          <p:cNvGrpSpPr>
            <a:grpSpLocks/>
          </p:cNvGrpSpPr>
          <p:nvPr/>
        </p:nvGrpSpPr>
        <p:grpSpPr bwMode="auto">
          <a:xfrm>
            <a:off x="777875" y="1423988"/>
            <a:ext cx="7877175" cy="5078412"/>
            <a:chOff x="683568" y="1519238"/>
            <a:chExt cx="7877820" cy="5078313"/>
          </a:xfrm>
        </p:grpSpPr>
        <p:grpSp>
          <p:nvGrpSpPr>
            <p:cNvPr id="101383" name="קבוצה 1"/>
            <p:cNvGrpSpPr>
              <a:grpSpLocks/>
            </p:cNvGrpSpPr>
            <p:nvPr/>
          </p:nvGrpSpPr>
          <p:grpSpPr bwMode="auto">
            <a:xfrm>
              <a:off x="683568" y="1519238"/>
              <a:ext cx="7877820" cy="5078313"/>
              <a:chOff x="683568" y="1181100"/>
              <a:chExt cx="7877820" cy="5078314"/>
            </a:xfrm>
          </p:grpSpPr>
          <p:sp>
            <p:nvSpPr>
              <p:cNvPr id="86025" name="מלבן 14"/>
              <p:cNvSpPr>
                <a:spLocks noChangeArrowheads="1"/>
              </p:cNvSpPr>
              <p:nvPr/>
            </p:nvSpPr>
            <p:spPr bwMode="auto">
              <a:xfrm>
                <a:off x="683568" y="1181100"/>
                <a:ext cx="7877820" cy="5078314"/>
              </a:xfrm>
              <a:prstGeom prst="rect">
                <a:avLst/>
              </a:prstGeom>
              <a:noFill/>
              <a:ln w="9525">
                <a:solidFill>
                  <a:schemeClr val="tx1"/>
                </a:solidFill>
                <a:miter lim="800000"/>
                <a:headEnd/>
                <a:tailEnd/>
              </a:ln>
              <a:extLst/>
            </p:spPr>
            <p:txBody>
              <a:bodyPr>
                <a:spAutoFit/>
              </a:bodyPr>
              <a:lstStyle/>
              <a:p>
                <a:pPr>
                  <a:defRPr/>
                </a:pPr>
                <a:r>
                  <a:rPr lang="he-IL" b="1" dirty="0">
                    <a:solidFill>
                      <a:srgbClr val="FF6600"/>
                    </a:solidFill>
                  </a:rPr>
                  <a:t>                                                   אצטון</a:t>
                </a:r>
              </a:p>
              <a:p>
                <a:pPr>
                  <a:defRPr/>
                </a:pPr>
                <a:r>
                  <a:rPr lang="he-IL" dirty="0">
                    <a:solidFill>
                      <a:srgbClr val="000000"/>
                    </a:solidFill>
                  </a:rPr>
                  <a:t>החיידק המייצר אצטון קשור בתולדות הציונות, שכן מי שגילה אותו הוא ד"ר חיים וייצמן, לימים נשיאה הראשון של מדינת ישראל. תהליך ייצור האצטון נקרא על שמו: </a:t>
                </a:r>
              </a:p>
              <a:p>
                <a:pPr>
                  <a:defRPr/>
                </a:pPr>
                <a:r>
                  <a:rPr lang="he-IL" dirty="0">
                    <a:solidFill>
                      <a:schemeClr val="accent3"/>
                    </a:solidFill>
                  </a:rPr>
                  <a:t>תהליך וייצמן</a:t>
                </a:r>
                <a:r>
                  <a:rPr lang="he-IL" dirty="0">
                    <a:solidFill>
                      <a:srgbClr val="000000"/>
                    </a:solidFill>
                  </a:rPr>
                  <a:t>.</a:t>
                </a:r>
              </a:p>
              <a:p>
                <a:pPr>
                  <a:defRPr/>
                </a:pPr>
                <a:r>
                  <a:rPr lang="he-IL" dirty="0">
                    <a:solidFill>
                      <a:srgbClr val="000000"/>
                    </a:solidFill>
                  </a:rPr>
                  <a:t>על פי הצעתו של </a:t>
                </a:r>
                <a:r>
                  <a:rPr lang="he-IL" dirty="0"/>
                  <a:t>וייצמן, החלו האנגלים לייצר אצטון בעזרת החיידק. האצטון היה נחוץ להם לייצור חומר נפץ במלחמת העולם הראשונה. יש המשערים שתרומתו של וייצמן למאמץ המלחמתי של אנגליה הייתה אחת הסיבות להצהרת בלפור.</a:t>
                </a:r>
              </a:p>
              <a:p>
                <a:pPr>
                  <a:defRPr/>
                </a:pPr>
                <a:endParaRPr lang="he-IL" dirty="0"/>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sp>
            <p:nvSpPr>
              <p:cNvPr id="101387" name="Text Box 12"/>
              <p:cNvSpPr txBox="1">
                <a:spLocks noChangeArrowheads="1"/>
              </p:cNvSpPr>
              <p:nvPr/>
            </p:nvSpPr>
            <p:spPr bwMode="auto">
              <a:xfrm>
                <a:off x="5542309" y="5323409"/>
                <a:ext cx="1477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a:t>ד"ר חיים וייצמן</a:t>
                </a:r>
                <a:endParaRPr lang="en-US" sz="1600"/>
              </a:p>
            </p:txBody>
          </p:sp>
        </p:grpSp>
        <p:sp>
          <p:nvSpPr>
            <p:cNvPr id="101384" name="מלבן 2"/>
            <p:cNvSpPr>
              <a:spLocks noChangeArrowheads="1"/>
            </p:cNvSpPr>
            <p:nvPr/>
          </p:nvSpPr>
          <p:spPr bwMode="auto">
            <a:xfrm>
              <a:off x="3419872" y="6197302"/>
              <a:ext cx="302433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solidFill>
                    <a:srgbClr val="333333"/>
                  </a:solidFill>
                  <a:cs typeface="Times New Roman" pitchFamily="18" charset="0"/>
                  <a:hlinkClick r:id="rId3"/>
                </a:rPr>
                <a:t>Library of Congress, Prints &amp; Photographs Division, [</a:t>
              </a:r>
              <a:r>
                <a:rPr lang="en-US" sz="1000">
                  <a:solidFill>
                    <a:srgbClr val="555555"/>
                  </a:solidFill>
                  <a:latin typeface="Verdana" pitchFamily="34" charset="0"/>
                  <a:cs typeface="Times New Roman" pitchFamily="18" charset="0"/>
                  <a:hlinkClick r:id="rId3"/>
                </a:rPr>
                <a:t>LC-DIG-ggbain-36519</a:t>
              </a:r>
              <a:r>
                <a:rPr lang="en-US" sz="1000">
                  <a:solidFill>
                    <a:srgbClr val="555555"/>
                  </a:solidFill>
                  <a:latin typeface="Verdana" pitchFamily="34" charset="0"/>
                  <a:cs typeface="Times New Roman" pitchFamily="18" charset="0"/>
                </a:rPr>
                <a:t> </a:t>
              </a:r>
              <a:r>
                <a:rPr lang="en-US" sz="1000">
                  <a:solidFill>
                    <a:srgbClr val="333333"/>
                  </a:solidFill>
                  <a:cs typeface="Times New Roman" pitchFamily="18" charset="0"/>
                </a:rPr>
                <a:t>]</a:t>
              </a:r>
              <a:endParaRPr lang="he-IL" sz="1000"/>
            </a:p>
          </p:txBody>
        </p:sp>
        <p:pic>
          <p:nvPicPr>
            <p:cNvPr id="10138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562733"/>
              <a:ext cx="1872208" cy="2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875" y="569913"/>
            <a:ext cx="8732838" cy="199548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חומרים נוספים שמיוצרים היום בכמויות מסחריות בעזרת מיקרואורגניזמים הן </a:t>
            </a:r>
            <a:r>
              <a:rPr lang="he-IL" dirty="0" smtClean="0">
                <a:solidFill>
                  <a:srgbClr val="FF6600"/>
                </a:solidFill>
              </a:rPr>
              <a:t>תרופות אנטיביוטיות.</a:t>
            </a: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r>
              <a:rPr lang="he-IL" dirty="0" smtClean="0"/>
              <a:t>החומר האנטיביוטי פניצילין התגלה במקרה על ידי החוקר אלכסנדר פלמינג. הוא הבחין בפטרייה (פניציליום) שגדלה במקרה בצלחת פטרי שבה זרע חיידקים. סביב הפטרייה לא היו מושבות של חיידקים, שכן חומרים שהפרישה הפטרייה גרמו למותם.</a:t>
            </a:r>
          </a:p>
          <a:p>
            <a:pPr eaLnBrk="1" hangingPunct="1">
              <a:defRPr/>
            </a:pPr>
            <a:endParaRPr lang="he-IL" dirty="0" smtClean="0"/>
          </a:p>
        </p:txBody>
      </p:sp>
      <p:sp>
        <p:nvSpPr>
          <p:cNvPr id="10243" name="Slide Number Placeholder 6"/>
          <p:cNvSpPr txBox="1">
            <a:spLocks noGrp="1"/>
          </p:cNvSpPr>
          <p:nvPr/>
        </p:nvSpPr>
        <p:spPr bwMode="auto">
          <a:xfrm>
            <a:off x="250825" y="6524625"/>
            <a:ext cx="2133600" cy="365125"/>
          </a:xfrm>
          <a:prstGeom prst="rect">
            <a:avLst/>
          </a:prstGeom>
          <a:noFill/>
          <a:ln>
            <a:miter lim="800000"/>
            <a:headEnd/>
            <a:tailEnd/>
          </a:ln>
        </p:spPr>
        <p:txBody>
          <a:bodyPr/>
          <a:lstStyle/>
          <a:p>
            <a:pPr algn="l" fontAlgn="auto">
              <a:spcBef>
                <a:spcPts val="0"/>
              </a:spcBef>
              <a:spcAft>
                <a:spcPts val="0"/>
              </a:spcAft>
              <a:defRPr/>
            </a:pPr>
            <a:fld id="{2DAB8CD9-3ED6-445B-BC61-3BA0F1164FB2}" type="slidenum">
              <a:rPr lang="he-IL" sz="1200">
                <a:solidFill>
                  <a:srgbClr val="A6A6A6"/>
                </a:solidFill>
                <a:latin typeface="+mn-lt"/>
                <a:cs typeface="+mn-cs"/>
              </a:rPr>
              <a:pPr algn="l" fontAlgn="auto">
                <a:spcBef>
                  <a:spcPts val="0"/>
                </a:spcBef>
                <a:spcAft>
                  <a:spcPts val="0"/>
                </a:spcAft>
                <a:defRPr/>
              </a:pPr>
              <a:t>24</a:t>
            </a:fld>
            <a:endParaRPr lang="he-IL" sz="1200" dirty="0">
              <a:solidFill>
                <a:srgbClr val="A6A6A6"/>
              </a:solidFill>
              <a:latin typeface="+mn-lt"/>
              <a:cs typeface="+mn-cs"/>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2405" name="כותרת 12"/>
          <p:cNvSpPr>
            <a:spLocks noGrp="1"/>
          </p:cNvSpPr>
          <p:nvPr>
            <p:ph type="title" idx="4294967295"/>
          </p:nvPr>
        </p:nvSpPr>
        <p:spPr bwMode="auto">
          <a:xfrm>
            <a:off x="457200" y="44450"/>
            <a:ext cx="8229600" cy="368300"/>
          </a:xfrm>
          <a:prstGeom prst="rect">
            <a:avLst/>
          </a:prstGeom>
          <a:ln>
            <a:miter lim="800000"/>
            <a:headEnd/>
            <a:tailEnd/>
          </a:ln>
        </p:spPr>
        <p:txBody>
          <a:bodyPr/>
          <a:lstStyle/>
          <a:p>
            <a:pPr>
              <a:defRPr/>
            </a:pPr>
            <a:r>
              <a:rPr lang="he-IL" sz="1800" b="1" dirty="0" smtClean="0">
                <a:solidFill>
                  <a:srgbClr val="FF6600"/>
                </a:solidFill>
              </a:rPr>
              <a:t>שימוש במיקרואורגניזמים </a:t>
            </a:r>
            <a:r>
              <a:rPr lang="he-IL" sz="1800" b="1" dirty="0" smtClean="0">
                <a:solidFill>
                  <a:schemeClr val="accent3"/>
                </a:solidFill>
              </a:rPr>
              <a:t>ברפואה: ייצור אנטיביוטיקה – פניצילין</a:t>
            </a:r>
            <a:endParaRPr lang="he-IL" sz="1800" dirty="0" smtClean="0">
              <a:solidFill>
                <a:schemeClr val="accent3"/>
              </a:solidFill>
            </a:endParaRPr>
          </a:p>
        </p:txBody>
      </p:sp>
      <p:cxnSp>
        <p:nvCxnSpPr>
          <p:cNvPr id="102406" name="מחבר חץ ישר 13"/>
          <p:cNvCxnSpPr>
            <a:cxnSpLocks noChangeShapeType="1"/>
          </p:cNvCxnSpPr>
          <p:nvPr/>
        </p:nvCxnSpPr>
        <p:spPr bwMode="auto">
          <a:xfrm>
            <a:off x="4246563" y="4362450"/>
            <a:ext cx="0" cy="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02407" name="Text Box 13"/>
          <p:cNvSpPr txBox="1">
            <a:spLocks noChangeArrowheads="1"/>
          </p:cNvSpPr>
          <p:nvPr/>
        </p:nvSpPr>
        <p:spPr bwMode="auto">
          <a:xfrm>
            <a:off x="971550" y="1125538"/>
            <a:ext cx="7705725" cy="369887"/>
          </a:xfrm>
          <a:prstGeom prst="rect">
            <a:avLst/>
          </a:prstGeom>
          <a:noFill/>
          <a:ln w="28575">
            <a:solidFill>
              <a:srgbClr val="FF6600"/>
            </a:solidFill>
            <a:miter lim="800000"/>
            <a:headEnd/>
            <a:tailEnd/>
          </a:ln>
        </p:spPr>
        <p:txBody>
          <a:bodyPr>
            <a:spAutoFit/>
          </a:bodyPr>
          <a:lstStyle/>
          <a:p>
            <a:pPr>
              <a:spcBef>
                <a:spcPct val="50000"/>
              </a:spcBef>
              <a:defRPr/>
            </a:pPr>
            <a:r>
              <a:rPr lang="he-IL" dirty="0">
                <a:solidFill>
                  <a:srgbClr val="000000"/>
                </a:solidFill>
              </a:rPr>
              <a:t>חומר אנטיביוטי הוא </a:t>
            </a:r>
            <a:r>
              <a:rPr lang="he-IL" dirty="0"/>
              <a:t>חומר שנוצר על ידי אורגניזם חי ופועל נגד </a:t>
            </a:r>
            <a:r>
              <a:rPr lang="he-IL" dirty="0">
                <a:solidFill>
                  <a:srgbClr val="000000"/>
                </a:solidFill>
              </a:rPr>
              <a:t>אורגניזם אחר.</a:t>
            </a:r>
            <a:endParaRPr lang="en-US" dirty="0">
              <a:solidFill>
                <a:srgbClr val="000000"/>
              </a:solidFill>
            </a:endParaRPr>
          </a:p>
        </p:txBody>
      </p:sp>
      <p:sp>
        <p:nvSpPr>
          <p:cNvPr id="79881" name="Text Box 18"/>
          <p:cNvSpPr txBox="1">
            <a:spLocks noChangeArrowheads="1"/>
          </p:cNvSpPr>
          <p:nvPr/>
        </p:nvSpPr>
        <p:spPr bwMode="auto">
          <a:xfrm>
            <a:off x="4576763" y="2565400"/>
            <a:ext cx="4176712" cy="3277820"/>
          </a:xfrm>
          <a:prstGeom prst="rect">
            <a:avLst/>
          </a:prstGeom>
          <a:noFill/>
          <a:ln>
            <a:noFill/>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he-IL" dirty="0" smtClean="0"/>
              <a:t>פלמינג הצליח להפיק מן הפטרייה חומר שנקרא פניצילין והוכיח שבעזרת חומר זה אפשר לרפא מחלות שנגרמות על ידי חיידקים.</a:t>
            </a:r>
          </a:p>
          <a:p>
            <a:pPr eaLnBrk="1" hangingPunct="1">
              <a:spcBef>
                <a:spcPct val="50000"/>
              </a:spcBef>
              <a:defRPr/>
            </a:pPr>
            <a:r>
              <a:rPr lang="he-IL" dirty="0" smtClean="0"/>
              <a:t>מאוחר יותר התגלו פטריות וחיידקים אחרים המייצרים סוגי אנטיביוטיקה אחרים.</a:t>
            </a:r>
          </a:p>
          <a:p>
            <a:pPr eaLnBrk="1" hangingPunct="1">
              <a:spcBef>
                <a:spcPct val="50000"/>
              </a:spcBef>
              <a:defRPr/>
            </a:pPr>
            <a:endParaRPr lang="he-IL" b="1" dirty="0" smtClean="0">
              <a:solidFill>
                <a:schemeClr val="accent3"/>
              </a:solidFill>
            </a:endParaRPr>
          </a:p>
          <a:p>
            <a:pPr eaLnBrk="1" hangingPunct="1">
              <a:spcBef>
                <a:spcPct val="50000"/>
              </a:spcBef>
              <a:defRPr/>
            </a:pPr>
            <a:r>
              <a:rPr lang="he-IL" b="1" dirty="0" smtClean="0">
                <a:solidFill>
                  <a:schemeClr val="accent3"/>
                </a:solidFill>
              </a:rPr>
              <a:t>גילוי האנטיביוטיקה הוא אחד מאירועי המפתח בתולדות האנושות, משום שהוא הפחית במידה ניכרת את התמותה ממחלות זיהומיות, בייחוד אצל תינוקות ומבוגרים.</a:t>
            </a:r>
            <a:endParaRPr lang="he-IL" sz="1600" u="sng" dirty="0" smtClean="0"/>
          </a:p>
        </p:txBody>
      </p:sp>
      <p:grpSp>
        <p:nvGrpSpPr>
          <p:cNvPr id="102411" name="Group 15"/>
          <p:cNvGrpSpPr>
            <a:grpSpLocks/>
          </p:cNvGrpSpPr>
          <p:nvPr/>
        </p:nvGrpSpPr>
        <p:grpSpPr bwMode="auto">
          <a:xfrm>
            <a:off x="2995613" y="5021263"/>
            <a:ext cx="1411287" cy="625475"/>
            <a:chOff x="1655" y="3521"/>
            <a:chExt cx="889" cy="394"/>
          </a:xfrm>
        </p:grpSpPr>
        <p:sp>
          <p:nvSpPr>
            <p:cNvPr id="19" name="TextBox 18"/>
            <p:cNvSpPr txBox="1"/>
            <p:nvPr/>
          </p:nvSpPr>
          <p:spPr>
            <a:xfrm>
              <a:off x="1655" y="3702"/>
              <a:ext cx="889" cy="2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schemeClr val="bg1"/>
                  </a:solidFill>
                </a:rPr>
                <a:t>פטריית עובש</a:t>
              </a:r>
            </a:p>
          </p:txBody>
        </p:sp>
        <p:sp>
          <p:nvSpPr>
            <p:cNvPr id="102419" name="Line 14"/>
            <p:cNvSpPr>
              <a:spLocks noChangeShapeType="1"/>
            </p:cNvSpPr>
            <p:nvPr/>
          </p:nvSpPr>
          <p:spPr bwMode="auto">
            <a:xfrm flipH="1" flipV="1">
              <a:off x="1882" y="3521"/>
              <a:ext cx="318" cy="22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grpSp>
        <p:nvGrpSpPr>
          <p:cNvPr id="102412" name="קבוצה 19"/>
          <p:cNvGrpSpPr>
            <a:grpSpLocks/>
          </p:cNvGrpSpPr>
          <p:nvPr/>
        </p:nvGrpSpPr>
        <p:grpSpPr bwMode="auto">
          <a:xfrm>
            <a:off x="250825" y="2111375"/>
            <a:ext cx="4032250" cy="3635375"/>
            <a:chOff x="-32931" y="2354744"/>
            <a:chExt cx="4277866" cy="3877401"/>
          </a:xfrm>
        </p:grpSpPr>
        <p:pic>
          <p:nvPicPr>
            <p:cNvPr id="1024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1" y="2354744"/>
              <a:ext cx="4277866" cy="38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5" name="מלבן 1"/>
            <p:cNvSpPr>
              <a:spLocks noChangeArrowheads="1"/>
            </p:cNvSpPr>
            <p:nvPr/>
          </p:nvSpPr>
          <p:spPr bwMode="auto">
            <a:xfrm>
              <a:off x="1944722" y="3146453"/>
              <a:ext cx="1316640" cy="4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chemeClr val="bg1"/>
                  </a:solidFill>
                </a:rPr>
                <a:t>משטח רציף של</a:t>
              </a:r>
            </a:p>
            <a:p>
              <a:r>
                <a:rPr lang="he-IL" sz="1200" b="1">
                  <a:solidFill>
                    <a:schemeClr val="bg1"/>
                  </a:solidFill>
                </a:rPr>
                <a:t> מושבות חיידקים</a:t>
              </a:r>
            </a:p>
          </p:txBody>
        </p:sp>
        <p:sp>
          <p:nvSpPr>
            <p:cNvPr id="102416" name="מלבן 10"/>
            <p:cNvSpPr>
              <a:spLocks noChangeArrowheads="1"/>
            </p:cNvSpPr>
            <p:nvPr/>
          </p:nvSpPr>
          <p:spPr bwMode="auto">
            <a:xfrm>
              <a:off x="646302" y="3889546"/>
              <a:ext cx="1430584" cy="4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chemeClr val="bg1"/>
                  </a:solidFill>
                </a:rPr>
                <a:t>דסקית נייר טבולה </a:t>
              </a:r>
            </a:p>
            <a:p>
              <a:r>
                <a:rPr lang="he-IL" sz="1200" b="1">
                  <a:solidFill>
                    <a:schemeClr val="bg1"/>
                  </a:solidFill>
                </a:rPr>
                <a:t>   באנטיביוטיקה</a:t>
              </a:r>
            </a:p>
          </p:txBody>
        </p:sp>
        <p:cxnSp>
          <p:nvCxnSpPr>
            <p:cNvPr id="27" name="מחבר חץ ישר 26"/>
            <p:cNvCxnSpPr/>
            <p:nvPr/>
          </p:nvCxnSpPr>
          <p:spPr>
            <a:xfrm flipH="1">
              <a:off x="1098851" y="4420434"/>
              <a:ext cx="449682" cy="26244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2413" name="מלבן 2"/>
          <p:cNvSpPr>
            <a:spLocks noChangeArrowheads="1"/>
          </p:cNvSpPr>
          <p:nvPr/>
        </p:nvSpPr>
        <p:spPr bwMode="auto">
          <a:xfrm>
            <a:off x="231775" y="5640388"/>
            <a:ext cx="4014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השפעת אנטיביוטיקה מסוגים שונים על גידול חיידקים. החיידקים שגדלו סביב הדסקיות מתו.</a:t>
            </a:r>
            <a:endParaRPr lang="he-IL"/>
          </a:p>
        </p:txBody>
      </p:sp>
      <p:sp>
        <p:nvSpPr>
          <p:cNvPr id="3" name="מלבן 2"/>
          <p:cNvSpPr/>
          <p:nvPr/>
        </p:nvSpPr>
        <p:spPr>
          <a:xfrm>
            <a:off x="2995613" y="6330806"/>
            <a:ext cx="5702222" cy="338554"/>
          </a:xfrm>
          <a:prstGeom prst="rect">
            <a:avLst/>
          </a:prstGeom>
        </p:spPr>
        <p:txBody>
          <a:bodyPr wrap="square">
            <a:spAutoFit/>
          </a:bodyPr>
          <a:lstStyle/>
          <a:p>
            <a:pPr lvl="0">
              <a:spcBef>
                <a:spcPct val="50000"/>
              </a:spcBef>
              <a:defRPr/>
            </a:pPr>
            <a:r>
              <a:rPr lang="he-IL" sz="1600" u="sng" dirty="0">
                <a:solidFill>
                  <a:prstClr val="black"/>
                </a:solidFill>
              </a:rPr>
              <a:t>נעסוק באנטיביוטיקה במפורט במצגת</a:t>
            </a:r>
            <a:r>
              <a:rPr lang="en-US" sz="1600" u="sng" dirty="0">
                <a:solidFill>
                  <a:prstClr val="black"/>
                </a:solidFill>
              </a:rPr>
              <a:t> </a:t>
            </a:r>
            <a:r>
              <a:rPr lang="he-IL" sz="1600" u="sng" dirty="0">
                <a:solidFill>
                  <a:prstClr val="black"/>
                </a:solidFill>
              </a:rPr>
              <a:t> מיוחדת לנושא זה</a:t>
            </a:r>
            <a:r>
              <a:rPr lang="he-IL" sz="1600" dirty="0">
                <a:solidFill>
                  <a:prstClr val="black"/>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620713"/>
            <a:ext cx="8358188" cy="36512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אפשר להשתמש במיקרואורגניזמים גורמי מחלות גם כדי ליצור תרכיבי חיסון נגדם ולמנוע את חשיפת הגוף למחלה שהם עלולים לגרום בעתיד.</a:t>
            </a:r>
          </a:p>
          <a:p>
            <a:pPr eaLnBrk="1" hangingPunct="1">
              <a:defRPr/>
            </a:pPr>
            <a:r>
              <a:rPr lang="he-IL" dirty="0" smtClean="0"/>
              <a:t>החיסון מכיל את גורם המחלה מומת, מוחלש או  מרכיבים אנטיגניים שבודדו ממנו.</a:t>
            </a:r>
          </a:p>
          <a:p>
            <a:pPr eaLnBrk="1" hangingPunct="1">
              <a:defRPr/>
            </a:pPr>
            <a:r>
              <a:rPr lang="he-IL" dirty="0" smtClean="0"/>
              <a:t>החיסון מונע מחלה בעתיד, משום שהוא מעורר יצירת תאי זיכרון ייחודיים נגד המחלה (מסוג </a:t>
            </a:r>
            <a:r>
              <a:rPr lang="en-US" dirty="0" smtClean="0"/>
              <a:t>T</a:t>
            </a:r>
            <a:r>
              <a:rPr lang="he-IL" dirty="0" smtClean="0"/>
              <a:t>וְ</a:t>
            </a:r>
            <a:r>
              <a:rPr lang="he-IL" dirty="0" smtClean="0">
                <a:latin typeface="Arial"/>
                <a:cs typeface="Arial"/>
              </a:rPr>
              <a:t>־</a:t>
            </a:r>
            <a:r>
              <a:rPr lang="en-US" dirty="0" smtClean="0"/>
              <a:t>(B</a:t>
            </a:r>
            <a:r>
              <a:rPr lang="he-IL" dirty="0" smtClean="0"/>
              <a:t>, וכאשר ייחשף הגוף בפעם הבאה לאותו גורם המחלה, יגיבו תאי הזיכרון מהר ובעצמה חזקה, ולכן לא יספיק גורם המחלה להתרבות בגוף </a:t>
            </a:r>
            <a:r>
              <a:rPr lang="he-IL" dirty="0" smtClean="0">
                <a:solidFill>
                  <a:prstClr val="black"/>
                </a:solidFill>
              </a:rPr>
              <a:t>ולגרום למחלה.</a:t>
            </a:r>
          </a:p>
          <a:p>
            <a:pPr eaLnBrk="1" hangingPunct="1">
              <a:defRPr/>
            </a:pPr>
            <a:r>
              <a:rPr lang="he-IL" dirty="0" smtClean="0">
                <a:solidFill>
                  <a:prstClr val="black"/>
                </a:solidFill>
              </a:rPr>
              <a:t>חיסון זה נקרא </a:t>
            </a:r>
            <a:r>
              <a:rPr lang="he-IL" dirty="0" smtClean="0">
                <a:solidFill>
                  <a:srgbClr val="FF6600"/>
                </a:solidFill>
              </a:rPr>
              <a:t>חיסון פעיל</a:t>
            </a:r>
            <a:r>
              <a:rPr lang="he-IL" dirty="0" smtClean="0">
                <a:solidFill>
                  <a:prstClr val="black"/>
                </a:solidFill>
              </a:rPr>
              <a:t> כיון שהגוף פעיל: הוא מייצר את תאי הזיכרון. החיסון רק מספק לו את הגירוי ליצירתם.</a:t>
            </a: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r>
              <a:rPr lang="he-IL" dirty="0" smtClean="0">
                <a:solidFill>
                  <a:prstClr val="black"/>
                </a:solidFill>
              </a:rPr>
              <a:t>במצגת מיקרואורגניזמים בשירות האדם, חלק ג' – הנדסה גנטית. נדון ביתר פירוט בנושא זה.</a:t>
            </a:r>
            <a:endParaRPr lang="en-US" dirty="0" smtClean="0">
              <a:solidFill>
                <a:prstClr val="black"/>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3427"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3897466-6CDB-45A2-9A75-523F070F99BB}" type="slidenum">
              <a:rPr lang="he-IL" sz="1200">
                <a:solidFill>
                  <a:srgbClr val="A6A6A6"/>
                </a:solidFill>
              </a:rPr>
              <a:pPr algn="l" eaLnBrk="1" hangingPunct="1"/>
              <a:t>25</a:t>
            </a:fld>
            <a:endParaRPr lang="he-IL" sz="1200">
              <a:solidFill>
                <a:srgbClr val="A6A6A6"/>
              </a:solidFill>
            </a:endParaRPr>
          </a:p>
        </p:txBody>
      </p:sp>
      <p:sp>
        <p:nvSpPr>
          <p:cNvPr id="8" name="Rectangle 3"/>
          <p:cNvSpPr/>
          <p:nvPr/>
        </p:nvSpPr>
        <p:spPr>
          <a:xfrm>
            <a:off x="374650"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3429" name="כותרת 12"/>
          <p:cNvSpPr>
            <a:spLocks noGrp="1"/>
          </p:cNvSpPr>
          <p:nvPr>
            <p:ph type="title" idx="4294967295"/>
          </p:nvPr>
        </p:nvSpPr>
        <p:spPr bwMode="auto">
          <a:xfrm>
            <a:off x="457200"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שימוש  נוסף במיקרואורגניזמים ברפואה: יצירת תרכיבי חיסון</a:t>
            </a:r>
            <a:endParaRPr lang="he-IL" sz="1800" smtClean="0">
              <a:solidFill>
                <a:srgbClr val="FF6600"/>
              </a:solidFill>
            </a:endParaRPr>
          </a:p>
        </p:txBody>
      </p:sp>
      <p:pic>
        <p:nvPicPr>
          <p:cNvPr id="103430" name="תמונה 5" descr="http://upload.wikimedia.org/wikipedia/commons/9/95/Smallpox_vacc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365625"/>
            <a:ext cx="32400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מלבן 1"/>
          <p:cNvSpPr>
            <a:spLocks noChangeArrowheads="1"/>
          </p:cNvSpPr>
          <p:nvPr/>
        </p:nvSpPr>
        <p:spPr bwMode="auto">
          <a:xfrm>
            <a:off x="5003800" y="6453188"/>
            <a:ext cx="2447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2750" algn="just">
              <a:lnSpc>
                <a:spcPct val="115000"/>
              </a:lnSpc>
              <a:spcAft>
                <a:spcPts val="1000"/>
              </a:spcAft>
            </a:pPr>
            <a:r>
              <a:rPr lang="en-US" sz="1100">
                <a:solidFill>
                  <a:srgbClr val="000000"/>
                </a:solidFill>
              </a:rPr>
              <a:t>PHIL/CDC</a:t>
            </a:r>
            <a:r>
              <a:rPr lang="he-IL" sz="1100">
                <a:solidFill>
                  <a:srgbClr val="000000"/>
                </a:solidFill>
                <a:latin typeface="Calibri" pitchFamily="34" charset="0"/>
              </a:rPr>
              <a:t>/ </a:t>
            </a:r>
            <a:r>
              <a:rPr lang="en-US" sz="1100">
                <a:solidFill>
                  <a:srgbClr val="000000"/>
                </a:solidFill>
              </a:rPr>
              <a:t>James Gathany</a:t>
            </a:r>
            <a:r>
              <a:rPr lang="he-IL" sz="1100">
                <a:solidFill>
                  <a:srgbClr val="000000"/>
                </a:solidFill>
                <a:latin typeface="Calibri" pitchFamily="34" charset="0"/>
              </a:rPr>
              <a:t> ©</a:t>
            </a:r>
            <a:endParaRPr lang="en-US" sz="1100">
              <a:solidFill>
                <a:srgbClr val="000000"/>
              </a:solidFill>
              <a:latin typeface="Calibri" pitchFamily="34" charset="0"/>
            </a:endParaRPr>
          </a:p>
        </p:txBody>
      </p:sp>
      <p:pic>
        <p:nvPicPr>
          <p:cNvPr id="10343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413" y="4221163"/>
            <a:ext cx="236696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מלבן 1"/>
          <p:cNvSpPr>
            <a:spLocks noChangeArrowheads="1"/>
          </p:cNvSpPr>
          <p:nvPr/>
        </p:nvSpPr>
        <p:spPr bwMode="auto">
          <a:xfrm>
            <a:off x="971550" y="6453188"/>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rgbClr val="000000"/>
                </a:solidFill>
                <a:latin typeface="Calibri" pitchFamily="34" charset="0"/>
              </a:rPr>
              <a:t>©istockphoto.com/Dmitry Naumov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49275"/>
            <a:ext cx="8358188" cy="8429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תהליכי חילוף </a:t>
            </a:r>
            <a:r>
              <a:rPr lang="he-IL" dirty="0" smtClean="0"/>
              <a:t>חומרים של חיידקים מנוצלים גם לטיהור מי ביוב ולטיפול באתרי פסולת מוצקה., פעילות זו תורמת להקטנת זיהום הסביבה. </a:t>
            </a:r>
          </a:p>
          <a:p>
            <a:pPr eaLnBrk="1" hangingPunct="1">
              <a:defRPr/>
            </a:pPr>
            <a:endParaRPr lang="he-IL" dirty="0" smtClean="0"/>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4451"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BDD64CD-3F14-49C4-9226-AB1F7A8D0349}" type="slidenum">
              <a:rPr lang="he-IL" sz="1200">
                <a:solidFill>
                  <a:srgbClr val="A6A6A6"/>
                </a:solidFill>
              </a:rPr>
              <a:pPr algn="l" eaLnBrk="1" hangingPunct="1"/>
              <a:t>26</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4453" name="כותרת 12"/>
          <p:cNvSpPr>
            <a:spLocks noGrp="1"/>
          </p:cNvSpPr>
          <p:nvPr>
            <p:ph type="title" idx="4294967295"/>
          </p:nvPr>
        </p:nvSpPr>
        <p:spPr bwMode="auto">
          <a:xfrm>
            <a:off x="457200" y="44450"/>
            <a:ext cx="8229600" cy="368300"/>
          </a:xfrm>
          <a:prstGeom prst="rect">
            <a:avLst/>
          </a:prstGeom>
          <a:ln>
            <a:miter lim="800000"/>
            <a:headEnd/>
            <a:tailEnd/>
          </a:ln>
        </p:spPr>
        <p:txBody>
          <a:bodyPr/>
          <a:lstStyle/>
          <a:p>
            <a:pPr>
              <a:defRPr/>
            </a:pPr>
            <a:r>
              <a:rPr lang="he-IL" sz="1800" b="1" dirty="0" smtClean="0">
                <a:solidFill>
                  <a:srgbClr val="FF6600"/>
                </a:solidFill>
              </a:rPr>
              <a:t>שימוש בתפקוד </a:t>
            </a:r>
            <a:r>
              <a:rPr lang="he-IL" sz="1800" b="1" dirty="0" smtClean="0">
                <a:solidFill>
                  <a:schemeClr val="accent3"/>
                </a:solidFill>
              </a:rPr>
              <a:t>חיידקים בתור מפרקים </a:t>
            </a:r>
            <a:r>
              <a:rPr lang="he-IL" sz="1800" b="1" dirty="0" smtClean="0">
                <a:solidFill>
                  <a:srgbClr val="FF6600"/>
                </a:solidFill>
              </a:rPr>
              <a:t>בפירוק ביוב ואשפה</a:t>
            </a:r>
            <a:endParaRPr lang="he-IL" sz="1800" dirty="0" smtClean="0">
              <a:solidFill>
                <a:srgbClr val="FF6600"/>
              </a:solidFill>
            </a:endParaRPr>
          </a:p>
        </p:txBody>
      </p:sp>
      <p:grpSp>
        <p:nvGrpSpPr>
          <p:cNvPr id="104454" name="קבוצה 3"/>
          <p:cNvGrpSpPr>
            <a:grpSpLocks/>
          </p:cNvGrpSpPr>
          <p:nvPr/>
        </p:nvGrpSpPr>
        <p:grpSpPr bwMode="auto">
          <a:xfrm>
            <a:off x="467544" y="1378966"/>
            <a:ext cx="8434388" cy="4187825"/>
            <a:chOff x="457200" y="1762199"/>
            <a:chExt cx="8435280" cy="4187081"/>
          </a:xfrm>
        </p:grpSpPr>
        <p:graphicFrame>
          <p:nvGraphicFramePr>
            <p:cNvPr id="2" name="דיאגרמה 1"/>
            <p:cNvGraphicFramePr/>
            <p:nvPr>
              <p:extLst>
                <p:ext uri="{D42A27DB-BD31-4B8C-83A1-F6EECF244321}">
                  <p14:modId xmlns:p14="http://schemas.microsoft.com/office/powerpoint/2010/main" val="3091033816"/>
                </p:ext>
              </p:extLst>
            </p:nvPr>
          </p:nvGraphicFramePr>
          <p:xfrm>
            <a:off x="457200" y="1762199"/>
            <a:ext cx="8435280" cy="418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445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3960861"/>
              <a:ext cx="1152128" cy="76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מלבן 2"/>
            <p:cNvSpPr>
              <a:spLocks noChangeArrowheads="1"/>
            </p:cNvSpPr>
            <p:nvPr/>
          </p:nvSpPr>
          <p:spPr bwMode="auto">
            <a:xfrm>
              <a:off x="7104302" y="2996952"/>
              <a:ext cx="17881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מי ביוב מכילים חומרים אורגניים כגון: שתנן, תאית.</a:t>
              </a:r>
              <a:endParaRPr lang="he-IL"/>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txBox="1">
            <a:spLocks noGrp="1"/>
          </p:cNvSpPr>
          <p:nvPr/>
        </p:nvSpPr>
        <p:spPr bwMode="auto">
          <a:xfrm>
            <a:off x="2508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FE12EB4-9BB1-43ED-A9BB-E95A04521AD7}" type="slidenum">
              <a:rPr lang="he-IL" sz="1200">
                <a:solidFill>
                  <a:srgbClr val="A6A6A6"/>
                </a:solidFill>
              </a:rPr>
              <a:pPr algn="l" eaLnBrk="1" hangingPunct="1"/>
              <a:t>27</a:t>
            </a:fld>
            <a:endParaRPr lang="he-IL" sz="1200">
              <a:solidFill>
                <a:srgbClr val="A6A6A6"/>
              </a:solidFill>
            </a:endParaRPr>
          </a:p>
        </p:txBody>
      </p:sp>
      <p:sp>
        <p:nvSpPr>
          <p:cNvPr id="8" name="Rectangle 3"/>
          <p:cNvSpPr/>
          <p:nvPr/>
        </p:nvSpPr>
        <p:spPr>
          <a:xfrm>
            <a:off x="374650" y="3333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5476" name="כותרת 12"/>
          <p:cNvSpPr>
            <a:spLocks noGrp="1"/>
          </p:cNvSpPr>
          <p:nvPr>
            <p:ph type="title" idx="4294967295"/>
          </p:nvPr>
        </p:nvSpPr>
        <p:spPr bwMode="auto">
          <a:xfrm>
            <a:off x="457200" y="-26988"/>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6: טיהור מי ביוב</a:t>
            </a:r>
            <a:endParaRPr lang="he-IL" sz="1800" smtClean="0">
              <a:solidFill>
                <a:srgbClr val="FF6600"/>
              </a:solidFill>
            </a:endParaRPr>
          </a:p>
        </p:txBody>
      </p:sp>
      <p:sp>
        <p:nvSpPr>
          <p:cNvPr id="14" name="TextBox 13"/>
          <p:cNvSpPr txBox="1"/>
          <p:nvPr/>
        </p:nvSpPr>
        <p:spPr>
          <a:xfrm>
            <a:off x="449263" y="549275"/>
            <a:ext cx="8183562" cy="9223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6:</a:t>
            </a:r>
          </a:p>
          <a:p>
            <a:pPr eaLnBrk="1" hangingPunct="1">
              <a:defRPr/>
            </a:pPr>
            <a:r>
              <a:rPr lang="he-IL" dirty="0" smtClean="0">
                <a:solidFill>
                  <a:srgbClr val="1D4C72"/>
                </a:solidFill>
              </a:rPr>
              <a:t>א. לאיזה צורך שלהם החיידקים מבצעים את פירוק החומרים האורגניים בביוב?</a:t>
            </a:r>
          </a:p>
          <a:p>
            <a:pPr eaLnBrk="1" hangingPunct="1">
              <a:defRPr/>
            </a:pPr>
            <a:r>
              <a:rPr lang="he-IL" dirty="0" smtClean="0">
                <a:solidFill>
                  <a:srgbClr val="1D4C72"/>
                </a:solidFill>
              </a:rPr>
              <a:t>ב. מדוע </a:t>
            </a:r>
            <a:r>
              <a:rPr lang="he-IL" dirty="0" smtClean="0">
                <a:solidFill>
                  <a:schemeClr val="tx2"/>
                </a:solidFill>
              </a:rPr>
              <a:t>מוסיפים חמצן לברֵכת החמצון </a:t>
            </a:r>
            <a:r>
              <a:rPr lang="he-IL" dirty="0" smtClean="0"/>
              <a:t>על </a:t>
            </a:r>
            <a:r>
              <a:rPr lang="he-IL" dirty="0" smtClean="0">
                <a:solidFill>
                  <a:srgbClr val="1D4C72"/>
                </a:solidFill>
              </a:rPr>
              <a:t>ידי ערבול המים?</a:t>
            </a:r>
          </a:p>
        </p:txBody>
      </p:sp>
      <p:pic>
        <p:nvPicPr>
          <p:cNvPr id="105478" name="Picture 12" descr="File:SEWAGE TREATMENT PLANT - NARA - 547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1863725"/>
            <a:ext cx="30130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a:off x="3670300" y="1471613"/>
            <a:ext cx="0" cy="325278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5480" name="Text Box 10"/>
          <p:cNvSpPr txBox="1">
            <a:spLocks noChangeArrowheads="1"/>
          </p:cNvSpPr>
          <p:nvPr/>
        </p:nvSpPr>
        <p:spPr bwMode="auto">
          <a:xfrm>
            <a:off x="3949700" y="5157788"/>
            <a:ext cx="2303463" cy="584200"/>
          </a:xfrm>
          <a:prstGeom prst="rect">
            <a:avLst/>
          </a:prstGeom>
          <a:noFill/>
          <a:ln w="9525">
            <a:noFill/>
            <a:miter lim="800000"/>
            <a:headEnd/>
            <a:tailEnd/>
          </a:ln>
        </p:spPr>
        <p:txBody>
          <a:bodyPr>
            <a:spAutoFit/>
          </a:bodyPr>
          <a:lstStyle/>
          <a:p>
            <a:pPr algn="ctr">
              <a:spcBef>
                <a:spcPct val="50000"/>
              </a:spcBef>
              <a:defRPr/>
            </a:pPr>
            <a:r>
              <a:rPr lang="he-IL" sz="1600" dirty="0"/>
              <a:t>ברֵכת חמצון במפעל לטיהור </a:t>
            </a:r>
            <a:r>
              <a:rPr lang="he-IL" sz="1600" dirty="0">
                <a:solidFill>
                  <a:srgbClr val="000000"/>
                </a:solidFill>
              </a:rPr>
              <a:t>מי ביוב</a:t>
            </a:r>
            <a:endParaRPr lang="en-US" sz="1600" dirty="0">
              <a:solidFill>
                <a:srgbClr val="000000"/>
              </a:solidFill>
            </a:endParaRPr>
          </a:p>
        </p:txBody>
      </p:sp>
      <p:sp>
        <p:nvSpPr>
          <p:cNvPr id="105481" name="מלבן 9"/>
          <p:cNvSpPr>
            <a:spLocks noChangeArrowheads="1"/>
          </p:cNvSpPr>
          <p:nvPr/>
        </p:nvSpPr>
        <p:spPr bwMode="auto">
          <a:xfrm>
            <a:off x="188913" y="6237288"/>
            <a:ext cx="376078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Times New Roman" pitchFamily="18" charset="0"/>
                <a:cs typeface="Times New Roman" pitchFamily="18" charset="0"/>
                <a:hlinkClick r:id="rId4"/>
              </a:rPr>
              <a:t>Photo: </a:t>
            </a:r>
            <a:r>
              <a:rPr lang="en-US" sz="900">
                <a:solidFill>
                  <a:srgbClr val="000000"/>
                </a:solidFill>
                <a:cs typeface="Times New Roman" pitchFamily="18" charset="0"/>
                <a:hlinkClick r:id="rId4"/>
              </a:rPr>
              <a:t>Alexander, Hope/ Environmental Protection Agency </a:t>
            </a:r>
            <a:endParaRPr lang="en-US" sz="9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6"/>
          <p:cNvSpPr txBox="1">
            <a:spLocks noGrp="1"/>
          </p:cNvSpPr>
          <p:nvPr/>
        </p:nvSpPr>
        <p:spPr bwMode="auto">
          <a:xfrm>
            <a:off x="179388"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1BA1A53-76BC-4E47-882F-EF88150FAF48}" type="slidenum">
              <a:rPr lang="he-IL" sz="1200">
                <a:solidFill>
                  <a:srgbClr val="A6A6A6"/>
                </a:solidFill>
              </a:rPr>
              <a:pPr algn="l" eaLnBrk="1" hangingPunct="1"/>
              <a:t>28</a:t>
            </a:fld>
            <a:endParaRPr lang="he-IL" sz="1200">
              <a:solidFill>
                <a:srgbClr val="A6A6A6"/>
              </a:solidFill>
            </a:endParaRPr>
          </a:p>
        </p:txBody>
      </p:sp>
      <p:sp>
        <p:nvSpPr>
          <p:cNvPr id="8" name="Rectangle 3"/>
          <p:cNvSpPr/>
          <p:nvPr/>
        </p:nvSpPr>
        <p:spPr>
          <a:xfrm>
            <a:off x="374650" y="3333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6500" name="כותרת 12"/>
          <p:cNvSpPr>
            <a:spLocks noGrp="1"/>
          </p:cNvSpPr>
          <p:nvPr>
            <p:ph type="title" idx="4294967295"/>
          </p:nvPr>
        </p:nvSpPr>
        <p:spPr bwMode="auto">
          <a:xfrm>
            <a:off x="457200" y="-26988"/>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endParaRPr lang="he-IL" sz="1800" smtClean="0">
              <a:solidFill>
                <a:srgbClr val="FF6600"/>
              </a:solidFill>
            </a:endParaRPr>
          </a:p>
        </p:txBody>
      </p:sp>
      <p:sp>
        <p:nvSpPr>
          <p:cNvPr id="14" name="TextBox 13"/>
          <p:cNvSpPr txBox="1"/>
          <p:nvPr/>
        </p:nvSpPr>
        <p:spPr>
          <a:xfrm>
            <a:off x="449263" y="404813"/>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6:</a:t>
            </a:r>
          </a:p>
          <a:p>
            <a:pPr eaLnBrk="1" hangingPunct="1">
              <a:defRPr/>
            </a:pPr>
            <a:r>
              <a:rPr lang="he-IL" dirty="0" smtClean="0">
                <a:solidFill>
                  <a:srgbClr val="1D4C72"/>
                </a:solidFill>
              </a:rPr>
              <a:t>א. לאיזה צורך שלהם החיידקים מבצעים את פירוק החומרים האורגניים בביוב?</a:t>
            </a:r>
          </a:p>
          <a:p>
            <a:pPr eaLnBrk="1" hangingPunct="1">
              <a:defRPr/>
            </a:pPr>
            <a:r>
              <a:rPr lang="he-IL" dirty="0" smtClean="0">
                <a:solidFill>
                  <a:srgbClr val="1D4C72"/>
                </a:solidFill>
              </a:rPr>
              <a:t>ב. מדוע מוסיפים </a:t>
            </a:r>
            <a:r>
              <a:rPr lang="he-IL" dirty="0" smtClean="0">
                <a:solidFill>
                  <a:schemeClr val="tx2"/>
                </a:solidFill>
              </a:rPr>
              <a:t>חמצן לברֵכת החמצון </a:t>
            </a:r>
            <a:r>
              <a:rPr lang="he-IL" dirty="0" smtClean="0">
                <a:solidFill>
                  <a:srgbClr val="1D4C72"/>
                </a:solidFill>
              </a:rPr>
              <a:t>על ידי ערבול המים?</a:t>
            </a:r>
          </a:p>
        </p:txBody>
      </p:sp>
      <p:pic>
        <p:nvPicPr>
          <p:cNvPr id="106502" name="Picture 12" descr="File:SEWAGE TREATMENT PLANT - NARA - 547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1863725"/>
            <a:ext cx="30130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a:off x="3670300" y="1471613"/>
            <a:ext cx="0" cy="325278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504" name="Text Box 10"/>
          <p:cNvSpPr txBox="1">
            <a:spLocks noChangeArrowheads="1"/>
          </p:cNvSpPr>
          <p:nvPr/>
        </p:nvSpPr>
        <p:spPr bwMode="auto">
          <a:xfrm>
            <a:off x="1260475" y="6162675"/>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sz="1600">
                <a:solidFill>
                  <a:srgbClr val="000000"/>
                </a:solidFill>
              </a:rPr>
              <a:t>ברֵכת חמצון במפעל      לטיהור מי ביוב</a:t>
            </a:r>
            <a:endParaRPr lang="en-US" sz="1600">
              <a:solidFill>
                <a:srgbClr val="000000"/>
              </a:solidFill>
            </a:endParaRPr>
          </a:p>
        </p:txBody>
      </p:sp>
      <p:sp>
        <p:nvSpPr>
          <p:cNvPr id="10" name="Rectangle 12"/>
          <p:cNvSpPr/>
          <p:nvPr/>
        </p:nvSpPr>
        <p:spPr>
          <a:xfrm>
            <a:off x="4306888" y="1989138"/>
            <a:ext cx="4400550" cy="36718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20000"/>
              </a:lnSpc>
              <a:defRPr/>
            </a:pPr>
            <a:r>
              <a:rPr lang="he-IL" b="1" dirty="0">
                <a:solidFill>
                  <a:srgbClr val="000000"/>
                </a:solidFill>
              </a:rPr>
              <a:t>תשובה:</a:t>
            </a:r>
          </a:p>
          <a:p>
            <a:pPr marL="342900" indent="-342900">
              <a:lnSpc>
                <a:spcPct val="120000"/>
              </a:lnSpc>
              <a:defRPr/>
            </a:pPr>
            <a:r>
              <a:rPr lang="he-IL" dirty="0">
                <a:solidFill>
                  <a:srgbClr val="000000"/>
                </a:solidFill>
              </a:rPr>
              <a:t>א. תהליך הפירוק הוא תהליך הנשימה התאית של החיידקים. הם מפיקים אנרגיה מפירוק החומרים האורגניים.</a:t>
            </a:r>
          </a:p>
          <a:p>
            <a:pPr marL="342900" indent="-342900">
              <a:lnSpc>
                <a:spcPct val="120000"/>
              </a:lnSpc>
              <a:defRPr/>
            </a:pPr>
            <a:r>
              <a:rPr lang="he-IL" dirty="0">
                <a:solidFill>
                  <a:srgbClr val="000000"/>
                </a:solidFill>
              </a:rPr>
              <a:t>ב. החיידקים שמשתמשים בהם הם חיידקים</a:t>
            </a:r>
          </a:p>
          <a:p>
            <a:pPr marL="342900" indent="-342900">
              <a:lnSpc>
                <a:spcPct val="120000"/>
              </a:lnSpc>
              <a:defRPr/>
            </a:pPr>
            <a:r>
              <a:rPr lang="he-IL" dirty="0">
                <a:solidFill>
                  <a:srgbClr val="000000"/>
                </a:solidFill>
              </a:rPr>
              <a:t>    אווירניים (אירוביים), ולכן מוסיפים חמצן </a:t>
            </a:r>
          </a:p>
          <a:p>
            <a:pPr marL="342900" indent="-342900">
              <a:lnSpc>
                <a:spcPct val="120000"/>
              </a:lnSpc>
              <a:defRPr/>
            </a:pPr>
            <a:r>
              <a:rPr lang="he-IL" dirty="0">
                <a:solidFill>
                  <a:srgbClr val="000000"/>
                </a:solidFill>
              </a:rPr>
              <a:t>    למים, על מנת שהוא לא יהפוך לגורם מגביל.</a:t>
            </a:r>
          </a:p>
          <a:p>
            <a:pPr marL="342900" indent="-342900">
              <a:lnSpc>
                <a:spcPct val="120000"/>
              </a:lnSpc>
              <a:defRPr/>
            </a:pPr>
            <a:r>
              <a:rPr lang="he-IL" dirty="0">
                <a:solidFill>
                  <a:srgbClr val="000000"/>
                </a:solidFill>
              </a:rPr>
              <a:t>    משתמשים בחיידקים אירוביים שמבצעים</a:t>
            </a:r>
          </a:p>
          <a:p>
            <a:pPr marL="342900" indent="-342900">
              <a:lnSpc>
                <a:spcPct val="120000"/>
              </a:lnSpc>
              <a:defRPr/>
            </a:pPr>
            <a:r>
              <a:rPr lang="he-IL" dirty="0">
                <a:solidFill>
                  <a:srgbClr val="000000"/>
                </a:solidFill>
              </a:rPr>
              <a:t>    נשימה אירובית, כי מעוניינים בפירוק מלא </a:t>
            </a:r>
          </a:p>
          <a:p>
            <a:pPr marL="342900" indent="-342900">
              <a:lnSpc>
                <a:spcPct val="120000"/>
              </a:lnSpc>
              <a:defRPr/>
            </a:pPr>
            <a:r>
              <a:rPr lang="he-IL" dirty="0">
                <a:solidFill>
                  <a:srgbClr val="000000"/>
                </a:solidFill>
              </a:rPr>
              <a:t>    של החומרים האורגניים.</a:t>
            </a:r>
          </a:p>
          <a:p>
            <a:pPr marL="342900" indent="-342900">
              <a:lnSpc>
                <a:spcPct val="120000"/>
              </a:lnSpc>
              <a:defRPr/>
            </a:pPr>
            <a:endParaRPr lang="he-IL"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404813"/>
            <a:ext cx="8358188" cy="235426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נפט הוא גורם זיהום בעייתי. מכליות המובילות נפט בים מועדות לתאונות, ורבּו המקרים שבהם נשפכו כמויות גדולות של נפט לים. כיוון שהנפט אינו מתמוסס, הוא יוצר כתם שהולך ומתפשט וגורם נזקים חמורים למערכות אקולוגיות.</a:t>
            </a:r>
          </a:p>
          <a:p>
            <a:pPr eaLnBrk="1" hangingPunct="1">
              <a:defRPr/>
            </a:pPr>
            <a:r>
              <a:rPr lang="he-IL" dirty="0" smtClean="0"/>
              <a:t>שטיפת שאריות של נפט לים מתרחשת גם כאשר מנקים את מכלי האחסון של הנפט במכליות ויוצרת בעיה למובילי הנפט.</a:t>
            </a:r>
          </a:p>
          <a:p>
            <a:pPr eaLnBrk="1" hangingPunct="1">
              <a:defRPr/>
            </a:pPr>
            <a:endParaRPr lang="he-IL" dirty="0" smtClean="0"/>
          </a:p>
          <a:p>
            <a:pPr eaLnBrk="1" hangingPunct="1">
              <a:defRPr/>
            </a:pPr>
            <a:r>
              <a:rPr lang="he-IL" dirty="0" smtClean="0"/>
              <a:t>חוקרים הצליחו לגדל במעבדות חיידקים שמסוגלים לפרק את הנפט לחומרים </a:t>
            </a:r>
          </a:p>
          <a:p>
            <a:pPr eaLnBrk="1" hangingPunct="1">
              <a:defRPr/>
            </a:pPr>
            <a:r>
              <a:rPr lang="he-IL" dirty="0" smtClean="0"/>
              <a:t>אורגניים מסיסים, ואפשר להשתמש בהם לניקוי מכליו</a:t>
            </a:r>
            <a:r>
              <a:rPr lang="he-IL" dirty="0" smtClean="0">
                <a:solidFill>
                  <a:srgbClr val="000000"/>
                </a:solidFill>
              </a:rPr>
              <a:t>ת הנפט או זיהומי נפט.</a:t>
            </a: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243" name="Slide Number Placeholder 6"/>
          <p:cNvSpPr txBox="1">
            <a:spLocks noGrp="1"/>
          </p:cNvSpPr>
          <p:nvPr/>
        </p:nvSpPr>
        <p:spPr bwMode="auto">
          <a:xfrm>
            <a:off x="179388" y="6524625"/>
            <a:ext cx="2133600" cy="365125"/>
          </a:xfrm>
          <a:prstGeom prst="rect">
            <a:avLst/>
          </a:prstGeom>
          <a:noFill/>
          <a:ln>
            <a:miter lim="800000"/>
            <a:headEnd/>
            <a:tailEnd/>
          </a:ln>
        </p:spPr>
        <p:txBody>
          <a:bodyPr/>
          <a:lstStyle/>
          <a:p>
            <a:pPr algn="l" fontAlgn="auto">
              <a:spcBef>
                <a:spcPts val="0"/>
              </a:spcBef>
              <a:spcAft>
                <a:spcPts val="0"/>
              </a:spcAft>
              <a:defRPr/>
            </a:pPr>
            <a:fld id="{9F86599C-6245-4C7D-912E-267DB1908069}" type="slidenum">
              <a:rPr lang="he-IL" sz="1200">
                <a:solidFill>
                  <a:srgbClr val="A6A6A6"/>
                </a:solidFill>
                <a:latin typeface="+mn-lt"/>
                <a:cs typeface="+mn-cs"/>
              </a:rPr>
              <a:pPr algn="l" fontAlgn="auto">
                <a:spcBef>
                  <a:spcPts val="0"/>
                </a:spcBef>
                <a:spcAft>
                  <a:spcPts val="0"/>
                </a:spcAft>
                <a:defRPr/>
              </a:pPr>
              <a:t>29</a:t>
            </a:fld>
            <a:endParaRPr lang="he-IL" sz="1200" dirty="0">
              <a:solidFill>
                <a:srgbClr val="A6A6A6"/>
              </a:solidFill>
              <a:latin typeface="+mn-lt"/>
              <a:cs typeface="+mn-cs"/>
            </a:endParaRPr>
          </a:p>
        </p:txBody>
      </p:sp>
      <p:sp>
        <p:nvSpPr>
          <p:cNvPr id="8" name="Rectangle 3"/>
          <p:cNvSpPr/>
          <p:nvPr/>
        </p:nvSpPr>
        <p:spPr>
          <a:xfrm>
            <a:off x="374650" y="3333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7525" name="כותרת 12"/>
          <p:cNvSpPr>
            <a:spLocks noGrp="1"/>
          </p:cNvSpPr>
          <p:nvPr>
            <p:ph type="title" idx="4294967295"/>
          </p:nvPr>
        </p:nvSpPr>
        <p:spPr bwMode="auto">
          <a:xfrm>
            <a:off x="457200" y="-26988"/>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חיידקים מפרקי נפט</a:t>
            </a:r>
            <a:endParaRPr lang="he-IL" sz="1800" smtClean="0">
              <a:solidFill>
                <a:srgbClr val="FF6600"/>
              </a:solidFill>
            </a:endParaRPr>
          </a:p>
        </p:txBody>
      </p:sp>
      <p:sp>
        <p:nvSpPr>
          <p:cNvPr id="107526" name="Text Box 11"/>
          <p:cNvSpPr txBox="1">
            <a:spLocks noChangeArrowheads="1"/>
          </p:cNvSpPr>
          <p:nvPr/>
        </p:nvSpPr>
        <p:spPr bwMode="auto">
          <a:xfrm>
            <a:off x="1116013" y="6342063"/>
            <a:ext cx="1871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a:t>כתם נפט</a:t>
            </a:r>
            <a:endParaRPr lang="en-US" sz="1600"/>
          </a:p>
        </p:txBody>
      </p:sp>
      <p:pic>
        <p:nvPicPr>
          <p:cNvPr id="1075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2916238"/>
            <a:ext cx="3465512"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ext Box 11"/>
          <p:cNvSpPr txBox="1">
            <a:spLocks noChangeArrowheads="1"/>
          </p:cNvSpPr>
          <p:nvPr/>
        </p:nvSpPr>
        <p:spPr bwMode="auto">
          <a:xfrm>
            <a:off x="5651500" y="6342063"/>
            <a:ext cx="172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a:t>מכלית נפט</a:t>
            </a:r>
            <a:endParaRPr lang="en-US" sz="1600"/>
          </a:p>
        </p:txBody>
      </p:sp>
      <p:pic>
        <p:nvPicPr>
          <p:cNvPr id="10752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2924175"/>
            <a:ext cx="37528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מלבן 1"/>
          <p:cNvSpPr>
            <a:spLocks noChangeArrowheads="1"/>
          </p:cNvSpPr>
          <p:nvPr/>
        </p:nvSpPr>
        <p:spPr bwMode="auto">
          <a:xfrm>
            <a:off x="504825" y="6115050"/>
            <a:ext cx="1928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cs typeface="Times New Roman" pitchFamily="18" charset="0"/>
                <a:hlinkClick r:id="rId5"/>
              </a:rPr>
              <a:t>Photo by  U.S. Coast Guard</a:t>
            </a:r>
            <a:endParaRPr lang="he-IL" sz="1100"/>
          </a:p>
        </p:txBody>
      </p:sp>
      <p:sp>
        <p:nvSpPr>
          <p:cNvPr id="107531" name="מלבן 1"/>
          <p:cNvSpPr>
            <a:spLocks noChangeArrowheads="1"/>
          </p:cNvSpPr>
          <p:nvPr/>
        </p:nvSpPr>
        <p:spPr bwMode="auto">
          <a:xfrm>
            <a:off x="4248150" y="6092825"/>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latin typeface="Calibri" pitchFamily="34" charset="0"/>
                <a:cs typeface="Calibri" pitchFamily="34" charset="0"/>
                <a:hlinkClick r:id="rId6"/>
              </a:rPr>
              <a:t>U.S. Navy photo by Photographer's Mate 2nd Class Andrew M. Meyers</a:t>
            </a:r>
            <a:endParaRPr lang="en-US" sz="11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496888"/>
            <a:ext cx="8826500" cy="14192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במצגת </a:t>
            </a:r>
            <a:r>
              <a:rPr lang="he-IL" dirty="0">
                <a:solidFill>
                  <a:srgbClr val="000000"/>
                </a:solidFill>
              </a:rPr>
              <a:t>זו </a:t>
            </a:r>
            <a:r>
              <a:rPr lang="he-IL" dirty="0"/>
              <a:t>נעסוק בשימוש </a:t>
            </a:r>
            <a:r>
              <a:rPr lang="he-IL" dirty="0" smtClean="0"/>
              <a:t>במיקרואורגניזמים </a:t>
            </a:r>
            <a:r>
              <a:rPr lang="he-IL" dirty="0">
                <a:solidFill>
                  <a:srgbClr val="000000"/>
                </a:solidFill>
              </a:rPr>
              <a:t>בתחומי </a:t>
            </a:r>
            <a:r>
              <a:rPr lang="he-IL" dirty="0" smtClean="0">
                <a:solidFill>
                  <a:srgbClr val="FF6600"/>
                </a:solidFill>
              </a:rPr>
              <a:t>התעשייה והרפואה. </a:t>
            </a:r>
            <a:r>
              <a:rPr lang="he-IL" dirty="0" smtClean="0">
                <a:solidFill>
                  <a:prstClr val="black"/>
                </a:solidFill>
              </a:rPr>
              <a:t>יישום תהליכים ביולוגיים המתרחשים על ידי אורגניזמים לצורכי האדם נקרא </a:t>
            </a:r>
            <a:r>
              <a:rPr lang="he-IL" dirty="0" smtClean="0">
                <a:solidFill>
                  <a:srgbClr val="FF6600"/>
                </a:solidFill>
              </a:rPr>
              <a:t>ביוטכנולוגיה</a:t>
            </a:r>
            <a:r>
              <a:rPr lang="he-IL" dirty="0" smtClean="0">
                <a:solidFill>
                  <a:prstClr val="black"/>
                </a:solidFill>
              </a:rPr>
              <a:t>. </a:t>
            </a:r>
          </a:p>
          <a:p>
            <a:pPr eaLnBrk="1" hangingPunct="1">
              <a:defRPr/>
            </a:pPr>
            <a:r>
              <a:rPr lang="he-IL" u="sng" dirty="0" smtClean="0">
                <a:solidFill>
                  <a:prstClr val="black"/>
                </a:solidFill>
              </a:rPr>
              <a:t>המיקרואורגניזמים יעילים לניצול </a:t>
            </a:r>
            <a:r>
              <a:rPr lang="he-IL" u="sng" dirty="0" smtClean="0"/>
              <a:t>ביוטכנולוגי משום שאפשר לגדלם בקלות ובמהירות, בהשקעת משאבים מצומצמים יחסית</a:t>
            </a:r>
            <a:r>
              <a:rPr lang="he-IL" dirty="0" smtClean="0"/>
              <a:t>. </a:t>
            </a: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37F4F75-F911-463E-9CD0-8EFFB1CC74CC}" type="slidenum">
              <a:rPr lang="he-IL" smtClean="0">
                <a:solidFill>
                  <a:srgbClr val="A6A6A6"/>
                </a:solidFill>
              </a:rPr>
              <a:pPr>
                <a:defRPr/>
              </a:pPr>
              <a:t>3</a:t>
            </a:fld>
            <a:endParaRPr lang="he-IL" dirty="0" smtClean="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0901"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האדם משתמש במיקרואורגניזמים לתועלתו</a:t>
            </a:r>
            <a:endParaRPr lang="he-IL" sz="1800" smtClean="0">
              <a:solidFill>
                <a:srgbClr val="FF6600"/>
              </a:solidFill>
            </a:endParaRPr>
          </a:p>
        </p:txBody>
      </p:sp>
      <p:sp>
        <p:nvSpPr>
          <p:cNvPr id="80902" name="Text Box 18"/>
          <p:cNvSpPr txBox="1">
            <a:spLocks noChangeArrowheads="1"/>
          </p:cNvSpPr>
          <p:nvPr/>
        </p:nvSpPr>
        <p:spPr bwMode="auto">
          <a:xfrm>
            <a:off x="2852738" y="4422775"/>
            <a:ext cx="1719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dirty="0">
                <a:solidFill>
                  <a:srgbClr val="7F7F7F"/>
                </a:solidFill>
              </a:rPr>
              <a:t>ייצור מזונות</a:t>
            </a:r>
            <a:r>
              <a:rPr lang="he-IL" sz="1600" dirty="0">
                <a:solidFill>
                  <a:srgbClr val="7F7F7F"/>
                </a:solidFill>
              </a:rPr>
              <a:t>:             יין, מוצרי מאפה,                            מוצרי חלב,                            ירקות כבושים.</a:t>
            </a:r>
          </a:p>
        </p:txBody>
      </p:sp>
      <p:pic>
        <p:nvPicPr>
          <p:cNvPr id="809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4365625"/>
            <a:ext cx="11001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13" y="4076700"/>
            <a:ext cx="12969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Text Box 19"/>
          <p:cNvSpPr txBox="1">
            <a:spLocks noChangeArrowheads="1"/>
          </p:cNvSpPr>
          <p:nvPr/>
        </p:nvSpPr>
        <p:spPr bwMode="auto">
          <a:xfrm>
            <a:off x="468313" y="6181725"/>
            <a:ext cx="7986712" cy="585788"/>
          </a:xfrm>
          <a:prstGeom prst="rect">
            <a:avLst/>
          </a:prstGeom>
          <a:noFill/>
          <a:ln w="9525">
            <a:noFill/>
            <a:miter lim="800000"/>
            <a:headEnd/>
            <a:tailEnd/>
          </a:ln>
        </p:spPr>
        <p:txBody>
          <a:bodyPr>
            <a:spAutoFit/>
          </a:bodyPr>
          <a:lstStyle/>
          <a:p>
            <a:pPr>
              <a:spcBef>
                <a:spcPct val="50000"/>
              </a:spcBef>
              <a:defRPr/>
            </a:pPr>
            <a:r>
              <a:rPr lang="he-IL" sz="1600" u="sng" dirty="0"/>
              <a:t>במצגת מיקרואורגניזמים בשירות האדם חלק ב' נעסוק ב</a:t>
            </a:r>
            <a:r>
              <a:rPr lang="he-IL" sz="1600" dirty="0"/>
              <a:t>:  </a:t>
            </a:r>
            <a:r>
              <a:rPr lang="he-IL" sz="1600" u="sng" dirty="0"/>
              <a:t>                                                          </a:t>
            </a:r>
            <a:r>
              <a:rPr lang="he-IL" sz="1600" dirty="0"/>
              <a:t>ניצול מיקרואורגניזמים </a:t>
            </a:r>
            <a:r>
              <a:rPr lang="he-IL" sz="1600" b="1" u="sng" dirty="0"/>
              <a:t>לדישון ולהדברה ביולוגית</a:t>
            </a:r>
            <a:r>
              <a:rPr lang="he-IL" sz="1600" b="1" dirty="0"/>
              <a:t> </a:t>
            </a:r>
            <a:r>
              <a:rPr lang="he-IL" sz="1600" b="1" u="sng" dirty="0"/>
              <a:t>וכן לייצור חומרים בהנדסה גנטית</a:t>
            </a:r>
            <a:r>
              <a:rPr lang="he-IL" sz="1600" dirty="0"/>
              <a:t>.</a:t>
            </a:r>
          </a:p>
        </p:txBody>
      </p:sp>
      <p:grpSp>
        <p:nvGrpSpPr>
          <p:cNvPr id="80906" name="קבוצה 1"/>
          <p:cNvGrpSpPr>
            <a:grpSpLocks/>
          </p:cNvGrpSpPr>
          <p:nvPr/>
        </p:nvGrpSpPr>
        <p:grpSpPr bwMode="auto">
          <a:xfrm>
            <a:off x="896938" y="2425700"/>
            <a:ext cx="7558087" cy="1947863"/>
            <a:chOff x="2379444" y="2535670"/>
            <a:chExt cx="7558858" cy="1947943"/>
          </a:xfrm>
        </p:grpSpPr>
        <p:sp>
          <p:nvSpPr>
            <p:cNvPr id="80921" name="Text Box 19"/>
            <p:cNvSpPr txBox="1">
              <a:spLocks noChangeArrowheads="1"/>
            </p:cNvSpPr>
            <p:nvPr/>
          </p:nvSpPr>
          <p:spPr bwMode="auto">
            <a:xfrm>
              <a:off x="7886976" y="3888524"/>
              <a:ext cx="2051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a:solidFill>
                    <a:srgbClr val="1F497D"/>
                  </a:solidFill>
                </a:rPr>
                <a:t>פירוק אשפה                וטיהור שפכים</a:t>
              </a:r>
            </a:p>
          </p:txBody>
        </p:sp>
        <p:sp>
          <p:nvSpPr>
            <p:cNvPr id="80922" name="Text Box 18"/>
            <p:cNvSpPr txBox="1">
              <a:spLocks noChangeArrowheads="1"/>
            </p:cNvSpPr>
            <p:nvPr/>
          </p:nvSpPr>
          <p:spPr bwMode="auto">
            <a:xfrm>
              <a:off x="2379444" y="3898838"/>
              <a:ext cx="13715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a:solidFill>
                    <a:srgbClr val="000000"/>
                  </a:solidFill>
                </a:rPr>
                <a:t>     </a:t>
              </a:r>
              <a:r>
                <a:rPr lang="he-IL" sz="1600" b="1">
                  <a:solidFill>
                    <a:srgbClr val="7F7F7F"/>
                  </a:solidFill>
                </a:rPr>
                <a:t>ייצור  אנטיביוטיקה </a:t>
              </a:r>
            </a:p>
          </p:txBody>
        </p:sp>
        <p:sp>
          <p:nvSpPr>
            <p:cNvPr id="4" name="חץ למטה 3"/>
            <p:cNvSpPr/>
            <p:nvPr/>
          </p:nvSpPr>
          <p:spPr>
            <a:xfrm>
              <a:off x="8957127" y="3469158"/>
              <a:ext cx="527104" cy="415942"/>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חץ למטה 23"/>
            <p:cNvSpPr/>
            <p:nvPr/>
          </p:nvSpPr>
          <p:spPr>
            <a:xfrm>
              <a:off x="4564067" y="3404069"/>
              <a:ext cx="527104" cy="481032"/>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925" name="Text Box 19"/>
            <p:cNvSpPr txBox="1">
              <a:spLocks noChangeArrowheads="1"/>
            </p:cNvSpPr>
            <p:nvPr/>
          </p:nvSpPr>
          <p:spPr bwMode="auto">
            <a:xfrm>
              <a:off x="6481962" y="2603936"/>
              <a:ext cx="3318213" cy="830296"/>
            </a:xfrm>
            <a:prstGeom prst="rect">
              <a:avLst/>
            </a:prstGeom>
            <a:noFill/>
            <a:ln w="9525">
              <a:noFill/>
              <a:miter lim="800000"/>
              <a:headEnd/>
              <a:tailEnd/>
            </a:ln>
          </p:spPr>
          <p:txBody>
            <a:bodyPr>
              <a:spAutoFit/>
            </a:bodyPr>
            <a:lstStyle/>
            <a:p>
              <a:pPr>
                <a:spcBef>
                  <a:spcPct val="50000"/>
                </a:spcBef>
                <a:defRPr/>
              </a:pPr>
              <a:r>
                <a:rPr lang="he-IL" sz="1600" b="1" dirty="0">
                  <a:solidFill>
                    <a:srgbClr val="1F497D"/>
                  </a:solidFill>
                </a:rPr>
                <a:t>ניצול תהליכי חילוף </a:t>
              </a:r>
              <a:r>
                <a:rPr lang="he-IL" sz="1600" b="1" dirty="0">
                  <a:solidFill>
                    <a:schemeClr val="tx2"/>
                  </a:solidFill>
                </a:rPr>
                <a:t>החומרים של המיקרואורגניזמים ותפקודם בתור מפרקים לצורך פירוק פסולת ומִחזורה</a:t>
              </a:r>
            </a:p>
          </p:txBody>
        </p:sp>
        <p:sp>
          <p:nvSpPr>
            <p:cNvPr id="80926" name="Text Box 19"/>
            <p:cNvSpPr txBox="1">
              <a:spLocks noChangeArrowheads="1"/>
            </p:cNvSpPr>
            <p:nvPr/>
          </p:nvSpPr>
          <p:spPr bwMode="auto">
            <a:xfrm>
              <a:off x="2657284" y="2634099"/>
              <a:ext cx="3022908" cy="584224"/>
            </a:xfrm>
            <a:prstGeom prst="rect">
              <a:avLst/>
            </a:prstGeom>
            <a:noFill/>
            <a:ln w="9525">
              <a:noFill/>
              <a:miter lim="800000"/>
              <a:headEnd/>
              <a:tailEnd/>
            </a:ln>
          </p:spPr>
          <p:txBody>
            <a:bodyPr>
              <a:spAutoFit/>
            </a:bodyPr>
            <a:lstStyle/>
            <a:p>
              <a:pPr algn="ctr">
                <a:spcBef>
                  <a:spcPct val="50000"/>
                </a:spcBef>
                <a:defRPr/>
              </a:pPr>
              <a:r>
                <a:rPr lang="he-IL" sz="1600" b="1" dirty="0">
                  <a:solidFill>
                    <a:schemeClr val="bg1">
                      <a:lumMod val="50000"/>
                    </a:schemeClr>
                  </a:solidFill>
                </a:rPr>
                <a:t>ניצול </a:t>
              </a:r>
              <a:r>
                <a:rPr lang="he-IL" sz="1600" b="1" u="sng" dirty="0">
                  <a:solidFill>
                    <a:schemeClr val="bg1">
                      <a:lumMod val="50000"/>
                    </a:schemeClr>
                  </a:solidFill>
                </a:rPr>
                <a:t>תוצרי</a:t>
              </a:r>
              <a:r>
                <a:rPr lang="he-IL" sz="1600" b="1" dirty="0">
                  <a:solidFill>
                    <a:schemeClr val="bg1">
                      <a:lumMod val="50000"/>
                    </a:schemeClr>
                  </a:solidFill>
                </a:rPr>
                <a:t> חילוף החומרים                                של מיקרואורגניזמים</a:t>
              </a:r>
            </a:p>
          </p:txBody>
        </p:sp>
        <p:sp>
          <p:nvSpPr>
            <p:cNvPr id="3" name="מלבן 2"/>
            <p:cNvSpPr/>
            <p:nvPr/>
          </p:nvSpPr>
          <p:spPr>
            <a:xfrm>
              <a:off x="6593099" y="2618223"/>
              <a:ext cx="3207077" cy="8509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24"/>
            <p:cNvSpPr/>
            <p:nvPr/>
          </p:nvSpPr>
          <p:spPr>
            <a:xfrm>
              <a:off x="2871619" y="2535670"/>
              <a:ext cx="2592651" cy="85093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חץ למטה 27"/>
            <p:cNvSpPr/>
            <p:nvPr/>
          </p:nvSpPr>
          <p:spPr>
            <a:xfrm>
              <a:off x="7361527" y="3469158"/>
              <a:ext cx="527104" cy="415942"/>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חץ למטה 28"/>
            <p:cNvSpPr/>
            <p:nvPr/>
          </p:nvSpPr>
          <p:spPr>
            <a:xfrm>
              <a:off x="2970054" y="3404069"/>
              <a:ext cx="527104" cy="473094"/>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0907" name="Text Box 18"/>
          <p:cNvSpPr txBox="1">
            <a:spLocks noChangeArrowheads="1"/>
          </p:cNvSpPr>
          <p:nvPr/>
        </p:nvSpPr>
        <p:spPr bwMode="auto">
          <a:xfrm>
            <a:off x="2492375" y="3775075"/>
            <a:ext cx="1719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dirty="0">
                <a:solidFill>
                  <a:srgbClr val="7F7F7F"/>
                </a:solidFill>
              </a:rPr>
              <a:t>תהליכי תסיסה ל</a:t>
            </a:r>
            <a:r>
              <a:rPr lang="he-IL" sz="1600" dirty="0">
                <a:solidFill>
                  <a:srgbClr val="7F7F7F"/>
                </a:solidFill>
              </a:rPr>
              <a:t>:</a:t>
            </a:r>
          </a:p>
        </p:txBody>
      </p:sp>
      <p:sp>
        <p:nvSpPr>
          <p:cNvPr id="80908" name="Text Box 18"/>
          <p:cNvSpPr txBox="1">
            <a:spLocks noChangeArrowheads="1"/>
          </p:cNvSpPr>
          <p:nvPr/>
        </p:nvSpPr>
        <p:spPr bwMode="auto">
          <a:xfrm>
            <a:off x="1947863" y="4437063"/>
            <a:ext cx="125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a:solidFill>
                  <a:srgbClr val="7F7F7F"/>
                </a:solidFill>
              </a:rPr>
              <a:t>ייצור               אצטון</a:t>
            </a:r>
            <a:endParaRPr lang="he-IL" sz="1600">
              <a:solidFill>
                <a:srgbClr val="7F7F7F"/>
              </a:solidFill>
            </a:endParaRPr>
          </a:p>
        </p:txBody>
      </p:sp>
      <p:sp>
        <p:nvSpPr>
          <p:cNvPr id="80909" name="Text Box 19"/>
          <p:cNvSpPr txBox="1">
            <a:spLocks noChangeArrowheads="1"/>
          </p:cNvSpPr>
          <p:nvPr/>
        </p:nvSpPr>
        <p:spPr bwMode="auto">
          <a:xfrm>
            <a:off x="5110163" y="3757613"/>
            <a:ext cx="1636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b="1">
                <a:solidFill>
                  <a:srgbClr val="1F497D"/>
                </a:solidFill>
              </a:rPr>
              <a:t>פירוק מזהמים</a:t>
            </a:r>
          </a:p>
        </p:txBody>
      </p:sp>
      <p:sp>
        <p:nvSpPr>
          <p:cNvPr id="27" name="חץ למטה 26"/>
          <p:cNvSpPr/>
          <p:nvPr/>
        </p:nvSpPr>
        <p:spPr bwMode="auto">
          <a:xfrm>
            <a:off x="3617913" y="4071938"/>
            <a:ext cx="527050" cy="384175"/>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חץ למטה 29"/>
          <p:cNvSpPr/>
          <p:nvPr/>
        </p:nvSpPr>
        <p:spPr bwMode="auto">
          <a:xfrm>
            <a:off x="2676525" y="4071938"/>
            <a:ext cx="527050" cy="384175"/>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809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338" y="5470525"/>
            <a:ext cx="765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3" name="תמונה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4965">
            <a:off x="2663825" y="5449888"/>
            <a:ext cx="706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4"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4963" y="5505450"/>
            <a:ext cx="4683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5"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463" y="4824413"/>
            <a:ext cx="5651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p:nvPr/>
        </p:nvSpPr>
        <p:spPr>
          <a:xfrm>
            <a:off x="468313" y="2241550"/>
            <a:ext cx="8424862" cy="37893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0917" name="Text Box 19"/>
          <p:cNvSpPr txBox="1">
            <a:spLocks noChangeArrowheads="1"/>
          </p:cNvSpPr>
          <p:nvPr/>
        </p:nvSpPr>
        <p:spPr bwMode="auto">
          <a:xfrm>
            <a:off x="5635625" y="5183188"/>
            <a:ext cx="81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400">
                <a:solidFill>
                  <a:srgbClr val="1F497D"/>
                </a:solidFill>
              </a:rPr>
              <a:t>כתם נפט</a:t>
            </a:r>
          </a:p>
        </p:txBody>
      </p:sp>
      <p:sp>
        <p:nvSpPr>
          <p:cNvPr id="80918" name="מלבן 1"/>
          <p:cNvSpPr>
            <a:spLocks noChangeArrowheads="1"/>
          </p:cNvSpPr>
          <p:nvPr/>
        </p:nvSpPr>
        <p:spPr bwMode="auto">
          <a:xfrm>
            <a:off x="5868988" y="1916113"/>
            <a:ext cx="2957512" cy="369887"/>
          </a:xfrm>
          <a:prstGeom prst="rect">
            <a:avLst/>
          </a:prstGeom>
          <a:noFill/>
          <a:ln w="9525">
            <a:noFill/>
            <a:miter lim="800000"/>
            <a:headEnd/>
            <a:tailEnd/>
          </a:ln>
        </p:spPr>
        <p:txBody>
          <a:bodyPr wrap="none">
            <a:spAutoFit/>
          </a:bodyPr>
          <a:lstStyle/>
          <a:p>
            <a:pPr>
              <a:defRPr/>
            </a:pPr>
            <a:r>
              <a:rPr lang="he-IL" dirty="0">
                <a:solidFill>
                  <a:srgbClr val="000000"/>
                </a:solidFill>
              </a:rPr>
              <a:t>במצגת זו נעסוק ביישומים </a:t>
            </a:r>
            <a:r>
              <a:rPr lang="he-IL" dirty="0"/>
              <a:t>אלו:</a:t>
            </a:r>
          </a:p>
        </p:txBody>
      </p:sp>
      <p:pic>
        <p:nvPicPr>
          <p:cNvPr id="80919"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9588" y="4308475"/>
            <a:ext cx="17557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0" name="מלבן 1"/>
          <p:cNvSpPr>
            <a:spLocks noChangeArrowheads="1"/>
          </p:cNvSpPr>
          <p:nvPr/>
        </p:nvSpPr>
        <p:spPr bwMode="auto">
          <a:xfrm>
            <a:off x="5267325" y="4921250"/>
            <a:ext cx="1465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0000"/>
                </a:solidFill>
                <a:cs typeface="Times New Roman" pitchFamily="18" charset="0"/>
                <a:hlinkClick r:id="rId10"/>
              </a:rPr>
              <a:t>Photo by  U.S. Coast Guard</a:t>
            </a:r>
            <a:endParaRPr lang="he-IL" sz="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250825" y="6524625"/>
            <a:ext cx="2133600" cy="365125"/>
          </a:xfrm>
          <a:prstGeom prst="rect">
            <a:avLst/>
          </a:prstGeom>
          <a:noFill/>
          <a:ln>
            <a:miter lim="800000"/>
            <a:headEnd/>
            <a:tailEnd/>
          </a:ln>
        </p:spPr>
        <p:txBody>
          <a:bodyPr/>
          <a:lstStyle/>
          <a:p>
            <a:pPr algn="l" fontAlgn="auto">
              <a:spcBef>
                <a:spcPts val="0"/>
              </a:spcBef>
              <a:spcAft>
                <a:spcPts val="0"/>
              </a:spcAft>
              <a:defRPr/>
            </a:pPr>
            <a:fld id="{323DBCAE-14E6-43AC-BF9F-1008EB8A253C}" type="slidenum">
              <a:rPr lang="he-IL" sz="1200">
                <a:solidFill>
                  <a:schemeClr val="bg2">
                    <a:lumMod val="65000"/>
                  </a:schemeClr>
                </a:solidFill>
                <a:latin typeface="+mn-lt"/>
                <a:cs typeface="+mn-cs"/>
              </a:rPr>
              <a:pPr algn="l" fontAlgn="auto">
                <a:spcBef>
                  <a:spcPts val="0"/>
                </a:spcBef>
                <a:spcAft>
                  <a:spcPts val="0"/>
                </a:spcAft>
                <a:defRPr/>
              </a:pPr>
              <a:t>30</a:t>
            </a:fld>
            <a:endParaRPr lang="he-IL" sz="1200" dirty="0">
              <a:solidFill>
                <a:schemeClr val="bg2">
                  <a:lumMod val="65000"/>
                </a:schemeClr>
              </a:solidFill>
              <a:latin typeface="+mn-lt"/>
              <a:cs typeface="+mn-cs"/>
            </a:endParaRPr>
          </a:p>
        </p:txBody>
      </p:sp>
      <p:sp>
        <p:nvSpPr>
          <p:cNvPr id="9" name="Rectangle 3"/>
          <p:cNvSpPr/>
          <p:nvPr/>
        </p:nvSpPr>
        <p:spPr>
          <a:xfrm>
            <a:off x="231775"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08548" name="כותרת 6"/>
          <p:cNvSpPr>
            <a:spLocks noGrp="1"/>
          </p:cNvSpPr>
          <p:nvPr>
            <p:ph type="title" idx="4294967295"/>
          </p:nvPr>
        </p:nvSpPr>
        <p:spPr bwMode="auto">
          <a:xfrm>
            <a:off x="357188"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7</a:t>
            </a:r>
          </a:p>
        </p:txBody>
      </p:sp>
      <p:sp>
        <p:nvSpPr>
          <p:cNvPr id="7" name="TextBox 6"/>
          <p:cNvSpPr txBox="1"/>
          <p:nvPr/>
        </p:nvSpPr>
        <p:spPr>
          <a:xfrm>
            <a:off x="338138" y="620713"/>
            <a:ext cx="8183562"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7:</a:t>
            </a:r>
          </a:p>
          <a:p>
            <a:pPr eaLnBrk="1" hangingPunct="1">
              <a:defRPr/>
            </a:pPr>
            <a:r>
              <a:rPr lang="he-IL" dirty="0" smtClean="0">
                <a:solidFill>
                  <a:schemeClr val="tx2"/>
                </a:solidFill>
              </a:rPr>
              <a:t>האדם משתמש בחיידקים על ידי ניצול התוצרים המתקבלים בתהליכי חילוף החומרים </a:t>
            </a:r>
          </a:p>
          <a:p>
            <a:pPr eaLnBrk="1" hangingPunct="1">
              <a:defRPr/>
            </a:pPr>
            <a:r>
              <a:rPr lang="he-IL" dirty="0" smtClean="0">
                <a:solidFill>
                  <a:schemeClr val="tx2"/>
                </a:solidFill>
              </a:rPr>
              <a:t>של החיידקים. </a:t>
            </a:r>
          </a:p>
          <a:p>
            <a:pPr eaLnBrk="1" hangingPunct="1">
              <a:defRPr/>
            </a:pPr>
            <a:r>
              <a:rPr lang="he-IL" dirty="0" smtClean="0">
                <a:solidFill>
                  <a:schemeClr val="tx2"/>
                </a:solidFill>
              </a:rPr>
              <a:t>א. באילו תחומים מנוצלים תוצרים אלו? הביאו דוגמאות.</a:t>
            </a:r>
          </a:p>
          <a:p>
            <a:pPr eaLnBrk="1" hangingPunct="1">
              <a:defRPr/>
            </a:pPr>
            <a:r>
              <a:rPr lang="he-IL" dirty="0" smtClean="0">
                <a:solidFill>
                  <a:schemeClr val="tx2"/>
                </a:solidFill>
              </a:rPr>
              <a:t>ב. תנו דוגמה לשימוש בחיידקים לצור</a:t>
            </a:r>
            <a:r>
              <a:rPr lang="he-IL" dirty="0" smtClean="0">
                <a:solidFill>
                  <a:srgbClr val="1D4C72"/>
                </a:solidFill>
              </a:rPr>
              <a:t>ך פירוק חומרים, ודוגמה לשימוש בחיידקים לצורך </a:t>
            </a:r>
          </a:p>
          <a:p>
            <a:pPr eaLnBrk="1" hangingPunct="1">
              <a:defRPr/>
            </a:pPr>
            <a:r>
              <a:rPr lang="he-IL" dirty="0" smtClean="0">
                <a:solidFill>
                  <a:srgbClr val="1D4C72"/>
                </a:solidFill>
              </a:rPr>
              <a:t>   ניצול התוצרים.</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620713"/>
            <a:ext cx="8183562"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7:</a:t>
            </a:r>
          </a:p>
          <a:p>
            <a:pPr eaLnBrk="1" hangingPunct="1">
              <a:defRPr/>
            </a:pPr>
            <a:r>
              <a:rPr lang="he-IL" dirty="0" smtClean="0">
                <a:solidFill>
                  <a:schemeClr val="tx2"/>
                </a:solidFill>
              </a:rPr>
              <a:t>האדם משתמש בחיידקים על ידי ניצול התוצרים המתקבלים בתהליכי חילוף החומרים </a:t>
            </a:r>
          </a:p>
          <a:p>
            <a:pPr eaLnBrk="1" hangingPunct="1">
              <a:defRPr/>
            </a:pPr>
            <a:r>
              <a:rPr lang="he-IL" dirty="0" smtClean="0">
                <a:solidFill>
                  <a:schemeClr val="tx2"/>
                </a:solidFill>
              </a:rPr>
              <a:t>של החיידקים. </a:t>
            </a:r>
          </a:p>
          <a:p>
            <a:pPr eaLnBrk="1" hangingPunct="1">
              <a:defRPr/>
            </a:pPr>
            <a:r>
              <a:rPr lang="he-IL" dirty="0" smtClean="0">
                <a:solidFill>
                  <a:schemeClr val="tx2"/>
                </a:solidFill>
              </a:rPr>
              <a:t>א. באילו תחומים מנוצלים תוצרים אלו? הביאו דוגמאות.</a:t>
            </a:r>
          </a:p>
          <a:p>
            <a:pPr eaLnBrk="1" hangingPunct="1">
              <a:defRPr/>
            </a:pPr>
            <a:r>
              <a:rPr lang="he-IL" dirty="0" smtClean="0">
                <a:solidFill>
                  <a:schemeClr val="tx2"/>
                </a:solidFill>
              </a:rPr>
              <a:t>ב. תנו דוגמה לשימוש בחיידקים לצורך פירוק חומרים, ודוגמה לשימוש בחיידקים לצורך </a:t>
            </a:r>
          </a:p>
          <a:p>
            <a:pPr eaLnBrk="1" hangingPunct="1">
              <a:defRPr/>
            </a:pPr>
            <a:r>
              <a:rPr lang="he-IL" dirty="0" smtClean="0">
                <a:solidFill>
                  <a:schemeClr val="tx2"/>
                </a:solidFill>
              </a:rPr>
              <a:t>   ניצול התוצרים.</a:t>
            </a:r>
          </a:p>
        </p:txBody>
      </p:sp>
      <p:sp>
        <p:nvSpPr>
          <p:cNvPr id="109571" name="Slide Number Placeholder 6"/>
          <p:cNvSpPr txBox="1">
            <a:spLocks noGrp="1"/>
          </p:cNvSpPr>
          <p:nvPr/>
        </p:nvSpPr>
        <p:spPr bwMode="auto">
          <a:xfrm>
            <a:off x="250825"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370EB4A-75A1-453E-8EC6-24182A5FA010}" type="slidenum">
              <a:rPr lang="he-IL" sz="1200">
                <a:solidFill>
                  <a:srgbClr val="A6A6A6"/>
                </a:solidFill>
              </a:rPr>
              <a:pPr algn="l" eaLnBrk="1" hangingPunct="1"/>
              <a:t>31</a:t>
            </a:fld>
            <a:endParaRPr lang="he-IL" sz="1200">
              <a:solidFill>
                <a:srgbClr val="A6A6A6"/>
              </a:solidFill>
            </a:endParaRPr>
          </a:p>
        </p:txBody>
      </p:sp>
      <p:sp>
        <p:nvSpPr>
          <p:cNvPr id="9" name="Rectangle 3"/>
          <p:cNvSpPr/>
          <p:nvPr/>
        </p:nvSpPr>
        <p:spPr>
          <a:xfrm>
            <a:off x="231775" y="4762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9573" name="כותרת 6"/>
          <p:cNvSpPr>
            <a:spLocks noGrp="1"/>
          </p:cNvSpPr>
          <p:nvPr>
            <p:ph type="title" idx="4294967295"/>
          </p:nvPr>
        </p:nvSpPr>
        <p:spPr bwMode="auto">
          <a:xfrm>
            <a:off x="357188" y="115888"/>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7" name="Rectangle 12"/>
          <p:cNvSpPr/>
          <p:nvPr/>
        </p:nvSpPr>
        <p:spPr>
          <a:xfrm>
            <a:off x="539750" y="2708275"/>
            <a:ext cx="8072438" cy="3671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20000"/>
              </a:lnSpc>
              <a:defRPr/>
            </a:pPr>
            <a:r>
              <a:rPr lang="he-IL" b="1" dirty="0">
                <a:solidFill>
                  <a:srgbClr val="000000"/>
                </a:solidFill>
              </a:rPr>
              <a:t>תשובה:</a:t>
            </a:r>
          </a:p>
          <a:p>
            <a:pPr marL="342900" indent="-342900">
              <a:lnSpc>
                <a:spcPct val="120000"/>
              </a:lnSpc>
              <a:defRPr/>
            </a:pPr>
            <a:r>
              <a:rPr lang="he-IL" dirty="0">
                <a:solidFill>
                  <a:srgbClr val="000000"/>
                </a:solidFill>
              </a:rPr>
              <a:t>א. התחומים </a:t>
            </a:r>
            <a:r>
              <a:rPr lang="he-IL" dirty="0">
                <a:solidFill>
                  <a:schemeClr val="tx1"/>
                </a:solidFill>
              </a:rPr>
              <a:t>שבהם האדם מנצל את תוצרי חילוף החומרים של החיידקים:</a:t>
            </a:r>
          </a:p>
          <a:p>
            <a:pPr marL="342900" indent="-342900">
              <a:lnSpc>
                <a:spcPct val="120000"/>
              </a:lnSpc>
              <a:buFontTx/>
              <a:buAutoNum type="arabicPeriod"/>
              <a:defRPr/>
            </a:pPr>
            <a:r>
              <a:rPr lang="he-IL" u="sng" dirty="0">
                <a:solidFill>
                  <a:schemeClr val="tx1"/>
                </a:solidFill>
              </a:rPr>
              <a:t>תעשייה:</a:t>
            </a:r>
            <a:r>
              <a:rPr lang="he-IL" dirty="0">
                <a:solidFill>
                  <a:schemeClr val="tx1"/>
                </a:solidFill>
              </a:rPr>
              <a:t> מוצרי חלב (חומצה), מוצרי בצק (פחמן דו־חמצני וכוהל), יין (פחמן דו־חמצני וכוהל), חומרים ביוכימיקליים (אצטון).</a:t>
            </a:r>
          </a:p>
          <a:p>
            <a:pPr marL="342900" indent="-342900">
              <a:lnSpc>
                <a:spcPct val="120000"/>
              </a:lnSpc>
              <a:buFontTx/>
              <a:buAutoNum type="arabicPeriod"/>
              <a:defRPr/>
            </a:pPr>
            <a:r>
              <a:rPr lang="he-IL" u="sng" dirty="0">
                <a:solidFill>
                  <a:schemeClr val="tx1"/>
                </a:solidFill>
              </a:rPr>
              <a:t>רפואה</a:t>
            </a:r>
            <a:r>
              <a:rPr lang="he-IL" dirty="0">
                <a:solidFill>
                  <a:schemeClr val="tx1"/>
                </a:solidFill>
              </a:rPr>
              <a:t>: ייצור תרופות (פניצילין), ייצור הורמונים אנושיים (אינסולין והורמון גדילה) וייצור תרכיבי חיסון פעיל.</a:t>
            </a:r>
          </a:p>
          <a:p>
            <a:pPr marL="342900" indent="-342900">
              <a:lnSpc>
                <a:spcPct val="120000"/>
              </a:lnSpc>
              <a:buFontTx/>
              <a:buAutoNum type="arabicPeriod"/>
              <a:defRPr/>
            </a:pPr>
            <a:r>
              <a:rPr lang="he-IL" u="sng" dirty="0">
                <a:solidFill>
                  <a:schemeClr val="tx1"/>
                </a:solidFill>
              </a:rPr>
              <a:t>איכות סביבה</a:t>
            </a:r>
            <a:r>
              <a:rPr lang="he-IL" dirty="0">
                <a:solidFill>
                  <a:schemeClr val="tx1"/>
                </a:solidFill>
              </a:rPr>
              <a:t>: פירוק מזהמים (שפכים ונפט) ומִחזור פסולת.</a:t>
            </a:r>
          </a:p>
          <a:p>
            <a:pPr>
              <a:lnSpc>
                <a:spcPct val="120000"/>
              </a:lnSpc>
              <a:defRPr/>
            </a:pPr>
            <a:endParaRPr lang="he-IL" dirty="0">
              <a:solidFill>
                <a:schemeClr val="tx1"/>
              </a:solidFill>
            </a:endParaRPr>
          </a:p>
          <a:p>
            <a:pPr>
              <a:lnSpc>
                <a:spcPct val="120000"/>
              </a:lnSpc>
              <a:defRPr/>
            </a:pPr>
            <a:r>
              <a:rPr lang="he-IL" dirty="0">
                <a:solidFill>
                  <a:schemeClr val="tx1"/>
                </a:solidFill>
              </a:rPr>
              <a:t>ב. פירוק חומרים: פירוק חומרים אורגניים באשפה, בביוב ובחומרים מזהמים שונים.</a:t>
            </a:r>
          </a:p>
          <a:p>
            <a:pPr marL="266700">
              <a:lnSpc>
                <a:spcPct val="120000"/>
              </a:lnSpc>
              <a:defRPr/>
            </a:pPr>
            <a:r>
              <a:rPr lang="he-IL" dirty="0">
                <a:solidFill>
                  <a:schemeClr val="tx1"/>
                </a:solidFill>
              </a:rPr>
              <a:t>ניצול תוצרים: אצטון, אנטיביוטיקה, חומצת חלב (בתעשיית מוצרי חלב וירקות כבושים), כוהל ופחמן דו־חמצני (בתעשיית מוצרי מאפה ומשקאות אלכוהול).</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0481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0595" name="כותרת 7"/>
          <p:cNvSpPr>
            <a:spLocks noGrp="1"/>
          </p:cNvSpPr>
          <p:nvPr>
            <p:ph type="title" idx="4294967295"/>
          </p:nvPr>
        </p:nvSpPr>
        <p:spPr bwMode="auto">
          <a:xfrm>
            <a:off x="336550" y="44450"/>
            <a:ext cx="8229600" cy="357188"/>
          </a:xfrm>
          <a:prstGeom prst="rect">
            <a:avLst/>
          </a:prstGeom>
          <a:ln>
            <a:miter lim="800000"/>
            <a:headEnd/>
            <a:tailEnd/>
          </a:ln>
        </p:spPr>
        <p:txBody>
          <a:bodyPr/>
          <a:lstStyle/>
          <a:p>
            <a:pPr>
              <a:defRPr/>
            </a:pPr>
            <a:r>
              <a:rPr lang="he-IL" sz="1800" b="1" dirty="0" smtClean="0">
                <a:solidFill>
                  <a:srgbClr val="FF6600"/>
                </a:solidFill>
              </a:rPr>
              <a:t>סיכום: </a:t>
            </a:r>
            <a:r>
              <a:rPr lang="he-IL" sz="1800" b="1" dirty="0" smtClean="0">
                <a:solidFill>
                  <a:schemeClr val="accent3"/>
                </a:solidFill>
              </a:rPr>
              <a:t>מיקרואורגניזמים בשירות </a:t>
            </a:r>
            <a:r>
              <a:rPr lang="he-IL" sz="1800" b="1" dirty="0" smtClean="0">
                <a:solidFill>
                  <a:srgbClr val="FF6600"/>
                </a:solidFill>
              </a:rPr>
              <a:t>האדם</a:t>
            </a:r>
          </a:p>
        </p:txBody>
      </p:sp>
      <p:sp>
        <p:nvSpPr>
          <p:cNvPr id="14" name="Rectangle 13"/>
          <p:cNvSpPr/>
          <p:nvPr/>
        </p:nvSpPr>
        <p:spPr bwMode="auto">
          <a:xfrm>
            <a:off x="468313" y="620713"/>
            <a:ext cx="8143875" cy="5832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srgbClr val="000000"/>
                </a:solidFill>
              </a:rPr>
              <a:t>  </a:t>
            </a:r>
            <a:r>
              <a:rPr lang="he-IL" dirty="0">
                <a:solidFill>
                  <a:schemeClr val="tx1"/>
                </a:solidFill>
              </a:rPr>
              <a:t>האדם משתמש במיקרואורגניזמים בתחומי התעשייה, הרפואה, החקלאות ואיכות </a:t>
            </a:r>
          </a:p>
          <a:p>
            <a:pPr>
              <a:lnSpc>
                <a:spcPct val="150000"/>
              </a:lnSpc>
              <a:defRPr/>
            </a:pPr>
            <a:r>
              <a:rPr lang="he-IL" dirty="0">
                <a:solidFill>
                  <a:schemeClr val="tx1"/>
                </a:solidFill>
              </a:rPr>
              <a:t>   הסביבה.</a:t>
            </a:r>
          </a:p>
          <a:p>
            <a:pPr>
              <a:lnSpc>
                <a:spcPct val="150000"/>
              </a:lnSpc>
              <a:buFontTx/>
              <a:buBlip>
                <a:blip r:embed="rId3"/>
              </a:buBlip>
              <a:defRPr/>
            </a:pPr>
            <a:r>
              <a:rPr lang="he-IL" dirty="0">
                <a:solidFill>
                  <a:schemeClr val="tx1"/>
                </a:solidFill>
              </a:rPr>
              <a:t> המיקרואורגניזמים יעילים לניצול ביוטכנולוגי משום </a:t>
            </a:r>
            <a:r>
              <a:rPr lang="he-IL" u="sng" dirty="0">
                <a:solidFill>
                  <a:schemeClr val="tx1"/>
                </a:solidFill>
              </a:rPr>
              <a:t>שאפשר לגדלם בקלות ובמהירות, בהשקעת משאבים מצומצמים יחסית</a:t>
            </a:r>
            <a:r>
              <a:rPr lang="he-IL" dirty="0">
                <a:solidFill>
                  <a:schemeClr val="tx1"/>
                </a:solidFill>
              </a:rPr>
              <a:t>.</a:t>
            </a:r>
          </a:p>
          <a:p>
            <a:pPr>
              <a:lnSpc>
                <a:spcPct val="150000"/>
              </a:lnSpc>
              <a:buFontTx/>
              <a:buBlip>
                <a:blip r:embed="rId3"/>
              </a:buBlip>
              <a:defRPr/>
            </a:pPr>
            <a:r>
              <a:rPr lang="he-IL" dirty="0">
                <a:solidFill>
                  <a:schemeClr val="tx1"/>
                </a:solidFill>
              </a:rPr>
              <a:t> </a:t>
            </a:r>
            <a:r>
              <a:rPr lang="he-IL" u="sng" dirty="0">
                <a:solidFill>
                  <a:schemeClr val="tx1"/>
                </a:solidFill>
              </a:rPr>
              <a:t>תהליך התסיסה</a:t>
            </a:r>
            <a:r>
              <a:rPr lang="he-IL" dirty="0">
                <a:solidFill>
                  <a:schemeClr val="tx1"/>
                </a:solidFill>
              </a:rPr>
              <a:t> הוא הבסיס לייצור חומרים בתעשיות השונות. בתהליך התסיסה</a:t>
            </a:r>
          </a:p>
          <a:p>
            <a:pPr>
              <a:lnSpc>
                <a:spcPct val="150000"/>
              </a:lnSpc>
              <a:defRPr/>
            </a:pPr>
            <a:r>
              <a:rPr lang="he-IL" dirty="0">
                <a:solidFill>
                  <a:schemeClr val="tx1"/>
                </a:solidFill>
              </a:rPr>
              <a:t>  המיקרואורגניזמים מפיקים אנרגיה בתנאים של העדר חמצן. </a:t>
            </a:r>
          </a:p>
          <a:p>
            <a:pPr>
              <a:lnSpc>
                <a:spcPct val="150000"/>
              </a:lnSpc>
              <a:defRPr/>
            </a:pPr>
            <a:r>
              <a:rPr lang="he-IL" u="sng" dirty="0">
                <a:solidFill>
                  <a:schemeClr val="tx1"/>
                </a:solidFill>
              </a:rPr>
              <a:t>שימוש במיקרואורגניזמים בתעשיית המזון ותעשיות אחרות</a:t>
            </a:r>
          </a:p>
          <a:p>
            <a:pPr marL="180975" indent="-180975">
              <a:lnSpc>
                <a:spcPct val="150000"/>
              </a:lnSpc>
              <a:buFontTx/>
              <a:buBlip>
                <a:blip r:embed="rId3"/>
              </a:buBlip>
              <a:defRPr/>
            </a:pPr>
            <a:r>
              <a:rPr lang="he-IL" dirty="0">
                <a:solidFill>
                  <a:schemeClr val="tx1"/>
                </a:solidFill>
              </a:rPr>
              <a:t>התסיסה היא התהליך המרכזי בייצור מוצרי חלב, יין ומשקאות אלכוהול אחרים וירקות כבושים.</a:t>
            </a:r>
          </a:p>
          <a:p>
            <a:pPr>
              <a:lnSpc>
                <a:spcPct val="150000"/>
              </a:lnSpc>
              <a:buFontTx/>
              <a:buBlip>
                <a:blip r:embed="rId3"/>
              </a:buBlip>
              <a:defRPr/>
            </a:pPr>
            <a:r>
              <a:rPr lang="he-IL" dirty="0">
                <a:solidFill>
                  <a:schemeClr val="tx1"/>
                </a:solidFill>
              </a:rPr>
              <a:t> תוצרי תסיסה אחרים, כגון אצטון וחומצת חומץ, מנוצלים בתעשיית המזון ובתעשיות אחרות.</a:t>
            </a:r>
          </a:p>
          <a:p>
            <a:pPr>
              <a:lnSpc>
                <a:spcPct val="150000"/>
              </a:lnSpc>
              <a:defRPr/>
            </a:pPr>
            <a:r>
              <a:rPr lang="he-IL" u="sng" dirty="0">
                <a:solidFill>
                  <a:schemeClr val="tx1"/>
                </a:solidFill>
              </a:rPr>
              <a:t>שימוש במיקרואורגניזמים ברפואה</a:t>
            </a:r>
          </a:p>
          <a:p>
            <a:pPr>
              <a:lnSpc>
                <a:spcPct val="150000"/>
              </a:lnSpc>
              <a:buFontTx/>
              <a:buBlip>
                <a:blip r:embed="rId3"/>
              </a:buBlip>
              <a:defRPr/>
            </a:pPr>
            <a:r>
              <a:rPr lang="he-IL" dirty="0">
                <a:solidFill>
                  <a:schemeClr val="tx1"/>
                </a:solidFill>
              </a:rPr>
              <a:t> בתחום הרפואה המיקרואורגניזמים משמשים לייצור תרופות אנטיביוטיות (כגון פניצילין),   </a:t>
            </a:r>
          </a:p>
          <a:p>
            <a:pPr>
              <a:lnSpc>
                <a:spcPct val="150000"/>
              </a:lnSpc>
              <a:defRPr/>
            </a:pPr>
            <a:r>
              <a:rPr lang="he-IL" dirty="0">
                <a:solidFill>
                  <a:schemeClr val="tx1"/>
                </a:solidFill>
              </a:rPr>
              <a:t>לייצור הורמונים אנושיים בהנדסה גנטית (הורמון גדילה ואינסולין) ולייצור תרכיב</a:t>
            </a:r>
            <a:r>
              <a:rPr lang="he-IL" dirty="0">
                <a:solidFill>
                  <a:srgbClr val="000000"/>
                </a:solidFill>
              </a:rPr>
              <a:t>י חיסון.</a:t>
            </a:r>
          </a:p>
          <a:p>
            <a:pPr>
              <a:lnSpc>
                <a:spcPct val="150000"/>
              </a:lnSpc>
              <a:defRPr/>
            </a:pPr>
            <a:r>
              <a:rPr lang="he-IL" dirty="0">
                <a:solidFill>
                  <a:srgbClr val="000000"/>
                </a:solidFill>
              </a:rPr>
              <a:t> </a:t>
            </a:r>
            <a:endParaRPr lang="he-IL" dirty="0">
              <a:solidFill>
                <a:schemeClr val="tx1"/>
              </a:solidFill>
            </a:endParaRPr>
          </a:p>
        </p:txBody>
      </p:sp>
      <p:sp>
        <p:nvSpPr>
          <p:cNvPr id="11" name="Slide Number Placeholder 6"/>
          <p:cNvSpPr>
            <a:spLocks noGrp="1"/>
          </p:cNvSpPr>
          <p:nvPr>
            <p:ph type="sldNum" sz="quarter" idx="12"/>
          </p:nvPr>
        </p:nvSpPr>
        <p:spPr bwMode="auto">
          <a:xfrm>
            <a:off x="179388" y="6524625"/>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BAF31C54-DFCF-4E92-B340-836B3D0530C6}" type="slidenum">
              <a:rPr lang="he-IL" sz="1200" smtClean="0">
                <a:solidFill>
                  <a:srgbClr val="FFFFFF">
                    <a:lumMod val="65000"/>
                  </a:srgbClr>
                </a:solidFill>
              </a:rPr>
              <a:pPr>
                <a:defRPr/>
              </a:pPr>
              <a:t>32</a:t>
            </a:fld>
            <a:endParaRPr lang="he-IL" sz="1200" dirty="0" smtClean="0">
              <a:solidFill>
                <a:srgbClr val="FFFFFF">
                  <a:lumMod val="65000"/>
                </a:srgb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0481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1619" name="כותרת 7"/>
          <p:cNvSpPr>
            <a:spLocks noGrp="1"/>
          </p:cNvSpPr>
          <p:nvPr>
            <p:ph type="title" idx="4294967295"/>
          </p:nvPr>
        </p:nvSpPr>
        <p:spPr bwMode="auto">
          <a:xfrm>
            <a:off x="336550" y="44450"/>
            <a:ext cx="8229600" cy="357188"/>
          </a:xfrm>
          <a:prstGeom prst="rect">
            <a:avLst/>
          </a:prstGeom>
          <a:ln>
            <a:miter lim="800000"/>
            <a:headEnd/>
            <a:tailEnd/>
          </a:ln>
        </p:spPr>
        <p:txBody>
          <a:bodyPr/>
          <a:lstStyle/>
          <a:p>
            <a:pPr>
              <a:defRPr/>
            </a:pPr>
            <a:r>
              <a:rPr lang="he-IL" sz="1800" b="1" dirty="0" smtClean="0">
                <a:solidFill>
                  <a:srgbClr val="FF6600"/>
                </a:solidFill>
              </a:rPr>
              <a:t>סיכום: </a:t>
            </a:r>
            <a:r>
              <a:rPr lang="he-IL" sz="1800" b="1" dirty="0" smtClean="0">
                <a:solidFill>
                  <a:schemeClr val="accent3"/>
                </a:solidFill>
              </a:rPr>
              <a:t>מיקרואורגניזמים בשירות </a:t>
            </a:r>
            <a:r>
              <a:rPr lang="he-IL" sz="1800" b="1" dirty="0" smtClean="0">
                <a:solidFill>
                  <a:srgbClr val="FF6600"/>
                </a:solidFill>
              </a:rPr>
              <a:t>האדם</a:t>
            </a:r>
          </a:p>
        </p:txBody>
      </p:sp>
      <p:sp>
        <p:nvSpPr>
          <p:cNvPr id="14" name="Rectangle 13"/>
          <p:cNvSpPr/>
          <p:nvPr/>
        </p:nvSpPr>
        <p:spPr bwMode="auto">
          <a:xfrm>
            <a:off x="539750" y="620713"/>
            <a:ext cx="8072438" cy="24479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he-IL" u="sng" dirty="0">
                <a:solidFill>
                  <a:srgbClr val="000000"/>
                </a:solidFill>
              </a:rPr>
              <a:t>שימוש במיקרואורגניזמים בתחום איכות הסביבה</a:t>
            </a:r>
          </a:p>
          <a:p>
            <a:pPr>
              <a:lnSpc>
                <a:spcPct val="150000"/>
              </a:lnSpc>
              <a:buFontTx/>
              <a:buBlip>
                <a:blip r:embed="rId3"/>
              </a:buBlip>
              <a:defRPr/>
            </a:pPr>
            <a:r>
              <a:rPr lang="he-IL" dirty="0">
                <a:solidFill>
                  <a:srgbClr val="000000"/>
                </a:solidFill>
              </a:rPr>
              <a:t> בתחום איכות הסביבה </a:t>
            </a:r>
            <a:r>
              <a:rPr lang="he-IL" u="sng" dirty="0">
                <a:solidFill>
                  <a:schemeClr val="tx1"/>
                </a:solidFill>
              </a:rPr>
              <a:t>מנצלים את פעילותם הטבעית המיקרואורגניזמים בתור מפרקים    </a:t>
            </a:r>
          </a:p>
          <a:p>
            <a:pPr>
              <a:lnSpc>
                <a:spcPct val="150000"/>
              </a:lnSpc>
              <a:defRPr/>
            </a:pPr>
            <a:r>
              <a:rPr lang="he-IL" u="sng" dirty="0">
                <a:solidFill>
                  <a:schemeClr val="tx1"/>
                </a:solidFill>
              </a:rPr>
              <a:t>במערכת האקולוגית</a:t>
            </a:r>
            <a:r>
              <a:rPr lang="he-IL" dirty="0">
                <a:solidFill>
                  <a:schemeClr val="tx1"/>
                </a:solidFill>
              </a:rPr>
              <a:t>, לפירוק חומרים אורגניים בביוב ובאשפה.  </a:t>
            </a:r>
          </a:p>
          <a:p>
            <a:pPr>
              <a:lnSpc>
                <a:spcPct val="150000"/>
              </a:lnSpc>
              <a:buFontTx/>
              <a:buBlip>
                <a:blip r:embed="rId3"/>
              </a:buBlip>
              <a:defRPr/>
            </a:pPr>
            <a:r>
              <a:rPr lang="he-IL" dirty="0">
                <a:solidFill>
                  <a:schemeClr val="tx1"/>
                </a:solidFill>
              </a:rPr>
              <a:t>  פעולה זו מונעת הצטברות חומרים מזהמים ותורמת לאיכות הסביבה.</a:t>
            </a:r>
          </a:p>
          <a:p>
            <a:pPr>
              <a:lnSpc>
                <a:spcPct val="150000"/>
              </a:lnSpc>
              <a:buFontTx/>
              <a:buBlip>
                <a:blip r:embed="rId3"/>
              </a:buBlip>
              <a:defRPr/>
            </a:pPr>
            <a:r>
              <a:rPr lang="he-IL" dirty="0">
                <a:solidFill>
                  <a:schemeClr val="tx1"/>
                </a:solidFill>
              </a:rPr>
              <a:t>  מנצלים את הפעילות המטבולית של מיקרואורגניזמים לפירוק זיהומים כגון זיהומי נפט.</a:t>
            </a:r>
          </a:p>
          <a:p>
            <a:pPr>
              <a:lnSpc>
                <a:spcPct val="150000"/>
              </a:lnSpc>
              <a:defRPr/>
            </a:pPr>
            <a:endParaRPr lang="he-IL" dirty="0">
              <a:solidFill>
                <a:schemeClr val="tx1"/>
              </a:solidFill>
            </a:endParaRPr>
          </a:p>
        </p:txBody>
      </p:sp>
      <p:sp>
        <p:nvSpPr>
          <p:cNvPr id="11" name="Slide Number Placeholder 6"/>
          <p:cNvSpPr>
            <a:spLocks noGrp="1"/>
          </p:cNvSpPr>
          <p:nvPr>
            <p:ph type="sldNum" sz="quarter" idx="12"/>
          </p:nvPr>
        </p:nvSpPr>
        <p:spPr bwMode="auto">
          <a:xfrm>
            <a:off x="179388" y="6524625"/>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716068E-392C-4073-BFD8-EB8CE529B294}" type="slidenum">
              <a:rPr lang="he-IL" sz="1200" smtClean="0">
                <a:solidFill>
                  <a:srgbClr val="FFFFFF">
                    <a:lumMod val="65000"/>
                  </a:srgbClr>
                </a:solidFill>
              </a:rPr>
              <a:pPr>
                <a:defRPr/>
              </a:pPr>
              <a:t>33</a:t>
            </a:fld>
            <a:endParaRPr lang="he-IL" sz="1200" dirty="0" smtClean="0">
              <a:solidFill>
                <a:srgbClr val="FFFFFF">
                  <a:lumMod val="65000"/>
                </a:srgbClr>
              </a:solidFill>
            </a:endParaRPr>
          </a:p>
        </p:txBody>
      </p:sp>
      <p:sp>
        <p:nvSpPr>
          <p:cNvPr id="111622" name="מלבן 1"/>
          <p:cNvSpPr>
            <a:spLocks noChangeArrowheads="1"/>
          </p:cNvSpPr>
          <p:nvPr/>
        </p:nvSpPr>
        <p:spPr bwMode="auto">
          <a:xfrm>
            <a:off x="442913" y="3068638"/>
            <a:ext cx="8267700" cy="1338262"/>
          </a:xfrm>
          <a:prstGeom prst="rect">
            <a:avLst/>
          </a:prstGeom>
          <a:noFill/>
          <a:ln w="9525">
            <a:noFill/>
            <a:miter lim="800000"/>
            <a:headEnd/>
            <a:tailEnd/>
          </a:ln>
        </p:spPr>
        <p:txBody>
          <a:bodyPr>
            <a:spAutoFit/>
          </a:bodyPr>
          <a:lstStyle/>
          <a:p>
            <a:pPr>
              <a:lnSpc>
                <a:spcPct val="150000"/>
              </a:lnSpc>
              <a:defRPr/>
            </a:pPr>
            <a:r>
              <a:rPr lang="he-IL" b="1" dirty="0">
                <a:solidFill>
                  <a:srgbClr val="1F497D"/>
                </a:solidFill>
              </a:rPr>
              <a:t>מונחים הלקוחים מן הסילבוס: </a:t>
            </a:r>
          </a:p>
          <a:p>
            <a:pPr>
              <a:lnSpc>
                <a:spcPct val="150000"/>
              </a:lnSpc>
              <a:defRPr/>
            </a:pPr>
            <a:r>
              <a:rPr lang="he-IL" dirty="0">
                <a:solidFill>
                  <a:srgbClr val="000000"/>
                </a:solidFill>
              </a:rPr>
              <a:t>אצטון (תהליך וייצמן), </a:t>
            </a:r>
            <a:r>
              <a:rPr lang="he-IL" dirty="0"/>
              <a:t>אנטיביוטיקה (פניצילין), טיהור שפכים, ייצור יין, מוצרי בצק, מוצרי חלב, פירוק נפט, תסיסה.</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0481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43" name="כותרת 7"/>
          <p:cNvSpPr>
            <a:spLocks noGrp="1"/>
          </p:cNvSpPr>
          <p:nvPr>
            <p:ph type="title" idx="4294967295"/>
          </p:nvPr>
        </p:nvSpPr>
        <p:spPr bwMode="auto">
          <a:xfrm>
            <a:off x="336550" y="44450"/>
            <a:ext cx="8229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מונחים</a:t>
            </a:r>
          </a:p>
        </p:txBody>
      </p:sp>
      <p:sp>
        <p:nvSpPr>
          <p:cNvPr id="11" name="Slide Number Placeholder 6"/>
          <p:cNvSpPr>
            <a:spLocks noGrp="1"/>
          </p:cNvSpPr>
          <p:nvPr>
            <p:ph type="sldNum" sz="quarter" idx="12"/>
          </p:nvPr>
        </p:nvSpPr>
        <p:spPr bwMode="auto">
          <a:xfrm>
            <a:off x="179388" y="6524625"/>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991DD7EF-C70A-4C16-8829-018E1D2FE905}" type="slidenum">
              <a:rPr lang="he-IL" sz="1200" smtClean="0">
                <a:solidFill>
                  <a:srgbClr val="FFFFFF">
                    <a:lumMod val="65000"/>
                  </a:srgbClr>
                </a:solidFill>
              </a:rPr>
              <a:pPr>
                <a:defRPr/>
              </a:pPr>
              <a:t>34</a:t>
            </a:fld>
            <a:endParaRPr lang="he-IL" sz="1200" dirty="0" smtClean="0">
              <a:solidFill>
                <a:srgbClr val="FFFFFF">
                  <a:lumMod val="65000"/>
                </a:srgbClr>
              </a:solidFill>
            </a:endParaRPr>
          </a:p>
        </p:txBody>
      </p:sp>
      <p:sp>
        <p:nvSpPr>
          <p:cNvPr id="112645" name="מלבן 1"/>
          <p:cNvSpPr>
            <a:spLocks noChangeArrowheads="1"/>
          </p:cNvSpPr>
          <p:nvPr/>
        </p:nvSpPr>
        <p:spPr bwMode="auto">
          <a:xfrm>
            <a:off x="357188" y="549275"/>
            <a:ext cx="8267700" cy="1338828"/>
          </a:xfrm>
          <a:prstGeom prst="rect">
            <a:avLst/>
          </a:prstGeom>
          <a:noFill/>
          <a:ln w="9525">
            <a:noFill/>
            <a:miter lim="800000"/>
            <a:headEnd/>
            <a:tailEnd/>
          </a:ln>
        </p:spPr>
        <p:txBody>
          <a:bodyPr>
            <a:spAutoFit/>
          </a:bodyPr>
          <a:lstStyle/>
          <a:p>
            <a:pPr>
              <a:lnSpc>
                <a:spcPct val="150000"/>
              </a:lnSpc>
              <a:defRPr/>
            </a:pPr>
            <a:r>
              <a:rPr lang="he-IL" b="1" dirty="0">
                <a:solidFill>
                  <a:srgbClr val="1F497D"/>
                </a:solidFill>
              </a:rPr>
              <a:t>מונחים הלקוחים מן הסילבוס: </a:t>
            </a:r>
          </a:p>
          <a:p>
            <a:pPr>
              <a:lnSpc>
                <a:spcPct val="150000"/>
              </a:lnSpc>
              <a:defRPr/>
            </a:pPr>
            <a:r>
              <a:rPr lang="he-IL" dirty="0">
                <a:solidFill>
                  <a:srgbClr val="000000"/>
                </a:solidFill>
              </a:rPr>
              <a:t>אצטון (</a:t>
            </a:r>
            <a:r>
              <a:rPr lang="he-IL" dirty="0"/>
              <a:t>תהליך וייצמן), אנטיביוטיקה (פניצילין), טיהור שפכים, ייצור יין, מוצרי בצק, מוצרי חלב, פירוק נפט, תסיסה</a:t>
            </a:r>
            <a:r>
              <a:rPr lang="he-IL" dirty="0">
                <a:solidFill>
                  <a:srgbClr val="000000"/>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35FCD0-69E1-4EE2-B50B-09B81D44FDF1}"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8: ביולוגיה בחיוך</a:t>
            </a:r>
            <a:endParaRPr lang="he-IL" sz="1800" dirty="0" smtClean="0">
              <a:solidFill>
                <a:schemeClr val="accent6">
                  <a:lumMod val="50000"/>
                  <a:lumOff val="50000"/>
                </a:schemeClr>
              </a:solidFill>
            </a:endParaRPr>
          </a:p>
        </p:txBody>
      </p:sp>
      <p:sp>
        <p:nvSpPr>
          <p:cNvPr id="11367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891873A-DA70-44EE-863A-1123E0521494}" type="slidenum">
              <a:rPr lang="he-IL" sz="1100">
                <a:solidFill>
                  <a:srgbClr val="BFBFBF"/>
                </a:solidFill>
              </a:rPr>
              <a:pPr algn="l" eaLnBrk="1" hangingPunct="1"/>
              <a:t>35</a:t>
            </a:fld>
            <a:endParaRPr lang="he-IL" sz="1100">
              <a:solidFill>
                <a:srgbClr val="BFBFBF"/>
              </a:solidFill>
            </a:endParaRPr>
          </a:p>
        </p:txBody>
      </p:sp>
      <p:sp>
        <p:nvSpPr>
          <p:cNvPr id="17" name="TextBox 16"/>
          <p:cNvSpPr txBox="1"/>
          <p:nvPr/>
        </p:nvSpPr>
        <p:spPr>
          <a:xfrm>
            <a:off x="338138" y="620713"/>
            <a:ext cx="8183562" cy="48006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8:</a:t>
            </a:r>
          </a:p>
          <a:p>
            <a:pPr eaLnBrk="1" hangingPunct="1">
              <a:defRPr/>
            </a:pPr>
            <a:r>
              <a:rPr lang="he-IL" dirty="0">
                <a:solidFill>
                  <a:schemeClr val="tx2"/>
                </a:solidFill>
              </a:rPr>
              <a:t>ג'רי הוא נהג משאית המוביל מוצרי חלב ומשקאות קלים </a:t>
            </a:r>
            <a:r>
              <a:rPr lang="he-IL" dirty="0" smtClean="0">
                <a:solidFill>
                  <a:schemeClr val="tx2"/>
                </a:solidFill>
              </a:rPr>
              <a:t>מן המפעל </a:t>
            </a:r>
          </a:p>
          <a:p>
            <a:pPr eaLnBrk="1" hangingPunct="1">
              <a:defRPr/>
            </a:pPr>
            <a:r>
              <a:rPr lang="he-IL" dirty="0" smtClean="0">
                <a:solidFill>
                  <a:schemeClr val="tx2"/>
                </a:solidFill>
              </a:rPr>
              <a:t>לחנויות </a:t>
            </a:r>
            <a:r>
              <a:rPr lang="he-IL" dirty="0">
                <a:solidFill>
                  <a:schemeClr val="tx2"/>
                </a:solidFill>
              </a:rPr>
              <a:t>באזור.</a:t>
            </a:r>
          </a:p>
          <a:p>
            <a:pPr eaLnBrk="1" hangingPunct="1">
              <a:defRPr/>
            </a:pPr>
            <a:r>
              <a:rPr lang="he-IL" dirty="0" smtClean="0">
                <a:solidFill>
                  <a:schemeClr val="tx2"/>
                </a:solidFill>
              </a:rPr>
              <a:t>ביום </a:t>
            </a:r>
            <a:r>
              <a:rPr lang="he-IL" dirty="0">
                <a:solidFill>
                  <a:schemeClr val="tx2"/>
                </a:solidFill>
              </a:rPr>
              <a:t>שטוף שמש אחד, פרק </a:t>
            </a:r>
            <a:r>
              <a:rPr lang="he-IL" dirty="0" smtClean="0">
                <a:solidFill>
                  <a:schemeClr val="tx2"/>
                </a:solidFill>
              </a:rPr>
              <a:t>ג'רי כמה </a:t>
            </a:r>
            <a:r>
              <a:rPr lang="he-IL" dirty="0">
                <a:solidFill>
                  <a:schemeClr val="tx2"/>
                </a:solidFill>
              </a:rPr>
              <a:t>ארגזים </a:t>
            </a:r>
            <a:r>
              <a:rPr lang="he-IL" dirty="0" smtClean="0">
                <a:solidFill>
                  <a:schemeClr val="tx2"/>
                </a:solidFill>
              </a:rPr>
              <a:t>מן המשאית</a:t>
            </a:r>
            <a:r>
              <a:rPr lang="he-IL" dirty="0">
                <a:solidFill>
                  <a:schemeClr val="tx2"/>
                </a:solidFill>
              </a:rPr>
              <a:t>, </a:t>
            </a:r>
            <a:r>
              <a:rPr lang="he-IL" dirty="0" smtClean="0">
                <a:solidFill>
                  <a:schemeClr val="tx2"/>
                </a:solidFill>
              </a:rPr>
              <a:t>כשלפתע </a:t>
            </a:r>
          </a:p>
          <a:p>
            <a:pPr eaLnBrk="1" hangingPunct="1">
              <a:defRPr/>
            </a:pPr>
            <a:r>
              <a:rPr lang="he-IL" dirty="0" smtClean="0">
                <a:solidFill>
                  <a:schemeClr val="tx2"/>
                </a:solidFill>
              </a:rPr>
              <a:t>איבד </a:t>
            </a:r>
            <a:r>
              <a:rPr lang="he-IL" dirty="0">
                <a:solidFill>
                  <a:schemeClr val="tx2"/>
                </a:solidFill>
              </a:rPr>
              <a:t>שיווי משקל ומעד. </a:t>
            </a:r>
            <a:r>
              <a:rPr lang="he-IL" dirty="0" smtClean="0">
                <a:solidFill>
                  <a:schemeClr val="tx2"/>
                </a:solidFill>
              </a:rPr>
              <a:t>בעקבות הנפילה </a:t>
            </a:r>
            <a:r>
              <a:rPr lang="he-IL" dirty="0">
                <a:solidFill>
                  <a:schemeClr val="tx2"/>
                </a:solidFill>
              </a:rPr>
              <a:t>איבד ג'רי את אחיזתו בארגז </a:t>
            </a:r>
            <a:endParaRPr lang="he-IL" dirty="0" smtClean="0">
              <a:solidFill>
                <a:schemeClr val="tx2"/>
              </a:solidFill>
            </a:endParaRPr>
          </a:p>
          <a:p>
            <a:pPr eaLnBrk="1" hangingPunct="1">
              <a:defRPr/>
            </a:pPr>
            <a:r>
              <a:rPr lang="he-IL" dirty="0" smtClean="0">
                <a:solidFill>
                  <a:schemeClr val="tx2"/>
                </a:solidFill>
              </a:rPr>
              <a:t>יוגורט ובארגז סודה, והם נפלו מן המשאית.</a:t>
            </a:r>
          </a:p>
          <a:p>
            <a:pPr eaLnBrk="1" hangingPunct="1">
              <a:defRPr/>
            </a:pPr>
            <a:r>
              <a:rPr lang="he-IL" dirty="0" smtClean="0">
                <a:solidFill>
                  <a:schemeClr val="tx2"/>
                </a:solidFill>
              </a:rPr>
              <a:t>לאחר שהתאושש גילה ג'רי שתכולת </a:t>
            </a:r>
            <a:r>
              <a:rPr lang="he-IL" dirty="0">
                <a:solidFill>
                  <a:schemeClr val="tx2"/>
                </a:solidFill>
              </a:rPr>
              <a:t>הארגזים נשפכה </a:t>
            </a:r>
            <a:r>
              <a:rPr lang="he-IL" dirty="0" smtClean="0">
                <a:solidFill>
                  <a:schemeClr val="tx2"/>
                </a:solidFill>
              </a:rPr>
              <a:t>על המדרכה ונוצרה</a:t>
            </a:r>
          </a:p>
          <a:p>
            <a:pPr eaLnBrk="1" hangingPunct="1">
              <a:defRPr/>
            </a:pPr>
            <a:r>
              <a:rPr lang="he-IL" dirty="0" smtClean="0">
                <a:solidFill>
                  <a:schemeClr val="tx2"/>
                </a:solidFill>
              </a:rPr>
              <a:t>תערובת </a:t>
            </a:r>
            <a:r>
              <a:rPr lang="he-IL" dirty="0">
                <a:solidFill>
                  <a:schemeClr val="tx2"/>
                </a:solidFill>
              </a:rPr>
              <a:t>של יוגורט וסודה. פתאום עלה בראשו רעיון גאוני, פיתוח של מוצר </a:t>
            </a:r>
            <a:endParaRPr lang="he-IL" dirty="0" smtClean="0">
              <a:solidFill>
                <a:schemeClr val="tx2"/>
              </a:solidFill>
            </a:endParaRPr>
          </a:p>
          <a:p>
            <a:pPr eaLnBrk="1" hangingPunct="1">
              <a:defRPr/>
            </a:pPr>
            <a:r>
              <a:rPr lang="he-IL" dirty="0" smtClean="0">
                <a:solidFill>
                  <a:schemeClr val="tx2"/>
                </a:solidFill>
              </a:rPr>
              <a:t>מהפכני שלבטח </a:t>
            </a:r>
            <a:r>
              <a:rPr lang="he-IL" dirty="0">
                <a:solidFill>
                  <a:schemeClr val="tx2"/>
                </a:solidFill>
              </a:rPr>
              <a:t>יהיה הצלחה אדירה – משקה יוגורט מוגז!</a:t>
            </a:r>
          </a:p>
          <a:p>
            <a:pPr eaLnBrk="1" hangingPunct="1">
              <a:defRPr/>
            </a:pPr>
            <a:r>
              <a:rPr lang="he-IL" dirty="0" smtClean="0">
                <a:solidFill>
                  <a:schemeClr val="tx2"/>
                </a:solidFill>
              </a:rPr>
              <a:t>מכיוון </a:t>
            </a:r>
            <a:r>
              <a:rPr lang="he-IL" dirty="0">
                <a:solidFill>
                  <a:schemeClr val="tx2"/>
                </a:solidFill>
              </a:rPr>
              <a:t>שלא </a:t>
            </a:r>
            <a:r>
              <a:rPr lang="he-IL" dirty="0" smtClean="0">
                <a:solidFill>
                  <a:schemeClr val="tx2"/>
                </a:solidFill>
              </a:rPr>
              <a:t>למד </a:t>
            </a:r>
            <a:r>
              <a:rPr lang="he-IL" dirty="0">
                <a:solidFill>
                  <a:schemeClr val="tx2"/>
                </a:solidFill>
              </a:rPr>
              <a:t>ביולוגיה </a:t>
            </a:r>
            <a:r>
              <a:rPr lang="he-IL" dirty="0" smtClean="0">
                <a:solidFill>
                  <a:schemeClr val="tx2"/>
                </a:solidFill>
              </a:rPr>
              <a:t>מורחבת בתיכון</a:t>
            </a:r>
            <a:r>
              <a:rPr lang="he-IL" dirty="0">
                <a:solidFill>
                  <a:schemeClr val="tx2"/>
                </a:solidFill>
              </a:rPr>
              <a:t>, </a:t>
            </a:r>
            <a:r>
              <a:rPr lang="he-IL" dirty="0" smtClean="0">
                <a:solidFill>
                  <a:schemeClr val="tx2"/>
                </a:solidFill>
              </a:rPr>
              <a:t>לא </a:t>
            </a:r>
            <a:r>
              <a:rPr lang="he-IL" dirty="0">
                <a:solidFill>
                  <a:schemeClr val="tx2"/>
                </a:solidFill>
              </a:rPr>
              <a:t>היה </a:t>
            </a:r>
            <a:r>
              <a:rPr lang="he-IL" dirty="0" smtClean="0">
                <a:solidFill>
                  <a:schemeClr val="tx2"/>
                </a:solidFill>
              </a:rPr>
              <a:t>ג'רי בטוח אם אפשר ליישם </a:t>
            </a:r>
            <a:r>
              <a:rPr lang="he-IL" dirty="0">
                <a:solidFill>
                  <a:schemeClr val="tx2"/>
                </a:solidFill>
              </a:rPr>
              <a:t>את </a:t>
            </a:r>
            <a:endParaRPr lang="he-IL" dirty="0" smtClean="0">
              <a:solidFill>
                <a:schemeClr val="tx2"/>
              </a:solidFill>
            </a:endParaRPr>
          </a:p>
          <a:p>
            <a:pPr eaLnBrk="1" hangingPunct="1">
              <a:defRPr/>
            </a:pPr>
            <a:r>
              <a:rPr lang="he-IL" dirty="0" smtClean="0">
                <a:solidFill>
                  <a:schemeClr val="tx2"/>
                </a:solidFill>
              </a:rPr>
              <a:t>ההמצאה שלו וכיצד. </a:t>
            </a:r>
            <a:r>
              <a:rPr lang="he-IL" dirty="0">
                <a:solidFill>
                  <a:schemeClr val="tx2"/>
                </a:solidFill>
              </a:rPr>
              <a:t>מחשש שמישהו בחברה עלול לגנוב את ההמצאה שלו, פנה ג'רי </a:t>
            </a:r>
            <a:r>
              <a:rPr lang="he-IL" dirty="0" smtClean="0">
                <a:solidFill>
                  <a:schemeClr val="tx2"/>
                </a:solidFill>
              </a:rPr>
              <a:t>אליכם בבקשת עצה</a:t>
            </a:r>
            <a:r>
              <a:rPr lang="he-IL" dirty="0">
                <a:solidFill>
                  <a:schemeClr val="tx2"/>
                </a:solidFill>
              </a:rPr>
              <a:t>.</a:t>
            </a:r>
          </a:p>
          <a:p>
            <a:pPr eaLnBrk="1" hangingPunct="1">
              <a:defRPr/>
            </a:pPr>
            <a:endParaRPr lang="he-IL" dirty="0">
              <a:solidFill>
                <a:schemeClr val="tx2"/>
              </a:solidFill>
            </a:endParaRPr>
          </a:p>
          <a:p>
            <a:pPr eaLnBrk="1" hangingPunct="1">
              <a:defRPr/>
            </a:pPr>
            <a:r>
              <a:rPr lang="he-IL" dirty="0" smtClean="0">
                <a:solidFill>
                  <a:schemeClr val="tx2"/>
                </a:solidFill>
              </a:rPr>
              <a:t>א. האם אפשר לייצר </a:t>
            </a:r>
            <a:r>
              <a:rPr lang="he-IL" dirty="0">
                <a:solidFill>
                  <a:schemeClr val="tx2"/>
                </a:solidFill>
              </a:rPr>
              <a:t>(</a:t>
            </a:r>
            <a:r>
              <a:rPr lang="he-IL" dirty="0" smtClean="0">
                <a:solidFill>
                  <a:schemeClr val="tx2"/>
                </a:solidFill>
              </a:rPr>
              <a:t>בדרך טבעית) </a:t>
            </a:r>
            <a:r>
              <a:rPr lang="he-IL" dirty="0">
                <a:solidFill>
                  <a:schemeClr val="tx2"/>
                </a:solidFill>
              </a:rPr>
              <a:t>יוגורט </a:t>
            </a:r>
            <a:r>
              <a:rPr lang="he-IL" dirty="0" smtClean="0">
                <a:solidFill>
                  <a:schemeClr val="tx2"/>
                </a:solidFill>
              </a:rPr>
              <a:t>מוגז וכיצד?</a:t>
            </a:r>
            <a:endParaRPr lang="he-IL" dirty="0">
              <a:solidFill>
                <a:schemeClr val="tx2"/>
              </a:solidFill>
            </a:endParaRPr>
          </a:p>
          <a:p>
            <a:pPr eaLnBrk="1" hangingPunct="1">
              <a:defRPr/>
            </a:pPr>
            <a:r>
              <a:rPr lang="he-IL" dirty="0" smtClean="0">
                <a:solidFill>
                  <a:schemeClr val="tx2"/>
                </a:solidFill>
              </a:rPr>
              <a:t>ב. אילו תופעות לוואי יכולות להיות בייצור </a:t>
            </a:r>
            <a:r>
              <a:rPr lang="he-IL" dirty="0">
                <a:solidFill>
                  <a:schemeClr val="tx2"/>
                </a:solidFill>
              </a:rPr>
              <a:t>של משקה כזה?</a:t>
            </a:r>
          </a:p>
          <a:p>
            <a:pPr eaLnBrk="1" hangingPunct="1">
              <a:defRPr/>
            </a:pPr>
            <a:r>
              <a:rPr lang="he-IL" dirty="0" smtClean="0">
                <a:solidFill>
                  <a:schemeClr val="tx2"/>
                </a:solidFill>
              </a:rPr>
              <a:t>ג. אילו קשיים יכולים להתעורר בייצור </a:t>
            </a:r>
            <a:r>
              <a:rPr lang="he-IL" dirty="0">
                <a:solidFill>
                  <a:schemeClr val="tx2"/>
                </a:solidFill>
              </a:rPr>
              <a:t>המשקה?</a:t>
            </a:r>
          </a:p>
          <a:p>
            <a:pPr eaLnBrk="1" hangingPunct="1">
              <a:defRPr/>
            </a:pPr>
            <a:r>
              <a:rPr lang="he-IL" dirty="0">
                <a:solidFill>
                  <a:schemeClr val="tx2"/>
                </a:solidFill>
              </a:rPr>
              <a:t>רמז: מיקרואורגניזמים עשויים להיות רגישים מאוד </a:t>
            </a:r>
            <a:r>
              <a:rPr lang="he-IL" dirty="0" smtClean="0">
                <a:solidFill>
                  <a:schemeClr val="tx2"/>
                </a:solidFill>
              </a:rPr>
              <a:t>לשינויים </a:t>
            </a:r>
            <a:r>
              <a:rPr lang="he-IL" dirty="0">
                <a:solidFill>
                  <a:schemeClr val="tx2"/>
                </a:solidFill>
              </a:rPr>
              <a:t>בסביבת </a:t>
            </a:r>
            <a:r>
              <a:rPr lang="he-IL" dirty="0">
                <a:solidFill>
                  <a:srgbClr val="1D4C72"/>
                </a:solidFill>
              </a:rPr>
              <a:t>הגידול.</a:t>
            </a:r>
            <a:endParaRPr lang="he-IL" dirty="0" smtClean="0">
              <a:solidFill>
                <a:srgbClr val="1D4C72"/>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p:nvPr/>
        </p:nvSpPr>
        <p:spPr>
          <a:xfrm>
            <a:off x="668338" y="3070225"/>
            <a:ext cx="8072437" cy="35988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אפשר להוסיף עם חיידקי חומצת החלב גם שמרים. בתהליך התסיסה של השמרים נפלטות בועות פחמן דו־חמצני, שיתסיסו את היוגורט.</a:t>
            </a:r>
          </a:p>
          <a:p>
            <a:pPr>
              <a:lnSpc>
                <a:spcPct val="120000"/>
              </a:lnSpc>
              <a:defRPr/>
            </a:pPr>
            <a:r>
              <a:rPr lang="he-IL" dirty="0">
                <a:solidFill>
                  <a:schemeClr val="tx1"/>
                </a:solidFill>
              </a:rPr>
              <a:t>ב. בתהליך התסיסה, נוסף על פחמן דו־חמצני, השמרים מייצרים גם כוהל ולכן היוגורט יהפוך למשקה אלכוהול.</a:t>
            </a:r>
          </a:p>
          <a:p>
            <a:pPr>
              <a:lnSpc>
                <a:spcPct val="120000"/>
              </a:lnSpc>
              <a:defRPr/>
            </a:pPr>
            <a:r>
              <a:rPr lang="he-IL" dirty="0">
                <a:solidFill>
                  <a:schemeClr val="tx1"/>
                </a:solidFill>
              </a:rPr>
              <a:t>ג. חומצת החלב המתקבלת בתהליך ייצור היוגורט מפחיתה את רמת החומציות. ייתכן שהשמרים לא יוכלו להתפתח כראוי בסביבת גידול כזאת. ייתכן גם שהכוהל יעכב את חיידקי חומצת החלב.</a:t>
            </a:r>
          </a:p>
          <a:p>
            <a:pPr>
              <a:lnSpc>
                <a:spcPct val="120000"/>
              </a:lnSpc>
              <a:defRPr/>
            </a:pPr>
            <a:r>
              <a:rPr lang="he-IL" dirty="0">
                <a:solidFill>
                  <a:schemeClr val="tx1"/>
                </a:solidFill>
              </a:rPr>
              <a:t>נוסף על כך, ייתכן שתיווצר תחרות על מקור המזון בין החיידקים לשמרים, ואחת האוכלוסיות (או שתיהן) לא תצליח להתפתח כראוי.</a:t>
            </a:r>
          </a:p>
        </p:txBody>
      </p:sp>
      <p:pic>
        <p:nvPicPr>
          <p:cNvPr id="114691"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B4DB01-A1ED-43CE-9FB0-696257F2E66B}"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8: ביולוגיה בחיוך</a:t>
            </a:r>
            <a:endParaRPr lang="he-IL" sz="1800" dirty="0" smtClean="0">
              <a:solidFill>
                <a:schemeClr val="accent6">
                  <a:lumMod val="50000"/>
                  <a:lumOff val="50000"/>
                </a:schemeClr>
              </a:solidFill>
            </a:endParaRPr>
          </a:p>
        </p:txBody>
      </p:sp>
      <p:sp>
        <p:nvSpPr>
          <p:cNvPr id="114695"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8DDB1AF-185D-45DB-96F9-C52447041B1C}" type="slidenum">
              <a:rPr lang="he-IL" sz="1100">
                <a:solidFill>
                  <a:srgbClr val="BFBFBF"/>
                </a:solidFill>
              </a:rPr>
              <a:pPr algn="l" eaLnBrk="1" hangingPunct="1"/>
              <a:t>36</a:t>
            </a:fld>
            <a:endParaRPr lang="he-IL" sz="1100">
              <a:solidFill>
                <a:srgbClr val="BFBFBF"/>
              </a:solidFill>
            </a:endParaRPr>
          </a:p>
        </p:txBody>
      </p:sp>
      <p:sp>
        <p:nvSpPr>
          <p:cNvPr id="17" name="TextBox 16"/>
          <p:cNvSpPr txBox="1"/>
          <p:nvPr/>
        </p:nvSpPr>
        <p:spPr>
          <a:xfrm>
            <a:off x="338138" y="620713"/>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8:</a:t>
            </a:r>
          </a:p>
          <a:p>
            <a:pPr eaLnBrk="1" hangingPunct="1">
              <a:defRPr/>
            </a:pPr>
            <a:r>
              <a:rPr lang="he-IL" dirty="0" smtClean="0">
                <a:solidFill>
                  <a:srgbClr val="1D4C72"/>
                </a:solidFill>
              </a:rPr>
              <a:t>א. </a:t>
            </a:r>
            <a:r>
              <a:rPr lang="he-IL" dirty="0" smtClean="0">
                <a:solidFill>
                  <a:schemeClr val="tx2"/>
                </a:solidFill>
              </a:rPr>
              <a:t>האם אפשר לייצר (בדרך טבעית) יוגורט מוגז וכיצד?</a:t>
            </a:r>
          </a:p>
          <a:p>
            <a:pPr eaLnBrk="1" hangingPunct="1">
              <a:defRPr/>
            </a:pPr>
            <a:r>
              <a:rPr lang="he-IL" dirty="0" smtClean="0">
                <a:solidFill>
                  <a:schemeClr val="tx2"/>
                </a:solidFill>
              </a:rPr>
              <a:t>ב. אילו תופעות לוואי יכולות להיות בייצור של משקה כזה?</a:t>
            </a:r>
          </a:p>
          <a:p>
            <a:pPr eaLnBrk="1" hangingPunct="1">
              <a:defRPr/>
            </a:pPr>
            <a:r>
              <a:rPr lang="he-IL" dirty="0" smtClean="0">
                <a:solidFill>
                  <a:schemeClr val="tx2"/>
                </a:solidFill>
              </a:rPr>
              <a:t>ג. אילו קשיים יכולים להתעורר בייצור המשקה?</a:t>
            </a:r>
          </a:p>
          <a:p>
            <a:pPr eaLnBrk="1" hangingPunct="1">
              <a:defRPr/>
            </a:pPr>
            <a:r>
              <a:rPr lang="he-IL" dirty="0" smtClean="0">
                <a:solidFill>
                  <a:schemeClr val="tx2"/>
                </a:solidFill>
              </a:rPr>
              <a:t>רמז: מיקרואורגניזמים עשויים להיות רגישים מאוד לשינויים בסביבת </a:t>
            </a:r>
            <a:r>
              <a:rPr lang="he-IL" dirty="0" smtClean="0">
                <a:solidFill>
                  <a:srgbClr val="1D4C72"/>
                </a:solidFill>
              </a:rPr>
              <a:t>הגידול.</a:t>
            </a:r>
          </a:p>
        </p:txBody>
      </p:sp>
      <p:pic>
        <p:nvPicPr>
          <p:cNvPr id="1146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23813"/>
            <a:ext cx="2162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txBox="1">
            <a:spLocks noGrp="1"/>
          </p:cNvSpPr>
          <p:nvPr/>
        </p:nvSpPr>
        <p:spPr bwMode="auto">
          <a:xfrm>
            <a:off x="107950" y="6597650"/>
            <a:ext cx="431800" cy="214313"/>
          </a:xfrm>
          <a:prstGeom prst="rect">
            <a:avLst/>
          </a:prstGeom>
          <a:noFill/>
          <a:ln>
            <a:miter lim="800000"/>
            <a:headEnd/>
            <a:tailEnd/>
          </a:ln>
        </p:spPr>
        <p:txBody>
          <a:bodyPr/>
          <a:lstStyle/>
          <a:p>
            <a:pPr algn="l">
              <a:defRPr/>
            </a:pPr>
            <a:fld id="{05AA9F19-B1AB-49D7-92E2-A5D6DB752C61}" type="slidenum">
              <a:rPr lang="he-IL" sz="1100">
                <a:solidFill>
                  <a:prstClr val="white">
                    <a:lumMod val="75000"/>
                  </a:prstClr>
                </a:solidFill>
                <a:latin typeface="+mn-lt"/>
                <a:cs typeface="+mn-cs"/>
              </a:rPr>
              <a:pPr algn="l">
                <a:defRPr/>
              </a:pPr>
              <a:t>4</a:t>
            </a:fld>
            <a:endParaRPr lang="he-IL" sz="1100" dirty="0">
              <a:solidFill>
                <a:prstClr val="white">
                  <a:lumMod val="75000"/>
                </a:prstClr>
              </a:solidFill>
              <a:latin typeface="+mn-lt"/>
              <a:cs typeface="+mn-cs"/>
            </a:endParaRPr>
          </a:p>
        </p:txBody>
      </p:sp>
      <p:sp>
        <p:nvSpPr>
          <p:cNvPr id="81924" name="כותרת 8"/>
          <p:cNvSpPr>
            <a:spLocks noGrp="1"/>
          </p:cNvSpPr>
          <p:nvPr>
            <p:ph type="title" idx="4294967295"/>
          </p:nvPr>
        </p:nvSpPr>
        <p:spPr bwMode="auto">
          <a:xfrm>
            <a:off x="323850" y="0"/>
            <a:ext cx="8229600" cy="43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תזכורת: תסיסה – נשימה בלא חמצן</a:t>
            </a:r>
            <a:endParaRPr lang="he-IL" sz="1800" smtClean="0">
              <a:solidFill>
                <a:srgbClr val="FD30FF"/>
              </a:solidFill>
            </a:endParaRPr>
          </a:p>
        </p:txBody>
      </p:sp>
      <p:sp>
        <p:nvSpPr>
          <p:cNvPr id="81925" name="מלבן 14"/>
          <p:cNvSpPr>
            <a:spLocks noChangeArrowheads="1"/>
          </p:cNvSpPr>
          <p:nvPr/>
        </p:nvSpPr>
        <p:spPr bwMode="auto">
          <a:xfrm>
            <a:off x="250825" y="466725"/>
            <a:ext cx="8353425" cy="1200329"/>
          </a:xfrm>
          <a:prstGeom prst="rect">
            <a:avLst/>
          </a:prstGeom>
          <a:noFill/>
          <a:ln w="9525">
            <a:noFill/>
            <a:miter lim="800000"/>
            <a:headEnd/>
            <a:tailEnd/>
          </a:ln>
        </p:spPr>
        <p:txBody>
          <a:bodyPr>
            <a:spAutoFit/>
          </a:bodyPr>
          <a:lstStyle/>
          <a:p>
            <a:pPr>
              <a:defRPr/>
            </a:pPr>
            <a:r>
              <a:rPr lang="he-IL" dirty="0">
                <a:solidFill>
                  <a:srgbClr val="000000"/>
                </a:solidFill>
              </a:rPr>
              <a:t>בתעשיית המזון ובתעשיות אחרות משתמשים במיקרואורגניזמים המבצעים תהליכי תסיסה.</a:t>
            </a:r>
          </a:p>
          <a:p>
            <a:pPr>
              <a:defRPr/>
            </a:pPr>
            <a:endParaRPr lang="he-IL" dirty="0">
              <a:solidFill>
                <a:srgbClr val="000000"/>
              </a:solidFill>
            </a:endParaRPr>
          </a:p>
          <a:p>
            <a:pPr>
              <a:defRPr/>
            </a:pPr>
            <a:r>
              <a:rPr lang="he-IL" dirty="0">
                <a:solidFill>
                  <a:srgbClr val="000000"/>
                </a:solidFill>
              </a:rPr>
              <a:t>מיקרואורגניזמים החיים בסביבות דלות חמצן או חסרות חמצן, מקיימים תהליך נשימה תאית בלא חמצן. התסיסה היא </a:t>
            </a:r>
            <a:r>
              <a:rPr lang="he-IL" dirty="0"/>
              <a:t>אחד הסוגים העיקריים </a:t>
            </a:r>
            <a:r>
              <a:rPr lang="he-IL" dirty="0">
                <a:solidFill>
                  <a:srgbClr val="000000"/>
                </a:solidFill>
              </a:rPr>
              <a:t>של נשימה בלא חמצן.</a:t>
            </a:r>
          </a:p>
        </p:txBody>
      </p:sp>
      <p:grpSp>
        <p:nvGrpSpPr>
          <p:cNvPr id="81926" name="Group 13"/>
          <p:cNvGrpSpPr>
            <a:grpSpLocks/>
          </p:cNvGrpSpPr>
          <p:nvPr/>
        </p:nvGrpSpPr>
        <p:grpSpPr bwMode="auto">
          <a:xfrm>
            <a:off x="827088" y="1772816"/>
            <a:ext cx="7488237" cy="1871662"/>
            <a:chOff x="521" y="1255"/>
            <a:chExt cx="4717" cy="1179"/>
          </a:xfrm>
        </p:grpSpPr>
        <p:sp>
          <p:nvSpPr>
            <p:cNvPr id="3" name="מלבן 1"/>
            <p:cNvSpPr/>
            <p:nvPr/>
          </p:nvSpPr>
          <p:spPr>
            <a:xfrm>
              <a:off x="521" y="1255"/>
              <a:ext cx="4717" cy="117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1932" name="Text Box 10"/>
            <p:cNvSpPr txBox="1">
              <a:spLocks noChangeArrowheads="1"/>
            </p:cNvSpPr>
            <p:nvPr/>
          </p:nvSpPr>
          <p:spPr bwMode="auto">
            <a:xfrm>
              <a:off x="571" y="1293"/>
              <a:ext cx="45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FF6600"/>
                  </a:solidFill>
                </a:rPr>
                <a:t>תסיסה</a:t>
              </a:r>
            </a:p>
            <a:p>
              <a:pPr eaLnBrk="1" hangingPunct="1"/>
              <a:r>
                <a:rPr lang="he-IL">
                  <a:solidFill>
                    <a:srgbClr val="000000"/>
                  </a:solidFill>
                </a:rPr>
                <a:t>בתהליכי התסיסה מתרחש פירוק חלקי של הגלוקוז. התוצרים הם עדיין חומרים אורגניים עתירי אנרגיה.</a:t>
              </a:r>
            </a:p>
            <a:p>
              <a:pPr eaLnBrk="1" hangingPunct="1"/>
              <a:r>
                <a:rPr lang="he-IL">
                  <a:solidFill>
                    <a:srgbClr val="000000"/>
                  </a:solidFill>
                </a:rPr>
                <a:t>אורגניזמים המבצעים תהליך תסיסה הם מינים אחדים של חיידקים ושל פטריות. </a:t>
              </a:r>
            </a:p>
            <a:p>
              <a:pPr eaLnBrk="1" hangingPunct="1"/>
              <a:r>
                <a:rPr lang="he-IL"/>
                <a:t>(לא כל החיידקים והפטריות; מקצת החיידקים והפטריות החיים בסביבה שיש בה חמצן מבצעים נשימה אירובית).</a:t>
              </a:r>
              <a:endParaRPr lang="en-US"/>
            </a:p>
          </p:txBody>
        </p:sp>
      </p:grpSp>
      <p:grpSp>
        <p:nvGrpSpPr>
          <p:cNvPr id="81927" name="קבוצה 5"/>
          <p:cNvGrpSpPr>
            <a:grpSpLocks/>
          </p:cNvGrpSpPr>
          <p:nvPr/>
        </p:nvGrpSpPr>
        <p:grpSpPr bwMode="auto">
          <a:xfrm>
            <a:off x="822325" y="3806825"/>
            <a:ext cx="7421563" cy="2862263"/>
            <a:chOff x="821663" y="4455236"/>
            <a:chExt cx="7422224" cy="2862381"/>
          </a:xfrm>
        </p:grpSpPr>
        <p:sp>
          <p:nvSpPr>
            <p:cNvPr id="13" name="מלבן 12"/>
            <p:cNvSpPr/>
            <p:nvPr/>
          </p:nvSpPr>
          <p:spPr>
            <a:xfrm>
              <a:off x="821663" y="6209496"/>
              <a:ext cx="7346017" cy="1108121"/>
            </a:xfrm>
            <a:prstGeom prst="rect">
              <a:avLst/>
            </a:prstGeom>
            <a:solidFill>
              <a:srgbClr val="E9B39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 name="מלבן 4"/>
            <p:cNvSpPr/>
            <p:nvPr/>
          </p:nvSpPr>
          <p:spPr>
            <a:xfrm>
              <a:off x="826426" y="5241081"/>
              <a:ext cx="7346016" cy="80648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1449" name="מלבן 4"/>
            <p:cNvSpPr>
              <a:spLocks noChangeArrowheads="1"/>
            </p:cNvSpPr>
            <p:nvPr/>
          </p:nvSpPr>
          <p:spPr bwMode="auto">
            <a:xfrm>
              <a:off x="970901" y="4455236"/>
              <a:ext cx="7272986" cy="2862381"/>
            </a:xfrm>
            <a:prstGeom prst="rect">
              <a:avLst/>
            </a:prstGeom>
            <a:noFill/>
            <a:ln>
              <a:noFill/>
            </a:ln>
            <a:extLst/>
          </p:spPr>
          <p:txBody>
            <a:bodyPr>
              <a:spAutoFit/>
            </a:bodyPr>
            <a:lstStyle/>
            <a:p>
              <a:pPr>
                <a:defRPr/>
              </a:pPr>
              <a:r>
                <a:rPr lang="he-IL" u="sng" dirty="0">
                  <a:solidFill>
                    <a:srgbClr val="000000"/>
                  </a:solidFill>
                </a:rPr>
                <a:t>קיימים מנגנוני תסיסה שונים הנבדלים בתוצרים הסופיים</a:t>
              </a:r>
              <a:r>
                <a:rPr lang="he-IL" dirty="0">
                  <a:solidFill>
                    <a:srgbClr val="000000"/>
                  </a:solidFill>
                </a:rPr>
                <a:t>. </a:t>
              </a:r>
            </a:p>
            <a:p>
              <a:pPr>
                <a:defRPr/>
              </a:pPr>
              <a:r>
                <a:rPr lang="he-IL" dirty="0">
                  <a:solidFill>
                    <a:srgbClr val="000000"/>
                  </a:solidFill>
                </a:rPr>
                <a:t>דוגמאות:</a:t>
              </a:r>
            </a:p>
            <a:p>
              <a:pPr>
                <a:defRPr/>
              </a:pPr>
              <a:endParaRPr lang="he-IL" u="sng" dirty="0">
                <a:solidFill>
                  <a:srgbClr val="000000"/>
                </a:solidFill>
              </a:endParaRPr>
            </a:p>
            <a:p>
              <a:pPr>
                <a:defRPr/>
              </a:pPr>
              <a:r>
                <a:rPr lang="he-IL" dirty="0">
                  <a:solidFill>
                    <a:srgbClr val="000000"/>
                  </a:solidFill>
                </a:rPr>
                <a:t>א. </a:t>
              </a:r>
              <a:r>
                <a:rPr lang="he-IL" b="1" u="sng" dirty="0">
                  <a:solidFill>
                    <a:schemeClr val="accent3"/>
                  </a:solidFill>
                </a:rPr>
                <a:t>תסיסת חומצת חלב (חומצה לקטית)</a:t>
              </a:r>
            </a:p>
            <a:p>
              <a:pPr>
                <a:defRPr/>
              </a:pPr>
              <a:r>
                <a:rPr lang="he-IL" dirty="0">
                  <a:solidFill>
                    <a:srgbClr val="000000"/>
                  </a:solidFill>
                </a:rPr>
                <a:t>    נעשית על ידי חיידקי חומצת חלב, המפרקים את הגלוקוז לחומצת חלב.</a:t>
              </a:r>
            </a:p>
            <a:p>
              <a:pPr>
                <a:defRPr/>
              </a:pPr>
              <a:endParaRPr lang="he-IL" dirty="0">
                <a:solidFill>
                  <a:srgbClr val="000000"/>
                </a:solidFill>
              </a:endParaRPr>
            </a:p>
            <a:p>
              <a:pPr>
                <a:defRPr/>
              </a:pPr>
              <a:endParaRPr lang="he-IL" dirty="0">
                <a:solidFill>
                  <a:srgbClr val="000000"/>
                </a:solidFill>
              </a:endParaRPr>
            </a:p>
            <a:p>
              <a:pPr>
                <a:defRPr/>
              </a:pPr>
              <a:r>
                <a:rPr lang="he-IL" dirty="0">
                  <a:solidFill>
                    <a:srgbClr val="000000"/>
                  </a:solidFill>
                </a:rPr>
                <a:t>ב. </a:t>
              </a:r>
              <a:r>
                <a:rPr lang="he-IL" b="1" u="sng" dirty="0">
                  <a:solidFill>
                    <a:schemeClr val="accent3"/>
                  </a:solidFill>
                </a:rPr>
                <a:t>תסיסה כוהלית</a:t>
              </a:r>
              <a:endParaRPr lang="he-IL" dirty="0">
                <a:solidFill>
                  <a:srgbClr val="000000"/>
                </a:solidFill>
              </a:endParaRPr>
            </a:p>
            <a:p>
              <a:pPr>
                <a:defRPr/>
              </a:pPr>
              <a:r>
                <a:rPr lang="he-IL" dirty="0">
                  <a:solidFill>
                    <a:srgbClr val="000000"/>
                  </a:solidFill>
                </a:rPr>
                <a:t>   נעשית על ידי מינים אחדים של חיידקים ופטריות המפרקים את הגלוקוז לכוהל </a:t>
              </a:r>
            </a:p>
            <a:p>
              <a:pPr>
                <a:defRPr/>
              </a:pPr>
              <a:r>
                <a:rPr lang="he-IL" dirty="0">
                  <a:solidFill>
                    <a:srgbClr val="000000"/>
                  </a:solidFill>
                </a:rPr>
                <a:t>   ולפחמן דו</a:t>
              </a:r>
              <a:r>
                <a:rPr lang="he-IL" dirty="0">
                  <a:solidFill>
                    <a:srgbClr val="000000"/>
                  </a:solidFill>
                  <a:latin typeface="Arial"/>
                  <a:cs typeface="Arial"/>
                </a:rPr>
                <a:t>־</a:t>
              </a:r>
              <a:r>
                <a:rPr lang="he-IL" dirty="0">
                  <a:solidFill>
                    <a:srgbClr val="000000"/>
                  </a:solidFill>
                </a:rPr>
                <a:t>חמצני.</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3525" y="387350"/>
            <a:ext cx="8183563" cy="64023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שלבי התסיסה:</a:t>
            </a:r>
          </a:p>
          <a:p>
            <a:pPr>
              <a:defRPr/>
            </a:pPr>
            <a:r>
              <a:rPr lang="he-IL" dirty="0">
                <a:solidFill>
                  <a:prstClr val="black"/>
                </a:solidFill>
              </a:rPr>
              <a:t>     </a:t>
            </a:r>
          </a:p>
          <a:p>
            <a:pPr>
              <a:defRPr/>
            </a:pPr>
            <a:r>
              <a:rPr lang="he-IL" u="sng" noProof="1">
                <a:solidFill>
                  <a:prstClr val="black"/>
                </a:solidFill>
              </a:rPr>
              <a:t>שלב א': גליקוליזה (כזכור </a:t>
            </a:r>
            <a:r>
              <a:rPr lang="he-IL" u="sng" dirty="0">
                <a:solidFill>
                  <a:prstClr val="black"/>
                </a:solidFill>
              </a:rPr>
              <a:t>לכם, בגליקוליזה אין שימוש בחמצן)</a:t>
            </a: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r>
              <a:rPr lang="he-IL" dirty="0">
                <a:solidFill>
                  <a:prstClr val="black"/>
                </a:solidFill>
              </a:rPr>
              <a:t>   </a:t>
            </a:r>
            <a:r>
              <a:rPr lang="he-IL" u="sng" dirty="0">
                <a:solidFill>
                  <a:prstClr val="black"/>
                </a:solidFill>
              </a:rPr>
              <a:t>שלב ב': תסיסה </a:t>
            </a:r>
          </a:p>
          <a:p>
            <a:pPr>
              <a:defRPr/>
            </a:pPr>
            <a:r>
              <a:rPr lang="he-IL" u="sng" dirty="0">
                <a:solidFill>
                  <a:prstClr val="black"/>
                </a:solidFill>
              </a:rPr>
              <a:t>(שונה באורגניזמים השונים)</a:t>
            </a:r>
          </a:p>
          <a:p>
            <a:pPr>
              <a:defRPr/>
            </a:pPr>
            <a:endParaRPr lang="he-IL" dirty="0">
              <a:solidFill>
                <a:prstClr val="black"/>
              </a:solidFill>
            </a:endParaRPr>
          </a:p>
          <a:p>
            <a:pPr>
              <a:defRPr/>
            </a:pPr>
            <a:r>
              <a:rPr lang="he-IL" u="sng" dirty="0">
                <a:solidFill>
                  <a:prstClr val="black"/>
                </a:solidFill>
              </a:rPr>
              <a:t>הרווח האנרגטי</a:t>
            </a:r>
          </a:p>
          <a:p>
            <a:pPr>
              <a:defRPr/>
            </a:pPr>
            <a:r>
              <a:rPr lang="he-IL" dirty="0">
                <a:solidFill>
                  <a:prstClr val="black"/>
                </a:solidFill>
              </a:rPr>
              <a:t>בשלב השני אין הפקת אנרגיה. </a:t>
            </a:r>
          </a:p>
          <a:p>
            <a:pPr>
              <a:defRPr/>
            </a:pPr>
            <a:r>
              <a:rPr lang="he-IL" dirty="0">
                <a:solidFill>
                  <a:prstClr val="black"/>
                </a:solidFill>
              </a:rPr>
              <a:t>הרווח האנרגטי מפירוק מולקולת גלוקוז אחת הוא </a:t>
            </a:r>
            <a:r>
              <a:rPr lang="en-US" dirty="0">
                <a:solidFill>
                  <a:prstClr val="black"/>
                </a:solidFill>
              </a:rPr>
              <a:t>2ATP</a:t>
            </a:r>
            <a:r>
              <a:rPr lang="he-IL" dirty="0">
                <a:solidFill>
                  <a:prstClr val="black"/>
                </a:solidFill>
              </a:rPr>
              <a:t> שהופקו בגליקוליזה.</a:t>
            </a:r>
          </a:p>
          <a:p>
            <a:pPr>
              <a:defRPr/>
            </a:pPr>
            <a:r>
              <a:rPr lang="he-IL" dirty="0"/>
              <a:t>התוצרים הסופיים של תהליך התסיסה (חומצת חלב, כוהל) הם חומרים אורגניים* שעדיין אצורה בהם אנרגיה רבה, משום שבתהליך פירוק גלוקוז לחומרים אלו השתחררה רק מעט מן האנרגיה האצורה בגלוקוז, ולכן אנרגיה זו מספיקה ליצירת 2 מולקולות </a:t>
            </a:r>
            <a:r>
              <a:rPr lang="en-US" dirty="0"/>
              <a:t>ATP</a:t>
            </a:r>
            <a:r>
              <a:rPr lang="he-IL" dirty="0"/>
              <a:t> בלבד!</a:t>
            </a:r>
          </a:p>
          <a:p>
            <a:pPr>
              <a:defRPr/>
            </a:pPr>
            <a:endParaRPr lang="he-IL" dirty="0"/>
          </a:p>
          <a:p>
            <a:pPr>
              <a:defRPr/>
            </a:pPr>
            <a:r>
              <a:rPr lang="he-IL" dirty="0"/>
              <a:t>*</a:t>
            </a:r>
            <a:r>
              <a:rPr lang="he-IL" sz="1400" b="1" dirty="0"/>
              <a:t>בתהליך נשימה אווירנית (אירובית) בהשתתפות חמצן יש פירוק מלא של הגלוקוז לחומרים אנאורגניים – פחמן דו</a:t>
            </a:r>
            <a:r>
              <a:rPr lang="he-IL" sz="1400" b="1" dirty="0">
                <a:latin typeface="Arial"/>
                <a:cs typeface="Arial"/>
              </a:rPr>
              <a:t>־</a:t>
            </a:r>
            <a:r>
              <a:rPr lang="he-IL" sz="1400" b="1" dirty="0"/>
              <a:t>חמצני ולמים. ולכן משתחררת אנרגיה רבה (המספיקה לייצור 30 מולקולות</a:t>
            </a:r>
            <a:r>
              <a:rPr lang="en-US" sz="1400" b="1" dirty="0"/>
              <a:t> ATP </a:t>
            </a:r>
            <a:r>
              <a:rPr lang="he-IL" sz="1400" b="1" dirty="0"/>
              <a:t>מפירוק כל מולקולת גלוקוז)</a:t>
            </a:r>
          </a:p>
        </p:txBody>
      </p:sp>
      <p:sp>
        <p:nvSpPr>
          <p:cNvPr id="26" name="מלבן 25"/>
          <p:cNvSpPr/>
          <p:nvPr/>
        </p:nvSpPr>
        <p:spPr>
          <a:xfrm>
            <a:off x="652463" y="3860800"/>
            <a:ext cx="2444750" cy="923925"/>
          </a:xfrm>
          <a:prstGeom prst="rect">
            <a:avLst/>
          </a:prstGeom>
          <a:solidFill>
            <a:srgbClr val="E9B39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מלבן 24"/>
          <p:cNvSpPr/>
          <p:nvPr/>
        </p:nvSpPr>
        <p:spPr>
          <a:xfrm>
            <a:off x="3216275" y="3860800"/>
            <a:ext cx="2400300" cy="9239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txBox="1">
            <a:spLocks noGrp="1"/>
          </p:cNvSpPr>
          <p:nvPr/>
        </p:nvSpPr>
        <p:spPr bwMode="auto">
          <a:xfrm>
            <a:off x="428625" y="6564313"/>
            <a:ext cx="2133600" cy="365125"/>
          </a:xfrm>
          <a:prstGeom prst="rect">
            <a:avLst/>
          </a:prstGeom>
          <a:noFill/>
          <a:ln>
            <a:miter lim="800000"/>
            <a:headEnd/>
            <a:tailEnd/>
          </a:ln>
        </p:spPr>
        <p:txBody>
          <a:bodyPr/>
          <a:lstStyle/>
          <a:p>
            <a:pPr algn="l">
              <a:defRPr/>
            </a:pPr>
            <a:fld id="{75A2CA67-3B64-4D1D-9DC5-6CDAEB0AB106}" type="slidenum">
              <a:rPr lang="he-IL">
                <a:solidFill>
                  <a:srgbClr val="FFFCF7"/>
                </a:solidFill>
                <a:latin typeface="+mn-lt"/>
                <a:cs typeface="+mn-cs"/>
              </a:rPr>
              <a:pPr algn="l">
                <a:defRPr/>
              </a:pPr>
              <a:t>5</a:t>
            </a:fld>
            <a:endParaRPr lang="he-IL" dirty="0">
              <a:solidFill>
                <a:srgbClr val="FFFCF7"/>
              </a:solidFill>
              <a:latin typeface="+mn-lt"/>
              <a:cs typeface="+mn-cs"/>
            </a:endParaRPr>
          </a:p>
        </p:txBody>
      </p:sp>
      <p:sp>
        <p:nvSpPr>
          <p:cNvPr id="82951" name="כותרת 5"/>
          <p:cNvSpPr>
            <a:spLocks noGrp="1"/>
          </p:cNvSpPr>
          <p:nvPr>
            <p:ph type="ctrTitle" idx="4294967295"/>
          </p:nvPr>
        </p:nvSpPr>
        <p:spPr bwMode="auto">
          <a:xfrm>
            <a:off x="785813" y="71438"/>
            <a:ext cx="7772400" cy="44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שלבי התסיסה</a:t>
            </a:r>
            <a:endParaRPr lang="he-IL" sz="1800" smtClean="0"/>
          </a:p>
        </p:txBody>
      </p:sp>
      <p:grpSp>
        <p:nvGrpSpPr>
          <p:cNvPr id="82952" name="קבוצה 1"/>
          <p:cNvGrpSpPr>
            <a:grpSpLocks/>
          </p:cNvGrpSpPr>
          <p:nvPr/>
        </p:nvGrpSpPr>
        <p:grpSpPr bwMode="auto">
          <a:xfrm>
            <a:off x="263525" y="765175"/>
            <a:ext cx="8485188" cy="2505075"/>
            <a:chOff x="-331453" y="1455780"/>
            <a:chExt cx="9220691" cy="2935704"/>
          </a:xfrm>
        </p:grpSpPr>
        <p:sp>
          <p:nvSpPr>
            <p:cNvPr id="9" name="מלבן מעוגל 8"/>
            <p:cNvSpPr/>
            <p:nvPr/>
          </p:nvSpPr>
          <p:spPr bwMode="auto">
            <a:xfrm>
              <a:off x="-331453" y="1455780"/>
              <a:ext cx="9220691" cy="29357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TextBox 9"/>
            <p:cNvSpPr txBox="1"/>
            <p:nvPr/>
          </p:nvSpPr>
          <p:spPr bwMode="auto">
            <a:xfrm>
              <a:off x="1907734" y="2220403"/>
              <a:ext cx="1228275" cy="878107"/>
            </a:xfrm>
            <a:prstGeom prst="rect">
              <a:avLst/>
            </a:prstGeom>
            <a:noFill/>
            <a:ln w="317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1" name="TextBox 10"/>
            <p:cNvSpPr txBox="1"/>
            <p:nvPr/>
          </p:nvSpPr>
          <p:spPr bwMode="auto">
            <a:xfrm>
              <a:off x="1888759" y="3513377"/>
              <a:ext cx="1228275" cy="878107"/>
            </a:xfrm>
            <a:prstGeom prst="rect">
              <a:avLst/>
            </a:prstGeom>
            <a:noFill/>
            <a:ln w="317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חומצה פירובית</a:t>
              </a:r>
            </a:p>
          </p:txBody>
        </p:sp>
        <p:sp>
          <p:nvSpPr>
            <p:cNvPr id="14" name="חץ ימינה 13"/>
            <p:cNvSpPr/>
            <p:nvPr/>
          </p:nvSpPr>
          <p:spPr bwMode="auto">
            <a:xfrm>
              <a:off x="2913472" y="3159902"/>
              <a:ext cx="203562" cy="2939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פיצוץ 2 14"/>
            <p:cNvSpPr/>
            <p:nvPr/>
          </p:nvSpPr>
          <p:spPr bwMode="auto">
            <a:xfrm rot="1479687">
              <a:off x="3487931" y="2791544"/>
              <a:ext cx="840127" cy="946942"/>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חץ ימינה 16"/>
            <p:cNvSpPr/>
            <p:nvPr/>
          </p:nvSpPr>
          <p:spPr bwMode="auto">
            <a:xfrm>
              <a:off x="4859391" y="3111532"/>
              <a:ext cx="205287" cy="292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מעוקל למעלה 17"/>
            <p:cNvSpPr/>
            <p:nvPr/>
          </p:nvSpPr>
          <p:spPr bwMode="auto">
            <a:xfrm rot="5586128">
              <a:off x="5198361" y="2896028"/>
              <a:ext cx="972986" cy="529608"/>
            </a:xfrm>
            <a:prstGeom prst="curvedUp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9" name="TextBox 18"/>
            <p:cNvSpPr txBox="1"/>
            <p:nvPr/>
          </p:nvSpPr>
          <p:spPr bwMode="auto">
            <a:xfrm>
              <a:off x="5991060" y="2320864"/>
              <a:ext cx="1174797" cy="67718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en-US" dirty="0">
                  <a:solidFill>
                    <a:prstClr val="black"/>
                  </a:solidFill>
                  <a:latin typeface="Arial"/>
                  <a:cs typeface="Arial"/>
                </a:rPr>
                <a:t>2ADP</a:t>
              </a:r>
              <a:endParaRPr lang="en-US" b="1" dirty="0">
                <a:solidFill>
                  <a:prstClr val="black"/>
                </a:solidFill>
                <a:latin typeface="Arial"/>
                <a:cs typeface="Arial"/>
              </a:endParaRPr>
            </a:p>
            <a:p>
              <a:pPr algn="ctr" fontAlgn="auto">
                <a:spcBef>
                  <a:spcPts val="0"/>
                </a:spcBef>
                <a:spcAft>
                  <a:spcPts val="0"/>
                </a:spcAft>
                <a:defRPr/>
              </a:pPr>
              <a:r>
                <a:rPr lang="en-US" dirty="0">
                  <a:solidFill>
                    <a:prstClr val="black"/>
                  </a:solidFill>
                  <a:latin typeface="Arial"/>
                  <a:cs typeface="Arial"/>
                </a:rPr>
                <a:t>2Pi</a:t>
              </a:r>
              <a:endParaRPr lang="he-IL" dirty="0">
                <a:solidFill>
                  <a:prstClr val="black"/>
                </a:solidFill>
                <a:latin typeface="Arial"/>
                <a:cs typeface="Arial"/>
              </a:endParaRPr>
            </a:p>
          </p:txBody>
        </p:sp>
        <p:sp>
          <p:nvSpPr>
            <p:cNvPr id="20" name="TextBox 19"/>
            <p:cNvSpPr txBox="1"/>
            <p:nvPr/>
          </p:nvSpPr>
          <p:spPr bwMode="auto">
            <a:xfrm>
              <a:off x="5937581" y="3180367"/>
              <a:ext cx="1228275" cy="666022"/>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2ATP</a:t>
              </a:r>
            </a:p>
          </p:txBody>
        </p:sp>
        <p:sp>
          <p:nvSpPr>
            <p:cNvPr id="21" name="מלבן מעוגל 20"/>
            <p:cNvSpPr/>
            <p:nvPr/>
          </p:nvSpPr>
          <p:spPr bwMode="auto">
            <a:xfrm>
              <a:off x="3077356" y="2925492"/>
              <a:ext cx="1552595" cy="6957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dirty="0">
                  <a:solidFill>
                    <a:srgbClr val="FFFF00"/>
                  </a:solidFill>
                </a:rPr>
                <a:t>אנרגיה</a:t>
              </a:r>
            </a:p>
          </p:txBody>
        </p:sp>
      </p:grpSp>
      <p:sp>
        <p:nvSpPr>
          <p:cNvPr id="23" name="מלבן מעוגל 22"/>
          <p:cNvSpPr/>
          <p:nvPr/>
        </p:nvSpPr>
        <p:spPr bwMode="auto">
          <a:xfrm>
            <a:off x="263525" y="3429000"/>
            <a:ext cx="8485188" cy="2663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954" name="מלבן 1"/>
          <p:cNvSpPr>
            <a:spLocks noChangeArrowheads="1"/>
          </p:cNvSpPr>
          <p:nvPr/>
        </p:nvSpPr>
        <p:spPr bwMode="auto">
          <a:xfrm>
            <a:off x="3251200" y="3860800"/>
            <a:ext cx="2208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תסיסת חומצת חלב</a:t>
            </a:r>
          </a:p>
          <a:p>
            <a:r>
              <a:rPr lang="he-IL">
                <a:solidFill>
                  <a:srgbClr val="000000"/>
                </a:solidFill>
              </a:rPr>
              <a:t>החומצה הפירובית </a:t>
            </a:r>
          </a:p>
          <a:p>
            <a:r>
              <a:rPr lang="he-IL">
                <a:solidFill>
                  <a:srgbClr val="000000"/>
                </a:solidFill>
              </a:rPr>
              <a:t>הופכת לחומצת חלב.</a:t>
            </a:r>
          </a:p>
        </p:txBody>
      </p:sp>
      <p:sp>
        <p:nvSpPr>
          <p:cNvPr id="82955" name="מלבן 2"/>
          <p:cNvSpPr>
            <a:spLocks noChangeArrowheads="1"/>
          </p:cNvSpPr>
          <p:nvPr/>
        </p:nvSpPr>
        <p:spPr bwMode="auto">
          <a:xfrm>
            <a:off x="428625" y="3860800"/>
            <a:ext cx="2609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תסיסה כוהלית</a:t>
            </a:r>
          </a:p>
          <a:p>
            <a:r>
              <a:rPr lang="he-IL">
                <a:solidFill>
                  <a:srgbClr val="000000"/>
                </a:solidFill>
              </a:rPr>
              <a:t>החומצה הפירובית הופכת </a:t>
            </a:r>
          </a:p>
          <a:p>
            <a:r>
              <a:rPr lang="he-IL">
                <a:solidFill>
                  <a:srgbClr val="000000"/>
                </a:solidFill>
              </a:rPr>
              <a:t>לכוהל ולפחמן דו־חמצני.</a:t>
            </a:r>
          </a:p>
        </p:txBody>
      </p:sp>
      <p:sp>
        <p:nvSpPr>
          <p:cNvPr id="24" name="חץ למטה 23"/>
          <p:cNvSpPr/>
          <p:nvPr/>
        </p:nvSpPr>
        <p:spPr bwMode="auto">
          <a:xfrm>
            <a:off x="2532063" y="3278188"/>
            <a:ext cx="298450" cy="55721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חץ למטה 26"/>
          <p:cNvSpPr/>
          <p:nvPr/>
        </p:nvSpPr>
        <p:spPr bwMode="auto">
          <a:xfrm>
            <a:off x="3100388" y="3278188"/>
            <a:ext cx="300037" cy="55721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חץ למטה 27"/>
          <p:cNvSpPr/>
          <p:nvPr/>
        </p:nvSpPr>
        <p:spPr bwMode="auto">
          <a:xfrm>
            <a:off x="2681288" y="2205038"/>
            <a:ext cx="300037" cy="11430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חץ למטה 28"/>
          <p:cNvSpPr/>
          <p:nvPr/>
        </p:nvSpPr>
        <p:spPr bwMode="auto">
          <a:xfrm>
            <a:off x="2681288" y="2349500"/>
            <a:ext cx="300037" cy="142875"/>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Slide Number Placeholder 15"/>
          <p:cNvSpPr txBox="1">
            <a:spLocks noGrp="1"/>
          </p:cNvSpPr>
          <p:nvPr/>
        </p:nvSpPr>
        <p:spPr bwMode="auto">
          <a:xfrm>
            <a:off x="107950" y="6597650"/>
            <a:ext cx="431800" cy="214313"/>
          </a:xfrm>
          <a:prstGeom prst="rect">
            <a:avLst/>
          </a:prstGeom>
          <a:noFill/>
          <a:ln>
            <a:miter lim="800000"/>
            <a:headEnd/>
            <a:tailEnd/>
          </a:ln>
        </p:spPr>
        <p:txBody>
          <a:bodyPr/>
          <a:lstStyle/>
          <a:p>
            <a:pPr algn="l">
              <a:defRPr/>
            </a:pPr>
            <a:fld id="{D4BB18B6-2879-4AAA-883B-328A135597C7}" type="slidenum">
              <a:rPr lang="he-IL" sz="1100">
                <a:solidFill>
                  <a:prstClr val="white">
                    <a:lumMod val="75000"/>
                  </a:prstClr>
                </a:solidFill>
                <a:latin typeface="+mn-lt"/>
                <a:cs typeface="+mn-cs"/>
              </a:rPr>
              <a:pPr algn="l">
                <a:defRPr/>
              </a:pPr>
              <a:t>5</a:t>
            </a:fld>
            <a:endParaRPr lang="he-IL" sz="1100" dirty="0">
              <a:solidFill>
                <a:prstClr val="white">
                  <a:lumMod val="75000"/>
                </a:prstClr>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שימושים באורגניזמים המבצעים תהליך תסיסה בתעשיית המזון</a:t>
            </a:r>
            <a:endParaRPr lang="he-IL" sz="1800" dirty="0" smtClean="0"/>
          </a:p>
        </p:txBody>
      </p:sp>
      <p:sp>
        <p:nvSpPr>
          <p:cNvPr id="8" name="TextBox 7"/>
          <p:cNvSpPr txBox="1"/>
          <p:nvPr/>
        </p:nvSpPr>
        <p:spPr>
          <a:xfrm>
            <a:off x="415925" y="465138"/>
            <a:ext cx="8397875" cy="53546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זה שנים רבות למד האדם לנצל את האורגניזמים המבצעים תהליכי תסיסה.</a:t>
            </a:r>
          </a:p>
          <a:p>
            <a:pPr fontAlgn="auto">
              <a:spcBef>
                <a:spcPts val="0"/>
              </a:spcBef>
              <a:spcAft>
                <a:spcPts val="0"/>
              </a:spcAft>
              <a:defRPr/>
            </a:pPr>
            <a:r>
              <a:rPr lang="he-IL" kern="0" dirty="0">
                <a:solidFill>
                  <a:prstClr val="black"/>
                </a:solidFill>
              </a:rPr>
              <a:t>     </a:t>
            </a:r>
            <a:r>
              <a:rPr lang="he-IL" u="sng" kern="0" dirty="0">
                <a:solidFill>
                  <a:prstClr val="black"/>
                </a:solidFill>
              </a:rPr>
              <a:t>בחיידקים המבצעים תסיסת חומצת חלב משתמשים</a:t>
            </a:r>
            <a:r>
              <a:rPr lang="he-IL" kern="0" dirty="0">
                <a:solidFill>
                  <a:prstClr val="black"/>
                </a:solidFill>
              </a:rPr>
              <a:t>:  </a:t>
            </a:r>
          </a:p>
          <a:p>
            <a:pPr fontAlgn="auto">
              <a:spcBef>
                <a:spcPts val="0"/>
              </a:spcBef>
              <a:spcAft>
                <a:spcPts val="0"/>
              </a:spcAft>
              <a:defRPr/>
            </a:pPr>
            <a:r>
              <a:rPr lang="he-IL" kern="0" dirty="0">
                <a:solidFill>
                  <a:prstClr val="black"/>
                </a:solidFill>
              </a:rPr>
              <a:t>     א.  בתעשיית מוצרי חלב כגון: הכנת יוגורט ולבן. </a:t>
            </a:r>
          </a:p>
          <a:p>
            <a:pPr fontAlgn="auto">
              <a:spcBef>
                <a:spcPts val="0"/>
              </a:spcBef>
              <a:spcAft>
                <a:spcPts val="0"/>
              </a:spcAft>
              <a:defRPr/>
            </a:pPr>
            <a:r>
              <a:rPr lang="he-IL" kern="0" dirty="0">
                <a:solidFill>
                  <a:prstClr val="black"/>
                </a:solidFill>
              </a:rPr>
              <a:t>     ב.  בתעשיית שימורי ירקות שונים כגון: הכנת מלפפונים חמוצים, זיתים וכרוב חמוץ.</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בפטריות המבצעות תסיסה כוהלית משתמשים</a:t>
            </a:r>
            <a:r>
              <a:rPr lang="he-IL" kern="0" dirty="0">
                <a:solidFill>
                  <a:prstClr val="black"/>
                </a:solidFill>
              </a:rPr>
              <a:t>:</a:t>
            </a:r>
          </a:p>
          <a:p>
            <a:pPr fontAlgn="auto">
              <a:spcBef>
                <a:spcPts val="0"/>
              </a:spcBef>
              <a:spcAft>
                <a:spcPts val="0"/>
              </a:spcAft>
              <a:defRPr/>
            </a:pPr>
            <a:r>
              <a:rPr lang="he-IL" kern="0" dirty="0">
                <a:solidFill>
                  <a:prstClr val="black"/>
                </a:solidFill>
              </a:rPr>
              <a:t>    א. בתעשיית היין </a:t>
            </a:r>
            <a:r>
              <a:rPr lang="he-IL" kern="0" dirty="0"/>
              <a:t>ומשקאות אלכוהול אחרים.</a:t>
            </a:r>
          </a:p>
          <a:p>
            <a:pPr fontAlgn="auto">
              <a:spcBef>
                <a:spcPts val="0"/>
              </a:spcBef>
              <a:spcAft>
                <a:spcPts val="0"/>
              </a:spcAft>
              <a:defRPr/>
            </a:pPr>
            <a:r>
              <a:rPr lang="he-IL" kern="0" dirty="0"/>
              <a:t>    ב. בהתפחת לחם ומאפים מגוונים </a:t>
            </a:r>
            <a:r>
              <a:rPr lang="he-IL" kern="0" dirty="0">
                <a:solidFill>
                  <a:prstClr val="black"/>
                </a:solidFill>
              </a:rPr>
              <a:t>(שמרים).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159000"/>
            <a:ext cx="11271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283200"/>
            <a:ext cx="26352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3476625"/>
            <a:ext cx="16176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088" y="2828925"/>
            <a:ext cx="1905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5" y="2143125"/>
            <a:ext cx="20383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5"/>
          <p:cNvSpPr>
            <a:spLocks noGrp="1"/>
          </p:cNvSpPr>
          <p:nvPr>
            <p:ph type="sldNum" sz="quarter" idx="12"/>
          </p:nvPr>
        </p:nvSpPr>
        <p:spPr bwMode="auto">
          <a:xfrm>
            <a:off x="179388" y="6532563"/>
            <a:ext cx="2133600" cy="2159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6258194-45B2-43B7-860C-EF6210CBBD56}"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2" name="מלבן 1"/>
          <p:cNvSpPr/>
          <p:nvPr/>
        </p:nvSpPr>
        <p:spPr>
          <a:xfrm>
            <a:off x="4014788" y="6503988"/>
            <a:ext cx="1852612" cy="261937"/>
          </a:xfrm>
          <a:prstGeom prst="rect">
            <a:avLst/>
          </a:prstGeom>
        </p:spPr>
        <p:txBody>
          <a:bodyPr>
            <a:spAutoFit/>
          </a:bodyPr>
          <a:lstStyle/>
          <a:p>
            <a:pPr>
              <a:defRPr/>
            </a:pPr>
            <a:r>
              <a:rPr lang="he-IL" sz="1100" kern="0" dirty="0">
                <a:solidFill>
                  <a:prstClr val="black"/>
                </a:solidFill>
              </a:rPr>
              <a:t>תמונות: אורה בר</a:t>
            </a:r>
            <a:endParaRPr lang="he-IL"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txBox="1">
            <a:spLocks noGrp="1"/>
          </p:cNvSpPr>
          <p:nvPr/>
        </p:nvSpPr>
        <p:spPr bwMode="auto">
          <a:xfrm>
            <a:off x="428625" y="6564313"/>
            <a:ext cx="2133600" cy="365125"/>
          </a:xfrm>
          <a:prstGeom prst="rect">
            <a:avLst/>
          </a:prstGeom>
          <a:noFill/>
          <a:ln>
            <a:miter lim="800000"/>
            <a:headEnd/>
            <a:tailEnd/>
          </a:ln>
        </p:spPr>
        <p:txBody>
          <a:bodyPr/>
          <a:lstStyle/>
          <a:p>
            <a:pPr algn="l">
              <a:defRPr/>
            </a:pPr>
            <a:fld id="{17BCAC24-30B2-4C67-82F3-54447C25FC54}" type="slidenum">
              <a:rPr lang="he-IL">
                <a:solidFill>
                  <a:srgbClr val="FFFCF7"/>
                </a:solidFill>
                <a:latin typeface="+mn-lt"/>
                <a:cs typeface="+mn-cs"/>
              </a:rPr>
              <a:pPr algn="l">
                <a:defRPr/>
              </a:pPr>
              <a:t>7</a:t>
            </a:fld>
            <a:endParaRPr lang="he-IL" dirty="0">
              <a:solidFill>
                <a:srgbClr val="FFFCF7"/>
              </a:solidFill>
              <a:latin typeface="+mn-lt"/>
              <a:cs typeface="+mn-cs"/>
            </a:endParaRPr>
          </a:p>
        </p:txBody>
      </p:sp>
      <p:sp>
        <p:nvSpPr>
          <p:cNvPr id="84996" name="כותרת 5"/>
          <p:cNvSpPr>
            <a:spLocks noGrp="1"/>
          </p:cNvSpPr>
          <p:nvPr>
            <p:ph type="ctrTitle" idx="4294967295"/>
          </p:nvPr>
        </p:nvSpPr>
        <p:spPr bwMode="auto">
          <a:xfrm>
            <a:off x="763588" y="23813"/>
            <a:ext cx="7772400" cy="44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1: ייצור יוגורט מחלב</a:t>
            </a:r>
            <a:endParaRPr lang="he-IL" sz="1800" smtClean="0"/>
          </a:p>
        </p:txBody>
      </p:sp>
      <p:sp>
        <p:nvSpPr>
          <p:cNvPr id="84997" name="TextBox 4"/>
          <p:cNvSpPr txBox="1">
            <a:spLocks noChangeArrowheads="1"/>
          </p:cNvSpPr>
          <p:nvPr/>
        </p:nvSpPr>
        <p:spPr bwMode="auto">
          <a:xfrm>
            <a:off x="233363" y="595313"/>
            <a:ext cx="8397875" cy="17399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1:</a:t>
            </a:r>
          </a:p>
          <a:p>
            <a:pPr>
              <a:defRPr/>
            </a:pPr>
            <a:r>
              <a:rPr lang="he-IL" dirty="0">
                <a:solidFill>
                  <a:schemeClr val="tx2"/>
                </a:solidFill>
              </a:rPr>
              <a:t>אפשר להפוך חלב ליוגורט על ידי הוספת חיידקי חומצת חלב.</a:t>
            </a:r>
          </a:p>
          <a:p>
            <a:pPr>
              <a:defRPr/>
            </a:pPr>
            <a:r>
              <a:rPr lang="he-IL" dirty="0">
                <a:solidFill>
                  <a:schemeClr val="tx2"/>
                </a:solidFill>
              </a:rPr>
              <a:t>א. מדוע יש לסגור את הכלי שבו מצוי החלב? </a:t>
            </a:r>
          </a:p>
          <a:p>
            <a:pPr>
              <a:defRPr/>
            </a:pPr>
            <a:r>
              <a:rPr lang="he-IL" dirty="0">
                <a:solidFill>
                  <a:schemeClr val="tx2"/>
                </a:solidFill>
              </a:rPr>
              <a:t>ב. מדוע החלב נעשה חמוץ וקרוש (כלומר הוא הופך ליוגורט)? </a:t>
            </a:r>
          </a:p>
          <a:p>
            <a:pPr>
              <a:defRPr/>
            </a:pPr>
            <a:r>
              <a:rPr lang="he-IL" dirty="0">
                <a:solidFill>
                  <a:schemeClr val="tx2"/>
                </a:solidFill>
              </a:rPr>
              <a:t>ג. האם בזמן התהליך יחול שינוי בכמות הסוכר המצויה בחלב (לקטוז)? </a:t>
            </a:r>
          </a:p>
          <a:p>
            <a:pPr>
              <a:defRPr/>
            </a:pPr>
            <a:endParaRPr lang="he-IL" dirty="0">
              <a:solidFill>
                <a:schemeClr val="tx2"/>
              </a:solidFill>
            </a:endParaRPr>
          </a:p>
        </p:txBody>
      </p:sp>
      <p:pic>
        <p:nvPicPr>
          <p:cNvPr id="8499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796925"/>
            <a:ext cx="1905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5"/>
          <p:cNvSpPr txBox="1">
            <a:spLocks noGrp="1"/>
          </p:cNvSpPr>
          <p:nvPr/>
        </p:nvSpPr>
        <p:spPr bwMode="auto">
          <a:xfrm>
            <a:off x="107950" y="6597650"/>
            <a:ext cx="431800" cy="214313"/>
          </a:xfrm>
          <a:prstGeom prst="rect">
            <a:avLst/>
          </a:prstGeom>
          <a:noFill/>
          <a:ln>
            <a:miter lim="800000"/>
            <a:headEnd/>
            <a:tailEnd/>
          </a:ln>
        </p:spPr>
        <p:txBody>
          <a:bodyPr/>
          <a:lstStyle/>
          <a:p>
            <a:pPr algn="l">
              <a:defRPr/>
            </a:pPr>
            <a:fld id="{91F3F644-C771-41BA-9505-F9E4698DFA28}" type="slidenum">
              <a:rPr lang="he-IL" sz="1100">
                <a:solidFill>
                  <a:prstClr val="white">
                    <a:lumMod val="75000"/>
                  </a:prstClr>
                </a:solidFill>
                <a:latin typeface="+mn-lt"/>
                <a:cs typeface="+mn-cs"/>
              </a:rPr>
              <a:pPr algn="l">
                <a:defRPr/>
              </a:pPr>
              <a:t>7</a:t>
            </a:fld>
            <a:endParaRPr lang="he-IL" sz="1100" dirty="0">
              <a:solidFill>
                <a:prstClr val="white">
                  <a:lumMod val="75000"/>
                </a:prst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333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txBox="1">
            <a:spLocks noGrp="1"/>
          </p:cNvSpPr>
          <p:nvPr/>
        </p:nvSpPr>
        <p:spPr bwMode="auto">
          <a:xfrm>
            <a:off x="428625" y="6564313"/>
            <a:ext cx="2133600" cy="365125"/>
          </a:xfrm>
          <a:prstGeom prst="rect">
            <a:avLst/>
          </a:prstGeom>
          <a:noFill/>
          <a:ln>
            <a:miter lim="800000"/>
            <a:headEnd/>
            <a:tailEnd/>
          </a:ln>
        </p:spPr>
        <p:txBody>
          <a:bodyPr/>
          <a:lstStyle/>
          <a:p>
            <a:pPr algn="l">
              <a:defRPr/>
            </a:pPr>
            <a:fld id="{8F08E3A2-B032-4496-A330-91D6A8FBC2BE}" type="slidenum">
              <a:rPr lang="he-IL">
                <a:solidFill>
                  <a:srgbClr val="FFFCF7"/>
                </a:solidFill>
                <a:latin typeface="+mn-lt"/>
                <a:cs typeface="+mn-cs"/>
              </a:rPr>
              <a:pPr algn="l">
                <a:defRPr/>
              </a:pPr>
              <a:t>8</a:t>
            </a:fld>
            <a:endParaRPr lang="he-IL" dirty="0">
              <a:solidFill>
                <a:srgbClr val="FFFCF7"/>
              </a:solidFill>
              <a:latin typeface="+mn-lt"/>
              <a:cs typeface="+mn-cs"/>
            </a:endParaRPr>
          </a:p>
        </p:txBody>
      </p:sp>
      <p:sp>
        <p:nvSpPr>
          <p:cNvPr id="86020" name="כותרת 5"/>
          <p:cNvSpPr>
            <a:spLocks noGrp="1"/>
          </p:cNvSpPr>
          <p:nvPr>
            <p:ph type="ctrTitle" idx="4294967295"/>
          </p:nvPr>
        </p:nvSpPr>
        <p:spPr bwMode="auto">
          <a:xfrm>
            <a:off x="763588" y="23813"/>
            <a:ext cx="7772400" cy="44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endParaRPr lang="he-IL" sz="1800" smtClean="0"/>
          </a:p>
        </p:txBody>
      </p:sp>
      <p:sp>
        <p:nvSpPr>
          <p:cNvPr id="86021" name="TextBox 4"/>
          <p:cNvSpPr txBox="1">
            <a:spLocks noChangeArrowheads="1"/>
          </p:cNvSpPr>
          <p:nvPr/>
        </p:nvSpPr>
        <p:spPr bwMode="auto">
          <a:xfrm>
            <a:off x="233363" y="595313"/>
            <a:ext cx="8397875" cy="17399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chemeClr val="tx2"/>
                </a:solidFill>
              </a:rPr>
              <a:t>שאלה 1:</a:t>
            </a:r>
          </a:p>
          <a:p>
            <a:pPr>
              <a:defRPr/>
            </a:pPr>
            <a:r>
              <a:rPr lang="he-IL" dirty="0">
                <a:solidFill>
                  <a:schemeClr val="tx2"/>
                </a:solidFill>
              </a:rPr>
              <a:t>אפשר להפוך חלב ליוגורט על ידי הוספת חיידקי חומצת חלב.</a:t>
            </a:r>
          </a:p>
          <a:p>
            <a:pPr>
              <a:defRPr/>
            </a:pPr>
            <a:r>
              <a:rPr lang="he-IL" dirty="0">
                <a:solidFill>
                  <a:schemeClr val="tx2"/>
                </a:solidFill>
              </a:rPr>
              <a:t>א. מדוע יש לסגור את הכלי שבו מצוי החלב? </a:t>
            </a:r>
          </a:p>
          <a:p>
            <a:pPr>
              <a:defRPr/>
            </a:pPr>
            <a:r>
              <a:rPr lang="he-IL" dirty="0">
                <a:solidFill>
                  <a:schemeClr val="tx2"/>
                </a:solidFill>
              </a:rPr>
              <a:t>ב. מדוע החלב נעשה חמוץ וקרוש (כלומר הוא הופך ליוגורט)? </a:t>
            </a:r>
          </a:p>
          <a:p>
            <a:pPr>
              <a:defRPr/>
            </a:pPr>
            <a:r>
              <a:rPr lang="he-IL" dirty="0">
                <a:solidFill>
                  <a:schemeClr val="tx2"/>
                </a:solidFill>
              </a:rPr>
              <a:t>ג. האם בזמן התהליך </a:t>
            </a:r>
            <a:r>
              <a:rPr lang="he-IL" dirty="0">
                <a:solidFill>
                  <a:srgbClr val="1D4C72"/>
                </a:solidFill>
              </a:rPr>
              <a:t>יחול שינוי בכמות הסוכר בחלב </a:t>
            </a:r>
            <a:r>
              <a:rPr lang="he-IL" noProof="1">
                <a:solidFill>
                  <a:srgbClr val="1D4C72"/>
                </a:solidFill>
              </a:rPr>
              <a:t>(לקטוז</a:t>
            </a:r>
            <a:r>
              <a:rPr lang="he-IL" dirty="0">
                <a:solidFill>
                  <a:srgbClr val="1D4C72"/>
                </a:solidFill>
              </a:rPr>
              <a:t>)?</a:t>
            </a:r>
          </a:p>
          <a:p>
            <a:pPr>
              <a:defRPr/>
            </a:pPr>
            <a:r>
              <a:rPr lang="he-IL" dirty="0">
                <a:solidFill>
                  <a:srgbClr val="1D4C72"/>
                </a:solidFill>
              </a:rPr>
              <a:t> </a:t>
            </a:r>
          </a:p>
        </p:txBody>
      </p:sp>
      <p:sp>
        <p:nvSpPr>
          <p:cNvPr id="7" name="Rectangle 20"/>
          <p:cNvSpPr/>
          <p:nvPr/>
        </p:nvSpPr>
        <p:spPr bwMode="auto">
          <a:xfrm>
            <a:off x="420688" y="2636838"/>
            <a:ext cx="8196262" cy="309641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כדי ליצור סביבה דלת חמצן, המתאימה לגידול חיידקי חומצת החלב, שהם חיידקים </a:t>
            </a:r>
          </a:p>
          <a:p>
            <a:pPr fontAlgn="auto">
              <a:spcBef>
                <a:spcPts val="0"/>
              </a:spcBef>
              <a:spcAft>
                <a:spcPts val="0"/>
              </a:spcAft>
              <a:defRPr/>
            </a:pPr>
            <a:r>
              <a:rPr lang="he-IL" kern="0" dirty="0">
                <a:latin typeface="Arial"/>
                <a:cs typeface="Arial"/>
              </a:rPr>
              <a:t>    אנאֵירוביים</a:t>
            </a:r>
            <a:r>
              <a:rPr lang="he-IL" kern="0" dirty="0" smtClean="0">
                <a:latin typeface="Arial"/>
                <a:cs typeface="Arial"/>
              </a:rPr>
              <a:t>.</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בתהליך התסיסה חיידקי חומצת החלב מפרקים את סוכר החלב (הלקטוז) לחומצת חלב.</a:t>
            </a:r>
          </a:p>
          <a:p>
            <a:pPr fontAlgn="auto">
              <a:spcBef>
                <a:spcPts val="0"/>
              </a:spcBef>
              <a:spcAft>
                <a:spcPts val="0"/>
              </a:spcAft>
              <a:defRPr/>
            </a:pPr>
            <a:r>
              <a:rPr lang="he-IL" kern="0" dirty="0">
                <a:latin typeface="Arial"/>
                <a:cs typeface="Arial"/>
              </a:rPr>
              <a:t>    חומצת החלב מופרשת מתאי החיידקים אל החלב ויוצרת סביבה חומצית. עקב כך, טעם </a:t>
            </a:r>
          </a:p>
          <a:p>
            <a:pPr fontAlgn="auto">
              <a:spcBef>
                <a:spcPts val="0"/>
              </a:spcBef>
              <a:spcAft>
                <a:spcPts val="0"/>
              </a:spcAft>
              <a:defRPr/>
            </a:pPr>
            <a:r>
              <a:rPr lang="he-IL" kern="0" dirty="0">
                <a:latin typeface="Arial"/>
                <a:cs typeface="Arial"/>
              </a:rPr>
              <a:t>   החלב נעשה חמוץ, וחלבוני החלב עוברים דנטורציה. לכן החלב נקרש</a:t>
            </a:r>
            <a:r>
              <a:rPr lang="he-IL" kern="0" dirty="0" smtClean="0">
                <a:latin typeface="Arial"/>
                <a:cs typeface="Arial"/>
              </a:rPr>
              <a:t>.</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ג. בזמן התהליך, תרד כמות </a:t>
            </a:r>
            <a:r>
              <a:rPr lang="he-IL" kern="0" noProof="1">
                <a:latin typeface="Arial"/>
                <a:cs typeface="Arial"/>
              </a:rPr>
              <a:t>הלקטוז ב</a:t>
            </a:r>
            <a:r>
              <a:rPr lang="he-IL" kern="0" dirty="0">
                <a:latin typeface="Arial"/>
                <a:cs typeface="Arial"/>
              </a:rPr>
              <a:t>חלב כי </a:t>
            </a:r>
            <a:r>
              <a:rPr lang="he-IL" kern="0" noProof="1">
                <a:latin typeface="Arial"/>
                <a:cs typeface="Arial"/>
              </a:rPr>
              <a:t>החיידקים מפרקים את הלקטוז </a:t>
            </a:r>
            <a:r>
              <a:rPr lang="he-IL" kern="0" dirty="0">
                <a:latin typeface="Arial"/>
                <a:cs typeface="Arial"/>
              </a:rPr>
              <a:t>בתהליך </a:t>
            </a:r>
          </a:p>
          <a:p>
            <a:pPr fontAlgn="auto">
              <a:spcBef>
                <a:spcPts val="0"/>
              </a:spcBef>
              <a:spcAft>
                <a:spcPts val="0"/>
              </a:spcAft>
              <a:defRPr/>
            </a:pPr>
            <a:r>
              <a:rPr lang="he-IL" kern="0" dirty="0">
                <a:latin typeface="Arial"/>
                <a:cs typeface="Arial"/>
              </a:rPr>
              <a:t>   התסיסה. לכן החלב מתוק מעט יותר מיוגורט.</a:t>
            </a:r>
          </a:p>
          <a:p>
            <a:pPr fontAlgn="auto">
              <a:spcBef>
                <a:spcPts val="0"/>
              </a:spcBef>
              <a:spcAft>
                <a:spcPts val="0"/>
              </a:spcAft>
              <a:defRPr/>
            </a:pPr>
            <a:endParaRPr lang="he-IL" kern="0" dirty="0">
              <a:latin typeface="Arial"/>
              <a:cs typeface="Arial"/>
            </a:endParaRPr>
          </a:p>
        </p:txBody>
      </p:sp>
      <p:sp>
        <p:nvSpPr>
          <p:cNvPr id="8" name="Slide Number Placeholder 15"/>
          <p:cNvSpPr txBox="1">
            <a:spLocks noGrp="1"/>
          </p:cNvSpPr>
          <p:nvPr/>
        </p:nvSpPr>
        <p:spPr bwMode="auto">
          <a:xfrm>
            <a:off x="107950" y="6597650"/>
            <a:ext cx="431800" cy="214313"/>
          </a:xfrm>
          <a:prstGeom prst="rect">
            <a:avLst/>
          </a:prstGeom>
          <a:noFill/>
          <a:ln>
            <a:miter lim="800000"/>
            <a:headEnd/>
            <a:tailEnd/>
          </a:ln>
        </p:spPr>
        <p:txBody>
          <a:bodyPr/>
          <a:lstStyle/>
          <a:p>
            <a:pPr algn="l">
              <a:defRPr/>
            </a:pPr>
            <a:fld id="{885DC163-881C-4039-A819-59634747F648}" type="slidenum">
              <a:rPr lang="he-IL" sz="1100">
                <a:solidFill>
                  <a:prstClr val="white">
                    <a:lumMod val="75000"/>
                  </a:prstClr>
                </a:solidFill>
                <a:latin typeface="+mn-lt"/>
                <a:cs typeface="+mn-cs"/>
              </a:rPr>
              <a:pPr algn="l">
                <a:defRPr/>
              </a:pPr>
              <a:t>8</a:t>
            </a:fld>
            <a:endParaRPr lang="he-IL" sz="1100" dirty="0">
              <a:solidFill>
                <a:prstClr val="white">
                  <a:lumMod val="75000"/>
                </a:prst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587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idx="4294967295"/>
          </p:nvPr>
        </p:nvSpPr>
        <p:spPr>
          <a:xfrm>
            <a:off x="763588" y="23813"/>
            <a:ext cx="7772400" cy="441325"/>
          </a:xfrm>
          <a:prstGeom prst="rect">
            <a:avLst/>
          </a:prstGeom>
        </p:spPr>
        <p:txBody>
          <a:bodyPr/>
          <a:lstStyle/>
          <a:p>
            <a:pPr fontAlgn="auto">
              <a:defRPr/>
            </a:pPr>
            <a:r>
              <a:rPr lang="he-IL" sz="1800" b="1" dirty="0" smtClean="0">
                <a:solidFill>
                  <a:schemeClr val="accent3"/>
                </a:solidFill>
                <a:ea typeface="+mn-ea"/>
              </a:rPr>
              <a:t>הרחבה: </a:t>
            </a:r>
            <a:r>
              <a:rPr lang="he-IL" sz="1800" b="1" dirty="0" smtClean="0">
                <a:solidFill>
                  <a:srgbClr val="FF6600"/>
                </a:solidFill>
                <a:ea typeface="+mn-ea"/>
              </a:rPr>
              <a:t>שלבי יצירת יוגורט ביתי מחלב</a:t>
            </a:r>
            <a:endParaRPr lang="he-IL" sz="1800" dirty="0" smtClean="0">
              <a:solidFill>
                <a:schemeClr val="accent6">
                  <a:lumMod val="50000"/>
                  <a:lumOff val="50000"/>
                </a:schemeClr>
              </a:solidFill>
            </a:endParaRPr>
          </a:p>
        </p:txBody>
      </p:sp>
      <p:sp>
        <p:nvSpPr>
          <p:cNvPr id="8" name="TextBox 7"/>
          <p:cNvSpPr txBox="1"/>
          <p:nvPr/>
        </p:nvSpPr>
        <p:spPr>
          <a:xfrm>
            <a:off x="258763" y="473075"/>
            <a:ext cx="2854325" cy="3937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בתהליך התסיסה, החיידקים מפרקים את סוכר החלב</a:t>
            </a:r>
          </a:p>
          <a:p>
            <a:pPr fontAlgn="auto">
              <a:spcBef>
                <a:spcPts val="0"/>
              </a:spcBef>
              <a:spcAft>
                <a:spcPts val="0"/>
              </a:spcAft>
              <a:defRPr/>
            </a:pPr>
            <a:r>
              <a:rPr lang="he-IL" kern="0" dirty="0"/>
              <a:t>לחומצת חלב, שהם מפרישים אל החלב.</a:t>
            </a:r>
          </a:p>
          <a:p>
            <a:pPr fontAlgn="auto">
              <a:spcBef>
                <a:spcPts val="0"/>
              </a:spcBef>
              <a:spcAft>
                <a:spcPts val="0"/>
              </a:spcAft>
              <a:defRPr/>
            </a:pPr>
            <a:r>
              <a:rPr lang="he-IL" kern="0" dirty="0"/>
              <a:t>ה</a:t>
            </a:r>
            <a:r>
              <a:rPr lang="he-IL" kern="0" dirty="0">
                <a:latin typeface="Arial"/>
                <a:cs typeface="Arial"/>
              </a:rPr>
              <a:t>־</a:t>
            </a:r>
            <a:r>
              <a:rPr lang="en-US" kern="0" dirty="0"/>
              <a:t>pH</a:t>
            </a:r>
            <a:r>
              <a:rPr lang="he-IL" kern="0" dirty="0"/>
              <a:t> של החלב יורד</a:t>
            </a:r>
          </a:p>
          <a:p>
            <a:pPr fontAlgn="auto">
              <a:spcBef>
                <a:spcPts val="0"/>
              </a:spcBef>
              <a:spcAft>
                <a:spcPts val="0"/>
              </a:spcAft>
              <a:defRPr/>
            </a:pPr>
            <a:r>
              <a:rPr lang="he-IL" kern="0" dirty="0"/>
              <a:t> והוא נעשה חמוץ.</a:t>
            </a:r>
          </a:p>
          <a:p>
            <a:pPr fontAlgn="auto">
              <a:spcBef>
                <a:spcPts val="0"/>
              </a:spcBef>
              <a:spcAft>
                <a:spcPts val="0"/>
              </a:spcAft>
              <a:defRPr/>
            </a:pPr>
            <a:r>
              <a:rPr lang="he-IL" kern="0" dirty="0"/>
              <a:t>חלבוני החלב עוברים דנטורציה, הופכים </a:t>
            </a:r>
          </a:p>
          <a:p>
            <a:pPr fontAlgn="auto">
              <a:spcBef>
                <a:spcPts val="0"/>
              </a:spcBef>
              <a:spcAft>
                <a:spcPts val="0"/>
              </a:spcAft>
              <a:defRPr/>
            </a:pPr>
            <a:r>
              <a:rPr lang="he-IL" kern="0" dirty="0"/>
              <a:t>לבלתי מסיסים ושוקעים כמוצקים.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t>התוצאה</a:t>
            </a:r>
            <a:r>
              <a:rPr lang="he-IL" kern="0" dirty="0"/>
              <a:t>: החלב הפך מוצק יותר, וטעמו הפך חמוץ – משמע, החלב הפך ליוגורט.</a:t>
            </a:r>
          </a:p>
        </p:txBody>
      </p:sp>
      <p:sp>
        <p:nvSpPr>
          <p:cNvPr id="9" name="Slide Number Placeholder 15"/>
          <p:cNvSpPr txBox="1">
            <a:spLocks noGrp="1"/>
          </p:cNvSpPr>
          <p:nvPr/>
        </p:nvSpPr>
        <p:spPr bwMode="auto">
          <a:xfrm>
            <a:off x="34925" y="6597650"/>
            <a:ext cx="2133600" cy="215900"/>
          </a:xfrm>
          <a:prstGeom prst="rect">
            <a:avLst/>
          </a:prstGeom>
          <a:noFill/>
          <a:ln>
            <a:miter lim="800000"/>
            <a:headEnd/>
            <a:tailEnd/>
          </a:ln>
        </p:spPr>
        <p:txBody>
          <a:bodyPr/>
          <a:lstStyle/>
          <a:p>
            <a:pPr algn="l">
              <a:defRPr/>
            </a:pPr>
            <a:fld id="{3F1E6F2D-3A33-4C5B-929E-79A2AFFB836E}" type="slidenum">
              <a:rPr lang="he-IL" sz="1100">
                <a:solidFill>
                  <a:prstClr val="white">
                    <a:lumMod val="75000"/>
                  </a:prstClr>
                </a:solidFill>
                <a:latin typeface="+mn-lt"/>
                <a:cs typeface="+mn-cs"/>
              </a:rPr>
              <a:pPr algn="l">
                <a:defRPr/>
              </a:pPr>
              <a:t>9</a:t>
            </a:fld>
            <a:endParaRPr lang="he-IL" sz="1100" dirty="0">
              <a:solidFill>
                <a:prstClr val="white">
                  <a:lumMod val="75000"/>
                </a:prstClr>
              </a:solidFill>
              <a:latin typeface="+mn-lt"/>
              <a:cs typeface="+mn-cs"/>
            </a:endParaRPr>
          </a:p>
        </p:txBody>
      </p:sp>
      <p:grpSp>
        <p:nvGrpSpPr>
          <p:cNvPr id="87046" name="קבוצה 4"/>
          <p:cNvGrpSpPr>
            <a:grpSpLocks/>
          </p:cNvGrpSpPr>
          <p:nvPr/>
        </p:nvGrpSpPr>
        <p:grpSpPr bwMode="auto">
          <a:xfrm>
            <a:off x="306388" y="4414838"/>
            <a:ext cx="8420100" cy="2227262"/>
            <a:chOff x="314438" y="1628798"/>
            <a:chExt cx="8419193" cy="2227264"/>
          </a:xfrm>
        </p:grpSpPr>
        <p:pic>
          <p:nvPicPr>
            <p:cNvPr id="870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300" y="1628799"/>
              <a:ext cx="25939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38" y="1628799"/>
              <a:ext cx="2816078" cy="222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728" y="1628798"/>
              <a:ext cx="258290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7" name="TextBox 14"/>
          <p:cNvSpPr txBox="1">
            <a:spLocks noChangeArrowheads="1"/>
          </p:cNvSpPr>
          <p:nvPr/>
        </p:nvSpPr>
        <p:spPr bwMode="auto">
          <a:xfrm>
            <a:off x="7081838" y="639763"/>
            <a:ext cx="1549400" cy="228917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solidFill>
                  <a:srgbClr val="000000"/>
                </a:solidFill>
              </a:rPr>
              <a:t>מוסיפים לחלב </a:t>
            </a:r>
            <a:r>
              <a:rPr lang="he-IL" dirty="0"/>
              <a:t>חיידקי חומצת חלב </a:t>
            </a:r>
          </a:p>
          <a:p>
            <a:pPr>
              <a:defRPr/>
            </a:pPr>
            <a:r>
              <a:rPr lang="he-IL" dirty="0"/>
              <a:t>(כפית יוגורט שנמצאים בה חיידקי חומצת החלב שייצרו את היוגורט)</a:t>
            </a:r>
          </a:p>
        </p:txBody>
      </p:sp>
      <p:sp>
        <p:nvSpPr>
          <p:cNvPr id="16" name="TextBox 15"/>
          <p:cNvSpPr txBox="1"/>
          <p:nvPr/>
        </p:nvSpPr>
        <p:spPr>
          <a:xfrm>
            <a:off x="3563938" y="620713"/>
            <a:ext cx="2795587" cy="2838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מכסים את הכלי כדי ליצור סביבה אנאֵירובית </a:t>
            </a:r>
          </a:p>
          <a:p>
            <a:pPr fontAlgn="auto">
              <a:spcBef>
                <a:spcPts val="0"/>
              </a:spcBef>
              <a:spcAft>
                <a:spcPts val="0"/>
              </a:spcAft>
              <a:defRPr/>
            </a:pPr>
            <a:r>
              <a:rPr lang="he-IL" kern="0" dirty="0"/>
              <a:t>המתאימה להתפתחות החיידקים.</a:t>
            </a:r>
          </a:p>
          <a:p>
            <a:pPr fontAlgn="auto">
              <a:spcBef>
                <a:spcPts val="0"/>
              </a:spcBef>
              <a:spcAft>
                <a:spcPts val="0"/>
              </a:spcAft>
              <a:defRPr/>
            </a:pPr>
            <a:r>
              <a:rPr lang="he-IL" kern="0" dirty="0"/>
              <a:t>משאירים 2–1 ימים מחוץ למקרר. </a:t>
            </a:r>
          </a:p>
          <a:p>
            <a:pPr fontAlgn="auto">
              <a:spcBef>
                <a:spcPts val="0"/>
              </a:spcBef>
              <a:spcAft>
                <a:spcPts val="0"/>
              </a:spcAft>
              <a:defRPr/>
            </a:pPr>
            <a:r>
              <a:rPr lang="he-IL" kern="0" dirty="0"/>
              <a:t>(הטמפרטורה במקרר נמוכה מדי לפעילות אנזימי </a:t>
            </a:r>
            <a:r>
              <a:rPr lang="he-IL" kern="0" dirty="0">
                <a:solidFill>
                  <a:prstClr val="black"/>
                </a:solidFill>
              </a:rPr>
              <a:t>החיידקים).</a:t>
            </a:r>
          </a:p>
          <a:p>
            <a:pPr fontAlgn="auto">
              <a:spcBef>
                <a:spcPts val="0"/>
              </a:spcBef>
              <a:spcAft>
                <a:spcPts val="0"/>
              </a:spcAft>
              <a:defRPr/>
            </a:pPr>
            <a:endParaRPr lang="he-IL" kern="0" dirty="0">
              <a:solidFill>
                <a:prstClr val="black"/>
              </a:solidFill>
            </a:endParaRPr>
          </a:p>
        </p:txBody>
      </p:sp>
      <p:sp>
        <p:nvSpPr>
          <p:cNvPr id="7" name="חץ שמאלה 6"/>
          <p:cNvSpPr/>
          <p:nvPr/>
        </p:nvSpPr>
        <p:spPr>
          <a:xfrm>
            <a:off x="3122613" y="1635125"/>
            <a:ext cx="558800" cy="30956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שמאלה 17"/>
          <p:cNvSpPr/>
          <p:nvPr/>
        </p:nvSpPr>
        <p:spPr>
          <a:xfrm>
            <a:off x="6524625" y="1636713"/>
            <a:ext cx="557213" cy="3095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28656</TotalTime>
  <Words>3729</Words>
  <Application>Microsoft Office PowerPoint</Application>
  <PresentationFormat>‫הצגה על המסך (4:3)</PresentationFormat>
  <Paragraphs>496</Paragraphs>
  <Slides>36</Slides>
  <Notes>3</Notes>
  <HiddenSlides>0</HiddenSlides>
  <MMClips>0</MMClips>
  <ScaleCrop>false</ScaleCrop>
  <HeadingPairs>
    <vt:vector size="4" baseType="variant">
      <vt:variant>
        <vt:lpstr>ערכת נושא</vt:lpstr>
      </vt:variant>
      <vt:variant>
        <vt:i4>17</vt:i4>
      </vt:variant>
      <vt:variant>
        <vt:lpstr>כותרות שקופיות</vt:lpstr>
      </vt:variant>
      <vt:variant>
        <vt:i4>36</vt:i4>
      </vt:variant>
    </vt:vector>
  </HeadingPairs>
  <TitlesOfParts>
    <vt:vector size="53"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19_Office Theme</vt:lpstr>
      <vt:lpstr>מצגת של PowerPoint</vt:lpstr>
      <vt:lpstr>האדם משתמש במיקרואורגניזמים לתועלתו כבר משחר ההיסטוריה</vt:lpstr>
      <vt:lpstr>האדם משתמש במיקרואורגניזמים לתועלתו</vt:lpstr>
      <vt:lpstr>תזכורת: תסיסה – נשימה בלא חמצן</vt:lpstr>
      <vt:lpstr>שלבי התסיסה</vt:lpstr>
      <vt:lpstr>שימושים באורגניזמים המבצעים תהליך תסיסה בתעשיית המזון</vt:lpstr>
      <vt:lpstr>שאלה 1: ייצור יוגורט מחלב</vt:lpstr>
      <vt:lpstr>תשובה</vt:lpstr>
      <vt:lpstr>הרחבה: שלבי יצירת יוגורט ביתי מחלב</vt:lpstr>
      <vt:lpstr>הרחבה: הכנת גבינות רכות וקשות</vt:lpstr>
      <vt:lpstr>שאלה 2</vt:lpstr>
      <vt:lpstr>תשובה: תהליך החמצת החלב ייפסק עקב ירידת ה־pH, הפוגעת בחלבוני החיידקים עצמם</vt:lpstr>
      <vt:lpstr>החמצת מלפפונים</vt:lpstr>
      <vt:lpstr>תהליכי ייצור המבוססים על תסיסה כוהלית: מוצרי בצק</vt:lpstr>
      <vt:lpstr>תהליכי ייצור המבוססים על תסיסה כוהלית: ייצור יין</vt:lpstr>
      <vt:lpstr>יין נוצר מהתססת מיץ ענבים על ידי שמרים במכלים סגורים בסביבה אל־אווירנית</vt:lpstr>
      <vt:lpstr>שאלה 3: מקור ה"חורים" בלחם</vt:lpstr>
      <vt:lpstr>תשובה</vt:lpstr>
      <vt:lpstr>הרחבה: שאלה 4: ההבדל בין יין חצי יבש ליין יבש</vt:lpstr>
      <vt:lpstr>תשובה</vt:lpstr>
      <vt:lpstr>שאלה 5</vt:lpstr>
      <vt:lpstr>תשובה</vt:lpstr>
      <vt:lpstr>דוגמה לשימוש במיקרואורגניזמים בתעשייה: ייצור אצטון</vt:lpstr>
      <vt:lpstr>שימוש במיקרואורגניזמים ברפואה: ייצור אנטיביוטיקה – פניצילין</vt:lpstr>
      <vt:lpstr>שימוש  נוסף במיקרואורגניזמים ברפואה: יצירת תרכיבי חיסון</vt:lpstr>
      <vt:lpstr>שימוש בתפקוד חיידקים בתור מפרקים בפירוק ביוב ואשפה</vt:lpstr>
      <vt:lpstr>שאלה 6: טיהור מי ביוב</vt:lpstr>
      <vt:lpstr>תשובה</vt:lpstr>
      <vt:lpstr>חיידקים מפרקי נפט</vt:lpstr>
      <vt:lpstr>שאלה 7</vt:lpstr>
      <vt:lpstr>תשובה</vt:lpstr>
      <vt:lpstr>סיכום: מיקרואורגניזמים בשירות האדם</vt:lpstr>
      <vt:lpstr>סיכום: מיקרואורגניזמים בשירות האדם</vt:lpstr>
      <vt:lpstr>מונחים</vt:lpstr>
      <vt:lpstr>שאלה 8: ביולוגיה בחיוך</vt:lpstr>
      <vt:lpstr>שאלה 8: ביולוגיה בחיוך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1637</cp:revision>
  <dcterms:created xsi:type="dcterms:W3CDTF">2010-09-05T07:07:37Z</dcterms:created>
  <dcterms:modified xsi:type="dcterms:W3CDTF">2015-11-23T10:18:06Z</dcterms:modified>
</cp:coreProperties>
</file>