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notesMasterIdLst>
    <p:notesMasterId r:id="rId76"/>
  </p:notesMasterIdLst>
  <p:sldIdLst>
    <p:sldId id="258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35498-FCD9-4FC5-AC13-3525EF2525F2}" type="doc">
      <dgm:prSet loTypeId="urn:microsoft.com/office/officeart/2005/8/layout/venn1" loCatId="relationship" qsTypeId="urn:microsoft.com/office/officeart/2005/8/quickstyle/3d5" qsCatId="3D" csTypeId="urn:microsoft.com/office/officeart/2005/8/colors/accent1_2" csCatId="accent1" phldr="1"/>
      <dgm:spPr/>
    </dgm:pt>
    <dgm:pt modelId="{3874C9A9-81C3-41B5-88E6-6B616182E6F5}">
      <dgm:prSet phldrT="[טקסט]" custT="1"/>
      <dgm:spPr/>
      <dgm:t>
        <a:bodyPr/>
        <a:lstStyle/>
        <a:p>
          <a:pPr algn="ctr" rtl="1"/>
          <a:r>
            <a:rPr lang="he-IL" sz="2800" b="1" dirty="0"/>
            <a:t>עצימות נמוכה</a:t>
          </a:r>
        </a:p>
      </dgm:t>
    </dgm:pt>
    <dgm:pt modelId="{23870E02-3815-483B-A24C-09B189F58ABC}" type="parTrans" cxnId="{ECB06A4D-4DF9-41E9-BC1B-FB0080D81138}">
      <dgm:prSet/>
      <dgm:spPr/>
      <dgm:t>
        <a:bodyPr/>
        <a:lstStyle/>
        <a:p>
          <a:pPr rtl="1"/>
          <a:endParaRPr lang="he-IL"/>
        </a:p>
      </dgm:t>
    </dgm:pt>
    <dgm:pt modelId="{F78CE241-F8BF-4A0F-8AFA-4525A228CBB4}" type="sibTrans" cxnId="{ECB06A4D-4DF9-41E9-BC1B-FB0080D81138}">
      <dgm:prSet/>
      <dgm:spPr/>
      <dgm:t>
        <a:bodyPr/>
        <a:lstStyle/>
        <a:p>
          <a:pPr rtl="1"/>
          <a:endParaRPr lang="he-IL"/>
        </a:p>
      </dgm:t>
    </dgm:pt>
    <dgm:pt modelId="{30A7B9AD-8BB4-49F4-8B90-A401A5E908DD}">
      <dgm:prSet phldrT="[טקסט]" custT="1"/>
      <dgm:spPr/>
      <dgm:t>
        <a:bodyPr/>
        <a:lstStyle/>
        <a:p>
          <a:pPr rtl="1"/>
          <a:r>
            <a:rPr lang="he-IL" sz="2800" b="1" dirty="0">
              <a:effectLst/>
            </a:rPr>
            <a:t>קצב משתנה           (פארטלק) </a:t>
          </a:r>
        </a:p>
      </dgm:t>
    </dgm:pt>
    <dgm:pt modelId="{437DC5B5-9AC3-4CA6-8CC6-9ACC1C23F08E}" type="parTrans" cxnId="{E9E397BC-BFF5-4B6F-B64C-02121537CACF}">
      <dgm:prSet/>
      <dgm:spPr/>
      <dgm:t>
        <a:bodyPr/>
        <a:lstStyle/>
        <a:p>
          <a:pPr rtl="1"/>
          <a:endParaRPr lang="he-IL"/>
        </a:p>
      </dgm:t>
    </dgm:pt>
    <dgm:pt modelId="{21A1E7FF-184E-4DEB-B112-8C6A34675EBB}" type="sibTrans" cxnId="{E9E397BC-BFF5-4B6F-B64C-02121537CACF}">
      <dgm:prSet/>
      <dgm:spPr/>
      <dgm:t>
        <a:bodyPr/>
        <a:lstStyle/>
        <a:p>
          <a:pPr rtl="1"/>
          <a:endParaRPr lang="he-IL"/>
        </a:p>
      </dgm:t>
    </dgm:pt>
    <dgm:pt modelId="{F5ECDCF5-2DE2-46A6-A6B3-456D0FAF114C}">
      <dgm:prSet phldrT="[טקסט]" custT="1"/>
      <dgm:spPr/>
      <dgm:t>
        <a:bodyPr/>
        <a:lstStyle/>
        <a:p>
          <a:pPr rtl="1"/>
          <a:r>
            <a:rPr lang="he-IL" sz="2800" b="1" i="0" dirty="0"/>
            <a:t>עצימות גבוהה</a:t>
          </a:r>
        </a:p>
      </dgm:t>
    </dgm:pt>
    <dgm:pt modelId="{2962A0EF-D758-4B37-B0BB-17E9F5FB5884}" type="parTrans" cxnId="{AF50B09B-6983-4C68-AF7F-6947C49716F0}">
      <dgm:prSet/>
      <dgm:spPr/>
      <dgm:t>
        <a:bodyPr/>
        <a:lstStyle/>
        <a:p>
          <a:pPr rtl="1"/>
          <a:endParaRPr lang="he-IL"/>
        </a:p>
      </dgm:t>
    </dgm:pt>
    <dgm:pt modelId="{64D676B7-F96A-4C7F-BA3E-455725061106}" type="sibTrans" cxnId="{AF50B09B-6983-4C68-AF7F-6947C49716F0}">
      <dgm:prSet/>
      <dgm:spPr/>
      <dgm:t>
        <a:bodyPr/>
        <a:lstStyle/>
        <a:p>
          <a:pPr rtl="1"/>
          <a:endParaRPr lang="he-IL"/>
        </a:p>
      </dgm:t>
    </dgm:pt>
    <dgm:pt modelId="{7D80047E-8A32-4AD9-B37B-B5C6AEE2A8E8}" type="pres">
      <dgm:prSet presAssocID="{42435498-FCD9-4FC5-AC13-3525EF2525F2}" presName="compositeShape" presStyleCnt="0">
        <dgm:presLayoutVars>
          <dgm:chMax val="7"/>
          <dgm:dir/>
          <dgm:resizeHandles val="exact"/>
        </dgm:presLayoutVars>
      </dgm:prSet>
      <dgm:spPr/>
    </dgm:pt>
    <dgm:pt modelId="{A5A7C907-4E9E-4143-845D-863BDBE386C4}" type="pres">
      <dgm:prSet presAssocID="{3874C9A9-81C3-41B5-88E6-6B616182E6F5}" presName="circ1" presStyleLbl="vennNode1" presStyleIdx="0" presStyleCnt="3" custLinFactNeighborX="-254" custLinFactNeighborY="-1807"/>
      <dgm:spPr/>
      <dgm:t>
        <a:bodyPr/>
        <a:lstStyle/>
        <a:p>
          <a:pPr rtl="1"/>
          <a:endParaRPr lang="he-IL"/>
        </a:p>
      </dgm:t>
    </dgm:pt>
    <dgm:pt modelId="{EC6646EA-0E10-4809-85A2-4563C12FCA4C}" type="pres">
      <dgm:prSet presAssocID="{3874C9A9-81C3-41B5-88E6-6B616182E6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CD9F967-AC02-4DB3-9132-9A9A596036A4}" type="pres">
      <dgm:prSet presAssocID="{30A7B9AD-8BB4-49F4-8B90-A401A5E908DD}" presName="circ2" presStyleLbl="vennNode1" presStyleIdx="1" presStyleCnt="3" custScaleX="112845" custLinFactNeighborX="65544" custLinFactNeighborY="8268"/>
      <dgm:spPr/>
      <dgm:t>
        <a:bodyPr/>
        <a:lstStyle/>
        <a:p>
          <a:pPr rtl="1"/>
          <a:endParaRPr lang="he-IL"/>
        </a:p>
      </dgm:t>
    </dgm:pt>
    <dgm:pt modelId="{F1D67BA6-D6E3-41D3-963A-C0F535508596}" type="pres">
      <dgm:prSet presAssocID="{30A7B9AD-8BB4-49F4-8B90-A401A5E908D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7B3AE2E-CFF7-4C6F-96FB-57E4B5B58A96}" type="pres">
      <dgm:prSet presAssocID="{F5ECDCF5-2DE2-46A6-A6B3-456D0FAF114C}" presName="circ3" presStyleLbl="vennNode1" presStyleIdx="2" presStyleCnt="3" custLinFactNeighborX="-35987" custLinFactNeighborY="8659"/>
      <dgm:spPr/>
      <dgm:t>
        <a:bodyPr/>
        <a:lstStyle/>
        <a:p>
          <a:pPr rtl="1"/>
          <a:endParaRPr lang="he-IL"/>
        </a:p>
      </dgm:t>
    </dgm:pt>
    <dgm:pt modelId="{359BFD0B-DD33-4DC1-801F-5AAF11799982}" type="pres">
      <dgm:prSet presAssocID="{F5ECDCF5-2DE2-46A6-A6B3-456D0FAF114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4AEB8C4-F106-4C2C-8E8E-C3B887D277E9}" type="presOf" srcId="{3874C9A9-81C3-41B5-88E6-6B616182E6F5}" destId="{EC6646EA-0E10-4809-85A2-4563C12FCA4C}" srcOrd="1" destOrd="0" presId="urn:microsoft.com/office/officeart/2005/8/layout/venn1"/>
    <dgm:cxn modelId="{E3338E1F-5A30-499D-945E-72CFBC218FF8}" type="presOf" srcId="{30A7B9AD-8BB4-49F4-8B90-A401A5E908DD}" destId="{FCD9F967-AC02-4DB3-9132-9A9A596036A4}" srcOrd="0" destOrd="0" presId="urn:microsoft.com/office/officeart/2005/8/layout/venn1"/>
    <dgm:cxn modelId="{5A628601-0824-4195-A4C0-27CCDD72907D}" type="presOf" srcId="{30A7B9AD-8BB4-49F4-8B90-A401A5E908DD}" destId="{F1D67BA6-D6E3-41D3-963A-C0F535508596}" srcOrd="1" destOrd="0" presId="urn:microsoft.com/office/officeart/2005/8/layout/venn1"/>
    <dgm:cxn modelId="{D905A4C6-6BF5-449C-8036-01C40449822C}" type="presOf" srcId="{42435498-FCD9-4FC5-AC13-3525EF2525F2}" destId="{7D80047E-8A32-4AD9-B37B-B5C6AEE2A8E8}" srcOrd="0" destOrd="0" presId="urn:microsoft.com/office/officeart/2005/8/layout/venn1"/>
    <dgm:cxn modelId="{AF50B09B-6983-4C68-AF7F-6947C49716F0}" srcId="{42435498-FCD9-4FC5-AC13-3525EF2525F2}" destId="{F5ECDCF5-2DE2-46A6-A6B3-456D0FAF114C}" srcOrd="2" destOrd="0" parTransId="{2962A0EF-D758-4B37-B0BB-17E9F5FB5884}" sibTransId="{64D676B7-F96A-4C7F-BA3E-455725061106}"/>
    <dgm:cxn modelId="{2225CE54-33DC-47E1-B945-2B021FD582A9}" type="presOf" srcId="{F5ECDCF5-2DE2-46A6-A6B3-456D0FAF114C}" destId="{359BFD0B-DD33-4DC1-801F-5AAF11799982}" srcOrd="1" destOrd="0" presId="urn:microsoft.com/office/officeart/2005/8/layout/venn1"/>
    <dgm:cxn modelId="{75677A9C-493D-4A71-AA34-6FB0F4C2F3CC}" type="presOf" srcId="{3874C9A9-81C3-41B5-88E6-6B616182E6F5}" destId="{A5A7C907-4E9E-4143-845D-863BDBE386C4}" srcOrd="0" destOrd="0" presId="urn:microsoft.com/office/officeart/2005/8/layout/venn1"/>
    <dgm:cxn modelId="{E9E397BC-BFF5-4B6F-B64C-02121537CACF}" srcId="{42435498-FCD9-4FC5-AC13-3525EF2525F2}" destId="{30A7B9AD-8BB4-49F4-8B90-A401A5E908DD}" srcOrd="1" destOrd="0" parTransId="{437DC5B5-9AC3-4CA6-8CC6-9ACC1C23F08E}" sibTransId="{21A1E7FF-184E-4DEB-B112-8C6A34675EBB}"/>
    <dgm:cxn modelId="{ECB06A4D-4DF9-41E9-BC1B-FB0080D81138}" srcId="{42435498-FCD9-4FC5-AC13-3525EF2525F2}" destId="{3874C9A9-81C3-41B5-88E6-6B616182E6F5}" srcOrd="0" destOrd="0" parTransId="{23870E02-3815-483B-A24C-09B189F58ABC}" sibTransId="{F78CE241-F8BF-4A0F-8AFA-4525A228CBB4}"/>
    <dgm:cxn modelId="{0F8DD56E-76C8-491C-9B18-EDF1DEAFC124}" type="presOf" srcId="{F5ECDCF5-2DE2-46A6-A6B3-456D0FAF114C}" destId="{37B3AE2E-CFF7-4C6F-96FB-57E4B5B58A96}" srcOrd="0" destOrd="0" presId="urn:microsoft.com/office/officeart/2005/8/layout/venn1"/>
    <dgm:cxn modelId="{F2F92809-B319-4569-BFDF-D0F2F7536796}" type="presParOf" srcId="{7D80047E-8A32-4AD9-B37B-B5C6AEE2A8E8}" destId="{A5A7C907-4E9E-4143-845D-863BDBE386C4}" srcOrd="0" destOrd="0" presId="urn:microsoft.com/office/officeart/2005/8/layout/venn1"/>
    <dgm:cxn modelId="{34A10BF1-1FA5-4861-9F50-F07D7ABCACC4}" type="presParOf" srcId="{7D80047E-8A32-4AD9-B37B-B5C6AEE2A8E8}" destId="{EC6646EA-0E10-4809-85A2-4563C12FCA4C}" srcOrd="1" destOrd="0" presId="urn:microsoft.com/office/officeart/2005/8/layout/venn1"/>
    <dgm:cxn modelId="{5968E756-D747-4666-9625-248C705B90AF}" type="presParOf" srcId="{7D80047E-8A32-4AD9-B37B-B5C6AEE2A8E8}" destId="{FCD9F967-AC02-4DB3-9132-9A9A596036A4}" srcOrd="2" destOrd="0" presId="urn:microsoft.com/office/officeart/2005/8/layout/venn1"/>
    <dgm:cxn modelId="{9822E23D-D8CB-4279-B7AE-62FFB538AA43}" type="presParOf" srcId="{7D80047E-8A32-4AD9-B37B-B5C6AEE2A8E8}" destId="{F1D67BA6-D6E3-41D3-963A-C0F535508596}" srcOrd="3" destOrd="0" presId="urn:microsoft.com/office/officeart/2005/8/layout/venn1"/>
    <dgm:cxn modelId="{6C58B54D-65DA-4866-82F1-46709D8C1FC2}" type="presParOf" srcId="{7D80047E-8A32-4AD9-B37B-B5C6AEE2A8E8}" destId="{37B3AE2E-CFF7-4C6F-96FB-57E4B5B58A96}" srcOrd="4" destOrd="0" presId="urn:microsoft.com/office/officeart/2005/8/layout/venn1"/>
    <dgm:cxn modelId="{C5BFB24A-593E-474C-9F50-89B3E2F5EDF6}" type="presParOf" srcId="{7D80047E-8A32-4AD9-B37B-B5C6AEE2A8E8}" destId="{359BFD0B-DD33-4DC1-801F-5AAF1179998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085E91-B573-4123-8E65-F911916320FD}" type="doc">
      <dgm:prSet loTypeId="urn:microsoft.com/office/officeart/2005/8/layout/process2" loCatId="process" qsTypeId="urn:microsoft.com/office/officeart/2005/8/quickstyle/3d7" qsCatId="3D" csTypeId="urn:microsoft.com/office/officeart/2005/8/colors/accent1_2" csCatId="accent1" phldr="1"/>
      <dgm:spPr/>
    </dgm:pt>
    <dgm:pt modelId="{2DE684F2-19A8-4072-AD62-2FC051C66705}">
      <dgm:prSet phldrT="[טקסט]"/>
      <dgm:spPr/>
      <dgm:t>
        <a:bodyPr/>
        <a:lstStyle/>
        <a:p>
          <a:pPr rtl="1"/>
          <a:r>
            <a:rPr lang="he-IL" b="1" dirty="0"/>
            <a:t>שיטת הזמן</a:t>
          </a:r>
        </a:p>
      </dgm:t>
    </dgm:pt>
    <dgm:pt modelId="{35B4AB0E-934F-47E0-9A65-9EEE694220B7}" type="parTrans" cxnId="{4D8AD925-997F-48AE-B37A-66BE868413FF}">
      <dgm:prSet/>
      <dgm:spPr/>
      <dgm:t>
        <a:bodyPr/>
        <a:lstStyle/>
        <a:p>
          <a:pPr rtl="1"/>
          <a:endParaRPr lang="he-IL"/>
        </a:p>
      </dgm:t>
    </dgm:pt>
    <dgm:pt modelId="{E48ECB0E-21B0-4473-835E-988129D05F83}" type="sibTrans" cxnId="{4D8AD925-997F-48AE-B37A-66BE868413FF}">
      <dgm:prSet/>
      <dgm:spPr/>
      <dgm:t>
        <a:bodyPr/>
        <a:lstStyle/>
        <a:p>
          <a:pPr rtl="1"/>
          <a:endParaRPr lang="he-IL"/>
        </a:p>
      </dgm:t>
    </dgm:pt>
    <dgm:pt modelId="{E6DB6C93-4CBD-4296-A0ED-C3D2026C53E7}">
      <dgm:prSet phldrT="[טקסט]"/>
      <dgm:spPr/>
      <dgm:t>
        <a:bodyPr/>
        <a:lstStyle/>
        <a:p>
          <a:pPr rtl="1"/>
          <a:r>
            <a:rPr lang="he-IL" b="1" dirty="0"/>
            <a:t>שיטת הצעדים</a:t>
          </a:r>
        </a:p>
      </dgm:t>
    </dgm:pt>
    <dgm:pt modelId="{449DDE1A-E635-41B6-974A-1CF2262F8DC5}" type="parTrans" cxnId="{C0D719DB-1B6F-4D0F-B96E-A8FFE64AC389}">
      <dgm:prSet/>
      <dgm:spPr/>
      <dgm:t>
        <a:bodyPr/>
        <a:lstStyle/>
        <a:p>
          <a:pPr rtl="1"/>
          <a:endParaRPr lang="he-IL"/>
        </a:p>
      </dgm:t>
    </dgm:pt>
    <dgm:pt modelId="{066EB785-0274-4A01-A94A-435232CE0B39}" type="sibTrans" cxnId="{C0D719DB-1B6F-4D0F-B96E-A8FFE64AC389}">
      <dgm:prSet/>
      <dgm:spPr/>
      <dgm:t>
        <a:bodyPr/>
        <a:lstStyle/>
        <a:p>
          <a:pPr rtl="1"/>
          <a:endParaRPr lang="he-IL"/>
        </a:p>
      </dgm:t>
    </dgm:pt>
    <dgm:pt modelId="{7F32F6E3-2C1F-4B20-B40E-C8B7794A1118}">
      <dgm:prSet phldrT="[טקסט]"/>
      <dgm:spPr/>
      <dgm:t>
        <a:bodyPr/>
        <a:lstStyle/>
        <a:p>
          <a:pPr rtl="1"/>
          <a:r>
            <a:rPr lang="he-IL" b="1" dirty="0"/>
            <a:t>שיטת המרחק</a:t>
          </a:r>
        </a:p>
      </dgm:t>
    </dgm:pt>
    <dgm:pt modelId="{93AADC12-1DE7-4475-85D6-8C80AD3498B0}" type="parTrans" cxnId="{91A95EB2-F438-4A86-9081-4EB4BCE3D9C6}">
      <dgm:prSet/>
      <dgm:spPr/>
      <dgm:t>
        <a:bodyPr/>
        <a:lstStyle/>
        <a:p>
          <a:pPr rtl="1"/>
          <a:endParaRPr lang="he-IL"/>
        </a:p>
      </dgm:t>
    </dgm:pt>
    <dgm:pt modelId="{354B78D8-B66B-4EB5-B036-61D0EB40FA0F}" type="sibTrans" cxnId="{91A95EB2-F438-4A86-9081-4EB4BCE3D9C6}">
      <dgm:prSet/>
      <dgm:spPr/>
      <dgm:t>
        <a:bodyPr/>
        <a:lstStyle/>
        <a:p>
          <a:pPr rtl="1"/>
          <a:endParaRPr lang="he-IL"/>
        </a:p>
      </dgm:t>
    </dgm:pt>
    <dgm:pt modelId="{E91AF942-EDA3-4A0B-8902-9BB67236E41E}" type="pres">
      <dgm:prSet presAssocID="{F4085E91-B573-4123-8E65-F911916320FD}" presName="linearFlow" presStyleCnt="0">
        <dgm:presLayoutVars>
          <dgm:resizeHandles val="exact"/>
        </dgm:presLayoutVars>
      </dgm:prSet>
      <dgm:spPr/>
    </dgm:pt>
    <dgm:pt modelId="{3C9427E0-CB8C-4DA3-A663-98345B3F22A4}" type="pres">
      <dgm:prSet presAssocID="{2DE684F2-19A8-4072-AD62-2FC051C66705}" presName="node" presStyleLbl="node1" presStyleIdx="0" presStyleCnt="3" custLinFactNeighborX="-782" custLinFactNeighborY="624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120D5C9-76EC-4398-9F69-6A221612A9FB}" type="pres">
      <dgm:prSet presAssocID="{E48ECB0E-21B0-4473-835E-988129D05F83}" presName="sibTrans" presStyleLbl="sibTrans2D1" presStyleIdx="0" presStyleCnt="2"/>
      <dgm:spPr/>
      <dgm:t>
        <a:bodyPr/>
        <a:lstStyle/>
        <a:p>
          <a:pPr rtl="1"/>
          <a:endParaRPr lang="he-IL"/>
        </a:p>
      </dgm:t>
    </dgm:pt>
    <dgm:pt modelId="{3C32AC86-C2C4-48C6-B72B-F9CC0FCF086B}" type="pres">
      <dgm:prSet presAssocID="{E48ECB0E-21B0-4473-835E-988129D05F83}" presName="connectorText" presStyleLbl="sibTrans2D1" presStyleIdx="0" presStyleCnt="2"/>
      <dgm:spPr/>
      <dgm:t>
        <a:bodyPr/>
        <a:lstStyle/>
        <a:p>
          <a:pPr rtl="1"/>
          <a:endParaRPr lang="he-IL"/>
        </a:p>
      </dgm:t>
    </dgm:pt>
    <dgm:pt modelId="{512EB86A-A072-452E-8E11-E3EC707745AC}" type="pres">
      <dgm:prSet presAssocID="{E6DB6C93-4CBD-4296-A0ED-C3D2026C53E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7468B76-5A1B-4B80-9FAD-C64F5E94955F}" type="pres">
      <dgm:prSet presAssocID="{066EB785-0274-4A01-A94A-435232CE0B39}" presName="sibTrans" presStyleLbl="sibTrans2D1" presStyleIdx="1" presStyleCnt="2"/>
      <dgm:spPr/>
      <dgm:t>
        <a:bodyPr/>
        <a:lstStyle/>
        <a:p>
          <a:pPr rtl="1"/>
          <a:endParaRPr lang="he-IL"/>
        </a:p>
      </dgm:t>
    </dgm:pt>
    <dgm:pt modelId="{EC96EF07-76C9-41AE-94DA-52B7AC17F453}" type="pres">
      <dgm:prSet presAssocID="{066EB785-0274-4A01-A94A-435232CE0B39}" presName="connectorText" presStyleLbl="sibTrans2D1" presStyleIdx="1" presStyleCnt="2"/>
      <dgm:spPr/>
      <dgm:t>
        <a:bodyPr/>
        <a:lstStyle/>
        <a:p>
          <a:pPr rtl="1"/>
          <a:endParaRPr lang="he-IL"/>
        </a:p>
      </dgm:t>
    </dgm:pt>
    <dgm:pt modelId="{83BD1535-9FC9-4B4F-82F0-959EC1693AFC}" type="pres">
      <dgm:prSet presAssocID="{7F32F6E3-2C1F-4B20-B40E-C8B7794A11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0D719DB-1B6F-4D0F-B96E-A8FFE64AC389}" srcId="{F4085E91-B573-4123-8E65-F911916320FD}" destId="{E6DB6C93-4CBD-4296-A0ED-C3D2026C53E7}" srcOrd="1" destOrd="0" parTransId="{449DDE1A-E635-41B6-974A-1CF2262F8DC5}" sibTransId="{066EB785-0274-4A01-A94A-435232CE0B39}"/>
    <dgm:cxn modelId="{AA919718-E68B-4050-8D50-4614D48E75E4}" type="presOf" srcId="{E48ECB0E-21B0-4473-835E-988129D05F83}" destId="{B120D5C9-76EC-4398-9F69-6A221612A9FB}" srcOrd="0" destOrd="0" presId="urn:microsoft.com/office/officeart/2005/8/layout/process2"/>
    <dgm:cxn modelId="{489909CD-6887-4A38-B144-4A72D05EB397}" type="presOf" srcId="{E48ECB0E-21B0-4473-835E-988129D05F83}" destId="{3C32AC86-C2C4-48C6-B72B-F9CC0FCF086B}" srcOrd="1" destOrd="0" presId="urn:microsoft.com/office/officeart/2005/8/layout/process2"/>
    <dgm:cxn modelId="{6E9FDE2B-3627-409A-B6EB-CD63DC361126}" type="presOf" srcId="{7F32F6E3-2C1F-4B20-B40E-C8B7794A1118}" destId="{83BD1535-9FC9-4B4F-82F0-959EC1693AFC}" srcOrd="0" destOrd="0" presId="urn:microsoft.com/office/officeart/2005/8/layout/process2"/>
    <dgm:cxn modelId="{8A08E896-A44D-41E9-A33C-61C6F7B1E988}" type="presOf" srcId="{066EB785-0274-4A01-A94A-435232CE0B39}" destId="{27468B76-5A1B-4B80-9FAD-C64F5E94955F}" srcOrd="0" destOrd="0" presId="urn:microsoft.com/office/officeart/2005/8/layout/process2"/>
    <dgm:cxn modelId="{521A5746-3143-402C-AFD8-D8123F714657}" type="presOf" srcId="{E6DB6C93-4CBD-4296-A0ED-C3D2026C53E7}" destId="{512EB86A-A072-452E-8E11-E3EC707745AC}" srcOrd="0" destOrd="0" presId="urn:microsoft.com/office/officeart/2005/8/layout/process2"/>
    <dgm:cxn modelId="{45D7EF36-D904-41D3-9C80-42C869107256}" type="presOf" srcId="{2DE684F2-19A8-4072-AD62-2FC051C66705}" destId="{3C9427E0-CB8C-4DA3-A663-98345B3F22A4}" srcOrd="0" destOrd="0" presId="urn:microsoft.com/office/officeart/2005/8/layout/process2"/>
    <dgm:cxn modelId="{91A95EB2-F438-4A86-9081-4EB4BCE3D9C6}" srcId="{F4085E91-B573-4123-8E65-F911916320FD}" destId="{7F32F6E3-2C1F-4B20-B40E-C8B7794A1118}" srcOrd="2" destOrd="0" parTransId="{93AADC12-1DE7-4475-85D6-8C80AD3498B0}" sibTransId="{354B78D8-B66B-4EB5-B036-61D0EB40FA0F}"/>
    <dgm:cxn modelId="{49F5FB47-F652-4B8C-88A0-50D525EDD564}" type="presOf" srcId="{066EB785-0274-4A01-A94A-435232CE0B39}" destId="{EC96EF07-76C9-41AE-94DA-52B7AC17F453}" srcOrd="1" destOrd="0" presId="urn:microsoft.com/office/officeart/2005/8/layout/process2"/>
    <dgm:cxn modelId="{5BF2C59C-9DE1-4E62-BF35-56131AE541F1}" type="presOf" srcId="{F4085E91-B573-4123-8E65-F911916320FD}" destId="{E91AF942-EDA3-4A0B-8902-9BB67236E41E}" srcOrd="0" destOrd="0" presId="urn:microsoft.com/office/officeart/2005/8/layout/process2"/>
    <dgm:cxn modelId="{4D8AD925-997F-48AE-B37A-66BE868413FF}" srcId="{F4085E91-B573-4123-8E65-F911916320FD}" destId="{2DE684F2-19A8-4072-AD62-2FC051C66705}" srcOrd="0" destOrd="0" parTransId="{35B4AB0E-934F-47E0-9A65-9EEE694220B7}" sibTransId="{E48ECB0E-21B0-4473-835E-988129D05F83}"/>
    <dgm:cxn modelId="{0D68EC6B-C990-4BB1-82E4-F13BC1CC6907}" type="presParOf" srcId="{E91AF942-EDA3-4A0B-8902-9BB67236E41E}" destId="{3C9427E0-CB8C-4DA3-A663-98345B3F22A4}" srcOrd="0" destOrd="0" presId="urn:microsoft.com/office/officeart/2005/8/layout/process2"/>
    <dgm:cxn modelId="{248D1941-B66D-4483-AB2F-1CF4DD96CED9}" type="presParOf" srcId="{E91AF942-EDA3-4A0B-8902-9BB67236E41E}" destId="{B120D5C9-76EC-4398-9F69-6A221612A9FB}" srcOrd="1" destOrd="0" presId="urn:microsoft.com/office/officeart/2005/8/layout/process2"/>
    <dgm:cxn modelId="{2CCF0D7A-D2F7-4446-B9F6-ACE702D1DBC0}" type="presParOf" srcId="{B120D5C9-76EC-4398-9F69-6A221612A9FB}" destId="{3C32AC86-C2C4-48C6-B72B-F9CC0FCF086B}" srcOrd="0" destOrd="0" presId="urn:microsoft.com/office/officeart/2005/8/layout/process2"/>
    <dgm:cxn modelId="{A682DB8F-43CD-4E37-9DA7-F61A36295332}" type="presParOf" srcId="{E91AF942-EDA3-4A0B-8902-9BB67236E41E}" destId="{512EB86A-A072-452E-8E11-E3EC707745AC}" srcOrd="2" destOrd="0" presId="urn:microsoft.com/office/officeart/2005/8/layout/process2"/>
    <dgm:cxn modelId="{77983248-F5A7-4EC8-B7C3-B5F513A7BB78}" type="presParOf" srcId="{E91AF942-EDA3-4A0B-8902-9BB67236E41E}" destId="{27468B76-5A1B-4B80-9FAD-C64F5E94955F}" srcOrd="3" destOrd="0" presId="urn:microsoft.com/office/officeart/2005/8/layout/process2"/>
    <dgm:cxn modelId="{7699B55E-06FC-41E7-9B22-B8FDC1E28049}" type="presParOf" srcId="{27468B76-5A1B-4B80-9FAD-C64F5E94955F}" destId="{EC96EF07-76C9-41AE-94DA-52B7AC17F453}" srcOrd="0" destOrd="0" presId="urn:microsoft.com/office/officeart/2005/8/layout/process2"/>
    <dgm:cxn modelId="{79DD0F89-A4EE-40C9-94B9-A492AECB7A51}" type="presParOf" srcId="{E91AF942-EDA3-4A0B-8902-9BB67236E41E}" destId="{83BD1535-9FC9-4B4F-82F0-959EC1693AF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74808D-82AA-4C88-9EEE-3D3162D47895}" type="doc">
      <dgm:prSet loTypeId="urn:microsoft.com/office/officeart/2005/8/layout/venn1" loCatId="relationship" qsTypeId="urn:microsoft.com/office/officeart/2005/8/quickstyle/3d5" qsCatId="3D" csTypeId="urn:microsoft.com/office/officeart/2005/8/colors/accent1_2" csCatId="accent1" phldr="1"/>
      <dgm:spPr/>
    </dgm:pt>
    <dgm:pt modelId="{33D89C1B-9C56-4387-9B87-F3972773937F}">
      <dgm:prSet phldrT="[טקסט]"/>
      <dgm:spPr/>
      <dgm:t>
        <a:bodyPr/>
        <a:lstStyle/>
        <a:p>
          <a:pPr rtl="1"/>
          <a:r>
            <a:rPr lang="he-IL" b="1" i="1" dirty="0"/>
            <a:t>אירוביים נרחבים</a:t>
          </a:r>
        </a:p>
      </dgm:t>
    </dgm:pt>
    <dgm:pt modelId="{B3DEC2FB-F771-4993-B921-2DD126F341D1}" type="parTrans" cxnId="{22BB11D7-446B-4A2B-96AE-97B4E083C964}">
      <dgm:prSet/>
      <dgm:spPr/>
      <dgm:t>
        <a:bodyPr/>
        <a:lstStyle/>
        <a:p>
          <a:pPr rtl="1"/>
          <a:endParaRPr lang="he-IL"/>
        </a:p>
      </dgm:t>
    </dgm:pt>
    <dgm:pt modelId="{A08AF32D-914A-433D-8F0D-9F6415BAB074}" type="sibTrans" cxnId="{22BB11D7-446B-4A2B-96AE-97B4E083C964}">
      <dgm:prSet/>
      <dgm:spPr/>
      <dgm:t>
        <a:bodyPr/>
        <a:lstStyle/>
        <a:p>
          <a:pPr rtl="1"/>
          <a:endParaRPr lang="he-IL"/>
        </a:p>
      </dgm:t>
    </dgm:pt>
    <dgm:pt modelId="{D1091760-A6F2-4D94-AA3C-D0CD1EC3B417}">
      <dgm:prSet phldrT="[טקסט]" custT="1"/>
      <dgm:spPr/>
      <dgm:t>
        <a:bodyPr/>
        <a:lstStyle/>
        <a:p>
          <a:pPr rtl="1"/>
          <a:r>
            <a:rPr lang="he-IL" sz="2400" b="1" i="1" dirty="0"/>
            <a:t>אירוביים –</a:t>
          </a:r>
          <a:r>
            <a:rPr lang="he-IL" sz="2400" b="1" i="1" dirty="0" err="1"/>
            <a:t> אנ</a:t>
          </a:r>
          <a:r>
            <a:rPr lang="he-IL" sz="2400" b="1" i="1" dirty="0"/>
            <a:t>אירוביים עצימים</a:t>
          </a:r>
        </a:p>
      </dgm:t>
    </dgm:pt>
    <dgm:pt modelId="{0350D56A-8299-469D-8FAB-D2D9639F0052}" type="parTrans" cxnId="{148B159C-6398-455F-8555-C3C587C8D9FD}">
      <dgm:prSet/>
      <dgm:spPr/>
      <dgm:t>
        <a:bodyPr/>
        <a:lstStyle/>
        <a:p>
          <a:pPr rtl="1"/>
          <a:endParaRPr lang="he-IL"/>
        </a:p>
      </dgm:t>
    </dgm:pt>
    <dgm:pt modelId="{2C15E91C-11CF-490C-A144-2B800530EA4E}" type="sibTrans" cxnId="{148B159C-6398-455F-8555-C3C587C8D9FD}">
      <dgm:prSet/>
      <dgm:spPr/>
      <dgm:t>
        <a:bodyPr/>
        <a:lstStyle/>
        <a:p>
          <a:pPr rtl="1"/>
          <a:endParaRPr lang="he-IL"/>
        </a:p>
      </dgm:t>
    </dgm:pt>
    <dgm:pt modelId="{6A14552A-A5C3-49CD-94C2-DD50623D3C85}">
      <dgm:prSet phldrT="[טקסט]"/>
      <dgm:spPr/>
      <dgm:t>
        <a:bodyPr/>
        <a:lstStyle/>
        <a:p>
          <a:pPr algn="ctr" rtl="1"/>
          <a:r>
            <a:rPr lang="he-IL" b="1" i="1" dirty="0"/>
            <a:t>אנאירוביים</a:t>
          </a:r>
        </a:p>
        <a:p>
          <a:pPr algn="ctr" rtl="1"/>
          <a:r>
            <a:rPr lang="he-IL" b="1" i="1" dirty="0"/>
            <a:t>עצימים</a:t>
          </a:r>
        </a:p>
      </dgm:t>
    </dgm:pt>
    <dgm:pt modelId="{E9F4EBDD-4AC5-46DD-A910-12793596B7C5}" type="parTrans" cxnId="{30EA7CBD-31B1-4FBB-B373-8EBD09DD92B5}">
      <dgm:prSet/>
      <dgm:spPr/>
      <dgm:t>
        <a:bodyPr/>
        <a:lstStyle/>
        <a:p>
          <a:pPr rtl="1"/>
          <a:endParaRPr lang="he-IL"/>
        </a:p>
      </dgm:t>
    </dgm:pt>
    <dgm:pt modelId="{D63C2075-510E-4D9F-9FA3-1F2EF840E8CF}" type="sibTrans" cxnId="{30EA7CBD-31B1-4FBB-B373-8EBD09DD92B5}">
      <dgm:prSet/>
      <dgm:spPr/>
      <dgm:t>
        <a:bodyPr/>
        <a:lstStyle/>
        <a:p>
          <a:pPr rtl="1"/>
          <a:endParaRPr lang="he-IL"/>
        </a:p>
      </dgm:t>
    </dgm:pt>
    <dgm:pt modelId="{9215287A-C177-41DE-B45E-FF1288123F39}" type="pres">
      <dgm:prSet presAssocID="{F574808D-82AA-4C88-9EEE-3D3162D47895}" presName="compositeShape" presStyleCnt="0">
        <dgm:presLayoutVars>
          <dgm:chMax val="7"/>
          <dgm:dir/>
          <dgm:resizeHandles val="exact"/>
        </dgm:presLayoutVars>
      </dgm:prSet>
      <dgm:spPr/>
    </dgm:pt>
    <dgm:pt modelId="{B1E5AB2B-9ABF-42E0-A86C-EB10D52D96DA}" type="pres">
      <dgm:prSet presAssocID="{33D89C1B-9C56-4387-9B87-F3972773937F}" presName="circ1" presStyleLbl="vennNode1" presStyleIdx="0" presStyleCnt="3" custScaleX="104201"/>
      <dgm:spPr/>
      <dgm:t>
        <a:bodyPr/>
        <a:lstStyle/>
        <a:p>
          <a:pPr rtl="1"/>
          <a:endParaRPr lang="he-IL"/>
        </a:p>
      </dgm:t>
    </dgm:pt>
    <dgm:pt modelId="{5376E250-9FF6-4DEC-8D67-35E79466C2D3}" type="pres">
      <dgm:prSet presAssocID="{33D89C1B-9C56-4387-9B87-F3972773937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DBA455D-EC89-45FC-BAEC-75BEFAD66501}" type="pres">
      <dgm:prSet presAssocID="{D1091760-A6F2-4D94-AA3C-D0CD1EC3B417}" presName="circ2" presStyleLbl="vennNode1" presStyleIdx="1" presStyleCnt="3" custScaleX="99414" custLinFactNeighborX="38332" custLinFactNeighborY="8334"/>
      <dgm:spPr/>
      <dgm:t>
        <a:bodyPr/>
        <a:lstStyle/>
        <a:p>
          <a:pPr rtl="1"/>
          <a:endParaRPr lang="he-IL"/>
        </a:p>
      </dgm:t>
    </dgm:pt>
    <dgm:pt modelId="{4FD00B70-A43C-4280-BA6C-0F00AE9C1434}" type="pres">
      <dgm:prSet presAssocID="{D1091760-A6F2-4D94-AA3C-D0CD1EC3B41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00E12C8-5035-408C-87A6-CD66962D8749}" type="pres">
      <dgm:prSet presAssocID="{6A14552A-A5C3-49CD-94C2-DD50623D3C85}" presName="circ3" presStyleLbl="vennNode1" presStyleIdx="2" presStyleCnt="3" custScaleX="105860" custLinFactNeighborX="-47706" custLinFactNeighborY="2083"/>
      <dgm:spPr/>
      <dgm:t>
        <a:bodyPr/>
        <a:lstStyle/>
        <a:p>
          <a:pPr rtl="1"/>
          <a:endParaRPr lang="he-IL"/>
        </a:p>
      </dgm:t>
    </dgm:pt>
    <dgm:pt modelId="{18598086-FBA9-485A-A09C-A7FFC5064FDF}" type="pres">
      <dgm:prSet presAssocID="{6A14552A-A5C3-49CD-94C2-DD50623D3C8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579A606-557A-411A-B789-C3176A2CC4A0}" type="presOf" srcId="{33D89C1B-9C56-4387-9B87-F3972773937F}" destId="{B1E5AB2B-9ABF-42E0-A86C-EB10D52D96DA}" srcOrd="0" destOrd="0" presId="urn:microsoft.com/office/officeart/2005/8/layout/venn1"/>
    <dgm:cxn modelId="{22BB11D7-446B-4A2B-96AE-97B4E083C964}" srcId="{F574808D-82AA-4C88-9EEE-3D3162D47895}" destId="{33D89C1B-9C56-4387-9B87-F3972773937F}" srcOrd="0" destOrd="0" parTransId="{B3DEC2FB-F771-4993-B921-2DD126F341D1}" sibTransId="{A08AF32D-914A-433D-8F0D-9F6415BAB074}"/>
    <dgm:cxn modelId="{E31ED7D0-6A44-4C25-89AA-5D634620C158}" type="presOf" srcId="{6A14552A-A5C3-49CD-94C2-DD50623D3C85}" destId="{600E12C8-5035-408C-87A6-CD66962D8749}" srcOrd="0" destOrd="0" presId="urn:microsoft.com/office/officeart/2005/8/layout/venn1"/>
    <dgm:cxn modelId="{3E2A9CB9-A70B-40BE-A78C-97AF95B5A638}" type="presOf" srcId="{F574808D-82AA-4C88-9EEE-3D3162D47895}" destId="{9215287A-C177-41DE-B45E-FF1288123F39}" srcOrd="0" destOrd="0" presId="urn:microsoft.com/office/officeart/2005/8/layout/venn1"/>
    <dgm:cxn modelId="{1EB70056-152B-4FEE-A20C-3BDCA8B283C0}" type="presOf" srcId="{D1091760-A6F2-4D94-AA3C-D0CD1EC3B417}" destId="{ADBA455D-EC89-45FC-BAEC-75BEFAD66501}" srcOrd="0" destOrd="0" presId="urn:microsoft.com/office/officeart/2005/8/layout/venn1"/>
    <dgm:cxn modelId="{30EA7CBD-31B1-4FBB-B373-8EBD09DD92B5}" srcId="{F574808D-82AA-4C88-9EEE-3D3162D47895}" destId="{6A14552A-A5C3-49CD-94C2-DD50623D3C85}" srcOrd="2" destOrd="0" parTransId="{E9F4EBDD-4AC5-46DD-A910-12793596B7C5}" sibTransId="{D63C2075-510E-4D9F-9FA3-1F2EF840E8CF}"/>
    <dgm:cxn modelId="{8EFE268D-931E-417C-A542-C85465F48258}" type="presOf" srcId="{33D89C1B-9C56-4387-9B87-F3972773937F}" destId="{5376E250-9FF6-4DEC-8D67-35E79466C2D3}" srcOrd="1" destOrd="0" presId="urn:microsoft.com/office/officeart/2005/8/layout/venn1"/>
    <dgm:cxn modelId="{6B6C21E2-ACC2-40F6-A1D9-77AEE6C151C1}" type="presOf" srcId="{D1091760-A6F2-4D94-AA3C-D0CD1EC3B417}" destId="{4FD00B70-A43C-4280-BA6C-0F00AE9C1434}" srcOrd="1" destOrd="0" presId="urn:microsoft.com/office/officeart/2005/8/layout/venn1"/>
    <dgm:cxn modelId="{148B159C-6398-455F-8555-C3C587C8D9FD}" srcId="{F574808D-82AA-4C88-9EEE-3D3162D47895}" destId="{D1091760-A6F2-4D94-AA3C-D0CD1EC3B417}" srcOrd="1" destOrd="0" parTransId="{0350D56A-8299-469D-8FAB-D2D9639F0052}" sibTransId="{2C15E91C-11CF-490C-A144-2B800530EA4E}"/>
    <dgm:cxn modelId="{5EFD3A6E-92F3-43C8-8518-735C70B78BEA}" type="presOf" srcId="{6A14552A-A5C3-49CD-94C2-DD50623D3C85}" destId="{18598086-FBA9-485A-A09C-A7FFC5064FDF}" srcOrd="1" destOrd="0" presId="urn:microsoft.com/office/officeart/2005/8/layout/venn1"/>
    <dgm:cxn modelId="{38C3191D-4465-40F0-BA37-953904943FDF}" type="presParOf" srcId="{9215287A-C177-41DE-B45E-FF1288123F39}" destId="{B1E5AB2B-9ABF-42E0-A86C-EB10D52D96DA}" srcOrd="0" destOrd="0" presId="urn:microsoft.com/office/officeart/2005/8/layout/venn1"/>
    <dgm:cxn modelId="{CC39FEF3-671A-45E7-A581-CE6B2584C0F1}" type="presParOf" srcId="{9215287A-C177-41DE-B45E-FF1288123F39}" destId="{5376E250-9FF6-4DEC-8D67-35E79466C2D3}" srcOrd="1" destOrd="0" presId="urn:microsoft.com/office/officeart/2005/8/layout/venn1"/>
    <dgm:cxn modelId="{02C71109-F082-4152-BD47-7473CDA91195}" type="presParOf" srcId="{9215287A-C177-41DE-B45E-FF1288123F39}" destId="{ADBA455D-EC89-45FC-BAEC-75BEFAD66501}" srcOrd="2" destOrd="0" presId="urn:microsoft.com/office/officeart/2005/8/layout/venn1"/>
    <dgm:cxn modelId="{D4020946-8E07-49E7-95C4-8C62C352244E}" type="presParOf" srcId="{9215287A-C177-41DE-B45E-FF1288123F39}" destId="{4FD00B70-A43C-4280-BA6C-0F00AE9C1434}" srcOrd="3" destOrd="0" presId="urn:microsoft.com/office/officeart/2005/8/layout/venn1"/>
    <dgm:cxn modelId="{A88A81F4-8EDF-4673-9E9B-1F5A8EC8755D}" type="presParOf" srcId="{9215287A-C177-41DE-B45E-FF1288123F39}" destId="{600E12C8-5035-408C-87A6-CD66962D8749}" srcOrd="4" destOrd="0" presId="urn:microsoft.com/office/officeart/2005/8/layout/venn1"/>
    <dgm:cxn modelId="{233D9FBD-EE51-46EE-9B19-A47BFC0E0051}" type="presParOf" srcId="{9215287A-C177-41DE-B45E-FF1288123F39}" destId="{18598086-FBA9-485A-A09C-A7FFC5064FD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5420FB-FF9F-4052-AAC1-355F7959B7D9}" type="doc">
      <dgm:prSet loTypeId="urn:microsoft.com/office/officeart/2005/8/layout/cycle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DDC354C-0D14-4638-86C1-06E17FB53304}">
      <dgm:prSet phldrT="[טקסט]" custT="1"/>
      <dgm:spPr/>
      <dgm:t>
        <a:bodyPr/>
        <a:lstStyle/>
        <a:p>
          <a:pPr rtl="1"/>
          <a:r>
            <a:rPr lang="he-IL" sz="2000" b="1" dirty="0">
              <a:solidFill>
                <a:schemeClr val="tx1"/>
              </a:solidFill>
            </a:rPr>
            <a:t>1000 מטר</a:t>
          </a:r>
        </a:p>
        <a:p>
          <a:pPr rtl="1"/>
          <a:r>
            <a:rPr lang="he-IL" sz="2000" b="1" dirty="0">
              <a:solidFill>
                <a:schemeClr val="tx1"/>
              </a:solidFill>
            </a:rPr>
            <a:t>195 שניות</a:t>
          </a:r>
        </a:p>
      </dgm:t>
    </dgm:pt>
    <dgm:pt modelId="{12D62D74-4398-43F4-977D-36189B414E1B}" type="parTrans" cxnId="{E7D2F345-2863-4831-845F-27F8A58D9862}">
      <dgm:prSet/>
      <dgm:spPr/>
      <dgm:t>
        <a:bodyPr/>
        <a:lstStyle/>
        <a:p>
          <a:pPr rtl="1"/>
          <a:endParaRPr lang="he-IL"/>
        </a:p>
      </dgm:t>
    </dgm:pt>
    <dgm:pt modelId="{8AA5298C-D6C3-4699-9163-2498EF9CCC35}" type="sibTrans" cxnId="{E7D2F345-2863-4831-845F-27F8A58D9862}">
      <dgm:prSet/>
      <dgm:spPr/>
      <dgm:t>
        <a:bodyPr/>
        <a:lstStyle/>
        <a:p>
          <a:pPr rtl="1"/>
          <a:endParaRPr lang="he-IL"/>
        </a:p>
      </dgm:t>
    </dgm:pt>
    <dgm:pt modelId="{7F963088-2E40-46A8-9FBF-772068503409}">
      <dgm:prSet phldrT="[טקסט]" custT="1"/>
      <dgm:spPr/>
      <dgm:t>
        <a:bodyPr/>
        <a:lstStyle/>
        <a:p>
          <a:pPr rtl="1"/>
          <a:r>
            <a:rPr lang="he-IL" sz="2000" b="1" dirty="0">
              <a:solidFill>
                <a:schemeClr val="tx1"/>
              </a:solidFill>
            </a:rPr>
            <a:t>800 מטר</a:t>
          </a:r>
        </a:p>
        <a:p>
          <a:pPr rtl="1"/>
          <a:r>
            <a:rPr lang="he-IL" sz="2000" b="1" dirty="0">
              <a:solidFill>
                <a:schemeClr val="tx1"/>
              </a:solidFill>
            </a:rPr>
            <a:t>156 שניות </a:t>
          </a:r>
        </a:p>
        <a:p>
          <a:pPr rtl="1"/>
          <a:endParaRPr lang="he-IL" sz="1500" dirty="0"/>
        </a:p>
      </dgm:t>
    </dgm:pt>
    <dgm:pt modelId="{C517E860-5C38-4E52-BC99-92BC07DE3837}" type="parTrans" cxnId="{E61FD06E-415E-4638-A403-92C183BF4723}">
      <dgm:prSet/>
      <dgm:spPr/>
      <dgm:t>
        <a:bodyPr/>
        <a:lstStyle/>
        <a:p>
          <a:pPr rtl="1"/>
          <a:endParaRPr lang="he-IL"/>
        </a:p>
      </dgm:t>
    </dgm:pt>
    <dgm:pt modelId="{89B6D30A-8F19-4633-B7FD-B8DD58F548DE}" type="sibTrans" cxnId="{E61FD06E-415E-4638-A403-92C183BF4723}">
      <dgm:prSet/>
      <dgm:spPr/>
      <dgm:t>
        <a:bodyPr/>
        <a:lstStyle/>
        <a:p>
          <a:pPr rtl="1"/>
          <a:endParaRPr lang="he-IL"/>
        </a:p>
      </dgm:t>
    </dgm:pt>
    <dgm:pt modelId="{A7A5C5C3-C81F-4090-8CC9-1B1CAE4C09AE}">
      <dgm:prSet phldrT="[טקסט]" custT="1"/>
      <dgm:spPr/>
      <dgm:t>
        <a:bodyPr/>
        <a:lstStyle/>
        <a:p>
          <a:pPr rtl="1"/>
          <a:r>
            <a:rPr lang="he-IL" sz="2000" b="1" dirty="0">
              <a:solidFill>
                <a:schemeClr val="tx1"/>
              </a:solidFill>
            </a:rPr>
            <a:t>600 מטר</a:t>
          </a:r>
        </a:p>
        <a:p>
          <a:pPr rtl="1"/>
          <a:r>
            <a:rPr lang="he-IL" sz="2000" b="1" dirty="0">
              <a:solidFill>
                <a:schemeClr val="tx1"/>
              </a:solidFill>
            </a:rPr>
            <a:t>117 שניות</a:t>
          </a:r>
        </a:p>
      </dgm:t>
    </dgm:pt>
    <dgm:pt modelId="{C1752E1F-6979-4F07-9933-B56347C86832}" type="parTrans" cxnId="{85C72169-083A-4D7F-ACEB-38A0634DB942}">
      <dgm:prSet/>
      <dgm:spPr/>
      <dgm:t>
        <a:bodyPr/>
        <a:lstStyle/>
        <a:p>
          <a:pPr rtl="1"/>
          <a:endParaRPr lang="he-IL"/>
        </a:p>
      </dgm:t>
    </dgm:pt>
    <dgm:pt modelId="{10A85EF8-6C2E-4C90-8D32-6B06AB1488E0}" type="sibTrans" cxnId="{85C72169-083A-4D7F-ACEB-38A0634DB942}">
      <dgm:prSet/>
      <dgm:spPr/>
      <dgm:t>
        <a:bodyPr/>
        <a:lstStyle/>
        <a:p>
          <a:pPr rtl="1"/>
          <a:endParaRPr lang="he-IL"/>
        </a:p>
      </dgm:t>
    </dgm:pt>
    <dgm:pt modelId="{F16FC5A6-AD82-45CF-8B12-B21B5BA7A9C2}">
      <dgm:prSet phldrT="[טקסט]"/>
      <dgm:spPr/>
      <dgm:t>
        <a:bodyPr/>
        <a:lstStyle/>
        <a:p>
          <a:pPr rtl="1"/>
          <a:r>
            <a:rPr lang="he-IL" b="1" dirty="0">
              <a:solidFill>
                <a:schemeClr val="tx1"/>
              </a:solidFill>
            </a:rPr>
            <a:t>400 מטר</a:t>
          </a:r>
        </a:p>
        <a:p>
          <a:pPr rtl="1"/>
          <a:r>
            <a:rPr lang="he-IL" b="1" dirty="0">
              <a:solidFill>
                <a:schemeClr val="tx1"/>
              </a:solidFill>
            </a:rPr>
            <a:t>78 שניות</a:t>
          </a:r>
        </a:p>
      </dgm:t>
    </dgm:pt>
    <dgm:pt modelId="{46C24835-DE0A-4319-9E60-92D1F5353F5F}" type="parTrans" cxnId="{F96E198D-C02F-4C9F-BF84-7DBD803E2CD4}">
      <dgm:prSet/>
      <dgm:spPr/>
      <dgm:t>
        <a:bodyPr/>
        <a:lstStyle/>
        <a:p>
          <a:pPr rtl="1"/>
          <a:endParaRPr lang="he-IL"/>
        </a:p>
      </dgm:t>
    </dgm:pt>
    <dgm:pt modelId="{76ED0B5C-C4D5-46AA-8F0C-EBB3EDE5A329}" type="sibTrans" cxnId="{F96E198D-C02F-4C9F-BF84-7DBD803E2CD4}">
      <dgm:prSet/>
      <dgm:spPr/>
      <dgm:t>
        <a:bodyPr/>
        <a:lstStyle/>
        <a:p>
          <a:pPr rtl="1"/>
          <a:endParaRPr lang="he-IL"/>
        </a:p>
      </dgm:t>
    </dgm:pt>
    <dgm:pt modelId="{97E72E0B-0346-4A6F-AE3A-43BF352E0B8B}">
      <dgm:prSet phldrT="[טקסט]" custT="1"/>
      <dgm:spPr/>
      <dgm:t>
        <a:bodyPr/>
        <a:lstStyle/>
        <a:p>
          <a:pPr rtl="1"/>
          <a:r>
            <a:rPr lang="he-IL" sz="2000" b="1" dirty="0">
              <a:solidFill>
                <a:schemeClr val="tx1"/>
              </a:solidFill>
              <a:effectLst/>
            </a:rPr>
            <a:t>200 מטר</a:t>
          </a:r>
        </a:p>
        <a:p>
          <a:pPr rtl="1"/>
          <a:r>
            <a:rPr lang="he-IL" sz="2000" b="1" dirty="0">
              <a:solidFill>
                <a:schemeClr val="tx1"/>
              </a:solidFill>
              <a:effectLst/>
            </a:rPr>
            <a:t>39 שניות</a:t>
          </a:r>
        </a:p>
      </dgm:t>
    </dgm:pt>
    <dgm:pt modelId="{1CAA2CCF-9453-4AD2-9030-E78D74107884}" type="parTrans" cxnId="{F54CA916-9080-49AA-8F9B-E3D6C21A8711}">
      <dgm:prSet/>
      <dgm:spPr/>
      <dgm:t>
        <a:bodyPr/>
        <a:lstStyle/>
        <a:p>
          <a:pPr rtl="1"/>
          <a:endParaRPr lang="he-IL"/>
        </a:p>
      </dgm:t>
    </dgm:pt>
    <dgm:pt modelId="{A8F47D3E-3D70-4F3C-A65E-807AF09026BA}" type="sibTrans" cxnId="{F54CA916-9080-49AA-8F9B-E3D6C21A8711}">
      <dgm:prSet/>
      <dgm:spPr/>
      <dgm:t>
        <a:bodyPr/>
        <a:lstStyle/>
        <a:p>
          <a:pPr rtl="1"/>
          <a:endParaRPr lang="he-IL"/>
        </a:p>
      </dgm:t>
    </dgm:pt>
    <dgm:pt modelId="{9625D609-097B-4DC6-B5C4-41F59545BDC6}" type="pres">
      <dgm:prSet presAssocID="{E25420FB-FF9F-4052-AAC1-355F7959B7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483C899-B2A5-4719-AA34-9B82DECA35A1}" type="pres">
      <dgm:prSet presAssocID="{8DDC354C-0D14-4638-86C1-06E17FB5330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ABE20D8-03E3-4ACD-9270-069DD5B44BC6}" type="pres">
      <dgm:prSet presAssocID="{8DDC354C-0D14-4638-86C1-06E17FB53304}" presName="spNode" presStyleCnt="0"/>
      <dgm:spPr/>
    </dgm:pt>
    <dgm:pt modelId="{316D4228-F220-41CC-A159-FA1CAC903C72}" type="pres">
      <dgm:prSet presAssocID="{8AA5298C-D6C3-4699-9163-2498EF9CCC35}" presName="sibTrans" presStyleLbl="sibTrans1D1" presStyleIdx="0" presStyleCnt="5"/>
      <dgm:spPr/>
      <dgm:t>
        <a:bodyPr/>
        <a:lstStyle/>
        <a:p>
          <a:pPr rtl="1"/>
          <a:endParaRPr lang="he-IL"/>
        </a:p>
      </dgm:t>
    </dgm:pt>
    <dgm:pt modelId="{4DCDA40B-20BE-4176-BF1C-7DBAB3B85F02}" type="pres">
      <dgm:prSet presAssocID="{7F963088-2E40-46A8-9FBF-77206850340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578D9F-F022-4A67-8532-319A7E58C11F}" type="pres">
      <dgm:prSet presAssocID="{7F963088-2E40-46A8-9FBF-772068503409}" presName="spNode" presStyleCnt="0"/>
      <dgm:spPr/>
    </dgm:pt>
    <dgm:pt modelId="{D49C0EA2-350C-457F-8E52-80E4CA6C3DF0}" type="pres">
      <dgm:prSet presAssocID="{89B6D30A-8F19-4633-B7FD-B8DD58F548DE}" presName="sibTrans" presStyleLbl="sibTrans1D1" presStyleIdx="1" presStyleCnt="5"/>
      <dgm:spPr/>
      <dgm:t>
        <a:bodyPr/>
        <a:lstStyle/>
        <a:p>
          <a:pPr rtl="1"/>
          <a:endParaRPr lang="he-IL"/>
        </a:p>
      </dgm:t>
    </dgm:pt>
    <dgm:pt modelId="{EBB12FAF-8112-4D1F-BC4C-94A454D9CFC4}" type="pres">
      <dgm:prSet presAssocID="{A7A5C5C3-C81F-4090-8CC9-1B1CAE4C09A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C86A266-D5B8-4E70-AC74-12724BB55408}" type="pres">
      <dgm:prSet presAssocID="{A7A5C5C3-C81F-4090-8CC9-1B1CAE4C09AE}" presName="spNode" presStyleCnt="0"/>
      <dgm:spPr/>
    </dgm:pt>
    <dgm:pt modelId="{B1199DB3-3FEE-46D2-BCFA-8A9E42910810}" type="pres">
      <dgm:prSet presAssocID="{10A85EF8-6C2E-4C90-8D32-6B06AB1488E0}" presName="sibTrans" presStyleLbl="sibTrans1D1" presStyleIdx="2" presStyleCnt="5"/>
      <dgm:spPr/>
      <dgm:t>
        <a:bodyPr/>
        <a:lstStyle/>
        <a:p>
          <a:pPr rtl="1"/>
          <a:endParaRPr lang="he-IL"/>
        </a:p>
      </dgm:t>
    </dgm:pt>
    <dgm:pt modelId="{B471DE2F-1829-400C-B50B-77FCD54E2C1C}" type="pres">
      <dgm:prSet presAssocID="{F16FC5A6-AD82-45CF-8B12-B21B5BA7A9C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60AE65E-0D8C-4FF4-A1FF-E2C5CE9127F0}" type="pres">
      <dgm:prSet presAssocID="{F16FC5A6-AD82-45CF-8B12-B21B5BA7A9C2}" presName="spNode" presStyleCnt="0"/>
      <dgm:spPr/>
    </dgm:pt>
    <dgm:pt modelId="{2761BB58-09C2-43BB-A74B-9A1B859EB406}" type="pres">
      <dgm:prSet presAssocID="{76ED0B5C-C4D5-46AA-8F0C-EBB3EDE5A329}" presName="sibTrans" presStyleLbl="sibTrans1D1" presStyleIdx="3" presStyleCnt="5"/>
      <dgm:spPr/>
      <dgm:t>
        <a:bodyPr/>
        <a:lstStyle/>
        <a:p>
          <a:pPr rtl="1"/>
          <a:endParaRPr lang="he-IL"/>
        </a:p>
      </dgm:t>
    </dgm:pt>
    <dgm:pt modelId="{AF936E2B-6A54-4380-B243-30B22E862362}" type="pres">
      <dgm:prSet presAssocID="{97E72E0B-0346-4A6F-AE3A-43BF352E0B8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01445C0-EBC9-419E-9193-3BD7BF3D81C3}" type="pres">
      <dgm:prSet presAssocID="{97E72E0B-0346-4A6F-AE3A-43BF352E0B8B}" presName="spNode" presStyleCnt="0"/>
      <dgm:spPr/>
    </dgm:pt>
    <dgm:pt modelId="{DEA67D17-6B2B-4172-98F4-DD4805D1A473}" type="pres">
      <dgm:prSet presAssocID="{A8F47D3E-3D70-4F3C-A65E-807AF09026BA}" presName="sibTrans" presStyleLbl="sibTrans1D1" presStyleIdx="4" presStyleCnt="5"/>
      <dgm:spPr/>
      <dgm:t>
        <a:bodyPr/>
        <a:lstStyle/>
        <a:p>
          <a:pPr rtl="1"/>
          <a:endParaRPr lang="he-IL"/>
        </a:p>
      </dgm:t>
    </dgm:pt>
  </dgm:ptLst>
  <dgm:cxnLst>
    <dgm:cxn modelId="{95C73E85-D8D8-47AF-96CE-F7D836D43F51}" type="presOf" srcId="{E25420FB-FF9F-4052-AAC1-355F7959B7D9}" destId="{9625D609-097B-4DC6-B5C4-41F59545BDC6}" srcOrd="0" destOrd="0" presId="urn:microsoft.com/office/officeart/2005/8/layout/cycle5"/>
    <dgm:cxn modelId="{F96E198D-C02F-4C9F-BF84-7DBD803E2CD4}" srcId="{E25420FB-FF9F-4052-AAC1-355F7959B7D9}" destId="{F16FC5A6-AD82-45CF-8B12-B21B5BA7A9C2}" srcOrd="3" destOrd="0" parTransId="{46C24835-DE0A-4319-9E60-92D1F5353F5F}" sibTransId="{76ED0B5C-C4D5-46AA-8F0C-EBB3EDE5A329}"/>
    <dgm:cxn modelId="{A0C797E4-3CB7-4CF7-A5F1-9EE360BB4AD2}" type="presOf" srcId="{89B6D30A-8F19-4633-B7FD-B8DD58F548DE}" destId="{D49C0EA2-350C-457F-8E52-80E4CA6C3DF0}" srcOrd="0" destOrd="0" presId="urn:microsoft.com/office/officeart/2005/8/layout/cycle5"/>
    <dgm:cxn modelId="{5F8FB829-7A1C-4ECC-A71A-D5B80EADF424}" type="presOf" srcId="{76ED0B5C-C4D5-46AA-8F0C-EBB3EDE5A329}" destId="{2761BB58-09C2-43BB-A74B-9A1B859EB406}" srcOrd="0" destOrd="0" presId="urn:microsoft.com/office/officeart/2005/8/layout/cycle5"/>
    <dgm:cxn modelId="{83487838-1F2F-4EC7-A6AB-92775C5D4C6A}" type="presOf" srcId="{8DDC354C-0D14-4638-86C1-06E17FB53304}" destId="{D483C899-B2A5-4719-AA34-9B82DECA35A1}" srcOrd="0" destOrd="0" presId="urn:microsoft.com/office/officeart/2005/8/layout/cycle5"/>
    <dgm:cxn modelId="{204D6645-7B18-434A-B1D0-BA94E21413FF}" type="presOf" srcId="{8AA5298C-D6C3-4699-9163-2498EF9CCC35}" destId="{316D4228-F220-41CC-A159-FA1CAC903C72}" srcOrd="0" destOrd="0" presId="urn:microsoft.com/office/officeart/2005/8/layout/cycle5"/>
    <dgm:cxn modelId="{98C84886-77C2-4F1F-8EBE-41D6282ED504}" type="presOf" srcId="{F16FC5A6-AD82-45CF-8B12-B21B5BA7A9C2}" destId="{B471DE2F-1829-400C-B50B-77FCD54E2C1C}" srcOrd="0" destOrd="0" presId="urn:microsoft.com/office/officeart/2005/8/layout/cycle5"/>
    <dgm:cxn modelId="{F54CA916-9080-49AA-8F9B-E3D6C21A8711}" srcId="{E25420FB-FF9F-4052-AAC1-355F7959B7D9}" destId="{97E72E0B-0346-4A6F-AE3A-43BF352E0B8B}" srcOrd="4" destOrd="0" parTransId="{1CAA2CCF-9453-4AD2-9030-E78D74107884}" sibTransId="{A8F47D3E-3D70-4F3C-A65E-807AF09026BA}"/>
    <dgm:cxn modelId="{B8B9859C-6F13-426D-8EB3-1E92F9F202B5}" type="presOf" srcId="{A8F47D3E-3D70-4F3C-A65E-807AF09026BA}" destId="{DEA67D17-6B2B-4172-98F4-DD4805D1A473}" srcOrd="0" destOrd="0" presId="urn:microsoft.com/office/officeart/2005/8/layout/cycle5"/>
    <dgm:cxn modelId="{F8E06DFA-76D6-4606-B43D-B96AA82C42B2}" type="presOf" srcId="{7F963088-2E40-46A8-9FBF-772068503409}" destId="{4DCDA40B-20BE-4176-BF1C-7DBAB3B85F02}" srcOrd="0" destOrd="0" presId="urn:microsoft.com/office/officeart/2005/8/layout/cycle5"/>
    <dgm:cxn modelId="{5F1C4176-F870-4A79-88F6-F1297500D4F2}" type="presOf" srcId="{A7A5C5C3-C81F-4090-8CC9-1B1CAE4C09AE}" destId="{EBB12FAF-8112-4D1F-BC4C-94A454D9CFC4}" srcOrd="0" destOrd="0" presId="urn:microsoft.com/office/officeart/2005/8/layout/cycle5"/>
    <dgm:cxn modelId="{85C72169-083A-4D7F-ACEB-38A0634DB942}" srcId="{E25420FB-FF9F-4052-AAC1-355F7959B7D9}" destId="{A7A5C5C3-C81F-4090-8CC9-1B1CAE4C09AE}" srcOrd="2" destOrd="0" parTransId="{C1752E1F-6979-4F07-9933-B56347C86832}" sibTransId="{10A85EF8-6C2E-4C90-8D32-6B06AB1488E0}"/>
    <dgm:cxn modelId="{059FA91E-FDFF-40AB-8005-D2E84818217C}" type="presOf" srcId="{97E72E0B-0346-4A6F-AE3A-43BF352E0B8B}" destId="{AF936E2B-6A54-4380-B243-30B22E862362}" srcOrd="0" destOrd="0" presId="urn:microsoft.com/office/officeart/2005/8/layout/cycle5"/>
    <dgm:cxn modelId="{E7D2F345-2863-4831-845F-27F8A58D9862}" srcId="{E25420FB-FF9F-4052-AAC1-355F7959B7D9}" destId="{8DDC354C-0D14-4638-86C1-06E17FB53304}" srcOrd="0" destOrd="0" parTransId="{12D62D74-4398-43F4-977D-36189B414E1B}" sibTransId="{8AA5298C-D6C3-4699-9163-2498EF9CCC35}"/>
    <dgm:cxn modelId="{9844E293-566E-4FE8-B369-82E49BAAD0AF}" type="presOf" srcId="{10A85EF8-6C2E-4C90-8D32-6B06AB1488E0}" destId="{B1199DB3-3FEE-46D2-BCFA-8A9E42910810}" srcOrd="0" destOrd="0" presId="urn:microsoft.com/office/officeart/2005/8/layout/cycle5"/>
    <dgm:cxn modelId="{E61FD06E-415E-4638-A403-92C183BF4723}" srcId="{E25420FB-FF9F-4052-AAC1-355F7959B7D9}" destId="{7F963088-2E40-46A8-9FBF-772068503409}" srcOrd="1" destOrd="0" parTransId="{C517E860-5C38-4E52-BC99-92BC07DE3837}" sibTransId="{89B6D30A-8F19-4633-B7FD-B8DD58F548DE}"/>
    <dgm:cxn modelId="{F99B0CC9-BCDE-4097-AD14-D7669CC10688}" type="presParOf" srcId="{9625D609-097B-4DC6-B5C4-41F59545BDC6}" destId="{D483C899-B2A5-4719-AA34-9B82DECA35A1}" srcOrd="0" destOrd="0" presId="urn:microsoft.com/office/officeart/2005/8/layout/cycle5"/>
    <dgm:cxn modelId="{8B189BF1-8E87-41AE-A68E-42AA1165C4B4}" type="presParOf" srcId="{9625D609-097B-4DC6-B5C4-41F59545BDC6}" destId="{FABE20D8-03E3-4ACD-9270-069DD5B44BC6}" srcOrd="1" destOrd="0" presId="urn:microsoft.com/office/officeart/2005/8/layout/cycle5"/>
    <dgm:cxn modelId="{5E92998A-6340-46B1-8D8A-1FAF6F5E0D3C}" type="presParOf" srcId="{9625D609-097B-4DC6-B5C4-41F59545BDC6}" destId="{316D4228-F220-41CC-A159-FA1CAC903C72}" srcOrd="2" destOrd="0" presId="urn:microsoft.com/office/officeart/2005/8/layout/cycle5"/>
    <dgm:cxn modelId="{3FA70651-4D8F-4F40-AD45-33441AAC0928}" type="presParOf" srcId="{9625D609-097B-4DC6-B5C4-41F59545BDC6}" destId="{4DCDA40B-20BE-4176-BF1C-7DBAB3B85F02}" srcOrd="3" destOrd="0" presId="urn:microsoft.com/office/officeart/2005/8/layout/cycle5"/>
    <dgm:cxn modelId="{5F60C91F-1C09-4280-B126-0F89989F78B1}" type="presParOf" srcId="{9625D609-097B-4DC6-B5C4-41F59545BDC6}" destId="{AA578D9F-F022-4A67-8532-319A7E58C11F}" srcOrd="4" destOrd="0" presId="urn:microsoft.com/office/officeart/2005/8/layout/cycle5"/>
    <dgm:cxn modelId="{FC3E2A46-A876-45A5-83E8-5D0AFBBB8B59}" type="presParOf" srcId="{9625D609-097B-4DC6-B5C4-41F59545BDC6}" destId="{D49C0EA2-350C-457F-8E52-80E4CA6C3DF0}" srcOrd="5" destOrd="0" presId="urn:microsoft.com/office/officeart/2005/8/layout/cycle5"/>
    <dgm:cxn modelId="{F8F9A4C7-C8D4-4399-ABD0-9F5F550E3350}" type="presParOf" srcId="{9625D609-097B-4DC6-B5C4-41F59545BDC6}" destId="{EBB12FAF-8112-4D1F-BC4C-94A454D9CFC4}" srcOrd="6" destOrd="0" presId="urn:microsoft.com/office/officeart/2005/8/layout/cycle5"/>
    <dgm:cxn modelId="{A5190D68-20D5-487E-8B73-0F53660AD6F8}" type="presParOf" srcId="{9625D609-097B-4DC6-B5C4-41F59545BDC6}" destId="{0C86A266-D5B8-4E70-AC74-12724BB55408}" srcOrd="7" destOrd="0" presId="urn:microsoft.com/office/officeart/2005/8/layout/cycle5"/>
    <dgm:cxn modelId="{08B4B259-BF0A-44AD-BAEF-376447C99CBE}" type="presParOf" srcId="{9625D609-097B-4DC6-B5C4-41F59545BDC6}" destId="{B1199DB3-3FEE-46D2-BCFA-8A9E42910810}" srcOrd="8" destOrd="0" presId="urn:microsoft.com/office/officeart/2005/8/layout/cycle5"/>
    <dgm:cxn modelId="{D92E4176-3E26-4576-9F10-D4EE5AF90A75}" type="presParOf" srcId="{9625D609-097B-4DC6-B5C4-41F59545BDC6}" destId="{B471DE2F-1829-400C-B50B-77FCD54E2C1C}" srcOrd="9" destOrd="0" presId="urn:microsoft.com/office/officeart/2005/8/layout/cycle5"/>
    <dgm:cxn modelId="{292AFBB8-8AD7-4FF7-AA31-94DA7D1FC9B9}" type="presParOf" srcId="{9625D609-097B-4DC6-B5C4-41F59545BDC6}" destId="{A60AE65E-0D8C-4FF4-A1FF-E2C5CE9127F0}" srcOrd="10" destOrd="0" presId="urn:microsoft.com/office/officeart/2005/8/layout/cycle5"/>
    <dgm:cxn modelId="{3F418550-0164-429C-974A-E2DCE8DF7305}" type="presParOf" srcId="{9625D609-097B-4DC6-B5C4-41F59545BDC6}" destId="{2761BB58-09C2-43BB-A74B-9A1B859EB406}" srcOrd="11" destOrd="0" presId="urn:microsoft.com/office/officeart/2005/8/layout/cycle5"/>
    <dgm:cxn modelId="{6A1FC574-4395-4A9F-8399-22E743E51FEE}" type="presParOf" srcId="{9625D609-097B-4DC6-B5C4-41F59545BDC6}" destId="{AF936E2B-6A54-4380-B243-30B22E862362}" srcOrd="12" destOrd="0" presId="urn:microsoft.com/office/officeart/2005/8/layout/cycle5"/>
    <dgm:cxn modelId="{A931E157-E7BB-4B78-A2AA-CC0C42C67728}" type="presParOf" srcId="{9625D609-097B-4DC6-B5C4-41F59545BDC6}" destId="{801445C0-EBC9-419E-9193-3BD7BF3D81C3}" srcOrd="13" destOrd="0" presId="urn:microsoft.com/office/officeart/2005/8/layout/cycle5"/>
    <dgm:cxn modelId="{39204865-579A-4B1F-808F-CAEA22109ACA}" type="presParOf" srcId="{9625D609-097B-4DC6-B5C4-41F59545BDC6}" destId="{DEA67D17-6B2B-4172-98F4-DD4805D1A47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F6DDC1-1DFE-46CE-9279-902CD905C1DC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3925658-5AA2-40C8-8D9A-9EA05336B1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641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31FB3-C649-4A6F-B023-2256ED01EEC7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/>
              <a:t>לחץ כדי לערוך סגנונות טקסט של תבנית בסיס</a:t>
            </a:r>
          </a:p>
          <a:p>
            <a:pPr lvl="1" eaLnBrk="1" latinLnBrk="0" hangingPunct="1"/>
            <a:r>
              <a:rPr lang="he-IL"/>
              <a:t>רמה שנייה</a:t>
            </a:r>
          </a:p>
          <a:p>
            <a:pPr lvl="2" eaLnBrk="1" latinLnBrk="0" hangingPunct="1"/>
            <a:r>
              <a:rPr lang="he-IL"/>
              <a:t>רמה שלישית</a:t>
            </a:r>
          </a:p>
          <a:p>
            <a:pPr lvl="3" eaLnBrk="1" latinLnBrk="0" hangingPunct="1"/>
            <a:r>
              <a:rPr lang="he-IL"/>
              <a:t>רמה רביעית</a:t>
            </a:r>
          </a:p>
          <a:p>
            <a:pPr lvl="4" eaLnBrk="1" latinLnBrk="0" hangingPunct="1"/>
            <a:r>
              <a:rPr lang="he-IL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F314-696C-4D17-A956-2558C15A23F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עם פינה יחידה חתוכה ומעוגלת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משולש ישר-זווית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F6B-28AA-4B74-829D-159F591B6E7A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C0F314-696C-4D17-A956-2558C15A23FE}" type="slidenum">
              <a:rPr lang="he-IL" smtClean="0"/>
              <a:t>‹#›</a:t>
            </a:fld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צורה חופשית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צורה חופשית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482F6B-28AA-4B74-829D-159F591B6E7A}" type="datetimeFigureOut">
              <a:rPr lang="he-IL" smtClean="0"/>
              <a:t>ג'/חשון/תש"פ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C0F314-696C-4D17-A956-2558C15A23FE}" type="slidenum">
              <a:rPr lang="he-IL" smtClean="0"/>
              <a:t>‹#›</a:t>
            </a:fld>
            <a:endParaRPr lang="he-IL"/>
          </a:p>
        </p:txBody>
      </p:sp>
      <p:grpSp>
        <p:nvGrpSpPr>
          <p:cNvPr id="2" name="קבוצה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TelMvfMhOZc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4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827088" y="2060575"/>
            <a:ext cx="7489825" cy="23764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he-IL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Zaam"/>
              </a:rPr>
              <a:t>עקרונות 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908175" y="5013325"/>
            <a:ext cx="619125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Zaam"/>
              </a:rPr>
              <a:t>האימון</a:t>
            </a:r>
          </a:p>
        </p:txBody>
      </p:sp>
    </p:spTree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1177_ashdod_jo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5400">
                <a:solidFill>
                  <a:srgbClr val="0033CC"/>
                </a:solidFill>
                <a:cs typeface="NarkisTammyMF" pitchFamily="2" charset="-79"/>
              </a:rPr>
              <a:t>תופעת פיצוי היסף (פיצוי יתר)</a:t>
            </a:r>
            <a:endParaRPr lang="en-US" sz="5400">
              <a:solidFill>
                <a:srgbClr val="0033CC"/>
              </a:solidFill>
              <a:cs typeface="NarkisTammyMF" pitchFamily="2" charset="-79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כאשר הגוף נחשף לעומס יסף, הוא מגיב בשלב הראשון בהתעייפות ובירידה ביכולת במרכיב הכושר הגופני הספציפי.</a:t>
            </a:r>
          </a:p>
          <a:p>
            <a:pPr>
              <a:buFontTx/>
              <a:buNone/>
            </a:pPr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לאחר מכן יבוא שיפור המכונה פיצוי יסף.</a:t>
            </a:r>
          </a:p>
          <a:p>
            <a:pPr>
              <a:buFontTx/>
              <a:buNone/>
            </a:pPr>
            <a:endParaRPr lang="he-IL" sz="2800" dirty="0">
              <a:solidFill>
                <a:srgbClr val="0033CC"/>
              </a:solidFill>
              <a:cs typeface="NarkisTammyMF" pitchFamily="2" charset="-79"/>
            </a:endParaRPr>
          </a:p>
          <a:p>
            <a:pPr>
              <a:buFontTx/>
              <a:buNone/>
            </a:pPr>
            <a:endParaRPr lang="he-IL" sz="2800" dirty="0">
              <a:solidFill>
                <a:srgbClr val="0033CC"/>
              </a:solidFill>
              <a:cs typeface="NarkisTammyMF" pitchFamily="2" charset="-79"/>
            </a:endParaRPr>
          </a:p>
        </p:txBody>
      </p:sp>
      <p:pic>
        <p:nvPicPr>
          <p:cNvPr id="13318" name="Picture 6" descr="u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103809"/>
            <a:ext cx="4333804" cy="375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177_ashdod_jo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dirty="0">
                <a:solidFill>
                  <a:srgbClr val="0033CC"/>
                </a:solidFill>
                <a:cs typeface="NarkisTammyMF" pitchFamily="2" charset="-79"/>
              </a:rPr>
              <a:t>תופעת ההפיכות</a:t>
            </a:r>
            <a:endParaRPr lang="en-US" sz="5400" dirty="0">
              <a:solidFill>
                <a:srgbClr val="0033CC"/>
              </a:solidFill>
              <a:cs typeface="NarkisTammyMF" pitchFamily="2" charset="-79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he-IL" dirty="0">
                <a:solidFill>
                  <a:srgbClr val="0033CC"/>
                </a:solidFill>
                <a:cs typeface="NarkisTammyMF" pitchFamily="2" charset="-79"/>
              </a:rPr>
              <a:t>תופעת ההפיכות מתארת תהליך הפוך לפיצוי </a:t>
            </a:r>
            <a:r>
              <a:rPr lang="he-IL" dirty="0" err="1">
                <a:solidFill>
                  <a:srgbClr val="0033CC"/>
                </a:solidFill>
                <a:cs typeface="NarkisTammyMF" pitchFamily="2" charset="-79"/>
              </a:rPr>
              <a:t>היסף</a:t>
            </a:r>
            <a:r>
              <a:rPr lang="he-IL" dirty="0">
                <a:solidFill>
                  <a:srgbClr val="0033CC"/>
                </a:solidFill>
                <a:cs typeface="NarkisTammyMF" pitchFamily="2" charset="-79"/>
              </a:rPr>
              <a:t> המתחיל עם הפסקת האימונים.</a:t>
            </a:r>
          </a:p>
          <a:p>
            <a:pPr>
              <a:buFontTx/>
              <a:buNone/>
            </a:pPr>
            <a:r>
              <a:rPr lang="he-IL" dirty="0">
                <a:solidFill>
                  <a:srgbClr val="0033CC"/>
                </a:solidFill>
                <a:cs typeface="NarkisTammyMF" pitchFamily="2" charset="-79"/>
              </a:rPr>
              <a:t>הגוף חוזר ומסגל את עצמו למצב של חוסר עומס וגירוי אימוני וחלה ירידה ביכולות הגופניות.</a:t>
            </a:r>
          </a:p>
          <a:p>
            <a:pPr>
              <a:buFontTx/>
              <a:buNone/>
            </a:pPr>
            <a:r>
              <a:rPr lang="he-IL" dirty="0">
                <a:solidFill>
                  <a:srgbClr val="0033CC"/>
                </a:solidFill>
                <a:cs typeface="NarkisTammyMF" pitchFamily="2" charset="-79"/>
              </a:rPr>
              <a:t>המסקנה:</a:t>
            </a:r>
          </a:p>
          <a:p>
            <a:pPr>
              <a:buFontTx/>
              <a:buNone/>
            </a:pPr>
            <a:r>
              <a:rPr lang="he-IL" dirty="0">
                <a:solidFill>
                  <a:srgbClr val="0033CC"/>
                </a:solidFill>
                <a:cs typeface="NarkisTammyMF" pitchFamily="2" charset="-79"/>
              </a:rPr>
              <a:t>אין צבירה או שימור של כושר גופני לאורך זמן ללא המשך האימונים.</a:t>
            </a:r>
          </a:p>
          <a:p>
            <a:pPr>
              <a:buFontTx/>
              <a:buNone/>
            </a:pPr>
            <a:r>
              <a:rPr lang="he-IL" dirty="0">
                <a:solidFill>
                  <a:srgbClr val="0033CC"/>
                </a:solidFill>
                <a:cs typeface="NarkisTammyMF" pitchFamily="2" charset="-79"/>
              </a:rPr>
              <a:t>לפיכך תוכנית אימונים יעילה חייבת להיות עקבית ורציפה.</a:t>
            </a:r>
            <a:endParaRPr lang="en-US" dirty="0">
              <a:solidFill>
                <a:srgbClr val="0033CC"/>
              </a:solidFill>
              <a:cs typeface="NarkisTammyMF" pitchFamily="2" charset="-79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177_ashdod_jo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dirty="0">
                <a:solidFill>
                  <a:srgbClr val="0033CC"/>
                </a:solidFill>
                <a:cs typeface="NarkisTammyMF" pitchFamily="2" charset="-79"/>
              </a:rPr>
              <a:t>תופעת ההשפעה המעוכבת</a:t>
            </a:r>
            <a:endParaRPr lang="en-US" sz="5400" dirty="0">
              <a:solidFill>
                <a:srgbClr val="0033CC"/>
              </a:solidFill>
              <a:cs typeface="NarkisTammyMF" pitchFamily="2" charset="-79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he-IL" dirty="0">
                <a:solidFill>
                  <a:srgbClr val="0033CC"/>
                </a:solidFill>
                <a:cs typeface="NarkisTammyMF" pitchFamily="2" charset="-79"/>
              </a:rPr>
              <a:t>משמעות התופעה: שיא שיפור היכולת בעקבות האימון אינו מופיע מיד עם תום האימון.</a:t>
            </a:r>
          </a:p>
          <a:p>
            <a:pPr>
              <a:buFontTx/>
              <a:buNone/>
            </a:pPr>
            <a:r>
              <a:rPr lang="he-IL" dirty="0">
                <a:solidFill>
                  <a:srgbClr val="0033CC"/>
                </a:solidFill>
                <a:cs typeface="NarkisTammyMF" pitchFamily="2" charset="-79"/>
              </a:rPr>
              <a:t>מועד הופעת שיא השיפור הוא אישי ותלוי בעוצמת האימון הבודד ובתדירותו וסמיכותם של מספר אימונים.</a:t>
            </a:r>
          </a:p>
          <a:p>
            <a:pPr>
              <a:buFontTx/>
              <a:buNone/>
            </a:pPr>
            <a:endParaRPr lang="he-IL" dirty="0">
              <a:solidFill>
                <a:srgbClr val="0033CC"/>
              </a:solidFill>
              <a:cs typeface="NarkisTammyMF" pitchFamily="2" charset="-79"/>
            </a:endParaRPr>
          </a:p>
          <a:p>
            <a:pPr>
              <a:buFontTx/>
              <a:buNone/>
            </a:pPr>
            <a:r>
              <a:rPr lang="he-IL" dirty="0">
                <a:solidFill>
                  <a:srgbClr val="0033CC"/>
                </a:solidFill>
                <a:cs typeface="NarkisTammyMF" pitchFamily="2" charset="-79"/>
              </a:rPr>
              <a:t>ספורטאים העוסקים בספורט הישגי ובספורט צמרת מפחיתים בעומסי </a:t>
            </a:r>
            <a:r>
              <a:rPr lang="he-IL" dirty="0" err="1">
                <a:solidFill>
                  <a:srgbClr val="0033CC"/>
                </a:solidFill>
                <a:cs typeface="NarkisTammyMF" pitchFamily="2" charset="-79"/>
              </a:rPr>
              <a:t>היסף</a:t>
            </a:r>
            <a:r>
              <a:rPr lang="he-IL" dirty="0">
                <a:solidFill>
                  <a:srgbClr val="0033CC"/>
                </a:solidFill>
                <a:cs typeface="NarkisTammyMF" pitchFamily="2" charset="-79"/>
              </a:rPr>
              <a:t> לקראת תחרויות חשובות, כדי לאפשר לפיצוי </a:t>
            </a:r>
            <a:r>
              <a:rPr lang="he-IL" dirty="0" err="1">
                <a:solidFill>
                  <a:srgbClr val="0033CC"/>
                </a:solidFill>
                <a:cs typeface="NarkisTammyMF" pitchFamily="2" charset="-79"/>
              </a:rPr>
              <a:t>היסף</a:t>
            </a:r>
            <a:r>
              <a:rPr lang="he-IL" dirty="0">
                <a:solidFill>
                  <a:srgbClr val="0033CC"/>
                </a:solidFill>
                <a:cs typeface="NarkisTammyMF" pitchFamily="2" charset="-79"/>
              </a:rPr>
              <a:t> של תהליך האימון להגיע לשיאו בעיתוי המתאים. </a:t>
            </a:r>
            <a:endParaRPr lang="en-US" dirty="0">
              <a:solidFill>
                <a:srgbClr val="0033CC"/>
              </a:solidFill>
              <a:cs typeface="NarkisTammyMF" pitchFamily="2" charset="-79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177_ashdod_jo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dirty="0">
                <a:solidFill>
                  <a:srgbClr val="0033CC"/>
                </a:solidFill>
                <a:cs typeface="NarkisTammyMF" pitchFamily="2" charset="-79"/>
              </a:rPr>
              <a:t>תופעת התמורה הפוחתת</a:t>
            </a:r>
            <a:endParaRPr lang="en-US" sz="5400" dirty="0">
              <a:solidFill>
                <a:srgbClr val="0033CC"/>
              </a:solidFill>
              <a:cs typeface="NarkisTammyMF" pitchFamily="2" charset="-79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e-IL" dirty="0">
                <a:solidFill>
                  <a:srgbClr val="0033CC"/>
                </a:solidFill>
                <a:cs typeface="NarkisTammyMF" pitchFamily="2" charset="-79"/>
              </a:rPr>
              <a:t>תופעת התמורה הפוחתת משמעותה שפיצוי </a:t>
            </a:r>
            <a:r>
              <a:rPr lang="he-IL" dirty="0" err="1">
                <a:solidFill>
                  <a:srgbClr val="0033CC"/>
                </a:solidFill>
                <a:cs typeface="NarkisTammyMF" pitchFamily="2" charset="-79"/>
              </a:rPr>
              <a:t>היסף</a:t>
            </a:r>
            <a:r>
              <a:rPr lang="he-IL" dirty="0">
                <a:solidFill>
                  <a:srgbClr val="0033CC"/>
                </a:solidFill>
                <a:cs typeface="NarkisTammyMF" pitchFamily="2" charset="-79"/>
              </a:rPr>
              <a:t> נמצא ביחס הפוך לכושרו של המתאמן.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e-IL" dirty="0">
                <a:solidFill>
                  <a:srgbClr val="0033CC"/>
                </a:solidFill>
                <a:cs typeface="NarkisTammyMF" pitchFamily="2" charset="-79"/>
              </a:rPr>
              <a:t>ככל שהכושר הנתון גבוה יותר, כך יהיה השיפור קטן יותר והעומס האימוני הדרוש להשגתו גבוה יותר.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e-IL" dirty="0">
                <a:solidFill>
                  <a:srgbClr val="0033CC"/>
                </a:solidFill>
                <a:cs typeface="NarkisTammyMF" pitchFamily="2" charset="-79"/>
              </a:rPr>
              <a:t>דוגמא: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e-IL" dirty="0">
                <a:solidFill>
                  <a:srgbClr val="0033CC"/>
                </a:solidFill>
                <a:cs typeface="NarkisTammyMF" pitchFamily="2" charset="-79"/>
              </a:rPr>
              <a:t>רץ 1.500 מטר ברמה בינלאומית, עשוי להזדקק למספר שנים של אימונים מפרכים כדי להפחית 5 שניות משיאו, בעוד שרץ מתחיל עשוי להזדקק לשבועיים כדי להפחית דקה שלמה משיא התחלתי של 8 דקות באותו מרחק.</a:t>
            </a:r>
            <a:endParaRPr lang="en-US" dirty="0">
              <a:solidFill>
                <a:srgbClr val="0033CC"/>
              </a:solidFill>
              <a:cs typeface="NarkisTammyMF" pitchFamily="2" charset="-79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1177_ashdod_jo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/>
            <a:r>
              <a:rPr lang="he-IL" sz="5400" dirty="0">
                <a:solidFill>
                  <a:srgbClr val="0033CC"/>
                </a:solidFill>
                <a:cs typeface="NarkisTammyMF" pitchFamily="2" charset="-79"/>
              </a:rPr>
              <a:t>אימון יתר</a:t>
            </a:r>
            <a:endParaRPr lang="en-US" sz="5400" dirty="0">
              <a:solidFill>
                <a:srgbClr val="0033CC"/>
              </a:solidFill>
              <a:cs typeface="NarkisTammyMF" pitchFamily="2" charset="-79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57324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אימון יתר מתאר מצב שבו המתאמן אינו מגיב על הגירוי האימוני בפיצוי יסף, אלא בירידה ביכולת.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הוא נובע מעומס אימונים גדול במשך זמן ארוך ללא תקופות מנוחה הולמות.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e-IL" i="1" u="sng" dirty="0">
                <a:solidFill>
                  <a:srgbClr val="0033CC"/>
                </a:solidFill>
                <a:cs typeface="NarkisTammyMF" pitchFamily="2" charset="-79"/>
              </a:rPr>
              <a:t>מאפיינים של אימון יתר:</a:t>
            </a:r>
          </a:p>
          <a:p>
            <a:pPr>
              <a:lnSpc>
                <a:spcPct val="80000"/>
              </a:lnSpc>
            </a:pPr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התעייפות וחולשת שרירים</a:t>
            </a:r>
          </a:p>
          <a:p>
            <a:pPr>
              <a:lnSpc>
                <a:spcPct val="80000"/>
              </a:lnSpc>
            </a:pPr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העדר יכולת גופנית לעמוד בעומסי אימון קודמים</a:t>
            </a:r>
          </a:p>
          <a:p>
            <a:pPr>
              <a:lnSpc>
                <a:spcPct val="80000"/>
              </a:lnSpc>
            </a:pPr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יחרידה ביכולת העבודה המרבית.</a:t>
            </a:r>
          </a:p>
          <a:p>
            <a:pPr>
              <a:lnSpc>
                <a:spcPct val="80000"/>
              </a:lnSpc>
            </a:pPr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הפחתה ביעילות </a:t>
            </a:r>
            <a:r>
              <a:rPr lang="he-IL" sz="2800" dirty="0" err="1">
                <a:solidFill>
                  <a:srgbClr val="0033CC"/>
                </a:solidFill>
                <a:cs typeface="NarkisTammyMF" pitchFamily="2" charset="-79"/>
              </a:rPr>
              <a:t>המכנית</a:t>
            </a:r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, כלומר עלות אנרגטית גבוה יותר לפעילות נתונה</a:t>
            </a:r>
          </a:p>
          <a:p>
            <a:pPr>
              <a:lnSpc>
                <a:spcPct val="80000"/>
              </a:lnSpc>
            </a:pPr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ירידה בסף חומצת הלב</a:t>
            </a:r>
          </a:p>
          <a:p>
            <a:pPr>
              <a:lnSpc>
                <a:spcPct val="80000"/>
              </a:lnSpc>
            </a:pPr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קושי בהתאוששות לאחר מאמץ</a:t>
            </a:r>
          </a:p>
          <a:p>
            <a:pPr>
              <a:lnSpc>
                <a:spcPct val="80000"/>
              </a:lnSpc>
            </a:pPr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דופק רגיל במנוחה ובזמן מאמץ נתון בהתאוששות ממנו</a:t>
            </a:r>
          </a:p>
          <a:p>
            <a:pPr>
              <a:lnSpc>
                <a:spcPct val="80000"/>
              </a:lnSpc>
              <a:buFontTx/>
              <a:buNone/>
            </a:pPr>
            <a:endParaRPr lang="he-IL" sz="2800" dirty="0">
              <a:solidFill>
                <a:srgbClr val="0033CC"/>
              </a:solidFill>
              <a:cs typeface="NarkisTammyMF" pitchFamily="2" charset="-79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e-IL" sz="1800" dirty="0">
              <a:solidFill>
                <a:srgbClr val="0033CC"/>
              </a:solidFill>
              <a:cs typeface="NarkisTammyMF" pitchFamily="2" charset="-79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e-IL" sz="1800" dirty="0">
              <a:solidFill>
                <a:srgbClr val="0033CC"/>
              </a:solidFill>
              <a:cs typeface="NarkisTammyMF" pitchFamily="2" charset="-79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rgbClr val="0033CC"/>
              </a:solidFill>
              <a:cs typeface="NarkisTammyMF" pitchFamily="2" charset="-79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1177_ashdod_jogi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0"/>
            <a:ext cx="8229600" cy="6858000"/>
          </a:xfrm>
        </p:spPr>
        <p:txBody>
          <a:bodyPr/>
          <a:lstStyle/>
          <a:p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הזעה מוגברת</a:t>
            </a:r>
          </a:p>
          <a:p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ירידה ביכולת </a:t>
            </a:r>
            <a:r>
              <a:rPr lang="he-IL" sz="2800" dirty="0" err="1">
                <a:solidFill>
                  <a:srgbClr val="0033CC"/>
                </a:solidFill>
                <a:cs typeface="NarkisTammyMF" pitchFamily="2" charset="-79"/>
              </a:rPr>
              <a:t>הקואורדנטיבית</a:t>
            </a:r>
            <a:endParaRPr lang="he-IL" sz="2800" dirty="0">
              <a:solidFill>
                <a:srgbClr val="0033CC"/>
              </a:solidFill>
              <a:cs typeface="NarkisTammyMF" pitchFamily="2" charset="-79"/>
            </a:endParaRPr>
          </a:p>
          <a:p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התארכות זמן תגובה</a:t>
            </a:r>
          </a:p>
          <a:p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עליה בלחץ הדם במנוחה</a:t>
            </a:r>
          </a:p>
          <a:p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ירידה בתאבון ובמשקל</a:t>
            </a:r>
          </a:p>
          <a:p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נטייה לחלות במחלות זיהומיות</a:t>
            </a:r>
          </a:p>
          <a:p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הפרעה במחזור החודשי אצל ספורטאיות</a:t>
            </a:r>
          </a:p>
          <a:p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ירידה ברמת ההורמון הגברי- </a:t>
            </a:r>
            <a:r>
              <a:rPr lang="he-IL" sz="2800" dirty="0" err="1">
                <a:solidFill>
                  <a:srgbClr val="0033CC"/>
                </a:solidFill>
                <a:cs typeface="NarkisTammyMF" pitchFamily="2" charset="-79"/>
              </a:rPr>
              <a:t>טסטנפטרון</a:t>
            </a:r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 הפוגעת ביכולת ההתאוששות לאחר מאמץ ובבניית מסת השריר (היפרטרופיה)</a:t>
            </a:r>
          </a:p>
          <a:p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הפרעה בשינה</a:t>
            </a:r>
          </a:p>
          <a:p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עייפות כרונית</a:t>
            </a:r>
          </a:p>
          <a:p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ירידה במוטיבציה להתאמן ולהתחרות</a:t>
            </a:r>
          </a:p>
          <a:p>
            <a:r>
              <a:rPr lang="he-IL" sz="2800" dirty="0">
                <a:solidFill>
                  <a:srgbClr val="0033CC"/>
                </a:solidFill>
                <a:cs typeface="NarkisTammyMF" pitchFamily="2" charset="-79"/>
              </a:rPr>
              <a:t>ירידה בהערכה העצמית.</a:t>
            </a:r>
          </a:p>
          <a:p>
            <a:endParaRPr lang="he-IL" sz="2800" dirty="0">
              <a:solidFill>
                <a:srgbClr val="0033CC"/>
              </a:solidFill>
              <a:cs typeface="NarkisTammyMF" pitchFamily="2" charset="-79"/>
            </a:endParaRPr>
          </a:p>
          <a:p>
            <a:pPr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9093683" y="692696"/>
            <a:ext cx="18187366" cy="6645596"/>
          </a:xfrm>
        </p:spPr>
        <p:txBody>
          <a:bodyPr/>
          <a:lstStyle/>
          <a:p>
            <a:pPr>
              <a:buNone/>
            </a:pPr>
            <a:r>
              <a:rPr lang="he-IL" dirty="0"/>
              <a:t>                                 </a:t>
            </a:r>
            <a:r>
              <a:rPr lang="he-IL" sz="3200" dirty="0"/>
              <a:t>עבודת בית</a:t>
            </a:r>
            <a:endParaRPr lang="he-IL" dirty="0"/>
          </a:p>
          <a:p>
            <a:pPr>
              <a:buNone/>
            </a:pPr>
            <a:r>
              <a:rPr lang="he-IL" dirty="0"/>
              <a:t>שאלות בספר:</a:t>
            </a:r>
          </a:p>
          <a:p>
            <a:pPr>
              <a:buNone/>
            </a:pPr>
            <a:r>
              <a:rPr lang="he-IL" dirty="0"/>
              <a:t>עמ' 354-356 שאלות : 1-14    </a:t>
            </a:r>
          </a:p>
          <a:p>
            <a:pPr>
              <a:buNone/>
            </a:pPr>
            <a:r>
              <a:rPr lang="he-IL" dirty="0"/>
              <a:t>      </a:t>
            </a:r>
          </a:p>
        </p:txBody>
      </p:sp>
      <p:pic>
        <p:nvPicPr>
          <p:cNvPr id="1026" name="Picture 2" descr="D:\המסמכים\My Pictures\Microsoft Clip Organizer\j043571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4709" y="3140968"/>
            <a:ext cx="405765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60648"/>
            <a:ext cx="9144000" cy="8710077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שיטות אימון לפיתוח כוח</a:t>
            </a:r>
          </a:p>
          <a:p>
            <a:pPr algn="ctr"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אימון כוח - אימון התנגדות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                                   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כוח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הוא אחד משלושת מרכיבי היסוד של הכושר הגופני, והוא מבטא את היכולת לגבור על  התנגדויות וכוחות חיצוניים. 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מבחינים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בשלושה סוגי כוח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1. סבולת שרירים (סבולת כוח)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2. כוח </a:t>
            </a:r>
            <a:r>
              <a:rPr lang="he-IL" sz="2000" b="1" dirty="0" err="1">
                <a:latin typeface="Arial" pitchFamily="34" charset="0"/>
                <a:cs typeface="Arial" pitchFamily="34" charset="0"/>
              </a:rPr>
              <a:t>מירבי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 (חוזק שריר)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3. כוח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מתפרץ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(כוח מהיר) </a:t>
            </a:r>
          </a:p>
          <a:p>
            <a:pPr>
              <a:spcBef>
                <a:spcPct val="50000"/>
              </a:spcBef>
            </a:pPr>
            <a:endParaRPr lang="he-IL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לאור עקרון האימון הראשון - עומס יסף,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באימון לפיתוח כוח השרירים צריכים לעבוד כנגד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עומסים גדולים יותר מאלה שכנגדם הם פועלים באופן שגרתי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סוג האימון שייצור עומסים גדולים לשרירים נקרא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אימון התנגדות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.(</a:t>
            </a:r>
            <a:r>
              <a:rPr lang="arn-CL" sz="2000" b="1" dirty="0">
                <a:latin typeface="Arial" pitchFamily="34" charset="0"/>
                <a:cs typeface="Arial" pitchFamily="34" charset="0"/>
              </a:rPr>
              <a:t>resistance training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)</a:t>
            </a:r>
            <a:r>
              <a:rPr lang="he-IL" sz="2000" dirty="0"/>
              <a:t> </a:t>
            </a:r>
          </a:p>
          <a:p>
            <a:pPr>
              <a:spcBef>
                <a:spcPct val="50000"/>
              </a:spcBef>
            </a:pPr>
            <a:endParaRPr lang="he-IL" dirty="0"/>
          </a:p>
          <a:p>
            <a:pPr>
              <a:spcBef>
                <a:spcPct val="50000"/>
              </a:spcBef>
            </a:pPr>
            <a:endParaRPr lang="he-IL" dirty="0"/>
          </a:p>
          <a:p>
            <a:pPr>
              <a:spcBef>
                <a:spcPct val="50000"/>
              </a:spcBef>
            </a:pPr>
            <a:endParaRPr lang="he-IL" dirty="0"/>
          </a:p>
          <a:p>
            <a:pPr>
              <a:spcBef>
                <a:spcPct val="50000"/>
              </a:spcBef>
            </a:pPr>
            <a:endParaRPr lang="he-IL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771358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משתני האימון באימוני כוח</a:t>
            </a:r>
            <a:r>
              <a:rPr lang="he-IL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</a:t>
            </a:r>
            <a:endParaRPr lang="he-IL" sz="2800" dirty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העומס באימונים לפיתוח סוגי הכוח השונים מתוכנן על בסיס המשתנים הבאים:</a:t>
            </a:r>
            <a:endParaRPr lang="he-IL" sz="2000" b="1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b="1" dirty="0">
                <a:latin typeface="Arial" pitchFamily="34" charset="0"/>
                <a:cs typeface="Arial" pitchFamily="34" charset="0"/>
              </a:rPr>
              <a:t> 1.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מספר הסטים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(מערכות) -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סט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הוא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מספר חזרות (תנועות מלאות) המבוצע ברצף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   בתרגיל מסוים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                          </a:t>
            </a:r>
            <a:endParaRPr lang="he-IL" sz="20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2. גודל ההתנגדות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- </a:t>
            </a:r>
            <a:r>
              <a:rPr lang="he-IL" sz="2000" b="1" dirty="0" err="1">
                <a:latin typeface="Arial" pitchFamily="34" charset="0"/>
                <a:cs typeface="Arial" pitchFamily="34" charset="0"/>
              </a:rPr>
              <a:t>ההתנגדות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משקפת את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העומס המופעל על האיבר הנע בתנועה 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   הספציפית שאותה מתרגלים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 גודל ההתנגדות מבוטא ביחידות של  </a:t>
            </a:r>
          </a:p>
          <a:p>
            <a:pPr>
              <a:spcBef>
                <a:spcPct val="50000"/>
              </a:spcBef>
            </a:pPr>
            <a:r>
              <a:rPr lang="he-IL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u="sng" dirty="0">
                <a:latin typeface="Arial" pitchFamily="34" charset="0"/>
                <a:cs typeface="Arial" pitchFamily="34" charset="0"/>
              </a:rPr>
              <a:t>RM</a:t>
            </a:r>
            <a:r>
              <a:rPr lang="en-US" sz="2000" u="sng" dirty="0">
                <a:latin typeface="Arial" pitchFamily="34" charset="0"/>
                <a:cs typeface="Arial" pitchFamily="34" charset="0"/>
              </a:rPr>
              <a:t> (maximum repetition) </a:t>
            </a:r>
            <a:r>
              <a:rPr lang="he-IL" sz="20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הוא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המשקל בק"ג שכנגדו יכול המתאמן לבצע סט של 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   מספר חזרות מסוים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לדוגמה,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RM 10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 הוא המשקל שניתן לבצע אתו 10 חזרות ולא יותר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RM   20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הוא המשקל שניתן לבצע אתו 20 חזרות.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               </a:t>
            </a:r>
            <a:endParaRPr lang="he-IL" sz="20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3. מספר סבבים (מחזורי תרגילים)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–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סבב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(מחזור תרגילים)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הוא סדרה של תרגילים 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    המבוצעים על פי סדר מוגדר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</a:t>
            </a:r>
            <a:endParaRPr lang="he-IL" sz="20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4. משך הפוגה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-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פרק הזמן שיוקדש למנוחת התאוששות בין סט לסט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, בין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   תרגיל לתרגיל, בין סבב לסבב.             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 5. תדירות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-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מספר האימונים המבוצעים במהלך היום, השבוע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400" dirty="0">
                <a:latin typeface="Arial" pitchFamily="34" charset="0"/>
                <a:cs typeface="Times New Roman" pitchFamily="18" charset="0"/>
              </a:rPr>
              <a:t> </a:t>
            </a:r>
            <a:endParaRPr lang="he-IL" sz="24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6. מספר סבבים (מחזורי תרגילים)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– סבב (מחזור תרגילים) הוא סדרה של</a:t>
            </a:r>
          </a:p>
          <a:p>
            <a:pPr marL="457200" indent="-457200"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    תרגילים המבוצעים על פי סדר מוגדר.</a:t>
            </a:r>
            <a:endParaRPr lang="he-IL" sz="2400" dirty="0"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AutoNum type="arabicPeriod" startAt="7"/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משך הפוגה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- פרק הזמן שיוקדש למנוחת התאוששות בין סט לסט, בין </a:t>
            </a:r>
          </a:p>
          <a:p>
            <a:pPr marL="457200" indent="-457200"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    תרגיל לתרגיל, בין סבב לסבב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                    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8.  תדירות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- מספר האימונים המבוצעים במהלך שבוע.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3_7_m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sz="4000" dirty="0">
                <a:solidFill>
                  <a:srgbClr val="008000"/>
                </a:solidFill>
                <a:cs typeface="BN Sharon Bold" pitchFamily="2" charset="-79"/>
              </a:rPr>
              <a:t>שלושה גורמים חוברים יחדיו כדי לקבוע את יכולתו של האדם במרכיבי בכושר הגופני:</a:t>
            </a:r>
            <a:endParaRPr lang="en-US" sz="4000" dirty="0">
              <a:solidFill>
                <a:srgbClr val="008000"/>
              </a:solidFill>
              <a:cs typeface="BN Sharon Bold" pitchFamily="2" charset="-79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332038"/>
            <a:ext cx="8229600" cy="4525962"/>
          </a:xfrm>
        </p:spPr>
        <p:txBody>
          <a:bodyPr/>
          <a:lstStyle/>
          <a:p>
            <a:r>
              <a:rPr lang="he-IL">
                <a:solidFill>
                  <a:srgbClr val="008000"/>
                </a:solidFill>
                <a:cs typeface="BN Sharon" pitchFamily="2" charset="-79"/>
              </a:rPr>
              <a:t>תורשה- קובעת את הפוטנציאל.</a:t>
            </a:r>
          </a:p>
          <a:p>
            <a:pPr>
              <a:buFontTx/>
              <a:buNone/>
            </a:pPr>
            <a:endParaRPr lang="he-IL">
              <a:solidFill>
                <a:srgbClr val="008000"/>
              </a:solidFill>
              <a:cs typeface="BN Sharon" pitchFamily="2" charset="-79"/>
            </a:endParaRPr>
          </a:p>
          <a:p>
            <a:r>
              <a:rPr lang="he-IL">
                <a:solidFill>
                  <a:srgbClr val="008000"/>
                </a:solidFill>
                <a:cs typeface="BN Sharon" pitchFamily="2" charset="-79"/>
              </a:rPr>
              <a:t>בשלות ביולוגית- קובעת את המועד שבו ניתן לממש את מלוא הפוטנציאל.</a:t>
            </a:r>
          </a:p>
          <a:p>
            <a:pPr>
              <a:buFontTx/>
              <a:buNone/>
            </a:pPr>
            <a:endParaRPr lang="he-IL">
              <a:solidFill>
                <a:srgbClr val="008000"/>
              </a:solidFill>
              <a:cs typeface="BN Sharon" pitchFamily="2" charset="-79"/>
            </a:endParaRPr>
          </a:p>
          <a:p>
            <a:r>
              <a:rPr lang="he-IL">
                <a:solidFill>
                  <a:srgbClr val="008000"/>
                </a:solidFill>
                <a:cs typeface="BN Sharon" pitchFamily="2" charset="-79"/>
              </a:rPr>
              <a:t>תהליך האימון (תרגול גופני, מנוחה והתאוששות ותזונה)- קובע את רמת מיצוי הפוטנציאל.</a:t>
            </a:r>
            <a:endParaRPr lang="en-US">
              <a:solidFill>
                <a:srgbClr val="008000"/>
              </a:solidFill>
              <a:cs typeface="BN Sharon" pitchFamily="2" charset="-79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he-IL"/>
          </a:p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8261" name="Group 69"/>
          <p:cNvGraphicFramePr>
            <a:graphicFrameLocks noGrp="1"/>
          </p:cNvGraphicFramePr>
          <p:nvPr/>
        </p:nvGraphicFramePr>
        <p:xfrm>
          <a:off x="0" y="533400"/>
          <a:ext cx="9144000" cy="5547360"/>
        </p:xfrm>
        <a:graphic>
          <a:graphicData uri="http://schemas.openxmlformats.org/drawingml/2006/table">
            <a:tbl>
              <a:tblPr rtl="1"/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מספר החזרות בסט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אחוז (%) מ –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– 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– 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– 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– 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– 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– 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– 11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– 11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– 13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 – 13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– 15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– 15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– 18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– 18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25 - 20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25 - 20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30 - 25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30 - 25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16977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כללים ודגשים בתכנון אימון כוח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                                           </a:t>
            </a: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בעת תכנון אימון כוח יש לתת את הדעת על: </a:t>
            </a:r>
          </a:p>
          <a:p>
            <a:pPr>
              <a:spcBef>
                <a:spcPct val="50000"/>
              </a:spcBef>
            </a:pPr>
            <a:r>
              <a:rPr lang="he-IL" b="1" dirty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בחירת התרגילים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                       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סדר ביצוע התרגילים. 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                   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משמעות עקרון הספציפיות באימון כוח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he-I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24768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0486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63308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בחירת התרגילים                            </a:t>
            </a:r>
            <a:endParaRPr lang="he-IL" sz="2400" b="1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ניתן לחלק את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תרגילי הכוח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לתרגילים רב - מפרקיים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(תרגילים מורכבים,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תרגילים בסיסיים),כגון: לחיצת חזה, לחיצת כתפיים, </a:t>
            </a:r>
            <a:r>
              <a:rPr lang="he-IL" sz="2000" dirty="0" err="1">
                <a:latin typeface="Arial" pitchFamily="34" charset="0"/>
                <a:cs typeface="Arial" pitchFamily="34" charset="0"/>
              </a:rPr>
              <a:t>סקווט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squat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) ולחיצת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רגליים (תרגילי לחיצה – לחיצת כתפיים, לחיצת חזה,לחיצת רגליים)</a:t>
            </a:r>
            <a:endParaRPr lang="he-IL" sz="20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תרגילים רב- מפרקיים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מאפשרים פיתוח קואורדינציה בין - שרירית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המאפיינת פעילויות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ספורטיביות. 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אימון לספורטאים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מורכב בדרך כלל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מתרגילים רב - מפרקיים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ולתרגילים חד - מפרקיים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,  כגון: הרמת ידיים לצדדים, פרפר, כפיפת מרפק, פשיטת מרפק,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פשיטת ברך וכפיפת ברך.  </a:t>
            </a:r>
            <a:endParaRPr lang="he-IL" sz="20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תרגילים חד- מפרקיים מאפשרים התמקדות ומתן תשומת לב ייחודית לשריר מסוים. </a:t>
            </a:r>
            <a:endParaRPr lang="he-IL" sz="20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אימון המבוסס על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תרגילים רב - מפרקיים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יהיה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קצר יותר בזמן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מאשר אימון המבוסס  על 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תרגילים חד - מפרקיים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 </a:t>
            </a:r>
            <a:endParaRPr lang="he-IL" sz="20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אימון כוח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לאנשים שאינם ספורטאים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משלב תרגילים חד- מפרקיים ורב- מפרקיים. </a:t>
            </a:r>
            <a:endParaRPr lang="he-IL" sz="20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1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סדר ביצוע התרגילים                         </a:t>
            </a:r>
            <a:endParaRPr lang="he-IL" sz="2800" b="1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בעת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תכנון סדר התרגילים שיבוצעו בסבב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מחזור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) יש לקחת בחשבון את המידע הבא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תרגילים הדורשים טכניקה וקואורדינציה מורכבת יבוצעו בתחילת האימון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כשעדיין לא עייפים. ביצוע של תרגילים מסוג זה כגון </a:t>
            </a:r>
            <a:r>
              <a:rPr lang="he-IL" sz="2000" dirty="0" err="1">
                <a:latin typeface="Arial" pitchFamily="34" charset="0"/>
                <a:cs typeface="Arial" pitchFamily="34" charset="0"/>
              </a:rPr>
              <a:t>סקווט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, במצב של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עייפות, עלול לפגוע  בטכניקה, ועקב כך לגרום לפציעות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תרגילים רב - מפרקיים יבוצעו לפני תרגילים חד - מפרקיים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 לדוגמה,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תרגיל לחיצת חזה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המשלב פעולה של שריר החזה הגדול ושריר התלת- ראשי,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יבוצע לפני תרגיל פשיטת 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 מרפק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שבו פועל אך ורק שריר התלת- ראשי.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אם תרגיל פשיטת מרפק יבוצע קודם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התעייפות שריר התלת - ראשי תפגע בביצוע לחיצת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 החזה ולא תאפשר יצירת עומס יסף על שריר החזה הגדול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         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he-IL" sz="2000" dirty="0">
                <a:latin typeface="Times New Roman"/>
                <a:cs typeface="Arial" pitchFamily="34" charset="0"/>
              </a:rPr>
              <a:t> 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שריר מסוים לא יופעל ברצף בתרגילים סמוכים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 לדוגמה, לא רצוי לבצע תרגיל  מקבילים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 ולחיצת חזה ברצף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he-IL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עקרון הספציפיות באימון כוח                                             </a:t>
            </a:r>
            <a:endParaRPr lang="he-IL" sz="2800" dirty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יישום של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עקרון הספציפיות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בעת בחירת התרגילים וביצועם באימון צריך להתחשב  בגורמים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הבאים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: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                                  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*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קבוצת השרירים שפועלת בביצוע הספורטיבי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 לדוגמה, הודפי כדור ברזל צריכים לחזק 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  את חגורת הכתפיים תוך מתן דגש לקירוב אופקי בכתף ולפשיטת מרפק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   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*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תבנית התנועה המאפיינת את הביצוע הספורטיבי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 לדוגמה, הודף כדור ברזל צריך לבצע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 את תנועת ההדיפה השלמה באמצעות מכשיר מסוג פולי. בבצעו תרגיל מסוג זה, הוא ישפר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 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את הקואורדינציה של התנועה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במקביל לשיפור הכוח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             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*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מהירות התנועה המאפיינת את המיומנות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 לדוגמה, קופץ לגובה צריך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 לבצע תרגילי  </a:t>
            </a:r>
            <a:r>
              <a:rPr lang="he-IL" sz="2000" dirty="0" err="1">
                <a:latin typeface="Arial" pitchFamily="34" charset="0"/>
                <a:cs typeface="Arial" pitchFamily="34" charset="0"/>
              </a:rPr>
              <a:t>סקווט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בתנועות מהירות ומתפרצות, מאחר שהוא צריך לשפר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 כוח מתפרץ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                    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447645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סוג ההתכווצות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(דינמית- קונצנטרית, דינמית- אקסצנטרית, איזומטרית)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המאפיין את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פעולת השרירים בעת ביצוע המיומנות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לדוגמה, מתעמל על טבעות צריך לאמן את  השרירים מקרבי הכתף (חזה גדול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ורחב- גבי) בהתכווצות איזומטרית כדי שיוכל לבצע  את תרגיל הצלב.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בנוסף להקפדה על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בחירת התרגילים וסדר ביצועם ויישום עקרון </a:t>
            </a: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 הספציפיות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, יש לשים לב  לדגשים הבאים:                                             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ביצוע התרגילים ייעשה לכל אורך טווח התנועה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.                                                      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 במהלך ביצוע סט המתאמן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לא יגיע לנעילת מפרקים ו / או מגע של</a:t>
            </a: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 * המשקולות ברצפה או במשקולות שאינן בשימוש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, ובכך יבטיח עומס רציף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  על השרירים הפועלים.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97152"/>
            <a:ext cx="27363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55576" y="980728"/>
            <a:ext cx="74888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המתאמן יקפיד על נשימה רצופה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. פעולת הנשיפה תתבצע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במקביל לשלב הקשה שבחזרה, ופעולת השאיפה במקביל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לשלב הקל. לדוגמה, בתרגיל לחיצת חזה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בעת דחיפת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המשקולת כלפי מעלה,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יש לנשוף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ובעת הורדתה בחזרה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לכיוון בית החזה יש לשאוף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יש להימנע מביצוע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פעולת </a:t>
            </a:r>
            <a:r>
              <a:rPr lang="he-IL" sz="2400" b="1" dirty="0" err="1">
                <a:latin typeface="Arial" pitchFamily="34" charset="0"/>
                <a:cs typeface="Arial" pitchFamily="34" charset="0"/>
              </a:rPr>
              <a:t>ולסלווה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(שאיפה עמוקה ואחר- כך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החזקת האוויר בבית החזה בעת ביצוע המאמץ). הסבר מפורט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על התופעה ניתן בפרק (מערכת הדם)</a:t>
            </a:r>
            <a:endParaRPr lang="he-IL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325356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פיתוח סבולת שרירים</a:t>
            </a:r>
            <a:endParaRPr lang="he-IL" sz="2800" dirty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השלב הבסיסי של אימוני הכוח הוא </a:t>
            </a:r>
            <a:r>
              <a:rPr lang="he-IL" sz="2000" b="1" u="sng" dirty="0">
                <a:latin typeface="Arial" pitchFamily="34" charset="0"/>
                <a:cs typeface="Arial" pitchFamily="34" charset="0"/>
              </a:rPr>
              <a:t>אימון לפיתוח סבולת שרירים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, אחר- כך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מבצעים אימון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 </a:t>
            </a:r>
            <a:r>
              <a:rPr lang="he-IL" sz="2000" b="1" u="sng" dirty="0">
                <a:latin typeface="Arial" pitchFamily="34" charset="0"/>
                <a:cs typeface="Arial" pitchFamily="34" charset="0"/>
              </a:rPr>
              <a:t>לפיתוח כוח מרבי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, והשלב השלישי שלא יפורט במצגת, הוא </a:t>
            </a:r>
            <a:r>
              <a:rPr lang="he-IL" sz="2000" b="1" u="sng" dirty="0">
                <a:latin typeface="Arial" pitchFamily="34" charset="0"/>
                <a:cs typeface="Arial" pitchFamily="34" charset="0"/>
              </a:rPr>
              <a:t>אימון לפיתוח כוח ייעודי</a:t>
            </a:r>
            <a:r>
              <a:rPr lang="he-IL" sz="2000" u="sng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בהתאם לענף הספורט שבו עוסקים (כוח מתפרץ, כוח בהתכווצות איזומטרית וכד')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he-IL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סבולת שרירים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היא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היכולת של קבוצות שרירים לבצע פעולות חוזרות לאורך זמן כנגד 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התנגדות תת - מרבית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 </a:t>
            </a:r>
            <a:endParaRPr lang="he-IL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סבולת שרירים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באה לביטוי ביכולת של האדם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להתנגד לעייפות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תוך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פעילות גופנית 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ממושכת הדורשת השקעת כוח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סבולת שרירים ניתנת לאימון כבר בגיל 8, אם כי בזהירות ולקבוצות שרירים גדולות. 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שלוש השיטות השכיחות לאימון סבולת שרירים: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אימון סטים איזוטוני דינמי.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אימון מחזורי.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אימון רצף.</a:t>
            </a:r>
          </a:p>
          <a:p>
            <a:pPr marL="457200" indent="-457200">
              <a:spcBef>
                <a:spcPct val="50000"/>
              </a:spcBef>
            </a:pPr>
            <a:endParaRPr lang="he-IL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909310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1. אימון סטים איזוטוני דינמי                              </a:t>
            </a:r>
            <a:endParaRPr lang="he-IL" sz="2400" b="1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e-IL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u="sng" dirty="0">
                <a:latin typeface="Arial" pitchFamily="34" charset="0"/>
                <a:cs typeface="Arial" pitchFamily="34" charset="0"/>
              </a:rPr>
              <a:t>משתני האימון - </a:t>
            </a:r>
            <a:endParaRPr lang="he-IL" sz="2000" u="sng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מספר הסטים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6 - 2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          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*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התנגדות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RM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 30 -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RM 20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RM 30% - 40%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1 מהיכולת המרבית)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מספר החזרות בסט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: 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30 -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20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       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קצב ביצוע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: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מתון    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     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מספר התרגילים בסבב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: 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12 - 6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      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משך ההפוגה בין התרגילים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60 - 20 שניות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משך ההפוגה בין הסטים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90 - 60 שניות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  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משך ההפוגה בין סבבי התרגילים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4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- 2 דקות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*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  תדירות בסיסית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: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שלושה אימונים בשבוע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02081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e-IL" sz="20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e-IL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דרכים להעלאת עומס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הוספת סבבים וסטים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על - פי טבלה בשקופית הבאה. כפי שניתן לראות בטבלה, העלאת</a:t>
            </a:r>
            <a:r>
              <a:rPr lang="he-IL" sz="3200" b="1" dirty="0">
                <a:latin typeface="Arial" pitchFamily="34" charset="0"/>
                <a:cs typeface="Arial" pitchFamily="34" charset="0"/>
              </a:rPr>
              <a:t>                       </a:t>
            </a:r>
            <a:endParaRPr lang="he-IL" sz="32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העומס תיעשה בתחילה על- ידי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הוספת סבבים בני סט אחד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, ורק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אחר - כך על- ידי ביצוע 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מספר  סטים רצוף באותו תרגיל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(סט כפול, תלת- סט). עלייה בדרגת הקושי על-פי המפורט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בטבלה מותנית ביכולת לבצע בסט האחרון של אותו תרגיל מספר חזרות הגדול ב- 10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ממספר ה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RM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                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העלאת התנגדות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(עדכון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RM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) - יישום עקרון עומס </a:t>
            </a:r>
            <a:r>
              <a:rPr lang="he-IL" sz="2000" dirty="0" err="1">
                <a:latin typeface="Arial" pitchFamily="34" charset="0"/>
                <a:cs typeface="Arial" pitchFamily="34" charset="0"/>
              </a:rPr>
              <a:t>היסף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ייעשה קודם כול על- ידי 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הגדלת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נפח האימון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(הוספת סבבים וסטים)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ואחר - כך על - ידי העלאת התנגדות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 כלומר, הוספת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משקל תתבצע לאחר הוספת סבבים וסטים. העלאת משקל (עדכון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RM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) תיעשה רק לאחר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 שבסט האחרון של אותו תרגיל הצליח המתאמן לבצע מספר חזרות  הגדול ב- 10 ממספר ה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RM -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קיצור זמני המנוחה בין המערכות ובין הסבבים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*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  העלאת תדירות האימונים השבועית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he-IL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he-I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3_12_m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80528" y="-243408"/>
            <a:ext cx="11137237" cy="8352928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he-IL" sz="4000" dirty="0">
                <a:solidFill>
                  <a:srgbClr val="008000"/>
                </a:solidFill>
                <a:cs typeface="BN Sharon Bold" pitchFamily="2" charset="-79"/>
              </a:rPr>
              <a:t>כדי שגוף המתאמן יגיב על הגירויים באימונים בצורה שתעלה את רמת תפקודו ותשפר את יכולת הביצוע שלו, יש לתכנן ולבצע את תהליך האימון עפ"י העקרונות הבאים:</a:t>
            </a:r>
            <a:endParaRPr lang="en-US" sz="4000" dirty="0">
              <a:solidFill>
                <a:srgbClr val="008000"/>
              </a:solidFill>
              <a:cs typeface="BN Sharon Bold" pitchFamily="2" charset="-79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3500438"/>
            <a:ext cx="8229600" cy="4525962"/>
          </a:xfrm>
        </p:spPr>
        <p:txBody>
          <a:bodyPr/>
          <a:lstStyle/>
          <a:p>
            <a:r>
              <a:rPr lang="he-IL">
                <a:solidFill>
                  <a:srgbClr val="008000"/>
                </a:solidFill>
                <a:cs typeface="BN Sharon" pitchFamily="2" charset="-79"/>
              </a:rPr>
              <a:t>עקרון עומס היסף (עומס יתר)</a:t>
            </a:r>
          </a:p>
          <a:p>
            <a:r>
              <a:rPr lang="he-IL">
                <a:solidFill>
                  <a:srgbClr val="008000"/>
                </a:solidFill>
                <a:cs typeface="BN Sharon" pitchFamily="2" charset="-79"/>
              </a:rPr>
              <a:t>עקרון ההדרגתיות</a:t>
            </a:r>
          </a:p>
          <a:p>
            <a:r>
              <a:rPr lang="he-IL">
                <a:solidFill>
                  <a:srgbClr val="008000"/>
                </a:solidFill>
                <a:cs typeface="BN Sharon" pitchFamily="2" charset="-79"/>
              </a:rPr>
              <a:t>עקרון הייחודיות </a:t>
            </a:r>
          </a:p>
          <a:p>
            <a:r>
              <a:rPr lang="he-IL">
                <a:solidFill>
                  <a:srgbClr val="008000"/>
                </a:solidFill>
                <a:cs typeface="BN Sharon" pitchFamily="2" charset="-79"/>
              </a:rPr>
              <a:t>עקרון הגיוון</a:t>
            </a:r>
            <a:endParaRPr lang="en-US">
              <a:solidFill>
                <a:srgbClr val="008000"/>
              </a:solidFill>
              <a:cs typeface="BN Sharon" pitchFamily="2" charset="-79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2. אימון מחזורי                        </a:t>
            </a:r>
            <a:endParaRPr lang="he-IL" sz="2800" b="1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שיטת האימון המחזורי פותחה ב- 1953 על-ידי מורגן </a:t>
            </a:r>
            <a:r>
              <a:rPr lang="he-IL" sz="2400" dirty="0" err="1">
                <a:latin typeface="Arial" pitchFamily="34" charset="0"/>
                <a:cs typeface="Arial" pitchFamily="34" charset="0"/>
              </a:rPr>
              <a:t>ואדמסון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מאוניברסיטת לידס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האימון המחזורי הקלאסי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נועד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לפתח סבולת שרירים ויכולת אירובית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.           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ההבדל המהותי בין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אימון סטים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לבין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אימון מחזורי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מתבטא בכך </a:t>
            </a: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שבאימון סטים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סט מוגדר  על - פי מספר חזרות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ו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באימון מחזורי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סט מוגדר על - פי משך הזמן שבו הוא מבוצע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.    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התרגול על - פי זמן הפך את האימון המחזורי לשיטה </a:t>
            </a:r>
            <a:r>
              <a:rPr lang="he-IL" sz="2400" dirty="0" err="1">
                <a:latin typeface="Arial" pitchFamily="34" charset="0"/>
                <a:cs typeface="Arial" pitchFamily="34" charset="0"/>
              </a:rPr>
              <a:t>הפופולרית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לפיתוח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סבולת שרירים בכלל ובשיעורי חינוך גופני בפרט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                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863691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3. אימון רצף                                 </a:t>
            </a:r>
            <a:endParaRPr lang="he-IL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יישנם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ענפי ספורט מחזוריים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, כגון: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ריצה, שחייה, רכיבה על אופניים </a:t>
            </a: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 וחתירה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, שנדרשת בהם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סבולת שרירים לפרק זמן ארוך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. בענפים מסוג זה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נוהגים להתאמן בשיטת הרצף, שבה חוזר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הספורטאי לאורך זמן ממושך (עד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20 דקות) על המהלך התנועתי בתנאים מקשים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he-IL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u="sng" dirty="0">
                <a:latin typeface="Arial" pitchFamily="34" charset="0"/>
                <a:cs typeface="Arial" pitchFamily="34" charset="0"/>
              </a:rPr>
              <a:t>דוגמאות לאימון בשיטת הרצף: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שחייה עם כפות,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רכיבה על אופני כושר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ריצה תוך גרירת צמיג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he-IL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dirty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86199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פיתוח כוח מרבי                                   </a:t>
            </a:r>
          </a:p>
          <a:p>
            <a:pPr>
              <a:spcBef>
                <a:spcPct val="50000"/>
              </a:spcBef>
            </a:pPr>
            <a:r>
              <a:rPr lang="he-IL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</a:t>
            </a:r>
            <a:endParaRPr lang="he-IL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כוח מרבי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מבטא את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הכמות המרבית של כוח חיצוני ששריר יכול להפיק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שיפור בכוח המרבי  המופק באופן רצוני, מושג באמצעות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1.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הגדלת שטח החתך של השריר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(הגדלת מסת / נפח השריר)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2.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שיפור היכולת לגייס את היחידות המוטוריות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(שיפור קואורדינציה תוך-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    שרירית).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כדי לפתח את הכוח המרבי מתאמנים בסוגי האימון הבאים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       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*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אימון היפרטרופיה - בונה שריר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                 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*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אימון לגיוס יחידות מוטוריות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032147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1. אימון היפרטרופיה - בונה שריר                     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עדיין לא ברור מהו המנגנון הפיזיולוגי האחראי לבניית מסת השריר (סינתזת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חלבון) כתוצאה מגירוי אימוני, אולם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ידוע מה הן שיטות האימון הגורמות לכך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1.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 אימון סטים איזוטוני דינמי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2.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אימון איזומטרי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מוכרים בספרות המקצועית כשיטות היעילות לפיתוח מסת שריר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05064"/>
            <a:ext cx="33843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755969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אימון סטים איזוטוני דינמי                       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שיטת האימון </a:t>
            </a:r>
            <a:r>
              <a:rPr lang="he-IL" sz="2400" dirty="0" err="1">
                <a:latin typeface="Arial" pitchFamily="34" charset="0"/>
                <a:cs typeface="Arial" pitchFamily="34" charset="0"/>
              </a:rPr>
              <a:t>הפופולרית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לבניית מסת השריר היא שיטת הסטים בעומס תת- מרבי, שבה  יש להקפיד על קיום התנאים הבאים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                   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המתאמן יהיה לאחר גיל ההתבגרות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, כך שבגופו יהיה ריכוז מספיק של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טסטוסטרון (הורמון המין הגברי).                         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ההתנגדות תהיה בטווח 75% - 40% מהיכולת המרבית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RM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1).             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התרגילים יבוצעו בקצב איטי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(60 עד 45 שניות לסט).             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 יישמר מתח השריר לכל אורך הסט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על-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ידי הימנעות מביצוע נעילת מפרקים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 והפסקה  בין החזרות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                            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 משך ההפוגה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בין אימון של קבוצת שרירים מסוימת ובין האימון הבא </a:t>
            </a: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לאותה קבוצת  שרירים יהיה 72 - 48 שעות.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אימון בתדירות גבוהה יגרום לכך ש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עומס </a:t>
            </a:r>
            <a:r>
              <a:rPr lang="he-IL" sz="2400" b="1" dirty="0" err="1">
                <a:latin typeface="Arial" pitchFamily="34" charset="0"/>
                <a:cs typeface="Arial" pitchFamily="34" charset="0"/>
              </a:rPr>
              <a:t>היסף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יינתן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עוד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לפני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שתהליך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פיצוי </a:t>
            </a: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he-IL" sz="2400" b="1" dirty="0" err="1">
                <a:latin typeface="Arial" pitchFamily="34" charset="0"/>
                <a:cs typeface="Arial" pitchFamily="34" charset="0"/>
              </a:rPr>
              <a:t>היסף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 הושלם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, והדבר יפגע בהשפעת האימון. </a:t>
            </a: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755969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 b="1" u="sng" dirty="0">
                <a:latin typeface="Arial" pitchFamily="34" charset="0"/>
                <a:cs typeface="Arial" pitchFamily="34" charset="0"/>
              </a:rPr>
              <a:t>משתני האימו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ן                          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מספר הסטים: 5 - 3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             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ההתנגדות תהיה בטווח 75% - 40% מהיכולת המרבית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RM 1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). בבחירת ההתנגדות יש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לקחת בחשבון שככל שמספר ה-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RM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יותר קטן, כך העומס על השריר גדול יותר. לכן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בתחילת אימוני היפרטרופיה יש להתאמן בעומסים שבין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20R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ל –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RM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1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מספר החזרות בסט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: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20 - 10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   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קצב ביצוע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: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איטי  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   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משך ההפוגה בין התרגילים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20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- 60 שניות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משך ההפוגה בין הסטים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120- 90 שניות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   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משך ההפוגה בין סבבי התרגילים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5 דקות   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    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תדירות בסיסית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שלוש יחידות אימון בשבוע לכל קבוצת שרירים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he-IL" sz="2000" b="1" u="sng" dirty="0">
                <a:latin typeface="Arial" pitchFamily="34" charset="0"/>
                <a:cs typeface="Arial" pitchFamily="34" charset="0"/>
              </a:rPr>
              <a:t>שיטות מוכרות: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שיטת הפירמידה-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3 סטים מהקל לכבד.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שיטת </a:t>
            </a:r>
            <a:r>
              <a:rPr lang="he-IL" sz="2000" b="1" dirty="0" err="1">
                <a:latin typeface="Arial" pitchFamily="34" charset="0"/>
                <a:cs typeface="Arial" pitchFamily="34" charset="0"/>
              </a:rPr>
              <a:t>דלורם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-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פירמידה הפוכה.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שיטת אוקספורד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– 10 סטים עם התנגדות מופחתת מסט לסט.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55696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אימון איזומטרי                          </a:t>
            </a:r>
            <a:endParaRPr lang="he-IL" sz="2800" b="1" u="sng" dirty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אימון איזומטרי הוא שיטת אימון, שאיננה שכיחה כל- כך, לפיתוח כוח מרבי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באמצעות הגדלת מסת שריר. סוג זה של אימון מבוסס על התכווצויות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איזומטריות בזוויות המפרק  השונות.                           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משתני האימון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:                       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עוצמת ההתכווצות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100% -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50%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מהיכולת המרבית                 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מספר החזרות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/התכווצויות איזומטריות: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10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- 5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              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משך ההתכווצות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6 - 5 שניות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                    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משך ההפוגה בין החזרות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/התכווצויות איזומטריות: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2 - 1 דקות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         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Times New Roman" pitchFamily="18" charset="0"/>
              </a:rPr>
              <a:t>*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תדירות האימונים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5 - 3 בשבוע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941168"/>
            <a:ext cx="1684784" cy="16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555641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יתרונו הגדול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של האימון האיזומטרי הוא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במשכו הקצר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.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האימון האיזומטרי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מומלץ לאנשים העוסקים בענפי ספורט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, שבהם השרירים </a:t>
            </a: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מבצעים התכווצויות איזומטריות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, כגון התעמלות על טבעות והיאבקות ולכן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משובץ בשלב הייעודי של אימוני הכוח.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לעומת זאת, לאימון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מספר חסרונות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 קיים קושי להעריך את העוצמה היחסית של ההתכווצות האיזומטרית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, ולכן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 קשה לבקר את העומסים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האימון גורם לעלייה ניכרת בלחץ הדם בזמן ביצוע המאמץ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.                         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השיפור בכוח מתרחש בזוויות הספציפיות, שבהן התבצע האימון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.                             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063198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2. אימונים לגיוס יחידות מוטוריות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היכולת הרצונית לגייס בו - זמנית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מספר רב של יחידות מוטוריות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תלויה </a:t>
            </a: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 בקואורדינציה התוך - שרירית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. ככל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שיופעלו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יותר יחידות מוטוריות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, כך </a:t>
            </a: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 תעלה היכולת להפיק כוח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.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 שתי שיטות האימון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dirty="0" err="1">
                <a:latin typeface="Arial" pitchFamily="34" charset="0"/>
                <a:cs typeface="Arial" pitchFamily="34" charset="0"/>
              </a:rPr>
              <a:t>הפופולריות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לשיפור היכולת לגייס יחידות מוטוריות הן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 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אימון סטים איזוטוני דינמי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            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*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אימון </a:t>
            </a:r>
            <a:r>
              <a:rPr lang="he-IL" sz="2400" b="1" dirty="0" err="1">
                <a:latin typeface="Arial" pitchFamily="34" charset="0"/>
                <a:cs typeface="Arial" pitchFamily="34" charset="0"/>
              </a:rPr>
              <a:t>פליאומטרי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                    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233023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 אימון סטים לגיוס יחידות מוטוריות כרוך בעבודה עם עומסים </a:t>
            </a:r>
          </a:p>
          <a:p>
            <a:pPr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גבוהים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דבר המצריך בניית יסודות כוח באמצעות אימוני סבולת</a:t>
            </a:r>
          </a:p>
          <a:p>
            <a:pPr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 שרירים ובניית מסת שריר לאורך שנים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    </a:t>
            </a:r>
            <a:endParaRPr lang="he-IL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 פיצוי </a:t>
            </a:r>
            <a:r>
              <a:rPr lang="he-IL" sz="2800" b="1" dirty="0" err="1">
                <a:latin typeface="Arial" pitchFamily="34" charset="0"/>
                <a:cs typeface="Arial" pitchFamily="34" charset="0"/>
              </a:rPr>
              <a:t>היסף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 של השרירים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הבא כתגובה לעומס יסף, מהיר יותר </a:t>
            </a:r>
          </a:p>
          <a:p>
            <a:pPr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משל איברי התנועה  הפסיביים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רצועות, גידים, סחוסים ומערכת</a:t>
            </a:r>
          </a:p>
          <a:p>
            <a:pPr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 השלד והמפרקים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).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על כן האימון צריך להיות זהיר תוך הקפדה </a:t>
            </a:r>
          </a:p>
          <a:p>
            <a:pPr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 על עקרון ההדרגתיות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בהעלאת העומסים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עלייה מהירה בעומס </a:t>
            </a:r>
          </a:p>
          <a:p>
            <a:pPr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 עלולה לגרום פציעות באיברי התנועה הפסיביים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               </a:t>
            </a:r>
            <a:endParaRPr lang="he-IL" sz="28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 אימון סטים לשיפור יכולת הגיוס של היחידות המוטוריות מומלץ</a:t>
            </a:r>
          </a:p>
          <a:p>
            <a:pPr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 לספורטאים הישגיים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ולא כאמצעי לפיתוח כושר גופני כללי </a:t>
            </a:r>
          </a:p>
          <a:p>
            <a:pPr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כחלק מתחזוקת הגוף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he-IL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dirty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410200x200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5400">
                <a:solidFill>
                  <a:srgbClr val="FF9933"/>
                </a:solidFill>
                <a:cs typeface="NarkisTammyMF" pitchFamily="2" charset="-79"/>
              </a:rPr>
              <a:t>עקרון עומס היסף (עומס יתר)</a:t>
            </a:r>
            <a:endParaRPr lang="en-US" sz="5400">
              <a:solidFill>
                <a:srgbClr val="FF9933"/>
              </a:solidFill>
              <a:cs typeface="NarkisTammyMF" pitchFamily="2" charset="-79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133600"/>
            <a:ext cx="9144000" cy="5257800"/>
          </a:xfrm>
        </p:spPr>
        <p:txBody>
          <a:bodyPr/>
          <a:lstStyle/>
          <a:p>
            <a:pPr>
              <a:buFontTx/>
              <a:buNone/>
            </a:pPr>
            <a:r>
              <a:rPr lang="he-IL">
                <a:solidFill>
                  <a:srgbClr val="FF9933"/>
                </a:solidFill>
                <a:cs typeface="NarkisTammyMF" pitchFamily="2" charset="-79"/>
              </a:rPr>
              <a:t>הגוף שואף להסתגל לעומסים המוטלים עליו.</a:t>
            </a:r>
          </a:p>
          <a:p>
            <a:pPr>
              <a:buFontTx/>
              <a:buNone/>
            </a:pPr>
            <a:r>
              <a:rPr lang="he-IL">
                <a:solidFill>
                  <a:srgbClr val="FF9933"/>
                </a:solidFill>
                <a:cs typeface="NarkisTammyMF" pitchFamily="2" charset="-79"/>
              </a:rPr>
              <a:t>כדי לשפר את מרכיבי הכושר הגופני יש להתאמן בעומסים גופניים גבוהים מאלה שהגוף היה מורגל.</a:t>
            </a:r>
          </a:p>
          <a:p>
            <a:pPr>
              <a:buFontTx/>
              <a:buNone/>
            </a:pPr>
            <a:r>
              <a:rPr lang="he-IL">
                <a:solidFill>
                  <a:srgbClr val="FF9933"/>
                </a:solidFill>
                <a:cs typeface="NarkisTammyMF" pitchFamily="2" charset="-79"/>
              </a:rPr>
              <a:t>מידת העומס תלויה בעצימותה, במשכה, בתדירותה ובסוגה של פעילות גופנית נתונה.</a:t>
            </a:r>
          </a:p>
          <a:p>
            <a:pPr>
              <a:buFontTx/>
              <a:buNone/>
            </a:pPr>
            <a:r>
              <a:rPr lang="he-IL">
                <a:solidFill>
                  <a:srgbClr val="FF9933"/>
                </a:solidFill>
                <a:cs typeface="NarkisTammyMF" pitchFamily="2" charset="-79"/>
              </a:rPr>
              <a:t>העלאת העומס תתבצע רק לאחר שהגוף התאים עצמו לעומס נתון (פרק זמן של כ-4 שבועות).</a:t>
            </a:r>
            <a:endParaRPr lang="en-US">
              <a:solidFill>
                <a:srgbClr val="FF9933"/>
              </a:solidFill>
              <a:cs typeface="NarkisTammyMF" pitchFamily="2" charset="-79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109639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e-IL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אימון לשיפור יכולת הגיוס של יחידות מוטוריות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אינו גורם לעלייה מהותית </a:t>
            </a: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במסת השריר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.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במקצועות ספורט כקפיצה לגובה והתעמלות מכשירים, שבהם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עודף משקל </a:t>
            </a: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של הספורטאי  עלול לפגוע באיכות הביצוע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, תינתן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בתהליך האימון לפיתוח</a:t>
            </a: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 כוח מרבי העדפה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לשיפור  יכולת הגיוס של היחידות המוטוריות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על- פני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הגדלת המסה השרירית. </a:t>
            </a: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61048"/>
            <a:ext cx="3124944" cy="24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494359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אימון </a:t>
            </a:r>
            <a:r>
              <a:rPr lang="he-IL" sz="28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פלאומטרי</a:t>
            </a:r>
            <a:r>
              <a:rPr lang="he-IL" sz="2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sz="2800" b="1" u="sng" dirty="0">
                <a:latin typeface="Arial" pitchFamily="34" charset="0"/>
                <a:cs typeface="Arial" pitchFamily="34" charset="0"/>
              </a:rPr>
              <a:t>     </a:t>
            </a:r>
            <a:endParaRPr lang="he-IL" sz="2800" b="1" u="sng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b="1" u="sng" dirty="0">
                <a:latin typeface="Arial" pitchFamily="34" charset="0"/>
                <a:cs typeface="Arial" pitchFamily="34" charset="0"/>
              </a:rPr>
              <a:t> אימון </a:t>
            </a:r>
            <a:r>
              <a:rPr lang="he-IL" sz="2400" b="1" u="sng" dirty="0" err="1">
                <a:latin typeface="Arial" pitchFamily="34" charset="0"/>
                <a:cs typeface="Arial" pitchFamily="34" charset="0"/>
              </a:rPr>
              <a:t>פליאומטרי</a:t>
            </a:r>
            <a:r>
              <a:rPr lang="he-IL" sz="24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הוא שיטת אימון ייחודית לשיפור יכולת הגיוס של יחידות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מוטוריות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בצורת אימון זו מפעילים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עומס אקסצנטרי על השריר, בולמים אותו ועוברים 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מיד להתכווצות קונצנטרית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 לדוגמה, עומדים על ארגז בגובה כ- 40 ס"מ,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נוחתים מהארגז עם  שתי רגליים לרצפה ומנתרים מיד אחר- כך כלפי מעלה.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הנחיתה גורמת למתיחת שריר  הארבע- ראשי תוך התכווצות אקסצנטרית.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הניתור שמגיע אחר- כך נובע מהתכווצות  קונצנטרית של שריר הארבע –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ראשי.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האימון </a:t>
            </a:r>
            <a:r>
              <a:rPr lang="he-IL" sz="2400" b="1" dirty="0" err="1">
                <a:latin typeface="Arial" pitchFamily="34" charset="0"/>
                <a:cs typeface="Arial" pitchFamily="34" charset="0"/>
              </a:rPr>
              <a:t>הפליאומטרי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מבוסס על הפעלה מוגברת של היחידות 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המוטוריות בשרי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ר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הנובעת מעירור כישור השריר והפעלת רפלקס המתיחה.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מתיחת השריר המתרחשת  בעת ההתכווצות האקסצנטרית המבוצעת בשלב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הראשון של הפעולה, מהווה מאיץ (טריגר) להפעלת רפלקס המתיחה. </a:t>
            </a: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dirty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פעילות שרירית מסוג זה המכונה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מחזור מתיחה - התקצרות 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strech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shorten cycle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), מאפיינת פעולות רבות בענפי הספורט השונים: ניתור לחסימה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בכדורעף, נחיתה על רגל  אחת ומיד אחר- כך ניתור בקפיצה משולשת, זריקה לשער בכדוריד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ועוד.         </a:t>
            </a:r>
            <a:endParaRPr lang="he-IL" sz="20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האימון </a:t>
            </a:r>
            <a:r>
              <a:rPr lang="he-IL" sz="2000" dirty="0" err="1">
                <a:latin typeface="Arial" pitchFamily="34" charset="0"/>
                <a:cs typeface="Arial" pitchFamily="34" charset="0"/>
              </a:rPr>
              <a:t>הפליאומטרי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הוא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אימון עצים המיועד לספורטאים ברמה גבוהה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 כמו כל אימון הכולל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פעילות אקסצנטרית, הוא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כרוך בסכנת פציעה במהלך ביצוע לא זהיר וכן בכאבי שרירים 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מאוחרים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, אם העומס איננו מתאים לרמת המתאמן.              </a:t>
            </a:r>
            <a:endParaRPr lang="he-IL" sz="20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אימון </a:t>
            </a:r>
            <a:r>
              <a:rPr lang="he-IL" sz="2400" b="1" dirty="0" err="1">
                <a:latin typeface="Arial" pitchFamily="34" charset="0"/>
                <a:cs typeface="Arial" pitchFamily="34" charset="0"/>
              </a:rPr>
              <a:t>פליאומטרי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יכול להתבצע כנגד התנגדות של: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1.משקל הגוף,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2. משקולות חופשיות, 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3. מכונות כוח.</a:t>
            </a:r>
            <a:endParaRPr lang="he-IL" sz="20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אמת- המידה המקובלת לתחילת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אימון </a:t>
            </a:r>
            <a:r>
              <a:rPr lang="he-IL" sz="2400" b="1" dirty="0" err="1">
                <a:latin typeface="Arial" pitchFamily="34" charset="0"/>
                <a:cs typeface="Arial" pitchFamily="34" charset="0"/>
              </a:rPr>
              <a:t>פליאומטרי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לרגליים עם התנגדות של משקולות </a:t>
            </a:r>
          </a:p>
          <a:p>
            <a:pPr>
              <a:spcBef>
                <a:spcPct val="50000"/>
              </a:spcBef>
            </a:pPr>
            <a:r>
              <a:rPr lang="he-IL" sz="2000" b="1" dirty="0">
                <a:latin typeface="Arial" pitchFamily="34" charset="0"/>
                <a:cs typeface="Arial" pitchFamily="34" charset="0"/>
              </a:rPr>
              <a:t>ומכונות כוח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היא כאשר המתאמן מסוגל לבצע תרגיל </a:t>
            </a:r>
            <a:r>
              <a:rPr lang="he-IL" sz="2000" dirty="0" err="1">
                <a:latin typeface="Arial" pitchFamily="34" charset="0"/>
                <a:cs typeface="Arial" pitchFamily="34" charset="0"/>
              </a:rPr>
              <a:t>סקווט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עם עומס הכפול  ממשקל גופו.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rgbClr val="FF0000"/>
                </a:solidFill>
                <a:effectLst/>
              </a:rPr>
              <a:t>תרגילים אופייניים לאימון </a:t>
            </a:r>
            <a:r>
              <a:rPr lang="he-IL" sz="4000" b="1" dirty="0" err="1">
                <a:solidFill>
                  <a:srgbClr val="FF0000"/>
                </a:solidFill>
                <a:effectLst/>
              </a:rPr>
              <a:t>פליאומטרי</a:t>
            </a:r>
            <a:r>
              <a:rPr lang="he-IL" sz="4000" b="1" dirty="0">
                <a:solidFill>
                  <a:srgbClr val="FF0000"/>
                </a:solidFill>
                <a:effectLst/>
              </a:rPr>
              <a:t/>
            </a:r>
            <a:br>
              <a:rPr lang="he-IL" sz="4000" b="1" dirty="0">
                <a:solidFill>
                  <a:srgbClr val="FF0000"/>
                </a:solidFill>
                <a:effectLst/>
              </a:rPr>
            </a:br>
            <a:r>
              <a:rPr lang="he-IL" sz="2800" b="1" dirty="0">
                <a:solidFill>
                  <a:srgbClr val="FF0000"/>
                </a:solidFill>
                <a:effectLst/>
              </a:rPr>
              <a:t>הנחיתה גורמת למתיחת שריר הארבע ראשי תוך התכווצות אקסצנטרית, הניתור שמגיע אח"כ נובע מהתכווצות קונצנטרית של שריר הארבע ראש</a:t>
            </a:r>
            <a:r>
              <a:rPr lang="he-IL" sz="2800" b="1" dirty="0">
                <a:solidFill>
                  <a:schemeClr val="bg1"/>
                </a:solidFill>
                <a:effectLst/>
              </a:rPr>
              <a:t>י.</a:t>
            </a:r>
            <a:endParaRPr lang="en-US" sz="2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61444" name="Picture 4" descr="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68880" y="3121787"/>
            <a:ext cx="4206240" cy="2093976"/>
          </a:xfrm>
          <a:noFill/>
          <a:ln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  <a:effectLst/>
              </a:rPr>
              <a:t>תרגילים אופייניים לאימון </a:t>
            </a:r>
            <a:r>
              <a:rPr lang="he-IL" b="1" dirty="0" err="1">
                <a:solidFill>
                  <a:srgbClr val="FF0000"/>
                </a:solidFill>
                <a:effectLst/>
              </a:rPr>
              <a:t>פליאומטרי</a:t>
            </a:r>
            <a:endParaRPr lang="en-US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62468" name="Picture 4" descr="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3492" y="3240659"/>
            <a:ext cx="3557016" cy="1856232"/>
          </a:xfrm>
          <a:noFill/>
          <a:ln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  <a:effectLst/>
              </a:rPr>
              <a:t>תרגילים אופייניים לאימון </a:t>
            </a:r>
            <a:r>
              <a:rPr lang="he-IL" b="1" dirty="0" err="1">
                <a:solidFill>
                  <a:srgbClr val="FF0000"/>
                </a:solidFill>
                <a:effectLst/>
              </a:rPr>
              <a:t>פליאומטרי</a:t>
            </a:r>
            <a:endParaRPr lang="en-US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63492" name="Picture 4" descr="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2696" y="3190367"/>
            <a:ext cx="2578608" cy="1956816"/>
          </a:xfrm>
          <a:noFill/>
          <a:ln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24754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he-IL" sz="3200" b="1" dirty="0">
                <a:latin typeface="Arial" pitchFamily="34" charset="0"/>
                <a:cs typeface="Arial" pitchFamily="34" charset="0"/>
              </a:rPr>
              <a:t>תרגילים לפיתוח כוח                                   </a:t>
            </a:r>
            <a:endParaRPr lang="he-IL" sz="3200" b="1" dirty="0"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 תרגילי כוח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לקבוצות השרירים 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הם האמצעי ליישום ההתנגדות</a:t>
            </a:r>
          </a:p>
          <a:p>
            <a:pPr marL="457200" indent="-457200"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 באימונים לפיתוח סוגי  הכוח השונים. </a:t>
            </a:r>
            <a:endParaRPr lang="he-IL" sz="2800" dirty="0">
              <a:latin typeface="Arial" pitchFamily="34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 שלוש דרכים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 שכיחות </a:t>
            </a:r>
            <a:r>
              <a:rPr lang="he-IL" sz="2800" b="1" dirty="0">
                <a:latin typeface="Arial" pitchFamily="34" charset="0"/>
                <a:cs typeface="Arial" pitchFamily="34" charset="0"/>
              </a:rPr>
              <a:t>ליצירת עומס על השרירים</a:t>
            </a:r>
            <a:r>
              <a:rPr lang="he-IL" sz="2800" dirty="0">
                <a:latin typeface="Arial" pitchFamily="34" charset="0"/>
                <a:cs typeface="Arial" pitchFamily="34" charset="0"/>
              </a:rPr>
              <a:t>: </a:t>
            </a:r>
            <a:endParaRPr lang="he-IL" sz="2800" dirty="0">
              <a:latin typeface="Arial" pitchFamily="34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פעולה כנגד משקל הגוף,    </a:t>
            </a:r>
            <a:endParaRPr lang="he-IL" sz="2800" dirty="0">
              <a:latin typeface="Arial" pitchFamily="34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2.פעולה כנגד משקולות חופשיות </a:t>
            </a:r>
            <a:endParaRPr lang="he-IL" sz="2800" dirty="0">
              <a:latin typeface="Arial" pitchFamily="34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he-IL" sz="2800" dirty="0">
                <a:latin typeface="Arial" pitchFamily="34" charset="0"/>
                <a:cs typeface="Arial" pitchFamily="34" charset="0"/>
              </a:rPr>
              <a:t>3.פעולה כנגד מכונות כוח.            </a:t>
            </a:r>
          </a:p>
          <a:p>
            <a:pPr marL="457200" indent="-457200"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</a:pPr>
            <a:endParaRPr lang="he-IL" dirty="0">
              <a:latin typeface="Arial" pitchFamily="34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he-IL" dirty="0">
                <a:latin typeface="Arial" pitchFamily="34" charset="0"/>
                <a:cs typeface="Arial" pitchFamily="34" charset="0"/>
              </a:rPr>
              <a:t>                                                                                </a:t>
            </a:r>
            <a:endParaRPr lang="he-IL" dirty="0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32859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תרגילי כוח כנגד משקל הגוף                               </a:t>
            </a:r>
          </a:p>
          <a:p>
            <a:pPr marL="457200" indent="-457200"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בתרגילים הבאים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משקל הגוף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כוח הכובד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) מהווה את ההתנגדות לפעולת השרירים.         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endParaRPr lang="he-IL" sz="2400" dirty="0">
              <a:latin typeface="Arial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לשימוש במשקל הגוף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מספר יתרונות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: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1.המתאמן אינו זקוק למכשור מיוחד שלעתים איננו זמין, ועלותו יכולה להיות</a:t>
            </a:r>
          </a:p>
          <a:p>
            <a:pPr marL="457200" indent="-457200"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   גבוהה. </a:t>
            </a:r>
            <a:endParaRPr lang="he-IL" sz="2400" dirty="0">
              <a:latin typeface="Arial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2. במהלך ביצוע התרגיל המפרקים והשרירים פועלים על-פני טווח תנועה רחב. </a:t>
            </a:r>
            <a:endParaRPr lang="he-IL" sz="2400" dirty="0">
              <a:latin typeface="Arial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3. בנוסף, פיתוח כוח כנגד משקל גוף (כוח יחסי) מהווה אימון ספציפי לחיי </a:t>
            </a:r>
          </a:p>
          <a:p>
            <a:pPr marL="457200" indent="-457200"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   היומיום, שבהם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המצב השכיח הוא זה שיש לשאת ולהתגבר על משקל </a:t>
            </a:r>
          </a:p>
          <a:p>
            <a:pPr marL="457200" indent="-457200"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    הגוף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.     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 </a:t>
            </a:r>
            <a:endParaRPr lang="he-IL" sz="2400" dirty="0">
              <a:latin typeface="Arial" pitchFamily="34" charset="0"/>
            </a:endParaRPr>
          </a:p>
          <a:p>
            <a:pPr marL="457200" indent="-457200">
              <a:spcBef>
                <a:spcPct val="50000"/>
              </a:spcBef>
            </a:pPr>
            <a:endParaRPr lang="he-IL" dirty="0">
              <a:latin typeface="Arial" pitchFamily="34" charset="0"/>
            </a:endParaRPr>
          </a:p>
          <a:p>
            <a:pPr marL="457200" indent="-457200">
              <a:spcBef>
                <a:spcPct val="50000"/>
              </a:spcBef>
            </a:pPr>
            <a:endParaRPr lang="he-IL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278642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לעומת יתרונות אלה יש לסוג זה של עבודה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החסרונות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: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1. מגוון התרגילים כנגד משקל הגוף 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אינו גדול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2. קיים קושי לבקר במדויק את העומס המופעל על השריר וליישם את עקרונות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  האימון: עומס יסף והדרגתיות.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תרגיל 1 – שכיבות סמיכה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שרירים פועלים : חזה גדול, דלתא קדמי, תלת ראשי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 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dirty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93176"/>
            <a:ext cx="5204048" cy="366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0"/>
            <a:ext cx="8208963" cy="536575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75000"/>
                  </a:schemeClr>
                </a:solidFill>
              </a:rPr>
              <a:t>תרגילי כוח כנגד משקל גוף</a:t>
            </a:r>
            <a:r>
              <a:rPr lang="he-IL" sz="4000" b="1" dirty="0">
                <a:solidFill>
                  <a:schemeClr val="bg1"/>
                </a:solidFill>
              </a:rPr>
              <a:t/>
            </a:r>
            <a:br>
              <a:rPr lang="he-IL" sz="4000" b="1" dirty="0">
                <a:solidFill>
                  <a:schemeClr val="bg1"/>
                </a:solidFill>
              </a:rPr>
            </a:b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78852" name="Picture 4" descr="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1196975"/>
            <a:ext cx="2041525" cy="3024188"/>
          </a:xfrm>
          <a:noFill/>
          <a:ln/>
        </p:spPr>
      </p:pic>
      <p:pic>
        <p:nvPicPr>
          <p:cNvPr id="78853" name="Picture 5" descr="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275" y="1196975"/>
            <a:ext cx="2879725" cy="2149475"/>
          </a:xfrm>
          <a:prstGeom prst="rect">
            <a:avLst/>
          </a:prstGeom>
          <a:noFill/>
        </p:spPr>
      </p:pic>
      <p:pic>
        <p:nvPicPr>
          <p:cNvPr id="78854" name="Picture 6" descr="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350"/>
            <a:ext cx="1414463" cy="3657600"/>
          </a:xfrm>
          <a:prstGeom prst="rect">
            <a:avLst/>
          </a:prstGeom>
          <a:noFill/>
        </p:spPr>
      </p:pic>
      <p:pic>
        <p:nvPicPr>
          <p:cNvPr id="78855" name="Picture 7" descr="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3573463"/>
            <a:ext cx="2273300" cy="2565400"/>
          </a:xfrm>
          <a:prstGeom prst="rect">
            <a:avLst/>
          </a:prstGeom>
          <a:noFill/>
        </p:spPr>
      </p:pic>
      <p:pic>
        <p:nvPicPr>
          <p:cNvPr id="78856" name="Picture 8" descr="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581525"/>
            <a:ext cx="5761038" cy="1909763"/>
          </a:xfrm>
          <a:prstGeom prst="rect">
            <a:avLst/>
          </a:prstGeom>
          <a:noFill/>
        </p:spPr>
      </p:pic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6118225" y="549275"/>
            <a:ext cx="30257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שכיבות שמיכה:חזה גדול, דלתא קדמי, תלת ראשי</a:t>
            </a: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2627784" y="548680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he-IL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מקבילים:חזה גדול, דלתא קדמי, תלת ראשי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0" y="3860800"/>
            <a:ext cx="2700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טיפוס חבל: רחב גבי, דלתא אחורי, דו ראשי זרועי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6443663" y="6165850"/>
            <a:ext cx="27003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מתח: חזה גדול, רחב גבי, טרפז, דו ראשי זרועי</a:t>
            </a: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2195736" y="6309320"/>
            <a:ext cx="3097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he-IL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בטן: ישר בטני, אלכסונים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410200x200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3237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6000" dirty="0">
                <a:solidFill>
                  <a:srgbClr val="FF9933"/>
                </a:solidFill>
                <a:cs typeface="NarkisTammyMF" pitchFamily="2" charset="-79"/>
              </a:rPr>
              <a:t>דוגמאות:</a:t>
            </a:r>
            <a:endParaRPr lang="en-US" sz="6000" dirty="0">
              <a:solidFill>
                <a:srgbClr val="FF9933"/>
              </a:solidFill>
              <a:cs typeface="NarkisTammyMF" pitchFamily="2" charset="-79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he-IL" sz="3600" dirty="0">
                <a:solidFill>
                  <a:srgbClr val="FF9933"/>
                </a:solidFill>
                <a:cs typeface="NarkisTammyMF" pitchFamily="2" charset="-79"/>
              </a:rPr>
              <a:t>באימון לפיתוח סיבולת ממושכת- הגברת קצב ו\או משך הריצה.</a:t>
            </a:r>
          </a:p>
          <a:p>
            <a:pPr>
              <a:buFontTx/>
              <a:buNone/>
            </a:pPr>
            <a:endParaRPr lang="he-IL" sz="3600" dirty="0">
              <a:solidFill>
                <a:srgbClr val="FF9933"/>
              </a:solidFill>
              <a:cs typeface="NarkisTammyMF" pitchFamily="2" charset="-79"/>
            </a:endParaRPr>
          </a:p>
          <a:p>
            <a:r>
              <a:rPr lang="he-IL" sz="3600" dirty="0">
                <a:solidFill>
                  <a:srgbClr val="FF9933"/>
                </a:solidFill>
                <a:cs typeface="NarkisTammyMF" pitchFamily="2" charset="-79"/>
              </a:rPr>
              <a:t>באימון לפיתוח כוח- העלאת ההתנגדות ו\או הוספת אימון שבועי נוסף.</a:t>
            </a:r>
          </a:p>
          <a:p>
            <a:pPr>
              <a:buFontTx/>
              <a:buNone/>
            </a:pPr>
            <a:endParaRPr lang="he-IL" sz="3600" dirty="0">
              <a:solidFill>
                <a:srgbClr val="FF9933"/>
              </a:solidFill>
              <a:cs typeface="NarkisTammyMF" pitchFamily="2" charset="-79"/>
            </a:endParaRPr>
          </a:p>
          <a:p>
            <a:r>
              <a:rPr lang="he-IL" sz="3600" dirty="0">
                <a:solidFill>
                  <a:srgbClr val="FF9933"/>
                </a:solidFill>
                <a:cs typeface="NarkisTammyMF" pitchFamily="2" charset="-79"/>
              </a:rPr>
              <a:t>באימון לפיתוח גמישות- העלאת משך ביצוע התרגיל ו\או מספר הפעמים שהתרגיל יבוצע.</a:t>
            </a:r>
            <a:endParaRPr lang="en-US" sz="3600" dirty="0">
              <a:solidFill>
                <a:srgbClr val="FF9933"/>
              </a:solidFill>
              <a:cs typeface="NarkisTammyMF" pitchFamily="2" charset="-79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448193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800" b="1" dirty="0">
                <a:latin typeface="Arial" pitchFamily="34" charset="0"/>
                <a:cs typeface="Arial" pitchFamily="34" charset="0"/>
              </a:rPr>
              <a:t>תרגילי כוח עם משקולות חופשיות </a:t>
            </a:r>
            <a:r>
              <a:rPr lang="he-IL" dirty="0">
                <a:latin typeface="Arial" pitchFamily="34" charset="0"/>
                <a:cs typeface="Arial" pitchFamily="34" charset="0"/>
              </a:rPr>
              <a:t> </a:t>
            </a:r>
            <a:endParaRPr lang="he-IL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בתרגילים הבאים משקולות חופשיות מהוות את ההתנגדות לפעולת השרירים.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יתרונות 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: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1. עלותן הכספית של המשקולות אינה גבוהה,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2. ניתן לבצע באמצעותן מגוון גדול של תרגילים,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3.לא  נדרש שטח/חדר גדול לביצוע האימון.                     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לעומת יתרונות אלה, לאימון במשקולות חופשיות מספר</a:t>
            </a:r>
            <a:r>
              <a:rPr lang="he-IL" sz="2400" b="1" dirty="0">
                <a:latin typeface="Arial" pitchFamily="34" charset="0"/>
                <a:cs typeface="Arial" pitchFamily="34" charset="0"/>
              </a:rPr>
              <a:t> חסרונות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: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1.טכניקת הביצוע תלויה במתאמן. ביצוע לקוי יפחית את יעילות האימון ועלול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  אף לגרום לפציעות.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2. ישנם תרגילים  המחייבים השגחה ושמירה של בן - זוג. </a:t>
            </a:r>
            <a:endParaRPr lang="he-IL" sz="24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Times New Roman" pitchFamily="18" charset="0"/>
              </a:rPr>
              <a:t>3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. כדי ליישם את עקרון עומס </a:t>
            </a:r>
            <a:r>
              <a:rPr lang="he-IL" sz="2400" dirty="0" err="1">
                <a:latin typeface="Arial" pitchFamily="34" charset="0"/>
                <a:cs typeface="Arial" pitchFamily="34" charset="0"/>
              </a:rPr>
              <a:t>היסף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 באופן מיטבי, כך שההתנגדות של </a:t>
            </a:r>
          </a:p>
          <a:p>
            <a:pPr>
              <a:spcBef>
                <a:spcPct val="50000"/>
              </a:spcBef>
            </a:pPr>
            <a:r>
              <a:rPr lang="he-IL" sz="2400" dirty="0">
                <a:latin typeface="Arial" pitchFamily="34" charset="0"/>
                <a:cs typeface="Arial" pitchFamily="34" charset="0"/>
              </a:rPr>
              <a:t>   המשקולת תתאים לעקומת הכוח של השריר, יש צורך בידע  מקצועי.</a:t>
            </a:r>
          </a:p>
          <a:p>
            <a:pPr>
              <a:spcBef>
                <a:spcPct val="50000"/>
              </a:spcBef>
            </a:pPr>
            <a:endParaRPr lang="he-IL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dirty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560" y="188640"/>
            <a:ext cx="8201025" cy="46355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75000"/>
                  </a:schemeClr>
                </a:solidFill>
              </a:rPr>
              <a:t>תרגילי כוח עם משקולות חופשיות</a:t>
            </a:r>
            <a:r>
              <a:rPr lang="he-IL" sz="4000" b="1" dirty="0">
                <a:solidFill>
                  <a:schemeClr val="bg1"/>
                </a:solidFill>
              </a:rPr>
              <a:t/>
            </a:r>
            <a:br>
              <a:rPr lang="he-IL" sz="4000" b="1" dirty="0">
                <a:solidFill>
                  <a:schemeClr val="bg1"/>
                </a:solidFill>
              </a:rPr>
            </a:b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79876" name="Picture 4" descr="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88125" y="1125538"/>
            <a:ext cx="2351088" cy="2592387"/>
          </a:xfrm>
          <a:noFill/>
          <a:ln/>
        </p:spPr>
      </p:pic>
      <p:pic>
        <p:nvPicPr>
          <p:cNvPr id="79877" name="Picture 5" descr="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875" y="1125538"/>
            <a:ext cx="2216150" cy="3168650"/>
          </a:xfrm>
          <a:prstGeom prst="rect">
            <a:avLst/>
          </a:prstGeom>
          <a:noFill/>
        </p:spPr>
      </p:pic>
      <p:pic>
        <p:nvPicPr>
          <p:cNvPr id="79878" name="Picture 6" descr="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25538"/>
            <a:ext cx="1800225" cy="3097212"/>
          </a:xfrm>
          <a:prstGeom prst="rect">
            <a:avLst/>
          </a:prstGeom>
          <a:noFill/>
        </p:spPr>
      </p:pic>
      <p:pic>
        <p:nvPicPr>
          <p:cNvPr id="79879" name="Picture 7" descr="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3860800"/>
            <a:ext cx="2700337" cy="2535238"/>
          </a:xfrm>
          <a:prstGeom prst="rect">
            <a:avLst/>
          </a:prstGeom>
          <a:noFill/>
        </p:spPr>
      </p:pic>
      <p:pic>
        <p:nvPicPr>
          <p:cNvPr id="79880" name="Picture 8" descr="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365625"/>
            <a:ext cx="4176712" cy="2133600"/>
          </a:xfrm>
          <a:prstGeom prst="rect">
            <a:avLst/>
          </a:prstGeom>
          <a:noFill/>
        </p:spPr>
      </p:pic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827088" y="6446838"/>
            <a:ext cx="345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he-IL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פרפר: חזה גדול, דלתא קדמי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6372225" y="6216650"/>
            <a:ext cx="2627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he-IL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לחיצת כתפיים: דלתא, תלת ראשי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323850" y="549275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הרמת ידיים: דלתא</a:t>
            </a: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3563938" y="549275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פשיטת מרפק: תלת ראשי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6659563" y="549275"/>
            <a:ext cx="21605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1כפיפת מרפק: דו ראשי זרועי, זרוע</a:t>
            </a:r>
            <a:br>
              <a:rPr lang="he-IL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493812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 b="1" dirty="0">
                <a:latin typeface="Arial" pitchFamily="34" charset="0"/>
                <a:cs typeface="Arial" pitchFamily="34" charset="0"/>
              </a:rPr>
              <a:t>תרגילי כוח עם מכונות כוח                                </a:t>
            </a:r>
            <a:endParaRPr lang="he-IL" sz="24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בתרגילים הבאים מכונות כוח יוצרות את ההתנגדות לפעולת השרירים. בשוק מועדוני 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הבריאות וחדרי הכושר קיים מגוון גדול של מכונות כוח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he-IL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לאימון במכונות כוח מספר 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יתרונות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: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תבנית התנועה מוכתבת על - ידי המכונה, ולכן אין צורך בשמירת בן- זוג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.יעילות האימון גבוהה ופוחת הסיכון של פציעה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3. במכונות כוח שתוכננו בצורה נכונה, ההתנגדות תואמת לעקומת הכוח של השריר, ולכן ניתן</a:t>
            </a: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   ליישם בהן את עקרונות עומס </a:t>
            </a:r>
            <a:r>
              <a:rPr lang="he-IL" sz="2000" dirty="0" err="1">
                <a:latin typeface="Arial" pitchFamily="34" charset="0"/>
                <a:cs typeface="Arial" pitchFamily="34" charset="0"/>
              </a:rPr>
              <a:t>היסף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וההדרגתיות באופן מיטבי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Times New Roman"/>
                <a:cs typeface="Arial" pitchFamily="34" charset="0"/>
              </a:rPr>
              <a:t> </a:t>
            </a:r>
            <a:r>
              <a:rPr lang="he-IL" sz="2000" b="1" dirty="0">
                <a:latin typeface="Arial" pitchFamily="34" charset="0"/>
                <a:cs typeface="Arial" pitchFamily="34" charset="0"/>
              </a:rPr>
              <a:t>חסרונן של מכונות הכוח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: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1. בעלותן הגבוהה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he-IL" sz="2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.2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במגוון המצומצם של תרגילים שניתן לבצע באמצעותן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he-IL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424863" cy="776288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תרגילי כוח עם מכונות כוח:</a:t>
            </a:r>
            <a:br>
              <a:rPr lang="he-IL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he-IL" sz="1600" dirty="0">
                <a:solidFill>
                  <a:schemeClr val="bg1"/>
                </a:solidFill>
              </a:rPr>
              <a:t>.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0900" name="Picture 4" descr="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1341438"/>
            <a:ext cx="4427537" cy="1685925"/>
          </a:xfrm>
          <a:noFill/>
          <a:ln/>
        </p:spPr>
      </p:pic>
      <p:pic>
        <p:nvPicPr>
          <p:cNvPr id="80901" name="Picture 5" descr="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4356100" cy="1817688"/>
          </a:xfrm>
          <a:prstGeom prst="rect">
            <a:avLst/>
          </a:prstGeom>
          <a:noFill/>
        </p:spPr>
      </p:pic>
      <p:pic>
        <p:nvPicPr>
          <p:cNvPr id="80902" name="Picture 6" descr="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363"/>
            <a:ext cx="5256213" cy="2222500"/>
          </a:xfrm>
          <a:prstGeom prst="rect">
            <a:avLst/>
          </a:prstGeom>
          <a:noFill/>
        </p:spPr>
      </p:pic>
      <p:pic>
        <p:nvPicPr>
          <p:cNvPr id="80903" name="Picture 7" descr="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57563"/>
            <a:ext cx="3635375" cy="2990850"/>
          </a:xfrm>
          <a:prstGeom prst="rect">
            <a:avLst/>
          </a:prstGeom>
          <a:noFill/>
        </p:spPr>
      </p:pic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076825" y="908050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לחיצת חזה: </a:t>
            </a:r>
            <a:r>
              <a:rPr lang="he-IL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חזה</a:t>
            </a:r>
            <a:r>
              <a:rPr lang="he-IL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גדול, דלתא קדמי</a:t>
            </a: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323850" y="10525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he-IL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he-IL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כפיפת ברכיים: פושטי ברך, תאומים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5508625" y="6243638"/>
            <a:ext cx="3455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3.פולי עליון: רחב גבי, דלתא אחורי, דו ראשי זרועי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1331913" y="6216650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4.לחיצת רגליים: ארבע ראשי, פושטי ברך, עכוז גדול.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>
                <a:hlinkClick r:id="rId6"/>
              </a:rPr>
              <a:t>www.youtube.com/watch?v=TelMvfMhOZc</a:t>
            </a:r>
            <a:endParaRPr lang="he-IL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עבודת בית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e-IL" dirty="0"/>
              <a:t>שאלות בספר</a:t>
            </a:r>
          </a:p>
          <a:p>
            <a:pPr algn="ctr">
              <a:buNone/>
            </a:pPr>
            <a:r>
              <a:rPr lang="he-IL" dirty="0"/>
              <a:t>עמ' 378-379</a:t>
            </a:r>
          </a:p>
          <a:p>
            <a:pPr algn="ctr">
              <a:buNone/>
            </a:pPr>
            <a:r>
              <a:rPr lang="he-IL" dirty="0"/>
              <a:t>שאלות : 1,4,6,8,9,10,11</a:t>
            </a:r>
          </a:p>
        </p:txBody>
      </p:sp>
      <p:pic>
        <p:nvPicPr>
          <p:cNvPr id="4098" name="Picture 2" descr="D:\המסמכים\My Pictures\Microsoft Clip Organizer\j028900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138" y="4367213"/>
            <a:ext cx="1489075" cy="1357312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6372200" y="6237312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C00000"/>
                </a:solidFill>
              </a:rPr>
              <a:t>שיטות אימון לפיתוח סבולת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49488"/>
            <a:ext cx="4608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0" y="1357313"/>
            <a:ext cx="6929438" cy="181588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he-IL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יכולת להתמיד בפעילות גופנית הכוללת שיתוף פעולה של קבוצות שרירים גדולות , ובעיקר את מערכת הלב והריאה .</a:t>
            </a:r>
          </a:p>
        </p:txBody>
      </p:sp>
      <p:pic>
        <p:nvPicPr>
          <p:cNvPr id="4099" name="Picture 2" descr="Male Bicyclist Riding Hard Animation&#10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Swimmer swimming the butterfly stroke Animation&#10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40719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Three Athletes Running Relay Race Anim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3357563"/>
            <a:ext cx="17145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14563" y="500063"/>
            <a:ext cx="5786437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מהי סבולת לב ריאה ???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63" y="285750"/>
            <a:ext cx="6643687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שיטות לאימון סבולת לב - ריאה</a:t>
            </a:r>
          </a:p>
        </p:txBody>
      </p:sp>
      <p:sp>
        <p:nvSpPr>
          <p:cNvPr id="3" name="חץ למטה 2"/>
          <p:cNvSpPr/>
          <p:nvPr/>
        </p:nvSpPr>
        <p:spPr>
          <a:xfrm flipH="1">
            <a:off x="4643438" y="1214438"/>
            <a:ext cx="311150" cy="9286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571875" y="2143125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3200" b="1">
                <a:solidFill>
                  <a:srgbClr val="FF0000"/>
                </a:solidFill>
                <a:latin typeface="Calibri" pitchFamily="34" charset="0"/>
              </a:rPr>
              <a:t>אימוני רצף                                                 </a:t>
            </a:r>
          </a:p>
        </p:txBody>
      </p:sp>
      <p:graphicFrame>
        <p:nvGraphicFramePr>
          <p:cNvPr id="10" name="דיאגרמה 9"/>
          <p:cNvGraphicFramePr/>
          <p:nvPr/>
        </p:nvGraphicFramePr>
        <p:xfrm>
          <a:off x="1714480" y="26431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6" name="Picture 7" descr="Football Player Chasing Running Back Animation&#10;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135731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nimBg="1" autoUpdateAnimBg="0"/>
      <p:bldP spid="5124" grpId="0" autoUpdateAnimBg="0"/>
      <p:bldGraphic spid="10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http://images.one.co.il/images/d/dmain/361_185/gg784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37274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1500" y="928688"/>
            <a:ext cx="8286750" cy="35004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אימוני רצף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4000" b="1" dirty="0">
                <a:latin typeface="+mn-lt"/>
                <a:cs typeface="+mn-cs"/>
              </a:rPr>
              <a:t>באימונים אלו הדגש הוא על משך המאמץ                                                               </a:t>
            </a:r>
            <a:r>
              <a:rPr lang="he-IL" sz="4000" b="1" dirty="0">
                <a:solidFill>
                  <a:srgbClr val="FF0000"/>
                </a:solidFill>
                <a:latin typeface="+mn-lt"/>
                <a:cs typeface="+mn-cs"/>
              </a:rPr>
              <a:t>( ללא הפסקה ובדופק קבוע ) </a:t>
            </a:r>
            <a:r>
              <a:rPr lang="he-IL" sz="4000" b="1" dirty="0">
                <a:solidFill>
                  <a:srgbClr val="FFFF00"/>
                </a:solidFill>
                <a:latin typeface="+mn-lt"/>
                <a:cs typeface="+mn-cs"/>
              </a:rPr>
              <a:t>.  </a:t>
            </a:r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642938" y="5072063"/>
            <a:ext cx="7358062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e-IL" sz="2800" b="1">
                <a:solidFill>
                  <a:schemeClr val="bg1"/>
                </a:solidFill>
                <a:latin typeface="Calibri" pitchFamily="34" charset="0"/>
              </a:rPr>
              <a:t> אימון התאוששות 60% - 50%                 </a:t>
            </a:r>
            <a:r>
              <a:rPr lang="he-IL" sz="2400" b="1">
                <a:latin typeface="Calibri" pitchFamily="34" charset="0"/>
              </a:rPr>
              <a:t>מתבצע בדרך כלל לאחר אימון קשה או תחרות .  </a:t>
            </a:r>
            <a:endParaRPr lang="he-IL" sz="2800" b="1">
              <a:latin typeface="Calibri" pitchFamily="34" charset="0"/>
            </a:endParaRPr>
          </a:p>
          <a:p>
            <a:endParaRPr lang="he-IL" sz="3200" b="1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he-IL" sz="2800" b="1">
                <a:latin typeface="Calibri" pitchFamily="34" charset="0"/>
              </a:rPr>
              <a:t> </a:t>
            </a:r>
            <a:r>
              <a:rPr lang="he-IL" sz="28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מלבן 1"/>
          <p:cNvSpPr>
            <a:spLocks noChangeArrowheads="1"/>
          </p:cNvSpPr>
          <p:nvPr/>
        </p:nvSpPr>
        <p:spPr bwMode="auto">
          <a:xfrm>
            <a:off x="357188" y="571500"/>
            <a:ext cx="82867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אימוני רצף בעצימות נמוכה –                                                   </a:t>
            </a:r>
            <a:r>
              <a:rPr lang="he-IL" sz="2400" b="1" dirty="0">
                <a:latin typeface="Calibri" pitchFamily="34" charset="0"/>
              </a:rPr>
              <a:t>באימונים אלו הדגש הוא על משך המאמץ , ולא על קצב המאמץ .</a:t>
            </a:r>
          </a:p>
          <a:p>
            <a:r>
              <a:rPr lang="he-IL" sz="2400" b="1" dirty="0">
                <a:latin typeface="Calibri" pitchFamily="34" charset="0"/>
              </a:rPr>
              <a:t>עצימות המאמץ תהיה 75% - 60% מהדופק המרבי . </a:t>
            </a:r>
          </a:p>
          <a:p>
            <a:r>
              <a:rPr lang="he-IL" sz="2400" b="1" dirty="0">
                <a:latin typeface="Calibri" pitchFamily="34" charset="0"/>
              </a:rPr>
              <a:t>אימונים אלו נמשכים מעל לשעה .                                                              </a:t>
            </a:r>
            <a:endParaRPr lang="he-IL" sz="2400" dirty="0"/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57188" y="2286000"/>
            <a:ext cx="82153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אימוני רצף בעצימות גבוהה –                                      </a:t>
            </a:r>
            <a:r>
              <a:rPr lang="he-IL" sz="2400" b="1" dirty="0">
                <a:latin typeface="Calibri" pitchFamily="34" charset="0"/>
              </a:rPr>
              <a:t>באימונים אלו הדגש הוא על קצב המאמץ ולא על משך המאמץ .</a:t>
            </a:r>
          </a:p>
          <a:p>
            <a:r>
              <a:rPr lang="he-IL" sz="2400" b="1" dirty="0">
                <a:latin typeface="Calibri" pitchFamily="34" charset="0"/>
              </a:rPr>
              <a:t>עצימות המאמץ תהיה 85% - 80% מהדופק המרבי . </a:t>
            </a:r>
          </a:p>
          <a:p>
            <a:r>
              <a:rPr lang="he-IL" sz="2400" b="1" dirty="0">
                <a:latin typeface="Calibri" pitchFamily="34" charset="0"/>
              </a:rPr>
              <a:t>אימונים אלו נמשכים בין 50 – 30 דקות . </a:t>
            </a:r>
            <a:endParaRPr lang="he-IL" sz="2000" b="1" dirty="0">
              <a:latin typeface="Calibri" pitchFamily="34" charset="0"/>
            </a:endParaRPr>
          </a:p>
        </p:txBody>
      </p:sp>
      <p:sp>
        <p:nvSpPr>
          <p:cNvPr id="7172" name="מלבן 3"/>
          <p:cNvSpPr>
            <a:spLocks noChangeArrowheads="1"/>
          </p:cNvSpPr>
          <p:nvPr/>
        </p:nvSpPr>
        <p:spPr bwMode="auto">
          <a:xfrm>
            <a:off x="785813" y="4143375"/>
            <a:ext cx="77152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אימון </a:t>
            </a:r>
            <a:r>
              <a:rPr lang="he-IL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פארטלק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fartlek</a:t>
            </a: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) משחקי מהירות </a:t>
            </a:r>
          </a:p>
          <a:p>
            <a:pPr>
              <a:buFont typeface="Wingdings" pitchFamily="2" charset="2"/>
              <a:buChar char="q"/>
            </a:pPr>
            <a:r>
              <a:rPr lang="he-IL" sz="2800" b="1" dirty="0">
                <a:solidFill>
                  <a:schemeClr val="bg1"/>
                </a:solidFill>
              </a:rPr>
              <a:t>- </a:t>
            </a:r>
            <a:r>
              <a:rPr lang="he-IL" sz="2400" b="1" dirty="0"/>
              <a:t>באימונים אלו משלבים קטעי ריצה בקצב איטי לצד קטעים , שבהם קצב הריצה עולה למהירויות גבוהות ואף מרביות . </a:t>
            </a:r>
          </a:p>
          <a:p>
            <a:pPr algn="ctr"/>
            <a:r>
              <a:rPr lang="he-IL" sz="2400" b="1" dirty="0">
                <a:solidFill>
                  <a:srgbClr val="FF0000"/>
                </a:solidFill>
              </a:rPr>
              <a:t>זהו אימון אירובי בשילוב קטעים אנאירוביים</a:t>
            </a:r>
            <a:endParaRPr lang="he-I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FFC000"/>
                </a:solidFill>
              </a:rPr>
              <a:t>עקרון ההדרגתיות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>
                <a:solidFill>
                  <a:srgbClr val="FFC000"/>
                </a:solidFill>
              </a:rPr>
              <a:t>  </a:t>
            </a:r>
            <a:r>
              <a:rPr lang="he-IL" b="1" dirty="0">
                <a:solidFill>
                  <a:srgbClr val="FFC000"/>
                </a:solidFill>
              </a:rPr>
              <a:t>כדי שהגוף יגיב בפיצוי יסף והיכולת תשתפר, יש להעלות את עומסי </a:t>
            </a:r>
            <a:r>
              <a:rPr lang="he-IL" b="1" dirty="0" err="1">
                <a:solidFill>
                  <a:srgbClr val="FFC000"/>
                </a:solidFill>
              </a:rPr>
              <a:t>היסף</a:t>
            </a:r>
            <a:r>
              <a:rPr lang="he-IL" b="1" dirty="0">
                <a:solidFill>
                  <a:srgbClr val="FFC000"/>
                </a:solidFill>
              </a:rPr>
              <a:t> באופן הדרגתי.</a:t>
            </a:r>
          </a:p>
          <a:p>
            <a:pPr>
              <a:buNone/>
            </a:pPr>
            <a:r>
              <a:rPr lang="he-IL" b="1" dirty="0">
                <a:solidFill>
                  <a:srgbClr val="FFC000"/>
                </a:solidFill>
              </a:rPr>
              <a:t>דוגמאות:</a:t>
            </a:r>
          </a:p>
          <a:p>
            <a:pPr>
              <a:buNone/>
            </a:pPr>
            <a:r>
              <a:rPr lang="he-IL" b="1" dirty="0">
                <a:solidFill>
                  <a:srgbClr val="FFC000"/>
                </a:solidFill>
              </a:rPr>
              <a:t>באימון לפיתוח סבולת ממושכת – אדם שמתחיל באימוני ריצה, </a:t>
            </a:r>
          </a:p>
          <a:p>
            <a:pPr>
              <a:buNone/>
            </a:pPr>
            <a:r>
              <a:rPr lang="he-IL" b="1" dirty="0">
                <a:solidFill>
                  <a:srgbClr val="FFC000"/>
                </a:solidFill>
              </a:rPr>
              <a:t>ירוץ וילך לסירוגין ובהדרגה יעבור לריצה מלאה.</a:t>
            </a:r>
          </a:p>
          <a:p>
            <a:pPr>
              <a:buNone/>
            </a:pPr>
            <a:r>
              <a:rPr lang="he-IL" b="1" dirty="0">
                <a:solidFill>
                  <a:srgbClr val="FFC000"/>
                </a:solidFill>
              </a:rPr>
              <a:t>באימון לפיתוח כוח – העלאת משקל בתרגיל מסוים בהדרגה.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143000" y="142875"/>
            <a:ext cx="7072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ישנן מס' שיטות לביצוע אימון </a:t>
            </a:r>
            <a:r>
              <a:rPr lang="he-IL" sz="4000" b="1" dirty="0" err="1">
                <a:solidFill>
                  <a:srgbClr val="C00000"/>
                </a:solidFill>
              </a:rPr>
              <a:t>פארטלק</a:t>
            </a:r>
            <a:endParaRPr lang="he-IL" sz="2000" dirty="0">
              <a:solidFill>
                <a:srgbClr val="C00000"/>
              </a:solidFill>
            </a:endParaRPr>
          </a:p>
        </p:txBody>
      </p:sp>
      <p:graphicFrame>
        <p:nvGraphicFramePr>
          <p:cNvPr id="6" name="דיאגרמה 5"/>
          <p:cNvGraphicFramePr/>
          <p:nvPr/>
        </p:nvGraphicFramePr>
        <p:xfrm>
          <a:off x="1428728" y="2143116"/>
          <a:ext cx="7286676" cy="456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Graphic spid="6" grpId="0">
        <p:bldAsOne/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428750" y="2071688"/>
            <a:ext cx="5572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3200" b="1" i="1">
                <a:solidFill>
                  <a:srgbClr val="FF0000"/>
                </a:solidFill>
                <a:latin typeface="Calibri" pitchFamily="34" charset="0"/>
              </a:rPr>
              <a:t>אימוני הפוגות ( אינטרוואלים 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285750"/>
            <a:ext cx="7929563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6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המשך - שיטות לאימון סבולת לב - ריאה</a:t>
            </a:r>
          </a:p>
        </p:txBody>
      </p:sp>
      <p:sp>
        <p:nvSpPr>
          <p:cNvPr id="4" name="חץ למטה 3"/>
          <p:cNvSpPr/>
          <p:nvPr/>
        </p:nvSpPr>
        <p:spPr>
          <a:xfrm flipH="1">
            <a:off x="4643438" y="1214438"/>
            <a:ext cx="311150" cy="9286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graphicFrame>
        <p:nvGraphicFramePr>
          <p:cNvPr id="5" name="דיאגרמה 4"/>
          <p:cNvGraphicFramePr/>
          <p:nvPr/>
        </p:nvGraphicFramePr>
        <p:xfrm>
          <a:off x="1571604" y="2571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6" name="Picture 4" descr="Fitness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2786063"/>
            <a:ext cx="20066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/>
      <p:bldP spid="4" grpId="0" animBg="1"/>
      <p:bldGraphic spid="5" grpId="0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מלבן 1"/>
          <p:cNvSpPr>
            <a:spLocks noChangeArrowheads="1"/>
          </p:cNvSpPr>
          <p:nvPr/>
        </p:nvSpPr>
        <p:spPr bwMode="auto">
          <a:xfrm>
            <a:off x="357188" y="214313"/>
            <a:ext cx="828675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e-IL" sz="2800" b="1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he-IL" sz="2800" b="1" i="1" dirty="0">
                <a:solidFill>
                  <a:schemeClr val="accent1"/>
                </a:solidFill>
                <a:latin typeface="Calibri" pitchFamily="34" charset="0"/>
              </a:rPr>
              <a:t>אימוני הפוגות נרחבות –                                                   </a:t>
            </a:r>
            <a:r>
              <a:rPr lang="he-IL" sz="2400" b="1" i="1" dirty="0">
                <a:latin typeface="Calibri" pitchFamily="34" charset="0"/>
              </a:rPr>
              <a:t>מרחקי הריצה באימונים יהיו בטווח 2000 – 600 מטר .                          עצימות המאמץ תהיה 90% - 85% מהדופק המרבי . </a:t>
            </a:r>
            <a:endParaRPr lang="he-IL" sz="2400" i="1" dirty="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28625" y="2357438"/>
            <a:ext cx="821531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he-IL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אימוני הפוגות אירוביים – אנאירוביים –                                      </a:t>
            </a:r>
            <a:r>
              <a:rPr lang="he-IL" sz="2400" b="1" i="1" dirty="0">
                <a:latin typeface="Calibri" pitchFamily="34" charset="0"/>
              </a:rPr>
              <a:t>מרחקי הריצה באימונים יהיו בטווח 600 – 400  מטר .                        עצימות המאמץ תהיה 95% - 85% מהדופק המרבי . </a:t>
            </a:r>
            <a:endParaRPr lang="he-IL" sz="2000" b="1" i="1" dirty="0">
              <a:latin typeface="Calibri" pitchFamily="34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57188" y="4643438"/>
            <a:ext cx="821531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he-I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he-IL" sz="28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אימוני הפוגות אירוביים – אנאירוביים –                                      </a:t>
            </a:r>
            <a:r>
              <a:rPr lang="he-IL" sz="2400" b="1" i="1" dirty="0">
                <a:latin typeface="Calibri" pitchFamily="34" charset="0"/>
              </a:rPr>
              <a:t>מרחקי הריצה באימונים יהיו בטווח 400 - 100 מטר .                        עצימות המאמץ תהיה 100% - 90% מהדופק המרבי . </a:t>
            </a:r>
            <a:endParaRPr lang="he-IL" sz="2000" b="1" i="1" dirty="0">
              <a:latin typeface="Calibri" pitchFamily="34" charset="0"/>
            </a:endParaRPr>
          </a:p>
        </p:txBody>
      </p:sp>
      <p:pic>
        <p:nvPicPr>
          <p:cNvPr id="11269" name="Picture 8" descr="Man Jogging Animation&#10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14325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מחבר ישר 3"/>
          <p:cNvCxnSpPr/>
          <p:nvPr/>
        </p:nvCxnSpPr>
        <p:spPr>
          <a:xfrm>
            <a:off x="857250" y="1000125"/>
            <a:ext cx="7572375" cy="158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>
            <a:off x="1071563" y="4286250"/>
            <a:ext cx="6929437" cy="1588"/>
          </a:xfrm>
          <a:prstGeom prst="line">
            <a:avLst/>
          </a:prstGeom>
          <a:ln w="76200">
            <a:prstDash val="lg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סוגר מסולסל שמאלי 8"/>
          <p:cNvSpPr/>
          <p:nvPr/>
        </p:nvSpPr>
        <p:spPr>
          <a:xfrm rot="16200000">
            <a:off x="4358482" y="713581"/>
            <a:ext cx="534988" cy="196532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3500438" y="2214563"/>
            <a:ext cx="257175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800" b="1">
                <a:solidFill>
                  <a:schemeClr val="bg1"/>
                </a:solidFill>
              </a:rPr>
              <a:t>   </a:t>
            </a:r>
            <a:r>
              <a:rPr lang="he-IL" sz="2800" b="1" i="1">
                <a:solidFill>
                  <a:srgbClr val="7030A0"/>
                </a:solidFill>
              </a:rPr>
              <a:t>אימון רצף</a:t>
            </a:r>
          </a:p>
        </p:txBody>
      </p:sp>
      <p:sp>
        <p:nvSpPr>
          <p:cNvPr id="11" name="סוגר מסולסל שמאלי 10"/>
          <p:cNvSpPr/>
          <p:nvPr/>
        </p:nvSpPr>
        <p:spPr>
          <a:xfrm rot="16200000">
            <a:off x="4214813" y="4000500"/>
            <a:ext cx="536575" cy="196532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3071813" y="5643563"/>
            <a:ext cx="2928937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800" b="1">
                <a:solidFill>
                  <a:schemeClr val="bg1"/>
                </a:solidFill>
              </a:rPr>
              <a:t>   </a:t>
            </a:r>
            <a:r>
              <a:rPr lang="he-IL" sz="2800" b="1" i="1">
                <a:solidFill>
                  <a:srgbClr val="7030A0"/>
                </a:solidFill>
              </a:rPr>
              <a:t>אימון אינטרוואל</a:t>
            </a:r>
          </a:p>
        </p:txBody>
      </p:sp>
      <p:cxnSp>
        <p:nvCxnSpPr>
          <p:cNvPr id="14" name="מחבר חץ ישר 13"/>
          <p:cNvCxnSpPr/>
          <p:nvPr/>
        </p:nvCxnSpPr>
        <p:spPr>
          <a:xfrm rot="5400000">
            <a:off x="929481" y="4928394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97" name="TextBox 14"/>
          <p:cNvSpPr txBox="1">
            <a:spLocks noChangeArrowheads="1"/>
          </p:cNvSpPr>
          <p:nvPr/>
        </p:nvSpPr>
        <p:spPr bwMode="auto">
          <a:xfrm>
            <a:off x="714375" y="5572125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b="1" i="1"/>
              <a:t>      </a:t>
            </a:r>
            <a:r>
              <a:rPr lang="he-IL" sz="2400" b="1" i="1"/>
              <a:t>עבודה</a:t>
            </a:r>
          </a:p>
        </p:txBody>
      </p:sp>
      <p:cxnSp>
        <p:nvCxnSpPr>
          <p:cNvPr id="18" name="מחבר חץ ישר 17"/>
          <p:cNvCxnSpPr/>
          <p:nvPr/>
        </p:nvCxnSpPr>
        <p:spPr>
          <a:xfrm rot="5400000" flipH="1" flipV="1">
            <a:off x="1330325" y="3884613"/>
            <a:ext cx="919163" cy="7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99" name="TextBox 20"/>
          <p:cNvSpPr txBox="1">
            <a:spLocks noChangeArrowheads="1"/>
          </p:cNvSpPr>
          <p:nvPr/>
        </p:nvSpPr>
        <p:spPr bwMode="auto">
          <a:xfrm>
            <a:off x="1000125" y="2928938"/>
            <a:ext cx="1428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b="1"/>
              <a:t>      </a:t>
            </a:r>
            <a:r>
              <a:rPr lang="he-IL" sz="2400" b="1" i="1"/>
              <a:t>מנוחה</a:t>
            </a:r>
          </a:p>
        </p:txBody>
      </p:sp>
      <p:cxnSp>
        <p:nvCxnSpPr>
          <p:cNvPr id="22" name="מחבר חץ ישר 21"/>
          <p:cNvCxnSpPr/>
          <p:nvPr/>
        </p:nvCxnSpPr>
        <p:spPr>
          <a:xfrm rot="5400000">
            <a:off x="7001669" y="4928394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01" name="TextBox 22"/>
          <p:cNvSpPr txBox="1">
            <a:spLocks noChangeArrowheads="1"/>
          </p:cNvSpPr>
          <p:nvPr/>
        </p:nvSpPr>
        <p:spPr bwMode="auto">
          <a:xfrm>
            <a:off x="6858000" y="5572125"/>
            <a:ext cx="1357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b="1"/>
              <a:t>      </a:t>
            </a:r>
            <a:r>
              <a:rPr lang="he-IL" sz="2400" b="1" i="1"/>
              <a:t>עבודה</a:t>
            </a:r>
          </a:p>
        </p:txBody>
      </p:sp>
      <p:sp>
        <p:nvSpPr>
          <p:cNvPr id="12302" name="TextBox 24"/>
          <p:cNvSpPr txBox="1">
            <a:spLocks noChangeArrowheads="1"/>
          </p:cNvSpPr>
          <p:nvPr/>
        </p:nvSpPr>
        <p:spPr bwMode="auto">
          <a:xfrm>
            <a:off x="7500938" y="3000375"/>
            <a:ext cx="142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b="1" i="1"/>
              <a:t>      </a:t>
            </a:r>
            <a:r>
              <a:rPr lang="he-IL" sz="2400" b="1" i="1"/>
              <a:t>מנוחה</a:t>
            </a:r>
          </a:p>
        </p:txBody>
      </p:sp>
      <p:cxnSp>
        <p:nvCxnSpPr>
          <p:cNvPr id="33" name="מחבר חץ ישר 32"/>
          <p:cNvCxnSpPr/>
          <p:nvPr/>
        </p:nvCxnSpPr>
        <p:spPr>
          <a:xfrm rot="5400000" flipH="1" flipV="1">
            <a:off x="7689056" y="3883819"/>
            <a:ext cx="919163" cy="9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293" grpId="0" animBg="1"/>
      <p:bldP spid="11" grpId="0" animBg="1"/>
      <p:bldP spid="12295" grpId="0" animBg="1"/>
      <p:bldP spid="12297" grpId="0"/>
      <p:bldP spid="12299" grpId="0"/>
      <p:bldP spid="12301" grpId="0"/>
      <p:bldP spid="1230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75" y="142875"/>
            <a:ext cx="2286000" cy="7080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he-IL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דוגמא - 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928813" y="1643063"/>
            <a:ext cx="578643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/>
              <a:t> </a:t>
            </a:r>
            <a:r>
              <a:rPr lang="he-IL" sz="2000" b="1"/>
              <a:t>2000 מטר = 6.30 דקות .</a:t>
            </a:r>
          </a:p>
          <a:p>
            <a:pPr algn="ctr"/>
            <a:r>
              <a:rPr lang="he-IL" sz="2000" b="1"/>
              <a:t>1000 מטר = 3.15 דקות = 195 שניות .</a:t>
            </a:r>
          </a:p>
          <a:p>
            <a:pPr algn="ctr"/>
            <a:endParaRPr lang="he-IL" sz="2000" b="1"/>
          </a:p>
          <a:p>
            <a:r>
              <a:rPr lang="he-IL"/>
              <a:t>																.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071563" y="857250"/>
            <a:ext cx="7143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b="1" i="1" dirty="0">
                <a:solidFill>
                  <a:schemeClr val="accent2"/>
                </a:solidFill>
              </a:rPr>
              <a:t>תלמיד מעוניין לבצע אימון הפוגות בכדי להתכונן  למבחן ריצת 2000 מטר </a:t>
            </a:r>
            <a:r>
              <a:rPr lang="he-IL" b="1" i="1" dirty="0">
                <a:solidFill>
                  <a:schemeClr val="bg1"/>
                </a:solidFill>
              </a:rPr>
              <a:t>. </a:t>
            </a:r>
            <a:r>
              <a:rPr lang="he-IL" b="1" i="1" dirty="0">
                <a:solidFill>
                  <a:schemeClr val="accent2"/>
                </a:solidFill>
              </a:rPr>
              <a:t>התלמיד רוצה לבצע את הריצה בזמן של 6:30 דקות . </a:t>
            </a:r>
          </a:p>
        </p:txBody>
      </p:sp>
      <p:graphicFrame>
        <p:nvGraphicFramePr>
          <p:cNvPr id="6" name="דיאגרמה 5"/>
          <p:cNvGraphicFramePr/>
          <p:nvPr/>
        </p:nvGraphicFramePr>
        <p:xfrm>
          <a:off x="428596" y="2357430"/>
          <a:ext cx="7929618" cy="450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7" name="Picture 7" descr="Woman Hurdling Track And Field Event Animation&#10;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50018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5363" grpId="0" autoUpdateAnimBg="0"/>
      <p:bldP spid="15364" grpId="0" autoUpdateAnimBg="0"/>
      <p:bldGraphic spid="6" grpId="0">
        <p:bldAsOne/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500188" y="357188"/>
            <a:ext cx="6572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tabLst>
                <a:tab pos="2149475" algn="l"/>
                <a:tab pos="5273675" algn="r"/>
              </a:tabLst>
              <a:defRPr/>
            </a:pPr>
            <a:r>
              <a:rPr lang="he-IL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מהו דופק מנוחה ?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tabLst>
                <a:tab pos="2149475" algn="l"/>
                <a:tab pos="5273675" algn="r"/>
              </a:tabLst>
              <a:defRPr/>
            </a:pPr>
            <a:r>
              <a:rPr lang="he-IL" sz="2400" b="1" i="1" dirty="0">
                <a:cs typeface="Times New Roman" pitchFamily="18" charset="0"/>
              </a:rPr>
              <a:t>לצורך מציאת קצב הלב במנוחה די לנו בדרך הפשוטה , בבוקר כשמתעוררים , </a:t>
            </a:r>
          </a:p>
          <a:p>
            <a:pPr algn="ctr" eaLnBrk="0" hangingPunct="0">
              <a:tabLst>
                <a:tab pos="2149475" algn="l"/>
                <a:tab pos="5273675" algn="r"/>
              </a:tabLst>
              <a:defRPr/>
            </a:pPr>
            <a:r>
              <a:rPr lang="he-IL" sz="2400" b="1" i="1" dirty="0">
                <a:cs typeface="Times New Roman" pitchFamily="18" charset="0"/>
              </a:rPr>
              <a:t>לפני שיורדים מהמיטה מודדים את הדופק למשך דקה אחת שלמה , </a:t>
            </a:r>
          </a:p>
          <a:p>
            <a:pPr algn="ctr" eaLnBrk="0" hangingPunct="0">
              <a:tabLst>
                <a:tab pos="2149475" algn="l"/>
                <a:tab pos="5273675" algn="r"/>
              </a:tabLst>
              <a:defRPr/>
            </a:pPr>
            <a:r>
              <a:rPr lang="he-IL" sz="2400" b="1" i="1" dirty="0">
                <a:cs typeface="Times New Roman" pitchFamily="18" charset="0"/>
              </a:rPr>
              <a:t>התוצאה שהתקבלה הינה דופק המנוחה .</a:t>
            </a:r>
            <a:endParaRPr lang="he-IL" sz="2400" b="1" i="1" dirty="0"/>
          </a:p>
        </p:txBody>
      </p:sp>
      <p:sp>
        <p:nvSpPr>
          <p:cNvPr id="18435" name="Rectangle 12"/>
          <p:cNvSpPr>
            <a:spLocks noChangeArrowheads="1"/>
          </p:cNvSpPr>
          <p:nvPr/>
        </p:nvSpPr>
        <p:spPr bwMode="auto">
          <a:xfrm>
            <a:off x="928688" y="3071813"/>
            <a:ext cx="74041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he-IL" sz="2400" b="1" i="1" dirty="0">
                <a:solidFill>
                  <a:schemeClr val="accent6">
                    <a:lumMod val="75000"/>
                  </a:schemeClr>
                </a:solidFill>
              </a:rPr>
              <a:t>מהו דופק מטרה ?</a:t>
            </a:r>
            <a:r>
              <a:rPr lang="he-IL" sz="2400" i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0" hangingPunct="0"/>
            <a:r>
              <a:rPr lang="he-IL" sz="2400" b="1" i="1" dirty="0">
                <a:cs typeface="Times New Roman" pitchFamily="18" charset="0"/>
              </a:rPr>
              <a:t>חשוב לדעת מהו דופק זה כי לפני תחילת האימון יש לדעת מהו סוג האימון אותו ברצוננו </a:t>
            </a:r>
          </a:p>
          <a:p>
            <a:pPr algn="ctr" eaLnBrk="0" hangingPunct="0"/>
            <a:r>
              <a:rPr lang="he-IL" sz="2400" b="1" i="1" dirty="0">
                <a:cs typeface="Times New Roman" pitchFamily="18" charset="0"/>
              </a:rPr>
              <a:t>לבצע ואיזה סוג של שיפור אנו מעוניינים לקבל.</a:t>
            </a:r>
            <a:endParaRPr lang="en-US" sz="2400" b="1" dirty="0"/>
          </a:p>
          <a:p>
            <a:pPr algn="ctr" eaLnBrk="0" hangingPunct="0"/>
            <a:r>
              <a:rPr lang="he-IL" sz="2400" b="1" i="1" dirty="0">
                <a:cs typeface="Times New Roman" pitchFamily="18" charset="0"/>
              </a:rPr>
              <a:t>סיבולת לב ריאה, שריפת שומנים , כוח מתפרץ.</a:t>
            </a:r>
            <a:endParaRPr lang="en-US" sz="2400" b="1" dirty="0"/>
          </a:p>
          <a:p>
            <a:pPr algn="ctr" eaLnBrk="0" hangingPunct="0"/>
            <a:r>
              <a:rPr lang="he-IL" sz="2400" b="1" i="1" dirty="0">
                <a:cs typeface="Times New Roman" pitchFamily="18" charset="0"/>
              </a:rPr>
              <a:t>הדופק מעיד על עצימות ריצה או יכולת עבודה אירובית</a:t>
            </a:r>
          </a:p>
          <a:p>
            <a:pPr algn="ctr" eaLnBrk="0" hangingPunct="0"/>
            <a:r>
              <a:rPr lang="he-IL" sz="2400" b="1" i="1" dirty="0">
                <a:cs typeface="Times New Roman" pitchFamily="18" charset="0"/>
              </a:rPr>
              <a:t> עם זאת יש להשתמש בנוסחה למציאת דופק המטרה .</a:t>
            </a:r>
            <a:endParaRPr lang="he-IL" sz="2400" b="1" dirty="0"/>
          </a:p>
        </p:txBody>
      </p:sp>
      <p:pic>
        <p:nvPicPr>
          <p:cNvPr id="18436" name="Picture 7" descr="לב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428625"/>
            <a:ext cx="14795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AutoShape 8"/>
          <p:cNvSpPr>
            <a:spLocks/>
          </p:cNvSpPr>
          <p:nvPr/>
        </p:nvSpPr>
        <p:spPr bwMode="auto">
          <a:xfrm>
            <a:off x="5500688" y="714375"/>
            <a:ext cx="142875" cy="457200"/>
          </a:xfrm>
          <a:prstGeom prst="rightBracket">
            <a:avLst>
              <a:gd name="adj" fmla="val 3333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26628" name="AutoShape 4"/>
          <p:cNvSpPr>
            <a:spLocks/>
          </p:cNvSpPr>
          <p:nvPr/>
        </p:nvSpPr>
        <p:spPr bwMode="auto">
          <a:xfrm>
            <a:off x="500063" y="642938"/>
            <a:ext cx="114300" cy="457200"/>
          </a:xfrm>
          <a:prstGeom prst="leftBracket">
            <a:avLst>
              <a:gd name="adj" fmla="val 3333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0" hangingPunct="0">
              <a:tabLst>
                <a:tab pos="2149475" algn="l"/>
                <a:tab pos="5273675" algn="r"/>
              </a:tabLst>
            </a:pPr>
            <a:r>
              <a:rPr lang="he-IL" b="1" i="1">
                <a:solidFill>
                  <a:srgbClr val="008080"/>
                </a:solidFill>
                <a:cs typeface="Times New Roman" pitchFamily="18" charset="0"/>
              </a:rPr>
              <a:t>נוסחת קרוונן</a:t>
            </a:r>
            <a:endParaRPr lang="en-US" sz="900"/>
          </a:p>
          <a:p>
            <a:pPr algn="l" rtl="0" eaLnBrk="0" hangingPunct="0">
              <a:tabLst>
                <a:tab pos="2149475" algn="l"/>
                <a:tab pos="5273675" algn="r"/>
              </a:tabLst>
            </a:pPr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500063" y="571500"/>
            <a:ext cx="90011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>
              <a:tabLst>
                <a:tab pos="2149475" algn="l"/>
                <a:tab pos="5273675" algn="r"/>
              </a:tabLst>
              <a:defRPr/>
            </a:pPr>
            <a:endParaRPr lang="he-IL" sz="900" dirty="0">
              <a:cs typeface="Times New Roman" pitchFamily="18" charset="0"/>
            </a:endParaRPr>
          </a:p>
          <a:p>
            <a:pPr algn="l" eaLnBrk="0" hangingPunct="0">
              <a:tabLst>
                <a:tab pos="2149475" algn="l"/>
                <a:tab pos="5273675" algn="r"/>
              </a:tabLst>
              <a:defRPr/>
            </a:pPr>
            <a:r>
              <a:rPr lang="he-IL" b="1" i="1" dirty="0">
                <a:solidFill>
                  <a:srgbClr val="FF0000"/>
                </a:solidFill>
                <a:cs typeface="+mn-cs"/>
              </a:rPr>
              <a:t>דופק מטרה</a:t>
            </a:r>
            <a:r>
              <a:rPr lang="he-IL" i="1" dirty="0">
                <a:cs typeface="+mn-cs"/>
              </a:rPr>
              <a:t>  </a:t>
            </a:r>
            <a:r>
              <a:rPr lang="he-IL" b="1" i="1" dirty="0">
                <a:cs typeface="+mn-cs"/>
              </a:rPr>
              <a:t>=   דופק במנוחה+ אחוז מאמץ * ( דופק במנוחה ) - ( גיל המתאמן </a:t>
            </a:r>
            <a:r>
              <a:rPr lang="he-IL" b="1" i="1" dirty="0" err="1">
                <a:cs typeface="+mn-cs"/>
              </a:rPr>
              <a:t>– 2</a:t>
            </a:r>
            <a:r>
              <a:rPr lang="he-IL" b="1" i="1" dirty="0">
                <a:cs typeface="+mn-cs"/>
              </a:rPr>
              <a:t>20 )</a:t>
            </a:r>
            <a:endParaRPr lang="en-US" dirty="0">
              <a:cs typeface="+mn-cs"/>
            </a:endParaRPr>
          </a:p>
          <a:p>
            <a:pPr algn="l" rtl="0" eaLnBrk="0" hangingPunct="0">
              <a:tabLst>
                <a:tab pos="2149475" algn="l"/>
                <a:tab pos="5273675" algn="r"/>
              </a:tabLst>
              <a:defRPr/>
            </a:pPr>
            <a:endParaRPr lang="en-US" dirty="0"/>
          </a:p>
        </p:txBody>
      </p:sp>
      <p:cxnSp>
        <p:nvCxnSpPr>
          <p:cNvPr id="16" name="מחבר חץ ישר 15"/>
          <p:cNvCxnSpPr/>
          <p:nvPr/>
        </p:nvCxnSpPr>
        <p:spPr>
          <a:xfrm rot="5400000">
            <a:off x="929482" y="1570831"/>
            <a:ext cx="85725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2071688"/>
            <a:ext cx="2428875" cy="46196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>
              <a:defRPr/>
            </a:pPr>
            <a:r>
              <a:rPr lang="he-I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דופק מקסימאלי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86563" y="0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2400" b="1">
                <a:solidFill>
                  <a:schemeClr val="bg1"/>
                </a:solidFill>
              </a:rPr>
              <a:t>נוסחת קרוונן</a:t>
            </a:r>
          </a:p>
        </p:txBody>
      </p: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571500" y="1928813"/>
            <a:ext cx="82867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228600" algn="l"/>
              </a:tabLst>
              <a:defRPr/>
            </a:pPr>
            <a:r>
              <a:rPr lang="he-IL" b="1" i="1" dirty="0">
                <a:solidFill>
                  <a:srgbClr val="FF0000"/>
                </a:solidFill>
                <a:cs typeface="+mn-cs"/>
              </a:rPr>
              <a:t>איך מחשבים דופק ?</a:t>
            </a:r>
            <a:endParaRPr lang="en-US" b="1" i="1" dirty="0">
              <a:cs typeface="+mn-cs"/>
            </a:endParaRP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en-US" sz="1600" b="1" i="1" dirty="0">
                <a:solidFill>
                  <a:srgbClr val="0000FF"/>
                </a:solidFill>
                <a:cs typeface="+mn-cs"/>
              </a:rPr>
              <a:t> </a:t>
            </a:r>
            <a:endParaRPr lang="en-US" sz="1600" b="1" i="1" dirty="0">
              <a:cs typeface="+mn-cs"/>
            </a:endParaRP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he-IL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לגברים :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220 </a:t>
            </a:r>
            <a:r>
              <a:rPr lang="he-IL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מינוס גילכם = דופק מרבי ( 100% ) שאליו אסור לכם להגיע . 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he-IL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לנשים :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226 </a:t>
            </a:r>
            <a:r>
              <a:rPr lang="he-IL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מינוס גילכן = דופק מרבי , שאליו אסור לכן להגיע . 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algn="just" eaLnBrk="0" hangingPunct="0">
              <a:buFontTx/>
              <a:buChar char="•"/>
              <a:tabLst>
                <a:tab pos="228600" algn="l"/>
              </a:tabLst>
              <a:defRPr/>
            </a:pPr>
            <a:r>
              <a:rPr lang="he-IL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כעת עליכם לבדוק "</a:t>
            </a:r>
            <a:r>
              <a:rPr lang="he-IL" sz="1600" b="1" i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 דופק</a:t>
            </a:r>
            <a:r>
              <a:rPr lang="he-IL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במנוחה "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) </a:t>
            </a:r>
            <a:r>
              <a:rPr lang="he-IL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קרי: מספר פעימות דופק בדקה אחת בזמן בו אינכם מתאמצים ) . 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algn="just" eaLnBrk="0" hangingPunct="0">
              <a:buFontTx/>
              <a:buChar char="•"/>
              <a:tabLst>
                <a:tab pos="228600" algn="l"/>
              </a:tabLst>
              <a:defRPr/>
            </a:pPr>
            <a:r>
              <a:rPr lang="he-IL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עכשיו קחו את הדופק המרבי שקיבלתם , הפחיתו ממנו את דופק המנוחה , ותקבלו את מה שמכונה </a:t>
            </a:r>
            <a:r>
              <a:rPr lang="he-IL" sz="1600" b="1" i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" רזרבת</a:t>
            </a:r>
            <a:r>
              <a:rPr lang="he-IL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דופק ". 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algn="just" eaLnBrk="0" hangingPunct="0">
              <a:buFontTx/>
              <a:buChar char="•"/>
              <a:tabLst>
                <a:tab pos="228600" algn="l"/>
              </a:tabLst>
              <a:defRPr/>
            </a:pPr>
            <a:r>
              <a:rPr lang="he-IL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בחרו אחוז רצוי לאימון מרזרבת הדופק ( איך תדעו איזה אחוז ? ) .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algn="just" eaLnBrk="0" hangingPunct="0">
              <a:buFontTx/>
              <a:buChar char="•"/>
              <a:tabLst>
                <a:tab pos="228600" algn="l"/>
              </a:tabLst>
              <a:defRPr/>
            </a:pPr>
            <a:r>
              <a:rPr lang="he-IL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הוסיפו לתוצאה את דופק המנוחה , ותדעו באיזה דופק אתם אמורים להימצא . 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he-IL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דוגמה :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r>
              <a:rPr lang="he-IL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גבר בן 40 עם דופק מנוחה של 80 , שרוצה לעבוד על עצימות של 70 אחוז , צריך לעשות את החישוב הבא : 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" y="5214938"/>
            <a:ext cx="8572500" cy="13239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just" eaLnBrk="0" hangingPunct="0">
              <a:tabLst>
                <a:tab pos="228600" algn="l"/>
              </a:tabLst>
              <a:defRPr/>
            </a:pPr>
            <a:r>
              <a:rPr lang="en-US" sz="1600" b="1" i="1" dirty="0">
                <a:cs typeface="+mn-cs"/>
              </a:rPr>
              <a:t>220 </a:t>
            </a:r>
            <a:r>
              <a:rPr lang="he-IL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-  40 = 180 ( דופק מרבי ) . 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180</a:t>
            </a:r>
            <a:r>
              <a:rPr lang="he-IL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מינוס 80 ( דופק המנוחה ) = 100 ( רזרבת הדופק ) . 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70 ) 70</a:t>
            </a:r>
            <a:r>
              <a:rPr lang="he-IL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אחוזי עצימות מתוך מאה ) פלוס 80 ( דופק המנוחה ) = 150 , שהוא דופק המטרה . 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he-IL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המסקנה : 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 algn="just" eaLnBrk="0" hangingPunct="0">
              <a:tabLst>
                <a:tab pos="228600" algn="l"/>
              </a:tabLst>
              <a:defRPr/>
            </a:pPr>
            <a:r>
              <a:rPr lang="he-IL" sz="1600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אם אותו מתאמן רוצה לעבוד על 70 אחוז , הוא אמור להתאמן בדופק  150.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 autoUpdateAnimBg="0"/>
      <p:bldP spid="26628" grpId="0" animBg="1" autoUpdateAnimBg="0"/>
      <p:bldP spid="26634" grpId="0" autoUpdateAnimBg="0"/>
      <p:bldP spid="17" grpId="0" autoUpdateAnimBg="0"/>
      <p:bldP spid="18" grpId="0" autoUpdateAnimBg="0"/>
      <p:bldP spid="19465" grpId="0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>משתני האימון באימוני סבולת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sz="2400" dirty="0">
                <a:solidFill>
                  <a:schemeClr val="accent6">
                    <a:lumMod val="75000"/>
                  </a:schemeClr>
                </a:solidFill>
              </a:rPr>
              <a:t>העומס באימונים לפיתוח סבולת מתוכנן עפ"י המשתנים הבאים:</a:t>
            </a:r>
          </a:p>
          <a:p>
            <a:pPr marL="457200" indent="-457200">
              <a:buAutoNum type="arabicPeriod"/>
            </a:pPr>
            <a:r>
              <a:rPr lang="he-IL" sz="2400" dirty="0">
                <a:solidFill>
                  <a:schemeClr val="accent6">
                    <a:lumMod val="75000"/>
                  </a:schemeClr>
                </a:solidFill>
              </a:rPr>
              <a:t>סוג המאמץ-ריצה, רכיבה, הליכה, שחיה.</a:t>
            </a:r>
          </a:p>
          <a:p>
            <a:pPr marL="457200" indent="-457200">
              <a:buAutoNum type="arabicPeriod"/>
            </a:pPr>
            <a:r>
              <a:rPr lang="he-IL" sz="2400" dirty="0">
                <a:solidFill>
                  <a:schemeClr val="accent6">
                    <a:lumMod val="75000"/>
                  </a:schemeClr>
                </a:solidFill>
              </a:rPr>
              <a:t>משך המאמץ-מרחק או זמן.</a:t>
            </a:r>
          </a:p>
          <a:p>
            <a:pPr marL="457200" indent="-457200">
              <a:buAutoNum type="arabicPeriod"/>
            </a:pPr>
            <a:r>
              <a:rPr lang="he-IL" sz="2400" dirty="0">
                <a:solidFill>
                  <a:schemeClr val="accent6">
                    <a:lumMod val="75000"/>
                  </a:schemeClr>
                </a:solidFill>
              </a:rPr>
              <a:t>תדירות האימונים-מס' האימונים בשבוע.</a:t>
            </a:r>
          </a:p>
          <a:p>
            <a:pPr marL="457200" indent="-457200">
              <a:buAutoNum type="arabicPeriod"/>
            </a:pPr>
            <a:r>
              <a:rPr lang="he-IL" sz="2400" dirty="0">
                <a:solidFill>
                  <a:schemeClr val="accent6">
                    <a:lumMod val="75000"/>
                  </a:schemeClr>
                </a:solidFill>
              </a:rPr>
              <a:t>עצימות המאמץ-זמן, רמת חומצת חלב, קצב לב, דופק מטרה,סולם בורג.</a:t>
            </a:r>
          </a:p>
          <a:p>
            <a:pPr marL="457200" indent="-457200">
              <a:buNone/>
            </a:pPr>
            <a:r>
              <a:rPr lang="he-IL" sz="2400" b="1" dirty="0">
                <a:solidFill>
                  <a:schemeClr val="accent6">
                    <a:lumMod val="75000"/>
                  </a:schemeClr>
                </a:solidFill>
              </a:rPr>
              <a:t>סולם בורג</a:t>
            </a:r>
            <a:r>
              <a:rPr lang="he-IL" sz="2400" dirty="0">
                <a:solidFill>
                  <a:schemeClr val="accent6">
                    <a:lumMod val="75000"/>
                  </a:schemeClr>
                </a:solidFill>
              </a:rPr>
              <a:t> הוא דרוג עצמי של עצימות המאמץ בדרגות 1-10.</a:t>
            </a:r>
          </a:p>
          <a:p>
            <a:pPr marL="457200" indent="-457200">
              <a:buNone/>
            </a:pPr>
            <a:r>
              <a:rPr lang="he-IL" sz="2400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he-IL" sz="2400" dirty="0"/>
              <a:t> </a:t>
            </a:r>
            <a:r>
              <a:rPr lang="he-IL" sz="2400" dirty="0">
                <a:solidFill>
                  <a:schemeClr val="accent6">
                    <a:lumMod val="75000"/>
                  </a:schemeClr>
                </a:solidFill>
              </a:rPr>
              <a:t>מבטא מצב מנוחה ו-10 מאמץ קשה ביותר.</a:t>
            </a:r>
          </a:p>
          <a:p>
            <a:pPr marL="457200" indent="-457200">
              <a:buNone/>
            </a:pPr>
            <a:endParaRPr lang="he-IL" sz="24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>
                <a:solidFill>
                  <a:schemeClr val="accent4"/>
                </a:solidFill>
              </a:rPr>
              <a:t>פעילות גופנית ותחזוקת גוף האדם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sz="2400" b="1" u="sng" dirty="0">
                <a:solidFill>
                  <a:schemeClr val="accent6">
                    <a:lumMod val="75000"/>
                  </a:schemeClr>
                </a:solidFill>
              </a:rPr>
              <a:t>עקרונות בתכנון פעילות גופנית</a:t>
            </a:r>
          </a:p>
          <a:p>
            <a:pPr>
              <a:buNone/>
            </a:pPr>
            <a:r>
              <a:rPr lang="he-IL" sz="2400" dirty="0"/>
              <a:t>מעבר לשיפור ברמת הכושר הגופני יש תרומה לאיכות החיים:</a:t>
            </a:r>
          </a:p>
          <a:p>
            <a:r>
              <a:rPr lang="he-IL" sz="2400" dirty="0"/>
              <a:t>שיפור היעילות והחיוניות בעבודה ובחיים הפרטיים.</a:t>
            </a:r>
          </a:p>
          <a:p>
            <a:r>
              <a:rPr lang="he-IL" sz="2400" dirty="0"/>
              <a:t>האטת תהליכים </a:t>
            </a:r>
            <a:r>
              <a:rPr lang="he-IL" sz="2400" dirty="0" err="1"/>
              <a:t>ניווניים</a:t>
            </a:r>
            <a:r>
              <a:rPr lang="he-IL" sz="2400" dirty="0"/>
              <a:t> המתרחשים עם הגיל.</a:t>
            </a:r>
          </a:p>
          <a:p>
            <a:r>
              <a:rPr lang="he-IL" sz="2400" dirty="0"/>
              <a:t>הגברת המודעות ליכולת הגופנית ולמגבלות הגוף.</a:t>
            </a:r>
          </a:p>
          <a:p>
            <a:r>
              <a:rPr lang="he-IL" sz="2400" dirty="0"/>
              <a:t>הנאה, הפחתת מתחים, ו"התאווררות" נפשית.</a:t>
            </a:r>
          </a:p>
          <a:p>
            <a:r>
              <a:rPr lang="he-IL" sz="2400" dirty="0"/>
              <a:t>מניעה ושיקום של בעיות בריאות שונות-מחלות לב, השמנה ועוד.</a:t>
            </a:r>
          </a:p>
          <a:p>
            <a:pPr>
              <a:buNone/>
            </a:pPr>
            <a:r>
              <a:rPr lang="he-IL" sz="2400" dirty="0"/>
              <a:t>מרכיבי הכושר הגופני שיילקחו בחשבון בתכנון הפעילות הגופני:</a:t>
            </a:r>
          </a:p>
          <a:p>
            <a:pPr>
              <a:buNone/>
            </a:pPr>
            <a:r>
              <a:rPr lang="he-IL" sz="2400" dirty="0">
                <a:solidFill>
                  <a:schemeClr val="accent5">
                    <a:lumMod val="75000"/>
                  </a:schemeClr>
                </a:solidFill>
              </a:rPr>
              <a:t>    סבולת, כוח, גמישות.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dirty="0">
                <a:solidFill>
                  <a:schemeClr val="accent2"/>
                </a:solidFill>
              </a:rPr>
              <a:t>אימון רצף בעצימות קבועה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e-IL" sz="2400" dirty="0"/>
              <a:t>  אימון רצף הוא האימון בעל ההשפעה הטובה ביותר בסוג זה של פעילות גופנית</a:t>
            </a:r>
          </a:p>
          <a:p>
            <a:pPr>
              <a:buNone/>
            </a:pPr>
            <a:r>
              <a:rPr lang="he-IL" sz="2400" dirty="0">
                <a:solidFill>
                  <a:schemeClr val="accent2"/>
                </a:solidFill>
              </a:rPr>
              <a:t>משתני האימון:</a:t>
            </a:r>
          </a:p>
          <a:p>
            <a:r>
              <a:rPr lang="he-IL" sz="2400" dirty="0">
                <a:solidFill>
                  <a:schemeClr val="accent1">
                    <a:lumMod val="75000"/>
                  </a:schemeClr>
                </a:solidFill>
              </a:rPr>
              <a:t>סוג הפעילות-ריצה, הליכה, רכיבה, שחיה.</a:t>
            </a:r>
          </a:p>
          <a:p>
            <a:r>
              <a:rPr lang="he-IL" sz="2400" dirty="0">
                <a:solidFill>
                  <a:schemeClr val="accent1">
                    <a:lumMod val="75000"/>
                  </a:schemeClr>
                </a:solidFill>
              </a:rPr>
              <a:t>תדירות ומשך האימונים-נקבעת ע"י רמת הכושר של המתאמן.</a:t>
            </a:r>
          </a:p>
          <a:p>
            <a:r>
              <a:rPr lang="he-IL" sz="2400" dirty="0">
                <a:solidFill>
                  <a:schemeClr val="accent1">
                    <a:lumMod val="75000"/>
                  </a:schemeClr>
                </a:solidFill>
              </a:rPr>
              <a:t>עצימות המאמץ-נקבעת ע"י רמת הסבולת הבינונית של המתאמן.</a:t>
            </a:r>
          </a:p>
          <a:p>
            <a:pPr>
              <a:buNone/>
            </a:pPr>
            <a:r>
              <a:rPr lang="he-IL" sz="2400" dirty="0">
                <a:solidFill>
                  <a:schemeClr val="accent3"/>
                </a:solidFill>
              </a:rPr>
              <a:t>אימונים ממושכים בעצימות נמוכה גורמת לשריפת שומנים.</a:t>
            </a:r>
          </a:p>
          <a:p>
            <a:pPr>
              <a:buNone/>
            </a:pPr>
            <a:r>
              <a:rPr lang="he-IL" sz="2400" dirty="0">
                <a:solidFill>
                  <a:schemeClr val="accent3"/>
                </a:solidFill>
              </a:rPr>
              <a:t>יש לזכור שרוב האנשים הם בעלי יכולת אירובית נמוכה</a:t>
            </a:r>
            <a:r>
              <a:rPr lang="he-IL" sz="2400">
                <a:solidFill>
                  <a:schemeClr val="accent3"/>
                </a:solidFill>
              </a:rPr>
              <a:t>, ולכן מאמצים </a:t>
            </a:r>
            <a:r>
              <a:rPr lang="he-IL" sz="2400" dirty="0">
                <a:solidFill>
                  <a:schemeClr val="accent3"/>
                </a:solidFill>
              </a:rPr>
              <a:t>עצימים אינם מתאימים להם.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ProductImages%5CAnnouncement9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dirty="0">
                <a:solidFill>
                  <a:srgbClr val="FF6600"/>
                </a:solidFill>
                <a:cs typeface="NarkisTammyMF" pitchFamily="2" charset="-79"/>
              </a:rPr>
              <a:t>עקרון הייחודיות</a:t>
            </a:r>
            <a:endParaRPr lang="en-US" sz="5400" dirty="0">
              <a:solidFill>
                <a:srgbClr val="FF6600"/>
              </a:solidFill>
              <a:cs typeface="NarkisTammyMF" pitchFamily="2" charset="-79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he-IL">
                <a:solidFill>
                  <a:srgbClr val="FF6600"/>
                </a:solidFill>
                <a:cs typeface="NarkisTammyMF" pitchFamily="2" charset="-79"/>
              </a:rPr>
              <a:t>ככל שהפעילות באימון תדמה לפעילות שאותה מעוניינים לשפר, כך יעילות התהליך תהיה גבוהה יותר.</a:t>
            </a:r>
          </a:p>
          <a:p>
            <a:pPr>
              <a:buFontTx/>
              <a:buNone/>
            </a:pPr>
            <a:r>
              <a:rPr lang="he-IL">
                <a:solidFill>
                  <a:srgbClr val="FF6600"/>
                </a:solidFill>
                <a:cs typeface="NarkisTammyMF" pitchFamily="2" charset="-79"/>
              </a:rPr>
              <a:t>דוגמאות:</a:t>
            </a:r>
          </a:p>
          <a:p>
            <a:r>
              <a:rPr lang="he-IL">
                <a:solidFill>
                  <a:srgbClr val="FF6600"/>
                </a:solidFill>
                <a:cs typeface="NarkisTammyMF" pitchFamily="2" charset="-79"/>
              </a:rPr>
              <a:t>באימון לפיתוח סבולת ממשוכת- שחיין צריך להתאמן בשחייה ולא בריצה, כדי לשפר את יכולתו בצורה הטובה ביותר.</a:t>
            </a:r>
          </a:p>
          <a:p>
            <a:r>
              <a:rPr lang="he-IL">
                <a:solidFill>
                  <a:srgbClr val="FF6600"/>
                </a:solidFill>
                <a:cs typeface="NarkisTammyMF" pitchFamily="2" charset="-79"/>
              </a:rPr>
              <a:t>באימון לפיתוח כוח- קופץ לגובה צריך לשפר את הכוח המתפרץ ברגליים ולא לבצע אימון לפיתוח מסת השרירים של פלג הגוף העליון, שכרוך בעלייה במשקל הגוף.</a:t>
            </a:r>
            <a:endParaRPr lang="en-US">
              <a:solidFill>
                <a:srgbClr val="FF6600"/>
              </a:solidFill>
              <a:cs typeface="NarkisTammyMF" pitchFamily="2" charset="-79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200" dirty="0"/>
              <a:t>אימון משולב - ׁ</a:t>
            </a:r>
            <a:r>
              <a:rPr lang="en-US" sz="3200" dirty="0"/>
              <a:t>CROSS TRAINING</a:t>
            </a:r>
            <a:endParaRPr lang="he-IL" sz="3200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464989" y="1916832"/>
            <a:ext cx="8283475" cy="4207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sz="2400" dirty="0">
                <a:solidFill>
                  <a:schemeClr val="accent2"/>
                </a:solidFill>
              </a:rPr>
              <a:t> אימון זה הוא סוג של איון רצף בעצימות קבועה המשלב מספר</a:t>
            </a:r>
          </a:p>
          <a:p>
            <a:pPr>
              <a:buNone/>
            </a:pPr>
            <a:r>
              <a:rPr lang="he-IL" sz="2400" dirty="0">
                <a:solidFill>
                  <a:schemeClr val="accent2"/>
                </a:solidFill>
              </a:rPr>
              <a:t> פעילויות ובכך מאפשר גיוון.</a:t>
            </a:r>
          </a:p>
          <a:p>
            <a:pPr>
              <a:buNone/>
            </a:pPr>
            <a:r>
              <a:rPr lang="he-IL" sz="2400" dirty="0">
                <a:solidFill>
                  <a:schemeClr val="accent2"/>
                </a:solidFill>
              </a:rPr>
              <a:t>אימון זה הוא ברמה יותר גבוהה מהרגיל.</a:t>
            </a:r>
          </a:p>
          <a:p>
            <a:pPr>
              <a:buNone/>
            </a:pPr>
            <a:r>
              <a:rPr lang="he-IL" sz="2400" dirty="0">
                <a:solidFill>
                  <a:schemeClr val="accent2"/>
                </a:solidFill>
              </a:rPr>
              <a:t>דוגמא: </a:t>
            </a:r>
            <a:r>
              <a:rPr lang="he-IL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טריאתלון.</a:t>
            </a:r>
          </a:p>
        </p:txBody>
      </p:sp>
      <p:pic>
        <p:nvPicPr>
          <p:cNvPr id="41987" name="Picture 3" descr="C:\Documents and Settings\Administrator\Local Settings\Temporary Internet Files\Content.IE5\86K9W1U8\MM900283853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77072"/>
            <a:ext cx="2088232" cy="1429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3200" dirty="0"/>
              <a:t>אירוביקה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sz="2400" dirty="0">
                <a:solidFill>
                  <a:schemeClr val="accent6"/>
                </a:solidFill>
              </a:rPr>
              <a:t>אירוביקה היא סוג של אימון רצף.</a:t>
            </a:r>
          </a:p>
          <a:p>
            <a:pPr>
              <a:buNone/>
            </a:pPr>
            <a:r>
              <a:rPr lang="he-IL" sz="2400" dirty="0">
                <a:solidFill>
                  <a:schemeClr val="accent6"/>
                </a:solidFill>
              </a:rPr>
              <a:t>השיטה פותחה ע"י ד"ר </a:t>
            </a:r>
            <a:r>
              <a:rPr lang="he-IL" sz="2400" dirty="0" err="1">
                <a:solidFill>
                  <a:schemeClr val="accent6"/>
                </a:solidFill>
              </a:rPr>
              <a:t>קנת</a:t>
            </a:r>
            <a:r>
              <a:rPr lang="he-IL" sz="2400" dirty="0">
                <a:solidFill>
                  <a:schemeClr val="accent6"/>
                </a:solidFill>
              </a:rPr>
              <a:t> קופר לטובת חיל </a:t>
            </a:r>
            <a:r>
              <a:rPr lang="he-IL" sz="2400" dirty="0" err="1">
                <a:solidFill>
                  <a:schemeClr val="accent6"/>
                </a:solidFill>
              </a:rPr>
              <a:t>האויר</a:t>
            </a:r>
            <a:r>
              <a:rPr lang="he-IL" sz="2400" dirty="0">
                <a:solidFill>
                  <a:schemeClr val="accent6"/>
                </a:solidFill>
              </a:rPr>
              <a:t> האמריקאי.</a:t>
            </a:r>
          </a:p>
          <a:p>
            <a:pPr>
              <a:buNone/>
            </a:pPr>
            <a:r>
              <a:rPr lang="he-IL" sz="2400" dirty="0">
                <a:solidFill>
                  <a:schemeClr val="accent1"/>
                </a:solidFill>
              </a:rPr>
              <a:t>היתרון בשיטה זו הוא הצבת יעד לפעילות בצורה של מרחק שאותו צריך לעבור בזמן נתון (מבחן קופר).</a:t>
            </a:r>
          </a:p>
          <a:p>
            <a:pPr>
              <a:buNone/>
            </a:pPr>
            <a:r>
              <a:rPr lang="he-IL" sz="2400" b="1" u="sng" dirty="0">
                <a:solidFill>
                  <a:srgbClr val="FF0000"/>
                </a:solidFill>
              </a:rPr>
              <a:t>מבחן קופר- </a:t>
            </a:r>
            <a:r>
              <a:rPr lang="he-IL" sz="2400" dirty="0">
                <a:solidFill>
                  <a:srgbClr val="FF0000"/>
                </a:solidFill>
              </a:rPr>
              <a:t>המרחק הרב ביותר שאתה יכול לעשות בזמן של 12 דקות.</a:t>
            </a:r>
          </a:p>
          <a:p>
            <a:pPr>
              <a:buNone/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</a:rPr>
              <a:t>ככל שהתקדמת במרחק שעשית אתה עולה בדרגת הקושי </a:t>
            </a:r>
            <a:r>
              <a:rPr lang="he-IL" sz="2400" b="1">
                <a:solidFill>
                  <a:schemeClr val="accent1">
                    <a:lumMod val="75000"/>
                  </a:schemeClr>
                </a:solidFill>
              </a:rPr>
              <a:t>של האימון.</a:t>
            </a:r>
            <a:endParaRPr lang="he-I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9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dirty="0">
                <a:solidFill>
                  <a:srgbClr val="0099FF"/>
                </a:solidFill>
                <a:cs typeface="NarkisTammyMF" pitchFamily="2" charset="-79"/>
              </a:rPr>
              <a:t>עיקרון הגיוון</a:t>
            </a:r>
            <a:endParaRPr lang="en-US" sz="5400" dirty="0">
              <a:solidFill>
                <a:srgbClr val="0099FF"/>
              </a:solidFill>
              <a:cs typeface="NarkisTammyMF" pitchFamily="2" charset="-79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e-IL" sz="2800">
                <a:solidFill>
                  <a:srgbClr val="0099FF"/>
                </a:solidFill>
                <a:cs typeface="NarkisTammyMF" pitchFamily="2" charset="-79"/>
              </a:rPr>
              <a:t>כדי ליצור שיפור עקבי ומתמשך ביכולת יש לגוון בתהליך האימון את התכנים, את השיטות ואת העומסים.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e-IL" sz="2800">
                <a:solidFill>
                  <a:srgbClr val="0099FF"/>
                </a:solidFill>
                <a:cs typeface="NarkisTammyMF" pitchFamily="2" charset="-79"/>
              </a:rPr>
              <a:t>דוגמא: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e-IL" sz="2800">
                <a:solidFill>
                  <a:srgbClr val="0099FF"/>
                </a:solidFill>
                <a:cs typeface="NarkisTammyMF" pitchFamily="2" charset="-79"/>
              </a:rPr>
              <a:t>למי שמתאמן בחדר כושר ואינו ספורטאי מקצועי, כדי שימשיך להתמיד ולשפר את יכולתו, ניתן לגוון את תהליך האימון באמצעים הבאים:</a:t>
            </a:r>
          </a:p>
          <a:p>
            <a:pPr>
              <a:lnSpc>
                <a:spcPct val="80000"/>
              </a:lnSpc>
            </a:pPr>
            <a:r>
              <a:rPr lang="he-IL" sz="2800">
                <a:solidFill>
                  <a:srgbClr val="0099FF"/>
                </a:solidFill>
                <a:cs typeface="NarkisTammyMF" pitchFamily="2" charset="-79"/>
              </a:rPr>
              <a:t>שינוי שיטת העמסה- מכונות כוח, משקוליות ותרגילים כנגד משקל הגוף.</a:t>
            </a:r>
          </a:p>
          <a:p>
            <a:pPr>
              <a:lnSpc>
                <a:spcPct val="80000"/>
              </a:lnSpc>
            </a:pPr>
            <a:r>
              <a:rPr lang="he-IL" sz="2800">
                <a:solidFill>
                  <a:srgbClr val="0099FF"/>
                </a:solidFill>
                <a:cs typeface="NarkisTammyMF" pitchFamily="2" charset="-79"/>
              </a:rPr>
              <a:t>החלפת תרגילים לקבוצות השרירים השונות (שכיבות שמיכה במקום לחיצת חזה).</a:t>
            </a:r>
          </a:p>
          <a:p>
            <a:pPr>
              <a:lnSpc>
                <a:spcPct val="80000"/>
              </a:lnSpc>
            </a:pPr>
            <a:r>
              <a:rPr lang="he-IL" sz="2800">
                <a:solidFill>
                  <a:srgbClr val="0099FF"/>
                </a:solidFill>
                <a:cs typeface="NarkisTammyMF" pitchFamily="2" charset="-79"/>
              </a:rPr>
              <a:t>החלפת המוזיקה שמושמעת ברקע.</a:t>
            </a:r>
          </a:p>
          <a:p>
            <a:pPr>
              <a:lnSpc>
                <a:spcPct val="80000"/>
              </a:lnSpc>
            </a:pPr>
            <a:r>
              <a:rPr lang="he-IL" sz="2800">
                <a:solidFill>
                  <a:srgbClr val="0099FF"/>
                </a:solidFill>
                <a:cs typeface="NarkisTammyMF" pitchFamily="2" charset="-79"/>
              </a:rPr>
              <a:t>שילוב של אימונים אישיים ואימונים במסגרת קבוצתית.</a:t>
            </a:r>
            <a:endParaRPr lang="en-US" sz="2800">
              <a:solidFill>
                <a:srgbClr val="0099FF"/>
              </a:solidFill>
              <a:cs typeface="NarkisTammyMF" pitchFamily="2" charset="-79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strelkabo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sz="5400" dirty="0">
                <a:solidFill>
                  <a:srgbClr val="FF00FF"/>
                </a:solidFill>
                <a:cs typeface="NarkisTammyMF" pitchFamily="2" charset="-79"/>
              </a:rPr>
              <a:t>תופעות נלוות לתהליך האימון ויש להיות ערים לקיומן:</a:t>
            </a:r>
            <a:endParaRPr lang="en-US" sz="5400" dirty="0">
              <a:solidFill>
                <a:srgbClr val="FF00FF"/>
              </a:solidFill>
              <a:cs typeface="NarkisTammyMF" pitchFamily="2" charset="-79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e-IL" sz="2800">
                <a:solidFill>
                  <a:srgbClr val="FF00FF"/>
                </a:solidFill>
                <a:cs typeface="NarkisTammyMF" pitchFamily="2" charset="-79"/>
              </a:rPr>
              <a:t>תופעת פיצוי היסף (פיצוי יתר)</a:t>
            </a:r>
          </a:p>
          <a:p>
            <a:pPr>
              <a:lnSpc>
                <a:spcPct val="90000"/>
              </a:lnSpc>
              <a:buFontTx/>
              <a:buNone/>
            </a:pPr>
            <a:endParaRPr lang="he-IL" sz="2800">
              <a:solidFill>
                <a:srgbClr val="FF00FF"/>
              </a:solidFill>
              <a:cs typeface="NarkisTammyMF" pitchFamily="2" charset="-79"/>
            </a:endParaRPr>
          </a:p>
          <a:p>
            <a:pPr>
              <a:lnSpc>
                <a:spcPct val="90000"/>
              </a:lnSpc>
            </a:pPr>
            <a:r>
              <a:rPr lang="he-IL" sz="2800">
                <a:solidFill>
                  <a:srgbClr val="FF00FF"/>
                </a:solidFill>
                <a:cs typeface="NarkisTammyMF" pitchFamily="2" charset="-79"/>
              </a:rPr>
              <a:t>תופעות ההפיכות</a:t>
            </a:r>
          </a:p>
          <a:p>
            <a:pPr>
              <a:lnSpc>
                <a:spcPct val="90000"/>
              </a:lnSpc>
              <a:buFontTx/>
              <a:buNone/>
            </a:pPr>
            <a:endParaRPr lang="he-IL" sz="2800">
              <a:solidFill>
                <a:srgbClr val="FF00FF"/>
              </a:solidFill>
              <a:cs typeface="NarkisTammyMF" pitchFamily="2" charset="-79"/>
            </a:endParaRPr>
          </a:p>
          <a:p>
            <a:pPr>
              <a:lnSpc>
                <a:spcPct val="90000"/>
              </a:lnSpc>
            </a:pPr>
            <a:r>
              <a:rPr lang="he-IL" sz="2800">
                <a:solidFill>
                  <a:srgbClr val="FF00FF"/>
                </a:solidFill>
                <a:cs typeface="NarkisTammyMF" pitchFamily="2" charset="-79"/>
              </a:rPr>
              <a:t>תופעת ההשפעה המעוכבת</a:t>
            </a:r>
          </a:p>
          <a:p>
            <a:pPr>
              <a:lnSpc>
                <a:spcPct val="90000"/>
              </a:lnSpc>
              <a:buFontTx/>
              <a:buNone/>
            </a:pPr>
            <a:endParaRPr lang="he-IL" sz="2800">
              <a:solidFill>
                <a:srgbClr val="FF00FF"/>
              </a:solidFill>
              <a:cs typeface="NarkisTammyMF" pitchFamily="2" charset="-79"/>
            </a:endParaRPr>
          </a:p>
          <a:p>
            <a:pPr>
              <a:lnSpc>
                <a:spcPct val="90000"/>
              </a:lnSpc>
            </a:pPr>
            <a:r>
              <a:rPr lang="he-IL" sz="2800">
                <a:solidFill>
                  <a:srgbClr val="FF00FF"/>
                </a:solidFill>
                <a:cs typeface="NarkisTammyMF" pitchFamily="2" charset="-79"/>
              </a:rPr>
              <a:t>תופעת התמורה הפוחתת</a:t>
            </a:r>
          </a:p>
          <a:p>
            <a:pPr>
              <a:lnSpc>
                <a:spcPct val="90000"/>
              </a:lnSpc>
              <a:buFontTx/>
              <a:buNone/>
            </a:pPr>
            <a:endParaRPr lang="he-IL" sz="2800">
              <a:solidFill>
                <a:srgbClr val="FF00FF"/>
              </a:solidFill>
              <a:cs typeface="NarkisTammyMF" pitchFamily="2" charset="-79"/>
            </a:endParaRPr>
          </a:p>
          <a:p>
            <a:pPr>
              <a:lnSpc>
                <a:spcPct val="90000"/>
              </a:lnSpc>
            </a:pPr>
            <a:r>
              <a:rPr lang="he-IL" sz="2800">
                <a:solidFill>
                  <a:srgbClr val="FF00FF"/>
                </a:solidFill>
                <a:cs typeface="NarkisTammyMF" pitchFamily="2" charset="-79"/>
              </a:rPr>
              <a:t>אימון יתר</a:t>
            </a:r>
          </a:p>
          <a:p>
            <a:pPr>
              <a:lnSpc>
                <a:spcPct val="90000"/>
              </a:lnSpc>
              <a:buFontTx/>
              <a:buNone/>
            </a:pPr>
            <a:endParaRPr lang="he-IL" sz="2800">
              <a:cs typeface="NarkisTammyMF" pitchFamily="2" charset="-79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9BA7FBB-E360-49B6-AD36-2F00C9E11AE2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4F7FAC-0FDD-474C-816B-9A30D93EA3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9F20B8-A4D0-4A99-AB93-6D9BF18597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4786</Words>
  <Application>Microsoft Office PowerPoint</Application>
  <PresentationFormat>‫הצגה על המסך (4:3)</PresentationFormat>
  <Paragraphs>675</Paragraphs>
  <Slides>71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71</vt:i4>
      </vt:variant>
    </vt:vector>
  </HeadingPairs>
  <TitlesOfParts>
    <vt:vector size="72" baseType="lpstr">
      <vt:lpstr>זרימה</vt:lpstr>
      <vt:lpstr>מצגת של PowerPoint</vt:lpstr>
      <vt:lpstr>שלושה גורמים חוברים יחדיו כדי לקבוע את יכולתו של האדם במרכיבי בכושר הגופני:</vt:lpstr>
      <vt:lpstr>כדי שגוף המתאמן יגיב על הגירויים באימונים בצורה שתעלה את רמת תפקודו ותשפר את יכולת הביצוע שלו, יש לתכנן ולבצע את תהליך האימון עפ"י העקרונות הבאים:</vt:lpstr>
      <vt:lpstr>עקרון עומס היסף (עומס יתר)</vt:lpstr>
      <vt:lpstr>דוגמאות:</vt:lpstr>
      <vt:lpstr>עקרון ההדרגתיות</vt:lpstr>
      <vt:lpstr>עקרון הייחודיות</vt:lpstr>
      <vt:lpstr>עיקרון הגיוון</vt:lpstr>
      <vt:lpstr>תופעות נלוות לתהליך האימון ויש להיות ערים לקיומן:</vt:lpstr>
      <vt:lpstr>תופעת פיצוי היסף (פיצוי יתר)</vt:lpstr>
      <vt:lpstr>תופעת ההפיכות</vt:lpstr>
      <vt:lpstr>תופעת ההשפעה המעוכבת</vt:lpstr>
      <vt:lpstr>תופעת התמורה הפוחתת</vt:lpstr>
      <vt:lpstr>אימון יתר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תרגילים אופייניים לאימון פליאומטרי הנחיתה גורמת למתיחת שריר הארבע ראשי תוך התכווצות אקסצנטרית, הניתור שמגיע אח"כ נובע מהתכווצות קונצנטרית של שריר הארבע ראשי.</vt:lpstr>
      <vt:lpstr>תרגילים אופייניים לאימון פליאומטרי</vt:lpstr>
      <vt:lpstr>תרגילים אופייניים לאימון פליאומטרי</vt:lpstr>
      <vt:lpstr>מצגת של PowerPoint</vt:lpstr>
      <vt:lpstr>מצגת של PowerPoint</vt:lpstr>
      <vt:lpstr>מצגת של PowerPoint</vt:lpstr>
      <vt:lpstr>תרגילי כוח כנגד משקל גוף </vt:lpstr>
      <vt:lpstr>מצגת של PowerPoint</vt:lpstr>
      <vt:lpstr>תרגילי כוח עם משקולות חופשיות </vt:lpstr>
      <vt:lpstr>מצגת של PowerPoint</vt:lpstr>
      <vt:lpstr>תרגילי כוח עם מכונות כוח: . </vt:lpstr>
      <vt:lpstr>עבודת בית</vt:lpstr>
      <vt:lpstr>שיטות אימון לפיתוח סבולת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משתני האימון באימוני סבולת</vt:lpstr>
      <vt:lpstr>פעילות גופנית ותחזוקת גוף האדם</vt:lpstr>
      <vt:lpstr>אימון רצף בעצימות קבועה</vt:lpstr>
      <vt:lpstr>אימון משולב - ׁCROSS TRAINING</vt:lpstr>
      <vt:lpstr>אירוביקה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תוכנית לימודים מגמת חנ"ג יא תשע"ד</dc:title>
  <dc:creator>*</dc:creator>
  <cp:lastModifiedBy>user</cp:lastModifiedBy>
  <cp:revision>62</cp:revision>
  <dcterms:created xsi:type="dcterms:W3CDTF">2013-08-01T05:26:34Z</dcterms:created>
  <dcterms:modified xsi:type="dcterms:W3CDTF">2019-11-01T08:55:55Z</dcterms:modified>
</cp:coreProperties>
</file>