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4"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6DFF08F-DC6B-4601-B491-B0F83F6DD2DA}" type="datetimeFigureOut">
              <a:rPr lang="en-US" smtClean="0"/>
              <a:t>8/25/2018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38259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6DFF08F-DC6B-4601-B491-B0F83F6DD2DA}" type="datetimeFigureOut">
              <a:rPr lang="en-US" smtClean="0"/>
              <a:t>8/25/2018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798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6DFF08F-DC6B-4601-B491-B0F83F6DD2DA}" type="datetimeFigureOut">
              <a:rPr lang="en-US" smtClean="0"/>
              <a:t>8/25/2018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8850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6DFF08F-DC6B-4601-B491-B0F83F6DD2DA}" type="datetimeFigureOut">
              <a:rPr lang="en-US" smtClean="0"/>
              <a:t>8/25/2018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01946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96DFF08F-DC6B-4601-B491-B0F83F6DD2DA}" type="datetimeFigureOut">
              <a:rPr lang="en-US" smtClean="0"/>
              <a:t>8/25/2018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99248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6DFF08F-DC6B-4601-B491-B0F83F6DD2DA}" type="datetimeFigureOut">
              <a:rPr lang="en-US" smtClean="0"/>
              <a:t>8/25/2018</a:t>
            </a:fld>
            <a:endParaRPr lang="en-US" dirty="0"/>
          </a:p>
        </p:txBody>
      </p:sp>
      <p:sp>
        <p:nvSpPr>
          <p:cNvPr id="6" name="מציין מיקום של כותרת תחתונה 5"/>
          <p:cNvSpPr>
            <a:spLocks noGrp="1"/>
          </p:cNvSpPr>
          <p:nvPr>
            <p:ph type="ftr" sz="quarter" idx="11"/>
          </p:nvPr>
        </p:nvSpPr>
        <p:spPr/>
        <p:txBody>
          <a:bodyPr/>
          <a:lstStyle/>
          <a:p>
            <a:endParaRPr lang="en-US" dirty="0"/>
          </a:p>
        </p:txBody>
      </p:sp>
      <p:sp>
        <p:nvSpPr>
          <p:cNvPr id="7" name="מציין מיקום של מספר שקופית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58949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6DFF08F-DC6B-4601-B491-B0F83F6DD2DA}" type="datetimeFigureOut">
              <a:rPr lang="en-US" smtClean="0"/>
              <a:t>8/25/2018</a:t>
            </a:fld>
            <a:endParaRPr lang="en-US" dirty="0"/>
          </a:p>
        </p:txBody>
      </p:sp>
      <p:sp>
        <p:nvSpPr>
          <p:cNvPr id="8" name="מציין מיקום של כותרת תחתונה 7"/>
          <p:cNvSpPr>
            <a:spLocks noGrp="1"/>
          </p:cNvSpPr>
          <p:nvPr>
            <p:ph type="ftr" sz="quarter" idx="11"/>
          </p:nvPr>
        </p:nvSpPr>
        <p:spPr/>
        <p:txBody>
          <a:bodyPr/>
          <a:lstStyle/>
          <a:p>
            <a:endParaRPr lang="en-US" dirty="0"/>
          </a:p>
        </p:txBody>
      </p:sp>
      <p:sp>
        <p:nvSpPr>
          <p:cNvPr id="9" name="מציין מיקום של מספר שקופית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90642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96DFF08F-DC6B-4601-B491-B0F83F6DD2DA}" type="datetimeFigureOut">
              <a:rPr lang="en-US" smtClean="0"/>
              <a:t>8/25/2018</a:t>
            </a:fld>
            <a:endParaRPr lang="en-US" dirty="0"/>
          </a:p>
        </p:txBody>
      </p:sp>
      <p:sp>
        <p:nvSpPr>
          <p:cNvPr id="4" name="מציין מיקום של כותרת תחתונה 3"/>
          <p:cNvSpPr>
            <a:spLocks noGrp="1"/>
          </p:cNvSpPr>
          <p:nvPr>
            <p:ph type="ftr" sz="quarter" idx="11"/>
          </p:nvPr>
        </p:nvSpPr>
        <p:spPr/>
        <p:txBody>
          <a:bodyPr/>
          <a:lstStyle/>
          <a:p>
            <a:endParaRPr lang="en-US" dirty="0"/>
          </a:p>
        </p:txBody>
      </p:sp>
      <p:sp>
        <p:nvSpPr>
          <p:cNvPr id="5" name="מציין מיקום של מספר שקופית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181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6DFF08F-DC6B-4601-B491-B0F83F6DD2DA}" type="datetimeFigureOut">
              <a:rPr lang="en-US" smtClean="0"/>
              <a:t>8/25/2018</a:t>
            </a:fld>
            <a:endParaRPr lang="en-US" dirty="0"/>
          </a:p>
        </p:txBody>
      </p:sp>
      <p:sp>
        <p:nvSpPr>
          <p:cNvPr id="3" name="מציין מיקום של כותרת תחתונה 2"/>
          <p:cNvSpPr>
            <a:spLocks noGrp="1"/>
          </p:cNvSpPr>
          <p:nvPr>
            <p:ph type="ftr" sz="quarter" idx="11"/>
          </p:nvPr>
        </p:nvSpPr>
        <p:spPr/>
        <p:txBody>
          <a:bodyPr/>
          <a:lstStyle/>
          <a:p>
            <a:endParaRPr lang="en-US" dirty="0"/>
          </a:p>
        </p:txBody>
      </p:sp>
      <p:sp>
        <p:nvSpPr>
          <p:cNvPr id="4" name="מציין מיקום של מספר שקופית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9942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6DFF08F-DC6B-4601-B491-B0F83F6DD2DA}" type="datetimeFigureOut">
              <a:rPr lang="en-US" smtClean="0"/>
              <a:t>8/25/2018</a:t>
            </a:fld>
            <a:endParaRPr lang="en-US" dirty="0"/>
          </a:p>
        </p:txBody>
      </p:sp>
      <p:sp>
        <p:nvSpPr>
          <p:cNvPr id="6" name="מציין מיקום של כותרת תחתונה 5"/>
          <p:cNvSpPr>
            <a:spLocks noGrp="1"/>
          </p:cNvSpPr>
          <p:nvPr>
            <p:ph type="ftr" sz="quarter" idx="11"/>
          </p:nvPr>
        </p:nvSpPr>
        <p:spPr/>
        <p:txBody>
          <a:bodyPr/>
          <a:lstStyle/>
          <a:p>
            <a:endParaRPr lang="en-US" dirty="0"/>
          </a:p>
        </p:txBody>
      </p:sp>
      <p:sp>
        <p:nvSpPr>
          <p:cNvPr id="7" name="מציין מיקום של מספר שקופית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79574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6DFF08F-DC6B-4601-B491-B0F83F6DD2DA}" type="datetimeFigureOut">
              <a:rPr lang="en-US" smtClean="0"/>
              <a:t>8/25/2018</a:t>
            </a:fld>
            <a:endParaRPr lang="en-US" dirty="0"/>
          </a:p>
        </p:txBody>
      </p:sp>
      <p:sp>
        <p:nvSpPr>
          <p:cNvPr id="6" name="מציין מיקום של כותרת תחתונה 5"/>
          <p:cNvSpPr>
            <a:spLocks noGrp="1"/>
          </p:cNvSpPr>
          <p:nvPr>
            <p:ph type="ftr" sz="quarter" idx="11"/>
          </p:nvPr>
        </p:nvSpPr>
        <p:spPr/>
        <p:txBody>
          <a:bodyPr/>
          <a:lstStyle/>
          <a:p>
            <a:endParaRPr lang="en-US" dirty="0"/>
          </a:p>
        </p:txBody>
      </p:sp>
      <p:sp>
        <p:nvSpPr>
          <p:cNvPr id="7" name="מציין מיקום של מספר שקופית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33525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6DFF08F-DC6B-4601-B491-B0F83F6DD2DA}" type="datetimeFigureOut">
              <a:rPr lang="en-US" smtClean="0"/>
              <a:pPr/>
              <a:t>8/25/2018</a:t>
            </a:fld>
            <a:endParaRPr lang="en-US" dirty="0"/>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dirty="0"/>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671544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youtube.com/watch?v=bi8dZCa1Nk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a:bodyPr>
          <a:lstStyle/>
          <a:p>
            <a:r>
              <a:rPr lang="he-IL" sz="8000" dirty="0">
                <a:latin typeface="Century Gothic" panose="020B0502020202020204" pitchFamily="34" charset="0"/>
              </a:rPr>
              <a:t>שני יסודות </a:t>
            </a:r>
          </a:p>
        </p:txBody>
      </p:sp>
      <p:sp>
        <p:nvSpPr>
          <p:cNvPr id="3" name="כותרת משנה 2"/>
          <p:cNvSpPr>
            <a:spLocks noGrp="1"/>
          </p:cNvSpPr>
          <p:nvPr>
            <p:ph type="subTitle" idx="1"/>
          </p:nvPr>
        </p:nvSpPr>
        <p:spPr/>
        <p:txBody>
          <a:bodyPr>
            <a:normAutofit/>
          </a:bodyPr>
          <a:lstStyle/>
          <a:p>
            <a:r>
              <a:rPr lang="he-IL" sz="3600" b="1" dirty="0"/>
              <a:t>זלדה</a:t>
            </a:r>
          </a:p>
        </p:txBody>
      </p:sp>
      <p:pic>
        <p:nvPicPr>
          <p:cNvPr id="1026" name="Picture 2" descr="תוצאת תמונה עבור שני יסודו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793" y="136752"/>
            <a:ext cx="4341090" cy="2241089"/>
          </a:xfrm>
          <a:prstGeom prst="rect">
            <a:avLst/>
          </a:prstGeom>
          <a:noFill/>
          <a:extLst>
            <a:ext uri="{909E8E84-426E-40DD-AFC4-6F175D3DCCD1}">
              <a14:hiddenFill xmlns:a14="http://schemas.microsoft.com/office/drawing/2010/main">
                <a:solidFill>
                  <a:srgbClr val="FFFFFF"/>
                </a:solidFill>
              </a14:hiddenFill>
            </a:ext>
          </a:extLst>
        </p:spPr>
      </p:pic>
      <p:pic>
        <p:nvPicPr>
          <p:cNvPr id="4" name="תמונה 3"/>
          <p:cNvPicPr>
            <a:picLocks noChangeAspect="1"/>
          </p:cNvPicPr>
          <p:nvPr/>
        </p:nvPicPr>
        <p:blipFill>
          <a:blip r:embed="rId3"/>
          <a:stretch>
            <a:fillRect/>
          </a:stretch>
        </p:blipFill>
        <p:spPr>
          <a:xfrm>
            <a:off x="8069036" y="3755571"/>
            <a:ext cx="3810000" cy="2857500"/>
          </a:xfrm>
          <a:prstGeom prst="rect">
            <a:avLst/>
          </a:prstGeom>
        </p:spPr>
      </p:pic>
    </p:spTree>
    <p:extLst>
      <p:ext uri="{BB962C8B-B14F-4D97-AF65-F5344CB8AC3E}">
        <p14:creationId xmlns:p14="http://schemas.microsoft.com/office/powerpoint/2010/main" val="203911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a:t>3 המ"מים</a:t>
            </a:r>
          </a:p>
        </p:txBody>
      </p:sp>
      <p:sp>
        <p:nvSpPr>
          <p:cNvPr id="3" name="מציין מיקום תוכן 2"/>
          <p:cNvSpPr>
            <a:spLocks noGrp="1"/>
          </p:cNvSpPr>
          <p:nvPr>
            <p:ph idx="1"/>
          </p:nvPr>
        </p:nvSpPr>
        <p:spPr>
          <a:xfrm>
            <a:off x="3370203" y="1644718"/>
            <a:ext cx="8522054" cy="4038600"/>
          </a:xfrm>
        </p:spPr>
        <p:txBody>
          <a:bodyPr>
            <a:normAutofit/>
          </a:bodyPr>
          <a:lstStyle/>
          <a:p>
            <a:r>
              <a:rPr lang="he-IL" sz="3200" dirty="0">
                <a:solidFill>
                  <a:schemeClr val="tx1"/>
                </a:solidFill>
              </a:rPr>
              <a:t>מה?  שירה</a:t>
            </a:r>
          </a:p>
          <a:p>
            <a:r>
              <a:rPr lang="he-IL" sz="3200" dirty="0">
                <a:solidFill>
                  <a:schemeClr val="tx1"/>
                </a:solidFill>
              </a:rPr>
              <a:t>מי? זלדה שניאורסון-מישקובסקי  </a:t>
            </a:r>
            <a:r>
              <a:rPr lang="he-IL" sz="2400" dirty="0">
                <a:solidFill>
                  <a:schemeClr val="tx1"/>
                </a:solidFill>
              </a:rPr>
              <a:t>(כ"ו בסיוון תרע"ד, 19 ביוני 1914 - כ"ח בניסן תשמ"ד, 30 באפריל 1984)</a:t>
            </a:r>
          </a:p>
          <a:p>
            <a:r>
              <a:rPr lang="he-IL" sz="3200" dirty="0">
                <a:solidFill>
                  <a:schemeClr val="tx1"/>
                </a:solidFill>
              </a:rPr>
              <a:t>מתי?  1967 (שנבדלו מכל מרחק)</a:t>
            </a:r>
          </a:p>
        </p:txBody>
      </p:sp>
      <p:sp>
        <p:nvSpPr>
          <p:cNvPr id="4" name="מלבן 3"/>
          <p:cNvSpPr/>
          <p:nvPr/>
        </p:nvSpPr>
        <p:spPr>
          <a:xfrm>
            <a:off x="3812206" y="5956418"/>
            <a:ext cx="5045740" cy="369332"/>
          </a:xfrm>
          <a:prstGeom prst="rect">
            <a:avLst/>
          </a:prstGeom>
        </p:spPr>
        <p:txBody>
          <a:bodyPr wrap="none">
            <a:spAutoFit/>
          </a:bodyPr>
          <a:lstStyle/>
          <a:p>
            <a:r>
              <a:rPr lang="he-IL" dirty="0">
                <a:hlinkClick r:id="rId2"/>
              </a:rPr>
              <a:t>https://www.youtube.com/watch?v=bi8dZCa1Nko</a:t>
            </a:r>
            <a:r>
              <a:rPr lang="he-IL" dirty="0"/>
              <a:t> </a:t>
            </a:r>
          </a:p>
        </p:txBody>
      </p:sp>
      <p:pic>
        <p:nvPicPr>
          <p:cNvPr id="6" name="תמונה 5"/>
          <p:cNvPicPr>
            <a:picLocks noChangeAspect="1"/>
          </p:cNvPicPr>
          <p:nvPr/>
        </p:nvPicPr>
        <p:blipFill>
          <a:blip r:embed="rId3"/>
          <a:stretch>
            <a:fillRect/>
          </a:stretch>
        </p:blipFill>
        <p:spPr>
          <a:xfrm flipH="1">
            <a:off x="378703" y="2618943"/>
            <a:ext cx="3168061" cy="3979908"/>
          </a:xfrm>
          <a:prstGeom prst="rect">
            <a:avLst/>
          </a:prstGeom>
        </p:spPr>
      </p:pic>
    </p:spTree>
    <p:extLst>
      <p:ext uri="{BB962C8B-B14F-4D97-AF65-F5344CB8AC3E}">
        <p14:creationId xmlns:p14="http://schemas.microsoft.com/office/powerpoint/2010/main" val="3390530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821382" y="1112038"/>
            <a:ext cx="6096000" cy="5693866"/>
          </a:xfrm>
          <a:prstGeom prst="rect">
            <a:avLst/>
          </a:prstGeom>
        </p:spPr>
        <p:txBody>
          <a:bodyPr>
            <a:spAutoFit/>
          </a:bodyPr>
          <a:lstStyle/>
          <a:p>
            <a:pPr algn="r"/>
            <a:r>
              <a:rPr lang="he-IL" sz="2800" dirty="0">
                <a:solidFill>
                  <a:srgbClr val="3F3F3F"/>
                </a:solidFill>
                <a:latin typeface="Open Sans"/>
              </a:rPr>
              <a:t>הַלֶּהָבָה אוֹמֶרֶת לַבְּרוֹשׁ</a:t>
            </a:r>
            <a:r>
              <a:rPr lang="he-IL" sz="2800" dirty="0"/>
              <a:t/>
            </a:r>
            <a:br>
              <a:rPr lang="he-IL" sz="2800" dirty="0"/>
            </a:br>
            <a:r>
              <a:rPr lang="he-IL" sz="2800" dirty="0">
                <a:solidFill>
                  <a:srgbClr val="3F3F3F"/>
                </a:solidFill>
                <a:latin typeface="Open Sans"/>
              </a:rPr>
              <a:t>כַּאֲשֶׁר אֲנִי רוֹאָה</a:t>
            </a:r>
            <a:r>
              <a:rPr lang="he-IL" sz="2800" dirty="0"/>
              <a:t/>
            </a:r>
            <a:br>
              <a:rPr lang="he-IL" sz="2800" dirty="0"/>
            </a:br>
            <a:r>
              <a:rPr lang="he-IL" sz="2800" dirty="0">
                <a:solidFill>
                  <a:srgbClr val="3F3F3F"/>
                </a:solidFill>
                <a:latin typeface="Open Sans"/>
              </a:rPr>
              <a:t>כַּמָּה אַתָּה שַׁאֲנָן</a:t>
            </a:r>
            <a:r>
              <a:rPr lang="he-IL" sz="2800" dirty="0"/>
              <a:t/>
            </a:r>
            <a:br>
              <a:rPr lang="he-IL" sz="2800" dirty="0"/>
            </a:br>
            <a:r>
              <a:rPr lang="he-IL" sz="2800" dirty="0">
                <a:solidFill>
                  <a:srgbClr val="3F3F3F"/>
                </a:solidFill>
                <a:latin typeface="Open Sans"/>
              </a:rPr>
              <a:t>כַּמָּה עוֹטֶה גָּאוֹן</a:t>
            </a:r>
            <a:r>
              <a:rPr lang="he-IL" sz="2800" dirty="0"/>
              <a:t/>
            </a:r>
            <a:br>
              <a:rPr lang="he-IL" sz="2800" dirty="0"/>
            </a:br>
            <a:r>
              <a:rPr lang="he-IL" sz="2800" dirty="0">
                <a:solidFill>
                  <a:srgbClr val="3F3F3F"/>
                </a:solidFill>
                <a:latin typeface="Open Sans"/>
              </a:rPr>
              <a:t>מַשֶּׁהוּ בְּתוֹכִי מִשְׁתּוֹלֵל</a:t>
            </a:r>
            <a:r>
              <a:rPr lang="he-IL" sz="2800" dirty="0"/>
              <a:t/>
            </a:r>
            <a:br>
              <a:rPr lang="he-IL" sz="2800" dirty="0"/>
            </a:br>
            <a:r>
              <a:rPr lang="he-IL" sz="2800" dirty="0">
                <a:solidFill>
                  <a:srgbClr val="3F3F3F"/>
                </a:solidFill>
                <a:latin typeface="Open Sans"/>
              </a:rPr>
              <a:t>אֵיךְ אֶפְשָׁר לַעֲבֹר אֶת הַחַיִּים</a:t>
            </a:r>
            <a:r>
              <a:rPr lang="he-IL" sz="2800" dirty="0"/>
              <a:t/>
            </a:r>
            <a:br>
              <a:rPr lang="he-IL" sz="2800" dirty="0"/>
            </a:br>
            <a:r>
              <a:rPr lang="he-IL" sz="2800" dirty="0">
                <a:solidFill>
                  <a:srgbClr val="3F3F3F"/>
                </a:solidFill>
                <a:latin typeface="Open Sans"/>
              </a:rPr>
              <a:t>הַנּוֹרָאִים הָאֵלֶּה</a:t>
            </a:r>
            <a:r>
              <a:rPr lang="he-IL" sz="2800" dirty="0"/>
              <a:t/>
            </a:r>
            <a:br>
              <a:rPr lang="he-IL" sz="2800" dirty="0"/>
            </a:br>
            <a:r>
              <a:rPr lang="he-IL" sz="2800" dirty="0">
                <a:solidFill>
                  <a:srgbClr val="3F3F3F"/>
                </a:solidFill>
                <a:latin typeface="Open Sans"/>
              </a:rPr>
              <a:t>בְּלִי שֶׁמֶץ שֶׁל טֵרוּף</a:t>
            </a:r>
            <a:r>
              <a:rPr lang="he-IL" sz="2800" dirty="0"/>
              <a:t/>
            </a:r>
            <a:br>
              <a:rPr lang="he-IL" sz="2800" dirty="0"/>
            </a:br>
            <a:r>
              <a:rPr lang="he-IL" sz="2800" dirty="0">
                <a:solidFill>
                  <a:srgbClr val="3F3F3F"/>
                </a:solidFill>
                <a:latin typeface="Open Sans"/>
              </a:rPr>
              <a:t>בְּלִי שֶׁמֶץ שֶׁל רוּחָנִיּוּת</a:t>
            </a:r>
            <a:r>
              <a:rPr lang="he-IL" sz="2800" dirty="0"/>
              <a:t/>
            </a:r>
            <a:br>
              <a:rPr lang="he-IL" sz="2800" dirty="0"/>
            </a:br>
            <a:r>
              <a:rPr lang="he-IL" sz="2800" dirty="0">
                <a:solidFill>
                  <a:srgbClr val="3F3F3F"/>
                </a:solidFill>
                <a:latin typeface="Open Sans"/>
              </a:rPr>
              <a:t>בְּלִי שֶׁמֶץ שֶׁל דִּמְיוֹן</a:t>
            </a:r>
            <a:r>
              <a:rPr lang="he-IL" sz="2800" dirty="0"/>
              <a:t/>
            </a:r>
            <a:br>
              <a:rPr lang="he-IL" sz="2800" dirty="0"/>
            </a:br>
            <a:r>
              <a:rPr lang="he-IL" sz="2800" dirty="0">
                <a:solidFill>
                  <a:srgbClr val="3F3F3F"/>
                </a:solidFill>
                <a:latin typeface="Open Sans"/>
              </a:rPr>
              <a:t>בְּלִי שֶׁמֶץ שֶׁל חֵרוּת</a:t>
            </a:r>
            <a:r>
              <a:rPr lang="he-IL" sz="2800" dirty="0"/>
              <a:t/>
            </a:r>
            <a:br>
              <a:rPr lang="he-IL" sz="2800" dirty="0"/>
            </a:br>
            <a:r>
              <a:rPr lang="he-IL" sz="2800" dirty="0" err="1">
                <a:solidFill>
                  <a:srgbClr val="3F3F3F"/>
                </a:solidFill>
                <a:latin typeface="Open Sans"/>
              </a:rPr>
              <a:t>בְּגַאֲוָה</a:t>
            </a:r>
            <a:r>
              <a:rPr lang="he-IL" sz="2800" dirty="0">
                <a:solidFill>
                  <a:srgbClr val="3F3F3F"/>
                </a:solidFill>
                <a:latin typeface="Open Sans"/>
              </a:rPr>
              <a:t> עַתִּיקָה וְקוֹדֶרֶת.</a:t>
            </a:r>
            <a:r>
              <a:rPr lang="he-IL" sz="2800" dirty="0"/>
              <a:t/>
            </a:r>
            <a:br>
              <a:rPr lang="he-IL" sz="2800" dirty="0"/>
            </a:br>
            <a:endParaRPr lang="he-IL" sz="2800" dirty="0"/>
          </a:p>
        </p:txBody>
      </p:sp>
      <p:sp>
        <p:nvSpPr>
          <p:cNvPr id="3" name="מלבן 2"/>
          <p:cNvSpPr/>
          <p:nvPr/>
        </p:nvSpPr>
        <p:spPr>
          <a:xfrm>
            <a:off x="1899977" y="404152"/>
            <a:ext cx="4184072" cy="5693866"/>
          </a:xfrm>
          <a:prstGeom prst="rect">
            <a:avLst/>
          </a:prstGeom>
        </p:spPr>
        <p:txBody>
          <a:bodyPr wrap="square">
            <a:spAutoFit/>
          </a:bodyPr>
          <a:lstStyle/>
          <a:p>
            <a:pPr algn="r" rtl="1"/>
            <a:r>
              <a:rPr lang="he-IL" sz="2800" dirty="0">
                <a:solidFill>
                  <a:srgbClr val="3F3F3F"/>
                </a:solidFill>
                <a:latin typeface="Open Sans"/>
              </a:rPr>
              <a:t>לוּ </a:t>
            </a:r>
            <a:r>
              <a:rPr lang="he-IL" sz="2800" dirty="0" err="1">
                <a:solidFill>
                  <a:srgbClr val="3F3F3F"/>
                </a:solidFill>
                <a:latin typeface="Open Sans"/>
              </a:rPr>
              <a:t>יָכֹלְתִּי</a:t>
            </a:r>
            <a:r>
              <a:rPr lang="he-IL" sz="2800" dirty="0">
                <a:solidFill>
                  <a:srgbClr val="3F3F3F"/>
                </a:solidFill>
                <a:latin typeface="Open Sans"/>
              </a:rPr>
              <a:t> הָיִיתִי שׂוֹרֶפֶת</a:t>
            </a:r>
            <a:br>
              <a:rPr lang="he-IL" sz="2800" dirty="0">
                <a:solidFill>
                  <a:srgbClr val="3F3F3F"/>
                </a:solidFill>
                <a:latin typeface="Open Sans"/>
              </a:rPr>
            </a:br>
            <a:r>
              <a:rPr lang="he-IL" sz="2800" dirty="0">
                <a:solidFill>
                  <a:srgbClr val="3F3F3F"/>
                </a:solidFill>
                <a:latin typeface="Open Sans"/>
              </a:rPr>
              <a:t>אֶת הַמִּמְסָד</a:t>
            </a:r>
            <a:br>
              <a:rPr lang="he-IL" sz="2800" dirty="0">
                <a:solidFill>
                  <a:srgbClr val="3F3F3F"/>
                </a:solidFill>
                <a:latin typeface="Open Sans"/>
              </a:rPr>
            </a:br>
            <a:r>
              <a:rPr lang="he-IL" sz="2800" dirty="0">
                <a:solidFill>
                  <a:srgbClr val="3F3F3F"/>
                </a:solidFill>
                <a:latin typeface="Open Sans"/>
              </a:rPr>
              <a:t>שֶׁשְּׁמוֹ תְּקוּפוֹת הַשָּׁנָה</a:t>
            </a:r>
            <a:br>
              <a:rPr lang="he-IL" sz="2800" dirty="0">
                <a:solidFill>
                  <a:srgbClr val="3F3F3F"/>
                </a:solidFill>
                <a:latin typeface="Open Sans"/>
              </a:rPr>
            </a:br>
            <a:r>
              <a:rPr lang="he-IL" sz="2800" dirty="0">
                <a:solidFill>
                  <a:srgbClr val="3F3F3F"/>
                </a:solidFill>
                <a:latin typeface="Open Sans"/>
              </a:rPr>
              <a:t>וְאֶת הַתְּלוּת הָאֲרוּרָה שֶׁלְּךָ</a:t>
            </a:r>
            <a:br>
              <a:rPr lang="he-IL" sz="2800" dirty="0">
                <a:solidFill>
                  <a:srgbClr val="3F3F3F"/>
                </a:solidFill>
                <a:latin typeface="Open Sans"/>
              </a:rPr>
            </a:br>
            <a:r>
              <a:rPr lang="he-IL" sz="2800" dirty="0">
                <a:solidFill>
                  <a:srgbClr val="3F3F3F"/>
                </a:solidFill>
                <a:latin typeface="Open Sans"/>
              </a:rPr>
              <a:t>בָּאֲדָמָה, </a:t>
            </a:r>
            <a:r>
              <a:rPr lang="he-IL" sz="2800" dirty="0" err="1">
                <a:solidFill>
                  <a:srgbClr val="3F3F3F"/>
                </a:solidFill>
                <a:latin typeface="Open Sans"/>
              </a:rPr>
              <a:t>בָּאֲוִיר</a:t>
            </a:r>
            <a:r>
              <a:rPr lang="he-IL" sz="2800" dirty="0">
                <a:solidFill>
                  <a:srgbClr val="3F3F3F"/>
                </a:solidFill>
                <a:latin typeface="Open Sans"/>
              </a:rPr>
              <a:t>, בַּשֶּׁמֶשׁ, בַּמָּטָר וּבַטַּל.</a:t>
            </a:r>
            <a:br>
              <a:rPr lang="he-IL" sz="2800" dirty="0">
                <a:solidFill>
                  <a:srgbClr val="3F3F3F"/>
                </a:solidFill>
                <a:latin typeface="Open Sans"/>
              </a:rPr>
            </a:br>
            <a:r>
              <a:rPr lang="he-IL" sz="2800" dirty="0">
                <a:solidFill>
                  <a:srgbClr val="3F3F3F"/>
                </a:solidFill>
                <a:latin typeface="Open Sans"/>
              </a:rPr>
              <a:t>הַבְּרוֹשׁ שׁוֹתֵק,</a:t>
            </a:r>
            <a:br>
              <a:rPr lang="he-IL" sz="2800" dirty="0">
                <a:solidFill>
                  <a:srgbClr val="3F3F3F"/>
                </a:solidFill>
                <a:latin typeface="Open Sans"/>
              </a:rPr>
            </a:br>
            <a:r>
              <a:rPr lang="he-IL" sz="2800" dirty="0">
                <a:solidFill>
                  <a:srgbClr val="3F3F3F"/>
                </a:solidFill>
                <a:latin typeface="Open Sans"/>
              </a:rPr>
              <a:t>הוּא יוֹדֵעַ שֶׁיֵּשׁ בּוֹ טֵרוּף</a:t>
            </a:r>
            <a:br>
              <a:rPr lang="he-IL" sz="2800" dirty="0">
                <a:solidFill>
                  <a:srgbClr val="3F3F3F"/>
                </a:solidFill>
                <a:latin typeface="Open Sans"/>
              </a:rPr>
            </a:br>
            <a:r>
              <a:rPr lang="he-IL" sz="2800" dirty="0">
                <a:solidFill>
                  <a:srgbClr val="3F3F3F"/>
                </a:solidFill>
                <a:latin typeface="Open Sans"/>
              </a:rPr>
              <a:t>שֶׁיֵּשׁ בּוֹ חֵרוּת</a:t>
            </a:r>
            <a:br>
              <a:rPr lang="he-IL" sz="2800" dirty="0">
                <a:solidFill>
                  <a:srgbClr val="3F3F3F"/>
                </a:solidFill>
                <a:latin typeface="Open Sans"/>
              </a:rPr>
            </a:br>
            <a:r>
              <a:rPr lang="he-IL" sz="2800" dirty="0">
                <a:solidFill>
                  <a:srgbClr val="3F3F3F"/>
                </a:solidFill>
                <a:latin typeface="Open Sans"/>
              </a:rPr>
              <a:t>שֶׁיֵּשׁ בּוֹ דִּמְיוֹן</a:t>
            </a:r>
            <a:br>
              <a:rPr lang="he-IL" sz="2800" dirty="0">
                <a:solidFill>
                  <a:srgbClr val="3F3F3F"/>
                </a:solidFill>
                <a:latin typeface="Open Sans"/>
              </a:rPr>
            </a:br>
            <a:r>
              <a:rPr lang="he-IL" sz="2800" dirty="0">
                <a:solidFill>
                  <a:srgbClr val="3F3F3F"/>
                </a:solidFill>
                <a:latin typeface="Open Sans"/>
              </a:rPr>
              <a:t>שֶׁיֵּשׁ בּוֹ רוּחָנִיּוּת</a:t>
            </a:r>
            <a:br>
              <a:rPr lang="he-IL" sz="2800" dirty="0">
                <a:solidFill>
                  <a:srgbClr val="3F3F3F"/>
                </a:solidFill>
                <a:latin typeface="Open Sans"/>
              </a:rPr>
            </a:br>
            <a:r>
              <a:rPr lang="he-IL" sz="2800" dirty="0">
                <a:solidFill>
                  <a:srgbClr val="3F3F3F"/>
                </a:solidFill>
                <a:latin typeface="Open Sans"/>
              </a:rPr>
              <a:t>אַךְ הַשַּׁלְהֶבֶת לֹא תָּבִין</a:t>
            </a:r>
            <a:br>
              <a:rPr lang="he-IL" sz="2800" dirty="0">
                <a:solidFill>
                  <a:srgbClr val="3F3F3F"/>
                </a:solidFill>
                <a:latin typeface="Open Sans"/>
              </a:rPr>
            </a:br>
            <a:r>
              <a:rPr lang="he-IL" sz="2800" dirty="0">
                <a:solidFill>
                  <a:srgbClr val="3F3F3F"/>
                </a:solidFill>
                <a:latin typeface="Open Sans"/>
              </a:rPr>
              <a:t>הַשַּׁלְהֶבֶת לֹא תַּאֲמִין.</a:t>
            </a:r>
          </a:p>
        </p:txBody>
      </p:sp>
      <p:sp>
        <p:nvSpPr>
          <p:cNvPr id="4" name="מלבן 3"/>
          <p:cNvSpPr/>
          <p:nvPr/>
        </p:nvSpPr>
        <p:spPr>
          <a:xfrm>
            <a:off x="6986498" y="404152"/>
            <a:ext cx="3930884" cy="707886"/>
          </a:xfrm>
          <a:prstGeom prst="rect">
            <a:avLst/>
          </a:prstGeom>
        </p:spPr>
        <p:txBody>
          <a:bodyPr wrap="none">
            <a:spAutoFit/>
          </a:bodyPr>
          <a:lstStyle/>
          <a:p>
            <a:r>
              <a:rPr lang="he-IL" sz="4000" b="1" dirty="0">
                <a:effectLst>
                  <a:outerShdw blurRad="38100" dist="38100" dir="2700000" algn="tl">
                    <a:srgbClr val="000000">
                      <a:alpha val="43137"/>
                    </a:srgbClr>
                  </a:outerShdw>
                </a:effectLst>
              </a:rPr>
              <a:t>שני יסודות/זלדה</a:t>
            </a:r>
            <a:endParaRPr lang="he-IL"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5105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a:effectLst>
                  <a:outerShdw blurRad="38100" dist="38100" dir="2700000" algn="tl">
                    <a:srgbClr val="000000">
                      <a:alpha val="43137"/>
                    </a:srgbClr>
                  </a:outerShdw>
                </a:effectLst>
              </a:rPr>
              <a:t>מיהן הדמויות בשיר?</a:t>
            </a:r>
          </a:p>
        </p:txBody>
      </p:sp>
      <p:sp>
        <p:nvSpPr>
          <p:cNvPr id="3" name="מציין מיקום תוכן 2"/>
          <p:cNvSpPr>
            <a:spLocks noGrp="1"/>
          </p:cNvSpPr>
          <p:nvPr>
            <p:ph idx="1"/>
          </p:nvPr>
        </p:nvSpPr>
        <p:spPr/>
        <p:txBody>
          <a:bodyPr>
            <a:normAutofit/>
          </a:bodyPr>
          <a:lstStyle/>
          <a:p>
            <a:pPr>
              <a:lnSpc>
                <a:spcPct val="150000"/>
              </a:lnSpc>
            </a:pPr>
            <a:r>
              <a:rPr lang="he-IL" sz="3200" dirty="0">
                <a:solidFill>
                  <a:schemeClr val="tx1"/>
                </a:solidFill>
              </a:rPr>
              <a:t>תאר את שתי הדמויות בשיר?</a:t>
            </a:r>
          </a:p>
          <a:p>
            <a:pPr>
              <a:lnSpc>
                <a:spcPct val="150000"/>
              </a:lnSpc>
            </a:pPr>
            <a:r>
              <a:rPr lang="he-IL" sz="3200" dirty="0">
                <a:solidFill>
                  <a:schemeClr val="tx1"/>
                </a:solidFill>
              </a:rPr>
              <a:t>מה ההבדל בין דמות הלהבה לברוש?</a:t>
            </a:r>
          </a:p>
          <a:p>
            <a:pPr>
              <a:lnSpc>
                <a:spcPct val="150000"/>
              </a:lnSpc>
            </a:pPr>
            <a:r>
              <a:rPr lang="he-IL" sz="3200" dirty="0">
                <a:solidFill>
                  <a:schemeClr val="tx1"/>
                </a:solidFill>
              </a:rPr>
              <a:t>מה היחס של הלהבה לברוש?</a:t>
            </a:r>
          </a:p>
          <a:p>
            <a:pPr>
              <a:lnSpc>
                <a:spcPct val="150000"/>
              </a:lnSpc>
            </a:pPr>
            <a:endParaRPr lang="he-IL" sz="3200" dirty="0">
              <a:solidFill>
                <a:schemeClr val="tx1"/>
              </a:solidFill>
            </a:endParaRPr>
          </a:p>
          <a:p>
            <a:endParaRPr lang="en-US" dirty="0"/>
          </a:p>
          <a:p>
            <a:endParaRPr lang="en-US" dirty="0"/>
          </a:p>
          <a:p>
            <a:pPr>
              <a:lnSpc>
                <a:spcPct val="150000"/>
              </a:lnSpc>
            </a:pPr>
            <a:endParaRPr lang="he-IL" sz="3200" dirty="0">
              <a:solidFill>
                <a:schemeClr val="tx1"/>
              </a:solidFill>
            </a:endParaRPr>
          </a:p>
        </p:txBody>
      </p:sp>
    </p:spTree>
    <p:extLst>
      <p:ext uri="{BB962C8B-B14F-4D97-AF65-F5344CB8AC3E}">
        <p14:creationId xmlns:p14="http://schemas.microsoft.com/office/powerpoint/2010/main" val="224798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effectLst>
                  <a:outerShdw blurRad="38100" dist="38100" dir="2700000" algn="tl">
                    <a:srgbClr val="000000">
                      <a:alpha val="43137"/>
                    </a:srgbClr>
                  </a:outerShdw>
                </a:effectLst>
              </a:rPr>
              <a:t>נושא השיר</a:t>
            </a:r>
            <a:endParaRPr lang="he-IL" b="1" dirty="0">
              <a:effectLst>
                <a:outerShdw blurRad="38100" dist="38100" dir="2700000" algn="tl">
                  <a:srgbClr val="000000">
                    <a:alpha val="43137"/>
                  </a:srgbClr>
                </a:outerShdw>
              </a:effectLst>
            </a:endParaRPr>
          </a:p>
        </p:txBody>
      </p:sp>
      <p:sp>
        <p:nvSpPr>
          <p:cNvPr id="3" name="מציין מיקום תוכן 2"/>
          <p:cNvSpPr>
            <a:spLocks noGrp="1"/>
          </p:cNvSpPr>
          <p:nvPr>
            <p:ph idx="1"/>
          </p:nvPr>
        </p:nvSpPr>
        <p:spPr>
          <a:xfrm>
            <a:off x="473529" y="1825625"/>
            <a:ext cx="10880271" cy="2852511"/>
          </a:xfrm>
        </p:spPr>
        <p:txBody>
          <a:bodyPr>
            <a:normAutofit fontScale="92500" lnSpcReduction="20000"/>
          </a:bodyPr>
          <a:lstStyle/>
          <a:p>
            <a:pPr>
              <a:lnSpc>
                <a:spcPct val="150000"/>
              </a:lnSpc>
            </a:pPr>
            <a:r>
              <a:rPr lang="he-IL" b="1" u="sng" dirty="0"/>
              <a:t>נושא השיר</a:t>
            </a:r>
            <a:r>
              <a:rPr lang="he-IL" dirty="0"/>
              <a:t>- השיר מציג באופן מטאפורי </a:t>
            </a:r>
            <a:r>
              <a:rPr lang="he-IL" b="1" dirty="0"/>
              <a:t>שני יסודות</a:t>
            </a:r>
            <a:r>
              <a:rPr lang="he-IL" dirty="0"/>
              <a:t> המיוצגים ע"י </a:t>
            </a:r>
            <a:r>
              <a:rPr lang="he-IL" b="1" u="sng" dirty="0"/>
              <a:t>הלהבה</a:t>
            </a:r>
            <a:r>
              <a:rPr lang="he-IL" b="1" dirty="0"/>
              <a:t> ו</a:t>
            </a:r>
            <a:r>
              <a:rPr lang="he-IL" b="1" u="sng" dirty="0"/>
              <a:t>הברוש</a:t>
            </a:r>
            <a:r>
              <a:rPr lang="he-IL" dirty="0"/>
              <a:t>- מקור הלהבה ביסוד ה</a:t>
            </a:r>
            <a:r>
              <a:rPr lang="he-IL" b="1" u="sng" dirty="0"/>
              <a:t>אש</a:t>
            </a:r>
            <a:r>
              <a:rPr lang="he-IL" dirty="0"/>
              <a:t> ומקור הברוש ביסוד ה</a:t>
            </a:r>
            <a:r>
              <a:rPr lang="he-IL" b="1" u="sng" dirty="0"/>
              <a:t>אדמה</a:t>
            </a:r>
            <a:r>
              <a:rPr lang="he-IL" dirty="0"/>
              <a:t>.</a:t>
            </a:r>
            <a:r>
              <a:rPr lang="he-IL" b="1" dirty="0"/>
              <a:t> </a:t>
            </a:r>
            <a:r>
              <a:rPr lang="he-IL" dirty="0"/>
              <a:t>בין שני היסודות הללו קיים דמיון, אך גם שוני. הם יכולים לייצג שני יסודות בנפש האדם, הם יכולים לייצג את הפן ה"גברי" והפן ה"נשי", הם יכולים לייצג טיפוסים אנושיים שונים או הוויות קיומיות שונות.</a:t>
            </a:r>
            <a:endParaRPr lang="en-US" dirty="0"/>
          </a:p>
          <a:p>
            <a:pPr>
              <a:lnSpc>
                <a:spcPct val="150000"/>
              </a:lnSpc>
            </a:pPr>
            <a:endParaRPr lang="en-US" sz="2800" dirty="0">
              <a:solidFill>
                <a:schemeClr val="tx1"/>
              </a:solidFill>
            </a:endParaRPr>
          </a:p>
          <a:p>
            <a:pPr>
              <a:lnSpc>
                <a:spcPct val="150000"/>
              </a:lnSpc>
            </a:pPr>
            <a:endParaRPr lang="he-IL" sz="2800" dirty="0">
              <a:solidFill>
                <a:schemeClr val="tx1"/>
              </a:solidFill>
            </a:endParaRPr>
          </a:p>
        </p:txBody>
      </p:sp>
      <p:pic>
        <p:nvPicPr>
          <p:cNvPr id="4" name="תמונה 3"/>
          <p:cNvPicPr>
            <a:picLocks noChangeAspect="1"/>
          </p:cNvPicPr>
          <p:nvPr/>
        </p:nvPicPr>
        <p:blipFill>
          <a:blip r:embed="rId2"/>
          <a:stretch>
            <a:fillRect/>
          </a:stretch>
        </p:blipFill>
        <p:spPr>
          <a:xfrm>
            <a:off x="240848" y="4392386"/>
            <a:ext cx="1624466" cy="2367642"/>
          </a:xfrm>
          <a:prstGeom prst="rect">
            <a:avLst/>
          </a:prstGeom>
        </p:spPr>
      </p:pic>
      <p:pic>
        <p:nvPicPr>
          <p:cNvPr id="5" name="תמונה 4"/>
          <p:cNvPicPr>
            <a:picLocks noChangeAspect="1"/>
          </p:cNvPicPr>
          <p:nvPr/>
        </p:nvPicPr>
        <p:blipFill>
          <a:blip r:embed="rId3"/>
          <a:stretch>
            <a:fillRect/>
          </a:stretch>
        </p:blipFill>
        <p:spPr>
          <a:xfrm>
            <a:off x="5666014" y="4028394"/>
            <a:ext cx="3848100" cy="2638425"/>
          </a:xfrm>
          <a:prstGeom prst="rect">
            <a:avLst/>
          </a:prstGeom>
        </p:spPr>
      </p:pic>
    </p:spTree>
    <p:extLst>
      <p:ext uri="{BB962C8B-B14F-4D97-AF65-F5344CB8AC3E}">
        <p14:creationId xmlns:p14="http://schemas.microsoft.com/office/powerpoint/2010/main" val="331905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u="sng" dirty="0" smtClean="0">
                <a:effectLst>
                  <a:outerShdw blurRad="38100" dist="38100" dir="2700000" algn="tl">
                    <a:srgbClr val="000000">
                      <a:alpha val="43137"/>
                    </a:srgbClr>
                  </a:outerShdw>
                </a:effectLst>
              </a:rPr>
              <a:t>תוכן השיר ומשמעותו</a:t>
            </a:r>
            <a:br>
              <a:rPr lang="he-IL" b="1" u="sng" dirty="0" smtClean="0">
                <a:effectLst>
                  <a:outerShdw blurRad="38100" dist="38100" dir="2700000" algn="tl">
                    <a:srgbClr val="000000">
                      <a:alpha val="43137"/>
                    </a:srgbClr>
                  </a:outerShdw>
                </a:effectLst>
              </a:rPr>
            </a:br>
            <a:endParaRPr lang="he-IL" b="1" u="sng" dirty="0">
              <a:effectLst>
                <a:outerShdw blurRad="38100" dist="38100" dir="2700000" algn="tl">
                  <a:srgbClr val="000000">
                    <a:alpha val="43137"/>
                  </a:srgbClr>
                </a:outerShdw>
              </a:effectLst>
            </a:endParaRPr>
          </a:p>
        </p:txBody>
      </p:sp>
      <p:sp>
        <p:nvSpPr>
          <p:cNvPr id="3" name="מציין מיקום תוכן 2"/>
          <p:cNvSpPr>
            <a:spLocks noGrp="1"/>
          </p:cNvSpPr>
          <p:nvPr>
            <p:ph idx="1"/>
          </p:nvPr>
        </p:nvSpPr>
        <p:spPr>
          <a:xfrm>
            <a:off x="661307" y="1379765"/>
            <a:ext cx="10793185" cy="4000500"/>
          </a:xfrm>
        </p:spPr>
        <p:txBody>
          <a:bodyPr/>
          <a:lstStyle/>
          <a:p>
            <a:r>
              <a:rPr lang="he-IL" dirty="0" smtClean="0"/>
              <a:t>שיר אלגורי (מטאפורי) הבנוי כאמירה בקול ותגובה שכנגד, תגובה ללא קול. שיחה דמיונית בין שני טיפוסים שונים: הלהבה שמהווה סמל לאהבה, לדמיון, לטירוף חושים, לחירות-חופש. והברוש שעמידתו האיתנה מסמלת יציבות, קביעות, שיגרה ועוד. </a:t>
            </a:r>
          </a:p>
          <a:p>
            <a:pPr marL="0" indent="0">
              <a:buNone/>
            </a:pPr>
            <a:endParaRPr lang="he-IL" dirty="0" smtClean="0"/>
          </a:p>
          <a:p>
            <a:r>
              <a:rPr lang="he-IL" dirty="0" smtClean="0"/>
              <a:t>השיחה מחלקת את השיר לשני חלקים: חלקו הראשון (שורות 1-17 )-  דברי  הלהבה לברוש וחלק שני (18-24) - תגובתו  של הברוש לדברי הלהבה, תגובה הנאמרת ללא קול. </a:t>
            </a:r>
          </a:p>
          <a:p>
            <a:endParaRPr lang="he-IL" dirty="0"/>
          </a:p>
        </p:txBody>
      </p:sp>
      <p:pic>
        <p:nvPicPr>
          <p:cNvPr id="4" name="תמונה 3"/>
          <p:cNvPicPr>
            <a:picLocks noChangeAspect="1"/>
          </p:cNvPicPr>
          <p:nvPr/>
        </p:nvPicPr>
        <p:blipFill>
          <a:blip r:embed="rId2"/>
          <a:stretch>
            <a:fillRect/>
          </a:stretch>
        </p:blipFill>
        <p:spPr>
          <a:xfrm>
            <a:off x="144235" y="5176143"/>
            <a:ext cx="5040085" cy="1596117"/>
          </a:xfrm>
          <a:prstGeom prst="rect">
            <a:avLst/>
          </a:prstGeom>
        </p:spPr>
      </p:pic>
      <p:pic>
        <p:nvPicPr>
          <p:cNvPr id="5" name="תמונה 4"/>
          <p:cNvPicPr>
            <a:picLocks noChangeAspect="1"/>
          </p:cNvPicPr>
          <p:nvPr/>
        </p:nvPicPr>
        <p:blipFill>
          <a:blip r:embed="rId2"/>
          <a:stretch>
            <a:fillRect/>
          </a:stretch>
        </p:blipFill>
        <p:spPr>
          <a:xfrm>
            <a:off x="6996793" y="5192485"/>
            <a:ext cx="4792436" cy="1579775"/>
          </a:xfrm>
          <a:prstGeom prst="rect">
            <a:avLst/>
          </a:prstGeom>
        </p:spPr>
      </p:pic>
    </p:spTree>
    <p:extLst>
      <p:ext uri="{BB962C8B-B14F-4D97-AF65-F5344CB8AC3E}">
        <p14:creationId xmlns:p14="http://schemas.microsoft.com/office/powerpoint/2010/main" val="2884031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a:effectLst>
                  <a:outerShdw blurRad="38100" dist="38100" dir="2700000" algn="tl">
                    <a:srgbClr val="000000">
                      <a:alpha val="43137"/>
                    </a:srgbClr>
                  </a:outerShdw>
                </a:effectLst>
              </a:rPr>
              <a:t>אמצעים אומנותיים</a:t>
            </a:r>
          </a:p>
        </p:txBody>
      </p:sp>
      <p:sp>
        <p:nvSpPr>
          <p:cNvPr id="3" name="מציין מיקום תוכן 2"/>
          <p:cNvSpPr>
            <a:spLocks noGrp="1"/>
          </p:cNvSpPr>
          <p:nvPr>
            <p:ph idx="1"/>
          </p:nvPr>
        </p:nvSpPr>
        <p:spPr>
          <a:xfrm>
            <a:off x="1143000" y="2057399"/>
            <a:ext cx="10397836" cy="4329545"/>
          </a:xfrm>
        </p:spPr>
        <p:txBody>
          <a:bodyPr>
            <a:normAutofit/>
          </a:bodyPr>
          <a:lstStyle/>
          <a:p>
            <a:r>
              <a:rPr lang="he-IL" sz="2400" b="1" dirty="0">
                <a:solidFill>
                  <a:schemeClr val="tx1"/>
                </a:solidFill>
              </a:rPr>
              <a:t>לשון ציורית </a:t>
            </a:r>
            <a:r>
              <a:rPr lang="he-IL" sz="2400" dirty="0">
                <a:solidFill>
                  <a:schemeClr val="tx1"/>
                </a:solidFill>
              </a:rPr>
              <a:t>– הלהבה והברוש. מקור הלהבה ביסוד האש ומקור הברוש ביסוד האדמה. מדובר בשני יסודות חזקים המייצגים רבדים שונים באישיות האדם. הלהבה מטאפורית ליסוד המתפרץ שבאדם והברוש מטאפורי ליסוד המאופק של האדם. השניים משלימים זה את זה, אך גם מתעמתים זה עם זה. בכל סיטואציה נתונה נדרש האדם להכריע בין היסוד הדוחק בו להגיב, לפעול, להשתולל לבין היסוד העוצר בו, המעודד אותו להבליג ולשתוק.</a:t>
            </a:r>
          </a:p>
          <a:p>
            <a:r>
              <a:rPr lang="he-IL" sz="2400" b="1" dirty="0">
                <a:solidFill>
                  <a:schemeClr val="tx1"/>
                </a:solidFill>
              </a:rPr>
              <a:t>מטאפורה</a:t>
            </a:r>
            <a:r>
              <a:rPr lang="he-IL" sz="2400" dirty="0">
                <a:solidFill>
                  <a:schemeClr val="tx1"/>
                </a:solidFill>
              </a:rPr>
              <a:t> – "הממסד ששמו תקופות השנה". הממסד הוא סמל הסדר, הארגון, הקביעות והשמרנות. כינוי הממסד בשם תקופות השנה מחזק את משמעותו של הגוף הזה האחראי על שמירת גבולות המסגרת המכילה בתוכה את החיים. הרצון לשרוף את הממסד מעיד על הדחף למרד, שקיים במהות הלהבה.</a:t>
            </a:r>
          </a:p>
        </p:txBody>
      </p:sp>
    </p:spTree>
    <p:extLst>
      <p:ext uri="{BB962C8B-B14F-4D97-AF65-F5344CB8AC3E}">
        <p14:creationId xmlns:p14="http://schemas.microsoft.com/office/powerpoint/2010/main" val="714600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a:effectLst>
                  <a:outerShdw blurRad="38100" dist="38100" dir="2700000" algn="tl">
                    <a:srgbClr val="000000">
                      <a:alpha val="43137"/>
                    </a:srgbClr>
                  </a:outerShdw>
                </a:effectLst>
              </a:rPr>
              <a:t>אמצעים אומנותיים</a:t>
            </a:r>
          </a:p>
        </p:txBody>
      </p:sp>
      <p:sp>
        <p:nvSpPr>
          <p:cNvPr id="3" name="מציין מיקום תוכן 2"/>
          <p:cNvSpPr>
            <a:spLocks noGrp="1"/>
          </p:cNvSpPr>
          <p:nvPr>
            <p:ph idx="1"/>
          </p:nvPr>
        </p:nvSpPr>
        <p:spPr>
          <a:xfrm>
            <a:off x="1143000" y="2057400"/>
            <a:ext cx="10494818" cy="4301836"/>
          </a:xfrm>
        </p:spPr>
        <p:txBody>
          <a:bodyPr>
            <a:normAutofit/>
          </a:bodyPr>
          <a:lstStyle/>
          <a:p>
            <a:r>
              <a:rPr lang="he-IL" sz="2400" b="1" dirty="0" err="1">
                <a:solidFill>
                  <a:schemeClr val="tx1"/>
                </a:solidFill>
              </a:rPr>
              <a:t>אנאפורה</a:t>
            </a:r>
            <a:r>
              <a:rPr lang="he-IL" sz="2400" b="1" dirty="0">
                <a:solidFill>
                  <a:schemeClr val="tx1"/>
                </a:solidFill>
              </a:rPr>
              <a:t> </a:t>
            </a:r>
            <a:r>
              <a:rPr lang="he-IL" sz="2400" dirty="0">
                <a:solidFill>
                  <a:schemeClr val="tx1"/>
                </a:solidFill>
              </a:rPr>
              <a:t>– (= מילה או צירוף מילים החוזרים בראשי שורות רצופים). "בלי שמץ של..." לעומת "שיש בו". </a:t>
            </a:r>
            <a:r>
              <a:rPr lang="he-IL" sz="2400" dirty="0" err="1">
                <a:solidFill>
                  <a:schemeClr val="tx1"/>
                </a:solidFill>
              </a:rPr>
              <a:t>האנאפורה</a:t>
            </a:r>
            <a:r>
              <a:rPr lang="he-IL" sz="2400" dirty="0">
                <a:solidFill>
                  <a:schemeClr val="tx1"/>
                </a:solidFill>
              </a:rPr>
              <a:t> הראשונה מדגישה את תדהמת הלהבה שמתקשה להבין כיצד מסוגל הברוש לעבור את החיים בלי שמץ של טירוף, רוחניות, דמיון וחירות – כאשר הדגש הוא על המילה "שמץ", כלומר קצת מכל אלו. </a:t>
            </a:r>
            <a:r>
              <a:rPr lang="he-IL" sz="2400" dirty="0" err="1">
                <a:solidFill>
                  <a:schemeClr val="tx1"/>
                </a:solidFill>
              </a:rPr>
              <a:t>האנאפורה</a:t>
            </a:r>
            <a:r>
              <a:rPr lang="he-IL" sz="2400" dirty="0">
                <a:solidFill>
                  <a:schemeClr val="tx1"/>
                </a:solidFill>
              </a:rPr>
              <a:t> השנייה מדגישה את ביטחונו של הברוש שיודע "שיש בו" טירוף, חירות, דמיון ורוחניות. באמצעות </a:t>
            </a:r>
            <a:r>
              <a:rPr lang="he-IL" sz="2400" dirty="0" err="1">
                <a:solidFill>
                  <a:schemeClr val="tx1"/>
                </a:solidFill>
              </a:rPr>
              <a:t>האנאפורה</a:t>
            </a:r>
            <a:r>
              <a:rPr lang="he-IL" sz="2400" dirty="0">
                <a:solidFill>
                  <a:schemeClr val="tx1"/>
                </a:solidFill>
              </a:rPr>
              <a:t> מודגש העימות בין שני היסודות השונים.</a:t>
            </a:r>
          </a:p>
          <a:p>
            <a:r>
              <a:rPr lang="he-IL" sz="2400" b="1" dirty="0">
                <a:solidFill>
                  <a:schemeClr val="tx1"/>
                </a:solidFill>
              </a:rPr>
              <a:t>ניגוד והשלמה </a:t>
            </a:r>
            <a:r>
              <a:rPr lang="he-IL" sz="2400" dirty="0">
                <a:solidFill>
                  <a:schemeClr val="tx1"/>
                </a:solidFill>
              </a:rPr>
              <a:t>-  בין הלהבה והברוש קיימים יחסים של ניגוד והשלמה. לכאורה, קיים ניגוד במהותם (היא משתוללת – הוא שותק), אך למעשה הם מהווים שני צדדים לאותו המטבע. בשניהם קיימים הטירוף, הרוחניות, הדמיון והחירות – אך הם מביעים אותם בדרכים שונות. ההשלמה ביניהם מתבטאת באיזון הנעשה בין התפרצות לאיפוק</a:t>
            </a:r>
            <a:r>
              <a:rPr lang="he-IL" sz="2400" dirty="0" smtClean="0">
                <a:solidFill>
                  <a:schemeClr val="tx1"/>
                </a:solidFill>
              </a:rPr>
              <a:t>.</a:t>
            </a:r>
            <a:endParaRPr lang="he-IL" sz="2400" dirty="0"/>
          </a:p>
          <a:p>
            <a:r>
              <a:rPr lang="he-IL" sz="2400" b="1" dirty="0" smtClean="0">
                <a:solidFill>
                  <a:schemeClr val="tx1"/>
                </a:solidFill>
              </a:rPr>
              <a:t>האנשה-</a:t>
            </a:r>
            <a:r>
              <a:rPr lang="he-IL" sz="2400" dirty="0" smtClean="0">
                <a:solidFill>
                  <a:schemeClr val="tx1"/>
                </a:solidFill>
              </a:rPr>
              <a:t> שלהבת וברוש כיצורים חושבים ומדברים.</a:t>
            </a:r>
            <a:endParaRPr lang="he-IL" sz="2400" dirty="0">
              <a:solidFill>
                <a:schemeClr val="tx1"/>
              </a:solidFill>
            </a:endParaRPr>
          </a:p>
        </p:txBody>
      </p:sp>
    </p:spTree>
    <p:extLst>
      <p:ext uri="{BB962C8B-B14F-4D97-AF65-F5344CB8AC3E}">
        <p14:creationId xmlns:p14="http://schemas.microsoft.com/office/powerpoint/2010/main" val="2427594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a:effectLst>
                  <a:outerShdw blurRad="38100" dist="38100" dir="2700000" algn="tl">
                    <a:srgbClr val="000000">
                      <a:alpha val="43137"/>
                    </a:srgbClr>
                  </a:outerShdw>
                </a:effectLst>
              </a:rPr>
              <a:t>אמצעים אומנותיים</a:t>
            </a:r>
          </a:p>
        </p:txBody>
      </p:sp>
      <p:sp>
        <p:nvSpPr>
          <p:cNvPr id="3" name="מציין מיקום תוכן 2"/>
          <p:cNvSpPr>
            <a:spLocks noGrp="1"/>
          </p:cNvSpPr>
          <p:nvPr>
            <p:ph idx="1"/>
          </p:nvPr>
        </p:nvSpPr>
        <p:spPr>
          <a:xfrm>
            <a:off x="1143000" y="2057400"/>
            <a:ext cx="10494818" cy="4301836"/>
          </a:xfrm>
        </p:spPr>
        <p:txBody>
          <a:bodyPr>
            <a:normAutofit/>
          </a:bodyPr>
          <a:lstStyle/>
          <a:p>
            <a:r>
              <a:rPr lang="he-IL" sz="2800" b="1" u="sng" dirty="0">
                <a:solidFill>
                  <a:schemeClr val="tx1"/>
                </a:solidFill>
              </a:rPr>
              <a:t>מצלול</a:t>
            </a:r>
            <a:r>
              <a:rPr lang="he-IL" sz="2800" dirty="0">
                <a:solidFill>
                  <a:schemeClr val="tx1"/>
                </a:solidFill>
              </a:rPr>
              <a:t> המצלול בשיר מאוד בולט. האות </a:t>
            </a:r>
            <a:r>
              <a:rPr lang="he-IL" sz="2800" b="1" dirty="0">
                <a:solidFill>
                  <a:schemeClr val="tx1"/>
                </a:solidFill>
              </a:rPr>
              <a:t>ש</a:t>
            </a:r>
            <a:r>
              <a:rPr lang="he-IL" sz="2800" dirty="0">
                <a:solidFill>
                  <a:schemeClr val="tx1"/>
                </a:solidFill>
              </a:rPr>
              <a:t>' חוזרת פעמים רבות, ומדגישה את ההשתלהבות ואת הלחישה של השלהבת. ואולי היא ממחישה קצת אף את לחישת הרוח בין ענפי הברוש? גם החזרות הרבות על צמידות המילים: "בְּלִי שֶמֶץ שֶל" נשמעות </a:t>
            </a:r>
            <a:r>
              <a:rPr lang="he-IL" sz="2800" b="1" dirty="0">
                <a:solidFill>
                  <a:schemeClr val="tx1"/>
                </a:solidFill>
              </a:rPr>
              <a:t>כרעש השריפה</a:t>
            </a:r>
            <a:r>
              <a:rPr lang="he-IL" sz="2800" dirty="0">
                <a:solidFill>
                  <a:schemeClr val="tx1"/>
                </a:solidFill>
              </a:rPr>
              <a:t>. לעומת זאת, האנפורה הנמצאת במילה החוזרת: "שֶׁיֵּשׁ" ומופיעה בתיאורו של הברוש השותק, ממחישה את תחושת </a:t>
            </a:r>
            <a:r>
              <a:rPr lang="he-IL" sz="2800" b="1" dirty="0">
                <a:solidFill>
                  <a:schemeClr val="tx1"/>
                </a:solidFill>
              </a:rPr>
              <a:t>השתיקה</a:t>
            </a:r>
            <a:r>
              <a:rPr lang="he-IL" sz="2800" dirty="0">
                <a:solidFill>
                  <a:schemeClr val="tx1"/>
                </a:solidFill>
              </a:rPr>
              <a:t>: ששש... הברוש שותק.</a:t>
            </a:r>
            <a:endParaRPr lang="he-IL" sz="3200" dirty="0">
              <a:solidFill>
                <a:schemeClr val="tx1"/>
              </a:solidFill>
            </a:endParaRPr>
          </a:p>
        </p:txBody>
      </p:sp>
    </p:spTree>
    <p:extLst>
      <p:ext uri="{BB962C8B-B14F-4D97-AF65-F5344CB8AC3E}">
        <p14:creationId xmlns:p14="http://schemas.microsoft.com/office/powerpoint/2010/main" val="4254850213"/>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1511</TotalTime>
  <Words>490</Words>
  <Application>Microsoft Office PowerPoint</Application>
  <PresentationFormat>מסך רחב</PresentationFormat>
  <Paragraphs>31</Paragraphs>
  <Slides>9</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9</vt:i4>
      </vt:variant>
    </vt:vector>
  </HeadingPairs>
  <TitlesOfParts>
    <vt:vector size="16" baseType="lpstr">
      <vt:lpstr>Arial</vt:lpstr>
      <vt:lpstr>Calibri</vt:lpstr>
      <vt:lpstr>Calibri Light</vt:lpstr>
      <vt:lpstr>Century Gothic</vt:lpstr>
      <vt:lpstr>Open Sans</vt:lpstr>
      <vt:lpstr>Times New Roman</vt:lpstr>
      <vt:lpstr>ערכת נושא Office</vt:lpstr>
      <vt:lpstr>שני יסודות </vt:lpstr>
      <vt:lpstr>3 המ"מים</vt:lpstr>
      <vt:lpstr>מצגת של PowerPoint</vt:lpstr>
      <vt:lpstr>מיהן הדמויות בשיר?</vt:lpstr>
      <vt:lpstr>נושא השיר</vt:lpstr>
      <vt:lpstr>תוכן השיר ומשמעותו </vt:lpstr>
      <vt:lpstr>אמצעים אומנותיים</vt:lpstr>
      <vt:lpstr>אמצעים אומנותיים</vt:lpstr>
      <vt:lpstr>אמצעים אומנותיים</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שני יסודות</dc:title>
  <dc:creator>הילה כהן</dc:creator>
  <cp:lastModifiedBy>אופירה גרנות</cp:lastModifiedBy>
  <cp:revision>11</cp:revision>
  <dcterms:created xsi:type="dcterms:W3CDTF">2017-03-14T16:07:16Z</dcterms:created>
  <dcterms:modified xsi:type="dcterms:W3CDTF">2018-08-25T17:42:28Z</dcterms:modified>
</cp:coreProperties>
</file>