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notesMasterIdLst>
    <p:notesMasterId r:id="rId14"/>
  </p:notesMasterIdLst>
  <p:sldIdLst>
    <p:sldId id="256" r:id="rId2"/>
    <p:sldId id="258" r:id="rId3"/>
    <p:sldId id="261" r:id="rId4"/>
    <p:sldId id="262" r:id="rId5"/>
    <p:sldId id="260" r:id="rId6"/>
    <p:sldId id="263" r:id="rId7"/>
    <p:sldId id="270" r:id="rId8"/>
    <p:sldId id="271" r:id="rId9"/>
    <p:sldId id="264" r:id="rId10"/>
    <p:sldId id="265" r:id="rId11"/>
    <p:sldId id="269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3B155B4-2A46-4520-82C2-5FC2BF0A469B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D4F295B-FB13-4BB3-894F-79E5986D2EF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788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F2938D1-D7E7-4648-B3D1-5572798F5410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D57E42B-2397-4432-A499-1FA2E09F9FE4}" type="slidenum">
              <a:rPr lang="he-IL" smtClean="0"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r" defTabSz="914400" rtl="1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Sy3bbxgWvs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654427" y="5646793"/>
            <a:ext cx="2133051" cy="1337991"/>
          </a:xfrm>
        </p:spPr>
        <p:txBody>
          <a:bodyPr>
            <a:noAutofit/>
          </a:bodyPr>
          <a:lstStyle/>
          <a:p>
            <a:pPr algn="ctr"/>
            <a:r>
              <a:rPr lang="he-I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"תאמינו שאתם יכולים ואתם כבר במחצית הדרך"</a:t>
            </a:r>
            <a:endParaRPr lang="he-IL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DFAFA6F8-49D3-4AD0-ADE8-32760AA3E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59974">
            <a:off x="1582612" y="1118731"/>
            <a:ext cx="4409732" cy="2573881"/>
          </a:xfrm>
          <a:prstGeom prst="rect">
            <a:avLst/>
          </a:prstGeom>
        </p:spPr>
      </p:pic>
      <p:pic>
        <p:nvPicPr>
          <p:cNvPr id="1026" name="Picture 2" descr="C:\Users\user\Desktop\אורט jpg לוגו מקיף א אשקלון 20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62" y="223390"/>
            <a:ext cx="2067323" cy="1029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מלבן 5"/>
          <p:cNvSpPr/>
          <p:nvPr/>
        </p:nvSpPr>
        <p:spPr>
          <a:xfrm>
            <a:off x="5444982" y="327438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6000" cap="all" dirty="0">
                <a:solidFill>
                  <a:schemeClr val="bg1"/>
                </a:solidFill>
                <a:latin typeface="Franklin Gothic Medium"/>
                <a:ea typeface="+mj-ea"/>
                <a:cs typeface="Aharoni"/>
              </a:rPr>
              <a:t>מקצוע מוגבר </a:t>
            </a:r>
            <a:br>
              <a:rPr lang="he-IL" sz="6000" cap="all" dirty="0">
                <a:solidFill>
                  <a:schemeClr val="bg1"/>
                </a:solidFill>
                <a:latin typeface="Franklin Gothic Medium"/>
                <a:ea typeface="+mj-ea"/>
                <a:cs typeface="Aharoni"/>
              </a:rPr>
            </a:br>
            <a:r>
              <a:rPr lang="he-IL" sz="6000" cap="all" dirty="0">
                <a:solidFill>
                  <a:schemeClr val="bg1"/>
                </a:solidFill>
                <a:latin typeface="Franklin Gothic Medium"/>
                <a:ea typeface="+mj-ea"/>
                <a:cs typeface="Aharoni"/>
              </a:rPr>
              <a:t> </a:t>
            </a:r>
            <a:r>
              <a:rPr lang="he-IL" sz="6000" b="1" cap="all" dirty="0">
                <a:solidFill>
                  <a:schemeClr val="bg1"/>
                </a:solidFill>
                <a:latin typeface="Franklin Gothic Medium"/>
                <a:ea typeface="+mj-ea"/>
                <a:cs typeface="Aharoni"/>
              </a:rPr>
              <a:t> בחינוך גופני </a:t>
            </a:r>
            <a:br>
              <a:rPr lang="he-IL" sz="6000" b="1" cap="all" dirty="0">
                <a:solidFill>
                  <a:schemeClr val="bg1"/>
                </a:solidFill>
                <a:latin typeface="Franklin Gothic Medium"/>
                <a:ea typeface="+mj-ea"/>
                <a:cs typeface="Aharoni"/>
              </a:rPr>
            </a:br>
            <a:r>
              <a:rPr lang="he-IL" sz="6000" cap="all" dirty="0">
                <a:solidFill>
                  <a:schemeClr val="bg1"/>
                </a:solidFill>
                <a:latin typeface="Franklin Gothic Medium"/>
                <a:ea typeface="+mj-ea"/>
                <a:cs typeface="Aharoni"/>
              </a:rPr>
              <a:t>5 יחידות לימוד</a:t>
            </a:r>
            <a:endParaRPr lang="he-IL" dirty="0">
              <a:solidFill>
                <a:schemeClr val="bg1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1312" y="171957"/>
            <a:ext cx="1655111" cy="216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6"/>
          <a:srcRect l="8030" t="6795" r="-538" b="31780"/>
          <a:stretch/>
        </p:blipFill>
        <p:spPr>
          <a:xfrm>
            <a:off x="9822958" y="3313216"/>
            <a:ext cx="2266779" cy="303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כותרת משנה 2"/>
          <p:cNvSpPr txBox="1">
            <a:spLocks/>
          </p:cNvSpPr>
          <p:nvPr/>
        </p:nvSpPr>
        <p:spPr>
          <a:xfrm>
            <a:off x="-303138" y="4502656"/>
            <a:ext cx="2546255" cy="1347029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1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1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מאת: </a:t>
            </a:r>
          </a:p>
          <a:p>
            <a:pPr algn="ctr"/>
            <a:r>
              <a:rPr lang="he-I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יואב עמרם</a:t>
            </a:r>
          </a:p>
          <a:p>
            <a:pPr algn="ctr"/>
            <a:r>
              <a:rPr lang="he-I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רכז המגמה</a:t>
            </a:r>
            <a:endParaRPr lang="he-I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876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5DB8BBB7-FEEC-4152-92D9-A56E5D9D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08" y="365760"/>
            <a:ext cx="5838092" cy="54864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r"/>
            <a:r>
              <a:rPr lang="he-I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he-IL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בונוסים </a:t>
            </a:r>
            <a:r>
              <a:rPr lang="he-IL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בבחירת המגמה</a:t>
            </a:r>
            <a:r>
              <a:rPr lang="he-IL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45821CC5-2FC5-4B91-B81A-22E032265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00629"/>
            <a:ext cx="10027920" cy="4032334"/>
          </a:xfrm>
        </p:spPr>
        <p:txBody>
          <a:bodyPr>
            <a:normAutofit/>
          </a:bodyPr>
          <a:lstStyle/>
          <a:p>
            <a:r>
              <a:rPr lang="he-IL" sz="3200" dirty="0">
                <a:latin typeface="Guttman Mantova" panose="02010401010101010101" pitchFamily="2" charset="-79"/>
              </a:rPr>
              <a:t> </a:t>
            </a:r>
            <a:r>
              <a:rPr lang="he-IL" sz="3200" dirty="0" smtClean="0">
                <a:solidFill>
                  <a:schemeClr val="accent3">
                    <a:lumMod val="50000"/>
                  </a:schemeClr>
                </a:solidFill>
                <a:latin typeface="Guttman Mantova" panose="02010401010101010101" pitchFamily="2" charset="-79"/>
              </a:rPr>
              <a:t>*</a:t>
            </a:r>
            <a:r>
              <a:rPr lang="he-IL" sz="3200" dirty="0" smtClean="0">
                <a:latin typeface="Guttman Mantova" panose="02010401010101010101" pitchFamily="2" charset="-79"/>
              </a:rPr>
              <a:t> </a:t>
            </a:r>
            <a:r>
              <a:rPr lang="he-IL" sz="4000" dirty="0" smtClean="0">
                <a:solidFill>
                  <a:schemeClr val="accent3">
                    <a:lumMod val="50000"/>
                  </a:schemeClr>
                </a:solidFill>
                <a:latin typeface="Guttman Mantova" panose="02010401010101010101" pitchFamily="2" charset="-79"/>
              </a:rPr>
              <a:t>המגמה </a:t>
            </a:r>
            <a:r>
              <a:rPr lang="he-IL" sz="4000" dirty="0">
                <a:solidFill>
                  <a:schemeClr val="accent3">
                    <a:lumMod val="50000"/>
                  </a:schemeClr>
                </a:solidFill>
                <a:latin typeface="Guttman Mantova" panose="02010401010101010101" pitchFamily="2" charset="-79"/>
              </a:rPr>
              <a:t>מוכרת לבונוס ע"י מכללות ואוניברסיטאות </a:t>
            </a:r>
            <a:endParaRPr lang="he-IL" sz="4000" dirty="0" smtClean="0">
              <a:solidFill>
                <a:schemeClr val="accent3">
                  <a:lumMod val="50000"/>
                </a:schemeClr>
              </a:solidFill>
              <a:latin typeface="Guttman Mantova" panose="02010401010101010101" pitchFamily="2" charset="-79"/>
            </a:endParaRPr>
          </a:p>
          <a:p>
            <a:endParaRPr lang="he-IL" sz="4000" dirty="0" smtClean="0">
              <a:solidFill>
                <a:schemeClr val="accent3">
                  <a:lumMod val="50000"/>
                </a:schemeClr>
              </a:solidFill>
              <a:latin typeface="Guttman Mantova" panose="02010401010101010101" pitchFamily="2" charset="-79"/>
            </a:endParaRPr>
          </a:p>
          <a:p>
            <a:r>
              <a:rPr lang="he-IL" sz="4000" dirty="0" smtClean="0">
                <a:solidFill>
                  <a:schemeClr val="accent3">
                    <a:lumMod val="50000"/>
                  </a:schemeClr>
                </a:solidFill>
                <a:latin typeface="Guttman Mantova" panose="02010401010101010101" pitchFamily="2" charset="-79"/>
              </a:rPr>
              <a:t> * מקצוע </a:t>
            </a:r>
            <a:r>
              <a:rPr lang="he-IL" sz="4000" dirty="0">
                <a:solidFill>
                  <a:schemeClr val="accent3">
                    <a:lumMod val="50000"/>
                  </a:schemeClr>
                </a:solidFill>
                <a:latin typeface="Guttman Mantova" panose="02010401010101010101" pitchFamily="2" charset="-79"/>
              </a:rPr>
              <a:t>לחיים</a:t>
            </a:r>
          </a:p>
          <a:p>
            <a:r>
              <a:rPr lang="he-IL" sz="4000" dirty="0" smtClean="0">
                <a:solidFill>
                  <a:schemeClr val="accent3">
                    <a:lumMod val="50000"/>
                  </a:schemeClr>
                </a:solidFill>
                <a:latin typeface="Guttman Mantova" panose="02010401010101010101" pitchFamily="2" charset="-79"/>
              </a:rPr>
              <a:t>* הנאה</a:t>
            </a:r>
            <a:endParaRPr lang="he-IL" sz="4000" dirty="0">
              <a:solidFill>
                <a:schemeClr val="accent3">
                  <a:lumMod val="50000"/>
                </a:schemeClr>
              </a:solidFill>
              <a:latin typeface="Guttman Mantova" panose="02010401010101010101" pitchFamily="2" charset="-79"/>
            </a:endParaRPr>
          </a:p>
          <a:p>
            <a:endParaRPr lang="he-IL" sz="4000" dirty="0">
              <a:solidFill>
                <a:schemeClr val="accent3">
                  <a:lumMod val="50000"/>
                </a:schemeClr>
              </a:solidFill>
              <a:latin typeface="Guttman Mantova" panose="02010401010101010101" pitchFamily="2" charset="-79"/>
            </a:endParaRPr>
          </a:p>
          <a:p>
            <a:pPr marL="0" indent="0">
              <a:buNone/>
            </a:pPr>
            <a:endParaRPr lang="he-IL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8107EAF-570C-458D-A28D-ABF9C747C21E}"/>
              </a:ext>
            </a:extLst>
          </p:cNvPr>
          <p:cNvSpPr txBox="1"/>
          <p:nvPr/>
        </p:nvSpPr>
        <p:spPr>
          <a:xfrm>
            <a:off x="0" y="1974574"/>
            <a:ext cx="503583" cy="8746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5C7FC60E-8ECE-4A0A-A525-8E155D338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33" y="1045451"/>
            <a:ext cx="2112142" cy="158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×ª××¦××ª ×ª××× × ×¢×××¨ ×××× ×××©×">
            <a:extLst>
              <a:ext uri="{FF2B5EF4-FFF2-40B4-BE49-F238E27FC236}">
                <a16:creationId xmlns="" xmlns:a16="http://schemas.microsoft.com/office/drawing/2014/main" id="{52E697CB-B175-4815-89E0-EF71E31B5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94" y="2086626"/>
            <a:ext cx="3001058" cy="223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="" xmlns:a16="http://schemas.microsoft.com/office/drawing/2014/main" id="{E59F8CC6-3CAB-4248-B928-CC4803A51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915" y="5089712"/>
            <a:ext cx="1856125" cy="172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תמונה 8">
            <a:extLst>
              <a:ext uri="{FF2B5EF4-FFF2-40B4-BE49-F238E27FC236}">
                <a16:creationId xmlns="" xmlns:a16="http://schemas.microsoft.com/office/drawing/2014/main" id="{FF6A0C42-FC99-4C5E-B44D-89EBAB4F9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852" y="5135416"/>
            <a:ext cx="2825738" cy="163363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739" y="5132963"/>
            <a:ext cx="2173055" cy="1636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3022" y="4980887"/>
            <a:ext cx="121320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F896DCDD-C2AB-442F-AB99-2D5D65B652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6E929AA-9017-49EE-B3E8-83BF4A4534F6}"/>
              </a:ext>
            </a:extLst>
          </p:cNvPr>
          <p:cNvSpPr txBox="1"/>
          <p:nvPr/>
        </p:nvSpPr>
        <p:spPr>
          <a:xfrm>
            <a:off x="9501807" y="4174435"/>
            <a:ext cx="239512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>
                <a:solidFill>
                  <a:schemeClr val="bg1"/>
                </a:solidFill>
              </a:rPr>
              <a:t>שאלות?</a:t>
            </a:r>
          </a:p>
        </p:txBody>
      </p:sp>
    </p:spTree>
    <p:extLst>
      <p:ext uri="{BB962C8B-B14F-4D97-AF65-F5344CB8AC3E}">
        <p14:creationId xmlns:p14="http://schemas.microsoft.com/office/powerpoint/2010/main" val="3477856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powerpoint background spo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" y="-18453"/>
            <a:ext cx="12227496" cy="687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3115" y="1092493"/>
            <a:ext cx="227761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6" name="מלבן 5">
            <a:hlinkClick r:id="rId3"/>
          </p:cNvPr>
          <p:cNvSpPr/>
          <p:nvPr/>
        </p:nvSpPr>
        <p:spPr>
          <a:xfrm>
            <a:off x="1559496" y="6488223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https://www.youtube.com/watch?v=MSy3bbxgWvs</a:t>
            </a:r>
            <a:endParaRPr lang="he-IL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A28985-9ABF-4BFB-9AAA-F371D834CF5B}"/>
              </a:ext>
            </a:extLst>
          </p:cNvPr>
          <p:cNvSpPr txBox="1"/>
          <p:nvPr/>
        </p:nvSpPr>
        <p:spPr>
          <a:xfrm>
            <a:off x="410308" y="283210"/>
            <a:ext cx="4724400" cy="4247317"/>
          </a:xfrm>
          <a:prstGeom prst="rect">
            <a:avLst/>
          </a:prstGeom>
          <a:solidFill>
            <a:srgbClr val="0070C0"/>
          </a:solidFill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45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ttman Frank" panose="02010401010101010101" pitchFamily="2" charset="-79"/>
                <a:cs typeface="Guttman Frank" panose="02010401010101010101" pitchFamily="2" charset="-79"/>
              </a:rPr>
              <a:t>במה שלא תבחרו ...</a:t>
            </a:r>
          </a:p>
          <a:p>
            <a:pPr algn="ctr">
              <a:lnSpc>
                <a:spcPct val="150000"/>
              </a:lnSpc>
            </a:pPr>
            <a:r>
              <a:rPr lang="he-IL" sz="45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ttman Frank" panose="02010401010101010101" pitchFamily="2" charset="-79"/>
                <a:cs typeface="Guttman Frank" panose="02010401010101010101" pitchFamily="2" charset="-79"/>
              </a:rPr>
              <a:t>כל הדרכים מובילות לחינוך הגופני</a:t>
            </a:r>
          </a:p>
          <a:p>
            <a:pPr algn="ctr">
              <a:lnSpc>
                <a:spcPct val="150000"/>
              </a:lnSpc>
            </a:pPr>
            <a:r>
              <a:rPr lang="he-IL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uttman Frank" panose="02010401010101010101" pitchFamily="2" charset="-79"/>
                <a:cs typeface="Guttman Frank" panose="02010401010101010101" pitchFamily="2" charset="-79"/>
              </a:rPr>
              <a:t>בהצלחה</a:t>
            </a:r>
            <a:endParaRPr lang="he-IL" sz="45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uttman Frank" panose="02010401010101010101" pitchFamily="2" charset="-79"/>
              <a:cs typeface="Guttman Frank" panose="02010401010101010101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853" y="0"/>
            <a:ext cx="1659147" cy="19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61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71722" y="299346"/>
            <a:ext cx="8215632" cy="93157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e-IL" sz="4800" b="1" dirty="0" smtClean="0"/>
              <a:t>מהו </a:t>
            </a:r>
            <a:r>
              <a:rPr lang="he-IL" sz="4800" b="1" dirty="0"/>
              <a:t>מקצוע מוגבר בחינוך גופני?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48972" y="1359878"/>
            <a:ext cx="10027920" cy="3516922"/>
          </a:xfrm>
        </p:spPr>
        <p:txBody>
          <a:bodyPr>
            <a:normAutofit/>
          </a:bodyPr>
          <a:lstStyle/>
          <a:p>
            <a:r>
              <a:rPr lang="he-IL" sz="4000" b="1" dirty="0" smtClean="0">
                <a:solidFill>
                  <a:schemeClr val="accent3">
                    <a:lumMod val="75000"/>
                  </a:schemeClr>
                </a:solidFill>
              </a:rPr>
              <a:t>* מורכב </a:t>
            </a:r>
            <a:r>
              <a:rPr lang="he-IL" sz="4000" b="1" dirty="0">
                <a:solidFill>
                  <a:schemeClr val="accent3">
                    <a:lumMod val="75000"/>
                  </a:schemeClr>
                </a:solidFill>
              </a:rPr>
              <a:t>מ – 5 יחידות לימוד.</a:t>
            </a:r>
          </a:p>
          <a:p>
            <a:r>
              <a:rPr lang="he-IL" sz="4000" b="1" dirty="0" smtClean="0">
                <a:solidFill>
                  <a:schemeClr val="accent3">
                    <a:lumMod val="75000"/>
                  </a:schemeClr>
                </a:solidFill>
              </a:rPr>
              <a:t>* מוכר </a:t>
            </a:r>
            <a:r>
              <a:rPr lang="he-IL" sz="4000" b="1" dirty="0">
                <a:solidFill>
                  <a:schemeClr val="accent3">
                    <a:lumMod val="75000"/>
                  </a:schemeClr>
                </a:solidFill>
              </a:rPr>
              <a:t>על ידי האוניברסיטאות ומזכה בבונוס – 20 נקודות.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he-IL" sz="4000" dirty="0" smtClean="0">
                <a:solidFill>
                  <a:schemeClr val="accent3">
                    <a:lumMod val="75000"/>
                  </a:schemeClr>
                </a:solidFill>
              </a:rPr>
              <a:t>* </a:t>
            </a:r>
            <a:r>
              <a:rPr lang="he-IL" sz="4000" b="1" dirty="0" smtClean="0">
                <a:solidFill>
                  <a:schemeClr val="accent3">
                    <a:lumMod val="75000"/>
                  </a:schemeClr>
                </a:solidFill>
              </a:rPr>
              <a:t>המקצוע </a:t>
            </a:r>
            <a:r>
              <a:rPr lang="he-IL" sz="4000" b="1" dirty="0">
                <a:solidFill>
                  <a:schemeClr val="accent3">
                    <a:lumMod val="75000"/>
                  </a:schemeClr>
                </a:solidFill>
              </a:rPr>
              <a:t>כולל תכנית לימודים מעשית ותוכנית לימודים עיונית.</a:t>
            </a:r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4CF42CFD-351B-4ABF-BEB1-A6CF3EA7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760" y="5094909"/>
            <a:ext cx="3375502" cy="1650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547" y="5094909"/>
            <a:ext cx="1657350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437" y="5278568"/>
            <a:ext cx="1722991" cy="1283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5"/>
          <a:srcRect b="50083"/>
          <a:stretch/>
        </p:blipFill>
        <p:spPr>
          <a:xfrm>
            <a:off x="79269" y="5094909"/>
            <a:ext cx="835132" cy="110008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426" y="5391154"/>
            <a:ext cx="1682151" cy="14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955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884118" y="382695"/>
            <a:ext cx="5076093" cy="94815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e-IL" sz="4800" b="1" dirty="0"/>
              <a:t>נושאים עיוניים: 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>
          <a:xfrm>
            <a:off x="701170" y="1412179"/>
            <a:ext cx="10058400" cy="37512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e-IL" sz="4000" b="1" dirty="0">
                <a:solidFill>
                  <a:schemeClr val="accent3">
                    <a:lumMod val="75000"/>
                  </a:schemeClr>
                </a:solidFill>
                <a:latin typeface="Guttman Haim" panose="02010401010101010101" pitchFamily="2" charset="-79"/>
                <a:cs typeface="+mj-cs"/>
              </a:rPr>
              <a:t>תורת הכושר הגופני</a:t>
            </a:r>
          </a:p>
          <a:p>
            <a:pPr marL="0" indent="0" algn="ctr">
              <a:buNone/>
            </a:pPr>
            <a:r>
              <a:rPr lang="he-IL" sz="4000" b="1" dirty="0">
                <a:solidFill>
                  <a:schemeClr val="accent3">
                    <a:lumMod val="75000"/>
                  </a:schemeClr>
                </a:solidFill>
                <a:latin typeface="Guttman Haim" panose="02010401010101010101" pitchFamily="2" charset="-79"/>
                <a:cs typeface="+mj-cs"/>
              </a:rPr>
              <a:t>אנטומיה</a:t>
            </a:r>
          </a:p>
          <a:p>
            <a:pPr marL="0" indent="0" algn="ctr">
              <a:buNone/>
            </a:pPr>
            <a:r>
              <a:rPr lang="he-IL" sz="4000" b="1" dirty="0">
                <a:solidFill>
                  <a:schemeClr val="accent3">
                    <a:lumMod val="75000"/>
                  </a:schemeClr>
                </a:solidFill>
                <a:latin typeface="Guttman Haim" panose="02010401010101010101" pitchFamily="2" charset="-79"/>
                <a:cs typeface="+mj-cs"/>
              </a:rPr>
              <a:t>פיזיולוגיה</a:t>
            </a:r>
          </a:p>
          <a:p>
            <a:pPr marL="0" indent="0" algn="ctr">
              <a:buNone/>
            </a:pPr>
            <a:r>
              <a:rPr lang="he-IL" sz="4000" b="1" dirty="0">
                <a:solidFill>
                  <a:schemeClr val="accent3">
                    <a:lumMod val="75000"/>
                  </a:schemeClr>
                </a:solidFill>
                <a:latin typeface="Guttman Haim" panose="02010401010101010101" pitchFamily="2" charset="-79"/>
                <a:cs typeface="+mj-cs"/>
              </a:rPr>
              <a:t>פיזיולוגיה של המאמץ</a:t>
            </a:r>
          </a:p>
          <a:p>
            <a:pPr marL="0" indent="0" algn="ctr">
              <a:buNone/>
            </a:pPr>
            <a:r>
              <a:rPr lang="he-IL" sz="4000" b="1" dirty="0">
                <a:solidFill>
                  <a:schemeClr val="accent3">
                    <a:lumMod val="75000"/>
                  </a:schemeClr>
                </a:solidFill>
                <a:latin typeface="Guttman Haim" panose="02010401010101010101" pitchFamily="2" charset="-79"/>
                <a:cs typeface="+mj-cs"/>
              </a:rPr>
              <a:t>פסיכולוגיה של הספורט</a:t>
            </a:r>
          </a:p>
          <a:p>
            <a:pPr marL="0" indent="0" algn="ctr">
              <a:buNone/>
            </a:pPr>
            <a:r>
              <a:rPr lang="he-IL" sz="4000" b="1" dirty="0">
                <a:solidFill>
                  <a:schemeClr val="accent3">
                    <a:lumMod val="75000"/>
                  </a:schemeClr>
                </a:solidFill>
                <a:latin typeface="Guttman Haim" panose="02010401010101010101" pitchFamily="2" charset="-79"/>
                <a:cs typeface="+mj-cs"/>
              </a:rPr>
              <a:t>תולדות החינוך הגופני</a:t>
            </a:r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1026" name="Picture 2" descr="×ª××¦××ª ×ª××× × ×¢×××¨ ××××¨ ×× ××¡">
            <a:extLst>
              <a:ext uri="{FF2B5EF4-FFF2-40B4-BE49-F238E27FC236}">
                <a16:creationId xmlns="" xmlns:a16="http://schemas.microsoft.com/office/drawing/2014/main" id="{5C0D8F7F-FDBF-4012-B747-C88C2477A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71" y="2641016"/>
            <a:ext cx="604714" cy="60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×ª××¦××ª ×ª××× × ×¢×××¨ ××××¨×¡×">
            <a:extLst>
              <a:ext uri="{FF2B5EF4-FFF2-40B4-BE49-F238E27FC236}">
                <a16:creationId xmlns="" xmlns:a16="http://schemas.microsoft.com/office/drawing/2014/main" id="{1E6BCD60-E13A-4634-A65D-A2CE7C8FC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75" y="2017450"/>
            <a:ext cx="701771" cy="76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×ª××¦××ª ×ª××× × ×¢×××¨ ××××¨××">
            <a:extLst>
              <a:ext uri="{FF2B5EF4-FFF2-40B4-BE49-F238E27FC236}">
                <a16:creationId xmlns="" xmlns:a16="http://schemas.microsoft.com/office/drawing/2014/main" id="{BEF243D9-F41D-4AF2-9250-10BB90D2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359" y="1455247"/>
            <a:ext cx="606890" cy="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×ª××¦××ª ×ª××× × ×¢×××¨ ××××¨×¢×£">
            <a:extLst>
              <a:ext uri="{FF2B5EF4-FFF2-40B4-BE49-F238E27FC236}">
                <a16:creationId xmlns="" xmlns:a16="http://schemas.microsoft.com/office/drawing/2014/main" id="{ACC01C62-A7A2-4289-ADE6-0C83F2A65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522" y="3250662"/>
            <a:ext cx="491929" cy="49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8EC7A58-4A6F-4B84-B4B9-B8F994163798}"/>
              </a:ext>
            </a:extLst>
          </p:cNvPr>
          <p:cNvSpPr txBox="1"/>
          <p:nvPr/>
        </p:nvSpPr>
        <p:spPr>
          <a:xfrm>
            <a:off x="3145752" y="2143109"/>
            <a:ext cx="145541" cy="2562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1040" name="Picture 16" descr="×ª××¦××ª ×ª××× × ×¢×××¨ ××××¨××">
            <a:extLst>
              <a:ext uri="{FF2B5EF4-FFF2-40B4-BE49-F238E27FC236}">
                <a16:creationId xmlns="" xmlns:a16="http://schemas.microsoft.com/office/drawing/2014/main" id="{17C61746-F0DC-4A28-8C19-42FF37F00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804" y="3950420"/>
            <a:ext cx="565802" cy="5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×ª××¦××ª ×ª××× × ×¢×××¨ ××××¨ ××ª×¢××××ª ×××× ××ª××ª">
            <a:extLst>
              <a:ext uri="{FF2B5EF4-FFF2-40B4-BE49-F238E27FC236}">
                <a16:creationId xmlns="" xmlns:a16="http://schemas.microsoft.com/office/drawing/2014/main" id="{C4E497A7-984F-462A-8876-A1075DA0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42" y="4503020"/>
            <a:ext cx="552600" cy="5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תמונה 26">
            <a:extLst>
              <a:ext uri="{FF2B5EF4-FFF2-40B4-BE49-F238E27FC236}">
                <a16:creationId xmlns="" xmlns:a16="http://schemas.microsoft.com/office/drawing/2014/main" id="{D990D8F4-ABA9-4B52-BE8C-A1F67E071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3775" y="2804472"/>
            <a:ext cx="2507210" cy="2150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375" y="492558"/>
            <a:ext cx="3191610" cy="1563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428" y="5096545"/>
            <a:ext cx="1801491" cy="1728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8" y="579220"/>
            <a:ext cx="2061796" cy="206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365" y="3379439"/>
            <a:ext cx="1482742" cy="169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3705" y="5185895"/>
            <a:ext cx="995411" cy="1594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3691" y="5166048"/>
            <a:ext cx="2395698" cy="1635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15"/>
          <a:srcRect b="50083"/>
          <a:stretch/>
        </p:blipFill>
        <p:spPr>
          <a:xfrm>
            <a:off x="-96146" y="4966616"/>
            <a:ext cx="1148561" cy="137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7563" y="5434711"/>
            <a:ext cx="226181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48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7648" y="574683"/>
            <a:ext cx="7400075" cy="75002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he-IL" sz="4800" b="1" dirty="0"/>
              <a:t>יחידת לימוד מעשית:</a:t>
            </a:r>
            <a:endParaRPr lang="he-IL" sz="48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54150" y="1604845"/>
            <a:ext cx="9967414" cy="499028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he-IL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e-IL" sz="4100" dirty="0">
                <a:solidFill>
                  <a:schemeClr val="accent3">
                    <a:lumMod val="75000"/>
                  </a:schemeClr>
                </a:solidFill>
              </a:rPr>
              <a:t>יחידת לימוד מוגברת מכיתה י'- י"ב המורכבת מכושר גופני וענף ספורט </a:t>
            </a:r>
            <a:r>
              <a:rPr lang="he-IL" sz="4100" dirty="0" smtClean="0">
                <a:solidFill>
                  <a:schemeClr val="accent3">
                    <a:lumMod val="75000"/>
                  </a:schemeClr>
                </a:solidFill>
              </a:rPr>
              <a:t>נבחר </a:t>
            </a:r>
            <a:r>
              <a:rPr lang="he-IL" sz="3000" dirty="0" smtClean="0">
                <a:solidFill>
                  <a:schemeClr val="accent2"/>
                </a:solidFill>
              </a:rPr>
              <a:t>[כושר גופני במרחב הפתוח].</a:t>
            </a:r>
            <a:endParaRPr lang="he-IL" sz="30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endParaRPr lang="he-IL" sz="4300" dirty="0"/>
          </a:p>
          <a:p>
            <a:pPr marL="0" indent="0" algn="ctr">
              <a:buNone/>
            </a:pPr>
            <a:endParaRPr lang="he-IL" sz="4300" dirty="0"/>
          </a:p>
          <a:p>
            <a:pPr marL="0" indent="0" algn="ctr">
              <a:buNone/>
            </a:pPr>
            <a:endParaRPr lang="he-IL" sz="4300" dirty="0" smtClean="0"/>
          </a:p>
          <a:p>
            <a:pPr marL="0" indent="0" algn="ctr">
              <a:buNone/>
            </a:pPr>
            <a:endParaRPr lang="he-IL" sz="4300" dirty="0"/>
          </a:p>
          <a:p>
            <a:pPr algn="ctr"/>
            <a:r>
              <a:rPr lang="he-IL" sz="4300" dirty="0" smtClean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he-IL" sz="4300" dirty="0" smtClean="0">
                <a:solidFill>
                  <a:schemeClr val="bg1"/>
                </a:solidFill>
              </a:rPr>
              <a:t>* </a:t>
            </a:r>
            <a:r>
              <a:rPr lang="he-IL" sz="3500" dirty="0">
                <a:solidFill>
                  <a:schemeClr val="bg1"/>
                </a:solidFill>
              </a:rPr>
              <a:t>במסגרת יחידה זו ניתן ללמוד ולקבל </a:t>
            </a:r>
            <a:r>
              <a:rPr lang="he-IL" sz="3500" u="sng" dirty="0">
                <a:solidFill>
                  <a:schemeClr val="accent2"/>
                </a:solidFill>
              </a:rPr>
              <a:t>תעודת מדריך</a:t>
            </a:r>
            <a:r>
              <a:rPr lang="he-IL" sz="3500" dirty="0">
                <a:solidFill>
                  <a:schemeClr val="bg1"/>
                </a:solidFill>
              </a:rPr>
              <a:t>, ע"פ חוק הספורט, המהווה תעודת עבודה מוכרת לכל דבר ועניין.</a:t>
            </a:r>
          </a:p>
          <a:p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="" xmlns:a16="http://schemas.microsoft.com/office/drawing/2014/main" id="{00BA2060-42D7-44C0-9ACE-599672AE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445" y="2748917"/>
            <a:ext cx="1922585" cy="19225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תמונה 7">
            <a:extLst>
              <a:ext uri="{FF2B5EF4-FFF2-40B4-BE49-F238E27FC236}">
                <a16:creationId xmlns="" xmlns:a16="http://schemas.microsoft.com/office/drawing/2014/main" id="{CB9E849A-AC74-49F6-864F-B6299805A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7908">
            <a:off x="780702" y="3184450"/>
            <a:ext cx="2679897" cy="1607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192">
            <a:off x="4313996" y="2577711"/>
            <a:ext cx="4318670" cy="248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760" y="4951562"/>
            <a:ext cx="1127858" cy="142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188678" y="1166204"/>
            <a:ext cx="88040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/>
              <a:t>           </a:t>
            </a:r>
            <a:endParaRPr lang="en-US" sz="3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</a:rPr>
              <a:t>לימודים עיוניים</a:t>
            </a:r>
            <a:endParaRPr lang="en-US" sz="1600" b="1" dirty="0" smtClean="0">
              <a:solidFill>
                <a:srgbClr val="F96A1B">
                  <a:lumMod val="75000"/>
                </a:srgbClr>
              </a:solidFill>
            </a:endParaRPr>
          </a:p>
          <a:p>
            <a:pPr algn="r"/>
            <a:r>
              <a:rPr lang="en-US" sz="2400" b="1" dirty="0" smtClean="0">
                <a:solidFill>
                  <a:srgbClr val="F96A1B">
                    <a:lumMod val="75000"/>
                  </a:srgbClr>
                </a:solidFill>
              </a:rPr>
              <a:t> </a:t>
            </a:r>
            <a:r>
              <a:rPr lang="en-US" sz="2400" b="1" dirty="0">
                <a:solidFill>
                  <a:srgbClr val="F96A1B">
                    <a:lumMod val="75000"/>
                  </a:srgbClr>
                </a:solidFill>
              </a:rPr>
              <a:t>.</a:t>
            </a:r>
            <a:r>
              <a:rPr lang="he-IL" sz="2400" b="1" u="sng" dirty="0" smtClean="0">
                <a:solidFill>
                  <a:srgbClr val="F96A1B">
                    <a:lumMod val="75000"/>
                  </a:srgbClr>
                </a:solidFill>
              </a:rPr>
              <a:t>כיתה </a:t>
            </a:r>
            <a:r>
              <a:rPr lang="he-IL" sz="2400" b="1" u="sng" dirty="0">
                <a:solidFill>
                  <a:srgbClr val="F96A1B">
                    <a:lumMod val="75000"/>
                  </a:srgbClr>
                </a:solidFill>
              </a:rPr>
              <a:t>י' </a:t>
            </a:r>
            <a:r>
              <a:rPr lang="he-IL" sz="2400" b="1" dirty="0">
                <a:solidFill>
                  <a:srgbClr val="F96A1B">
                    <a:lumMod val="75000"/>
                  </a:srgbClr>
                </a:solidFill>
              </a:rPr>
              <a:t>-</a:t>
            </a:r>
            <a:r>
              <a:rPr lang="he-IL" sz="2400" b="1" dirty="0" smtClean="0">
                <a:solidFill>
                  <a:schemeClr val="accent2">
                    <a:lumMod val="75000"/>
                  </a:schemeClr>
                </a:solidFill>
              </a:rPr>
              <a:t>אנטומיה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</a:rPr>
              <a:t>, פיזיולוגיה ותורת הכושר הגופני</a:t>
            </a:r>
          </a:p>
          <a:p>
            <a:pPr algn="r"/>
            <a:r>
              <a:rPr lang="he-IL" sz="2400" b="1" u="sng" dirty="0" smtClean="0">
                <a:solidFill>
                  <a:schemeClr val="accent2">
                    <a:lumMod val="75000"/>
                  </a:schemeClr>
                </a:solidFill>
              </a:rPr>
              <a:t>כיתה </a:t>
            </a:r>
            <a:r>
              <a:rPr lang="he-IL" sz="2400" b="1" u="sng" dirty="0">
                <a:solidFill>
                  <a:schemeClr val="accent2">
                    <a:lumMod val="75000"/>
                  </a:schemeClr>
                </a:solidFill>
              </a:rPr>
              <a:t>י"א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</a:rPr>
              <a:t>- בחינת בגרות </a:t>
            </a:r>
            <a:r>
              <a:rPr lang="he-IL" sz="2400" b="1" dirty="0" smtClean="0">
                <a:solidFill>
                  <a:schemeClr val="accent2">
                    <a:lumMod val="75000"/>
                  </a:schemeClr>
                </a:solidFill>
              </a:rPr>
              <a:t>חיצונית[3 יח'] על החומר הנלמד </a:t>
            </a:r>
          </a:p>
          <a:p>
            <a:pPr algn="r"/>
            <a:r>
              <a:rPr lang="he-IL" sz="2400" b="1" dirty="0" smtClean="0">
                <a:solidFill>
                  <a:schemeClr val="accent2">
                    <a:lumMod val="75000"/>
                  </a:schemeClr>
                </a:solidFill>
              </a:rPr>
              <a:t>בפיזיולוגיה של המאמץ והפסיכולוגיה של הספורט  </a:t>
            </a:r>
          </a:p>
          <a:p>
            <a:pPr algn="r"/>
            <a:r>
              <a:rPr lang="he-IL" sz="2400" b="1" dirty="0" smtClean="0">
                <a:solidFill>
                  <a:schemeClr val="accent2">
                    <a:lumMod val="75000"/>
                  </a:schemeClr>
                </a:solidFill>
              </a:rPr>
              <a:t> [41381]</a:t>
            </a:r>
            <a:r>
              <a:rPr lang="he-IL" sz="2400" b="1" dirty="0" smtClean="0"/>
              <a:t>    -   </a:t>
            </a:r>
            <a:r>
              <a:rPr lang="he-IL" sz="2000" b="1" dirty="0" smtClean="0"/>
              <a:t>55%</a:t>
            </a:r>
            <a:r>
              <a:rPr lang="he-IL" sz="2400" b="1" dirty="0" smtClean="0">
                <a:solidFill>
                  <a:srgbClr val="FF0000"/>
                </a:solidFill>
              </a:rPr>
              <a:t> </a:t>
            </a:r>
            <a:endParaRPr lang="he-IL" sz="2400" b="1" dirty="0"/>
          </a:p>
          <a:p>
            <a:pPr algn="r"/>
            <a:r>
              <a:rPr lang="he-IL" sz="2400" b="1" u="sng" dirty="0">
                <a:solidFill>
                  <a:schemeClr val="accent2">
                    <a:lumMod val="75000"/>
                  </a:schemeClr>
                </a:solidFill>
              </a:rPr>
              <a:t>כיתה י"ב-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</a:rPr>
              <a:t>בחינה עיונית </a:t>
            </a:r>
            <a:r>
              <a:rPr lang="he-IL" sz="2400" b="1" dirty="0" smtClean="0">
                <a:solidFill>
                  <a:schemeClr val="accent2">
                    <a:lumMod val="75000"/>
                  </a:schemeClr>
                </a:solidFill>
              </a:rPr>
              <a:t>פנימית [41263] </a:t>
            </a:r>
            <a:endParaRPr 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PBL  </a:t>
            </a:r>
            <a:r>
              <a:rPr lang="he-IL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</a:rPr>
              <a:t>והערכה  חלופית: </a:t>
            </a:r>
            <a:r>
              <a:rPr lang="he-IL" sz="2400" b="1" dirty="0" smtClean="0">
                <a:solidFill>
                  <a:schemeClr val="accent2">
                    <a:lumMod val="75000"/>
                  </a:schemeClr>
                </a:solidFill>
              </a:rPr>
              <a:t>למידה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</a:rPr>
              <a:t>מבוססת </a:t>
            </a:r>
            <a:r>
              <a:rPr lang="he-IL" sz="2400" b="1" dirty="0" smtClean="0">
                <a:solidFill>
                  <a:schemeClr val="accent2">
                    <a:lumMod val="75000"/>
                  </a:schemeClr>
                </a:solidFill>
              </a:rPr>
              <a:t>פרויקטים</a:t>
            </a:r>
            <a:endParaRPr lang="he-IL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3">
                    <a:lumMod val="75000"/>
                  </a:schemeClr>
                </a:solidFill>
              </a:rPr>
              <a:t>לימודים מעשיים </a:t>
            </a:r>
          </a:p>
          <a:p>
            <a:pPr algn="r"/>
            <a:r>
              <a:rPr lang="en-US" sz="2400" b="1" dirty="0" smtClean="0"/>
              <a:t>   </a:t>
            </a:r>
            <a:r>
              <a:rPr lang="he-IL" sz="2400" b="1" dirty="0" smtClean="0">
                <a:solidFill>
                  <a:schemeClr val="accent2">
                    <a:lumMod val="75000"/>
                  </a:schemeClr>
                </a:solidFill>
              </a:rPr>
              <a:t>כיתות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</a:rPr>
              <a:t>י' / י"א / י"ב יחידה מעשית פנימית </a:t>
            </a:r>
            <a:r>
              <a:rPr lang="he-IL" sz="2400" b="1" dirty="0" smtClean="0">
                <a:solidFill>
                  <a:schemeClr val="accent2">
                    <a:lumMod val="75000"/>
                  </a:schemeClr>
                </a:solidFill>
              </a:rPr>
              <a:t>[41273] - </a:t>
            </a:r>
            <a:r>
              <a:rPr lang="he-IL" sz="2000" b="1" dirty="0" smtClean="0"/>
              <a:t>25%</a:t>
            </a:r>
            <a:endParaRPr lang="he-IL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F3F04D6-D9F8-4853-A825-EE0E7DB2763A}"/>
              </a:ext>
            </a:extLst>
          </p:cNvPr>
          <p:cNvSpPr txBox="1"/>
          <p:nvPr/>
        </p:nvSpPr>
        <p:spPr>
          <a:xfrm>
            <a:off x="2781497" y="225819"/>
            <a:ext cx="903849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 [4001</a:t>
            </a:r>
            <a:r>
              <a:rPr lang="en-US" sz="2400" b="1" dirty="0" smtClean="0">
                <a:solidFill>
                  <a:prstClr val="white"/>
                </a:solidFill>
              </a:rPr>
              <a:t>] </a:t>
            </a:r>
            <a:r>
              <a:rPr lang="he-IL" sz="3800" b="1" dirty="0" smtClean="0"/>
              <a:t>מבנה </a:t>
            </a:r>
            <a:r>
              <a:rPr lang="he-IL" sz="3800" b="1" dirty="0"/>
              <a:t>המקצוע המוגבר 5 יחידות לימוד</a:t>
            </a:r>
          </a:p>
          <a:p>
            <a:endParaRPr lang="he-IL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6" y="702873"/>
            <a:ext cx="2336021" cy="3635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02" y="1482916"/>
            <a:ext cx="1646894" cy="1821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396" y="5173759"/>
            <a:ext cx="3320810" cy="160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480" y="5131672"/>
            <a:ext cx="2111669" cy="169101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523" y="5373211"/>
            <a:ext cx="2936236" cy="2228531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9926" y="4951856"/>
            <a:ext cx="1212917" cy="14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468881" y="283699"/>
            <a:ext cx="6698566" cy="54864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he-IL" sz="4800" dirty="0"/>
              <a:t>יתרונות נוספים: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91308" y="1426864"/>
            <a:ext cx="10820400" cy="4024125"/>
          </a:xfrm>
        </p:spPr>
        <p:txBody>
          <a:bodyPr/>
          <a:lstStyle/>
          <a:p>
            <a:r>
              <a:rPr lang="he-IL" sz="3600" dirty="0"/>
              <a:t> </a:t>
            </a: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השלמה של שעות </a:t>
            </a:r>
            <a:r>
              <a:rPr lang="he-IL" sz="3200" dirty="0">
                <a:solidFill>
                  <a:schemeClr val="accent2"/>
                </a:solidFill>
              </a:rPr>
              <a:t>עזרה ראשונה </a:t>
            </a:r>
            <a:r>
              <a:rPr lang="he-IL" sz="3200" dirty="0" smtClean="0">
                <a:solidFill>
                  <a:schemeClr val="accent2"/>
                </a:solidFill>
              </a:rPr>
              <a:t> </a:t>
            </a:r>
            <a:r>
              <a:rPr lang="he-IL" sz="3200" dirty="0" smtClean="0">
                <a:solidFill>
                  <a:schemeClr val="accent3">
                    <a:lumMod val="75000"/>
                  </a:schemeClr>
                </a:solidFill>
              </a:rPr>
              <a:t>בנוסף </a:t>
            </a: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לשעות </a:t>
            </a:r>
          </a:p>
          <a:p>
            <a:pPr marL="0" indent="0">
              <a:buNone/>
            </a:pP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   שמשרד החינוך מממן בכיתה י'.</a:t>
            </a:r>
          </a:p>
          <a:p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e-IL" sz="3200" dirty="0">
                <a:solidFill>
                  <a:schemeClr val="accent2"/>
                </a:solidFill>
              </a:rPr>
              <a:t>30 שעות של תרומה לקהילה </a:t>
            </a: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- הנהגת ספורט בית ספרית, קשר עם בתי ספר בעלי צרכים מיוחדים, </a:t>
            </a:r>
            <a:r>
              <a:rPr lang="he-IL" sz="3200" dirty="0" smtClean="0">
                <a:solidFill>
                  <a:schemeClr val="accent3">
                    <a:lumMod val="75000"/>
                  </a:schemeClr>
                </a:solidFill>
              </a:rPr>
              <a:t>שיפוט </a:t>
            </a: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ועזרה בטורנירים </a:t>
            </a:r>
            <a:r>
              <a:rPr lang="he-IL" sz="3200" dirty="0" smtClean="0">
                <a:solidFill>
                  <a:schemeClr val="accent3">
                    <a:lumMod val="75000"/>
                  </a:schemeClr>
                </a:solidFill>
              </a:rPr>
              <a:t>הפעלת ימי גיבוש וימי ספורט ועוד</a:t>
            </a: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...</a:t>
            </a:r>
          </a:p>
          <a:p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e-IL" sz="3200" dirty="0">
                <a:solidFill>
                  <a:schemeClr val="accent2"/>
                </a:solidFill>
              </a:rPr>
              <a:t>פעילויות העשרה </a:t>
            </a: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ו</a:t>
            </a:r>
            <a:r>
              <a:rPr lang="he-IL" sz="3200" dirty="0" smtClean="0">
                <a:solidFill>
                  <a:schemeClr val="accent3">
                    <a:lumMod val="75000"/>
                  </a:schemeClr>
                </a:solidFill>
              </a:rPr>
              <a:t>סיורים </a:t>
            </a: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לימודיים</a:t>
            </a:r>
            <a:r>
              <a:rPr lang="he-IL" sz="3200" dirty="0" smtClean="0"/>
              <a:t>.</a:t>
            </a:r>
          </a:p>
          <a:p>
            <a:endParaRPr lang="he-IL" sz="3200" dirty="0"/>
          </a:p>
          <a:p>
            <a:endParaRPr lang="he-IL" dirty="0"/>
          </a:p>
        </p:txBody>
      </p:sp>
      <p:pic>
        <p:nvPicPr>
          <p:cNvPr id="9" name="תמונה 8">
            <a:extLst>
              <a:ext uri="{FF2B5EF4-FFF2-40B4-BE49-F238E27FC236}">
                <a16:creationId xmlns="" xmlns:a16="http://schemas.microsoft.com/office/drawing/2014/main" id="{CD5E03AA-1E50-4809-AB29-7958CE78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31537">
            <a:off x="1609989" y="1055527"/>
            <a:ext cx="1851494" cy="173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0" y="3817220"/>
            <a:ext cx="2778898" cy="1059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251" y="5252319"/>
            <a:ext cx="1952625" cy="150495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641" y="5252319"/>
            <a:ext cx="2231046" cy="150495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9440" y="5252319"/>
            <a:ext cx="1638185" cy="144294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490" y="5402802"/>
            <a:ext cx="2658086" cy="18045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4810" y="4956086"/>
            <a:ext cx="121320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893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39219" y="412653"/>
            <a:ext cx="6698566" cy="54864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he-IL" sz="4800" dirty="0" smtClean="0"/>
              <a:t>ועוד יתרונות :</a:t>
            </a:r>
            <a:endParaRPr lang="he-IL" sz="48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49236" y="1400985"/>
            <a:ext cx="10820400" cy="4024125"/>
          </a:xfrm>
        </p:spPr>
        <p:txBody>
          <a:bodyPr/>
          <a:lstStyle/>
          <a:p>
            <a:r>
              <a:rPr lang="he-IL" sz="3600" dirty="0"/>
              <a:t> </a:t>
            </a:r>
            <a:endParaRPr lang="he-IL" sz="3200" dirty="0"/>
          </a:p>
        </p:txBody>
      </p:sp>
      <p:sp>
        <p:nvSpPr>
          <p:cNvPr id="4" name="מלבן 3"/>
          <p:cNvSpPr/>
          <p:nvPr/>
        </p:nvSpPr>
        <p:spPr>
          <a:xfrm>
            <a:off x="414069" y="1307520"/>
            <a:ext cx="11171206" cy="304698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r" defTabSz="914400" rtl="1" fontAlgn="t">
              <a:defRPr/>
            </a:pPr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א</a:t>
            </a: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. </a:t>
            </a:r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רכישת מיומנויות</a:t>
            </a: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 ספורטיביות בתחום האתלטיקה הקלה, כושר גופני ומשחקי </a:t>
            </a:r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    </a:t>
            </a:r>
          </a:p>
          <a:p>
            <a:pPr lvl="0" algn="r" defTabSz="914400" rtl="1" fontAlgn="t">
              <a:defRPr/>
            </a:pP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 </a:t>
            </a:r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    כדור.   </a:t>
            </a:r>
          </a:p>
          <a:p>
            <a:pPr lvl="0" algn="r" defTabSz="914400" rtl="1" fontAlgn="t">
              <a:defRPr/>
            </a:pPr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 ב. התנסות אישית בהעברת חלק משיעור מעשי לעמיתים. </a:t>
            </a:r>
            <a:endParaRPr lang="he-IL" sz="2400" dirty="0" smtClean="0">
              <a:solidFill>
                <a:schemeClr val="accent3">
                  <a:lumMod val="75000"/>
                </a:schemeClr>
              </a:solidFill>
              <a:latin typeface="Calibri"/>
              <a:cs typeface="Spoiler Black"/>
            </a:endParaRPr>
          </a:p>
          <a:p>
            <a:pPr lvl="0" algn="r" defTabSz="914400" rtl="1" fontAlgn="t">
              <a:defRPr/>
            </a:pP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 ג. התנסות והבנה בפעילויות ספורטיביות מגוונות: משחקי נופש ועוד.</a:t>
            </a:r>
            <a:endParaRPr lang="he-IL" sz="2400" dirty="0">
              <a:solidFill>
                <a:schemeClr val="accent3">
                  <a:lumMod val="75000"/>
                </a:schemeClr>
              </a:solidFill>
              <a:latin typeface="Calibri"/>
              <a:cs typeface="Spoiler Black"/>
            </a:endParaRPr>
          </a:p>
          <a:p>
            <a:pPr lvl="0" algn="r" defTabSz="914400" rtl="1" fontAlgn="t">
              <a:defRPr/>
            </a:pP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 </a:t>
            </a:r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ד</a:t>
            </a: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. ארגון מפעלים.</a:t>
            </a:r>
            <a:endParaRPr lang="he-IL" sz="2400" dirty="0">
              <a:solidFill>
                <a:schemeClr val="accent3">
                  <a:lumMod val="75000"/>
                </a:schemeClr>
              </a:solidFill>
              <a:latin typeface="Calibri"/>
              <a:cs typeface="Spoiler Black"/>
            </a:endParaRPr>
          </a:p>
          <a:p>
            <a:pPr lvl="0" algn="r" defTabSz="914400" rtl="1" fontAlgn="t">
              <a:defRPr/>
            </a:pP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 </a:t>
            </a:r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ה</a:t>
            </a: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.  נופש </a:t>
            </a:r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ופנאי.</a:t>
            </a:r>
          </a:p>
          <a:p>
            <a:pPr lvl="0" algn="r" defTabSz="914400" rtl="1" fontAlgn="t">
              <a:defRPr/>
            </a:pPr>
            <a:endParaRPr lang="he-IL" sz="2400" b="1" dirty="0">
              <a:solidFill>
                <a:schemeClr val="accent3">
                  <a:lumMod val="75000"/>
                </a:schemeClr>
              </a:solidFill>
              <a:latin typeface="Calibri"/>
              <a:cs typeface="Spoiler Black"/>
            </a:endParaRPr>
          </a:p>
          <a:p>
            <a:pPr lvl="0" algn="r" defTabSz="914400" rtl="1" fontAlgn="t">
              <a:defRPr/>
            </a:pP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 (יחידה פנימית </a:t>
            </a:r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הכוללת את </a:t>
            </a: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כל הלימודים המעשיים </a:t>
            </a:r>
            <a:r>
              <a:rPr lang="he-IL" sz="24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בשלוש </a:t>
            </a:r>
            <a:r>
              <a:rPr lang="he-IL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Spoiler Black"/>
              </a:rPr>
              <a:t>השנים)</a:t>
            </a:r>
            <a:endParaRPr lang="he-IL" sz="2400" dirty="0">
              <a:solidFill>
                <a:schemeClr val="accent3">
                  <a:lumMod val="75000"/>
                </a:schemeClr>
              </a:solidFill>
              <a:latin typeface="Calibri"/>
              <a:cs typeface="Spoiler Black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053" y="5230569"/>
            <a:ext cx="2637166" cy="152167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672" y="5230568"/>
            <a:ext cx="3043350" cy="152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615" y="5230568"/>
            <a:ext cx="1377542" cy="152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748" y="5518575"/>
            <a:ext cx="2595354" cy="1734141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045" y="4934671"/>
            <a:ext cx="121320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799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668173" y="248530"/>
            <a:ext cx="6698566" cy="54864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e-IL" sz="2400" b="1" cap="none" dirty="0">
                <a:solidFill>
                  <a:srgbClr val="000000"/>
                </a:solidFill>
                <a:latin typeface="Franklin Gothic Book"/>
                <a:ea typeface="+mn-ea"/>
                <a:cs typeface="Spoiler Bold" pitchFamily="2" charset="-79"/>
              </a:rPr>
              <a:t>למה כדאי לי לבחור במגמת החינוך הגופני?????</a:t>
            </a:r>
            <a:endParaRPr lang="he-IL" sz="48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31983" y="1084781"/>
            <a:ext cx="10820400" cy="3792019"/>
          </a:xfrm>
          <a:solidFill>
            <a:schemeClr val="bg2"/>
          </a:solidFill>
        </p:spPr>
        <p:txBody>
          <a:bodyPr>
            <a:normAutofit fontScale="62500" lnSpcReduction="20000"/>
          </a:bodyPr>
          <a:lstStyle/>
          <a:p>
            <a:pPr algn="ctr">
              <a:lnSpc>
                <a:spcPct val="115000"/>
              </a:lnSpc>
              <a:defRPr/>
            </a:pPr>
            <a:r>
              <a:rPr lang="he-IL" sz="3600" dirty="0"/>
              <a:t> </a:t>
            </a:r>
            <a:endParaRPr lang="he-IL" sz="3200" dirty="0">
              <a:cs typeface="Spoiler Bold" pitchFamily="2" charset="-79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AutoNum type="arabicPeriod"/>
              <a:defRPr/>
            </a:pPr>
            <a:r>
              <a:rPr lang="he-IL" sz="3200" dirty="0">
                <a:cs typeface="Spoiler Bold" pitchFamily="2" charset="-79"/>
              </a:rPr>
              <a:t>שעות של למידה </a:t>
            </a:r>
            <a:r>
              <a:rPr lang="he-IL" sz="3200" dirty="0" smtClean="0">
                <a:cs typeface="Spoiler Bold" pitchFamily="2" charset="-79"/>
              </a:rPr>
              <a:t>בכיף.</a:t>
            </a:r>
            <a:endParaRPr lang="he-IL" sz="3200" dirty="0">
              <a:cs typeface="Spoiler Bold" pitchFamily="2" charset="-79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AutoNum type="arabicPeriod"/>
              <a:defRPr/>
            </a:pPr>
            <a:r>
              <a:rPr lang="he-IL" sz="3200" dirty="0">
                <a:cs typeface="Spoiler Bold" pitchFamily="2" charset="-79"/>
              </a:rPr>
              <a:t>אוירה של גיבוש ומשפחתיות </a:t>
            </a:r>
            <a:r>
              <a:rPr lang="he-IL" sz="3200" dirty="0" smtClean="0">
                <a:cs typeface="Spoiler Bold" pitchFamily="2" charset="-79"/>
              </a:rPr>
              <a:t>.</a:t>
            </a:r>
            <a:endParaRPr lang="he-IL" sz="3200" dirty="0">
              <a:cs typeface="Spoiler Bold" pitchFamily="2" charset="-79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AutoNum type="arabicPeriod"/>
              <a:defRPr/>
            </a:pPr>
            <a:r>
              <a:rPr lang="he-IL" sz="3200" dirty="0">
                <a:cs typeface="Spoiler Bold" pitchFamily="2" charset="-79"/>
              </a:rPr>
              <a:t>נושאים מרתקים </a:t>
            </a:r>
            <a:r>
              <a:rPr lang="he-IL" sz="3200" dirty="0" err="1">
                <a:cs typeface="Spoiler Bold" pitchFamily="2" charset="-79"/>
              </a:rPr>
              <a:t>ורלוונטים</a:t>
            </a:r>
            <a:r>
              <a:rPr lang="he-IL" sz="3200" dirty="0">
                <a:cs typeface="Spoiler Bold" pitchFamily="2" charset="-79"/>
              </a:rPr>
              <a:t> </a:t>
            </a:r>
            <a:r>
              <a:rPr lang="he-IL" sz="3200" dirty="0" smtClean="0">
                <a:cs typeface="Spoiler Bold" pitchFamily="2" charset="-79"/>
              </a:rPr>
              <a:t>לחיים.</a:t>
            </a:r>
            <a:endParaRPr lang="he-IL" sz="3200" dirty="0">
              <a:cs typeface="Spoiler Bold" pitchFamily="2" charset="-79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AutoNum type="arabicPeriod"/>
              <a:defRPr/>
            </a:pPr>
            <a:r>
              <a:rPr lang="he-IL" sz="3200" dirty="0">
                <a:cs typeface="Spoiler Bold" pitchFamily="2" charset="-79"/>
              </a:rPr>
              <a:t>משלבת מעשי ולא רק עיוני </a:t>
            </a:r>
            <a:r>
              <a:rPr lang="he-IL" sz="3200" dirty="0" smtClean="0">
                <a:cs typeface="Spoiler Bold" pitchFamily="2" charset="-79"/>
              </a:rPr>
              <a:t>.</a:t>
            </a:r>
            <a:endParaRPr lang="he-IL" sz="3200" dirty="0">
              <a:cs typeface="Spoiler Bold" pitchFamily="2" charset="-79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AutoNum type="arabicPeriod"/>
              <a:defRPr/>
            </a:pPr>
            <a:r>
              <a:rPr lang="he-IL" sz="3200" dirty="0">
                <a:cs typeface="Spoiler Bold" pitchFamily="2" charset="-79"/>
              </a:rPr>
              <a:t>פעילויות גיבוש ספורטיביות </a:t>
            </a:r>
            <a:r>
              <a:rPr lang="he-IL" sz="3200" dirty="0" smtClean="0">
                <a:cs typeface="Spoiler Bold" pitchFamily="2" charset="-79"/>
              </a:rPr>
              <a:t>(שיפוט בתחרויות ,ימי גיבוש והפסקות פעילות]</a:t>
            </a:r>
            <a:endParaRPr lang="he-IL" sz="3200" dirty="0">
              <a:cs typeface="Spoiler Bold" pitchFamily="2" charset="-79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AutoNum type="arabicPeriod"/>
              <a:defRPr/>
            </a:pPr>
            <a:r>
              <a:rPr lang="he-IL" sz="3200" dirty="0">
                <a:cs typeface="Spoiler Bold" pitchFamily="2" charset="-79"/>
              </a:rPr>
              <a:t>מפגש עם </a:t>
            </a:r>
            <a:r>
              <a:rPr lang="he-IL" sz="3200" dirty="0" smtClean="0">
                <a:cs typeface="Spoiler Bold" pitchFamily="2" charset="-79"/>
              </a:rPr>
              <a:t>ספורטאים אולימפיים </a:t>
            </a:r>
            <a:r>
              <a:rPr lang="he-IL" sz="3200" dirty="0">
                <a:cs typeface="Spoiler Bold" pitchFamily="2" charset="-79"/>
              </a:rPr>
              <a:t>והרצאות בתחומים </a:t>
            </a:r>
            <a:r>
              <a:rPr lang="he-IL" sz="3200" dirty="0" smtClean="0">
                <a:cs typeface="Spoiler Bold" pitchFamily="2" charset="-79"/>
              </a:rPr>
              <a:t>השונים.</a:t>
            </a:r>
            <a:endParaRPr lang="he-IL" sz="3200" dirty="0">
              <a:cs typeface="Spoiler Bold" pitchFamily="2" charset="-79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AutoNum type="arabicPeriod"/>
              <a:defRPr/>
            </a:pPr>
            <a:r>
              <a:rPr lang="he-IL" sz="3200" dirty="0">
                <a:cs typeface="Spoiler Bold" pitchFamily="2" charset="-79"/>
              </a:rPr>
              <a:t>שוויון הזדמנויות בין </a:t>
            </a:r>
            <a:r>
              <a:rPr lang="he-IL" sz="3200" dirty="0" smtClean="0">
                <a:cs typeface="Spoiler Bold" pitchFamily="2" charset="-79"/>
              </a:rPr>
              <a:t>המינים.</a:t>
            </a:r>
            <a:endParaRPr lang="he-IL" sz="3200" dirty="0">
              <a:cs typeface="Spoiler Bold" pitchFamily="2" charset="-79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AutoNum type="arabicPeriod"/>
              <a:defRPr/>
            </a:pPr>
            <a:r>
              <a:rPr lang="he-IL" sz="3200" dirty="0" smtClean="0">
                <a:cs typeface="Spoiler Bold" pitchFamily="2" charset="-79"/>
              </a:rPr>
              <a:t>מורים מעולים.</a:t>
            </a:r>
            <a:endParaRPr lang="he-IL" sz="3200" dirty="0">
              <a:cs typeface="Spoiler Bold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750" y="5074291"/>
            <a:ext cx="1970985" cy="170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335" y="5120949"/>
            <a:ext cx="1656273" cy="1656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433" y="5112094"/>
            <a:ext cx="2231615" cy="1665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169" y="1328467"/>
            <a:ext cx="3615700" cy="3018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936" y="5503653"/>
            <a:ext cx="2179899" cy="1354347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122" y="4955007"/>
            <a:ext cx="121320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0162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תנאי קבלה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991708" y="2194561"/>
            <a:ext cx="7514492" cy="3517126"/>
          </a:xfrm>
        </p:spPr>
        <p:txBody>
          <a:bodyPr/>
          <a:lstStyle/>
          <a:p>
            <a:r>
              <a:rPr lang="he-IL" sz="4000" dirty="0" smtClean="0">
                <a:solidFill>
                  <a:schemeClr val="accent3">
                    <a:lumMod val="50000"/>
                  </a:schemeClr>
                </a:solidFill>
              </a:rPr>
              <a:t>* ציון </a:t>
            </a:r>
            <a:r>
              <a:rPr lang="he-IL" sz="4000" dirty="0">
                <a:solidFill>
                  <a:schemeClr val="accent3">
                    <a:lumMod val="50000"/>
                  </a:schemeClr>
                </a:solidFill>
              </a:rPr>
              <a:t>90 במקצוע חינוך גופני</a:t>
            </a:r>
            <a:r>
              <a:rPr lang="he-IL" sz="4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he-IL" sz="4000" dirty="0" smtClean="0">
                <a:solidFill>
                  <a:schemeClr val="accent3">
                    <a:lumMod val="50000"/>
                  </a:schemeClr>
                </a:solidFill>
              </a:rPr>
              <a:t>* ציון 75 במדעים.</a:t>
            </a:r>
          </a:p>
          <a:p>
            <a:r>
              <a:rPr lang="he-IL" sz="4000" dirty="0" smtClean="0">
                <a:solidFill>
                  <a:schemeClr val="accent3">
                    <a:lumMod val="50000"/>
                  </a:schemeClr>
                </a:solidFill>
              </a:rPr>
              <a:t>* התנהגות נאותה.</a:t>
            </a:r>
            <a:endParaRPr lang="he-IL" sz="4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he-IL" sz="4000" dirty="0" smtClean="0">
                <a:solidFill>
                  <a:schemeClr val="accent3">
                    <a:lumMod val="50000"/>
                  </a:schemeClr>
                </a:solidFill>
              </a:rPr>
              <a:t>* ראיון </a:t>
            </a:r>
            <a:r>
              <a:rPr lang="he-IL" sz="4000" dirty="0">
                <a:solidFill>
                  <a:schemeClr val="accent3">
                    <a:lumMod val="50000"/>
                  </a:schemeClr>
                </a:solidFill>
              </a:rPr>
              <a:t>אישי.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52A17156-837A-4811-99D3-7C42D406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0"/>
            <a:ext cx="12192000" cy="212140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AEE6BD03-78D4-4778-AED9-31656EC2E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2" y="2210760"/>
            <a:ext cx="3563816" cy="266942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929" y="4969534"/>
            <a:ext cx="121320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9515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זוויות">
  <a:themeElements>
    <a:clrScheme name="זוויות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זוויות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וויות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561</TotalTime>
  <Words>375</Words>
  <Application>Microsoft Office PowerPoint</Application>
  <PresentationFormat>מסך רחב</PresentationFormat>
  <Paragraphs>75</Paragraphs>
  <Slides>12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25" baseType="lpstr">
      <vt:lpstr>Aharoni</vt:lpstr>
      <vt:lpstr>Arial</vt:lpstr>
      <vt:lpstr>Calibri</vt:lpstr>
      <vt:lpstr>Franklin Gothic Book</vt:lpstr>
      <vt:lpstr>Franklin Gothic Medium</vt:lpstr>
      <vt:lpstr>Guttman Frank</vt:lpstr>
      <vt:lpstr>Guttman Haim</vt:lpstr>
      <vt:lpstr>Guttman Mantova</vt:lpstr>
      <vt:lpstr>Spoiler Black</vt:lpstr>
      <vt:lpstr>Spoiler Bold</vt:lpstr>
      <vt:lpstr>Tunga</vt:lpstr>
      <vt:lpstr>Wingdings</vt:lpstr>
      <vt:lpstr>זוויות</vt:lpstr>
      <vt:lpstr>מצגת של PowerPoint</vt:lpstr>
      <vt:lpstr>מהו מקצוע מוגבר בחינוך גופני?</vt:lpstr>
      <vt:lpstr>נושאים עיוניים: </vt:lpstr>
      <vt:lpstr>יחידת לימוד מעשית:</vt:lpstr>
      <vt:lpstr>מצגת של PowerPoint</vt:lpstr>
      <vt:lpstr>יתרונות נוספים:</vt:lpstr>
      <vt:lpstr>ועוד יתרונות :</vt:lpstr>
      <vt:lpstr>למה כדאי לי לבחור במגמת החינוך הגופני?????</vt:lpstr>
      <vt:lpstr>תנאי קבלה</vt:lpstr>
      <vt:lpstr>             בונוסים בבחירת המגמה: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מקצוע מוגבר    בחינוך גופני  5 יחידות לימוד</dc:title>
  <dc:creator>User</dc:creator>
  <cp:lastModifiedBy>‏‏משתמש Windows</cp:lastModifiedBy>
  <cp:revision>72</cp:revision>
  <dcterms:created xsi:type="dcterms:W3CDTF">2018-03-14T13:21:57Z</dcterms:created>
  <dcterms:modified xsi:type="dcterms:W3CDTF">2022-02-14T09:24:36Z</dcterms:modified>
</cp:coreProperties>
</file>