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3" r:id="rId7"/>
    <p:sldId id="264" r:id="rId8"/>
    <p:sldId id="265" r:id="rId9"/>
    <p:sldId id="266" r:id="rId10"/>
    <p:sldId id="261" r:id="rId11"/>
    <p:sldId id="262" r:id="rId12"/>
    <p:sldId id="268"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048" autoAdjust="0"/>
    <p:restoredTop sz="94660"/>
  </p:normalViewPr>
  <p:slideViewPr>
    <p:cSldViewPr snapToGrid="0">
      <p:cViewPr varScale="1">
        <p:scale>
          <a:sx n="43" d="100"/>
          <a:sy n="43" d="100"/>
        </p:scale>
        <p:origin x="672"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1EAEB60-B76F-419D-BCEA-1C30788A41D1}" type="datetimeFigureOut">
              <a:rPr lang="he-IL" smtClean="0"/>
              <a:t>כ"ה/כסלו/תש"פ</a:t>
            </a:fld>
            <a:endParaRPr lang="he-IL"/>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he-IL"/>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6C6F301-AA6B-4357-9A7E-83F42EEFB62F}" type="slidenum">
              <a:rPr lang="he-IL" smtClean="0"/>
              <a:t>‹#›</a:t>
            </a:fld>
            <a:endParaRPr lang="he-IL"/>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5005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91EAEB60-B76F-419D-BCEA-1C30788A41D1}" type="datetimeFigureOut">
              <a:rPr lang="he-IL" smtClean="0"/>
              <a:t>כ"ה/כסלו/תש"פ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76C6F301-AA6B-4357-9A7E-83F42EEFB62F}" type="slidenum">
              <a:rPr lang="he-IL" smtClean="0"/>
              <a:t>‹#›</a:t>
            </a:fld>
            <a:endParaRPr lang="he-IL"/>
          </a:p>
        </p:txBody>
      </p:sp>
    </p:spTree>
    <p:extLst>
      <p:ext uri="{BB962C8B-B14F-4D97-AF65-F5344CB8AC3E}">
        <p14:creationId xmlns:p14="http://schemas.microsoft.com/office/powerpoint/2010/main" val="3671995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91EAEB60-B76F-419D-BCEA-1C30788A41D1}" type="datetimeFigureOut">
              <a:rPr lang="he-IL" smtClean="0"/>
              <a:t>כ"ה/כסלו/תש"פ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76C6F301-AA6B-4357-9A7E-83F42EEFB62F}" type="slidenum">
              <a:rPr lang="he-IL" smtClean="0"/>
              <a:t>‹#›</a:t>
            </a:fld>
            <a:endParaRPr lang="he-IL"/>
          </a:p>
        </p:txBody>
      </p:sp>
    </p:spTree>
    <p:extLst>
      <p:ext uri="{BB962C8B-B14F-4D97-AF65-F5344CB8AC3E}">
        <p14:creationId xmlns:p14="http://schemas.microsoft.com/office/powerpoint/2010/main" val="745259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91EAEB60-B76F-419D-BCEA-1C30788A41D1}" type="datetimeFigureOut">
              <a:rPr lang="he-IL" smtClean="0"/>
              <a:t>כ"ה/כסלו/תש"פ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76C6F301-AA6B-4357-9A7E-83F42EEFB62F}" type="slidenum">
              <a:rPr lang="he-IL" smtClean="0"/>
              <a:t>‹#›</a:t>
            </a:fld>
            <a:endParaRPr lang="he-IL"/>
          </a:p>
        </p:txBody>
      </p:sp>
    </p:spTree>
    <p:extLst>
      <p:ext uri="{BB962C8B-B14F-4D97-AF65-F5344CB8AC3E}">
        <p14:creationId xmlns:p14="http://schemas.microsoft.com/office/powerpoint/2010/main" val="114061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91EAEB60-B76F-419D-BCEA-1C30788A41D1}" type="datetimeFigureOut">
              <a:rPr lang="he-IL" smtClean="0"/>
              <a:t>כ"ה/כסלו/תש"פ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76C6F301-AA6B-4357-9A7E-83F42EEFB62F}" type="slidenum">
              <a:rPr lang="he-IL" smtClean="0"/>
              <a:t>‹#›</a:t>
            </a:fld>
            <a:endParaRPr lang="he-IL"/>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2772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91EAEB60-B76F-419D-BCEA-1C30788A41D1}" type="datetimeFigureOut">
              <a:rPr lang="he-IL" smtClean="0"/>
              <a:t>כ"ה/כסלו/תש"פ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76C6F301-AA6B-4357-9A7E-83F42EEFB62F}" type="slidenum">
              <a:rPr lang="he-IL" smtClean="0"/>
              <a:t>‹#›</a:t>
            </a:fld>
            <a:endParaRPr lang="he-IL"/>
          </a:p>
        </p:txBody>
      </p:sp>
    </p:spTree>
    <p:extLst>
      <p:ext uri="{BB962C8B-B14F-4D97-AF65-F5344CB8AC3E}">
        <p14:creationId xmlns:p14="http://schemas.microsoft.com/office/powerpoint/2010/main" val="776075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91EAEB60-B76F-419D-BCEA-1C30788A41D1}" type="datetimeFigureOut">
              <a:rPr lang="he-IL" smtClean="0"/>
              <a:t>כ"ה/כסלו/תש"פ</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76C6F301-AA6B-4357-9A7E-83F42EEFB62F}" type="slidenum">
              <a:rPr lang="he-IL" smtClean="0"/>
              <a:t>‹#›</a:t>
            </a:fld>
            <a:endParaRPr lang="he-IL"/>
          </a:p>
        </p:txBody>
      </p:sp>
    </p:spTree>
    <p:extLst>
      <p:ext uri="{BB962C8B-B14F-4D97-AF65-F5344CB8AC3E}">
        <p14:creationId xmlns:p14="http://schemas.microsoft.com/office/powerpoint/2010/main" val="154472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91EAEB60-B76F-419D-BCEA-1C30788A41D1}" type="datetimeFigureOut">
              <a:rPr lang="he-IL" smtClean="0"/>
              <a:t>כ"ה/כסלו/תש"פ</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76C6F301-AA6B-4357-9A7E-83F42EEFB62F}" type="slidenum">
              <a:rPr lang="he-IL" smtClean="0"/>
              <a:t>‹#›</a:t>
            </a:fld>
            <a:endParaRPr lang="he-IL"/>
          </a:p>
        </p:txBody>
      </p:sp>
    </p:spTree>
    <p:extLst>
      <p:ext uri="{BB962C8B-B14F-4D97-AF65-F5344CB8AC3E}">
        <p14:creationId xmlns:p14="http://schemas.microsoft.com/office/powerpoint/2010/main" val="2763414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EAEB60-B76F-419D-BCEA-1C30788A41D1}" type="datetimeFigureOut">
              <a:rPr lang="he-IL" smtClean="0"/>
              <a:t>כ"ה/כסלו/תש"פ</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76C6F301-AA6B-4357-9A7E-83F42EEFB62F}" type="slidenum">
              <a:rPr lang="he-IL" smtClean="0"/>
              <a:t>‹#›</a:t>
            </a:fld>
            <a:endParaRPr lang="he-IL"/>
          </a:p>
        </p:txBody>
      </p:sp>
    </p:spTree>
    <p:extLst>
      <p:ext uri="{BB962C8B-B14F-4D97-AF65-F5344CB8AC3E}">
        <p14:creationId xmlns:p14="http://schemas.microsoft.com/office/powerpoint/2010/main" val="3208746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91EAEB60-B76F-419D-BCEA-1C30788A41D1}" type="datetimeFigureOut">
              <a:rPr lang="he-IL" smtClean="0"/>
              <a:t>כ"ה/כסלו/תש"פ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76C6F301-AA6B-4357-9A7E-83F42EEFB62F}" type="slidenum">
              <a:rPr lang="he-IL" smtClean="0"/>
              <a:t>‹#›</a:t>
            </a:fld>
            <a:endParaRPr lang="he-IL"/>
          </a:p>
        </p:txBody>
      </p:sp>
    </p:spTree>
    <p:extLst>
      <p:ext uri="{BB962C8B-B14F-4D97-AF65-F5344CB8AC3E}">
        <p14:creationId xmlns:p14="http://schemas.microsoft.com/office/powerpoint/2010/main" val="2162377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91EAEB60-B76F-419D-BCEA-1C30788A41D1}" type="datetimeFigureOut">
              <a:rPr lang="he-IL" smtClean="0"/>
              <a:t>כ"ה/כסלו/תש"פ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76C6F301-AA6B-4357-9A7E-83F42EEFB62F}" type="slidenum">
              <a:rPr lang="he-IL" smtClean="0"/>
              <a:t>‹#›</a:t>
            </a:fld>
            <a:endParaRPr lang="he-IL"/>
          </a:p>
        </p:txBody>
      </p:sp>
    </p:spTree>
    <p:extLst>
      <p:ext uri="{BB962C8B-B14F-4D97-AF65-F5344CB8AC3E}">
        <p14:creationId xmlns:p14="http://schemas.microsoft.com/office/powerpoint/2010/main" val="1733585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1EAEB60-B76F-419D-BCEA-1C30788A41D1}" type="datetimeFigureOut">
              <a:rPr lang="he-IL" smtClean="0"/>
              <a:t>כ"ה/כסלו/תש"פ</a:t>
            </a:fld>
            <a:endParaRPr lang="he-IL"/>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he-IL"/>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76C6F301-AA6B-4357-9A7E-83F42EEFB62F}" type="slidenum">
              <a:rPr lang="he-IL" smtClean="0"/>
              <a:t>‹#›</a:t>
            </a:fld>
            <a:endParaRPr lang="he-IL"/>
          </a:p>
        </p:txBody>
      </p:sp>
    </p:spTree>
    <p:extLst>
      <p:ext uri="{BB962C8B-B14F-4D97-AF65-F5344CB8AC3E}">
        <p14:creationId xmlns:p14="http://schemas.microsoft.com/office/powerpoint/2010/main" val="20869035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r" defTabSz="914400" rtl="1"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6368C0ED-BD8B-4E9E-B15E-FD1D85D001E9}"/>
              </a:ext>
            </a:extLst>
          </p:cNvPr>
          <p:cNvSpPr>
            <a:spLocks noGrp="1"/>
          </p:cNvSpPr>
          <p:nvPr>
            <p:ph type="ctrTitle"/>
          </p:nvPr>
        </p:nvSpPr>
        <p:spPr>
          <a:xfrm>
            <a:off x="1109980" y="771540"/>
            <a:ext cx="9966960" cy="2926080"/>
          </a:xfrm>
        </p:spPr>
        <p:txBody>
          <a:bodyPr>
            <a:normAutofit/>
          </a:bodyPr>
          <a:lstStyle/>
          <a:p>
            <a:r>
              <a:rPr lang="he-IL" sz="8000" dirty="0">
                <a:effectLst>
                  <a:outerShdw blurRad="38100" dist="38100" dir="2700000" algn="tl">
                    <a:srgbClr val="000000">
                      <a:alpha val="43137"/>
                    </a:srgbClr>
                  </a:outerShdw>
                </a:effectLst>
              </a:rPr>
              <a:t>עוד אבוא אל ספך</a:t>
            </a:r>
          </a:p>
        </p:txBody>
      </p:sp>
      <p:sp>
        <p:nvSpPr>
          <p:cNvPr id="3" name="כותרת משנה 2">
            <a:extLst>
              <a:ext uri="{FF2B5EF4-FFF2-40B4-BE49-F238E27FC236}">
                <a16:creationId xmlns:a16="http://schemas.microsoft.com/office/drawing/2014/main" xmlns="" id="{FBAE2352-5D92-4C29-BE8D-AE7459B3D803}"/>
              </a:ext>
            </a:extLst>
          </p:cNvPr>
          <p:cNvSpPr>
            <a:spLocks noGrp="1"/>
          </p:cNvSpPr>
          <p:nvPr>
            <p:ph type="subTitle" idx="1"/>
          </p:nvPr>
        </p:nvSpPr>
        <p:spPr/>
        <p:txBody>
          <a:bodyPr>
            <a:normAutofit/>
          </a:bodyPr>
          <a:lstStyle/>
          <a:p>
            <a:r>
              <a:rPr lang="he-IL" sz="4000" b="1" dirty="0"/>
              <a:t>נתן אלתרמן</a:t>
            </a:r>
          </a:p>
        </p:txBody>
      </p:sp>
    </p:spTree>
    <p:extLst>
      <p:ext uri="{BB962C8B-B14F-4D97-AF65-F5344CB8AC3E}">
        <p14:creationId xmlns:p14="http://schemas.microsoft.com/office/powerpoint/2010/main" val="1446064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FE3265E1-F29C-4EB9-BEA8-814AE5648F98}"/>
              </a:ext>
            </a:extLst>
          </p:cNvPr>
          <p:cNvSpPr>
            <a:spLocks noGrp="1"/>
          </p:cNvSpPr>
          <p:nvPr>
            <p:ph type="title"/>
          </p:nvPr>
        </p:nvSpPr>
        <p:spPr>
          <a:xfrm>
            <a:off x="1143000" y="609600"/>
            <a:ext cx="9875520" cy="734291"/>
          </a:xfrm>
        </p:spPr>
        <p:txBody>
          <a:bodyPr>
            <a:normAutofit/>
          </a:bodyPr>
          <a:lstStyle/>
          <a:p>
            <a:pPr algn="ctr"/>
            <a:r>
              <a:rPr lang="he-IL" sz="4000" b="1" dirty="0">
                <a:effectLst>
                  <a:outerShdw blurRad="38100" dist="38100" dir="2700000" algn="tl">
                    <a:srgbClr val="000000">
                      <a:alpha val="43137"/>
                    </a:srgbClr>
                  </a:outerShdw>
                </a:effectLst>
              </a:rPr>
              <a:t>אמצעים רטוריים</a:t>
            </a:r>
          </a:p>
        </p:txBody>
      </p:sp>
      <p:sp>
        <p:nvSpPr>
          <p:cNvPr id="3" name="מציין מיקום תוכן 2">
            <a:extLst>
              <a:ext uri="{FF2B5EF4-FFF2-40B4-BE49-F238E27FC236}">
                <a16:creationId xmlns:a16="http://schemas.microsoft.com/office/drawing/2014/main" xmlns="" id="{F2C8FB73-69ED-4B88-BA02-1C7359A9D7D8}"/>
              </a:ext>
            </a:extLst>
          </p:cNvPr>
          <p:cNvSpPr>
            <a:spLocks noGrp="1"/>
          </p:cNvSpPr>
          <p:nvPr>
            <p:ph idx="1"/>
          </p:nvPr>
        </p:nvSpPr>
        <p:spPr>
          <a:xfrm>
            <a:off x="318656" y="1454727"/>
            <a:ext cx="11540836" cy="4641273"/>
          </a:xfrm>
        </p:spPr>
        <p:txBody>
          <a:bodyPr>
            <a:normAutofit lnSpcReduction="10000"/>
          </a:bodyPr>
          <a:lstStyle/>
          <a:p>
            <a:r>
              <a:rPr lang="he-IL" sz="2800" b="1" u="sng" dirty="0">
                <a:solidFill>
                  <a:schemeClr val="tx1"/>
                </a:solidFill>
              </a:rPr>
              <a:t>מבנה השיר</a:t>
            </a:r>
          </a:p>
          <a:p>
            <a:r>
              <a:rPr lang="he-IL" dirty="0">
                <a:solidFill>
                  <a:schemeClr val="tx1"/>
                </a:solidFill>
              </a:rPr>
              <a:t>השיר "עוד אבוא אל ספך" בנוי משלושה בתים, כאשר הבית הראשון מתאר את שבועת ההלך. הבית השני מתאר את דמויות השניים והניגוד ביניהם והבית השלישי שלכאורה אמור לתאר את רגע המפגש- מדגיש את ההבטחה שלא תתממש.</a:t>
            </a:r>
          </a:p>
          <a:p>
            <a:r>
              <a:rPr lang="he-IL" dirty="0">
                <a:solidFill>
                  <a:schemeClr val="tx1"/>
                </a:solidFill>
              </a:rPr>
              <a:t>בשיר ישנה חריזה מסורגת.</a:t>
            </a:r>
          </a:p>
          <a:p>
            <a:endParaRPr lang="he-IL" sz="2800" b="1" u="sng" dirty="0">
              <a:solidFill>
                <a:schemeClr val="tx1"/>
              </a:solidFill>
            </a:endParaRPr>
          </a:p>
          <a:p>
            <a:r>
              <a:rPr lang="he-IL" sz="2800" b="1" u="sng" dirty="0" err="1">
                <a:solidFill>
                  <a:schemeClr val="tx1"/>
                </a:solidFill>
              </a:rPr>
              <a:t>אנאפורה</a:t>
            </a:r>
            <a:endParaRPr lang="he-IL" sz="2800" b="1" u="sng" dirty="0">
              <a:solidFill>
                <a:schemeClr val="tx1"/>
              </a:solidFill>
            </a:endParaRPr>
          </a:p>
          <a:p>
            <a:r>
              <a:rPr lang="he-IL" dirty="0">
                <a:solidFill>
                  <a:schemeClr val="tx1"/>
                </a:solidFill>
              </a:rPr>
              <a:t>שתי </a:t>
            </a:r>
            <a:r>
              <a:rPr lang="he-IL" dirty="0" err="1">
                <a:solidFill>
                  <a:schemeClr val="tx1"/>
                </a:solidFill>
              </a:rPr>
              <a:t>האנאפורות</a:t>
            </a:r>
            <a:r>
              <a:rPr lang="he-IL" dirty="0">
                <a:solidFill>
                  <a:schemeClr val="tx1"/>
                </a:solidFill>
              </a:rPr>
              <a:t> (פתיחת שלוש השורות הראשונות במילה </a:t>
            </a:r>
            <a:r>
              <a:rPr lang="he-IL" b="1" u="sng" dirty="0">
                <a:solidFill>
                  <a:schemeClr val="tx1"/>
                </a:solidFill>
              </a:rPr>
              <a:t>"עוד" </a:t>
            </a:r>
            <a:r>
              <a:rPr lang="he-IL" dirty="0">
                <a:solidFill>
                  <a:schemeClr val="tx1"/>
                </a:solidFill>
              </a:rPr>
              <a:t>ושתי השורות האחרונות במילה </a:t>
            </a:r>
            <a:r>
              <a:rPr lang="he-IL" b="1" u="sng" dirty="0">
                <a:solidFill>
                  <a:schemeClr val="tx1"/>
                </a:solidFill>
              </a:rPr>
              <a:t>"שישנן") </a:t>
            </a:r>
            <a:r>
              <a:rPr lang="he-IL" dirty="0">
                <a:solidFill>
                  <a:schemeClr val="tx1"/>
                </a:solidFill>
              </a:rPr>
              <a:t>מעצימות את הנימה המנחמת ואת כוונת הדובר העטופה תקווה.</a:t>
            </a:r>
          </a:p>
          <a:p>
            <a:r>
              <a:rPr lang="he-IL" b="1" dirty="0">
                <a:solidFill>
                  <a:schemeClr val="tx1"/>
                </a:solidFill>
              </a:rPr>
              <a:t>"הדממה"- </a:t>
            </a:r>
            <a:r>
              <a:rPr lang="he-IL" dirty="0">
                <a:solidFill>
                  <a:schemeClr val="tx1"/>
                </a:solidFill>
              </a:rPr>
              <a:t>יוצרת מעטפת של שקט ורוגע, שמבעדה ניתן לשמוע את פעימות הלב, זוהי דממה מיוחדת אותה מבקש הדובר להעניק לאהובתו.</a:t>
            </a:r>
            <a:endParaRPr lang="he-IL" b="1" dirty="0">
              <a:solidFill>
                <a:schemeClr val="tx1"/>
              </a:solidFill>
            </a:endParaRPr>
          </a:p>
          <a:p>
            <a:endParaRPr lang="he-IL" dirty="0">
              <a:solidFill>
                <a:schemeClr val="tx1"/>
              </a:solidFill>
            </a:endParaRPr>
          </a:p>
          <a:p>
            <a:endParaRPr lang="he-IL" dirty="0">
              <a:solidFill>
                <a:schemeClr val="tx1"/>
              </a:solidFill>
            </a:endParaRPr>
          </a:p>
        </p:txBody>
      </p:sp>
    </p:spTree>
    <p:extLst>
      <p:ext uri="{BB962C8B-B14F-4D97-AF65-F5344CB8AC3E}">
        <p14:creationId xmlns:p14="http://schemas.microsoft.com/office/powerpoint/2010/main" val="288002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FE3265E1-F29C-4EB9-BEA8-814AE5648F98}"/>
              </a:ext>
            </a:extLst>
          </p:cNvPr>
          <p:cNvSpPr>
            <a:spLocks noGrp="1"/>
          </p:cNvSpPr>
          <p:nvPr>
            <p:ph type="title"/>
          </p:nvPr>
        </p:nvSpPr>
        <p:spPr>
          <a:xfrm>
            <a:off x="1143000" y="609600"/>
            <a:ext cx="9875520" cy="734291"/>
          </a:xfrm>
        </p:spPr>
        <p:txBody>
          <a:bodyPr>
            <a:normAutofit/>
          </a:bodyPr>
          <a:lstStyle/>
          <a:p>
            <a:pPr algn="ctr"/>
            <a:r>
              <a:rPr lang="he-IL" sz="4000" b="1" dirty="0">
                <a:effectLst>
                  <a:outerShdw blurRad="38100" dist="38100" dir="2700000" algn="tl">
                    <a:srgbClr val="000000">
                      <a:alpha val="43137"/>
                    </a:srgbClr>
                  </a:outerShdw>
                </a:effectLst>
              </a:rPr>
              <a:t>אמצעים רטוריים</a:t>
            </a:r>
          </a:p>
        </p:txBody>
      </p:sp>
      <p:sp>
        <p:nvSpPr>
          <p:cNvPr id="3" name="מציין מיקום תוכן 2">
            <a:extLst>
              <a:ext uri="{FF2B5EF4-FFF2-40B4-BE49-F238E27FC236}">
                <a16:creationId xmlns:a16="http://schemas.microsoft.com/office/drawing/2014/main" xmlns="" id="{F2C8FB73-69ED-4B88-BA02-1C7359A9D7D8}"/>
              </a:ext>
            </a:extLst>
          </p:cNvPr>
          <p:cNvSpPr>
            <a:spLocks noGrp="1"/>
          </p:cNvSpPr>
          <p:nvPr>
            <p:ph idx="1"/>
          </p:nvPr>
        </p:nvSpPr>
        <p:spPr>
          <a:xfrm>
            <a:off x="415636" y="1551709"/>
            <a:ext cx="11333019" cy="4544291"/>
          </a:xfrm>
        </p:spPr>
        <p:txBody>
          <a:bodyPr>
            <a:normAutofit/>
          </a:bodyPr>
          <a:lstStyle/>
          <a:p>
            <a:r>
              <a:rPr lang="he-IL" sz="3200" b="1" u="sng" dirty="0">
                <a:solidFill>
                  <a:schemeClr val="tx1"/>
                </a:solidFill>
              </a:rPr>
              <a:t>מטאפורה:</a:t>
            </a:r>
          </a:p>
          <a:p>
            <a:r>
              <a:rPr lang="he-IL" b="1" dirty="0">
                <a:solidFill>
                  <a:schemeClr val="tx1"/>
                </a:solidFill>
              </a:rPr>
              <a:t>"שפתיים כבות" </a:t>
            </a:r>
            <a:r>
              <a:rPr lang="he-IL" dirty="0">
                <a:solidFill>
                  <a:schemeClr val="tx1"/>
                </a:solidFill>
              </a:rPr>
              <a:t> הביטוי עשוי לרמוז לכישלון השיבה שמבטיח הדובר לאהובתו, שהרי אם שפתיו כבות, יתכן שלא יהיה לו מה לומר, או שלא יצליח לומר את מה שירצה. צירוף המילים האלה יכול גם לרמוז לשפתיים חסרות חיים</a:t>
            </a:r>
          </a:p>
          <a:p>
            <a:r>
              <a:rPr lang="he-IL" b="1" dirty="0">
                <a:solidFill>
                  <a:schemeClr val="tx1"/>
                </a:solidFill>
              </a:rPr>
              <a:t>"וחיי שכרעו בלי הגיע אלייך" </a:t>
            </a:r>
            <a:r>
              <a:rPr lang="he-IL" dirty="0">
                <a:solidFill>
                  <a:schemeClr val="tx1"/>
                </a:solidFill>
              </a:rPr>
              <a:t>ממחיש את מצבו של הדובר, על כך שחייו כלל לא קלים אלא ממש קורסים תחת הנטל.</a:t>
            </a:r>
          </a:p>
          <a:p>
            <a:endParaRPr lang="he-IL" sz="2800" b="1" u="sng" dirty="0">
              <a:solidFill>
                <a:schemeClr val="tx1"/>
              </a:solidFill>
            </a:endParaRPr>
          </a:p>
          <a:p>
            <a:r>
              <a:rPr lang="he-IL" sz="2800" b="1" u="sng" dirty="0">
                <a:solidFill>
                  <a:schemeClr val="tx1"/>
                </a:solidFill>
              </a:rPr>
              <a:t>סינקדוכה (חלק מהשלם)</a:t>
            </a:r>
          </a:p>
          <a:p>
            <a:r>
              <a:rPr lang="he-IL" dirty="0">
                <a:solidFill>
                  <a:schemeClr val="tx1"/>
                </a:solidFill>
              </a:rPr>
              <a:t>"להצניח ידיים" הידיים הן סינקדוכה של הדובר עצמו. המהות שלו היא של ידיים שיאחזו מחדש את האהובה, יעניקו לה דבר מה, יתמכו בה מחדש. </a:t>
            </a:r>
          </a:p>
          <a:p>
            <a:pPr marL="45720" indent="0">
              <a:buNone/>
            </a:pPr>
            <a:endParaRPr lang="he-IL" dirty="0">
              <a:solidFill>
                <a:schemeClr val="tx1"/>
              </a:solidFill>
            </a:endParaRPr>
          </a:p>
        </p:txBody>
      </p:sp>
    </p:spTree>
    <p:extLst>
      <p:ext uri="{BB962C8B-B14F-4D97-AF65-F5344CB8AC3E}">
        <p14:creationId xmlns:p14="http://schemas.microsoft.com/office/powerpoint/2010/main" val="1319009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FE3265E1-F29C-4EB9-BEA8-814AE5648F98}"/>
              </a:ext>
            </a:extLst>
          </p:cNvPr>
          <p:cNvSpPr>
            <a:spLocks noGrp="1"/>
          </p:cNvSpPr>
          <p:nvPr>
            <p:ph type="title"/>
          </p:nvPr>
        </p:nvSpPr>
        <p:spPr>
          <a:xfrm>
            <a:off x="1143000" y="609600"/>
            <a:ext cx="9875520" cy="734291"/>
          </a:xfrm>
        </p:spPr>
        <p:txBody>
          <a:bodyPr>
            <a:normAutofit/>
          </a:bodyPr>
          <a:lstStyle/>
          <a:p>
            <a:pPr algn="ctr"/>
            <a:r>
              <a:rPr lang="he-IL" sz="4000" b="1" dirty="0">
                <a:effectLst>
                  <a:outerShdw blurRad="38100" dist="38100" dir="2700000" algn="tl">
                    <a:srgbClr val="000000">
                      <a:alpha val="43137"/>
                    </a:srgbClr>
                  </a:outerShdw>
                </a:effectLst>
              </a:rPr>
              <a:t>אמצעים רטוריים</a:t>
            </a:r>
          </a:p>
        </p:txBody>
      </p:sp>
      <p:sp>
        <p:nvSpPr>
          <p:cNvPr id="3" name="מציין מיקום תוכן 2">
            <a:extLst>
              <a:ext uri="{FF2B5EF4-FFF2-40B4-BE49-F238E27FC236}">
                <a16:creationId xmlns:a16="http://schemas.microsoft.com/office/drawing/2014/main" xmlns="" id="{F2C8FB73-69ED-4B88-BA02-1C7359A9D7D8}"/>
              </a:ext>
            </a:extLst>
          </p:cNvPr>
          <p:cNvSpPr>
            <a:spLocks noGrp="1"/>
          </p:cNvSpPr>
          <p:nvPr>
            <p:ph idx="1"/>
          </p:nvPr>
        </p:nvSpPr>
        <p:spPr>
          <a:xfrm>
            <a:off x="415636" y="1551709"/>
            <a:ext cx="11333019" cy="4544291"/>
          </a:xfrm>
        </p:spPr>
        <p:txBody>
          <a:bodyPr>
            <a:normAutofit/>
          </a:bodyPr>
          <a:lstStyle/>
          <a:p>
            <a:r>
              <a:rPr lang="he-IL" sz="2800" b="1" u="sng" dirty="0" err="1">
                <a:solidFill>
                  <a:schemeClr val="tx1"/>
                </a:solidFill>
              </a:rPr>
              <a:t>מיטונימיה</a:t>
            </a:r>
            <a:r>
              <a:rPr lang="he-IL" sz="2800" b="1" u="sng" dirty="0">
                <a:solidFill>
                  <a:schemeClr val="tx1"/>
                </a:solidFill>
              </a:rPr>
              <a:t>– </a:t>
            </a:r>
          </a:p>
          <a:p>
            <a:r>
              <a:rPr lang="he-IL" b="1" dirty="0">
                <a:solidFill>
                  <a:schemeClr val="tx1"/>
                </a:solidFill>
              </a:rPr>
              <a:t>"ביתך העני"- </a:t>
            </a:r>
            <a:r>
              <a:rPr lang="he-IL" dirty="0">
                <a:solidFill>
                  <a:schemeClr val="tx1"/>
                </a:solidFill>
              </a:rPr>
              <a:t>הבית, הוא למעשה הייצוג של האישה- האהובה בשיר ובאמצעותו הוא מאפיין את דמותה. הבית בניגוד לדרך של ההלך.</a:t>
            </a:r>
          </a:p>
          <a:p>
            <a:r>
              <a:rPr lang="he-IL" b="1" dirty="0">
                <a:solidFill>
                  <a:schemeClr val="tx1"/>
                </a:solidFill>
              </a:rPr>
              <a:t>"</a:t>
            </a:r>
            <a:r>
              <a:rPr lang="he-IL" b="1" dirty="0" err="1">
                <a:solidFill>
                  <a:schemeClr val="tx1"/>
                </a:solidFill>
              </a:rPr>
              <a:t>סיפך</a:t>
            </a:r>
            <a:r>
              <a:rPr lang="he-IL" b="1" dirty="0">
                <a:solidFill>
                  <a:schemeClr val="tx1"/>
                </a:solidFill>
              </a:rPr>
              <a:t>"- </a:t>
            </a:r>
            <a:r>
              <a:rPr lang="he-IL" dirty="0">
                <a:solidFill>
                  <a:schemeClr val="tx1"/>
                </a:solidFill>
              </a:rPr>
              <a:t>הסף מייצג את הגבול בין הבית לדרך, ההלך נמצא כל הזמן בין הרצון לנדוד לכמיהה לבית.</a:t>
            </a:r>
          </a:p>
          <a:p>
            <a:pPr marL="45720" indent="0">
              <a:buNone/>
            </a:pPr>
            <a:endParaRPr lang="he-IL" dirty="0">
              <a:solidFill>
                <a:schemeClr val="tx1"/>
              </a:solidFill>
            </a:endParaRPr>
          </a:p>
          <a:p>
            <a:r>
              <a:rPr lang="he-IL" sz="2800" b="1" u="sng" dirty="0" err="1">
                <a:solidFill>
                  <a:schemeClr val="tx1"/>
                </a:solidFill>
              </a:rPr>
              <a:t>אוקסימרון</a:t>
            </a:r>
            <a:endParaRPr lang="he-IL" sz="2800" b="1" u="sng" dirty="0">
              <a:solidFill>
                <a:schemeClr val="tx1"/>
              </a:solidFill>
            </a:endParaRPr>
          </a:p>
          <a:p>
            <a:r>
              <a:rPr lang="he-IL" b="1" u="sng" dirty="0">
                <a:solidFill>
                  <a:schemeClr val="tx1"/>
                </a:solidFill>
              </a:rPr>
              <a:t>צירוף המילים "כזכר נשכח" </a:t>
            </a:r>
            <a:r>
              <a:rPr lang="he-IL" dirty="0">
                <a:solidFill>
                  <a:schemeClr val="tx1"/>
                </a:solidFill>
              </a:rPr>
              <a:t>הוא אוקסימורון, המערבב בין זיכרון לשכחה. ההתנגשות הזאת בין המילים המנוגדות מעצימה את רגע המגע . </a:t>
            </a:r>
          </a:p>
          <a:p>
            <a:r>
              <a:rPr lang="he-IL" dirty="0">
                <a:solidFill>
                  <a:schemeClr val="tx1"/>
                </a:solidFill>
              </a:rPr>
              <a:t>מצירוף זה עולה שאלה נוספת: האם הדובר נזכר באהובה שרוצה לשכוח, או אולי ההיזכרות בה כה כואבת שמוטב לו אם היה שוכח אותה.</a:t>
            </a:r>
          </a:p>
          <a:p>
            <a:endParaRPr lang="he-IL" dirty="0">
              <a:solidFill>
                <a:schemeClr val="tx1"/>
              </a:solidFill>
            </a:endParaRPr>
          </a:p>
        </p:txBody>
      </p:sp>
    </p:spTree>
    <p:extLst>
      <p:ext uri="{BB962C8B-B14F-4D97-AF65-F5344CB8AC3E}">
        <p14:creationId xmlns:p14="http://schemas.microsoft.com/office/powerpoint/2010/main" val="457688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A3D97EAD-01B7-48EF-928C-2F5828D67D13}"/>
              </a:ext>
            </a:extLst>
          </p:cNvPr>
          <p:cNvSpPr>
            <a:spLocks noGrp="1"/>
          </p:cNvSpPr>
          <p:nvPr>
            <p:ph type="title"/>
          </p:nvPr>
        </p:nvSpPr>
        <p:spPr/>
        <p:txBody>
          <a:bodyPr/>
          <a:lstStyle/>
          <a:p>
            <a:pPr algn="ctr"/>
            <a:r>
              <a:rPr lang="he-IL" b="1" dirty="0">
                <a:effectLst>
                  <a:outerShdw blurRad="38100" dist="38100" dir="2700000" algn="tl">
                    <a:srgbClr val="000000">
                      <a:alpha val="43137"/>
                    </a:srgbClr>
                  </a:outerShdw>
                </a:effectLst>
              </a:rPr>
              <a:t>סיכום</a:t>
            </a:r>
            <a:endParaRPr lang="he-IL" dirty="0">
              <a:effectLst>
                <a:outerShdw blurRad="38100" dist="38100" dir="2700000" algn="tl">
                  <a:srgbClr val="000000">
                    <a:alpha val="43137"/>
                  </a:srgbClr>
                </a:outerShdw>
              </a:effectLst>
            </a:endParaRPr>
          </a:p>
        </p:txBody>
      </p:sp>
      <p:sp>
        <p:nvSpPr>
          <p:cNvPr id="3" name="מציין מיקום תוכן 2">
            <a:extLst>
              <a:ext uri="{FF2B5EF4-FFF2-40B4-BE49-F238E27FC236}">
                <a16:creationId xmlns:a16="http://schemas.microsoft.com/office/drawing/2014/main" xmlns="" id="{F665A011-0C75-49A8-9570-868251EEA917}"/>
              </a:ext>
            </a:extLst>
          </p:cNvPr>
          <p:cNvSpPr>
            <a:spLocks noGrp="1"/>
          </p:cNvSpPr>
          <p:nvPr>
            <p:ph idx="1"/>
          </p:nvPr>
        </p:nvSpPr>
        <p:spPr>
          <a:xfrm>
            <a:off x="1143000" y="2057400"/>
            <a:ext cx="10744200" cy="4038600"/>
          </a:xfrm>
        </p:spPr>
        <p:txBody>
          <a:bodyPr>
            <a:normAutofit/>
          </a:bodyPr>
          <a:lstStyle/>
          <a:p>
            <a:r>
              <a:rPr lang="he-IL" sz="2400" dirty="0">
                <a:solidFill>
                  <a:schemeClr val="tx1"/>
                </a:solidFill>
              </a:rPr>
              <a:t>השיר "עוד אבוא אל ספך" תואם מאוד את ההשקפה </a:t>
            </a:r>
            <a:r>
              <a:rPr lang="he-IL" sz="2400" dirty="0" err="1">
                <a:solidFill>
                  <a:schemeClr val="tx1"/>
                </a:solidFill>
              </a:rPr>
              <a:t>האלתרמנית</a:t>
            </a:r>
            <a:r>
              <a:rPr lang="he-IL" sz="2400" dirty="0">
                <a:solidFill>
                  <a:schemeClr val="tx1"/>
                </a:solidFill>
              </a:rPr>
              <a:t>, הרואה באדם מי שמבקש להסתובב חופשי בתבל אך בו-בזמן הוא גם מתייסר על ההחמצה שמזמנת לו בחירה זו.  הקונפליקט בו הוא נתון נובע מעצם הניגוד שבין הבית לחוץ. האישה נמצאת ומחכה בבית, ואילו החופש וההתנערות מכל אחריות נמצאים בחוץ.</a:t>
            </a:r>
          </a:p>
          <a:p>
            <a:r>
              <a:rPr lang="he-IL" sz="2400" dirty="0">
                <a:solidFill>
                  <a:schemeClr val="tx1"/>
                </a:solidFill>
              </a:rPr>
              <a:t>סיום השיר לא מותיר תשובה חד-משמעית האם תיתכן פגישה של ממש, או שפגישה כזאת רצויה רק בדמיון.  </a:t>
            </a:r>
          </a:p>
          <a:p>
            <a:endParaRPr lang="he-IL" sz="2400" dirty="0">
              <a:solidFill>
                <a:schemeClr val="tx1"/>
              </a:solidFill>
            </a:endParaRPr>
          </a:p>
        </p:txBody>
      </p:sp>
    </p:spTree>
    <p:extLst>
      <p:ext uri="{BB962C8B-B14F-4D97-AF65-F5344CB8AC3E}">
        <p14:creationId xmlns:p14="http://schemas.microsoft.com/office/powerpoint/2010/main" val="214959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A08EE376-521E-406C-8A18-E692DD9BA276}"/>
              </a:ext>
            </a:extLst>
          </p:cNvPr>
          <p:cNvSpPr>
            <a:spLocks noGrp="1"/>
          </p:cNvSpPr>
          <p:nvPr>
            <p:ph type="title"/>
          </p:nvPr>
        </p:nvSpPr>
        <p:spPr>
          <a:xfrm>
            <a:off x="1143000" y="609600"/>
            <a:ext cx="9875520" cy="858982"/>
          </a:xfrm>
        </p:spPr>
        <p:txBody>
          <a:bodyPr/>
          <a:lstStyle/>
          <a:p>
            <a:pPr algn="ctr"/>
            <a:r>
              <a:rPr lang="he-IL" b="1" dirty="0">
                <a:effectLst>
                  <a:outerShdw blurRad="38100" dist="38100" dir="2700000" algn="tl">
                    <a:srgbClr val="000000">
                      <a:alpha val="43137"/>
                    </a:srgbClr>
                  </a:outerShdw>
                </a:effectLst>
              </a:rPr>
              <a:t>על המשורר</a:t>
            </a:r>
          </a:p>
        </p:txBody>
      </p:sp>
      <p:sp>
        <p:nvSpPr>
          <p:cNvPr id="3" name="מציין מיקום תוכן 2">
            <a:extLst>
              <a:ext uri="{FF2B5EF4-FFF2-40B4-BE49-F238E27FC236}">
                <a16:creationId xmlns:a16="http://schemas.microsoft.com/office/drawing/2014/main" xmlns="" id="{2B99D7F7-EDA5-47E5-BD91-1D3F9B305ADE}"/>
              </a:ext>
            </a:extLst>
          </p:cNvPr>
          <p:cNvSpPr>
            <a:spLocks noGrp="1"/>
          </p:cNvSpPr>
          <p:nvPr>
            <p:ph idx="1"/>
          </p:nvPr>
        </p:nvSpPr>
        <p:spPr>
          <a:xfrm>
            <a:off x="332510" y="1468582"/>
            <a:ext cx="11251398" cy="4890655"/>
          </a:xfrm>
        </p:spPr>
        <p:txBody>
          <a:bodyPr>
            <a:normAutofit/>
          </a:bodyPr>
          <a:lstStyle/>
          <a:p>
            <a:r>
              <a:rPr lang="he-IL" dirty="0">
                <a:solidFill>
                  <a:schemeClr val="tx1"/>
                </a:solidFill>
              </a:rPr>
              <a:t>נתן אלתרמן (1910 – 1970), נולד בוורשה, נפטר בתל-אביב.</a:t>
            </a:r>
          </a:p>
          <a:p>
            <a:r>
              <a:rPr lang="he-IL" dirty="0">
                <a:solidFill>
                  <a:schemeClr val="tx1"/>
                </a:solidFill>
              </a:rPr>
              <a:t>בית הוריו שימש כמרכז חברתי-תרבותי לאנשי-רוח ולסופרים יהודיים. עקב מלחמת העולם הראשונה והפרעות ביהודים, נאלצו בני המשפחה לנדוד עד שבחרו לעלות לישראל בשנת 1925</a:t>
            </a:r>
          </a:p>
          <a:p>
            <a:r>
              <a:rPr lang="he-IL" dirty="0">
                <a:solidFill>
                  <a:schemeClr val="tx1"/>
                </a:solidFill>
              </a:rPr>
              <a:t>נוסף לשירים, חיבר אלתרמן מספר מחזות ותירגם ממיטב הקלאסיקה הצרפתית והאנגלית. הוא נודע במעורבותו החברתית אותה ביטא במאמרים פוליטיים ובפעילות ציבורית. </a:t>
            </a:r>
          </a:p>
          <a:p>
            <a:r>
              <a:rPr lang="he-IL" dirty="0">
                <a:solidFill>
                  <a:schemeClr val="tx1"/>
                </a:solidFill>
              </a:rPr>
              <a:t>אלתרמן היה מקורב מאוד לראש הממשלה דוד בן-גוריון, שכינה אותו "נתן החכם", והיה קשוב לדעותיו בנושאים פוליטיים.</a:t>
            </a:r>
          </a:p>
          <a:p>
            <a:r>
              <a:rPr lang="he-IL" dirty="0">
                <a:solidFill>
                  <a:schemeClr val="tx1"/>
                </a:solidFill>
              </a:rPr>
              <a:t>ב-1935 נשא לאישה את שחקנית התיאטרון הקאמרי רחל מרכוס, ובינואר 1941 נולדה בתם היחידה תרצה, לימים המשוררת תרצה אתר. </a:t>
            </a:r>
          </a:p>
          <a:p>
            <a:r>
              <a:rPr lang="he-IL" dirty="0">
                <a:solidFill>
                  <a:schemeClr val="tx1"/>
                </a:solidFill>
              </a:rPr>
              <a:t>בשנות ה- 40 וה- 50 של המאה ה- 20 נחשב אלתרמן ל"מלך השירה העברית". היה לו מעמד של ´גיבור תרבות´, אשר הטביע את חותמו עוד בחייו. </a:t>
            </a:r>
          </a:p>
          <a:p>
            <a:r>
              <a:rPr lang="he-IL" dirty="0">
                <a:solidFill>
                  <a:schemeClr val="tx1"/>
                </a:solidFill>
              </a:rPr>
              <a:t>הוא זכה בפרס ישראל לשירה בשנת 1968 ונפטר שנתיים מאוחר יותר כשהיה בן 60.</a:t>
            </a:r>
          </a:p>
        </p:txBody>
      </p:sp>
    </p:spTree>
    <p:extLst>
      <p:ext uri="{BB962C8B-B14F-4D97-AF65-F5344CB8AC3E}">
        <p14:creationId xmlns:p14="http://schemas.microsoft.com/office/powerpoint/2010/main" val="3889520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a:extLst>
              <a:ext uri="{FF2B5EF4-FFF2-40B4-BE49-F238E27FC236}">
                <a16:creationId xmlns:a16="http://schemas.microsoft.com/office/drawing/2014/main" xmlns="" id="{376AA15F-DCD5-44F1-A1AD-1C8DFA806CF0}"/>
              </a:ext>
            </a:extLst>
          </p:cNvPr>
          <p:cNvSpPr/>
          <p:nvPr/>
        </p:nvSpPr>
        <p:spPr>
          <a:xfrm>
            <a:off x="3151123" y="543021"/>
            <a:ext cx="5889754" cy="584775"/>
          </a:xfrm>
          <a:prstGeom prst="rect">
            <a:avLst/>
          </a:prstGeom>
        </p:spPr>
        <p:txBody>
          <a:bodyPr wrap="none">
            <a:spAutoFit/>
          </a:bodyPr>
          <a:lstStyle/>
          <a:p>
            <a:r>
              <a:rPr lang="he-IL" sz="3200" b="1" dirty="0">
                <a:solidFill>
                  <a:srgbClr val="000000"/>
                </a:solidFill>
                <a:effectLst>
                  <a:outerShdw blurRad="38100" dist="38100" dir="2700000" algn="tl">
                    <a:srgbClr val="000000">
                      <a:alpha val="43137"/>
                    </a:srgbClr>
                  </a:outerShdw>
                </a:effectLst>
                <a:latin typeface="Arial" panose="020B0604020202020204" pitchFamily="34" charset="0"/>
              </a:rPr>
              <a:t>עוֹד אָבוֹא אֶל סִפֵּךְ / נתן אלתרמן</a:t>
            </a:r>
            <a:endParaRPr lang="he-IL" sz="3200" dirty="0">
              <a:effectLst>
                <a:outerShdw blurRad="38100" dist="38100" dir="2700000" algn="tl">
                  <a:srgbClr val="000000">
                    <a:alpha val="43137"/>
                  </a:srgbClr>
                </a:outerShdw>
              </a:effectLst>
            </a:endParaRPr>
          </a:p>
        </p:txBody>
      </p:sp>
      <p:sp>
        <p:nvSpPr>
          <p:cNvPr id="5" name="מלבן 4">
            <a:extLst>
              <a:ext uri="{FF2B5EF4-FFF2-40B4-BE49-F238E27FC236}">
                <a16:creationId xmlns:a16="http://schemas.microsoft.com/office/drawing/2014/main" xmlns="" id="{BB2A62EA-F79A-4B7A-A081-ABEB2F33D1A1}"/>
              </a:ext>
            </a:extLst>
          </p:cNvPr>
          <p:cNvSpPr/>
          <p:nvPr/>
        </p:nvSpPr>
        <p:spPr>
          <a:xfrm>
            <a:off x="5500255" y="1568118"/>
            <a:ext cx="6096000" cy="1938992"/>
          </a:xfrm>
          <a:prstGeom prst="rect">
            <a:avLst/>
          </a:prstGeom>
        </p:spPr>
        <p:txBody>
          <a:bodyPr>
            <a:spAutoFit/>
          </a:bodyPr>
          <a:lstStyle/>
          <a:p>
            <a:pPr algn="r" rtl="1"/>
            <a:r>
              <a:rPr lang="he-IL" sz="2400" b="1" dirty="0">
                <a:solidFill>
                  <a:srgbClr val="000000"/>
                </a:solidFill>
                <a:latin typeface="Arial" panose="020B0604020202020204" pitchFamily="34" charset="0"/>
              </a:rPr>
              <a:t>עוֹד אָבוֹא אֶל סִפֵּךְ </a:t>
            </a:r>
            <a:r>
              <a:rPr lang="he-IL" sz="2400" b="1" dirty="0" err="1">
                <a:solidFill>
                  <a:srgbClr val="000000"/>
                </a:solidFill>
                <a:latin typeface="Arial" panose="020B0604020202020204" pitchFamily="34" charset="0"/>
              </a:rPr>
              <a:t>בִּשְּׂפָתַיִם</a:t>
            </a:r>
            <a:r>
              <a:rPr lang="he-IL" sz="2400" b="1" dirty="0">
                <a:solidFill>
                  <a:srgbClr val="000000"/>
                </a:solidFill>
                <a:latin typeface="Arial" panose="020B0604020202020204" pitchFamily="34" charset="0"/>
              </a:rPr>
              <a:t> כָּבוֹת.</a:t>
            </a:r>
            <a:endParaRPr lang="he-IL" sz="2400" dirty="0">
              <a:solidFill>
                <a:srgbClr val="000000"/>
              </a:solidFill>
              <a:latin typeface="alef"/>
            </a:endParaRPr>
          </a:p>
          <a:p>
            <a:pPr algn="r" rtl="1"/>
            <a:r>
              <a:rPr lang="he-IL" sz="2400" b="1" dirty="0">
                <a:solidFill>
                  <a:srgbClr val="000000"/>
                </a:solidFill>
                <a:latin typeface="Arial" panose="020B0604020202020204" pitchFamily="34" charset="0"/>
              </a:rPr>
              <a:t>עוֹד אַצְנִיחַ אֵלַיִךְ </a:t>
            </a:r>
            <a:r>
              <a:rPr lang="he-IL" sz="2400" b="1" dirty="0" err="1">
                <a:solidFill>
                  <a:srgbClr val="000000"/>
                </a:solidFill>
                <a:latin typeface="Arial" panose="020B0604020202020204" pitchFamily="34" charset="0"/>
              </a:rPr>
              <a:t>יָדַיִם</a:t>
            </a:r>
            <a:r>
              <a:rPr lang="he-IL" sz="2400" b="1" dirty="0">
                <a:solidFill>
                  <a:srgbClr val="000000"/>
                </a:solidFill>
                <a:latin typeface="Arial" panose="020B0604020202020204" pitchFamily="34" charset="0"/>
              </a:rPr>
              <a:t>.</a:t>
            </a:r>
            <a:endParaRPr lang="he-IL" sz="2400" dirty="0">
              <a:solidFill>
                <a:srgbClr val="000000"/>
              </a:solidFill>
              <a:latin typeface="alef"/>
            </a:endParaRPr>
          </a:p>
          <a:p>
            <a:pPr algn="r" rtl="1"/>
            <a:r>
              <a:rPr lang="he-IL" sz="2400" b="1" dirty="0">
                <a:solidFill>
                  <a:srgbClr val="000000"/>
                </a:solidFill>
                <a:latin typeface="Arial" panose="020B0604020202020204" pitchFamily="34" charset="0"/>
              </a:rPr>
              <a:t>עוֹד אוֹמַר לָךְ אֶת כָּל הַמִּלִּים הַטּוֹבוֹת,</a:t>
            </a:r>
            <a:endParaRPr lang="he-IL" sz="2400" dirty="0">
              <a:solidFill>
                <a:srgbClr val="000000"/>
              </a:solidFill>
              <a:latin typeface="alef"/>
            </a:endParaRPr>
          </a:p>
          <a:p>
            <a:pPr algn="r" rtl="1"/>
            <a:r>
              <a:rPr lang="he-IL" sz="2400" b="1" dirty="0">
                <a:solidFill>
                  <a:srgbClr val="000000"/>
                </a:solidFill>
                <a:latin typeface="Arial" panose="020B0604020202020204" pitchFamily="34" charset="0"/>
              </a:rPr>
              <a:t>שֶׁיֶּשְׁנָן,</a:t>
            </a:r>
            <a:endParaRPr lang="he-IL" sz="2400" dirty="0">
              <a:solidFill>
                <a:srgbClr val="000000"/>
              </a:solidFill>
              <a:latin typeface="alef"/>
            </a:endParaRPr>
          </a:p>
          <a:p>
            <a:pPr algn="r" rtl="1"/>
            <a:r>
              <a:rPr lang="he-IL" sz="2400" b="1" dirty="0">
                <a:solidFill>
                  <a:srgbClr val="000000"/>
                </a:solidFill>
                <a:latin typeface="Arial" panose="020B0604020202020204" pitchFamily="34" charset="0"/>
              </a:rPr>
              <a:t>שֶׁיֶּשְׁנָן עֲדַיִן.</a:t>
            </a:r>
            <a:endParaRPr lang="he-IL" sz="2400" dirty="0">
              <a:solidFill>
                <a:srgbClr val="000000"/>
              </a:solidFill>
              <a:latin typeface="alef"/>
            </a:endParaRPr>
          </a:p>
        </p:txBody>
      </p:sp>
      <p:sp>
        <p:nvSpPr>
          <p:cNvPr id="6" name="מלבן 5">
            <a:extLst>
              <a:ext uri="{FF2B5EF4-FFF2-40B4-BE49-F238E27FC236}">
                <a16:creationId xmlns:a16="http://schemas.microsoft.com/office/drawing/2014/main" xmlns="" id="{7792241C-32D9-4C33-A015-3AD557F49026}"/>
              </a:ext>
            </a:extLst>
          </p:cNvPr>
          <p:cNvSpPr/>
          <p:nvPr/>
        </p:nvSpPr>
        <p:spPr>
          <a:xfrm>
            <a:off x="5500255" y="3802980"/>
            <a:ext cx="6096000" cy="1569660"/>
          </a:xfrm>
          <a:prstGeom prst="rect">
            <a:avLst/>
          </a:prstGeom>
        </p:spPr>
        <p:txBody>
          <a:bodyPr>
            <a:spAutoFit/>
          </a:bodyPr>
          <a:lstStyle/>
          <a:p>
            <a:pPr algn="r" rtl="1"/>
            <a:r>
              <a:rPr lang="he-IL" sz="2400" b="1" dirty="0">
                <a:solidFill>
                  <a:srgbClr val="000000"/>
                </a:solidFill>
                <a:latin typeface="Arial" panose="020B0604020202020204" pitchFamily="34" charset="0"/>
              </a:rPr>
              <a:t>כִּי בֵּיתֵךְ הֶעָנִי כֹּה חָשֵׁךְ לְעֵת לַיִל</a:t>
            </a:r>
            <a:endParaRPr lang="he-IL" sz="2400" dirty="0">
              <a:solidFill>
                <a:srgbClr val="000000"/>
              </a:solidFill>
              <a:latin typeface="alef"/>
            </a:endParaRPr>
          </a:p>
          <a:p>
            <a:pPr algn="r" rtl="1"/>
            <a:r>
              <a:rPr lang="he-IL" sz="2400" b="1" dirty="0">
                <a:solidFill>
                  <a:srgbClr val="000000"/>
                </a:solidFill>
                <a:latin typeface="Arial" panose="020B0604020202020204" pitchFamily="34" charset="0"/>
              </a:rPr>
              <a:t>וְעָצוּב בּוֹ וַדַּאי לְאֵין סוֹף.</a:t>
            </a:r>
            <a:endParaRPr lang="he-IL" sz="2400" dirty="0">
              <a:solidFill>
                <a:srgbClr val="000000"/>
              </a:solidFill>
              <a:latin typeface="alef"/>
            </a:endParaRPr>
          </a:p>
          <a:p>
            <a:pPr algn="r" rtl="1"/>
            <a:r>
              <a:rPr lang="he-IL" sz="2400" b="1" dirty="0">
                <a:solidFill>
                  <a:srgbClr val="000000"/>
                </a:solidFill>
                <a:latin typeface="Arial" panose="020B0604020202020204" pitchFamily="34" charset="0"/>
              </a:rPr>
              <a:t>וְחַיּי שֶׁכָּרְעוּ בְּלִי הַגִּיעַ אֵלַיִךְ,</a:t>
            </a:r>
            <a:endParaRPr lang="he-IL" sz="2400" dirty="0">
              <a:solidFill>
                <a:srgbClr val="000000"/>
              </a:solidFill>
              <a:latin typeface="alef"/>
            </a:endParaRPr>
          </a:p>
          <a:p>
            <a:pPr algn="r" rtl="1"/>
            <a:r>
              <a:rPr lang="he-IL" sz="2400" b="1" dirty="0">
                <a:solidFill>
                  <a:srgbClr val="000000"/>
                </a:solidFill>
                <a:latin typeface="Arial" panose="020B0604020202020204" pitchFamily="34" charset="0"/>
              </a:rPr>
              <a:t>הֻסְגְּרוּ לַחוּצוֹת וְלַתּוֹף.</a:t>
            </a:r>
            <a:endParaRPr lang="he-IL" sz="2400" dirty="0">
              <a:solidFill>
                <a:srgbClr val="000000"/>
              </a:solidFill>
              <a:latin typeface="alef"/>
            </a:endParaRPr>
          </a:p>
        </p:txBody>
      </p:sp>
      <p:sp>
        <p:nvSpPr>
          <p:cNvPr id="7" name="מלבן 6">
            <a:extLst>
              <a:ext uri="{FF2B5EF4-FFF2-40B4-BE49-F238E27FC236}">
                <a16:creationId xmlns:a16="http://schemas.microsoft.com/office/drawing/2014/main" xmlns="" id="{375D9685-A49D-4D9D-8916-658BEE9B5E76}"/>
              </a:ext>
            </a:extLst>
          </p:cNvPr>
          <p:cNvSpPr/>
          <p:nvPr/>
        </p:nvSpPr>
        <p:spPr>
          <a:xfrm>
            <a:off x="0" y="1568118"/>
            <a:ext cx="6096000" cy="1938992"/>
          </a:xfrm>
          <a:prstGeom prst="rect">
            <a:avLst/>
          </a:prstGeom>
        </p:spPr>
        <p:txBody>
          <a:bodyPr>
            <a:spAutoFit/>
          </a:bodyPr>
          <a:lstStyle/>
          <a:p>
            <a:pPr algn="r" rtl="1"/>
            <a:r>
              <a:rPr lang="he-IL" sz="2400" b="1" dirty="0">
                <a:solidFill>
                  <a:srgbClr val="000000"/>
                </a:solidFill>
                <a:latin typeface="Arial" panose="020B0604020202020204" pitchFamily="34" charset="0"/>
              </a:rPr>
              <a:t>אַךְ פִּתְאוֹם אַתְּ נוֹגַעַת כְּיַד מַבְהִיקָה.</a:t>
            </a:r>
            <a:endParaRPr lang="he-IL" sz="2400" dirty="0">
              <a:solidFill>
                <a:srgbClr val="000000"/>
              </a:solidFill>
              <a:latin typeface="alef"/>
            </a:endParaRPr>
          </a:p>
          <a:p>
            <a:pPr algn="r" rtl="1"/>
            <a:r>
              <a:rPr lang="he-IL" sz="2400" b="1" dirty="0">
                <a:solidFill>
                  <a:srgbClr val="000000"/>
                </a:solidFill>
                <a:latin typeface="Arial" panose="020B0604020202020204" pitchFamily="34" charset="0"/>
              </a:rPr>
              <a:t>אַתְּ פּוֹלַחַת כְּזֵכֶר נִשְׁכָּח.</a:t>
            </a:r>
            <a:endParaRPr lang="he-IL" sz="2400" dirty="0">
              <a:solidFill>
                <a:srgbClr val="000000"/>
              </a:solidFill>
              <a:latin typeface="alef"/>
            </a:endParaRPr>
          </a:p>
          <a:p>
            <a:pPr algn="r" rtl="1"/>
            <a:r>
              <a:rPr lang="he-IL" sz="2400" b="1" dirty="0">
                <a:solidFill>
                  <a:srgbClr val="000000"/>
                </a:solidFill>
                <a:latin typeface="Arial" panose="020B0604020202020204" pitchFamily="34" charset="0"/>
              </a:rPr>
              <a:t>הַדְּמָמָה שֶׁבַּלֵּב, בֵּין דְּפִיקָה לִדְפִיקָה,</a:t>
            </a:r>
            <a:endParaRPr lang="he-IL" sz="2400" dirty="0">
              <a:solidFill>
                <a:srgbClr val="000000"/>
              </a:solidFill>
              <a:latin typeface="alef"/>
            </a:endParaRPr>
          </a:p>
          <a:p>
            <a:pPr algn="r" rtl="1"/>
            <a:r>
              <a:rPr lang="he-IL" sz="2400" b="1" dirty="0">
                <a:solidFill>
                  <a:srgbClr val="000000"/>
                </a:solidFill>
                <a:latin typeface="Arial" panose="020B0604020202020204" pitchFamily="34" charset="0"/>
              </a:rPr>
              <a:t>הַדְּמָמָה הַזּאת</a:t>
            </a:r>
            <a:endParaRPr lang="he-IL" sz="2400" dirty="0">
              <a:solidFill>
                <a:srgbClr val="000000"/>
              </a:solidFill>
              <a:latin typeface="alef"/>
            </a:endParaRPr>
          </a:p>
          <a:p>
            <a:pPr algn="r" rtl="1"/>
            <a:r>
              <a:rPr lang="he-IL" sz="2400" b="1" dirty="0">
                <a:solidFill>
                  <a:srgbClr val="000000"/>
                </a:solidFill>
                <a:latin typeface="Arial" panose="020B0604020202020204" pitchFamily="34" charset="0"/>
              </a:rPr>
              <a:t>הִיא שֶׁלָּךְ.</a:t>
            </a:r>
            <a:endParaRPr lang="he-IL" sz="2400" dirty="0">
              <a:solidFill>
                <a:srgbClr val="000000"/>
              </a:solidFill>
              <a:latin typeface="alef"/>
            </a:endParaRPr>
          </a:p>
        </p:txBody>
      </p:sp>
    </p:spTree>
    <p:extLst>
      <p:ext uri="{BB962C8B-B14F-4D97-AF65-F5344CB8AC3E}">
        <p14:creationId xmlns:p14="http://schemas.microsoft.com/office/powerpoint/2010/main" val="3220169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a:extLst>
              <a:ext uri="{FF2B5EF4-FFF2-40B4-BE49-F238E27FC236}">
                <a16:creationId xmlns:a16="http://schemas.microsoft.com/office/drawing/2014/main" xmlns="" id="{376AA15F-DCD5-44F1-A1AD-1C8DFA806CF0}"/>
              </a:ext>
            </a:extLst>
          </p:cNvPr>
          <p:cNvSpPr/>
          <p:nvPr/>
        </p:nvSpPr>
        <p:spPr>
          <a:xfrm>
            <a:off x="5408953" y="543021"/>
            <a:ext cx="1374094" cy="584775"/>
          </a:xfrm>
          <a:prstGeom prst="rect">
            <a:avLst/>
          </a:prstGeom>
        </p:spPr>
        <p:txBody>
          <a:bodyPr wrap="none">
            <a:spAutoFit/>
          </a:bodyPr>
          <a:lstStyle/>
          <a:p>
            <a:pPr algn="ctr"/>
            <a:r>
              <a:rPr lang="he-IL" sz="3200" b="1" dirty="0">
                <a:solidFill>
                  <a:srgbClr val="000000"/>
                </a:solidFill>
                <a:effectLst>
                  <a:outerShdw blurRad="38100" dist="38100" dir="2700000" algn="tl">
                    <a:srgbClr val="000000">
                      <a:alpha val="43137"/>
                    </a:srgbClr>
                  </a:outerShdw>
                </a:effectLst>
                <a:latin typeface="Arial" panose="020B0604020202020204" pitchFamily="34" charset="0"/>
              </a:rPr>
              <a:t>בית א'</a:t>
            </a:r>
            <a:endParaRPr lang="he-IL" sz="3200" dirty="0">
              <a:effectLst>
                <a:outerShdw blurRad="38100" dist="38100" dir="2700000" algn="tl">
                  <a:srgbClr val="000000">
                    <a:alpha val="43137"/>
                  </a:srgbClr>
                </a:outerShdw>
              </a:effectLst>
            </a:endParaRPr>
          </a:p>
        </p:txBody>
      </p:sp>
      <p:sp>
        <p:nvSpPr>
          <p:cNvPr id="5" name="מלבן 4">
            <a:extLst>
              <a:ext uri="{FF2B5EF4-FFF2-40B4-BE49-F238E27FC236}">
                <a16:creationId xmlns:a16="http://schemas.microsoft.com/office/drawing/2014/main" xmlns="" id="{BB2A62EA-F79A-4B7A-A081-ABEB2F33D1A1}"/>
              </a:ext>
            </a:extLst>
          </p:cNvPr>
          <p:cNvSpPr/>
          <p:nvPr/>
        </p:nvSpPr>
        <p:spPr>
          <a:xfrm>
            <a:off x="5583382" y="1263318"/>
            <a:ext cx="6096000" cy="3678058"/>
          </a:xfrm>
          <a:prstGeom prst="rect">
            <a:avLst/>
          </a:prstGeom>
        </p:spPr>
        <p:txBody>
          <a:bodyPr>
            <a:spAutoFit/>
          </a:bodyPr>
          <a:lstStyle/>
          <a:p>
            <a:pPr algn="r" rtl="1">
              <a:lnSpc>
                <a:spcPct val="200000"/>
              </a:lnSpc>
            </a:pPr>
            <a:r>
              <a:rPr lang="he-IL" sz="2400" b="1" dirty="0">
                <a:solidFill>
                  <a:srgbClr val="000000"/>
                </a:solidFill>
                <a:latin typeface="Arial" panose="020B0604020202020204" pitchFamily="34" charset="0"/>
              </a:rPr>
              <a:t>עוֹד אָבוֹא אֶל סִפֵּךְ </a:t>
            </a:r>
            <a:r>
              <a:rPr lang="he-IL" sz="2400" b="1" dirty="0" err="1">
                <a:solidFill>
                  <a:srgbClr val="000000"/>
                </a:solidFill>
                <a:latin typeface="Arial" panose="020B0604020202020204" pitchFamily="34" charset="0"/>
              </a:rPr>
              <a:t>בִּשְּׂפָתַיִם</a:t>
            </a:r>
            <a:r>
              <a:rPr lang="he-IL" sz="2400" b="1" dirty="0">
                <a:solidFill>
                  <a:srgbClr val="000000"/>
                </a:solidFill>
                <a:latin typeface="Arial" panose="020B0604020202020204" pitchFamily="34" charset="0"/>
              </a:rPr>
              <a:t> כָּבוֹת.</a:t>
            </a:r>
            <a:endParaRPr lang="he-IL" sz="2400" dirty="0">
              <a:solidFill>
                <a:srgbClr val="000000"/>
              </a:solidFill>
              <a:latin typeface="alef"/>
            </a:endParaRPr>
          </a:p>
          <a:p>
            <a:pPr algn="r" rtl="1">
              <a:lnSpc>
                <a:spcPct val="200000"/>
              </a:lnSpc>
            </a:pPr>
            <a:r>
              <a:rPr lang="he-IL" sz="2400" b="1" dirty="0">
                <a:solidFill>
                  <a:srgbClr val="000000"/>
                </a:solidFill>
                <a:latin typeface="Arial" panose="020B0604020202020204" pitchFamily="34" charset="0"/>
              </a:rPr>
              <a:t>עוֹד אַצְנִיחַ אֵלַיִךְ </a:t>
            </a:r>
            <a:r>
              <a:rPr lang="he-IL" sz="2400" b="1" dirty="0" err="1">
                <a:solidFill>
                  <a:srgbClr val="000000"/>
                </a:solidFill>
                <a:latin typeface="Arial" panose="020B0604020202020204" pitchFamily="34" charset="0"/>
              </a:rPr>
              <a:t>יָדַיִם</a:t>
            </a:r>
            <a:r>
              <a:rPr lang="he-IL" sz="2400" b="1" dirty="0">
                <a:solidFill>
                  <a:srgbClr val="000000"/>
                </a:solidFill>
                <a:latin typeface="Arial" panose="020B0604020202020204" pitchFamily="34" charset="0"/>
              </a:rPr>
              <a:t>.</a:t>
            </a:r>
            <a:endParaRPr lang="he-IL" sz="2400" dirty="0">
              <a:solidFill>
                <a:srgbClr val="000000"/>
              </a:solidFill>
              <a:latin typeface="alef"/>
            </a:endParaRPr>
          </a:p>
          <a:p>
            <a:pPr algn="r" rtl="1">
              <a:lnSpc>
                <a:spcPct val="200000"/>
              </a:lnSpc>
            </a:pPr>
            <a:r>
              <a:rPr lang="he-IL" sz="2400" b="1" dirty="0">
                <a:solidFill>
                  <a:srgbClr val="000000"/>
                </a:solidFill>
                <a:latin typeface="Arial" panose="020B0604020202020204" pitchFamily="34" charset="0"/>
              </a:rPr>
              <a:t>עוֹד אוֹמַר לָךְ אֶת כָּל הַמִּלִּים הַטּוֹבוֹת,</a:t>
            </a:r>
            <a:endParaRPr lang="he-IL" sz="2400" dirty="0">
              <a:solidFill>
                <a:srgbClr val="000000"/>
              </a:solidFill>
              <a:latin typeface="alef"/>
            </a:endParaRPr>
          </a:p>
          <a:p>
            <a:pPr algn="r" rtl="1">
              <a:lnSpc>
                <a:spcPct val="200000"/>
              </a:lnSpc>
            </a:pPr>
            <a:r>
              <a:rPr lang="he-IL" sz="2400" b="1" dirty="0">
                <a:solidFill>
                  <a:srgbClr val="000000"/>
                </a:solidFill>
                <a:latin typeface="Arial" panose="020B0604020202020204" pitchFamily="34" charset="0"/>
              </a:rPr>
              <a:t>שֶׁיֶּשְׁנָן,</a:t>
            </a:r>
            <a:endParaRPr lang="he-IL" sz="2400" dirty="0">
              <a:solidFill>
                <a:srgbClr val="000000"/>
              </a:solidFill>
              <a:latin typeface="alef"/>
            </a:endParaRPr>
          </a:p>
          <a:p>
            <a:pPr algn="r" rtl="1">
              <a:lnSpc>
                <a:spcPct val="200000"/>
              </a:lnSpc>
            </a:pPr>
            <a:r>
              <a:rPr lang="he-IL" sz="2400" b="1" dirty="0">
                <a:solidFill>
                  <a:srgbClr val="000000"/>
                </a:solidFill>
                <a:latin typeface="Arial" panose="020B0604020202020204" pitchFamily="34" charset="0"/>
              </a:rPr>
              <a:t>שֶׁיֶּשְׁנָן עֲדַיִן.</a:t>
            </a:r>
            <a:endParaRPr lang="he-IL" sz="2400" dirty="0">
              <a:solidFill>
                <a:srgbClr val="000000"/>
              </a:solidFill>
              <a:latin typeface="alef"/>
            </a:endParaRPr>
          </a:p>
        </p:txBody>
      </p:sp>
    </p:spTree>
    <p:extLst>
      <p:ext uri="{BB962C8B-B14F-4D97-AF65-F5344CB8AC3E}">
        <p14:creationId xmlns:p14="http://schemas.microsoft.com/office/powerpoint/2010/main" val="1145907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C904DF7A-55C5-487E-92A2-7CDA9CDCD4C2}"/>
              </a:ext>
            </a:extLst>
          </p:cNvPr>
          <p:cNvSpPr>
            <a:spLocks noGrp="1"/>
          </p:cNvSpPr>
          <p:nvPr>
            <p:ph type="title"/>
          </p:nvPr>
        </p:nvSpPr>
        <p:spPr>
          <a:xfrm>
            <a:off x="1158240" y="318656"/>
            <a:ext cx="9875520" cy="775855"/>
          </a:xfrm>
        </p:spPr>
        <p:txBody>
          <a:bodyPr/>
          <a:lstStyle/>
          <a:p>
            <a:pPr algn="ctr"/>
            <a:r>
              <a:rPr lang="he-IL" b="1" dirty="0">
                <a:effectLst>
                  <a:outerShdw blurRad="38100" dist="38100" dir="2700000" algn="tl">
                    <a:srgbClr val="000000">
                      <a:alpha val="43137"/>
                    </a:srgbClr>
                  </a:outerShdw>
                </a:effectLst>
              </a:rPr>
              <a:t>בית א'</a:t>
            </a:r>
          </a:p>
        </p:txBody>
      </p:sp>
      <p:sp>
        <p:nvSpPr>
          <p:cNvPr id="3" name="מציין מיקום תוכן 2">
            <a:extLst>
              <a:ext uri="{FF2B5EF4-FFF2-40B4-BE49-F238E27FC236}">
                <a16:creationId xmlns:a16="http://schemas.microsoft.com/office/drawing/2014/main" xmlns="" id="{E744BBE0-AEB2-4F1B-9B28-E0B9070BDFA0}"/>
              </a:ext>
            </a:extLst>
          </p:cNvPr>
          <p:cNvSpPr>
            <a:spLocks noGrp="1"/>
          </p:cNvSpPr>
          <p:nvPr>
            <p:ph idx="1"/>
          </p:nvPr>
        </p:nvSpPr>
        <p:spPr>
          <a:xfrm>
            <a:off x="277091" y="1094511"/>
            <a:ext cx="11554691" cy="5444833"/>
          </a:xfrm>
        </p:spPr>
        <p:txBody>
          <a:bodyPr>
            <a:normAutofit/>
          </a:bodyPr>
          <a:lstStyle/>
          <a:p>
            <a:r>
              <a:rPr lang="he-IL" b="1" u="sng" dirty="0">
                <a:solidFill>
                  <a:schemeClr val="tx1"/>
                </a:solidFill>
              </a:rPr>
              <a:t>נושא השיר </a:t>
            </a:r>
            <a:r>
              <a:rPr lang="he-IL" dirty="0">
                <a:solidFill>
                  <a:schemeClr val="tx1"/>
                </a:solidFill>
              </a:rPr>
              <a:t>הוא אהבה בלתי-ממומשת, שאולי עוד תתממש. הדובר בשיר פונה אל </a:t>
            </a:r>
            <a:r>
              <a:rPr lang="he-IL" dirty="0" err="1">
                <a:solidFill>
                  <a:schemeClr val="tx1"/>
                </a:solidFill>
              </a:rPr>
              <a:t>נמענת</a:t>
            </a:r>
            <a:r>
              <a:rPr lang="he-IL" dirty="0">
                <a:solidFill>
                  <a:schemeClr val="tx1"/>
                </a:solidFill>
              </a:rPr>
              <a:t> כלשהי, בניסיון להסביר את התרחקותו ממנה, תוך שהוא מבטיח עוד לשוב.</a:t>
            </a:r>
          </a:p>
          <a:p>
            <a:r>
              <a:rPr lang="he-IL" b="1" u="sng" dirty="0">
                <a:solidFill>
                  <a:schemeClr val="tx1"/>
                </a:solidFill>
              </a:rPr>
              <a:t>הבית הראשון כולל הבטחה משולשת: </a:t>
            </a:r>
            <a:r>
              <a:rPr lang="he-IL" dirty="0">
                <a:solidFill>
                  <a:schemeClr val="tx1"/>
                </a:solidFill>
              </a:rPr>
              <a:t>הדובר ישוב יום אחד לבית אהובתו, יניח עליה את ידיו, ואף יאמר לה את "כל מילים הטובות"... שישנן עדיין</a:t>
            </a:r>
          </a:p>
          <a:p>
            <a:r>
              <a:rPr lang="he-IL" dirty="0">
                <a:solidFill>
                  <a:schemeClr val="tx1"/>
                </a:solidFill>
              </a:rPr>
              <a:t>אף ש</a:t>
            </a:r>
            <a:r>
              <a:rPr lang="he-IL" b="1" dirty="0">
                <a:solidFill>
                  <a:schemeClr val="tx1"/>
                </a:solidFill>
              </a:rPr>
              <a:t>השיר נפתח בהבטחה, ספק אם זו באמת תתממש</a:t>
            </a:r>
            <a:r>
              <a:rPr lang="he-IL" dirty="0">
                <a:solidFill>
                  <a:schemeClr val="tx1"/>
                </a:solidFill>
              </a:rPr>
              <a:t>. הספק עולה כבר במילה "ספך" המייצגת קו המפריד בין פנים לחוץ.  עולה השאלה האם הדובר עתיד להתקבל שוב, להיות מוזמן ולהיכנס אל ביתה של האהובה או אל גופה של האהובה אותה כנראה זנח.</a:t>
            </a:r>
          </a:p>
          <a:p>
            <a:r>
              <a:rPr lang="he-IL" dirty="0">
                <a:solidFill>
                  <a:schemeClr val="tx1"/>
                </a:solidFill>
              </a:rPr>
              <a:t>המטאפורה שבצירוף "</a:t>
            </a:r>
            <a:r>
              <a:rPr lang="he-IL" b="1" dirty="0">
                <a:solidFill>
                  <a:schemeClr val="tx1"/>
                </a:solidFill>
              </a:rPr>
              <a:t>שפתיים כבות</a:t>
            </a:r>
            <a:r>
              <a:rPr lang="he-IL" dirty="0">
                <a:solidFill>
                  <a:schemeClr val="tx1"/>
                </a:solidFill>
              </a:rPr>
              <a:t>" עשויה לרמוז לכישלון השיבה שמבטיח הדובר לאהובתו</a:t>
            </a:r>
          </a:p>
          <a:p>
            <a:r>
              <a:rPr lang="he-IL" dirty="0">
                <a:solidFill>
                  <a:schemeClr val="tx1"/>
                </a:solidFill>
              </a:rPr>
              <a:t>בשובו הוא מבטיח "</a:t>
            </a:r>
            <a:r>
              <a:rPr lang="he-IL" b="1" dirty="0">
                <a:solidFill>
                  <a:schemeClr val="tx1"/>
                </a:solidFill>
              </a:rPr>
              <a:t>להצניח ידיים</a:t>
            </a:r>
            <a:r>
              <a:rPr lang="he-IL" dirty="0">
                <a:solidFill>
                  <a:schemeClr val="tx1"/>
                </a:solidFill>
              </a:rPr>
              <a:t>" אל אהובתו, כלומר לגעת בה, ללטף, אולי לחבק, לתמוך בה מחדש.</a:t>
            </a:r>
          </a:p>
          <a:p>
            <a:r>
              <a:rPr lang="he-IL" dirty="0">
                <a:solidFill>
                  <a:schemeClr val="tx1"/>
                </a:solidFill>
              </a:rPr>
              <a:t>הבטחת הדובר לומר את "</a:t>
            </a:r>
            <a:r>
              <a:rPr lang="he-IL" b="1" dirty="0">
                <a:solidFill>
                  <a:schemeClr val="tx1"/>
                </a:solidFill>
              </a:rPr>
              <a:t>כל המילים הטובות</a:t>
            </a:r>
            <a:r>
              <a:rPr lang="he-IL" dirty="0">
                <a:solidFill>
                  <a:schemeClr val="tx1"/>
                </a:solidFill>
              </a:rPr>
              <a:t>", אופטימית אף היא, שכן גם בעולם קר ומנוכר, לא נפגם ערכה של המילה, כוחה לחזק, לחמם את הלב.</a:t>
            </a:r>
          </a:p>
          <a:p>
            <a:r>
              <a:rPr lang="he-IL" b="1" dirty="0">
                <a:solidFill>
                  <a:schemeClr val="tx1"/>
                </a:solidFill>
              </a:rPr>
              <a:t>סיום הבית במילה "עדיין" </a:t>
            </a:r>
            <a:r>
              <a:rPr lang="he-IL" dirty="0">
                <a:solidFill>
                  <a:schemeClr val="tx1"/>
                </a:solidFill>
              </a:rPr>
              <a:t>היא בבחינת סגירת מעגל. מה שהתחיל ב"עוד", מסתיים ב"עדיין" -  כלומר מה שבשורות הראשונות היה מתוכנן לזמן עתיד, כעת הופך להווה. המילים הטובות קיימות כבר עכשיו.</a:t>
            </a:r>
          </a:p>
        </p:txBody>
      </p:sp>
    </p:spTree>
    <p:extLst>
      <p:ext uri="{BB962C8B-B14F-4D97-AF65-F5344CB8AC3E}">
        <p14:creationId xmlns:p14="http://schemas.microsoft.com/office/powerpoint/2010/main" val="356089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a:extLst>
              <a:ext uri="{FF2B5EF4-FFF2-40B4-BE49-F238E27FC236}">
                <a16:creationId xmlns:a16="http://schemas.microsoft.com/office/drawing/2014/main" xmlns="" id="{376AA15F-DCD5-44F1-A1AD-1C8DFA806CF0}"/>
              </a:ext>
            </a:extLst>
          </p:cNvPr>
          <p:cNvSpPr/>
          <p:nvPr/>
        </p:nvSpPr>
        <p:spPr>
          <a:xfrm>
            <a:off x="5417769" y="432184"/>
            <a:ext cx="1356462" cy="584775"/>
          </a:xfrm>
          <a:prstGeom prst="rect">
            <a:avLst/>
          </a:prstGeom>
        </p:spPr>
        <p:txBody>
          <a:bodyPr wrap="none">
            <a:spAutoFit/>
          </a:bodyPr>
          <a:lstStyle/>
          <a:p>
            <a:r>
              <a:rPr lang="he-IL" sz="3200" b="1" dirty="0">
                <a:solidFill>
                  <a:srgbClr val="000000"/>
                </a:solidFill>
                <a:effectLst>
                  <a:outerShdw blurRad="38100" dist="38100" dir="2700000" algn="tl">
                    <a:srgbClr val="000000">
                      <a:alpha val="43137"/>
                    </a:srgbClr>
                  </a:outerShdw>
                </a:effectLst>
                <a:latin typeface="Arial" panose="020B0604020202020204" pitchFamily="34" charset="0"/>
              </a:rPr>
              <a:t>בית ב'</a:t>
            </a:r>
            <a:endParaRPr lang="he-IL" sz="3200" dirty="0">
              <a:effectLst>
                <a:outerShdw blurRad="38100" dist="38100" dir="2700000" algn="tl">
                  <a:srgbClr val="000000">
                    <a:alpha val="43137"/>
                  </a:srgbClr>
                </a:outerShdw>
              </a:effectLst>
            </a:endParaRPr>
          </a:p>
        </p:txBody>
      </p:sp>
      <p:sp>
        <p:nvSpPr>
          <p:cNvPr id="6" name="מלבן 5">
            <a:extLst>
              <a:ext uri="{FF2B5EF4-FFF2-40B4-BE49-F238E27FC236}">
                <a16:creationId xmlns:a16="http://schemas.microsoft.com/office/drawing/2014/main" xmlns="" id="{7792241C-32D9-4C33-A015-3AD557F49026}"/>
              </a:ext>
            </a:extLst>
          </p:cNvPr>
          <p:cNvSpPr/>
          <p:nvPr/>
        </p:nvSpPr>
        <p:spPr>
          <a:xfrm>
            <a:off x="5541819" y="1710943"/>
            <a:ext cx="6096000" cy="2939394"/>
          </a:xfrm>
          <a:prstGeom prst="rect">
            <a:avLst/>
          </a:prstGeom>
        </p:spPr>
        <p:txBody>
          <a:bodyPr>
            <a:spAutoFit/>
          </a:bodyPr>
          <a:lstStyle/>
          <a:p>
            <a:pPr algn="r" rtl="1">
              <a:lnSpc>
                <a:spcPct val="200000"/>
              </a:lnSpc>
            </a:pPr>
            <a:r>
              <a:rPr lang="he-IL" sz="2400" b="1" dirty="0">
                <a:solidFill>
                  <a:srgbClr val="000000"/>
                </a:solidFill>
                <a:latin typeface="Arial" panose="020B0604020202020204" pitchFamily="34" charset="0"/>
              </a:rPr>
              <a:t>כִּי בֵּיתֵךְ הֶעָנִי כֹּה חָשֵׁךְ לְעֵת לַיִל</a:t>
            </a:r>
            <a:endParaRPr lang="he-IL" sz="2400" dirty="0">
              <a:solidFill>
                <a:srgbClr val="000000"/>
              </a:solidFill>
              <a:latin typeface="alef"/>
            </a:endParaRPr>
          </a:p>
          <a:p>
            <a:pPr algn="r" rtl="1">
              <a:lnSpc>
                <a:spcPct val="200000"/>
              </a:lnSpc>
            </a:pPr>
            <a:r>
              <a:rPr lang="he-IL" sz="2400" b="1" dirty="0">
                <a:solidFill>
                  <a:srgbClr val="000000"/>
                </a:solidFill>
                <a:latin typeface="Arial" panose="020B0604020202020204" pitchFamily="34" charset="0"/>
              </a:rPr>
              <a:t>וְעָצוּב בּוֹ וַדַּאי לְאֵין סוֹף.</a:t>
            </a:r>
            <a:endParaRPr lang="he-IL" sz="2400" dirty="0">
              <a:solidFill>
                <a:srgbClr val="000000"/>
              </a:solidFill>
              <a:latin typeface="alef"/>
            </a:endParaRPr>
          </a:p>
          <a:p>
            <a:pPr algn="r" rtl="1">
              <a:lnSpc>
                <a:spcPct val="200000"/>
              </a:lnSpc>
            </a:pPr>
            <a:r>
              <a:rPr lang="he-IL" sz="2400" b="1" dirty="0">
                <a:solidFill>
                  <a:srgbClr val="000000"/>
                </a:solidFill>
                <a:latin typeface="Arial" panose="020B0604020202020204" pitchFamily="34" charset="0"/>
              </a:rPr>
              <a:t>וְחַיּי שֶׁכָּרְעוּ בְּלִי הַגִּיעַ אֵלַיִךְ,</a:t>
            </a:r>
            <a:endParaRPr lang="he-IL" sz="2400" dirty="0">
              <a:solidFill>
                <a:srgbClr val="000000"/>
              </a:solidFill>
              <a:latin typeface="alef"/>
            </a:endParaRPr>
          </a:p>
          <a:p>
            <a:pPr algn="r" rtl="1">
              <a:lnSpc>
                <a:spcPct val="200000"/>
              </a:lnSpc>
            </a:pPr>
            <a:r>
              <a:rPr lang="he-IL" sz="2400" b="1" dirty="0">
                <a:solidFill>
                  <a:srgbClr val="000000"/>
                </a:solidFill>
                <a:latin typeface="Arial" panose="020B0604020202020204" pitchFamily="34" charset="0"/>
              </a:rPr>
              <a:t>הֻסְגְּרוּ לַחוּצוֹת וְלַתּוֹף.</a:t>
            </a:r>
            <a:endParaRPr lang="he-IL" sz="2400" dirty="0">
              <a:solidFill>
                <a:srgbClr val="000000"/>
              </a:solidFill>
              <a:latin typeface="alef"/>
            </a:endParaRPr>
          </a:p>
        </p:txBody>
      </p:sp>
    </p:spTree>
    <p:extLst>
      <p:ext uri="{BB962C8B-B14F-4D97-AF65-F5344CB8AC3E}">
        <p14:creationId xmlns:p14="http://schemas.microsoft.com/office/powerpoint/2010/main" val="3248015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C904DF7A-55C5-487E-92A2-7CDA9CDCD4C2}"/>
              </a:ext>
            </a:extLst>
          </p:cNvPr>
          <p:cNvSpPr>
            <a:spLocks noGrp="1"/>
          </p:cNvSpPr>
          <p:nvPr>
            <p:ph type="title"/>
          </p:nvPr>
        </p:nvSpPr>
        <p:spPr>
          <a:xfrm>
            <a:off x="1158240" y="318656"/>
            <a:ext cx="9875520" cy="775855"/>
          </a:xfrm>
        </p:spPr>
        <p:txBody>
          <a:bodyPr/>
          <a:lstStyle/>
          <a:p>
            <a:pPr algn="ctr"/>
            <a:r>
              <a:rPr lang="he-IL" b="1" dirty="0">
                <a:effectLst>
                  <a:outerShdw blurRad="38100" dist="38100" dir="2700000" algn="tl">
                    <a:srgbClr val="000000">
                      <a:alpha val="43137"/>
                    </a:srgbClr>
                  </a:outerShdw>
                </a:effectLst>
              </a:rPr>
              <a:t>בית ב'</a:t>
            </a:r>
          </a:p>
        </p:txBody>
      </p:sp>
      <p:sp>
        <p:nvSpPr>
          <p:cNvPr id="3" name="מציין מיקום תוכן 2">
            <a:extLst>
              <a:ext uri="{FF2B5EF4-FFF2-40B4-BE49-F238E27FC236}">
                <a16:creationId xmlns:a16="http://schemas.microsoft.com/office/drawing/2014/main" xmlns="" id="{E744BBE0-AEB2-4F1B-9B28-E0B9070BDFA0}"/>
              </a:ext>
            </a:extLst>
          </p:cNvPr>
          <p:cNvSpPr>
            <a:spLocks noGrp="1"/>
          </p:cNvSpPr>
          <p:nvPr>
            <p:ph idx="1"/>
          </p:nvPr>
        </p:nvSpPr>
        <p:spPr>
          <a:xfrm>
            <a:off x="277091" y="1177641"/>
            <a:ext cx="11554691" cy="5444833"/>
          </a:xfrm>
        </p:spPr>
        <p:txBody>
          <a:bodyPr>
            <a:normAutofit/>
          </a:bodyPr>
          <a:lstStyle/>
          <a:p>
            <a:r>
              <a:rPr lang="he-IL" sz="2400" dirty="0">
                <a:solidFill>
                  <a:schemeClr val="tx1"/>
                </a:solidFill>
              </a:rPr>
              <a:t>השורה הפותחת את הבית השני מסבירה את הסיבה שבגללה זקוקה האישה להבטחתו של הדובר – </a:t>
            </a:r>
            <a:r>
              <a:rPr lang="he-IL" sz="2400" u="sng" dirty="0">
                <a:solidFill>
                  <a:schemeClr val="tx1"/>
                </a:solidFill>
              </a:rPr>
              <a:t>בשל חיי עוניה ועצב בדידותה.</a:t>
            </a:r>
          </a:p>
          <a:p>
            <a:r>
              <a:rPr lang="he-IL" sz="2400" b="1" dirty="0">
                <a:solidFill>
                  <a:schemeClr val="tx1"/>
                </a:solidFill>
              </a:rPr>
              <a:t>"וחיי שכרעו בלי הגיע אלייך" </a:t>
            </a:r>
            <a:r>
              <a:rPr lang="he-IL" sz="2400" dirty="0">
                <a:solidFill>
                  <a:schemeClr val="tx1"/>
                </a:solidFill>
              </a:rPr>
              <a:t>ממחיש את מצבו של הדובר, על כך שחייו כלל לא קלים אלא ממש קורסים תחת הנטל. ואולי באמצעות מטאפורה זו, מבקש הדובר להביע חרטה, אולי הוא כורע ברך, כלומר מתחנן בפני אהובתו שתרחם עליו ותקבלו בחזרה.</a:t>
            </a:r>
          </a:p>
          <a:p>
            <a:r>
              <a:rPr lang="he-IL" sz="2400" dirty="0">
                <a:solidFill>
                  <a:schemeClr val="tx1"/>
                </a:solidFill>
              </a:rPr>
              <a:t>הבחירה במילה </a:t>
            </a:r>
            <a:r>
              <a:rPr lang="he-IL" sz="2400" b="1" dirty="0">
                <a:solidFill>
                  <a:schemeClr val="tx1"/>
                </a:solidFill>
              </a:rPr>
              <a:t>"הוסגרו" </a:t>
            </a:r>
            <a:r>
              <a:rPr lang="he-IL" sz="2400" dirty="0">
                <a:solidFill>
                  <a:schemeClr val="tx1"/>
                </a:solidFill>
              </a:rPr>
              <a:t>מהדהדת מעשה פשע כלשהו שבגללו הוא הוסגר / נזרק לרחוב.</a:t>
            </a:r>
          </a:p>
          <a:p>
            <a:r>
              <a:rPr lang="he-IL" sz="2400" b="1" dirty="0">
                <a:solidFill>
                  <a:schemeClr val="tx1"/>
                </a:solidFill>
              </a:rPr>
              <a:t>"החוצות והתוף" </a:t>
            </a:r>
            <a:r>
              <a:rPr lang="he-IL" sz="2400" dirty="0">
                <a:solidFill>
                  <a:schemeClr val="tx1"/>
                </a:solidFill>
              </a:rPr>
              <a:t>הם ההפך מ"ביתך העני כה חשך לעת ליל". שם בחוץ נשמעים קולות התוף, המייצגים את ההמוני והעירוני.</a:t>
            </a:r>
          </a:p>
          <a:p>
            <a:r>
              <a:rPr lang="he-IL" sz="2400" dirty="0">
                <a:solidFill>
                  <a:schemeClr val="tx1"/>
                </a:solidFill>
              </a:rPr>
              <a:t>הדובר מציג עצמו כמי שנאסר בידי </a:t>
            </a:r>
            <a:r>
              <a:rPr lang="he-IL" sz="2400" b="1" dirty="0">
                <a:solidFill>
                  <a:schemeClr val="tx1"/>
                </a:solidFill>
              </a:rPr>
              <a:t>"החוצות והתוף", </a:t>
            </a:r>
            <a:r>
              <a:rPr lang="he-IL" sz="2400" dirty="0">
                <a:solidFill>
                  <a:schemeClr val="tx1"/>
                </a:solidFill>
              </a:rPr>
              <a:t>כלומר מי שנשבה בחיים המשוחררים של הֶלֶךְ (עובר-אורח) והתמכר להמולה שבחוץ. בכך הוא מסביר מדוע אין הוא שב אל האישה.</a:t>
            </a:r>
          </a:p>
          <a:p>
            <a:endParaRPr lang="he-IL" sz="2400" dirty="0">
              <a:solidFill>
                <a:schemeClr val="tx1"/>
              </a:solidFill>
            </a:endParaRPr>
          </a:p>
        </p:txBody>
      </p:sp>
    </p:spTree>
    <p:extLst>
      <p:ext uri="{BB962C8B-B14F-4D97-AF65-F5344CB8AC3E}">
        <p14:creationId xmlns:p14="http://schemas.microsoft.com/office/powerpoint/2010/main" val="466122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a:extLst>
              <a:ext uri="{FF2B5EF4-FFF2-40B4-BE49-F238E27FC236}">
                <a16:creationId xmlns:a16="http://schemas.microsoft.com/office/drawing/2014/main" xmlns="" id="{376AA15F-DCD5-44F1-A1AD-1C8DFA806CF0}"/>
              </a:ext>
            </a:extLst>
          </p:cNvPr>
          <p:cNvSpPr/>
          <p:nvPr/>
        </p:nvSpPr>
        <p:spPr>
          <a:xfrm>
            <a:off x="5465058" y="459894"/>
            <a:ext cx="1261884" cy="584775"/>
          </a:xfrm>
          <a:prstGeom prst="rect">
            <a:avLst/>
          </a:prstGeom>
        </p:spPr>
        <p:txBody>
          <a:bodyPr wrap="none">
            <a:spAutoFit/>
          </a:bodyPr>
          <a:lstStyle/>
          <a:p>
            <a:r>
              <a:rPr lang="he-IL" sz="3200" b="1" dirty="0">
                <a:solidFill>
                  <a:srgbClr val="000000"/>
                </a:solidFill>
                <a:effectLst>
                  <a:outerShdw blurRad="38100" dist="38100" dir="2700000" algn="tl">
                    <a:srgbClr val="000000">
                      <a:alpha val="43137"/>
                    </a:srgbClr>
                  </a:outerShdw>
                </a:effectLst>
                <a:latin typeface="Arial" panose="020B0604020202020204" pitchFamily="34" charset="0"/>
              </a:rPr>
              <a:t>בית ג'</a:t>
            </a:r>
            <a:endParaRPr lang="he-IL" sz="3200" dirty="0">
              <a:effectLst>
                <a:outerShdw blurRad="38100" dist="38100" dir="2700000" algn="tl">
                  <a:srgbClr val="000000">
                    <a:alpha val="43137"/>
                  </a:srgbClr>
                </a:outerShdw>
              </a:effectLst>
            </a:endParaRPr>
          </a:p>
        </p:txBody>
      </p:sp>
      <p:sp>
        <p:nvSpPr>
          <p:cNvPr id="7" name="מלבן 6">
            <a:extLst>
              <a:ext uri="{FF2B5EF4-FFF2-40B4-BE49-F238E27FC236}">
                <a16:creationId xmlns:a16="http://schemas.microsoft.com/office/drawing/2014/main" xmlns="" id="{375D9685-A49D-4D9D-8916-658BEE9B5E76}"/>
              </a:ext>
            </a:extLst>
          </p:cNvPr>
          <p:cNvSpPr/>
          <p:nvPr/>
        </p:nvSpPr>
        <p:spPr>
          <a:xfrm>
            <a:off x="5465058" y="1595827"/>
            <a:ext cx="6096000" cy="3678058"/>
          </a:xfrm>
          <a:prstGeom prst="rect">
            <a:avLst/>
          </a:prstGeom>
        </p:spPr>
        <p:txBody>
          <a:bodyPr>
            <a:spAutoFit/>
          </a:bodyPr>
          <a:lstStyle/>
          <a:p>
            <a:pPr algn="r" rtl="1">
              <a:lnSpc>
                <a:spcPct val="200000"/>
              </a:lnSpc>
            </a:pPr>
            <a:r>
              <a:rPr lang="he-IL" sz="2400" b="1" dirty="0">
                <a:solidFill>
                  <a:srgbClr val="000000"/>
                </a:solidFill>
                <a:latin typeface="Arial" panose="020B0604020202020204" pitchFamily="34" charset="0"/>
              </a:rPr>
              <a:t>אַךְ פִּתְאוֹם אַתְּ נוֹגַעַת כְּיַד מַבְהִיקָה.</a:t>
            </a:r>
            <a:endParaRPr lang="he-IL" sz="2400" dirty="0">
              <a:solidFill>
                <a:srgbClr val="000000"/>
              </a:solidFill>
              <a:latin typeface="alef"/>
            </a:endParaRPr>
          </a:p>
          <a:p>
            <a:pPr algn="r" rtl="1">
              <a:lnSpc>
                <a:spcPct val="200000"/>
              </a:lnSpc>
            </a:pPr>
            <a:r>
              <a:rPr lang="he-IL" sz="2400" b="1" dirty="0">
                <a:solidFill>
                  <a:srgbClr val="000000"/>
                </a:solidFill>
                <a:latin typeface="Arial" panose="020B0604020202020204" pitchFamily="34" charset="0"/>
              </a:rPr>
              <a:t>אַתְּ פּוֹלַחַת כְּזֵכֶר נִשְׁכָּח.</a:t>
            </a:r>
            <a:endParaRPr lang="he-IL" sz="2400" dirty="0">
              <a:solidFill>
                <a:srgbClr val="000000"/>
              </a:solidFill>
              <a:latin typeface="alef"/>
            </a:endParaRPr>
          </a:p>
          <a:p>
            <a:pPr algn="r" rtl="1">
              <a:lnSpc>
                <a:spcPct val="200000"/>
              </a:lnSpc>
            </a:pPr>
            <a:r>
              <a:rPr lang="he-IL" sz="2400" b="1" dirty="0">
                <a:solidFill>
                  <a:srgbClr val="000000"/>
                </a:solidFill>
                <a:latin typeface="Arial" panose="020B0604020202020204" pitchFamily="34" charset="0"/>
              </a:rPr>
              <a:t>הַדְּמָמָה שֶׁבַּלֵּב, בֵּין דְּפִיקָה לִדְפִיקָה,</a:t>
            </a:r>
            <a:endParaRPr lang="he-IL" sz="2400" dirty="0">
              <a:solidFill>
                <a:srgbClr val="000000"/>
              </a:solidFill>
              <a:latin typeface="alef"/>
            </a:endParaRPr>
          </a:p>
          <a:p>
            <a:pPr algn="r" rtl="1">
              <a:lnSpc>
                <a:spcPct val="200000"/>
              </a:lnSpc>
            </a:pPr>
            <a:r>
              <a:rPr lang="he-IL" sz="2400" b="1" dirty="0">
                <a:solidFill>
                  <a:srgbClr val="000000"/>
                </a:solidFill>
                <a:latin typeface="Arial" panose="020B0604020202020204" pitchFamily="34" charset="0"/>
              </a:rPr>
              <a:t>הַדְּמָמָה הַזּאת</a:t>
            </a:r>
            <a:endParaRPr lang="he-IL" sz="2400" dirty="0">
              <a:solidFill>
                <a:srgbClr val="000000"/>
              </a:solidFill>
              <a:latin typeface="alef"/>
            </a:endParaRPr>
          </a:p>
          <a:p>
            <a:pPr algn="r" rtl="1">
              <a:lnSpc>
                <a:spcPct val="200000"/>
              </a:lnSpc>
            </a:pPr>
            <a:r>
              <a:rPr lang="he-IL" sz="2400" b="1" dirty="0">
                <a:solidFill>
                  <a:srgbClr val="000000"/>
                </a:solidFill>
                <a:latin typeface="Arial" panose="020B0604020202020204" pitchFamily="34" charset="0"/>
              </a:rPr>
              <a:t>הִיא שֶׁלָּךְ.</a:t>
            </a:r>
            <a:endParaRPr lang="he-IL" sz="2400" dirty="0">
              <a:solidFill>
                <a:srgbClr val="000000"/>
              </a:solidFill>
              <a:latin typeface="alef"/>
            </a:endParaRPr>
          </a:p>
        </p:txBody>
      </p:sp>
    </p:spTree>
    <p:extLst>
      <p:ext uri="{BB962C8B-B14F-4D97-AF65-F5344CB8AC3E}">
        <p14:creationId xmlns:p14="http://schemas.microsoft.com/office/powerpoint/2010/main" val="2211045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C904DF7A-55C5-487E-92A2-7CDA9CDCD4C2}"/>
              </a:ext>
            </a:extLst>
          </p:cNvPr>
          <p:cNvSpPr>
            <a:spLocks noGrp="1"/>
          </p:cNvSpPr>
          <p:nvPr>
            <p:ph type="title"/>
          </p:nvPr>
        </p:nvSpPr>
        <p:spPr>
          <a:xfrm>
            <a:off x="1158240" y="318656"/>
            <a:ext cx="9875520" cy="775855"/>
          </a:xfrm>
        </p:spPr>
        <p:txBody>
          <a:bodyPr/>
          <a:lstStyle/>
          <a:p>
            <a:pPr algn="ctr"/>
            <a:r>
              <a:rPr lang="he-IL" b="1" dirty="0">
                <a:effectLst>
                  <a:outerShdw blurRad="38100" dist="38100" dir="2700000" algn="tl">
                    <a:srgbClr val="000000">
                      <a:alpha val="43137"/>
                    </a:srgbClr>
                  </a:outerShdw>
                </a:effectLst>
              </a:rPr>
              <a:t>בית ג'</a:t>
            </a:r>
          </a:p>
        </p:txBody>
      </p:sp>
      <p:sp>
        <p:nvSpPr>
          <p:cNvPr id="3" name="מציין מיקום תוכן 2">
            <a:extLst>
              <a:ext uri="{FF2B5EF4-FFF2-40B4-BE49-F238E27FC236}">
                <a16:creationId xmlns:a16="http://schemas.microsoft.com/office/drawing/2014/main" xmlns="" id="{E744BBE0-AEB2-4F1B-9B28-E0B9070BDFA0}"/>
              </a:ext>
            </a:extLst>
          </p:cNvPr>
          <p:cNvSpPr>
            <a:spLocks noGrp="1"/>
          </p:cNvSpPr>
          <p:nvPr>
            <p:ph idx="1"/>
          </p:nvPr>
        </p:nvSpPr>
        <p:spPr>
          <a:xfrm>
            <a:off x="277091" y="1177641"/>
            <a:ext cx="11554691" cy="5444833"/>
          </a:xfrm>
        </p:spPr>
        <p:txBody>
          <a:bodyPr>
            <a:normAutofit/>
          </a:bodyPr>
          <a:lstStyle/>
          <a:p>
            <a:r>
              <a:rPr lang="he-IL" dirty="0">
                <a:solidFill>
                  <a:schemeClr val="tx1"/>
                </a:solidFill>
              </a:rPr>
              <a:t>הבית האחרון נפתח בתפנית מפתיעה. באותו מפגש </a:t>
            </a:r>
            <a:r>
              <a:rPr lang="he-IL" dirty="0" err="1">
                <a:solidFill>
                  <a:schemeClr val="tx1"/>
                </a:solidFill>
              </a:rPr>
              <a:t>אמיתי</a:t>
            </a:r>
            <a:r>
              <a:rPr lang="he-IL" dirty="0">
                <a:solidFill>
                  <a:schemeClr val="tx1"/>
                </a:solidFill>
              </a:rPr>
              <a:t> או מדומיין, נוגעת האישה בדובר. הדימוי </a:t>
            </a:r>
            <a:r>
              <a:rPr lang="he-IL" b="1" dirty="0">
                <a:solidFill>
                  <a:schemeClr val="tx1"/>
                </a:solidFill>
              </a:rPr>
              <a:t>"כיד מבהיקה" </a:t>
            </a:r>
            <a:r>
              <a:rPr lang="he-IL" dirty="0">
                <a:solidFill>
                  <a:schemeClr val="tx1"/>
                </a:solidFill>
              </a:rPr>
              <a:t>הוא חיובי מאוד (בניגוד ל"שפתיים כבות")</a:t>
            </a:r>
          </a:p>
          <a:p>
            <a:r>
              <a:rPr lang="he-IL" dirty="0">
                <a:solidFill>
                  <a:schemeClr val="tx1"/>
                </a:solidFill>
              </a:rPr>
              <a:t>העובדה שהמגע המתואר כאן מדומה (כ' הדימוי) ליד ולא נעשה באמצעותה, מותיר ספק אם הוא בכלל קורה במציאות, או רק בדמיון הדובר.</a:t>
            </a:r>
          </a:p>
          <a:p>
            <a:r>
              <a:rPr lang="he-IL" dirty="0">
                <a:solidFill>
                  <a:schemeClr val="tx1"/>
                </a:solidFill>
              </a:rPr>
              <a:t>המילה</a:t>
            </a:r>
            <a:r>
              <a:rPr lang="he-IL" b="1" dirty="0">
                <a:solidFill>
                  <a:schemeClr val="tx1"/>
                </a:solidFill>
              </a:rPr>
              <a:t> "פולחת" </a:t>
            </a:r>
            <a:r>
              <a:rPr lang="he-IL" dirty="0">
                <a:solidFill>
                  <a:schemeClr val="tx1"/>
                </a:solidFill>
              </a:rPr>
              <a:t>הופכת את השורה כולה ללשון ציורית המתארת רגע עוצמתי. </a:t>
            </a:r>
          </a:p>
          <a:p>
            <a:r>
              <a:rPr lang="he-IL" dirty="0">
                <a:solidFill>
                  <a:schemeClr val="tx1"/>
                </a:solidFill>
              </a:rPr>
              <a:t>ניתן להסיק מהדימוי </a:t>
            </a:r>
            <a:r>
              <a:rPr lang="he-IL" b="1" dirty="0">
                <a:solidFill>
                  <a:schemeClr val="tx1"/>
                </a:solidFill>
              </a:rPr>
              <a:t>"כזכר נשכח" </a:t>
            </a:r>
            <a:r>
              <a:rPr lang="he-IL" dirty="0">
                <a:solidFill>
                  <a:schemeClr val="tx1"/>
                </a:solidFill>
              </a:rPr>
              <a:t>שאין מדובר כאן במפגש ממשי, אלא רק בהיזכרות המציפה את הדמיון</a:t>
            </a:r>
          </a:p>
          <a:p>
            <a:r>
              <a:rPr lang="he-IL" dirty="0">
                <a:solidFill>
                  <a:schemeClr val="tx1"/>
                </a:solidFill>
              </a:rPr>
              <a:t>בשלוש שורות הסיום נוצר חיבור אינטימי. </a:t>
            </a:r>
            <a:r>
              <a:rPr lang="he-IL" dirty="0" err="1">
                <a:solidFill>
                  <a:schemeClr val="tx1"/>
                </a:solidFill>
              </a:rPr>
              <a:t>האנאפורה</a:t>
            </a:r>
            <a:r>
              <a:rPr lang="he-IL" dirty="0">
                <a:solidFill>
                  <a:schemeClr val="tx1"/>
                </a:solidFill>
              </a:rPr>
              <a:t> של המילה </a:t>
            </a:r>
            <a:r>
              <a:rPr lang="he-IL" b="1" dirty="0">
                <a:solidFill>
                  <a:schemeClr val="tx1"/>
                </a:solidFill>
              </a:rPr>
              <a:t>"הדממה" </a:t>
            </a:r>
            <a:r>
              <a:rPr lang="he-IL" dirty="0">
                <a:solidFill>
                  <a:schemeClr val="tx1"/>
                </a:solidFill>
              </a:rPr>
              <a:t>יוצרת מעטפת של שקט ורוגע, שמבעדה ניתן לשמוע את פעימות הלב (סמל לחיים). דממה מיוחדת, ואותה מבקש הדובר להעניק לאהובתו.  </a:t>
            </a:r>
          </a:p>
          <a:p>
            <a:r>
              <a:rPr lang="he-IL" dirty="0">
                <a:solidFill>
                  <a:schemeClr val="tx1"/>
                </a:solidFill>
              </a:rPr>
              <a:t>אולם יש גם משהו בסיום מעודן זה הרומז לכישלון.  נראה כי הממשות של האישה איננה אלא דממה, ואם כך הדבר, הרי שלא תתכן פגישה </a:t>
            </a:r>
            <a:r>
              <a:rPr lang="he-IL" dirty="0" err="1">
                <a:solidFill>
                  <a:schemeClr val="tx1"/>
                </a:solidFill>
              </a:rPr>
              <a:t>אמיתית</a:t>
            </a:r>
            <a:r>
              <a:rPr lang="he-IL" dirty="0">
                <a:solidFill>
                  <a:schemeClr val="tx1"/>
                </a:solidFill>
              </a:rPr>
              <a:t> וכל המתואר בשיר יוותר בגדר פנטזיה</a:t>
            </a:r>
          </a:p>
        </p:txBody>
      </p:sp>
    </p:spTree>
    <p:extLst>
      <p:ext uri="{BB962C8B-B14F-4D97-AF65-F5344CB8AC3E}">
        <p14:creationId xmlns:p14="http://schemas.microsoft.com/office/powerpoint/2010/main" val="4002403582"/>
      </p:ext>
    </p:extLst>
  </p:cSld>
  <p:clrMapOvr>
    <a:masterClrMapping/>
  </p:clrMapOvr>
</p:sld>
</file>

<file path=ppt/theme/theme1.xml><?xml version="1.0" encoding="utf-8"?>
<a:theme xmlns:a="http://schemas.openxmlformats.org/drawingml/2006/main" name="בסיס">
  <a:themeElements>
    <a:clrScheme name="בסיס">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בסיס">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בסיס">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בסיס</Template>
  <TotalTime>127</TotalTime>
  <Words>884</Words>
  <Application>Microsoft Office PowerPoint</Application>
  <PresentationFormat>מסך רחב</PresentationFormat>
  <Paragraphs>89</Paragraphs>
  <Slides>13</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13</vt:i4>
      </vt:variant>
    </vt:vector>
  </HeadingPairs>
  <TitlesOfParts>
    <vt:vector size="18" baseType="lpstr">
      <vt:lpstr>alef</vt:lpstr>
      <vt:lpstr>Arial</vt:lpstr>
      <vt:lpstr>Corbel</vt:lpstr>
      <vt:lpstr>Gisha</vt:lpstr>
      <vt:lpstr>בסיס</vt:lpstr>
      <vt:lpstr>עוד אבוא אל ספך</vt:lpstr>
      <vt:lpstr>על המשורר</vt:lpstr>
      <vt:lpstr>מצגת של PowerPoint</vt:lpstr>
      <vt:lpstr>מצגת של PowerPoint</vt:lpstr>
      <vt:lpstr>בית א'</vt:lpstr>
      <vt:lpstr>מצגת של PowerPoint</vt:lpstr>
      <vt:lpstr>בית ב'</vt:lpstr>
      <vt:lpstr>מצגת של PowerPoint</vt:lpstr>
      <vt:lpstr>בית ג'</vt:lpstr>
      <vt:lpstr>אמצעים רטוריים</vt:lpstr>
      <vt:lpstr>אמצעים רטוריים</vt:lpstr>
      <vt:lpstr>אמצעים רטוריים</vt:lpstr>
      <vt:lpstr>סיכום</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עוד אבוא אל ספך</dc:title>
  <dc:creator>הילה כהן</dc:creator>
  <cp:lastModifiedBy>Haklaim</cp:lastModifiedBy>
  <cp:revision>14</cp:revision>
  <dcterms:created xsi:type="dcterms:W3CDTF">2018-12-29T17:08:55Z</dcterms:created>
  <dcterms:modified xsi:type="dcterms:W3CDTF">2019-12-23T10:13:24Z</dcterms:modified>
</cp:coreProperties>
</file>