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9.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0.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1.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930" r:id="rId2"/>
    <p:sldMasterId id="2147484046" r:id="rId3"/>
    <p:sldMasterId id="2147484051" r:id="rId4"/>
    <p:sldMasterId id="2147484114" r:id="rId5"/>
    <p:sldMasterId id="2147484311" r:id="rId6"/>
    <p:sldMasterId id="2147484537" r:id="rId7"/>
    <p:sldMasterId id="2147484713" r:id="rId8"/>
    <p:sldMasterId id="2147484868" r:id="rId9"/>
    <p:sldMasterId id="2147484929" r:id="rId10"/>
    <p:sldMasterId id="2147484933" r:id="rId11"/>
    <p:sldMasterId id="2147484938" r:id="rId12"/>
    <p:sldMasterId id="2147485386" r:id="rId13"/>
    <p:sldMasterId id="2147485391" r:id="rId14"/>
  </p:sldMasterIdLst>
  <p:notesMasterIdLst>
    <p:notesMasterId r:id="rId49"/>
  </p:notesMasterIdLst>
  <p:sldIdLst>
    <p:sldId id="632" r:id="rId15"/>
    <p:sldId id="589" r:id="rId16"/>
    <p:sldId id="592" r:id="rId17"/>
    <p:sldId id="593" r:id="rId18"/>
    <p:sldId id="594" r:id="rId19"/>
    <p:sldId id="627" r:id="rId20"/>
    <p:sldId id="628" r:id="rId21"/>
    <p:sldId id="629" r:id="rId22"/>
    <p:sldId id="630" r:id="rId23"/>
    <p:sldId id="583" r:id="rId24"/>
    <p:sldId id="584" r:id="rId25"/>
    <p:sldId id="598" r:id="rId26"/>
    <p:sldId id="599" r:id="rId27"/>
    <p:sldId id="586" r:id="rId28"/>
    <p:sldId id="597" r:id="rId29"/>
    <p:sldId id="587" r:id="rId30"/>
    <p:sldId id="600" r:id="rId31"/>
    <p:sldId id="582" r:id="rId32"/>
    <p:sldId id="601" r:id="rId33"/>
    <p:sldId id="449" r:id="rId34"/>
    <p:sldId id="602" r:id="rId35"/>
    <p:sldId id="590" r:id="rId36"/>
    <p:sldId id="591" r:id="rId37"/>
    <p:sldId id="563" r:id="rId38"/>
    <p:sldId id="633" r:id="rId39"/>
    <p:sldId id="562" r:id="rId40"/>
    <p:sldId id="604" r:id="rId41"/>
    <p:sldId id="606" r:id="rId42"/>
    <p:sldId id="565" r:id="rId43"/>
    <p:sldId id="605" r:id="rId44"/>
    <p:sldId id="566" r:id="rId45"/>
    <p:sldId id="607" r:id="rId46"/>
    <p:sldId id="619" r:id="rId47"/>
    <p:sldId id="609" r:id="rId48"/>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006600"/>
    <a:srgbClr val="FF6600"/>
    <a:srgbClr val="366FB4"/>
    <a:srgbClr val="6294D0"/>
    <a:srgbClr val="FFFF9F"/>
    <a:srgbClr val="FFFFCC"/>
    <a:srgbClr val="F6FEDA"/>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012ECD-51FC-41F1-AA8D-1B2483CD663E}" styleName="סגנון בהיר 2 - הדגשה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סגנון בהיר 1 - הדגשה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223" autoAdjust="0"/>
    <p:restoredTop sz="87257" autoAdjust="0"/>
  </p:normalViewPr>
  <p:slideViewPr>
    <p:cSldViewPr>
      <p:cViewPr>
        <p:scale>
          <a:sx n="79" d="100"/>
          <a:sy n="79" d="100"/>
        </p:scale>
        <p:origin x="-198" y="-36"/>
      </p:cViewPr>
      <p:guideLst>
        <p:guide orient="horz" pos="2160"/>
        <p:guide pos="2880"/>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66" d="100"/>
        <a:sy n="66" d="100"/>
      </p:scale>
      <p:origin x="0" y="1296"/>
    </p:cViewPr>
  </p:sorterViewPr>
  <p:notesViewPr>
    <p:cSldViewPr>
      <p:cViewPr varScale="1">
        <p:scale>
          <a:sx n="52" d="100"/>
          <a:sy n="52" d="100"/>
        </p:scale>
        <p:origin x="-2700" y="-84"/>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8" Type="http://schemas.openxmlformats.org/officeDocument/2006/relationships/slideMaster" Target="slideMasters/slideMaster8.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3D1F9589-438C-40F9-AA77-9D74331D16C4}" type="datetimeFigureOut">
              <a:rPr lang="he-IL"/>
              <a:pPr>
                <a:defRPr/>
              </a:pPr>
              <a:t>ט"ז/ניסן/תשע"ח</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011E7E3B-DA0C-4F3A-B4D5-3614BD613181}" type="slidenum">
              <a:rPr lang="he-IL"/>
              <a:pPr>
                <a:defRPr/>
              </a:pPr>
              <a:t>‹#›</a:t>
            </a:fld>
            <a:endParaRPr lang="he-IL" dirty="0"/>
          </a:p>
        </p:txBody>
      </p:sp>
    </p:spTree>
    <p:extLst>
      <p:ext uri="{BB962C8B-B14F-4D97-AF65-F5344CB8AC3E}">
        <p14:creationId xmlns:p14="http://schemas.microsoft.com/office/powerpoint/2010/main" val="1334124793"/>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02D0424-0B8C-45BD-A700-D6237E32859C}" type="slidenum">
              <a:rPr lang="he-IL">
                <a:solidFill>
                  <a:prstClr val="black"/>
                </a:solidFill>
              </a:rPr>
              <a:pPr>
                <a:defRPr/>
              </a:pPr>
              <a:t>1</a:t>
            </a:fld>
            <a:endParaRPr lang="he-IL" dirty="0">
              <a:solidFill>
                <a:prstClr val="black"/>
              </a:solidFill>
            </a:endParaRPr>
          </a:p>
        </p:txBody>
      </p:sp>
    </p:spTree>
    <p:extLst>
      <p:ext uri="{BB962C8B-B14F-4D97-AF65-F5344CB8AC3E}">
        <p14:creationId xmlns:p14="http://schemas.microsoft.com/office/powerpoint/2010/main" val="988367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0897514-CC2B-4A5B-97F0-7D01ADCAD1C3}" type="datetime8">
              <a:rPr lang="he-IL"/>
              <a:pPr>
                <a:defRPr/>
              </a:pPr>
              <a:t>01 אפריל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C3A962F-F23A-4F85-B6F6-5AA6DDA5E96F}" type="slidenum">
              <a:rPr lang="he-IL"/>
              <a:pPr>
                <a:defRPr/>
              </a:pPr>
              <a:t>‹#›</a:t>
            </a:fld>
            <a:endParaRPr lang="he-IL" dirty="0"/>
          </a:p>
        </p:txBody>
      </p:sp>
    </p:spTree>
    <p:extLst>
      <p:ext uri="{BB962C8B-B14F-4D97-AF65-F5344CB8AC3E}">
        <p14:creationId xmlns:p14="http://schemas.microsoft.com/office/powerpoint/2010/main" val="2389778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5AF1BF5-757F-4E8C-9846-1161D5A16376}" type="slidenum">
              <a:rPr lang="he-IL"/>
              <a:pPr>
                <a:defRPr/>
              </a:pPr>
              <a:t>‹#›</a:t>
            </a:fld>
            <a:endParaRPr lang="he-IL" dirty="0"/>
          </a:p>
        </p:txBody>
      </p:sp>
    </p:spTree>
    <p:extLst>
      <p:ext uri="{BB962C8B-B14F-4D97-AF65-F5344CB8AC3E}">
        <p14:creationId xmlns:p14="http://schemas.microsoft.com/office/powerpoint/2010/main" val="162000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6271815-707C-4A54-AA5B-B8E35FF1F12F}" type="datetime8">
              <a:rPr lang="he-IL"/>
              <a:pPr>
                <a:defRPr/>
              </a:pPr>
              <a:t>01 אפריל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4A4D925-BE9E-45BE-95BB-C2CD43C717E0}" type="slidenum">
              <a:rPr lang="he-IL"/>
              <a:pPr>
                <a:defRPr/>
              </a:pPr>
              <a:t>‹#›</a:t>
            </a:fld>
            <a:endParaRPr lang="he-IL" dirty="0"/>
          </a:p>
        </p:txBody>
      </p:sp>
    </p:spTree>
    <p:extLst>
      <p:ext uri="{BB962C8B-B14F-4D97-AF65-F5344CB8AC3E}">
        <p14:creationId xmlns:p14="http://schemas.microsoft.com/office/powerpoint/2010/main" val="1756418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38F66B4-D876-417C-A244-38545781BD6E}" type="slidenum">
              <a:rPr lang="he-IL"/>
              <a:pPr>
                <a:defRPr/>
              </a:pPr>
              <a:t>‹#›</a:t>
            </a:fld>
            <a:endParaRPr lang="he-IL" dirty="0"/>
          </a:p>
        </p:txBody>
      </p:sp>
    </p:spTree>
    <p:extLst>
      <p:ext uri="{BB962C8B-B14F-4D97-AF65-F5344CB8AC3E}">
        <p14:creationId xmlns:p14="http://schemas.microsoft.com/office/powerpoint/2010/main" val="3709244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389B5C6-2158-4320-89F9-DBDF504626D3}" type="slidenum">
              <a:rPr lang="he-IL"/>
              <a:pPr>
                <a:defRPr/>
              </a:pPr>
              <a:t>‹#›</a:t>
            </a:fld>
            <a:endParaRPr lang="he-IL" dirty="0"/>
          </a:p>
        </p:txBody>
      </p:sp>
    </p:spTree>
    <p:extLst>
      <p:ext uri="{BB962C8B-B14F-4D97-AF65-F5344CB8AC3E}">
        <p14:creationId xmlns:p14="http://schemas.microsoft.com/office/powerpoint/2010/main" val="1527889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D20347D-5DD1-41FD-8CBF-7310B9E2E6B4}" type="datetime8">
              <a:rPr lang="he-IL"/>
              <a:pPr>
                <a:defRPr/>
              </a:pPr>
              <a:t>01 אפריל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6D97322-0FD0-4310-9261-4AB604535EAF}" type="slidenum">
              <a:rPr lang="he-IL"/>
              <a:pPr>
                <a:defRPr/>
              </a:pPr>
              <a:t>‹#›</a:t>
            </a:fld>
            <a:endParaRPr lang="he-IL" dirty="0"/>
          </a:p>
        </p:txBody>
      </p:sp>
    </p:spTree>
    <p:extLst>
      <p:ext uri="{BB962C8B-B14F-4D97-AF65-F5344CB8AC3E}">
        <p14:creationId xmlns:p14="http://schemas.microsoft.com/office/powerpoint/2010/main" val="1720720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209D2A4-5E3C-4360-BB9E-5DC575FC99DA}" type="slidenum">
              <a:rPr lang="he-IL"/>
              <a:pPr>
                <a:defRPr/>
              </a:pPr>
              <a:t>‹#›</a:t>
            </a:fld>
            <a:endParaRPr lang="he-IL" dirty="0"/>
          </a:p>
        </p:txBody>
      </p:sp>
    </p:spTree>
    <p:extLst>
      <p:ext uri="{BB962C8B-B14F-4D97-AF65-F5344CB8AC3E}">
        <p14:creationId xmlns:p14="http://schemas.microsoft.com/office/powerpoint/2010/main" val="2517631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DA31C10-5FA7-4363-8D88-FC8831D30ADC}" type="slidenum">
              <a:rPr lang="he-IL"/>
              <a:pPr>
                <a:defRPr/>
              </a:pPr>
              <a:t>‹#›</a:t>
            </a:fld>
            <a:endParaRPr lang="he-IL" dirty="0"/>
          </a:p>
        </p:txBody>
      </p:sp>
    </p:spTree>
    <p:extLst>
      <p:ext uri="{BB962C8B-B14F-4D97-AF65-F5344CB8AC3E}">
        <p14:creationId xmlns:p14="http://schemas.microsoft.com/office/powerpoint/2010/main" val="3711829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8DA62A2-2A1A-41F1-B275-492735D5E25A}" type="datetime8">
              <a:rPr lang="he-IL"/>
              <a:pPr>
                <a:defRPr/>
              </a:pPr>
              <a:t>01 אפריל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6F31A09-74BD-46DA-A7B7-7681506BDAD9}" type="slidenum">
              <a:rPr lang="he-IL"/>
              <a:pPr>
                <a:defRPr/>
              </a:pPr>
              <a:t>‹#›</a:t>
            </a:fld>
            <a:endParaRPr lang="he-IL" dirty="0"/>
          </a:p>
        </p:txBody>
      </p:sp>
    </p:spTree>
    <p:extLst>
      <p:ext uri="{BB962C8B-B14F-4D97-AF65-F5344CB8AC3E}">
        <p14:creationId xmlns:p14="http://schemas.microsoft.com/office/powerpoint/2010/main" val="1075907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EF71C21-19B0-4564-8B3C-546E621C19D9}" type="slidenum">
              <a:rPr lang="he-IL"/>
              <a:pPr>
                <a:defRPr/>
              </a:pPr>
              <a:t>‹#›</a:t>
            </a:fld>
            <a:endParaRPr lang="he-IL" dirty="0"/>
          </a:p>
        </p:txBody>
      </p:sp>
    </p:spTree>
    <p:extLst>
      <p:ext uri="{BB962C8B-B14F-4D97-AF65-F5344CB8AC3E}">
        <p14:creationId xmlns:p14="http://schemas.microsoft.com/office/powerpoint/2010/main" val="541973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1109CE6-B86B-4C77-88D3-0ABFEE8F17B9}" type="slidenum">
              <a:rPr lang="he-IL"/>
              <a:pPr>
                <a:defRPr/>
              </a:pPr>
              <a:t>‹#›</a:t>
            </a:fld>
            <a:endParaRPr lang="he-IL" dirty="0"/>
          </a:p>
        </p:txBody>
      </p:sp>
    </p:spTree>
    <p:extLst>
      <p:ext uri="{BB962C8B-B14F-4D97-AF65-F5344CB8AC3E}">
        <p14:creationId xmlns:p14="http://schemas.microsoft.com/office/powerpoint/2010/main" val="1320179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C01F768-750C-4104-8838-7C605E6E3826}" type="slidenum">
              <a:rPr lang="he-IL"/>
              <a:pPr>
                <a:defRPr/>
              </a:pPr>
              <a:t>‹#›</a:t>
            </a:fld>
            <a:endParaRPr lang="he-IL" dirty="0"/>
          </a:p>
        </p:txBody>
      </p:sp>
    </p:spTree>
    <p:extLst>
      <p:ext uri="{BB962C8B-B14F-4D97-AF65-F5344CB8AC3E}">
        <p14:creationId xmlns:p14="http://schemas.microsoft.com/office/powerpoint/2010/main" val="2840641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C75C3B7-9E42-4E55-B39E-485441CB198F}" type="datetime8">
              <a:rPr lang="he-IL"/>
              <a:pPr>
                <a:defRPr/>
              </a:pPr>
              <a:t>01 אפריל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B21BB2F-6BD6-4EE8-BFD3-53DE29A6A6C4}" type="slidenum">
              <a:rPr lang="he-IL"/>
              <a:pPr>
                <a:defRPr/>
              </a:pPr>
              <a:t>‹#›</a:t>
            </a:fld>
            <a:endParaRPr lang="he-IL" dirty="0"/>
          </a:p>
        </p:txBody>
      </p:sp>
    </p:spTree>
    <p:extLst>
      <p:ext uri="{BB962C8B-B14F-4D97-AF65-F5344CB8AC3E}">
        <p14:creationId xmlns:p14="http://schemas.microsoft.com/office/powerpoint/2010/main" val="1240242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F05569C-120D-47C6-8CC9-751CA285EC85}" type="slidenum">
              <a:rPr lang="he-IL"/>
              <a:pPr>
                <a:defRPr/>
              </a:pPr>
              <a:t>‹#›</a:t>
            </a:fld>
            <a:endParaRPr lang="he-IL" dirty="0"/>
          </a:p>
        </p:txBody>
      </p:sp>
    </p:spTree>
    <p:extLst>
      <p:ext uri="{BB962C8B-B14F-4D97-AF65-F5344CB8AC3E}">
        <p14:creationId xmlns:p14="http://schemas.microsoft.com/office/powerpoint/2010/main" val="1880380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0D9ABF7-CB64-45BB-B48F-692809E10205}" type="slidenum">
              <a:rPr lang="he-IL"/>
              <a:pPr>
                <a:defRPr/>
              </a:pPr>
              <a:t>‹#›</a:t>
            </a:fld>
            <a:endParaRPr lang="he-IL" dirty="0"/>
          </a:p>
        </p:txBody>
      </p:sp>
    </p:spTree>
    <p:extLst>
      <p:ext uri="{BB962C8B-B14F-4D97-AF65-F5344CB8AC3E}">
        <p14:creationId xmlns:p14="http://schemas.microsoft.com/office/powerpoint/2010/main" val="3789962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532E74F-A1DC-4864-BDF7-326F19512831}" type="datetime8">
              <a:rPr lang="he-IL"/>
              <a:pPr>
                <a:defRPr/>
              </a:pPr>
              <a:t>01 אפריל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E0198D4-1A57-4945-9FAA-E6C05DAC4DD7}" type="slidenum">
              <a:rPr lang="he-IL"/>
              <a:pPr>
                <a:defRPr/>
              </a:pPr>
              <a:t>‹#›</a:t>
            </a:fld>
            <a:endParaRPr lang="he-IL" dirty="0"/>
          </a:p>
        </p:txBody>
      </p:sp>
    </p:spTree>
    <p:extLst>
      <p:ext uri="{BB962C8B-B14F-4D97-AF65-F5344CB8AC3E}">
        <p14:creationId xmlns:p14="http://schemas.microsoft.com/office/powerpoint/2010/main" val="1410574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FA7088A-89F4-4929-A9A9-D62398CF224B}" type="slidenum">
              <a:rPr lang="he-IL"/>
              <a:pPr>
                <a:defRPr/>
              </a:pPr>
              <a:t>‹#›</a:t>
            </a:fld>
            <a:endParaRPr lang="he-IL" dirty="0"/>
          </a:p>
        </p:txBody>
      </p:sp>
    </p:spTree>
    <p:extLst>
      <p:ext uri="{BB962C8B-B14F-4D97-AF65-F5344CB8AC3E}">
        <p14:creationId xmlns:p14="http://schemas.microsoft.com/office/powerpoint/2010/main" val="3797466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A51637D-9051-4744-BD8E-3D01270E8A22}" type="slidenum">
              <a:rPr lang="he-IL"/>
              <a:pPr>
                <a:defRPr/>
              </a:pPr>
              <a:t>‹#›</a:t>
            </a:fld>
            <a:endParaRPr lang="he-IL" dirty="0"/>
          </a:p>
        </p:txBody>
      </p:sp>
    </p:spTree>
    <p:extLst>
      <p:ext uri="{BB962C8B-B14F-4D97-AF65-F5344CB8AC3E}">
        <p14:creationId xmlns:p14="http://schemas.microsoft.com/office/powerpoint/2010/main" val="4115721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906628E-95BE-4664-9B26-59CC0593D839}" type="datetime8">
              <a:rPr lang="he-IL"/>
              <a:pPr>
                <a:defRPr/>
              </a:pPr>
              <a:t>01 אפריל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378E1DC-3A1C-48A1-AE2F-F91534B9BF59}" type="slidenum">
              <a:rPr lang="he-IL"/>
              <a:pPr>
                <a:defRPr/>
              </a:pPr>
              <a:t>‹#›</a:t>
            </a:fld>
            <a:endParaRPr lang="he-IL" dirty="0"/>
          </a:p>
        </p:txBody>
      </p:sp>
    </p:spTree>
    <p:extLst>
      <p:ext uri="{BB962C8B-B14F-4D97-AF65-F5344CB8AC3E}">
        <p14:creationId xmlns:p14="http://schemas.microsoft.com/office/powerpoint/2010/main" val="6922297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31667CF-1155-42A8-8054-EB91F47EA47C}" type="slidenum">
              <a:rPr lang="he-IL"/>
              <a:pPr>
                <a:defRPr/>
              </a:pPr>
              <a:t>‹#›</a:t>
            </a:fld>
            <a:endParaRPr lang="he-IL" dirty="0"/>
          </a:p>
        </p:txBody>
      </p:sp>
    </p:spTree>
    <p:extLst>
      <p:ext uri="{BB962C8B-B14F-4D97-AF65-F5344CB8AC3E}">
        <p14:creationId xmlns:p14="http://schemas.microsoft.com/office/powerpoint/2010/main" val="33763190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013EDBB-E2C6-40B4-986A-F87FB3FC495E}" type="slidenum">
              <a:rPr lang="he-IL"/>
              <a:pPr>
                <a:defRPr/>
              </a:pPr>
              <a:t>‹#›</a:t>
            </a:fld>
            <a:endParaRPr lang="he-IL" dirty="0"/>
          </a:p>
        </p:txBody>
      </p:sp>
    </p:spTree>
    <p:extLst>
      <p:ext uri="{BB962C8B-B14F-4D97-AF65-F5344CB8AC3E}">
        <p14:creationId xmlns:p14="http://schemas.microsoft.com/office/powerpoint/2010/main" val="4149967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CE241B8-2A2C-43BF-A8DD-2344C80148A9}" type="datetime8">
              <a:rPr lang="he-IL"/>
              <a:pPr>
                <a:defRPr/>
              </a:pPr>
              <a:t>01 אפריל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02939EB-6F1B-4D65-8268-4D8B81D80183}" type="slidenum">
              <a:rPr lang="he-IL"/>
              <a:pPr>
                <a:defRPr/>
              </a:pPr>
              <a:t>‹#›</a:t>
            </a:fld>
            <a:endParaRPr lang="he-IL" dirty="0"/>
          </a:p>
        </p:txBody>
      </p:sp>
    </p:spTree>
    <p:extLst>
      <p:ext uri="{BB962C8B-B14F-4D97-AF65-F5344CB8AC3E}">
        <p14:creationId xmlns:p14="http://schemas.microsoft.com/office/powerpoint/2010/main" val="191835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9ECE91B-4AB2-44AD-80FB-341744F0CA4D}" type="slidenum">
              <a:rPr lang="he-IL"/>
              <a:pPr>
                <a:defRPr/>
              </a:pPr>
              <a:t>‹#›</a:t>
            </a:fld>
            <a:endParaRPr lang="he-IL" dirty="0"/>
          </a:p>
        </p:txBody>
      </p:sp>
    </p:spTree>
    <p:extLst>
      <p:ext uri="{BB962C8B-B14F-4D97-AF65-F5344CB8AC3E}">
        <p14:creationId xmlns:p14="http://schemas.microsoft.com/office/powerpoint/2010/main" val="30097836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9FBF085-B37E-4B55-8C34-25048E5A36F7}" type="slidenum">
              <a:rPr lang="he-IL"/>
              <a:pPr>
                <a:defRPr/>
              </a:pPr>
              <a:t>‹#›</a:t>
            </a:fld>
            <a:endParaRPr lang="he-IL" dirty="0"/>
          </a:p>
        </p:txBody>
      </p:sp>
    </p:spTree>
    <p:extLst>
      <p:ext uri="{BB962C8B-B14F-4D97-AF65-F5344CB8AC3E}">
        <p14:creationId xmlns:p14="http://schemas.microsoft.com/office/powerpoint/2010/main" val="1537144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6B110F5-C234-4E01-A4E0-22DBD589A858}" type="slidenum">
              <a:rPr lang="he-IL"/>
              <a:pPr>
                <a:defRPr/>
              </a:pPr>
              <a:t>‹#›</a:t>
            </a:fld>
            <a:endParaRPr lang="he-IL" dirty="0"/>
          </a:p>
        </p:txBody>
      </p:sp>
    </p:spTree>
    <p:extLst>
      <p:ext uri="{BB962C8B-B14F-4D97-AF65-F5344CB8AC3E}">
        <p14:creationId xmlns:p14="http://schemas.microsoft.com/office/powerpoint/2010/main" val="2997891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23E9A0C-40C7-4ED8-BB1B-11478B22C1B8}" type="datetime8">
              <a:rPr lang="he-IL"/>
              <a:pPr>
                <a:defRPr/>
              </a:pPr>
              <a:t>01 אפריל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D77EF71-A633-487D-850C-F6DE4C917ED6}" type="slidenum">
              <a:rPr lang="he-IL"/>
              <a:pPr>
                <a:defRPr/>
              </a:pPr>
              <a:t>‹#›</a:t>
            </a:fld>
            <a:endParaRPr lang="he-IL" dirty="0"/>
          </a:p>
        </p:txBody>
      </p:sp>
    </p:spTree>
    <p:extLst>
      <p:ext uri="{BB962C8B-B14F-4D97-AF65-F5344CB8AC3E}">
        <p14:creationId xmlns:p14="http://schemas.microsoft.com/office/powerpoint/2010/main" val="2844697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C03F679-B3DB-446E-ADC6-BC469642C464}" type="slidenum">
              <a:rPr lang="he-IL"/>
              <a:pPr>
                <a:defRPr/>
              </a:pPr>
              <a:t>‹#›</a:t>
            </a:fld>
            <a:endParaRPr lang="he-IL" dirty="0"/>
          </a:p>
        </p:txBody>
      </p:sp>
    </p:spTree>
    <p:extLst>
      <p:ext uri="{BB962C8B-B14F-4D97-AF65-F5344CB8AC3E}">
        <p14:creationId xmlns:p14="http://schemas.microsoft.com/office/powerpoint/2010/main" val="28889544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BA65366-7852-4540-9208-CFEAF129F2F3}" type="slidenum">
              <a:rPr lang="he-IL"/>
              <a:pPr>
                <a:defRPr/>
              </a:pPr>
              <a:t>‹#›</a:t>
            </a:fld>
            <a:endParaRPr lang="he-IL" dirty="0"/>
          </a:p>
        </p:txBody>
      </p:sp>
    </p:spTree>
    <p:extLst>
      <p:ext uri="{BB962C8B-B14F-4D97-AF65-F5344CB8AC3E}">
        <p14:creationId xmlns:p14="http://schemas.microsoft.com/office/powerpoint/2010/main" val="30848834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2554CB99-469B-4BCB-AA44-70015C49CAEA}" type="datetime8">
              <a:rPr lang="he-IL"/>
              <a:pPr>
                <a:defRPr/>
              </a:pPr>
              <a:t>01 אפריל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8716CB79-1A38-40FD-973F-B33B67B90C92}" type="slidenum">
              <a:rPr lang="he-IL"/>
              <a:pPr>
                <a:defRPr/>
              </a:pPr>
              <a:t>‹#›</a:t>
            </a:fld>
            <a:endParaRPr lang="he-IL" dirty="0"/>
          </a:p>
        </p:txBody>
      </p:sp>
    </p:spTree>
    <p:extLst>
      <p:ext uri="{BB962C8B-B14F-4D97-AF65-F5344CB8AC3E}">
        <p14:creationId xmlns:p14="http://schemas.microsoft.com/office/powerpoint/2010/main" val="39528424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E851E4E-F346-4EC0-B427-B2D3919620E5}" type="datetime8">
              <a:rPr lang="he-IL"/>
              <a:pPr>
                <a:defRPr/>
              </a:pPr>
              <a:t>01 אפריל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510F05D-AF27-4B5D-82EA-986B0F188303}" type="slidenum">
              <a:rPr lang="he-IL"/>
              <a:pPr>
                <a:defRPr/>
              </a:pPr>
              <a:t>‹#›</a:t>
            </a:fld>
            <a:endParaRPr lang="he-IL" dirty="0"/>
          </a:p>
        </p:txBody>
      </p:sp>
    </p:spTree>
    <p:extLst>
      <p:ext uri="{BB962C8B-B14F-4D97-AF65-F5344CB8AC3E}">
        <p14:creationId xmlns:p14="http://schemas.microsoft.com/office/powerpoint/2010/main" val="2579985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611C4CD-A9DC-4C71-AEC1-C4015EF60A57}" type="slidenum">
              <a:rPr lang="he-IL"/>
              <a:pPr>
                <a:defRPr/>
              </a:pPr>
              <a:t>‹#›</a:t>
            </a:fld>
            <a:endParaRPr lang="he-IL" dirty="0"/>
          </a:p>
        </p:txBody>
      </p:sp>
    </p:spTree>
    <p:extLst>
      <p:ext uri="{BB962C8B-B14F-4D97-AF65-F5344CB8AC3E}">
        <p14:creationId xmlns:p14="http://schemas.microsoft.com/office/powerpoint/2010/main" val="42393912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748BC40-1FC9-4AA3-928F-261790DE2326}" type="slidenum">
              <a:rPr lang="he-IL"/>
              <a:pPr>
                <a:defRPr/>
              </a:pPr>
              <a:t>‹#›</a:t>
            </a:fld>
            <a:endParaRPr lang="he-IL" dirty="0"/>
          </a:p>
        </p:txBody>
      </p:sp>
    </p:spTree>
    <p:extLst>
      <p:ext uri="{BB962C8B-B14F-4D97-AF65-F5344CB8AC3E}">
        <p14:creationId xmlns:p14="http://schemas.microsoft.com/office/powerpoint/2010/main" val="852379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F4025A8-00C4-4948-9B66-7D28D2A7047C}" type="datetime8">
              <a:rPr lang="he-IL"/>
              <a:pPr>
                <a:defRPr/>
              </a:pPr>
              <a:t>01 אפריל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31C9096-CF7A-4528-98CA-07E18D9C9FDA}" type="slidenum">
              <a:rPr lang="he-IL"/>
              <a:pPr>
                <a:defRPr/>
              </a:pPr>
              <a:t>‹#›</a:t>
            </a:fld>
            <a:endParaRPr lang="he-IL" dirty="0"/>
          </a:p>
        </p:txBody>
      </p:sp>
    </p:spTree>
    <p:extLst>
      <p:ext uri="{BB962C8B-B14F-4D97-AF65-F5344CB8AC3E}">
        <p14:creationId xmlns:p14="http://schemas.microsoft.com/office/powerpoint/2010/main" val="3633002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EADF3FA5-8244-46D1-93C4-7BF5A15EDC21}" type="datetime8">
              <a:rPr lang="he-IL"/>
              <a:pPr>
                <a:defRPr/>
              </a:pPr>
              <a:t>01 אפריל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BEB9E60C-5F2D-4CCA-B197-7BDA38793F7E}" type="slidenum">
              <a:rPr lang="he-IL"/>
              <a:pPr>
                <a:defRPr/>
              </a:pPr>
              <a:t>‹#›</a:t>
            </a:fld>
            <a:endParaRPr lang="he-IL" dirty="0"/>
          </a:p>
        </p:txBody>
      </p:sp>
    </p:spTree>
    <p:extLst>
      <p:ext uri="{BB962C8B-B14F-4D97-AF65-F5344CB8AC3E}">
        <p14:creationId xmlns:p14="http://schemas.microsoft.com/office/powerpoint/2010/main" val="39713611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2B3902E-95DC-40E3-9640-A49A63D35E6B}" type="slidenum">
              <a:rPr lang="he-IL"/>
              <a:pPr>
                <a:defRPr/>
              </a:pPr>
              <a:t>‹#›</a:t>
            </a:fld>
            <a:endParaRPr lang="he-IL" dirty="0"/>
          </a:p>
        </p:txBody>
      </p:sp>
    </p:spTree>
    <p:extLst>
      <p:ext uri="{BB962C8B-B14F-4D97-AF65-F5344CB8AC3E}">
        <p14:creationId xmlns:p14="http://schemas.microsoft.com/office/powerpoint/2010/main" val="10823142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C14DF64-A4BB-430C-AF54-7D35EA3A7833}" type="slidenum">
              <a:rPr lang="he-IL"/>
              <a:pPr>
                <a:defRPr/>
              </a:pPr>
              <a:t>‹#›</a:t>
            </a:fld>
            <a:endParaRPr lang="he-IL" dirty="0"/>
          </a:p>
        </p:txBody>
      </p:sp>
    </p:spTree>
    <p:extLst>
      <p:ext uri="{BB962C8B-B14F-4D97-AF65-F5344CB8AC3E}">
        <p14:creationId xmlns:p14="http://schemas.microsoft.com/office/powerpoint/2010/main" val="24421056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81F75C2-8BDE-4F61-8EEB-7AE7A572AD27}" type="datetime8">
              <a:rPr lang="he-IL"/>
              <a:pPr>
                <a:defRPr/>
              </a:pPr>
              <a:t>01 אפריל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4B6808F-A550-45C0-91EC-7447B6624019}" type="slidenum">
              <a:rPr lang="he-IL"/>
              <a:pPr>
                <a:defRPr/>
              </a:pPr>
              <a:t>‹#›</a:t>
            </a:fld>
            <a:endParaRPr lang="he-IL" dirty="0"/>
          </a:p>
        </p:txBody>
      </p:sp>
    </p:spTree>
    <p:extLst>
      <p:ext uri="{BB962C8B-B14F-4D97-AF65-F5344CB8AC3E}">
        <p14:creationId xmlns:p14="http://schemas.microsoft.com/office/powerpoint/2010/main" val="21578277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B4DCEF0-FBCF-4340-AB6F-E2391C379B4D}" type="slidenum">
              <a:rPr lang="he-IL"/>
              <a:pPr>
                <a:defRPr/>
              </a:pPr>
              <a:t>‹#›</a:t>
            </a:fld>
            <a:endParaRPr lang="he-IL" dirty="0"/>
          </a:p>
        </p:txBody>
      </p:sp>
    </p:spTree>
    <p:extLst>
      <p:ext uri="{BB962C8B-B14F-4D97-AF65-F5344CB8AC3E}">
        <p14:creationId xmlns:p14="http://schemas.microsoft.com/office/powerpoint/2010/main" val="5215026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02C91561-F7A1-439D-96DE-DD35FEE2A9B2}" type="slidenum">
              <a:rPr lang="he-IL"/>
              <a:pPr>
                <a:defRPr/>
              </a:pPr>
              <a:t>‹#›</a:t>
            </a:fld>
            <a:endParaRPr lang="he-IL" dirty="0"/>
          </a:p>
        </p:txBody>
      </p:sp>
    </p:spTree>
    <p:extLst>
      <p:ext uri="{BB962C8B-B14F-4D97-AF65-F5344CB8AC3E}">
        <p14:creationId xmlns:p14="http://schemas.microsoft.com/office/powerpoint/2010/main" val="2797656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68B01F5-C88D-4502-9583-036B60C71740}" type="datetime8">
              <a:rPr lang="he-IL"/>
              <a:pPr>
                <a:defRPr/>
              </a:pPr>
              <a:t>01 אפריל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259D746-0AE6-4E6B-961A-A156241AB1AE}" type="slidenum">
              <a:rPr lang="he-IL"/>
              <a:pPr>
                <a:defRPr/>
              </a:pPr>
              <a:t>‹#›</a:t>
            </a:fld>
            <a:endParaRPr lang="he-IL" dirty="0"/>
          </a:p>
        </p:txBody>
      </p:sp>
    </p:spTree>
    <p:extLst>
      <p:ext uri="{BB962C8B-B14F-4D97-AF65-F5344CB8AC3E}">
        <p14:creationId xmlns:p14="http://schemas.microsoft.com/office/powerpoint/2010/main" val="273874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F77146F-0198-40B4-9D11-10F68576FA7E}" type="slidenum">
              <a:rPr lang="he-IL"/>
              <a:pPr>
                <a:defRPr/>
              </a:pPr>
              <a:t>‹#›</a:t>
            </a:fld>
            <a:endParaRPr lang="he-IL" dirty="0"/>
          </a:p>
        </p:txBody>
      </p:sp>
    </p:spTree>
    <p:extLst>
      <p:ext uri="{BB962C8B-B14F-4D97-AF65-F5344CB8AC3E}">
        <p14:creationId xmlns:p14="http://schemas.microsoft.com/office/powerpoint/2010/main" val="2888848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2D1082D-4F41-4356-B74B-459694C901F5}" type="slidenum">
              <a:rPr lang="he-IL"/>
              <a:pPr>
                <a:defRPr/>
              </a:pPr>
              <a:t>‹#›</a:t>
            </a:fld>
            <a:endParaRPr lang="he-IL" dirty="0"/>
          </a:p>
        </p:txBody>
      </p:sp>
    </p:spTree>
    <p:extLst>
      <p:ext uri="{BB962C8B-B14F-4D97-AF65-F5344CB8AC3E}">
        <p14:creationId xmlns:p14="http://schemas.microsoft.com/office/powerpoint/2010/main" val="957084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BEDCA75-2322-4302-AF7B-5731C62630B0}" type="datetime8">
              <a:rPr lang="he-IL"/>
              <a:pPr>
                <a:defRPr/>
              </a:pPr>
              <a:t>01 אפריל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974F7B4-1D4E-4D1F-8529-70FBF70F909E}" type="slidenum">
              <a:rPr lang="he-IL"/>
              <a:pPr>
                <a:defRPr/>
              </a:pPr>
              <a:t>‹#›</a:t>
            </a:fld>
            <a:endParaRPr lang="he-IL" dirty="0"/>
          </a:p>
        </p:txBody>
      </p:sp>
    </p:spTree>
    <p:extLst>
      <p:ext uri="{BB962C8B-B14F-4D97-AF65-F5344CB8AC3E}">
        <p14:creationId xmlns:p14="http://schemas.microsoft.com/office/powerpoint/2010/main" val="510343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0E56AC0-FEEE-4A47-BBD9-48778E9D7487}" type="slidenum">
              <a:rPr lang="he-IL"/>
              <a:pPr>
                <a:defRPr/>
              </a:pPr>
              <a:t>‹#›</a:t>
            </a:fld>
            <a:endParaRPr lang="he-IL" dirty="0"/>
          </a:p>
        </p:txBody>
      </p:sp>
    </p:spTree>
    <p:extLst>
      <p:ext uri="{BB962C8B-B14F-4D97-AF65-F5344CB8AC3E}">
        <p14:creationId xmlns:p14="http://schemas.microsoft.com/office/powerpoint/2010/main" val="38805759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11.xml"/><Relationship Id="rId4" Type="http://schemas.openxmlformats.org/officeDocument/2006/relationships/slideLayout" Target="../slideLayouts/slideLayout35.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1.pn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1.pn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image" Target="../media/image1.png"/><Relationship Id="rId4"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9BE8F89-C1FA-4C6C-A830-1C6313A79968}" type="datetime8">
              <a:rPr lang="he-IL"/>
              <a:pPr>
                <a:defRPr/>
              </a:pPr>
              <a:t>01 אפריל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9DF3511-C513-480A-8CF8-5DD2560B5A5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530" r:id="rId1"/>
    <p:sldLayoutId id="2147485531" r:id="rId2"/>
    <p:sldLayoutId id="2147485532" r:id="rId3"/>
    <p:sldLayoutId id="2147485526"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D77B762-D974-4AB5-A2D3-A62A4E7540C5}" type="datetime8">
              <a:rPr lang="he-IL"/>
              <a:pPr>
                <a:defRPr/>
              </a:pPr>
              <a:t>01 אפריל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05485C4-BDF6-4D92-A9A1-73A7FF7B12A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557" r:id="rId1"/>
    <p:sldLayoutId id="2147485558" r:id="rId2"/>
    <p:sldLayoutId id="214748555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40728BF5-DAAF-4415-BEA9-1C49E7EA4EFD}" type="datetime8">
              <a:rPr lang="he-IL"/>
              <a:pPr>
                <a:defRPr/>
              </a:pPr>
              <a:t>01 אפריל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A7FB4BB-A163-4ADE-BC05-AB0B71A5F09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560" r:id="rId1"/>
    <p:sldLayoutId id="2147485561" r:id="rId2"/>
    <p:sldLayoutId id="2147485562" r:id="rId3"/>
    <p:sldLayoutId id="214748552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6A27CB93-128E-428F-8FD1-3A1FCACA7457}" type="datetime8">
              <a:rPr lang="he-IL"/>
              <a:pPr>
                <a:defRPr/>
              </a:pPr>
              <a:t>01 אפריל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8E0445F-C1CB-4CF1-A197-597F6FD445E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563" r:id="rId1"/>
    <p:sldLayoutId id="2147485564" r:id="rId2"/>
    <p:sldLayoutId id="214748556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710FCF1B-3870-431E-AD15-55C386F1B44A}" type="datetime8">
              <a:rPr lang="he-IL"/>
              <a:pPr>
                <a:defRPr/>
              </a:pPr>
              <a:t>01 אפריל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5E1889F-45F7-498F-BB55-C3540427D511}"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566" r:id="rId1"/>
    <p:sldLayoutId id="2147485567" r:id="rId2"/>
    <p:sldLayoutId id="2147485568"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2392D68-1FE1-4311-9B3B-1EC443240B4E}" type="datetime8">
              <a:rPr lang="he-IL"/>
              <a:pPr>
                <a:defRPr/>
              </a:pPr>
              <a:t>01 אפריל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0A80F35-C7AB-478D-8299-BBE5CFD7634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54CFD11-BB1E-44B5-A7B5-80C598458C26}" type="datetime8">
              <a:rPr lang="he-IL"/>
              <a:pPr>
                <a:defRPr/>
              </a:pPr>
              <a:t>01 אפריל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1477419-1C64-4AAA-8E3E-5E3D881FB1E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533" r:id="rId1"/>
    <p:sldLayoutId id="2147485534" r:id="rId2"/>
    <p:sldLayoutId id="214748553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4D51887-6FB1-4C78-A5AC-6FAD17E55F5E}" type="datetime8">
              <a:rPr lang="he-IL"/>
              <a:pPr>
                <a:defRPr/>
              </a:pPr>
              <a:t>01 אפריל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CB25D6C-0320-49A4-AD54-BFD0CD60635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536" r:id="rId1"/>
    <p:sldLayoutId id="2147485537" r:id="rId2"/>
    <p:sldLayoutId id="2147485538"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1855B116-AE0F-4EB1-8C35-86A924E38DF1}" type="datetime8">
              <a:rPr lang="he-IL"/>
              <a:pPr>
                <a:defRPr/>
              </a:pPr>
              <a:t>01 אפריל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24E4E48-E6D2-4B27-A9B7-382013BC1AC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539" r:id="rId1"/>
    <p:sldLayoutId id="2147485540" r:id="rId2"/>
    <p:sldLayoutId id="2147485541"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9A46CD9-437B-4578-A31A-DFE5C0353B72}" type="datetime8">
              <a:rPr lang="he-IL"/>
              <a:pPr>
                <a:defRPr/>
              </a:pPr>
              <a:t>01 אפריל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A1F314B-58A5-44A1-A680-7D6207E3B35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542" r:id="rId1"/>
    <p:sldLayoutId id="2147485543" r:id="rId2"/>
    <p:sldLayoutId id="214748554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6069A86-A4DA-4806-91A3-2FF77ABBCB2F}" type="datetime8">
              <a:rPr lang="he-IL"/>
              <a:pPr>
                <a:defRPr/>
              </a:pPr>
              <a:t>01 אפריל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1ABD5D9-4CBB-423B-B5D8-16B1E9E78C6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545" r:id="rId1"/>
    <p:sldLayoutId id="2147485546" r:id="rId2"/>
    <p:sldLayoutId id="2147485547"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60639D20-2D0B-47CB-8980-EBBC886B029C}" type="datetime8">
              <a:rPr lang="he-IL"/>
              <a:pPr>
                <a:defRPr/>
              </a:pPr>
              <a:t>01 אפריל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68D5E41-B087-478F-A7C9-372B2EDF8E4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548" r:id="rId1"/>
    <p:sldLayoutId id="2147485549" r:id="rId2"/>
    <p:sldLayoutId id="2147485550"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D3FA37F-FC46-4110-B1F9-6DEF3876EB65}" type="datetime8">
              <a:rPr lang="he-IL"/>
              <a:pPr>
                <a:defRPr/>
              </a:pPr>
              <a:t>01 אפריל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04C6662-9767-4589-9101-CDC4EBC140C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551" r:id="rId1"/>
    <p:sldLayoutId id="2147485552" r:id="rId2"/>
    <p:sldLayoutId id="2147485553"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8622D83-788C-4662-AE78-096758865536}" type="datetime8">
              <a:rPr lang="he-IL"/>
              <a:pPr>
                <a:defRPr/>
              </a:pPr>
              <a:t>01 אפריל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FCD42C0F-615C-414A-A692-6944366E4C2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554" r:id="rId1"/>
    <p:sldLayoutId id="2147485555" r:id="rId2"/>
    <p:sldLayoutId id="2147485556"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hyperlink" Target="http://storage.cet.ac.il/Resources/Biology/thecell/krum/difusion/simulation/new-difuzia.html" TargetMode="Externa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ience.cet.ac.il/science/transportation/transport10.asp"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ience.cet.ac.il/science/transportation/transport10.asp"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torage.cet.ac.il/Resources/Biology/thecell/krum/difusion/simulation/new-difuzia.html"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torage.cet.ac.il/Resources/Biology/thecell/krum/difusion/simulation/molekula.html"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mybag.ebaghigh.cet.ac.il/content/player.aspx?manifest=/api/manifests/item/he/9c84ff56-5684-473b-868b-3f549a03f22d/#?page=content-1" TargetMode="Externa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3" name="קבוצה 2"/>
          <p:cNvGrpSpPr/>
          <p:nvPr/>
        </p:nvGrpSpPr>
        <p:grpSpPr>
          <a:xfrm>
            <a:off x="344911" y="498029"/>
            <a:ext cx="8357566" cy="2642939"/>
            <a:chOff x="344911" y="354013"/>
            <a:chExt cx="8357566" cy="2642939"/>
          </a:xfrm>
        </p:grpSpPr>
        <p:sp>
          <p:nvSpPr>
            <p:cNvPr id="5" name="TextBox 4"/>
            <p:cNvSpPr txBox="1"/>
            <p:nvPr/>
          </p:nvSpPr>
          <p:spPr>
            <a:xfrm>
              <a:off x="539552" y="354013"/>
              <a:ext cx="8162925" cy="76944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400" b="1" dirty="0">
                  <a:solidFill>
                    <a:srgbClr val="1D4C72"/>
                  </a:solidFill>
                  <a:latin typeface="Arial"/>
                  <a:cs typeface="Arial"/>
                </a:rPr>
                <a:t>התא – מבנה ותפקוד</a:t>
              </a:r>
            </a:p>
          </p:txBody>
        </p:sp>
        <p:sp>
          <p:nvSpPr>
            <p:cNvPr id="10" name="TextBox 9"/>
            <p:cNvSpPr txBox="1"/>
            <p:nvPr/>
          </p:nvSpPr>
          <p:spPr>
            <a:xfrm>
              <a:off x="539552" y="1196752"/>
              <a:ext cx="8143875" cy="138499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4400" b="1" kern="0" dirty="0">
                  <a:solidFill>
                    <a:srgbClr val="FF6600"/>
                  </a:solidFill>
                  <a:latin typeface="Arial"/>
                  <a:cs typeface="Arial"/>
                </a:rPr>
                <a:t>מ</a:t>
              </a:r>
              <a:r>
                <a:rPr lang="he-IL" sz="4000" b="1" kern="0" dirty="0">
                  <a:solidFill>
                    <a:srgbClr val="FF6600"/>
                  </a:solidFill>
                  <a:latin typeface="Arial"/>
                  <a:cs typeface="Arial"/>
                </a:rPr>
                <a:t>עבר חומרים דרך הקרום </a:t>
              </a:r>
              <a:endParaRPr lang="he-IL" sz="4000" b="1" kern="0" dirty="0" smtClean="0">
                <a:solidFill>
                  <a:srgbClr val="FF6600"/>
                </a:solidFill>
                <a:latin typeface="Arial"/>
                <a:cs typeface="Arial"/>
              </a:endParaRPr>
            </a:p>
            <a:p>
              <a:pPr fontAlgn="auto">
                <a:spcBef>
                  <a:spcPts val="0"/>
                </a:spcBef>
                <a:spcAft>
                  <a:spcPts val="0"/>
                </a:spcAft>
                <a:defRPr/>
              </a:pPr>
              <a:r>
                <a:rPr lang="he-IL" sz="4000" b="1" kern="0" dirty="0" smtClean="0">
                  <a:solidFill>
                    <a:srgbClr val="FF6600"/>
                  </a:solidFill>
                  <a:latin typeface="Arial"/>
                  <a:cs typeface="Arial"/>
                </a:rPr>
                <a:t>בתהליך דיפוזיה</a:t>
              </a:r>
              <a:endParaRPr lang="he-IL" sz="4000" b="1" kern="0" dirty="0">
                <a:solidFill>
                  <a:srgbClr val="FF6600"/>
                </a:solidFill>
                <a:latin typeface="Arial"/>
                <a:cs typeface="Arial"/>
              </a:endParaRPr>
            </a:p>
          </p:txBody>
        </p:sp>
        <p:sp>
          <p:nvSpPr>
            <p:cNvPr id="9" name="Rectangle 3"/>
            <p:cNvSpPr/>
            <p:nvPr/>
          </p:nvSpPr>
          <p:spPr>
            <a:xfrm>
              <a:off x="344911" y="122272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125" name="Rectangle 18"/>
            <p:cNvSpPr>
              <a:spLocks noChangeArrowheads="1"/>
            </p:cNvSpPr>
            <p:nvPr/>
          </p:nvSpPr>
          <p:spPr bwMode="auto">
            <a:xfrm>
              <a:off x="7236296" y="2627065"/>
              <a:ext cx="1439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dirty="0">
                  <a:solidFill>
                    <a:srgbClr val="1D4C72"/>
                  </a:solidFill>
                  <a:latin typeface="Calibri" pitchFamily="34" charset="0"/>
                </a:rPr>
                <a:t>נושאי השיעור</a:t>
              </a:r>
            </a:p>
          </p:txBody>
        </p:sp>
      </p:grpSp>
      <p:sp>
        <p:nvSpPr>
          <p:cNvPr id="18" name="Rectangle 17"/>
          <p:cNvSpPr/>
          <p:nvPr/>
        </p:nvSpPr>
        <p:spPr>
          <a:xfrm>
            <a:off x="4788024" y="3146304"/>
            <a:ext cx="3799308" cy="7048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dirty="0">
                <a:solidFill>
                  <a:prstClr val="black"/>
                </a:solidFill>
              </a:rPr>
              <a:t> מאפייני הדיפוזיה</a:t>
            </a:r>
          </a:p>
          <a:p>
            <a:pPr fontAlgn="auto">
              <a:spcBef>
                <a:spcPts val="0"/>
              </a:spcBef>
              <a:spcAft>
                <a:spcPts val="0"/>
              </a:spcAft>
              <a:buFontTx/>
              <a:buBlip>
                <a:blip r:embed="rId4"/>
              </a:buBlip>
              <a:defRPr/>
            </a:pPr>
            <a:r>
              <a:rPr lang="he-IL" dirty="0">
                <a:solidFill>
                  <a:prstClr val="black"/>
                </a:solidFill>
              </a:rPr>
              <a:t> הגורמים המשפיעים על קצב הדיפוזיה</a:t>
            </a:r>
          </a:p>
        </p:txBody>
      </p:sp>
      <p:sp>
        <p:nvSpPr>
          <p:cNvPr id="21" name="Rectangle 18"/>
          <p:cNvSpPr>
            <a:spLocks noChangeArrowheads="1"/>
          </p:cNvSpPr>
          <p:nvPr/>
        </p:nvSpPr>
        <p:spPr bwMode="auto">
          <a:xfrm>
            <a:off x="7020272" y="4443096"/>
            <a:ext cx="1485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dirty="0" smtClean="0">
                <a:solidFill>
                  <a:srgbClr val="1D4C72"/>
                </a:solidFill>
              </a:rPr>
              <a:t>מצגות המשך:</a:t>
            </a:r>
          </a:p>
        </p:txBody>
      </p:sp>
      <p:sp>
        <p:nvSpPr>
          <p:cNvPr id="22" name="Rectangle 17"/>
          <p:cNvSpPr/>
          <p:nvPr/>
        </p:nvSpPr>
        <p:spPr>
          <a:xfrm>
            <a:off x="4788024" y="4873308"/>
            <a:ext cx="3731518" cy="13620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dirty="0">
                <a:solidFill>
                  <a:prstClr val="black"/>
                </a:solidFill>
              </a:rPr>
              <a:t> </a:t>
            </a:r>
            <a:r>
              <a:rPr lang="he-IL" dirty="0">
                <a:solidFill>
                  <a:prstClr val="black"/>
                </a:solidFill>
              </a:rPr>
              <a:t>מבנה הקרום ודרכי מעבר חומרים דרכו</a:t>
            </a:r>
          </a:p>
          <a:p>
            <a:pPr fontAlgn="auto">
              <a:spcBef>
                <a:spcPts val="0"/>
              </a:spcBef>
              <a:spcAft>
                <a:spcPts val="0"/>
              </a:spcAft>
              <a:buFontTx/>
              <a:buBlip>
                <a:blip r:embed="rId4"/>
              </a:buBlip>
              <a:defRPr/>
            </a:pPr>
            <a:r>
              <a:rPr lang="en-US" dirty="0">
                <a:solidFill>
                  <a:prstClr val="black"/>
                </a:solidFill>
              </a:rPr>
              <a:t> </a:t>
            </a:r>
            <a:r>
              <a:rPr lang="he-IL" dirty="0">
                <a:solidFill>
                  <a:prstClr val="black"/>
                </a:solidFill>
              </a:rPr>
              <a:t>אוסמוזה</a:t>
            </a:r>
          </a:p>
          <a:p>
            <a:pPr fontAlgn="auto">
              <a:spcBef>
                <a:spcPts val="0"/>
              </a:spcBef>
              <a:spcAft>
                <a:spcPts val="0"/>
              </a:spcAft>
              <a:buFontTx/>
              <a:buBlip>
                <a:blip r:embed="rId4"/>
              </a:buBlip>
              <a:defRPr/>
            </a:pPr>
            <a:r>
              <a:rPr lang="en-US" dirty="0">
                <a:solidFill>
                  <a:prstClr val="black"/>
                </a:solidFill>
              </a:rPr>
              <a:t> </a:t>
            </a:r>
            <a:r>
              <a:rPr lang="he-IL" dirty="0">
                <a:solidFill>
                  <a:prstClr val="black"/>
                </a:solidFill>
              </a:rPr>
              <a:t>אוסמוזה בתאים</a:t>
            </a:r>
          </a:p>
          <a:p>
            <a:pPr fontAlgn="auto">
              <a:spcBef>
                <a:spcPts val="0"/>
              </a:spcBef>
              <a:spcAft>
                <a:spcPts val="0"/>
              </a:spcAft>
              <a:buFontTx/>
              <a:buBlip>
                <a:blip r:embed="rId4"/>
              </a:buBlip>
              <a:defRPr/>
            </a:pPr>
            <a:r>
              <a:rPr lang="en-US" dirty="0">
                <a:solidFill>
                  <a:prstClr val="black"/>
                </a:solidFill>
              </a:rPr>
              <a:t> </a:t>
            </a:r>
            <a:r>
              <a:rPr lang="he-IL" dirty="0">
                <a:solidFill>
                  <a:prstClr val="black"/>
                </a:solidFill>
              </a:rPr>
              <a:t>אוסמוזה – תרגול נוסף</a:t>
            </a:r>
          </a:p>
          <a:p>
            <a:pPr fontAlgn="auto">
              <a:spcBef>
                <a:spcPts val="0"/>
              </a:spcBef>
              <a:spcAft>
                <a:spcPts val="0"/>
              </a:spcAft>
              <a:defRPr/>
            </a:pPr>
            <a:endParaRPr lang="he-IL" sz="2000" dirty="0">
              <a:solidFill>
                <a:prstClr val="black"/>
              </a:solidFill>
            </a:endParaRPr>
          </a:p>
        </p:txBody>
      </p:sp>
      <p:pic>
        <p:nvPicPr>
          <p:cNvPr id="11" name="Picture 2">
            <a:hlinkClick r:id="rId5"/>
          </p:cNvPr>
          <p:cNvPicPr>
            <a:picLocks noChangeAspect="1" noChangeArrowheads="1"/>
          </p:cNvPicPr>
          <p:nvPr/>
        </p:nvPicPr>
        <p:blipFill>
          <a:blip r:embed="rId6"/>
          <a:stretch>
            <a:fillRect/>
          </a:stretch>
        </p:blipFill>
        <p:spPr bwMode="auto">
          <a:xfrm>
            <a:off x="444424" y="3140968"/>
            <a:ext cx="4127576" cy="3094415"/>
          </a:xfrm>
          <a:prstGeom prst="rect">
            <a:avLst/>
          </a:prstGeom>
          <a:solidFill>
            <a:sysClr val="window" lastClr="FFFFFF">
              <a:lumMod val="95000"/>
            </a:sysClr>
          </a:solidFill>
          <a:ln w="22225">
            <a:solidFill>
              <a:sysClr val="window" lastClr="FFFFFF">
                <a:lumMod val="85000"/>
              </a:sysClr>
            </a:solidFill>
          </a:ln>
          <a:effectLst/>
        </p:spPr>
      </p:pic>
    </p:spTree>
    <p:extLst>
      <p:ext uri="{BB962C8B-B14F-4D97-AF65-F5344CB8AC3E}">
        <p14:creationId xmlns:p14="http://schemas.microsoft.com/office/powerpoint/2010/main" val="3534794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3: </a:t>
            </a:r>
            <a:r>
              <a:rPr lang="en-US" sz="1800" b="1" dirty="0" smtClean="0">
                <a:solidFill>
                  <a:srgbClr val="FF6600"/>
                </a:solidFill>
                <a:ea typeface="+mn-ea"/>
              </a:rPr>
              <a:t>CO</a:t>
            </a:r>
            <a:r>
              <a:rPr lang="en-US" sz="1800" b="1" baseline="-25000" dirty="0" smtClean="0">
                <a:solidFill>
                  <a:srgbClr val="FF6600"/>
                </a:solidFill>
                <a:ea typeface="+mn-ea"/>
              </a:rPr>
              <a:t>2</a:t>
            </a:r>
            <a:endParaRPr lang="he-IL" sz="1800" baseline="-25000" dirty="0" smtClean="0"/>
          </a:p>
        </p:txBody>
      </p:sp>
      <p:sp>
        <p:nvSpPr>
          <p:cNvPr id="7" name="Rectangle 3"/>
          <p:cNvSpPr/>
          <p:nvPr/>
        </p:nvSpPr>
        <p:spPr>
          <a:xfrm>
            <a:off x="512763" y="476250"/>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196850" y="6237288"/>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10</a:t>
            </a:fld>
            <a:endParaRPr lang="he-IL" altLang="he-IL" sz="1100" dirty="0">
              <a:solidFill>
                <a:srgbClr val="A6A6A6"/>
              </a:solidFill>
            </a:endParaRPr>
          </a:p>
        </p:txBody>
      </p:sp>
      <p:sp>
        <p:nvSpPr>
          <p:cNvPr id="11" name="TextBox 10"/>
          <p:cNvSpPr txBox="1"/>
          <p:nvPr/>
        </p:nvSpPr>
        <p:spPr>
          <a:xfrm>
            <a:off x="238125" y="666701"/>
            <a:ext cx="8183563"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שאלה 3:</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srgbClr val="1D4C72"/>
                </a:solidFill>
                <a:effectLst/>
                <a:uLnTx/>
                <a:uFillTx/>
                <a:latin typeface="Calibri"/>
                <a:cs typeface="Arial"/>
              </a:rPr>
              <a:t>ריכוז </a:t>
            </a:r>
            <a:r>
              <a:rPr kumimoji="0" lang="he-IL" sz="1800" b="0" i="0" u="none" strike="noStrike" kern="0" cap="none" spc="0" normalizeH="0" baseline="0" noProof="0" dirty="0" smtClean="0">
                <a:ln>
                  <a:noFill/>
                </a:ln>
                <a:solidFill>
                  <a:srgbClr val="1D4C72"/>
                </a:solidFill>
                <a:effectLst/>
                <a:uLnTx/>
                <a:uFillTx/>
                <a:latin typeface="Calibri"/>
                <a:cs typeface="Arial"/>
              </a:rPr>
              <a:t>ה-</a:t>
            </a:r>
            <a:r>
              <a:rPr kumimoji="0" lang="he-IL" sz="1800" b="0" i="0" u="none" strike="noStrike" kern="0" cap="none" spc="0" normalizeH="0" baseline="-25000" noProof="0" dirty="0" smtClean="0">
                <a:ln>
                  <a:noFill/>
                </a:ln>
                <a:solidFill>
                  <a:srgbClr val="1D4C72"/>
                </a:solidFill>
                <a:effectLst/>
                <a:uLnTx/>
                <a:uFillTx/>
                <a:latin typeface="Calibri"/>
                <a:cs typeface="Arial"/>
              </a:rPr>
              <a:t>2</a:t>
            </a:r>
            <a:r>
              <a:rPr kumimoji="0" lang="en-US" sz="1800" b="0" i="0" u="none" strike="noStrike" kern="0" cap="none" spc="0" normalizeH="0" baseline="0" noProof="0" dirty="0" smtClean="0">
                <a:ln>
                  <a:noFill/>
                </a:ln>
                <a:solidFill>
                  <a:srgbClr val="1D4C72"/>
                </a:solidFill>
                <a:effectLst/>
                <a:uLnTx/>
                <a:uFillTx/>
                <a:latin typeface="Calibri"/>
                <a:cs typeface="+mn-cs"/>
              </a:rPr>
              <a:t>CO</a:t>
            </a:r>
            <a:r>
              <a:rPr kumimoji="0" lang="he-IL" sz="1800" b="0" i="0" u="none" strike="noStrike" kern="0" cap="none" spc="0" normalizeH="0" baseline="0" noProof="0" dirty="0" smtClean="0">
                <a:ln>
                  <a:noFill/>
                </a:ln>
                <a:solidFill>
                  <a:srgbClr val="1D4C72"/>
                </a:solidFill>
                <a:effectLst/>
                <a:uLnTx/>
                <a:uFillTx/>
                <a:latin typeface="Calibri"/>
                <a:cs typeface="+mn-cs"/>
              </a:rPr>
              <a:t> </a:t>
            </a:r>
            <a:r>
              <a:rPr kumimoji="0" lang="he-IL" sz="1800" b="0" i="0" u="none" strike="noStrike" kern="0" cap="none" spc="0" normalizeH="0" baseline="0" noProof="0" dirty="0" smtClean="0">
                <a:ln>
                  <a:noFill/>
                </a:ln>
                <a:solidFill>
                  <a:srgbClr val="1D4C72"/>
                </a:solidFill>
                <a:effectLst/>
                <a:uLnTx/>
                <a:uFillTx/>
                <a:latin typeface="Calibri"/>
                <a:cs typeface="Arial"/>
              </a:rPr>
              <a:t>בדרך </a:t>
            </a:r>
            <a:r>
              <a:rPr kumimoji="0" lang="he-IL" sz="1800" b="0" i="0" u="none" strike="noStrike" kern="0" cap="none" spc="0" normalizeH="0" baseline="0" noProof="0" dirty="0">
                <a:ln>
                  <a:noFill/>
                </a:ln>
                <a:solidFill>
                  <a:srgbClr val="1D4C72"/>
                </a:solidFill>
                <a:effectLst/>
                <a:uLnTx/>
                <a:uFillTx/>
                <a:latin typeface="Calibri"/>
                <a:cs typeface="Arial"/>
              </a:rPr>
              <a:t>כלל:</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א.</a:t>
            </a:r>
            <a:r>
              <a:rPr kumimoji="0" lang="he-IL" sz="1800" b="0" i="0" u="none" strike="noStrike" kern="0" cap="none" spc="0" normalizeH="0" baseline="0" noProof="0" dirty="0">
                <a:ln>
                  <a:noFill/>
                </a:ln>
                <a:solidFill>
                  <a:srgbClr val="1D4C72"/>
                </a:solidFill>
                <a:effectLst/>
                <a:uLnTx/>
                <a:uFillTx/>
                <a:latin typeface="Calibri"/>
                <a:cs typeface="Arial"/>
              </a:rPr>
              <a:t> גבוה יותר בתאי הגוף מאשר בנימי הדם, כי 2</a:t>
            </a:r>
            <a:r>
              <a:rPr kumimoji="0" lang="en-US" sz="1800" b="0" i="0" u="none" strike="noStrike" kern="0" cap="none" spc="0" normalizeH="0" baseline="0" noProof="0" dirty="0">
                <a:ln>
                  <a:noFill/>
                </a:ln>
                <a:solidFill>
                  <a:srgbClr val="1D4C72"/>
                </a:solidFill>
                <a:effectLst/>
                <a:uLnTx/>
                <a:uFillTx/>
                <a:latin typeface="Calibri"/>
                <a:cs typeface="+mn-cs"/>
              </a:rPr>
              <a:t>CO</a:t>
            </a:r>
            <a:r>
              <a:rPr kumimoji="0" lang="he-IL" sz="1800" b="0" i="0" u="none" strike="noStrike" kern="0" cap="none" spc="0" normalizeH="0" baseline="0" noProof="0" dirty="0">
                <a:ln>
                  <a:noFill/>
                </a:ln>
                <a:solidFill>
                  <a:srgbClr val="1D4C72"/>
                </a:solidFill>
                <a:effectLst/>
                <a:uLnTx/>
                <a:uFillTx/>
                <a:latin typeface="Calibri"/>
                <a:cs typeface="Arial"/>
              </a:rPr>
              <a:t> נוצר בתאים כל הזמן.</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ב.</a:t>
            </a:r>
            <a:r>
              <a:rPr kumimoji="0" lang="he-IL" sz="1800" b="0" i="0" u="none" strike="noStrike" kern="0" cap="none" spc="0" normalizeH="0" baseline="0" noProof="0" dirty="0">
                <a:ln>
                  <a:noFill/>
                </a:ln>
                <a:solidFill>
                  <a:srgbClr val="1D4C72"/>
                </a:solidFill>
                <a:effectLst/>
                <a:uLnTx/>
                <a:uFillTx/>
                <a:latin typeface="Calibri"/>
                <a:cs typeface="Arial"/>
              </a:rPr>
              <a:t> גבוה יותר בנימי הדם מאשר בתאי הגוף, כי הדם מוביל כל הזמן 2</a:t>
            </a:r>
            <a:r>
              <a:rPr kumimoji="0" lang="en-US" sz="1800" b="0" i="0" u="none" strike="noStrike" kern="0" cap="none" spc="0" normalizeH="0" baseline="0" noProof="0" dirty="0">
                <a:ln>
                  <a:noFill/>
                </a:ln>
                <a:solidFill>
                  <a:srgbClr val="1D4C72"/>
                </a:solidFill>
                <a:effectLst/>
                <a:uLnTx/>
                <a:uFillTx/>
                <a:latin typeface="Calibri"/>
                <a:cs typeface="+mn-cs"/>
              </a:rPr>
              <a:t>CO</a:t>
            </a:r>
            <a:r>
              <a:rPr kumimoji="0" lang="he-IL" sz="1800" b="0" i="0" u="none" strike="noStrike" kern="0" cap="none" spc="0" normalizeH="0" baseline="0" noProof="0" dirty="0">
                <a:ln>
                  <a:noFill/>
                </a:ln>
                <a:solidFill>
                  <a:srgbClr val="1D4C72"/>
                </a:solidFill>
                <a:effectLst/>
                <a:uLnTx/>
                <a:uFillTx/>
                <a:latin typeface="Calibri"/>
                <a:cs typeface="Arial"/>
              </a:rPr>
              <a:t> אל הריאות.</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ג.</a:t>
            </a:r>
            <a:r>
              <a:rPr kumimoji="0" lang="he-IL" sz="1800" b="0" i="0" u="none" strike="noStrike" kern="0" cap="none" spc="0" normalizeH="0" baseline="0" noProof="0" dirty="0">
                <a:ln>
                  <a:noFill/>
                </a:ln>
                <a:solidFill>
                  <a:srgbClr val="1D4C72"/>
                </a:solidFill>
                <a:effectLst/>
                <a:uLnTx/>
                <a:uFillTx/>
                <a:latin typeface="Calibri"/>
                <a:cs typeface="Arial"/>
              </a:rPr>
              <a:t>  שווה בתאי הגוף ובנימי הדם, כי מתרחשת דיפוזיה.</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ד.</a:t>
            </a:r>
            <a:r>
              <a:rPr kumimoji="0" lang="he-IL" sz="1800" b="0" i="0" u="none" strike="noStrike" kern="0" cap="none" spc="0" normalizeH="0" baseline="0" noProof="0" dirty="0">
                <a:ln>
                  <a:noFill/>
                </a:ln>
                <a:solidFill>
                  <a:srgbClr val="1D4C72"/>
                </a:solidFill>
                <a:effectLst/>
                <a:uLnTx/>
                <a:uFillTx/>
                <a:latin typeface="Calibri"/>
                <a:cs typeface="Arial"/>
              </a:rPr>
              <a:t> שווה בתאי הגוף ובנימי הדם הודות להומיאוסטזיס</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3"/>
          <p:cNvSpPr/>
          <p:nvPr/>
        </p:nvSpPr>
        <p:spPr>
          <a:xfrm>
            <a:off x="512763" y="476250"/>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96850" y="6237288"/>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11</a:t>
            </a:fld>
            <a:endParaRPr lang="he-IL" altLang="he-IL" sz="1100" dirty="0">
              <a:solidFill>
                <a:srgbClr val="A6A6A6"/>
              </a:solidFill>
            </a:endParaRPr>
          </a:p>
        </p:txBody>
      </p:sp>
      <p:sp>
        <p:nvSpPr>
          <p:cNvPr id="10" name="TextBox 9"/>
          <p:cNvSpPr txBox="1"/>
          <p:nvPr/>
        </p:nvSpPr>
        <p:spPr>
          <a:xfrm>
            <a:off x="238125" y="666701"/>
            <a:ext cx="8183563"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שאלה 3:</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srgbClr val="1D4C72"/>
                </a:solidFill>
                <a:effectLst/>
                <a:uLnTx/>
                <a:uFillTx/>
                <a:latin typeface="Calibri"/>
                <a:cs typeface="Arial"/>
              </a:rPr>
              <a:t>ריכוז </a:t>
            </a:r>
            <a:r>
              <a:rPr kumimoji="0" lang="he-IL" sz="1800" b="0" i="0" u="none" strike="noStrike" kern="0" cap="none" spc="0" normalizeH="0" baseline="0" noProof="0" dirty="0" smtClean="0">
                <a:ln>
                  <a:noFill/>
                </a:ln>
                <a:solidFill>
                  <a:srgbClr val="1D4C72"/>
                </a:solidFill>
                <a:effectLst/>
                <a:uLnTx/>
                <a:uFillTx/>
                <a:latin typeface="Calibri"/>
                <a:cs typeface="Arial"/>
              </a:rPr>
              <a:t>ה-</a:t>
            </a:r>
            <a:r>
              <a:rPr kumimoji="0" lang="he-IL" sz="1800" b="0" i="0" u="none" strike="noStrike" kern="0" cap="none" spc="0" normalizeH="0" baseline="-25000" noProof="0" dirty="0" smtClean="0">
                <a:ln>
                  <a:noFill/>
                </a:ln>
                <a:solidFill>
                  <a:srgbClr val="1D4C72"/>
                </a:solidFill>
                <a:effectLst/>
                <a:uLnTx/>
                <a:uFillTx/>
                <a:latin typeface="Calibri"/>
                <a:cs typeface="Arial"/>
              </a:rPr>
              <a:t>2</a:t>
            </a:r>
            <a:r>
              <a:rPr kumimoji="0" lang="en-US" sz="1800" b="0" i="0" u="none" strike="noStrike" kern="0" cap="none" spc="0" normalizeH="0" baseline="0" noProof="0" dirty="0" smtClean="0">
                <a:ln>
                  <a:noFill/>
                </a:ln>
                <a:solidFill>
                  <a:srgbClr val="1D4C72"/>
                </a:solidFill>
                <a:effectLst/>
                <a:uLnTx/>
                <a:uFillTx/>
                <a:latin typeface="Calibri"/>
                <a:cs typeface="+mn-cs"/>
              </a:rPr>
              <a:t>CO</a:t>
            </a:r>
            <a:r>
              <a:rPr kumimoji="0" lang="he-IL" sz="1800" b="0" i="0" u="none" strike="noStrike" kern="0" cap="none" spc="0" normalizeH="0" baseline="0" noProof="0" dirty="0" smtClean="0">
                <a:ln>
                  <a:noFill/>
                </a:ln>
                <a:solidFill>
                  <a:srgbClr val="1D4C72"/>
                </a:solidFill>
                <a:effectLst/>
                <a:uLnTx/>
                <a:uFillTx/>
                <a:latin typeface="Calibri"/>
                <a:cs typeface="+mn-cs"/>
              </a:rPr>
              <a:t> </a:t>
            </a:r>
            <a:r>
              <a:rPr kumimoji="0" lang="he-IL" sz="1800" b="0" i="0" u="none" strike="noStrike" kern="0" cap="none" spc="0" normalizeH="0" baseline="0" noProof="0" dirty="0" smtClean="0">
                <a:ln>
                  <a:noFill/>
                </a:ln>
                <a:solidFill>
                  <a:srgbClr val="1D4C72"/>
                </a:solidFill>
                <a:effectLst/>
                <a:uLnTx/>
                <a:uFillTx/>
                <a:latin typeface="Calibri"/>
                <a:cs typeface="Arial"/>
              </a:rPr>
              <a:t>בדרך </a:t>
            </a:r>
            <a:r>
              <a:rPr kumimoji="0" lang="he-IL" sz="1800" b="0" i="0" u="none" strike="noStrike" kern="0" cap="none" spc="0" normalizeH="0" baseline="0" noProof="0" dirty="0">
                <a:ln>
                  <a:noFill/>
                </a:ln>
                <a:solidFill>
                  <a:srgbClr val="1D4C72"/>
                </a:solidFill>
                <a:effectLst/>
                <a:uLnTx/>
                <a:uFillTx/>
                <a:latin typeface="Calibri"/>
                <a:cs typeface="Arial"/>
              </a:rPr>
              <a:t>כלל:</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א.</a:t>
            </a:r>
            <a:r>
              <a:rPr kumimoji="0" lang="he-IL" sz="1800" b="0" i="0" u="none" strike="noStrike" kern="0" cap="none" spc="0" normalizeH="0" baseline="0" noProof="0" dirty="0">
                <a:ln>
                  <a:noFill/>
                </a:ln>
                <a:solidFill>
                  <a:srgbClr val="1D4C72"/>
                </a:solidFill>
                <a:effectLst/>
                <a:uLnTx/>
                <a:uFillTx/>
                <a:latin typeface="Calibri"/>
                <a:cs typeface="Arial"/>
              </a:rPr>
              <a:t> גבוה יותר בתאי הגוף מאשר בנימי הדם, כי 2</a:t>
            </a:r>
            <a:r>
              <a:rPr kumimoji="0" lang="en-US" sz="1800" b="0" i="0" u="none" strike="noStrike" kern="0" cap="none" spc="0" normalizeH="0" baseline="0" noProof="0" dirty="0">
                <a:ln>
                  <a:noFill/>
                </a:ln>
                <a:solidFill>
                  <a:srgbClr val="1D4C72"/>
                </a:solidFill>
                <a:effectLst/>
                <a:uLnTx/>
                <a:uFillTx/>
                <a:latin typeface="Calibri"/>
                <a:cs typeface="+mn-cs"/>
              </a:rPr>
              <a:t>CO</a:t>
            </a:r>
            <a:r>
              <a:rPr kumimoji="0" lang="he-IL" sz="1800" b="0" i="0" u="none" strike="noStrike" kern="0" cap="none" spc="0" normalizeH="0" baseline="0" noProof="0" dirty="0">
                <a:ln>
                  <a:noFill/>
                </a:ln>
                <a:solidFill>
                  <a:srgbClr val="1D4C72"/>
                </a:solidFill>
                <a:effectLst/>
                <a:uLnTx/>
                <a:uFillTx/>
                <a:latin typeface="Calibri"/>
                <a:cs typeface="Arial"/>
              </a:rPr>
              <a:t> נוצר בתאים כל הזמן.</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ב.</a:t>
            </a:r>
            <a:r>
              <a:rPr kumimoji="0" lang="he-IL" sz="1800" b="0" i="0" u="none" strike="noStrike" kern="0" cap="none" spc="0" normalizeH="0" baseline="0" noProof="0" dirty="0">
                <a:ln>
                  <a:noFill/>
                </a:ln>
                <a:solidFill>
                  <a:srgbClr val="1D4C72"/>
                </a:solidFill>
                <a:effectLst/>
                <a:uLnTx/>
                <a:uFillTx/>
                <a:latin typeface="Calibri"/>
                <a:cs typeface="Arial"/>
              </a:rPr>
              <a:t> גבוה יותר בנימי הדם מאשר בתאי הגוף, כי הדם מוביל כל הזמן 2</a:t>
            </a:r>
            <a:r>
              <a:rPr kumimoji="0" lang="en-US" sz="1800" b="0" i="0" u="none" strike="noStrike" kern="0" cap="none" spc="0" normalizeH="0" baseline="0" noProof="0" dirty="0">
                <a:ln>
                  <a:noFill/>
                </a:ln>
                <a:solidFill>
                  <a:srgbClr val="1D4C72"/>
                </a:solidFill>
                <a:effectLst/>
                <a:uLnTx/>
                <a:uFillTx/>
                <a:latin typeface="Calibri"/>
                <a:cs typeface="+mn-cs"/>
              </a:rPr>
              <a:t>CO</a:t>
            </a:r>
            <a:r>
              <a:rPr kumimoji="0" lang="he-IL" sz="1800" b="0" i="0" u="none" strike="noStrike" kern="0" cap="none" spc="0" normalizeH="0" baseline="0" noProof="0" dirty="0">
                <a:ln>
                  <a:noFill/>
                </a:ln>
                <a:solidFill>
                  <a:srgbClr val="1D4C72"/>
                </a:solidFill>
                <a:effectLst/>
                <a:uLnTx/>
                <a:uFillTx/>
                <a:latin typeface="Calibri"/>
                <a:cs typeface="Arial"/>
              </a:rPr>
              <a:t> אל הריאות.</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ג.</a:t>
            </a:r>
            <a:r>
              <a:rPr kumimoji="0" lang="he-IL" sz="1800" b="0" i="0" u="none" strike="noStrike" kern="0" cap="none" spc="0" normalizeH="0" baseline="0" noProof="0" dirty="0">
                <a:ln>
                  <a:noFill/>
                </a:ln>
                <a:solidFill>
                  <a:srgbClr val="1D4C72"/>
                </a:solidFill>
                <a:effectLst/>
                <a:uLnTx/>
                <a:uFillTx/>
                <a:latin typeface="Calibri"/>
                <a:cs typeface="Arial"/>
              </a:rPr>
              <a:t>  שווה בתאי הגוף ובנימי הדם, כי מתרחשת דיפוזיה.</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ד.</a:t>
            </a:r>
            <a:r>
              <a:rPr kumimoji="0" lang="he-IL" sz="1800" b="0" i="0" u="none" strike="noStrike" kern="0" cap="none" spc="0" normalizeH="0" baseline="0" noProof="0" dirty="0">
                <a:ln>
                  <a:noFill/>
                </a:ln>
                <a:solidFill>
                  <a:srgbClr val="1D4C72"/>
                </a:solidFill>
                <a:effectLst/>
                <a:uLnTx/>
                <a:uFillTx/>
                <a:latin typeface="Calibri"/>
                <a:cs typeface="Arial"/>
              </a:rPr>
              <a:t> שווה בתאי הגוף ובנימי הדם הודות להומיאוסטזיס</a:t>
            </a:r>
          </a:p>
        </p:txBody>
      </p:sp>
      <p:sp>
        <p:nvSpPr>
          <p:cNvPr id="11" name="Rectangle 20"/>
          <p:cNvSpPr/>
          <p:nvPr/>
        </p:nvSpPr>
        <p:spPr>
          <a:xfrm>
            <a:off x="304800" y="2570038"/>
            <a:ext cx="8196263" cy="642938"/>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prstClr val="black"/>
                </a:solidFill>
                <a:effectLst/>
                <a:uLnTx/>
                <a:uFillTx/>
                <a:latin typeface="Calibri"/>
                <a:cs typeface="Arial"/>
              </a:rPr>
              <a:t>תשובה:</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prstClr val="black"/>
                </a:solidFill>
                <a:effectLst/>
                <a:uLnTx/>
                <a:uFillTx/>
                <a:latin typeface="Calibri"/>
                <a:cs typeface="Arial"/>
              </a:rPr>
              <a:t>התשובה הנכונה - א'</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4</a:t>
            </a:r>
            <a:endParaRPr lang="he-IL" sz="1800" dirty="0" smtClean="0"/>
          </a:p>
        </p:txBody>
      </p:sp>
      <p:sp>
        <p:nvSpPr>
          <p:cNvPr id="7" name="Rectangle 3"/>
          <p:cNvSpPr/>
          <p:nvPr/>
        </p:nvSpPr>
        <p:spPr>
          <a:xfrm>
            <a:off x="512763" y="476250"/>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96850" y="6237288"/>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12</a:t>
            </a:fld>
            <a:endParaRPr lang="he-IL" altLang="he-IL" sz="1100" dirty="0">
              <a:solidFill>
                <a:srgbClr val="A6A6A6"/>
              </a:solidFill>
            </a:endParaRPr>
          </a:p>
        </p:txBody>
      </p:sp>
      <p:sp>
        <p:nvSpPr>
          <p:cNvPr id="9" name="TextBox 8"/>
          <p:cNvSpPr txBox="1"/>
          <p:nvPr/>
        </p:nvSpPr>
        <p:spPr>
          <a:xfrm>
            <a:off x="0" y="665113"/>
            <a:ext cx="8469313" cy="175577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שאלה 4:</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srgbClr val="1D4C72"/>
                </a:solidFill>
                <a:effectLst/>
                <a:uLnTx/>
                <a:uFillTx/>
                <a:latin typeface="Calibri"/>
                <a:cs typeface="Arial"/>
              </a:rPr>
              <a:t>אלו מהתהליכים הבאים הוא תהליך של דיפוזיה?</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א.</a:t>
            </a:r>
            <a:r>
              <a:rPr kumimoji="0" lang="he-IL" sz="1800" b="0" i="0" u="none" strike="noStrike" kern="0" cap="none" spc="0" normalizeH="0" baseline="0" noProof="0" dirty="0">
                <a:ln>
                  <a:noFill/>
                </a:ln>
                <a:solidFill>
                  <a:srgbClr val="1D4C72"/>
                </a:solidFill>
                <a:effectLst/>
                <a:uLnTx/>
                <a:uFillTx/>
                <a:latin typeface="Calibri"/>
                <a:cs typeface="Arial"/>
              </a:rPr>
              <a:t> קליטת יוני אשלגן ע"י התא, מריכוז אשלגן נמוך מחוץ לתא לריכוז אשלגן גבוה בתוך התא.</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ב. </a:t>
            </a:r>
            <a:r>
              <a:rPr kumimoji="0" lang="he-IL" sz="1800" b="0" i="0" u="none" strike="noStrike" kern="0" cap="none" spc="0" normalizeH="0" baseline="0" noProof="0" dirty="0">
                <a:ln>
                  <a:noFill/>
                </a:ln>
                <a:solidFill>
                  <a:srgbClr val="1D4C72"/>
                </a:solidFill>
                <a:effectLst/>
                <a:uLnTx/>
                <a:uFillTx/>
                <a:latin typeface="Calibri"/>
                <a:cs typeface="Arial"/>
              </a:rPr>
              <a:t>פירוק חלבונים לחומצות אמיניות במערכת העיכול.</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ג.</a:t>
            </a:r>
            <a:r>
              <a:rPr kumimoji="0" lang="he-IL" sz="1800" b="0" i="0" u="none" strike="noStrike" kern="0" cap="none" spc="0" normalizeH="0" baseline="0" noProof="0" dirty="0">
                <a:ln>
                  <a:noFill/>
                </a:ln>
                <a:solidFill>
                  <a:srgbClr val="1D4C72"/>
                </a:solidFill>
                <a:effectLst/>
                <a:uLnTx/>
                <a:uFillTx/>
                <a:latin typeface="Calibri"/>
                <a:cs typeface="Arial"/>
              </a:rPr>
              <a:t> מעבר חמצן מנאדיות הריאה לנימי הדם בריאות.  </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ד.</a:t>
            </a:r>
            <a:r>
              <a:rPr kumimoji="0" lang="he-IL" sz="1800" b="0" i="0" u="none" strike="noStrike" kern="0" cap="none" spc="0" normalizeH="0" baseline="0" noProof="0" dirty="0">
                <a:ln>
                  <a:noFill/>
                </a:ln>
                <a:solidFill>
                  <a:srgbClr val="1D4C72"/>
                </a:solidFill>
                <a:effectLst/>
                <a:uLnTx/>
                <a:uFillTx/>
                <a:latin typeface="Calibri"/>
                <a:cs typeface="Arial"/>
              </a:rPr>
              <a:t> הפיכת  גלוקוז וחמצן לפחמן דו-חמצני ולמים בתהליך הנשימה התאית.</a:t>
            </a:r>
          </a:p>
        </p:txBody>
      </p:sp>
      <p:sp>
        <p:nvSpPr>
          <p:cNvPr id="10" name="TextBox 9"/>
          <p:cNvSpPr txBox="1"/>
          <p:nvPr/>
        </p:nvSpPr>
        <p:spPr>
          <a:xfrm>
            <a:off x="428625" y="2577083"/>
            <a:ext cx="8040688"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FFFFFF">
                    <a:lumMod val="50000"/>
                  </a:srgbClr>
                </a:solidFill>
                <a:effectLst/>
                <a:uLnTx/>
                <a:uFillTx/>
                <a:latin typeface="Calibri"/>
                <a:cs typeface="Arial"/>
              </a:rPr>
              <a:t>רמז: </a:t>
            </a:r>
            <a:r>
              <a:rPr kumimoji="0" lang="he-IL" sz="1800" b="0" i="0" u="none" strike="noStrike" kern="0" cap="none" spc="0" normalizeH="0" baseline="0" noProof="0" dirty="0">
                <a:ln>
                  <a:noFill/>
                </a:ln>
                <a:solidFill>
                  <a:srgbClr val="FFFFFF">
                    <a:lumMod val="50000"/>
                  </a:srgbClr>
                </a:solidFill>
                <a:effectLst/>
                <a:uLnTx/>
                <a:uFillTx/>
                <a:latin typeface="Calibri"/>
                <a:cs typeface="Arial"/>
              </a:rPr>
              <a:t>הדיפוזיה אינה תהליך כימי שבו חל שינוי במולקולות החומר. הדיפוזיה גורמת רק לשינוי בפיזור של המולקולות.</a:t>
            </a:r>
          </a:p>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rgbClr val="1D4C72"/>
              </a:solidFill>
              <a:effectLst/>
              <a:uLnTx/>
              <a:uFillTx/>
              <a:latin typeface="Calibri"/>
              <a:cs typeface="Arial"/>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Rectangle 3"/>
          <p:cNvSpPr/>
          <p:nvPr/>
        </p:nvSpPr>
        <p:spPr>
          <a:xfrm>
            <a:off x="512763" y="476250"/>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96850" y="6237288"/>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13</a:t>
            </a:fld>
            <a:endParaRPr lang="he-IL" altLang="he-IL" sz="1100" dirty="0">
              <a:solidFill>
                <a:srgbClr val="A6A6A6"/>
              </a:solidFill>
            </a:endParaRPr>
          </a:p>
        </p:txBody>
      </p:sp>
      <p:sp>
        <p:nvSpPr>
          <p:cNvPr id="10" name="TextBox 9"/>
          <p:cNvSpPr txBox="1"/>
          <p:nvPr/>
        </p:nvSpPr>
        <p:spPr>
          <a:xfrm>
            <a:off x="0" y="665113"/>
            <a:ext cx="8469313" cy="175577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שאלה 4:</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srgbClr val="1D4C72"/>
                </a:solidFill>
                <a:effectLst/>
                <a:uLnTx/>
                <a:uFillTx/>
                <a:latin typeface="Calibri"/>
                <a:cs typeface="Arial"/>
              </a:rPr>
              <a:t>אלו מהתהליכים הבאים הוא תהליך של דיפוזיה?</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א.</a:t>
            </a:r>
            <a:r>
              <a:rPr kumimoji="0" lang="he-IL" sz="1800" b="0" i="0" u="none" strike="noStrike" kern="0" cap="none" spc="0" normalizeH="0" baseline="0" noProof="0" dirty="0">
                <a:ln>
                  <a:noFill/>
                </a:ln>
                <a:solidFill>
                  <a:srgbClr val="1D4C72"/>
                </a:solidFill>
                <a:effectLst/>
                <a:uLnTx/>
                <a:uFillTx/>
                <a:latin typeface="Calibri"/>
                <a:cs typeface="Arial"/>
              </a:rPr>
              <a:t> קליטת יוני אשלגן ע"י התא, מריכוז אשלגן נמוך מחוץ לתא לריכוז אשלגן גבוה בתוך התא.</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ב. </a:t>
            </a:r>
            <a:r>
              <a:rPr kumimoji="0" lang="he-IL" sz="1800" b="0" i="0" u="none" strike="noStrike" kern="0" cap="none" spc="0" normalizeH="0" baseline="0" noProof="0" dirty="0">
                <a:ln>
                  <a:noFill/>
                </a:ln>
                <a:solidFill>
                  <a:srgbClr val="1D4C72"/>
                </a:solidFill>
                <a:effectLst/>
                <a:uLnTx/>
                <a:uFillTx/>
                <a:latin typeface="Calibri"/>
                <a:cs typeface="Arial"/>
              </a:rPr>
              <a:t>פירוק חלבונים לחומצות אמיניות במערכת העיכול.</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ג.</a:t>
            </a:r>
            <a:r>
              <a:rPr kumimoji="0" lang="he-IL" sz="1800" b="0" i="0" u="none" strike="noStrike" kern="0" cap="none" spc="0" normalizeH="0" baseline="0" noProof="0" dirty="0">
                <a:ln>
                  <a:noFill/>
                </a:ln>
                <a:solidFill>
                  <a:srgbClr val="1D4C72"/>
                </a:solidFill>
                <a:effectLst/>
                <a:uLnTx/>
                <a:uFillTx/>
                <a:latin typeface="Calibri"/>
                <a:cs typeface="Arial"/>
              </a:rPr>
              <a:t> מעבר חמצן מנאדיות הריאה לנימי הדם בריאות.  </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ד.</a:t>
            </a:r>
            <a:r>
              <a:rPr kumimoji="0" lang="he-IL" sz="1800" b="0" i="0" u="none" strike="noStrike" kern="0" cap="none" spc="0" normalizeH="0" baseline="0" noProof="0" dirty="0">
                <a:ln>
                  <a:noFill/>
                </a:ln>
                <a:solidFill>
                  <a:srgbClr val="1D4C72"/>
                </a:solidFill>
                <a:effectLst/>
                <a:uLnTx/>
                <a:uFillTx/>
                <a:latin typeface="Calibri"/>
                <a:cs typeface="Arial"/>
              </a:rPr>
              <a:t> הפיכת  גלוקוז וחמצן לפחמן דו-חמצני ולמים בתהליך הנשימה התאית.</a:t>
            </a:r>
          </a:p>
        </p:txBody>
      </p:sp>
      <p:sp>
        <p:nvSpPr>
          <p:cNvPr id="11" name="Rectangle 12"/>
          <p:cNvSpPr/>
          <p:nvPr/>
        </p:nvSpPr>
        <p:spPr>
          <a:xfrm>
            <a:off x="304800" y="2500313"/>
            <a:ext cx="8196263" cy="41021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prstClr val="black"/>
                </a:solidFill>
                <a:effectLst/>
                <a:uLnTx/>
                <a:uFillTx/>
                <a:latin typeface="Calibri"/>
                <a:cs typeface="Arial"/>
              </a:rPr>
              <a:t>תשובה:</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prstClr val="black"/>
                </a:solidFill>
                <a:effectLst/>
                <a:uLnTx/>
                <a:uFillTx/>
                <a:latin typeface="Calibri"/>
                <a:cs typeface="Arial"/>
              </a:rPr>
              <a:t>התשובה הנכונה – ג'</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prstClr val="black"/>
                </a:solidFill>
                <a:effectLst/>
                <a:uLnTx/>
                <a:uFillTx/>
                <a:latin typeface="Calibri"/>
                <a:cs typeface="Arial"/>
              </a:rPr>
              <a:t>תשובה א' אינה נכונה  כי מדובר במעבר של יוני אשלגן בכיוון המנוגד למפל הריכוזים שלהם, כלומר </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prstClr val="black"/>
                </a:solidFill>
                <a:effectLst/>
                <a:uLnTx/>
                <a:uFillTx/>
                <a:latin typeface="Calibri"/>
                <a:cs typeface="Arial"/>
              </a:rPr>
              <a:t>מריכוז נמוך לריכוז גבוה. זו דרך אחרת של מעבר חומרים דרך קרום התא, ונלמד עליה בהמשך. </a:t>
            </a:r>
          </a:p>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black"/>
              </a:solidFill>
              <a:effectLst/>
              <a:uLnTx/>
              <a:uFillTx/>
              <a:latin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prstClr val="black"/>
                </a:solidFill>
                <a:effectLst/>
                <a:uLnTx/>
                <a:uFillTx/>
                <a:latin typeface="Calibri"/>
                <a:cs typeface="Arial"/>
              </a:rPr>
              <a:t>תשובה ב' אינה נכונה כי מדובר בתהליך כימי, כלומר, בשינוי במולקולות החומר: חלבונים מתפרקים לחומצות אמיניות. לכן גם תשובה ד' אינה נכונה, מכיוון שגם הנשימה התאית היא תהליך כימי, שבמהלכו גלוקוז וחמצן הופכים לפחמן דו-חמצני ומים.</a:t>
            </a:r>
          </a:p>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black"/>
              </a:solidFill>
              <a:effectLst/>
              <a:uLnTx/>
              <a:uFillTx/>
              <a:latin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prstClr val="black"/>
                </a:solidFill>
                <a:effectLst/>
                <a:uLnTx/>
                <a:uFillTx/>
                <a:latin typeface="Calibri"/>
                <a:cs typeface="Arial"/>
              </a:rPr>
              <a:t>תשובה ג' נכונה. מדובר בתהליך דיפוזיה : חמצן עובר בכיוון מפל הריכוזים שלו, מנאדיות הריאה,</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prstClr val="black"/>
                </a:solidFill>
                <a:effectLst/>
                <a:uLnTx/>
                <a:uFillTx/>
                <a:latin typeface="Calibri"/>
                <a:cs typeface="Arial"/>
              </a:rPr>
              <a:t>ששם ריכוזו גבוה, לנימי הדם, ששם ריכוזו נמוך.</a:t>
            </a:r>
          </a:p>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black">
                  <a:lumMod val="65000"/>
                  <a:lumOff val="35000"/>
                </a:prstClr>
              </a:solidFill>
              <a:effectLst/>
              <a:uLnTx/>
              <a:uFillTx/>
              <a:latin typeface="Calibri"/>
              <a:cs typeface="Arial"/>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5</a:t>
            </a:r>
            <a:endParaRPr lang="he-IL" sz="1800" dirty="0" smtClean="0"/>
          </a:p>
        </p:txBody>
      </p:sp>
      <p:sp>
        <p:nvSpPr>
          <p:cNvPr id="7" name="Rectangle 3"/>
          <p:cNvSpPr/>
          <p:nvPr/>
        </p:nvSpPr>
        <p:spPr>
          <a:xfrm>
            <a:off x="512763" y="476250"/>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96850" y="6237288"/>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14</a:t>
            </a:fld>
            <a:endParaRPr lang="he-IL" altLang="he-IL" sz="1100" dirty="0">
              <a:solidFill>
                <a:srgbClr val="A6A6A6"/>
              </a:solidFill>
            </a:endParaRPr>
          </a:p>
        </p:txBody>
      </p:sp>
      <p:sp>
        <p:nvSpPr>
          <p:cNvPr id="9" name="TextBox 8"/>
          <p:cNvSpPr txBox="1"/>
          <p:nvPr/>
        </p:nvSpPr>
        <p:spPr>
          <a:xfrm>
            <a:off x="357188" y="666701"/>
            <a:ext cx="8183562"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שאלה 5:</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srgbClr val="1D4C72"/>
                </a:solidFill>
                <a:effectLst/>
                <a:uLnTx/>
                <a:uFillTx/>
                <a:latin typeface="Calibri"/>
                <a:cs typeface="Arial"/>
              </a:rPr>
              <a:t>איזה מבין התהליכים הבאים </a:t>
            </a:r>
            <a:r>
              <a:rPr kumimoji="0" lang="he-IL" sz="1800" b="0" i="0" u="sng" strike="noStrike" kern="0" cap="none" spc="0" normalizeH="0" baseline="0" noProof="0" dirty="0">
                <a:ln>
                  <a:noFill/>
                </a:ln>
                <a:solidFill>
                  <a:srgbClr val="1D4C72"/>
                </a:solidFill>
                <a:effectLst/>
                <a:uLnTx/>
                <a:uFillTx/>
                <a:latin typeface="Calibri"/>
                <a:cs typeface="Arial"/>
              </a:rPr>
              <a:t>אינו</a:t>
            </a:r>
            <a:r>
              <a:rPr kumimoji="0" lang="he-IL" sz="1800" b="0" i="0" u="none" strike="noStrike" kern="0" cap="none" spc="0" normalizeH="0" baseline="0" noProof="0" dirty="0">
                <a:ln>
                  <a:noFill/>
                </a:ln>
                <a:solidFill>
                  <a:srgbClr val="1D4C72"/>
                </a:solidFill>
                <a:effectLst/>
                <a:uLnTx/>
                <a:uFillTx/>
                <a:latin typeface="Calibri"/>
                <a:cs typeface="Arial"/>
              </a:rPr>
              <a:t> תהליך דיפוזיה ?</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א. </a:t>
            </a:r>
            <a:r>
              <a:rPr kumimoji="0" lang="he-IL" sz="1800" b="0" i="0" u="none" strike="noStrike" kern="0" cap="none" spc="0" normalizeH="0" baseline="0" noProof="0" dirty="0">
                <a:ln>
                  <a:noFill/>
                </a:ln>
                <a:solidFill>
                  <a:srgbClr val="1D4C72"/>
                </a:solidFill>
                <a:effectLst/>
                <a:uLnTx/>
                <a:uFillTx/>
                <a:latin typeface="Calibri"/>
                <a:cs typeface="Arial"/>
              </a:rPr>
              <a:t>מעבר פחמן דו-חמצני מנימי הדם אל נאדיות הריאה.</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ב. </a:t>
            </a:r>
            <a:r>
              <a:rPr kumimoji="0" lang="he-IL" sz="1800" b="0" i="0" u="none" strike="noStrike" kern="0" cap="none" spc="0" normalizeH="0" baseline="0" noProof="0" dirty="0">
                <a:ln>
                  <a:noFill/>
                </a:ln>
                <a:solidFill>
                  <a:srgbClr val="1D4C72"/>
                </a:solidFill>
                <a:effectLst/>
                <a:uLnTx/>
                <a:uFillTx/>
                <a:latin typeface="Calibri"/>
                <a:cs typeface="Arial"/>
              </a:rPr>
              <a:t>התפזרות מולקולות מלח במרק גם בלא ערבוב.</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ג. </a:t>
            </a:r>
            <a:r>
              <a:rPr kumimoji="0" lang="he-IL" sz="1800" b="0" i="0" u="none" strike="noStrike" kern="0" cap="none" spc="0" normalizeH="0" baseline="0" noProof="0" dirty="0">
                <a:ln>
                  <a:noFill/>
                </a:ln>
                <a:solidFill>
                  <a:srgbClr val="1D4C72"/>
                </a:solidFill>
                <a:effectLst/>
                <a:uLnTx/>
                <a:uFillTx/>
                <a:latin typeface="Calibri"/>
                <a:cs typeface="Arial"/>
              </a:rPr>
              <a:t>יצירת חלבונים בריבוזומים בתאים.</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ד. </a:t>
            </a:r>
            <a:r>
              <a:rPr kumimoji="0" lang="he-IL" sz="1800" b="0" i="0" u="none" strike="noStrike" kern="0" cap="none" spc="0" normalizeH="0" baseline="0" noProof="0" dirty="0">
                <a:ln>
                  <a:noFill/>
                </a:ln>
                <a:solidFill>
                  <a:srgbClr val="1D4C72"/>
                </a:solidFill>
                <a:effectLst/>
                <a:uLnTx/>
                <a:uFillTx/>
                <a:latin typeface="Calibri"/>
                <a:cs typeface="Arial"/>
              </a:rPr>
              <a:t>מעבר גלוקוז ממערכת העיכול לדם.</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68350" y="35347"/>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3"/>
          <p:cNvSpPr/>
          <p:nvPr/>
        </p:nvSpPr>
        <p:spPr>
          <a:xfrm>
            <a:off x="512763" y="476250"/>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96850" y="6237288"/>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15</a:t>
            </a:fld>
            <a:endParaRPr lang="he-IL" altLang="he-IL" sz="1100" dirty="0">
              <a:solidFill>
                <a:srgbClr val="A6A6A6"/>
              </a:solidFill>
            </a:endParaRPr>
          </a:p>
        </p:txBody>
      </p:sp>
      <p:sp>
        <p:nvSpPr>
          <p:cNvPr id="9" name="TextBox 8"/>
          <p:cNvSpPr txBox="1"/>
          <p:nvPr/>
        </p:nvSpPr>
        <p:spPr>
          <a:xfrm>
            <a:off x="357188" y="666701"/>
            <a:ext cx="8183562"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שאלה 5:</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srgbClr val="1D4C72"/>
                </a:solidFill>
                <a:effectLst/>
                <a:uLnTx/>
                <a:uFillTx/>
                <a:latin typeface="Calibri"/>
                <a:cs typeface="Arial"/>
              </a:rPr>
              <a:t>איזה מבין התהליכים הבאים </a:t>
            </a:r>
            <a:r>
              <a:rPr kumimoji="0" lang="he-IL" sz="1800" b="0" i="0" u="sng" strike="noStrike" kern="0" cap="none" spc="0" normalizeH="0" baseline="0" noProof="0" dirty="0">
                <a:ln>
                  <a:noFill/>
                </a:ln>
                <a:solidFill>
                  <a:srgbClr val="1D4C72"/>
                </a:solidFill>
                <a:effectLst/>
                <a:uLnTx/>
                <a:uFillTx/>
                <a:latin typeface="Calibri"/>
                <a:cs typeface="Arial"/>
              </a:rPr>
              <a:t>אינו</a:t>
            </a:r>
            <a:r>
              <a:rPr kumimoji="0" lang="he-IL" sz="1800" b="0" i="0" u="none" strike="noStrike" kern="0" cap="none" spc="0" normalizeH="0" baseline="0" noProof="0" dirty="0">
                <a:ln>
                  <a:noFill/>
                </a:ln>
                <a:solidFill>
                  <a:srgbClr val="1D4C72"/>
                </a:solidFill>
                <a:effectLst/>
                <a:uLnTx/>
                <a:uFillTx/>
                <a:latin typeface="Calibri"/>
                <a:cs typeface="Arial"/>
              </a:rPr>
              <a:t> תהליך דיפוזיה ?</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א. </a:t>
            </a:r>
            <a:r>
              <a:rPr kumimoji="0" lang="he-IL" sz="1800" b="0" i="0" u="none" strike="noStrike" kern="0" cap="none" spc="0" normalizeH="0" baseline="0" noProof="0" dirty="0">
                <a:ln>
                  <a:noFill/>
                </a:ln>
                <a:solidFill>
                  <a:srgbClr val="1D4C72"/>
                </a:solidFill>
                <a:effectLst/>
                <a:uLnTx/>
                <a:uFillTx/>
                <a:latin typeface="Calibri"/>
                <a:cs typeface="Arial"/>
              </a:rPr>
              <a:t>מעבר פחמן דו-חמצני מנימי הדם אל נאדיות הריאה.</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ב. </a:t>
            </a:r>
            <a:r>
              <a:rPr kumimoji="0" lang="he-IL" sz="1800" b="0" i="0" u="none" strike="noStrike" kern="0" cap="none" spc="0" normalizeH="0" baseline="0" noProof="0" dirty="0">
                <a:ln>
                  <a:noFill/>
                </a:ln>
                <a:solidFill>
                  <a:srgbClr val="1D4C72"/>
                </a:solidFill>
                <a:effectLst/>
                <a:uLnTx/>
                <a:uFillTx/>
                <a:latin typeface="Calibri"/>
                <a:cs typeface="Arial"/>
              </a:rPr>
              <a:t>התפזרות מולקולות מלח במרק גם בלא ערבוב.</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ג. </a:t>
            </a:r>
            <a:r>
              <a:rPr kumimoji="0" lang="he-IL" sz="1800" b="0" i="0" u="none" strike="noStrike" kern="0" cap="none" spc="0" normalizeH="0" baseline="0" noProof="0" dirty="0">
                <a:ln>
                  <a:noFill/>
                </a:ln>
                <a:solidFill>
                  <a:srgbClr val="1D4C72"/>
                </a:solidFill>
                <a:effectLst/>
                <a:uLnTx/>
                <a:uFillTx/>
                <a:latin typeface="Calibri"/>
                <a:cs typeface="Arial"/>
              </a:rPr>
              <a:t>יצירת חלבונים בריבוזומים בתאים.</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ד. </a:t>
            </a:r>
            <a:r>
              <a:rPr kumimoji="0" lang="he-IL" sz="1800" b="0" i="0" u="none" strike="noStrike" kern="0" cap="none" spc="0" normalizeH="0" baseline="0" noProof="0" dirty="0">
                <a:ln>
                  <a:noFill/>
                </a:ln>
                <a:solidFill>
                  <a:srgbClr val="1D4C72"/>
                </a:solidFill>
                <a:effectLst/>
                <a:uLnTx/>
                <a:uFillTx/>
                <a:latin typeface="Calibri"/>
                <a:cs typeface="Arial"/>
              </a:rPr>
              <a:t>מעבר גלוקוז ממערכת העיכול לדם.</a:t>
            </a:r>
          </a:p>
        </p:txBody>
      </p:sp>
      <p:sp>
        <p:nvSpPr>
          <p:cNvPr id="10" name="Rectangle 20"/>
          <p:cNvSpPr/>
          <p:nvPr/>
        </p:nvSpPr>
        <p:spPr>
          <a:xfrm>
            <a:off x="376238" y="2717477"/>
            <a:ext cx="8196262" cy="1071563"/>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prstClr val="black"/>
                </a:solidFill>
                <a:effectLst/>
                <a:uLnTx/>
                <a:uFillTx/>
                <a:latin typeface="Calibri"/>
                <a:cs typeface="Arial"/>
              </a:rPr>
              <a:t>תשובה:</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prstClr val="black"/>
                </a:solidFill>
                <a:effectLst/>
                <a:uLnTx/>
                <a:uFillTx/>
                <a:latin typeface="Calibri"/>
                <a:cs typeface="Arial"/>
              </a:rPr>
              <a:t>התשובה הנכונה – </a:t>
            </a:r>
            <a:r>
              <a:rPr kumimoji="0" lang="he-IL" sz="1800" b="1" i="0" u="none" strike="noStrike" kern="0" cap="none" spc="0" normalizeH="0" baseline="0" noProof="0" dirty="0">
                <a:ln>
                  <a:noFill/>
                </a:ln>
                <a:solidFill>
                  <a:prstClr val="black"/>
                </a:solidFill>
                <a:effectLst/>
                <a:uLnTx/>
                <a:uFillTx/>
                <a:latin typeface="Calibri"/>
                <a:cs typeface="Arial"/>
              </a:rPr>
              <a:t>ג',</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prstClr val="black"/>
                </a:solidFill>
                <a:effectLst/>
                <a:uLnTx/>
                <a:uFillTx/>
                <a:latin typeface="Calibri"/>
                <a:cs typeface="Arial"/>
              </a:rPr>
              <a:t>כי מדובר בתהליך כימי של הפיכת חומצות אמיניות לחלבון.</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104775" y="107355"/>
            <a:ext cx="8326438" cy="441325"/>
          </a:xfrm>
        </p:spPr>
        <p:txBody>
          <a:bodyPr/>
          <a:lstStyle/>
          <a:p>
            <a:pPr fontAlgn="auto">
              <a:defRPr/>
            </a:pPr>
            <a:r>
              <a:rPr lang="he-IL" sz="1800" b="1" dirty="0" smtClean="0">
                <a:solidFill>
                  <a:srgbClr val="FF6600"/>
                </a:solidFill>
                <a:ea typeface="+mn-ea"/>
              </a:rPr>
              <a:t>שאלה 6: סימולציה</a:t>
            </a:r>
            <a:endParaRPr lang="he-IL" sz="1800" dirty="0" smtClean="0"/>
          </a:p>
        </p:txBody>
      </p:sp>
      <p:sp>
        <p:nvSpPr>
          <p:cNvPr id="7" name="Rectangle 3"/>
          <p:cNvSpPr/>
          <p:nvPr/>
        </p:nvSpPr>
        <p:spPr>
          <a:xfrm>
            <a:off x="512763" y="476250"/>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96850" y="6237288"/>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16</a:t>
            </a:fld>
            <a:endParaRPr lang="he-IL" altLang="he-IL" sz="1100" dirty="0">
              <a:solidFill>
                <a:srgbClr val="A6A6A6"/>
              </a:solidFill>
            </a:endParaRPr>
          </a:p>
        </p:txBody>
      </p:sp>
      <p:sp>
        <p:nvSpPr>
          <p:cNvPr id="10" name="TextBox 9"/>
          <p:cNvSpPr txBox="1"/>
          <p:nvPr/>
        </p:nvSpPr>
        <p:spPr>
          <a:xfrm>
            <a:off x="285750" y="620688"/>
            <a:ext cx="8183563"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שאלה 6:</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srgbClr val="1D4C72"/>
                </a:solidFill>
                <a:effectLst/>
                <a:uLnTx/>
                <a:uFillTx/>
                <a:latin typeface="Calibri"/>
                <a:cs typeface="Arial"/>
              </a:rPr>
              <a:t>הכנסו לסימולציה המוצגת בקישור המצורף:</a:t>
            </a:r>
          </a:p>
        </p:txBody>
      </p:sp>
      <p:grpSp>
        <p:nvGrpSpPr>
          <p:cNvPr id="11" name="Group 13"/>
          <p:cNvGrpSpPr>
            <a:grpSpLocks/>
          </p:cNvGrpSpPr>
          <p:nvPr/>
        </p:nvGrpSpPr>
        <p:grpSpPr bwMode="auto">
          <a:xfrm>
            <a:off x="3571875" y="1420366"/>
            <a:ext cx="4786313" cy="2152650"/>
            <a:chOff x="3786182" y="1214422"/>
            <a:chExt cx="4786346" cy="2153346"/>
          </a:xfrm>
        </p:grpSpPr>
        <p:sp>
          <p:nvSpPr>
            <p:cNvPr id="12" name="TextBox 11">
              <a:hlinkClick r:id="rId2"/>
            </p:cNvPr>
            <p:cNvSpPr txBox="1"/>
            <p:nvPr/>
          </p:nvSpPr>
          <p:spPr>
            <a:xfrm>
              <a:off x="3786182" y="3000937"/>
              <a:ext cx="4786346" cy="366831"/>
            </a:xfrm>
            <a:prstGeom prst="rect">
              <a:avLst/>
            </a:prstGeom>
            <a:solidFill>
              <a:sysClr val="window" lastClr="FFFFFF">
                <a:lumMod val="95000"/>
              </a:sysClr>
            </a:solidFill>
            <a:ln w="22225">
              <a:solidFill>
                <a:sysClr val="window" lastClr="FFFFFF">
                  <a:lumMod val="85000"/>
                </a:sysClr>
              </a:solidFill>
            </a:ln>
            <a:effectLst/>
          </p:spPr>
          <p:txBody>
            <a:bodyPr wrap="none" rtlCol="1"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800" b="0" i="0" u="sng" strike="noStrike" kern="0" cap="none" spc="0" normalizeH="0" baseline="0" noProof="0" dirty="0">
                  <a:ln>
                    <a:noFill/>
                  </a:ln>
                  <a:solidFill>
                    <a:srgbClr val="00B0F0"/>
                  </a:solidFill>
                  <a:effectLst/>
                  <a:uLnTx/>
                  <a:uFillTx/>
                  <a:latin typeface="Calibri"/>
                  <a:cs typeface="Arial"/>
                  <a:hlinkClick r:id="rId2"/>
                </a:rPr>
                <a:t>מעבר חומרים דרך קרום התא</a:t>
              </a:r>
              <a:endParaRPr kumimoji="0" lang="he-IL" sz="1800" b="0" i="0" u="sng" strike="noStrike" kern="0" cap="none" spc="0" normalizeH="0" baseline="0" noProof="0" dirty="0">
                <a:ln>
                  <a:noFill/>
                </a:ln>
                <a:solidFill>
                  <a:srgbClr val="00B0F0"/>
                </a:solidFill>
                <a:effectLst/>
                <a:uLnTx/>
                <a:uFillTx/>
                <a:latin typeface="Calibri"/>
                <a:cs typeface="Arial"/>
              </a:endParaRPr>
            </a:p>
          </p:txBody>
        </p:sp>
        <p:pic>
          <p:nvPicPr>
            <p:cNvPr id="13" name="Picture 2">
              <a:hlinkClick r:id="rId2"/>
            </p:cNvPr>
            <p:cNvPicPr>
              <a:picLocks noChangeAspect="1" noChangeArrowheads="1"/>
            </p:cNvPicPr>
            <p:nvPr/>
          </p:nvPicPr>
          <p:blipFill>
            <a:blip r:embed="rId3"/>
            <a:srcRect/>
            <a:stretch>
              <a:fillRect/>
            </a:stretch>
          </p:blipFill>
          <p:spPr bwMode="auto">
            <a:xfrm>
              <a:off x="3786182" y="1214422"/>
              <a:ext cx="4786346" cy="1788103"/>
            </a:xfrm>
            <a:prstGeom prst="rect">
              <a:avLst/>
            </a:prstGeom>
            <a:solidFill>
              <a:sysClr val="window" lastClr="FFFFFF">
                <a:lumMod val="95000"/>
              </a:sysClr>
            </a:solidFill>
            <a:ln w="22225">
              <a:solidFill>
                <a:sysClr val="window" lastClr="FFFFFF">
                  <a:lumMod val="85000"/>
                </a:sysClr>
              </a:solidFill>
            </a:ln>
            <a:effectLst/>
          </p:spPr>
        </p:pic>
      </p:grpSp>
      <p:sp>
        <p:nvSpPr>
          <p:cNvPr id="14" name="TextBox 13"/>
          <p:cNvSpPr txBox="1"/>
          <p:nvPr/>
        </p:nvSpPr>
        <p:spPr>
          <a:xfrm>
            <a:off x="142875" y="3751237"/>
            <a:ext cx="8286750" cy="14779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א. </a:t>
            </a:r>
            <a:r>
              <a:rPr kumimoji="0" lang="he-IL" sz="1800" b="0" i="0" u="none" strike="noStrike" kern="0" cap="none" spc="0" normalizeH="0" baseline="0" noProof="0" dirty="0">
                <a:ln>
                  <a:noFill/>
                </a:ln>
                <a:solidFill>
                  <a:srgbClr val="1D4C72"/>
                </a:solidFill>
                <a:effectLst/>
                <a:uLnTx/>
                <a:uFillTx/>
                <a:latin typeface="Calibri"/>
                <a:cs typeface="Arial"/>
              </a:rPr>
              <a:t>לחצו על כפתור תעלות, וקבעו בנוגע לחומר שהמולקולה שלו מסומנת בריבוע אדום, אם הוא עובר בתהליך דיפוזיה.</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FFFFFF">
                    <a:lumMod val="50000"/>
                  </a:srgbClr>
                </a:solidFill>
                <a:effectLst/>
                <a:uLnTx/>
                <a:uFillTx/>
                <a:latin typeface="Calibri"/>
                <a:cs typeface="Arial"/>
              </a:rPr>
              <a:t>רמז:</a:t>
            </a:r>
            <a:r>
              <a:rPr kumimoji="0" lang="he-IL" sz="1800" b="0" i="0" u="none" strike="noStrike" kern="0" cap="none" spc="0" normalizeH="0" baseline="0" noProof="0" dirty="0">
                <a:ln>
                  <a:noFill/>
                </a:ln>
                <a:solidFill>
                  <a:srgbClr val="FFFFFF">
                    <a:lumMod val="50000"/>
                  </a:srgbClr>
                </a:solidFill>
                <a:effectLst/>
                <a:uLnTx/>
                <a:uFillTx/>
                <a:latin typeface="Calibri"/>
                <a:cs typeface="Arial"/>
              </a:rPr>
              <a:t> בדקו האם החומר עובר בכיוון מפל הריכוזים שלו, כלומר, מריכוז גבוה לנמוך.</a:t>
            </a:r>
            <a:endParaRPr kumimoji="0" lang="he-IL" sz="1800" b="0" i="0" u="none" strike="noStrike" kern="0" cap="none" spc="0" normalizeH="0" baseline="0" noProof="0" dirty="0">
              <a:ln>
                <a:noFill/>
              </a:ln>
              <a:solidFill>
                <a:srgbClr val="1D4C72"/>
              </a:solidFill>
              <a:effectLst/>
              <a:uLnTx/>
              <a:uFillTx/>
              <a:latin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ב.</a:t>
            </a:r>
            <a:r>
              <a:rPr kumimoji="0" lang="he-IL" sz="1800" b="0" i="0" u="none" strike="noStrike" kern="0" cap="none" spc="0" normalizeH="0" baseline="0" noProof="0" dirty="0">
                <a:ln>
                  <a:noFill/>
                </a:ln>
                <a:solidFill>
                  <a:srgbClr val="1D4C72"/>
                </a:solidFill>
                <a:effectLst/>
                <a:uLnTx/>
                <a:uFillTx/>
                <a:latin typeface="Calibri"/>
                <a:cs typeface="Arial"/>
              </a:rPr>
              <a:t> לחצו על כפתור "משאבות " וענו על אותה שאלה בנוגע לחומר שהמולקולה שלו מסומנת בעיגול כחול.</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Rectangle 3"/>
          <p:cNvSpPr/>
          <p:nvPr/>
        </p:nvSpPr>
        <p:spPr>
          <a:xfrm>
            <a:off x="512763" y="476250"/>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196850" y="6237288"/>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17</a:t>
            </a:fld>
            <a:endParaRPr lang="he-IL" altLang="he-IL" sz="1100" dirty="0">
              <a:solidFill>
                <a:srgbClr val="A6A6A6"/>
              </a:solidFill>
            </a:endParaRPr>
          </a:p>
        </p:txBody>
      </p:sp>
      <p:sp>
        <p:nvSpPr>
          <p:cNvPr id="11" name="Rectangle 12"/>
          <p:cNvSpPr/>
          <p:nvPr/>
        </p:nvSpPr>
        <p:spPr>
          <a:xfrm>
            <a:off x="214313" y="4929188"/>
            <a:ext cx="8196262" cy="15716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prstClr val="black"/>
                </a:solidFill>
                <a:effectLst/>
                <a:uLnTx/>
                <a:uFillTx/>
                <a:latin typeface="Calibri"/>
                <a:cs typeface="Arial"/>
              </a:rPr>
              <a:t>תשובה:</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prstClr val="black"/>
                </a:solidFill>
                <a:effectLst/>
                <a:uLnTx/>
                <a:uFillTx/>
                <a:latin typeface="Calibri"/>
                <a:cs typeface="Arial"/>
              </a:rPr>
              <a:t>החומר שמסומן כריבוע אדום עובר בדיפוזיה ממקום שבו ריכוזו גבוה מחוץ לתא למקום שבו ריכוזו נמוך בתוך התא. לעומת זאת, החומר שמסומן בעיגול כחול עובר בניגוד למפל הריכוזים ממקום שבו ריכוזו נמוך מחוץ לתא למקום שבו ריכוזו גבוה בתוך התא. מעבר זה אינו דיפוזיה אלא תהליך העברה פעילה עליה נלמד בהמשך.</a:t>
            </a:r>
          </a:p>
        </p:txBody>
      </p:sp>
      <p:grpSp>
        <p:nvGrpSpPr>
          <p:cNvPr id="12" name="Group 13"/>
          <p:cNvGrpSpPr>
            <a:grpSpLocks/>
          </p:cNvGrpSpPr>
          <p:nvPr/>
        </p:nvGrpSpPr>
        <p:grpSpPr bwMode="auto">
          <a:xfrm>
            <a:off x="3347864" y="1340768"/>
            <a:ext cx="3498156" cy="1656184"/>
            <a:chOff x="3786182" y="1214422"/>
            <a:chExt cx="4786346" cy="2153346"/>
          </a:xfrm>
        </p:grpSpPr>
        <p:sp>
          <p:nvSpPr>
            <p:cNvPr id="13" name="TextBox 12">
              <a:hlinkClick r:id="rId2"/>
            </p:cNvPr>
            <p:cNvSpPr txBox="1"/>
            <p:nvPr/>
          </p:nvSpPr>
          <p:spPr>
            <a:xfrm>
              <a:off x="3786182" y="3000937"/>
              <a:ext cx="4786346" cy="366831"/>
            </a:xfrm>
            <a:prstGeom prst="rect">
              <a:avLst/>
            </a:prstGeom>
            <a:solidFill>
              <a:sysClr val="window" lastClr="FFFFFF">
                <a:lumMod val="95000"/>
              </a:sysClr>
            </a:solidFill>
            <a:ln w="22225">
              <a:solidFill>
                <a:sysClr val="window" lastClr="FFFFFF">
                  <a:lumMod val="85000"/>
                </a:sysClr>
              </a:solidFill>
            </a:ln>
            <a:effectLst/>
          </p:spPr>
          <p:txBody>
            <a:bodyPr wrap="none" rtlCol="1" anchor="ctr">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800" b="0" i="0" u="sng" strike="noStrike" kern="0" cap="none" spc="0" normalizeH="0" baseline="0" noProof="0" dirty="0">
                  <a:ln>
                    <a:noFill/>
                  </a:ln>
                  <a:solidFill>
                    <a:srgbClr val="00B0F0"/>
                  </a:solidFill>
                  <a:effectLst/>
                  <a:uLnTx/>
                  <a:uFillTx/>
                  <a:latin typeface="Calibri"/>
                  <a:cs typeface="Arial"/>
                  <a:hlinkClick r:id="rId2"/>
                </a:rPr>
                <a:t>מעבר חומרים דרך קרום התא</a:t>
              </a:r>
              <a:endParaRPr kumimoji="0" lang="he-IL" sz="1800" b="0" i="0" u="sng" strike="noStrike" kern="0" cap="none" spc="0" normalizeH="0" baseline="0" noProof="0" dirty="0">
                <a:ln>
                  <a:noFill/>
                </a:ln>
                <a:solidFill>
                  <a:srgbClr val="00B0F0"/>
                </a:solidFill>
                <a:effectLst/>
                <a:uLnTx/>
                <a:uFillTx/>
                <a:latin typeface="Calibri"/>
                <a:cs typeface="Arial"/>
              </a:endParaRPr>
            </a:p>
          </p:txBody>
        </p:sp>
        <p:pic>
          <p:nvPicPr>
            <p:cNvPr id="14" name="Picture 2">
              <a:hlinkClick r:id="rId2"/>
            </p:cNvPr>
            <p:cNvPicPr>
              <a:picLocks noChangeAspect="1" noChangeArrowheads="1"/>
            </p:cNvPicPr>
            <p:nvPr/>
          </p:nvPicPr>
          <p:blipFill>
            <a:blip r:embed="rId3"/>
            <a:srcRect/>
            <a:stretch>
              <a:fillRect/>
            </a:stretch>
          </p:blipFill>
          <p:spPr bwMode="auto">
            <a:xfrm>
              <a:off x="3786182" y="1214422"/>
              <a:ext cx="4786346" cy="1788103"/>
            </a:xfrm>
            <a:prstGeom prst="rect">
              <a:avLst/>
            </a:prstGeom>
            <a:solidFill>
              <a:sysClr val="window" lastClr="FFFFFF">
                <a:lumMod val="95000"/>
              </a:sysClr>
            </a:solidFill>
            <a:ln w="22225">
              <a:solidFill>
                <a:sysClr val="window" lastClr="FFFFFF">
                  <a:lumMod val="85000"/>
                </a:sysClr>
              </a:solidFill>
            </a:ln>
            <a:effectLst/>
          </p:spPr>
        </p:pic>
      </p:grpSp>
      <p:sp>
        <p:nvSpPr>
          <p:cNvPr id="15" name="TextBox 14"/>
          <p:cNvSpPr txBox="1"/>
          <p:nvPr/>
        </p:nvSpPr>
        <p:spPr>
          <a:xfrm>
            <a:off x="142875" y="3212976"/>
            <a:ext cx="8286750" cy="14779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א. </a:t>
            </a:r>
            <a:r>
              <a:rPr kumimoji="0" lang="he-IL" sz="1800" b="0" i="0" u="none" strike="noStrike" kern="0" cap="none" spc="0" normalizeH="0" baseline="0" noProof="0" dirty="0">
                <a:ln>
                  <a:noFill/>
                </a:ln>
                <a:solidFill>
                  <a:srgbClr val="1D4C72"/>
                </a:solidFill>
                <a:effectLst/>
                <a:uLnTx/>
                <a:uFillTx/>
                <a:latin typeface="Calibri"/>
                <a:cs typeface="Arial"/>
              </a:rPr>
              <a:t>לחצו על כפתור תעלות, וקבעו בנוגע לחומר שהמולקולה שלו מסומנת בריבוע אדום, אם הוא עובר בתהליך דיפוזיה.</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FFFFFF">
                    <a:lumMod val="50000"/>
                  </a:srgbClr>
                </a:solidFill>
                <a:effectLst/>
                <a:uLnTx/>
                <a:uFillTx/>
                <a:latin typeface="Calibri"/>
                <a:cs typeface="Arial"/>
              </a:rPr>
              <a:t>רמז:</a:t>
            </a:r>
            <a:r>
              <a:rPr kumimoji="0" lang="he-IL" sz="1800" b="0" i="0" u="none" strike="noStrike" kern="0" cap="none" spc="0" normalizeH="0" baseline="0" noProof="0" dirty="0">
                <a:ln>
                  <a:noFill/>
                </a:ln>
                <a:solidFill>
                  <a:srgbClr val="FFFFFF">
                    <a:lumMod val="50000"/>
                  </a:srgbClr>
                </a:solidFill>
                <a:effectLst/>
                <a:uLnTx/>
                <a:uFillTx/>
                <a:latin typeface="Calibri"/>
                <a:cs typeface="Arial"/>
              </a:rPr>
              <a:t> בדקו האם החומר עובר בכיוון מפל הריכוזים שלו, כלומר, מריכוז גבוה לנמוך.</a:t>
            </a:r>
            <a:endParaRPr kumimoji="0" lang="he-IL" sz="1800" b="0" i="0" u="none" strike="noStrike" kern="0" cap="none" spc="0" normalizeH="0" baseline="0" noProof="0" dirty="0">
              <a:ln>
                <a:noFill/>
              </a:ln>
              <a:solidFill>
                <a:srgbClr val="1D4C72"/>
              </a:solidFill>
              <a:effectLst/>
              <a:uLnTx/>
              <a:uFillTx/>
              <a:latin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ב.</a:t>
            </a:r>
            <a:r>
              <a:rPr kumimoji="0" lang="he-IL" sz="1800" b="0" i="0" u="none" strike="noStrike" kern="0" cap="none" spc="0" normalizeH="0" baseline="0" noProof="0" dirty="0">
                <a:ln>
                  <a:noFill/>
                </a:ln>
                <a:solidFill>
                  <a:srgbClr val="1D4C72"/>
                </a:solidFill>
                <a:effectLst/>
                <a:uLnTx/>
                <a:uFillTx/>
                <a:latin typeface="Calibri"/>
                <a:cs typeface="Arial"/>
              </a:rPr>
              <a:t> לחצו על כפתור "משאבות " וענו על אותה שאלה בנוגע לחומר שהמולקולה שלו מסומנת בעיגול כחול.</a:t>
            </a:r>
          </a:p>
        </p:txBody>
      </p:sp>
      <p:sp>
        <p:nvSpPr>
          <p:cNvPr id="16" name="TextBox 15"/>
          <p:cNvSpPr txBox="1"/>
          <p:nvPr/>
        </p:nvSpPr>
        <p:spPr>
          <a:xfrm>
            <a:off x="285750" y="620688"/>
            <a:ext cx="8183563"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שאלה 6:</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srgbClr val="1D4C72"/>
                </a:solidFill>
                <a:effectLst/>
                <a:uLnTx/>
                <a:uFillTx/>
                <a:latin typeface="Calibri"/>
                <a:cs typeface="Arial"/>
              </a:rPr>
              <a:t>הכנסו לסימולציה המוצגת בקישור המצורף:</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מעבר חומרים בדיפוזיה מתרחש דרך </a:t>
            </a:r>
            <a:r>
              <a:rPr lang="he-IL" sz="1800" b="1" dirty="0" err="1" smtClean="0">
                <a:solidFill>
                  <a:srgbClr val="FF6600"/>
                </a:solidFill>
                <a:ea typeface="+mn-ea"/>
              </a:rPr>
              <a:t>הפוספוליפידים</a:t>
            </a:r>
            <a:r>
              <a:rPr lang="he-IL" sz="1800" b="1" dirty="0" smtClean="0">
                <a:solidFill>
                  <a:srgbClr val="FF6600"/>
                </a:solidFill>
                <a:ea typeface="+mn-ea"/>
              </a:rPr>
              <a:t> התעלות והנשאים</a:t>
            </a:r>
            <a:endParaRPr lang="he-IL" sz="1800" dirty="0" smtClean="0"/>
          </a:p>
        </p:txBody>
      </p:sp>
      <p:sp>
        <p:nvSpPr>
          <p:cNvPr id="7" name="Rectangle 3"/>
          <p:cNvSpPr/>
          <p:nvPr/>
        </p:nvSpPr>
        <p:spPr>
          <a:xfrm>
            <a:off x="512763" y="476250"/>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25338" y="6479874"/>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18</a:t>
            </a:fld>
            <a:endParaRPr lang="he-IL" altLang="he-IL" sz="1100" dirty="0">
              <a:solidFill>
                <a:srgbClr val="A6A6A6"/>
              </a:solidFill>
            </a:endParaRPr>
          </a:p>
        </p:txBody>
      </p:sp>
      <p:sp>
        <p:nvSpPr>
          <p:cNvPr id="10" name="TextBox 9"/>
          <p:cNvSpPr txBox="1"/>
          <p:nvPr/>
        </p:nvSpPr>
        <p:spPr>
          <a:xfrm>
            <a:off x="388938" y="666700"/>
            <a:ext cx="8183562" cy="17541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u="sng" kern="0" dirty="0">
                <a:solidFill>
                  <a:sysClr val="windowText" lastClr="000000"/>
                </a:solidFill>
                <a:latin typeface="Calibri"/>
                <a:cs typeface="Arial"/>
              </a:rPr>
              <a:t>מעבר חומרים בתהליך דיפוזיה מתרחש דרך שלושה מרכיבים של הקרום</a:t>
            </a:r>
            <a:r>
              <a:rPr lang="he-IL" kern="0" dirty="0">
                <a:solidFill>
                  <a:sysClr val="windowText" lastClr="000000"/>
                </a:solidFill>
                <a:latin typeface="Calibri"/>
                <a:cs typeface="Arial"/>
              </a:rPr>
              <a:t>:</a:t>
            </a:r>
          </a:p>
          <a:p>
            <a:pPr fontAlgn="auto">
              <a:spcBef>
                <a:spcPts val="0"/>
              </a:spcBef>
              <a:spcAft>
                <a:spcPts val="0"/>
              </a:spcAft>
              <a:defRPr/>
            </a:pPr>
            <a:r>
              <a:rPr lang="he-IL" kern="0" dirty="0">
                <a:solidFill>
                  <a:sysClr val="windowText" lastClr="000000"/>
                </a:solidFill>
                <a:latin typeface="Calibri"/>
                <a:cs typeface="Arial"/>
              </a:rPr>
              <a:t>דרך שכבת הפוספוליפידים עוברים חומרים מסיסים בשומן כגון חמצן ופחמן דו-חמצני,</a:t>
            </a:r>
          </a:p>
          <a:p>
            <a:pPr fontAlgn="auto">
              <a:spcBef>
                <a:spcPts val="0"/>
              </a:spcBef>
              <a:spcAft>
                <a:spcPts val="0"/>
              </a:spcAft>
              <a:defRPr/>
            </a:pPr>
            <a:r>
              <a:rPr lang="he-IL" kern="0" dirty="0">
                <a:solidFill>
                  <a:sysClr val="windowText" lastClr="000000"/>
                </a:solidFill>
                <a:latin typeface="Calibri"/>
                <a:cs typeface="Arial"/>
              </a:rPr>
              <a:t>ודרך התעלות והנשאים עוברים חומרים מסיסים במים שאינם מסיסים בשומן כגון גלוקוז </a:t>
            </a:r>
            <a:endParaRPr lang="he-IL" kern="0" dirty="0" smtClean="0">
              <a:solidFill>
                <a:sysClr val="windowText" lastClr="000000"/>
              </a:solidFill>
              <a:latin typeface="Calibri"/>
              <a:cs typeface="Arial"/>
            </a:endParaRPr>
          </a:p>
          <a:p>
            <a:pPr fontAlgn="auto">
              <a:spcBef>
                <a:spcPts val="0"/>
              </a:spcBef>
              <a:spcAft>
                <a:spcPts val="0"/>
              </a:spcAft>
              <a:defRPr/>
            </a:pPr>
            <a:r>
              <a:rPr lang="he-IL" kern="0" dirty="0" smtClean="0">
                <a:solidFill>
                  <a:sysClr val="windowText" lastClr="000000"/>
                </a:solidFill>
                <a:latin typeface="Calibri"/>
                <a:cs typeface="Arial"/>
              </a:rPr>
              <a:t>ויוני </a:t>
            </a:r>
            <a:r>
              <a:rPr lang="he-IL" kern="0" dirty="0">
                <a:solidFill>
                  <a:sysClr val="windowText" lastClr="000000"/>
                </a:solidFill>
                <a:latin typeface="Calibri"/>
                <a:cs typeface="Arial"/>
              </a:rPr>
              <a:t>נתרן.</a:t>
            </a:r>
          </a:p>
          <a:p>
            <a:pPr fontAlgn="auto">
              <a:spcBef>
                <a:spcPts val="0"/>
              </a:spcBef>
              <a:spcAft>
                <a:spcPts val="0"/>
              </a:spcAft>
              <a:defRPr/>
            </a:pPr>
            <a:r>
              <a:rPr lang="he-IL" kern="0" dirty="0">
                <a:solidFill>
                  <a:sysClr val="windowText" lastClr="000000"/>
                </a:solidFill>
                <a:latin typeface="Calibri"/>
                <a:cs typeface="Arial"/>
              </a:rPr>
              <a:t>מידע מפורט על כך תמצאו במצגת: דרכי מעבר חומרים דרך הקרום.</a:t>
            </a:r>
          </a:p>
          <a:p>
            <a:pPr fontAlgn="auto">
              <a:spcBef>
                <a:spcPts val="0"/>
              </a:spcBef>
              <a:spcAft>
                <a:spcPts val="0"/>
              </a:spcAft>
              <a:defRPr/>
            </a:pPr>
            <a:endParaRPr lang="he-IL" kern="0" dirty="0">
              <a:solidFill>
                <a:sysClr val="windowText" lastClr="000000"/>
              </a:solidFill>
              <a:latin typeface="Calibri"/>
              <a:cs typeface="Arial"/>
            </a:endParaRPr>
          </a:p>
        </p:txBody>
      </p:sp>
      <p:grpSp>
        <p:nvGrpSpPr>
          <p:cNvPr id="25" name="קבוצה 24"/>
          <p:cNvGrpSpPr/>
          <p:nvPr/>
        </p:nvGrpSpPr>
        <p:grpSpPr>
          <a:xfrm>
            <a:off x="59531" y="2420888"/>
            <a:ext cx="8842375" cy="3710391"/>
            <a:chOff x="59531" y="2463279"/>
            <a:chExt cx="8842375" cy="3710391"/>
          </a:xfrm>
        </p:grpSpPr>
        <p:grpSp>
          <p:nvGrpSpPr>
            <p:cNvPr id="23" name="קבוצה 22"/>
            <p:cNvGrpSpPr/>
            <p:nvPr/>
          </p:nvGrpSpPr>
          <p:grpSpPr>
            <a:xfrm>
              <a:off x="59531" y="2463279"/>
              <a:ext cx="8842375" cy="3710391"/>
              <a:chOff x="161925" y="2896229"/>
              <a:chExt cx="8842375" cy="3710391"/>
            </a:xfrm>
          </p:grpSpPr>
          <p:pic>
            <p:nvPicPr>
              <p:cNvPr id="1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3716338"/>
                <a:ext cx="884237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p:cNvSpPr/>
              <p:nvPr/>
            </p:nvSpPr>
            <p:spPr>
              <a:xfrm>
                <a:off x="5508104" y="6233081"/>
                <a:ext cx="1420581" cy="369332"/>
              </a:xfrm>
              <a:prstGeom prst="rect">
                <a:avLst/>
              </a:prstGeom>
            </p:spPr>
            <p:txBody>
              <a:bodyPr wrap="none">
                <a:spAutoFit/>
              </a:bodyPr>
              <a:lstStyle/>
              <a:p>
                <a:r>
                  <a:rPr lang="he-IL" kern="0" dirty="0">
                    <a:solidFill>
                      <a:sysClr val="windowText" lastClr="000000"/>
                    </a:solidFill>
                    <a:latin typeface="Calibri"/>
                    <a:cs typeface="Arial"/>
                  </a:rPr>
                  <a:t> </a:t>
                </a:r>
                <a:r>
                  <a:rPr lang="he-IL" sz="1600" b="1" kern="0" dirty="0" err="1" smtClean="0">
                    <a:solidFill>
                      <a:sysClr val="windowText" lastClr="000000"/>
                    </a:solidFill>
                    <a:latin typeface="Calibri"/>
                    <a:cs typeface="Arial"/>
                  </a:rPr>
                  <a:t>פוספוליפידים</a:t>
                </a:r>
                <a:r>
                  <a:rPr lang="he-IL" kern="0" dirty="0" smtClean="0">
                    <a:solidFill>
                      <a:sysClr val="windowText" lastClr="000000"/>
                    </a:solidFill>
                    <a:latin typeface="Calibri"/>
                    <a:cs typeface="Arial"/>
                  </a:rPr>
                  <a:t> </a:t>
                </a:r>
                <a:endParaRPr lang="he-IL" dirty="0"/>
              </a:p>
            </p:txBody>
          </p:sp>
          <p:sp>
            <p:nvSpPr>
              <p:cNvPr id="12" name="מלבן 11"/>
              <p:cNvSpPr/>
              <p:nvPr/>
            </p:nvSpPr>
            <p:spPr>
              <a:xfrm>
                <a:off x="4355976" y="6202784"/>
                <a:ext cx="659155" cy="369332"/>
              </a:xfrm>
              <a:prstGeom prst="rect">
                <a:avLst/>
              </a:prstGeom>
            </p:spPr>
            <p:txBody>
              <a:bodyPr wrap="none">
                <a:spAutoFit/>
              </a:bodyPr>
              <a:lstStyle/>
              <a:p>
                <a:r>
                  <a:rPr lang="he-IL" kern="0" dirty="0">
                    <a:solidFill>
                      <a:sysClr val="windowText" lastClr="000000"/>
                    </a:solidFill>
                    <a:latin typeface="Calibri"/>
                    <a:cs typeface="Arial"/>
                  </a:rPr>
                  <a:t> </a:t>
                </a:r>
                <a:r>
                  <a:rPr lang="he-IL" sz="1600" b="1" kern="0" dirty="0" smtClean="0">
                    <a:solidFill>
                      <a:sysClr val="windowText" lastClr="000000"/>
                    </a:solidFill>
                    <a:latin typeface="Calibri"/>
                    <a:cs typeface="Arial"/>
                  </a:rPr>
                  <a:t>נשא</a:t>
                </a:r>
                <a:r>
                  <a:rPr lang="he-IL" kern="0" dirty="0" smtClean="0">
                    <a:solidFill>
                      <a:sysClr val="windowText" lastClr="000000"/>
                    </a:solidFill>
                    <a:latin typeface="Calibri"/>
                    <a:cs typeface="Arial"/>
                  </a:rPr>
                  <a:t> </a:t>
                </a:r>
                <a:endParaRPr lang="he-IL" dirty="0"/>
              </a:p>
            </p:txBody>
          </p:sp>
          <p:sp>
            <p:nvSpPr>
              <p:cNvPr id="13" name="מלבן 12"/>
              <p:cNvSpPr/>
              <p:nvPr/>
            </p:nvSpPr>
            <p:spPr>
              <a:xfrm>
                <a:off x="7236296" y="6237288"/>
                <a:ext cx="728084" cy="369332"/>
              </a:xfrm>
              <a:prstGeom prst="rect">
                <a:avLst/>
              </a:prstGeom>
            </p:spPr>
            <p:txBody>
              <a:bodyPr wrap="none">
                <a:spAutoFit/>
              </a:bodyPr>
              <a:lstStyle/>
              <a:p>
                <a:r>
                  <a:rPr lang="he-IL" kern="0" dirty="0">
                    <a:solidFill>
                      <a:sysClr val="windowText" lastClr="000000"/>
                    </a:solidFill>
                    <a:latin typeface="Calibri"/>
                    <a:cs typeface="Arial"/>
                  </a:rPr>
                  <a:t> </a:t>
                </a:r>
                <a:r>
                  <a:rPr lang="he-IL" sz="1600" b="1" kern="0" dirty="0" smtClean="0">
                    <a:solidFill>
                      <a:sysClr val="windowText" lastClr="000000"/>
                    </a:solidFill>
                    <a:latin typeface="Calibri"/>
                    <a:cs typeface="Arial"/>
                  </a:rPr>
                  <a:t>תעלה</a:t>
                </a:r>
                <a:endParaRPr lang="he-IL" dirty="0"/>
              </a:p>
            </p:txBody>
          </p:sp>
          <p:sp>
            <p:nvSpPr>
              <p:cNvPr id="14" name="מלבן 13"/>
              <p:cNvSpPr/>
              <p:nvPr/>
            </p:nvSpPr>
            <p:spPr>
              <a:xfrm>
                <a:off x="1171212" y="6173670"/>
                <a:ext cx="891591" cy="369332"/>
              </a:xfrm>
              <a:prstGeom prst="rect">
                <a:avLst/>
              </a:prstGeom>
            </p:spPr>
            <p:txBody>
              <a:bodyPr wrap="none">
                <a:spAutoFit/>
              </a:bodyPr>
              <a:lstStyle/>
              <a:p>
                <a:r>
                  <a:rPr lang="he-IL" kern="0" dirty="0">
                    <a:solidFill>
                      <a:sysClr val="windowText" lastClr="000000"/>
                    </a:solidFill>
                    <a:latin typeface="Calibri"/>
                    <a:cs typeface="Arial"/>
                  </a:rPr>
                  <a:t> </a:t>
                </a:r>
                <a:r>
                  <a:rPr lang="he-IL" sz="1600" b="1" kern="0" dirty="0" smtClean="0">
                    <a:solidFill>
                      <a:sysClr val="windowText" lastClr="000000"/>
                    </a:solidFill>
                    <a:latin typeface="Calibri"/>
                    <a:cs typeface="Arial"/>
                  </a:rPr>
                  <a:t>משאבה</a:t>
                </a:r>
                <a:endParaRPr lang="he-IL" dirty="0"/>
              </a:p>
            </p:txBody>
          </p:sp>
          <p:grpSp>
            <p:nvGrpSpPr>
              <p:cNvPr id="4" name="קבוצה 3"/>
              <p:cNvGrpSpPr/>
              <p:nvPr/>
            </p:nvGrpSpPr>
            <p:grpSpPr>
              <a:xfrm>
                <a:off x="7236296" y="3780412"/>
                <a:ext cx="756084" cy="441989"/>
                <a:chOff x="7236296" y="3780412"/>
                <a:chExt cx="756084" cy="441989"/>
              </a:xfrm>
            </p:grpSpPr>
            <p:sp>
              <p:nvSpPr>
                <p:cNvPr id="3" name="חץ למטה 2"/>
                <p:cNvSpPr/>
                <p:nvPr/>
              </p:nvSpPr>
              <p:spPr>
                <a:xfrm>
                  <a:off x="7236296" y="3791047"/>
                  <a:ext cx="360040" cy="43135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חץ למטה 14"/>
                <p:cNvSpPr/>
                <p:nvPr/>
              </p:nvSpPr>
              <p:spPr>
                <a:xfrm flipV="1">
                  <a:off x="7632340" y="3780412"/>
                  <a:ext cx="360040" cy="43135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6" name="קבוצה 15"/>
              <p:cNvGrpSpPr/>
              <p:nvPr/>
            </p:nvGrpSpPr>
            <p:grpSpPr>
              <a:xfrm>
                <a:off x="5840352" y="3741614"/>
                <a:ext cx="756084" cy="441989"/>
                <a:chOff x="7236296" y="3780412"/>
                <a:chExt cx="756084" cy="441989"/>
              </a:xfrm>
            </p:grpSpPr>
            <p:sp>
              <p:nvSpPr>
                <p:cNvPr id="17" name="חץ למטה 16"/>
                <p:cNvSpPr/>
                <p:nvPr/>
              </p:nvSpPr>
              <p:spPr>
                <a:xfrm>
                  <a:off x="7236296" y="3791047"/>
                  <a:ext cx="360040" cy="43135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חץ למטה 17"/>
                <p:cNvSpPr/>
                <p:nvPr/>
              </p:nvSpPr>
              <p:spPr>
                <a:xfrm flipV="1">
                  <a:off x="7632340" y="3780412"/>
                  <a:ext cx="360040" cy="43135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9" name="קבוצה 18"/>
              <p:cNvGrpSpPr/>
              <p:nvPr/>
            </p:nvGrpSpPr>
            <p:grpSpPr>
              <a:xfrm>
                <a:off x="4380884" y="3736296"/>
                <a:ext cx="756084" cy="441989"/>
                <a:chOff x="7236296" y="3780412"/>
                <a:chExt cx="756084" cy="441989"/>
              </a:xfrm>
            </p:grpSpPr>
            <p:sp>
              <p:nvSpPr>
                <p:cNvPr id="20" name="חץ למטה 19"/>
                <p:cNvSpPr/>
                <p:nvPr/>
              </p:nvSpPr>
              <p:spPr>
                <a:xfrm>
                  <a:off x="7236296" y="3791047"/>
                  <a:ext cx="360040" cy="43135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חץ למטה 20"/>
                <p:cNvSpPr/>
                <p:nvPr/>
              </p:nvSpPr>
              <p:spPr>
                <a:xfrm flipV="1">
                  <a:off x="7632340" y="3780412"/>
                  <a:ext cx="360040" cy="43135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5" name="מלבן 4"/>
              <p:cNvSpPr/>
              <p:nvPr/>
            </p:nvSpPr>
            <p:spPr>
              <a:xfrm>
                <a:off x="4533115" y="2896229"/>
                <a:ext cx="3229248" cy="461665"/>
              </a:xfrm>
              <a:prstGeom prst="rect">
                <a:avLst/>
              </a:prstGeom>
              <a:noFill/>
            </p:spPr>
            <p:txBody>
              <a:bodyPr wrap="square" lIns="91440" tIns="45720" rIns="91440" bIns="45720">
                <a:spAutoFit/>
              </a:bodyPr>
              <a:lstStyle/>
              <a:p>
                <a:pPr algn="ctr"/>
                <a:r>
                  <a:rPr lang="he-IL" sz="2400" b="1" cap="none" spc="0" dirty="0" smtClean="0">
                    <a:ln w="18000">
                      <a:solidFill>
                        <a:schemeClr val="accent2">
                          <a:satMod val="140000"/>
                        </a:schemeClr>
                      </a:solidFill>
                      <a:prstDash val="solid"/>
                      <a:miter lim="800000"/>
                    </a:ln>
                    <a:effectLst>
                      <a:outerShdw blurRad="25500" dist="23000" dir="7020000" algn="tl">
                        <a:srgbClr val="000000">
                          <a:alpha val="50000"/>
                        </a:srgbClr>
                      </a:outerShdw>
                    </a:effectLst>
                  </a:rPr>
                  <a:t>דיפוזיה</a:t>
                </a:r>
                <a:endParaRPr lang="he-IL" sz="2400" b="1" cap="none" spc="0"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grpSp>
        <p:sp>
          <p:nvSpPr>
            <p:cNvPr id="24" name="סוגר מרובע ימני 23"/>
            <p:cNvSpPr/>
            <p:nvPr/>
          </p:nvSpPr>
          <p:spPr>
            <a:xfrm rot="16200000">
              <a:off x="5808110" y="1597554"/>
              <a:ext cx="358444" cy="3013223"/>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2C197E2-2CB2-4288-A8B3-00BA493F8540}" type="slidenum">
              <a:rPr lang="he-IL" smtClean="0"/>
              <a:pPr fontAlgn="base">
                <a:spcBef>
                  <a:spcPct val="0"/>
                </a:spcBef>
                <a:spcAft>
                  <a:spcPct val="0"/>
                </a:spcAft>
                <a:defRPr/>
              </a:pPr>
              <a:t>19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7</a:t>
            </a:r>
            <a:endParaRPr lang="he-IL" sz="1800" dirty="0" smtClean="0"/>
          </a:p>
        </p:txBody>
      </p:sp>
      <p:sp>
        <p:nvSpPr>
          <p:cNvPr id="9" name="Rectangle 3"/>
          <p:cNvSpPr/>
          <p:nvPr/>
        </p:nvSpPr>
        <p:spPr>
          <a:xfrm>
            <a:off x="512763" y="476250"/>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196850" y="6237288"/>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19</a:t>
            </a:fld>
            <a:endParaRPr lang="he-IL" altLang="he-IL" sz="1100" dirty="0">
              <a:solidFill>
                <a:srgbClr val="A6A6A6"/>
              </a:solidFill>
            </a:endParaRPr>
          </a:p>
        </p:txBody>
      </p:sp>
      <p:sp>
        <p:nvSpPr>
          <p:cNvPr id="11" name="TextBox 10"/>
          <p:cNvSpPr txBox="1"/>
          <p:nvPr/>
        </p:nvSpPr>
        <p:spPr>
          <a:xfrm>
            <a:off x="388938" y="632867"/>
            <a:ext cx="8183562"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7:</a:t>
            </a:r>
          </a:p>
          <a:p>
            <a:pPr fontAlgn="auto">
              <a:spcBef>
                <a:spcPts val="0"/>
              </a:spcBef>
              <a:spcAft>
                <a:spcPts val="0"/>
              </a:spcAft>
              <a:defRPr/>
            </a:pPr>
            <a:r>
              <a:rPr lang="he-IL" dirty="0">
                <a:solidFill>
                  <a:srgbClr val="1D4C72"/>
                </a:solidFill>
                <a:latin typeface="+mn-lt"/>
                <a:cs typeface="+mn-cs"/>
              </a:rPr>
              <a:t>מולקולות החומרים השונים נעות באקראי לכיוונים שונים. למרות זאת, מדוע בדיפוזיה מולקולות החומר נעות ממקום שבו ריכוזן גבוה למקום שבו ריכוזן נמוך?</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092DD97-D6CC-4980-8326-2986FCD38E67}" type="slidenum">
              <a:rPr lang="he-IL" smtClean="0"/>
              <a:pPr fontAlgn="base">
                <a:spcBef>
                  <a:spcPct val="0"/>
                </a:spcBef>
                <a:spcAft>
                  <a:spcPct val="0"/>
                </a:spcAft>
                <a:defRPr/>
              </a:pPr>
              <a:t>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מעבר חומרים דרך קרום התא בתהליך דיפוזיה</a:t>
            </a:r>
            <a:endParaRPr lang="he-IL" sz="1800" dirty="0" smtClean="0"/>
          </a:p>
        </p:txBody>
      </p:sp>
      <p:sp>
        <p:nvSpPr>
          <p:cNvPr id="12" name="Rectangle 3"/>
          <p:cNvSpPr/>
          <p:nvPr/>
        </p:nvSpPr>
        <p:spPr>
          <a:xfrm>
            <a:off x="512763" y="476250"/>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96850" y="6237288"/>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2</a:t>
            </a:fld>
            <a:endParaRPr lang="he-IL" altLang="he-IL" sz="1100" dirty="0">
              <a:solidFill>
                <a:srgbClr val="A6A6A6"/>
              </a:solidFill>
            </a:endParaRPr>
          </a:p>
        </p:txBody>
      </p:sp>
      <p:sp>
        <p:nvSpPr>
          <p:cNvPr id="13" name="TextBox 12"/>
          <p:cNvSpPr txBox="1"/>
          <p:nvPr/>
        </p:nvSpPr>
        <p:spPr>
          <a:xfrm>
            <a:off x="285750" y="571500"/>
            <a:ext cx="8215313" cy="1785938"/>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latin typeface="+mn-lt"/>
                <a:cs typeface="+mn-cs"/>
              </a:rPr>
              <a:t>אחד ממאפייני החיים  של תאים הוא קליטת חומרים מן הסביבה ופליטת חומרים אליה.</a:t>
            </a:r>
          </a:p>
          <a:p>
            <a:pPr fontAlgn="auto">
              <a:spcBef>
                <a:spcPts val="0"/>
              </a:spcBef>
              <a:spcAft>
                <a:spcPts val="0"/>
              </a:spcAft>
              <a:defRPr/>
            </a:pPr>
            <a:r>
              <a:rPr lang="he-IL" dirty="0">
                <a:latin typeface="+mn-lt"/>
                <a:cs typeface="+mn-cs"/>
              </a:rPr>
              <a:t>תאים קולטים מהסביבה חומרים כגון חמצן וחומרי מזון שונים, ופולטים אליה חומרים שונים כגון פחמן דו-חמצני.</a:t>
            </a:r>
          </a:p>
          <a:p>
            <a:pPr fontAlgn="auto">
              <a:spcBef>
                <a:spcPts val="0"/>
              </a:spcBef>
              <a:spcAft>
                <a:spcPts val="0"/>
              </a:spcAft>
              <a:defRPr/>
            </a:pPr>
            <a:r>
              <a:rPr lang="he-IL" dirty="0">
                <a:latin typeface="+mn-lt"/>
                <a:cs typeface="+mn-cs"/>
              </a:rPr>
              <a:t>מעבר החומרים דרך קרום התא* נעשה בדרכים שונות. אחת מהן היא הדיפוזיה (פעפוע).</a:t>
            </a:r>
          </a:p>
          <a:p>
            <a:pPr fontAlgn="auto">
              <a:spcBef>
                <a:spcPts val="0"/>
              </a:spcBef>
              <a:spcAft>
                <a:spcPts val="0"/>
              </a:spcAft>
              <a:defRPr/>
            </a:pPr>
            <a:endParaRPr lang="he-IL" dirty="0">
              <a:latin typeface="+mn-lt"/>
              <a:cs typeface="+mn-cs"/>
            </a:endParaRPr>
          </a:p>
          <a:p>
            <a:pPr fontAlgn="auto">
              <a:spcBef>
                <a:spcPts val="0"/>
              </a:spcBef>
              <a:spcAft>
                <a:spcPts val="0"/>
              </a:spcAft>
              <a:defRPr/>
            </a:pPr>
            <a:r>
              <a:rPr lang="he-IL" dirty="0">
                <a:latin typeface="+mn-lt"/>
                <a:cs typeface="+mn-cs"/>
              </a:rPr>
              <a:t>לפניכם איור המציג דיפוזיה של חמצן מהנוזל החוץ-תאי אל פנים התא, וכן דיפוזיה של פחמן דו-חמצני מפנים התא אל הנוזל החוץ-תאי:</a:t>
            </a:r>
          </a:p>
          <a:p>
            <a:pPr fontAlgn="auto">
              <a:spcBef>
                <a:spcPts val="0"/>
              </a:spcBef>
              <a:spcAft>
                <a:spcPts val="0"/>
              </a:spcAft>
              <a:defRPr/>
            </a:pPr>
            <a:endParaRPr lang="he-IL" dirty="0">
              <a:solidFill>
                <a:schemeClr val="tx1">
                  <a:lumMod val="50000"/>
                  <a:lumOff val="50000"/>
                </a:schemeClr>
              </a:solidFill>
              <a:latin typeface="+mn-lt"/>
              <a:cs typeface="+mn-cs"/>
            </a:endParaRPr>
          </a:p>
        </p:txBody>
      </p:sp>
      <p:pic>
        <p:nvPicPr>
          <p:cNvPr id="14" name="Picture 2"/>
          <p:cNvPicPr>
            <a:picLocks noChangeAspect="1" noChangeArrowheads="1"/>
          </p:cNvPicPr>
          <p:nvPr/>
        </p:nvPicPr>
        <p:blipFill>
          <a:blip r:embed="rId2"/>
          <a:stretch>
            <a:fillRect/>
          </a:stretch>
        </p:blipFill>
        <p:spPr bwMode="auto">
          <a:xfrm>
            <a:off x="2840767" y="2708920"/>
            <a:ext cx="4176117" cy="3131721"/>
          </a:xfrm>
          <a:prstGeom prst="rect">
            <a:avLst/>
          </a:prstGeom>
          <a:solidFill>
            <a:sysClr val="window" lastClr="FFFFFF">
              <a:lumMod val="95000"/>
            </a:sysClr>
          </a:solidFill>
          <a:ln w="22225">
            <a:solidFill>
              <a:sysClr val="window" lastClr="FFFFFF">
                <a:lumMod val="85000"/>
              </a:sysClr>
            </a:solidFill>
          </a:ln>
          <a:effectLst/>
        </p:spPr>
      </p:pic>
      <p:sp>
        <p:nvSpPr>
          <p:cNvPr id="15" name="TextBox 14"/>
          <p:cNvSpPr txBox="1"/>
          <p:nvPr/>
        </p:nvSpPr>
        <p:spPr>
          <a:xfrm>
            <a:off x="468313" y="6094413"/>
            <a:ext cx="8215312" cy="574675"/>
          </a:xfrm>
          <a:prstGeom prst="rect">
            <a:avLst/>
          </a:prstGeom>
          <a:noFill/>
          <a:ln w="22225">
            <a:noFill/>
          </a:ln>
          <a:effectLst>
            <a:outerShdw sx="101000" sy="101000" algn="ctr" rotWithShape="0">
              <a:sysClr val="window" lastClr="FFFFFF">
                <a:lumMod val="75000"/>
              </a:sysClr>
            </a:outerShdw>
          </a:effectLst>
        </p:spPr>
        <p:txBody>
          <a:bodyPr rtlCol="1"/>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600" b="0" i="0" u="none" strike="noStrike" kern="0" cap="none" spc="0" normalizeH="0" baseline="0" noProof="0" dirty="0">
                <a:ln>
                  <a:noFill/>
                </a:ln>
                <a:solidFill>
                  <a:prstClr val="black"/>
                </a:solidFill>
                <a:effectLst/>
                <a:uLnTx/>
                <a:uFillTx/>
                <a:latin typeface="Arial"/>
                <a:cs typeface="Arial"/>
              </a:rPr>
              <a:t> * מעבר חומרים בתהליך דיפוזיה מתרחש דרך </a:t>
            </a:r>
            <a:r>
              <a:rPr kumimoji="0" lang="he-IL" sz="1600" b="0" i="0" u="sng" strike="noStrike" kern="0" cap="none" spc="0" normalizeH="0" baseline="0" noProof="0" dirty="0">
                <a:ln>
                  <a:noFill/>
                </a:ln>
                <a:solidFill>
                  <a:prstClr val="black"/>
                </a:solidFill>
                <a:effectLst/>
                <a:uLnTx/>
                <a:uFillTx/>
                <a:latin typeface="Arial"/>
                <a:cs typeface="Arial"/>
              </a:rPr>
              <a:t>שכבת </a:t>
            </a:r>
            <a:r>
              <a:rPr kumimoji="0" lang="he-IL" sz="1600" b="0" i="0" u="sng" strike="noStrike" kern="0" cap="none" spc="0" normalizeH="0" baseline="0" noProof="0" dirty="0" err="1">
                <a:ln>
                  <a:noFill/>
                </a:ln>
                <a:solidFill>
                  <a:prstClr val="black"/>
                </a:solidFill>
                <a:effectLst/>
                <a:uLnTx/>
                <a:uFillTx/>
                <a:latin typeface="Arial"/>
                <a:cs typeface="Arial"/>
              </a:rPr>
              <a:t>הפוספוליפידים</a:t>
            </a:r>
            <a:r>
              <a:rPr kumimoji="0" lang="he-IL" sz="1600" b="0" i="0" u="sng" strike="noStrike" kern="0" cap="none" spc="0" normalizeH="0" baseline="0" noProof="0" dirty="0">
                <a:ln>
                  <a:noFill/>
                </a:ln>
                <a:solidFill>
                  <a:prstClr val="black"/>
                </a:solidFill>
                <a:effectLst/>
                <a:uLnTx/>
                <a:uFillTx/>
                <a:latin typeface="Arial"/>
                <a:cs typeface="Arial"/>
              </a:rPr>
              <a:t>, התעלות והנשאים </a:t>
            </a:r>
            <a:r>
              <a:rPr kumimoji="0" lang="he-IL" sz="1600" b="0" i="0" u="none" strike="noStrike" kern="0" cap="none" spc="0" normalizeH="0" baseline="0" noProof="0" dirty="0">
                <a:ln>
                  <a:noFill/>
                </a:ln>
                <a:solidFill>
                  <a:prstClr val="black"/>
                </a:solidFill>
                <a:effectLst/>
                <a:uLnTx/>
                <a:uFillTx/>
                <a:latin typeface="Arial"/>
                <a:cs typeface="Arial"/>
              </a:rPr>
              <a:t>– ובכך נדון    </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600" b="0" i="0" u="none" strike="noStrike" kern="0" cap="none" spc="0" normalizeH="0" baseline="0" noProof="0" dirty="0">
                <a:ln>
                  <a:noFill/>
                </a:ln>
                <a:solidFill>
                  <a:prstClr val="black"/>
                </a:solidFill>
                <a:effectLst/>
                <a:uLnTx/>
                <a:uFillTx/>
                <a:latin typeface="Arial"/>
                <a:cs typeface="Arial"/>
              </a:rPr>
              <a:t>   במצגת: מבנה הקרום ודרכי מעבר חומרים דרכו.</a:t>
            </a:r>
          </a:p>
          <a:p>
            <a:pPr marL="0" marR="0" lvl="0" indent="0" defTabSz="914400" eaLnBrk="1" fontAlgn="auto" latinLnBrk="0" hangingPunct="1">
              <a:lnSpc>
                <a:spcPct val="100000"/>
              </a:lnSpc>
              <a:spcBef>
                <a:spcPts val="0"/>
              </a:spcBef>
              <a:spcAft>
                <a:spcPts val="0"/>
              </a:spcAft>
              <a:buClrTx/>
              <a:buSzTx/>
              <a:buFontTx/>
              <a:buNone/>
              <a:tabLst/>
              <a:defRPr/>
            </a:pPr>
            <a:endParaRPr kumimoji="0" lang="he-IL" sz="1600" b="0" i="0" u="none" strike="noStrike" kern="0" cap="none" spc="0" normalizeH="0" baseline="0" noProof="0" dirty="0">
              <a:ln>
                <a:noFill/>
              </a:ln>
              <a:solidFill>
                <a:prstClr val="black"/>
              </a:solidFill>
              <a:effectLst/>
              <a:uLnTx/>
              <a:uFillTx/>
              <a:latin typeface="Calibri"/>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542FC0F-A832-45F4-A5CE-BCB0F0C164AF}" type="slidenum">
              <a:rPr lang="he-IL" smtClean="0"/>
              <a:pPr fontAlgn="base">
                <a:spcBef>
                  <a:spcPct val="0"/>
                </a:spcBef>
                <a:spcAft>
                  <a:spcPct val="0"/>
                </a:spcAft>
                <a:defRPr/>
              </a:pPr>
              <a:t>20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3"/>
          <p:cNvSpPr/>
          <p:nvPr/>
        </p:nvSpPr>
        <p:spPr>
          <a:xfrm>
            <a:off x="512763" y="476250"/>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96850" y="6237288"/>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20</a:t>
            </a:fld>
            <a:endParaRPr lang="he-IL" altLang="he-IL" sz="1100" dirty="0">
              <a:solidFill>
                <a:srgbClr val="A6A6A6"/>
              </a:solidFill>
            </a:endParaRPr>
          </a:p>
        </p:txBody>
      </p:sp>
      <p:sp>
        <p:nvSpPr>
          <p:cNvPr id="10" name="TextBox 9"/>
          <p:cNvSpPr txBox="1"/>
          <p:nvPr/>
        </p:nvSpPr>
        <p:spPr>
          <a:xfrm>
            <a:off x="388938" y="632867"/>
            <a:ext cx="8183562"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7:</a:t>
            </a:r>
          </a:p>
          <a:p>
            <a:pPr fontAlgn="auto">
              <a:spcBef>
                <a:spcPts val="0"/>
              </a:spcBef>
              <a:spcAft>
                <a:spcPts val="0"/>
              </a:spcAft>
              <a:defRPr/>
            </a:pPr>
            <a:r>
              <a:rPr lang="he-IL" dirty="0">
                <a:solidFill>
                  <a:srgbClr val="1D4C72"/>
                </a:solidFill>
                <a:latin typeface="+mn-lt"/>
                <a:cs typeface="+mn-cs"/>
              </a:rPr>
              <a:t>מולקולות החומרים השונים נעות באקראי לכיוונים שונים. למרות זאת, מדוע בדיפוזיה מולקולות החומר נעות ממקום שבו ריכוזן גבוה למקום שבו ריכוזן נמוך?</a:t>
            </a:r>
          </a:p>
        </p:txBody>
      </p:sp>
      <p:sp>
        <p:nvSpPr>
          <p:cNvPr id="11" name="Rectangle 12"/>
          <p:cNvSpPr/>
          <p:nvPr/>
        </p:nvSpPr>
        <p:spPr>
          <a:xfrm>
            <a:off x="387922" y="1606991"/>
            <a:ext cx="8124825" cy="5062369"/>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prstClr val="black"/>
                </a:solidFill>
                <a:effectLst/>
                <a:uLnTx/>
                <a:uFillTx/>
                <a:latin typeface="Calibri"/>
                <a:cs typeface="Arial"/>
              </a:rPr>
              <a:t>תשובה:</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prstClr val="black"/>
                </a:solidFill>
                <a:effectLst/>
                <a:uLnTx/>
                <a:uFillTx/>
                <a:latin typeface="Calibri"/>
                <a:cs typeface="Arial"/>
              </a:rPr>
              <a:t>אמנם, תנועת מולקולות החומר היא אקראית, כלומר, לכל הכיוונים, אך יש סיכוי גדול יותר לתנועת מולקולות ממקום שבו ריכוזן גבוה למקום שבו ריכוזן נמוך. לכן, בסה"כ נטו, יש תנועה של החומר על פי מפל הריכוזים, כלומר, מריכוז גבוה לריכוז נמוך.</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prstClr val="black"/>
                </a:solidFill>
                <a:effectLst/>
                <a:uLnTx/>
                <a:uFillTx/>
                <a:latin typeface="Calibri"/>
                <a:cs typeface="Arial"/>
              </a:rPr>
              <a:t>בתרשים הבא נראית דיפוזיה של חומר דרך קרום מצד שמאל שבו ריכוזו גבוה לצד ימין שבו ריכוזו נמוך. החץ העליון (1) מראה את תנועת המולקולות מהריכוז הגבוה לנמוך, ואילו החץ התחתון (2) מראה שיש גם תנועה בכיוון ההפוך, מהריכוז הנמוך לגבוה. קצב התנועה מהריכוז הגבוה לנמוך גדול יותר מאשר קצב התנועה בכיוון ההפוך. ולכן, בסה"כ נטו יש מעבר של חומר מהריכוז הגבוה לנמוך כפי שמראה החץ המרכזי. </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prstClr val="black"/>
                </a:solidFill>
                <a:effectLst/>
                <a:uLnTx/>
                <a:uFillTx/>
                <a:latin typeface="Calibri"/>
                <a:cs typeface="Arial"/>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black">
                  <a:lumMod val="65000"/>
                  <a:lumOff val="35000"/>
                </a:prstClr>
              </a:solidFill>
              <a:effectLst/>
              <a:uLnTx/>
              <a:uFillTx/>
              <a:latin typeface="Calibri"/>
              <a:cs typeface="Arial"/>
            </a:endParaRPr>
          </a:p>
        </p:txBody>
      </p:sp>
      <p:pic>
        <p:nvPicPr>
          <p:cNvPr id="14" name="Picture 2">
            <a:hlinkClick r:id="rId2"/>
          </p:cNvPr>
          <p:cNvPicPr>
            <a:picLocks noChangeAspect="1" noChangeArrowheads="1"/>
          </p:cNvPicPr>
          <p:nvPr/>
        </p:nvPicPr>
        <p:blipFill>
          <a:blip r:embed="rId3"/>
          <a:stretch>
            <a:fillRect/>
          </a:stretch>
        </p:blipFill>
        <p:spPr bwMode="auto">
          <a:xfrm>
            <a:off x="3294128" y="4275357"/>
            <a:ext cx="3097261" cy="2321995"/>
          </a:xfrm>
          <a:prstGeom prst="rect">
            <a:avLst/>
          </a:prstGeom>
          <a:solidFill>
            <a:sysClr val="window" lastClr="FFFFFF">
              <a:lumMod val="95000"/>
            </a:sysClr>
          </a:solidFill>
          <a:ln w="22225">
            <a:solidFill>
              <a:sysClr val="window" lastClr="FFFFFF">
                <a:lumMod val="85000"/>
              </a:sysClr>
            </a:solidFill>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3788CCA-3E0C-4A9D-BDB4-699F0F750729}" type="slidenum">
              <a:rPr lang="he-IL" smtClean="0"/>
              <a:pPr fontAlgn="base">
                <a:spcBef>
                  <a:spcPct val="0"/>
                </a:spcBef>
                <a:spcAft>
                  <a:spcPct val="0"/>
                </a:spcAft>
                <a:defRPr/>
              </a:pPr>
              <a:t>21</a:t>
            </a:fld>
            <a:endParaRPr lang="he-IL" dirty="0" smtClean="0"/>
          </a:p>
        </p:txBody>
      </p:sp>
      <p:sp>
        <p:nvSpPr>
          <p:cNvPr id="6" name="כותרת 5"/>
          <p:cNvSpPr>
            <a:spLocks noGrp="1"/>
          </p:cNvSpPr>
          <p:nvPr>
            <p:ph type="ctrTitle"/>
          </p:nvPr>
        </p:nvSpPr>
        <p:spPr>
          <a:xfrm>
            <a:off x="894259" y="116632"/>
            <a:ext cx="7730629" cy="333226"/>
          </a:xfrm>
        </p:spPr>
        <p:txBody>
          <a:bodyPr/>
          <a:lstStyle/>
          <a:p>
            <a:pPr fontAlgn="auto">
              <a:defRPr/>
            </a:pPr>
            <a:r>
              <a:rPr lang="he-IL" sz="1800" b="1" dirty="0" smtClean="0">
                <a:solidFill>
                  <a:srgbClr val="FF6600"/>
                </a:solidFill>
                <a:ea typeface="+mn-ea"/>
              </a:rPr>
              <a:t>שאלה 8</a:t>
            </a:r>
            <a:endParaRPr lang="he-IL" sz="1800" dirty="0" smtClean="0"/>
          </a:p>
        </p:txBody>
      </p:sp>
      <p:sp>
        <p:nvSpPr>
          <p:cNvPr id="10" name="Rectangle 3"/>
          <p:cNvSpPr/>
          <p:nvPr/>
        </p:nvSpPr>
        <p:spPr>
          <a:xfrm>
            <a:off x="512763" y="476250"/>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 name="Slide Number Placeholder 8"/>
          <p:cNvSpPr txBox="1">
            <a:spLocks/>
          </p:cNvSpPr>
          <p:nvPr/>
        </p:nvSpPr>
        <p:spPr bwMode="auto">
          <a:xfrm>
            <a:off x="196850" y="6237288"/>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21</a:t>
            </a:fld>
            <a:endParaRPr lang="he-IL" altLang="he-IL" sz="1100" dirty="0">
              <a:solidFill>
                <a:srgbClr val="A6A6A6"/>
              </a:solidFill>
            </a:endParaRPr>
          </a:p>
        </p:txBody>
      </p:sp>
      <p:sp>
        <p:nvSpPr>
          <p:cNvPr id="8" name="TextBox 7"/>
          <p:cNvSpPr txBox="1"/>
          <p:nvPr/>
        </p:nvSpPr>
        <p:spPr>
          <a:xfrm>
            <a:off x="285750" y="666701"/>
            <a:ext cx="8183563"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שאלה 8:</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srgbClr val="1D4C72"/>
                </a:solidFill>
                <a:effectLst/>
                <a:uLnTx/>
                <a:uFillTx/>
                <a:latin typeface="Calibri"/>
                <a:cs typeface="Arial"/>
              </a:rPr>
              <a:t>בתהליך דיפוזיה </a:t>
            </a:r>
            <a:r>
              <a:rPr kumimoji="0" lang="he-IL" sz="1800" b="0" i="0" u="none" strike="noStrike" kern="0" cap="none" spc="0" normalizeH="0" baseline="0" noProof="0" dirty="0" smtClean="0">
                <a:ln>
                  <a:noFill/>
                </a:ln>
                <a:solidFill>
                  <a:srgbClr val="1D4C72"/>
                </a:solidFill>
                <a:effectLst/>
                <a:uLnTx/>
                <a:uFillTx/>
                <a:latin typeface="Calibri"/>
                <a:cs typeface="Arial"/>
              </a:rPr>
              <a:t>מתרחש/ת:</a:t>
            </a:r>
            <a:endParaRPr kumimoji="0" lang="he-IL" sz="1800" b="0" i="0" u="none" strike="noStrike" kern="0" cap="none" spc="0" normalizeH="0" baseline="0" noProof="0" dirty="0">
              <a:ln>
                <a:noFill/>
              </a:ln>
              <a:solidFill>
                <a:srgbClr val="1D4C72"/>
              </a:solidFill>
              <a:effectLst/>
              <a:uLnTx/>
              <a:uFillTx/>
              <a:latin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א. </a:t>
            </a:r>
            <a:r>
              <a:rPr kumimoji="0" lang="he-IL" sz="1800" b="0" i="0" u="none" strike="noStrike" kern="0" cap="none" spc="0" normalizeH="0" baseline="0" noProof="0" dirty="0">
                <a:ln>
                  <a:noFill/>
                </a:ln>
                <a:solidFill>
                  <a:srgbClr val="1D4C72"/>
                </a:solidFill>
                <a:effectLst/>
                <a:uLnTx/>
                <a:uFillTx/>
                <a:latin typeface="Calibri"/>
                <a:cs typeface="Arial"/>
              </a:rPr>
              <a:t>שחרור אנרגיה ע"י המולקולות.</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ב. </a:t>
            </a:r>
            <a:r>
              <a:rPr kumimoji="0" lang="he-IL" sz="1800" b="0" i="0" u="none" strike="noStrike" kern="0" cap="none" spc="0" normalizeH="0" baseline="0" noProof="0" dirty="0">
                <a:ln>
                  <a:noFill/>
                </a:ln>
                <a:solidFill>
                  <a:srgbClr val="1D4C72"/>
                </a:solidFill>
                <a:effectLst/>
                <a:uLnTx/>
                <a:uFillTx/>
                <a:latin typeface="Calibri"/>
                <a:cs typeface="Arial"/>
              </a:rPr>
              <a:t>תנועה של כל המולקולות בכיוון אחד בלבד.</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ג. </a:t>
            </a:r>
            <a:r>
              <a:rPr kumimoji="0" lang="he-IL" sz="1800" b="0" i="0" u="none" strike="noStrike" kern="0" cap="none" spc="0" normalizeH="0" baseline="0" noProof="0" dirty="0">
                <a:ln>
                  <a:noFill/>
                </a:ln>
                <a:solidFill>
                  <a:srgbClr val="1D4C72"/>
                </a:solidFill>
                <a:effectLst/>
                <a:uLnTx/>
                <a:uFillTx/>
                <a:latin typeface="Calibri"/>
                <a:cs typeface="Arial"/>
              </a:rPr>
              <a:t>תנועה אקראית של מולקולות. </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ד. </a:t>
            </a:r>
            <a:r>
              <a:rPr kumimoji="0" lang="he-IL" sz="1800" b="0" i="0" u="none" strike="noStrike" kern="0" cap="none" spc="0" normalizeH="0" baseline="0" noProof="0" dirty="0">
                <a:ln>
                  <a:noFill/>
                </a:ln>
                <a:solidFill>
                  <a:srgbClr val="1D4C72"/>
                </a:solidFill>
                <a:effectLst/>
                <a:uLnTx/>
                <a:uFillTx/>
                <a:latin typeface="Calibri"/>
                <a:cs typeface="Arial"/>
              </a:rPr>
              <a:t>תגובה כימית בין מולקולות.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63D6D61-AB90-4EB7-AECE-199AECB3646E}" type="slidenum">
              <a:rPr lang="he-IL" smtClean="0"/>
              <a:pPr fontAlgn="base">
                <a:spcBef>
                  <a:spcPct val="0"/>
                </a:spcBef>
                <a:spcAft>
                  <a:spcPct val="0"/>
                </a:spcAft>
                <a:defRPr/>
              </a:pPr>
              <a:t>22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3"/>
          <p:cNvSpPr/>
          <p:nvPr/>
        </p:nvSpPr>
        <p:spPr>
          <a:xfrm>
            <a:off x="512763" y="476250"/>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96850" y="6237288"/>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22</a:t>
            </a:fld>
            <a:endParaRPr lang="he-IL" altLang="he-IL" sz="1100" dirty="0">
              <a:solidFill>
                <a:srgbClr val="A6A6A6"/>
              </a:solidFill>
            </a:endParaRPr>
          </a:p>
        </p:txBody>
      </p:sp>
      <p:sp>
        <p:nvSpPr>
          <p:cNvPr id="10" name="TextBox 9"/>
          <p:cNvSpPr txBox="1"/>
          <p:nvPr/>
        </p:nvSpPr>
        <p:spPr>
          <a:xfrm>
            <a:off x="285750" y="666701"/>
            <a:ext cx="8183563" cy="17541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שאלה 8:</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srgbClr val="1D4C72"/>
                </a:solidFill>
                <a:effectLst/>
                <a:uLnTx/>
                <a:uFillTx/>
                <a:latin typeface="Calibri"/>
                <a:cs typeface="Arial"/>
              </a:rPr>
              <a:t>בתהליך דיפוזיה </a:t>
            </a:r>
            <a:r>
              <a:rPr kumimoji="0" lang="he-IL" sz="1800" b="0" i="0" u="none" strike="noStrike" kern="0" cap="none" spc="0" normalizeH="0" baseline="0" noProof="0" dirty="0" smtClean="0">
                <a:ln>
                  <a:noFill/>
                </a:ln>
                <a:solidFill>
                  <a:srgbClr val="1D4C72"/>
                </a:solidFill>
                <a:effectLst/>
                <a:uLnTx/>
                <a:uFillTx/>
                <a:latin typeface="Calibri"/>
                <a:cs typeface="Arial"/>
              </a:rPr>
              <a:t>מתרחש/ת:</a:t>
            </a:r>
            <a:endParaRPr kumimoji="0" lang="he-IL" sz="1800" b="0" i="0" u="none" strike="noStrike" kern="0" cap="none" spc="0" normalizeH="0" baseline="0" noProof="0" dirty="0">
              <a:ln>
                <a:noFill/>
              </a:ln>
              <a:solidFill>
                <a:srgbClr val="1D4C72"/>
              </a:solidFill>
              <a:effectLst/>
              <a:uLnTx/>
              <a:uFillTx/>
              <a:latin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א. </a:t>
            </a:r>
            <a:r>
              <a:rPr kumimoji="0" lang="he-IL" sz="1800" b="0" i="0" u="none" strike="noStrike" kern="0" cap="none" spc="0" normalizeH="0" baseline="0" noProof="0" dirty="0">
                <a:ln>
                  <a:noFill/>
                </a:ln>
                <a:solidFill>
                  <a:srgbClr val="1D4C72"/>
                </a:solidFill>
                <a:effectLst/>
                <a:uLnTx/>
                <a:uFillTx/>
                <a:latin typeface="Calibri"/>
                <a:cs typeface="Arial"/>
              </a:rPr>
              <a:t>שחרור אנרגיה ע"י המולקולות.</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ב. </a:t>
            </a:r>
            <a:r>
              <a:rPr kumimoji="0" lang="he-IL" sz="1800" b="0" i="0" u="none" strike="noStrike" kern="0" cap="none" spc="0" normalizeH="0" baseline="0" noProof="0" dirty="0">
                <a:ln>
                  <a:noFill/>
                </a:ln>
                <a:solidFill>
                  <a:srgbClr val="1D4C72"/>
                </a:solidFill>
                <a:effectLst/>
                <a:uLnTx/>
                <a:uFillTx/>
                <a:latin typeface="Calibri"/>
                <a:cs typeface="Arial"/>
              </a:rPr>
              <a:t>תנועה של כל המולקולות בכיוון אחד בלבד.</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ג. </a:t>
            </a:r>
            <a:r>
              <a:rPr kumimoji="0" lang="he-IL" sz="1800" b="0" i="0" u="none" strike="noStrike" kern="0" cap="none" spc="0" normalizeH="0" baseline="0" noProof="0" dirty="0">
                <a:ln>
                  <a:noFill/>
                </a:ln>
                <a:solidFill>
                  <a:srgbClr val="1D4C72"/>
                </a:solidFill>
                <a:effectLst/>
                <a:uLnTx/>
                <a:uFillTx/>
                <a:latin typeface="Calibri"/>
                <a:cs typeface="Arial"/>
              </a:rPr>
              <a:t>תנועה אקראית של מולקולות. </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ד. </a:t>
            </a:r>
            <a:r>
              <a:rPr kumimoji="0" lang="he-IL" sz="1800" b="0" i="0" u="none" strike="noStrike" kern="0" cap="none" spc="0" normalizeH="0" baseline="0" noProof="0" dirty="0">
                <a:ln>
                  <a:noFill/>
                </a:ln>
                <a:solidFill>
                  <a:srgbClr val="1D4C72"/>
                </a:solidFill>
                <a:effectLst/>
                <a:uLnTx/>
                <a:uFillTx/>
                <a:latin typeface="Calibri"/>
                <a:cs typeface="Arial"/>
              </a:rPr>
              <a:t>תגובה כימית בין מולקולות. </a:t>
            </a:r>
          </a:p>
        </p:txBody>
      </p:sp>
      <p:sp>
        <p:nvSpPr>
          <p:cNvPr id="11" name="Rectangle 12"/>
          <p:cNvSpPr/>
          <p:nvPr/>
        </p:nvSpPr>
        <p:spPr>
          <a:xfrm>
            <a:off x="214313" y="2584872"/>
            <a:ext cx="8196262" cy="2500312"/>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prstClr val="black"/>
                </a:solidFill>
                <a:effectLst/>
                <a:uLnTx/>
                <a:uFillTx/>
                <a:latin typeface="Calibri"/>
                <a:cs typeface="Arial"/>
              </a:rPr>
              <a:t>תשובה:</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prstClr val="black"/>
                </a:solidFill>
                <a:effectLst/>
                <a:uLnTx/>
                <a:uFillTx/>
                <a:latin typeface="Calibri"/>
                <a:cs typeface="Arial"/>
              </a:rPr>
              <a:t>התשובה הנכונה היא </a:t>
            </a:r>
            <a:r>
              <a:rPr kumimoji="0" lang="he-IL" sz="1800" b="1" i="0" u="none" strike="noStrike" kern="0" cap="none" spc="0" normalizeH="0" baseline="0" noProof="0" dirty="0">
                <a:ln>
                  <a:noFill/>
                </a:ln>
                <a:solidFill>
                  <a:prstClr val="black"/>
                </a:solidFill>
                <a:effectLst/>
                <a:uLnTx/>
                <a:uFillTx/>
                <a:latin typeface="Calibri"/>
                <a:cs typeface="Arial"/>
              </a:rPr>
              <a:t>ג'.</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prstClr val="black"/>
                </a:solidFill>
                <a:effectLst/>
                <a:uLnTx/>
                <a:uFillTx/>
                <a:latin typeface="Calibri"/>
                <a:cs typeface="Arial"/>
              </a:rPr>
              <a:t>תשובה </a:t>
            </a:r>
            <a:r>
              <a:rPr kumimoji="0" lang="he-IL" sz="1800" b="1" i="0" u="none" strike="noStrike" kern="0" cap="none" spc="0" normalizeH="0" baseline="0" noProof="0" dirty="0">
                <a:ln>
                  <a:noFill/>
                </a:ln>
                <a:solidFill>
                  <a:prstClr val="black"/>
                </a:solidFill>
                <a:effectLst/>
                <a:uLnTx/>
                <a:uFillTx/>
                <a:latin typeface="Calibri"/>
                <a:cs typeface="Arial"/>
              </a:rPr>
              <a:t>א'</a:t>
            </a:r>
            <a:r>
              <a:rPr kumimoji="0" lang="he-IL" sz="1800" b="0" i="0" u="none" strike="noStrike" kern="0" cap="none" spc="0" normalizeH="0" baseline="0" noProof="0" dirty="0">
                <a:ln>
                  <a:noFill/>
                </a:ln>
                <a:solidFill>
                  <a:prstClr val="black"/>
                </a:solidFill>
                <a:effectLst/>
                <a:uLnTx/>
                <a:uFillTx/>
                <a:latin typeface="Calibri"/>
                <a:cs typeface="Arial"/>
              </a:rPr>
              <a:t> אינה נכונה כי הדיפוזיה הוא תהליך פסיבי.</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prstClr val="black"/>
                </a:solidFill>
                <a:effectLst/>
                <a:uLnTx/>
                <a:uFillTx/>
                <a:latin typeface="Calibri"/>
                <a:cs typeface="Arial"/>
              </a:rPr>
              <a:t>תשובה </a:t>
            </a:r>
            <a:r>
              <a:rPr kumimoji="0" lang="he-IL" sz="1800" b="1" i="0" u="none" strike="noStrike" kern="0" cap="none" spc="0" normalizeH="0" baseline="0" noProof="0" dirty="0">
                <a:ln>
                  <a:noFill/>
                </a:ln>
                <a:solidFill>
                  <a:prstClr val="black"/>
                </a:solidFill>
                <a:effectLst/>
                <a:uLnTx/>
                <a:uFillTx/>
                <a:latin typeface="Calibri"/>
                <a:cs typeface="Arial"/>
              </a:rPr>
              <a:t>ב' </a:t>
            </a:r>
            <a:r>
              <a:rPr kumimoji="0" lang="he-IL" sz="1800" b="0" i="0" u="none" strike="noStrike" kern="0" cap="none" spc="0" normalizeH="0" baseline="0" noProof="0" dirty="0">
                <a:ln>
                  <a:noFill/>
                </a:ln>
                <a:solidFill>
                  <a:prstClr val="black"/>
                </a:solidFill>
                <a:effectLst/>
                <a:uLnTx/>
                <a:uFillTx/>
                <a:latin typeface="Calibri"/>
                <a:cs typeface="Arial"/>
              </a:rPr>
              <a:t>אינה נכונה כי תנועת המולקולות היא אקראית לכל הכיוונים.</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prstClr val="black"/>
                </a:solidFill>
                <a:effectLst/>
                <a:uLnTx/>
                <a:uFillTx/>
                <a:latin typeface="Calibri"/>
                <a:cs typeface="Arial"/>
              </a:rPr>
              <a:t>תשובה </a:t>
            </a:r>
            <a:r>
              <a:rPr kumimoji="0" lang="he-IL" sz="1800" b="1" i="0" u="none" strike="noStrike" kern="0" cap="none" spc="0" normalizeH="0" baseline="0" noProof="0" dirty="0">
                <a:ln>
                  <a:noFill/>
                </a:ln>
                <a:solidFill>
                  <a:prstClr val="black"/>
                </a:solidFill>
                <a:effectLst/>
                <a:uLnTx/>
                <a:uFillTx/>
                <a:latin typeface="Calibri"/>
                <a:cs typeface="Arial"/>
              </a:rPr>
              <a:t>ג'</a:t>
            </a:r>
            <a:r>
              <a:rPr kumimoji="0" lang="he-IL" sz="1800" b="0" i="0" u="none" strike="noStrike" kern="0" cap="none" spc="0" normalizeH="0" baseline="0" noProof="0" dirty="0">
                <a:ln>
                  <a:noFill/>
                </a:ln>
                <a:solidFill>
                  <a:prstClr val="black"/>
                </a:solidFill>
                <a:effectLst/>
                <a:uLnTx/>
                <a:uFillTx/>
                <a:latin typeface="Calibri"/>
                <a:cs typeface="Arial"/>
              </a:rPr>
              <a:t> </a:t>
            </a:r>
            <a:r>
              <a:rPr kumimoji="0" lang="he-IL" sz="1800" b="1" i="0" u="none" strike="noStrike" kern="0" cap="none" spc="0" normalizeH="0" baseline="0" noProof="0" dirty="0">
                <a:ln>
                  <a:noFill/>
                </a:ln>
                <a:solidFill>
                  <a:prstClr val="black"/>
                </a:solidFill>
                <a:effectLst/>
                <a:uLnTx/>
                <a:uFillTx/>
                <a:latin typeface="Calibri"/>
                <a:cs typeface="Arial"/>
              </a:rPr>
              <a:t>נכונה</a:t>
            </a:r>
            <a:r>
              <a:rPr kumimoji="0" lang="he-IL" sz="1800" b="0" i="0" u="none" strike="noStrike" kern="0" cap="none" spc="0" normalizeH="0" baseline="0" noProof="0" dirty="0">
                <a:ln>
                  <a:noFill/>
                </a:ln>
                <a:solidFill>
                  <a:prstClr val="black"/>
                </a:solidFill>
                <a:effectLst/>
                <a:uLnTx/>
                <a:uFillTx/>
                <a:latin typeface="Calibri"/>
                <a:cs typeface="Arial"/>
              </a:rPr>
              <a:t>. תנועת המולקולות היא אקראית (אף על פי שבסה"כ יש תנועה מריכוז גבוה לנמוך).</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prstClr val="black"/>
                </a:solidFill>
                <a:effectLst/>
                <a:uLnTx/>
                <a:uFillTx/>
                <a:latin typeface="Calibri"/>
                <a:cs typeface="Arial"/>
              </a:rPr>
              <a:t>תשובה </a:t>
            </a:r>
            <a:r>
              <a:rPr kumimoji="0" lang="he-IL" sz="1800" b="1" i="0" u="none" strike="noStrike" kern="0" cap="none" spc="0" normalizeH="0" baseline="0" noProof="0" dirty="0">
                <a:ln>
                  <a:noFill/>
                </a:ln>
                <a:solidFill>
                  <a:prstClr val="black"/>
                </a:solidFill>
                <a:effectLst/>
                <a:uLnTx/>
                <a:uFillTx/>
                <a:latin typeface="Calibri"/>
                <a:cs typeface="Arial"/>
              </a:rPr>
              <a:t>ד'</a:t>
            </a:r>
            <a:r>
              <a:rPr kumimoji="0" lang="he-IL" sz="1800" b="0" i="0" u="none" strike="noStrike" kern="0" cap="none" spc="0" normalizeH="0" baseline="0" noProof="0" dirty="0">
                <a:ln>
                  <a:noFill/>
                </a:ln>
                <a:solidFill>
                  <a:prstClr val="black"/>
                </a:solidFill>
                <a:effectLst/>
                <a:uLnTx/>
                <a:uFillTx/>
                <a:latin typeface="Calibri"/>
                <a:cs typeface="Arial"/>
              </a:rPr>
              <a:t> אינה נכונה כי בדיפוזיה אין שינוי כימי של המולקולות</a:t>
            </a:r>
            <a:endParaRPr kumimoji="0" lang="he-IL" sz="1800" b="0" i="0" u="none" strike="noStrike" kern="0" cap="none" spc="0" normalizeH="0" baseline="0" noProof="0" dirty="0">
              <a:ln>
                <a:noFill/>
              </a:ln>
              <a:solidFill>
                <a:prstClr val="black">
                  <a:lumMod val="65000"/>
                  <a:lumOff val="35000"/>
                </a:prstClr>
              </a:solidFill>
              <a:effectLst/>
              <a:uLnTx/>
              <a:uFillTx/>
              <a:latin typeface="Calibri"/>
              <a:cs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96564C6-F894-4295-B6AA-F81F7E512198}" type="slidenum">
              <a:rPr lang="he-IL" smtClean="0"/>
              <a:pPr fontAlgn="base">
                <a:spcBef>
                  <a:spcPct val="0"/>
                </a:spcBef>
                <a:spcAft>
                  <a:spcPct val="0"/>
                </a:spcAft>
                <a:defRPr/>
              </a:pPr>
              <a:t>23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סיכום: דיפוזיה</a:t>
            </a:r>
            <a:endParaRPr lang="he-IL" sz="1800" dirty="0" smtClean="0"/>
          </a:p>
        </p:txBody>
      </p:sp>
      <p:sp>
        <p:nvSpPr>
          <p:cNvPr id="8" name="Rectangle 3"/>
          <p:cNvSpPr/>
          <p:nvPr/>
        </p:nvSpPr>
        <p:spPr>
          <a:xfrm>
            <a:off x="512763" y="476250"/>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196850" y="6237288"/>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23</a:t>
            </a:fld>
            <a:endParaRPr lang="he-IL" altLang="he-IL" sz="1100" dirty="0">
              <a:solidFill>
                <a:srgbClr val="A6A6A6"/>
              </a:solidFill>
            </a:endParaRPr>
          </a:p>
        </p:txBody>
      </p:sp>
      <p:sp>
        <p:nvSpPr>
          <p:cNvPr id="9" name="Rectangle 13"/>
          <p:cNvSpPr/>
          <p:nvPr/>
        </p:nvSpPr>
        <p:spPr>
          <a:xfrm>
            <a:off x="285750" y="764704"/>
            <a:ext cx="8143875" cy="38576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black"/>
              </a:solidFill>
              <a:effectLst/>
              <a:uLnTx/>
              <a:uFillTx/>
              <a:latin typeface="Calibri"/>
              <a:cs typeface="Arial"/>
            </a:endParaRPr>
          </a:p>
          <a:p>
            <a:pPr marL="0" marR="0" lvl="0" indent="0" defTabSz="914400" eaLnBrk="1" fontAlgn="auto" latinLnBrk="0" hangingPunct="1">
              <a:lnSpc>
                <a:spcPct val="100000"/>
              </a:lnSpc>
              <a:spcBef>
                <a:spcPts val="0"/>
              </a:spcBef>
              <a:spcAft>
                <a:spcPts val="0"/>
              </a:spcAft>
              <a:buClrTx/>
              <a:buSzTx/>
              <a:buFontTx/>
              <a:buBlip>
                <a:blip r:embed="rId2"/>
              </a:buBlip>
              <a:tabLst/>
              <a:defRPr/>
            </a:pPr>
            <a:r>
              <a:rPr kumimoji="0" lang="he-IL" sz="1800" b="0" i="0" u="none" strike="noStrike" kern="0" cap="none" spc="0" normalizeH="0" baseline="0" noProof="0" dirty="0">
                <a:ln>
                  <a:noFill/>
                </a:ln>
                <a:solidFill>
                  <a:prstClr val="black"/>
                </a:solidFill>
                <a:effectLst/>
                <a:uLnTx/>
                <a:uFillTx/>
                <a:latin typeface="Calibri"/>
                <a:cs typeface="Arial"/>
              </a:rPr>
              <a:t> הדיפוזיה היא תהליך פסיבי של מעבר חומר בכיוון מפל הריכוזים של החומר כלומר, ממקום שבו ריכוז החומר גבוה למקום שבו ריכוז החומר נמוך. </a:t>
            </a:r>
          </a:p>
          <a:p>
            <a:pPr marL="0" marR="0" lvl="0" indent="0" defTabSz="914400" eaLnBrk="1" fontAlgn="auto" latinLnBrk="0" hangingPunct="1">
              <a:lnSpc>
                <a:spcPct val="100000"/>
              </a:lnSpc>
              <a:spcBef>
                <a:spcPts val="0"/>
              </a:spcBef>
              <a:spcAft>
                <a:spcPts val="0"/>
              </a:spcAft>
              <a:buClrTx/>
              <a:buSzTx/>
              <a:buFontTx/>
              <a:buBlip>
                <a:blip r:embed="rId2"/>
              </a:buBlip>
              <a:tabLst/>
              <a:defRPr/>
            </a:pPr>
            <a:endParaRPr kumimoji="0" lang="he-IL" sz="1800" b="0" i="0" u="none" strike="noStrike" kern="0" cap="none" spc="0" normalizeH="0" baseline="0" noProof="0" dirty="0">
              <a:ln>
                <a:noFill/>
              </a:ln>
              <a:solidFill>
                <a:prstClr val="black"/>
              </a:solidFill>
              <a:effectLst/>
              <a:uLnTx/>
              <a:uFillTx/>
              <a:latin typeface="Calibri"/>
              <a:cs typeface="Arial"/>
            </a:endParaRPr>
          </a:p>
          <a:p>
            <a:pPr marL="0" marR="0" lvl="0" indent="0" defTabSz="914400" eaLnBrk="1" fontAlgn="auto" latinLnBrk="0" hangingPunct="1">
              <a:lnSpc>
                <a:spcPct val="100000"/>
              </a:lnSpc>
              <a:spcBef>
                <a:spcPts val="0"/>
              </a:spcBef>
              <a:spcAft>
                <a:spcPts val="0"/>
              </a:spcAft>
              <a:buClrTx/>
              <a:buSzTx/>
              <a:buFontTx/>
              <a:buBlip>
                <a:blip r:embed="rId2"/>
              </a:buBlip>
              <a:tabLst/>
              <a:defRPr/>
            </a:pPr>
            <a:r>
              <a:rPr kumimoji="0" lang="he-IL" sz="1800" b="0" i="0" u="none" strike="noStrike" kern="0" cap="none" spc="0" normalizeH="0" baseline="0" noProof="0" dirty="0">
                <a:ln>
                  <a:noFill/>
                </a:ln>
                <a:solidFill>
                  <a:prstClr val="black"/>
                </a:solidFill>
                <a:effectLst/>
                <a:uLnTx/>
                <a:uFillTx/>
                <a:latin typeface="Calibri"/>
                <a:cs typeface="Arial"/>
              </a:rPr>
              <a:t> הדיפוזיה נובעת מהתנועה האקראית לכל הכיוונים של מולקולות החומר. </a:t>
            </a:r>
          </a:p>
          <a:p>
            <a:pPr marL="0" marR="0" lvl="0" indent="0" defTabSz="914400" eaLnBrk="1" fontAlgn="auto" latinLnBrk="0" hangingPunct="1">
              <a:lnSpc>
                <a:spcPct val="100000"/>
              </a:lnSpc>
              <a:spcBef>
                <a:spcPts val="0"/>
              </a:spcBef>
              <a:spcAft>
                <a:spcPts val="0"/>
              </a:spcAft>
              <a:buClrTx/>
              <a:buSzTx/>
              <a:buFontTx/>
              <a:buBlip>
                <a:blip r:embed="rId2"/>
              </a:buBlip>
              <a:tabLst/>
              <a:defRPr/>
            </a:pPr>
            <a:endParaRPr kumimoji="0" lang="he-IL" sz="1800" b="0" i="0" u="none" strike="noStrike" kern="0" cap="none" spc="0" normalizeH="0" baseline="0" noProof="0" dirty="0">
              <a:ln>
                <a:noFill/>
              </a:ln>
              <a:solidFill>
                <a:prstClr val="black"/>
              </a:solidFill>
              <a:effectLst/>
              <a:uLnTx/>
              <a:uFillTx/>
              <a:latin typeface="Calibri"/>
              <a:cs typeface="Arial"/>
            </a:endParaRPr>
          </a:p>
          <a:p>
            <a:pPr marL="0" marR="0" lvl="0" indent="0" defTabSz="914400" eaLnBrk="1" fontAlgn="auto" latinLnBrk="0" hangingPunct="1">
              <a:lnSpc>
                <a:spcPct val="100000"/>
              </a:lnSpc>
              <a:spcBef>
                <a:spcPts val="0"/>
              </a:spcBef>
              <a:spcAft>
                <a:spcPts val="0"/>
              </a:spcAft>
              <a:buClrTx/>
              <a:buSzTx/>
              <a:buFontTx/>
              <a:buBlip>
                <a:blip r:embed="rId2"/>
              </a:buBlip>
              <a:tabLst/>
              <a:defRPr/>
            </a:pPr>
            <a:r>
              <a:rPr kumimoji="0" lang="he-IL" sz="1800" b="0" i="0" u="none" strike="noStrike" kern="0" cap="none" spc="0" normalizeH="0" baseline="0" noProof="0" dirty="0">
                <a:ln>
                  <a:noFill/>
                </a:ln>
                <a:solidFill>
                  <a:prstClr val="black"/>
                </a:solidFill>
                <a:effectLst/>
                <a:uLnTx/>
                <a:uFillTx/>
                <a:latin typeface="Calibri"/>
                <a:cs typeface="Arial"/>
              </a:rPr>
              <a:t> הדיפוזיה גורמת לפיזור אחיד של מולקולות החומר, כלומר,  לשוויון ריכוזים.</a:t>
            </a:r>
          </a:p>
          <a:p>
            <a:pPr marL="0" marR="0" lvl="0" indent="0" defTabSz="914400" eaLnBrk="1" fontAlgn="auto" latinLnBrk="0" hangingPunct="1">
              <a:lnSpc>
                <a:spcPct val="100000"/>
              </a:lnSpc>
              <a:spcBef>
                <a:spcPts val="0"/>
              </a:spcBef>
              <a:spcAft>
                <a:spcPts val="0"/>
              </a:spcAft>
              <a:buClrTx/>
              <a:buSzTx/>
              <a:buFontTx/>
              <a:buBlip>
                <a:blip r:embed="rId2"/>
              </a:buBlip>
              <a:tabLst/>
              <a:defRPr/>
            </a:pPr>
            <a:endParaRPr kumimoji="0" lang="he-IL" sz="1800" b="0" i="0" u="none" strike="noStrike" kern="0" cap="none" spc="0" normalizeH="0" baseline="0" noProof="0" dirty="0">
              <a:ln>
                <a:noFill/>
              </a:ln>
              <a:solidFill>
                <a:prstClr val="black"/>
              </a:solidFill>
              <a:effectLst/>
              <a:uLnTx/>
              <a:uFillTx/>
              <a:latin typeface="Calibri"/>
              <a:cs typeface="Arial"/>
            </a:endParaRPr>
          </a:p>
          <a:p>
            <a:pPr marL="0" marR="0" lvl="0" indent="0" defTabSz="914400" eaLnBrk="1" fontAlgn="auto" latinLnBrk="0" hangingPunct="1">
              <a:lnSpc>
                <a:spcPct val="100000"/>
              </a:lnSpc>
              <a:spcBef>
                <a:spcPts val="0"/>
              </a:spcBef>
              <a:spcAft>
                <a:spcPts val="0"/>
              </a:spcAft>
              <a:buClrTx/>
              <a:buSzTx/>
              <a:buFontTx/>
              <a:buBlip>
                <a:blip r:embed="rId2"/>
              </a:buBlip>
              <a:tabLst/>
              <a:defRPr/>
            </a:pPr>
            <a:r>
              <a:rPr kumimoji="0" lang="he-IL" sz="1800" b="0" i="0" u="none" strike="noStrike" kern="0" cap="none" spc="0" normalizeH="0" baseline="0" noProof="0" dirty="0">
                <a:ln>
                  <a:noFill/>
                </a:ln>
                <a:solidFill>
                  <a:prstClr val="black"/>
                </a:solidFill>
                <a:effectLst/>
                <a:uLnTx/>
                <a:uFillTx/>
                <a:latin typeface="Calibri"/>
                <a:cs typeface="Arial"/>
              </a:rPr>
              <a:t> הדיפוזיה היא אחד התהליכים המרכזיים של מעבר חומרים בין התאים לסביבתם.</a:t>
            </a:r>
          </a:p>
          <a:p>
            <a:pPr marL="0" marR="0" lvl="0" indent="0" defTabSz="914400" eaLnBrk="1" fontAlgn="auto" latinLnBrk="0" hangingPunct="1">
              <a:lnSpc>
                <a:spcPct val="100000"/>
              </a:lnSpc>
              <a:spcBef>
                <a:spcPts val="0"/>
              </a:spcBef>
              <a:spcAft>
                <a:spcPts val="0"/>
              </a:spcAft>
              <a:buClrTx/>
              <a:buSzTx/>
              <a:buFontTx/>
              <a:buBlip>
                <a:blip r:embed="rId2"/>
              </a:buBlip>
              <a:tabLst/>
              <a:defRPr/>
            </a:pPr>
            <a:endParaRPr kumimoji="0" lang="he-IL" sz="1800" b="0" i="0" u="none" strike="noStrike" kern="0" cap="none" spc="0" normalizeH="0" baseline="0" noProof="0" dirty="0">
              <a:ln>
                <a:noFill/>
              </a:ln>
              <a:solidFill>
                <a:prstClr val="black"/>
              </a:solidFill>
              <a:effectLst/>
              <a:uLnTx/>
              <a:uFillTx/>
              <a:latin typeface="Calibri"/>
              <a:cs typeface="Arial"/>
            </a:endParaRPr>
          </a:p>
          <a:p>
            <a:pPr marL="0" marR="0" lvl="0" indent="0" defTabSz="914400" eaLnBrk="1" fontAlgn="auto" latinLnBrk="0" hangingPunct="1">
              <a:lnSpc>
                <a:spcPct val="100000"/>
              </a:lnSpc>
              <a:spcBef>
                <a:spcPts val="0"/>
              </a:spcBef>
              <a:spcAft>
                <a:spcPts val="0"/>
              </a:spcAft>
              <a:buClrTx/>
              <a:buSzTx/>
              <a:buFontTx/>
              <a:buBlip>
                <a:blip r:embed="rId2"/>
              </a:buBlip>
              <a:tabLst/>
              <a:defRPr/>
            </a:pPr>
            <a:r>
              <a:rPr kumimoji="0" lang="he-IL" sz="1800" b="0" i="0" u="none" strike="noStrike" kern="0" cap="none" spc="0" normalizeH="0" baseline="0" noProof="0" dirty="0">
                <a:ln>
                  <a:noFill/>
                </a:ln>
                <a:solidFill>
                  <a:prstClr val="black"/>
                </a:solidFill>
                <a:effectLst/>
                <a:uLnTx/>
                <a:uFillTx/>
                <a:latin typeface="Calibri"/>
                <a:cs typeface="Arial"/>
              </a:rPr>
              <a:t> אם חומר מנוצל בתא (כמו חמצן), או נוצר בתא (כמו פחמן דו-חמצני), מתקיים תמיד מפל  </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prstClr val="black"/>
                </a:solidFill>
                <a:effectLst/>
                <a:uLnTx/>
                <a:uFillTx/>
                <a:latin typeface="Calibri"/>
                <a:cs typeface="Arial"/>
              </a:rPr>
              <a:t>  ריכוזים שלו בין הדם לתאים, אך למרות הדיפוזיה, לא נוצר מצב של שוויון ריכוזים.</a:t>
            </a:r>
          </a:p>
        </p:txBody>
      </p:sp>
      <p:sp>
        <p:nvSpPr>
          <p:cNvPr id="12" name="Rectangle 14"/>
          <p:cNvSpPr>
            <a:spLocks noChangeArrowheads="1"/>
          </p:cNvSpPr>
          <p:nvPr/>
        </p:nvSpPr>
        <p:spPr bwMode="auto">
          <a:xfrm>
            <a:off x="1143000" y="4869160"/>
            <a:ext cx="7286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he-IL" altLang="he-IL" sz="1800" b="1" i="0" u="none" strike="noStrike" kern="0" cap="none" spc="0" normalizeH="0" baseline="0" noProof="0" dirty="0" smtClean="0">
                <a:ln>
                  <a:noFill/>
                </a:ln>
                <a:solidFill>
                  <a:schemeClr val="tx2"/>
                </a:solidFill>
                <a:effectLst/>
                <a:uLnTx/>
                <a:uFillTx/>
                <a:latin typeface="Arial" pitchFamily="34" charset="0"/>
                <a:cs typeface="Arial" pitchFamily="34" charset="0"/>
              </a:rPr>
              <a:t>מונחים חשובים: </a:t>
            </a:r>
          </a:p>
          <a:p>
            <a:pPr marL="0" marR="0" lvl="0" indent="0" defTabSz="914400" eaLnBrk="0" fontAlgn="auto" latinLnBrk="0" hangingPunct="0">
              <a:lnSpc>
                <a:spcPct val="100000"/>
              </a:lnSpc>
              <a:spcBef>
                <a:spcPts val="0"/>
              </a:spcBef>
              <a:spcAft>
                <a:spcPts val="0"/>
              </a:spcAft>
              <a:buClrTx/>
              <a:buSzTx/>
              <a:buFontTx/>
              <a:buNone/>
              <a:tabLst/>
              <a:defRPr/>
            </a:pPr>
            <a:r>
              <a:rPr kumimoji="0" lang="he-IL" altLang="he-IL" sz="1800" b="0" i="0" u="none" strike="noStrike" kern="0" cap="none" spc="0" normalizeH="0" baseline="0" noProof="0" dirty="0" smtClean="0">
                <a:ln>
                  <a:noFill/>
                </a:ln>
                <a:solidFill>
                  <a:prstClr val="black"/>
                </a:solidFill>
                <a:effectLst/>
                <a:uLnTx/>
                <a:uFillTx/>
                <a:latin typeface="Arial" pitchFamily="34" charset="0"/>
                <a:cs typeface="Arial" pitchFamily="34" charset="0"/>
              </a:rPr>
              <a:t>דיפוזיה, ריכוז, מפל ריכוזים, שוויון ריכוזים, תהליך פסיבי.</a:t>
            </a:r>
            <a:endParaRPr kumimoji="0" lang="en-US" altLang="he-IL" sz="18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FC1A4D9-1542-4E47-A8BE-3ABF50ED2C8A}" type="slidenum">
              <a:rPr lang="he-IL" smtClean="0"/>
              <a:pPr fontAlgn="base">
                <a:spcBef>
                  <a:spcPct val="0"/>
                </a:spcBef>
                <a:spcAft>
                  <a:spcPct val="0"/>
                </a:spcAft>
                <a:defRPr/>
              </a:pPr>
              <a:t>24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הגורמים המשפיעים על קצב הדיפוזיה</a:t>
            </a:r>
            <a:endParaRPr lang="he-IL" sz="1800" dirty="0" smtClean="0"/>
          </a:p>
        </p:txBody>
      </p:sp>
      <p:sp>
        <p:nvSpPr>
          <p:cNvPr id="7" name="Rectangle 3"/>
          <p:cNvSpPr/>
          <p:nvPr/>
        </p:nvSpPr>
        <p:spPr>
          <a:xfrm>
            <a:off x="512763" y="476250"/>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96850" y="6237288"/>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24</a:t>
            </a:fld>
            <a:endParaRPr lang="he-IL" altLang="he-IL" sz="1100" dirty="0">
              <a:solidFill>
                <a:srgbClr val="A6A6A6"/>
              </a:solidFill>
            </a:endParaRPr>
          </a:p>
        </p:txBody>
      </p:sp>
      <p:sp>
        <p:nvSpPr>
          <p:cNvPr id="10" name="Rectangle 15"/>
          <p:cNvSpPr>
            <a:spLocks noChangeArrowheads="1"/>
          </p:cNvSpPr>
          <p:nvPr/>
        </p:nvSpPr>
        <p:spPr bwMode="auto">
          <a:xfrm>
            <a:off x="5010307" y="571500"/>
            <a:ext cx="35621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altLang="he-IL" sz="1800" i="0" u="sng" strike="noStrike" kern="0" cap="none" spc="0" normalizeH="0" baseline="0" noProof="0" dirty="0" smtClean="0">
                <a:ln>
                  <a:noFill/>
                </a:ln>
                <a:effectLst/>
                <a:uLnTx/>
                <a:uFillTx/>
                <a:latin typeface="Arial" pitchFamily="34" charset="0"/>
                <a:cs typeface="Arial" pitchFamily="34" charset="0"/>
              </a:rPr>
              <a:t>הגורמים המשפיעים על קצב הדיפוזיה</a:t>
            </a:r>
            <a:r>
              <a:rPr kumimoji="0" lang="he-IL" altLang="he-IL" sz="1800" i="0" strike="noStrike" kern="0" cap="none" spc="0" normalizeH="0" baseline="0" noProof="0" dirty="0" smtClean="0">
                <a:ln>
                  <a:noFill/>
                </a:ln>
                <a:effectLst/>
                <a:uLnTx/>
                <a:uFillTx/>
                <a:latin typeface="Arial" pitchFamily="34" charset="0"/>
                <a:cs typeface="Arial" pitchFamily="34" charset="0"/>
              </a:rPr>
              <a:t> </a:t>
            </a:r>
          </a:p>
        </p:txBody>
      </p:sp>
      <p:sp>
        <p:nvSpPr>
          <p:cNvPr id="11" name="TextBox 10"/>
          <p:cNvSpPr txBox="1"/>
          <p:nvPr/>
        </p:nvSpPr>
        <p:spPr>
          <a:xfrm>
            <a:off x="0" y="908720"/>
            <a:ext cx="8572500" cy="1357313"/>
          </a:xfrm>
          <a:prstGeom prst="rect">
            <a:avLst/>
          </a:prstGeom>
          <a:noFill/>
          <a:ln w="22225">
            <a:noFill/>
          </a:ln>
          <a:effectLst>
            <a:outerShdw sx="101000" sy="101000" algn="ctr" rotWithShape="0">
              <a:sysClr val="window" lastClr="FFFFFF">
                <a:lumMod val="75000"/>
              </a:sysClr>
            </a:outerShdw>
          </a:effectLst>
        </p:spPr>
        <p:txBody>
          <a:bodyPr rtlCol="1"/>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smtClean="0">
                <a:ln>
                  <a:noFill/>
                </a:ln>
                <a:solidFill>
                  <a:schemeClr val="accent3"/>
                </a:solidFill>
                <a:effectLst/>
                <a:uLnTx/>
                <a:uFillTx/>
                <a:latin typeface="Calibri"/>
                <a:cs typeface="Arial"/>
              </a:rPr>
              <a:t>טמפרטורה </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smtClean="0">
                <a:ln>
                  <a:noFill/>
                </a:ln>
                <a:effectLst/>
                <a:uLnTx/>
                <a:uFillTx/>
                <a:latin typeface="Calibri"/>
                <a:cs typeface="Arial"/>
              </a:rPr>
              <a:t>ככל </a:t>
            </a:r>
            <a:r>
              <a:rPr kumimoji="0" lang="he-IL" sz="1800" b="0" i="0" u="none" strike="noStrike" kern="0" cap="none" spc="0" normalizeH="0" baseline="0" noProof="0" dirty="0">
                <a:ln>
                  <a:noFill/>
                </a:ln>
                <a:effectLst/>
                <a:uLnTx/>
                <a:uFillTx/>
                <a:latin typeface="Calibri"/>
                <a:cs typeface="Arial"/>
              </a:rPr>
              <a:t>שהטמפרטורה עולה, קצב הדיפוזיה עולה, כי קצב תנועת המולקולות עולה.</a:t>
            </a:r>
          </a:p>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1" i="0" u="none" strike="noStrike" kern="0" cap="none" spc="0" normalizeH="0" baseline="0" noProof="0" dirty="0" smtClean="0">
              <a:ln>
                <a:noFill/>
              </a:ln>
              <a:solidFill>
                <a:schemeClr val="accent3"/>
              </a:solidFill>
              <a:effectLst/>
              <a:uLnTx/>
              <a:uFillTx/>
              <a:latin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effectLst/>
              <a:uLnTx/>
              <a:uFillTx/>
              <a:latin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effectLst/>
              <a:uLnTx/>
              <a:uFillTx/>
              <a:latin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effectLst/>
              <a:uLnTx/>
              <a:uFillTx/>
              <a:latin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effectLst/>
              <a:uLnTx/>
              <a:uFillTx/>
              <a:latin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effectLst/>
              <a:uLnTx/>
              <a:uFillTx/>
              <a:latin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effectLst/>
              <a:uLnTx/>
              <a:uFillTx/>
              <a:latin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effectLst/>
              <a:uLnTx/>
              <a:uFillTx/>
              <a:latin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effectLst/>
              <a:uLnTx/>
              <a:uFillTx/>
              <a:latin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effectLst/>
              <a:uLnTx/>
              <a:uFillTx/>
              <a:latin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effectLst/>
              <a:uLnTx/>
              <a:uFillTx/>
              <a:latin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effectLst/>
              <a:uLnTx/>
              <a:uFillTx/>
              <a:latin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effectLst/>
              <a:uLnTx/>
              <a:uFillTx/>
              <a:latin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effectLst/>
              <a:uLnTx/>
              <a:uFillTx/>
              <a:latin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black"/>
              </a:solidFill>
              <a:effectLst/>
              <a:uLnTx/>
              <a:uFillTx/>
              <a:latin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black"/>
              </a:solidFill>
              <a:effectLst/>
              <a:uLnTx/>
              <a:uFillTx/>
              <a:latin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black"/>
              </a:solidFill>
              <a:effectLst/>
              <a:uLnTx/>
              <a:uFillTx/>
              <a:latin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black">
                  <a:lumMod val="50000"/>
                  <a:lumOff val="50000"/>
                </a:prstClr>
              </a:solidFill>
              <a:effectLst/>
              <a:uLnTx/>
              <a:uFillTx/>
              <a:latin typeface="Calibri"/>
              <a:cs typeface="Arial"/>
            </a:endParaRPr>
          </a:p>
        </p:txBody>
      </p:sp>
      <p:sp>
        <p:nvSpPr>
          <p:cNvPr id="12" name="Rectangle 7"/>
          <p:cNvSpPr>
            <a:spLocks noChangeArrowheads="1"/>
          </p:cNvSpPr>
          <p:nvPr/>
        </p:nvSpPr>
        <p:spPr bwMode="auto">
          <a:xfrm>
            <a:off x="278511" y="5518973"/>
            <a:ext cx="8143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altLang="he-IL" sz="1800" b="1" i="0" u="none" strike="noStrike" kern="0" cap="none" spc="0" normalizeH="0" baseline="0" noProof="0" dirty="0" smtClean="0">
                <a:ln>
                  <a:noFill/>
                </a:ln>
                <a:solidFill>
                  <a:schemeClr val="accent3"/>
                </a:solidFill>
                <a:effectLst/>
                <a:uLnTx/>
                <a:uFillTx/>
                <a:latin typeface="Arial" pitchFamily="34" charset="0"/>
                <a:cs typeface="Arial" pitchFamily="34" charset="0"/>
              </a:rPr>
              <a:t>גודל המולקולה של החומר</a:t>
            </a:r>
          </a:p>
          <a:p>
            <a:pPr marL="0" marR="0" lvl="0" indent="0" defTabSz="914400" eaLnBrk="1" fontAlgn="auto" latinLnBrk="0" hangingPunct="1">
              <a:lnSpc>
                <a:spcPct val="100000"/>
              </a:lnSpc>
              <a:spcBef>
                <a:spcPts val="0"/>
              </a:spcBef>
              <a:spcAft>
                <a:spcPts val="0"/>
              </a:spcAft>
              <a:buClrTx/>
              <a:buSzTx/>
              <a:buFontTx/>
              <a:buNone/>
              <a:tabLst/>
              <a:defRPr/>
            </a:pPr>
            <a:r>
              <a:rPr kumimoji="0" lang="he-IL" altLang="he-IL" sz="1800" b="0" i="0" u="none" strike="noStrike" kern="0" cap="none" spc="0" normalizeH="0" baseline="0" noProof="0" dirty="0" smtClean="0">
                <a:ln>
                  <a:noFill/>
                </a:ln>
                <a:effectLst/>
                <a:uLnTx/>
                <a:uFillTx/>
                <a:latin typeface="Arial" pitchFamily="34" charset="0"/>
                <a:cs typeface="Arial" pitchFamily="34" charset="0"/>
              </a:rPr>
              <a:t>ככל שגודל המולקולה קטן יותר, קצב הדיפוזיה עולה </a:t>
            </a:r>
          </a:p>
        </p:txBody>
      </p:sp>
      <p:pic>
        <p:nvPicPr>
          <p:cNvPr id="13" name="Picture 8" descr="difuzia-mp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9808" y="2482113"/>
            <a:ext cx="7282692" cy="282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p:cNvSpPr/>
          <p:nvPr/>
        </p:nvSpPr>
        <p:spPr>
          <a:xfrm>
            <a:off x="1115616" y="1713582"/>
            <a:ext cx="7456884" cy="9233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he-IL" b="1" kern="0" dirty="0">
                <a:solidFill>
                  <a:schemeClr val="accent3"/>
                </a:solidFill>
                <a:latin typeface="Calibri"/>
                <a:cs typeface="Arial"/>
              </a:rPr>
              <a:t>מפל (הפרש) הריכוזים של החומר</a:t>
            </a:r>
            <a:endParaRPr lang="he-IL" kern="0" dirty="0">
              <a:solidFill>
                <a:schemeClr val="accent3"/>
              </a:solidFill>
              <a:latin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lang="he-IL" kern="0" dirty="0">
                <a:latin typeface="Calibri"/>
                <a:cs typeface="Arial"/>
              </a:rPr>
              <a:t>ככל שמפל הריכוזים של החומר גדול יותר, קצב הדיפוזיה עולה.</a:t>
            </a:r>
          </a:p>
          <a:p>
            <a:pPr marL="0" marR="0" lvl="0" indent="0" defTabSz="914400" eaLnBrk="1" fontAlgn="auto" latinLnBrk="0" hangingPunct="1">
              <a:lnSpc>
                <a:spcPct val="100000"/>
              </a:lnSpc>
              <a:spcBef>
                <a:spcPts val="0"/>
              </a:spcBef>
              <a:spcAft>
                <a:spcPts val="0"/>
              </a:spcAft>
              <a:buClrTx/>
              <a:buSzTx/>
              <a:buFontTx/>
              <a:buNone/>
              <a:tabLst/>
              <a:defRPr/>
            </a:pPr>
            <a:endParaRPr lang="he-IL" kern="0" dirty="0">
              <a:latin typeface="Calibri"/>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קבוצה 4"/>
          <p:cNvGrpSpPr/>
          <p:nvPr/>
        </p:nvGrpSpPr>
        <p:grpSpPr>
          <a:xfrm>
            <a:off x="6826224" y="3429000"/>
            <a:ext cx="2066256" cy="2448272"/>
            <a:chOff x="6804248" y="3429000"/>
            <a:chExt cx="2382428" cy="2448272"/>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429000"/>
              <a:ext cx="2382428" cy="2441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2"/>
            <p:cNvSpPr/>
            <p:nvPr/>
          </p:nvSpPr>
          <p:spPr>
            <a:xfrm>
              <a:off x="7452320" y="5569495"/>
              <a:ext cx="1402948" cy="307777"/>
            </a:xfrm>
            <a:prstGeom prst="rect">
              <a:avLst/>
            </a:prstGeom>
          </p:spPr>
          <p:txBody>
            <a:bodyPr wrap="none">
              <a:spAutoFit/>
            </a:bodyPr>
            <a:lstStyle/>
            <a:p>
              <a:r>
                <a:rPr lang="he-IL" sz="1400" b="1" kern="0" dirty="0" smtClean="0">
                  <a:solidFill>
                    <a:prstClr val="black"/>
                  </a:solidFill>
                  <a:latin typeface="Calibri"/>
                  <a:cs typeface="Arial"/>
                </a:rPr>
                <a:t>תא מדופן הקיבה</a:t>
              </a:r>
              <a:endParaRPr lang="he-IL" sz="1400" b="1" dirty="0">
                <a:solidFill>
                  <a:prstClr val="black"/>
                </a:solidFill>
              </a:endParaRPr>
            </a:p>
          </p:txBody>
        </p:sp>
      </p:gr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12F8D0C-CDAD-497B-AA19-318172F0B2BD}" type="slidenum">
              <a:rPr lang="he-IL" smtClean="0"/>
              <a:pPr fontAlgn="base">
                <a:spcBef>
                  <a:spcPct val="0"/>
                </a:spcBef>
                <a:spcAft>
                  <a:spcPct val="0"/>
                </a:spcAft>
                <a:defRPr/>
              </a:pPr>
              <a:t>25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הגורמים המשפיעים על קצב הדיפוזיה</a:t>
            </a:r>
            <a:endParaRPr lang="he-IL" sz="1800" dirty="0" smtClean="0"/>
          </a:p>
        </p:txBody>
      </p:sp>
      <p:sp>
        <p:nvSpPr>
          <p:cNvPr id="9" name="Rectangle 3"/>
          <p:cNvSpPr/>
          <p:nvPr/>
        </p:nvSpPr>
        <p:spPr>
          <a:xfrm>
            <a:off x="512763" y="476250"/>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196850" y="6237288"/>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25</a:t>
            </a:fld>
            <a:endParaRPr lang="he-IL" altLang="he-IL" sz="1100" dirty="0">
              <a:solidFill>
                <a:srgbClr val="A6A6A6"/>
              </a:solidFill>
            </a:endParaRPr>
          </a:p>
        </p:txBody>
      </p:sp>
      <p:sp>
        <p:nvSpPr>
          <p:cNvPr id="12" name="TextBox 11"/>
          <p:cNvSpPr txBox="1"/>
          <p:nvPr/>
        </p:nvSpPr>
        <p:spPr>
          <a:xfrm>
            <a:off x="322036" y="2286000"/>
            <a:ext cx="8215313" cy="1143000"/>
          </a:xfrm>
          <a:prstGeom prst="rect">
            <a:avLst/>
          </a:prstGeom>
          <a:noFill/>
          <a:ln w="22225">
            <a:noFill/>
          </a:ln>
          <a:effectLst>
            <a:outerShdw sx="101000" sy="101000" algn="ctr" rotWithShape="0">
              <a:sysClr val="window" lastClr="FFFFFF">
                <a:lumMod val="75000"/>
              </a:sysClr>
            </a:outerShdw>
          </a:effectLst>
        </p:spPr>
        <p:txBody>
          <a:bodyPr rtlCol="1"/>
          <a:lstStyle/>
          <a:p>
            <a:pPr fontAlgn="auto">
              <a:spcBef>
                <a:spcPts val="0"/>
              </a:spcBef>
              <a:spcAft>
                <a:spcPts val="0"/>
              </a:spcAft>
              <a:defRPr/>
            </a:pPr>
            <a:r>
              <a:rPr lang="he-IL" kern="0" dirty="0" smtClean="0">
                <a:solidFill>
                  <a:prstClr val="black"/>
                </a:solidFill>
                <a:latin typeface="Calibri"/>
                <a:cs typeface="Arial"/>
              </a:rPr>
              <a:t>דוגמה: בתרשימים </a:t>
            </a:r>
            <a:r>
              <a:rPr lang="he-IL" kern="0" dirty="0">
                <a:solidFill>
                  <a:prstClr val="black"/>
                </a:solidFill>
                <a:latin typeface="Calibri"/>
                <a:cs typeface="Arial"/>
              </a:rPr>
              <a:t>הבאים מתוארים תא מדופן המעי הדק שדרכו נספג המזון המעוכל מהמעי לדם ותא </a:t>
            </a:r>
            <a:r>
              <a:rPr lang="he-IL" kern="0">
                <a:solidFill>
                  <a:prstClr val="black"/>
                </a:solidFill>
                <a:latin typeface="Calibri"/>
                <a:cs typeface="Arial"/>
              </a:rPr>
              <a:t>מדופן </a:t>
            </a:r>
            <a:r>
              <a:rPr lang="he-IL" kern="0" smtClean="0">
                <a:solidFill>
                  <a:prstClr val="black"/>
                </a:solidFill>
                <a:latin typeface="Calibri"/>
                <a:cs typeface="Arial"/>
              </a:rPr>
              <a:t>הקיבה. בתא </a:t>
            </a:r>
            <a:r>
              <a:rPr lang="he-IL" kern="0" dirty="0">
                <a:solidFill>
                  <a:prstClr val="black"/>
                </a:solidFill>
                <a:latin typeface="Calibri"/>
                <a:cs typeface="Arial"/>
              </a:rPr>
              <a:t>מדופן המעי הדק היחס בין שטח הפנים לנפח גדול יותר, דבר המייעל את ספיגת המזון דרכו.</a:t>
            </a:r>
          </a:p>
          <a:p>
            <a:pPr fontAlgn="auto">
              <a:spcBef>
                <a:spcPts val="0"/>
              </a:spcBef>
              <a:spcAft>
                <a:spcPts val="0"/>
              </a:spcAft>
              <a:defRPr/>
            </a:pPr>
            <a:endParaRPr lang="he-IL" kern="0" dirty="0">
              <a:solidFill>
                <a:prstClr val="black"/>
              </a:solidFill>
              <a:latin typeface="Calibri"/>
              <a:cs typeface="Arial"/>
            </a:endParaRPr>
          </a:p>
          <a:p>
            <a:pPr fontAlgn="auto">
              <a:spcBef>
                <a:spcPts val="0"/>
              </a:spcBef>
              <a:spcAft>
                <a:spcPts val="0"/>
              </a:spcAft>
              <a:defRPr/>
            </a:pPr>
            <a:endParaRPr lang="he-IL" kern="0" dirty="0">
              <a:solidFill>
                <a:prstClr val="black"/>
              </a:solidFill>
              <a:latin typeface="Calibri"/>
              <a:cs typeface="Arial"/>
            </a:endParaRPr>
          </a:p>
          <a:p>
            <a:pPr fontAlgn="auto">
              <a:spcBef>
                <a:spcPts val="0"/>
              </a:spcBef>
              <a:spcAft>
                <a:spcPts val="0"/>
              </a:spcAft>
              <a:defRPr/>
            </a:pPr>
            <a:endParaRPr lang="he-IL" kern="0" dirty="0">
              <a:solidFill>
                <a:prstClr val="black"/>
              </a:solidFill>
              <a:latin typeface="Calibri"/>
              <a:cs typeface="Arial"/>
            </a:endParaRPr>
          </a:p>
          <a:p>
            <a:pPr fontAlgn="auto">
              <a:spcBef>
                <a:spcPts val="0"/>
              </a:spcBef>
              <a:spcAft>
                <a:spcPts val="0"/>
              </a:spcAft>
              <a:defRPr/>
            </a:pPr>
            <a:endParaRPr lang="he-IL" kern="0" dirty="0">
              <a:solidFill>
                <a:prstClr val="black"/>
              </a:solidFill>
              <a:latin typeface="Calibri"/>
              <a:cs typeface="Arial"/>
            </a:endParaRPr>
          </a:p>
          <a:p>
            <a:pPr fontAlgn="auto">
              <a:spcBef>
                <a:spcPts val="0"/>
              </a:spcBef>
              <a:spcAft>
                <a:spcPts val="0"/>
              </a:spcAft>
              <a:defRPr/>
            </a:pPr>
            <a:endParaRPr lang="he-IL" kern="0" dirty="0">
              <a:solidFill>
                <a:prstClr val="black"/>
              </a:solidFill>
              <a:latin typeface="Calibri"/>
              <a:cs typeface="Arial"/>
            </a:endParaRPr>
          </a:p>
          <a:p>
            <a:pPr fontAlgn="auto">
              <a:spcBef>
                <a:spcPts val="0"/>
              </a:spcBef>
              <a:spcAft>
                <a:spcPts val="0"/>
              </a:spcAft>
              <a:defRPr/>
            </a:pPr>
            <a:endParaRPr lang="he-IL" kern="0" dirty="0">
              <a:solidFill>
                <a:prstClr val="black"/>
              </a:solidFill>
              <a:latin typeface="Calibri"/>
              <a:cs typeface="Arial"/>
            </a:endParaRPr>
          </a:p>
          <a:p>
            <a:pPr fontAlgn="auto">
              <a:spcBef>
                <a:spcPts val="0"/>
              </a:spcBef>
              <a:spcAft>
                <a:spcPts val="0"/>
              </a:spcAft>
              <a:defRPr/>
            </a:pPr>
            <a:endParaRPr lang="he-IL" kern="0" dirty="0">
              <a:solidFill>
                <a:prstClr val="black"/>
              </a:solidFill>
              <a:latin typeface="Calibri"/>
              <a:cs typeface="Arial"/>
            </a:endParaRPr>
          </a:p>
          <a:p>
            <a:pPr fontAlgn="auto">
              <a:spcBef>
                <a:spcPts val="0"/>
              </a:spcBef>
              <a:spcAft>
                <a:spcPts val="0"/>
              </a:spcAft>
              <a:defRPr/>
            </a:pPr>
            <a:endParaRPr lang="he-IL" kern="0" dirty="0">
              <a:solidFill>
                <a:prstClr val="black"/>
              </a:solidFill>
              <a:latin typeface="Calibri"/>
              <a:cs typeface="Arial"/>
            </a:endParaRPr>
          </a:p>
          <a:p>
            <a:pPr fontAlgn="auto">
              <a:spcBef>
                <a:spcPts val="0"/>
              </a:spcBef>
              <a:spcAft>
                <a:spcPts val="0"/>
              </a:spcAft>
              <a:defRPr/>
            </a:pPr>
            <a:endParaRPr lang="he-IL" kern="0" dirty="0">
              <a:solidFill>
                <a:prstClr val="black"/>
              </a:solidFill>
              <a:latin typeface="Calibri"/>
              <a:cs typeface="Arial"/>
            </a:endParaRPr>
          </a:p>
          <a:p>
            <a:pPr fontAlgn="auto">
              <a:spcBef>
                <a:spcPts val="0"/>
              </a:spcBef>
              <a:spcAft>
                <a:spcPts val="0"/>
              </a:spcAft>
              <a:defRPr/>
            </a:pPr>
            <a:endParaRPr lang="he-IL" kern="0" dirty="0">
              <a:solidFill>
                <a:prstClr val="black"/>
              </a:solidFill>
              <a:latin typeface="Calibri"/>
              <a:cs typeface="Arial"/>
            </a:endParaRPr>
          </a:p>
          <a:p>
            <a:pPr fontAlgn="auto">
              <a:spcBef>
                <a:spcPts val="0"/>
              </a:spcBef>
              <a:spcAft>
                <a:spcPts val="0"/>
              </a:spcAft>
              <a:defRPr/>
            </a:pPr>
            <a:endParaRPr lang="he-IL" kern="0" dirty="0">
              <a:solidFill>
                <a:prstClr val="black"/>
              </a:solidFill>
              <a:latin typeface="Calibri"/>
              <a:cs typeface="Arial"/>
            </a:endParaRPr>
          </a:p>
          <a:p>
            <a:pPr fontAlgn="auto">
              <a:spcBef>
                <a:spcPts val="0"/>
              </a:spcBef>
              <a:spcAft>
                <a:spcPts val="0"/>
              </a:spcAft>
              <a:defRPr/>
            </a:pPr>
            <a:endParaRPr lang="he-IL" kern="0" dirty="0">
              <a:solidFill>
                <a:prstClr val="black"/>
              </a:solidFill>
              <a:latin typeface="Calibri"/>
              <a:cs typeface="Arial"/>
            </a:endParaRPr>
          </a:p>
          <a:p>
            <a:pPr fontAlgn="auto">
              <a:spcBef>
                <a:spcPts val="0"/>
              </a:spcBef>
              <a:spcAft>
                <a:spcPts val="0"/>
              </a:spcAft>
              <a:defRPr/>
            </a:pPr>
            <a:endParaRPr lang="he-IL" kern="0" dirty="0">
              <a:solidFill>
                <a:prstClr val="black"/>
              </a:solidFill>
              <a:latin typeface="Calibri"/>
              <a:cs typeface="Arial"/>
            </a:endParaRPr>
          </a:p>
          <a:p>
            <a:pPr fontAlgn="auto">
              <a:spcBef>
                <a:spcPts val="0"/>
              </a:spcBef>
              <a:spcAft>
                <a:spcPts val="0"/>
              </a:spcAft>
              <a:defRPr/>
            </a:pPr>
            <a:endParaRPr lang="he-IL" kern="0" dirty="0">
              <a:solidFill>
                <a:prstClr val="black"/>
              </a:solidFill>
              <a:latin typeface="Calibri"/>
              <a:cs typeface="Arial"/>
            </a:endParaRPr>
          </a:p>
          <a:p>
            <a:pPr fontAlgn="auto">
              <a:spcBef>
                <a:spcPts val="0"/>
              </a:spcBef>
              <a:spcAft>
                <a:spcPts val="0"/>
              </a:spcAft>
              <a:defRPr/>
            </a:pPr>
            <a:endParaRPr lang="he-IL" kern="0" dirty="0">
              <a:solidFill>
                <a:prstClr val="black"/>
              </a:solidFill>
              <a:latin typeface="Calibri"/>
              <a:cs typeface="Arial"/>
            </a:endParaRPr>
          </a:p>
          <a:p>
            <a:pPr fontAlgn="auto">
              <a:spcBef>
                <a:spcPts val="0"/>
              </a:spcBef>
              <a:spcAft>
                <a:spcPts val="0"/>
              </a:spcAft>
              <a:defRPr/>
            </a:pPr>
            <a:endParaRPr lang="he-IL" kern="0" dirty="0">
              <a:solidFill>
                <a:prstClr val="black"/>
              </a:solidFill>
              <a:latin typeface="Calibri"/>
              <a:cs typeface="Arial"/>
            </a:endParaRPr>
          </a:p>
          <a:p>
            <a:pPr fontAlgn="auto">
              <a:spcBef>
                <a:spcPts val="0"/>
              </a:spcBef>
              <a:spcAft>
                <a:spcPts val="0"/>
              </a:spcAft>
              <a:defRPr/>
            </a:pPr>
            <a:endParaRPr lang="he-IL" kern="0" dirty="0">
              <a:solidFill>
                <a:prstClr val="black"/>
              </a:solidFill>
              <a:latin typeface="Calibri"/>
              <a:cs typeface="Arial"/>
            </a:endParaRPr>
          </a:p>
          <a:p>
            <a:pPr fontAlgn="auto">
              <a:spcBef>
                <a:spcPts val="0"/>
              </a:spcBef>
              <a:spcAft>
                <a:spcPts val="0"/>
              </a:spcAft>
              <a:defRPr/>
            </a:pPr>
            <a:endParaRPr lang="he-IL" kern="0" dirty="0">
              <a:solidFill>
                <a:prstClr val="black"/>
              </a:solidFill>
              <a:latin typeface="Calibri"/>
              <a:cs typeface="Arial"/>
            </a:endParaRPr>
          </a:p>
          <a:p>
            <a:pPr fontAlgn="auto">
              <a:spcBef>
                <a:spcPts val="0"/>
              </a:spcBef>
              <a:spcAft>
                <a:spcPts val="0"/>
              </a:spcAft>
              <a:defRPr/>
            </a:pPr>
            <a:endParaRPr lang="he-IL" kern="0" dirty="0">
              <a:solidFill>
                <a:prstClr val="black"/>
              </a:solidFill>
              <a:latin typeface="Calibri"/>
              <a:cs typeface="Arial"/>
            </a:endParaRPr>
          </a:p>
          <a:p>
            <a:pPr fontAlgn="auto">
              <a:spcBef>
                <a:spcPts val="0"/>
              </a:spcBef>
              <a:spcAft>
                <a:spcPts val="0"/>
              </a:spcAft>
              <a:defRPr/>
            </a:pPr>
            <a:endParaRPr lang="he-IL" kern="0" dirty="0">
              <a:solidFill>
                <a:prstClr val="black"/>
              </a:solidFill>
              <a:latin typeface="Calibri"/>
              <a:cs typeface="Arial"/>
            </a:endParaRPr>
          </a:p>
          <a:p>
            <a:pPr fontAlgn="auto">
              <a:spcBef>
                <a:spcPts val="0"/>
              </a:spcBef>
              <a:spcAft>
                <a:spcPts val="0"/>
              </a:spcAft>
              <a:defRPr/>
            </a:pPr>
            <a:endParaRPr lang="he-IL" kern="0" dirty="0">
              <a:solidFill>
                <a:prstClr val="black">
                  <a:lumMod val="50000"/>
                  <a:lumOff val="50000"/>
                </a:prstClr>
              </a:solidFill>
              <a:latin typeface="Calibri"/>
              <a:cs typeface="Arial"/>
            </a:endParaRPr>
          </a:p>
        </p:txBody>
      </p:sp>
      <p:sp>
        <p:nvSpPr>
          <p:cNvPr id="15" name="Rectangle 15"/>
          <p:cNvSpPr>
            <a:spLocks noChangeArrowheads="1"/>
          </p:cNvSpPr>
          <p:nvPr/>
        </p:nvSpPr>
        <p:spPr bwMode="auto">
          <a:xfrm>
            <a:off x="2664526" y="620688"/>
            <a:ext cx="58513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pPr>
            <a:r>
              <a:rPr lang="he-IL" altLang="he-IL" u="sng" kern="0" dirty="0" smtClean="0">
                <a:solidFill>
                  <a:prstClr val="black"/>
                </a:solidFill>
              </a:rPr>
              <a:t>במקרה שמדובר בדיפוזיה של חומר דרך קרום התא, משפיע גם</a:t>
            </a:r>
            <a:r>
              <a:rPr lang="he-IL" altLang="he-IL" kern="0" dirty="0" smtClean="0">
                <a:solidFill>
                  <a:prstClr val="black"/>
                </a:solidFill>
              </a:rPr>
              <a:t>:</a:t>
            </a:r>
          </a:p>
          <a:p>
            <a:pPr eaLnBrk="1" fontAlgn="auto" hangingPunct="1">
              <a:spcBef>
                <a:spcPts val="0"/>
              </a:spcBef>
              <a:spcAft>
                <a:spcPts val="0"/>
              </a:spcAft>
            </a:pPr>
            <a:endParaRPr lang="he-IL" altLang="he-IL" kern="0" dirty="0" smtClean="0">
              <a:solidFill>
                <a:prstClr val="black"/>
              </a:solidFill>
            </a:endParaRPr>
          </a:p>
        </p:txBody>
      </p:sp>
      <p:sp>
        <p:nvSpPr>
          <p:cNvPr id="16" name="מלבן 15"/>
          <p:cNvSpPr/>
          <p:nvPr/>
        </p:nvSpPr>
        <p:spPr>
          <a:xfrm>
            <a:off x="913334" y="1065510"/>
            <a:ext cx="7602537" cy="923330"/>
          </a:xfrm>
          <a:prstGeom prst="rect">
            <a:avLst/>
          </a:prstGeom>
        </p:spPr>
        <p:txBody>
          <a:bodyPr wrap="square">
            <a:spAutoFit/>
          </a:bodyPr>
          <a:lstStyle/>
          <a:p>
            <a:pPr fontAlgn="auto">
              <a:spcBef>
                <a:spcPts val="0"/>
              </a:spcBef>
              <a:spcAft>
                <a:spcPts val="0"/>
              </a:spcAft>
              <a:defRPr/>
            </a:pPr>
            <a:r>
              <a:rPr lang="he-IL" b="1" dirty="0" smtClean="0">
                <a:solidFill>
                  <a:srgbClr val="FF6600"/>
                </a:solidFill>
                <a:latin typeface="Calibri"/>
                <a:cs typeface="Arial"/>
              </a:rPr>
              <a:t>גודל </a:t>
            </a:r>
            <a:r>
              <a:rPr lang="he-IL" b="1" dirty="0">
                <a:solidFill>
                  <a:srgbClr val="FF6600"/>
                </a:solidFill>
                <a:latin typeface="Calibri"/>
                <a:cs typeface="Arial"/>
              </a:rPr>
              <a:t>שטח הפנים של </a:t>
            </a:r>
            <a:r>
              <a:rPr lang="he-IL" b="1" dirty="0" smtClean="0">
                <a:solidFill>
                  <a:srgbClr val="FF6600"/>
                </a:solidFill>
                <a:latin typeface="Calibri"/>
                <a:cs typeface="Arial"/>
              </a:rPr>
              <a:t>הקרום</a:t>
            </a:r>
            <a:endParaRPr lang="he-IL" b="1" dirty="0">
              <a:solidFill>
                <a:srgbClr val="FF6600"/>
              </a:solidFill>
              <a:latin typeface="Calibri"/>
              <a:cs typeface="Arial"/>
            </a:endParaRPr>
          </a:p>
          <a:p>
            <a:pPr fontAlgn="auto">
              <a:spcBef>
                <a:spcPts val="0"/>
              </a:spcBef>
              <a:spcAft>
                <a:spcPts val="0"/>
              </a:spcAft>
              <a:defRPr/>
            </a:pPr>
            <a:r>
              <a:rPr lang="he-IL" dirty="0" smtClean="0">
                <a:solidFill>
                  <a:prstClr val="black"/>
                </a:solidFill>
                <a:latin typeface="Calibri"/>
                <a:cs typeface="Arial"/>
              </a:rPr>
              <a:t>או </a:t>
            </a:r>
            <a:r>
              <a:rPr lang="he-IL" dirty="0">
                <a:solidFill>
                  <a:prstClr val="black"/>
                </a:solidFill>
                <a:latin typeface="Calibri"/>
                <a:cs typeface="Arial"/>
              </a:rPr>
              <a:t>במילים אחרות: היחס בין שטח הפנים של התא לנפח התא.  ככל שיחס זה גדול יותר, יש יותר מקום שדרכו יכולה להתרחש הדיפוזיה, ולכן קצב הדיפוזיה גדול יותר</a:t>
            </a:r>
            <a:r>
              <a:rPr lang="he-IL" dirty="0" smtClean="0">
                <a:solidFill>
                  <a:prstClr val="black"/>
                </a:solidFill>
                <a:latin typeface="Calibri"/>
                <a:cs typeface="Arial"/>
              </a:rPr>
              <a:t>.</a:t>
            </a:r>
          </a:p>
        </p:txBody>
      </p:sp>
      <p:grpSp>
        <p:nvGrpSpPr>
          <p:cNvPr id="4" name="קבוצה 3"/>
          <p:cNvGrpSpPr/>
          <p:nvPr/>
        </p:nvGrpSpPr>
        <p:grpSpPr>
          <a:xfrm>
            <a:off x="251520" y="3068960"/>
            <a:ext cx="2000513" cy="2835136"/>
            <a:chOff x="173282" y="3035118"/>
            <a:chExt cx="2000513" cy="2835136"/>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282" y="3203848"/>
              <a:ext cx="1896839" cy="2420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מלבן 19"/>
            <p:cNvSpPr/>
            <p:nvPr/>
          </p:nvSpPr>
          <p:spPr>
            <a:xfrm>
              <a:off x="354460" y="5562477"/>
              <a:ext cx="1661032" cy="307777"/>
            </a:xfrm>
            <a:prstGeom prst="rect">
              <a:avLst/>
            </a:prstGeom>
          </p:spPr>
          <p:txBody>
            <a:bodyPr wrap="none">
              <a:spAutoFit/>
            </a:bodyPr>
            <a:lstStyle/>
            <a:p>
              <a:r>
                <a:rPr lang="he-IL" sz="1400" b="1" kern="0" dirty="0" smtClean="0">
                  <a:solidFill>
                    <a:prstClr val="black"/>
                  </a:solidFill>
                  <a:latin typeface="Calibri"/>
                  <a:cs typeface="Arial"/>
                </a:rPr>
                <a:t>תא מדופן המעי הדק</a:t>
              </a:r>
              <a:endParaRPr lang="he-IL" sz="1400" b="1" dirty="0">
                <a:solidFill>
                  <a:prstClr val="black"/>
                </a:solidFill>
              </a:endParaRPr>
            </a:p>
          </p:txBody>
        </p:sp>
        <p:sp>
          <p:nvSpPr>
            <p:cNvPr id="21" name="מלבן 20"/>
            <p:cNvSpPr/>
            <p:nvPr/>
          </p:nvSpPr>
          <p:spPr>
            <a:xfrm>
              <a:off x="1440902" y="3049959"/>
              <a:ext cx="732893" cy="307777"/>
            </a:xfrm>
            <a:prstGeom prst="rect">
              <a:avLst/>
            </a:prstGeom>
          </p:spPr>
          <p:txBody>
            <a:bodyPr wrap="none">
              <a:spAutoFit/>
            </a:bodyPr>
            <a:lstStyle/>
            <a:p>
              <a:r>
                <a:rPr lang="he-IL" sz="1400" b="1" kern="0" dirty="0" err="1" smtClean="0">
                  <a:solidFill>
                    <a:prstClr val="black"/>
                  </a:solidFill>
                  <a:latin typeface="Calibri"/>
                  <a:cs typeface="Arial"/>
                </a:rPr>
                <a:t>סיסונים</a:t>
              </a:r>
              <a:endParaRPr lang="he-IL" sz="1400" b="1" dirty="0">
                <a:solidFill>
                  <a:prstClr val="black"/>
                </a:solidFill>
              </a:endParaRPr>
            </a:p>
          </p:txBody>
        </p:sp>
        <p:sp>
          <p:nvSpPr>
            <p:cNvPr id="22" name="מלבן 21"/>
            <p:cNvSpPr/>
            <p:nvPr/>
          </p:nvSpPr>
          <p:spPr>
            <a:xfrm>
              <a:off x="173282" y="3035118"/>
              <a:ext cx="1181734" cy="307777"/>
            </a:xfrm>
            <a:prstGeom prst="rect">
              <a:avLst/>
            </a:prstGeom>
          </p:spPr>
          <p:txBody>
            <a:bodyPr wrap="none">
              <a:spAutoFit/>
            </a:bodyPr>
            <a:lstStyle/>
            <a:p>
              <a:r>
                <a:rPr lang="he-IL" sz="1400" b="1" kern="0" dirty="0" smtClean="0">
                  <a:solidFill>
                    <a:prstClr val="black"/>
                  </a:solidFill>
                  <a:latin typeface="Calibri"/>
                  <a:cs typeface="Arial"/>
                </a:rPr>
                <a:t>המזון המעוכל</a:t>
              </a:r>
              <a:endParaRPr lang="he-IL" sz="1400" b="1" dirty="0">
                <a:solidFill>
                  <a:prstClr val="black"/>
                </a:solidFill>
              </a:endParaRPr>
            </a:p>
          </p:txBody>
        </p:sp>
      </p:grpSp>
      <p:graphicFrame>
        <p:nvGraphicFramePr>
          <p:cNvPr id="2" name="טבלה 1"/>
          <p:cNvGraphicFramePr>
            <a:graphicFrameLocks noGrp="1"/>
          </p:cNvGraphicFramePr>
          <p:nvPr>
            <p:extLst>
              <p:ext uri="{D42A27DB-BD31-4B8C-83A1-F6EECF244321}">
                <p14:modId xmlns:p14="http://schemas.microsoft.com/office/powerpoint/2010/main" val="3516469944"/>
              </p:ext>
            </p:extLst>
          </p:nvPr>
        </p:nvGraphicFramePr>
        <p:xfrm>
          <a:off x="2339751" y="3717032"/>
          <a:ext cx="4608513" cy="2125440"/>
        </p:xfrm>
        <a:graphic>
          <a:graphicData uri="http://schemas.openxmlformats.org/drawingml/2006/table">
            <a:tbl>
              <a:tblPr rtl="1" firstRow="1" bandRow="1">
                <a:tableStyleId>{5940675A-B579-460E-94D1-54222C63F5DA}</a:tableStyleId>
              </a:tblPr>
              <a:tblGrid>
                <a:gridCol w="1159442"/>
                <a:gridCol w="2304320"/>
                <a:gridCol w="1144751"/>
              </a:tblGrid>
              <a:tr h="370840">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marL="0" marR="0" indent="0" algn="r" defTabSz="914400" rtl="1" eaLnBrk="1" fontAlgn="auto" latinLnBrk="0" hangingPunct="1">
                        <a:lnSpc>
                          <a:spcPct val="100000"/>
                        </a:lnSpc>
                        <a:spcBef>
                          <a:spcPts val="0"/>
                        </a:spcBef>
                        <a:spcAft>
                          <a:spcPts val="0"/>
                        </a:spcAft>
                        <a:buClrTx/>
                        <a:buSzTx/>
                        <a:buFontTx/>
                        <a:buNone/>
                        <a:tabLst/>
                      </a:pPr>
                      <a:r>
                        <a:rPr kumimoji="0" lang="he-IL" sz="1600" u="none" strike="noStrike" kern="1200" cap="none" spc="0" normalizeH="0" baseline="0" noProof="0" dirty="0" smtClean="0">
                          <a:ln>
                            <a:noFill/>
                          </a:ln>
                          <a:solidFill>
                            <a:schemeClr val="tx1"/>
                          </a:solidFill>
                          <a:effectLst/>
                          <a:uLnTx/>
                          <a:uFillTx/>
                        </a:rPr>
                        <a:t>תא מדופן</a:t>
                      </a:r>
                      <a:r>
                        <a:rPr kumimoji="0" lang="he-IL" sz="1600" u="none" strike="noStrike" kern="1200" cap="none" spc="0" normalizeH="0" noProof="0" dirty="0" smtClean="0">
                          <a:ln>
                            <a:noFill/>
                          </a:ln>
                          <a:solidFill>
                            <a:schemeClr val="tx1"/>
                          </a:solidFill>
                          <a:effectLst/>
                          <a:uLnTx/>
                          <a:uFillTx/>
                        </a:rPr>
                        <a:t> הקיבה</a:t>
                      </a:r>
                      <a:endParaRPr kumimoji="0" lang="he-IL" sz="1600" b="0" i="0" u="none" strike="noStrike" kern="1200" cap="none" spc="0" normalizeH="0" baseline="0" noProof="0" dirty="0" smtClean="0">
                        <a:ln>
                          <a:noFill/>
                        </a:ln>
                        <a:solidFill>
                          <a:schemeClr val="tx1"/>
                        </a:solidFill>
                        <a:effectLst/>
                        <a:uLnTx/>
                        <a:uFillTx/>
                        <a:latin typeface="+mn-lt"/>
                        <a:ea typeface="+mn-ea"/>
                        <a:cs typeface="+mn-cs"/>
                      </a:endParaRPr>
                    </a:p>
                  </a:txBody>
                  <a:tcPr marL="82295" marR="82295" marT="41140" marB="41140">
                    <a:solidFill>
                      <a:srgbClr val="CC9900"/>
                    </a:solidFill>
                  </a:tcPr>
                </a:tc>
                <a:tc>
                  <a:txBody>
                    <a:bodyPr/>
                    <a:lstStyle/>
                    <a:p>
                      <a:pPr algn="l" rtl="1"/>
                      <a:endParaRPr lang="he-IL" dirty="0"/>
                    </a:p>
                  </a:txBody>
                  <a:tcPr/>
                </a:tc>
                <a:tc>
                  <a:txBody>
                    <a:bodyPr/>
                    <a:lstStyle>
                      <a:lvl1pPr marL="0" algn="r" defTabSz="914400" rtl="1" eaLnBrk="1" latinLnBrk="0" hangingPunct="1">
                        <a:defRPr sz="1800" b="1" kern="1200">
                          <a:solidFill>
                            <a:schemeClr val="lt1"/>
                          </a:solidFill>
                          <a:latin typeface="Calibri"/>
                          <a:ea typeface=""/>
                          <a:cs typeface=""/>
                        </a:defRPr>
                      </a:lvl1pPr>
                      <a:lvl2pPr marL="457200" algn="r" defTabSz="914400" rtl="1" eaLnBrk="1" latinLnBrk="0" hangingPunct="1">
                        <a:defRPr sz="1800" b="1" kern="1200">
                          <a:solidFill>
                            <a:schemeClr val="lt1"/>
                          </a:solidFill>
                          <a:latin typeface="Calibri"/>
                          <a:ea typeface=""/>
                          <a:cs typeface=""/>
                        </a:defRPr>
                      </a:lvl2pPr>
                      <a:lvl3pPr marL="914400" algn="r" defTabSz="914400" rtl="1" eaLnBrk="1" latinLnBrk="0" hangingPunct="1">
                        <a:defRPr sz="1800" b="1" kern="1200">
                          <a:solidFill>
                            <a:schemeClr val="lt1"/>
                          </a:solidFill>
                          <a:latin typeface="Calibri"/>
                          <a:ea typeface=""/>
                          <a:cs typeface=""/>
                        </a:defRPr>
                      </a:lvl3pPr>
                      <a:lvl4pPr marL="1371600" algn="r" defTabSz="914400" rtl="1" eaLnBrk="1" latinLnBrk="0" hangingPunct="1">
                        <a:defRPr sz="1800" b="1" kern="1200">
                          <a:solidFill>
                            <a:schemeClr val="lt1"/>
                          </a:solidFill>
                          <a:latin typeface="Calibri"/>
                          <a:ea typeface=""/>
                          <a:cs typeface=""/>
                        </a:defRPr>
                      </a:lvl4pPr>
                      <a:lvl5pPr marL="1828800" algn="r" defTabSz="914400" rtl="1" eaLnBrk="1" latinLnBrk="0" hangingPunct="1">
                        <a:defRPr sz="1800" b="1" kern="1200">
                          <a:solidFill>
                            <a:schemeClr val="lt1"/>
                          </a:solidFill>
                          <a:latin typeface="Calibri"/>
                          <a:ea typeface=""/>
                          <a:cs typeface=""/>
                        </a:defRPr>
                      </a:lvl5pPr>
                      <a:lvl6pPr marL="2286000" algn="r" defTabSz="914400" rtl="1" eaLnBrk="1" latinLnBrk="0" hangingPunct="1">
                        <a:defRPr sz="1800" b="1" kern="1200">
                          <a:solidFill>
                            <a:schemeClr val="lt1"/>
                          </a:solidFill>
                          <a:latin typeface="Calibri"/>
                          <a:ea typeface=""/>
                          <a:cs typeface=""/>
                        </a:defRPr>
                      </a:lvl6pPr>
                      <a:lvl7pPr marL="2743200" algn="r" defTabSz="914400" rtl="1" eaLnBrk="1" latinLnBrk="0" hangingPunct="1">
                        <a:defRPr sz="1800" b="1" kern="1200">
                          <a:solidFill>
                            <a:schemeClr val="lt1"/>
                          </a:solidFill>
                          <a:latin typeface="Calibri"/>
                          <a:ea typeface=""/>
                          <a:cs typeface=""/>
                        </a:defRPr>
                      </a:lvl7pPr>
                      <a:lvl8pPr marL="3200400" algn="r" defTabSz="914400" rtl="1" eaLnBrk="1" latinLnBrk="0" hangingPunct="1">
                        <a:defRPr sz="1800" b="1" kern="1200">
                          <a:solidFill>
                            <a:schemeClr val="lt1"/>
                          </a:solidFill>
                          <a:latin typeface="Calibri"/>
                          <a:ea typeface=""/>
                          <a:cs typeface=""/>
                        </a:defRPr>
                      </a:lvl8pPr>
                      <a:lvl9pPr marL="3657600" algn="r" defTabSz="914400" rtl="1" eaLnBrk="1" latinLnBrk="0" hangingPunct="1">
                        <a:defRPr sz="1800" b="1" kern="1200">
                          <a:solidFill>
                            <a:schemeClr val="lt1"/>
                          </a:solidFill>
                          <a:latin typeface="Calibri"/>
                          <a:ea typeface=""/>
                          <a:cs typeface=""/>
                        </a:defRPr>
                      </a:lvl9p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he-IL" sz="1600" u="none" strike="noStrike" kern="1200" cap="none" spc="0" normalizeH="0" baseline="0" noProof="0" dirty="0" smtClean="0">
                          <a:ln>
                            <a:noFill/>
                          </a:ln>
                          <a:solidFill>
                            <a:schemeClr val="tx1"/>
                          </a:solidFill>
                          <a:effectLst/>
                          <a:uLnTx/>
                          <a:uFillTx/>
                        </a:rPr>
                        <a:t>תא מדופן</a:t>
                      </a:r>
                      <a:r>
                        <a:rPr kumimoji="0" lang="he-IL" sz="1600" u="none" strike="noStrike" kern="1200" cap="none" spc="0" normalizeH="0" noProof="0" dirty="0" smtClean="0">
                          <a:ln>
                            <a:noFill/>
                          </a:ln>
                          <a:solidFill>
                            <a:schemeClr val="tx1"/>
                          </a:solidFill>
                          <a:effectLst/>
                          <a:uLnTx/>
                          <a:uFillTx/>
                        </a:rPr>
                        <a:t> המעי הדק</a:t>
                      </a:r>
                      <a:endParaRPr kumimoji="0" lang="he-IL" sz="1600" u="none" strike="noStrike" kern="1200" cap="none" spc="0" normalizeH="0" baseline="0" noProof="0" dirty="0" smtClean="0">
                        <a:ln>
                          <a:noFill/>
                        </a:ln>
                        <a:solidFill>
                          <a:schemeClr val="tx1"/>
                        </a:solidFill>
                        <a:effectLst/>
                        <a:uLnTx/>
                        <a:uFillTx/>
                      </a:endParaRPr>
                    </a:p>
                    <a:p>
                      <a:pPr algn="l" rtl="1"/>
                      <a:r>
                        <a:rPr lang="he-IL" sz="1600" baseline="0" dirty="0" smtClean="0">
                          <a:solidFill>
                            <a:schemeClr val="tx1"/>
                          </a:solidFill>
                        </a:rPr>
                        <a:t> </a:t>
                      </a:r>
                      <a:endParaRPr lang="he-IL" sz="1600" dirty="0">
                        <a:solidFill>
                          <a:schemeClr val="tx1"/>
                        </a:solidFill>
                      </a:endParaRPr>
                    </a:p>
                  </a:txBody>
                  <a:tcPr marL="82295" marR="82295" marT="41140" marB="41140">
                    <a:solidFill>
                      <a:schemeClr val="accent3">
                        <a:lumMod val="60000"/>
                        <a:lumOff val="40000"/>
                      </a:schemeClr>
                    </a:solidFill>
                  </a:tcPr>
                </a:tc>
              </a:tr>
              <a:tr h="370840">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r" rtl="1"/>
                      <a:r>
                        <a:rPr lang="he-IL" sz="1600" dirty="0" smtClean="0"/>
                        <a:t>קטן</a:t>
                      </a:r>
                      <a:endParaRPr lang="he-IL" sz="1600" b="0" dirty="0">
                        <a:solidFill>
                          <a:srgbClr val="1D4C72"/>
                        </a:solidFill>
                      </a:endParaRPr>
                    </a:p>
                  </a:txBody>
                  <a:tcPr marL="82295" marR="82295" marT="41140" marB="41140">
                    <a:solidFill>
                      <a:srgbClr val="CC9900"/>
                    </a:solid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lvl="1" algn="r" rtl="1"/>
                      <a:r>
                        <a:rPr lang="he-IL" sz="1600" b="1" dirty="0" smtClean="0"/>
                        <a:t>שטח הפנים</a:t>
                      </a:r>
                      <a:endParaRPr lang="he-IL" sz="1600" b="1" dirty="0">
                        <a:solidFill>
                          <a:srgbClr val="1D4C72"/>
                        </a:solidFill>
                      </a:endParaRPr>
                    </a:p>
                  </a:txBody>
                  <a:tcPr marL="82295" marR="82295" marT="41140" marB="41140"/>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algn="r" rtl="1"/>
                      <a:r>
                        <a:rPr lang="he-IL" sz="1600" dirty="0" smtClean="0"/>
                        <a:t>גדול</a:t>
                      </a:r>
                      <a:endParaRPr lang="he-IL" sz="1600" b="0" dirty="0">
                        <a:solidFill>
                          <a:srgbClr val="1D4C72"/>
                        </a:solidFill>
                      </a:endParaRPr>
                    </a:p>
                  </a:txBody>
                  <a:tcPr marL="82295" marR="82295" marT="41140" marB="41140">
                    <a:solidFill>
                      <a:schemeClr val="accent3">
                        <a:lumMod val="60000"/>
                        <a:lumOff val="40000"/>
                      </a:schemeClr>
                    </a:solidFill>
                  </a:tcPr>
                </a:tc>
              </a:tr>
              <a:tr h="370840">
                <a:tc>
                  <a:txBody>
                    <a:bodyPr/>
                    <a:lstStyle/>
                    <a:p>
                      <a:pPr algn="r" rtl="1"/>
                      <a:r>
                        <a:rPr lang="he-IL" dirty="0" smtClean="0"/>
                        <a:t>זהה</a:t>
                      </a:r>
                      <a:endParaRPr lang="he-IL" dirty="0"/>
                    </a:p>
                  </a:txBody>
                  <a:tcPr>
                    <a:solidFill>
                      <a:srgbClr val="CC9900"/>
                    </a:solid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lvl="1" algn="r" rtl="1"/>
                      <a:r>
                        <a:rPr lang="he-IL" sz="1600" b="1" dirty="0" smtClean="0"/>
                        <a:t>נפח</a:t>
                      </a:r>
                      <a:endParaRPr lang="he-IL" sz="1600" b="1" dirty="0">
                        <a:solidFill>
                          <a:srgbClr val="1D4C72"/>
                        </a:solidFill>
                      </a:endParaRPr>
                    </a:p>
                  </a:txBody>
                  <a:tcPr marL="82295" marR="82295" marT="41140" marB="41140"/>
                </a:tc>
                <a:tc>
                  <a:txBody>
                    <a:bodyPr/>
                    <a:lstStyle/>
                    <a:p>
                      <a:pPr algn="r" rtl="1"/>
                      <a:r>
                        <a:rPr lang="he-IL" dirty="0" smtClean="0"/>
                        <a:t>זהה</a:t>
                      </a:r>
                      <a:endParaRPr lang="he-IL" dirty="0"/>
                    </a:p>
                  </a:txBody>
                  <a:tcPr>
                    <a:solidFill>
                      <a:schemeClr val="accent3">
                        <a:lumMod val="60000"/>
                        <a:lumOff val="40000"/>
                      </a:schemeClr>
                    </a:solidFill>
                  </a:tcPr>
                </a:tc>
              </a:tr>
              <a:tr h="370840">
                <a:tc>
                  <a:txBody>
                    <a:bodyPr/>
                    <a:lstStyle/>
                    <a:p>
                      <a:pPr algn="r" rtl="1"/>
                      <a:r>
                        <a:rPr lang="he-IL" dirty="0" smtClean="0"/>
                        <a:t>קטן</a:t>
                      </a:r>
                      <a:endParaRPr lang="he-IL" dirty="0"/>
                    </a:p>
                  </a:txBody>
                  <a:tcPr>
                    <a:solidFill>
                      <a:srgbClr val="CC9900"/>
                    </a:solidFill>
                  </a:tcPr>
                </a:tc>
                <a:tc>
                  <a:txBody>
                    <a:bodyPr/>
                    <a:lstStyle>
                      <a:lvl1pPr marL="0" algn="r" defTabSz="914400" rtl="1" eaLnBrk="1" latinLnBrk="0" hangingPunct="1">
                        <a:defRPr sz="1800" kern="1200">
                          <a:solidFill>
                            <a:schemeClr val="dk1"/>
                          </a:solidFill>
                          <a:latin typeface="Calibri"/>
                          <a:ea typeface=""/>
                          <a:cs typeface=""/>
                        </a:defRPr>
                      </a:lvl1pPr>
                      <a:lvl2pPr marL="457200" algn="r" defTabSz="914400" rtl="1" eaLnBrk="1" latinLnBrk="0" hangingPunct="1">
                        <a:defRPr sz="1800" kern="1200">
                          <a:solidFill>
                            <a:schemeClr val="dk1"/>
                          </a:solidFill>
                          <a:latin typeface="Calibri"/>
                          <a:ea typeface=""/>
                          <a:cs typeface=""/>
                        </a:defRPr>
                      </a:lvl2pPr>
                      <a:lvl3pPr marL="914400" algn="r" defTabSz="914400" rtl="1" eaLnBrk="1" latinLnBrk="0" hangingPunct="1">
                        <a:defRPr sz="1800" kern="1200">
                          <a:solidFill>
                            <a:schemeClr val="dk1"/>
                          </a:solidFill>
                          <a:latin typeface="Calibri"/>
                          <a:ea typeface=""/>
                          <a:cs typeface=""/>
                        </a:defRPr>
                      </a:lvl3pPr>
                      <a:lvl4pPr marL="1371600" algn="r" defTabSz="914400" rtl="1" eaLnBrk="1" latinLnBrk="0" hangingPunct="1">
                        <a:defRPr sz="1800" kern="1200">
                          <a:solidFill>
                            <a:schemeClr val="dk1"/>
                          </a:solidFill>
                          <a:latin typeface="Calibri"/>
                          <a:ea typeface=""/>
                          <a:cs typeface=""/>
                        </a:defRPr>
                      </a:lvl4pPr>
                      <a:lvl5pPr marL="1828800" algn="r" defTabSz="914400" rtl="1" eaLnBrk="1" latinLnBrk="0" hangingPunct="1">
                        <a:defRPr sz="1800" kern="1200">
                          <a:solidFill>
                            <a:schemeClr val="dk1"/>
                          </a:solidFill>
                          <a:latin typeface="Calibri"/>
                          <a:ea typeface=""/>
                          <a:cs typeface=""/>
                        </a:defRPr>
                      </a:lvl5pPr>
                      <a:lvl6pPr marL="2286000" algn="r" defTabSz="914400" rtl="1" eaLnBrk="1" latinLnBrk="0" hangingPunct="1">
                        <a:defRPr sz="1800" kern="1200">
                          <a:solidFill>
                            <a:schemeClr val="dk1"/>
                          </a:solidFill>
                          <a:latin typeface="Calibri"/>
                          <a:ea typeface=""/>
                          <a:cs typeface=""/>
                        </a:defRPr>
                      </a:lvl6pPr>
                      <a:lvl7pPr marL="2743200" algn="r" defTabSz="914400" rtl="1" eaLnBrk="1" latinLnBrk="0" hangingPunct="1">
                        <a:defRPr sz="1800" kern="1200">
                          <a:solidFill>
                            <a:schemeClr val="dk1"/>
                          </a:solidFill>
                          <a:latin typeface="Calibri"/>
                          <a:ea typeface=""/>
                          <a:cs typeface=""/>
                        </a:defRPr>
                      </a:lvl7pPr>
                      <a:lvl8pPr marL="3200400" algn="r" defTabSz="914400" rtl="1" eaLnBrk="1" latinLnBrk="0" hangingPunct="1">
                        <a:defRPr sz="1800" kern="1200">
                          <a:solidFill>
                            <a:schemeClr val="dk1"/>
                          </a:solidFill>
                          <a:latin typeface="Calibri"/>
                          <a:ea typeface=""/>
                          <a:cs typeface=""/>
                        </a:defRPr>
                      </a:lvl8pPr>
                      <a:lvl9pPr marL="3657600" algn="r" defTabSz="914400" rtl="1" eaLnBrk="1" latinLnBrk="0" hangingPunct="1">
                        <a:defRPr sz="1800" kern="1200">
                          <a:solidFill>
                            <a:schemeClr val="dk1"/>
                          </a:solidFill>
                          <a:latin typeface="Calibri"/>
                          <a:ea typeface=""/>
                          <a:cs typeface=""/>
                        </a:defRPr>
                      </a:lvl9pPr>
                    </a:lstStyle>
                    <a:p>
                      <a:pPr lvl="1" algn="r" rtl="1"/>
                      <a:r>
                        <a:rPr lang="he-IL" sz="1600" b="1" dirty="0" smtClean="0"/>
                        <a:t>היחס בין</a:t>
                      </a:r>
                    </a:p>
                    <a:p>
                      <a:pPr lvl="1" algn="r" rtl="1"/>
                      <a:r>
                        <a:rPr lang="he-IL" sz="1600" b="1" dirty="0" smtClean="0"/>
                        <a:t>שטח הפנים לנפח</a:t>
                      </a:r>
                      <a:endParaRPr lang="he-IL" sz="1600" b="1" dirty="0">
                        <a:solidFill>
                          <a:srgbClr val="1D4C72"/>
                        </a:solidFill>
                      </a:endParaRPr>
                    </a:p>
                  </a:txBody>
                  <a:tcPr marL="82295" marR="82295" marT="41140" marB="41140"/>
                </a:tc>
                <a:tc>
                  <a:txBody>
                    <a:bodyPr/>
                    <a:lstStyle/>
                    <a:p>
                      <a:pPr algn="r" rtl="1"/>
                      <a:r>
                        <a:rPr lang="he-IL" dirty="0" smtClean="0"/>
                        <a:t>גדול</a:t>
                      </a:r>
                      <a:endParaRPr lang="he-IL" dirty="0"/>
                    </a:p>
                  </a:txBody>
                  <a:tcPr>
                    <a:solidFill>
                      <a:schemeClr val="accent3">
                        <a:lumMod val="60000"/>
                        <a:lumOff val="40000"/>
                      </a:schemeClr>
                    </a:solidFill>
                  </a:tcPr>
                </a:tc>
              </a:tr>
            </a:tbl>
          </a:graphicData>
        </a:graphic>
      </p:graphicFrame>
    </p:spTree>
    <p:extLst>
      <p:ext uri="{BB962C8B-B14F-4D97-AF65-F5344CB8AC3E}">
        <p14:creationId xmlns:p14="http://schemas.microsoft.com/office/powerpoint/2010/main" val="197522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4C50D03-AF71-4547-8D0D-28DD263A12BA}" type="slidenum">
              <a:rPr lang="he-IL" smtClean="0"/>
              <a:pPr fontAlgn="base">
                <a:spcBef>
                  <a:spcPct val="0"/>
                </a:spcBef>
                <a:spcAft>
                  <a:spcPct val="0"/>
                </a:spcAft>
                <a:defRPr/>
              </a:pPr>
              <a:t>26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9</a:t>
            </a:r>
            <a:endParaRPr lang="he-IL" sz="1800" dirty="0" smtClean="0"/>
          </a:p>
        </p:txBody>
      </p:sp>
      <p:sp>
        <p:nvSpPr>
          <p:cNvPr id="7" name="Rectangle 3"/>
          <p:cNvSpPr/>
          <p:nvPr/>
        </p:nvSpPr>
        <p:spPr>
          <a:xfrm>
            <a:off x="512763" y="476250"/>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96850" y="6237288"/>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26</a:t>
            </a:fld>
            <a:endParaRPr lang="he-IL" altLang="he-IL" sz="1100" dirty="0">
              <a:solidFill>
                <a:srgbClr val="A6A6A6"/>
              </a:solidFill>
            </a:endParaRPr>
          </a:p>
        </p:txBody>
      </p:sp>
      <p:sp>
        <p:nvSpPr>
          <p:cNvPr id="10" name="TextBox 9"/>
          <p:cNvSpPr txBox="1"/>
          <p:nvPr/>
        </p:nvSpPr>
        <p:spPr>
          <a:xfrm>
            <a:off x="345123" y="676920"/>
            <a:ext cx="8183563"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rPr>
              <a:t>שאלה 9:</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srgbClr val="1D4C72"/>
                </a:solidFill>
                <a:effectLst/>
                <a:uLnTx/>
                <a:uFillTx/>
              </a:rPr>
              <a:t>סנדליות חיות במקווי מים קולטות את החמצן מהמים. כיצד תשפיע עלייה בטמפרטורת המים על קצב הדיפוזיה של החמצן מהמים אל הסנדלית?</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rPr>
              <a:t>א. </a:t>
            </a:r>
            <a:r>
              <a:rPr kumimoji="0" lang="he-IL" sz="1800" b="0" i="0" u="none" strike="noStrike" kern="0" cap="none" spc="0" normalizeH="0" baseline="0" noProof="0" dirty="0">
                <a:ln>
                  <a:noFill/>
                </a:ln>
                <a:solidFill>
                  <a:srgbClr val="1D4C72"/>
                </a:solidFill>
                <a:effectLst/>
                <a:uLnTx/>
                <a:uFillTx/>
              </a:rPr>
              <a:t>קצב הדיפוזיה </a:t>
            </a:r>
            <a:r>
              <a:rPr kumimoji="0" lang="he-IL" sz="1800" b="0" i="0" u="none" strike="noStrike" kern="0" cap="none" spc="0" normalizeH="0" baseline="0" noProof="0" dirty="0" smtClean="0">
                <a:ln>
                  <a:noFill/>
                </a:ln>
                <a:solidFill>
                  <a:srgbClr val="1D4C72"/>
                </a:solidFill>
                <a:effectLst/>
                <a:uLnTx/>
                <a:uFillTx/>
              </a:rPr>
              <a:t>יגדל.</a:t>
            </a:r>
            <a:endParaRPr kumimoji="0" lang="he-IL" sz="1800" b="0" i="0" u="none" strike="noStrike" kern="0" cap="none" spc="0" normalizeH="0" baseline="0" noProof="0" dirty="0">
              <a:ln>
                <a:noFill/>
              </a:ln>
              <a:solidFill>
                <a:srgbClr val="1D4C72"/>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rPr>
              <a:t>ב.</a:t>
            </a:r>
            <a:r>
              <a:rPr kumimoji="0" lang="he-IL" sz="1800" b="0" i="0" u="none" strike="noStrike" kern="0" cap="none" spc="0" normalizeH="0" baseline="0" noProof="0" dirty="0">
                <a:ln>
                  <a:noFill/>
                </a:ln>
                <a:solidFill>
                  <a:srgbClr val="1D4C72"/>
                </a:solidFill>
                <a:effectLst/>
                <a:uLnTx/>
                <a:uFillTx/>
              </a:rPr>
              <a:t> קצב הדיפוזיה </a:t>
            </a:r>
            <a:r>
              <a:rPr kumimoji="0" lang="he-IL" sz="1800" b="0" i="0" u="none" strike="noStrike" kern="0" cap="none" spc="0" normalizeH="0" baseline="0" noProof="0" dirty="0" smtClean="0">
                <a:ln>
                  <a:noFill/>
                </a:ln>
                <a:solidFill>
                  <a:srgbClr val="1D4C72"/>
                </a:solidFill>
                <a:effectLst/>
                <a:uLnTx/>
                <a:uFillTx/>
              </a:rPr>
              <a:t>יקטן. </a:t>
            </a:r>
            <a:endParaRPr kumimoji="0" lang="he-IL" sz="1800" b="0" i="0" u="none" strike="noStrike" kern="0" cap="none" spc="0" normalizeH="0" baseline="0" noProof="0" dirty="0">
              <a:ln>
                <a:noFill/>
              </a:ln>
              <a:solidFill>
                <a:srgbClr val="1D4C72"/>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rPr>
              <a:t>ג.</a:t>
            </a:r>
            <a:r>
              <a:rPr kumimoji="0" lang="he-IL" sz="1800" b="0" i="0" u="none" strike="noStrike" kern="0" cap="none" spc="0" normalizeH="0" baseline="0" noProof="0" dirty="0">
                <a:ln>
                  <a:noFill/>
                </a:ln>
                <a:solidFill>
                  <a:srgbClr val="1D4C72"/>
                </a:solidFill>
                <a:effectLst/>
                <a:uLnTx/>
                <a:uFillTx/>
              </a:rPr>
              <a:t> לא יהיה </a:t>
            </a:r>
            <a:r>
              <a:rPr kumimoji="0" lang="he-IL" sz="1800" b="0" i="0" u="none" strike="noStrike" kern="0" cap="none" spc="0" normalizeH="0" baseline="0" noProof="0" dirty="0" smtClean="0">
                <a:ln>
                  <a:noFill/>
                </a:ln>
                <a:solidFill>
                  <a:srgbClr val="1D4C72"/>
                </a:solidFill>
                <a:effectLst/>
                <a:uLnTx/>
                <a:uFillTx/>
              </a:rPr>
              <a:t>שינוי.</a:t>
            </a:r>
            <a:endParaRPr kumimoji="0" lang="he-IL" sz="1800" b="0" i="0" u="none" strike="noStrike" kern="0" cap="none" spc="0" normalizeH="0" baseline="0" noProof="0" dirty="0">
              <a:ln>
                <a:noFill/>
              </a:ln>
              <a:solidFill>
                <a:srgbClr val="1D4C72"/>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rPr>
              <a:t>ד.</a:t>
            </a:r>
            <a:r>
              <a:rPr kumimoji="0" lang="he-IL" sz="1800" b="0" i="0" u="none" strike="noStrike" kern="0" cap="none" spc="0" normalizeH="0" baseline="0" noProof="0" dirty="0">
                <a:ln>
                  <a:noFill/>
                </a:ln>
                <a:solidFill>
                  <a:srgbClr val="1D4C72"/>
                </a:solidFill>
                <a:effectLst/>
                <a:uLnTx/>
                <a:uFillTx/>
              </a:rPr>
              <a:t> אי-אפשר </a:t>
            </a:r>
            <a:r>
              <a:rPr kumimoji="0" lang="he-IL" sz="1800" b="0" i="0" u="none" strike="noStrike" kern="0" cap="none" spc="0" normalizeH="0" baseline="0" noProof="0" dirty="0" smtClean="0">
                <a:ln>
                  <a:noFill/>
                </a:ln>
                <a:solidFill>
                  <a:srgbClr val="1D4C72"/>
                </a:solidFill>
                <a:effectLst/>
                <a:uLnTx/>
                <a:uFillTx/>
              </a:rPr>
              <a:t>לקבוע.</a:t>
            </a:r>
            <a:endParaRPr kumimoji="0" lang="he-IL" sz="1800" b="0" i="0" u="none" strike="noStrike" kern="0" cap="none" spc="0" normalizeH="0" baseline="0" noProof="0" dirty="0">
              <a:ln>
                <a:noFill/>
              </a:ln>
              <a:solidFill>
                <a:srgbClr val="1D4C72"/>
              </a:solidFill>
              <a:effectLst/>
              <a:uLnTx/>
              <a:uFillTx/>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2B2AB8C-F4F0-42CC-AF51-3DC0F5DB790C}" type="slidenum">
              <a:rPr lang="he-IL" smtClean="0"/>
              <a:pPr fontAlgn="base">
                <a:spcBef>
                  <a:spcPct val="0"/>
                </a:spcBef>
                <a:spcAft>
                  <a:spcPct val="0"/>
                </a:spcAft>
                <a:defRPr/>
              </a:pPr>
              <a:t>27</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Rectangle 3"/>
          <p:cNvSpPr/>
          <p:nvPr/>
        </p:nvSpPr>
        <p:spPr>
          <a:xfrm>
            <a:off x="512763" y="476250"/>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196850" y="6237288"/>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27</a:t>
            </a:fld>
            <a:endParaRPr lang="he-IL" altLang="he-IL" sz="1100" dirty="0">
              <a:solidFill>
                <a:srgbClr val="A6A6A6"/>
              </a:solidFill>
            </a:endParaRPr>
          </a:p>
        </p:txBody>
      </p:sp>
      <p:sp>
        <p:nvSpPr>
          <p:cNvPr id="9" name="TextBox 8"/>
          <p:cNvSpPr txBox="1"/>
          <p:nvPr/>
        </p:nvSpPr>
        <p:spPr>
          <a:xfrm>
            <a:off x="345123" y="676920"/>
            <a:ext cx="8183563" cy="203200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rPr>
              <a:t>שאלה 9:</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srgbClr val="1D4C72"/>
                </a:solidFill>
                <a:effectLst/>
                <a:uLnTx/>
                <a:uFillTx/>
              </a:rPr>
              <a:t>סנדליות חיות במקווי מים קולטות את החמצן מהמים. כיצד תשפיע עלייה בטמפרטורת המים על קצב הדיפוזיה של החמצן מהמים אל הסנדלית?</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rPr>
              <a:t>א. </a:t>
            </a:r>
            <a:r>
              <a:rPr kumimoji="0" lang="he-IL" sz="1800" b="0" i="0" u="none" strike="noStrike" kern="0" cap="none" spc="0" normalizeH="0" baseline="0" noProof="0" dirty="0">
                <a:ln>
                  <a:noFill/>
                </a:ln>
                <a:solidFill>
                  <a:srgbClr val="1D4C72"/>
                </a:solidFill>
                <a:effectLst/>
                <a:uLnTx/>
                <a:uFillTx/>
              </a:rPr>
              <a:t>קצב הדיפוזיה </a:t>
            </a:r>
            <a:r>
              <a:rPr kumimoji="0" lang="he-IL" sz="1800" b="0" i="0" u="none" strike="noStrike" kern="0" cap="none" spc="0" normalizeH="0" baseline="0" noProof="0" dirty="0" smtClean="0">
                <a:ln>
                  <a:noFill/>
                </a:ln>
                <a:solidFill>
                  <a:srgbClr val="1D4C72"/>
                </a:solidFill>
                <a:effectLst/>
                <a:uLnTx/>
                <a:uFillTx/>
              </a:rPr>
              <a:t>יגדל.</a:t>
            </a:r>
            <a:endParaRPr kumimoji="0" lang="he-IL" sz="1800" b="0" i="0" u="none" strike="noStrike" kern="0" cap="none" spc="0" normalizeH="0" baseline="0" noProof="0" dirty="0">
              <a:ln>
                <a:noFill/>
              </a:ln>
              <a:solidFill>
                <a:srgbClr val="1D4C72"/>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rPr>
              <a:t>ב.</a:t>
            </a:r>
            <a:r>
              <a:rPr kumimoji="0" lang="he-IL" sz="1800" b="0" i="0" u="none" strike="noStrike" kern="0" cap="none" spc="0" normalizeH="0" baseline="0" noProof="0" dirty="0">
                <a:ln>
                  <a:noFill/>
                </a:ln>
                <a:solidFill>
                  <a:srgbClr val="1D4C72"/>
                </a:solidFill>
                <a:effectLst/>
                <a:uLnTx/>
                <a:uFillTx/>
              </a:rPr>
              <a:t> קצב הדיפוזיה </a:t>
            </a:r>
            <a:r>
              <a:rPr kumimoji="0" lang="he-IL" sz="1800" b="0" i="0" u="none" strike="noStrike" kern="0" cap="none" spc="0" normalizeH="0" baseline="0" noProof="0" dirty="0" smtClean="0">
                <a:ln>
                  <a:noFill/>
                </a:ln>
                <a:solidFill>
                  <a:srgbClr val="1D4C72"/>
                </a:solidFill>
                <a:effectLst/>
                <a:uLnTx/>
                <a:uFillTx/>
              </a:rPr>
              <a:t>יקטן. </a:t>
            </a:r>
            <a:endParaRPr kumimoji="0" lang="he-IL" sz="1800" b="0" i="0" u="none" strike="noStrike" kern="0" cap="none" spc="0" normalizeH="0" baseline="0" noProof="0" dirty="0">
              <a:ln>
                <a:noFill/>
              </a:ln>
              <a:solidFill>
                <a:srgbClr val="1D4C72"/>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rPr>
              <a:t>ג.</a:t>
            </a:r>
            <a:r>
              <a:rPr kumimoji="0" lang="he-IL" sz="1800" b="0" i="0" u="none" strike="noStrike" kern="0" cap="none" spc="0" normalizeH="0" baseline="0" noProof="0" dirty="0">
                <a:ln>
                  <a:noFill/>
                </a:ln>
                <a:solidFill>
                  <a:srgbClr val="1D4C72"/>
                </a:solidFill>
                <a:effectLst/>
                <a:uLnTx/>
                <a:uFillTx/>
              </a:rPr>
              <a:t> לא יהיה </a:t>
            </a:r>
            <a:r>
              <a:rPr kumimoji="0" lang="he-IL" sz="1800" b="0" i="0" u="none" strike="noStrike" kern="0" cap="none" spc="0" normalizeH="0" baseline="0" noProof="0" dirty="0" smtClean="0">
                <a:ln>
                  <a:noFill/>
                </a:ln>
                <a:solidFill>
                  <a:srgbClr val="1D4C72"/>
                </a:solidFill>
                <a:effectLst/>
                <a:uLnTx/>
                <a:uFillTx/>
              </a:rPr>
              <a:t>שינוי.</a:t>
            </a:r>
            <a:endParaRPr kumimoji="0" lang="he-IL" sz="1800" b="0" i="0" u="none" strike="noStrike" kern="0" cap="none" spc="0" normalizeH="0" baseline="0" noProof="0" dirty="0">
              <a:ln>
                <a:noFill/>
              </a:ln>
              <a:solidFill>
                <a:srgbClr val="1D4C72"/>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rPr>
              <a:t>ד.</a:t>
            </a:r>
            <a:r>
              <a:rPr kumimoji="0" lang="he-IL" sz="1800" b="0" i="0" u="none" strike="noStrike" kern="0" cap="none" spc="0" normalizeH="0" baseline="0" noProof="0" dirty="0">
                <a:ln>
                  <a:noFill/>
                </a:ln>
                <a:solidFill>
                  <a:srgbClr val="1D4C72"/>
                </a:solidFill>
                <a:effectLst/>
                <a:uLnTx/>
                <a:uFillTx/>
              </a:rPr>
              <a:t> </a:t>
            </a:r>
            <a:r>
              <a:rPr kumimoji="0" lang="he-IL" sz="1800" b="0" i="0" u="none" strike="noStrike" kern="0" cap="none" spc="0" normalizeH="0" baseline="0" noProof="0">
                <a:ln>
                  <a:noFill/>
                </a:ln>
                <a:solidFill>
                  <a:srgbClr val="1D4C72"/>
                </a:solidFill>
                <a:effectLst/>
                <a:uLnTx/>
                <a:uFillTx/>
              </a:rPr>
              <a:t>אי-אפשר </a:t>
            </a:r>
            <a:r>
              <a:rPr kumimoji="0" lang="he-IL" sz="1800" b="0" i="0" u="none" strike="noStrike" kern="0" cap="none" spc="0" normalizeH="0" baseline="0" noProof="0" smtClean="0">
                <a:ln>
                  <a:noFill/>
                </a:ln>
                <a:solidFill>
                  <a:srgbClr val="1D4C72"/>
                </a:solidFill>
                <a:effectLst/>
                <a:uLnTx/>
                <a:uFillTx/>
              </a:rPr>
              <a:t>לקבוע.</a:t>
            </a:r>
            <a:endParaRPr kumimoji="0" lang="he-IL" sz="1800" b="0" i="0" u="none" strike="noStrike" kern="0" cap="none" spc="0" normalizeH="0" baseline="0" noProof="0" dirty="0">
              <a:ln>
                <a:noFill/>
              </a:ln>
              <a:solidFill>
                <a:srgbClr val="1D4C72"/>
              </a:solidFill>
              <a:effectLst/>
              <a:uLnTx/>
              <a:uFillTx/>
            </a:endParaRPr>
          </a:p>
        </p:txBody>
      </p:sp>
      <p:sp>
        <p:nvSpPr>
          <p:cNvPr id="12" name="Rectangle 12"/>
          <p:cNvSpPr/>
          <p:nvPr/>
        </p:nvSpPr>
        <p:spPr>
          <a:xfrm>
            <a:off x="214313" y="2858071"/>
            <a:ext cx="8196262" cy="642937"/>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prstClr val="black"/>
                </a:solidFill>
                <a:effectLst/>
                <a:uLnTx/>
                <a:uFillTx/>
                <a:latin typeface="Calibri"/>
                <a:cs typeface="Arial"/>
              </a:rPr>
              <a:t>תשובה:</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prstClr val="black"/>
                </a:solidFill>
                <a:effectLst/>
                <a:uLnTx/>
                <a:uFillTx/>
                <a:latin typeface="Calibri"/>
                <a:cs typeface="Arial"/>
              </a:rPr>
              <a:t>התשובה הנכונה </a:t>
            </a:r>
            <a:r>
              <a:rPr kumimoji="0" lang="he-IL" sz="1800" b="1" i="0" u="none" strike="noStrike" kern="0" cap="none" spc="0" normalizeH="0" baseline="0" noProof="0" dirty="0">
                <a:ln>
                  <a:noFill/>
                </a:ln>
                <a:solidFill>
                  <a:prstClr val="black"/>
                </a:solidFill>
                <a:effectLst/>
                <a:uLnTx/>
                <a:uFillTx/>
                <a:latin typeface="Calibri"/>
                <a:cs typeface="Arial"/>
              </a:rPr>
              <a:t>א'.</a:t>
            </a:r>
          </a:p>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black">
                  <a:lumMod val="65000"/>
                  <a:lumOff val="35000"/>
                </a:prstClr>
              </a:solidFill>
              <a:effectLst/>
              <a:uLnTx/>
              <a:uFillTx/>
              <a:latin typeface="Calibri"/>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A5B6854-E22B-4824-B8CB-D7F0BD228AAE}" type="slidenum">
              <a:rPr lang="he-IL" smtClean="0"/>
              <a:pPr fontAlgn="base">
                <a:spcBef>
                  <a:spcPct val="0"/>
                </a:spcBef>
                <a:spcAft>
                  <a:spcPct val="0"/>
                </a:spcAft>
                <a:defRPr/>
              </a:pPr>
              <a:t>28</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10</a:t>
            </a:r>
            <a:endParaRPr lang="he-IL" sz="1800" dirty="0" smtClean="0"/>
          </a:p>
        </p:txBody>
      </p:sp>
      <p:sp>
        <p:nvSpPr>
          <p:cNvPr id="8" name="Rectangle 3"/>
          <p:cNvSpPr/>
          <p:nvPr/>
        </p:nvSpPr>
        <p:spPr>
          <a:xfrm>
            <a:off x="512763" y="476250"/>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196850" y="6237288"/>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28</a:t>
            </a:fld>
            <a:endParaRPr lang="he-IL" altLang="he-IL" sz="1100" dirty="0">
              <a:solidFill>
                <a:srgbClr val="A6A6A6"/>
              </a:solidFill>
            </a:endParaRPr>
          </a:p>
        </p:txBody>
      </p:sp>
      <p:sp>
        <p:nvSpPr>
          <p:cNvPr id="9" name="TextBox 8"/>
          <p:cNvSpPr txBox="1"/>
          <p:nvPr/>
        </p:nvSpPr>
        <p:spPr>
          <a:xfrm>
            <a:off x="276870" y="694655"/>
            <a:ext cx="8183562" cy="64611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שאלה 10:</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srgbClr val="1D4C72"/>
                </a:solidFill>
                <a:effectLst/>
                <a:uLnTx/>
                <a:uFillTx/>
                <a:latin typeface="Calibri"/>
                <a:cs typeface="Arial"/>
              </a:rPr>
              <a:t>בתרשים הבא מוצגות שתי צורות שונות של תאי </a:t>
            </a:r>
            <a:r>
              <a:rPr kumimoji="0" lang="he-IL" sz="1800" b="0" i="0" u="none" strike="noStrike" kern="0" cap="none" spc="0" normalizeH="0" baseline="0" noProof="0" dirty="0" smtClean="0">
                <a:ln>
                  <a:noFill/>
                </a:ln>
                <a:solidFill>
                  <a:srgbClr val="1D4C72"/>
                </a:solidFill>
                <a:effectLst/>
                <a:uLnTx/>
                <a:uFillTx/>
                <a:latin typeface="Calibri"/>
                <a:cs typeface="Arial"/>
              </a:rPr>
              <a:t>חיידקים: </a:t>
            </a:r>
            <a:r>
              <a:rPr kumimoji="0" lang="he-IL" sz="1800" b="0" i="0" u="none" strike="noStrike" kern="0" cap="none" spc="0" normalizeH="0" baseline="0" noProof="0" dirty="0">
                <a:ln>
                  <a:noFill/>
                </a:ln>
                <a:solidFill>
                  <a:srgbClr val="1D4C72"/>
                </a:solidFill>
                <a:effectLst/>
                <a:uLnTx/>
                <a:uFillTx/>
                <a:latin typeface="Calibri"/>
                <a:cs typeface="Arial"/>
              </a:rPr>
              <a:t>תא נקד ותא </a:t>
            </a:r>
            <a:r>
              <a:rPr kumimoji="0" lang="he-IL" sz="1800" b="0" i="0" u="none" strike="noStrike" kern="0" cap="none" spc="0" normalizeH="0" baseline="0" noProof="0" dirty="0" err="1" smtClean="0">
                <a:ln>
                  <a:noFill/>
                </a:ln>
                <a:solidFill>
                  <a:srgbClr val="1D4C72"/>
                </a:solidFill>
                <a:effectLst/>
                <a:uLnTx/>
                <a:uFillTx/>
                <a:latin typeface="Calibri"/>
                <a:cs typeface="Arial"/>
              </a:rPr>
              <a:t>סלילני</a:t>
            </a:r>
            <a:r>
              <a:rPr kumimoji="0" lang="he-IL" sz="1800" b="0" i="0" u="none" strike="noStrike" kern="0" cap="none" spc="0" normalizeH="0" baseline="0" noProof="0" dirty="0" smtClean="0">
                <a:ln>
                  <a:noFill/>
                </a:ln>
                <a:solidFill>
                  <a:srgbClr val="1D4C72"/>
                </a:solidFill>
                <a:effectLst/>
                <a:uLnTx/>
                <a:uFillTx/>
                <a:latin typeface="Calibri"/>
                <a:cs typeface="Arial"/>
              </a:rPr>
              <a:t>.</a:t>
            </a:r>
            <a:endParaRPr kumimoji="0" lang="he-IL" sz="1800" b="0" i="0" u="none" strike="noStrike" kern="0" cap="none" spc="0" normalizeH="0" baseline="0" noProof="0" dirty="0">
              <a:ln>
                <a:noFill/>
              </a:ln>
              <a:solidFill>
                <a:srgbClr val="1D4C72"/>
              </a:solidFill>
              <a:effectLst/>
              <a:uLnTx/>
              <a:uFillTx/>
              <a:latin typeface="Calibri"/>
              <a:cs typeface="Arial"/>
            </a:endParaRPr>
          </a:p>
        </p:txBody>
      </p:sp>
      <p:grpSp>
        <p:nvGrpSpPr>
          <p:cNvPr id="12" name="קבוצה 8"/>
          <p:cNvGrpSpPr>
            <a:grpSpLocks/>
          </p:cNvGrpSpPr>
          <p:nvPr/>
        </p:nvGrpSpPr>
        <p:grpSpPr bwMode="auto">
          <a:xfrm>
            <a:off x="3500438" y="1500188"/>
            <a:ext cx="2476500" cy="1662112"/>
            <a:chOff x="3929058" y="1071546"/>
            <a:chExt cx="3152777" cy="2020531"/>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4810" y="1071546"/>
              <a:ext cx="28670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6"/>
            <p:cNvSpPr txBox="1">
              <a:spLocks noChangeArrowheads="1"/>
            </p:cNvSpPr>
            <p:nvPr/>
          </p:nvSpPr>
          <p:spPr bwMode="auto">
            <a:xfrm>
              <a:off x="5572132" y="2643182"/>
              <a:ext cx="1000132" cy="448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smtClean="0">
                  <a:solidFill>
                    <a:prstClr val="black"/>
                  </a:solidFill>
                  <a:latin typeface="Calibri" pitchFamily="34" charset="0"/>
                </a:rPr>
                <a:t>סלילני</a:t>
              </a:r>
            </a:p>
          </p:txBody>
        </p:sp>
        <p:sp>
          <p:nvSpPr>
            <p:cNvPr id="15" name="TextBox 7"/>
            <p:cNvSpPr txBox="1">
              <a:spLocks noChangeArrowheads="1"/>
            </p:cNvSpPr>
            <p:nvPr/>
          </p:nvSpPr>
          <p:spPr bwMode="auto">
            <a:xfrm>
              <a:off x="3929058" y="2643182"/>
              <a:ext cx="1000132" cy="448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smtClean="0">
                  <a:solidFill>
                    <a:prstClr val="black"/>
                  </a:solidFill>
                  <a:latin typeface="Calibri" pitchFamily="34" charset="0"/>
                </a:rPr>
                <a:t>נקד</a:t>
              </a:r>
            </a:p>
          </p:txBody>
        </p:sp>
      </p:grpSp>
      <p:sp>
        <p:nvSpPr>
          <p:cNvPr id="16" name="TextBox 15"/>
          <p:cNvSpPr txBox="1"/>
          <p:nvPr/>
        </p:nvSpPr>
        <p:spPr>
          <a:xfrm>
            <a:off x="214313" y="3571875"/>
            <a:ext cx="8183562" cy="369888"/>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srgbClr val="1D4C72"/>
                </a:solidFill>
                <a:effectLst/>
                <a:uLnTx/>
                <a:uFillTx/>
                <a:latin typeface="Calibri"/>
                <a:cs typeface="Arial"/>
              </a:rPr>
              <a:t>הניחו שנפח החיידקים זהה. איזה חיידק יקלוט יותר חומרים מסביבתו? נמקו.</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B4E8217-2DDB-4349-AE4E-3531A1F103FC}" type="slidenum">
              <a:rPr lang="he-IL" smtClean="0"/>
              <a:pPr fontAlgn="base">
                <a:spcBef>
                  <a:spcPct val="0"/>
                </a:spcBef>
                <a:spcAft>
                  <a:spcPct val="0"/>
                </a:spcAft>
                <a:defRPr/>
              </a:pPr>
              <a:t>29</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3"/>
          <p:cNvSpPr/>
          <p:nvPr/>
        </p:nvSpPr>
        <p:spPr>
          <a:xfrm>
            <a:off x="512763" y="476250"/>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96850" y="6237288"/>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29</a:t>
            </a:fld>
            <a:endParaRPr lang="he-IL" altLang="he-IL" sz="1100" dirty="0">
              <a:solidFill>
                <a:srgbClr val="A6A6A6"/>
              </a:solidFill>
            </a:endParaRPr>
          </a:p>
        </p:txBody>
      </p:sp>
      <p:sp>
        <p:nvSpPr>
          <p:cNvPr id="9" name="TextBox 8"/>
          <p:cNvSpPr txBox="1"/>
          <p:nvPr/>
        </p:nvSpPr>
        <p:spPr>
          <a:xfrm>
            <a:off x="420886" y="634801"/>
            <a:ext cx="8183562"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10:</a:t>
            </a:r>
          </a:p>
          <a:p>
            <a:pPr fontAlgn="auto">
              <a:spcBef>
                <a:spcPts val="0"/>
              </a:spcBef>
              <a:spcAft>
                <a:spcPts val="0"/>
              </a:spcAft>
              <a:defRPr/>
            </a:pPr>
            <a:r>
              <a:rPr lang="he-IL" dirty="0">
                <a:solidFill>
                  <a:srgbClr val="1D4C72"/>
                </a:solidFill>
                <a:latin typeface="+mn-lt"/>
                <a:cs typeface="+mn-cs"/>
              </a:rPr>
              <a:t>בתרשים הבא מוצגות שתי צורות שונות של תאי </a:t>
            </a:r>
            <a:r>
              <a:rPr lang="he-IL" dirty="0" smtClean="0">
                <a:solidFill>
                  <a:srgbClr val="1D4C72"/>
                </a:solidFill>
                <a:latin typeface="+mn-lt"/>
                <a:cs typeface="+mn-cs"/>
              </a:rPr>
              <a:t>חיידקים: </a:t>
            </a:r>
            <a:r>
              <a:rPr lang="he-IL" dirty="0">
                <a:solidFill>
                  <a:srgbClr val="1D4C72"/>
                </a:solidFill>
                <a:latin typeface="+mn-lt"/>
                <a:cs typeface="+mn-cs"/>
              </a:rPr>
              <a:t>תא נקד ותא </a:t>
            </a:r>
            <a:r>
              <a:rPr lang="he-IL" dirty="0" err="1" smtClean="0">
                <a:solidFill>
                  <a:srgbClr val="1D4C72"/>
                </a:solidFill>
                <a:latin typeface="+mn-lt"/>
                <a:cs typeface="+mn-cs"/>
              </a:rPr>
              <a:t>סלילני</a:t>
            </a:r>
            <a:r>
              <a:rPr lang="he-IL" dirty="0" smtClean="0">
                <a:solidFill>
                  <a:srgbClr val="1D4C72"/>
                </a:solidFill>
                <a:latin typeface="+mn-lt"/>
                <a:cs typeface="+mn-cs"/>
              </a:rPr>
              <a:t>.</a:t>
            </a:r>
            <a:endParaRPr lang="he-IL" dirty="0">
              <a:solidFill>
                <a:srgbClr val="1D4C72"/>
              </a:solidFill>
              <a:latin typeface="+mn-lt"/>
              <a:cs typeface="+mn-cs"/>
            </a:endParaRPr>
          </a:p>
        </p:txBody>
      </p:sp>
      <p:grpSp>
        <p:nvGrpSpPr>
          <p:cNvPr id="11" name="קבוצה 8"/>
          <p:cNvGrpSpPr>
            <a:grpSpLocks/>
          </p:cNvGrpSpPr>
          <p:nvPr/>
        </p:nvGrpSpPr>
        <p:grpSpPr bwMode="auto">
          <a:xfrm>
            <a:off x="3707011" y="1563489"/>
            <a:ext cx="2476500" cy="1662112"/>
            <a:chOff x="3929058" y="1071546"/>
            <a:chExt cx="3152777" cy="2020531"/>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4810" y="1071546"/>
              <a:ext cx="28670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6"/>
            <p:cNvSpPr txBox="1">
              <a:spLocks noChangeArrowheads="1"/>
            </p:cNvSpPr>
            <p:nvPr/>
          </p:nvSpPr>
          <p:spPr bwMode="auto">
            <a:xfrm>
              <a:off x="5572132" y="2643182"/>
              <a:ext cx="1000132" cy="448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a:latin typeface="Calibri" pitchFamily="34" charset="0"/>
                </a:rPr>
                <a:t>סלילני</a:t>
              </a:r>
            </a:p>
          </p:txBody>
        </p:sp>
        <p:sp>
          <p:nvSpPr>
            <p:cNvPr id="14" name="TextBox 7"/>
            <p:cNvSpPr txBox="1">
              <a:spLocks noChangeArrowheads="1"/>
            </p:cNvSpPr>
            <p:nvPr/>
          </p:nvSpPr>
          <p:spPr bwMode="auto">
            <a:xfrm>
              <a:off x="3929058" y="2643182"/>
              <a:ext cx="1000132" cy="448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a:latin typeface="Calibri" pitchFamily="34" charset="0"/>
                </a:rPr>
                <a:t>נקד</a:t>
              </a:r>
            </a:p>
          </p:txBody>
        </p:sp>
      </p:grpSp>
      <p:sp>
        <p:nvSpPr>
          <p:cNvPr id="15" name="TextBox 14"/>
          <p:cNvSpPr txBox="1"/>
          <p:nvPr/>
        </p:nvSpPr>
        <p:spPr>
          <a:xfrm>
            <a:off x="420886" y="3635176"/>
            <a:ext cx="8183562" cy="3698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1D4C72"/>
                </a:solidFill>
                <a:latin typeface="+mn-lt"/>
                <a:cs typeface="+mn-cs"/>
              </a:rPr>
              <a:t>הניחו שנפח החיידקים זהה. איזה חיידק יקלוט יותר חומרים מסביבתו? נמקו.</a:t>
            </a:r>
          </a:p>
        </p:txBody>
      </p:sp>
      <p:sp>
        <p:nvSpPr>
          <p:cNvPr id="16" name="Rectangle 20"/>
          <p:cNvSpPr/>
          <p:nvPr/>
        </p:nvSpPr>
        <p:spPr>
          <a:xfrm>
            <a:off x="214313" y="4226223"/>
            <a:ext cx="8196262" cy="642937"/>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prstClr val="black"/>
                </a:solidFill>
                <a:effectLst/>
                <a:uLnTx/>
                <a:uFillTx/>
                <a:latin typeface="Calibri"/>
                <a:cs typeface="Arial"/>
              </a:rPr>
              <a:t>תשובה:</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prstClr val="black"/>
                </a:solidFill>
                <a:effectLst/>
                <a:uLnTx/>
                <a:uFillTx/>
                <a:latin typeface="Calibri"/>
                <a:cs typeface="Arial"/>
              </a:rPr>
              <a:t>החיידק הסלילני יקלוט יותר חומרים כי היחס בין שטחו לנפחו (שטח/נפח) גדול יותר.</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C2C918E-1EC5-4FB7-9B86-CDF5ABA2D653}" type="slidenum">
              <a:rPr lang="he-IL" smtClean="0"/>
              <a:pPr fontAlgn="base">
                <a:spcBef>
                  <a:spcPct val="0"/>
                </a:spcBef>
                <a:spcAft>
                  <a:spcPct val="0"/>
                </a:spcAft>
                <a:defRPr/>
              </a:pPr>
              <a:t>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מהו תהליך דיפוזיה?</a:t>
            </a:r>
            <a:endParaRPr lang="he-IL" sz="1800" dirty="0" smtClean="0"/>
          </a:p>
        </p:txBody>
      </p:sp>
      <p:sp>
        <p:nvSpPr>
          <p:cNvPr id="8" name="Rectangle 3"/>
          <p:cNvSpPr/>
          <p:nvPr/>
        </p:nvSpPr>
        <p:spPr>
          <a:xfrm>
            <a:off x="512763" y="476250"/>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196850" y="6237288"/>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3</a:t>
            </a:fld>
            <a:endParaRPr lang="he-IL" altLang="he-IL" sz="1100" dirty="0">
              <a:solidFill>
                <a:srgbClr val="A6A6A6"/>
              </a:solidFill>
            </a:endParaRPr>
          </a:p>
        </p:txBody>
      </p:sp>
      <p:sp>
        <p:nvSpPr>
          <p:cNvPr id="12" name="TextBox 11"/>
          <p:cNvSpPr txBox="1"/>
          <p:nvPr/>
        </p:nvSpPr>
        <p:spPr>
          <a:xfrm>
            <a:off x="395536" y="566366"/>
            <a:ext cx="8215312" cy="2214562"/>
          </a:xfrm>
          <a:prstGeom prst="rect">
            <a:avLst/>
          </a:prstGeom>
          <a:noFill/>
          <a:ln w="22225">
            <a:noFill/>
          </a:ln>
          <a:effectLst>
            <a:outerShdw sx="101000" sy="101000" algn="ctr" rotWithShape="0">
              <a:sysClr val="window" lastClr="FFFFFF">
                <a:lumMod val="75000"/>
              </a:sysClr>
            </a:outerShdw>
          </a:effectLst>
        </p:spPr>
        <p:txBody>
          <a:bodyPr rtlCol="1"/>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prstClr val="black"/>
                </a:solidFill>
                <a:effectLst/>
                <a:uLnTx/>
                <a:uFillTx/>
                <a:latin typeface="Calibri"/>
                <a:cs typeface="Arial"/>
              </a:rPr>
              <a:t>הדיפוזיה היא מעבר של חומר בכיוון </a:t>
            </a:r>
            <a:r>
              <a:rPr kumimoji="0" lang="he-IL" sz="1800" b="1" i="0" u="none" strike="noStrike" kern="0" cap="none" spc="0" normalizeH="0" baseline="0" noProof="0" dirty="0">
                <a:ln>
                  <a:noFill/>
                </a:ln>
                <a:solidFill>
                  <a:srgbClr val="FF6600"/>
                </a:solidFill>
                <a:effectLst/>
                <a:uLnTx/>
                <a:uFillTx/>
                <a:latin typeface="Calibri"/>
                <a:cs typeface="Arial"/>
              </a:rPr>
              <a:t>מפל הריכוזים </a:t>
            </a:r>
            <a:r>
              <a:rPr kumimoji="0" lang="he-IL" sz="1800" b="0" i="0" u="none" strike="noStrike" kern="0" cap="none" spc="0" normalizeH="0" baseline="0" noProof="0" dirty="0">
                <a:ln>
                  <a:noFill/>
                </a:ln>
                <a:solidFill>
                  <a:prstClr val="black"/>
                </a:solidFill>
                <a:effectLst/>
                <a:uLnTx/>
                <a:uFillTx/>
                <a:latin typeface="Calibri"/>
                <a:cs typeface="Arial"/>
              </a:rPr>
              <a:t>שלו, כלומר, ממקום שבו ריכוז החומר גבוה למקום שבו ריכוז החומר נמוך. תהליך הדיפוזיה נמשך עד שמולקולות החומר מתפזרות שווה בשווה, כלומר, נוצר מצב של  </a:t>
            </a:r>
            <a:r>
              <a:rPr kumimoji="0" lang="he-IL" sz="1800" b="1" i="0" u="none" strike="noStrike" kern="0" cap="none" spc="0" normalizeH="0" baseline="0" noProof="0" dirty="0">
                <a:ln>
                  <a:noFill/>
                </a:ln>
                <a:solidFill>
                  <a:srgbClr val="FF6600"/>
                </a:solidFill>
                <a:effectLst/>
                <a:uLnTx/>
                <a:uFillTx/>
                <a:latin typeface="Calibri"/>
                <a:cs typeface="Arial"/>
              </a:rPr>
              <a:t>שוויון ריכוזים</a:t>
            </a:r>
            <a:r>
              <a:rPr kumimoji="0" lang="he-IL" sz="1800" b="0" i="0" u="none" strike="noStrike" kern="0" cap="none" spc="0" normalizeH="0" baseline="0" noProof="0" dirty="0">
                <a:ln>
                  <a:noFill/>
                </a:ln>
                <a:solidFill>
                  <a:prstClr val="black"/>
                </a:solidFill>
                <a:effectLst/>
                <a:uLnTx/>
                <a:uFillTx/>
                <a:latin typeface="Calibri"/>
                <a:cs typeface="Arial"/>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prstClr val="black"/>
                </a:solidFill>
                <a:effectLst/>
                <a:uLnTx/>
                <a:uFillTx/>
                <a:latin typeface="Calibri"/>
                <a:cs typeface="Arial"/>
              </a:rPr>
              <a:t>מולקולות כל החומרים נעות </a:t>
            </a:r>
            <a:r>
              <a:rPr kumimoji="0" lang="he-IL" sz="1800" b="1" i="0" u="none" strike="noStrike" kern="0" cap="none" spc="0" normalizeH="0" baseline="0" noProof="0" dirty="0">
                <a:ln>
                  <a:noFill/>
                </a:ln>
                <a:solidFill>
                  <a:srgbClr val="FF6600"/>
                </a:solidFill>
                <a:effectLst/>
                <a:uLnTx/>
                <a:uFillTx/>
                <a:latin typeface="Calibri"/>
                <a:cs typeface="Arial"/>
              </a:rPr>
              <a:t>בתנועה אקראית </a:t>
            </a:r>
            <a:r>
              <a:rPr kumimoji="0" lang="he-IL" sz="1800" b="0" i="0" u="none" strike="noStrike" kern="0" cap="none" spc="0" normalizeH="0" baseline="0" noProof="0" dirty="0">
                <a:ln>
                  <a:noFill/>
                </a:ln>
                <a:solidFill>
                  <a:prstClr val="black"/>
                </a:solidFill>
                <a:effectLst/>
                <a:uLnTx/>
                <a:uFillTx/>
                <a:latin typeface="Calibri"/>
                <a:cs typeface="Arial"/>
              </a:rPr>
              <a:t>(אקראי=לכל הכיוונים). הדיפוזיה נובעת מתנועה זו. </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prstClr val="black"/>
                </a:solidFill>
                <a:effectLst/>
                <a:uLnTx/>
                <a:uFillTx/>
                <a:latin typeface="Calibri"/>
                <a:cs typeface="Arial"/>
              </a:rPr>
              <a:t>הדיפוזיה היא </a:t>
            </a:r>
            <a:r>
              <a:rPr kumimoji="0" lang="he-IL" sz="1800" b="1" i="0" u="none" strike="noStrike" kern="0" cap="none" spc="0" normalizeH="0" baseline="0" noProof="0" dirty="0">
                <a:ln>
                  <a:noFill/>
                </a:ln>
                <a:solidFill>
                  <a:srgbClr val="FF6600"/>
                </a:solidFill>
                <a:effectLst/>
                <a:uLnTx/>
                <a:uFillTx/>
                <a:latin typeface="Calibri"/>
                <a:cs typeface="Arial"/>
              </a:rPr>
              <a:t>תהליך פסיבי, </a:t>
            </a:r>
            <a:r>
              <a:rPr kumimoji="0" lang="he-IL" sz="1800" b="0" i="0" u="none" strike="noStrike" kern="0" cap="none" spc="0" normalizeH="0" baseline="0" noProof="0" dirty="0">
                <a:ln>
                  <a:noFill/>
                </a:ln>
                <a:solidFill>
                  <a:prstClr val="black"/>
                </a:solidFill>
                <a:effectLst/>
                <a:uLnTx/>
                <a:uFillTx/>
                <a:latin typeface="Calibri"/>
                <a:cs typeface="Arial"/>
              </a:rPr>
              <a:t>כלומר, הוא מתרחש מעצמו, בלא צורך בהשקעת אנרגיה. </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prstClr val="black"/>
                </a:solidFill>
                <a:effectLst/>
                <a:uLnTx/>
                <a:uFillTx/>
                <a:latin typeface="Calibri"/>
                <a:cs typeface="Arial"/>
              </a:rPr>
              <a:t>אפשר לראות </a:t>
            </a:r>
            <a:r>
              <a:rPr kumimoji="0" lang="he-IL" sz="1800" b="0" i="0" u="none" strike="noStrike" kern="0" cap="none" spc="0" normalizeH="0" baseline="0" noProof="0" dirty="0" smtClean="0">
                <a:ln>
                  <a:noFill/>
                </a:ln>
                <a:solidFill>
                  <a:prstClr val="black"/>
                </a:solidFill>
                <a:effectLst/>
                <a:uLnTx/>
                <a:uFillTx/>
                <a:latin typeface="Calibri"/>
                <a:cs typeface="Arial"/>
              </a:rPr>
              <a:t>סימולציה </a:t>
            </a:r>
            <a:r>
              <a:rPr kumimoji="0" lang="he-IL" sz="1800" b="0" i="0" u="none" strike="noStrike" kern="0" cap="none" spc="0" normalizeH="0" baseline="0" noProof="0" dirty="0">
                <a:ln>
                  <a:noFill/>
                </a:ln>
                <a:solidFill>
                  <a:prstClr val="black"/>
                </a:solidFill>
                <a:effectLst/>
                <a:uLnTx/>
                <a:uFillTx/>
                <a:latin typeface="Calibri"/>
                <a:cs typeface="Arial"/>
              </a:rPr>
              <a:t>של דיפוזיה בקישור הבא:</a:t>
            </a:r>
          </a:p>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black">
                  <a:lumMod val="50000"/>
                  <a:lumOff val="50000"/>
                </a:prstClr>
              </a:solidFill>
              <a:effectLst/>
              <a:uLnTx/>
              <a:uFillTx/>
              <a:latin typeface="Calibri"/>
              <a:cs typeface="Arial"/>
            </a:endParaRPr>
          </a:p>
        </p:txBody>
      </p:sp>
      <p:sp>
        <p:nvSpPr>
          <p:cNvPr id="13" name="TextBox 12">
            <a:hlinkClick r:id="rId2"/>
          </p:cNvPr>
          <p:cNvSpPr txBox="1"/>
          <p:nvPr/>
        </p:nvSpPr>
        <p:spPr>
          <a:xfrm>
            <a:off x="3761105" y="4739679"/>
            <a:ext cx="2790026" cy="417513"/>
          </a:xfrm>
          <a:prstGeom prst="rect">
            <a:avLst/>
          </a:prstGeom>
          <a:solidFill>
            <a:sysClr val="window" lastClr="FFFFFF">
              <a:lumMod val="95000"/>
            </a:sysClr>
          </a:solidFill>
          <a:ln w="22225">
            <a:solidFill>
              <a:sysClr val="window" lastClr="FFFFFF">
                <a:lumMod val="85000"/>
              </a:sysClr>
            </a:solidFill>
          </a:ln>
          <a:effectLst/>
        </p:spPr>
        <p:txBody>
          <a:bodyPr wrap="none" rtlCol="1"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400" b="0" i="0" u="sng" strike="noStrike" kern="0" cap="none" spc="0" normalizeH="0" baseline="0" noProof="0" dirty="0" smtClean="0">
                <a:ln>
                  <a:noFill/>
                </a:ln>
                <a:solidFill>
                  <a:srgbClr val="00B0F0"/>
                </a:solidFill>
                <a:effectLst/>
                <a:uLnTx/>
                <a:uFillTx/>
                <a:latin typeface="Calibri"/>
                <a:cs typeface="Arial"/>
                <a:hlinkClick r:id="rId2"/>
              </a:rPr>
              <a:t>סימולציה </a:t>
            </a:r>
            <a:r>
              <a:rPr kumimoji="0" lang="he-IL" sz="1400" b="0" i="0" u="sng" strike="noStrike" kern="0" cap="none" spc="0" normalizeH="0" baseline="0" noProof="0" dirty="0">
                <a:ln>
                  <a:noFill/>
                </a:ln>
                <a:solidFill>
                  <a:srgbClr val="00B0F0"/>
                </a:solidFill>
                <a:effectLst/>
                <a:uLnTx/>
                <a:uFillTx/>
                <a:latin typeface="Calibri"/>
                <a:cs typeface="Arial"/>
                <a:hlinkClick r:id="rId2"/>
              </a:rPr>
              <a:t>של תהליך הדיפוזיה</a:t>
            </a:r>
            <a:endParaRPr kumimoji="0" lang="he-IL" sz="1400" b="0" i="0" u="sng" strike="noStrike" kern="0" cap="none" spc="0" normalizeH="0" baseline="0" noProof="0" dirty="0">
              <a:ln>
                <a:noFill/>
              </a:ln>
              <a:solidFill>
                <a:srgbClr val="00B0F0"/>
              </a:solidFill>
              <a:effectLst/>
              <a:uLnTx/>
              <a:uFillTx/>
              <a:latin typeface="Calibri"/>
              <a:cs typeface="Arial"/>
            </a:endParaRPr>
          </a:p>
        </p:txBody>
      </p:sp>
      <p:pic>
        <p:nvPicPr>
          <p:cNvPr id="14" name="Picture 11" descr="tahalih.jpg"/>
          <p:cNvPicPr>
            <a:picLocks noChangeAspect="1"/>
          </p:cNvPicPr>
          <p:nvPr/>
        </p:nvPicPr>
        <p:blipFill>
          <a:blip r:embed="rId3"/>
          <a:srcRect/>
          <a:stretch>
            <a:fillRect/>
          </a:stretch>
        </p:blipFill>
        <p:spPr bwMode="auto">
          <a:xfrm>
            <a:off x="3761105" y="2704851"/>
            <a:ext cx="2790026" cy="2092301"/>
          </a:xfrm>
          <a:prstGeom prst="rect">
            <a:avLst/>
          </a:prstGeom>
          <a:solidFill>
            <a:sysClr val="window" lastClr="FFFFFF">
              <a:lumMod val="95000"/>
            </a:sysClr>
          </a:solidFill>
          <a:ln w="22225">
            <a:solidFill>
              <a:sysClr val="window" lastClr="FFFFFF">
                <a:lumMod val="85000"/>
              </a:sysClr>
            </a:solidFill>
          </a:ln>
          <a:effectLst/>
        </p:spPr>
      </p:pic>
      <p:sp>
        <p:nvSpPr>
          <p:cNvPr id="15" name="מלבן 1"/>
          <p:cNvSpPr>
            <a:spLocks noChangeArrowheads="1"/>
          </p:cNvSpPr>
          <p:nvPr/>
        </p:nvSpPr>
        <p:spPr bwMode="auto">
          <a:xfrm>
            <a:off x="251520" y="5229200"/>
            <a:ext cx="81597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altLang="he-IL" sz="1400" b="1" i="0" u="none" strike="noStrike" kern="0" cap="none" spc="0" normalizeH="0" baseline="0" noProof="0" dirty="0" smtClean="0">
                <a:ln>
                  <a:noFill/>
                </a:ln>
                <a:solidFill>
                  <a:prstClr val="black"/>
                </a:solidFill>
                <a:effectLst/>
                <a:uLnTx/>
                <a:uFillTx/>
                <a:latin typeface="Arial" pitchFamily="34" charset="0"/>
                <a:cs typeface="Arial" pitchFamily="34" charset="0"/>
              </a:rPr>
              <a:t>הבהרה חשובה!</a:t>
            </a:r>
          </a:p>
          <a:p>
            <a:pPr marL="0" marR="0" lvl="0" indent="0" defTabSz="914400" eaLnBrk="1" fontAlgn="auto" latinLnBrk="0" hangingPunct="1">
              <a:lnSpc>
                <a:spcPct val="100000"/>
              </a:lnSpc>
              <a:spcBef>
                <a:spcPts val="0"/>
              </a:spcBef>
              <a:spcAft>
                <a:spcPts val="0"/>
              </a:spcAft>
              <a:buClrTx/>
              <a:buSzTx/>
              <a:buFontTx/>
              <a:buNone/>
              <a:tabLst/>
              <a:defRPr/>
            </a:pPr>
            <a:r>
              <a:rPr kumimoji="0" lang="he-IL" altLang="he-IL" sz="1400" b="1" i="0" u="none" strike="noStrike" kern="0" cap="none" spc="0" normalizeH="0" baseline="0" noProof="0" dirty="0" smtClean="0">
                <a:ln>
                  <a:noFill/>
                </a:ln>
                <a:solidFill>
                  <a:prstClr val="black"/>
                </a:solidFill>
                <a:effectLst/>
                <a:uLnTx/>
                <a:uFillTx/>
                <a:latin typeface="Arial" pitchFamily="34" charset="0"/>
                <a:cs typeface="Arial" pitchFamily="34" charset="0"/>
              </a:rPr>
              <a:t>מולקולות החומר נעות באקראי לכל הכיוונים, ולא רק מריכוז גבוה לריכוז נמוך של החומר, </a:t>
            </a:r>
          </a:p>
          <a:p>
            <a:pPr marL="0" marR="0" lvl="0" indent="0" defTabSz="914400" eaLnBrk="1" fontAlgn="auto" latinLnBrk="0" hangingPunct="1">
              <a:lnSpc>
                <a:spcPct val="100000"/>
              </a:lnSpc>
              <a:spcBef>
                <a:spcPts val="0"/>
              </a:spcBef>
              <a:spcAft>
                <a:spcPts val="0"/>
              </a:spcAft>
              <a:buClrTx/>
              <a:buSzTx/>
              <a:buFontTx/>
              <a:buNone/>
              <a:tabLst/>
              <a:defRPr/>
            </a:pPr>
            <a:r>
              <a:rPr kumimoji="0" lang="he-IL" altLang="he-IL" sz="1400" b="1" i="0" u="none" strike="noStrike" kern="0" cap="none" spc="0" normalizeH="0" baseline="0" noProof="0" dirty="0" smtClean="0">
                <a:ln>
                  <a:noFill/>
                </a:ln>
                <a:solidFill>
                  <a:prstClr val="black"/>
                </a:solidFill>
                <a:effectLst/>
                <a:uLnTx/>
                <a:uFillTx/>
                <a:latin typeface="Arial" pitchFamily="34" charset="0"/>
                <a:cs typeface="Arial" pitchFamily="34" charset="0"/>
              </a:rPr>
              <a:t>ואולם, מכיוון שיש הסתברות גבוהה יותר למעבר החומר מן המקום שריכוז החומר בו גבוה למקום </a:t>
            </a:r>
          </a:p>
          <a:p>
            <a:pPr marL="0" marR="0" lvl="0" indent="0" defTabSz="914400" eaLnBrk="1" fontAlgn="auto" latinLnBrk="0" hangingPunct="1">
              <a:lnSpc>
                <a:spcPct val="100000"/>
              </a:lnSpc>
              <a:spcBef>
                <a:spcPts val="0"/>
              </a:spcBef>
              <a:spcAft>
                <a:spcPts val="0"/>
              </a:spcAft>
              <a:buClrTx/>
              <a:buSzTx/>
              <a:buFontTx/>
              <a:buNone/>
              <a:tabLst/>
              <a:defRPr/>
            </a:pPr>
            <a:r>
              <a:rPr kumimoji="0" lang="he-IL" altLang="he-IL" sz="1400" b="1" i="0" u="none" strike="noStrike" kern="0" cap="none" spc="0" normalizeH="0" baseline="0" noProof="0" dirty="0" smtClean="0">
                <a:ln>
                  <a:noFill/>
                </a:ln>
                <a:solidFill>
                  <a:prstClr val="black"/>
                </a:solidFill>
                <a:effectLst/>
                <a:uLnTx/>
                <a:uFillTx/>
                <a:latin typeface="Arial" pitchFamily="34" charset="0"/>
                <a:cs typeface="Arial" pitchFamily="34" charset="0"/>
              </a:rPr>
              <a:t>שריכוז החומר בו נמוך, הרי שבסיכום תנועת החומר לשני הכיוונים, יתקבל שתנועת החומר "נטו" היא </a:t>
            </a:r>
          </a:p>
          <a:p>
            <a:pPr marL="0" marR="0" lvl="0" indent="0" defTabSz="914400" eaLnBrk="1" fontAlgn="auto" latinLnBrk="0" hangingPunct="1">
              <a:lnSpc>
                <a:spcPct val="100000"/>
              </a:lnSpc>
              <a:spcBef>
                <a:spcPts val="0"/>
              </a:spcBef>
              <a:spcAft>
                <a:spcPts val="0"/>
              </a:spcAft>
              <a:buClrTx/>
              <a:buSzTx/>
              <a:buFontTx/>
              <a:buNone/>
              <a:tabLst/>
              <a:defRPr/>
            </a:pPr>
            <a:r>
              <a:rPr kumimoji="0" lang="he-IL" altLang="he-IL" sz="1400" b="1" i="0" u="none" strike="noStrike" kern="0" cap="none" spc="0" normalizeH="0" baseline="0" noProof="0" dirty="0" smtClean="0">
                <a:ln>
                  <a:noFill/>
                </a:ln>
                <a:solidFill>
                  <a:prstClr val="black"/>
                </a:solidFill>
                <a:effectLst/>
                <a:uLnTx/>
                <a:uFillTx/>
                <a:latin typeface="Arial" pitchFamily="34" charset="0"/>
                <a:cs typeface="Arial" pitchFamily="34" charset="0"/>
              </a:rPr>
              <a:t>ממקום שריכוז החומר בו גבוה למקום שריכוז החומר בו נמוך. המשך המצגת, בכל מקום שמדובר על </a:t>
            </a:r>
          </a:p>
          <a:p>
            <a:pPr marL="0" marR="0" lvl="0" indent="0" defTabSz="914400" eaLnBrk="1" fontAlgn="auto" latinLnBrk="0" hangingPunct="1">
              <a:lnSpc>
                <a:spcPct val="100000"/>
              </a:lnSpc>
              <a:spcBef>
                <a:spcPts val="0"/>
              </a:spcBef>
              <a:spcAft>
                <a:spcPts val="0"/>
              </a:spcAft>
              <a:buClrTx/>
              <a:buSzTx/>
              <a:buFontTx/>
              <a:buNone/>
              <a:tabLst/>
              <a:defRPr/>
            </a:pPr>
            <a:r>
              <a:rPr kumimoji="0" lang="he-IL" altLang="he-IL" sz="1400" b="1" i="0" u="none" strike="noStrike" kern="0" cap="none" spc="0" normalizeH="0" baseline="0" noProof="0" dirty="0" smtClean="0">
                <a:ln>
                  <a:noFill/>
                </a:ln>
                <a:solidFill>
                  <a:prstClr val="black"/>
                </a:solidFill>
                <a:effectLst/>
                <a:uLnTx/>
                <a:uFillTx/>
                <a:latin typeface="Arial" pitchFamily="34" charset="0"/>
                <a:cs typeface="Arial" pitchFamily="34" charset="0"/>
              </a:rPr>
              <a:t>כיוון תנועת החומר בדיפוזיה מריכוז גבוה לנמוך, הכוונה היא לכיוון תנועת החומר "נטו". </a:t>
            </a:r>
          </a:p>
        </p:txBody>
      </p:sp>
      <p:sp>
        <p:nvSpPr>
          <p:cNvPr id="16" name="הסבר מלבני מעוגל 15"/>
          <p:cNvSpPr/>
          <p:nvPr/>
        </p:nvSpPr>
        <p:spPr>
          <a:xfrm>
            <a:off x="595939" y="5229200"/>
            <a:ext cx="7999288" cy="1384995"/>
          </a:xfrm>
          <a:prstGeom prst="wedgeRoundRectCallout">
            <a:avLst>
              <a:gd name="adj1" fmla="val -57260"/>
              <a:gd name="adj2" fmla="val -7497"/>
              <a:gd name="adj3" fmla="val 16667"/>
            </a:avLst>
          </a:prstGeom>
          <a:noFill/>
          <a:ln w="6350" cap="flat" cmpd="sng" algn="ctr">
            <a:solidFill>
              <a:srgbClr val="7F7F7F">
                <a:shade val="50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smtClean="0">
              <a:ln>
                <a:noFill/>
              </a:ln>
              <a:solidFill>
                <a:prstClr val="white"/>
              </a:solidFill>
              <a:effectLst/>
              <a:uLnTx/>
              <a:uFillTx/>
              <a:latin typeface="Calibri"/>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4896F0A-4D31-48A4-BA14-1810A5F8B667}" type="slidenum">
              <a:rPr lang="he-IL" smtClean="0"/>
              <a:pPr fontAlgn="base">
                <a:spcBef>
                  <a:spcPct val="0"/>
                </a:spcBef>
                <a:spcAft>
                  <a:spcPct val="0"/>
                </a:spcAft>
                <a:defRPr/>
              </a:pPr>
              <a:t>30</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11</a:t>
            </a:r>
            <a:endParaRPr lang="he-IL" sz="1800" dirty="0" smtClean="0"/>
          </a:p>
        </p:txBody>
      </p:sp>
      <p:sp>
        <p:nvSpPr>
          <p:cNvPr id="8" name="Rectangle 3"/>
          <p:cNvSpPr/>
          <p:nvPr/>
        </p:nvSpPr>
        <p:spPr>
          <a:xfrm>
            <a:off x="512763" y="476250"/>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96850" y="6237288"/>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30</a:t>
            </a:fld>
            <a:endParaRPr lang="he-IL" altLang="he-IL" sz="1100" dirty="0">
              <a:solidFill>
                <a:srgbClr val="A6A6A6"/>
              </a:solidFill>
            </a:endParaRPr>
          </a:p>
        </p:txBody>
      </p:sp>
      <p:sp>
        <p:nvSpPr>
          <p:cNvPr id="11" name="TextBox 10"/>
          <p:cNvSpPr txBox="1"/>
          <p:nvPr/>
        </p:nvSpPr>
        <p:spPr>
          <a:xfrm>
            <a:off x="285749" y="644674"/>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11:</a:t>
            </a:r>
          </a:p>
          <a:p>
            <a:pPr fontAlgn="auto">
              <a:spcBef>
                <a:spcPts val="0"/>
              </a:spcBef>
              <a:spcAft>
                <a:spcPts val="0"/>
              </a:spcAft>
              <a:defRPr/>
            </a:pPr>
            <a:r>
              <a:rPr lang="he-IL" dirty="0">
                <a:solidFill>
                  <a:srgbClr val="1D4C72"/>
                </a:solidFill>
                <a:latin typeface="+mn-lt"/>
                <a:cs typeface="+mn-cs"/>
              </a:rPr>
              <a:t>דם האדם שונה מדם הצפרדע. קוטר תאי הדם האדומים באדם הוא 7 מיקרון , ואילו קוטר תאי הדם האדומים בצפרדע הוא 32 מיקרון. איזה משני היצורים יקשר יותר חמצן באותה יחידת נפח של דם? נמק.</a:t>
            </a:r>
          </a:p>
        </p:txBody>
      </p:sp>
      <p:pic>
        <p:nvPicPr>
          <p:cNvPr id="12" name="Picture 7" descr="ta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3300413"/>
            <a:ext cx="34480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57188" y="1940818"/>
            <a:ext cx="8040687" cy="1200150"/>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FFFFFF">
                    <a:lumMod val="50000"/>
                  </a:srgbClr>
                </a:solidFill>
                <a:effectLst/>
                <a:uLnTx/>
                <a:uFillTx/>
                <a:latin typeface="Calibri"/>
                <a:cs typeface="Arial"/>
              </a:rPr>
              <a:t>רמז: </a:t>
            </a:r>
            <a:r>
              <a:rPr kumimoji="0" lang="he-IL" sz="1800" b="0" i="0" u="none" strike="noStrike" kern="0" cap="none" spc="0" normalizeH="0" baseline="0" noProof="0" dirty="0">
                <a:ln>
                  <a:noFill/>
                </a:ln>
                <a:solidFill>
                  <a:srgbClr val="FFFFFF">
                    <a:lumMod val="50000"/>
                  </a:srgbClr>
                </a:solidFill>
                <a:effectLst/>
                <a:uLnTx/>
                <a:uFillTx/>
                <a:latin typeface="Calibri"/>
                <a:cs typeface="Arial"/>
              </a:rPr>
              <a:t>לאדם יש  תאי דם קטנים רבים יחסית, ואילו לצפרדע יש יחסית מעט תאי דם גדולים כפי המתואר בתרשים הבא.</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srgbClr val="FFFFFF">
                    <a:lumMod val="50000"/>
                  </a:srgbClr>
                </a:solidFill>
                <a:effectLst/>
                <a:uLnTx/>
                <a:uFillTx/>
                <a:latin typeface="Calibri"/>
                <a:cs typeface="Arial"/>
              </a:rPr>
              <a:t>בהנחה שנפח ארבעת התאים הקטנים יחד שווה לנפח התא הגדול, היכן יהיה היחס בין שטח הפנים לנפח יהיה גדול יותר, בתאי הצפרדע או בתאי האדם?</a:t>
            </a:r>
            <a:endParaRPr kumimoji="0" lang="he-IL" sz="1800" b="0" i="0" u="none" strike="noStrike" kern="0" cap="none" spc="0" normalizeH="0" baseline="0" noProof="0" dirty="0">
              <a:ln>
                <a:noFill/>
              </a:ln>
              <a:solidFill>
                <a:srgbClr val="1D4C72"/>
              </a:solidFill>
              <a:effectLst/>
              <a:uLnTx/>
              <a:uFillTx/>
              <a:latin typeface="Calibri"/>
              <a:cs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2"/>
          <p:cNvSpPr/>
          <p:nvPr/>
        </p:nvSpPr>
        <p:spPr>
          <a:xfrm>
            <a:off x="214313" y="1988864"/>
            <a:ext cx="8196262" cy="453648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fontAlgn="auto">
              <a:spcBef>
                <a:spcPts val="0"/>
              </a:spcBef>
              <a:spcAft>
                <a:spcPts val="0"/>
              </a:spcAft>
              <a:defRPr/>
            </a:pPr>
            <a:r>
              <a:rPr lang="he-IL" dirty="0">
                <a:solidFill>
                  <a:schemeClr val="tx1"/>
                </a:solidFill>
              </a:rPr>
              <a:t>החמצן העובר מנאדיות הריאה אל נוזל הדם בנימי הדם; מנוזל הדם הוא חודר בדיפוזיה אל תוך תאי הדם האדומים ונקשר להמוגלובין.  </a:t>
            </a:r>
          </a:p>
          <a:p>
            <a:pPr fontAlgn="auto">
              <a:spcBef>
                <a:spcPts val="0"/>
              </a:spcBef>
              <a:spcAft>
                <a:spcPts val="0"/>
              </a:spcAft>
              <a:defRPr/>
            </a:pPr>
            <a:r>
              <a:rPr lang="he-IL" dirty="0">
                <a:solidFill>
                  <a:schemeClr val="tx1"/>
                </a:solidFill>
              </a:rPr>
              <a:t>כפי שעולה מנתוני השאלה, לצפרדע יש מעט תאי דם אדומים גדולים ואילו לאדם יש תאי דם קטנים רבים, כמתואר בתרשים הבא:</a:t>
            </a:r>
          </a:p>
          <a:p>
            <a:pPr fontAlgn="auto">
              <a:spcBef>
                <a:spcPts val="0"/>
              </a:spcBef>
              <a:spcAft>
                <a:spcPts val="0"/>
              </a:spcAft>
              <a:defRPr/>
            </a:pPr>
            <a:endParaRPr lang="he-IL" dirty="0">
              <a:solidFill>
                <a:schemeClr val="tx1"/>
              </a:solidFill>
            </a:endParaRPr>
          </a:p>
          <a:p>
            <a:pPr fontAlgn="auto">
              <a:spcBef>
                <a:spcPts val="0"/>
              </a:spcBef>
              <a:spcAft>
                <a:spcPts val="0"/>
              </a:spcAft>
              <a:defRPr/>
            </a:pPr>
            <a:endParaRPr lang="he-IL" dirty="0">
              <a:solidFill>
                <a:schemeClr val="tx1"/>
              </a:solidFill>
            </a:endParaRPr>
          </a:p>
          <a:p>
            <a:pPr fontAlgn="auto">
              <a:spcBef>
                <a:spcPts val="0"/>
              </a:spcBef>
              <a:spcAft>
                <a:spcPts val="0"/>
              </a:spcAft>
              <a:defRPr/>
            </a:pPr>
            <a:endParaRPr lang="he-IL" dirty="0">
              <a:solidFill>
                <a:schemeClr val="tx1"/>
              </a:solidFill>
            </a:endParaRPr>
          </a:p>
          <a:p>
            <a:pPr fontAlgn="auto">
              <a:spcBef>
                <a:spcPts val="0"/>
              </a:spcBef>
              <a:spcAft>
                <a:spcPts val="0"/>
              </a:spcAft>
              <a:defRPr/>
            </a:pPr>
            <a:endParaRPr lang="he-IL" dirty="0">
              <a:solidFill>
                <a:schemeClr val="tx1"/>
              </a:solidFill>
            </a:endParaRPr>
          </a:p>
          <a:p>
            <a:pPr fontAlgn="auto">
              <a:spcBef>
                <a:spcPts val="0"/>
              </a:spcBef>
              <a:spcAft>
                <a:spcPts val="0"/>
              </a:spcAft>
              <a:defRPr/>
            </a:pPr>
            <a:r>
              <a:rPr lang="he-IL" dirty="0">
                <a:solidFill>
                  <a:schemeClr val="tx1"/>
                </a:solidFill>
              </a:rPr>
              <a:t>                                    </a:t>
            </a:r>
          </a:p>
          <a:p>
            <a:pPr fontAlgn="auto">
              <a:spcBef>
                <a:spcPts val="0"/>
              </a:spcBef>
              <a:spcAft>
                <a:spcPts val="0"/>
              </a:spcAft>
              <a:defRPr/>
            </a:pPr>
            <a:endParaRPr lang="he-IL" dirty="0">
              <a:solidFill>
                <a:schemeClr val="tx1"/>
              </a:solidFill>
            </a:endParaRPr>
          </a:p>
          <a:p>
            <a:pPr fontAlgn="auto">
              <a:spcBef>
                <a:spcPts val="0"/>
              </a:spcBef>
              <a:spcAft>
                <a:spcPts val="0"/>
              </a:spcAft>
              <a:defRPr/>
            </a:pPr>
            <a:endParaRPr lang="he-IL" dirty="0">
              <a:solidFill>
                <a:schemeClr val="tx1"/>
              </a:solidFill>
            </a:endParaRPr>
          </a:p>
          <a:p>
            <a:pPr fontAlgn="auto">
              <a:spcBef>
                <a:spcPts val="0"/>
              </a:spcBef>
              <a:spcAft>
                <a:spcPts val="0"/>
              </a:spcAft>
              <a:defRPr/>
            </a:pPr>
            <a:endParaRPr lang="he-IL" dirty="0">
              <a:solidFill>
                <a:schemeClr val="tx1"/>
              </a:solidFill>
            </a:endParaRPr>
          </a:p>
          <a:p>
            <a:pPr fontAlgn="auto">
              <a:spcBef>
                <a:spcPts val="0"/>
              </a:spcBef>
              <a:spcAft>
                <a:spcPts val="0"/>
              </a:spcAft>
              <a:defRPr/>
            </a:pPr>
            <a:r>
              <a:rPr lang="he-IL" dirty="0">
                <a:solidFill>
                  <a:schemeClr val="tx1"/>
                </a:solidFill>
              </a:rPr>
              <a:t>נניח שנפח ארבעת התאים הקטנים שווה לנפח התא הגדול. ברור ששטח הפנים הכולל של ארבעת התאים הקטנים גדול משטח הפנים של התא הגדול, ובמילים אחרות: </a:t>
            </a:r>
          </a:p>
          <a:p>
            <a:pPr fontAlgn="auto">
              <a:spcBef>
                <a:spcPts val="0"/>
              </a:spcBef>
              <a:spcAft>
                <a:spcPts val="0"/>
              </a:spcAft>
              <a:defRPr/>
            </a:pPr>
            <a:r>
              <a:rPr lang="he-IL" dirty="0">
                <a:solidFill>
                  <a:schemeClr val="tx1"/>
                </a:solidFill>
              </a:rPr>
              <a:t>היחס שטח פנים/נפח של התאים הקטנים גדול משל התא הגדול. ולכן הם קולטים יותר חמצן.</a:t>
            </a:r>
          </a:p>
          <a:p>
            <a:pPr fontAlgn="auto">
              <a:spcBef>
                <a:spcPts val="0"/>
              </a:spcBef>
              <a:spcAft>
                <a:spcPts val="0"/>
              </a:spcAft>
              <a:defRPr/>
            </a:pPr>
            <a:endParaRPr lang="he-IL" dirty="0">
              <a:solidFill>
                <a:schemeClr val="tx1">
                  <a:lumMod val="65000"/>
                  <a:lumOff val="35000"/>
                </a:schemeClr>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BA0738E-AF4D-4D71-A815-355005897628}" type="slidenum">
              <a:rPr lang="he-IL" smtClean="0"/>
              <a:pPr fontAlgn="base">
                <a:spcBef>
                  <a:spcPct val="0"/>
                </a:spcBef>
                <a:spcAft>
                  <a:spcPct val="0"/>
                </a:spcAft>
                <a:defRPr/>
              </a:pPr>
              <a:t>31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3"/>
          <p:cNvSpPr/>
          <p:nvPr/>
        </p:nvSpPr>
        <p:spPr>
          <a:xfrm>
            <a:off x="512763" y="476250"/>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96850" y="6237288"/>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31</a:t>
            </a:fld>
            <a:endParaRPr lang="he-IL" altLang="he-IL" sz="1100" dirty="0">
              <a:solidFill>
                <a:srgbClr val="A6A6A6"/>
              </a:solidFill>
            </a:endParaRPr>
          </a:p>
        </p:txBody>
      </p:sp>
      <p:sp>
        <p:nvSpPr>
          <p:cNvPr id="9" name="TextBox 8"/>
          <p:cNvSpPr txBox="1"/>
          <p:nvPr/>
        </p:nvSpPr>
        <p:spPr>
          <a:xfrm>
            <a:off x="285749" y="644674"/>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11:</a:t>
            </a:r>
          </a:p>
          <a:p>
            <a:pPr fontAlgn="auto">
              <a:spcBef>
                <a:spcPts val="0"/>
              </a:spcBef>
              <a:spcAft>
                <a:spcPts val="0"/>
              </a:spcAft>
              <a:defRPr/>
            </a:pPr>
            <a:r>
              <a:rPr lang="he-IL" dirty="0">
                <a:solidFill>
                  <a:srgbClr val="1D4C72"/>
                </a:solidFill>
                <a:latin typeface="+mn-lt"/>
                <a:cs typeface="+mn-cs"/>
              </a:rPr>
              <a:t>דם האדם שונה מדם הצפרדע. קוטר תאי הדם האדומים באדם הוא 7 מיקרון , ואילו קוטר תאי הדם האדומים בצפרדע הוא 32 מיקרון. איזה משני היצורים יקשר יותר חמצן באותה יחידת נפח של דם? נמק.</a:t>
            </a:r>
          </a:p>
        </p:txBody>
      </p:sp>
      <p:pic>
        <p:nvPicPr>
          <p:cNvPr id="11" name="Picture 7" descr="ta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637110"/>
            <a:ext cx="3030265" cy="180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DF0665A-806B-4CCD-9A2E-762687A93AEE}" type="slidenum">
              <a:rPr lang="he-IL" smtClean="0"/>
              <a:pPr fontAlgn="base">
                <a:spcBef>
                  <a:spcPct val="0"/>
                </a:spcBef>
                <a:spcAft>
                  <a:spcPct val="0"/>
                </a:spcAft>
                <a:defRPr/>
              </a:pPr>
              <a:t>32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12</a:t>
            </a:r>
            <a:endParaRPr lang="he-IL" sz="1800" dirty="0" smtClean="0"/>
          </a:p>
        </p:txBody>
      </p:sp>
      <p:sp>
        <p:nvSpPr>
          <p:cNvPr id="7" name="Rectangle 3"/>
          <p:cNvSpPr/>
          <p:nvPr/>
        </p:nvSpPr>
        <p:spPr>
          <a:xfrm>
            <a:off x="512763" y="476250"/>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96850" y="6237288"/>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32</a:t>
            </a:fld>
            <a:endParaRPr lang="he-IL" altLang="he-IL" sz="1100" dirty="0">
              <a:solidFill>
                <a:srgbClr val="A6A6A6"/>
              </a:solidFill>
            </a:endParaRPr>
          </a:p>
        </p:txBody>
      </p:sp>
      <p:sp>
        <p:nvSpPr>
          <p:cNvPr id="11" name="TextBox 10"/>
          <p:cNvSpPr txBox="1"/>
          <p:nvPr/>
        </p:nvSpPr>
        <p:spPr>
          <a:xfrm>
            <a:off x="357188" y="676920"/>
            <a:ext cx="8183562"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12:</a:t>
            </a:r>
          </a:p>
          <a:p>
            <a:pPr fontAlgn="auto">
              <a:spcBef>
                <a:spcPts val="0"/>
              </a:spcBef>
              <a:spcAft>
                <a:spcPts val="0"/>
              </a:spcAft>
              <a:defRPr/>
            </a:pPr>
            <a:r>
              <a:rPr lang="he-IL" dirty="0">
                <a:solidFill>
                  <a:srgbClr val="1D4C72"/>
                </a:solidFill>
                <a:latin typeface="+mn-lt"/>
                <a:cs typeface="+mn-cs"/>
              </a:rPr>
              <a:t>אם נבדוק את קצב הדיפוזיה של חמצן מהדם אל תאי השרירים בזמן פעילות גופנית לעומת מצב מנוחה, סביר שנמצא שקצב הדיפוזיה:</a:t>
            </a:r>
          </a:p>
          <a:p>
            <a:pPr fontAlgn="auto">
              <a:spcBef>
                <a:spcPts val="0"/>
              </a:spcBef>
              <a:spcAft>
                <a:spcPts val="0"/>
              </a:spcAft>
              <a:defRPr/>
            </a:pPr>
            <a:r>
              <a:rPr lang="he-IL" dirty="0">
                <a:solidFill>
                  <a:srgbClr val="1D4C72"/>
                </a:solidFill>
                <a:latin typeface="+mn-lt"/>
                <a:cs typeface="+mn-cs"/>
              </a:rPr>
              <a:t>  </a:t>
            </a:r>
            <a:r>
              <a:rPr lang="he-IL" b="1" dirty="0">
                <a:solidFill>
                  <a:srgbClr val="1D4C72"/>
                </a:solidFill>
                <a:latin typeface="+mn-lt"/>
                <a:cs typeface="+mn-cs"/>
              </a:rPr>
              <a:t>א.</a:t>
            </a:r>
            <a:r>
              <a:rPr lang="he-IL" dirty="0">
                <a:solidFill>
                  <a:srgbClr val="1D4C72"/>
                </a:solidFill>
                <a:latin typeface="+mn-lt"/>
                <a:cs typeface="+mn-cs"/>
              </a:rPr>
              <a:t> יישאר בלא </a:t>
            </a:r>
            <a:r>
              <a:rPr lang="he-IL" dirty="0" smtClean="0">
                <a:solidFill>
                  <a:srgbClr val="1D4C72"/>
                </a:solidFill>
                <a:latin typeface="+mn-lt"/>
                <a:cs typeface="+mn-cs"/>
              </a:rPr>
              <a:t>שינוי, </a:t>
            </a:r>
            <a:r>
              <a:rPr lang="he-IL" dirty="0">
                <a:solidFill>
                  <a:srgbClr val="1D4C72"/>
                </a:solidFill>
                <a:latin typeface="+mn-lt"/>
                <a:cs typeface="+mn-cs"/>
              </a:rPr>
              <a:t>כי ההומיאוסטזיס נשמר בגוף.</a:t>
            </a:r>
          </a:p>
          <a:p>
            <a:pPr fontAlgn="auto">
              <a:spcBef>
                <a:spcPts val="0"/>
              </a:spcBef>
              <a:spcAft>
                <a:spcPts val="0"/>
              </a:spcAft>
              <a:defRPr/>
            </a:pPr>
            <a:r>
              <a:rPr lang="he-IL" b="1" dirty="0">
                <a:solidFill>
                  <a:srgbClr val="1D4C72"/>
                </a:solidFill>
                <a:latin typeface="+mn-lt"/>
                <a:cs typeface="+mn-cs"/>
              </a:rPr>
              <a:t>  ב.</a:t>
            </a:r>
            <a:r>
              <a:rPr lang="he-IL" dirty="0">
                <a:solidFill>
                  <a:srgbClr val="1D4C72"/>
                </a:solidFill>
                <a:latin typeface="+mn-lt"/>
                <a:cs typeface="+mn-cs"/>
              </a:rPr>
              <a:t> יגדל, כי הטמפרטורה באזור השרירים עולה בזמן פעילות גופנית.</a:t>
            </a:r>
          </a:p>
          <a:p>
            <a:pPr fontAlgn="auto">
              <a:spcBef>
                <a:spcPts val="0"/>
              </a:spcBef>
              <a:spcAft>
                <a:spcPts val="0"/>
              </a:spcAft>
              <a:defRPr/>
            </a:pPr>
            <a:r>
              <a:rPr lang="he-IL" b="1" dirty="0">
                <a:solidFill>
                  <a:srgbClr val="1D4C72"/>
                </a:solidFill>
                <a:latin typeface="+mn-lt"/>
                <a:cs typeface="+mn-cs"/>
              </a:rPr>
              <a:t>  ג.</a:t>
            </a:r>
            <a:r>
              <a:rPr lang="he-IL" dirty="0">
                <a:solidFill>
                  <a:srgbClr val="1D4C72"/>
                </a:solidFill>
                <a:latin typeface="+mn-lt"/>
                <a:cs typeface="+mn-cs"/>
              </a:rPr>
              <a:t> יגדל, כי מפל הריכוזים של החמצן בין הדם לתאי השרירים יגדל.</a:t>
            </a:r>
          </a:p>
          <a:p>
            <a:pPr fontAlgn="auto">
              <a:spcBef>
                <a:spcPts val="0"/>
              </a:spcBef>
              <a:spcAft>
                <a:spcPts val="0"/>
              </a:spcAft>
              <a:defRPr/>
            </a:pPr>
            <a:r>
              <a:rPr lang="he-IL" dirty="0">
                <a:solidFill>
                  <a:srgbClr val="1D4C72"/>
                </a:solidFill>
                <a:latin typeface="+mn-lt"/>
                <a:cs typeface="+mn-cs"/>
              </a:rPr>
              <a:t>  </a:t>
            </a:r>
            <a:r>
              <a:rPr lang="he-IL" b="1" dirty="0">
                <a:solidFill>
                  <a:srgbClr val="1D4C72"/>
                </a:solidFill>
                <a:latin typeface="+mn-lt"/>
                <a:cs typeface="+mn-cs"/>
              </a:rPr>
              <a:t>ד.</a:t>
            </a:r>
            <a:r>
              <a:rPr lang="he-IL" dirty="0">
                <a:solidFill>
                  <a:srgbClr val="1D4C72"/>
                </a:solidFill>
                <a:latin typeface="+mn-lt"/>
                <a:cs typeface="+mn-cs"/>
              </a:rPr>
              <a:t> תשובות ב' ו-ג' נכונות.</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447EB84-CB39-4658-B24D-2E481346A7A9}" type="slidenum">
              <a:rPr lang="he-IL" smtClean="0"/>
              <a:pPr fontAlgn="base">
                <a:spcBef>
                  <a:spcPct val="0"/>
                </a:spcBef>
                <a:spcAft>
                  <a:spcPct val="0"/>
                </a:spcAft>
                <a:defRPr/>
              </a:pPr>
              <a:t>33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3"/>
          <p:cNvSpPr/>
          <p:nvPr/>
        </p:nvSpPr>
        <p:spPr>
          <a:xfrm>
            <a:off x="512763" y="476250"/>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96850" y="6237288"/>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33</a:t>
            </a:fld>
            <a:endParaRPr lang="he-IL" altLang="he-IL" sz="1100" dirty="0">
              <a:solidFill>
                <a:srgbClr val="A6A6A6"/>
              </a:solidFill>
            </a:endParaRPr>
          </a:p>
        </p:txBody>
      </p:sp>
      <p:sp>
        <p:nvSpPr>
          <p:cNvPr id="9" name="TextBox 8"/>
          <p:cNvSpPr txBox="1"/>
          <p:nvPr/>
        </p:nvSpPr>
        <p:spPr>
          <a:xfrm>
            <a:off x="357188" y="676920"/>
            <a:ext cx="8183562"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mn-lt"/>
                <a:cs typeface="+mn-cs"/>
              </a:rPr>
              <a:t>שאלה 12:</a:t>
            </a:r>
          </a:p>
          <a:p>
            <a:pPr fontAlgn="auto">
              <a:spcBef>
                <a:spcPts val="0"/>
              </a:spcBef>
              <a:spcAft>
                <a:spcPts val="0"/>
              </a:spcAft>
              <a:defRPr/>
            </a:pPr>
            <a:r>
              <a:rPr lang="he-IL" dirty="0">
                <a:solidFill>
                  <a:srgbClr val="1D4C72"/>
                </a:solidFill>
                <a:latin typeface="+mn-lt"/>
                <a:cs typeface="+mn-cs"/>
              </a:rPr>
              <a:t>אם נבדוק את קצב הדיפוזיה של חמצן מהדם אל תאי השרירים בזמן פעילות גופנית לעומת מצב מנוחה, סביר שנמצא שקצב הדיפוזיה:</a:t>
            </a:r>
          </a:p>
          <a:p>
            <a:pPr fontAlgn="auto">
              <a:spcBef>
                <a:spcPts val="0"/>
              </a:spcBef>
              <a:spcAft>
                <a:spcPts val="0"/>
              </a:spcAft>
              <a:defRPr/>
            </a:pPr>
            <a:r>
              <a:rPr lang="he-IL" dirty="0">
                <a:solidFill>
                  <a:srgbClr val="1D4C72"/>
                </a:solidFill>
                <a:latin typeface="+mn-lt"/>
                <a:cs typeface="+mn-cs"/>
              </a:rPr>
              <a:t>  </a:t>
            </a:r>
            <a:r>
              <a:rPr lang="he-IL" b="1" dirty="0">
                <a:solidFill>
                  <a:srgbClr val="1D4C72"/>
                </a:solidFill>
                <a:latin typeface="+mn-lt"/>
                <a:cs typeface="+mn-cs"/>
              </a:rPr>
              <a:t>א.</a:t>
            </a:r>
            <a:r>
              <a:rPr lang="he-IL" dirty="0">
                <a:solidFill>
                  <a:srgbClr val="1D4C72"/>
                </a:solidFill>
                <a:latin typeface="+mn-lt"/>
                <a:cs typeface="+mn-cs"/>
              </a:rPr>
              <a:t> יישאר בלא </a:t>
            </a:r>
            <a:r>
              <a:rPr lang="he-IL" dirty="0" smtClean="0">
                <a:solidFill>
                  <a:srgbClr val="1D4C72"/>
                </a:solidFill>
                <a:latin typeface="+mn-lt"/>
                <a:cs typeface="+mn-cs"/>
              </a:rPr>
              <a:t>שינוי, </a:t>
            </a:r>
            <a:r>
              <a:rPr lang="he-IL" dirty="0">
                <a:solidFill>
                  <a:srgbClr val="1D4C72"/>
                </a:solidFill>
                <a:latin typeface="+mn-lt"/>
                <a:cs typeface="+mn-cs"/>
              </a:rPr>
              <a:t>כי ההומיאוסטזיס נשמר בגוף.</a:t>
            </a:r>
          </a:p>
          <a:p>
            <a:pPr fontAlgn="auto">
              <a:spcBef>
                <a:spcPts val="0"/>
              </a:spcBef>
              <a:spcAft>
                <a:spcPts val="0"/>
              </a:spcAft>
              <a:defRPr/>
            </a:pPr>
            <a:r>
              <a:rPr lang="he-IL" b="1" dirty="0">
                <a:solidFill>
                  <a:srgbClr val="1D4C72"/>
                </a:solidFill>
                <a:latin typeface="+mn-lt"/>
                <a:cs typeface="+mn-cs"/>
              </a:rPr>
              <a:t>  ב.</a:t>
            </a:r>
            <a:r>
              <a:rPr lang="he-IL" dirty="0">
                <a:solidFill>
                  <a:srgbClr val="1D4C72"/>
                </a:solidFill>
                <a:latin typeface="+mn-lt"/>
                <a:cs typeface="+mn-cs"/>
              </a:rPr>
              <a:t> יגדל, כי הטמפרטורה באזור השרירים עולה בזמן פעילות גופנית.</a:t>
            </a:r>
          </a:p>
          <a:p>
            <a:pPr fontAlgn="auto">
              <a:spcBef>
                <a:spcPts val="0"/>
              </a:spcBef>
              <a:spcAft>
                <a:spcPts val="0"/>
              </a:spcAft>
              <a:defRPr/>
            </a:pPr>
            <a:r>
              <a:rPr lang="he-IL" b="1" dirty="0">
                <a:solidFill>
                  <a:srgbClr val="1D4C72"/>
                </a:solidFill>
                <a:latin typeface="+mn-lt"/>
                <a:cs typeface="+mn-cs"/>
              </a:rPr>
              <a:t>  ג.</a:t>
            </a:r>
            <a:r>
              <a:rPr lang="he-IL" dirty="0">
                <a:solidFill>
                  <a:srgbClr val="1D4C72"/>
                </a:solidFill>
                <a:latin typeface="+mn-lt"/>
                <a:cs typeface="+mn-cs"/>
              </a:rPr>
              <a:t> יגדל, כי מפל הריכוזים של החמצן בין הדם לתאי השרירים יגדל.</a:t>
            </a:r>
          </a:p>
          <a:p>
            <a:pPr fontAlgn="auto">
              <a:spcBef>
                <a:spcPts val="0"/>
              </a:spcBef>
              <a:spcAft>
                <a:spcPts val="0"/>
              </a:spcAft>
              <a:defRPr/>
            </a:pPr>
            <a:r>
              <a:rPr lang="he-IL" dirty="0">
                <a:solidFill>
                  <a:srgbClr val="1D4C72"/>
                </a:solidFill>
                <a:latin typeface="+mn-lt"/>
                <a:cs typeface="+mn-cs"/>
              </a:rPr>
              <a:t>  </a:t>
            </a:r>
            <a:r>
              <a:rPr lang="he-IL" b="1" dirty="0">
                <a:solidFill>
                  <a:srgbClr val="1D4C72"/>
                </a:solidFill>
                <a:latin typeface="+mn-lt"/>
                <a:cs typeface="+mn-cs"/>
              </a:rPr>
              <a:t>ד.</a:t>
            </a:r>
            <a:r>
              <a:rPr lang="he-IL" dirty="0">
                <a:solidFill>
                  <a:srgbClr val="1D4C72"/>
                </a:solidFill>
                <a:latin typeface="+mn-lt"/>
                <a:cs typeface="+mn-cs"/>
              </a:rPr>
              <a:t> תשובות ב' ו-ג' נכונות.</a:t>
            </a:r>
          </a:p>
        </p:txBody>
      </p:sp>
      <p:sp>
        <p:nvSpPr>
          <p:cNvPr id="11" name="Rectangle 12"/>
          <p:cNvSpPr/>
          <p:nvPr/>
        </p:nvSpPr>
        <p:spPr>
          <a:xfrm>
            <a:off x="214313" y="3013496"/>
            <a:ext cx="8196262" cy="2071688"/>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prstClr val="black"/>
                </a:solidFill>
                <a:effectLst/>
                <a:uLnTx/>
                <a:uFillTx/>
                <a:latin typeface="Calibri"/>
                <a:cs typeface="Arial"/>
              </a:rPr>
              <a:t>תשובה:</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prstClr val="black"/>
                </a:solidFill>
                <a:effectLst/>
                <a:uLnTx/>
                <a:uFillTx/>
                <a:latin typeface="Calibri"/>
                <a:cs typeface="Arial"/>
              </a:rPr>
              <a:t>התשובה הנכונה – ד'. בזמן פעילות גופנית, קצב הנשימה בתאי השרירים עולה, כדי לספק אנרגיה לתהליך ההתכווצות. לפיכך, ריכוז החמצן בתאים יורד יותר מהרגיל והפרש ריכוזי החמצן בין הדם לתאים גדל. לכן קצב הדיפוזיה עולה. נוסף על כך, הטמפרטורה באזור תאי השרירים עולה, כי בתהליך הנשימה וההתכווצות נוצר, בין היתר, חום. עליית הטמפרטורה גורמת לעלייה בקצב הדיפוזיה.</a:t>
            </a:r>
          </a:p>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black">
                  <a:lumMod val="65000"/>
                  <a:lumOff val="35000"/>
                </a:prstClr>
              </a:solidFill>
              <a:effectLst/>
              <a:uLnTx/>
              <a:uFillTx/>
              <a:latin typeface="Calibri"/>
              <a:cs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5FAA5B1-3088-4083-AF11-F3BBDFAD411A}" type="slidenum">
              <a:rPr lang="he-IL" smtClean="0"/>
              <a:pPr fontAlgn="base">
                <a:spcBef>
                  <a:spcPct val="0"/>
                </a:spcBef>
                <a:spcAft>
                  <a:spcPct val="0"/>
                </a:spcAft>
                <a:defRPr/>
              </a:pPr>
              <a:t>34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סיכום: הגורמים המשפיעים על קצב הדיפוזיה</a:t>
            </a:r>
            <a:endParaRPr lang="he-IL" sz="1800" dirty="0" smtClean="0"/>
          </a:p>
        </p:txBody>
      </p:sp>
      <p:sp>
        <p:nvSpPr>
          <p:cNvPr id="7" name="Rectangle 3"/>
          <p:cNvSpPr/>
          <p:nvPr/>
        </p:nvSpPr>
        <p:spPr>
          <a:xfrm>
            <a:off x="512763" y="476250"/>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96850" y="6237288"/>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34</a:t>
            </a:fld>
            <a:endParaRPr lang="he-IL" altLang="he-IL" sz="1100" dirty="0">
              <a:solidFill>
                <a:srgbClr val="A6A6A6"/>
              </a:solidFill>
            </a:endParaRPr>
          </a:p>
        </p:txBody>
      </p:sp>
      <p:sp>
        <p:nvSpPr>
          <p:cNvPr id="12" name="Rectangle 13"/>
          <p:cNvSpPr/>
          <p:nvPr/>
        </p:nvSpPr>
        <p:spPr>
          <a:xfrm>
            <a:off x="285750" y="764704"/>
            <a:ext cx="8143875" cy="2736304"/>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sng" strike="noStrike" kern="0" cap="none" spc="0" normalizeH="0" baseline="0" noProof="0" dirty="0">
                <a:ln>
                  <a:noFill/>
                </a:ln>
                <a:solidFill>
                  <a:prstClr val="black"/>
                </a:solidFill>
                <a:effectLst/>
                <a:uLnTx/>
                <a:uFillTx/>
                <a:latin typeface="Calibri"/>
                <a:cs typeface="Arial"/>
              </a:rPr>
              <a:t>גורמים שונים משפיעים על קצב הדיפוזיה כגון</a:t>
            </a:r>
            <a:r>
              <a:rPr kumimoji="0" lang="he-IL" sz="1800" b="0" i="0" u="none" strike="noStrike" kern="0" cap="none" spc="0" normalizeH="0" baseline="0" noProof="0" dirty="0" smtClean="0">
                <a:ln>
                  <a:noFill/>
                </a:ln>
                <a:solidFill>
                  <a:prstClr val="black"/>
                </a:solidFill>
                <a:effectLst/>
                <a:uLnTx/>
                <a:uFillTx/>
                <a:latin typeface="Calibri"/>
                <a:cs typeface="Arial"/>
              </a:rPr>
              <a:t>:</a:t>
            </a:r>
            <a:endParaRPr kumimoji="0" lang="he-IL" sz="1800" b="0" i="0" u="none" strike="noStrike" kern="0" cap="none" spc="0" normalizeH="0" baseline="0" noProof="0" dirty="0">
              <a:ln>
                <a:noFill/>
              </a:ln>
              <a:solidFill>
                <a:prstClr val="black"/>
              </a:solidFill>
              <a:effectLst/>
              <a:uLnTx/>
              <a:uFillTx/>
              <a:latin typeface="Calibri"/>
              <a:cs typeface="Arial"/>
            </a:endParaRPr>
          </a:p>
          <a:p>
            <a:pPr marL="0" marR="0" lvl="0" indent="0" defTabSz="914400" eaLnBrk="1" fontAlgn="auto" latinLnBrk="0" hangingPunct="1">
              <a:lnSpc>
                <a:spcPct val="150000"/>
              </a:lnSpc>
              <a:spcBef>
                <a:spcPts val="0"/>
              </a:spcBef>
              <a:spcAft>
                <a:spcPts val="0"/>
              </a:spcAft>
              <a:buClrTx/>
              <a:buSzTx/>
              <a:buFontTx/>
              <a:buBlip>
                <a:blip r:embed="rId2"/>
              </a:buBlip>
              <a:tabLst/>
              <a:defRPr/>
            </a:pPr>
            <a:r>
              <a:rPr kumimoji="0" lang="he-IL" sz="1800" b="0" i="0" u="none" strike="noStrike" kern="0" cap="none" spc="0" normalizeH="0" baseline="0" noProof="0" dirty="0">
                <a:ln>
                  <a:noFill/>
                </a:ln>
                <a:solidFill>
                  <a:prstClr val="black"/>
                </a:solidFill>
                <a:effectLst/>
                <a:uLnTx/>
                <a:uFillTx/>
                <a:latin typeface="Calibri"/>
                <a:cs typeface="Arial"/>
              </a:rPr>
              <a:t> טמפרטורה</a:t>
            </a:r>
          </a:p>
          <a:p>
            <a:pPr marL="0" marR="0" lvl="0" indent="0" defTabSz="914400" eaLnBrk="1" fontAlgn="auto" latinLnBrk="0" hangingPunct="1">
              <a:lnSpc>
                <a:spcPct val="150000"/>
              </a:lnSpc>
              <a:spcBef>
                <a:spcPts val="0"/>
              </a:spcBef>
              <a:spcAft>
                <a:spcPts val="0"/>
              </a:spcAft>
              <a:buClrTx/>
              <a:buSzTx/>
              <a:buFontTx/>
              <a:buBlip>
                <a:blip r:embed="rId2"/>
              </a:buBlip>
              <a:tabLst/>
              <a:defRPr/>
            </a:pPr>
            <a:r>
              <a:rPr kumimoji="0" lang="he-IL" sz="1800" b="0" i="0" u="none" strike="noStrike" kern="0" cap="none" spc="0" normalizeH="0" baseline="0" noProof="0" dirty="0">
                <a:ln>
                  <a:noFill/>
                </a:ln>
                <a:solidFill>
                  <a:prstClr val="black"/>
                </a:solidFill>
                <a:effectLst/>
                <a:uLnTx/>
                <a:uFillTx/>
                <a:latin typeface="Calibri"/>
                <a:cs typeface="Arial"/>
              </a:rPr>
              <a:t> מפל הריכוזים</a:t>
            </a:r>
          </a:p>
          <a:p>
            <a:pPr marL="0" marR="0" lvl="0" indent="0" defTabSz="914400" eaLnBrk="1" fontAlgn="auto" latinLnBrk="0" hangingPunct="1">
              <a:lnSpc>
                <a:spcPct val="150000"/>
              </a:lnSpc>
              <a:spcBef>
                <a:spcPts val="0"/>
              </a:spcBef>
              <a:spcAft>
                <a:spcPts val="0"/>
              </a:spcAft>
              <a:buClrTx/>
              <a:buSzTx/>
              <a:buFontTx/>
              <a:buBlip>
                <a:blip r:embed="rId2"/>
              </a:buBlip>
              <a:tabLst/>
              <a:defRPr/>
            </a:pPr>
            <a:r>
              <a:rPr kumimoji="0" lang="he-IL" sz="1800" b="0" i="0" u="none" strike="noStrike" kern="0" cap="none" spc="0" normalizeH="0" baseline="0" noProof="0" dirty="0">
                <a:ln>
                  <a:noFill/>
                </a:ln>
                <a:solidFill>
                  <a:prstClr val="black"/>
                </a:solidFill>
                <a:effectLst/>
                <a:uLnTx/>
                <a:uFillTx/>
                <a:latin typeface="Calibri"/>
                <a:cs typeface="Arial"/>
              </a:rPr>
              <a:t> גודל המולקולה של החומר</a:t>
            </a:r>
          </a:p>
          <a:p>
            <a:pPr marL="0" marR="0" lvl="0" indent="0" defTabSz="914400" eaLnBrk="1" fontAlgn="auto" latinLnBrk="0" hangingPunct="1">
              <a:lnSpc>
                <a:spcPct val="150000"/>
              </a:lnSpc>
              <a:spcBef>
                <a:spcPts val="0"/>
              </a:spcBef>
              <a:spcAft>
                <a:spcPts val="0"/>
              </a:spcAft>
              <a:buClrTx/>
              <a:buSzTx/>
              <a:buFontTx/>
              <a:buBlip>
                <a:blip r:embed="rId2"/>
              </a:buBlip>
              <a:tabLst/>
              <a:defRPr/>
            </a:pPr>
            <a:r>
              <a:rPr kumimoji="0" lang="he-IL" sz="1800" b="0" i="0" u="none" strike="noStrike" kern="0" cap="none" spc="0" normalizeH="0" baseline="0" noProof="0" dirty="0">
                <a:ln>
                  <a:noFill/>
                </a:ln>
                <a:solidFill>
                  <a:prstClr val="black"/>
                </a:solidFill>
                <a:effectLst/>
                <a:uLnTx/>
                <a:uFillTx/>
                <a:latin typeface="Calibri"/>
                <a:cs typeface="Arial"/>
              </a:rPr>
              <a:t> גודל שטח הפנים</a:t>
            </a:r>
          </a:p>
          <a:p>
            <a:pPr marL="0" marR="0" lvl="0" indent="0" defTabSz="914400" eaLnBrk="1" fontAlgn="auto" latinLnBrk="0" hangingPunct="1">
              <a:lnSpc>
                <a:spcPct val="150000"/>
              </a:lnSpc>
              <a:spcBef>
                <a:spcPts val="0"/>
              </a:spcBef>
              <a:spcAft>
                <a:spcPts val="0"/>
              </a:spcAft>
              <a:buClrTx/>
              <a:buSzTx/>
              <a:buFontTx/>
              <a:buBlip>
                <a:blip r:embed="rId2"/>
              </a:buBlip>
              <a:tabLst/>
              <a:defRPr/>
            </a:pPr>
            <a:r>
              <a:rPr kumimoji="0" lang="he-IL" sz="1800" b="0" i="0" u="none" strike="noStrike" kern="0" cap="none" spc="0" normalizeH="0" baseline="0" noProof="0" dirty="0">
                <a:ln>
                  <a:noFill/>
                </a:ln>
                <a:solidFill>
                  <a:prstClr val="black"/>
                </a:solidFill>
                <a:effectLst/>
                <a:uLnTx/>
                <a:uFillTx/>
                <a:latin typeface="Calibri"/>
                <a:cs typeface="Arial"/>
              </a:rPr>
              <a:t> מידת חדירות הקרום לחומר</a:t>
            </a:r>
          </a:p>
        </p:txBody>
      </p:sp>
      <p:sp>
        <p:nvSpPr>
          <p:cNvPr id="13" name="Rectangle 14"/>
          <p:cNvSpPr>
            <a:spLocks noChangeArrowheads="1"/>
          </p:cNvSpPr>
          <p:nvPr/>
        </p:nvSpPr>
        <p:spPr bwMode="auto">
          <a:xfrm>
            <a:off x="1120480" y="3790999"/>
            <a:ext cx="7286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he-IL" altLang="he-IL" b="1" dirty="0" smtClean="0">
                <a:solidFill>
                  <a:schemeClr val="tx2"/>
                </a:solidFill>
              </a:rPr>
              <a:t>מונחים </a:t>
            </a:r>
            <a:r>
              <a:rPr lang="he-IL" altLang="he-IL" b="1" dirty="0">
                <a:solidFill>
                  <a:schemeClr val="tx2"/>
                </a:solidFill>
              </a:rPr>
              <a:t>חשובים: </a:t>
            </a:r>
          </a:p>
          <a:p>
            <a:r>
              <a:rPr lang="he-IL" altLang="he-IL" dirty="0"/>
              <a:t>יחס שטח פנים/נפח</a:t>
            </a:r>
            <a:endParaRPr lang="en-US" altLang="he-I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7BF4D95-883D-4FFF-8E59-FFE70D719AAE}" type="slidenum">
              <a:rPr lang="he-IL" smtClean="0"/>
              <a:pPr fontAlgn="base">
                <a:spcBef>
                  <a:spcPct val="0"/>
                </a:spcBef>
                <a:spcAft>
                  <a:spcPct val="0"/>
                </a:spcAft>
                <a:defRPr/>
              </a:pPr>
              <a:t>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סימולציה: מעבר חומרים דרך הקרום בתהליך דיפוזיה</a:t>
            </a:r>
            <a:endParaRPr lang="he-IL" sz="1800" dirty="0" smtClean="0"/>
          </a:p>
        </p:txBody>
      </p:sp>
      <p:sp>
        <p:nvSpPr>
          <p:cNvPr id="7" name="Rectangle 3"/>
          <p:cNvSpPr/>
          <p:nvPr/>
        </p:nvSpPr>
        <p:spPr>
          <a:xfrm>
            <a:off x="512763" y="476250"/>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96850" y="6237288"/>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4</a:t>
            </a:fld>
            <a:endParaRPr lang="he-IL" altLang="he-IL" sz="1100" dirty="0">
              <a:solidFill>
                <a:srgbClr val="A6A6A6"/>
              </a:solidFill>
            </a:endParaRPr>
          </a:p>
        </p:txBody>
      </p:sp>
      <p:sp>
        <p:nvSpPr>
          <p:cNvPr id="9" name="TextBox 8"/>
          <p:cNvSpPr txBox="1"/>
          <p:nvPr/>
        </p:nvSpPr>
        <p:spPr>
          <a:xfrm>
            <a:off x="357188" y="632098"/>
            <a:ext cx="8215312" cy="1428750"/>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latin typeface="+mn-lt"/>
                <a:cs typeface="+mn-cs"/>
              </a:rPr>
              <a:t>חלק ניכר מהחומרים שעוברים דרך הקרום אל תוך התא,וממנו החוצה עוברים בדיפוזיה.</a:t>
            </a:r>
          </a:p>
          <a:p>
            <a:pPr fontAlgn="auto">
              <a:spcBef>
                <a:spcPts val="0"/>
              </a:spcBef>
              <a:spcAft>
                <a:spcPts val="0"/>
              </a:spcAft>
              <a:defRPr/>
            </a:pPr>
            <a:r>
              <a:rPr lang="he-IL" dirty="0">
                <a:latin typeface="+mn-lt"/>
                <a:cs typeface="+mn-cs"/>
              </a:rPr>
              <a:t>חומרים שריכוזם מחוץ לתא גבוה יותר מאשר בתוך התא,נכנסים אל התא בדיפוזיה, ואילו חומרים שריכוזם בתוך התא גבוה מאשר מחוץ לתא, יוצאים מהתא בדיפוזיה.</a:t>
            </a:r>
          </a:p>
          <a:p>
            <a:pPr fontAlgn="auto">
              <a:spcBef>
                <a:spcPts val="0"/>
              </a:spcBef>
              <a:spcAft>
                <a:spcPts val="0"/>
              </a:spcAft>
              <a:defRPr/>
            </a:pPr>
            <a:endParaRPr lang="he-IL" dirty="0">
              <a:latin typeface="+mn-lt"/>
              <a:cs typeface="+mn-cs"/>
            </a:endParaRPr>
          </a:p>
          <a:p>
            <a:pPr fontAlgn="auto">
              <a:spcBef>
                <a:spcPts val="0"/>
              </a:spcBef>
              <a:spcAft>
                <a:spcPts val="0"/>
              </a:spcAft>
              <a:defRPr/>
            </a:pPr>
            <a:r>
              <a:rPr lang="he-IL" dirty="0" smtClean="0">
                <a:latin typeface="+mn-lt"/>
                <a:cs typeface="+mn-cs"/>
                <a:hlinkClick r:id="rId2"/>
              </a:rPr>
              <a:t>בסימולציה</a:t>
            </a:r>
            <a:r>
              <a:rPr lang="he-IL" dirty="0" smtClean="0">
                <a:latin typeface="+mn-lt"/>
                <a:cs typeface="+mn-cs"/>
              </a:rPr>
              <a:t> </a:t>
            </a:r>
            <a:r>
              <a:rPr lang="he-IL" dirty="0">
                <a:latin typeface="+mn-lt"/>
                <a:cs typeface="+mn-cs"/>
              </a:rPr>
              <a:t>הבאה מתואר תהליך דיפוזיה של חומר אל תוך התא בכיוון מפל הריכוזים שלו.</a:t>
            </a:r>
          </a:p>
          <a:p>
            <a:pPr fontAlgn="auto">
              <a:spcBef>
                <a:spcPts val="0"/>
              </a:spcBef>
              <a:spcAft>
                <a:spcPts val="0"/>
              </a:spcAft>
              <a:defRPr/>
            </a:pPr>
            <a:endParaRPr lang="he-IL" dirty="0">
              <a:solidFill>
                <a:schemeClr val="tx1">
                  <a:lumMod val="50000"/>
                  <a:lumOff val="50000"/>
                </a:schemeClr>
              </a:solidFill>
              <a:latin typeface="+mn-lt"/>
              <a:cs typeface="+mn-cs"/>
            </a:endParaRPr>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2349500"/>
            <a:ext cx="527685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85D96AF-D888-450A-90BE-7C87D444D02D}" type="slidenum">
              <a:rPr lang="he-IL" smtClean="0"/>
              <a:pPr fontAlgn="base">
                <a:spcBef>
                  <a:spcPct val="0"/>
                </a:spcBef>
                <a:spcAft>
                  <a:spcPct val="0"/>
                </a:spcAft>
                <a:defRPr/>
              </a:pPr>
              <a:t>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מעבר חמצן ופחמן דו חמצני</a:t>
            </a:r>
            <a:endParaRPr lang="he-IL" sz="1800" dirty="0" smtClean="0"/>
          </a:p>
        </p:txBody>
      </p:sp>
      <p:sp>
        <p:nvSpPr>
          <p:cNvPr id="8" name="Rectangle 3"/>
          <p:cNvSpPr/>
          <p:nvPr/>
        </p:nvSpPr>
        <p:spPr>
          <a:xfrm>
            <a:off x="512763" y="476250"/>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96850" y="6237288"/>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5</a:t>
            </a:fld>
            <a:endParaRPr lang="he-IL" altLang="he-IL" sz="1100" dirty="0">
              <a:solidFill>
                <a:srgbClr val="A6A6A6"/>
              </a:solidFill>
            </a:endParaRPr>
          </a:p>
        </p:txBody>
      </p:sp>
      <p:pic>
        <p:nvPicPr>
          <p:cNvPr id="10" name="Picture 2"/>
          <p:cNvPicPr>
            <a:picLocks noChangeAspect="1" noChangeArrowheads="1"/>
          </p:cNvPicPr>
          <p:nvPr/>
        </p:nvPicPr>
        <p:blipFill>
          <a:blip r:embed="rId2"/>
          <a:stretch>
            <a:fillRect/>
          </a:stretch>
        </p:blipFill>
        <p:spPr bwMode="auto">
          <a:xfrm>
            <a:off x="2428875" y="2286000"/>
            <a:ext cx="5033963" cy="3776663"/>
          </a:xfrm>
          <a:prstGeom prst="rect">
            <a:avLst/>
          </a:prstGeom>
          <a:solidFill>
            <a:sysClr val="window" lastClr="FFFFFF">
              <a:lumMod val="95000"/>
            </a:sysClr>
          </a:solidFill>
          <a:ln w="22225">
            <a:solidFill>
              <a:sysClr val="window" lastClr="FFFFFF">
                <a:lumMod val="85000"/>
              </a:sysClr>
            </a:solidFill>
          </a:ln>
          <a:effectLst/>
        </p:spPr>
      </p:pic>
      <p:sp>
        <p:nvSpPr>
          <p:cNvPr id="11" name="TextBox 10"/>
          <p:cNvSpPr txBox="1"/>
          <p:nvPr/>
        </p:nvSpPr>
        <p:spPr>
          <a:xfrm>
            <a:off x="285750" y="571500"/>
            <a:ext cx="8215313" cy="1357313"/>
          </a:xfrm>
          <a:prstGeom prst="rect">
            <a:avLst/>
          </a:prstGeom>
          <a:noFill/>
          <a:ln w="22225">
            <a:noFill/>
          </a:ln>
          <a:effectLst>
            <a:outerShdw sx="101000" sy="101000" algn="ctr" rotWithShape="0">
              <a:sysClr val="window" lastClr="FFFFFF">
                <a:lumMod val="75000"/>
              </a:sysClr>
            </a:outerShdw>
          </a:effectLst>
        </p:spPr>
        <p:txBody>
          <a:bodyPr rtlCol="1"/>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prstClr val="black"/>
                </a:solidFill>
                <a:effectLst/>
                <a:uLnTx/>
                <a:uFillTx/>
                <a:latin typeface="Calibri"/>
                <a:cs typeface="Arial"/>
              </a:rPr>
              <a:t>גם בגוף האדם, חלק מהחומרים העוברים מהדם אל תאי הגוף ובכיוון ההפוך, עוברים בתהליך דיפוזיה.</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prstClr val="black"/>
                </a:solidFill>
                <a:effectLst/>
                <a:uLnTx/>
                <a:uFillTx/>
                <a:latin typeface="Calibri"/>
                <a:cs typeface="Arial"/>
              </a:rPr>
              <a:t>לדוגמה, חמצן עובר מהדם שבו ריכוזו גבוה אל התאי הגוף שבהם ריכוזו נמוך  וכן </a:t>
            </a:r>
            <a:endParaRPr kumimoji="0" lang="he-IL" sz="1800" b="0" i="0" u="none" strike="noStrike" kern="0" cap="none" spc="0" normalizeH="0" baseline="0" noProof="0" dirty="0" smtClean="0">
              <a:ln>
                <a:noFill/>
              </a:ln>
              <a:solidFill>
                <a:prstClr val="black"/>
              </a:solidFill>
              <a:effectLst/>
              <a:uLnTx/>
              <a:uFillTx/>
              <a:latin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smtClean="0">
                <a:ln>
                  <a:noFill/>
                </a:ln>
                <a:solidFill>
                  <a:prstClr val="black"/>
                </a:solidFill>
                <a:effectLst/>
                <a:uLnTx/>
                <a:uFillTx/>
                <a:latin typeface="Calibri"/>
                <a:cs typeface="Arial"/>
              </a:rPr>
              <a:t>פחמן </a:t>
            </a:r>
            <a:r>
              <a:rPr kumimoji="0" lang="he-IL" sz="1800" b="0" i="0" u="none" strike="noStrike" kern="0" cap="none" spc="0" normalizeH="0" baseline="0" noProof="0" dirty="0">
                <a:ln>
                  <a:noFill/>
                </a:ln>
                <a:solidFill>
                  <a:prstClr val="black"/>
                </a:solidFill>
                <a:effectLst/>
                <a:uLnTx/>
                <a:uFillTx/>
                <a:latin typeface="Calibri"/>
                <a:cs typeface="Arial"/>
              </a:rPr>
              <a:t>דו-חמצני עובר מהתאים אל נימי הדם, כפי המתואר בתרשים הבא:</a:t>
            </a:r>
          </a:p>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black">
                  <a:lumMod val="50000"/>
                  <a:lumOff val="50000"/>
                </a:prstClr>
              </a:solidFill>
              <a:effectLst/>
              <a:uLnTx/>
              <a:uFillTx/>
              <a:latin typeface="Calibri"/>
              <a:cs typeface="Arial"/>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 גלוקוז</a:t>
            </a:r>
            <a:endParaRPr lang="he-IL" sz="1800" dirty="0" smtClean="0"/>
          </a:p>
        </p:txBody>
      </p:sp>
      <p:sp>
        <p:nvSpPr>
          <p:cNvPr id="7" name="Rectangle 3"/>
          <p:cNvSpPr/>
          <p:nvPr/>
        </p:nvSpPr>
        <p:spPr>
          <a:xfrm>
            <a:off x="512763" y="476250"/>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96850" y="6237288"/>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6</a:t>
            </a:fld>
            <a:endParaRPr lang="he-IL" altLang="he-IL" sz="1100" dirty="0">
              <a:solidFill>
                <a:srgbClr val="A6A6A6"/>
              </a:solidFill>
            </a:endParaRPr>
          </a:p>
        </p:txBody>
      </p:sp>
      <p:sp>
        <p:nvSpPr>
          <p:cNvPr id="10" name="TextBox 9"/>
          <p:cNvSpPr txBox="1"/>
          <p:nvPr/>
        </p:nvSpPr>
        <p:spPr>
          <a:xfrm>
            <a:off x="285750" y="632867"/>
            <a:ext cx="818356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שאלה 1:</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srgbClr val="1D4C72"/>
                </a:solidFill>
                <a:effectLst/>
                <a:uLnTx/>
                <a:uFillTx/>
                <a:latin typeface="Calibri"/>
                <a:cs typeface="Arial"/>
              </a:rPr>
              <a:t>גלוקוז עובר מהדם לתאי הגוף  בתהליך דיפוזיה. מה אפשר ללמוד מכך על ריכוזו בדם לעומת ריכוזו בתאים?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3"/>
          <p:cNvSpPr/>
          <p:nvPr/>
        </p:nvSpPr>
        <p:spPr>
          <a:xfrm>
            <a:off x="512763" y="476250"/>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96850" y="6237288"/>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7</a:t>
            </a:fld>
            <a:endParaRPr lang="he-IL" altLang="he-IL" sz="1100" dirty="0">
              <a:solidFill>
                <a:srgbClr val="A6A6A6"/>
              </a:solidFill>
            </a:endParaRPr>
          </a:p>
        </p:txBody>
      </p:sp>
      <p:sp>
        <p:nvSpPr>
          <p:cNvPr id="10" name="TextBox 9"/>
          <p:cNvSpPr txBox="1"/>
          <p:nvPr/>
        </p:nvSpPr>
        <p:spPr>
          <a:xfrm>
            <a:off x="285750" y="632867"/>
            <a:ext cx="8183563" cy="9239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שאלה 1:</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srgbClr val="1D4C72"/>
                </a:solidFill>
                <a:effectLst/>
                <a:uLnTx/>
                <a:uFillTx/>
                <a:latin typeface="Calibri"/>
                <a:cs typeface="Arial"/>
              </a:rPr>
              <a:t>גלוקוז עובר מהדם לתאי הגוף  בתהליך דיפוזיה. מה אפשר ללמוד מכך על ריכוזו בדם לעומת ריכוזו בתאים? </a:t>
            </a:r>
          </a:p>
        </p:txBody>
      </p:sp>
      <p:sp>
        <p:nvSpPr>
          <p:cNvPr id="11" name="Rectangle 12"/>
          <p:cNvSpPr/>
          <p:nvPr/>
        </p:nvSpPr>
        <p:spPr>
          <a:xfrm>
            <a:off x="233363" y="1637928"/>
            <a:ext cx="8196262" cy="11430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prstClr val="black"/>
                </a:solidFill>
                <a:effectLst/>
                <a:uLnTx/>
                <a:uFillTx/>
                <a:latin typeface="Calibri"/>
                <a:cs typeface="Arial"/>
              </a:rPr>
              <a:t>תשובה:</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prstClr val="black"/>
                </a:solidFill>
                <a:effectLst/>
                <a:uLnTx/>
                <a:uFillTx/>
                <a:latin typeface="Calibri"/>
                <a:cs typeface="Arial"/>
              </a:rPr>
              <a:t>ריכוז הגלוקוז בדם גבוה יחסית, ואילו בתאים ריכוזו נמוך, כלומר מתקיים מפל ריכוזים של הגלוקוז בין הדם לתאים.</a:t>
            </a:r>
          </a:p>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black">
                  <a:lumMod val="65000"/>
                  <a:lumOff val="35000"/>
                </a:prstClr>
              </a:solidFill>
              <a:effectLst/>
              <a:uLnTx/>
              <a:uFillTx/>
              <a:latin typeface="Calibri"/>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2: חמצן</a:t>
            </a:r>
            <a:endParaRPr lang="he-IL" sz="1800" dirty="0" smtClean="0"/>
          </a:p>
        </p:txBody>
      </p:sp>
      <p:sp>
        <p:nvSpPr>
          <p:cNvPr id="7" name="Rectangle 3"/>
          <p:cNvSpPr/>
          <p:nvPr/>
        </p:nvSpPr>
        <p:spPr>
          <a:xfrm>
            <a:off x="512763" y="476250"/>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96850" y="6237288"/>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8</a:t>
            </a:fld>
            <a:endParaRPr lang="he-IL" altLang="he-IL" sz="1100" dirty="0">
              <a:solidFill>
                <a:srgbClr val="A6A6A6"/>
              </a:solidFill>
            </a:endParaRPr>
          </a:p>
        </p:txBody>
      </p:sp>
      <p:sp>
        <p:nvSpPr>
          <p:cNvPr id="9" name="TextBox 8"/>
          <p:cNvSpPr txBox="1"/>
          <p:nvPr/>
        </p:nvSpPr>
        <p:spPr>
          <a:xfrm>
            <a:off x="428625" y="714375"/>
            <a:ext cx="8183563" cy="14779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שאלה 2:</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א. </a:t>
            </a:r>
            <a:r>
              <a:rPr kumimoji="0" lang="he-IL" sz="1800" b="0" i="0" u="none" strike="noStrike" kern="0" cap="none" spc="0" normalizeH="0" baseline="0" noProof="0" dirty="0">
                <a:ln>
                  <a:noFill/>
                </a:ln>
                <a:solidFill>
                  <a:srgbClr val="1D4C72"/>
                </a:solidFill>
                <a:effectLst/>
                <a:uLnTx/>
                <a:uFillTx/>
                <a:latin typeface="Calibri"/>
                <a:cs typeface="Arial"/>
              </a:rPr>
              <a:t>חמצן עובר בדיפוזיה מן הדם, שבו ריכוזו גבוה יחסית, אל התא, שבו ריכוזו נמוך יחסית.</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srgbClr val="1D4C72"/>
                </a:solidFill>
                <a:effectLst/>
                <a:uLnTx/>
                <a:uFillTx/>
                <a:latin typeface="Calibri"/>
                <a:cs typeface="Arial"/>
              </a:rPr>
              <a:t>מדוע ריכוז החמצן בתא נשאר נמוך למרות הקליטה המתמדת מן הדם, ולא נוצר שוויון ריכוזים?</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ב. </a:t>
            </a:r>
            <a:r>
              <a:rPr kumimoji="0" lang="he-IL" sz="1800" b="0" i="0" u="none" strike="noStrike" kern="0" cap="none" spc="0" normalizeH="0" baseline="0" noProof="0" dirty="0">
                <a:ln>
                  <a:noFill/>
                </a:ln>
                <a:solidFill>
                  <a:srgbClr val="1D4C72"/>
                </a:solidFill>
                <a:effectLst/>
                <a:uLnTx/>
                <a:uFillTx/>
                <a:latin typeface="Calibri"/>
                <a:cs typeface="Arial"/>
              </a:rPr>
              <a:t>ענו על אותה שאלה בנוגע לגלוקוז.</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Rectangle 3"/>
          <p:cNvSpPr/>
          <p:nvPr/>
        </p:nvSpPr>
        <p:spPr>
          <a:xfrm>
            <a:off x="512763" y="476250"/>
            <a:ext cx="8213725"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96850" y="6237288"/>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9</a:t>
            </a:fld>
            <a:endParaRPr lang="he-IL" altLang="he-IL" sz="1100" dirty="0">
              <a:solidFill>
                <a:srgbClr val="A6A6A6"/>
              </a:solidFill>
            </a:endParaRPr>
          </a:p>
        </p:txBody>
      </p:sp>
      <p:sp>
        <p:nvSpPr>
          <p:cNvPr id="11" name="TextBox 10"/>
          <p:cNvSpPr txBox="1"/>
          <p:nvPr/>
        </p:nvSpPr>
        <p:spPr>
          <a:xfrm>
            <a:off x="428625" y="714375"/>
            <a:ext cx="8183563" cy="1477963"/>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שאלה 2:</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א. </a:t>
            </a:r>
            <a:r>
              <a:rPr kumimoji="0" lang="he-IL" sz="1800" b="0" i="0" u="none" strike="noStrike" kern="0" cap="none" spc="0" normalizeH="0" baseline="0" noProof="0" dirty="0">
                <a:ln>
                  <a:noFill/>
                </a:ln>
                <a:solidFill>
                  <a:srgbClr val="1D4C72"/>
                </a:solidFill>
                <a:effectLst/>
                <a:uLnTx/>
                <a:uFillTx/>
                <a:latin typeface="Calibri"/>
                <a:cs typeface="Arial"/>
              </a:rPr>
              <a:t>חמצן עובר בדיפוזיה מן הדם, שבו ריכוזו גבוה יחסית, אל התא, שבו ריכוזו נמוך יחסית.</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a:ln>
                  <a:noFill/>
                </a:ln>
                <a:solidFill>
                  <a:srgbClr val="1D4C72"/>
                </a:solidFill>
                <a:effectLst/>
                <a:uLnTx/>
                <a:uFillTx/>
                <a:latin typeface="Calibri"/>
                <a:cs typeface="Arial"/>
              </a:rPr>
              <a:t>מדוע ריכוז החמצן בתא נשאר נמוך למרות הקליטה המתמדת מן הדם, ולא נוצר שוויון ריכוזים?</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srgbClr val="1D4C72"/>
                </a:solidFill>
                <a:effectLst/>
                <a:uLnTx/>
                <a:uFillTx/>
                <a:latin typeface="Calibri"/>
                <a:cs typeface="Arial"/>
              </a:rPr>
              <a:t>ב. </a:t>
            </a:r>
            <a:r>
              <a:rPr kumimoji="0" lang="he-IL" sz="1800" b="0" i="0" u="none" strike="noStrike" kern="0" cap="none" spc="0" normalizeH="0" baseline="0" noProof="0" dirty="0">
                <a:ln>
                  <a:noFill/>
                </a:ln>
                <a:solidFill>
                  <a:srgbClr val="1D4C72"/>
                </a:solidFill>
                <a:effectLst/>
                <a:uLnTx/>
                <a:uFillTx/>
                <a:latin typeface="Calibri"/>
                <a:cs typeface="Arial"/>
              </a:rPr>
              <a:t>ענו על אותה שאלה בנוגע לגלוקוז.</a:t>
            </a:r>
          </a:p>
        </p:txBody>
      </p:sp>
      <p:sp>
        <p:nvSpPr>
          <p:cNvPr id="12" name="Rectangle 18"/>
          <p:cNvSpPr/>
          <p:nvPr/>
        </p:nvSpPr>
        <p:spPr>
          <a:xfrm>
            <a:off x="285750" y="2292275"/>
            <a:ext cx="8196263" cy="1928813"/>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prstClr val="black"/>
                </a:solidFill>
                <a:effectLst/>
                <a:uLnTx/>
                <a:uFillTx/>
                <a:latin typeface="Calibri"/>
                <a:cs typeface="Arial"/>
              </a:rPr>
              <a:t>תשובה:</a:t>
            </a: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prstClr val="black"/>
                </a:solidFill>
                <a:effectLst/>
                <a:uLnTx/>
                <a:uFillTx/>
                <a:latin typeface="Calibri"/>
                <a:cs typeface="Arial"/>
              </a:rPr>
              <a:t>א. </a:t>
            </a:r>
            <a:r>
              <a:rPr kumimoji="0" lang="he-IL" sz="1800" b="0" i="0" u="none" strike="noStrike" kern="0" cap="none" spc="0" normalizeH="0" baseline="0" noProof="0" dirty="0">
                <a:ln>
                  <a:noFill/>
                </a:ln>
                <a:solidFill>
                  <a:prstClr val="black"/>
                </a:solidFill>
                <a:effectLst/>
                <a:uLnTx/>
                <a:uFillTx/>
                <a:latin typeface="Calibri"/>
                <a:cs typeface="Arial"/>
              </a:rPr>
              <a:t>החמצן החודר אל התא נצרך בלא הרף בתהליך הנשימה התאית והופך לחומרים אחרים. לכן ריכוז החמצן בתוך התא לעולם נמוך יותר מריכוזו בדם. כלומר, מתקיים מפל ריכוזים מתמיד של החמצן בין הדם לתאים.</a:t>
            </a:r>
          </a:p>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black"/>
              </a:solidFill>
              <a:effectLst/>
              <a:uLnTx/>
              <a:uFillTx/>
              <a:latin typeface="Calibri"/>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he-IL" sz="1800" b="1" i="0" u="none" strike="noStrike" kern="0" cap="none" spc="0" normalizeH="0" baseline="0" noProof="0" dirty="0">
                <a:ln>
                  <a:noFill/>
                </a:ln>
                <a:solidFill>
                  <a:prstClr val="black"/>
                </a:solidFill>
                <a:effectLst/>
                <a:uLnTx/>
                <a:uFillTx/>
                <a:latin typeface="Calibri"/>
                <a:cs typeface="Arial"/>
              </a:rPr>
              <a:t>ב. </a:t>
            </a:r>
            <a:r>
              <a:rPr kumimoji="0" lang="he-IL" sz="1800" b="0" i="0" u="none" strike="noStrike" kern="0" cap="none" spc="0" normalizeH="0" baseline="0" noProof="0" dirty="0">
                <a:ln>
                  <a:noFill/>
                </a:ln>
                <a:solidFill>
                  <a:prstClr val="black"/>
                </a:solidFill>
                <a:effectLst/>
                <a:uLnTx/>
                <a:uFillTx/>
                <a:latin typeface="Calibri"/>
                <a:cs typeface="Arial"/>
              </a:rPr>
              <a:t>גם הגלוקוז החודר לתאים מתפרק בתהליך הנשימה התאית, ולכן ריכוזו בתא נשאר נמוך.</a:t>
            </a:r>
          </a:p>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black">
                  <a:lumMod val="65000"/>
                  <a:lumOff val="35000"/>
                </a:prstClr>
              </a:solidFill>
              <a:effectLst/>
              <a:uLnTx/>
              <a:uFillTx/>
              <a:latin typeface="Calibri"/>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1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1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3.xml><?xml version="1.0" encoding="utf-8"?>
<a:theme xmlns:a="http://schemas.openxmlformats.org/drawingml/2006/main" name="1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4.xml><?xml version="1.0" encoding="utf-8"?>
<a:theme xmlns:a="http://schemas.openxmlformats.org/drawingml/2006/main" name="1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6982</TotalTime>
  <Words>2862</Words>
  <Application>Microsoft Office PowerPoint</Application>
  <PresentationFormat>‫הצגה על המסך (4:3)</PresentationFormat>
  <Paragraphs>385</Paragraphs>
  <Slides>34</Slides>
  <Notes>1</Notes>
  <HiddenSlides>0</HiddenSlides>
  <MMClips>0</MMClips>
  <ScaleCrop>false</ScaleCrop>
  <HeadingPairs>
    <vt:vector size="4" baseType="variant">
      <vt:variant>
        <vt:lpstr>ערכת נושא</vt:lpstr>
      </vt:variant>
      <vt:variant>
        <vt:i4>14</vt:i4>
      </vt:variant>
      <vt:variant>
        <vt:lpstr>כותרות שקופיות</vt:lpstr>
      </vt:variant>
      <vt:variant>
        <vt:i4>34</vt:i4>
      </vt:variant>
    </vt:vector>
  </HeadingPairs>
  <TitlesOfParts>
    <vt:vector size="48" baseType="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מצגת של PowerPoint</vt:lpstr>
      <vt:lpstr>מעבר חומרים דרך קרום התא בתהליך דיפוזיה</vt:lpstr>
      <vt:lpstr>מהו תהליך דיפוזיה?</vt:lpstr>
      <vt:lpstr>סימולציה: מעבר חומרים דרך הקרום בתהליך דיפוזיה</vt:lpstr>
      <vt:lpstr>מעבר חמצן ופחמן דו חמצני</vt:lpstr>
      <vt:lpstr>שאלה 1: גלוקוז</vt:lpstr>
      <vt:lpstr>תשובה</vt:lpstr>
      <vt:lpstr>שאלה 2: חמצן</vt:lpstr>
      <vt:lpstr>תשובה</vt:lpstr>
      <vt:lpstr>שאלה 3: CO2</vt:lpstr>
      <vt:lpstr>תשובה</vt:lpstr>
      <vt:lpstr>שאלה 4</vt:lpstr>
      <vt:lpstr>תשובה</vt:lpstr>
      <vt:lpstr>שאלה 5</vt:lpstr>
      <vt:lpstr>תשובה</vt:lpstr>
      <vt:lpstr>שאלה 6: סימולציה</vt:lpstr>
      <vt:lpstr>תשובה</vt:lpstr>
      <vt:lpstr>מעבר חומרים בדיפוזיה מתרחש דרך הפוספוליפידים התעלות והנשאים</vt:lpstr>
      <vt:lpstr>שאלה 7</vt:lpstr>
      <vt:lpstr>תשובה</vt:lpstr>
      <vt:lpstr>שאלה 8</vt:lpstr>
      <vt:lpstr>תשובה</vt:lpstr>
      <vt:lpstr>סיכום: דיפוזיה</vt:lpstr>
      <vt:lpstr>הגורמים המשפיעים על קצב הדיפוזיה</vt:lpstr>
      <vt:lpstr>הגורמים המשפיעים על קצב הדיפוזיה</vt:lpstr>
      <vt:lpstr>שאלה 9</vt:lpstr>
      <vt:lpstr>תשובה</vt:lpstr>
      <vt:lpstr>שאלה 10</vt:lpstr>
      <vt:lpstr>תשובה</vt:lpstr>
      <vt:lpstr>שאלה 11</vt:lpstr>
      <vt:lpstr>תשובה</vt:lpstr>
      <vt:lpstr>שאלה 12</vt:lpstr>
      <vt:lpstr>תשובה</vt:lpstr>
      <vt:lpstr>סיכום: הגורמים המשפיעים על קצב הדיפוזיה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507</cp:revision>
  <dcterms:created xsi:type="dcterms:W3CDTF">2010-09-05T07:07:37Z</dcterms:created>
  <dcterms:modified xsi:type="dcterms:W3CDTF">2018-04-01T11:36:07Z</dcterms:modified>
</cp:coreProperties>
</file>