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367" r:id="rId5"/>
    <p:sldMasterId id="2147484372" r:id="rId6"/>
    <p:sldMasterId id="2147484377" r:id="rId7"/>
    <p:sldMasterId id="2147486156" r:id="rId8"/>
  </p:sldMasterIdLst>
  <p:notesMasterIdLst>
    <p:notesMasterId r:id="rId37"/>
  </p:notesMasterIdLst>
  <p:sldIdLst>
    <p:sldId id="256" r:id="rId9"/>
    <p:sldId id="619" r:id="rId10"/>
    <p:sldId id="618" r:id="rId11"/>
    <p:sldId id="621" r:id="rId12"/>
    <p:sldId id="620" r:id="rId13"/>
    <p:sldId id="622" r:id="rId14"/>
    <p:sldId id="623" r:id="rId15"/>
    <p:sldId id="624" r:id="rId16"/>
    <p:sldId id="633" r:id="rId17"/>
    <p:sldId id="649" r:id="rId18"/>
    <p:sldId id="644" r:id="rId19"/>
    <p:sldId id="634" r:id="rId20"/>
    <p:sldId id="646" r:id="rId21"/>
    <p:sldId id="640" r:id="rId22"/>
    <p:sldId id="635" r:id="rId23"/>
    <p:sldId id="641" r:id="rId24"/>
    <p:sldId id="636" r:id="rId25"/>
    <p:sldId id="643" r:id="rId26"/>
    <p:sldId id="637" r:id="rId27"/>
    <p:sldId id="638" r:id="rId28"/>
    <p:sldId id="642" r:id="rId29"/>
    <p:sldId id="605" r:id="rId30"/>
    <p:sldId id="626" r:id="rId31"/>
    <p:sldId id="647" r:id="rId32"/>
    <p:sldId id="648" r:id="rId33"/>
    <p:sldId id="606" r:id="rId34"/>
    <p:sldId id="650" r:id="rId35"/>
    <p:sldId id="651" r:id="rId36"/>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5050"/>
    <a:srgbClr val="660066"/>
    <a:srgbClr val="9900CC"/>
    <a:srgbClr val="CC9900"/>
    <a:srgbClr val="FF9933"/>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85" autoAdjust="0"/>
    <p:restoredTop sz="86387" autoAdjust="0"/>
  </p:normalViewPr>
  <p:slideViewPr>
    <p:cSldViewPr>
      <p:cViewPr>
        <p:scale>
          <a:sx n="86" d="100"/>
          <a:sy n="86" d="100"/>
        </p:scale>
        <p:origin x="-6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A7B73857-7C39-47C4-B251-97A5C8EE5A6E}" type="datetimeFigureOut">
              <a:rPr lang="he-IL"/>
              <a:pPr>
                <a:defRPr/>
              </a:pPr>
              <a:t>י"ט/אלול/תשע"ה</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E547E3FF-C569-4E0A-802B-2EA58025AFBC}" type="slidenum">
              <a:rPr lang="he-IL"/>
              <a:pPr>
                <a:defRPr/>
              </a:pPr>
              <a:t>‹#›</a:t>
            </a:fld>
            <a:endParaRPr lang="he-IL" dirty="0"/>
          </a:p>
        </p:txBody>
      </p:sp>
    </p:spTree>
    <p:extLst>
      <p:ext uri="{BB962C8B-B14F-4D97-AF65-F5344CB8AC3E}">
        <p14:creationId xmlns:p14="http://schemas.microsoft.com/office/powerpoint/2010/main" val="168932543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DABF4D-D2F7-4F03-AD2A-0772498FE4DF}" type="slidenum">
              <a:rPr lang="he-IL" smtClean="0"/>
              <a:pPr fontAlgn="base">
                <a:spcBef>
                  <a:spcPct val="0"/>
                </a:spcBef>
                <a:spcAft>
                  <a:spcPct val="0"/>
                </a:spcAft>
                <a:defRPr/>
              </a:pPr>
              <a:t>1</a:t>
            </a:fld>
            <a:endParaRPr lang="he-I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1681347-8A6B-4FBF-8B91-4944E03D6AAB}"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7106978-8E8D-4551-A4F8-B868E8785EB4}" type="slidenum">
              <a:rPr lang="he-IL"/>
              <a:pPr>
                <a:defRPr/>
              </a:pPr>
              <a:t>‹#›</a:t>
            </a:fld>
            <a:endParaRPr lang="he-IL" dirty="0"/>
          </a:p>
        </p:txBody>
      </p:sp>
    </p:spTree>
    <p:extLst>
      <p:ext uri="{BB962C8B-B14F-4D97-AF65-F5344CB8AC3E}">
        <p14:creationId xmlns:p14="http://schemas.microsoft.com/office/powerpoint/2010/main" val="1086488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425837A-10E9-4889-AAFC-19442885E3C6}" type="slidenum">
              <a:rPr lang="he-IL"/>
              <a:pPr>
                <a:defRPr/>
              </a:pPr>
              <a:t>‹#›</a:t>
            </a:fld>
            <a:endParaRPr lang="he-IL" dirty="0"/>
          </a:p>
        </p:txBody>
      </p:sp>
    </p:spTree>
    <p:extLst>
      <p:ext uri="{BB962C8B-B14F-4D97-AF65-F5344CB8AC3E}">
        <p14:creationId xmlns:p14="http://schemas.microsoft.com/office/powerpoint/2010/main" val="386493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58C2203-F69D-4280-A51D-273D03CAE80C}" type="slidenum">
              <a:rPr lang="he-IL"/>
              <a:pPr>
                <a:defRPr/>
              </a:pPr>
              <a:t>‹#›</a:t>
            </a:fld>
            <a:endParaRPr lang="he-IL" dirty="0"/>
          </a:p>
        </p:txBody>
      </p:sp>
    </p:spTree>
    <p:extLst>
      <p:ext uri="{BB962C8B-B14F-4D97-AF65-F5344CB8AC3E}">
        <p14:creationId xmlns:p14="http://schemas.microsoft.com/office/powerpoint/2010/main" val="2483917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A185D80-14B4-483B-9F5D-A38A98E276E4}"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F429FF5-FC25-49EC-9554-773792B9A4B7}" type="slidenum">
              <a:rPr lang="he-IL"/>
              <a:pPr>
                <a:defRPr/>
              </a:pPr>
              <a:t>‹#›</a:t>
            </a:fld>
            <a:endParaRPr lang="he-IL" dirty="0"/>
          </a:p>
        </p:txBody>
      </p:sp>
    </p:spTree>
    <p:extLst>
      <p:ext uri="{BB962C8B-B14F-4D97-AF65-F5344CB8AC3E}">
        <p14:creationId xmlns:p14="http://schemas.microsoft.com/office/powerpoint/2010/main" val="3838308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8200CD73-5597-4914-B184-93A277F8D3B1}" type="slidenum">
              <a:rPr lang="he-IL"/>
              <a:pPr>
                <a:defRPr/>
              </a:pPr>
              <a:t>‹#›</a:t>
            </a:fld>
            <a:endParaRPr lang="he-IL" dirty="0"/>
          </a:p>
        </p:txBody>
      </p:sp>
    </p:spTree>
    <p:extLst>
      <p:ext uri="{BB962C8B-B14F-4D97-AF65-F5344CB8AC3E}">
        <p14:creationId xmlns:p14="http://schemas.microsoft.com/office/powerpoint/2010/main" val="146784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887030C-4B6E-4F23-9C65-09ACBB62E4DD}" type="slidenum">
              <a:rPr lang="he-IL"/>
              <a:pPr>
                <a:defRPr/>
              </a:pPr>
              <a:t>‹#›</a:t>
            </a:fld>
            <a:endParaRPr lang="he-IL" dirty="0"/>
          </a:p>
        </p:txBody>
      </p:sp>
    </p:spTree>
    <p:extLst>
      <p:ext uri="{BB962C8B-B14F-4D97-AF65-F5344CB8AC3E}">
        <p14:creationId xmlns:p14="http://schemas.microsoft.com/office/powerpoint/2010/main" val="2745992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D35C738A-F71F-4509-83B3-E7262D4C6F98}" type="slidenum">
              <a:rPr lang="he-IL"/>
              <a:pPr>
                <a:defRPr/>
              </a:pPr>
              <a:t>‹#›</a:t>
            </a:fld>
            <a:endParaRPr lang="he-IL" dirty="0"/>
          </a:p>
        </p:txBody>
      </p:sp>
    </p:spTree>
    <p:extLst>
      <p:ext uri="{BB962C8B-B14F-4D97-AF65-F5344CB8AC3E}">
        <p14:creationId xmlns:p14="http://schemas.microsoft.com/office/powerpoint/2010/main" val="1527866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23BB948B-1A1A-4CAB-A073-2459289EF0F5}" type="slidenum">
              <a:rPr lang="he-IL"/>
              <a:pPr>
                <a:defRPr/>
              </a:pPr>
              <a:t>‹#›</a:t>
            </a:fld>
            <a:endParaRPr lang="he-IL" dirty="0"/>
          </a:p>
        </p:txBody>
      </p:sp>
    </p:spTree>
    <p:extLst>
      <p:ext uri="{BB962C8B-B14F-4D97-AF65-F5344CB8AC3E}">
        <p14:creationId xmlns:p14="http://schemas.microsoft.com/office/powerpoint/2010/main" val="221791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E308AD6-F5B5-4F98-AC0E-C5C607557707}"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9714C9E-0E61-4822-B208-DF132470372C}" type="slidenum">
              <a:rPr lang="he-IL"/>
              <a:pPr>
                <a:defRPr/>
              </a:pPr>
              <a:t>‹#›</a:t>
            </a:fld>
            <a:endParaRPr lang="he-IL" dirty="0"/>
          </a:p>
        </p:txBody>
      </p:sp>
    </p:spTree>
    <p:extLst>
      <p:ext uri="{BB962C8B-B14F-4D97-AF65-F5344CB8AC3E}">
        <p14:creationId xmlns:p14="http://schemas.microsoft.com/office/powerpoint/2010/main" val="1632512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777F89C-9986-4EEF-A8EE-E88E109AB061}" type="slidenum">
              <a:rPr lang="he-IL"/>
              <a:pPr>
                <a:defRPr/>
              </a:pPr>
              <a:t>‹#›</a:t>
            </a:fld>
            <a:endParaRPr lang="he-IL" dirty="0"/>
          </a:p>
        </p:txBody>
      </p:sp>
    </p:spTree>
    <p:extLst>
      <p:ext uri="{BB962C8B-B14F-4D97-AF65-F5344CB8AC3E}">
        <p14:creationId xmlns:p14="http://schemas.microsoft.com/office/powerpoint/2010/main" val="3628212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A524840-CAFE-4600-A488-EAD2B1FE6997}" type="slidenum">
              <a:rPr lang="he-IL"/>
              <a:pPr>
                <a:defRPr/>
              </a:pPr>
              <a:t>‹#›</a:t>
            </a:fld>
            <a:endParaRPr lang="he-IL" dirty="0"/>
          </a:p>
        </p:txBody>
      </p:sp>
    </p:spTree>
    <p:extLst>
      <p:ext uri="{BB962C8B-B14F-4D97-AF65-F5344CB8AC3E}">
        <p14:creationId xmlns:p14="http://schemas.microsoft.com/office/powerpoint/2010/main" val="409091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49009CB-96A9-405D-9627-065BBFD749A4}" type="slidenum">
              <a:rPr lang="he-IL"/>
              <a:pPr>
                <a:defRPr/>
              </a:pPr>
              <a:t>‹#›</a:t>
            </a:fld>
            <a:endParaRPr lang="he-IL" dirty="0"/>
          </a:p>
        </p:txBody>
      </p:sp>
    </p:spTree>
    <p:extLst>
      <p:ext uri="{BB962C8B-B14F-4D97-AF65-F5344CB8AC3E}">
        <p14:creationId xmlns:p14="http://schemas.microsoft.com/office/powerpoint/2010/main" val="743279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F5926F5-26FF-4FB1-8951-059CF2EDD22C}"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7D3ACAB-3C2F-4452-9991-BFA39DAEC411}" type="slidenum">
              <a:rPr lang="he-IL"/>
              <a:pPr>
                <a:defRPr/>
              </a:pPr>
              <a:t>‹#›</a:t>
            </a:fld>
            <a:endParaRPr lang="he-IL" dirty="0"/>
          </a:p>
        </p:txBody>
      </p:sp>
    </p:spTree>
    <p:extLst>
      <p:ext uri="{BB962C8B-B14F-4D97-AF65-F5344CB8AC3E}">
        <p14:creationId xmlns:p14="http://schemas.microsoft.com/office/powerpoint/2010/main" val="3328210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02E34D81-3837-4EE5-B85D-5A7C16BDF216}"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237E7169-25EA-49B5-827E-E7B03639C879}" type="slidenum">
              <a:rPr lang="he-IL"/>
              <a:pPr>
                <a:defRPr/>
              </a:pPr>
              <a:t>‹#›</a:t>
            </a:fld>
            <a:endParaRPr lang="he-IL" dirty="0"/>
          </a:p>
        </p:txBody>
      </p:sp>
    </p:spTree>
    <p:extLst>
      <p:ext uri="{BB962C8B-B14F-4D97-AF65-F5344CB8AC3E}">
        <p14:creationId xmlns:p14="http://schemas.microsoft.com/office/powerpoint/2010/main" val="1529761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9607CAC-2F53-48C6-AD00-F60F7F7D51E4}" type="slidenum">
              <a:rPr lang="he-IL"/>
              <a:pPr>
                <a:defRPr/>
              </a:pPr>
              <a:t>‹#›</a:t>
            </a:fld>
            <a:endParaRPr lang="he-IL" dirty="0"/>
          </a:p>
        </p:txBody>
      </p:sp>
    </p:spTree>
    <p:extLst>
      <p:ext uri="{BB962C8B-B14F-4D97-AF65-F5344CB8AC3E}">
        <p14:creationId xmlns:p14="http://schemas.microsoft.com/office/powerpoint/2010/main" val="1637897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5363E2C-A2FF-434C-8AD9-57B59C6F1660}" type="slidenum">
              <a:rPr lang="he-IL"/>
              <a:pPr>
                <a:defRPr/>
              </a:pPr>
              <a:t>‹#›</a:t>
            </a:fld>
            <a:endParaRPr lang="he-IL" dirty="0"/>
          </a:p>
        </p:txBody>
      </p:sp>
    </p:spTree>
    <p:extLst>
      <p:ext uri="{BB962C8B-B14F-4D97-AF65-F5344CB8AC3E}">
        <p14:creationId xmlns:p14="http://schemas.microsoft.com/office/powerpoint/2010/main" val="2783026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3E5B747-E538-442B-AC12-1822D8C8A60B}"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0F4E911-8A2A-436B-96F8-AEE1DEDE51DB}" type="slidenum">
              <a:rPr lang="he-IL"/>
              <a:pPr>
                <a:defRPr/>
              </a:pPr>
              <a:t>‹#›</a:t>
            </a:fld>
            <a:endParaRPr lang="he-IL" dirty="0"/>
          </a:p>
        </p:txBody>
      </p:sp>
    </p:spTree>
    <p:extLst>
      <p:ext uri="{BB962C8B-B14F-4D97-AF65-F5344CB8AC3E}">
        <p14:creationId xmlns:p14="http://schemas.microsoft.com/office/powerpoint/2010/main" val="2620154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819F932-B08C-4A93-92C1-D1F671FDB62E}"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5A117F73-CA68-4164-BEC1-E400C46B874F}" type="slidenum">
              <a:rPr lang="he-IL"/>
              <a:pPr>
                <a:defRPr/>
              </a:pPr>
              <a:t>‹#›</a:t>
            </a:fld>
            <a:endParaRPr lang="he-IL" dirty="0"/>
          </a:p>
        </p:txBody>
      </p:sp>
    </p:spTree>
    <p:extLst>
      <p:ext uri="{BB962C8B-B14F-4D97-AF65-F5344CB8AC3E}">
        <p14:creationId xmlns:p14="http://schemas.microsoft.com/office/powerpoint/2010/main" val="1732407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3B4AB87-B7AF-4E07-9C4C-BEA6E0C33AAF}" type="slidenum">
              <a:rPr lang="he-IL"/>
              <a:pPr>
                <a:defRPr/>
              </a:pPr>
              <a:t>‹#›</a:t>
            </a:fld>
            <a:endParaRPr lang="he-IL" dirty="0"/>
          </a:p>
        </p:txBody>
      </p:sp>
    </p:spTree>
    <p:extLst>
      <p:ext uri="{BB962C8B-B14F-4D97-AF65-F5344CB8AC3E}">
        <p14:creationId xmlns:p14="http://schemas.microsoft.com/office/powerpoint/2010/main" val="2864255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B417B19-17E5-4987-9884-4C52A48B7E9A}" type="slidenum">
              <a:rPr lang="he-IL"/>
              <a:pPr>
                <a:defRPr/>
              </a:pPr>
              <a:t>‹#›</a:t>
            </a:fld>
            <a:endParaRPr lang="he-IL" dirty="0"/>
          </a:p>
        </p:txBody>
      </p:sp>
    </p:spTree>
    <p:extLst>
      <p:ext uri="{BB962C8B-B14F-4D97-AF65-F5344CB8AC3E}">
        <p14:creationId xmlns:p14="http://schemas.microsoft.com/office/powerpoint/2010/main" val="3439802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87C3165-AF97-4354-A5CC-B64C2AE5DBCC}"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4BB8211-834A-4853-9A10-810B9AC3ABF2}" type="slidenum">
              <a:rPr lang="he-IL"/>
              <a:pPr>
                <a:defRPr/>
              </a:pPr>
              <a:t>‹#›</a:t>
            </a:fld>
            <a:endParaRPr lang="he-IL" dirty="0"/>
          </a:p>
        </p:txBody>
      </p:sp>
    </p:spTree>
    <p:extLst>
      <p:ext uri="{BB962C8B-B14F-4D97-AF65-F5344CB8AC3E}">
        <p14:creationId xmlns:p14="http://schemas.microsoft.com/office/powerpoint/2010/main" val="2544349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E039B5F-4855-4243-A0C5-345F62EF5A30}"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B7576BB-9D6E-46DC-AF7A-0548AFA69D26}" type="slidenum">
              <a:rPr lang="he-IL"/>
              <a:pPr>
                <a:defRPr/>
              </a:pPr>
              <a:t>‹#›</a:t>
            </a:fld>
            <a:endParaRPr lang="he-IL" dirty="0"/>
          </a:p>
        </p:txBody>
      </p:sp>
    </p:spTree>
    <p:extLst>
      <p:ext uri="{BB962C8B-B14F-4D97-AF65-F5344CB8AC3E}">
        <p14:creationId xmlns:p14="http://schemas.microsoft.com/office/powerpoint/2010/main" val="315645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FA27BED-1900-4F5A-A040-28F9D912B759}" type="slidenum">
              <a:rPr lang="he-IL"/>
              <a:pPr>
                <a:defRPr/>
              </a:pPr>
              <a:t>‹#›</a:t>
            </a:fld>
            <a:endParaRPr lang="he-IL" dirty="0"/>
          </a:p>
        </p:txBody>
      </p:sp>
    </p:spTree>
    <p:extLst>
      <p:ext uri="{BB962C8B-B14F-4D97-AF65-F5344CB8AC3E}">
        <p14:creationId xmlns:p14="http://schemas.microsoft.com/office/powerpoint/2010/main" val="538578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0C1DB1E-0826-4540-8013-A399E79232F7}" type="slidenum">
              <a:rPr lang="he-IL"/>
              <a:pPr>
                <a:defRPr/>
              </a:pPr>
              <a:t>‹#›</a:t>
            </a:fld>
            <a:endParaRPr lang="he-IL" dirty="0"/>
          </a:p>
        </p:txBody>
      </p:sp>
    </p:spTree>
    <p:extLst>
      <p:ext uri="{BB962C8B-B14F-4D97-AF65-F5344CB8AC3E}">
        <p14:creationId xmlns:p14="http://schemas.microsoft.com/office/powerpoint/2010/main" val="448893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CC4334B5-2B8B-488F-8E21-215A5E810AA5}" type="slidenum">
              <a:rPr lang="he-IL"/>
              <a:pPr>
                <a:defRPr/>
              </a:pPr>
              <a:t>‹#›</a:t>
            </a:fld>
            <a:endParaRPr lang="he-IL" dirty="0"/>
          </a:p>
        </p:txBody>
      </p:sp>
    </p:spTree>
    <p:extLst>
      <p:ext uri="{BB962C8B-B14F-4D97-AF65-F5344CB8AC3E}">
        <p14:creationId xmlns:p14="http://schemas.microsoft.com/office/powerpoint/2010/main" val="1030919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A32D6FE1-66EF-48C2-BE22-04AA9AC2E386}"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FAB8701-EE19-47B8-9761-833ECA4D15BB}" type="slidenum">
              <a:rPr lang="he-IL"/>
              <a:pPr>
                <a:defRPr/>
              </a:pPr>
              <a:t>‹#›</a:t>
            </a:fld>
            <a:endParaRPr lang="he-IL" dirty="0"/>
          </a:p>
        </p:txBody>
      </p:sp>
    </p:spTree>
    <p:extLst>
      <p:ext uri="{BB962C8B-B14F-4D97-AF65-F5344CB8AC3E}">
        <p14:creationId xmlns:p14="http://schemas.microsoft.com/office/powerpoint/2010/main" val="27212984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7BDDA17-1825-4F57-8FC8-C170670F9BC7}" type="slidenum">
              <a:rPr lang="he-IL"/>
              <a:pPr>
                <a:defRPr/>
              </a:pPr>
              <a:t>‹#›</a:t>
            </a:fld>
            <a:endParaRPr lang="he-IL" dirty="0"/>
          </a:p>
        </p:txBody>
      </p:sp>
    </p:spTree>
    <p:extLst>
      <p:ext uri="{BB962C8B-B14F-4D97-AF65-F5344CB8AC3E}">
        <p14:creationId xmlns:p14="http://schemas.microsoft.com/office/powerpoint/2010/main" val="2260830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73B8982-638B-4957-A925-E070D3A39898}" type="slidenum">
              <a:rPr lang="he-IL"/>
              <a:pPr>
                <a:defRPr/>
              </a:pPr>
              <a:t>‹#›</a:t>
            </a:fld>
            <a:endParaRPr lang="he-IL" dirty="0"/>
          </a:p>
        </p:txBody>
      </p:sp>
    </p:spTree>
    <p:extLst>
      <p:ext uri="{BB962C8B-B14F-4D97-AF65-F5344CB8AC3E}">
        <p14:creationId xmlns:p14="http://schemas.microsoft.com/office/powerpoint/2010/main" val="251205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E21EB71C-0E03-4BC7-80B3-798BF527E575}"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734E113-85F6-4851-87A2-F4D39266AA51}" type="slidenum">
              <a:rPr lang="he-IL"/>
              <a:pPr>
                <a:defRPr/>
              </a:pPr>
              <a:t>‹#›</a:t>
            </a:fld>
            <a:endParaRPr lang="he-IL" dirty="0"/>
          </a:p>
        </p:txBody>
      </p:sp>
    </p:spTree>
    <p:extLst>
      <p:ext uri="{BB962C8B-B14F-4D97-AF65-F5344CB8AC3E}">
        <p14:creationId xmlns:p14="http://schemas.microsoft.com/office/powerpoint/2010/main" val="682881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07C76143-92CE-47E2-BC6B-D22A7D63F096}"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2AE53EF5-CF12-4379-8BD9-F02A17EBAB98}" type="slidenum">
              <a:rPr lang="he-IL"/>
              <a:pPr>
                <a:defRPr/>
              </a:pPr>
              <a:t>‹#›</a:t>
            </a:fld>
            <a:endParaRPr lang="he-IL" dirty="0"/>
          </a:p>
        </p:txBody>
      </p:sp>
    </p:spTree>
    <p:extLst>
      <p:ext uri="{BB962C8B-B14F-4D97-AF65-F5344CB8AC3E}">
        <p14:creationId xmlns:p14="http://schemas.microsoft.com/office/powerpoint/2010/main" val="3294307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BB935EF7-D825-418A-90A7-4C758D0B99DD}"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0CD853B3-12BC-43BB-B95E-0CF6A3F09BBA}" type="slidenum">
              <a:rPr lang="he-IL"/>
              <a:pPr>
                <a:defRPr/>
              </a:pPr>
              <a:t>‹#›</a:t>
            </a:fld>
            <a:endParaRPr lang="he-IL" dirty="0"/>
          </a:p>
        </p:txBody>
      </p:sp>
    </p:spTree>
    <p:extLst>
      <p:ext uri="{BB962C8B-B14F-4D97-AF65-F5344CB8AC3E}">
        <p14:creationId xmlns:p14="http://schemas.microsoft.com/office/powerpoint/2010/main" val="276701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7235EF70-8A68-4BEA-BC91-00B4E58C3650}" type="datetime8">
              <a:rPr lang="he-IL"/>
              <a:pPr>
                <a:defRPr/>
              </a:pPr>
              <a:t>03 ספטמבר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1DD387CC-3C14-4970-9C55-0E011D8B2C96}" type="slidenum">
              <a:rPr lang="he-IL"/>
              <a:pPr>
                <a:defRPr/>
              </a:pPr>
              <a:t>‹#›</a:t>
            </a:fld>
            <a:endParaRPr lang="he-IL" dirty="0"/>
          </a:p>
        </p:txBody>
      </p:sp>
    </p:spTree>
    <p:extLst>
      <p:ext uri="{BB962C8B-B14F-4D97-AF65-F5344CB8AC3E}">
        <p14:creationId xmlns:p14="http://schemas.microsoft.com/office/powerpoint/2010/main" val="1712658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2AA6D76C-E779-457B-98AE-9016420D7B7A}" type="slidenum">
              <a:rPr lang="he-IL"/>
              <a:pPr>
                <a:defRPr/>
              </a:pPr>
              <a:t>‹#›</a:t>
            </a:fld>
            <a:endParaRPr lang="he-IL" dirty="0"/>
          </a:p>
        </p:txBody>
      </p:sp>
    </p:spTree>
    <p:extLst>
      <p:ext uri="{BB962C8B-B14F-4D97-AF65-F5344CB8AC3E}">
        <p14:creationId xmlns:p14="http://schemas.microsoft.com/office/powerpoint/2010/main" val="16534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16E4DD1E-20C9-47F9-A1A7-6B72706601AF}" type="slidenum">
              <a:rPr lang="he-IL"/>
              <a:pPr>
                <a:defRPr/>
              </a:pPr>
              <a:t>‹#›</a:t>
            </a:fld>
            <a:endParaRPr lang="he-IL" dirty="0"/>
          </a:p>
        </p:txBody>
      </p:sp>
    </p:spTree>
    <p:extLst>
      <p:ext uri="{BB962C8B-B14F-4D97-AF65-F5344CB8AC3E}">
        <p14:creationId xmlns:p14="http://schemas.microsoft.com/office/powerpoint/2010/main" val="27288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6ED2F6A-F289-4342-AA8E-A13938586CC0}" type="slidenum">
              <a:rPr lang="he-IL"/>
              <a:pPr>
                <a:defRPr/>
              </a:pPr>
              <a:t>‹#›</a:t>
            </a:fld>
            <a:endParaRPr lang="he-IL" dirty="0"/>
          </a:p>
        </p:txBody>
      </p:sp>
    </p:spTree>
    <p:extLst>
      <p:ext uri="{BB962C8B-B14F-4D97-AF65-F5344CB8AC3E}">
        <p14:creationId xmlns:p14="http://schemas.microsoft.com/office/powerpoint/2010/main" val="1276232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6.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8.xml"/><Relationship Id="rId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A47123E-99DD-481A-8F57-0A04E2518863}"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2B31C2D-4DC1-4E2A-9871-720AFDFDD95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28" r:id="rId1"/>
    <p:sldLayoutId id="2147486329" r:id="rId2"/>
    <p:sldLayoutId id="2147486330" r:id="rId3"/>
    <p:sldLayoutId id="2147486324" r:id="rId4"/>
    <p:sldLayoutId id="2147486331"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24E0AB83-F84C-4A96-BB7F-50C9DBDA2B14}"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48D45FE-5693-4A75-934E-F78A6DB8990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32" r:id="rId1"/>
    <p:sldLayoutId id="2147486333" r:id="rId2"/>
    <p:sldLayoutId id="2147486334" r:id="rId3"/>
    <p:sldLayoutId id="2147486335" r:id="rId4"/>
    <p:sldLayoutId id="2147486336" r:id="rId5"/>
    <p:sldLayoutId id="2147486337"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4644AA3-594E-4DFD-89ED-A48FC29B8C3C}"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B5878DE-9D43-4557-845C-C30C9784971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38" r:id="rId1"/>
    <p:sldLayoutId id="2147486339" r:id="rId2"/>
    <p:sldLayoutId id="2147486340" r:id="rId3"/>
    <p:sldLayoutId id="2147486341" r:id="rId4"/>
    <p:sldLayoutId id="214748634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55DBF48-FF8F-40AD-AD23-D7C2AA4AB265}"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DB90059-86D2-4EAA-A936-2B1BE478BB18}"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43" r:id="rId1"/>
    <p:sldLayoutId id="2147486344" r:id="rId2"/>
    <p:sldLayoutId id="2147486345" r:id="rId3"/>
    <p:sldLayoutId id="214748634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D0234FE-2854-4AE4-A88D-8AD77735EF64}"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975F114-EF14-43E5-A601-DE7E0135922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47" r:id="rId1"/>
    <p:sldLayoutId id="2147486348" r:id="rId2"/>
    <p:sldLayoutId id="2147486349" r:id="rId3"/>
    <p:sldLayoutId id="214748632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ED948E3-5E78-402C-8AB5-B41759537F96}"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A37650B-8FA7-4867-B9D2-A9BF93D5E09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50" r:id="rId1"/>
    <p:sldLayoutId id="2147486351" r:id="rId2"/>
    <p:sldLayoutId id="2147486352" r:id="rId3"/>
    <p:sldLayoutId id="214748632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B4D297BF-E8A6-493E-B96A-E67F44659233}"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3530BEAD-0F3A-4180-A9C4-65562C3196E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53" r:id="rId1"/>
    <p:sldLayoutId id="2147486354" r:id="rId2"/>
    <p:sldLayoutId id="2147486355"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6DBB85F-33AC-4909-AF32-B0E210B90FE5}" type="datetime8">
              <a:rPr lang="he-IL"/>
              <a:pPr>
                <a:defRPr/>
              </a:pPr>
              <a:t>03 ספטמבר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08BAAE7-83A0-4CF6-B663-0EEC2679751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6356" r:id="rId1"/>
    <p:sldLayoutId id="2147486357" r:id="rId2"/>
    <p:sldLayoutId id="2147486358" r:id="rId3"/>
    <p:sldLayoutId id="214748632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commons.wikimedia.org/wiki/File:Bacteriarazorback.jp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hyperlink" Target="http://www.cdc.gov/media/subtopic/library/diseases.htm" TargetMode="External"/><Relationship Id="rId5" Type="http://schemas.openxmlformats.org/officeDocument/2006/relationships/image" Target="../media/image4.gif"/><Relationship Id="rId10" Type="http://schemas.openxmlformats.org/officeDocument/2006/relationships/image" Target="../media/image8.png"/><Relationship Id="rId4" Type="http://schemas.openxmlformats.org/officeDocument/2006/relationships/image" Target="../media/image2.gif"/><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gif"/><Relationship Id="rId1" Type="http://schemas.openxmlformats.org/officeDocument/2006/relationships/slideLayout" Target="../slideLayouts/slideLayout24.xml"/><Relationship Id="rId5" Type="http://schemas.openxmlformats.org/officeDocument/2006/relationships/image" Target="../media/image27.png"/><Relationship Id="rId4" Type="http://schemas.openxmlformats.org/officeDocument/2006/relationships/hyperlink" Target="http://www.cdc.gov/media/subtopic/library/diseases.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8.png"/><Relationship Id="rId1" Type="http://schemas.openxmlformats.org/officeDocument/2006/relationships/slideLayout" Target="../slideLayouts/slideLayout24.xml"/><Relationship Id="rId6" Type="http://schemas.openxmlformats.org/officeDocument/2006/relationships/image" Target="../media/image30.jpeg"/><Relationship Id="rId5" Type="http://schemas.openxmlformats.org/officeDocument/2006/relationships/hyperlink" Target="http://upload.wikimedia.org/wikipedia/commons/d/d3/Staphylococcus_aureus_VISA_2.jpg" TargetMode="Externa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hyperlink" Target="http://www.rijksmuseum.nl/collectie/zoeken/asset.jsp?id=SK-A-957&amp;lang=e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gif"/><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gif"/><Relationship Id="rId1" Type="http://schemas.openxmlformats.org/officeDocument/2006/relationships/slideLayout" Target="../slideLayouts/slideLayout35.xml"/><Relationship Id="rId5" Type="http://schemas.openxmlformats.org/officeDocument/2006/relationships/image" Target="../media/image35.jpe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gif"/><Relationship Id="rId1" Type="http://schemas.openxmlformats.org/officeDocument/2006/relationships/slideLayout" Target="../slideLayouts/slideLayout35.xml"/><Relationship Id="rId5" Type="http://schemas.openxmlformats.org/officeDocument/2006/relationships/image" Target="../media/image35.jpe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gif"/><Relationship Id="rId1" Type="http://schemas.openxmlformats.org/officeDocument/2006/relationships/slideLayout" Target="../slideLayouts/slideLayout28.xml"/><Relationship Id="rId6" Type="http://schemas.openxmlformats.org/officeDocument/2006/relationships/image" Target="../media/image19.png"/><Relationship Id="rId5" Type="http://schemas.openxmlformats.org/officeDocument/2006/relationships/hyperlink" Target="http://upload.wikimedia.org/wikipedia/commons/6/64/Average_prokaryote_cell-_unlabled.svg"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6/64/Average_prokaryote_cell-_unlabled.svg" TargetMode="External"/><Relationship Id="rId2" Type="http://schemas.openxmlformats.org/officeDocument/2006/relationships/image" Target="../media/image2.gif"/><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6/64/Average_prokaryote_cell-_unlabled.svg" TargetMode="External"/><Relationship Id="rId2" Type="http://schemas.openxmlformats.org/officeDocument/2006/relationships/image" Target="../media/image2.gif"/><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9540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6" name="TextBox 5"/>
          <p:cNvSpPr txBox="1"/>
          <p:nvPr/>
        </p:nvSpPr>
        <p:spPr>
          <a:xfrm>
            <a:off x="642938" y="1000125"/>
            <a:ext cx="8143875" cy="5842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200" b="1" dirty="0">
                <a:solidFill>
                  <a:srgbClr val="FF6600"/>
                </a:solidFill>
                <a:latin typeface="+mn-lt"/>
                <a:cs typeface="+mn-cs"/>
              </a:rPr>
              <a:t>מבוא למיקרוביולוגיה ומבנה תא החיידק</a:t>
            </a:r>
          </a:p>
        </p:txBody>
      </p:sp>
      <p:sp>
        <p:nvSpPr>
          <p:cNvPr id="18" name="Rectangle 17"/>
          <p:cNvSpPr/>
          <p:nvPr/>
        </p:nvSpPr>
        <p:spPr>
          <a:xfrm>
            <a:off x="563563" y="1933575"/>
            <a:ext cx="8143875" cy="16319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5"/>
              </a:buBlip>
              <a:defRPr/>
            </a:pPr>
            <a:r>
              <a:rPr lang="he-IL" sz="2000" dirty="0">
                <a:solidFill>
                  <a:schemeClr val="tx1"/>
                </a:solidFill>
              </a:rPr>
              <a:t> קבוצות האורגניזמים שהמיקרוביולוגיה עוסקת בהם </a:t>
            </a:r>
          </a:p>
          <a:p>
            <a:pPr fontAlgn="auto">
              <a:spcBef>
                <a:spcPts val="0"/>
              </a:spcBef>
              <a:spcAft>
                <a:spcPts val="0"/>
              </a:spcAft>
              <a:buFontTx/>
              <a:buBlip>
                <a:blip r:embed="rId5"/>
              </a:buBlip>
              <a:defRPr/>
            </a:pPr>
            <a:r>
              <a:rPr lang="he-IL" sz="2000" dirty="0">
                <a:solidFill>
                  <a:schemeClr val="tx1"/>
                </a:solidFill>
              </a:rPr>
              <a:t> מבנה תא החיידק, והשוואה בין תאים פרוקריוטיים ותאים אאוקריוטיים</a:t>
            </a:r>
          </a:p>
          <a:p>
            <a:pPr fontAlgn="auto">
              <a:spcBef>
                <a:spcPts val="0"/>
              </a:spcBef>
              <a:spcAft>
                <a:spcPts val="0"/>
              </a:spcAft>
              <a:buFontTx/>
              <a:buBlip>
                <a:blip r:embed="rId5"/>
              </a:buBlip>
              <a:defRPr/>
            </a:pPr>
            <a:r>
              <a:rPr lang="he-IL" sz="2000" dirty="0">
                <a:solidFill>
                  <a:schemeClr val="tx1"/>
                </a:solidFill>
              </a:rPr>
              <a:t> חיידקי גראם חיוביים וחיידקי גראם שליליים</a:t>
            </a:r>
          </a:p>
          <a:p>
            <a:pPr fontAlgn="auto">
              <a:spcBef>
                <a:spcPts val="0"/>
              </a:spcBef>
              <a:spcAft>
                <a:spcPts val="0"/>
              </a:spcAft>
              <a:buFontTx/>
              <a:buBlip>
                <a:blip r:embed="rId5"/>
              </a:buBlip>
              <a:defRPr/>
            </a:pPr>
            <a:r>
              <a:rPr lang="he-IL" sz="2000" dirty="0">
                <a:solidFill>
                  <a:schemeClr val="tx1"/>
                </a:solidFill>
              </a:rPr>
              <a:t> התאוריה האנדוסימביוטית</a:t>
            </a:r>
          </a:p>
          <a:p>
            <a:pPr fontAlgn="auto">
              <a:spcBef>
                <a:spcPts val="0"/>
              </a:spcBef>
              <a:spcAft>
                <a:spcPts val="0"/>
              </a:spcAft>
              <a:buFontTx/>
              <a:buBlip>
                <a:blip r:embed="rId5"/>
              </a:buBlip>
              <a:defRPr/>
            </a:pPr>
            <a:r>
              <a:rPr lang="he-IL" sz="2000" dirty="0">
                <a:solidFill>
                  <a:schemeClr val="tx1"/>
                </a:solidFill>
              </a:rPr>
              <a:t> יצירת נבגים על ידי חיידקים בתנאי סביבה קשים</a:t>
            </a:r>
          </a:p>
        </p:txBody>
      </p:sp>
      <p:sp>
        <p:nvSpPr>
          <p:cNvPr id="40965" name="Rectangle 18"/>
          <p:cNvSpPr>
            <a:spLocks noChangeArrowheads="1"/>
          </p:cNvSpPr>
          <p:nvPr/>
        </p:nvSpPr>
        <p:spPr bwMode="auto">
          <a:xfrm>
            <a:off x="7296150" y="1593850"/>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971550" y="331788"/>
            <a:ext cx="9758363" cy="6445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1D4C72"/>
                </a:solidFill>
                <a:latin typeface="Arial"/>
                <a:cs typeface="Arial"/>
              </a:rPr>
              <a:t>מיקרואורגניזמים</a:t>
            </a:r>
            <a:endParaRPr lang="he-IL" sz="3600" b="1" noProof="1">
              <a:solidFill>
                <a:schemeClr val="accent6">
                  <a:lumMod val="50000"/>
                  <a:lumOff val="50000"/>
                </a:schemeClr>
              </a:solidFill>
              <a:latin typeface="Arial"/>
              <a:cs typeface="Arial"/>
            </a:endParaRPr>
          </a:p>
        </p:txBody>
      </p:sp>
      <p:grpSp>
        <p:nvGrpSpPr>
          <p:cNvPr id="40967" name="קבוצה 1"/>
          <p:cNvGrpSpPr>
            <a:grpSpLocks/>
          </p:cNvGrpSpPr>
          <p:nvPr/>
        </p:nvGrpSpPr>
        <p:grpSpPr bwMode="auto">
          <a:xfrm>
            <a:off x="350838" y="4122738"/>
            <a:ext cx="8513762" cy="2486025"/>
            <a:chOff x="500063" y="4122915"/>
            <a:chExt cx="8514260" cy="2486190"/>
          </a:xfrm>
        </p:grpSpPr>
        <p:pic>
          <p:nvPicPr>
            <p:cNvPr id="10" name="Picture 4" descr="http://upload.wikimedia.org/wikipedia/commons/f/f6/Bacteriarazorback.jpg"/>
            <p:cNvPicPr>
              <a:picLocks noChangeAspect="1" noChangeArrowheads="1"/>
            </p:cNvPicPr>
            <p:nvPr/>
          </p:nvPicPr>
          <p:blipFill>
            <a:blip r:embed="rId6" cstate="print">
              <a:extLst/>
            </a:blip>
            <a:srcRect/>
            <a:stretch>
              <a:fillRect/>
            </a:stretch>
          </p:blipFill>
          <p:spPr bwMode="auto">
            <a:xfrm>
              <a:off x="6658578" y="4138043"/>
              <a:ext cx="2312997" cy="1876900"/>
            </a:xfrm>
            <a:prstGeom prst="rect">
              <a:avLst/>
            </a:prstGeom>
            <a:noFill/>
            <a:ln>
              <a:noFill/>
            </a:ln>
            <a:scene3d>
              <a:camera prst="orthographicFront"/>
              <a:lightRig rig="threePt" dir="t"/>
            </a:scene3d>
            <a:sp3d>
              <a:bevelT/>
            </a:sp3d>
            <a:extLst/>
          </p:spPr>
        </p:pic>
        <p:sp>
          <p:nvSpPr>
            <p:cNvPr id="40969" name="TextBox 8"/>
            <p:cNvSpPr txBox="1">
              <a:spLocks noChangeArrowheads="1"/>
            </p:cNvSpPr>
            <p:nvPr/>
          </p:nvSpPr>
          <p:spPr bwMode="auto">
            <a:xfrm>
              <a:off x="3532365" y="6175688"/>
              <a:ext cx="1446297" cy="33974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חיידקים</a:t>
              </a:r>
            </a:p>
          </p:txBody>
        </p:sp>
        <p:sp>
          <p:nvSpPr>
            <p:cNvPr id="40970" name="מלבן 1"/>
            <p:cNvSpPr>
              <a:spLocks noChangeArrowheads="1"/>
            </p:cNvSpPr>
            <p:nvPr/>
          </p:nvSpPr>
          <p:spPr bwMode="auto">
            <a:xfrm>
              <a:off x="6685461" y="5973511"/>
              <a:ext cx="2328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Calibri" pitchFamily="34" charset="0"/>
                  <a:cs typeface="Times New Roman" pitchFamily="18" charset="0"/>
                </a:rPr>
                <a:t> </a:t>
              </a:r>
              <a:r>
                <a:rPr lang="he-IL" sz="1100">
                  <a:latin typeface="Calibri" pitchFamily="34" charset="0"/>
                  <a:cs typeface="Times New Roman" pitchFamily="18" charset="0"/>
                </a:rPr>
                <a:t>©</a:t>
              </a:r>
              <a:r>
                <a:rPr lang="en-US">
                  <a:latin typeface="Calibri" pitchFamily="34" charset="0"/>
                  <a:cs typeface="Times New Roman" pitchFamily="18" charset="0"/>
                </a:rPr>
                <a:t> </a:t>
              </a:r>
              <a:r>
                <a:rPr lang="en-US" sz="1100">
                  <a:latin typeface="Calibri" pitchFamily="34" charset="0"/>
                  <a:cs typeface="Times New Roman" pitchFamily="18" charset="0"/>
                </a:rPr>
                <a:t>Anlace at </a:t>
              </a:r>
              <a:r>
                <a:rPr lang="en-US" sz="1100" u="sng">
                  <a:solidFill>
                    <a:srgbClr val="0000FF"/>
                  </a:solidFill>
                  <a:latin typeface="Calibri" pitchFamily="34" charset="0"/>
                  <a:cs typeface="Times New Roman" pitchFamily="18" charset="0"/>
                  <a:hlinkClick r:id="rId7"/>
                </a:rPr>
                <a:t>Wikimedia commo</a:t>
              </a:r>
              <a:r>
                <a:rPr lang="en-US" u="sng">
                  <a:solidFill>
                    <a:srgbClr val="0000FF"/>
                  </a:solidFill>
                  <a:latin typeface="Calibri" pitchFamily="34" charset="0"/>
                  <a:cs typeface="Times New Roman" pitchFamily="18" charset="0"/>
                  <a:hlinkClick r:id="rId7"/>
                </a:rPr>
                <a:t>ns</a:t>
              </a:r>
              <a:endParaRPr lang="he-IL"/>
            </a:p>
          </p:txBody>
        </p:sp>
        <p:pic>
          <p:nvPicPr>
            <p:cNvPr id="4097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4122915"/>
              <a:ext cx="1908338" cy="18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8401" y="4122916"/>
              <a:ext cx="2236032" cy="189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1426" y="4134919"/>
              <a:ext cx="2035398" cy="188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מלבן 13"/>
            <p:cNvSpPr>
              <a:spLocks noChangeArrowheads="1"/>
            </p:cNvSpPr>
            <p:nvPr/>
          </p:nvSpPr>
          <p:spPr bwMode="auto">
            <a:xfrm>
              <a:off x="500063" y="6008941"/>
              <a:ext cx="205571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a:hlinkClick r:id="rId11"/>
                </a:rPr>
                <a:t>Fotos:Janice Haney Carr, Centers for Disease Control and Prevention</a:t>
              </a:r>
              <a:endParaRPr lang="he-IL" sz="1100"/>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חיידקי גראם+ וחיידקי גראם-</a:t>
            </a:r>
            <a:endParaRPr lang="he-IL" sz="1800" dirty="0" smtClean="0">
              <a:solidFill>
                <a:schemeClr val="accent6">
                  <a:lumMod val="50000"/>
                  <a:lumOff val="50000"/>
                </a:schemeClr>
              </a:solidFill>
            </a:endParaRPr>
          </a:p>
        </p:txBody>
      </p:sp>
      <p:sp>
        <p:nvSpPr>
          <p:cNvPr id="50180" name="TextBox 8"/>
          <p:cNvSpPr txBox="1">
            <a:spLocks noChangeArrowheads="1"/>
          </p:cNvSpPr>
          <p:nvPr/>
        </p:nvSpPr>
        <p:spPr bwMode="auto">
          <a:xfrm>
            <a:off x="323850" y="476250"/>
            <a:ext cx="8123238" cy="1200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noProof="1"/>
              <a:t>נהוג לחלק את החיידקים לשתי קבוצות: גראם חיוביים (גרם+), וגראם שליליים (גרם-). החלוקה מבוססת על שיטת צביעה של חיידקים שפיתח החוקר הדני כריסטיאן גראם. בצביעה לפי שיטת גראם, חיידקי גראם+ קולטים את הצבע (הסגול) ונצבעים בסגול, </a:t>
            </a:r>
          </a:p>
          <a:p>
            <a:pPr eaLnBrk="1" hangingPunct="1"/>
            <a:r>
              <a:rPr lang="he-IL" noProof="1"/>
              <a:t>ואילו חיידקי גראם- אינם קולטים את הצבע.</a:t>
            </a:r>
          </a:p>
        </p:txBody>
      </p:sp>
      <p:sp>
        <p:nvSpPr>
          <p:cNvPr id="50181" name="TextBox 8"/>
          <p:cNvSpPr txBox="1">
            <a:spLocks noChangeArrowheads="1"/>
          </p:cNvSpPr>
          <p:nvPr/>
        </p:nvSpPr>
        <p:spPr bwMode="auto">
          <a:xfrm>
            <a:off x="493713" y="3756025"/>
            <a:ext cx="8123237"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noProof="1"/>
              <a:t>הצביעה השונה נובעת מן השוני במבנה הדופן של תאי החיידקים. אחד ההבדלים הבולטים הוא בעובי דופנות התאים: דופנות התאים של חיידקי גראם+ עבות יותר מדופנות התאים </a:t>
            </a:r>
          </a:p>
          <a:p>
            <a:pPr eaLnBrk="1" hangingPunct="1"/>
            <a:r>
              <a:rPr lang="he-IL" noProof="1"/>
              <a:t>של חיידקי גראם-.</a:t>
            </a:r>
          </a:p>
          <a:p>
            <a:pPr eaLnBrk="1" hangingPunct="1"/>
            <a:r>
              <a:rPr lang="he-IL" noProof="1"/>
              <a:t>השוני במבנה הדופן גורם להבדלים ברגישות החיידקים לחומרים שונים: חיידקי </a:t>
            </a:r>
            <a:r>
              <a:rPr lang="he-IL" noProof="1" smtClean="0"/>
              <a:t>גראם+ רגישים </a:t>
            </a:r>
            <a:r>
              <a:rPr lang="he-IL" noProof="1"/>
              <a:t>יותר לחומרי </a:t>
            </a:r>
            <a:r>
              <a:rPr lang="he-IL" noProof="1" smtClean="0"/>
              <a:t>חיטוי ולאנטיביוטיקה </a:t>
            </a:r>
            <a:r>
              <a:rPr lang="he-IL" noProof="1"/>
              <a:t>פניצילין. (ובכך נדון בפרק העוסק בתגובת החיידקים לאנטיביוטיקה).</a:t>
            </a:r>
          </a:p>
        </p:txBody>
      </p:sp>
      <p:sp>
        <p:nvSpPr>
          <p:cNvPr id="50182" name="TextBox 8"/>
          <p:cNvSpPr txBox="1">
            <a:spLocks noChangeArrowheads="1"/>
          </p:cNvSpPr>
          <p:nvPr/>
        </p:nvSpPr>
        <p:spPr bwMode="auto">
          <a:xfrm>
            <a:off x="209550" y="5692775"/>
            <a:ext cx="8456613" cy="92392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noProof="1"/>
              <a:t>בימינו, צביעת גראם היא אחת השיטות החשובות להבחנה בין סוגי החיידקים במדע וברפואה.</a:t>
            </a:r>
          </a:p>
          <a:p>
            <a:pPr eaLnBrk="1" hangingPunct="1"/>
            <a:r>
              <a:rPr lang="he-IL" noProof="1"/>
              <a:t>שימו לב! לעתים, בהוראות השימוש של תרופות אנטיביוטיות מוזכרת יעילות התרופה בהקשר </a:t>
            </a:r>
          </a:p>
          <a:p>
            <a:pPr eaLnBrk="1" hangingPunct="1"/>
            <a:r>
              <a:rPr lang="he-IL" noProof="1"/>
              <a:t>של חיידקי גראם+  וחיידקי גראם-.</a:t>
            </a:r>
          </a:p>
        </p:txBody>
      </p:sp>
      <p:grpSp>
        <p:nvGrpSpPr>
          <p:cNvPr id="50183" name="קבוצה 8"/>
          <p:cNvGrpSpPr>
            <a:grpSpLocks/>
          </p:cNvGrpSpPr>
          <p:nvPr/>
        </p:nvGrpSpPr>
        <p:grpSpPr bwMode="auto">
          <a:xfrm>
            <a:off x="5127625" y="1789113"/>
            <a:ext cx="1476375" cy="1201737"/>
            <a:chOff x="8477578" y="2091214"/>
            <a:chExt cx="1476375" cy="1201738"/>
          </a:xfrm>
        </p:grpSpPr>
        <p:sp>
          <p:nvSpPr>
            <p:cNvPr id="7" name="מלבן 6"/>
            <p:cNvSpPr/>
            <p:nvPr/>
          </p:nvSpPr>
          <p:spPr>
            <a:xfrm>
              <a:off x="8477578" y="2091214"/>
              <a:ext cx="1476375" cy="1201738"/>
            </a:xfrm>
            <a:prstGeom prst="rect">
              <a:avLst/>
            </a:prstGeom>
            <a:solidFill>
              <a:srgbClr val="FFFFCC">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0202" name="קבוצה 4"/>
            <p:cNvGrpSpPr>
              <a:grpSpLocks/>
            </p:cNvGrpSpPr>
            <p:nvPr/>
          </p:nvGrpSpPr>
          <p:grpSpPr bwMode="auto">
            <a:xfrm>
              <a:off x="8802743" y="2308132"/>
              <a:ext cx="993775" cy="750888"/>
              <a:chOff x="8061821" y="2423319"/>
              <a:chExt cx="994867" cy="751681"/>
            </a:xfrm>
          </p:grpSpPr>
          <p:sp>
            <p:nvSpPr>
              <p:cNvPr id="2" name="אליפסה 1"/>
              <p:cNvSpPr/>
              <p:nvPr/>
            </p:nvSpPr>
            <p:spPr>
              <a:xfrm rot="16200000">
                <a:off x="8317170" y="2411967"/>
                <a:ext cx="130313" cy="154157"/>
              </a:xfrm>
              <a:prstGeom prst="ellipse">
                <a:avLst/>
              </a:prstGeom>
              <a:solidFill>
                <a:srgbClr val="66006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אליפסה 14"/>
              <p:cNvSpPr/>
              <p:nvPr/>
            </p:nvSpPr>
            <p:spPr>
              <a:xfrm>
                <a:off x="8062094" y="2722654"/>
                <a:ext cx="82641" cy="131902"/>
              </a:xfrm>
              <a:custGeom>
                <a:avLst/>
                <a:gdLst>
                  <a:gd name="connsiteX0" fmla="*/ 0 w 119311"/>
                  <a:gd name="connsiteY0" fmla="*/ 98589 h 197178"/>
                  <a:gd name="connsiteX1" fmla="*/ 59656 w 119311"/>
                  <a:gd name="connsiteY1" fmla="*/ 0 h 197178"/>
                  <a:gd name="connsiteX2" fmla="*/ 119312 w 119311"/>
                  <a:gd name="connsiteY2" fmla="*/ 98589 h 197178"/>
                  <a:gd name="connsiteX3" fmla="*/ 59656 w 119311"/>
                  <a:gd name="connsiteY3" fmla="*/ 197178 h 197178"/>
                  <a:gd name="connsiteX4" fmla="*/ 0 w 119311"/>
                  <a:gd name="connsiteY4" fmla="*/ 98589 h 197178"/>
                  <a:gd name="connsiteX0" fmla="*/ 0 w 166609"/>
                  <a:gd name="connsiteY0" fmla="*/ 98589 h 197178"/>
                  <a:gd name="connsiteX1" fmla="*/ 59656 w 166609"/>
                  <a:gd name="connsiteY1" fmla="*/ 0 h 197178"/>
                  <a:gd name="connsiteX2" fmla="*/ 166609 w 166609"/>
                  <a:gd name="connsiteY2" fmla="*/ 98589 h 197178"/>
                  <a:gd name="connsiteX3" fmla="*/ 59656 w 166609"/>
                  <a:gd name="connsiteY3" fmla="*/ 197178 h 197178"/>
                  <a:gd name="connsiteX4" fmla="*/ 0 w 166609"/>
                  <a:gd name="connsiteY4" fmla="*/ 98589 h 197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09" h="197178">
                    <a:moveTo>
                      <a:pt x="0" y="98589"/>
                    </a:moveTo>
                    <a:cubicBezTo>
                      <a:pt x="0" y="44140"/>
                      <a:pt x="31888" y="0"/>
                      <a:pt x="59656" y="0"/>
                    </a:cubicBezTo>
                    <a:cubicBezTo>
                      <a:pt x="87424" y="0"/>
                      <a:pt x="166609" y="44140"/>
                      <a:pt x="166609" y="98589"/>
                    </a:cubicBezTo>
                    <a:cubicBezTo>
                      <a:pt x="166609" y="153038"/>
                      <a:pt x="87424" y="197178"/>
                      <a:pt x="59656" y="197178"/>
                    </a:cubicBezTo>
                    <a:cubicBezTo>
                      <a:pt x="31888" y="197178"/>
                      <a:pt x="0" y="153038"/>
                      <a:pt x="0" y="98589"/>
                    </a:cubicBezTo>
                    <a:close/>
                  </a:path>
                </a:pathLst>
              </a:cu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6" name="אליפסה 15"/>
              <p:cNvSpPr/>
              <p:nvPr/>
            </p:nvSpPr>
            <p:spPr>
              <a:xfrm>
                <a:off x="8446691" y="2854557"/>
                <a:ext cx="130318" cy="154150"/>
              </a:xfrm>
              <a:prstGeom prst="ellipse">
                <a:avLst/>
              </a:prstGeom>
              <a:solidFill>
                <a:srgbClr val="66006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אליפסה 16"/>
              <p:cNvSpPr/>
              <p:nvPr/>
            </p:nvSpPr>
            <p:spPr>
              <a:xfrm rot="5400000">
                <a:off x="8774872" y="2777478"/>
                <a:ext cx="130313" cy="154157"/>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8" name="אליפסה 17"/>
              <p:cNvSpPr/>
              <p:nvPr/>
            </p:nvSpPr>
            <p:spPr>
              <a:xfrm>
                <a:off x="8926643" y="3021420"/>
                <a:ext cx="130318" cy="154151"/>
              </a:xfrm>
              <a:prstGeom prst="ellipse">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9" name="אליפסה 18"/>
              <p:cNvSpPr/>
              <p:nvPr/>
            </p:nvSpPr>
            <p:spPr>
              <a:xfrm>
                <a:off x="8468941" y="2563736"/>
                <a:ext cx="130318" cy="154151"/>
              </a:xfrm>
              <a:prstGeom prst="ellipse">
                <a:avLst/>
              </a:prstGeom>
              <a:solidFill>
                <a:srgbClr val="660066">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0" name="אליפסה 19"/>
              <p:cNvSpPr/>
              <p:nvPr/>
            </p:nvSpPr>
            <p:spPr>
              <a:xfrm rot="5400000">
                <a:off x="8745471" y="2945137"/>
                <a:ext cx="130313" cy="152567"/>
              </a:xfrm>
              <a:prstGeom prst="ellipse">
                <a:avLst/>
              </a:prstGeom>
              <a:solidFill>
                <a:srgbClr val="660066">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grpSp>
        <p:nvGrpSpPr>
          <p:cNvPr id="50184" name="קבוצה 7"/>
          <p:cNvGrpSpPr>
            <a:grpSpLocks/>
          </p:cNvGrpSpPr>
          <p:nvPr/>
        </p:nvGrpSpPr>
        <p:grpSpPr bwMode="auto">
          <a:xfrm>
            <a:off x="2763838" y="1773238"/>
            <a:ext cx="1476375" cy="1201737"/>
            <a:chOff x="6696869" y="1804497"/>
            <a:chExt cx="1476375" cy="1201738"/>
          </a:xfrm>
        </p:grpSpPr>
        <p:sp>
          <p:nvSpPr>
            <p:cNvPr id="29" name="מלבן 28"/>
            <p:cNvSpPr/>
            <p:nvPr/>
          </p:nvSpPr>
          <p:spPr>
            <a:xfrm>
              <a:off x="6696869" y="1804497"/>
              <a:ext cx="1476375" cy="1201738"/>
            </a:xfrm>
            <a:prstGeom prst="rect">
              <a:avLst/>
            </a:prstGeom>
            <a:solidFill>
              <a:srgbClr val="FFFFCC">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nvGrpSpPr>
            <p:cNvPr id="50193" name="קבוצה 4"/>
            <p:cNvGrpSpPr>
              <a:grpSpLocks/>
            </p:cNvGrpSpPr>
            <p:nvPr/>
          </p:nvGrpSpPr>
          <p:grpSpPr bwMode="auto">
            <a:xfrm>
              <a:off x="7001668" y="1993107"/>
              <a:ext cx="727870" cy="772318"/>
              <a:chOff x="7001668" y="1993107"/>
              <a:chExt cx="727870" cy="772318"/>
            </a:xfrm>
          </p:grpSpPr>
          <p:sp>
            <p:nvSpPr>
              <p:cNvPr id="3" name="אליפסה 2"/>
              <p:cNvSpPr/>
              <p:nvPr/>
            </p:nvSpPr>
            <p:spPr>
              <a:xfrm rot="5400000">
                <a:off x="7164388" y="1938640"/>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2" name="אליפסה 21"/>
              <p:cNvSpPr/>
              <p:nvPr/>
            </p:nvSpPr>
            <p:spPr>
              <a:xfrm rot="-2580000">
                <a:off x="7317581" y="2090247"/>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אליפסה 22"/>
              <p:cNvSpPr/>
              <p:nvPr/>
            </p:nvSpPr>
            <p:spPr>
              <a:xfrm>
                <a:off x="7327106" y="2325197"/>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4" name="אליפסה 23"/>
              <p:cNvSpPr/>
              <p:nvPr/>
            </p:nvSpPr>
            <p:spPr>
              <a:xfrm rot="840000">
                <a:off x="7622381" y="2395048"/>
                <a:ext cx="130175" cy="217487"/>
              </a:xfrm>
              <a:prstGeom prst="ellipse">
                <a:avLst/>
              </a:prstGeom>
              <a:solidFill>
                <a:srgbClr val="FF5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5" name="אליפסה 24"/>
              <p:cNvSpPr/>
              <p:nvPr/>
            </p:nvSpPr>
            <p:spPr>
              <a:xfrm>
                <a:off x="7111206" y="2404573"/>
                <a:ext cx="107950" cy="217487"/>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6" name="אליפסה 25"/>
              <p:cNvSpPr/>
              <p:nvPr/>
            </p:nvSpPr>
            <p:spPr>
              <a:xfrm rot="5400000">
                <a:off x="7056438" y="2133903"/>
                <a:ext cx="107950" cy="217487"/>
              </a:xfrm>
              <a:prstGeom prst="ellipse">
                <a:avLst/>
              </a:prstGeom>
              <a:solidFill>
                <a:srgbClr val="FF5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7" name="אליפסה 26"/>
              <p:cNvSpPr/>
              <p:nvPr/>
            </p:nvSpPr>
            <p:spPr>
              <a:xfrm rot="840000">
                <a:off x="7238206" y="2547448"/>
                <a:ext cx="107950" cy="217487"/>
              </a:xfrm>
              <a:prstGeom prst="ellipse">
                <a:avLst/>
              </a:prstGeom>
              <a:solidFill>
                <a:srgbClr val="FF505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50185" name="TextBox 8"/>
          <p:cNvSpPr txBox="1">
            <a:spLocks noChangeArrowheads="1"/>
          </p:cNvSpPr>
          <p:nvPr/>
        </p:nvSpPr>
        <p:spPr bwMode="auto">
          <a:xfrm>
            <a:off x="5251450" y="2940050"/>
            <a:ext cx="1109663" cy="33813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גרהם+</a:t>
            </a:r>
          </a:p>
        </p:txBody>
      </p:sp>
      <p:sp>
        <p:nvSpPr>
          <p:cNvPr id="50186" name="TextBox 8"/>
          <p:cNvSpPr txBox="1">
            <a:spLocks noChangeArrowheads="1"/>
          </p:cNvSpPr>
          <p:nvPr/>
        </p:nvSpPr>
        <p:spPr bwMode="auto">
          <a:xfrm>
            <a:off x="2995613" y="2940050"/>
            <a:ext cx="1109662" cy="33813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גרהם-</a:t>
            </a:r>
          </a:p>
        </p:txBody>
      </p:sp>
      <p:pic>
        <p:nvPicPr>
          <p:cNvPr id="50187"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789113"/>
            <a:ext cx="1587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מלבן 9"/>
          <p:cNvSpPr>
            <a:spLocks noChangeArrowheads="1"/>
          </p:cNvSpPr>
          <p:nvPr/>
        </p:nvSpPr>
        <p:spPr bwMode="auto">
          <a:xfrm>
            <a:off x="6383338" y="2947988"/>
            <a:ext cx="2484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a:hlinkClick r:id="rId4"/>
              </a:rPr>
              <a:t>Janice Haney Carr, Centers for Disease Control and Prevention</a:t>
            </a:r>
            <a:endParaRPr lang="he-IL" sz="900"/>
          </a:p>
        </p:txBody>
      </p:sp>
      <p:pic>
        <p:nvPicPr>
          <p:cNvPr id="50189"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1963" y="1782763"/>
            <a:ext cx="16351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מלבן 39"/>
          <p:cNvSpPr>
            <a:spLocks noChangeArrowheads="1"/>
          </p:cNvSpPr>
          <p:nvPr/>
        </p:nvSpPr>
        <p:spPr bwMode="auto">
          <a:xfrm>
            <a:off x="357188" y="2974975"/>
            <a:ext cx="2484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900">
                <a:hlinkClick r:id="rId4"/>
              </a:rPr>
              <a:t>Janice Haney Carr, Centers for Disease Control and Prevention</a:t>
            </a:r>
            <a:endParaRPr lang="he-IL" sz="900"/>
          </a:p>
        </p:txBody>
      </p:sp>
      <p:sp>
        <p:nvSpPr>
          <p:cNvPr id="33"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9B619A-D46C-4B7A-A22D-6829997E9396}"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909638"/>
            <a:ext cx="459105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0" y="26988"/>
            <a:ext cx="8470900" cy="441325"/>
          </a:xfrm>
        </p:spPr>
        <p:txBody>
          <a:bodyPr/>
          <a:lstStyle/>
          <a:p>
            <a:pPr fontAlgn="auto">
              <a:defRPr/>
            </a:pPr>
            <a:r>
              <a:rPr lang="he-IL" sz="1800" b="1" dirty="0" smtClean="0">
                <a:solidFill>
                  <a:srgbClr val="FF6600"/>
                </a:solidFill>
                <a:ea typeface="+mn-ea"/>
              </a:rPr>
              <a:t>צורות החיידקים – הרחבה מעבר לנדרש </a:t>
            </a:r>
            <a:r>
              <a:rPr lang="he-IL" sz="1800" b="1" dirty="0" smtClean="0">
                <a:solidFill>
                  <a:schemeClr val="accent3"/>
                </a:solidFill>
                <a:ea typeface="+mn-ea"/>
              </a:rPr>
              <a:t>בתכנית</a:t>
            </a:r>
            <a:r>
              <a:rPr lang="he-IL" sz="1800" b="1" dirty="0" smtClean="0">
                <a:solidFill>
                  <a:srgbClr val="FF6600"/>
                </a:solidFill>
                <a:ea typeface="+mn-ea"/>
              </a:rPr>
              <a:t> הלימודים</a:t>
            </a:r>
            <a:endParaRPr lang="he-IL" sz="1800" dirty="0" smtClean="0">
              <a:solidFill>
                <a:schemeClr val="accent6">
                  <a:lumMod val="50000"/>
                  <a:lumOff val="50000"/>
                </a:schemeClr>
              </a:solidFill>
            </a:endParaRPr>
          </a:p>
        </p:txBody>
      </p:sp>
      <p:sp>
        <p:nvSpPr>
          <p:cNvPr id="51205" name="מלבן 6"/>
          <p:cNvSpPr>
            <a:spLocks noChangeArrowheads="1"/>
          </p:cNvSpPr>
          <p:nvPr/>
        </p:nvSpPr>
        <p:spPr bwMode="auto">
          <a:xfrm>
            <a:off x="15875" y="541338"/>
            <a:ext cx="758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החיידקים נחלקים לשלוש קבוצות עיקריות על פי צורת התא:</a:t>
            </a:r>
          </a:p>
        </p:txBody>
      </p:sp>
      <p:grpSp>
        <p:nvGrpSpPr>
          <p:cNvPr id="51206" name="קבוצה 9"/>
          <p:cNvGrpSpPr>
            <a:grpSpLocks/>
          </p:cNvGrpSpPr>
          <p:nvPr/>
        </p:nvGrpSpPr>
        <p:grpSpPr bwMode="auto">
          <a:xfrm>
            <a:off x="1763713" y="2320925"/>
            <a:ext cx="5729287" cy="923925"/>
            <a:chOff x="1763688" y="2410779"/>
            <a:chExt cx="5729689" cy="923330"/>
          </a:xfrm>
        </p:grpSpPr>
        <p:sp>
          <p:nvSpPr>
            <p:cNvPr id="51214" name="מלבן 1"/>
            <p:cNvSpPr>
              <a:spLocks noChangeArrowheads="1"/>
            </p:cNvSpPr>
            <p:nvPr/>
          </p:nvSpPr>
          <p:spPr bwMode="auto">
            <a:xfrm>
              <a:off x="1763688" y="3033018"/>
              <a:ext cx="4286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800">
                  <a:solidFill>
                    <a:srgbClr val="000000"/>
                  </a:solidFill>
                </a:rPr>
                <a:t>© Mariana Ruiz Villarreal (LadyofHats). Wikimedia commons</a:t>
              </a:r>
            </a:p>
          </p:txBody>
        </p:sp>
        <p:sp>
          <p:nvSpPr>
            <p:cNvPr id="51215" name="מלבן 15"/>
            <p:cNvSpPr>
              <a:spLocks noChangeArrowheads="1"/>
            </p:cNvSpPr>
            <p:nvPr/>
          </p:nvSpPr>
          <p:spPr bwMode="auto">
            <a:xfrm>
              <a:off x="5677322" y="2440885"/>
              <a:ext cx="18160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solidFill>
                    <a:srgbClr val="FF6600"/>
                  </a:solidFill>
                </a:rPr>
                <a:t>סליל</a:t>
              </a:r>
            </a:p>
            <a:p>
              <a:pPr algn="ctr"/>
              <a:r>
                <a:rPr lang="he-IL">
                  <a:solidFill>
                    <a:srgbClr val="FF6600"/>
                  </a:solidFill>
                </a:rPr>
                <a:t> (</a:t>
              </a:r>
              <a:r>
                <a:rPr lang="en-US">
                  <a:solidFill>
                    <a:srgbClr val="FF6600"/>
                  </a:solidFill>
                </a:rPr>
                <a:t>Spirilum</a:t>
              </a:r>
              <a:r>
                <a:rPr lang="he-IL">
                  <a:solidFill>
                    <a:srgbClr val="FF6600"/>
                  </a:solidFill>
                </a:rPr>
                <a:t>)</a:t>
              </a:r>
            </a:p>
          </p:txBody>
        </p:sp>
        <p:sp>
          <p:nvSpPr>
            <p:cNvPr id="51216" name="מלבן 16"/>
            <p:cNvSpPr>
              <a:spLocks noChangeArrowheads="1"/>
            </p:cNvSpPr>
            <p:nvPr/>
          </p:nvSpPr>
          <p:spPr bwMode="auto">
            <a:xfrm>
              <a:off x="3906813" y="2410779"/>
              <a:ext cx="16840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a:solidFill>
                    <a:srgbClr val="FF6600"/>
                  </a:solidFill>
                </a:rPr>
                <a:t>נקד</a:t>
              </a:r>
            </a:p>
            <a:p>
              <a:pPr algn="ctr"/>
              <a:r>
                <a:rPr lang="he-IL">
                  <a:solidFill>
                    <a:srgbClr val="FF6600"/>
                  </a:solidFill>
                </a:rPr>
                <a:t>(</a:t>
              </a:r>
              <a:r>
                <a:rPr lang="en-US">
                  <a:solidFill>
                    <a:srgbClr val="FF6600"/>
                  </a:solidFill>
                </a:rPr>
                <a:t>Coccus</a:t>
              </a:r>
              <a:r>
                <a:rPr lang="he-IL">
                  <a:solidFill>
                    <a:srgbClr val="FF6600"/>
                  </a:solidFill>
                </a:rPr>
                <a:t>)</a:t>
              </a:r>
            </a:p>
            <a:p>
              <a:endParaRPr lang="he-IL">
                <a:solidFill>
                  <a:srgbClr val="000000"/>
                </a:solidFill>
              </a:endParaRPr>
            </a:p>
          </p:txBody>
        </p:sp>
        <p:sp>
          <p:nvSpPr>
            <p:cNvPr id="51217" name="מלבן 17"/>
            <p:cNvSpPr>
              <a:spLocks noChangeArrowheads="1"/>
            </p:cNvSpPr>
            <p:nvPr/>
          </p:nvSpPr>
          <p:spPr bwMode="auto">
            <a:xfrm>
              <a:off x="1791720" y="2410779"/>
              <a:ext cx="1684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FF6600"/>
                  </a:solidFill>
                </a:rPr>
                <a:t>מתג</a:t>
              </a:r>
            </a:p>
            <a:p>
              <a:r>
                <a:rPr lang="he-IL">
                  <a:solidFill>
                    <a:srgbClr val="FF6600"/>
                  </a:solidFill>
                </a:rPr>
                <a:t>(</a:t>
              </a:r>
              <a:r>
                <a:rPr lang="en-US">
                  <a:solidFill>
                    <a:srgbClr val="FF6600"/>
                  </a:solidFill>
                </a:rPr>
                <a:t>Bacillus</a:t>
              </a:r>
              <a:r>
                <a:rPr lang="he-IL">
                  <a:solidFill>
                    <a:srgbClr val="FF6600"/>
                  </a:solidFill>
                </a:rPr>
                <a:t>)</a:t>
              </a:r>
            </a:p>
          </p:txBody>
        </p:sp>
      </p:grpSp>
      <p:sp>
        <p:nvSpPr>
          <p:cNvPr id="51207" name="מלבן 18"/>
          <p:cNvSpPr>
            <a:spLocks noChangeArrowheads="1"/>
          </p:cNvSpPr>
          <p:nvPr/>
        </p:nvSpPr>
        <p:spPr bwMode="auto">
          <a:xfrm>
            <a:off x="107950" y="5445125"/>
            <a:ext cx="40703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00"/>
                </a:solidFill>
              </a:rPr>
              <a:t>סטפילוקוקוס</a:t>
            </a:r>
            <a:r>
              <a:rPr lang="he-IL" sz="1600">
                <a:solidFill>
                  <a:srgbClr val="000000"/>
                </a:solidFill>
              </a:rPr>
              <a:t> (סטפילו=אשכול, קוקוס=נקד)</a:t>
            </a:r>
          </a:p>
          <a:p>
            <a:r>
              <a:rPr lang="he-IL" sz="1600">
                <a:solidFill>
                  <a:srgbClr val="000000"/>
                </a:solidFill>
              </a:rPr>
              <a:t>הוא נקד (קוקוס) שתאיו אינם נפרדים לאחר החלוקה, והם יוצרים </a:t>
            </a:r>
            <a:r>
              <a:rPr lang="he-IL" sz="1600"/>
              <a:t>מבנים דמויי אשכולות ענבים. חיידקי </a:t>
            </a:r>
            <a:r>
              <a:rPr lang="en-US" sz="1600"/>
              <a:t>Staphylococcus </a:t>
            </a:r>
            <a:r>
              <a:rPr lang="he-IL" sz="1600"/>
              <a:t> שוכנים בדרך הטבע </a:t>
            </a:r>
          </a:p>
          <a:p>
            <a:r>
              <a:rPr lang="he-IL" sz="1600"/>
              <a:t>על העור.</a:t>
            </a:r>
          </a:p>
        </p:txBody>
      </p:sp>
      <p:sp>
        <p:nvSpPr>
          <p:cNvPr id="51208" name="מלבן 20"/>
          <p:cNvSpPr>
            <a:spLocks noChangeArrowheads="1"/>
          </p:cNvSpPr>
          <p:nvPr/>
        </p:nvSpPr>
        <p:spPr bwMode="auto">
          <a:xfrm>
            <a:off x="4359275" y="5445125"/>
            <a:ext cx="445135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FF6600"/>
                </a:solidFill>
              </a:rPr>
              <a:t>סטרפטוקוקוס</a:t>
            </a:r>
            <a:r>
              <a:rPr lang="he-IL" sz="1600">
                <a:solidFill>
                  <a:srgbClr val="000000"/>
                </a:solidFill>
              </a:rPr>
              <a:t> (סטרפטו=מעוקל, קוקוס=נקד)</a:t>
            </a:r>
          </a:p>
          <a:p>
            <a:r>
              <a:rPr lang="he-IL" sz="1600">
                <a:solidFill>
                  <a:srgbClr val="000000"/>
                </a:solidFill>
              </a:rPr>
              <a:t>הוא נקד (קוקוס) שתאיו אינם נפרדים לאחר החלוקה, </a:t>
            </a:r>
            <a:r>
              <a:rPr lang="he-IL" sz="1600"/>
              <a:t>והם יוצרים מבנים דמויי שרשראות מעוקלות.</a:t>
            </a:r>
          </a:p>
          <a:p>
            <a:r>
              <a:rPr lang="he-IL" sz="1600"/>
              <a:t>מקצת דלקות הגרון נגרמות מסטרפטוקוקוס.</a:t>
            </a:r>
          </a:p>
          <a:p>
            <a:endParaRPr lang="he-IL"/>
          </a:p>
        </p:txBody>
      </p:sp>
      <p:pic>
        <p:nvPicPr>
          <p:cNvPr id="46091" name="Picture 18"/>
          <p:cNvPicPr>
            <a:picLocks noChangeAspect="1" noChangeArrowheads="1"/>
          </p:cNvPicPr>
          <p:nvPr/>
        </p:nvPicPr>
        <p:blipFill>
          <a:blip r:embed="rId4" cstate="print">
            <a:extLst/>
          </a:blip>
          <a:srcRect/>
          <a:stretch>
            <a:fillRect/>
          </a:stretch>
        </p:blipFill>
        <p:spPr bwMode="auto">
          <a:xfrm>
            <a:off x="5680398" y="3284984"/>
            <a:ext cx="2564010" cy="1832565"/>
          </a:xfrm>
          <a:prstGeom prst="rect">
            <a:avLst/>
          </a:prstGeom>
          <a:noFill/>
          <a:ln>
            <a:noFill/>
          </a:ln>
          <a:effectLst/>
          <a:scene3d>
            <a:camera prst="orthographicFront"/>
            <a:lightRig rig="threePt" dir="t"/>
          </a:scene3d>
          <a:sp3d>
            <a:bevelT/>
          </a:sp3d>
          <a:extLst/>
        </p:spPr>
      </p:pic>
      <p:sp>
        <p:nvSpPr>
          <p:cNvPr id="51210" name="מלבן 1"/>
          <p:cNvSpPr>
            <a:spLocks noChangeArrowheads="1"/>
          </p:cNvSpPr>
          <p:nvPr/>
        </p:nvSpPr>
        <p:spPr bwMode="auto">
          <a:xfrm>
            <a:off x="5695950" y="5084763"/>
            <a:ext cx="892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000">
                <a:latin typeface="Calibri" pitchFamily="34" charset="0"/>
                <a:cs typeface="Calibri" pitchFamily="34" charset="0"/>
              </a:rPr>
              <a:t>Courtesy CDC</a:t>
            </a:r>
          </a:p>
        </p:txBody>
      </p:sp>
      <p:pic>
        <p:nvPicPr>
          <p:cNvPr id="17" name="Picture 6" descr="File:Staphylococcus aureus VISA 2.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90221" y="3356992"/>
            <a:ext cx="2287015" cy="1755481"/>
          </a:xfrm>
          <a:prstGeom prst="rect">
            <a:avLst/>
          </a:prstGeom>
          <a:noFill/>
          <a:ln>
            <a:noFill/>
          </a:ln>
          <a:scene3d>
            <a:camera prst="orthographicFront"/>
            <a:lightRig rig="threePt" dir="t"/>
          </a:scene3d>
          <a:sp3d>
            <a:bevelT/>
          </a:sp3d>
          <a:extLst/>
        </p:spPr>
      </p:pic>
      <p:sp>
        <p:nvSpPr>
          <p:cNvPr id="51212" name="מלבן 1"/>
          <p:cNvSpPr>
            <a:spLocks noChangeArrowheads="1"/>
          </p:cNvSpPr>
          <p:nvPr/>
        </p:nvSpPr>
        <p:spPr bwMode="auto">
          <a:xfrm>
            <a:off x="1490663" y="5084763"/>
            <a:ext cx="20129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lnSpc>
                <a:spcPct val="115000"/>
              </a:lnSpc>
              <a:spcAft>
                <a:spcPts val="1000"/>
              </a:spcAft>
            </a:pPr>
            <a:r>
              <a:rPr lang="en-US" sz="800">
                <a:latin typeface="Times New Roman" pitchFamily="18" charset="0"/>
                <a:cs typeface="Times New Roman" pitchFamily="18" charset="0"/>
              </a:rPr>
              <a:t>Content Providers(s): CDC/ Matthew J                                                                                                               . Arduino, DRPH. Photo: Janice Haney Carr</a:t>
            </a:r>
            <a:endParaRPr lang="en-US" sz="800">
              <a:latin typeface="Calibri" pitchFamily="34" charset="0"/>
              <a:cs typeface="Times New Roman" pitchFamily="18" charset="0"/>
            </a:endParaRPr>
          </a:p>
        </p:txBody>
      </p:sp>
      <p:sp>
        <p:nvSpPr>
          <p:cNvPr id="18"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0F72929-315A-4337-8979-08DFB898BC25}"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sp>
        <p:nvSpPr>
          <p:cNvPr id="52228" name="TextBox 6"/>
          <p:cNvSpPr txBox="1">
            <a:spLocks noChangeArrowheads="1"/>
          </p:cNvSpPr>
          <p:nvPr/>
        </p:nvSpPr>
        <p:spPr bwMode="auto">
          <a:xfrm>
            <a:off x="231775" y="746125"/>
            <a:ext cx="8397875" cy="64611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1:</a:t>
            </a:r>
          </a:p>
          <a:p>
            <a:pPr eaLnBrk="1" hangingPunct="1"/>
            <a:r>
              <a:rPr lang="he-IL">
                <a:solidFill>
                  <a:srgbClr val="1D4C72"/>
                </a:solidFill>
              </a:rPr>
              <a:t>השוו בין מבנה תא חיידק, תא בעל חיים ותא צמח בעזרת מילוי הטבלה (+/-)</a:t>
            </a:r>
          </a:p>
        </p:txBody>
      </p:sp>
      <p:graphicFrame>
        <p:nvGraphicFramePr>
          <p:cNvPr id="7" name="טבלה 6"/>
          <p:cNvGraphicFramePr>
            <a:graphicFrameLocks noGrp="1"/>
          </p:cNvGraphicFramePr>
          <p:nvPr/>
        </p:nvGraphicFramePr>
        <p:xfrm>
          <a:off x="1692275" y="1844675"/>
          <a:ext cx="6408738" cy="3235324"/>
        </p:xfrm>
        <a:graphic>
          <a:graphicData uri="http://schemas.openxmlformats.org/drawingml/2006/table">
            <a:tbl>
              <a:tblPr rtl="1" firstRow="1" bandRow="1">
                <a:tableStyleId>{5940675A-B579-460E-94D1-54222C63F5DA}</a:tableStyleId>
              </a:tblPr>
              <a:tblGrid>
                <a:gridCol w="2069914"/>
                <a:gridCol w="1319122"/>
                <a:gridCol w="1417517"/>
                <a:gridCol w="1602185"/>
              </a:tblGrid>
              <a:tr h="370752">
                <a:tc>
                  <a:txBody>
                    <a:bodyPr/>
                    <a:lstStyle/>
                    <a:p>
                      <a:pPr algn="ctr" rtl="1"/>
                      <a:r>
                        <a:rPr lang="he-IL" sz="1800" dirty="0" smtClean="0">
                          <a:solidFill>
                            <a:schemeClr val="tx2"/>
                          </a:solidFill>
                        </a:rPr>
                        <a:t>חלק</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חיידק</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תא בעל חיים</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תא צמח</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קרום</a:t>
                      </a:r>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ציטופלסמה</a:t>
                      </a:r>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r h="640060">
                <a:tc>
                  <a:txBody>
                    <a:bodyPr/>
                    <a:lstStyle/>
                    <a:p>
                      <a:pPr algn="r" rtl="1"/>
                      <a:r>
                        <a:rPr lang="he-IL" sz="1800" dirty="0" smtClean="0">
                          <a:solidFill>
                            <a:schemeClr val="tx2"/>
                          </a:solidFill>
                        </a:rPr>
                        <a:t>החומר התורשתי</a:t>
                      </a:r>
                    </a:p>
                    <a:p>
                      <a:pPr algn="r" rtl="1"/>
                      <a:r>
                        <a:rPr lang="he-IL" sz="1800" dirty="0" smtClean="0">
                          <a:solidFill>
                            <a:schemeClr val="tx2"/>
                          </a:solidFill>
                        </a:rPr>
                        <a:t>מצוי בגרעין</a:t>
                      </a:r>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ריבוזומים</a:t>
                      </a:r>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דופן</a:t>
                      </a: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מיטוכונדריה</a:t>
                      </a: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כלורופלסט</a:t>
                      </a: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c>
                  <a:txBody>
                    <a:bodyPr/>
                    <a:lstStyle/>
                    <a:p>
                      <a:pPr algn="ctr" rtl="1"/>
                      <a:endParaRPr lang="he-IL" sz="1800" dirty="0">
                        <a:solidFill>
                          <a:schemeClr val="tx2"/>
                        </a:solidFill>
                      </a:endParaRPr>
                    </a:p>
                  </a:txBody>
                  <a:tcPr marL="91449" marR="91449" marT="45710" marB="45710"/>
                </a:tc>
              </a:tr>
            </a:tbl>
          </a:graphicData>
        </a:graphic>
      </p:graphicFrame>
      <p:sp>
        <p:nvSpPr>
          <p:cNvPr id="8"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D144DAD-BD02-4DE1-916C-74DC418A2AFE}"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3252" name="TextBox 6"/>
          <p:cNvSpPr txBox="1">
            <a:spLocks noChangeArrowheads="1"/>
          </p:cNvSpPr>
          <p:nvPr/>
        </p:nvSpPr>
        <p:spPr bwMode="auto">
          <a:xfrm>
            <a:off x="231775" y="746125"/>
            <a:ext cx="8397875" cy="64611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1:</a:t>
            </a:r>
          </a:p>
          <a:p>
            <a:pPr eaLnBrk="1" hangingPunct="1"/>
            <a:r>
              <a:rPr lang="he-IL">
                <a:solidFill>
                  <a:srgbClr val="1D4C72"/>
                </a:solidFill>
              </a:rPr>
              <a:t>השוו בין מבנה תא חיידק, תא בעל חיים ותא צמח בעזרת מילוי הטבלה (+/-)</a:t>
            </a:r>
          </a:p>
        </p:txBody>
      </p:sp>
      <p:graphicFrame>
        <p:nvGraphicFramePr>
          <p:cNvPr id="2" name="טבלה 1"/>
          <p:cNvGraphicFramePr>
            <a:graphicFrameLocks noGrp="1"/>
          </p:cNvGraphicFramePr>
          <p:nvPr>
            <p:extLst>
              <p:ext uri="{D42A27DB-BD31-4B8C-83A1-F6EECF244321}">
                <p14:modId xmlns:p14="http://schemas.microsoft.com/office/powerpoint/2010/main" val="2973125403"/>
              </p:ext>
            </p:extLst>
          </p:nvPr>
        </p:nvGraphicFramePr>
        <p:xfrm>
          <a:off x="1763713" y="1844675"/>
          <a:ext cx="6408737" cy="3235324"/>
        </p:xfrm>
        <a:graphic>
          <a:graphicData uri="http://schemas.openxmlformats.org/drawingml/2006/table">
            <a:tbl>
              <a:tblPr rtl="1" firstRow="1" bandRow="1">
                <a:tableStyleId>{5940675A-B579-460E-94D1-54222C63F5DA}</a:tableStyleId>
              </a:tblPr>
              <a:tblGrid>
                <a:gridCol w="2069914"/>
                <a:gridCol w="1319122"/>
                <a:gridCol w="1417517"/>
                <a:gridCol w="1602184"/>
              </a:tblGrid>
              <a:tr h="370752">
                <a:tc>
                  <a:txBody>
                    <a:bodyPr/>
                    <a:lstStyle/>
                    <a:p>
                      <a:pPr algn="ctr" rtl="1"/>
                      <a:r>
                        <a:rPr lang="he-IL" sz="1800" dirty="0" smtClean="0">
                          <a:solidFill>
                            <a:schemeClr val="tx2"/>
                          </a:solidFill>
                        </a:rPr>
                        <a:t>חלק</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חיידק</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תא בעל חיים</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תא צמח</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קרום</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ציטופלסמה</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r h="640060">
                <a:tc>
                  <a:txBody>
                    <a:bodyPr/>
                    <a:lstStyle/>
                    <a:p>
                      <a:pPr algn="r" rtl="1"/>
                      <a:r>
                        <a:rPr lang="he-IL" sz="1800" dirty="0" smtClean="0">
                          <a:solidFill>
                            <a:schemeClr val="tx2"/>
                          </a:solidFill>
                        </a:rPr>
                        <a:t>החומר התורשתי</a:t>
                      </a:r>
                    </a:p>
                    <a:p>
                      <a:pPr algn="r" rtl="1"/>
                      <a:r>
                        <a:rPr lang="he-IL" sz="1800" dirty="0" smtClean="0">
                          <a:solidFill>
                            <a:schemeClr val="tx2"/>
                          </a:solidFill>
                        </a:rPr>
                        <a:t>מצוי בגרעין</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ריבוזומים</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דופן</a:t>
                      </a: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מיטוכונדריה</a:t>
                      </a: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r h="370752">
                <a:tc>
                  <a:txBody>
                    <a:bodyPr/>
                    <a:lstStyle/>
                    <a:p>
                      <a:pPr algn="r" rtl="1"/>
                      <a:r>
                        <a:rPr lang="he-IL" sz="1800" dirty="0" smtClean="0">
                          <a:solidFill>
                            <a:schemeClr val="tx2"/>
                          </a:solidFill>
                        </a:rPr>
                        <a:t>כלורופלסט</a:t>
                      </a: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c>
                  <a:txBody>
                    <a:bodyPr/>
                    <a:lstStyle/>
                    <a:p>
                      <a:pPr algn="ctr" rtl="1"/>
                      <a:r>
                        <a:rPr lang="he-IL" sz="1800" dirty="0" smtClean="0">
                          <a:solidFill>
                            <a:schemeClr val="tx2"/>
                          </a:solidFill>
                        </a:rPr>
                        <a:t>+</a:t>
                      </a:r>
                      <a:endParaRPr lang="he-IL" sz="1800" dirty="0">
                        <a:solidFill>
                          <a:schemeClr val="tx2"/>
                        </a:solidFill>
                      </a:endParaRPr>
                    </a:p>
                  </a:txBody>
                  <a:tcPr marL="91449" marR="91449" marT="45710" marB="45710"/>
                </a:tc>
              </a:tr>
            </a:tbl>
          </a:graphicData>
        </a:graphic>
      </p:graphicFrame>
      <p:sp>
        <p:nvSpPr>
          <p:cNvPr id="7"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2D68611-1687-42E2-BFBE-DCA55011E12C}"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54276" name="TextBox 6"/>
          <p:cNvSpPr txBox="1">
            <a:spLocks noChangeArrowheads="1"/>
          </p:cNvSpPr>
          <p:nvPr/>
        </p:nvSpPr>
        <p:spPr bwMode="auto">
          <a:xfrm>
            <a:off x="142875" y="714375"/>
            <a:ext cx="8397875" cy="20320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2:</a:t>
            </a:r>
          </a:p>
          <a:p>
            <a:pPr eaLnBrk="1" hangingPunct="1"/>
            <a:r>
              <a:rPr lang="he-IL">
                <a:solidFill>
                  <a:schemeClr val="tx2"/>
                </a:solidFill>
              </a:rPr>
              <a:t>מי מן </a:t>
            </a:r>
            <a:r>
              <a:rPr lang="he-IL">
                <a:solidFill>
                  <a:srgbClr val="1D4C72"/>
                </a:solidFill>
              </a:rPr>
              <a:t>האורגניזמים הבאים יוצא דופן?</a:t>
            </a:r>
          </a:p>
          <a:p>
            <a:pPr eaLnBrk="1" hangingPunct="1"/>
            <a:r>
              <a:rPr lang="he-IL">
                <a:solidFill>
                  <a:srgbClr val="1D4C72"/>
                </a:solidFill>
              </a:rPr>
              <a:t>א. סנדלית</a:t>
            </a:r>
          </a:p>
          <a:p>
            <a:pPr eaLnBrk="1" hangingPunct="1"/>
            <a:r>
              <a:rPr lang="he-IL">
                <a:solidFill>
                  <a:srgbClr val="1D4C72"/>
                </a:solidFill>
              </a:rPr>
              <a:t>ב. פטרייה</a:t>
            </a:r>
          </a:p>
          <a:p>
            <a:pPr eaLnBrk="1" hangingPunct="1"/>
            <a:r>
              <a:rPr lang="he-IL">
                <a:solidFill>
                  <a:srgbClr val="1D4C72"/>
                </a:solidFill>
              </a:rPr>
              <a:t>ג. אצה חד-תאית</a:t>
            </a:r>
          </a:p>
          <a:p>
            <a:pPr eaLnBrk="1" hangingPunct="1"/>
            <a:r>
              <a:rPr lang="he-IL">
                <a:solidFill>
                  <a:srgbClr val="1D4C72"/>
                </a:solidFill>
              </a:rPr>
              <a:t>ד. חיידק </a:t>
            </a:r>
          </a:p>
          <a:p>
            <a:pPr eaLnBrk="1" hangingPunct="1"/>
            <a:endParaRPr lang="he-IL" b="1">
              <a:solidFill>
                <a:srgbClr val="1D4C72"/>
              </a:solidFill>
              <a:latin typeface="Calibri" pitchFamily="34" charset="0"/>
              <a:cs typeface="Times New Roman" pitchFamily="18" charset="0"/>
            </a:endParaRPr>
          </a:p>
        </p:txBody>
      </p:sp>
      <p:sp>
        <p:nvSpPr>
          <p:cNvPr id="7"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AFD767A-058D-41B4-B525-AC30363DF8E3}"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5300" name="TextBox 6"/>
          <p:cNvSpPr txBox="1">
            <a:spLocks noChangeArrowheads="1"/>
          </p:cNvSpPr>
          <p:nvPr/>
        </p:nvSpPr>
        <p:spPr bwMode="auto">
          <a:xfrm>
            <a:off x="142875" y="714375"/>
            <a:ext cx="8397875" cy="20320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2:</a:t>
            </a:r>
          </a:p>
          <a:p>
            <a:pPr eaLnBrk="1" hangingPunct="1"/>
            <a:r>
              <a:rPr lang="he-IL">
                <a:solidFill>
                  <a:schemeClr val="tx2"/>
                </a:solidFill>
              </a:rPr>
              <a:t>מי מן </a:t>
            </a:r>
            <a:r>
              <a:rPr lang="he-IL">
                <a:solidFill>
                  <a:srgbClr val="1D4C72"/>
                </a:solidFill>
              </a:rPr>
              <a:t>האורגניזמים הבאים יוצא דופן?</a:t>
            </a:r>
          </a:p>
          <a:p>
            <a:pPr eaLnBrk="1" hangingPunct="1"/>
            <a:r>
              <a:rPr lang="he-IL">
                <a:solidFill>
                  <a:srgbClr val="1D4C72"/>
                </a:solidFill>
              </a:rPr>
              <a:t>א. סנדלית</a:t>
            </a:r>
          </a:p>
          <a:p>
            <a:pPr eaLnBrk="1" hangingPunct="1"/>
            <a:r>
              <a:rPr lang="he-IL">
                <a:solidFill>
                  <a:srgbClr val="1D4C72"/>
                </a:solidFill>
              </a:rPr>
              <a:t>ב. פטרייה</a:t>
            </a:r>
          </a:p>
          <a:p>
            <a:pPr eaLnBrk="1" hangingPunct="1"/>
            <a:r>
              <a:rPr lang="he-IL">
                <a:solidFill>
                  <a:srgbClr val="1D4C72"/>
                </a:solidFill>
              </a:rPr>
              <a:t>ג. אצה חד-תאית</a:t>
            </a:r>
          </a:p>
          <a:p>
            <a:pPr eaLnBrk="1" hangingPunct="1"/>
            <a:r>
              <a:rPr lang="he-IL">
                <a:solidFill>
                  <a:srgbClr val="1D4C72"/>
                </a:solidFill>
              </a:rPr>
              <a:t>ד. חיידק </a:t>
            </a:r>
          </a:p>
          <a:p>
            <a:pPr eaLnBrk="1" hangingPunct="1"/>
            <a:endParaRPr lang="he-IL" b="1">
              <a:solidFill>
                <a:srgbClr val="1D4C72"/>
              </a:solidFill>
              <a:latin typeface="Calibri" pitchFamily="34" charset="0"/>
              <a:cs typeface="Times New Roman" pitchFamily="18" charset="0"/>
            </a:endParaRPr>
          </a:p>
        </p:txBody>
      </p:sp>
      <p:sp>
        <p:nvSpPr>
          <p:cNvPr id="7" name="Rectangle 20"/>
          <p:cNvSpPr/>
          <p:nvPr/>
        </p:nvSpPr>
        <p:spPr bwMode="auto">
          <a:xfrm>
            <a:off x="354013" y="3548063"/>
            <a:ext cx="8196262" cy="1825625"/>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משפט ד'.</a:t>
            </a:r>
          </a:p>
          <a:p>
            <a:pPr fontAlgn="auto">
              <a:spcBef>
                <a:spcPts val="0"/>
              </a:spcBef>
              <a:spcAft>
                <a:spcPts val="0"/>
              </a:spcAft>
              <a:defRPr/>
            </a:pPr>
            <a:r>
              <a:rPr lang="he-IL" kern="0" dirty="0">
                <a:solidFill>
                  <a:prstClr val="black"/>
                </a:solidFill>
                <a:latin typeface="Arial"/>
                <a:cs typeface="Arial"/>
              </a:rPr>
              <a:t>החיידק הוא פרוקריוטי. כל שאר האורגניזמים הם אאוקריוטים.</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תשובה אפשרית נוספת: אצה, כי היא אוטוטרופית והשאר הטרוטרופיים.</a:t>
            </a:r>
          </a:p>
        </p:txBody>
      </p:sp>
      <p:sp>
        <p:nvSpPr>
          <p:cNvPr id="8"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ED8D36-E0F2-4D65-B042-BA10EB809438}"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3</a:t>
            </a:r>
            <a:endParaRPr lang="he-IL" sz="1800" dirty="0" smtClean="0"/>
          </a:p>
        </p:txBody>
      </p:sp>
      <p:sp>
        <p:nvSpPr>
          <p:cNvPr id="56324" name="TextBox 6"/>
          <p:cNvSpPr txBox="1">
            <a:spLocks noChangeArrowheads="1"/>
          </p:cNvSpPr>
          <p:nvPr/>
        </p:nvSpPr>
        <p:spPr bwMode="auto">
          <a:xfrm>
            <a:off x="231775" y="74612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3:</a:t>
            </a:r>
          </a:p>
          <a:p>
            <a:pPr eaLnBrk="1" hangingPunct="1"/>
            <a:r>
              <a:rPr lang="he-IL">
                <a:solidFill>
                  <a:schemeClr val="tx2"/>
                </a:solidFill>
              </a:rPr>
              <a:t>מי</a:t>
            </a:r>
            <a:r>
              <a:rPr lang="he-IL">
                <a:solidFill>
                  <a:srgbClr val="1D4C72"/>
                </a:solidFill>
              </a:rPr>
              <a:t> מחלקי התא הבאים משותף לתאים של כל היצורים החיים?</a:t>
            </a:r>
          </a:p>
          <a:p>
            <a:pPr eaLnBrk="1" hangingPunct="1"/>
            <a:r>
              <a:rPr lang="he-IL">
                <a:solidFill>
                  <a:srgbClr val="1D4C72"/>
                </a:solidFill>
              </a:rPr>
              <a:t>א. מיטוכונדריה</a:t>
            </a:r>
          </a:p>
          <a:p>
            <a:pPr eaLnBrk="1" hangingPunct="1"/>
            <a:r>
              <a:rPr lang="he-IL">
                <a:solidFill>
                  <a:srgbClr val="1D4C72"/>
                </a:solidFill>
              </a:rPr>
              <a:t>ב. גרעין</a:t>
            </a:r>
          </a:p>
          <a:p>
            <a:pPr eaLnBrk="1" hangingPunct="1"/>
            <a:r>
              <a:rPr lang="he-IL">
                <a:solidFill>
                  <a:srgbClr val="1D4C72"/>
                </a:solidFill>
              </a:rPr>
              <a:t>ג. קרום תא</a:t>
            </a:r>
          </a:p>
          <a:p>
            <a:pPr eaLnBrk="1" hangingPunct="1"/>
            <a:r>
              <a:rPr lang="he-IL">
                <a:solidFill>
                  <a:srgbClr val="1D4C72"/>
                </a:solidFill>
              </a:rPr>
              <a:t>ד. דופן</a:t>
            </a:r>
            <a:endParaRPr lang="he-IL" b="1">
              <a:solidFill>
                <a:srgbClr val="1D4C72"/>
              </a:solidFill>
              <a:latin typeface="Calibri" pitchFamily="34" charset="0"/>
              <a:cs typeface="Times New Roman" pitchFamily="18" charset="0"/>
            </a:endParaRPr>
          </a:p>
        </p:txBody>
      </p:sp>
      <p:sp>
        <p:nvSpPr>
          <p:cNvPr id="7"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D96E7BA-8790-4DBA-B559-D5263DEBCECE}"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7348" name="TextBox 6"/>
          <p:cNvSpPr txBox="1">
            <a:spLocks noChangeArrowheads="1"/>
          </p:cNvSpPr>
          <p:nvPr/>
        </p:nvSpPr>
        <p:spPr bwMode="auto">
          <a:xfrm>
            <a:off x="231775" y="74612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3:</a:t>
            </a:r>
          </a:p>
          <a:p>
            <a:pPr eaLnBrk="1" hangingPunct="1"/>
            <a:r>
              <a:rPr lang="he-IL">
                <a:solidFill>
                  <a:schemeClr val="tx2"/>
                </a:solidFill>
              </a:rPr>
              <a:t>מי</a:t>
            </a:r>
            <a:r>
              <a:rPr lang="he-IL">
                <a:solidFill>
                  <a:srgbClr val="1D4C72"/>
                </a:solidFill>
              </a:rPr>
              <a:t> מחלקי התא הבאים משותף לתאים של כל היצורים החיים?</a:t>
            </a:r>
          </a:p>
          <a:p>
            <a:pPr eaLnBrk="1" hangingPunct="1"/>
            <a:r>
              <a:rPr lang="he-IL">
                <a:solidFill>
                  <a:srgbClr val="1D4C72"/>
                </a:solidFill>
              </a:rPr>
              <a:t>א. מיטוכונדריה</a:t>
            </a:r>
          </a:p>
          <a:p>
            <a:pPr eaLnBrk="1" hangingPunct="1"/>
            <a:r>
              <a:rPr lang="he-IL">
                <a:solidFill>
                  <a:srgbClr val="1D4C72"/>
                </a:solidFill>
              </a:rPr>
              <a:t>ב. גרעין</a:t>
            </a:r>
          </a:p>
          <a:p>
            <a:pPr eaLnBrk="1" hangingPunct="1"/>
            <a:r>
              <a:rPr lang="he-IL">
                <a:solidFill>
                  <a:srgbClr val="1D4C72"/>
                </a:solidFill>
              </a:rPr>
              <a:t>ג. קרום תא</a:t>
            </a:r>
          </a:p>
          <a:p>
            <a:pPr eaLnBrk="1" hangingPunct="1"/>
            <a:r>
              <a:rPr lang="he-IL">
                <a:solidFill>
                  <a:srgbClr val="1D4C72"/>
                </a:solidFill>
              </a:rPr>
              <a:t>ד. דופן</a:t>
            </a:r>
            <a:endParaRPr lang="he-IL" b="1">
              <a:solidFill>
                <a:srgbClr val="1D4C72"/>
              </a:solidFill>
              <a:latin typeface="Calibri" pitchFamily="34" charset="0"/>
              <a:cs typeface="Times New Roman" pitchFamily="18" charset="0"/>
            </a:endParaRPr>
          </a:p>
        </p:txBody>
      </p:sp>
      <p:sp>
        <p:nvSpPr>
          <p:cNvPr id="7" name="Rectangle 20"/>
          <p:cNvSpPr/>
          <p:nvPr/>
        </p:nvSpPr>
        <p:spPr bwMode="auto">
          <a:xfrm>
            <a:off x="331788" y="2713038"/>
            <a:ext cx="8196262" cy="7874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תשובה </a:t>
            </a:r>
            <a:r>
              <a:rPr lang="he-IL" b="1" kern="0" dirty="0">
                <a:solidFill>
                  <a:prstClr val="black"/>
                </a:solidFill>
                <a:latin typeface="Arial"/>
                <a:cs typeface="Arial"/>
              </a:rPr>
              <a:t>ג'</a:t>
            </a:r>
          </a:p>
        </p:txBody>
      </p:sp>
      <p:sp>
        <p:nvSpPr>
          <p:cNvPr id="8"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D591460-989E-433D-AB55-2811F05BAF4C}" type="slidenum">
              <a:rPr lang="he-IL" sz="1100" smtClean="0">
                <a:solidFill>
                  <a:prstClr val="white">
                    <a:lumMod val="75000"/>
                  </a:prstClr>
                </a:solidFill>
              </a:rPr>
              <a:pPr fontAlgn="base">
                <a:spcBef>
                  <a:spcPct val="0"/>
                </a:spcBef>
                <a:spcAft>
                  <a:spcPct val="0"/>
                </a:spcAft>
                <a:defRPr/>
              </a:pPr>
              <a:t>17</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4</a:t>
            </a:r>
            <a:endParaRPr lang="he-IL" sz="1800" dirty="0" smtClean="0"/>
          </a:p>
        </p:txBody>
      </p:sp>
      <p:sp>
        <p:nvSpPr>
          <p:cNvPr id="58372" name="TextBox 6"/>
          <p:cNvSpPr txBox="1">
            <a:spLocks noChangeArrowheads="1"/>
          </p:cNvSpPr>
          <p:nvPr/>
        </p:nvSpPr>
        <p:spPr bwMode="auto">
          <a:xfrm>
            <a:off x="231775" y="74612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4:</a:t>
            </a:r>
          </a:p>
          <a:p>
            <a:pPr eaLnBrk="1" hangingPunct="1"/>
            <a:r>
              <a:rPr lang="he-IL">
                <a:solidFill>
                  <a:srgbClr val="1D4C72"/>
                </a:solidFill>
              </a:rPr>
              <a:t>בתא החיידק:</a:t>
            </a:r>
          </a:p>
          <a:p>
            <a:pPr eaLnBrk="1" hangingPunct="1"/>
            <a:r>
              <a:rPr lang="he-IL">
                <a:solidFill>
                  <a:srgbClr val="1D4C72"/>
                </a:solidFill>
                <a:latin typeface="Calibri" pitchFamily="34" charset="0"/>
              </a:rPr>
              <a:t>א. יש גרעין מוקף בקרום, ובתוכו </a:t>
            </a:r>
            <a:r>
              <a:rPr lang="en-US">
                <a:solidFill>
                  <a:srgbClr val="1D4C72"/>
                </a:solidFill>
                <a:latin typeface="Calibri" pitchFamily="34" charset="0"/>
              </a:rPr>
              <a:t>DNA</a:t>
            </a:r>
            <a:r>
              <a:rPr lang="he-IL">
                <a:solidFill>
                  <a:srgbClr val="1D4C72"/>
                </a:solidFill>
                <a:latin typeface="Calibri" pitchFamily="34" charset="0"/>
              </a:rPr>
              <a:t> </a:t>
            </a:r>
          </a:p>
          <a:p>
            <a:pPr eaLnBrk="1" hangingPunct="1"/>
            <a:r>
              <a:rPr lang="he-IL">
                <a:solidFill>
                  <a:srgbClr val="1D4C72"/>
                </a:solidFill>
                <a:latin typeface="Calibri" pitchFamily="34" charset="0"/>
              </a:rPr>
              <a:t>ב. יש גרעין מוקף </a:t>
            </a:r>
            <a:r>
              <a:rPr lang="he-IL">
                <a:solidFill>
                  <a:schemeClr val="tx2"/>
                </a:solidFill>
                <a:latin typeface="Calibri" pitchFamily="34" charset="0"/>
              </a:rPr>
              <a:t>בקרום, ואילו </a:t>
            </a:r>
            <a:r>
              <a:rPr lang="he-IL">
                <a:solidFill>
                  <a:srgbClr val="1D4C72"/>
                </a:solidFill>
                <a:latin typeface="Calibri" pitchFamily="34" charset="0"/>
              </a:rPr>
              <a:t>ה-</a:t>
            </a:r>
            <a:r>
              <a:rPr lang="en-US">
                <a:solidFill>
                  <a:srgbClr val="1D4C72"/>
                </a:solidFill>
                <a:latin typeface="Calibri" pitchFamily="34" charset="0"/>
              </a:rPr>
              <a:t>DNA</a:t>
            </a:r>
            <a:r>
              <a:rPr lang="he-IL">
                <a:solidFill>
                  <a:srgbClr val="1D4C72"/>
                </a:solidFill>
                <a:latin typeface="Calibri" pitchFamily="34" charset="0"/>
              </a:rPr>
              <a:t> נמצא מחוצה לו</a:t>
            </a:r>
          </a:p>
          <a:p>
            <a:pPr eaLnBrk="1" hangingPunct="1"/>
            <a:r>
              <a:rPr lang="he-IL">
                <a:solidFill>
                  <a:srgbClr val="1D4C72"/>
                </a:solidFill>
                <a:latin typeface="Calibri" pitchFamily="34" charset="0"/>
              </a:rPr>
              <a:t>ג. אין גרעין מוקף בקרום, ולכן אין גם </a:t>
            </a:r>
            <a:r>
              <a:rPr lang="en-US">
                <a:solidFill>
                  <a:srgbClr val="1D4C72"/>
                </a:solidFill>
                <a:latin typeface="Calibri" pitchFamily="34" charset="0"/>
              </a:rPr>
              <a:t>DNA</a:t>
            </a:r>
            <a:r>
              <a:rPr lang="he-IL">
                <a:solidFill>
                  <a:srgbClr val="1D4C72"/>
                </a:solidFill>
                <a:latin typeface="Calibri" pitchFamily="34" charset="0"/>
              </a:rPr>
              <a:t> </a:t>
            </a:r>
          </a:p>
          <a:p>
            <a:pPr eaLnBrk="1" hangingPunct="1"/>
            <a:r>
              <a:rPr lang="he-IL">
                <a:solidFill>
                  <a:srgbClr val="1D4C72"/>
                </a:solidFill>
                <a:latin typeface="Calibri" pitchFamily="34" charset="0"/>
              </a:rPr>
              <a:t>ד. אין גרעין מוקף בקרום, אך יש </a:t>
            </a:r>
            <a:r>
              <a:rPr lang="en-US">
                <a:solidFill>
                  <a:srgbClr val="1D4C72"/>
                </a:solidFill>
                <a:latin typeface="Calibri" pitchFamily="34" charset="0"/>
              </a:rPr>
              <a:t>DNA</a:t>
            </a:r>
            <a:endParaRPr lang="he-IL">
              <a:solidFill>
                <a:srgbClr val="1D4C72"/>
              </a:solidFill>
              <a:latin typeface="Calibri" pitchFamily="34" charset="0"/>
            </a:endParaRPr>
          </a:p>
        </p:txBody>
      </p:sp>
      <p:sp>
        <p:nvSpPr>
          <p:cNvPr id="7"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AB67F1-B7EE-4B89-9EC3-18388E3C9825}" type="slidenum">
              <a:rPr lang="he-IL" sz="1100" smtClean="0">
                <a:solidFill>
                  <a:prstClr val="white">
                    <a:lumMod val="75000"/>
                  </a:prstClr>
                </a:solidFill>
              </a:rPr>
              <a:pPr fontAlgn="base">
                <a:spcBef>
                  <a:spcPct val="0"/>
                </a:spcBef>
                <a:spcAft>
                  <a:spcPct val="0"/>
                </a:spcAft>
                <a:defRPr/>
              </a:pPr>
              <a:t>18</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59396" name="TextBox 6"/>
          <p:cNvSpPr txBox="1">
            <a:spLocks noChangeArrowheads="1"/>
          </p:cNvSpPr>
          <p:nvPr/>
        </p:nvSpPr>
        <p:spPr bwMode="auto">
          <a:xfrm>
            <a:off x="231775" y="74612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4:</a:t>
            </a:r>
          </a:p>
          <a:p>
            <a:pPr eaLnBrk="1" hangingPunct="1"/>
            <a:r>
              <a:rPr lang="he-IL">
                <a:solidFill>
                  <a:srgbClr val="1D4C72"/>
                </a:solidFill>
              </a:rPr>
              <a:t>בתא החיידק:</a:t>
            </a:r>
          </a:p>
          <a:p>
            <a:pPr eaLnBrk="1" hangingPunct="1"/>
            <a:r>
              <a:rPr lang="he-IL">
                <a:solidFill>
                  <a:srgbClr val="1D4C72"/>
                </a:solidFill>
                <a:latin typeface="Calibri" pitchFamily="34" charset="0"/>
              </a:rPr>
              <a:t>א. יש גרעין מוקף בקרום, ובתוכו </a:t>
            </a:r>
            <a:r>
              <a:rPr lang="en-US">
                <a:solidFill>
                  <a:srgbClr val="1D4C72"/>
                </a:solidFill>
                <a:latin typeface="Calibri" pitchFamily="34" charset="0"/>
              </a:rPr>
              <a:t>DNA</a:t>
            </a:r>
            <a:r>
              <a:rPr lang="he-IL">
                <a:solidFill>
                  <a:srgbClr val="1D4C72"/>
                </a:solidFill>
                <a:latin typeface="Calibri" pitchFamily="34" charset="0"/>
              </a:rPr>
              <a:t> </a:t>
            </a:r>
          </a:p>
          <a:p>
            <a:pPr eaLnBrk="1" hangingPunct="1"/>
            <a:r>
              <a:rPr lang="he-IL">
                <a:solidFill>
                  <a:srgbClr val="1D4C72"/>
                </a:solidFill>
                <a:latin typeface="Calibri" pitchFamily="34" charset="0"/>
              </a:rPr>
              <a:t>ב. יש גרעין מוקף </a:t>
            </a:r>
            <a:r>
              <a:rPr lang="he-IL">
                <a:solidFill>
                  <a:schemeClr val="tx2"/>
                </a:solidFill>
                <a:latin typeface="Calibri" pitchFamily="34" charset="0"/>
              </a:rPr>
              <a:t>בקרום, ואילו </a:t>
            </a:r>
            <a:r>
              <a:rPr lang="he-IL">
                <a:solidFill>
                  <a:srgbClr val="1D4C72"/>
                </a:solidFill>
                <a:latin typeface="Calibri" pitchFamily="34" charset="0"/>
              </a:rPr>
              <a:t>ה-</a:t>
            </a:r>
            <a:r>
              <a:rPr lang="en-US">
                <a:solidFill>
                  <a:srgbClr val="1D4C72"/>
                </a:solidFill>
                <a:latin typeface="Calibri" pitchFamily="34" charset="0"/>
              </a:rPr>
              <a:t>DNA</a:t>
            </a:r>
            <a:r>
              <a:rPr lang="he-IL">
                <a:solidFill>
                  <a:srgbClr val="1D4C72"/>
                </a:solidFill>
                <a:latin typeface="Calibri" pitchFamily="34" charset="0"/>
              </a:rPr>
              <a:t> נמצא מחוצה לו</a:t>
            </a:r>
          </a:p>
          <a:p>
            <a:pPr eaLnBrk="1" hangingPunct="1"/>
            <a:r>
              <a:rPr lang="he-IL">
                <a:solidFill>
                  <a:srgbClr val="1D4C72"/>
                </a:solidFill>
                <a:latin typeface="Calibri" pitchFamily="34" charset="0"/>
              </a:rPr>
              <a:t>ג. אין גרעין מוקף בקרום ולכן אין גם </a:t>
            </a:r>
            <a:r>
              <a:rPr lang="en-US">
                <a:solidFill>
                  <a:srgbClr val="1D4C72"/>
                </a:solidFill>
                <a:latin typeface="Calibri" pitchFamily="34" charset="0"/>
              </a:rPr>
              <a:t>DNA</a:t>
            </a:r>
            <a:r>
              <a:rPr lang="he-IL">
                <a:solidFill>
                  <a:srgbClr val="1D4C72"/>
                </a:solidFill>
                <a:latin typeface="Calibri" pitchFamily="34" charset="0"/>
              </a:rPr>
              <a:t> </a:t>
            </a:r>
          </a:p>
          <a:p>
            <a:pPr eaLnBrk="1" hangingPunct="1"/>
            <a:r>
              <a:rPr lang="he-IL">
                <a:solidFill>
                  <a:srgbClr val="1D4C72"/>
                </a:solidFill>
                <a:latin typeface="Calibri" pitchFamily="34" charset="0"/>
              </a:rPr>
              <a:t>ד. אין גרעין מוקף בקרום, אך יש </a:t>
            </a:r>
            <a:r>
              <a:rPr lang="en-US">
                <a:solidFill>
                  <a:srgbClr val="1D4C72"/>
                </a:solidFill>
                <a:latin typeface="Calibri" pitchFamily="34" charset="0"/>
              </a:rPr>
              <a:t>DNA</a:t>
            </a:r>
            <a:endParaRPr lang="he-IL">
              <a:solidFill>
                <a:srgbClr val="1D4C72"/>
              </a:solidFill>
              <a:latin typeface="Calibri" pitchFamily="34" charset="0"/>
            </a:endParaRPr>
          </a:p>
        </p:txBody>
      </p:sp>
      <p:sp>
        <p:nvSpPr>
          <p:cNvPr id="7" name="Rectangle 20"/>
          <p:cNvSpPr/>
          <p:nvPr/>
        </p:nvSpPr>
        <p:spPr bwMode="auto">
          <a:xfrm>
            <a:off x="331788" y="2713038"/>
            <a:ext cx="8196262" cy="7874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תשובה </a:t>
            </a:r>
            <a:r>
              <a:rPr lang="he-IL" b="1" kern="0" dirty="0">
                <a:solidFill>
                  <a:prstClr val="black"/>
                </a:solidFill>
                <a:latin typeface="Arial"/>
                <a:cs typeface="Arial"/>
              </a:rPr>
              <a:t>ד'</a:t>
            </a:r>
          </a:p>
        </p:txBody>
      </p:sp>
      <p:sp>
        <p:nvSpPr>
          <p:cNvPr id="8"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D2AFF9-2C14-45C8-AA31-88D9950EC44F}"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8DB3C2E-3E91-4009-B1FC-72C5AA1A61AB}"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
        <p:nvSpPr>
          <p:cNvPr id="9" name="כותרת 8"/>
          <p:cNvSpPr>
            <a:spLocks noGrp="1"/>
          </p:cNvSpPr>
          <p:nvPr>
            <p:ph type="title"/>
          </p:nvPr>
        </p:nvSpPr>
        <p:spPr>
          <a:xfrm>
            <a:off x="260350" y="58738"/>
            <a:ext cx="8229600" cy="439737"/>
          </a:xfrm>
        </p:spPr>
        <p:txBody>
          <a:bodyPr/>
          <a:lstStyle/>
          <a:p>
            <a:pPr fontAlgn="auto">
              <a:defRPr/>
            </a:pPr>
            <a:r>
              <a:rPr lang="he-IL" sz="1800" b="1" dirty="0" smtClean="0">
                <a:solidFill>
                  <a:srgbClr val="FF6600"/>
                </a:solidFill>
                <a:ea typeface="+mn-ea"/>
              </a:rPr>
              <a:t>מיקרוביולוגיה</a:t>
            </a:r>
            <a:endParaRPr lang="he-IL" sz="1800" dirty="0" smtClean="0">
              <a:solidFill>
                <a:schemeClr val="accent6">
                  <a:lumMod val="50000"/>
                  <a:lumOff val="50000"/>
                </a:schemeClr>
              </a:solidFill>
            </a:endParaRPr>
          </a:p>
        </p:txBody>
      </p:sp>
      <p:sp>
        <p:nvSpPr>
          <p:cNvPr id="41989" name="מלבן 2"/>
          <p:cNvSpPr>
            <a:spLocks noChangeArrowheads="1"/>
          </p:cNvSpPr>
          <p:nvPr/>
        </p:nvSpPr>
        <p:spPr bwMode="auto">
          <a:xfrm>
            <a:off x="261938" y="465138"/>
            <a:ext cx="82153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המיקרוביולוגיה היא ענף של הביולוגיה העוסק במיקרואורגניזמים. </a:t>
            </a:r>
          </a:p>
          <a:p>
            <a:r>
              <a:rPr lang="he-IL"/>
              <a:t>המיקרואורגניזמים הם יצורים זעירים, שאפשר לראותם רק בעזרת מיקרוסקופ. </a:t>
            </a:r>
          </a:p>
          <a:p>
            <a:r>
              <a:rPr lang="he-IL"/>
              <a:t>המיקרוביולוגיה "נולדה" עם המצאת המיקרוסקופ. </a:t>
            </a:r>
          </a:p>
          <a:p>
            <a:r>
              <a:rPr lang="he-IL"/>
              <a:t>ההולנדי ואן לבנהוק היה מלטש עדשות מומחה ופיתח את אחד המיקרוסקופים הראשונים. הוא היה מהראשונים שראו חיידקים ומיקרואורגניזמים אחרים. </a:t>
            </a:r>
          </a:p>
        </p:txBody>
      </p:sp>
      <p:sp>
        <p:nvSpPr>
          <p:cNvPr id="41990" name="מלבן 2"/>
          <p:cNvSpPr>
            <a:spLocks noChangeArrowheads="1"/>
          </p:cNvSpPr>
          <p:nvPr/>
        </p:nvSpPr>
        <p:spPr bwMode="auto">
          <a:xfrm>
            <a:off x="534988" y="4933950"/>
            <a:ext cx="82153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אף על פי שאינם נראים לעין, למיקרואורגניזמים יש חשיבות עצומה. לדוגמה:</a:t>
            </a:r>
          </a:p>
          <a:p>
            <a:r>
              <a:rPr lang="he-IL"/>
              <a:t>הם המפרקים במערכת האקולוגית, הם מנוצלים על ידי האדם בתעשייה, במחקר וברפואה, ומקצתם גורמים למחלות. </a:t>
            </a:r>
          </a:p>
          <a:p>
            <a:endParaRPr lang="he-IL"/>
          </a:p>
          <a:p>
            <a:r>
              <a:rPr lang="he-IL">
                <a:solidFill>
                  <a:srgbClr val="000000"/>
                </a:solidFill>
              </a:rPr>
              <a:t>במסגרת הפרק "מיקרוביולוגיה" נעסוק בהיבטים אלו</a:t>
            </a:r>
          </a:p>
          <a:p>
            <a:r>
              <a:rPr lang="he-IL">
                <a:solidFill>
                  <a:srgbClr val="000000"/>
                </a:solidFill>
              </a:rPr>
              <a:t>ואחרים של המיקרוביולוגיה.</a:t>
            </a:r>
          </a:p>
        </p:txBody>
      </p:sp>
      <p:pic>
        <p:nvPicPr>
          <p:cNvPr id="419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263" y="2117725"/>
            <a:ext cx="2709862" cy="260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הסבר ענן 1"/>
          <p:cNvSpPr/>
          <p:nvPr/>
        </p:nvSpPr>
        <p:spPr>
          <a:xfrm>
            <a:off x="228600" y="5659438"/>
            <a:ext cx="3203575" cy="1206500"/>
          </a:xfrm>
          <a:prstGeom prst="cloudCallout">
            <a:avLst>
              <a:gd name="adj1" fmla="val -44550"/>
              <a:gd name="adj2" fmla="val 44336"/>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41993" name="מלבן 2"/>
          <p:cNvSpPr>
            <a:spLocks noChangeArrowheads="1"/>
          </p:cNvSpPr>
          <p:nvPr/>
        </p:nvSpPr>
        <p:spPr bwMode="auto">
          <a:xfrm>
            <a:off x="395288" y="5842000"/>
            <a:ext cx="2379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rPr>
              <a:t>בגופו של האדם </a:t>
            </a:r>
          </a:p>
          <a:p>
            <a:r>
              <a:rPr lang="he-IL" sz="1600">
                <a:solidFill>
                  <a:srgbClr val="000000"/>
                </a:solidFill>
              </a:rPr>
              <a:t>מתקיימים מיקרואורגניזמים</a:t>
            </a:r>
          </a:p>
          <a:p>
            <a:r>
              <a:rPr lang="he-IL" sz="1600">
                <a:solidFill>
                  <a:srgbClr val="000000"/>
                </a:solidFill>
              </a:rPr>
              <a:t>במשקל של כ-1 ק"ג!</a:t>
            </a:r>
          </a:p>
        </p:txBody>
      </p:sp>
      <p:sp>
        <p:nvSpPr>
          <p:cNvPr id="41994" name="מלבן 2"/>
          <p:cNvSpPr>
            <a:spLocks noChangeArrowheads="1"/>
          </p:cNvSpPr>
          <p:nvPr/>
        </p:nvSpPr>
        <p:spPr bwMode="auto">
          <a:xfrm>
            <a:off x="3954463" y="4657725"/>
            <a:ext cx="21272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100">
                <a:latin typeface="Calibri" pitchFamily="34" charset="0"/>
                <a:cs typeface="Calibri" pitchFamily="34" charset="0"/>
                <a:hlinkClick r:id="rId4"/>
              </a:rPr>
              <a:t>מ</a:t>
            </a:r>
            <a:r>
              <a:rPr lang="he-IL" sz="1100" u="sng">
                <a:solidFill>
                  <a:srgbClr val="0000FF"/>
                </a:solidFill>
                <a:latin typeface="Calibri" pitchFamily="34" charset="0"/>
                <a:cs typeface="Calibri" pitchFamily="34" charset="0"/>
                <a:hlinkClick r:id="rId4"/>
              </a:rPr>
              <a:t>אוסף מוזיאון </a:t>
            </a:r>
            <a:r>
              <a:rPr lang="en-US" sz="1100" u="sng">
                <a:solidFill>
                  <a:srgbClr val="0000FF"/>
                </a:solidFill>
                <a:latin typeface="Calibri" pitchFamily="34" charset="0"/>
                <a:cs typeface="Calibri" pitchFamily="34" charset="0"/>
                <a:hlinkClick r:id="rId4"/>
              </a:rPr>
              <a:t>Rijksmuseum</a:t>
            </a:r>
            <a:r>
              <a:rPr lang="he-IL" sz="1100">
                <a:latin typeface="Calibri" pitchFamily="34" charset="0"/>
                <a:cs typeface="Calibri" pitchFamily="34" charset="0"/>
                <a:hlinkClick r:id="rId4"/>
              </a:rPr>
              <a:t>, הולנד</a:t>
            </a:r>
            <a:endParaRPr lang="he-IL" sz="11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5</a:t>
            </a:r>
            <a:endParaRPr lang="he-IL" sz="1800" dirty="0" smtClean="0"/>
          </a:p>
        </p:txBody>
      </p:sp>
      <p:sp>
        <p:nvSpPr>
          <p:cNvPr id="60420" name="TextBox 6"/>
          <p:cNvSpPr txBox="1">
            <a:spLocks noChangeArrowheads="1"/>
          </p:cNvSpPr>
          <p:nvPr/>
        </p:nvSpPr>
        <p:spPr bwMode="auto">
          <a:xfrm>
            <a:off x="231775" y="74612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5:</a:t>
            </a:r>
          </a:p>
          <a:p>
            <a:pPr eaLnBrk="1" hangingPunct="1"/>
            <a:r>
              <a:rPr lang="he-IL">
                <a:solidFill>
                  <a:srgbClr val="1D4C72"/>
                </a:solidFill>
              </a:rPr>
              <a:t>התכונות הבאות: מבנה תאי, נוכחות דופן והעדר קרום גרעין, מאפיינות:</a:t>
            </a:r>
          </a:p>
          <a:p>
            <a:pPr eaLnBrk="1" hangingPunct="1"/>
            <a:r>
              <a:rPr lang="he-IL">
                <a:solidFill>
                  <a:srgbClr val="1D4C72"/>
                </a:solidFill>
                <a:latin typeface="Calibri" pitchFamily="34" charset="0"/>
              </a:rPr>
              <a:t>א. וירוס</a:t>
            </a:r>
          </a:p>
          <a:p>
            <a:pPr eaLnBrk="1" hangingPunct="1"/>
            <a:r>
              <a:rPr lang="he-IL">
                <a:solidFill>
                  <a:srgbClr val="1D4C72"/>
                </a:solidFill>
                <a:latin typeface="Calibri" pitchFamily="34" charset="0"/>
              </a:rPr>
              <a:t>ב. תא חיידק</a:t>
            </a:r>
          </a:p>
          <a:p>
            <a:pPr eaLnBrk="1" hangingPunct="1"/>
            <a:r>
              <a:rPr lang="he-IL">
                <a:solidFill>
                  <a:srgbClr val="1D4C72"/>
                </a:solidFill>
                <a:latin typeface="Calibri" pitchFamily="34" charset="0"/>
              </a:rPr>
              <a:t>ג. תא בעל חיים</a:t>
            </a:r>
          </a:p>
          <a:p>
            <a:pPr eaLnBrk="1" hangingPunct="1"/>
            <a:r>
              <a:rPr lang="he-IL">
                <a:solidFill>
                  <a:srgbClr val="1D4C72"/>
                </a:solidFill>
                <a:latin typeface="Calibri" pitchFamily="34" charset="0"/>
              </a:rPr>
              <a:t>ד. תא צמח</a:t>
            </a:r>
          </a:p>
        </p:txBody>
      </p:sp>
      <p:sp>
        <p:nvSpPr>
          <p:cNvPr id="7"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EC451A4-AF72-48C4-8777-62C770942279}"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p>
        </p:txBody>
      </p:sp>
      <p:sp>
        <p:nvSpPr>
          <p:cNvPr id="61444" name="TextBox 6"/>
          <p:cNvSpPr txBox="1">
            <a:spLocks noChangeArrowheads="1"/>
          </p:cNvSpPr>
          <p:nvPr/>
        </p:nvSpPr>
        <p:spPr bwMode="auto">
          <a:xfrm>
            <a:off x="231775" y="746125"/>
            <a:ext cx="8397875" cy="17541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5:</a:t>
            </a:r>
          </a:p>
          <a:p>
            <a:pPr eaLnBrk="1" hangingPunct="1"/>
            <a:r>
              <a:rPr lang="he-IL">
                <a:solidFill>
                  <a:srgbClr val="1D4C72"/>
                </a:solidFill>
              </a:rPr>
              <a:t>התכונות הבאות: מבנה תאי, נוכחות דופן והעדר קרום גרעין, מאפיינות:</a:t>
            </a:r>
          </a:p>
          <a:p>
            <a:pPr eaLnBrk="1" hangingPunct="1"/>
            <a:r>
              <a:rPr lang="he-IL">
                <a:solidFill>
                  <a:srgbClr val="1D4C72"/>
                </a:solidFill>
                <a:latin typeface="Calibri" pitchFamily="34" charset="0"/>
              </a:rPr>
              <a:t>א. וירוס</a:t>
            </a:r>
          </a:p>
          <a:p>
            <a:pPr eaLnBrk="1" hangingPunct="1"/>
            <a:r>
              <a:rPr lang="he-IL">
                <a:solidFill>
                  <a:srgbClr val="1D4C72"/>
                </a:solidFill>
                <a:latin typeface="Calibri" pitchFamily="34" charset="0"/>
              </a:rPr>
              <a:t>ב. תא חיידק</a:t>
            </a:r>
          </a:p>
          <a:p>
            <a:pPr eaLnBrk="1" hangingPunct="1"/>
            <a:r>
              <a:rPr lang="he-IL">
                <a:solidFill>
                  <a:srgbClr val="1D4C72"/>
                </a:solidFill>
                <a:latin typeface="Calibri" pitchFamily="34" charset="0"/>
              </a:rPr>
              <a:t>ג. תא בעל חיים</a:t>
            </a:r>
          </a:p>
          <a:p>
            <a:pPr eaLnBrk="1" hangingPunct="1"/>
            <a:r>
              <a:rPr lang="he-IL">
                <a:solidFill>
                  <a:srgbClr val="1D4C72"/>
                </a:solidFill>
                <a:latin typeface="Calibri" pitchFamily="34" charset="0"/>
              </a:rPr>
              <a:t>ד. תא צמח</a:t>
            </a:r>
          </a:p>
        </p:txBody>
      </p:sp>
      <p:sp>
        <p:nvSpPr>
          <p:cNvPr id="7" name="Rectangle 20"/>
          <p:cNvSpPr/>
          <p:nvPr/>
        </p:nvSpPr>
        <p:spPr bwMode="auto">
          <a:xfrm>
            <a:off x="331788" y="2713038"/>
            <a:ext cx="8196262" cy="787400"/>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תשובה </a:t>
            </a:r>
            <a:r>
              <a:rPr lang="he-IL" b="1" kern="0" dirty="0">
                <a:solidFill>
                  <a:prstClr val="black"/>
                </a:solidFill>
                <a:latin typeface="Arial"/>
                <a:cs typeface="Arial"/>
              </a:rPr>
              <a:t>ב'</a:t>
            </a:r>
          </a:p>
        </p:txBody>
      </p:sp>
      <p:sp>
        <p:nvSpPr>
          <p:cNvPr id="8"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17B4877-0AE1-4190-B024-1051DCE4BD41}"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5976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129C1CE-449E-43A2-A456-95356698B778}" type="slidenum">
              <a:rPr lang="he-IL" sz="1100" smtClean="0">
                <a:solidFill>
                  <a:schemeClr val="bg1">
                    <a:lumMod val="75000"/>
                  </a:schemeClr>
                </a:solidFill>
              </a:rPr>
              <a:pPr fontAlgn="base">
                <a:spcBef>
                  <a:spcPct val="0"/>
                </a:spcBef>
                <a:spcAft>
                  <a:spcPct val="0"/>
                </a:spcAft>
                <a:defRPr/>
              </a:pPr>
              <a:t>22</a:t>
            </a:fld>
            <a:endParaRPr lang="he-IL" sz="1100" dirty="0" smtClean="0">
              <a:solidFill>
                <a:schemeClr val="bg1">
                  <a:lumMod val="75000"/>
                </a:schemeClr>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chemeClr val="accent3"/>
                </a:solidFill>
                <a:ea typeface="+mn-ea"/>
              </a:rPr>
              <a:t>תאוריית האנדוסימביוזה בתור </a:t>
            </a:r>
            <a:r>
              <a:rPr lang="he-IL" sz="1800" b="1" dirty="0" smtClean="0">
                <a:solidFill>
                  <a:srgbClr val="FF6600"/>
                </a:solidFill>
                <a:ea typeface="+mn-ea"/>
              </a:rPr>
              <a:t>הסבר למוצא תאים אאוקריוטיים</a:t>
            </a:r>
            <a:endParaRPr lang="he-IL" sz="1800" dirty="0" smtClean="0"/>
          </a:p>
        </p:txBody>
      </p:sp>
      <p:sp>
        <p:nvSpPr>
          <p:cNvPr id="7" name="TextBox 6"/>
          <p:cNvSpPr txBox="1"/>
          <p:nvPr/>
        </p:nvSpPr>
        <p:spPr>
          <a:xfrm>
            <a:off x="250825" y="509588"/>
            <a:ext cx="8401050" cy="452437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latin typeface="Times New Roman" pitchFamily="18" charset="0"/>
                <a:cs typeface="+mn-cs"/>
              </a:rPr>
              <a:t>החוקרים משערים שעד לפני כמיליארד וחצי שנים היו בעולם רק יצורים חד-תאיים פרוקריוטיים, שבין היתר, ניזונו מיצורים פרוקריוטיים קטנים מהם על ידי "בליעתם" בתהליך פגוציטוזה. </a:t>
            </a:r>
          </a:p>
          <a:p>
            <a:pPr eaLnBrk="1" hangingPunct="1">
              <a:defRPr/>
            </a:pPr>
            <a:r>
              <a:rPr lang="he-IL" dirty="0" smtClean="0">
                <a:latin typeface="Times New Roman" pitchFamily="18" charset="0"/>
                <a:cs typeface="+mn-cs"/>
              </a:rPr>
              <a:t>ואולם לא כל התאים שנבלעו נעכלו על ידי התא הטורף –  מקצתם נשארו בתוכו והפכו לאברונים ה"חיים" עם התא הטורף בסימביוזה הדדית. </a:t>
            </a:r>
          </a:p>
          <a:p>
            <a:pPr eaLnBrk="1" hangingPunct="1">
              <a:defRPr/>
            </a:pPr>
            <a:r>
              <a:rPr lang="he-IL" dirty="0" smtClean="0">
                <a:latin typeface="Times New Roman" pitchFamily="18" charset="0"/>
                <a:cs typeface="+mn-cs"/>
              </a:rPr>
              <a:t>על פי תאוריה זו, המיטוכונדריה הייתה תא </a:t>
            </a:r>
            <a:r>
              <a:rPr lang="he-IL" dirty="0" err="1" smtClean="0">
                <a:latin typeface="Times New Roman" pitchFamily="18" charset="0"/>
                <a:cs typeface="+mn-cs"/>
              </a:rPr>
              <a:t>פרוקריוטי</a:t>
            </a:r>
            <a:r>
              <a:rPr lang="he-IL" dirty="0" smtClean="0">
                <a:latin typeface="Times New Roman" pitchFamily="18" charset="0"/>
                <a:cs typeface="+mn-cs"/>
              </a:rPr>
              <a:t> קדום, שעשה תהליך נשימה אירובית, והפכה לאברון האחראי לתהליך הנשימה התאית בתא הטורף. ואילו הכלורופלסט היה תא פרוקריוטי קדום שעשה תהליך פוטוסינתזה, והפך לאברון המבצע פוטוסינתזה בתא הטורף. </a:t>
            </a:r>
          </a:p>
          <a:p>
            <a:pPr eaLnBrk="1" hangingPunct="1">
              <a:defRPr/>
            </a:pPr>
            <a:r>
              <a:rPr lang="he-IL" dirty="0" smtClean="0">
                <a:latin typeface="Times New Roman" pitchFamily="18" charset="0"/>
                <a:cs typeface="+mn-cs"/>
              </a:rPr>
              <a:t>תאוריה זו נקראת </a:t>
            </a:r>
            <a:r>
              <a:rPr lang="he-IL" dirty="0" smtClean="0">
                <a:solidFill>
                  <a:schemeClr val="accent3"/>
                </a:solidFill>
                <a:latin typeface="Times New Roman" pitchFamily="18" charset="0"/>
                <a:cs typeface="+mn-cs"/>
              </a:rPr>
              <a:t>תאוריית האנדוסימביוזה</a:t>
            </a:r>
            <a:r>
              <a:rPr lang="he-IL" dirty="0" smtClean="0">
                <a:latin typeface="Times New Roman" pitchFamily="18" charset="0"/>
                <a:cs typeface="+mn-cs"/>
              </a:rPr>
              <a:t>. (אנדו=פנימי).</a:t>
            </a:r>
          </a:p>
          <a:p>
            <a:pPr eaLnBrk="1" hangingPunct="1">
              <a:defRPr/>
            </a:pPr>
            <a:endParaRPr lang="he-IL" dirty="0" smtClean="0">
              <a:latin typeface="Times New Roman" pitchFamily="18" charset="0"/>
              <a:cs typeface="+mn-cs"/>
            </a:endParaRPr>
          </a:p>
          <a:p>
            <a:pPr eaLnBrk="1" hangingPunct="1">
              <a:defRPr/>
            </a:pPr>
            <a:r>
              <a:rPr lang="he-IL" u="sng" dirty="0" smtClean="0">
                <a:latin typeface="Times New Roman" pitchFamily="18" charset="0"/>
                <a:cs typeface="+mn-cs"/>
              </a:rPr>
              <a:t>בין הממצאים התומכים בהשערה זו</a:t>
            </a:r>
            <a:r>
              <a:rPr lang="he-IL" dirty="0" smtClean="0">
                <a:latin typeface="Times New Roman" pitchFamily="18" charset="0"/>
                <a:cs typeface="+mn-cs"/>
              </a:rPr>
              <a:t>:</a:t>
            </a:r>
          </a:p>
          <a:p>
            <a:pPr eaLnBrk="1" hangingPunct="1">
              <a:defRPr/>
            </a:pPr>
            <a:r>
              <a:rPr lang="he-IL" dirty="0" smtClean="0">
                <a:latin typeface="Times New Roman" pitchFamily="18" charset="0"/>
                <a:cs typeface="+mn-cs"/>
              </a:rPr>
              <a:t>א. במיטוכונדריה ובכלורופלסטים יש מולקולת </a:t>
            </a:r>
            <a:r>
              <a:rPr lang="en-US" dirty="0" smtClean="0">
                <a:latin typeface="Times New Roman" pitchFamily="18" charset="0"/>
                <a:cs typeface="+mn-cs"/>
              </a:rPr>
              <a:t>DNA</a:t>
            </a:r>
            <a:r>
              <a:rPr lang="he-IL" dirty="0" smtClean="0">
                <a:latin typeface="Times New Roman" pitchFamily="18" charset="0"/>
                <a:cs typeface="+mn-cs"/>
              </a:rPr>
              <a:t> טבעתית שאינה מוקפת בקרום כמו   </a:t>
            </a:r>
          </a:p>
          <a:p>
            <a:pPr eaLnBrk="1" hangingPunct="1">
              <a:defRPr/>
            </a:pPr>
            <a:r>
              <a:rPr lang="he-IL" dirty="0" smtClean="0">
                <a:latin typeface="Times New Roman" pitchFamily="18" charset="0"/>
                <a:cs typeface="+mn-cs"/>
              </a:rPr>
              <a:t>    בפרוקריוטים.</a:t>
            </a:r>
          </a:p>
          <a:p>
            <a:pPr eaLnBrk="1" hangingPunct="1">
              <a:defRPr/>
            </a:pPr>
            <a:r>
              <a:rPr lang="he-IL" dirty="0" smtClean="0">
                <a:latin typeface="Times New Roman" pitchFamily="18" charset="0"/>
                <a:cs typeface="+mn-cs"/>
              </a:rPr>
              <a:t>ב. גודל המיטוכונדריה והכלורופלסטים כגודל תאים פרוקריוטיים.</a:t>
            </a:r>
          </a:p>
          <a:p>
            <a:pPr eaLnBrk="1" hangingPunct="1">
              <a:defRPr/>
            </a:pPr>
            <a:r>
              <a:rPr lang="he-IL" dirty="0" smtClean="0">
                <a:latin typeface="Times New Roman" pitchFamily="18" charset="0"/>
                <a:cs typeface="+mn-cs"/>
              </a:rPr>
              <a:t>ג. המיטוכונדריה והכלורופלסטים מתרבים בתא באופן עצמאי, בתהליך חלוקה הדומה לחלוקת  </a:t>
            </a:r>
          </a:p>
          <a:p>
            <a:pPr eaLnBrk="1" hangingPunct="1">
              <a:defRPr/>
            </a:pPr>
            <a:r>
              <a:rPr lang="he-IL" dirty="0" smtClean="0">
                <a:latin typeface="Times New Roman" pitchFamily="18" charset="0"/>
                <a:cs typeface="+mn-cs"/>
              </a:rPr>
              <a:t>   תאי חיידקים.</a:t>
            </a:r>
          </a:p>
          <a:p>
            <a:pPr eaLnBrk="1" hangingPunct="1">
              <a:defRPr/>
            </a:pPr>
            <a:endParaRPr lang="he-IL" dirty="0"/>
          </a:p>
        </p:txBody>
      </p:sp>
      <p:grpSp>
        <p:nvGrpSpPr>
          <p:cNvPr id="62470" name="קבוצה 12"/>
          <p:cNvGrpSpPr>
            <a:grpSpLocks/>
          </p:cNvGrpSpPr>
          <p:nvPr/>
        </p:nvGrpSpPr>
        <p:grpSpPr bwMode="auto">
          <a:xfrm>
            <a:off x="1487488" y="4581525"/>
            <a:ext cx="5316537" cy="1404938"/>
            <a:chOff x="1331640" y="4835197"/>
            <a:chExt cx="5316547" cy="1404433"/>
          </a:xfrm>
        </p:grpSpPr>
        <p:sp>
          <p:nvSpPr>
            <p:cNvPr id="2" name="אליפסה 1"/>
            <p:cNvSpPr/>
            <p:nvPr/>
          </p:nvSpPr>
          <p:spPr>
            <a:xfrm>
              <a:off x="4860659" y="4835197"/>
              <a:ext cx="1787528" cy="1404433"/>
            </a:xfrm>
            <a:custGeom>
              <a:avLst/>
              <a:gdLst>
                <a:gd name="connsiteX0" fmla="*/ 0 w 1656184"/>
                <a:gd name="connsiteY0" fmla="*/ 648072 h 1296144"/>
                <a:gd name="connsiteX1" fmla="*/ 828092 w 1656184"/>
                <a:gd name="connsiteY1" fmla="*/ 0 h 1296144"/>
                <a:gd name="connsiteX2" fmla="*/ 1656184 w 1656184"/>
                <a:gd name="connsiteY2" fmla="*/ 648072 h 1296144"/>
                <a:gd name="connsiteX3" fmla="*/ 828092 w 1656184"/>
                <a:gd name="connsiteY3" fmla="*/ 1296144 h 1296144"/>
                <a:gd name="connsiteX4" fmla="*/ 0 w 1656184"/>
                <a:gd name="connsiteY4" fmla="*/ 648072 h 1296144"/>
                <a:gd name="connsiteX0" fmla="*/ 0 w 1678326"/>
                <a:gd name="connsiteY0" fmla="*/ 648217 h 1296289"/>
                <a:gd name="connsiteX1" fmla="*/ 828092 w 1678326"/>
                <a:gd name="connsiteY1" fmla="*/ 145 h 1296289"/>
                <a:gd name="connsiteX2" fmla="*/ 1231675 w 1678326"/>
                <a:gd name="connsiteY2" fmla="*/ 589279 h 1296289"/>
                <a:gd name="connsiteX3" fmla="*/ 1656184 w 1678326"/>
                <a:gd name="connsiteY3" fmla="*/ 648217 h 1296289"/>
                <a:gd name="connsiteX4" fmla="*/ 828092 w 1678326"/>
                <a:gd name="connsiteY4" fmla="*/ 1296289 h 1296289"/>
                <a:gd name="connsiteX5" fmla="*/ 0 w 1678326"/>
                <a:gd name="connsiteY5" fmla="*/ 648217 h 1296289"/>
                <a:gd name="connsiteX0" fmla="*/ 9166 w 1687492"/>
                <a:gd name="connsiteY0" fmla="*/ 673968 h 1322040"/>
                <a:gd name="connsiteX1" fmla="*/ 1313776 w 1687492"/>
                <a:gd name="connsiteY1" fmla="*/ 138 h 1322040"/>
                <a:gd name="connsiteX2" fmla="*/ 1240841 w 1687492"/>
                <a:gd name="connsiteY2" fmla="*/ 615030 h 1322040"/>
                <a:gd name="connsiteX3" fmla="*/ 1665350 w 1687492"/>
                <a:gd name="connsiteY3" fmla="*/ 673968 h 1322040"/>
                <a:gd name="connsiteX4" fmla="*/ 837258 w 1687492"/>
                <a:gd name="connsiteY4" fmla="*/ 1322040 h 1322040"/>
                <a:gd name="connsiteX5" fmla="*/ 9166 w 1687492"/>
                <a:gd name="connsiteY5" fmla="*/ 673968 h 1322040"/>
                <a:gd name="connsiteX0" fmla="*/ 14257 w 1692583"/>
                <a:gd name="connsiteY0" fmla="*/ 609594 h 1257666"/>
                <a:gd name="connsiteX1" fmla="*/ 1460534 w 1692583"/>
                <a:gd name="connsiteY1" fmla="*/ 158 h 1257666"/>
                <a:gd name="connsiteX2" fmla="*/ 1245932 w 1692583"/>
                <a:gd name="connsiteY2" fmla="*/ 550656 h 1257666"/>
                <a:gd name="connsiteX3" fmla="*/ 1670441 w 1692583"/>
                <a:gd name="connsiteY3" fmla="*/ 609594 h 1257666"/>
                <a:gd name="connsiteX4" fmla="*/ 842349 w 1692583"/>
                <a:gd name="connsiteY4" fmla="*/ 1257666 h 1257666"/>
                <a:gd name="connsiteX5" fmla="*/ 14257 w 1692583"/>
                <a:gd name="connsiteY5" fmla="*/ 609594 h 1257666"/>
                <a:gd name="connsiteX0" fmla="*/ 14257 w 1689571"/>
                <a:gd name="connsiteY0" fmla="*/ 617412 h 1265484"/>
                <a:gd name="connsiteX1" fmla="*/ 1460534 w 1689571"/>
                <a:gd name="connsiteY1" fmla="*/ 7976 h 1265484"/>
                <a:gd name="connsiteX2" fmla="*/ 1258812 w 1689571"/>
                <a:gd name="connsiteY2" fmla="*/ 288019 h 1265484"/>
                <a:gd name="connsiteX3" fmla="*/ 1245932 w 1689571"/>
                <a:gd name="connsiteY3" fmla="*/ 558474 h 1265484"/>
                <a:gd name="connsiteX4" fmla="*/ 1670441 w 1689571"/>
                <a:gd name="connsiteY4" fmla="*/ 617412 h 1265484"/>
                <a:gd name="connsiteX5" fmla="*/ 842349 w 1689571"/>
                <a:gd name="connsiteY5" fmla="*/ 1265484 h 1265484"/>
                <a:gd name="connsiteX6" fmla="*/ 14257 w 1689571"/>
                <a:gd name="connsiteY6" fmla="*/ 617412 h 1265484"/>
                <a:gd name="connsiteX0" fmla="*/ 24003 w 1745287"/>
                <a:gd name="connsiteY0" fmla="*/ 629949 h 1278021"/>
                <a:gd name="connsiteX1" fmla="*/ 1702099 w 1745287"/>
                <a:gd name="connsiteY1" fmla="*/ 7634 h 1278021"/>
                <a:gd name="connsiteX2" fmla="*/ 1268558 w 1745287"/>
                <a:gd name="connsiteY2" fmla="*/ 300556 h 1278021"/>
                <a:gd name="connsiteX3" fmla="*/ 1255678 w 1745287"/>
                <a:gd name="connsiteY3" fmla="*/ 571011 h 1278021"/>
                <a:gd name="connsiteX4" fmla="*/ 1680187 w 1745287"/>
                <a:gd name="connsiteY4" fmla="*/ 629949 h 1278021"/>
                <a:gd name="connsiteX5" fmla="*/ 852095 w 1745287"/>
                <a:gd name="connsiteY5" fmla="*/ 1278021 h 1278021"/>
                <a:gd name="connsiteX6" fmla="*/ 24003 w 1745287"/>
                <a:gd name="connsiteY6" fmla="*/ 629949 h 1278021"/>
                <a:gd name="connsiteX0" fmla="*/ 101 w 1683979"/>
                <a:gd name="connsiteY0" fmla="*/ 754067 h 1402139"/>
                <a:gd name="connsiteX1" fmla="*/ 871169 w 1683979"/>
                <a:gd name="connsiteY1" fmla="*/ 38308 h 1402139"/>
                <a:gd name="connsiteX2" fmla="*/ 1678197 w 1683979"/>
                <a:gd name="connsiteY2" fmla="*/ 131752 h 1402139"/>
                <a:gd name="connsiteX3" fmla="*/ 1244656 w 1683979"/>
                <a:gd name="connsiteY3" fmla="*/ 424674 h 1402139"/>
                <a:gd name="connsiteX4" fmla="*/ 1231776 w 1683979"/>
                <a:gd name="connsiteY4" fmla="*/ 695129 h 1402139"/>
                <a:gd name="connsiteX5" fmla="*/ 1656285 w 1683979"/>
                <a:gd name="connsiteY5" fmla="*/ 754067 h 1402139"/>
                <a:gd name="connsiteX6" fmla="*/ 828193 w 1683979"/>
                <a:gd name="connsiteY6" fmla="*/ 1402139 h 1402139"/>
                <a:gd name="connsiteX7" fmla="*/ 101 w 1683979"/>
                <a:gd name="connsiteY7" fmla="*/ 754067 h 1402139"/>
                <a:gd name="connsiteX0" fmla="*/ 101 w 1683979"/>
                <a:gd name="connsiteY0" fmla="*/ 754067 h 1402139"/>
                <a:gd name="connsiteX1" fmla="*/ 871169 w 1683979"/>
                <a:gd name="connsiteY1" fmla="*/ 38308 h 1402139"/>
                <a:gd name="connsiteX2" fmla="*/ 1678197 w 1683979"/>
                <a:gd name="connsiteY2" fmla="*/ 131752 h 1402139"/>
                <a:gd name="connsiteX3" fmla="*/ 1244656 w 1683979"/>
                <a:gd name="connsiteY3" fmla="*/ 424674 h 1402139"/>
                <a:gd name="connsiteX4" fmla="*/ 1231776 w 1683979"/>
                <a:gd name="connsiteY4" fmla="*/ 695129 h 1402139"/>
                <a:gd name="connsiteX5" fmla="*/ 1399202 w 1683979"/>
                <a:gd name="connsiteY5" fmla="*/ 772404 h 1402139"/>
                <a:gd name="connsiteX6" fmla="*/ 1656285 w 1683979"/>
                <a:gd name="connsiteY6" fmla="*/ 754067 h 1402139"/>
                <a:gd name="connsiteX7" fmla="*/ 828193 w 1683979"/>
                <a:gd name="connsiteY7" fmla="*/ 1402139 h 1402139"/>
                <a:gd name="connsiteX8" fmla="*/ 101 w 1683979"/>
                <a:gd name="connsiteY8" fmla="*/ 754067 h 1402139"/>
                <a:gd name="connsiteX0" fmla="*/ 71 w 1797204"/>
                <a:gd name="connsiteY0" fmla="*/ 754067 h 1404673"/>
                <a:gd name="connsiteX1" fmla="*/ 871139 w 1797204"/>
                <a:gd name="connsiteY1" fmla="*/ 38308 h 1404673"/>
                <a:gd name="connsiteX2" fmla="*/ 1678167 w 1797204"/>
                <a:gd name="connsiteY2" fmla="*/ 131752 h 1404673"/>
                <a:gd name="connsiteX3" fmla="*/ 1244626 w 1797204"/>
                <a:gd name="connsiteY3" fmla="*/ 424674 h 1404673"/>
                <a:gd name="connsiteX4" fmla="*/ 1231746 w 1797204"/>
                <a:gd name="connsiteY4" fmla="*/ 695129 h 1404673"/>
                <a:gd name="connsiteX5" fmla="*/ 1399172 w 1797204"/>
                <a:gd name="connsiteY5" fmla="*/ 772404 h 1404673"/>
                <a:gd name="connsiteX6" fmla="*/ 1785044 w 1797204"/>
                <a:gd name="connsiteY6" fmla="*/ 509369 h 1404673"/>
                <a:gd name="connsiteX7" fmla="*/ 828163 w 1797204"/>
                <a:gd name="connsiteY7" fmla="*/ 1402139 h 1404673"/>
                <a:gd name="connsiteX8" fmla="*/ 71 w 1797204"/>
                <a:gd name="connsiteY8" fmla="*/ 754067 h 1404673"/>
                <a:gd name="connsiteX0" fmla="*/ 71 w 1823522"/>
                <a:gd name="connsiteY0" fmla="*/ 754067 h 1404673"/>
                <a:gd name="connsiteX1" fmla="*/ 871139 w 1823522"/>
                <a:gd name="connsiteY1" fmla="*/ 38308 h 1404673"/>
                <a:gd name="connsiteX2" fmla="*/ 1678167 w 1823522"/>
                <a:gd name="connsiteY2" fmla="*/ 131752 h 1404673"/>
                <a:gd name="connsiteX3" fmla="*/ 1244626 w 1823522"/>
                <a:gd name="connsiteY3" fmla="*/ 424674 h 1404673"/>
                <a:gd name="connsiteX4" fmla="*/ 1231746 w 1823522"/>
                <a:gd name="connsiteY4" fmla="*/ 695129 h 1404673"/>
                <a:gd name="connsiteX5" fmla="*/ 1399172 w 1823522"/>
                <a:gd name="connsiteY5" fmla="*/ 772404 h 1404673"/>
                <a:gd name="connsiteX6" fmla="*/ 1630991 w 1823522"/>
                <a:gd name="connsiteY6" fmla="*/ 720889 h 1404673"/>
                <a:gd name="connsiteX7" fmla="*/ 1785044 w 1823522"/>
                <a:gd name="connsiteY7" fmla="*/ 509369 h 1404673"/>
                <a:gd name="connsiteX8" fmla="*/ 828163 w 1823522"/>
                <a:gd name="connsiteY8" fmla="*/ 1402139 h 1404673"/>
                <a:gd name="connsiteX9" fmla="*/ 71 w 1823522"/>
                <a:gd name="connsiteY9" fmla="*/ 754067 h 1404673"/>
                <a:gd name="connsiteX0" fmla="*/ 67 w 1788223"/>
                <a:gd name="connsiteY0" fmla="*/ 754067 h 1404433"/>
                <a:gd name="connsiteX1" fmla="*/ 871135 w 1788223"/>
                <a:gd name="connsiteY1" fmla="*/ 38308 h 1404433"/>
                <a:gd name="connsiteX2" fmla="*/ 1678163 w 1788223"/>
                <a:gd name="connsiteY2" fmla="*/ 131752 h 1404433"/>
                <a:gd name="connsiteX3" fmla="*/ 1244622 w 1788223"/>
                <a:gd name="connsiteY3" fmla="*/ 424674 h 1404433"/>
                <a:gd name="connsiteX4" fmla="*/ 1231742 w 1788223"/>
                <a:gd name="connsiteY4" fmla="*/ 695129 h 1404433"/>
                <a:gd name="connsiteX5" fmla="*/ 1399168 w 1788223"/>
                <a:gd name="connsiteY5" fmla="*/ 772404 h 1404433"/>
                <a:gd name="connsiteX6" fmla="*/ 1630987 w 1788223"/>
                <a:gd name="connsiteY6" fmla="*/ 720889 h 1404433"/>
                <a:gd name="connsiteX7" fmla="*/ 1785040 w 1788223"/>
                <a:gd name="connsiteY7" fmla="*/ 509369 h 1404433"/>
                <a:gd name="connsiteX8" fmla="*/ 1592350 w 1788223"/>
                <a:gd name="connsiteY8" fmla="*/ 952708 h 1404433"/>
                <a:gd name="connsiteX9" fmla="*/ 828159 w 1788223"/>
                <a:gd name="connsiteY9" fmla="*/ 1402139 h 1404433"/>
                <a:gd name="connsiteX10" fmla="*/ 67 w 1788223"/>
                <a:gd name="connsiteY10" fmla="*/ 754067 h 140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8223" h="1404433">
                  <a:moveTo>
                    <a:pt x="67" y="754067"/>
                  </a:moveTo>
                  <a:cubicBezTo>
                    <a:pt x="7230" y="526762"/>
                    <a:pt x="591452" y="142027"/>
                    <a:pt x="871135" y="38308"/>
                  </a:cubicBezTo>
                  <a:cubicBezTo>
                    <a:pt x="1150818" y="-65411"/>
                    <a:pt x="1615915" y="67358"/>
                    <a:pt x="1678163" y="131752"/>
                  </a:cubicBezTo>
                  <a:cubicBezTo>
                    <a:pt x="1740411" y="196146"/>
                    <a:pt x="1280389" y="332924"/>
                    <a:pt x="1244622" y="424674"/>
                  </a:cubicBezTo>
                  <a:cubicBezTo>
                    <a:pt x="1208855" y="516424"/>
                    <a:pt x="1214570" y="654346"/>
                    <a:pt x="1231742" y="695129"/>
                  </a:cubicBezTo>
                  <a:cubicBezTo>
                    <a:pt x="1248914" y="735912"/>
                    <a:pt x="1341213" y="778843"/>
                    <a:pt x="1399168" y="772404"/>
                  </a:cubicBezTo>
                  <a:cubicBezTo>
                    <a:pt x="1457123" y="765965"/>
                    <a:pt x="1566675" y="764728"/>
                    <a:pt x="1630987" y="720889"/>
                  </a:cubicBezTo>
                  <a:cubicBezTo>
                    <a:pt x="1695299" y="677050"/>
                    <a:pt x="1808651" y="483611"/>
                    <a:pt x="1785040" y="509369"/>
                  </a:cubicBezTo>
                  <a:cubicBezTo>
                    <a:pt x="1761429" y="535127"/>
                    <a:pt x="1751830" y="803913"/>
                    <a:pt x="1592350" y="952708"/>
                  </a:cubicBezTo>
                  <a:cubicBezTo>
                    <a:pt x="1432870" y="1101503"/>
                    <a:pt x="1093540" y="1435246"/>
                    <a:pt x="828159" y="1402139"/>
                  </a:cubicBezTo>
                  <a:cubicBezTo>
                    <a:pt x="562778" y="1369032"/>
                    <a:pt x="-7096" y="981372"/>
                    <a:pt x="67" y="754067"/>
                  </a:cubicBezTo>
                  <a:close/>
                </a:path>
              </a:pathLst>
            </a:custGeom>
            <a:solidFill>
              <a:srgbClr val="FF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 name="אליפסה 4"/>
            <p:cNvSpPr/>
            <p:nvPr/>
          </p:nvSpPr>
          <p:spPr>
            <a:xfrm>
              <a:off x="6162411" y="5267090"/>
              <a:ext cx="360364" cy="215823"/>
            </a:xfrm>
            <a:prstGeom prst="ellipse">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8" name="אליפסה 7"/>
            <p:cNvSpPr/>
            <p:nvPr/>
          </p:nvSpPr>
          <p:spPr>
            <a:xfrm>
              <a:off x="1331640" y="4959547"/>
              <a:ext cx="1944691" cy="1187024"/>
            </a:xfrm>
            <a:prstGeom prst="ellipse">
              <a:avLst/>
            </a:prstGeom>
            <a:solidFill>
              <a:srgbClr val="FFFF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1" name="אליפסה 10"/>
            <p:cNvSpPr/>
            <p:nvPr/>
          </p:nvSpPr>
          <p:spPr>
            <a:xfrm>
              <a:off x="2411142" y="5289059"/>
              <a:ext cx="454026" cy="2634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אליפסה 11"/>
            <p:cNvSpPr/>
            <p:nvPr/>
          </p:nvSpPr>
          <p:spPr>
            <a:xfrm>
              <a:off x="2458767" y="5320797"/>
              <a:ext cx="360363" cy="215822"/>
            </a:xfrm>
            <a:prstGeom prst="ellipse">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0" name="חץ שמאלה 9"/>
            <p:cNvSpPr/>
            <p:nvPr/>
          </p:nvSpPr>
          <p:spPr>
            <a:xfrm>
              <a:off x="3503344" y="5420774"/>
              <a:ext cx="1139827" cy="187258"/>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62471" name="מלבן 2"/>
          <p:cNvSpPr>
            <a:spLocks noChangeArrowheads="1"/>
          </p:cNvSpPr>
          <p:nvPr/>
        </p:nvSpPr>
        <p:spPr bwMode="auto">
          <a:xfrm>
            <a:off x="827088" y="5949950"/>
            <a:ext cx="5543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a:solidFill>
                  <a:srgbClr val="000000"/>
                </a:solidFill>
                <a:latin typeface="Times New Roman" pitchFamily="18" charset="0"/>
              </a:rPr>
              <a:t>תא פרוקריוטי קדום ש"בלע" תא פרוקיוטי אחר קטן ממנו. </a:t>
            </a:r>
          </a:p>
          <a:p>
            <a:r>
              <a:rPr lang="he-IL" sz="1600" b="1">
                <a:solidFill>
                  <a:srgbClr val="000000"/>
                </a:solidFill>
                <a:latin typeface="Times New Roman" pitchFamily="18" charset="0"/>
              </a:rPr>
              <a:t>התא הקטן הפך להיות אברון בתוך התא הגדול, והתא הגדול</a:t>
            </a:r>
          </a:p>
          <a:p>
            <a:r>
              <a:rPr lang="he-IL" sz="1600" b="1">
                <a:solidFill>
                  <a:srgbClr val="000000"/>
                </a:solidFill>
                <a:latin typeface="Times New Roman" pitchFamily="18" charset="0"/>
              </a:rPr>
              <a:t>הפך להיות תא אאוקריוטי (בעל אברונים).</a:t>
            </a:r>
            <a:endParaRPr lang="he-IL" sz="1600" b="1"/>
          </a:p>
        </p:txBody>
      </p:sp>
      <p:sp>
        <p:nvSpPr>
          <p:cNvPr id="62472" name="מלבן 13"/>
          <p:cNvSpPr>
            <a:spLocks noChangeArrowheads="1"/>
          </p:cNvSpPr>
          <p:nvPr/>
        </p:nvSpPr>
        <p:spPr bwMode="auto">
          <a:xfrm>
            <a:off x="3311525" y="4581525"/>
            <a:ext cx="2055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u="sng">
                <a:solidFill>
                  <a:srgbClr val="000000"/>
                </a:solidFill>
                <a:latin typeface="Times New Roman" pitchFamily="18" charset="0"/>
              </a:rPr>
              <a:t>תאוריית האנדוסיביוזה</a:t>
            </a:r>
            <a:endParaRPr lang="he-IL" sz="1600" b="1" u="sn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515" name="Slide Number Placeholder 15"/>
          <p:cNvSpPr>
            <a:spLocks noGrp="1"/>
          </p:cNvSpPr>
          <p:nvPr>
            <p:ph type="sldNum" sz="quarter" idx="12"/>
          </p:nvPr>
        </p:nvSpPr>
        <p:spPr bwMode="auto">
          <a:xfrm>
            <a:off x="107950" y="65976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04477E8-1D53-43CD-8FC4-2A3AEFB00881}"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chemeClr val="accent3"/>
                </a:solidFill>
                <a:ea typeface="+mn-ea"/>
              </a:rPr>
              <a:t>בתנאים קשים חיידקים הופכים לנבגים</a:t>
            </a:r>
            <a:endParaRPr lang="he-IL" sz="1800" dirty="0" smtClean="0">
              <a:solidFill>
                <a:schemeClr val="accent6">
                  <a:lumMod val="50000"/>
                  <a:lumOff val="50000"/>
                </a:schemeClr>
              </a:solidFill>
            </a:endParaRPr>
          </a:p>
        </p:txBody>
      </p:sp>
      <p:grpSp>
        <p:nvGrpSpPr>
          <p:cNvPr id="63493" name="קבוצה 5"/>
          <p:cNvGrpSpPr>
            <a:grpSpLocks/>
          </p:cNvGrpSpPr>
          <p:nvPr/>
        </p:nvGrpSpPr>
        <p:grpSpPr bwMode="auto">
          <a:xfrm>
            <a:off x="647700" y="2051050"/>
            <a:ext cx="3233738" cy="4427538"/>
            <a:chOff x="647700" y="1965325"/>
            <a:chExt cx="3233738" cy="4427538"/>
          </a:xfrm>
        </p:grpSpPr>
        <p:pic>
          <p:nvPicPr>
            <p:cNvPr id="634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1688" y="4532312"/>
              <a:ext cx="18097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3500" name="קבוצה 20"/>
            <p:cNvGrpSpPr>
              <a:grpSpLocks/>
            </p:cNvGrpSpPr>
            <p:nvPr/>
          </p:nvGrpSpPr>
          <p:grpSpPr bwMode="auto">
            <a:xfrm>
              <a:off x="647700" y="1965325"/>
              <a:ext cx="3233738" cy="4427538"/>
              <a:chOff x="5254190" y="1628800"/>
              <a:chExt cx="3233342" cy="4427652"/>
            </a:xfrm>
          </p:grpSpPr>
          <p:grpSp>
            <p:nvGrpSpPr>
              <p:cNvPr id="63501" name="קבוצה 7"/>
              <p:cNvGrpSpPr>
                <a:grpSpLocks/>
              </p:cNvGrpSpPr>
              <p:nvPr/>
            </p:nvGrpSpPr>
            <p:grpSpPr bwMode="auto">
              <a:xfrm>
                <a:off x="5319180" y="1628800"/>
                <a:ext cx="3168352" cy="854993"/>
                <a:chOff x="5300961" y="2636912"/>
                <a:chExt cx="3168352" cy="854993"/>
              </a:xfrm>
            </p:grpSpPr>
            <p:sp>
              <p:nvSpPr>
                <p:cNvPr id="11" name="מלבן מעוגל 10"/>
                <p:cNvSpPr/>
                <p:nvPr/>
              </p:nvSpPr>
              <p:spPr>
                <a:xfrm>
                  <a:off x="5301051" y="2636912"/>
                  <a:ext cx="3168262" cy="855685"/>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2" name="צורה חופשית 11"/>
                <p:cNvSpPr/>
                <p:nvPr/>
              </p:nvSpPr>
              <p:spPr>
                <a:xfrm>
                  <a:off x="7431215" y="2800429"/>
                  <a:ext cx="736510" cy="528651"/>
                </a:xfrm>
                <a:custGeom>
                  <a:avLst/>
                  <a:gdLst>
                    <a:gd name="connsiteX0" fmla="*/ 425003 w 1018751"/>
                    <a:gd name="connsiteY0" fmla="*/ 206062 h 1004552"/>
                    <a:gd name="connsiteX1" fmla="*/ 437881 w 1018751"/>
                    <a:gd name="connsiteY1" fmla="*/ 270457 h 1004552"/>
                    <a:gd name="connsiteX2" fmla="*/ 386366 w 1018751"/>
                    <a:gd name="connsiteY2" fmla="*/ 502276 h 1004552"/>
                    <a:gd name="connsiteX3" fmla="*/ 334850 w 1018751"/>
                    <a:gd name="connsiteY3" fmla="*/ 540913 h 1004552"/>
                    <a:gd name="connsiteX4" fmla="*/ 283335 w 1018751"/>
                    <a:gd name="connsiteY4" fmla="*/ 553792 h 1004552"/>
                    <a:gd name="connsiteX5" fmla="*/ 193183 w 1018751"/>
                    <a:gd name="connsiteY5" fmla="*/ 489397 h 1004552"/>
                    <a:gd name="connsiteX6" fmla="*/ 141667 w 1018751"/>
                    <a:gd name="connsiteY6" fmla="*/ 412124 h 1004552"/>
                    <a:gd name="connsiteX7" fmla="*/ 154546 w 1018751"/>
                    <a:gd name="connsiteY7" fmla="*/ 309093 h 1004552"/>
                    <a:gd name="connsiteX8" fmla="*/ 193183 w 1018751"/>
                    <a:gd name="connsiteY8" fmla="*/ 257578 h 1004552"/>
                    <a:gd name="connsiteX9" fmla="*/ 218941 w 1018751"/>
                    <a:gd name="connsiteY9" fmla="*/ 218941 h 1004552"/>
                    <a:gd name="connsiteX10" fmla="*/ 296214 w 1018751"/>
                    <a:gd name="connsiteY10" fmla="*/ 244699 h 1004552"/>
                    <a:gd name="connsiteX11" fmla="*/ 360608 w 1018751"/>
                    <a:gd name="connsiteY11" fmla="*/ 321972 h 1004552"/>
                    <a:gd name="connsiteX12" fmla="*/ 437881 w 1018751"/>
                    <a:gd name="connsiteY12" fmla="*/ 450761 h 1004552"/>
                    <a:gd name="connsiteX13" fmla="*/ 476518 w 1018751"/>
                    <a:gd name="connsiteY13" fmla="*/ 502276 h 1004552"/>
                    <a:gd name="connsiteX14" fmla="*/ 502276 w 1018751"/>
                    <a:gd name="connsiteY14" fmla="*/ 540913 h 1004552"/>
                    <a:gd name="connsiteX15" fmla="*/ 566670 w 1018751"/>
                    <a:gd name="connsiteY15" fmla="*/ 631065 h 1004552"/>
                    <a:gd name="connsiteX16" fmla="*/ 528033 w 1018751"/>
                    <a:gd name="connsiteY16" fmla="*/ 528034 h 1004552"/>
                    <a:gd name="connsiteX17" fmla="*/ 515155 w 1018751"/>
                    <a:gd name="connsiteY17" fmla="*/ 412124 h 1004552"/>
                    <a:gd name="connsiteX18" fmla="*/ 476518 w 1018751"/>
                    <a:gd name="connsiteY18" fmla="*/ 373488 h 1004552"/>
                    <a:gd name="connsiteX19" fmla="*/ 347729 w 1018751"/>
                    <a:gd name="connsiteY19" fmla="*/ 347730 h 1004552"/>
                    <a:gd name="connsiteX20" fmla="*/ 244698 w 1018751"/>
                    <a:gd name="connsiteY20" fmla="*/ 360609 h 1004552"/>
                    <a:gd name="connsiteX21" fmla="*/ 141667 w 1018751"/>
                    <a:gd name="connsiteY21" fmla="*/ 399245 h 1004552"/>
                    <a:gd name="connsiteX22" fmla="*/ 38636 w 1018751"/>
                    <a:gd name="connsiteY22" fmla="*/ 553792 h 1004552"/>
                    <a:gd name="connsiteX23" fmla="*/ 90152 w 1018751"/>
                    <a:gd name="connsiteY23" fmla="*/ 721217 h 1004552"/>
                    <a:gd name="connsiteX24" fmla="*/ 154546 w 1018751"/>
                    <a:gd name="connsiteY24" fmla="*/ 746975 h 1004552"/>
                    <a:gd name="connsiteX25" fmla="*/ 257577 w 1018751"/>
                    <a:gd name="connsiteY25" fmla="*/ 734096 h 1004552"/>
                    <a:gd name="connsiteX26" fmla="*/ 270456 w 1018751"/>
                    <a:gd name="connsiteY26" fmla="*/ 347730 h 1004552"/>
                    <a:gd name="connsiteX27" fmla="*/ 283335 w 1018751"/>
                    <a:gd name="connsiteY27" fmla="*/ 283335 h 1004552"/>
                    <a:gd name="connsiteX28" fmla="*/ 334850 w 1018751"/>
                    <a:gd name="connsiteY28" fmla="*/ 218941 h 1004552"/>
                    <a:gd name="connsiteX29" fmla="*/ 360608 w 1018751"/>
                    <a:gd name="connsiteY29" fmla="*/ 180304 h 1004552"/>
                    <a:gd name="connsiteX30" fmla="*/ 425003 w 1018751"/>
                    <a:gd name="connsiteY30" fmla="*/ 141668 h 1004552"/>
                    <a:gd name="connsiteX31" fmla="*/ 463639 w 1018751"/>
                    <a:gd name="connsiteY31" fmla="*/ 115910 h 1004552"/>
                    <a:gd name="connsiteX32" fmla="*/ 643943 w 1018751"/>
                    <a:gd name="connsiteY32" fmla="*/ 128789 h 1004552"/>
                    <a:gd name="connsiteX33" fmla="*/ 682580 w 1018751"/>
                    <a:gd name="connsiteY33" fmla="*/ 154547 h 1004552"/>
                    <a:gd name="connsiteX34" fmla="*/ 734095 w 1018751"/>
                    <a:gd name="connsiteY34" fmla="*/ 193183 h 1004552"/>
                    <a:gd name="connsiteX35" fmla="*/ 837126 w 1018751"/>
                    <a:gd name="connsiteY35" fmla="*/ 386366 h 1004552"/>
                    <a:gd name="connsiteX36" fmla="*/ 824248 w 1018751"/>
                    <a:gd name="connsiteY36" fmla="*/ 502276 h 1004552"/>
                    <a:gd name="connsiteX37" fmla="*/ 734095 w 1018751"/>
                    <a:gd name="connsiteY37" fmla="*/ 631065 h 1004552"/>
                    <a:gd name="connsiteX38" fmla="*/ 643943 w 1018751"/>
                    <a:gd name="connsiteY38" fmla="*/ 669702 h 1004552"/>
                    <a:gd name="connsiteX39" fmla="*/ 489397 w 1018751"/>
                    <a:gd name="connsiteY39" fmla="*/ 734096 h 1004552"/>
                    <a:gd name="connsiteX40" fmla="*/ 360608 w 1018751"/>
                    <a:gd name="connsiteY40" fmla="*/ 695459 h 1004552"/>
                    <a:gd name="connsiteX41" fmla="*/ 334850 w 1018751"/>
                    <a:gd name="connsiteY41" fmla="*/ 631065 h 1004552"/>
                    <a:gd name="connsiteX42" fmla="*/ 296214 w 1018751"/>
                    <a:gd name="connsiteY42" fmla="*/ 566671 h 1004552"/>
                    <a:gd name="connsiteX43" fmla="*/ 270456 w 1018751"/>
                    <a:gd name="connsiteY43" fmla="*/ 489397 h 1004552"/>
                    <a:gd name="connsiteX44" fmla="*/ 257577 w 1018751"/>
                    <a:gd name="connsiteY44" fmla="*/ 450761 h 1004552"/>
                    <a:gd name="connsiteX45" fmla="*/ 296214 w 1018751"/>
                    <a:gd name="connsiteY45" fmla="*/ 360609 h 1004552"/>
                    <a:gd name="connsiteX46" fmla="*/ 360608 w 1018751"/>
                    <a:gd name="connsiteY46" fmla="*/ 321972 h 1004552"/>
                    <a:gd name="connsiteX47" fmla="*/ 399245 w 1018751"/>
                    <a:gd name="connsiteY47" fmla="*/ 296214 h 1004552"/>
                    <a:gd name="connsiteX48" fmla="*/ 708338 w 1018751"/>
                    <a:gd name="connsiteY48" fmla="*/ 334851 h 1004552"/>
                    <a:gd name="connsiteX49" fmla="*/ 798490 w 1018751"/>
                    <a:gd name="connsiteY49" fmla="*/ 399245 h 1004552"/>
                    <a:gd name="connsiteX50" fmla="*/ 772732 w 1018751"/>
                    <a:gd name="connsiteY50" fmla="*/ 553792 h 1004552"/>
                    <a:gd name="connsiteX51" fmla="*/ 746974 w 1018751"/>
                    <a:gd name="connsiteY51" fmla="*/ 592428 h 1004552"/>
                    <a:gd name="connsiteX52" fmla="*/ 734095 w 1018751"/>
                    <a:gd name="connsiteY52" fmla="*/ 553792 h 1004552"/>
                    <a:gd name="connsiteX53" fmla="*/ 746974 w 1018751"/>
                    <a:gd name="connsiteY53" fmla="*/ 399245 h 1004552"/>
                    <a:gd name="connsiteX54" fmla="*/ 798490 w 1018751"/>
                    <a:gd name="connsiteY54" fmla="*/ 386366 h 1004552"/>
                    <a:gd name="connsiteX55" fmla="*/ 927279 w 1018751"/>
                    <a:gd name="connsiteY55" fmla="*/ 412124 h 1004552"/>
                    <a:gd name="connsiteX56" fmla="*/ 965915 w 1018751"/>
                    <a:gd name="connsiteY56" fmla="*/ 463640 h 1004552"/>
                    <a:gd name="connsiteX57" fmla="*/ 1017431 w 1018751"/>
                    <a:gd name="connsiteY57" fmla="*/ 476519 h 1004552"/>
                    <a:gd name="connsiteX58" fmla="*/ 991673 w 1018751"/>
                    <a:gd name="connsiteY58" fmla="*/ 515155 h 1004552"/>
                    <a:gd name="connsiteX59" fmla="*/ 785611 w 1018751"/>
                    <a:gd name="connsiteY59" fmla="*/ 721217 h 1004552"/>
                    <a:gd name="connsiteX60" fmla="*/ 746974 w 1018751"/>
                    <a:gd name="connsiteY60" fmla="*/ 759854 h 1004552"/>
                    <a:gd name="connsiteX61" fmla="*/ 566670 w 1018751"/>
                    <a:gd name="connsiteY61" fmla="*/ 862885 h 1004552"/>
                    <a:gd name="connsiteX62" fmla="*/ 476518 w 1018751"/>
                    <a:gd name="connsiteY62" fmla="*/ 953037 h 1004552"/>
                    <a:gd name="connsiteX63" fmla="*/ 347729 w 1018751"/>
                    <a:gd name="connsiteY63" fmla="*/ 1004552 h 1004552"/>
                    <a:gd name="connsiteX64" fmla="*/ 206062 w 1018751"/>
                    <a:gd name="connsiteY64" fmla="*/ 850006 h 1004552"/>
                    <a:gd name="connsiteX65" fmla="*/ 167425 w 1018751"/>
                    <a:gd name="connsiteY65" fmla="*/ 785612 h 1004552"/>
                    <a:gd name="connsiteX66" fmla="*/ 154546 w 1018751"/>
                    <a:gd name="connsiteY66" fmla="*/ 695459 h 1004552"/>
                    <a:gd name="connsiteX67" fmla="*/ 180304 w 1018751"/>
                    <a:gd name="connsiteY67" fmla="*/ 476519 h 1004552"/>
                    <a:gd name="connsiteX68" fmla="*/ 193183 w 1018751"/>
                    <a:gd name="connsiteY68" fmla="*/ 425003 h 1004552"/>
                    <a:gd name="connsiteX69" fmla="*/ 270456 w 1018751"/>
                    <a:gd name="connsiteY69" fmla="*/ 321972 h 1004552"/>
                    <a:gd name="connsiteX70" fmla="*/ 347729 w 1018751"/>
                    <a:gd name="connsiteY70" fmla="*/ 270457 h 1004552"/>
                    <a:gd name="connsiteX71" fmla="*/ 437881 w 1018751"/>
                    <a:gd name="connsiteY71" fmla="*/ 244699 h 1004552"/>
                    <a:gd name="connsiteX72" fmla="*/ 515155 w 1018751"/>
                    <a:gd name="connsiteY72" fmla="*/ 270457 h 1004552"/>
                    <a:gd name="connsiteX73" fmla="*/ 566670 w 1018751"/>
                    <a:gd name="connsiteY73" fmla="*/ 309093 h 1004552"/>
                    <a:gd name="connsiteX74" fmla="*/ 695459 w 1018751"/>
                    <a:gd name="connsiteY74" fmla="*/ 244699 h 1004552"/>
                    <a:gd name="connsiteX75" fmla="*/ 721217 w 1018751"/>
                    <a:gd name="connsiteY75" fmla="*/ 309093 h 1004552"/>
                    <a:gd name="connsiteX76" fmla="*/ 772732 w 1018751"/>
                    <a:gd name="connsiteY76" fmla="*/ 399245 h 1004552"/>
                    <a:gd name="connsiteX77" fmla="*/ 721217 w 1018751"/>
                    <a:gd name="connsiteY77" fmla="*/ 540913 h 1004552"/>
                    <a:gd name="connsiteX78" fmla="*/ 682580 w 1018751"/>
                    <a:gd name="connsiteY78" fmla="*/ 579550 h 1004552"/>
                    <a:gd name="connsiteX79" fmla="*/ 476518 w 1018751"/>
                    <a:gd name="connsiteY79" fmla="*/ 656823 h 1004552"/>
                    <a:gd name="connsiteX80" fmla="*/ 463639 w 1018751"/>
                    <a:gd name="connsiteY80" fmla="*/ 618186 h 1004552"/>
                    <a:gd name="connsiteX81" fmla="*/ 437881 w 1018751"/>
                    <a:gd name="connsiteY81" fmla="*/ 502276 h 1004552"/>
                    <a:gd name="connsiteX82" fmla="*/ 425003 w 1018751"/>
                    <a:gd name="connsiteY82" fmla="*/ 450761 h 1004552"/>
                    <a:gd name="connsiteX83" fmla="*/ 450760 w 1018751"/>
                    <a:gd name="connsiteY83" fmla="*/ 347730 h 1004552"/>
                    <a:gd name="connsiteX84" fmla="*/ 489397 w 1018751"/>
                    <a:gd name="connsiteY84" fmla="*/ 373488 h 1004552"/>
                    <a:gd name="connsiteX85" fmla="*/ 540912 w 1018751"/>
                    <a:gd name="connsiteY85" fmla="*/ 450761 h 1004552"/>
                    <a:gd name="connsiteX86" fmla="*/ 618186 w 1018751"/>
                    <a:gd name="connsiteY86" fmla="*/ 540913 h 1004552"/>
                    <a:gd name="connsiteX87" fmla="*/ 695459 w 1018751"/>
                    <a:gd name="connsiteY87" fmla="*/ 618186 h 1004552"/>
                    <a:gd name="connsiteX88" fmla="*/ 631064 w 1018751"/>
                    <a:gd name="connsiteY88" fmla="*/ 540913 h 1004552"/>
                    <a:gd name="connsiteX89" fmla="*/ 502276 w 1018751"/>
                    <a:gd name="connsiteY89" fmla="*/ 77273 h 1004552"/>
                    <a:gd name="connsiteX90" fmla="*/ 450760 w 1018751"/>
                    <a:gd name="connsiteY90" fmla="*/ 25758 h 1004552"/>
                    <a:gd name="connsiteX91" fmla="*/ 373487 w 1018751"/>
                    <a:gd name="connsiteY91" fmla="*/ 0 h 1004552"/>
                    <a:gd name="connsiteX92" fmla="*/ 231819 w 1018751"/>
                    <a:gd name="connsiteY92" fmla="*/ 25758 h 1004552"/>
                    <a:gd name="connsiteX93" fmla="*/ 128788 w 1018751"/>
                    <a:gd name="connsiteY93" fmla="*/ 167426 h 1004552"/>
                    <a:gd name="connsiteX94" fmla="*/ 64394 w 1018751"/>
                    <a:gd name="connsiteY94" fmla="*/ 321972 h 1004552"/>
                    <a:gd name="connsiteX95" fmla="*/ 51515 w 1018751"/>
                    <a:gd name="connsiteY95" fmla="*/ 373488 h 1004552"/>
                    <a:gd name="connsiteX96" fmla="*/ 0 w 1018751"/>
                    <a:gd name="connsiteY96" fmla="*/ 489397 h 1004552"/>
                    <a:gd name="connsiteX97" fmla="*/ 12879 w 1018751"/>
                    <a:gd name="connsiteY97" fmla="*/ 643944 h 1004552"/>
                    <a:gd name="connsiteX98" fmla="*/ 90152 w 1018751"/>
                    <a:gd name="connsiteY98" fmla="*/ 708338 h 1004552"/>
                    <a:gd name="connsiteX99" fmla="*/ 180304 w 1018751"/>
                    <a:gd name="connsiteY99" fmla="*/ 746975 h 1004552"/>
                    <a:gd name="connsiteX100" fmla="*/ 399245 w 1018751"/>
                    <a:gd name="connsiteY100" fmla="*/ 734096 h 1004552"/>
                    <a:gd name="connsiteX101" fmla="*/ 437881 w 1018751"/>
                    <a:gd name="connsiteY101" fmla="*/ 708338 h 1004552"/>
                    <a:gd name="connsiteX102" fmla="*/ 592428 w 1018751"/>
                    <a:gd name="connsiteY102" fmla="*/ 566671 h 1004552"/>
                    <a:gd name="connsiteX103" fmla="*/ 579549 w 1018751"/>
                    <a:gd name="connsiteY103" fmla="*/ 656823 h 1004552"/>
                    <a:gd name="connsiteX104" fmla="*/ 231819 w 1018751"/>
                    <a:gd name="connsiteY104" fmla="*/ 643944 h 1004552"/>
                    <a:gd name="connsiteX105" fmla="*/ 193183 w 1018751"/>
                    <a:gd name="connsiteY105" fmla="*/ 579550 h 1004552"/>
                    <a:gd name="connsiteX106" fmla="*/ 218941 w 1018751"/>
                    <a:gd name="connsiteY106" fmla="*/ 425003 h 1004552"/>
                    <a:gd name="connsiteX107" fmla="*/ 399245 w 1018751"/>
                    <a:gd name="connsiteY107" fmla="*/ 321972 h 1004552"/>
                    <a:gd name="connsiteX108" fmla="*/ 528033 w 1018751"/>
                    <a:gd name="connsiteY108" fmla="*/ 347730 h 1004552"/>
                    <a:gd name="connsiteX109" fmla="*/ 631064 w 1018751"/>
                    <a:gd name="connsiteY109" fmla="*/ 425003 h 1004552"/>
                    <a:gd name="connsiteX110" fmla="*/ 669701 w 1018751"/>
                    <a:gd name="connsiteY110" fmla="*/ 437882 h 1004552"/>
                    <a:gd name="connsiteX111" fmla="*/ 734095 w 1018751"/>
                    <a:gd name="connsiteY111" fmla="*/ 463640 h 1004552"/>
                    <a:gd name="connsiteX112" fmla="*/ 682580 w 1018751"/>
                    <a:gd name="connsiteY112" fmla="*/ 643944 h 1004552"/>
                    <a:gd name="connsiteX113" fmla="*/ 643943 w 1018751"/>
                    <a:gd name="connsiteY113" fmla="*/ 682581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18751" h="1004552">
                      <a:moveTo>
                        <a:pt x="425003" y="206062"/>
                      </a:moveTo>
                      <a:cubicBezTo>
                        <a:pt x="429296" y="227527"/>
                        <a:pt x="438974" y="248594"/>
                        <a:pt x="437881" y="270457"/>
                      </a:cubicBezTo>
                      <a:cubicBezTo>
                        <a:pt x="435194" y="324196"/>
                        <a:pt x="442176" y="446466"/>
                        <a:pt x="386366" y="502276"/>
                      </a:cubicBezTo>
                      <a:cubicBezTo>
                        <a:pt x="371188" y="517454"/>
                        <a:pt x="354049" y="531313"/>
                        <a:pt x="334850" y="540913"/>
                      </a:cubicBezTo>
                      <a:cubicBezTo>
                        <a:pt x="319019" y="548829"/>
                        <a:pt x="300507" y="549499"/>
                        <a:pt x="283335" y="553792"/>
                      </a:cubicBezTo>
                      <a:cubicBezTo>
                        <a:pt x="230976" y="536339"/>
                        <a:pt x="237631" y="544957"/>
                        <a:pt x="193183" y="489397"/>
                      </a:cubicBezTo>
                      <a:cubicBezTo>
                        <a:pt x="173844" y="465224"/>
                        <a:pt x="141667" y="412124"/>
                        <a:pt x="141667" y="412124"/>
                      </a:cubicBezTo>
                      <a:cubicBezTo>
                        <a:pt x="145960" y="377780"/>
                        <a:pt x="143601" y="341928"/>
                        <a:pt x="154546" y="309093"/>
                      </a:cubicBezTo>
                      <a:cubicBezTo>
                        <a:pt x="161334" y="288730"/>
                        <a:pt x="180707" y="275045"/>
                        <a:pt x="193183" y="257578"/>
                      </a:cubicBezTo>
                      <a:cubicBezTo>
                        <a:pt x="202180" y="244983"/>
                        <a:pt x="210355" y="231820"/>
                        <a:pt x="218941" y="218941"/>
                      </a:cubicBezTo>
                      <a:cubicBezTo>
                        <a:pt x="244699" y="227527"/>
                        <a:pt x="284072" y="220415"/>
                        <a:pt x="296214" y="244699"/>
                      </a:cubicBezTo>
                      <a:cubicBezTo>
                        <a:pt x="328894" y="310058"/>
                        <a:pt x="305998" y="285564"/>
                        <a:pt x="360608" y="321972"/>
                      </a:cubicBezTo>
                      <a:cubicBezTo>
                        <a:pt x="391066" y="375272"/>
                        <a:pt x="405778" y="405816"/>
                        <a:pt x="437881" y="450761"/>
                      </a:cubicBezTo>
                      <a:cubicBezTo>
                        <a:pt x="450357" y="468228"/>
                        <a:pt x="464042" y="484809"/>
                        <a:pt x="476518" y="502276"/>
                      </a:cubicBezTo>
                      <a:cubicBezTo>
                        <a:pt x="485515" y="514871"/>
                        <a:pt x="493279" y="528318"/>
                        <a:pt x="502276" y="540913"/>
                      </a:cubicBezTo>
                      <a:cubicBezTo>
                        <a:pt x="582149" y="652735"/>
                        <a:pt x="505966" y="540009"/>
                        <a:pt x="566670" y="631065"/>
                      </a:cubicBezTo>
                      <a:cubicBezTo>
                        <a:pt x="661592" y="409584"/>
                        <a:pt x="600817" y="632012"/>
                        <a:pt x="528033" y="528034"/>
                      </a:cubicBezTo>
                      <a:cubicBezTo>
                        <a:pt x="505740" y="496187"/>
                        <a:pt x="527448" y="449004"/>
                        <a:pt x="515155" y="412124"/>
                      </a:cubicBezTo>
                      <a:cubicBezTo>
                        <a:pt x="509395" y="394845"/>
                        <a:pt x="492332" y="382524"/>
                        <a:pt x="476518" y="373488"/>
                      </a:cubicBezTo>
                      <a:cubicBezTo>
                        <a:pt x="460695" y="364446"/>
                        <a:pt x="352430" y="348514"/>
                        <a:pt x="347729" y="347730"/>
                      </a:cubicBezTo>
                      <a:cubicBezTo>
                        <a:pt x="313385" y="352023"/>
                        <a:pt x="278751" y="354418"/>
                        <a:pt x="244698" y="360609"/>
                      </a:cubicBezTo>
                      <a:cubicBezTo>
                        <a:pt x="226196" y="363973"/>
                        <a:pt x="147029" y="397100"/>
                        <a:pt x="141667" y="399245"/>
                      </a:cubicBezTo>
                      <a:cubicBezTo>
                        <a:pt x="43180" y="525871"/>
                        <a:pt x="66993" y="468720"/>
                        <a:pt x="38636" y="553792"/>
                      </a:cubicBezTo>
                      <a:cubicBezTo>
                        <a:pt x="46776" y="635192"/>
                        <a:pt x="23773" y="679730"/>
                        <a:pt x="90152" y="721217"/>
                      </a:cubicBezTo>
                      <a:cubicBezTo>
                        <a:pt x="109756" y="733470"/>
                        <a:pt x="133081" y="738389"/>
                        <a:pt x="154546" y="746975"/>
                      </a:cubicBezTo>
                      <a:cubicBezTo>
                        <a:pt x="188890" y="742682"/>
                        <a:pt x="247927" y="767334"/>
                        <a:pt x="257577" y="734096"/>
                      </a:cubicBezTo>
                      <a:cubicBezTo>
                        <a:pt x="293505" y="610346"/>
                        <a:pt x="263104" y="476380"/>
                        <a:pt x="270456" y="347730"/>
                      </a:cubicBezTo>
                      <a:cubicBezTo>
                        <a:pt x="271705" y="325876"/>
                        <a:pt x="273546" y="302914"/>
                        <a:pt x="283335" y="283335"/>
                      </a:cubicBezTo>
                      <a:cubicBezTo>
                        <a:pt x="295628" y="258749"/>
                        <a:pt x="318357" y="240932"/>
                        <a:pt x="334850" y="218941"/>
                      </a:cubicBezTo>
                      <a:cubicBezTo>
                        <a:pt x="344137" y="206558"/>
                        <a:pt x="348856" y="190377"/>
                        <a:pt x="360608" y="180304"/>
                      </a:cubicBezTo>
                      <a:cubicBezTo>
                        <a:pt x="379614" y="164013"/>
                        <a:pt x="403776" y="154935"/>
                        <a:pt x="425003" y="141668"/>
                      </a:cubicBezTo>
                      <a:cubicBezTo>
                        <a:pt x="438129" y="133465"/>
                        <a:pt x="450760" y="124496"/>
                        <a:pt x="463639" y="115910"/>
                      </a:cubicBezTo>
                      <a:cubicBezTo>
                        <a:pt x="523740" y="120203"/>
                        <a:pt x="584605" y="118318"/>
                        <a:pt x="643943" y="128789"/>
                      </a:cubicBezTo>
                      <a:cubicBezTo>
                        <a:pt x="659186" y="131479"/>
                        <a:pt x="669985" y="145550"/>
                        <a:pt x="682580" y="154547"/>
                      </a:cubicBezTo>
                      <a:cubicBezTo>
                        <a:pt x="700046" y="167023"/>
                        <a:pt x="716923" y="180304"/>
                        <a:pt x="734095" y="193183"/>
                      </a:cubicBezTo>
                      <a:cubicBezTo>
                        <a:pt x="823263" y="341796"/>
                        <a:pt x="792776" y="275488"/>
                        <a:pt x="837126" y="386366"/>
                      </a:cubicBezTo>
                      <a:cubicBezTo>
                        <a:pt x="832833" y="425003"/>
                        <a:pt x="834927" y="464897"/>
                        <a:pt x="824248" y="502276"/>
                      </a:cubicBezTo>
                      <a:cubicBezTo>
                        <a:pt x="817895" y="524512"/>
                        <a:pt x="750267" y="619304"/>
                        <a:pt x="734095" y="631065"/>
                      </a:cubicBezTo>
                      <a:cubicBezTo>
                        <a:pt x="707654" y="650295"/>
                        <a:pt x="673186" y="655081"/>
                        <a:pt x="643943" y="669702"/>
                      </a:cubicBezTo>
                      <a:cubicBezTo>
                        <a:pt x="510195" y="736576"/>
                        <a:pt x="656749" y="686281"/>
                        <a:pt x="489397" y="734096"/>
                      </a:cubicBezTo>
                      <a:cubicBezTo>
                        <a:pt x="446467" y="721217"/>
                        <a:pt x="397900" y="720321"/>
                        <a:pt x="360608" y="695459"/>
                      </a:cubicBezTo>
                      <a:cubicBezTo>
                        <a:pt x="341372" y="682635"/>
                        <a:pt x="345189" y="651743"/>
                        <a:pt x="334850" y="631065"/>
                      </a:cubicBezTo>
                      <a:cubicBezTo>
                        <a:pt x="323655" y="608676"/>
                        <a:pt x="306572" y="589459"/>
                        <a:pt x="296214" y="566671"/>
                      </a:cubicBezTo>
                      <a:cubicBezTo>
                        <a:pt x="284979" y="541953"/>
                        <a:pt x="279042" y="515155"/>
                        <a:pt x="270456" y="489397"/>
                      </a:cubicBezTo>
                      <a:lnTo>
                        <a:pt x="257577" y="450761"/>
                      </a:lnTo>
                      <a:cubicBezTo>
                        <a:pt x="270456" y="420710"/>
                        <a:pt x="275790" y="386139"/>
                        <a:pt x="296214" y="360609"/>
                      </a:cubicBezTo>
                      <a:cubicBezTo>
                        <a:pt x="311851" y="341062"/>
                        <a:pt x="339381" y="335239"/>
                        <a:pt x="360608" y="321972"/>
                      </a:cubicBezTo>
                      <a:cubicBezTo>
                        <a:pt x="373734" y="313768"/>
                        <a:pt x="386366" y="304800"/>
                        <a:pt x="399245" y="296214"/>
                      </a:cubicBezTo>
                      <a:cubicBezTo>
                        <a:pt x="495877" y="301300"/>
                        <a:pt x="616549" y="281308"/>
                        <a:pt x="708338" y="334851"/>
                      </a:cubicBezTo>
                      <a:cubicBezTo>
                        <a:pt x="740237" y="353459"/>
                        <a:pt x="768439" y="377780"/>
                        <a:pt x="798490" y="399245"/>
                      </a:cubicBezTo>
                      <a:cubicBezTo>
                        <a:pt x="789904" y="450761"/>
                        <a:pt x="786189" y="503329"/>
                        <a:pt x="772732" y="553792"/>
                      </a:cubicBezTo>
                      <a:cubicBezTo>
                        <a:pt x="768744" y="568748"/>
                        <a:pt x="762452" y="592428"/>
                        <a:pt x="746974" y="592428"/>
                      </a:cubicBezTo>
                      <a:cubicBezTo>
                        <a:pt x="733399" y="592428"/>
                        <a:pt x="738388" y="566671"/>
                        <a:pt x="734095" y="553792"/>
                      </a:cubicBezTo>
                      <a:cubicBezTo>
                        <a:pt x="738388" y="502276"/>
                        <a:pt x="728417" y="447494"/>
                        <a:pt x="746974" y="399245"/>
                      </a:cubicBezTo>
                      <a:cubicBezTo>
                        <a:pt x="753328" y="382724"/>
                        <a:pt x="780834" y="385105"/>
                        <a:pt x="798490" y="386366"/>
                      </a:cubicBezTo>
                      <a:cubicBezTo>
                        <a:pt x="842159" y="389485"/>
                        <a:pt x="927279" y="412124"/>
                        <a:pt x="927279" y="412124"/>
                      </a:cubicBezTo>
                      <a:cubicBezTo>
                        <a:pt x="940158" y="429296"/>
                        <a:pt x="948448" y="451164"/>
                        <a:pt x="965915" y="463640"/>
                      </a:cubicBezTo>
                      <a:cubicBezTo>
                        <a:pt x="980318" y="473928"/>
                        <a:pt x="1009515" y="460687"/>
                        <a:pt x="1017431" y="476519"/>
                      </a:cubicBezTo>
                      <a:cubicBezTo>
                        <a:pt x="1024353" y="490363"/>
                        <a:pt x="1002318" y="503918"/>
                        <a:pt x="991673" y="515155"/>
                      </a:cubicBezTo>
                      <a:cubicBezTo>
                        <a:pt x="924866" y="585673"/>
                        <a:pt x="854298" y="652530"/>
                        <a:pt x="785611" y="721217"/>
                      </a:cubicBezTo>
                      <a:cubicBezTo>
                        <a:pt x="772732" y="734096"/>
                        <a:pt x="762788" y="750817"/>
                        <a:pt x="746974" y="759854"/>
                      </a:cubicBezTo>
                      <a:cubicBezTo>
                        <a:pt x="686873" y="794198"/>
                        <a:pt x="622998" y="822651"/>
                        <a:pt x="566670" y="862885"/>
                      </a:cubicBezTo>
                      <a:cubicBezTo>
                        <a:pt x="532088" y="887587"/>
                        <a:pt x="511100" y="928336"/>
                        <a:pt x="476518" y="953037"/>
                      </a:cubicBezTo>
                      <a:cubicBezTo>
                        <a:pt x="450862" y="971363"/>
                        <a:pt x="385420" y="991988"/>
                        <a:pt x="347729" y="1004552"/>
                      </a:cubicBezTo>
                      <a:cubicBezTo>
                        <a:pt x="242579" y="978264"/>
                        <a:pt x="303608" y="1006079"/>
                        <a:pt x="206062" y="850006"/>
                      </a:cubicBezTo>
                      <a:cubicBezTo>
                        <a:pt x="192795" y="828779"/>
                        <a:pt x="167425" y="785612"/>
                        <a:pt x="167425" y="785612"/>
                      </a:cubicBezTo>
                      <a:cubicBezTo>
                        <a:pt x="163132" y="755561"/>
                        <a:pt x="154546" y="725815"/>
                        <a:pt x="154546" y="695459"/>
                      </a:cubicBezTo>
                      <a:cubicBezTo>
                        <a:pt x="154546" y="479201"/>
                        <a:pt x="151490" y="577367"/>
                        <a:pt x="180304" y="476519"/>
                      </a:cubicBezTo>
                      <a:cubicBezTo>
                        <a:pt x="185167" y="459500"/>
                        <a:pt x="185994" y="441178"/>
                        <a:pt x="193183" y="425003"/>
                      </a:cubicBezTo>
                      <a:cubicBezTo>
                        <a:pt x="210481" y="386081"/>
                        <a:pt x="236463" y="348411"/>
                        <a:pt x="270456" y="321972"/>
                      </a:cubicBezTo>
                      <a:cubicBezTo>
                        <a:pt x="294892" y="302966"/>
                        <a:pt x="319621" y="283430"/>
                        <a:pt x="347729" y="270457"/>
                      </a:cubicBezTo>
                      <a:cubicBezTo>
                        <a:pt x="376106" y="257360"/>
                        <a:pt x="407830" y="253285"/>
                        <a:pt x="437881" y="244699"/>
                      </a:cubicBezTo>
                      <a:cubicBezTo>
                        <a:pt x="463639" y="253285"/>
                        <a:pt x="490870" y="258315"/>
                        <a:pt x="515155" y="270457"/>
                      </a:cubicBezTo>
                      <a:cubicBezTo>
                        <a:pt x="534353" y="280056"/>
                        <a:pt x="545421" y="312129"/>
                        <a:pt x="566670" y="309093"/>
                      </a:cubicBezTo>
                      <a:cubicBezTo>
                        <a:pt x="614184" y="302305"/>
                        <a:pt x="652529" y="266164"/>
                        <a:pt x="695459" y="244699"/>
                      </a:cubicBezTo>
                      <a:cubicBezTo>
                        <a:pt x="704045" y="266164"/>
                        <a:pt x="709990" y="288884"/>
                        <a:pt x="721217" y="309093"/>
                      </a:cubicBezTo>
                      <a:cubicBezTo>
                        <a:pt x="786191" y="426047"/>
                        <a:pt x="741559" y="305728"/>
                        <a:pt x="772732" y="399245"/>
                      </a:cubicBezTo>
                      <a:cubicBezTo>
                        <a:pt x="755560" y="446468"/>
                        <a:pt x="743688" y="495970"/>
                        <a:pt x="721217" y="540913"/>
                      </a:cubicBezTo>
                      <a:cubicBezTo>
                        <a:pt x="713072" y="557204"/>
                        <a:pt x="698651" y="570979"/>
                        <a:pt x="682580" y="579550"/>
                      </a:cubicBezTo>
                      <a:cubicBezTo>
                        <a:pt x="582062" y="633160"/>
                        <a:pt x="559858" y="635988"/>
                        <a:pt x="476518" y="656823"/>
                      </a:cubicBezTo>
                      <a:cubicBezTo>
                        <a:pt x="472225" y="643944"/>
                        <a:pt x="467369" y="631239"/>
                        <a:pt x="463639" y="618186"/>
                      </a:cubicBezTo>
                      <a:cubicBezTo>
                        <a:pt x="447935" y="563223"/>
                        <a:pt x="451159" y="562028"/>
                        <a:pt x="437881" y="502276"/>
                      </a:cubicBezTo>
                      <a:cubicBezTo>
                        <a:pt x="434041" y="484997"/>
                        <a:pt x="429296" y="467933"/>
                        <a:pt x="425003" y="450761"/>
                      </a:cubicBezTo>
                      <a:cubicBezTo>
                        <a:pt x="433589" y="416417"/>
                        <a:pt x="428097" y="374926"/>
                        <a:pt x="450760" y="347730"/>
                      </a:cubicBezTo>
                      <a:cubicBezTo>
                        <a:pt x="460669" y="335839"/>
                        <a:pt x="479204" y="361839"/>
                        <a:pt x="489397" y="373488"/>
                      </a:cubicBezTo>
                      <a:cubicBezTo>
                        <a:pt x="509782" y="396785"/>
                        <a:pt x="522037" y="426224"/>
                        <a:pt x="540912" y="450761"/>
                      </a:cubicBezTo>
                      <a:cubicBezTo>
                        <a:pt x="565044" y="482132"/>
                        <a:pt x="594438" y="509250"/>
                        <a:pt x="618186" y="540913"/>
                      </a:cubicBezTo>
                      <a:cubicBezTo>
                        <a:pt x="679015" y="622017"/>
                        <a:pt x="624827" y="594642"/>
                        <a:pt x="695459" y="618186"/>
                      </a:cubicBezTo>
                      <a:cubicBezTo>
                        <a:pt x="733422" y="504301"/>
                        <a:pt x="686588" y="687295"/>
                        <a:pt x="631064" y="540913"/>
                      </a:cubicBezTo>
                      <a:cubicBezTo>
                        <a:pt x="495576" y="183717"/>
                        <a:pt x="643695" y="297257"/>
                        <a:pt x="502276" y="77273"/>
                      </a:cubicBezTo>
                      <a:cubicBezTo>
                        <a:pt x="489144" y="56845"/>
                        <a:pt x="471584" y="38252"/>
                        <a:pt x="450760" y="25758"/>
                      </a:cubicBezTo>
                      <a:cubicBezTo>
                        <a:pt x="427478" y="11789"/>
                        <a:pt x="399245" y="8586"/>
                        <a:pt x="373487" y="0"/>
                      </a:cubicBezTo>
                      <a:cubicBezTo>
                        <a:pt x="326264" y="8586"/>
                        <a:pt x="275792" y="6520"/>
                        <a:pt x="231819" y="25758"/>
                      </a:cubicBezTo>
                      <a:cubicBezTo>
                        <a:pt x="180957" y="48010"/>
                        <a:pt x="148844" y="122300"/>
                        <a:pt x="128788" y="167426"/>
                      </a:cubicBezTo>
                      <a:cubicBezTo>
                        <a:pt x="106122" y="218424"/>
                        <a:pt x="77929" y="267830"/>
                        <a:pt x="64394" y="321972"/>
                      </a:cubicBezTo>
                      <a:cubicBezTo>
                        <a:pt x="60101" y="339144"/>
                        <a:pt x="58089" y="357053"/>
                        <a:pt x="51515" y="373488"/>
                      </a:cubicBezTo>
                      <a:cubicBezTo>
                        <a:pt x="-37909" y="597050"/>
                        <a:pt x="43065" y="360204"/>
                        <a:pt x="0" y="489397"/>
                      </a:cubicBezTo>
                      <a:cubicBezTo>
                        <a:pt x="4293" y="540913"/>
                        <a:pt x="341" y="593793"/>
                        <a:pt x="12879" y="643944"/>
                      </a:cubicBezTo>
                      <a:cubicBezTo>
                        <a:pt x="26735" y="699369"/>
                        <a:pt x="51976" y="693068"/>
                        <a:pt x="90152" y="708338"/>
                      </a:cubicBezTo>
                      <a:cubicBezTo>
                        <a:pt x="120508" y="720480"/>
                        <a:pt x="150253" y="734096"/>
                        <a:pt x="180304" y="746975"/>
                      </a:cubicBezTo>
                      <a:cubicBezTo>
                        <a:pt x="253284" y="742682"/>
                        <a:pt x="326947" y="744941"/>
                        <a:pt x="399245" y="734096"/>
                      </a:cubicBezTo>
                      <a:cubicBezTo>
                        <a:pt x="414552" y="731800"/>
                        <a:pt x="425613" y="717775"/>
                        <a:pt x="437881" y="708338"/>
                      </a:cubicBezTo>
                      <a:cubicBezTo>
                        <a:pt x="572826" y="604534"/>
                        <a:pt x="537844" y="648545"/>
                        <a:pt x="592428" y="566671"/>
                      </a:cubicBezTo>
                      <a:cubicBezTo>
                        <a:pt x="588135" y="596722"/>
                        <a:pt x="606700" y="643247"/>
                        <a:pt x="579549" y="656823"/>
                      </a:cubicBezTo>
                      <a:cubicBezTo>
                        <a:pt x="493696" y="699750"/>
                        <a:pt x="320999" y="658807"/>
                        <a:pt x="231819" y="643944"/>
                      </a:cubicBezTo>
                      <a:cubicBezTo>
                        <a:pt x="218940" y="622479"/>
                        <a:pt x="194653" y="604539"/>
                        <a:pt x="193183" y="579550"/>
                      </a:cubicBezTo>
                      <a:cubicBezTo>
                        <a:pt x="190116" y="527414"/>
                        <a:pt x="194505" y="471160"/>
                        <a:pt x="218941" y="425003"/>
                      </a:cubicBezTo>
                      <a:cubicBezTo>
                        <a:pt x="241784" y="381855"/>
                        <a:pt x="358293" y="339523"/>
                        <a:pt x="399245" y="321972"/>
                      </a:cubicBezTo>
                      <a:cubicBezTo>
                        <a:pt x="442174" y="330558"/>
                        <a:pt x="485938" y="335703"/>
                        <a:pt x="528033" y="347730"/>
                      </a:cubicBezTo>
                      <a:cubicBezTo>
                        <a:pt x="598959" y="367995"/>
                        <a:pt x="568896" y="380598"/>
                        <a:pt x="631064" y="425003"/>
                      </a:cubicBezTo>
                      <a:cubicBezTo>
                        <a:pt x="642111" y="432894"/>
                        <a:pt x="656990" y="433115"/>
                        <a:pt x="669701" y="437882"/>
                      </a:cubicBezTo>
                      <a:cubicBezTo>
                        <a:pt x="691347" y="445999"/>
                        <a:pt x="712630" y="455054"/>
                        <a:pt x="734095" y="463640"/>
                      </a:cubicBezTo>
                      <a:cubicBezTo>
                        <a:pt x="718076" y="623840"/>
                        <a:pt x="747603" y="552912"/>
                        <a:pt x="682580" y="643944"/>
                      </a:cubicBezTo>
                      <a:cubicBezTo>
                        <a:pt x="652431" y="686153"/>
                        <a:pt x="672858" y="682581"/>
                        <a:pt x="643943" y="682581"/>
                      </a:cubicBezTo>
                    </a:path>
                  </a:pathLst>
                </a:custGeom>
                <a:ln w="31750">
                  <a:solidFill>
                    <a:srgbClr val="CC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grpSp>
            <p:nvGrpSpPr>
              <p:cNvPr id="63502" name="קבוצה 9"/>
              <p:cNvGrpSpPr>
                <a:grpSpLocks/>
              </p:cNvGrpSpPr>
              <p:nvPr/>
            </p:nvGrpSpPr>
            <p:grpSpPr bwMode="auto">
              <a:xfrm>
                <a:off x="5254190" y="2852936"/>
                <a:ext cx="3168352" cy="854993"/>
                <a:chOff x="5254190" y="4005064"/>
                <a:chExt cx="3168352" cy="854993"/>
              </a:xfrm>
            </p:grpSpPr>
            <p:sp>
              <p:nvSpPr>
                <p:cNvPr id="3" name="מלבן מעוגל 2"/>
                <p:cNvSpPr/>
                <p:nvPr/>
              </p:nvSpPr>
              <p:spPr>
                <a:xfrm>
                  <a:off x="5254190" y="4004923"/>
                  <a:ext cx="3168262" cy="855684"/>
                </a:xfrm>
                <a:prstGeom prst="round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5" name="אליפסה 4"/>
                <p:cNvSpPr/>
                <p:nvPr/>
              </p:nvSpPr>
              <p:spPr>
                <a:xfrm>
                  <a:off x="7308163" y="4112876"/>
                  <a:ext cx="863494" cy="639778"/>
                </a:xfrm>
                <a:prstGeom prst="ellipse">
                  <a:avLst/>
                </a:prstGeom>
                <a:solidFill>
                  <a:srgbClr val="FF9933"/>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7" name="צורה חופשית 16"/>
                <p:cNvSpPr/>
                <p:nvPr/>
              </p:nvSpPr>
              <p:spPr>
                <a:xfrm>
                  <a:off x="7439910" y="4189078"/>
                  <a:ext cx="736510" cy="527064"/>
                </a:xfrm>
                <a:custGeom>
                  <a:avLst/>
                  <a:gdLst>
                    <a:gd name="connsiteX0" fmla="*/ 425003 w 1018751"/>
                    <a:gd name="connsiteY0" fmla="*/ 206062 h 1004552"/>
                    <a:gd name="connsiteX1" fmla="*/ 437881 w 1018751"/>
                    <a:gd name="connsiteY1" fmla="*/ 270457 h 1004552"/>
                    <a:gd name="connsiteX2" fmla="*/ 386366 w 1018751"/>
                    <a:gd name="connsiteY2" fmla="*/ 502276 h 1004552"/>
                    <a:gd name="connsiteX3" fmla="*/ 334850 w 1018751"/>
                    <a:gd name="connsiteY3" fmla="*/ 540913 h 1004552"/>
                    <a:gd name="connsiteX4" fmla="*/ 283335 w 1018751"/>
                    <a:gd name="connsiteY4" fmla="*/ 553792 h 1004552"/>
                    <a:gd name="connsiteX5" fmla="*/ 193183 w 1018751"/>
                    <a:gd name="connsiteY5" fmla="*/ 489397 h 1004552"/>
                    <a:gd name="connsiteX6" fmla="*/ 141667 w 1018751"/>
                    <a:gd name="connsiteY6" fmla="*/ 412124 h 1004552"/>
                    <a:gd name="connsiteX7" fmla="*/ 154546 w 1018751"/>
                    <a:gd name="connsiteY7" fmla="*/ 309093 h 1004552"/>
                    <a:gd name="connsiteX8" fmla="*/ 193183 w 1018751"/>
                    <a:gd name="connsiteY8" fmla="*/ 257578 h 1004552"/>
                    <a:gd name="connsiteX9" fmla="*/ 218941 w 1018751"/>
                    <a:gd name="connsiteY9" fmla="*/ 218941 h 1004552"/>
                    <a:gd name="connsiteX10" fmla="*/ 296214 w 1018751"/>
                    <a:gd name="connsiteY10" fmla="*/ 244699 h 1004552"/>
                    <a:gd name="connsiteX11" fmla="*/ 360608 w 1018751"/>
                    <a:gd name="connsiteY11" fmla="*/ 321972 h 1004552"/>
                    <a:gd name="connsiteX12" fmla="*/ 437881 w 1018751"/>
                    <a:gd name="connsiteY12" fmla="*/ 450761 h 1004552"/>
                    <a:gd name="connsiteX13" fmla="*/ 476518 w 1018751"/>
                    <a:gd name="connsiteY13" fmla="*/ 502276 h 1004552"/>
                    <a:gd name="connsiteX14" fmla="*/ 502276 w 1018751"/>
                    <a:gd name="connsiteY14" fmla="*/ 540913 h 1004552"/>
                    <a:gd name="connsiteX15" fmla="*/ 566670 w 1018751"/>
                    <a:gd name="connsiteY15" fmla="*/ 631065 h 1004552"/>
                    <a:gd name="connsiteX16" fmla="*/ 528033 w 1018751"/>
                    <a:gd name="connsiteY16" fmla="*/ 528034 h 1004552"/>
                    <a:gd name="connsiteX17" fmla="*/ 515155 w 1018751"/>
                    <a:gd name="connsiteY17" fmla="*/ 412124 h 1004552"/>
                    <a:gd name="connsiteX18" fmla="*/ 476518 w 1018751"/>
                    <a:gd name="connsiteY18" fmla="*/ 373488 h 1004552"/>
                    <a:gd name="connsiteX19" fmla="*/ 347729 w 1018751"/>
                    <a:gd name="connsiteY19" fmla="*/ 347730 h 1004552"/>
                    <a:gd name="connsiteX20" fmla="*/ 244698 w 1018751"/>
                    <a:gd name="connsiteY20" fmla="*/ 360609 h 1004552"/>
                    <a:gd name="connsiteX21" fmla="*/ 141667 w 1018751"/>
                    <a:gd name="connsiteY21" fmla="*/ 399245 h 1004552"/>
                    <a:gd name="connsiteX22" fmla="*/ 38636 w 1018751"/>
                    <a:gd name="connsiteY22" fmla="*/ 553792 h 1004552"/>
                    <a:gd name="connsiteX23" fmla="*/ 90152 w 1018751"/>
                    <a:gd name="connsiteY23" fmla="*/ 721217 h 1004552"/>
                    <a:gd name="connsiteX24" fmla="*/ 154546 w 1018751"/>
                    <a:gd name="connsiteY24" fmla="*/ 746975 h 1004552"/>
                    <a:gd name="connsiteX25" fmla="*/ 257577 w 1018751"/>
                    <a:gd name="connsiteY25" fmla="*/ 734096 h 1004552"/>
                    <a:gd name="connsiteX26" fmla="*/ 270456 w 1018751"/>
                    <a:gd name="connsiteY26" fmla="*/ 347730 h 1004552"/>
                    <a:gd name="connsiteX27" fmla="*/ 283335 w 1018751"/>
                    <a:gd name="connsiteY27" fmla="*/ 283335 h 1004552"/>
                    <a:gd name="connsiteX28" fmla="*/ 334850 w 1018751"/>
                    <a:gd name="connsiteY28" fmla="*/ 218941 h 1004552"/>
                    <a:gd name="connsiteX29" fmla="*/ 360608 w 1018751"/>
                    <a:gd name="connsiteY29" fmla="*/ 180304 h 1004552"/>
                    <a:gd name="connsiteX30" fmla="*/ 425003 w 1018751"/>
                    <a:gd name="connsiteY30" fmla="*/ 141668 h 1004552"/>
                    <a:gd name="connsiteX31" fmla="*/ 463639 w 1018751"/>
                    <a:gd name="connsiteY31" fmla="*/ 115910 h 1004552"/>
                    <a:gd name="connsiteX32" fmla="*/ 643943 w 1018751"/>
                    <a:gd name="connsiteY32" fmla="*/ 128789 h 1004552"/>
                    <a:gd name="connsiteX33" fmla="*/ 682580 w 1018751"/>
                    <a:gd name="connsiteY33" fmla="*/ 154547 h 1004552"/>
                    <a:gd name="connsiteX34" fmla="*/ 734095 w 1018751"/>
                    <a:gd name="connsiteY34" fmla="*/ 193183 h 1004552"/>
                    <a:gd name="connsiteX35" fmla="*/ 837126 w 1018751"/>
                    <a:gd name="connsiteY35" fmla="*/ 386366 h 1004552"/>
                    <a:gd name="connsiteX36" fmla="*/ 824248 w 1018751"/>
                    <a:gd name="connsiteY36" fmla="*/ 502276 h 1004552"/>
                    <a:gd name="connsiteX37" fmla="*/ 734095 w 1018751"/>
                    <a:gd name="connsiteY37" fmla="*/ 631065 h 1004552"/>
                    <a:gd name="connsiteX38" fmla="*/ 643943 w 1018751"/>
                    <a:gd name="connsiteY38" fmla="*/ 669702 h 1004552"/>
                    <a:gd name="connsiteX39" fmla="*/ 489397 w 1018751"/>
                    <a:gd name="connsiteY39" fmla="*/ 734096 h 1004552"/>
                    <a:gd name="connsiteX40" fmla="*/ 360608 w 1018751"/>
                    <a:gd name="connsiteY40" fmla="*/ 695459 h 1004552"/>
                    <a:gd name="connsiteX41" fmla="*/ 334850 w 1018751"/>
                    <a:gd name="connsiteY41" fmla="*/ 631065 h 1004552"/>
                    <a:gd name="connsiteX42" fmla="*/ 296214 w 1018751"/>
                    <a:gd name="connsiteY42" fmla="*/ 566671 h 1004552"/>
                    <a:gd name="connsiteX43" fmla="*/ 270456 w 1018751"/>
                    <a:gd name="connsiteY43" fmla="*/ 489397 h 1004552"/>
                    <a:gd name="connsiteX44" fmla="*/ 257577 w 1018751"/>
                    <a:gd name="connsiteY44" fmla="*/ 450761 h 1004552"/>
                    <a:gd name="connsiteX45" fmla="*/ 296214 w 1018751"/>
                    <a:gd name="connsiteY45" fmla="*/ 360609 h 1004552"/>
                    <a:gd name="connsiteX46" fmla="*/ 360608 w 1018751"/>
                    <a:gd name="connsiteY46" fmla="*/ 321972 h 1004552"/>
                    <a:gd name="connsiteX47" fmla="*/ 399245 w 1018751"/>
                    <a:gd name="connsiteY47" fmla="*/ 296214 h 1004552"/>
                    <a:gd name="connsiteX48" fmla="*/ 708338 w 1018751"/>
                    <a:gd name="connsiteY48" fmla="*/ 334851 h 1004552"/>
                    <a:gd name="connsiteX49" fmla="*/ 798490 w 1018751"/>
                    <a:gd name="connsiteY49" fmla="*/ 399245 h 1004552"/>
                    <a:gd name="connsiteX50" fmla="*/ 772732 w 1018751"/>
                    <a:gd name="connsiteY50" fmla="*/ 553792 h 1004552"/>
                    <a:gd name="connsiteX51" fmla="*/ 746974 w 1018751"/>
                    <a:gd name="connsiteY51" fmla="*/ 592428 h 1004552"/>
                    <a:gd name="connsiteX52" fmla="*/ 734095 w 1018751"/>
                    <a:gd name="connsiteY52" fmla="*/ 553792 h 1004552"/>
                    <a:gd name="connsiteX53" fmla="*/ 746974 w 1018751"/>
                    <a:gd name="connsiteY53" fmla="*/ 399245 h 1004552"/>
                    <a:gd name="connsiteX54" fmla="*/ 798490 w 1018751"/>
                    <a:gd name="connsiteY54" fmla="*/ 386366 h 1004552"/>
                    <a:gd name="connsiteX55" fmla="*/ 927279 w 1018751"/>
                    <a:gd name="connsiteY55" fmla="*/ 412124 h 1004552"/>
                    <a:gd name="connsiteX56" fmla="*/ 965915 w 1018751"/>
                    <a:gd name="connsiteY56" fmla="*/ 463640 h 1004552"/>
                    <a:gd name="connsiteX57" fmla="*/ 1017431 w 1018751"/>
                    <a:gd name="connsiteY57" fmla="*/ 476519 h 1004552"/>
                    <a:gd name="connsiteX58" fmla="*/ 991673 w 1018751"/>
                    <a:gd name="connsiteY58" fmla="*/ 515155 h 1004552"/>
                    <a:gd name="connsiteX59" fmla="*/ 785611 w 1018751"/>
                    <a:gd name="connsiteY59" fmla="*/ 721217 h 1004552"/>
                    <a:gd name="connsiteX60" fmla="*/ 746974 w 1018751"/>
                    <a:gd name="connsiteY60" fmla="*/ 759854 h 1004552"/>
                    <a:gd name="connsiteX61" fmla="*/ 566670 w 1018751"/>
                    <a:gd name="connsiteY61" fmla="*/ 862885 h 1004552"/>
                    <a:gd name="connsiteX62" fmla="*/ 476518 w 1018751"/>
                    <a:gd name="connsiteY62" fmla="*/ 953037 h 1004552"/>
                    <a:gd name="connsiteX63" fmla="*/ 347729 w 1018751"/>
                    <a:gd name="connsiteY63" fmla="*/ 1004552 h 1004552"/>
                    <a:gd name="connsiteX64" fmla="*/ 206062 w 1018751"/>
                    <a:gd name="connsiteY64" fmla="*/ 850006 h 1004552"/>
                    <a:gd name="connsiteX65" fmla="*/ 167425 w 1018751"/>
                    <a:gd name="connsiteY65" fmla="*/ 785612 h 1004552"/>
                    <a:gd name="connsiteX66" fmla="*/ 154546 w 1018751"/>
                    <a:gd name="connsiteY66" fmla="*/ 695459 h 1004552"/>
                    <a:gd name="connsiteX67" fmla="*/ 180304 w 1018751"/>
                    <a:gd name="connsiteY67" fmla="*/ 476519 h 1004552"/>
                    <a:gd name="connsiteX68" fmla="*/ 193183 w 1018751"/>
                    <a:gd name="connsiteY68" fmla="*/ 425003 h 1004552"/>
                    <a:gd name="connsiteX69" fmla="*/ 270456 w 1018751"/>
                    <a:gd name="connsiteY69" fmla="*/ 321972 h 1004552"/>
                    <a:gd name="connsiteX70" fmla="*/ 347729 w 1018751"/>
                    <a:gd name="connsiteY70" fmla="*/ 270457 h 1004552"/>
                    <a:gd name="connsiteX71" fmla="*/ 437881 w 1018751"/>
                    <a:gd name="connsiteY71" fmla="*/ 244699 h 1004552"/>
                    <a:gd name="connsiteX72" fmla="*/ 515155 w 1018751"/>
                    <a:gd name="connsiteY72" fmla="*/ 270457 h 1004552"/>
                    <a:gd name="connsiteX73" fmla="*/ 566670 w 1018751"/>
                    <a:gd name="connsiteY73" fmla="*/ 309093 h 1004552"/>
                    <a:gd name="connsiteX74" fmla="*/ 695459 w 1018751"/>
                    <a:gd name="connsiteY74" fmla="*/ 244699 h 1004552"/>
                    <a:gd name="connsiteX75" fmla="*/ 721217 w 1018751"/>
                    <a:gd name="connsiteY75" fmla="*/ 309093 h 1004552"/>
                    <a:gd name="connsiteX76" fmla="*/ 772732 w 1018751"/>
                    <a:gd name="connsiteY76" fmla="*/ 399245 h 1004552"/>
                    <a:gd name="connsiteX77" fmla="*/ 721217 w 1018751"/>
                    <a:gd name="connsiteY77" fmla="*/ 540913 h 1004552"/>
                    <a:gd name="connsiteX78" fmla="*/ 682580 w 1018751"/>
                    <a:gd name="connsiteY78" fmla="*/ 579550 h 1004552"/>
                    <a:gd name="connsiteX79" fmla="*/ 476518 w 1018751"/>
                    <a:gd name="connsiteY79" fmla="*/ 656823 h 1004552"/>
                    <a:gd name="connsiteX80" fmla="*/ 463639 w 1018751"/>
                    <a:gd name="connsiteY80" fmla="*/ 618186 h 1004552"/>
                    <a:gd name="connsiteX81" fmla="*/ 437881 w 1018751"/>
                    <a:gd name="connsiteY81" fmla="*/ 502276 h 1004552"/>
                    <a:gd name="connsiteX82" fmla="*/ 425003 w 1018751"/>
                    <a:gd name="connsiteY82" fmla="*/ 450761 h 1004552"/>
                    <a:gd name="connsiteX83" fmla="*/ 450760 w 1018751"/>
                    <a:gd name="connsiteY83" fmla="*/ 347730 h 1004552"/>
                    <a:gd name="connsiteX84" fmla="*/ 489397 w 1018751"/>
                    <a:gd name="connsiteY84" fmla="*/ 373488 h 1004552"/>
                    <a:gd name="connsiteX85" fmla="*/ 540912 w 1018751"/>
                    <a:gd name="connsiteY85" fmla="*/ 450761 h 1004552"/>
                    <a:gd name="connsiteX86" fmla="*/ 618186 w 1018751"/>
                    <a:gd name="connsiteY86" fmla="*/ 540913 h 1004552"/>
                    <a:gd name="connsiteX87" fmla="*/ 695459 w 1018751"/>
                    <a:gd name="connsiteY87" fmla="*/ 618186 h 1004552"/>
                    <a:gd name="connsiteX88" fmla="*/ 631064 w 1018751"/>
                    <a:gd name="connsiteY88" fmla="*/ 540913 h 1004552"/>
                    <a:gd name="connsiteX89" fmla="*/ 502276 w 1018751"/>
                    <a:gd name="connsiteY89" fmla="*/ 77273 h 1004552"/>
                    <a:gd name="connsiteX90" fmla="*/ 450760 w 1018751"/>
                    <a:gd name="connsiteY90" fmla="*/ 25758 h 1004552"/>
                    <a:gd name="connsiteX91" fmla="*/ 373487 w 1018751"/>
                    <a:gd name="connsiteY91" fmla="*/ 0 h 1004552"/>
                    <a:gd name="connsiteX92" fmla="*/ 231819 w 1018751"/>
                    <a:gd name="connsiteY92" fmla="*/ 25758 h 1004552"/>
                    <a:gd name="connsiteX93" fmla="*/ 128788 w 1018751"/>
                    <a:gd name="connsiteY93" fmla="*/ 167426 h 1004552"/>
                    <a:gd name="connsiteX94" fmla="*/ 64394 w 1018751"/>
                    <a:gd name="connsiteY94" fmla="*/ 321972 h 1004552"/>
                    <a:gd name="connsiteX95" fmla="*/ 51515 w 1018751"/>
                    <a:gd name="connsiteY95" fmla="*/ 373488 h 1004552"/>
                    <a:gd name="connsiteX96" fmla="*/ 0 w 1018751"/>
                    <a:gd name="connsiteY96" fmla="*/ 489397 h 1004552"/>
                    <a:gd name="connsiteX97" fmla="*/ 12879 w 1018751"/>
                    <a:gd name="connsiteY97" fmla="*/ 643944 h 1004552"/>
                    <a:gd name="connsiteX98" fmla="*/ 90152 w 1018751"/>
                    <a:gd name="connsiteY98" fmla="*/ 708338 h 1004552"/>
                    <a:gd name="connsiteX99" fmla="*/ 180304 w 1018751"/>
                    <a:gd name="connsiteY99" fmla="*/ 746975 h 1004552"/>
                    <a:gd name="connsiteX100" fmla="*/ 399245 w 1018751"/>
                    <a:gd name="connsiteY100" fmla="*/ 734096 h 1004552"/>
                    <a:gd name="connsiteX101" fmla="*/ 437881 w 1018751"/>
                    <a:gd name="connsiteY101" fmla="*/ 708338 h 1004552"/>
                    <a:gd name="connsiteX102" fmla="*/ 592428 w 1018751"/>
                    <a:gd name="connsiteY102" fmla="*/ 566671 h 1004552"/>
                    <a:gd name="connsiteX103" fmla="*/ 579549 w 1018751"/>
                    <a:gd name="connsiteY103" fmla="*/ 656823 h 1004552"/>
                    <a:gd name="connsiteX104" fmla="*/ 231819 w 1018751"/>
                    <a:gd name="connsiteY104" fmla="*/ 643944 h 1004552"/>
                    <a:gd name="connsiteX105" fmla="*/ 193183 w 1018751"/>
                    <a:gd name="connsiteY105" fmla="*/ 579550 h 1004552"/>
                    <a:gd name="connsiteX106" fmla="*/ 218941 w 1018751"/>
                    <a:gd name="connsiteY106" fmla="*/ 425003 h 1004552"/>
                    <a:gd name="connsiteX107" fmla="*/ 399245 w 1018751"/>
                    <a:gd name="connsiteY107" fmla="*/ 321972 h 1004552"/>
                    <a:gd name="connsiteX108" fmla="*/ 528033 w 1018751"/>
                    <a:gd name="connsiteY108" fmla="*/ 347730 h 1004552"/>
                    <a:gd name="connsiteX109" fmla="*/ 631064 w 1018751"/>
                    <a:gd name="connsiteY109" fmla="*/ 425003 h 1004552"/>
                    <a:gd name="connsiteX110" fmla="*/ 669701 w 1018751"/>
                    <a:gd name="connsiteY110" fmla="*/ 437882 h 1004552"/>
                    <a:gd name="connsiteX111" fmla="*/ 734095 w 1018751"/>
                    <a:gd name="connsiteY111" fmla="*/ 463640 h 1004552"/>
                    <a:gd name="connsiteX112" fmla="*/ 682580 w 1018751"/>
                    <a:gd name="connsiteY112" fmla="*/ 643944 h 1004552"/>
                    <a:gd name="connsiteX113" fmla="*/ 643943 w 1018751"/>
                    <a:gd name="connsiteY113" fmla="*/ 682581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18751" h="1004552">
                      <a:moveTo>
                        <a:pt x="425003" y="206062"/>
                      </a:moveTo>
                      <a:cubicBezTo>
                        <a:pt x="429296" y="227527"/>
                        <a:pt x="438974" y="248594"/>
                        <a:pt x="437881" y="270457"/>
                      </a:cubicBezTo>
                      <a:cubicBezTo>
                        <a:pt x="435194" y="324196"/>
                        <a:pt x="442176" y="446466"/>
                        <a:pt x="386366" y="502276"/>
                      </a:cubicBezTo>
                      <a:cubicBezTo>
                        <a:pt x="371188" y="517454"/>
                        <a:pt x="354049" y="531313"/>
                        <a:pt x="334850" y="540913"/>
                      </a:cubicBezTo>
                      <a:cubicBezTo>
                        <a:pt x="319019" y="548829"/>
                        <a:pt x="300507" y="549499"/>
                        <a:pt x="283335" y="553792"/>
                      </a:cubicBezTo>
                      <a:cubicBezTo>
                        <a:pt x="230976" y="536339"/>
                        <a:pt x="237631" y="544957"/>
                        <a:pt x="193183" y="489397"/>
                      </a:cubicBezTo>
                      <a:cubicBezTo>
                        <a:pt x="173844" y="465224"/>
                        <a:pt x="141667" y="412124"/>
                        <a:pt x="141667" y="412124"/>
                      </a:cubicBezTo>
                      <a:cubicBezTo>
                        <a:pt x="145960" y="377780"/>
                        <a:pt x="143601" y="341928"/>
                        <a:pt x="154546" y="309093"/>
                      </a:cubicBezTo>
                      <a:cubicBezTo>
                        <a:pt x="161334" y="288730"/>
                        <a:pt x="180707" y="275045"/>
                        <a:pt x="193183" y="257578"/>
                      </a:cubicBezTo>
                      <a:cubicBezTo>
                        <a:pt x="202180" y="244983"/>
                        <a:pt x="210355" y="231820"/>
                        <a:pt x="218941" y="218941"/>
                      </a:cubicBezTo>
                      <a:cubicBezTo>
                        <a:pt x="244699" y="227527"/>
                        <a:pt x="284072" y="220415"/>
                        <a:pt x="296214" y="244699"/>
                      </a:cubicBezTo>
                      <a:cubicBezTo>
                        <a:pt x="328894" y="310058"/>
                        <a:pt x="305998" y="285564"/>
                        <a:pt x="360608" y="321972"/>
                      </a:cubicBezTo>
                      <a:cubicBezTo>
                        <a:pt x="391066" y="375272"/>
                        <a:pt x="405778" y="405816"/>
                        <a:pt x="437881" y="450761"/>
                      </a:cubicBezTo>
                      <a:cubicBezTo>
                        <a:pt x="450357" y="468228"/>
                        <a:pt x="464042" y="484809"/>
                        <a:pt x="476518" y="502276"/>
                      </a:cubicBezTo>
                      <a:cubicBezTo>
                        <a:pt x="485515" y="514871"/>
                        <a:pt x="493279" y="528318"/>
                        <a:pt x="502276" y="540913"/>
                      </a:cubicBezTo>
                      <a:cubicBezTo>
                        <a:pt x="582149" y="652735"/>
                        <a:pt x="505966" y="540009"/>
                        <a:pt x="566670" y="631065"/>
                      </a:cubicBezTo>
                      <a:cubicBezTo>
                        <a:pt x="661592" y="409584"/>
                        <a:pt x="600817" y="632012"/>
                        <a:pt x="528033" y="528034"/>
                      </a:cubicBezTo>
                      <a:cubicBezTo>
                        <a:pt x="505740" y="496187"/>
                        <a:pt x="527448" y="449004"/>
                        <a:pt x="515155" y="412124"/>
                      </a:cubicBezTo>
                      <a:cubicBezTo>
                        <a:pt x="509395" y="394845"/>
                        <a:pt x="492332" y="382524"/>
                        <a:pt x="476518" y="373488"/>
                      </a:cubicBezTo>
                      <a:cubicBezTo>
                        <a:pt x="460695" y="364446"/>
                        <a:pt x="352430" y="348514"/>
                        <a:pt x="347729" y="347730"/>
                      </a:cubicBezTo>
                      <a:cubicBezTo>
                        <a:pt x="313385" y="352023"/>
                        <a:pt x="278751" y="354418"/>
                        <a:pt x="244698" y="360609"/>
                      </a:cubicBezTo>
                      <a:cubicBezTo>
                        <a:pt x="226196" y="363973"/>
                        <a:pt x="147029" y="397100"/>
                        <a:pt x="141667" y="399245"/>
                      </a:cubicBezTo>
                      <a:cubicBezTo>
                        <a:pt x="43180" y="525871"/>
                        <a:pt x="66993" y="468720"/>
                        <a:pt x="38636" y="553792"/>
                      </a:cubicBezTo>
                      <a:cubicBezTo>
                        <a:pt x="46776" y="635192"/>
                        <a:pt x="23773" y="679730"/>
                        <a:pt x="90152" y="721217"/>
                      </a:cubicBezTo>
                      <a:cubicBezTo>
                        <a:pt x="109756" y="733470"/>
                        <a:pt x="133081" y="738389"/>
                        <a:pt x="154546" y="746975"/>
                      </a:cubicBezTo>
                      <a:cubicBezTo>
                        <a:pt x="188890" y="742682"/>
                        <a:pt x="247927" y="767334"/>
                        <a:pt x="257577" y="734096"/>
                      </a:cubicBezTo>
                      <a:cubicBezTo>
                        <a:pt x="293505" y="610346"/>
                        <a:pt x="263104" y="476380"/>
                        <a:pt x="270456" y="347730"/>
                      </a:cubicBezTo>
                      <a:cubicBezTo>
                        <a:pt x="271705" y="325876"/>
                        <a:pt x="273546" y="302914"/>
                        <a:pt x="283335" y="283335"/>
                      </a:cubicBezTo>
                      <a:cubicBezTo>
                        <a:pt x="295628" y="258749"/>
                        <a:pt x="318357" y="240932"/>
                        <a:pt x="334850" y="218941"/>
                      </a:cubicBezTo>
                      <a:cubicBezTo>
                        <a:pt x="344137" y="206558"/>
                        <a:pt x="348856" y="190377"/>
                        <a:pt x="360608" y="180304"/>
                      </a:cubicBezTo>
                      <a:cubicBezTo>
                        <a:pt x="379614" y="164013"/>
                        <a:pt x="403776" y="154935"/>
                        <a:pt x="425003" y="141668"/>
                      </a:cubicBezTo>
                      <a:cubicBezTo>
                        <a:pt x="438129" y="133465"/>
                        <a:pt x="450760" y="124496"/>
                        <a:pt x="463639" y="115910"/>
                      </a:cubicBezTo>
                      <a:cubicBezTo>
                        <a:pt x="523740" y="120203"/>
                        <a:pt x="584605" y="118318"/>
                        <a:pt x="643943" y="128789"/>
                      </a:cubicBezTo>
                      <a:cubicBezTo>
                        <a:pt x="659186" y="131479"/>
                        <a:pt x="669985" y="145550"/>
                        <a:pt x="682580" y="154547"/>
                      </a:cubicBezTo>
                      <a:cubicBezTo>
                        <a:pt x="700046" y="167023"/>
                        <a:pt x="716923" y="180304"/>
                        <a:pt x="734095" y="193183"/>
                      </a:cubicBezTo>
                      <a:cubicBezTo>
                        <a:pt x="823263" y="341796"/>
                        <a:pt x="792776" y="275488"/>
                        <a:pt x="837126" y="386366"/>
                      </a:cubicBezTo>
                      <a:cubicBezTo>
                        <a:pt x="832833" y="425003"/>
                        <a:pt x="834927" y="464897"/>
                        <a:pt x="824248" y="502276"/>
                      </a:cubicBezTo>
                      <a:cubicBezTo>
                        <a:pt x="817895" y="524512"/>
                        <a:pt x="750267" y="619304"/>
                        <a:pt x="734095" y="631065"/>
                      </a:cubicBezTo>
                      <a:cubicBezTo>
                        <a:pt x="707654" y="650295"/>
                        <a:pt x="673186" y="655081"/>
                        <a:pt x="643943" y="669702"/>
                      </a:cubicBezTo>
                      <a:cubicBezTo>
                        <a:pt x="510195" y="736576"/>
                        <a:pt x="656749" y="686281"/>
                        <a:pt x="489397" y="734096"/>
                      </a:cubicBezTo>
                      <a:cubicBezTo>
                        <a:pt x="446467" y="721217"/>
                        <a:pt x="397900" y="720321"/>
                        <a:pt x="360608" y="695459"/>
                      </a:cubicBezTo>
                      <a:cubicBezTo>
                        <a:pt x="341372" y="682635"/>
                        <a:pt x="345189" y="651743"/>
                        <a:pt x="334850" y="631065"/>
                      </a:cubicBezTo>
                      <a:cubicBezTo>
                        <a:pt x="323655" y="608676"/>
                        <a:pt x="306572" y="589459"/>
                        <a:pt x="296214" y="566671"/>
                      </a:cubicBezTo>
                      <a:cubicBezTo>
                        <a:pt x="284979" y="541953"/>
                        <a:pt x="279042" y="515155"/>
                        <a:pt x="270456" y="489397"/>
                      </a:cubicBezTo>
                      <a:lnTo>
                        <a:pt x="257577" y="450761"/>
                      </a:lnTo>
                      <a:cubicBezTo>
                        <a:pt x="270456" y="420710"/>
                        <a:pt x="275790" y="386139"/>
                        <a:pt x="296214" y="360609"/>
                      </a:cubicBezTo>
                      <a:cubicBezTo>
                        <a:pt x="311851" y="341062"/>
                        <a:pt x="339381" y="335239"/>
                        <a:pt x="360608" y="321972"/>
                      </a:cubicBezTo>
                      <a:cubicBezTo>
                        <a:pt x="373734" y="313768"/>
                        <a:pt x="386366" y="304800"/>
                        <a:pt x="399245" y="296214"/>
                      </a:cubicBezTo>
                      <a:cubicBezTo>
                        <a:pt x="495877" y="301300"/>
                        <a:pt x="616549" y="281308"/>
                        <a:pt x="708338" y="334851"/>
                      </a:cubicBezTo>
                      <a:cubicBezTo>
                        <a:pt x="740237" y="353459"/>
                        <a:pt x="768439" y="377780"/>
                        <a:pt x="798490" y="399245"/>
                      </a:cubicBezTo>
                      <a:cubicBezTo>
                        <a:pt x="789904" y="450761"/>
                        <a:pt x="786189" y="503329"/>
                        <a:pt x="772732" y="553792"/>
                      </a:cubicBezTo>
                      <a:cubicBezTo>
                        <a:pt x="768744" y="568748"/>
                        <a:pt x="762452" y="592428"/>
                        <a:pt x="746974" y="592428"/>
                      </a:cubicBezTo>
                      <a:cubicBezTo>
                        <a:pt x="733399" y="592428"/>
                        <a:pt x="738388" y="566671"/>
                        <a:pt x="734095" y="553792"/>
                      </a:cubicBezTo>
                      <a:cubicBezTo>
                        <a:pt x="738388" y="502276"/>
                        <a:pt x="728417" y="447494"/>
                        <a:pt x="746974" y="399245"/>
                      </a:cubicBezTo>
                      <a:cubicBezTo>
                        <a:pt x="753328" y="382724"/>
                        <a:pt x="780834" y="385105"/>
                        <a:pt x="798490" y="386366"/>
                      </a:cubicBezTo>
                      <a:cubicBezTo>
                        <a:pt x="842159" y="389485"/>
                        <a:pt x="927279" y="412124"/>
                        <a:pt x="927279" y="412124"/>
                      </a:cubicBezTo>
                      <a:cubicBezTo>
                        <a:pt x="940158" y="429296"/>
                        <a:pt x="948448" y="451164"/>
                        <a:pt x="965915" y="463640"/>
                      </a:cubicBezTo>
                      <a:cubicBezTo>
                        <a:pt x="980318" y="473928"/>
                        <a:pt x="1009515" y="460687"/>
                        <a:pt x="1017431" y="476519"/>
                      </a:cubicBezTo>
                      <a:cubicBezTo>
                        <a:pt x="1024353" y="490363"/>
                        <a:pt x="1002318" y="503918"/>
                        <a:pt x="991673" y="515155"/>
                      </a:cubicBezTo>
                      <a:cubicBezTo>
                        <a:pt x="924866" y="585673"/>
                        <a:pt x="854298" y="652530"/>
                        <a:pt x="785611" y="721217"/>
                      </a:cubicBezTo>
                      <a:cubicBezTo>
                        <a:pt x="772732" y="734096"/>
                        <a:pt x="762788" y="750817"/>
                        <a:pt x="746974" y="759854"/>
                      </a:cubicBezTo>
                      <a:cubicBezTo>
                        <a:pt x="686873" y="794198"/>
                        <a:pt x="622998" y="822651"/>
                        <a:pt x="566670" y="862885"/>
                      </a:cubicBezTo>
                      <a:cubicBezTo>
                        <a:pt x="532088" y="887587"/>
                        <a:pt x="511100" y="928336"/>
                        <a:pt x="476518" y="953037"/>
                      </a:cubicBezTo>
                      <a:cubicBezTo>
                        <a:pt x="450862" y="971363"/>
                        <a:pt x="385420" y="991988"/>
                        <a:pt x="347729" y="1004552"/>
                      </a:cubicBezTo>
                      <a:cubicBezTo>
                        <a:pt x="242579" y="978264"/>
                        <a:pt x="303608" y="1006079"/>
                        <a:pt x="206062" y="850006"/>
                      </a:cubicBezTo>
                      <a:cubicBezTo>
                        <a:pt x="192795" y="828779"/>
                        <a:pt x="167425" y="785612"/>
                        <a:pt x="167425" y="785612"/>
                      </a:cubicBezTo>
                      <a:cubicBezTo>
                        <a:pt x="163132" y="755561"/>
                        <a:pt x="154546" y="725815"/>
                        <a:pt x="154546" y="695459"/>
                      </a:cubicBezTo>
                      <a:cubicBezTo>
                        <a:pt x="154546" y="479201"/>
                        <a:pt x="151490" y="577367"/>
                        <a:pt x="180304" y="476519"/>
                      </a:cubicBezTo>
                      <a:cubicBezTo>
                        <a:pt x="185167" y="459500"/>
                        <a:pt x="185994" y="441178"/>
                        <a:pt x="193183" y="425003"/>
                      </a:cubicBezTo>
                      <a:cubicBezTo>
                        <a:pt x="210481" y="386081"/>
                        <a:pt x="236463" y="348411"/>
                        <a:pt x="270456" y="321972"/>
                      </a:cubicBezTo>
                      <a:cubicBezTo>
                        <a:pt x="294892" y="302966"/>
                        <a:pt x="319621" y="283430"/>
                        <a:pt x="347729" y="270457"/>
                      </a:cubicBezTo>
                      <a:cubicBezTo>
                        <a:pt x="376106" y="257360"/>
                        <a:pt x="407830" y="253285"/>
                        <a:pt x="437881" y="244699"/>
                      </a:cubicBezTo>
                      <a:cubicBezTo>
                        <a:pt x="463639" y="253285"/>
                        <a:pt x="490870" y="258315"/>
                        <a:pt x="515155" y="270457"/>
                      </a:cubicBezTo>
                      <a:cubicBezTo>
                        <a:pt x="534353" y="280056"/>
                        <a:pt x="545421" y="312129"/>
                        <a:pt x="566670" y="309093"/>
                      </a:cubicBezTo>
                      <a:cubicBezTo>
                        <a:pt x="614184" y="302305"/>
                        <a:pt x="652529" y="266164"/>
                        <a:pt x="695459" y="244699"/>
                      </a:cubicBezTo>
                      <a:cubicBezTo>
                        <a:pt x="704045" y="266164"/>
                        <a:pt x="709990" y="288884"/>
                        <a:pt x="721217" y="309093"/>
                      </a:cubicBezTo>
                      <a:cubicBezTo>
                        <a:pt x="786191" y="426047"/>
                        <a:pt x="741559" y="305728"/>
                        <a:pt x="772732" y="399245"/>
                      </a:cubicBezTo>
                      <a:cubicBezTo>
                        <a:pt x="755560" y="446468"/>
                        <a:pt x="743688" y="495970"/>
                        <a:pt x="721217" y="540913"/>
                      </a:cubicBezTo>
                      <a:cubicBezTo>
                        <a:pt x="713072" y="557204"/>
                        <a:pt x="698651" y="570979"/>
                        <a:pt x="682580" y="579550"/>
                      </a:cubicBezTo>
                      <a:cubicBezTo>
                        <a:pt x="582062" y="633160"/>
                        <a:pt x="559858" y="635988"/>
                        <a:pt x="476518" y="656823"/>
                      </a:cubicBezTo>
                      <a:cubicBezTo>
                        <a:pt x="472225" y="643944"/>
                        <a:pt x="467369" y="631239"/>
                        <a:pt x="463639" y="618186"/>
                      </a:cubicBezTo>
                      <a:cubicBezTo>
                        <a:pt x="447935" y="563223"/>
                        <a:pt x="451159" y="562028"/>
                        <a:pt x="437881" y="502276"/>
                      </a:cubicBezTo>
                      <a:cubicBezTo>
                        <a:pt x="434041" y="484997"/>
                        <a:pt x="429296" y="467933"/>
                        <a:pt x="425003" y="450761"/>
                      </a:cubicBezTo>
                      <a:cubicBezTo>
                        <a:pt x="433589" y="416417"/>
                        <a:pt x="428097" y="374926"/>
                        <a:pt x="450760" y="347730"/>
                      </a:cubicBezTo>
                      <a:cubicBezTo>
                        <a:pt x="460669" y="335839"/>
                        <a:pt x="479204" y="361839"/>
                        <a:pt x="489397" y="373488"/>
                      </a:cubicBezTo>
                      <a:cubicBezTo>
                        <a:pt x="509782" y="396785"/>
                        <a:pt x="522037" y="426224"/>
                        <a:pt x="540912" y="450761"/>
                      </a:cubicBezTo>
                      <a:cubicBezTo>
                        <a:pt x="565044" y="482132"/>
                        <a:pt x="594438" y="509250"/>
                        <a:pt x="618186" y="540913"/>
                      </a:cubicBezTo>
                      <a:cubicBezTo>
                        <a:pt x="679015" y="622017"/>
                        <a:pt x="624827" y="594642"/>
                        <a:pt x="695459" y="618186"/>
                      </a:cubicBezTo>
                      <a:cubicBezTo>
                        <a:pt x="733422" y="504301"/>
                        <a:pt x="686588" y="687295"/>
                        <a:pt x="631064" y="540913"/>
                      </a:cubicBezTo>
                      <a:cubicBezTo>
                        <a:pt x="495576" y="183717"/>
                        <a:pt x="643695" y="297257"/>
                        <a:pt x="502276" y="77273"/>
                      </a:cubicBezTo>
                      <a:cubicBezTo>
                        <a:pt x="489144" y="56845"/>
                        <a:pt x="471584" y="38252"/>
                        <a:pt x="450760" y="25758"/>
                      </a:cubicBezTo>
                      <a:cubicBezTo>
                        <a:pt x="427478" y="11789"/>
                        <a:pt x="399245" y="8586"/>
                        <a:pt x="373487" y="0"/>
                      </a:cubicBezTo>
                      <a:cubicBezTo>
                        <a:pt x="326264" y="8586"/>
                        <a:pt x="275792" y="6520"/>
                        <a:pt x="231819" y="25758"/>
                      </a:cubicBezTo>
                      <a:cubicBezTo>
                        <a:pt x="180957" y="48010"/>
                        <a:pt x="148844" y="122300"/>
                        <a:pt x="128788" y="167426"/>
                      </a:cubicBezTo>
                      <a:cubicBezTo>
                        <a:pt x="106122" y="218424"/>
                        <a:pt x="77929" y="267830"/>
                        <a:pt x="64394" y="321972"/>
                      </a:cubicBezTo>
                      <a:cubicBezTo>
                        <a:pt x="60101" y="339144"/>
                        <a:pt x="58089" y="357053"/>
                        <a:pt x="51515" y="373488"/>
                      </a:cubicBezTo>
                      <a:cubicBezTo>
                        <a:pt x="-37909" y="597050"/>
                        <a:pt x="43065" y="360204"/>
                        <a:pt x="0" y="489397"/>
                      </a:cubicBezTo>
                      <a:cubicBezTo>
                        <a:pt x="4293" y="540913"/>
                        <a:pt x="341" y="593793"/>
                        <a:pt x="12879" y="643944"/>
                      </a:cubicBezTo>
                      <a:cubicBezTo>
                        <a:pt x="26735" y="699369"/>
                        <a:pt x="51976" y="693068"/>
                        <a:pt x="90152" y="708338"/>
                      </a:cubicBezTo>
                      <a:cubicBezTo>
                        <a:pt x="120508" y="720480"/>
                        <a:pt x="150253" y="734096"/>
                        <a:pt x="180304" y="746975"/>
                      </a:cubicBezTo>
                      <a:cubicBezTo>
                        <a:pt x="253284" y="742682"/>
                        <a:pt x="326947" y="744941"/>
                        <a:pt x="399245" y="734096"/>
                      </a:cubicBezTo>
                      <a:cubicBezTo>
                        <a:pt x="414552" y="731800"/>
                        <a:pt x="425613" y="717775"/>
                        <a:pt x="437881" y="708338"/>
                      </a:cubicBezTo>
                      <a:cubicBezTo>
                        <a:pt x="572826" y="604534"/>
                        <a:pt x="537844" y="648545"/>
                        <a:pt x="592428" y="566671"/>
                      </a:cubicBezTo>
                      <a:cubicBezTo>
                        <a:pt x="588135" y="596722"/>
                        <a:pt x="606700" y="643247"/>
                        <a:pt x="579549" y="656823"/>
                      </a:cubicBezTo>
                      <a:cubicBezTo>
                        <a:pt x="493696" y="699750"/>
                        <a:pt x="320999" y="658807"/>
                        <a:pt x="231819" y="643944"/>
                      </a:cubicBezTo>
                      <a:cubicBezTo>
                        <a:pt x="218940" y="622479"/>
                        <a:pt x="194653" y="604539"/>
                        <a:pt x="193183" y="579550"/>
                      </a:cubicBezTo>
                      <a:cubicBezTo>
                        <a:pt x="190116" y="527414"/>
                        <a:pt x="194505" y="471160"/>
                        <a:pt x="218941" y="425003"/>
                      </a:cubicBezTo>
                      <a:cubicBezTo>
                        <a:pt x="241784" y="381855"/>
                        <a:pt x="358293" y="339523"/>
                        <a:pt x="399245" y="321972"/>
                      </a:cubicBezTo>
                      <a:cubicBezTo>
                        <a:pt x="442174" y="330558"/>
                        <a:pt x="485938" y="335703"/>
                        <a:pt x="528033" y="347730"/>
                      </a:cubicBezTo>
                      <a:cubicBezTo>
                        <a:pt x="598959" y="367995"/>
                        <a:pt x="568896" y="380598"/>
                        <a:pt x="631064" y="425003"/>
                      </a:cubicBezTo>
                      <a:cubicBezTo>
                        <a:pt x="642111" y="432894"/>
                        <a:pt x="656990" y="433115"/>
                        <a:pt x="669701" y="437882"/>
                      </a:cubicBezTo>
                      <a:cubicBezTo>
                        <a:pt x="691347" y="445999"/>
                        <a:pt x="712630" y="455054"/>
                        <a:pt x="734095" y="463640"/>
                      </a:cubicBezTo>
                      <a:cubicBezTo>
                        <a:pt x="718076" y="623840"/>
                        <a:pt x="747603" y="552912"/>
                        <a:pt x="682580" y="643944"/>
                      </a:cubicBezTo>
                      <a:cubicBezTo>
                        <a:pt x="652431" y="686153"/>
                        <a:pt x="672858" y="682581"/>
                        <a:pt x="643943" y="682581"/>
                      </a:cubicBezTo>
                    </a:path>
                  </a:pathLst>
                </a:custGeom>
                <a:ln w="31750">
                  <a:solidFill>
                    <a:srgbClr val="CC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grpSp>
            <p:nvGrpSpPr>
              <p:cNvPr id="63503" name="קבוצה 19"/>
              <p:cNvGrpSpPr>
                <a:grpSpLocks/>
              </p:cNvGrpSpPr>
              <p:nvPr/>
            </p:nvGrpSpPr>
            <p:grpSpPr bwMode="auto">
              <a:xfrm>
                <a:off x="7305257" y="5418261"/>
                <a:ext cx="865081" cy="638191"/>
                <a:chOff x="3569164" y="6073785"/>
                <a:chExt cx="865081" cy="638191"/>
              </a:xfrm>
            </p:grpSpPr>
            <p:sp>
              <p:nvSpPr>
                <p:cNvPr id="18" name="אליפסה 17"/>
                <p:cNvSpPr/>
                <p:nvPr/>
              </p:nvSpPr>
              <p:spPr>
                <a:xfrm>
                  <a:off x="3568896" y="6073785"/>
                  <a:ext cx="865082" cy="638191"/>
                </a:xfrm>
                <a:prstGeom prst="ellipse">
                  <a:avLst/>
                </a:prstGeom>
                <a:solidFill>
                  <a:srgbClr val="FF9933"/>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7" name="צורה חופשית 6"/>
                <p:cNvSpPr/>
                <p:nvPr/>
              </p:nvSpPr>
              <p:spPr>
                <a:xfrm>
                  <a:off x="3667309" y="6129348"/>
                  <a:ext cx="736510" cy="525476"/>
                </a:xfrm>
                <a:custGeom>
                  <a:avLst/>
                  <a:gdLst>
                    <a:gd name="connsiteX0" fmla="*/ 425003 w 1018751"/>
                    <a:gd name="connsiteY0" fmla="*/ 206062 h 1004552"/>
                    <a:gd name="connsiteX1" fmla="*/ 437881 w 1018751"/>
                    <a:gd name="connsiteY1" fmla="*/ 270457 h 1004552"/>
                    <a:gd name="connsiteX2" fmla="*/ 386366 w 1018751"/>
                    <a:gd name="connsiteY2" fmla="*/ 502276 h 1004552"/>
                    <a:gd name="connsiteX3" fmla="*/ 334850 w 1018751"/>
                    <a:gd name="connsiteY3" fmla="*/ 540913 h 1004552"/>
                    <a:gd name="connsiteX4" fmla="*/ 283335 w 1018751"/>
                    <a:gd name="connsiteY4" fmla="*/ 553792 h 1004552"/>
                    <a:gd name="connsiteX5" fmla="*/ 193183 w 1018751"/>
                    <a:gd name="connsiteY5" fmla="*/ 489397 h 1004552"/>
                    <a:gd name="connsiteX6" fmla="*/ 141667 w 1018751"/>
                    <a:gd name="connsiteY6" fmla="*/ 412124 h 1004552"/>
                    <a:gd name="connsiteX7" fmla="*/ 154546 w 1018751"/>
                    <a:gd name="connsiteY7" fmla="*/ 309093 h 1004552"/>
                    <a:gd name="connsiteX8" fmla="*/ 193183 w 1018751"/>
                    <a:gd name="connsiteY8" fmla="*/ 257578 h 1004552"/>
                    <a:gd name="connsiteX9" fmla="*/ 218941 w 1018751"/>
                    <a:gd name="connsiteY9" fmla="*/ 218941 h 1004552"/>
                    <a:gd name="connsiteX10" fmla="*/ 296214 w 1018751"/>
                    <a:gd name="connsiteY10" fmla="*/ 244699 h 1004552"/>
                    <a:gd name="connsiteX11" fmla="*/ 360608 w 1018751"/>
                    <a:gd name="connsiteY11" fmla="*/ 321972 h 1004552"/>
                    <a:gd name="connsiteX12" fmla="*/ 437881 w 1018751"/>
                    <a:gd name="connsiteY12" fmla="*/ 450761 h 1004552"/>
                    <a:gd name="connsiteX13" fmla="*/ 476518 w 1018751"/>
                    <a:gd name="connsiteY13" fmla="*/ 502276 h 1004552"/>
                    <a:gd name="connsiteX14" fmla="*/ 502276 w 1018751"/>
                    <a:gd name="connsiteY14" fmla="*/ 540913 h 1004552"/>
                    <a:gd name="connsiteX15" fmla="*/ 566670 w 1018751"/>
                    <a:gd name="connsiteY15" fmla="*/ 631065 h 1004552"/>
                    <a:gd name="connsiteX16" fmla="*/ 528033 w 1018751"/>
                    <a:gd name="connsiteY16" fmla="*/ 528034 h 1004552"/>
                    <a:gd name="connsiteX17" fmla="*/ 515155 w 1018751"/>
                    <a:gd name="connsiteY17" fmla="*/ 412124 h 1004552"/>
                    <a:gd name="connsiteX18" fmla="*/ 476518 w 1018751"/>
                    <a:gd name="connsiteY18" fmla="*/ 373488 h 1004552"/>
                    <a:gd name="connsiteX19" fmla="*/ 347729 w 1018751"/>
                    <a:gd name="connsiteY19" fmla="*/ 347730 h 1004552"/>
                    <a:gd name="connsiteX20" fmla="*/ 244698 w 1018751"/>
                    <a:gd name="connsiteY20" fmla="*/ 360609 h 1004552"/>
                    <a:gd name="connsiteX21" fmla="*/ 141667 w 1018751"/>
                    <a:gd name="connsiteY21" fmla="*/ 399245 h 1004552"/>
                    <a:gd name="connsiteX22" fmla="*/ 38636 w 1018751"/>
                    <a:gd name="connsiteY22" fmla="*/ 553792 h 1004552"/>
                    <a:gd name="connsiteX23" fmla="*/ 90152 w 1018751"/>
                    <a:gd name="connsiteY23" fmla="*/ 721217 h 1004552"/>
                    <a:gd name="connsiteX24" fmla="*/ 154546 w 1018751"/>
                    <a:gd name="connsiteY24" fmla="*/ 746975 h 1004552"/>
                    <a:gd name="connsiteX25" fmla="*/ 257577 w 1018751"/>
                    <a:gd name="connsiteY25" fmla="*/ 734096 h 1004552"/>
                    <a:gd name="connsiteX26" fmla="*/ 270456 w 1018751"/>
                    <a:gd name="connsiteY26" fmla="*/ 347730 h 1004552"/>
                    <a:gd name="connsiteX27" fmla="*/ 283335 w 1018751"/>
                    <a:gd name="connsiteY27" fmla="*/ 283335 h 1004552"/>
                    <a:gd name="connsiteX28" fmla="*/ 334850 w 1018751"/>
                    <a:gd name="connsiteY28" fmla="*/ 218941 h 1004552"/>
                    <a:gd name="connsiteX29" fmla="*/ 360608 w 1018751"/>
                    <a:gd name="connsiteY29" fmla="*/ 180304 h 1004552"/>
                    <a:gd name="connsiteX30" fmla="*/ 425003 w 1018751"/>
                    <a:gd name="connsiteY30" fmla="*/ 141668 h 1004552"/>
                    <a:gd name="connsiteX31" fmla="*/ 463639 w 1018751"/>
                    <a:gd name="connsiteY31" fmla="*/ 115910 h 1004552"/>
                    <a:gd name="connsiteX32" fmla="*/ 643943 w 1018751"/>
                    <a:gd name="connsiteY32" fmla="*/ 128789 h 1004552"/>
                    <a:gd name="connsiteX33" fmla="*/ 682580 w 1018751"/>
                    <a:gd name="connsiteY33" fmla="*/ 154547 h 1004552"/>
                    <a:gd name="connsiteX34" fmla="*/ 734095 w 1018751"/>
                    <a:gd name="connsiteY34" fmla="*/ 193183 h 1004552"/>
                    <a:gd name="connsiteX35" fmla="*/ 837126 w 1018751"/>
                    <a:gd name="connsiteY35" fmla="*/ 386366 h 1004552"/>
                    <a:gd name="connsiteX36" fmla="*/ 824248 w 1018751"/>
                    <a:gd name="connsiteY36" fmla="*/ 502276 h 1004552"/>
                    <a:gd name="connsiteX37" fmla="*/ 734095 w 1018751"/>
                    <a:gd name="connsiteY37" fmla="*/ 631065 h 1004552"/>
                    <a:gd name="connsiteX38" fmla="*/ 643943 w 1018751"/>
                    <a:gd name="connsiteY38" fmla="*/ 669702 h 1004552"/>
                    <a:gd name="connsiteX39" fmla="*/ 489397 w 1018751"/>
                    <a:gd name="connsiteY39" fmla="*/ 734096 h 1004552"/>
                    <a:gd name="connsiteX40" fmla="*/ 360608 w 1018751"/>
                    <a:gd name="connsiteY40" fmla="*/ 695459 h 1004552"/>
                    <a:gd name="connsiteX41" fmla="*/ 334850 w 1018751"/>
                    <a:gd name="connsiteY41" fmla="*/ 631065 h 1004552"/>
                    <a:gd name="connsiteX42" fmla="*/ 296214 w 1018751"/>
                    <a:gd name="connsiteY42" fmla="*/ 566671 h 1004552"/>
                    <a:gd name="connsiteX43" fmla="*/ 270456 w 1018751"/>
                    <a:gd name="connsiteY43" fmla="*/ 489397 h 1004552"/>
                    <a:gd name="connsiteX44" fmla="*/ 257577 w 1018751"/>
                    <a:gd name="connsiteY44" fmla="*/ 450761 h 1004552"/>
                    <a:gd name="connsiteX45" fmla="*/ 296214 w 1018751"/>
                    <a:gd name="connsiteY45" fmla="*/ 360609 h 1004552"/>
                    <a:gd name="connsiteX46" fmla="*/ 360608 w 1018751"/>
                    <a:gd name="connsiteY46" fmla="*/ 321972 h 1004552"/>
                    <a:gd name="connsiteX47" fmla="*/ 399245 w 1018751"/>
                    <a:gd name="connsiteY47" fmla="*/ 296214 h 1004552"/>
                    <a:gd name="connsiteX48" fmla="*/ 708338 w 1018751"/>
                    <a:gd name="connsiteY48" fmla="*/ 334851 h 1004552"/>
                    <a:gd name="connsiteX49" fmla="*/ 798490 w 1018751"/>
                    <a:gd name="connsiteY49" fmla="*/ 399245 h 1004552"/>
                    <a:gd name="connsiteX50" fmla="*/ 772732 w 1018751"/>
                    <a:gd name="connsiteY50" fmla="*/ 553792 h 1004552"/>
                    <a:gd name="connsiteX51" fmla="*/ 746974 w 1018751"/>
                    <a:gd name="connsiteY51" fmla="*/ 592428 h 1004552"/>
                    <a:gd name="connsiteX52" fmla="*/ 734095 w 1018751"/>
                    <a:gd name="connsiteY52" fmla="*/ 553792 h 1004552"/>
                    <a:gd name="connsiteX53" fmla="*/ 746974 w 1018751"/>
                    <a:gd name="connsiteY53" fmla="*/ 399245 h 1004552"/>
                    <a:gd name="connsiteX54" fmla="*/ 798490 w 1018751"/>
                    <a:gd name="connsiteY54" fmla="*/ 386366 h 1004552"/>
                    <a:gd name="connsiteX55" fmla="*/ 927279 w 1018751"/>
                    <a:gd name="connsiteY55" fmla="*/ 412124 h 1004552"/>
                    <a:gd name="connsiteX56" fmla="*/ 965915 w 1018751"/>
                    <a:gd name="connsiteY56" fmla="*/ 463640 h 1004552"/>
                    <a:gd name="connsiteX57" fmla="*/ 1017431 w 1018751"/>
                    <a:gd name="connsiteY57" fmla="*/ 476519 h 1004552"/>
                    <a:gd name="connsiteX58" fmla="*/ 991673 w 1018751"/>
                    <a:gd name="connsiteY58" fmla="*/ 515155 h 1004552"/>
                    <a:gd name="connsiteX59" fmla="*/ 785611 w 1018751"/>
                    <a:gd name="connsiteY59" fmla="*/ 721217 h 1004552"/>
                    <a:gd name="connsiteX60" fmla="*/ 746974 w 1018751"/>
                    <a:gd name="connsiteY60" fmla="*/ 759854 h 1004552"/>
                    <a:gd name="connsiteX61" fmla="*/ 566670 w 1018751"/>
                    <a:gd name="connsiteY61" fmla="*/ 862885 h 1004552"/>
                    <a:gd name="connsiteX62" fmla="*/ 476518 w 1018751"/>
                    <a:gd name="connsiteY62" fmla="*/ 953037 h 1004552"/>
                    <a:gd name="connsiteX63" fmla="*/ 347729 w 1018751"/>
                    <a:gd name="connsiteY63" fmla="*/ 1004552 h 1004552"/>
                    <a:gd name="connsiteX64" fmla="*/ 206062 w 1018751"/>
                    <a:gd name="connsiteY64" fmla="*/ 850006 h 1004552"/>
                    <a:gd name="connsiteX65" fmla="*/ 167425 w 1018751"/>
                    <a:gd name="connsiteY65" fmla="*/ 785612 h 1004552"/>
                    <a:gd name="connsiteX66" fmla="*/ 154546 w 1018751"/>
                    <a:gd name="connsiteY66" fmla="*/ 695459 h 1004552"/>
                    <a:gd name="connsiteX67" fmla="*/ 180304 w 1018751"/>
                    <a:gd name="connsiteY67" fmla="*/ 476519 h 1004552"/>
                    <a:gd name="connsiteX68" fmla="*/ 193183 w 1018751"/>
                    <a:gd name="connsiteY68" fmla="*/ 425003 h 1004552"/>
                    <a:gd name="connsiteX69" fmla="*/ 270456 w 1018751"/>
                    <a:gd name="connsiteY69" fmla="*/ 321972 h 1004552"/>
                    <a:gd name="connsiteX70" fmla="*/ 347729 w 1018751"/>
                    <a:gd name="connsiteY70" fmla="*/ 270457 h 1004552"/>
                    <a:gd name="connsiteX71" fmla="*/ 437881 w 1018751"/>
                    <a:gd name="connsiteY71" fmla="*/ 244699 h 1004552"/>
                    <a:gd name="connsiteX72" fmla="*/ 515155 w 1018751"/>
                    <a:gd name="connsiteY72" fmla="*/ 270457 h 1004552"/>
                    <a:gd name="connsiteX73" fmla="*/ 566670 w 1018751"/>
                    <a:gd name="connsiteY73" fmla="*/ 309093 h 1004552"/>
                    <a:gd name="connsiteX74" fmla="*/ 695459 w 1018751"/>
                    <a:gd name="connsiteY74" fmla="*/ 244699 h 1004552"/>
                    <a:gd name="connsiteX75" fmla="*/ 721217 w 1018751"/>
                    <a:gd name="connsiteY75" fmla="*/ 309093 h 1004552"/>
                    <a:gd name="connsiteX76" fmla="*/ 772732 w 1018751"/>
                    <a:gd name="connsiteY76" fmla="*/ 399245 h 1004552"/>
                    <a:gd name="connsiteX77" fmla="*/ 721217 w 1018751"/>
                    <a:gd name="connsiteY77" fmla="*/ 540913 h 1004552"/>
                    <a:gd name="connsiteX78" fmla="*/ 682580 w 1018751"/>
                    <a:gd name="connsiteY78" fmla="*/ 579550 h 1004552"/>
                    <a:gd name="connsiteX79" fmla="*/ 476518 w 1018751"/>
                    <a:gd name="connsiteY79" fmla="*/ 656823 h 1004552"/>
                    <a:gd name="connsiteX80" fmla="*/ 463639 w 1018751"/>
                    <a:gd name="connsiteY80" fmla="*/ 618186 h 1004552"/>
                    <a:gd name="connsiteX81" fmla="*/ 437881 w 1018751"/>
                    <a:gd name="connsiteY81" fmla="*/ 502276 h 1004552"/>
                    <a:gd name="connsiteX82" fmla="*/ 425003 w 1018751"/>
                    <a:gd name="connsiteY82" fmla="*/ 450761 h 1004552"/>
                    <a:gd name="connsiteX83" fmla="*/ 450760 w 1018751"/>
                    <a:gd name="connsiteY83" fmla="*/ 347730 h 1004552"/>
                    <a:gd name="connsiteX84" fmla="*/ 489397 w 1018751"/>
                    <a:gd name="connsiteY84" fmla="*/ 373488 h 1004552"/>
                    <a:gd name="connsiteX85" fmla="*/ 540912 w 1018751"/>
                    <a:gd name="connsiteY85" fmla="*/ 450761 h 1004552"/>
                    <a:gd name="connsiteX86" fmla="*/ 618186 w 1018751"/>
                    <a:gd name="connsiteY86" fmla="*/ 540913 h 1004552"/>
                    <a:gd name="connsiteX87" fmla="*/ 695459 w 1018751"/>
                    <a:gd name="connsiteY87" fmla="*/ 618186 h 1004552"/>
                    <a:gd name="connsiteX88" fmla="*/ 631064 w 1018751"/>
                    <a:gd name="connsiteY88" fmla="*/ 540913 h 1004552"/>
                    <a:gd name="connsiteX89" fmla="*/ 502276 w 1018751"/>
                    <a:gd name="connsiteY89" fmla="*/ 77273 h 1004552"/>
                    <a:gd name="connsiteX90" fmla="*/ 450760 w 1018751"/>
                    <a:gd name="connsiteY90" fmla="*/ 25758 h 1004552"/>
                    <a:gd name="connsiteX91" fmla="*/ 373487 w 1018751"/>
                    <a:gd name="connsiteY91" fmla="*/ 0 h 1004552"/>
                    <a:gd name="connsiteX92" fmla="*/ 231819 w 1018751"/>
                    <a:gd name="connsiteY92" fmla="*/ 25758 h 1004552"/>
                    <a:gd name="connsiteX93" fmla="*/ 128788 w 1018751"/>
                    <a:gd name="connsiteY93" fmla="*/ 167426 h 1004552"/>
                    <a:gd name="connsiteX94" fmla="*/ 64394 w 1018751"/>
                    <a:gd name="connsiteY94" fmla="*/ 321972 h 1004552"/>
                    <a:gd name="connsiteX95" fmla="*/ 51515 w 1018751"/>
                    <a:gd name="connsiteY95" fmla="*/ 373488 h 1004552"/>
                    <a:gd name="connsiteX96" fmla="*/ 0 w 1018751"/>
                    <a:gd name="connsiteY96" fmla="*/ 489397 h 1004552"/>
                    <a:gd name="connsiteX97" fmla="*/ 12879 w 1018751"/>
                    <a:gd name="connsiteY97" fmla="*/ 643944 h 1004552"/>
                    <a:gd name="connsiteX98" fmla="*/ 90152 w 1018751"/>
                    <a:gd name="connsiteY98" fmla="*/ 708338 h 1004552"/>
                    <a:gd name="connsiteX99" fmla="*/ 180304 w 1018751"/>
                    <a:gd name="connsiteY99" fmla="*/ 746975 h 1004552"/>
                    <a:gd name="connsiteX100" fmla="*/ 399245 w 1018751"/>
                    <a:gd name="connsiteY100" fmla="*/ 734096 h 1004552"/>
                    <a:gd name="connsiteX101" fmla="*/ 437881 w 1018751"/>
                    <a:gd name="connsiteY101" fmla="*/ 708338 h 1004552"/>
                    <a:gd name="connsiteX102" fmla="*/ 592428 w 1018751"/>
                    <a:gd name="connsiteY102" fmla="*/ 566671 h 1004552"/>
                    <a:gd name="connsiteX103" fmla="*/ 579549 w 1018751"/>
                    <a:gd name="connsiteY103" fmla="*/ 656823 h 1004552"/>
                    <a:gd name="connsiteX104" fmla="*/ 231819 w 1018751"/>
                    <a:gd name="connsiteY104" fmla="*/ 643944 h 1004552"/>
                    <a:gd name="connsiteX105" fmla="*/ 193183 w 1018751"/>
                    <a:gd name="connsiteY105" fmla="*/ 579550 h 1004552"/>
                    <a:gd name="connsiteX106" fmla="*/ 218941 w 1018751"/>
                    <a:gd name="connsiteY106" fmla="*/ 425003 h 1004552"/>
                    <a:gd name="connsiteX107" fmla="*/ 399245 w 1018751"/>
                    <a:gd name="connsiteY107" fmla="*/ 321972 h 1004552"/>
                    <a:gd name="connsiteX108" fmla="*/ 528033 w 1018751"/>
                    <a:gd name="connsiteY108" fmla="*/ 347730 h 1004552"/>
                    <a:gd name="connsiteX109" fmla="*/ 631064 w 1018751"/>
                    <a:gd name="connsiteY109" fmla="*/ 425003 h 1004552"/>
                    <a:gd name="connsiteX110" fmla="*/ 669701 w 1018751"/>
                    <a:gd name="connsiteY110" fmla="*/ 437882 h 1004552"/>
                    <a:gd name="connsiteX111" fmla="*/ 734095 w 1018751"/>
                    <a:gd name="connsiteY111" fmla="*/ 463640 h 1004552"/>
                    <a:gd name="connsiteX112" fmla="*/ 682580 w 1018751"/>
                    <a:gd name="connsiteY112" fmla="*/ 643944 h 1004552"/>
                    <a:gd name="connsiteX113" fmla="*/ 643943 w 1018751"/>
                    <a:gd name="connsiteY113" fmla="*/ 682581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18751" h="1004552">
                      <a:moveTo>
                        <a:pt x="425003" y="206062"/>
                      </a:moveTo>
                      <a:cubicBezTo>
                        <a:pt x="429296" y="227527"/>
                        <a:pt x="438974" y="248594"/>
                        <a:pt x="437881" y="270457"/>
                      </a:cubicBezTo>
                      <a:cubicBezTo>
                        <a:pt x="435194" y="324196"/>
                        <a:pt x="442176" y="446466"/>
                        <a:pt x="386366" y="502276"/>
                      </a:cubicBezTo>
                      <a:cubicBezTo>
                        <a:pt x="371188" y="517454"/>
                        <a:pt x="354049" y="531313"/>
                        <a:pt x="334850" y="540913"/>
                      </a:cubicBezTo>
                      <a:cubicBezTo>
                        <a:pt x="319019" y="548829"/>
                        <a:pt x="300507" y="549499"/>
                        <a:pt x="283335" y="553792"/>
                      </a:cubicBezTo>
                      <a:cubicBezTo>
                        <a:pt x="230976" y="536339"/>
                        <a:pt x="237631" y="544957"/>
                        <a:pt x="193183" y="489397"/>
                      </a:cubicBezTo>
                      <a:cubicBezTo>
                        <a:pt x="173844" y="465224"/>
                        <a:pt x="141667" y="412124"/>
                        <a:pt x="141667" y="412124"/>
                      </a:cubicBezTo>
                      <a:cubicBezTo>
                        <a:pt x="145960" y="377780"/>
                        <a:pt x="143601" y="341928"/>
                        <a:pt x="154546" y="309093"/>
                      </a:cubicBezTo>
                      <a:cubicBezTo>
                        <a:pt x="161334" y="288730"/>
                        <a:pt x="180707" y="275045"/>
                        <a:pt x="193183" y="257578"/>
                      </a:cubicBezTo>
                      <a:cubicBezTo>
                        <a:pt x="202180" y="244983"/>
                        <a:pt x="210355" y="231820"/>
                        <a:pt x="218941" y="218941"/>
                      </a:cubicBezTo>
                      <a:cubicBezTo>
                        <a:pt x="244699" y="227527"/>
                        <a:pt x="284072" y="220415"/>
                        <a:pt x="296214" y="244699"/>
                      </a:cubicBezTo>
                      <a:cubicBezTo>
                        <a:pt x="328894" y="310058"/>
                        <a:pt x="305998" y="285564"/>
                        <a:pt x="360608" y="321972"/>
                      </a:cubicBezTo>
                      <a:cubicBezTo>
                        <a:pt x="391066" y="375272"/>
                        <a:pt x="405778" y="405816"/>
                        <a:pt x="437881" y="450761"/>
                      </a:cubicBezTo>
                      <a:cubicBezTo>
                        <a:pt x="450357" y="468228"/>
                        <a:pt x="464042" y="484809"/>
                        <a:pt x="476518" y="502276"/>
                      </a:cubicBezTo>
                      <a:cubicBezTo>
                        <a:pt x="485515" y="514871"/>
                        <a:pt x="493279" y="528318"/>
                        <a:pt x="502276" y="540913"/>
                      </a:cubicBezTo>
                      <a:cubicBezTo>
                        <a:pt x="582149" y="652735"/>
                        <a:pt x="505966" y="540009"/>
                        <a:pt x="566670" y="631065"/>
                      </a:cubicBezTo>
                      <a:cubicBezTo>
                        <a:pt x="661592" y="409584"/>
                        <a:pt x="600817" y="632012"/>
                        <a:pt x="528033" y="528034"/>
                      </a:cubicBezTo>
                      <a:cubicBezTo>
                        <a:pt x="505740" y="496187"/>
                        <a:pt x="527448" y="449004"/>
                        <a:pt x="515155" y="412124"/>
                      </a:cubicBezTo>
                      <a:cubicBezTo>
                        <a:pt x="509395" y="394845"/>
                        <a:pt x="492332" y="382524"/>
                        <a:pt x="476518" y="373488"/>
                      </a:cubicBezTo>
                      <a:cubicBezTo>
                        <a:pt x="460695" y="364446"/>
                        <a:pt x="352430" y="348514"/>
                        <a:pt x="347729" y="347730"/>
                      </a:cubicBezTo>
                      <a:cubicBezTo>
                        <a:pt x="313385" y="352023"/>
                        <a:pt x="278751" y="354418"/>
                        <a:pt x="244698" y="360609"/>
                      </a:cubicBezTo>
                      <a:cubicBezTo>
                        <a:pt x="226196" y="363973"/>
                        <a:pt x="147029" y="397100"/>
                        <a:pt x="141667" y="399245"/>
                      </a:cubicBezTo>
                      <a:cubicBezTo>
                        <a:pt x="43180" y="525871"/>
                        <a:pt x="66993" y="468720"/>
                        <a:pt x="38636" y="553792"/>
                      </a:cubicBezTo>
                      <a:cubicBezTo>
                        <a:pt x="46776" y="635192"/>
                        <a:pt x="23773" y="679730"/>
                        <a:pt x="90152" y="721217"/>
                      </a:cubicBezTo>
                      <a:cubicBezTo>
                        <a:pt x="109756" y="733470"/>
                        <a:pt x="133081" y="738389"/>
                        <a:pt x="154546" y="746975"/>
                      </a:cubicBezTo>
                      <a:cubicBezTo>
                        <a:pt x="188890" y="742682"/>
                        <a:pt x="247927" y="767334"/>
                        <a:pt x="257577" y="734096"/>
                      </a:cubicBezTo>
                      <a:cubicBezTo>
                        <a:pt x="293505" y="610346"/>
                        <a:pt x="263104" y="476380"/>
                        <a:pt x="270456" y="347730"/>
                      </a:cubicBezTo>
                      <a:cubicBezTo>
                        <a:pt x="271705" y="325876"/>
                        <a:pt x="273546" y="302914"/>
                        <a:pt x="283335" y="283335"/>
                      </a:cubicBezTo>
                      <a:cubicBezTo>
                        <a:pt x="295628" y="258749"/>
                        <a:pt x="318357" y="240932"/>
                        <a:pt x="334850" y="218941"/>
                      </a:cubicBezTo>
                      <a:cubicBezTo>
                        <a:pt x="344137" y="206558"/>
                        <a:pt x="348856" y="190377"/>
                        <a:pt x="360608" y="180304"/>
                      </a:cubicBezTo>
                      <a:cubicBezTo>
                        <a:pt x="379614" y="164013"/>
                        <a:pt x="403776" y="154935"/>
                        <a:pt x="425003" y="141668"/>
                      </a:cubicBezTo>
                      <a:cubicBezTo>
                        <a:pt x="438129" y="133465"/>
                        <a:pt x="450760" y="124496"/>
                        <a:pt x="463639" y="115910"/>
                      </a:cubicBezTo>
                      <a:cubicBezTo>
                        <a:pt x="523740" y="120203"/>
                        <a:pt x="584605" y="118318"/>
                        <a:pt x="643943" y="128789"/>
                      </a:cubicBezTo>
                      <a:cubicBezTo>
                        <a:pt x="659186" y="131479"/>
                        <a:pt x="669985" y="145550"/>
                        <a:pt x="682580" y="154547"/>
                      </a:cubicBezTo>
                      <a:cubicBezTo>
                        <a:pt x="700046" y="167023"/>
                        <a:pt x="716923" y="180304"/>
                        <a:pt x="734095" y="193183"/>
                      </a:cubicBezTo>
                      <a:cubicBezTo>
                        <a:pt x="823263" y="341796"/>
                        <a:pt x="792776" y="275488"/>
                        <a:pt x="837126" y="386366"/>
                      </a:cubicBezTo>
                      <a:cubicBezTo>
                        <a:pt x="832833" y="425003"/>
                        <a:pt x="834927" y="464897"/>
                        <a:pt x="824248" y="502276"/>
                      </a:cubicBezTo>
                      <a:cubicBezTo>
                        <a:pt x="817895" y="524512"/>
                        <a:pt x="750267" y="619304"/>
                        <a:pt x="734095" y="631065"/>
                      </a:cubicBezTo>
                      <a:cubicBezTo>
                        <a:pt x="707654" y="650295"/>
                        <a:pt x="673186" y="655081"/>
                        <a:pt x="643943" y="669702"/>
                      </a:cubicBezTo>
                      <a:cubicBezTo>
                        <a:pt x="510195" y="736576"/>
                        <a:pt x="656749" y="686281"/>
                        <a:pt x="489397" y="734096"/>
                      </a:cubicBezTo>
                      <a:cubicBezTo>
                        <a:pt x="446467" y="721217"/>
                        <a:pt x="397900" y="720321"/>
                        <a:pt x="360608" y="695459"/>
                      </a:cubicBezTo>
                      <a:cubicBezTo>
                        <a:pt x="341372" y="682635"/>
                        <a:pt x="345189" y="651743"/>
                        <a:pt x="334850" y="631065"/>
                      </a:cubicBezTo>
                      <a:cubicBezTo>
                        <a:pt x="323655" y="608676"/>
                        <a:pt x="306572" y="589459"/>
                        <a:pt x="296214" y="566671"/>
                      </a:cubicBezTo>
                      <a:cubicBezTo>
                        <a:pt x="284979" y="541953"/>
                        <a:pt x="279042" y="515155"/>
                        <a:pt x="270456" y="489397"/>
                      </a:cubicBezTo>
                      <a:lnTo>
                        <a:pt x="257577" y="450761"/>
                      </a:lnTo>
                      <a:cubicBezTo>
                        <a:pt x="270456" y="420710"/>
                        <a:pt x="275790" y="386139"/>
                        <a:pt x="296214" y="360609"/>
                      </a:cubicBezTo>
                      <a:cubicBezTo>
                        <a:pt x="311851" y="341062"/>
                        <a:pt x="339381" y="335239"/>
                        <a:pt x="360608" y="321972"/>
                      </a:cubicBezTo>
                      <a:cubicBezTo>
                        <a:pt x="373734" y="313768"/>
                        <a:pt x="386366" y="304800"/>
                        <a:pt x="399245" y="296214"/>
                      </a:cubicBezTo>
                      <a:cubicBezTo>
                        <a:pt x="495877" y="301300"/>
                        <a:pt x="616549" y="281308"/>
                        <a:pt x="708338" y="334851"/>
                      </a:cubicBezTo>
                      <a:cubicBezTo>
                        <a:pt x="740237" y="353459"/>
                        <a:pt x="768439" y="377780"/>
                        <a:pt x="798490" y="399245"/>
                      </a:cubicBezTo>
                      <a:cubicBezTo>
                        <a:pt x="789904" y="450761"/>
                        <a:pt x="786189" y="503329"/>
                        <a:pt x="772732" y="553792"/>
                      </a:cubicBezTo>
                      <a:cubicBezTo>
                        <a:pt x="768744" y="568748"/>
                        <a:pt x="762452" y="592428"/>
                        <a:pt x="746974" y="592428"/>
                      </a:cubicBezTo>
                      <a:cubicBezTo>
                        <a:pt x="733399" y="592428"/>
                        <a:pt x="738388" y="566671"/>
                        <a:pt x="734095" y="553792"/>
                      </a:cubicBezTo>
                      <a:cubicBezTo>
                        <a:pt x="738388" y="502276"/>
                        <a:pt x="728417" y="447494"/>
                        <a:pt x="746974" y="399245"/>
                      </a:cubicBezTo>
                      <a:cubicBezTo>
                        <a:pt x="753328" y="382724"/>
                        <a:pt x="780834" y="385105"/>
                        <a:pt x="798490" y="386366"/>
                      </a:cubicBezTo>
                      <a:cubicBezTo>
                        <a:pt x="842159" y="389485"/>
                        <a:pt x="927279" y="412124"/>
                        <a:pt x="927279" y="412124"/>
                      </a:cubicBezTo>
                      <a:cubicBezTo>
                        <a:pt x="940158" y="429296"/>
                        <a:pt x="948448" y="451164"/>
                        <a:pt x="965915" y="463640"/>
                      </a:cubicBezTo>
                      <a:cubicBezTo>
                        <a:pt x="980318" y="473928"/>
                        <a:pt x="1009515" y="460687"/>
                        <a:pt x="1017431" y="476519"/>
                      </a:cubicBezTo>
                      <a:cubicBezTo>
                        <a:pt x="1024353" y="490363"/>
                        <a:pt x="1002318" y="503918"/>
                        <a:pt x="991673" y="515155"/>
                      </a:cubicBezTo>
                      <a:cubicBezTo>
                        <a:pt x="924866" y="585673"/>
                        <a:pt x="854298" y="652530"/>
                        <a:pt x="785611" y="721217"/>
                      </a:cubicBezTo>
                      <a:cubicBezTo>
                        <a:pt x="772732" y="734096"/>
                        <a:pt x="762788" y="750817"/>
                        <a:pt x="746974" y="759854"/>
                      </a:cubicBezTo>
                      <a:cubicBezTo>
                        <a:pt x="686873" y="794198"/>
                        <a:pt x="622998" y="822651"/>
                        <a:pt x="566670" y="862885"/>
                      </a:cubicBezTo>
                      <a:cubicBezTo>
                        <a:pt x="532088" y="887587"/>
                        <a:pt x="511100" y="928336"/>
                        <a:pt x="476518" y="953037"/>
                      </a:cubicBezTo>
                      <a:cubicBezTo>
                        <a:pt x="450862" y="971363"/>
                        <a:pt x="385420" y="991988"/>
                        <a:pt x="347729" y="1004552"/>
                      </a:cubicBezTo>
                      <a:cubicBezTo>
                        <a:pt x="242579" y="978264"/>
                        <a:pt x="303608" y="1006079"/>
                        <a:pt x="206062" y="850006"/>
                      </a:cubicBezTo>
                      <a:cubicBezTo>
                        <a:pt x="192795" y="828779"/>
                        <a:pt x="167425" y="785612"/>
                        <a:pt x="167425" y="785612"/>
                      </a:cubicBezTo>
                      <a:cubicBezTo>
                        <a:pt x="163132" y="755561"/>
                        <a:pt x="154546" y="725815"/>
                        <a:pt x="154546" y="695459"/>
                      </a:cubicBezTo>
                      <a:cubicBezTo>
                        <a:pt x="154546" y="479201"/>
                        <a:pt x="151490" y="577367"/>
                        <a:pt x="180304" y="476519"/>
                      </a:cubicBezTo>
                      <a:cubicBezTo>
                        <a:pt x="185167" y="459500"/>
                        <a:pt x="185994" y="441178"/>
                        <a:pt x="193183" y="425003"/>
                      </a:cubicBezTo>
                      <a:cubicBezTo>
                        <a:pt x="210481" y="386081"/>
                        <a:pt x="236463" y="348411"/>
                        <a:pt x="270456" y="321972"/>
                      </a:cubicBezTo>
                      <a:cubicBezTo>
                        <a:pt x="294892" y="302966"/>
                        <a:pt x="319621" y="283430"/>
                        <a:pt x="347729" y="270457"/>
                      </a:cubicBezTo>
                      <a:cubicBezTo>
                        <a:pt x="376106" y="257360"/>
                        <a:pt x="407830" y="253285"/>
                        <a:pt x="437881" y="244699"/>
                      </a:cubicBezTo>
                      <a:cubicBezTo>
                        <a:pt x="463639" y="253285"/>
                        <a:pt x="490870" y="258315"/>
                        <a:pt x="515155" y="270457"/>
                      </a:cubicBezTo>
                      <a:cubicBezTo>
                        <a:pt x="534353" y="280056"/>
                        <a:pt x="545421" y="312129"/>
                        <a:pt x="566670" y="309093"/>
                      </a:cubicBezTo>
                      <a:cubicBezTo>
                        <a:pt x="614184" y="302305"/>
                        <a:pt x="652529" y="266164"/>
                        <a:pt x="695459" y="244699"/>
                      </a:cubicBezTo>
                      <a:cubicBezTo>
                        <a:pt x="704045" y="266164"/>
                        <a:pt x="709990" y="288884"/>
                        <a:pt x="721217" y="309093"/>
                      </a:cubicBezTo>
                      <a:cubicBezTo>
                        <a:pt x="786191" y="426047"/>
                        <a:pt x="741559" y="305728"/>
                        <a:pt x="772732" y="399245"/>
                      </a:cubicBezTo>
                      <a:cubicBezTo>
                        <a:pt x="755560" y="446468"/>
                        <a:pt x="743688" y="495970"/>
                        <a:pt x="721217" y="540913"/>
                      </a:cubicBezTo>
                      <a:cubicBezTo>
                        <a:pt x="713072" y="557204"/>
                        <a:pt x="698651" y="570979"/>
                        <a:pt x="682580" y="579550"/>
                      </a:cubicBezTo>
                      <a:cubicBezTo>
                        <a:pt x="582062" y="633160"/>
                        <a:pt x="559858" y="635988"/>
                        <a:pt x="476518" y="656823"/>
                      </a:cubicBezTo>
                      <a:cubicBezTo>
                        <a:pt x="472225" y="643944"/>
                        <a:pt x="467369" y="631239"/>
                        <a:pt x="463639" y="618186"/>
                      </a:cubicBezTo>
                      <a:cubicBezTo>
                        <a:pt x="447935" y="563223"/>
                        <a:pt x="451159" y="562028"/>
                        <a:pt x="437881" y="502276"/>
                      </a:cubicBezTo>
                      <a:cubicBezTo>
                        <a:pt x="434041" y="484997"/>
                        <a:pt x="429296" y="467933"/>
                        <a:pt x="425003" y="450761"/>
                      </a:cubicBezTo>
                      <a:cubicBezTo>
                        <a:pt x="433589" y="416417"/>
                        <a:pt x="428097" y="374926"/>
                        <a:pt x="450760" y="347730"/>
                      </a:cubicBezTo>
                      <a:cubicBezTo>
                        <a:pt x="460669" y="335839"/>
                        <a:pt x="479204" y="361839"/>
                        <a:pt x="489397" y="373488"/>
                      </a:cubicBezTo>
                      <a:cubicBezTo>
                        <a:pt x="509782" y="396785"/>
                        <a:pt x="522037" y="426224"/>
                        <a:pt x="540912" y="450761"/>
                      </a:cubicBezTo>
                      <a:cubicBezTo>
                        <a:pt x="565044" y="482132"/>
                        <a:pt x="594438" y="509250"/>
                        <a:pt x="618186" y="540913"/>
                      </a:cubicBezTo>
                      <a:cubicBezTo>
                        <a:pt x="679015" y="622017"/>
                        <a:pt x="624827" y="594642"/>
                        <a:pt x="695459" y="618186"/>
                      </a:cubicBezTo>
                      <a:cubicBezTo>
                        <a:pt x="733422" y="504301"/>
                        <a:pt x="686588" y="687295"/>
                        <a:pt x="631064" y="540913"/>
                      </a:cubicBezTo>
                      <a:cubicBezTo>
                        <a:pt x="495576" y="183717"/>
                        <a:pt x="643695" y="297257"/>
                        <a:pt x="502276" y="77273"/>
                      </a:cubicBezTo>
                      <a:cubicBezTo>
                        <a:pt x="489144" y="56845"/>
                        <a:pt x="471584" y="38252"/>
                        <a:pt x="450760" y="25758"/>
                      </a:cubicBezTo>
                      <a:cubicBezTo>
                        <a:pt x="427478" y="11789"/>
                        <a:pt x="399245" y="8586"/>
                        <a:pt x="373487" y="0"/>
                      </a:cubicBezTo>
                      <a:cubicBezTo>
                        <a:pt x="326264" y="8586"/>
                        <a:pt x="275792" y="6520"/>
                        <a:pt x="231819" y="25758"/>
                      </a:cubicBezTo>
                      <a:cubicBezTo>
                        <a:pt x="180957" y="48010"/>
                        <a:pt x="148844" y="122300"/>
                        <a:pt x="128788" y="167426"/>
                      </a:cubicBezTo>
                      <a:cubicBezTo>
                        <a:pt x="106122" y="218424"/>
                        <a:pt x="77929" y="267830"/>
                        <a:pt x="64394" y="321972"/>
                      </a:cubicBezTo>
                      <a:cubicBezTo>
                        <a:pt x="60101" y="339144"/>
                        <a:pt x="58089" y="357053"/>
                        <a:pt x="51515" y="373488"/>
                      </a:cubicBezTo>
                      <a:cubicBezTo>
                        <a:pt x="-37909" y="597050"/>
                        <a:pt x="43065" y="360204"/>
                        <a:pt x="0" y="489397"/>
                      </a:cubicBezTo>
                      <a:cubicBezTo>
                        <a:pt x="4293" y="540913"/>
                        <a:pt x="341" y="593793"/>
                        <a:pt x="12879" y="643944"/>
                      </a:cubicBezTo>
                      <a:cubicBezTo>
                        <a:pt x="26735" y="699369"/>
                        <a:pt x="51976" y="693068"/>
                        <a:pt x="90152" y="708338"/>
                      </a:cubicBezTo>
                      <a:cubicBezTo>
                        <a:pt x="120508" y="720480"/>
                        <a:pt x="150253" y="734096"/>
                        <a:pt x="180304" y="746975"/>
                      </a:cubicBezTo>
                      <a:cubicBezTo>
                        <a:pt x="253284" y="742682"/>
                        <a:pt x="326947" y="744941"/>
                        <a:pt x="399245" y="734096"/>
                      </a:cubicBezTo>
                      <a:cubicBezTo>
                        <a:pt x="414552" y="731800"/>
                        <a:pt x="425613" y="717775"/>
                        <a:pt x="437881" y="708338"/>
                      </a:cubicBezTo>
                      <a:cubicBezTo>
                        <a:pt x="572826" y="604534"/>
                        <a:pt x="537844" y="648545"/>
                        <a:pt x="592428" y="566671"/>
                      </a:cubicBezTo>
                      <a:cubicBezTo>
                        <a:pt x="588135" y="596722"/>
                        <a:pt x="606700" y="643247"/>
                        <a:pt x="579549" y="656823"/>
                      </a:cubicBezTo>
                      <a:cubicBezTo>
                        <a:pt x="493696" y="699750"/>
                        <a:pt x="320999" y="658807"/>
                        <a:pt x="231819" y="643944"/>
                      </a:cubicBezTo>
                      <a:cubicBezTo>
                        <a:pt x="218940" y="622479"/>
                        <a:pt x="194653" y="604539"/>
                        <a:pt x="193183" y="579550"/>
                      </a:cubicBezTo>
                      <a:cubicBezTo>
                        <a:pt x="190116" y="527414"/>
                        <a:pt x="194505" y="471160"/>
                        <a:pt x="218941" y="425003"/>
                      </a:cubicBezTo>
                      <a:cubicBezTo>
                        <a:pt x="241784" y="381855"/>
                        <a:pt x="358293" y="339523"/>
                        <a:pt x="399245" y="321972"/>
                      </a:cubicBezTo>
                      <a:cubicBezTo>
                        <a:pt x="442174" y="330558"/>
                        <a:pt x="485938" y="335703"/>
                        <a:pt x="528033" y="347730"/>
                      </a:cubicBezTo>
                      <a:cubicBezTo>
                        <a:pt x="598959" y="367995"/>
                        <a:pt x="568896" y="380598"/>
                        <a:pt x="631064" y="425003"/>
                      </a:cubicBezTo>
                      <a:cubicBezTo>
                        <a:pt x="642111" y="432894"/>
                        <a:pt x="656990" y="433115"/>
                        <a:pt x="669701" y="437882"/>
                      </a:cubicBezTo>
                      <a:cubicBezTo>
                        <a:pt x="691347" y="445999"/>
                        <a:pt x="712630" y="455054"/>
                        <a:pt x="734095" y="463640"/>
                      </a:cubicBezTo>
                      <a:cubicBezTo>
                        <a:pt x="718076" y="623840"/>
                        <a:pt x="747603" y="552912"/>
                        <a:pt x="682580" y="643944"/>
                      </a:cubicBezTo>
                      <a:cubicBezTo>
                        <a:pt x="652431" y="686153"/>
                        <a:pt x="672858" y="682581"/>
                        <a:pt x="643943" y="682581"/>
                      </a:cubicBezTo>
                    </a:path>
                  </a:pathLst>
                </a:custGeom>
                <a:ln w="31750">
                  <a:solidFill>
                    <a:srgbClr val="CC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grpSp>
            <p:nvGrpSpPr>
              <p:cNvPr id="63504" name="קבוצה 13"/>
              <p:cNvGrpSpPr>
                <a:grpSpLocks/>
              </p:cNvGrpSpPr>
              <p:nvPr/>
            </p:nvGrpSpPr>
            <p:grpSpPr bwMode="auto">
              <a:xfrm>
                <a:off x="7381180" y="4325295"/>
                <a:ext cx="863494" cy="638191"/>
                <a:chOff x="1908062" y="4705898"/>
                <a:chExt cx="863494" cy="638191"/>
              </a:xfrm>
            </p:grpSpPr>
            <p:sp>
              <p:nvSpPr>
                <p:cNvPr id="19" name="אליפסה 18"/>
                <p:cNvSpPr/>
                <p:nvPr/>
              </p:nvSpPr>
              <p:spPr>
                <a:xfrm>
                  <a:off x="1908061" y="4706635"/>
                  <a:ext cx="863494" cy="638191"/>
                </a:xfrm>
                <a:prstGeom prst="ellipse">
                  <a:avLst/>
                </a:prstGeom>
                <a:solidFill>
                  <a:srgbClr val="FF9933"/>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15" name="צורה חופשית 14"/>
                <p:cNvSpPr/>
                <p:nvPr/>
              </p:nvSpPr>
              <p:spPr>
                <a:xfrm>
                  <a:off x="1976316" y="4795537"/>
                  <a:ext cx="734922" cy="525475"/>
                </a:xfrm>
                <a:custGeom>
                  <a:avLst/>
                  <a:gdLst>
                    <a:gd name="connsiteX0" fmla="*/ 425003 w 1018751"/>
                    <a:gd name="connsiteY0" fmla="*/ 206062 h 1004552"/>
                    <a:gd name="connsiteX1" fmla="*/ 437881 w 1018751"/>
                    <a:gd name="connsiteY1" fmla="*/ 270457 h 1004552"/>
                    <a:gd name="connsiteX2" fmla="*/ 386366 w 1018751"/>
                    <a:gd name="connsiteY2" fmla="*/ 502276 h 1004552"/>
                    <a:gd name="connsiteX3" fmla="*/ 334850 w 1018751"/>
                    <a:gd name="connsiteY3" fmla="*/ 540913 h 1004552"/>
                    <a:gd name="connsiteX4" fmla="*/ 283335 w 1018751"/>
                    <a:gd name="connsiteY4" fmla="*/ 553792 h 1004552"/>
                    <a:gd name="connsiteX5" fmla="*/ 193183 w 1018751"/>
                    <a:gd name="connsiteY5" fmla="*/ 489397 h 1004552"/>
                    <a:gd name="connsiteX6" fmla="*/ 141667 w 1018751"/>
                    <a:gd name="connsiteY6" fmla="*/ 412124 h 1004552"/>
                    <a:gd name="connsiteX7" fmla="*/ 154546 w 1018751"/>
                    <a:gd name="connsiteY7" fmla="*/ 309093 h 1004552"/>
                    <a:gd name="connsiteX8" fmla="*/ 193183 w 1018751"/>
                    <a:gd name="connsiteY8" fmla="*/ 257578 h 1004552"/>
                    <a:gd name="connsiteX9" fmla="*/ 218941 w 1018751"/>
                    <a:gd name="connsiteY9" fmla="*/ 218941 h 1004552"/>
                    <a:gd name="connsiteX10" fmla="*/ 296214 w 1018751"/>
                    <a:gd name="connsiteY10" fmla="*/ 244699 h 1004552"/>
                    <a:gd name="connsiteX11" fmla="*/ 360608 w 1018751"/>
                    <a:gd name="connsiteY11" fmla="*/ 321972 h 1004552"/>
                    <a:gd name="connsiteX12" fmla="*/ 437881 w 1018751"/>
                    <a:gd name="connsiteY12" fmla="*/ 450761 h 1004552"/>
                    <a:gd name="connsiteX13" fmla="*/ 476518 w 1018751"/>
                    <a:gd name="connsiteY13" fmla="*/ 502276 h 1004552"/>
                    <a:gd name="connsiteX14" fmla="*/ 502276 w 1018751"/>
                    <a:gd name="connsiteY14" fmla="*/ 540913 h 1004552"/>
                    <a:gd name="connsiteX15" fmla="*/ 566670 w 1018751"/>
                    <a:gd name="connsiteY15" fmla="*/ 631065 h 1004552"/>
                    <a:gd name="connsiteX16" fmla="*/ 528033 w 1018751"/>
                    <a:gd name="connsiteY16" fmla="*/ 528034 h 1004552"/>
                    <a:gd name="connsiteX17" fmla="*/ 515155 w 1018751"/>
                    <a:gd name="connsiteY17" fmla="*/ 412124 h 1004552"/>
                    <a:gd name="connsiteX18" fmla="*/ 476518 w 1018751"/>
                    <a:gd name="connsiteY18" fmla="*/ 373488 h 1004552"/>
                    <a:gd name="connsiteX19" fmla="*/ 347729 w 1018751"/>
                    <a:gd name="connsiteY19" fmla="*/ 347730 h 1004552"/>
                    <a:gd name="connsiteX20" fmla="*/ 244698 w 1018751"/>
                    <a:gd name="connsiteY20" fmla="*/ 360609 h 1004552"/>
                    <a:gd name="connsiteX21" fmla="*/ 141667 w 1018751"/>
                    <a:gd name="connsiteY21" fmla="*/ 399245 h 1004552"/>
                    <a:gd name="connsiteX22" fmla="*/ 38636 w 1018751"/>
                    <a:gd name="connsiteY22" fmla="*/ 553792 h 1004552"/>
                    <a:gd name="connsiteX23" fmla="*/ 90152 w 1018751"/>
                    <a:gd name="connsiteY23" fmla="*/ 721217 h 1004552"/>
                    <a:gd name="connsiteX24" fmla="*/ 154546 w 1018751"/>
                    <a:gd name="connsiteY24" fmla="*/ 746975 h 1004552"/>
                    <a:gd name="connsiteX25" fmla="*/ 257577 w 1018751"/>
                    <a:gd name="connsiteY25" fmla="*/ 734096 h 1004552"/>
                    <a:gd name="connsiteX26" fmla="*/ 270456 w 1018751"/>
                    <a:gd name="connsiteY26" fmla="*/ 347730 h 1004552"/>
                    <a:gd name="connsiteX27" fmla="*/ 283335 w 1018751"/>
                    <a:gd name="connsiteY27" fmla="*/ 283335 h 1004552"/>
                    <a:gd name="connsiteX28" fmla="*/ 334850 w 1018751"/>
                    <a:gd name="connsiteY28" fmla="*/ 218941 h 1004552"/>
                    <a:gd name="connsiteX29" fmla="*/ 360608 w 1018751"/>
                    <a:gd name="connsiteY29" fmla="*/ 180304 h 1004552"/>
                    <a:gd name="connsiteX30" fmla="*/ 425003 w 1018751"/>
                    <a:gd name="connsiteY30" fmla="*/ 141668 h 1004552"/>
                    <a:gd name="connsiteX31" fmla="*/ 463639 w 1018751"/>
                    <a:gd name="connsiteY31" fmla="*/ 115910 h 1004552"/>
                    <a:gd name="connsiteX32" fmla="*/ 643943 w 1018751"/>
                    <a:gd name="connsiteY32" fmla="*/ 128789 h 1004552"/>
                    <a:gd name="connsiteX33" fmla="*/ 682580 w 1018751"/>
                    <a:gd name="connsiteY33" fmla="*/ 154547 h 1004552"/>
                    <a:gd name="connsiteX34" fmla="*/ 734095 w 1018751"/>
                    <a:gd name="connsiteY34" fmla="*/ 193183 h 1004552"/>
                    <a:gd name="connsiteX35" fmla="*/ 837126 w 1018751"/>
                    <a:gd name="connsiteY35" fmla="*/ 386366 h 1004552"/>
                    <a:gd name="connsiteX36" fmla="*/ 824248 w 1018751"/>
                    <a:gd name="connsiteY36" fmla="*/ 502276 h 1004552"/>
                    <a:gd name="connsiteX37" fmla="*/ 734095 w 1018751"/>
                    <a:gd name="connsiteY37" fmla="*/ 631065 h 1004552"/>
                    <a:gd name="connsiteX38" fmla="*/ 643943 w 1018751"/>
                    <a:gd name="connsiteY38" fmla="*/ 669702 h 1004552"/>
                    <a:gd name="connsiteX39" fmla="*/ 489397 w 1018751"/>
                    <a:gd name="connsiteY39" fmla="*/ 734096 h 1004552"/>
                    <a:gd name="connsiteX40" fmla="*/ 360608 w 1018751"/>
                    <a:gd name="connsiteY40" fmla="*/ 695459 h 1004552"/>
                    <a:gd name="connsiteX41" fmla="*/ 334850 w 1018751"/>
                    <a:gd name="connsiteY41" fmla="*/ 631065 h 1004552"/>
                    <a:gd name="connsiteX42" fmla="*/ 296214 w 1018751"/>
                    <a:gd name="connsiteY42" fmla="*/ 566671 h 1004552"/>
                    <a:gd name="connsiteX43" fmla="*/ 270456 w 1018751"/>
                    <a:gd name="connsiteY43" fmla="*/ 489397 h 1004552"/>
                    <a:gd name="connsiteX44" fmla="*/ 257577 w 1018751"/>
                    <a:gd name="connsiteY44" fmla="*/ 450761 h 1004552"/>
                    <a:gd name="connsiteX45" fmla="*/ 296214 w 1018751"/>
                    <a:gd name="connsiteY45" fmla="*/ 360609 h 1004552"/>
                    <a:gd name="connsiteX46" fmla="*/ 360608 w 1018751"/>
                    <a:gd name="connsiteY46" fmla="*/ 321972 h 1004552"/>
                    <a:gd name="connsiteX47" fmla="*/ 399245 w 1018751"/>
                    <a:gd name="connsiteY47" fmla="*/ 296214 h 1004552"/>
                    <a:gd name="connsiteX48" fmla="*/ 708338 w 1018751"/>
                    <a:gd name="connsiteY48" fmla="*/ 334851 h 1004552"/>
                    <a:gd name="connsiteX49" fmla="*/ 798490 w 1018751"/>
                    <a:gd name="connsiteY49" fmla="*/ 399245 h 1004552"/>
                    <a:gd name="connsiteX50" fmla="*/ 772732 w 1018751"/>
                    <a:gd name="connsiteY50" fmla="*/ 553792 h 1004552"/>
                    <a:gd name="connsiteX51" fmla="*/ 746974 w 1018751"/>
                    <a:gd name="connsiteY51" fmla="*/ 592428 h 1004552"/>
                    <a:gd name="connsiteX52" fmla="*/ 734095 w 1018751"/>
                    <a:gd name="connsiteY52" fmla="*/ 553792 h 1004552"/>
                    <a:gd name="connsiteX53" fmla="*/ 746974 w 1018751"/>
                    <a:gd name="connsiteY53" fmla="*/ 399245 h 1004552"/>
                    <a:gd name="connsiteX54" fmla="*/ 798490 w 1018751"/>
                    <a:gd name="connsiteY54" fmla="*/ 386366 h 1004552"/>
                    <a:gd name="connsiteX55" fmla="*/ 927279 w 1018751"/>
                    <a:gd name="connsiteY55" fmla="*/ 412124 h 1004552"/>
                    <a:gd name="connsiteX56" fmla="*/ 965915 w 1018751"/>
                    <a:gd name="connsiteY56" fmla="*/ 463640 h 1004552"/>
                    <a:gd name="connsiteX57" fmla="*/ 1017431 w 1018751"/>
                    <a:gd name="connsiteY57" fmla="*/ 476519 h 1004552"/>
                    <a:gd name="connsiteX58" fmla="*/ 991673 w 1018751"/>
                    <a:gd name="connsiteY58" fmla="*/ 515155 h 1004552"/>
                    <a:gd name="connsiteX59" fmla="*/ 785611 w 1018751"/>
                    <a:gd name="connsiteY59" fmla="*/ 721217 h 1004552"/>
                    <a:gd name="connsiteX60" fmla="*/ 746974 w 1018751"/>
                    <a:gd name="connsiteY60" fmla="*/ 759854 h 1004552"/>
                    <a:gd name="connsiteX61" fmla="*/ 566670 w 1018751"/>
                    <a:gd name="connsiteY61" fmla="*/ 862885 h 1004552"/>
                    <a:gd name="connsiteX62" fmla="*/ 476518 w 1018751"/>
                    <a:gd name="connsiteY62" fmla="*/ 953037 h 1004552"/>
                    <a:gd name="connsiteX63" fmla="*/ 347729 w 1018751"/>
                    <a:gd name="connsiteY63" fmla="*/ 1004552 h 1004552"/>
                    <a:gd name="connsiteX64" fmla="*/ 206062 w 1018751"/>
                    <a:gd name="connsiteY64" fmla="*/ 850006 h 1004552"/>
                    <a:gd name="connsiteX65" fmla="*/ 167425 w 1018751"/>
                    <a:gd name="connsiteY65" fmla="*/ 785612 h 1004552"/>
                    <a:gd name="connsiteX66" fmla="*/ 154546 w 1018751"/>
                    <a:gd name="connsiteY66" fmla="*/ 695459 h 1004552"/>
                    <a:gd name="connsiteX67" fmla="*/ 180304 w 1018751"/>
                    <a:gd name="connsiteY67" fmla="*/ 476519 h 1004552"/>
                    <a:gd name="connsiteX68" fmla="*/ 193183 w 1018751"/>
                    <a:gd name="connsiteY68" fmla="*/ 425003 h 1004552"/>
                    <a:gd name="connsiteX69" fmla="*/ 270456 w 1018751"/>
                    <a:gd name="connsiteY69" fmla="*/ 321972 h 1004552"/>
                    <a:gd name="connsiteX70" fmla="*/ 347729 w 1018751"/>
                    <a:gd name="connsiteY70" fmla="*/ 270457 h 1004552"/>
                    <a:gd name="connsiteX71" fmla="*/ 437881 w 1018751"/>
                    <a:gd name="connsiteY71" fmla="*/ 244699 h 1004552"/>
                    <a:gd name="connsiteX72" fmla="*/ 515155 w 1018751"/>
                    <a:gd name="connsiteY72" fmla="*/ 270457 h 1004552"/>
                    <a:gd name="connsiteX73" fmla="*/ 566670 w 1018751"/>
                    <a:gd name="connsiteY73" fmla="*/ 309093 h 1004552"/>
                    <a:gd name="connsiteX74" fmla="*/ 695459 w 1018751"/>
                    <a:gd name="connsiteY74" fmla="*/ 244699 h 1004552"/>
                    <a:gd name="connsiteX75" fmla="*/ 721217 w 1018751"/>
                    <a:gd name="connsiteY75" fmla="*/ 309093 h 1004552"/>
                    <a:gd name="connsiteX76" fmla="*/ 772732 w 1018751"/>
                    <a:gd name="connsiteY76" fmla="*/ 399245 h 1004552"/>
                    <a:gd name="connsiteX77" fmla="*/ 721217 w 1018751"/>
                    <a:gd name="connsiteY77" fmla="*/ 540913 h 1004552"/>
                    <a:gd name="connsiteX78" fmla="*/ 682580 w 1018751"/>
                    <a:gd name="connsiteY78" fmla="*/ 579550 h 1004552"/>
                    <a:gd name="connsiteX79" fmla="*/ 476518 w 1018751"/>
                    <a:gd name="connsiteY79" fmla="*/ 656823 h 1004552"/>
                    <a:gd name="connsiteX80" fmla="*/ 463639 w 1018751"/>
                    <a:gd name="connsiteY80" fmla="*/ 618186 h 1004552"/>
                    <a:gd name="connsiteX81" fmla="*/ 437881 w 1018751"/>
                    <a:gd name="connsiteY81" fmla="*/ 502276 h 1004552"/>
                    <a:gd name="connsiteX82" fmla="*/ 425003 w 1018751"/>
                    <a:gd name="connsiteY82" fmla="*/ 450761 h 1004552"/>
                    <a:gd name="connsiteX83" fmla="*/ 450760 w 1018751"/>
                    <a:gd name="connsiteY83" fmla="*/ 347730 h 1004552"/>
                    <a:gd name="connsiteX84" fmla="*/ 489397 w 1018751"/>
                    <a:gd name="connsiteY84" fmla="*/ 373488 h 1004552"/>
                    <a:gd name="connsiteX85" fmla="*/ 540912 w 1018751"/>
                    <a:gd name="connsiteY85" fmla="*/ 450761 h 1004552"/>
                    <a:gd name="connsiteX86" fmla="*/ 618186 w 1018751"/>
                    <a:gd name="connsiteY86" fmla="*/ 540913 h 1004552"/>
                    <a:gd name="connsiteX87" fmla="*/ 695459 w 1018751"/>
                    <a:gd name="connsiteY87" fmla="*/ 618186 h 1004552"/>
                    <a:gd name="connsiteX88" fmla="*/ 631064 w 1018751"/>
                    <a:gd name="connsiteY88" fmla="*/ 540913 h 1004552"/>
                    <a:gd name="connsiteX89" fmla="*/ 502276 w 1018751"/>
                    <a:gd name="connsiteY89" fmla="*/ 77273 h 1004552"/>
                    <a:gd name="connsiteX90" fmla="*/ 450760 w 1018751"/>
                    <a:gd name="connsiteY90" fmla="*/ 25758 h 1004552"/>
                    <a:gd name="connsiteX91" fmla="*/ 373487 w 1018751"/>
                    <a:gd name="connsiteY91" fmla="*/ 0 h 1004552"/>
                    <a:gd name="connsiteX92" fmla="*/ 231819 w 1018751"/>
                    <a:gd name="connsiteY92" fmla="*/ 25758 h 1004552"/>
                    <a:gd name="connsiteX93" fmla="*/ 128788 w 1018751"/>
                    <a:gd name="connsiteY93" fmla="*/ 167426 h 1004552"/>
                    <a:gd name="connsiteX94" fmla="*/ 64394 w 1018751"/>
                    <a:gd name="connsiteY94" fmla="*/ 321972 h 1004552"/>
                    <a:gd name="connsiteX95" fmla="*/ 51515 w 1018751"/>
                    <a:gd name="connsiteY95" fmla="*/ 373488 h 1004552"/>
                    <a:gd name="connsiteX96" fmla="*/ 0 w 1018751"/>
                    <a:gd name="connsiteY96" fmla="*/ 489397 h 1004552"/>
                    <a:gd name="connsiteX97" fmla="*/ 12879 w 1018751"/>
                    <a:gd name="connsiteY97" fmla="*/ 643944 h 1004552"/>
                    <a:gd name="connsiteX98" fmla="*/ 90152 w 1018751"/>
                    <a:gd name="connsiteY98" fmla="*/ 708338 h 1004552"/>
                    <a:gd name="connsiteX99" fmla="*/ 180304 w 1018751"/>
                    <a:gd name="connsiteY99" fmla="*/ 746975 h 1004552"/>
                    <a:gd name="connsiteX100" fmla="*/ 399245 w 1018751"/>
                    <a:gd name="connsiteY100" fmla="*/ 734096 h 1004552"/>
                    <a:gd name="connsiteX101" fmla="*/ 437881 w 1018751"/>
                    <a:gd name="connsiteY101" fmla="*/ 708338 h 1004552"/>
                    <a:gd name="connsiteX102" fmla="*/ 592428 w 1018751"/>
                    <a:gd name="connsiteY102" fmla="*/ 566671 h 1004552"/>
                    <a:gd name="connsiteX103" fmla="*/ 579549 w 1018751"/>
                    <a:gd name="connsiteY103" fmla="*/ 656823 h 1004552"/>
                    <a:gd name="connsiteX104" fmla="*/ 231819 w 1018751"/>
                    <a:gd name="connsiteY104" fmla="*/ 643944 h 1004552"/>
                    <a:gd name="connsiteX105" fmla="*/ 193183 w 1018751"/>
                    <a:gd name="connsiteY105" fmla="*/ 579550 h 1004552"/>
                    <a:gd name="connsiteX106" fmla="*/ 218941 w 1018751"/>
                    <a:gd name="connsiteY106" fmla="*/ 425003 h 1004552"/>
                    <a:gd name="connsiteX107" fmla="*/ 399245 w 1018751"/>
                    <a:gd name="connsiteY107" fmla="*/ 321972 h 1004552"/>
                    <a:gd name="connsiteX108" fmla="*/ 528033 w 1018751"/>
                    <a:gd name="connsiteY108" fmla="*/ 347730 h 1004552"/>
                    <a:gd name="connsiteX109" fmla="*/ 631064 w 1018751"/>
                    <a:gd name="connsiteY109" fmla="*/ 425003 h 1004552"/>
                    <a:gd name="connsiteX110" fmla="*/ 669701 w 1018751"/>
                    <a:gd name="connsiteY110" fmla="*/ 437882 h 1004552"/>
                    <a:gd name="connsiteX111" fmla="*/ 734095 w 1018751"/>
                    <a:gd name="connsiteY111" fmla="*/ 463640 h 1004552"/>
                    <a:gd name="connsiteX112" fmla="*/ 682580 w 1018751"/>
                    <a:gd name="connsiteY112" fmla="*/ 643944 h 1004552"/>
                    <a:gd name="connsiteX113" fmla="*/ 643943 w 1018751"/>
                    <a:gd name="connsiteY113" fmla="*/ 682581 h 1004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018751" h="1004552">
                      <a:moveTo>
                        <a:pt x="425003" y="206062"/>
                      </a:moveTo>
                      <a:cubicBezTo>
                        <a:pt x="429296" y="227527"/>
                        <a:pt x="438974" y="248594"/>
                        <a:pt x="437881" y="270457"/>
                      </a:cubicBezTo>
                      <a:cubicBezTo>
                        <a:pt x="435194" y="324196"/>
                        <a:pt x="442176" y="446466"/>
                        <a:pt x="386366" y="502276"/>
                      </a:cubicBezTo>
                      <a:cubicBezTo>
                        <a:pt x="371188" y="517454"/>
                        <a:pt x="354049" y="531313"/>
                        <a:pt x="334850" y="540913"/>
                      </a:cubicBezTo>
                      <a:cubicBezTo>
                        <a:pt x="319019" y="548829"/>
                        <a:pt x="300507" y="549499"/>
                        <a:pt x="283335" y="553792"/>
                      </a:cubicBezTo>
                      <a:cubicBezTo>
                        <a:pt x="230976" y="536339"/>
                        <a:pt x="237631" y="544957"/>
                        <a:pt x="193183" y="489397"/>
                      </a:cubicBezTo>
                      <a:cubicBezTo>
                        <a:pt x="173844" y="465224"/>
                        <a:pt x="141667" y="412124"/>
                        <a:pt x="141667" y="412124"/>
                      </a:cubicBezTo>
                      <a:cubicBezTo>
                        <a:pt x="145960" y="377780"/>
                        <a:pt x="143601" y="341928"/>
                        <a:pt x="154546" y="309093"/>
                      </a:cubicBezTo>
                      <a:cubicBezTo>
                        <a:pt x="161334" y="288730"/>
                        <a:pt x="180707" y="275045"/>
                        <a:pt x="193183" y="257578"/>
                      </a:cubicBezTo>
                      <a:cubicBezTo>
                        <a:pt x="202180" y="244983"/>
                        <a:pt x="210355" y="231820"/>
                        <a:pt x="218941" y="218941"/>
                      </a:cubicBezTo>
                      <a:cubicBezTo>
                        <a:pt x="244699" y="227527"/>
                        <a:pt x="284072" y="220415"/>
                        <a:pt x="296214" y="244699"/>
                      </a:cubicBezTo>
                      <a:cubicBezTo>
                        <a:pt x="328894" y="310058"/>
                        <a:pt x="305998" y="285564"/>
                        <a:pt x="360608" y="321972"/>
                      </a:cubicBezTo>
                      <a:cubicBezTo>
                        <a:pt x="391066" y="375272"/>
                        <a:pt x="405778" y="405816"/>
                        <a:pt x="437881" y="450761"/>
                      </a:cubicBezTo>
                      <a:cubicBezTo>
                        <a:pt x="450357" y="468228"/>
                        <a:pt x="464042" y="484809"/>
                        <a:pt x="476518" y="502276"/>
                      </a:cubicBezTo>
                      <a:cubicBezTo>
                        <a:pt x="485515" y="514871"/>
                        <a:pt x="493279" y="528318"/>
                        <a:pt x="502276" y="540913"/>
                      </a:cubicBezTo>
                      <a:cubicBezTo>
                        <a:pt x="582149" y="652735"/>
                        <a:pt x="505966" y="540009"/>
                        <a:pt x="566670" y="631065"/>
                      </a:cubicBezTo>
                      <a:cubicBezTo>
                        <a:pt x="661592" y="409584"/>
                        <a:pt x="600817" y="632012"/>
                        <a:pt x="528033" y="528034"/>
                      </a:cubicBezTo>
                      <a:cubicBezTo>
                        <a:pt x="505740" y="496187"/>
                        <a:pt x="527448" y="449004"/>
                        <a:pt x="515155" y="412124"/>
                      </a:cubicBezTo>
                      <a:cubicBezTo>
                        <a:pt x="509395" y="394845"/>
                        <a:pt x="492332" y="382524"/>
                        <a:pt x="476518" y="373488"/>
                      </a:cubicBezTo>
                      <a:cubicBezTo>
                        <a:pt x="460695" y="364446"/>
                        <a:pt x="352430" y="348514"/>
                        <a:pt x="347729" y="347730"/>
                      </a:cubicBezTo>
                      <a:cubicBezTo>
                        <a:pt x="313385" y="352023"/>
                        <a:pt x="278751" y="354418"/>
                        <a:pt x="244698" y="360609"/>
                      </a:cubicBezTo>
                      <a:cubicBezTo>
                        <a:pt x="226196" y="363973"/>
                        <a:pt x="147029" y="397100"/>
                        <a:pt x="141667" y="399245"/>
                      </a:cubicBezTo>
                      <a:cubicBezTo>
                        <a:pt x="43180" y="525871"/>
                        <a:pt x="66993" y="468720"/>
                        <a:pt x="38636" y="553792"/>
                      </a:cubicBezTo>
                      <a:cubicBezTo>
                        <a:pt x="46776" y="635192"/>
                        <a:pt x="23773" y="679730"/>
                        <a:pt x="90152" y="721217"/>
                      </a:cubicBezTo>
                      <a:cubicBezTo>
                        <a:pt x="109756" y="733470"/>
                        <a:pt x="133081" y="738389"/>
                        <a:pt x="154546" y="746975"/>
                      </a:cubicBezTo>
                      <a:cubicBezTo>
                        <a:pt x="188890" y="742682"/>
                        <a:pt x="247927" y="767334"/>
                        <a:pt x="257577" y="734096"/>
                      </a:cubicBezTo>
                      <a:cubicBezTo>
                        <a:pt x="293505" y="610346"/>
                        <a:pt x="263104" y="476380"/>
                        <a:pt x="270456" y="347730"/>
                      </a:cubicBezTo>
                      <a:cubicBezTo>
                        <a:pt x="271705" y="325876"/>
                        <a:pt x="273546" y="302914"/>
                        <a:pt x="283335" y="283335"/>
                      </a:cubicBezTo>
                      <a:cubicBezTo>
                        <a:pt x="295628" y="258749"/>
                        <a:pt x="318357" y="240932"/>
                        <a:pt x="334850" y="218941"/>
                      </a:cubicBezTo>
                      <a:cubicBezTo>
                        <a:pt x="344137" y="206558"/>
                        <a:pt x="348856" y="190377"/>
                        <a:pt x="360608" y="180304"/>
                      </a:cubicBezTo>
                      <a:cubicBezTo>
                        <a:pt x="379614" y="164013"/>
                        <a:pt x="403776" y="154935"/>
                        <a:pt x="425003" y="141668"/>
                      </a:cubicBezTo>
                      <a:cubicBezTo>
                        <a:pt x="438129" y="133465"/>
                        <a:pt x="450760" y="124496"/>
                        <a:pt x="463639" y="115910"/>
                      </a:cubicBezTo>
                      <a:cubicBezTo>
                        <a:pt x="523740" y="120203"/>
                        <a:pt x="584605" y="118318"/>
                        <a:pt x="643943" y="128789"/>
                      </a:cubicBezTo>
                      <a:cubicBezTo>
                        <a:pt x="659186" y="131479"/>
                        <a:pt x="669985" y="145550"/>
                        <a:pt x="682580" y="154547"/>
                      </a:cubicBezTo>
                      <a:cubicBezTo>
                        <a:pt x="700046" y="167023"/>
                        <a:pt x="716923" y="180304"/>
                        <a:pt x="734095" y="193183"/>
                      </a:cubicBezTo>
                      <a:cubicBezTo>
                        <a:pt x="823263" y="341796"/>
                        <a:pt x="792776" y="275488"/>
                        <a:pt x="837126" y="386366"/>
                      </a:cubicBezTo>
                      <a:cubicBezTo>
                        <a:pt x="832833" y="425003"/>
                        <a:pt x="834927" y="464897"/>
                        <a:pt x="824248" y="502276"/>
                      </a:cubicBezTo>
                      <a:cubicBezTo>
                        <a:pt x="817895" y="524512"/>
                        <a:pt x="750267" y="619304"/>
                        <a:pt x="734095" y="631065"/>
                      </a:cubicBezTo>
                      <a:cubicBezTo>
                        <a:pt x="707654" y="650295"/>
                        <a:pt x="673186" y="655081"/>
                        <a:pt x="643943" y="669702"/>
                      </a:cubicBezTo>
                      <a:cubicBezTo>
                        <a:pt x="510195" y="736576"/>
                        <a:pt x="656749" y="686281"/>
                        <a:pt x="489397" y="734096"/>
                      </a:cubicBezTo>
                      <a:cubicBezTo>
                        <a:pt x="446467" y="721217"/>
                        <a:pt x="397900" y="720321"/>
                        <a:pt x="360608" y="695459"/>
                      </a:cubicBezTo>
                      <a:cubicBezTo>
                        <a:pt x="341372" y="682635"/>
                        <a:pt x="345189" y="651743"/>
                        <a:pt x="334850" y="631065"/>
                      </a:cubicBezTo>
                      <a:cubicBezTo>
                        <a:pt x="323655" y="608676"/>
                        <a:pt x="306572" y="589459"/>
                        <a:pt x="296214" y="566671"/>
                      </a:cubicBezTo>
                      <a:cubicBezTo>
                        <a:pt x="284979" y="541953"/>
                        <a:pt x="279042" y="515155"/>
                        <a:pt x="270456" y="489397"/>
                      </a:cubicBezTo>
                      <a:lnTo>
                        <a:pt x="257577" y="450761"/>
                      </a:lnTo>
                      <a:cubicBezTo>
                        <a:pt x="270456" y="420710"/>
                        <a:pt x="275790" y="386139"/>
                        <a:pt x="296214" y="360609"/>
                      </a:cubicBezTo>
                      <a:cubicBezTo>
                        <a:pt x="311851" y="341062"/>
                        <a:pt x="339381" y="335239"/>
                        <a:pt x="360608" y="321972"/>
                      </a:cubicBezTo>
                      <a:cubicBezTo>
                        <a:pt x="373734" y="313768"/>
                        <a:pt x="386366" y="304800"/>
                        <a:pt x="399245" y="296214"/>
                      </a:cubicBezTo>
                      <a:cubicBezTo>
                        <a:pt x="495877" y="301300"/>
                        <a:pt x="616549" y="281308"/>
                        <a:pt x="708338" y="334851"/>
                      </a:cubicBezTo>
                      <a:cubicBezTo>
                        <a:pt x="740237" y="353459"/>
                        <a:pt x="768439" y="377780"/>
                        <a:pt x="798490" y="399245"/>
                      </a:cubicBezTo>
                      <a:cubicBezTo>
                        <a:pt x="789904" y="450761"/>
                        <a:pt x="786189" y="503329"/>
                        <a:pt x="772732" y="553792"/>
                      </a:cubicBezTo>
                      <a:cubicBezTo>
                        <a:pt x="768744" y="568748"/>
                        <a:pt x="762452" y="592428"/>
                        <a:pt x="746974" y="592428"/>
                      </a:cubicBezTo>
                      <a:cubicBezTo>
                        <a:pt x="733399" y="592428"/>
                        <a:pt x="738388" y="566671"/>
                        <a:pt x="734095" y="553792"/>
                      </a:cubicBezTo>
                      <a:cubicBezTo>
                        <a:pt x="738388" y="502276"/>
                        <a:pt x="728417" y="447494"/>
                        <a:pt x="746974" y="399245"/>
                      </a:cubicBezTo>
                      <a:cubicBezTo>
                        <a:pt x="753328" y="382724"/>
                        <a:pt x="780834" y="385105"/>
                        <a:pt x="798490" y="386366"/>
                      </a:cubicBezTo>
                      <a:cubicBezTo>
                        <a:pt x="842159" y="389485"/>
                        <a:pt x="927279" y="412124"/>
                        <a:pt x="927279" y="412124"/>
                      </a:cubicBezTo>
                      <a:cubicBezTo>
                        <a:pt x="940158" y="429296"/>
                        <a:pt x="948448" y="451164"/>
                        <a:pt x="965915" y="463640"/>
                      </a:cubicBezTo>
                      <a:cubicBezTo>
                        <a:pt x="980318" y="473928"/>
                        <a:pt x="1009515" y="460687"/>
                        <a:pt x="1017431" y="476519"/>
                      </a:cubicBezTo>
                      <a:cubicBezTo>
                        <a:pt x="1024353" y="490363"/>
                        <a:pt x="1002318" y="503918"/>
                        <a:pt x="991673" y="515155"/>
                      </a:cubicBezTo>
                      <a:cubicBezTo>
                        <a:pt x="924866" y="585673"/>
                        <a:pt x="854298" y="652530"/>
                        <a:pt x="785611" y="721217"/>
                      </a:cubicBezTo>
                      <a:cubicBezTo>
                        <a:pt x="772732" y="734096"/>
                        <a:pt x="762788" y="750817"/>
                        <a:pt x="746974" y="759854"/>
                      </a:cubicBezTo>
                      <a:cubicBezTo>
                        <a:pt x="686873" y="794198"/>
                        <a:pt x="622998" y="822651"/>
                        <a:pt x="566670" y="862885"/>
                      </a:cubicBezTo>
                      <a:cubicBezTo>
                        <a:pt x="532088" y="887587"/>
                        <a:pt x="511100" y="928336"/>
                        <a:pt x="476518" y="953037"/>
                      </a:cubicBezTo>
                      <a:cubicBezTo>
                        <a:pt x="450862" y="971363"/>
                        <a:pt x="385420" y="991988"/>
                        <a:pt x="347729" y="1004552"/>
                      </a:cubicBezTo>
                      <a:cubicBezTo>
                        <a:pt x="242579" y="978264"/>
                        <a:pt x="303608" y="1006079"/>
                        <a:pt x="206062" y="850006"/>
                      </a:cubicBezTo>
                      <a:cubicBezTo>
                        <a:pt x="192795" y="828779"/>
                        <a:pt x="167425" y="785612"/>
                        <a:pt x="167425" y="785612"/>
                      </a:cubicBezTo>
                      <a:cubicBezTo>
                        <a:pt x="163132" y="755561"/>
                        <a:pt x="154546" y="725815"/>
                        <a:pt x="154546" y="695459"/>
                      </a:cubicBezTo>
                      <a:cubicBezTo>
                        <a:pt x="154546" y="479201"/>
                        <a:pt x="151490" y="577367"/>
                        <a:pt x="180304" y="476519"/>
                      </a:cubicBezTo>
                      <a:cubicBezTo>
                        <a:pt x="185167" y="459500"/>
                        <a:pt x="185994" y="441178"/>
                        <a:pt x="193183" y="425003"/>
                      </a:cubicBezTo>
                      <a:cubicBezTo>
                        <a:pt x="210481" y="386081"/>
                        <a:pt x="236463" y="348411"/>
                        <a:pt x="270456" y="321972"/>
                      </a:cubicBezTo>
                      <a:cubicBezTo>
                        <a:pt x="294892" y="302966"/>
                        <a:pt x="319621" y="283430"/>
                        <a:pt x="347729" y="270457"/>
                      </a:cubicBezTo>
                      <a:cubicBezTo>
                        <a:pt x="376106" y="257360"/>
                        <a:pt x="407830" y="253285"/>
                        <a:pt x="437881" y="244699"/>
                      </a:cubicBezTo>
                      <a:cubicBezTo>
                        <a:pt x="463639" y="253285"/>
                        <a:pt x="490870" y="258315"/>
                        <a:pt x="515155" y="270457"/>
                      </a:cubicBezTo>
                      <a:cubicBezTo>
                        <a:pt x="534353" y="280056"/>
                        <a:pt x="545421" y="312129"/>
                        <a:pt x="566670" y="309093"/>
                      </a:cubicBezTo>
                      <a:cubicBezTo>
                        <a:pt x="614184" y="302305"/>
                        <a:pt x="652529" y="266164"/>
                        <a:pt x="695459" y="244699"/>
                      </a:cubicBezTo>
                      <a:cubicBezTo>
                        <a:pt x="704045" y="266164"/>
                        <a:pt x="709990" y="288884"/>
                        <a:pt x="721217" y="309093"/>
                      </a:cubicBezTo>
                      <a:cubicBezTo>
                        <a:pt x="786191" y="426047"/>
                        <a:pt x="741559" y="305728"/>
                        <a:pt x="772732" y="399245"/>
                      </a:cubicBezTo>
                      <a:cubicBezTo>
                        <a:pt x="755560" y="446468"/>
                        <a:pt x="743688" y="495970"/>
                        <a:pt x="721217" y="540913"/>
                      </a:cubicBezTo>
                      <a:cubicBezTo>
                        <a:pt x="713072" y="557204"/>
                        <a:pt x="698651" y="570979"/>
                        <a:pt x="682580" y="579550"/>
                      </a:cubicBezTo>
                      <a:cubicBezTo>
                        <a:pt x="582062" y="633160"/>
                        <a:pt x="559858" y="635988"/>
                        <a:pt x="476518" y="656823"/>
                      </a:cubicBezTo>
                      <a:cubicBezTo>
                        <a:pt x="472225" y="643944"/>
                        <a:pt x="467369" y="631239"/>
                        <a:pt x="463639" y="618186"/>
                      </a:cubicBezTo>
                      <a:cubicBezTo>
                        <a:pt x="447935" y="563223"/>
                        <a:pt x="451159" y="562028"/>
                        <a:pt x="437881" y="502276"/>
                      </a:cubicBezTo>
                      <a:cubicBezTo>
                        <a:pt x="434041" y="484997"/>
                        <a:pt x="429296" y="467933"/>
                        <a:pt x="425003" y="450761"/>
                      </a:cubicBezTo>
                      <a:cubicBezTo>
                        <a:pt x="433589" y="416417"/>
                        <a:pt x="428097" y="374926"/>
                        <a:pt x="450760" y="347730"/>
                      </a:cubicBezTo>
                      <a:cubicBezTo>
                        <a:pt x="460669" y="335839"/>
                        <a:pt x="479204" y="361839"/>
                        <a:pt x="489397" y="373488"/>
                      </a:cubicBezTo>
                      <a:cubicBezTo>
                        <a:pt x="509782" y="396785"/>
                        <a:pt x="522037" y="426224"/>
                        <a:pt x="540912" y="450761"/>
                      </a:cubicBezTo>
                      <a:cubicBezTo>
                        <a:pt x="565044" y="482132"/>
                        <a:pt x="594438" y="509250"/>
                        <a:pt x="618186" y="540913"/>
                      </a:cubicBezTo>
                      <a:cubicBezTo>
                        <a:pt x="679015" y="622017"/>
                        <a:pt x="624827" y="594642"/>
                        <a:pt x="695459" y="618186"/>
                      </a:cubicBezTo>
                      <a:cubicBezTo>
                        <a:pt x="733422" y="504301"/>
                        <a:pt x="686588" y="687295"/>
                        <a:pt x="631064" y="540913"/>
                      </a:cubicBezTo>
                      <a:cubicBezTo>
                        <a:pt x="495576" y="183717"/>
                        <a:pt x="643695" y="297257"/>
                        <a:pt x="502276" y="77273"/>
                      </a:cubicBezTo>
                      <a:cubicBezTo>
                        <a:pt x="489144" y="56845"/>
                        <a:pt x="471584" y="38252"/>
                        <a:pt x="450760" y="25758"/>
                      </a:cubicBezTo>
                      <a:cubicBezTo>
                        <a:pt x="427478" y="11789"/>
                        <a:pt x="399245" y="8586"/>
                        <a:pt x="373487" y="0"/>
                      </a:cubicBezTo>
                      <a:cubicBezTo>
                        <a:pt x="326264" y="8586"/>
                        <a:pt x="275792" y="6520"/>
                        <a:pt x="231819" y="25758"/>
                      </a:cubicBezTo>
                      <a:cubicBezTo>
                        <a:pt x="180957" y="48010"/>
                        <a:pt x="148844" y="122300"/>
                        <a:pt x="128788" y="167426"/>
                      </a:cubicBezTo>
                      <a:cubicBezTo>
                        <a:pt x="106122" y="218424"/>
                        <a:pt x="77929" y="267830"/>
                        <a:pt x="64394" y="321972"/>
                      </a:cubicBezTo>
                      <a:cubicBezTo>
                        <a:pt x="60101" y="339144"/>
                        <a:pt x="58089" y="357053"/>
                        <a:pt x="51515" y="373488"/>
                      </a:cubicBezTo>
                      <a:cubicBezTo>
                        <a:pt x="-37909" y="597050"/>
                        <a:pt x="43065" y="360204"/>
                        <a:pt x="0" y="489397"/>
                      </a:cubicBezTo>
                      <a:cubicBezTo>
                        <a:pt x="4293" y="540913"/>
                        <a:pt x="341" y="593793"/>
                        <a:pt x="12879" y="643944"/>
                      </a:cubicBezTo>
                      <a:cubicBezTo>
                        <a:pt x="26735" y="699369"/>
                        <a:pt x="51976" y="693068"/>
                        <a:pt x="90152" y="708338"/>
                      </a:cubicBezTo>
                      <a:cubicBezTo>
                        <a:pt x="120508" y="720480"/>
                        <a:pt x="150253" y="734096"/>
                        <a:pt x="180304" y="746975"/>
                      </a:cubicBezTo>
                      <a:cubicBezTo>
                        <a:pt x="253284" y="742682"/>
                        <a:pt x="326947" y="744941"/>
                        <a:pt x="399245" y="734096"/>
                      </a:cubicBezTo>
                      <a:cubicBezTo>
                        <a:pt x="414552" y="731800"/>
                        <a:pt x="425613" y="717775"/>
                        <a:pt x="437881" y="708338"/>
                      </a:cubicBezTo>
                      <a:cubicBezTo>
                        <a:pt x="572826" y="604534"/>
                        <a:pt x="537844" y="648545"/>
                        <a:pt x="592428" y="566671"/>
                      </a:cubicBezTo>
                      <a:cubicBezTo>
                        <a:pt x="588135" y="596722"/>
                        <a:pt x="606700" y="643247"/>
                        <a:pt x="579549" y="656823"/>
                      </a:cubicBezTo>
                      <a:cubicBezTo>
                        <a:pt x="493696" y="699750"/>
                        <a:pt x="320999" y="658807"/>
                        <a:pt x="231819" y="643944"/>
                      </a:cubicBezTo>
                      <a:cubicBezTo>
                        <a:pt x="218940" y="622479"/>
                        <a:pt x="194653" y="604539"/>
                        <a:pt x="193183" y="579550"/>
                      </a:cubicBezTo>
                      <a:cubicBezTo>
                        <a:pt x="190116" y="527414"/>
                        <a:pt x="194505" y="471160"/>
                        <a:pt x="218941" y="425003"/>
                      </a:cubicBezTo>
                      <a:cubicBezTo>
                        <a:pt x="241784" y="381855"/>
                        <a:pt x="358293" y="339523"/>
                        <a:pt x="399245" y="321972"/>
                      </a:cubicBezTo>
                      <a:cubicBezTo>
                        <a:pt x="442174" y="330558"/>
                        <a:pt x="485938" y="335703"/>
                        <a:pt x="528033" y="347730"/>
                      </a:cubicBezTo>
                      <a:cubicBezTo>
                        <a:pt x="598959" y="367995"/>
                        <a:pt x="568896" y="380598"/>
                        <a:pt x="631064" y="425003"/>
                      </a:cubicBezTo>
                      <a:cubicBezTo>
                        <a:pt x="642111" y="432894"/>
                        <a:pt x="656990" y="433115"/>
                        <a:pt x="669701" y="437882"/>
                      </a:cubicBezTo>
                      <a:cubicBezTo>
                        <a:pt x="691347" y="445999"/>
                        <a:pt x="712630" y="455054"/>
                        <a:pt x="734095" y="463640"/>
                      </a:cubicBezTo>
                      <a:cubicBezTo>
                        <a:pt x="718076" y="623840"/>
                        <a:pt x="747603" y="552912"/>
                        <a:pt x="682580" y="643944"/>
                      </a:cubicBezTo>
                      <a:cubicBezTo>
                        <a:pt x="652431" y="686153"/>
                        <a:pt x="672858" y="682581"/>
                        <a:pt x="643943" y="682581"/>
                      </a:cubicBezTo>
                    </a:path>
                  </a:pathLst>
                </a:custGeom>
                <a:ln w="31750">
                  <a:solidFill>
                    <a:srgbClr val="CC000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p>
              </p:txBody>
            </p:sp>
          </p:grpSp>
        </p:grpSp>
      </p:grpSp>
      <p:sp>
        <p:nvSpPr>
          <p:cNvPr id="27" name="TextBox 26"/>
          <p:cNvSpPr txBox="1"/>
          <p:nvPr/>
        </p:nvSpPr>
        <p:spPr>
          <a:xfrm>
            <a:off x="393700" y="511175"/>
            <a:ext cx="8256588" cy="14779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כמה ממיני החיידקים הופכים בתנאי סביבה קשים (כגון טמפרטורה גבוהה, יובש) </a:t>
            </a:r>
            <a:r>
              <a:rPr lang="he-IL" dirty="0" smtClean="0">
                <a:solidFill>
                  <a:schemeClr val="accent3"/>
                </a:solidFill>
              </a:rPr>
              <a:t>לנבגים</a:t>
            </a:r>
            <a:r>
              <a:rPr lang="he-IL" dirty="0" smtClean="0"/>
              <a:t>. הנבגים נמצאים במצב "תרדמה", וחילוף החומרים בהם נמוך ביותר. הנבגים יכולים להתקיים שנים רבות והם עמידים לתנאים קיצוניים. כדי להרוג נבגים יש לחממם לטמפרטורה גבוהה ממאה מעלות (בכך נדון בפרק: "שימור מזון").  כאשר תנאי הסביבה חוזרים להיות נוחים להתפתחות החיידק, הוא חוזר למצב פעילותו הרגיל.</a:t>
            </a:r>
            <a:endParaRPr lang="he-IL" dirty="0"/>
          </a:p>
        </p:txBody>
      </p:sp>
      <p:sp>
        <p:nvSpPr>
          <p:cNvPr id="28" name="TextBox 27"/>
          <p:cNvSpPr txBox="1"/>
          <p:nvPr/>
        </p:nvSpPr>
        <p:spPr>
          <a:xfrm>
            <a:off x="3913188" y="1916113"/>
            <a:ext cx="4808537" cy="48006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u="sng" dirty="0" smtClean="0"/>
              <a:t>שלבי התפתחות הנבג</a:t>
            </a:r>
            <a:r>
              <a:rPr lang="he-IL" dirty="0" smtClean="0"/>
              <a:t>:</a:t>
            </a:r>
          </a:p>
          <a:p>
            <a:pPr eaLnBrk="1" hangingPunct="1">
              <a:defRPr/>
            </a:pPr>
            <a:r>
              <a:rPr lang="he-IL" dirty="0" smtClean="0"/>
              <a:t>חיידק במצב רגיל.</a:t>
            </a:r>
          </a:p>
          <a:p>
            <a:pPr eaLnBrk="1" hangingPunct="1">
              <a:defRPr/>
            </a:pPr>
            <a:r>
              <a:rPr lang="he-IL" dirty="0" smtClean="0"/>
              <a:t>חלה הרעה בתנאי הסביבה.</a:t>
            </a:r>
          </a:p>
          <a:p>
            <a:pPr eaLnBrk="1" hangingPunct="1">
              <a:defRPr/>
            </a:pPr>
            <a:endParaRPr lang="he-IL" dirty="0" smtClean="0"/>
          </a:p>
          <a:p>
            <a:pPr eaLnBrk="1" hangingPunct="1">
              <a:defRPr/>
            </a:pPr>
            <a:endParaRPr lang="he-IL" dirty="0" smtClean="0"/>
          </a:p>
          <a:p>
            <a:pPr eaLnBrk="1" hangingPunct="1">
              <a:defRPr/>
            </a:pPr>
            <a:r>
              <a:rPr lang="he-IL" dirty="0" smtClean="0"/>
              <a:t>סביב החומר התורשתי נוצרת מעטפת עבה.</a:t>
            </a:r>
          </a:p>
          <a:p>
            <a:pPr eaLnBrk="1" hangingPunct="1">
              <a:defRPr/>
            </a:pPr>
            <a:endParaRPr lang="he-IL" dirty="0"/>
          </a:p>
          <a:p>
            <a:pPr eaLnBrk="1" hangingPunct="1">
              <a:defRPr/>
            </a:pPr>
            <a:endParaRPr lang="he-IL" dirty="0" smtClean="0"/>
          </a:p>
          <a:p>
            <a:pPr eaLnBrk="1" hangingPunct="1">
              <a:defRPr/>
            </a:pPr>
            <a:endParaRPr lang="he-IL" dirty="0" smtClean="0"/>
          </a:p>
          <a:p>
            <a:pPr eaLnBrk="1" hangingPunct="1">
              <a:defRPr/>
            </a:pPr>
            <a:r>
              <a:rPr lang="he-IL" dirty="0" smtClean="0"/>
              <a:t>שאר חלקי תא החיידק מתפרקים, ונותר רק הנבג.</a:t>
            </a:r>
          </a:p>
          <a:p>
            <a:pPr eaLnBrk="1" hangingPunct="1">
              <a:defRPr/>
            </a:pPr>
            <a:r>
              <a:rPr lang="he-IL" dirty="0" smtClean="0"/>
              <a:t>תכולת המים בנבג נמוכה, קצב הנשימה התאית ושאר התהליכים המטבוליים נמוך מאוד.</a:t>
            </a:r>
          </a:p>
          <a:p>
            <a:pPr eaLnBrk="1" hangingPunct="1">
              <a:defRPr/>
            </a:pPr>
            <a:endParaRPr lang="he-IL" dirty="0" smtClean="0"/>
          </a:p>
          <a:p>
            <a:pPr eaLnBrk="1" hangingPunct="1">
              <a:defRPr/>
            </a:pPr>
            <a:r>
              <a:rPr lang="he-IL" dirty="0">
                <a:solidFill>
                  <a:prstClr val="black"/>
                </a:solidFill>
              </a:rPr>
              <a:t>תכולת המים </a:t>
            </a:r>
            <a:r>
              <a:rPr lang="he-IL" dirty="0"/>
              <a:t>בנבג נמוכה, קצב הנשימה התאית ושאר התהליכים </a:t>
            </a:r>
            <a:r>
              <a:rPr lang="he-IL" dirty="0" smtClean="0"/>
              <a:t>המטבוליים </a:t>
            </a:r>
            <a:r>
              <a:rPr lang="he-IL" dirty="0"/>
              <a:t>נמוך </a:t>
            </a:r>
            <a:r>
              <a:rPr lang="he-IL" dirty="0" smtClean="0"/>
              <a:t>מאוד</a:t>
            </a:r>
            <a:r>
              <a:rPr lang="he-IL" dirty="0"/>
              <a:t>.</a:t>
            </a:r>
          </a:p>
          <a:p>
            <a:pPr eaLnBrk="1" hangingPunct="1">
              <a:defRPr/>
            </a:pPr>
            <a:r>
              <a:rPr lang="he-IL" dirty="0"/>
              <a:t>הנבג עמיד </a:t>
            </a:r>
            <a:r>
              <a:rPr lang="he-IL" dirty="0" smtClean="0"/>
              <a:t>לתנאי סביבה </a:t>
            </a:r>
            <a:r>
              <a:rPr lang="he-IL" dirty="0"/>
              <a:t>קשים</a:t>
            </a:r>
            <a:r>
              <a:rPr lang="he-IL" dirty="0" smtClean="0"/>
              <a:t>.(כגון: קור, יובש, </a:t>
            </a:r>
          </a:p>
          <a:p>
            <a:pPr eaLnBrk="1" hangingPunct="1">
              <a:defRPr/>
            </a:pPr>
            <a:r>
              <a:rPr lang="he-IL" dirty="0" smtClean="0"/>
              <a:t>לחץ וטמפרטורות גבוהות).</a:t>
            </a:r>
            <a:endParaRPr lang="he-IL" dirty="0"/>
          </a:p>
        </p:txBody>
      </p:sp>
      <p:sp>
        <p:nvSpPr>
          <p:cNvPr id="2" name="חץ למטה 1"/>
          <p:cNvSpPr/>
          <p:nvPr/>
        </p:nvSpPr>
        <p:spPr>
          <a:xfrm>
            <a:off x="2843213" y="2924175"/>
            <a:ext cx="368300" cy="268288"/>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4" name="חץ למטה 23"/>
          <p:cNvSpPr/>
          <p:nvPr/>
        </p:nvSpPr>
        <p:spPr>
          <a:xfrm>
            <a:off x="2833688" y="4119563"/>
            <a:ext cx="368300" cy="26670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5" name="חץ למטה 24"/>
          <p:cNvSpPr/>
          <p:nvPr/>
        </p:nvSpPr>
        <p:spPr>
          <a:xfrm>
            <a:off x="2941638" y="5475288"/>
            <a:ext cx="368300" cy="266700"/>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C875DAC-F72A-4F00-8875-AD4C2F44EE61}"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6</a:t>
            </a:r>
            <a:endParaRPr lang="he-IL" sz="1800" dirty="0" smtClean="0">
              <a:solidFill>
                <a:schemeClr val="accent6">
                  <a:lumMod val="50000"/>
                  <a:lumOff val="50000"/>
                </a:schemeClr>
              </a:solidFill>
            </a:endParaRPr>
          </a:p>
        </p:txBody>
      </p:sp>
      <p:sp>
        <p:nvSpPr>
          <p:cNvPr id="60421" name="TextBox 6"/>
          <p:cNvSpPr txBox="1">
            <a:spLocks noChangeArrowheads="1"/>
          </p:cNvSpPr>
          <p:nvPr/>
        </p:nvSpPr>
        <p:spPr bwMode="auto">
          <a:xfrm>
            <a:off x="231775" y="549275"/>
            <a:ext cx="8397875" cy="2032000"/>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b="1" dirty="0">
                <a:solidFill>
                  <a:srgbClr val="1D4C72"/>
                </a:solidFill>
              </a:rPr>
              <a:t>שאלה 5:  </a:t>
            </a:r>
            <a:r>
              <a:rPr lang="he-IL" dirty="0">
                <a:solidFill>
                  <a:srgbClr val="1D4C72"/>
                </a:solidFill>
              </a:rPr>
              <a:t>סעיפים א'-ב' לקוחים מבגרות תשס"ח</a:t>
            </a:r>
          </a:p>
          <a:p>
            <a:pPr>
              <a:defRPr/>
            </a:pPr>
            <a:r>
              <a:rPr lang="he-IL" dirty="0">
                <a:solidFill>
                  <a:schemeClr val="tx2"/>
                </a:solidFill>
              </a:rPr>
              <a:t>מינים אחדים של חיידקים מסוגלים להפוך לנבגים.</a:t>
            </a:r>
          </a:p>
          <a:p>
            <a:pPr>
              <a:defRPr/>
            </a:pPr>
            <a:r>
              <a:rPr lang="he-IL" dirty="0">
                <a:solidFill>
                  <a:schemeClr val="tx2"/>
                </a:solidFill>
              </a:rPr>
              <a:t>א.  ציינו שני שינויים שחלים בתא של חיידק כאשר הוא הופך לנבג. </a:t>
            </a:r>
          </a:p>
          <a:p>
            <a:pPr>
              <a:defRPr/>
            </a:pPr>
            <a:r>
              <a:rPr lang="he-IL" dirty="0">
                <a:solidFill>
                  <a:schemeClr val="tx2"/>
                </a:solidFill>
              </a:rPr>
              <a:t>ב.  איזה יתרון מקנָה לחיידקים היכולת להפוך לנבגים? </a:t>
            </a:r>
          </a:p>
          <a:p>
            <a:pPr>
              <a:defRPr/>
            </a:pPr>
            <a:r>
              <a:rPr lang="he-IL" dirty="0">
                <a:solidFill>
                  <a:schemeClr val="tx2"/>
                </a:solidFill>
              </a:rPr>
              <a:t>ג.  קיים חשש ששליטי מדינות, שיבחרו לפתח נשק ללוחמה ביולוגית, יבחרו להשתמש </a:t>
            </a:r>
          </a:p>
          <a:p>
            <a:pPr indent="265113">
              <a:defRPr/>
            </a:pPr>
            <a:r>
              <a:rPr lang="he-IL" dirty="0">
                <a:solidFill>
                  <a:schemeClr val="tx2"/>
                </a:solidFill>
              </a:rPr>
              <a:t> בחיידקים גורמי מחלות, שביכולתם להפוך לנבגים. הסבירו את הקושי שמעלה תכונה </a:t>
            </a:r>
          </a:p>
          <a:p>
            <a:pPr indent="265113">
              <a:defRPr/>
            </a:pPr>
            <a:r>
              <a:rPr lang="he-IL" dirty="0">
                <a:solidFill>
                  <a:schemeClr val="tx2"/>
                </a:solidFill>
              </a:rPr>
              <a:t> זו של החיידקים.</a:t>
            </a:r>
          </a:p>
        </p:txBody>
      </p:sp>
      <p:sp>
        <p:nvSpPr>
          <p:cNvPr id="64518" name="Slide Number Placeholder 15"/>
          <p:cNvSpPr txBox="1">
            <a:spLocks/>
          </p:cNvSpPr>
          <p:nvPr/>
        </p:nvSpPr>
        <p:spPr bwMode="auto">
          <a:xfrm>
            <a:off x="107950" y="6524625"/>
            <a:ext cx="431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43848B6E-9F33-45DE-9A08-F865E1369442}" type="slidenum">
              <a:rPr lang="he-IL" sz="1100">
                <a:solidFill>
                  <a:srgbClr val="BFBFBF"/>
                </a:solidFill>
              </a:rPr>
              <a:pPr algn="l" eaLnBrk="1" hangingPunct="1"/>
              <a:t>24</a:t>
            </a:fld>
            <a:endParaRPr lang="he-IL" sz="1100">
              <a:solidFill>
                <a:srgbClr val="BFBFBF"/>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7" name="Rectangle 20"/>
          <p:cNvSpPr/>
          <p:nvPr/>
        </p:nvSpPr>
        <p:spPr bwMode="auto">
          <a:xfrm>
            <a:off x="333375" y="3068638"/>
            <a:ext cx="8196263" cy="288131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 הנבגים עטופים במעטפת עבה.</a:t>
            </a:r>
          </a:p>
          <a:p>
            <a:pPr fontAlgn="auto">
              <a:spcBef>
                <a:spcPts val="0"/>
              </a:spcBef>
              <a:spcAft>
                <a:spcPts val="0"/>
              </a:spcAft>
              <a:defRPr/>
            </a:pPr>
            <a:r>
              <a:rPr lang="he-IL" kern="0" dirty="0">
                <a:solidFill>
                  <a:prstClr val="black"/>
                </a:solidFill>
                <a:latin typeface="Arial"/>
                <a:cs typeface="Arial"/>
              </a:rPr>
              <a:t>    - בנבגים </a:t>
            </a:r>
            <a:r>
              <a:rPr lang="he-IL" kern="0" dirty="0">
                <a:latin typeface="Arial"/>
                <a:cs typeface="Arial"/>
              </a:rPr>
              <a:t>אין כמעט פעילות מטבולית.</a:t>
            </a:r>
          </a:p>
          <a:p>
            <a:pPr fontAlgn="auto">
              <a:spcBef>
                <a:spcPts val="0"/>
              </a:spcBef>
              <a:spcAft>
                <a:spcPts val="0"/>
              </a:spcAft>
              <a:defRPr/>
            </a:pPr>
            <a:r>
              <a:rPr lang="he-IL" kern="0" dirty="0">
                <a:latin typeface="Arial"/>
                <a:cs typeface="Arial"/>
              </a:rPr>
              <a:t>    - בנבגים יש מעט מאוד מים.</a:t>
            </a:r>
          </a:p>
          <a:p>
            <a:pPr fontAlgn="auto">
              <a:spcBef>
                <a:spcPts val="0"/>
              </a:spcBef>
              <a:spcAft>
                <a:spcPts val="0"/>
              </a:spcAft>
              <a:defRPr/>
            </a:pPr>
            <a:r>
              <a:rPr lang="he-IL" kern="0" dirty="0">
                <a:latin typeface="Arial"/>
                <a:cs typeface="Arial"/>
              </a:rPr>
              <a:t>ב. יצירת הנבגים מאפשרת לחיידקים לשרוד כשהתנאים נעשים קשים, ולחזור לפעילות </a:t>
            </a:r>
          </a:p>
          <a:p>
            <a:pPr fontAlgn="auto">
              <a:spcBef>
                <a:spcPts val="0"/>
              </a:spcBef>
              <a:spcAft>
                <a:spcPts val="0"/>
              </a:spcAft>
              <a:defRPr/>
            </a:pPr>
            <a:r>
              <a:rPr lang="he-IL" kern="0" dirty="0">
                <a:latin typeface="Arial"/>
                <a:cs typeface="Arial"/>
              </a:rPr>
              <a:t>    כאשר  התנאים משתפרים. יש לכך יתרון בייחוד בסביבה שהתנאים בה אינם קבועים.</a:t>
            </a:r>
          </a:p>
          <a:p>
            <a:pPr fontAlgn="auto">
              <a:spcBef>
                <a:spcPts val="0"/>
              </a:spcBef>
              <a:spcAft>
                <a:spcPts val="0"/>
              </a:spcAft>
              <a:defRPr/>
            </a:pPr>
            <a:r>
              <a:rPr lang="he-IL" kern="0" dirty="0">
                <a:latin typeface="Arial"/>
                <a:cs typeface="Arial"/>
              </a:rPr>
              <a:t>ג. החיידקים עלולים להישאר לאורך זמן בסביבה שבה פוזרו, מכיוון שהם שורדים גם   </a:t>
            </a:r>
          </a:p>
          <a:p>
            <a:pPr fontAlgn="auto">
              <a:spcBef>
                <a:spcPts val="0"/>
              </a:spcBef>
              <a:spcAft>
                <a:spcPts val="0"/>
              </a:spcAft>
              <a:defRPr/>
            </a:pPr>
            <a:r>
              <a:rPr lang="he-IL" kern="0" dirty="0">
                <a:latin typeface="Arial"/>
                <a:cs typeface="Arial"/>
              </a:rPr>
              <a:t>   בתקופות קשות. נוסף על כך, מכיוון שהנבגים עמידים גם לכימיקלים שונים, יהיה קשה </a:t>
            </a:r>
          </a:p>
          <a:p>
            <a:pPr fontAlgn="auto">
              <a:spcBef>
                <a:spcPts val="0"/>
              </a:spcBef>
              <a:spcAft>
                <a:spcPts val="0"/>
              </a:spcAft>
              <a:defRPr/>
            </a:pPr>
            <a:r>
              <a:rPr lang="he-IL" kern="0" dirty="0">
                <a:latin typeface="Arial"/>
                <a:cs typeface="Arial"/>
              </a:rPr>
              <a:t>   להרוג אותם ו"להיפטר" מן החיידקים</a:t>
            </a:r>
            <a:r>
              <a:rPr lang="he-IL" kern="0" dirty="0">
                <a:solidFill>
                  <a:prstClr val="black"/>
                </a:solidFill>
                <a:latin typeface="Arial"/>
                <a:cs typeface="Arial"/>
              </a:rPr>
              <a:t>.</a:t>
            </a:r>
          </a:p>
        </p:txBody>
      </p:sp>
      <p:sp>
        <p:nvSpPr>
          <p:cNvPr id="65541" name="TextBox 6"/>
          <p:cNvSpPr txBox="1">
            <a:spLocks noChangeArrowheads="1"/>
          </p:cNvSpPr>
          <p:nvPr/>
        </p:nvSpPr>
        <p:spPr bwMode="auto">
          <a:xfrm>
            <a:off x="231775" y="549275"/>
            <a:ext cx="8397875" cy="203041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6:  </a:t>
            </a:r>
            <a:r>
              <a:rPr lang="he-IL">
                <a:solidFill>
                  <a:srgbClr val="1D4C72"/>
                </a:solidFill>
              </a:rPr>
              <a:t>סעיפים א'-ב' לקוחים מבגרות תשס"ח</a:t>
            </a:r>
          </a:p>
          <a:p>
            <a:pPr eaLnBrk="1" hangingPunct="1"/>
            <a:r>
              <a:rPr lang="he-IL">
                <a:solidFill>
                  <a:schemeClr val="tx2"/>
                </a:solidFill>
              </a:rPr>
              <a:t>מינים אחדים של חיידקים מסוגלים להפוך לנבגים.</a:t>
            </a:r>
          </a:p>
          <a:p>
            <a:pPr eaLnBrk="1" hangingPunct="1"/>
            <a:r>
              <a:rPr lang="he-IL">
                <a:solidFill>
                  <a:schemeClr val="tx2"/>
                </a:solidFill>
              </a:rPr>
              <a:t>א.  ציינו שני שינויים שחלים בתא של חיידק כאשר הוא הופך לנבג. </a:t>
            </a:r>
          </a:p>
          <a:p>
            <a:pPr eaLnBrk="1" hangingPunct="1"/>
            <a:r>
              <a:rPr lang="he-IL">
                <a:solidFill>
                  <a:schemeClr val="tx2"/>
                </a:solidFill>
              </a:rPr>
              <a:t>ב.  איזה יתרון מקנָה לחיידקים היכולת להפוך לנבגים? </a:t>
            </a:r>
          </a:p>
          <a:p>
            <a:pPr eaLnBrk="1" hangingPunct="1"/>
            <a:r>
              <a:rPr lang="he-IL">
                <a:solidFill>
                  <a:schemeClr val="tx2"/>
                </a:solidFill>
              </a:rPr>
              <a:t>ג.  קיים חשש ששליטי מדינות שיבחרו לפתח נשק ללוחמה ביולוגית, יבחרו להשתמש </a:t>
            </a:r>
          </a:p>
          <a:p>
            <a:pPr eaLnBrk="1" hangingPunct="1"/>
            <a:r>
              <a:rPr lang="he-IL">
                <a:solidFill>
                  <a:schemeClr val="tx2"/>
                </a:solidFill>
              </a:rPr>
              <a:t>    בחיידקים גורמי מחלות, שביכולתם להפוך לנבגים. הסבירו את הקושי שמעלה תכונה זו </a:t>
            </a:r>
          </a:p>
          <a:p>
            <a:pPr eaLnBrk="1" hangingPunct="1"/>
            <a:r>
              <a:rPr lang="he-IL">
                <a:solidFill>
                  <a:schemeClr val="tx2"/>
                </a:solidFill>
              </a:rPr>
              <a:t>    של החיידקים.</a:t>
            </a:r>
          </a:p>
        </p:txBody>
      </p:sp>
      <p:sp>
        <p:nvSpPr>
          <p:cNvPr id="65542" name="Slide Number Placeholder 15"/>
          <p:cNvSpPr txBox="1">
            <a:spLocks/>
          </p:cNvSpPr>
          <p:nvPr/>
        </p:nvSpPr>
        <p:spPr bwMode="auto">
          <a:xfrm>
            <a:off x="107950" y="6524625"/>
            <a:ext cx="431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C214C549-F69A-4673-B6A5-02A499A5ADFC}" type="slidenum">
              <a:rPr lang="he-IL" sz="1100">
                <a:solidFill>
                  <a:srgbClr val="BFBFBF"/>
                </a:solidFill>
              </a:rPr>
              <a:pPr algn="l" eaLnBrk="1" hangingPunct="1"/>
              <a:t>25</a:t>
            </a:fld>
            <a:endParaRPr lang="he-IL" sz="1100">
              <a:solidFill>
                <a:srgbClr val="BFBFBF"/>
              </a:solidFill>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938" y="500063"/>
            <a:ext cx="8215312"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כותרת 7"/>
          <p:cNvSpPr>
            <a:spLocks noGrp="1"/>
          </p:cNvSpPr>
          <p:nvPr>
            <p:ph type="title" idx="4294967295"/>
          </p:nvPr>
        </p:nvSpPr>
        <p:spPr>
          <a:xfrm>
            <a:off x="457200" y="142875"/>
            <a:ext cx="8229600" cy="357188"/>
          </a:xfrm>
          <a:prstGeom prst="rect">
            <a:avLst/>
          </a:prstGeom>
        </p:spPr>
        <p:txBody>
          <a:bodyPr/>
          <a:lstStyle/>
          <a:p>
            <a:pPr>
              <a:defRPr/>
            </a:pPr>
            <a:r>
              <a:rPr lang="he-IL" sz="1800" b="1" dirty="0" smtClean="0">
                <a:solidFill>
                  <a:srgbClr val="FF6600"/>
                </a:solidFill>
                <a:ea typeface="+mn-ea"/>
              </a:rPr>
              <a:t>סיכום</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DC79347-46A0-4A60-B429-E06C9C37A29E}" type="slidenum">
              <a:rPr lang="he-IL" sz="1100" smtClean="0">
                <a:solidFill>
                  <a:schemeClr val="bg1">
                    <a:lumMod val="75000"/>
                  </a:schemeClr>
                </a:solidFill>
              </a:rPr>
              <a:pPr fontAlgn="base">
                <a:spcBef>
                  <a:spcPct val="0"/>
                </a:spcBef>
                <a:spcAft>
                  <a:spcPct val="0"/>
                </a:spcAft>
                <a:defRPr/>
              </a:pPr>
              <a:t>26</a:t>
            </a:fld>
            <a:endParaRPr lang="he-IL" sz="1100" dirty="0" smtClean="0">
              <a:solidFill>
                <a:schemeClr val="bg1">
                  <a:lumMod val="75000"/>
                </a:schemeClr>
              </a:solidFill>
            </a:endParaRPr>
          </a:p>
        </p:txBody>
      </p:sp>
      <p:grpSp>
        <p:nvGrpSpPr>
          <p:cNvPr id="66565" name="קבוצה 1"/>
          <p:cNvGrpSpPr>
            <a:grpSpLocks/>
          </p:cNvGrpSpPr>
          <p:nvPr/>
        </p:nvGrpSpPr>
        <p:grpSpPr bwMode="auto">
          <a:xfrm>
            <a:off x="306388" y="836613"/>
            <a:ext cx="8429625" cy="3960812"/>
            <a:chOff x="306388" y="692150"/>
            <a:chExt cx="8429625" cy="3960986"/>
          </a:xfrm>
        </p:grpSpPr>
        <p:sp>
          <p:nvSpPr>
            <p:cNvPr id="14" name="Rectangle 13"/>
            <p:cNvSpPr/>
            <p:nvPr/>
          </p:nvSpPr>
          <p:spPr>
            <a:xfrm>
              <a:off x="306388" y="692150"/>
              <a:ext cx="8429625" cy="3960986"/>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dirty="0">
                  <a:solidFill>
                    <a:schemeClr val="tx1"/>
                  </a:solidFill>
                </a:rPr>
                <a:t> המיקרוביולוגיה עוסקת ביצורים זעירים שגודלם מיקרוסקופי. ביניהם: </a:t>
              </a:r>
            </a:p>
            <a:p>
              <a:pPr>
                <a:lnSpc>
                  <a:spcPct val="150000"/>
                </a:lnSpc>
                <a:defRPr/>
              </a:pPr>
              <a:r>
                <a:rPr lang="he-IL" dirty="0">
                  <a:solidFill>
                    <a:schemeClr val="tx1"/>
                  </a:solidFill>
                </a:rPr>
                <a:t>     אורגניזמים פרוקריוטיים: בעיקר החיידקים.</a:t>
              </a:r>
            </a:p>
            <a:p>
              <a:pPr>
                <a:lnSpc>
                  <a:spcPct val="150000"/>
                </a:lnSpc>
                <a:defRPr/>
              </a:pPr>
              <a:r>
                <a:rPr lang="he-IL" dirty="0">
                  <a:solidFill>
                    <a:schemeClr val="tx1"/>
                  </a:solidFill>
                </a:rPr>
                <a:t>     אורגניזמים אאוקריוטיים: חד-תאיים השייכים לפרוטוזואה, אצות חד-תאיות, פטריות.</a:t>
              </a:r>
            </a:p>
            <a:p>
              <a:pPr>
                <a:lnSpc>
                  <a:spcPct val="150000"/>
                </a:lnSpc>
                <a:defRPr/>
              </a:pPr>
              <a:r>
                <a:rPr lang="he-IL" dirty="0">
                  <a:solidFill>
                    <a:schemeClr val="tx1"/>
                  </a:solidFill>
                </a:rPr>
                <a:t>     וירוסים: חסרי מבנה תאי, ולכן אינם משתייכים לפרוקריוטיים או </a:t>
              </a:r>
              <a:r>
                <a:rPr lang="he-IL" noProof="1">
                  <a:solidFill>
                    <a:schemeClr val="tx1"/>
                  </a:solidFill>
                </a:rPr>
                <a:t>לאאוקריוטיים</a:t>
              </a:r>
              <a:r>
                <a:rPr lang="he-IL" dirty="0">
                  <a:solidFill>
                    <a:schemeClr val="tx1"/>
                  </a:solidFill>
                </a:rPr>
                <a:t>.</a:t>
              </a:r>
            </a:p>
            <a:p>
              <a:pPr>
                <a:lnSpc>
                  <a:spcPct val="150000"/>
                </a:lnSpc>
                <a:buFontTx/>
                <a:buBlip>
                  <a:blip r:embed="rId3"/>
                </a:buBlip>
                <a:defRPr/>
              </a:pPr>
              <a:r>
                <a:rPr lang="he-IL" dirty="0">
                  <a:solidFill>
                    <a:schemeClr val="tx1"/>
                  </a:solidFill>
                </a:rPr>
                <a:t> בתא החיידק יש: דופן, קרום, ציטופלסמה, מולקולת </a:t>
              </a:r>
              <a:r>
                <a:rPr lang="en-US" dirty="0">
                  <a:solidFill>
                    <a:schemeClr val="tx1"/>
                  </a:solidFill>
                </a:rPr>
                <a:t>DNA</a:t>
              </a:r>
              <a:r>
                <a:rPr lang="he-IL" dirty="0">
                  <a:solidFill>
                    <a:schemeClr val="tx1"/>
                  </a:solidFill>
                </a:rPr>
                <a:t> הנמצאת בציטופלסמה, </a:t>
              </a:r>
            </a:p>
            <a:p>
              <a:pPr>
                <a:lnSpc>
                  <a:spcPct val="150000"/>
                </a:lnSpc>
                <a:defRPr/>
              </a:pPr>
              <a:r>
                <a:rPr lang="he-IL" dirty="0">
                  <a:solidFill>
                    <a:schemeClr val="tx1"/>
                  </a:solidFill>
                </a:rPr>
                <a:t>  ריבוזומים, ולעתים גם שוטון וריסים.</a:t>
              </a:r>
            </a:p>
            <a:p>
              <a:pPr>
                <a:lnSpc>
                  <a:spcPct val="150000"/>
                </a:lnSpc>
                <a:buFontTx/>
                <a:buBlip>
                  <a:blip r:embed="rId3"/>
                </a:buBlip>
                <a:defRPr/>
              </a:pPr>
              <a:r>
                <a:rPr lang="he-IL" dirty="0">
                  <a:solidFill>
                    <a:schemeClr val="tx1"/>
                  </a:solidFill>
                </a:rPr>
                <a:t> על פי תאוריית האנדוסימביוזה, התאים האאוקריוטיים נוצרו מתאים פרוקריוטיים קדומים </a:t>
              </a:r>
            </a:p>
            <a:p>
              <a:pPr>
                <a:lnSpc>
                  <a:spcPct val="150000"/>
                </a:lnSpc>
                <a:defRPr/>
              </a:pPr>
              <a:r>
                <a:rPr lang="he-IL" dirty="0">
                  <a:solidFill>
                    <a:schemeClr val="tx1"/>
                  </a:solidFill>
                </a:rPr>
                <a:t>  "שבלעו" תאים </a:t>
              </a:r>
              <a:r>
                <a:rPr lang="he-IL" dirty="0" err="1">
                  <a:solidFill>
                    <a:schemeClr val="tx1"/>
                  </a:solidFill>
                </a:rPr>
                <a:t>פרוקריוטיים</a:t>
              </a:r>
              <a:r>
                <a:rPr lang="he-IL" dirty="0">
                  <a:solidFill>
                    <a:schemeClr val="tx1"/>
                  </a:solidFill>
                </a:rPr>
                <a:t> אחרים, קטנים מהם, והם הפכו בתוכם לאברונים.</a:t>
              </a:r>
            </a:p>
            <a:p>
              <a:pPr>
                <a:lnSpc>
                  <a:spcPct val="150000"/>
                </a:lnSpc>
                <a:buFontTx/>
                <a:buBlip>
                  <a:blip r:embed="rId3"/>
                </a:buBlip>
                <a:defRPr/>
              </a:pPr>
              <a:r>
                <a:rPr lang="he-IL" dirty="0">
                  <a:solidFill>
                    <a:schemeClr val="tx1"/>
                  </a:solidFill>
                </a:rPr>
                <a:t> יש מיני חיידקים, שבתנאי סביבה קשים הופכים לנבגים.</a:t>
              </a:r>
            </a:p>
            <a:p>
              <a:pPr>
                <a:lnSpc>
                  <a:spcPct val="150000"/>
                </a:lnSpc>
                <a:buFontTx/>
                <a:buBlip>
                  <a:blip r:embed="rId3"/>
                </a:buBlip>
                <a:defRPr/>
              </a:pPr>
              <a:endParaRPr lang="he-IL" dirty="0">
                <a:solidFill>
                  <a:prstClr val="black"/>
                </a:solidFill>
              </a:endParaRPr>
            </a:p>
          </p:txBody>
        </p:sp>
        <p:sp>
          <p:nvSpPr>
            <p:cNvPr id="7" name="Rectangle 13"/>
            <p:cNvSpPr/>
            <p:nvPr/>
          </p:nvSpPr>
          <p:spPr>
            <a:xfrm>
              <a:off x="8162925" y="1155720"/>
              <a:ext cx="409575" cy="431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sz="1400" dirty="0">
                  <a:solidFill>
                    <a:schemeClr val="tx1"/>
                  </a:solidFill>
                </a:rPr>
                <a:t> </a:t>
              </a:r>
              <a:endParaRPr lang="he-IL" sz="1400" dirty="0">
                <a:solidFill>
                  <a:prstClr val="black"/>
                </a:solidFill>
              </a:endParaRPr>
            </a:p>
          </p:txBody>
        </p:sp>
        <p:sp>
          <p:nvSpPr>
            <p:cNvPr id="9" name="Rectangle 13"/>
            <p:cNvSpPr/>
            <p:nvPr/>
          </p:nvSpPr>
          <p:spPr>
            <a:xfrm>
              <a:off x="8147050" y="1565313"/>
              <a:ext cx="409575" cy="431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sz="1400" dirty="0">
                  <a:solidFill>
                    <a:schemeClr val="tx1"/>
                  </a:solidFill>
                </a:rPr>
                <a:t> </a:t>
              </a:r>
              <a:endParaRPr lang="he-IL" sz="1400" dirty="0">
                <a:solidFill>
                  <a:prstClr val="black"/>
                </a:solidFill>
              </a:endParaRPr>
            </a:p>
          </p:txBody>
        </p:sp>
        <p:sp>
          <p:nvSpPr>
            <p:cNvPr id="10" name="Rectangle 13"/>
            <p:cNvSpPr/>
            <p:nvPr/>
          </p:nvSpPr>
          <p:spPr>
            <a:xfrm>
              <a:off x="8170863" y="1997132"/>
              <a:ext cx="407987" cy="4318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3"/>
                </a:buBlip>
                <a:defRPr/>
              </a:pPr>
              <a:r>
                <a:rPr lang="he-IL" sz="1400" dirty="0">
                  <a:solidFill>
                    <a:schemeClr val="tx1"/>
                  </a:solidFill>
                </a:rPr>
                <a:t> </a:t>
              </a:r>
              <a:endParaRPr lang="he-IL" sz="1400" dirty="0">
                <a:solidFill>
                  <a:prstClr val="black"/>
                </a:solidFill>
              </a:endParaRPr>
            </a:p>
          </p:txBody>
        </p:sp>
      </p:grpSp>
      <p:sp>
        <p:nvSpPr>
          <p:cNvPr id="66566" name="TextBox 6"/>
          <p:cNvSpPr txBox="1">
            <a:spLocks noChangeArrowheads="1"/>
          </p:cNvSpPr>
          <p:nvPr/>
        </p:nvSpPr>
        <p:spPr bwMode="auto">
          <a:xfrm>
            <a:off x="338138" y="5013325"/>
            <a:ext cx="8397875" cy="120015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מונחים (מהסילבוס):  </a:t>
            </a:r>
          </a:p>
          <a:p>
            <a:pPr eaLnBrk="1" hangingPunct="1"/>
            <a:r>
              <a:rPr lang="he-IL"/>
              <a:t>אצות חד-תאיות, חיידקים (בקטריות), נגיפים (וירוסים), פטריות, פרוטוזואה, </a:t>
            </a:r>
          </a:p>
          <a:p>
            <a:pPr eaLnBrk="1" hangingPunct="1"/>
            <a:r>
              <a:rPr lang="he-IL"/>
              <a:t>לבנהוק, מיקרוסקופ, דופן תא, כלורופלסט, מיטוכונדריה, קרום תא, ריסים, שוטון, </a:t>
            </a:r>
            <a:r>
              <a:rPr lang="en-US"/>
              <a:t>DNA</a:t>
            </a:r>
            <a:r>
              <a:rPr lang="he-IL"/>
              <a:t>, </a:t>
            </a:r>
          </a:p>
          <a:p>
            <a:pPr eaLnBrk="1" hangingPunct="1"/>
            <a:r>
              <a:rPr lang="he-IL"/>
              <a:t>תא פרוקריוטי, תא אאקריוטי, תאוריית האנדוסימביוזה, נבגים (אנדוספורות), צביעת גרהם.</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500" y="419100"/>
            <a:ext cx="4954588"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0FCDE41-B8A1-4419-8123-D0C84B233EB3}" type="slidenum">
              <a:rPr lang="he-IL" smtClean="0"/>
              <a:pPr fontAlgn="base">
                <a:spcBef>
                  <a:spcPct val="0"/>
                </a:spcBef>
                <a:spcAft>
                  <a:spcPct val="0"/>
                </a:spcAft>
                <a:defRPr/>
              </a:pPr>
              <a:t>27</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שאלה 7: ביולוגיה בחיוך</a:t>
            </a:r>
            <a:endParaRPr lang="he-IL" sz="1800" dirty="0" smtClean="0">
              <a:solidFill>
                <a:schemeClr val="accent6">
                  <a:lumMod val="50000"/>
                  <a:lumOff val="50000"/>
                </a:schemeClr>
              </a:solidFill>
            </a:endParaRPr>
          </a:p>
        </p:txBody>
      </p:sp>
      <p:sp>
        <p:nvSpPr>
          <p:cNvPr id="67589" name="TextBox 6"/>
          <p:cNvSpPr txBox="1">
            <a:spLocks noChangeArrowheads="1"/>
          </p:cNvSpPr>
          <p:nvPr/>
        </p:nvSpPr>
        <p:spPr bwMode="auto">
          <a:xfrm>
            <a:off x="107950" y="620713"/>
            <a:ext cx="8397875" cy="618648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7:  </a:t>
            </a:r>
          </a:p>
          <a:p>
            <a:pPr eaLnBrk="1" hangingPunct="1"/>
            <a:r>
              <a:rPr lang="he-IL">
                <a:solidFill>
                  <a:srgbClr val="1F497D"/>
                </a:solidFill>
              </a:rPr>
              <a:t>פינקי והמוח, צמד עכברי המעבדה המפורסמים, מנסים להשתלט </a:t>
            </a:r>
          </a:p>
          <a:p>
            <a:pPr eaLnBrk="1" hangingPunct="1"/>
            <a:r>
              <a:rPr lang="he-IL">
                <a:solidFill>
                  <a:srgbClr val="1F497D"/>
                </a:solidFill>
              </a:rPr>
              <a:t>על העולם. המוח החליט </a:t>
            </a:r>
            <a:r>
              <a:rPr lang="he-IL">
                <a:solidFill>
                  <a:srgbClr val="1E4576"/>
                </a:solidFill>
              </a:rPr>
              <a:t>ליצור </a:t>
            </a:r>
            <a:r>
              <a:rPr lang="he-IL">
                <a:solidFill>
                  <a:srgbClr val="1F497D"/>
                </a:solidFill>
              </a:rPr>
              <a:t>נשק ביולוגי מושלם על ידי שימוש </a:t>
            </a:r>
          </a:p>
          <a:p>
            <a:pPr eaLnBrk="1" hangingPunct="1"/>
            <a:r>
              <a:rPr lang="he-IL">
                <a:solidFill>
                  <a:srgbClr val="1F497D"/>
                </a:solidFill>
              </a:rPr>
              <a:t>ב"סופר חיידק"=חיידק מעיים הגורם לשלשול. </a:t>
            </a:r>
          </a:p>
          <a:p>
            <a:pPr eaLnBrk="1" hangingPunct="1"/>
            <a:endParaRPr lang="he-IL">
              <a:solidFill>
                <a:srgbClr val="1F497D"/>
              </a:solidFill>
            </a:endParaRPr>
          </a:p>
          <a:p>
            <a:pPr eaLnBrk="1" hangingPunct="1"/>
            <a:endParaRPr lang="he-IL">
              <a:solidFill>
                <a:srgbClr val="1F497D"/>
              </a:solidFill>
            </a:endParaRPr>
          </a:p>
          <a:p>
            <a:pPr eaLnBrk="1" hangingPunct="1"/>
            <a:endParaRPr lang="he-IL">
              <a:solidFill>
                <a:srgbClr val="1F497D"/>
              </a:solidFill>
            </a:endParaRPr>
          </a:p>
          <a:p>
            <a:pPr eaLnBrk="1" hangingPunct="1"/>
            <a:endParaRPr lang="he-IL">
              <a:solidFill>
                <a:srgbClr val="1F497D"/>
              </a:solidFill>
            </a:endParaRPr>
          </a:p>
          <a:p>
            <a:pPr eaLnBrk="1" hangingPunct="1"/>
            <a:endParaRPr lang="he-IL">
              <a:solidFill>
                <a:srgbClr val="1F497D"/>
              </a:solidFill>
            </a:endParaRPr>
          </a:p>
          <a:p>
            <a:pPr eaLnBrk="1" hangingPunct="1"/>
            <a:r>
              <a:rPr lang="he-IL">
                <a:solidFill>
                  <a:schemeClr val="tx2"/>
                </a:solidFill>
              </a:rPr>
              <a:t>המוח האמין שאם אוכלוסיית העולם תהיה סגורה בשירותים, </a:t>
            </a:r>
          </a:p>
          <a:p>
            <a:pPr eaLnBrk="1" hangingPunct="1"/>
            <a:r>
              <a:rPr lang="he-IL">
                <a:solidFill>
                  <a:schemeClr val="tx2"/>
                </a:solidFill>
              </a:rPr>
              <a:t>לא יישאר אף אחד שיוכל להתנגד לו. </a:t>
            </a:r>
          </a:p>
          <a:p>
            <a:pPr eaLnBrk="1" hangingPunct="1"/>
            <a:r>
              <a:rPr lang="he-IL">
                <a:solidFill>
                  <a:schemeClr val="tx2"/>
                </a:solidFill>
              </a:rPr>
              <a:t>על מנת ליצור חיידקים אלימים במיוחד, ניסה המוח לבצע "הכלאה" </a:t>
            </a:r>
          </a:p>
          <a:p>
            <a:pPr eaLnBrk="1" hangingPunct="1"/>
            <a:r>
              <a:rPr lang="he-IL">
                <a:solidFill>
                  <a:schemeClr val="tx2"/>
                </a:solidFill>
              </a:rPr>
              <a:t>בין תא החיידק לתא צמח.</a:t>
            </a:r>
          </a:p>
          <a:p>
            <a:pPr eaLnBrk="1" hangingPunct="1"/>
            <a:r>
              <a:rPr lang="he-IL">
                <a:solidFill>
                  <a:schemeClr val="tx2"/>
                </a:solidFill>
              </a:rPr>
              <a:t>א. אילו יתרונות (עיקריים) יתווספו לתא החיידק בעקבות איחוד </a:t>
            </a:r>
          </a:p>
          <a:p>
            <a:pPr eaLnBrk="1" hangingPunct="1"/>
            <a:r>
              <a:rPr lang="he-IL">
                <a:solidFill>
                  <a:schemeClr val="tx2"/>
                </a:solidFill>
              </a:rPr>
              <a:t>    אפשרי עם תא צמח?</a:t>
            </a:r>
          </a:p>
          <a:p>
            <a:pPr eaLnBrk="1" hangingPunct="1"/>
            <a:r>
              <a:rPr lang="he-IL">
                <a:solidFill>
                  <a:schemeClr val="tx2"/>
                </a:solidFill>
              </a:rPr>
              <a:t>לאחר שיצר את החיידק המושלם "סופר חיידק", אמר המוח לפינקי לגדל את החיידק בכמויות גדולות, אך מכיוון שפינקי הוא "אסטרונאוט", הוא בלבל בין המבחנות ולא זכר באיזו מבחנה נמצא ה"סופר חיידק" של מוח.</a:t>
            </a:r>
          </a:p>
          <a:p>
            <a:pPr eaLnBrk="1" hangingPunct="1"/>
            <a:endParaRPr lang="he-IL">
              <a:solidFill>
                <a:schemeClr val="tx2"/>
              </a:solidFill>
            </a:endParaRPr>
          </a:p>
          <a:p>
            <a:pPr eaLnBrk="1" hangingPunct="1"/>
            <a:r>
              <a:rPr lang="he-IL">
                <a:solidFill>
                  <a:schemeClr val="tx2"/>
                </a:solidFill>
              </a:rPr>
              <a:t>ב. ידוע כי בתנאים קשים זן החיידקים של מוח יוצרים נבגים. בהנחה שרק זן "סופר חיידק" מסוגל ליצור נבגים, הצע לפינקי שיטה </a:t>
            </a:r>
            <a:r>
              <a:rPr lang="he-IL">
                <a:solidFill>
                  <a:srgbClr val="1F497D"/>
                </a:solidFill>
              </a:rPr>
              <a:t>מהירה ויעילה לאתר את החיידק הרצוי, לפני שמוח יגלה את הטעות המצערת. </a:t>
            </a:r>
          </a:p>
        </p:txBody>
      </p:sp>
      <p:grpSp>
        <p:nvGrpSpPr>
          <p:cNvPr id="67590" name="קבוצה 2"/>
          <p:cNvGrpSpPr>
            <a:grpSpLocks/>
          </p:cNvGrpSpPr>
          <p:nvPr/>
        </p:nvGrpSpPr>
        <p:grpSpPr bwMode="auto">
          <a:xfrm>
            <a:off x="3041650" y="1528763"/>
            <a:ext cx="3038475" cy="1501775"/>
            <a:chOff x="3040917" y="1529099"/>
            <a:chExt cx="3039967" cy="1501328"/>
          </a:xfrm>
        </p:grpSpPr>
        <p:pic>
          <p:nvPicPr>
            <p:cNvPr id="67592" name="Picture 3" descr="C:\Users\O_B\AppData\Local\Microsoft\Windows\Temporary Internet Files\Content.Outlook\UKJ50SO1\ahbarim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0000" flipH="1">
              <a:off x="3040917" y="1529099"/>
              <a:ext cx="1821524" cy="15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3" name="מלבן 1"/>
            <p:cNvSpPr>
              <a:spLocks noChangeArrowheads="1"/>
            </p:cNvSpPr>
            <p:nvPr/>
          </p:nvSpPr>
          <p:spPr bwMode="auto">
            <a:xfrm>
              <a:off x="4813660" y="2528391"/>
              <a:ext cx="5116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המוח</a:t>
              </a:r>
            </a:p>
          </p:txBody>
        </p:sp>
        <p:sp>
          <p:nvSpPr>
            <p:cNvPr id="67594" name="מלבן 13"/>
            <p:cNvSpPr>
              <a:spLocks noChangeArrowheads="1"/>
            </p:cNvSpPr>
            <p:nvPr/>
          </p:nvSpPr>
          <p:spPr bwMode="auto">
            <a:xfrm>
              <a:off x="4338568" y="1887855"/>
              <a:ext cx="5052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פינקי</a:t>
              </a:r>
            </a:p>
          </p:txBody>
        </p:sp>
        <p:pic>
          <p:nvPicPr>
            <p:cNvPr id="67595" name="Picture 2" descr="C:\Users\O_B\AppData\Local\Microsoft\Windows\Temporary Internet Files\Content.Outlook\UKJ50SO1\ahbarim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947136" y="1942446"/>
              <a:ext cx="1133748" cy="1048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7591" name="Picture 6" descr="C:\Users\O_B\Documents\א נחשון\camel12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6"/>
          <p:cNvSpPr txBox="1">
            <a:spLocks noChangeArrowheads="1"/>
          </p:cNvSpPr>
          <p:nvPr/>
        </p:nvSpPr>
        <p:spPr bwMode="auto">
          <a:xfrm>
            <a:off x="69850" y="-892175"/>
            <a:ext cx="8397875" cy="230822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b="1">
                <a:solidFill>
                  <a:srgbClr val="1D4C72"/>
                </a:solidFill>
              </a:rPr>
              <a:t>שאלה  6:  </a:t>
            </a:r>
          </a:p>
          <a:p>
            <a:pPr eaLnBrk="1" hangingPunct="1"/>
            <a:r>
              <a:rPr lang="he-IL">
                <a:solidFill>
                  <a:srgbClr val="1F497D"/>
                </a:solidFill>
              </a:rPr>
              <a:t>א. אילו יתרונות (עיקריים) יתווספו לתא החיידק, כתוצאה מאיחוד </a:t>
            </a:r>
          </a:p>
          <a:p>
            <a:pPr eaLnBrk="1" hangingPunct="1"/>
            <a:r>
              <a:rPr lang="he-IL">
                <a:solidFill>
                  <a:srgbClr val="1F497D"/>
                </a:solidFill>
              </a:rPr>
              <a:t>    אפשרי עם תא צמח?</a:t>
            </a:r>
          </a:p>
          <a:p>
            <a:pPr eaLnBrk="1" hangingPunct="1"/>
            <a:endParaRPr lang="he-IL">
              <a:solidFill>
                <a:srgbClr val="1F497D"/>
              </a:solidFill>
            </a:endParaRPr>
          </a:p>
          <a:p>
            <a:pPr eaLnBrk="1" hangingPunct="1"/>
            <a:endParaRPr lang="he-IL">
              <a:solidFill>
                <a:srgbClr val="1F497D"/>
              </a:solidFill>
            </a:endParaRPr>
          </a:p>
          <a:p>
            <a:pPr eaLnBrk="1" hangingPunct="1"/>
            <a:r>
              <a:rPr lang="he-IL">
                <a:solidFill>
                  <a:srgbClr val="1F497D"/>
                </a:solidFill>
              </a:rPr>
              <a:t>ב. בהנחה שרק זן החיידקים של מוח מסוגל להפוך לנבגים, הצע </a:t>
            </a:r>
          </a:p>
          <a:p>
            <a:pPr eaLnBrk="1" hangingPunct="1"/>
            <a:r>
              <a:rPr lang="he-IL">
                <a:solidFill>
                  <a:srgbClr val="1F497D"/>
                </a:solidFill>
              </a:rPr>
              <a:t>    לפינקי שיטה מהירה ויעילה לאתר את החיידק הרצוי, לפני שמוח </a:t>
            </a:r>
          </a:p>
          <a:p>
            <a:pPr eaLnBrk="1" hangingPunct="1"/>
            <a:r>
              <a:rPr lang="he-IL">
                <a:solidFill>
                  <a:srgbClr val="1F497D"/>
                </a:solidFill>
              </a:rPr>
              <a:t>   יגלה את הטעות המצערת. </a:t>
            </a:r>
          </a:p>
        </p:txBody>
      </p:sp>
      <p:sp>
        <p:nvSpPr>
          <p:cNvPr id="4" name="Rectangle 3"/>
          <p:cNvSpPr/>
          <p:nvPr/>
        </p:nvSpPr>
        <p:spPr>
          <a:xfrm>
            <a:off x="3492500" y="419100"/>
            <a:ext cx="4954588"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716271-6D3F-4878-A980-69A6DA9A683E}" type="slidenum">
              <a:rPr lang="he-IL" smtClean="0"/>
              <a:pPr fontAlgn="base">
                <a:spcBef>
                  <a:spcPct val="0"/>
                </a:spcBef>
                <a:spcAft>
                  <a:spcPct val="0"/>
                </a:spcAft>
                <a:defRPr/>
              </a:pPr>
              <a:t>28</a:t>
            </a:fld>
            <a:endParaRPr lang="he-IL" dirty="0" smtClean="0"/>
          </a:p>
        </p:txBody>
      </p:sp>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2" name="Rectangle 20"/>
          <p:cNvSpPr/>
          <p:nvPr/>
        </p:nvSpPr>
        <p:spPr bwMode="auto">
          <a:xfrm>
            <a:off x="539750" y="3840163"/>
            <a:ext cx="8196263" cy="2757487"/>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sz="500" kern="0" dirty="0">
              <a:solidFill>
                <a:prstClr val="black"/>
              </a:solidFill>
              <a:latin typeface="Arial"/>
              <a:cs typeface="Arial"/>
            </a:endParaRPr>
          </a:p>
          <a:p>
            <a:pPr fontAlgn="auto">
              <a:spcBef>
                <a:spcPts val="0"/>
              </a:spcBef>
              <a:spcAft>
                <a:spcPts val="0"/>
              </a:spcAft>
              <a:defRPr/>
            </a:pPr>
            <a:r>
              <a:rPr lang="he-IL" b="1" kern="0" dirty="0">
                <a:solidFill>
                  <a:prstClr val="black"/>
                </a:solidFill>
                <a:latin typeface="Arial"/>
                <a:cs typeface="Arial"/>
              </a:rPr>
              <a:t>תשובה:   </a:t>
            </a:r>
          </a:p>
          <a:p>
            <a:pPr fontAlgn="auto">
              <a:spcBef>
                <a:spcPts val="0"/>
              </a:spcBef>
              <a:spcAft>
                <a:spcPts val="0"/>
              </a:spcAft>
              <a:defRPr/>
            </a:pPr>
            <a:r>
              <a:rPr lang="he-IL" kern="0" dirty="0">
                <a:solidFill>
                  <a:prstClr val="black"/>
                </a:solidFill>
                <a:latin typeface="Arial"/>
                <a:cs typeface="Arial"/>
              </a:rPr>
              <a:t>א. </a:t>
            </a:r>
            <a:r>
              <a:rPr lang="he-IL" kern="0" dirty="0">
                <a:latin typeface="Arial"/>
                <a:cs typeface="Arial"/>
              </a:rPr>
              <a:t>התא המאוחה החדש יכיל את תכונות החיידק גורם המחלה ואת תכונות התא הצמחי.</a:t>
            </a:r>
          </a:p>
          <a:p>
            <a:pPr fontAlgn="auto">
              <a:spcBef>
                <a:spcPts val="0"/>
              </a:spcBef>
              <a:spcAft>
                <a:spcPts val="0"/>
              </a:spcAft>
              <a:defRPr/>
            </a:pPr>
            <a:r>
              <a:rPr lang="he-IL" kern="0" dirty="0">
                <a:latin typeface="Arial"/>
                <a:cs typeface="Arial"/>
              </a:rPr>
              <a:t>התא החדש יכיל כלורופלסטים ולכן יוכל לבצע פוטסינטזה ולא יהיה תלוי במקור מזון חיצוני. נוסף על כך, יהיו לו עוד אברונים (כמו בתא הצמח, שהוא תא אאוקריוטי) ולכן תתבצענה ביעילות עוד פעולות חיים של התא, לדוגמה, תהליך הנשימה התאית שיתבצע במיטוכונדריה.</a:t>
            </a:r>
          </a:p>
          <a:p>
            <a:pPr fontAlgn="auto">
              <a:spcBef>
                <a:spcPts val="0"/>
              </a:spcBef>
              <a:spcAft>
                <a:spcPts val="0"/>
              </a:spcAft>
              <a:defRPr/>
            </a:pPr>
            <a:endParaRPr lang="he-IL" kern="0" dirty="0">
              <a:latin typeface="Arial"/>
              <a:cs typeface="Arial"/>
            </a:endParaRPr>
          </a:p>
          <a:p>
            <a:pPr fontAlgn="auto">
              <a:spcBef>
                <a:spcPts val="0"/>
              </a:spcBef>
              <a:spcAft>
                <a:spcPts val="0"/>
              </a:spcAft>
              <a:defRPr/>
            </a:pPr>
            <a:r>
              <a:rPr lang="he-IL" kern="0" dirty="0">
                <a:latin typeface="Arial"/>
                <a:cs typeface="Arial"/>
              </a:rPr>
              <a:t>ב. הרתחה של מצע החיידקים וגידולם במצע חדש תאפשר לזהות את החיידקים יוצרי הנבגים. חיידקים שאינם מסוגלים </a:t>
            </a:r>
            <a:r>
              <a:rPr lang="he-IL" kern="0" dirty="0">
                <a:solidFill>
                  <a:prstClr val="black"/>
                </a:solidFill>
                <a:latin typeface="Arial"/>
                <a:cs typeface="Arial"/>
              </a:rPr>
              <a:t>להפוך לנבגים לא ישרדו את הטמפרטורה הגבוהה ולא </a:t>
            </a:r>
          </a:p>
          <a:p>
            <a:pPr fontAlgn="auto">
              <a:spcBef>
                <a:spcPts val="0"/>
              </a:spcBef>
              <a:spcAft>
                <a:spcPts val="0"/>
              </a:spcAft>
              <a:defRPr/>
            </a:pPr>
            <a:r>
              <a:rPr lang="he-IL" kern="0" dirty="0">
                <a:solidFill>
                  <a:prstClr val="black"/>
                </a:solidFill>
                <a:latin typeface="Arial"/>
                <a:cs typeface="Arial"/>
              </a:rPr>
              <a:t>יגדלו אחרי ההרתחה.</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 </a:t>
            </a:r>
          </a:p>
        </p:txBody>
      </p:sp>
      <p:grpSp>
        <p:nvGrpSpPr>
          <p:cNvPr id="68615" name="קבוצה 1"/>
          <p:cNvGrpSpPr>
            <a:grpSpLocks/>
          </p:cNvGrpSpPr>
          <p:nvPr/>
        </p:nvGrpSpPr>
        <p:grpSpPr bwMode="auto">
          <a:xfrm>
            <a:off x="4630738" y="1795463"/>
            <a:ext cx="3109912" cy="1916112"/>
            <a:chOff x="4104889" y="1795462"/>
            <a:chExt cx="3842384" cy="2990850"/>
          </a:xfrm>
        </p:grpSpPr>
        <p:pic>
          <p:nvPicPr>
            <p:cNvPr id="68619" name="Picture 2" descr="C:\Users\O_B\AppData\Local\Microsoft\Windows\Temporary Internet Files\Content.Outlook\UKJ50SO1\ahbarim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889" y="3382838"/>
              <a:ext cx="1348174" cy="132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3" descr="C:\Users\O_B\AppData\Local\Microsoft\Windows\Temporary Internet Files\Content.Outlook\UKJ50SO1\ahbarim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795462"/>
              <a:ext cx="2943225"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6" name="מלבן 10"/>
          <p:cNvSpPr>
            <a:spLocks noChangeArrowheads="1"/>
          </p:cNvSpPr>
          <p:nvPr/>
        </p:nvSpPr>
        <p:spPr bwMode="auto">
          <a:xfrm>
            <a:off x="5651500" y="1795463"/>
            <a:ext cx="506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פינקי</a:t>
            </a:r>
          </a:p>
        </p:txBody>
      </p:sp>
      <p:sp>
        <p:nvSpPr>
          <p:cNvPr id="68617" name="מלבן 12"/>
          <p:cNvSpPr>
            <a:spLocks noChangeArrowheads="1"/>
          </p:cNvSpPr>
          <p:nvPr/>
        </p:nvSpPr>
        <p:spPr bwMode="auto">
          <a:xfrm>
            <a:off x="4846638" y="2476500"/>
            <a:ext cx="511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200" b="1">
                <a:solidFill>
                  <a:srgbClr val="000000"/>
                </a:solidFill>
              </a:rPr>
              <a:t>המוח</a:t>
            </a:r>
          </a:p>
        </p:txBody>
      </p:sp>
      <p:pic>
        <p:nvPicPr>
          <p:cNvPr id="68618" name="Picture 6" descr="C:\Users\O_B\Documents\א נחשון\camel12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269" name="כותרת 5"/>
          <p:cNvSpPr>
            <a:spLocks noGrp="1"/>
          </p:cNvSpPr>
          <p:nvPr>
            <p:ph type="ctrTitle"/>
          </p:nvPr>
        </p:nvSpPr>
        <p:spPr bwMode="auto">
          <a:xfrm>
            <a:off x="785813" y="71438"/>
            <a:ext cx="7772400" cy="441325"/>
          </a:xfrm>
          <a:extLst/>
        </p:spPr>
        <p:txBody>
          <a:bodyPr vert="horz" wrap="square" lIns="91440" tIns="45720" rIns="91440" bIns="45720" numCol="1" anchor="t" anchorCtr="0" compatLnSpc="1">
            <a:prstTxWarp prst="textNoShape">
              <a:avLst/>
            </a:prstTxWarp>
          </a:bodyPr>
          <a:lstStyle/>
          <a:p>
            <a:pPr>
              <a:defRPr/>
            </a:pPr>
            <a:r>
              <a:rPr lang="he-IL" sz="1800" b="1" dirty="0" smtClean="0">
                <a:solidFill>
                  <a:srgbClr val="FF6600"/>
                </a:solidFill>
                <a:latin typeface="Times New Roman" pitchFamily="18" charset="0"/>
                <a:cs typeface="+mn-cs"/>
              </a:rPr>
              <a:t>מיהם המיקרואורגניזמים? </a:t>
            </a:r>
            <a:endParaRPr lang="en-US" sz="1800" dirty="0" smtClean="0">
              <a:solidFill>
                <a:schemeClr val="accent6">
                  <a:lumMod val="50000"/>
                  <a:lumOff val="50000"/>
                </a:schemeClr>
              </a:solidFill>
              <a:latin typeface="Times New Roman" pitchFamily="18" charset="0"/>
              <a:cs typeface="Times New Roman" pitchFamily="18" charset="0"/>
            </a:endParaRPr>
          </a:p>
        </p:txBody>
      </p:sp>
      <p:sp>
        <p:nvSpPr>
          <p:cNvPr id="8" name="Slide Number Placeholder 15"/>
          <p:cNvSpPr>
            <a:spLocks noGrp="1"/>
          </p:cNvSpPr>
          <p:nvPr>
            <p:ph type="sldNum" sz="quarter" idx="12"/>
          </p:nvPr>
        </p:nvSpPr>
        <p:spPr bwMode="auto">
          <a:xfrm>
            <a:off x="252413"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F828089-DBA6-42B1-80F2-C6424B03CF74}"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43013" name="מלבן 2"/>
          <p:cNvSpPr>
            <a:spLocks noChangeArrowheads="1"/>
          </p:cNvSpPr>
          <p:nvPr/>
        </p:nvSpPr>
        <p:spPr bwMode="auto">
          <a:xfrm>
            <a:off x="784225" y="6400800"/>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אורגניזמים אאוקריוטיים</a:t>
            </a:r>
          </a:p>
        </p:txBody>
      </p:sp>
      <p:sp>
        <p:nvSpPr>
          <p:cNvPr id="43014" name="מלבן 2"/>
          <p:cNvSpPr>
            <a:spLocks noChangeArrowheads="1"/>
          </p:cNvSpPr>
          <p:nvPr/>
        </p:nvSpPr>
        <p:spPr bwMode="auto">
          <a:xfrm>
            <a:off x="325438" y="476250"/>
            <a:ext cx="8215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t>מרבית המיקרואורגניזמים הם יצורים חד-תאיים, ואולם הם נבדלים זה מזה במבנה התא. </a:t>
            </a:r>
          </a:p>
          <a:p>
            <a:r>
              <a:rPr lang="he-IL"/>
              <a:t>מקצתם (החיידקים) פרוקריוטיים, ומקצתם אאוקריוטיים. </a:t>
            </a:r>
          </a:p>
          <a:p>
            <a:endParaRPr lang="he-IL"/>
          </a:p>
          <a:p>
            <a:r>
              <a:rPr lang="he-IL"/>
              <a:t>בין המיקרואורגניזמים כלולות קבוצות </a:t>
            </a:r>
            <a:r>
              <a:rPr lang="he-IL">
                <a:solidFill>
                  <a:srgbClr val="000000"/>
                </a:solidFill>
              </a:rPr>
              <a:t>שונות של אורגניזמים כגון:</a:t>
            </a:r>
          </a:p>
        </p:txBody>
      </p:sp>
      <p:grpSp>
        <p:nvGrpSpPr>
          <p:cNvPr id="43015" name="קבוצה 1"/>
          <p:cNvGrpSpPr>
            <a:grpSpLocks/>
          </p:cNvGrpSpPr>
          <p:nvPr/>
        </p:nvGrpSpPr>
        <p:grpSpPr bwMode="auto">
          <a:xfrm>
            <a:off x="406400" y="2009775"/>
            <a:ext cx="8413750" cy="4789488"/>
            <a:chOff x="3039" y="2025074"/>
            <a:chExt cx="8413352" cy="4787889"/>
          </a:xfrm>
        </p:grpSpPr>
        <p:sp>
          <p:nvSpPr>
            <p:cNvPr id="33" name="מלבן 2"/>
            <p:cNvSpPr>
              <a:spLocks noChangeArrowheads="1"/>
            </p:cNvSpPr>
            <p:nvPr/>
          </p:nvSpPr>
          <p:spPr bwMode="auto">
            <a:xfrm>
              <a:off x="1796829" y="2039357"/>
              <a:ext cx="1485830" cy="3692879"/>
            </a:xfrm>
            <a:prstGeom prst="rect">
              <a:avLst/>
            </a:prstGeom>
            <a:noFill/>
            <a:ln w="9525">
              <a:solidFill>
                <a:srgbClr val="000000"/>
              </a:solidFill>
              <a:miter lim="800000"/>
              <a:headEnd/>
              <a:tailEnd/>
            </a:ln>
            <a:extLst/>
          </p:spPr>
          <p:txBody>
            <a:bodyPr>
              <a:spAutoFit/>
            </a:bodyPr>
            <a:lstStyle/>
            <a:p>
              <a:pPr>
                <a:defRPr/>
              </a:pPr>
              <a:r>
                <a:rPr lang="he-IL" dirty="0">
                  <a:solidFill>
                    <a:schemeClr val="accent3"/>
                  </a:solidFill>
                </a:rPr>
                <a:t>אצות חד-תאיות</a:t>
              </a:r>
            </a:p>
            <a:p>
              <a:pPr>
                <a:defRPr/>
              </a:pPr>
              <a:r>
                <a:rPr lang="he-IL" dirty="0">
                  <a:solidFill>
                    <a:srgbClr val="000000"/>
                  </a:solidFill>
                </a:rPr>
                <a:t>דוגמה:</a:t>
              </a:r>
            </a:p>
            <a:p>
              <a:pPr>
                <a:defRPr/>
              </a:pPr>
              <a:r>
                <a:rPr lang="he-IL" dirty="0">
                  <a:solidFill>
                    <a:srgbClr val="000000"/>
                  </a:solidFill>
                </a:rPr>
                <a:t>עינן ירוק</a:t>
              </a:r>
            </a:p>
            <a:p>
              <a:pPr>
                <a:defRPr/>
              </a:pPr>
              <a:r>
                <a:rPr lang="he-IL" dirty="0">
                  <a:solidFill>
                    <a:srgbClr val="000000"/>
                  </a:solidFill>
                </a:rPr>
                <a:t>(אאוגלינה)</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a:p>
              <a:pPr>
                <a:defRPr/>
              </a:pPr>
              <a:endParaRPr lang="en-US" dirty="0">
                <a:solidFill>
                  <a:srgbClr val="000000"/>
                </a:solidFill>
              </a:endParaRPr>
            </a:p>
          </p:txBody>
        </p:sp>
        <p:grpSp>
          <p:nvGrpSpPr>
            <p:cNvPr id="43024" name="קבוצה 1"/>
            <p:cNvGrpSpPr>
              <a:grpSpLocks/>
            </p:cNvGrpSpPr>
            <p:nvPr/>
          </p:nvGrpSpPr>
          <p:grpSpPr bwMode="auto">
            <a:xfrm>
              <a:off x="3039" y="2025074"/>
              <a:ext cx="8413352" cy="4787889"/>
              <a:chOff x="674875" y="3063767"/>
              <a:chExt cx="8412588" cy="4788602"/>
            </a:xfrm>
          </p:grpSpPr>
          <p:sp>
            <p:nvSpPr>
              <p:cNvPr id="7" name="מלבן 2"/>
              <p:cNvSpPr>
                <a:spLocks noChangeArrowheads="1"/>
              </p:cNvSpPr>
              <p:nvPr/>
            </p:nvSpPr>
            <p:spPr bwMode="auto">
              <a:xfrm>
                <a:off x="4081179" y="3078052"/>
                <a:ext cx="1485695" cy="3661685"/>
              </a:xfrm>
              <a:prstGeom prst="rect">
                <a:avLst/>
              </a:prstGeom>
              <a:noFill/>
              <a:ln w="9525">
                <a:solidFill>
                  <a:srgbClr val="000000"/>
                </a:solidFill>
                <a:miter lim="800000"/>
                <a:headEnd/>
                <a:tailEnd/>
              </a:ln>
              <a:extLst/>
            </p:spPr>
            <p:txBody>
              <a:bodyPr>
                <a:spAutoFit/>
              </a:bodyPr>
              <a:lstStyle/>
              <a:p>
                <a:pPr>
                  <a:defRPr/>
                </a:pPr>
                <a:r>
                  <a:rPr lang="he-IL" dirty="0">
                    <a:solidFill>
                      <a:schemeClr val="accent3"/>
                    </a:solidFill>
                  </a:rPr>
                  <a:t>פרוטוזואה</a:t>
                </a:r>
              </a:p>
              <a:p>
                <a:pPr>
                  <a:defRPr/>
                </a:pPr>
                <a:r>
                  <a:rPr lang="he-IL" dirty="0">
                    <a:solidFill>
                      <a:srgbClr val="000000"/>
                    </a:solidFill>
                  </a:rPr>
                  <a:t>בעלי חיים</a:t>
                </a:r>
              </a:p>
              <a:p>
                <a:pPr>
                  <a:defRPr/>
                </a:pPr>
                <a:r>
                  <a:rPr lang="he-IL" dirty="0">
                    <a:solidFill>
                      <a:srgbClr val="000000"/>
                    </a:solidFill>
                  </a:rPr>
                  <a:t>חד-תאיים דוגמאות: </a:t>
                </a:r>
              </a:p>
              <a:p>
                <a:pPr>
                  <a:defRPr/>
                </a:pPr>
                <a:r>
                  <a:rPr lang="he-IL" dirty="0">
                    <a:solidFill>
                      <a:srgbClr val="000000"/>
                    </a:solidFill>
                  </a:rPr>
                  <a:t>אמבה</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r>
                  <a:rPr lang="he-IL" dirty="0">
                    <a:solidFill>
                      <a:srgbClr val="000000"/>
                    </a:solidFill>
                  </a:rPr>
                  <a:t>סנדלית</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r>
                  <a:rPr lang="en-US" sz="800" dirty="0">
                    <a:solidFill>
                      <a:srgbClr val="000000"/>
                    </a:solidFill>
                  </a:rPr>
                  <a:t>istockphoto.com/Nancy Nehring</a:t>
                </a:r>
                <a:endParaRPr lang="he-IL" sz="800" dirty="0">
                  <a:solidFill>
                    <a:srgbClr val="000000"/>
                  </a:solidFill>
                </a:endParaRPr>
              </a:p>
            </p:txBody>
          </p:sp>
          <p:sp>
            <p:nvSpPr>
              <p:cNvPr id="10" name="מלבן 2"/>
              <p:cNvSpPr>
                <a:spLocks noChangeArrowheads="1"/>
              </p:cNvSpPr>
              <p:nvPr/>
            </p:nvSpPr>
            <p:spPr bwMode="auto">
              <a:xfrm>
                <a:off x="7393835" y="3063767"/>
                <a:ext cx="1693628" cy="3693430"/>
              </a:xfrm>
              <a:prstGeom prst="rect">
                <a:avLst/>
              </a:prstGeom>
              <a:noFill/>
              <a:ln w="9525">
                <a:solidFill>
                  <a:srgbClr val="000000"/>
                </a:solidFill>
                <a:miter lim="800000"/>
                <a:headEnd/>
                <a:tailEnd/>
              </a:ln>
              <a:extLst/>
            </p:spPr>
            <p:txBody>
              <a:bodyPr>
                <a:spAutoFit/>
              </a:bodyPr>
              <a:lstStyle/>
              <a:p>
                <a:pPr>
                  <a:defRPr/>
                </a:pPr>
                <a:r>
                  <a:rPr lang="he-IL" dirty="0">
                    <a:solidFill>
                      <a:schemeClr val="accent3"/>
                    </a:solidFill>
                  </a:rPr>
                  <a:t>נגיפים=וירוסים</a:t>
                </a:r>
              </a:p>
              <a:p>
                <a:pPr>
                  <a:defRPr/>
                </a:pPr>
                <a:r>
                  <a:rPr lang="he-IL" dirty="0"/>
                  <a:t>לווירוסים</a:t>
                </a:r>
                <a:r>
                  <a:rPr lang="he-IL" dirty="0">
                    <a:solidFill>
                      <a:srgbClr val="000000"/>
                    </a:solidFill>
                  </a:rPr>
                  <a:t> אין מבנה תאי, ולכן הם אינם נחשבים פרוקריוטיים או אאוקריוטיים</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en-US" dirty="0">
                  <a:solidFill>
                    <a:srgbClr val="000000"/>
                  </a:solidFill>
                </a:endParaRPr>
              </a:p>
              <a:p>
                <a:pPr>
                  <a:defRPr/>
                </a:pPr>
                <a:endParaRPr lang="he-IL" dirty="0">
                  <a:solidFill>
                    <a:srgbClr val="000000"/>
                  </a:solidFill>
                </a:endParaRPr>
              </a:p>
            </p:txBody>
          </p:sp>
          <p:sp>
            <p:nvSpPr>
              <p:cNvPr id="9" name="מלבן 2"/>
              <p:cNvSpPr>
                <a:spLocks noChangeArrowheads="1"/>
              </p:cNvSpPr>
              <p:nvPr/>
            </p:nvSpPr>
            <p:spPr bwMode="auto">
              <a:xfrm>
                <a:off x="5758936" y="3063767"/>
                <a:ext cx="1468234" cy="3693430"/>
              </a:xfrm>
              <a:prstGeom prst="rect">
                <a:avLst/>
              </a:prstGeom>
              <a:noFill/>
              <a:ln w="9525">
                <a:solidFill>
                  <a:srgbClr val="000000"/>
                </a:solidFill>
                <a:miter lim="800000"/>
                <a:headEnd/>
                <a:tailEnd/>
              </a:ln>
              <a:extLst/>
            </p:spPr>
            <p:txBody>
              <a:bodyPr>
                <a:spAutoFit/>
              </a:bodyPr>
              <a:lstStyle/>
              <a:p>
                <a:pPr>
                  <a:defRPr/>
                </a:pPr>
                <a:r>
                  <a:rPr lang="he-IL" dirty="0">
                    <a:solidFill>
                      <a:schemeClr val="accent3"/>
                    </a:solidFill>
                  </a:rPr>
                  <a:t>חיידקים=</a:t>
                </a:r>
              </a:p>
              <a:p>
                <a:pPr>
                  <a:defRPr/>
                </a:pPr>
                <a:r>
                  <a:rPr lang="he-IL" dirty="0">
                    <a:solidFill>
                      <a:schemeClr val="accent3"/>
                    </a:solidFill>
                  </a:rPr>
                  <a:t>בקטריות</a:t>
                </a:r>
              </a:p>
              <a:p>
                <a:pPr>
                  <a:defRPr/>
                </a:pPr>
                <a:r>
                  <a:rPr lang="he-IL" dirty="0">
                    <a:solidFill>
                      <a:srgbClr val="000000"/>
                    </a:solidFill>
                  </a:rPr>
                  <a:t>חד-תאיים פרוקריוטיים</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p:txBody>
          </p:sp>
          <p:sp>
            <p:nvSpPr>
              <p:cNvPr id="11" name="מלבן 2"/>
              <p:cNvSpPr>
                <a:spLocks noChangeArrowheads="1"/>
              </p:cNvSpPr>
              <p:nvPr/>
            </p:nvSpPr>
            <p:spPr bwMode="auto">
              <a:xfrm>
                <a:off x="674875" y="3093924"/>
                <a:ext cx="1582519" cy="3693429"/>
              </a:xfrm>
              <a:prstGeom prst="rect">
                <a:avLst/>
              </a:prstGeom>
              <a:noFill/>
              <a:ln w="9525">
                <a:solidFill>
                  <a:srgbClr val="000000"/>
                </a:solidFill>
                <a:miter lim="800000"/>
                <a:headEnd/>
                <a:tailEnd/>
              </a:ln>
              <a:extLst/>
            </p:spPr>
            <p:txBody>
              <a:bodyPr>
                <a:spAutoFit/>
              </a:bodyPr>
              <a:lstStyle/>
              <a:p>
                <a:pPr>
                  <a:defRPr/>
                </a:pPr>
                <a:r>
                  <a:rPr lang="he-IL" dirty="0">
                    <a:solidFill>
                      <a:schemeClr val="accent3"/>
                    </a:solidFill>
                  </a:rPr>
                  <a:t>פטריות</a:t>
                </a:r>
              </a:p>
              <a:p>
                <a:pPr>
                  <a:defRPr/>
                </a:pPr>
                <a:r>
                  <a:rPr lang="he-IL" dirty="0">
                    <a:solidFill>
                      <a:srgbClr val="000000"/>
                    </a:solidFill>
                  </a:rPr>
                  <a:t>המיקרוביולוגיה עוסקת בפטריות קטנות כגון שמרים (</a:t>
                </a:r>
                <a:r>
                  <a:rPr lang="he-IL" sz="1600" dirty="0">
                    <a:solidFill>
                      <a:srgbClr val="000000"/>
                    </a:solidFill>
                  </a:rPr>
                  <a:t>שהם חד-תאיים)</a:t>
                </a: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a:p>
                <a:pPr>
                  <a:defRPr/>
                </a:pPr>
                <a:endParaRPr lang="he-IL" dirty="0">
                  <a:solidFill>
                    <a:srgbClr val="000000"/>
                  </a:solidFill>
                </a:endParaRPr>
              </a:p>
            </p:txBody>
          </p:sp>
          <p:sp>
            <p:nvSpPr>
              <p:cNvPr id="3" name="סוגר מסולסל ימני 2"/>
              <p:cNvSpPr/>
              <p:nvPr/>
            </p:nvSpPr>
            <p:spPr>
              <a:xfrm rot="5400000" flipV="1">
                <a:off x="2744708" y="4738156"/>
                <a:ext cx="747574" cy="4830096"/>
              </a:xfrm>
              <a:prstGeom prst="rightBrace">
                <a:avLst>
                  <a:gd name="adj1" fmla="val 8333"/>
                  <a:gd name="adj2" fmla="val 50000"/>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14" name="סוגר מסולסל ימני 13"/>
              <p:cNvSpPr/>
              <p:nvPr/>
            </p:nvSpPr>
            <p:spPr>
              <a:xfrm rot="5400000" flipV="1">
                <a:off x="6158153" y="6413532"/>
                <a:ext cx="699957" cy="1438076"/>
              </a:xfrm>
              <a:prstGeom prst="rightBrac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dirty="0">
                  <a:solidFill>
                    <a:prstClr val="black"/>
                  </a:solidFill>
                </a:endParaRPr>
              </a:p>
            </p:txBody>
          </p:sp>
          <p:sp>
            <p:nvSpPr>
              <p:cNvPr id="43033" name="מלבן 2"/>
              <p:cNvSpPr>
                <a:spLocks noChangeArrowheads="1"/>
              </p:cNvSpPr>
              <p:nvPr/>
            </p:nvSpPr>
            <p:spPr bwMode="auto">
              <a:xfrm>
                <a:off x="4401323" y="7483037"/>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אורגניזמים פרוקריוטיים</a:t>
                </a:r>
              </a:p>
            </p:txBody>
          </p:sp>
          <p:pic>
            <p:nvPicPr>
              <p:cNvPr id="43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214" y="5654733"/>
                <a:ext cx="1339049" cy="76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043930" y="4924663"/>
                <a:ext cx="1037451" cy="118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36" name="קבוצה 17"/>
              <p:cNvGrpSpPr>
                <a:grpSpLocks/>
              </p:cNvGrpSpPr>
              <p:nvPr/>
            </p:nvGrpSpPr>
            <p:grpSpPr bwMode="auto">
              <a:xfrm>
                <a:off x="1214078" y="4814837"/>
                <a:ext cx="640780" cy="603821"/>
                <a:chOff x="1203606" y="5202063"/>
                <a:chExt cx="640780" cy="603821"/>
              </a:xfrm>
            </p:grpSpPr>
            <p:sp>
              <p:nvSpPr>
                <p:cNvPr id="5" name="אליפסה 4"/>
                <p:cNvSpPr/>
                <p:nvPr/>
              </p:nvSpPr>
              <p:spPr bwMode="auto">
                <a:xfrm>
                  <a:off x="1377609" y="5547293"/>
                  <a:ext cx="232006" cy="258591"/>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nvGrpSpPr>
                <p:cNvPr id="43041" name="קבוצה 26"/>
                <p:cNvGrpSpPr>
                  <a:grpSpLocks/>
                </p:cNvGrpSpPr>
                <p:nvPr/>
              </p:nvGrpSpPr>
              <p:grpSpPr bwMode="auto">
                <a:xfrm rot="-5400000">
                  <a:off x="1599088" y="5252116"/>
                  <a:ext cx="232006" cy="258591"/>
                  <a:chOff x="637446" y="4920426"/>
                  <a:chExt cx="232006" cy="258591"/>
                </a:xfrm>
              </p:grpSpPr>
              <p:sp>
                <p:nvSpPr>
                  <p:cNvPr id="28" name="אליפסה 27"/>
                  <p:cNvSpPr/>
                  <p:nvPr/>
                </p:nvSpPr>
                <p:spPr>
                  <a:xfrm>
                    <a:off x="637446" y="4920426"/>
                    <a:ext cx="232006" cy="258591"/>
                  </a:xfrm>
                  <a:prstGeom prst="ellipse">
                    <a:avLst/>
                  </a:prstGeom>
                  <a:solidFill>
                    <a:schemeClr val="bg1">
                      <a:lumMod val="9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9" name="אליפסה 28"/>
                  <p:cNvSpPr/>
                  <p:nvPr/>
                </p:nvSpPr>
                <p:spPr>
                  <a:xfrm>
                    <a:off x="685574" y="4983147"/>
                    <a:ext cx="117453" cy="128570"/>
                  </a:xfrm>
                  <a:prstGeom prst="ellipse">
                    <a:avLst/>
                  </a:prstGeom>
                  <a:solidFill>
                    <a:schemeClr val="bg1">
                      <a:lumMod val="95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nvGrpSpPr>
                <p:cNvPr id="15" name="קבוצה 29"/>
                <p:cNvGrpSpPr/>
                <p:nvPr/>
              </p:nvGrpSpPr>
              <p:grpSpPr>
                <a:xfrm>
                  <a:off x="1203606" y="5202063"/>
                  <a:ext cx="232006" cy="258591"/>
                  <a:chOff x="971600" y="4887934"/>
                  <a:chExt cx="232006" cy="258591"/>
                </a:xfrm>
                <a:scene3d>
                  <a:camera prst="perspectiveRight"/>
                  <a:lightRig rig="threePt" dir="t"/>
                </a:scene3d>
              </p:grpSpPr>
              <p:sp>
                <p:nvSpPr>
                  <p:cNvPr id="31" name="אליפסה 30"/>
                  <p:cNvSpPr/>
                  <p:nvPr/>
                </p:nvSpPr>
                <p:spPr>
                  <a:xfrm>
                    <a:off x="971600" y="4887934"/>
                    <a:ext cx="232006" cy="258591"/>
                  </a:xfrm>
                  <a:prstGeom prst="ellipse">
                    <a:avLst/>
                  </a:prstGeom>
                  <a:solidFill>
                    <a:schemeClr val="bg1">
                      <a:lumMod val="95000"/>
                    </a:schemeClr>
                  </a:solidFill>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32" name="אליפסה 31"/>
                  <p:cNvSpPr/>
                  <p:nvPr/>
                </p:nvSpPr>
                <p:spPr>
                  <a:xfrm>
                    <a:off x="1029601" y="4940623"/>
                    <a:ext cx="116003" cy="129295"/>
                  </a:xfrm>
                  <a:prstGeom prst="ellipse">
                    <a:avLst/>
                  </a:prstGeom>
                  <a:solidFill>
                    <a:schemeClr val="bg1">
                      <a:lumMod val="95000"/>
                      <a:alpha val="34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grpSp>
          <p:sp>
            <p:nvSpPr>
              <p:cNvPr id="43037" name="מלבן 1"/>
              <p:cNvSpPr>
                <a:spLocks noChangeArrowheads="1"/>
              </p:cNvSpPr>
              <p:nvPr/>
            </p:nvSpPr>
            <p:spPr bwMode="auto">
              <a:xfrm>
                <a:off x="5602327" y="6093716"/>
                <a:ext cx="16255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latin typeface="Calibri" pitchFamily="34" charset="0"/>
                    <a:cs typeface="Calibri" pitchFamily="34" charset="0"/>
                  </a:rPr>
                  <a:t>© Muntasir Alam (Muntasir du, </a:t>
                </a:r>
              </a:p>
              <a:p>
                <a:r>
                  <a:rPr lang="en-US" sz="800">
                    <a:latin typeface="Calibri" pitchFamily="34" charset="0"/>
                    <a:cs typeface="Calibri" pitchFamily="34" charset="0"/>
                  </a:rPr>
                  <a:t>Wikimedia commons)</a:t>
                </a:r>
              </a:p>
            </p:txBody>
          </p:sp>
        </p:grpSp>
        <p:pic>
          <p:nvPicPr>
            <p:cNvPr id="43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9409" y="3501574"/>
              <a:ext cx="12922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6" name="Picture 34" descr="http://upload.wikimedia.org/wikipedia/commons/6/6a/Euglena_viridis%2C_Nordisk_familjebok.png"/>
            <p:cNvPicPr>
              <a:picLocks noChangeAspect="1" noChangeArrowheads="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82107" y="3646977"/>
              <a:ext cx="717009" cy="1378862"/>
            </a:xfrm>
            <a:prstGeom prst="rect">
              <a:avLst/>
            </a:prstGeom>
            <a:noFill/>
            <a:extLst/>
          </p:spPr>
        </p:pic>
      </p:grpSp>
      <p:sp>
        <p:nvSpPr>
          <p:cNvPr id="34" name="אליפסה 33"/>
          <p:cNvSpPr/>
          <p:nvPr/>
        </p:nvSpPr>
        <p:spPr bwMode="auto">
          <a:xfrm>
            <a:off x="1171528" y="4163820"/>
            <a:ext cx="116013" cy="129276"/>
          </a:xfrm>
          <a:prstGeom prst="ellipse">
            <a:avLst/>
          </a:prstGeom>
          <a:solidFill>
            <a:schemeClr val="bg1">
              <a:lumMod val="95000"/>
              <a:alpha val="34000"/>
            </a:schemeClr>
          </a:solidFill>
          <a:ln>
            <a:solidFill>
              <a:schemeClr val="bg1">
                <a:lumMod val="85000"/>
              </a:schemeClr>
            </a:solidFill>
          </a:ln>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017" name="מלבן 11"/>
          <p:cNvSpPr>
            <a:spLocks noChangeArrowheads="1"/>
          </p:cNvSpPr>
          <p:nvPr/>
        </p:nvSpPr>
        <p:spPr bwMode="auto">
          <a:xfrm>
            <a:off x="2176463" y="5311775"/>
            <a:ext cx="1279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n-NO" sz="800"/>
              <a:t>Nordisk familjebok (1908), vol.8 p.523-524</a:t>
            </a:r>
          </a:p>
          <a:p>
            <a:endParaRPr lang="nn-NO" sz="800"/>
          </a:p>
        </p:txBody>
      </p:sp>
      <p:pic>
        <p:nvPicPr>
          <p:cNvPr id="43018"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413" y="3770313"/>
            <a:ext cx="811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מלבן 1"/>
          <p:cNvSpPr>
            <a:spLocks noChangeArrowheads="1"/>
          </p:cNvSpPr>
          <p:nvPr/>
        </p:nvSpPr>
        <p:spPr bwMode="auto">
          <a:xfrm>
            <a:off x="7011988" y="4984750"/>
            <a:ext cx="15859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00">
                <a:latin typeface="Calibri" pitchFamily="34" charset="0"/>
                <a:cs typeface="Calibri" pitchFamily="34" charset="0"/>
              </a:rPr>
              <a:t>© istockphoto.com/ Sebastian Kaulitzki</a:t>
            </a:r>
          </a:p>
        </p:txBody>
      </p:sp>
      <p:grpSp>
        <p:nvGrpSpPr>
          <p:cNvPr id="43020" name="קבוצה 1"/>
          <p:cNvGrpSpPr>
            <a:grpSpLocks/>
          </p:cNvGrpSpPr>
          <p:nvPr/>
        </p:nvGrpSpPr>
        <p:grpSpPr bwMode="auto">
          <a:xfrm>
            <a:off x="412750" y="4689475"/>
            <a:ext cx="1555750" cy="701675"/>
            <a:chOff x="68779" y="1134340"/>
            <a:chExt cx="1555067" cy="702095"/>
          </a:xfrm>
        </p:grpSpPr>
        <p:pic>
          <p:nvPicPr>
            <p:cNvPr id="43021" name="Picture 3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457" y="1134340"/>
              <a:ext cx="800389" cy="70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07465" y="1095656"/>
              <a:ext cx="702093" cy="77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תאים פרוקריוטים לעומת תאים אאוקריוטים</a:t>
            </a:r>
            <a:endParaRPr lang="he-IL" sz="1800" dirty="0" smtClean="0"/>
          </a:p>
        </p:txBody>
      </p:sp>
      <p:sp>
        <p:nvSpPr>
          <p:cNvPr id="81924" name="TextBox 6"/>
          <p:cNvSpPr txBox="1">
            <a:spLocks noChangeArrowheads="1"/>
          </p:cNvSpPr>
          <p:nvPr/>
        </p:nvSpPr>
        <p:spPr bwMode="auto">
          <a:xfrm>
            <a:off x="-109538" y="584200"/>
            <a:ext cx="8897938" cy="286226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u="sng" noProof="1">
                <a:solidFill>
                  <a:srgbClr val="000000"/>
                </a:solidFill>
              </a:rPr>
              <a:t>האורגניזמים החיים על פני כדור הארץ נחלקים לשתי קבוצות על פי מבנה תאיהם</a:t>
            </a:r>
            <a:r>
              <a:rPr lang="he-IL" noProof="1">
                <a:solidFill>
                  <a:srgbClr val="000000"/>
                </a:solidFill>
              </a:rPr>
              <a:t>:</a:t>
            </a:r>
          </a:p>
          <a:p>
            <a:pPr marL="342900" indent="-342900">
              <a:buFontTx/>
              <a:buAutoNum type="arabicPeriod"/>
              <a:defRPr/>
            </a:pPr>
            <a:r>
              <a:rPr lang="he-IL" u="sng" noProof="1">
                <a:solidFill>
                  <a:srgbClr val="FF6600"/>
                </a:solidFill>
              </a:rPr>
              <a:t>פרוקריוטים</a:t>
            </a:r>
            <a:r>
              <a:rPr lang="he-IL" noProof="1">
                <a:solidFill>
                  <a:srgbClr val="000000"/>
                </a:solidFill>
              </a:rPr>
              <a:t> (חיידקים) – בנויים מתא בעל מבנה פשוט וחומר תורשתי המצוי בציטופלסמה.</a:t>
            </a:r>
          </a:p>
          <a:p>
            <a:pPr>
              <a:defRPr/>
            </a:pPr>
            <a:r>
              <a:rPr lang="he-IL" noProof="1">
                <a:solidFill>
                  <a:srgbClr val="000000"/>
                </a:solidFill>
              </a:rPr>
              <a:t> </a:t>
            </a:r>
            <a:endParaRPr lang="he-IL" noProof="1">
              <a:solidFill>
                <a:srgbClr val="FF6600"/>
              </a:solidFill>
            </a:endParaRPr>
          </a:p>
          <a:p>
            <a:pPr>
              <a:defRPr/>
            </a:pPr>
            <a:r>
              <a:rPr lang="he-IL" noProof="1">
                <a:solidFill>
                  <a:srgbClr val="FF6600"/>
                </a:solidFill>
              </a:rPr>
              <a:t>2. </a:t>
            </a:r>
            <a:r>
              <a:rPr lang="he-IL" u="sng" noProof="1">
                <a:solidFill>
                  <a:srgbClr val="FF6600"/>
                </a:solidFill>
              </a:rPr>
              <a:t>אאוקריוטים</a:t>
            </a:r>
            <a:r>
              <a:rPr lang="he-IL" noProof="1"/>
              <a:t> – </a:t>
            </a:r>
            <a:r>
              <a:rPr lang="he-IL" noProof="1">
                <a:solidFill>
                  <a:srgbClr val="000000"/>
                </a:solidFill>
              </a:rPr>
              <a:t>(בעלי חיים, צמחים, פטריות ויצורים חד-תאיים כגון סנדלית) – בנויים מתאים </a:t>
            </a:r>
          </a:p>
          <a:p>
            <a:pPr>
              <a:defRPr/>
            </a:pPr>
            <a:r>
              <a:rPr lang="he-IL" noProof="1">
                <a:solidFill>
                  <a:srgbClr val="000000"/>
                </a:solidFill>
              </a:rPr>
              <a:t>                     בעלי מבנה מורכב הכולל גרעין שבתוכו מצוי החומר התורשתי, ואברונים* נוספים.</a:t>
            </a:r>
          </a:p>
          <a:p>
            <a:pPr>
              <a:defRPr/>
            </a:pPr>
            <a:endParaRPr lang="he-IL" noProof="1">
              <a:solidFill>
                <a:srgbClr val="FF6600"/>
              </a:solidFill>
            </a:endParaRPr>
          </a:p>
          <a:p>
            <a:pPr>
              <a:defRPr/>
            </a:pPr>
            <a:r>
              <a:rPr lang="he-IL" noProof="1">
                <a:solidFill>
                  <a:srgbClr val="FF6600"/>
                </a:solidFill>
              </a:rPr>
              <a:t>*אברון </a:t>
            </a:r>
            <a:r>
              <a:rPr lang="he-IL" noProof="1">
                <a:solidFill>
                  <a:prstClr val="black"/>
                </a:solidFill>
              </a:rPr>
              <a:t>– </a:t>
            </a:r>
            <a:r>
              <a:rPr lang="he-IL" dirty="0">
                <a:solidFill>
                  <a:prstClr val="black"/>
                </a:solidFill>
              </a:rPr>
              <a:t>מבנה</a:t>
            </a:r>
            <a:r>
              <a:rPr lang="he-IL" dirty="0"/>
              <a:t> פנים-תאי </a:t>
            </a:r>
            <a:r>
              <a:rPr lang="he-IL" dirty="0">
                <a:solidFill>
                  <a:prstClr val="black"/>
                </a:solidFill>
              </a:rPr>
              <a:t>מיוחד, בעל תפקוד מוגדר, </a:t>
            </a:r>
            <a:r>
              <a:rPr lang="he-IL" noProof="1">
                <a:solidFill>
                  <a:prstClr val="black"/>
                </a:solidFill>
              </a:rPr>
              <a:t>המוקף בקרום </a:t>
            </a:r>
          </a:p>
          <a:p>
            <a:pPr>
              <a:defRPr/>
            </a:pPr>
            <a:r>
              <a:rPr lang="he-IL" noProof="1">
                <a:solidFill>
                  <a:prstClr val="black"/>
                </a:solidFill>
              </a:rPr>
              <a:t>            (לדוגמה: גרעין, מיטוכונדריה).</a:t>
            </a:r>
          </a:p>
          <a:p>
            <a:pPr>
              <a:defRPr/>
            </a:pPr>
            <a:endParaRPr lang="he-IL" u="sng" noProof="1">
              <a:solidFill>
                <a:prstClr val="black"/>
              </a:solidFill>
            </a:endParaRPr>
          </a:p>
          <a:p>
            <a:pPr>
              <a:defRPr/>
            </a:pPr>
            <a:endParaRPr lang="he-IL" noProof="1">
              <a:solidFill>
                <a:srgbClr val="000000"/>
              </a:solidFill>
            </a:endParaRPr>
          </a:p>
        </p:txBody>
      </p:sp>
      <p:sp>
        <p:nvSpPr>
          <p:cNvPr id="44037" name="מלבן 1"/>
          <p:cNvSpPr>
            <a:spLocks noChangeArrowheads="1"/>
          </p:cNvSpPr>
          <p:nvPr/>
        </p:nvSpPr>
        <p:spPr bwMode="auto">
          <a:xfrm>
            <a:off x="5867400" y="6638925"/>
            <a:ext cx="31638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800">
                <a:solidFill>
                  <a:srgbClr val="000000"/>
                </a:solidFill>
              </a:rPr>
              <a:t>© Mariana Ruiz Villarreal (LadyofHats). Wikimedia commons</a:t>
            </a:r>
          </a:p>
        </p:txBody>
      </p:sp>
      <p:grpSp>
        <p:nvGrpSpPr>
          <p:cNvPr id="44038" name="קבוצה 1"/>
          <p:cNvGrpSpPr>
            <a:grpSpLocks/>
          </p:cNvGrpSpPr>
          <p:nvPr/>
        </p:nvGrpSpPr>
        <p:grpSpPr bwMode="auto">
          <a:xfrm>
            <a:off x="1317625" y="3603625"/>
            <a:ext cx="6615113" cy="2787650"/>
            <a:chOff x="246063" y="3643313"/>
            <a:chExt cx="6615112" cy="2787426"/>
          </a:xfrm>
        </p:grpSpPr>
        <p:sp>
          <p:nvSpPr>
            <p:cNvPr id="44040" name="TextBox 8"/>
            <p:cNvSpPr txBox="1">
              <a:spLocks noChangeArrowheads="1"/>
            </p:cNvSpPr>
            <p:nvPr/>
          </p:nvSpPr>
          <p:spPr bwMode="auto">
            <a:xfrm>
              <a:off x="5414962" y="5844999"/>
              <a:ext cx="1446213" cy="58574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b="1" u="sng" noProof="1">
                  <a:solidFill>
                    <a:srgbClr val="000000"/>
                  </a:solidFill>
                </a:rPr>
                <a:t>תא פרוקריוטי (חיידק)</a:t>
              </a:r>
            </a:p>
          </p:txBody>
        </p:sp>
        <p:sp>
          <p:nvSpPr>
            <p:cNvPr id="44041" name="TextBox 8"/>
            <p:cNvSpPr txBox="1">
              <a:spLocks noChangeArrowheads="1"/>
            </p:cNvSpPr>
            <p:nvPr/>
          </p:nvSpPr>
          <p:spPr bwMode="auto">
            <a:xfrm>
              <a:off x="1412876" y="6091041"/>
              <a:ext cx="1838325" cy="338111"/>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u="sng" noProof="1">
                  <a:solidFill>
                    <a:srgbClr val="000000"/>
                  </a:solidFill>
                </a:rPr>
                <a:t>תאים אאוקריוטים</a:t>
              </a:r>
            </a:p>
          </p:txBody>
        </p:sp>
        <p:sp>
          <p:nvSpPr>
            <p:cNvPr id="44042" name="TextBox 8"/>
            <p:cNvSpPr txBox="1">
              <a:spLocks noChangeArrowheads="1"/>
            </p:cNvSpPr>
            <p:nvPr/>
          </p:nvSpPr>
          <p:spPr bwMode="auto">
            <a:xfrm>
              <a:off x="2636838" y="3868720"/>
              <a:ext cx="1446213" cy="33969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noProof="1">
                  <a:solidFill>
                    <a:srgbClr val="000000"/>
                  </a:solidFill>
                </a:rPr>
                <a:t>תא צמח</a:t>
              </a:r>
            </a:p>
          </p:txBody>
        </p:sp>
        <p:sp>
          <p:nvSpPr>
            <p:cNvPr id="44043" name="TextBox 8"/>
            <p:cNvSpPr txBox="1">
              <a:spLocks noChangeArrowheads="1"/>
            </p:cNvSpPr>
            <p:nvPr/>
          </p:nvSpPr>
          <p:spPr bwMode="auto">
            <a:xfrm>
              <a:off x="758826" y="3643313"/>
              <a:ext cx="1446212" cy="58415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b="1" noProof="1">
                  <a:solidFill>
                    <a:srgbClr val="000000"/>
                  </a:solidFill>
                </a:rPr>
                <a:t>תא בעל חיים (תא אנימלי)</a:t>
              </a:r>
            </a:p>
          </p:txBody>
        </p:sp>
        <p:pic>
          <p:nvPicPr>
            <p:cNvPr id="44044"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063" y="4286250"/>
              <a:ext cx="22574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150" y="4402138"/>
              <a:ext cx="20272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6" descr="File:Average prokaryote cell- unlabled.sv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8175" y="4764832"/>
              <a:ext cx="9937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06C44D-23C1-49C8-9C52-553F106085C1}"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החלקים המשותפים לכל סוגי התאים</a:t>
            </a:r>
            <a:endParaRPr lang="he-IL" sz="1800" dirty="0" smtClean="0"/>
          </a:p>
        </p:txBody>
      </p:sp>
      <p:sp>
        <p:nvSpPr>
          <p:cNvPr id="81924" name="TextBox 6"/>
          <p:cNvSpPr txBox="1">
            <a:spLocks noChangeArrowheads="1"/>
          </p:cNvSpPr>
          <p:nvPr/>
        </p:nvSpPr>
        <p:spPr bwMode="auto">
          <a:xfrm>
            <a:off x="158750" y="530225"/>
            <a:ext cx="8501063" cy="3662363"/>
          </a:xfrm>
          <a:prstGeom prst="rect">
            <a:avLst/>
          </a:prstGeom>
          <a:noFill/>
          <a:ln w="19050">
            <a:noFill/>
            <a:miter lim="800000"/>
            <a:headEnd/>
            <a:tailEnd/>
          </a:ln>
          <a:effectLst>
            <a:outerShdw sx="102000" sy="102000" algn="tl" rotWithShape="0">
              <a:srgbClr val="A6A6A6">
                <a:alpha val="0"/>
              </a:srgbClr>
            </a:outerShdw>
          </a:effectLst>
        </p:spPr>
        <p:txBody>
          <a:bodyPr>
            <a:spAutoFit/>
          </a:bodyPr>
          <a:lstStyle/>
          <a:p>
            <a:pPr>
              <a:defRPr/>
            </a:pPr>
            <a:r>
              <a:rPr lang="he-IL" u="sng" noProof="1">
                <a:solidFill>
                  <a:srgbClr val="000000"/>
                </a:solidFill>
              </a:rPr>
              <a:t>החלקים המשותפים לכל סוגי התאים</a:t>
            </a:r>
            <a:r>
              <a:rPr lang="he-IL" noProof="1">
                <a:solidFill>
                  <a:srgbClr val="000000"/>
                </a:solidFill>
              </a:rPr>
              <a:t>:</a:t>
            </a:r>
          </a:p>
          <a:p>
            <a:pPr fontAlgn="auto">
              <a:spcBef>
                <a:spcPts val="0"/>
              </a:spcBef>
              <a:spcAft>
                <a:spcPts val="0"/>
              </a:spcAft>
              <a:defRPr/>
            </a:pPr>
            <a:r>
              <a:rPr lang="he-IL" u="sng" kern="0" dirty="0">
                <a:solidFill>
                  <a:prstClr val="black"/>
                </a:solidFill>
                <a:latin typeface="Arial"/>
                <a:cs typeface="Arial"/>
              </a:rPr>
              <a:t>קרום התא</a:t>
            </a:r>
            <a:r>
              <a:rPr lang="he-IL" kern="0" dirty="0">
                <a:solidFill>
                  <a:prstClr val="black"/>
                </a:solidFill>
                <a:latin typeface="Arial"/>
                <a:cs typeface="Arial"/>
              </a:rPr>
              <a:t> - </a:t>
            </a:r>
            <a:r>
              <a:rPr lang="he-IL" kern="0" dirty="0">
                <a:solidFill>
                  <a:sysClr val="windowText" lastClr="000000"/>
                </a:solidFill>
                <a:latin typeface="Arial"/>
                <a:cs typeface="Arial"/>
              </a:rPr>
              <a:t>עוטף את התא ומפריד אותו מן הסביבה החיצונית. קרום התא הוא </a:t>
            </a:r>
            <a:r>
              <a:rPr lang="he-IL" kern="0" dirty="0">
                <a:solidFill>
                  <a:srgbClr val="FF6600"/>
                </a:solidFill>
                <a:latin typeface="Arial"/>
                <a:cs typeface="Arial"/>
              </a:rPr>
              <a:t>בעל חדירות בררנית</a:t>
            </a:r>
            <a:r>
              <a:rPr lang="he-IL" kern="0" dirty="0">
                <a:solidFill>
                  <a:sysClr val="windowText" lastClr="000000"/>
                </a:solidFill>
                <a:latin typeface="Arial"/>
                <a:cs typeface="Arial"/>
              </a:rPr>
              <a:t>*, כלומר: לא כל חומר יכול לעבור דרכו. הקרום מאפשר לשמור על </a:t>
            </a:r>
            <a:r>
              <a:rPr lang="he-IL" kern="0" dirty="0">
                <a:solidFill>
                  <a:srgbClr val="FF6600"/>
                </a:solidFill>
                <a:latin typeface="Arial"/>
                <a:cs typeface="Arial"/>
              </a:rPr>
              <a:t>סביבה פנימית קבועה</a:t>
            </a:r>
            <a:r>
              <a:rPr lang="he-IL" kern="0" dirty="0">
                <a:solidFill>
                  <a:sysClr val="windowText" lastClr="000000"/>
                </a:solidFill>
                <a:latin typeface="Arial"/>
                <a:cs typeface="Arial"/>
              </a:rPr>
              <a:t>, ומאפשר קשר דו-סטרי, בין התא לבין סביבתו.</a:t>
            </a:r>
          </a:p>
          <a:p>
            <a:pPr fontAlgn="auto">
              <a:spcBef>
                <a:spcPts val="0"/>
              </a:spcBef>
              <a:spcAft>
                <a:spcPts val="0"/>
              </a:spcAft>
              <a:defRPr/>
            </a:pPr>
            <a:endParaRPr lang="he-IL" sz="800" kern="0" dirty="0">
              <a:solidFill>
                <a:sysClr val="windowText" lastClr="000000"/>
              </a:solidFill>
              <a:latin typeface="Arial"/>
              <a:cs typeface="Arial"/>
            </a:endParaRPr>
          </a:p>
          <a:p>
            <a:pPr fontAlgn="auto">
              <a:spcBef>
                <a:spcPts val="0"/>
              </a:spcBef>
              <a:spcAft>
                <a:spcPts val="0"/>
              </a:spcAft>
              <a:defRPr/>
            </a:pPr>
            <a:r>
              <a:rPr lang="he-IL" u="sng" dirty="0">
                <a:solidFill>
                  <a:prstClr val="black"/>
                </a:solidFill>
              </a:rPr>
              <a:t>ציטופלסמה</a:t>
            </a:r>
            <a:r>
              <a:rPr lang="he-IL" dirty="0">
                <a:solidFill>
                  <a:prstClr val="black"/>
                </a:solidFill>
              </a:rPr>
              <a:t> - היא נוזל צמיגי במרקם של ג'לי, הממלא את רוב נפח </a:t>
            </a:r>
            <a:r>
              <a:rPr lang="he-IL" dirty="0"/>
              <a:t>התא. הציטופלסמה יוצרת </a:t>
            </a:r>
            <a:r>
              <a:rPr lang="he-IL" dirty="0">
                <a:solidFill>
                  <a:prstClr val="black"/>
                </a:solidFill>
              </a:rPr>
              <a:t>בתא </a:t>
            </a:r>
            <a:r>
              <a:rPr lang="he-IL" dirty="0">
                <a:solidFill>
                  <a:srgbClr val="FF6600"/>
                </a:solidFill>
              </a:rPr>
              <a:t>סביבה פנימית מימית</a:t>
            </a:r>
            <a:r>
              <a:rPr lang="he-IL" dirty="0">
                <a:solidFill>
                  <a:prstClr val="black"/>
                </a:solidFill>
              </a:rPr>
              <a:t>, המאפשרת תנועת חומרים וחיונית לקיומם של כל התהליכים המתרחשים בתא.</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חומר תורשתי</a:t>
            </a:r>
            <a:r>
              <a:rPr lang="he-IL" dirty="0">
                <a:solidFill>
                  <a:prstClr val="black"/>
                </a:solidFill>
              </a:rPr>
              <a:t> - באאוקריוטים נמצא בתוך גרעין התא, </a:t>
            </a:r>
            <a:r>
              <a:rPr lang="he-IL" dirty="0"/>
              <a:t>ואילו בפרוקריוטים </a:t>
            </a:r>
            <a:r>
              <a:rPr lang="he-IL" dirty="0">
                <a:solidFill>
                  <a:prstClr val="black"/>
                </a:solidFill>
              </a:rPr>
              <a:t>נמצא בציטופלסמה.</a:t>
            </a:r>
          </a:p>
          <a:p>
            <a:pPr fontAlgn="auto">
              <a:spcBef>
                <a:spcPts val="0"/>
              </a:spcBef>
              <a:spcAft>
                <a:spcPts val="0"/>
              </a:spcAft>
              <a:defRPr/>
            </a:pPr>
            <a:endParaRPr lang="he-IL" sz="800" dirty="0">
              <a:solidFill>
                <a:prstClr val="black"/>
              </a:solidFill>
            </a:endParaRPr>
          </a:p>
          <a:p>
            <a:pPr fontAlgn="auto">
              <a:spcBef>
                <a:spcPts val="0"/>
              </a:spcBef>
              <a:spcAft>
                <a:spcPts val="0"/>
              </a:spcAft>
              <a:defRPr/>
            </a:pPr>
            <a:r>
              <a:rPr lang="he-IL" u="sng" dirty="0">
                <a:solidFill>
                  <a:prstClr val="black"/>
                </a:solidFill>
              </a:rPr>
              <a:t>ריבוזומים</a:t>
            </a:r>
            <a:r>
              <a:rPr lang="he-IL" dirty="0">
                <a:solidFill>
                  <a:prstClr val="black"/>
                </a:solidFill>
              </a:rPr>
              <a:t> - בהם </a:t>
            </a:r>
            <a:r>
              <a:rPr lang="he-IL" dirty="0">
                <a:solidFill>
                  <a:srgbClr val="FF6600"/>
                </a:solidFill>
              </a:rPr>
              <a:t>נוצרים החלבונים</a:t>
            </a:r>
            <a:r>
              <a:rPr lang="he-IL" dirty="0">
                <a:solidFill>
                  <a:prstClr val="black"/>
                </a:solidFill>
              </a:rPr>
              <a:t>, לפי המידע שמגיע אליהם מן החומר התורשתי שבגרעין התא. כלומר, בהם מתרחש </a:t>
            </a:r>
            <a:r>
              <a:rPr lang="he-IL" dirty="0">
                <a:solidFill>
                  <a:srgbClr val="FF6600"/>
                </a:solidFill>
              </a:rPr>
              <a:t>תהליך התרגום </a:t>
            </a:r>
            <a:r>
              <a:rPr lang="he-IL" dirty="0">
                <a:solidFill>
                  <a:prstClr val="black"/>
                </a:solidFill>
              </a:rPr>
              <a:t>של מולקולות ה-</a:t>
            </a:r>
            <a:r>
              <a:rPr lang="en-US" dirty="0">
                <a:solidFill>
                  <a:prstClr val="black"/>
                </a:solidFill>
              </a:rPr>
              <a:t>mRNA</a:t>
            </a:r>
            <a:r>
              <a:rPr lang="he-IL" dirty="0">
                <a:solidFill>
                  <a:prstClr val="black"/>
                </a:solidFill>
              </a:rPr>
              <a:t> (</a:t>
            </a:r>
            <a:r>
              <a:rPr lang="en-US" dirty="0">
                <a:solidFill>
                  <a:prstClr val="black"/>
                </a:solidFill>
              </a:rPr>
              <a:t>RNA</a:t>
            </a:r>
            <a:r>
              <a:rPr lang="he-IL" dirty="0">
                <a:solidFill>
                  <a:prstClr val="black"/>
                </a:solidFill>
              </a:rPr>
              <a:t>-שליח) לבניית חלבון.</a:t>
            </a:r>
          </a:p>
        </p:txBody>
      </p:sp>
      <p:sp>
        <p:nvSpPr>
          <p:cNvPr id="45061" name="מלבן 1"/>
          <p:cNvSpPr>
            <a:spLocks noChangeArrowheads="1"/>
          </p:cNvSpPr>
          <p:nvPr/>
        </p:nvSpPr>
        <p:spPr bwMode="auto">
          <a:xfrm>
            <a:off x="5580063" y="6588125"/>
            <a:ext cx="42862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800">
                <a:solidFill>
                  <a:srgbClr val="000000"/>
                </a:solidFill>
              </a:rPr>
              <a:t>© Mariana Ruiz Villarreal (LadyofHats). Wikimedia commons</a:t>
            </a:r>
          </a:p>
        </p:txBody>
      </p:sp>
      <p:grpSp>
        <p:nvGrpSpPr>
          <p:cNvPr id="45062" name="קבוצה 1"/>
          <p:cNvGrpSpPr>
            <a:grpSpLocks/>
          </p:cNvGrpSpPr>
          <p:nvPr/>
        </p:nvGrpSpPr>
        <p:grpSpPr bwMode="auto">
          <a:xfrm>
            <a:off x="1376363" y="4265613"/>
            <a:ext cx="6219825" cy="2403475"/>
            <a:chOff x="246063" y="3992868"/>
            <a:chExt cx="6220569" cy="2404227"/>
          </a:xfrm>
        </p:grpSpPr>
        <p:pic>
          <p:nvPicPr>
            <p:cNvPr id="45065" name="Picture 11" descr="File:Average prokaryote cell- unlabled.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2467" y="4857190"/>
              <a:ext cx="9842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TextBox 8"/>
            <p:cNvSpPr txBox="1">
              <a:spLocks noChangeArrowheads="1"/>
            </p:cNvSpPr>
            <p:nvPr/>
          </p:nvSpPr>
          <p:spPr bwMode="auto">
            <a:xfrm>
              <a:off x="5020246" y="5938163"/>
              <a:ext cx="1446386" cy="338244"/>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u="sng" noProof="1">
                  <a:solidFill>
                    <a:srgbClr val="000000"/>
                  </a:solidFill>
                </a:rPr>
                <a:t>תא פרוקריוטי</a:t>
              </a:r>
            </a:p>
          </p:txBody>
        </p:sp>
        <p:sp>
          <p:nvSpPr>
            <p:cNvPr id="45067" name="TextBox 8"/>
            <p:cNvSpPr txBox="1">
              <a:spLocks noChangeArrowheads="1"/>
            </p:cNvSpPr>
            <p:nvPr/>
          </p:nvSpPr>
          <p:spPr bwMode="auto">
            <a:xfrm>
              <a:off x="1459058" y="6058851"/>
              <a:ext cx="1838545" cy="338244"/>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u="sng" noProof="1">
                  <a:solidFill>
                    <a:srgbClr val="000000"/>
                  </a:solidFill>
                </a:rPr>
                <a:t>תאים אאוקריוטים</a:t>
              </a:r>
            </a:p>
          </p:txBody>
        </p:sp>
        <p:sp>
          <p:nvSpPr>
            <p:cNvPr id="45068" name="TextBox 8"/>
            <p:cNvSpPr txBox="1">
              <a:spLocks noChangeArrowheads="1"/>
            </p:cNvSpPr>
            <p:nvPr/>
          </p:nvSpPr>
          <p:spPr bwMode="auto">
            <a:xfrm>
              <a:off x="2572028" y="3992868"/>
              <a:ext cx="1446386" cy="339831"/>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b="1" noProof="1">
                  <a:solidFill>
                    <a:srgbClr val="000000"/>
                  </a:solidFill>
                </a:rPr>
                <a:t>תא צמח</a:t>
              </a:r>
            </a:p>
          </p:txBody>
        </p:sp>
        <p:pic>
          <p:nvPicPr>
            <p:cNvPr id="4506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4286250"/>
              <a:ext cx="225742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7150" y="4402138"/>
              <a:ext cx="20272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3" name="TextBox 8"/>
          <p:cNvSpPr txBox="1">
            <a:spLocks noChangeArrowheads="1"/>
          </p:cNvSpPr>
          <p:nvPr/>
        </p:nvSpPr>
        <p:spPr bwMode="auto">
          <a:xfrm>
            <a:off x="1830388" y="4049713"/>
            <a:ext cx="1446212" cy="5842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b="1" noProof="1">
                <a:solidFill>
                  <a:srgbClr val="000000"/>
                </a:solidFill>
              </a:rPr>
              <a:t>תא בעל חיים (תא אנימלי)</a:t>
            </a:r>
          </a:p>
        </p:txBody>
      </p:sp>
      <p:sp>
        <p:nvSpPr>
          <p:cNvPr id="14"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8943B2B-74AC-4151-B2CE-2324840AFE1D}"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5238" y="1243013"/>
            <a:ext cx="4217987"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3850" y="40005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96925" y="7938"/>
            <a:ext cx="7772400" cy="441325"/>
          </a:xfrm>
        </p:spPr>
        <p:txBody>
          <a:bodyPr/>
          <a:lstStyle/>
          <a:p>
            <a:pPr fontAlgn="auto">
              <a:defRPr/>
            </a:pPr>
            <a:r>
              <a:rPr lang="he-IL" sz="1800" b="1" dirty="0" smtClean="0">
                <a:solidFill>
                  <a:srgbClr val="FF6600"/>
                </a:solidFill>
                <a:ea typeface="+mn-ea"/>
              </a:rPr>
              <a:t>תזכורת: מבנה תא אנימלי (תא בעל חיים)</a:t>
            </a:r>
            <a:endParaRPr lang="he-IL" sz="1800" dirty="0" smtClean="0"/>
          </a:p>
        </p:txBody>
      </p:sp>
      <p:grpSp>
        <p:nvGrpSpPr>
          <p:cNvPr id="46085" name="קבוצה 2"/>
          <p:cNvGrpSpPr>
            <a:grpSpLocks/>
          </p:cNvGrpSpPr>
          <p:nvPr/>
        </p:nvGrpSpPr>
        <p:grpSpPr bwMode="auto">
          <a:xfrm>
            <a:off x="500063" y="725488"/>
            <a:ext cx="8372475" cy="4918075"/>
            <a:chOff x="-2405404" y="2422261"/>
            <a:chExt cx="10137284" cy="4917278"/>
          </a:xfrm>
        </p:grpSpPr>
        <p:sp>
          <p:nvSpPr>
            <p:cNvPr id="46103" name="TextBox 10"/>
            <p:cNvSpPr txBox="1">
              <a:spLocks noChangeArrowheads="1"/>
            </p:cNvSpPr>
            <p:nvPr/>
          </p:nvSpPr>
          <p:spPr bwMode="auto">
            <a:xfrm>
              <a:off x="-2405404" y="5053909"/>
              <a:ext cx="1493490" cy="338082"/>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B0F0"/>
                  </a:solidFill>
                </a:rPr>
                <a:t>קרום התא*</a:t>
              </a:r>
            </a:p>
          </p:txBody>
        </p:sp>
        <p:sp>
          <p:nvSpPr>
            <p:cNvPr id="46104" name="TextBox 12"/>
            <p:cNvSpPr txBox="1">
              <a:spLocks noChangeArrowheads="1"/>
            </p:cNvSpPr>
            <p:nvPr/>
          </p:nvSpPr>
          <p:spPr bwMode="auto">
            <a:xfrm>
              <a:off x="5100491" y="4265049"/>
              <a:ext cx="1666482" cy="33808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B0F0"/>
                  </a:solidFill>
                </a:rPr>
                <a:t>ציטופלסמה*</a:t>
              </a:r>
            </a:p>
          </p:txBody>
        </p:sp>
        <p:sp>
          <p:nvSpPr>
            <p:cNvPr id="46105" name="TextBox 14"/>
            <p:cNvSpPr txBox="1">
              <a:spLocks noChangeArrowheads="1"/>
            </p:cNvSpPr>
            <p:nvPr/>
          </p:nvSpPr>
          <p:spPr bwMode="auto">
            <a:xfrm>
              <a:off x="4491178" y="2522257"/>
              <a:ext cx="3240702" cy="132376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FF0000"/>
                  </a:solidFill>
                </a:rPr>
                <a:t>ליזוזום</a:t>
              </a:r>
              <a:r>
                <a:rPr lang="he-IL" sz="1600" noProof="1">
                  <a:solidFill>
                    <a:srgbClr val="FF0000"/>
                  </a:solidFill>
                </a:rPr>
                <a:t>*</a:t>
              </a:r>
            </a:p>
            <a:p>
              <a:pPr eaLnBrk="1" hangingPunct="1"/>
              <a:r>
                <a:rPr lang="he-IL" sz="1600" noProof="1">
                  <a:solidFill>
                    <a:srgbClr val="FF0000"/>
                  </a:solidFill>
                </a:rPr>
                <a:t>(נמצא רק בתאים אנימליים. מתרחשים בו תהליכי פרוק חומרים, לדוגמה פירוק חיידק ש"נבלע" על ידי תא דם לבן)</a:t>
              </a:r>
            </a:p>
          </p:txBody>
        </p:sp>
        <p:sp>
          <p:nvSpPr>
            <p:cNvPr id="46106" name="TextBox 15"/>
            <p:cNvSpPr txBox="1">
              <a:spLocks noChangeArrowheads="1"/>
            </p:cNvSpPr>
            <p:nvPr/>
          </p:nvSpPr>
          <p:spPr bwMode="auto">
            <a:xfrm>
              <a:off x="5183143" y="4865027"/>
              <a:ext cx="2093193" cy="83171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B0F0"/>
                  </a:solidFill>
                </a:rPr>
                <a:t>מיטוכונדריה</a:t>
              </a:r>
              <a:r>
                <a:rPr lang="he-IL" sz="1600" noProof="1">
                  <a:solidFill>
                    <a:srgbClr val="00B0F0"/>
                  </a:solidFill>
                </a:rPr>
                <a:t>*</a:t>
              </a:r>
            </a:p>
            <a:p>
              <a:pPr eaLnBrk="1" hangingPunct="1"/>
              <a:r>
                <a:rPr lang="he-IL" sz="1600" noProof="1">
                  <a:solidFill>
                    <a:srgbClr val="00B0F0"/>
                  </a:solidFill>
                </a:rPr>
                <a:t>(בה מתקיים תהליך</a:t>
              </a:r>
            </a:p>
            <a:p>
              <a:pPr eaLnBrk="1" hangingPunct="1"/>
              <a:r>
                <a:rPr lang="he-IL" sz="1600" noProof="1">
                  <a:solidFill>
                    <a:srgbClr val="00B0F0"/>
                  </a:solidFill>
                </a:rPr>
                <a:t> הנשימה תאית)</a:t>
              </a:r>
            </a:p>
          </p:txBody>
        </p:sp>
        <p:sp>
          <p:nvSpPr>
            <p:cNvPr id="46107" name="TextBox 16"/>
            <p:cNvSpPr txBox="1">
              <a:spLocks noChangeArrowheads="1"/>
            </p:cNvSpPr>
            <p:nvPr/>
          </p:nvSpPr>
          <p:spPr bwMode="auto">
            <a:xfrm>
              <a:off x="-1540448" y="6142758"/>
              <a:ext cx="1649183" cy="33967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rPr>
                <a:t>אברון גולג'י</a:t>
              </a:r>
            </a:p>
          </p:txBody>
        </p:sp>
        <p:sp>
          <p:nvSpPr>
            <p:cNvPr id="46108" name="TextBox 18"/>
            <p:cNvSpPr txBox="1">
              <a:spLocks noChangeArrowheads="1"/>
            </p:cNvSpPr>
            <p:nvPr/>
          </p:nvSpPr>
          <p:spPr bwMode="auto">
            <a:xfrm>
              <a:off x="-1540448" y="3966648"/>
              <a:ext cx="1247458" cy="58410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B0F0"/>
                  </a:solidFill>
                </a:rPr>
                <a:t>ריבוזומים* חופשיים</a:t>
              </a:r>
            </a:p>
          </p:txBody>
        </p:sp>
        <p:sp>
          <p:nvSpPr>
            <p:cNvPr id="46109" name="TextBox 19"/>
            <p:cNvSpPr txBox="1">
              <a:spLocks noChangeArrowheads="1"/>
            </p:cNvSpPr>
            <p:nvPr/>
          </p:nvSpPr>
          <p:spPr bwMode="auto">
            <a:xfrm>
              <a:off x="4396994" y="5625317"/>
              <a:ext cx="2366136" cy="585692"/>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רשת </a:t>
              </a:r>
              <a:r>
                <a:rPr lang="he-IL" sz="1600" noProof="1"/>
                <a:t>פנים-</a:t>
              </a:r>
              <a:r>
                <a:rPr lang="he-IL" sz="1600" noProof="1">
                  <a:solidFill>
                    <a:srgbClr val="000000"/>
                  </a:solidFill>
                </a:rPr>
                <a:t>תאית מחוספסת</a:t>
              </a:r>
            </a:p>
          </p:txBody>
        </p:sp>
        <p:sp>
          <p:nvSpPr>
            <p:cNvPr id="46110" name="TextBox 20"/>
            <p:cNvSpPr txBox="1">
              <a:spLocks noChangeArrowheads="1"/>
            </p:cNvSpPr>
            <p:nvPr/>
          </p:nvSpPr>
          <p:spPr bwMode="auto">
            <a:xfrm>
              <a:off x="-439071" y="2422261"/>
              <a:ext cx="3356029" cy="107773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B0F0"/>
                  </a:solidFill>
                </a:rPr>
                <a:t>גרעין</a:t>
              </a:r>
              <a:r>
                <a:rPr lang="he-IL" sz="1600" noProof="1">
                  <a:solidFill>
                    <a:srgbClr val="00B0F0"/>
                  </a:solidFill>
                </a:rPr>
                <a:t>*</a:t>
              </a:r>
            </a:p>
            <a:p>
              <a:pPr eaLnBrk="1" hangingPunct="1"/>
              <a:r>
                <a:rPr lang="he-IL" sz="1600" noProof="1">
                  <a:solidFill>
                    <a:srgbClr val="00B0F0"/>
                  </a:solidFill>
                </a:rPr>
                <a:t>בו נמצא </a:t>
              </a:r>
            </a:p>
            <a:p>
              <a:pPr eaLnBrk="1" hangingPunct="1"/>
              <a:r>
                <a:rPr lang="he-IL" sz="1600" noProof="1">
                  <a:solidFill>
                    <a:srgbClr val="00B0F0"/>
                  </a:solidFill>
                </a:rPr>
                <a:t>החומר התורשתי - הכרומוזומים</a:t>
              </a:r>
            </a:p>
            <a:p>
              <a:pPr eaLnBrk="1" hangingPunct="1"/>
              <a:endParaRPr lang="he-IL" sz="1600" noProof="1">
                <a:solidFill>
                  <a:srgbClr val="000000"/>
                </a:solidFill>
              </a:endParaRPr>
            </a:p>
          </p:txBody>
        </p:sp>
        <p:sp>
          <p:nvSpPr>
            <p:cNvPr id="46111" name="TextBox 22"/>
            <p:cNvSpPr txBox="1">
              <a:spLocks noChangeArrowheads="1"/>
            </p:cNvSpPr>
            <p:nvPr/>
          </p:nvSpPr>
          <p:spPr bwMode="auto">
            <a:xfrm>
              <a:off x="766101" y="6755434"/>
              <a:ext cx="2623699" cy="58410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B0F0"/>
                  </a:solidFill>
                </a:rPr>
                <a:t>ריבוזומים*</a:t>
              </a:r>
              <a:r>
                <a:rPr lang="he-IL" sz="1600" noProof="1">
                  <a:solidFill>
                    <a:srgbClr val="000000"/>
                  </a:solidFill>
                </a:rPr>
                <a:t> על הרשת</a:t>
              </a:r>
            </a:p>
            <a:p>
              <a:pPr eaLnBrk="1" hangingPunct="1"/>
              <a:r>
                <a:rPr lang="he-IL" sz="1600" noProof="1">
                  <a:solidFill>
                    <a:srgbClr val="000000"/>
                  </a:solidFill>
                </a:rPr>
                <a:t> </a:t>
              </a:r>
              <a:r>
                <a:rPr lang="he-IL" sz="1600" noProof="1"/>
                <a:t>הפנים</a:t>
              </a:r>
              <a:r>
                <a:rPr lang="he-IL" sz="1600" noProof="1">
                  <a:solidFill>
                    <a:srgbClr val="000000"/>
                  </a:solidFill>
                </a:rPr>
                <a:t>-תאית המחוספסת</a:t>
              </a:r>
            </a:p>
          </p:txBody>
        </p:sp>
      </p:grpSp>
      <p:sp>
        <p:nvSpPr>
          <p:cNvPr id="46086" name="TextBox 25"/>
          <p:cNvSpPr txBox="1">
            <a:spLocks noChangeArrowheads="1"/>
          </p:cNvSpPr>
          <p:nvPr/>
        </p:nvSpPr>
        <p:spPr bwMode="auto">
          <a:xfrm>
            <a:off x="4273550" y="6118225"/>
            <a:ext cx="4324350" cy="5857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B0F0"/>
                </a:solidFill>
              </a:rPr>
              <a:t>*חלקי התא הכלולים בתכנית הלימודים מסומנים ב-*</a:t>
            </a:r>
          </a:p>
          <a:p>
            <a:pPr eaLnBrk="1" hangingPunct="1"/>
            <a:endParaRPr lang="he-IL" sz="1600" noProof="1">
              <a:solidFill>
                <a:srgbClr val="000000"/>
              </a:solidFill>
            </a:endParaRPr>
          </a:p>
        </p:txBody>
      </p:sp>
      <p:sp>
        <p:nvSpPr>
          <p:cNvPr id="46087" name="TextBox 20"/>
          <p:cNvSpPr txBox="1">
            <a:spLocks noChangeArrowheads="1"/>
          </p:cNvSpPr>
          <p:nvPr/>
        </p:nvSpPr>
        <p:spPr bwMode="auto">
          <a:xfrm>
            <a:off x="1895475" y="1525588"/>
            <a:ext cx="1089025" cy="5842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rPr>
              <a:t>גרעינון</a:t>
            </a:r>
          </a:p>
          <a:p>
            <a:pPr eaLnBrk="1" hangingPunct="1"/>
            <a:endParaRPr lang="he-IL" sz="1600" noProof="1">
              <a:solidFill>
                <a:srgbClr val="000000"/>
              </a:solidFill>
            </a:endParaRPr>
          </a:p>
        </p:txBody>
      </p:sp>
      <p:grpSp>
        <p:nvGrpSpPr>
          <p:cNvPr id="46088" name="קבוצה 31"/>
          <p:cNvGrpSpPr>
            <a:grpSpLocks/>
          </p:cNvGrpSpPr>
          <p:nvPr/>
        </p:nvGrpSpPr>
        <p:grpSpPr bwMode="auto">
          <a:xfrm>
            <a:off x="1968500" y="1622425"/>
            <a:ext cx="4911725" cy="3268663"/>
            <a:chOff x="2109611" y="2317735"/>
            <a:chExt cx="4910663" cy="3268029"/>
          </a:xfrm>
        </p:grpSpPr>
        <p:pic>
          <p:nvPicPr>
            <p:cNvPr id="53" name="Picture 2"/>
            <p:cNvPicPr>
              <a:picLocks noChangeAspect="1" noChangeArrowheads="1"/>
            </p:cNvPicPr>
            <p:nvPr/>
          </p:nvPicPr>
          <p:blipFill>
            <a:blip r:embed="rId4" cstate="print">
              <a:duotone>
                <a:prstClr val="black"/>
                <a:srgbClr val="7030A0">
                  <a:tint val="45000"/>
                  <a:satMod val="400000"/>
                </a:srgbClr>
              </a:duotone>
              <a:extLst/>
            </a:blip>
            <a:srcRect/>
            <a:stretch>
              <a:fillRect/>
            </a:stretch>
          </p:blipFill>
          <p:spPr bwMode="auto">
            <a:xfrm>
              <a:off x="5936264" y="2689333"/>
              <a:ext cx="277410" cy="310700"/>
            </a:xfrm>
            <a:prstGeom prst="rect">
              <a:avLst/>
            </a:prstGeom>
            <a:noFill/>
            <a:ln>
              <a:noFill/>
            </a:ln>
            <a:effectLst/>
            <a:extLst/>
          </p:spPr>
        </p:pic>
        <p:cxnSp>
          <p:nvCxnSpPr>
            <p:cNvPr id="38" name="מחבר חץ ישר 37"/>
            <p:cNvCxnSpPr>
              <a:stCxn id="46087" idx="3"/>
            </p:cNvCxnSpPr>
            <p:nvPr/>
          </p:nvCxnSpPr>
          <p:spPr>
            <a:xfrm>
              <a:off x="3125391" y="2512960"/>
              <a:ext cx="1228459" cy="65868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מחבר חץ ישר 39"/>
            <p:cNvCxnSpPr/>
            <p:nvPr/>
          </p:nvCxnSpPr>
          <p:spPr>
            <a:xfrm>
              <a:off x="4618906" y="2317735"/>
              <a:ext cx="38092" cy="82692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מחבר חץ ישר 40"/>
            <p:cNvCxnSpPr/>
            <p:nvPr/>
          </p:nvCxnSpPr>
          <p:spPr>
            <a:xfrm flipH="1" flipV="1">
              <a:off x="5904503" y="3933497"/>
              <a:ext cx="1099899" cy="28093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מחבר חץ ישר 42"/>
            <p:cNvCxnSpPr/>
            <p:nvPr/>
          </p:nvCxnSpPr>
          <p:spPr>
            <a:xfrm flipH="1">
              <a:off x="6155274" y="2530419"/>
              <a:ext cx="361872" cy="27458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flipH="1">
              <a:off x="6336210" y="3431944"/>
              <a:ext cx="6840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מחבר חץ ישר 45"/>
            <p:cNvCxnSpPr/>
            <p:nvPr/>
          </p:nvCxnSpPr>
          <p:spPr>
            <a:xfrm flipH="1" flipV="1">
              <a:off x="5244246" y="3933497"/>
              <a:ext cx="1322101" cy="88565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מחבר חץ ישר 46"/>
            <p:cNvCxnSpPr/>
            <p:nvPr/>
          </p:nvCxnSpPr>
          <p:spPr>
            <a:xfrm rot="5400000" flipH="1" flipV="1">
              <a:off x="3815785" y="4608056"/>
              <a:ext cx="1780830" cy="174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מחבר חץ ישר 48"/>
            <p:cNvCxnSpPr/>
            <p:nvPr/>
          </p:nvCxnSpPr>
          <p:spPr>
            <a:xfrm flipV="1">
              <a:off x="2879383" y="4150942"/>
              <a:ext cx="1310991" cy="10078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מחבר חץ ישר 49"/>
            <p:cNvCxnSpPr/>
            <p:nvPr/>
          </p:nvCxnSpPr>
          <p:spPr>
            <a:xfrm>
              <a:off x="2582584" y="3262115"/>
              <a:ext cx="738028"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p:nvPr/>
          </p:nvCxnSpPr>
          <p:spPr>
            <a:xfrm>
              <a:off x="2109611" y="4214430"/>
              <a:ext cx="1357020"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6089" name="TextBox 19"/>
          <p:cNvSpPr txBox="1">
            <a:spLocks noChangeArrowheads="1"/>
          </p:cNvSpPr>
          <p:nvPr/>
        </p:nvSpPr>
        <p:spPr bwMode="auto">
          <a:xfrm>
            <a:off x="4725988" y="1087438"/>
            <a:ext cx="1498600" cy="58578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סיבי </a:t>
            </a:r>
          </a:p>
          <a:p>
            <a:pPr algn="ctr" eaLnBrk="1" hangingPunct="1"/>
            <a:r>
              <a:rPr lang="he-IL" sz="1600" noProof="1">
                <a:solidFill>
                  <a:srgbClr val="000000"/>
                </a:solidFill>
              </a:rPr>
              <a:t>שלד התא</a:t>
            </a:r>
          </a:p>
        </p:txBody>
      </p:sp>
      <p:cxnSp>
        <p:nvCxnSpPr>
          <p:cNvPr id="35" name="מחבר חץ ישר 34"/>
          <p:cNvCxnSpPr/>
          <p:nvPr/>
        </p:nvCxnSpPr>
        <p:spPr bwMode="auto">
          <a:xfrm flipH="1">
            <a:off x="5246688" y="1622425"/>
            <a:ext cx="127000" cy="35083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A0459DB-46A0-4C6D-B98C-CF13DCCE38A4}"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938338"/>
            <a:ext cx="344963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1775" y="419100"/>
            <a:ext cx="8215313" cy="46038"/>
          </a:xfrm>
          <a:prstGeom prst="rect">
            <a:avLst/>
          </a:prstGeom>
          <a:blipFill dpi="0" rotWithShape="1">
            <a:blip r:embed="rId3"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תזכורת: מבנה תא צמח</a:t>
            </a:r>
            <a:endParaRPr lang="he-IL" sz="1800" dirty="0" smtClean="0"/>
          </a:p>
        </p:txBody>
      </p:sp>
      <p:grpSp>
        <p:nvGrpSpPr>
          <p:cNvPr id="47109" name="קבוצה 7180"/>
          <p:cNvGrpSpPr>
            <a:grpSpLocks/>
          </p:cNvGrpSpPr>
          <p:nvPr/>
        </p:nvGrpSpPr>
        <p:grpSpPr bwMode="auto">
          <a:xfrm>
            <a:off x="34925" y="1125538"/>
            <a:ext cx="8675688" cy="3959225"/>
            <a:chOff x="420485" y="1684211"/>
            <a:chExt cx="8675126" cy="3957549"/>
          </a:xfrm>
        </p:grpSpPr>
        <p:grpSp>
          <p:nvGrpSpPr>
            <p:cNvPr id="47115" name="קבוצה 1"/>
            <p:cNvGrpSpPr>
              <a:grpSpLocks/>
            </p:cNvGrpSpPr>
            <p:nvPr/>
          </p:nvGrpSpPr>
          <p:grpSpPr bwMode="auto">
            <a:xfrm>
              <a:off x="420485" y="1684211"/>
              <a:ext cx="8675126" cy="3957549"/>
              <a:chOff x="458373" y="1684211"/>
              <a:chExt cx="8675126" cy="3957549"/>
            </a:xfrm>
          </p:grpSpPr>
          <p:grpSp>
            <p:nvGrpSpPr>
              <p:cNvPr id="5" name="קבוצה 7179"/>
              <p:cNvGrpSpPr/>
              <p:nvPr/>
            </p:nvGrpSpPr>
            <p:grpSpPr>
              <a:xfrm>
                <a:off x="458373" y="1684211"/>
                <a:ext cx="8675126" cy="3957549"/>
                <a:chOff x="-1119717" y="2264842"/>
                <a:chExt cx="7692695" cy="3472321"/>
              </a:xfrm>
              <a:noFill/>
            </p:grpSpPr>
            <p:grpSp>
              <p:nvGrpSpPr>
                <p:cNvPr id="7" name="קבוצה 7170"/>
                <p:cNvGrpSpPr/>
                <p:nvPr/>
              </p:nvGrpSpPr>
              <p:grpSpPr>
                <a:xfrm>
                  <a:off x="-1119717" y="2264842"/>
                  <a:ext cx="7692695" cy="3472321"/>
                  <a:chOff x="-1119717" y="2264842"/>
                  <a:chExt cx="7692695" cy="3472321"/>
                </a:xfrm>
                <a:grpFill/>
              </p:grpSpPr>
              <p:sp>
                <p:nvSpPr>
                  <p:cNvPr id="16" name="TextBox 15"/>
                  <p:cNvSpPr txBox="1">
                    <a:spLocks noChangeArrowheads="1"/>
                  </p:cNvSpPr>
                  <p:nvPr/>
                </p:nvSpPr>
                <p:spPr bwMode="auto">
                  <a:xfrm>
                    <a:off x="4355714" y="2808408"/>
                    <a:ext cx="1247279" cy="338554"/>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prstClr val="black"/>
                        </a:solidFill>
                      </a:rPr>
                      <a:t>ציטופלסמה</a:t>
                    </a:r>
                  </a:p>
                </p:txBody>
              </p:sp>
              <p:sp>
                <p:nvSpPr>
                  <p:cNvPr id="20" name="TextBox 19"/>
                  <p:cNvSpPr txBox="1">
                    <a:spLocks noChangeArrowheads="1"/>
                  </p:cNvSpPr>
                  <p:nvPr/>
                </p:nvSpPr>
                <p:spPr bwMode="auto">
                  <a:xfrm>
                    <a:off x="-9559" y="3508325"/>
                    <a:ext cx="953075" cy="296919"/>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srgbClr val="00B0F0"/>
                        </a:solidFill>
                      </a:rPr>
                      <a:t>ריבוזומים*</a:t>
                    </a:r>
                  </a:p>
                </p:txBody>
              </p:sp>
              <p:sp>
                <p:nvSpPr>
                  <p:cNvPr id="27" name="TextBox 26"/>
                  <p:cNvSpPr txBox="1">
                    <a:spLocks noChangeArrowheads="1"/>
                  </p:cNvSpPr>
                  <p:nvPr/>
                </p:nvSpPr>
                <p:spPr bwMode="auto">
                  <a:xfrm>
                    <a:off x="1194618" y="2284014"/>
                    <a:ext cx="1921196" cy="296954"/>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prstClr val="black"/>
                        </a:solidFill>
                      </a:rPr>
                      <a:t>רשת </a:t>
                    </a:r>
                    <a:r>
                      <a:rPr lang="he-IL" sz="1600" noProof="1" smtClean="0"/>
                      <a:t>פנים</a:t>
                    </a:r>
                    <a:r>
                      <a:rPr lang="he-IL" sz="1600" noProof="1" smtClean="0">
                        <a:solidFill>
                          <a:prstClr val="black"/>
                        </a:solidFill>
                      </a:rPr>
                      <a:t>-תאית</a:t>
                    </a:r>
                  </a:p>
                </p:txBody>
              </p:sp>
              <p:sp>
                <p:nvSpPr>
                  <p:cNvPr id="29" name="TextBox 28"/>
                  <p:cNvSpPr txBox="1">
                    <a:spLocks noChangeArrowheads="1"/>
                  </p:cNvSpPr>
                  <p:nvPr/>
                </p:nvSpPr>
                <p:spPr bwMode="auto">
                  <a:xfrm>
                    <a:off x="2643730" y="5440209"/>
                    <a:ext cx="1089410" cy="296954"/>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prstClr val="black"/>
                        </a:solidFill>
                      </a:rPr>
                      <a:t>אברון גולג'י</a:t>
                    </a:r>
                  </a:p>
                </p:txBody>
              </p:sp>
              <p:sp>
                <p:nvSpPr>
                  <p:cNvPr id="35" name="TextBox 34"/>
                  <p:cNvSpPr txBox="1">
                    <a:spLocks noChangeArrowheads="1"/>
                  </p:cNvSpPr>
                  <p:nvPr/>
                </p:nvSpPr>
                <p:spPr bwMode="auto">
                  <a:xfrm>
                    <a:off x="-1119717" y="3978202"/>
                    <a:ext cx="2232989" cy="728736"/>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u="sng" noProof="1" smtClean="0">
                        <a:solidFill>
                          <a:srgbClr val="00B050"/>
                        </a:solidFill>
                      </a:rPr>
                      <a:t>חלולית</a:t>
                    </a:r>
                    <a:r>
                      <a:rPr lang="he-IL" sz="1600" noProof="1" smtClean="0">
                        <a:solidFill>
                          <a:srgbClr val="00B050"/>
                        </a:solidFill>
                      </a:rPr>
                      <a:t>* תופסת שיעור נכבד מנפח התא. תפקידה הוא אגירת מים ומומסים שונים </a:t>
                    </a:r>
                  </a:p>
                </p:txBody>
              </p:sp>
              <p:sp>
                <p:nvSpPr>
                  <p:cNvPr id="36" name="TextBox 35"/>
                  <p:cNvSpPr txBox="1">
                    <a:spLocks noChangeArrowheads="1"/>
                  </p:cNvSpPr>
                  <p:nvPr/>
                </p:nvSpPr>
                <p:spPr bwMode="auto">
                  <a:xfrm>
                    <a:off x="4556853" y="4342570"/>
                    <a:ext cx="2016125" cy="1376501"/>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prstClr val="black"/>
                        </a:solidFill>
                      </a:rPr>
                      <a:t> </a:t>
                    </a:r>
                    <a:r>
                      <a:rPr lang="he-IL" sz="1600" u="sng" noProof="1" smtClean="0">
                        <a:solidFill>
                          <a:srgbClr val="00B050"/>
                        </a:solidFill>
                      </a:rPr>
                      <a:t>כלורופלסט*</a:t>
                    </a:r>
                  </a:p>
                  <a:p>
                    <a:pPr eaLnBrk="1" hangingPunct="1">
                      <a:defRPr/>
                    </a:pPr>
                    <a:r>
                      <a:rPr lang="he-IL" sz="1600" noProof="1" smtClean="0">
                        <a:solidFill>
                          <a:srgbClr val="00B050"/>
                        </a:solidFill>
                      </a:rPr>
                      <a:t>בו מתרחש תהליך הפוטוסינתזה. מכיל פיגמנט ירוק הנקרא כלורופיל. מעניק לתא הצמח את צבעו הירוק</a:t>
                    </a:r>
                  </a:p>
                </p:txBody>
              </p:sp>
              <p:sp>
                <p:nvSpPr>
                  <p:cNvPr id="45" name="TextBox 44"/>
                  <p:cNvSpPr txBox="1">
                    <a:spLocks noChangeArrowheads="1"/>
                  </p:cNvSpPr>
                  <p:nvPr/>
                </p:nvSpPr>
                <p:spPr bwMode="auto">
                  <a:xfrm>
                    <a:off x="4603462" y="3619246"/>
                    <a:ext cx="1247279" cy="296947"/>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srgbClr val="00B0F0"/>
                        </a:solidFill>
                      </a:rPr>
                      <a:t>קרום התא*</a:t>
                    </a:r>
                  </a:p>
                </p:txBody>
              </p:sp>
              <p:sp>
                <p:nvSpPr>
                  <p:cNvPr id="9" name="TextBox 8"/>
                  <p:cNvSpPr txBox="1">
                    <a:spLocks noChangeArrowheads="1"/>
                  </p:cNvSpPr>
                  <p:nvPr/>
                </p:nvSpPr>
                <p:spPr bwMode="auto">
                  <a:xfrm>
                    <a:off x="2926286" y="2264842"/>
                    <a:ext cx="1247279" cy="296947"/>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srgbClr val="00B0F0"/>
                        </a:solidFill>
                      </a:rPr>
                      <a:t>גרעין*</a:t>
                    </a:r>
                  </a:p>
                </p:txBody>
              </p:sp>
            </p:grpSp>
            <p:sp>
              <p:nvSpPr>
                <p:cNvPr id="50" name="TextBox 49"/>
                <p:cNvSpPr txBox="1">
                  <a:spLocks noChangeArrowheads="1"/>
                </p:cNvSpPr>
                <p:nvPr/>
              </p:nvSpPr>
              <p:spPr bwMode="auto">
                <a:xfrm>
                  <a:off x="4602895" y="3322299"/>
                  <a:ext cx="1247279" cy="296947"/>
                </a:xfrm>
                <a:prstGeom prst="rect">
                  <a:avLst/>
                </a:prstGeom>
                <a:grp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noProof="1" smtClean="0">
                      <a:solidFill>
                        <a:srgbClr val="00B0F0"/>
                      </a:solidFill>
                    </a:rPr>
                    <a:t>מיטוכונדריה*</a:t>
                  </a:r>
                </a:p>
              </p:txBody>
            </p:sp>
          </p:grpSp>
          <p:sp>
            <p:nvSpPr>
              <p:cNvPr id="47128" name="TextBox 39"/>
              <p:cNvSpPr txBox="1">
                <a:spLocks noChangeArrowheads="1"/>
              </p:cNvSpPr>
              <p:nvPr/>
            </p:nvSpPr>
            <p:spPr bwMode="auto">
              <a:xfrm>
                <a:off x="4463377" y="2015858"/>
                <a:ext cx="1406434" cy="33799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noProof="1">
                    <a:solidFill>
                      <a:srgbClr val="000000"/>
                    </a:solidFill>
                  </a:rPr>
                  <a:t>גרעינון</a:t>
                </a:r>
              </a:p>
            </p:txBody>
          </p:sp>
        </p:grpSp>
        <p:cxnSp>
          <p:nvCxnSpPr>
            <p:cNvPr id="76" name="מחבר חץ ישר 75"/>
            <p:cNvCxnSpPr/>
            <p:nvPr/>
          </p:nvCxnSpPr>
          <p:spPr>
            <a:xfrm flipH="1">
              <a:off x="6595460" y="3385291"/>
              <a:ext cx="639722" cy="5077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מחבר חץ ישר 76"/>
            <p:cNvCxnSpPr/>
            <p:nvPr/>
          </p:nvCxnSpPr>
          <p:spPr>
            <a:xfrm flipH="1">
              <a:off x="6277981" y="2512535"/>
              <a:ext cx="720678" cy="6014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מחבר חץ ישר 77"/>
            <p:cNvCxnSpPr/>
            <p:nvPr/>
          </p:nvCxnSpPr>
          <p:spPr>
            <a:xfrm flipH="1">
              <a:off x="6308142" y="3113943"/>
              <a:ext cx="801635" cy="2047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מחבר חץ ישר 78"/>
            <p:cNvCxnSpPr/>
            <p:nvPr/>
          </p:nvCxnSpPr>
          <p:spPr>
            <a:xfrm>
              <a:off x="2711100" y="3277386"/>
              <a:ext cx="990536" cy="215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מחבר חץ ישר 79"/>
            <p:cNvCxnSpPr/>
            <p:nvPr/>
          </p:nvCxnSpPr>
          <p:spPr>
            <a:xfrm flipH="1" flipV="1">
              <a:off x="6187499" y="3962896"/>
              <a:ext cx="1249281" cy="30149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מחבר חץ ישר 82"/>
            <p:cNvCxnSpPr/>
            <p:nvPr/>
          </p:nvCxnSpPr>
          <p:spPr>
            <a:xfrm flipV="1">
              <a:off x="4114359" y="4648406"/>
              <a:ext cx="207949" cy="9219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מחבר חץ ישר 86"/>
            <p:cNvCxnSpPr/>
            <p:nvPr/>
          </p:nvCxnSpPr>
          <p:spPr>
            <a:xfrm flipH="1">
              <a:off x="5803349" y="2015858"/>
              <a:ext cx="209536" cy="8743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מחבר חץ ישר 90"/>
            <p:cNvCxnSpPr/>
            <p:nvPr/>
          </p:nvCxnSpPr>
          <p:spPr>
            <a:xfrm>
              <a:off x="5481107" y="2303074"/>
              <a:ext cx="30161" cy="6363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מחבר חץ ישר 92"/>
            <p:cNvCxnSpPr/>
            <p:nvPr/>
          </p:nvCxnSpPr>
          <p:spPr>
            <a:xfrm>
              <a:off x="4733444" y="2022205"/>
              <a:ext cx="220648" cy="10917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מחבר חץ ישר 94"/>
            <p:cNvCxnSpPr/>
            <p:nvPr/>
          </p:nvCxnSpPr>
          <p:spPr>
            <a:xfrm flipV="1">
              <a:off x="2912699" y="3709004"/>
              <a:ext cx="1084193" cy="920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מחבר חץ ישר 97"/>
            <p:cNvCxnSpPr/>
            <p:nvPr/>
          </p:nvCxnSpPr>
          <p:spPr>
            <a:xfrm flipV="1">
              <a:off x="5360465" y="3975591"/>
              <a:ext cx="0" cy="140910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110" name="TextBox 19"/>
          <p:cNvSpPr txBox="1">
            <a:spLocks noChangeArrowheads="1"/>
          </p:cNvSpPr>
          <p:nvPr/>
        </p:nvSpPr>
        <p:spPr bwMode="auto">
          <a:xfrm>
            <a:off x="1866900" y="1704975"/>
            <a:ext cx="1498600" cy="58578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noProof="1">
                <a:solidFill>
                  <a:srgbClr val="000000"/>
                </a:solidFill>
              </a:rPr>
              <a:t>סיבי </a:t>
            </a:r>
          </a:p>
          <a:p>
            <a:pPr algn="ctr" eaLnBrk="1" hangingPunct="1"/>
            <a:r>
              <a:rPr lang="he-IL" sz="1600" noProof="1">
                <a:solidFill>
                  <a:srgbClr val="000000"/>
                </a:solidFill>
              </a:rPr>
              <a:t>שלד התא</a:t>
            </a:r>
          </a:p>
        </p:txBody>
      </p:sp>
      <p:cxnSp>
        <p:nvCxnSpPr>
          <p:cNvPr id="38" name="מחבר חץ ישר 37"/>
          <p:cNvCxnSpPr/>
          <p:nvPr/>
        </p:nvCxnSpPr>
        <p:spPr bwMode="auto">
          <a:xfrm>
            <a:off x="2913063" y="1997075"/>
            <a:ext cx="1525587" cy="4095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12" name="מלבן 9"/>
          <p:cNvSpPr>
            <a:spLocks noChangeArrowheads="1"/>
          </p:cNvSpPr>
          <p:nvPr/>
        </p:nvSpPr>
        <p:spPr bwMode="auto">
          <a:xfrm>
            <a:off x="-133350" y="4933950"/>
            <a:ext cx="457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u="sng">
                <a:solidFill>
                  <a:srgbClr val="00B050"/>
                </a:solidFill>
              </a:rPr>
              <a:t>דופן*</a:t>
            </a:r>
            <a:r>
              <a:rPr lang="he-IL" sz="1600">
                <a:solidFill>
                  <a:srgbClr val="00B050"/>
                </a:solidFill>
              </a:rPr>
              <a:t> מבנה קשיח הבנוי מסיבי תאית, העוטף את תא הצמח מסביב לקרום. הדופן מייצבת את התא, </a:t>
            </a:r>
          </a:p>
          <a:p>
            <a:r>
              <a:rPr lang="he-IL" sz="1600">
                <a:solidFill>
                  <a:srgbClr val="00B050"/>
                </a:solidFill>
              </a:rPr>
              <a:t>שומרת על צורתו, ומגִנה עליו מפגיעות מכניות ומלחץ, ומפני התפוצצות. דופן התא אינה בררנית והיא חדירה לחלוטין לחומרים (בניגוד לקרום התא).</a:t>
            </a:r>
          </a:p>
        </p:txBody>
      </p:sp>
      <p:sp>
        <p:nvSpPr>
          <p:cNvPr id="47113" name="TextBox 45"/>
          <p:cNvSpPr txBox="1">
            <a:spLocks noChangeArrowheads="1"/>
          </p:cNvSpPr>
          <p:nvPr/>
        </p:nvSpPr>
        <p:spPr bwMode="auto">
          <a:xfrm>
            <a:off x="5126038" y="5445125"/>
            <a:ext cx="3852862" cy="132397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he-IL" sz="1600" noProof="1">
              <a:solidFill>
                <a:srgbClr val="00B050"/>
              </a:solidFill>
            </a:endParaRPr>
          </a:p>
          <a:p>
            <a:pPr eaLnBrk="1" hangingPunct="1"/>
            <a:r>
              <a:rPr lang="he-IL" sz="1600" u="sng" noProof="1">
                <a:solidFill>
                  <a:srgbClr val="000000"/>
                </a:solidFill>
              </a:rPr>
              <a:t>מקרא</a:t>
            </a:r>
          </a:p>
          <a:p>
            <a:pPr eaLnBrk="1" hangingPunct="1"/>
            <a:r>
              <a:rPr lang="he-IL" sz="1600" noProof="1">
                <a:solidFill>
                  <a:srgbClr val="00B050"/>
                </a:solidFill>
              </a:rPr>
              <a:t>חלקים הנמצאים רק בתא צמח</a:t>
            </a:r>
          </a:p>
          <a:p>
            <a:pPr eaLnBrk="1" hangingPunct="1"/>
            <a:r>
              <a:rPr lang="he-IL" sz="1600" noProof="1">
                <a:solidFill>
                  <a:srgbClr val="000000"/>
                </a:solidFill>
              </a:rPr>
              <a:t>חלקים המסומנים ב-* כלולים בתוכנית הלימודים</a:t>
            </a:r>
          </a:p>
        </p:txBody>
      </p:sp>
      <p:sp>
        <p:nvSpPr>
          <p:cNvPr id="34"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86EABEE-CBF4-4774-A111-C35D97B06940}"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מבנה תא חיידק</a:t>
            </a:r>
            <a:endParaRPr lang="he-IL" sz="1800" dirty="0" smtClean="0"/>
          </a:p>
        </p:txBody>
      </p:sp>
      <p:sp>
        <p:nvSpPr>
          <p:cNvPr id="48132" name="מלבן 1"/>
          <p:cNvSpPr>
            <a:spLocks noChangeArrowheads="1"/>
          </p:cNvSpPr>
          <p:nvPr/>
        </p:nvSpPr>
        <p:spPr bwMode="auto">
          <a:xfrm>
            <a:off x="2874963" y="4560888"/>
            <a:ext cx="23955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a:r>
              <a:rPr lang="en-US" sz="800">
                <a:solidFill>
                  <a:srgbClr val="000000"/>
                </a:solidFill>
              </a:rPr>
              <a:t>© Mariana Ruiz Villarreal (LadyofHats). </a:t>
            </a:r>
          </a:p>
          <a:p>
            <a:pPr algn="l" rtl="0"/>
            <a:r>
              <a:rPr lang="en-US" sz="800">
                <a:solidFill>
                  <a:srgbClr val="000000"/>
                </a:solidFill>
              </a:rPr>
              <a:t>Wikimedia commons</a:t>
            </a:r>
          </a:p>
        </p:txBody>
      </p:sp>
      <p:cxnSp>
        <p:nvCxnSpPr>
          <p:cNvPr id="3" name="מחבר חץ ישר 2"/>
          <p:cNvCxnSpPr/>
          <p:nvPr/>
        </p:nvCxnSpPr>
        <p:spPr>
          <a:xfrm flipH="1">
            <a:off x="6688138" y="2230438"/>
            <a:ext cx="365125" cy="334962"/>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134" name="TextBox 8"/>
          <p:cNvSpPr txBox="1">
            <a:spLocks noChangeArrowheads="1"/>
          </p:cNvSpPr>
          <p:nvPr/>
        </p:nvSpPr>
        <p:spPr bwMode="auto">
          <a:xfrm>
            <a:off x="3916363" y="635000"/>
            <a:ext cx="2455862" cy="1570038"/>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ציטופלסמה</a:t>
            </a:r>
          </a:p>
          <a:p>
            <a:pPr eaLnBrk="1" hangingPunct="1"/>
            <a:r>
              <a:rPr lang="he-IL" sz="1600" noProof="1">
                <a:solidFill>
                  <a:srgbClr val="000000"/>
                </a:solidFill>
              </a:rPr>
              <a:t>מורכבת ברובה ממים ובתוכה מומסים חומרים שונים.</a:t>
            </a:r>
          </a:p>
          <a:p>
            <a:pPr eaLnBrk="1" hangingPunct="1"/>
            <a:r>
              <a:rPr lang="he-IL" sz="1600" noProof="1">
                <a:solidFill>
                  <a:srgbClr val="000000"/>
                </a:solidFill>
              </a:rPr>
              <a:t>תהליכים מטבוליים, כדוגמת תהליך הנשימה התאית, מתרחשים בציטופלסמה</a:t>
            </a:r>
          </a:p>
        </p:txBody>
      </p:sp>
      <p:sp>
        <p:nvSpPr>
          <p:cNvPr id="48135" name="TextBox 8"/>
          <p:cNvSpPr txBox="1">
            <a:spLocks noChangeArrowheads="1"/>
          </p:cNvSpPr>
          <p:nvPr/>
        </p:nvSpPr>
        <p:spPr bwMode="auto">
          <a:xfrm>
            <a:off x="395288" y="2911475"/>
            <a:ext cx="2408237" cy="1323975"/>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מולקולת </a:t>
            </a:r>
            <a:r>
              <a:rPr lang="en-US" sz="1600" u="sng" noProof="1">
                <a:solidFill>
                  <a:srgbClr val="000000"/>
                </a:solidFill>
              </a:rPr>
              <a:t>DNA</a:t>
            </a:r>
            <a:r>
              <a:rPr lang="he-IL" sz="1600" u="sng" noProof="1">
                <a:solidFill>
                  <a:srgbClr val="000000"/>
                </a:solidFill>
              </a:rPr>
              <a:t> </a:t>
            </a:r>
            <a:r>
              <a:rPr lang="he-IL" sz="1600" noProof="1">
                <a:solidFill>
                  <a:srgbClr val="000000"/>
                </a:solidFill>
              </a:rPr>
              <a:t>אחת טבעתית הנמצאת בציטופלסמה.</a:t>
            </a:r>
          </a:p>
          <a:p>
            <a:pPr eaLnBrk="1" hangingPunct="1"/>
            <a:r>
              <a:rPr lang="he-IL" sz="1600" noProof="1">
                <a:solidFill>
                  <a:srgbClr val="000000"/>
                </a:solidFill>
              </a:rPr>
              <a:t>(הגנים המצויים ב-</a:t>
            </a:r>
            <a:r>
              <a:rPr lang="en-US" sz="1600" noProof="1">
                <a:solidFill>
                  <a:srgbClr val="000000"/>
                </a:solidFill>
              </a:rPr>
              <a:t>DNA</a:t>
            </a:r>
            <a:r>
              <a:rPr lang="he-IL" sz="1600" noProof="1">
                <a:solidFill>
                  <a:srgbClr val="000000"/>
                </a:solidFill>
              </a:rPr>
              <a:t> עוברים תהליך תעתוק)</a:t>
            </a:r>
          </a:p>
        </p:txBody>
      </p:sp>
      <p:sp>
        <p:nvSpPr>
          <p:cNvPr id="48136" name="TextBox 8"/>
          <p:cNvSpPr txBox="1">
            <a:spLocks noChangeArrowheads="1"/>
          </p:cNvSpPr>
          <p:nvPr/>
        </p:nvSpPr>
        <p:spPr bwMode="auto">
          <a:xfrm>
            <a:off x="900113" y="1965325"/>
            <a:ext cx="2663825" cy="5842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ריסים </a:t>
            </a:r>
            <a:r>
              <a:rPr lang="he-IL" sz="1600" noProof="1">
                <a:solidFill>
                  <a:srgbClr val="000000"/>
                </a:solidFill>
              </a:rPr>
              <a:t>(</a:t>
            </a:r>
            <a:r>
              <a:rPr lang="he-IL" sz="1600" u="sng" noProof="1">
                <a:solidFill>
                  <a:srgbClr val="000000"/>
                </a:solidFill>
              </a:rPr>
              <a:t>פירוט בשקופית הבאה</a:t>
            </a:r>
            <a:r>
              <a:rPr lang="he-IL" sz="1600" noProof="1">
                <a:solidFill>
                  <a:srgbClr val="000000"/>
                </a:solidFill>
              </a:rPr>
              <a:t>)</a:t>
            </a:r>
          </a:p>
          <a:p>
            <a:pPr eaLnBrk="1" hangingPunct="1"/>
            <a:endParaRPr lang="he-IL" sz="1600" u="sng" noProof="1">
              <a:solidFill>
                <a:srgbClr val="000000"/>
              </a:solidFill>
            </a:endParaRPr>
          </a:p>
        </p:txBody>
      </p:sp>
      <p:sp>
        <p:nvSpPr>
          <p:cNvPr id="48137" name="TextBox 8"/>
          <p:cNvSpPr txBox="1">
            <a:spLocks noChangeArrowheads="1"/>
          </p:cNvSpPr>
          <p:nvPr/>
        </p:nvSpPr>
        <p:spPr bwMode="auto">
          <a:xfrm>
            <a:off x="6688138" y="1646238"/>
            <a:ext cx="2174875" cy="584200"/>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he-IL" sz="1600" u="sng" noProof="1">
                <a:solidFill>
                  <a:srgbClr val="000000"/>
                </a:solidFill>
              </a:rPr>
              <a:t>שוטון</a:t>
            </a:r>
          </a:p>
          <a:p>
            <a:pPr algn="ctr" eaLnBrk="1" hangingPunct="1"/>
            <a:r>
              <a:rPr lang="he-IL" sz="1600" noProof="1">
                <a:solidFill>
                  <a:srgbClr val="000000"/>
                </a:solidFill>
              </a:rPr>
              <a:t>(</a:t>
            </a:r>
            <a:r>
              <a:rPr lang="he-IL" sz="1600" u="sng" noProof="1">
                <a:solidFill>
                  <a:srgbClr val="000000"/>
                </a:solidFill>
              </a:rPr>
              <a:t>פירוט בשקופית הבאה</a:t>
            </a:r>
            <a:r>
              <a:rPr lang="he-IL" sz="1600" noProof="1">
                <a:solidFill>
                  <a:srgbClr val="000000"/>
                </a:solidFill>
              </a:rPr>
              <a:t>)</a:t>
            </a:r>
          </a:p>
        </p:txBody>
      </p:sp>
      <p:sp>
        <p:nvSpPr>
          <p:cNvPr id="48138" name="TextBox 8"/>
          <p:cNvSpPr txBox="1">
            <a:spLocks noChangeArrowheads="1"/>
          </p:cNvSpPr>
          <p:nvPr/>
        </p:nvSpPr>
        <p:spPr bwMode="auto">
          <a:xfrm>
            <a:off x="755650" y="896938"/>
            <a:ext cx="2316163" cy="646112"/>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200" noProof="1">
                <a:solidFill>
                  <a:srgbClr val="000000"/>
                </a:solidFill>
              </a:rPr>
              <a:t>קופסית</a:t>
            </a:r>
          </a:p>
          <a:p>
            <a:pPr eaLnBrk="1" hangingPunct="1"/>
            <a:r>
              <a:rPr lang="he-IL" sz="1200" noProof="1">
                <a:solidFill>
                  <a:srgbClr val="000000"/>
                </a:solidFill>
              </a:rPr>
              <a:t>נמצאת רק </a:t>
            </a:r>
            <a:r>
              <a:rPr lang="he-IL" sz="1200" noProof="1"/>
              <a:t>במקצת החיידקים </a:t>
            </a:r>
            <a:r>
              <a:rPr lang="he-IL" sz="1200" noProof="1">
                <a:solidFill>
                  <a:srgbClr val="000000"/>
                </a:solidFill>
              </a:rPr>
              <a:t>(הרחבה מעבר לחומר הנדרש)</a:t>
            </a:r>
          </a:p>
        </p:txBody>
      </p:sp>
      <p:sp>
        <p:nvSpPr>
          <p:cNvPr id="48139" name="TextBox 8"/>
          <p:cNvSpPr txBox="1">
            <a:spLocks noChangeArrowheads="1"/>
          </p:cNvSpPr>
          <p:nvPr/>
        </p:nvSpPr>
        <p:spPr bwMode="auto">
          <a:xfrm>
            <a:off x="1819275" y="5072063"/>
            <a:ext cx="6921500" cy="1570037"/>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קרום התא</a:t>
            </a:r>
          </a:p>
          <a:p>
            <a:pPr eaLnBrk="1" hangingPunct="1"/>
            <a:r>
              <a:rPr lang="he-IL" sz="1600" noProof="1"/>
              <a:t>קרום תא החיידק הוא בעל מבנה בסיסי דומה לקרום התאים האאוקריוטיים.</a:t>
            </a:r>
          </a:p>
          <a:p>
            <a:pPr eaLnBrk="1" hangingPunct="1"/>
            <a:r>
              <a:rPr lang="he-IL" sz="1600" noProof="1"/>
              <a:t>הוא מורכב משכבה כפולה של פוספוליפידים, ומחלבונים</a:t>
            </a:r>
          </a:p>
          <a:p>
            <a:pPr eaLnBrk="1" hangingPunct="1"/>
            <a:r>
              <a:rPr lang="he-IL" sz="1600" noProof="1"/>
              <a:t>(מקצתם חלבוני העברה: תעלות, נשאים, משאבות).</a:t>
            </a:r>
          </a:p>
          <a:p>
            <a:pPr eaLnBrk="1" hangingPunct="1"/>
            <a:r>
              <a:rPr lang="he-IL" sz="1600" noProof="1"/>
              <a:t>לקרום חדירות בררנית, והוא בעל תפקיד מרכזי בשמירת ההומאוסטזיס של הרכב מומסים קבוע בתוך תא החיידק, השונה מהרכב המומסים </a:t>
            </a:r>
            <a:r>
              <a:rPr lang="he-IL" sz="1600" noProof="1">
                <a:solidFill>
                  <a:srgbClr val="000000"/>
                </a:solidFill>
              </a:rPr>
              <a:t>בסביבה.</a:t>
            </a:r>
          </a:p>
        </p:txBody>
      </p:sp>
      <p:pic>
        <p:nvPicPr>
          <p:cNvPr id="48140" name="Picture 6" descr="File:Average prokaryote cell- unlabled.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727200"/>
            <a:ext cx="36131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TextBox 8"/>
          <p:cNvSpPr txBox="1">
            <a:spLocks noChangeArrowheads="1"/>
          </p:cNvSpPr>
          <p:nvPr/>
        </p:nvSpPr>
        <p:spPr bwMode="auto">
          <a:xfrm>
            <a:off x="492125" y="4414838"/>
            <a:ext cx="1990725" cy="830262"/>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ריבוזומים</a:t>
            </a:r>
          </a:p>
          <a:p>
            <a:pPr eaLnBrk="1" hangingPunct="1"/>
            <a:r>
              <a:rPr lang="he-IL" sz="1600" noProof="1">
                <a:solidFill>
                  <a:srgbClr val="000000"/>
                </a:solidFill>
              </a:rPr>
              <a:t>בהם נבנים חלבונים (בתהליך תרגום)</a:t>
            </a:r>
          </a:p>
        </p:txBody>
      </p:sp>
      <p:cxnSp>
        <p:nvCxnSpPr>
          <p:cNvPr id="32" name="מחבר חץ ישר 31"/>
          <p:cNvCxnSpPr/>
          <p:nvPr/>
        </p:nvCxnSpPr>
        <p:spPr>
          <a:xfrm>
            <a:off x="4811713" y="2436813"/>
            <a:ext cx="0" cy="625475"/>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H="1" flipV="1">
            <a:off x="5940425" y="3198813"/>
            <a:ext cx="2232025" cy="44608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חץ ישר 35"/>
          <p:cNvCxnSpPr/>
          <p:nvPr/>
        </p:nvCxnSpPr>
        <p:spPr>
          <a:xfrm flipV="1">
            <a:off x="4895850" y="3338513"/>
            <a:ext cx="863600" cy="2039937"/>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מחבר חץ ישר 39"/>
          <p:cNvCxnSpPr/>
          <p:nvPr/>
        </p:nvCxnSpPr>
        <p:spPr>
          <a:xfrm>
            <a:off x="2803525" y="3495675"/>
            <a:ext cx="1666875" cy="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flipV="1">
            <a:off x="2443163" y="3573463"/>
            <a:ext cx="1552575" cy="100965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מחבר חץ ישר 47"/>
          <p:cNvCxnSpPr/>
          <p:nvPr/>
        </p:nvCxnSpPr>
        <p:spPr>
          <a:xfrm>
            <a:off x="2987675" y="1100138"/>
            <a:ext cx="1584325" cy="175260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מחבר חץ ישר 55"/>
          <p:cNvCxnSpPr/>
          <p:nvPr/>
        </p:nvCxnSpPr>
        <p:spPr>
          <a:xfrm>
            <a:off x="3522663" y="2230438"/>
            <a:ext cx="287337" cy="831850"/>
          </a:xfrm>
          <a:prstGeom prst="straightConnector1">
            <a:avLst/>
          </a:prstGeom>
          <a:ln>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149" name="TextBox 8"/>
          <p:cNvSpPr txBox="1">
            <a:spLocks noChangeArrowheads="1"/>
          </p:cNvSpPr>
          <p:nvPr/>
        </p:nvSpPr>
        <p:spPr bwMode="auto">
          <a:xfrm>
            <a:off x="5759450" y="3451225"/>
            <a:ext cx="3233738" cy="1814513"/>
          </a:xfrm>
          <a:prstGeom prst="rect">
            <a:avLst/>
          </a:prstGeom>
          <a:noFill/>
          <a:ln>
            <a:noFill/>
          </a:ln>
          <a:effectLst>
            <a:outerShdw sx="102000" sy="102000" algn="tl" rotWithShape="0">
              <a:srgbClr val="A6A6A6">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sz="1600" u="sng" noProof="1">
                <a:solidFill>
                  <a:srgbClr val="000000"/>
                </a:solidFill>
              </a:rPr>
              <a:t>דופן התא</a:t>
            </a:r>
          </a:p>
          <a:p>
            <a:pPr eaLnBrk="1" hangingPunct="1"/>
            <a:r>
              <a:rPr lang="he-IL" sz="1600" noProof="1"/>
              <a:t>בנוי מרב-סוכר (שאינו תאית). </a:t>
            </a:r>
          </a:p>
          <a:p>
            <a:pPr eaLnBrk="1" hangingPunct="1"/>
            <a:r>
              <a:rPr lang="he-IL" sz="1600" noProof="1"/>
              <a:t>הדופן קובעת את צורת התא </a:t>
            </a:r>
          </a:p>
          <a:p>
            <a:pPr eaLnBrk="1" hangingPunct="1"/>
            <a:r>
              <a:rPr lang="he-IL" sz="1600" noProof="1"/>
              <a:t>ומגִנה עליו מפגיעות מכניות ומהתפוצצות בסביבה היפוטונית</a:t>
            </a:r>
          </a:p>
          <a:p>
            <a:pPr eaLnBrk="1" hangingPunct="1"/>
            <a:endParaRPr lang="he-IL" sz="1600" noProof="1">
              <a:solidFill>
                <a:srgbClr val="000000"/>
              </a:solidFill>
            </a:endParaRPr>
          </a:p>
          <a:p>
            <a:pPr eaLnBrk="1" hangingPunct="1"/>
            <a:endParaRPr lang="he-IL" sz="1600" noProof="1">
              <a:solidFill>
                <a:srgbClr val="000000"/>
              </a:solidFill>
            </a:endParaRPr>
          </a:p>
        </p:txBody>
      </p:sp>
      <p:sp>
        <p:nvSpPr>
          <p:cNvPr id="22"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50E5908-A01C-415A-9C2A-AE1F4CF68637}"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מבנים בתא החיידק – שוטונים וריסים</a:t>
            </a:r>
            <a:endParaRPr lang="he-IL" sz="1800" dirty="0" smtClean="0"/>
          </a:p>
        </p:txBody>
      </p:sp>
      <p:pic>
        <p:nvPicPr>
          <p:cNvPr id="491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133600"/>
            <a:ext cx="3651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מלבן 1"/>
          <p:cNvSpPr>
            <a:spLocks noChangeArrowheads="1"/>
          </p:cNvSpPr>
          <p:nvPr/>
        </p:nvSpPr>
        <p:spPr bwMode="auto">
          <a:xfrm>
            <a:off x="3059113" y="4706938"/>
            <a:ext cx="2051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100">
                <a:solidFill>
                  <a:srgbClr val="000000"/>
                </a:solidFill>
                <a:latin typeface="Calibri" pitchFamily="34" charset="0"/>
                <a:cs typeface="Calibri" pitchFamily="34" charset="0"/>
              </a:rPr>
              <a:t>istockphoto.com/Henrik Jonsson</a:t>
            </a:r>
            <a:endParaRPr lang="he-IL" sz="1100">
              <a:solidFill>
                <a:srgbClr val="000000"/>
              </a:solidFill>
            </a:endParaRPr>
          </a:p>
        </p:txBody>
      </p:sp>
      <p:sp>
        <p:nvSpPr>
          <p:cNvPr id="17" name="TextBox 8"/>
          <p:cNvSpPr txBox="1">
            <a:spLocks noChangeArrowheads="1"/>
          </p:cNvSpPr>
          <p:nvPr/>
        </p:nvSpPr>
        <p:spPr bwMode="auto">
          <a:xfrm>
            <a:off x="2051050" y="5084763"/>
            <a:ext cx="5113338" cy="1200150"/>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noProof="1" smtClean="0">
                <a:solidFill>
                  <a:schemeClr val="accent3"/>
                </a:solidFill>
              </a:rPr>
              <a:t>ריסים</a:t>
            </a:r>
            <a:endParaRPr lang="he-IL" noProof="1" smtClean="0">
              <a:solidFill>
                <a:schemeClr val="accent3"/>
              </a:solidFill>
            </a:endParaRPr>
          </a:p>
          <a:p>
            <a:pPr eaLnBrk="1" hangingPunct="1">
              <a:defRPr/>
            </a:pPr>
            <a:r>
              <a:rPr lang="he-IL" noProof="1" smtClean="0"/>
              <a:t>לפעמים, הריסים קשורים ליכולתם של חיידקים להיצמד לתאים בגוף ולגרום למחלות, הם קשורים גם לתהליך הקוניוגציה, שנלמד עליו בהמשך.</a:t>
            </a:r>
          </a:p>
        </p:txBody>
      </p:sp>
      <p:sp>
        <p:nvSpPr>
          <p:cNvPr id="18" name="TextBox 8"/>
          <p:cNvSpPr txBox="1">
            <a:spLocks noChangeArrowheads="1"/>
          </p:cNvSpPr>
          <p:nvPr/>
        </p:nvSpPr>
        <p:spPr bwMode="auto">
          <a:xfrm>
            <a:off x="2268538" y="550863"/>
            <a:ext cx="4895850" cy="1724025"/>
          </a:xfrm>
          <a:prstGeom prst="rect">
            <a:avLst/>
          </a:prstGeom>
          <a:noFill/>
          <a:ln>
            <a:noFill/>
          </a:ln>
          <a:effectLst>
            <a:outerShdw sx="102000" sy="102000" algn="tl" rotWithShape="0">
              <a:srgbClr val="A6A6A6">
                <a:alpha val="0"/>
              </a:srgbClr>
            </a:outerShdw>
          </a:effectLs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noProof="1" smtClean="0">
                <a:solidFill>
                  <a:schemeClr val="accent3"/>
                </a:solidFill>
              </a:rPr>
              <a:t>שוטון</a:t>
            </a:r>
            <a:r>
              <a:rPr lang="he-IL" u="sng" noProof="1" smtClean="0">
                <a:solidFill>
                  <a:srgbClr val="000000"/>
                </a:solidFill>
              </a:rPr>
              <a:t> </a:t>
            </a:r>
          </a:p>
          <a:p>
            <a:pPr eaLnBrk="1" hangingPunct="1">
              <a:defRPr/>
            </a:pPr>
            <a:r>
              <a:rPr lang="he-IL" noProof="1" smtClean="0">
                <a:solidFill>
                  <a:srgbClr val="000000"/>
                </a:solidFill>
              </a:rPr>
              <a:t>אבר תנועה. אינו מצוי בכל תאי החיידקים.</a:t>
            </a:r>
          </a:p>
          <a:p>
            <a:pPr eaLnBrk="1" hangingPunct="1">
              <a:defRPr/>
            </a:pPr>
            <a:r>
              <a:rPr lang="he-IL" noProof="1" smtClean="0">
                <a:solidFill>
                  <a:srgbClr val="000000"/>
                </a:solidFill>
              </a:rPr>
              <a:t>הנעת השוטון כרוכה בהשקעת אנרגיה (</a:t>
            </a:r>
            <a:r>
              <a:rPr lang="en-US" noProof="1" smtClean="0">
                <a:solidFill>
                  <a:srgbClr val="000000"/>
                </a:solidFill>
              </a:rPr>
              <a:t>ATP</a:t>
            </a:r>
            <a:r>
              <a:rPr lang="he-IL" noProof="1" smtClean="0">
                <a:solidFill>
                  <a:srgbClr val="000000"/>
                </a:solidFill>
              </a:rPr>
              <a:t>).</a:t>
            </a:r>
          </a:p>
          <a:p>
            <a:pPr eaLnBrk="1" hangingPunct="1">
              <a:defRPr/>
            </a:pPr>
            <a:r>
              <a:rPr lang="he-IL" noProof="1" smtClean="0">
                <a:solidFill>
                  <a:srgbClr val="000000"/>
                </a:solidFill>
              </a:rPr>
              <a:t>בין היתר, תנועת השוטון, מסייעת לחיידק לנוע לעבר מקורות מזון. </a:t>
            </a:r>
            <a:r>
              <a:rPr lang="he-IL" u="sng" noProof="1" smtClean="0">
                <a:solidFill>
                  <a:srgbClr val="000000"/>
                </a:solidFill>
              </a:rPr>
              <a:t>(בחיידק זה יש שלושה </a:t>
            </a:r>
            <a:r>
              <a:rPr lang="he-IL" u="sng" noProof="1" smtClean="0"/>
              <a:t>שוטונים</a:t>
            </a:r>
            <a:r>
              <a:rPr lang="he-IL" noProof="1" smtClean="0"/>
              <a:t>).</a:t>
            </a:r>
          </a:p>
          <a:p>
            <a:pPr eaLnBrk="1" hangingPunct="1">
              <a:defRPr/>
            </a:pPr>
            <a:endParaRPr lang="he-IL" sz="1600" noProof="1" smtClean="0">
              <a:solidFill>
                <a:srgbClr val="000000"/>
              </a:solidFill>
            </a:endParaRPr>
          </a:p>
        </p:txBody>
      </p:sp>
      <p:cxnSp>
        <p:nvCxnSpPr>
          <p:cNvPr id="10" name="מחבר חץ ישר 9"/>
          <p:cNvCxnSpPr/>
          <p:nvPr/>
        </p:nvCxnSpPr>
        <p:spPr>
          <a:xfrm>
            <a:off x="6011863" y="1989138"/>
            <a:ext cx="0" cy="503237"/>
          </a:xfrm>
          <a:prstGeom prst="straightConnector1">
            <a:avLst/>
          </a:prstGeom>
          <a:ln w="254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5508625" y="3573463"/>
            <a:ext cx="0" cy="1655762"/>
          </a:xfrm>
          <a:prstGeom prst="straightConnector1">
            <a:avLst/>
          </a:prstGeom>
          <a:ln w="25400">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5"/>
          <p:cNvSpPr>
            <a:spLocks noGrp="1"/>
          </p:cNvSpPr>
          <p:nvPr>
            <p:ph type="sldNum" sz="quarter" idx="12"/>
          </p:nvPr>
        </p:nvSpPr>
        <p:spPr bwMode="auto">
          <a:xfrm>
            <a:off x="107950" y="6524625"/>
            <a:ext cx="431800" cy="133350"/>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B6A5CD7-3743-45DC-B6E3-EC044E1508B5}"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10037</TotalTime>
  <Words>2809</Words>
  <Application>Microsoft Office PowerPoint</Application>
  <PresentationFormat>‫הצגה על המסך (4:3)</PresentationFormat>
  <Paragraphs>481</Paragraphs>
  <Slides>28</Slides>
  <Notes>1</Notes>
  <HiddenSlides>0</HiddenSlides>
  <MMClips>0</MMClips>
  <ScaleCrop>false</ScaleCrop>
  <HeadingPairs>
    <vt:vector size="4" baseType="variant">
      <vt:variant>
        <vt:lpstr>ערכת נושא</vt:lpstr>
      </vt:variant>
      <vt:variant>
        <vt:i4>8</vt:i4>
      </vt:variant>
      <vt:variant>
        <vt:lpstr>כותרות שקופיות</vt:lpstr>
      </vt:variant>
      <vt:variant>
        <vt:i4>28</vt:i4>
      </vt:variant>
    </vt:vector>
  </HeadingPairs>
  <TitlesOfParts>
    <vt:vector size="36" baseType="lpstr">
      <vt:lpstr>1_Office Theme</vt:lpstr>
      <vt:lpstr>2_Office Theme</vt:lpstr>
      <vt:lpstr>3_Office Theme</vt:lpstr>
      <vt:lpstr>4_Office Theme</vt:lpstr>
      <vt:lpstr>5_Office Theme</vt:lpstr>
      <vt:lpstr>6_Office Theme</vt:lpstr>
      <vt:lpstr>7_Office Theme</vt:lpstr>
      <vt:lpstr>8_Office Theme</vt:lpstr>
      <vt:lpstr>מצגת של PowerPoint</vt:lpstr>
      <vt:lpstr>מיקרוביולוגיה</vt:lpstr>
      <vt:lpstr>מיהם המיקרואורגניזמים? </vt:lpstr>
      <vt:lpstr>תזכורת: תאים פרוקריוטים לעומת תאים אאוקריוטים</vt:lpstr>
      <vt:lpstr>החלקים המשותפים לכל סוגי התאים</vt:lpstr>
      <vt:lpstr>תזכורת: מבנה תא אנימלי (תא בעל חיים)</vt:lpstr>
      <vt:lpstr>תזכורת: מבנה תא צמח</vt:lpstr>
      <vt:lpstr>מבנה תא חיידק</vt:lpstr>
      <vt:lpstr>מבנים בתא החיידק – שוטונים וריסים</vt:lpstr>
      <vt:lpstr>חיידקי גראם+ וחיידקי גראם-</vt:lpstr>
      <vt:lpstr>צורות החיידקים – הרחבה מעבר לנדרש בתכנית הלימודים</vt:lpstr>
      <vt:lpstr>שאלה 1</vt:lpstr>
      <vt:lpstr>תשובה</vt:lpstr>
      <vt:lpstr>שאלה 2</vt:lpstr>
      <vt:lpstr>תשובה</vt:lpstr>
      <vt:lpstr>שאלה 3</vt:lpstr>
      <vt:lpstr>תשובה</vt:lpstr>
      <vt:lpstr>שאלה 4</vt:lpstr>
      <vt:lpstr>תשובה</vt:lpstr>
      <vt:lpstr>שאלה 5</vt:lpstr>
      <vt:lpstr>תשובה</vt:lpstr>
      <vt:lpstr>תאוריית האנדוסימביוזה בתור הסבר למוצא תאים אאוקריוטיים</vt:lpstr>
      <vt:lpstr>בתנאים קשים חיידקים הופכים לנבגים</vt:lpstr>
      <vt:lpstr>שאלה 6</vt:lpstr>
      <vt:lpstr>תשובה</vt:lpstr>
      <vt:lpstr>סיכום</vt:lpstr>
      <vt:lpstr>שאלה 7: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655</cp:revision>
  <dcterms:created xsi:type="dcterms:W3CDTF">2010-09-05T07:07:37Z</dcterms:created>
  <dcterms:modified xsi:type="dcterms:W3CDTF">2015-09-03T17:45:07Z</dcterms:modified>
</cp:coreProperties>
</file>