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9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1" r:id="rId1"/>
    <p:sldMasterId id="2147483905" r:id="rId2"/>
    <p:sldMasterId id="2147483912" r:id="rId3"/>
    <p:sldMasterId id="2147483918" r:id="rId4"/>
    <p:sldMasterId id="2147483924" r:id="rId5"/>
    <p:sldMasterId id="2147483930" r:id="rId6"/>
    <p:sldMasterId id="2147483936" r:id="rId7"/>
    <p:sldMasterId id="2147483942" r:id="rId8"/>
    <p:sldMasterId id="2147484732" r:id="rId9"/>
    <p:sldMasterId id="2147484898" r:id="rId10"/>
    <p:sldMasterId id="2147484904" r:id="rId11"/>
  </p:sldMasterIdLst>
  <p:notesMasterIdLst>
    <p:notesMasterId r:id="rId39"/>
  </p:notesMasterIdLst>
  <p:sldIdLst>
    <p:sldId id="256" r:id="rId12"/>
    <p:sldId id="392" r:id="rId13"/>
    <p:sldId id="400" r:id="rId14"/>
    <p:sldId id="394" r:id="rId15"/>
    <p:sldId id="395" r:id="rId16"/>
    <p:sldId id="397" r:id="rId17"/>
    <p:sldId id="398" r:id="rId18"/>
    <p:sldId id="412" r:id="rId19"/>
    <p:sldId id="399" r:id="rId20"/>
    <p:sldId id="402" r:id="rId21"/>
    <p:sldId id="354" r:id="rId22"/>
    <p:sldId id="403" r:id="rId23"/>
    <p:sldId id="376" r:id="rId24"/>
    <p:sldId id="407" r:id="rId25"/>
    <p:sldId id="377" r:id="rId26"/>
    <p:sldId id="405" r:id="rId27"/>
    <p:sldId id="404" r:id="rId28"/>
    <p:sldId id="356" r:id="rId29"/>
    <p:sldId id="406" r:id="rId30"/>
    <p:sldId id="374" r:id="rId31"/>
    <p:sldId id="381" r:id="rId32"/>
    <p:sldId id="372" r:id="rId33"/>
    <p:sldId id="382" r:id="rId34"/>
    <p:sldId id="413" r:id="rId35"/>
    <p:sldId id="414" r:id="rId36"/>
    <p:sldId id="408" r:id="rId37"/>
    <p:sldId id="416" r:id="rId38"/>
  </p:sldIdLst>
  <p:sldSz cx="9144000" cy="6858000" type="screen4x3"/>
  <p:notesSz cx="6669088" cy="9926638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C72"/>
    <a:srgbClr val="FF6600"/>
    <a:srgbClr val="038EED"/>
    <a:srgbClr val="FFFCF7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385" autoAdjust="0"/>
    <p:restoredTop sz="86387" autoAdjust="0"/>
  </p:normalViewPr>
  <p:slideViewPr>
    <p:cSldViewPr>
      <p:cViewPr>
        <p:scale>
          <a:sx n="70" d="100"/>
          <a:sy n="70" d="100"/>
        </p:scale>
        <p:origin x="-115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84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779838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552363-0257-4708-895E-1CFFA78F5B3A}" type="datetimeFigureOut">
              <a:rPr lang="he-IL"/>
              <a:pPr>
                <a:defRPr/>
              </a:pPr>
              <a:t>י"א/אלול/תשע"ז</a:t>
            </a:fld>
            <a:endParaRPr lang="he-I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79838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589953-B363-4000-8A4D-45928A94A6DB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51681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54F935-3253-47F8-AE75-1673A98B99B8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e-I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F04DCD-825D-4866-95AE-FF5B26B3B283}" type="slidenum">
              <a:rPr lang="he-IL" smtClean="0"/>
              <a:pPr>
                <a:defRPr/>
              </a:pPr>
              <a:t>9</a:t>
            </a:fld>
            <a:endParaRPr lang="he-I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951486-D13C-4985-846B-2642DCBA255E}" type="slidenum">
              <a:rPr lang="he-IL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he-IL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0903EB-3F87-47DC-88A4-86812E283E1F}" type="slidenum">
              <a:rPr lang="he-IL" smtClean="0"/>
              <a:pPr>
                <a:defRPr/>
              </a:pPr>
              <a:t>13</a:t>
            </a:fld>
            <a:endParaRPr lang="he-I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FAD47-DE3C-4915-A9FC-90FEEEED5EEC}" type="slidenum">
              <a:rPr lang="he-IL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he-IL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0FCB-98AC-4D4D-8DF4-91C140EB759E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A2D70E41-D4E1-4F8E-8B7F-9CEEB089ACA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4537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44D7-221E-45D2-A720-2FABFE792149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625" y="6572250"/>
            <a:ext cx="2133600" cy="214313"/>
          </a:xfrm>
        </p:spPr>
        <p:txBody>
          <a:bodyPr/>
          <a:lstStyle>
            <a:lvl1pPr algn="l">
              <a:defRPr sz="1400"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79B13D91-0E1B-4597-87BF-EA9E85284CD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4209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16328-E417-4736-A5A5-36C9C159F3EA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DE681958-4B75-479A-92C8-9E2EAC389219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29458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749F2779-8520-45E0-92F1-B90A5154B1FA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34800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E0613484-2859-4573-8EAD-CB55BD05D7D7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72636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124FE-50C7-4429-B6FC-9E9048726D41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5AE9D-F5BF-4E83-8454-347031221ED5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76079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D1AEA-2E32-4F4F-BB03-B1F8411ABE3C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625" y="6572250"/>
            <a:ext cx="2133600" cy="214313"/>
          </a:xfrm>
        </p:spPr>
        <p:txBody>
          <a:bodyPr/>
          <a:lstStyle>
            <a:lvl1pPr algn="l">
              <a:defRPr sz="1400"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41657D59-59B8-4100-B58D-CA97226CA39F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19693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C9433-38ED-49CF-9300-C1A4A88A27C0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2267894F-9288-498C-889A-958C5B315ED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61570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F2012BB1-9063-49D2-9403-EAA681E03685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07045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19128645-1753-4D30-BF84-66E3F8566C0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92881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901E1-C1C4-4409-BC98-455A88A32826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AB1CA-E1B3-4749-9EDA-C83D1687ABCA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9451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+mn-lt"/>
                <a:cs typeface="+mn-cs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+mn-lt"/>
                <a:cs typeface="+mn-cs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4AB9A02F-D922-48F5-B62B-C62F336332DE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49207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BC5A7-AE2F-4AD4-A58C-CC513FDA0563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625" y="6572250"/>
            <a:ext cx="2133600" cy="214313"/>
          </a:xfrm>
        </p:spPr>
        <p:txBody>
          <a:bodyPr/>
          <a:lstStyle>
            <a:lvl1pPr algn="l">
              <a:defRPr sz="1400"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A12A272F-5951-4B55-B667-A2462D58A5C3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14240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4278B-E308-42F3-8580-9706D5A3CD39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6A8EE2DB-9D27-4A09-8E0C-2DBA202109A3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73037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5AEBF6A8-897C-47DC-9E80-6B8CF2227CD0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97805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F69DFF58-7F75-4069-ACAD-48AEAA6790C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05625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BCC3E-DF42-4053-BE39-6989C1E58FDB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625" y="6572250"/>
            <a:ext cx="2133600" cy="214313"/>
          </a:xfrm>
        </p:spPr>
        <p:txBody>
          <a:bodyPr/>
          <a:lstStyle>
            <a:lvl1pPr algn="l">
              <a:defRPr sz="1400"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73C8E84F-C4A1-4DC0-9C56-51852AB91889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15119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50F0A-7B19-4367-B194-688F031FD570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8D4A87B5-C82F-42ED-8FB7-DD7BE91F9CDD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47417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77C771EA-CF3B-42C6-AFAC-0F3DBDF707E6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83822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5346D0D6-4061-49E3-9E4F-9197D21D6137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55567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27613-798F-4A97-938C-E1F2359D2FB8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2A4E5-A497-4673-A614-B3F33A4B6B4F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55728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DCE75-F9D7-4988-BAF2-322E1FBCEADE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625" y="6572250"/>
            <a:ext cx="2133600" cy="214313"/>
          </a:xfrm>
        </p:spPr>
        <p:txBody>
          <a:bodyPr/>
          <a:lstStyle>
            <a:lvl1pPr algn="l">
              <a:defRPr sz="1400"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445CF473-DF36-478B-ADCE-EB9267D52B71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7550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+mn-lt"/>
                <a:cs typeface="+mn-cs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+mn-lt"/>
                <a:cs typeface="+mn-cs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E53918E1-3327-4BBC-B361-74A4F438744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35047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18F9F-2B97-4ECB-97A7-6EAA2F67379B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54F140F9-AF02-440D-81D4-F687EF39601F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05151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46F1D683-9BFD-459D-8931-057EF46B03D0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5107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673AC040-7975-4181-A640-F06404F8BFAE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92139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F48B3-5EEE-4FF0-A4DF-4257328C531F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F592F-2FB7-432C-8DF0-7DE7A2222FA9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5405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9062A-6001-49E7-A86E-82C5224052F2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625" y="6572250"/>
            <a:ext cx="2133600" cy="214313"/>
          </a:xfrm>
        </p:spPr>
        <p:txBody>
          <a:bodyPr/>
          <a:lstStyle>
            <a:lvl1pPr algn="l">
              <a:defRPr sz="1400"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C32560AB-41E0-4273-A65D-28081293C390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73096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2A9A7-12DF-4A8C-91ED-E1E451C5F487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462D4DB0-4386-4862-A8FE-71E0050884E0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05813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FDB892A6-6D79-4572-9041-3353E2D74A45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636101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A1404BFA-E628-42BC-A2CF-D42972DD1ED6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65005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A18ED-12EB-434D-8503-DE82AAE59E20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0DC6A-FDA6-4B14-B15F-C622A896B7AE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261923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E918D-AE41-4A6F-8379-6BDD0B9E3891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625" y="6572250"/>
            <a:ext cx="2133600" cy="214313"/>
          </a:xfrm>
        </p:spPr>
        <p:txBody>
          <a:bodyPr/>
          <a:lstStyle>
            <a:lvl1pPr algn="l">
              <a:defRPr sz="1400"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E06F7252-350D-4FFC-8D23-32CECFD07D53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4187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64167-BF74-4B87-B597-1E0277FB9F60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69DAC-0A9B-4906-9B96-8B9DA9C18B74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816544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9206F-95DB-4A4A-9ADE-468DBE51E325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800AC63B-D4CD-4183-802E-01FF1A64F11F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001805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B14D42DF-F137-42AE-A8E5-F02BF1A3A2A0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199325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7C2A1388-F43C-45B5-8ADD-7635490D0B23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337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1BB05-AFB4-4EAF-8477-673799A1A2B7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9EA87-1788-45CF-93F1-D75A30BA3019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914925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CC14-77EA-465B-AB3B-F5F60E85DB12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625" y="6572250"/>
            <a:ext cx="2133600" cy="214313"/>
          </a:xfrm>
        </p:spPr>
        <p:txBody>
          <a:bodyPr/>
          <a:lstStyle>
            <a:lvl1pPr algn="l">
              <a:defRPr sz="1400"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4A30D378-ABDD-4048-B967-EBF8323DEFC0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97059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92965-9318-4558-9F49-1DCEAE41192D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 ספטמבר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49CA42F9-4349-4F37-B5AB-B9F84665D519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704420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4F0E7D5C-8356-4CC5-8F91-0FF18F5ACC9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951184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2E0B6857-3695-4574-B914-8022E7BEA407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919937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61572-EEDC-4E7D-9F18-ADEEE59C1428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 ספטמבר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402DF-7568-4E1F-BEF6-0490FC2A185D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015647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E4455-C658-4C7F-BD4A-1E70D97E3562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 ספטמבר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363C1BF9-8932-493B-90B5-9393B1EAA03A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310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04B36-591B-4D45-8D50-41F950372038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625" y="6572250"/>
            <a:ext cx="2133600" cy="214313"/>
          </a:xfrm>
        </p:spPr>
        <p:txBody>
          <a:bodyPr/>
          <a:lstStyle>
            <a:lvl1pPr algn="l">
              <a:defRPr sz="1400"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63A0C51F-8432-4CE8-ADB1-63914E26926B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187673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F4F94C92-992D-446B-949F-5CC5D1B3D087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74449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219E0CCD-779D-4D50-948E-7F21A8322F17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828143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72929-98E7-46B7-B51A-A0E114926BB3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 ספטמבר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D31DC-A36E-45E8-BB26-FA59312BF7E6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493046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7480B-37A0-4CEC-A069-E426D26A03DC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 ספטמבר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625" y="6572250"/>
            <a:ext cx="2133600" cy="214313"/>
          </a:xfrm>
        </p:spPr>
        <p:txBody>
          <a:bodyPr/>
          <a:lstStyle>
            <a:lvl1pPr algn="l">
              <a:defRPr sz="1400"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3A3E52A7-64F8-403B-AE55-6D94560C5D8D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1567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30161"/>
            <a:ext cx="7772400" cy="369881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800" b="1" smtClean="0"/>
            </a:lvl1pPr>
          </a:lstStyle>
          <a:p>
            <a:r>
              <a:rPr lang="he-IL" noProof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2B115-7A05-4D46-AA33-40F18BD16633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81C552CF-AB81-47D3-84E4-482753DFC17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045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שאלות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B20C7DA7-E097-43D8-8775-76E12399C087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0835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e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231775" y="419100"/>
            <a:ext cx="8215313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57188" y="142875"/>
            <a:ext cx="8143875" cy="3079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FF6600"/>
                </a:solidFill>
                <a:latin typeface="Arial"/>
                <a:cs typeface="Arial"/>
              </a:rPr>
              <a:t>מעבר חומרים דרך הקרום באמצעות דיפוזיה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857750" y="500063"/>
            <a:ext cx="3643313" cy="357187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wrap="none" rtlCol="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b="1" dirty="0">
                <a:solidFill>
                  <a:srgbClr val="1D4C72"/>
                </a:solidFill>
                <a:latin typeface="Arial"/>
                <a:cs typeface="Arial"/>
              </a:rPr>
              <a:t>תשובות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14313" y="857250"/>
            <a:ext cx="8215312" cy="135730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200"/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214282" y="2500306"/>
            <a:ext cx="8215312" cy="13573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>
            <a:lvl1pPr marL="0" algn="r" defTabSz="914400" rtl="1" eaLnBrk="1" latinLnBrk="0" hangingPunct="1">
              <a:buNone/>
              <a:defRPr lang="he-IL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rgbClr val="FFFCF7"/>
                </a:solidFill>
              </a:defRPr>
            </a:lvl1pPr>
          </a:lstStyle>
          <a:p>
            <a:pPr>
              <a:defRPr/>
            </a:pPr>
            <a:fld id="{14A36549-DE7C-4CE8-8C2E-CB06CC3911E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214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E52EC-36C2-45A4-89D5-F113AF7F4478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313D2-39B6-4232-A505-48251E9A64CA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5477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4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F07A9E-6CEA-42DB-A014-165C59B150DD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988194-F74D-42BA-92CC-64D3AC532FFB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54" r:id="rId4"/>
    <p:sldLayoutId id="2147484865" r:id="rId5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1430F3-E623-4E29-B1B1-23024F91108C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 ספטמבר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58105A-45BD-4EB8-84F8-807B4C956E5E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6698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9" r:id="rId1"/>
    <p:sldLayoutId id="2147484900" r:id="rId2"/>
    <p:sldLayoutId id="2147484901" r:id="rId3"/>
    <p:sldLayoutId id="2147484902" r:id="rId4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2FAC41-6C8F-4FE9-A6C5-F4891068261B}" type="datetime8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 ספטמבר 17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C8382F-5220-43FD-8BFE-CD9B7F0EA103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9438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5" r:id="rId1"/>
    <p:sldLayoutId id="2147484906" r:id="rId2"/>
    <p:sldLayoutId id="2147484907" r:id="rId3"/>
    <p:sldLayoutId id="2147484908" r:id="rId4"/>
    <p:sldLayoutId id="2147484909" r:id="rId5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7F83BA-9EEF-4577-8D4C-57306C8EB08E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6B3D1B-B4D6-45D5-848A-BB5F937DB201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6" r:id="rId1"/>
    <p:sldLayoutId id="2147484867" r:id="rId2"/>
    <p:sldLayoutId id="2147484868" r:id="rId3"/>
    <p:sldLayoutId id="2147484855" r:id="rId4"/>
    <p:sldLayoutId id="2147484869" r:id="rId5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BAA84D-E8AD-43BB-9516-CF153C563831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20D55B-9AF6-4E37-A53D-146F7762C664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0" r:id="rId1"/>
    <p:sldLayoutId id="2147484871" r:id="rId2"/>
    <p:sldLayoutId id="2147484872" r:id="rId3"/>
    <p:sldLayoutId id="2147484856" r:id="rId4"/>
    <p:sldLayoutId id="2147484873" r:id="rId5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23FE15-70D2-481B-A937-E10B401D0A8D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1F55EB-1C0B-4FA3-B214-060667AA6281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4" r:id="rId1"/>
    <p:sldLayoutId id="2147484875" r:id="rId2"/>
    <p:sldLayoutId id="2147484876" r:id="rId3"/>
    <p:sldLayoutId id="2147484857" r:id="rId4"/>
    <p:sldLayoutId id="2147484877" r:id="rId5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011B39-3CC4-4DAD-A0CC-EA6503A5733B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A2F37A-F21F-49B9-9EAA-82BDD7AA6DF4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8" r:id="rId1"/>
    <p:sldLayoutId id="2147484879" r:id="rId2"/>
    <p:sldLayoutId id="2147484880" r:id="rId3"/>
    <p:sldLayoutId id="2147484881" r:id="rId4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249CD-FC2D-4A31-9AD2-6B4787523E07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9A976D-51E9-4475-B1D0-E764CA3561F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2" r:id="rId1"/>
    <p:sldLayoutId id="2147484883" r:id="rId2"/>
    <p:sldLayoutId id="2147484884" r:id="rId3"/>
    <p:sldLayoutId id="2147484858" r:id="rId4"/>
    <p:sldLayoutId id="2147484885" r:id="rId5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0E6B2B-2641-4710-BD75-117491F3F49B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A5D61C-9ECD-43BC-8C18-D706CF139B6D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6" r:id="rId1"/>
    <p:sldLayoutId id="2147484887" r:id="rId2"/>
    <p:sldLayoutId id="2147484888" r:id="rId3"/>
    <p:sldLayoutId id="2147484859" r:id="rId4"/>
    <p:sldLayoutId id="2147484889" r:id="rId5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24C500-A3B0-4D29-8CCD-0102088781C4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D193CA-6D91-4C64-A9C5-25FAE58A36A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0" r:id="rId1"/>
    <p:sldLayoutId id="2147484891" r:id="rId2"/>
    <p:sldLayoutId id="2147484892" r:id="rId3"/>
    <p:sldLayoutId id="2147484860" r:id="rId4"/>
    <p:sldLayoutId id="2147484893" r:id="rId5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E0F82E-4351-4254-B580-0A9AF02A566F}" type="datetime8">
              <a:rPr lang="he-IL"/>
              <a:pPr>
                <a:defRPr/>
              </a:pPr>
              <a:t>02 ספטמבר 17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564313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CF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E985DD-CC33-4B0A-87A9-8CBBD4B098A3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4" r:id="rId1"/>
    <p:sldLayoutId id="2147484895" r:id="rId2"/>
    <p:sldLayoutId id="2147484896" r:id="rId3"/>
    <p:sldLayoutId id="2147484861" r:id="rId4"/>
    <p:sldLayoutId id="2147484897" r:id="rId5"/>
  </p:sldLayoutIdLst>
  <p:hf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1.emf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emf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1.emf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emf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.cet.ac.il/science/genetics/gene6.asp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NA_Model_Crick-Watson.j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2852738"/>
            <a:ext cx="53816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2138" y="1197124"/>
            <a:ext cx="8143875" cy="64770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600" b="1" dirty="0">
                <a:solidFill>
                  <a:srgbClr val="FF6600"/>
                </a:solidFill>
                <a:latin typeface="+mn-lt"/>
                <a:cs typeface="+mn-cs"/>
              </a:rPr>
              <a:t>מבנה ה-</a:t>
            </a:r>
            <a:r>
              <a:rPr lang="en-US" sz="3600" b="1" dirty="0">
                <a:solidFill>
                  <a:srgbClr val="FF6600"/>
                </a:solidFill>
                <a:latin typeface="+mn-lt"/>
                <a:cs typeface="+mn-cs"/>
              </a:rPr>
              <a:t>DNA</a:t>
            </a:r>
            <a:endParaRPr lang="he-IL" sz="3600" b="1" dirty="0">
              <a:solidFill>
                <a:srgbClr val="FF6600"/>
              </a:solidFill>
              <a:latin typeface="+mn-lt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9763" y="2132211"/>
            <a:ext cx="8143875" cy="720725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r>
              <a:rPr lang="he-IL" sz="2000" dirty="0">
                <a:solidFill>
                  <a:schemeClr val="tx1"/>
                </a:solidFill>
              </a:rPr>
              <a:t> מהתא אל ה-</a:t>
            </a:r>
            <a:r>
              <a:rPr lang="en-US" sz="2000" dirty="0">
                <a:solidFill>
                  <a:schemeClr val="tx1"/>
                </a:solidFill>
              </a:rPr>
              <a:t> DNA</a:t>
            </a:r>
            <a:endParaRPr lang="he-IL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he-IL" sz="2000" dirty="0">
                <a:solidFill>
                  <a:schemeClr val="tx1"/>
                </a:solidFill>
              </a:rPr>
              <a:t>מבנה ה-</a:t>
            </a:r>
            <a:r>
              <a:rPr lang="en-US" sz="2000" dirty="0">
                <a:solidFill>
                  <a:schemeClr val="tx1"/>
                </a:solidFill>
              </a:rPr>
              <a:t>DNA</a:t>
            </a:r>
            <a:endParaRPr lang="he-IL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schemeClr val="tx1"/>
              </a:solidFill>
            </a:endParaRPr>
          </a:p>
        </p:txBody>
      </p:sp>
      <p:sp>
        <p:nvSpPr>
          <p:cNvPr id="47110" name="Rectangle 18"/>
          <p:cNvSpPr>
            <a:spLocks noChangeArrowheads="1"/>
          </p:cNvSpPr>
          <p:nvPr/>
        </p:nvSpPr>
        <p:spPr bwMode="auto">
          <a:xfrm>
            <a:off x="7275513" y="1772816"/>
            <a:ext cx="143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rgbClr val="1D4C72"/>
                </a:solidFill>
                <a:latin typeface="Calibri" pitchFamily="34" charset="0"/>
              </a:rPr>
              <a:t>נושאי השיעור</a:t>
            </a:r>
          </a:p>
        </p:txBody>
      </p:sp>
      <p:sp>
        <p:nvSpPr>
          <p:cNvPr id="47111" name="Rectangle 18"/>
          <p:cNvSpPr>
            <a:spLocks noChangeArrowheads="1"/>
          </p:cNvSpPr>
          <p:nvPr/>
        </p:nvSpPr>
        <p:spPr bwMode="auto">
          <a:xfrm>
            <a:off x="7143750" y="5445224"/>
            <a:ext cx="1409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rgbClr val="1D4C72"/>
                </a:solidFill>
                <a:latin typeface="Calibri" pitchFamily="34" charset="0"/>
              </a:rPr>
              <a:t>מצגות המשך</a:t>
            </a:r>
          </a:p>
        </p:txBody>
      </p:sp>
      <p:sp>
        <p:nvSpPr>
          <p:cNvPr id="14" name="Rectangle 17"/>
          <p:cNvSpPr/>
          <p:nvPr/>
        </p:nvSpPr>
        <p:spPr>
          <a:xfrm>
            <a:off x="639763" y="5805264"/>
            <a:ext cx="8143875" cy="72360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r>
              <a:rPr lang="he-IL" sz="2000" dirty="0">
                <a:solidFill>
                  <a:schemeClr val="tx1"/>
                </a:solidFill>
              </a:rPr>
              <a:t> מ-</a:t>
            </a:r>
            <a:r>
              <a:rPr lang="en-US" sz="2000" dirty="0">
                <a:solidFill>
                  <a:schemeClr val="tx1"/>
                </a:solidFill>
              </a:rPr>
              <a:t> DNA</a:t>
            </a:r>
            <a:r>
              <a:rPr lang="he-IL" sz="2000" dirty="0">
                <a:solidFill>
                  <a:schemeClr val="tx1"/>
                </a:solidFill>
              </a:rPr>
              <a:t> לחלבון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r>
              <a:rPr lang="he-IL" sz="2000" dirty="0">
                <a:solidFill>
                  <a:schemeClr val="tx1"/>
                </a:solidFill>
              </a:rPr>
              <a:t> נושא שכפול ה-</a:t>
            </a:r>
            <a:r>
              <a:rPr lang="en-US" sz="2000" dirty="0">
                <a:solidFill>
                  <a:schemeClr val="tx1"/>
                </a:solidFill>
              </a:rPr>
              <a:t>DNA</a:t>
            </a:r>
            <a:r>
              <a:rPr lang="he-IL" sz="2000" dirty="0">
                <a:solidFill>
                  <a:schemeClr val="tx1"/>
                </a:solidFill>
              </a:rPr>
              <a:t> נכלל במצגת: מחזור התא ותהליך שכפול ה-</a:t>
            </a:r>
            <a:r>
              <a:rPr lang="en-US" sz="2000" dirty="0">
                <a:solidFill>
                  <a:schemeClr val="tx1"/>
                </a:solidFill>
              </a:rPr>
              <a:t>DNA</a:t>
            </a:r>
            <a:endParaRPr lang="he-IL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73975" y="365755"/>
            <a:ext cx="8609582" cy="830997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wrap="squar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800" b="1" dirty="0" smtClean="0">
                <a:solidFill>
                  <a:srgbClr val="1D4C72"/>
                </a:solidFill>
                <a:latin typeface="+mn-lt"/>
                <a:cs typeface="+mn-cs"/>
              </a:rPr>
              <a:t>התא – מבנה ותפקוד</a:t>
            </a:r>
            <a:endParaRPr lang="he-IL" sz="4800" b="1" dirty="0">
              <a:solidFill>
                <a:srgbClr val="1D4C72"/>
              </a:solidFill>
              <a:latin typeface="+mn-lt"/>
              <a:cs typeface="+mn-cs"/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231775" y="1150714"/>
            <a:ext cx="8215313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כותרת 5"/>
          <p:cNvSpPr>
            <a:spLocks noGrp="1"/>
          </p:cNvSpPr>
          <p:nvPr>
            <p:ph type="ctrTitle"/>
          </p:nvPr>
        </p:nvSpPr>
        <p:spPr bwMode="auto">
          <a:xfrm>
            <a:off x="785813" y="71438"/>
            <a:ext cx="77724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e-IL" sz="1800" b="1" smtClean="0">
                <a:solidFill>
                  <a:srgbClr val="FF6600"/>
                </a:solidFill>
              </a:rPr>
              <a:t>תשובה</a:t>
            </a:r>
            <a:endParaRPr lang="he-IL" sz="1800" smtClean="0"/>
          </a:p>
        </p:txBody>
      </p:sp>
      <p:grpSp>
        <p:nvGrpSpPr>
          <p:cNvPr id="56325" name="קבוצה 2"/>
          <p:cNvGrpSpPr>
            <a:grpSpLocks/>
          </p:cNvGrpSpPr>
          <p:nvPr/>
        </p:nvGrpSpPr>
        <p:grpSpPr bwMode="auto">
          <a:xfrm>
            <a:off x="-127000" y="1330325"/>
            <a:ext cx="9021763" cy="5360988"/>
            <a:chOff x="366713" y="2060575"/>
            <a:chExt cx="8353425" cy="4657725"/>
          </a:xfrm>
        </p:grpSpPr>
        <p:pic>
          <p:nvPicPr>
            <p:cNvPr id="5634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6362700"/>
              <a:ext cx="276225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4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713" y="2060575"/>
              <a:ext cx="6956425" cy="465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 bwMode="auto">
            <a:xfrm>
              <a:off x="366713" y="3781878"/>
              <a:ext cx="1612477" cy="575147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dirty="0">
                  <a:solidFill>
                    <a:prstClr val="black"/>
                  </a:solidFill>
                  <a:latin typeface="Arial"/>
                  <a:cs typeface="Arial"/>
                </a:rPr>
                <a:t>   </a:t>
              </a:r>
              <a:r>
                <a:rPr lang="he-IL" b="1" dirty="0">
                  <a:solidFill>
                    <a:prstClr val="black"/>
                  </a:solidFill>
                  <a:latin typeface="Arial"/>
                  <a:cs typeface="Arial"/>
                </a:rPr>
                <a:t>כרומוזום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127000" y="465138"/>
            <a:ext cx="8582025" cy="369887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1D4C72"/>
                </a:solidFill>
                <a:latin typeface="Arial"/>
                <a:cs typeface="Arial"/>
              </a:rPr>
              <a:t>שאלה 1:</a:t>
            </a:r>
          </a:p>
        </p:txBody>
      </p:sp>
      <p:grpSp>
        <p:nvGrpSpPr>
          <p:cNvPr id="56327" name="קבוצה 50190"/>
          <p:cNvGrpSpPr>
            <a:grpSpLocks/>
          </p:cNvGrpSpPr>
          <p:nvPr/>
        </p:nvGrpSpPr>
        <p:grpSpPr bwMode="auto">
          <a:xfrm>
            <a:off x="7938" y="2220913"/>
            <a:ext cx="8689975" cy="2108200"/>
            <a:chOff x="7651" y="2220855"/>
            <a:chExt cx="8690039" cy="2108258"/>
          </a:xfrm>
        </p:grpSpPr>
        <p:pic>
          <p:nvPicPr>
            <p:cNvPr id="56336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" y="3384810"/>
              <a:ext cx="1374291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7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7776" y="3729038"/>
              <a:ext cx="1289914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8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8696" y="2828925"/>
              <a:ext cx="112158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מחבר חץ ישר 21"/>
            <p:cNvCxnSpPr/>
            <p:nvPr/>
          </p:nvCxnSpPr>
          <p:spPr>
            <a:xfrm>
              <a:off x="1615800" y="2820947"/>
              <a:ext cx="1587512" cy="365135"/>
            </a:xfrm>
            <a:prstGeom prst="straightConnector1">
              <a:avLst/>
            </a:prstGeom>
            <a:ln w="34925">
              <a:solidFill>
                <a:schemeClr val="accent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מחבר חץ ישר 33"/>
            <p:cNvCxnSpPr/>
            <p:nvPr/>
          </p:nvCxnSpPr>
          <p:spPr>
            <a:xfrm flipH="1" flipV="1">
              <a:off x="4339970" y="3860787"/>
              <a:ext cx="2968647" cy="407999"/>
            </a:xfrm>
            <a:prstGeom prst="straightConnector1">
              <a:avLst/>
            </a:prstGeom>
            <a:ln w="34925">
              <a:solidFill>
                <a:schemeClr val="accent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341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0744" y="2220855"/>
              <a:ext cx="1316343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2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373255"/>
              <a:ext cx="1677418" cy="1626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6" name="מחבר חץ ישר 55"/>
          <p:cNvCxnSpPr/>
          <p:nvPr/>
        </p:nvCxnSpPr>
        <p:spPr>
          <a:xfrm flipV="1">
            <a:off x="1187450" y="4795838"/>
            <a:ext cx="2295525" cy="217487"/>
          </a:xfrm>
          <a:prstGeom prst="straightConnector1">
            <a:avLst/>
          </a:prstGeom>
          <a:ln w="34925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חץ ישר 58"/>
          <p:cNvCxnSpPr/>
          <p:nvPr/>
        </p:nvCxnSpPr>
        <p:spPr>
          <a:xfrm>
            <a:off x="1187450" y="5013325"/>
            <a:ext cx="3151188" cy="128588"/>
          </a:xfrm>
          <a:prstGeom prst="straightConnector1">
            <a:avLst/>
          </a:prstGeom>
          <a:ln w="34925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80213" y="2373313"/>
            <a:ext cx="1223962" cy="569912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>
                <a:latin typeface="+mn-lt"/>
                <a:cs typeface="+mn-cs"/>
              </a:rPr>
              <a:t>קרום התא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40550" y="3311525"/>
            <a:ext cx="976313" cy="495300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>
                <a:latin typeface="+mn-lt"/>
                <a:cs typeface="+mn-cs"/>
              </a:rPr>
              <a:t>גרעין התא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18363" y="3941763"/>
            <a:ext cx="785812" cy="569912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>
                <a:latin typeface="+mn-lt"/>
                <a:cs typeface="+mn-cs"/>
              </a:rPr>
              <a:t>גרעינון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8625" y="2520950"/>
            <a:ext cx="1223963" cy="569913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>
                <a:latin typeface="+mn-lt"/>
                <a:cs typeface="+mn-cs"/>
              </a:rPr>
              <a:t>ציטופלסמה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1775" y="3371850"/>
            <a:ext cx="1223963" cy="569913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>
                <a:latin typeface="+mn-lt"/>
                <a:cs typeface="+mn-cs"/>
              </a:rPr>
              <a:t>כרומוזום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513" y="4727575"/>
            <a:ext cx="1223962" cy="569913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>
                <a:latin typeface="+mn-lt"/>
                <a:cs typeface="+mn-cs"/>
              </a:rPr>
              <a:t>אברוני תא</a:t>
            </a:r>
          </a:p>
        </p:txBody>
      </p:sp>
      <p:sp>
        <p:nvSpPr>
          <p:cNvPr id="26" name="Rectangle 3"/>
          <p:cNvSpPr/>
          <p:nvPr/>
        </p:nvSpPr>
        <p:spPr>
          <a:xfrm>
            <a:off x="384175" y="430634"/>
            <a:ext cx="8215313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197159" y="6237312"/>
            <a:ext cx="698705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CEFA07-D00C-4DF1-AC33-4CC8C8A6BFD5}" type="slidenum">
              <a:rPr lang="he-IL" sz="1100" smtClean="0">
                <a:solidFill>
                  <a:schemeClr val="bg1">
                    <a:lumMod val="6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he-IL" sz="11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23875" y="-255588"/>
            <a:ext cx="8215313" cy="2016126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שאלה 2: מהתא אל ה-</a:t>
            </a:r>
            <a:r>
              <a:rPr lang="en-US" sz="1800" b="1" dirty="0" smtClean="0">
                <a:solidFill>
                  <a:srgbClr val="FF6600"/>
                </a:solidFill>
                <a:ea typeface="+mn-ea"/>
              </a:rPr>
              <a:t>DNA</a:t>
            </a: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: סדרי גודל</a:t>
            </a:r>
            <a:endParaRPr lang="he-IL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95263" y="465138"/>
            <a:ext cx="8183562" cy="120015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1D4C72"/>
                </a:solidFill>
                <a:latin typeface="Arial"/>
                <a:cs typeface="Arial"/>
              </a:rPr>
              <a:t>שאלה 2: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א. כתבו ליד כל תמונה מהתמונות הבאות מה היא מתארת.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chemeClr val="tx2"/>
                </a:solidFill>
                <a:latin typeface="Arial"/>
                <a:cs typeface="Arial"/>
              </a:rPr>
              <a:t>היע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זרו במילים הבאות: כרומוזום, נוקליאוטיד, מולקולת</a:t>
            </a:r>
            <a:r>
              <a:rPr lang="en-US" dirty="0">
                <a:solidFill>
                  <a:srgbClr val="1D4C72"/>
                </a:solidFill>
                <a:latin typeface="Arial"/>
                <a:cs typeface="Arial"/>
              </a:rPr>
              <a:t>DNA  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, בסיס חנקני, גרעין התא, </a:t>
            </a:r>
            <a:r>
              <a:rPr lang="he-IL" dirty="0" smtClean="0">
                <a:solidFill>
                  <a:srgbClr val="1D4C72"/>
                </a:solidFill>
                <a:latin typeface="Arial"/>
                <a:cs typeface="Arial"/>
              </a:rPr>
              <a:t>תא.</a:t>
            </a: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0400" y="3430588"/>
            <a:ext cx="265113" cy="284162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>
                <a:latin typeface="+mn-lt"/>
                <a:cs typeface="+mn-cs"/>
              </a:rPr>
              <a:t>1</a:t>
            </a:r>
          </a:p>
        </p:txBody>
      </p:sp>
      <p:grpSp>
        <p:nvGrpSpPr>
          <p:cNvPr id="57351" name="קבוצה 9"/>
          <p:cNvGrpSpPr>
            <a:grpSpLocks/>
          </p:cNvGrpSpPr>
          <p:nvPr/>
        </p:nvGrpSpPr>
        <p:grpSpPr bwMode="auto">
          <a:xfrm>
            <a:off x="52388" y="1919288"/>
            <a:ext cx="8872537" cy="1552575"/>
            <a:chOff x="52394" y="1918536"/>
            <a:chExt cx="8872490" cy="1552728"/>
          </a:xfrm>
        </p:grpSpPr>
        <p:pic>
          <p:nvPicPr>
            <p:cNvPr id="57378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8084" y="1925429"/>
              <a:ext cx="1426800" cy="1500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7379" name="קבוצה 2"/>
            <p:cNvGrpSpPr>
              <a:grpSpLocks/>
            </p:cNvGrpSpPr>
            <p:nvPr/>
          </p:nvGrpSpPr>
          <p:grpSpPr bwMode="auto">
            <a:xfrm>
              <a:off x="2905929" y="1936285"/>
              <a:ext cx="1500470" cy="1500115"/>
              <a:chOff x="1537147" y="2276872"/>
              <a:chExt cx="1982341" cy="1982341"/>
            </a:xfrm>
          </p:grpSpPr>
          <p:pic>
            <p:nvPicPr>
              <p:cNvPr id="57393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7147" y="2276872"/>
                <a:ext cx="1982341" cy="1982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394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608" y="2454776"/>
                <a:ext cx="1524529" cy="1622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395" name="Picture 1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5544" y="2699376"/>
                <a:ext cx="1714500" cy="1266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7380" name="קבוצה 1"/>
            <p:cNvGrpSpPr>
              <a:grpSpLocks/>
            </p:cNvGrpSpPr>
            <p:nvPr/>
          </p:nvGrpSpPr>
          <p:grpSpPr bwMode="auto">
            <a:xfrm>
              <a:off x="1590494" y="1918536"/>
              <a:ext cx="1373298" cy="1552728"/>
              <a:chOff x="3753643" y="4259213"/>
              <a:chExt cx="1826469" cy="1770523"/>
            </a:xfrm>
          </p:grpSpPr>
          <p:pic>
            <p:nvPicPr>
              <p:cNvPr id="57390" name="Picture 1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3643" y="4259213"/>
                <a:ext cx="1826469" cy="1770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391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0672" y="4437113"/>
                <a:ext cx="1092347" cy="129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392" name="Picture 1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0672" y="4852374"/>
                <a:ext cx="1008063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738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4" y="1949741"/>
              <a:ext cx="1475166" cy="1475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82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924" y="1918536"/>
              <a:ext cx="1486160" cy="1552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7383" name="קבוצה 8"/>
            <p:cNvGrpSpPr>
              <a:grpSpLocks/>
            </p:cNvGrpSpPr>
            <p:nvPr/>
          </p:nvGrpSpPr>
          <p:grpSpPr bwMode="auto">
            <a:xfrm>
              <a:off x="4464261" y="1918536"/>
              <a:ext cx="1547663" cy="1552728"/>
              <a:chOff x="3635512" y="3951242"/>
              <a:chExt cx="1446005" cy="1298266"/>
            </a:xfrm>
          </p:grpSpPr>
          <p:grpSp>
            <p:nvGrpSpPr>
              <p:cNvPr id="57384" name="קבוצה 22"/>
              <p:cNvGrpSpPr>
                <a:grpSpLocks/>
              </p:cNvGrpSpPr>
              <p:nvPr/>
            </p:nvGrpSpPr>
            <p:grpSpPr bwMode="auto">
              <a:xfrm>
                <a:off x="3635512" y="3951242"/>
                <a:ext cx="1446005" cy="1298266"/>
                <a:chOff x="3753643" y="4259213"/>
                <a:chExt cx="1826469" cy="1770523"/>
              </a:xfrm>
            </p:grpSpPr>
            <p:pic>
              <p:nvPicPr>
                <p:cNvPr id="57387" name="Picture 11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53643" y="4259213"/>
                  <a:ext cx="1826469" cy="17705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7388" name="Picture 10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40672" y="4437113"/>
                  <a:ext cx="1092347" cy="1296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7389" name="Picture 1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40672" y="4852374"/>
                  <a:ext cx="1008063" cy="584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7385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9726" y="4113839"/>
                <a:ext cx="947000" cy="918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אליפסה 7"/>
              <p:cNvSpPr/>
              <p:nvPr/>
            </p:nvSpPr>
            <p:spPr>
              <a:xfrm>
                <a:off x="4206338" y="4386652"/>
                <a:ext cx="215066" cy="26947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/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2038350" y="3430588"/>
            <a:ext cx="265113" cy="284162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>
                <a:latin typeface="+mn-lt"/>
                <a:cs typeface="+mn-cs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65513" y="3422650"/>
            <a:ext cx="265112" cy="284163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>
                <a:latin typeface="+mn-lt"/>
                <a:cs typeface="+mn-cs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00625" y="3398838"/>
            <a:ext cx="265113" cy="284162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>
                <a:latin typeface="+mn-lt"/>
                <a:cs typeface="+mn-cs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16688" y="3398838"/>
            <a:ext cx="263525" cy="284162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>
                <a:latin typeface="+mn-lt"/>
                <a:cs typeface="+mn-cs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83550" y="3416300"/>
            <a:ext cx="265113" cy="285750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>
                <a:latin typeface="+mn-lt"/>
                <a:cs typeface="+mn-cs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4325" y="3908425"/>
            <a:ext cx="8183563" cy="646113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ב. סדרו את התמונות על פי </a:t>
            </a:r>
            <a:r>
              <a:rPr lang="he-IL" dirty="0">
                <a:solidFill>
                  <a:schemeClr val="tx2"/>
                </a:solidFill>
                <a:latin typeface="Arial"/>
                <a:cs typeface="Arial"/>
              </a:rPr>
              <a:t>סדר גודל</a:t>
            </a:r>
            <a:r>
              <a:rPr lang="he-IL" dirty="0">
                <a:latin typeface="Arial"/>
                <a:cs typeface="Arial"/>
              </a:rPr>
              <a:t>, 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מהגדול אל הקטן. כתבו את מספרי התמונות בתוך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   </a:t>
            </a:r>
            <a:r>
              <a:rPr lang="he-IL" dirty="0" smtClean="0">
                <a:solidFill>
                  <a:srgbClr val="1D4C72"/>
                </a:solidFill>
                <a:latin typeface="Arial"/>
                <a:cs typeface="Arial"/>
              </a:rPr>
              <a:t>המשבצות.</a:t>
            </a: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</p:txBody>
      </p:sp>
      <p:grpSp>
        <p:nvGrpSpPr>
          <p:cNvPr id="57358" name="קבוצה 11"/>
          <p:cNvGrpSpPr>
            <a:grpSpLocks/>
          </p:cNvGrpSpPr>
          <p:nvPr/>
        </p:nvGrpSpPr>
        <p:grpSpPr bwMode="auto">
          <a:xfrm>
            <a:off x="712788" y="4708525"/>
            <a:ext cx="7753350" cy="1797050"/>
            <a:chOff x="845677" y="4521713"/>
            <a:chExt cx="7753811" cy="1795992"/>
          </a:xfrm>
        </p:grpSpPr>
        <p:grpSp>
          <p:nvGrpSpPr>
            <p:cNvPr id="57359" name="קבוצה 41"/>
            <p:cNvGrpSpPr>
              <a:grpSpLocks/>
            </p:cNvGrpSpPr>
            <p:nvPr/>
          </p:nvGrpSpPr>
          <p:grpSpPr bwMode="auto">
            <a:xfrm>
              <a:off x="6739125" y="4521713"/>
              <a:ext cx="1860363" cy="1795992"/>
              <a:chOff x="3268278" y="4369313"/>
              <a:chExt cx="2487613" cy="2488687"/>
            </a:xfrm>
          </p:grpSpPr>
          <p:pic>
            <p:nvPicPr>
              <p:cNvPr id="57376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8278" y="4369313"/>
                <a:ext cx="2487613" cy="248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377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6054" y="4653136"/>
                <a:ext cx="1941914" cy="1967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7360" name="קבוצה 44"/>
            <p:cNvGrpSpPr>
              <a:grpSpLocks/>
            </p:cNvGrpSpPr>
            <p:nvPr/>
          </p:nvGrpSpPr>
          <p:grpSpPr bwMode="auto">
            <a:xfrm>
              <a:off x="5100193" y="4641047"/>
              <a:ext cx="1548541" cy="1591168"/>
              <a:chOff x="3268278" y="4369313"/>
              <a:chExt cx="2487613" cy="2488687"/>
            </a:xfrm>
          </p:grpSpPr>
          <p:pic>
            <p:nvPicPr>
              <p:cNvPr id="57374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8278" y="4369313"/>
                <a:ext cx="2487613" cy="248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375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6054" y="4653136"/>
                <a:ext cx="1941914" cy="1967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7361" name="קבוצה 47"/>
            <p:cNvGrpSpPr>
              <a:grpSpLocks/>
            </p:cNvGrpSpPr>
            <p:nvPr/>
          </p:nvGrpSpPr>
          <p:grpSpPr bwMode="auto">
            <a:xfrm>
              <a:off x="3631611" y="4739691"/>
              <a:ext cx="1415639" cy="1423863"/>
              <a:chOff x="3268278" y="4369313"/>
              <a:chExt cx="2487613" cy="2488687"/>
            </a:xfrm>
          </p:grpSpPr>
          <p:pic>
            <p:nvPicPr>
              <p:cNvPr id="57372" name="Picture 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8278" y="4369313"/>
                <a:ext cx="2487613" cy="248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373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6054" y="4653136"/>
                <a:ext cx="1941914" cy="1967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7362" name="קבוצה 50"/>
            <p:cNvGrpSpPr>
              <a:grpSpLocks/>
            </p:cNvGrpSpPr>
            <p:nvPr/>
          </p:nvGrpSpPr>
          <p:grpSpPr bwMode="auto">
            <a:xfrm>
              <a:off x="2405374" y="4853983"/>
              <a:ext cx="1163160" cy="1088505"/>
              <a:chOff x="3268278" y="4369313"/>
              <a:chExt cx="2487613" cy="2488687"/>
            </a:xfrm>
          </p:grpSpPr>
          <p:pic>
            <p:nvPicPr>
              <p:cNvPr id="57370" name="Picture 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8278" y="4369313"/>
                <a:ext cx="2487613" cy="248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371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6054" y="4653136"/>
                <a:ext cx="1941914" cy="1967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7363" name="קבוצה 53"/>
            <p:cNvGrpSpPr>
              <a:grpSpLocks/>
            </p:cNvGrpSpPr>
            <p:nvPr/>
          </p:nvGrpSpPr>
          <p:grpSpPr bwMode="auto">
            <a:xfrm>
              <a:off x="1567710" y="4978121"/>
              <a:ext cx="766998" cy="815003"/>
              <a:chOff x="3268278" y="4369313"/>
              <a:chExt cx="2487613" cy="2488687"/>
            </a:xfrm>
          </p:grpSpPr>
          <p:pic>
            <p:nvPicPr>
              <p:cNvPr id="57368" name="Picture 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8278" y="4369313"/>
                <a:ext cx="2487613" cy="248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369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6054" y="4653136"/>
                <a:ext cx="1941914" cy="1967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7364" name="קבוצה 56"/>
            <p:cNvGrpSpPr>
              <a:grpSpLocks/>
            </p:cNvGrpSpPr>
            <p:nvPr/>
          </p:nvGrpSpPr>
          <p:grpSpPr bwMode="auto">
            <a:xfrm>
              <a:off x="845677" y="5071067"/>
              <a:ext cx="584156" cy="629110"/>
              <a:chOff x="3268278" y="4369313"/>
              <a:chExt cx="2487613" cy="2488687"/>
            </a:xfrm>
          </p:grpSpPr>
          <p:pic>
            <p:nvPicPr>
              <p:cNvPr id="57366" name="Picture 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8278" y="4369313"/>
                <a:ext cx="2487613" cy="2488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367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6054" y="4653136"/>
                <a:ext cx="1941914" cy="1967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7365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210" y="5211696"/>
              <a:ext cx="358735" cy="347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Rectangle 3"/>
          <p:cNvSpPr/>
          <p:nvPr/>
        </p:nvSpPr>
        <p:spPr>
          <a:xfrm>
            <a:off x="384175" y="430634"/>
            <a:ext cx="8215313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53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197159" y="6237312"/>
            <a:ext cx="807689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CEFA07-D00C-4DF1-AC33-4CC8C8A6BFD5}" type="slidenum">
              <a:rPr lang="he-IL" sz="1100" smtClean="0">
                <a:solidFill>
                  <a:schemeClr val="bg1">
                    <a:lumMod val="6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he-IL" sz="11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23875" y="-255588"/>
            <a:ext cx="8215313" cy="2016126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95263" y="465138"/>
            <a:ext cx="8183562" cy="120015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1D4C72"/>
                </a:solidFill>
                <a:latin typeface="Arial"/>
                <a:cs typeface="Arial"/>
              </a:rPr>
              <a:t>שאלה 2: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א. כתבו ליד כל תמונה מהתמונות הבאות מה היא מתארת.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chemeClr val="tx2"/>
                </a:solidFill>
                <a:latin typeface="Arial"/>
                <a:cs typeface="Arial"/>
              </a:rPr>
              <a:t>היע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זרו במילים הבאות: כרומוזום, נוקליאוטיד, מולקולת</a:t>
            </a:r>
            <a:r>
              <a:rPr lang="en-US" dirty="0">
                <a:solidFill>
                  <a:srgbClr val="1D4C72"/>
                </a:solidFill>
                <a:latin typeface="Arial"/>
                <a:cs typeface="Arial"/>
              </a:rPr>
              <a:t>DNA 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, בסיס חנקני, גרעין התא, תא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1650" y="3370263"/>
            <a:ext cx="568325" cy="284162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>
                <a:latin typeface="+mn-lt"/>
                <a:cs typeface="+mn-cs"/>
              </a:rPr>
              <a:t>תא</a:t>
            </a:r>
          </a:p>
        </p:txBody>
      </p:sp>
      <p:grpSp>
        <p:nvGrpSpPr>
          <p:cNvPr id="58375" name="קבוצה 9"/>
          <p:cNvGrpSpPr>
            <a:grpSpLocks/>
          </p:cNvGrpSpPr>
          <p:nvPr/>
        </p:nvGrpSpPr>
        <p:grpSpPr bwMode="auto">
          <a:xfrm>
            <a:off x="52388" y="1919288"/>
            <a:ext cx="8872537" cy="1552575"/>
            <a:chOff x="52394" y="1918536"/>
            <a:chExt cx="8872490" cy="1552728"/>
          </a:xfrm>
        </p:grpSpPr>
        <p:pic>
          <p:nvPicPr>
            <p:cNvPr id="58409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8084" y="1925429"/>
              <a:ext cx="1426800" cy="1500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8410" name="קבוצה 2"/>
            <p:cNvGrpSpPr>
              <a:grpSpLocks/>
            </p:cNvGrpSpPr>
            <p:nvPr/>
          </p:nvGrpSpPr>
          <p:grpSpPr bwMode="auto">
            <a:xfrm>
              <a:off x="2905929" y="1936285"/>
              <a:ext cx="1500470" cy="1500115"/>
              <a:chOff x="1537147" y="2276872"/>
              <a:chExt cx="1982341" cy="1982341"/>
            </a:xfrm>
          </p:grpSpPr>
          <p:pic>
            <p:nvPicPr>
              <p:cNvPr id="58424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7147" y="2276872"/>
                <a:ext cx="1982341" cy="1982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425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9608" y="2454776"/>
                <a:ext cx="1524529" cy="1622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426" name="Picture 1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5544" y="2699376"/>
                <a:ext cx="1714500" cy="1266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8411" name="קבוצה 1"/>
            <p:cNvGrpSpPr>
              <a:grpSpLocks/>
            </p:cNvGrpSpPr>
            <p:nvPr/>
          </p:nvGrpSpPr>
          <p:grpSpPr bwMode="auto">
            <a:xfrm>
              <a:off x="1590494" y="1918536"/>
              <a:ext cx="1373298" cy="1552728"/>
              <a:chOff x="3753643" y="4259213"/>
              <a:chExt cx="1826469" cy="1770523"/>
            </a:xfrm>
          </p:grpSpPr>
          <p:pic>
            <p:nvPicPr>
              <p:cNvPr id="58421" name="Picture 1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3643" y="4259213"/>
                <a:ext cx="1826469" cy="1770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422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0672" y="4437113"/>
                <a:ext cx="1092347" cy="129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423" name="Picture 1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0672" y="4852374"/>
                <a:ext cx="1008063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841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4" y="1949741"/>
              <a:ext cx="1475166" cy="1475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13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924" y="1918536"/>
              <a:ext cx="1486160" cy="1552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8414" name="קבוצה 8"/>
            <p:cNvGrpSpPr>
              <a:grpSpLocks/>
            </p:cNvGrpSpPr>
            <p:nvPr/>
          </p:nvGrpSpPr>
          <p:grpSpPr bwMode="auto">
            <a:xfrm>
              <a:off x="4464261" y="1918536"/>
              <a:ext cx="1547663" cy="1552728"/>
              <a:chOff x="3635512" y="3951242"/>
              <a:chExt cx="1446005" cy="1298266"/>
            </a:xfrm>
          </p:grpSpPr>
          <p:grpSp>
            <p:nvGrpSpPr>
              <p:cNvPr id="58415" name="קבוצה 22"/>
              <p:cNvGrpSpPr>
                <a:grpSpLocks/>
              </p:cNvGrpSpPr>
              <p:nvPr/>
            </p:nvGrpSpPr>
            <p:grpSpPr bwMode="auto">
              <a:xfrm>
                <a:off x="3635512" y="3951242"/>
                <a:ext cx="1446005" cy="1298266"/>
                <a:chOff x="3753643" y="4259213"/>
                <a:chExt cx="1826469" cy="1770523"/>
              </a:xfrm>
            </p:grpSpPr>
            <p:pic>
              <p:nvPicPr>
                <p:cNvPr id="58418" name="Picture 11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53643" y="4259213"/>
                  <a:ext cx="1826469" cy="17705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8419" name="Picture 10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40672" y="4437113"/>
                  <a:ext cx="1092347" cy="1296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8420" name="Picture 1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40672" y="4852374"/>
                  <a:ext cx="1008063" cy="584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8416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9726" y="4113839"/>
                <a:ext cx="947000" cy="918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אליפסה 7"/>
              <p:cNvSpPr/>
              <p:nvPr/>
            </p:nvSpPr>
            <p:spPr>
              <a:xfrm>
                <a:off x="4206338" y="4386652"/>
                <a:ext cx="215066" cy="26947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/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1527175" y="3409950"/>
            <a:ext cx="1185863" cy="212725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>
                <a:latin typeface="+mn-lt"/>
                <a:cs typeface="+mn-cs"/>
              </a:rPr>
              <a:t>בסיס חנקני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36888" y="3398838"/>
            <a:ext cx="1042987" cy="260350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>
                <a:latin typeface="+mn-lt"/>
                <a:cs typeface="+mn-cs"/>
              </a:rPr>
              <a:t>נוקליאוטיד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78363" y="3398838"/>
            <a:ext cx="1025525" cy="284162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>
                <a:latin typeface="+mn-lt"/>
                <a:cs typeface="+mn-cs"/>
              </a:rPr>
              <a:t>גרעין התא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57913" y="3398838"/>
            <a:ext cx="1181100" cy="284162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>
                <a:latin typeface="+mn-lt"/>
                <a:cs typeface="+mn-cs"/>
              </a:rPr>
              <a:t>כרומוזום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97763" y="3416300"/>
            <a:ext cx="1427162" cy="290513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>
                <a:latin typeface="+mn-lt"/>
                <a:cs typeface="+mn-cs"/>
              </a:rPr>
              <a:t>מולקולת </a:t>
            </a:r>
            <a:r>
              <a:rPr lang="en-US" sz="1600" dirty="0">
                <a:latin typeface="+mn-lt"/>
                <a:cs typeface="+mn-cs"/>
              </a:rPr>
              <a:t>DNA</a:t>
            </a:r>
            <a:r>
              <a:rPr lang="he-IL" sz="1600" dirty="0">
                <a:latin typeface="+mn-lt"/>
                <a:cs typeface="+mn-cs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3063" y="3813175"/>
            <a:ext cx="8183562" cy="646113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ב. סדרו את התמונות על פי סדר גודל, מהגדול אל הקטן. כתבו את מספרי התמונות בתוך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   המשבצות</a:t>
            </a:r>
          </a:p>
        </p:txBody>
      </p:sp>
      <p:grpSp>
        <p:nvGrpSpPr>
          <p:cNvPr id="58382" name="קבוצה 4"/>
          <p:cNvGrpSpPr>
            <a:grpSpLocks/>
          </p:cNvGrpSpPr>
          <p:nvPr/>
        </p:nvGrpSpPr>
        <p:grpSpPr bwMode="auto">
          <a:xfrm>
            <a:off x="495300" y="4554538"/>
            <a:ext cx="7961313" cy="1795462"/>
            <a:chOff x="388279" y="4554676"/>
            <a:chExt cx="7960817" cy="1795992"/>
          </a:xfrm>
        </p:grpSpPr>
        <p:grpSp>
          <p:nvGrpSpPr>
            <p:cNvPr id="58383" name="קבוצה 11"/>
            <p:cNvGrpSpPr>
              <a:grpSpLocks/>
            </p:cNvGrpSpPr>
            <p:nvPr/>
          </p:nvGrpSpPr>
          <p:grpSpPr bwMode="auto">
            <a:xfrm>
              <a:off x="595285" y="4554676"/>
              <a:ext cx="7753811" cy="1795992"/>
              <a:chOff x="845677" y="4521713"/>
              <a:chExt cx="7753811" cy="1795992"/>
            </a:xfrm>
          </p:grpSpPr>
          <p:grpSp>
            <p:nvGrpSpPr>
              <p:cNvPr id="58390" name="קבוצה 41"/>
              <p:cNvGrpSpPr>
                <a:grpSpLocks/>
              </p:cNvGrpSpPr>
              <p:nvPr/>
            </p:nvGrpSpPr>
            <p:grpSpPr bwMode="auto">
              <a:xfrm>
                <a:off x="6739125" y="4521713"/>
                <a:ext cx="1860363" cy="1795992"/>
                <a:chOff x="3268278" y="4369313"/>
                <a:chExt cx="2487613" cy="2488687"/>
              </a:xfrm>
            </p:grpSpPr>
            <p:pic>
              <p:nvPicPr>
                <p:cNvPr id="58407" name="Picture 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8278" y="4369313"/>
                  <a:ext cx="2487613" cy="2488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8408" name="Picture 10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66054" y="4653136"/>
                  <a:ext cx="1941914" cy="19679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8391" name="קבוצה 44"/>
              <p:cNvGrpSpPr>
                <a:grpSpLocks/>
              </p:cNvGrpSpPr>
              <p:nvPr/>
            </p:nvGrpSpPr>
            <p:grpSpPr bwMode="auto">
              <a:xfrm>
                <a:off x="5100193" y="4641047"/>
                <a:ext cx="1548541" cy="1591168"/>
                <a:chOff x="3268278" y="4369313"/>
                <a:chExt cx="2487613" cy="2488687"/>
              </a:xfrm>
            </p:grpSpPr>
            <p:pic>
              <p:nvPicPr>
                <p:cNvPr id="58405" name="Picture 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8278" y="4369313"/>
                  <a:ext cx="2487613" cy="2488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8406" name="Picture 10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66054" y="4653136"/>
                  <a:ext cx="1941914" cy="19679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8392" name="קבוצה 47"/>
              <p:cNvGrpSpPr>
                <a:grpSpLocks/>
              </p:cNvGrpSpPr>
              <p:nvPr/>
            </p:nvGrpSpPr>
            <p:grpSpPr bwMode="auto">
              <a:xfrm>
                <a:off x="3631611" y="4739691"/>
                <a:ext cx="1415639" cy="1423863"/>
                <a:chOff x="3268278" y="4369313"/>
                <a:chExt cx="2487613" cy="2488687"/>
              </a:xfrm>
            </p:grpSpPr>
            <p:pic>
              <p:nvPicPr>
                <p:cNvPr id="58403" name="Picture 2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8278" y="4369313"/>
                  <a:ext cx="2487613" cy="2488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8404" name="Picture 10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66054" y="4653136"/>
                  <a:ext cx="1941914" cy="19679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8393" name="קבוצה 50"/>
              <p:cNvGrpSpPr>
                <a:grpSpLocks/>
              </p:cNvGrpSpPr>
              <p:nvPr/>
            </p:nvGrpSpPr>
            <p:grpSpPr bwMode="auto">
              <a:xfrm>
                <a:off x="2405374" y="4853983"/>
                <a:ext cx="1163160" cy="1088505"/>
                <a:chOff x="3268278" y="4369313"/>
                <a:chExt cx="2487613" cy="2488687"/>
              </a:xfrm>
            </p:grpSpPr>
            <p:pic>
              <p:nvPicPr>
                <p:cNvPr id="58401" name="Picture 2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8278" y="4369313"/>
                  <a:ext cx="2487613" cy="2488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8402" name="Picture 10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66054" y="4653136"/>
                  <a:ext cx="1941914" cy="19679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8394" name="קבוצה 53"/>
              <p:cNvGrpSpPr>
                <a:grpSpLocks/>
              </p:cNvGrpSpPr>
              <p:nvPr/>
            </p:nvGrpSpPr>
            <p:grpSpPr bwMode="auto">
              <a:xfrm>
                <a:off x="1567710" y="4978121"/>
                <a:ext cx="766998" cy="815003"/>
                <a:chOff x="3268278" y="4369313"/>
                <a:chExt cx="2487613" cy="2488687"/>
              </a:xfrm>
            </p:grpSpPr>
            <p:pic>
              <p:nvPicPr>
                <p:cNvPr id="58399" name="Picture 2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8278" y="4369313"/>
                  <a:ext cx="2487613" cy="2488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8400" name="Picture 10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66054" y="4653136"/>
                  <a:ext cx="1941914" cy="19679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8395" name="קבוצה 56"/>
              <p:cNvGrpSpPr>
                <a:grpSpLocks/>
              </p:cNvGrpSpPr>
              <p:nvPr/>
            </p:nvGrpSpPr>
            <p:grpSpPr bwMode="auto">
              <a:xfrm>
                <a:off x="845677" y="5071067"/>
                <a:ext cx="584156" cy="629110"/>
                <a:chOff x="3268278" y="4369313"/>
                <a:chExt cx="2487613" cy="2488687"/>
              </a:xfrm>
            </p:grpSpPr>
            <p:pic>
              <p:nvPicPr>
                <p:cNvPr id="58397" name="Picture 2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8278" y="4369313"/>
                  <a:ext cx="2487613" cy="2488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8398" name="Picture 10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66054" y="4653136"/>
                  <a:ext cx="1941914" cy="19679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8396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9210" y="5211696"/>
                <a:ext cx="358735" cy="347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" name="TextBox 60"/>
            <p:cNvSpPr txBox="1"/>
            <p:nvPr/>
          </p:nvSpPr>
          <p:spPr>
            <a:xfrm>
              <a:off x="7033140" y="5102525"/>
              <a:ext cx="771477" cy="647891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2800" dirty="0">
                  <a:latin typeface="+mn-lt"/>
                  <a:cs typeface="+mn-cs"/>
                </a:rPr>
                <a:t>תא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147307" y="5104113"/>
              <a:ext cx="954029" cy="765401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2400" dirty="0">
                  <a:latin typeface="+mn-lt"/>
                  <a:cs typeface="+mn-cs"/>
                </a:rPr>
                <a:t>גרעין תא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513872" y="5069178"/>
              <a:ext cx="1104831" cy="766988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2000" dirty="0">
                  <a:latin typeface="+mn-lt"/>
                  <a:cs typeface="+mn-cs"/>
                </a:rPr>
                <a:t>כרומוזום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148707" y="5042182"/>
              <a:ext cx="1104831" cy="765401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600" dirty="0">
                  <a:latin typeface="+mn-lt"/>
                  <a:cs typeface="+mn-cs"/>
                </a:rPr>
                <a:t>מולקולת </a:t>
              </a:r>
              <a:r>
                <a:rPr lang="en-US" sz="1600" dirty="0">
                  <a:latin typeface="+mn-lt"/>
                  <a:cs typeface="+mn-cs"/>
                </a:rPr>
                <a:t>DNA</a:t>
              </a:r>
              <a:endParaRPr lang="he-IL" sz="1600" dirty="0">
                <a:latin typeface="+mn-lt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129596" y="5086645"/>
              <a:ext cx="1104831" cy="765401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400" dirty="0">
                  <a:latin typeface="+mn-lt"/>
                  <a:cs typeface="+mn-cs"/>
                </a:rPr>
                <a:t>נוקליאוטיד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88279" y="5035830"/>
              <a:ext cx="928630" cy="765401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200" dirty="0">
                  <a:latin typeface="+mn-lt"/>
                  <a:cs typeface="+mn-cs"/>
                </a:rPr>
                <a:t>בסיס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200" dirty="0">
                  <a:latin typeface="+mn-lt"/>
                  <a:cs typeface="+mn-cs"/>
                </a:rPr>
                <a:t>חנקני</a:t>
              </a:r>
            </a:p>
          </p:txBody>
        </p:sp>
      </p:grpSp>
      <p:sp>
        <p:nvSpPr>
          <p:cNvPr id="59" name="Rectangle 3"/>
          <p:cNvSpPr/>
          <p:nvPr/>
        </p:nvSpPr>
        <p:spPr>
          <a:xfrm>
            <a:off x="384175" y="430634"/>
            <a:ext cx="8215313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60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197159" y="6237312"/>
            <a:ext cx="698705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CEFA07-D00C-4DF1-AC33-4CC8C8A6BFD5}" type="slidenum">
              <a:rPr lang="he-IL" sz="1100" smtClean="0">
                <a:solidFill>
                  <a:schemeClr val="bg1">
                    <a:lumMod val="6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e-IL" sz="11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שאלה 3: מבנה ה-</a:t>
            </a:r>
            <a:r>
              <a:rPr lang="en-US" sz="1800" b="1" dirty="0" smtClean="0">
                <a:solidFill>
                  <a:srgbClr val="FF6600"/>
                </a:solidFill>
                <a:ea typeface="+mn-ea"/>
              </a:rPr>
              <a:t>DNA</a:t>
            </a: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 </a:t>
            </a:r>
            <a:endParaRPr lang="he-IL" sz="1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39750" y="752475"/>
            <a:ext cx="8183563" cy="6186488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1D4C72"/>
                </a:solidFill>
                <a:latin typeface="Arial"/>
                <a:cs typeface="Arial"/>
              </a:rPr>
              <a:t>שאלה 3: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א. לפניכם תרשים המתאר את מבנה ה-</a:t>
            </a:r>
            <a:r>
              <a:rPr lang="en-US" dirty="0">
                <a:solidFill>
                  <a:srgbClr val="1D4C72"/>
                </a:solidFill>
                <a:latin typeface="Arial"/>
                <a:cs typeface="Arial"/>
              </a:rPr>
              <a:t>DNA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   סמנו בצבעים שונים את המרכיבים הבאים: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   גדיל, בסיס חנקני, נוקליאוטיד.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ב. נדמה את מולקולת ה-</a:t>
            </a:r>
            <a:r>
              <a:rPr lang="en-US" dirty="0">
                <a:solidFill>
                  <a:srgbClr val="1D4C72"/>
                </a:solidFill>
                <a:latin typeface="Arial"/>
                <a:cs typeface="Arial"/>
              </a:rPr>
              <a:t>DNA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לסולם: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  (מחקו את המיותר או השלימו את החסר)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   "עמודי הסולם" זהים/שונים בכל מולקולות ה-</a:t>
            </a:r>
            <a:r>
              <a:rPr lang="en-US" dirty="0">
                <a:solidFill>
                  <a:srgbClr val="1D4C72"/>
                </a:solidFill>
                <a:latin typeface="Arial"/>
                <a:cs typeface="Arial"/>
              </a:rPr>
              <a:t>DNA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  הם בנויים משרשרת ארוכה של שתי מולקולות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  החוזרות על עצמן בסדר קבוע: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    _______, _______, _______, _______.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FF66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</p:txBody>
      </p:sp>
      <p:grpSp>
        <p:nvGrpSpPr>
          <p:cNvPr id="59397" name="קבוצה 1"/>
          <p:cNvGrpSpPr>
            <a:grpSpLocks/>
          </p:cNvGrpSpPr>
          <p:nvPr/>
        </p:nvGrpSpPr>
        <p:grpSpPr bwMode="auto">
          <a:xfrm>
            <a:off x="582613" y="0"/>
            <a:ext cx="2670175" cy="6858000"/>
            <a:chOff x="582131" y="0"/>
            <a:chExt cx="2670395" cy="6858000"/>
          </a:xfrm>
        </p:grpSpPr>
        <p:pic>
          <p:nvPicPr>
            <p:cNvPr id="5939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31" y="0"/>
              <a:ext cx="267039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0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684896"/>
              <a:ext cx="1224136" cy="17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652588" y="276225"/>
            <a:ext cx="265112" cy="285750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>
                <a:latin typeface="+mn-lt"/>
                <a:cs typeface="+mn-cs"/>
              </a:rPr>
              <a:t>1</a:t>
            </a:r>
          </a:p>
        </p:txBody>
      </p:sp>
      <p:sp>
        <p:nvSpPr>
          <p:cNvPr id="10" name="Rectangle 3"/>
          <p:cNvSpPr/>
          <p:nvPr/>
        </p:nvSpPr>
        <p:spPr>
          <a:xfrm>
            <a:off x="5508104" y="430634"/>
            <a:ext cx="3091384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194954" y="6304235"/>
            <a:ext cx="704638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CEFA07-D00C-4DF1-AC33-4CC8C8A6BFD5}" type="slidenum">
              <a:rPr lang="he-IL" sz="1100" smtClean="0">
                <a:solidFill>
                  <a:schemeClr val="bg1">
                    <a:lumMod val="6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he-IL" sz="11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תשובה </a:t>
            </a:r>
            <a:endParaRPr lang="he-IL" sz="1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92100" y="782638"/>
            <a:ext cx="8183563" cy="590867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1D4C72"/>
                </a:solidFill>
                <a:latin typeface="Arial"/>
                <a:cs typeface="Arial"/>
              </a:rPr>
              <a:t>שאלה 3: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א. לפניכם תרשים המתאר את מבנה ה-</a:t>
            </a:r>
            <a:r>
              <a:rPr lang="en-US" dirty="0">
                <a:solidFill>
                  <a:srgbClr val="1D4C72"/>
                </a:solidFill>
                <a:latin typeface="Arial"/>
                <a:cs typeface="Arial"/>
              </a:rPr>
              <a:t>DNA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   סמנו בצבעים שונים את המרכיבים הבאים: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   גדיל, בסיס חנקני, נוקליאוטיד.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ב. נדמה את מולקולת ה-</a:t>
            </a:r>
            <a:r>
              <a:rPr lang="en-US" dirty="0">
                <a:solidFill>
                  <a:srgbClr val="1D4C72"/>
                </a:solidFill>
                <a:latin typeface="Arial"/>
                <a:cs typeface="Arial"/>
              </a:rPr>
              <a:t>DNA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לסולם: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  (מחקו את המיותר או השלימו את החסר)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   "עמודי הסולם" זהים בכל מולקולות ה-</a:t>
            </a:r>
            <a:r>
              <a:rPr lang="en-US" dirty="0">
                <a:solidFill>
                  <a:srgbClr val="1D4C72"/>
                </a:solidFill>
                <a:latin typeface="Arial"/>
                <a:cs typeface="Arial"/>
              </a:rPr>
              <a:t>DNA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  </a:t>
            </a:r>
            <a:r>
              <a:rPr lang="he-IL" dirty="0">
                <a:solidFill>
                  <a:schemeClr val="tx2"/>
                </a:solidFill>
                <a:latin typeface="Arial"/>
                <a:cs typeface="Arial"/>
              </a:rPr>
              <a:t>הם בנויים משרשרת ארוכה של שתי מולקולות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chemeClr val="tx2"/>
                </a:solidFill>
                <a:latin typeface="Arial"/>
                <a:cs typeface="Arial"/>
              </a:rPr>
              <a:t>   החוזרות על עצמן בסדר קבוע: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   </a:t>
            </a:r>
            <a:r>
              <a:rPr lang="he-IL" dirty="0">
                <a:solidFill>
                  <a:schemeClr val="accent3"/>
                </a:solidFill>
                <a:latin typeface="Arial"/>
                <a:cs typeface="Arial"/>
              </a:rPr>
              <a:t>זרחה-סוכר-זרחה-סוכר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...........</a:t>
            </a: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FF6600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</p:txBody>
      </p:sp>
      <p:grpSp>
        <p:nvGrpSpPr>
          <p:cNvPr id="60421" name="קבוצה 1"/>
          <p:cNvGrpSpPr>
            <a:grpSpLocks/>
          </p:cNvGrpSpPr>
          <p:nvPr/>
        </p:nvGrpSpPr>
        <p:grpSpPr bwMode="auto">
          <a:xfrm>
            <a:off x="509588" y="-26988"/>
            <a:ext cx="2670175" cy="6858001"/>
            <a:chOff x="582131" y="0"/>
            <a:chExt cx="2670395" cy="6858000"/>
          </a:xfrm>
        </p:grpSpPr>
        <p:pic>
          <p:nvPicPr>
            <p:cNvPr id="60430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31" y="0"/>
              <a:ext cx="267039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31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6684896"/>
              <a:ext cx="1224136" cy="17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652588" y="276225"/>
            <a:ext cx="265112" cy="285750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אליפסה 2"/>
          <p:cNvSpPr/>
          <p:nvPr/>
        </p:nvSpPr>
        <p:spPr>
          <a:xfrm>
            <a:off x="1800225" y="1989138"/>
            <a:ext cx="827088" cy="57626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</p:txBody>
      </p:sp>
      <p:sp>
        <p:nvSpPr>
          <p:cNvPr id="15" name="אליפסה 14"/>
          <p:cNvSpPr/>
          <p:nvPr/>
        </p:nvSpPr>
        <p:spPr>
          <a:xfrm>
            <a:off x="1800225" y="2565400"/>
            <a:ext cx="1379538" cy="6477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</p:txBody>
      </p:sp>
      <p:sp>
        <p:nvSpPr>
          <p:cNvPr id="16" name="אליפסה 15"/>
          <p:cNvSpPr/>
          <p:nvPr/>
        </p:nvSpPr>
        <p:spPr>
          <a:xfrm>
            <a:off x="539750" y="0"/>
            <a:ext cx="1547813" cy="68580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-720725" y="419100"/>
            <a:ext cx="1441450" cy="1368425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chemeClr val="accent3"/>
                </a:solidFill>
                <a:latin typeface="+mn-lt"/>
                <a:cs typeface="+mn-cs"/>
              </a:rPr>
              <a:t>גדיל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43213" y="1568450"/>
            <a:ext cx="1441450" cy="1368425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chemeClr val="accent3"/>
                </a:solidFill>
                <a:latin typeface="+mn-lt"/>
                <a:cs typeface="+mn-cs"/>
              </a:rPr>
              <a:t>בסיס חנקני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1613" y="2181225"/>
            <a:ext cx="1441450" cy="998538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chemeClr val="accent3"/>
                </a:solidFill>
                <a:latin typeface="+mn-lt"/>
                <a:cs typeface="+mn-cs"/>
              </a:rPr>
              <a:t>נוקליאוטיד</a:t>
            </a:r>
          </a:p>
        </p:txBody>
      </p:sp>
      <p:cxnSp>
        <p:nvCxnSpPr>
          <p:cNvPr id="8" name="מחבר חץ ישר 7"/>
          <p:cNvCxnSpPr/>
          <p:nvPr/>
        </p:nvCxnSpPr>
        <p:spPr>
          <a:xfrm flipH="1">
            <a:off x="2339975" y="2252663"/>
            <a:ext cx="839788" cy="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/>
          <p:nvPr/>
        </p:nvSpPr>
        <p:spPr>
          <a:xfrm>
            <a:off x="5436096" y="430952"/>
            <a:ext cx="316339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197159" y="6237312"/>
            <a:ext cx="698705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CEFA07-D00C-4DF1-AC33-4CC8C8A6BFD5}" type="slidenum">
              <a:rPr lang="he-IL" sz="1100" smtClean="0">
                <a:solidFill>
                  <a:schemeClr val="bg1">
                    <a:lumMod val="6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he-IL" sz="11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12750"/>
            <a:ext cx="356235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8313" y="523875"/>
            <a:ext cx="8183562" cy="3138488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1D4C72"/>
                </a:solidFill>
                <a:latin typeface="Arial"/>
                <a:cs typeface="Arial"/>
              </a:rPr>
              <a:t>שאלה 4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בציור מתואר קטע של מולקולת של ה-</a:t>
            </a:r>
            <a:r>
              <a:rPr lang="en-US" dirty="0">
                <a:solidFill>
                  <a:srgbClr val="1D4C72"/>
                </a:solidFill>
                <a:latin typeface="Arial"/>
                <a:cs typeface="Arial"/>
              </a:rPr>
              <a:t>.DNA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הנוקליאוטידים תוארו על </a:t>
            </a:r>
            <a:r>
              <a:rPr lang="he-IL" dirty="0">
                <a:solidFill>
                  <a:schemeClr val="tx2"/>
                </a:solidFill>
                <a:latin typeface="Arial"/>
                <a:cs typeface="Arial"/>
              </a:rPr>
              <a:t>מרכיביהם: סוכר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, זרחה ובסיס.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מהו הצירוף הנכון?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     א.1-זרחה, 2-סוכר, 3-בסיס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     ב.1-בסיס, 2-סוכר, 3-זרחה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     ג. 1-זרחה, 2-בסיס, 3-סוכר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     ד.1-סוכר, 2-זרחה, 3-בסיס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</p:txBody>
      </p:sp>
      <p:sp>
        <p:nvSpPr>
          <p:cNvPr id="21515" name="Slide Number Placeholder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339769-24DF-49FE-8A3F-6051FEC24AF9}" type="slidenum">
              <a:rPr lang="he-IL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he-IL" sz="1800" dirty="0" smtClean="0"/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שאלה 4: מבנה ה-</a:t>
            </a:r>
            <a:r>
              <a:rPr lang="en-US" sz="1800" b="1" dirty="0" smtClean="0">
                <a:solidFill>
                  <a:srgbClr val="FF6600"/>
                </a:solidFill>
                <a:ea typeface="+mn-ea"/>
              </a:rPr>
              <a:t>DNA</a:t>
            </a:r>
            <a:endParaRPr lang="he-IL" sz="1800" dirty="0" smtClean="0"/>
          </a:p>
        </p:txBody>
      </p:sp>
      <p:pic>
        <p:nvPicPr>
          <p:cNvPr id="6144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4581525"/>
            <a:ext cx="45021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36600" y="930275"/>
            <a:ext cx="263525" cy="285750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>
                <a:latin typeface="+mn-lt"/>
                <a:cs typeface="+mn-cs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3200" y="642938"/>
            <a:ext cx="265113" cy="285750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>
                <a:latin typeface="+mn-lt"/>
                <a:cs typeface="+mn-cs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46213" y="833438"/>
            <a:ext cx="265112" cy="284162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>
                <a:latin typeface="+mn-lt"/>
                <a:cs typeface="+mn-cs"/>
              </a:rPr>
              <a:t>1</a:t>
            </a:r>
          </a:p>
        </p:txBody>
      </p:sp>
      <p:sp>
        <p:nvSpPr>
          <p:cNvPr id="11" name="Rectangle 3"/>
          <p:cNvSpPr/>
          <p:nvPr/>
        </p:nvSpPr>
        <p:spPr>
          <a:xfrm>
            <a:off x="384175" y="430634"/>
            <a:ext cx="8215313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8"/>
          <p:cNvSpPr txBox="1">
            <a:spLocks/>
          </p:cNvSpPr>
          <p:nvPr/>
        </p:nvSpPr>
        <p:spPr bwMode="auto">
          <a:xfrm>
            <a:off x="197159" y="6237312"/>
            <a:ext cx="698705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 rtl="1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FFFCF7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CEFA07-D00C-4DF1-AC33-4CC8C8A6BFD5}" type="slidenum">
              <a:rPr lang="he-IL" sz="1100" smtClean="0">
                <a:solidFill>
                  <a:schemeClr val="bg1">
                    <a:lumMod val="6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he-IL" sz="11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12750"/>
            <a:ext cx="356235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8313" y="523875"/>
            <a:ext cx="8183562" cy="3138488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1D4C72"/>
                </a:solidFill>
                <a:latin typeface="Arial"/>
                <a:cs typeface="Arial"/>
              </a:rPr>
              <a:t>שאלה 4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בציור מתואר קטע של מולקולת של ה-</a:t>
            </a:r>
            <a:r>
              <a:rPr lang="en-US" dirty="0">
                <a:solidFill>
                  <a:srgbClr val="1D4C72"/>
                </a:solidFill>
                <a:latin typeface="Arial"/>
                <a:cs typeface="Arial"/>
              </a:rPr>
              <a:t>.DNA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הנוקליאוטידים תוארו על מרכיביהם</a:t>
            </a:r>
            <a:r>
              <a:rPr lang="he-IL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סוכר, זרחה ובסיס.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מהו הצירוף הנכון?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     א.1-זרחה, 2-סוכר, 3-בסיס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     ב.1-בסיס, 2-סוכר, 3-זרחה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     ג. 1-זרחה, 2-בסיס, 3-סוכר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     ד.1-סוכר, 2-זרחה, 3-בסיס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</p:txBody>
      </p:sp>
      <p:sp>
        <p:nvSpPr>
          <p:cNvPr id="21515" name="Slide Number Placeholder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18827-9E52-48DE-8E97-1C9D9A37496F}" type="slidenum">
              <a:rPr lang="he-IL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he-IL" sz="1800" dirty="0" smtClean="0"/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 smtClean="0"/>
          </a:p>
        </p:txBody>
      </p:sp>
      <p:pic>
        <p:nvPicPr>
          <p:cNvPr id="6247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4581525"/>
            <a:ext cx="45021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36600" y="930275"/>
            <a:ext cx="263525" cy="285750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3200" y="642938"/>
            <a:ext cx="265113" cy="285750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46213" y="833438"/>
            <a:ext cx="265112" cy="284162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1" name="Rectangle 12"/>
          <p:cNvSpPr/>
          <p:nvPr/>
        </p:nvSpPr>
        <p:spPr>
          <a:xfrm>
            <a:off x="346075" y="4881563"/>
            <a:ext cx="8196263" cy="7858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chemeClr val="tx1"/>
                </a:solidFill>
              </a:rPr>
              <a:t>תשובה: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chemeClr val="tx1"/>
                </a:solidFill>
              </a:rPr>
              <a:t>התשובה הנכונה היא ב'.</a:t>
            </a:r>
          </a:p>
        </p:txBody>
      </p:sp>
      <p:sp>
        <p:nvSpPr>
          <p:cNvPr id="12" name="Rectangle 3"/>
          <p:cNvSpPr/>
          <p:nvPr/>
        </p:nvSpPr>
        <p:spPr>
          <a:xfrm>
            <a:off x="384175" y="430634"/>
            <a:ext cx="8215313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8"/>
          <p:cNvSpPr txBox="1">
            <a:spLocks/>
          </p:cNvSpPr>
          <p:nvPr/>
        </p:nvSpPr>
        <p:spPr bwMode="auto">
          <a:xfrm>
            <a:off x="197159" y="6237312"/>
            <a:ext cx="698705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l" rtl="1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rgbClr val="FFFCF7"/>
                </a:solidFill>
                <a:latin typeface="+mn-lt"/>
                <a:ea typeface="+mn-ea"/>
                <a:cs typeface="+mn-cs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CEFA07-D00C-4DF1-AC33-4CC8C8A6BFD5}" type="slidenum">
              <a:rPr lang="he-IL" sz="1100" smtClean="0">
                <a:solidFill>
                  <a:schemeClr val="bg1">
                    <a:lumMod val="6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he-IL" sz="11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ה-</a:t>
            </a:r>
            <a:r>
              <a:rPr lang="en-US" sz="1800" b="1" dirty="0" smtClean="0">
                <a:solidFill>
                  <a:srgbClr val="FF6600"/>
                </a:solidFill>
                <a:ea typeface="+mn-ea"/>
              </a:rPr>
              <a:t>DNA</a:t>
            </a: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 היא מולקולה יציבה</a:t>
            </a:r>
            <a:endParaRPr lang="he-IL" sz="1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39750" y="752475"/>
            <a:ext cx="8183563" cy="5355312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he-IL" dirty="0">
                <a:cs typeface="Calibri" pitchFamily="34" charset="0"/>
              </a:rPr>
              <a:t> מולקולת ה-</a:t>
            </a:r>
            <a:r>
              <a:rPr lang="en-US" dirty="0">
                <a:cs typeface="Calibri" pitchFamily="34" charset="0"/>
              </a:rPr>
              <a:t>DNA </a:t>
            </a:r>
            <a:r>
              <a:rPr lang="he-IL" dirty="0">
                <a:cs typeface="Calibri" pitchFamily="34" charset="0"/>
              </a:rPr>
              <a:t>היא מולקולה יציבה </a:t>
            </a:r>
            <a:r>
              <a:rPr lang="he-IL" dirty="0" smtClean="0">
                <a:cs typeface="Calibri" pitchFamily="34" charset="0"/>
              </a:rPr>
              <a:t>מאוד. תכונה זו </a:t>
            </a:r>
            <a:r>
              <a:rPr lang="he-IL" kern="0" dirty="0" smtClean="0">
                <a:solidFill>
                  <a:prstClr val="black"/>
                </a:solidFill>
                <a:latin typeface="Calibri"/>
                <a:cs typeface="Arial"/>
              </a:rPr>
              <a:t>חשובה לקיום התאים והיצור כולו  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 smtClean="0">
                <a:solidFill>
                  <a:prstClr val="black"/>
                </a:solidFill>
                <a:latin typeface="Calibri"/>
                <a:cs typeface="Arial"/>
              </a:rPr>
              <a:t>   ולהישרדותם, וכן להעברת התכונות התורשתיות לדורות הבאים.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endParaRPr lang="he-IL" kern="0" dirty="0">
              <a:solidFill>
                <a:prstClr val="black"/>
              </a:solidFill>
              <a:latin typeface="Calibri"/>
              <a:cs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he-IL" kern="0" dirty="0" smtClean="0"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he-IL" dirty="0" smtClean="0">
                <a:latin typeface="Arial"/>
                <a:cs typeface="Arial"/>
              </a:rPr>
              <a:t>אחד </a:t>
            </a:r>
            <a:r>
              <a:rPr lang="he-IL" dirty="0">
                <a:latin typeface="Arial"/>
                <a:cs typeface="Arial"/>
              </a:rPr>
              <a:t>הגורמים ליציבות המולקולה הוא המספר העצום של חיבורי הרוחב בין הגדילים </a:t>
            </a:r>
            <a:endParaRPr lang="he-IL" dirty="0" smtClean="0">
              <a:latin typeface="Arial"/>
              <a:cs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latin typeface="Arial"/>
                <a:cs typeface="Arial"/>
              </a:rPr>
              <a:t>  (החיבור בין "חצאי השלבים" בסולם</a:t>
            </a:r>
            <a:r>
              <a:rPr lang="he-IL" dirty="0">
                <a:latin typeface="Arial"/>
                <a:cs typeface="Arial"/>
              </a:rPr>
              <a:t>). </a:t>
            </a:r>
            <a:r>
              <a:rPr lang="he-IL" dirty="0" smtClean="0">
                <a:latin typeface="Arial"/>
                <a:cs typeface="Arial"/>
              </a:rPr>
              <a:t>במולקולת </a:t>
            </a:r>
            <a:r>
              <a:rPr lang="en-US" dirty="0">
                <a:latin typeface="Arial"/>
                <a:cs typeface="Arial"/>
              </a:rPr>
              <a:t>DNA</a:t>
            </a:r>
            <a:r>
              <a:rPr lang="he-IL" dirty="0">
                <a:latin typeface="Arial"/>
                <a:cs typeface="Arial"/>
              </a:rPr>
              <a:t> ממוצעת </a:t>
            </a:r>
            <a:r>
              <a:rPr lang="he-IL" dirty="0" smtClean="0">
                <a:latin typeface="Arial"/>
                <a:cs typeface="Arial"/>
              </a:rPr>
              <a:t>יש כ-400 </a:t>
            </a:r>
            <a:r>
              <a:rPr lang="he-IL" dirty="0">
                <a:latin typeface="Arial"/>
                <a:cs typeface="Arial"/>
              </a:rPr>
              <a:t>מיליארד </a:t>
            </a:r>
            <a:endParaRPr lang="he-IL" dirty="0" smtClean="0">
              <a:latin typeface="Arial"/>
              <a:cs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latin typeface="Arial"/>
                <a:cs typeface="Arial"/>
              </a:rPr>
              <a:t>  "שלבים" (זוגות בסיסים)!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 smtClean="0">
              <a:latin typeface="Arial"/>
              <a:cs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latin typeface="Arial"/>
              <a:cs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 smtClean="0">
              <a:latin typeface="Arial"/>
              <a:cs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he-IL" dirty="0" smtClean="0">
                <a:latin typeface="Arial"/>
                <a:cs typeface="Arial"/>
              </a:rPr>
              <a:t> עקב </a:t>
            </a:r>
            <a:r>
              <a:rPr lang="he-IL" dirty="0">
                <a:latin typeface="Arial"/>
                <a:cs typeface="Arial"/>
              </a:rPr>
              <a:t>יציבותן, מולקולות ה-</a:t>
            </a:r>
            <a:r>
              <a:rPr lang="en-US" dirty="0">
                <a:latin typeface="Arial"/>
                <a:cs typeface="Arial"/>
              </a:rPr>
              <a:t>DNA </a:t>
            </a:r>
            <a:r>
              <a:rPr lang="he-IL" dirty="0" smtClean="0">
                <a:latin typeface="Arial"/>
                <a:cs typeface="Arial"/>
              </a:rPr>
              <a:t> אינן </a:t>
            </a:r>
            <a:r>
              <a:rPr lang="he-IL" dirty="0">
                <a:latin typeface="Arial"/>
                <a:cs typeface="Arial"/>
              </a:rPr>
              <a:t>מתפרקות מהר גם לאחר מות היצור. מבדיקת שרידי </a:t>
            </a:r>
            <a:r>
              <a:rPr lang="en-US" dirty="0">
                <a:latin typeface="Arial"/>
                <a:cs typeface="Arial"/>
              </a:rPr>
              <a:t>DNA </a:t>
            </a:r>
            <a:r>
              <a:rPr lang="en-US" dirty="0" smtClean="0">
                <a:latin typeface="Arial"/>
                <a:cs typeface="Arial"/>
              </a:rPr>
              <a:t>  </a:t>
            </a:r>
            <a:r>
              <a:rPr lang="he-IL" dirty="0" smtClean="0">
                <a:latin typeface="Arial"/>
                <a:cs typeface="Arial"/>
              </a:rPr>
              <a:t> שהתגלו </a:t>
            </a:r>
            <a:r>
              <a:rPr lang="he-IL" dirty="0">
                <a:latin typeface="Arial"/>
                <a:cs typeface="Arial"/>
              </a:rPr>
              <a:t>במקומות רבים בעולם עולים ממצאים חשובים למחקרים בתחומים רבים, </a:t>
            </a:r>
            <a:endParaRPr lang="he-IL" dirty="0" smtClean="0">
              <a:latin typeface="Arial"/>
              <a:cs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latin typeface="Arial"/>
                <a:cs typeface="Arial"/>
              </a:rPr>
              <a:t>  גם למחקרים </a:t>
            </a:r>
            <a:r>
              <a:rPr lang="he-IL" dirty="0">
                <a:latin typeface="Arial"/>
                <a:cs typeface="Arial"/>
              </a:rPr>
              <a:t>שאינם קשורים לביולוגיה כגון </a:t>
            </a:r>
            <a:r>
              <a:rPr lang="he-IL" dirty="0" smtClean="0">
                <a:latin typeface="Arial"/>
                <a:cs typeface="Arial"/>
              </a:rPr>
              <a:t>היסטוריה וארכאולוגיה</a:t>
            </a:r>
            <a:r>
              <a:rPr lang="he-IL" dirty="0">
                <a:latin typeface="Arial"/>
                <a:cs typeface="Arial"/>
              </a:rPr>
              <a:t>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latin typeface="Arial"/>
                <a:cs typeface="Arial"/>
              </a:rPr>
              <a:t>  לדוגמה: במחקר </a:t>
            </a:r>
            <a:r>
              <a:rPr lang="he-IL" dirty="0">
                <a:latin typeface="Arial"/>
                <a:cs typeface="Arial"/>
              </a:rPr>
              <a:t>שנערך לאחרונה התבררה זהות החיידק שגרם למגיפה השחורה </a:t>
            </a:r>
            <a:endParaRPr lang="he-IL" dirty="0" smtClean="0">
              <a:latin typeface="Arial"/>
              <a:cs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latin typeface="Arial"/>
                <a:cs typeface="Arial"/>
              </a:rPr>
              <a:t>  באירופה</a:t>
            </a:r>
            <a:r>
              <a:rPr lang="he-IL" dirty="0">
                <a:latin typeface="Arial"/>
                <a:cs typeface="Arial"/>
              </a:rPr>
              <a:t>, על פי שרידי ה-</a:t>
            </a:r>
            <a:r>
              <a:rPr lang="en-US" dirty="0">
                <a:latin typeface="Arial"/>
                <a:cs typeface="Arial"/>
              </a:rPr>
              <a:t>DNA </a:t>
            </a:r>
            <a:r>
              <a:rPr lang="he-IL" dirty="0" smtClean="0">
                <a:latin typeface="Arial"/>
                <a:cs typeface="Arial"/>
              </a:rPr>
              <a:t> שלו </a:t>
            </a:r>
            <a:r>
              <a:rPr lang="he-IL" dirty="0">
                <a:latin typeface="Arial"/>
                <a:cs typeface="Arial"/>
              </a:rPr>
              <a:t>שהתגלו בעצמות חולים שנפטרו מהמחלה.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cs typeface="Calibri" pitchFamily="34" charset="0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384175" y="430634"/>
            <a:ext cx="8215313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197159" y="6237312"/>
            <a:ext cx="698705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CEFA07-D00C-4DF1-AC33-4CC8C8A6BFD5}" type="slidenum">
              <a:rPr lang="he-IL" sz="1100" smtClean="0">
                <a:solidFill>
                  <a:schemeClr val="bg1">
                    <a:lumMod val="6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he-IL" sz="11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57188" y="620713"/>
            <a:ext cx="8215312" cy="936625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1D4C72"/>
                </a:solidFill>
                <a:latin typeface="Arial"/>
                <a:cs typeface="Arial"/>
              </a:rPr>
              <a:t>שאלה 5: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לפניכם רצף של 10בסיסים מגדיל אחד של </a:t>
            </a:r>
            <a:r>
              <a:rPr lang="en-US" dirty="0">
                <a:solidFill>
                  <a:srgbClr val="1D4C72"/>
                </a:solidFill>
                <a:latin typeface="Arial"/>
                <a:cs typeface="Arial"/>
              </a:rPr>
              <a:t>.DNA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כתבו את רצף הבסיסים בקטע המקביל בגדיל ה-</a:t>
            </a:r>
            <a:r>
              <a:rPr lang="en-US" dirty="0">
                <a:solidFill>
                  <a:srgbClr val="1D4C72"/>
                </a:solidFill>
                <a:latin typeface="Arial"/>
                <a:cs typeface="Arial"/>
              </a:rPr>
              <a:t>DNA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השני.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    גדיל א'          </a:t>
            </a:r>
            <a:r>
              <a:rPr lang="en-US" sz="3600" dirty="0">
                <a:solidFill>
                  <a:prstClr val="black"/>
                </a:solidFill>
                <a:latin typeface="Arial"/>
                <a:cs typeface="Arial"/>
              </a:rPr>
              <a:t>A  T  G  C  T  C  C  A  G  T</a:t>
            </a: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    גדיל ב'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שאלה 5: השלמת בסיסים בגדיל המשלים</a:t>
            </a:r>
            <a:endParaRPr lang="he-IL" sz="1800" dirty="0" smtClean="0"/>
          </a:p>
        </p:txBody>
      </p:sp>
      <p:sp>
        <p:nvSpPr>
          <p:cNvPr id="8" name="Rectangle 3"/>
          <p:cNvSpPr/>
          <p:nvPr/>
        </p:nvSpPr>
        <p:spPr>
          <a:xfrm>
            <a:off x="1747838" y="2208213"/>
            <a:ext cx="5183187" cy="4445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038E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9" name="Rectangle 3"/>
          <p:cNvSpPr/>
          <p:nvPr/>
        </p:nvSpPr>
        <p:spPr>
          <a:xfrm flipV="1">
            <a:off x="1747838" y="3586163"/>
            <a:ext cx="5183187" cy="46037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038E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384175" y="430634"/>
            <a:ext cx="8215313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197159" y="6237312"/>
            <a:ext cx="698705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CEFA07-D00C-4DF1-AC33-4CC8C8A6BFD5}" type="slidenum">
              <a:rPr lang="he-IL" sz="1100" smtClean="0">
                <a:solidFill>
                  <a:schemeClr val="bg1">
                    <a:lumMod val="6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he-IL" sz="11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57188" y="620713"/>
            <a:ext cx="8215312" cy="936625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1D4C72"/>
                </a:solidFill>
                <a:latin typeface="Arial"/>
                <a:cs typeface="Arial"/>
              </a:rPr>
              <a:t>שאלה 5: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לפניכם רצף של 10בסיסים מגדיל אחד של </a:t>
            </a:r>
            <a:r>
              <a:rPr lang="en-US" dirty="0">
                <a:solidFill>
                  <a:srgbClr val="1D4C72"/>
                </a:solidFill>
                <a:latin typeface="Arial"/>
                <a:cs typeface="Arial"/>
              </a:rPr>
              <a:t>.DNA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כתבו את רצף הבסיסים בקטע המקביל בגדיל ה-</a:t>
            </a:r>
            <a:r>
              <a:rPr lang="en-US" dirty="0">
                <a:solidFill>
                  <a:srgbClr val="1D4C72"/>
                </a:solidFill>
                <a:latin typeface="Arial"/>
                <a:cs typeface="Arial"/>
              </a:rPr>
              <a:t>DNA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השני.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    גדיל א'          </a:t>
            </a:r>
            <a:r>
              <a:rPr lang="en-US" sz="3600" dirty="0">
                <a:solidFill>
                  <a:prstClr val="black"/>
                </a:solidFill>
                <a:latin typeface="Arial"/>
                <a:cs typeface="Arial"/>
              </a:rPr>
              <a:t>A  T  G  C  T  C  C  A  G  T</a:t>
            </a: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    גדיל ב'          </a:t>
            </a:r>
            <a:r>
              <a:rPr lang="en-US" sz="3600" dirty="0">
                <a:solidFill>
                  <a:srgbClr val="FF6600"/>
                </a:solidFill>
                <a:latin typeface="Arial"/>
                <a:cs typeface="Arial"/>
              </a:rPr>
              <a:t>T  A  C  G  A  G  G  T  C  A</a:t>
            </a:r>
            <a:endParaRPr lang="he-IL" sz="3600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 smtClean="0"/>
          </a:p>
        </p:txBody>
      </p:sp>
      <p:sp>
        <p:nvSpPr>
          <p:cNvPr id="8" name="Rectangle 3"/>
          <p:cNvSpPr/>
          <p:nvPr/>
        </p:nvSpPr>
        <p:spPr>
          <a:xfrm>
            <a:off x="1747838" y="2208213"/>
            <a:ext cx="5183187" cy="4445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038E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9" name="Rectangle 3"/>
          <p:cNvSpPr/>
          <p:nvPr/>
        </p:nvSpPr>
        <p:spPr>
          <a:xfrm flipV="1">
            <a:off x="1774825" y="3429000"/>
            <a:ext cx="5183188" cy="4603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rgbClr val="038E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384175" y="430634"/>
            <a:ext cx="8215313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197159" y="6237312"/>
            <a:ext cx="698705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CEFA07-D00C-4DF1-AC33-4CC8C8A6BFD5}" type="slidenum">
              <a:rPr lang="he-IL" sz="1100" smtClean="0">
                <a:solidFill>
                  <a:schemeClr val="bg1">
                    <a:lumMod val="6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he-IL" sz="11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93700" y="552152"/>
            <a:ext cx="8215313" cy="1436688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בכל אחד מתאי גופנו יש גרעין. הגרעין עטוף בקרום המפריד אותו משאר חלקי התא.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הגרעין מכיל את הכרומוזומים שבתוכם מצוי הגֶנום. הגנום הוא המידע התורשתי הדרוש לבניית התאים ולתפקודם, ולתפקוד היצור כולו.</a:t>
            </a: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>
                <a:solidFill>
                  <a:srgbClr val="FF6600"/>
                </a:solidFill>
                <a:ea typeface="+mn-ea"/>
              </a:rPr>
              <a:t>מהתא אל </a:t>
            </a: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הגרעין</a:t>
            </a:r>
            <a:endParaRPr lang="he-IL" sz="1800" dirty="0" smtClean="0"/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205038"/>
            <a:ext cx="3675063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/>
          <p:nvPr/>
        </p:nvSpPr>
        <p:spPr>
          <a:xfrm>
            <a:off x="384175" y="430634"/>
            <a:ext cx="8215313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197159" y="6237312"/>
            <a:ext cx="326951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CEFA07-D00C-4DF1-AC33-4CC8C8A6BFD5}" type="slidenum">
              <a:rPr lang="he-IL" sz="1100" smtClean="0">
                <a:solidFill>
                  <a:schemeClr val="bg1">
                    <a:lumMod val="6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e-IL" sz="11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50" y="500063"/>
            <a:ext cx="8183563" cy="2586037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1D4C72"/>
                </a:solidFill>
                <a:latin typeface="Arial"/>
                <a:cs typeface="Arial"/>
              </a:rPr>
              <a:t>שאלה 6:</a:t>
            </a:r>
          </a:p>
          <a:p>
            <a:pPr>
              <a:lnSpc>
                <a:spcPct val="150000"/>
              </a:lnSpc>
              <a:defRPr/>
            </a:pPr>
            <a:r>
              <a:rPr lang="he-IL" dirty="0">
                <a:solidFill>
                  <a:srgbClr val="1D4C72"/>
                </a:solidFill>
                <a:cs typeface="Calibri" pitchFamily="34" charset="0"/>
              </a:rPr>
              <a:t>בבדיקת </a:t>
            </a:r>
            <a:r>
              <a:rPr lang="en-US" dirty="0">
                <a:solidFill>
                  <a:srgbClr val="1D4C72"/>
                </a:solidFill>
                <a:cs typeface="Calibri" pitchFamily="34" charset="0"/>
              </a:rPr>
              <a:t>DNA</a:t>
            </a:r>
            <a:r>
              <a:rPr lang="he-IL" dirty="0">
                <a:solidFill>
                  <a:srgbClr val="1D4C72"/>
                </a:solidFill>
                <a:cs typeface="Calibri" pitchFamily="34" charset="0"/>
              </a:rPr>
              <a:t> מתא של עכבר נמצא ש-15% מהבסיסים החנקניים הם תימין (</a:t>
            </a:r>
            <a:r>
              <a:rPr lang="en-US" dirty="0">
                <a:solidFill>
                  <a:srgbClr val="1D4C72"/>
                </a:solidFill>
                <a:cs typeface="Calibri" pitchFamily="34" charset="0"/>
              </a:rPr>
              <a:t>T</a:t>
            </a:r>
            <a:r>
              <a:rPr lang="he-IL" dirty="0">
                <a:solidFill>
                  <a:srgbClr val="1D4C72"/>
                </a:solidFill>
                <a:cs typeface="Calibri" pitchFamily="34" charset="0"/>
              </a:rPr>
              <a:t>). מהו אחוז הציטוזין (</a:t>
            </a:r>
            <a:r>
              <a:rPr lang="en-US" dirty="0">
                <a:solidFill>
                  <a:srgbClr val="1D4C72"/>
                </a:solidFill>
                <a:cs typeface="Calibri" pitchFamily="34" charset="0"/>
              </a:rPr>
              <a:t>C</a:t>
            </a:r>
            <a:r>
              <a:rPr lang="he-IL" dirty="0">
                <a:solidFill>
                  <a:srgbClr val="1D4C72"/>
                </a:solidFill>
                <a:cs typeface="Calibri" pitchFamily="34" charset="0"/>
              </a:rPr>
              <a:t>) ב-</a:t>
            </a:r>
            <a:r>
              <a:rPr lang="en-US" dirty="0">
                <a:solidFill>
                  <a:srgbClr val="1D4C72"/>
                </a:solidFill>
                <a:cs typeface="Calibri" pitchFamily="34" charset="0"/>
              </a:rPr>
              <a:t>DNA</a:t>
            </a:r>
            <a:r>
              <a:rPr lang="he-IL" dirty="0">
                <a:solidFill>
                  <a:srgbClr val="1D4C72"/>
                </a:solidFill>
                <a:cs typeface="Calibri" pitchFamily="34" charset="0"/>
              </a:rPr>
              <a:t> שנבדק?</a:t>
            </a:r>
            <a:endParaRPr lang="en-US" dirty="0">
              <a:solidFill>
                <a:srgbClr val="1D4C72"/>
              </a:solidFill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     א.15%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     ב.30%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     ג.35%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     ד.85%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 </a:t>
            </a:r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שאלה 6: הכמות היחסית של הבסיסים השונים</a:t>
            </a:r>
            <a:endParaRPr lang="he-IL" sz="1800" dirty="0" smtClean="0"/>
          </a:p>
        </p:txBody>
      </p:sp>
      <p:sp>
        <p:nvSpPr>
          <p:cNvPr id="7" name="Rectangle 3"/>
          <p:cNvSpPr/>
          <p:nvPr/>
        </p:nvSpPr>
        <p:spPr>
          <a:xfrm>
            <a:off x="384175" y="430634"/>
            <a:ext cx="8215313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197159" y="6237312"/>
            <a:ext cx="698705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CEFA07-D00C-4DF1-AC33-4CC8C8A6BFD5}" type="slidenum">
              <a:rPr lang="he-IL" sz="1100" smtClean="0">
                <a:solidFill>
                  <a:schemeClr val="bg1">
                    <a:lumMod val="6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he-IL" sz="11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50" y="500063"/>
            <a:ext cx="8183563" cy="2586037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1D4C72"/>
                </a:solidFill>
                <a:latin typeface="Arial"/>
                <a:cs typeface="Arial"/>
              </a:rPr>
              <a:t>שאלה 6:</a:t>
            </a:r>
          </a:p>
          <a:p>
            <a:pPr>
              <a:lnSpc>
                <a:spcPct val="150000"/>
              </a:lnSpc>
              <a:defRPr/>
            </a:pPr>
            <a:r>
              <a:rPr lang="he-IL" dirty="0">
                <a:solidFill>
                  <a:srgbClr val="1D4C72"/>
                </a:solidFill>
                <a:cs typeface="Calibri" pitchFamily="34" charset="0"/>
              </a:rPr>
              <a:t>בבדיקת </a:t>
            </a:r>
            <a:r>
              <a:rPr lang="en-US" dirty="0">
                <a:solidFill>
                  <a:srgbClr val="1D4C72"/>
                </a:solidFill>
                <a:cs typeface="Calibri" pitchFamily="34" charset="0"/>
              </a:rPr>
              <a:t>DNA</a:t>
            </a:r>
            <a:r>
              <a:rPr lang="he-IL" dirty="0">
                <a:solidFill>
                  <a:srgbClr val="1D4C72"/>
                </a:solidFill>
                <a:cs typeface="Calibri" pitchFamily="34" charset="0"/>
              </a:rPr>
              <a:t> מתא של עכבר נמצא ש-15% מהבסיסים החנקניים הם תימין (</a:t>
            </a:r>
            <a:r>
              <a:rPr lang="en-US" dirty="0">
                <a:solidFill>
                  <a:srgbClr val="1D4C72"/>
                </a:solidFill>
                <a:cs typeface="Calibri" pitchFamily="34" charset="0"/>
              </a:rPr>
              <a:t>T</a:t>
            </a:r>
            <a:r>
              <a:rPr lang="he-IL" dirty="0">
                <a:solidFill>
                  <a:srgbClr val="1D4C72"/>
                </a:solidFill>
                <a:cs typeface="Calibri" pitchFamily="34" charset="0"/>
              </a:rPr>
              <a:t>). מהו אחוז הציטוזין (</a:t>
            </a:r>
            <a:r>
              <a:rPr lang="en-US" dirty="0">
                <a:solidFill>
                  <a:srgbClr val="1D4C72"/>
                </a:solidFill>
                <a:cs typeface="Calibri" pitchFamily="34" charset="0"/>
              </a:rPr>
              <a:t>C</a:t>
            </a:r>
            <a:r>
              <a:rPr lang="he-IL" dirty="0">
                <a:solidFill>
                  <a:srgbClr val="1D4C72"/>
                </a:solidFill>
                <a:cs typeface="Calibri" pitchFamily="34" charset="0"/>
              </a:rPr>
              <a:t>) ב-</a:t>
            </a:r>
            <a:r>
              <a:rPr lang="en-US" dirty="0">
                <a:solidFill>
                  <a:srgbClr val="1D4C72"/>
                </a:solidFill>
                <a:cs typeface="Calibri" pitchFamily="34" charset="0"/>
              </a:rPr>
              <a:t>DNA</a:t>
            </a:r>
            <a:r>
              <a:rPr lang="he-IL" dirty="0">
                <a:solidFill>
                  <a:srgbClr val="1D4C72"/>
                </a:solidFill>
                <a:cs typeface="Calibri" pitchFamily="34" charset="0"/>
              </a:rPr>
              <a:t> שנבדק?</a:t>
            </a:r>
            <a:endParaRPr lang="en-US" dirty="0">
              <a:solidFill>
                <a:srgbClr val="1D4C72"/>
              </a:solidFill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     א.15%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     ב.30%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     ג.35%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     ד.85%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 </a:t>
            </a:r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 smtClean="0"/>
          </a:p>
        </p:txBody>
      </p:sp>
      <p:sp>
        <p:nvSpPr>
          <p:cNvPr id="7" name="Rectangle 12"/>
          <p:cNvSpPr/>
          <p:nvPr/>
        </p:nvSpPr>
        <p:spPr>
          <a:xfrm>
            <a:off x="468313" y="2801938"/>
            <a:ext cx="8196262" cy="1347787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prstClr val="black"/>
                </a:solidFill>
              </a:rPr>
              <a:t>תשובה: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chemeClr val="tx1"/>
                </a:solidFill>
              </a:rPr>
              <a:t>התשובה הנכונה היא ג'. אם תימין תופס 15% מכלל הבסיסים, אז גם "בן זוגו</a:t>
            </a:r>
            <a:r>
              <a:rPr lang="he-IL" noProof="1">
                <a:solidFill>
                  <a:schemeClr val="tx1"/>
                </a:solidFill>
              </a:rPr>
              <a:t>" אדנין </a:t>
            </a:r>
            <a:r>
              <a:rPr lang="he-IL" dirty="0">
                <a:solidFill>
                  <a:schemeClr val="tx1"/>
                </a:solidFill>
              </a:rPr>
              <a:t>תופס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chemeClr val="tx1"/>
                </a:solidFill>
              </a:rPr>
              <a:t>15%, ושניהם יחד תופסים 30%. שאר 70% נחלקים שווה בשווה בין "בני הזוג"  ציטוזין וגואנין.</a:t>
            </a:r>
          </a:p>
        </p:txBody>
      </p:sp>
      <p:sp>
        <p:nvSpPr>
          <p:cNvPr id="8" name="Rectangle 3"/>
          <p:cNvSpPr/>
          <p:nvPr/>
        </p:nvSpPr>
        <p:spPr>
          <a:xfrm>
            <a:off x="384175" y="430634"/>
            <a:ext cx="8215313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197159" y="6237312"/>
            <a:ext cx="698705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CEFA07-D00C-4DF1-AC33-4CC8C8A6BFD5}" type="slidenum">
              <a:rPr lang="he-IL" sz="1100" smtClean="0">
                <a:solidFill>
                  <a:schemeClr val="bg1">
                    <a:lumMod val="6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he-IL" sz="11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00063"/>
            <a:ext cx="8469313" cy="1200150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1D4C72"/>
                </a:solidFill>
                <a:latin typeface="Arial"/>
                <a:cs typeface="Arial"/>
              </a:rPr>
              <a:t>שאלה 7: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b="1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מולקולות </a:t>
            </a:r>
            <a:r>
              <a:rPr lang="en-US" dirty="0">
                <a:solidFill>
                  <a:srgbClr val="1D4C72"/>
                </a:solidFill>
                <a:latin typeface="Arial"/>
                <a:cs typeface="Arial"/>
              </a:rPr>
              <a:t>DNA 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שונות מכילות מידע גנטי שונה.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על סמך הידוע לכם על מבנה ה-</a:t>
            </a:r>
            <a:r>
              <a:rPr lang="en-US" dirty="0">
                <a:solidFill>
                  <a:srgbClr val="1D4C72"/>
                </a:solidFill>
                <a:latin typeface="Arial"/>
                <a:cs typeface="Arial"/>
              </a:rPr>
              <a:t>DNA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, ציינו שני הבדלים אפש</a:t>
            </a:r>
            <a:r>
              <a:rPr lang="he-IL" dirty="0">
                <a:solidFill>
                  <a:schemeClr val="tx2"/>
                </a:solidFill>
                <a:latin typeface="Arial"/>
                <a:cs typeface="Arial"/>
              </a:rPr>
              <a:t>ריים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בין מולקולות </a:t>
            </a:r>
            <a:r>
              <a:rPr lang="en-US" dirty="0">
                <a:solidFill>
                  <a:srgbClr val="1D4C72"/>
                </a:solidFill>
                <a:latin typeface="Arial"/>
                <a:cs typeface="Arial"/>
              </a:rPr>
              <a:t> DNA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שונות.</a:t>
            </a:r>
            <a:endParaRPr lang="en-US" dirty="0">
              <a:solidFill>
                <a:srgbClr val="1D4C72"/>
              </a:solidFill>
              <a:latin typeface="Arial"/>
              <a:cs typeface="Arial"/>
            </a:endParaRPr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שאלה 7: ההבדלים בין מולקולות </a:t>
            </a:r>
            <a:r>
              <a:rPr lang="en-US" sz="1800" b="1" dirty="0" smtClean="0">
                <a:solidFill>
                  <a:srgbClr val="FF6600"/>
                </a:solidFill>
                <a:ea typeface="+mn-ea"/>
              </a:rPr>
              <a:t>DNA</a:t>
            </a: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 שונות</a:t>
            </a:r>
            <a:endParaRPr lang="he-IL" sz="1800" dirty="0" smtClean="0"/>
          </a:p>
        </p:txBody>
      </p:sp>
      <p:sp>
        <p:nvSpPr>
          <p:cNvPr id="7" name="Rectangle 3"/>
          <p:cNvSpPr/>
          <p:nvPr/>
        </p:nvSpPr>
        <p:spPr>
          <a:xfrm>
            <a:off x="384175" y="430634"/>
            <a:ext cx="8215313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197159" y="6237312"/>
            <a:ext cx="698705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CEFA07-D00C-4DF1-AC33-4CC8C8A6BFD5}" type="slidenum">
              <a:rPr lang="he-IL" sz="1100" smtClean="0">
                <a:solidFill>
                  <a:schemeClr val="bg1">
                    <a:lumMod val="6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he-IL" sz="11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00063"/>
            <a:ext cx="8469313" cy="92392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1D4C72"/>
                </a:solidFill>
                <a:latin typeface="Arial"/>
                <a:cs typeface="Arial"/>
              </a:rPr>
              <a:t>שאלה 7: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מולקולות </a:t>
            </a:r>
            <a:r>
              <a:rPr lang="en-US" dirty="0">
                <a:solidFill>
                  <a:srgbClr val="1D4C72"/>
                </a:solidFill>
                <a:latin typeface="Arial"/>
                <a:cs typeface="Arial"/>
              </a:rPr>
              <a:t>DNA 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שונות מכילות מידע גנטי שונה.</a:t>
            </a:r>
            <a:endParaRPr lang="he-IL" dirty="0">
              <a:solidFill>
                <a:schemeClr val="tx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chemeClr val="tx2"/>
                </a:solidFill>
                <a:latin typeface="Arial"/>
                <a:cs typeface="Arial"/>
              </a:rPr>
              <a:t>על סמך הידוע לכם על מבנה ה-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DNA</a:t>
            </a:r>
            <a:r>
              <a:rPr lang="he-IL" dirty="0">
                <a:solidFill>
                  <a:schemeClr val="tx2"/>
                </a:solidFill>
                <a:latin typeface="Arial"/>
                <a:cs typeface="Arial"/>
              </a:rPr>
              <a:t>, ציינו שני הבדלים אפשריים 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בין מולקולות </a:t>
            </a:r>
            <a:r>
              <a:rPr lang="en-US" dirty="0">
                <a:solidFill>
                  <a:srgbClr val="1D4C72"/>
                </a:solidFill>
                <a:latin typeface="Arial"/>
                <a:cs typeface="Arial"/>
              </a:rPr>
              <a:t> DNA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שונות.</a:t>
            </a:r>
            <a:endParaRPr lang="en-US" dirty="0">
              <a:solidFill>
                <a:srgbClr val="1D4C72"/>
              </a:solidFill>
              <a:latin typeface="Arial"/>
              <a:cs typeface="Arial"/>
            </a:endParaRPr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תשובה</a:t>
            </a:r>
            <a:endParaRPr lang="he-IL" sz="1800" dirty="0" smtClean="0"/>
          </a:p>
        </p:txBody>
      </p:sp>
      <p:sp>
        <p:nvSpPr>
          <p:cNvPr id="7" name="Rectangle 12"/>
          <p:cNvSpPr/>
          <p:nvPr/>
        </p:nvSpPr>
        <p:spPr>
          <a:xfrm>
            <a:off x="285750" y="1844675"/>
            <a:ext cx="8196263" cy="1584325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prstClr val="black"/>
                </a:solidFill>
              </a:rPr>
              <a:t>תשובה: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</a:rPr>
              <a:t>הבדלים אפשריים בין מולקולות </a:t>
            </a:r>
            <a:r>
              <a:rPr lang="en-US" dirty="0">
                <a:solidFill>
                  <a:prstClr val="black"/>
                </a:solidFill>
              </a:rPr>
              <a:t>DNA</a:t>
            </a:r>
            <a:r>
              <a:rPr lang="he-IL" dirty="0">
                <a:solidFill>
                  <a:prstClr val="black"/>
                </a:solidFill>
              </a:rPr>
              <a:t> שונות: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</a:rPr>
              <a:t>א. רצף זוגות </a:t>
            </a:r>
            <a:r>
              <a:rPr lang="he-IL" dirty="0" smtClean="0">
                <a:solidFill>
                  <a:prstClr val="black"/>
                </a:solidFill>
              </a:rPr>
              <a:t>הבסיסים.</a:t>
            </a: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</a:rPr>
              <a:t>ג. מספר זוגות הבסיסים = </a:t>
            </a:r>
            <a:r>
              <a:rPr lang="he-IL">
                <a:solidFill>
                  <a:prstClr val="black"/>
                </a:solidFill>
              </a:rPr>
              <a:t>אורך </a:t>
            </a:r>
            <a:r>
              <a:rPr lang="he-IL" smtClean="0">
                <a:solidFill>
                  <a:prstClr val="black"/>
                </a:solidFill>
              </a:rPr>
              <a:t>המולקולה.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384175" y="430634"/>
            <a:ext cx="8215313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197159" y="6237312"/>
            <a:ext cx="698705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CEFA07-D00C-4DF1-AC33-4CC8C8A6BFD5}" type="slidenum">
              <a:rPr lang="he-IL" sz="1100" smtClean="0">
                <a:solidFill>
                  <a:schemeClr val="bg1">
                    <a:lumMod val="6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he-IL" sz="11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00063"/>
            <a:ext cx="8469313" cy="4246562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1D4C72"/>
                </a:solidFill>
                <a:latin typeface="Arial"/>
                <a:cs typeface="Arial"/>
              </a:rPr>
              <a:t>שאלה 8: (</a:t>
            </a:r>
            <a:r>
              <a:rPr lang="he-IL" b="1" noProof="1">
                <a:solidFill>
                  <a:srgbClr val="1D4C72"/>
                </a:solidFill>
                <a:latin typeface="Arial"/>
                <a:cs typeface="Arial"/>
              </a:rPr>
              <a:t>שאלה חוצת</a:t>
            </a:r>
            <a:r>
              <a:rPr lang="he-IL" b="1" dirty="0">
                <a:solidFill>
                  <a:srgbClr val="1D4C72"/>
                </a:solidFill>
                <a:latin typeface="Arial"/>
                <a:cs typeface="Arial"/>
              </a:rPr>
              <a:t> נושאים)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קרומי תאי הצמחים ובעלי החיים שאנו אוכלים מורכבים משתי שכבות של </a:t>
            </a:r>
            <a:r>
              <a:rPr lang="he-IL" noProof="1">
                <a:solidFill>
                  <a:srgbClr val="1D4C72"/>
                </a:solidFill>
                <a:latin typeface="Arial"/>
                <a:cs typeface="Arial"/>
              </a:rPr>
              <a:t>פוספוליפידים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. מולקולות </a:t>
            </a:r>
            <a:r>
              <a:rPr lang="he-IL" noProof="1">
                <a:solidFill>
                  <a:srgbClr val="1D4C72"/>
                </a:solidFill>
                <a:latin typeface="Arial"/>
                <a:cs typeface="Arial"/>
              </a:rPr>
              <a:t>הפוספוליפידים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מורכבות מראש זרחה ומזנבות חומצות שומן.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1D4C72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האם</a:t>
            </a:r>
            <a:r>
              <a:rPr lang="he-IL" dirty="0">
                <a:latin typeface="Arial"/>
                <a:cs typeface="Arial"/>
              </a:rPr>
              <a:t> ייתכן 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שהזרחה שהייתה חלק מהפוספוליפידים תימצא לאחר זמן מה בנוקליאוטידים המרכיבים את ה-</a:t>
            </a:r>
            <a:r>
              <a:rPr lang="en-US" dirty="0">
                <a:solidFill>
                  <a:srgbClr val="1D4C72"/>
                </a:solidFill>
                <a:latin typeface="Arial"/>
                <a:cs typeface="Arial"/>
              </a:rPr>
              <a:t>DNA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בתאי גופינו?</a:t>
            </a:r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שאלה 8: מהו מקור החומרים </a:t>
            </a:r>
            <a:r>
              <a:rPr lang="he-IL" sz="1800" b="1" dirty="0" smtClean="0">
                <a:solidFill>
                  <a:schemeClr val="accent3"/>
                </a:solidFill>
                <a:ea typeface="+mn-ea"/>
              </a:rPr>
              <a:t>שמולקולת ה-</a:t>
            </a:r>
            <a:r>
              <a:rPr lang="en-US" sz="1800" b="1" dirty="0" smtClean="0">
                <a:solidFill>
                  <a:schemeClr val="accent3"/>
                </a:solidFill>
                <a:ea typeface="+mn-ea"/>
              </a:rPr>
              <a:t>DNA</a:t>
            </a:r>
            <a:r>
              <a:rPr lang="he-IL" sz="1800" b="1" dirty="0" smtClean="0">
                <a:solidFill>
                  <a:schemeClr val="accent3"/>
                </a:solidFill>
                <a:ea typeface="+mn-ea"/>
              </a:rPr>
              <a:t> בנויה מהם?</a:t>
            </a:r>
            <a:endParaRPr lang="he-IL" sz="1800" dirty="0" smtClean="0">
              <a:solidFill>
                <a:schemeClr val="accent3"/>
              </a:solidFill>
            </a:endParaRPr>
          </a:p>
        </p:txBody>
      </p:sp>
      <p:grpSp>
        <p:nvGrpSpPr>
          <p:cNvPr id="70661" name="קבוצה 6"/>
          <p:cNvGrpSpPr>
            <a:grpSpLocks/>
          </p:cNvGrpSpPr>
          <p:nvPr/>
        </p:nvGrpSpPr>
        <p:grpSpPr bwMode="auto">
          <a:xfrm>
            <a:off x="5213350" y="1643063"/>
            <a:ext cx="2890838" cy="2016125"/>
            <a:chOff x="5677280" y="2577916"/>
            <a:chExt cx="2891389" cy="2016023"/>
          </a:xfrm>
        </p:grpSpPr>
        <p:grpSp>
          <p:nvGrpSpPr>
            <p:cNvPr id="70663" name="קבוצה 40"/>
            <p:cNvGrpSpPr>
              <a:grpSpLocks/>
            </p:cNvGrpSpPr>
            <p:nvPr/>
          </p:nvGrpSpPr>
          <p:grpSpPr bwMode="auto">
            <a:xfrm>
              <a:off x="6236938" y="2609340"/>
              <a:ext cx="611061" cy="1182809"/>
              <a:chOff x="7401372" y="2612948"/>
              <a:chExt cx="177405" cy="572052"/>
            </a:xfrm>
          </p:grpSpPr>
          <p:sp>
            <p:nvSpPr>
              <p:cNvPr id="12" name="אליפסה 11"/>
              <p:cNvSpPr/>
              <p:nvPr/>
            </p:nvSpPr>
            <p:spPr>
              <a:xfrm>
                <a:off x="7401154" y="2613105"/>
                <a:ext cx="177476" cy="257192"/>
              </a:xfrm>
              <a:prstGeom prst="ellipse">
                <a:avLst/>
              </a:prstGeom>
              <a:solidFill>
                <a:srgbClr val="038EED"/>
              </a:solidFill>
              <a:ln>
                <a:solidFill>
                  <a:srgbClr val="038EE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" name="מחבר ישר 125"/>
              <p:cNvCxnSpPr/>
              <p:nvPr/>
            </p:nvCxnSpPr>
            <p:spPr>
              <a:xfrm rot="16200000" flipV="1">
                <a:off x="7377071" y="3005176"/>
                <a:ext cx="327056" cy="32729"/>
              </a:xfrm>
              <a:prstGeom prst="curvedConnector3">
                <a:avLst>
                  <a:gd name="adj1" fmla="val 50000"/>
                </a:avLst>
              </a:prstGeom>
              <a:ln w="317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מחבר ישר 125"/>
              <p:cNvCxnSpPr/>
              <p:nvPr/>
            </p:nvCxnSpPr>
            <p:spPr>
              <a:xfrm rot="5400000" flipH="1" flipV="1">
                <a:off x="7280795" y="2997570"/>
                <a:ext cx="302488" cy="47941"/>
              </a:xfrm>
              <a:prstGeom prst="curvedConnector3">
                <a:avLst>
                  <a:gd name="adj1" fmla="val 50000"/>
                </a:avLst>
              </a:prstGeom>
              <a:ln w="317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 bwMode="auto">
            <a:xfrm>
              <a:off x="6893537" y="2577916"/>
              <a:ext cx="1675132" cy="584170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chemeClr val="bg1">
                  <a:lumMod val="65000"/>
                  <a:alpha val="0"/>
                </a:schemeClr>
              </a:outerShdw>
            </a:effectLst>
          </p:spPr>
          <p:txBody>
            <a:bodyPr rtlCol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600" dirty="0">
                  <a:solidFill>
                    <a:srgbClr val="1F497D"/>
                  </a:solidFill>
                  <a:latin typeface="Arial"/>
                  <a:cs typeface="Arial"/>
                </a:rPr>
                <a:t>"ראש" הידרופילי – זרחה (פוספט)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5677280" y="3763718"/>
              <a:ext cx="1730705" cy="830221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chemeClr val="bg1">
                  <a:lumMod val="65000"/>
                  <a:alpha val="0"/>
                </a:schemeClr>
              </a:outerShdw>
            </a:effectLst>
          </p:spPr>
          <p:txBody>
            <a:bodyPr rtlCol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600" dirty="0">
                  <a:solidFill>
                    <a:srgbClr val="1F497D"/>
                  </a:solidFill>
                  <a:latin typeface="Arial"/>
                  <a:cs typeface="Arial"/>
                </a:rPr>
                <a:t>"זנבות" הידרופוביים – חומצות שומן</a:t>
              </a:r>
            </a:p>
          </p:txBody>
        </p:sp>
      </p:grpSp>
      <p:sp>
        <p:nvSpPr>
          <p:cNvPr id="16" name="Rectangle 3"/>
          <p:cNvSpPr/>
          <p:nvPr/>
        </p:nvSpPr>
        <p:spPr>
          <a:xfrm>
            <a:off x="384175" y="430634"/>
            <a:ext cx="8215313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197159" y="6237312"/>
            <a:ext cx="698705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CEFA07-D00C-4DF1-AC33-4CC8C8A6BFD5}" type="slidenum">
              <a:rPr lang="he-IL" sz="1100" smtClean="0">
                <a:solidFill>
                  <a:schemeClr val="bg1">
                    <a:lumMod val="6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he-IL" sz="11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00063"/>
            <a:ext cx="8469313" cy="1477962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1D4C72"/>
                </a:solidFill>
                <a:latin typeface="Arial"/>
                <a:cs typeface="Arial"/>
              </a:rPr>
              <a:t>שאלה 8: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קרומי תאי הצמחים ובעלי החיים שאנו אוכלים מורכבים משתי שכבות של פוספוליפידים. מולקולות הפוספוליפידים מורכבות מראש זרחה ומזנבות חומצות שומן.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האם</a:t>
            </a:r>
            <a:r>
              <a:rPr lang="he-IL" dirty="0">
                <a:solidFill>
                  <a:schemeClr val="tx2"/>
                </a:solidFill>
                <a:latin typeface="Arial"/>
                <a:cs typeface="Arial"/>
              </a:rPr>
              <a:t> ייתכן 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שהזרחה שהייתה חלק מהפוספוליפידים תימצא לאחר זמן מה בנוקליאוטידים המרכיבים את ה-</a:t>
            </a:r>
            <a:r>
              <a:rPr lang="en-US" dirty="0">
                <a:solidFill>
                  <a:srgbClr val="1D4C72"/>
                </a:solidFill>
                <a:latin typeface="Arial"/>
                <a:cs typeface="Arial"/>
              </a:rPr>
              <a:t>DNA</a:t>
            </a:r>
            <a:r>
              <a:rPr lang="he-IL" dirty="0">
                <a:solidFill>
                  <a:srgbClr val="1D4C72"/>
                </a:solidFill>
                <a:latin typeface="Arial"/>
                <a:cs typeface="Arial"/>
              </a:rPr>
              <a:t> בתאי גופינו?</a:t>
            </a:r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תשובה: מקור החומרים המרכיבים את מולקולת </a:t>
            </a:r>
            <a:r>
              <a:rPr lang="he-IL" sz="1800" b="1" dirty="0" smtClean="0">
                <a:solidFill>
                  <a:srgbClr val="FF6600"/>
                </a:solidFill>
              </a:rPr>
              <a:t>ה-</a:t>
            </a:r>
            <a:r>
              <a:rPr lang="en-US" sz="1800" b="1" dirty="0" smtClean="0">
                <a:solidFill>
                  <a:srgbClr val="FF6600"/>
                </a:solidFill>
              </a:rPr>
              <a:t>DNA</a:t>
            </a:r>
            <a:r>
              <a:rPr lang="he-IL" sz="1800" b="1" dirty="0" smtClean="0">
                <a:solidFill>
                  <a:srgbClr val="FF6600"/>
                </a:solidFill>
              </a:rPr>
              <a:t> הוא במזון</a:t>
            </a:r>
            <a:endParaRPr lang="he-IL" sz="1800" dirty="0" smtClean="0"/>
          </a:p>
        </p:txBody>
      </p:sp>
      <p:sp>
        <p:nvSpPr>
          <p:cNvPr id="15" name="Rectangle 12"/>
          <p:cNvSpPr/>
          <p:nvPr/>
        </p:nvSpPr>
        <p:spPr>
          <a:xfrm>
            <a:off x="290513" y="1978025"/>
            <a:ext cx="8196262" cy="4475163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prstClr val="black"/>
                </a:solidFill>
              </a:rPr>
              <a:t>תשובה: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</a:rPr>
              <a:t>כן. מולקולות הפוספוליפידים מתפרקות במערכת העיכול ליחידות המבנה שלהן: חומצות שומן וזרחה (פוספט), העוברות לדם, ודרכו אל התאים. התאים משתמשים בפוספט להרכבת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</a:rPr>
              <a:t>נוקליאוטידים*.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1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1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1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1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1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1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1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1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1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1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1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1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1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>
                <a:solidFill>
                  <a:prstClr val="black"/>
                </a:solidFill>
              </a:rPr>
              <a:t>* הזרחה מנוצלת גם לבניית עוד חומרים כגון: פוספוליפידים, הנחוצים לבניית הקרום, ו-</a:t>
            </a:r>
            <a:r>
              <a:rPr lang="en-US" sz="1600" dirty="0">
                <a:solidFill>
                  <a:prstClr val="black"/>
                </a:solidFill>
              </a:rPr>
              <a:t>ATP</a:t>
            </a:r>
            <a:r>
              <a:rPr lang="he-IL" sz="1600" dirty="0">
                <a:solidFill>
                  <a:prstClr val="black"/>
                </a:solidFill>
              </a:rPr>
              <a:t>. </a:t>
            </a:r>
            <a:r>
              <a:rPr lang="he-IL" sz="1600" dirty="0">
                <a:solidFill>
                  <a:schemeClr val="tx1"/>
                </a:solidFill>
              </a:rPr>
              <a:t>(למעשה</a:t>
            </a:r>
            <a:r>
              <a:rPr lang="he-IL" sz="1600" dirty="0">
                <a:solidFill>
                  <a:prstClr val="black"/>
                </a:solidFill>
              </a:rPr>
              <a:t>, </a:t>
            </a:r>
            <a:r>
              <a:rPr lang="en-US" sz="1600" dirty="0">
                <a:solidFill>
                  <a:prstClr val="black"/>
                </a:solidFill>
              </a:rPr>
              <a:t>ATP</a:t>
            </a:r>
            <a:r>
              <a:rPr lang="he-IL" sz="1600" dirty="0">
                <a:solidFill>
                  <a:prstClr val="black"/>
                </a:solidFill>
              </a:rPr>
              <a:t> הוא הנוקליאוטיד שהבסיס החנקני שלו הוא אדנין).</a:t>
            </a:r>
          </a:p>
        </p:txBody>
      </p:sp>
      <p:sp>
        <p:nvSpPr>
          <p:cNvPr id="2" name="חץ ימינה 1"/>
          <p:cNvSpPr/>
          <p:nvPr/>
        </p:nvSpPr>
        <p:spPr>
          <a:xfrm>
            <a:off x="2411413" y="4508500"/>
            <a:ext cx="431800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354388"/>
            <a:ext cx="2449513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688" name="קבוצה 17"/>
          <p:cNvGrpSpPr>
            <a:grpSpLocks/>
          </p:cNvGrpSpPr>
          <p:nvPr/>
        </p:nvGrpSpPr>
        <p:grpSpPr bwMode="auto">
          <a:xfrm>
            <a:off x="296863" y="3500438"/>
            <a:ext cx="1730375" cy="2303462"/>
            <a:chOff x="5677280" y="2289350"/>
            <a:chExt cx="1730375" cy="2304589"/>
          </a:xfrm>
        </p:grpSpPr>
        <p:grpSp>
          <p:nvGrpSpPr>
            <p:cNvPr id="71697" name="קבוצה 40"/>
            <p:cNvGrpSpPr>
              <a:grpSpLocks/>
            </p:cNvGrpSpPr>
            <p:nvPr/>
          </p:nvGrpSpPr>
          <p:grpSpPr bwMode="auto">
            <a:xfrm>
              <a:off x="6318984" y="2868729"/>
              <a:ext cx="397623" cy="930081"/>
              <a:chOff x="7425188" y="2738398"/>
              <a:chExt cx="115439" cy="449823"/>
            </a:xfrm>
          </p:grpSpPr>
          <p:sp>
            <p:nvSpPr>
              <p:cNvPr id="22" name="אליפסה 21"/>
              <p:cNvSpPr/>
              <p:nvPr/>
            </p:nvSpPr>
            <p:spPr>
              <a:xfrm>
                <a:off x="7449051" y="2738563"/>
                <a:ext cx="82038" cy="125209"/>
              </a:xfrm>
              <a:prstGeom prst="ellipse">
                <a:avLst/>
              </a:prstGeom>
              <a:solidFill>
                <a:srgbClr val="038EED"/>
              </a:solidFill>
              <a:ln>
                <a:solidFill>
                  <a:srgbClr val="038EE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3" name="מחבר ישר 125"/>
              <p:cNvCxnSpPr/>
              <p:nvPr/>
            </p:nvCxnSpPr>
            <p:spPr>
              <a:xfrm rot="16200000" flipV="1">
                <a:off x="7361174" y="3008338"/>
                <a:ext cx="326465" cy="32723"/>
              </a:xfrm>
              <a:prstGeom prst="curvedConnector3">
                <a:avLst>
                  <a:gd name="adj1" fmla="val 36665"/>
                </a:avLst>
              </a:prstGeom>
              <a:ln w="317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מחבר ישר 125"/>
              <p:cNvCxnSpPr/>
              <p:nvPr/>
            </p:nvCxnSpPr>
            <p:spPr>
              <a:xfrm rot="5400000" flipH="1" flipV="1">
                <a:off x="7297725" y="2991132"/>
                <a:ext cx="302652" cy="47932"/>
              </a:xfrm>
              <a:prstGeom prst="curvedConnector3">
                <a:avLst>
                  <a:gd name="adj1" fmla="val 50000"/>
                </a:avLst>
              </a:prstGeom>
              <a:ln w="317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 bwMode="auto">
            <a:xfrm>
              <a:off x="5704267" y="2289350"/>
              <a:ext cx="1676400" cy="584486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chemeClr val="bg1">
                  <a:lumMod val="65000"/>
                  <a:alpha val="0"/>
                </a:schemeClr>
              </a:outerShdw>
            </a:effectLst>
          </p:spPr>
          <p:txBody>
            <a:bodyPr rtlCol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600" dirty="0">
                  <a:solidFill>
                    <a:srgbClr val="1F497D"/>
                  </a:solidFill>
                  <a:latin typeface="Arial"/>
                  <a:cs typeface="Arial"/>
                </a:rPr>
                <a:t>"ראש" הידרופילי – זרחה (פוספט)</a:t>
              </a: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5677280" y="3763271"/>
              <a:ext cx="1730375" cy="830668"/>
            </a:xfrm>
            <a:prstGeom prst="rect">
              <a:avLst/>
            </a:prstGeom>
            <a:noFill/>
            <a:ln w="19050">
              <a:noFill/>
            </a:ln>
            <a:effectLst>
              <a:outerShdw sx="102000" sy="102000" algn="tl" rotWithShape="0">
                <a:schemeClr val="bg1">
                  <a:lumMod val="65000"/>
                  <a:alpha val="0"/>
                </a:schemeClr>
              </a:outerShdw>
            </a:effectLst>
          </p:spPr>
          <p:txBody>
            <a:bodyPr rtlCol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600" dirty="0">
                  <a:solidFill>
                    <a:srgbClr val="1F497D"/>
                  </a:solidFill>
                  <a:latin typeface="Arial"/>
                  <a:cs typeface="Arial"/>
                </a:rPr>
                <a:t>"זנבות" הידרופוביים – חומצות שומן</a:t>
              </a:r>
            </a:p>
          </p:txBody>
        </p:sp>
      </p:grpSp>
      <p:sp>
        <p:nvSpPr>
          <p:cNvPr id="25" name="אליפסה 24"/>
          <p:cNvSpPr/>
          <p:nvPr/>
        </p:nvSpPr>
        <p:spPr bwMode="auto">
          <a:xfrm>
            <a:off x="3635375" y="4221163"/>
            <a:ext cx="280988" cy="260350"/>
          </a:xfrm>
          <a:prstGeom prst="ellipse">
            <a:avLst/>
          </a:prstGeom>
          <a:solidFill>
            <a:srgbClr val="038EED"/>
          </a:solidFill>
          <a:ln>
            <a:solidFill>
              <a:srgbClr val="038E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cxnSp>
        <p:nvCxnSpPr>
          <p:cNvPr id="26" name="מחבר ישר 125"/>
          <p:cNvCxnSpPr/>
          <p:nvPr/>
        </p:nvCxnSpPr>
        <p:spPr bwMode="auto">
          <a:xfrm rot="5400000" flipH="1" flipV="1">
            <a:off x="3239293" y="4993482"/>
            <a:ext cx="627063" cy="165100"/>
          </a:xfrm>
          <a:prstGeom prst="curvedConnector3">
            <a:avLst>
              <a:gd name="adj1" fmla="val 50000"/>
            </a:avLst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125"/>
          <p:cNvCxnSpPr/>
          <p:nvPr/>
        </p:nvCxnSpPr>
        <p:spPr bwMode="auto">
          <a:xfrm rot="16200000" flipV="1">
            <a:off x="3634581" y="4953795"/>
            <a:ext cx="676275" cy="112712"/>
          </a:xfrm>
          <a:prstGeom prst="curvedConnector3">
            <a:avLst>
              <a:gd name="adj1" fmla="val 36665"/>
            </a:avLst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חץ ימינה 4"/>
          <p:cNvSpPr/>
          <p:nvPr/>
        </p:nvSpPr>
        <p:spPr>
          <a:xfrm>
            <a:off x="4395788" y="4508500"/>
            <a:ext cx="536575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28" name="חץ מעוקל למטה 27"/>
          <p:cNvSpPr/>
          <p:nvPr/>
        </p:nvSpPr>
        <p:spPr>
          <a:xfrm>
            <a:off x="3957638" y="3732213"/>
            <a:ext cx="1693862" cy="5572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5591175" y="5349875"/>
            <a:ext cx="2284413" cy="339725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u="sng" dirty="0">
                <a:solidFill>
                  <a:srgbClr val="1F497D"/>
                </a:solidFill>
                <a:latin typeface="Arial"/>
                <a:cs typeface="Arial"/>
              </a:rPr>
              <a:t>יצירת נוקליאוטידים בתאים</a:t>
            </a:r>
          </a:p>
        </p:txBody>
      </p:sp>
      <p:sp>
        <p:nvSpPr>
          <p:cNvPr id="31" name="אליפסה 30"/>
          <p:cNvSpPr/>
          <p:nvPr/>
        </p:nvSpPr>
        <p:spPr bwMode="auto">
          <a:xfrm>
            <a:off x="5653088" y="4208463"/>
            <a:ext cx="280987" cy="260350"/>
          </a:xfrm>
          <a:prstGeom prst="ellipse">
            <a:avLst/>
          </a:prstGeom>
          <a:solidFill>
            <a:srgbClr val="038EED"/>
          </a:solidFill>
          <a:ln>
            <a:solidFill>
              <a:srgbClr val="038E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508750"/>
            <a:ext cx="21336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4519C6-F0C2-4755-AA22-DBA8B4CDD192}" type="slidenum">
              <a:rPr lang="he-IL" sz="11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he-IL" sz="1100" dirty="0" smtClean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2" name="Rectangle 3"/>
          <p:cNvSpPr/>
          <p:nvPr/>
        </p:nvSpPr>
        <p:spPr>
          <a:xfrm>
            <a:off x="384175" y="430634"/>
            <a:ext cx="8215313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קישור לסימולציה: המסע מגוף האדם אל ה-</a:t>
            </a:r>
            <a:r>
              <a:rPr lang="en-US" sz="1800" b="1" dirty="0" smtClean="0">
                <a:solidFill>
                  <a:srgbClr val="FF6600"/>
                </a:solidFill>
                <a:ea typeface="+mn-ea"/>
              </a:rPr>
              <a:t>DNA</a:t>
            </a:r>
            <a:endParaRPr lang="he-IL" sz="1800" dirty="0" smtClean="0"/>
          </a:p>
        </p:txBody>
      </p:sp>
      <p:pic>
        <p:nvPicPr>
          <p:cNvPr id="727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196975"/>
            <a:ext cx="56864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7"/>
          <p:cNvSpPr/>
          <p:nvPr/>
        </p:nvSpPr>
        <p:spPr>
          <a:xfrm>
            <a:off x="1774825" y="4762500"/>
            <a:ext cx="5686425" cy="595313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200" dirty="0">
                <a:solidFill>
                  <a:schemeClr val="tx1"/>
                </a:solidFill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u="sng" dirty="0">
                <a:solidFill>
                  <a:srgbClr val="038EED"/>
                </a:solidFill>
                <a:hlinkClick r:id="rId3"/>
              </a:rPr>
              <a:t>סימולציה: המסע מהגוף אל ה-</a:t>
            </a:r>
            <a:r>
              <a:rPr lang="en-US" u="sng" dirty="0">
                <a:solidFill>
                  <a:srgbClr val="038EED"/>
                </a:solidFill>
                <a:hlinkClick r:id="rId3"/>
              </a:rPr>
              <a:t>DNA</a:t>
            </a:r>
            <a:endParaRPr lang="he-IL" u="sng" dirty="0">
              <a:solidFill>
                <a:srgbClr val="038EED"/>
              </a:solidFill>
              <a:hlinkClick r:id="rId3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200" dirty="0">
                <a:solidFill>
                  <a:schemeClr val="tx1"/>
                </a:solidFill>
                <a:hlinkClick r:id="rId3"/>
              </a:rPr>
              <a:t> </a:t>
            </a:r>
            <a:endParaRPr lang="he-IL" sz="1200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384175" y="430634"/>
            <a:ext cx="8215313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197159" y="6237312"/>
            <a:ext cx="698705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CEFA07-D00C-4DF1-AC33-4CC8C8A6BFD5}" type="slidenum">
              <a:rPr lang="he-IL" sz="1100" smtClean="0">
                <a:solidFill>
                  <a:schemeClr val="bg1">
                    <a:lumMod val="6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he-IL" sz="11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439737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סיכום: מבנה ה-</a:t>
            </a:r>
            <a:r>
              <a:rPr lang="en-US" sz="1800" b="1" dirty="0" smtClean="0">
                <a:solidFill>
                  <a:srgbClr val="FF6600"/>
                </a:solidFill>
                <a:ea typeface="+mn-ea"/>
              </a:rPr>
              <a:t>DNA</a:t>
            </a:r>
            <a:endParaRPr lang="he-IL" sz="1800" dirty="0" smtClean="0"/>
          </a:p>
        </p:txBody>
      </p:sp>
      <p:sp>
        <p:nvSpPr>
          <p:cNvPr id="20" name="Rectangle 13"/>
          <p:cNvSpPr/>
          <p:nvPr/>
        </p:nvSpPr>
        <p:spPr>
          <a:xfrm>
            <a:off x="323850" y="548680"/>
            <a:ext cx="8145463" cy="5976664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2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>
              <a:defRPr/>
            </a:pPr>
            <a:endParaRPr lang="he-IL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he-IL" dirty="0" smtClean="0">
                <a:solidFill>
                  <a:prstClr val="black"/>
                </a:solidFill>
              </a:rPr>
              <a:t> ה- </a:t>
            </a:r>
            <a:r>
              <a:rPr lang="en-US" dirty="0" smtClean="0">
                <a:solidFill>
                  <a:prstClr val="black"/>
                </a:solidFill>
              </a:rPr>
              <a:t>DNA</a:t>
            </a:r>
            <a:r>
              <a:rPr lang="he-IL" dirty="0" smtClean="0">
                <a:solidFill>
                  <a:prstClr val="black"/>
                </a:solidFill>
              </a:rPr>
              <a:t> היא מולקולת ענק המכילה את המידע התורשתי. בתאים </a:t>
            </a:r>
            <a:r>
              <a:rPr lang="he-IL" dirty="0" err="1" smtClean="0">
                <a:solidFill>
                  <a:prstClr val="black"/>
                </a:solidFill>
              </a:rPr>
              <a:t>אאוקריוטיים</a:t>
            </a:r>
            <a:r>
              <a:rPr lang="he-IL" dirty="0" smtClean="0">
                <a:solidFill>
                  <a:prstClr val="black"/>
                </a:solidFill>
              </a:rPr>
              <a:t> כגון תאי   </a:t>
            </a:r>
          </a:p>
          <a:p>
            <a:pPr>
              <a:defRPr/>
            </a:pPr>
            <a:r>
              <a:rPr lang="he-IL" dirty="0" smtClean="0">
                <a:solidFill>
                  <a:prstClr val="black"/>
                </a:solidFill>
              </a:rPr>
              <a:t>  האדם, היא מאורגנת במבנה של כרומוזומים המצויים בגרעין התא.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he-IL" dirty="0" smtClean="0">
                <a:solidFill>
                  <a:prstClr val="black"/>
                </a:solidFill>
              </a:rPr>
              <a:t> כל כרומוזום מורכב ממולקולת </a:t>
            </a:r>
            <a:r>
              <a:rPr lang="en-US" dirty="0" smtClean="0">
                <a:solidFill>
                  <a:prstClr val="black"/>
                </a:solidFill>
              </a:rPr>
              <a:t>DNA </a:t>
            </a:r>
            <a:r>
              <a:rPr lang="he-IL" dirty="0" smtClean="0">
                <a:solidFill>
                  <a:prstClr val="black"/>
                </a:solidFill>
              </a:rPr>
              <a:t> אחת ארוכה, מפותלת, מסולסלת ודחוסה, ומחלבונים </a:t>
            </a:r>
          </a:p>
          <a:p>
            <a:pPr>
              <a:defRPr/>
            </a:pPr>
            <a:r>
              <a:rPr lang="he-IL" dirty="0" smtClean="0">
                <a:solidFill>
                  <a:prstClr val="black"/>
                </a:solidFill>
              </a:rPr>
              <a:t>  שונים התומכים בה כפיגום.</a:t>
            </a:r>
          </a:p>
          <a:p>
            <a:pPr>
              <a:buFontTx/>
              <a:buBlip>
                <a:blip r:embed="rId2"/>
              </a:buBlip>
              <a:defRPr/>
            </a:pPr>
            <a:endParaRPr lang="he-IL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  <a:defRPr/>
            </a:pPr>
            <a:endParaRPr lang="he-IL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he-IL" dirty="0" smtClean="0">
                <a:solidFill>
                  <a:prstClr val="black"/>
                </a:solidFill>
              </a:rPr>
              <a:t> הנוקליאוטיד הוא יחידת המבנה של ה־</a:t>
            </a:r>
            <a:r>
              <a:rPr lang="en-US" dirty="0" smtClean="0">
                <a:solidFill>
                  <a:prstClr val="black"/>
                </a:solidFill>
              </a:rPr>
              <a:t>DNA</a:t>
            </a:r>
            <a:r>
              <a:rPr lang="he-IL" dirty="0" smtClean="0">
                <a:solidFill>
                  <a:prstClr val="black"/>
                </a:solidFill>
              </a:rPr>
              <a:t>. כל נוקליאוטיד בנוי משלושה רכיבים: </a:t>
            </a:r>
          </a:p>
          <a:p>
            <a:pPr>
              <a:defRPr/>
            </a:pPr>
            <a:r>
              <a:rPr lang="he-IL" dirty="0" smtClean="0">
                <a:solidFill>
                  <a:prstClr val="black"/>
                </a:solidFill>
              </a:rPr>
              <a:t>  זרחה, סוכר ובסיס חנקני. כל מולקולת </a:t>
            </a:r>
            <a:r>
              <a:rPr lang="en-US" dirty="0" smtClean="0">
                <a:solidFill>
                  <a:prstClr val="black"/>
                </a:solidFill>
              </a:rPr>
              <a:t>DNA</a:t>
            </a:r>
            <a:r>
              <a:rPr lang="he-IL" dirty="0" smtClean="0">
                <a:solidFill>
                  <a:prstClr val="black"/>
                </a:solidFill>
              </a:rPr>
              <a:t> מורכבת ממספר עצום של נוקליאוטידים.</a:t>
            </a:r>
          </a:p>
          <a:p>
            <a:pPr>
              <a:defRPr/>
            </a:pPr>
            <a:endParaRPr lang="he-IL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he-IL" dirty="0" smtClean="0">
                <a:solidFill>
                  <a:prstClr val="black"/>
                </a:solidFill>
              </a:rPr>
              <a:t> מולקולת ה־</a:t>
            </a:r>
            <a:r>
              <a:rPr lang="en-US" dirty="0" smtClean="0">
                <a:solidFill>
                  <a:prstClr val="black"/>
                </a:solidFill>
              </a:rPr>
              <a:t>DNA</a:t>
            </a:r>
            <a:r>
              <a:rPr lang="he-IL" dirty="0" smtClean="0">
                <a:solidFill>
                  <a:prstClr val="black"/>
                </a:solidFill>
              </a:rPr>
              <a:t> מורכבת משני גדילים שכל אחד מהם מורכב משרשרת של </a:t>
            </a:r>
          </a:p>
          <a:p>
            <a:pPr>
              <a:defRPr/>
            </a:pPr>
            <a:r>
              <a:rPr lang="he-IL" dirty="0" smtClean="0">
                <a:solidFill>
                  <a:prstClr val="black"/>
                </a:solidFill>
              </a:rPr>
              <a:t>  נוקליאוטידים. הגדילים קשורים ביניהם בקשרי מימן דרך הבסיסים </a:t>
            </a:r>
          </a:p>
          <a:p>
            <a:pPr>
              <a:defRPr/>
            </a:pPr>
            <a:r>
              <a:rPr lang="he-IL" dirty="0" smtClean="0">
                <a:solidFill>
                  <a:prstClr val="black"/>
                </a:solidFill>
              </a:rPr>
              <a:t>  החנקניים: </a:t>
            </a:r>
            <a:r>
              <a:rPr lang="en-US" dirty="0" smtClean="0">
                <a:solidFill>
                  <a:prstClr val="black"/>
                </a:solidFill>
              </a:rPr>
              <a:t>A </a:t>
            </a:r>
            <a:r>
              <a:rPr lang="he-IL" dirty="0" smtClean="0">
                <a:solidFill>
                  <a:prstClr val="black"/>
                </a:solidFill>
              </a:rPr>
              <a:t> קשור ל־</a:t>
            </a:r>
            <a:r>
              <a:rPr lang="en-US" dirty="0" smtClean="0">
                <a:solidFill>
                  <a:prstClr val="black"/>
                </a:solidFill>
              </a:rPr>
              <a:t>T</a:t>
            </a:r>
            <a:r>
              <a:rPr lang="he-IL" dirty="0" smtClean="0">
                <a:solidFill>
                  <a:prstClr val="black"/>
                </a:solidFill>
              </a:rPr>
              <a:t> ו־</a:t>
            </a:r>
            <a:r>
              <a:rPr lang="en-US" dirty="0" smtClean="0">
                <a:solidFill>
                  <a:prstClr val="black"/>
                </a:solidFill>
              </a:rPr>
              <a:t>C</a:t>
            </a:r>
            <a:r>
              <a:rPr lang="he-IL" dirty="0" smtClean="0">
                <a:solidFill>
                  <a:prstClr val="black"/>
                </a:solidFill>
              </a:rPr>
              <a:t> קשור ל־</a:t>
            </a:r>
            <a:r>
              <a:rPr lang="en-US" dirty="0" smtClean="0">
                <a:solidFill>
                  <a:prstClr val="black"/>
                </a:solidFill>
              </a:rPr>
              <a:t>G</a:t>
            </a:r>
            <a:r>
              <a:rPr lang="he-IL" dirty="0" smtClean="0">
                <a:solidFill>
                  <a:prstClr val="black"/>
                </a:solidFill>
              </a:rPr>
              <a:t>. הגדילים מאורגנים במרחב בצורה לוליינית   </a:t>
            </a:r>
          </a:p>
          <a:p>
            <a:pPr>
              <a:defRPr/>
            </a:pPr>
            <a:r>
              <a:rPr lang="he-IL" dirty="0" smtClean="0">
                <a:solidFill>
                  <a:prstClr val="black"/>
                </a:solidFill>
              </a:rPr>
              <a:t>  כסליל כפול.</a:t>
            </a:r>
          </a:p>
          <a:p>
            <a:pPr>
              <a:defRPr/>
            </a:pPr>
            <a:endParaRPr lang="he-IL" dirty="0" smtClean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he-IL" kern="0" dirty="0" smtClean="0">
                <a:solidFill>
                  <a:prstClr val="black"/>
                </a:solidFill>
                <a:latin typeface="Calibri"/>
              </a:rPr>
              <a:t> המספר העצום של קשרי המימן בין שני גדילי ה-</a:t>
            </a:r>
            <a:r>
              <a:rPr lang="en-US" kern="0" dirty="0" smtClean="0">
                <a:solidFill>
                  <a:prstClr val="black"/>
                </a:solidFill>
                <a:latin typeface="Calibri"/>
              </a:rPr>
              <a:t>DNA</a:t>
            </a:r>
            <a:r>
              <a:rPr lang="he-IL" kern="0" dirty="0" smtClean="0">
                <a:solidFill>
                  <a:prstClr val="black"/>
                </a:solidFill>
                <a:latin typeface="Calibri"/>
              </a:rPr>
              <a:t> מקנה למולקולה יציבות (אף שכל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 smtClean="0">
                <a:solidFill>
                  <a:prstClr val="black"/>
                </a:solidFill>
                <a:latin typeface="Calibri"/>
              </a:rPr>
              <a:t>   קשר מימן כשלעצמו אינו קשר חזק). יציבות ה- </a:t>
            </a:r>
            <a:r>
              <a:rPr lang="en-US" kern="0" dirty="0" smtClean="0">
                <a:solidFill>
                  <a:prstClr val="black"/>
                </a:solidFill>
                <a:latin typeface="Calibri"/>
              </a:rPr>
              <a:t>DNA</a:t>
            </a:r>
            <a:r>
              <a:rPr lang="he-IL" kern="0" dirty="0" smtClean="0">
                <a:solidFill>
                  <a:prstClr val="black"/>
                </a:solidFill>
                <a:latin typeface="Calibri"/>
              </a:rPr>
              <a:t> חשובה לקיום החיים, ולהעברת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 smtClean="0">
                <a:solidFill>
                  <a:prstClr val="black"/>
                </a:solidFill>
                <a:latin typeface="Calibri"/>
              </a:rPr>
              <a:t>  התכונות התורשתיות לדורות הבאים.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he-IL" kern="0" dirty="0" smtClean="0">
                <a:solidFill>
                  <a:prstClr val="black"/>
                </a:solidFill>
                <a:latin typeface="Calibri"/>
              </a:rPr>
              <a:t> המבנה הבסיסי של מולקולות ה</a:t>
            </a:r>
            <a:r>
              <a:rPr lang="he-IL" kern="0" dirty="0" smtClean="0">
                <a:solidFill>
                  <a:prstClr val="black"/>
                </a:solidFill>
              </a:rPr>
              <a:t>־</a:t>
            </a:r>
            <a:r>
              <a:rPr lang="en-US" kern="0" dirty="0" smtClean="0">
                <a:solidFill>
                  <a:prstClr val="black"/>
                </a:solidFill>
                <a:latin typeface="Calibri"/>
              </a:rPr>
              <a:t>DNA</a:t>
            </a:r>
            <a:r>
              <a:rPr lang="he-IL" kern="0" dirty="0" smtClean="0">
                <a:solidFill>
                  <a:prstClr val="black"/>
                </a:solidFill>
                <a:latin typeface="Calibri"/>
              </a:rPr>
              <a:t> של האורגניזמים השונים דומה. הן נבדלות זו מזו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kern="0" dirty="0" smtClean="0">
                <a:solidFill>
                  <a:prstClr val="black"/>
                </a:solidFill>
                <a:latin typeface="Calibri"/>
              </a:rPr>
              <a:t>  ברצף הבסיסים ובמספר זוגות הבסיסים.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kern="0" dirty="0" smtClean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150000"/>
              </a:lnSpc>
              <a:defRPr/>
            </a:pP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srgbClr val="FF6600"/>
              </a:solidFill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FF6600"/>
                </a:solidFill>
                <a:cs typeface="Calibri" pitchFamily="34" charset="0"/>
              </a:rPr>
              <a:t>   </a:t>
            </a:r>
          </a:p>
          <a:p>
            <a:pPr>
              <a:lnSpc>
                <a:spcPct val="150000"/>
              </a:lnSpc>
              <a:defRPr/>
            </a:pP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508750"/>
            <a:ext cx="21336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EF962-6CA7-49C4-B206-0598554C2CCC}" type="slidenum">
              <a:rPr lang="he-IL" sz="1100" smtClean="0">
                <a:solidFill>
                  <a:prstClr val="white">
                    <a:lumMod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he-IL" sz="1100" dirty="0" smtClean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384175" y="430634"/>
            <a:ext cx="8215313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899592" y="6453336"/>
            <a:ext cx="6948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dirty="0" smtClean="0">
                <a:solidFill>
                  <a:prstClr val="black"/>
                </a:solidFill>
                <a:latin typeface="Arial"/>
                <a:cs typeface="Arial"/>
              </a:rPr>
              <a:t>* </a:t>
            </a:r>
            <a:r>
              <a:rPr lang="he-IL" sz="1600" b="1" dirty="0" smtClean="0">
                <a:solidFill>
                  <a:prstClr val="black"/>
                </a:solidFill>
                <a:latin typeface="Arial"/>
                <a:cs typeface="Arial"/>
              </a:rPr>
              <a:t>נושא </a:t>
            </a:r>
            <a:r>
              <a:rPr lang="he-IL" sz="1600" b="1" dirty="0">
                <a:solidFill>
                  <a:prstClr val="black"/>
                </a:solidFill>
                <a:latin typeface="Arial"/>
                <a:cs typeface="Arial"/>
              </a:rPr>
              <a:t>שכפול ה-</a:t>
            </a:r>
            <a:r>
              <a:rPr lang="en-US" sz="1600" b="1" dirty="0">
                <a:solidFill>
                  <a:prstClr val="black"/>
                </a:solidFill>
                <a:latin typeface="Arial"/>
                <a:cs typeface="Arial"/>
              </a:rPr>
              <a:t>DNA</a:t>
            </a:r>
            <a:r>
              <a:rPr lang="he-IL" sz="1600" b="1" dirty="0">
                <a:solidFill>
                  <a:prstClr val="black"/>
                </a:solidFill>
                <a:latin typeface="Arial"/>
                <a:cs typeface="Arial"/>
              </a:rPr>
              <a:t> נכלל במצגת: מחזור התא ותהליך שכפול </a:t>
            </a:r>
            <a:r>
              <a:rPr lang="he-IL" sz="1600" b="1" dirty="0" smtClean="0">
                <a:solidFill>
                  <a:prstClr val="black"/>
                </a:solidFill>
                <a:latin typeface="Arial"/>
                <a:cs typeface="Arial"/>
              </a:rPr>
              <a:t>ה-</a:t>
            </a:r>
            <a:r>
              <a:rPr lang="en-US" sz="1600" b="1" dirty="0" smtClean="0">
                <a:solidFill>
                  <a:prstClr val="black"/>
                </a:solidFill>
                <a:latin typeface="Arial"/>
                <a:cs typeface="Arial"/>
              </a:rPr>
              <a:t>DNA</a:t>
            </a:r>
            <a:r>
              <a:rPr lang="he-IL" sz="1600" b="1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he-IL" sz="1600" b="1" dirty="0"/>
          </a:p>
        </p:txBody>
      </p:sp>
    </p:spTree>
    <p:extLst>
      <p:ext uri="{BB962C8B-B14F-4D97-AF65-F5344CB8AC3E}">
        <p14:creationId xmlns:p14="http://schemas.microsoft.com/office/powerpoint/2010/main" val="305272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מהגרעין אל הכרומוזומים</a:t>
            </a:r>
            <a:endParaRPr lang="he-IL" sz="1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22263" y="557213"/>
            <a:ext cx="8213725" cy="3857625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לכל מין של יצור יש מספר כרומוזומים אופייני.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בכל אחד מתאי גופו של האדם יש 46 </a:t>
            </a: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כרומוזומים*.</a:t>
            </a: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בתוך כל כרומוזום יש גנים, אשר קובעים תכונות כלשהן של </a:t>
            </a:r>
            <a:r>
              <a:rPr lang="he-IL" dirty="0">
                <a:latin typeface="Arial"/>
                <a:cs typeface="Arial"/>
              </a:rPr>
              <a:t>האדם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לדוגמה: גן הנמצא בכרומוזום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 קובע את ראיית הצבעים של </a:t>
            </a:r>
            <a:r>
              <a:rPr lang="he-IL" dirty="0">
                <a:latin typeface="Arial"/>
                <a:cs typeface="Arial"/>
              </a:rPr>
              <a:t>האדם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. כאשר הוא פגום, נגרם ליקוי בראיית צבעים (עיוורון צבעים</a:t>
            </a: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).</a:t>
            </a: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384175" y="430634"/>
            <a:ext cx="8215313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197159" y="6237312"/>
            <a:ext cx="326951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CEFA07-D00C-4DF1-AC33-4CC8C8A6BFD5}" type="slidenum">
              <a:rPr lang="he-IL" sz="1100" smtClean="0">
                <a:solidFill>
                  <a:schemeClr val="bg1">
                    <a:lumMod val="6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e-IL" sz="11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185863" y="2204864"/>
            <a:ext cx="7206084" cy="4289673"/>
            <a:chOff x="1185863" y="2204864"/>
            <a:chExt cx="7206084" cy="4289673"/>
          </a:xfrm>
        </p:grpSpPr>
        <p:pic>
          <p:nvPicPr>
            <p:cNvPr id="49159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863" y="2204864"/>
              <a:ext cx="6772275" cy="385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קבוצה 9"/>
            <p:cNvGrpSpPr/>
            <p:nvPr/>
          </p:nvGrpSpPr>
          <p:grpSpPr>
            <a:xfrm>
              <a:off x="1619672" y="2204864"/>
              <a:ext cx="6772275" cy="4289673"/>
              <a:chOff x="2555776" y="4221088"/>
              <a:chExt cx="6772275" cy="4289673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0433" y="4221088"/>
                <a:ext cx="2071886" cy="2072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407" b="89877" l="9986" r="89873">
                            <a14:foregroundMark x1="80591" y1="7407" x2="80591" y2="7407"/>
                            <a14:backgroundMark x1="80169" y1="16790" x2="80169" y2="16790"/>
                            <a14:backgroundMark x1="80028" y1="13827" x2="80028" y2="13827"/>
                            <a14:backgroundMark x1="80731" y1="19012" x2="80731" y2="1901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5776" y="4653136"/>
                <a:ext cx="6772275" cy="3857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" name="TextBox 12"/>
          <p:cNvSpPr txBox="1"/>
          <p:nvPr/>
        </p:nvSpPr>
        <p:spPr>
          <a:xfrm>
            <a:off x="465137" y="6144704"/>
            <a:ext cx="8213725" cy="740680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 smtClean="0">
                <a:solidFill>
                  <a:prstClr val="black"/>
                </a:solidFill>
                <a:latin typeface="Arial"/>
                <a:cs typeface="Arial"/>
              </a:rPr>
              <a:t>* למעט </a:t>
            </a:r>
            <a:r>
              <a:rPr lang="he-IL" sz="1600" dirty="0">
                <a:solidFill>
                  <a:prstClr val="black"/>
                </a:solidFill>
                <a:latin typeface="Arial"/>
                <a:cs typeface="Arial"/>
              </a:rPr>
              <a:t>תאי הרבייה שיש בהם 23 כרומוזומים, ועוד תאים יוצאי דופן כגון תאי דם אדומים בוגרים </a:t>
            </a:r>
            <a:endParaRPr lang="he-IL" sz="16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 smtClean="0">
                <a:solidFill>
                  <a:prstClr val="black"/>
                </a:solidFill>
                <a:latin typeface="Arial"/>
                <a:cs typeface="Arial"/>
              </a:rPr>
              <a:t>  שאין בהם </a:t>
            </a:r>
            <a:r>
              <a:rPr lang="he-IL" sz="1600" dirty="0">
                <a:solidFill>
                  <a:prstClr val="black"/>
                </a:solidFill>
                <a:latin typeface="Arial"/>
                <a:cs typeface="Arial"/>
              </a:rPr>
              <a:t>גרעין כלל.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57188" y="620713"/>
            <a:ext cx="8215312" cy="3857625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כל כרומוזום מורכב </a:t>
            </a:r>
            <a:r>
              <a:rPr lang="he-IL" dirty="0">
                <a:latin typeface="Arial"/>
                <a:cs typeface="Arial"/>
              </a:rPr>
              <a:t>ממולקולת </a:t>
            </a:r>
            <a:r>
              <a:rPr lang="en-US" dirty="0">
                <a:latin typeface="Arial"/>
                <a:cs typeface="Arial"/>
              </a:rPr>
              <a:t>DNA</a:t>
            </a:r>
            <a:r>
              <a:rPr lang="he-IL" dirty="0">
                <a:latin typeface="Arial"/>
                <a:cs typeface="Arial"/>
              </a:rPr>
              <a:t> אחת ארוכה, מפותלת, מסולסלת ודחוסה, ומחלבונים שונים התומכים בה כפיגום.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latin typeface="Arial"/>
                <a:cs typeface="Arial"/>
              </a:rPr>
              <a:t>הגנים ממוקמים לאורך מולקולת ה-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DNA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. כל גן הוא יחידת מידע של תכונה.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על פי ההערכה, מספר הגנים של האדם הוא כ-30,000.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מהכרומוזום אל ה-</a:t>
            </a:r>
            <a:r>
              <a:rPr lang="en-US" sz="1800" b="1" dirty="0" smtClean="0">
                <a:solidFill>
                  <a:srgbClr val="FF6600"/>
                </a:solidFill>
                <a:ea typeface="+mn-ea"/>
              </a:rPr>
              <a:t>DNA</a:t>
            </a:r>
            <a:endParaRPr lang="he-IL" sz="1800" dirty="0" smtClean="0"/>
          </a:p>
        </p:txBody>
      </p:sp>
      <p:sp>
        <p:nvSpPr>
          <p:cNvPr id="7" name="Rectangle 3"/>
          <p:cNvSpPr/>
          <p:nvPr/>
        </p:nvSpPr>
        <p:spPr>
          <a:xfrm>
            <a:off x="384175" y="430634"/>
            <a:ext cx="8215313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197159" y="6237312"/>
            <a:ext cx="326951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CEFA07-D00C-4DF1-AC33-4CC8C8A6BFD5}" type="slidenum">
              <a:rPr lang="he-IL" sz="1100" smtClean="0">
                <a:solidFill>
                  <a:schemeClr val="bg1">
                    <a:lumMod val="6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e-IL" sz="11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00" y="2420888"/>
            <a:ext cx="66770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57188" y="620713"/>
            <a:ext cx="8215312" cy="3857625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אם נמתח את מולקולת ה-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DNA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 ונפתח את כל הקיפולים והפיתולים המורכבים שלה, נגלה מבנה מעניין: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ה-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DNA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 בנוי בצורת </a:t>
            </a:r>
            <a:r>
              <a:rPr lang="he-IL" dirty="0">
                <a:solidFill>
                  <a:srgbClr val="FF6600"/>
                </a:solidFill>
                <a:latin typeface="Arial"/>
                <a:cs typeface="Arial"/>
              </a:rPr>
              <a:t>סליל כפול 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דמוי סולם עמודים, שני </a:t>
            </a:r>
            <a:r>
              <a:rPr lang="he-IL" dirty="0">
                <a:solidFill>
                  <a:srgbClr val="FF6600"/>
                </a:solidFill>
                <a:latin typeface="Arial"/>
                <a:cs typeface="Arial"/>
              </a:rPr>
              <a:t>גדיליו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 של הסליל הכפול מחוברים זה לזה בחיבורי רוחב.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האורך הכולל של 46 מולקולות ה-</a:t>
            </a:r>
            <a:r>
              <a:rPr lang="en-US" dirty="0"/>
              <a:t>DNA </a:t>
            </a:r>
            <a:r>
              <a:rPr lang="he-IL" dirty="0"/>
              <a:t> המצויות בתא אדם </a:t>
            </a:r>
            <a:r>
              <a:rPr lang="he-IL" dirty="0">
                <a:solidFill>
                  <a:srgbClr val="FF6600"/>
                </a:solidFill>
              </a:rPr>
              <a:t>אחד </a:t>
            </a:r>
            <a:r>
              <a:rPr lang="he-IL" dirty="0"/>
              <a:t>הוא כ-2 מ'!  הן מצליחות להיכנס לתוך גרעין התא שקוטרו כ-10 אלפיות המ"מ, משום שהן מלופפות ביעילות סביב החלבונים. אם היו יוצרים "חוט" ממולקולות ה-</a:t>
            </a:r>
            <a:r>
              <a:rPr lang="en-US" dirty="0"/>
              <a:t>DNA</a:t>
            </a:r>
            <a:r>
              <a:rPr lang="he-IL" dirty="0"/>
              <a:t> המצויות בכל תאי גוף האדם, והיינו מותחים אותו מכאן אל השמש, היה אפשר ל"טייל" הלוך ושוב כמעט 100 פעמים!!!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ה-</a:t>
            </a:r>
            <a:r>
              <a:rPr lang="en-US" sz="1800" b="1" dirty="0">
                <a:solidFill>
                  <a:srgbClr val="FF6600"/>
                </a:solidFill>
                <a:ea typeface="+mn-ea"/>
              </a:rPr>
              <a:t>DNA</a:t>
            </a:r>
            <a:endParaRPr lang="he-IL" sz="1800" dirty="0" smtClean="0"/>
          </a:p>
        </p:txBody>
      </p:sp>
      <p:sp>
        <p:nvSpPr>
          <p:cNvPr id="7" name="Rectangle 3"/>
          <p:cNvSpPr/>
          <p:nvPr/>
        </p:nvSpPr>
        <p:spPr>
          <a:xfrm>
            <a:off x="384175" y="430634"/>
            <a:ext cx="8215313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197159" y="6237312"/>
            <a:ext cx="326951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CEFA07-D00C-4DF1-AC33-4CC8C8A6BFD5}" type="slidenum">
              <a:rPr lang="he-IL" sz="1100" smtClean="0">
                <a:solidFill>
                  <a:schemeClr val="bg1">
                    <a:lumMod val="6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he-IL" sz="11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964135"/>
            <a:ext cx="65722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23850" y="620713"/>
            <a:ext cx="8215313" cy="3857625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מולקולת ה-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DNA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 מורכבת מארבעה סוגי </a:t>
            </a:r>
            <a:r>
              <a:rPr lang="he-IL" dirty="0">
                <a:solidFill>
                  <a:srgbClr val="FF6600"/>
                </a:solidFill>
                <a:latin typeface="Arial"/>
                <a:cs typeface="Arial"/>
              </a:rPr>
              <a:t>נוקליאוטידים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 הנבדלים </a:t>
            </a:r>
            <a:r>
              <a:rPr lang="he-IL" dirty="0">
                <a:latin typeface="Arial"/>
                <a:cs typeface="Arial"/>
              </a:rPr>
              <a:t>זה מזה 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בסוג ה</a:t>
            </a:r>
            <a:r>
              <a:rPr lang="he-IL" dirty="0">
                <a:solidFill>
                  <a:schemeClr val="accent3"/>
                </a:solidFill>
                <a:latin typeface="Arial"/>
                <a:cs typeface="Arial"/>
              </a:rPr>
              <a:t>בסיסים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 שבהם.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הבסיסים מחוברים 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זה לזה </a:t>
            </a: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בזוגות 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ויוצרים את חיבורי הרוחב ("שלבי הסולם") בין שני הגדילים של הסליל הכפול. </a:t>
            </a: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הרכב 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זוגות הבסיסים קבוע: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 אדנין (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) קשור לתימין (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 ציטוזין (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) קשור לגואנין (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175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F9A4B8-1C26-4EF6-9848-C434806C6738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he-IL" dirty="0" smtClean="0"/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מה-</a:t>
            </a:r>
            <a:r>
              <a:rPr lang="en-US" sz="1800" b="1" dirty="0" smtClean="0">
                <a:solidFill>
                  <a:srgbClr val="FF6600"/>
                </a:solidFill>
                <a:ea typeface="+mn-ea"/>
              </a:rPr>
              <a:t>DNA</a:t>
            </a: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 אל הנוקליאוטידים</a:t>
            </a:r>
            <a:endParaRPr lang="he-IL" sz="1800" dirty="0" smtClean="0"/>
          </a:p>
        </p:txBody>
      </p:sp>
      <p:sp>
        <p:nvSpPr>
          <p:cNvPr id="7" name="Rectangle 3"/>
          <p:cNvSpPr/>
          <p:nvPr/>
        </p:nvSpPr>
        <p:spPr>
          <a:xfrm>
            <a:off x="384175" y="430634"/>
            <a:ext cx="8215313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0928"/>
            <a:ext cx="66960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95288" y="538361"/>
            <a:ext cx="8215312" cy="2314575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latin typeface="Arial"/>
                <a:cs typeface="Arial"/>
              </a:rPr>
              <a:t>כל אחד משני גדילי ה-</a:t>
            </a:r>
            <a:r>
              <a:rPr lang="en-US" dirty="0">
                <a:latin typeface="Arial"/>
                <a:cs typeface="Arial"/>
              </a:rPr>
              <a:t>DNA</a:t>
            </a:r>
            <a:r>
              <a:rPr lang="he-IL" dirty="0">
                <a:latin typeface="Arial"/>
                <a:cs typeface="Arial"/>
              </a:rPr>
              <a:t> ("חצאי הסולם") מורכב משרשרת נוקליאוטידים.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latin typeface="Arial"/>
                <a:cs typeface="Arial"/>
              </a:rPr>
              <a:t>כל נוקליאוטיד מורכב משלושה </a:t>
            </a:r>
            <a:r>
              <a:rPr lang="he-IL" dirty="0" smtClean="0">
                <a:latin typeface="Arial"/>
                <a:cs typeface="Arial"/>
              </a:rPr>
              <a:t>מרכיבים: </a:t>
            </a:r>
            <a:r>
              <a:rPr lang="he-IL" dirty="0">
                <a:latin typeface="Arial"/>
                <a:cs typeface="Arial"/>
              </a:rPr>
              <a:t>בסיס חנקני, זרחה וסוכר.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latin typeface="Arial"/>
                <a:cs typeface="Arial"/>
              </a:rPr>
              <a:t>"עמודי" הסולם זהים בכל מולקולות ה-</a:t>
            </a:r>
            <a:r>
              <a:rPr lang="en-US" dirty="0">
                <a:latin typeface="Arial"/>
                <a:cs typeface="Arial"/>
              </a:rPr>
              <a:t>DNA</a:t>
            </a:r>
            <a:r>
              <a:rPr lang="he-IL" dirty="0">
                <a:latin typeface="Arial"/>
                <a:cs typeface="Arial"/>
              </a:rPr>
              <a:t>. הם בנויים משרשרת ארוכה של שתי מולקולות החוזרות על עצמן בסדר קבוע: סוכר, זרחה, סוכר, זרחה....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הגנים המצויים לאורך מולקולת ה-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DNA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 נבדלים אלו מאלו </a:t>
            </a:r>
            <a:r>
              <a:rPr lang="he-IL" dirty="0">
                <a:solidFill>
                  <a:srgbClr val="FF6600"/>
                </a:solidFill>
                <a:latin typeface="Arial"/>
                <a:cs typeface="Arial"/>
              </a:rPr>
              <a:t>ברצף ובמספר זוגות הבסיסים 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הכלולים בהם.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FF6600"/>
                </a:solidFill>
                <a:latin typeface="Arial"/>
                <a:cs typeface="Arial"/>
              </a:rPr>
              <a:t>רצף זוגות הבסיסים הוא ה"שפה" שהגנים "כתובים" בה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. כיצד ה"שפה" הזאת  מתורגמת לתכונות שונות שלנו? על כך נלמד </a:t>
            </a: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במצגת: מ-</a:t>
            </a:r>
            <a:r>
              <a:rPr lang="en-US" dirty="0" smtClean="0">
                <a:solidFill>
                  <a:prstClr val="black"/>
                </a:solidFill>
                <a:latin typeface="Arial"/>
                <a:cs typeface="Arial"/>
              </a:rPr>
              <a:t>DNA</a:t>
            </a:r>
            <a:r>
              <a:rPr lang="he-IL" dirty="0" smtClean="0">
                <a:solidFill>
                  <a:prstClr val="black"/>
                </a:solidFill>
                <a:latin typeface="Arial"/>
                <a:cs typeface="Arial"/>
              </a:rPr>
              <a:t> לחלבון.</a:t>
            </a: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latin typeface="Arial"/>
              <a:cs typeface="Arial"/>
            </a:endParaRPr>
          </a:p>
        </p:txBody>
      </p:sp>
      <p:sp>
        <p:nvSpPr>
          <p:cNvPr id="53253" name="כותרת 5"/>
          <p:cNvSpPr>
            <a:spLocks noGrp="1"/>
          </p:cNvSpPr>
          <p:nvPr>
            <p:ph type="ctrTitle"/>
          </p:nvPr>
        </p:nvSpPr>
        <p:spPr bwMode="auto">
          <a:xfrm>
            <a:off x="785813" y="71438"/>
            <a:ext cx="77724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e-IL" sz="1800" b="1" dirty="0" smtClean="0">
                <a:solidFill>
                  <a:srgbClr val="FF6600"/>
                </a:solidFill>
              </a:rPr>
              <a:t>מה-</a:t>
            </a:r>
            <a:r>
              <a:rPr lang="en-US" sz="1800" b="1" dirty="0" smtClean="0">
                <a:solidFill>
                  <a:srgbClr val="FF6600"/>
                </a:solidFill>
              </a:rPr>
              <a:t>DNA</a:t>
            </a:r>
            <a:r>
              <a:rPr lang="he-IL" sz="1800" b="1" dirty="0" smtClean="0">
                <a:solidFill>
                  <a:srgbClr val="FF6600"/>
                </a:solidFill>
              </a:rPr>
              <a:t> אל הנוקליאוטידים</a:t>
            </a:r>
            <a:endParaRPr lang="he-IL" sz="1800" dirty="0" smtClean="0"/>
          </a:p>
        </p:txBody>
      </p:sp>
      <p:grpSp>
        <p:nvGrpSpPr>
          <p:cNvPr id="53254" name="קבוצה 21"/>
          <p:cNvGrpSpPr>
            <a:grpSpLocks/>
          </p:cNvGrpSpPr>
          <p:nvPr/>
        </p:nvGrpSpPr>
        <p:grpSpPr bwMode="auto">
          <a:xfrm>
            <a:off x="-287338" y="2919413"/>
            <a:ext cx="8588376" cy="3887787"/>
            <a:chOff x="-287198" y="2919783"/>
            <a:chExt cx="8588716" cy="3886651"/>
          </a:xfrm>
        </p:grpSpPr>
        <p:pic>
          <p:nvPicPr>
            <p:cNvPr id="53255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2919783"/>
              <a:ext cx="6753854" cy="3886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-287198" y="4611564"/>
              <a:ext cx="1755846" cy="644337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16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600" dirty="0">
                  <a:latin typeface="+mn-lt"/>
                  <a:cs typeface="+mn-cs"/>
                </a:rPr>
                <a:t>זרחה (פוספט)</a:t>
              </a:r>
            </a:p>
          </p:txBody>
        </p:sp>
        <p:cxnSp>
          <p:nvCxnSpPr>
            <p:cNvPr id="5" name="מחבר חץ ישר 4"/>
            <p:cNvCxnSpPr/>
            <p:nvPr/>
          </p:nvCxnSpPr>
          <p:spPr>
            <a:xfrm>
              <a:off x="1359105" y="5067042"/>
              <a:ext cx="47626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31985" y="5109893"/>
              <a:ext cx="712815" cy="360257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>
              <a:norm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600" dirty="0">
                  <a:latin typeface="+mn-lt"/>
                  <a:cs typeface="+mn-cs"/>
                </a:rPr>
                <a:t>סוכר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114153" y="4430641"/>
              <a:ext cx="1411344" cy="360257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16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600" dirty="0">
                  <a:latin typeface="+mn-lt"/>
                  <a:cs typeface="+mn-cs"/>
                </a:rPr>
                <a:t>בסיס חנקני</a:t>
              </a:r>
            </a:p>
          </p:txBody>
        </p:sp>
        <p:cxnSp>
          <p:nvCxnSpPr>
            <p:cNvPr id="8" name="מחבר חץ ישר 7"/>
            <p:cNvCxnSpPr/>
            <p:nvPr/>
          </p:nvCxnSpPr>
          <p:spPr>
            <a:xfrm flipV="1">
              <a:off x="1388599" y="5274945"/>
              <a:ext cx="1095418" cy="158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אליפסה 13"/>
            <p:cNvSpPr/>
            <p:nvPr/>
          </p:nvSpPr>
          <p:spPr>
            <a:xfrm>
              <a:off x="108106" y="4084668"/>
              <a:ext cx="3456125" cy="150451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 dirty="0"/>
            </a:p>
          </p:txBody>
        </p:sp>
        <p:cxnSp>
          <p:nvCxnSpPr>
            <p:cNvPr id="17" name="מחבר חץ ישר 16"/>
            <p:cNvCxnSpPr/>
            <p:nvPr/>
          </p:nvCxnSpPr>
          <p:spPr>
            <a:xfrm>
              <a:off x="1297191" y="4738526"/>
              <a:ext cx="147484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3"/>
          <p:cNvSpPr/>
          <p:nvPr/>
        </p:nvSpPr>
        <p:spPr>
          <a:xfrm>
            <a:off x="384175" y="430634"/>
            <a:ext cx="8215313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197159" y="6448251"/>
            <a:ext cx="326951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CEFA07-D00C-4DF1-AC33-4CC8C8A6BFD5}" type="slidenum">
              <a:rPr lang="he-IL" sz="1100" smtClean="0">
                <a:solidFill>
                  <a:schemeClr val="bg1">
                    <a:lumMod val="6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he-IL" sz="11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5436096" y="5229200"/>
            <a:ext cx="16049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 smtClean="0">
                <a:solidFill>
                  <a:prstClr val="black"/>
                </a:solidFill>
                <a:latin typeface="Arial"/>
                <a:cs typeface="Arial"/>
              </a:rPr>
              <a:t>הרחבה</a:t>
            </a:r>
            <a:r>
              <a:rPr lang="he-IL" sz="1600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endParaRPr lang="he-IL" sz="16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 smtClean="0">
                <a:solidFill>
                  <a:prstClr val="black"/>
                </a:solidFill>
                <a:latin typeface="Arial"/>
                <a:cs typeface="Arial"/>
              </a:rPr>
              <a:t>בין </a:t>
            </a:r>
            <a:r>
              <a:rPr lang="he-IL" sz="1600" dirty="0">
                <a:solidFill>
                  <a:prstClr val="black"/>
                </a:solidFill>
                <a:latin typeface="Arial"/>
                <a:cs typeface="Arial"/>
              </a:rPr>
              <a:t>זוגות </a:t>
            </a:r>
            <a:r>
              <a:rPr lang="he-IL" sz="1600" dirty="0" smtClean="0">
                <a:solidFill>
                  <a:prstClr val="black"/>
                </a:solidFill>
                <a:latin typeface="Arial"/>
                <a:cs typeface="Arial"/>
              </a:rPr>
              <a:t>הבסיסים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he-IL" sz="1600" dirty="0">
                <a:solidFill>
                  <a:prstClr val="black"/>
                </a:solidFill>
                <a:latin typeface="Arial"/>
                <a:cs typeface="Arial"/>
              </a:rPr>
              <a:t>יש קשרי </a:t>
            </a:r>
            <a:r>
              <a:rPr lang="he-IL" sz="1600" dirty="0" smtClean="0">
                <a:solidFill>
                  <a:prstClr val="black"/>
                </a:solidFill>
                <a:latin typeface="Arial"/>
                <a:cs typeface="Arial"/>
              </a:rPr>
              <a:t>מימן.</a:t>
            </a:r>
            <a:endParaRPr lang="he-IL"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cxnSp>
        <p:nvCxnSpPr>
          <p:cNvPr id="18" name="מחבר חץ ישר 17"/>
          <p:cNvCxnSpPr/>
          <p:nvPr/>
        </p:nvCxnSpPr>
        <p:spPr bwMode="auto">
          <a:xfrm flipH="1">
            <a:off x="3707904" y="5380832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 bwMode="auto">
          <a:xfrm flipH="1" flipV="1">
            <a:off x="3566840" y="4621798"/>
            <a:ext cx="2013272" cy="7590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/>
          <p:nvPr/>
        </p:nvCxnSpPr>
        <p:spPr bwMode="auto">
          <a:xfrm flipH="1">
            <a:off x="4067944" y="5380832"/>
            <a:ext cx="1512168" cy="10004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23850" y="507479"/>
            <a:ext cx="8215313" cy="3857625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ב -28 בפברואר 1953, נכנס החוקר האנגלי </a:t>
            </a:r>
            <a:r>
              <a:rPr lang="he-IL" dirty="0">
                <a:solidFill>
                  <a:srgbClr val="FF6600"/>
                </a:solidFill>
                <a:latin typeface="Arial"/>
                <a:cs typeface="Arial"/>
              </a:rPr>
              <a:t>פרנסיס קריק 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לפאב הנשר </a:t>
            </a:r>
            <a:r>
              <a:rPr lang="he-IL" noProof="1">
                <a:solidFill>
                  <a:prstClr val="black"/>
                </a:solidFill>
                <a:latin typeface="Arial"/>
                <a:cs typeface="Arial"/>
              </a:rPr>
              <a:t>בקיימברידג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', אנגליה, והודיע ​​בהתרגשות לשיכורים שישבו שם: היום מצאנו את סוד החיים!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הוא התכוון לגילוי מבנה ה-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DNA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 על ידו ועל ידי שותפו </a:t>
            </a:r>
            <a:r>
              <a:rPr lang="he-IL" dirty="0">
                <a:solidFill>
                  <a:srgbClr val="FF6600"/>
                </a:solidFill>
                <a:latin typeface="Arial"/>
                <a:cs typeface="Arial"/>
              </a:rPr>
              <a:t>ווטסון, </a:t>
            </a: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החוקר האמריקאי הצעיר.</a:t>
            </a:r>
          </a:p>
        </p:txBody>
      </p:sp>
      <p:sp>
        <p:nvSpPr>
          <p:cNvPr id="7175" name="Slide Number Placeholder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4694B0-2060-454A-A4AA-502CC76DF5AB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he-IL" dirty="0" smtClean="0"/>
          </a:p>
        </p:txBody>
      </p:sp>
      <p:sp>
        <p:nvSpPr>
          <p:cNvPr id="6" name="כותרת 5"/>
          <p:cNvSpPr>
            <a:spLocks noGrp="1"/>
          </p:cNvSpPr>
          <p:nvPr>
            <p:ph type="ctrTitle"/>
          </p:nvPr>
        </p:nvSpPr>
        <p:spPr>
          <a:xfrm>
            <a:off x="785813" y="71438"/>
            <a:ext cx="7772400" cy="441325"/>
          </a:xfrm>
        </p:spPr>
        <p:txBody>
          <a:bodyPr/>
          <a:lstStyle/>
          <a:p>
            <a:pPr fontAlgn="auto">
              <a:defRPr/>
            </a:pP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החוקרים ש"פיצחו" את מבנה ה-</a:t>
            </a:r>
            <a:r>
              <a:rPr lang="en-US" sz="1800" b="1" dirty="0" smtClean="0">
                <a:solidFill>
                  <a:srgbClr val="FF6600"/>
                </a:solidFill>
                <a:ea typeface="+mn-ea"/>
              </a:rPr>
              <a:t>DNA</a:t>
            </a:r>
            <a:r>
              <a:rPr lang="he-IL" sz="1800" b="1" dirty="0" smtClean="0">
                <a:solidFill>
                  <a:srgbClr val="FF6600"/>
                </a:solidFill>
                <a:ea typeface="+mn-ea"/>
              </a:rPr>
              <a:t> (הרחבה)</a:t>
            </a:r>
            <a:endParaRPr lang="he-IL" sz="1800" dirty="0" smtClean="0"/>
          </a:p>
        </p:txBody>
      </p:sp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628775"/>
            <a:ext cx="3405187" cy="443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125" y="6237312"/>
            <a:ext cx="3051175" cy="352425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>
                <a:solidFill>
                  <a:prstClr val="black"/>
                </a:solidFill>
                <a:latin typeface="Arial"/>
                <a:cs typeface="Arial"/>
              </a:rPr>
              <a:t>דגם ה-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DNA</a:t>
            </a:r>
            <a:r>
              <a:rPr lang="he-IL" sz="1600" dirty="0">
                <a:solidFill>
                  <a:prstClr val="black"/>
                </a:solidFill>
                <a:latin typeface="Arial"/>
                <a:cs typeface="Arial"/>
              </a:rPr>
              <a:t> שבנו ווטסון וקריק,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dirty="0">
                <a:solidFill>
                  <a:prstClr val="black"/>
                </a:solidFill>
                <a:latin typeface="Arial"/>
                <a:cs typeface="Arial"/>
              </a:rPr>
              <a:t>המוצג במוזיאון המדע בלונדון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88" y="1484784"/>
            <a:ext cx="5414962" cy="5429250"/>
          </a:xfrm>
          <a:prstGeom prst="rect">
            <a:avLst/>
          </a:prstGeom>
          <a:noFill/>
          <a:ln w="22225">
            <a:noFill/>
          </a:ln>
          <a:effectLst>
            <a:outerShdw sx="101000" sy="101000" algn="ctr" rotWithShape="0">
              <a:schemeClr val="bg1">
                <a:lumMod val="75000"/>
              </a:schemeClr>
            </a:outerShdw>
          </a:effectLst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הם התבססו על ממצאי מחקרים קודמים של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חוקרים אחרים, שמצאו כי: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e-IL" dirty="0">
                <a:latin typeface="Arial"/>
                <a:cs typeface="Arial"/>
              </a:rPr>
              <a:t>במולקולת ה-</a:t>
            </a:r>
            <a:r>
              <a:rPr lang="en-US" dirty="0">
                <a:latin typeface="Arial"/>
                <a:cs typeface="Arial"/>
              </a:rPr>
              <a:t>DNA</a:t>
            </a:r>
            <a:r>
              <a:rPr lang="he-IL" dirty="0">
                <a:latin typeface="Arial"/>
                <a:cs typeface="Arial"/>
              </a:rPr>
              <a:t> יש יחס שווה בין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latin typeface="Arial"/>
                <a:cs typeface="Arial"/>
              </a:rPr>
              <a:t>    הנוקליאוטיד </a:t>
            </a:r>
            <a:r>
              <a:rPr lang="en-US" dirty="0">
                <a:latin typeface="Arial"/>
                <a:cs typeface="Arial"/>
              </a:rPr>
              <a:t>A</a:t>
            </a:r>
            <a:r>
              <a:rPr lang="he-IL" dirty="0">
                <a:latin typeface="Arial"/>
                <a:cs typeface="Arial"/>
              </a:rPr>
              <a:t> לנוקליאוטיד 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he-IL" dirty="0">
                <a:latin typeface="Arial"/>
                <a:cs typeface="Arial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latin typeface="Arial"/>
                <a:cs typeface="Arial"/>
              </a:rPr>
              <a:t>     ובין הנוקליאוטיד </a:t>
            </a:r>
            <a:r>
              <a:rPr lang="en-US" dirty="0">
                <a:latin typeface="Arial"/>
                <a:cs typeface="Arial"/>
              </a:rPr>
              <a:t>G</a:t>
            </a:r>
            <a:r>
              <a:rPr lang="he-IL" dirty="0">
                <a:latin typeface="Arial"/>
                <a:cs typeface="Arial"/>
              </a:rPr>
              <a:t> לנוקליאוטיד </a:t>
            </a:r>
            <a:r>
              <a:rPr lang="en-US" dirty="0">
                <a:latin typeface="Arial"/>
                <a:cs typeface="Arial"/>
              </a:rPr>
              <a:t>C</a:t>
            </a:r>
            <a:r>
              <a:rPr lang="he-IL" dirty="0">
                <a:latin typeface="Arial"/>
                <a:cs typeface="Arial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latin typeface="Arial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e-IL" dirty="0">
                <a:latin typeface="Arial"/>
                <a:cs typeface="Arial"/>
              </a:rPr>
              <a:t>ל-</a:t>
            </a:r>
            <a:r>
              <a:rPr lang="en-US" dirty="0">
                <a:latin typeface="Arial"/>
                <a:cs typeface="Arial"/>
              </a:rPr>
              <a:t>DNA</a:t>
            </a:r>
            <a:r>
              <a:rPr lang="he-IL" dirty="0">
                <a:latin typeface="Arial"/>
                <a:cs typeface="Arial"/>
              </a:rPr>
              <a:t> יש מבנה סלילי, כפי שקבעה החוקרת </a:t>
            </a:r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r>
              <a:rPr lang="he-IL" noProof="1">
                <a:solidFill>
                  <a:schemeClr val="accent3"/>
                </a:solidFill>
                <a:latin typeface="Arial"/>
                <a:cs typeface="Arial"/>
              </a:rPr>
              <a:t>רוזלינד</a:t>
            </a:r>
            <a:r>
              <a:rPr lang="he-IL" dirty="0">
                <a:solidFill>
                  <a:schemeClr val="accent3"/>
                </a:solidFill>
                <a:latin typeface="Arial"/>
                <a:cs typeface="Arial"/>
              </a:rPr>
              <a:t> פרנקלין</a:t>
            </a:r>
            <a:r>
              <a:rPr lang="he-IL" dirty="0">
                <a:latin typeface="Arial"/>
                <a:cs typeface="Arial"/>
              </a:rPr>
              <a:t>, על סמך צילומי רנטגן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latin typeface="Arial"/>
                <a:cs typeface="Arial"/>
              </a:rPr>
              <a:t>   של מולקולות ה-</a:t>
            </a:r>
            <a:r>
              <a:rPr lang="en-US" dirty="0">
                <a:latin typeface="Arial"/>
                <a:cs typeface="Arial"/>
              </a:rPr>
              <a:t>DNA</a:t>
            </a:r>
            <a:r>
              <a:rPr lang="he-IL" dirty="0">
                <a:latin typeface="Arial"/>
                <a:cs typeface="Arial"/>
              </a:rPr>
              <a:t> שהיא צילמה.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latin typeface="Arial"/>
                <a:cs typeface="Arial"/>
              </a:rPr>
              <a:t>ווטסון וקריק בנו מודלים שונים של המולקולה,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ו"פיצחו" את חידת מבנהו. על תגליתם זו הם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prstClr val="black"/>
                </a:solidFill>
                <a:latin typeface="Arial"/>
                <a:cs typeface="Arial"/>
              </a:rPr>
              <a:t>זכו בפרס נובל.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latin typeface="Arial"/>
                <a:cs typeface="Arial"/>
              </a:rPr>
              <a:t>ספק אם התגלית הזאת, שהיא אחד ההישגים המדעיים הגדולים במאה העשרים, הייתה מתאפשרת בלא </a:t>
            </a:r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r>
              <a:rPr lang="he-IL" dirty="0">
                <a:latin typeface="Arial"/>
                <a:cs typeface="Arial"/>
              </a:rPr>
              <a:t>עבודתה של </a:t>
            </a:r>
            <a:r>
              <a:rPr lang="he-IL" noProof="1">
                <a:latin typeface="Arial"/>
                <a:cs typeface="Arial"/>
              </a:rPr>
              <a:t>רוזלינד</a:t>
            </a:r>
            <a:r>
              <a:rPr lang="he-IL" dirty="0">
                <a:latin typeface="Arial"/>
                <a:cs typeface="Arial"/>
              </a:rPr>
              <a:t> פרנקלין. למרות זאת, לא זכתה פרנקלין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latin typeface="Arial"/>
                <a:cs typeface="Arial"/>
              </a:rPr>
              <a:t>להכרה על תרומתה לתגלית.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latin typeface="Arial"/>
              <a:cs typeface="Arial"/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4140200" y="1455216"/>
            <a:ext cx="4608513" cy="29098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54282" name="מלבן 2"/>
          <p:cNvSpPr>
            <a:spLocks noChangeArrowheads="1"/>
          </p:cNvSpPr>
          <p:nvPr/>
        </p:nvSpPr>
        <p:spPr bwMode="auto">
          <a:xfrm>
            <a:off x="323850" y="6062663"/>
            <a:ext cx="1873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  <a:hlinkClick r:id="rId3"/>
              </a:rPr>
              <a:t>(Wikimedia commons) Alkivar</a:t>
            </a:r>
            <a:endParaRPr lang="he-IL" sz="1000">
              <a:solidFill>
                <a:srgbClr val="000000"/>
              </a:solidFill>
            </a:endParaRPr>
          </a:p>
        </p:txBody>
      </p:sp>
      <p:sp>
        <p:nvSpPr>
          <p:cNvPr id="54283" name="Slide Number Placeholder 8"/>
          <p:cNvSpPr txBox="1">
            <a:spLocks/>
          </p:cNvSpPr>
          <p:nvPr/>
        </p:nvSpPr>
        <p:spPr bwMode="auto">
          <a:xfrm>
            <a:off x="107950" y="65087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fld id="{17B49B95-3D04-4FB6-B93C-7B613FB0CA9E}" type="slidenum">
              <a:rPr lang="he-IL" sz="1100">
                <a:solidFill>
                  <a:srgbClr val="BFBFBF"/>
                </a:solidFill>
              </a:rPr>
              <a:pPr algn="l" eaLnBrk="1" hangingPunct="1"/>
              <a:t>8</a:t>
            </a:fld>
            <a:endParaRPr lang="he-IL" sz="1100">
              <a:solidFill>
                <a:srgbClr val="BFBFBF"/>
              </a:solidFill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384175" y="430634"/>
            <a:ext cx="8215313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כותרת 5"/>
          <p:cNvSpPr>
            <a:spLocks noGrp="1"/>
          </p:cNvSpPr>
          <p:nvPr>
            <p:ph type="ctrTitle"/>
          </p:nvPr>
        </p:nvSpPr>
        <p:spPr bwMode="auto">
          <a:xfrm>
            <a:off x="777875" y="23813"/>
            <a:ext cx="7772400" cy="44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e-IL" sz="1800" b="1" smtClean="0">
                <a:solidFill>
                  <a:srgbClr val="FF6600"/>
                </a:solidFill>
              </a:rPr>
              <a:t>שאלה 1: סימון חלקי תא בסכמה</a:t>
            </a:r>
            <a:endParaRPr lang="he-IL" sz="1800" smtClean="0"/>
          </a:p>
        </p:txBody>
      </p:sp>
      <p:grpSp>
        <p:nvGrpSpPr>
          <p:cNvPr id="55301" name="קבוצה 2"/>
          <p:cNvGrpSpPr>
            <a:grpSpLocks/>
          </p:cNvGrpSpPr>
          <p:nvPr/>
        </p:nvGrpSpPr>
        <p:grpSpPr bwMode="auto">
          <a:xfrm>
            <a:off x="-127000" y="1330325"/>
            <a:ext cx="9021763" cy="5360988"/>
            <a:chOff x="366713" y="2060575"/>
            <a:chExt cx="8353425" cy="4657725"/>
          </a:xfrm>
        </p:grpSpPr>
        <p:pic>
          <p:nvPicPr>
            <p:cNvPr id="5531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6362700"/>
              <a:ext cx="276225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4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713" y="2060575"/>
              <a:ext cx="6956425" cy="465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 bwMode="auto">
            <a:xfrm>
              <a:off x="366713" y="3781878"/>
              <a:ext cx="1612477" cy="575147"/>
            </a:xfrm>
            <a:prstGeom prst="rect">
              <a:avLst/>
            </a:prstGeom>
            <a:noFill/>
            <a:ln w="22225">
              <a:noFill/>
            </a:ln>
            <a:effectLst>
              <a:outerShdw sx="101000" sy="101000" algn="ctr" rotWithShape="0">
                <a:schemeClr val="bg1">
                  <a:lumMod val="75000"/>
                </a:schemeClr>
              </a:outerShdw>
            </a:effectLst>
          </p:spPr>
          <p:txBody>
            <a:bodyPr rtlCol="1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dirty="0">
                  <a:solidFill>
                    <a:prstClr val="black"/>
                  </a:solidFill>
                  <a:latin typeface="Arial"/>
                  <a:cs typeface="Arial"/>
                </a:rPr>
                <a:t>   </a:t>
              </a:r>
              <a:r>
                <a:rPr lang="he-IL" b="1" dirty="0">
                  <a:solidFill>
                    <a:prstClr val="black"/>
                  </a:solidFill>
                  <a:latin typeface="Arial"/>
                  <a:cs typeface="Arial"/>
                </a:rPr>
                <a:t>כרומוזום</a:t>
              </a:r>
            </a:p>
          </p:txBody>
        </p:sp>
      </p:grpSp>
      <p:grpSp>
        <p:nvGrpSpPr>
          <p:cNvPr id="55302" name="קבוצה 50190"/>
          <p:cNvGrpSpPr>
            <a:grpSpLocks/>
          </p:cNvGrpSpPr>
          <p:nvPr/>
        </p:nvGrpSpPr>
        <p:grpSpPr bwMode="auto">
          <a:xfrm>
            <a:off x="7938" y="2220913"/>
            <a:ext cx="8689975" cy="2108200"/>
            <a:chOff x="7651" y="2220855"/>
            <a:chExt cx="8690039" cy="2108258"/>
          </a:xfrm>
        </p:grpSpPr>
        <p:pic>
          <p:nvPicPr>
            <p:cNvPr id="55306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" y="3384810"/>
              <a:ext cx="1374291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7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7776" y="3729038"/>
              <a:ext cx="1289914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8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8696" y="2828925"/>
              <a:ext cx="112158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מחבר חץ ישר 21"/>
            <p:cNvCxnSpPr/>
            <p:nvPr/>
          </p:nvCxnSpPr>
          <p:spPr>
            <a:xfrm>
              <a:off x="1615800" y="2820947"/>
              <a:ext cx="1587512" cy="365135"/>
            </a:xfrm>
            <a:prstGeom prst="straightConnector1">
              <a:avLst/>
            </a:prstGeom>
            <a:ln w="34925">
              <a:solidFill>
                <a:schemeClr val="accent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מחבר חץ ישר 33"/>
            <p:cNvCxnSpPr/>
            <p:nvPr/>
          </p:nvCxnSpPr>
          <p:spPr>
            <a:xfrm flipH="1" flipV="1">
              <a:off x="4339970" y="3860787"/>
              <a:ext cx="2968647" cy="407999"/>
            </a:xfrm>
            <a:prstGeom prst="straightConnector1">
              <a:avLst/>
            </a:prstGeom>
            <a:ln w="34925">
              <a:solidFill>
                <a:schemeClr val="accent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311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0744" y="2220855"/>
              <a:ext cx="1316343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2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373255"/>
              <a:ext cx="1677418" cy="1626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6" name="מחבר חץ ישר 55"/>
          <p:cNvCxnSpPr/>
          <p:nvPr/>
        </p:nvCxnSpPr>
        <p:spPr>
          <a:xfrm flipV="1">
            <a:off x="1382713" y="4795838"/>
            <a:ext cx="2100262" cy="217487"/>
          </a:xfrm>
          <a:prstGeom prst="straightConnector1">
            <a:avLst/>
          </a:prstGeom>
          <a:ln w="34925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חץ ישר 58"/>
          <p:cNvCxnSpPr/>
          <p:nvPr/>
        </p:nvCxnSpPr>
        <p:spPr>
          <a:xfrm>
            <a:off x="1382713" y="5013325"/>
            <a:ext cx="2955925" cy="128588"/>
          </a:xfrm>
          <a:prstGeom prst="straightConnector1">
            <a:avLst/>
          </a:prstGeom>
          <a:ln w="34925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-127000" y="465138"/>
            <a:ext cx="8582025" cy="954087"/>
          </a:xfrm>
          <a:prstGeom prst="rect">
            <a:avLst/>
          </a:prstGeom>
          <a:noFill/>
          <a:ln w="19050">
            <a:noFill/>
          </a:ln>
          <a:effectLst>
            <a:outerShdw sx="102000" sy="102000" algn="tl" rotWithShape="0">
              <a:schemeClr val="bg1">
                <a:lumMod val="65000"/>
                <a:alpha val="0"/>
              </a:schemeClr>
            </a:outerShdw>
          </a:effectLst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1D4C72"/>
                </a:solidFill>
                <a:latin typeface="Arial"/>
                <a:cs typeface="Arial"/>
              </a:rPr>
              <a:t>שאלה 1: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900" dirty="0">
                <a:solidFill>
                  <a:srgbClr val="1F497D"/>
                </a:solidFill>
                <a:latin typeface="Arial"/>
                <a:cs typeface="Arial"/>
              </a:rPr>
              <a:t>סמנו בתמונה הבאה </a:t>
            </a:r>
            <a:r>
              <a:rPr lang="he-IL" sz="1900" dirty="0" smtClean="0">
                <a:solidFill>
                  <a:srgbClr val="1F497D"/>
                </a:solidFill>
                <a:latin typeface="Arial"/>
                <a:cs typeface="Arial"/>
              </a:rPr>
              <a:t>את: </a:t>
            </a:r>
            <a:r>
              <a:rPr lang="he-IL" sz="1900" dirty="0">
                <a:solidFill>
                  <a:srgbClr val="1F497D"/>
                </a:solidFill>
                <a:latin typeface="Arial"/>
                <a:cs typeface="Arial"/>
              </a:rPr>
              <a:t>קרום התא, גרעין התא, גרעינון, כרומוזום, ציטופלסמה,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900" dirty="0" smtClean="0">
                <a:solidFill>
                  <a:srgbClr val="1F497D"/>
                </a:solidFill>
                <a:latin typeface="Arial"/>
                <a:cs typeface="Arial"/>
              </a:rPr>
              <a:t>אברוני </a:t>
            </a:r>
            <a:r>
              <a:rPr lang="he-IL" sz="1900" dirty="0">
                <a:solidFill>
                  <a:srgbClr val="1F497D"/>
                </a:solidFill>
                <a:latin typeface="Arial"/>
                <a:cs typeface="Arial"/>
              </a:rPr>
              <a:t>תא.</a:t>
            </a:r>
          </a:p>
        </p:txBody>
      </p:sp>
      <p:sp>
        <p:nvSpPr>
          <p:cNvPr id="20" name="Rectangle 3"/>
          <p:cNvSpPr/>
          <p:nvPr/>
        </p:nvSpPr>
        <p:spPr>
          <a:xfrm>
            <a:off x="384175" y="430634"/>
            <a:ext cx="8215313" cy="46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21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197159" y="6237312"/>
            <a:ext cx="326951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CEFA07-D00C-4DF1-AC33-4CC8C8A6BFD5}" type="slidenum">
              <a:rPr lang="he-IL" sz="1100" smtClean="0">
                <a:solidFill>
                  <a:schemeClr val="bg1">
                    <a:lumMod val="65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e-IL" sz="11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0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1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nahshon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C6D9F0"/>
      </a:accent1>
      <a:accent2>
        <a:srgbClr val="1A7EB0"/>
      </a:accent2>
      <a:accent3>
        <a:srgbClr val="FF6600"/>
      </a:accent3>
      <a:accent4>
        <a:srgbClr val="548DD4"/>
      </a:accent4>
      <a:accent5>
        <a:srgbClr val="92D050"/>
      </a:accent5>
      <a:accent6>
        <a:srgbClr val="5F0060"/>
      </a:accent6>
      <a:hlink>
        <a:srgbClr val="008EFF"/>
      </a:hlink>
      <a:folHlink>
        <a:srgbClr val="A5A5A5"/>
      </a:folHlink>
    </a:clrScheme>
    <a:fontScheme name="Nahsh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  <a:ln w="22225">
          <a:solidFill>
            <a:schemeClr val="bg1"/>
          </a:solidFill>
        </a:ln>
        <a:effectLst>
          <a:outerShdw sx="101000" sy="101000" algn="ctr" rotWithShape="0">
            <a:schemeClr val="bg1">
              <a:lumMod val="75000"/>
            </a:schemeClr>
          </a:outerShdw>
        </a:effectLst>
      </a:spPr>
      <a:bodyPr vert="horz" lIns="91440" tIns="45720" rIns="91440" bIns="45720" rtlCol="1" anchor="ctr">
        <a:normAutofit/>
      </a:bodyPr>
      <a:lstStyle>
        <a:defPPr marL="0" marR="0" indent="0" algn="r" defTabSz="914400" rtl="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50000"/>
                <a:lumOff val="50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3888</TotalTime>
  <Words>2031</Words>
  <Application>Microsoft Office PowerPoint</Application>
  <PresentationFormat>‫הצגה על המסך (4:3)</PresentationFormat>
  <Paragraphs>364</Paragraphs>
  <Slides>27</Slides>
  <Notes>5</Notes>
  <HiddenSlides>0</HiddenSlides>
  <MMClips>0</MMClips>
  <ScaleCrop>false</ScaleCrop>
  <HeadingPairs>
    <vt:vector size="4" baseType="variant">
      <vt:variant>
        <vt:lpstr>ערכת נושא</vt:lpstr>
      </vt:variant>
      <vt:variant>
        <vt:i4>11</vt:i4>
      </vt:variant>
      <vt:variant>
        <vt:lpstr>כותרות שקופיות</vt:lpstr>
      </vt:variant>
      <vt:variant>
        <vt:i4>27</vt:i4>
      </vt:variant>
    </vt:vector>
  </HeadingPairs>
  <TitlesOfParts>
    <vt:vector size="38" baseType="lpstr"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מצגת של PowerPoint</vt:lpstr>
      <vt:lpstr>מהתא אל הגרעין</vt:lpstr>
      <vt:lpstr>מהגרעין אל הכרומוזומים</vt:lpstr>
      <vt:lpstr>מהכרומוזום אל ה-DNA</vt:lpstr>
      <vt:lpstr>ה-DNA</vt:lpstr>
      <vt:lpstr>מה-DNA אל הנוקליאוטידים</vt:lpstr>
      <vt:lpstr>מה-DNA אל הנוקליאוטידים</vt:lpstr>
      <vt:lpstr>החוקרים ש"פיצחו" את מבנה ה-DNA (הרחבה)</vt:lpstr>
      <vt:lpstr>שאלה 1: סימון חלקי תא בסכמה</vt:lpstr>
      <vt:lpstr>תשובה</vt:lpstr>
      <vt:lpstr>שאלה 2: מהתא אל ה-DNA: סדרי גודל</vt:lpstr>
      <vt:lpstr>תשובה</vt:lpstr>
      <vt:lpstr>שאלה 3: מבנה ה-DNA </vt:lpstr>
      <vt:lpstr>תשובה </vt:lpstr>
      <vt:lpstr>שאלה 4: מבנה ה-DNA</vt:lpstr>
      <vt:lpstr>תשובה</vt:lpstr>
      <vt:lpstr>ה-DNA היא מולקולה יציבה</vt:lpstr>
      <vt:lpstr>שאלה 5: השלמת בסיסים בגדיל המשלים</vt:lpstr>
      <vt:lpstr>תשובה</vt:lpstr>
      <vt:lpstr>שאלה 6: הכמות היחסית של הבסיסים השונים</vt:lpstr>
      <vt:lpstr>תשובה</vt:lpstr>
      <vt:lpstr>שאלה 7: ההבדלים בין מולקולות DNA שונות</vt:lpstr>
      <vt:lpstr>תשובה</vt:lpstr>
      <vt:lpstr>שאלה 8: מהו מקור החומרים שמולקולת ה-DNA בנויה מהם?</vt:lpstr>
      <vt:lpstr>תשובה: מקור החומרים המרכיבים את מולקולת ה-DNA הוא במזון</vt:lpstr>
      <vt:lpstr>קישור לסימולציה: המסע מגוף האדם אל ה-DNA</vt:lpstr>
      <vt:lpstr>סיכום: מבנה ה-DNA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352</cp:revision>
  <dcterms:created xsi:type="dcterms:W3CDTF">2010-09-05T07:07:37Z</dcterms:created>
  <dcterms:modified xsi:type="dcterms:W3CDTF">2017-09-02T15:40:48Z</dcterms:modified>
</cp:coreProperties>
</file>