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53" r:id="rId2"/>
    <p:sldMasterId id="2147484061" r:id="rId3"/>
    <p:sldMasterId id="2147484068" r:id="rId4"/>
    <p:sldMasterId id="2147484075" r:id="rId5"/>
    <p:sldMasterId id="2147484082" r:id="rId6"/>
    <p:sldMasterId id="2147484089" r:id="rId7"/>
    <p:sldMasterId id="2147484096" r:id="rId8"/>
    <p:sldMasterId id="2147484103" r:id="rId9"/>
    <p:sldMasterId id="2147484110" r:id="rId10"/>
    <p:sldMasterId id="2147484117" r:id="rId11"/>
    <p:sldMasterId id="2147484124" r:id="rId12"/>
    <p:sldMasterId id="2147484131" r:id="rId13"/>
    <p:sldMasterId id="2147484138" r:id="rId14"/>
  </p:sldMasterIdLst>
  <p:notesMasterIdLst>
    <p:notesMasterId r:id="rId84"/>
  </p:notesMasterIdLst>
  <p:sldIdLst>
    <p:sldId id="256" r:id="rId15"/>
    <p:sldId id="488" r:id="rId16"/>
    <p:sldId id="487" r:id="rId17"/>
    <p:sldId id="425" r:id="rId18"/>
    <p:sldId id="426" r:id="rId19"/>
    <p:sldId id="423" r:id="rId20"/>
    <p:sldId id="495" r:id="rId21"/>
    <p:sldId id="496" r:id="rId22"/>
    <p:sldId id="415" r:id="rId23"/>
    <p:sldId id="412" r:id="rId24"/>
    <p:sldId id="493" r:id="rId25"/>
    <p:sldId id="494" r:id="rId26"/>
    <p:sldId id="427" r:id="rId27"/>
    <p:sldId id="428" r:id="rId28"/>
    <p:sldId id="361" r:id="rId29"/>
    <p:sldId id="431" r:id="rId30"/>
    <p:sldId id="430" r:id="rId31"/>
    <p:sldId id="416" r:id="rId32"/>
    <p:sldId id="489" r:id="rId33"/>
    <p:sldId id="421" r:id="rId34"/>
    <p:sldId id="482" r:id="rId35"/>
    <p:sldId id="483" r:id="rId36"/>
    <p:sldId id="434" r:id="rId37"/>
    <p:sldId id="433" r:id="rId38"/>
    <p:sldId id="497" r:id="rId39"/>
    <p:sldId id="499" r:id="rId40"/>
    <p:sldId id="500" r:id="rId41"/>
    <p:sldId id="419" r:id="rId42"/>
    <p:sldId id="467" r:id="rId43"/>
    <p:sldId id="466" r:id="rId44"/>
    <p:sldId id="468" r:id="rId45"/>
    <p:sldId id="417" r:id="rId46"/>
    <p:sldId id="472" r:id="rId47"/>
    <p:sldId id="418" r:id="rId48"/>
    <p:sldId id="484" r:id="rId49"/>
    <p:sldId id="485" r:id="rId50"/>
    <p:sldId id="476" r:id="rId51"/>
    <p:sldId id="474" r:id="rId52"/>
    <p:sldId id="475" r:id="rId53"/>
    <p:sldId id="438" r:id="rId54"/>
    <p:sldId id="450" r:id="rId55"/>
    <p:sldId id="439" r:id="rId56"/>
    <p:sldId id="451" r:id="rId57"/>
    <p:sldId id="440" r:id="rId58"/>
    <p:sldId id="452" r:id="rId59"/>
    <p:sldId id="441" r:id="rId60"/>
    <p:sldId id="453" r:id="rId61"/>
    <p:sldId id="442" r:id="rId62"/>
    <p:sldId id="454" r:id="rId63"/>
    <p:sldId id="443" r:id="rId64"/>
    <p:sldId id="455" r:id="rId65"/>
    <p:sldId id="444" r:id="rId66"/>
    <p:sldId id="456" r:id="rId67"/>
    <p:sldId id="445" r:id="rId68"/>
    <p:sldId id="457" r:id="rId69"/>
    <p:sldId id="446" r:id="rId70"/>
    <p:sldId id="458" r:id="rId71"/>
    <p:sldId id="447" r:id="rId72"/>
    <p:sldId id="470" r:id="rId73"/>
    <p:sldId id="459" r:id="rId74"/>
    <p:sldId id="448" r:id="rId75"/>
    <p:sldId id="463" r:id="rId76"/>
    <p:sldId id="461" r:id="rId77"/>
    <p:sldId id="473" r:id="rId78"/>
    <p:sldId id="490" r:id="rId79"/>
    <p:sldId id="491" r:id="rId80"/>
    <p:sldId id="492" r:id="rId81"/>
    <p:sldId id="477" r:id="rId82"/>
    <p:sldId id="478" r:id="rId83"/>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1D4C72"/>
    <a:srgbClr val="FFFCF7"/>
    <a:srgbClr val="038EED"/>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96471" autoAdjust="0"/>
  </p:normalViewPr>
  <p:slideViewPr>
    <p:cSldViewPr>
      <p:cViewPr>
        <p:scale>
          <a:sx n="75" d="100"/>
          <a:sy n="75" d="100"/>
        </p:scale>
        <p:origin x="-1002" y="-72"/>
      </p:cViewPr>
      <p:guideLst>
        <p:guide orient="horz" pos="2160"/>
        <p:guide pos="2880"/>
      </p:guideLst>
    </p:cSldViewPr>
  </p:slideViewPr>
  <p:outlineViewPr>
    <p:cViewPr>
      <p:scale>
        <a:sx n="33" d="100"/>
        <a:sy n="33" d="100"/>
      </p:scale>
      <p:origin x="0" y="25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C5DA048-821C-4C23-AD64-6CCFDF09A755}" type="datetimeFigureOut">
              <a:rPr lang="he-IL"/>
              <a:pPr>
                <a:defRPr/>
              </a:pPr>
              <a:t>א'/חשון/תשע"ח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6C35533-CEA8-49DB-B259-45F8E3B0DD97}" type="slidenum">
              <a:rPr lang="he-IL"/>
              <a:pPr>
                <a:defRPr/>
              </a:pPr>
              <a:t>‹#›</a:t>
            </a:fld>
            <a:endParaRPr lang="he-IL" dirty="0"/>
          </a:p>
        </p:txBody>
      </p:sp>
    </p:spTree>
    <p:extLst>
      <p:ext uri="{BB962C8B-B14F-4D97-AF65-F5344CB8AC3E}">
        <p14:creationId xmlns:p14="http://schemas.microsoft.com/office/powerpoint/2010/main" val="34911851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9EAFF-0DD2-444F-A07B-15C43F7BF3D7}"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כותרת תחתונה 3"/>
          <p:cNvSpPr>
            <a:spLocks noGrp="1"/>
          </p:cNvSpPr>
          <p:nvPr>
            <p:ph type="ftr" sz="quarter" idx="4"/>
          </p:nvPr>
        </p:nvSpPr>
        <p:spPr/>
        <p:txBody>
          <a:bodyPr/>
          <a:lstStyle/>
          <a:p>
            <a:pPr>
              <a:defRPr/>
            </a:pPr>
            <a:endParaRPr lang="he-IL" dirty="0">
              <a:solidFill>
                <a:prstClr val="black"/>
              </a:solidFill>
            </a:endParaRPr>
          </a:p>
        </p:txBody>
      </p:sp>
      <p:sp>
        <p:nvSpPr>
          <p:cNvPr id="5" name="מציין מיקום של מספר שקופית 4"/>
          <p:cNvSpPr>
            <a:spLocks noGrp="1"/>
          </p:cNvSpPr>
          <p:nvPr>
            <p:ph type="sldNum" sz="quarter" idx="5"/>
          </p:nvPr>
        </p:nvSpPr>
        <p:spPr/>
        <p:txBody>
          <a:bodyPr/>
          <a:lstStyle/>
          <a:p>
            <a:pPr>
              <a:defRPr/>
            </a:pPr>
            <a:fld id="{B1A660DC-AC22-4715-ABF8-698311ECDAD0}" type="slidenum">
              <a:rPr lang="he-IL" smtClean="0">
                <a:solidFill>
                  <a:prstClr val="black"/>
                </a:solidFill>
              </a:rPr>
              <a:pPr>
                <a:defRPr/>
              </a:pPr>
              <a:t>21</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כותרת תחתונה 3"/>
          <p:cNvSpPr>
            <a:spLocks noGrp="1"/>
          </p:cNvSpPr>
          <p:nvPr>
            <p:ph type="ftr" sz="quarter" idx="4"/>
          </p:nvPr>
        </p:nvSpPr>
        <p:spPr/>
        <p:txBody>
          <a:bodyPr/>
          <a:lstStyle/>
          <a:p>
            <a:pPr>
              <a:defRPr/>
            </a:pPr>
            <a:endParaRPr lang="he-IL" dirty="0">
              <a:solidFill>
                <a:prstClr val="black"/>
              </a:solidFill>
            </a:endParaRPr>
          </a:p>
        </p:txBody>
      </p:sp>
      <p:sp>
        <p:nvSpPr>
          <p:cNvPr id="5" name="מציין מיקום של מספר שקופית 4"/>
          <p:cNvSpPr>
            <a:spLocks noGrp="1"/>
          </p:cNvSpPr>
          <p:nvPr>
            <p:ph type="sldNum" sz="quarter" idx="5"/>
          </p:nvPr>
        </p:nvSpPr>
        <p:spPr/>
        <p:txBody>
          <a:bodyPr/>
          <a:lstStyle/>
          <a:p>
            <a:pPr>
              <a:defRPr/>
            </a:pPr>
            <a:fld id="{466EFE4C-59F1-46B2-92CB-F47CD556C09C}" type="slidenum">
              <a:rPr lang="he-IL" smtClean="0">
                <a:solidFill>
                  <a:prstClr val="black"/>
                </a:solidFill>
              </a:rPr>
              <a:pPr>
                <a:defRPr/>
              </a:pPr>
              <a:t>22</a:t>
            </a:fld>
            <a:endParaRPr lang="he-IL"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6C31589-827C-4570-87E0-6864DBAB1F77}" type="slidenum">
              <a:rPr lang="he-IL">
                <a:solidFill>
                  <a:prstClr val="black"/>
                </a:solidFill>
              </a:rPr>
              <a:pPr>
                <a:defRPr/>
              </a:pPr>
              <a:t>59</a:t>
            </a:fld>
            <a:endParaRPr lang="he-I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כותרת תחתונה 3"/>
          <p:cNvSpPr>
            <a:spLocks noGrp="1"/>
          </p:cNvSpPr>
          <p:nvPr>
            <p:ph type="ftr" sz="quarter" idx="4"/>
          </p:nvPr>
        </p:nvSpPr>
        <p:spPr/>
        <p:txBody>
          <a:bodyPr/>
          <a:lstStyle/>
          <a:p>
            <a:pPr>
              <a:defRPr/>
            </a:pPr>
            <a:endParaRPr lang="he-IL" dirty="0">
              <a:solidFill>
                <a:prstClr val="black"/>
              </a:solidFill>
            </a:endParaRPr>
          </a:p>
        </p:txBody>
      </p:sp>
      <p:sp>
        <p:nvSpPr>
          <p:cNvPr id="5" name="מציין מיקום של מספר שקופית 4"/>
          <p:cNvSpPr>
            <a:spLocks noGrp="1"/>
          </p:cNvSpPr>
          <p:nvPr>
            <p:ph type="sldNum" sz="quarter" idx="5"/>
          </p:nvPr>
        </p:nvSpPr>
        <p:spPr/>
        <p:txBody>
          <a:bodyPr/>
          <a:lstStyle/>
          <a:p>
            <a:pPr>
              <a:defRPr/>
            </a:pPr>
            <a:fld id="{FA0BDE58-03A8-4942-9B47-B1516179F11A}" type="slidenum">
              <a:rPr lang="he-IL">
                <a:solidFill>
                  <a:prstClr val="black"/>
                </a:solidFill>
              </a:rPr>
              <a:pPr>
                <a:defRPr/>
              </a:pPr>
              <a:t>65</a:t>
            </a:fld>
            <a:endParaRPr lang="he-IL"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4AD5AE87-C13E-499D-8E27-9C6C4C22FE27}" type="slidenum">
              <a:rPr lang="he-IL">
                <a:solidFill>
                  <a:prstClr val="black"/>
                </a:solidFill>
              </a:rPr>
              <a:pPr>
                <a:defRPr/>
              </a:pPr>
              <a:t>68</a:t>
            </a:fld>
            <a:endParaRPr lang="he-IL"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מציין מיקום של תמונת שקופית 1"/>
          <p:cNvSpPr>
            <a:spLocks noGrp="1" noRot="1" noChangeAspect="1" noTextEdit="1"/>
          </p:cNvSpPr>
          <p:nvPr>
            <p:ph type="sldImg"/>
          </p:nvPr>
        </p:nvSpPr>
        <p:spPr bwMode="auto">
          <a:xfrm>
            <a:off x="852488"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6A3B56A-D470-4375-90CC-065F021210C1}" type="slidenum">
              <a:rPr lang="he-IL">
                <a:solidFill>
                  <a:prstClr val="black"/>
                </a:solidFill>
              </a:rPr>
              <a:pPr>
                <a:defRPr/>
              </a:pPr>
              <a:t>69</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6D5FFB9-247C-48D2-8747-864A8B8E8ADB}"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CE82DF7-CEE0-4DCE-A0AD-BDA166DA8E60}" type="slidenum">
              <a:rPr lang="he-IL"/>
              <a:pPr>
                <a:defRPr/>
              </a:pPr>
              <a:t>‹#›</a:t>
            </a:fld>
            <a:endParaRPr lang="he-IL" dirty="0"/>
          </a:p>
        </p:txBody>
      </p:sp>
    </p:spTree>
    <p:extLst>
      <p:ext uri="{BB962C8B-B14F-4D97-AF65-F5344CB8AC3E}">
        <p14:creationId xmlns:p14="http://schemas.microsoft.com/office/powerpoint/2010/main" val="359074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476A3A9-97CF-45B5-9346-7D9F62037901}" type="slidenum">
              <a:rPr lang="he-IL"/>
              <a:pPr>
                <a:defRPr/>
              </a:pPr>
              <a:t>‹#›</a:t>
            </a:fld>
            <a:endParaRPr lang="he-IL" dirty="0"/>
          </a:p>
        </p:txBody>
      </p:sp>
    </p:spTree>
    <p:extLst>
      <p:ext uri="{BB962C8B-B14F-4D97-AF65-F5344CB8AC3E}">
        <p14:creationId xmlns:p14="http://schemas.microsoft.com/office/powerpoint/2010/main" val="326019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B5AB6F6-DB67-497C-A6B7-6E89A45D1BC9}" type="slidenum">
              <a:rPr lang="he-IL"/>
              <a:pPr>
                <a:defRPr/>
              </a:pPr>
              <a:t>‹#›</a:t>
            </a:fld>
            <a:endParaRPr lang="he-IL" dirty="0"/>
          </a:p>
        </p:txBody>
      </p:sp>
    </p:spTree>
    <p:extLst>
      <p:ext uri="{BB962C8B-B14F-4D97-AF65-F5344CB8AC3E}">
        <p14:creationId xmlns:p14="http://schemas.microsoft.com/office/powerpoint/2010/main" val="186479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AFB7612-E722-4970-86A5-EFC885FD2866}"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DC4F5C8-A90A-4F98-95D1-1A673E4FCD92}" type="slidenum">
              <a:rPr lang="he-IL"/>
              <a:pPr>
                <a:defRPr/>
              </a:pPr>
              <a:t>‹#›</a:t>
            </a:fld>
            <a:endParaRPr lang="he-IL" dirty="0"/>
          </a:p>
        </p:txBody>
      </p:sp>
    </p:spTree>
    <p:extLst>
      <p:ext uri="{BB962C8B-B14F-4D97-AF65-F5344CB8AC3E}">
        <p14:creationId xmlns:p14="http://schemas.microsoft.com/office/powerpoint/2010/main" val="410603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324971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314245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3405949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899745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2704912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2827272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317932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7374DF3-BBA0-439F-B392-9F0A38D47810}" type="slidenum">
              <a:rPr lang="he-IL"/>
              <a:pPr>
                <a:defRPr/>
              </a:pPr>
              <a:t>‹#›</a:t>
            </a:fld>
            <a:endParaRPr lang="he-IL" dirty="0"/>
          </a:p>
        </p:txBody>
      </p:sp>
    </p:spTree>
    <p:extLst>
      <p:ext uri="{BB962C8B-B14F-4D97-AF65-F5344CB8AC3E}">
        <p14:creationId xmlns:p14="http://schemas.microsoft.com/office/powerpoint/2010/main" val="3000343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3082064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1002106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388303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908295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2958026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2170928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1565133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3904128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1999050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304472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BF3B33F-DC6D-4B62-89B7-434AE643B956}" type="slidenum">
              <a:rPr lang="he-IL"/>
              <a:pPr>
                <a:defRPr/>
              </a:pPr>
              <a:t>‹#›</a:t>
            </a:fld>
            <a:endParaRPr lang="he-IL" dirty="0"/>
          </a:p>
        </p:txBody>
      </p:sp>
    </p:spTree>
    <p:extLst>
      <p:ext uri="{BB962C8B-B14F-4D97-AF65-F5344CB8AC3E}">
        <p14:creationId xmlns:p14="http://schemas.microsoft.com/office/powerpoint/2010/main" val="2171898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2610151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3453488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724694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383092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359462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4290962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278108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2550055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711730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194317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3706766-D2F9-4E2B-BFE3-2C8D50D0E68E}"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A426E8B-1CC7-417C-9A33-93C4637E2319}" type="slidenum">
              <a:rPr lang="he-IL"/>
              <a:pPr>
                <a:defRPr/>
              </a:pPr>
              <a:t>‹#›</a:t>
            </a:fld>
            <a:endParaRPr lang="he-IL" dirty="0"/>
          </a:p>
        </p:txBody>
      </p:sp>
    </p:spTree>
    <p:extLst>
      <p:ext uri="{BB962C8B-B14F-4D97-AF65-F5344CB8AC3E}">
        <p14:creationId xmlns:p14="http://schemas.microsoft.com/office/powerpoint/2010/main" val="2452220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3052606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3602276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3263589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1870700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6386581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549549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15571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429650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1382974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405604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A6AD14E-878F-4A13-98DF-BA9FD82704D8}"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F2E4D84B-84F1-4E07-B97B-7D5DE7173B60}" type="slidenum">
              <a:rPr lang="he-IL"/>
              <a:pPr>
                <a:defRPr/>
              </a:pPr>
              <a:t>‹#›</a:t>
            </a:fld>
            <a:endParaRPr lang="he-IL" dirty="0"/>
          </a:p>
        </p:txBody>
      </p:sp>
    </p:spTree>
    <p:extLst>
      <p:ext uri="{BB962C8B-B14F-4D97-AF65-F5344CB8AC3E}">
        <p14:creationId xmlns:p14="http://schemas.microsoft.com/office/powerpoint/2010/main" val="4060471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2077496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1853991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809916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790791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2629185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380135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1486676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3764047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3433687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280076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4C98AA0-ED76-458B-B905-91D00258844D}"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F7005E-FA6E-4AD4-8654-8AD66D46BD92}" type="slidenum">
              <a:rPr lang="he-IL"/>
              <a:pPr>
                <a:defRPr/>
              </a:pPr>
              <a:t>‹#›</a:t>
            </a:fld>
            <a:endParaRPr lang="he-IL" dirty="0"/>
          </a:p>
        </p:txBody>
      </p:sp>
    </p:spTree>
    <p:extLst>
      <p:ext uri="{BB962C8B-B14F-4D97-AF65-F5344CB8AC3E}">
        <p14:creationId xmlns:p14="http://schemas.microsoft.com/office/powerpoint/2010/main" val="40021154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1774892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1143689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28626525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31160776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41222288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252789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774558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5244233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2775274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281735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4B2ED85-AE3B-462D-98FB-1ADFD504F24D}" type="slidenum">
              <a:rPr lang="he-IL"/>
              <a:pPr>
                <a:defRPr/>
              </a:pPr>
              <a:t>‹#›</a:t>
            </a:fld>
            <a:endParaRPr lang="he-IL" dirty="0"/>
          </a:p>
        </p:txBody>
      </p:sp>
    </p:spTree>
    <p:extLst>
      <p:ext uri="{BB962C8B-B14F-4D97-AF65-F5344CB8AC3E}">
        <p14:creationId xmlns:p14="http://schemas.microsoft.com/office/powerpoint/2010/main" val="17540850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20556156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25487619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6983512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42618471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789195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20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922731C-99AC-457E-9939-3A98E581A01A}"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E278CE-87A8-41C1-9F46-6450409FA2C4}" type="slidenum">
              <a:rPr lang="he-IL"/>
              <a:pPr>
                <a:defRPr/>
              </a:pPr>
              <a:t>‹#›</a:t>
            </a:fld>
            <a:endParaRPr lang="he-IL" dirty="0"/>
          </a:p>
        </p:txBody>
      </p:sp>
    </p:spTree>
    <p:extLst>
      <p:ext uri="{BB962C8B-B14F-4D97-AF65-F5344CB8AC3E}">
        <p14:creationId xmlns:p14="http://schemas.microsoft.com/office/powerpoint/2010/main" val="17685965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1B9B77-A8D8-44BB-9B41-9469B8CBF797}" type="slidenum">
              <a:rPr lang="he-IL"/>
              <a:pPr>
                <a:defRPr/>
              </a:pPr>
              <a:t>‹#›</a:t>
            </a:fld>
            <a:endParaRPr lang="he-IL" dirty="0"/>
          </a:p>
        </p:txBody>
      </p:sp>
    </p:spTree>
    <p:extLst>
      <p:ext uri="{BB962C8B-B14F-4D97-AF65-F5344CB8AC3E}">
        <p14:creationId xmlns:p14="http://schemas.microsoft.com/office/powerpoint/2010/main" val="17200858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F724168-18D4-46BF-BD08-D4F80E3B7B77}" type="slidenum">
              <a:rPr lang="he-IL"/>
              <a:pPr>
                <a:defRPr/>
              </a:pPr>
              <a:t>‹#›</a:t>
            </a:fld>
            <a:endParaRPr lang="he-IL" dirty="0"/>
          </a:p>
        </p:txBody>
      </p:sp>
    </p:spTree>
    <p:extLst>
      <p:ext uri="{BB962C8B-B14F-4D97-AF65-F5344CB8AC3E}">
        <p14:creationId xmlns:p14="http://schemas.microsoft.com/office/powerpoint/2010/main" val="1621223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5D4FE53-3AF8-4D49-9A5E-77F5ADE0EC7B}"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FBB8BF-523F-4B5A-9F76-2C73AF973702}" type="slidenum">
              <a:rPr lang="he-IL"/>
              <a:pPr>
                <a:defRPr/>
              </a:pPr>
              <a:t>‹#›</a:t>
            </a:fld>
            <a:endParaRPr lang="he-IL" dirty="0"/>
          </a:p>
        </p:txBody>
      </p:sp>
    </p:spTree>
    <p:extLst>
      <p:ext uri="{BB962C8B-B14F-4D97-AF65-F5344CB8AC3E}">
        <p14:creationId xmlns:p14="http://schemas.microsoft.com/office/powerpoint/2010/main" val="35430742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E6B2C76-2B92-48E6-92EF-7BEC9B8B2DA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90"/>
            <a:ext cx="2133600" cy="214313"/>
          </a:xfrm>
        </p:spPr>
        <p:txBody>
          <a:bodyPr/>
          <a:lstStyle>
            <a:lvl1pPr algn="l">
              <a:defRPr sz="1400">
                <a:solidFill>
                  <a:srgbClr val="FFFCF7"/>
                </a:solidFill>
              </a:defRPr>
            </a:lvl1pPr>
          </a:lstStyle>
          <a:p>
            <a:pPr>
              <a:defRPr/>
            </a:pPr>
            <a:fld id="{3F49E770-7A60-49D9-9CF3-8197F8376C60}" type="slidenum">
              <a:rPr lang="he-IL"/>
              <a:pPr>
                <a:defRPr/>
              </a:pPr>
              <a:t>‹#›</a:t>
            </a:fld>
            <a:endParaRPr lang="he-IL" dirty="0"/>
          </a:p>
        </p:txBody>
      </p:sp>
    </p:spTree>
    <p:extLst>
      <p:ext uri="{BB962C8B-B14F-4D97-AF65-F5344CB8AC3E}">
        <p14:creationId xmlns:p14="http://schemas.microsoft.com/office/powerpoint/2010/main" val="265238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9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91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70" y="50010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4" y="85729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4"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EA8F0D-A008-405B-BDE5-F2DF4731F634}" type="slidenum">
              <a:rPr lang="he-IL"/>
              <a:pPr>
                <a:defRPr/>
              </a:pPr>
              <a:t>‹#›</a:t>
            </a:fld>
            <a:endParaRPr lang="he-IL" dirty="0"/>
          </a:p>
        </p:txBody>
      </p:sp>
    </p:spTree>
    <p:extLst>
      <p:ext uri="{BB962C8B-B14F-4D97-AF65-F5344CB8AC3E}">
        <p14:creationId xmlns:p14="http://schemas.microsoft.com/office/powerpoint/2010/main" val="5605887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כותרת, טקסט ו- 2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11188" y="404853"/>
            <a:ext cx="7466012" cy="815975"/>
          </a:xfrm>
          <a:prstGeom prst="rect">
            <a:avLst/>
          </a:prstGeo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sz="half" idx="1"/>
          </p:nvPr>
        </p:nvSpPr>
        <p:spPr>
          <a:xfrm>
            <a:off x="323870" y="1628779"/>
            <a:ext cx="3883025" cy="48244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quarter" idx="2"/>
          </p:nvPr>
        </p:nvSpPr>
        <p:spPr>
          <a:xfrm>
            <a:off x="4359275" y="1628815"/>
            <a:ext cx="3884613" cy="233521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תוכן 4"/>
          <p:cNvSpPr>
            <a:spLocks noGrp="1"/>
          </p:cNvSpPr>
          <p:nvPr>
            <p:ph sz="quarter" idx="3"/>
          </p:nvPr>
        </p:nvSpPr>
        <p:spPr>
          <a:xfrm>
            <a:off x="4359275" y="4116388"/>
            <a:ext cx="3884613" cy="2336800"/>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Rectangle 10"/>
          <p:cNvSpPr>
            <a:spLocks noGrp="1" noChangeArrowheads="1"/>
          </p:cNvSpPr>
          <p:nvPr>
            <p:ph type="sldNum" sz="quarter" idx="10"/>
          </p:nvPr>
        </p:nvSpPr>
        <p:spPr/>
        <p:txBody>
          <a:bodyPr/>
          <a:lstStyle>
            <a:lvl1pPr>
              <a:defRPr/>
            </a:lvl1pPr>
          </a:lstStyle>
          <a:p>
            <a:pPr>
              <a:defRPr/>
            </a:pPr>
            <a:fld id="{18D05824-5A4C-4BB0-8856-B9AE15C90352}" type="slidenum">
              <a:rPr lang="en-US"/>
              <a:pPr>
                <a:defRPr/>
              </a:pPr>
              <a:t>‹#›</a:t>
            </a:fld>
            <a:endParaRPr lang="en-US" dirty="0"/>
          </a:p>
        </p:txBody>
      </p:sp>
    </p:spTree>
    <p:extLst>
      <p:ext uri="{BB962C8B-B14F-4D97-AF65-F5344CB8AC3E}">
        <p14:creationId xmlns:p14="http://schemas.microsoft.com/office/powerpoint/2010/main" val="353420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F1EA8F08-94BC-4B1A-B880-FD6188B700D3}" type="slidenum">
              <a:rPr lang="he-IL"/>
              <a:pPr>
                <a:defRPr/>
              </a:pPr>
              <a:t>‹#›</a:t>
            </a:fld>
            <a:endParaRPr lang="he-IL" dirty="0"/>
          </a:p>
        </p:txBody>
      </p:sp>
    </p:spTree>
    <p:extLst>
      <p:ext uri="{BB962C8B-B14F-4D97-AF65-F5344CB8AC3E}">
        <p14:creationId xmlns:p14="http://schemas.microsoft.com/office/powerpoint/2010/main" val="3973415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theme" Target="../theme/theme10.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1.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1.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theme" Target="../theme/theme12.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theme" Target="../theme/theme1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theme" Target="../theme/theme14.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theme" Target="../theme/theme9.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5585F3-5D7C-4A94-B296-2207DEC61753}"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3A84EB5-AA1F-43C6-920B-D66957B2A1E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48" r:id="rId4"/>
    <p:sldLayoutId id="214748405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3522575318"/>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2226986498"/>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3559233793"/>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4057526288"/>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3220329179"/>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59EE2DF-E0A7-40AD-BACC-E040ADC3B71A}"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E5432F9-1407-4B6E-84B9-45098EDE8F9B}" type="slidenum">
              <a:rPr lang="he-IL"/>
              <a:pPr>
                <a:defRPr/>
              </a:pPr>
              <a:t>‹#›</a:t>
            </a:fld>
            <a:endParaRPr lang="he-IL" dirty="0"/>
          </a:p>
        </p:txBody>
      </p:sp>
    </p:spTree>
    <p:extLst>
      <p:ext uri="{BB962C8B-B14F-4D97-AF65-F5344CB8AC3E}">
        <p14:creationId xmlns:p14="http://schemas.microsoft.com/office/powerpoint/2010/main" val="454828385"/>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2298833404"/>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259695278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2505449942"/>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3934839634"/>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1973094117"/>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334195552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9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37F0F9-5FCF-46F1-B8BC-A8AB69A495BD}"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5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D8F12A-FE82-47D8-9F12-5D3EE7FB40CD}" type="slidenum">
              <a:rPr lang="he-IL"/>
              <a:pPr>
                <a:defRPr/>
              </a:pPr>
              <a:t>‹#›</a:t>
            </a:fld>
            <a:endParaRPr lang="he-IL" dirty="0"/>
          </a:p>
        </p:txBody>
      </p:sp>
    </p:spTree>
    <p:extLst>
      <p:ext uri="{BB962C8B-B14F-4D97-AF65-F5344CB8AC3E}">
        <p14:creationId xmlns:p14="http://schemas.microsoft.com/office/powerpoint/2010/main" val="357078648"/>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training.seer.cancer.gov/ugi/anatomy/stomach.html" TargetMode="External"/><Relationship Id="rId2" Type="http://schemas.openxmlformats.org/officeDocument/2006/relationships/image" Target="../media/image16.pn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hyperlink" Target="http://commons.wikimedia.org/wiki/File:Scaled_Gall_Stone_.JPG?uselang=h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1.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1.png"/><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9.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http://itemsh.cet.ac.il/units/he/science/unit277/act1.aspx" TargetMode="External"/><Relationship Id="rId2" Type="http://schemas.openxmlformats.org/officeDocument/2006/relationships/hyperlink" Target="http://mybag.high.cet.ac.il/content/player.aspx?manifest=/api/manifests/item/he/1f9fb14f-4bda-456e-a059-17cc4713c493/" TargetMode="Externa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edia.org/wiki/File:Cacik.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17.xml"/><Relationship Id="rId5" Type="http://schemas.openxmlformats.org/officeDocument/2006/relationships/image" Target="../media/image59.png"/><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how_diffusion_works.html" TargetMode="Externa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high.cet.ac.il/CommonLms/Dashboard/Activity/ShowActivity.aspx?gItemID=b510a355-997c-4149-953f-1a43f650d68d&amp;lang=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57176" y="1052776"/>
            <a:ext cx="8143875" cy="8309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FF6600"/>
                </a:solidFill>
                <a:latin typeface="+mn-lt"/>
                <a:cs typeface="+mn-cs"/>
              </a:rPr>
              <a:t>מערכת העיכול</a:t>
            </a:r>
          </a:p>
        </p:txBody>
      </p:sp>
      <p:sp>
        <p:nvSpPr>
          <p:cNvPr id="6149" name="Rectangle 18"/>
          <p:cNvSpPr>
            <a:spLocks noChangeArrowheads="1"/>
          </p:cNvSpPr>
          <p:nvPr/>
        </p:nvSpPr>
        <p:spPr bwMode="auto">
          <a:xfrm>
            <a:off x="7296198" y="1916832"/>
            <a:ext cx="1439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latin typeface="Calibri" pitchFamily="34" charset="0"/>
              </a:rPr>
              <a:t>נושאי השיעור</a:t>
            </a:r>
          </a:p>
        </p:txBody>
      </p:sp>
      <p:sp>
        <p:nvSpPr>
          <p:cNvPr id="7" name="TextBox 6"/>
          <p:cNvSpPr txBox="1"/>
          <p:nvPr/>
        </p:nvSpPr>
        <p:spPr>
          <a:xfrm>
            <a:off x="611560" y="354053"/>
            <a:ext cx="8162925" cy="7080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000" b="1" dirty="0">
                <a:solidFill>
                  <a:srgbClr val="1D4C72"/>
                </a:solidFill>
                <a:latin typeface="+mn-lt"/>
                <a:cs typeface="+mn-cs"/>
              </a:rPr>
              <a:t>ביולוגיה של האדם בדגש </a:t>
            </a:r>
            <a:r>
              <a:rPr lang="he-IL" sz="4000" b="1" noProof="1">
                <a:solidFill>
                  <a:srgbClr val="1D4C72"/>
                </a:solidFill>
                <a:latin typeface="+mn-lt"/>
                <a:cs typeface="+mn-cs"/>
              </a:rPr>
              <a:t>הומאוסטזיס</a:t>
            </a:r>
          </a:p>
        </p:txBody>
      </p:sp>
      <p:sp>
        <p:nvSpPr>
          <p:cNvPr id="8" name="Rectangle 3"/>
          <p:cNvSpPr/>
          <p:nvPr/>
        </p:nvSpPr>
        <p:spPr>
          <a:xfrm>
            <a:off x="214313" y="1052776"/>
            <a:ext cx="8521703"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3" name="קבוצה 2"/>
          <p:cNvGrpSpPr/>
          <p:nvPr/>
        </p:nvGrpSpPr>
        <p:grpSpPr>
          <a:xfrm>
            <a:off x="4229051" y="2358171"/>
            <a:ext cx="4700637" cy="3867943"/>
            <a:chOff x="4229051" y="2420887"/>
            <a:chExt cx="4700637" cy="3867943"/>
          </a:xfrm>
        </p:grpSpPr>
        <p:sp>
          <p:nvSpPr>
            <p:cNvPr id="18" name="Rectangle 17"/>
            <p:cNvSpPr/>
            <p:nvPr/>
          </p:nvSpPr>
          <p:spPr>
            <a:xfrm>
              <a:off x="6156176" y="2420887"/>
              <a:ext cx="2773512" cy="386794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sz="2000" dirty="0">
                <a:solidFill>
                  <a:schemeClr val="tx1"/>
                </a:solidFill>
              </a:endParaRPr>
            </a:p>
          </p:txBody>
        </p:sp>
        <p:sp>
          <p:nvSpPr>
            <p:cNvPr id="2" name="מלבן 1"/>
            <p:cNvSpPr/>
            <p:nvPr/>
          </p:nvSpPr>
          <p:spPr>
            <a:xfrm>
              <a:off x="4229051" y="2554365"/>
              <a:ext cx="4572000" cy="3600986"/>
            </a:xfrm>
            <a:prstGeom prst="rect">
              <a:avLst/>
            </a:prstGeom>
          </p:spPr>
          <p:txBody>
            <a:bodyPr>
              <a:spAutoFit/>
            </a:bodyPr>
            <a:lstStyle/>
            <a:p>
              <a:pPr lvl="0" fontAlgn="auto">
                <a:spcBef>
                  <a:spcPts val="0"/>
                </a:spcBef>
                <a:spcAft>
                  <a:spcPts val="0"/>
                </a:spcAft>
                <a:buBlip>
                  <a:blip r:embed="rId4"/>
                </a:buBlip>
                <a:defRPr/>
              </a:pPr>
              <a:r>
                <a:rPr lang="he-IL" sz="2000" dirty="0" smtClean="0">
                  <a:solidFill>
                    <a:prstClr val="black"/>
                  </a:solidFill>
                  <a:latin typeface="Arial"/>
                  <a:cs typeface="Arial"/>
                </a:rPr>
                <a:t> תפקיד </a:t>
              </a:r>
              <a:r>
                <a:rPr lang="he-IL" sz="2000" dirty="0">
                  <a:solidFill>
                    <a:prstClr val="black"/>
                  </a:solidFill>
                  <a:latin typeface="Arial"/>
                  <a:cs typeface="Arial"/>
                </a:rPr>
                <a:t>מערכת העיכול</a:t>
              </a:r>
            </a:p>
            <a:p>
              <a:pPr lvl="0" fontAlgn="auto">
                <a:spcBef>
                  <a:spcPts val="0"/>
                </a:spcBef>
                <a:spcAft>
                  <a:spcPts val="0"/>
                </a:spcAft>
                <a:buBlip>
                  <a:blip r:embed="rId4"/>
                </a:buBlip>
                <a:defRPr/>
              </a:pPr>
              <a:endParaRPr lang="he-IL" sz="800" dirty="0">
                <a:solidFill>
                  <a:prstClr val="black"/>
                </a:solidFill>
                <a:latin typeface="Arial"/>
                <a:cs typeface="Arial"/>
              </a:endParaRPr>
            </a:p>
            <a:p>
              <a:pPr lvl="0" fontAlgn="auto">
                <a:spcBef>
                  <a:spcPts val="0"/>
                </a:spcBef>
                <a:spcAft>
                  <a:spcPts val="0"/>
                </a:spcAft>
                <a:buBlip>
                  <a:blip r:embed="rId4"/>
                </a:buBlip>
                <a:defRPr/>
              </a:pPr>
              <a:r>
                <a:rPr lang="en-US" sz="2000" dirty="0">
                  <a:solidFill>
                    <a:prstClr val="black"/>
                  </a:solidFill>
                  <a:latin typeface="Arial"/>
                  <a:cs typeface="Arial"/>
                </a:rPr>
                <a:t> </a:t>
              </a:r>
              <a:r>
                <a:rPr lang="he-IL" sz="2000" dirty="0">
                  <a:solidFill>
                    <a:prstClr val="black"/>
                  </a:solidFill>
                  <a:latin typeface="Arial"/>
                  <a:cs typeface="Arial"/>
                </a:rPr>
                <a:t>התהליכים העיקריים   </a:t>
              </a:r>
            </a:p>
            <a:p>
              <a:pPr lvl="0" fontAlgn="auto">
                <a:spcBef>
                  <a:spcPts val="0"/>
                </a:spcBef>
                <a:spcAft>
                  <a:spcPts val="0"/>
                </a:spcAft>
                <a:defRPr/>
              </a:pPr>
              <a:r>
                <a:rPr lang="he-IL" sz="2000" dirty="0">
                  <a:solidFill>
                    <a:prstClr val="black"/>
                  </a:solidFill>
                  <a:latin typeface="Arial"/>
                  <a:cs typeface="Arial"/>
                </a:rPr>
                <a:t>  המתרחשים במערכת </a:t>
              </a:r>
            </a:p>
            <a:p>
              <a:pPr lvl="0" fontAlgn="auto">
                <a:spcBef>
                  <a:spcPts val="0"/>
                </a:spcBef>
                <a:spcAft>
                  <a:spcPts val="0"/>
                </a:spcAft>
                <a:defRPr/>
              </a:pPr>
              <a:endParaRPr lang="he-IL" sz="2000" dirty="0">
                <a:solidFill>
                  <a:prstClr val="black"/>
                </a:solidFill>
                <a:latin typeface="Arial"/>
                <a:cs typeface="Arial"/>
              </a:endParaRPr>
            </a:p>
            <a:p>
              <a:pPr lvl="0" fontAlgn="auto">
                <a:spcBef>
                  <a:spcPts val="0"/>
                </a:spcBef>
                <a:spcAft>
                  <a:spcPts val="0"/>
                </a:spcAft>
                <a:buBlip>
                  <a:blip r:embed="rId4"/>
                </a:buBlip>
                <a:defRPr/>
              </a:pPr>
              <a:r>
                <a:rPr lang="he-IL" sz="2000" dirty="0">
                  <a:solidFill>
                    <a:prstClr val="black"/>
                  </a:solidFill>
                  <a:latin typeface="Arial"/>
                  <a:cs typeface="Arial"/>
                </a:rPr>
                <a:t> מבנה מערכת העיכול</a:t>
              </a:r>
            </a:p>
            <a:p>
              <a:pPr lvl="0" fontAlgn="auto">
                <a:spcBef>
                  <a:spcPts val="0"/>
                </a:spcBef>
                <a:spcAft>
                  <a:spcPts val="0"/>
                </a:spcAft>
                <a:defRPr/>
              </a:pPr>
              <a:endParaRPr lang="he-IL" sz="2000" dirty="0">
                <a:solidFill>
                  <a:prstClr val="black"/>
                </a:solidFill>
                <a:latin typeface="Arial"/>
                <a:cs typeface="Arial"/>
              </a:endParaRPr>
            </a:p>
            <a:p>
              <a:pPr lvl="0" fontAlgn="auto">
                <a:spcBef>
                  <a:spcPts val="0"/>
                </a:spcBef>
                <a:spcAft>
                  <a:spcPts val="0"/>
                </a:spcAft>
                <a:buBlip>
                  <a:blip r:embed="rId4"/>
                </a:buBlip>
                <a:defRPr/>
              </a:pPr>
              <a:r>
                <a:rPr lang="he-IL" sz="2000" dirty="0">
                  <a:solidFill>
                    <a:prstClr val="black"/>
                  </a:solidFill>
                  <a:latin typeface="Arial"/>
                  <a:cs typeface="Arial"/>
                </a:rPr>
                <a:t> חלקי מערכת העיכול:   </a:t>
              </a:r>
            </a:p>
            <a:p>
              <a:pPr lvl="0" fontAlgn="auto">
                <a:spcBef>
                  <a:spcPts val="0"/>
                </a:spcBef>
                <a:spcAft>
                  <a:spcPts val="0"/>
                </a:spcAft>
                <a:defRPr/>
              </a:pPr>
              <a:r>
                <a:rPr lang="he-IL" sz="2000" dirty="0">
                  <a:solidFill>
                    <a:prstClr val="black"/>
                  </a:solidFill>
                  <a:latin typeface="Arial"/>
                  <a:cs typeface="Arial"/>
                </a:rPr>
                <a:t>  תהליכים והתאמה בין</a:t>
              </a:r>
            </a:p>
            <a:p>
              <a:pPr lvl="0" fontAlgn="auto">
                <a:spcBef>
                  <a:spcPts val="0"/>
                </a:spcBef>
                <a:spcAft>
                  <a:spcPts val="0"/>
                </a:spcAft>
                <a:defRPr/>
              </a:pPr>
              <a:r>
                <a:rPr lang="he-IL" sz="2000" dirty="0">
                  <a:solidFill>
                    <a:prstClr val="black"/>
                  </a:solidFill>
                  <a:latin typeface="Arial"/>
                  <a:cs typeface="Arial"/>
                </a:rPr>
                <a:t>  מבנה לתִפקוד</a:t>
              </a:r>
            </a:p>
            <a:p>
              <a:pPr lvl="0" fontAlgn="auto">
                <a:spcBef>
                  <a:spcPts val="0"/>
                </a:spcBef>
                <a:spcAft>
                  <a:spcPts val="0"/>
                </a:spcAft>
                <a:defRPr/>
              </a:pPr>
              <a:endParaRPr lang="he-IL" sz="2000" dirty="0">
                <a:solidFill>
                  <a:prstClr val="black"/>
                </a:solidFill>
                <a:latin typeface="Arial"/>
                <a:cs typeface="Arial"/>
              </a:endParaRPr>
            </a:p>
            <a:p>
              <a:pPr lvl="0" fontAlgn="auto">
                <a:spcBef>
                  <a:spcPts val="0"/>
                </a:spcBef>
                <a:spcAft>
                  <a:spcPts val="0"/>
                </a:spcAft>
                <a:buBlip>
                  <a:blip r:embed="rId4"/>
                </a:buBlip>
                <a:defRPr/>
              </a:pPr>
              <a:r>
                <a:rPr lang="he-IL" sz="2000" dirty="0">
                  <a:solidFill>
                    <a:prstClr val="black"/>
                  </a:solidFill>
                  <a:latin typeface="Arial"/>
                  <a:cs typeface="Arial"/>
                </a:rPr>
                <a:t> תרגול</a:t>
              </a:r>
            </a:p>
          </p:txBody>
        </p:sp>
      </p:grpSp>
      <p:sp>
        <p:nvSpPr>
          <p:cNvPr id="5" name="מלבן 4"/>
          <p:cNvSpPr/>
          <p:nvPr/>
        </p:nvSpPr>
        <p:spPr>
          <a:xfrm>
            <a:off x="214313" y="6165304"/>
            <a:ext cx="2137124" cy="246221"/>
          </a:xfrm>
          <a:prstGeom prst="rect">
            <a:avLst/>
          </a:prstGeom>
        </p:spPr>
        <p:txBody>
          <a:bodyPr wrap="none">
            <a:spAutoFit/>
          </a:bodyPr>
          <a:lstStyle/>
          <a:p>
            <a:pPr lvl="0" algn="l" fontAlgn="auto">
              <a:spcBef>
                <a:spcPts val="0"/>
              </a:spcBef>
              <a:spcAft>
                <a:spcPts val="0"/>
              </a:spcAft>
            </a:pPr>
            <a:r>
              <a:rPr lang="en-US" sz="1000" dirty="0">
                <a:solidFill>
                  <a:prstClr val="black"/>
                </a:solidFill>
                <a:latin typeface="Arial"/>
                <a:cs typeface="Arial"/>
              </a:rPr>
              <a:t>Marcel </a:t>
            </a:r>
            <a:r>
              <a:rPr lang="en-US" sz="1000" dirty="0" err="1">
                <a:solidFill>
                  <a:prstClr val="black"/>
                </a:solidFill>
                <a:latin typeface="Arial"/>
                <a:cs typeface="Arial"/>
              </a:rPr>
              <a:t>Jancovic</a:t>
            </a:r>
            <a:r>
              <a:rPr lang="en-US" sz="1000" dirty="0">
                <a:solidFill>
                  <a:prstClr val="black"/>
                </a:solidFill>
                <a:latin typeface="Arial"/>
                <a:cs typeface="Arial"/>
              </a:rPr>
              <a:t>/ shutterstock.com</a:t>
            </a:r>
          </a:p>
        </p:txBody>
      </p:sp>
      <p:pic>
        <p:nvPicPr>
          <p:cNvPr id="11"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0" b="-76"/>
          <a:stretch/>
        </p:blipFill>
        <p:spPr bwMode="auto">
          <a:xfrm>
            <a:off x="214313" y="2358172"/>
            <a:ext cx="5795566" cy="386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76BD5F3-D937-443E-AE0B-3A0F948E9982}" type="slidenum">
              <a:rPr lang="he-IL" sz="1800" smtClean="0"/>
              <a:pPr fontAlgn="base">
                <a:spcBef>
                  <a:spcPct val="0"/>
                </a:spcBef>
                <a:spcAft>
                  <a:spcPct val="0"/>
                </a:spcAft>
                <a:defRPr/>
              </a:pPr>
              <a:t>10</a:t>
            </a:fld>
            <a:endParaRPr lang="he-IL" sz="1800" dirty="0" smtClean="0"/>
          </a:p>
        </p:txBody>
      </p:sp>
      <p:sp>
        <p:nvSpPr>
          <p:cNvPr id="9" name="כותרת 8"/>
          <p:cNvSpPr>
            <a:spLocks noGrp="1"/>
          </p:cNvSpPr>
          <p:nvPr>
            <p:ph type="title"/>
          </p:nvPr>
        </p:nvSpPr>
        <p:spPr>
          <a:xfrm>
            <a:off x="285750" y="44664"/>
            <a:ext cx="8229600" cy="439737"/>
          </a:xfrm>
        </p:spPr>
        <p:txBody>
          <a:bodyPr/>
          <a:lstStyle/>
          <a:p>
            <a:pPr fontAlgn="auto">
              <a:defRPr/>
            </a:pPr>
            <a:r>
              <a:rPr lang="he-IL" sz="1800" b="1" dirty="0" smtClean="0">
                <a:solidFill>
                  <a:srgbClr val="FF6600"/>
                </a:solidFill>
                <a:ea typeface="+mn-ea"/>
              </a:rPr>
              <a:t>הפה</a:t>
            </a:r>
            <a:endParaRPr lang="he-IL" sz="1800" dirty="0" smtClean="0"/>
          </a:p>
        </p:txBody>
      </p:sp>
      <p:sp>
        <p:nvSpPr>
          <p:cNvPr id="10" name="TextBox 9"/>
          <p:cNvSpPr txBox="1"/>
          <p:nvPr/>
        </p:nvSpPr>
        <p:spPr>
          <a:xfrm>
            <a:off x="285770" y="500098"/>
            <a:ext cx="8183563" cy="2308324"/>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u="sng" dirty="0"/>
              <a:t>התהליכים המתרחשים בפה</a:t>
            </a:r>
            <a:r>
              <a:rPr lang="he-IL" dirty="0"/>
              <a:t>: </a:t>
            </a:r>
          </a:p>
          <a:p>
            <a:pPr>
              <a:defRPr/>
            </a:pPr>
            <a:r>
              <a:rPr lang="he-IL" b="1" dirty="0">
                <a:solidFill>
                  <a:schemeClr val="accent3"/>
                </a:solidFill>
              </a:rPr>
              <a:t>עיכול מכני של המזון </a:t>
            </a:r>
            <a:r>
              <a:rPr lang="he-IL" dirty="0">
                <a:solidFill>
                  <a:schemeClr val="accent3"/>
                </a:solidFill>
              </a:rPr>
              <a:t>– </a:t>
            </a:r>
            <a:r>
              <a:rPr lang="he-IL" dirty="0"/>
              <a:t>כלומר פירוק המזון לחלקים קטנים יותר, בלא פירוק כימי, הנעשה בעזרת השיניים והלשון. </a:t>
            </a:r>
          </a:p>
          <a:p>
            <a:pPr>
              <a:defRPr/>
            </a:pPr>
            <a:r>
              <a:rPr lang="he-IL" dirty="0"/>
              <a:t>היתרון: הגדלת היחס שטח פנים/נפח של המזון מאפשרת מגע גדול יותר בין אנזימי העיכול לבין המזון בהמשך תהליך העיכול, דבר המאפשר את יעילות העיכול.</a:t>
            </a:r>
            <a:endParaRPr lang="en-US" dirty="0"/>
          </a:p>
          <a:p>
            <a:pPr>
              <a:defRPr/>
            </a:pPr>
            <a:r>
              <a:rPr lang="he-IL" dirty="0"/>
              <a:t> </a:t>
            </a:r>
            <a:endParaRPr lang="en-US" dirty="0"/>
          </a:p>
          <a:p>
            <a:pPr>
              <a:defRPr/>
            </a:pPr>
            <a:r>
              <a:rPr lang="he-IL" b="1" dirty="0">
                <a:solidFill>
                  <a:schemeClr val="accent3"/>
                </a:solidFill>
              </a:rPr>
              <a:t>עיכול כימי של המזון</a:t>
            </a:r>
            <a:r>
              <a:rPr lang="he-IL" dirty="0">
                <a:solidFill>
                  <a:schemeClr val="accent3"/>
                </a:solidFill>
              </a:rPr>
              <a:t> – </a:t>
            </a:r>
            <a:r>
              <a:rPr lang="he-IL" dirty="0" smtClean="0"/>
              <a:t>ברוק* </a:t>
            </a:r>
            <a:r>
              <a:rPr lang="he-IL" dirty="0"/>
              <a:t>נמצא האנזים עמילאז שמפרק את הרב-סוכר עמילן למולקולות קטנות יותר.</a:t>
            </a:r>
            <a:endParaRPr lang="en-US" dirty="0"/>
          </a:p>
        </p:txBody>
      </p:sp>
      <p:pic>
        <p:nvPicPr>
          <p:cNvPr id="15366"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1883" y="3055978"/>
            <a:ext cx="26447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753" y="3055938"/>
            <a:ext cx="539908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1232901" y="6309320"/>
            <a:ext cx="6101350" cy="523220"/>
          </a:xfrm>
          <a:prstGeom prst="rect">
            <a:avLst/>
          </a:prstGeom>
        </p:spPr>
        <p:txBody>
          <a:bodyPr wrap="none">
            <a:spAutoFit/>
          </a:bodyPr>
          <a:lstStyle/>
          <a:p>
            <a:r>
              <a:rPr lang="he-IL" sz="1400" dirty="0" smtClean="0">
                <a:solidFill>
                  <a:prstClr val="black"/>
                </a:solidFill>
              </a:rPr>
              <a:t>*הרחבה: החוקר הרוסי פבלוב ערך מחקרים על הגורמים המשפיעים על הפרשת הרוק. </a:t>
            </a:r>
          </a:p>
          <a:p>
            <a:r>
              <a:rPr lang="he-IL" sz="1400" dirty="0">
                <a:solidFill>
                  <a:prstClr val="black"/>
                </a:solidFill>
              </a:rPr>
              <a:t> </a:t>
            </a:r>
            <a:r>
              <a:rPr lang="he-IL" sz="1400" dirty="0" smtClean="0">
                <a:solidFill>
                  <a:prstClr val="black"/>
                </a:solidFill>
              </a:rPr>
              <a:t>                          תמצאו פירוט על כך </a:t>
            </a:r>
            <a:r>
              <a:rPr lang="he-IL" sz="1400" dirty="0" smtClean="0"/>
              <a:t>בשאלה 22 </a:t>
            </a:r>
            <a:r>
              <a:rPr lang="he-IL" sz="1400" dirty="0" smtClean="0">
                <a:solidFill>
                  <a:prstClr val="black"/>
                </a:solidFill>
              </a:rPr>
              <a:t>בסוף המצגת.</a:t>
            </a:r>
            <a:endParaRPr lang="he-IL" sz="1400" dirty="0"/>
          </a:p>
        </p:txBody>
      </p:sp>
      <p:sp>
        <p:nvSpPr>
          <p:cNvPr id="11"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12"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69E6DD0-5F6B-427A-9409-4B1971E1BC64}" type="slidenum">
              <a:rPr lang="he-IL" sz="1800" smtClean="0"/>
              <a:pPr fontAlgn="base">
                <a:spcBef>
                  <a:spcPct val="0"/>
                </a:spcBef>
                <a:spcAft>
                  <a:spcPct val="0"/>
                </a:spcAft>
                <a:defRPr/>
              </a:pPr>
              <a:t>11</a:t>
            </a:fld>
            <a:endParaRPr lang="he-IL" sz="1800" dirty="0" smtClean="0"/>
          </a:p>
        </p:txBody>
      </p:sp>
      <p:sp>
        <p:nvSpPr>
          <p:cNvPr id="18436"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3</a:t>
            </a:r>
            <a:endParaRPr lang="he-IL" sz="1800" dirty="0" smtClean="0"/>
          </a:p>
        </p:txBody>
      </p:sp>
      <p:sp>
        <p:nvSpPr>
          <p:cNvPr id="8" name="TextBox 7"/>
          <p:cNvSpPr txBox="1"/>
          <p:nvPr/>
        </p:nvSpPr>
        <p:spPr>
          <a:xfrm>
            <a:off x="2916238" y="493713"/>
            <a:ext cx="5561012"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3:</a:t>
            </a:r>
            <a:endParaRPr lang="he-IL" b="1" dirty="0">
              <a:solidFill>
                <a:srgbClr val="1F497D"/>
              </a:solidFill>
            </a:endParaRPr>
          </a:p>
          <a:p>
            <a:pPr>
              <a:defRPr/>
            </a:pPr>
            <a:r>
              <a:rPr lang="he-IL" dirty="0">
                <a:solidFill>
                  <a:srgbClr val="1F497D"/>
                </a:solidFill>
              </a:rPr>
              <a:t>א. האם התרשים דומה לתהליך הפירוק המכני</a:t>
            </a:r>
          </a:p>
          <a:p>
            <a:pPr>
              <a:defRPr/>
            </a:pPr>
            <a:r>
              <a:rPr lang="he-IL" dirty="0">
                <a:solidFill>
                  <a:srgbClr val="1F497D"/>
                </a:solidFill>
              </a:rPr>
              <a:t>    או לתהליך הפירוק הכימי של המזון?</a:t>
            </a:r>
          </a:p>
          <a:p>
            <a:pPr>
              <a:defRPr/>
            </a:pPr>
            <a:r>
              <a:rPr lang="he-IL" dirty="0">
                <a:solidFill>
                  <a:srgbClr val="1F497D"/>
                </a:solidFill>
              </a:rPr>
              <a:t>ב. מחקו את המיותר: בקוביות הקטנות, היחס שטח פנים/נפח </a:t>
            </a:r>
          </a:p>
          <a:p>
            <a:pPr>
              <a:defRPr/>
            </a:pPr>
            <a:r>
              <a:rPr lang="he-IL" dirty="0">
                <a:solidFill>
                  <a:srgbClr val="1F497D"/>
                </a:solidFill>
              </a:rPr>
              <a:t>    </a:t>
            </a:r>
            <a:r>
              <a:rPr lang="he-IL" b="1" dirty="0">
                <a:solidFill>
                  <a:srgbClr val="1F497D"/>
                </a:solidFill>
              </a:rPr>
              <a:t>גדול / קטן </a:t>
            </a:r>
            <a:r>
              <a:rPr lang="he-IL" dirty="0">
                <a:solidFill>
                  <a:srgbClr val="1F497D"/>
                </a:solidFill>
              </a:rPr>
              <a:t>יותר מהיחס בקובייה הגדולה.</a:t>
            </a:r>
          </a:p>
          <a:p>
            <a:pPr>
              <a:defRPr/>
            </a:pPr>
            <a:r>
              <a:rPr lang="he-IL" dirty="0">
                <a:solidFill>
                  <a:srgbClr val="1F497D"/>
                </a:solidFill>
              </a:rPr>
              <a:t>ג, הסבירו מדוע הגדלת היחס שטח פנים/נפח </a:t>
            </a:r>
          </a:p>
          <a:p>
            <a:pPr>
              <a:defRPr/>
            </a:pPr>
            <a:r>
              <a:rPr lang="he-IL" dirty="0">
                <a:solidFill>
                  <a:srgbClr val="1F497D"/>
                </a:solidFill>
              </a:rPr>
              <a:t>   מייעלת את תהליך הפירוק הכימי?</a:t>
            </a:r>
          </a:p>
        </p:txBody>
      </p:sp>
      <p:sp>
        <p:nvSpPr>
          <p:cNvPr id="7" name="TextBox 6"/>
          <p:cNvSpPr txBox="1"/>
          <p:nvPr/>
        </p:nvSpPr>
        <p:spPr>
          <a:xfrm>
            <a:off x="3707904" y="5229245"/>
            <a:ext cx="4944418" cy="1200329"/>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a:defRPr/>
            </a:pPr>
            <a:r>
              <a:rPr lang="he-IL" dirty="0">
                <a:solidFill>
                  <a:srgbClr val="1D4C72"/>
                </a:solidFill>
              </a:rPr>
              <a:t>* הסבר מפורט של המונח יחס שטח פנים/נפח, ומשמעויותיו הביולוגיות ברמות ארגון שונות, תמצאו במצגת ייחודית לנושא זה הנמצאת בפרק: רעיונות מרכזיים ומונחי יסוד חוצי נושאים </a:t>
            </a:r>
            <a:r>
              <a:rPr lang="he-IL" dirty="0" smtClean="0">
                <a:solidFill>
                  <a:srgbClr val="1D4C72"/>
                </a:solidFill>
              </a:rPr>
              <a:t>בביולוגיה. </a:t>
            </a:r>
            <a:endParaRPr lang="he-IL" dirty="0">
              <a:solidFill>
                <a:srgbClr val="1F497D"/>
              </a:solidFill>
            </a:endParaRPr>
          </a:p>
        </p:txBody>
      </p:sp>
      <p:sp>
        <p:nvSpPr>
          <p:cNvPr id="9"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70" y="688103"/>
            <a:ext cx="240982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470196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789832F-68E5-49E6-8F1F-DC025082D335}" type="slidenum">
              <a:rPr lang="he-IL" sz="1800" smtClean="0"/>
              <a:pPr fontAlgn="base">
                <a:spcBef>
                  <a:spcPct val="0"/>
                </a:spcBef>
                <a:spcAft>
                  <a:spcPct val="0"/>
                </a:spcAft>
                <a:defRPr/>
              </a:pPr>
              <a:t>12</a:t>
            </a:fld>
            <a:endParaRPr lang="he-IL" sz="1800" dirty="0" smtClean="0"/>
          </a:p>
        </p:txBody>
      </p:sp>
      <p:sp>
        <p:nvSpPr>
          <p:cNvPr id="19460"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12"/>
          <p:cNvSpPr/>
          <p:nvPr/>
        </p:nvSpPr>
        <p:spPr>
          <a:xfrm>
            <a:off x="3419475" y="2779753"/>
            <a:ext cx="5132388" cy="31702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marL="252000" indent="-252000" fontAlgn="auto">
              <a:spcBef>
                <a:spcPts val="0"/>
              </a:spcBef>
              <a:spcAft>
                <a:spcPts val="0"/>
              </a:spcAft>
              <a:defRPr/>
            </a:pPr>
            <a:r>
              <a:rPr lang="he-IL" dirty="0">
                <a:solidFill>
                  <a:prstClr val="black"/>
                </a:solidFill>
              </a:rPr>
              <a:t>א. התרשים דומה לפירוק מכני. הקובייה נחתכה לחתיכות קטנות בלי שחל שינוי בחומר שהיא מורכבת ממנו.   גם הפירוק המכני של המזון הוא פירוקו לפירורים קטנים, אך החומרים המרכיבים את המזון אינם מתפרקים (זה קורה בפירוק הכימי).</a:t>
            </a:r>
          </a:p>
          <a:p>
            <a:pPr marL="252000" indent="-252000">
              <a:defRPr/>
            </a:pPr>
            <a:r>
              <a:rPr lang="he-IL" dirty="0">
                <a:solidFill>
                  <a:prstClr val="black"/>
                </a:solidFill>
              </a:rPr>
              <a:t>ב. בקוביות הקטנות, היחס שטח פנים/ נפח </a:t>
            </a:r>
            <a:r>
              <a:rPr lang="he-IL" dirty="0">
                <a:solidFill>
                  <a:srgbClr val="FF6600"/>
                </a:solidFill>
              </a:rPr>
              <a:t>גדול</a:t>
            </a:r>
            <a:r>
              <a:rPr lang="he-IL" dirty="0">
                <a:solidFill>
                  <a:prstClr val="black"/>
                </a:solidFill>
              </a:rPr>
              <a:t> יותר מהיחס בקובייה הגדולה.</a:t>
            </a:r>
          </a:p>
          <a:p>
            <a:pPr marL="252000" indent="-252000">
              <a:defRPr/>
            </a:pPr>
            <a:r>
              <a:rPr lang="he-IL" dirty="0">
                <a:solidFill>
                  <a:prstClr val="black"/>
                </a:solidFill>
              </a:rPr>
              <a:t>ג. הגדלת היחס שטח פנים/ נפח של המזון מאפשרת מגע גדול יותר בין אנזימי העיכול לבין המזון בהמשך תהליך העיכול, ולכן תהליך הפירוק הכימי יהיה יעיל יותר.</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   </a:t>
            </a:r>
          </a:p>
        </p:txBody>
      </p:sp>
      <p:sp>
        <p:nvSpPr>
          <p:cNvPr id="9" name="TextBox 8"/>
          <p:cNvSpPr txBox="1"/>
          <p:nvPr/>
        </p:nvSpPr>
        <p:spPr>
          <a:xfrm>
            <a:off x="2915817" y="493753"/>
            <a:ext cx="5561434" cy="20313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3:</a:t>
            </a:r>
            <a:endParaRPr lang="he-IL" b="1" dirty="0">
              <a:solidFill>
                <a:srgbClr val="1F497D"/>
              </a:solidFill>
            </a:endParaRPr>
          </a:p>
          <a:p>
            <a:pPr>
              <a:defRPr/>
            </a:pPr>
            <a:r>
              <a:rPr lang="he-IL" dirty="0">
                <a:solidFill>
                  <a:srgbClr val="1F497D"/>
                </a:solidFill>
              </a:rPr>
              <a:t>א. האם התרשים דומה לתהליך הפירוק המכני</a:t>
            </a:r>
          </a:p>
          <a:p>
            <a:pPr>
              <a:defRPr/>
            </a:pPr>
            <a:r>
              <a:rPr lang="he-IL" dirty="0">
                <a:solidFill>
                  <a:srgbClr val="1F497D"/>
                </a:solidFill>
              </a:rPr>
              <a:t>    או לתהליך הפירוק הכימי של המזון?</a:t>
            </a:r>
          </a:p>
          <a:p>
            <a:pPr>
              <a:defRPr/>
            </a:pPr>
            <a:r>
              <a:rPr lang="he-IL" dirty="0">
                <a:solidFill>
                  <a:srgbClr val="1F497D"/>
                </a:solidFill>
              </a:rPr>
              <a:t>ב. מחקו את המיותר: בקוביות הקטנות, היחס שטח פנים/נפח </a:t>
            </a:r>
          </a:p>
          <a:p>
            <a:pPr>
              <a:defRPr/>
            </a:pPr>
            <a:r>
              <a:rPr lang="he-IL" dirty="0">
                <a:solidFill>
                  <a:srgbClr val="1F497D"/>
                </a:solidFill>
              </a:rPr>
              <a:t>    </a:t>
            </a:r>
            <a:r>
              <a:rPr lang="he-IL" dirty="0">
                <a:solidFill>
                  <a:srgbClr val="FF6600"/>
                </a:solidFill>
              </a:rPr>
              <a:t>גדול</a:t>
            </a:r>
            <a:r>
              <a:rPr lang="he-IL" dirty="0">
                <a:solidFill>
                  <a:srgbClr val="1F497D"/>
                </a:solidFill>
              </a:rPr>
              <a:t> / </a:t>
            </a:r>
            <a:r>
              <a:rPr lang="he-IL" strike="sngStrike" dirty="0">
                <a:solidFill>
                  <a:srgbClr val="1F497D"/>
                </a:solidFill>
              </a:rPr>
              <a:t>קטן</a:t>
            </a:r>
            <a:r>
              <a:rPr lang="he-IL" dirty="0">
                <a:solidFill>
                  <a:srgbClr val="1F497D"/>
                </a:solidFill>
              </a:rPr>
              <a:t> יותר מהיחס בקובייה הגדולה.</a:t>
            </a:r>
          </a:p>
          <a:p>
            <a:pPr>
              <a:defRPr/>
            </a:pPr>
            <a:r>
              <a:rPr lang="he-IL" dirty="0">
                <a:solidFill>
                  <a:srgbClr val="1F497D"/>
                </a:solidFill>
              </a:rPr>
              <a:t>ג, הסבירו מדוע הגדלת היחס שטח פנים/נפח </a:t>
            </a:r>
          </a:p>
          <a:p>
            <a:pPr>
              <a:defRPr/>
            </a:pPr>
            <a:r>
              <a:rPr lang="he-IL" dirty="0">
                <a:solidFill>
                  <a:srgbClr val="1F497D"/>
                </a:solidFill>
              </a:rPr>
              <a:t>   מייעלת את תהליך הפירוק הכימי?</a:t>
            </a: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70" y="688103"/>
            <a:ext cx="240982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60796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9360FA-CE4E-4C0E-B32B-FECE2BDEED5E}" type="slidenum">
              <a:rPr lang="he-IL" sz="1800" smtClean="0"/>
              <a:pPr fontAlgn="base">
                <a:spcBef>
                  <a:spcPct val="0"/>
                </a:spcBef>
                <a:spcAft>
                  <a:spcPct val="0"/>
                </a:spcAft>
                <a:defRPr/>
              </a:pPr>
              <a:t>13</a:t>
            </a:fld>
            <a:endParaRPr lang="he-IL" sz="1800" dirty="0" smtClean="0"/>
          </a:p>
        </p:txBody>
      </p:sp>
      <p:sp>
        <p:nvSpPr>
          <p:cNvPr id="16388"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4</a:t>
            </a:r>
            <a:endParaRPr lang="he-IL" sz="1800" dirty="0" smtClean="0"/>
          </a:p>
        </p:txBody>
      </p:sp>
      <p:sp>
        <p:nvSpPr>
          <p:cNvPr id="8" name="TextBox 7"/>
          <p:cNvSpPr txBox="1"/>
          <p:nvPr/>
        </p:nvSpPr>
        <p:spPr>
          <a:xfrm>
            <a:off x="293688" y="493713"/>
            <a:ext cx="8183562" cy="6461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a:t>
            </a:r>
            <a:r>
              <a:rPr lang="he-IL" b="1" dirty="0" smtClean="0">
                <a:solidFill>
                  <a:srgbClr val="1F497D"/>
                </a:solidFill>
              </a:rPr>
              <a:t>4:</a:t>
            </a:r>
            <a:endParaRPr lang="he-IL" b="1" dirty="0">
              <a:solidFill>
                <a:srgbClr val="1F497D"/>
              </a:solidFill>
            </a:endParaRPr>
          </a:p>
          <a:p>
            <a:pPr>
              <a:defRPr/>
            </a:pPr>
            <a:r>
              <a:rPr lang="he-IL" dirty="0">
                <a:solidFill>
                  <a:srgbClr val="1F497D"/>
                </a:solidFill>
              </a:rPr>
              <a:t>כשלועסים לחם זמן ממושך חשים טעם מתוק. הסבירו מדוע.</a:t>
            </a:r>
          </a:p>
        </p:txBody>
      </p:sp>
      <p:sp>
        <p:nvSpPr>
          <p:cNvPr id="7" name="TextBox 6"/>
          <p:cNvSpPr txBox="1"/>
          <p:nvPr/>
        </p:nvSpPr>
        <p:spPr>
          <a:xfrm>
            <a:off x="365127" y="1662115"/>
            <a:ext cx="8040688" cy="5556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7F7F7F"/>
                </a:solidFill>
                <a:latin typeface="Arial"/>
                <a:cs typeface="Arial"/>
              </a:rPr>
              <a:t>רמז: </a:t>
            </a:r>
            <a:r>
              <a:rPr lang="he-IL" kern="0" dirty="0">
                <a:solidFill>
                  <a:srgbClr val="7F7F7F"/>
                </a:solidFill>
                <a:latin typeface="Arial"/>
                <a:cs typeface="Arial"/>
              </a:rPr>
              <a:t>בלחם יש עמילן, שהוא רב-סוכר המורכב ממולקולות </a:t>
            </a:r>
            <a:r>
              <a:rPr lang="he-IL" kern="0" dirty="0">
                <a:solidFill>
                  <a:schemeClr val="bg1">
                    <a:lumMod val="50000"/>
                  </a:schemeClr>
                </a:solidFill>
                <a:latin typeface="Arial"/>
                <a:cs typeface="Arial"/>
              </a:rPr>
              <a:t>רבות</a:t>
            </a:r>
            <a:r>
              <a:rPr lang="he-IL" kern="0" dirty="0">
                <a:solidFill>
                  <a:srgbClr val="7F7F7F"/>
                </a:solidFill>
                <a:latin typeface="Arial"/>
                <a:cs typeface="Arial"/>
              </a:rPr>
              <a:t> של גלוקוז (חד-סוכר</a:t>
            </a:r>
            <a:r>
              <a:rPr lang="he-IL" kern="0" dirty="0" smtClean="0">
                <a:solidFill>
                  <a:srgbClr val="7F7F7F"/>
                </a:solidFill>
                <a:latin typeface="Arial"/>
                <a:cs typeface="Arial"/>
              </a:rPr>
              <a:t>).</a:t>
            </a:r>
            <a:endParaRPr lang="he-IL" kern="0" dirty="0">
              <a:solidFill>
                <a:srgbClr val="7F7F7F"/>
              </a:solidFill>
              <a:latin typeface="Arial"/>
              <a:cs typeface="Arial"/>
            </a:endParaRPr>
          </a:p>
          <a:p>
            <a:pPr fontAlgn="auto">
              <a:spcBef>
                <a:spcPts val="0"/>
              </a:spcBef>
              <a:spcAft>
                <a:spcPts val="0"/>
              </a:spcAft>
              <a:defRPr/>
            </a:pPr>
            <a:endParaRPr lang="he-IL" sz="1200" kern="0" dirty="0">
              <a:solidFill>
                <a:srgbClr val="1D4C72"/>
              </a:solidFill>
              <a:latin typeface="Arial"/>
              <a:cs typeface="Arial"/>
            </a:endParaRPr>
          </a:p>
        </p:txBody>
      </p:sp>
      <p:sp>
        <p:nvSpPr>
          <p:cNvPr id="9"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FF8ADE-4B1A-4B3E-B8ED-12F4E82FC047}" type="slidenum">
              <a:rPr lang="he-IL" sz="1800" smtClean="0"/>
              <a:pPr fontAlgn="base">
                <a:spcBef>
                  <a:spcPct val="0"/>
                </a:spcBef>
                <a:spcAft>
                  <a:spcPct val="0"/>
                </a:spcAft>
                <a:defRPr/>
              </a:pPr>
              <a:t>14</a:t>
            </a:fld>
            <a:endParaRPr lang="he-IL" sz="1800" dirty="0" smtClean="0"/>
          </a:p>
        </p:txBody>
      </p:sp>
      <p:sp>
        <p:nvSpPr>
          <p:cNvPr id="17412"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8" name="TextBox 7"/>
          <p:cNvSpPr txBox="1"/>
          <p:nvPr/>
        </p:nvSpPr>
        <p:spPr>
          <a:xfrm>
            <a:off x="293688" y="493713"/>
            <a:ext cx="8183562" cy="6461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F497D"/>
                </a:solidFill>
              </a:rPr>
              <a:t>שאלה </a:t>
            </a:r>
            <a:r>
              <a:rPr lang="he-IL" b="1" dirty="0" smtClean="0">
                <a:solidFill>
                  <a:srgbClr val="1F497D"/>
                </a:solidFill>
              </a:rPr>
              <a:t>4:</a:t>
            </a:r>
            <a:endParaRPr lang="he-IL" b="1" dirty="0">
              <a:solidFill>
                <a:srgbClr val="1F497D"/>
              </a:solidFill>
            </a:endParaRPr>
          </a:p>
          <a:p>
            <a:pPr>
              <a:defRPr/>
            </a:pPr>
            <a:r>
              <a:rPr lang="he-IL" dirty="0">
                <a:solidFill>
                  <a:srgbClr val="1F497D"/>
                </a:solidFill>
              </a:rPr>
              <a:t>כשלועסים לחם זמן ממושך חשים טעם מתוק. הסבירו מדוע.</a:t>
            </a:r>
          </a:p>
        </p:txBody>
      </p:sp>
      <p:sp>
        <p:nvSpPr>
          <p:cNvPr id="6" name="Rectangle 12"/>
          <p:cNvSpPr/>
          <p:nvPr/>
        </p:nvSpPr>
        <p:spPr>
          <a:xfrm>
            <a:off x="198438" y="1354708"/>
            <a:ext cx="8196262" cy="157023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לעמילן (רב-סוכר) אין טעם מתוק.</a:t>
            </a:r>
          </a:p>
          <a:p>
            <a:pPr fontAlgn="auto">
              <a:spcBef>
                <a:spcPts val="0"/>
              </a:spcBef>
              <a:spcAft>
                <a:spcPts val="0"/>
              </a:spcAft>
              <a:defRPr/>
            </a:pPr>
            <a:r>
              <a:rPr lang="he-IL" dirty="0">
                <a:solidFill>
                  <a:prstClr val="black"/>
                </a:solidFill>
              </a:rPr>
              <a:t>לגלוקוז (חד-סוכר) יש טעם מתוק. האנזים </a:t>
            </a:r>
            <a:r>
              <a:rPr lang="he-IL" noProof="1">
                <a:solidFill>
                  <a:prstClr val="black"/>
                </a:solidFill>
              </a:rPr>
              <a:t>עמילאז,</a:t>
            </a:r>
            <a:r>
              <a:rPr lang="he-IL" dirty="0">
                <a:solidFill>
                  <a:prstClr val="black"/>
                </a:solidFill>
              </a:rPr>
              <a:t> המצוי ברוק, מפרק את העמילן לגלוקוז, ולכן חשים בטעם מתוק.</a:t>
            </a:r>
          </a:p>
        </p:txBody>
      </p:sp>
      <p:sp>
        <p:nvSpPr>
          <p:cNvPr id="7"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6ECA072-5B54-4659-881D-C8A260C92DD8}" type="slidenum">
              <a:rPr lang="he-IL" sz="1800" smtClean="0"/>
              <a:pPr fontAlgn="base">
                <a:spcBef>
                  <a:spcPct val="0"/>
                </a:spcBef>
                <a:spcAft>
                  <a:spcPct val="0"/>
                </a:spcAft>
                <a:defRPr/>
              </a:pPr>
              <a:t>15</a:t>
            </a:fld>
            <a:endParaRPr lang="he-IL" sz="1800" dirty="0" smtClean="0"/>
          </a:p>
        </p:txBody>
      </p:sp>
      <p:sp>
        <p:nvSpPr>
          <p:cNvPr id="20484"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הוושט</a:t>
            </a:r>
            <a:endParaRPr lang="he-IL" sz="1800" dirty="0" smtClean="0"/>
          </a:p>
        </p:txBody>
      </p:sp>
      <p:pic>
        <p:nvPicPr>
          <p:cNvPr id="20485"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3820" y="2420938"/>
            <a:ext cx="629126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מלבן 1"/>
          <p:cNvSpPr>
            <a:spLocks noChangeArrowheads="1"/>
          </p:cNvSpPr>
          <p:nvPr/>
        </p:nvSpPr>
        <p:spPr bwMode="auto">
          <a:xfrm>
            <a:off x="219095" y="596900"/>
            <a:ext cx="8215313" cy="1200150"/>
          </a:xfrm>
          <a:prstGeom prst="rect">
            <a:avLst/>
          </a:prstGeom>
          <a:noFill/>
          <a:ln>
            <a:noFill/>
          </a:ln>
          <a:extLst/>
        </p:spPr>
        <p:txBody>
          <a:bodyPr>
            <a:spAutoFit/>
          </a:bodyPr>
          <a:lstStyle/>
          <a:p>
            <a:pPr>
              <a:defRPr/>
            </a:pPr>
            <a:r>
              <a:rPr lang="he-IL" dirty="0">
                <a:latin typeface="Times New Roman" pitchFamily="18" charset="0"/>
                <a:cs typeface="+mn-cs"/>
              </a:rPr>
              <a:t>תפקיד הוושט הוא: העברת המזון מן הפה לקיבה. דופן הוושט מורכבת משרירים שמסייעים בהזרמת המזון בעזרת התכווצות גלית. בוושט לא חל שינוי במזון.</a:t>
            </a:r>
          </a:p>
          <a:p>
            <a:pPr>
              <a:defRPr/>
            </a:pPr>
            <a:r>
              <a:rPr lang="he-IL" dirty="0">
                <a:latin typeface="Times New Roman" pitchFamily="18" charset="0"/>
                <a:cs typeface="+mn-cs"/>
              </a:rPr>
              <a:t>בעת הבליעה, מכסה הגרון </a:t>
            </a:r>
            <a:r>
              <a:rPr lang="he-IL" dirty="0">
                <a:latin typeface="Times New Roman" pitchFamily="18" charset="0"/>
              </a:rPr>
              <a:t>סוגר </a:t>
            </a:r>
            <a:r>
              <a:rPr lang="he-IL" dirty="0">
                <a:latin typeface="Times New Roman" pitchFamily="18" charset="0"/>
                <a:cs typeface="+mn-cs"/>
              </a:rPr>
              <a:t>את הפתח לגרון וכן נמנעת כניסת מזון אל דרכי הנשימה.</a:t>
            </a:r>
          </a:p>
          <a:p>
            <a:pPr>
              <a:defRPr/>
            </a:pPr>
            <a:endParaRPr lang="en-US" dirty="0">
              <a:latin typeface="Times New Roman" pitchFamily="18" charset="0"/>
              <a:cs typeface="+mn-cs"/>
            </a:endParaRPr>
          </a:p>
        </p:txBody>
      </p:sp>
      <p:sp>
        <p:nvSpPr>
          <p:cNvPr id="7"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F4AA817-65B6-426F-AD94-5FA16AF88525}" type="slidenum">
              <a:rPr lang="he-IL" sz="1800" smtClean="0"/>
              <a:pPr fontAlgn="base">
                <a:spcBef>
                  <a:spcPct val="0"/>
                </a:spcBef>
                <a:spcAft>
                  <a:spcPct val="0"/>
                </a:spcAft>
                <a:defRPr/>
              </a:pPr>
              <a:t>16</a:t>
            </a:fld>
            <a:endParaRPr lang="he-IL" sz="1800" dirty="0" smtClean="0"/>
          </a:p>
        </p:txBody>
      </p:sp>
      <p:sp>
        <p:nvSpPr>
          <p:cNvPr id="21508"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5</a:t>
            </a:r>
            <a:endParaRPr lang="he-IL" sz="1800" dirty="0" smtClean="0"/>
          </a:p>
        </p:txBody>
      </p:sp>
      <p:sp>
        <p:nvSpPr>
          <p:cNvPr id="6" name="TextBox 5"/>
          <p:cNvSpPr txBox="1"/>
          <p:nvPr/>
        </p:nvSpPr>
        <p:spPr>
          <a:xfrm>
            <a:off x="142877" y="533400"/>
            <a:ext cx="8334375" cy="2308324"/>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5:</a:t>
            </a:r>
          </a:p>
          <a:p>
            <a:pPr marL="252000" indent="-252000">
              <a:defRPr/>
            </a:pPr>
            <a:r>
              <a:rPr lang="he-IL" dirty="0">
                <a:solidFill>
                  <a:srgbClr val="1F497D"/>
                </a:solidFill>
              </a:rPr>
              <a:t> א. באופן עקרוני – </a:t>
            </a:r>
            <a:r>
              <a:rPr lang="he-IL" dirty="0">
                <a:solidFill>
                  <a:schemeClr val="tx2"/>
                </a:solidFill>
              </a:rPr>
              <a:t>אפשר לאכול גם כשעומדים על הראש (אבל נוח ובריא יותר לאכול במצב רגיל). מה אפשר ללמוד מכך בנוגע להשפעת כוח הכובד והתכווצויות שרירי צינור הוושט </a:t>
            </a:r>
            <a:endParaRPr lang="he-IL" dirty="0" smtClean="0">
              <a:solidFill>
                <a:schemeClr val="tx2"/>
              </a:solidFill>
            </a:endParaRPr>
          </a:p>
          <a:p>
            <a:pPr marL="252000" indent="-252000">
              <a:defRPr/>
            </a:pPr>
            <a:r>
              <a:rPr lang="he-IL" dirty="0">
                <a:solidFill>
                  <a:schemeClr val="tx2"/>
                </a:solidFill>
              </a:rPr>
              <a:t> </a:t>
            </a:r>
            <a:r>
              <a:rPr lang="he-IL" dirty="0" smtClean="0">
                <a:solidFill>
                  <a:schemeClr val="tx2"/>
                </a:solidFill>
              </a:rPr>
              <a:t>   על </a:t>
            </a:r>
            <a:r>
              <a:rPr lang="he-IL" dirty="0">
                <a:solidFill>
                  <a:schemeClr val="tx2"/>
                </a:solidFill>
              </a:rPr>
              <a:t>העברת המזון בוושט</a:t>
            </a:r>
            <a:r>
              <a:rPr lang="he-IL" dirty="0" smtClean="0">
                <a:solidFill>
                  <a:schemeClr val="tx2"/>
                </a:solidFill>
              </a:rPr>
              <a:t>?</a:t>
            </a:r>
          </a:p>
          <a:p>
            <a:pPr marL="252000" indent="-252000">
              <a:defRPr/>
            </a:pPr>
            <a:endParaRPr lang="he-IL" dirty="0">
              <a:solidFill>
                <a:schemeClr val="tx2"/>
              </a:solidFill>
            </a:endParaRPr>
          </a:p>
          <a:p>
            <a:pPr marL="252000" indent="-252000">
              <a:defRPr/>
            </a:pPr>
            <a:r>
              <a:rPr lang="he-IL" dirty="0">
                <a:solidFill>
                  <a:schemeClr val="tx2"/>
                </a:solidFill>
              </a:rPr>
              <a:t>ב. הוושט, שדרכו עובר המזון, הוא צינור הבנוי מרקמות רכות ואלסטיות המסוגלות להתרחב </a:t>
            </a:r>
          </a:p>
          <a:p>
            <a:pPr marL="252000" indent="-252000">
              <a:defRPr/>
            </a:pPr>
            <a:r>
              <a:rPr lang="he-IL" dirty="0">
                <a:solidFill>
                  <a:schemeClr val="tx2"/>
                </a:solidFill>
              </a:rPr>
              <a:t>    ולהתכווץ. הקנה, שדרכו עובר האוויר, הוא צינור נוקשה הבנוי מטבעות סחוס. שערו מהו   </a:t>
            </a:r>
          </a:p>
          <a:p>
            <a:pPr marL="252000" indent="-252000">
              <a:defRPr/>
            </a:pPr>
            <a:r>
              <a:rPr lang="he-IL" dirty="0">
                <a:solidFill>
                  <a:schemeClr val="tx2"/>
                </a:solidFill>
              </a:rPr>
              <a:t>    היתרון בהבדל בין מבנה הוושט למבנה הקנה?</a:t>
            </a:r>
          </a:p>
        </p:txBody>
      </p:sp>
      <p:sp>
        <p:nvSpPr>
          <p:cNvPr id="7"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5AA4653-B99A-4CE4-A6E1-302982B8C6B1}" type="slidenum">
              <a:rPr lang="he-IL" sz="1800" smtClean="0"/>
              <a:pPr fontAlgn="base">
                <a:spcBef>
                  <a:spcPct val="0"/>
                </a:spcBef>
                <a:spcAft>
                  <a:spcPct val="0"/>
                </a:spcAft>
                <a:defRPr/>
              </a:pPr>
              <a:t>17</a:t>
            </a:fld>
            <a:endParaRPr lang="he-IL" sz="1800" dirty="0" smtClean="0"/>
          </a:p>
        </p:txBody>
      </p:sp>
      <p:sp>
        <p:nvSpPr>
          <p:cNvPr id="22532"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12"/>
          <p:cNvSpPr/>
          <p:nvPr/>
        </p:nvSpPr>
        <p:spPr>
          <a:xfrm>
            <a:off x="460395" y="3104356"/>
            <a:ext cx="8012113" cy="277291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marL="252000" indent="-252000" fontAlgn="auto">
              <a:spcBef>
                <a:spcPts val="0"/>
              </a:spcBef>
              <a:spcAft>
                <a:spcPts val="0"/>
              </a:spcAft>
              <a:defRPr/>
            </a:pPr>
            <a:r>
              <a:rPr lang="he-IL" dirty="0">
                <a:solidFill>
                  <a:prstClr val="black"/>
                </a:solidFill>
              </a:rPr>
              <a:t>א. </a:t>
            </a:r>
            <a:r>
              <a:rPr lang="he-IL" dirty="0">
                <a:solidFill>
                  <a:schemeClr val="tx1"/>
                </a:solidFill>
              </a:rPr>
              <a:t>גם כוח הכובד (כוח המשיכה, גרביטציה) אך גם התכווצויות השרירים גורמים למעבר המזון בוושט, לכן באופן עקרוני אפשר לאכול גם כשעומדים על הראש. אולם האכילה במצב זה פחות נוחה מאשר במצב רגיל, וגם העיכול בה אינו מיטבי (מאחר וחסרה השפעתו של כוח הכובד המסייע בהעברת המזון בוושט</a:t>
            </a:r>
            <a:r>
              <a:rPr lang="he-IL" dirty="0" smtClean="0">
                <a:solidFill>
                  <a:schemeClr val="tx1"/>
                </a:solidFill>
              </a:rPr>
              <a:t>).</a:t>
            </a:r>
            <a:endParaRPr lang="he-IL" dirty="0">
              <a:solidFill>
                <a:schemeClr val="tx1"/>
              </a:solidFill>
            </a:endParaRPr>
          </a:p>
          <a:p>
            <a:pPr marL="252000" indent="-252000" fontAlgn="auto">
              <a:spcBef>
                <a:spcPts val="0"/>
              </a:spcBef>
              <a:spcAft>
                <a:spcPts val="0"/>
              </a:spcAft>
              <a:defRPr/>
            </a:pPr>
            <a:r>
              <a:rPr lang="he-IL" dirty="0">
                <a:solidFill>
                  <a:schemeClr val="tx1"/>
                </a:solidFill>
              </a:rPr>
              <a:t>ב. למעבר אוויר מתאים צינור נוקשה, כי לאוויר "אין כוח" לפתוח את הצינור אם הוא ייחסם. לעומת זאת, צינור נוקשה אינו מתאים למעבר מזון, כי גוש מזון גדול מדי יכול "להיתקע" בצינור ולחסום אותו. מלבד זאת, התכווצויות צינור הוושט הגמיש מסייעות בהעברת המזון לכיוון הקיבה.</a:t>
            </a:r>
          </a:p>
          <a:p>
            <a:pPr fontAlgn="auto">
              <a:spcBef>
                <a:spcPts val="0"/>
              </a:spcBef>
              <a:spcAft>
                <a:spcPts val="0"/>
              </a:spcAft>
              <a:defRPr/>
            </a:pPr>
            <a:r>
              <a:rPr lang="he-IL" dirty="0">
                <a:solidFill>
                  <a:schemeClr val="tx1"/>
                </a:solidFill>
              </a:rPr>
              <a:t>   </a:t>
            </a:r>
          </a:p>
        </p:txBody>
      </p:sp>
      <p:sp>
        <p:nvSpPr>
          <p:cNvPr id="8" name="TextBox 7"/>
          <p:cNvSpPr txBox="1"/>
          <p:nvPr/>
        </p:nvSpPr>
        <p:spPr>
          <a:xfrm>
            <a:off x="142877" y="533400"/>
            <a:ext cx="8334375" cy="2308324"/>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5:</a:t>
            </a:r>
          </a:p>
          <a:p>
            <a:pPr marL="252000" indent="-252000">
              <a:defRPr/>
            </a:pPr>
            <a:r>
              <a:rPr lang="he-IL" dirty="0">
                <a:solidFill>
                  <a:srgbClr val="1F497D"/>
                </a:solidFill>
              </a:rPr>
              <a:t> א. באופן עקרוני – </a:t>
            </a:r>
            <a:r>
              <a:rPr lang="he-IL" dirty="0">
                <a:solidFill>
                  <a:schemeClr val="tx2"/>
                </a:solidFill>
              </a:rPr>
              <a:t>אפשר לאכול גם כשעומדים על הראש (אבל נוח ובריא יותר לאכול במצב רגיל). מה אפשר ללמוד מכך בנוגע להשפעת כוח הכובד והתכווצויות שרירי צינור הוושט </a:t>
            </a:r>
            <a:endParaRPr lang="he-IL" dirty="0" smtClean="0">
              <a:solidFill>
                <a:schemeClr val="tx2"/>
              </a:solidFill>
            </a:endParaRPr>
          </a:p>
          <a:p>
            <a:pPr marL="252000" indent="-252000">
              <a:defRPr/>
            </a:pPr>
            <a:r>
              <a:rPr lang="he-IL" dirty="0">
                <a:solidFill>
                  <a:schemeClr val="tx2"/>
                </a:solidFill>
              </a:rPr>
              <a:t> </a:t>
            </a:r>
            <a:r>
              <a:rPr lang="he-IL" dirty="0" smtClean="0">
                <a:solidFill>
                  <a:schemeClr val="tx2"/>
                </a:solidFill>
              </a:rPr>
              <a:t>   על </a:t>
            </a:r>
            <a:r>
              <a:rPr lang="he-IL" dirty="0">
                <a:solidFill>
                  <a:schemeClr val="tx2"/>
                </a:solidFill>
              </a:rPr>
              <a:t>העברת המזון בוושט</a:t>
            </a:r>
            <a:r>
              <a:rPr lang="he-IL" dirty="0" smtClean="0">
                <a:solidFill>
                  <a:schemeClr val="tx2"/>
                </a:solidFill>
              </a:rPr>
              <a:t>?</a:t>
            </a:r>
          </a:p>
          <a:p>
            <a:pPr marL="252000" indent="-252000">
              <a:defRPr/>
            </a:pPr>
            <a:endParaRPr lang="he-IL" dirty="0">
              <a:solidFill>
                <a:schemeClr val="tx2"/>
              </a:solidFill>
            </a:endParaRPr>
          </a:p>
          <a:p>
            <a:pPr marL="252000" indent="-252000">
              <a:defRPr/>
            </a:pPr>
            <a:r>
              <a:rPr lang="he-IL" dirty="0">
                <a:solidFill>
                  <a:schemeClr val="tx2"/>
                </a:solidFill>
              </a:rPr>
              <a:t>ב. הוושט, שדרכו עובר המזון, הוא צינור הבנוי מרקמות רכות ואלסטיות המסוגלות להתרחב </a:t>
            </a:r>
          </a:p>
          <a:p>
            <a:pPr marL="252000" indent="-252000">
              <a:defRPr/>
            </a:pPr>
            <a:r>
              <a:rPr lang="he-IL" dirty="0">
                <a:solidFill>
                  <a:schemeClr val="tx2"/>
                </a:solidFill>
              </a:rPr>
              <a:t>    ולהתכווץ. הקנה, שדרכו עובר האוויר, הוא צינור נוקשה הבנוי מטבעות סחוס. שערו מהו   </a:t>
            </a:r>
          </a:p>
          <a:p>
            <a:pPr marL="252000" indent="-252000">
              <a:defRPr/>
            </a:pPr>
            <a:r>
              <a:rPr lang="he-IL" dirty="0">
                <a:solidFill>
                  <a:schemeClr val="tx2"/>
                </a:solidFill>
              </a:rPr>
              <a:t>    היתרון בהבדל בין מבנה הוושט למבנה הקנה?</a:t>
            </a:r>
          </a:p>
        </p:txBody>
      </p:sp>
      <p:sp>
        <p:nvSpPr>
          <p:cNvPr id="9"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E355FF-C06E-41B0-B579-C4A43D07859B}" type="slidenum">
              <a:rPr lang="he-IL" sz="1800" smtClean="0"/>
              <a:pPr fontAlgn="base">
                <a:spcBef>
                  <a:spcPct val="0"/>
                </a:spcBef>
                <a:spcAft>
                  <a:spcPct val="0"/>
                </a:spcAft>
                <a:defRPr/>
              </a:pPr>
              <a:t>18</a:t>
            </a:fld>
            <a:endParaRPr lang="he-IL" sz="1800" dirty="0" smtClean="0"/>
          </a:p>
        </p:txBody>
      </p:sp>
      <p:sp>
        <p:nvSpPr>
          <p:cNvPr id="23556"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הקיבה</a:t>
            </a:r>
            <a:endParaRPr lang="he-IL" sz="1800" dirty="0" smtClean="0"/>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1052" y="3129151"/>
            <a:ext cx="5765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539751" y="494730"/>
            <a:ext cx="7907338" cy="3416320"/>
          </a:xfrm>
          <a:prstGeom prst="rect">
            <a:avLst/>
          </a:prstGeom>
        </p:spPr>
        <p:txBody>
          <a:bodyPr>
            <a:spAutoFit/>
          </a:bodyPr>
          <a:lstStyle/>
          <a:p>
            <a:pPr>
              <a:defRPr/>
            </a:pPr>
            <a:r>
              <a:rPr lang="he-IL" dirty="0"/>
              <a:t>התהליכים המתרחשים בקיבה:</a:t>
            </a:r>
          </a:p>
          <a:p>
            <a:pPr marL="285750" indent="-285750">
              <a:buFont typeface="Wingdings" panose="05000000000000000000" pitchFamily="2" charset="2"/>
              <a:buChar char="§"/>
              <a:defRPr/>
            </a:pPr>
            <a:r>
              <a:rPr lang="he-IL" b="1" dirty="0">
                <a:solidFill>
                  <a:schemeClr val="accent3"/>
                </a:solidFill>
              </a:rPr>
              <a:t>פירוק מכני </a:t>
            </a:r>
            <a:r>
              <a:rPr lang="he-IL" dirty="0"/>
              <a:t>– פירוק המזון ליחידות קטנות יותר בעזרת התכווצויות של הקיבה</a:t>
            </a:r>
            <a:r>
              <a:rPr lang="he-IL" dirty="0" smtClean="0"/>
              <a:t>.</a:t>
            </a:r>
          </a:p>
          <a:p>
            <a:pPr marL="285750" indent="-285750">
              <a:buFont typeface="Wingdings" panose="05000000000000000000" pitchFamily="2" charset="2"/>
              <a:buChar char="§"/>
              <a:defRPr/>
            </a:pPr>
            <a:endParaRPr lang="he-IL" dirty="0"/>
          </a:p>
          <a:p>
            <a:pPr marL="285750" indent="-285750">
              <a:buFont typeface="Wingdings" panose="05000000000000000000" pitchFamily="2" charset="2"/>
              <a:buChar char="§"/>
              <a:defRPr/>
            </a:pPr>
            <a:r>
              <a:rPr lang="he-IL" b="1" dirty="0">
                <a:solidFill>
                  <a:schemeClr val="accent3"/>
                </a:solidFill>
              </a:rPr>
              <a:t>פירוק כימי </a:t>
            </a:r>
            <a:r>
              <a:rPr lang="he-IL" dirty="0"/>
              <a:t>– פירוק החלבונים בעזרת </a:t>
            </a:r>
            <a:r>
              <a:rPr lang="he-IL" dirty="0">
                <a:solidFill>
                  <a:srgbClr val="FF6600"/>
                </a:solidFill>
              </a:rPr>
              <a:t>האנזים פפסין </a:t>
            </a:r>
            <a:r>
              <a:rPr lang="he-IL" dirty="0"/>
              <a:t>לשרשראות חלבוניות קצרות </a:t>
            </a:r>
            <a:r>
              <a:rPr lang="he-IL" dirty="0" smtClean="0"/>
              <a:t>יותר. האנזים </a:t>
            </a:r>
            <a:r>
              <a:rPr lang="he-IL" dirty="0"/>
              <a:t>מופרש מדופן הקיבה עם חומצה, שכן הוא פועל במיטבו </a:t>
            </a:r>
            <a:r>
              <a:rPr lang="he-IL" dirty="0">
                <a:solidFill>
                  <a:schemeClr val="accent6"/>
                </a:solidFill>
              </a:rPr>
              <a:t>ב</a:t>
            </a:r>
            <a:r>
              <a:rPr lang="he-IL" dirty="0">
                <a:solidFill>
                  <a:srgbClr val="FF6600"/>
                </a:solidFill>
              </a:rPr>
              <a:t>סביבה חומצית </a:t>
            </a:r>
          </a:p>
          <a:p>
            <a:pPr>
              <a:defRPr/>
            </a:pPr>
            <a:r>
              <a:rPr lang="he-IL" dirty="0" smtClean="0"/>
              <a:t>    (</a:t>
            </a:r>
            <a:r>
              <a:rPr lang="he-IL" dirty="0"/>
              <a:t>ה-</a:t>
            </a:r>
            <a:r>
              <a:rPr lang="en-US" dirty="0"/>
              <a:t>pH</a:t>
            </a:r>
            <a:r>
              <a:rPr lang="he-IL" dirty="0"/>
              <a:t> המיטבי עבורו הוא 2</a:t>
            </a:r>
            <a:r>
              <a:rPr lang="he-IL" dirty="0" smtClean="0"/>
              <a:t>).</a:t>
            </a:r>
          </a:p>
          <a:p>
            <a:pPr marL="285750" indent="-285750">
              <a:buFont typeface="Wingdings" panose="05000000000000000000" pitchFamily="2" charset="2"/>
              <a:buChar char="§"/>
              <a:defRPr/>
            </a:pPr>
            <a:endParaRPr lang="he-IL" dirty="0"/>
          </a:p>
          <a:p>
            <a:pPr marL="285750" indent="-285750">
              <a:buFont typeface="Wingdings" panose="05000000000000000000" pitchFamily="2" charset="2"/>
              <a:buChar char="§"/>
              <a:defRPr/>
            </a:pPr>
            <a:r>
              <a:rPr lang="he-IL" b="1" dirty="0">
                <a:solidFill>
                  <a:schemeClr val="accent3"/>
                </a:solidFill>
              </a:rPr>
              <a:t>חיטוי המזון </a:t>
            </a:r>
            <a:r>
              <a:rPr lang="he-IL" dirty="0">
                <a:solidFill>
                  <a:prstClr val="black"/>
                </a:solidFill>
              </a:rPr>
              <a:t>– החומציות השוררת בקיבה גורמת למות חיידקים וּוירוסים המצויים במזון </a:t>
            </a:r>
            <a:r>
              <a:rPr lang="he-IL" dirty="0" smtClean="0">
                <a:solidFill>
                  <a:prstClr val="black"/>
                </a:solidFill>
              </a:rPr>
              <a:t> (</a:t>
            </a:r>
            <a:r>
              <a:rPr lang="he-IL" dirty="0">
                <a:solidFill>
                  <a:prstClr val="black"/>
                </a:solidFill>
              </a:rPr>
              <a:t>נגרמת דנטורציה של החלבונים שלהם).</a:t>
            </a:r>
          </a:p>
          <a:p>
            <a:pPr>
              <a:defRPr/>
            </a:pPr>
            <a:endParaRPr lang="he-IL" dirty="0">
              <a:solidFill>
                <a:prstClr val="black"/>
              </a:solidFill>
            </a:endParaRPr>
          </a:p>
          <a:p>
            <a:pPr>
              <a:defRPr/>
            </a:pPr>
            <a:endParaRPr lang="he-IL" dirty="0"/>
          </a:p>
          <a:p>
            <a:pPr>
              <a:defRPr/>
            </a:pPr>
            <a:endParaRPr lang="he-IL" dirty="0"/>
          </a:p>
        </p:txBody>
      </p:sp>
      <p:sp>
        <p:nvSpPr>
          <p:cNvPr id="7"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C0E9797-29D1-46E5-8A7B-5A9CF48A5792}" type="slidenum">
              <a:rPr lang="he-IL" sz="1800" smtClean="0"/>
              <a:pPr fontAlgn="base">
                <a:spcBef>
                  <a:spcPct val="0"/>
                </a:spcBef>
                <a:spcAft>
                  <a:spcPct val="0"/>
                </a:spcAft>
                <a:defRPr/>
              </a:pPr>
              <a:t>19</a:t>
            </a:fld>
            <a:endParaRPr lang="he-IL" sz="1800" dirty="0" smtClean="0"/>
          </a:p>
        </p:txBody>
      </p:sp>
      <p:sp>
        <p:nvSpPr>
          <p:cNvPr id="27652" name="כותרת 8"/>
          <p:cNvSpPr>
            <a:spLocks noGrp="1"/>
          </p:cNvSpPr>
          <p:nvPr>
            <p:ph type="title"/>
          </p:nvPr>
        </p:nvSpPr>
        <p:spPr bwMode="auto">
          <a:xfrm>
            <a:off x="285750" y="44664"/>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הקיבה: התאמת המבנה </a:t>
            </a:r>
            <a:r>
              <a:rPr lang="he-IL" sz="1800" b="1" dirty="0" smtClean="0">
                <a:solidFill>
                  <a:schemeClr val="accent3"/>
                </a:solidFill>
              </a:rPr>
              <a:t>לתִפקוד</a:t>
            </a:r>
          </a:p>
        </p:txBody>
      </p:sp>
      <p:sp>
        <p:nvSpPr>
          <p:cNvPr id="24581" name="מלבן 1"/>
          <p:cNvSpPr>
            <a:spLocks noChangeArrowheads="1"/>
          </p:cNvSpPr>
          <p:nvPr/>
        </p:nvSpPr>
        <p:spPr bwMode="auto">
          <a:xfrm>
            <a:off x="539751" y="548720"/>
            <a:ext cx="790733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noProof="1">
                <a:solidFill>
                  <a:srgbClr val="000000"/>
                </a:solidFill>
              </a:rPr>
              <a:t>התאמת מבנה הקיבה לתִפקודה</a:t>
            </a:r>
            <a:r>
              <a:rPr lang="he-IL" noProof="1">
                <a:solidFill>
                  <a:srgbClr val="000000"/>
                </a:solidFill>
              </a:rPr>
              <a:t>:</a:t>
            </a:r>
          </a:p>
          <a:p>
            <a:r>
              <a:rPr lang="he-IL" noProof="1">
                <a:solidFill>
                  <a:srgbClr val="000000"/>
                </a:solidFill>
              </a:rPr>
              <a:t>הדופן הפנימית של הקיבה </a:t>
            </a:r>
            <a:r>
              <a:rPr lang="he-IL" noProof="1">
                <a:solidFill>
                  <a:prstClr val="black"/>
                </a:solidFill>
              </a:rPr>
              <a:t>מפותלת. הפיתולים בולטים לתוך חלל הקיבה. כך היחס שטח הפנים/ נפח של דופן הקיבה גדל ושטח המגע של הדופן עם המזון גדל גם הוא, וכך מתאפשר פירוק מכני יעיל יותר. הדופן מורכבת משרירים המאפשרים את ההתכווצויות.</a:t>
            </a:r>
          </a:p>
          <a:p>
            <a:endParaRPr lang="he-IL" noProof="1">
              <a:solidFill>
                <a:prstClr val="black"/>
              </a:solidFill>
            </a:endParaRPr>
          </a:p>
          <a:p>
            <a:r>
              <a:rPr lang="he-IL" u="sng" noProof="1">
                <a:solidFill>
                  <a:prstClr val="black"/>
                </a:solidFill>
              </a:rPr>
              <a:t>ההתאמה של הקיבה למניעת פגיעה בדופן הקיבה על ידי האנזים והחומצה:</a:t>
            </a:r>
            <a:endParaRPr lang="he-IL" noProof="1">
              <a:solidFill>
                <a:prstClr val="black"/>
              </a:solidFill>
            </a:endParaRPr>
          </a:p>
          <a:p>
            <a:pPr>
              <a:buFontTx/>
              <a:buChar char="-"/>
            </a:pPr>
            <a:r>
              <a:rPr lang="he-IL" noProof="1">
                <a:solidFill>
                  <a:prstClr val="black"/>
                </a:solidFill>
              </a:rPr>
              <a:t> הדופן הפנימית מפרישה ריר שמצפה אותה ומונע את עיכולה על ידי האנזים והחומצה.</a:t>
            </a:r>
          </a:p>
          <a:p>
            <a:pPr>
              <a:buFontTx/>
              <a:buChar char="-"/>
            </a:pPr>
            <a:r>
              <a:rPr lang="he-IL" noProof="1">
                <a:solidFill>
                  <a:prstClr val="black"/>
                </a:solidFill>
              </a:rPr>
              <a:t> תאי דופן הקיבה מתחדשים בקצב </a:t>
            </a:r>
            <a:r>
              <a:rPr lang="he-IL" noProof="1">
                <a:solidFill>
                  <a:srgbClr val="000000"/>
                </a:solidFill>
              </a:rPr>
              <a:t>מהיר – שכבת התאים מתחלפת מדי 4–5 ימים, </a:t>
            </a:r>
            <a:endParaRPr lang="he-IL" noProof="1" smtClean="0">
              <a:solidFill>
                <a:srgbClr val="000000"/>
              </a:solidFill>
            </a:endParaRPr>
          </a:p>
          <a:p>
            <a:r>
              <a:rPr lang="he-IL" noProof="1">
                <a:solidFill>
                  <a:srgbClr val="000000"/>
                </a:solidFill>
              </a:rPr>
              <a:t> </a:t>
            </a:r>
            <a:r>
              <a:rPr lang="he-IL" noProof="1" smtClean="0">
                <a:solidFill>
                  <a:srgbClr val="000000"/>
                </a:solidFill>
              </a:rPr>
              <a:t> כי למרות </a:t>
            </a:r>
            <a:r>
              <a:rPr lang="he-IL" noProof="1">
                <a:solidFill>
                  <a:srgbClr val="000000"/>
                </a:solidFill>
              </a:rPr>
              <a:t>ההגנות יש פגיעה בתאים.</a:t>
            </a:r>
          </a:p>
          <a:p>
            <a:endParaRPr lang="he-IL" noProof="1">
              <a:solidFill>
                <a:srgbClr val="000000"/>
              </a:solidFill>
            </a:endParaRPr>
          </a:p>
          <a:p>
            <a:r>
              <a:rPr lang="he-IL" noProof="1">
                <a:solidFill>
                  <a:srgbClr val="000000"/>
                </a:solidFill>
              </a:rPr>
              <a:t>   </a:t>
            </a: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20020" y="2982531"/>
            <a:ext cx="2919412"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4781130" y="3380801"/>
            <a:ext cx="3851920" cy="1200329"/>
          </a:xfrm>
          <a:prstGeom prst="rect">
            <a:avLst/>
          </a:prstGeom>
        </p:spPr>
        <p:txBody>
          <a:bodyPr wrap="square">
            <a:spAutoFit/>
          </a:bodyPr>
          <a:lstStyle/>
          <a:p>
            <a:r>
              <a:rPr lang="he-IL" dirty="0">
                <a:solidFill>
                  <a:prstClr val="black"/>
                </a:solidFill>
              </a:rPr>
              <a:t>   - לעתים, בהשפעת חיידק הנקרא     </a:t>
            </a:r>
          </a:p>
          <a:p>
            <a:r>
              <a:rPr lang="he-IL" dirty="0">
                <a:solidFill>
                  <a:prstClr val="black"/>
                </a:solidFill>
              </a:rPr>
              <a:t>    הליקובטר פילורי, הפוגע בדופן הקיבה, </a:t>
            </a:r>
          </a:p>
          <a:p>
            <a:r>
              <a:rPr lang="he-IL" dirty="0">
                <a:solidFill>
                  <a:prstClr val="black"/>
                </a:solidFill>
              </a:rPr>
              <a:t>    החומצה והאנזים פוגעים בדופן הקיבה    </a:t>
            </a:r>
          </a:p>
          <a:p>
            <a:r>
              <a:rPr lang="he-IL" dirty="0">
                <a:solidFill>
                  <a:prstClr val="black"/>
                </a:solidFill>
              </a:rPr>
              <a:t>    ונגרם כיב קיבה (אולקוס).</a:t>
            </a:r>
          </a:p>
        </p:txBody>
      </p:sp>
      <p:sp>
        <p:nvSpPr>
          <p:cNvPr id="8" name="מלבן 1"/>
          <p:cNvSpPr>
            <a:spLocks noChangeArrowheads="1"/>
          </p:cNvSpPr>
          <p:nvPr/>
        </p:nvSpPr>
        <p:spPr bwMode="auto">
          <a:xfrm>
            <a:off x="4637455" y="4687976"/>
            <a:ext cx="382299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dirty="0">
                <a:solidFill>
                  <a:srgbClr val="000000"/>
                </a:solidFill>
              </a:rPr>
              <a:t>- יש תרופות שפוגעות בהפרשת הריר   </a:t>
            </a:r>
          </a:p>
          <a:p>
            <a:r>
              <a:rPr lang="he-IL" dirty="0">
                <a:solidFill>
                  <a:srgbClr val="000000"/>
                </a:solidFill>
              </a:rPr>
              <a:t>  המגן על דופן הקיבה, ולכן יש הוראה </a:t>
            </a:r>
          </a:p>
          <a:p>
            <a:r>
              <a:rPr lang="he-IL" dirty="0">
                <a:solidFill>
                  <a:srgbClr val="000000"/>
                </a:solidFill>
              </a:rPr>
              <a:t>  ליטול אותן בעת ארוחה כדי שהפפסין </a:t>
            </a:r>
          </a:p>
          <a:p>
            <a:r>
              <a:rPr lang="he-IL" dirty="0">
                <a:solidFill>
                  <a:srgbClr val="000000"/>
                </a:solidFill>
              </a:rPr>
              <a:t>  והחומצה יפרקו את המזון ולא את דופן </a:t>
            </a:r>
          </a:p>
          <a:p>
            <a:r>
              <a:rPr lang="he-IL" dirty="0">
                <a:solidFill>
                  <a:srgbClr val="000000"/>
                </a:solidFill>
              </a:rPr>
              <a:t>  הקיבה, הנמצאת במצב פחות מוגן.</a:t>
            </a:r>
          </a:p>
        </p:txBody>
      </p:sp>
      <p:sp>
        <p:nvSpPr>
          <p:cNvPr id="9"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
        <p:nvSpPr>
          <p:cNvPr id="10" name="מלבן 1"/>
          <p:cNvSpPr>
            <a:spLocks noChangeArrowheads="1"/>
          </p:cNvSpPr>
          <p:nvPr/>
        </p:nvSpPr>
        <p:spPr bwMode="auto">
          <a:xfrm>
            <a:off x="539750" y="6284679"/>
            <a:ext cx="45720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800" dirty="0">
                <a:latin typeface="Calibri" pitchFamily="34" charset="0"/>
                <a:cs typeface="Calibri" pitchFamily="34" charset="0"/>
              </a:rPr>
              <a:t>SEER Training Modules, Anatomy of the Stomach, U. S. National Institutes of Health, National Cancer Institute. 08/11/11 (</a:t>
            </a:r>
            <a:r>
              <a:rPr lang="en-US" sz="800" u="sng" dirty="0">
                <a:solidFill>
                  <a:srgbClr val="0000FF"/>
                </a:solidFill>
                <a:latin typeface="Calibri" pitchFamily="34" charset="0"/>
                <a:cs typeface="Calibri" pitchFamily="34" charset="0"/>
                <a:hlinkClick r:id="rId3"/>
              </a:rPr>
              <a:t>http://training.seer.cancer.gov/ugi/anatomy/stomach.html</a:t>
            </a:r>
            <a:r>
              <a:rPr lang="en-US" sz="1100" dirty="0">
                <a:latin typeface="Calibri" pitchFamily="34" charset="0"/>
                <a:cs typeface="Calibri" pitchFamily="34" charset="0"/>
              </a:rPr>
              <a:t>)</a:t>
            </a:r>
          </a:p>
        </p:txBody>
      </p:sp>
      <p:sp>
        <p:nvSpPr>
          <p:cNvPr id="11"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59060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46095" y="465138"/>
            <a:ext cx="8215313" cy="2520950"/>
          </a:xfrm>
          <a:prstGeom prst="rect">
            <a:avLst/>
          </a:prstGeom>
          <a:noFill/>
          <a:ln w="22225">
            <a:noFill/>
          </a:ln>
          <a:effectLst>
            <a:outerShdw sx="101000" sy="101000" algn="ctr" rotWithShape="0">
              <a:schemeClr val="bg1">
                <a:lumMod val="75000"/>
              </a:schemeClr>
            </a:outerShdw>
          </a:effectLst>
        </p:spPr>
        <p:txBody>
          <a:bodyPr/>
          <a:lstStyle/>
          <a:p>
            <a:pPr>
              <a:lnSpc>
                <a:spcPct val="115000"/>
              </a:lnSpc>
              <a:defRPr/>
            </a:pPr>
            <a:r>
              <a:rPr lang="he-IL" dirty="0">
                <a:solidFill>
                  <a:prstClr val="black"/>
                </a:solidFill>
                <a:latin typeface="Calibri" pitchFamily="34" charset="0"/>
              </a:rPr>
              <a:t>חומרי המזון מגיעים לגוף בתור מוצקים ונוזלים. </a:t>
            </a:r>
          </a:p>
          <a:p>
            <a:pPr>
              <a:lnSpc>
                <a:spcPct val="115000"/>
              </a:lnSpc>
              <a:defRPr/>
            </a:pPr>
            <a:r>
              <a:rPr lang="he-IL" dirty="0">
                <a:solidFill>
                  <a:prstClr val="black"/>
                </a:solidFill>
                <a:latin typeface="Calibri" pitchFamily="34" charset="0"/>
              </a:rPr>
              <a:t>רוב החומרים הנכנסים למערכת העיכול מתפרקים בתוכה ברצף של תהליכי עיכול (עיכול=פירוק) הכוללים </a:t>
            </a:r>
            <a:r>
              <a:rPr lang="he-IL" dirty="0">
                <a:solidFill>
                  <a:srgbClr val="FF6600"/>
                </a:solidFill>
                <a:latin typeface="Calibri" pitchFamily="34" charset="0"/>
              </a:rPr>
              <a:t>פירוק מכני </a:t>
            </a:r>
            <a:r>
              <a:rPr lang="he-IL" dirty="0">
                <a:solidFill>
                  <a:prstClr val="black"/>
                </a:solidFill>
                <a:latin typeface="Calibri" pitchFamily="34" charset="0"/>
              </a:rPr>
              <a:t>של המזון לפירורים קטנים </a:t>
            </a:r>
            <a:r>
              <a:rPr lang="he-IL" dirty="0">
                <a:solidFill>
                  <a:srgbClr val="FF6600"/>
                </a:solidFill>
                <a:latin typeface="Calibri" pitchFamily="34" charset="0"/>
              </a:rPr>
              <a:t>ופירוק כימי </a:t>
            </a:r>
            <a:r>
              <a:rPr lang="he-IL" dirty="0">
                <a:solidFill>
                  <a:prstClr val="black"/>
                </a:solidFill>
                <a:latin typeface="Calibri" pitchFamily="34" charset="0"/>
              </a:rPr>
              <a:t>של החומרים ליחידות המבנה שלהם, </a:t>
            </a:r>
            <a:r>
              <a:rPr lang="he-IL" dirty="0">
                <a:solidFill>
                  <a:srgbClr val="FF6600"/>
                </a:solidFill>
                <a:latin typeface="Calibri" pitchFamily="34" charset="0"/>
              </a:rPr>
              <a:t>המסוגלות לחדור דרך קרומי התאים </a:t>
            </a:r>
            <a:r>
              <a:rPr lang="he-IL" dirty="0">
                <a:solidFill>
                  <a:prstClr val="black"/>
                </a:solidFill>
                <a:latin typeface="Calibri" pitchFamily="34" charset="0"/>
              </a:rPr>
              <a:t>ולהיכנס אליהם.</a:t>
            </a:r>
          </a:p>
          <a:p>
            <a:pPr>
              <a:lnSpc>
                <a:spcPct val="115000"/>
              </a:lnSpc>
              <a:defRPr/>
            </a:pPr>
            <a:r>
              <a:rPr lang="he-IL" dirty="0">
                <a:solidFill>
                  <a:prstClr val="black"/>
                </a:solidFill>
                <a:latin typeface="Calibri" pitchFamily="34" charset="0"/>
              </a:rPr>
              <a:t>המזון המעוכל החודר לתאים משמש כ:</a:t>
            </a:r>
          </a:p>
          <a:p>
            <a:pPr marL="285750" indent="-285750">
              <a:lnSpc>
                <a:spcPct val="115000"/>
              </a:lnSpc>
              <a:buFont typeface="Wingdings" pitchFamily="2" charset="2"/>
              <a:buChar char="§"/>
              <a:defRPr/>
            </a:pPr>
            <a:r>
              <a:rPr lang="he-IL" dirty="0">
                <a:solidFill>
                  <a:prstClr val="black"/>
                </a:solidFill>
                <a:latin typeface="Calibri" pitchFamily="34" charset="0"/>
              </a:rPr>
              <a:t> </a:t>
            </a:r>
            <a:r>
              <a:rPr lang="he-IL" dirty="0">
                <a:solidFill>
                  <a:srgbClr val="FF6600"/>
                </a:solidFill>
                <a:latin typeface="Calibri" pitchFamily="34" charset="0"/>
              </a:rPr>
              <a:t>חומר גלם לבניית התאים ולתפקודם</a:t>
            </a:r>
            <a:r>
              <a:rPr lang="he-IL" dirty="0">
                <a:solidFill>
                  <a:prstClr val="black"/>
                </a:solidFill>
                <a:latin typeface="Calibri" pitchFamily="34" charset="0"/>
              </a:rPr>
              <a:t>.</a:t>
            </a:r>
          </a:p>
          <a:p>
            <a:pPr marL="285750" indent="-285750">
              <a:lnSpc>
                <a:spcPct val="115000"/>
              </a:lnSpc>
              <a:buFont typeface="Wingdings" pitchFamily="2" charset="2"/>
              <a:buChar char="§"/>
              <a:defRPr/>
            </a:pPr>
            <a:r>
              <a:rPr lang="he-IL" dirty="0">
                <a:solidFill>
                  <a:prstClr val="black"/>
                </a:solidFill>
                <a:latin typeface="Calibri" pitchFamily="34" charset="0"/>
              </a:rPr>
              <a:t> מקור </a:t>
            </a:r>
            <a:r>
              <a:rPr lang="he-IL" dirty="0">
                <a:solidFill>
                  <a:srgbClr val="FF6600"/>
                </a:solidFill>
                <a:latin typeface="Calibri" pitchFamily="34" charset="0"/>
              </a:rPr>
              <a:t>לאנרגיה </a:t>
            </a:r>
            <a:r>
              <a:rPr lang="he-IL" dirty="0">
                <a:solidFill>
                  <a:prstClr val="black"/>
                </a:solidFill>
                <a:latin typeface="Calibri" pitchFamily="34" charset="0"/>
              </a:rPr>
              <a:t>המשתחררת מפירוק החומרים בתהליך </a:t>
            </a:r>
            <a:r>
              <a:rPr lang="he-IL" dirty="0">
                <a:solidFill>
                  <a:srgbClr val="FF6600"/>
                </a:solidFill>
                <a:latin typeface="Calibri" pitchFamily="34" charset="0"/>
              </a:rPr>
              <a:t>הנשימה התאית.</a:t>
            </a:r>
          </a:p>
        </p:txBody>
      </p:sp>
      <p:sp>
        <p:nvSpPr>
          <p:cNvPr id="7173" name="כותרת 5"/>
          <p:cNvSpPr>
            <a:spLocks noGrp="1"/>
          </p:cNvSpPr>
          <p:nvPr>
            <p:ph type="ctrTitle"/>
          </p:nvPr>
        </p:nvSpPr>
        <p:spPr bwMode="auto">
          <a:xfrm>
            <a:off x="785813" y="44664"/>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מדוע יש צורך במערכת העיכול?</a:t>
            </a:r>
          </a:p>
        </p:txBody>
      </p:sp>
      <p:pic>
        <p:nvPicPr>
          <p:cNvPr id="16390"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01850" y="2852778"/>
            <a:ext cx="500062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336" y="6092865"/>
            <a:ext cx="8939213" cy="646113"/>
          </a:xfrm>
          <a:prstGeom prst="rect">
            <a:avLst/>
          </a:prstGeom>
          <a:noFill/>
          <a:ln w="19050">
            <a:noFill/>
          </a:ln>
          <a:effectLst>
            <a:outerShdw sx="102000" sy="102000" algn="tl" rotWithShape="0">
              <a:schemeClr val="bg1">
                <a:lumMod val="65000"/>
                <a:alpha val="0"/>
              </a:schemeClr>
            </a:outerShdw>
          </a:effectLst>
        </p:spPr>
        <p:txBody>
          <a:bodyPr>
            <a:spAutoFit/>
          </a:bodyPr>
          <a:lstStyle/>
          <a:p>
            <a:pPr marL="285750" indent="-285750">
              <a:buFont typeface="Arial" pitchFamily="34" charset="0"/>
              <a:buChar char="•"/>
              <a:defRPr/>
            </a:pPr>
            <a:r>
              <a:rPr lang="he-IL" dirty="0"/>
              <a:t>הסבר מפורט של חומרי המזון וגלגוליהם בגוף תוכלו למצוא </a:t>
            </a:r>
            <a:r>
              <a:rPr lang="he-IL" dirty="0" smtClean="0"/>
              <a:t>במצגות על</a:t>
            </a:r>
            <a:endParaRPr lang="he-IL" dirty="0"/>
          </a:p>
          <a:p>
            <a:pPr>
              <a:defRPr/>
            </a:pPr>
            <a:r>
              <a:rPr lang="he-IL" dirty="0"/>
              <a:t>    </a:t>
            </a:r>
            <a:r>
              <a:rPr lang="he-IL" dirty="0" smtClean="0"/>
              <a:t>החומרים </a:t>
            </a:r>
            <a:r>
              <a:rPr lang="he-IL" dirty="0"/>
              <a:t>המרכיבים את </a:t>
            </a:r>
            <a:r>
              <a:rPr lang="he-IL" dirty="0" smtClean="0"/>
              <a:t>התא הנמצאות </a:t>
            </a:r>
            <a:r>
              <a:rPr lang="he-IL" dirty="0"/>
              <a:t>בפרק: התא – מבנה </a:t>
            </a:r>
            <a:r>
              <a:rPr lang="he-IL" dirty="0" smtClean="0"/>
              <a:t>ותפקוד.</a:t>
            </a:r>
            <a:endParaRPr lang="he-IL" dirty="0"/>
          </a:p>
        </p:txBody>
      </p:sp>
      <p:sp>
        <p:nvSpPr>
          <p:cNvPr id="9"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741219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F3A706D-1C2C-4859-B9E3-3035A3D49EF8}" type="slidenum">
              <a:rPr lang="he-IL" sz="1800" smtClean="0"/>
              <a:pPr fontAlgn="base">
                <a:spcBef>
                  <a:spcPct val="0"/>
                </a:spcBef>
                <a:spcAft>
                  <a:spcPct val="0"/>
                </a:spcAft>
                <a:defRPr/>
              </a:pPr>
              <a:t>20</a:t>
            </a:fld>
            <a:endParaRPr lang="he-IL" sz="1800" dirty="0" smtClean="0"/>
          </a:p>
        </p:txBody>
      </p:sp>
      <p:sp>
        <p:nvSpPr>
          <p:cNvPr id="25604"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התריסריון</a:t>
            </a:r>
            <a:endParaRPr lang="he-IL" sz="1800" dirty="0" smtClean="0"/>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8605" y="2924175"/>
            <a:ext cx="6415087"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מלבן 6"/>
          <p:cNvSpPr>
            <a:spLocks noChangeArrowheads="1"/>
          </p:cNvSpPr>
          <p:nvPr/>
        </p:nvSpPr>
        <p:spPr bwMode="auto">
          <a:xfrm>
            <a:off x="539751" y="544513"/>
            <a:ext cx="7907338" cy="1754326"/>
          </a:xfrm>
          <a:prstGeom prst="rect">
            <a:avLst/>
          </a:prstGeom>
          <a:noFill/>
          <a:ln>
            <a:noFill/>
          </a:ln>
          <a:extLst/>
        </p:spPr>
        <p:txBody>
          <a:bodyPr>
            <a:spAutoFit/>
          </a:bodyPr>
          <a:lstStyle/>
          <a:p>
            <a:pPr>
              <a:defRPr/>
            </a:pPr>
            <a:r>
              <a:rPr lang="he-IL" dirty="0">
                <a:solidFill>
                  <a:srgbClr val="000000"/>
                </a:solidFill>
              </a:rPr>
              <a:t>התריסריון הוא החלק הראשון של המעי. רוחבו כרוחב תריסר אצבעות ומכאן שמו.</a:t>
            </a:r>
            <a:endParaRPr lang="en-US" dirty="0">
              <a:solidFill>
                <a:srgbClr val="000000"/>
              </a:solidFill>
            </a:endParaRPr>
          </a:p>
          <a:p>
            <a:pPr>
              <a:defRPr/>
            </a:pPr>
            <a:r>
              <a:rPr lang="he-IL" u="sng" dirty="0">
                <a:solidFill>
                  <a:srgbClr val="000000"/>
                </a:solidFill>
              </a:rPr>
              <a:t>התהליכים </a:t>
            </a:r>
            <a:r>
              <a:rPr lang="he-IL" u="sng" dirty="0"/>
              <a:t>המתרחשים בו</a:t>
            </a:r>
            <a:r>
              <a:rPr lang="he-IL" dirty="0"/>
              <a:t>: </a:t>
            </a:r>
            <a:endParaRPr lang="he-IL" dirty="0" smtClean="0"/>
          </a:p>
          <a:p>
            <a:pPr>
              <a:defRPr/>
            </a:pPr>
            <a:r>
              <a:rPr lang="he-IL" b="1" dirty="0" smtClean="0">
                <a:solidFill>
                  <a:srgbClr val="FF6600"/>
                </a:solidFill>
              </a:rPr>
              <a:t>פירוק </a:t>
            </a:r>
            <a:r>
              <a:rPr lang="he-IL" b="1" dirty="0">
                <a:solidFill>
                  <a:srgbClr val="FF6600"/>
                </a:solidFill>
              </a:rPr>
              <a:t>כימי </a:t>
            </a:r>
            <a:r>
              <a:rPr lang="he-IL" dirty="0"/>
              <a:t>(עיכול כימי) של הפחמימות, החלבונים והשומנים למולקולות קטנות יותר. </a:t>
            </a:r>
            <a:endParaRPr lang="en-US" dirty="0"/>
          </a:p>
          <a:p>
            <a:pPr>
              <a:defRPr/>
            </a:pPr>
            <a:r>
              <a:rPr lang="he-IL" dirty="0"/>
              <a:t>העיכול נעשה בעזרת </a:t>
            </a:r>
            <a:r>
              <a:rPr lang="he-IL" dirty="0">
                <a:solidFill>
                  <a:srgbClr val="000000"/>
                </a:solidFill>
              </a:rPr>
              <a:t>אנזימי עיכול שמופרשים לתריסריון </a:t>
            </a:r>
            <a:r>
              <a:rPr lang="he-IL" dirty="0">
                <a:solidFill>
                  <a:srgbClr val="FF6600"/>
                </a:solidFill>
              </a:rPr>
              <a:t>מן הלבלב</a:t>
            </a:r>
            <a:r>
              <a:rPr lang="he-IL" dirty="0">
                <a:solidFill>
                  <a:srgbClr val="000000"/>
                </a:solidFill>
              </a:rPr>
              <a:t>. </a:t>
            </a:r>
            <a:endParaRPr lang="en-US" dirty="0">
              <a:solidFill>
                <a:srgbClr val="000000"/>
              </a:solidFill>
            </a:endParaRPr>
          </a:p>
          <a:p>
            <a:pPr>
              <a:defRPr/>
            </a:pPr>
            <a:r>
              <a:rPr lang="he-IL" dirty="0">
                <a:solidFill>
                  <a:srgbClr val="000000"/>
                </a:solidFill>
              </a:rPr>
              <a:t>אל התריסריון נשפכים </a:t>
            </a:r>
            <a:r>
              <a:rPr lang="he-IL" dirty="0">
                <a:solidFill>
                  <a:srgbClr val="FF6600"/>
                </a:solidFill>
              </a:rPr>
              <a:t>מלחי מרה </a:t>
            </a:r>
            <a:r>
              <a:rPr lang="he-IL" dirty="0">
                <a:solidFill>
                  <a:schemeClr val="accent3"/>
                </a:solidFill>
              </a:rPr>
              <a:t>מ</a:t>
            </a:r>
            <a:r>
              <a:rPr lang="he-IL" dirty="0">
                <a:solidFill>
                  <a:srgbClr val="FF6600"/>
                </a:solidFill>
              </a:rPr>
              <a:t>כיס המרה </a:t>
            </a:r>
            <a:r>
              <a:rPr lang="he-IL" dirty="0">
                <a:solidFill>
                  <a:srgbClr val="000000"/>
                </a:solidFill>
              </a:rPr>
              <a:t>שנמצא ב</a:t>
            </a:r>
            <a:r>
              <a:rPr lang="he-IL" dirty="0">
                <a:solidFill>
                  <a:srgbClr val="FF6600"/>
                </a:solidFill>
              </a:rPr>
              <a:t>כבד</a:t>
            </a:r>
            <a:r>
              <a:rPr lang="he-IL" dirty="0">
                <a:solidFill>
                  <a:srgbClr val="000000"/>
                </a:solidFill>
              </a:rPr>
              <a:t>. </a:t>
            </a:r>
            <a:endParaRPr lang="he-IL" dirty="0" smtClean="0">
              <a:solidFill>
                <a:srgbClr val="000000"/>
              </a:solidFill>
            </a:endParaRPr>
          </a:p>
          <a:p>
            <a:pPr>
              <a:defRPr/>
            </a:pPr>
            <a:r>
              <a:rPr lang="he-IL" dirty="0" smtClean="0">
                <a:solidFill>
                  <a:srgbClr val="000000"/>
                </a:solidFill>
              </a:rPr>
              <a:t>בשקף הבא – ראו פירוט על השפעת מלחי המרה על תהליך העיכול.</a:t>
            </a:r>
            <a:endParaRPr lang="en-US" dirty="0">
              <a:solidFill>
                <a:srgbClr val="000000"/>
              </a:solidFill>
            </a:endParaRPr>
          </a:p>
        </p:txBody>
      </p:sp>
      <p:sp>
        <p:nvSpPr>
          <p:cNvPr id="25607" name="מלבן 7"/>
          <p:cNvSpPr>
            <a:spLocks noChangeArrowheads="1"/>
          </p:cNvSpPr>
          <p:nvPr/>
        </p:nvSpPr>
        <p:spPr bwMode="auto">
          <a:xfrm>
            <a:off x="2828945" y="5732503"/>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a:t>תריסריון</a:t>
            </a: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bwMode="auto">
          <a:xfrm>
            <a:off x="4289445" y="30203"/>
            <a:ext cx="4297363" cy="5048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מלחי המרה הופכים את השומנים לתחליב</a:t>
            </a:r>
            <a:endParaRPr lang="en-US" sz="1800" b="1" dirty="0">
              <a:solidFill>
                <a:schemeClr val="accent3"/>
              </a:solidFill>
            </a:endParaRPr>
          </a:p>
        </p:txBody>
      </p:sp>
      <p:sp>
        <p:nvSpPr>
          <p:cNvPr id="46085" name="מלבן 2"/>
          <p:cNvSpPr>
            <a:spLocks noChangeArrowheads="1"/>
          </p:cNvSpPr>
          <p:nvPr/>
        </p:nvSpPr>
        <p:spPr bwMode="auto">
          <a:xfrm>
            <a:off x="755576" y="528659"/>
            <a:ext cx="7907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מיץ </a:t>
            </a:r>
            <a:r>
              <a:rPr lang="he-IL" dirty="0">
                <a:solidFill>
                  <a:prstClr val="black"/>
                </a:solidFill>
              </a:rPr>
              <a:t>המרה מכיל את מלחי המרה. הוא נוצר בכבד, נאגר בכיס המרה ומוזרם ממנו  אל התריסריון דרך צינור שמחבר ביניהם. מלחי המרה הופכים את השומנים שבמזון לתחליב, כלומר מטיפות שומן גדולות לטיפות זעירות. </a:t>
            </a:r>
          </a:p>
        </p:txBody>
      </p:sp>
      <p:grpSp>
        <p:nvGrpSpPr>
          <p:cNvPr id="46086" name="קבוצה 6"/>
          <p:cNvGrpSpPr>
            <a:grpSpLocks/>
          </p:cNvGrpSpPr>
          <p:nvPr/>
        </p:nvGrpSpPr>
        <p:grpSpPr bwMode="auto">
          <a:xfrm>
            <a:off x="957265" y="1427163"/>
            <a:ext cx="6932612" cy="3529012"/>
            <a:chOff x="957263" y="1427163"/>
            <a:chExt cx="6932510" cy="3529764"/>
          </a:xfrm>
        </p:grpSpPr>
        <p:sp>
          <p:nvSpPr>
            <p:cNvPr id="4" name="אליפסה 3"/>
            <p:cNvSpPr/>
            <p:nvPr/>
          </p:nvSpPr>
          <p:spPr bwMode="auto">
            <a:xfrm>
              <a:off x="5458758" y="1544678"/>
              <a:ext cx="1760670" cy="1397988"/>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46124" name="קבוצה 4"/>
            <p:cNvGrpSpPr>
              <a:grpSpLocks/>
            </p:cNvGrpSpPr>
            <p:nvPr/>
          </p:nvGrpSpPr>
          <p:grpSpPr bwMode="auto">
            <a:xfrm>
              <a:off x="6525582" y="3300002"/>
              <a:ext cx="451790" cy="406851"/>
              <a:chOff x="5782852" y="3930391"/>
              <a:chExt cx="451795" cy="406896"/>
            </a:xfrm>
          </p:grpSpPr>
          <p:sp>
            <p:nvSpPr>
              <p:cNvPr id="20" name="אליפסה 19"/>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אליפסה 29"/>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אליפסה 31"/>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אליפסה 34"/>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36" name="אליפסה 135"/>
            <p:cNvSpPr/>
            <p:nvPr/>
          </p:nvSpPr>
          <p:spPr bwMode="auto">
            <a:xfrm>
              <a:off x="3433831" y="3286070"/>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7" name="אליפסה 136"/>
            <p:cNvSpPr/>
            <p:nvPr/>
          </p:nvSpPr>
          <p:spPr bwMode="auto">
            <a:xfrm>
              <a:off x="3193989" y="3682201"/>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8" name="אליפסה 137"/>
            <p:cNvSpPr/>
            <p:nvPr/>
          </p:nvSpPr>
          <p:spPr bwMode="auto">
            <a:xfrm>
              <a:off x="3761409" y="3286070"/>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39" name="אליפסה 138"/>
            <p:cNvSpPr/>
            <p:nvPr/>
          </p:nvSpPr>
          <p:spPr bwMode="auto">
            <a:xfrm>
              <a:off x="3549384" y="3693982"/>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0" name="אליפסה 139"/>
            <p:cNvSpPr/>
            <p:nvPr/>
          </p:nvSpPr>
          <p:spPr bwMode="auto">
            <a:xfrm>
              <a:off x="3761409" y="3524345"/>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46140"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7263" y="1427163"/>
              <a:ext cx="2530573" cy="23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אליפסה 141"/>
            <p:cNvSpPr/>
            <p:nvPr/>
          </p:nvSpPr>
          <p:spPr bwMode="auto">
            <a:xfrm>
              <a:off x="1813669" y="3237364"/>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3" name="אליפסה 142"/>
            <p:cNvSpPr/>
            <p:nvPr/>
          </p:nvSpPr>
          <p:spPr bwMode="auto">
            <a:xfrm>
              <a:off x="1730592" y="3037962"/>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4" name="אליפסה 143"/>
            <p:cNvSpPr/>
            <p:nvPr/>
          </p:nvSpPr>
          <p:spPr bwMode="auto">
            <a:xfrm>
              <a:off x="2114539" y="2652819"/>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5" name="אליפסה 144"/>
            <p:cNvSpPr/>
            <p:nvPr/>
          </p:nvSpPr>
          <p:spPr bwMode="auto">
            <a:xfrm>
              <a:off x="1784536" y="2821778"/>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6" name="אליפסה 145"/>
            <p:cNvSpPr/>
            <p:nvPr/>
          </p:nvSpPr>
          <p:spPr bwMode="auto">
            <a:xfrm>
              <a:off x="1957720" y="3281242"/>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7" name="אליפסה 146"/>
            <p:cNvSpPr/>
            <p:nvPr/>
          </p:nvSpPr>
          <p:spPr bwMode="auto">
            <a:xfrm>
              <a:off x="1966068" y="2704728"/>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8" name="אליפסה 147"/>
            <p:cNvSpPr/>
            <p:nvPr/>
          </p:nvSpPr>
          <p:spPr bwMode="auto">
            <a:xfrm>
              <a:off x="2025677" y="3358252"/>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9" name="אליפסה 148"/>
            <p:cNvSpPr/>
            <p:nvPr/>
          </p:nvSpPr>
          <p:spPr bwMode="auto">
            <a:xfrm>
              <a:off x="1691889" y="2917074"/>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0" name="אליפסה 149"/>
            <p:cNvSpPr/>
            <p:nvPr/>
          </p:nvSpPr>
          <p:spPr bwMode="auto">
            <a:xfrm>
              <a:off x="2272866" y="3466383"/>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46168" name="קבוצה 6"/>
            <p:cNvGrpSpPr>
              <a:grpSpLocks/>
            </p:cNvGrpSpPr>
            <p:nvPr/>
          </p:nvGrpSpPr>
          <p:grpSpPr bwMode="auto">
            <a:xfrm>
              <a:off x="3973885" y="3974398"/>
              <a:ext cx="412807" cy="549412"/>
              <a:chOff x="3707904" y="4961860"/>
              <a:chExt cx="412812" cy="549472"/>
            </a:xfrm>
          </p:grpSpPr>
          <p:sp>
            <p:nvSpPr>
              <p:cNvPr id="152" name="אליפסה 151"/>
              <p:cNvSpPr/>
              <p:nvPr/>
            </p:nvSpPr>
            <p:spPr>
              <a:xfrm>
                <a:off x="3707904" y="496407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3" name="אליפסה 152"/>
              <p:cNvSpPr/>
              <p:nvPr/>
            </p:nvSpPr>
            <p:spPr>
              <a:xfrm>
                <a:off x="3946057" y="496186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4" name="אליפסה 153"/>
              <p:cNvSpPr/>
              <p:nvPr/>
            </p:nvSpPr>
            <p:spPr>
              <a:xfrm>
                <a:off x="4012704" y="526887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5" name="אליפסה 154"/>
              <p:cNvSpPr/>
              <p:nvPr/>
            </p:nvSpPr>
            <p:spPr>
              <a:xfrm>
                <a:off x="3761910" y="539043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6" name="אליפסה 155"/>
              <p:cNvSpPr/>
              <p:nvPr/>
            </p:nvSpPr>
            <p:spPr>
              <a:xfrm>
                <a:off x="3860304" y="511647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7" name="אליפסה 156"/>
              <p:cNvSpPr/>
              <p:nvPr/>
            </p:nvSpPr>
            <p:spPr>
              <a:xfrm>
                <a:off x="4012704" y="5268870"/>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59" name="אליפסה 158"/>
            <p:cNvSpPr/>
            <p:nvPr/>
          </p:nvSpPr>
          <p:spPr bwMode="auto">
            <a:xfrm>
              <a:off x="4741254" y="4063875"/>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0" name="אליפסה 159"/>
            <p:cNvSpPr/>
            <p:nvPr/>
          </p:nvSpPr>
          <p:spPr bwMode="auto">
            <a:xfrm>
              <a:off x="4558159" y="4386321"/>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175" name="מלבן 8"/>
            <p:cNvSpPr>
              <a:spLocks noChangeArrowheads="1"/>
            </p:cNvSpPr>
            <p:nvPr/>
          </p:nvSpPr>
          <p:spPr bwMode="auto">
            <a:xfrm>
              <a:off x="5779005" y="1920541"/>
              <a:ext cx="1133627" cy="64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dirty="0">
                  <a:solidFill>
                    <a:srgbClr val="000000"/>
                  </a:solidFill>
                </a:rPr>
                <a:t>טיפת שומן</a:t>
              </a:r>
            </a:p>
            <a:p>
              <a:pPr algn="ctr"/>
              <a:r>
                <a:rPr lang="he-IL" dirty="0">
                  <a:solidFill>
                    <a:srgbClr val="000000"/>
                  </a:solidFill>
                </a:rPr>
                <a:t>גדולה </a:t>
              </a:r>
              <a:endParaRPr lang="he-IL" dirty="0">
                <a:solidFill>
                  <a:prstClr val="black"/>
                </a:solidFill>
              </a:endParaRPr>
            </a:p>
          </p:txBody>
        </p:sp>
        <p:sp>
          <p:nvSpPr>
            <p:cNvPr id="46176" name="מלבן 161"/>
            <p:cNvSpPr>
              <a:spLocks noChangeArrowheads="1"/>
            </p:cNvSpPr>
            <p:nvPr/>
          </p:nvSpPr>
          <p:spPr bwMode="auto">
            <a:xfrm>
              <a:off x="7091947" y="3406958"/>
              <a:ext cx="761736"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dirty="0">
                  <a:solidFill>
                    <a:srgbClr val="000000"/>
                  </a:solidFill>
                </a:rPr>
                <a:t>תחליב</a:t>
              </a:r>
              <a:endParaRPr lang="he-IL" dirty="0">
                <a:solidFill>
                  <a:prstClr val="black"/>
                </a:solidFill>
              </a:endParaRPr>
            </a:p>
          </p:txBody>
        </p:sp>
        <p:sp>
          <p:nvSpPr>
            <p:cNvPr id="46177" name="מלבן 162"/>
            <p:cNvSpPr>
              <a:spLocks noChangeArrowheads="1"/>
            </p:cNvSpPr>
            <p:nvPr/>
          </p:nvSpPr>
          <p:spPr bwMode="auto">
            <a:xfrm>
              <a:off x="3636718" y="4550620"/>
              <a:ext cx="1087141" cy="3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dirty="0">
                  <a:solidFill>
                    <a:srgbClr val="000000"/>
                  </a:solidFill>
                </a:rPr>
                <a:t>מלחי מרה</a:t>
              </a:r>
              <a:endParaRPr lang="he-IL" dirty="0">
                <a:solidFill>
                  <a:prstClr val="black"/>
                </a:solidFill>
              </a:endParaRPr>
            </a:p>
          </p:txBody>
        </p:sp>
        <p:sp>
          <p:nvSpPr>
            <p:cNvPr id="18" name="חץ למטה 17"/>
            <p:cNvSpPr/>
            <p:nvPr/>
          </p:nvSpPr>
          <p:spPr>
            <a:xfrm>
              <a:off x="6122912" y="3175372"/>
              <a:ext cx="350832" cy="335034"/>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3" name="מחבר חץ ישר 2"/>
            <p:cNvCxnSpPr/>
            <p:nvPr/>
          </p:nvCxnSpPr>
          <p:spPr>
            <a:xfrm>
              <a:off x="2222481" y="3492940"/>
              <a:ext cx="1412854" cy="484291"/>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6180" name="קבוצה 4"/>
            <p:cNvGrpSpPr>
              <a:grpSpLocks/>
            </p:cNvGrpSpPr>
            <p:nvPr/>
          </p:nvGrpSpPr>
          <p:grpSpPr bwMode="auto">
            <a:xfrm>
              <a:off x="5842324" y="3772243"/>
              <a:ext cx="451790" cy="406851"/>
              <a:chOff x="5782852" y="3930391"/>
              <a:chExt cx="451795" cy="406896"/>
            </a:xfrm>
          </p:grpSpPr>
          <p:sp>
            <p:nvSpPr>
              <p:cNvPr id="180" name="אליפסה 179"/>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1" name="אליפסה 180"/>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2" name="אליפסה 181"/>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3" name="אליפסה 182"/>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4" name="אליפסה 183"/>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5" name="אליפסה 184"/>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46181" name="קבוצה 4"/>
            <p:cNvGrpSpPr>
              <a:grpSpLocks/>
            </p:cNvGrpSpPr>
            <p:nvPr/>
          </p:nvGrpSpPr>
          <p:grpSpPr bwMode="auto">
            <a:xfrm>
              <a:off x="6677982" y="4033810"/>
              <a:ext cx="451790" cy="406851"/>
              <a:chOff x="5782852" y="3930391"/>
              <a:chExt cx="451795" cy="406896"/>
            </a:xfrm>
          </p:grpSpPr>
          <p:sp>
            <p:nvSpPr>
              <p:cNvPr id="187" name="אליפסה 186"/>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8" name="אליפסה 187"/>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9" name="אליפסה 188"/>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0" name="אליפסה 189"/>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1" name="אליפסה 190"/>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2" name="אליפסה 191"/>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46182" name="קבוצה 4"/>
            <p:cNvGrpSpPr>
              <a:grpSpLocks/>
            </p:cNvGrpSpPr>
            <p:nvPr/>
          </p:nvGrpSpPr>
          <p:grpSpPr bwMode="auto">
            <a:xfrm>
              <a:off x="5571162" y="4320384"/>
              <a:ext cx="451790" cy="406851"/>
              <a:chOff x="5782852" y="3930391"/>
              <a:chExt cx="451795" cy="406896"/>
            </a:xfrm>
          </p:grpSpPr>
          <p:sp>
            <p:nvSpPr>
              <p:cNvPr id="194" name="אליפסה 193"/>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5" name="אליפסה 194"/>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6" name="אליפסה 195"/>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7" name="אליפסה 196"/>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8" name="אליפסה 197"/>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9" name="אליפסה 198"/>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46183" name="קבוצה 4"/>
            <p:cNvGrpSpPr>
              <a:grpSpLocks/>
            </p:cNvGrpSpPr>
            <p:nvPr/>
          </p:nvGrpSpPr>
          <p:grpSpPr bwMode="auto">
            <a:xfrm>
              <a:off x="5300000" y="3345392"/>
              <a:ext cx="451790" cy="406851"/>
              <a:chOff x="5782852" y="3930391"/>
              <a:chExt cx="451795" cy="406896"/>
            </a:xfrm>
          </p:grpSpPr>
          <p:sp>
            <p:nvSpPr>
              <p:cNvPr id="201" name="אליפסה 200"/>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2" name="אליפסה 201"/>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3" name="אליפסה 202"/>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4" name="אליפסה 203"/>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5" name="אליפסה 204"/>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6" name="אליפסה 205"/>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46184" name="קבוצה 4"/>
            <p:cNvGrpSpPr>
              <a:grpSpLocks/>
            </p:cNvGrpSpPr>
            <p:nvPr/>
          </p:nvGrpSpPr>
          <p:grpSpPr bwMode="auto">
            <a:xfrm>
              <a:off x="6506092" y="4550076"/>
              <a:ext cx="451790" cy="406851"/>
              <a:chOff x="5782852" y="3930391"/>
              <a:chExt cx="451795" cy="406896"/>
            </a:xfrm>
          </p:grpSpPr>
          <p:sp>
            <p:nvSpPr>
              <p:cNvPr id="208" name="אליפסה 207"/>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9" name="אליפסה 208"/>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0" name="אליפסה 209"/>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1" name="אליפסה 210"/>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אליפסה 211"/>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3" name="אליפסה 212"/>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46185" name="קבוצה 4"/>
            <p:cNvGrpSpPr>
              <a:grpSpLocks/>
            </p:cNvGrpSpPr>
            <p:nvPr/>
          </p:nvGrpSpPr>
          <p:grpSpPr bwMode="auto">
            <a:xfrm>
              <a:off x="7437983" y="4367568"/>
              <a:ext cx="451790" cy="406851"/>
              <a:chOff x="5782852" y="3930391"/>
              <a:chExt cx="451795" cy="406896"/>
            </a:xfrm>
          </p:grpSpPr>
          <p:sp>
            <p:nvSpPr>
              <p:cNvPr id="215" name="אליפסה 214"/>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6" name="אליפסה 215"/>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7" name="אליפסה 216"/>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8" name="אליפסה 217"/>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9" name="אליפסה 218"/>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0" name="אליפסה 219"/>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grpSp>
        <p:nvGrpSpPr>
          <p:cNvPr id="46087" name="קבוצה 5"/>
          <p:cNvGrpSpPr>
            <a:grpSpLocks/>
          </p:cNvGrpSpPr>
          <p:nvPr/>
        </p:nvGrpSpPr>
        <p:grpSpPr bwMode="auto">
          <a:xfrm>
            <a:off x="393700" y="5180013"/>
            <a:ext cx="8407400" cy="1509712"/>
            <a:chOff x="393700" y="5180013"/>
            <a:chExt cx="8407082" cy="1509712"/>
          </a:xfrm>
        </p:grpSpPr>
        <p:sp>
          <p:nvSpPr>
            <p:cNvPr id="46094" name="מלבן 11"/>
            <p:cNvSpPr>
              <a:spLocks noChangeArrowheads="1"/>
            </p:cNvSpPr>
            <p:nvPr/>
          </p:nvSpPr>
          <p:spPr bwMode="auto">
            <a:xfrm>
              <a:off x="3032328" y="5349875"/>
              <a:ext cx="5722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dirty="0">
                  <a:solidFill>
                    <a:prstClr val="black"/>
                  </a:solidFill>
                </a:rPr>
                <a:t>היתרון בהפיכת השומנים לתחליב</a:t>
              </a:r>
              <a:r>
                <a:rPr lang="he-IL" dirty="0">
                  <a:solidFill>
                    <a:prstClr val="black"/>
                  </a:solidFill>
                </a:rPr>
                <a:t>:</a:t>
              </a:r>
            </a:p>
            <a:p>
              <a:r>
                <a:rPr lang="he-IL" dirty="0">
                  <a:solidFill>
                    <a:prstClr val="black"/>
                  </a:solidFill>
                </a:rPr>
                <a:t>לטיפות הקטנות יש יחס שטח פנים/נפח גדול יותר</a:t>
              </a:r>
            </a:p>
            <a:p>
              <a:r>
                <a:rPr lang="he-IL" dirty="0">
                  <a:solidFill>
                    <a:prstClr val="black"/>
                  </a:solidFill>
                </a:rPr>
                <a:t>מאשר לטיפה הגדולה. שטח פנים גדול מאפשר </a:t>
              </a:r>
            </a:p>
            <a:p>
              <a:r>
                <a:rPr lang="he-IL" dirty="0">
                  <a:solidFill>
                    <a:prstClr val="black"/>
                  </a:solidFill>
                </a:rPr>
                <a:t>מגע רב יותר בין אנזימי העיכול </a:t>
              </a:r>
              <a:r>
                <a:rPr lang="he-IL" dirty="0" smtClean="0">
                  <a:solidFill>
                    <a:prstClr val="black"/>
                  </a:solidFill>
                </a:rPr>
                <a:t>לבין </a:t>
              </a:r>
              <a:r>
                <a:rPr lang="he-IL" dirty="0">
                  <a:solidFill>
                    <a:prstClr val="black"/>
                  </a:solidFill>
                </a:rPr>
                <a:t>השומן.</a:t>
              </a:r>
            </a:p>
          </p:txBody>
        </p:sp>
        <p:pic>
          <p:nvPicPr>
            <p:cNvPr id="46095" name="Picture 7" descr="Z:\Sheila\נחשון\התא\אנזימים\אנזימים - אנימציות\סימולציות\איורים\פירוק\אנזים של פירוק.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17532">
              <a:off x="3661980" y="6344085"/>
              <a:ext cx="566690" cy="21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7" descr="Z:\Sheila\נחשון\התא\אנזימים\אנזימים - אנימציות\סימולציות\איורים\פירוק\אנזים של פירוק.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52093">
              <a:off x="3033835" y="6360645"/>
              <a:ext cx="566690" cy="21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7" descr="Z:\Sheila\נחשון\התא\אנזימים\אנזימים - אנימציות\סימולציות\איורים\פירוק\אנזים של פירוק.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153419">
              <a:off x="3526409" y="5637565"/>
              <a:ext cx="566706" cy="21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7" descr="Z:\Sheila\נחשון\התא\אנזימים\אנזימים - אנימציות\סימולציות\איורים\פירוק\אנזים של פירוק.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90863" y="5591175"/>
              <a:ext cx="2111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9" name="מלבן 183"/>
            <p:cNvSpPr>
              <a:spLocks noChangeArrowheads="1"/>
            </p:cNvSpPr>
            <p:nvPr/>
          </p:nvSpPr>
          <p:spPr bwMode="auto">
            <a:xfrm>
              <a:off x="393700" y="5367338"/>
              <a:ext cx="23923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האנזים </a:t>
              </a:r>
              <a:r>
                <a:rPr lang="he-IL" dirty="0">
                  <a:solidFill>
                    <a:srgbClr val="FF6600"/>
                  </a:solidFill>
                </a:rPr>
                <a:t>ליפאז </a:t>
              </a:r>
              <a:r>
                <a:rPr lang="he-IL" dirty="0">
                  <a:solidFill>
                    <a:srgbClr val="000000"/>
                  </a:solidFill>
                </a:rPr>
                <a:t>המפרק שומנים לגליצרול ולחומצות שומניות</a:t>
              </a:r>
              <a:endParaRPr lang="he-IL" dirty="0">
                <a:solidFill>
                  <a:prstClr val="black"/>
                </a:solidFill>
              </a:endParaRPr>
            </a:p>
          </p:txBody>
        </p:sp>
        <p:cxnSp>
          <p:nvCxnSpPr>
            <p:cNvPr id="43009" name="מחבר חץ ישר 43008"/>
            <p:cNvCxnSpPr/>
            <p:nvPr/>
          </p:nvCxnSpPr>
          <p:spPr>
            <a:xfrm>
              <a:off x="2785973" y="5741988"/>
              <a:ext cx="2317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11" name="מלבן 43010"/>
            <p:cNvSpPr/>
            <p:nvPr/>
          </p:nvSpPr>
          <p:spPr>
            <a:xfrm>
              <a:off x="423862" y="5180013"/>
              <a:ext cx="8376920" cy="1509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46102" name="קבוצה 4"/>
            <p:cNvGrpSpPr>
              <a:grpSpLocks/>
            </p:cNvGrpSpPr>
            <p:nvPr/>
          </p:nvGrpSpPr>
          <p:grpSpPr bwMode="auto">
            <a:xfrm>
              <a:off x="3353552" y="5874544"/>
              <a:ext cx="451790" cy="406851"/>
              <a:chOff x="5782852" y="3930391"/>
              <a:chExt cx="451795" cy="406896"/>
            </a:xfrm>
          </p:grpSpPr>
          <p:sp>
            <p:nvSpPr>
              <p:cNvPr id="222" name="אליפסה 221"/>
              <p:cNvSpPr/>
              <p:nvPr/>
            </p:nvSpPr>
            <p:spPr>
              <a:xfrm>
                <a:off x="5901680" y="4004044"/>
                <a:ext cx="216024" cy="241803"/>
              </a:xfrm>
              <a:prstGeom prst="ellipse">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3" name="אליפסה 222"/>
              <p:cNvSpPr/>
              <p:nvPr/>
            </p:nvSpPr>
            <p:spPr>
              <a:xfrm>
                <a:off x="6126635" y="4154759"/>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4" name="אליפסה 223"/>
              <p:cNvSpPr/>
              <p:nvPr/>
            </p:nvSpPr>
            <p:spPr>
              <a:xfrm>
                <a:off x="5855470" y="3930391"/>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5" name="אליפסה 224"/>
              <p:cNvSpPr/>
              <p:nvPr/>
            </p:nvSpPr>
            <p:spPr>
              <a:xfrm>
                <a:off x="6072630" y="3961847"/>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6" name="אליפסה 225"/>
              <p:cNvSpPr/>
              <p:nvPr/>
            </p:nvSpPr>
            <p:spPr>
              <a:xfrm>
                <a:off x="5960444" y="4216386"/>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7" name="אליפסה 226"/>
              <p:cNvSpPr/>
              <p:nvPr/>
            </p:nvSpPr>
            <p:spPr>
              <a:xfrm>
                <a:off x="5782852" y="4122864"/>
                <a:ext cx="108012" cy="120901"/>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228" name="אליפסה 227"/>
          <p:cNvSpPr/>
          <p:nvPr/>
        </p:nvSpPr>
        <p:spPr bwMode="auto">
          <a:xfrm>
            <a:off x="5001685" y="4230949"/>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9" name="אליפסה 228"/>
          <p:cNvSpPr/>
          <p:nvPr/>
        </p:nvSpPr>
        <p:spPr bwMode="auto">
          <a:xfrm>
            <a:off x="4988059" y="4631643"/>
            <a:ext cx="108011" cy="120888"/>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5" name="Slide Number Placeholder 15"/>
          <p:cNvSpPr txBox="1">
            <a:spLocks/>
          </p:cNvSpPr>
          <p:nvPr/>
        </p:nvSpPr>
        <p:spPr bwMode="auto">
          <a:xfrm>
            <a:off x="107950" y="6525384"/>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
        <p:nvSpPr>
          <p:cNvPr id="104"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502498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bwMode="auto">
          <a:xfrm>
            <a:off x="468313" y="44664"/>
            <a:ext cx="8229600" cy="5048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אבנים בכיס המרה – הרחבה</a:t>
            </a:r>
            <a:endParaRPr lang="en-US" sz="1800" b="1" dirty="0">
              <a:solidFill>
                <a:schemeClr val="accent3"/>
              </a:solidFill>
            </a:endParaRPr>
          </a:p>
        </p:txBody>
      </p:sp>
      <p:sp>
        <p:nvSpPr>
          <p:cNvPr id="47109" name="Rectangle 3"/>
          <p:cNvSpPr txBox="1">
            <a:spLocks noChangeArrowheads="1"/>
          </p:cNvSpPr>
          <p:nvPr/>
        </p:nvSpPr>
        <p:spPr bwMode="auto">
          <a:xfrm>
            <a:off x="539552" y="5907038"/>
            <a:ext cx="7848600" cy="7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pPr>
            <a:r>
              <a:rPr lang="he-IL" dirty="0">
                <a:solidFill>
                  <a:prstClr val="black"/>
                </a:solidFill>
              </a:rPr>
              <a:t>לעיתים נוצרות אבנים בכיס המרה או בצינור המחבר בינו ובין התריסריון. </a:t>
            </a:r>
          </a:p>
          <a:p>
            <a:pPr eaLnBrk="1" hangingPunct="1">
              <a:spcBef>
                <a:spcPct val="20000"/>
              </a:spcBef>
            </a:pPr>
            <a:r>
              <a:rPr lang="he-IL" dirty="0">
                <a:solidFill>
                  <a:prstClr val="black"/>
                </a:solidFill>
              </a:rPr>
              <a:t>האבנים </a:t>
            </a:r>
            <a:r>
              <a:rPr lang="he-IL" dirty="0" smtClean="0">
                <a:solidFill>
                  <a:prstClr val="black"/>
                </a:solidFill>
              </a:rPr>
              <a:t>נוצרות </a:t>
            </a:r>
            <a:r>
              <a:rPr lang="he-IL" dirty="0">
                <a:solidFill>
                  <a:prstClr val="black"/>
                </a:solidFill>
              </a:rPr>
              <a:t>ממשקעים של חומרים שאינם מסיסים במים.</a:t>
            </a:r>
          </a:p>
        </p:txBody>
      </p:sp>
      <p:pic>
        <p:nvPicPr>
          <p:cNvPr id="47110" name="Picture 7" descr="File:Scaled Gall Stone .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7511" y="692696"/>
            <a:ext cx="6534544" cy="489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מלבן 2"/>
          <p:cNvSpPr>
            <a:spLocks noChangeArrowheads="1"/>
          </p:cNvSpPr>
          <p:nvPr/>
        </p:nvSpPr>
        <p:spPr bwMode="auto">
          <a:xfrm>
            <a:off x="1157511" y="5517232"/>
            <a:ext cx="23407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solidFill>
                  <a:prstClr val="black"/>
                </a:solidFill>
              </a:rPr>
              <a:t>Paul Chau at </a:t>
            </a:r>
            <a:r>
              <a:rPr lang="en-US" sz="1100" u="sng" dirty="0">
                <a:solidFill>
                  <a:prstClr val="black"/>
                </a:solidFill>
                <a:hlinkClick r:id="rId4"/>
              </a:rPr>
              <a:t>Wikimedia commons</a:t>
            </a:r>
            <a:endParaRPr lang="en-US" sz="1100" dirty="0">
              <a:solidFill>
                <a:prstClr val="black"/>
              </a:solidFill>
            </a:endParaRPr>
          </a:p>
        </p:txBody>
      </p:sp>
      <p:sp>
        <p:nvSpPr>
          <p:cNvPr id="9"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973181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9E70FB9-0FEA-47C2-A1C9-F92B56CA88BE}" type="slidenum">
              <a:rPr lang="he-IL" sz="1800" smtClean="0"/>
              <a:pPr fontAlgn="base">
                <a:spcBef>
                  <a:spcPct val="0"/>
                </a:spcBef>
                <a:spcAft>
                  <a:spcPct val="0"/>
                </a:spcAft>
                <a:defRPr/>
              </a:pPr>
              <a:t>23</a:t>
            </a:fld>
            <a:endParaRPr lang="he-IL" sz="1800" dirty="0" smtClean="0"/>
          </a:p>
        </p:txBody>
      </p:sp>
      <p:sp>
        <p:nvSpPr>
          <p:cNvPr id="26628"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6</a:t>
            </a:r>
            <a:endParaRPr lang="he-IL" sz="1800" dirty="0" smtClean="0"/>
          </a:p>
        </p:txBody>
      </p:sp>
      <p:sp>
        <p:nvSpPr>
          <p:cNvPr id="8" name="TextBox 7"/>
          <p:cNvSpPr txBox="1"/>
          <p:nvPr/>
        </p:nvSpPr>
        <p:spPr>
          <a:xfrm>
            <a:off x="348878" y="476672"/>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6:</a:t>
            </a:r>
          </a:p>
          <a:p>
            <a:pPr>
              <a:defRPr/>
            </a:pPr>
            <a:r>
              <a:rPr lang="he-IL" dirty="0">
                <a:solidFill>
                  <a:srgbClr val="1F497D"/>
                </a:solidFill>
              </a:rPr>
              <a:t>בבדיקה של חולה נמצאו שומנים בצואה. הרופא חשד שיש לו אבנים בצינור המוליך את מלחי המרה אל התריסריון (בשפת היומיום "אבנים במרה").</a:t>
            </a:r>
          </a:p>
          <a:p>
            <a:pPr>
              <a:defRPr/>
            </a:pPr>
            <a:r>
              <a:rPr lang="he-IL" dirty="0">
                <a:solidFill>
                  <a:srgbClr val="1F497D"/>
                </a:solidFill>
              </a:rPr>
              <a:t>הסבירו: מה הבסיס לחשד זה?</a:t>
            </a: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7"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27FB97-D067-4341-881A-492C0E6CE70C}" type="slidenum">
              <a:rPr lang="he-IL" sz="1800" smtClean="0"/>
              <a:pPr fontAlgn="base">
                <a:spcBef>
                  <a:spcPct val="0"/>
                </a:spcBef>
                <a:spcAft>
                  <a:spcPct val="0"/>
                </a:spcAft>
                <a:defRPr/>
              </a:pPr>
              <a:t>24</a:t>
            </a:fld>
            <a:endParaRPr lang="he-IL" sz="1800" dirty="0" smtClean="0"/>
          </a:p>
        </p:txBody>
      </p:sp>
      <p:sp>
        <p:nvSpPr>
          <p:cNvPr id="27652"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Rectangle 12"/>
          <p:cNvSpPr/>
          <p:nvPr/>
        </p:nvSpPr>
        <p:spPr>
          <a:xfrm>
            <a:off x="395556" y="1917998"/>
            <a:ext cx="8012113" cy="29511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r>
              <a:rPr lang="he-IL" dirty="0">
                <a:solidFill>
                  <a:srgbClr val="000000"/>
                </a:solidFill>
              </a:rPr>
              <a:t>מלחי המרה גורמים להפיכת השומנים במזון </a:t>
            </a:r>
            <a:r>
              <a:rPr lang="he-IL" dirty="0">
                <a:solidFill>
                  <a:srgbClr val="FF6600"/>
                </a:solidFill>
              </a:rPr>
              <a:t>לתחליב, </a:t>
            </a:r>
            <a:r>
              <a:rPr lang="he-IL" dirty="0">
                <a:solidFill>
                  <a:srgbClr val="000000"/>
                </a:solidFill>
              </a:rPr>
              <a:t>כלומר </a:t>
            </a:r>
            <a:r>
              <a:rPr lang="he-IL" dirty="0">
                <a:solidFill>
                  <a:schemeClr val="tx1"/>
                </a:solidFill>
              </a:rPr>
              <a:t>מטיפות שומן גדולות לטיפות זעירות. היתרון בהגדלת היחס שטח פנים/ נפח של טיפות השומן מאפשר מגע רב יותר בין אנזימי עיכול (המסיסים במים) לבין השומן ( שאינו מסיס במים).</a:t>
            </a:r>
          </a:p>
          <a:p>
            <a:pPr>
              <a:defRPr/>
            </a:pPr>
            <a:r>
              <a:rPr lang="he-IL" dirty="0">
                <a:solidFill>
                  <a:schemeClr val="tx1"/>
                </a:solidFill>
              </a:rPr>
              <a:t>בהעדר מלחי המרה עקב החסימה בצינור, פירוק השומנים נפגע, והם לא יכלו להיספג לדם (המולקולות שלהם נותרו גדולות מדי), ולכן השומנים נשארו בצינור העיכול ויצאו בצואה.</a:t>
            </a:r>
          </a:p>
          <a:p>
            <a:pPr>
              <a:defRPr/>
            </a:pPr>
            <a:endParaRPr lang="he-IL" dirty="0">
              <a:solidFill>
                <a:schemeClr val="tx1"/>
              </a:solidFill>
            </a:endParaRPr>
          </a:p>
          <a:p>
            <a:pPr>
              <a:defRPr/>
            </a:pPr>
            <a:r>
              <a:rPr lang="he-IL" sz="1600" dirty="0">
                <a:solidFill>
                  <a:schemeClr val="tx1"/>
                </a:solidFill>
              </a:rPr>
              <a:t>* לעתים, במקרים כאלו, יש לצואה צבע אפרפר, עקב העדר </a:t>
            </a:r>
            <a:r>
              <a:rPr lang="he-IL" sz="1600" noProof="1">
                <a:solidFill>
                  <a:schemeClr val="tx1"/>
                </a:solidFill>
              </a:rPr>
              <a:t>בילוריבין, </a:t>
            </a:r>
            <a:r>
              <a:rPr lang="he-IL" sz="1600" noProof="1">
                <a:solidFill>
                  <a:srgbClr val="000000"/>
                </a:solidFill>
              </a:rPr>
              <a:t>שהוא החומר הנותן לצואה את צבעה האופייני. (בילוריבין נוצר בכבד מפירוק המוגלובין, הוא עובר לכיס המרה ומופרש לצינור העיכול בתוך מיץ המרה). </a:t>
            </a:r>
            <a:endParaRPr lang="he-IL" sz="1600" b="1" noProof="1">
              <a:solidFill>
                <a:srgbClr val="000000"/>
              </a:solidFill>
            </a:endParaRPr>
          </a:p>
        </p:txBody>
      </p:sp>
      <p:sp>
        <p:nvSpPr>
          <p:cNvPr id="9" name="TextBox 8"/>
          <p:cNvSpPr txBox="1"/>
          <p:nvPr/>
        </p:nvSpPr>
        <p:spPr>
          <a:xfrm>
            <a:off x="293688" y="4937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6:</a:t>
            </a:r>
          </a:p>
          <a:p>
            <a:pPr>
              <a:defRPr/>
            </a:pPr>
            <a:r>
              <a:rPr lang="he-IL" dirty="0">
                <a:solidFill>
                  <a:srgbClr val="1F497D"/>
                </a:solidFill>
              </a:rPr>
              <a:t>בבדיקה של חולה נמצאו שומנים בצואה. הרופא חשד שיש לו אבנים בצינור המוליך את מלחי המרה אל התריסריון (בשפת היומיום "אבנים במרה").</a:t>
            </a:r>
          </a:p>
          <a:p>
            <a:pPr>
              <a:defRPr/>
            </a:pPr>
            <a:r>
              <a:rPr lang="he-IL" dirty="0">
                <a:solidFill>
                  <a:srgbClr val="1F497D"/>
                </a:solidFill>
              </a:rPr>
              <a:t>הסבירו: מה הבסיס לחשד זה?</a:t>
            </a: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24</a:t>
            </a:fld>
            <a:endParaRPr lang="he-IL" sz="1100" dirty="0" smtClean="0">
              <a:solidFill>
                <a:prstClr val="white">
                  <a:lumMod val="75000"/>
                </a:prstClr>
              </a:solidFill>
            </a:endParaRPr>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bwMode="auto">
          <a:xfrm>
            <a:off x="139700" y="1556792"/>
            <a:ext cx="8763000" cy="3552825"/>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C4EA41-907E-4D7E-B20B-A9EB559E6525}" type="slidenum">
              <a:rPr lang="he-IL" sz="1800" smtClean="0"/>
              <a:pPr fontAlgn="base">
                <a:spcBef>
                  <a:spcPct val="0"/>
                </a:spcBef>
                <a:spcAft>
                  <a:spcPct val="0"/>
                </a:spcAft>
                <a:defRPr/>
              </a:pPr>
              <a:t>25</a:t>
            </a:fld>
            <a:endParaRPr lang="he-IL" sz="1800" dirty="0" smtClean="0"/>
          </a:p>
        </p:txBody>
      </p:sp>
      <p:sp>
        <p:nvSpPr>
          <p:cNvPr id="28676"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התהליכים המתרחשים במעי הדק: סיום העיכול הכימי</a:t>
            </a:r>
            <a:endParaRPr lang="he-IL" sz="1800" dirty="0" smtClean="0"/>
          </a:p>
        </p:txBody>
      </p:sp>
      <p:sp>
        <p:nvSpPr>
          <p:cNvPr id="28680" name="מלבן 9"/>
          <p:cNvSpPr>
            <a:spLocks noChangeArrowheads="1"/>
          </p:cNvSpPr>
          <p:nvPr/>
        </p:nvSpPr>
        <p:spPr bwMode="auto">
          <a:xfrm>
            <a:off x="395289" y="504703"/>
            <a:ext cx="80518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noProof="1">
                <a:solidFill>
                  <a:srgbClr val="000000"/>
                </a:solidFill>
              </a:rPr>
              <a:t>התהליכים המתרחשים במעי הדק</a:t>
            </a:r>
            <a:r>
              <a:rPr lang="he-IL" noProof="1">
                <a:solidFill>
                  <a:srgbClr val="000000"/>
                </a:solidFill>
              </a:rPr>
              <a:t>: </a:t>
            </a:r>
          </a:p>
          <a:p>
            <a:r>
              <a:rPr lang="he-IL" b="1" noProof="1" smtClean="0">
                <a:solidFill>
                  <a:srgbClr val="FF6600"/>
                </a:solidFill>
              </a:rPr>
              <a:t>א. סיום </a:t>
            </a:r>
            <a:r>
              <a:rPr lang="he-IL" b="1" noProof="1">
                <a:solidFill>
                  <a:srgbClr val="FF6600"/>
                </a:solidFill>
              </a:rPr>
              <a:t>העיכול הכימי </a:t>
            </a:r>
            <a:r>
              <a:rPr lang="he-IL" noProof="1">
                <a:solidFill>
                  <a:prstClr val="black"/>
                </a:solidFill>
              </a:rPr>
              <a:t>– </a:t>
            </a:r>
            <a:r>
              <a:rPr lang="he-IL" noProof="1">
                <a:solidFill>
                  <a:srgbClr val="000000"/>
                </a:solidFill>
              </a:rPr>
              <a:t>פירוק סופי של המזון ליחידות המבנה (חד-סוכרים, חומצות </a:t>
            </a:r>
            <a:r>
              <a:rPr lang="he-IL" noProof="1">
                <a:solidFill>
                  <a:prstClr val="black"/>
                </a:solidFill>
              </a:rPr>
              <a:t>אמיניות, גליצרול, חומצות שומן). נעשה בעזרת אנזימי עיכול המופרשים מדופן המעי.</a:t>
            </a:r>
          </a:p>
          <a:p>
            <a:endParaRPr lang="he-IL" sz="800" u="sng" noProof="1">
              <a:solidFill>
                <a:srgbClr val="FF6600"/>
              </a:solidFill>
            </a:endParaRPr>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מלבן 11"/>
          <p:cNvSpPr/>
          <p:nvPr/>
        </p:nvSpPr>
        <p:spPr bwMode="auto">
          <a:xfrm>
            <a:off x="139700" y="5115967"/>
            <a:ext cx="8763000" cy="137318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6" name="קבוצה 21523"/>
          <p:cNvGrpSpPr>
            <a:grpSpLocks/>
          </p:cNvGrpSpPr>
          <p:nvPr/>
        </p:nvGrpSpPr>
        <p:grpSpPr bwMode="auto">
          <a:xfrm>
            <a:off x="139700" y="4382005"/>
            <a:ext cx="6736556" cy="1649748"/>
            <a:chOff x="252148" y="4669771"/>
            <a:chExt cx="6736553" cy="1649593"/>
          </a:xfrm>
        </p:grpSpPr>
        <p:pic>
          <p:nvPicPr>
            <p:cNvPr id="42" name="תמונה 7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8263" y="4669771"/>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תמונה 7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2119" y="4669771"/>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תמונה 7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4406" y="4711870"/>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תמונה 7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8223" y="4711870"/>
              <a:ext cx="134047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תמונה 7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148" y="4669771"/>
              <a:ext cx="145229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קבוצה 21524"/>
          <p:cNvGrpSpPr>
            <a:grpSpLocks/>
          </p:cNvGrpSpPr>
          <p:nvPr/>
        </p:nvGrpSpPr>
        <p:grpSpPr bwMode="auto">
          <a:xfrm>
            <a:off x="3073532" y="2543090"/>
            <a:ext cx="4162707" cy="1755408"/>
            <a:chOff x="3546019" y="2831029"/>
            <a:chExt cx="4162705" cy="1755243"/>
          </a:xfrm>
        </p:grpSpPr>
        <p:pic>
          <p:nvPicPr>
            <p:cNvPr id="3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8560" y="4026513"/>
              <a:ext cx="380127" cy="31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800" y="2831029"/>
              <a:ext cx="1234005" cy="77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86573" y="3821522"/>
              <a:ext cx="940817" cy="33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56244" y="4218971"/>
              <a:ext cx="2052480" cy="3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46019" y="3035485"/>
              <a:ext cx="824832" cy="58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מלבן 5"/>
          <p:cNvSpPr>
            <a:spLocks noChangeArrowheads="1"/>
          </p:cNvSpPr>
          <p:nvPr/>
        </p:nvSpPr>
        <p:spPr bwMode="auto">
          <a:xfrm>
            <a:off x="5459589" y="1844824"/>
            <a:ext cx="819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שומנים</a:t>
            </a:r>
            <a:endParaRPr lang="he-IL" dirty="0">
              <a:solidFill>
                <a:prstClr val="black"/>
              </a:solidFill>
            </a:endParaRPr>
          </a:p>
        </p:txBody>
      </p:sp>
      <p:sp>
        <p:nvSpPr>
          <p:cNvPr id="24" name="מלבן 46"/>
          <p:cNvSpPr>
            <a:spLocks noChangeArrowheads="1"/>
          </p:cNvSpPr>
          <p:nvPr/>
        </p:nvSpPr>
        <p:spPr bwMode="auto">
          <a:xfrm>
            <a:off x="6459865" y="2737746"/>
            <a:ext cx="88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חלבונים</a:t>
            </a:r>
            <a:endParaRPr lang="he-IL" dirty="0">
              <a:solidFill>
                <a:prstClr val="black"/>
              </a:solidFill>
            </a:endParaRPr>
          </a:p>
        </p:txBody>
      </p:sp>
      <p:sp>
        <p:nvSpPr>
          <p:cNvPr id="25" name="מלבן 47"/>
          <p:cNvSpPr>
            <a:spLocks noChangeArrowheads="1"/>
          </p:cNvSpPr>
          <p:nvPr/>
        </p:nvSpPr>
        <p:spPr bwMode="auto">
          <a:xfrm>
            <a:off x="6591250" y="3517116"/>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פחמימות</a:t>
            </a:r>
            <a:endParaRPr lang="he-IL" dirty="0">
              <a:solidFill>
                <a:prstClr val="black"/>
              </a:solidFill>
            </a:endParaRPr>
          </a:p>
        </p:txBody>
      </p:sp>
      <p:sp>
        <p:nvSpPr>
          <p:cNvPr id="27" name="מלבן 49"/>
          <p:cNvSpPr>
            <a:spLocks noChangeArrowheads="1"/>
          </p:cNvSpPr>
          <p:nvPr/>
        </p:nvSpPr>
        <p:spPr bwMode="auto">
          <a:xfrm>
            <a:off x="3056984" y="2175023"/>
            <a:ext cx="857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חומצות</a:t>
            </a:r>
          </a:p>
          <a:p>
            <a:r>
              <a:rPr lang="he-IL" noProof="1">
                <a:solidFill>
                  <a:srgbClr val="000000"/>
                </a:solidFill>
              </a:rPr>
              <a:t>אמיניות</a:t>
            </a:r>
            <a:endParaRPr lang="he-IL" dirty="0">
              <a:solidFill>
                <a:prstClr val="black"/>
              </a:solidFill>
            </a:endParaRPr>
          </a:p>
        </p:txBody>
      </p:sp>
      <p:sp>
        <p:nvSpPr>
          <p:cNvPr id="28" name="מלבן 50"/>
          <p:cNvSpPr>
            <a:spLocks noChangeArrowheads="1"/>
          </p:cNvSpPr>
          <p:nvPr/>
        </p:nvSpPr>
        <p:spPr bwMode="auto">
          <a:xfrm>
            <a:off x="654137" y="1844824"/>
            <a:ext cx="2087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גליצרול וחומצות שומן</a:t>
            </a:r>
            <a:endParaRPr lang="he-IL" dirty="0">
              <a:solidFill>
                <a:prstClr val="black"/>
              </a:solidFill>
            </a:endParaRPr>
          </a:p>
        </p:txBody>
      </p:sp>
      <p:cxnSp>
        <p:nvCxnSpPr>
          <p:cNvPr id="29" name="מחבר חץ ישר 28"/>
          <p:cNvCxnSpPr/>
          <p:nvPr/>
        </p:nvCxnSpPr>
        <p:spPr bwMode="auto">
          <a:xfrm flipH="1">
            <a:off x="2682707" y="2060848"/>
            <a:ext cx="27638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תמונה 8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8" y="4424108"/>
            <a:ext cx="1340479" cy="160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פחית 46"/>
          <p:cNvSpPr/>
          <p:nvPr/>
        </p:nvSpPr>
        <p:spPr>
          <a:xfrm rot="5400000">
            <a:off x="4241483" y="2107654"/>
            <a:ext cx="559431" cy="8762999"/>
          </a:xfrm>
          <a:prstGeom prst="can">
            <a:avLst/>
          </a:prstGeom>
          <a:gradFill flip="none" rotWithShape="1">
            <a:gsLst>
              <a:gs pos="0">
                <a:srgbClr val="FF6600"/>
              </a:gs>
              <a:gs pos="50000">
                <a:srgbClr val="E03844"/>
              </a:gs>
              <a:gs pos="100000">
                <a:srgbClr val="9E2A06">
                  <a:alpha val="40000"/>
                </a:srgbClr>
              </a:gs>
            </a:gsLst>
            <a:path path="rect">
              <a:fillToRect l="100000" t="100000"/>
            </a:path>
            <a:tileRect r="-100000" b="-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pic>
        <p:nvPicPr>
          <p:cNvPr id="48" name="תמונה 82"/>
          <p:cNvPicPr>
            <a:picLocks noChangeAspect="1"/>
          </p:cNvPicPr>
          <p:nvPr/>
        </p:nvPicPr>
        <p:blipFill rotWithShape="1">
          <a:blip r:embed="rId3" cstate="email">
            <a:extLst>
              <a:ext uri="{28A0092B-C50C-407E-A947-70E740481C1C}">
                <a14:useLocalDpi xmlns:a14="http://schemas.microsoft.com/office/drawing/2010/main"/>
              </a:ext>
            </a:extLst>
          </a:blip>
          <a:srcRect r="43455"/>
          <a:stretch/>
        </p:blipFill>
        <p:spPr bwMode="auto">
          <a:xfrm>
            <a:off x="8144727" y="4365104"/>
            <a:ext cx="757973" cy="160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קבוצה 21522"/>
          <p:cNvGrpSpPr>
            <a:grpSpLocks/>
          </p:cNvGrpSpPr>
          <p:nvPr/>
        </p:nvGrpSpPr>
        <p:grpSpPr bwMode="auto">
          <a:xfrm>
            <a:off x="6300192" y="1760685"/>
            <a:ext cx="654050" cy="828675"/>
            <a:chOff x="6092386" y="1952216"/>
            <a:chExt cx="652938" cy="829871"/>
          </a:xfrm>
        </p:grpSpPr>
        <p:sp>
          <p:nvSpPr>
            <p:cNvPr id="50" name="מלבן 49"/>
            <p:cNvSpPr/>
            <p:nvPr/>
          </p:nvSpPr>
          <p:spPr>
            <a:xfrm>
              <a:off x="6092386" y="1952216"/>
              <a:ext cx="652938" cy="82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1" name="קבוצה 21521"/>
            <p:cNvGrpSpPr>
              <a:grpSpLocks/>
            </p:cNvGrpSpPr>
            <p:nvPr/>
          </p:nvGrpSpPr>
          <p:grpSpPr bwMode="auto">
            <a:xfrm>
              <a:off x="6128242" y="2046770"/>
              <a:ext cx="539194" cy="635445"/>
              <a:chOff x="6128242" y="2046770"/>
              <a:chExt cx="539194" cy="635445"/>
            </a:xfrm>
          </p:grpSpPr>
          <p:sp>
            <p:nvSpPr>
              <p:cNvPr id="52" name="מלבן 51"/>
              <p:cNvSpPr/>
              <p:nvPr/>
            </p:nvSpPr>
            <p:spPr bwMode="auto">
              <a:xfrm>
                <a:off x="6128242" y="2047021"/>
                <a:ext cx="105520" cy="635194"/>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מלבן 52"/>
              <p:cNvSpPr/>
              <p:nvPr/>
            </p:nvSpPr>
            <p:spPr bwMode="auto">
              <a:xfrm>
                <a:off x="6233761" y="2046770"/>
                <a:ext cx="370188"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מלבן 53"/>
              <p:cNvSpPr/>
              <p:nvPr/>
            </p:nvSpPr>
            <p:spPr bwMode="auto">
              <a:xfrm>
                <a:off x="6233762" y="2297305"/>
                <a:ext cx="433674"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מלבן 54"/>
              <p:cNvSpPr/>
              <p:nvPr/>
            </p:nvSpPr>
            <p:spPr bwMode="auto">
              <a:xfrm>
                <a:off x="6233762" y="2536573"/>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2" name="מלבן 1"/>
          <p:cNvSpPr/>
          <p:nvPr/>
        </p:nvSpPr>
        <p:spPr>
          <a:xfrm>
            <a:off x="7706539" y="2489632"/>
            <a:ext cx="1196161" cy="400110"/>
          </a:xfrm>
          <a:prstGeom prst="rect">
            <a:avLst/>
          </a:prstGeom>
        </p:spPr>
        <p:txBody>
          <a:bodyPr wrap="none">
            <a:spAutoFit/>
          </a:bodyPr>
          <a:lstStyle/>
          <a:p>
            <a:r>
              <a:rPr lang="he-IL" sz="2000" b="1" noProof="1" smtClean="0">
                <a:solidFill>
                  <a:srgbClr val="000000"/>
                </a:solidFill>
              </a:rPr>
              <a:t>חלל המעי</a:t>
            </a:r>
            <a:endParaRPr lang="he-IL" sz="2000" b="1" dirty="0">
              <a:solidFill>
                <a:prstClr val="black"/>
              </a:solidFill>
            </a:endParaRPr>
          </a:p>
        </p:txBody>
      </p:sp>
      <p:sp>
        <p:nvSpPr>
          <p:cNvPr id="56" name="מלבן 55"/>
          <p:cNvSpPr/>
          <p:nvPr/>
        </p:nvSpPr>
        <p:spPr>
          <a:xfrm>
            <a:off x="7453648" y="4915912"/>
            <a:ext cx="1217000" cy="400110"/>
          </a:xfrm>
          <a:prstGeom prst="rect">
            <a:avLst/>
          </a:prstGeom>
        </p:spPr>
        <p:txBody>
          <a:bodyPr wrap="none">
            <a:spAutoFit/>
          </a:bodyPr>
          <a:lstStyle/>
          <a:p>
            <a:r>
              <a:rPr lang="he-IL" sz="2000" b="1" noProof="1" smtClean="0">
                <a:solidFill>
                  <a:srgbClr val="000000"/>
                </a:solidFill>
              </a:rPr>
              <a:t>דופן המעי</a:t>
            </a:r>
            <a:endParaRPr lang="he-IL" sz="2000" b="1" dirty="0">
              <a:solidFill>
                <a:prstClr val="black"/>
              </a:solidFill>
            </a:endParaRPr>
          </a:p>
        </p:txBody>
      </p:sp>
      <p:sp>
        <p:nvSpPr>
          <p:cNvPr id="57" name="מלבן 56"/>
          <p:cNvSpPr/>
          <p:nvPr/>
        </p:nvSpPr>
        <p:spPr>
          <a:xfrm>
            <a:off x="7096923" y="5877272"/>
            <a:ext cx="1723549" cy="400110"/>
          </a:xfrm>
          <a:prstGeom prst="rect">
            <a:avLst/>
          </a:prstGeom>
        </p:spPr>
        <p:txBody>
          <a:bodyPr wrap="none">
            <a:spAutoFit/>
          </a:bodyPr>
          <a:lstStyle/>
          <a:p>
            <a:r>
              <a:rPr lang="he-IL" sz="2000" b="1" noProof="1" smtClean="0">
                <a:solidFill>
                  <a:srgbClr val="000000"/>
                </a:solidFill>
              </a:rPr>
              <a:t>הנוזל הבין תאי</a:t>
            </a:r>
            <a:endParaRPr lang="he-IL" sz="2000" b="1" dirty="0">
              <a:solidFill>
                <a:prstClr val="black"/>
              </a:solidFill>
            </a:endParaRPr>
          </a:p>
        </p:txBody>
      </p:sp>
      <p:sp>
        <p:nvSpPr>
          <p:cNvPr id="58" name="מלבן 57"/>
          <p:cNvSpPr/>
          <p:nvPr/>
        </p:nvSpPr>
        <p:spPr>
          <a:xfrm>
            <a:off x="7812360" y="6269250"/>
            <a:ext cx="880369" cy="400110"/>
          </a:xfrm>
          <a:prstGeom prst="rect">
            <a:avLst/>
          </a:prstGeom>
        </p:spPr>
        <p:txBody>
          <a:bodyPr wrap="none">
            <a:spAutoFit/>
          </a:bodyPr>
          <a:lstStyle/>
          <a:p>
            <a:r>
              <a:rPr lang="he-IL" sz="2000" b="1" noProof="1" smtClean="0">
                <a:solidFill>
                  <a:srgbClr val="000000"/>
                </a:solidFill>
              </a:rPr>
              <a:t>נים דם</a:t>
            </a:r>
            <a:endParaRPr lang="he-IL" sz="2000" b="1" dirty="0">
              <a:solidFill>
                <a:prstClr val="black"/>
              </a:solidFill>
            </a:endParaRPr>
          </a:p>
        </p:txBody>
      </p:sp>
      <p:sp>
        <p:nvSpPr>
          <p:cNvPr id="9" name="Slide Number Placeholder 15"/>
          <p:cNvSpPr txBox="1">
            <a:spLocks/>
          </p:cNvSpPr>
          <p:nvPr/>
        </p:nvSpPr>
        <p:spPr bwMode="auto">
          <a:xfrm>
            <a:off x="139699" y="6464408"/>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schemeClr val="tx1"/>
                </a:solidFill>
              </a:rPr>
              <a:pPr fontAlgn="base">
                <a:spcBef>
                  <a:spcPct val="0"/>
                </a:spcBef>
                <a:spcAft>
                  <a:spcPct val="0"/>
                </a:spcAft>
                <a:defRPr/>
              </a:pPr>
              <a:t>25</a:t>
            </a:fld>
            <a:endParaRPr lang="he-IL" sz="1100" dirty="0" smtClean="0">
              <a:solidFill>
                <a:schemeClr val="tx1"/>
              </a:solidFill>
            </a:endParaRPr>
          </a:p>
        </p:txBody>
      </p:sp>
      <p:grpSp>
        <p:nvGrpSpPr>
          <p:cNvPr id="77" name="קבוצה 21522"/>
          <p:cNvGrpSpPr>
            <a:grpSpLocks/>
          </p:cNvGrpSpPr>
          <p:nvPr/>
        </p:nvGrpSpPr>
        <p:grpSpPr bwMode="auto">
          <a:xfrm>
            <a:off x="1475655" y="2204864"/>
            <a:ext cx="1008115" cy="828675"/>
            <a:chOff x="6092385" y="1973922"/>
            <a:chExt cx="1006401" cy="829871"/>
          </a:xfrm>
        </p:grpSpPr>
        <p:sp>
          <p:nvSpPr>
            <p:cNvPr id="78" name="מלבן 77"/>
            <p:cNvSpPr/>
            <p:nvPr/>
          </p:nvSpPr>
          <p:spPr>
            <a:xfrm>
              <a:off x="6092385" y="1973922"/>
              <a:ext cx="1006401" cy="82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79" name="קבוצה 21521"/>
            <p:cNvGrpSpPr>
              <a:grpSpLocks/>
            </p:cNvGrpSpPr>
            <p:nvPr/>
          </p:nvGrpSpPr>
          <p:grpSpPr bwMode="auto">
            <a:xfrm>
              <a:off x="6128242" y="2027569"/>
              <a:ext cx="777015" cy="664937"/>
              <a:chOff x="6128242" y="2027569"/>
              <a:chExt cx="777015" cy="664937"/>
            </a:xfrm>
          </p:grpSpPr>
          <p:sp>
            <p:nvSpPr>
              <p:cNvPr id="80" name="מלבן 79"/>
              <p:cNvSpPr/>
              <p:nvPr/>
            </p:nvSpPr>
            <p:spPr bwMode="auto">
              <a:xfrm>
                <a:off x="6128242" y="2047021"/>
                <a:ext cx="105520" cy="635194"/>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1" name="מלבן 80"/>
              <p:cNvSpPr/>
              <p:nvPr/>
            </p:nvSpPr>
            <p:spPr bwMode="auto">
              <a:xfrm>
                <a:off x="6535069" y="2027569"/>
                <a:ext cx="370188"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2" name="מלבן 81"/>
              <p:cNvSpPr/>
              <p:nvPr/>
            </p:nvSpPr>
            <p:spPr bwMode="auto">
              <a:xfrm>
                <a:off x="6437409" y="2297305"/>
                <a:ext cx="433674"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3" name="מלבן 82"/>
              <p:cNvSpPr/>
              <p:nvPr/>
            </p:nvSpPr>
            <p:spPr bwMode="auto">
              <a:xfrm>
                <a:off x="6339418" y="2546864"/>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Tree>
    <p:extLst>
      <p:ext uri="{BB962C8B-B14F-4D97-AF65-F5344CB8AC3E}">
        <p14:creationId xmlns:p14="http://schemas.microsoft.com/office/powerpoint/2010/main" val="4283131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bwMode="auto">
          <a:xfrm>
            <a:off x="353056" y="1772816"/>
            <a:ext cx="4285103" cy="3336801"/>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641981" y="657229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C4EA41-907E-4D7E-B20B-A9EB559E6525}" type="slidenum">
              <a:rPr lang="he-IL" sz="1800" smtClean="0"/>
              <a:pPr fontAlgn="base">
                <a:spcBef>
                  <a:spcPct val="0"/>
                </a:spcBef>
                <a:spcAft>
                  <a:spcPct val="0"/>
                </a:spcAft>
                <a:defRPr/>
              </a:pPr>
              <a:t>26</a:t>
            </a:fld>
            <a:endParaRPr lang="he-IL" sz="1800" dirty="0" smtClean="0"/>
          </a:p>
        </p:txBody>
      </p:sp>
      <p:sp>
        <p:nvSpPr>
          <p:cNvPr id="28676"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a:solidFill>
                  <a:srgbClr val="FF6600"/>
                </a:solidFill>
              </a:rPr>
              <a:t>התהליכים המתרחשים במעי הדק: </a:t>
            </a:r>
            <a:r>
              <a:rPr lang="he-IL" sz="1800" b="1" dirty="0" smtClean="0">
                <a:solidFill>
                  <a:srgbClr val="FF6600"/>
                </a:solidFill>
              </a:rPr>
              <a:t>ספיגה</a:t>
            </a:r>
            <a:endParaRPr lang="he-IL" sz="1800" b="1" dirty="0">
              <a:solidFill>
                <a:srgbClr val="FF6600"/>
              </a:solidFill>
            </a:endParaRPr>
          </a:p>
        </p:txBody>
      </p:sp>
      <p:sp>
        <p:nvSpPr>
          <p:cNvPr id="28680" name="מלבן 9"/>
          <p:cNvSpPr>
            <a:spLocks noChangeArrowheads="1"/>
          </p:cNvSpPr>
          <p:nvPr/>
        </p:nvSpPr>
        <p:spPr bwMode="auto">
          <a:xfrm>
            <a:off x="2843808" y="476672"/>
            <a:ext cx="5775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u="sng" noProof="1">
                <a:solidFill>
                  <a:srgbClr val="000000"/>
                </a:solidFill>
              </a:rPr>
              <a:t>התהליכים המתרחשים במעי הדק</a:t>
            </a:r>
            <a:r>
              <a:rPr lang="he-IL" noProof="1">
                <a:solidFill>
                  <a:srgbClr val="000000"/>
                </a:solidFill>
              </a:rPr>
              <a:t>: </a:t>
            </a:r>
          </a:p>
          <a:p>
            <a:r>
              <a:rPr lang="he-IL" b="1" noProof="1" smtClean="0">
                <a:solidFill>
                  <a:srgbClr val="FF6600"/>
                </a:solidFill>
              </a:rPr>
              <a:t>ב. ספיגה </a:t>
            </a:r>
            <a:r>
              <a:rPr lang="he-IL" b="1" noProof="1">
                <a:solidFill>
                  <a:srgbClr val="FF6600"/>
                </a:solidFill>
              </a:rPr>
              <a:t>של תוצרי העיכול דרך דופן המעי לדם</a:t>
            </a:r>
            <a:r>
              <a:rPr lang="he-IL" b="1" noProof="1" smtClean="0">
                <a:solidFill>
                  <a:srgbClr val="FF6600"/>
                </a:solidFill>
              </a:rPr>
              <a:t>.</a:t>
            </a:r>
            <a:endParaRPr lang="he-IL" b="1" noProof="1">
              <a:solidFill>
                <a:srgbClr val="FF6600"/>
              </a:solidFill>
            </a:endParaRPr>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מלבן 11"/>
          <p:cNvSpPr/>
          <p:nvPr/>
        </p:nvSpPr>
        <p:spPr bwMode="auto">
          <a:xfrm>
            <a:off x="353056" y="5115967"/>
            <a:ext cx="4285103" cy="137318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6" name="קבוצה 21523"/>
          <p:cNvGrpSpPr>
            <a:grpSpLocks/>
          </p:cNvGrpSpPr>
          <p:nvPr/>
        </p:nvGrpSpPr>
        <p:grpSpPr bwMode="auto">
          <a:xfrm>
            <a:off x="353056" y="4382005"/>
            <a:ext cx="4285103" cy="1607645"/>
            <a:chOff x="252148" y="4669771"/>
            <a:chExt cx="4285101" cy="1607494"/>
          </a:xfrm>
        </p:grpSpPr>
        <p:pic>
          <p:nvPicPr>
            <p:cNvPr id="42" name="תמונה 7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8263" y="4669771"/>
              <a:ext cx="1508986"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תמונה 7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0059" y="4669771"/>
              <a:ext cx="1412539"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תמונה 7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148" y="4669771"/>
              <a:ext cx="145229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קבוצה 21524"/>
          <p:cNvGrpSpPr>
            <a:grpSpLocks/>
          </p:cNvGrpSpPr>
          <p:nvPr/>
        </p:nvGrpSpPr>
        <p:grpSpPr bwMode="auto">
          <a:xfrm>
            <a:off x="2416513" y="2509766"/>
            <a:ext cx="1544743" cy="585173"/>
            <a:chOff x="3546019" y="3035485"/>
            <a:chExt cx="1544742" cy="585118"/>
          </a:xfrm>
        </p:grpSpPr>
        <p:pic>
          <p:nvPicPr>
            <p:cNvPr id="3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0634" y="3035485"/>
              <a:ext cx="380127" cy="31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6019" y="3035485"/>
              <a:ext cx="824832" cy="58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מלבן 48"/>
          <p:cNvSpPr>
            <a:spLocks noChangeArrowheads="1"/>
          </p:cNvSpPr>
          <p:nvPr/>
        </p:nvSpPr>
        <p:spPr bwMode="auto">
          <a:xfrm>
            <a:off x="3284844" y="1916832"/>
            <a:ext cx="11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חד</a:t>
            </a:r>
            <a:r>
              <a:rPr lang="he-IL" noProof="1">
                <a:solidFill>
                  <a:srgbClr val="000000"/>
                </a:solidFill>
                <a:latin typeface="Arial"/>
                <a:cs typeface="Arial"/>
              </a:rPr>
              <a:t>־</a:t>
            </a:r>
            <a:r>
              <a:rPr lang="he-IL" noProof="1">
                <a:solidFill>
                  <a:srgbClr val="000000"/>
                </a:solidFill>
              </a:rPr>
              <a:t>סוכרים</a:t>
            </a:r>
            <a:endParaRPr lang="he-IL" dirty="0">
              <a:solidFill>
                <a:prstClr val="black"/>
              </a:solidFill>
            </a:endParaRPr>
          </a:p>
        </p:txBody>
      </p:sp>
      <p:sp>
        <p:nvSpPr>
          <p:cNvPr id="27" name="מלבן 49"/>
          <p:cNvSpPr>
            <a:spLocks noChangeArrowheads="1"/>
          </p:cNvSpPr>
          <p:nvPr/>
        </p:nvSpPr>
        <p:spPr bwMode="auto">
          <a:xfrm>
            <a:off x="2337084" y="1918573"/>
            <a:ext cx="857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חומצות</a:t>
            </a:r>
          </a:p>
          <a:p>
            <a:r>
              <a:rPr lang="he-IL" noProof="1">
                <a:solidFill>
                  <a:srgbClr val="000000"/>
                </a:solidFill>
              </a:rPr>
              <a:t>אמיניות</a:t>
            </a:r>
            <a:endParaRPr lang="he-IL" dirty="0">
              <a:solidFill>
                <a:prstClr val="black"/>
              </a:solidFill>
            </a:endParaRPr>
          </a:p>
        </p:txBody>
      </p:sp>
      <p:sp>
        <p:nvSpPr>
          <p:cNvPr id="28" name="מלבן 50"/>
          <p:cNvSpPr>
            <a:spLocks noChangeArrowheads="1"/>
          </p:cNvSpPr>
          <p:nvPr/>
        </p:nvSpPr>
        <p:spPr bwMode="auto">
          <a:xfrm>
            <a:off x="167286" y="4818405"/>
            <a:ext cx="10407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200" b="1" noProof="1" smtClean="0">
                <a:solidFill>
                  <a:srgbClr val="000000"/>
                </a:solidFill>
              </a:rPr>
              <a:t>נספגים ללימפה</a:t>
            </a:r>
          </a:p>
          <a:p>
            <a:r>
              <a:rPr lang="he-IL" sz="1200" b="1" noProof="1" smtClean="0">
                <a:solidFill>
                  <a:srgbClr val="000000"/>
                </a:solidFill>
              </a:rPr>
              <a:t> ומועברים דרכה לדם</a:t>
            </a:r>
            <a:endParaRPr lang="he-IL" sz="1200" b="1" dirty="0">
              <a:solidFill>
                <a:prstClr val="black"/>
              </a:solidFill>
            </a:endParaRPr>
          </a:p>
        </p:txBody>
      </p:sp>
      <p:sp>
        <p:nvSpPr>
          <p:cNvPr id="47" name="פחית 46"/>
          <p:cNvSpPr/>
          <p:nvPr/>
        </p:nvSpPr>
        <p:spPr>
          <a:xfrm rot="5400000">
            <a:off x="2264088" y="4298404"/>
            <a:ext cx="559431" cy="4381499"/>
          </a:xfrm>
          <a:prstGeom prst="can">
            <a:avLst/>
          </a:prstGeom>
          <a:gradFill flip="none" rotWithShape="1">
            <a:gsLst>
              <a:gs pos="0">
                <a:srgbClr val="FF6600"/>
              </a:gs>
              <a:gs pos="50000">
                <a:srgbClr val="E03844"/>
              </a:gs>
              <a:gs pos="100000">
                <a:srgbClr val="9E2A06">
                  <a:alpha val="40000"/>
                </a:srgbClr>
              </a:gs>
            </a:gsLst>
            <a:path path="rect">
              <a:fillToRect l="100000" t="100000"/>
            </a:path>
            <a:tileRect r="-100000" b="-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p:nvGrpSpPr>
          <p:cNvPr id="49" name="קבוצה 21522"/>
          <p:cNvGrpSpPr>
            <a:grpSpLocks/>
          </p:cNvGrpSpPr>
          <p:nvPr/>
        </p:nvGrpSpPr>
        <p:grpSpPr bwMode="auto">
          <a:xfrm>
            <a:off x="1184938" y="2672333"/>
            <a:ext cx="654050" cy="828675"/>
            <a:chOff x="6092386" y="1952216"/>
            <a:chExt cx="652938" cy="829871"/>
          </a:xfrm>
        </p:grpSpPr>
        <p:sp>
          <p:nvSpPr>
            <p:cNvPr id="50" name="מלבן 49"/>
            <p:cNvSpPr/>
            <p:nvPr/>
          </p:nvSpPr>
          <p:spPr>
            <a:xfrm>
              <a:off x="6092386" y="1952216"/>
              <a:ext cx="652938" cy="82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1" name="קבוצה 21521"/>
            <p:cNvGrpSpPr>
              <a:grpSpLocks/>
            </p:cNvGrpSpPr>
            <p:nvPr/>
          </p:nvGrpSpPr>
          <p:grpSpPr bwMode="auto">
            <a:xfrm>
              <a:off x="6128242" y="2046770"/>
              <a:ext cx="539194" cy="635445"/>
              <a:chOff x="6128242" y="2046770"/>
              <a:chExt cx="539194" cy="635445"/>
            </a:xfrm>
          </p:grpSpPr>
          <p:sp>
            <p:nvSpPr>
              <p:cNvPr id="52" name="מלבן 51"/>
              <p:cNvSpPr/>
              <p:nvPr/>
            </p:nvSpPr>
            <p:spPr bwMode="auto">
              <a:xfrm>
                <a:off x="6128242" y="2047021"/>
                <a:ext cx="105520" cy="635194"/>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מלבן 52"/>
              <p:cNvSpPr/>
              <p:nvPr/>
            </p:nvSpPr>
            <p:spPr bwMode="auto">
              <a:xfrm>
                <a:off x="6233761" y="2046770"/>
                <a:ext cx="370188"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מלבן 53"/>
              <p:cNvSpPr/>
              <p:nvPr/>
            </p:nvSpPr>
            <p:spPr bwMode="auto">
              <a:xfrm>
                <a:off x="6233762" y="2297305"/>
                <a:ext cx="433674"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מלבן 54"/>
              <p:cNvSpPr/>
              <p:nvPr/>
            </p:nvSpPr>
            <p:spPr bwMode="auto">
              <a:xfrm>
                <a:off x="6233762" y="2536573"/>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2" name="מלבן 1"/>
          <p:cNvSpPr/>
          <p:nvPr/>
        </p:nvSpPr>
        <p:spPr>
          <a:xfrm>
            <a:off x="4557680" y="3316922"/>
            <a:ext cx="1196161" cy="400110"/>
          </a:xfrm>
          <a:prstGeom prst="rect">
            <a:avLst/>
          </a:prstGeom>
        </p:spPr>
        <p:txBody>
          <a:bodyPr wrap="none">
            <a:spAutoFit/>
          </a:bodyPr>
          <a:lstStyle/>
          <a:p>
            <a:r>
              <a:rPr lang="he-IL" sz="2000" b="1" noProof="1" smtClean="0">
                <a:solidFill>
                  <a:srgbClr val="000000"/>
                </a:solidFill>
              </a:rPr>
              <a:t>חלל המעי</a:t>
            </a:r>
            <a:endParaRPr lang="he-IL" sz="2000" b="1" dirty="0">
              <a:solidFill>
                <a:prstClr val="black"/>
              </a:solidFill>
            </a:endParaRPr>
          </a:p>
        </p:txBody>
      </p:sp>
      <p:sp>
        <p:nvSpPr>
          <p:cNvPr id="56" name="מלבן 55"/>
          <p:cNvSpPr/>
          <p:nvPr/>
        </p:nvSpPr>
        <p:spPr>
          <a:xfrm>
            <a:off x="4638159" y="4933400"/>
            <a:ext cx="1217000" cy="400110"/>
          </a:xfrm>
          <a:prstGeom prst="rect">
            <a:avLst/>
          </a:prstGeom>
        </p:spPr>
        <p:txBody>
          <a:bodyPr wrap="none">
            <a:spAutoFit/>
          </a:bodyPr>
          <a:lstStyle/>
          <a:p>
            <a:r>
              <a:rPr lang="he-IL" sz="2000" b="1" noProof="1" smtClean="0">
                <a:solidFill>
                  <a:srgbClr val="000000"/>
                </a:solidFill>
              </a:rPr>
              <a:t>דופן המעי</a:t>
            </a:r>
            <a:endParaRPr lang="he-IL" sz="2000" b="1" dirty="0">
              <a:solidFill>
                <a:prstClr val="black"/>
              </a:solidFill>
            </a:endParaRPr>
          </a:p>
        </p:txBody>
      </p:sp>
      <p:sp>
        <p:nvSpPr>
          <p:cNvPr id="57" name="מלבן 56"/>
          <p:cNvSpPr/>
          <p:nvPr/>
        </p:nvSpPr>
        <p:spPr>
          <a:xfrm>
            <a:off x="4648651" y="5761880"/>
            <a:ext cx="1723549" cy="400110"/>
          </a:xfrm>
          <a:prstGeom prst="rect">
            <a:avLst/>
          </a:prstGeom>
        </p:spPr>
        <p:txBody>
          <a:bodyPr wrap="none">
            <a:spAutoFit/>
          </a:bodyPr>
          <a:lstStyle/>
          <a:p>
            <a:r>
              <a:rPr lang="he-IL" sz="2000" b="1" noProof="1" smtClean="0">
                <a:solidFill>
                  <a:srgbClr val="000000"/>
                </a:solidFill>
              </a:rPr>
              <a:t>הנוזל הבין תאי</a:t>
            </a:r>
            <a:endParaRPr lang="he-IL" sz="2000" b="1" dirty="0">
              <a:solidFill>
                <a:prstClr val="black"/>
              </a:solidFill>
            </a:endParaRPr>
          </a:p>
        </p:txBody>
      </p:sp>
      <p:sp>
        <p:nvSpPr>
          <p:cNvPr id="58" name="מלבן 57"/>
          <p:cNvSpPr/>
          <p:nvPr/>
        </p:nvSpPr>
        <p:spPr>
          <a:xfrm>
            <a:off x="4715577" y="6289098"/>
            <a:ext cx="880369" cy="400110"/>
          </a:xfrm>
          <a:prstGeom prst="rect">
            <a:avLst/>
          </a:prstGeom>
        </p:spPr>
        <p:txBody>
          <a:bodyPr wrap="none">
            <a:spAutoFit/>
          </a:bodyPr>
          <a:lstStyle/>
          <a:p>
            <a:r>
              <a:rPr lang="he-IL" sz="2000" b="1" noProof="1" smtClean="0">
                <a:solidFill>
                  <a:srgbClr val="000000"/>
                </a:solidFill>
              </a:rPr>
              <a:t>נים דם</a:t>
            </a:r>
            <a:endParaRPr lang="he-IL" sz="2000" b="1" dirty="0">
              <a:solidFill>
                <a:prstClr val="black"/>
              </a:solidFill>
            </a:endParaRPr>
          </a:p>
        </p:txBody>
      </p:sp>
      <p:sp>
        <p:nvSpPr>
          <p:cNvPr id="9" name="Slide Number Placeholder 15"/>
          <p:cNvSpPr txBox="1">
            <a:spLocks/>
          </p:cNvSpPr>
          <p:nvPr/>
        </p:nvSpPr>
        <p:spPr bwMode="auto">
          <a:xfrm>
            <a:off x="-36066" y="6496893"/>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schemeClr val="bg1">
                    <a:lumMod val="85000"/>
                  </a:schemeClr>
                </a:solidFill>
              </a:rPr>
              <a:pPr fontAlgn="base">
                <a:spcBef>
                  <a:spcPct val="0"/>
                </a:spcBef>
                <a:spcAft>
                  <a:spcPct val="0"/>
                </a:spcAft>
                <a:defRPr/>
              </a:pPr>
              <a:t>26</a:t>
            </a:fld>
            <a:endParaRPr lang="he-IL" sz="1100" dirty="0" smtClean="0">
              <a:solidFill>
                <a:schemeClr val="bg1">
                  <a:lumMod val="85000"/>
                </a:schemeClr>
              </a:solidFill>
            </a:endParaRPr>
          </a:p>
        </p:txBody>
      </p:sp>
      <p:pic>
        <p:nvPicPr>
          <p:cNvPr id="63"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99411" y="5362445"/>
            <a:ext cx="380127" cy="41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35983" y="6164818"/>
            <a:ext cx="380127" cy="41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5122419">
            <a:off x="2297717" y="4902268"/>
            <a:ext cx="824910" cy="65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מלבן 65"/>
          <p:cNvSpPr/>
          <p:nvPr/>
        </p:nvSpPr>
        <p:spPr bwMode="auto">
          <a:xfrm rot="21443995">
            <a:off x="1456761" y="4957078"/>
            <a:ext cx="110406" cy="612150"/>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7" name="מלבן 66"/>
          <p:cNvSpPr/>
          <p:nvPr/>
        </p:nvSpPr>
        <p:spPr bwMode="auto">
          <a:xfrm rot="16354995">
            <a:off x="1035777" y="5338565"/>
            <a:ext cx="407332"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70" name="מחבר חץ ישר 69"/>
          <p:cNvCxnSpPr/>
          <p:nvPr/>
        </p:nvCxnSpPr>
        <p:spPr bwMode="auto">
          <a:xfrm flipH="1">
            <a:off x="3771192" y="2961034"/>
            <a:ext cx="55207" cy="350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מחבר חץ ישר 58"/>
          <p:cNvCxnSpPr/>
          <p:nvPr/>
        </p:nvCxnSpPr>
        <p:spPr bwMode="auto">
          <a:xfrm flipH="1">
            <a:off x="2738443" y="3113434"/>
            <a:ext cx="55207" cy="350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מחבר חץ ישר 60"/>
          <p:cNvCxnSpPr/>
          <p:nvPr/>
        </p:nvCxnSpPr>
        <p:spPr bwMode="auto">
          <a:xfrm flipH="1">
            <a:off x="1357741" y="3516977"/>
            <a:ext cx="13801" cy="3099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מלבן 50"/>
          <p:cNvSpPr>
            <a:spLocks noChangeArrowheads="1"/>
          </p:cNvSpPr>
          <p:nvPr/>
        </p:nvSpPr>
        <p:spPr bwMode="auto">
          <a:xfrm>
            <a:off x="793296" y="2081064"/>
            <a:ext cx="13740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smtClean="0">
                <a:solidFill>
                  <a:srgbClr val="000000"/>
                </a:solidFill>
              </a:rPr>
              <a:t>גליצרול</a:t>
            </a:r>
          </a:p>
          <a:p>
            <a:r>
              <a:rPr lang="he-IL" noProof="1" smtClean="0">
                <a:solidFill>
                  <a:srgbClr val="000000"/>
                </a:solidFill>
              </a:rPr>
              <a:t>וחומצות </a:t>
            </a:r>
            <a:r>
              <a:rPr lang="he-IL" noProof="1">
                <a:solidFill>
                  <a:srgbClr val="000000"/>
                </a:solidFill>
              </a:rPr>
              <a:t>שומן</a:t>
            </a:r>
            <a:endParaRPr lang="he-IL" dirty="0">
              <a:solidFill>
                <a:prstClr val="black"/>
              </a:solidFill>
            </a:endParaRPr>
          </a:p>
        </p:txBody>
      </p:sp>
      <p:sp>
        <p:nvSpPr>
          <p:cNvPr id="6" name="מלבן 5"/>
          <p:cNvSpPr/>
          <p:nvPr/>
        </p:nvSpPr>
        <p:spPr>
          <a:xfrm>
            <a:off x="4283968" y="1268760"/>
            <a:ext cx="4572000" cy="1754326"/>
          </a:xfrm>
          <a:prstGeom prst="rect">
            <a:avLst/>
          </a:prstGeom>
        </p:spPr>
        <p:txBody>
          <a:bodyPr>
            <a:spAutoFit/>
          </a:bodyPr>
          <a:lstStyle/>
          <a:p>
            <a:pPr lvl="0"/>
            <a:r>
              <a:rPr lang="he-IL" u="sng" noProof="1">
                <a:solidFill>
                  <a:prstClr val="black"/>
                </a:solidFill>
              </a:rPr>
              <a:t>התאמות לספיגה</a:t>
            </a:r>
          </a:p>
          <a:p>
            <a:pPr lvl="0"/>
            <a:r>
              <a:rPr lang="he-IL" noProof="1">
                <a:solidFill>
                  <a:prstClr val="black"/>
                </a:solidFill>
              </a:rPr>
              <a:t>הגדלת היחס שטח פנים/ נפח של דופן </a:t>
            </a:r>
            <a:endParaRPr lang="he-IL" noProof="1" smtClean="0">
              <a:solidFill>
                <a:prstClr val="black"/>
              </a:solidFill>
            </a:endParaRPr>
          </a:p>
          <a:p>
            <a:pPr lvl="0"/>
            <a:r>
              <a:rPr lang="he-IL" noProof="1" smtClean="0">
                <a:solidFill>
                  <a:prstClr val="black"/>
                </a:solidFill>
              </a:rPr>
              <a:t>המעי </a:t>
            </a:r>
            <a:r>
              <a:rPr lang="he-IL" noProof="1">
                <a:solidFill>
                  <a:prstClr val="black"/>
                </a:solidFill>
              </a:rPr>
              <a:t>הנוצרת על ידי:</a:t>
            </a:r>
          </a:p>
          <a:p>
            <a:pPr lvl="0"/>
            <a:r>
              <a:rPr lang="he-IL" noProof="1" smtClean="0">
                <a:solidFill>
                  <a:prstClr val="black"/>
                </a:solidFill>
              </a:rPr>
              <a:t>- פיתולים </a:t>
            </a:r>
            <a:r>
              <a:rPr lang="he-IL" noProof="1">
                <a:solidFill>
                  <a:prstClr val="black"/>
                </a:solidFill>
              </a:rPr>
              <a:t>בדופן הפנימית של המעי (סיסים).</a:t>
            </a:r>
          </a:p>
          <a:p>
            <a:pPr lvl="0"/>
            <a:r>
              <a:rPr lang="he-IL" noProof="1" smtClean="0">
                <a:solidFill>
                  <a:prstClr val="black"/>
                </a:solidFill>
              </a:rPr>
              <a:t>- פיתולים </a:t>
            </a:r>
            <a:r>
              <a:rPr lang="he-IL" noProof="1">
                <a:solidFill>
                  <a:prstClr val="black"/>
                </a:solidFill>
              </a:rPr>
              <a:t>של קרומי התאים עצמם (סיסונים).</a:t>
            </a:r>
          </a:p>
          <a:p>
            <a:pPr lvl="0"/>
            <a:r>
              <a:rPr lang="he-IL" noProof="1" smtClean="0">
                <a:solidFill>
                  <a:prstClr val="black"/>
                </a:solidFill>
              </a:rPr>
              <a:t>- האורך </a:t>
            </a:r>
            <a:r>
              <a:rPr lang="he-IL" noProof="1">
                <a:solidFill>
                  <a:prstClr val="black"/>
                </a:solidFill>
              </a:rPr>
              <a:t>הרב של צינור המעי (6 מ').</a:t>
            </a:r>
          </a:p>
        </p:txBody>
      </p:sp>
    </p:spTree>
    <p:extLst>
      <p:ext uri="{BB962C8B-B14F-4D97-AF65-F5344CB8AC3E}">
        <p14:creationId xmlns:p14="http://schemas.microsoft.com/office/powerpoint/2010/main" val="2855281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bwMode="auto">
          <a:xfrm>
            <a:off x="569080" y="1772816"/>
            <a:ext cx="4285103" cy="3336801"/>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858005" y="657229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C4EA41-907E-4D7E-B20B-A9EB559E6525}" type="slidenum">
              <a:rPr lang="he-IL" sz="1800" smtClean="0"/>
              <a:pPr fontAlgn="base">
                <a:spcBef>
                  <a:spcPct val="0"/>
                </a:spcBef>
                <a:spcAft>
                  <a:spcPct val="0"/>
                </a:spcAft>
                <a:defRPr/>
              </a:pPr>
              <a:t>27</a:t>
            </a:fld>
            <a:endParaRPr lang="he-IL" sz="1800" dirty="0" smtClean="0"/>
          </a:p>
        </p:txBody>
      </p:sp>
      <p:sp>
        <p:nvSpPr>
          <p:cNvPr id="28676"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תהליכי הספיגה:  פסיביים ואקטיביים</a:t>
            </a:r>
            <a:endParaRPr lang="he-IL" sz="1800" dirty="0" smtClean="0"/>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מלבן 11"/>
          <p:cNvSpPr/>
          <p:nvPr/>
        </p:nvSpPr>
        <p:spPr bwMode="auto">
          <a:xfrm>
            <a:off x="569080" y="5115967"/>
            <a:ext cx="4285103" cy="137318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16" name="קבוצה 21523"/>
          <p:cNvGrpSpPr>
            <a:grpSpLocks/>
          </p:cNvGrpSpPr>
          <p:nvPr/>
        </p:nvGrpSpPr>
        <p:grpSpPr bwMode="auto">
          <a:xfrm>
            <a:off x="569080" y="4382005"/>
            <a:ext cx="4285103" cy="1607645"/>
            <a:chOff x="252148" y="4669771"/>
            <a:chExt cx="4285101" cy="1607494"/>
          </a:xfrm>
        </p:grpSpPr>
        <p:pic>
          <p:nvPicPr>
            <p:cNvPr id="42" name="תמונה 7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8263" y="4669771"/>
              <a:ext cx="1508986"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תמונה 7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0059" y="4669771"/>
              <a:ext cx="1412539"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תמונה 7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148" y="4669771"/>
              <a:ext cx="1452298" cy="16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קבוצה 21524"/>
          <p:cNvGrpSpPr>
            <a:grpSpLocks/>
          </p:cNvGrpSpPr>
          <p:nvPr/>
        </p:nvGrpSpPr>
        <p:grpSpPr bwMode="auto">
          <a:xfrm>
            <a:off x="2632537" y="2509766"/>
            <a:ext cx="1544743" cy="585173"/>
            <a:chOff x="3546019" y="3035485"/>
            <a:chExt cx="1544742" cy="585118"/>
          </a:xfrm>
        </p:grpSpPr>
        <p:pic>
          <p:nvPicPr>
            <p:cNvPr id="3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0634" y="3035485"/>
              <a:ext cx="380127" cy="31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6019" y="3035485"/>
              <a:ext cx="824832" cy="58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מלבן 48"/>
          <p:cNvSpPr>
            <a:spLocks noChangeArrowheads="1"/>
          </p:cNvSpPr>
          <p:nvPr/>
        </p:nvSpPr>
        <p:spPr bwMode="auto">
          <a:xfrm>
            <a:off x="3500868" y="1916832"/>
            <a:ext cx="11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חד</a:t>
            </a:r>
            <a:r>
              <a:rPr lang="he-IL" noProof="1">
                <a:solidFill>
                  <a:srgbClr val="000000"/>
                </a:solidFill>
                <a:latin typeface="Arial"/>
                <a:cs typeface="Arial"/>
              </a:rPr>
              <a:t>־</a:t>
            </a:r>
            <a:r>
              <a:rPr lang="he-IL" noProof="1">
                <a:solidFill>
                  <a:srgbClr val="000000"/>
                </a:solidFill>
              </a:rPr>
              <a:t>סוכרים</a:t>
            </a:r>
            <a:endParaRPr lang="he-IL" dirty="0">
              <a:solidFill>
                <a:prstClr val="black"/>
              </a:solidFill>
            </a:endParaRPr>
          </a:p>
        </p:txBody>
      </p:sp>
      <p:sp>
        <p:nvSpPr>
          <p:cNvPr id="27" name="מלבן 49"/>
          <p:cNvSpPr>
            <a:spLocks noChangeArrowheads="1"/>
          </p:cNvSpPr>
          <p:nvPr/>
        </p:nvSpPr>
        <p:spPr bwMode="auto">
          <a:xfrm>
            <a:off x="2553108" y="1918573"/>
            <a:ext cx="857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a:solidFill>
                  <a:srgbClr val="000000"/>
                </a:solidFill>
              </a:rPr>
              <a:t>חומצות</a:t>
            </a:r>
          </a:p>
          <a:p>
            <a:r>
              <a:rPr lang="he-IL" noProof="1">
                <a:solidFill>
                  <a:srgbClr val="000000"/>
                </a:solidFill>
              </a:rPr>
              <a:t>אמיניות</a:t>
            </a:r>
            <a:endParaRPr lang="he-IL" dirty="0">
              <a:solidFill>
                <a:prstClr val="black"/>
              </a:solidFill>
            </a:endParaRPr>
          </a:p>
        </p:txBody>
      </p:sp>
      <p:sp>
        <p:nvSpPr>
          <p:cNvPr id="28" name="מלבן 50"/>
          <p:cNvSpPr>
            <a:spLocks noChangeArrowheads="1"/>
          </p:cNvSpPr>
          <p:nvPr/>
        </p:nvSpPr>
        <p:spPr bwMode="auto">
          <a:xfrm>
            <a:off x="383310" y="4818405"/>
            <a:ext cx="10407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200" b="1" noProof="1" smtClean="0">
                <a:solidFill>
                  <a:srgbClr val="000000"/>
                </a:solidFill>
              </a:rPr>
              <a:t>נספגים ללימפה</a:t>
            </a:r>
          </a:p>
          <a:p>
            <a:r>
              <a:rPr lang="he-IL" sz="1200" b="1" noProof="1" smtClean="0">
                <a:solidFill>
                  <a:srgbClr val="000000"/>
                </a:solidFill>
              </a:rPr>
              <a:t> ומועברים דרכה לדם</a:t>
            </a:r>
            <a:endParaRPr lang="he-IL" sz="1200" b="1" dirty="0">
              <a:solidFill>
                <a:prstClr val="black"/>
              </a:solidFill>
            </a:endParaRPr>
          </a:p>
        </p:txBody>
      </p:sp>
      <p:sp>
        <p:nvSpPr>
          <p:cNvPr id="47" name="פחית 46"/>
          <p:cNvSpPr/>
          <p:nvPr/>
        </p:nvSpPr>
        <p:spPr>
          <a:xfrm rot="5400000">
            <a:off x="2480112" y="4298404"/>
            <a:ext cx="559431" cy="4381499"/>
          </a:xfrm>
          <a:prstGeom prst="can">
            <a:avLst/>
          </a:prstGeom>
          <a:gradFill flip="none" rotWithShape="1">
            <a:gsLst>
              <a:gs pos="0">
                <a:srgbClr val="FF6600"/>
              </a:gs>
              <a:gs pos="50000">
                <a:srgbClr val="E03844"/>
              </a:gs>
              <a:gs pos="100000">
                <a:srgbClr val="9E2A06">
                  <a:alpha val="40000"/>
                </a:srgbClr>
              </a:gs>
            </a:gsLst>
            <a:path path="rect">
              <a:fillToRect l="100000" t="100000"/>
            </a:path>
            <a:tileRect r="-100000" b="-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p:nvGrpSpPr>
          <p:cNvPr id="49" name="קבוצה 21522"/>
          <p:cNvGrpSpPr>
            <a:grpSpLocks/>
          </p:cNvGrpSpPr>
          <p:nvPr/>
        </p:nvGrpSpPr>
        <p:grpSpPr bwMode="auto">
          <a:xfrm>
            <a:off x="1400962" y="2672333"/>
            <a:ext cx="654050" cy="828675"/>
            <a:chOff x="6092386" y="1952216"/>
            <a:chExt cx="652938" cy="829871"/>
          </a:xfrm>
        </p:grpSpPr>
        <p:sp>
          <p:nvSpPr>
            <p:cNvPr id="50" name="מלבן 49"/>
            <p:cNvSpPr/>
            <p:nvPr/>
          </p:nvSpPr>
          <p:spPr>
            <a:xfrm>
              <a:off x="6092386" y="1952216"/>
              <a:ext cx="652938" cy="82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51" name="קבוצה 21521"/>
            <p:cNvGrpSpPr>
              <a:grpSpLocks/>
            </p:cNvGrpSpPr>
            <p:nvPr/>
          </p:nvGrpSpPr>
          <p:grpSpPr bwMode="auto">
            <a:xfrm>
              <a:off x="6128242" y="2046770"/>
              <a:ext cx="539194" cy="635445"/>
              <a:chOff x="6128242" y="2046770"/>
              <a:chExt cx="539194" cy="635445"/>
            </a:xfrm>
          </p:grpSpPr>
          <p:sp>
            <p:nvSpPr>
              <p:cNvPr id="52" name="מלבן 51"/>
              <p:cNvSpPr/>
              <p:nvPr/>
            </p:nvSpPr>
            <p:spPr bwMode="auto">
              <a:xfrm>
                <a:off x="6128242" y="2047021"/>
                <a:ext cx="105520" cy="635194"/>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3" name="מלבן 52"/>
              <p:cNvSpPr/>
              <p:nvPr/>
            </p:nvSpPr>
            <p:spPr bwMode="auto">
              <a:xfrm>
                <a:off x="6233761" y="2046770"/>
                <a:ext cx="370188"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4" name="מלבן 53"/>
              <p:cNvSpPr/>
              <p:nvPr/>
            </p:nvSpPr>
            <p:spPr bwMode="auto">
              <a:xfrm>
                <a:off x="6233762" y="2297305"/>
                <a:ext cx="433674" cy="14503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5" name="מלבן 54"/>
              <p:cNvSpPr/>
              <p:nvPr/>
            </p:nvSpPr>
            <p:spPr bwMode="auto">
              <a:xfrm>
                <a:off x="6233762" y="2536573"/>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56" name="מלבן 55"/>
          <p:cNvSpPr/>
          <p:nvPr/>
        </p:nvSpPr>
        <p:spPr>
          <a:xfrm>
            <a:off x="4854183" y="4933400"/>
            <a:ext cx="1217000" cy="400110"/>
          </a:xfrm>
          <a:prstGeom prst="rect">
            <a:avLst/>
          </a:prstGeom>
        </p:spPr>
        <p:txBody>
          <a:bodyPr wrap="none">
            <a:spAutoFit/>
          </a:bodyPr>
          <a:lstStyle/>
          <a:p>
            <a:r>
              <a:rPr lang="he-IL" sz="2000" b="1" noProof="1" smtClean="0">
                <a:solidFill>
                  <a:srgbClr val="000000"/>
                </a:solidFill>
              </a:rPr>
              <a:t>דופן המעי</a:t>
            </a:r>
            <a:endParaRPr lang="he-IL" sz="2000" b="1" dirty="0">
              <a:solidFill>
                <a:prstClr val="black"/>
              </a:solidFill>
            </a:endParaRPr>
          </a:p>
        </p:txBody>
      </p:sp>
      <p:sp>
        <p:nvSpPr>
          <p:cNvPr id="57" name="מלבן 56"/>
          <p:cNvSpPr/>
          <p:nvPr/>
        </p:nvSpPr>
        <p:spPr>
          <a:xfrm>
            <a:off x="4864675" y="5761880"/>
            <a:ext cx="1723549" cy="400110"/>
          </a:xfrm>
          <a:prstGeom prst="rect">
            <a:avLst/>
          </a:prstGeom>
        </p:spPr>
        <p:txBody>
          <a:bodyPr wrap="none">
            <a:spAutoFit/>
          </a:bodyPr>
          <a:lstStyle/>
          <a:p>
            <a:r>
              <a:rPr lang="he-IL" sz="2000" b="1" noProof="1" smtClean="0">
                <a:solidFill>
                  <a:srgbClr val="000000"/>
                </a:solidFill>
              </a:rPr>
              <a:t>הנוזל הבין תאי</a:t>
            </a:r>
            <a:endParaRPr lang="he-IL" sz="2000" b="1" dirty="0">
              <a:solidFill>
                <a:prstClr val="black"/>
              </a:solidFill>
            </a:endParaRPr>
          </a:p>
        </p:txBody>
      </p:sp>
      <p:sp>
        <p:nvSpPr>
          <p:cNvPr id="58" name="מלבן 57"/>
          <p:cNvSpPr/>
          <p:nvPr/>
        </p:nvSpPr>
        <p:spPr>
          <a:xfrm>
            <a:off x="4931601" y="6289098"/>
            <a:ext cx="880369" cy="400110"/>
          </a:xfrm>
          <a:prstGeom prst="rect">
            <a:avLst/>
          </a:prstGeom>
        </p:spPr>
        <p:txBody>
          <a:bodyPr wrap="none">
            <a:spAutoFit/>
          </a:bodyPr>
          <a:lstStyle/>
          <a:p>
            <a:r>
              <a:rPr lang="he-IL" sz="2000" b="1" noProof="1" smtClean="0">
                <a:solidFill>
                  <a:srgbClr val="000000"/>
                </a:solidFill>
              </a:rPr>
              <a:t>נים דם</a:t>
            </a:r>
            <a:endParaRPr lang="he-IL" sz="2000" b="1" dirty="0">
              <a:solidFill>
                <a:prstClr val="black"/>
              </a:solidFill>
            </a:endParaRPr>
          </a:p>
        </p:txBody>
      </p:sp>
      <p:sp>
        <p:nvSpPr>
          <p:cNvPr id="9" name="Slide Number Placeholder 15"/>
          <p:cNvSpPr txBox="1">
            <a:spLocks/>
          </p:cNvSpPr>
          <p:nvPr/>
        </p:nvSpPr>
        <p:spPr bwMode="auto">
          <a:xfrm>
            <a:off x="179958" y="6496893"/>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85000"/>
                  </a:prstClr>
                </a:solidFill>
              </a:rPr>
              <a:pPr fontAlgn="base">
                <a:spcBef>
                  <a:spcPct val="0"/>
                </a:spcBef>
                <a:spcAft>
                  <a:spcPct val="0"/>
                </a:spcAft>
                <a:defRPr/>
              </a:pPr>
              <a:t>27</a:t>
            </a:fld>
            <a:endParaRPr lang="he-IL" sz="1100" dirty="0" smtClean="0">
              <a:solidFill>
                <a:prstClr val="white">
                  <a:lumMod val="85000"/>
                </a:prstClr>
              </a:solidFill>
            </a:endParaRPr>
          </a:p>
        </p:txBody>
      </p:sp>
      <p:pic>
        <p:nvPicPr>
          <p:cNvPr id="63"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15435" y="5362445"/>
            <a:ext cx="380127" cy="41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52007" y="6164818"/>
            <a:ext cx="380127" cy="41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5122419">
            <a:off x="2513741" y="4902268"/>
            <a:ext cx="824910" cy="65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מלבן 65"/>
          <p:cNvSpPr/>
          <p:nvPr/>
        </p:nvSpPr>
        <p:spPr bwMode="auto">
          <a:xfrm rot="21443995">
            <a:off x="1672785" y="4957078"/>
            <a:ext cx="110406" cy="612150"/>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7" name="מלבן 66"/>
          <p:cNvSpPr/>
          <p:nvPr/>
        </p:nvSpPr>
        <p:spPr bwMode="auto">
          <a:xfrm rot="16354995">
            <a:off x="1251801" y="5338565"/>
            <a:ext cx="407332"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70" name="מחבר חץ ישר 69"/>
          <p:cNvCxnSpPr/>
          <p:nvPr/>
        </p:nvCxnSpPr>
        <p:spPr bwMode="auto">
          <a:xfrm flipH="1">
            <a:off x="3987216" y="2961034"/>
            <a:ext cx="55207" cy="350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מחבר חץ ישר 58"/>
          <p:cNvCxnSpPr/>
          <p:nvPr/>
        </p:nvCxnSpPr>
        <p:spPr bwMode="auto">
          <a:xfrm flipH="1">
            <a:off x="2954467" y="3113434"/>
            <a:ext cx="55207" cy="350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מחבר חץ ישר 60"/>
          <p:cNvCxnSpPr/>
          <p:nvPr/>
        </p:nvCxnSpPr>
        <p:spPr bwMode="auto">
          <a:xfrm flipH="1">
            <a:off x="1573765" y="3516977"/>
            <a:ext cx="13801" cy="3099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מלבן 50"/>
          <p:cNvSpPr>
            <a:spLocks noChangeArrowheads="1"/>
          </p:cNvSpPr>
          <p:nvPr/>
        </p:nvSpPr>
        <p:spPr bwMode="auto">
          <a:xfrm>
            <a:off x="1009320" y="2081064"/>
            <a:ext cx="13740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noProof="1" smtClean="0">
                <a:solidFill>
                  <a:srgbClr val="000000"/>
                </a:solidFill>
              </a:rPr>
              <a:t>גליצרול</a:t>
            </a:r>
          </a:p>
          <a:p>
            <a:r>
              <a:rPr lang="he-IL" noProof="1" smtClean="0">
                <a:solidFill>
                  <a:srgbClr val="000000"/>
                </a:solidFill>
              </a:rPr>
              <a:t>וחומצות </a:t>
            </a:r>
            <a:r>
              <a:rPr lang="he-IL" noProof="1">
                <a:solidFill>
                  <a:srgbClr val="000000"/>
                </a:solidFill>
              </a:rPr>
              <a:t>שומן</a:t>
            </a:r>
            <a:endParaRPr lang="he-IL" dirty="0">
              <a:solidFill>
                <a:prstClr val="black"/>
              </a:solidFill>
            </a:endParaRPr>
          </a:p>
        </p:txBody>
      </p:sp>
      <p:sp>
        <p:nvSpPr>
          <p:cNvPr id="45" name="מלבן 9"/>
          <p:cNvSpPr>
            <a:spLocks noChangeArrowheads="1"/>
          </p:cNvSpPr>
          <p:nvPr/>
        </p:nvSpPr>
        <p:spPr bwMode="auto">
          <a:xfrm>
            <a:off x="5292080" y="1484784"/>
            <a:ext cx="333915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noProof="1" smtClean="0">
                <a:solidFill>
                  <a:prstClr val="black"/>
                </a:solidFill>
              </a:rPr>
              <a:t>תוצרי </a:t>
            </a:r>
            <a:r>
              <a:rPr lang="he-IL" noProof="1">
                <a:solidFill>
                  <a:prstClr val="black"/>
                </a:solidFill>
              </a:rPr>
              <a:t>עיכול אחרים עוברים בהעברה סבילה (פסיבית), לדוגמה, בתהליך דיפוזיה. </a:t>
            </a:r>
            <a:endParaRPr lang="he-IL" noProof="1" smtClean="0">
              <a:solidFill>
                <a:prstClr val="black"/>
              </a:solidFill>
            </a:endParaRPr>
          </a:p>
          <a:p>
            <a:endParaRPr lang="he-IL" b="1" noProof="1" smtClean="0">
              <a:solidFill>
                <a:schemeClr val="accent3"/>
              </a:solidFill>
            </a:endParaRPr>
          </a:p>
          <a:p>
            <a:r>
              <a:rPr lang="he-IL" b="1" noProof="1" smtClean="0">
                <a:solidFill>
                  <a:schemeClr val="accent3"/>
                </a:solidFill>
              </a:rPr>
              <a:t>ההעברה האקטיבית מאפשרת ספיגה כמעט מלאה של כל תוצרי העיכול, דבר שלא היה מתאפשר אם הספיגה הייתה רק בתהליך פסיבי.</a:t>
            </a:r>
            <a:endParaRPr lang="he-IL" b="1" noProof="1">
              <a:solidFill>
                <a:schemeClr val="accent3"/>
              </a:solidFill>
            </a:endParaRPr>
          </a:p>
        </p:txBody>
      </p:sp>
      <p:sp>
        <p:nvSpPr>
          <p:cNvPr id="3" name="מלבן 2"/>
          <p:cNvSpPr/>
          <p:nvPr/>
        </p:nvSpPr>
        <p:spPr>
          <a:xfrm>
            <a:off x="271517" y="489446"/>
            <a:ext cx="8247928" cy="923330"/>
          </a:xfrm>
          <a:prstGeom prst="rect">
            <a:avLst/>
          </a:prstGeom>
        </p:spPr>
        <p:txBody>
          <a:bodyPr wrap="square">
            <a:spAutoFit/>
          </a:bodyPr>
          <a:lstStyle/>
          <a:p>
            <a:pPr lvl="0"/>
            <a:r>
              <a:rPr lang="he-IL" noProof="1">
                <a:solidFill>
                  <a:srgbClr val="000000"/>
                </a:solidFill>
              </a:rPr>
              <a:t>תוצרי </a:t>
            </a:r>
            <a:r>
              <a:rPr lang="he-IL" noProof="1">
                <a:solidFill>
                  <a:prstClr val="black"/>
                </a:solidFill>
              </a:rPr>
              <a:t>העיכול, פרט לתוצרי פירוק הליפידים, חודרים אל תאי הספיגה בדופן המעי ומהם אל הדם  דרך נשאים. מקצתם נקלטים נגד מפל הריכוזים, בהעברה פעילה (אקטיבית) בהשקעה של אנרגיה (</a:t>
            </a:r>
            <a:r>
              <a:rPr lang="en-US" noProof="1">
                <a:solidFill>
                  <a:prstClr val="black"/>
                </a:solidFill>
              </a:rPr>
              <a:t>ATP</a:t>
            </a:r>
            <a:r>
              <a:rPr lang="he-IL" noProof="1">
                <a:solidFill>
                  <a:prstClr val="black"/>
                </a:solidFill>
              </a:rPr>
              <a:t>). </a:t>
            </a:r>
          </a:p>
        </p:txBody>
      </p:sp>
      <p:sp>
        <p:nvSpPr>
          <p:cNvPr id="48" name="מלבן 122"/>
          <p:cNvSpPr>
            <a:spLocks noChangeArrowheads="1"/>
          </p:cNvSpPr>
          <p:nvPr/>
        </p:nvSpPr>
        <p:spPr bwMode="auto">
          <a:xfrm>
            <a:off x="119615" y="5889079"/>
            <a:ext cx="145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200" b="1" noProof="1">
                <a:solidFill>
                  <a:srgbClr val="000000"/>
                </a:solidFill>
              </a:rPr>
              <a:t>אקסוציטוזה</a:t>
            </a:r>
            <a:endParaRPr lang="he-IL" sz="1200" b="1" dirty="0">
              <a:solidFill>
                <a:prstClr val="black"/>
              </a:solidFill>
            </a:endParaRPr>
          </a:p>
        </p:txBody>
      </p:sp>
    </p:spTree>
    <p:extLst>
      <p:ext uri="{BB962C8B-B14F-4D97-AF65-F5344CB8AC3E}">
        <p14:creationId xmlns:p14="http://schemas.microsoft.com/office/powerpoint/2010/main" val="1876717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523ED0C-99DA-44C1-B010-2E5C917569A3}" type="slidenum">
              <a:rPr lang="he-IL" sz="1800" smtClean="0"/>
              <a:pPr fontAlgn="base">
                <a:spcBef>
                  <a:spcPct val="0"/>
                </a:spcBef>
                <a:spcAft>
                  <a:spcPct val="0"/>
                </a:spcAft>
                <a:defRPr/>
              </a:pPr>
              <a:t>28</a:t>
            </a:fld>
            <a:endParaRPr lang="he-IL" sz="1800" dirty="0" smtClean="0"/>
          </a:p>
        </p:txBody>
      </p:sp>
      <p:sp>
        <p:nvSpPr>
          <p:cNvPr id="29700"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7</a:t>
            </a:r>
            <a:endParaRPr lang="he-IL" sz="1800" dirty="0" smtClean="0"/>
          </a:p>
        </p:txBody>
      </p:sp>
      <p:sp>
        <p:nvSpPr>
          <p:cNvPr id="6" name="TextBox 5"/>
          <p:cNvSpPr txBox="1"/>
          <p:nvPr/>
        </p:nvSpPr>
        <p:spPr>
          <a:xfrm>
            <a:off x="293688" y="4937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b="1" dirty="0" smtClean="0">
                <a:solidFill>
                  <a:srgbClr val="1F497D"/>
                </a:solidFill>
              </a:rPr>
              <a:t>שאלה 7:</a:t>
            </a:r>
          </a:p>
          <a:p>
            <a:pPr eaLnBrk="1" hangingPunct="1">
              <a:defRPr/>
            </a:pPr>
            <a:r>
              <a:rPr lang="he-IL" dirty="0" smtClean="0">
                <a:solidFill>
                  <a:srgbClr val="1F497D"/>
                </a:solidFill>
              </a:rPr>
              <a:t>א. שטח הפנים של המעי  של אדם אחד יכול להגיע לשטח של מגרש טניס. הסבירו כיצד נוצר </a:t>
            </a:r>
          </a:p>
          <a:p>
            <a:pPr eaLnBrk="1" hangingPunct="1">
              <a:defRPr/>
            </a:pPr>
            <a:r>
              <a:rPr lang="he-IL" dirty="0" smtClean="0">
                <a:solidFill>
                  <a:srgbClr val="1F497D"/>
                </a:solidFill>
              </a:rPr>
              <a:t>    שטח פנים גדול כל </a:t>
            </a:r>
            <a:r>
              <a:rPr lang="he-IL" dirty="0" smtClean="0">
                <a:solidFill>
                  <a:schemeClr val="tx2"/>
                </a:solidFill>
              </a:rPr>
              <a:t>כך (הסתמכו על התמונות והסבירו אותן)?</a:t>
            </a:r>
          </a:p>
          <a:p>
            <a:pPr eaLnBrk="1" hangingPunct="1">
              <a:defRPr/>
            </a:pPr>
            <a:r>
              <a:rPr lang="he-IL" dirty="0" smtClean="0">
                <a:solidFill>
                  <a:schemeClr val="tx2"/>
                </a:solidFill>
              </a:rPr>
              <a:t>ב. </a:t>
            </a:r>
            <a:r>
              <a:rPr lang="he-IL" dirty="0" smtClean="0">
                <a:solidFill>
                  <a:schemeClr val="tx2"/>
                </a:solidFill>
                <a:cs typeface="+mn-cs"/>
              </a:rPr>
              <a:t>למעי שטח פנים גדול לעומת הנפח שלו</a:t>
            </a:r>
            <a:r>
              <a:rPr lang="he-IL" dirty="0" smtClean="0">
                <a:solidFill>
                  <a:schemeClr val="tx2"/>
                </a:solidFill>
                <a:cs typeface="Arial"/>
              </a:rPr>
              <a:t> (</a:t>
            </a:r>
            <a:r>
              <a:rPr lang="he-IL" dirty="0" smtClean="0">
                <a:solidFill>
                  <a:srgbClr val="1F497D"/>
                </a:solidFill>
                <a:cs typeface="Arial"/>
              </a:rPr>
              <a:t>יחס </a:t>
            </a:r>
            <a:r>
              <a:rPr lang="he-IL" dirty="0" smtClean="0">
                <a:solidFill>
                  <a:srgbClr val="1F497D"/>
                </a:solidFill>
                <a:latin typeface="Times New Roman" pitchFamily="18" charset="0"/>
                <a:cs typeface="Arial"/>
              </a:rPr>
              <a:t>שטח פנים/ נפח  גדול).</a:t>
            </a:r>
            <a:r>
              <a:rPr lang="he-IL" dirty="0" smtClean="0">
                <a:solidFill>
                  <a:srgbClr val="1F497D"/>
                </a:solidFill>
                <a:cs typeface="+mn-cs"/>
              </a:rPr>
              <a:t> </a:t>
            </a:r>
            <a:r>
              <a:rPr lang="he-IL" dirty="0" smtClean="0">
                <a:solidFill>
                  <a:schemeClr val="tx2"/>
                </a:solidFill>
                <a:latin typeface="Times New Roman" pitchFamily="18" charset="0"/>
                <a:cs typeface="+mn-cs"/>
              </a:rPr>
              <a:t>מהו היתרון בכך? </a:t>
            </a:r>
            <a:endParaRPr lang="he-IL" dirty="0" smtClean="0">
              <a:solidFill>
                <a:schemeClr val="tx2"/>
              </a:solidFill>
              <a:cs typeface="+mn-cs"/>
            </a:endParaRPr>
          </a:p>
        </p:txBody>
      </p:sp>
      <p:grpSp>
        <p:nvGrpSpPr>
          <p:cNvPr id="29702" name="Group 1"/>
          <p:cNvGrpSpPr>
            <a:grpSpLocks/>
          </p:cNvGrpSpPr>
          <p:nvPr/>
        </p:nvGrpSpPr>
        <p:grpSpPr bwMode="auto">
          <a:xfrm>
            <a:off x="131763" y="1971675"/>
            <a:ext cx="8348662" cy="4635500"/>
            <a:chOff x="131912" y="1971675"/>
            <a:chExt cx="8348513" cy="4635575"/>
          </a:xfrm>
        </p:grpSpPr>
        <p:pic>
          <p:nvPicPr>
            <p:cNvPr id="2970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4363" y="1971675"/>
              <a:ext cx="6596062"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560" y="4037013"/>
              <a:ext cx="2108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a:off x="2195625" y="3933857"/>
              <a:ext cx="647688" cy="7191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1912" y="6299270"/>
              <a:ext cx="2639965" cy="307980"/>
            </a:xfrm>
            <a:prstGeom prst="rect">
              <a:avLst/>
            </a:prstGeom>
            <a:solidFill>
              <a:schemeClr val="bg1"/>
            </a:solid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srgbClr val="1D4C72"/>
                  </a:solidFill>
                </a:rPr>
                <a:t>   הגדלה של תא אחד מדופן המעי</a:t>
              </a:r>
              <a:endParaRPr lang="he-IL" sz="1400" dirty="0" smtClean="0">
                <a:solidFill>
                  <a:srgbClr val="1F497D"/>
                </a:solidFill>
                <a:cs typeface="+mn-cs"/>
              </a:endParaRPr>
            </a:p>
          </p:txBody>
        </p:sp>
      </p:grpSp>
      <p:sp>
        <p:nvSpPr>
          <p:cNvPr id="11"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28</a:t>
            </a:fld>
            <a:endParaRPr lang="he-IL" sz="1100" dirty="0" smtClean="0">
              <a:solidFill>
                <a:prstClr val="white">
                  <a:lumMod val="75000"/>
                </a:prstClr>
              </a:solidFill>
            </a:endParaRPr>
          </a:p>
        </p:txBody>
      </p:sp>
      <p:sp>
        <p:nvSpPr>
          <p:cNvPr id="12"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60B0AB5-E2BD-45DC-BE19-F1610B01A158}" type="slidenum">
              <a:rPr lang="he-IL" sz="1800" smtClean="0"/>
              <a:pPr fontAlgn="base">
                <a:spcBef>
                  <a:spcPct val="0"/>
                </a:spcBef>
                <a:spcAft>
                  <a:spcPct val="0"/>
                </a:spcAft>
                <a:defRPr/>
              </a:pPr>
              <a:t>29</a:t>
            </a:fld>
            <a:endParaRPr lang="he-IL" sz="1800" dirty="0" smtClean="0"/>
          </a:p>
        </p:txBody>
      </p:sp>
      <p:sp>
        <p:nvSpPr>
          <p:cNvPr id="30724"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pic>
        <p:nvPicPr>
          <p:cNvPr id="3072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4364" y="1971715"/>
            <a:ext cx="47037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3688" y="493713"/>
            <a:ext cx="8183562"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b="1" dirty="0" smtClean="0">
                <a:solidFill>
                  <a:srgbClr val="1F497D"/>
                </a:solidFill>
              </a:rPr>
              <a:t>שאלה 7:</a:t>
            </a:r>
          </a:p>
          <a:p>
            <a:pPr eaLnBrk="1" hangingPunct="1">
              <a:defRPr/>
            </a:pPr>
            <a:r>
              <a:rPr lang="he-IL" dirty="0" smtClean="0">
                <a:solidFill>
                  <a:srgbClr val="1F497D"/>
                </a:solidFill>
              </a:rPr>
              <a:t>א. שטח הפנים של המעי  של אדם אחד יכול להגיע לשטח של מגרש טניס. הסבירו כיצד נוצר </a:t>
            </a:r>
          </a:p>
          <a:p>
            <a:pPr eaLnBrk="1" hangingPunct="1">
              <a:defRPr/>
            </a:pPr>
            <a:r>
              <a:rPr lang="he-IL" dirty="0" smtClean="0">
                <a:solidFill>
                  <a:srgbClr val="1F497D"/>
                </a:solidFill>
              </a:rPr>
              <a:t>    שטח פנים גדול כל </a:t>
            </a:r>
            <a:r>
              <a:rPr lang="he-IL" dirty="0" smtClean="0">
                <a:solidFill>
                  <a:schemeClr val="tx2"/>
                </a:solidFill>
              </a:rPr>
              <a:t>כך (הסתמכו על התמונות והסבירו אותן)?</a:t>
            </a:r>
          </a:p>
          <a:p>
            <a:pPr eaLnBrk="1" hangingPunct="1">
              <a:defRPr/>
            </a:pPr>
            <a:r>
              <a:rPr lang="he-IL" dirty="0" smtClean="0">
                <a:solidFill>
                  <a:schemeClr val="tx2"/>
                </a:solidFill>
              </a:rPr>
              <a:t>ב. </a:t>
            </a:r>
            <a:r>
              <a:rPr lang="he-IL" dirty="0" smtClean="0">
                <a:solidFill>
                  <a:schemeClr val="tx2"/>
                </a:solidFill>
                <a:cs typeface="Arial"/>
              </a:rPr>
              <a:t>למעי שטח פנים גדול </a:t>
            </a:r>
            <a:r>
              <a:rPr lang="he-IL" dirty="0" smtClean="0">
                <a:solidFill>
                  <a:schemeClr val="tx2"/>
                </a:solidFill>
              </a:rPr>
              <a:t>לעומת הנפח שלו </a:t>
            </a:r>
            <a:r>
              <a:rPr lang="he-IL" dirty="0" smtClean="0">
                <a:solidFill>
                  <a:schemeClr val="tx2"/>
                </a:solidFill>
                <a:cs typeface="Arial"/>
              </a:rPr>
              <a:t>(יחס </a:t>
            </a:r>
            <a:r>
              <a:rPr lang="he-IL" dirty="0" smtClean="0">
                <a:solidFill>
                  <a:schemeClr val="tx2"/>
                </a:solidFill>
                <a:latin typeface="Times New Roman" pitchFamily="18" charset="0"/>
                <a:cs typeface="Arial"/>
              </a:rPr>
              <a:t>שטח פנים/ נפח  גדול). מהו היתרון </a:t>
            </a:r>
          </a:p>
          <a:p>
            <a:pPr eaLnBrk="1" hangingPunct="1">
              <a:defRPr/>
            </a:pPr>
            <a:r>
              <a:rPr lang="he-IL" dirty="0" smtClean="0">
                <a:solidFill>
                  <a:schemeClr val="tx2"/>
                </a:solidFill>
                <a:latin typeface="Times New Roman" pitchFamily="18" charset="0"/>
                <a:cs typeface="Arial"/>
              </a:rPr>
              <a:t>    בכך? </a:t>
            </a:r>
            <a:endParaRPr lang="he-IL" dirty="0" smtClean="0">
              <a:solidFill>
                <a:schemeClr val="tx2"/>
              </a:solidFill>
              <a:cs typeface="Arial"/>
            </a:endParaRPr>
          </a:p>
        </p:txBody>
      </p:sp>
      <p:pic>
        <p:nvPicPr>
          <p:cNvPr id="3072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458" y="2016125"/>
            <a:ext cx="14890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flipV="1">
            <a:off x="1331914" y="2997200"/>
            <a:ext cx="939800" cy="2222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2"/>
          <p:cNvSpPr/>
          <p:nvPr/>
        </p:nvSpPr>
        <p:spPr>
          <a:xfrm>
            <a:off x="942995" y="4676229"/>
            <a:ext cx="7680325" cy="14890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he-IL" b="1" dirty="0">
                <a:solidFill>
                  <a:srgbClr val="000000"/>
                </a:solidFill>
              </a:rPr>
              <a:t>תשובה:</a:t>
            </a:r>
          </a:p>
          <a:p>
            <a:pPr>
              <a:defRPr/>
            </a:pPr>
            <a:r>
              <a:rPr lang="he-IL" dirty="0">
                <a:solidFill>
                  <a:srgbClr val="000000"/>
                </a:solidFill>
              </a:rPr>
              <a:t>א. ההגדלה בשטח הפנים </a:t>
            </a:r>
            <a:r>
              <a:rPr lang="he-IL" dirty="0">
                <a:solidFill>
                  <a:schemeClr val="tx1"/>
                </a:solidFill>
              </a:rPr>
              <a:t>מושגת דרך:</a:t>
            </a:r>
          </a:p>
          <a:p>
            <a:pPr>
              <a:defRPr/>
            </a:pPr>
            <a:r>
              <a:rPr lang="he-IL" dirty="0">
                <a:solidFill>
                  <a:schemeClr val="tx1"/>
                </a:solidFill>
              </a:rPr>
              <a:t>    צינור מעי ארוך, פיתולים בדופן הצינור (סיסים) ופיתולים בקרומי התאים (סיסונים).</a:t>
            </a:r>
          </a:p>
          <a:p>
            <a:pPr>
              <a:defRPr/>
            </a:pPr>
            <a:r>
              <a:rPr lang="he-IL" dirty="0">
                <a:solidFill>
                  <a:schemeClr val="tx1"/>
                </a:solidFill>
              </a:rPr>
              <a:t>ב. ככל ששטח הפנים גדול כך יש למזון המעוכל מקום רב יותר שדרכו הוא </a:t>
            </a:r>
            <a:r>
              <a:rPr lang="he-IL" dirty="0">
                <a:solidFill>
                  <a:srgbClr val="000000"/>
                </a:solidFill>
              </a:rPr>
              <a:t>יכול להיספג. </a:t>
            </a:r>
          </a:p>
        </p:txBody>
      </p:sp>
      <p:sp>
        <p:nvSpPr>
          <p:cNvPr id="12" name="TextBox 11"/>
          <p:cNvSpPr txBox="1"/>
          <p:nvPr/>
        </p:nvSpPr>
        <p:spPr>
          <a:xfrm>
            <a:off x="131763" y="3644900"/>
            <a:ext cx="1555750" cy="461963"/>
          </a:xfrm>
          <a:prstGeom prst="rect">
            <a:avLst/>
          </a:prstGeom>
          <a:solidFill>
            <a:schemeClr val="bg1"/>
          </a:solid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200" b="1" dirty="0" smtClean="0">
                <a:solidFill>
                  <a:srgbClr val="1D4C72"/>
                </a:solidFill>
              </a:rPr>
              <a:t>הגדלה של</a:t>
            </a:r>
          </a:p>
          <a:p>
            <a:pPr eaLnBrk="1" hangingPunct="1">
              <a:defRPr/>
            </a:pPr>
            <a:r>
              <a:rPr lang="he-IL" sz="1200" b="1" dirty="0" smtClean="0">
                <a:solidFill>
                  <a:srgbClr val="1D4C72"/>
                </a:solidFill>
              </a:rPr>
              <a:t>תא אחד מדופן המעי</a:t>
            </a:r>
            <a:endParaRPr lang="he-IL" sz="1200" b="1" dirty="0" smtClean="0">
              <a:solidFill>
                <a:srgbClr val="1F497D"/>
              </a:solidFill>
              <a:cs typeface="+mn-cs"/>
            </a:endParaRPr>
          </a:p>
        </p:txBody>
      </p:sp>
      <p:sp>
        <p:nvSpPr>
          <p:cNvPr id="13"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29</a:t>
            </a:fld>
            <a:endParaRPr lang="he-IL" sz="1100" dirty="0" smtClean="0">
              <a:solidFill>
                <a:prstClr val="white">
                  <a:lumMod val="75000"/>
                </a:prstClr>
              </a:solidFill>
            </a:endParaRPr>
          </a:p>
        </p:txBody>
      </p:sp>
      <p:sp>
        <p:nvSpPr>
          <p:cNvPr id="14"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05160" y="498500"/>
            <a:ext cx="8215312" cy="5738812"/>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lnSpc>
                <a:spcPct val="115000"/>
              </a:lnSpc>
              <a:buFont typeface="Wingdings" pitchFamily="2" charset="2"/>
              <a:buChar char="§"/>
              <a:defRPr/>
            </a:pPr>
            <a:r>
              <a:rPr lang="he-IL" b="1" dirty="0" smtClean="0">
                <a:solidFill>
                  <a:srgbClr val="FF6600"/>
                </a:solidFill>
                <a:latin typeface="Calibri" pitchFamily="34" charset="0"/>
              </a:rPr>
              <a:t>פירוק (עיכול) מכני </a:t>
            </a:r>
            <a:r>
              <a:rPr lang="he-IL" b="1" dirty="0">
                <a:solidFill>
                  <a:srgbClr val="FF6600"/>
                </a:solidFill>
                <a:latin typeface="Calibri" pitchFamily="34" charset="0"/>
              </a:rPr>
              <a:t>של המזון </a:t>
            </a:r>
            <a:endParaRPr lang="he-IL" b="1" dirty="0" smtClean="0">
              <a:solidFill>
                <a:srgbClr val="FF6600"/>
              </a:solidFill>
              <a:latin typeface="Calibri" pitchFamily="34" charset="0"/>
            </a:endParaRPr>
          </a:p>
          <a:p>
            <a:pPr eaLnBrk="1" hangingPunct="1">
              <a:lnSpc>
                <a:spcPct val="115000"/>
              </a:lnSpc>
              <a:defRPr/>
            </a:pPr>
            <a:r>
              <a:rPr lang="he-IL" dirty="0" smtClean="0">
                <a:solidFill>
                  <a:prstClr val="black"/>
                </a:solidFill>
                <a:latin typeface="Calibri" pitchFamily="34" charset="0"/>
              </a:rPr>
              <a:t>    חיתוך </a:t>
            </a:r>
            <a:r>
              <a:rPr lang="he-IL" dirty="0">
                <a:solidFill>
                  <a:prstClr val="black"/>
                </a:solidFill>
                <a:latin typeface="Calibri" pitchFamily="34" charset="0"/>
              </a:rPr>
              <a:t>המזון לחתיכות </a:t>
            </a:r>
            <a:r>
              <a:rPr lang="he-IL" dirty="0" smtClean="0">
                <a:solidFill>
                  <a:prstClr val="black"/>
                </a:solidFill>
                <a:latin typeface="Calibri" pitchFamily="34" charset="0"/>
              </a:rPr>
              <a:t>קטנות. פעולה </a:t>
            </a:r>
            <a:r>
              <a:rPr lang="he-IL" dirty="0">
                <a:solidFill>
                  <a:prstClr val="black"/>
                </a:solidFill>
                <a:latin typeface="Calibri" pitchFamily="34" charset="0"/>
              </a:rPr>
              <a:t>זו מגדילה את </a:t>
            </a:r>
            <a:r>
              <a:rPr lang="he-IL" dirty="0">
                <a:solidFill>
                  <a:srgbClr val="FF6600"/>
                </a:solidFill>
                <a:latin typeface="Calibri" pitchFamily="34" charset="0"/>
              </a:rPr>
              <a:t>שטח הפנים של המזון</a:t>
            </a:r>
            <a:r>
              <a:rPr lang="he-IL" dirty="0">
                <a:solidFill>
                  <a:prstClr val="black"/>
                </a:solidFill>
                <a:latin typeface="Calibri" pitchFamily="34" charset="0"/>
              </a:rPr>
              <a:t> ומייעלת את </a:t>
            </a:r>
            <a:r>
              <a:rPr lang="he-IL" dirty="0" smtClean="0">
                <a:solidFill>
                  <a:prstClr val="black"/>
                </a:solidFill>
                <a:latin typeface="Calibri" pitchFamily="34" charset="0"/>
              </a:rPr>
              <a:t>   </a:t>
            </a:r>
          </a:p>
          <a:p>
            <a:pPr eaLnBrk="1" hangingPunct="1">
              <a:lnSpc>
                <a:spcPct val="115000"/>
              </a:lnSpc>
              <a:defRPr/>
            </a:pPr>
            <a:r>
              <a:rPr lang="he-IL" dirty="0" smtClean="0">
                <a:solidFill>
                  <a:prstClr val="black"/>
                </a:solidFill>
                <a:latin typeface="Calibri" pitchFamily="34" charset="0"/>
              </a:rPr>
              <a:t>    הפעולה </a:t>
            </a:r>
            <a:r>
              <a:rPr lang="he-IL" dirty="0">
                <a:solidFill>
                  <a:prstClr val="black"/>
                </a:solidFill>
                <a:latin typeface="Calibri" pitchFamily="34" charset="0"/>
              </a:rPr>
              <a:t>של האנזימים</a:t>
            </a:r>
            <a:r>
              <a:rPr lang="he-IL" dirty="0" smtClean="0">
                <a:solidFill>
                  <a:prstClr val="black"/>
                </a:solidFill>
                <a:latin typeface="Calibri" pitchFamily="34" charset="0"/>
              </a:rPr>
              <a:t>. הפירוק המכני מתבצע בפה באמצעות פעולת הלעיסה של </a:t>
            </a:r>
          </a:p>
          <a:p>
            <a:pPr eaLnBrk="1" hangingPunct="1">
              <a:lnSpc>
                <a:spcPct val="115000"/>
              </a:lnSpc>
              <a:defRPr/>
            </a:pPr>
            <a:r>
              <a:rPr lang="he-IL" dirty="0" smtClean="0">
                <a:solidFill>
                  <a:prstClr val="black"/>
                </a:solidFill>
                <a:latin typeface="Calibri" pitchFamily="34" charset="0"/>
              </a:rPr>
              <a:t>    השיניים, ובקיבה באמצעות התכווצויות דופן הקיבה. </a:t>
            </a:r>
          </a:p>
          <a:p>
            <a:pPr eaLnBrk="1" hangingPunct="1">
              <a:lnSpc>
                <a:spcPct val="115000"/>
              </a:lnSpc>
              <a:defRPr/>
            </a:pPr>
            <a:endParaRPr lang="he-IL" dirty="0">
              <a:solidFill>
                <a:prstClr val="black"/>
              </a:solidFill>
              <a:latin typeface="Calibri" pitchFamily="34" charset="0"/>
            </a:endParaRPr>
          </a:p>
          <a:p>
            <a:pPr marL="285750" indent="-285750" eaLnBrk="1" hangingPunct="1">
              <a:lnSpc>
                <a:spcPct val="115000"/>
              </a:lnSpc>
              <a:buFont typeface="Wingdings" pitchFamily="2" charset="2"/>
              <a:buChar char="§"/>
              <a:defRPr/>
            </a:pPr>
            <a:r>
              <a:rPr lang="he-IL" b="1" dirty="0" smtClean="0">
                <a:solidFill>
                  <a:srgbClr val="FF6600"/>
                </a:solidFill>
                <a:latin typeface="Calibri" pitchFamily="34" charset="0"/>
              </a:rPr>
              <a:t>פירוק (עיכול) כימי של המזון ע"י אנזימי עיכול</a:t>
            </a:r>
            <a:r>
              <a:rPr lang="he-IL" b="1" dirty="0" smtClean="0">
                <a:solidFill>
                  <a:srgbClr val="000000"/>
                </a:solidFill>
                <a:latin typeface="Calibri" pitchFamily="34" charset="0"/>
              </a:rPr>
              <a:t> </a:t>
            </a:r>
          </a:p>
          <a:p>
            <a:pPr eaLnBrk="1" hangingPunct="1">
              <a:lnSpc>
                <a:spcPct val="115000"/>
              </a:lnSpc>
              <a:defRPr/>
            </a:pPr>
            <a:r>
              <a:rPr lang="he-IL" dirty="0" smtClean="0">
                <a:solidFill>
                  <a:srgbClr val="000000"/>
                </a:solidFill>
                <a:latin typeface="Calibri" pitchFamily="34" charset="0"/>
              </a:rPr>
              <a:t>    פירוק המזון </a:t>
            </a:r>
            <a:r>
              <a:rPr lang="he-IL" dirty="0" smtClean="0">
                <a:solidFill>
                  <a:srgbClr val="FF6600"/>
                </a:solidFill>
                <a:latin typeface="Calibri" pitchFamily="34" charset="0"/>
              </a:rPr>
              <a:t>ליחידות מבנה </a:t>
            </a:r>
            <a:r>
              <a:rPr lang="he-IL" dirty="0" smtClean="0">
                <a:solidFill>
                  <a:srgbClr val="000000"/>
                </a:solidFill>
                <a:latin typeface="Calibri" pitchFamily="34" charset="0"/>
              </a:rPr>
              <a:t>שיכולות לעבור דרך </a:t>
            </a:r>
          </a:p>
          <a:p>
            <a:pPr eaLnBrk="1" hangingPunct="1">
              <a:lnSpc>
                <a:spcPct val="115000"/>
              </a:lnSpc>
              <a:defRPr/>
            </a:pPr>
            <a:r>
              <a:rPr lang="he-IL" dirty="0">
                <a:solidFill>
                  <a:srgbClr val="000000"/>
                </a:solidFill>
                <a:latin typeface="Calibri" pitchFamily="34" charset="0"/>
              </a:rPr>
              <a:t> </a:t>
            </a:r>
            <a:r>
              <a:rPr lang="he-IL" dirty="0" smtClean="0">
                <a:solidFill>
                  <a:srgbClr val="000000"/>
                </a:solidFill>
                <a:latin typeface="Calibri" pitchFamily="34" charset="0"/>
              </a:rPr>
              <a:t>   קרומי התאים המרכיבים את דופן המעי  ולהגיע </a:t>
            </a:r>
          </a:p>
          <a:p>
            <a:pPr eaLnBrk="1" hangingPunct="1">
              <a:lnSpc>
                <a:spcPct val="115000"/>
              </a:lnSpc>
              <a:defRPr/>
            </a:pPr>
            <a:r>
              <a:rPr lang="he-IL" dirty="0">
                <a:solidFill>
                  <a:srgbClr val="000000"/>
                </a:solidFill>
                <a:latin typeface="Calibri" pitchFamily="34" charset="0"/>
              </a:rPr>
              <a:t> </a:t>
            </a:r>
            <a:r>
              <a:rPr lang="he-IL" dirty="0" smtClean="0">
                <a:solidFill>
                  <a:srgbClr val="000000"/>
                </a:solidFill>
                <a:latin typeface="Calibri" pitchFamily="34" charset="0"/>
              </a:rPr>
              <a:t>   לדם, ולאחר מכן לעבור דרך קרומי תאי הגוף. </a:t>
            </a:r>
          </a:p>
          <a:p>
            <a:pPr eaLnBrk="1" hangingPunct="1">
              <a:lnSpc>
                <a:spcPct val="115000"/>
              </a:lnSpc>
              <a:defRPr/>
            </a:pPr>
            <a:r>
              <a:rPr lang="he-IL" dirty="0">
                <a:solidFill>
                  <a:srgbClr val="000000"/>
                </a:solidFill>
                <a:latin typeface="Calibri" pitchFamily="34" charset="0"/>
              </a:rPr>
              <a:t> </a:t>
            </a:r>
            <a:r>
              <a:rPr lang="he-IL" dirty="0" smtClean="0">
                <a:solidFill>
                  <a:srgbClr val="000000"/>
                </a:solidFill>
                <a:latin typeface="Calibri" pitchFamily="34" charset="0"/>
              </a:rPr>
              <a:t>   הפירוק הכימי מתרחש בפה, בקיבה, בתריסריון, </a:t>
            </a:r>
          </a:p>
          <a:p>
            <a:pPr eaLnBrk="1" hangingPunct="1">
              <a:lnSpc>
                <a:spcPct val="115000"/>
              </a:lnSpc>
              <a:defRPr/>
            </a:pPr>
            <a:r>
              <a:rPr lang="he-IL" dirty="0">
                <a:solidFill>
                  <a:srgbClr val="000000"/>
                </a:solidFill>
                <a:latin typeface="Calibri" pitchFamily="34" charset="0"/>
              </a:rPr>
              <a:t> </a:t>
            </a:r>
            <a:r>
              <a:rPr lang="he-IL" dirty="0" smtClean="0">
                <a:solidFill>
                  <a:srgbClr val="000000"/>
                </a:solidFill>
                <a:latin typeface="Calibri" pitchFamily="34" charset="0"/>
              </a:rPr>
              <a:t>   ובמעי הדק ומזורז על ידי </a:t>
            </a:r>
            <a:r>
              <a:rPr lang="he-IL" dirty="0" smtClean="0">
                <a:solidFill>
                  <a:srgbClr val="FF6600"/>
                </a:solidFill>
                <a:latin typeface="Calibri" pitchFamily="34" charset="0"/>
              </a:rPr>
              <a:t>אנזימי העיכול</a:t>
            </a:r>
            <a:r>
              <a:rPr lang="he-IL" dirty="0" smtClean="0">
                <a:solidFill>
                  <a:srgbClr val="000000"/>
                </a:solidFill>
                <a:latin typeface="Calibri" pitchFamily="34" charset="0"/>
              </a:rPr>
              <a:t>.</a:t>
            </a:r>
          </a:p>
          <a:p>
            <a:pPr eaLnBrk="1" hangingPunct="1">
              <a:lnSpc>
                <a:spcPct val="115000"/>
              </a:lnSpc>
              <a:defRPr/>
            </a:pPr>
            <a:endParaRPr lang="he-IL" dirty="0" smtClean="0">
              <a:solidFill>
                <a:srgbClr val="000000"/>
              </a:solidFill>
              <a:latin typeface="Calibri" pitchFamily="34" charset="0"/>
            </a:endParaRPr>
          </a:p>
          <a:p>
            <a:pPr marL="285750" indent="-285750" eaLnBrk="1" hangingPunct="1">
              <a:lnSpc>
                <a:spcPct val="115000"/>
              </a:lnSpc>
              <a:buFont typeface="Wingdings" pitchFamily="2" charset="2"/>
              <a:buChar char="§"/>
              <a:defRPr/>
            </a:pPr>
            <a:r>
              <a:rPr lang="he-IL" b="1" dirty="0" smtClean="0">
                <a:solidFill>
                  <a:srgbClr val="FF6600"/>
                </a:solidFill>
                <a:latin typeface="Times New Roman" pitchFamily="18" charset="0"/>
                <a:cs typeface="Arial"/>
              </a:rPr>
              <a:t>ספיגה</a:t>
            </a:r>
            <a:r>
              <a:rPr lang="he-IL" dirty="0" smtClean="0">
                <a:solidFill>
                  <a:srgbClr val="000000"/>
                </a:solidFill>
                <a:latin typeface="Times New Roman" pitchFamily="18" charset="0"/>
                <a:cs typeface="Arial"/>
              </a:rPr>
              <a:t> </a:t>
            </a:r>
          </a:p>
          <a:p>
            <a:pPr eaLnBrk="1" hangingPunct="1">
              <a:lnSpc>
                <a:spcPct val="115000"/>
              </a:lnSpc>
              <a:defRPr/>
            </a:pPr>
            <a:r>
              <a:rPr lang="he-IL" dirty="0" smtClean="0">
                <a:solidFill>
                  <a:srgbClr val="000000"/>
                </a:solidFill>
                <a:latin typeface="Times New Roman" pitchFamily="18" charset="0"/>
                <a:cs typeface="Arial"/>
              </a:rPr>
              <a:t>    ספיגה של יחידות המבנה של </a:t>
            </a:r>
            <a:r>
              <a:rPr lang="he-IL" dirty="0" smtClean="0">
                <a:solidFill>
                  <a:prstClr val="black"/>
                </a:solidFill>
                <a:latin typeface="Times New Roman" pitchFamily="18" charset="0"/>
                <a:cs typeface="Arial"/>
              </a:rPr>
              <a:t>המזון </a:t>
            </a:r>
          </a:p>
          <a:p>
            <a:pPr eaLnBrk="1" hangingPunct="1">
              <a:lnSpc>
                <a:spcPct val="115000"/>
              </a:lnSpc>
              <a:defRPr/>
            </a:pPr>
            <a:r>
              <a:rPr lang="he-IL" dirty="0" smtClean="0">
                <a:solidFill>
                  <a:prstClr val="black"/>
                </a:solidFill>
                <a:latin typeface="Times New Roman" pitchFamily="18" charset="0"/>
                <a:cs typeface="Arial"/>
              </a:rPr>
              <a:t>    מן </a:t>
            </a:r>
            <a:r>
              <a:rPr lang="he-IL" dirty="0" smtClean="0">
                <a:solidFill>
                  <a:srgbClr val="000000"/>
                </a:solidFill>
                <a:latin typeface="Times New Roman" pitchFamily="18" charset="0"/>
                <a:cs typeface="Arial"/>
              </a:rPr>
              <a:t>המעי הדק אל הדם.</a:t>
            </a:r>
          </a:p>
          <a:p>
            <a:pPr eaLnBrk="1" hangingPunct="1">
              <a:lnSpc>
                <a:spcPct val="115000"/>
              </a:lnSpc>
              <a:defRPr/>
            </a:pPr>
            <a:endParaRPr lang="en-US" dirty="0" smtClean="0">
              <a:solidFill>
                <a:srgbClr val="000000"/>
              </a:solidFill>
              <a:latin typeface="Times New Roman" pitchFamily="18" charset="0"/>
              <a:cs typeface="Arial"/>
            </a:endParaRPr>
          </a:p>
          <a:p>
            <a:pPr marL="285750" indent="-285750" eaLnBrk="1" hangingPunct="1">
              <a:lnSpc>
                <a:spcPct val="115000"/>
              </a:lnSpc>
              <a:buFont typeface="Wingdings" pitchFamily="2" charset="2"/>
              <a:buChar char="§"/>
              <a:defRPr/>
            </a:pPr>
            <a:r>
              <a:rPr lang="he-IL" b="1" dirty="0" smtClean="0">
                <a:solidFill>
                  <a:srgbClr val="FF6600"/>
                </a:solidFill>
                <a:latin typeface="Calibri" pitchFamily="34" charset="0"/>
              </a:rPr>
              <a:t>הפרשה</a:t>
            </a:r>
            <a:r>
              <a:rPr lang="he-IL" dirty="0" smtClean="0">
                <a:solidFill>
                  <a:srgbClr val="000000"/>
                </a:solidFill>
                <a:latin typeface="Calibri" pitchFamily="34" charset="0"/>
              </a:rPr>
              <a:t> </a:t>
            </a:r>
          </a:p>
          <a:p>
            <a:pPr eaLnBrk="1" hangingPunct="1">
              <a:lnSpc>
                <a:spcPct val="115000"/>
              </a:lnSpc>
              <a:defRPr/>
            </a:pPr>
            <a:r>
              <a:rPr lang="he-IL" dirty="0" smtClean="0">
                <a:solidFill>
                  <a:srgbClr val="000000"/>
                </a:solidFill>
                <a:latin typeface="Calibri" pitchFamily="34" charset="0"/>
              </a:rPr>
              <a:t>    הפרשת צואה המכילה שרידי מזון </a:t>
            </a:r>
          </a:p>
          <a:p>
            <a:pPr eaLnBrk="1" hangingPunct="1">
              <a:lnSpc>
                <a:spcPct val="115000"/>
              </a:lnSpc>
              <a:defRPr/>
            </a:pPr>
            <a:r>
              <a:rPr lang="he-IL" dirty="0" smtClean="0">
                <a:solidFill>
                  <a:srgbClr val="000000"/>
                </a:solidFill>
                <a:latin typeface="Calibri" pitchFamily="34" charset="0"/>
              </a:rPr>
              <a:t>    וחומרים שלא פורקו ולא נספגו.</a:t>
            </a:r>
          </a:p>
          <a:p>
            <a:pPr eaLnBrk="1" hangingPunct="1">
              <a:lnSpc>
                <a:spcPct val="115000"/>
              </a:lnSpc>
              <a:defRPr/>
            </a:pPr>
            <a:endParaRPr lang="he-IL" dirty="0" smtClean="0">
              <a:solidFill>
                <a:srgbClr val="000000"/>
              </a:solidFill>
              <a:latin typeface="Calibri" pitchFamily="34" charset="0"/>
            </a:endParaRPr>
          </a:p>
          <a:p>
            <a:pPr eaLnBrk="1" hangingPunct="1">
              <a:lnSpc>
                <a:spcPct val="115000"/>
              </a:lnSpc>
              <a:defRPr/>
            </a:pPr>
            <a:r>
              <a:rPr lang="he-IL" dirty="0" smtClean="0">
                <a:solidFill>
                  <a:srgbClr val="000000"/>
                </a:solidFill>
                <a:latin typeface="Times New Roman" pitchFamily="18" charset="0"/>
                <a:cs typeface="Times New Roman" pitchFamily="18" charset="0"/>
              </a:rPr>
              <a:t> </a:t>
            </a:r>
            <a:endParaRPr lang="en-US" dirty="0" smtClean="0">
              <a:solidFill>
                <a:srgbClr val="000000"/>
              </a:solidFill>
              <a:latin typeface="Times New Roman" pitchFamily="18" charset="0"/>
              <a:cs typeface="Times New Roman" pitchFamily="18" charset="0"/>
            </a:endParaRPr>
          </a:p>
          <a:p>
            <a:pPr eaLnBrk="1" hangingPunct="1">
              <a:lnSpc>
                <a:spcPct val="115000"/>
              </a:lnSpc>
              <a:defRPr/>
            </a:pPr>
            <a:endParaRPr lang="he-IL" dirty="0" smtClean="0">
              <a:solidFill>
                <a:srgbClr val="000000"/>
              </a:solidFill>
              <a:latin typeface="Calibri" pitchFamily="34" charset="0"/>
            </a:endParaRPr>
          </a:p>
        </p:txBody>
      </p:sp>
      <p:sp>
        <p:nvSpPr>
          <p:cNvPr id="7173" name="כותרת 5"/>
          <p:cNvSpPr>
            <a:spLocks noGrp="1"/>
          </p:cNvSpPr>
          <p:nvPr>
            <p:ph type="ctrTitle"/>
          </p:nvPr>
        </p:nvSpPr>
        <p:spPr bwMode="auto">
          <a:xfrm>
            <a:off x="785813" y="44664"/>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התהליכים העיקריים המתרחשים במערכת העיכול</a:t>
            </a:r>
          </a:p>
        </p:txBody>
      </p:sp>
      <p:grpSp>
        <p:nvGrpSpPr>
          <p:cNvPr id="2" name="קבוצה 1"/>
          <p:cNvGrpSpPr/>
          <p:nvPr/>
        </p:nvGrpSpPr>
        <p:grpSpPr>
          <a:xfrm>
            <a:off x="342767" y="2114652"/>
            <a:ext cx="3725197" cy="4050657"/>
            <a:chOff x="457494" y="3140967"/>
            <a:chExt cx="3725197" cy="4050657"/>
          </a:xfrm>
        </p:grpSpPr>
        <p:pic>
          <p:nvPicPr>
            <p:cNvPr id="17414" name="Picture 1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2342" y="3140967"/>
              <a:ext cx="3620349" cy="349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מלבן 1"/>
            <p:cNvSpPr>
              <a:spLocks noChangeArrowheads="1"/>
            </p:cNvSpPr>
            <p:nvPr/>
          </p:nvSpPr>
          <p:spPr bwMode="auto">
            <a:xfrm>
              <a:off x="2909497" y="5670612"/>
              <a:ext cx="833883"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pPr>
              <a:r>
                <a:rPr lang="he-IL" sz="1000" dirty="0">
                  <a:solidFill>
                    <a:srgbClr val="000000"/>
                  </a:solidFill>
                  <a:latin typeface="Calibri" pitchFamily="34" charset="0"/>
                </a:rPr>
                <a:t>טריגליצרידים</a:t>
              </a:r>
            </a:p>
          </p:txBody>
        </p:sp>
        <p:sp>
          <p:nvSpPr>
            <p:cNvPr id="17416" name="מלבן 1"/>
            <p:cNvSpPr>
              <a:spLocks noChangeArrowheads="1"/>
            </p:cNvSpPr>
            <p:nvPr/>
          </p:nvSpPr>
          <p:spPr bwMode="auto">
            <a:xfrm>
              <a:off x="457494" y="6729959"/>
              <a:ext cx="36141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200" dirty="0" smtClean="0">
                  <a:solidFill>
                    <a:prstClr val="black"/>
                  </a:solidFill>
                </a:rPr>
                <a:t>       פירוק </a:t>
              </a:r>
              <a:r>
                <a:rPr lang="he-IL" sz="1200" dirty="0">
                  <a:solidFill>
                    <a:prstClr val="black"/>
                  </a:solidFill>
                </a:rPr>
                <a:t>רב</a:t>
              </a:r>
              <a:r>
                <a:rPr lang="he-IL" sz="1200" dirty="0">
                  <a:solidFill>
                    <a:prstClr val="black"/>
                  </a:solidFill>
                  <a:latin typeface="Arial"/>
                  <a:cs typeface="Arial"/>
                </a:rPr>
                <a:t>־</a:t>
              </a:r>
              <a:r>
                <a:rPr lang="he-IL" sz="1200" dirty="0">
                  <a:solidFill>
                    <a:prstClr val="black"/>
                  </a:solidFill>
                </a:rPr>
                <a:t>סוכר, חלבון </a:t>
              </a:r>
              <a:r>
                <a:rPr lang="he-IL" sz="1200" dirty="0" smtClean="0">
                  <a:solidFill>
                    <a:prstClr val="black"/>
                  </a:solidFill>
                </a:rPr>
                <a:t>ושומנים (טריגליצרידים) </a:t>
              </a:r>
            </a:p>
            <a:p>
              <a:r>
                <a:rPr lang="he-IL" sz="1200" dirty="0" smtClean="0">
                  <a:solidFill>
                    <a:prstClr val="black"/>
                  </a:solidFill>
                </a:rPr>
                <a:t>             ליחידות </a:t>
              </a:r>
              <a:r>
                <a:rPr lang="he-IL" sz="1200" dirty="0">
                  <a:solidFill>
                    <a:prstClr val="black"/>
                  </a:solidFill>
                </a:rPr>
                <a:t>המבנה שלהם </a:t>
              </a:r>
              <a:r>
                <a:rPr lang="he-IL" sz="1200" dirty="0" smtClean="0">
                  <a:solidFill>
                    <a:prstClr val="black"/>
                  </a:solidFill>
                </a:rPr>
                <a:t>במערכת </a:t>
              </a:r>
              <a:r>
                <a:rPr lang="he-IL" sz="1200" dirty="0">
                  <a:solidFill>
                    <a:prstClr val="black"/>
                  </a:solidFill>
                </a:rPr>
                <a:t>העיכול</a:t>
              </a:r>
              <a:r>
                <a:rPr lang="he-IL" sz="1200" dirty="0">
                  <a:solidFill>
                    <a:srgbClr val="000000"/>
                  </a:solidFill>
                </a:rPr>
                <a:t>.</a:t>
              </a:r>
            </a:p>
          </p:txBody>
        </p:sp>
      </p:grpSp>
      <p:sp>
        <p:nvSpPr>
          <p:cNvPr id="12"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
        <p:nvSpPr>
          <p:cNvPr id="11"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421176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4915744-4205-4424-A719-CCC5AB825305}" type="slidenum">
              <a:rPr lang="he-IL" smtClean="0"/>
              <a:pPr fontAlgn="base">
                <a:spcBef>
                  <a:spcPct val="0"/>
                </a:spcBef>
                <a:spcAft>
                  <a:spcPct val="0"/>
                </a:spcAft>
                <a:defRPr/>
              </a:pPr>
              <a:t>30</a:t>
            </a:fld>
            <a:endParaRPr lang="he-IL" dirty="0" smtClean="0"/>
          </a:p>
        </p:txBody>
      </p:sp>
      <p:sp>
        <p:nvSpPr>
          <p:cNvPr id="31748" name="כותרת 5"/>
          <p:cNvSpPr>
            <a:spLocks noGrp="1"/>
          </p:cNvSpPr>
          <p:nvPr>
            <p:ph type="ctrTitle"/>
          </p:nvPr>
        </p:nvSpPr>
        <p:spPr bwMode="auto">
          <a:xfrm>
            <a:off x="785813" y="4466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8</a:t>
            </a:r>
            <a:endParaRPr lang="he-IL" sz="1800" dirty="0" smtClean="0"/>
          </a:p>
        </p:txBody>
      </p:sp>
      <p:sp>
        <p:nvSpPr>
          <p:cNvPr id="6" name="TextBox 5"/>
          <p:cNvSpPr txBox="1"/>
          <p:nvPr/>
        </p:nvSpPr>
        <p:spPr>
          <a:xfrm>
            <a:off x="254020" y="510877"/>
            <a:ext cx="8397875"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8:</a:t>
            </a:r>
          </a:p>
          <a:p>
            <a:pPr fontAlgn="auto">
              <a:spcBef>
                <a:spcPts val="0"/>
              </a:spcBef>
              <a:spcAft>
                <a:spcPts val="0"/>
              </a:spcAft>
              <a:defRPr/>
            </a:pPr>
            <a:r>
              <a:rPr lang="he-IL" kern="0" dirty="0">
                <a:solidFill>
                  <a:srgbClr val="1D4C72"/>
                </a:solidFill>
              </a:rPr>
              <a:t>בתמונה נראה צילום ממיקרוסקופ אלקטרוני של תא מדופן המעי הדק. בצד הפונה אל חלל המעי יש פיתולים בקרום הנקראים סיסונים. בתאים המצויים בדופן הקיבה אין סיסונים. </a:t>
            </a:r>
          </a:p>
          <a:p>
            <a:pPr fontAlgn="auto">
              <a:spcBef>
                <a:spcPts val="0"/>
              </a:spcBef>
              <a:spcAft>
                <a:spcPts val="0"/>
              </a:spcAft>
              <a:defRPr/>
            </a:pPr>
            <a:r>
              <a:rPr lang="he-IL" kern="0" dirty="0">
                <a:solidFill>
                  <a:srgbClr val="1D4C72"/>
                </a:solidFill>
              </a:rPr>
              <a:t>הסבירו מדוע.</a:t>
            </a:r>
          </a:p>
          <a:p>
            <a:pPr fontAlgn="auto">
              <a:spcBef>
                <a:spcPts val="0"/>
              </a:spcBef>
              <a:spcAft>
                <a:spcPts val="0"/>
              </a:spcAft>
              <a:defRPr/>
            </a:pPr>
            <a:endParaRPr lang="he-IL" kern="0" dirty="0">
              <a:solidFill>
                <a:srgbClr val="1D4C72"/>
              </a:solidFill>
            </a:endParaRPr>
          </a:p>
        </p:txBody>
      </p:sp>
      <p:grpSp>
        <p:nvGrpSpPr>
          <p:cNvPr id="31750" name="Group 1"/>
          <p:cNvGrpSpPr>
            <a:grpSpLocks/>
          </p:cNvGrpSpPr>
          <p:nvPr/>
        </p:nvGrpSpPr>
        <p:grpSpPr bwMode="auto">
          <a:xfrm>
            <a:off x="755651" y="1557343"/>
            <a:ext cx="6696075" cy="4929187"/>
            <a:chOff x="755650" y="1556792"/>
            <a:chExt cx="6696075" cy="4929187"/>
          </a:xfrm>
        </p:grpSpPr>
        <p:pic>
          <p:nvPicPr>
            <p:cNvPr id="31751"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645692"/>
              <a:ext cx="467995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5588" y="3187154"/>
              <a:ext cx="1557337"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FF0000"/>
                  </a:solidFill>
                </a:rPr>
                <a:t>גרעין התא</a:t>
              </a:r>
            </a:p>
          </p:txBody>
        </p:sp>
        <p:sp>
          <p:nvSpPr>
            <p:cNvPr id="9" name="TextBox 8"/>
            <p:cNvSpPr txBox="1"/>
            <p:nvPr/>
          </p:nvSpPr>
          <p:spPr>
            <a:xfrm>
              <a:off x="3054350" y="1556792"/>
              <a:ext cx="1557338"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FF0000"/>
                  </a:solidFill>
                </a:rPr>
                <a:t>קרום התא</a:t>
              </a:r>
            </a:p>
          </p:txBody>
        </p:sp>
        <p:sp>
          <p:nvSpPr>
            <p:cNvPr id="15" name="TextBox 14"/>
            <p:cNvSpPr txBox="1"/>
            <p:nvPr/>
          </p:nvSpPr>
          <p:spPr>
            <a:xfrm>
              <a:off x="5467350" y="4119017"/>
              <a:ext cx="1557338"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תא שכן</a:t>
              </a:r>
            </a:p>
          </p:txBody>
        </p:sp>
        <p:cxnSp>
          <p:nvCxnSpPr>
            <p:cNvPr id="13" name="מחבר חץ ישר 12"/>
            <p:cNvCxnSpPr/>
            <p:nvPr/>
          </p:nvCxnSpPr>
          <p:spPr>
            <a:xfrm flipH="1">
              <a:off x="5076825" y="4303167"/>
              <a:ext cx="1168400" cy="1841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35600" y="5246142"/>
              <a:ext cx="2016125" cy="9233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סיסונים בקרום התא בצד הפונה לחלל המעי</a:t>
              </a:r>
            </a:p>
          </p:txBody>
        </p:sp>
        <p:cxnSp>
          <p:nvCxnSpPr>
            <p:cNvPr id="17" name="מחבר חץ ישר 16"/>
            <p:cNvCxnSpPr/>
            <p:nvPr/>
          </p:nvCxnSpPr>
          <p:spPr>
            <a:xfrm flipH="1">
              <a:off x="3635375" y="5708104"/>
              <a:ext cx="202565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bwMode="auto">
          <a:xfrm>
            <a:off x="3847644" y="6381328"/>
            <a:ext cx="2016125" cy="36933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smtClean="0">
                <a:solidFill>
                  <a:prstClr val="black"/>
                </a:solidFill>
              </a:rPr>
              <a:t>חלל </a:t>
            </a:r>
            <a:r>
              <a:rPr lang="he-IL" kern="0" dirty="0">
                <a:solidFill>
                  <a:prstClr val="black"/>
                </a:solidFill>
              </a:rPr>
              <a:t>המעי</a:t>
            </a:r>
          </a:p>
        </p:txBody>
      </p:sp>
      <p:cxnSp>
        <p:nvCxnSpPr>
          <p:cNvPr id="16" name="מחבר חץ ישר 15"/>
          <p:cNvCxnSpPr/>
          <p:nvPr/>
        </p:nvCxnSpPr>
        <p:spPr bwMode="auto">
          <a:xfrm flipH="1" flipV="1">
            <a:off x="3787777" y="6170653"/>
            <a:ext cx="1012826" cy="3953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30</a:t>
            </a:fld>
            <a:endParaRPr lang="he-IL" sz="1100" dirty="0" smtClean="0">
              <a:solidFill>
                <a:prstClr val="white">
                  <a:lumMod val="75000"/>
                </a:prstClr>
              </a:solidFill>
            </a:endParaRPr>
          </a:p>
        </p:txBody>
      </p:sp>
      <p:sp>
        <p:nvSpPr>
          <p:cNvPr id="20" name="TextBox 19"/>
          <p:cNvSpPr txBox="1"/>
          <p:nvPr/>
        </p:nvSpPr>
        <p:spPr>
          <a:xfrm>
            <a:off x="611560" y="5814306"/>
            <a:ext cx="2808288" cy="5540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smtClean="0">
              <a:solidFill>
                <a:srgbClr val="FF0000"/>
              </a:solidFill>
            </a:endParaRPr>
          </a:p>
          <a:p>
            <a:pPr eaLnBrk="1" hangingPunct="1">
              <a:defRPr/>
            </a:pPr>
            <a:r>
              <a:rPr lang="en-US" sz="1100" dirty="0" smtClean="0">
                <a:solidFill>
                  <a:prstClr val="white"/>
                </a:solidFill>
                <a:cs typeface="Calibri" pitchFamily="34" charset="0"/>
              </a:rPr>
              <a:t>Helena sabanay, Weizmann institute</a:t>
            </a:r>
            <a:r>
              <a:rPr lang="en-US" sz="1100" b="1" dirty="0" smtClean="0">
                <a:solidFill>
                  <a:prstClr val="white"/>
                </a:solidFill>
                <a:cs typeface="Calibri" pitchFamily="34" charset="0"/>
              </a:rPr>
              <a:t> </a:t>
            </a:r>
            <a:r>
              <a:rPr lang="he-IL" sz="1200" b="1" dirty="0" smtClean="0">
                <a:solidFill>
                  <a:prstClr val="white"/>
                </a:solidFill>
                <a:cs typeface="Calibri" pitchFamily="34" charset="0"/>
              </a:rPr>
              <a:t>©</a:t>
            </a:r>
            <a:endParaRPr lang="he-IL" sz="1200" dirty="0" smtClean="0">
              <a:solidFill>
                <a:prstClr val="white"/>
              </a:solidFill>
            </a:endParaRPr>
          </a:p>
        </p:txBody>
      </p:sp>
      <p:sp>
        <p:nvSpPr>
          <p:cNvPr id="21"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BA4D8AC-3857-441A-870F-23603CD7A59E}" type="slidenum">
              <a:rPr lang="he-IL" smtClean="0"/>
              <a:pPr fontAlgn="base">
                <a:spcBef>
                  <a:spcPct val="0"/>
                </a:spcBef>
                <a:spcAft>
                  <a:spcPct val="0"/>
                </a:spcAft>
                <a:defRPr/>
              </a:pPr>
              <a:t>31</a:t>
            </a:fld>
            <a:endParaRPr lang="he-IL" dirty="0" smtClean="0"/>
          </a:p>
        </p:txBody>
      </p:sp>
      <p:sp>
        <p:nvSpPr>
          <p:cNvPr id="32772" name="כותרת 5"/>
          <p:cNvSpPr>
            <a:spLocks noGrp="1"/>
          </p:cNvSpPr>
          <p:nvPr>
            <p:ph type="ctrTitle"/>
          </p:nvPr>
        </p:nvSpPr>
        <p:spPr bwMode="auto">
          <a:xfrm>
            <a:off x="785813" y="4466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TextBox 5"/>
          <p:cNvSpPr txBox="1"/>
          <p:nvPr/>
        </p:nvSpPr>
        <p:spPr>
          <a:xfrm>
            <a:off x="254020" y="510877"/>
            <a:ext cx="8397875"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8:</a:t>
            </a:r>
          </a:p>
          <a:p>
            <a:pPr fontAlgn="auto">
              <a:spcBef>
                <a:spcPts val="0"/>
              </a:spcBef>
              <a:spcAft>
                <a:spcPts val="0"/>
              </a:spcAft>
              <a:defRPr/>
            </a:pPr>
            <a:r>
              <a:rPr lang="he-IL" kern="0" dirty="0">
                <a:solidFill>
                  <a:srgbClr val="1D4C72"/>
                </a:solidFill>
              </a:rPr>
              <a:t>בתמונה נראה צילום ממיקרוסקופ  אלקטרוני של תא מדופן המעי הדק. בצד הפונה אל חלל המעי יש פיתולים בקרום הנקראים סיסונים. בתאים המצויים בדופן הקיבה אין סיסונים. </a:t>
            </a:r>
          </a:p>
          <a:p>
            <a:pPr fontAlgn="auto">
              <a:spcBef>
                <a:spcPts val="0"/>
              </a:spcBef>
              <a:spcAft>
                <a:spcPts val="0"/>
              </a:spcAft>
              <a:defRPr/>
            </a:pPr>
            <a:r>
              <a:rPr lang="he-IL" kern="0" dirty="0">
                <a:solidFill>
                  <a:srgbClr val="1D4C72"/>
                </a:solidFill>
              </a:rPr>
              <a:t>הסבירו מדוע.</a:t>
            </a:r>
          </a:p>
          <a:p>
            <a:pPr fontAlgn="auto">
              <a:spcBef>
                <a:spcPts val="0"/>
              </a:spcBef>
              <a:spcAft>
                <a:spcPts val="0"/>
              </a:spcAft>
              <a:defRPr/>
            </a:pPr>
            <a:endParaRPr lang="he-IL" kern="0" dirty="0">
              <a:solidFill>
                <a:srgbClr val="1D4C72"/>
              </a:solidFill>
            </a:endParaRPr>
          </a:p>
        </p:txBody>
      </p:sp>
      <p:sp>
        <p:nvSpPr>
          <p:cNvPr id="14" name="Rectangle 12"/>
          <p:cNvSpPr/>
          <p:nvPr/>
        </p:nvSpPr>
        <p:spPr>
          <a:xfrm>
            <a:off x="5795964" y="1752640"/>
            <a:ext cx="2767012" cy="32607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ספיגת המזון נעשית דרך דופן המעי ולא דרך הקיבה, לכן יש צורך בהגדלת שטח הפנים במעי.</a:t>
            </a:r>
          </a:p>
          <a:p>
            <a:pPr fontAlgn="auto">
              <a:spcBef>
                <a:spcPts val="0"/>
              </a:spcBef>
              <a:spcAft>
                <a:spcPts val="0"/>
              </a:spcAft>
              <a:defRPr/>
            </a:pPr>
            <a:r>
              <a:rPr lang="he-IL" dirty="0">
                <a:solidFill>
                  <a:prstClr val="black"/>
                </a:solidFill>
              </a:rPr>
              <a:t>[גם בקיבה יש הגדלה של </a:t>
            </a:r>
            <a:r>
              <a:rPr lang="he-IL" dirty="0">
                <a:solidFill>
                  <a:schemeClr val="tx1"/>
                </a:solidFill>
              </a:rPr>
              <a:t>שטח הפנים הפנימי בעזרת  פיתולים, (אבל לא הגדלה ניכרת כל כך כמו שיש במעי הדק), והדבר מייעל </a:t>
            </a:r>
            <a:r>
              <a:rPr lang="he-IL" dirty="0">
                <a:solidFill>
                  <a:prstClr val="black"/>
                </a:solidFill>
              </a:rPr>
              <a:t>את </a:t>
            </a:r>
            <a:r>
              <a:rPr lang="he-IL" u="sng" dirty="0">
                <a:solidFill>
                  <a:prstClr val="black"/>
                </a:solidFill>
              </a:rPr>
              <a:t>הפירוק המכני</a:t>
            </a:r>
            <a:r>
              <a:rPr lang="he-IL" dirty="0">
                <a:solidFill>
                  <a:prstClr val="black"/>
                </a:solidFill>
              </a:rPr>
              <a:t> של המזון]</a:t>
            </a:r>
          </a:p>
        </p:txBody>
      </p:sp>
      <p:grpSp>
        <p:nvGrpSpPr>
          <p:cNvPr id="32775" name="Group 15"/>
          <p:cNvGrpSpPr>
            <a:grpSpLocks/>
          </p:cNvGrpSpPr>
          <p:nvPr/>
        </p:nvGrpSpPr>
        <p:grpSpPr bwMode="auto">
          <a:xfrm>
            <a:off x="323852" y="1557343"/>
            <a:ext cx="6696075" cy="4929187"/>
            <a:chOff x="755650" y="1556792"/>
            <a:chExt cx="6696075" cy="4929187"/>
          </a:xfrm>
        </p:grpSpPr>
        <p:pic>
          <p:nvPicPr>
            <p:cNvPr id="32776"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645692"/>
              <a:ext cx="467995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525588" y="3187154"/>
              <a:ext cx="1557337"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FF0000"/>
                  </a:solidFill>
                </a:rPr>
                <a:t>גרעין התא</a:t>
              </a:r>
            </a:p>
          </p:txBody>
        </p:sp>
        <p:sp>
          <p:nvSpPr>
            <p:cNvPr id="21" name="TextBox 20"/>
            <p:cNvSpPr txBox="1"/>
            <p:nvPr/>
          </p:nvSpPr>
          <p:spPr>
            <a:xfrm>
              <a:off x="3054350" y="1556792"/>
              <a:ext cx="1557338"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FF0000"/>
                  </a:solidFill>
                </a:rPr>
                <a:t>קרום התא</a:t>
              </a:r>
            </a:p>
          </p:txBody>
        </p:sp>
        <p:sp>
          <p:nvSpPr>
            <p:cNvPr id="22" name="TextBox 21"/>
            <p:cNvSpPr txBox="1"/>
            <p:nvPr/>
          </p:nvSpPr>
          <p:spPr>
            <a:xfrm>
              <a:off x="5292725" y="3636417"/>
              <a:ext cx="971550" cy="3683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תא שכן</a:t>
              </a:r>
            </a:p>
          </p:txBody>
        </p:sp>
        <p:cxnSp>
          <p:nvCxnSpPr>
            <p:cNvPr id="23" name="מחבר חץ ישר 12"/>
            <p:cNvCxnSpPr/>
            <p:nvPr/>
          </p:nvCxnSpPr>
          <p:spPr>
            <a:xfrm flipH="1">
              <a:off x="5076825" y="4004717"/>
              <a:ext cx="647700" cy="3603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35600" y="5246142"/>
              <a:ext cx="2016125" cy="92333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kern="0" dirty="0">
                  <a:solidFill>
                    <a:prstClr val="black"/>
                  </a:solidFill>
                </a:rPr>
                <a:t>סיסונים בקרום התא בצד הפונה לחלל המעי</a:t>
              </a:r>
            </a:p>
          </p:txBody>
        </p:sp>
        <p:cxnSp>
          <p:nvCxnSpPr>
            <p:cNvPr id="25" name="מחבר חץ ישר 16"/>
            <p:cNvCxnSpPr/>
            <p:nvPr/>
          </p:nvCxnSpPr>
          <p:spPr>
            <a:xfrm flipH="1">
              <a:off x="3635375" y="5708104"/>
              <a:ext cx="202565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31</a:t>
            </a:fld>
            <a:endParaRPr lang="he-IL" sz="1100" dirty="0" smtClean="0">
              <a:solidFill>
                <a:prstClr val="white">
                  <a:lumMod val="75000"/>
                </a:prstClr>
              </a:solidFill>
            </a:endParaRPr>
          </a:p>
        </p:txBody>
      </p:sp>
      <p:sp>
        <p:nvSpPr>
          <p:cNvPr id="16" name="TextBox 15"/>
          <p:cNvSpPr txBox="1"/>
          <p:nvPr/>
        </p:nvSpPr>
        <p:spPr>
          <a:xfrm>
            <a:off x="179512" y="5827331"/>
            <a:ext cx="2808288" cy="5540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he-IL" dirty="0" smtClean="0">
              <a:solidFill>
                <a:srgbClr val="FF0000"/>
              </a:solidFill>
            </a:endParaRPr>
          </a:p>
          <a:p>
            <a:pPr eaLnBrk="1" hangingPunct="1">
              <a:defRPr/>
            </a:pPr>
            <a:r>
              <a:rPr lang="en-US" sz="1100" dirty="0" smtClean="0">
                <a:solidFill>
                  <a:prstClr val="white"/>
                </a:solidFill>
                <a:cs typeface="Calibri" pitchFamily="34" charset="0"/>
              </a:rPr>
              <a:t>Helena sabanay, Weizmann institute</a:t>
            </a:r>
            <a:r>
              <a:rPr lang="en-US" sz="1100" b="1" dirty="0" smtClean="0">
                <a:solidFill>
                  <a:prstClr val="white"/>
                </a:solidFill>
                <a:cs typeface="Calibri" pitchFamily="34" charset="0"/>
              </a:rPr>
              <a:t> </a:t>
            </a:r>
            <a:r>
              <a:rPr lang="he-IL" sz="1200" b="1" dirty="0" smtClean="0">
                <a:solidFill>
                  <a:prstClr val="white"/>
                </a:solidFill>
                <a:cs typeface="Calibri" pitchFamily="34" charset="0"/>
              </a:rPr>
              <a:t>©</a:t>
            </a:r>
            <a:endParaRPr lang="he-IL" sz="1200" dirty="0" smtClean="0">
              <a:solidFill>
                <a:prstClr val="white"/>
              </a:solidFill>
            </a:endParaRPr>
          </a:p>
        </p:txBody>
      </p:sp>
      <p:sp>
        <p:nvSpPr>
          <p:cNvPr id="17"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מעי גס, מעי ישר ופי הטבעת</a:t>
            </a:r>
            <a:endParaRPr lang="he-IL" sz="1800" dirty="0" smtClean="0"/>
          </a:p>
        </p:txBody>
      </p:sp>
      <p:sp>
        <p:nvSpPr>
          <p:cNvPr id="33796" name="מלבן 8"/>
          <p:cNvSpPr>
            <a:spLocks noChangeArrowheads="1"/>
          </p:cNvSpPr>
          <p:nvPr/>
        </p:nvSpPr>
        <p:spPr bwMode="auto">
          <a:xfrm>
            <a:off x="285770" y="504542"/>
            <a:ext cx="801687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noProof="1">
                <a:solidFill>
                  <a:srgbClr val="000000"/>
                </a:solidFill>
                <a:latin typeface="Times New Roman" pitchFamily="18" charset="0"/>
              </a:rPr>
              <a:t>מעי גס</a:t>
            </a:r>
            <a:endParaRPr lang="he-IL" noProof="1">
              <a:solidFill>
                <a:srgbClr val="000000"/>
              </a:solidFill>
              <a:latin typeface="Times New Roman" pitchFamily="18" charset="0"/>
            </a:endParaRPr>
          </a:p>
          <a:p>
            <a:r>
              <a:rPr lang="he-IL" noProof="1">
                <a:solidFill>
                  <a:srgbClr val="000000"/>
                </a:solidFill>
                <a:latin typeface="Times New Roman" pitchFamily="18" charset="0"/>
              </a:rPr>
              <a:t>תהליכים: </a:t>
            </a:r>
            <a:r>
              <a:rPr lang="he-IL" noProof="1">
                <a:solidFill>
                  <a:srgbClr val="FF6600"/>
                </a:solidFill>
                <a:latin typeface="Times New Roman" pitchFamily="18" charset="0"/>
              </a:rPr>
              <a:t>ספיגת המים הסופית </a:t>
            </a:r>
            <a:r>
              <a:rPr lang="he-IL" noProof="1">
                <a:latin typeface="Times New Roman" pitchFamily="18" charset="0"/>
              </a:rPr>
              <a:t>(מקצת המים נספגים כבר במעי).</a:t>
            </a:r>
          </a:p>
          <a:p>
            <a:r>
              <a:rPr lang="he-IL" noProof="1">
                <a:latin typeface="Times New Roman" pitchFamily="18" charset="0"/>
              </a:rPr>
              <a:t>במעי הגס חיים אתנו בסימביוזה חיידקים שמייצרים עבורנו ויטמינים שונים.</a:t>
            </a:r>
          </a:p>
          <a:p>
            <a:endParaRPr lang="he-IL" sz="800" u="sng" noProof="1">
              <a:latin typeface="Times New Roman" pitchFamily="18" charset="0"/>
            </a:endParaRPr>
          </a:p>
          <a:p>
            <a:r>
              <a:rPr lang="he-IL" u="sng" noProof="1">
                <a:latin typeface="Times New Roman" pitchFamily="18" charset="0"/>
              </a:rPr>
              <a:t>מעי ישר ופי הטבעת</a:t>
            </a:r>
            <a:endParaRPr lang="he-IL" noProof="1">
              <a:latin typeface="Times New Roman" pitchFamily="18" charset="0"/>
            </a:endParaRPr>
          </a:p>
          <a:p>
            <a:r>
              <a:rPr lang="he-IL" noProof="1">
                <a:latin typeface="Times New Roman" pitchFamily="18" charset="0"/>
              </a:rPr>
              <a:t>משם יוצאת הצואה. הצואה מכילה מזון לא-מעוכל (בעיקר תאית = רב-סוכר שהאנזים הדרוש לפירוקו אינו נמצא במערכת העיכול), חיידקים מתים, חומרי הפרשה ובילוריבין, שהוא החומר שמקנה לצואה את צבעה. (</a:t>
            </a:r>
            <a:r>
              <a:rPr lang="he-IL" noProof="1">
                <a:latin typeface="Calibri" pitchFamily="34" charset="0"/>
              </a:rPr>
              <a:t>חומר זה נוצר מפירוק המוגלובין </a:t>
            </a:r>
            <a:r>
              <a:rPr lang="he-IL" noProof="1" smtClean="0">
                <a:latin typeface="Calibri" pitchFamily="34" charset="0"/>
              </a:rPr>
              <a:t>בגוף, </a:t>
            </a:r>
            <a:r>
              <a:rPr lang="he-IL" noProof="1">
                <a:latin typeface="Calibri" pitchFamily="34" charset="0"/>
              </a:rPr>
              <a:t>הוא עובר </a:t>
            </a:r>
            <a:r>
              <a:rPr lang="he-IL" noProof="1" smtClean="0">
                <a:latin typeface="Calibri" pitchFamily="34" charset="0"/>
              </a:rPr>
              <a:t>לכבד ומשם </a:t>
            </a:r>
            <a:r>
              <a:rPr lang="he-IL" noProof="1">
                <a:latin typeface="Calibri" pitchFamily="34" charset="0"/>
              </a:rPr>
              <a:t>אל התריסריון, ולבסוף, מופרש בצואה).</a:t>
            </a:r>
          </a:p>
          <a:p>
            <a:r>
              <a:rPr lang="he-IL" noProof="1">
                <a:latin typeface="Times New Roman" pitchFamily="18" charset="0"/>
              </a:rPr>
              <a:t>סביב המעי הישר ופי הטבעת יש שרירים טבעתיים שמסייעים בהעברת הצואה ובפליטתה. </a:t>
            </a:r>
          </a:p>
        </p:txBody>
      </p:sp>
      <p:grpSp>
        <p:nvGrpSpPr>
          <p:cNvPr id="3" name="קבוצה 2"/>
          <p:cNvGrpSpPr/>
          <p:nvPr/>
        </p:nvGrpSpPr>
        <p:grpSpPr>
          <a:xfrm>
            <a:off x="2785607" y="3370663"/>
            <a:ext cx="3607758" cy="3370705"/>
            <a:chOff x="2708337" y="3442712"/>
            <a:chExt cx="3607758" cy="3370705"/>
          </a:xfrm>
        </p:grpSpPr>
        <p:pic>
          <p:nvPicPr>
            <p:cNvPr id="17" name="תמונה 16"/>
            <p:cNvPicPr>
              <a:picLocks noChangeAspect="1"/>
            </p:cNvPicPr>
            <p:nvPr/>
          </p:nvPicPr>
          <p:blipFill rotWithShape="1">
            <a:blip r:embed="rId2" cstate="email">
              <a:extLst>
                <a:ext uri="{28A0092B-C50C-407E-A947-70E740481C1C}">
                  <a14:useLocalDpi xmlns:a14="http://schemas.microsoft.com/office/drawing/2010/main"/>
                </a:ext>
              </a:extLst>
            </a:blip>
            <a:srcRect l="6814" t="50000" r="6978"/>
            <a:stretch/>
          </p:blipFill>
          <p:spPr>
            <a:xfrm flipH="1">
              <a:off x="2708337" y="3442712"/>
              <a:ext cx="3178636" cy="3226668"/>
            </a:xfrm>
            <a:prstGeom prst="rect">
              <a:avLst/>
            </a:prstGeom>
          </p:spPr>
        </p:pic>
        <p:grpSp>
          <p:nvGrpSpPr>
            <p:cNvPr id="33797" name="קבוצה 15"/>
            <p:cNvGrpSpPr>
              <a:grpSpLocks/>
            </p:cNvGrpSpPr>
            <p:nvPr/>
          </p:nvGrpSpPr>
          <p:grpSpPr bwMode="auto">
            <a:xfrm>
              <a:off x="3851921" y="4920193"/>
              <a:ext cx="2464174" cy="1893224"/>
              <a:chOff x="4579552" y="5553990"/>
              <a:chExt cx="2711050" cy="2429200"/>
            </a:xfrm>
          </p:grpSpPr>
          <p:sp>
            <p:nvSpPr>
              <p:cNvPr id="33799" name="מלבן 10"/>
              <p:cNvSpPr>
                <a:spLocks noChangeArrowheads="1"/>
              </p:cNvSpPr>
              <p:nvPr/>
            </p:nvSpPr>
            <p:spPr bwMode="auto">
              <a:xfrm>
                <a:off x="6248511" y="5553990"/>
                <a:ext cx="994768" cy="39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t>המעי הגס</a:t>
                </a:r>
              </a:p>
            </p:txBody>
          </p:sp>
          <p:sp>
            <p:nvSpPr>
              <p:cNvPr id="33800" name="מלבן 11"/>
              <p:cNvSpPr>
                <a:spLocks noChangeArrowheads="1"/>
              </p:cNvSpPr>
              <p:nvPr/>
            </p:nvSpPr>
            <p:spPr bwMode="auto">
              <a:xfrm>
                <a:off x="5182840" y="6860180"/>
                <a:ext cx="2107762" cy="39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400" b="1" dirty="0"/>
                  <a:t>המעי הישר</a:t>
                </a:r>
              </a:p>
            </p:txBody>
          </p:sp>
          <p:cxnSp>
            <p:nvCxnSpPr>
              <p:cNvPr id="13" name="מחבר חץ ישר 12"/>
              <p:cNvCxnSpPr/>
              <p:nvPr/>
            </p:nvCxnSpPr>
            <p:spPr>
              <a:xfrm flipH="1">
                <a:off x="5809668" y="5738591"/>
                <a:ext cx="50114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5391011" y="7059199"/>
                <a:ext cx="7427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03" name="מלבן 16"/>
              <p:cNvSpPr>
                <a:spLocks noChangeArrowheads="1"/>
              </p:cNvSpPr>
              <p:nvPr/>
            </p:nvSpPr>
            <p:spPr bwMode="auto">
              <a:xfrm>
                <a:off x="4579552" y="7588279"/>
                <a:ext cx="1685655" cy="39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400" b="1" dirty="0"/>
                  <a:t>פי הטבעת</a:t>
                </a:r>
              </a:p>
            </p:txBody>
          </p:sp>
          <p:cxnSp>
            <p:nvCxnSpPr>
              <p:cNvPr id="18" name="מחבר חץ ישר 17"/>
              <p:cNvCxnSpPr/>
              <p:nvPr/>
            </p:nvCxnSpPr>
            <p:spPr>
              <a:xfrm flipV="1">
                <a:off x="5209830" y="7613564"/>
                <a:ext cx="0" cy="3696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5"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32</a:t>
            </a:fld>
            <a:endParaRPr lang="he-IL" sz="1100" dirty="0" smtClean="0">
              <a:solidFill>
                <a:prstClr val="white">
                  <a:lumMod val="75000"/>
                </a:prstClr>
              </a:solidFill>
            </a:endParaRPr>
          </a:p>
        </p:txBody>
      </p:sp>
      <p:sp>
        <p:nvSpPr>
          <p:cNvPr id="16"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D0F553-9569-4D5B-9CBD-1D41F6354092}" type="slidenum">
              <a:rPr lang="he-IL" sz="1800" smtClean="0"/>
              <a:pPr fontAlgn="base">
                <a:spcBef>
                  <a:spcPct val="0"/>
                </a:spcBef>
                <a:spcAft>
                  <a:spcPct val="0"/>
                </a:spcAft>
                <a:defRPr/>
              </a:pPr>
              <a:t>33</a:t>
            </a:fld>
            <a:endParaRPr lang="he-IL" sz="1800" dirty="0" smtClean="0"/>
          </a:p>
        </p:txBody>
      </p:sp>
      <p:sp>
        <p:nvSpPr>
          <p:cNvPr id="34820"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9</a:t>
            </a:r>
            <a:endParaRPr lang="he-IL" sz="1800" dirty="0" smtClean="0"/>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9:</a:t>
            </a:r>
          </a:p>
          <a:p>
            <a:pPr>
              <a:defRPr/>
            </a:pPr>
            <a:r>
              <a:rPr lang="he-IL" b="1" dirty="0">
                <a:solidFill>
                  <a:srgbClr val="1D4C72"/>
                </a:solidFill>
              </a:rPr>
              <a:t>     </a:t>
            </a:r>
            <a:r>
              <a:rPr lang="he-IL" dirty="0">
                <a:solidFill>
                  <a:srgbClr val="1D4C72"/>
                </a:solidFill>
              </a:rPr>
              <a:t>א. מדוע התאית אינה </a:t>
            </a:r>
            <a:r>
              <a:rPr lang="he-IL" dirty="0">
                <a:solidFill>
                  <a:schemeClr val="tx2"/>
                </a:solidFill>
              </a:rPr>
              <a:t>מתפרקת במערכת העיכול?</a:t>
            </a:r>
          </a:p>
          <a:p>
            <a:pPr>
              <a:defRPr/>
            </a:pPr>
            <a:r>
              <a:rPr lang="he-IL" dirty="0">
                <a:solidFill>
                  <a:schemeClr val="tx2"/>
                </a:solidFill>
              </a:rPr>
              <a:t>     ב. מדוע היא אינה יכולה להיספג כמות שהיא, בלא פירוק?</a:t>
            </a:r>
          </a:p>
          <a:p>
            <a:pPr>
              <a:defRPr/>
            </a:pPr>
            <a:r>
              <a:rPr lang="he-IL" dirty="0">
                <a:solidFill>
                  <a:schemeClr val="tx2"/>
                </a:solidFill>
              </a:rPr>
              <a:t>     ג. לפרה יש במערכת העיכול חיידקים החיים אִתה בשיתוף פעולה (סימביוזה). </a:t>
            </a:r>
          </a:p>
          <a:p>
            <a:pPr>
              <a:defRPr/>
            </a:pPr>
            <a:r>
              <a:rPr lang="he-IL" dirty="0">
                <a:solidFill>
                  <a:schemeClr val="tx2"/>
                </a:solidFill>
              </a:rPr>
              <a:t>        החיידקים מפרקים את התאית לחד-סוכרים שיכולים להיספג לדם הפרה.</a:t>
            </a:r>
          </a:p>
          <a:p>
            <a:pPr>
              <a:defRPr/>
            </a:pPr>
            <a:r>
              <a:rPr lang="he-IL" dirty="0">
                <a:solidFill>
                  <a:schemeClr val="tx2"/>
                </a:solidFill>
              </a:rPr>
              <a:t>        שערו, מדוע שיתוף פעולה כזה </a:t>
            </a:r>
            <a:r>
              <a:rPr lang="he-IL" dirty="0">
                <a:solidFill>
                  <a:srgbClr val="1D4C72"/>
                </a:solidFill>
              </a:rPr>
              <a:t>הכרחי עבור הפרה?</a:t>
            </a:r>
          </a:p>
          <a:p>
            <a:pPr>
              <a:defRPr/>
            </a:pPr>
            <a:r>
              <a:rPr lang="he-IL" dirty="0">
                <a:solidFill>
                  <a:srgbClr val="1D4C72"/>
                </a:solidFill>
              </a:rPr>
              <a:t> </a:t>
            </a: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33</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0D00B88-F33B-402A-9CD2-7AE6790807E4}" type="slidenum">
              <a:rPr lang="he-IL" sz="1800" smtClean="0"/>
              <a:pPr fontAlgn="base">
                <a:spcBef>
                  <a:spcPct val="0"/>
                </a:spcBef>
                <a:spcAft>
                  <a:spcPct val="0"/>
                </a:spcAft>
                <a:defRPr/>
              </a:pPr>
              <a:t>34</a:t>
            </a:fld>
            <a:endParaRPr lang="he-IL" sz="1800" dirty="0" smtClean="0"/>
          </a:p>
        </p:txBody>
      </p:sp>
      <p:sp>
        <p:nvSpPr>
          <p:cNvPr id="35844"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31795" y="2708274"/>
            <a:ext cx="8196263" cy="201686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b="1" dirty="0">
              <a:solidFill>
                <a:schemeClr val="tx1"/>
              </a:solidFill>
            </a:endParaRPr>
          </a:p>
          <a:p>
            <a:pPr marL="252000" indent="-252000" fontAlgn="auto">
              <a:spcBef>
                <a:spcPts val="0"/>
              </a:spcBef>
              <a:spcAft>
                <a:spcPts val="0"/>
              </a:spcAft>
              <a:defRPr/>
            </a:pPr>
            <a:r>
              <a:rPr lang="he-IL" dirty="0">
                <a:solidFill>
                  <a:schemeClr val="tx1"/>
                </a:solidFill>
              </a:rPr>
              <a:t>א. האנזים הדרוש לפירוק התאית (רב-סוכר) לגלוקוז (חד-סוכר) אינו נמצא במערכת העיכול.</a:t>
            </a:r>
          </a:p>
          <a:p>
            <a:pPr marL="252000" indent="-252000" fontAlgn="auto">
              <a:spcBef>
                <a:spcPts val="0"/>
              </a:spcBef>
              <a:spcAft>
                <a:spcPts val="0"/>
              </a:spcAft>
              <a:defRPr/>
            </a:pPr>
            <a:r>
              <a:rPr lang="he-IL" dirty="0">
                <a:solidFill>
                  <a:schemeClr val="tx1"/>
                </a:solidFill>
              </a:rPr>
              <a:t>ב. התאית היא רב-סוכר ובעלת מולקולה גדולה שאינה יכולה לעבור דרך קרומי התאים הבונים את צינור המעי, אל הדם.</a:t>
            </a:r>
          </a:p>
          <a:p>
            <a:pPr marL="252000" indent="-252000" fontAlgn="auto">
              <a:spcBef>
                <a:spcPts val="0"/>
              </a:spcBef>
              <a:spcAft>
                <a:spcPts val="0"/>
              </a:spcAft>
              <a:defRPr/>
            </a:pPr>
            <a:r>
              <a:rPr lang="he-IL" dirty="0">
                <a:solidFill>
                  <a:schemeClr val="tx1"/>
                </a:solidFill>
              </a:rPr>
              <a:t>ג. הפרה ניזונה רק מצמחים המכילים </a:t>
            </a:r>
            <a:r>
              <a:rPr lang="he-IL" dirty="0" smtClean="0">
                <a:solidFill>
                  <a:schemeClr val="tx1"/>
                </a:solidFill>
              </a:rPr>
              <a:t>כמות תאית גדולה, </a:t>
            </a:r>
            <a:r>
              <a:rPr lang="he-IL" dirty="0">
                <a:solidFill>
                  <a:schemeClr val="tx1"/>
                </a:solidFill>
              </a:rPr>
              <a:t>מכיוון שדופן תא הצמח בנוי מתאית.</a:t>
            </a:r>
          </a:p>
          <a:p>
            <a:pPr fontAlgn="auto">
              <a:spcBef>
                <a:spcPts val="0"/>
              </a:spcBef>
              <a:spcAft>
                <a:spcPts val="0"/>
              </a:spcAft>
              <a:defRPr/>
            </a:pPr>
            <a:endParaRPr lang="he-IL" b="1" dirty="0">
              <a:solidFill>
                <a:schemeClr val="tx1"/>
              </a:solidFill>
            </a:endParaRPr>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9:</a:t>
            </a:r>
          </a:p>
          <a:p>
            <a:pPr>
              <a:defRPr/>
            </a:pPr>
            <a:r>
              <a:rPr lang="he-IL" b="1" dirty="0">
                <a:solidFill>
                  <a:srgbClr val="1D4C72"/>
                </a:solidFill>
              </a:rPr>
              <a:t>     </a:t>
            </a:r>
            <a:r>
              <a:rPr lang="he-IL" dirty="0">
                <a:solidFill>
                  <a:srgbClr val="1D4C72"/>
                </a:solidFill>
              </a:rPr>
              <a:t>א. מדוע התאית אינה מתפרקת במערכת העיכול?</a:t>
            </a:r>
          </a:p>
          <a:p>
            <a:pPr>
              <a:defRPr/>
            </a:pPr>
            <a:r>
              <a:rPr lang="he-IL" dirty="0">
                <a:solidFill>
                  <a:srgbClr val="1D4C72"/>
                </a:solidFill>
              </a:rPr>
              <a:t>     ב. מדוע היא אינה יכולה </a:t>
            </a:r>
            <a:r>
              <a:rPr lang="he-IL" dirty="0">
                <a:solidFill>
                  <a:schemeClr val="tx2"/>
                </a:solidFill>
              </a:rPr>
              <a:t>להיספג כמות שהיא, בלא פירוק?</a:t>
            </a:r>
          </a:p>
          <a:p>
            <a:pPr>
              <a:defRPr/>
            </a:pPr>
            <a:r>
              <a:rPr lang="he-IL" dirty="0">
                <a:solidFill>
                  <a:schemeClr val="tx2"/>
                </a:solidFill>
              </a:rPr>
              <a:t>     ג. לפרה יש במערכת העיכול חיידקים החיים אִתה בשיתוף פעולה (סימביוזה). </a:t>
            </a:r>
          </a:p>
          <a:p>
            <a:pPr>
              <a:defRPr/>
            </a:pPr>
            <a:r>
              <a:rPr lang="he-IL" dirty="0">
                <a:solidFill>
                  <a:schemeClr val="tx2"/>
                </a:solidFill>
              </a:rPr>
              <a:t>        החיידקים מפרקים את התאית לחד-סוכרים </a:t>
            </a:r>
            <a:r>
              <a:rPr lang="he-IL" dirty="0">
                <a:solidFill>
                  <a:srgbClr val="1D4C72"/>
                </a:solidFill>
              </a:rPr>
              <a:t>שיכולים להיספג לדם הפרה.</a:t>
            </a:r>
          </a:p>
          <a:p>
            <a:pPr>
              <a:defRPr/>
            </a:pPr>
            <a:r>
              <a:rPr lang="he-IL" dirty="0">
                <a:solidFill>
                  <a:srgbClr val="1D4C72"/>
                </a:solidFill>
              </a:rPr>
              <a:t>        שערו, מדוע שיתוף פעולה כזה הכרחי עבור הפרה?</a:t>
            </a:r>
          </a:p>
          <a:p>
            <a:pPr>
              <a:defRPr/>
            </a:pPr>
            <a:r>
              <a:rPr lang="he-IL" dirty="0">
                <a:solidFill>
                  <a:srgbClr val="1D4C72"/>
                </a:solidFill>
              </a:rPr>
              <a:t> </a:t>
            </a: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34</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0E9F342-5B25-4CF5-A909-E3B986439A34}" type="slidenum">
              <a:rPr lang="he-IL" smtClean="0"/>
              <a:pPr fontAlgn="base">
                <a:spcBef>
                  <a:spcPct val="0"/>
                </a:spcBef>
                <a:spcAft>
                  <a:spcPct val="0"/>
                </a:spcAft>
                <a:defRPr/>
              </a:pPr>
              <a:t>35</a:t>
            </a:fld>
            <a:endParaRPr lang="he-IL" dirty="0" smtClean="0"/>
          </a:p>
        </p:txBody>
      </p:sp>
      <p:sp>
        <p:nvSpPr>
          <p:cNvPr id="51204" name="כותרת 5"/>
          <p:cNvSpPr>
            <a:spLocks noGrp="1"/>
          </p:cNvSpPr>
          <p:nvPr>
            <p:ph type="ctrTitle"/>
          </p:nvPr>
        </p:nvSpPr>
        <p:spPr bwMode="auto">
          <a:xfrm>
            <a:off x="785813" y="4466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10: טבלת סיכום – פירוק מכני ופרוק כימי במערכת העיכול</a:t>
            </a:r>
            <a:endParaRPr lang="he-IL" sz="1800" dirty="0" smtClean="0"/>
          </a:p>
        </p:txBody>
      </p:sp>
      <p:sp>
        <p:nvSpPr>
          <p:cNvPr id="6" name="TextBox 5"/>
          <p:cNvSpPr txBox="1"/>
          <p:nvPr/>
        </p:nvSpPr>
        <p:spPr>
          <a:xfrm>
            <a:off x="152420" y="476672"/>
            <a:ext cx="8397875" cy="147732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10: </a:t>
            </a:r>
          </a:p>
          <a:p>
            <a:pPr fontAlgn="auto">
              <a:spcBef>
                <a:spcPts val="0"/>
              </a:spcBef>
              <a:spcAft>
                <a:spcPts val="0"/>
              </a:spcAft>
              <a:defRPr/>
            </a:pPr>
            <a:r>
              <a:rPr lang="he-IL" kern="0" dirty="0" smtClean="0">
                <a:solidFill>
                  <a:srgbClr val="1D4C72"/>
                </a:solidFill>
              </a:rPr>
              <a:t>סכמו </a:t>
            </a:r>
            <a:r>
              <a:rPr lang="he-IL" kern="0" dirty="0">
                <a:solidFill>
                  <a:srgbClr val="1D4C72"/>
                </a:solidFill>
              </a:rPr>
              <a:t>את תהליך העיכול המתרחש במערכת העיכול בעזרת מילוי הטבלה: </a:t>
            </a:r>
          </a:p>
          <a:p>
            <a:pPr marL="285750" indent="-285750" fontAlgn="auto">
              <a:spcBef>
                <a:spcPts val="0"/>
              </a:spcBef>
              <a:spcAft>
                <a:spcPts val="0"/>
              </a:spcAft>
              <a:buFont typeface="Wingdings" pitchFamily="2" charset="2"/>
              <a:buChar char="§"/>
              <a:defRPr/>
            </a:pPr>
            <a:r>
              <a:rPr lang="he-IL" kern="0" dirty="0">
                <a:solidFill>
                  <a:srgbClr val="1D4C72"/>
                </a:solidFill>
              </a:rPr>
              <a:t>סמנו +/- </a:t>
            </a:r>
            <a:r>
              <a:rPr lang="he-IL" kern="0" dirty="0">
                <a:solidFill>
                  <a:srgbClr val="1F497D"/>
                </a:solidFill>
              </a:rPr>
              <a:t>אם מתרחש/לא מתרחש באיבר פירוק כימי של כל אחד מן החומרים. </a:t>
            </a:r>
          </a:p>
          <a:p>
            <a:pPr marL="285750" indent="-285750" fontAlgn="auto">
              <a:spcBef>
                <a:spcPts val="0"/>
              </a:spcBef>
              <a:spcAft>
                <a:spcPts val="0"/>
              </a:spcAft>
              <a:buFont typeface="Wingdings" pitchFamily="2" charset="2"/>
              <a:buChar char="§"/>
              <a:defRPr/>
            </a:pPr>
            <a:r>
              <a:rPr lang="he-IL" kern="0" dirty="0" smtClean="0">
                <a:solidFill>
                  <a:srgbClr val="1F497D"/>
                </a:solidFill>
              </a:rPr>
              <a:t>בשורה </a:t>
            </a:r>
            <a:r>
              <a:rPr lang="he-IL" kern="0" dirty="0">
                <a:solidFill>
                  <a:srgbClr val="1F497D"/>
                </a:solidFill>
              </a:rPr>
              <a:t>האחרונה ציירו את תוצרי העיכול, וכתבו את שמות החומרים. </a:t>
            </a:r>
          </a:p>
          <a:p>
            <a:pPr marL="285750" indent="-285750" fontAlgn="auto">
              <a:spcBef>
                <a:spcPts val="0"/>
              </a:spcBef>
              <a:spcAft>
                <a:spcPts val="0"/>
              </a:spcAft>
              <a:buFont typeface="Wingdings" pitchFamily="2" charset="2"/>
              <a:buChar char="§"/>
              <a:defRPr/>
            </a:pPr>
            <a:r>
              <a:rPr lang="he-IL" kern="0" dirty="0">
                <a:solidFill>
                  <a:srgbClr val="1F497D"/>
                </a:solidFill>
              </a:rPr>
              <a:t>סמנו + בחלק שמתרחש בו פירוק מכני.</a:t>
            </a:r>
          </a:p>
        </p:txBody>
      </p:sp>
      <p:grpSp>
        <p:nvGrpSpPr>
          <p:cNvPr id="51207" name="קבוצה 1"/>
          <p:cNvGrpSpPr>
            <a:grpSpLocks/>
          </p:cNvGrpSpPr>
          <p:nvPr/>
        </p:nvGrpSpPr>
        <p:grpSpPr bwMode="auto">
          <a:xfrm>
            <a:off x="585790" y="2086015"/>
            <a:ext cx="7874000" cy="4438649"/>
            <a:chOff x="1130299" y="1844675"/>
            <a:chExt cx="6701825" cy="5850419"/>
          </a:xfrm>
        </p:grpSpPr>
        <p:graphicFrame>
          <p:nvGraphicFramePr>
            <p:cNvPr id="14" name="Group 44"/>
            <p:cNvGraphicFramePr>
              <a:graphicFrameLocks/>
            </p:cNvGraphicFramePr>
            <p:nvPr/>
          </p:nvGraphicFramePr>
          <p:xfrm>
            <a:off x="1130299" y="1844675"/>
            <a:ext cx="6701825" cy="5850419"/>
          </p:xfrm>
          <a:graphic>
            <a:graphicData uri="http://schemas.openxmlformats.org/drawingml/2006/table">
              <a:tbl>
                <a:tblPr/>
                <a:tblGrid>
                  <a:gridCol w="1379050"/>
                  <a:gridCol w="1704820"/>
                  <a:gridCol w="1841381"/>
                  <a:gridCol w="1610756"/>
                  <a:gridCol w="1337993"/>
                </a:tblGrid>
                <a:tr h="429274">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chemeClr val="tx1"/>
                            </a:solidFill>
                            <a:effectLst/>
                            <a:latin typeface="Arial" pitchFamily="34" charset="0"/>
                          </a:rPr>
                          <a:t>פירוק מכני</a:t>
                        </a:r>
                        <a:endParaRPr kumimoji="0" lang="en-US" sz="1600" b="1" i="0" u="none" strike="noStrike" cap="none" normalizeH="0" baseline="0" dirty="0" smtClean="0">
                          <a:ln>
                            <a:noFill/>
                          </a:ln>
                          <a:solidFill>
                            <a:schemeClr val="tx1"/>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rgbClr val="FF0000"/>
                            </a:solidFill>
                            <a:effectLst/>
                            <a:latin typeface="Arial" pitchFamily="34" charset="0"/>
                          </a:rPr>
                          <a:t>פירוק כימי</a:t>
                        </a: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800" b="1" i="0" u="none" strike="noStrike" cap="none" normalizeH="0" baseline="0" dirty="0" smtClean="0">
                          <a:ln>
                            <a:noFill/>
                          </a:ln>
                          <a:solidFill>
                            <a:srgbClr val="FF0000"/>
                          </a:solidFill>
                          <a:effectLst/>
                          <a:latin typeface="Arial" pitchFamily="34" charset="0"/>
                        </a:endParaRPr>
                      </a:p>
                    </a:txBody>
                    <a:tcPr marL="91451" marR="9145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chemeClr val="tx1"/>
                            </a:solidFill>
                            <a:effectLst/>
                            <a:latin typeface="Arial" pitchFamily="34" charset="0"/>
                          </a:rPr>
                          <a:t>חלקים</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894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rgbClr val="FF0000"/>
                            </a:solidFill>
                            <a:effectLst/>
                            <a:latin typeface="Arial" pitchFamily="34" charset="0"/>
                          </a:rPr>
                          <a:t>ליפידים</a:t>
                        </a: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dirty="0" smtClean="0">
                            <a:ln>
                              <a:noFill/>
                            </a:ln>
                            <a:solidFill>
                              <a:srgbClr val="FF0000"/>
                            </a:solidFill>
                            <a:effectLst/>
                            <a:latin typeface="Arial" pitchFamily="34" charset="0"/>
                          </a:rPr>
                          <a:t>חלבונים</a:t>
                        </a: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he-IL" sz="1600" b="1" i="0" u="none" strike="noStrike" cap="none" normalizeH="0" baseline="0" dirty="0" smtClean="0">
                            <a:ln>
                              <a:noFill/>
                            </a:ln>
                            <a:solidFill>
                              <a:srgbClr val="FF0000"/>
                            </a:solidFill>
                            <a:effectLst/>
                            <a:latin typeface="Arial" pitchFamily="34" charset="0"/>
                          </a:rPr>
                          <a:t>פחמימות</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96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פה</a:t>
                        </a:r>
                        <a:endParaRPr lang="en-US" sz="1600" kern="0" dirty="0" smtClean="0">
                          <a:solidFill>
                            <a:srgbClr val="1D4C72"/>
                          </a:solidFill>
                          <a:latin typeface="Arial" pitchFamily="34" charset="0"/>
                          <a:ea typeface="+mn-ea"/>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1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קיבה</a:t>
                        </a:r>
                        <a:endParaRPr lang="en-US" sz="1600" kern="0" dirty="0" smtClean="0">
                          <a:solidFill>
                            <a:srgbClr val="1D4C72"/>
                          </a:solidFill>
                          <a:latin typeface="Arial" pitchFamily="34" charset="0"/>
                          <a:ea typeface="+mn-ea"/>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1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תריסריון</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1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מעי דק</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19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מעי גס</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70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he-IL" sz="1600" dirty="0" smtClean="0"/>
                      </a:p>
                    </a:txBody>
                    <a:tcPr marL="91457" marR="91457"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600" kern="0" dirty="0" smtClean="0">
                            <a:solidFill>
                              <a:srgbClr val="1D4C72"/>
                            </a:solidFill>
                            <a:latin typeface="Arial" pitchFamily="34" charset="0"/>
                            <a:ea typeface="+mn-ea"/>
                            <a:cs typeface="Arial" pitchFamily="34" charset="0"/>
                          </a:rPr>
                          <a:t>תוצרי</a:t>
                        </a:r>
                        <a:r>
                          <a:rPr lang="he-IL" sz="1600" kern="0" baseline="0" dirty="0" smtClean="0">
                            <a:solidFill>
                              <a:srgbClr val="1D4C72"/>
                            </a:solidFill>
                            <a:latin typeface="Arial" pitchFamily="34" charset="0"/>
                            <a:ea typeface="+mn-ea"/>
                            <a:cs typeface="Arial" pitchFamily="34" charset="0"/>
                          </a:rPr>
                          <a:t> עיכול סופיים</a:t>
                        </a:r>
                      </a:p>
                    </a:txBody>
                    <a:tcPr marL="91457" marR="91457"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1209"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7433" y="2851700"/>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230" y="2956924"/>
              <a:ext cx="1370810" cy="86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11" name="קבוצה 1"/>
            <p:cNvGrpSpPr>
              <a:grpSpLocks/>
            </p:cNvGrpSpPr>
            <p:nvPr/>
          </p:nvGrpSpPr>
          <p:grpSpPr bwMode="auto">
            <a:xfrm>
              <a:off x="2822688" y="3049400"/>
              <a:ext cx="476250" cy="635000"/>
              <a:chOff x="1471015" y="2088735"/>
              <a:chExt cx="2953133" cy="1648621"/>
            </a:xfrm>
          </p:grpSpPr>
          <p:sp>
            <p:nvSpPr>
              <p:cNvPr id="25" name="מלבן 24"/>
              <p:cNvSpPr/>
              <p:nvPr/>
            </p:nvSpPr>
            <p:spPr>
              <a:xfrm>
                <a:off x="1471015" y="2089385"/>
                <a:ext cx="577925" cy="1647971"/>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25"/>
              <p:cNvSpPr/>
              <p:nvPr/>
            </p:nvSpPr>
            <p:spPr>
              <a:xfrm>
                <a:off x="2048940" y="2088735"/>
                <a:ext cx="2027496" cy="37627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מלבן 26"/>
              <p:cNvSpPr/>
              <p:nvPr/>
            </p:nvSpPr>
            <p:spPr>
              <a:xfrm>
                <a:off x="2048940" y="2738731"/>
                <a:ext cx="2375208" cy="37627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מלבן 27"/>
              <p:cNvSpPr/>
              <p:nvPr/>
            </p:nvSpPr>
            <p:spPr>
              <a:xfrm>
                <a:off x="2048940" y="3359498"/>
                <a:ext cx="2230725" cy="377858"/>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51212"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1014" y="3154912"/>
              <a:ext cx="1008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1735" y="3589793"/>
              <a:ext cx="133734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35</a:t>
            </a:fld>
            <a:endParaRPr lang="he-IL" sz="1100" dirty="0" smtClean="0">
              <a:solidFill>
                <a:prstClr val="white">
                  <a:lumMod val="75000"/>
                </a:prstClr>
              </a:solidFill>
            </a:endParaRPr>
          </a:p>
        </p:txBody>
      </p:sp>
      <p:sp>
        <p:nvSpPr>
          <p:cNvPr id="1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588208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75A94E-7D8C-4A74-80C1-DF646B0DC7B0}" type="slidenum">
              <a:rPr lang="he-IL" smtClean="0"/>
              <a:pPr fontAlgn="base">
                <a:spcBef>
                  <a:spcPct val="0"/>
                </a:spcBef>
                <a:spcAft>
                  <a:spcPct val="0"/>
                </a:spcAft>
                <a:defRPr/>
              </a:pPr>
              <a:t>36</a:t>
            </a:fld>
            <a:endParaRPr lang="he-IL" dirty="0" smtClean="0"/>
          </a:p>
        </p:txBody>
      </p:sp>
      <p:sp>
        <p:nvSpPr>
          <p:cNvPr id="52228" name="כותרת 5"/>
          <p:cNvSpPr>
            <a:spLocks noGrp="1"/>
          </p:cNvSpPr>
          <p:nvPr>
            <p:ph type="ctrTitle"/>
          </p:nvPr>
        </p:nvSpPr>
        <p:spPr bwMode="auto">
          <a:xfrm>
            <a:off x="785813" y="4466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TextBox 5"/>
          <p:cNvSpPr txBox="1"/>
          <p:nvPr/>
        </p:nvSpPr>
        <p:spPr>
          <a:xfrm>
            <a:off x="152420" y="476672"/>
            <a:ext cx="8397875"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a:t>
            </a:r>
            <a:r>
              <a:rPr lang="he-IL" b="1" kern="0" dirty="0" smtClean="0">
                <a:solidFill>
                  <a:srgbClr val="1D4C72"/>
                </a:solidFill>
              </a:rPr>
              <a:t>10:</a:t>
            </a:r>
            <a:endParaRPr lang="he-IL" b="1" kern="0" dirty="0">
              <a:solidFill>
                <a:srgbClr val="1D4C72"/>
              </a:solidFill>
            </a:endParaRPr>
          </a:p>
        </p:txBody>
      </p:sp>
      <p:grpSp>
        <p:nvGrpSpPr>
          <p:cNvPr id="52231" name="קבוצה 1"/>
          <p:cNvGrpSpPr>
            <a:grpSpLocks/>
          </p:cNvGrpSpPr>
          <p:nvPr/>
        </p:nvGrpSpPr>
        <p:grpSpPr bwMode="auto">
          <a:xfrm>
            <a:off x="1115616" y="1340768"/>
            <a:ext cx="7316788" cy="5149850"/>
            <a:chOff x="1130300" y="1844675"/>
            <a:chExt cx="7316788" cy="5149479"/>
          </a:xfrm>
        </p:grpSpPr>
        <p:graphicFrame>
          <p:nvGraphicFramePr>
            <p:cNvPr id="14" name="Group 44"/>
            <p:cNvGraphicFramePr>
              <a:graphicFrameLocks/>
            </p:cNvGraphicFramePr>
            <p:nvPr>
              <p:extLst>
                <p:ext uri="{D42A27DB-BD31-4B8C-83A1-F6EECF244321}">
                  <p14:modId xmlns:p14="http://schemas.microsoft.com/office/powerpoint/2010/main" val="4261543626"/>
                </p:ext>
              </p:extLst>
            </p:nvPr>
          </p:nvGraphicFramePr>
          <p:xfrm>
            <a:off x="1130300" y="1844675"/>
            <a:ext cx="7316788" cy="5149479"/>
          </p:xfrm>
          <a:graphic>
            <a:graphicData uri="http://schemas.openxmlformats.org/drawingml/2006/table">
              <a:tbl>
                <a:tblPr/>
                <a:tblGrid>
                  <a:gridCol w="1281460"/>
                  <a:gridCol w="1584176"/>
                  <a:gridCol w="1711074"/>
                  <a:gridCol w="1496769"/>
                  <a:gridCol w="1243309"/>
                </a:tblGrid>
                <a:tr h="43219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chemeClr val="tx1"/>
                            </a:solidFill>
                            <a:effectLst/>
                            <a:latin typeface="Arial" pitchFamily="34" charset="0"/>
                          </a:rPr>
                          <a:t>פירוק מכני</a:t>
                        </a:r>
                        <a:endParaRPr kumimoji="0" lang="en-US" sz="1800" b="1" i="0" u="none" strike="noStrike" cap="none" normalizeH="0" baseline="0" dirty="0" smtClean="0">
                          <a:ln>
                            <a:noFill/>
                          </a:ln>
                          <a:solidFill>
                            <a:schemeClr val="tx1"/>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rgbClr val="FF0000"/>
                            </a:solidFill>
                            <a:effectLst/>
                            <a:latin typeface="Arial" pitchFamily="34" charset="0"/>
                          </a:rPr>
                          <a:t>פירוק כימי</a:t>
                        </a: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800" b="1" i="0" u="none" strike="noStrike" cap="none" normalizeH="0" baseline="0" dirty="0" smtClean="0">
                          <a:ln>
                            <a:noFill/>
                          </a:ln>
                          <a:solidFill>
                            <a:srgbClr val="FF0000"/>
                          </a:solidFill>
                          <a:effectLst/>
                          <a:latin typeface="Arial" pitchFamily="34" charset="0"/>
                        </a:endParaRPr>
                      </a:p>
                    </a:txBody>
                    <a:tcPr marL="91451" marR="91451"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chemeClr val="tx1"/>
                            </a:solidFill>
                            <a:effectLst/>
                            <a:latin typeface="Arial" pitchFamily="34" charset="0"/>
                          </a:rPr>
                          <a:t>חלקים</a:t>
                        </a: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34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rgbClr val="FF0000"/>
                            </a:solidFill>
                            <a:effectLst/>
                            <a:latin typeface="Arial" pitchFamily="34" charset="0"/>
                          </a:rPr>
                          <a:t>ליפידים</a:t>
                        </a: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smtClean="0">
                            <a:ln>
                              <a:noFill/>
                            </a:ln>
                            <a:solidFill>
                              <a:srgbClr val="FF0000"/>
                            </a:solidFill>
                            <a:effectLst/>
                            <a:latin typeface="Arial" pitchFamily="34" charset="0"/>
                          </a:rPr>
                          <a:t>חלבונים</a:t>
                        </a: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he-IL" sz="1800" b="1" i="0" u="none" strike="noStrike" cap="none" normalizeH="0" baseline="0" dirty="0" smtClean="0">
                            <a:ln>
                              <a:noFill/>
                            </a:ln>
                            <a:solidFill>
                              <a:srgbClr val="FF0000"/>
                            </a:solidFill>
                            <a:effectLst/>
                            <a:latin typeface="Arial" pitchFamily="34" charset="0"/>
                          </a:rPr>
                          <a:t>פחמימות</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he-IL"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0000"/>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98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he-IL" sz="1800" dirty="0" smtClean="0"/>
                          <a:t>+</a:t>
                        </a: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פה</a:t>
                        </a:r>
                        <a:endParaRPr lang="en-US" sz="1800" kern="0" dirty="0" smtClean="0">
                          <a:solidFill>
                            <a:srgbClr val="1D4C72"/>
                          </a:solidFill>
                          <a:latin typeface="Arial" pitchFamily="34" charset="0"/>
                          <a:ea typeface="+mn-ea"/>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1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קיבה</a:t>
                        </a:r>
                        <a:endParaRPr lang="en-US" sz="1800" kern="0" dirty="0" smtClean="0">
                          <a:solidFill>
                            <a:srgbClr val="1D4C72"/>
                          </a:solidFill>
                          <a:latin typeface="Arial" pitchFamily="34" charset="0"/>
                          <a:ea typeface="+mn-ea"/>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1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he-IL" sz="1800" dirty="0" smtClean="0"/>
                          <a:t>+</a:t>
                        </a: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תריסריון</a:t>
                        </a: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1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he-IL" sz="1800" dirty="0" smtClean="0"/>
                          <a:t>+</a:t>
                        </a: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מעי דק</a:t>
                        </a: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10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he-IL" sz="1800" dirty="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מעי גס</a:t>
                        </a: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7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rPr>
                          <a:t>גליצרול</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rPr>
                          <a:t>וחומצות שומן</a:t>
                        </a: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smtClean="0">
                            <a:ln>
                              <a:noFill/>
                            </a:ln>
                            <a:solidFill>
                              <a:schemeClr val="tx1"/>
                            </a:solidFill>
                            <a:effectLst/>
                            <a:latin typeface="Arial" pitchFamily="34" charset="0"/>
                          </a:rPr>
                          <a:t>חומצות אמיניות</a:t>
                        </a:r>
                        <a:endParaRPr kumimoji="0" lang="en-US" sz="1800" b="0" i="0" u="none" strike="noStrike" cap="none" normalizeH="0" baseline="0" dirty="0" smtClean="0">
                          <a:ln>
                            <a:noFill/>
                          </a:ln>
                          <a:solidFill>
                            <a:schemeClr val="tx1"/>
                          </a:solidFill>
                          <a:effectLst/>
                          <a:latin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he-IL" sz="1800" dirty="0" smtClean="0"/>
                          <a:t>חד</a:t>
                        </a:r>
                        <a:r>
                          <a:rPr lang="he-IL" sz="1800" dirty="0" smtClean="0">
                            <a:latin typeface="Arial"/>
                            <a:cs typeface="Arial"/>
                          </a:rPr>
                          <a:t>־</a:t>
                        </a:r>
                        <a:r>
                          <a:rPr lang="he-IL" sz="1800" dirty="0" smtClean="0"/>
                          <a:t>סוכרים</a:t>
                        </a:r>
                      </a:p>
                      <a:p>
                        <a:pPr algn="ctr"/>
                        <a:endParaRPr lang="he-IL" sz="1800" dirty="0" smtClean="0"/>
                      </a:p>
                      <a:p>
                        <a:pPr algn="ctr"/>
                        <a:endParaRPr lang="he-IL" sz="1800" dirty="0" smtClean="0"/>
                      </a:p>
                      <a:p>
                        <a:pPr algn="ctr"/>
                        <a:endParaRPr lang="he-IL" sz="1800" dirty="0" smtClean="0"/>
                      </a:p>
                    </a:txBody>
                    <a:tcPr marL="91451" marR="91451"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lang="he-IL" sz="1800" kern="0" dirty="0" smtClean="0">
                            <a:solidFill>
                              <a:srgbClr val="1D4C72"/>
                            </a:solidFill>
                            <a:latin typeface="Arial" pitchFamily="34" charset="0"/>
                            <a:ea typeface="+mn-ea"/>
                            <a:cs typeface="Arial" pitchFamily="34" charset="0"/>
                          </a:rPr>
                          <a:t>תוצרי</a:t>
                        </a:r>
                        <a:r>
                          <a:rPr lang="he-IL" sz="1800" kern="0" baseline="0" dirty="0" smtClean="0">
                            <a:solidFill>
                              <a:srgbClr val="1D4C72"/>
                            </a:solidFill>
                            <a:latin typeface="Arial" pitchFamily="34" charset="0"/>
                            <a:ea typeface="+mn-ea"/>
                            <a:cs typeface="Arial" pitchFamily="34" charset="0"/>
                          </a:rPr>
                          <a:t> עיכול סופיים</a:t>
                        </a:r>
                        <a:endParaRPr lang="he-IL" sz="1800" kern="0" dirty="0" smtClean="0">
                          <a:solidFill>
                            <a:srgbClr val="1D4C72"/>
                          </a:solidFill>
                          <a:latin typeface="Arial" pitchFamily="34" charset="0"/>
                          <a:ea typeface="+mn-ea"/>
                          <a:cs typeface="Arial" pitchFamily="34" charset="0"/>
                        </a:endParaRPr>
                      </a:p>
                    </a:txBody>
                    <a:tcPr marL="91451" marR="91451"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2235"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6513" y="2570163"/>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6308" y="2708039"/>
              <a:ext cx="1368404" cy="86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7" name="קבוצה 1"/>
            <p:cNvGrpSpPr>
              <a:grpSpLocks/>
            </p:cNvGrpSpPr>
            <p:nvPr/>
          </p:nvGrpSpPr>
          <p:grpSpPr bwMode="auto">
            <a:xfrm>
              <a:off x="2881313" y="2743200"/>
              <a:ext cx="476250" cy="635000"/>
              <a:chOff x="1834533" y="1293757"/>
              <a:chExt cx="2953129" cy="1648621"/>
            </a:xfrm>
          </p:grpSpPr>
          <p:sp>
            <p:nvSpPr>
              <p:cNvPr id="25" name="מלבן 24"/>
              <p:cNvSpPr/>
              <p:nvPr/>
            </p:nvSpPr>
            <p:spPr>
              <a:xfrm>
                <a:off x="1834533" y="1294408"/>
                <a:ext cx="577924" cy="1647970"/>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6" name="מלבן 25"/>
              <p:cNvSpPr/>
              <p:nvPr/>
            </p:nvSpPr>
            <p:spPr>
              <a:xfrm>
                <a:off x="2412455" y="1293757"/>
                <a:ext cx="2027495" cy="376271"/>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מלבן 26"/>
              <p:cNvSpPr/>
              <p:nvPr/>
            </p:nvSpPr>
            <p:spPr>
              <a:xfrm>
                <a:off x="2412457" y="1943753"/>
                <a:ext cx="2375205" cy="376270"/>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מלבן 27"/>
              <p:cNvSpPr/>
              <p:nvPr/>
            </p:nvSpPr>
            <p:spPr>
              <a:xfrm>
                <a:off x="2412457" y="2564520"/>
                <a:ext cx="2230723" cy="377858"/>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pic>
          <p:nvPicPr>
            <p:cNvPr id="5223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425" y="2890838"/>
              <a:ext cx="10080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51514" y="3324226"/>
              <a:ext cx="133734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4745" y="6401707"/>
              <a:ext cx="4127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לבן 18"/>
            <p:cNvSpPr/>
            <p:nvPr/>
          </p:nvSpPr>
          <p:spPr bwMode="auto">
            <a:xfrm rot="14473731">
              <a:off x="3574336" y="6003426"/>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מלבן 19"/>
            <p:cNvSpPr/>
            <p:nvPr/>
          </p:nvSpPr>
          <p:spPr bwMode="auto">
            <a:xfrm>
              <a:off x="2462243" y="5895908"/>
              <a:ext cx="93202" cy="634749"/>
            </a:xfrm>
            <a:prstGeom prst="rect">
              <a:avLst/>
            </a:prstGeom>
            <a:solidFill>
              <a:srgbClr val="FFFF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מלבן 22"/>
            <p:cNvSpPr/>
            <p:nvPr/>
          </p:nvSpPr>
          <p:spPr bwMode="auto">
            <a:xfrm>
              <a:off x="2648067" y="6639592"/>
              <a:ext cx="5596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52250"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06026" y="6324146"/>
              <a:ext cx="787541" cy="55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מלבן 28"/>
            <p:cNvSpPr/>
            <p:nvPr/>
          </p:nvSpPr>
          <p:spPr bwMode="auto">
            <a:xfrm>
              <a:off x="3412486" y="6639592"/>
              <a:ext cx="407294" cy="145642"/>
            </a:xfrm>
            <a:prstGeom prst="rect">
              <a:avLst/>
            </a:prstGeom>
            <a:solidFill>
              <a:srgbClr val="FF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24"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36</a:t>
            </a:fld>
            <a:endParaRPr lang="he-IL" sz="1100" dirty="0" smtClean="0">
              <a:solidFill>
                <a:prstClr val="white">
                  <a:lumMod val="75000"/>
                </a:prstClr>
              </a:solidFill>
            </a:endParaRPr>
          </a:p>
        </p:txBody>
      </p:sp>
      <p:sp>
        <p:nvSpPr>
          <p:cNvPr id="3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129767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3A50190-FC56-4E1C-BF78-47BB291244CA}"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35516" y="44664"/>
            <a:ext cx="8732713" cy="441325"/>
          </a:xfrm>
        </p:spPr>
        <p:txBody>
          <a:bodyPr/>
          <a:lstStyle/>
          <a:p>
            <a:pPr fontAlgn="auto">
              <a:defRPr/>
            </a:pPr>
            <a:r>
              <a:rPr lang="he-IL" sz="1800" b="1" dirty="0" smtClean="0">
                <a:solidFill>
                  <a:srgbClr val="FF6600"/>
                </a:solidFill>
                <a:ea typeface="+mn-ea"/>
              </a:rPr>
              <a:t>סימולציה העוסקת בקשר בין הגלוקוז הנספג ממערכת העיכול לדם ותהליך הנשימה התאית</a:t>
            </a:r>
            <a:endParaRPr lang="he-IL" sz="1800" dirty="0" smtClean="0"/>
          </a:p>
        </p:txBody>
      </p:sp>
      <p:sp>
        <p:nvSpPr>
          <p:cNvPr id="8" name="Slide Number Placeholder 8"/>
          <p:cNvSpPr txBox="1">
            <a:spLocks/>
          </p:cNvSpPr>
          <p:nvPr/>
        </p:nvSpPr>
        <p:spPr bwMode="auto">
          <a:xfrm>
            <a:off x="219275" y="6492915"/>
            <a:ext cx="573881"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374CB5D1-A51C-4B8E-8B5A-1FBD666E3E09}" type="slidenum">
              <a:rPr lang="he-IL" sz="1100" smtClean="0">
                <a:solidFill>
                  <a:prstClr val="white">
                    <a:lumMod val="75000"/>
                  </a:prstClr>
                </a:solidFill>
              </a:rPr>
              <a:pPr fontAlgn="base">
                <a:spcBef>
                  <a:spcPct val="0"/>
                </a:spcBef>
                <a:spcAft>
                  <a:spcPct val="0"/>
                </a:spcAft>
                <a:defRPr/>
              </a:pPr>
              <a:t>37</a:t>
            </a:fld>
            <a:endParaRPr lang="he-IL" sz="1100" dirty="0" smtClean="0">
              <a:solidFill>
                <a:prstClr val="white">
                  <a:lumMod val="75000"/>
                </a:prstClr>
              </a:solidFill>
            </a:endParaRPr>
          </a:p>
        </p:txBody>
      </p:sp>
      <p:grpSp>
        <p:nvGrpSpPr>
          <p:cNvPr id="3" name="קבוצה 2"/>
          <p:cNvGrpSpPr/>
          <p:nvPr/>
        </p:nvGrpSpPr>
        <p:grpSpPr>
          <a:xfrm>
            <a:off x="474732" y="836752"/>
            <a:ext cx="8183563" cy="4117623"/>
            <a:chOff x="474712" y="1340768"/>
            <a:chExt cx="8183563" cy="4117623"/>
          </a:xfrm>
        </p:grpSpPr>
        <p:sp>
          <p:nvSpPr>
            <p:cNvPr id="16" name="TextBox 15"/>
            <p:cNvSpPr txBox="1"/>
            <p:nvPr/>
          </p:nvSpPr>
          <p:spPr>
            <a:xfrm>
              <a:off x="474712" y="4812060"/>
              <a:ext cx="8183563" cy="64633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dirty="0" smtClean="0">
                  <a:solidFill>
                    <a:srgbClr val="1F497D"/>
                  </a:solidFill>
                  <a:hlinkClick r:id="rId2"/>
                </a:rPr>
                <a:t>סימולציה: מעבר </a:t>
              </a:r>
              <a:r>
                <a:rPr lang="he-IL" dirty="0">
                  <a:solidFill>
                    <a:srgbClr val="1F497D"/>
                  </a:solidFill>
                  <a:hlinkClick r:id="rId2"/>
                </a:rPr>
                <a:t>חמצן וחומרי מזון אל התאים </a:t>
              </a:r>
            </a:p>
            <a:p>
              <a:pPr algn="ctr" fontAlgn="auto">
                <a:spcBef>
                  <a:spcPts val="0"/>
                </a:spcBef>
                <a:spcAft>
                  <a:spcPts val="0"/>
                </a:spcAft>
                <a:defRPr/>
              </a:pPr>
              <a:r>
                <a:rPr lang="he-IL" dirty="0">
                  <a:solidFill>
                    <a:srgbClr val="1F497D"/>
                  </a:solidFill>
                  <a:hlinkClick r:id="rId2"/>
                </a:rPr>
                <a:t>עוסקת בקשר שבין הנשימה בריאות וספיגת המזון במעי </a:t>
              </a:r>
              <a:r>
                <a:rPr lang="he-IL" dirty="0">
                  <a:solidFill>
                    <a:srgbClr val="5F0060">
                      <a:lumMod val="50000"/>
                      <a:lumOff val="50000"/>
                    </a:srgbClr>
                  </a:solidFill>
                  <a:hlinkClick r:id="rId2"/>
                </a:rPr>
                <a:t>לבין</a:t>
              </a:r>
              <a:r>
                <a:rPr lang="he-IL" dirty="0">
                  <a:solidFill>
                    <a:srgbClr val="1F497D"/>
                  </a:solidFill>
                  <a:hlinkClick r:id="rId2"/>
                </a:rPr>
                <a:t> תהליך הנשימה בתאים</a:t>
              </a:r>
              <a:r>
                <a:rPr lang="he-IL" u="sng" dirty="0">
                  <a:solidFill>
                    <a:srgbClr val="1F497D"/>
                  </a:solidFill>
                  <a:hlinkClick r:id="rId3"/>
                </a:rPr>
                <a:t>.</a:t>
              </a:r>
              <a:endParaRPr lang="he-IL" u="sng" dirty="0">
                <a:solidFill>
                  <a:srgbClr val="1F497D"/>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7918" y="1340768"/>
              <a:ext cx="76771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3"/>
          <p:cNvSpPr/>
          <p:nvPr/>
        </p:nvSpPr>
        <p:spPr>
          <a:xfrm>
            <a:off x="389155"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753576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5439" y="601664"/>
            <a:ext cx="8429625" cy="59959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a:t>
            </a:r>
            <a:r>
              <a:rPr lang="he-IL" u="sng" dirty="0">
                <a:solidFill>
                  <a:prstClr val="black"/>
                </a:solidFill>
              </a:rPr>
              <a:t>התהליכים העיקריים המתרחשים במערכת העיכול</a:t>
            </a:r>
            <a:r>
              <a:rPr lang="he-IL" dirty="0">
                <a:solidFill>
                  <a:prstClr val="black"/>
                </a:solidFill>
              </a:rPr>
              <a:t>:</a:t>
            </a:r>
          </a:p>
          <a:p>
            <a:pPr>
              <a:lnSpc>
                <a:spcPct val="150000"/>
              </a:lnSpc>
              <a:buFontTx/>
              <a:buBlip>
                <a:blip r:embed="rId2"/>
              </a:buBlip>
              <a:defRPr/>
            </a:pPr>
            <a:r>
              <a:rPr lang="he-IL" dirty="0">
                <a:solidFill>
                  <a:prstClr val="black"/>
                </a:solidFill>
              </a:rPr>
              <a:t> </a:t>
            </a:r>
            <a:r>
              <a:rPr lang="he-IL" b="1" dirty="0">
                <a:solidFill>
                  <a:srgbClr val="FF6600"/>
                </a:solidFill>
              </a:rPr>
              <a:t>פירוק מכני </a:t>
            </a:r>
            <a:r>
              <a:rPr lang="he-IL" dirty="0">
                <a:solidFill>
                  <a:prstClr val="black"/>
                </a:solidFill>
              </a:rPr>
              <a:t>שבו חתיכות גדולות של מזון נחתכות לחתיכות קטנות יותר (בלי שחל שינוי   </a:t>
            </a:r>
          </a:p>
          <a:p>
            <a:pPr>
              <a:lnSpc>
                <a:spcPct val="150000"/>
              </a:lnSpc>
              <a:defRPr/>
            </a:pPr>
            <a:r>
              <a:rPr lang="he-IL" dirty="0">
                <a:solidFill>
                  <a:prstClr val="black"/>
                </a:solidFill>
              </a:rPr>
              <a:t>   במולקולות). הפירוק המכני מתרחש בפה ובקיבה.</a:t>
            </a:r>
          </a:p>
          <a:p>
            <a:pPr>
              <a:lnSpc>
                <a:spcPct val="150000"/>
              </a:lnSpc>
              <a:defRPr/>
            </a:pPr>
            <a:endParaRPr lang="he-IL" dirty="0">
              <a:solidFill>
                <a:prstClr val="black"/>
              </a:solidFill>
            </a:endParaRPr>
          </a:p>
          <a:p>
            <a:pPr>
              <a:lnSpc>
                <a:spcPct val="150000"/>
              </a:lnSpc>
              <a:buFontTx/>
              <a:buBlip>
                <a:blip r:embed="rId2"/>
              </a:buBlip>
              <a:defRPr/>
            </a:pPr>
            <a:r>
              <a:rPr lang="he-IL" dirty="0">
                <a:solidFill>
                  <a:prstClr val="black"/>
                </a:solidFill>
              </a:rPr>
              <a:t> </a:t>
            </a:r>
            <a:r>
              <a:rPr lang="he-IL" b="1" dirty="0">
                <a:solidFill>
                  <a:srgbClr val="FF6600"/>
                </a:solidFill>
              </a:rPr>
              <a:t>פירוק כימי </a:t>
            </a:r>
            <a:r>
              <a:rPr lang="he-IL" dirty="0">
                <a:solidFill>
                  <a:prstClr val="black"/>
                </a:solidFill>
              </a:rPr>
              <a:t>של חומרי המזון ליחידות מבנה שלהם, המסוגלות לעבור דרך קרומי התאים.</a:t>
            </a:r>
          </a:p>
          <a:p>
            <a:pPr marL="180975">
              <a:lnSpc>
                <a:spcPct val="150000"/>
              </a:lnSpc>
              <a:defRPr/>
            </a:pPr>
            <a:r>
              <a:rPr lang="he-IL" dirty="0">
                <a:solidFill>
                  <a:prstClr val="black"/>
                </a:solidFill>
              </a:rPr>
              <a:t>פחמימות מפורקות לחד־סוכרים, חלבונים לחומצות אמיניות ושומנים לגליצרול ולחומצות שומן. הפירוק הכימי מתרחש בפה (מעט), בקיבה, בתריסריון ובמעי הדק.</a:t>
            </a:r>
          </a:p>
          <a:p>
            <a:pPr>
              <a:lnSpc>
                <a:spcPct val="150000"/>
              </a:lnSpc>
              <a:defRPr/>
            </a:pPr>
            <a:endParaRPr lang="he-IL" dirty="0">
              <a:solidFill>
                <a:prstClr val="black"/>
              </a:solidFill>
            </a:endParaRPr>
          </a:p>
          <a:p>
            <a:pPr>
              <a:lnSpc>
                <a:spcPct val="150000"/>
              </a:lnSpc>
              <a:buFontTx/>
              <a:buBlip>
                <a:blip r:embed="rId2"/>
              </a:buBlip>
              <a:defRPr/>
            </a:pPr>
            <a:r>
              <a:rPr lang="he-IL" dirty="0">
                <a:solidFill>
                  <a:prstClr val="black"/>
                </a:solidFill>
              </a:rPr>
              <a:t> </a:t>
            </a:r>
            <a:r>
              <a:rPr lang="he-IL" b="1" dirty="0">
                <a:solidFill>
                  <a:srgbClr val="FF6600"/>
                </a:solidFill>
              </a:rPr>
              <a:t>ספיגת יחידות המבנה מן המעי אל הדם</a:t>
            </a:r>
            <a:r>
              <a:rPr lang="he-IL" dirty="0">
                <a:solidFill>
                  <a:prstClr val="black"/>
                </a:solidFill>
              </a:rPr>
              <a:t>. הספיגה מתרחשת במעי הדק. יחידות המבנה </a:t>
            </a:r>
          </a:p>
          <a:p>
            <a:pPr>
              <a:lnSpc>
                <a:spcPct val="150000"/>
              </a:lnSpc>
              <a:defRPr/>
            </a:pPr>
            <a:r>
              <a:rPr lang="he-IL" dirty="0">
                <a:solidFill>
                  <a:prstClr val="black"/>
                </a:solidFill>
              </a:rPr>
              <a:t>  נספגות מקצתן בתהליכי ההעברה פעילה ומקצתן בתהליכי העברה סבילה. מים וויטמינים </a:t>
            </a:r>
          </a:p>
          <a:p>
            <a:pPr>
              <a:lnSpc>
                <a:spcPct val="150000"/>
              </a:lnSpc>
              <a:defRPr/>
            </a:pPr>
            <a:r>
              <a:rPr lang="he-IL" dirty="0">
                <a:solidFill>
                  <a:prstClr val="black"/>
                </a:solidFill>
              </a:rPr>
              <a:t>  נספגים בעיקר במעי הגס.</a:t>
            </a:r>
          </a:p>
          <a:p>
            <a:pPr>
              <a:lnSpc>
                <a:spcPct val="150000"/>
              </a:lnSpc>
              <a:buFontTx/>
              <a:buBlip>
                <a:blip r:embed="rId2"/>
              </a:buBlip>
              <a:defRPr/>
            </a:pPr>
            <a:r>
              <a:rPr lang="he-IL" dirty="0">
                <a:solidFill>
                  <a:prstClr val="black"/>
                </a:solidFill>
              </a:rPr>
              <a:t> </a:t>
            </a:r>
            <a:r>
              <a:rPr lang="he-IL" b="1" dirty="0">
                <a:solidFill>
                  <a:srgbClr val="FF6600"/>
                </a:solidFill>
              </a:rPr>
              <a:t>הפרשה </a:t>
            </a:r>
            <a:r>
              <a:rPr lang="he-IL" dirty="0">
                <a:solidFill>
                  <a:prstClr val="black"/>
                </a:solidFill>
              </a:rPr>
              <a:t>(צואה) של חומרים שלא עוכלו כגון תאית ועוד חומרי פסולת.</a:t>
            </a:r>
          </a:p>
          <a:p>
            <a:pPr>
              <a:lnSpc>
                <a:spcPct val="150000"/>
              </a:lnSpc>
              <a:buFontTx/>
              <a:buBlip>
                <a:blip r:embed="rId2"/>
              </a:buBlip>
              <a:defRPr/>
            </a:pPr>
            <a:r>
              <a:rPr lang="he-IL" dirty="0">
                <a:solidFill>
                  <a:prstClr val="black"/>
                </a:solidFill>
              </a:rPr>
              <a:t> תהליכי הפירוק הכימי מזורזים על ידי אנזימים המופרשים מדופן הקיבה והמעי, ומן הלבלב.</a:t>
            </a:r>
          </a:p>
          <a:p>
            <a:pPr>
              <a:lnSpc>
                <a:spcPct val="150000"/>
              </a:lnSpc>
              <a:buFontTx/>
              <a:buBlip>
                <a:blip r:embed="rId2"/>
              </a:buBlip>
              <a:defRPr/>
            </a:pPr>
            <a:r>
              <a:rPr lang="he-IL" dirty="0">
                <a:solidFill>
                  <a:prstClr val="black"/>
                </a:solidFill>
              </a:rPr>
              <a:t> מכיס המרה מופרשים אל התריסריון מלחי המרה שהופכים את השומנים לתחליב.</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התהליכים המתרחשים במערכת העיכול</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6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38</a:t>
            </a:fld>
            <a:endParaRPr lang="he-IL" sz="1100" dirty="0" smtClean="0">
              <a:solidFill>
                <a:prstClr val="white">
                  <a:lumMod val="75000"/>
                </a:prstClr>
              </a:solidFill>
            </a:endParaRPr>
          </a:p>
        </p:txBody>
      </p:sp>
      <p:sp>
        <p:nvSpPr>
          <p:cNvPr id="7"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189604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5439" y="663169"/>
            <a:ext cx="8429625" cy="348595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smtClean="0">
                <a:solidFill>
                  <a:prstClr val="black"/>
                </a:solidFill>
              </a:rPr>
              <a:t>יש </a:t>
            </a:r>
            <a:r>
              <a:rPr lang="he-IL" u="sng" dirty="0">
                <a:solidFill>
                  <a:prstClr val="black"/>
                </a:solidFill>
              </a:rPr>
              <a:t>התאמה בין מבנה חלקי מערכת העיכול לתפקודם. להלן ההתאמות העיקריות</a:t>
            </a:r>
            <a:r>
              <a:rPr lang="he-IL" dirty="0">
                <a:solidFill>
                  <a:prstClr val="black"/>
                </a:solidFill>
              </a:rPr>
              <a:t>:</a:t>
            </a:r>
          </a:p>
          <a:p>
            <a:pPr>
              <a:lnSpc>
                <a:spcPct val="150000"/>
              </a:lnSpc>
              <a:buFontTx/>
              <a:buBlip>
                <a:blip r:embed="rId2"/>
              </a:buBlip>
              <a:defRPr/>
            </a:pPr>
            <a:r>
              <a:rPr lang="he-IL" dirty="0">
                <a:solidFill>
                  <a:prstClr val="black"/>
                </a:solidFill>
              </a:rPr>
              <a:t> </a:t>
            </a:r>
            <a:r>
              <a:rPr lang="he-IL" dirty="0">
                <a:solidFill>
                  <a:srgbClr val="FF6600"/>
                </a:solidFill>
              </a:rPr>
              <a:t>פה</a:t>
            </a:r>
            <a:r>
              <a:rPr lang="he-IL" dirty="0">
                <a:solidFill>
                  <a:prstClr val="black"/>
                </a:solidFill>
              </a:rPr>
              <a:t>:  שיניים מסוגים שונים לחיתוך יעיל של המזון, לשון המסייעת לערבול המזון ולהעברתו. </a:t>
            </a:r>
          </a:p>
          <a:p>
            <a:pPr>
              <a:lnSpc>
                <a:spcPct val="150000"/>
              </a:lnSpc>
              <a:defRPr/>
            </a:pPr>
            <a:r>
              <a:rPr lang="he-IL" dirty="0">
                <a:solidFill>
                  <a:prstClr val="black"/>
                </a:solidFill>
              </a:rPr>
              <a:t>          רוק המרטיב את המזון ומסייע להפיכתו לעיסה נוזלית.</a:t>
            </a:r>
          </a:p>
          <a:p>
            <a:pPr>
              <a:lnSpc>
                <a:spcPct val="150000"/>
              </a:lnSpc>
              <a:buFontTx/>
              <a:buBlip>
                <a:blip r:embed="rId2"/>
              </a:buBlip>
              <a:defRPr/>
            </a:pPr>
            <a:r>
              <a:rPr lang="he-IL" dirty="0">
                <a:solidFill>
                  <a:prstClr val="black"/>
                </a:solidFill>
              </a:rPr>
              <a:t> </a:t>
            </a:r>
            <a:r>
              <a:rPr lang="he-IL" dirty="0">
                <a:solidFill>
                  <a:srgbClr val="FF6600"/>
                </a:solidFill>
              </a:rPr>
              <a:t>ושט</a:t>
            </a:r>
            <a:r>
              <a:rPr lang="he-IL" dirty="0">
                <a:solidFill>
                  <a:prstClr val="black"/>
                </a:solidFill>
              </a:rPr>
              <a:t>: דופנותיו בנויות משרירים, שהתכווציותיהם מסייעות להעברת המזון.</a:t>
            </a:r>
          </a:p>
          <a:p>
            <a:pPr>
              <a:lnSpc>
                <a:spcPct val="150000"/>
              </a:lnSpc>
              <a:buFontTx/>
              <a:buBlip>
                <a:blip r:embed="rId2"/>
              </a:buBlip>
              <a:defRPr/>
            </a:pPr>
            <a:r>
              <a:rPr lang="he-IL" dirty="0">
                <a:solidFill>
                  <a:prstClr val="black"/>
                </a:solidFill>
              </a:rPr>
              <a:t> </a:t>
            </a:r>
            <a:r>
              <a:rPr lang="he-IL" dirty="0">
                <a:solidFill>
                  <a:srgbClr val="FF6600"/>
                </a:solidFill>
              </a:rPr>
              <a:t>קיבה</a:t>
            </a:r>
            <a:r>
              <a:rPr lang="he-IL" dirty="0">
                <a:solidFill>
                  <a:prstClr val="black"/>
                </a:solidFill>
              </a:rPr>
              <a:t>: בליטות בדופן הפנימית מייעלות את הפירוק המכני. מדופנות הקיבה מופרשים אנזימים </a:t>
            </a:r>
          </a:p>
          <a:p>
            <a:pPr>
              <a:lnSpc>
                <a:spcPct val="150000"/>
              </a:lnSpc>
              <a:defRPr/>
            </a:pPr>
            <a:r>
              <a:rPr lang="he-IL" dirty="0">
                <a:solidFill>
                  <a:prstClr val="black"/>
                </a:solidFill>
              </a:rPr>
              <a:t>           וחומצה. דופן הקיבה מוגנת מפגיעה על ידי החומצה בעזרת שכבת ריר.</a:t>
            </a:r>
          </a:p>
          <a:p>
            <a:pPr>
              <a:lnSpc>
                <a:spcPct val="150000"/>
              </a:lnSpc>
              <a:buFontTx/>
              <a:buBlip>
                <a:blip r:embed="rId2"/>
              </a:buBlip>
              <a:defRPr/>
            </a:pPr>
            <a:r>
              <a:rPr lang="he-IL" dirty="0">
                <a:solidFill>
                  <a:prstClr val="black"/>
                </a:solidFill>
              </a:rPr>
              <a:t> </a:t>
            </a:r>
            <a:r>
              <a:rPr lang="he-IL" dirty="0">
                <a:solidFill>
                  <a:srgbClr val="FF6600"/>
                </a:solidFill>
              </a:rPr>
              <a:t>המעי הדק</a:t>
            </a:r>
            <a:r>
              <a:rPr lang="he-IL" dirty="0">
                <a:solidFill>
                  <a:prstClr val="black"/>
                </a:solidFill>
              </a:rPr>
              <a:t>: הגדלה של שטח הפנים בעזרת פיתולים, סיסים וסיסונים בדופן הפנימית מייעלת </a:t>
            </a:r>
          </a:p>
          <a:p>
            <a:pPr>
              <a:lnSpc>
                <a:spcPct val="150000"/>
              </a:lnSpc>
              <a:defRPr/>
            </a:pPr>
            <a:r>
              <a:rPr lang="he-IL" dirty="0">
                <a:solidFill>
                  <a:prstClr val="black"/>
                </a:solidFill>
              </a:rPr>
              <a:t>           את תהליך הספיגה.</a:t>
            </a: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defRPr/>
            </a:pPr>
            <a:r>
              <a:rPr lang="he-IL" dirty="0">
                <a:solidFill>
                  <a:prstClr val="black"/>
                </a:solidFill>
              </a:rPr>
              <a:t> </a:t>
            </a: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התאמה בין מבנה חלקי מערכת העיכול השונים לתפקודם</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6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782806E-1867-43FA-B1E1-92613105EFF3}" type="slidenum">
              <a:rPr lang="he-IL" sz="1100" smtClean="0">
                <a:solidFill>
                  <a:prstClr val="white">
                    <a:lumMod val="75000"/>
                  </a:prstClr>
                </a:solidFill>
              </a:rPr>
              <a:pPr fontAlgn="base">
                <a:spcBef>
                  <a:spcPct val="0"/>
                </a:spcBef>
                <a:spcAft>
                  <a:spcPct val="0"/>
                </a:spcAft>
                <a:defRPr/>
              </a:pPr>
              <a:t>39</a:t>
            </a:fld>
            <a:endParaRPr lang="he-IL" sz="1100" dirty="0" smtClean="0">
              <a:solidFill>
                <a:prstClr val="white">
                  <a:lumMod val="75000"/>
                </a:prstClr>
              </a:solidFill>
            </a:endParaRPr>
          </a:p>
        </p:txBody>
      </p:sp>
      <p:sp>
        <p:nvSpPr>
          <p:cNvPr id="7" name="מלבן 6"/>
          <p:cNvSpPr/>
          <p:nvPr/>
        </p:nvSpPr>
        <p:spPr>
          <a:xfrm>
            <a:off x="395536" y="4365144"/>
            <a:ext cx="8357702" cy="646331"/>
          </a:xfrm>
          <a:prstGeom prst="rect">
            <a:avLst/>
          </a:prstGeom>
        </p:spPr>
        <p:txBody>
          <a:bodyPr wrap="square">
            <a:spAutoFit/>
          </a:bodyPr>
          <a:lstStyle/>
          <a:p>
            <a:r>
              <a:rPr lang="he-IL" b="1" dirty="0" smtClean="0">
                <a:solidFill>
                  <a:schemeClr val="tx2"/>
                </a:solidFill>
                <a:effectLst/>
                <a:latin typeface="Arial"/>
              </a:rPr>
              <a:t>מונחים (מהסילבוס):</a:t>
            </a:r>
          </a:p>
          <a:p>
            <a:r>
              <a:rPr lang="he-IL" dirty="0" smtClean="0">
                <a:effectLst/>
                <a:latin typeface="Arial"/>
              </a:rPr>
              <a:t>אנזימי עיכול (ללא פירוט) , מעי גס, מעי דק, ספיגה, פירוק כימי, פירוק מכני, צואה, קיבה.</a:t>
            </a:r>
            <a:endParaRPr lang="he-IL" dirty="0"/>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53875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50597C6-656C-4778-9591-F434628D6D2B}" type="slidenum">
              <a:rPr lang="he-IL" sz="1800" smtClean="0"/>
              <a:pPr fontAlgn="base">
                <a:spcBef>
                  <a:spcPct val="0"/>
                </a:spcBef>
                <a:spcAft>
                  <a:spcPct val="0"/>
                </a:spcAft>
                <a:defRPr/>
              </a:pPr>
              <a:t>4</a:t>
            </a:fld>
            <a:endParaRPr lang="he-IL" sz="1800" dirty="0" smtClean="0"/>
          </a:p>
        </p:txBody>
      </p:sp>
      <p:sp>
        <p:nvSpPr>
          <p:cNvPr id="9220"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1</a:t>
            </a:r>
            <a:endParaRPr lang="he-IL" sz="1800" smtClean="0"/>
          </a:p>
        </p:txBody>
      </p:sp>
      <p:sp>
        <p:nvSpPr>
          <p:cNvPr id="7" name="TextBox 6"/>
          <p:cNvSpPr txBox="1"/>
          <p:nvPr/>
        </p:nvSpPr>
        <p:spPr>
          <a:xfrm>
            <a:off x="467564"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1:</a:t>
            </a:r>
          </a:p>
          <a:p>
            <a:pPr>
              <a:defRPr/>
            </a:pPr>
            <a:r>
              <a:rPr lang="he-IL" dirty="0">
                <a:solidFill>
                  <a:srgbClr val="1D4C72"/>
                </a:solidFill>
              </a:rPr>
              <a:t> </a:t>
            </a:r>
            <a:r>
              <a:rPr lang="he-IL" dirty="0">
                <a:solidFill>
                  <a:schemeClr val="tx2"/>
                </a:solidFill>
              </a:rPr>
              <a:t>בתרשים מתואר תהליך פירוק </a:t>
            </a:r>
            <a:r>
              <a:rPr lang="he-IL" dirty="0">
                <a:solidFill>
                  <a:srgbClr val="FF6600"/>
                </a:solidFill>
              </a:rPr>
              <a:t>החלבונים המצויים במזון </a:t>
            </a:r>
            <a:r>
              <a:rPr lang="he-IL" dirty="0">
                <a:solidFill>
                  <a:schemeClr val="tx2"/>
                </a:solidFill>
              </a:rPr>
              <a:t>לחומצות אמיניות ותהליך הרכבת     </a:t>
            </a:r>
          </a:p>
          <a:p>
            <a:pPr>
              <a:defRPr/>
            </a:pPr>
            <a:r>
              <a:rPr lang="he-IL" dirty="0">
                <a:solidFill>
                  <a:schemeClr val="tx2"/>
                </a:solidFill>
              </a:rPr>
              <a:t> </a:t>
            </a:r>
            <a:r>
              <a:rPr lang="he-IL" dirty="0">
                <a:solidFill>
                  <a:srgbClr val="FF6600"/>
                </a:solidFill>
              </a:rPr>
              <a:t>חלבוני הגוף </a:t>
            </a:r>
            <a:r>
              <a:rPr lang="he-IL" dirty="0">
                <a:solidFill>
                  <a:schemeClr val="tx2"/>
                </a:solidFill>
              </a:rPr>
              <a:t>מחומצות אמיניות אלו.</a:t>
            </a:r>
          </a:p>
          <a:p>
            <a:pPr>
              <a:defRPr/>
            </a:pPr>
            <a:r>
              <a:rPr lang="he-IL" dirty="0">
                <a:solidFill>
                  <a:schemeClr val="tx2"/>
                </a:solidFill>
              </a:rPr>
              <a:t> היכן בגוף מתרחש כל אחד מן התהליכים </a:t>
            </a:r>
            <a:r>
              <a:rPr lang="he-IL" dirty="0">
                <a:solidFill>
                  <a:srgbClr val="1D4C72"/>
                </a:solidFill>
              </a:rPr>
              <a:t>האלה?</a:t>
            </a:r>
          </a:p>
        </p:txBody>
      </p:sp>
      <p:pic>
        <p:nvPicPr>
          <p:cNvPr id="9222"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6395" y="1773238"/>
            <a:ext cx="482282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33914" y="2794000"/>
            <a:ext cx="3575050"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srgbClr val="1D4C72"/>
                </a:solidFill>
              </a:rPr>
              <a:t>הפירוק מתרחש ב_________</a:t>
            </a:r>
          </a:p>
        </p:txBody>
      </p:sp>
      <p:sp>
        <p:nvSpPr>
          <p:cNvPr id="10" name="TextBox 9"/>
          <p:cNvSpPr txBox="1"/>
          <p:nvPr/>
        </p:nvSpPr>
        <p:spPr>
          <a:xfrm>
            <a:off x="4140200" y="4076700"/>
            <a:ext cx="3138488" cy="36988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srgbClr val="1D4C72"/>
                </a:solidFill>
              </a:rPr>
              <a:t>הבנייה מתרחשת ב_________</a:t>
            </a:r>
          </a:p>
        </p:txBody>
      </p:sp>
      <p:sp>
        <p:nvSpPr>
          <p:cNvPr id="11"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
        <p:nvSpPr>
          <p:cNvPr id="12"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E9DD7D5-C2E2-4F78-B0BA-ED9FA8170612}" type="slidenum">
              <a:rPr lang="he-IL" sz="1800" smtClean="0"/>
              <a:pPr fontAlgn="base">
                <a:spcBef>
                  <a:spcPct val="0"/>
                </a:spcBef>
                <a:spcAft>
                  <a:spcPct val="0"/>
                </a:spcAft>
                <a:defRPr/>
              </a:pPr>
              <a:t>40</a:t>
            </a:fld>
            <a:endParaRPr lang="he-IL" sz="1800" dirty="0" smtClean="0"/>
          </a:p>
        </p:txBody>
      </p:sp>
      <p:sp>
        <p:nvSpPr>
          <p:cNvPr id="36868"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תרגול נוסף: שאלה 11</a:t>
            </a:r>
            <a:endParaRPr lang="he-IL" sz="1800" dirty="0" smtClean="0"/>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b="1" dirty="0" smtClean="0">
                <a:solidFill>
                  <a:schemeClr val="tx2"/>
                </a:solidFill>
              </a:rPr>
              <a:t>שאלה 11:</a:t>
            </a:r>
          </a:p>
          <a:p>
            <a:pPr eaLnBrk="1" hangingPunct="1">
              <a:defRPr/>
            </a:pPr>
            <a:r>
              <a:rPr lang="he-IL" b="1" dirty="0" smtClean="0">
                <a:solidFill>
                  <a:schemeClr val="tx2"/>
                </a:solidFill>
                <a:cs typeface="+mn-cs"/>
              </a:rPr>
              <a:t>   </a:t>
            </a:r>
            <a:r>
              <a:rPr lang="he-IL" dirty="0" smtClean="0">
                <a:solidFill>
                  <a:schemeClr val="tx2"/>
                </a:solidFill>
                <a:latin typeface="Times New Roman" pitchFamily="18" charset="0"/>
                <a:cs typeface="+mn-cs"/>
              </a:rPr>
              <a:t>מרבית הפירוק המכני של המזון בתהליך העיכול של האדם נעשה:</a:t>
            </a:r>
            <a:endParaRPr lang="en-US" dirty="0" smtClean="0">
              <a:solidFill>
                <a:schemeClr val="tx2"/>
              </a:solidFill>
              <a:latin typeface="Times New Roman" pitchFamily="18" charset="0"/>
              <a:cs typeface="+mn-cs"/>
            </a:endParaRPr>
          </a:p>
          <a:p>
            <a:pPr eaLnBrk="1" hangingPunct="1">
              <a:defRPr/>
            </a:pPr>
            <a:r>
              <a:rPr lang="he-IL" dirty="0" smtClean="0">
                <a:solidFill>
                  <a:schemeClr val="tx2"/>
                </a:solidFill>
                <a:latin typeface="Times New Roman" pitchFamily="18" charset="0"/>
                <a:cs typeface="+mn-cs"/>
              </a:rPr>
              <a:t>    א. בפה ובוושט</a:t>
            </a:r>
            <a:endParaRPr lang="en-US" dirty="0" smtClean="0">
              <a:solidFill>
                <a:schemeClr val="tx2"/>
              </a:solidFill>
              <a:latin typeface="Times New Roman" pitchFamily="18" charset="0"/>
              <a:cs typeface="+mn-cs"/>
            </a:endParaRPr>
          </a:p>
          <a:p>
            <a:pPr eaLnBrk="1" hangingPunct="1">
              <a:defRPr/>
            </a:pPr>
            <a:r>
              <a:rPr lang="he-IL" dirty="0" smtClean="0">
                <a:solidFill>
                  <a:schemeClr val="tx2"/>
                </a:solidFill>
                <a:latin typeface="Times New Roman" pitchFamily="18" charset="0"/>
                <a:cs typeface="+mn-cs"/>
              </a:rPr>
              <a:t>    ב. בוושט ובקיבה </a:t>
            </a:r>
            <a:endParaRPr lang="en-US" dirty="0" smtClean="0">
              <a:solidFill>
                <a:schemeClr val="tx2"/>
              </a:solidFill>
              <a:latin typeface="Times New Roman" pitchFamily="18" charset="0"/>
              <a:cs typeface="+mn-cs"/>
            </a:endParaRPr>
          </a:p>
          <a:p>
            <a:pPr eaLnBrk="1" hangingPunct="1">
              <a:defRPr/>
            </a:pPr>
            <a:r>
              <a:rPr lang="he-IL" dirty="0" smtClean="0">
                <a:solidFill>
                  <a:schemeClr val="tx2"/>
                </a:solidFill>
                <a:latin typeface="Times New Roman" pitchFamily="18" charset="0"/>
                <a:cs typeface="+mn-cs"/>
              </a:rPr>
              <a:t>    ג. במעי הדק ובקיבה </a:t>
            </a:r>
            <a:endParaRPr lang="en-US" dirty="0" smtClean="0">
              <a:solidFill>
                <a:schemeClr val="tx2"/>
              </a:solidFill>
              <a:latin typeface="Times New Roman" pitchFamily="18" charset="0"/>
              <a:cs typeface="+mn-cs"/>
            </a:endParaRPr>
          </a:p>
          <a:p>
            <a:pPr eaLnBrk="1" hangingPunct="1">
              <a:defRPr/>
            </a:pPr>
            <a:r>
              <a:rPr lang="he-IL" dirty="0" smtClean="0">
                <a:solidFill>
                  <a:schemeClr val="tx2"/>
                </a:solidFill>
                <a:latin typeface="Times New Roman" pitchFamily="18" charset="0"/>
                <a:cs typeface="+mn-cs"/>
              </a:rPr>
              <a:t>    ד. בפה ובקיבה </a:t>
            </a:r>
            <a:endParaRPr lang="en-US" dirty="0" smtClean="0">
              <a:solidFill>
                <a:schemeClr val="tx2"/>
              </a:solidFill>
              <a:latin typeface="Times New Roman" pitchFamily="18" charset="0"/>
              <a:cs typeface="+mn-cs"/>
            </a:endParaRPr>
          </a:p>
          <a:p>
            <a:pPr eaLnBrk="1" hangingPunct="1">
              <a:defRPr/>
            </a:pPr>
            <a:endParaRPr lang="he-IL" dirty="0" smtClean="0">
              <a:solidFill>
                <a:schemeClr val="tx2"/>
              </a:solidFill>
              <a:cs typeface="+mn-cs"/>
            </a:endParaRP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40</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F3BFC8A-E884-4EB5-81E3-92BE63450F87}" type="slidenum">
              <a:rPr lang="he-IL" sz="1800" smtClean="0"/>
              <a:pPr fontAlgn="base">
                <a:spcBef>
                  <a:spcPct val="0"/>
                </a:spcBef>
                <a:spcAft>
                  <a:spcPct val="0"/>
                </a:spcAft>
                <a:defRPr/>
              </a:pPr>
              <a:t>41</a:t>
            </a:fld>
            <a:endParaRPr lang="he-IL" sz="1800" dirty="0" smtClean="0"/>
          </a:p>
        </p:txBody>
      </p:sp>
      <p:sp>
        <p:nvSpPr>
          <p:cNvPr id="37892"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31795" y="2708315"/>
            <a:ext cx="8196263" cy="7921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endParaRPr lang="he-IL" b="1" dirty="0">
              <a:solidFill>
                <a:prstClr val="black"/>
              </a:solidFill>
            </a:endParaRPr>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    </a:t>
            </a:r>
            <a:r>
              <a:rPr lang="he-IL" b="1" dirty="0" smtClean="0">
                <a:solidFill>
                  <a:schemeClr val="tx2"/>
                </a:solidFill>
              </a:rPr>
              <a:t>שאלה 11:</a:t>
            </a:r>
          </a:p>
          <a:p>
            <a:pPr eaLnBrk="1" hangingPunct="1">
              <a:defRPr/>
            </a:pPr>
            <a:r>
              <a:rPr lang="he-IL" b="1" dirty="0" smtClean="0">
                <a:solidFill>
                  <a:schemeClr val="tx2"/>
                </a:solidFill>
                <a:cs typeface="+mn-cs"/>
              </a:rPr>
              <a:t>   </a:t>
            </a:r>
            <a:r>
              <a:rPr lang="he-IL" dirty="0" smtClean="0">
                <a:solidFill>
                  <a:schemeClr val="tx2"/>
                </a:solidFill>
                <a:latin typeface="Times New Roman" pitchFamily="18" charset="0"/>
                <a:cs typeface="+mn-cs"/>
              </a:rPr>
              <a:t>מרבית הפירוק המכני של המזון בתהליך העיכול של האדם נעשה:</a:t>
            </a:r>
            <a:endParaRPr lang="en-US" dirty="0" smtClean="0">
              <a:solidFill>
                <a:schemeClr val="tx2"/>
              </a:solidFill>
              <a:latin typeface="Times New Roman" pitchFamily="18" charset="0"/>
              <a:cs typeface="+mn-cs"/>
            </a:endParaRPr>
          </a:p>
          <a:p>
            <a:pPr eaLnBrk="1" hangingPunct="1">
              <a:defRPr/>
            </a:pPr>
            <a:r>
              <a:rPr lang="he-IL" dirty="0" smtClean="0">
                <a:solidFill>
                  <a:schemeClr val="tx2"/>
                </a:solidFill>
                <a:latin typeface="Times New Roman" pitchFamily="18" charset="0"/>
                <a:cs typeface="+mn-cs"/>
              </a:rPr>
              <a:t>    א. בפה ובוושט</a:t>
            </a:r>
            <a:endParaRPr lang="en-US" dirty="0" smtClean="0">
              <a:solidFill>
                <a:schemeClr val="tx2"/>
              </a:solidFill>
              <a:latin typeface="Times New Roman" pitchFamily="18" charset="0"/>
              <a:cs typeface="+mn-cs"/>
            </a:endParaRPr>
          </a:p>
          <a:p>
            <a:pPr eaLnBrk="1" hangingPunct="1">
              <a:defRPr/>
            </a:pPr>
            <a:r>
              <a:rPr lang="he-IL" dirty="0" smtClean="0">
                <a:solidFill>
                  <a:schemeClr val="tx2"/>
                </a:solidFill>
                <a:latin typeface="Times New Roman" pitchFamily="18" charset="0"/>
                <a:cs typeface="+mn-cs"/>
              </a:rPr>
              <a:t>    ב. בוושט ובקיבה </a:t>
            </a:r>
            <a:endParaRPr lang="en-US" dirty="0" smtClean="0">
              <a:solidFill>
                <a:schemeClr val="tx2"/>
              </a:solidFill>
              <a:latin typeface="Times New Roman" pitchFamily="18" charset="0"/>
              <a:cs typeface="+mn-cs"/>
            </a:endParaRPr>
          </a:p>
          <a:p>
            <a:pPr eaLnBrk="1" hangingPunct="1">
              <a:defRPr/>
            </a:pPr>
            <a:r>
              <a:rPr lang="he-IL" dirty="0" smtClean="0">
                <a:solidFill>
                  <a:schemeClr val="tx2"/>
                </a:solidFill>
                <a:latin typeface="Times New Roman" pitchFamily="18" charset="0"/>
                <a:cs typeface="+mn-cs"/>
              </a:rPr>
              <a:t>    ג. במעי הדק ובקיבה </a:t>
            </a:r>
            <a:endParaRPr lang="en-US" dirty="0" smtClean="0">
              <a:solidFill>
                <a:schemeClr val="tx2"/>
              </a:solidFill>
              <a:latin typeface="Times New Roman" pitchFamily="18" charset="0"/>
              <a:cs typeface="+mn-cs"/>
            </a:endParaRPr>
          </a:p>
          <a:p>
            <a:pPr eaLnBrk="1" hangingPunct="1">
              <a:defRPr/>
            </a:pPr>
            <a:r>
              <a:rPr lang="he-IL" dirty="0" smtClean="0">
                <a:solidFill>
                  <a:schemeClr val="tx2"/>
                </a:solidFill>
                <a:latin typeface="Times New Roman" pitchFamily="18" charset="0"/>
                <a:cs typeface="+mn-cs"/>
              </a:rPr>
              <a:t>    ד. בפה ובקיבה </a:t>
            </a:r>
            <a:endParaRPr lang="en-US" dirty="0" smtClean="0">
              <a:solidFill>
                <a:schemeClr val="tx2"/>
              </a:solidFill>
              <a:latin typeface="Times New Roman" pitchFamily="18" charset="0"/>
              <a:cs typeface="+mn-cs"/>
            </a:endParaRPr>
          </a:p>
          <a:p>
            <a:pPr eaLnBrk="1" hangingPunct="1">
              <a:defRPr/>
            </a:pPr>
            <a:endParaRPr lang="he-IL" dirty="0" smtClean="0">
              <a:solidFill>
                <a:schemeClr val="tx2"/>
              </a:solidFill>
              <a:cs typeface="+mn-cs"/>
            </a:endParaRP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41</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C796CA4-D5C5-4FB7-95D9-6D013144EFF8}" type="slidenum">
              <a:rPr lang="he-IL" sz="1800" smtClean="0"/>
              <a:pPr fontAlgn="base">
                <a:spcBef>
                  <a:spcPct val="0"/>
                </a:spcBef>
                <a:spcAft>
                  <a:spcPct val="0"/>
                </a:spcAft>
                <a:defRPr/>
              </a:pPr>
              <a:t>42</a:t>
            </a:fld>
            <a:endParaRPr lang="he-IL" sz="1800" dirty="0" smtClean="0"/>
          </a:p>
        </p:txBody>
      </p:sp>
      <p:sp>
        <p:nvSpPr>
          <p:cNvPr id="38916" name="כותרת 8"/>
          <p:cNvSpPr>
            <a:spLocks noGrp="1"/>
          </p:cNvSpPr>
          <p:nvPr>
            <p:ph type="title"/>
          </p:nvPr>
        </p:nvSpPr>
        <p:spPr bwMode="auto">
          <a:xfrm>
            <a:off x="285750" y="7147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12: רמות ארגון</a:t>
            </a:r>
            <a:endParaRPr lang="he-IL" sz="1800" dirty="0" smtClean="0"/>
          </a:p>
        </p:txBody>
      </p:sp>
      <p:sp>
        <p:nvSpPr>
          <p:cNvPr id="7" name="TextBox 6"/>
          <p:cNvSpPr txBox="1"/>
          <p:nvPr/>
        </p:nvSpPr>
        <p:spPr>
          <a:xfrm>
            <a:off x="539753" y="500063"/>
            <a:ext cx="8183563" cy="1754326"/>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12:</a:t>
            </a:r>
            <a:endParaRPr lang="he-IL" b="1" dirty="0">
              <a:solidFill>
                <a:srgbClr val="1D4C72"/>
              </a:solidFill>
            </a:endParaRPr>
          </a:p>
          <a:p>
            <a:pPr>
              <a:defRPr/>
            </a:pPr>
            <a:r>
              <a:rPr lang="he-IL" b="1" dirty="0">
                <a:solidFill>
                  <a:srgbClr val="1D4C72"/>
                </a:solidFill>
              </a:rPr>
              <a:t>     </a:t>
            </a:r>
            <a:r>
              <a:rPr lang="he-IL" dirty="0">
                <a:solidFill>
                  <a:srgbClr val="1D4C72"/>
                </a:solidFill>
              </a:rPr>
              <a:t>הטבלה הבאה עוסקת ברמות ארגון. מלאו אותה בעזרת דוגמאות ממערכת העיכול. </a:t>
            </a:r>
            <a:endParaRPr lang="he-IL" dirty="0" smtClean="0">
              <a:solidFill>
                <a:srgbClr val="1D4C72"/>
              </a:solidFill>
            </a:endParaRPr>
          </a:p>
          <a:p>
            <a:pPr>
              <a:spcBef>
                <a:spcPts val="0"/>
              </a:spcBef>
              <a:spcAft>
                <a:spcPts val="0"/>
              </a:spcAft>
            </a:pPr>
            <a:r>
              <a:rPr lang="he-IL" dirty="0" smtClean="0">
                <a:solidFill>
                  <a:srgbClr val="1D4C72"/>
                </a:solidFill>
              </a:rPr>
              <a:t>     השתמשו במאגר המילים הבא: </a:t>
            </a:r>
            <a:r>
              <a:rPr lang="he-IL" dirty="0">
                <a:solidFill>
                  <a:srgbClr val="1F497D"/>
                </a:solidFill>
                <a:latin typeface="Times New Roman"/>
                <a:cs typeface="Arial"/>
              </a:rPr>
              <a:t>מעי </a:t>
            </a:r>
            <a:r>
              <a:rPr lang="he-IL" dirty="0" smtClean="0">
                <a:solidFill>
                  <a:srgbClr val="1F497D"/>
                </a:solidFill>
                <a:latin typeface="Times New Roman"/>
                <a:cs typeface="Arial"/>
              </a:rPr>
              <a:t>דק, חלבון</a:t>
            </a:r>
            <a:r>
              <a:rPr lang="he-IL" dirty="0" smtClean="0">
                <a:latin typeface="Arial"/>
              </a:rPr>
              <a:t>, </a:t>
            </a:r>
            <a:r>
              <a:rPr lang="he-IL" dirty="0">
                <a:solidFill>
                  <a:srgbClr val="1F497D"/>
                </a:solidFill>
                <a:latin typeface="Times New Roman"/>
                <a:cs typeface="Arial"/>
              </a:rPr>
              <a:t>מערכת </a:t>
            </a:r>
            <a:r>
              <a:rPr lang="he-IL" dirty="0" smtClean="0">
                <a:solidFill>
                  <a:srgbClr val="1F497D"/>
                </a:solidFill>
                <a:latin typeface="Times New Roman"/>
                <a:cs typeface="Arial"/>
              </a:rPr>
              <a:t>העיכול, רקמת </a:t>
            </a:r>
            <a:r>
              <a:rPr lang="he-IL" dirty="0">
                <a:solidFill>
                  <a:srgbClr val="1F497D"/>
                </a:solidFill>
                <a:latin typeface="Times New Roman"/>
                <a:cs typeface="Arial"/>
              </a:rPr>
              <a:t>תאי שריר המצויה </a:t>
            </a:r>
            <a:r>
              <a:rPr lang="he-IL" dirty="0" smtClean="0">
                <a:solidFill>
                  <a:srgbClr val="1F497D"/>
                </a:solidFill>
                <a:latin typeface="Times New Roman"/>
                <a:cs typeface="Arial"/>
              </a:rPr>
              <a:t>   </a:t>
            </a:r>
          </a:p>
          <a:p>
            <a:pPr>
              <a:spcBef>
                <a:spcPts val="0"/>
              </a:spcBef>
              <a:spcAft>
                <a:spcPts val="0"/>
              </a:spcAft>
            </a:pPr>
            <a:r>
              <a:rPr lang="he-IL" dirty="0" smtClean="0">
                <a:solidFill>
                  <a:srgbClr val="1F497D"/>
                </a:solidFill>
                <a:latin typeface="Times New Roman"/>
                <a:cs typeface="Arial"/>
              </a:rPr>
              <a:t>     בדופן </a:t>
            </a:r>
            <a:r>
              <a:rPr lang="he-IL" dirty="0">
                <a:solidFill>
                  <a:srgbClr val="1F497D"/>
                </a:solidFill>
                <a:latin typeface="Times New Roman"/>
                <a:cs typeface="Arial"/>
              </a:rPr>
              <a:t>צינור </a:t>
            </a:r>
            <a:r>
              <a:rPr lang="he-IL" dirty="0" smtClean="0">
                <a:solidFill>
                  <a:srgbClr val="1F497D"/>
                </a:solidFill>
                <a:latin typeface="Times New Roman"/>
                <a:cs typeface="Arial"/>
              </a:rPr>
              <a:t>המעי</a:t>
            </a:r>
            <a:r>
              <a:rPr lang="he-IL" dirty="0" smtClean="0">
                <a:latin typeface="Arial"/>
              </a:rPr>
              <a:t>, </a:t>
            </a:r>
            <a:r>
              <a:rPr lang="he-IL" dirty="0" smtClean="0">
                <a:solidFill>
                  <a:srgbClr val="1F497D"/>
                </a:solidFill>
                <a:latin typeface="Times New Roman"/>
                <a:cs typeface="Arial"/>
              </a:rPr>
              <a:t>מיטוכונדריה</a:t>
            </a:r>
            <a:r>
              <a:rPr lang="he-IL" dirty="0" smtClean="0">
                <a:latin typeface="Arial"/>
              </a:rPr>
              <a:t>, </a:t>
            </a:r>
            <a:r>
              <a:rPr lang="he-IL" dirty="0">
                <a:solidFill>
                  <a:srgbClr val="1F497D"/>
                </a:solidFill>
                <a:latin typeface="Times New Roman"/>
                <a:ea typeface="Batang"/>
                <a:cs typeface="Arial"/>
              </a:rPr>
              <a:t>הגוף </a:t>
            </a:r>
            <a:r>
              <a:rPr lang="he-IL" dirty="0" smtClean="0">
                <a:solidFill>
                  <a:srgbClr val="1F497D"/>
                </a:solidFill>
                <a:latin typeface="Times New Roman"/>
                <a:ea typeface="Batang"/>
                <a:cs typeface="Arial"/>
              </a:rPr>
              <a:t>השלם,</a:t>
            </a:r>
            <a:r>
              <a:rPr lang="he-IL" dirty="0" smtClean="0">
                <a:latin typeface="Arial"/>
              </a:rPr>
              <a:t> </a:t>
            </a:r>
            <a:r>
              <a:rPr lang="he-IL" dirty="0" smtClean="0">
                <a:solidFill>
                  <a:srgbClr val="1F497D"/>
                </a:solidFill>
                <a:latin typeface="Times New Roman"/>
                <a:cs typeface="Arial"/>
              </a:rPr>
              <a:t>תאים </a:t>
            </a:r>
            <a:r>
              <a:rPr lang="he-IL" dirty="0">
                <a:solidFill>
                  <a:srgbClr val="1F497D"/>
                </a:solidFill>
                <a:latin typeface="Times New Roman"/>
                <a:cs typeface="Arial"/>
              </a:rPr>
              <a:t>הבונים את הדופן הפנימית של צינור </a:t>
            </a:r>
            <a:r>
              <a:rPr lang="he-IL" dirty="0" smtClean="0">
                <a:solidFill>
                  <a:srgbClr val="1F497D"/>
                </a:solidFill>
                <a:latin typeface="Times New Roman"/>
                <a:cs typeface="Arial"/>
              </a:rPr>
              <a:t> </a:t>
            </a:r>
          </a:p>
          <a:p>
            <a:pPr>
              <a:spcBef>
                <a:spcPts val="0"/>
              </a:spcBef>
              <a:spcAft>
                <a:spcPts val="0"/>
              </a:spcAft>
            </a:pPr>
            <a:r>
              <a:rPr lang="he-IL" dirty="0" smtClean="0">
                <a:solidFill>
                  <a:srgbClr val="1F497D"/>
                </a:solidFill>
                <a:latin typeface="Times New Roman"/>
                <a:cs typeface="Arial"/>
              </a:rPr>
              <a:t>     המעי</a:t>
            </a:r>
            <a:r>
              <a:rPr lang="he-IL" dirty="0">
                <a:latin typeface="Arial"/>
              </a:rPr>
              <a:t>.</a:t>
            </a:r>
            <a:r>
              <a:rPr lang="he-IL" dirty="0" smtClean="0">
                <a:latin typeface="Arial"/>
              </a:rPr>
              <a:t> </a:t>
            </a:r>
          </a:p>
          <a:p>
            <a:pPr>
              <a:spcBef>
                <a:spcPts val="0"/>
              </a:spcBef>
              <a:spcAft>
                <a:spcPts val="0"/>
              </a:spcAft>
            </a:pPr>
            <a:r>
              <a:rPr lang="he-IL" dirty="0">
                <a:solidFill>
                  <a:srgbClr val="1F497D"/>
                </a:solidFill>
                <a:latin typeface="Arial"/>
                <a:ea typeface="Batang"/>
                <a:cs typeface="Arial"/>
              </a:rPr>
              <a:t> </a:t>
            </a:r>
            <a:r>
              <a:rPr lang="he-IL" dirty="0" smtClean="0">
                <a:solidFill>
                  <a:srgbClr val="1F497D"/>
                </a:solidFill>
                <a:latin typeface="Arial"/>
                <a:ea typeface="Batang"/>
                <a:cs typeface="Arial"/>
              </a:rPr>
              <a:t>   </a:t>
            </a:r>
            <a:endParaRPr lang="he-IL" sz="1800" b="0" i="0" u="none" strike="noStrike" dirty="0">
              <a:effectLst/>
              <a:latin typeface="Arial"/>
            </a:endParaRPr>
          </a:p>
        </p:txBody>
      </p:sp>
      <p:graphicFrame>
        <p:nvGraphicFramePr>
          <p:cNvPr id="2" name="טבלה 1"/>
          <p:cNvGraphicFramePr>
            <a:graphicFrameLocks noGrp="1"/>
          </p:cNvGraphicFramePr>
          <p:nvPr>
            <p:extLst>
              <p:ext uri="{D42A27DB-BD31-4B8C-83A1-F6EECF244321}">
                <p14:modId xmlns:p14="http://schemas.microsoft.com/office/powerpoint/2010/main" val="598180851"/>
              </p:ext>
            </p:extLst>
          </p:nvPr>
        </p:nvGraphicFramePr>
        <p:xfrm>
          <a:off x="1715297" y="2820963"/>
          <a:ext cx="5832475" cy="3619504"/>
        </p:xfrm>
        <a:graphic>
          <a:graphicData uri="http://schemas.openxmlformats.org/drawingml/2006/table">
            <a:tbl>
              <a:tblPr rtl="1"/>
              <a:tblGrid>
                <a:gridCol w="2228850"/>
                <a:gridCol w="3603625"/>
              </a:tblGrid>
              <a:tr h="452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רמת ארגון</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דוגמה ממערכת העיכול</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מולקולה</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אברונים</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תאים</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רקמות </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אברים</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מערכת</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Arial" pitchFamily="34" charset="0"/>
                        </a:rPr>
                        <a:t> </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ea typeface="Batang" charset="-127"/>
                          <a:cs typeface="Arial" pitchFamily="34" charset="0"/>
                        </a:rPr>
                        <a:t>גוף</a:t>
                      </a: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Times New Roman" pitchFamily="18"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42</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FBB7A68-26CA-4145-8023-C30043E3046A}" type="slidenum">
              <a:rPr lang="he-IL" sz="1800" smtClean="0"/>
              <a:pPr fontAlgn="base">
                <a:spcBef>
                  <a:spcPct val="0"/>
                </a:spcBef>
                <a:spcAft>
                  <a:spcPct val="0"/>
                </a:spcAft>
                <a:defRPr/>
              </a:pPr>
              <a:t>43</a:t>
            </a:fld>
            <a:endParaRPr lang="he-IL" sz="1800" dirty="0" smtClean="0"/>
          </a:p>
        </p:txBody>
      </p:sp>
      <p:sp>
        <p:nvSpPr>
          <p:cNvPr id="39940"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TextBox 6"/>
          <p:cNvSpPr txBox="1"/>
          <p:nvPr/>
        </p:nvSpPr>
        <p:spPr>
          <a:xfrm>
            <a:off x="539753" y="500063"/>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12:</a:t>
            </a:r>
            <a:endParaRPr lang="he-IL" b="1" dirty="0">
              <a:solidFill>
                <a:srgbClr val="1D4C72"/>
              </a:solidFill>
            </a:endParaRPr>
          </a:p>
          <a:p>
            <a:pPr>
              <a:defRPr/>
            </a:pPr>
            <a:r>
              <a:rPr lang="he-IL" b="1" dirty="0">
                <a:solidFill>
                  <a:srgbClr val="1D4C72"/>
                </a:solidFill>
              </a:rPr>
              <a:t>     </a:t>
            </a:r>
            <a:r>
              <a:rPr lang="he-IL" dirty="0">
                <a:solidFill>
                  <a:srgbClr val="1D4C72"/>
                </a:solidFill>
              </a:rPr>
              <a:t>הטבלה הבאה עוסקת ברמות ארגון. מלאו אותה בעזרת דוגמאות ממערכת העיכול. </a:t>
            </a:r>
          </a:p>
        </p:txBody>
      </p:sp>
      <p:graphicFrame>
        <p:nvGraphicFramePr>
          <p:cNvPr id="2" name="טבלה 1"/>
          <p:cNvGraphicFramePr>
            <a:graphicFrameLocks noGrp="1"/>
          </p:cNvGraphicFramePr>
          <p:nvPr>
            <p:extLst>
              <p:ext uri="{D42A27DB-BD31-4B8C-83A1-F6EECF244321}">
                <p14:modId xmlns:p14="http://schemas.microsoft.com/office/powerpoint/2010/main" val="2362077045"/>
              </p:ext>
            </p:extLst>
          </p:nvPr>
        </p:nvGraphicFramePr>
        <p:xfrm>
          <a:off x="1547833" y="1341478"/>
          <a:ext cx="5832475" cy="3813177"/>
        </p:xfrm>
        <a:graphic>
          <a:graphicData uri="http://schemas.openxmlformats.org/drawingml/2006/table">
            <a:tbl>
              <a:tblPr rtl="1"/>
              <a:tblGrid>
                <a:gridCol w="2228850"/>
                <a:gridCol w="3603625"/>
              </a:tblGrid>
              <a:tr h="4526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רמת ארגון</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דוגמה ממערכת העיכול</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6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מולקולה</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חלבון</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6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אברונים (בתוך תאים)</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noProof="1" smtClean="0">
                          <a:ln>
                            <a:noFill/>
                          </a:ln>
                          <a:solidFill>
                            <a:schemeClr val="tx2"/>
                          </a:solidFill>
                          <a:effectLst/>
                          <a:latin typeface="Times New Roman" pitchFamily="18" charset="0"/>
                          <a:cs typeface="+mn-cs"/>
                        </a:rPr>
                        <a:t>מיטוכונדריה</a:t>
                      </a:r>
                      <a:endParaRPr kumimoji="0" lang="he-IL" sz="1800" b="0" i="0" u="none" strike="noStrike" cap="none" normalizeH="0" baseline="0" noProof="1"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4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תאים</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תאים הבונים את הדופן הפנימית של צינור המעי</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83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רקמות </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רקמת תאי שריר המצויה בדופן צינור המעי</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6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אברים</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מעי דק</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6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מערכת</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cs typeface="+mn-cs"/>
                        </a:rPr>
                        <a:t>מערכת העיכול</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60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ea typeface="Batang"/>
                          <a:cs typeface="+mn-cs"/>
                        </a:rPr>
                        <a:t>גוף</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Times New Roman" pitchFamily="18" charset="0"/>
                          <a:ea typeface="Batang"/>
                          <a:cs typeface="+mn-cs"/>
                        </a:rPr>
                        <a:t>הגוף השלם</a:t>
                      </a:r>
                      <a:endParaRPr kumimoji="0" lang="en-US" sz="1800" b="0" i="0" u="none" strike="noStrike" cap="none" normalizeH="0" baseline="0" dirty="0" smtClean="0">
                        <a:ln>
                          <a:noFill/>
                        </a:ln>
                        <a:solidFill>
                          <a:schemeClr val="tx2"/>
                        </a:solidFill>
                        <a:effectLst/>
                        <a:latin typeface="Times New Roman" pitchFamily="18" charset="0"/>
                        <a:ea typeface="Batang"/>
                        <a:cs typeface="+mn-cs"/>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43</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88480DE-6C41-4F5F-AF3B-A56B512637C7}" type="slidenum">
              <a:rPr lang="he-IL" sz="1800" smtClean="0"/>
              <a:pPr fontAlgn="base">
                <a:spcBef>
                  <a:spcPct val="0"/>
                </a:spcBef>
                <a:spcAft>
                  <a:spcPct val="0"/>
                </a:spcAft>
                <a:defRPr/>
              </a:pPr>
              <a:t>44</a:t>
            </a:fld>
            <a:endParaRPr lang="he-IL" sz="1800" dirty="0" smtClean="0"/>
          </a:p>
        </p:txBody>
      </p:sp>
      <p:sp>
        <p:nvSpPr>
          <p:cNvPr id="40964" name="כותרת 8"/>
          <p:cNvSpPr>
            <a:spLocks noGrp="1"/>
          </p:cNvSpPr>
          <p:nvPr>
            <p:ph type="title"/>
          </p:nvPr>
        </p:nvSpPr>
        <p:spPr bwMode="auto">
          <a:xfrm>
            <a:off x="285750" y="7147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13</a:t>
            </a:r>
            <a:endParaRPr lang="he-IL" sz="1800" dirty="0" smtClean="0"/>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13:</a:t>
            </a:r>
            <a:endParaRPr lang="he-IL" b="1" dirty="0">
              <a:solidFill>
                <a:srgbClr val="1D4C72"/>
              </a:solidFill>
            </a:endParaRPr>
          </a:p>
          <a:p>
            <a:pPr>
              <a:defRPr/>
            </a:pPr>
            <a:r>
              <a:rPr lang="he-IL" b="1" dirty="0">
                <a:solidFill>
                  <a:srgbClr val="1D4C72"/>
                </a:solidFill>
              </a:rPr>
              <a:t>     </a:t>
            </a:r>
            <a:r>
              <a:rPr lang="he-IL" dirty="0">
                <a:solidFill>
                  <a:srgbClr val="1D4C72"/>
                </a:solidFill>
              </a:rPr>
              <a:t>יש יונקים שאינם יכולים לעכל </a:t>
            </a:r>
            <a:r>
              <a:rPr lang="he-IL" dirty="0">
                <a:solidFill>
                  <a:schemeClr val="tx2"/>
                </a:solidFill>
              </a:rPr>
              <a:t>פחמימות כלשהן. סביר ביותר שהם:</a:t>
            </a:r>
          </a:p>
          <a:p>
            <a:pPr>
              <a:defRPr/>
            </a:pPr>
            <a:r>
              <a:rPr lang="he-IL" dirty="0">
                <a:solidFill>
                  <a:schemeClr val="tx2"/>
                </a:solidFill>
              </a:rPr>
              <a:t>        א. אינם מסוגלים להכניס פחמימות אלו למערכת העיכול </a:t>
            </a:r>
          </a:p>
          <a:p>
            <a:pPr>
              <a:defRPr/>
            </a:pPr>
            <a:r>
              <a:rPr lang="he-IL" dirty="0">
                <a:solidFill>
                  <a:schemeClr val="tx2"/>
                </a:solidFill>
              </a:rPr>
              <a:t>        ב. אינם משתמשים בגלוקוז לנשימה תאית </a:t>
            </a:r>
          </a:p>
          <a:p>
            <a:pPr>
              <a:defRPr/>
            </a:pPr>
            <a:r>
              <a:rPr lang="he-IL" dirty="0">
                <a:solidFill>
                  <a:schemeClr val="tx2"/>
                </a:solidFill>
              </a:rPr>
              <a:t>        ג. אינם יכולים להרכיב בתאיהם פחמימות כאלו </a:t>
            </a:r>
          </a:p>
          <a:p>
            <a:pPr>
              <a:defRPr/>
            </a:pPr>
            <a:r>
              <a:rPr lang="he-IL" dirty="0">
                <a:solidFill>
                  <a:schemeClr val="tx2"/>
                </a:solidFill>
              </a:rPr>
              <a:t>        ד. חסרי אנזים המסייע לעיכול פחמימות </a:t>
            </a:r>
            <a:r>
              <a:rPr lang="he-IL" dirty="0">
                <a:solidFill>
                  <a:srgbClr val="1D4C72"/>
                </a:solidFill>
              </a:rPr>
              <a:t>אלו </a:t>
            </a:r>
          </a:p>
          <a:p>
            <a:pPr>
              <a:defRPr/>
            </a:pPr>
            <a:endParaRPr lang="he-IL" dirty="0">
              <a:solidFill>
                <a:srgbClr val="1D4C72"/>
              </a:solidFill>
            </a:endParaRP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44</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A6609F-BEAD-4A3B-82FE-957F5316F770}" type="slidenum">
              <a:rPr lang="he-IL" sz="1800" smtClean="0"/>
              <a:pPr fontAlgn="base">
                <a:spcBef>
                  <a:spcPct val="0"/>
                </a:spcBef>
                <a:spcAft>
                  <a:spcPct val="0"/>
                </a:spcAft>
                <a:defRPr/>
              </a:pPr>
              <a:t>45</a:t>
            </a:fld>
            <a:endParaRPr lang="he-IL" sz="1800" dirty="0" smtClean="0"/>
          </a:p>
        </p:txBody>
      </p:sp>
      <p:sp>
        <p:nvSpPr>
          <p:cNvPr id="41988"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31795" y="2708315"/>
            <a:ext cx="8196263" cy="9302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a:t>
            </a:r>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13:</a:t>
            </a:r>
            <a:endParaRPr lang="he-IL" b="1" dirty="0">
              <a:solidFill>
                <a:srgbClr val="1D4C72"/>
              </a:solidFill>
            </a:endParaRPr>
          </a:p>
          <a:p>
            <a:pPr>
              <a:defRPr/>
            </a:pPr>
            <a:r>
              <a:rPr lang="he-IL" b="1" dirty="0">
                <a:solidFill>
                  <a:srgbClr val="1D4C72"/>
                </a:solidFill>
              </a:rPr>
              <a:t>     </a:t>
            </a:r>
            <a:r>
              <a:rPr lang="he-IL" dirty="0">
                <a:solidFill>
                  <a:srgbClr val="1D4C72"/>
                </a:solidFill>
              </a:rPr>
              <a:t>ישנם יונקים שאינם יכולים לעכל </a:t>
            </a:r>
            <a:r>
              <a:rPr lang="he-IL" dirty="0">
                <a:solidFill>
                  <a:schemeClr val="tx2"/>
                </a:solidFill>
              </a:rPr>
              <a:t>פחמימות כלשהן. סביר ביותר שהם :</a:t>
            </a:r>
          </a:p>
          <a:p>
            <a:pPr>
              <a:defRPr/>
            </a:pPr>
            <a:r>
              <a:rPr lang="he-IL" dirty="0">
                <a:solidFill>
                  <a:schemeClr val="tx2"/>
                </a:solidFill>
              </a:rPr>
              <a:t>        א. אינם מסוגלים להכניס פחמימות אלו למערכת העיכול </a:t>
            </a:r>
          </a:p>
          <a:p>
            <a:pPr>
              <a:defRPr/>
            </a:pPr>
            <a:r>
              <a:rPr lang="he-IL" dirty="0">
                <a:solidFill>
                  <a:schemeClr val="tx2"/>
                </a:solidFill>
              </a:rPr>
              <a:t>        ב. אינם משתמשים בגלוקוז לנשימה תאית </a:t>
            </a:r>
          </a:p>
          <a:p>
            <a:pPr>
              <a:defRPr/>
            </a:pPr>
            <a:r>
              <a:rPr lang="he-IL" dirty="0">
                <a:solidFill>
                  <a:schemeClr val="tx2"/>
                </a:solidFill>
              </a:rPr>
              <a:t>        ג. אינם יכולים להרכיב בתאיהם פחמימות </a:t>
            </a:r>
            <a:r>
              <a:rPr lang="he-IL" dirty="0">
                <a:solidFill>
                  <a:srgbClr val="1D4C72"/>
                </a:solidFill>
              </a:rPr>
              <a:t>כאלו </a:t>
            </a:r>
          </a:p>
          <a:p>
            <a:pPr>
              <a:defRPr/>
            </a:pPr>
            <a:r>
              <a:rPr lang="he-IL" dirty="0">
                <a:solidFill>
                  <a:srgbClr val="1D4C72"/>
                </a:solidFill>
              </a:rPr>
              <a:t>        ד. חסרי אנזים המסייע לעיכול פחמימות אלו </a:t>
            </a:r>
          </a:p>
          <a:p>
            <a:pPr>
              <a:defRPr/>
            </a:pPr>
            <a:endParaRPr lang="he-IL" dirty="0">
              <a:solidFill>
                <a:srgbClr val="1D4C72"/>
              </a:solidFill>
            </a:endParaRP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45</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C755427-6777-413B-BE1F-9C0678DE427A}" type="slidenum">
              <a:rPr lang="he-IL" sz="1800" smtClean="0"/>
              <a:pPr fontAlgn="base">
                <a:spcBef>
                  <a:spcPct val="0"/>
                </a:spcBef>
                <a:spcAft>
                  <a:spcPct val="0"/>
                </a:spcAft>
                <a:defRPr/>
              </a:pPr>
              <a:t>46</a:t>
            </a:fld>
            <a:endParaRPr lang="he-IL" sz="1800" dirty="0" smtClean="0"/>
          </a:p>
        </p:txBody>
      </p:sp>
      <p:sp>
        <p:nvSpPr>
          <p:cNvPr id="43012"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14</a:t>
            </a:r>
            <a:endParaRPr lang="he-IL" sz="1800" dirty="0" smtClean="0"/>
          </a:p>
        </p:txBody>
      </p:sp>
      <p:sp>
        <p:nvSpPr>
          <p:cNvPr id="7" name="TextBox 6"/>
          <p:cNvSpPr txBox="1"/>
          <p:nvPr/>
        </p:nvSpPr>
        <p:spPr>
          <a:xfrm>
            <a:off x="231775" y="500063"/>
            <a:ext cx="8491538"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14:</a:t>
            </a:r>
            <a:endParaRPr lang="he-IL" b="1" dirty="0">
              <a:solidFill>
                <a:srgbClr val="1D4C72"/>
              </a:solidFill>
            </a:endParaRPr>
          </a:p>
          <a:p>
            <a:pPr>
              <a:defRPr/>
            </a:pPr>
            <a:r>
              <a:rPr lang="he-IL" b="1" dirty="0">
                <a:solidFill>
                  <a:srgbClr val="1D4C72"/>
                </a:solidFill>
              </a:rPr>
              <a:t>     </a:t>
            </a:r>
            <a:r>
              <a:rPr lang="he-IL" dirty="0">
                <a:solidFill>
                  <a:srgbClr val="1D4C72"/>
                </a:solidFill>
              </a:rPr>
              <a:t>לעיסה יסודית של המזון מחישה את תהליך העיכול, משום שככל שחלקיקי המזון </a:t>
            </a:r>
          </a:p>
          <a:p>
            <a:pPr>
              <a:defRPr/>
            </a:pPr>
            <a:r>
              <a:rPr lang="he-IL" dirty="0">
                <a:solidFill>
                  <a:srgbClr val="1D4C72"/>
                </a:solidFill>
              </a:rPr>
              <a:t>     קטנים יותר:</a:t>
            </a:r>
          </a:p>
          <a:p>
            <a:pPr>
              <a:defRPr/>
            </a:pPr>
            <a:r>
              <a:rPr lang="he-IL" dirty="0">
                <a:solidFill>
                  <a:srgbClr val="1D4C72"/>
                </a:solidFill>
              </a:rPr>
              <a:t>        א. שטח המגע של המזון עם האנזימים גדול יותר </a:t>
            </a:r>
          </a:p>
          <a:p>
            <a:pPr>
              <a:defRPr/>
            </a:pPr>
            <a:r>
              <a:rPr lang="he-IL" dirty="0">
                <a:solidFill>
                  <a:srgbClr val="1D4C72"/>
                </a:solidFill>
              </a:rPr>
              <a:t>        ב. החלקיקים יורדים בקלות רבה יותר בצינור העיכול </a:t>
            </a:r>
          </a:p>
          <a:p>
            <a:pPr>
              <a:defRPr/>
            </a:pPr>
            <a:r>
              <a:rPr lang="he-IL" dirty="0">
                <a:solidFill>
                  <a:srgbClr val="1D4C72"/>
                </a:solidFill>
              </a:rPr>
              <a:t>        ג. החלקיקים </a:t>
            </a:r>
            <a:r>
              <a:rPr lang="he-IL" dirty="0">
                <a:solidFill>
                  <a:schemeClr val="tx2"/>
                </a:solidFill>
              </a:rPr>
              <a:t>חודרים בקלות רבה יותר לדם </a:t>
            </a:r>
          </a:p>
          <a:p>
            <a:pPr>
              <a:defRPr/>
            </a:pPr>
            <a:r>
              <a:rPr lang="he-IL" dirty="0">
                <a:solidFill>
                  <a:schemeClr val="tx2"/>
                </a:solidFill>
              </a:rPr>
              <a:t>        ד. החלקיקים מופרשים מן הגוף </a:t>
            </a:r>
            <a:r>
              <a:rPr lang="he-IL" dirty="0">
                <a:solidFill>
                  <a:srgbClr val="1D4C72"/>
                </a:solidFill>
              </a:rPr>
              <a:t>בקלות רבה יותר </a:t>
            </a: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46</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7077541-7FC7-4894-9DE0-4A5C1AF8A76D}" type="slidenum">
              <a:rPr lang="he-IL" sz="1800" smtClean="0"/>
              <a:pPr fontAlgn="base">
                <a:spcBef>
                  <a:spcPct val="0"/>
                </a:spcBef>
                <a:spcAft>
                  <a:spcPct val="0"/>
                </a:spcAft>
                <a:defRPr/>
              </a:pPr>
              <a:t>47</a:t>
            </a:fld>
            <a:endParaRPr lang="he-IL" sz="1800" dirty="0" smtClean="0"/>
          </a:p>
        </p:txBody>
      </p:sp>
      <p:sp>
        <p:nvSpPr>
          <p:cNvPr id="44036"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611188" y="2708275"/>
            <a:ext cx="7816850" cy="10810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א'</a:t>
            </a:r>
          </a:p>
        </p:txBody>
      </p:sp>
      <p:sp>
        <p:nvSpPr>
          <p:cNvPr id="8" name="TextBox 7"/>
          <p:cNvSpPr txBox="1"/>
          <p:nvPr/>
        </p:nvSpPr>
        <p:spPr>
          <a:xfrm>
            <a:off x="231775" y="500063"/>
            <a:ext cx="8491538"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14:</a:t>
            </a:r>
            <a:endParaRPr lang="he-IL" b="1" dirty="0">
              <a:solidFill>
                <a:srgbClr val="1D4C72"/>
              </a:solidFill>
            </a:endParaRPr>
          </a:p>
          <a:p>
            <a:pPr>
              <a:defRPr/>
            </a:pPr>
            <a:r>
              <a:rPr lang="he-IL" b="1" dirty="0">
                <a:solidFill>
                  <a:srgbClr val="1D4C72"/>
                </a:solidFill>
              </a:rPr>
              <a:t> </a:t>
            </a:r>
            <a:r>
              <a:rPr lang="he-IL" b="1" dirty="0" smtClean="0">
                <a:solidFill>
                  <a:srgbClr val="1D4C72"/>
                </a:solidFill>
              </a:rPr>
              <a:t>    </a:t>
            </a:r>
            <a:r>
              <a:rPr lang="he-IL" dirty="0" smtClean="0">
                <a:solidFill>
                  <a:srgbClr val="1D4C72"/>
                </a:solidFill>
              </a:rPr>
              <a:t>לעיסה </a:t>
            </a:r>
            <a:r>
              <a:rPr lang="he-IL" dirty="0">
                <a:solidFill>
                  <a:srgbClr val="1D4C72"/>
                </a:solidFill>
              </a:rPr>
              <a:t>יסודית של המזון מחישה את תהליך העיכול, משום שככל שחלקיקי המזון </a:t>
            </a:r>
          </a:p>
          <a:p>
            <a:pPr>
              <a:defRPr/>
            </a:pPr>
            <a:r>
              <a:rPr lang="he-IL" dirty="0">
                <a:solidFill>
                  <a:srgbClr val="1D4C72"/>
                </a:solidFill>
              </a:rPr>
              <a:t>     קטנים יותר:</a:t>
            </a:r>
          </a:p>
          <a:p>
            <a:pPr>
              <a:defRPr/>
            </a:pPr>
            <a:r>
              <a:rPr lang="he-IL" dirty="0">
                <a:solidFill>
                  <a:srgbClr val="1D4C72"/>
                </a:solidFill>
              </a:rPr>
              <a:t>        א. שטח המגע של המזון עם האנזימים גדול יותר </a:t>
            </a:r>
          </a:p>
          <a:p>
            <a:pPr>
              <a:defRPr/>
            </a:pPr>
            <a:r>
              <a:rPr lang="he-IL" dirty="0">
                <a:solidFill>
                  <a:srgbClr val="1D4C72"/>
                </a:solidFill>
              </a:rPr>
              <a:t>        ב. החלקיקים יורדים בקלות רבה יותר בצינור העיכול </a:t>
            </a:r>
          </a:p>
          <a:p>
            <a:pPr>
              <a:defRPr/>
            </a:pPr>
            <a:r>
              <a:rPr lang="he-IL" dirty="0">
                <a:solidFill>
                  <a:srgbClr val="1D4C72"/>
                </a:solidFill>
              </a:rPr>
              <a:t>        ג. החלקיקים </a:t>
            </a:r>
            <a:r>
              <a:rPr lang="he-IL" dirty="0">
                <a:solidFill>
                  <a:schemeClr val="tx2"/>
                </a:solidFill>
              </a:rPr>
              <a:t>חודרים בקלות רבה יותר לדם </a:t>
            </a:r>
          </a:p>
          <a:p>
            <a:pPr>
              <a:defRPr/>
            </a:pPr>
            <a:r>
              <a:rPr lang="he-IL" dirty="0">
                <a:solidFill>
                  <a:schemeClr val="tx2"/>
                </a:solidFill>
              </a:rPr>
              <a:t>        ד. החלקיקים מופרשים מן הגוף </a:t>
            </a:r>
            <a:r>
              <a:rPr lang="he-IL" dirty="0">
                <a:solidFill>
                  <a:srgbClr val="1D4C72"/>
                </a:solidFill>
              </a:rPr>
              <a:t>בקלות רבה יותר</a:t>
            </a:r>
          </a:p>
        </p:txBody>
      </p:sp>
      <p:sp>
        <p:nvSpPr>
          <p:cNvPr id="7"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47</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AEA2899-0FD3-49AC-A944-A9967F7EA633}" type="slidenum">
              <a:rPr lang="he-IL" sz="1800" smtClean="0"/>
              <a:pPr fontAlgn="base">
                <a:spcBef>
                  <a:spcPct val="0"/>
                </a:spcBef>
                <a:spcAft>
                  <a:spcPct val="0"/>
                </a:spcAft>
                <a:defRPr/>
              </a:pPr>
              <a:t>48</a:t>
            </a:fld>
            <a:endParaRPr lang="he-IL" sz="1800" dirty="0" smtClean="0"/>
          </a:p>
        </p:txBody>
      </p:sp>
      <p:sp>
        <p:nvSpPr>
          <p:cNvPr id="45060"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15</a:t>
            </a:r>
            <a:endParaRPr lang="he-IL" sz="1800" dirty="0" smtClean="0"/>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15:</a:t>
            </a:r>
            <a:endParaRPr lang="he-IL" b="1" dirty="0">
              <a:solidFill>
                <a:srgbClr val="1D4C72"/>
              </a:solidFill>
            </a:endParaRPr>
          </a:p>
          <a:p>
            <a:pPr>
              <a:defRPr/>
            </a:pPr>
            <a:r>
              <a:rPr lang="he-IL" b="1" dirty="0">
                <a:solidFill>
                  <a:srgbClr val="1D4C72"/>
                </a:solidFill>
              </a:rPr>
              <a:t>     </a:t>
            </a:r>
            <a:r>
              <a:rPr lang="he-IL" dirty="0">
                <a:solidFill>
                  <a:schemeClr val="tx2"/>
                </a:solidFill>
              </a:rPr>
              <a:t>לחולה כלשהו העומד לפני ניתוח במערכת העיכול לא נתנו לאכול אלא טפטפו מזון  </a:t>
            </a:r>
          </a:p>
          <a:p>
            <a:pPr>
              <a:defRPr/>
            </a:pPr>
            <a:r>
              <a:rPr lang="he-IL" dirty="0">
                <a:solidFill>
                  <a:schemeClr val="tx2"/>
                </a:solidFill>
              </a:rPr>
              <a:t>     באינפוזיה ישירות לדם שלו. סביר להניח שבאינפוזיה ימצאו:</a:t>
            </a:r>
          </a:p>
          <a:p>
            <a:pPr>
              <a:defRPr/>
            </a:pPr>
            <a:r>
              <a:rPr lang="he-IL" dirty="0">
                <a:solidFill>
                  <a:schemeClr val="tx2"/>
                </a:solidFill>
              </a:rPr>
              <a:t>    א. חלבונים </a:t>
            </a:r>
          </a:p>
          <a:p>
            <a:pPr>
              <a:defRPr/>
            </a:pPr>
            <a:r>
              <a:rPr lang="he-IL" dirty="0">
                <a:solidFill>
                  <a:srgbClr val="1D4C72"/>
                </a:solidFill>
              </a:rPr>
              <a:t>    ב. חד-סוכרים </a:t>
            </a:r>
          </a:p>
          <a:p>
            <a:pPr>
              <a:defRPr/>
            </a:pPr>
            <a:r>
              <a:rPr lang="he-IL" dirty="0">
                <a:solidFill>
                  <a:srgbClr val="1D4C72"/>
                </a:solidFill>
              </a:rPr>
              <a:t>    ג. שומנים</a:t>
            </a:r>
          </a:p>
          <a:p>
            <a:pPr>
              <a:defRPr/>
            </a:pPr>
            <a:r>
              <a:rPr lang="he-IL" dirty="0">
                <a:solidFill>
                  <a:srgbClr val="1D4C72"/>
                </a:solidFill>
              </a:rPr>
              <a:t>    ד. עמילן</a:t>
            </a: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48</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EF29F2-DDAF-4BFE-9813-F5D763F12AE3}" type="slidenum">
              <a:rPr lang="he-IL" sz="1800" smtClean="0"/>
              <a:pPr fontAlgn="base">
                <a:spcBef>
                  <a:spcPct val="0"/>
                </a:spcBef>
                <a:spcAft>
                  <a:spcPct val="0"/>
                </a:spcAft>
                <a:defRPr/>
              </a:pPr>
              <a:t>49</a:t>
            </a:fld>
            <a:endParaRPr lang="he-IL" sz="1800" dirty="0" smtClean="0"/>
          </a:p>
        </p:txBody>
      </p:sp>
      <p:sp>
        <p:nvSpPr>
          <p:cNvPr id="46084"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31795" y="2708275"/>
            <a:ext cx="8196263" cy="14414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 </a:t>
            </a:r>
          </a:p>
          <a:p>
            <a:pPr fontAlgn="auto">
              <a:spcBef>
                <a:spcPts val="0"/>
              </a:spcBef>
              <a:spcAft>
                <a:spcPts val="0"/>
              </a:spcAft>
              <a:defRPr/>
            </a:pPr>
            <a:r>
              <a:rPr lang="he-IL" dirty="0">
                <a:solidFill>
                  <a:prstClr val="black"/>
                </a:solidFill>
              </a:rPr>
              <a:t>חד-סוכרים כגון גלוקוז יכולים לעבר דרך קרומי התאים. כל שאר החומרים מורכבים ממולקולות גדולות שאינן יכולות לעבור דרך קרומי התאים, ולכן יישארו בדם.</a:t>
            </a:r>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15:</a:t>
            </a:r>
            <a:endParaRPr lang="he-IL" b="1" dirty="0">
              <a:solidFill>
                <a:srgbClr val="1D4C72"/>
              </a:solidFill>
            </a:endParaRPr>
          </a:p>
          <a:p>
            <a:pPr>
              <a:defRPr/>
            </a:pPr>
            <a:r>
              <a:rPr lang="he-IL" b="1" dirty="0">
                <a:solidFill>
                  <a:schemeClr val="tx2"/>
                </a:solidFill>
              </a:rPr>
              <a:t>     </a:t>
            </a:r>
            <a:r>
              <a:rPr lang="he-IL" dirty="0">
                <a:solidFill>
                  <a:schemeClr val="tx2"/>
                </a:solidFill>
              </a:rPr>
              <a:t>לחולה כלשהו העומד לפני ניתוח במערכת העיכול לא נתנו לאכול אלא טפטפו מזון    </a:t>
            </a:r>
          </a:p>
          <a:p>
            <a:pPr>
              <a:defRPr/>
            </a:pPr>
            <a:r>
              <a:rPr lang="he-IL" dirty="0">
                <a:solidFill>
                  <a:schemeClr val="tx2"/>
                </a:solidFill>
              </a:rPr>
              <a:t>     באינפוזיה ישירות לדם שלו. סביר להניח שבאינפוזיה ימצאו:</a:t>
            </a:r>
          </a:p>
          <a:p>
            <a:pPr>
              <a:defRPr/>
            </a:pPr>
            <a:r>
              <a:rPr lang="he-IL" dirty="0">
                <a:solidFill>
                  <a:schemeClr val="tx2"/>
                </a:solidFill>
              </a:rPr>
              <a:t>    א. חלבונים </a:t>
            </a:r>
          </a:p>
          <a:p>
            <a:pPr>
              <a:defRPr/>
            </a:pPr>
            <a:r>
              <a:rPr lang="he-IL" dirty="0">
                <a:solidFill>
                  <a:schemeClr val="tx2"/>
                </a:solidFill>
              </a:rPr>
              <a:t>    ב. חד-סוכרים </a:t>
            </a:r>
          </a:p>
          <a:p>
            <a:pPr>
              <a:defRPr/>
            </a:pPr>
            <a:r>
              <a:rPr lang="he-IL" dirty="0">
                <a:solidFill>
                  <a:schemeClr val="tx2"/>
                </a:solidFill>
              </a:rPr>
              <a:t>    ג. שומנים</a:t>
            </a:r>
          </a:p>
          <a:p>
            <a:pPr>
              <a:defRPr/>
            </a:pPr>
            <a:r>
              <a:rPr lang="he-IL" dirty="0">
                <a:solidFill>
                  <a:schemeClr val="tx2"/>
                </a:solidFill>
              </a:rPr>
              <a:t>    ד. עמילן</a:t>
            </a: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49</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75FA10-D685-4477-9A9A-C09B64310421}" type="slidenum">
              <a:rPr lang="he-IL" sz="1800" smtClean="0"/>
              <a:pPr fontAlgn="base">
                <a:spcBef>
                  <a:spcPct val="0"/>
                </a:spcBef>
                <a:spcAft>
                  <a:spcPct val="0"/>
                </a:spcAft>
                <a:defRPr/>
              </a:pPr>
              <a:t>5</a:t>
            </a:fld>
            <a:endParaRPr lang="he-IL" sz="1800" dirty="0" smtClean="0"/>
          </a:p>
        </p:txBody>
      </p:sp>
      <p:sp>
        <p:nvSpPr>
          <p:cNvPr id="10244"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pic>
        <p:nvPicPr>
          <p:cNvPr id="1024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76395" y="1773238"/>
            <a:ext cx="482282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41368" y="2794000"/>
            <a:ext cx="3575050" cy="3683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srgbClr val="1D4C72"/>
                </a:solidFill>
              </a:rPr>
              <a:t>הפירוק מתרחש ב</a:t>
            </a:r>
            <a:r>
              <a:rPr lang="he-IL" dirty="0">
                <a:solidFill>
                  <a:schemeClr val="accent3"/>
                </a:solidFill>
              </a:rPr>
              <a:t>מערכת העיכול</a:t>
            </a:r>
            <a:r>
              <a:rPr lang="he-IL" dirty="0"/>
              <a:t>*</a:t>
            </a:r>
            <a:endParaRPr lang="he-IL" dirty="0">
              <a:solidFill>
                <a:schemeClr val="accent3"/>
              </a:solidFill>
            </a:endParaRPr>
          </a:p>
        </p:txBody>
      </p:sp>
      <p:sp>
        <p:nvSpPr>
          <p:cNvPr id="10" name="TextBox 9"/>
          <p:cNvSpPr txBox="1"/>
          <p:nvPr/>
        </p:nvSpPr>
        <p:spPr>
          <a:xfrm>
            <a:off x="4140200" y="4076700"/>
            <a:ext cx="3138488" cy="36988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srgbClr val="1D4C72"/>
                </a:solidFill>
              </a:rPr>
              <a:t>הבנייה מתרחשת ב</a:t>
            </a:r>
            <a:r>
              <a:rPr lang="he-IL" dirty="0">
                <a:solidFill>
                  <a:schemeClr val="accent3"/>
                </a:solidFill>
              </a:rPr>
              <a:t>תאי הגוף</a:t>
            </a:r>
          </a:p>
        </p:txBody>
      </p:sp>
      <p:sp>
        <p:nvSpPr>
          <p:cNvPr id="11" name="TextBox 10"/>
          <p:cNvSpPr txBox="1"/>
          <p:nvPr/>
        </p:nvSpPr>
        <p:spPr>
          <a:xfrm>
            <a:off x="539770" y="5876925"/>
            <a:ext cx="8169275" cy="585788"/>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1600" dirty="0" smtClean="0">
                <a:solidFill>
                  <a:schemeClr val="tx2"/>
                </a:solidFill>
              </a:rPr>
              <a:t>* גם </a:t>
            </a:r>
            <a:r>
              <a:rPr lang="he-IL" sz="1600" dirty="0">
                <a:solidFill>
                  <a:schemeClr val="tx2"/>
                </a:solidFill>
              </a:rPr>
              <a:t>בתאי הגוף מתרחשים תהליכי פירוק של חלבונים שנבנו בתאים. </a:t>
            </a:r>
            <a:endParaRPr lang="he-IL" sz="1600" dirty="0" smtClean="0">
              <a:solidFill>
                <a:schemeClr val="tx2"/>
              </a:solidFill>
            </a:endParaRPr>
          </a:p>
          <a:p>
            <a:pPr>
              <a:defRPr/>
            </a:pPr>
            <a:r>
              <a:rPr lang="he-IL" sz="1600" dirty="0" smtClean="0">
                <a:solidFill>
                  <a:schemeClr val="tx2"/>
                </a:solidFill>
              </a:rPr>
              <a:t>  שאלה </a:t>
            </a:r>
            <a:r>
              <a:rPr lang="he-IL" sz="1600" dirty="0">
                <a:solidFill>
                  <a:schemeClr val="tx2"/>
                </a:solidFill>
              </a:rPr>
              <a:t>זו מתייחסת לחלבונים המצויים במזון. </a:t>
            </a:r>
          </a:p>
        </p:txBody>
      </p:sp>
      <p:sp>
        <p:nvSpPr>
          <p:cNvPr id="12" name="TextBox 11"/>
          <p:cNvSpPr txBox="1"/>
          <p:nvPr/>
        </p:nvSpPr>
        <p:spPr>
          <a:xfrm>
            <a:off x="467564"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1:</a:t>
            </a:r>
          </a:p>
          <a:p>
            <a:pPr>
              <a:defRPr/>
            </a:pPr>
            <a:r>
              <a:rPr lang="he-IL" dirty="0">
                <a:solidFill>
                  <a:srgbClr val="1D4C72"/>
                </a:solidFill>
              </a:rPr>
              <a:t> </a:t>
            </a:r>
            <a:r>
              <a:rPr lang="he-IL" dirty="0">
                <a:solidFill>
                  <a:schemeClr val="tx2"/>
                </a:solidFill>
              </a:rPr>
              <a:t>בתרשים מתואר תהליך פירוק </a:t>
            </a:r>
            <a:r>
              <a:rPr lang="he-IL" dirty="0">
                <a:solidFill>
                  <a:srgbClr val="FF6600"/>
                </a:solidFill>
              </a:rPr>
              <a:t>החלבונים המצויים במזון </a:t>
            </a:r>
            <a:r>
              <a:rPr lang="he-IL" dirty="0">
                <a:solidFill>
                  <a:schemeClr val="tx2"/>
                </a:solidFill>
              </a:rPr>
              <a:t>לחומצות אמיניות ותהליך הרכבת     </a:t>
            </a:r>
          </a:p>
          <a:p>
            <a:pPr>
              <a:defRPr/>
            </a:pPr>
            <a:r>
              <a:rPr lang="he-IL" dirty="0">
                <a:solidFill>
                  <a:schemeClr val="tx2"/>
                </a:solidFill>
              </a:rPr>
              <a:t> </a:t>
            </a:r>
            <a:r>
              <a:rPr lang="he-IL" dirty="0">
                <a:solidFill>
                  <a:srgbClr val="FF6600"/>
                </a:solidFill>
              </a:rPr>
              <a:t>חלבוני הגוף </a:t>
            </a:r>
            <a:r>
              <a:rPr lang="he-IL" dirty="0">
                <a:solidFill>
                  <a:schemeClr val="tx2"/>
                </a:solidFill>
              </a:rPr>
              <a:t>מחומצות אמיניות אלו.</a:t>
            </a:r>
          </a:p>
          <a:p>
            <a:pPr>
              <a:defRPr/>
            </a:pPr>
            <a:r>
              <a:rPr lang="he-IL" dirty="0">
                <a:solidFill>
                  <a:schemeClr val="tx2"/>
                </a:solidFill>
              </a:rPr>
              <a:t> היכן בגוף מתרחש כל אחד מן התהליכים </a:t>
            </a:r>
            <a:r>
              <a:rPr lang="he-IL" dirty="0">
                <a:solidFill>
                  <a:srgbClr val="1D4C72"/>
                </a:solidFill>
              </a:rPr>
              <a:t>האלה?</a:t>
            </a:r>
          </a:p>
        </p:txBody>
      </p:sp>
      <p:sp>
        <p:nvSpPr>
          <p:cNvPr id="13"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
        <p:nvSpPr>
          <p:cNvPr id="14"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017DC33-CFDF-431F-9DE4-EED6C9453424}" type="slidenum">
              <a:rPr lang="he-IL" sz="1800" smtClean="0"/>
              <a:pPr fontAlgn="base">
                <a:spcBef>
                  <a:spcPct val="0"/>
                </a:spcBef>
                <a:spcAft>
                  <a:spcPct val="0"/>
                </a:spcAft>
                <a:defRPr/>
              </a:pPr>
              <a:t>50</a:t>
            </a:fld>
            <a:endParaRPr lang="he-IL" sz="1800" dirty="0" smtClean="0"/>
          </a:p>
        </p:txBody>
      </p:sp>
      <p:sp>
        <p:nvSpPr>
          <p:cNvPr id="47108"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16</a:t>
            </a:r>
            <a:endParaRPr lang="he-IL" sz="1800" dirty="0" smtClean="0"/>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16:</a:t>
            </a:r>
            <a:endParaRPr lang="he-IL" b="1" dirty="0">
              <a:solidFill>
                <a:srgbClr val="1D4C72"/>
              </a:solidFill>
            </a:endParaRPr>
          </a:p>
          <a:p>
            <a:pPr>
              <a:defRPr/>
            </a:pPr>
            <a:r>
              <a:rPr lang="he-IL" b="1" dirty="0">
                <a:solidFill>
                  <a:srgbClr val="1D4C72"/>
                </a:solidFill>
              </a:rPr>
              <a:t>     </a:t>
            </a:r>
            <a:r>
              <a:rPr lang="he-IL" dirty="0">
                <a:solidFill>
                  <a:srgbClr val="1D4C72"/>
                </a:solidFill>
              </a:rPr>
              <a:t>מה קורה במערכת העיכול?</a:t>
            </a:r>
          </a:p>
          <a:p>
            <a:pPr>
              <a:defRPr/>
            </a:pPr>
            <a:r>
              <a:rPr lang="he-IL" dirty="0">
                <a:solidFill>
                  <a:srgbClr val="1D4C72"/>
                </a:solidFill>
              </a:rPr>
              <a:t>     א. נבנים חומרי מזון הדרושים לגוף</a:t>
            </a:r>
          </a:p>
          <a:p>
            <a:pPr>
              <a:defRPr/>
            </a:pPr>
            <a:r>
              <a:rPr lang="he-IL" dirty="0">
                <a:solidFill>
                  <a:srgbClr val="1D4C72"/>
                </a:solidFill>
              </a:rPr>
              <a:t>     ב. חומרי מזון מתפרקים ליחידות קטנות</a:t>
            </a:r>
          </a:p>
          <a:p>
            <a:pPr>
              <a:defRPr/>
            </a:pPr>
            <a:r>
              <a:rPr lang="he-IL" dirty="0">
                <a:solidFill>
                  <a:srgbClr val="1D4C72"/>
                </a:solidFill>
              </a:rPr>
              <a:t>     ג. חומרי מזון מתחברים עם חמצן</a:t>
            </a:r>
          </a:p>
          <a:p>
            <a:pPr>
              <a:defRPr/>
            </a:pPr>
            <a:r>
              <a:rPr lang="he-IL" dirty="0">
                <a:solidFill>
                  <a:srgbClr val="1D4C72"/>
                </a:solidFill>
              </a:rPr>
              <a:t>     ד. נוצרת אנרגיה לפעילות הגוף</a:t>
            </a:r>
          </a:p>
          <a:p>
            <a:pPr>
              <a:defRPr/>
            </a:pPr>
            <a:endParaRPr lang="he-IL" dirty="0">
              <a:solidFill>
                <a:srgbClr val="1D4C72"/>
              </a:solidFill>
            </a:endParaRP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50</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C64EBF2-35B8-41C9-9CE7-CA49BCBB7AAC}" type="slidenum">
              <a:rPr lang="he-IL" sz="1800" smtClean="0"/>
              <a:pPr fontAlgn="base">
                <a:spcBef>
                  <a:spcPct val="0"/>
                </a:spcBef>
                <a:spcAft>
                  <a:spcPct val="0"/>
                </a:spcAft>
                <a:defRPr/>
              </a:pPr>
              <a:t>51</a:t>
            </a:fld>
            <a:endParaRPr lang="he-IL" sz="1800" dirty="0" smtClean="0"/>
          </a:p>
        </p:txBody>
      </p:sp>
      <p:sp>
        <p:nvSpPr>
          <p:cNvPr id="48132"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31795" y="2708275"/>
            <a:ext cx="8196263" cy="928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תשובה ב'</a:t>
            </a:r>
            <a:endParaRPr lang="he-IL" b="1" dirty="0">
              <a:solidFill>
                <a:prstClr val="black"/>
              </a:solidFill>
            </a:endParaRPr>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16:</a:t>
            </a:r>
            <a:endParaRPr lang="he-IL" b="1" dirty="0">
              <a:solidFill>
                <a:srgbClr val="1D4C72"/>
              </a:solidFill>
            </a:endParaRPr>
          </a:p>
          <a:p>
            <a:pPr>
              <a:defRPr/>
            </a:pPr>
            <a:r>
              <a:rPr lang="he-IL" b="1" dirty="0">
                <a:solidFill>
                  <a:srgbClr val="1D4C72"/>
                </a:solidFill>
              </a:rPr>
              <a:t>     </a:t>
            </a:r>
            <a:r>
              <a:rPr lang="he-IL" dirty="0">
                <a:solidFill>
                  <a:srgbClr val="1D4C72"/>
                </a:solidFill>
              </a:rPr>
              <a:t>מה קורה במערכת העיכול?</a:t>
            </a:r>
          </a:p>
          <a:p>
            <a:pPr>
              <a:defRPr/>
            </a:pPr>
            <a:r>
              <a:rPr lang="he-IL" dirty="0">
                <a:solidFill>
                  <a:srgbClr val="1D4C72"/>
                </a:solidFill>
              </a:rPr>
              <a:t>     א. נבנים חומרי מזון הדרושים לגוף</a:t>
            </a:r>
          </a:p>
          <a:p>
            <a:pPr>
              <a:defRPr/>
            </a:pPr>
            <a:r>
              <a:rPr lang="he-IL" dirty="0">
                <a:solidFill>
                  <a:srgbClr val="1D4C72"/>
                </a:solidFill>
              </a:rPr>
              <a:t>     ב. חומרי מזון מתפרקים ליחידות קטנות</a:t>
            </a:r>
          </a:p>
          <a:p>
            <a:pPr>
              <a:defRPr/>
            </a:pPr>
            <a:r>
              <a:rPr lang="he-IL" dirty="0">
                <a:solidFill>
                  <a:srgbClr val="1D4C72"/>
                </a:solidFill>
              </a:rPr>
              <a:t>     ג. חומרי מזון מתחברים עם חמצן</a:t>
            </a:r>
          </a:p>
          <a:p>
            <a:pPr>
              <a:defRPr/>
            </a:pPr>
            <a:r>
              <a:rPr lang="he-IL" dirty="0">
                <a:solidFill>
                  <a:srgbClr val="1D4C72"/>
                </a:solidFill>
              </a:rPr>
              <a:t>     ד. נוצרת אנרגיה לפעילות הגוף</a:t>
            </a:r>
          </a:p>
          <a:p>
            <a:pPr>
              <a:defRPr/>
            </a:pPr>
            <a:endParaRPr lang="he-IL" dirty="0">
              <a:solidFill>
                <a:srgbClr val="1D4C72"/>
              </a:solidFill>
            </a:endParaRP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51</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778D136-9B6D-4F45-8FD1-96CB38BA7EF4}" type="slidenum">
              <a:rPr lang="he-IL" sz="1800" smtClean="0"/>
              <a:pPr fontAlgn="base">
                <a:spcBef>
                  <a:spcPct val="0"/>
                </a:spcBef>
                <a:spcAft>
                  <a:spcPct val="0"/>
                </a:spcAft>
                <a:defRPr/>
              </a:pPr>
              <a:t>52</a:t>
            </a:fld>
            <a:endParaRPr lang="he-IL" sz="1800" dirty="0" smtClean="0"/>
          </a:p>
        </p:txBody>
      </p:sp>
      <p:sp>
        <p:nvSpPr>
          <p:cNvPr id="49156"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17</a:t>
            </a:r>
            <a:endParaRPr lang="he-IL" sz="1800" dirty="0" smtClean="0"/>
          </a:p>
        </p:txBody>
      </p:sp>
      <p:sp>
        <p:nvSpPr>
          <p:cNvPr id="7" name="TextBox 6"/>
          <p:cNvSpPr txBox="1"/>
          <p:nvPr/>
        </p:nvSpPr>
        <p:spPr>
          <a:xfrm>
            <a:off x="539753" y="500063"/>
            <a:ext cx="8183563" cy="24320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17:</a:t>
            </a:r>
            <a:endParaRPr lang="he-IL" b="1" dirty="0">
              <a:solidFill>
                <a:srgbClr val="1D4C72"/>
              </a:solidFill>
            </a:endParaRPr>
          </a:p>
          <a:p>
            <a:pPr>
              <a:defRPr/>
            </a:pPr>
            <a:r>
              <a:rPr lang="he-IL" b="1" dirty="0">
                <a:solidFill>
                  <a:srgbClr val="1D4C72"/>
                </a:solidFill>
              </a:rPr>
              <a:t>     </a:t>
            </a:r>
            <a:r>
              <a:rPr lang="he-IL" dirty="0">
                <a:solidFill>
                  <a:srgbClr val="1D4C72"/>
                </a:solidFill>
              </a:rPr>
              <a:t>א. המשפטים הבאים מתארים תופעות הקשורות למערכת העיכול. מה המשותף ביניהן?</a:t>
            </a:r>
          </a:p>
          <a:p>
            <a:pPr>
              <a:defRPr/>
            </a:pPr>
            <a:r>
              <a:rPr lang="he-IL" dirty="0">
                <a:solidFill>
                  <a:srgbClr val="1D4C72"/>
                </a:solidFill>
              </a:rPr>
              <a:t>        • פירוק מכני של </a:t>
            </a:r>
            <a:r>
              <a:rPr lang="he-IL" dirty="0">
                <a:solidFill>
                  <a:schemeClr val="tx2"/>
                </a:solidFill>
              </a:rPr>
              <a:t>המזון לחתיכות קטנות </a:t>
            </a:r>
          </a:p>
          <a:p>
            <a:pPr>
              <a:defRPr/>
            </a:pPr>
            <a:r>
              <a:rPr lang="he-IL" dirty="0">
                <a:solidFill>
                  <a:schemeClr val="tx2"/>
                </a:solidFill>
              </a:rPr>
              <a:t>        • הדופן הפנימית של הקיבה מפותלת</a:t>
            </a:r>
          </a:p>
          <a:p>
            <a:pPr>
              <a:defRPr/>
            </a:pPr>
            <a:r>
              <a:rPr lang="he-IL" dirty="0">
                <a:solidFill>
                  <a:schemeClr val="tx2"/>
                </a:solidFill>
              </a:rPr>
              <a:t>        • הדופן הפנימית של המעי הדק מפותלת (סיסים) </a:t>
            </a:r>
          </a:p>
          <a:p>
            <a:pPr>
              <a:defRPr/>
            </a:pPr>
            <a:r>
              <a:rPr lang="he-IL" dirty="0">
                <a:solidFill>
                  <a:schemeClr val="tx2"/>
                </a:solidFill>
              </a:rPr>
              <a:t>        • הקרום של תאי דופן המעי הדק, הפונים לחלל צינור העיכול, מפותל (סיסונים)</a:t>
            </a:r>
          </a:p>
          <a:p>
            <a:pPr>
              <a:defRPr/>
            </a:pPr>
            <a:r>
              <a:rPr lang="he-IL" dirty="0">
                <a:solidFill>
                  <a:schemeClr val="tx2"/>
                </a:solidFill>
              </a:rPr>
              <a:t>        • מלחי המרה יוצרים תחליב מן השומנים שבמזון</a:t>
            </a:r>
          </a:p>
          <a:p>
            <a:pPr>
              <a:defRPr/>
            </a:pPr>
            <a:endParaRPr lang="he-IL" sz="800" dirty="0">
              <a:solidFill>
                <a:schemeClr val="tx2"/>
              </a:solidFill>
            </a:endParaRPr>
          </a:p>
          <a:p>
            <a:pPr>
              <a:defRPr/>
            </a:pPr>
            <a:r>
              <a:rPr lang="he-IL" dirty="0">
                <a:solidFill>
                  <a:schemeClr val="tx2"/>
                </a:solidFill>
              </a:rPr>
              <a:t>      ב. בנוגע לכל אחת מן התופעות הנ"ל, קבעו לאיזו רמת ארגון </a:t>
            </a:r>
            <a:r>
              <a:rPr lang="he-IL" dirty="0">
                <a:solidFill>
                  <a:srgbClr val="1D4C72"/>
                </a:solidFill>
              </a:rPr>
              <a:t>היא מתייחסת. </a:t>
            </a: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52</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9CA6EFB-E4F3-42F9-B5B6-303CB93C44D0}" type="slidenum">
              <a:rPr lang="he-IL" sz="1800" smtClean="0"/>
              <a:pPr fontAlgn="base">
                <a:spcBef>
                  <a:spcPct val="0"/>
                </a:spcBef>
                <a:spcAft>
                  <a:spcPct val="0"/>
                </a:spcAft>
                <a:defRPr/>
              </a:pPr>
              <a:t>53</a:t>
            </a:fld>
            <a:endParaRPr lang="he-IL" sz="1800" dirty="0" smtClean="0"/>
          </a:p>
        </p:txBody>
      </p:sp>
      <p:sp>
        <p:nvSpPr>
          <p:cNvPr id="50180"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31776" y="2990890"/>
            <a:ext cx="8372475" cy="35337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א. כל המשפטים עוסקים בתופעה של </a:t>
            </a:r>
            <a:r>
              <a:rPr lang="he-IL" dirty="0">
                <a:solidFill>
                  <a:srgbClr val="FF6600"/>
                </a:solidFill>
              </a:rPr>
              <a:t>הגדלת היחס שטח פנים/ נפח </a:t>
            </a:r>
            <a:r>
              <a:rPr lang="he-IL" dirty="0">
                <a:solidFill>
                  <a:schemeClr val="tx1"/>
                </a:solidFill>
              </a:rPr>
              <a:t>– במזון המתעכל או באיבר של מערכת העיכול.</a:t>
            </a:r>
          </a:p>
          <a:p>
            <a:pPr fontAlgn="auto">
              <a:spcBef>
                <a:spcPts val="0"/>
              </a:spcBef>
              <a:spcAft>
                <a:spcPts val="0"/>
              </a:spcAft>
              <a:defRPr/>
            </a:pPr>
            <a:endParaRPr lang="he-IL" sz="800" dirty="0">
              <a:solidFill>
                <a:schemeClr val="tx1"/>
              </a:solidFill>
            </a:endParaRPr>
          </a:p>
          <a:p>
            <a:pPr fontAlgn="auto">
              <a:spcBef>
                <a:spcPts val="0"/>
              </a:spcBef>
              <a:spcAft>
                <a:spcPts val="0"/>
              </a:spcAft>
              <a:defRPr/>
            </a:pPr>
            <a:r>
              <a:rPr lang="he-IL" dirty="0">
                <a:solidFill>
                  <a:schemeClr val="tx1"/>
                </a:solidFill>
              </a:rPr>
              <a:t>ב. </a:t>
            </a:r>
            <a:r>
              <a:rPr lang="he-IL" u="sng" dirty="0">
                <a:solidFill>
                  <a:schemeClr val="tx1"/>
                </a:solidFill>
              </a:rPr>
              <a:t>תופעה</a:t>
            </a:r>
            <a:r>
              <a:rPr lang="he-IL" dirty="0">
                <a:solidFill>
                  <a:schemeClr val="tx1"/>
                </a:solidFill>
              </a:rPr>
              <a:t>	                                                                                      </a:t>
            </a:r>
            <a:r>
              <a:rPr lang="he-IL" u="sng" dirty="0">
                <a:solidFill>
                  <a:schemeClr val="tx1"/>
                </a:solidFill>
              </a:rPr>
              <a:t>רמת ארגון</a:t>
            </a:r>
          </a:p>
          <a:p>
            <a:pPr fontAlgn="auto">
              <a:spcBef>
                <a:spcPts val="0"/>
              </a:spcBef>
              <a:spcAft>
                <a:spcPts val="0"/>
              </a:spcAft>
              <a:defRPr/>
            </a:pPr>
            <a:r>
              <a:rPr lang="he-IL" dirty="0">
                <a:solidFill>
                  <a:schemeClr val="tx1"/>
                </a:solidFill>
              </a:rPr>
              <a:t>פירוק מכני של המזון לחתיכות קטנות –                                               מולקולות </a:t>
            </a:r>
            <a:r>
              <a:rPr lang="he-IL" sz="1200" dirty="0">
                <a:solidFill>
                  <a:schemeClr val="tx1"/>
                </a:solidFill>
              </a:rPr>
              <a:t>של חומרי המזון</a:t>
            </a:r>
          </a:p>
          <a:p>
            <a:pPr fontAlgn="auto">
              <a:spcBef>
                <a:spcPts val="0"/>
              </a:spcBef>
              <a:spcAft>
                <a:spcPts val="0"/>
              </a:spcAft>
              <a:defRPr/>
            </a:pPr>
            <a:r>
              <a:rPr lang="he-IL" sz="1400" dirty="0">
                <a:solidFill>
                  <a:schemeClr val="tx1"/>
                </a:solidFill>
              </a:rPr>
              <a:t>הגדלת היחס שטח פנים/ נפח של המזון המתעכל (ייעול העיכול הכימי)</a:t>
            </a:r>
          </a:p>
          <a:p>
            <a:pPr fontAlgn="auto">
              <a:spcBef>
                <a:spcPts val="0"/>
              </a:spcBef>
              <a:spcAft>
                <a:spcPts val="0"/>
              </a:spcAft>
              <a:defRPr/>
            </a:pPr>
            <a:r>
              <a:rPr lang="he-IL" dirty="0">
                <a:solidFill>
                  <a:schemeClr val="tx1"/>
                </a:solidFill>
              </a:rPr>
              <a:t>הדופן הפנימית של הקיבה מפותלת –                                                  אבר</a:t>
            </a:r>
          </a:p>
          <a:p>
            <a:pPr fontAlgn="auto">
              <a:spcBef>
                <a:spcPts val="0"/>
              </a:spcBef>
              <a:spcAft>
                <a:spcPts val="0"/>
              </a:spcAft>
              <a:defRPr/>
            </a:pPr>
            <a:r>
              <a:rPr lang="he-IL" sz="1400" dirty="0">
                <a:solidFill>
                  <a:schemeClr val="tx1"/>
                </a:solidFill>
              </a:rPr>
              <a:t>הגדלת היחס שטח פנים/ נפח של הקיבה (ייעול העיכול המכני והכימי)</a:t>
            </a:r>
          </a:p>
          <a:p>
            <a:pPr fontAlgn="auto">
              <a:spcBef>
                <a:spcPts val="0"/>
              </a:spcBef>
              <a:spcAft>
                <a:spcPts val="0"/>
              </a:spcAft>
              <a:defRPr/>
            </a:pPr>
            <a:r>
              <a:rPr lang="he-IL" dirty="0">
                <a:solidFill>
                  <a:schemeClr val="tx1"/>
                </a:solidFill>
              </a:rPr>
              <a:t>הדופן הפנימית של המעי הדק מפותלת (סיסים) –                                 אבר</a:t>
            </a:r>
          </a:p>
          <a:p>
            <a:pPr fontAlgn="auto">
              <a:spcBef>
                <a:spcPts val="0"/>
              </a:spcBef>
              <a:spcAft>
                <a:spcPts val="0"/>
              </a:spcAft>
              <a:defRPr/>
            </a:pPr>
            <a:r>
              <a:rPr lang="he-IL" sz="1400" dirty="0">
                <a:solidFill>
                  <a:schemeClr val="tx1"/>
                </a:solidFill>
              </a:rPr>
              <a:t>הגדלת היחס שטח פנים/ נפח של דופן המעי הדק (ייעול הספיגה)</a:t>
            </a:r>
          </a:p>
          <a:p>
            <a:pPr fontAlgn="auto">
              <a:spcBef>
                <a:spcPts val="0"/>
              </a:spcBef>
              <a:spcAft>
                <a:spcPts val="0"/>
              </a:spcAft>
              <a:defRPr/>
            </a:pPr>
            <a:r>
              <a:rPr lang="he-IL" dirty="0">
                <a:solidFill>
                  <a:schemeClr val="tx1"/>
                </a:solidFill>
              </a:rPr>
              <a:t>הקרום של תאי דופן המעי הפונים לחלל המעי מפותל (</a:t>
            </a:r>
            <a:r>
              <a:rPr lang="he-IL" dirty="0" err="1">
                <a:solidFill>
                  <a:schemeClr val="tx1"/>
                </a:solidFill>
              </a:rPr>
              <a:t>סִיסונים</a:t>
            </a:r>
            <a:r>
              <a:rPr lang="he-IL" dirty="0">
                <a:solidFill>
                  <a:schemeClr val="tx1"/>
                </a:solidFill>
              </a:rPr>
              <a:t>) –            תא</a:t>
            </a:r>
          </a:p>
          <a:p>
            <a:pPr fontAlgn="auto">
              <a:spcBef>
                <a:spcPts val="0"/>
              </a:spcBef>
              <a:spcAft>
                <a:spcPts val="0"/>
              </a:spcAft>
              <a:defRPr/>
            </a:pPr>
            <a:r>
              <a:rPr lang="he-IL" sz="1400" dirty="0">
                <a:solidFill>
                  <a:schemeClr val="tx1"/>
                </a:solidFill>
              </a:rPr>
              <a:t>הגדלת היחס שטח פנים/ נפח של התאים בדופן המעי הדק (ייעול הספיגה)</a:t>
            </a:r>
          </a:p>
          <a:p>
            <a:pPr fontAlgn="auto">
              <a:spcBef>
                <a:spcPts val="0"/>
              </a:spcBef>
              <a:spcAft>
                <a:spcPts val="0"/>
              </a:spcAft>
              <a:defRPr/>
            </a:pPr>
            <a:r>
              <a:rPr lang="he-IL" dirty="0">
                <a:solidFill>
                  <a:schemeClr val="tx1"/>
                </a:solidFill>
              </a:rPr>
              <a:t>מלחי המרה יוצרים תחליב מטיפות השומן –                                         </a:t>
            </a:r>
            <a:r>
              <a:rPr lang="he-IL" dirty="0">
                <a:solidFill>
                  <a:prstClr val="black"/>
                </a:solidFill>
              </a:rPr>
              <a:t>מולקולות</a:t>
            </a:r>
          </a:p>
          <a:p>
            <a:pPr fontAlgn="auto">
              <a:spcBef>
                <a:spcPts val="0"/>
              </a:spcBef>
              <a:spcAft>
                <a:spcPts val="0"/>
              </a:spcAft>
              <a:defRPr/>
            </a:pPr>
            <a:r>
              <a:rPr lang="he-IL" sz="1400" dirty="0">
                <a:solidFill>
                  <a:schemeClr val="tx1"/>
                </a:solidFill>
              </a:rPr>
              <a:t>הגדלת היחס שטח פנים/ נפח של המזון המתעכל (ייעול העיכול הכימי)</a:t>
            </a:r>
          </a:p>
        </p:txBody>
      </p:sp>
      <p:sp>
        <p:nvSpPr>
          <p:cNvPr id="8" name="TextBox 7"/>
          <p:cNvSpPr txBox="1"/>
          <p:nvPr/>
        </p:nvSpPr>
        <p:spPr>
          <a:xfrm>
            <a:off x="539753" y="500063"/>
            <a:ext cx="8183563" cy="24320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17:</a:t>
            </a:r>
            <a:endParaRPr lang="he-IL" b="1" dirty="0">
              <a:solidFill>
                <a:srgbClr val="1D4C72"/>
              </a:solidFill>
            </a:endParaRPr>
          </a:p>
          <a:p>
            <a:pPr>
              <a:defRPr/>
            </a:pPr>
            <a:r>
              <a:rPr lang="he-IL" b="1" dirty="0">
                <a:solidFill>
                  <a:srgbClr val="1D4C72"/>
                </a:solidFill>
              </a:rPr>
              <a:t>     </a:t>
            </a:r>
            <a:r>
              <a:rPr lang="he-IL" dirty="0">
                <a:solidFill>
                  <a:srgbClr val="1D4C72"/>
                </a:solidFill>
              </a:rPr>
              <a:t>א. המשפטים הבאים מתארים תופעות הקשורות למערכת העיכול. מה המשותף ביניהן?</a:t>
            </a:r>
          </a:p>
          <a:p>
            <a:pPr>
              <a:defRPr/>
            </a:pPr>
            <a:r>
              <a:rPr lang="he-IL" dirty="0">
                <a:solidFill>
                  <a:srgbClr val="1D4C72"/>
                </a:solidFill>
              </a:rPr>
              <a:t>        • פירוק מכני של </a:t>
            </a:r>
            <a:r>
              <a:rPr lang="he-IL" dirty="0">
                <a:solidFill>
                  <a:schemeClr val="tx2"/>
                </a:solidFill>
              </a:rPr>
              <a:t>המזון לחתיכות קטנות </a:t>
            </a:r>
          </a:p>
          <a:p>
            <a:pPr>
              <a:defRPr/>
            </a:pPr>
            <a:r>
              <a:rPr lang="he-IL" dirty="0">
                <a:solidFill>
                  <a:schemeClr val="tx2"/>
                </a:solidFill>
              </a:rPr>
              <a:t>        • הדופן הפנימית של הקיבה מפותלת</a:t>
            </a:r>
          </a:p>
          <a:p>
            <a:pPr>
              <a:defRPr/>
            </a:pPr>
            <a:r>
              <a:rPr lang="he-IL" dirty="0">
                <a:solidFill>
                  <a:schemeClr val="tx2"/>
                </a:solidFill>
              </a:rPr>
              <a:t>        • הדופן הפנימית של המעי הדק מפותלת (סיסים) </a:t>
            </a:r>
          </a:p>
          <a:p>
            <a:pPr>
              <a:defRPr/>
            </a:pPr>
            <a:r>
              <a:rPr lang="he-IL" dirty="0">
                <a:solidFill>
                  <a:schemeClr val="tx2"/>
                </a:solidFill>
              </a:rPr>
              <a:t>        • הקרום של תאי דופן המעי הדק, הפונים לחלל צינור העיכול, מפותל (סיסונים)</a:t>
            </a:r>
          </a:p>
          <a:p>
            <a:pPr>
              <a:defRPr/>
            </a:pPr>
            <a:r>
              <a:rPr lang="he-IL" dirty="0">
                <a:solidFill>
                  <a:schemeClr val="tx2"/>
                </a:solidFill>
              </a:rPr>
              <a:t>        • מלחי המרה יוצרים תחליב מן השומנים שבמזון</a:t>
            </a:r>
          </a:p>
          <a:p>
            <a:pPr>
              <a:defRPr/>
            </a:pPr>
            <a:endParaRPr lang="he-IL" sz="800" dirty="0">
              <a:solidFill>
                <a:schemeClr val="tx2"/>
              </a:solidFill>
            </a:endParaRPr>
          </a:p>
          <a:p>
            <a:pPr>
              <a:defRPr/>
            </a:pPr>
            <a:r>
              <a:rPr lang="he-IL" dirty="0">
                <a:solidFill>
                  <a:schemeClr val="tx2"/>
                </a:solidFill>
              </a:rPr>
              <a:t>      ב. בנוגע לכל אחת מן התופעות הנ"ל, קבעו לאיזו רמת ארגון </a:t>
            </a:r>
            <a:r>
              <a:rPr lang="he-IL" dirty="0">
                <a:solidFill>
                  <a:srgbClr val="1D4C72"/>
                </a:solidFill>
              </a:rPr>
              <a:t>היא מתייחסת. </a:t>
            </a:r>
          </a:p>
        </p:txBody>
      </p:sp>
      <p:sp>
        <p:nvSpPr>
          <p:cNvPr id="7"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53</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D4F0387-159B-4414-96EF-FAE530F8F20D}" type="slidenum">
              <a:rPr lang="he-IL" sz="1800" smtClean="0"/>
              <a:pPr fontAlgn="base">
                <a:spcBef>
                  <a:spcPct val="0"/>
                </a:spcBef>
                <a:spcAft>
                  <a:spcPct val="0"/>
                </a:spcAft>
                <a:defRPr/>
              </a:pPr>
              <a:t>54</a:t>
            </a:fld>
            <a:endParaRPr lang="he-IL" sz="1800" dirty="0" smtClean="0"/>
          </a:p>
        </p:txBody>
      </p:sp>
      <p:sp>
        <p:nvSpPr>
          <p:cNvPr id="51204"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18</a:t>
            </a:r>
            <a:endParaRPr lang="he-IL" sz="1800" dirty="0" smtClean="0"/>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18:</a:t>
            </a:r>
            <a:endParaRPr lang="he-IL" b="1" dirty="0">
              <a:solidFill>
                <a:srgbClr val="1D4C72"/>
              </a:solidFill>
            </a:endParaRPr>
          </a:p>
          <a:p>
            <a:pPr>
              <a:defRPr/>
            </a:pPr>
            <a:r>
              <a:rPr lang="he-IL" b="1" dirty="0">
                <a:solidFill>
                  <a:srgbClr val="1D4C72"/>
                </a:solidFill>
              </a:rPr>
              <a:t>     </a:t>
            </a:r>
            <a:r>
              <a:rPr lang="he-IL" dirty="0">
                <a:solidFill>
                  <a:srgbClr val="1D4C72"/>
                </a:solidFill>
              </a:rPr>
              <a:t>סדר השלבים </a:t>
            </a:r>
            <a:r>
              <a:rPr lang="he-IL" dirty="0">
                <a:solidFill>
                  <a:schemeClr val="tx2"/>
                </a:solidFill>
              </a:rPr>
              <a:t>שעובר העמילן שנאכל עד שמרכיביו מנוצלים להפקת אנרגיה בתא שריר </a:t>
            </a:r>
          </a:p>
          <a:p>
            <a:pPr>
              <a:defRPr/>
            </a:pPr>
            <a:r>
              <a:rPr lang="he-IL" dirty="0">
                <a:solidFill>
                  <a:schemeClr val="tx2"/>
                </a:solidFill>
              </a:rPr>
              <a:t>     הוא:</a:t>
            </a:r>
          </a:p>
          <a:p>
            <a:pPr>
              <a:defRPr/>
            </a:pPr>
            <a:r>
              <a:rPr lang="he-IL" dirty="0">
                <a:solidFill>
                  <a:schemeClr val="tx2"/>
                </a:solidFill>
              </a:rPr>
              <a:t>     א. ספיגה, עיכול, חדירה לתא</a:t>
            </a:r>
          </a:p>
          <a:p>
            <a:pPr>
              <a:defRPr/>
            </a:pPr>
            <a:r>
              <a:rPr lang="he-IL" dirty="0">
                <a:solidFill>
                  <a:schemeClr val="tx2"/>
                </a:solidFill>
              </a:rPr>
              <a:t>     ב. עיכול, ספיגה, חדירה לתא</a:t>
            </a:r>
          </a:p>
          <a:p>
            <a:pPr>
              <a:defRPr/>
            </a:pPr>
            <a:r>
              <a:rPr lang="he-IL" dirty="0">
                <a:solidFill>
                  <a:schemeClr val="tx2"/>
                </a:solidFill>
              </a:rPr>
              <a:t>     ג. ספיגה, חדירה לתא, עיכול</a:t>
            </a:r>
          </a:p>
          <a:p>
            <a:pPr>
              <a:defRPr/>
            </a:pPr>
            <a:r>
              <a:rPr lang="he-IL" dirty="0">
                <a:solidFill>
                  <a:schemeClr val="tx2"/>
                </a:solidFill>
              </a:rPr>
              <a:t>     ד. חדירה לתא, עיכול, ספיגה</a:t>
            </a: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54</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ED7E265-9974-443D-9CFC-AFA8F00D6531}" type="slidenum">
              <a:rPr lang="he-IL" sz="1800" smtClean="0"/>
              <a:pPr fontAlgn="base">
                <a:spcBef>
                  <a:spcPct val="0"/>
                </a:spcBef>
                <a:spcAft>
                  <a:spcPct val="0"/>
                </a:spcAft>
                <a:defRPr/>
              </a:pPr>
              <a:t>55</a:t>
            </a:fld>
            <a:endParaRPr lang="he-IL" sz="1800" dirty="0" smtClean="0"/>
          </a:p>
        </p:txBody>
      </p:sp>
      <p:sp>
        <p:nvSpPr>
          <p:cNvPr id="52228"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31795" y="2708275"/>
            <a:ext cx="8196263" cy="928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a:t>
            </a:r>
            <a:endParaRPr lang="he-IL" b="1" dirty="0">
              <a:solidFill>
                <a:prstClr val="black"/>
              </a:solidFill>
            </a:endParaRPr>
          </a:p>
        </p:txBody>
      </p:sp>
      <p:sp>
        <p:nvSpPr>
          <p:cNvPr id="7" name="TextBox 6"/>
          <p:cNvSpPr txBox="1"/>
          <p:nvPr/>
        </p:nvSpPr>
        <p:spPr>
          <a:xfrm>
            <a:off x="539753"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18:</a:t>
            </a:r>
            <a:endParaRPr lang="he-IL" b="1" dirty="0">
              <a:solidFill>
                <a:srgbClr val="1D4C72"/>
              </a:solidFill>
            </a:endParaRPr>
          </a:p>
          <a:p>
            <a:pPr>
              <a:defRPr/>
            </a:pPr>
            <a:r>
              <a:rPr lang="he-IL" dirty="0">
                <a:solidFill>
                  <a:srgbClr val="1D4C72"/>
                </a:solidFill>
              </a:rPr>
              <a:t>     סדר השלבים </a:t>
            </a:r>
            <a:r>
              <a:rPr lang="he-IL" dirty="0">
                <a:solidFill>
                  <a:schemeClr val="tx2"/>
                </a:solidFill>
              </a:rPr>
              <a:t>שעמילן שנאכל עובר, עד שמרכיביו מנוצלים להפקת אנרגיה בתא שריר </a:t>
            </a:r>
          </a:p>
          <a:p>
            <a:pPr>
              <a:defRPr/>
            </a:pPr>
            <a:r>
              <a:rPr lang="he-IL" dirty="0">
                <a:solidFill>
                  <a:schemeClr val="tx2"/>
                </a:solidFill>
              </a:rPr>
              <a:t>     הוא:</a:t>
            </a:r>
          </a:p>
          <a:p>
            <a:pPr>
              <a:defRPr/>
            </a:pPr>
            <a:r>
              <a:rPr lang="he-IL" dirty="0">
                <a:solidFill>
                  <a:schemeClr val="tx2"/>
                </a:solidFill>
              </a:rPr>
              <a:t>     א. ספיגה, עיכול, חדירה לתא</a:t>
            </a:r>
          </a:p>
          <a:p>
            <a:pPr>
              <a:defRPr/>
            </a:pPr>
            <a:r>
              <a:rPr lang="he-IL" dirty="0">
                <a:solidFill>
                  <a:schemeClr val="tx2"/>
                </a:solidFill>
              </a:rPr>
              <a:t>     ב. עיכול, ספיגה, חדירה לתא</a:t>
            </a:r>
          </a:p>
          <a:p>
            <a:pPr>
              <a:defRPr/>
            </a:pPr>
            <a:r>
              <a:rPr lang="he-IL" dirty="0">
                <a:solidFill>
                  <a:schemeClr val="tx2"/>
                </a:solidFill>
              </a:rPr>
              <a:t>     ג. ספיגה, חדירה לתא, עיכול</a:t>
            </a:r>
          </a:p>
          <a:p>
            <a:pPr>
              <a:defRPr/>
            </a:pPr>
            <a:r>
              <a:rPr lang="he-IL" dirty="0">
                <a:solidFill>
                  <a:schemeClr val="tx2"/>
                </a:solidFill>
              </a:rPr>
              <a:t>     ד. חדירה לתא, עיכול, ספיגה</a:t>
            </a: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55</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002A181-10F1-4097-82A5-EEDE84E0C341}" type="slidenum">
              <a:rPr lang="he-IL" sz="1800" smtClean="0"/>
              <a:pPr fontAlgn="base">
                <a:spcBef>
                  <a:spcPct val="0"/>
                </a:spcBef>
                <a:spcAft>
                  <a:spcPct val="0"/>
                </a:spcAft>
                <a:defRPr/>
              </a:pPr>
              <a:t>56</a:t>
            </a:fld>
            <a:endParaRPr lang="he-IL" sz="1800" dirty="0" smtClean="0"/>
          </a:p>
        </p:txBody>
      </p:sp>
      <p:sp>
        <p:nvSpPr>
          <p:cNvPr id="53252"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19</a:t>
            </a:r>
            <a:endParaRPr lang="he-IL" sz="1800" dirty="0" smtClean="0"/>
          </a:p>
        </p:txBody>
      </p:sp>
      <p:sp>
        <p:nvSpPr>
          <p:cNvPr id="7" name="TextBox 6"/>
          <p:cNvSpPr txBox="1"/>
          <p:nvPr/>
        </p:nvSpPr>
        <p:spPr>
          <a:xfrm>
            <a:off x="539753" y="50010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19:</a:t>
            </a:r>
            <a:endParaRPr lang="he-IL" b="1" dirty="0">
              <a:solidFill>
                <a:srgbClr val="1D4C72"/>
              </a:solidFill>
            </a:endParaRPr>
          </a:p>
          <a:p>
            <a:pPr>
              <a:defRPr/>
            </a:pPr>
            <a:r>
              <a:rPr lang="he-IL" b="1" dirty="0">
                <a:solidFill>
                  <a:srgbClr val="1D4C72"/>
                </a:solidFill>
              </a:rPr>
              <a:t>     </a:t>
            </a:r>
            <a:r>
              <a:rPr lang="he-IL" dirty="0">
                <a:solidFill>
                  <a:srgbClr val="1D4C72"/>
                </a:solidFill>
              </a:rPr>
              <a:t>איזה </a:t>
            </a:r>
            <a:r>
              <a:rPr lang="he-IL" dirty="0">
                <a:solidFill>
                  <a:schemeClr val="tx2"/>
                </a:solidFill>
              </a:rPr>
              <a:t>מן התהליכים הבאים הוא תהליך חוץ-תאי, כלומר אינו מתרחש בתוך התאים?</a:t>
            </a:r>
          </a:p>
          <a:p>
            <a:pPr>
              <a:defRPr/>
            </a:pPr>
            <a:r>
              <a:rPr lang="he-IL" dirty="0">
                <a:solidFill>
                  <a:schemeClr val="tx2"/>
                </a:solidFill>
              </a:rPr>
              <a:t>     א. העמילן שבזרע הנובט הופך לגלוקוז </a:t>
            </a:r>
          </a:p>
          <a:p>
            <a:pPr>
              <a:defRPr/>
            </a:pPr>
            <a:r>
              <a:rPr lang="he-IL" dirty="0">
                <a:solidFill>
                  <a:schemeClr val="tx2"/>
                </a:solidFill>
              </a:rPr>
              <a:t>     ב. פחמימות במעי הדק הופכות לגלוקוז </a:t>
            </a:r>
          </a:p>
          <a:p>
            <a:pPr>
              <a:defRPr/>
            </a:pPr>
            <a:r>
              <a:rPr lang="he-IL" dirty="0">
                <a:solidFill>
                  <a:schemeClr val="tx2"/>
                </a:solidFill>
              </a:rPr>
              <a:t>     ג. הגליקוגן (רב-סוכר) שנאגר בכבד הופך לגלוקוז </a:t>
            </a:r>
          </a:p>
          <a:p>
            <a:pPr>
              <a:defRPr/>
            </a:pPr>
            <a:r>
              <a:rPr lang="he-IL" dirty="0">
                <a:solidFill>
                  <a:schemeClr val="tx2"/>
                </a:solidFill>
              </a:rPr>
              <a:t>     ד. השומן שנאגר ברקמות </a:t>
            </a:r>
            <a:r>
              <a:rPr lang="he-IL" dirty="0">
                <a:solidFill>
                  <a:srgbClr val="1D4C72"/>
                </a:solidFill>
              </a:rPr>
              <a:t>הגוף מתפרק </a:t>
            </a:r>
          </a:p>
        </p:txBody>
      </p:sp>
      <p:sp>
        <p:nvSpPr>
          <p:cNvPr id="6"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56</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965B79-C9ED-42D8-B1A0-B2B52FAD3A2D}" type="slidenum">
              <a:rPr lang="he-IL" sz="1800" smtClean="0"/>
              <a:pPr fontAlgn="base">
                <a:spcBef>
                  <a:spcPct val="0"/>
                </a:spcBef>
                <a:spcAft>
                  <a:spcPct val="0"/>
                </a:spcAft>
                <a:defRPr/>
              </a:pPr>
              <a:t>57</a:t>
            </a:fld>
            <a:endParaRPr lang="he-IL" sz="1800" dirty="0" smtClean="0"/>
          </a:p>
        </p:txBody>
      </p:sp>
      <p:sp>
        <p:nvSpPr>
          <p:cNvPr id="54276"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50845" y="2709903"/>
            <a:ext cx="8196263" cy="7905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a:t>
            </a:r>
          </a:p>
        </p:txBody>
      </p:sp>
      <p:sp>
        <p:nvSpPr>
          <p:cNvPr id="7" name="TextBox 6"/>
          <p:cNvSpPr txBox="1"/>
          <p:nvPr/>
        </p:nvSpPr>
        <p:spPr>
          <a:xfrm>
            <a:off x="539753" y="50010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19:</a:t>
            </a:r>
            <a:endParaRPr lang="he-IL" b="1" dirty="0">
              <a:solidFill>
                <a:srgbClr val="1D4C72"/>
              </a:solidFill>
            </a:endParaRPr>
          </a:p>
          <a:p>
            <a:pPr>
              <a:defRPr/>
            </a:pPr>
            <a:r>
              <a:rPr lang="he-IL" b="1" dirty="0">
                <a:solidFill>
                  <a:srgbClr val="1D4C72"/>
                </a:solidFill>
              </a:rPr>
              <a:t>     </a:t>
            </a:r>
            <a:r>
              <a:rPr lang="he-IL" dirty="0">
                <a:solidFill>
                  <a:srgbClr val="1D4C72"/>
                </a:solidFill>
              </a:rPr>
              <a:t>איזה </a:t>
            </a:r>
            <a:r>
              <a:rPr lang="he-IL" dirty="0">
                <a:solidFill>
                  <a:schemeClr val="tx2"/>
                </a:solidFill>
              </a:rPr>
              <a:t>מן התהליכים הבאים הוא תהליך חוץ-תאי, כלומר אינו מתרחש בתוך התאים?</a:t>
            </a:r>
          </a:p>
          <a:p>
            <a:pPr>
              <a:defRPr/>
            </a:pPr>
            <a:r>
              <a:rPr lang="he-IL" dirty="0">
                <a:solidFill>
                  <a:schemeClr val="tx2"/>
                </a:solidFill>
              </a:rPr>
              <a:t>     א. העמילן שבזרע הנובט הופך לגלוקוז </a:t>
            </a:r>
          </a:p>
          <a:p>
            <a:pPr>
              <a:defRPr/>
            </a:pPr>
            <a:r>
              <a:rPr lang="he-IL" dirty="0">
                <a:solidFill>
                  <a:schemeClr val="tx2"/>
                </a:solidFill>
              </a:rPr>
              <a:t>     ב. פחמימות במעי הדק הופכות לגלוקוז </a:t>
            </a:r>
          </a:p>
          <a:p>
            <a:pPr>
              <a:defRPr/>
            </a:pPr>
            <a:r>
              <a:rPr lang="he-IL" dirty="0">
                <a:solidFill>
                  <a:schemeClr val="tx2"/>
                </a:solidFill>
              </a:rPr>
              <a:t>     ג. הגליקוגן </a:t>
            </a:r>
            <a:r>
              <a:rPr lang="he-IL" dirty="0">
                <a:solidFill>
                  <a:srgbClr val="1D4C72"/>
                </a:solidFill>
              </a:rPr>
              <a:t>(רב-סוכר) שנאגר בכבד הופך לגלוקוז </a:t>
            </a:r>
          </a:p>
          <a:p>
            <a:pPr>
              <a:defRPr/>
            </a:pPr>
            <a:r>
              <a:rPr lang="he-IL" dirty="0">
                <a:solidFill>
                  <a:srgbClr val="1D4C72"/>
                </a:solidFill>
              </a:rPr>
              <a:t>     ד. השומן שנאגר ברקמות הגוף מתפרק </a:t>
            </a: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57</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0670E8D-6595-4B21-9F6A-F6CAFACC8112}" type="slidenum">
              <a:rPr lang="he-IL" sz="1800" smtClean="0"/>
              <a:pPr fontAlgn="base">
                <a:spcBef>
                  <a:spcPct val="0"/>
                </a:spcBef>
                <a:spcAft>
                  <a:spcPct val="0"/>
                </a:spcAft>
                <a:defRPr/>
              </a:pPr>
              <a:t>58</a:t>
            </a:fld>
            <a:endParaRPr lang="he-IL" sz="1800" dirty="0" smtClean="0"/>
          </a:p>
        </p:txBody>
      </p:sp>
      <p:sp>
        <p:nvSpPr>
          <p:cNvPr id="55300"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20</a:t>
            </a:r>
            <a:endParaRPr lang="he-IL" sz="1800" dirty="0" smtClean="0"/>
          </a:p>
        </p:txBody>
      </p:sp>
      <p:sp>
        <p:nvSpPr>
          <p:cNvPr id="6" name="TextBox 5"/>
          <p:cNvSpPr txBox="1"/>
          <p:nvPr/>
        </p:nvSpPr>
        <p:spPr>
          <a:xfrm>
            <a:off x="539753" y="2770228"/>
            <a:ext cx="8183563"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dirty="0">
                <a:solidFill>
                  <a:srgbClr val="1D4C72"/>
                </a:solidFill>
              </a:rPr>
              <a:t>תזכורת: ראו בשקופית הבאה </a:t>
            </a:r>
            <a:r>
              <a:rPr lang="he-IL" dirty="0">
                <a:solidFill>
                  <a:schemeClr val="tx2"/>
                </a:solidFill>
              </a:rPr>
              <a:t>מהי מסיסות במים. </a:t>
            </a:r>
            <a:endParaRPr lang="he-IL" b="1" dirty="0">
              <a:solidFill>
                <a:schemeClr val="tx2"/>
              </a:solidFill>
            </a:endParaRP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58</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TextBox 9"/>
          <p:cNvSpPr txBox="1"/>
          <p:nvPr/>
        </p:nvSpPr>
        <p:spPr>
          <a:xfrm>
            <a:off x="395536"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a:t>
            </a:r>
            <a:r>
              <a:rPr lang="he-IL" b="1" dirty="0" smtClean="0">
                <a:solidFill>
                  <a:srgbClr val="1D4C72"/>
                </a:solidFill>
              </a:rPr>
              <a:t>20:</a:t>
            </a:r>
            <a:endParaRPr lang="he-IL" b="1" dirty="0">
              <a:solidFill>
                <a:srgbClr val="1D4C72"/>
              </a:solidFill>
            </a:endParaRPr>
          </a:p>
          <a:p>
            <a:pPr>
              <a:defRPr/>
            </a:pPr>
            <a:r>
              <a:rPr lang="he-IL" dirty="0">
                <a:solidFill>
                  <a:srgbClr val="1D4C72"/>
                </a:solidFill>
              </a:rPr>
              <a:t>     מה המשפט הנכון בנוגע לתהליך </a:t>
            </a:r>
            <a:r>
              <a:rPr lang="he-IL" dirty="0">
                <a:solidFill>
                  <a:schemeClr val="tx2"/>
                </a:solidFill>
              </a:rPr>
              <a:t>העיכול ולהובלתו בדם?</a:t>
            </a:r>
          </a:p>
          <a:p>
            <a:pPr>
              <a:defRPr/>
            </a:pPr>
            <a:r>
              <a:rPr lang="he-IL" dirty="0">
                <a:solidFill>
                  <a:schemeClr val="tx2"/>
                </a:solidFill>
              </a:rPr>
              <a:t>     א. מרבית תוצרי העיכול הם קלי תמס וכך מתאפשרת העברתם בדם</a:t>
            </a:r>
          </a:p>
          <a:p>
            <a:pPr>
              <a:defRPr/>
            </a:pPr>
            <a:r>
              <a:rPr lang="he-IL" dirty="0">
                <a:solidFill>
                  <a:schemeClr val="tx2"/>
                </a:solidFill>
              </a:rPr>
              <a:t>     ב. הדם מוביל את החלבונים מן המעיים לתאים ובהם נעשה תהליך העיכול</a:t>
            </a:r>
          </a:p>
          <a:p>
            <a:pPr>
              <a:defRPr/>
            </a:pPr>
            <a:r>
              <a:rPr lang="he-IL" dirty="0">
                <a:solidFill>
                  <a:schemeClr val="tx2"/>
                </a:solidFill>
              </a:rPr>
              <a:t>     ג. המזון המעוכל מועבר לדם והמזון הבלתי מעוכל מועבר לשתן</a:t>
            </a:r>
          </a:p>
          <a:p>
            <a:pPr>
              <a:defRPr/>
            </a:pPr>
            <a:r>
              <a:rPr lang="he-IL" dirty="0">
                <a:solidFill>
                  <a:schemeClr val="tx2"/>
                </a:solidFill>
              </a:rPr>
              <a:t>     ד. תוצרי העיכול מתקשרים להמוגלובין וכך מתאפשרת העברתם בדם</a:t>
            </a:r>
          </a:p>
          <a:p>
            <a:pPr>
              <a:defRPr/>
            </a:pPr>
            <a:endParaRPr lang="he-IL" dirty="0">
              <a:solidFill>
                <a:schemeClr val="tx2"/>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C7A0BC4-3131-4BAB-BB6C-3423D4482062}" type="slidenum">
              <a:rPr lang="he-IL" smtClean="0"/>
              <a:pPr fontAlgn="base">
                <a:spcBef>
                  <a:spcPct val="0"/>
                </a:spcBef>
                <a:spcAft>
                  <a:spcPct val="0"/>
                </a:spcAft>
                <a:defRPr/>
              </a:pPr>
              <a:t>59</a:t>
            </a:fld>
            <a:endParaRPr lang="he-IL" dirty="0" smtClean="0"/>
          </a:p>
        </p:txBody>
      </p:sp>
      <p:sp>
        <p:nvSpPr>
          <p:cNvPr id="6" name="כותרת 5"/>
          <p:cNvSpPr>
            <a:spLocks noGrp="1"/>
          </p:cNvSpPr>
          <p:nvPr>
            <p:ph type="ctrTitle"/>
          </p:nvPr>
        </p:nvSpPr>
        <p:spPr>
          <a:xfrm>
            <a:off x="785813" y="44664"/>
            <a:ext cx="7772400" cy="441325"/>
          </a:xfrm>
        </p:spPr>
        <p:txBody>
          <a:bodyPr/>
          <a:lstStyle/>
          <a:p>
            <a:pPr fontAlgn="auto">
              <a:defRPr/>
            </a:pPr>
            <a:r>
              <a:rPr lang="he-IL" sz="1800" b="1" dirty="0" smtClean="0">
                <a:solidFill>
                  <a:srgbClr val="FF6600"/>
                </a:solidFill>
                <a:ea typeface="+mn-ea"/>
              </a:rPr>
              <a:t>תזכורת: מסיסות במים</a:t>
            </a:r>
          </a:p>
        </p:txBody>
      </p:sp>
      <p:sp>
        <p:nvSpPr>
          <p:cNvPr id="231" name="TextBox 230"/>
          <p:cNvSpPr txBox="1"/>
          <p:nvPr/>
        </p:nvSpPr>
        <p:spPr>
          <a:xfrm>
            <a:off x="254020" y="493713"/>
            <a:ext cx="8321675"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u="sng" dirty="0">
                <a:solidFill>
                  <a:srgbClr val="1F497D"/>
                </a:solidFill>
                <a:latin typeface="Arial"/>
                <a:cs typeface="Arial"/>
              </a:rPr>
              <a:t>מהי מסיסות במים</a:t>
            </a:r>
            <a:r>
              <a:rPr lang="he-IL" dirty="0">
                <a:solidFill>
                  <a:srgbClr val="1F497D"/>
                </a:solidFill>
                <a:latin typeface="Arial"/>
                <a:cs typeface="Arial"/>
              </a:rPr>
              <a:t>?</a:t>
            </a:r>
          </a:p>
          <a:p>
            <a:pPr fontAlgn="auto">
              <a:spcBef>
                <a:spcPts val="0"/>
              </a:spcBef>
              <a:spcAft>
                <a:spcPts val="0"/>
              </a:spcAft>
              <a:defRPr/>
            </a:pPr>
            <a:endParaRPr lang="he-IL" dirty="0">
              <a:solidFill>
                <a:srgbClr val="1F497D"/>
              </a:solidFill>
              <a:latin typeface="Arial"/>
              <a:cs typeface="Arial"/>
            </a:endParaRPr>
          </a:p>
        </p:txBody>
      </p:sp>
      <p:grpSp>
        <p:nvGrpSpPr>
          <p:cNvPr id="56326" name="קבוצה 7"/>
          <p:cNvGrpSpPr>
            <a:grpSpLocks/>
          </p:cNvGrpSpPr>
          <p:nvPr/>
        </p:nvGrpSpPr>
        <p:grpSpPr bwMode="auto">
          <a:xfrm>
            <a:off x="-19050" y="974727"/>
            <a:ext cx="9036050" cy="5654675"/>
            <a:chOff x="-203386" y="1829236"/>
            <a:chExt cx="9033640" cy="5655298"/>
          </a:xfrm>
        </p:grpSpPr>
        <p:sp>
          <p:nvSpPr>
            <p:cNvPr id="18" name="TextBox 17"/>
            <p:cNvSpPr txBox="1"/>
            <p:nvPr/>
          </p:nvSpPr>
          <p:spPr bwMode="auto">
            <a:xfrm>
              <a:off x="4386440" y="2746912"/>
              <a:ext cx="4443814" cy="4564566"/>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חומר מסיס </a:t>
              </a:r>
              <a:r>
                <a:rPr lang="he-IL" u="sng" kern="0" dirty="0"/>
                <a:t>במים (הידרופילי="אוהב" מים)</a:t>
              </a:r>
            </a:p>
            <a:p>
              <a:pPr fontAlgn="auto">
                <a:spcBef>
                  <a:spcPts val="0"/>
                </a:spcBef>
                <a:spcAft>
                  <a:spcPts val="0"/>
                </a:spcAft>
                <a:defRPr/>
              </a:pPr>
              <a:r>
                <a:rPr lang="he-IL" kern="0" dirty="0"/>
                <a:t>מתפזר במים בתור מולקולות בודדות. </a:t>
              </a:r>
            </a:p>
            <a:p>
              <a:pPr fontAlgn="auto">
                <a:spcBef>
                  <a:spcPts val="0"/>
                </a:spcBef>
                <a:spcAft>
                  <a:spcPts val="0"/>
                </a:spcAft>
                <a:defRPr/>
              </a:pPr>
              <a:r>
                <a:rPr lang="he-IL" kern="0" dirty="0"/>
                <a:t>דוגמה: סוכר</a:t>
              </a:r>
            </a:p>
            <a:p>
              <a:pPr algn="ctr" fontAlgn="auto">
                <a:spcBef>
                  <a:spcPts val="0"/>
                </a:spcBef>
                <a:spcAft>
                  <a:spcPts val="0"/>
                </a:spcAft>
                <a:defRPr/>
              </a:pPr>
              <a:endParaRPr lang="he-IL" kern="0" dirty="0"/>
            </a:p>
            <a:p>
              <a:pPr fontAlgn="auto">
                <a:spcBef>
                  <a:spcPts val="0"/>
                </a:spcBef>
                <a:spcAft>
                  <a:spcPts val="0"/>
                </a:spcAft>
                <a:defRPr/>
              </a:pPr>
              <a:endParaRPr lang="he-IL" u="sng" kern="0" dirty="0"/>
            </a:p>
            <a:p>
              <a:pPr fontAlgn="auto">
                <a:spcBef>
                  <a:spcPts val="0"/>
                </a:spcBef>
                <a:spcAft>
                  <a:spcPts val="0"/>
                </a:spcAft>
                <a:defRPr/>
              </a:pPr>
              <a:r>
                <a:rPr lang="he-IL" u="sng" kern="0" dirty="0"/>
                <a:t>אילו חומרים מסיסים במים</a:t>
              </a:r>
              <a:r>
                <a:rPr lang="he-IL" kern="0" dirty="0"/>
                <a:t>?</a:t>
              </a:r>
            </a:p>
            <a:p>
              <a:pPr fontAlgn="auto">
                <a:spcBef>
                  <a:spcPts val="0"/>
                </a:spcBef>
                <a:spcAft>
                  <a:spcPts val="0"/>
                </a:spcAft>
                <a:defRPr/>
              </a:pPr>
              <a:r>
                <a:rPr lang="he-IL" kern="0" dirty="0"/>
                <a:t>חומרים בעלי מטען </a:t>
              </a:r>
              <a:r>
                <a:rPr lang="he-IL" kern="0" dirty="0">
                  <a:solidFill>
                    <a:prstClr val="black"/>
                  </a:solidFill>
                </a:rPr>
                <a:t>חשמלי (יונים) או קוטביים (קוטבי=חומר שבמולקולה שלו יש צד בעל מטען חשמלי שלילי וצד בעל מטען חשמלי חיובי).</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r>
                <a:rPr lang="he-IL" u="sng" kern="0" dirty="0">
                  <a:solidFill>
                    <a:schemeClr val="accent3"/>
                  </a:solidFill>
                </a:rPr>
                <a:t>מרבית תוצרי העיכול</a:t>
              </a:r>
              <a:r>
                <a:rPr lang="he-IL" kern="0" dirty="0">
                  <a:solidFill>
                    <a:schemeClr val="accent3"/>
                  </a:solidFill>
                </a:rPr>
                <a:t> כגון חומצות אמיניות </a:t>
              </a:r>
              <a:r>
                <a:rPr lang="en-US" kern="0" dirty="0">
                  <a:solidFill>
                    <a:schemeClr val="accent3"/>
                  </a:solidFill>
                </a:rPr>
                <a:t/>
              </a:r>
              <a:br>
                <a:rPr lang="en-US" kern="0" dirty="0">
                  <a:solidFill>
                    <a:schemeClr val="accent3"/>
                  </a:solidFill>
                </a:rPr>
              </a:br>
              <a:r>
                <a:rPr lang="he-IL" kern="0" dirty="0">
                  <a:solidFill>
                    <a:schemeClr val="accent3"/>
                  </a:solidFill>
                </a:rPr>
                <a:t>וחד-סוכרים וכן המלחים המצויים במזון, </a:t>
              </a:r>
              <a:r>
                <a:rPr lang="en-US" kern="0" dirty="0">
                  <a:solidFill>
                    <a:schemeClr val="accent3"/>
                  </a:solidFill>
                </a:rPr>
                <a:t/>
              </a:r>
              <a:br>
                <a:rPr lang="en-US" kern="0" dirty="0">
                  <a:solidFill>
                    <a:schemeClr val="accent3"/>
                  </a:solidFill>
                </a:rPr>
              </a:br>
              <a:r>
                <a:rPr lang="he-IL" kern="0" dirty="0">
                  <a:solidFill>
                    <a:schemeClr val="accent3"/>
                  </a:solidFill>
                </a:rPr>
                <a:t>הם </a:t>
              </a:r>
              <a:r>
                <a:rPr lang="he-IL" u="sng" kern="0" dirty="0">
                  <a:solidFill>
                    <a:schemeClr val="accent3"/>
                  </a:solidFill>
                </a:rPr>
                <a:t>חומרים בעלי מטען חשמלי או קוטביים</a:t>
              </a:r>
              <a:r>
                <a:rPr lang="he-IL" kern="0" dirty="0">
                  <a:solidFill>
                    <a:schemeClr val="accent3"/>
                  </a:solidFill>
                </a:rPr>
                <a:t>.</a:t>
              </a: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prstClr val="black"/>
                </a:solidFill>
              </a:endParaRPr>
            </a:p>
          </p:txBody>
        </p:sp>
        <p:sp>
          <p:nvSpPr>
            <p:cNvPr id="21" name="אליפסה 20"/>
            <p:cNvSpPr/>
            <p:nvPr/>
          </p:nvSpPr>
          <p:spPr bwMode="auto">
            <a:xfrm>
              <a:off x="6208403" y="1916559"/>
              <a:ext cx="61896"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2" name="אליפסה 21"/>
            <p:cNvSpPr/>
            <p:nvPr/>
          </p:nvSpPr>
          <p:spPr bwMode="auto">
            <a:xfrm>
              <a:off x="5443433" y="1964189"/>
              <a:ext cx="61896"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3" name="אליפסה 22"/>
            <p:cNvSpPr/>
            <p:nvPr/>
          </p:nvSpPr>
          <p:spPr bwMode="auto">
            <a:xfrm>
              <a:off x="6678178" y="2473832"/>
              <a:ext cx="61896"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5" name="TextBox 24"/>
            <p:cNvSpPr txBox="1"/>
            <p:nvPr/>
          </p:nvSpPr>
          <p:spPr bwMode="auto">
            <a:xfrm>
              <a:off x="-203386" y="2770728"/>
              <a:ext cx="4499363" cy="154004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חומר </a:t>
              </a:r>
              <a:r>
                <a:rPr lang="he-IL" u="sng" kern="0" dirty="0"/>
                <a:t>שאינו מסיס במים (הידרופובי ="שונא" מים)</a:t>
              </a:r>
              <a:r>
                <a:rPr lang="he-IL" kern="0" dirty="0"/>
                <a:t> </a:t>
              </a:r>
            </a:p>
            <a:p>
              <a:pPr fontAlgn="auto">
                <a:spcBef>
                  <a:spcPts val="0"/>
                </a:spcBef>
                <a:spcAft>
                  <a:spcPts val="0"/>
                </a:spcAft>
                <a:defRPr/>
              </a:pPr>
              <a:r>
                <a:rPr lang="he-IL" kern="0" dirty="0"/>
                <a:t>אינו מתפזר במים בתור מולקולות בודדות, </a:t>
              </a:r>
            </a:p>
            <a:p>
              <a:pPr fontAlgn="auto">
                <a:spcBef>
                  <a:spcPts val="0"/>
                </a:spcBef>
                <a:spcAft>
                  <a:spcPts val="0"/>
                </a:spcAft>
                <a:defRPr/>
              </a:pPr>
              <a:r>
                <a:rPr lang="he-IL" kern="0" dirty="0"/>
                <a:t>אלא בגושים של מולקולות רבות יחד.</a:t>
              </a:r>
            </a:p>
            <a:p>
              <a:pPr fontAlgn="auto">
                <a:spcBef>
                  <a:spcPts val="0"/>
                </a:spcBef>
                <a:spcAft>
                  <a:spcPts val="0"/>
                </a:spcAft>
                <a:defRPr/>
              </a:pPr>
              <a:r>
                <a:rPr lang="he-IL" u="sng" kern="0" dirty="0"/>
                <a:t>כך שטח המגע שלו עם המים הוא הקטן ביותר</a:t>
              </a:r>
            </a:p>
            <a:p>
              <a:pPr fontAlgn="auto">
                <a:spcBef>
                  <a:spcPts val="0"/>
                </a:spcBef>
                <a:spcAft>
                  <a:spcPts val="0"/>
                </a:spcAft>
                <a:defRPr/>
              </a:pPr>
              <a:r>
                <a:rPr lang="he-IL" kern="0" dirty="0"/>
                <a:t>דוגמה: שמן</a:t>
              </a:r>
            </a:p>
            <a:p>
              <a:pPr algn="ctr" fontAlgn="auto">
                <a:spcBef>
                  <a:spcPts val="0"/>
                </a:spcBef>
                <a:spcAft>
                  <a:spcPts val="0"/>
                </a:spcAft>
                <a:defRPr/>
              </a:pPr>
              <a:endParaRPr lang="he-IL" kern="0" dirty="0"/>
            </a:p>
          </p:txBody>
        </p:sp>
        <p:grpSp>
          <p:nvGrpSpPr>
            <p:cNvPr id="56335" name="קבוצה 6"/>
            <p:cNvGrpSpPr>
              <a:grpSpLocks/>
            </p:cNvGrpSpPr>
            <p:nvPr/>
          </p:nvGrpSpPr>
          <p:grpSpPr bwMode="auto">
            <a:xfrm>
              <a:off x="1978656" y="2012181"/>
              <a:ext cx="443549" cy="453232"/>
              <a:chOff x="1978656" y="2012181"/>
              <a:chExt cx="443549" cy="453232"/>
            </a:xfrm>
          </p:grpSpPr>
          <p:sp>
            <p:nvSpPr>
              <p:cNvPr id="26" name="אליפסה 25"/>
              <p:cNvSpPr/>
              <p:nvPr/>
            </p:nvSpPr>
            <p:spPr>
              <a:xfrm flipH="1">
                <a:off x="2047089" y="2011819"/>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7" name="אליפסה 26"/>
              <p:cNvSpPr/>
              <p:nvPr/>
            </p:nvSpPr>
            <p:spPr>
              <a:xfrm flipH="1">
                <a:off x="2216907" y="2011819"/>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8" name="אליפסה 27"/>
              <p:cNvSpPr/>
              <p:nvPr/>
            </p:nvSpPr>
            <p:spPr>
              <a:xfrm flipH="1">
                <a:off x="2134379" y="2122956"/>
                <a:ext cx="134901"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אליפסה 28"/>
              <p:cNvSpPr/>
              <p:nvPr/>
            </p:nvSpPr>
            <p:spPr>
              <a:xfrm flipH="1">
                <a:off x="2285150" y="2092790"/>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0" name="אליפסה 29"/>
              <p:cNvSpPr/>
              <p:nvPr/>
            </p:nvSpPr>
            <p:spPr>
              <a:xfrm flipH="1">
                <a:off x="1978845" y="2108667"/>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1" name="אליפסה 30"/>
              <p:cNvSpPr/>
              <p:nvPr/>
            </p:nvSpPr>
            <p:spPr>
              <a:xfrm flipH="1">
                <a:off x="2258171" y="2172174"/>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אליפסה 31"/>
              <p:cNvSpPr/>
              <p:nvPr/>
            </p:nvSpPr>
            <p:spPr>
              <a:xfrm flipH="1">
                <a:off x="2164533" y="2219804"/>
                <a:ext cx="134902" cy="9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3" name="אליפסה 32"/>
              <p:cNvSpPr/>
              <p:nvPr/>
            </p:nvSpPr>
            <p:spPr>
              <a:xfrm flipH="1">
                <a:off x="2058199" y="2188050"/>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4" name="אליפסה 33"/>
              <p:cNvSpPr/>
              <p:nvPr/>
            </p:nvSpPr>
            <p:spPr>
              <a:xfrm flipH="1">
                <a:off x="2258171" y="2300776"/>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 name="אליפסה 34"/>
              <p:cNvSpPr/>
              <p:nvPr/>
            </p:nvSpPr>
            <p:spPr>
              <a:xfrm flipH="1">
                <a:off x="2150249" y="2300776"/>
                <a:ext cx="134901"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6" name="אליפסה 35"/>
              <p:cNvSpPr/>
              <p:nvPr/>
            </p:nvSpPr>
            <p:spPr>
              <a:xfrm flipH="1">
                <a:off x="1978845" y="2219804"/>
                <a:ext cx="136489" cy="9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7" name="אליפסה 36"/>
              <p:cNvSpPr/>
              <p:nvPr/>
            </p:nvSpPr>
            <p:spPr>
              <a:xfrm flipH="1">
                <a:off x="2047089" y="2316653"/>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8" name="אליפסה 37"/>
              <p:cNvSpPr/>
              <p:nvPr/>
            </p:nvSpPr>
            <p:spPr>
              <a:xfrm flipH="1">
                <a:off x="1978845" y="2316653"/>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9" name="אליפסה 38"/>
              <p:cNvSpPr/>
              <p:nvPr/>
            </p:nvSpPr>
            <p:spPr>
              <a:xfrm flipH="1">
                <a:off x="2058199" y="2370634"/>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0" name="אליפסה 39"/>
              <p:cNvSpPr/>
              <p:nvPr/>
            </p:nvSpPr>
            <p:spPr>
              <a:xfrm flipH="1">
                <a:off x="2197862" y="2364283"/>
                <a:ext cx="134901"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1" name="אליפסה 40"/>
              <p:cNvSpPr/>
              <p:nvPr/>
            </p:nvSpPr>
            <p:spPr>
              <a:xfrm flipH="1">
                <a:off x="2285150" y="2300776"/>
                <a:ext cx="136489" cy="952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2" name="אליפסה 41"/>
            <p:cNvSpPr/>
            <p:nvPr/>
          </p:nvSpPr>
          <p:spPr bwMode="auto">
            <a:xfrm>
              <a:off x="5992561" y="2378572"/>
              <a:ext cx="61896"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אליפסה 42"/>
            <p:cNvSpPr/>
            <p:nvPr/>
          </p:nvSpPr>
          <p:spPr bwMode="auto">
            <a:xfrm>
              <a:off x="7151127" y="1964189"/>
              <a:ext cx="61896"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אליפסה 44"/>
            <p:cNvSpPr/>
            <p:nvPr/>
          </p:nvSpPr>
          <p:spPr bwMode="auto">
            <a:xfrm>
              <a:off x="6721030" y="2122956"/>
              <a:ext cx="61895"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6" name="אליפסה 45"/>
            <p:cNvSpPr/>
            <p:nvPr/>
          </p:nvSpPr>
          <p:spPr bwMode="auto">
            <a:xfrm>
              <a:off x="7209849" y="2224568"/>
              <a:ext cx="61895" cy="95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5" name="מחבר ישר 4"/>
            <p:cNvCxnSpPr/>
            <p:nvPr/>
          </p:nvCxnSpPr>
          <p:spPr>
            <a:xfrm>
              <a:off x="4419769" y="1829236"/>
              <a:ext cx="0" cy="5655298"/>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6327" name="Picture 7" descr="http://upload.wikimedia.org/wikipedia/commons/6/62/Caci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814" y="3214688"/>
            <a:ext cx="2489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p:cNvSpPr txBox="1"/>
          <p:nvPr/>
        </p:nvSpPr>
        <p:spPr bwMode="auto">
          <a:xfrm>
            <a:off x="285752" y="5429250"/>
            <a:ext cx="4143375" cy="10747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t>אילו חומרים אינם מסיסים במים?</a:t>
            </a:r>
          </a:p>
          <a:p>
            <a:pPr fontAlgn="auto">
              <a:spcBef>
                <a:spcPts val="0"/>
              </a:spcBef>
              <a:spcAft>
                <a:spcPts val="0"/>
              </a:spcAft>
              <a:defRPr/>
            </a:pPr>
            <a:r>
              <a:rPr lang="he-IL" kern="0" dirty="0"/>
              <a:t>חומרים שהמולקולה שלהם </a:t>
            </a:r>
            <a:r>
              <a:rPr lang="he-IL" kern="0" noProof="1"/>
              <a:t>ניטרלית</a:t>
            </a:r>
            <a:r>
              <a:rPr lang="he-IL" kern="0" dirty="0"/>
              <a:t> </a:t>
            </a:r>
            <a:r>
              <a:rPr lang="en-US" kern="0" dirty="0"/>
              <a:t/>
            </a:r>
            <a:br>
              <a:rPr lang="en-US" kern="0" dirty="0"/>
            </a:br>
            <a:r>
              <a:rPr lang="he-IL" kern="0" dirty="0"/>
              <a:t>(חסרת מטען </a:t>
            </a:r>
            <a:r>
              <a:rPr lang="he-IL" kern="0" dirty="0">
                <a:solidFill>
                  <a:prstClr val="black"/>
                </a:solidFill>
              </a:rPr>
              <a:t>חשמלי) ואינה קוטבית.</a:t>
            </a:r>
          </a:p>
        </p:txBody>
      </p:sp>
      <p:sp>
        <p:nvSpPr>
          <p:cNvPr id="56329" name="מלבן 1"/>
          <p:cNvSpPr>
            <a:spLocks noChangeArrowheads="1"/>
          </p:cNvSpPr>
          <p:nvPr/>
        </p:nvSpPr>
        <p:spPr bwMode="auto">
          <a:xfrm>
            <a:off x="785760" y="5072102"/>
            <a:ext cx="2401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FFFF"/>
                </a:solidFill>
                <a:latin typeface="Calibri" pitchFamily="34" charset="0"/>
                <a:hlinkClick r:id="rId4" action="ppaction://hlinkfile"/>
              </a:rPr>
              <a:t>Noumenon (Wikimedia common)©</a:t>
            </a:r>
            <a:endParaRPr lang="en-US" sz="1200">
              <a:solidFill>
                <a:srgbClr val="FFFFFF"/>
              </a:solidFill>
              <a:latin typeface="Calibri" pitchFamily="34" charset="0"/>
            </a:endParaRPr>
          </a:p>
        </p:txBody>
      </p:sp>
      <p:sp>
        <p:nvSpPr>
          <p:cNvPr id="44"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59</a:t>
            </a:fld>
            <a:endParaRPr lang="he-IL" sz="1100" dirty="0" smtClean="0">
              <a:solidFill>
                <a:prstClr val="white">
                  <a:lumMod val="75000"/>
                </a:prstClr>
              </a:solidFill>
            </a:endParaRPr>
          </a:p>
        </p:txBody>
      </p:sp>
      <p:sp>
        <p:nvSpPr>
          <p:cNvPr id="47"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0012" y="1024925"/>
            <a:ext cx="4392121" cy="3970318"/>
          </a:xfrm>
          <a:prstGeom prst="rect">
            <a:avLst/>
          </a:prstGeom>
          <a:noFill/>
          <a:ln w="19050">
            <a:noFill/>
          </a:ln>
          <a:effectLst>
            <a:outerShdw sx="102000" sy="102000" algn="tl" rotWithShape="0">
              <a:schemeClr val="bg1">
                <a:lumMod val="65000"/>
                <a:alpha val="0"/>
              </a:schemeClr>
            </a:outerShdw>
          </a:effectLst>
        </p:spPr>
        <p:txBody>
          <a:bodyPr wrap="square">
            <a:spAutoFit/>
          </a:bodyPr>
          <a:lstStyle/>
          <a:p>
            <a:pPr marL="285750" indent="-285750">
              <a:buFont typeface="Wingdings" panose="05000000000000000000" pitchFamily="2" charset="2"/>
              <a:buChar char="§"/>
              <a:defRPr/>
            </a:pPr>
            <a:r>
              <a:rPr lang="he-IL" dirty="0">
                <a:solidFill>
                  <a:prstClr val="black"/>
                </a:solidFill>
              </a:rPr>
              <a:t>מערכת העיכול היא צינור ארוך </a:t>
            </a:r>
            <a:r>
              <a:rPr lang="he-IL" dirty="0" smtClean="0">
                <a:solidFill>
                  <a:prstClr val="black"/>
                </a:solidFill>
              </a:rPr>
              <a:t> </a:t>
            </a:r>
          </a:p>
          <a:p>
            <a:pPr>
              <a:defRPr/>
            </a:pPr>
            <a:r>
              <a:rPr lang="he-IL" dirty="0">
                <a:solidFill>
                  <a:prstClr val="black"/>
                </a:solidFill>
              </a:rPr>
              <a:t> </a:t>
            </a:r>
            <a:r>
              <a:rPr lang="he-IL" dirty="0" smtClean="0">
                <a:solidFill>
                  <a:prstClr val="black"/>
                </a:solidFill>
              </a:rPr>
              <a:t>   (אורכו מעל ל-6 מטרים) </a:t>
            </a:r>
          </a:p>
          <a:p>
            <a:pPr>
              <a:defRPr/>
            </a:pPr>
            <a:r>
              <a:rPr lang="he-IL" dirty="0">
                <a:solidFill>
                  <a:prstClr val="black"/>
                </a:solidFill>
              </a:rPr>
              <a:t> </a:t>
            </a:r>
            <a:r>
              <a:rPr lang="he-IL" dirty="0" smtClean="0">
                <a:solidFill>
                  <a:prstClr val="black"/>
                </a:solidFill>
              </a:rPr>
              <a:t>   שראשיתו </a:t>
            </a:r>
            <a:r>
              <a:rPr lang="he-IL" dirty="0">
                <a:solidFill>
                  <a:prstClr val="black"/>
                </a:solidFill>
              </a:rPr>
              <a:t>בפה וסופו בפי הטבעת. </a:t>
            </a:r>
            <a:endParaRPr lang="he-IL" dirty="0" smtClean="0">
              <a:solidFill>
                <a:prstClr val="black"/>
              </a:solidFill>
            </a:endParaRPr>
          </a:p>
          <a:p>
            <a:pPr marL="285750" indent="-285750">
              <a:buFont typeface="Wingdings" panose="05000000000000000000" pitchFamily="2" charset="2"/>
              <a:buChar char="§"/>
              <a:defRPr/>
            </a:pPr>
            <a:endParaRPr lang="he-IL" dirty="0" smtClean="0">
              <a:solidFill>
                <a:prstClr val="black"/>
              </a:solidFill>
            </a:endParaRPr>
          </a:p>
          <a:p>
            <a:pPr marL="285750" indent="-285750">
              <a:buFont typeface="Wingdings" panose="05000000000000000000" pitchFamily="2" charset="2"/>
              <a:buChar char="§"/>
              <a:defRPr/>
            </a:pPr>
            <a:r>
              <a:rPr lang="he-IL" dirty="0" smtClean="0">
                <a:solidFill>
                  <a:prstClr val="black"/>
                </a:solidFill>
              </a:rPr>
              <a:t>פירוק </a:t>
            </a:r>
            <a:r>
              <a:rPr lang="he-IL" dirty="0">
                <a:solidFill>
                  <a:prstClr val="black"/>
                </a:solidFill>
              </a:rPr>
              <a:t>המזון מתרחש בחלקים שונים </a:t>
            </a:r>
            <a:endParaRPr lang="he-IL" dirty="0" smtClean="0">
              <a:solidFill>
                <a:prstClr val="black"/>
              </a:solidFill>
            </a:endParaRPr>
          </a:p>
          <a:p>
            <a:pPr>
              <a:defRPr/>
            </a:pPr>
            <a:r>
              <a:rPr lang="he-IL" dirty="0" smtClean="0">
                <a:solidFill>
                  <a:prstClr val="black"/>
                </a:solidFill>
              </a:rPr>
              <a:t>    של </a:t>
            </a:r>
            <a:r>
              <a:rPr lang="he-IL" dirty="0">
                <a:solidFill>
                  <a:prstClr val="black"/>
                </a:solidFill>
              </a:rPr>
              <a:t>הצינור. </a:t>
            </a:r>
            <a:endParaRPr lang="he-IL" dirty="0" smtClean="0">
              <a:solidFill>
                <a:prstClr val="black"/>
              </a:solidFill>
            </a:endParaRPr>
          </a:p>
          <a:p>
            <a:pPr>
              <a:defRPr/>
            </a:pPr>
            <a:endParaRPr lang="he-IL" dirty="0" smtClean="0">
              <a:solidFill>
                <a:prstClr val="black"/>
              </a:solidFill>
            </a:endParaRPr>
          </a:p>
          <a:p>
            <a:pPr marL="285750" indent="-285750">
              <a:buFont typeface="Wingdings" panose="05000000000000000000" pitchFamily="2" charset="2"/>
              <a:buChar char="§"/>
              <a:defRPr/>
            </a:pPr>
            <a:r>
              <a:rPr lang="he-IL" dirty="0" smtClean="0">
                <a:solidFill>
                  <a:prstClr val="black"/>
                </a:solidFill>
              </a:rPr>
              <a:t>ספיגת </a:t>
            </a:r>
            <a:r>
              <a:rPr lang="he-IL" dirty="0">
                <a:solidFill>
                  <a:prstClr val="black"/>
                </a:solidFill>
              </a:rPr>
              <a:t>תוצרי העיכול מתרחשת במעי הדק. </a:t>
            </a:r>
            <a:endParaRPr lang="he-IL" dirty="0" smtClean="0">
              <a:solidFill>
                <a:prstClr val="black"/>
              </a:solidFill>
            </a:endParaRPr>
          </a:p>
          <a:p>
            <a:pPr marL="285750" indent="-285750">
              <a:buFont typeface="Wingdings" panose="05000000000000000000" pitchFamily="2" charset="2"/>
              <a:buChar char="§"/>
              <a:defRPr/>
            </a:pPr>
            <a:endParaRPr lang="he-IL" dirty="0" smtClean="0">
              <a:solidFill>
                <a:prstClr val="black"/>
              </a:solidFill>
            </a:endParaRPr>
          </a:p>
          <a:p>
            <a:pPr marL="285750" indent="-285750">
              <a:buFont typeface="Wingdings" panose="05000000000000000000" pitchFamily="2" charset="2"/>
              <a:buChar char="§"/>
              <a:defRPr/>
            </a:pPr>
            <a:r>
              <a:rPr lang="he-IL" dirty="0" smtClean="0">
                <a:solidFill>
                  <a:prstClr val="black"/>
                </a:solidFill>
              </a:rPr>
              <a:t>ספיגת </a:t>
            </a:r>
            <a:r>
              <a:rPr lang="he-IL" dirty="0">
                <a:solidFill>
                  <a:prstClr val="black"/>
                </a:solidFill>
              </a:rPr>
              <a:t>המים מתרחשת במעי הדק והגס</a:t>
            </a:r>
            <a:r>
              <a:rPr lang="he-IL" dirty="0" smtClean="0">
                <a:solidFill>
                  <a:prstClr val="black"/>
                </a:solidFill>
              </a:rPr>
              <a:t>.</a:t>
            </a:r>
          </a:p>
          <a:p>
            <a:pPr marL="285750" indent="-285750">
              <a:buFont typeface="Wingdings" panose="05000000000000000000" pitchFamily="2" charset="2"/>
              <a:buChar char="§"/>
              <a:defRPr/>
            </a:pPr>
            <a:endParaRPr lang="he-IL" dirty="0" smtClean="0">
              <a:solidFill>
                <a:prstClr val="black"/>
              </a:solidFill>
            </a:endParaRPr>
          </a:p>
          <a:p>
            <a:pPr marL="285750" indent="-285750">
              <a:buFont typeface="Wingdings" panose="05000000000000000000" pitchFamily="2" charset="2"/>
              <a:buChar char="§"/>
              <a:defRPr/>
            </a:pPr>
            <a:r>
              <a:rPr lang="he-IL" dirty="0" smtClean="0">
                <a:solidFill>
                  <a:prstClr val="black"/>
                </a:solidFill>
              </a:rPr>
              <a:t>חומרים </a:t>
            </a:r>
            <a:r>
              <a:rPr lang="he-IL" dirty="0">
                <a:solidFill>
                  <a:prstClr val="black"/>
                </a:solidFill>
              </a:rPr>
              <a:t>שלא התעכלו (כגון תאית) יוצאים דרך פי הטבעת.</a:t>
            </a:r>
          </a:p>
          <a:p>
            <a:pPr>
              <a:defRPr/>
            </a:pPr>
            <a:endParaRPr lang="he-IL" dirty="0">
              <a:solidFill>
                <a:prstClr val="black"/>
              </a:solidFill>
            </a:endParaRPr>
          </a:p>
        </p:txBody>
      </p:sp>
      <p:sp>
        <p:nvSpPr>
          <p:cNvPr id="9" name="כותרת 8"/>
          <p:cNvSpPr>
            <a:spLocks noGrp="1"/>
          </p:cNvSpPr>
          <p:nvPr>
            <p:ph type="title"/>
          </p:nvPr>
        </p:nvSpPr>
        <p:spPr>
          <a:xfrm>
            <a:off x="285750" y="44664"/>
            <a:ext cx="8229600" cy="439737"/>
          </a:xfrm>
        </p:spPr>
        <p:txBody>
          <a:bodyPr/>
          <a:lstStyle/>
          <a:p>
            <a:pPr fontAlgn="auto">
              <a:defRPr/>
            </a:pPr>
            <a:r>
              <a:rPr lang="he-IL" sz="1800" b="1" dirty="0" smtClean="0">
                <a:solidFill>
                  <a:srgbClr val="FF6600"/>
                </a:solidFill>
                <a:ea typeface="+mn-ea"/>
              </a:rPr>
              <a:t>מבנה מערכת העיכול</a:t>
            </a:r>
            <a:endParaRPr lang="he-IL" sz="1800" dirty="0" smtClean="0"/>
          </a:p>
        </p:txBody>
      </p:sp>
      <p:sp>
        <p:nvSpPr>
          <p:cNvPr id="11269" name="Rectangle 7"/>
          <p:cNvSpPr>
            <a:spLocks noChangeArrowheads="1"/>
          </p:cNvSpPr>
          <p:nvPr/>
        </p:nvSpPr>
        <p:spPr bwMode="auto">
          <a:xfrm>
            <a:off x="8959270" y="43934"/>
            <a:ext cx="18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e-IL">
              <a:solidFill>
                <a:srgbClr val="000000"/>
              </a:solidFill>
            </a:endParaRPr>
          </a:p>
        </p:txBody>
      </p:sp>
      <p:sp>
        <p:nvSpPr>
          <p:cNvPr id="11270" name="Rectangle 8"/>
          <p:cNvSpPr>
            <a:spLocks noChangeArrowheads="1"/>
          </p:cNvSpPr>
          <p:nvPr/>
        </p:nvSpPr>
        <p:spPr bwMode="auto">
          <a:xfrm>
            <a:off x="8916052" y="3804859"/>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he-IL" altLang="ko-KR" sz="1200">
                <a:solidFill>
                  <a:srgbClr val="000000"/>
                </a:solidFill>
                <a:latin typeface="Times New Roman" pitchFamily="18" charset="0"/>
                <a:ea typeface="Batang" pitchFamily="18" charset="-127"/>
              </a:rPr>
              <a:t> </a:t>
            </a:r>
            <a:endParaRPr lang="he-IL" altLang="ko-KR">
              <a:solidFill>
                <a:srgbClr val="000000"/>
              </a:solidFill>
            </a:endParaRPr>
          </a:p>
        </p:txBody>
      </p:sp>
      <p:sp>
        <p:nvSpPr>
          <p:cNvPr id="10"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12" name="תמונה 11"/>
          <p:cNvPicPr>
            <a:picLocks noChangeAspect="1"/>
          </p:cNvPicPr>
          <p:nvPr/>
        </p:nvPicPr>
        <p:blipFill rotWithShape="1">
          <a:blip r:embed="rId2" cstate="email">
            <a:extLst>
              <a:ext uri="{28A0092B-C50C-407E-A947-70E740481C1C}">
                <a14:useLocalDpi xmlns:a14="http://schemas.microsoft.com/office/drawing/2010/main"/>
              </a:ext>
            </a:extLst>
          </a:blip>
          <a:srcRect l="6814" r="6978"/>
          <a:stretch/>
        </p:blipFill>
        <p:spPr>
          <a:xfrm flipH="1">
            <a:off x="179514" y="116632"/>
            <a:ext cx="3178636" cy="6453336"/>
          </a:xfrm>
          <a:prstGeom prst="rect">
            <a:avLst/>
          </a:prstGeom>
        </p:spPr>
      </p:pic>
      <p:sp>
        <p:nvSpPr>
          <p:cNvPr id="5" name="מלבן 4"/>
          <p:cNvSpPr/>
          <p:nvPr/>
        </p:nvSpPr>
        <p:spPr>
          <a:xfrm>
            <a:off x="3354452" y="5917922"/>
            <a:ext cx="3676006" cy="369332"/>
          </a:xfrm>
          <a:prstGeom prst="rect">
            <a:avLst/>
          </a:prstGeom>
        </p:spPr>
        <p:txBody>
          <a:bodyPr wrap="none">
            <a:spAutoFit/>
          </a:bodyPr>
          <a:lstStyle/>
          <a:p>
            <a:r>
              <a:rPr lang="he-IL" b="1" dirty="0" smtClean="0"/>
              <a:t>שמות חלקי המערכת – ראו בשאלה 2.</a:t>
            </a:r>
            <a:endParaRPr lang="he-IL" b="1" dirty="0"/>
          </a:p>
        </p:txBody>
      </p:sp>
      <p:sp>
        <p:nvSpPr>
          <p:cNvPr id="7" name="מלבן 6"/>
          <p:cNvSpPr/>
          <p:nvPr/>
        </p:nvSpPr>
        <p:spPr>
          <a:xfrm>
            <a:off x="337983" y="6515269"/>
            <a:ext cx="2056973" cy="246221"/>
          </a:xfrm>
          <a:prstGeom prst="rect">
            <a:avLst/>
          </a:prstGeom>
        </p:spPr>
        <p:txBody>
          <a:bodyPr wrap="none">
            <a:spAutoFit/>
          </a:bodyPr>
          <a:lstStyle/>
          <a:p>
            <a:pPr lvl="0" algn="l" fontAlgn="auto">
              <a:spcBef>
                <a:spcPts val="0"/>
              </a:spcBef>
              <a:spcAft>
                <a:spcPts val="0"/>
              </a:spcAft>
            </a:pPr>
            <a:r>
              <a:rPr lang="en-US" sz="1000" dirty="0" err="1">
                <a:solidFill>
                  <a:prstClr val="black"/>
                </a:solidFill>
                <a:latin typeface="Arial"/>
                <a:cs typeface="Arial"/>
              </a:rPr>
              <a:t>leonello</a:t>
            </a:r>
            <a:r>
              <a:rPr lang="en-US" sz="1000" dirty="0">
                <a:solidFill>
                  <a:prstClr val="black"/>
                </a:solidFill>
                <a:latin typeface="Arial"/>
                <a:cs typeface="Arial"/>
              </a:rPr>
              <a:t> calvetti/shutterstock.com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C3B3B38-E238-4B44-A6A1-3F25CC090A0E}" type="slidenum">
              <a:rPr lang="he-IL" sz="1800" smtClean="0"/>
              <a:pPr fontAlgn="base">
                <a:spcBef>
                  <a:spcPct val="0"/>
                </a:spcBef>
                <a:spcAft>
                  <a:spcPct val="0"/>
                </a:spcAft>
                <a:defRPr/>
              </a:pPr>
              <a:t>60</a:t>
            </a:fld>
            <a:endParaRPr lang="he-IL" sz="1800" dirty="0" smtClean="0"/>
          </a:p>
        </p:txBody>
      </p:sp>
      <p:sp>
        <p:nvSpPr>
          <p:cNvPr id="57348"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6" name="Rectangle 12"/>
          <p:cNvSpPr/>
          <p:nvPr/>
        </p:nvSpPr>
        <p:spPr>
          <a:xfrm>
            <a:off x="231795" y="2708315"/>
            <a:ext cx="8196263" cy="30972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א'.</a:t>
            </a:r>
          </a:p>
          <a:p>
            <a:pPr fontAlgn="auto">
              <a:spcBef>
                <a:spcPts val="0"/>
              </a:spcBef>
              <a:spcAft>
                <a:spcPts val="0"/>
              </a:spcAft>
              <a:defRPr/>
            </a:pPr>
            <a:r>
              <a:rPr lang="he-IL" dirty="0">
                <a:solidFill>
                  <a:prstClr val="black"/>
                </a:solidFill>
              </a:rPr>
              <a:t>מרבית תוצרי </a:t>
            </a:r>
            <a:r>
              <a:rPr lang="he-IL" dirty="0">
                <a:solidFill>
                  <a:schemeClr val="tx1"/>
                </a:solidFill>
              </a:rPr>
              <a:t>העיכול כגון חומצות אמיניות וחד-סוכרים וכן המלחים המצויים במזון, הם חומרים בעלי מטען חשמלי או קוטביים, ולכן הם מסיסים במים. </a:t>
            </a:r>
          </a:p>
          <a:p>
            <a:pPr fontAlgn="auto">
              <a:spcBef>
                <a:spcPts val="0"/>
              </a:spcBef>
              <a:spcAft>
                <a:spcPts val="0"/>
              </a:spcAft>
              <a:defRPr/>
            </a:pPr>
            <a:r>
              <a:rPr lang="he-IL" dirty="0">
                <a:solidFill>
                  <a:schemeClr val="tx1"/>
                </a:solidFill>
              </a:rPr>
              <a:t>כלומר, המאפיין את תוצרי העיכול הוא: </a:t>
            </a:r>
          </a:p>
          <a:p>
            <a:pPr fontAlgn="auto">
              <a:spcBef>
                <a:spcPts val="0"/>
              </a:spcBef>
              <a:spcAft>
                <a:spcPts val="0"/>
              </a:spcAft>
              <a:defRPr/>
            </a:pPr>
            <a:r>
              <a:rPr lang="he-IL" dirty="0">
                <a:solidFill>
                  <a:schemeClr val="tx1"/>
                </a:solidFill>
              </a:rPr>
              <a:t>א. חומרים בעלי מולקולה קטנה, ולכן מסוגלים לעבור דרך קרומי התאים.</a:t>
            </a:r>
          </a:p>
          <a:p>
            <a:pPr fontAlgn="auto">
              <a:spcBef>
                <a:spcPts val="0"/>
              </a:spcBef>
              <a:spcAft>
                <a:spcPts val="0"/>
              </a:spcAft>
              <a:defRPr/>
            </a:pPr>
            <a:r>
              <a:rPr lang="he-IL" dirty="0">
                <a:solidFill>
                  <a:schemeClr val="tx1"/>
                </a:solidFill>
              </a:rPr>
              <a:t>ב. רובם* חומרים מסיסים במים ולכן יכולים להתמוסס בדם ולעבור דרכו אל כל חלקי גוף.</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 תוצרי עיכול שאינם מסיסים במים כגון חומצות שומן עוברים בדם כשהם בתוך מעין טיפה המורכבת מחלבונים, ובה נמצאים השומנים, וכך אין להם מגע עם המים.</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b="1" dirty="0">
              <a:solidFill>
                <a:schemeClr val="tx1"/>
              </a:solidFill>
            </a:endParaRPr>
          </a:p>
        </p:txBody>
      </p:sp>
      <p:sp>
        <p:nvSpPr>
          <p:cNvPr id="7" name="TextBox 6"/>
          <p:cNvSpPr txBox="1"/>
          <p:nvPr/>
        </p:nvSpPr>
        <p:spPr>
          <a:xfrm>
            <a:off x="395536" y="500063"/>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a:t>
            </a:r>
            <a:r>
              <a:rPr lang="he-IL" b="1" dirty="0" smtClean="0">
                <a:solidFill>
                  <a:srgbClr val="1D4C72"/>
                </a:solidFill>
              </a:rPr>
              <a:t>20:</a:t>
            </a:r>
            <a:endParaRPr lang="he-IL" b="1" dirty="0">
              <a:solidFill>
                <a:srgbClr val="1D4C72"/>
              </a:solidFill>
            </a:endParaRPr>
          </a:p>
          <a:p>
            <a:pPr>
              <a:defRPr/>
            </a:pPr>
            <a:r>
              <a:rPr lang="he-IL" dirty="0">
                <a:solidFill>
                  <a:srgbClr val="1D4C72"/>
                </a:solidFill>
              </a:rPr>
              <a:t>     מה המשפט הנכון בנוגע לתהליך </a:t>
            </a:r>
            <a:r>
              <a:rPr lang="he-IL" dirty="0">
                <a:solidFill>
                  <a:schemeClr val="tx2"/>
                </a:solidFill>
              </a:rPr>
              <a:t>העיכול ולהובלתו בדם?</a:t>
            </a:r>
          </a:p>
          <a:p>
            <a:pPr>
              <a:defRPr/>
            </a:pPr>
            <a:r>
              <a:rPr lang="he-IL" dirty="0">
                <a:solidFill>
                  <a:schemeClr val="tx2"/>
                </a:solidFill>
              </a:rPr>
              <a:t>     א. מרבית תוצרי העיכול הם קלי תמס וכך מתאפשרת העברתם בדם</a:t>
            </a:r>
          </a:p>
          <a:p>
            <a:pPr>
              <a:defRPr/>
            </a:pPr>
            <a:r>
              <a:rPr lang="he-IL" dirty="0">
                <a:solidFill>
                  <a:schemeClr val="tx2"/>
                </a:solidFill>
              </a:rPr>
              <a:t>     ב. הדם מוביל את החלבונים מן המעיים לתאים ובהם נעשה תהליך העיכול</a:t>
            </a:r>
          </a:p>
          <a:p>
            <a:pPr>
              <a:defRPr/>
            </a:pPr>
            <a:r>
              <a:rPr lang="he-IL" dirty="0">
                <a:solidFill>
                  <a:schemeClr val="tx2"/>
                </a:solidFill>
              </a:rPr>
              <a:t>     ג. המזון המעוכל מועבר לדם והמזון הבלתי מעוכל מועבר לשתן</a:t>
            </a:r>
          </a:p>
          <a:p>
            <a:pPr>
              <a:defRPr/>
            </a:pPr>
            <a:r>
              <a:rPr lang="he-IL" dirty="0">
                <a:solidFill>
                  <a:schemeClr val="tx2"/>
                </a:solidFill>
              </a:rPr>
              <a:t>     ד. תוצרי העיכול מתקשרים להמוגלובין וכך מתאפשרת העברתם בדם</a:t>
            </a:r>
          </a:p>
          <a:p>
            <a:pPr>
              <a:defRPr/>
            </a:pPr>
            <a:endParaRPr lang="he-IL" dirty="0">
              <a:solidFill>
                <a:schemeClr val="tx2"/>
              </a:solidFill>
            </a:endParaRP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60</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62418E-32E7-423D-8B23-1521E2A4588A}" type="slidenum">
              <a:rPr lang="he-IL" sz="1800" smtClean="0"/>
              <a:pPr fontAlgn="base">
                <a:spcBef>
                  <a:spcPct val="0"/>
                </a:spcBef>
                <a:spcAft>
                  <a:spcPct val="0"/>
                </a:spcAft>
                <a:defRPr/>
              </a:pPr>
              <a:t>61</a:t>
            </a:fld>
            <a:endParaRPr lang="he-IL" sz="1800" dirty="0" smtClean="0"/>
          </a:p>
        </p:txBody>
      </p:sp>
      <p:sp>
        <p:nvSpPr>
          <p:cNvPr id="58372"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21: קישור לרעיונות המרכזיים בביולוגיה</a:t>
            </a:r>
            <a:endParaRPr lang="he-IL" sz="1800" dirty="0" smtClean="0"/>
          </a:p>
        </p:txBody>
      </p:sp>
      <p:sp>
        <p:nvSpPr>
          <p:cNvPr id="7" name="TextBox 6"/>
          <p:cNvSpPr txBox="1"/>
          <p:nvPr/>
        </p:nvSpPr>
        <p:spPr>
          <a:xfrm>
            <a:off x="395288" y="463569"/>
            <a:ext cx="8183562" cy="313932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a:t>
            </a:r>
            <a:r>
              <a:rPr lang="he-IL" b="1" dirty="0" smtClean="0">
                <a:solidFill>
                  <a:srgbClr val="1D4C72"/>
                </a:solidFill>
              </a:rPr>
              <a:t>21:</a:t>
            </a:r>
            <a:endParaRPr lang="he-IL" b="1" dirty="0">
              <a:solidFill>
                <a:srgbClr val="1D4C72"/>
              </a:solidFill>
            </a:endParaRPr>
          </a:p>
          <a:p>
            <a:pPr>
              <a:defRPr/>
            </a:pPr>
            <a:r>
              <a:rPr lang="he-IL" dirty="0">
                <a:solidFill>
                  <a:srgbClr val="1D4C72"/>
                </a:solidFill>
              </a:rPr>
              <a:t>בטבלה שלפניכם מופיעה רשימת רעיונות מרכזיים בביולוגיה. </a:t>
            </a:r>
          </a:p>
          <a:p>
            <a:pPr>
              <a:defRPr/>
            </a:pPr>
            <a:r>
              <a:rPr lang="he-IL" dirty="0">
                <a:solidFill>
                  <a:srgbClr val="1D4C72"/>
                </a:solidFill>
              </a:rPr>
              <a:t>התאימו לכל אח</a:t>
            </a:r>
            <a:r>
              <a:rPr lang="he-IL" dirty="0">
                <a:solidFill>
                  <a:schemeClr val="tx2"/>
                </a:solidFill>
              </a:rPr>
              <a:t>ד משלושת המשפטים הבאים את הרעיון המרכזי הקשור אליו בעזרת כתיבת המשפט ליד הרעיון המתאים:</a:t>
            </a:r>
          </a:p>
          <a:p>
            <a:pPr marL="252000" indent="-252000">
              <a:defRPr/>
            </a:pPr>
            <a:r>
              <a:rPr lang="he-IL" dirty="0">
                <a:solidFill>
                  <a:schemeClr val="tx2"/>
                </a:solidFill>
              </a:rPr>
              <a:t>א. כל אדם החל את חייו בתור ביצית מופרית שמתחלקת פעמים רבות. החלוקות מלוות בתהליך של התמיינות לאברים שונים, וכך נוצר יצור רב-תאי שגופו מורכב ממערכות רבות כדוגמת מערכת העיכול.</a:t>
            </a:r>
          </a:p>
          <a:p>
            <a:pPr marL="252000" indent="-252000">
              <a:defRPr/>
            </a:pPr>
            <a:r>
              <a:rPr lang="he-IL" dirty="0">
                <a:solidFill>
                  <a:schemeClr val="tx2"/>
                </a:solidFill>
              </a:rPr>
              <a:t>ב. השיניים הטוחנות רחבות, שטוחות ובעלות בליטות. מבנה זה מייעל את תהליך טחינת </a:t>
            </a:r>
          </a:p>
          <a:p>
            <a:pPr marL="252000" indent="-252000">
              <a:defRPr/>
            </a:pPr>
            <a:r>
              <a:rPr lang="he-IL" dirty="0">
                <a:solidFill>
                  <a:schemeClr val="tx2"/>
                </a:solidFill>
              </a:rPr>
              <a:t>    המזון.</a:t>
            </a:r>
          </a:p>
          <a:p>
            <a:pPr marL="252000" indent="-252000">
              <a:defRPr/>
            </a:pPr>
            <a:r>
              <a:rPr lang="he-IL" dirty="0">
                <a:solidFill>
                  <a:srgbClr val="1D4C72"/>
                </a:solidFill>
              </a:rPr>
              <a:t>ג. בין המערכות בגוף קיימים יחסי גומלין. לדוגמה, מערכת ההובלה (הדם) מספקת לתאי </a:t>
            </a:r>
          </a:p>
          <a:p>
            <a:pPr marL="252000" indent="-252000">
              <a:defRPr/>
            </a:pPr>
            <a:r>
              <a:rPr lang="he-IL" dirty="0">
                <a:solidFill>
                  <a:srgbClr val="1D4C72"/>
                </a:solidFill>
              </a:rPr>
              <a:t>   מערכת העיכול עצמה חמצן, ומובילה ממנה תוצרי עיכול לכל תאי הגוף.</a:t>
            </a:r>
          </a:p>
        </p:txBody>
      </p:sp>
      <p:graphicFrame>
        <p:nvGraphicFramePr>
          <p:cNvPr id="2" name="טבלה 1"/>
          <p:cNvGraphicFramePr>
            <a:graphicFrameLocks noGrp="1"/>
          </p:cNvGraphicFramePr>
          <p:nvPr/>
        </p:nvGraphicFramePr>
        <p:xfrm>
          <a:off x="2124075" y="3644900"/>
          <a:ext cx="5418138" cy="2743200"/>
        </p:xfrm>
        <a:graphic>
          <a:graphicData uri="http://schemas.openxmlformats.org/drawingml/2006/table">
            <a:tbl>
              <a:tblPr rtl="1"/>
              <a:tblGrid>
                <a:gridCol w="5418138"/>
              </a:tblGrid>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רעיונות מרכזיים:</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ארגון ברמות ארגון שונות</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ויסות ו</a:t>
                      </a:r>
                      <a:r>
                        <a:rPr kumimoji="0" lang="he-IL" sz="1800" b="0" i="0" u="none" strike="noStrike" cap="none" normalizeH="0" baseline="0" noProof="1" smtClean="0">
                          <a:ln>
                            <a:noFill/>
                          </a:ln>
                          <a:solidFill>
                            <a:schemeClr val="tx2"/>
                          </a:solidFill>
                          <a:effectLst/>
                          <a:latin typeface="Arial" pitchFamily="34" charset="0"/>
                          <a:cs typeface="Arial" pitchFamily="34" charset="0"/>
                        </a:rPr>
                        <a:t>הומאוסטזיס</a:t>
                      </a:r>
                      <a:endParaRPr kumimoji="0" lang="he-IL" sz="1800" b="0" i="0" u="none" strike="noStrike" cap="none" normalizeH="0" baseline="0" noProof="1"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יחסי גומלין וקיום שיווי משקל דינמי</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אחידות בעקרונות המבנה והתפקוד ושוני בצורה</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התאמה בין מבנה לתפקוד</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המשכיות, תורשתיות ורבייה </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העברת המידע מדור לדור</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גדילה והתפתחות  </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noProof="1" smtClean="0">
                          <a:ln>
                            <a:noFill/>
                          </a:ln>
                          <a:solidFill>
                            <a:schemeClr val="tx2"/>
                          </a:solidFill>
                          <a:effectLst/>
                          <a:latin typeface="Arial" pitchFamily="34" charset="0"/>
                          <a:cs typeface="Arial" pitchFamily="34" charset="0"/>
                        </a:rPr>
                        <a:t>תאוריית</a:t>
                      </a:r>
                      <a:r>
                        <a:rPr kumimoji="0" lang="he-IL" sz="1800" b="0" i="0" u="none" strike="noStrike" cap="none" normalizeH="0" baseline="0" dirty="0" smtClean="0">
                          <a:ln>
                            <a:noFill/>
                          </a:ln>
                          <a:solidFill>
                            <a:schemeClr val="tx2"/>
                          </a:solidFill>
                          <a:effectLst/>
                          <a:latin typeface="Arial" pitchFamily="34" charset="0"/>
                          <a:cs typeface="Arial" pitchFamily="34" charset="0"/>
                        </a:rPr>
                        <a:t> האבולוציה </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61</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085E41E-D2E1-420B-B32C-8DDA64BEA7CB}" type="slidenum">
              <a:rPr lang="he-IL" sz="1800" smtClean="0"/>
              <a:pPr fontAlgn="base">
                <a:spcBef>
                  <a:spcPct val="0"/>
                </a:spcBef>
                <a:spcAft>
                  <a:spcPct val="0"/>
                </a:spcAft>
                <a:defRPr/>
              </a:pPr>
              <a:t>62</a:t>
            </a:fld>
            <a:endParaRPr lang="he-IL" sz="1800" dirty="0" smtClean="0"/>
          </a:p>
        </p:txBody>
      </p:sp>
      <p:sp>
        <p:nvSpPr>
          <p:cNvPr id="59396" name="כותרת 8"/>
          <p:cNvSpPr>
            <a:spLocks noGrp="1"/>
          </p:cNvSpPr>
          <p:nvPr>
            <p:ph type="title"/>
          </p:nvPr>
        </p:nvSpPr>
        <p:spPr bwMode="auto">
          <a:xfrm>
            <a:off x="285750" y="4466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graphicFrame>
        <p:nvGraphicFramePr>
          <p:cNvPr id="2" name="טבלה 1"/>
          <p:cNvGraphicFramePr>
            <a:graphicFrameLocks noGrp="1"/>
          </p:cNvGraphicFramePr>
          <p:nvPr/>
        </p:nvGraphicFramePr>
        <p:xfrm>
          <a:off x="2124075" y="3644900"/>
          <a:ext cx="5418138" cy="2743200"/>
        </p:xfrm>
        <a:graphic>
          <a:graphicData uri="http://schemas.openxmlformats.org/drawingml/2006/table">
            <a:tbl>
              <a:tblPr rtl="1"/>
              <a:tblGrid>
                <a:gridCol w="5418138"/>
              </a:tblGrid>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רעיונות מרכזיים:</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ארגון ברמות ארגון שונות</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ויסות </a:t>
                      </a:r>
                      <a:r>
                        <a:rPr kumimoji="0" lang="he-IL" sz="1800" b="0" i="0" u="none" strike="noStrike" cap="none" normalizeH="0" baseline="0" noProof="1" smtClean="0">
                          <a:ln>
                            <a:noFill/>
                          </a:ln>
                          <a:solidFill>
                            <a:schemeClr val="tx2"/>
                          </a:solidFill>
                          <a:effectLst/>
                          <a:latin typeface="Arial" pitchFamily="34" charset="0"/>
                          <a:cs typeface="Arial" pitchFamily="34" charset="0"/>
                        </a:rPr>
                        <a:t>והומאוסטזיס</a:t>
                      </a:r>
                      <a:endParaRPr kumimoji="0" lang="he-IL" sz="1800" b="0" i="0" u="none" strike="noStrike" cap="none" normalizeH="0" baseline="0" noProof="1"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יחסי גומלין וקיום שיווי משקל דינמי </a:t>
                      </a:r>
                      <a:r>
                        <a:rPr kumimoji="0" lang="he-IL" sz="1800" b="0" i="0" u="none" strike="noStrike" cap="none" normalizeH="0" baseline="0" dirty="0" smtClean="0">
                          <a:ln>
                            <a:noFill/>
                          </a:ln>
                          <a:solidFill>
                            <a:schemeClr val="accent3"/>
                          </a:solidFill>
                          <a:effectLst/>
                          <a:latin typeface="Arial" pitchFamily="34" charset="0"/>
                          <a:cs typeface="Arial" pitchFamily="34" charset="0"/>
                        </a:rPr>
                        <a:t>משפט ג'</a:t>
                      </a:r>
                      <a:endParaRPr kumimoji="0" lang="en-US" sz="1800" b="0" i="0" u="none" strike="noStrike" cap="none" normalizeH="0" baseline="0" dirty="0" smtClean="0">
                        <a:ln>
                          <a:noFill/>
                        </a:ln>
                        <a:solidFill>
                          <a:schemeClr val="accent3"/>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אחידות בעקרונות המבנה והתפקוד ושוני בצורה</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התאמה בין מבנה לתפקוד </a:t>
                      </a:r>
                      <a:r>
                        <a:rPr kumimoji="0" lang="he-IL" sz="1800" b="0" i="0" u="none" strike="noStrike" cap="none" normalizeH="0" baseline="0" dirty="0" smtClean="0">
                          <a:ln>
                            <a:noFill/>
                          </a:ln>
                          <a:solidFill>
                            <a:schemeClr val="accent3"/>
                          </a:solidFill>
                          <a:effectLst/>
                          <a:latin typeface="Arial" pitchFamily="34" charset="0"/>
                          <a:cs typeface="Arial" pitchFamily="34" charset="0"/>
                        </a:rPr>
                        <a:t>משפט ב'</a:t>
                      </a:r>
                      <a:endParaRPr kumimoji="0" lang="en-US" sz="1800" b="0" i="0" u="none" strike="noStrike" cap="none" normalizeH="0" baseline="0" dirty="0" smtClean="0">
                        <a:ln>
                          <a:noFill/>
                        </a:ln>
                        <a:solidFill>
                          <a:schemeClr val="accent3"/>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המשכיות, תורשתיות ורבייה </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העברת המידע מדור לדור</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dirty="0" smtClean="0">
                          <a:ln>
                            <a:noFill/>
                          </a:ln>
                          <a:solidFill>
                            <a:schemeClr val="tx2"/>
                          </a:solidFill>
                          <a:effectLst/>
                          <a:latin typeface="Arial" pitchFamily="34" charset="0"/>
                          <a:cs typeface="Arial" pitchFamily="34" charset="0"/>
                        </a:rPr>
                        <a:t>גדילה והתפתחות  </a:t>
                      </a:r>
                      <a:r>
                        <a:rPr kumimoji="0" lang="he-IL" sz="1800" b="0" i="0" u="none" strike="noStrike" cap="none" normalizeH="0" baseline="0" dirty="0" smtClean="0">
                          <a:ln>
                            <a:noFill/>
                          </a:ln>
                          <a:solidFill>
                            <a:schemeClr val="accent3"/>
                          </a:solidFill>
                          <a:effectLst/>
                          <a:latin typeface="Arial" pitchFamily="34" charset="0"/>
                          <a:cs typeface="Arial" pitchFamily="34" charset="0"/>
                        </a:rPr>
                        <a:t>משפט א'</a:t>
                      </a:r>
                      <a:endParaRPr kumimoji="0" lang="en-US" sz="1800" b="0" i="0" u="none" strike="noStrike" cap="none" normalizeH="0" baseline="0" dirty="0"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800" b="0" i="0" u="none" strike="noStrike" cap="none" normalizeH="0" baseline="0" noProof="1" smtClean="0">
                          <a:ln>
                            <a:noFill/>
                          </a:ln>
                          <a:solidFill>
                            <a:schemeClr val="tx2"/>
                          </a:solidFill>
                          <a:effectLst/>
                          <a:latin typeface="Arial" pitchFamily="34" charset="0"/>
                          <a:cs typeface="Arial" pitchFamily="34" charset="0"/>
                        </a:rPr>
                        <a:t>תאוריית האבולוציה </a:t>
                      </a:r>
                      <a:endParaRPr kumimoji="0" lang="he-IL" sz="1800" b="0" i="0" u="none" strike="noStrike" cap="none" normalizeH="0" baseline="0" noProof="1" smtClean="0">
                        <a:ln>
                          <a:noFill/>
                        </a:ln>
                        <a:solidFill>
                          <a:schemeClr val="tx2"/>
                        </a:solidFill>
                        <a:effectLst/>
                        <a:latin typeface="Arial" pitchFamily="34" charset="0"/>
                        <a:ea typeface="Batang" charset="-127"/>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395288" y="463569"/>
            <a:ext cx="8183562" cy="313932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שאלה </a:t>
            </a:r>
            <a:r>
              <a:rPr lang="he-IL" b="1" dirty="0" smtClean="0">
                <a:solidFill>
                  <a:srgbClr val="1D4C72"/>
                </a:solidFill>
              </a:rPr>
              <a:t>21:</a:t>
            </a:r>
            <a:endParaRPr lang="he-IL" b="1" dirty="0">
              <a:solidFill>
                <a:srgbClr val="1D4C72"/>
              </a:solidFill>
            </a:endParaRPr>
          </a:p>
          <a:p>
            <a:pPr>
              <a:defRPr/>
            </a:pPr>
            <a:r>
              <a:rPr lang="he-IL" dirty="0">
                <a:solidFill>
                  <a:srgbClr val="1D4C72"/>
                </a:solidFill>
              </a:rPr>
              <a:t>בטבלה שלפניכם מופיעה רשימת רעיונות מרכזיים בביולוגיה. </a:t>
            </a:r>
          </a:p>
          <a:p>
            <a:pPr>
              <a:defRPr/>
            </a:pPr>
            <a:r>
              <a:rPr lang="he-IL" dirty="0">
                <a:solidFill>
                  <a:srgbClr val="1D4C72"/>
                </a:solidFill>
              </a:rPr>
              <a:t>התאימו לכל אח</a:t>
            </a:r>
            <a:r>
              <a:rPr lang="he-IL" dirty="0">
                <a:solidFill>
                  <a:schemeClr val="tx2"/>
                </a:solidFill>
              </a:rPr>
              <a:t>ד משלושת המשפטים הבאים את הרעיון המרכזי הקשור אליו בעזרת כתיבת המשפט ליד הרעיון המתאים:</a:t>
            </a:r>
          </a:p>
          <a:p>
            <a:pPr marL="252000" indent="-252000">
              <a:defRPr/>
            </a:pPr>
            <a:r>
              <a:rPr lang="he-IL" dirty="0">
                <a:solidFill>
                  <a:schemeClr val="tx2"/>
                </a:solidFill>
              </a:rPr>
              <a:t>א. כל אדם החל את חייו בתור ביצית מופרית שמתחלקת פעמים רבות. החלוקות מלוות בתהליך של התמיינות לאברים שונים, וכך נוצר יצור רב-תאי שגופו מורכב ממערכות רבות כדוגמת מערכת העיכול.</a:t>
            </a:r>
          </a:p>
          <a:p>
            <a:pPr marL="252000" indent="-252000">
              <a:defRPr/>
            </a:pPr>
            <a:r>
              <a:rPr lang="he-IL" dirty="0">
                <a:solidFill>
                  <a:schemeClr val="tx2"/>
                </a:solidFill>
              </a:rPr>
              <a:t>ב. השיניים הטוחנות רחבות, שטוחות ובעלות בליטות. מבנה זה מייעל את תהליך טחינת </a:t>
            </a:r>
          </a:p>
          <a:p>
            <a:pPr marL="252000" indent="-252000">
              <a:defRPr/>
            </a:pPr>
            <a:r>
              <a:rPr lang="he-IL" dirty="0">
                <a:solidFill>
                  <a:schemeClr val="tx2"/>
                </a:solidFill>
              </a:rPr>
              <a:t>    המזון.</a:t>
            </a:r>
          </a:p>
          <a:p>
            <a:pPr marL="252000" indent="-252000">
              <a:defRPr/>
            </a:pPr>
            <a:r>
              <a:rPr lang="he-IL" dirty="0">
                <a:solidFill>
                  <a:srgbClr val="1D4C72"/>
                </a:solidFill>
              </a:rPr>
              <a:t>ג. בין המערכות בגוף קיימים יחסי גומלין. לדוגמה, מערכת ההובלה (הדם) מספקת לתאי </a:t>
            </a:r>
          </a:p>
          <a:p>
            <a:pPr marL="252000" indent="-252000">
              <a:defRPr/>
            </a:pPr>
            <a:r>
              <a:rPr lang="he-IL" dirty="0">
                <a:solidFill>
                  <a:srgbClr val="1D4C72"/>
                </a:solidFill>
              </a:rPr>
              <a:t>   מערכת העיכול עצמה חמצן, ומובילה ממנה תוצרי עיכול לכל תאי הגוף.</a:t>
            </a: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62</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4EE22C6-052E-4CC0-96D3-8C18868EA032}" type="slidenum">
              <a:rPr lang="he-IL" sz="1800" smtClean="0"/>
              <a:pPr fontAlgn="base">
                <a:spcBef>
                  <a:spcPct val="0"/>
                </a:spcBef>
                <a:spcAft>
                  <a:spcPct val="0"/>
                </a:spcAft>
                <a:defRPr/>
              </a:pPr>
              <a:t>63</a:t>
            </a:fld>
            <a:endParaRPr lang="he-IL" sz="1800" dirty="0" smtClean="0"/>
          </a:p>
        </p:txBody>
      </p:sp>
      <p:sp>
        <p:nvSpPr>
          <p:cNvPr id="60420" name="כותרת 8"/>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22 </a:t>
            </a:r>
            <a:endParaRPr lang="he-IL" sz="1800" dirty="0" smtClean="0"/>
          </a:p>
        </p:txBody>
      </p:sp>
      <p:sp>
        <p:nvSpPr>
          <p:cNvPr id="6" name="TextBox 5"/>
          <p:cNvSpPr txBox="1"/>
          <p:nvPr/>
        </p:nvSpPr>
        <p:spPr>
          <a:xfrm>
            <a:off x="539753" y="50010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22:</a:t>
            </a:r>
            <a:endParaRPr lang="he-IL" b="1" dirty="0">
              <a:solidFill>
                <a:srgbClr val="1D4C72"/>
              </a:solidFill>
            </a:endParaRPr>
          </a:p>
          <a:p>
            <a:pPr>
              <a:defRPr/>
            </a:pPr>
            <a:r>
              <a:rPr lang="he-IL" dirty="0">
                <a:solidFill>
                  <a:srgbClr val="1D4C72"/>
                </a:solidFill>
              </a:rPr>
              <a:t>     עבור כל אחד מצמדי המושגים הבאים, כתבו משפט המקשר ביניהם. </a:t>
            </a:r>
          </a:p>
          <a:p>
            <a:pPr>
              <a:defRPr/>
            </a:pPr>
            <a:r>
              <a:rPr lang="he-IL" dirty="0">
                <a:solidFill>
                  <a:srgbClr val="1D4C72"/>
                </a:solidFill>
              </a:rPr>
              <a:t>     על המשפט להיות נכון מבחינת התוכן הביולוגי.</a:t>
            </a:r>
          </a:p>
          <a:p>
            <a:pPr>
              <a:defRPr/>
            </a:pPr>
            <a:r>
              <a:rPr lang="he-IL" dirty="0">
                <a:solidFill>
                  <a:srgbClr val="1D4C72"/>
                </a:solidFill>
              </a:rPr>
              <a:t>     א. הומיאוסטזיס – הריר המצפה את רירית הקיבה</a:t>
            </a:r>
          </a:p>
          <a:p>
            <a:pPr>
              <a:defRPr/>
            </a:pPr>
            <a:r>
              <a:rPr lang="he-IL" dirty="0">
                <a:solidFill>
                  <a:srgbClr val="1D4C72"/>
                </a:solidFill>
              </a:rPr>
              <a:t>     ב. שיניים – יחס שטח פנים/נפח</a:t>
            </a:r>
          </a:p>
          <a:p>
            <a:pPr>
              <a:defRPr/>
            </a:pPr>
            <a:r>
              <a:rPr lang="he-IL" dirty="0">
                <a:solidFill>
                  <a:srgbClr val="1D4C72"/>
                </a:solidFill>
              </a:rPr>
              <a:t>     ג. רב סוכר – חד סוכר שיכול להיספג </a:t>
            </a:r>
          </a:p>
          <a:p>
            <a:pPr>
              <a:defRPr/>
            </a:pPr>
            <a:r>
              <a:rPr lang="he-IL" dirty="0">
                <a:solidFill>
                  <a:srgbClr val="1D4C72"/>
                </a:solidFill>
              </a:rPr>
              <a:t>     ד. יחס שטח פנים/נפח – סיסים</a:t>
            </a:r>
          </a:p>
          <a:p>
            <a:pPr>
              <a:defRPr/>
            </a:pPr>
            <a:r>
              <a:rPr lang="he-IL" dirty="0">
                <a:solidFill>
                  <a:srgbClr val="1D4C72"/>
                </a:solidFill>
              </a:rPr>
              <a:t>     ה. אנזימים – יחידות מבנה </a:t>
            </a:r>
          </a:p>
        </p:txBody>
      </p:sp>
      <p:sp>
        <p:nvSpPr>
          <p:cNvPr id="7"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63</a:t>
            </a:fld>
            <a:endParaRPr lang="he-IL" sz="1100" dirty="0" smtClean="0">
              <a:solidFill>
                <a:prstClr val="white">
                  <a:lumMod val="75000"/>
                </a:prstClr>
              </a:solidFill>
            </a:endParaRPr>
          </a:p>
        </p:txBody>
      </p:sp>
      <p:sp>
        <p:nvSpPr>
          <p:cNvPr id="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1716E7E-7F58-4299-BF26-E0CEF99E2B1A}" type="slidenum">
              <a:rPr lang="he-IL" sz="1800" smtClean="0"/>
              <a:pPr fontAlgn="base">
                <a:spcBef>
                  <a:spcPct val="0"/>
                </a:spcBef>
                <a:spcAft>
                  <a:spcPct val="0"/>
                </a:spcAft>
                <a:defRPr/>
              </a:pPr>
              <a:t>64</a:t>
            </a:fld>
            <a:endParaRPr lang="he-IL" sz="1800" dirty="0" smtClean="0"/>
          </a:p>
        </p:txBody>
      </p:sp>
      <p:sp>
        <p:nvSpPr>
          <p:cNvPr id="61444" name="כותרת 8"/>
          <p:cNvSpPr>
            <a:spLocks noGrp="1"/>
          </p:cNvSpPr>
          <p:nvPr>
            <p:ph type="title"/>
          </p:nvPr>
        </p:nvSpPr>
        <p:spPr bwMode="auto">
          <a:xfrm>
            <a:off x="285750" y="7147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sz="1800" dirty="0" smtClean="0"/>
          </a:p>
        </p:txBody>
      </p:sp>
      <p:sp>
        <p:nvSpPr>
          <p:cNvPr id="7" name="TextBox 6"/>
          <p:cNvSpPr txBox="1"/>
          <p:nvPr/>
        </p:nvSpPr>
        <p:spPr>
          <a:xfrm>
            <a:off x="539753" y="50010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שאלה </a:t>
            </a:r>
            <a:r>
              <a:rPr lang="he-IL" b="1" dirty="0" smtClean="0">
                <a:solidFill>
                  <a:srgbClr val="1D4C72"/>
                </a:solidFill>
              </a:rPr>
              <a:t>22:</a:t>
            </a:r>
            <a:endParaRPr lang="he-IL" b="1" dirty="0">
              <a:solidFill>
                <a:srgbClr val="1D4C72"/>
              </a:solidFill>
            </a:endParaRPr>
          </a:p>
          <a:p>
            <a:pPr>
              <a:defRPr/>
            </a:pPr>
            <a:r>
              <a:rPr lang="he-IL" dirty="0">
                <a:solidFill>
                  <a:srgbClr val="1D4C72"/>
                </a:solidFill>
              </a:rPr>
              <a:t>     עבור כל אחד מצמדי המושגים הבאים, כתבו משפט המקשר ביניהם. </a:t>
            </a:r>
          </a:p>
          <a:p>
            <a:pPr>
              <a:defRPr/>
            </a:pPr>
            <a:r>
              <a:rPr lang="he-IL" dirty="0">
                <a:solidFill>
                  <a:srgbClr val="1D4C72"/>
                </a:solidFill>
              </a:rPr>
              <a:t>     על המשפט להיות נכון מבחינת התוכן הביולוגי.</a:t>
            </a:r>
          </a:p>
          <a:p>
            <a:pPr>
              <a:defRPr/>
            </a:pPr>
            <a:r>
              <a:rPr lang="he-IL" dirty="0">
                <a:solidFill>
                  <a:srgbClr val="1D4C72"/>
                </a:solidFill>
              </a:rPr>
              <a:t>     א. הומיאוסטזיס – הריר המצפה את רירית הקיבה</a:t>
            </a:r>
          </a:p>
          <a:p>
            <a:pPr>
              <a:defRPr/>
            </a:pPr>
            <a:r>
              <a:rPr lang="he-IL" dirty="0">
                <a:solidFill>
                  <a:srgbClr val="1D4C72"/>
                </a:solidFill>
              </a:rPr>
              <a:t>     ב. שיניים – יחס שטח פנים/נפח</a:t>
            </a:r>
          </a:p>
          <a:p>
            <a:pPr>
              <a:defRPr/>
            </a:pPr>
            <a:r>
              <a:rPr lang="he-IL" dirty="0">
                <a:solidFill>
                  <a:srgbClr val="1D4C72"/>
                </a:solidFill>
              </a:rPr>
              <a:t>     ג. רב סוכר – חד סוכר שיכול להיספג </a:t>
            </a:r>
          </a:p>
          <a:p>
            <a:pPr>
              <a:defRPr/>
            </a:pPr>
            <a:r>
              <a:rPr lang="he-IL" dirty="0">
                <a:solidFill>
                  <a:srgbClr val="1D4C72"/>
                </a:solidFill>
              </a:rPr>
              <a:t>     ד. יחס שטח פנים/נפח – סיסים</a:t>
            </a:r>
          </a:p>
          <a:p>
            <a:pPr>
              <a:defRPr/>
            </a:pPr>
            <a:r>
              <a:rPr lang="he-IL" dirty="0">
                <a:solidFill>
                  <a:srgbClr val="1D4C72"/>
                </a:solidFill>
              </a:rPr>
              <a:t>     ה. אנזימים – יחידות מבנה </a:t>
            </a:r>
          </a:p>
        </p:txBody>
      </p:sp>
      <p:sp>
        <p:nvSpPr>
          <p:cNvPr id="6" name="Rectangle 12"/>
          <p:cNvSpPr/>
          <p:nvPr/>
        </p:nvSpPr>
        <p:spPr>
          <a:xfrm>
            <a:off x="323850" y="3141663"/>
            <a:ext cx="8123238" cy="30972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דוגמאות למשפטים: </a:t>
            </a:r>
          </a:p>
          <a:p>
            <a:pPr marL="252000" indent="-252000" fontAlgn="auto">
              <a:spcBef>
                <a:spcPts val="0"/>
              </a:spcBef>
              <a:spcAft>
                <a:spcPts val="0"/>
              </a:spcAft>
              <a:defRPr/>
            </a:pPr>
            <a:r>
              <a:rPr lang="he-IL" dirty="0">
                <a:solidFill>
                  <a:prstClr val="black"/>
                </a:solidFill>
              </a:rPr>
              <a:t>א. הפרשת הריר המצפה את דופן הקיבה היא מנגנון לשמירת ההומיאוסטזיס הקשור לתקינות רירית הקיבה (הגנה מפני חומצה המופרשת מדופן הקיבה).</a:t>
            </a:r>
          </a:p>
          <a:p>
            <a:pPr marL="252000" indent="-252000" fontAlgn="auto">
              <a:spcBef>
                <a:spcPts val="0"/>
              </a:spcBef>
              <a:spcAft>
                <a:spcPts val="0"/>
              </a:spcAft>
              <a:defRPr/>
            </a:pPr>
            <a:r>
              <a:rPr lang="he-IL" dirty="0">
                <a:solidFill>
                  <a:prstClr val="black"/>
                </a:solidFill>
              </a:rPr>
              <a:t>ב. לעיסת המזון בעזרת השיניים, גורמת להגדלת היחס שטח פנים/נפח של חתיכות המזון</a:t>
            </a:r>
          </a:p>
          <a:p>
            <a:pPr marL="252000" indent="-252000" fontAlgn="auto">
              <a:spcBef>
                <a:spcPts val="0"/>
              </a:spcBef>
              <a:spcAft>
                <a:spcPts val="0"/>
              </a:spcAft>
              <a:defRPr/>
            </a:pPr>
            <a:r>
              <a:rPr lang="he-IL" dirty="0">
                <a:solidFill>
                  <a:prstClr val="black"/>
                </a:solidFill>
              </a:rPr>
              <a:t>ג. מולקולות של רב-סוכר מפורקות במערכת העיכול לחד-סוכרים שיכולים להיספג דרך רירית המעי לדם.</a:t>
            </a:r>
          </a:p>
          <a:p>
            <a:pPr marL="252000" indent="-252000" fontAlgn="auto">
              <a:spcBef>
                <a:spcPts val="0"/>
              </a:spcBef>
              <a:spcAft>
                <a:spcPts val="0"/>
              </a:spcAft>
              <a:defRPr/>
            </a:pPr>
            <a:r>
              <a:rPr lang="he-IL" dirty="0">
                <a:solidFill>
                  <a:prstClr val="black"/>
                </a:solidFill>
              </a:rPr>
              <a:t>ד. הסיסים גורמים להגדלת היחס שטח פנים/נפח של המעי הדק וכך מייעלים את תהליך ספיגת המזון.</a:t>
            </a:r>
          </a:p>
          <a:p>
            <a:pPr marL="252000" indent="-252000" fontAlgn="auto">
              <a:spcBef>
                <a:spcPts val="0"/>
              </a:spcBef>
              <a:spcAft>
                <a:spcPts val="0"/>
              </a:spcAft>
              <a:defRPr/>
            </a:pPr>
            <a:r>
              <a:rPr lang="he-IL" dirty="0">
                <a:solidFill>
                  <a:prstClr val="black"/>
                </a:solidFill>
              </a:rPr>
              <a:t>ה. אנזימי העיכול מפרקים את חומרי המזון ליחידות המבנה שלהם שיכולות להיספג לדם.</a:t>
            </a:r>
          </a:p>
          <a:p>
            <a:pPr fontAlgn="auto">
              <a:spcBef>
                <a:spcPts val="0"/>
              </a:spcBef>
              <a:spcAft>
                <a:spcPts val="0"/>
              </a:spcAft>
              <a:defRPr/>
            </a:pPr>
            <a:endParaRPr lang="he-IL" b="1" dirty="0">
              <a:solidFill>
                <a:prstClr val="black"/>
              </a:solidFill>
            </a:endParaRP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64</a:t>
            </a:fld>
            <a:endParaRPr lang="he-IL" sz="1100" dirty="0" smtClean="0">
              <a:solidFill>
                <a:prstClr val="white">
                  <a:lumMod val="75000"/>
                </a:prstClr>
              </a:solidFill>
            </a:endParaRPr>
          </a:p>
        </p:txBody>
      </p:sp>
      <p:sp>
        <p:nvSpPr>
          <p:cNvPr id="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743B56-8F09-468C-B0C2-0B5DDA7528BD}" type="slidenum">
              <a:rPr lang="he-IL" sz="1800" smtClean="0"/>
              <a:pPr fontAlgn="base">
                <a:spcBef>
                  <a:spcPct val="0"/>
                </a:spcBef>
                <a:spcAft>
                  <a:spcPct val="0"/>
                </a:spcAft>
                <a:defRPr/>
              </a:pPr>
              <a:t>65</a:t>
            </a:fld>
            <a:endParaRPr lang="he-IL" sz="1800" dirty="0" smtClean="0"/>
          </a:p>
        </p:txBody>
      </p:sp>
      <p:sp>
        <p:nvSpPr>
          <p:cNvPr id="27652" name="כותרת 8"/>
          <p:cNvSpPr>
            <a:spLocks noGrp="1"/>
          </p:cNvSpPr>
          <p:nvPr>
            <p:ph type="title"/>
          </p:nvPr>
        </p:nvSpPr>
        <p:spPr bwMode="auto">
          <a:xfrm>
            <a:off x="-180528" y="71478"/>
            <a:ext cx="8695878"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שאלה 23 – הרחבה: הגורמים המשפיעים על קצב </a:t>
            </a:r>
            <a:r>
              <a:rPr lang="he-IL" sz="1800" b="1" dirty="0">
                <a:solidFill>
                  <a:schemeClr val="accent3"/>
                </a:solidFill>
              </a:rPr>
              <a:t>הפרשת הרוק </a:t>
            </a:r>
            <a:r>
              <a:rPr lang="he-IL" sz="1800" b="1" dirty="0" smtClean="0">
                <a:solidFill>
                  <a:schemeClr val="accent3"/>
                </a:solidFill>
              </a:rPr>
              <a:t>(</a:t>
            </a:r>
            <a:r>
              <a:rPr lang="he-IL" sz="1800" b="1" dirty="0">
                <a:solidFill>
                  <a:schemeClr val="accent3"/>
                </a:solidFill>
              </a:rPr>
              <a:t>בשילוב עם דרכי </a:t>
            </a:r>
            <a:r>
              <a:rPr lang="he-IL" sz="1800" b="1" dirty="0" smtClean="0">
                <a:solidFill>
                  <a:schemeClr val="accent3"/>
                </a:solidFill>
              </a:rPr>
              <a:t>החקר*)</a:t>
            </a:r>
            <a:endParaRPr lang="he-IL" sz="1800" dirty="0" smtClean="0">
              <a:solidFill>
                <a:schemeClr val="accent3"/>
              </a:solidFill>
            </a:endParaRPr>
          </a:p>
        </p:txBody>
      </p:sp>
      <p:sp>
        <p:nvSpPr>
          <p:cNvPr id="44" name="TextBox 43"/>
          <p:cNvSpPr txBox="1"/>
          <p:nvPr/>
        </p:nvSpPr>
        <p:spPr>
          <a:xfrm>
            <a:off x="539552" y="477827"/>
            <a:ext cx="8183563" cy="424731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23:</a:t>
            </a:r>
            <a:endParaRPr lang="he-IL" b="1" dirty="0">
              <a:solidFill>
                <a:srgbClr val="1F497D"/>
              </a:solidFill>
            </a:endParaRPr>
          </a:p>
          <a:p>
            <a:pPr>
              <a:defRPr/>
            </a:pPr>
            <a:r>
              <a:rPr lang="he-IL" dirty="0">
                <a:solidFill>
                  <a:srgbClr val="1F497D"/>
                </a:solidFill>
              </a:rPr>
              <a:t>החוקר הרוסי פבלוב ערך את מחקריו על כלבים. הוא בדק את</a:t>
            </a:r>
          </a:p>
          <a:p>
            <a:pPr>
              <a:defRPr/>
            </a:pPr>
            <a:r>
              <a:rPr lang="he-IL" dirty="0">
                <a:solidFill>
                  <a:srgbClr val="1F497D"/>
                </a:solidFill>
              </a:rPr>
              <a:t>הגורמים המשפיעים על הפרשת הרוק. מסקנותיו היו שמראה האוכל, </a:t>
            </a:r>
          </a:p>
          <a:p>
            <a:pPr>
              <a:defRPr/>
            </a:pPr>
            <a:r>
              <a:rPr lang="he-IL" dirty="0">
                <a:solidFill>
                  <a:srgbClr val="1F497D"/>
                </a:solidFill>
              </a:rPr>
              <a:t>ריחו וטעמו גורמים להפרשת רוק.</a:t>
            </a:r>
          </a:p>
          <a:p>
            <a:pPr>
              <a:defRPr/>
            </a:pPr>
            <a:endParaRPr lang="he-IL" dirty="0">
              <a:solidFill>
                <a:srgbClr val="1F497D"/>
              </a:solidFill>
            </a:endParaRPr>
          </a:p>
          <a:p>
            <a:pPr>
              <a:defRPr/>
            </a:pPr>
            <a:r>
              <a:rPr lang="he-IL" dirty="0">
                <a:solidFill>
                  <a:srgbClr val="1F497D"/>
                </a:solidFill>
              </a:rPr>
              <a:t>א. מה הייתה שאלת החקר של פבלוב? </a:t>
            </a:r>
          </a:p>
          <a:p>
            <a:pPr>
              <a:defRPr/>
            </a:pPr>
            <a:r>
              <a:rPr lang="he-IL" dirty="0">
                <a:solidFill>
                  <a:srgbClr val="1F497D"/>
                </a:solidFill>
              </a:rPr>
              <a:t>    (שימו לב! בשאלת החקר צריכים להיכלל </a:t>
            </a:r>
          </a:p>
          <a:p>
            <a:pPr>
              <a:defRPr/>
            </a:pPr>
            <a:r>
              <a:rPr lang="he-IL" dirty="0">
                <a:solidFill>
                  <a:srgbClr val="1F497D"/>
                </a:solidFill>
              </a:rPr>
              <a:t>    המשתנה הבלתי תלוי והמשתנה התלוי).</a:t>
            </a:r>
          </a:p>
          <a:p>
            <a:pPr>
              <a:defRPr/>
            </a:pPr>
            <a:r>
              <a:rPr lang="he-IL" dirty="0">
                <a:solidFill>
                  <a:srgbClr val="1F497D"/>
                </a:solidFill>
              </a:rPr>
              <a:t>ב. סמנו בשאלת החקר את המילים המתארות את </a:t>
            </a:r>
          </a:p>
          <a:p>
            <a:pPr>
              <a:defRPr/>
            </a:pPr>
            <a:r>
              <a:rPr lang="he-IL" dirty="0">
                <a:solidFill>
                  <a:srgbClr val="1F497D"/>
                </a:solidFill>
              </a:rPr>
              <a:t>    המשתנה הבלתי תלוי ואת המשתנה התלוי.</a:t>
            </a:r>
          </a:p>
          <a:p>
            <a:pPr>
              <a:defRPr/>
            </a:pPr>
            <a:r>
              <a:rPr lang="he-IL" dirty="0">
                <a:solidFill>
                  <a:srgbClr val="1F497D"/>
                </a:solidFill>
              </a:rPr>
              <a:t>ג. נניח שפבלוב מדד את כמות הרוק </a:t>
            </a:r>
          </a:p>
          <a:p>
            <a:pPr>
              <a:defRPr/>
            </a:pPr>
            <a:r>
              <a:rPr lang="he-IL" dirty="0">
                <a:solidFill>
                  <a:srgbClr val="1F497D"/>
                </a:solidFill>
              </a:rPr>
              <a:t>   שהופרשה בשלושת המצבים ורצה </a:t>
            </a:r>
          </a:p>
          <a:p>
            <a:pPr>
              <a:defRPr/>
            </a:pPr>
            <a:r>
              <a:rPr lang="he-IL" dirty="0">
                <a:solidFill>
                  <a:srgbClr val="1F497D"/>
                </a:solidFill>
              </a:rPr>
              <a:t>   לתאר את התוצאות בגרף. איזה סוג </a:t>
            </a:r>
          </a:p>
          <a:p>
            <a:pPr>
              <a:defRPr/>
            </a:pPr>
            <a:r>
              <a:rPr lang="he-IL" dirty="0">
                <a:solidFill>
                  <a:srgbClr val="1F497D"/>
                </a:solidFill>
              </a:rPr>
              <a:t>   גרף היה עליו לבחור (עקום או עמודות)? נמקו. </a:t>
            </a:r>
          </a:p>
          <a:p>
            <a:pPr>
              <a:defRPr/>
            </a:pPr>
            <a:r>
              <a:rPr lang="he-IL" dirty="0">
                <a:solidFill>
                  <a:srgbClr val="1F497D"/>
                </a:solidFill>
              </a:rPr>
              <a:t>   </a:t>
            </a:r>
          </a:p>
        </p:txBody>
      </p:sp>
      <p:grpSp>
        <p:nvGrpSpPr>
          <p:cNvPr id="34823" name="קבוצה 15"/>
          <p:cNvGrpSpPr>
            <a:grpSpLocks/>
          </p:cNvGrpSpPr>
          <p:nvPr/>
        </p:nvGrpSpPr>
        <p:grpSpPr bwMode="auto">
          <a:xfrm>
            <a:off x="411163" y="700088"/>
            <a:ext cx="3702050" cy="1949450"/>
            <a:chOff x="531356" y="1630361"/>
            <a:chExt cx="4267666" cy="2046148"/>
          </a:xfrm>
        </p:grpSpPr>
        <p:pic>
          <p:nvPicPr>
            <p:cNvPr id="34847"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4072" y="2207434"/>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1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1356" y="1630361"/>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flipV="1">
              <a:off x="2379702" y="2206882"/>
              <a:ext cx="1399984" cy="14163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flipV="1">
              <a:off x="1475659" y="1988603"/>
              <a:ext cx="567314" cy="218279"/>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a:off x="1234093" y="2193552"/>
              <a:ext cx="241566" cy="659833"/>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4852" name="מלבן 11"/>
            <p:cNvSpPr>
              <a:spLocks noChangeArrowheads="1"/>
            </p:cNvSpPr>
            <p:nvPr/>
          </p:nvSpPr>
          <p:spPr bwMode="auto">
            <a:xfrm>
              <a:off x="929637" y="1769048"/>
              <a:ext cx="573224" cy="35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4853" name="מלבן 25"/>
            <p:cNvSpPr>
              <a:spLocks noChangeArrowheads="1"/>
            </p:cNvSpPr>
            <p:nvPr/>
          </p:nvSpPr>
          <p:spPr bwMode="auto">
            <a:xfrm>
              <a:off x="827584" y="2814855"/>
              <a:ext cx="1145323" cy="61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sp>
        <p:nvSpPr>
          <p:cNvPr id="34824" name="מלבן 10"/>
          <p:cNvSpPr>
            <a:spLocks noChangeArrowheads="1"/>
          </p:cNvSpPr>
          <p:nvPr/>
        </p:nvSpPr>
        <p:spPr bwMode="auto">
          <a:xfrm>
            <a:off x="2440505" y="1938339"/>
            <a:ext cx="10647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F497D"/>
                </a:solidFill>
              </a:rPr>
              <a:t>מראה אוכל</a:t>
            </a:r>
            <a:endParaRPr lang="he-IL" sz="1600" dirty="0">
              <a:solidFill>
                <a:srgbClr val="000000"/>
              </a:solidFill>
            </a:endParaRPr>
          </a:p>
        </p:txBody>
      </p:sp>
      <p:grpSp>
        <p:nvGrpSpPr>
          <p:cNvPr id="34825" name="קבוצה 16"/>
          <p:cNvGrpSpPr>
            <a:grpSpLocks/>
          </p:cNvGrpSpPr>
          <p:nvPr/>
        </p:nvGrpSpPr>
        <p:grpSpPr bwMode="auto">
          <a:xfrm>
            <a:off x="379433" y="4805364"/>
            <a:ext cx="2166937" cy="1943994"/>
            <a:chOff x="728379" y="4165397"/>
            <a:chExt cx="2671360" cy="2171301"/>
          </a:xfrm>
        </p:grpSpPr>
        <p:grpSp>
          <p:nvGrpSpPr>
            <p:cNvPr id="34838" name="קבוצה 8"/>
            <p:cNvGrpSpPr>
              <a:grpSpLocks/>
            </p:cNvGrpSpPr>
            <p:nvPr/>
          </p:nvGrpSpPr>
          <p:grpSpPr bwMode="auto">
            <a:xfrm>
              <a:off x="728379" y="4165397"/>
              <a:ext cx="2671360" cy="2046148"/>
              <a:chOff x="651327" y="4140099"/>
              <a:chExt cx="2671360" cy="2046148"/>
            </a:xfrm>
          </p:grpSpPr>
          <p:grpSp>
            <p:nvGrpSpPr>
              <p:cNvPr id="34842" name="קבוצה 4"/>
              <p:cNvGrpSpPr>
                <a:grpSpLocks/>
              </p:cNvGrpSpPr>
              <p:nvPr/>
            </p:nvGrpSpPr>
            <p:grpSpPr bwMode="auto">
              <a:xfrm>
                <a:off x="651327" y="4140099"/>
                <a:ext cx="2671360" cy="2046148"/>
                <a:chOff x="3932495" y="4221088"/>
                <a:chExt cx="2671360" cy="2046148"/>
              </a:xfrm>
            </p:grpSpPr>
            <p:pic>
              <p:nvPicPr>
                <p:cNvPr id="34845"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2510" y="5248700"/>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1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32495" y="4221088"/>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9" name="מחבר חץ ישר 28"/>
              <p:cNvCxnSpPr/>
              <p:nvPr/>
            </p:nvCxnSpPr>
            <p:spPr>
              <a:xfrm flipH="1" flipV="1">
                <a:off x="1475241" y="4400747"/>
                <a:ext cx="917853" cy="111706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1303021" y="4491177"/>
                <a:ext cx="371838" cy="936209"/>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34839" name="מלבן 36"/>
            <p:cNvSpPr>
              <a:spLocks noChangeArrowheads="1"/>
            </p:cNvSpPr>
            <p:nvPr/>
          </p:nvSpPr>
          <p:spPr bwMode="auto">
            <a:xfrm>
              <a:off x="1846527" y="5683547"/>
              <a:ext cx="889664" cy="65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טעם</a:t>
              </a:r>
            </a:p>
            <a:p>
              <a:pPr algn="ctr"/>
              <a:r>
                <a:rPr lang="he-IL" sz="1600" dirty="0">
                  <a:solidFill>
                    <a:srgbClr val="1F497D"/>
                  </a:solidFill>
                </a:rPr>
                <a:t> האוכל</a:t>
              </a:r>
              <a:endParaRPr lang="he-IL" sz="1600" dirty="0">
                <a:solidFill>
                  <a:srgbClr val="000000"/>
                </a:solidFill>
              </a:endParaRPr>
            </a:p>
          </p:txBody>
        </p:sp>
        <p:sp>
          <p:nvSpPr>
            <p:cNvPr id="34840" name="מלבן 37"/>
            <p:cNvSpPr>
              <a:spLocks noChangeArrowheads="1"/>
            </p:cNvSpPr>
            <p:nvPr/>
          </p:nvSpPr>
          <p:spPr bwMode="auto">
            <a:xfrm>
              <a:off x="1028331" y="4231831"/>
              <a:ext cx="613003" cy="37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4841" name="מלבן 38"/>
            <p:cNvSpPr>
              <a:spLocks noChangeArrowheads="1"/>
            </p:cNvSpPr>
            <p:nvPr/>
          </p:nvSpPr>
          <p:spPr bwMode="auto">
            <a:xfrm>
              <a:off x="1068680" y="5463936"/>
              <a:ext cx="1145323" cy="65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grpSp>
        <p:nvGrpSpPr>
          <p:cNvPr id="34826" name="קבוצה 17"/>
          <p:cNvGrpSpPr>
            <a:grpSpLocks/>
          </p:cNvGrpSpPr>
          <p:nvPr/>
        </p:nvGrpSpPr>
        <p:grpSpPr bwMode="auto">
          <a:xfrm>
            <a:off x="334963" y="2755900"/>
            <a:ext cx="3359150" cy="1919288"/>
            <a:chOff x="535844" y="4382303"/>
            <a:chExt cx="4267666" cy="2046148"/>
          </a:xfrm>
        </p:grpSpPr>
        <p:grpSp>
          <p:nvGrpSpPr>
            <p:cNvPr id="34828" name="קבוצה 51"/>
            <p:cNvGrpSpPr>
              <a:grpSpLocks/>
            </p:cNvGrpSpPr>
            <p:nvPr/>
          </p:nvGrpSpPr>
          <p:grpSpPr bwMode="auto">
            <a:xfrm>
              <a:off x="535844" y="4382303"/>
              <a:ext cx="4267666" cy="2046148"/>
              <a:chOff x="510396" y="1623027"/>
              <a:chExt cx="4267666" cy="2046148"/>
            </a:xfrm>
          </p:grpSpPr>
          <p:grpSp>
            <p:nvGrpSpPr>
              <p:cNvPr id="34830" name="קבוצה 52"/>
              <p:cNvGrpSpPr>
                <a:grpSpLocks/>
              </p:cNvGrpSpPr>
              <p:nvPr/>
            </p:nvGrpSpPr>
            <p:grpSpPr bwMode="auto">
              <a:xfrm>
                <a:off x="510396" y="1623027"/>
                <a:ext cx="4267666" cy="2046148"/>
                <a:chOff x="531356" y="1630361"/>
                <a:chExt cx="4267666" cy="2046148"/>
              </a:xfrm>
            </p:grpSpPr>
            <p:pic>
              <p:nvPicPr>
                <p:cNvPr id="34833" name="Picture 1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94072" y="2207434"/>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31356" y="1630361"/>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מחבר חץ ישר 59"/>
                <p:cNvCxnSpPr/>
                <p:nvPr/>
              </p:nvCxnSpPr>
              <p:spPr>
                <a:xfrm>
                  <a:off x="1235238" y="2193941"/>
                  <a:ext cx="240006" cy="65835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4836" name="מלבן 60"/>
                <p:cNvSpPr>
                  <a:spLocks noChangeArrowheads="1"/>
                </p:cNvSpPr>
                <p:nvPr/>
              </p:nvSpPr>
              <p:spPr bwMode="auto">
                <a:xfrm>
                  <a:off x="871124" y="1769047"/>
                  <a:ext cx="631739" cy="36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4837" name="מלבן 61"/>
                <p:cNvSpPr>
                  <a:spLocks noChangeArrowheads="1"/>
                </p:cNvSpPr>
                <p:nvPr/>
              </p:nvSpPr>
              <p:spPr bwMode="auto">
                <a:xfrm>
                  <a:off x="827584" y="2814856"/>
                  <a:ext cx="1145323" cy="6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cxnSp>
            <p:nvCxnSpPr>
              <p:cNvPr id="54" name="מחבר חץ ישר 53"/>
              <p:cNvCxnSpPr/>
              <p:nvPr/>
            </p:nvCxnSpPr>
            <p:spPr>
              <a:xfrm flipH="1" flipV="1">
                <a:off x="1379660" y="2090138"/>
                <a:ext cx="1321041" cy="55681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5" name="מחבר חץ ישר 54"/>
              <p:cNvCxnSpPr/>
              <p:nvPr/>
            </p:nvCxnSpPr>
            <p:spPr>
              <a:xfrm flipH="1" flipV="1">
                <a:off x="2862049" y="2646947"/>
                <a:ext cx="411438" cy="44003"/>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34829" name="מלבן 62"/>
            <p:cNvSpPr>
              <a:spLocks noChangeArrowheads="1"/>
            </p:cNvSpPr>
            <p:nvPr/>
          </p:nvSpPr>
          <p:spPr bwMode="auto">
            <a:xfrm>
              <a:off x="2551626" y="5449913"/>
              <a:ext cx="843540" cy="6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ריח </a:t>
              </a:r>
            </a:p>
            <a:p>
              <a:pPr algn="ctr"/>
              <a:r>
                <a:rPr lang="he-IL" sz="1600" dirty="0">
                  <a:solidFill>
                    <a:srgbClr val="1F497D"/>
                  </a:solidFill>
                </a:rPr>
                <a:t>האוכל</a:t>
              </a:r>
              <a:endParaRPr lang="he-IL" sz="1600" dirty="0">
                <a:solidFill>
                  <a:srgbClr val="000000"/>
                </a:solidFill>
              </a:endParaRPr>
            </a:p>
          </p:txBody>
        </p:sp>
      </p:grpSp>
      <p:sp>
        <p:nvSpPr>
          <p:cNvPr id="2" name="מלבן 1"/>
          <p:cNvSpPr/>
          <p:nvPr/>
        </p:nvSpPr>
        <p:spPr>
          <a:xfrm>
            <a:off x="4208566" y="6300028"/>
            <a:ext cx="4467890" cy="369332"/>
          </a:xfrm>
          <a:prstGeom prst="rect">
            <a:avLst/>
          </a:prstGeom>
        </p:spPr>
        <p:txBody>
          <a:bodyPr wrap="none">
            <a:spAutoFit/>
          </a:bodyPr>
          <a:lstStyle/>
          <a:p>
            <a:r>
              <a:rPr lang="he-IL" dirty="0">
                <a:solidFill>
                  <a:srgbClr val="1F497D"/>
                </a:solidFill>
              </a:rPr>
              <a:t>* </a:t>
            </a:r>
            <a:r>
              <a:rPr lang="he-IL" sz="1600" dirty="0">
                <a:solidFill>
                  <a:srgbClr val="1F497D"/>
                </a:solidFill>
              </a:rPr>
              <a:t>תרגול מיומנויות הנדרשות בבחינת הבגרות במעבדה.</a:t>
            </a:r>
            <a:endParaRPr lang="he-IL" sz="1600" dirty="0">
              <a:solidFill>
                <a:prstClr val="black"/>
              </a:solidFill>
            </a:endParaRPr>
          </a:p>
        </p:txBody>
      </p:sp>
      <p:sp>
        <p:nvSpPr>
          <p:cNvPr id="3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65</a:t>
            </a:fld>
            <a:endParaRPr lang="he-IL" sz="1100" dirty="0" smtClean="0">
              <a:solidFill>
                <a:prstClr val="white">
                  <a:lumMod val="75000"/>
                </a:prstClr>
              </a:solidFill>
            </a:endParaRPr>
          </a:p>
        </p:txBody>
      </p:sp>
      <p:sp>
        <p:nvSpPr>
          <p:cNvPr id="3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086902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A3BAA9F-B10C-438D-82A7-3F5487A05EBE}" type="slidenum">
              <a:rPr lang="he-IL" sz="1800" smtClean="0"/>
              <a:pPr fontAlgn="base">
                <a:spcBef>
                  <a:spcPct val="0"/>
                </a:spcBef>
                <a:spcAft>
                  <a:spcPct val="0"/>
                </a:spcAft>
                <a:defRPr/>
              </a:pPr>
              <a:t>66</a:t>
            </a:fld>
            <a:endParaRPr lang="he-IL" sz="1800" dirty="0" smtClean="0"/>
          </a:p>
        </p:txBody>
      </p:sp>
      <p:sp>
        <p:nvSpPr>
          <p:cNvPr id="27652" name="כותרת 8"/>
          <p:cNvSpPr>
            <a:spLocks noGrp="1"/>
          </p:cNvSpPr>
          <p:nvPr>
            <p:ph type="title"/>
          </p:nvPr>
        </p:nvSpPr>
        <p:spPr bwMode="auto">
          <a:xfrm>
            <a:off x="285750" y="7147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תשובה: ניסוי פבלוב (בשילוב עם דרכי החקר)</a:t>
            </a:r>
            <a:endParaRPr lang="he-IL" sz="1800" dirty="0" smtClean="0">
              <a:solidFill>
                <a:schemeClr val="accent3"/>
              </a:solidFill>
            </a:endParaRPr>
          </a:p>
        </p:txBody>
      </p:sp>
      <p:sp>
        <p:nvSpPr>
          <p:cNvPr id="35845" name="מציין מיקום של מספר שקופית 3"/>
          <p:cNvSpPr txBox="1">
            <a:spLocks/>
          </p:cNvSpPr>
          <p:nvPr/>
        </p:nvSpPr>
        <p:spPr bwMode="auto">
          <a:xfrm>
            <a:off x="20" y="651831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8DCEC77-3C0D-4371-BA2D-2A35C50BA073}" type="slidenum">
              <a:rPr lang="en-US" sz="1400">
                <a:solidFill>
                  <a:srgbClr val="000000"/>
                </a:solidFill>
                <a:latin typeface="Times New Roman" pitchFamily="18" charset="0"/>
              </a:rPr>
              <a:pPr eaLnBrk="1" hangingPunct="1"/>
              <a:t>66</a:t>
            </a:fld>
            <a:endParaRPr lang="en-US" sz="1400" dirty="0">
              <a:solidFill>
                <a:srgbClr val="000000"/>
              </a:solidFill>
              <a:latin typeface="Times New Roman" pitchFamily="18" charset="0"/>
            </a:endParaRPr>
          </a:p>
        </p:txBody>
      </p:sp>
      <p:sp>
        <p:nvSpPr>
          <p:cNvPr id="44" name="TextBox 43"/>
          <p:cNvSpPr txBox="1"/>
          <p:nvPr/>
        </p:nvSpPr>
        <p:spPr>
          <a:xfrm>
            <a:off x="395536" y="438869"/>
            <a:ext cx="8183563" cy="1477963"/>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23:</a:t>
            </a:r>
            <a:endParaRPr lang="he-IL" b="1" dirty="0">
              <a:solidFill>
                <a:srgbClr val="1F497D"/>
              </a:solidFill>
            </a:endParaRPr>
          </a:p>
          <a:p>
            <a:pPr>
              <a:defRPr/>
            </a:pPr>
            <a:r>
              <a:rPr lang="he-IL" dirty="0">
                <a:solidFill>
                  <a:srgbClr val="1F497D"/>
                </a:solidFill>
              </a:rPr>
              <a:t>א. שאלת החקר: האם </a:t>
            </a:r>
            <a:r>
              <a:rPr lang="he-IL" u="sng" dirty="0">
                <a:solidFill>
                  <a:srgbClr val="FF6600"/>
                </a:solidFill>
              </a:rPr>
              <a:t>מראה האוכל, ריחו וטעמו</a:t>
            </a:r>
            <a:r>
              <a:rPr lang="he-IL" dirty="0">
                <a:solidFill>
                  <a:srgbClr val="FF6600"/>
                </a:solidFill>
              </a:rPr>
              <a:t> </a:t>
            </a:r>
            <a:r>
              <a:rPr lang="he-IL" dirty="0">
                <a:solidFill>
                  <a:srgbClr val="1F497D"/>
                </a:solidFill>
              </a:rPr>
              <a:t>משפיעים על </a:t>
            </a:r>
            <a:r>
              <a:rPr lang="he-IL" u="sng" dirty="0">
                <a:solidFill>
                  <a:srgbClr val="FF6600"/>
                </a:solidFill>
              </a:rPr>
              <a:t>קצב הפרשת הרוק</a:t>
            </a:r>
            <a:r>
              <a:rPr lang="he-IL" dirty="0">
                <a:solidFill>
                  <a:srgbClr val="1F497D"/>
                </a:solidFill>
              </a:rPr>
              <a:t>?</a:t>
            </a:r>
          </a:p>
          <a:p>
            <a:pPr>
              <a:defRPr/>
            </a:pPr>
            <a:endParaRPr lang="he-IL" dirty="0">
              <a:solidFill>
                <a:srgbClr val="1F497D"/>
              </a:solidFill>
            </a:endParaRPr>
          </a:p>
          <a:p>
            <a:pPr>
              <a:defRPr/>
            </a:pPr>
            <a:r>
              <a:rPr lang="he-IL" dirty="0">
                <a:solidFill>
                  <a:srgbClr val="1F497D"/>
                </a:solidFill>
              </a:rPr>
              <a:t>ב. גרף עמודות. נימוק: המשתנה הבלתי תלוי (סוג הגירוי: ריח, מראה, טעם), </a:t>
            </a:r>
          </a:p>
          <a:p>
            <a:pPr>
              <a:defRPr/>
            </a:pPr>
            <a:r>
              <a:rPr lang="he-IL" dirty="0">
                <a:solidFill>
                  <a:srgbClr val="1F497D"/>
                </a:solidFill>
              </a:rPr>
              <a:t>    הוא משתנה בדיד.</a:t>
            </a:r>
          </a:p>
        </p:txBody>
      </p:sp>
      <p:grpSp>
        <p:nvGrpSpPr>
          <p:cNvPr id="35847" name="קבוצה 15"/>
          <p:cNvGrpSpPr>
            <a:grpSpLocks/>
          </p:cNvGrpSpPr>
          <p:nvPr/>
        </p:nvGrpSpPr>
        <p:grpSpPr bwMode="auto">
          <a:xfrm>
            <a:off x="508000" y="2070100"/>
            <a:ext cx="4267200" cy="2046288"/>
            <a:chOff x="531356" y="1630361"/>
            <a:chExt cx="4267666" cy="2046148"/>
          </a:xfrm>
        </p:grpSpPr>
        <p:pic>
          <p:nvPicPr>
            <p:cNvPr id="35880" name="Picture 1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94072" y="2207434"/>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1" name="Picture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1356" y="1630361"/>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flipV="1">
              <a:off x="2379408" y="2208171"/>
              <a:ext cx="1400328" cy="14127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flipV="1">
              <a:off x="1476022" y="1989111"/>
              <a:ext cx="566799" cy="21906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a:off x="1234696" y="2193885"/>
              <a:ext cx="241326" cy="65876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5885" name="מלבן 11"/>
            <p:cNvSpPr>
              <a:spLocks noChangeArrowheads="1"/>
            </p:cNvSpPr>
            <p:nvPr/>
          </p:nvSpPr>
          <p:spPr bwMode="auto">
            <a:xfrm>
              <a:off x="1005558" y="1769048"/>
              <a:ext cx="497306" cy="3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5886" name="מלבן 25"/>
            <p:cNvSpPr>
              <a:spLocks noChangeArrowheads="1"/>
            </p:cNvSpPr>
            <p:nvPr/>
          </p:nvSpPr>
          <p:spPr bwMode="auto">
            <a:xfrm>
              <a:off x="827584" y="2814856"/>
              <a:ext cx="1145323" cy="58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sp>
        <p:nvSpPr>
          <p:cNvPr id="35848" name="מלבן 10"/>
          <p:cNvSpPr>
            <a:spLocks noChangeArrowheads="1"/>
          </p:cNvSpPr>
          <p:nvPr/>
        </p:nvSpPr>
        <p:spPr bwMode="auto">
          <a:xfrm>
            <a:off x="2516704" y="1901825"/>
            <a:ext cx="10647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F497D"/>
                </a:solidFill>
              </a:rPr>
              <a:t>מראה אוכל</a:t>
            </a:r>
            <a:endParaRPr lang="he-IL" sz="1600" dirty="0">
              <a:solidFill>
                <a:srgbClr val="000000"/>
              </a:solidFill>
            </a:endParaRPr>
          </a:p>
        </p:txBody>
      </p:sp>
      <p:grpSp>
        <p:nvGrpSpPr>
          <p:cNvPr id="35849" name="קבוצה 16"/>
          <p:cNvGrpSpPr>
            <a:grpSpLocks/>
          </p:cNvGrpSpPr>
          <p:nvPr/>
        </p:nvGrpSpPr>
        <p:grpSpPr bwMode="auto">
          <a:xfrm>
            <a:off x="5572145" y="4335464"/>
            <a:ext cx="2671763" cy="2103294"/>
            <a:chOff x="728379" y="4165397"/>
            <a:chExt cx="2671360" cy="2102781"/>
          </a:xfrm>
        </p:grpSpPr>
        <p:grpSp>
          <p:nvGrpSpPr>
            <p:cNvPr id="35871" name="קבוצה 8"/>
            <p:cNvGrpSpPr>
              <a:grpSpLocks/>
            </p:cNvGrpSpPr>
            <p:nvPr/>
          </p:nvGrpSpPr>
          <p:grpSpPr bwMode="auto">
            <a:xfrm>
              <a:off x="728379" y="4165397"/>
              <a:ext cx="2671360" cy="2046148"/>
              <a:chOff x="651327" y="4140099"/>
              <a:chExt cx="2671360" cy="2046148"/>
            </a:xfrm>
          </p:grpSpPr>
          <p:grpSp>
            <p:nvGrpSpPr>
              <p:cNvPr id="35875" name="קבוצה 4"/>
              <p:cNvGrpSpPr>
                <a:grpSpLocks/>
              </p:cNvGrpSpPr>
              <p:nvPr/>
            </p:nvGrpSpPr>
            <p:grpSpPr bwMode="auto">
              <a:xfrm>
                <a:off x="651327" y="4140099"/>
                <a:ext cx="2671360" cy="2046148"/>
                <a:chOff x="3932495" y="4221088"/>
                <a:chExt cx="2671360" cy="2046148"/>
              </a:xfrm>
            </p:grpSpPr>
            <p:pic>
              <p:nvPicPr>
                <p:cNvPr id="35878" name="Picture 1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22510" y="5248700"/>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9" name="Picture 1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32495" y="4221088"/>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9" name="מחבר חץ ישר 28"/>
              <p:cNvCxnSpPr/>
              <p:nvPr/>
            </p:nvCxnSpPr>
            <p:spPr>
              <a:xfrm flipH="1" flipV="1">
                <a:off x="1475116" y="4400386"/>
                <a:ext cx="919023" cy="111732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a:off x="1302104" y="4490850"/>
                <a:ext cx="373007" cy="936397"/>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35872" name="מלבן 36"/>
            <p:cNvSpPr>
              <a:spLocks noChangeArrowheads="1"/>
            </p:cNvSpPr>
            <p:nvPr/>
          </p:nvSpPr>
          <p:spPr bwMode="auto">
            <a:xfrm>
              <a:off x="1930577" y="5683546"/>
              <a:ext cx="721563" cy="58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טעם</a:t>
              </a:r>
            </a:p>
            <a:p>
              <a:pPr algn="ctr"/>
              <a:r>
                <a:rPr lang="he-IL" sz="1600" dirty="0">
                  <a:solidFill>
                    <a:srgbClr val="1F497D"/>
                  </a:solidFill>
                </a:rPr>
                <a:t> האוכל</a:t>
              </a:r>
              <a:endParaRPr lang="he-IL" sz="1600" dirty="0">
                <a:solidFill>
                  <a:srgbClr val="000000"/>
                </a:solidFill>
              </a:endParaRPr>
            </a:p>
          </p:txBody>
        </p:sp>
        <p:sp>
          <p:nvSpPr>
            <p:cNvPr id="35873" name="מלבן 37"/>
            <p:cNvSpPr>
              <a:spLocks noChangeArrowheads="1"/>
            </p:cNvSpPr>
            <p:nvPr/>
          </p:nvSpPr>
          <p:spPr bwMode="auto">
            <a:xfrm>
              <a:off x="1144144" y="4231831"/>
              <a:ext cx="497177"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5874" name="מלבן 38"/>
            <p:cNvSpPr>
              <a:spLocks noChangeArrowheads="1"/>
            </p:cNvSpPr>
            <p:nvPr/>
          </p:nvSpPr>
          <p:spPr bwMode="auto">
            <a:xfrm>
              <a:off x="1068680" y="5463936"/>
              <a:ext cx="1145323" cy="58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grpSp>
        <p:nvGrpSpPr>
          <p:cNvPr id="35850" name="קבוצה 17"/>
          <p:cNvGrpSpPr>
            <a:grpSpLocks/>
          </p:cNvGrpSpPr>
          <p:nvPr/>
        </p:nvGrpSpPr>
        <p:grpSpPr bwMode="auto">
          <a:xfrm>
            <a:off x="536575" y="4383088"/>
            <a:ext cx="4267200" cy="2044700"/>
            <a:chOff x="535844" y="4382303"/>
            <a:chExt cx="4267666" cy="2046148"/>
          </a:xfrm>
        </p:grpSpPr>
        <p:grpSp>
          <p:nvGrpSpPr>
            <p:cNvPr id="35861" name="קבוצה 51"/>
            <p:cNvGrpSpPr>
              <a:grpSpLocks/>
            </p:cNvGrpSpPr>
            <p:nvPr/>
          </p:nvGrpSpPr>
          <p:grpSpPr bwMode="auto">
            <a:xfrm>
              <a:off x="535844" y="4382303"/>
              <a:ext cx="4267666" cy="2046148"/>
              <a:chOff x="510396" y="1623027"/>
              <a:chExt cx="4267666" cy="2046148"/>
            </a:xfrm>
          </p:grpSpPr>
          <p:grpSp>
            <p:nvGrpSpPr>
              <p:cNvPr id="35863" name="קבוצה 52"/>
              <p:cNvGrpSpPr>
                <a:grpSpLocks/>
              </p:cNvGrpSpPr>
              <p:nvPr/>
            </p:nvGrpSpPr>
            <p:grpSpPr bwMode="auto">
              <a:xfrm>
                <a:off x="510396" y="1623027"/>
                <a:ext cx="4267666" cy="2046148"/>
                <a:chOff x="531356" y="1630361"/>
                <a:chExt cx="4267666" cy="2046148"/>
              </a:xfrm>
            </p:grpSpPr>
            <p:pic>
              <p:nvPicPr>
                <p:cNvPr id="35866" name="Picture 1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94072" y="2207434"/>
                  <a:ext cx="1504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7" name="Picture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1356" y="1630361"/>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מחבר חץ ישר 59"/>
                <p:cNvCxnSpPr/>
                <p:nvPr/>
              </p:nvCxnSpPr>
              <p:spPr>
                <a:xfrm>
                  <a:off x="1234696" y="2194322"/>
                  <a:ext cx="241326" cy="65928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5869" name="מלבן 60"/>
                <p:cNvSpPr>
                  <a:spLocks noChangeArrowheads="1"/>
                </p:cNvSpPr>
                <p:nvPr/>
              </p:nvSpPr>
              <p:spPr bwMode="auto">
                <a:xfrm>
                  <a:off x="1005558" y="1769048"/>
                  <a:ext cx="497306" cy="33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sp>
              <p:nvSpPr>
                <p:cNvPr id="35870" name="מלבן 61"/>
                <p:cNvSpPr>
                  <a:spLocks noChangeArrowheads="1"/>
                </p:cNvSpPr>
                <p:nvPr/>
              </p:nvSpPr>
              <p:spPr bwMode="auto">
                <a:xfrm>
                  <a:off x="827584" y="2814856"/>
                  <a:ext cx="1145323" cy="58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grpSp>
          <p:cxnSp>
            <p:nvCxnSpPr>
              <p:cNvPr id="54" name="מחבר חץ ישר 53"/>
              <p:cNvCxnSpPr/>
              <p:nvPr/>
            </p:nvCxnSpPr>
            <p:spPr>
              <a:xfrm flipH="1" flipV="1">
                <a:off x="1378854" y="2090083"/>
                <a:ext cx="1320944" cy="55601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5" name="מחבר חץ ישר 54"/>
              <p:cNvCxnSpPr/>
              <p:nvPr/>
            </p:nvCxnSpPr>
            <p:spPr>
              <a:xfrm flipH="1" flipV="1">
                <a:off x="2861741" y="2646101"/>
                <a:ext cx="411207" cy="4448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35862" name="מלבן 62"/>
            <p:cNvSpPr>
              <a:spLocks noChangeArrowheads="1"/>
            </p:cNvSpPr>
            <p:nvPr/>
          </p:nvSpPr>
          <p:spPr bwMode="auto">
            <a:xfrm>
              <a:off x="2641364" y="5449913"/>
              <a:ext cx="664037" cy="58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ריח </a:t>
              </a:r>
            </a:p>
            <a:p>
              <a:pPr algn="ctr"/>
              <a:r>
                <a:rPr lang="he-IL" sz="1600" dirty="0">
                  <a:solidFill>
                    <a:srgbClr val="1F497D"/>
                  </a:solidFill>
                </a:rPr>
                <a:t>האוכל</a:t>
              </a:r>
              <a:endParaRPr lang="he-IL" sz="1600" dirty="0">
                <a:solidFill>
                  <a:srgbClr val="000000"/>
                </a:solidFill>
              </a:endParaRPr>
            </a:p>
          </p:txBody>
        </p:sp>
      </p:grpSp>
      <p:sp>
        <p:nvSpPr>
          <p:cNvPr id="35851" name="מלבן 22"/>
          <p:cNvSpPr>
            <a:spLocks noChangeArrowheads="1"/>
          </p:cNvSpPr>
          <p:nvPr/>
        </p:nvSpPr>
        <p:spPr bwMode="auto">
          <a:xfrm>
            <a:off x="4506111" y="971436"/>
            <a:ext cx="1794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משתנה בלתי תלוי</a:t>
            </a:r>
            <a:endParaRPr lang="he-IL" dirty="0">
              <a:solidFill>
                <a:srgbClr val="000000"/>
              </a:solidFill>
            </a:endParaRPr>
          </a:p>
        </p:txBody>
      </p:sp>
      <p:sp>
        <p:nvSpPr>
          <p:cNvPr id="35852" name="מלבן 63"/>
          <p:cNvSpPr>
            <a:spLocks noChangeArrowheads="1"/>
          </p:cNvSpPr>
          <p:nvPr/>
        </p:nvSpPr>
        <p:spPr bwMode="auto">
          <a:xfrm>
            <a:off x="1763688" y="971436"/>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משתנה  תלוי</a:t>
            </a:r>
            <a:endParaRPr lang="he-IL" dirty="0">
              <a:solidFill>
                <a:srgbClr val="000000"/>
              </a:solidFill>
            </a:endParaRPr>
          </a:p>
        </p:txBody>
      </p:sp>
      <p:grpSp>
        <p:nvGrpSpPr>
          <p:cNvPr id="35853" name="קבוצה 28675"/>
          <p:cNvGrpSpPr>
            <a:grpSpLocks/>
          </p:cNvGrpSpPr>
          <p:nvPr/>
        </p:nvGrpSpPr>
        <p:grpSpPr bwMode="auto">
          <a:xfrm>
            <a:off x="5224298" y="1762165"/>
            <a:ext cx="3394263" cy="2276527"/>
            <a:chOff x="5223515" y="1761714"/>
            <a:chExt cx="3395258" cy="2276848"/>
          </a:xfrm>
        </p:grpSpPr>
        <p:cxnSp>
          <p:nvCxnSpPr>
            <p:cNvPr id="30" name="מחבר חץ ישר 29"/>
            <p:cNvCxnSpPr/>
            <p:nvPr/>
          </p:nvCxnSpPr>
          <p:spPr>
            <a:xfrm flipV="1">
              <a:off x="5989101" y="1761714"/>
              <a:ext cx="0" cy="19068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מחבר חץ ישר 68"/>
            <p:cNvCxnSpPr/>
            <p:nvPr/>
          </p:nvCxnSpPr>
          <p:spPr>
            <a:xfrm>
              <a:off x="5954166" y="3668571"/>
              <a:ext cx="22898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5" name="מלבן 28674"/>
            <p:cNvSpPr/>
            <p:nvPr/>
          </p:nvSpPr>
          <p:spPr>
            <a:xfrm>
              <a:off x="6597291" y="2271374"/>
              <a:ext cx="177852" cy="1397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3" name="מלבן 72"/>
            <p:cNvSpPr/>
            <p:nvPr/>
          </p:nvSpPr>
          <p:spPr>
            <a:xfrm>
              <a:off x="7226126" y="2515883"/>
              <a:ext cx="177852" cy="115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4" name="מלבן 73"/>
            <p:cNvSpPr/>
            <p:nvPr/>
          </p:nvSpPr>
          <p:spPr>
            <a:xfrm>
              <a:off x="7740627" y="2715937"/>
              <a:ext cx="177852" cy="952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5859" name="מלבן 74"/>
            <p:cNvSpPr>
              <a:spLocks noChangeArrowheads="1"/>
            </p:cNvSpPr>
            <p:nvPr/>
          </p:nvSpPr>
          <p:spPr bwMode="auto">
            <a:xfrm>
              <a:off x="7566574" y="3669178"/>
              <a:ext cx="1052199" cy="36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סוג הגירוי</a:t>
              </a:r>
              <a:endParaRPr lang="he-IL" dirty="0">
                <a:solidFill>
                  <a:srgbClr val="000000"/>
                </a:solidFill>
              </a:endParaRPr>
            </a:p>
          </p:txBody>
        </p:sp>
        <p:sp>
          <p:nvSpPr>
            <p:cNvPr id="35860" name="מלבן 75"/>
            <p:cNvSpPr>
              <a:spLocks noChangeArrowheads="1"/>
            </p:cNvSpPr>
            <p:nvPr/>
          </p:nvSpPr>
          <p:spPr bwMode="auto">
            <a:xfrm>
              <a:off x="5223515" y="1930991"/>
              <a:ext cx="701039" cy="64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כמות </a:t>
              </a:r>
            </a:p>
            <a:p>
              <a:r>
                <a:rPr lang="he-IL" dirty="0">
                  <a:solidFill>
                    <a:srgbClr val="1F497D"/>
                  </a:solidFill>
                </a:rPr>
                <a:t>הרוק</a:t>
              </a:r>
            </a:p>
          </p:txBody>
        </p:sp>
      </p:grpSp>
      <p:sp>
        <p:nvSpPr>
          <p:cNvPr id="48" name="מלבן 36"/>
          <p:cNvSpPr>
            <a:spLocks noChangeArrowheads="1"/>
          </p:cNvSpPr>
          <p:nvPr/>
        </p:nvSpPr>
        <p:spPr bwMode="auto">
          <a:xfrm>
            <a:off x="641192" y="6518275"/>
            <a:ext cx="1622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he-IL" sz="1100" dirty="0">
                <a:solidFill>
                  <a:srgbClr val="1F497D"/>
                </a:solidFill>
              </a:rPr>
              <a:t>תמונות: אורה בר</a:t>
            </a:r>
            <a:endParaRPr lang="he-IL" sz="1100" dirty="0">
              <a:solidFill>
                <a:srgbClr val="000000"/>
              </a:solidFill>
            </a:endParaRPr>
          </a:p>
        </p:txBody>
      </p:sp>
      <p:sp>
        <p:nvSpPr>
          <p:cNvPr id="49"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0378308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82AA2D-5630-483E-9391-DC318F98D071}" type="slidenum">
              <a:rPr lang="he-IL" sz="1800" smtClean="0"/>
              <a:pPr fontAlgn="base">
                <a:spcBef>
                  <a:spcPct val="0"/>
                </a:spcBef>
                <a:spcAft>
                  <a:spcPct val="0"/>
                </a:spcAft>
                <a:defRPr/>
              </a:pPr>
              <a:t>67</a:t>
            </a:fld>
            <a:endParaRPr lang="he-IL" sz="1800" dirty="0" smtClean="0"/>
          </a:p>
        </p:txBody>
      </p:sp>
      <p:sp>
        <p:nvSpPr>
          <p:cNvPr id="27652" name="כותרת 8"/>
          <p:cNvSpPr>
            <a:spLocks noGrp="1"/>
          </p:cNvSpPr>
          <p:nvPr>
            <p:ph type="title"/>
          </p:nvPr>
        </p:nvSpPr>
        <p:spPr bwMode="auto">
          <a:xfrm>
            <a:off x="285750" y="7147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רפלקס מותנה – הרחבה</a:t>
            </a:r>
            <a:endParaRPr lang="he-IL" sz="1800" dirty="0" smtClean="0">
              <a:solidFill>
                <a:schemeClr val="accent3"/>
              </a:solidFill>
            </a:endParaRPr>
          </a:p>
        </p:txBody>
      </p:sp>
      <p:sp>
        <p:nvSpPr>
          <p:cNvPr id="36869" name="מציין מיקום של מספר שקופית 3"/>
          <p:cNvSpPr txBox="1">
            <a:spLocks/>
          </p:cNvSpPr>
          <p:nvPr/>
        </p:nvSpPr>
        <p:spPr bwMode="auto">
          <a:xfrm>
            <a:off x="20" y="6518315"/>
            <a:ext cx="442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761D46-FFA3-4C13-A86B-13BBF1F6216F}" type="slidenum">
              <a:rPr lang="en-US" sz="1400">
                <a:solidFill>
                  <a:srgbClr val="000000"/>
                </a:solidFill>
                <a:latin typeface="Times New Roman" pitchFamily="18" charset="0"/>
              </a:rPr>
              <a:pPr eaLnBrk="1" hangingPunct="1"/>
              <a:t>67</a:t>
            </a:fld>
            <a:endParaRPr lang="en-US" sz="1400" dirty="0">
              <a:solidFill>
                <a:srgbClr val="000000"/>
              </a:solidFill>
              <a:latin typeface="Times New Roman" pitchFamily="18" charset="0"/>
            </a:endParaRPr>
          </a:p>
        </p:txBody>
      </p:sp>
      <p:sp>
        <p:nvSpPr>
          <p:cNvPr id="44" name="TextBox 43"/>
          <p:cNvSpPr txBox="1"/>
          <p:nvPr/>
        </p:nvSpPr>
        <p:spPr>
          <a:xfrm>
            <a:off x="311170" y="530265"/>
            <a:ext cx="8183563" cy="1477963"/>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פבלוב מצא שגם מחשבה יכולה לגרום להפרשת רוק.</a:t>
            </a:r>
          </a:p>
          <a:p>
            <a:pPr>
              <a:defRPr/>
            </a:pPr>
            <a:r>
              <a:rPr lang="he-IL" dirty="0">
                <a:solidFill>
                  <a:prstClr val="black"/>
                </a:solidFill>
              </a:rPr>
              <a:t>בהמשך הניסויים הוא השמיע צלצול פעמון בכל פעם שנתן לכלב אוכל טעים.</a:t>
            </a:r>
          </a:p>
          <a:p>
            <a:pPr>
              <a:defRPr/>
            </a:pPr>
            <a:r>
              <a:rPr lang="he-IL" dirty="0">
                <a:solidFill>
                  <a:prstClr val="black"/>
                </a:solidFill>
              </a:rPr>
              <a:t>לאחר כמה פעמים התברר לו שגם כשרק השמיע צלצול פעמון, עדיין הפריש הכלב רוק.</a:t>
            </a:r>
          </a:p>
          <a:p>
            <a:pPr>
              <a:defRPr/>
            </a:pPr>
            <a:r>
              <a:rPr lang="he-IL" dirty="0">
                <a:solidFill>
                  <a:prstClr val="black"/>
                </a:solidFill>
              </a:rPr>
              <a:t>כלומר, מוחו של הכלב קישר בין צליל הפעמון ובין האוכל. תגובה זו של הכלב נקראת</a:t>
            </a:r>
          </a:p>
          <a:p>
            <a:pPr>
              <a:defRPr/>
            </a:pPr>
            <a:r>
              <a:rPr lang="he-IL" dirty="0">
                <a:solidFill>
                  <a:srgbClr val="FF6600"/>
                </a:solidFill>
              </a:rPr>
              <a:t>רפלקס מותנה</a:t>
            </a:r>
            <a:r>
              <a:rPr lang="he-IL" dirty="0">
                <a:solidFill>
                  <a:srgbClr val="1F497D"/>
                </a:solidFill>
              </a:rPr>
              <a:t>.</a:t>
            </a:r>
          </a:p>
        </p:txBody>
      </p:sp>
      <p:pic>
        <p:nvPicPr>
          <p:cNvPr id="36871" name="Picture 9" descr="http://upload.wikimedia.org/wikipedia/commons/5/56/Ivan_Pavlov_%28Nobel%29.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345363" y="4799013"/>
            <a:ext cx="133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709614" y="6100803"/>
            <a:ext cx="6489700" cy="369887"/>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לאות הוקרה על תגליותיו הוענק לפבלוב פרס נובל לרפואה לשנת 1904.</a:t>
            </a:r>
          </a:p>
        </p:txBody>
      </p:sp>
      <p:grpSp>
        <p:nvGrpSpPr>
          <p:cNvPr id="36873" name="קבוצה 4"/>
          <p:cNvGrpSpPr>
            <a:grpSpLocks/>
          </p:cNvGrpSpPr>
          <p:nvPr/>
        </p:nvGrpSpPr>
        <p:grpSpPr bwMode="auto">
          <a:xfrm>
            <a:off x="4673620" y="2060575"/>
            <a:ext cx="4283075" cy="3638049"/>
            <a:chOff x="4597400" y="2060575"/>
            <a:chExt cx="4283075" cy="3638595"/>
          </a:xfrm>
        </p:grpSpPr>
        <p:grpSp>
          <p:nvGrpSpPr>
            <p:cNvPr id="36893" name="קבוצה 37"/>
            <p:cNvGrpSpPr>
              <a:grpSpLocks/>
            </p:cNvGrpSpPr>
            <p:nvPr/>
          </p:nvGrpSpPr>
          <p:grpSpPr bwMode="auto">
            <a:xfrm>
              <a:off x="4597400" y="2060575"/>
              <a:ext cx="4283075" cy="3054350"/>
              <a:chOff x="3203848" y="1951113"/>
              <a:chExt cx="4282155" cy="3054088"/>
            </a:xfrm>
          </p:grpSpPr>
          <p:pic>
            <p:nvPicPr>
              <p:cNvPr id="43" name="Picture 2" descr="http://t2.gstatic.com/images?q=tbn:ANd9GcQC6UP_3hWgIU7wyeZOEktYxYbuWwGHffQYFVNNQ33SbNEWe0W7qg"/>
              <p:cNvPicPr>
                <a:picLocks noChangeAspect="1" noChangeArrowheads="1"/>
              </p:cNvPicPr>
              <p:nvPr/>
            </p:nvPicPr>
            <p:blipFill>
              <a:blip r:embed="rId3" cstate="email">
                <a:duotone>
                  <a:schemeClr val="accent4">
                    <a:shade val="45000"/>
                    <a:satMod val="135000"/>
                  </a:schemeClr>
                  <a:prstClr val="white"/>
                </a:duotone>
                <a:extLst/>
              </a:blip>
              <a:srcRect/>
              <a:stretch>
                <a:fillRect/>
              </a:stretch>
            </p:blipFill>
            <p:spPr bwMode="auto">
              <a:xfrm>
                <a:off x="4975359" y="1951113"/>
                <a:ext cx="830577" cy="924163"/>
              </a:xfrm>
              <a:prstGeom prst="rect">
                <a:avLst/>
              </a:prstGeom>
              <a:noFill/>
              <a:extLst/>
            </p:spPr>
          </p:pic>
          <p:grpSp>
            <p:nvGrpSpPr>
              <p:cNvPr id="36896" name="קבוצה 38"/>
              <p:cNvGrpSpPr>
                <a:grpSpLocks/>
              </p:cNvGrpSpPr>
              <p:nvPr/>
            </p:nvGrpSpPr>
            <p:grpSpPr bwMode="auto">
              <a:xfrm>
                <a:off x="3203848" y="2875076"/>
                <a:ext cx="3820491" cy="2130125"/>
                <a:chOff x="4514560" y="3428336"/>
                <a:chExt cx="3820491" cy="2130125"/>
              </a:xfrm>
            </p:grpSpPr>
            <p:pic>
              <p:nvPicPr>
                <p:cNvPr id="36899" name="Picture 1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14560" y="3512313"/>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27747" y="3428336"/>
                  <a:ext cx="1107304" cy="7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 name="מחבר חץ ישר 39"/>
              <p:cNvCxnSpPr/>
              <p:nvPr/>
            </p:nvCxnSpPr>
            <p:spPr>
              <a:xfrm flipH="1">
                <a:off x="3687932" y="2625844"/>
                <a:ext cx="1388764" cy="86365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2" name="הסבר ענן 41"/>
              <p:cNvSpPr/>
              <p:nvPr/>
            </p:nvSpPr>
            <p:spPr>
              <a:xfrm rot="21359421">
                <a:off x="5456027" y="2692524"/>
                <a:ext cx="2029976" cy="1087507"/>
              </a:xfrm>
              <a:prstGeom prst="cloudCallout">
                <a:avLst>
                  <a:gd name="adj1" fmla="val -91691"/>
                  <a:gd name="adj2" fmla="val -5262"/>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36894" name="מלבן 46"/>
            <p:cNvSpPr>
              <a:spLocks noChangeArrowheads="1"/>
            </p:cNvSpPr>
            <p:nvPr/>
          </p:nvSpPr>
          <p:spPr bwMode="auto">
            <a:xfrm>
              <a:off x="5012183" y="5329783"/>
              <a:ext cx="995785" cy="3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רק פעמון</a:t>
              </a:r>
              <a:endParaRPr lang="he-IL" dirty="0">
                <a:solidFill>
                  <a:prstClr val="black"/>
                </a:solidFill>
              </a:endParaRPr>
            </a:p>
          </p:txBody>
        </p:sp>
      </p:grpSp>
      <p:sp>
        <p:nvSpPr>
          <p:cNvPr id="11" name="חץ ימינה 10"/>
          <p:cNvSpPr/>
          <p:nvPr/>
        </p:nvSpPr>
        <p:spPr>
          <a:xfrm>
            <a:off x="4117995" y="4270415"/>
            <a:ext cx="441325" cy="3714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cxnSp>
        <p:nvCxnSpPr>
          <p:cNvPr id="45" name="מחבר חץ ישר 44"/>
          <p:cNvCxnSpPr/>
          <p:nvPr/>
        </p:nvCxnSpPr>
        <p:spPr bwMode="auto">
          <a:xfrm>
            <a:off x="5300673" y="3706813"/>
            <a:ext cx="350837" cy="506412"/>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36876" name="קבוצה 16"/>
          <p:cNvGrpSpPr>
            <a:grpSpLocks/>
          </p:cNvGrpSpPr>
          <p:nvPr/>
        </p:nvGrpSpPr>
        <p:grpSpPr bwMode="auto">
          <a:xfrm>
            <a:off x="611188" y="1820867"/>
            <a:ext cx="3897312" cy="3887439"/>
            <a:chOff x="903288" y="1901825"/>
            <a:chExt cx="3604863" cy="3581987"/>
          </a:xfrm>
        </p:grpSpPr>
        <p:grpSp>
          <p:nvGrpSpPr>
            <p:cNvPr id="36877" name="קבוצה 8"/>
            <p:cNvGrpSpPr>
              <a:grpSpLocks/>
            </p:cNvGrpSpPr>
            <p:nvPr/>
          </p:nvGrpSpPr>
          <p:grpSpPr bwMode="auto">
            <a:xfrm>
              <a:off x="903288" y="1901825"/>
              <a:ext cx="3604863" cy="3054350"/>
              <a:chOff x="3203848" y="1951113"/>
              <a:chExt cx="3604623" cy="3054088"/>
            </a:xfrm>
          </p:grpSpPr>
          <p:grpSp>
            <p:nvGrpSpPr>
              <p:cNvPr id="36888" name="קבוצה 28673"/>
              <p:cNvGrpSpPr>
                <a:grpSpLocks/>
              </p:cNvGrpSpPr>
              <p:nvPr/>
            </p:nvGrpSpPr>
            <p:grpSpPr bwMode="auto">
              <a:xfrm>
                <a:off x="3203848" y="2959053"/>
                <a:ext cx="3604623" cy="2046148"/>
                <a:chOff x="4514560" y="3512313"/>
                <a:chExt cx="3604623" cy="2046148"/>
              </a:xfrm>
            </p:grpSpPr>
            <p:pic>
              <p:nvPicPr>
                <p:cNvPr id="36891" name="Picture 1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11879" y="3947998"/>
                  <a:ext cx="1107304" cy="72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Picture 10"/>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14560" y="3512313"/>
                  <a:ext cx="2671360" cy="204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 name="מחבר חץ ישר 27"/>
              <p:cNvCxnSpPr/>
              <p:nvPr/>
            </p:nvCxnSpPr>
            <p:spPr>
              <a:xfrm flipH="1">
                <a:off x="3810247" y="2831621"/>
                <a:ext cx="1183432" cy="384673"/>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2" descr="http://t2.gstatic.com/images?q=tbn:ANd9GcQC6UP_3hWgIU7wyeZOEktYxYbuWwGHffQYFVNNQ33SbNEWe0W7qg"/>
              <p:cNvPicPr>
                <a:picLocks noChangeAspect="1" noChangeArrowheads="1"/>
              </p:cNvPicPr>
              <p:nvPr/>
            </p:nvPicPr>
            <p:blipFill>
              <a:blip r:embed="rId3" cstate="email">
                <a:duotone>
                  <a:schemeClr val="accent4">
                    <a:shade val="45000"/>
                    <a:satMod val="135000"/>
                  </a:schemeClr>
                  <a:prstClr val="white"/>
                </a:duotone>
                <a:extLst/>
              </a:blip>
              <a:srcRect/>
              <a:stretch>
                <a:fillRect/>
              </a:stretch>
            </p:blipFill>
            <p:spPr bwMode="auto">
              <a:xfrm>
                <a:off x="4975359" y="1951113"/>
                <a:ext cx="830577" cy="924163"/>
              </a:xfrm>
              <a:prstGeom prst="rect">
                <a:avLst/>
              </a:prstGeom>
              <a:noFill/>
              <a:extLst/>
            </p:spPr>
          </p:pic>
        </p:grpSp>
        <p:sp>
          <p:nvSpPr>
            <p:cNvPr id="36878" name="מלבן 9"/>
            <p:cNvSpPr>
              <a:spLocks noChangeArrowheads="1"/>
            </p:cNvSpPr>
            <p:nvPr/>
          </p:nvSpPr>
          <p:spPr bwMode="auto">
            <a:xfrm>
              <a:off x="1334788" y="5143500"/>
              <a:ext cx="1190917" cy="3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1F497D"/>
                  </a:solidFill>
                </a:rPr>
                <a:t>אוכל +פעמון</a:t>
              </a:r>
              <a:endParaRPr lang="he-IL" dirty="0">
                <a:solidFill>
                  <a:prstClr val="black"/>
                </a:solidFill>
              </a:endParaRPr>
            </a:p>
          </p:txBody>
        </p:sp>
        <p:sp>
          <p:nvSpPr>
            <p:cNvPr id="36879" name="מלבן 37"/>
            <p:cNvSpPr>
              <a:spLocks noChangeArrowheads="1"/>
            </p:cNvSpPr>
            <p:nvPr/>
          </p:nvSpPr>
          <p:spPr bwMode="auto">
            <a:xfrm>
              <a:off x="1298437" y="3193201"/>
              <a:ext cx="459939" cy="31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FF6600"/>
                  </a:solidFill>
                </a:rPr>
                <a:t>מוח</a:t>
              </a:r>
            </a:p>
          </p:txBody>
        </p:sp>
        <p:cxnSp>
          <p:nvCxnSpPr>
            <p:cNvPr id="27" name="מחבר חץ ישר 26"/>
            <p:cNvCxnSpPr/>
            <p:nvPr/>
          </p:nvCxnSpPr>
          <p:spPr bwMode="auto">
            <a:xfrm flipH="1">
              <a:off x="2675618" y="3500625"/>
              <a:ext cx="898646" cy="98006"/>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bwMode="auto">
            <a:xfrm flipH="1">
              <a:off x="3276184" y="3943843"/>
              <a:ext cx="574135" cy="4827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bwMode="auto">
            <a:xfrm flipH="1" flipV="1">
              <a:off x="1757883" y="3167115"/>
              <a:ext cx="649022" cy="44175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bwMode="auto">
            <a:xfrm flipH="1" flipV="1">
              <a:off x="1757883" y="3500625"/>
              <a:ext cx="1296576" cy="456382"/>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6884" name="מלבן 61"/>
            <p:cNvSpPr>
              <a:spLocks noChangeArrowheads="1"/>
            </p:cNvSpPr>
            <p:nvPr/>
          </p:nvSpPr>
          <p:spPr bwMode="auto">
            <a:xfrm>
              <a:off x="1067611" y="4111148"/>
              <a:ext cx="1145198" cy="31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b="1" dirty="0">
                  <a:solidFill>
                    <a:srgbClr val="FF6600"/>
                  </a:solidFill>
                </a:rPr>
                <a:t>בלוטות הרוק</a:t>
              </a:r>
            </a:p>
          </p:txBody>
        </p:sp>
        <p:cxnSp>
          <p:nvCxnSpPr>
            <p:cNvPr id="41" name="מחבר חץ ישר 40"/>
            <p:cNvCxnSpPr>
              <a:stCxn id="36879" idx="2"/>
              <a:endCxn id="36884" idx="0"/>
            </p:cNvCxnSpPr>
            <p:nvPr/>
          </p:nvCxnSpPr>
          <p:spPr bwMode="auto">
            <a:xfrm>
              <a:off x="1528406" y="3505153"/>
              <a:ext cx="111804" cy="60599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6886" name="מלבן 10"/>
            <p:cNvSpPr>
              <a:spLocks noChangeArrowheads="1"/>
            </p:cNvSpPr>
            <p:nvPr/>
          </p:nvSpPr>
          <p:spPr bwMode="auto">
            <a:xfrm>
              <a:off x="2773429" y="3211797"/>
              <a:ext cx="984820" cy="31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a:solidFill>
                    <a:srgbClr val="1F497D"/>
                  </a:solidFill>
                </a:rPr>
                <a:t>מראה אוכל</a:t>
              </a:r>
              <a:endParaRPr lang="he-IL" sz="1600" dirty="0">
                <a:solidFill>
                  <a:srgbClr val="000000"/>
                </a:solidFill>
              </a:endParaRPr>
            </a:p>
          </p:txBody>
        </p:sp>
        <p:sp>
          <p:nvSpPr>
            <p:cNvPr id="36887" name="מלבן 62"/>
            <p:cNvSpPr>
              <a:spLocks noChangeArrowheads="1"/>
            </p:cNvSpPr>
            <p:nvPr/>
          </p:nvSpPr>
          <p:spPr bwMode="auto">
            <a:xfrm>
              <a:off x="3211712" y="3917208"/>
              <a:ext cx="614141" cy="53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dirty="0">
                  <a:solidFill>
                    <a:srgbClr val="1F497D"/>
                  </a:solidFill>
                </a:rPr>
                <a:t>ריח </a:t>
              </a:r>
            </a:p>
            <a:p>
              <a:pPr algn="ctr"/>
              <a:r>
                <a:rPr lang="he-IL" sz="1600" dirty="0">
                  <a:solidFill>
                    <a:srgbClr val="1F497D"/>
                  </a:solidFill>
                </a:rPr>
                <a:t>האוכל</a:t>
              </a:r>
              <a:endParaRPr lang="he-IL" sz="1600" dirty="0">
                <a:solidFill>
                  <a:srgbClr val="000000"/>
                </a:solidFill>
              </a:endParaRPr>
            </a:p>
          </p:txBody>
        </p:sp>
      </p:grpSp>
      <p:sp>
        <p:nvSpPr>
          <p:cNvPr id="38"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40408379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C:\Users\O_B\Documents\א נחשון\camel12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3906057-B23C-45F9-8452-BF8C078C24BD}" type="slidenum">
              <a:rPr lang="he-IL" smtClean="0"/>
              <a:pPr fontAlgn="base">
                <a:spcBef>
                  <a:spcPct val="0"/>
                </a:spcBef>
                <a:spcAft>
                  <a:spcPct val="0"/>
                </a:spcAft>
                <a:defRPr/>
              </a:pPr>
              <a:t>68</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שאלה 24: ביולוגיה בחיוך</a:t>
            </a:r>
            <a:endParaRPr lang="he-IL" sz="1800" dirty="0" smtClean="0">
              <a:solidFill>
                <a:schemeClr val="accent6">
                  <a:lumMod val="50000"/>
                  <a:lumOff val="50000"/>
                </a:schemeClr>
              </a:solidFill>
            </a:endParaRPr>
          </a:p>
        </p:txBody>
      </p:sp>
      <p:sp>
        <p:nvSpPr>
          <p:cNvPr id="66566" name="Slide Number Placeholder 15"/>
          <p:cNvSpPr txBox="1">
            <a:spLocks/>
          </p:cNvSpPr>
          <p:nvPr/>
        </p:nvSpPr>
        <p:spPr bwMode="auto">
          <a:xfrm>
            <a:off x="107970" y="652466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D277250-1DBD-4B11-A750-DC677CC5B42F}" type="slidenum">
              <a:rPr lang="he-IL" sz="1100">
                <a:solidFill>
                  <a:srgbClr val="BFBFBF"/>
                </a:solidFill>
              </a:rPr>
              <a:pPr algn="l" eaLnBrk="1" hangingPunct="1"/>
              <a:t>68</a:t>
            </a:fld>
            <a:endParaRPr lang="he-IL" sz="1100" dirty="0">
              <a:solidFill>
                <a:srgbClr val="BFBFBF"/>
              </a:solidFill>
            </a:endParaRPr>
          </a:p>
        </p:txBody>
      </p:sp>
      <p:sp>
        <p:nvSpPr>
          <p:cNvPr id="10" name="TextBox 9"/>
          <p:cNvSpPr txBox="1"/>
          <p:nvPr/>
        </p:nvSpPr>
        <p:spPr>
          <a:xfrm>
            <a:off x="1979615" y="479465"/>
            <a:ext cx="6638925" cy="452431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24:</a:t>
            </a:r>
          </a:p>
          <a:p>
            <a:pPr eaLnBrk="1" hangingPunct="1">
              <a:defRPr/>
            </a:pPr>
            <a:r>
              <a:rPr lang="he-IL" dirty="0" smtClean="0">
                <a:solidFill>
                  <a:srgbClr val="1F497D"/>
                </a:solidFill>
              </a:rPr>
              <a:t>נמצא חייזר בעל מערכת עיכול דומה למערכת העיכול של בני אדם, פרט לכך שאצל החייזר האוכל נכנס דרך החלק התחתון של הגוף ויוצא דרך החלק העליון.</a:t>
            </a:r>
          </a:p>
          <a:p>
            <a:pPr eaLnBrk="1" hangingPunct="1">
              <a:defRPr/>
            </a:pPr>
            <a:endParaRPr lang="he-IL" dirty="0" smtClean="0">
              <a:solidFill>
                <a:srgbClr val="1F497D"/>
              </a:solidFill>
            </a:endParaRPr>
          </a:p>
          <a:p>
            <a:pPr eaLnBrk="1" hangingPunct="1">
              <a:defRPr/>
            </a:pPr>
            <a:r>
              <a:rPr lang="he-IL" dirty="0" smtClean="0">
                <a:solidFill>
                  <a:srgbClr val="1F497D"/>
                </a:solidFill>
              </a:rPr>
              <a:t>א. מה סביר יותר: ששרירי הוושט של החייזר חזקים יותר או חלשים יותר   </a:t>
            </a:r>
          </a:p>
          <a:p>
            <a:pPr eaLnBrk="1" hangingPunct="1">
              <a:defRPr/>
            </a:pPr>
            <a:r>
              <a:rPr lang="he-IL" dirty="0" smtClean="0">
                <a:solidFill>
                  <a:srgbClr val="1F497D"/>
                </a:solidFill>
              </a:rPr>
              <a:t>    משרירי הוושט של בן אנוש? נמקו.</a:t>
            </a:r>
          </a:p>
          <a:p>
            <a:pPr eaLnBrk="1" hangingPunct="1">
              <a:defRPr/>
            </a:pPr>
            <a:endParaRPr lang="he-IL" dirty="0" smtClean="0">
              <a:solidFill>
                <a:srgbClr val="1F497D"/>
              </a:solidFill>
            </a:endParaRPr>
          </a:p>
          <a:p>
            <a:pPr eaLnBrk="1" hangingPunct="1">
              <a:defRPr/>
            </a:pPr>
            <a:r>
              <a:rPr lang="he-IL" dirty="0" smtClean="0">
                <a:solidFill>
                  <a:srgbClr val="1F497D"/>
                </a:solidFill>
              </a:rPr>
              <a:t>ב. לחייזר אין שיניים בנקודת הכניסה של המזון. איזה חלק מתהליך העיכול   </a:t>
            </a:r>
          </a:p>
          <a:p>
            <a:pPr eaLnBrk="1" hangingPunct="1">
              <a:defRPr/>
            </a:pPr>
            <a:r>
              <a:rPr lang="he-IL" dirty="0" smtClean="0">
                <a:solidFill>
                  <a:srgbClr val="1F497D"/>
                </a:solidFill>
              </a:rPr>
              <a:t>    נפגע מהעדר שיניים? </a:t>
            </a:r>
          </a:p>
          <a:p>
            <a:pPr eaLnBrk="1" hangingPunct="1">
              <a:defRPr/>
            </a:pPr>
            <a:endParaRPr lang="he-IL" dirty="0" smtClean="0">
              <a:solidFill>
                <a:srgbClr val="1F497D"/>
              </a:solidFill>
            </a:endParaRPr>
          </a:p>
          <a:p>
            <a:pPr eaLnBrk="1" hangingPunct="1">
              <a:defRPr/>
            </a:pPr>
            <a:r>
              <a:rPr lang="he-IL" dirty="0" smtClean="0">
                <a:solidFill>
                  <a:srgbClr val="1F497D"/>
                </a:solidFill>
              </a:rPr>
              <a:t>ג. סביר להניח שכפיצוי על המחסור בשיניים, מערכת העיכול של החייזר   </a:t>
            </a:r>
          </a:p>
          <a:p>
            <a:pPr eaLnBrk="1" hangingPunct="1">
              <a:defRPr/>
            </a:pPr>
            <a:r>
              <a:rPr lang="he-IL" dirty="0" smtClean="0">
                <a:solidFill>
                  <a:srgbClr val="1F497D"/>
                </a:solidFill>
              </a:rPr>
              <a:t>   מפרישה יותר/פחות אנזימי עיכול והתכווצות שרירי הקיבה שלו </a:t>
            </a:r>
          </a:p>
          <a:p>
            <a:pPr eaLnBrk="1" hangingPunct="1">
              <a:defRPr/>
            </a:pPr>
            <a:r>
              <a:rPr lang="he-IL" dirty="0" smtClean="0">
                <a:solidFill>
                  <a:srgbClr val="1F497D"/>
                </a:solidFill>
              </a:rPr>
              <a:t>   חזקה/חלשה יותר. (מחקו את המיותר).</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
        <p:nvSpPr>
          <p:cNvPr id="8" name="Rectangle 3"/>
          <p:cNvSpPr/>
          <p:nvPr/>
        </p:nvSpPr>
        <p:spPr>
          <a:xfrm flipV="1">
            <a:off x="6156176" y="404704"/>
            <a:ext cx="2376264"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283032502"/>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9EE86FB-03AB-4B62-A4F0-57D55889BC65}" type="slidenum">
              <a:rPr lang="he-IL" smtClean="0"/>
              <a:pPr fontAlgn="base">
                <a:spcBef>
                  <a:spcPct val="0"/>
                </a:spcBef>
                <a:spcAft>
                  <a:spcPct val="0"/>
                </a:spcAft>
                <a:defRPr/>
              </a:pPr>
              <a:t>69</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67590" name="Slide Number Placeholder 15"/>
          <p:cNvSpPr txBox="1">
            <a:spLocks/>
          </p:cNvSpPr>
          <p:nvPr/>
        </p:nvSpPr>
        <p:spPr bwMode="auto">
          <a:xfrm>
            <a:off x="107970" y="652466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2EB8F73-30A5-47DD-AB1A-A5C593B28044}" type="slidenum">
              <a:rPr lang="he-IL" sz="1100">
                <a:solidFill>
                  <a:srgbClr val="BFBFBF"/>
                </a:solidFill>
              </a:rPr>
              <a:pPr algn="l" eaLnBrk="1" hangingPunct="1"/>
              <a:t>69</a:t>
            </a:fld>
            <a:endParaRPr lang="he-IL" sz="1100" dirty="0">
              <a:solidFill>
                <a:srgbClr val="BFBFBF"/>
              </a:solidFill>
            </a:endParaRPr>
          </a:p>
        </p:txBody>
      </p:sp>
      <p:sp>
        <p:nvSpPr>
          <p:cNvPr id="16" name="Rectangle 12"/>
          <p:cNvSpPr/>
          <p:nvPr/>
        </p:nvSpPr>
        <p:spPr>
          <a:xfrm>
            <a:off x="431514" y="3068960"/>
            <a:ext cx="8386762" cy="302433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א. מכיוון שאצל החייזר תנועת האוכל היא נגד כוח הכובד, הוא יזדקק לשרירי ושט חזקים </a:t>
            </a:r>
          </a:p>
          <a:p>
            <a:pPr>
              <a:defRPr/>
            </a:pPr>
            <a:r>
              <a:rPr lang="he-IL" dirty="0">
                <a:solidFill>
                  <a:prstClr val="black"/>
                </a:solidFill>
              </a:rPr>
              <a:t>יותר על מנת להעביר את האוכל לכיוון הקיבה.</a:t>
            </a:r>
          </a:p>
          <a:p>
            <a:pPr>
              <a:defRPr/>
            </a:pPr>
            <a:endParaRPr lang="he-IL" dirty="0">
              <a:solidFill>
                <a:prstClr val="black"/>
              </a:solidFill>
            </a:endParaRPr>
          </a:p>
          <a:p>
            <a:pPr>
              <a:defRPr/>
            </a:pPr>
            <a:r>
              <a:rPr lang="he-IL" dirty="0">
                <a:solidFill>
                  <a:prstClr val="black"/>
                </a:solidFill>
              </a:rPr>
              <a:t>ב. לשיניים יש תפקיד מרכזי בתהליך הפירוק המכני של המזון. </a:t>
            </a:r>
          </a:p>
          <a:p>
            <a:pPr>
              <a:defRPr/>
            </a:pPr>
            <a:endParaRPr lang="he-IL" dirty="0">
              <a:solidFill>
                <a:prstClr val="black"/>
              </a:solidFill>
            </a:endParaRPr>
          </a:p>
          <a:p>
            <a:pPr>
              <a:defRPr/>
            </a:pPr>
            <a:r>
              <a:rPr lang="he-IL" dirty="0">
                <a:solidFill>
                  <a:prstClr val="black"/>
                </a:solidFill>
              </a:rPr>
              <a:t>ג. סביר להניח שכפיצוי על המחסור בשיניים מערכת העיכול של החייזר מפרישה </a:t>
            </a:r>
            <a:r>
              <a:rPr lang="he-IL" dirty="0">
                <a:solidFill>
                  <a:srgbClr val="FF6600"/>
                </a:solidFill>
              </a:rPr>
              <a:t>יותר</a:t>
            </a:r>
            <a:r>
              <a:rPr lang="he-IL" dirty="0">
                <a:solidFill>
                  <a:prstClr val="black"/>
                </a:solidFill>
              </a:rPr>
              <a:t>/פחות אנזימי עיכול והתכווצות שרירי הקיבה שלו </a:t>
            </a:r>
            <a:r>
              <a:rPr lang="he-IL" dirty="0">
                <a:solidFill>
                  <a:srgbClr val="FF6600"/>
                </a:solidFill>
              </a:rPr>
              <a:t>חזקה</a:t>
            </a:r>
            <a:r>
              <a:rPr lang="he-IL" dirty="0">
                <a:solidFill>
                  <a:prstClr val="black"/>
                </a:solidFill>
              </a:rPr>
              <a:t>/חלשה יותר. </a:t>
            </a:r>
          </a:p>
          <a:p>
            <a:pPr>
              <a:defRPr/>
            </a:pPr>
            <a:r>
              <a:rPr lang="he-IL" dirty="0">
                <a:solidFill>
                  <a:prstClr val="black"/>
                </a:solidFill>
              </a:rPr>
              <a:t>נימוק: בהעדר שיניים הפירוק הכימי יצטרך להיות יעיל יותר. לכן סביר להניח שיופרשו יותר אנזימי עיכול. סביר שהתכווצויות הקיבה תהיינה חזקה יותר כדי להגביר את הפירוק המכני. </a:t>
            </a:r>
          </a:p>
        </p:txBody>
      </p:sp>
      <p:sp>
        <p:nvSpPr>
          <p:cNvPr id="13" name="TextBox 12"/>
          <p:cNvSpPr txBox="1"/>
          <p:nvPr/>
        </p:nvSpPr>
        <p:spPr>
          <a:xfrm>
            <a:off x="1979615" y="479425"/>
            <a:ext cx="6638925" cy="286232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24:</a:t>
            </a:r>
          </a:p>
          <a:p>
            <a:pPr eaLnBrk="1" hangingPunct="1">
              <a:defRPr/>
            </a:pPr>
            <a:r>
              <a:rPr lang="he-IL" dirty="0" smtClean="0">
                <a:solidFill>
                  <a:srgbClr val="1F497D"/>
                </a:solidFill>
              </a:rPr>
              <a:t>נמצא חייזר בעל מערכת עיכול דומה למערכת העיכול של בני אדם, פרט לכך שאצל החייזר האוכל נכנס דרך החלק התחתון של הגוף ויוצא דרך החלק העליון.</a:t>
            </a:r>
          </a:p>
          <a:p>
            <a:pPr eaLnBrk="1" hangingPunct="1">
              <a:defRPr/>
            </a:pPr>
            <a:r>
              <a:rPr lang="he-IL" dirty="0" smtClean="0">
                <a:solidFill>
                  <a:srgbClr val="1F497D"/>
                </a:solidFill>
              </a:rPr>
              <a:t>א. מה סביר יותר: ששרירי הוושט של החייזר חזקים יותר או חלשים יותר </a:t>
            </a:r>
          </a:p>
          <a:p>
            <a:pPr eaLnBrk="1" hangingPunct="1">
              <a:defRPr/>
            </a:pPr>
            <a:r>
              <a:rPr lang="he-IL" dirty="0" smtClean="0">
                <a:solidFill>
                  <a:srgbClr val="1F497D"/>
                </a:solidFill>
              </a:rPr>
              <a:t>    משרירי הוושט של בן אנוש? נמקו.</a:t>
            </a:r>
          </a:p>
          <a:p>
            <a:pPr eaLnBrk="1" hangingPunct="1">
              <a:defRPr/>
            </a:pPr>
            <a:r>
              <a:rPr lang="he-IL" dirty="0" smtClean="0">
                <a:solidFill>
                  <a:srgbClr val="1F497D"/>
                </a:solidFill>
              </a:rPr>
              <a:t>ב. לחייזר אין שיניים בנקודת הכניסה של המזון. איזה חלק מתהליך העיכול   </a:t>
            </a:r>
          </a:p>
          <a:p>
            <a:pPr eaLnBrk="1" hangingPunct="1">
              <a:defRPr/>
            </a:pPr>
            <a:r>
              <a:rPr lang="he-IL" dirty="0" smtClean="0">
                <a:solidFill>
                  <a:srgbClr val="1F497D"/>
                </a:solidFill>
              </a:rPr>
              <a:t>    נפגע מהעדר שיניים? </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pic>
        <p:nvPicPr>
          <p:cNvPr id="14" name="Picture 2" descr="C:\Users\O_B\Documents\א נחשון\לוגו ביולוגיה בחיוך.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6368"/>
            <a:ext cx="2213393" cy="35049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p:nvPr/>
        </p:nvSpPr>
        <p:spPr>
          <a:xfrm flipV="1">
            <a:off x="6156176" y="404704"/>
            <a:ext cx="2376264"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66517368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44664"/>
            <a:ext cx="8229600" cy="439737"/>
          </a:xfrm>
        </p:spPr>
        <p:txBody>
          <a:bodyPr/>
          <a:lstStyle/>
          <a:p>
            <a:pPr fontAlgn="auto">
              <a:defRPr/>
            </a:pPr>
            <a:r>
              <a:rPr lang="he-IL" sz="1800" b="1" dirty="0" smtClean="0">
                <a:solidFill>
                  <a:srgbClr val="FF6600"/>
                </a:solidFill>
                <a:ea typeface="+mn-ea"/>
              </a:rPr>
              <a:t>שאלה 2: מבנה מערכת העיכול</a:t>
            </a:r>
            <a:endParaRPr lang="he-IL" sz="1800" dirty="0" smtClean="0"/>
          </a:p>
        </p:txBody>
      </p:sp>
      <p:sp>
        <p:nvSpPr>
          <p:cNvPr id="12292" name="Rectangle 7"/>
          <p:cNvSpPr>
            <a:spLocks noChangeArrowheads="1"/>
          </p:cNvSpPr>
          <p:nvPr/>
        </p:nvSpPr>
        <p:spPr bwMode="auto">
          <a:xfrm>
            <a:off x="8959270" y="43934"/>
            <a:ext cx="18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e-IL">
              <a:solidFill>
                <a:srgbClr val="000000"/>
              </a:solidFill>
            </a:endParaRPr>
          </a:p>
        </p:txBody>
      </p:sp>
      <p:sp>
        <p:nvSpPr>
          <p:cNvPr id="12293" name="Rectangle 8"/>
          <p:cNvSpPr>
            <a:spLocks noChangeArrowheads="1"/>
          </p:cNvSpPr>
          <p:nvPr/>
        </p:nvSpPr>
        <p:spPr bwMode="auto">
          <a:xfrm>
            <a:off x="8916052" y="3804859"/>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he-IL" altLang="ko-KR" sz="1200">
                <a:solidFill>
                  <a:srgbClr val="000000"/>
                </a:solidFill>
                <a:latin typeface="Times New Roman" pitchFamily="18" charset="0"/>
                <a:ea typeface="Batang" pitchFamily="18" charset="-127"/>
              </a:rPr>
              <a:t> </a:t>
            </a:r>
            <a:endParaRPr lang="he-IL" altLang="ko-KR">
              <a:solidFill>
                <a:srgbClr val="000000"/>
              </a:solidFill>
            </a:endParaRP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10" name="TextBox 9"/>
          <p:cNvSpPr txBox="1"/>
          <p:nvPr/>
        </p:nvSpPr>
        <p:spPr>
          <a:xfrm>
            <a:off x="467564" y="548680"/>
            <a:ext cx="8183563" cy="480060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b="1" dirty="0">
                <a:solidFill>
                  <a:srgbClr val="1D4C72"/>
                </a:solidFill>
              </a:rPr>
              <a:t> </a:t>
            </a:r>
            <a:r>
              <a:rPr lang="he-IL" b="1" dirty="0">
                <a:solidFill>
                  <a:srgbClr val="1F497D"/>
                </a:solidFill>
              </a:rPr>
              <a:t>שאלה </a:t>
            </a:r>
            <a:r>
              <a:rPr lang="he-IL" b="1" dirty="0" smtClean="0">
                <a:solidFill>
                  <a:srgbClr val="1F497D"/>
                </a:solidFill>
              </a:rPr>
              <a:t>2:</a:t>
            </a:r>
            <a:endParaRPr lang="he-IL" b="1" dirty="0">
              <a:solidFill>
                <a:srgbClr val="1F497D"/>
              </a:solidFill>
            </a:endParaRPr>
          </a:p>
          <a:p>
            <a:pPr>
              <a:defRPr/>
            </a:pPr>
            <a:r>
              <a:rPr lang="he-IL" dirty="0">
                <a:solidFill>
                  <a:srgbClr val="1F497D"/>
                </a:solidFill>
              </a:rPr>
              <a:t>בתרשים מוצגים חלקי מערכת העיכול השונים</a:t>
            </a:r>
            <a:endParaRPr lang="he-IL" b="1" dirty="0">
              <a:solidFill>
                <a:srgbClr val="1F497D"/>
              </a:solidFill>
            </a:endParaRPr>
          </a:p>
          <a:p>
            <a:pPr>
              <a:defRPr/>
            </a:pPr>
            <a:r>
              <a:rPr lang="he-IL" dirty="0">
                <a:solidFill>
                  <a:srgbClr val="1F497D"/>
                </a:solidFill>
              </a:rPr>
              <a:t>כתבו ליד כל סִפרה את שם החלק.</a:t>
            </a:r>
          </a:p>
          <a:p>
            <a:pPr>
              <a:defRPr/>
            </a:pPr>
            <a:endParaRPr lang="he-IL" dirty="0">
              <a:solidFill>
                <a:srgbClr val="1F497D"/>
              </a:solidFill>
            </a:endParaRPr>
          </a:p>
          <a:p>
            <a:pPr>
              <a:defRPr/>
            </a:pPr>
            <a:endParaRPr lang="he-IL" dirty="0">
              <a:solidFill>
                <a:srgbClr val="1F497D"/>
              </a:solidFill>
            </a:endParaRPr>
          </a:p>
          <a:p>
            <a:pPr>
              <a:defRPr/>
            </a:pPr>
            <a:r>
              <a:rPr lang="he-IL" dirty="0">
                <a:solidFill>
                  <a:srgbClr val="1F497D"/>
                </a:solidFill>
              </a:rPr>
              <a:t> </a:t>
            </a:r>
          </a:p>
          <a:p>
            <a:pPr marL="342900" indent="-342900">
              <a:buFontTx/>
              <a:buAutoNum type="arabicPeriod"/>
              <a:defRPr/>
            </a:pPr>
            <a:r>
              <a:rPr lang="he-IL" dirty="0">
                <a:solidFill>
                  <a:srgbClr val="1F497D"/>
                </a:solidFill>
              </a:rPr>
              <a:t>פה</a:t>
            </a:r>
          </a:p>
          <a:p>
            <a:pPr marL="342900" indent="-342900">
              <a:buFontTx/>
              <a:buAutoNum type="arabicPeriod"/>
              <a:defRPr/>
            </a:pPr>
            <a:r>
              <a:rPr lang="he-IL" dirty="0">
                <a:solidFill>
                  <a:srgbClr val="1F497D"/>
                </a:solidFill>
              </a:rPr>
              <a:t>ושט</a:t>
            </a:r>
          </a:p>
          <a:p>
            <a:pPr marL="342900" indent="-342900">
              <a:buFontTx/>
              <a:buAutoNum type="arabicPeriod"/>
              <a:defRPr/>
            </a:pPr>
            <a:r>
              <a:rPr lang="he-IL" dirty="0">
                <a:solidFill>
                  <a:srgbClr val="1F497D"/>
                </a:solidFill>
              </a:rPr>
              <a:t>קיבה</a:t>
            </a:r>
          </a:p>
          <a:p>
            <a:pPr marL="342900" indent="-342900">
              <a:buFontTx/>
              <a:buAutoNum type="arabicPeriod"/>
              <a:defRPr/>
            </a:pPr>
            <a:r>
              <a:rPr lang="he-IL" dirty="0">
                <a:solidFill>
                  <a:srgbClr val="1F497D"/>
                </a:solidFill>
              </a:rPr>
              <a:t>כבד</a:t>
            </a:r>
          </a:p>
          <a:p>
            <a:pPr marL="342900" indent="-342900">
              <a:buFontTx/>
              <a:buAutoNum type="arabicPeriod"/>
              <a:defRPr/>
            </a:pPr>
            <a:r>
              <a:rPr lang="he-IL" dirty="0">
                <a:solidFill>
                  <a:srgbClr val="1F497D"/>
                </a:solidFill>
              </a:rPr>
              <a:t>תריסריון</a:t>
            </a:r>
          </a:p>
          <a:p>
            <a:pPr marL="342900" indent="-342900">
              <a:buFontTx/>
              <a:buAutoNum type="arabicPeriod"/>
              <a:defRPr/>
            </a:pPr>
            <a:r>
              <a:rPr lang="he-IL" dirty="0">
                <a:solidFill>
                  <a:srgbClr val="1F497D"/>
                </a:solidFill>
              </a:rPr>
              <a:t>מרה</a:t>
            </a:r>
          </a:p>
          <a:p>
            <a:pPr marL="342900" indent="-342900">
              <a:buFontTx/>
              <a:buAutoNum type="arabicPeriod"/>
              <a:defRPr/>
            </a:pPr>
            <a:r>
              <a:rPr lang="he-IL" dirty="0">
                <a:solidFill>
                  <a:srgbClr val="1F497D"/>
                </a:solidFill>
              </a:rPr>
              <a:t>לבלב</a:t>
            </a:r>
          </a:p>
          <a:p>
            <a:pPr marL="342900" indent="-342900">
              <a:buFontTx/>
              <a:buAutoNum type="arabicPeriod"/>
              <a:defRPr/>
            </a:pPr>
            <a:r>
              <a:rPr lang="he-IL" dirty="0">
                <a:solidFill>
                  <a:srgbClr val="1F497D"/>
                </a:solidFill>
              </a:rPr>
              <a:t>מעי דק</a:t>
            </a:r>
          </a:p>
          <a:p>
            <a:pPr marL="342900" indent="-342900">
              <a:buFontTx/>
              <a:buAutoNum type="arabicPeriod"/>
              <a:defRPr/>
            </a:pPr>
            <a:r>
              <a:rPr lang="he-IL" dirty="0">
                <a:solidFill>
                  <a:srgbClr val="1F497D"/>
                </a:solidFill>
              </a:rPr>
              <a:t>מעי גס</a:t>
            </a:r>
          </a:p>
          <a:p>
            <a:pPr marL="342900" indent="-342900">
              <a:buFontTx/>
              <a:buAutoNum type="arabicPeriod"/>
              <a:defRPr/>
            </a:pPr>
            <a:r>
              <a:rPr lang="he-IL" dirty="0">
                <a:solidFill>
                  <a:srgbClr val="1F497D"/>
                </a:solidFill>
              </a:rPr>
              <a:t>פי הטבעת</a:t>
            </a:r>
          </a:p>
          <a:p>
            <a:pPr>
              <a:defRPr/>
            </a:pPr>
            <a:endParaRPr lang="he-IL" dirty="0">
              <a:solidFill>
                <a:srgbClr val="1F497D"/>
              </a:solidFill>
            </a:endParaRPr>
          </a:p>
        </p:txBody>
      </p:sp>
      <p:sp>
        <p:nvSpPr>
          <p:cNvPr id="14" name="Rectangle 3"/>
          <p:cNvSpPr/>
          <p:nvPr/>
        </p:nvSpPr>
        <p:spPr>
          <a:xfrm>
            <a:off x="4138655" y="405022"/>
            <a:ext cx="4393805"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38" name="קבוצה 37"/>
          <p:cNvGrpSpPr/>
          <p:nvPr/>
        </p:nvGrpSpPr>
        <p:grpSpPr>
          <a:xfrm>
            <a:off x="559689" y="-99392"/>
            <a:ext cx="4228355" cy="6858000"/>
            <a:chOff x="1342810" y="-44624"/>
            <a:chExt cx="4228355" cy="6858000"/>
          </a:xfrm>
        </p:grpSpPr>
        <p:pic>
          <p:nvPicPr>
            <p:cNvPr id="39" name="תמונה 38"/>
            <p:cNvPicPr>
              <a:picLocks noChangeAspect="1"/>
            </p:cNvPicPr>
            <p:nvPr/>
          </p:nvPicPr>
          <p:blipFill rotWithShape="1">
            <a:blip r:embed="rId2" cstate="email">
              <a:extLst>
                <a:ext uri="{28A0092B-C50C-407E-A947-70E740481C1C}">
                  <a14:useLocalDpi xmlns:a14="http://schemas.microsoft.com/office/drawing/2010/main"/>
                </a:ext>
              </a:extLst>
            </a:blip>
            <a:srcRect l="6814" r="6978"/>
            <a:stretch/>
          </p:blipFill>
          <p:spPr>
            <a:xfrm flipH="1">
              <a:off x="1342810" y="-44624"/>
              <a:ext cx="3377956" cy="6858000"/>
            </a:xfrm>
            <a:prstGeom prst="rect">
              <a:avLst/>
            </a:prstGeom>
          </p:spPr>
        </p:pic>
        <p:sp>
          <p:nvSpPr>
            <p:cNvPr id="40" name="מלבן 39"/>
            <p:cNvSpPr/>
            <p:nvPr/>
          </p:nvSpPr>
          <p:spPr>
            <a:xfrm>
              <a:off x="4067339" y="1143178"/>
              <a:ext cx="312906" cy="369332"/>
            </a:xfrm>
            <a:prstGeom prst="rect">
              <a:avLst/>
            </a:prstGeom>
          </p:spPr>
          <p:txBody>
            <a:bodyPr wrap="none">
              <a:spAutoFit/>
            </a:bodyPr>
            <a:lstStyle/>
            <a:p>
              <a:r>
                <a:rPr lang="he-IL" b="1" dirty="0" smtClean="0">
                  <a:solidFill>
                    <a:srgbClr val="CC3300"/>
                  </a:solidFill>
                  <a:latin typeface="Calibri" pitchFamily="34" charset="0"/>
                </a:rPr>
                <a:t>1</a:t>
              </a:r>
              <a:endParaRPr lang="he-IL" dirty="0">
                <a:solidFill>
                  <a:srgbClr val="CC3300"/>
                </a:solidFill>
              </a:endParaRPr>
            </a:p>
          </p:txBody>
        </p:sp>
        <p:sp>
          <p:nvSpPr>
            <p:cNvPr id="41" name="מלבן 40"/>
            <p:cNvSpPr/>
            <p:nvPr/>
          </p:nvSpPr>
          <p:spPr>
            <a:xfrm>
              <a:off x="3012942" y="2448272"/>
              <a:ext cx="312906" cy="369332"/>
            </a:xfrm>
            <a:prstGeom prst="rect">
              <a:avLst/>
            </a:prstGeom>
          </p:spPr>
          <p:txBody>
            <a:bodyPr wrap="none">
              <a:spAutoFit/>
            </a:bodyPr>
            <a:lstStyle/>
            <a:p>
              <a:r>
                <a:rPr lang="he-IL" b="1" dirty="0" smtClean="0">
                  <a:solidFill>
                    <a:srgbClr val="CC3300"/>
                  </a:solidFill>
                  <a:latin typeface="Calibri" pitchFamily="34" charset="0"/>
                </a:rPr>
                <a:t>2</a:t>
              </a:r>
              <a:endParaRPr lang="he-IL" dirty="0">
                <a:solidFill>
                  <a:srgbClr val="CC3300"/>
                </a:solidFill>
              </a:endParaRPr>
            </a:p>
          </p:txBody>
        </p:sp>
        <p:sp>
          <p:nvSpPr>
            <p:cNvPr id="42" name="מלבן 41"/>
            <p:cNvSpPr/>
            <p:nvPr/>
          </p:nvSpPr>
          <p:spPr>
            <a:xfrm>
              <a:off x="1636485" y="3879140"/>
              <a:ext cx="312906" cy="369332"/>
            </a:xfrm>
            <a:prstGeom prst="rect">
              <a:avLst/>
            </a:prstGeom>
          </p:spPr>
          <p:txBody>
            <a:bodyPr wrap="none">
              <a:spAutoFit/>
            </a:bodyPr>
            <a:lstStyle/>
            <a:p>
              <a:r>
                <a:rPr lang="he-IL" b="1" dirty="0" smtClean="0">
                  <a:solidFill>
                    <a:srgbClr val="C00000"/>
                  </a:solidFill>
                  <a:latin typeface="Calibri" pitchFamily="34" charset="0"/>
                </a:rPr>
                <a:t>3</a:t>
              </a:r>
              <a:endParaRPr lang="he-IL" dirty="0">
                <a:solidFill>
                  <a:srgbClr val="C00000"/>
                </a:solidFill>
              </a:endParaRPr>
            </a:p>
          </p:txBody>
        </p:sp>
        <p:sp>
          <p:nvSpPr>
            <p:cNvPr id="43" name="מלבן 42"/>
            <p:cNvSpPr/>
            <p:nvPr/>
          </p:nvSpPr>
          <p:spPr>
            <a:xfrm>
              <a:off x="4165071" y="4311188"/>
              <a:ext cx="312906" cy="369332"/>
            </a:xfrm>
            <a:prstGeom prst="rect">
              <a:avLst/>
            </a:prstGeom>
          </p:spPr>
          <p:txBody>
            <a:bodyPr wrap="none">
              <a:spAutoFit/>
            </a:bodyPr>
            <a:lstStyle/>
            <a:p>
              <a:r>
                <a:rPr lang="he-IL" b="1" dirty="0" smtClean="0">
                  <a:solidFill>
                    <a:srgbClr val="C00000"/>
                  </a:solidFill>
                  <a:latin typeface="Calibri" pitchFamily="34" charset="0"/>
                </a:rPr>
                <a:t>5</a:t>
              </a:r>
              <a:endParaRPr lang="he-IL" dirty="0">
                <a:solidFill>
                  <a:srgbClr val="C00000"/>
                </a:solidFill>
              </a:endParaRPr>
            </a:p>
          </p:txBody>
        </p:sp>
        <p:sp>
          <p:nvSpPr>
            <p:cNvPr id="44" name="מלבן 43"/>
            <p:cNvSpPr/>
            <p:nvPr/>
          </p:nvSpPr>
          <p:spPr>
            <a:xfrm>
              <a:off x="3156959" y="4914636"/>
              <a:ext cx="1296144" cy="369332"/>
            </a:xfrm>
            <a:prstGeom prst="rect">
              <a:avLst/>
            </a:prstGeom>
          </p:spPr>
          <p:txBody>
            <a:bodyPr wrap="square">
              <a:spAutoFit/>
            </a:bodyPr>
            <a:lstStyle/>
            <a:p>
              <a:r>
                <a:rPr lang="he-IL" b="1" dirty="0" smtClean="0">
                  <a:solidFill>
                    <a:srgbClr val="C00000"/>
                  </a:solidFill>
                  <a:latin typeface="Calibri" pitchFamily="34" charset="0"/>
                </a:rPr>
                <a:t>8</a:t>
              </a:r>
              <a:endParaRPr lang="he-IL" dirty="0">
                <a:solidFill>
                  <a:srgbClr val="C00000"/>
                </a:solidFill>
              </a:endParaRPr>
            </a:p>
          </p:txBody>
        </p:sp>
        <p:sp>
          <p:nvSpPr>
            <p:cNvPr id="45" name="מלבן 44"/>
            <p:cNvSpPr/>
            <p:nvPr/>
          </p:nvSpPr>
          <p:spPr>
            <a:xfrm>
              <a:off x="1806765" y="5175284"/>
              <a:ext cx="312906" cy="369332"/>
            </a:xfrm>
            <a:prstGeom prst="rect">
              <a:avLst/>
            </a:prstGeom>
          </p:spPr>
          <p:txBody>
            <a:bodyPr wrap="none">
              <a:spAutoFit/>
            </a:bodyPr>
            <a:lstStyle/>
            <a:p>
              <a:r>
                <a:rPr lang="he-IL" b="1" dirty="0" smtClean="0">
                  <a:solidFill>
                    <a:srgbClr val="CC3300"/>
                  </a:solidFill>
                  <a:latin typeface="Calibri" pitchFamily="34" charset="0"/>
                </a:rPr>
                <a:t>9</a:t>
              </a:r>
              <a:endParaRPr lang="he-IL" dirty="0">
                <a:solidFill>
                  <a:srgbClr val="CC3300"/>
                </a:solidFill>
              </a:endParaRPr>
            </a:p>
          </p:txBody>
        </p:sp>
        <p:sp>
          <p:nvSpPr>
            <p:cNvPr id="46" name="מלבן 45"/>
            <p:cNvSpPr/>
            <p:nvPr/>
          </p:nvSpPr>
          <p:spPr>
            <a:xfrm>
              <a:off x="2499789" y="6354796"/>
              <a:ext cx="441146" cy="369332"/>
            </a:xfrm>
            <a:prstGeom prst="rect">
              <a:avLst/>
            </a:prstGeom>
          </p:spPr>
          <p:txBody>
            <a:bodyPr wrap="none">
              <a:spAutoFit/>
            </a:bodyPr>
            <a:lstStyle/>
            <a:p>
              <a:r>
                <a:rPr lang="he-IL" b="1" dirty="0" smtClean="0">
                  <a:solidFill>
                    <a:srgbClr val="CC3300"/>
                  </a:solidFill>
                  <a:latin typeface="Calibri" pitchFamily="34" charset="0"/>
                </a:rPr>
                <a:t>10</a:t>
              </a:r>
              <a:endParaRPr lang="he-IL" dirty="0">
                <a:solidFill>
                  <a:srgbClr val="CC3300"/>
                </a:solidFill>
              </a:endParaRPr>
            </a:p>
          </p:txBody>
        </p:sp>
        <p:sp>
          <p:nvSpPr>
            <p:cNvPr id="47" name="מלבן 46"/>
            <p:cNvSpPr/>
            <p:nvPr/>
          </p:nvSpPr>
          <p:spPr>
            <a:xfrm>
              <a:off x="4272387" y="3474898"/>
              <a:ext cx="1298778" cy="523220"/>
            </a:xfrm>
            <a:prstGeom prst="rect">
              <a:avLst/>
            </a:prstGeom>
          </p:spPr>
          <p:txBody>
            <a:bodyPr wrap="square">
              <a:spAutoFit/>
            </a:bodyPr>
            <a:lstStyle/>
            <a:p>
              <a:pPr algn="ctr"/>
              <a:r>
                <a:rPr lang="he-IL" sz="2800" b="1" dirty="0" smtClean="0">
                  <a:solidFill>
                    <a:srgbClr val="1F497D"/>
                  </a:solidFill>
                  <a:latin typeface="Calibri" pitchFamily="34" charset="0"/>
                </a:rPr>
                <a:t>   </a:t>
              </a:r>
              <a:r>
                <a:rPr lang="he-IL" b="1" dirty="0" smtClean="0">
                  <a:solidFill>
                    <a:srgbClr val="1F497D"/>
                  </a:solidFill>
                  <a:latin typeface="Calibri" pitchFamily="34" charset="0"/>
                </a:rPr>
                <a:t>4</a:t>
              </a:r>
              <a:endParaRPr lang="he-IL" dirty="0">
                <a:solidFill>
                  <a:srgbClr val="1F497D"/>
                </a:solidFill>
              </a:endParaRPr>
            </a:p>
          </p:txBody>
        </p:sp>
        <p:sp>
          <p:nvSpPr>
            <p:cNvPr id="48" name="מלבן 47"/>
            <p:cNvSpPr/>
            <p:nvPr/>
          </p:nvSpPr>
          <p:spPr>
            <a:xfrm>
              <a:off x="1763933" y="4455204"/>
              <a:ext cx="312906" cy="369332"/>
            </a:xfrm>
            <a:prstGeom prst="rect">
              <a:avLst/>
            </a:prstGeom>
          </p:spPr>
          <p:txBody>
            <a:bodyPr wrap="none">
              <a:spAutoFit/>
            </a:bodyPr>
            <a:lstStyle/>
            <a:p>
              <a:pPr algn="ctr"/>
              <a:r>
                <a:rPr lang="he-IL" b="1" dirty="0" smtClean="0">
                  <a:solidFill>
                    <a:srgbClr val="1F497D"/>
                  </a:solidFill>
                  <a:latin typeface="Calibri" pitchFamily="34" charset="0"/>
                </a:rPr>
                <a:t>7</a:t>
              </a:r>
              <a:endParaRPr lang="he-IL" dirty="0">
                <a:solidFill>
                  <a:srgbClr val="1F497D"/>
                </a:solidFill>
              </a:endParaRPr>
            </a:p>
          </p:txBody>
        </p:sp>
        <p:cxnSp>
          <p:nvCxnSpPr>
            <p:cNvPr id="50" name="מחבר ישר 49"/>
            <p:cNvCxnSpPr/>
            <p:nvPr/>
          </p:nvCxnSpPr>
          <p:spPr>
            <a:xfrm rot="21420000" flipH="1" flipV="1">
              <a:off x="2084844" y="5363136"/>
              <a:ext cx="247793" cy="1387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flipH="1">
              <a:off x="3580555" y="4499112"/>
              <a:ext cx="643237" cy="1000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מחבר ישר 51"/>
            <p:cNvCxnSpPr/>
            <p:nvPr/>
          </p:nvCxnSpPr>
          <p:spPr>
            <a:xfrm flipH="1" flipV="1">
              <a:off x="2095197" y="4653136"/>
              <a:ext cx="544419" cy="50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a:xfrm flipH="1" flipV="1">
              <a:off x="1919536" y="4053717"/>
              <a:ext cx="544419" cy="50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a:xfrm flipH="1">
              <a:off x="3393807" y="5095051"/>
              <a:ext cx="643237" cy="1000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מחבר ישר 54"/>
            <p:cNvCxnSpPr/>
            <p:nvPr/>
          </p:nvCxnSpPr>
          <p:spPr>
            <a:xfrm flipH="1">
              <a:off x="3659318" y="3778765"/>
              <a:ext cx="925975" cy="162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מלבן 55"/>
          <p:cNvSpPr/>
          <p:nvPr/>
        </p:nvSpPr>
        <p:spPr>
          <a:xfrm>
            <a:off x="2915816" y="3645024"/>
            <a:ext cx="1298778" cy="523220"/>
          </a:xfrm>
          <a:prstGeom prst="rect">
            <a:avLst/>
          </a:prstGeom>
        </p:spPr>
        <p:txBody>
          <a:bodyPr wrap="square">
            <a:spAutoFit/>
          </a:bodyPr>
          <a:lstStyle/>
          <a:p>
            <a:pPr algn="ctr"/>
            <a:r>
              <a:rPr lang="he-IL" sz="2800" b="1" dirty="0" smtClean="0">
                <a:solidFill>
                  <a:srgbClr val="1F497D"/>
                </a:solidFill>
                <a:latin typeface="Calibri" pitchFamily="34" charset="0"/>
              </a:rPr>
              <a:t>   </a:t>
            </a:r>
            <a:r>
              <a:rPr lang="he-IL" b="1" dirty="0" smtClean="0">
                <a:solidFill>
                  <a:srgbClr val="1F497D"/>
                </a:solidFill>
                <a:latin typeface="Calibri" pitchFamily="34" charset="0"/>
              </a:rPr>
              <a:t>6</a:t>
            </a:r>
            <a:endParaRPr lang="he-IL" dirty="0">
              <a:solidFill>
                <a:srgbClr val="1F497D"/>
              </a:solidFill>
            </a:endParaRPr>
          </a:p>
        </p:txBody>
      </p:sp>
      <p:cxnSp>
        <p:nvCxnSpPr>
          <p:cNvPr id="57" name="מחבר ישר 56"/>
          <p:cNvCxnSpPr/>
          <p:nvPr/>
        </p:nvCxnSpPr>
        <p:spPr>
          <a:xfrm flipH="1">
            <a:off x="2469654" y="3925425"/>
            <a:ext cx="925975" cy="162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14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8"/>
          <p:cNvSpPr>
            <a:spLocks noGrp="1"/>
          </p:cNvSpPr>
          <p:nvPr>
            <p:ph type="title"/>
          </p:nvPr>
        </p:nvSpPr>
        <p:spPr>
          <a:xfrm>
            <a:off x="285750" y="44664"/>
            <a:ext cx="8229600" cy="439737"/>
          </a:xfrm>
        </p:spPr>
        <p:txBody>
          <a:bodyPr/>
          <a:lstStyle/>
          <a:p>
            <a:pPr fontAlgn="auto">
              <a:defRPr/>
            </a:pPr>
            <a:r>
              <a:rPr lang="he-IL" sz="1800" b="1" dirty="0" smtClean="0">
                <a:solidFill>
                  <a:srgbClr val="FF6600"/>
                </a:solidFill>
                <a:ea typeface="+mn-ea"/>
              </a:rPr>
              <a:t>מבנה מערכת העיכול – תשובה לשאלה 2</a:t>
            </a:r>
            <a:endParaRPr lang="he-IL" sz="1800" dirty="0" smtClean="0"/>
          </a:p>
        </p:txBody>
      </p:sp>
      <p:sp>
        <p:nvSpPr>
          <p:cNvPr id="11269" name="Rectangle 7"/>
          <p:cNvSpPr>
            <a:spLocks noChangeArrowheads="1"/>
          </p:cNvSpPr>
          <p:nvPr/>
        </p:nvSpPr>
        <p:spPr bwMode="auto">
          <a:xfrm>
            <a:off x="8959270" y="43934"/>
            <a:ext cx="184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he-IL">
              <a:solidFill>
                <a:srgbClr val="000000"/>
              </a:solidFill>
            </a:endParaRPr>
          </a:p>
        </p:txBody>
      </p:sp>
      <p:sp>
        <p:nvSpPr>
          <p:cNvPr id="11270" name="Rectangle 8"/>
          <p:cNvSpPr>
            <a:spLocks noChangeArrowheads="1"/>
          </p:cNvSpPr>
          <p:nvPr/>
        </p:nvSpPr>
        <p:spPr bwMode="auto">
          <a:xfrm>
            <a:off x="8916052" y="3804859"/>
            <a:ext cx="2279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he-IL" altLang="ko-KR" sz="1200">
                <a:solidFill>
                  <a:srgbClr val="000000"/>
                </a:solidFill>
                <a:latin typeface="Times New Roman" pitchFamily="18" charset="0"/>
                <a:ea typeface="Batang" pitchFamily="18" charset="-127"/>
              </a:rPr>
              <a:t> </a:t>
            </a:r>
            <a:endParaRPr lang="he-IL" altLang="ko-KR">
              <a:solidFill>
                <a:srgbClr val="000000"/>
              </a:solidFill>
            </a:endParaRPr>
          </a:p>
        </p:txBody>
      </p:sp>
      <p:sp>
        <p:nvSpPr>
          <p:cNvPr id="8"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
        <p:nvSpPr>
          <p:cNvPr id="10" name="Rectangle 3"/>
          <p:cNvSpPr/>
          <p:nvPr/>
        </p:nvSpPr>
        <p:spPr>
          <a:xfrm>
            <a:off x="4424783" y="405022"/>
            <a:ext cx="4107657"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1" name="קבוצה 10"/>
          <p:cNvGrpSpPr/>
          <p:nvPr/>
        </p:nvGrpSpPr>
        <p:grpSpPr>
          <a:xfrm>
            <a:off x="-252536" y="-99392"/>
            <a:ext cx="5544616" cy="6858000"/>
            <a:chOff x="241584" y="-44624"/>
            <a:chExt cx="5544616" cy="6858000"/>
          </a:xfrm>
        </p:grpSpPr>
        <p:pic>
          <p:nvPicPr>
            <p:cNvPr id="12" name="תמונה 11"/>
            <p:cNvPicPr>
              <a:picLocks noChangeAspect="1"/>
            </p:cNvPicPr>
            <p:nvPr/>
          </p:nvPicPr>
          <p:blipFill rotWithShape="1">
            <a:blip r:embed="rId2" cstate="email">
              <a:extLst>
                <a:ext uri="{28A0092B-C50C-407E-A947-70E740481C1C}">
                  <a14:useLocalDpi xmlns:a14="http://schemas.microsoft.com/office/drawing/2010/main"/>
                </a:ext>
              </a:extLst>
            </a:blip>
            <a:srcRect l="6814" r="6978"/>
            <a:stretch/>
          </p:blipFill>
          <p:spPr>
            <a:xfrm flipH="1">
              <a:off x="1342810" y="-44624"/>
              <a:ext cx="3377956" cy="6858000"/>
            </a:xfrm>
            <a:prstGeom prst="rect">
              <a:avLst/>
            </a:prstGeom>
          </p:spPr>
        </p:pic>
        <p:sp>
          <p:nvSpPr>
            <p:cNvPr id="13" name="מלבן 12"/>
            <p:cNvSpPr/>
            <p:nvPr/>
          </p:nvSpPr>
          <p:spPr>
            <a:xfrm>
              <a:off x="4123307" y="970190"/>
              <a:ext cx="461986" cy="369332"/>
            </a:xfrm>
            <a:prstGeom prst="rect">
              <a:avLst/>
            </a:prstGeom>
          </p:spPr>
          <p:txBody>
            <a:bodyPr wrap="none">
              <a:spAutoFit/>
            </a:bodyPr>
            <a:lstStyle/>
            <a:p>
              <a:r>
                <a:rPr lang="he-IL" b="1" dirty="0" smtClean="0">
                  <a:solidFill>
                    <a:srgbClr val="CC3300"/>
                  </a:solidFill>
                  <a:latin typeface="Calibri" pitchFamily="34" charset="0"/>
                </a:rPr>
                <a:t>פה</a:t>
              </a:r>
              <a:endParaRPr lang="he-IL" dirty="0">
                <a:solidFill>
                  <a:srgbClr val="CC3300"/>
                </a:solidFill>
              </a:endParaRPr>
            </a:p>
          </p:txBody>
        </p:sp>
        <p:sp>
          <p:nvSpPr>
            <p:cNvPr id="14" name="מלבן 13"/>
            <p:cNvSpPr/>
            <p:nvPr/>
          </p:nvSpPr>
          <p:spPr>
            <a:xfrm>
              <a:off x="3084951" y="2448272"/>
              <a:ext cx="556563" cy="369332"/>
            </a:xfrm>
            <a:prstGeom prst="rect">
              <a:avLst/>
            </a:prstGeom>
          </p:spPr>
          <p:txBody>
            <a:bodyPr wrap="none">
              <a:spAutoFit/>
            </a:bodyPr>
            <a:lstStyle/>
            <a:p>
              <a:r>
                <a:rPr lang="he-IL" b="1" dirty="0" smtClean="0">
                  <a:solidFill>
                    <a:srgbClr val="CC3300"/>
                  </a:solidFill>
                  <a:latin typeface="Calibri" pitchFamily="34" charset="0"/>
                </a:rPr>
                <a:t>ושט</a:t>
              </a:r>
              <a:endParaRPr lang="he-IL" dirty="0">
                <a:solidFill>
                  <a:srgbClr val="CC3300"/>
                </a:solidFill>
              </a:endParaRPr>
            </a:p>
          </p:txBody>
        </p:sp>
        <p:sp>
          <p:nvSpPr>
            <p:cNvPr id="15" name="מלבן 14"/>
            <p:cNvSpPr/>
            <p:nvPr/>
          </p:nvSpPr>
          <p:spPr>
            <a:xfrm>
              <a:off x="1296648" y="3879140"/>
              <a:ext cx="652743" cy="369332"/>
            </a:xfrm>
            <a:prstGeom prst="rect">
              <a:avLst/>
            </a:prstGeom>
          </p:spPr>
          <p:txBody>
            <a:bodyPr wrap="none">
              <a:spAutoFit/>
            </a:bodyPr>
            <a:lstStyle/>
            <a:p>
              <a:r>
                <a:rPr lang="he-IL" b="1" dirty="0" smtClean="0">
                  <a:solidFill>
                    <a:srgbClr val="C00000"/>
                  </a:solidFill>
                  <a:latin typeface="Calibri" pitchFamily="34" charset="0"/>
                </a:rPr>
                <a:t>קיבה</a:t>
              </a:r>
              <a:endParaRPr lang="he-IL" dirty="0">
                <a:solidFill>
                  <a:srgbClr val="C00000"/>
                </a:solidFill>
              </a:endParaRPr>
            </a:p>
          </p:txBody>
        </p:sp>
        <p:sp>
          <p:nvSpPr>
            <p:cNvPr id="16" name="מלבן 15"/>
            <p:cNvSpPr/>
            <p:nvPr/>
          </p:nvSpPr>
          <p:spPr>
            <a:xfrm>
              <a:off x="4165070" y="4311188"/>
              <a:ext cx="971741" cy="369332"/>
            </a:xfrm>
            <a:prstGeom prst="rect">
              <a:avLst/>
            </a:prstGeom>
          </p:spPr>
          <p:txBody>
            <a:bodyPr wrap="none">
              <a:spAutoFit/>
            </a:bodyPr>
            <a:lstStyle/>
            <a:p>
              <a:r>
                <a:rPr lang="he-IL" b="1" dirty="0" smtClean="0">
                  <a:solidFill>
                    <a:srgbClr val="C00000"/>
                  </a:solidFill>
                  <a:latin typeface="Calibri" pitchFamily="34" charset="0"/>
                </a:rPr>
                <a:t>תריסריון</a:t>
              </a:r>
              <a:endParaRPr lang="he-IL" dirty="0">
                <a:solidFill>
                  <a:srgbClr val="C00000"/>
                </a:solidFill>
              </a:endParaRPr>
            </a:p>
          </p:txBody>
        </p:sp>
        <p:sp>
          <p:nvSpPr>
            <p:cNvPr id="17" name="מלבן 16"/>
            <p:cNvSpPr/>
            <p:nvPr/>
          </p:nvSpPr>
          <p:spPr>
            <a:xfrm>
              <a:off x="3589007" y="4874104"/>
              <a:ext cx="1296144" cy="369332"/>
            </a:xfrm>
            <a:prstGeom prst="rect">
              <a:avLst/>
            </a:prstGeom>
          </p:spPr>
          <p:txBody>
            <a:bodyPr wrap="square">
              <a:spAutoFit/>
            </a:bodyPr>
            <a:lstStyle/>
            <a:p>
              <a:r>
                <a:rPr lang="he-IL" b="1" dirty="0" smtClean="0">
                  <a:solidFill>
                    <a:srgbClr val="C00000"/>
                  </a:solidFill>
                  <a:latin typeface="Calibri" pitchFamily="34" charset="0"/>
                </a:rPr>
                <a:t>מעי דק</a:t>
              </a:r>
              <a:endParaRPr lang="he-IL" dirty="0">
                <a:solidFill>
                  <a:srgbClr val="C00000"/>
                </a:solidFill>
              </a:endParaRPr>
            </a:p>
          </p:txBody>
        </p:sp>
        <p:sp>
          <p:nvSpPr>
            <p:cNvPr id="18" name="מלבן 17"/>
            <p:cNvSpPr/>
            <p:nvPr/>
          </p:nvSpPr>
          <p:spPr>
            <a:xfrm>
              <a:off x="1290601" y="5175284"/>
              <a:ext cx="829073" cy="369332"/>
            </a:xfrm>
            <a:prstGeom prst="rect">
              <a:avLst/>
            </a:prstGeom>
          </p:spPr>
          <p:txBody>
            <a:bodyPr wrap="none">
              <a:spAutoFit/>
            </a:bodyPr>
            <a:lstStyle/>
            <a:p>
              <a:r>
                <a:rPr lang="he-IL" b="1" dirty="0" smtClean="0">
                  <a:solidFill>
                    <a:srgbClr val="CC3300"/>
                  </a:solidFill>
                  <a:latin typeface="Calibri" pitchFamily="34" charset="0"/>
                </a:rPr>
                <a:t>מעי גס</a:t>
              </a:r>
              <a:endParaRPr lang="he-IL" dirty="0">
                <a:solidFill>
                  <a:srgbClr val="CC3300"/>
                </a:solidFill>
              </a:endParaRPr>
            </a:p>
          </p:txBody>
        </p:sp>
        <p:sp>
          <p:nvSpPr>
            <p:cNvPr id="19" name="מלבן 18"/>
            <p:cNvSpPr/>
            <p:nvPr/>
          </p:nvSpPr>
          <p:spPr>
            <a:xfrm>
              <a:off x="1722459" y="6255404"/>
              <a:ext cx="1146468" cy="369332"/>
            </a:xfrm>
            <a:prstGeom prst="rect">
              <a:avLst/>
            </a:prstGeom>
          </p:spPr>
          <p:txBody>
            <a:bodyPr wrap="none">
              <a:spAutoFit/>
            </a:bodyPr>
            <a:lstStyle/>
            <a:p>
              <a:r>
                <a:rPr lang="he-IL" b="1" dirty="0" smtClean="0">
                  <a:solidFill>
                    <a:srgbClr val="CC3300"/>
                  </a:solidFill>
                  <a:latin typeface="Calibri" pitchFamily="34" charset="0"/>
                </a:rPr>
                <a:t>פי הטבעת</a:t>
              </a:r>
              <a:endParaRPr lang="he-IL" dirty="0">
                <a:solidFill>
                  <a:srgbClr val="CC3300"/>
                </a:solidFill>
              </a:endParaRPr>
            </a:p>
          </p:txBody>
        </p:sp>
        <p:sp>
          <p:nvSpPr>
            <p:cNvPr id="20" name="מלבן 19"/>
            <p:cNvSpPr/>
            <p:nvPr/>
          </p:nvSpPr>
          <p:spPr>
            <a:xfrm>
              <a:off x="4487422" y="3260903"/>
              <a:ext cx="1298778" cy="800219"/>
            </a:xfrm>
            <a:prstGeom prst="rect">
              <a:avLst/>
            </a:prstGeom>
          </p:spPr>
          <p:txBody>
            <a:bodyPr wrap="square">
              <a:spAutoFit/>
            </a:bodyPr>
            <a:lstStyle/>
            <a:p>
              <a:pPr algn="ctr"/>
              <a:r>
                <a:rPr lang="he-IL" sz="2800" b="1" dirty="0" smtClean="0">
                  <a:solidFill>
                    <a:srgbClr val="1F497D"/>
                  </a:solidFill>
                  <a:latin typeface="Calibri" pitchFamily="34" charset="0"/>
                </a:rPr>
                <a:t>   </a:t>
              </a:r>
              <a:r>
                <a:rPr lang="he-IL" b="1" dirty="0" smtClean="0">
                  <a:solidFill>
                    <a:srgbClr val="1F497D"/>
                  </a:solidFill>
                  <a:latin typeface="Calibri" pitchFamily="34" charset="0"/>
                </a:rPr>
                <a:t>כבד + </a:t>
              </a:r>
            </a:p>
            <a:p>
              <a:pPr algn="ctr"/>
              <a:r>
                <a:rPr lang="he-IL" b="1" dirty="0" smtClean="0">
                  <a:solidFill>
                    <a:srgbClr val="1F497D"/>
                  </a:solidFill>
                  <a:latin typeface="Calibri" pitchFamily="34" charset="0"/>
                </a:rPr>
                <a:t>כיס המרה</a:t>
              </a:r>
              <a:endParaRPr lang="he-IL" dirty="0">
                <a:solidFill>
                  <a:srgbClr val="1F497D"/>
                </a:solidFill>
              </a:endParaRPr>
            </a:p>
          </p:txBody>
        </p:sp>
        <p:sp>
          <p:nvSpPr>
            <p:cNvPr id="21" name="מלבן 20"/>
            <p:cNvSpPr/>
            <p:nvPr/>
          </p:nvSpPr>
          <p:spPr>
            <a:xfrm>
              <a:off x="1254433" y="4455204"/>
              <a:ext cx="678392" cy="369332"/>
            </a:xfrm>
            <a:prstGeom prst="rect">
              <a:avLst/>
            </a:prstGeom>
          </p:spPr>
          <p:txBody>
            <a:bodyPr wrap="none">
              <a:spAutoFit/>
            </a:bodyPr>
            <a:lstStyle/>
            <a:p>
              <a:pPr algn="ctr"/>
              <a:r>
                <a:rPr lang="he-IL" b="1" dirty="0" smtClean="0">
                  <a:solidFill>
                    <a:srgbClr val="1F497D"/>
                  </a:solidFill>
                  <a:latin typeface="Calibri" pitchFamily="34" charset="0"/>
                </a:rPr>
                <a:t>לבלב</a:t>
              </a:r>
              <a:endParaRPr lang="he-IL" dirty="0">
                <a:solidFill>
                  <a:srgbClr val="1F497D"/>
                </a:solidFill>
              </a:endParaRPr>
            </a:p>
          </p:txBody>
        </p:sp>
        <p:sp>
          <p:nvSpPr>
            <p:cNvPr id="22" name="מלבן 21"/>
            <p:cNvSpPr/>
            <p:nvPr/>
          </p:nvSpPr>
          <p:spPr>
            <a:xfrm>
              <a:off x="241584" y="1016356"/>
              <a:ext cx="2993825" cy="646331"/>
            </a:xfrm>
            <a:prstGeom prst="rect">
              <a:avLst/>
            </a:prstGeom>
          </p:spPr>
          <p:txBody>
            <a:bodyPr wrap="square">
              <a:spAutoFit/>
            </a:bodyPr>
            <a:lstStyle/>
            <a:p>
              <a:pPr algn="ctr"/>
              <a:r>
                <a:rPr lang="he-IL" b="1" dirty="0" smtClean="0">
                  <a:solidFill>
                    <a:srgbClr val="1F497D"/>
                  </a:solidFill>
                  <a:latin typeface="Calibri" pitchFamily="34" charset="0"/>
                </a:rPr>
                <a:t>בלוטות רוק  </a:t>
              </a:r>
            </a:p>
            <a:p>
              <a:pPr algn="ctr"/>
              <a:r>
                <a:rPr lang="he-IL" b="1" dirty="0" smtClean="0">
                  <a:solidFill>
                    <a:srgbClr val="1F497D"/>
                  </a:solidFill>
                  <a:latin typeface="Calibri" pitchFamily="34" charset="0"/>
                </a:rPr>
                <a:t>(לא נראות בתמונה זו)</a:t>
              </a:r>
              <a:endParaRPr lang="he-IL" dirty="0">
                <a:solidFill>
                  <a:srgbClr val="1F497D"/>
                </a:solidFill>
              </a:endParaRPr>
            </a:p>
          </p:txBody>
        </p:sp>
        <p:cxnSp>
          <p:nvCxnSpPr>
            <p:cNvPr id="23" name="מחבר ישר 22"/>
            <p:cNvCxnSpPr/>
            <p:nvPr/>
          </p:nvCxnSpPr>
          <p:spPr>
            <a:xfrm rot="21420000" flipH="1" flipV="1">
              <a:off x="2084844" y="5363136"/>
              <a:ext cx="247793" cy="1387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flipH="1">
              <a:off x="3580555" y="4499112"/>
              <a:ext cx="643237" cy="1000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flipV="1">
              <a:off x="2095197" y="4653136"/>
              <a:ext cx="544419" cy="50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flipH="1" flipV="1">
              <a:off x="1919536" y="4053717"/>
              <a:ext cx="544419" cy="504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מחבר ישר 26"/>
            <p:cNvCxnSpPr/>
            <p:nvPr/>
          </p:nvCxnSpPr>
          <p:spPr>
            <a:xfrm flipH="1">
              <a:off x="3393807" y="5095051"/>
              <a:ext cx="643237" cy="1000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H="1">
              <a:off x="3659318" y="3778765"/>
              <a:ext cx="996522" cy="1624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קבוצה 2"/>
          <p:cNvGrpSpPr/>
          <p:nvPr/>
        </p:nvGrpSpPr>
        <p:grpSpPr>
          <a:xfrm>
            <a:off x="5322235" y="2636644"/>
            <a:ext cx="2274121" cy="1438747"/>
            <a:chOff x="4424783" y="5014589"/>
            <a:chExt cx="2274121" cy="1438747"/>
          </a:xfrm>
        </p:grpSpPr>
        <p:sp>
          <p:nvSpPr>
            <p:cNvPr id="2" name="מלבן 1"/>
            <p:cNvSpPr/>
            <p:nvPr/>
          </p:nvSpPr>
          <p:spPr>
            <a:xfrm>
              <a:off x="4424783" y="5014589"/>
              <a:ext cx="2271269" cy="1256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9" name="מלבן 28"/>
            <p:cNvSpPr/>
            <p:nvPr/>
          </p:nvSpPr>
          <p:spPr>
            <a:xfrm>
              <a:off x="4673991" y="5189130"/>
              <a:ext cx="2024913" cy="400110"/>
            </a:xfrm>
            <a:prstGeom prst="rect">
              <a:avLst/>
            </a:prstGeom>
          </p:spPr>
          <p:txBody>
            <a:bodyPr wrap="none">
              <a:spAutoFit/>
            </a:bodyPr>
            <a:lstStyle/>
            <a:p>
              <a:r>
                <a:rPr lang="he-IL" sz="2000" b="1" dirty="0">
                  <a:solidFill>
                    <a:srgbClr val="CC3300"/>
                  </a:solidFill>
                  <a:latin typeface="Calibri" pitchFamily="34" charset="0"/>
                </a:rPr>
                <a:t>חלקי צינור העיכול</a:t>
              </a:r>
              <a:endParaRPr lang="he-IL" sz="2000" dirty="0">
                <a:solidFill>
                  <a:srgbClr val="CC3300"/>
                </a:solidFill>
              </a:endParaRPr>
            </a:p>
          </p:txBody>
        </p:sp>
        <p:sp>
          <p:nvSpPr>
            <p:cNvPr id="30" name="מלבן 29"/>
            <p:cNvSpPr/>
            <p:nvPr/>
          </p:nvSpPr>
          <p:spPr>
            <a:xfrm>
              <a:off x="4696067" y="5683895"/>
              <a:ext cx="1784464" cy="769441"/>
            </a:xfrm>
            <a:prstGeom prst="rect">
              <a:avLst/>
            </a:prstGeom>
          </p:spPr>
          <p:txBody>
            <a:bodyPr wrap="none">
              <a:spAutoFit/>
            </a:bodyPr>
            <a:lstStyle/>
            <a:p>
              <a:pPr algn="ctr"/>
              <a:r>
                <a:rPr lang="he-IL" sz="2000" b="1" dirty="0">
                  <a:solidFill>
                    <a:srgbClr val="1F497D"/>
                  </a:solidFill>
                  <a:latin typeface="Calibri" pitchFamily="34" charset="0"/>
                </a:rPr>
                <a:t>בלוטות הפרשה</a:t>
              </a:r>
            </a:p>
            <a:p>
              <a:pPr algn="ctr"/>
              <a:endParaRPr lang="he-IL" sz="2400" b="1" dirty="0">
                <a:solidFill>
                  <a:srgbClr val="1F497D"/>
                </a:solidFill>
                <a:latin typeface="Calibri" pitchFamily="34" charset="0"/>
              </a:endParaRPr>
            </a:p>
          </p:txBody>
        </p:sp>
      </p:grpSp>
      <p:sp>
        <p:nvSpPr>
          <p:cNvPr id="31" name="מלבן 30"/>
          <p:cNvSpPr/>
          <p:nvPr/>
        </p:nvSpPr>
        <p:spPr>
          <a:xfrm>
            <a:off x="2733416" y="6018686"/>
            <a:ext cx="930063" cy="369332"/>
          </a:xfrm>
          <a:prstGeom prst="rect">
            <a:avLst/>
          </a:prstGeom>
        </p:spPr>
        <p:txBody>
          <a:bodyPr wrap="none">
            <a:spAutoFit/>
          </a:bodyPr>
          <a:lstStyle/>
          <a:p>
            <a:r>
              <a:rPr lang="he-IL" b="1" dirty="0" smtClean="0">
                <a:solidFill>
                  <a:srgbClr val="CC3300"/>
                </a:solidFill>
                <a:latin typeface="Calibri" pitchFamily="34" charset="0"/>
              </a:rPr>
              <a:t>מעי ישר</a:t>
            </a:r>
            <a:endParaRPr lang="he-IL" dirty="0">
              <a:solidFill>
                <a:srgbClr val="CC3300"/>
              </a:solidFill>
            </a:endParaRPr>
          </a:p>
        </p:txBody>
      </p:sp>
    </p:spTree>
    <p:extLst>
      <p:ext uri="{BB962C8B-B14F-4D97-AF65-F5344CB8AC3E}">
        <p14:creationId xmlns:p14="http://schemas.microsoft.com/office/powerpoint/2010/main" val="2194401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EF9B0D-29EB-4BF0-865A-1379F4ACD82B}" type="slidenum">
              <a:rPr lang="he-IL" sz="1800" smtClean="0"/>
              <a:pPr fontAlgn="base">
                <a:spcBef>
                  <a:spcPct val="0"/>
                </a:spcBef>
                <a:spcAft>
                  <a:spcPct val="0"/>
                </a:spcAft>
                <a:defRPr/>
              </a:pPr>
              <a:t>9</a:t>
            </a:fld>
            <a:endParaRPr lang="he-IL" sz="1800" dirty="0" smtClean="0"/>
          </a:p>
        </p:txBody>
      </p:sp>
      <p:sp>
        <p:nvSpPr>
          <p:cNvPr id="9" name="כותרת 8"/>
          <p:cNvSpPr>
            <a:spLocks noGrp="1"/>
          </p:cNvSpPr>
          <p:nvPr>
            <p:ph type="title"/>
          </p:nvPr>
        </p:nvSpPr>
        <p:spPr>
          <a:xfrm>
            <a:off x="285750" y="44664"/>
            <a:ext cx="8229600" cy="439737"/>
          </a:xfrm>
        </p:spPr>
        <p:txBody>
          <a:bodyPr/>
          <a:lstStyle/>
          <a:p>
            <a:pPr fontAlgn="auto">
              <a:defRPr/>
            </a:pPr>
            <a:r>
              <a:rPr lang="he-IL" sz="1800" b="1" dirty="0">
                <a:solidFill>
                  <a:srgbClr val="FF6600"/>
                </a:solidFill>
                <a:ea typeface="+mn-ea"/>
              </a:rPr>
              <a:t>חלקי מערכת </a:t>
            </a:r>
            <a:r>
              <a:rPr lang="he-IL" sz="1800" b="1" dirty="0" smtClean="0">
                <a:solidFill>
                  <a:srgbClr val="FF6600"/>
                </a:solidFill>
                <a:ea typeface="+mn-ea"/>
              </a:rPr>
              <a:t>העיכול: התהליכים </a:t>
            </a:r>
            <a:r>
              <a:rPr lang="he-IL" sz="1800" b="1" dirty="0">
                <a:solidFill>
                  <a:srgbClr val="FF6600"/>
                </a:solidFill>
                <a:ea typeface="+mn-ea"/>
              </a:rPr>
              <a:t>המתרחשים </a:t>
            </a:r>
            <a:r>
              <a:rPr lang="he-IL" sz="1800" b="1" dirty="0" smtClean="0">
                <a:solidFill>
                  <a:srgbClr val="FF6600"/>
                </a:solidFill>
                <a:ea typeface="+mn-ea"/>
              </a:rPr>
              <a:t>בהם, וההתאמה </a:t>
            </a:r>
            <a:r>
              <a:rPr lang="he-IL" sz="1800" b="1" dirty="0">
                <a:solidFill>
                  <a:srgbClr val="FF6600"/>
                </a:solidFill>
                <a:ea typeface="+mn-ea"/>
              </a:rPr>
              <a:t>בין מבנה </a:t>
            </a:r>
            <a:r>
              <a:rPr lang="he-IL" sz="1800" b="1" dirty="0" smtClean="0">
                <a:solidFill>
                  <a:srgbClr val="FF6600"/>
                </a:solidFill>
                <a:ea typeface="+mn-ea"/>
              </a:rPr>
              <a:t>לתפקוד</a:t>
            </a:r>
            <a:endParaRPr lang="he-IL" sz="1800" dirty="0" smtClean="0"/>
          </a:p>
        </p:txBody>
      </p:sp>
      <p:sp>
        <p:nvSpPr>
          <p:cNvPr id="10" name="TextBox 9"/>
          <p:cNvSpPr txBox="1"/>
          <p:nvPr/>
        </p:nvSpPr>
        <p:spPr>
          <a:xfrm>
            <a:off x="285770" y="522288"/>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בשקפים הבאים נדון בחלקים השונים של מערכת העיכול, בתהליכים המתרחשים בהם ובהתאמה בין המבנה שלהם לתִּפקודם.</a:t>
            </a: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היכנסו לסימולציה המתארת את תהליך עיכול המזון וספיגתו במערכת העיכול:</a:t>
            </a:r>
            <a:endParaRPr lang="en-US" dirty="0">
              <a:solidFill>
                <a:prstClr val="black"/>
              </a:solidFill>
            </a:endParaRPr>
          </a:p>
        </p:txBody>
      </p:sp>
      <p:pic>
        <p:nvPicPr>
          <p:cNvPr id="14342"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7833" y="2205038"/>
            <a:ext cx="6218237"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3"/>
          </p:cNvPr>
          <p:cNvSpPr txBox="1"/>
          <p:nvPr/>
        </p:nvSpPr>
        <p:spPr>
          <a:xfrm>
            <a:off x="1547833" y="5854740"/>
            <a:ext cx="6218237" cy="398463"/>
          </a:xfrm>
          <a:prstGeom prst="rect">
            <a:avLst/>
          </a:prstGeom>
          <a:solidFill>
            <a:sysClr val="window" lastClr="FFFFFF">
              <a:lumMod val="95000"/>
            </a:sysClr>
          </a:solidFill>
          <a:ln w="22225">
            <a:solidFill>
              <a:sysClr val="window" lastClr="FFFFFF">
                <a:lumMod val="85000"/>
              </a:sysClr>
            </a:solidFill>
          </a:ln>
          <a:effectLst/>
        </p:spPr>
        <p:txBody>
          <a:bodyPr wrap="none" rtlCol="1" anchor="ctr">
            <a:normAutofit/>
          </a:bodyPr>
          <a:lstStyle/>
          <a:p>
            <a:pPr algn="ctr" fontAlgn="auto">
              <a:spcBef>
                <a:spcPts val="0"/>
              </a:spcBef>
              <a:spcAft>
                <a:spcPts val="0"/>
              </a:spcAft>
              <a:defRPr/>
            </a:pPr>
            <a:r>
              <a:rPr lang="he-IL" sz="1400" u="sng" kern="0" dirty="0">
                <a:solidFill>
                  <a:srgbClr val="00B0F0"/>
                </a:solidFill>
                <a:latin typeface="Arial"/>
                <a:cs typeface="Arial"/>
                <a:hlinkClick r:id="rId4"/>
              </a:rPr>
              <a:t>מערכת העיכול</a:t>
            </a:r>
            <a:endParaRPr lang="he-IL" sz="1400" u="sng" kern="0" dirty="0">
              <a:solidFill>
                <a:srgbClr val="00B0F0"/>
              </a:solidFill>
              <a:latin typeface="Arial"/>
              <a:cs typeface="Arial"/>
            </a:endParaRPr>
          </a:p>
        </p:txBody>
      </p:sp>
      <p:sp>
        <p:nvSpPr>
          <p:cNvPr id="11" name="Slide Number Placeholder 15"/>
          <p:cNvSpPr txBox="1">
            <a:spLocks/>
          </p:cNvSpPr>
          <p:nvPr/>
        </p:nvSpPr>
        <p:spPr bwMode="auto">
          <a:xfrm>
            <a:off x="251968" y="6568941"/>
            <a:ext cx="575618"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0A328BB8-D0BF-4402-BC0C-BF99813F8BC0}"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
        <p:nvSpPr>
          <p:cNvPr id="12" name="Rectangle 3"/>
          <p:cNvSpPr/>
          <p:nvPr/>
        </p:nvSpPr>
        <p:spPr>
          <a:xfrm>
            <a:off x="31714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4804</TotalTime>
  <Words>6012</Words>
  <Application>Microsoft Office PowerPoint</Application>
  <PresentationFormat>‫הצגה על המסך (4:3)</PresentationFormat>
  <Paragraphs>990</Paragraphs>
  <Slides>69</Slides>
  <Notes>7</Notes>
  <HiddenSlides>0</HiddenSlides>
  <MMClips>0</MMClips>
  <ScaleCrop>false</ScaleCrop>
  <HeadingPairs>
    <vt:vector size="4" baseType="variant">
      <vt:variant>
        <vt:lpstr>ערכת נושא</vt:lpstr>
      </vt:variant>
      <vt:variant>
        <vt:i4>14</vt:i4>
      </vt:variant>
      <vt:variant>
        <vt:lpstr>כותרות שקופיות</vt:lpstr>
      </vt:variant>
      <vt:variant>
        <vt:i4>69</vt:i4>
      </vt:variant>
    </vt:vector>
  </HeadingPairs>
  <TitlesOfParts>
    <vt:vector size="83" baseType="lpstr">
      <vt:lpstr>1_Office Theme</vt:lpstr>
      <vt:lpstr>9_Office Theme</vt:lpstr>
      <vt:lpstr>2_Office Theme</vt:lpstr>
      <vt:lpstr>3_Office Theme</vt:lpstr>
      <vt:lpstr>4_Office Theme</vt:lpstr>
      <vt:lpstr>5_Office Theme</vt:lpstr>
      <vt:lpstr>6_Office Theme</vt:lpstr>
      <vt:lpstr>7_Office Theme</vt:lpstr>
      <vt:lpstr>8_Office Theme</vt:lpstr>
      <vt:lpstr>10_Office Theme</vt:lpstr>
      <vt:lpstr>11_Office Theme</vt:lpstr>
      <vt:lpstr>12_Office Theme</vt:lpstr>
      <vt:lpstr>13_Office Theme</vt:lpstr>
      <vt:lpstr>14_Office Theme</vt:lpstr>
      <vt:lpstr>מצגת של PowerPoint</vt:lpstr>
      <vt:lpstr>מדוע יש צורך במערכת העיכול?</vt:lpstr>
      <vt:lpstr>התהליכים העיקריים המתרחשים במערכת העיכול</vt:lpstr>
      <vt:lpstr>שאלה 1</vt:lpstr>
      <vt:lpstr>תשובה</vt:lpstr>
      <vt:lpstr>מבנה מערכת העיכול</vt:lpstr>
      <vt:lpstr>שאלה 2: מבנה מערכת העיכול</vt:lpstr>
      <vt:lpstr>מבנה מערכת העיכול – תשובה לשאלה 2</vt:lpstr>
      <vt:lpstr>חלקי מערכת העיכול: התהליכים המתרחשים בהם, וההתאמה בין מבנה לתפקוד</vt:lpstr>
      <vt:lpstr>הפה</vt:lpstr>
      <vt:lpstr>שאלה 3</vt:lpstr>
      <vt:lpstr>תשובה</vt:lpstr>
      <vt:lpstr>שאלה 4</vt:lpstr>
      <vt:lpstr>תשובה</vt:lpstr>
      <vt:lpstr>הוושט</vt:lpstr>
      <vt:lpstr>שאלה 5</vt:lpstr>
      <vt:lpstr>תשובה</vt:lpstr>
      <vt:lpstr>הקיבה</vt:lpstr>
      <vt:lpstr>הקיבה: התאמת המבנה לתִפקוד</vt:lpstr>
      <vt:lpstr>התריסריון</vt:lpstr>
      <vt:lpstr>מלחי המרה הופכים את השומנים לתחליב</vt:lpstr>
      <vt:lpstr>אבנים בכיס המרה – הרחבה</vt:lpstr>
      <vt:lpstr>שאלה 6</vt:lpstr>
      <vt:lpstr>תשובה</vt:lpstr>
      <vt:lpstr>התהליכים המתרחשים במעי הדק: סיום העיכול הכימי</vt:lpstr>
      <vt:lpstr>התהליכים המתרחשים במעי הדק: ספיגה</vt:lpstr>
      <vt:lpstr>תהליכי הספיגה:  פסיביים ואקטיביים</vt:lpstr>
      <vt:lpstr>שאלה 7</vt:lpstr>
      <vt:lpstr>תשובה</vt:lpstr>
      <vt:lpstr>שאלה 8</vt:lpstr>
      <vt:lpstr>תשובה</vt:lpstr>
      <vt:lpstr>מעי גס, מעי ישר ופי הטבעת</vt:lpstr>
      <vt:lpstr>שאלה 9</vt:lpstr>
      <vt:lpstr>תשובה</vt:lpstr>
      <vt:lpstr>שאלה 10: טבלת סיכום – פירוק מכני ופרוק כימי במערכת העיכול</vt:lpstr>
      <vt:lpstr>תשובה</vt:lpstr>
      <vt:lpstr>סימולציה העוסקת בקשר בין הגלוקוז הנספג ממערכת העיכול לדם ותהליך הנשימה התאית</vt:lpstr>
      <vt:lpstr>סיכום: התהליכים המתרחשים במערכת העיכול</vt:lpstr>
      <vt:lpstr>סיכום: התאמה בין מבנה חלקי מערכת העיכול השונים לתפקודם</vt:lpstr>
      <vt:lpstr>תרגול נוסף: שאלה 11</vt:lpstr>
      <vt:lpstr>תשובה</vt:lpstr>
      <vt:lpstr>שאלה 12: רמות ארגון</vt:lpstr>
      <vt:lpstr>תשובה</vt:lpstr>
      <vt:lpstr>שאלה 13</vt:lpstr>
      <vt:lpstr>תשובה</vt:lpstr>
      <vt:lpstr>שאלה 14</vt:lpstr>
      <vt:lpstr>תשובה</vt:lpstr>
      <vt:lpstr>שאלה 15</vt:lpstr>
      <vt:lpstr>תשובה</vt:lpstr>
      <vt:lpstr>שאלה 16</vt:lpstr>
      <vt:lpstr>תשובה</vt:lpstr>
      <vt:lpstr>שאלה 17</vt:lpstr>
      <vt:lpstr>תשובה</vt:lpstr>
      <vt:lpstr>שאלה 18</vt:lpstr>
      <vt:lpstr>תשובה</vt:lpstr>
      <vt:lpstr>שאלה 19</vt:lpstr>
      <vt:lpstr>תשובה</vt:lpstr>
      <vt:lpstr>שאלה 20</vt:lpstr>
      <vt:lpstr>תזכורת: מסיסות במים</vt:lpstr>
      <vt:lpstr>תשובה</vt:lpstr>
      <vt:lpstr>שאלה 21: קישור לרעיונות המרכזיים בביולוגיה</vt:lpstr>
      <vt:lpstr>תשובה</vt:lpstr>
      <vt:lpstr>שאלה 22 </vt:lpstr>
      <vt:lpstr>תשובה</vt:lpstr>
      <vt:lpstr>שאלה 23 – הרחבה: הגורמים המשפיעים על קצב הפרשת הרוק (בשילוב עם דרכי החקר*)</vt:lpstr>
      <vt:lpstr>תשובה: ניסוי פבלוב (בשילוב עם דרכי החקר)</vt:lpstr>
      <vt:lpstr>רפלקס מותנה – הרחבה</vt:lpstr>
      <vt:lpstr>שאלה 24: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506</cp:revision>
  <dcterms:created xsi:type="dcterms:W3CDTF">2010-09-05T07:07:37Z</dcterms:created>
  <dcterms:modified xsi:type="dcterms:W3CDTF">2017-10-21T13:36:42Z</dcterms:modified>
</cp:coreProperties>
</file>