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62" r:id="rId2"/>
    <p:sldMasterId id="2147484185" r:id="rId3"/>
  </p:sldMasterIdLst>
  <p:notesMasterIdLst>
    <p:notesMasterId r:id="rId43"/>
  </p:notesMasterIdLst>
  <p:sldIdLst>
    <p:sldId id="489" r:id="rId4"/>
    <p:sldId id="482" r:id="rId5"/>
    <p:sldId id="481" r:id="rId6"/>
    <p:sldId id="414" r:id="rId7"/>
    <p:sldId id="419" r:id="rId8"/>
    <p:sldId id="442" r:id="rId9"/>
    <p:sldId id="441" r:id="rId10"/>
    <p:sldId id="486" r:id="rId11"/>
    <p:sldId id="443" r:id="rId12"/>
    <p:sldId id="444" r:id="rId13"/>
    <p:sldId id="405" r:id="rId14"/>
    <p:sldId id="438" r:id="rId15"/>
    <p:sldId id="479" r:id="rId16"/>
    <p:sldId id="485" r:id="rId17"/>
    <p:sldId id="451" r:id="rId18"/>
    <p:sldId id="449" r:id="rId19"/>
    <p:sldId id="454" r:id="rId20"/>
    <p:sldId id="478" r:id="rId21"/>
    <p:sldId id="455" r:id="rId22"/>
    <p:sldId id="461" r:id="rId23"/>
    <p:sldId id="462" r:id="rId24"/>
    <p:sldId id="463" r:id="rId25"/>
    <p:sldId id="464" r:id="rId26"/>
    <p:sldId id="487" r:id="rId27"/>
    <p:sldId id="457" r:id="rId28"/>
    <p:sldId id="458" r:id="rId29"/>
    <p:sldId id="375" r:id="rId30"/>
    <p:sldId id="465" r:id="rId31"/>
    <p:sldId id="466" r:id="rId32"/>
    <p:sldId id="467" r:id="rId33"/>
    <p:sldId id="475" r:id="rId34"/>
    <p:sldId id="476" r:id="rId35"/>
    <p:sldId id="484" r:id="rId36"/>
    <p:sldId id="483" r:id="rId37"/>
    <p:sldId id="468" r:id="rId38"/>
    <p:sldId id="469" r:id="rId39"/>
    <p:sldId id="470" r:id="rId40"/>
    <p:sldId id="471" r:id="rId41"/>
    <p:sldId id="477" r:id="rId42"/>
  </p:sldIdLst>
  <p:sldSz cx="9144000" cy="6858000" type="screen4x3"/>
  <p:notesSz cx="6669088" cy="9926638"/>
  <p:defaultTextStyle>
    <a:defPPr>
      <a:defRPr lang="he-I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CC"/>
    <a:srgbClr val="FFFF99"/>
    <a:srgbClr val="038EED"/>
    <a:srgbClr val="1D4C72"/>
    <a:srgbClr val="FFFCF7"/>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34615" autoAdjust="0"/>
    <p:restoredTop sz="86372" autoAdjust="0"/>
  </p:normalViewPr>
  <p:slideViewPr>
    <p:cSldViewPr>
      <p:cViewPr>
        <p:scale>
          <a:sx n="81" d="100"/>
          <a:sy n="81" d="100"/>
        </p:scale>
        <p:origin x="-822" y="12"/>
      </p:cViewPr>
      <p:guideLst>
        <p:guide orient="horz" pos="2160"/>
        <p:guide pos="2880"/>
      </p:guideLst>
    </p:cSldViewPr>
  </p:slideViewPr>
  <p:outlineViewPr>
    <p:cViewPr>
      <p:scale>
        <a:sx n="33" d="100"/>
        <a:sy n="33" d="100"/>
      </p:scale>
      <p:origin x="0" y="16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6FFEAB4E-5DB9-468A-BD9D-3B0B2B6297A3}" type="datetimeFigureOut">
              <a:rPr lang="he-IL"/>
              <a:pPr>
                <a:defRPr/>
              </a:pPr>
              <a:t>ט"ו/אלול/תשע"ז</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smtClean="0">
                <a:latin typeface="Calibri" panose="020F0502020204030204" pitchFamily="34" charset="0"/>
              </a:defRPr>
            </a:lvl1pPr>
          </a:lstStyle>
          <a:p>
            <a:pPr>
              <a:defRPr/>
            </a:pPr>
            <a:fld id="{342F9242-A28D-4A7B-80E6-45DA5E975C0A}" type="slidenum">
              <a:rPr lang="he-IL" altLang="he-IL"/>
              <a:pPr>
                <a:defRPr/>
              </a:pPr>
              <a:t>‹#›</a:t>
            </a:fld>
            <a:endParaRPr lang="he-IL" altLang="he-IL"/>
          </a:p>
        </p:txBody>
      </p:sp>
    </p:spTree>
    <p:extLst>
      <p:ext uri="{BB962C8B-B14F-4D97-AF65-F5344CB8AC3E}">
        <p14:creationId xmlns:p14="http://schemas.microsoft.com/office/powerpoint/2010/main" val="3387033597"/>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8724ED34-DC6E-47BE-8D16-E85E237B60EE}" type="slidenum">
              <a:rPr lang="he-IL" altLang="he-IL">
                <a:solidFill>
                  <a:srgbClr val="000000"/>
                </a:solidFill>
              </a:rPr>
              <a:pPr algn="l">
                <a:spcBef>
                  <a:spcPct val="0"/>
                </a:spcBef>
              </a:pPr>
              <a:t>1</a:t>
            </a:fld>
            <a:endParaRPr lang="he-IL" altLang="he-IL">
              <a:solidFill>
                <a:srgbClr val="000000"/>
              </a:solidFill>
            </a:endParaRPr>
          </a:p>
        </p:txBody>
      </p:sp>
    </p:spTree>
    <p:extLst>
      <p:ext uri="{BB962C8B-B14F-4D97-AF65-F5344CB8AC3E}">
        <p14:creationId xmlns:p14="http://schemas.microsoft.com/office/powerpoint/2010/main" val="2979912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44036"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82075B6F-6071-498D-8ABC-0E6FB3E3824A}" type="slidenum">
              <a:rPr lang="he-IL" altLang="he-IL">
                <a:solidFill>
                  <a:srgbClr val="000000"/>
                </a:solidFill>
              </a:rPr>
              <a:pPr algn="l">
                <a:spcBef>
                  <a:spcPct val="0"/>
                </a:spcBef>
              </a:pPr>
              <a:t>19</a:t>
            </a:fld>
            <a:endParaRPr lang="he-IL" altLang="he-IL">
              <a:solidFill>
                <a:srgbClr val="000000"/>
              </a:solidFill>
            </a:endParaRPr>
          </a:p>
        </p:txBody>
      </p:sp>
    </p:spTree>
    <p:extLst>
      <p:ext uri="{BB962C8B-B14F-4D97-AF65-F5344CB8AC3E}">
        <p14:creationId xmlns:p14="http://schemas.microsoft.com/office/powerpoint/2010/main" val="404215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4608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8E37FDF9-4F6A-4F1B-9F5E-0C022E15E8F9}" type="slidenum">
              <a:rPr lang="he-IL" altLang="he-IL">
                <a:solidFill>
                  <a:srgbClr val="000000"/>
                </a:solidFill>
              </a:rPr>
              <a:pPr algn="l">
                <a:spcBef>
                  <a:spcPct val="0"/>
                </a:spcBef>
              </a:pPr>
              <a:t>20</a:t>
            </a:fld>
            <a:endParaRPr lang="he-IL" altLang="he-IL">
              <a:solidFill>
                <a:srgbClr val="000000"/>
              </a:solidFill>
            </a:endParaRPr>
          </a:p>
        </p:txBody>
      </p:sp>
    </p:spTree>
    <p:extLst>
      <p:ext uri="{BB962C8B-B14F-4D97-AF65-F5344CB8AC3E}">
        <p14:creationId xmlns:p14="http://schemas.microsoft.com/office/powerpoint/2010/main" val="2910594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48132"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E3FF2E44-8EF9-45E6-BEE8-1C8B3BD6A074}" type="slidenum">
              <a:rPr lang="he-IL" altLang="he-IL">
                <a:solidFill>
                  <a:srgbClr val="000000"/>
                </a:solidFill>
              </a:rPr>
              <a:pPr algn="l">
                <a:spcBef>
                  <a:spcPct val="0"/>
                </a:spcBef>
              </a:pPr>
              <a:t>21</a:t>
            </a:fld>
            <a:endParaRPr lang="he-IL" altLang="he-IL">
              <a:solidFill>
                <a:srgbClr val="000000"/>
              </a:solidFill>
            </a:endParaRPr>
          </a:p>
        </p:txBody>
      </p:sp>
    </p:spTree>
    <p:extLst>
      <p:ext uri="{BB962C8B-B14F-4D97-AF65-F5344CB8AC3E}">
        <p14:creationId xmlns:p14="http://schemas.microsoft.com/office/powerpoint/2010/main" val="66172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21508"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45CBC6FA-E8DC-42B3-996F-719834C99438}" type="slidenum">
              <a:rPr lang="he-IL" altLang="he-IL"/>
              <a:pPr algn="l">
                <a:spcBef>
                  <a:spcPct val="0"/>
                </a:spcBef>
              </a:pPr>
              <a:t>5</a:t>
            </a:fld>
            <a:endParaRPr lang="he-IL" altLang="he-IL"/>
          </a:p>
        </p:txBody>
      </p:sp>
    </p:spTree>
    <p:extLst>
      <p:ext uri="{BB962C8B-B14F-4D97-AF65-F5344CB8AC3E}">
        <p14:creationId xmlns:p14="http://schemas.microsoft.com/office/powerpoint/2010/main" val="1386459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23556"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289BAF0F-729D-45C6-ADDB-D4908A48100C}" type="slidenum">
              <a:rPr lang="he-IL" altLang="he-IL">
                <a:solidFill>
                  <a:srgbClr val="000000"/>
                </a:solidFill>
              </a:rPr>
              <a:pPr algn="l">
                <a:spcBef>
                  <a:spcPct val="0"/>
                </a:spcBef>
              </a:pPr>
              <a:t>6</a:t>
            </a:fld>
            <a:endParaRPr lang="he-IL" altLang="he-IL">
              <a:solidFill>
                <a:srgbClr val="000000"/>
              </a:solidFill>
            </a:endParaRPr>
          </a:p>
        </p:txBody>
      </p:sp>
    </p:spTree>
    <p:extLst>
      <p:ext uri="{BB962C8B-B14F-4D97-AF65-F5344CB8AC3E}">
        <p14:creationId xmlns:p14="http://schemas.microsoft.com/office/powerpoint/2010/main" val="4155756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25604"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1EEB5E92-A7A7-4B6E-8C22-A57C41B83D59}" type="slidenum">
              <a:rPr lang="he-IL" altLang="he-IL">
                <a:solidFill>
                  <a:srgbClr val="000000"/>
                </a:solidFill>
              </a:rPr>
              <a:pPr algn="l">
                <a:spcBef>
                  <a:spcPct val="0"/>
                </a:spcBef>
              </a:pPr>
              <a:t>7</a:t>
            </a:fld>
            <a:endParaRPr lang="he-IL" altLang="he-IL">
              <a:solidFill>
                <a:srgbClr val="000000"/>
              </a:solidFill>
            </a:endParaRPr>
          </a:p>
        </p:txBody>
      </p:sp>
    </p:spTree>
    <p:extLst>
      <p:ext uri="{BB962C8B-B14F-4D97-AF65-F5344CB8AC3E}">
        <p14:creationId xmlns:p14="http://schemas.microsoft.com/office/powerpoint/2010/main" val="3743337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27652"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4EDA4CF-97B2-4D60-B06C-BF45D154C9D8}" type="slidenum">
              <a:rPr lang="he-IL" altLang="he-IL">
                <a:solidFill>
                  <a:srgbClr val="000000"/>
                </a:solidFill>
              </a:rPr>
              <a:pPr algn="l">
                <a:spcBef>
                  <a:spcPct val="0"/>
                </a:spcBef>
              </a:pPr>
              <a:t>8</a:t>
            </a:fld>
            <a:endParaRPr lang="he-IL" altLang="he-IL">
              <a:solidFill>
                <a:srgbClr val="000000"/>
              </a:solidFill>
            </a:endParaRPr>
          </a:p>
        </p:txBody>
      </p:sp>
    </p:spTree>
    <p:extLst>
      <p:ext uri="{BB962C8B-B14F-4D97-AF65-F5344CB8AC3E}">
        <p14:creationId xmlns:p14="http://schemas.microsoft.com/office/powerpoint/2010/main" val="1374132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31748"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601944D-DDDA-4BA1-8D61-5B67C500D087}" type="slidenum">
              <a:rPr lang="he-IL" altLang="he-IL"/>
              <a:pPr algn="l">
                <a:spcBef>
                  <a:spcPct val="0"/>
                </a:spcBef>
              </a:pPr>
              <a:t>11</a:t>
            </a:fld>
            <a:endParaRPr lang="he-IL" altLang="he-IL"/>
          </a:p>
        </p:txBody>
      </p:sp>
    </p:spTree>
    <p:extLst>
      <p:ext uri="{BB962C8B-B14F-4D97-AF65-F5344CB8AC3E}">
        <p14:creationId xmlns:p14="http://schemas.microsoft.com/office/powerpoint/2010/main" val="590745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3482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76A041D6-86A6-485F-BFD3-284A99DE47A9}" type="slidenum">
              <a:rPr lang="he-IL" altLang="he-IL">
                <a:solidFill>
                  <a:srgbClr val="000000"/>
                </a:solidFill>
              </a:rPr>
              <a:pPr algn="l">
                <a:spcBef>
                  <a:spcPct val="0"/>
                </a:spcBef>
              </a:pPr>
              <a:t>13</a:t>
            </a:fld>
            <a:endParaRPr lang="he-IL" altLang="he-IL">
              <a:solidFill>
                <a:srgbClr val="000000"/>
              </a:solidFill>
            </a:endParaRPr>
          </a:p>
        </p:txBody>
      </p:sp>
    </p:spTree>
    <p:extLst>
      <p:ext uri="{BB962C8B-B14F-4D97-AF65-F5344CB8AC3E}">
        <p14:creationId xmlns:p14="http://schemas.microsoft.com/office/powerpoint/2010/main" val="3570983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3994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F3EAEB02-E74C-452D-BA3E-D108B0DAEF5F}" type="slidenum">
              <a:rPr lang="he-IL" altLang="he-IL"/>
              <a:pPr algn="l">
                <a:spcBef>
                  <a:spcPct val="0"/>
                </a:spcBef>
              </a:pPr>
              <a:t>17</a:t>
            </a:fld>
            <a:endParaRPr lang="he-IL" altLang="he-IL"/>
          </a:p>
        </p:txBody>
      </p:sp>
    </p:spTree>
    <p:extLst>
      <p:ext uri="{BB962C8B-B14F-4D97-AF65-F5344CB8AC3E}">
        <p14:creationId xmlns:p14="http://schemas.microsoft.com/office/powerpoint/2010/main" val="3567624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smtClean="0"/>
          </a:p>
        </p:txBody>
      </p:sp>
      <p:sp>
        <p:nvSpPr>
          <p:cNvPr id="41988"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6ABCB6EB-964D-4DDB-B875-EF650699F56B}" type="slidenum">
              <a:rPr lang="he-IL" altLang="he-IL">
                <a:solidFill>
                  <a:srgbClr val="000000"/>
                </a:solidFill>
              </a:rPr>
              <a:pPr algn="l">
                <a:spcBef>
                  <a:spcPct val="0"/>
                </a:spcBef>
              </a:pPr>
              <a:t>18</a:t>
            </a:fld>
            <a:endParaRPr lang="he-IL" altLang="he-IL">
              <a:solidFill>
                <a:srgbClr val="000000"/>
              </a:solidFill>
            </a:endParaRPr>
          </a:p>
        </p:txBody>
      </p:sp>
    </p:spTree>
    <p:extLst>
      <p:ext uri="{BB962C8B-B14F-4D97-AF65-F5344CB8AC3E}">
        <p14:creationId xmlns:p14="http://schemas.microsoft.com/office/powerpoint/2010/main" val="147067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E61F822-32AD-405E-A8DC-BA7EEB17B355}" type="datetime8">
              <a:rPr lang="he-IL"/>
              <a:pPr>
                <a:defRPr/>
              </a:pPr>
              <a:t>06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smtClean="0"/>
            </a:lvl1pPr>
          </a:lstStyle>
          <a:p>
            <a:pPr>
              <a:defRPr/>
            </a:pPr>
            <a:fld id="{83436C37-ECF8-456E-B01B-5BC04D50DFCF}" type="slidenum">
              <a:rPr lang="he-IL" altLang="he-IL"/>
              <a:pPr>
                <a:defRPr/>
              </a:pPr>
              <a:t>‹#›</a:t>
            </a:fld>
            <a:endParaRPr lang="he-IL" altLang="he-IL"/>
          </a:p>
        </p:txBody>
      </p:sp>
    </p:spTree>
    <p:extLst>
      <p:ext uri="{BB962C8B-B14F-4D97-AF65-F5344CB8AC3E}">
        <p14:creationId xmlns:p14="http://schemas.microsoft.com/office/powerpoint/2010/main" val="264333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45CF43B-449C-40B4-AADD-4B327FE28051}" type="datetime8">
              <a:rPr lang="he-IL"/>
              <a:pPr>
                <a:defRPr/>
              </a:pPr>
              <a:t>06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D910CF4A-AD94-4B42-91C0-800E3EAB7C5B}" type="slidenum">
              <a:rPr lang="he-IL" altLang="he-IL"/>
              <a:pPr>
                <a:defRPr/>
              </a:pPr>
              <a:t>‹#›</a:t>
            </a:fld>
            <a:endParaRPr lang="he-IL" altLang="he-IL"/>
          </a:p>
        </p:txBody>
      </p:sp>
    </p:spTree>
    <p:extLst>
      <p:ext uri="{BB962C8B-B14F-4D97-AF65-F5344CB8AC3E}">
        <p14:creationId xmlns:p14="http://schemas.microsoft.com/office/powerpoint/2010/main" val="155138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Date Placeholder 3"/>
          <p:cNvSpPr>
            <a:spLocks noGrp="1"/>
          </p:cNvSpPr>
          <p:nvPr>
            <p:ph type="dt" sz="half" idx="10"/>
          </p:nvPr>
        </p:nvSpPr>
        <p:spPr/>
        <p:txBody>
          <a:bodyPr/>
          <a:lstStyle>
            <a:lvl1pPr>
              <a:defRPr/>
            </a:lvl1pPr>
          </a:lstStyle>
          <a:p>
            <a:pPr>
              <a:defRPr/>
            </a:pPr>
            <a:fld id="{CF5D5F99-BB05-42D3-8789-A05809E747D9}" type="datetime8">
              <a:rPr lang="he-IL"/>
              <a:pPr>
                <a:defRPr/>
              </a:pPr>
              <a:t>06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D64FAB1-F015-4D03-9E7B-EE66DBF89DD2}" type="slidenum">
              <a:rPr lang="he-IL" altLang="he-IL"/>
              <a:pPr>
                <a:defRPr/>
              </a:pPr>
              <a:t>‹#›</a:t>
            </a:fld>
            <a:endParaRPr lang="he-IL" altLang="he-IL"/>
          </a:p>
        </p:txBody>
      </p:sp>
    </p:spTree>
    <p:extLst>
      <p:ext uri="{BB962C8B-B14F-4D97-AF65-F5344CB8AC3E}">
        <p14:creationId xmlns:p14="http://schemas.microsoft.com/office/powerpoint/2010/main" val="3520488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99EB35-4743-4EC3-B7F9-BCC06804E5CE}" type="datetime8">
              <a:rPr lang="he-IL"/>
              <a:pPr>
                <a:defRPr/>
              </a:pPr>
              <a:t>06 ספטמבר 17</a:t>
            </a:fld>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4E966AC7-02A9-42EB-98E6-60FA7AC38B35}" type="slidenum">
              <a:rPr lang="he-IL" altLang="he-IL"/>
              <a:pPr>
                <a:defRPr/>
              </a:pPr>
              <a:t>‹#›</a:t>
            </a:fld>
            <a:endParaRPr lang="he-IL" altLang="he-IL"/>
          </a:p>
        </p:txBody>
      </p:sp>
    </p:spTree>
    <p:extLst>
      <p:ext uri="{BB962C8B-B14F-4D97-AF65-F5344CB8AC3E}">
        <p14:creationId xmlns:p14="http://schemas.microsoft.com/office/powerpoint/2010/main" val="3653711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27B7CD7-3AE1-4A97-B9EE-EC33C4801C7E}" type="datetime8">
              <a:rPr lang="he-IL"/>
              <a:pPr>
                <a:defRPr/>
              </a:pPr>
              <a:t>06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smtClean="0"/>
            </a:lvl1pPr>
          </a:lstStyle>
          <a:p>
            <a:pPr>
              <a:defRPr/>
            </a:pPr>
            <a:fld id="{58A051AB-DC2E-4749-BBCF-BF4CF6EAFC6C}" type="slidenum">
              <a:rPr lang="he-IL" altLang="he-IL"/>
              <a:pPr>
                <a:defRPr/>
              </a:pPr>
              <a:t>‹#›</a:t>
            </a:fld>
            <a:endParaRPr lang="he-IL" altLang="he-IL"/>
          </a:p>
        </p:txBody>
      </p:sp>
    </p:spTree>
    <p:extLst>
      <p:ext uri="{BB962C8B-B14F-4D97-AF65-F5344CB8AC3E}">
        <p14:creationId xmlns:p14="http://schemas.microsoft.com/office/powerpoint/2010/main" val="368215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r" rtl="1" eaLnBrk="1" fontAlgn="auto" hangingPunct="1">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algn="r" rtl="1" eaLnBrk="1" fontAlgn="auto" hangingPunct="1">
              <a:spcBef>
                <a:spcPts val="0"/>
              </a:spcBef>
              <a:spcAft>
                <a:spcPts val="0"/>
              </a:spcAft>
              <a:defRPr/>
            </a:pPr>
            <a:r>
              <a:rPr lang="he-IL" sz="1400" b="1" dirty="0">
                <a:solidFill>
                  <a:srgbClr val="1D4C72"/>
                </a:solidFill>
                <a:latin typeface="Arial"/>
                <a:cs typeface="Arial"/>
              </a:rPr>
              <a:t>שאלות</a:t>
            </a:r>
          </a:p>
          <a:p>
            <a:pPr algn="r" rtl="1" eaLnBrk="1" fontAlgn="auto" hangingPunct="1">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smtClean="0"/>
            </a:lvl1pPr>
          </a:lstStyle>
          <a:p>
            <a:pPr>
              <a:defRPr/>
            </a:pPr>
            <a:fld id="{4798BE99-CDDF-42B3-AC8F-44B2C5244C77}" type="slidenum">
              <a:rPr lang="he-IL" altLang="he-IL"/>
              <a:pPr>
                <a:defRPr/>
              </a:pPr>
              <a:t>‹#›</a:t>
            </a:fld>
            <a:endParaRPr lang="he-IL" altLang="he-IL"/>
          </a:p>
        </p:txBody>
      </p:sp>
    </p:spTree>
    <p:extLst>
      <p:ext uri="{BB962C8B-B14F-4D97-AF65-F5344CB8AC3E}">
        <p14:creationId xmlns:p14="http://schemas.microsoft.com/office/powerpoint/2010/main" val="1121403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r" rtl="1" eaLnBrk="1" fontAlgn="auto" hangingPunct="1">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algn="r" rtl="1" eaLnBrk="1" fontAlgn="auto" hangingPunct="1">
              <a:spcBef>
                <a:spcPts val="0"/>
              </a:spcBef>
              <a:spcAft>
                <a:spcPts val="0"/>
              </a:spcAft>
              <a:defRPr/>
            </a:pPr>
            <a:r>
              <a:rPr lang="he-IL" sz="1400" b="1" dirty="0">
                <a:solidFill>
                  <a:srgbClr val="1D4C72"/>
                </a:solidFill>
                <a:latin typeface="Arial"/>
                <a:cs typeface="Arial"/>
              </a:rPr>
              <a:t>תשובות</a:t>
            </a:r>
          </a:p>
          <a:p>
            <a:pPr algn="r" rtl="1" eaLnBrk="1" fontAlgn="auto" hangingPunct="1">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smtClean="0"/>
            </a:lvl1pPr>
          </a:lstStyle>
          <a:p>
            <a:pPr>
              <a:defRPr/>
            </a:pPr>
            <a:fld id="{FBC31B15-A943-4DDE-8172-FD181AB366CA}" type="slidenum">
              <a:rPr lang="he-IL" altLang="he-IL"/>
              <a:pPr>
                <a:defRPr/>
              </a:pPr>
              <a:t>‹#›</a:t>
            </a:fld>
            <a:endParaRPr lang="he-IL" altLang="he-IL"/>
          </a:p>
        </p:txBody>
      </p:sp>
    </p:spTree>
    <p:extLst>
      <p:ext uri="{BB962C8B-B14F-4D97-AF65-F5344CB8AC3E}">
        <p14:creationId xmlns:p14="http://schemas.microsoft.com/office/powerpoint/2010/main" val="300533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smtClean="0"/>
            </a:lvl1pPr>
          </a:lstStyle>
          <a:p>
            <a:pPr>
              <a:defRPr/>
            </a:pPr>
            <a:fld id="{ED337048-9EB7-4592-B549-3BE3C808BAED}" type="slidenum">
              <a:rPr lang="he-IL" altLang="he-IL"/>
              <a:pPr>
                <a:defRPr/>
              </a:pPr>
              <a:t>‹#›</a:t>
            </a:fld>
            <a:endParaRPr lang="he-IL" altLang="he-IL"/>
          </a:p>
        </p:txBody>
      </p:sp>
    </p:spTree>
    <p:extLst>
      <p:ext uri="{BB962C8B-B14F-4D97-AF65-F5344CB8AC3E}">
        <p14:creationId xmlns:p14="http://schemas.microsoft.com/office/powerpoint/2010/main" val="4254141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F025F855-3E5A-41DE-A4EA-080FB7C1BDCF}" type="datetime8">
              <a:rPr lang="he-IL"/>
              <a:pPr>
                <a:defRPr/>
              </a:pPr>
              <a:t>06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36BFEB41-70BD-4DA9-823E-C65300F3FBFE}" type="slidenum">
              <a:rPr lang="he-IL" altLang="he-IL"/>
              <a:pPr>
                <a:defRPr/>
              </a:pPr>
              <a:t>‹#›</a:t>
            </a:fld>
            <a:endParaRPr lang="he-IL" altLang="he-IL"/>
          </a:p>
        </p:txBody>
      </p:sp>
    </p:spTree>
    <p:extLst>
      <p:ext uri="{BB962C8B-B14F-4D97-AF65-F5344CB8AC3E}">
        <p14:creationId xmlns:p14="http://schemas.microsoft.com/office/powerpoint/2010/main" val="190178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p>
        </p:txBody>
      </p:sp>
      <p:sp>
        <p:nvSpPr>
          <p:cNvPr id="4" name="TextBox 3"/>
          <p:cNvSpPr txBox="1"/>
          <p:nvPr/>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r" rtl="1" eaLnBrk="1" fontAlgn="auto" hangingPunct="1">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algn="r" rtl="1" eaLnBrk="1" fontAlgn="auto" hangingPunct="1">
              <a:spcBef>
                <a:spcPts val="0"/>
              </a:spcBef>
              <a:spcAft>
                <a:spcPts val="0"/>
              </a:spcAft>
              <a:defRPr/>
            </a:pPr>
            <a:r>
              <a:rPr lang="he-IL" sz="1400" b="1" dirty="0">
                <a:solidFill>
                  <a:srgbClr val="1D4C72"/>
                </a:solidFill>
                <a:latin typeface="+mn-lt"/>
                <a:cs typeface="+mn-cs"/>
              </a:rPr>
              <a:t>שאלות</a:t>
            </a:r>
          </a:p>
          <a:p>
            <a:pPr algn="r" rtl="1" eaLnBrk="1" fontAlgn="auto" hangingPunct="1">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smtClean="0"/>
            </a:lvl1pPr>
          </a:lstStyle>
          <a:p>
            <a:pPr>
              <a:defRPr/>
            </a:pPr>
            <a:fld id="{3B0CFD87-AF9B-4DB2-8996-73DF1775D526}" type="slidenum">
              <a:rPr lang="he-IL" altLang="he-IL"/>
              <a:pPr>
                <a:defRPr/>
              </a:pPr>
              <a:t>‹#›</a:t>
            </a:fld>
            <a:endParaRPr lang="he-IL" altLang="he-IL"/>
          </a:p>
        </p:txBody>
      </p:sp>
    </p:spTree>
    <p:extLst>
      <p:ext uri="{BB962C8B-B14F-4D97-AF65-F5344CB8AC3E}">
        <p14:creationId xmlns:p14="http://schemas.microsoft.com/office/powerpoint/2010/main" val="184771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p>
        </p:txBody>
      </p:sp>
      <p:sp>
        <p:nvSpPr>
          <p:cNvPr id="5" name="TextBox 4"/>
          <p:cNvSpPr txBox="1"/>
          <p:nvPr/>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r" rtl="1" eaLnBrk="1" fontAlgn="auto" hangingPunct="1">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algn="r" rtl="1" eaLnBrk="1" fontAlgn="auto" hangingPunct="1">
              <a:spcBef>
                <a:spcPts val="0"/>
              </a:spcBef>
              <a:spcAft>
                <a:spcPts val="0"/>
              </a:spcAft>
              <a:defRPr/>
            </a:pPr>
            <a:r>
              <a:rPr lang="he-IL" sz="1400" b="1" dirty="0">
                <a:solidFill>
                  <a:srgbClr val="1D4C72"/>
                </a:solidFill>
                <a:latin typeface="+mn-lt"/>
                <a:cs typeface="+mn-cs"/>
              </a:rPr>
              <a:t>תשובות</a:t>
            </a:r>
          </a:p>
          <a:p>
            <a:pPr algn="r" rtl="1" eaLnBrk="1" fontAlgn="auto" hangingPunct="1">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smtClean="0"/>
            </a:lvl1pPr>
          </a:lstStyle>
          <a:p>
            <a:pPr>
              <a:defRPr/>
            </a:pPr>
            <a:fld id="{0EBFEB6A-2CDA-4478-B155-599A732528FB}" type="slidenum">
              <a:rPr lang="he-IL" altLang="he-IL"/>
              <a:pPr>
                <a:defRPr/>
              </a:pPr>
              <a:t>‹#›</a:t>
            </a:fld>
            <a:endParaRPr lang="he-IL" altLang="he-IL"/>
          </a:p>
        </p:txBody>
      </p:sp>
    </p:spTree>
    <p:extLst>
      <p:ext uri="{BB962C8B-B14F-4D97-AF65-F5344CB8AC3E}">
        <p14:creationId xmlns:p14="http://schemas.microsoft.com/office/powerpoint/2010/main" val="49480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2FB33C1-3AEE-4579-835F-12DBA2D6AD96}" type="datetime8">
              <a:rPr lang="he-IL"/>
              <a:pPr>
                <a:defRPr/>
              </a:pPr>
              <a:t>06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5D0297B-FA62-42A7-BCCB-DCD834AE3ECF}" type="slidenum">
              <a:rPr lang="he-IL" altLang="he-IL"/>
              <a:pPr>
                <a:defRPr/>
              </a:pPr>
              <a:t>‹#›</a:t>
            </a:fld>
            <a:endParaRPr lang="he-IL" altLang="he-IL"/>
          </a:p>
        </p:txBody>
      </p:sp>
    </p:spTree>
    <p:extLst>
      <p:ext uri="{BB962C8B-B14F-4D97-AF65-F5344CB8AC3E}">
        <p14:creationId xmlns:p14="http://schemas.microsoft.com/office/powerpoint/2010/main" val="436474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Date Placeholder 3"/>
          <p:cNvSpPr>
            <a:spLocks noGrp="1"/>
          </p:cNvSpPr>
          <p:nvPr>
            <p:ph type="dt" sz="half" idx="10"/>
          </p:nvPr>
        </p:nvSpPr>
        <p:spPr/>
        <p:txBody>
          <a:bodyPr/>
          <a:lstStyle>
            <a:lvl1pPr>
              <a:defRPr/>
            </a:lvl1pPr>
          </a:lstStyle>
          <a:p>
            <a:pPr>
              <a:defRPr/>
            </a:pPr>
            <a:fld id="{239DCA56-5AF4-4C32-B535-62D205144297}" type="datetime8">
              <a:rPr lang="he-IL"/>
              <a:pPr>
                <a:defRPr/>
              </a:pPr>
              <a:t>06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27C9E5B-7A9F-4E41-BD1A-DF6ADF47B4C7}" type="slidenum">
              <a:rPr lang="he-IL" altLang="he-IL"/>
              <a:pPr>
                <a:defRPr/>
              </a:pPr>
              <a:t>‹#›</a:t>
            </a:fld>
            <a:endParaRPr lang="he-IL" altLang="he-IL"/>
          </a:p>
        </p:txBody>
      </p:sp>
    </p:spTree>
    <p:extLst>
      <p:ext uri="{BB962C8B-B14F-4D97-AF65-F5344CB8AC3E}">
        <p14:creationId xmlns:p14="http://schemas.microsoft.com/office/powerpoint/2010/main" val="230785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77680C-4782-475D-AB51-282BE34E0AF5}" type="datetime8">
              <a:rPr lang="he-IL"/>
              <a:pPr>
                <a:defRPr/>
              </a:pPr>
              <a:t>06 ספטמבר 17</a:t>
            </a:fld>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A8FCEAF2-244F-4F8A-AB12-E08E6F62194D}" type="slidenum">
              <a:rPr lang="he-IL" altLang="he-IL"/>
              <a:pPr>
                <a:defRPr/>
              </a:pPr>
              <a:t>‹#›</a:t>
            </a:fld>
            <a:endParaRPr lang="he-IL" altLang="he-IL"/>
          </a:p>
        </p:txBody>
      </p:sp>
    </p:spTree>
    <p:extLst>
      <p:ext uri="{BB962C8B-B14F-4D97-AF65-F5344CB8AC3E}">
        <p14:creationId xmlns:p14="http://schemas.microsoft.com/office/powerpoint/2010/main" val="198730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47FB886-C6CB-487D-9D56-F428E4260A9F}" type="datetime8">
              <a:rPr lang="he-IL"/>
              <a:pPr>
                <a:defRPr/>
              </a:pPr>
              <a:t>06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smtClean="0"/>
            </a:lvl1pPr>
          </a:lstStyle>
          <a:p>
            <a:pPr>
              <a:defRPr/>
            </a:pPr>
            <a:fld id="{C8F77B41-43D7-402D-99AC-64A0ECB8A65D}" type="slidenum">
              <a:rPr lang="he-IL" altLang="he-IL"/>
              <a:pPr>
                <a:defRPr/>
              </a:pPr>
              <a:t>‹#›</a:t>
            </a:fld>
            <a:endParaRPr lang="he-IL" altLang="he-IL"/>
          </a:p>
        </p:txBody>
      </p:sp>
    </p:spTree>
    <p:extLst>
      <p:ext uri="{BB962C8B-B14F-4D97-AF65-F5344CB8AC3E}">
        <p14:creationId xmlns:p14="http://schemas.microsoft.com/office/powerpoint/2010/main" val="2742187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
        <p:nvSpPr>
          <p:cNvPr id="4" name="TextBox 3"/>
          <p:cNvSpPr txBox="1"/>
          <p:nvPr/>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r" rtl="1" eaLnBrk="1" fontAlgn="auto" hangingPunct="1">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algn="r" rtl="1" eaLnBrk="1" fontAlgn="auto" hangingPunct="1">
              <a:spcBef>
                <a:spcPts val="0"/>
              </a:spcBef>
              <a:spcAft>
                <a:spcPts val="0"/>
              </a:spcAft>
              <a:defRPr/>
            </a:pPr>
            <a:r>
              <a:rPr lang="he-IL" sz="1400" b="1" dirty="0">
                <a:solidFill>
                  <a:srgbClr val="1D4C72"/>
                </a:solidFill>
                <a:latin typeface="Arial"/>
                <a:cs typeface="Arial"/>
              </a:rPr>
              <a:t>שאלות</a:t>
            </a:r>
          </a:p>
          <a:p>
            <a:pPr algn="r" rtl="1" eaLnBrk="1" fontAlgn="auto" hangingPunct="1">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defRPr smtClean="0"/>
            </a:lvl1pPr>
          </a:lstStyle>
          <a:p>
            <a:pPr>
              <a:defRPr/>
            </a:pPr>
            <a:fld id="{4892358F-C4BC-4508-A922-53764EDEDA45}" type="slidenum">
              <a:rPr lang="he-IL" altLang="he-IL"/>
              <a:pPr>
                <a:defRPr/>
              </a:pPr>
              <a:t>‹#›</a:t>
            </a:fld>
            <a:endParaRPr lang="he-IL" altLang="he-IL"/>
          </a:p>
        </p:txBody>
      </p:sp>
    </p:spTree>
    <p:extLst>
      <p:ext uri="{BB962C8B-B14F-4D97-AF65-F5344CB8AC3E}">
        <p14:creationId xmlns:p14="http://schemas.microsoft.com/office/powerpoint/2010/main" val="205788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
        <p:nvSpPr>
          <p:cNvPr id="5" name="TextBox 4"/>
          <p:cNvSpPr txBox="1"/>
          <p:nvPr/>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r" rtl="1" eaLnBrk="1" fontAlgn="auto" hangingPunct="1">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algn="r" rtl="1" eaLnBrk="1" fontAlgn="auto" hangingPunct="1">
              <a:spcBef>
                <a:spcPts val="0"/>
              </a:spcBef>
              <a:spcAft>
                <a:spcPts val="0"/>
              </a:spcAft>
              <a:defRPr/>
            </a:pPr>
            <a:r>
              <a:rPr lang="he-IL" sz="1400" b="1" dirty="0">
                <a:solidFill>
                  <a:srgbClr val="1D4C72"/>
                </a:solidFill>
                <a:latin typeface="Arial"/>
                <a:cs typeface="Arial"/>
              </a:rPr>
              <a:t>תשובות</a:t>
            </a:r>
          </a:p>
          <a:p>
            <a:pPr algn="r" rtl="1" eaLnBrk="1" fontAlgn="auto" hangingPunct="1">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defRPr smtClean="0"/>
            </a:lvl1pPr>
          </a:lstStyle>
          <a:p>
            <a:pPr>
              <a:defRPr/>
            </a:pPr>
            <a:fld id="{F4B9B58E-70FA-42D4-BE78-77D671491680}" type="slidenum">
              <a:rPr lang="he-IL" altLang="he-IL"/>
              <a:pPr>
                <a:defRPr/>
              </a:pPr>
              <a:t>‹#›</a:t>
            </a:fld>
            <a:endParaRPr lang="he-IL" altLang="he-IL"/>
          </a:p>
        </p:txBody>
      </p:sp>
    </p:spTree>
    <p:extLst>
      <p:ext uri="{BB962C8B-B14F-4D97-AF65-F5344CB8AC3E}">
        <p14:creationId xmlns:p14="http://schemas.microsoft.com/office/powerpoint/2010/main" val="117333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1DDE97C0-FF21-457C-90DD-9E6362A6D781}" type="datetime8">
              <a:rPr lang="he-IL"/>
              <a:pPr>
                <a:defRPr/>
              </a:pPr>
              <a:t>06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rtl="1" eaLnBrk="1" hangingPunct="1">
              <a:defRPr smtClean="0">
                <a:solidFill>
                  <a:srgbClr val="FFFCF7"/>
                </a:solidFill>
              </a:defRPr>
            </a:lvl1pPr>
          </a:lstStyle>
          <a:p>
            <a:pPr>
              <a:defRPr/>
            </a:pPr>
            <a:fld id="{589343F2-0142-41DC-952E-ED7BF6C5C5A3}"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28" r:id="rId4"/>
    <p:sldLayoutId id="2147484229" r:id="rId5"/>
    <p:sldLayoutId id="2147484230"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prstClr val="black">
                    <a:tint val="75000"/>
                  </a:prstClr>
                </a:solidFill>
                <a:latin typeface="+mn-lt"/>
                <a:cs typeface="+mn-cs"/>
              </a:defRPr>
            </a:lvl1pPr>
          </a:lstStyle>
          <a:p>
            <a:pPr>
              <a:defRPr/>
            </a:pPr>
            <a:fld id="{D0C857B4-A1D9-404D-9A8E-1766C2A4758C}" type="datetime8">
              <a:rPr lang="he-IL"/>
              <a:pPr>
                <a:defRPr/>
              </a:pPr>
              <a:t>06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rtl="1" eaLnBrk="1" hangingPunct="1">
              <a:defRPr smtClean="0">
                <a:solidFill>
                  <a:srgbClr val="FFFCF7"/>
                </a:solidFill>
              </a:defRPr>
            </a:lvl1pPr>
          </a:lstStyle>
          <a:p>
            <a:pPr>
              <a:defRPr/>
            </a:pPr>
            <a:fld id="{13FD84C7-0B88-4C73-8768-F580B35DFBB4}"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31" r:id="rId4"/>
    <p:sldLayoutId id="2147484232" r:id="rId5"/>
    <p:sldLayoutId id="2147484233"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prstClr val="black">
                    <a:tint val="75000"/>
                  </a:prstClr>
                </a:solidFill>
                <a:latin typeface="+mn-lt"/>
                <a:cs typeface="+mn-cs"/>
              </a:defRPr>
            </a:lvl1pPr>
          </a:lstStyle>
          <a:p>
            <a:pPr>
              <a:defRPr/>
            </a:pPr>
            <a:fld id="{3CE2DC3B-45B8-4E93-B82B-5C0D29D2007B}" type="datetime8">
              <a:rPr lang="he-IL"/>
              <a:pPr>
                <a:defRPr/>
              </a:pPr>
              <a:t>06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vert="horz" wrap="square" lIns="91440" tIns="45720" rIns="91440" bIns="45720" numCol="1" anchor="t" anchorCtr="0" compatLnSpc="1">
            <a:prstTxWarp prst="textNoShape">
              <a:avLst/>
            </a:prstTxWarp>
          </a:bodyPr>
          <a:lstStyle>
            <a:lvl1pPr algn="l" rtl="1" eaLnBrk="1" hangingPunct="1">
              <a:defRPr smtClean="0">
                <a:solidFill>
                  <a:srgbClr val="FFFCF7"/>
                </a:solidFill>
              </a:defRPr>
            </a:lvl1pPr>
          </a:lstStyle>
          <a:p>
            <a:pPr>
              <a:defRPr/>
            </a:pPr>
            <a:fld id="{1B905FC2-691B-4C9E-942C-6B18D4382434}"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34"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mybag.ebaghigh.cet.ac.il/content/player.aspx?manifest=/api/manifests/item/he/28544fcf-1356-464e-9b4d-6b6121ffeff9/#?page=content-1" TargetMode="Externa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mybag.ebaghigh.cet.ac.il/content/player.aspx?manifest=/api/manifests/item/he/96f80423-83f6-4877-a5a7-8289e3dab4b2/#?page=content-1"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mybag.ebaghigh.cet.ac.il/content/player.aspx?manifest=/api/manifests/item/he/60b4a81a-12a1-42dc-85c8-15d37499e27f/#?page=content-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6"/>
          <p:cNvSpPr txBox="1">
            <a:spLocks/>
          </p:cNvSpPr>
          <p:nvPr/>
        </p:nvSpPr>
        <p:spPr bwMode="auto">
          <a:xfrm>
            <a:off x="-1331913" y="1344613"/>
            <a:ext cx="100123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he-IL" altLang="he-IL" sz="3600" b="1">
                <a:solidFill>
                  <a:srgbClr val="FF6600"/>
                </a:solidFill>
              </a:rPr>
              <a:t>תהליך המיטוזה ותהליך המיוזה</a:t>
            </a:r>
          </a:p>
        </p:txBody>
      </p:sp>
      <p:sp>
        <p:nvSpPr>
          <p:cNvPr id="22" name="Rectangle 3"/>
          <p:cNvSpPr/>
          <p:nvPr/>
        </p:nvSpPr>
        <p:spPr>
          <a:xfrm>
            <a:off x="547688" y="1285875"/>
            <a:ext cx="8058150" cy="555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
        <p:nvSpPr>
          <p:cNvPr id="15364" name="מלבן 22"/>
          <p:cNvSpPr>
            <a:spLocks noChangeArrowheads="1"/>
          </p:cNvSpPr>
          <p:nvPr/>
        </p:nvSpPr>
        <p:spPr bwMode="auto">
          <a:xfrm>
            <a:off x="144463" y="6570663"/>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lnSpc>
                <a:spcPct val="150000"/>
              </a:lnSpc>
            </a:pPr>
            <a:r>
              <a:rPr lang="he-IL" altLang="he-IL" sz="1200">
                <a:solidFill>
                  <a:srgbClr val="FFFFFF"/>
                </a:solidFill>
              </a:rPr>
              <a:t>התמונות במצגת</a:t>
            </a:r>
            <a:r>
              <a:rPr lang="he-IL" altLang="he-IL" sz="1200">
                <a:solidFill>
                  <a:srgbClr val="000000"/>
                </a:solidFill>
              </a:rPr>
              <a:t>: </a:t>
            </a:r>
            <a:r>
              <a:rPr lang="en-US" altLang="he-IL" sz="1200">
                <a:solidFill>
                  <a:srgbClr val="FFFFFF"/>
                </a:solidFill>
              </a:rPr>
              <a:t>shutterstock.com</a:t>
            </a:r>
            <a:endParaRPr lang="he-IL" altLang="he-IL" sz="1200">
              <a:solidFill>
                <a:srgbClr val="FFFFFF"/>
              </a:solidFill>
            </a:endParaRPr>
          </a:p>
        </p:txBody>
      </p:sp>
      <p:sp>
        <p:nvSpPr>
          <p:cNvPr id="11" name="TextBox 10"/>
          <p:cNvSpPr txBox="1"/>
          <p:nvPr/>
        </p:nvSpPr>
        <p:spPr>
          <a:xfrm>
            <a:off x="695325" y="488950"/>
            <a:ext cx="8162925" cy="7080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r" rtl="1" eaLnBrk="1" fontAlgn="auto" hangingPunct="1">
              <a:spcBef>
                <a:spcPts val="0"/>
              </a:spcBef>
              <a:spcAft>
                <a:spcPts val="0"/>
              </a:spcAft>
              <a:defRPr/>
            </a:pPr>
            <a:r>
              <a:rPr lang="he-IL" sz="4000" b="1" dirty="0">
                <a:solidFill>
                  <a:srgbClr val="1D4C72"/>
                </a:solidFill>
                <a:latin typeface="+mn-lt"/>
                <a:cs typeface="+mn-cs"/>
              </a:rPr>
              <a:t>מחזור התא ותהליכי חלוקה</a:t>
            </a:r>
          </a:p>
        </p:txBody>
      </p:sp>
      <p:grpSp>
        <p:nvGrpSpPr>
          <p:cNvPr id="15366" name="קבוצה 12"/>
          <p:cNvGrpSpPr>
            <a:grpSpLocks/>
          </p:cNvGrpSpPr>
          <p:nvPr/>
        </p:nvGrpSpPr>
        <p:grpSpPr bwMode="auto">
          <a:xfrm>
            <a:off x="547688" y="2301875"/>
            <a:ext cx="8164512" cy="2911475"/>
            <a:chOff x="571500" y="1817688"/>
            <a:chExt cx="8164513" cy="2911475"/>
          </a:xfrm>
        </p:grpSpPr>
        <p:sp>
          <p:nvSpPr>
            <p:cNvPr id="14" name="Rectangle 17"/>
            <p:cNvSpPr/>
            <p:nvPr/>
          </p:nvSpPr>
          <p:spPr>
            <a:xfrm>
              <a:off x="571500" y="2246313"/>
              <a:ext cx="8143876" cy="11430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eaLnBrk="1" fontAlgn="auto" hangingPunct="1">
                <a:spcBef>
                  <a:spcPts val="0"/>
                </a:spcBef>
                <a:spcAft>
                  <a:spcPts val="0"/>
                </a:spcAft>
                <a:buFontTx/>
                <a:buBlip>
                  <a:blip r:embed="rId3"/>
                </a:buBlip>
                <a:defRPr/>
              </a:pPr>
              <a:r>
                <a:rPr lang="he-IL" sz="2000" dirty="0">
                  <a:solidFill>
                    <a:schemeClr val="tx1"/>
                  </a:solidFill>
                </a:rPr>
                <a:t> תהליך המיטוזה</a:t>
              </a:r>
            </a:p>
            <a:p>
              <a:pPr algn="r" rtl="1" eaLnBrk="1" fontAlgn="auto" hangingPunct="1">
                <a:spcBef>
                  <a:spcPts val="0"/>
                </a:spcBef>
                <a:spcAft>
                  <a:spcPts val="0"/>
                </a:spcAft>
                <a:buFontTx/>
                <a:buBlip>
                  <a:blip r:embed="rId3"/>
                </a:buBlip>
                <a:defRPr/>
              </a:pPr>
              <a:r>
                <a:rPr lang="he-IL" sz="2000" dirty="0">
                  <a:solidFill>
                    <a:schemeClr val="tx1"/>
                  </a:solidFill>
                </a:rPr>
                <a:t> תהליך המיוזה</a:t>
              </a:r>
            </a:p>
            <a:p>
              <a:pPr algn="r" rtl="1" eaLnBrk="1" fontAlgn="auto" hangingPunct="1">
                <a:spcBef>
                  <a:spcPts val="0"/>
                </a:spcBef>
                <a:spcAft>
                  <a:spcPts val="0"/>
                </a:spcAft>
                <a:buFontTx/>
                <a:buBlip>
                  <a:blip r:embed="rId3"/>
                </a:buBlip>
                <a:defRPr/>
              </a:pPr>
              <a:r>
                <a:rPr lang="he-IL" sz="2000" dirty="0">
                  <a:solidFill>
                    <a:schemeClr val="tx1"/>
                  </a:solidFill>
                </a:rPr>
                <a:t> תסמונות הנגרמות עקב אי-הפרדה בין כרומוזומים/כרומטידות</a:t>
              </a:r>
            </a:p>
          </p:txBody>
        </p:sp>
        <p:sp>
          <p:nvSpPr>
            <p:cNvPr id="15368" name="Rectangle 18"/>
            <p:cNvSpPr>
              <a:spLocks noChangeArrowheads="1"/>
            </p:cNvSpPr>
            <p:nvPr/>
          </p:nvSpPr>
          <p:spPr bwMode="auto">
            <a:xfrm>
              <a:off x="7296150" y="1817688"/>
              <a:ext cx="143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b="1">
                  <a:solidFill>
                    <a:srgbClr val="1D4C72"/>
                  </a:solidFill>
                  <a:latin typeface="Calibri" panose="020F0502020204030204" pitchFamily="34" charset="0"/>
                </a:rPr>
                <a:t>נושאי השיעור</a:t>
              </a:r>
            </a:p>
          </p:txBody>
        </p:sp>
        <p:sp>
          <p:nvSpPr>
            <p:cNvPr id="15369" name="Rectangle 18"/>
            <p:cNvSpPr>
              <a:spLocks noChangeArrowheads="1"/>
            </p:cNvSpPr>
            <p:nvPr/>
          </p:nvSpPr>
          <p:spPr bwMode="auto">
            <a:xfrm>
              <a:off x="7186613" y="3789363"/>
              <a:ext cx="1528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b="1">
                  <a:solidFill>
                    <a:srgbClr val="1D4C72"/>
                  </a:solidFill>
                  <a:latin typeface="Calibri" panose="020F0502020204030204" pitchFamily="34" charset="0"/>
                </a:rPr>
                <a:t>מצגת מקדימה</a:t>
              </a:r>
            </a:p>
          </p:txBody>
        </p:sp>
        <p:sp>
          <p:nvSpPr>
            <p:cNvPr id="18" name="Rectangle 17"/>
            <p:cNvSpPr/>
            <p:nvPr/>
          </p:nvSpPr>
          <p:spPr>
            <a:xfrm>
              <a:off x="576262" y="4157663"/>
              <a:ext cx="8143876" cy="5715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eaLnBrk="1" fontAlgn="auto" hangingPunct="1">
                <a:spcBef>
                  <a:spcPts val="0"/>
                </a:spcBef>
                <a:spcAft>
                  <a:spcPts val="0"/>
                </a:spcAft>
                <a:buFontTx/>
                <a:buBlip>
                  <a:blip r:embed="rId3"/>
                </a:buBlip>
                <a:defRPr/>
              </a:pPr>
              <a:r>
                <a:rPr lang="he-IL" sz="2000" dirty="0">
                  <a:solidFill>
                    <a:schemeClr val="tx1"/>
                  </a:solidFill>
                </a:rPr>
                <a:t> מחזור התא ותהליך שכפול ה-</a:t>
              </a:r>
              <a:r>
                <a:rPr lang="en-US" sz="2000" dirty="0">
                  <a:solidFill>
                    <a:schemeClr val="tx1"/>
                  </a:solidFill>
                </a:rPr>
                <a:t>DNA</a:t>
              </a:r>
              <a:endParaRPr lang="he-IL" sz="2000" dirty="0">
                <a:solidFill>
                  <a:schemeClr val="tx1"/>
                </a:solidFill>
              </a:endParaRPr>
            </a:p>
          </p:txBody>
        </p:sp>
      </p:grpSp>
    </p:spTree>
    <p:extLst>
      <p:ext uri="{BB962C8B-B14F-4D97-AF65-F5344CB8AC3E}">
        <p14:creationId xmlns:p14="http://schemas.microsoft.com/office/powerpoint/2010/main" val="3729114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8" name="TextBox 7"/>
          <p:cNvSpPr txBox="1"/>
          <p:nvPr/>
        </p:nvSpPr>
        <p:spPr>
          <a:xfrm>
            <a:off x="3203575" y="6359525"/>
            <a:ext cx="4316413" cy="508000"/>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dirty="0">
              <a:solidFill>
                <a:prstClr val="black"/>
              </a:solidFill>
              <a:latin typeface="Arial"/>
              <a:cs typeface="Arial"/>
            </a:endParaRPr>
          </a:p>
        </p:txBody>
      </p:sp>
      <p:sp>
        <p:nvSpPr>
          <p:cNvPr id="9" name="TextBox 8"/>
          <p:cNvSpPr txBox="1"/>
          <p:nvPr/>
        </p:nvSpPr>
        <p:spPr>
          <a:xfrm>
            <a:off x="231775" y="419100"/>
            <a:ext cx="8221663" cy="1754188"/>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rgbClr val="1D4C72"/>
                </a:solidFill>
              </a:rPr>
              <a:t>שאלה 1:</a:t>
            </a:r>
          </a:p>
          <a:p>
            <a:pPr algn="r" rtl="1" eaLnBrk="1" hangingPunct="1">
              <a:defRPr/>
            </a:pPr>
            <a:r>
              <a:rPr lang="he-IL" dirty="0">
                <a:solidFill>
                  <a:srgbClr val="1D4C72"/>
                </a:solidFill>
              </a:rPr>
              <a:t>בסכֵמה נראה תא האם ושני תאי הבת שנוצרו ממנו בתהליך מיטוזה.</a:t>
            </a:r>
          </a:p>
          <a:p>
            <a:pPr algn="r" rtl="1" eaLnBrk="1" hangingPunct="1">
              <a:defRPr/>
            </a:pPr>
            <a:r>
              <a:rPr lang="he-IL" dirty="0">
                <a:solidFill>
                  <a:srgbClr val="1D4C72"/>
                </a:solidFill>
              </a:rPr>
              <a:t>א. ציירו את הכרומוזומים בתאי הבת.</a:t>
            </a:r>
          </a:p>
          <a:p>
            <a:pPr algn="r" rtl="1" eaLnBrk="1" hangingPunct="1">
              <a:defRPr/>
            </a:pPr>
            <a:r>
              <a:rPr lang="he-IL" dirty="0">
                <a:solidFill>
                  <a:srgbClr val="1D4C72"/>
                </a:solidFill>
              </a:rPr>
              <a:t>ב. מלאו את תעודות הזהות </a:t>
            </a:r>
            <a:r>
              <a:rPr lang="he-IL" dirty="0">
                <a:solidFill>
                  <a:schemeClr val="tx2"/>
                </a:solidFill>
              </a:rPr>
              <a:t>בעזרת השלמת החסר או מחיקת המיותר.</a:t>
            </a:r>
          </a:p>
          <a:p>
            <a:pPr algn="r" rtl="1" eaLnBrk="1" hangingPunct="1">
              <a:defRPr/>
            </a:pPr>
            <a:r>
              <a:rPr lang="he-IL" dirty="0">
                <a:solidFill>
                  <a:schemeClr val="tx2"/>
                </a:solidFill>
              </a:rPr>
              <a:t>ג. מחקו את המיותר: במיטוזה חלה הפרדה </a:t>
            </a:r>
            <a:r>
              <a:rPr lang="he-IL" dirty="0">
                <a:solidFill>
                  <a:srgbClr val="1D4C72"/>
                </a:solidFill>
              </a:rPr>
              <a:t>בין </a:t>
            </a:r>
            <a:r>
              <a:rPr lang="he-IL" dirty="0">
                <a:solidFill>
                  <a:schemeClr val="accent3"/>
                </a:solidFill>
              </a:rPr>
              <a:t>כרומטידות אחיות של כל </a:t>
            </a:r>
          </a:p>
          <a:p>
            <a:pPr algn="r" rtl="1" eaLnBrk="1" hangingPunct="1">
              <a:defRPr/>
            </a:pPr>
            <a:r>
              <a:rPr lang="he-IL" dirty="0">
                <a:solidFill>
                  <a:schemeClr val="accent3"/>
                </a:solidFill>
              </a:rPr>
              <a:t>   כרומוזום</a:t>
            </a:r>
            <a:r>
              <a:rPr lang="he-IL" dirty="0">
                <a:solidFill>
                  <a:srgbClr val="1D4C72"/>
                </a:solidFill>
              </a:rPr>
              <a:t>/כרומוזומים הומולוגיים.</a:t>
            </a:r>
          </a:p>
        </p:txBody>
      </p:sp>
      <p:sp>
        <p:nvSpPr>
          <p:cNvPr id="29701" name="Line 13"/>
          <p:cNvSpPr>
            <a:spLocks noChangeShapeType="1"/>
          </p:cNvSpPr>
          <p:nvPr/>
        </p:nvSpPr>
        <p:spPr bwMode="auto">
          <a:xfrm flipH="1">
            <a:off x="1476375" y="3894138"/>
            <a:ext cx="215900" cy="7127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9702" name="Line 14"/>
          <p:cNvSpPr>
            <a:spLocks noChangeShapeType="1"/>
          </p:cNvSpPr>
          <p:nvPr/>
        </p:nvSpPr>
        <p:spPr bwMode="auto">
          <a:xfrm>
            <a:off x="2771775" y="3763963"/>
            <a:ext cx="144463" cy="842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9703" name="Line 15"/>
          <p:cNvSpPr>
            <a:spLocks noChangeShapeType="1"/>
          </p:cNvSpPr>
          <p:nvPr/>
        </p:nvSpPr>
        <p:spPr bwMode="auto">
          <a:xfrm>
            <a:off x="2843213" y="3357563"/>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pic>
        <p:nvPicPr>
          <p:cNvPr id="297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713" y="1989138"/>
            <a:ext cx="1809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4302125" y="2185988"/>
            <a:ext cx="4627563" cy="1814512"/>
          </a:xfrm>
          <a:prstGeom prst="rect">
            <a:avLst/>
          </a:prstGeom>
          <a:noFill/>
          <a:ln w="22225">
            <a:solidFill>
              <a:schemeClr val="accent1"/>
            </a:solidFill>
          </a:ln>
          <a:effectLst>
            <a:outerShdw sx="101000" sy="101000" algn="ctr" rotWithShape="0">
              <a:schemeClr val="bg1">
                <a:lumMod val="75000"/>
              </a:schemeClr>
            </a:outerShdw>
          </a:effectLst>
        </p:spPr>
        <p:txBody>
          <a:bodyPr/>
          <a:lstStyle/>
          <a:p>
            <a:pPr algn="r" rtl="1" eaLnBrk="1" hangingPunct="1">
              <a:defRPr/>
            </a:pPr>
            <a:r>
              <a:rPr lang="he-IL" u="sng" dirty="0">
                <a:solidFill>
                  <a:prstClr val="black"/>
                </a:solidFill>
              </a:rPr>
              <a:t>תא האם- תעודת זהות</a:t>
            </a:r>
          </a:p>
          <a:p>
            <a:pPr algn="r" rtl="1" eaLnBrk="1" hangingPunct="1">
              <a:defRPr/>
            </a:pPr>
            <a:r>
              <a:rPr lang="he-IL" noProof="1"/>
              <a:t>הפלואידי/</a:t>
            </a:r>
            <a:r>
              <a:rPr lang="he-IL" noProof="1">
                <a:solidFill>
                  <a:schemeClr val="accent3"/>
                </a:solidFill>
              </a:rPr>
              <a:t>דיפלואידי</a:t>
            </a:r>
          </a:p>
          <a:p>
            <a:pPr algn="r" rtl="1" eaLnBrk="1" hangingPunct="1">
              <a:defRPr/>
            </a:pPr>
            <a:r>
              <a:rPr lang="he-IL" dirty="0"/>
              <a:t> מספר כרומוזומים </a:t>
            </a:r>
            <a:r>
              <a:rPr lang="he-IL" dirty="0">
                <a:solidFill>
                  <a:schemeClr val="accent3"/>
                </a:solidFill>
              </a:rPr>
              <a:t>4</a:t>
            </a:r>
          </a:p>
          <a:p>
            <a:pPr algn="r" rtl="1" eaLnBrk="1" hangingPunct="1">
              <a:defRPr/>
            </a:pPr>
            <a:r>
              <a:rPr lang="he-IL" dirty="0"/>
              <a:t>מכיל זוגות של כרומוזומים הומולוגיים </a:t>
            </a:r>
            <a:r>
              <a:rPr lang="he-IL" dirty="0">
                <a:solidFill>
                  <a:schemeClr val="accent3"/>
                </a:solidFill>
              </a:rPr>
              <a:t>כן</a:t>
            </a:r>
            <a:r>
              <a:rPr lang="he-IL" dirty="0"/>
              <a:t>/לא</a:t>
            </a:r>
          </a:p>
          <a:p>
            <a:pPr algn="r" rtl="1" eaLnBrk="1" hangingPunct="1">
              <a:defRPr/>
            </a:pPr>
            <a:r>
              <a:rPr lang="he-IL" dirty="0"/>
              <a:t>מספר זוגות הכרומוזומים ההומולוגיים </a:t>
            </a:r>
            <a:r>
              <a:rPr lang="he-IL" dirty="0">
                <a:solidFill>
                  <a:schemeClr val="accent3"/>
                </a:solidFill>
              </a:rPr>
              <a:t>2</a:t>
            </a:r>
          </a:p>
          <a:p>
            <a:pPr algn="r" rtl="1" eaLnBrk="1" hangingPunct="1">
              <a:defRPr/>
            </a:pPr>
            <a:r>
              <a:rPr lang="he-IL" dirty="0"/>
              <a:t>מספר מולקולות ה-</a:t>
            </a:r>
            <a:r>
              <a:rPr lang="en-US" dirty="0"/>
              <a:t>DNA</a:t>
            </a:r>
            <a:r>
              <a:rPr lang="he-IL" dirty="0"/>
              <a:t> בתא בתחילת המיטוזה </a:t>
            </a:r>
            <a:r>
              <a:rPr lang="he-IL" dirty="0">
                <a:solidFill>
                  <a:schemeClr val="accent3"/>
                </a:solidFill>
              </a:rPr>
              <a:t>8</a:t>
            </a:r>
          </a:p>
          <a:p>
            <a:pPr algn="r" rtl="1" eaLnBrk="1" hangingPunct="1">
              <a:defRPr/>
            </a:pPr>
            <a:endParaRPr lang="he-IL" dirty="0">
              <a:solidFill>
                <a:prstClr val="black"/>
              </a:solidFill>
            </a:endParaRPr>
          </a:p>
          <a:p>
            <a:pPr algn="r" rtl="1" eaLnBrk="1" hangingPunct="1">
              <a:defRPr/>
            </a:pPr>
            <a:endParaRPr lang="he-IL" dirty="0">
              <a:solidFill>
                <a:prstClr val="black"/>
              </a:solidFill>
            </a:endParaRPr>
          </a:p>
        </p:txBody>
      </p:sp>
      <p:pic>
        <p:nvPicPr>
          <p:cNvPr id="297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4624388"/>
            <a:ext cx="40671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4286250" y="4286250"/>
            <a:ext cx="4643438" cy="2327275"/>
          </a:xfrm>
          <a:prstGeom prst="rect">
            <a:avLst/>
          </a:prstGeom>
          <a:noFill/>
          <a:ln w="22225">
            <a:solidFill>
              <a:schemeClr val="accent1"/>
            </a:solidFill>
          </a:ln>
          <a:effectLst>
            <a:outerShdw sx="101000" sy="101000" algn="ctr" rotWithShape="0">
              <a:schemeClr val="bg1">
                <a:lumMod val="75000"/>
              </a:schemeClr>
            </a:outerShdw>
          </a:effectLst>
        </p:spPr>
        <p:txBody>
          <a:bodyPr/>
          <a:lstStyle/>
          <a:p>
            <a:pPr algn="r" rtl="1" eaLnBrk="1" hangingPunct="1">
              <a:defRPr/>
            </a:pPr>
            <a:r>
              <a:rPr lang="he-IL" u="sng" dirty="0">
                <a:solidFill>
                  <a:prstClr val="black"/>
                </a:solidFill>
              </a:rPr>
              <a:t>כל אחד מתאי בת – תעודת זהות</a:t>
            </a:r>
          </a:p>
          <a:p>
            <a:pPr algn="r" rtl="1" eaLnBrk="1" hangingPunct="1">
              <a:defRPr/>
            </a:pPr>
            <a:r>
              <a:rPr lang="he-IL" noProof="1"/>
              <a:t>הפלואידי/</a:t>
            </a:r>
            <a:r>
              <a:rPr lang="he-IL" noProof="1">
                <a:solidFill>
                  <a:schemeClr val="accent3"/>
                </a:solidFill>
              </a:rPr>
              <a:t>דיפלואידי</a:t>
            </a:r>
          </a:p>
          <a:p>
            <a:pPr algn="r" rtl="1" eaLnBrk="1" hangingPunct="1">
              <a:defRPr/>
            </a:pPr>
            <a:r>
              <a:rPr lang="he-IL" dirty="0"/>
              <a:t>מספר כרומוזומים  </a:t>
            </a:r>
            <a:r>
              <a:rPr lang="he-IL" dirty="0">
                <a:solidFill>
                  <a:schemeClr val="accent3"/>
                </a:solidFill>
              </a:rPr>
              <a:t>4</a:t>
            </a:r>
          </a:p>
          <a:p>
            <a:pPr algn="r" rtl="1" eaLnBrk="1" hangingPunct="1">
              <a:defRPr/>
            </a:pPr>
            <a:r>
              <a:rPr lang="he-IL" dirty="0">
                <a:solidFill>
                  <a:prstClr val="black"/>
                </a:solidFill>
              </a:rPr>
              <a:t>מכיל זוגות של כרומוזומים הומולוגיים </a:t>
            </a:r>
            <a:r>
              <a:rPr lang="he-IL" dirty="0">
                <a:solidFill>
                  <a:srgbClr val="FF6600"/>
                </a:solidFill>
              </a:rPr>
              <a:t>כן</a:t>
            </a:r>
            <a:r>
              <a:rPr lang="he-IL" dirty="0">
                <a:solidFill>
                  <a:prstClr val="black"/>
                </a:solidFill>
              </a:rPr>
              <a:t>/לא</a:t>
            </a:r>
            <a:endParaRPr lang="he-IL" dirty="0">
              <a:solidFill>
                <a:schemeClr val="accent3"/>
              </a:solidFill>
            </a:endParaRPr>
          </a:p>
          <a:p>
            <a:pPr algn="r" rtl="1" eaLnBrk="1" hangingPunct="1">
              <a:defRPr/>
            </a:pPr>
            <a:r>
              <a:rPr lang="he-IL" dirty="0"/>
              <a:t>מספר זוגות הכרומוזומים ההומולוגיים </a:t>
            </a:r>
            <a:r>
              <a:rPr lang="he-IL" dirty="0">
                <a:solidFill>
                  <a:schemeClr val="accent3"/>
                </a:solidFill>
              </a:rPr>
              <a:t>2</a:t>
            </a:r>
          </a:p>
          <a:p>
            <a:pPr algn="r" rtl="1" eaLnBrk="1" hangingPunct="1">
              <a:defRPr/>
            </a:pPr>
            <a:r>
              <a:rPr lang="he-IL" dirty="0"/>
              <a:t>מספר מולקולות ה-</a:t>
            </a:r>
            <a:r>
              <a:rPr lang="en-US" dirty="0"/>
              <a:t>DNA</a:t>
            </a:r>
            <a:r>
              <a:rPr lang="he-IL" dirty="0"/>
              <a:t> בתא </a:t>
            </a:r>
            <a:r>
              <a:rPr lang="he-IL" dirty="0">
                <a:solidFill>
                  <a:schemeClr val="accent3"/>
                </a:solidFill>
              </a:rPr>
              <a:t>4</a:t>
            </a:r>
          </a:p>
          <a:p>
            <a:pPr algn="r" rtl="1" eaLnBrk="1" hangingPunct="1">
              <a:defRPr/>
            </a:pPr>
            <a:r>
              <a:rPr lang="he-IL" dirty="0"/>
              <a:t>זהה מבחינה גנטית לתא הבת האחר </a:t>
            </a:r>
            <a:r>
              <a:rPr lang="he-IL" dirty="0">
                <a:solidFill>
                  <a:schemeClr val="accent3"/>
                </a:solidFill>
              </a:rPr>
              <a:t>כן</a:t>
            </a:r>
            <a:r>
              <a:rPr lang="he-IL" dirty="0"/>
              <a:t>/לא</a:t>
            </a:r>
          </a:p>
          <a:p>
            <a:pPr algn="r" rtl="1" eaLnBrk="1" hangingPunct="1">
              <a:defRPr/>
            </a:pPr>
            <a:r>
              <a:rPr lang="he-IL" dirty="0"/>
              <a:t>זהה מבחינה גנטית לתא האם </a:t>
            </a:r>
            <a:r>
              <a:rPr lang="he-IL" dirty="0">
                <a:solidFill>
                  <a:schemeClr val="accent3"/>
                </a:solidFill>
              </a:rPr>
              <a:t>כן</a:t>
            </a:r>
            <a:r>
              <a:rPr lang="he-IL" dirty="0"/>
              <a:t>/לא</a:t>
            </a:r>
          </a:p>
          <a:p>
            <a:pPr algn="r" rtl="1" eaLnBrk="1" hangingPunct="1">
              <a:defRPr/>
            </a:pPr>
            <a:endParaRPr lang="he-IL" dirty="0"/>
          </a:p>
          <a:p>
            <a:pPr algn="r" rtl="1" eaLnBrk="1" hangingPunct="1">
              <a:defRPr/>
            </a:pPr>
            <a:endParaRPr lang="he-IL" dirty="0">
              <a:solidFill>
                <a:prstClr val="black"/>
              </a:solidFill>
            </a:endParaRPr>
          </a:p>
          <a:p>
            <a:pPr algn="r" rtl="1" eaLnBrk="1" hangingPunct="1">
              <a:defRPr/>
            </a:pPr>
            <a:endParaRPr lang="he-IL" dirty="0">
              <a:solidFill>
                <a:prstClr val="black"/>
              </a:solidFill>
            </a:endParaRPr>
          </a:p>
        </p:txBody>
      </p:sp>
      <p:sp>
        <p:nvSpPr>
          <p:cNvPr id="13"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14313" y="571500"/>
            <a:ext cx="8715375" cy="1746250"/>
          </a:xfrm>
          <a:prstGeom prst="rect">
            <a:avLst/>
          </a:prstGeom>
          <a:noFill/>
          <a:ln w="22225">
            <a:noFill/>
          </a:ln>
          <a:effectLst>
            <a:outerShdw sx="101000" sy="101000" algn="ctr" rotWithShape="0">
              <a:schemeClr val="bg1">
                <a:lumMod val="75000"/>
              </a:schemeClr>
            </a:outerShdw>
          </a:effectLst>
        </p:spPr>
        <p:txBody>
          <a:bodyPr rtlCol="1"/>
          <a:lstStyle/>
          <a:p>
            <a:pPr algn="just" rtl="1" eaLnBrk="1" fontAlgn="auto" hangingPunct="1">
              <a:spcBef>
                <a:spcPts val="0"/>
              </a:spcBef>
              <a:spcAft>
                <a:spcPts val="0"/>
              </a:spcAft>
              <a:defRPr/>
            </a:pPr>
            <a:r>
              <a:rPr lang="he-IL" dirty="0">
                <a:solidFill>
                  <a:schemeClr val="accent3"/>
                </a:solidFill>
                <a:latin typeface="Arial"/>
                <a:cs typeface="Arial"/>
              </a:rPr>
              <a:t>תאי המין=גמטות </a:t>
            </a:r>
            <a:r>
              <a:rPr lang="he-IL" dirty="0">
                <a:solidFill>
                  <a:prstClr val="black"/>
                </a:solidFill>
                <a:latin typeface="Arial"/>
                <a:cs typeface="Arial"/>
              </a:rPr>
              <a:t>(נקראים גם </a:t>
            </a:r>
            <a:r>
              <a:rPr lang="he-IL" dirty="0">
                <a:solidFill>
                  <a:schemeClr val="accent3"/>
                </a:solidFill>
                <a:latin typeface="Arial"/>
                <a:cs typeface="Arial"/>
              </a:rPr>
              <a:t>תאי רבייה</a:t>
            </a:r>
            <a:r>
              <a:rPr lang="he-IL" dirty="0">
                <a:solidFill>
                  <a:prstClr val="black"/>
                </a:solidFill>
                <a:latin typeface="Arial"/>
                <a:cs typeface="Arial"/>
              </a:rPr>
              <a:t>), נוצרים באברי המין (שחלות בנקבות ואשכים בזכרים) בדרך מיוחדת של חלוקת תאים הנקראת </a:t>
            </a:r>
            <a:r>
              <a:rPr lang="he-IL" dirty="0">
                <a:solidFill>
                  <a:schemeClr val="accent3"/>
                </a:solidFill>
                <a:latin typeface="Arial"/>
                <a:cs typeface="Arial"/>
              </a:rPr>
              <a:t>מיוזה </a:t>
            </a:r>
            <a:r>
              <a:rPr lang="he-IL" dirty="0">
                <a:solidFill>
                  <a:prstClr val="black"/>
                </a:solidFill>
                <a:latin typeface="Arial"/>
                <a:cs typeface="Arial"/>
              </a:rPr>
              <a:t>(ובעברית: חלוקת הפחתה).</a:t>
            </a:r>
          </a:p>
          <a:p>
            <a:pPr algn="just" rtl="1" eaLnBrk="1" fontAlgn="auto" hangingPunct="1">
              <a:spcBef>
                <a:spcPts val="0"/>
              </a:spcBef>
              <a:spcAft>
                <a:spcPts val="0"/>
              </a:spcAft>
              <a:defRPr/>
            </a:pPr>
            <a:r>
              <a:rPr lang="he-IL" dirty="0">
                <a:solidFill>
                  <a:prstClr val="black"/>
                </a:solidFill>
                <a:latin typeface="Arial"/>
                <a:cs typeface="Arial"/>
              </a:rPr>
              <a:t>לתאים המתחלקים </a:t>
            </a:r>
            <a:r>
              <a:rPr lang="he-IL" dirty="0">
                <a:latin typeface="Arial"/>
                <a:cs typeface="Arial"/>
              </a:rPr>
              <a:t>ליצירת תאי מין, </a:t>
            </a:r>
            <a:r>
              <a:rPr lang="he-IL" dirty="0">
                <a:solidFill>
                  <a:prstClr val="black"/>
                </a:solidFill>
                <a:latin typeface="Arial"/>
                <a:cs typeface="Arial"/>
              </a:rPr>
              <a:t>נהוג לקרוא תאי אם (גם אצל האב וגם אצל האם), והם דיפלואידים כמו שאר תאי הגוף, כלומר יש בהם 46 כרומוזומים.</a:t>
            </a:r>
          </a:p>
          <a:p>
            <a:pPr algn="just" rtl="1" eaLnBrk="1" fontAlgn="auto" hangingPunct="1">
              <a:spcBef>
                <a:spcPts val="0"/>
              </a:spcBef>
              <a:spcAft>
                <a:spcPts val="0"/>
              </a:spcAft>
              <a:defRPr/>
            </a:pPr>
            <a:r>
              <a:rPr lang="he-IL" dirty="0">
                <a:solidFill>
                  <a:prstClr val="black"/>
                </a:solidFill>
                <a:latin typeface="Arial"/>
                <a:cs typeface="Arial"/>
              </a:rPr>
              <a:t>בתהליך המיוזה נוצרים מהם תאי </a:t>
            </a:r>
            <a:r>
              <a:rPr lang="he-IL" dirty="0">
                <a:latin typeface="Arial"/>
                <a:cs typeface="Arial"/>
              </a:rPr>
              <a:t>מין </a:t>
            </a:r>
            <a:r>
              <a:rPr lang="he-IL" noProof="1">
                <a:latin typeface="Arial"/>
                <a:cs typeface="Arial"/>
              </a:rPr>
              <a:t>הפלואידים</a:t>
            </a:r>
            <a:r>
              <a:rPr lang="he-IL" dirty="0">
                <a:latin typeface="Arial"/>
                <a:cs typeface="Arial"/>
              </a:rPr>
              <a:t> המכילים 23 כרומוזומים. </a:t>
            </a:r>
          </a:p>
          <a:p>
            <a:pPr algn="just" rtl="1" eaLnBrk="1" fontAlgn="auto" hangingPunct="1">
              <a:spcBef>
                <a:spcPts val="0"/>
              </a:spcBef>
              <a:spcAft>
                <a:spcPts val="0"/>
              </a:spcAft>
              <a:defRPr/>
            </a:pPr>
            <a:r>
              <a:rPr lang="he-IL" dirty="0">
                <a:latin typeface="Arial"/>
                <a:cs typeface="Arial"/>
              </a:rPr>
              <a:t>לכן, תהליך המיוזה קרוי בעברית חלוקת הפחתה.</a:t>
            </a:r>
          </a:p>
          <a:p>
            <a:pPr algn="just" rtl="1" eaLnBrk="1" fontAlgn="auto" hangingPunct="1">
              <a:spcBef>
                <a:spcPts val="0"/>
              </a:spcBef>
              <a:spcAft>
                <a:spcPts val="0"/>
              </a:spcAft>
              <a:defRPr/>
            </a:pPr>
            <a:endParaRPr lang="he-IL" dirty="0">
              <a:solidFill>
                <a:prstClr val="black"/>
              </a:solidFill>
              <a:latin typeface="Arial"/>
              <a:cs typeface="Arial"/>
            </a:endParaRPr>
          </a:p>
          <a:p>
            <a:pPr algn="just" rtl="1" eaLnBrk="1" fontAlgn="auto" hangingPunct="1">
              <a:spcBef>
                <a:spcPts val="0"/>
              </a:spcBef>
              <a:spcAft>
                <a:spcPts val="0"/>
              </a:spcAft>
              <a:defRPr/>
            </a:pPr>
            <a:endParaRPr lang="he-IL" dirty="0">
              <a:solidFill>
                <a:prstClr val="black"/>
              </a:solidFill>
              <a:latin typeface="Arial"/>
              <a:cs typeface="Arial"/>
            </a:endParaRPr>
          </a:p>
          <a:p>
            <a:pPr algn="just" rtl="1" eaLnBrk="1" fontAlgn="auto" hangingPunct="1">
              <a:spcBef>
                <a:spcPts val="0"/>
              </a:spcBef>
              <a:spcAft>
                <a:spcPts val="0"/>
              </a:spcAft>
              <a:defRPr/>
            </a:pPr>
            <a:endParaRPr lang="he-IL" dirty="0">
              <a:solidFill>
                <a:prstClr val="black"/>
              </a:solidFill>
              <a:latin typeface="Arial"/>
              <a:cs typeface="Arial"/>
            </a:endParaRPr>
          </a:p>
          <a:p>
            <a:pPr algn="just" rtl="1" eaLnBrk="1" fontAlgn="auto" hangingPunct="1">
              <a:spcBef>
                <a:spcPts val="0"/>
              </a:spcBef>
              <a:spcAft>
                <a:spcPts val="0"/>
              </a:spcAft>
              <a:defRPr/>
            </a:pPr>
            <a:endParaRPr lang="he-IL" dirty="0">
              <a:solidFill>
                <a:prstClr val="black"/>
              </a:solidFill>
              <a:latin typeface="Arial"/>
              <a:cs typeface="Arial"/>
            </a:endParaRPr>
          </a:p>
        </p:txBody>
      </p:sp>
      <p:sp>
        <p:nvSpPr>
          <p:cNvPr id="3072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AC0B3479-7291-41CE-A6D4-70DFABF3CD4B}" type="slidenum">
              <a:rPr lang="he-IL" altLang="he-IL">
                <a:solidFill>
                  <a:srgbClr val="FFFCF7"/>
                </a:solidFill>
              </a:rPr>
              <a:pPr algn="l"/>
              <a:t>11</a:t>
            </a:fld>
            <a:endParaRPr lang="he-IL" altLang="he-IL">
              <a:solidFill>
                <a:srgbClr val="FFFCF7"/>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תאי המין (גמטות) נוצרים בתהליך מיוזה</a:t>
            </a:r>
            <a:endParaRPr lang="he-IL" sz="1800" dirty="0" smtClean="0"/>
          </a:p>
        </p:txBody>
      </p:sp>
      <p:pic>
        <p:nvPicPr>
          <p:cNvPr id="307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571750"/>
            <a:ext cx="180022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אליפסה 1"/>
          <p:cNvSpPr/>
          <p:nvPr/>
        </p:nvSpPr>
        <p:spPr>
          <a:xfrm>
            <a:off x="4365625" y="4848225"/>
            <a:ext cx="576263" cy="720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solidFill>
                <a:prstClr val="white"/>
              </a:solidFill>
            </a:endParaRPr>
          </a:p>
        </p:txBody>
      </p:sp>
      <p:cxnSp>
        <p:nvCxnSpPr>
          <p:cNvPr id="8" name="מחבר חץ ישר 7"/>
          <p:cNvCxnSpPr/>
          <p:nvPr/>
        </p:nvCxnSpPr>
        <p:spPr>
          <a:xfrm flipH="1">
            <a:off x="3117850" y="5273675"/>
            <a:ext cx="1257300" cy="161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150" y="4464050"/>
            <a:ext cx="5969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4805363"/>
            <a:ext cx="9985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4678363"/>
            <a:ext cx="8477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4351338"/>
            <a:ext cx="9985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4075" y="5049838"/>
            <a:ext cx="9985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73465">
            <a:off x="6965950" y="5721350"/>
            <a:ext cx="9985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3975" y="4578350"/>
            <a:ext cx="8477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8913" y="5578475"/>
            <a:ext cx="8477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0125" y="5397500"/>
            <a:ext cx="8477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4927600" y="4573588"/>
            <a:ext cx="946150" cy="63500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 </a:t>
            </a:r>
            <a:r>
              <a:rPr lang="he-IL" sz="1600" dirty="0">
                <a:solidFill>
                  <a:prstClr val="black"/>
                </a:solidFill>
              </a:rPr>
              <a:t>תא אם</a:t>
            </a:r>
          </a:p>
          <a:p>
            <a:pPr algn="r" rtl="1" eaLnBrk="1" hangingPunct="1">
              <a:defRPr/>
            </a:pPr>
            <a:r>
              <a:rPr lang="he-IL" sz="1600" dirty="0">
                <a:solidFill>
                  <a:prstClr val="black"/>
                </a:solidFill>
              </a:rPr>
              <a:t>     46</a:t>
            </a:r>
          </a:p>
          <a:p>
            <a:pPr algn="r" rtl="1" eaLnBrk="1" hangingPunct="1">
              <a:defRPr/>
            </a:pPr>
            <a:r>
              <a:rPr lang="he-IL" sz="1600" dirty="0">
                <a:solidFill>
                  <a:prstClr val="black"/>
                </a:solidFill>
              </a:rPr>
              <a:t>  </a:t>
            </a: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r>
              <a:rPr lang="he-IL" sz="1600" dirty="0">
                <a:solidFill>
                  <a:prstClr val="black"/>
                </a:solidFill>
              </a:rPr>
              <a:t> </a:t>
            </a:r>
          </a:p>
          <a:p>
            <a:pPr algn="r" rtl="1" eaLnBrk="1" hangingPunct="1">
              <a:defRPr/>
            </a:pPr>
            <a:endParaRPr lang="he-IL" dirty="0">
              <a:solidFill>
                <a:prstClr val="black"/>
              </a:solidFill>
            </a:endParaRPr>
          </a:p>
        </p:txBody>
      </p:sp>
      <p:sp>
        <p:nvSpPr>
          <p:cNvPr id="22" name="TextBox 21"/>
          <p:cNvSpPr txBox="1"/>
          <p:nvPr/>
        </p:nvSpPr>
        <p:spPr>
          <a:xfrm>
            <a:off x="4141788" y="4891088"/>
            <a:ext cx="944562" cy="63500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 </a:t>
            </a:r>
            <a:r>
              <a:rPr lang="he-IL" sz="1600" dirty="0">
                <a:solidFill>
                  <a:prstClr val="black"/>
                </a:solidFill>
              </a:rPr>
              <a:t>תא אם</a:t>
            </a:r>
          </a:p>
          <a:p>
            <a:pPr algn="r" rtl="1" eaLnBrk="1" hangingPunct="1">
              <a:defRPr/>
            </a:pPr>
            <a:r>
              <a:rPr lang="he-IL" sz="1600" dirty="0">
                <a:solidFill>
                  <a:prstClr val="black"/>
                </a:solidFill>
              </a:rPr>
              <a:t>     46</a:t>
            </a:r>
          </a:p>
          <a:p>
            <a:pPr algn="r" rtl="1" eaLnBrk="1" hangingPunct="1">
              <a:defRPr/>
            </a:pPr>
            <a:r>
              <a:rPr lang="he-IL" sz="1600" dirty="0">
                <a:solidFill>
                  <a:prstClr val="black"/>
                </a:solidFill>
              </a:rPr>
              <a:t>  </a:t>
            </a: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r>
              <a:rPr lang="he-IL" sz="1600" dirty="0">
                <a:solidFill>
                  <a:prstClr val="black"/>
                </a:solidFill>
              </a:rPr>
              <a:t> </a:t>
            </a:r>
          </a:p>
          <a:p>
            <a:pPr algn="r" rtl="1" eaLnBrk="1" hangingPunct="1">
              <a:defRPr/>
            </a:pPr>
            <a:endParaRPr lang="he-IL" dirty="0">
              <a:solidFill>
                <a:prstClr val="black"/>
              </a:solidFill>
            </a:endParaRPr>
          </a:p>
        </p:txBody>
      </p:sp>
      <p:sp>
        <p:nvSpPr>
          <p:cNvPr id="23" name="TextBox 22"/>
          <p:cNvSpPr txBox="1"/>
          <p:nvPr/>
        </p:nvSpPr>
        <p:spPr>
          <a:xfrm>
            <a:off x="2693988" y="4760913"/>
            <a:ext cx="423862" cy="271462"/>
          </a:xfrm>
          <a:prstGeom prst="rect">
            <a:avLst/>
          </a:prstGeom>
          <a:solidFill>
            <a:schemeClr val="bg1"/>
          </a:solidFill>
          <a:ln w="22225">
            <a:noFill/>
          </a:ln>
          <a:effectLst>
            <a:outerShdw sx="101000" sy="101000" algn="ctr" rotWithShape="0">
              <a:schemeClr val="bg1">
                <a:lumMod val="75000"/>
              </a:schemeClr>
            </a:outerShdw>
          </a:effectLst>
        </p:spPr>
        <p:txBody>
          <a:bodyPr/>
          <a:lstStyle/>
          <a:p>
            <a:pPr algn="r" rtl="1" eaLnBrk="1" hangingPunct="1">
              <a:defRPr/>
            </a:pPr>
            <a:r>
              <a:rPr lang="he-IL" sz="1600" b="1" dirty="0">
                <a:solidFill>
                  <a:srgbClr val="FF0000"/>
                </a:solidFill>
              </a:rPr>
              <a:t>23</a:t>
            </a:r>
          </a:p>
          <a:p>
            <a:pPr algn="r" rtl="1" eaLnBrk="1" hangingPunct="1">
              <a:defRPr/>
            </a:pPr>
            <a:r>
              <a:rPr lang="he-IL" sz="1600" dirty="0">
                <a:solidFill>
                  <a:prstClr val="black"/>
                </a:solidFill>
              </a:rPr>
              <a:t>  </a:t>
            </a: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r>
              <a:rPr lang="he-IL" sz="1600" dirty="0">
                <a:solidFill>
                  <a:prstClr val="black"/>
                </a:solidFill>
              </a:rPr>
              <a:t> </a:t>
            </a:r>
          </a:p>
          <a:p>
            <a:pPr algn="r" rtl="1" eaLnBrk="1" hangingPunct="1">
              <a:defRPr/>
            </a:pPr>
            <a:endParaRPr lang="he-IL" dirty="0">
              <a:solidFill>
                <a:prstClr val="black"/>
              </a:solidFill>
            </a:endParaRPr>
          </a:p>
        </p:txBody>
      </p:sp>
      <p:sp>
        <p:nvSpPr>
          <p:cNvPr id="24" name="TextBox 23"/>
          <p:cNvSpPr txBox="1"/>
          <p:nvPr/>
        </p:nvSpPr>
        <p:spPr>
          <a:xfrm>
            <a:off x="1670050" y="4916488"/>
            <a:ext cx="423863" cy="271462"/>
          </a:xfrm>
          <a:prstGeom prst="rect">
            <a:avLst/>
          </a:prstGeom>
          <a:solidFill>
            <a:schemeClr val="bg1"/>
          </a:solidFill>
          <a:ln w="22225">
            <a:noFill/>
          </a:ln>
          <a:effectLst>
            <a:outerShdw sx="101000" sy="101000" algn="ctr" rotWithShape="0">
              <a:schemeClr val="bg1">
                <a:lumMod val="75000"/>
              </a:schemeClr>
            </a:outerShdw>
          </a:effectLst>
        </p:spPr>
        <p:txBody>
          <a:bodyPr/>
          <a:lstStyle/>
          <a:p>
            <a:pPr algn="r" rtl="1" eaLnBrk="1" hangingPunct="1">
              <a:defRPr/>
            </a:pPr>
            <a:r>
              <a:rPr lang="he-IL" sz="1600" b="1" dirty="0">
                <a:solidFill>
                  <a:srgbClr val="FF0000"/>
                </a:solidFill>
              </a:rPr>
              <a:t>23</a:t>
            </a:r>
          </a:p>
          <a:p>
            <a:pPr algn="r" rtl="1" eaLnBrk="1" hangingPunct="1">
              <a:defRPr/>
            </a:pPr>
            <a:r>
              <a:rPr lang="he-IL" sz="1600" dirty="0">
                <a:solidFill>
                  <a:prstClr val="black"/>
                </a:solidFill>
              </a:rPr>
              <a:t>  </a:t>
            </a: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r>
              <a:rPr lang="he-IL" sz="1600" dirty="0">
                <a:solidFill>
                  <a:prstClr val="black"/>
                </a:solidFill>
              </a:rPr>
              <a:t> </a:t>
            </a:r>
          </a:p>
          <a:p>
            <a:pPr algn="r" rtl="1" eaLnBrk="1" hangingPunct="1">
              <a:defRPr/>
            </a:pPr>
            <a:endParaRPr lang="he-IL" dirty="0">
              <a:solidFill>
                <a:prstClr val="black"/>
              </a:solidFill>
            </a:endParaRPr>
          </a:p>
        </p:txBody>
      </p:sp>
      <p:sp>
        <p:nvSpPr>
          <p:cNvPr id="25" name="TextBox 24"/>
          <p:cNvSpPr txBox="1"/>
          <p:nvPr/>
        </p:nvSpPr>
        <p:spPr>
          <a:xfrm>
            <a:off x="2381250" y="5654675"/>
            <a:ext cx="423863" cy="269875"/>
          </a:xfrm>
          <a:prstGeom prst="rect">
            <a:avLst/>
          </a:prstGeom>
          <a:solidFill>
            <a:schemeClr val="bg1"/>
          </a:solidFill>
          <a:ln w="22225">
            <a:noFill/>
          </a:ln>
          <a:effectLst>
            <a:outerShdw sx="101000" sy="101000" algn="ctr" rotWithShape="0">
              <a:schemeClr val="bg1">
                <a:lumMod val="75000"/>
              </a:schemeClr>
            </a:outerShdw>
          </a:effectLst>
        </p:spPr>
        <p:txBody>
          <a:bodyPr/>
          <a:lstStyle/>
          <a:p>
            <a:pPr algn="r" rtl="1" eaLnBrk="1" hangingPunct="1">
              <a:defRPr/>
            </a:pPr>
            <a:r>
              <a:rPr lang="he-IL" sz="1600" b="1" dirty="0">
                <a:solidFill>
                  <a:srgbClr val="FF0000"/>
                </a:solidFill>
              </a:rPr>
              <a:t>23</a:t>
            </a:r>
          </a:p>
          <a:p>
            <a:pPr algn="r" rtl="1" eaLnBrk="1" hangingPunct="1">
              <a:defRPr/>
            </a:pPr>
            <a:r>
              <a:rPr lang="he-IL" sz="1600" dirty="0">
                <a:solidFill>
                  <a:prstClr val="black"/>
                </a:solidFill>
              </a:rPr>
              <a:t>  </a:t>
            </a: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r>
              <a:rPr lang="he-IL" sz="1600" dirty="0">
                <a:solidFill>
                  <a:prstClr val="black"/>
                </a:solidFill>
              </a:rPr>
              <a:t> </a:t>
            </a:r>
          </a:p>
          <a:p>
            <a:pPr algn="r" rtl="1" eaLnBrk="1" hangingPunct="1">
              <a:defRPr/>
            </a:pPr>
            <a:endParaRPr lang="he-IL" dirty="0">
              <a:solidFill>
                <a:prstClr val="black"/>
              </a:solidFill>
            </a:endParaRPr>
          </a:p>
        </p:txBody>
      </p:sp>
      <p:sp>
        <p:nvSpPr>
          <p:cNvPr id="27" name="TextBox 26"/>
          <p:cNvSpPr txBox="1"/>
          <p:nvPr/>
        </p:nvSpPr>
        <p:spPr>
          <a:xfrm>
            <a:off x="1597025" y="5789613"/>
            <a:ext cx="423863" cy="269875"/>
          </a:xfrm>
          <a:prstGeom prst="rect">
            <a:avLst/>
          </a:prstGeom>
          <a:solidFill>
            <a:schemeClr val="bg1"/>
          </a:solidFill>
          <a:ln w="22225">
            <a:noFill/>
          </a:ln>
          <a:effectLst>
            <a:outerShdw sx="101000" sy="101000" algn="ctr" rotWithShape="0">
              <a:schemeClr val="bg1">
                <a:lumMod val="75000"/>
              </a:schemeClr>
            </a:outerShdw>
          </a:effectLst>
        </p:spPr>
        <p:txBody>
          <a:bodyPr/>
          <a:lstStyle/>
          <a:p>
            <a:pPr algn="r" rtl="1" eaLnBrk="1" hangingPunct="1">
              <a:defRPr/>
            </a:pPr>
            <a:r>
              <a:rPr lang="he-IL" sz="1600" b="1" dirty="0">
                <a:solidFill>
                  <a:srgbClr val="FF0000"/>
                </a:solidFill>
              </a:rPr>
              <a:t>23</a:t>
            </a:r>
          </a:p>
          <a:p>
            <a:pPr algn="r" rtl="1" eaLnBrk="1" hangingPunct="1">
              <a:defRPr/>
            </a:pPr>
            <a:r>
              <a:rPr lang="he-IL" sz="1600" dirty="0">
                <a:solidFill>
                  <a:prstClr val="black"/>
                </a:solidFill>
              </a:rPr>
              <a:t>  </a:t>
            </a: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r>
              <a:rPr lang="he-IL" sz="1600" dirty="0">
                <a:solidFill>
                  <a:prstClr val="black"/>
                </a:solidFill>
              </a:rPr>
              <a:t> </a:t>
            </a:r>
          </a:p>
          <a:p>
            <a:pPr algn="r" rtl="1" eaLnBrk="1" hangingPunct="1">
              <a:defRPr/>
            </a:pPr>
            <a:endParaRPr lang="he-IL" dirty="0">
              <a:solidFill>
                <a:prstClr val="black"/>
              </a:solidFill>
            </a:endParaRPr>
          </a:p>
        </p:txBody>
      </p:sp>
      <p:sp>
        <p:nvSpPr>
          <p:cNvPr id="28" name="TextBox 27"/>
          <p:cNvSpPr txBox="1"/>
          <p:nvPr/>
        </p:nvSpPr>
        <p:spPr>
          <a:xfrm>
            <a:off x="568325" y="3875088"/>
            <a:ext cx="3403600" cy="63500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 </a:t>
            </a:r>
            <a:r>
              <a:rPr lang="he-IL" u="sng" dirty="0">
                <a:solidFill>
                  <a:prstClr val="black"/>
                </a:solidFill>
              </a:rPr>
              <a:t>תאי מין: גמטות (</a:t>
            </a:r>
            <a:r>
              <a:rPr lang="he-IL" u="sng" noProof="1">
                <a:solidFill>
                  <a:prstClr val="black"/>
                </a:solidFill>
              </a:rPr>
              <a:t>הפלואידיות)</a:t>
            </a:r>
            <a:r>
              <a:rPr lang="he-IL" sz="1600" u="sng" dirty="0">
                <a:solidFill>
                  <a:prstClr val="black"/>
                </a:solidFill>
              </a:rPr>
              <a:t> </a:t>
            </a:r>
          </a:p>
          <a:p>
            <a:pPr algn="ctr" rtl="1" eaLnBrk="1" hangingPunct="1">
              <a:defRPr/>
            </a:pPr>
            <a:r>
              <a:rPr lang="he-IL" sz="1600" dirty="0">
                <a:solidFill>
                  <a:prstClr val="black"/>
                </a:solidFill>
              </a:rPr>
              <a:t>תאי ביצית (</a:t>
            </a:r>
            <a:r>
              <a:rPr lang="en-US" sz="1600" dirty="0">
                <a:solidFill>
                  <a:prstClr val="black"/>
                </a:solidFill>
              </a:rPr>
              <a:t>n</a:t>
            </a:r>
            <a:r>
              <a:rPr lang="he-IL" sz="1600" dirty="0">
                <a:solidFill>
                  <a:prstClr val="black"/>
                </a:solidFill>
              </a:rPr>
              <a:t>)</a:t>
            </a: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r>
              <a:rPr lang="he-IL" sz="1600" dirty="0">
                <a:solidFill>
                  <a:prstClr val="black"/>
                </a:solidFill>
              </a:rPr>
              <a:t> </a:t>
            </a:r>
          </a:p>
          <a:p>
            <a:pPr algn="r" rtl="1" eaLnBrk="1" hangingPunct="1">
              <a:defRPr/>
            </a:pPr>
            <a:endParaRPr lang="he-IL" dirty="0">
              <a:solidFill>
                <a:prstClr val="black"/>
              </a:solidFill>
            </a:endParaRPr>
          </a:p>
        </p:txBody>
      </p:sp>
      <p:sp>
        <p:nvSpPr>
          <p:cNvPr id="29" name="TextBox 28"/>
          <p:cNvSpPr txBox="1"/>
          <p:nvPr/>
        </p:nvSpPr>
        <p:spPr>
          <a:xfrm>
            <a:off x="5735638" y="3875088"/>
            <a:ext cx="3405187" cy="63500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 </a:t>
            </a:r>
            <a:r>
              <a:rPr lang="he-IL" u="sng" dirty="0">
                <a:solidFill>
                  <a:prstClr val="black"/>
                </a:solidFill>
              </a:rPr>
              <a:t>תאי מין: גמטות (</a:t>
            </a:r>
            <a:r>
              <a:rPr lang="he-IL" u="sng" noProof="1">
                <a:solidFill>
                  <a:prstClr val="black"/>
                </a:solidFill>
              </a:rPr>
              <a:t>הפלואידיות)</a:t>
            </a:r>
            <a:r>
              <a:rPr lang="he-IL" sz="1600" u="sng" noProof="1">
                <a:solidFill>
                  <a:prstClr val="black"/>
                </a:solidFill>
              </a:rPr>
              <a:t> </a:t>
            </a:r>
          </a:p>
          <a:p>
            <a:pPr algn="ctr" rtl="1" eaLnBrk="1" hangingPunct="1">
              <a:defRPr/>
            </a:pPr>
            <a:r>
              <a:rPr lang="he-IL" sz="1600" dirty="0">
                <a:solidFill>
                  <a:prstClr val="black"/>
                </a:solidFill>
              </a:rPr>
              <a:t>תאי זרע (</a:t>
            </a:r>
            <a:r>
              <a:rPr lang="en-US" sz="1600" dirty="0">
                <a:solidFill>
                  <a:prstClr val="black"/>
                </a:solidFill>
              </a:rPr>
              <a:t>n</a:t>
            </a:r>
            <a:r>
              <a:rPr lang="he-IL" sz="1600" dirty="0">
                <a:solidFill>
                  <a:prstClr val="black"/>
                </a:solidFill>
              </a:rPr>
              <a:t>)</a:t>
            </a: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r>
              <a:rPr lang="he-IL" sz="1600" dirty="0">
                <a:solidFill>
                  <a:prstClr val="black"/>
                </a:solidFill>
              </a:rPr>
              <a:t> </a:t>
            </a:r>
          </a:p>
          <a:p>
            <a:pPr algn="r" rtl="1" eaLnBrk="1" hangingPunct="1">
              <a:defRPr/>
            </a:pPr>
            <a:endParaRPr lang="he-IL" dirty="0">
              <a:solidFill>
                <a:prstClr val="black"/>
              </a:solidFill>
            </a:endParaRPr>
          </a:p>
        </p:txBody>
      </p:sp>
      <p:sp>
        <p:nvSpPr>
          <p:cNvPr id="31" name="TextBox 30"/>
          <p:cNvSpPr txBox="1"/>
          <p:nvPr/>
        </p:nvSpPr>
        <p:spPr>
          <a:xfrm>
            <a:off x="6715125" y="4438650"/>
            <a:ext cx="423863" cy="269875"/>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sz="1600" b="1" dirty="0">
                <a:solidFill>
                  <a:srgbClr val="FF0000"/>
                </a:solidFill>
              </a:rPr>
              <a:t>23</a:t>
            </a:r>
          </a:p>
          <a:p>
            <a:pPr algn="r" rtl="1" eaLnBrk="1" hangingPunct="1">
              <a:defRPr/>
            </a:pPr>
            <a:r>
              <a:rPr lang="he-IL" sz="1600" dirty="0">
                <a:solidFill>
                  <a:prstClr val="black"/>
                </a:solidFill>
              </a:rPr>
              <a:t>  </a:t>
            </a: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r>
              <a:rPr lang="he-IL" sz="1600" dirty="0">
                <a:solidFill>
                  <a:prstClr val="black"/>
                </a:solidFill>
              </a:rPr>
              <a:t> </a:t>
            </a:r>
          </a:p>
          <a:p>
            <a:pPr algn="r" rtl="1" eaLnBrk="1" hangingPunct="1">
              <a:defRPr/>
            </a:pPr>
            <a:endParaRPr lang="he-IL" dirty="0">
              <a:solidFill>
                <a:prstClr val="black"/>
              </a:solidFill>
            </a:endParaRPr>
          </a:p>
        </p:txBody>
      </p:sp>
      <p:sp>
        <p:nvSpPr>
          <p:cNvPr id="33" name="TextBox 32"/>
          <p:cNvSpPr txBox="1"/>
          <p:nvPr/>
        </p:nvSpPr>
        <p:spPr>
          <a:xfrm>
            <a:off x="6084888" y="4937125"/>
            <a:ext cx="423862" cy="24765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sz="1600" b="1" dirty="0">
                <a:solidFill>
                  <a:srgbClr val="FF0000"/>
                </a:solidFill>
              </a:rPr>
              <a:t>23</a:t>
            </a:r>
          </a:p>
          <a:p>
            <a:pPr algn="r" rtl="1" eaLnBrk="1" hangingPunct="1">
              <a:defRPr/>
            </a:pPr>
            <a:r>
              <a:rPr lang="he-IL" sz="1600" dirty="0">
                <a:solidFill>
                  <a:prstClr val="black"/>
                </a:solidFill>
              </a:rPr>
              <a:t>  </a:t>
            </a: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r>
              <a:rPr lang="he-IL" sz="1600" dirty="0">
                <a:solidFill>
                  <a:prstClr val="black"/>
                </a:solidFill>
              </a:rPr>
              <a:t> </a:t>
            </a:r>
          </a:p>
          <a:p>
            <a:pPr algn="r" rtl="1" eaLnBrk="1" hangingPunct="1">
              <a:defRPr/>
            </a:pPr>
            <a:endParaRPr lang="he-IL" dirty="0">
              <a:solidFill>
                <a:prstClr val="black"/>
              </a:solidFill>
            </a:endParaRPr>
          </a:p>
        </p:txBody>
      </p:sp>
      <p:sp>
        <p:nvSpPr>
          <p:cNvPr id="34" name="TextBox 33"/>
          <p:cNvSpPr txBox="1"/>
          <p:nvPr/>
        </p:nvSpPr>
        <p:spPr>
          <a:xfrm>
            <a:off x="6904038" y="5184775"/>
            <a:ext cx="423862" cy="271463"/>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sz="1600" b="1" dirty="0">
                <a:solidFill>
                  <a:srgbClr val="FF0000"/>
                </a:solidFill>
              </a:rPr>
              <a:t>23</a:t>
            </a:r>
          </a:p>
          <a:p>
            <a:pPr algn="r" rtl="1" eaLnBrk="1" hangingPunct="1">
              <a:defRPr/>
            </a:pPr>
            <a:r>
              <a:rPr lang="he-IL" sz="1600" dirty="0">
                <a:solidFill>
                  <a:prstClr val="black"/>
                </a:solidFill>
              </a:rPr>
              <a:t>  </a:t>
            </a: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r>
              <a:rPr lang="he-IL" sz="1600" dirty="0">
                <a:solidFill>
                  <a:prstClr val="black"/>
                </a:solidFill>
              </a:rPr>
              <a:t> </a:t>
            </a:r>
          </a:p>
          <a:p>
            <a:pPr algn="r" rtl="1" eaLnBrk="1" hangingPunct="1">
              <a:defRPr/>
            </a:pPr>
            <a:endParaRPr lang="he-IL" dirty="0">
              <a:solidFill>
                <a:prstClr val="black"/>
              </a:solidFill>
            </a:endParaRPr>
          </a:p>
        </p:txBody>
      </p:sp>
      <p:sp>
        <p:nvSpPr>
          <p:cNvPr id="35" name="TextBox 34"/>
          <p:cNvSpPr txBox="1"/>
          <p:nvPr/>
        </p:nvSpPr>
        <p:spPr>
          <a:xfrm>
            <a:off x="6715125" y="5916613"/>
            <a:ext cx="423863" cy="269875"/>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sz="1600" b="1" dirty="0">
                <a:solidFill>
                  <a:srgbClr val="FF0000"/>
                </a:solidFill>
              </a:rPr>
              <a:t>23</a:t>
            </a:r>
          </a:p>
          <a:p>
            <a:pPr algn="r" rtl="1" eaLnBrk="1" hangingPunct="1">
              <a:defRPr/>
            </a:pPr>
            <a:r>
              <a:rPr lang="he-IL" sz="1600" dirty="0">
                <a:solidFill>
                  <a:prstClr val="black"/>
                </a:solidFill>
              </a:rPr>
              <a:t>  </a:t>
            </a: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r>
              <a:rPr lang="he-IL" sz="1600" dirty="0">
                <a:solidFill>
                  <a:prstClr val="black"/>
                </a:solidFill>
              </a:rPr>
              <a:t> </a:t>
            </a:r>
          </a:p>
          <a:p>
            <a:pPr algn="r" rtl="1" eaLnBrk="1" hangingPunct="1">
              <a:defRPr/>
            </a:pPr>
            <a:endParaRPr lang="he-IL" dirty="0">
              <a:solidFill>
                <a:prstClr val="black"/>
              </a:solidFill>
            </a:endParaRPr>
          </a:p>
        </p:txBody>
      </p:sp>
      <p:cxnSp>
        <p:nvCxnSpPr>
          <p:cNvPr id="11" name="מחבר חץ ישר 10"/>
          <p:cNvCxnSpPr>
            <a:stCxn id="21" idx="3"/>
          </p:cNvCxnSpPr>
          <p:nvPr/>
        </p:nvCxnSpPr>
        <p:spPr>
          <a:xfrm flipV="1">
            <a:off x="5873750" y="4835525"/>
            <a:ext cx="841375" cy="55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208588" y="4487863"/>
            <a:ext cx="1663700" cy="63500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 </a:t>
            </a:r>
            <a:r>
              <a:rPr lang="he-IL" sz="1400" dirty="0">
                <a:solidFill>
                  <a:srgbClr val="FF0000"/>
                </a:solidFill>
              </a:rPr>
              <a:t>תהליך מיוזה</a:t>
            </a: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r>
              <a:rPr lang="he-IL" sz="1600" dirty="0">
                <a:solidFill>
                  <a:prstClr val="black"/>
                </a:solidFill>
              </a:rPr>
              <a:t> </a:t>
            </a:r>
          </a:p>
          <a:p>
            <a:pPr algn="r" rtl="1" eaLnBrk="1" hangingPunct="1">
              <a:defRPr/>
            </a:pPr>
            <a:endParaRPr lang="he-IL" dirty="0">
              <a:solidFill>
                <a:prstClr val="black"/>
              </a:solidFill>
            </a:endParaRPr>
          </a:p>
        </p:txBody>
      </p:sp>
      <p:sp>
        <p:nvSpPr>
          <p:cNvPr id="36" name="TextBox 35"/>
          <p:cNvSpPr txBox="1"/>
          <p:nvPr/>
        </p:nvSpPr>
        <p:spPr>
          <a:xfrm>
            <a:off x="2811463" y="4933950"/>
            <a:ext cx="1662112" cy="63500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 </a:t>
            </a:r>
            <a:r>
              <a:rPr lang="he-IL" sz="1400" dirty="0">
                <a:solidFill>
                  <a:srgbClr val="FF0000"/>
                </a:solidFill>
              </a:rPr>
              <a:t>תהליך מיוזה</a:t>
            </a:r>
          </a:p>
          <a:p>
            <a:pPr algn="r" rtl="1" eaLnBrk="1" hangingPunct="1">
              <a:defRPr/>
            </a:pPr>
            <a:endParaRPr lang="he-IL" sz="1600" dirty="0">
              <a:solidFill>
                <a:prstClr val="black"/>
              </a:solidFill>
            </a:endParaRPr>
          </a:p>
          <a:p>
            <a:pPr algn="r" rtl="1" eaLnBrk="1" hangingPunct="1">
              <a:defRPr/>
            </a:pPr>
            <a:endParaRPr lang="he-IL" sz="1600" dirty="0">
              <a:solidFill>
                <a:prstClr val="black"/>
              </a:solidFill>
            </a:endParaRPr>
          </a:p>
          <a:p>
            <a:pPr algn="r" rtl="1" eaLnBrk="1" hangingPunct="1">
              <a:defRPr/>
            </a:pPr>
            <a:r>
              <a:rPr lang="he-IL" sz="1600" dirty="0">
                <a:solidFill>
                  <a:prstClr val="black"/>
                </a:solidFill>
              </a:rPr>
              <a:t> </a:t>
            </a:r>
          </a:p>
          <a:p>
            <a:pPr algn="r" rtl="1" eaLnBrk="1" hangingPunct="1">
              <a:defRPr/>
            </a:pPr>
            <a:endParaRPr lang="he-IL" dirty="0">
              <a:solidFill>
                <a:prstClr val="black"/>
              </a:solidFill>
            </a:endParaRPr>
          </a:p>
        </p:txBody>
      </p:sp>
      <p:sp>
        <p:nvSpPr>
          <p:cNvPr id="37"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55951448-0479-4B61-9DB5-BABC3865403F}" type="slidenum">
              <a:rPr lang="he-IL" altLang="he-IL">
                <a:solidFill>
                  <a:srgbClr val="FFFCF7"/>
                </a:solidFill>
              </a:rPr>
              <a:pPr algn="l"/>
              <a:t>12</a:t>
            </a:fld>
            <a:endParaRPr lang="he-IL" altLang="he-IL">
              <a:solidFill>
                <a:srgbClr val="FFFCF7"/>
              </a:solidFill>
            </a:endParaRPr>
          </a:p>
        </p:txBody>
      </p:sp>
      <p:sp>
        <p:nvSpPr>
          <p:cNvPr id="32771"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סימולציה: תהליך המיוזה</a:t>
            </a:r>
            <a:endParaRPr lang="he-IL" altLang="he-IL" sz="1800" smtClean="0"/>
          </a:p>
        </p:txBody>
      </p:sp>
      <p:sp>
        <p:nvSpPr>
          <p:cNvPr id="8" name="TextBox 7"/>
          <p:cNvSpPr txBox="1"/>
          <p:nvPr/>
        </p:nvSpPr>
        <p:spPr>
          <a:xfrm>
            <a:off x="439738" y="620713"/>
            <a:ext cx="8215312" cy="38576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b="1" dirty="0">
              <a:solidFill>
                <a:prstClr val="black">
                  <a:lumMod val="50000"/>
                  <a:lumOff val="50000"/>
                </a:prstClr>
              </a:solidFill>
              <a:latin typeface="Arial"/>
              <a:cs typeface="Arial"/>
            </a:endParaRPr>
          </a:p>
        </p:txBody>
      </p:sp>
      <p:pic>
        <p:nvPicPr>
          <p:cNvPr id="3277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063" y="2986088"/>
            <a:ext cx="19812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25413" y="636588"/>
            <a:ext cx="8929688" cy="474980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בשקופית הבאה מתוארת </a:t>
            </a:r>
            <a:r>
              <a:rPr lang="he-IL" dirty="0"/>
              <a:t>מיוזה </a:t>
            </a:r>
            <a:r>
              <a:rPr lang="he-IL" dirty="0">
                <a:solidFill>
                  <a:prstClr val="black"/>
                </a:solidFill>
              </a:rPr>
              <a:t>בתא סכמטי שיש בו 4 כרומוזומים הכוללים </a:t>
            </a:r>
          </a:p>
          <a:p>
            <a:pPr algn="r" rtl="1" eaLnBrk="1" hangingPunct="1">
              <a:defRPr/>
            </a:pPr>
            <a:r>
              <a:rPr lang="he-IL" dirty="0">
                <a:solidFill>
                  <a:prstClr val="black"/>
                </a:solidFill>
              </a:rPr>
              <a:t>שני זוגות כרומוזומים הומולוגיים:</a:t>
            </a:r>
          </a:p>
          <a:p>
            <a:pPr algn="r" rtl="1" eaLnBrk="1" hangingPunct="1">
              <a:defRPr/>
            </a:pPr>
            <a:r>
              <a:rPr lang="he-IL" dirty="0">
                <a:solidFill>
                  <a:prstClr val="black"/>
                </a:solidFill>
              </a:rPr>
              <a:t>זוג </a:t>
            </a:r>
            <a:r>
              <a:rPr lang="he-IL" dirty="0"/>
              <a:t>כרומוזומים הומולוגיים גדולים (ירוק ואדום)          </a:t>
            </a:r>
          </a:p>
          <a:p>
            <a:pPr algn="r" rtl="1" eaLnBrk="1" hangingPunct="1">
              <a:defRPr/>
            </a:pPr>
            <a:endParaRPr lang="he-IL" dirty="0"/>
          </a:p>
          <a:p>
            <a:pPr algn="r" rtl="1" eaLnBrk="1" hangingPunct="1">
              <a:defRPr/>
            </a:pPr>
            <a:endParaRPr lang="he-IL" dirty="0"/>
          </a:p>
          <a:p>
            <a:pPr algn="r" rtl="1" eaLnBrk="1" hangingPunct="1">
              <a:defRPr/>
            </a:pPr>
            <a:r>
              <a:rPr lang="he-IL" dirty="0"/>
              <a:t>וזוג כרומוזומים הומולוגיים קטנים (ורוד וכחול)</a:t>
            </a:r>
          </a:p>
          <a:p>
            <a:pPr algn="r" rtl="1" eaLnBrk="1" hangingPunct="1">
              <a:defRPr/>
            </a:pPr>
            <a:endParaRPr lang="he-IL" dirty="0"/>
          </a:p>
          <a:p>
            <a:pPr algn="r" rtl="1" eaLnBrk="1" hangingPunct="1">
              <a:defRPr/>
            </a:pPr>
            <a:endParaRPr lang="he-IL" dirty="0">
              <a:solidFill>
                <a:prstClr val="black"/>
              </a:solidFill>
            </a:endParaRPr>
          </a:p>
          <a:p>
            <a:pPr algn="r" rtl="1" eaLnBrk="1" hangingPunct="1">
              <a:defRPr/>
            </a:pPr>
            <a:endParaRPr lang="he-IL" dirty="0">
              <a:solidFill>
                <a:prstClr val="black"/>
              </a:solidFill>
            </a:endParaRPr>
          </a:p>
          <a:p>
            <a:pPr algn="r" rtl="1" eaLnBrk="1" hangingPunct="1">
              <a:defRPr/>
            </a:pPr>
            <a:endParaRPr lang="he-IL" dirty="0">
              <a:solidFill>
                <a:prstClr val="black"/>
              </a:solidFill>
            </a:endParaRPr>
          </a:p>
          <a:p>
            <a:pPr algn="r" rtl="1" eaLnBrk="1" hangingPunct="1">
              <a:defRPr/>
            </a:pPr>
            <a:endParaRPr lang="he-IL" dirty="0">
              <a:solidFill>
                <a:prstClr val="black"/>
              </a:solidFill>
            </a:endParaRPr>
          </a:p>
          <a:p>
            <a:pPr algn="r" rtl="1" eaLnBrk="1" hangingPunct="1">
              <a:defRPr/>
            </a:pPr>
            <a:endParaRPr lang="he-IL" dirty="0">
              <a:solidFill>
                <a:prstClr val="black"/>
              </a:solidFill>
            </a:endParaRPr>
          </a:p>
          <a:p>
            <a:pPr algn="r" rtl="1" eaLnBrk="1" hangingPunct="1">
              <a:defRPr/>
            </a:pPr>
            <a:endParaRPr lang="he-IL" dirty="0">
              <a:solidFill>
                <a:prstClr val="black"/>
              </a:solidFill>
            </a:endParaRPr>
          </a:p>
          <a:p>
            <a:pPr algn="r" rtl="1" eaLnBrk="1" hangingPunct="1">
              <a:defRPr/>
            </a:pPr>
            <a:endParaRPr lang="he-IL" dirty="0">
              <a:solidFill>
                <a:prstClr val="black"/>
              </a:solidFill>
            </a:endParaRPr>
          </a:p>
          <a:p>
            <a:pPr algn="r" rtl="1" eaLnBrk="1" hangingPunct="1">
              <a:defRPr/>
            </a:pPr>
            <a:endParaRPr lang="he-IL" dirty="0">
              <a:solidFill>
                <a:prstClr val="black"/>
              </a:solidFill>
            </a:endParaRPr>
          </a:p>
          <a:p>
            <a:pPr algn="r" rtl="1" eaLnBrk="1" hangingPunct="1">
              <a:defRPr/>
            </a:pPr>
            <a:endParaRPr lang="he-IL" dirty="0">
              <a:solidFill>
                <a:prstClr val="black"/>
              </a:solidFill>
            </a:endParaRPr>
          </a:p>
          <a:p>
            <a:pPr algn="r" rtl="1" eaLnBrk="1" hangingPunct="1">
              <a:defRPr/>
            </a:pPr>
            <a:endParaRPr lang="he-IL" dirty="0">
              <a:solidFill>
                <a:prstClr val="black"/>
              </a:solidFill>
            </a:endParaRPr>
          </a:p>
          <a:p>
            <a:pPr algn="r" rtl="1" eaLnBrk="1" hangingPunct="1">
              <a:defRPr/>
            </a:pPr>
            <a:endParaRPr lang="he-IL" dirty="0">
              <a:solidFill>
                <a:prstClr val="black"/>
              </a:solidFill>
            </a:endParaRPr>
          </a:p>
          <a:p>
            <a:pPr algn="r" rtl="1" eaLnBrk="1" hangingPunct="1">
              <a:defRPr/>
            </a:pPr>
            <a:r>
              <a:rPr lang="he-IL" dirty="0">
                <a:solidFill>
                  <a:prstClr val="black"/>
                </a:solidFill>
              </a:rPr>
              <a:t>תהליך המיוזה כולל שתי חלוקות תאים עוקבות שבסופן יתקבלו 4 תאי מין </a:t>
            </a:r>
            <a:r>
              <a:rPr lang="he-IL" noProof="1">
                <a:solidFill>
                  <a:prstClr val="black"/>
                </a:solidFill>
              </a:rPr>
              <a:t>הפלואידים</a:t>
            </a:r>
            <a:r>
              <a:rPr lang="he-IL" dirty="0">
                <a:solidFill>
                  <a:prstClr val="black"/>
                </a:solidFill>
              </a:rPr>
              <a:t>, שבכל אחד מהם </a:t>
            </a:r>
            <a:r>
              <a:rPr lang="he-IL" dirty="0"/>
              <a:t>יש כרומוזום אחד מזוג הכרומוזומים ההומולוגיים הגדול, וכרומוזום אחד מזוג הכרומוזומים ההומולוגיים הקטן.</a:t>
            </a:r>
          </a:p>
          <a:p>
            <a:pPr algn="r" rtl="1" eaLnBrk="1" hangingPunct="1">
              <a:defRPr/>
            </a:pPr>
            <a:endParaRPr lang="he-IL" dirty="0"/>
          </a:p>
          <a:p>
            <a:pPr algn="r" rtl="1" eaLnBrk="1" hangingPunct="1">
              <a:defRPr/>
            </a:pPr>
            <a:endParaRPr lang="he-IL" dirty="0">
              <a:solidFill>
                <a:prstClr val="black"/>
              </a:solidFill>
            </a:endParaRPr>
          </a:p>
        </p:txBody>
      </p:sp>
      <p:pic>
        <p:nvPicPr>
          <p:cNvPr id="327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175" y="1004888"/>
            <a:ext cx="4587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100" y="2066925"/>
            <a:ext cx="4238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F7E01E11-5EDE-4D03-87F6-7E0ABEF85B19}" type="slidenum">
              <a:rPr lang="he-IL" altLang="he-IL">
                <a:solidFill>
                  <a:srgbClr val="FFFCF7"/>
                </a:solidFill>
              </a:rPr>
              <a:pPr algn="l"/>
              <a:t>13</a:t>
            </a:fld>
            <a:endParaRPr lang="he-IL" altLang="he-IL">
              <a:solidFill>
                <a:srgbClr val="FFFCF7"/>
              </a:solidFill>
            </a:endParaRPr>
          </a:p>
        </p:txBody>
      </p:sp>
      <p:sp>
        <p:nvSpPr>
          <p:cNvPr id="33795" name="כותרת 5"/>
          <p:cNvSpPr>
            <a:spLocks noGrp="1"/>
          </p:cNvSpPr>
          <p:nvPr>
            <p:ph type="ctrTitle"/>
          </p:nvPr>
        </p:nvSpPr>
        <p:spPr bwMode="auto">
          <a:xfrm>
            <a:off x="330200" y="-44450"/>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שלבי המיוזה</a:t>
            </a:r>
            <a:endParaRPr lang="he-IL" altLang="he-IL" sz="1800" smtClean="0"/>
          </a:p>
        </p:txBody>
      </p:sp>
      <p:sp>
        <p:nvSpPr>
          <p:cNvPr id="8" name="TextBox 7"/>
          <p:cNvSpPr txBox="1"/>
          <p:nvPr/>
        </p:nvSpPr>
        <p:spPr>
          <a:xfrm>
            <a:off x="5435600" y="598488"/>
            <a:ext cx="4108450" cy="4392612"/>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b="1" dirty="0">
              <a:solidFill>
                <a:prstClr val="black">
                  <a:lumMod val="50000"/>
                  <a:lumOff val="50000"/>
                </a:prstClr>
              </a:solidFill>
              <a:latin typeface="Arial"/>
              <a:cs typeface="Arial"/>
            </a:endParaRPr>
          </a:p>
        </p:txBody>
      </p:sp>
      <p:sp>
        <p:nvSpPr>
          <p:cNvPr id="26" name="TextBox 25"/>
          <p:cNvSpPr txBox="1"/>
          <p:nvPr/>
        </p:nvSpPr>
        <p:spPr>
          <a:xfrm>
            <a:off x="4537075" y="550863"/>
            <a:ext cx="4314825" cy="5761037"/>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נתאר את התהליך </a:t>
            </a:r>
            <a:r>
              <a:rPr lang="he-IL" u="sng" dirty="0">
                <a:solidFill>
                  <a:prstClr val="black"/>
                </a:solidFill>
              </a:rPr>
              <a:t>בקיצור</a:t>
            </a:r>
            <a:r>
              <a:rPr lang="he-IL" dirty="0">
                <a:solidFill>
                  <a:prstClr val="black"/>
                </a:solidFill>
              </a:rPr>
              <a:t>:</a:t>
            </a:r>
          </a:p>
          <a:p>
            <a:pPr algn="r" rtl="1" eaLnBrk="1" hangingPunct="1">
              <a:defRPr/>
            </a:pPr>
            <a:endParaRPr lang="he-IL" u="sng" dirty="0">
              <a:solidFill>
                <a:prstClr val="black"/>
              </a:solidFill>
            </a:endParaRPr>
          </a:p>
          <a:p>
            <a:pPr algn="r" rtl="1" eaLnBrk="1" hangingPunct="1">
              <a:defRPr/>
            </a:pPr>
            <a:endParaRPr lang="he-IL" u="sng" dirty="0">
              <a:solidFill>
                <a:prstClr val="black"/>
              </a:solidFill>
            </a:endParaRPr>
          </a:p>
          <a:p>
            <a:pPr algn="r" rtl="1" eaLnBrk="1" hangingPunct="1">
              <a:defRPr/>
            </a:pPr>
            <a:r>
              <a:rPr lang="he-IL" u="sng" dirty="0">
                <a:solidFill>
                  <a:prstClr val="black"/>
                </a:solidFill>
              </a:rPr>
              <a:t>חלוקה ראשונה </a:t>
            </a:r>
          </a:p>
          <a:p>
            <a:pPr algn="r" rtl="1" eaLnBrk="1" hangingPunct="1">
              <a:defRPr/>
            </a:pPr>
            <a:r>
              <a:rPr lang="he-IL" u="sng" dirty="0">
                <a:solidFill>
                  <a:srgbClr val="FF6600"/>
                </a:solidFill>
              </a:rPr>
              <a:t>הכרומוזומים ההומולוגיים מסתדרים זה בצד זה.</a:t>
            </a:r>
          </a:p>
          <a:p>
            <a:pPr algn="r" rtl="1" eaLnBrk="1" hangingPunct="1">
              <a:defRPr/>
            </a:pPr>
            <a:r>
              <a:rPr lang="he-IL" dirty="0">
                <a:solidFill>
                  <a:srgbClr val="FF6600"/>
                </a:solidFill>
              </a:rPr>
              <a:t>חלה הפרדה </a:t>
            </a:r>
            <a:r>
              <a:rPr lang="he-IL" u="sng" dirty="0">
                <a:solidFill>
                  <a:srgbClr val="FF6600"/>
                </a:solidFill>
              </a:rPr>
              <a:t>בין הכרומוזומים ההומולוגיים</a:t>
            </a:r>
          </a:p>
          <a:p>
            <a:pPr algn="r" rtl="1" eaLnBrk="1" hangingPunct="1">
              <a:defRPr/>
            </a:pPr>
            <a:endParaRPr lang="he-IL" dirty="0">
              <a:solidFill>
                <a:srgbClr val="FF6600"/>
              </a:solidFill>
            </a:endParaRPr>
          </a:p>
          <a:p>
            <a:pPr algn="r" rtl="1" eaLnBrk="1" hangingPunct="1">
              <a:defRPr/>
            </a:pPr>
            <a:endParaRPr lang="he-IL" dirty="0">
              <a:solidFill>
                <a:prstClr val="black"/>
              </a:solidFill>
            </a:endParaRPr>
          </a:p>
          <a:p>
            <a:pPr algn="r" rtl="1" eaLnBrk="1" hangingPunct="1">
              <a:defRPr/>
            </a:pPr>
            <a:endParaRPr lang="he-IL" dirty="0">
              <a:solidFill>
                <a:prstClr val="black"/>
              </a:solidFill>
            </a:endParaRPr>
          </a:p>
          <a:p>
            <a:pPr algn="r" rtl="1" eaLnBrk="1" hangingPunct="1">
              <a:defRPr/>
            </a:pPr>
            <a:endParaRPr lang="he-IL" dirty="0">
              <a:solidFill>
                <a:prstClr val="black"/>
              </a:solidFill>
            </a:endParaRPr>
          </a:p>
          <a:p>
            <a:pPr algn="r" rtl="1" eaLnBrk="1" hangingPunct="1">
              <a:defRPr/>
            </a:pPr>
            <a:endParaRPr lang="he-IL" dirty="0">
              <a:solidFill>
                <a:prstClr val="black"/>
              </a:solidFill>
            </a:endParaRPr>
          </a:p>
          <a:p>
            <a:pPr algn="r" rtl="1" eaLnBrk="1" hangingPunct="1">
              <a:defRPr/>
            </a:pPr>
            <a:endParaRPr lang="he-IL" dirty="0">
              <a:solidFill>
                <a:prstClr val="black"/>
              </a:solidFill>
            </a:endParaRPr>
          </a:p>
          <a:p>
            <a:pPr algn="r" rtl="1" eaLnBrk="1" hangingPunct="1">
              <a:defRPr/>
            </a:pPr>
            <a:endParaRPr lang="he-IL" dirty="0">
              <a:solidFill>
                <a:prstClr val="black"/>
              </a:solidFill>
            </a:endParaRPr>
          </a:p>
          <a:p>
            <a:pPr algn="r" rtl="1" eaLnBrk="1" hangingPunct="1">
              <a:defRPr/>
            </a:pPr>
            <a:r>
              <a:rPr lang="he-IL" u="sng" dirty="0">
                <a:solidFill>
                  <a:prstClr val="black"/>
                </a:solidFill>
              </a:rPr>
              <a:t>חלוקה שנייה</a:t>
            </a:r>
          </a:p>
          <a:p>
            <a:pPr algn="r" rtl="1" eaLnBrk="1" hangingPunct="1">
              <a:defRPr/>
            </a:pPr>
            <a:r>
              <a:rPr lang="he-IL" dirty="0">
                <a:solidFill>
                  <a:srgbClr val="FF6600"/>
                </a:solidFill>
              </a:rPr>
              <a:t>בכל אחד </a:t>
            </a:r>
            <a:r>
              <a:rPr lang="he-IL" dirty="0">
                <a:solidFill>
                  <a:schemeClr val="accent3"/>
                </a:solidFill>
              </a:rPr>
              <a:t>משני </a:t>
            </a:r>
            <a:r>
              <a:rPr lang="he-IL" dirty="0">
                <a:solidFill>
                  <a:srgbClr val="FF6600"/>
                </a:solidFill>
              </a:rPr>
              <a:t>התאים שנוצרו לאחר החלוקה הראשונה, חלה הפרדה </a:t>
            </a:r>
            <a:r>
              <a:rPr lang="he-IL" u="sng" dirty="0">
                <a:solidFill>
                  <a:srgbClr val="FF6600"/>
                </a:solidFill>
              </a:rPr>
              <a:t>בין הכרומטידות האחיות של הכרומוזומים</a:t>
            </a:r>
          </a:p>
          <a:p>
            <a:pPr algn="r" rtl="1" eaLnBrk="1" hangingPunct="1">
              <a:defRPr/>
            </a:pPr>
            <a:endParaRPr lang="he-IL" dirty="0">
              <a:solidFill>
                <a:prstClr val="black"/>
              </a:solidFill>
            </a:endParaRPr>
          </a:p>
        </p:txBody>
      </p:sp>
      <p:grpSp>
        <p:nvGrpSpPr>
          <p:cNvPr id="33798" name="קבוצה 1"/>
          <p:cNvGrpSpPr>
            <a:grpSpLocks/>
          </p:cNvGrpSpPr>
          <p:nvPr/>
        </p:nvGrpSpPr>
        <p:grpSpPr bwMode="auto">
          <a:xfrm>
            <a:off x="123825" y="306388"/>
            <a:ext cx="5010150" cy="6511925"/>
            <a:chOff x="850800" y="307099"/>
            <a:chExt cx="5010151" cy="6511701"/>
          </a:xfrm>
        </p:grpSpPr>
        <p:pic>
          <p:nvPicPr>
            <p:cNvPr id="3380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972" y="3159693"/>
              <a:ext cx="3110335" cy="131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400" y="307099"/>
              <a:ext cx="1354735" cy="136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800" y="5102509"/>
              <a:ext cx="50101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276250" y="965888"/>
              <a:ext cx="1279525" cy="647678"/>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תא האם</a:t>
              </a:r>
            </a:p>
          </p:txBody>
        </p:sp>
        <p:sp>
          <p:nvSpPr>
            <p:cNvPr id="13" name="TextBox 12"/>
            <p:cNvSpPr txBox="1"/>
            <p:nvPr/>
          </p:nvSpPr>
          <p:spPr>
            <a:xfrm>
              <a:off x="1296888" y="4470968"/>
              <a:ext cx="3638551" cy="520682"/>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התאים שנוצרו לאחר החלוקה הראשונה</a:t>
              </a:r>
            </a:p>
          </p:txBody>
        </p:sp>
        <p:sp>
          <p:nvSpPr>
            <p:cNvPr id="14" name="TextBox 13"/>
            <p:cNvSpPr txBox="1"/>
            <p:nvPr/>
          </p:nvSpPr>
          <p:spPr>
            <a:xfrm>
              <a:off x="850800" y="6304468"/>
              <a:ext cx="5010151" cy="514332"/>
            </a:xfrm>
            <a:prstGeom prst="rect">
              <a:avLst/>
            </a:prstGeom>
            <a:noFill/>
            <a:ln w="22225">
              <a:noFill/>
            </a:ln>
            <a:effectLst>
              <a:outerShdw sx="101000" sy="101000" algn="ctr" rotWithShape="0">
                <a:schemeClr val="bg1">
                  <a:lumMod val="75000"/>
                </a:schemeClr>
              </a:outerShdw>
            </a:effectLst>
          </p:spPr>
          <p:txBody>
            <a:bodyPr/>
            <a:lstStyle/>
            <a:p>
              <a:pPr algn="ctr" rtl="1" eaLnBrk="1" hangingPunct="1">
                <a:defRPr/>
              </a:pPr>
              <a:r>
                <a:rPr lang="he-IL" dirty="0">
                  <a:solidFill>
                    <a:prstClr val="black"/>
                  </a:solidFill>
                </a:rPr>
                <a:t>התאים שנוצרו לאחר החלוקה השנייה</a:t>
              </a:r>
            </a:p>
          </p:txBody>
        </p:sp>
      </p:grpSp>
      <p:pic>
        <p:nvPicPr>
          <p:cNvPr id="3379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5338" y="1687513"/>
            <a:ext cx="138271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p:nvPr/>
        </p:nvSpPr>
        <p:spPr>
          <a:xfrm>
            <a:off x="3563938" y="287338"/>
            <a:ext cx="515143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1F0E1757-80A0-43D6-98AF-E4DB87C5B40D}" type="slidenum">
              <a:rPr lang="he-IL" altLang="he-IL">
                <a:solidFill>
                  <a:srgbClr val="FFFCF7"/>
                </a:solidFill>
              </a:rPr>
              <a:pPr algn="l"/>
              <a:t>14</a:t>
            </a:fld>
            <a:endParaRPr lang="he-IL" altLang="he-IL">
              <a:solidFill>
                <a:srgbClr val="FFFCF7"/>
              </a:solidFill>
            </a:endParaRPr>
          </a:p>
        </p:txBody>
      </p:sp>
      <p:sp>
        <p:nvSpPr>
          <p:cNvPr id="35843"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סימולציה: תהליך המיוזה</a:t>
            </a:r>
            <a:endParaRPr lang="he-IL" altLang="he-IL" sz="1800" smtClean="0"/>
          </a:p>
        </p:txBody>
      </p:sp>
      <p:sp>
        <p:nvSpPr>
          <p:cNvPr id="35844" name="Slide Number Placeholder 8"/>
          <p:cNvSpPr txBox="1">
            <a:spLocks/>
          </p:cNvSpPr>
          <p:nvPr/>
        </p:nvSpPr>
        <p:spPr bwMode="auto">
          <a:xfrm>
            <a:off x="107950" y="65309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fld id="{4AAFF4BC-B22D-472A-8201-5A5A5CC0A89E}" type="slidenum">
              <a:rPr lang="he-IL" altLang="he-IL" sz="1100">
                <a:solidFill>
                  <a:srgbClr val="BFBFBF"/>
                </a:solidFill>
              </a:rPr>
              <a:pPr algn="l" eaLnBrk="1" hangingPunct="1"/>
              <a:t>14</a:t>
            </a:fld>
            <a:endParaRPr lang="he-IL" altLang="he-IL" sz="1100">
              <a:solidFill>
                <a:srgbClr val="BFBFBF"/>
              </a:solidFill>
            </a:endParaRPr>
          </a:p>
        </p:txBody>
      </p:sp>
      <p:pic>
        <p:nvPicPr>
          <p:cNvPr id="3584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950" y="1304925"/>
            <a:ext cx="3348038"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6" name="מלבן 1"/>
          <p:cNvSpPr>
            <a:spLocks noChangeArrowheads="1"/>
          </p:cNvSpPr>
          <p:nvPr/>
        </p:nvSpPr>
        <p:spPr bwMode="auto">
          <a:xfrm>
            <a:off x="2908300" y="4311650"/>
            <a:ext cx="3589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altLang="he-IL" sz="1600">
                <a:solidFill>
                  <a:srgbClr val="000000"/>
                </a:solidFill>
                <a:hlinkClick r:id="rId3"/>
              </a:rPr>
              <a:t>צפו בסימולציה המתארת את תהליך המיוזה</a:t>
            </a:r>
            <a:endParaRPr lang="he-IL" altLang="he-IL" sz="1600">
              <a:solidFill>
                <a:srgbClr val="000000"/>
              </a:solidFill>
            </a:endParaRPr>
          </a:p>
        </p:txBody>
      </p:sp>
      <p:sp>
        <p:nvSpPr>
          <p:cNvPr id="8"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61072455-3ADA-4661-B755-62CE99372FDF}" type="slidenum">
              <a:rPr lang="he-IL" altLang="he-IL">
                <a:solidFill>
                  <a:srgbClr val="FFFCF7"/>
                </a:solidFill>
              </a:rPr>
              <a:pPr algn="l"/>
              <a:t>15</a:t>
            </a:fld>
            <a:endParaRPr lang="he-IL" altLang="he-IL">
              <a:solidFill>
                <a:srgbClr val="FFFCF7"/>
              </a:solidFill>
            </a:endParaRPr>
          </a:p>
        </p:txBody>
      </p:sp>
      <p:sp>
        <p:nvSpPr>
          <p:cNvPr id="36867"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שאלה 2</a:t>
            </a:r>
            <a:endParaRPr lang="he-IL" altLang="he-IL" sz="1800" smtClean="0"/>
          </a:p>
        </p:txBody>
      </p:sp>
      <p:sp>
        <p:nvSpPr>
          <p:cNvPr id="8" name="TextBox 7"/>
          <p:cNvSpPr txBox="1"/>
          <p:nvPr/>
        </p:nvSpPr>
        <p:spPr>
          <a:xfrm>
            <a:off x="4643438" y="620713"/>
            <a:ext cx="4011612" cy="38576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b="1" dirty="0">
              <a:solidFill>
                <a:prstClr val="black">
                  <a:lumMod val="50000"/>
                  <a:lumOff val="50000"/>
                </a:prstClr>
              </a:solidFill>
              <a:latin typeface="Arial"/>
              <a:cs typeface="Arial"/>
            </a:endParaRPr>
          </a:p>
        </p:txBody>
      </p:sp>
      <p:sp>
        <p:nvSpPr>
          <p:cNvPr id="26" name="TextBox 25"/>
          <p:cNvSpPr txBox="1"/>
          <p:nvPr/>
        </p:nvSpPr>
        <p:spPr>
          <a:xfrm>
            <a:off x="900113" y="412750"/>
            <a:ext cx="7951787" cy="415925"/>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b="1" dirty="0">
                <a:solidFill>
                  <a:srgbClr val="1D4C72"/>
                </a:solidFill>
              </a:rPr>
              <a:t>שאלה 2: </a:t>
            </a:r>
          </a:p>
          <a:p>
            <a:pPr algn="r" rtl="1" eaLnBrk="1" hangingPunct="1">
              <a:defRPr/>
            </a:pPr>
            <a:r>
              <a:rPr lang="he-IL" dirty="0">
                <a:solidFill>
                  <a:srgbClr val="1D4C72"/>
                </a:solidFill>
              </a:rPr>
              <a:t>השלימו את החסר או מחקו את המיותר </a:t>
            </a:r>
          </a:p>
          <a:p>
            <a:pPr algn="r" rtl="1" eaLnBrk="1" hangingPunct="1">
              <a:defRPr/>
            </a:pPr>
            <a:r>
              <a:rPr lang="he-IL" dirty="0">
                <a:solidFill>
                  <a:schemeClr val="tx2"/>
                </a:solidFill>
              </a:rPr>
              <a:t>בנוגע לאחד מן </a:t>
            </a:r>
            <a:r>
              <a:rPr lang="he-IL" dirty="0">
                <a:solidFill>
                  <a:srgbClr val="1D4C72"/>
                </a:solidFill>
              </a:rPr>
              <a:t>התאים בכל שלב:</a:t>
            </a:r>
            <a:endParaRPr lang="he-IL" b="1" dirty="0">
              <a:solidFill>
                <a:srgbClr val="1D4C72"/>
              </a:solidFill>
            </a:endParaRPr>
          </a:p>
        </p:txBody>
      </p:sp>
      <p:grpSp>
        <p:nvGrpSpPr>
          <p:cNvPr id="36870" name="קבוצה 9"/>
          <p:cNvGrpSpPr>
            <a:grpSpLocks/>
          </p:cNvGrpSpPr>
          <p:nvPr/>
        </p:nvGrpSpPr>
        <p:grpSpPr bwMode="auto">
          <a:xfrm>
            <a:off x="247650" y="904875"/>
            <a:ext cx="5010150" cy="6173788"/>
            <a:chOff x="850801" y="465138"/>
            <a:chExt cx="5010150" cy="6174086"/>
          </a:xfrm>
        </p:grpSpPr>
        <p:pic>
          <p:nvPicPr>
            <p:cNvPr id="3687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920" y="2498886"/>
              <a:ext cx="3638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65138"/>
              <a:ext cx="16002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801" y="4841113"/>
              <a:ext cx="50101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276251" y="965225"/>
              <a:ext cx="1279525" cy="647731"/>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תא האם</a:t>
              </a:r>
            </a:p>
          </p:txBody>
        </p:sp>
        <p:sp>
          <p:nvSpPr>
            <p:cNvPr id="16" name="TextBox 15"/>
            <p:cNvSpPr txBox="1"/>
            <p:nvPr/>
          </p:nvSpPr>
          <p:spPr>
            <a:xfrm>
              <a:off x="1373089" y="4032423"/>
              <a:ext cx="3638550" cy="520725"/>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התאים שנוצרו לאחר החלוקה הראשונה</a:t>
              </a:r>
            </a:p>
          </p:txBody>
        </p:sp>
        <p:sp>
          <p:nvSpPr>
            <p:cNvPr id="17" name="TextBox 16"/>
            <p:cNvSpPr txBox="1"/>
            <p:nvPr/>
          </p:nvSpPr>
          <p:spPr>
            <a:xfrm>
              <a:off x="850801" y="6008956"/>
              <a:ext cx="5010150" cy="630268"/>
            </a:xfrm>
            <a:prstGeom prst="rect">
              <a:avLst/>
            </a:prstGeom>
            <a:noFill/>
            <a:ln w="22225">
              <a:noFill/>
            </a:ln>
            <a:effectLst>
              <a:outerShdw sx="101000" sy="101000" algn="ctr" rotWithShape="0">
                <a:schemeClr val="bg1">
                  <a:lumMod val="75000"/>
                </a:schemeClr>
              </a:outerShdw>
            </a:effectLst>
          </p:spPr>
          <p:txBody>
            <a:bodyPr/>
            <a:lstStyle/>
            <a:p>
              <a:pPr algn="ctr" rtl="1" eaLnBrk="1" hangingPunct="1">
                <a:defRPr/>
              </a:pPr>
              <a:r>
                <a:rPr lang="he-IL" dirty="0">
                  <a:solidFill>
                    <a:prstClr val="black"/>
                  </a:solidFill>
                </a:rPr>
                <a:t>התאים שנוצרו לאחר החלוקה השנייה</a:t>
              </a:r>
            </a:p>
          </p:txBody>
        </p:sp>
      </p:grpSp>
      <p:sp>
        <p:nvSpPr>
          <p:cNvPr id="18" name="TextBox 17"/>
          <p:cNvSpPr txBox="1"/>
          <p:nvPr/>
        </p:nvSpPr>
        <p:spPr>
          <a:xfrm>
            <a:off x="3609975" y="1328738"/>
            <a:ext cx="3527425" cy="1081087"/>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srgbClr val="1D4C72"/>
                </a:solidFill>
              </a:rPr>
              <a:t>א. דיפלואידי (</a:t>
            </a:r>
            <a:r>
              <a:rPr lang="en-US" dirty="0">
                <a:solidFill>
                  <a:srgbClr val="1D4C72"/>
                </a:solidFill>
              </a:rPr>
              <a:t>2n</a:t>
            </a:r>
            <a:r>
              <a:rPr lang="he-IL" dirty="0">
                <a:solidFill>
                  <a:srgbClr val="1D4C72"/>
                </a:solidFill>
              </a:rPr>
              <a:t>)/</a:t>
            </a:r>
            <a:r>
              <a:rPr lang="he-IL" noProof="1">
                <a:solidFill>
                  <a:srgbClr val="1D4C72"/>
                </a:solidFill>
              </a:rPr>
              <a:t>הפלואידי</a:t>
            </a:r>
            <a:r>
              <a:rPr lang="he-IL" dirty="0">
                <a:solidFill>
                  <a:srgbClr val="1D4C72"/>
                </a:solidFill>
              </a:rPr>
              <a:t> (</a:t>
            </a:r>
            <a:r>
              <a:rPr lang="en-US" dirty="0">
                <a:solidFill>
                  <a:srgbClr val="1D4C72"/>
                </a:solidFill>
              </a:rPr>
              <a:t>n</a:t>
            </a:r>
            <a:r>
              <a:rPr lang="he-IL" dirty="0">
                <a:solidFill>
                  <a:srgbClr val="1D4C72"/>
                </a:solidFill>
              </a:rPr>
              <a:t>)</a:t>
            </a:r>
          </a:p>
          <a:p>
            <a:pPr algn="r" rtl="1" eaLnBrk="1" hangingPunct="1">
              <a:defRPr/>
            </a:pPr>
            <a:r>
              <a:rPr lang="he-IL" dirty="0">
                <a:solidFill>
                  <a:srgbClr val="1D4C72"/>
                </a:solidFill>
              </a:rPr>
              <a:t>ב. מספר הכרומוזומים:  </a:t>
            </a:r>
          </a:p>
          <a:p>
            <a:pPr algn="r" rtl="1" eaLnBrk="1" hangingPunct="1">
              <a:defRPr/>
            </a:pPr>
            <a:r>
              <a:rPr lang="he-IL" dirty="0">
                <a:solidFill>
                  <a:srgbClr val="1D4C72"/>
                </a:solidFill>
              </a:rPr>
              <a:t>ג. מספר מולקולות ה-</a:t>
            </a:r>
            <a:r>
              <a:rPr lang="en-US" dirty="0">
                <a:solidFill>
                  <a:srgbClr val="1D4C72"/>
                </a:solidFill>
              </a:rPr>
              <a:t>DNA</a:t>
            </a:r>
            <a:r>
              <a:rPr lang="he-IL" dirty="0">
                <a:solidFill>
                  <a:srgbClr val="1D4C72"/>
                </a:solidFill>
              </a:rPr>
              <a:t> בתא:</a:t>
            </a:r>
            <a:endParaRPr lang="he-IL" b="1" dirty="0">
              <a:solidFill>
                <a:srgbClr val="1D4C72"/>
              </a:solidFill>
            </a:endParaRPr>
          </a:p>
          <a:p>
            <a:pPr algn="r" rtl="1" eaLnBrk="1" hangingPunct="1">
              <a:defRPr/>
            </a:pPr>
            <a:endParaRPr lang="he-IL" u="sng" dirty="0">
              <a:solidFill>
                <a:prstClr val="black"/>
              </a:solidFill>
            </a:endParaRPr>
          </a:p>
          <a:p>
            <a:pPr algn="r" rtl="1" eaLnBrk="1" hangingPunct="1">
              <a:defRPr/>
            </a:pPr>
            <a:endParaRPr lang="he-IL" u="sng" dirty="0">
              <a:solidFill>
                <a:prstClr val="black"/>
              </a:solidFill>
            </a:endParaRPr>
          </a:p>
        </p:txBody>
      </p:sp>
      <p:sp>
        <p:nvSpPr>
          <p:cNvPr id="21" name="TextBox 20"/>
          <p:cNvSpPr txBox="1"/>
          <p:nvPr/>
        </p:nvSpPr>
        <p:spPr>
          <a:xfrm>
            <a:off x="4254500" y="3106738"/>
            <a:ext cx="3525838" cy="107950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srgbClr val="1D4C72"/>
                </a:solidFill>
              </a:rPr>
              <a:t>א. דיפלואידי (</a:t>
            </a:r>
            <a:r>
              <a:rPr lang="en-US" dirty="0">
                <a:solidFill>
                  <a:srgbClr val="1D4C72"/>
                </a:solidFill>
              </a:rPr>
              <a:t>2n</a:t>
            </a:r>
            <a:r>
              <a:rPr lang="he-IL" dirty="0">
                <a:solidFill>
                  <a:srgbClr val="1D4C72"/>
                </a:solidFill>
              </a:rPr>
              <a:t>)/</a:t>
            </a:r>
            <a:r>
              <a:rPr lang="he-IL" noProof="1">
                <a:solidFill>
                  <a:srgbClr val="1D4C72"/>
                </a:solidFill>
              </a:rPr>
              <a:t>הפלואידי</a:t>
            </a:r>
            <a:r>
              <a:rPr lang="he-IL" dirty="0">
                <a:solidFill>
                  <a:srgbClr val="1D4C72"/>
                </a:solidFill>
              </a:rPr>
              <a:t> (</a:t>
            </a:r>
            <a:r>
              <a:rPr lang="en-US" dirty="0">
                <a:solidFill>
                  <a:srgbClr val="1D4C72"/>
                </a:solidFill>
              </a:rPr>
              <a:t>n</a:t>
            </a:r>
            <a:r>
              <a:rPr lang="he-IL" dirty="0">
                <a:solidFill>
                  <a:srgbClr val="1D4C72"/>
                </a:solidFill>
              </a:rPr>
              <a:t>)</a:t>
            </a:r>
          </a:p>
          <a:p>
            <a:pPr algn="r" rtl="1" eaLnBrk="1" hangingPunct="1">
              <a:defRPr/>
            </a:pPr>
            <a:r>
              <a:rPr lang="he-IL" dirty="0">
                <a:solidFill>
                  <a:srgbClr val="1D4C72"/>
                </a:solidFill>
              </a:rPr>
              <a:t>ב. מספר הכרומוזומים:  </a:t>
            </a:r>
          </a:p>
          <a:p>
            <a:pPr algn="r" rtl="1" eaLnBrk="1" hangingPunct="1">
              <a:defRPr/>
            </a:pPr>
            <a:r>
              <a:rPr lang="he-IL" dirty="0">
                <a:solidFill>
                  <a:srgbClr val="1D4C72"/>
                </a:solidFill>
              </a:rPr>
              <a:t>ג. מספר מולקולות ה-</a:t>
            </a:r>
            <a:r>
              <a:rPr lang="en-US" dirty="0">
                <a:solidFill>
                  <a:srgbClr val="1D4C72"/>
                </a:solidFill>
              </a:rPr>
              <a:t>DNA</a:t>
            </a:r>
            <a:r>
              <a:rPr lang="he-IL" dirty="0">
                <a:solidFill>
                  <a:srgbClr val="1D4C72"/>
                </a:solidFill>
              </a:rPr>
              <a:t> בתא:</a:t>
            </a:r>
            <a:endParaRPr lang="he-IL" b="1" dirty="0">
              <a:solidFill>
                <a:srgbClr val="1D4C72"/>
              </a:solidFill>
            </a:endParaRPr>
          </a:p>
          <a:p>
            <a:pPr algn="r" rtl="1" eaLnBrk="1" hangingPunct="1">
              <a:defRPr/>
            </a:pPr>
            <a:endParaRPr lang="he-IL" u="sng" dirty="0">
              <a:solidFill>
                <a:prstClr val="black"/>
              </a:solidFill>
            </a:endParaRPr>
          </a:p>
          <a:p>
            <a:pPr algn="r" rtl="1" eaLnBrk="1" hangingPunct="1">
              <a:defRPr/>
            </a:pPr>
            <a:endParaRPr lang="he-IL" u="sng" dirty="0">
              <a:solidFill>
                <a:prstClr val="black"/>
              </a:solidFill>
            </a:endParaRPr>
          </a:p>
        </p:txBody>
      </p:sp>
      <p:sp>
        <p:nvSpPr>
          <p:cNvPr id="22" name="TextBox 21"/>
          <p:cNvSpPr txBox="1"/>
          <p:nvPr/>
        </p:nvSpPr>
        <p:spPr>
          <a:xfrm>
            <a:off x="4930775" y="5286375"/>
            <a:ext cx="3527425" cy="1081088"/>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srgbClr val="1D4C72"/>
                </a:solidFill>
              </a:rPr>
              <a:t>א. דיפלואידי (</a:t>
            </a:r>
            <a:r>
              <a:rPr lang="en-US" dirty="0">
                <a:solidFill>
                  <a:srgbClr val="1D4C72"/>
                </a:solidFill>
              </a:rPr>
              <a:t>2n</a:t>
            </a:r>
            <a:r>
              <a:rPr lang="he-IL" dirty="0">
                <a:solidFill>
                  <a:srgbClr val="1D4C72"/>
                </a:solidFill>
              </a:rPr>
              <a:t>)/</a:t>
            </a:r>
            <a:r>
              <a:rPr lang="he-IL" noProof="1">
                <a:solidFill>
                  <a:srgbClr val="1D4C72"/>
                </a:solidFill>
              </a:rPr>
              <a:t>הפלואידי</a:t>
            </a:r>
            <a:r>
              <a:rPr lang="he-IL" dirty="0">
                <a:solidFill>
                  <a:srgbClr val="1D4C72"/>
                </a:solidFill>
              </a:rPr>
              <a:t> (</a:t>
            </a:r>
            <a:r>
              <a:rPr lang="en-US" dirty="0">
                <a:solidFill>
                  <a:srgbClr val="1D4C72"/>
                </a:solidFill>
              </a:rPr>
              <a:t>n</a:t>
            </a:r>
            <a:r>
              <a:rPr lang="he-IL" dirty="0">
                <a:solidFill>
                  <a:srgbClr val="1D4C72"/>
                </a:solidFill>
              </a:rPr>
              <a:t>)</a:t>
            </a:r>
          </a:p>
          <a:p>
            <a:pPr algn="r" rtl="1" eaLnBrk="1" hangingPunct="1">
              <a:defRPr/>
            </a:pPr>
            <a:r>
              <a:rPr lang="he-IL" dirty="0">
                <a:solidFill>
                  <a:srgbClr val="1D4C72"/>
                </a:solidFill>
              </a:rPr>
              <a:t>ב. מספר הכרומוזומים:  </a:t>
            </a:r>
          </a:p>
          <a:p>
            <a:pPr algn="r" rtl="1" eaLnBrk="1" hangingPunct="1">
              <a:defRPr/>
            </a:pPr>
            <a:r>
              <a:rPr lang="he-IL" dirty="0">
                <a:solidFill>
                  <a:srgbClr val="1D4C72"/>
                </a:solidFill>
              </a:rPr>
              <a:t>ג. מספר מולקולות ה-</a:t>
            </a:r>
            <a:r>
              <a:rPr lang="en-US" dirty="0">
                <a:solidFill>
                  <a:srgbClr val="1D4C72"/>
                </a:solidFill>
              </a:rPr>
              <a:t>DNA</a:t>
            </a:r>
            <a:r>
              <a:rPr lang="he-IL" dirty="0">
                <a:solidFill>
                  <a:srgbClr val="1D4C72"/>
                </a:solidFill>
              </a:rPr>
              <a:t> בתא:</a:t>
            </a:r>
            <a:endParaRPr lang="he-IL" b="1" dirty="0">
              <a:solidFill>
                <a:srgbClr val="1D4C72"/>
              </a:solidFill>
            </a:endParaRPr>
          </a:p>
          <a:p>
            <a:pPr algn="r" rtl="1" eaLnBrk="1" hangingPunct="1">
              <a:defRPr/>
            </a:pPr>
            <a:endParaRPr lang="he-IL" u="sng" dirty="0">
              <a:solidFill>
                <a:prstClr val="black"/>
              </a:solidFill>
            </a:endParaRPr>
          </a:p>
          <a:p>
            <a:pPr algn="r" rtl="1" eaLnBrk="1" hangingPunct="1">
              <a:defRPr/>
            </a:pPr>
            <a:endParaRPr lang="he-IL" u="sng" dirty="0">
              <a:solidFill>
                <a:prstClr val="black"/>
              </a:solidFill>
            </a:endParaRPr>
          </a:p>
        </p:txBody>
      </p:sp>
      <p:sp>
        <p:nvSpPr>
          <p:cNvPr id="19"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D12488E5-5D9C-45A9-9ACA-2BFDE8FE494E}" type="slidenum">
              <a:rPr lang="he-IL" altLang="he-IL">
                <a:solidFill>
                  <a:srgbClr val="FFFCF7"/>
                </a:solidFill>
              </a:rPr>
              <a:pPr algn="l"/>
              <a:t>16</a:t>
            </a:fld>
            <a:endParaRPr lang="he-IL" altLang="he-IL">
              <a:solidFill>
                <a:srgbClr val="FFFCF7"/>
              </a:solidFill>
            </a:endParaRPr>
          </a:p>
        </p:txBody>
      </p:sp>
      <p:sp>
        <p:nvSpPr>
          <p:cNvPr id="37891"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8" name="TextBox 7"/>
          <p:cNvSpPr txBox="1"/>
          <p:nvPr/>
        </p:nvSpPr>
        <p:spPr>
          <a:xfrm>
            <a:off x="4643438" y="620713"/>
            <a:ext cx="4011612" cy="38576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b="1" dirty="0">
              <a:solidFill>
                <a:prstClr val="black">
                  <a:lumMod val="50000"/>
                  <a:lumOff val="50000"/>
                </a:prstClr>
              </a:solidFill>
              <a:latin typeface="Arial"/>
              <a:cs typeface="Arial"/>
            </a:endParaRPr>
          </a:p>
        </p:txBody>
      </p:sp>
      <p:sp>
        <p:nvSpPr>
          <p:cNvPr id="26" name="TextBox 25"/>
          <p:cNvSpPr txBox="1"/>
          <p:nvPr/>
        </p:nvSpPr>
        <p:spPr>
          <a:xfrm>
            <a:off x="4356100" y="692150"/>
            <a:ext cx="4314825" cy="230505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b="1" dirty="0">
                <a:solidFill>
                  <a:srgbClr val="1D4C72"/>
                </a:solidFill>
              </a:rPr>
              <a:t>שאלה 2:</a:t>
            </a:r>
          </a:p>
        </p:txBody>
      </p:sp>
      <p:grpSp>
        <p:nvGrpSpPr>
          <p:cNvPr id="37894" name="קבוצה 9"/>
          <p:cNvGrpSpPr>
            <a:grpSpLocks/>
          </p:cNvGrpSpPr>
          <p:nvPr/>
        </p:nvGrpSpPr>
        <p:grpSpPr bwMode="auto">
          <a:xfrm>
            <a:off x="363538" y="465138"/>
            <a:ext cx="5010150" cy="6173787"/>
            <a:chOff x="850801" y="465138"/>
            <a:chExt cx="5010150" cy="6174086"/>
          </a:xfrm>
        </p:grpSpPr>
        <p:pic>
          <p:nvPicPr>
            <p:cNvPr id="3789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920" y="2498886"/>
              <a:ext cx="3638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65138"/>
              <a:ext cx="16002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801" y="4841113"/>
              <a:ext cx="50101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276251" y="965224"/>
              <a:ext cx="1279525" cy="647731"/>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תא האם</a:t>
              </a:r>
            </a:p>
          </p:txBody>
        </p:sp>
        <p:sp>
          <p:nvSpPr>
            <p:cNvPr id="16" name="TextBox 15"/>
            <p:cNvSpPr txBox="1"/>
            <p:nvPr/>
          </p:nvSpPr>
          <p:spPr>
            <a:xfrm>
              <a:off x="1373088" y="4032423"/>
              <a:ext cx="3638550" cy="520725"/>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התאים שנוצרו לאחר החלוקה הראשונה</a:t>
              </a:r>
            </a:p>
          </p:txBody>
        </p:sp>
        <p:sp>
          <p:nvSpPr>
            <p:cNvPr id="17" name="TextBox 16"/>
            <p:cNvSpPr txBox="1"/>
            <p:nvPr/>
          </p:nvSpPr>
          <p:spPr>
            <a:xfrm>
              <a:off x="850801" y="6008956"/>
              <a:ext cx="5010150" cy="630268"/>
            </a:xfrm>
            <a:prstGeom prst="rect">
              <a:avLst/>
            </a:prstGeom>
            <a:noFill/>
            <a:ln w="22225">
              <a:noFill/>
            </a:ln>
            <a:effectLst>
              <a:outerShdw sx="101000" sy="101000" algn="ctr" rotWithShape="0">
                <a:schemeClr val="bg1">
                  <a:lumMod val="75000"/>
                </a:schemeClr>
              </a:outerShdw>
            </a:effectLst>
          </p:spPr>
          <p:txBody>
            <a:bodyPr/>
            <a:lstStyle/>
            <a:p>
              <a:pPr algn="ctr" rtl="1" eaLnBrk="1" hangingPunct="1">
                <a:defRPr/>
              </a:pPr>
              <a:r>
                <a:rPr lang="he-IL" dirty="0">
                  <a:solidFill>
                    <a:prstClr val="black"/>
                  </a:solidFill>
                </a:rPr>
                <a:t>התאים שנוצרו לאחר החלוקה השנייה</a:t>
              </a:r>
            </a:p>
          </p:txBody>
        </p:sp>
      </p:grpSp>
      <p:sp>
        <p:nvSpPr>
          <p:cNvPr id="18" name="TextBox 17"/>
          <p:cNvSpPr txBox="1"/>
          <p:nvPr/>
        </p:nvSpPr>
        <p:spPr>
          <a:xfrm>
            <a:off x="3668713" y="620713"/>
            <a:ext cx="3527425" cy="1081087"/>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srgbClr val="1D4C72"/>
                </a:solidFill>
              </a:rPr>
              <a:t>א. </a:t>
            </a:r>
            <a:r>
              <a:rPr lang="he-IL" dirty="0">
                <a:solidFill>
                  <a:srgbClr val="FF6600"/>
                </a:solidFill>
              </a:rPr>
              <a:t>דיפלואידי (</a:t>
            </a:r>
            <a:r>
              <a:rPr lang="en-US" dirty="0">
                <a:solidFill>
                  <a:srgbClr val="FF6600"/>
                </a:solidFill>
              </a:rPr>
              <a:t>2n</a:t>
            </a:r>
            <a:r>
              <a:rPr lang="he-IL" dirty="0">
                <a:solidFill>
                  <a:srgbClr val="FF6600"/>
                </a:solidFill>
              </a:rPr>
              <a:t>)</a:t>
            </a:r>
          </a:p>
          <a:p>
            <a:pPr algn="r" rtl="1" eaLnBrk="1" hangingPunct="1">
              <a:defRPr/>
            </a:pPr>
            <a:r>
              <a:rPr lang="he-IL" dirty="0">
                <a:solidFill>
                  <a:srgbClr val="1D4C72"/>
                </a:solidFill>
              </a:rPr>
              <a:t>ב. מספר הכרומוזומים:  </a:t>
            </a:r>
            <a:r>
              <a:rPr lang="he-IL" dirty="0">
                <a:solidFill>
                  <a:srgbClr val="FF6600"/>
                </a:solidFill>
              </a:rPr>
              <a:t>4</a:t>
            </a:r>
          </a:p>
          <a:p>
            <a:pPr algn="r" rtl="1" eaLnBrk="1" hangingPunct="1">
              <a:defRPr/>
            </a:pPr>
            <a:r>
              <a:rPr lang="he-IL" dirty="0">
                <a:solidFill>
                  <a:srgbClr val="1D4C72"/>
                </a:solidFill>
              </a:rPr>
              <a:t>ג. מספר מולקולות ה-</a:t>
            </a:r>
            <a:r>
              <a:rPr lang="en-US" dirty="0">
                <a:solidFill>
                  <a:srgbClr val="1D4C72"/>
                </a:solidFill>
              </a:rPr>
              <a:t>DNA</a:t>
            </a:r>
            <a:r>
              <a:rPr lang="he-IL" dirty="0">
                <a:solidFill>
                  <a:srgbClr val="1D4C72"/>
                </a:solidFill>
              </a:rPr>
              <a:t> בתא: </a:t>
            </a:r>
            <a:r>
              <a:rPr lang="he-IL" dirty="0">
                <a:solidFill>
                  <a:srgbClr val="FF6600"/>
                </a:solidFill>
              </a:rPr>
              <a:t>8</a:t>
            </a:r>
          </a:p>
          <a:p>
            <a:pPr algn="r" rtl="1" eaLnBrk="1" hangingPunct="1">
              <a:defRPr/>
            </a:pPr>
            <a:endParaRPr lang="he-IL" b="1" dirty="0">
              <a:solidFill>
                <a:srgbClr val="1D4C72"/>
              </a:solidFill>
            </a:endParaRPr>
          </a:p>
          <a:p>
            <a:pPr algn="r" rtl="1" eaLnBrk="1" hangingPunct="1">
              <a:defRPr/>
            </a:pPr>
            <a:endParaRPr lang="he-IL" u="sng" dirty="0">
              <a:solidFill>
                <a:prstClr val="black"/>
              </a:solidFill>
            </a:endParaRPr>
          </a:p>
          <a:p>
            <a:pPr algn="r" rtl="1" eaLnBrk="1" hangingPunct="1">
              <a:defRPr/>
            </a:pPr>
            <a:endParaRPr lang="he-IL" u="sng" dirty="0">
              <a:solidFill>
                <a:prstClr val="black"/>
              </a:solidFill>
            </a:endParaRPr>
          </a:p>
        </p:txBody>
      </p:sp>
      <p:sp>
        <p:nvSpPr>
          <p:cNvPr id="19" name="TextBox 18"/>
          <p:cNvSpPr txBox="1"/>
          <p:nvPr/>
        </p:nvSpPr>
        <p:spPr>
          <a:xfrm>
            <a:off x="4318000" y="2725738"/>
            <a:ext cx="3573463" cy="107950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srgbClr val="1D4C72"/>
                </a:solidFill>
              </a:rPr>
              <a:t>א. </a:t>
            </a:r>
            <a:r>
              <a:rPr lang="he-IL" noProof="1">
                <a:solidFill>
                  <a:srgbClr val="FF6600"/>
                </a:solidFill>
              </a:rPr>
              <a:t>הפלואידי</a:t>
            </a:r>
            <a:r>
              <a:rPr lang="he-IL" dirty="0">
                <a:solidFill>
                  <a:srgbClr val="FF6600"/>
                </a:solidFill>
              </a:rPr>
              <a:t> (</a:t>
            </a:r>
            <a:r>
              <a:rPr lang="en-US" dirty="0">
                <a:solidFill>
                  <a:srgbClr val="FF6600"/>
                </a:solidFill>
              </a:rPr>
              <a:t>n</a:t>
            </a:r>
            <a:r>
              <a:rPr lang="he-IL" dirty="0">
                <a:solidFill>
                  <a:srgbClr val="FF6600"/>
                </a:solidFill>
              </a:rPr>
              <a:t>)</a:t>
            </a:r>
          </a:p>
          <a:p>
            <a:pPr algn="r" rtl="1" eaLnBrk="1" hangingPunct="1">
              <a:defRPr/>
            </a:pPr>
            <a:r>
              <a:rPr lang="he-IL" dirty="0">
                <a:solidFill>
                  <a:srgbClr val="1D4C72"/>
                </a:solidFill>
              </a:rPr>
              <a:t>ב. מספר הכרומוזומים:  </a:t>
            </a:r>
            <a:r>
              <a:rPr lang="he-IL" dirty="0">
                <a:solidFill>
                  <a:srgbClr val="FF6600"/>
                </a:solidFill>
              </a:rPr>
              <a:t>2</a:t>
            </a:r>
          </a:p>
          <a:p>
            <a:pPr algn="r" rtl="1" eaLnBrk="1" hangingPunct="1">
              <a:defRPr/>
            </a:pPr>
            <a:r>
              <a:rPr lang="he-IL" dirty="0">
                <a:solidFill>
                  <a:srgbClr val="1D4C72"/>
                </a:solidFill>
              </a:rPr>
              <a:t>ג. מספר מולקולות ה-</a:t>
            </a:r>
            <a:r>
              <a:rPr lang="en-US" dirty="0">
                <a:solidFill>
                  <a:srgbClr val="1D4C72"/>
                </a:solidFill>
              </a:rPr>
              <a:t>DNA</a:t>
            </a:r>
            <a:r>
              <a:rPr lang="he-IL" dirty="0">
                <a:solidFill>
                  <a:srgbClr val="1D4C72"/>
                </a:solidFill>
              </a:rPr>
              <a:t> בתא:</a:t>
            </a:r>
            <a:r>
              <a:rPr lang="he-IL" dirty="0">
                <a:solidFill>
                  <a:srgbClr val="FF6600"/>
                </a:solidFill>
              </a:rPr>
              <a:t> 4</a:t>
            </a:r>
          </a:p>
          <a:p>
            <a:pPr algn="r" rtl="1" eaLnBrk="1" hangingPunct="1">
              <a:defRPr/>
            </a:pPr>
            <a:endParaRPr lang="he-IL" b="1" dirty="0">
              <a:solidFill>
                <a:srgbClr val="1D4C72"/>
              </a:solidFill>
            </a:endParaRPr>
          </a:p>
          <a:p>
            <a:pPr algn="r" rtl="1" eaLnBrk="1" hangingPunct="1">
              <a:defRPr/>
            </a:pPr>
            <a:endParaRPr lang="he-IL" u="sng" dirty="0">
              <a:solidFill>
                <a:prstClr val="black"/>
              </a:solidFill>
            </a:endParaRPr>
          </a:p>
          <a:p>
            <a:pPr algn="r" rtl="1" eaLnBrk="1" hangingPunct="1">
              <a:defRPr/>
            </a:pPr>
            <a:endParaRPr lang="he-IL" u="sng" dirty="0">
              <a:solidFill>
                <a:prstClr val="black"/>
              </a:solidFill>
            </a:endParaRPr>
          </a:p>
        </p:txBody>
      </p:sp>
      <p:sp>
        <p:nvSpPr>
          <p:cNvPr id="20" name="TextBox 19"/>
          <p:cNvSpPr txBox="1"/>
          <p:nvPr/>
        </p:nvSpPr>
        <p:spPr>
          <a:xfrm>
            <a:off x="5065713" y="4927600"/>
            <a:ext cx="3575050" cy="1081088"/>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srgbClr val="1D4C72"/>
                </a:solidFill>
              </a:rPr>
              <a:t>א. </a:t>
            </a:r>
            <a:r>
              <a:rPr lang="he-IL" noProof="1">
                <a:solidFill>
                  <a:srgbClr val="FF6600"/>
                </a:solidFill>
              </a:rPr>
              <a:t>הפלואידי</a:t>
            </a:r>
            <a:r>
              <a:rPr lang="he-IL" dirty="0">
                <a:solidFill>
                  <a:srgbClr val="FF6600"/>
                </a:solidFill>
              </a:rPr>
              <a:t> (</a:t>
            </a:r>
            <a:r>
              <a:rPr lang="en-US" dirty="0">
                <a:solidFill>
                  <a:srgbClr val="FF6600"/>
                </a:solidFill>
              </a:rPr>
              <a:t>n</a:t>
            </a:r>
            <a:r>
              <a:rPr lang="he-IL" dirty="0">
                <a:solidFill>
                  <a:srgbClr val="FF6600"/>
                </a:solidFill>
              </a:rPr>
              <a:t>)</a:t>
            </a:r>
          </a:p>
          <a:p>
            <a:pPr algn="r" rtl="1" eaLnBrk="1" hangingPunct="1">
              <a:defRPr/>
            </a:pPr>
            <a:r>
              <a:rPr lang="he-IL" dirty="0">
                <a:solidFill>
                  <a:srgbClr val="1D4C72"/>
                </a:solidFill>
              </a:rPr>
              <a:t>ב. מספר הכרומוזומים:  </a:t>
            </a:r>
            <a:r>
              <a:rPr lang="he-IL" dirty="0">
                <a:solidFill>
                  <a:srgbClr val="FF6600"/>
                </a:solidFill>
              </a:rPr>
              <a:t>2</a:t>
            </a:r>
          </a:p>
          <a:p>
            <a:pPr algn="r" rtl="1" eaLnBrk="1" hangingPunct="1">
              <a:defRPr/>
            </a:pPr>
            <a:r>
              <a:rPr lang="he-IL" dirty="0">
                <a:solidFill>
                  <a:srgbClr val="1D4C72"/>
                </a:solidFill>
              </a:rPr>
              <a:t>ג. מספר מולקולות ה-</a:t>
            </a:r>
            <a:r>
              <a:rPr lang="en-US" dirty="0">
                <a:solidFill>
                  <a:srgbClr val="1D4C72"/>
                </a:solidFill>
              </a:rPr>
              <a:t>DNA</a:t>
            </a:r>
            <a:r>
              <a:rPr lang="he-IL" dirty="0">
                <a:solidFill>
                  <a:srgbClr val="1D4C72"/>
                </a:solidFill>
              </a:rPr>
              <a:t> בתא: </a:t>
            </a:r>
            <a:r>
              <a:rPr lang="he-IL" dirty="0">
                <a:solidFill>
                  <a:srgbClr val="FF6600"/>
                </a:solidFill>
              </a:rPr>
              <a:t>2</a:t>
            </a:r>
          </a:p>
          <a:p>
            <a:pPr algn="r" rtl="1" eaLnBrk="1" hangingPunct="1">
              <a:defRPr/>
            </a:pPr>
            <a:endParaRPr lang="he-IL" b="1" dirty="0">
              <a:solidFill>
                <a:srgbClr val="1D4C72"/>
              </a:solidFill>
            </a:endParaRPr>
          </a:p>
          <a:p>
            <a:pPr algn="r" rtl="1" eaLnBrk="1" hangingPunct="1">
              <a:defRPr/>
            </a:pPr>
            <a:endParaRPr lang="he-IL" u="sng" dirty="0">
              <a:solidFill>
                <a:prstClr val="black"/>
              </a:solidFill>
            </a:endParaRPr>
          </a:p>
          <a:p>
            <a:pPr algn="r" rtl="1" eaLnBrk="1" hangingPunct="1">
              <a:defRPr/>
            </a:pPr>
            <a:endParaRPr lang="he-IL" u="sng" dirty="0">
              <a:solidFill>
                <a:prstClr val="black"/>
              </a:solidFill>
            </a:endParaRPr>
          </a:p>
        </p:txBody>
      </p:sp>
      <p:sp>
        <p:nvSpPr>
          <p:cNvPr id="21"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כותרת 5"/>
          <p:cNvSpPr>
            <a:spLocks noGrp="1"/>
          </p:cNvSpPr>
          <p:nvPr>
            <p:ph type="ctrTitle"/>
          </p:nvPr>
        </p:nvSpPr>
        <p:spPr bwMode="auto">
          <a:xfrm>
            <a:off x="231775" y="71438"/>
            <a:ext cx="8326438" cy="441325"/>
          </a:xfrm>
          <a:ln>
            <a:miter lim="800000"/>
            <a:headEnd/>
            <a:tailEnd/>
          </a:ln>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בתהליכי מיוזה באותו יצור </a:t>
            </a:r>
            <a:r>
              <a:rPr lang="he-IL" sz="1800" b="1" dirty="0" smtClean="0">
                <a:solidFill>
                  <a:schemeClr val="accent3"/>
                </a:solidFill>
              </a:rPr>
              <a:t>נוצרים תאי מין (</a:t>
            </a:r>
            <a:r>
              <a:rPr lang="he-IL" sz="1800" b="1" noProof="1" smtClean="0">
                <a:solidFill>
                  <a:schemeClr val="accent3"/>
                </a:solidFill>
              </a:rPr>
              <a:t>גמטות</a:t>
            </a:r>
            <a:r>
              <a:rPr lang="he-IL" sz="1800" b="1" dirty="0" smtClean="0">
                <a:solidFill>
                  <a:schemeClr val="accent3"/>
                </a:solidFill>
              </a:rPr>
              <a:t>) שבהם צירופי </a:t>
            </a:r>
            <a:r>
              <a:rPr lang="he-IL" sz="1800" b="1" dirty="0" smtClean="0">
                <a:solidFill>
                  <a:srgbClr val="FF6600"/>
                </a:solidFill>
              </a:rPr>
              <a:t>כרומוזומים שונים</a:t>
            </a:r>
            <a:endParaRPr lang="he-IL" sz="1800" dirty="0" smtClean="0"/>
          </a:p>
        </p:txBody>
      </p:sp>
      <p:sp>
        <p:nvSpPr>
          <p:cNvPr id="8" name="TextBox 7"/>
          <p:cNvSpPr txBox="1"/>
          <p:nvPr/>
        </p:nvSpPr>
        <p:spPr>
          <a:xfrm>
            <a:off x="4643438" y="620713"/>
            <a:ext cx="4011612" cy="38576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b="1" dirty="0">
              <a:solidFill>
                <a:prstClr val="black">
                  <a:lumMod val="50000"/>
                  <a:lumOff val="50000"/>
                </a:prstClr>
              </a:solidFill>
              <a:latin typeface="Arial"/>
              <a:cs typeface="Arial"/>
            </a:endParaRPr>
          </a:p>
        </p:txBody>
      </p:sp>
      <p:sp>
        <p:nvSpPr>
          <p:cNvPr id="26" name="TextBox 25"/>
          <p:cNvSpPr txBox="1"/>
          <p:nvPr/>
        </p:nvSpPr>
        <p:spPr>
          <a:xfrm>
            <a:off x="4356100" y="692150"/>
            <a:ext cx="4314825" cy="230505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endParaRPr lang="he-IL" b="1" dirty="0">
              <a:solidFill>
                <a:srgbClr val="1D4C72"/>
              </a:solidFill>
            </a:endParaRPr>
          </a:p>
        </p:txBody>
      </p:sp>
      <p:grpSp>
        <p:nvGrpSpPr>
          <p:cNvPr id="38917" name="קבוצה 9"/>
          <p:cNvGrpSpPr>
            <a:grpSpLocks/>
          </p:cNvGrpSpPr>
          <p:nvPr/>
        </p:nvGrpSpPr>
        <p:grpSpPr bwMode="auto">
          <a:xfrm>
            <a:off x="4929188" y="1500188"/>
            <a:ext cx="3714750" cy="3994150"/>
            <a:chOff x="1131937" y="465138"/>
            <a:chExt cx="3973059" cy="4208469"/>
          </a:xfrm>
        </p:grpSpPr>
        <p:pic>
          <p:nvPicPr>
            <p:cNvPr id="3892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088" y="2434881"/>
              <a:ext cx="3541713" cy="14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65138"/>
              <a:ext cx="16002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276257" y="965270"/>
              <a:ext cx="1280208" cy="647329"/>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תא האם</a:t>
              </a:r>
            </a:p>
          </p:txBody>
        </p:sp>
        <p:sp>
          <p:nvSpPr>
            <p:cNvPr id="16" name="TextBox 15"/>
            <p:cNvSpPr txBox="1"/>
            <p:nvPr/>
          </p:nvSpPr>
          <p:spPr>
            <a:xfrm>
              <a:off x="1131937" y="4002861"/>
              <a:ext cx="3973059" cy="670746"/>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      צירוף א'                   צירוף ב'</a:t>
              </a:r>
            </a:p>
            <a:p>
              <a:pPr algn="r" rtl="1" eaLnBrk="1" hangingPunct="1">
                <a:defRPr/>
              </a:pPr>
              <a:r>
                <a:rPr lang="he-IL" dirty="0">
                  <a:solidFill>
                    <a:prstClr val="black"/>
                  </a:solidFill>
                </a:rPr>
                <a:t>התאים שנוצרו לאחר החלוקה הראשונה</a:t>
              </a:r>
            </a:p>
          </p:txBody>
        </p:sp>
      </p:grpSp>
      <p:sp>
        <p:nvSpPr>
          <p:cNvPr id="18" name="TextBox 17"/>
          <p:cNvSpPr txBox="1"/>
          <p:nvPr/>
        </p:nvSpPr>
        <p:spPr>
          <a:xfrm>
            <a:off x="4011613" y="581025"/>
            <a:ext cx="5002212" cy="107950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t>בתהליך המיוזה שתואר בשקף הקודם נוצרו תאי מין שיש בהם את צירופי הכרומוזומים ירוק וכחול או </a:t>
            </a:r>
          </a:p>
          <a:p>
            <a:pPr algn="r" rtl="1" eaLnBrk="1" hangingPunct="1">
              <a:defRPr/>
            </a:pPr>
            <a:r>
              <a:rPr lang="he-IL" dirty="0"/>
              <a:t>אדום וורוד (נקרא לצירופים אלו צירופים א' ו-ב').</a:t>
            </a:r>
          </a:p>
          <a:p>
            <a:pPr algn="r" rtl="1" eaLnBrk="1" hangingPunct="1">
              <a:defRPr/>
            </a:pPr>
            <a:endParaRPr lang="he-IL" dirty="0"/>
          </a:p>
          <a:p>
            <a:pPr algn="r" rtl="1" eaLnBrk="1" hangingPunct="1">
              <a:defRPr/>
            </a:pPr>
            <a:endParaRPr lang="he-IL" dirty="0"/>
          </a:p>
          <a:p>
            <a:pPr algn="r" rtl="1" eaLnBrk="1" hangingPunct="1">
              <a:defRPr/>
            </a:pPr>
            <a:endParaRPr lang="he-IL" dirty="0"/>
          </a:p>
          <a:p>
            <a:pPr algn="r" rtl="1" eaLnBrk="1" hangingPunct="1">
              <a:defRPr/>
            </a:pPr>
            <a:endParaRPr lang="he-IL" dirty="0"/>
          </a:p>
          <a:p>
            <a:pPr algn="r" rtl="1" eaLnBrk="1" hangingPunct="1">
              <a:defRPr/>
            </a:pPr>
            <a:endParaRPr lang="he-IL" dirty="0"/>
          </a:p>
          <a:p>
            <a:pPr algn="r" rtl="1" eaLnBrk="1" hangingPunct="1">
              <a:defRPr/>
            </a:pPr>
            <a:endParaRPr lang="he-IL" dirty="0"/>
          </a:p>
          <a:p>
            <a:pPr algn="r" rtl="1" eaLnBrk="1" hangingPunct="1">
              <a:defRPr/>
            </a:pPr>
            <a:endParaRPr lang="he-IL" dirty="0"/>
          </a:p>
          <a:p>
            <a:pPr algn="r" rtl="1" eaLnBrk="1" hangingPunct="1">
              <a:defRPr/>
            </a:pPr>
            <a:endParaRPr lang="he-IL" dirty="0"/>
          </a:p>
          <a:p>
            <a:pPr algn="r" rtl="1" eaLnBrk="1" hangingPunct="1">
              <a:defRPr/>
            </a:pPr>
            <a:endParaRPr lang="he-IL" dirty="0"/>
          </a:p>
        </p:txBody>
      </p:sp>
      <p:pic>
        <p:nvPicPr>
          <p:cNvPr id="389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3" y="3357563"/>
            <a:ext cx="33416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735013" y="581025"/>
            <a:ext cx="5002213" cy="125730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t>ואולם בתהליך מיוזה של תא אחר היה </a:t>
            </a:r>
          </a:p>
          <a:p>
            <a:pPr algn="r" rtl="1" eaLnBrk="1" hangingPunct="1">
              <a:defRPr/>
            </a:pPr>
            <a:r>
              <a:rPr lang="he-IL" dirty="0"/>
              <a:t>יכול להיווצר צירוף אחר: ירוק וורוד או </a:t>
            </a:r>
          </a:p>
          <a:p>
            <a:pPr algn="r" rtl="1" eaLnBrk="1" hangingPunct="1">
              <a:defRPr/>
            </a:pPr>
            <a:r>
              <a:rPr lang="he-IL" dirty="0"/>
              <a:t>אדום וכחול (נקרא לצירופים אלו צירופים ג' ו-ד').</a:t>
            </a:r>
          </a:p>
        </p:txBody>
      </p:sp>
      <p:sp>
        <p:nvSpPr>
          <p:cNvPr id="23" name="TextBox 22"/>
          <p:cNvSpPr txBox="1"/>
          <p:nvPr/>
        </p:nvSpPr>
        <p:spPr>
          <a:xfrm>
            <a:off x="33338" y="5399088"/>
            <a:ext cx="8824912" cy="1125537"/>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endParaRPr lang="he-IL" dirty="0"/>
          </a:p>
          <a:p>
            <a:pPr algn="r" rtl="1" eaLnBrk="1" hangingPunct="1">
              <a:defRPr/>
            </a:pPr>
            <a:r>
              <a:rPr lang="he-IL" dirty="0"/>
              <a:t>ביצור נוצרים תאי מין רבים, כלומר תאים רבים באברי המין עוברים תהליך מיוזה. </a:t>
            </a:r>
          </a:p>
          <a:p>
            <a:pPr algn="r" rtl="1" eaLnBrk="1" hangingPunct="1">
              <a:defRPr/>
            </a:pPr>
            <a:r>
              <a:rPr lang="he-IL" dirty="0"/>
              <a:t>לעתים נוצרים צירופים א' ו-ב' של כרומוזומים ולעתים נוצרים  צירופים ג' ו-ד' של כרומוזומים, ולכן בסך הכול, יהיו לַיְצור שבדוגמה זו תאי מין המכילים את ארבעת הצירופים האפשריים.</a:t>
            </a:r>
          </a:p>
        </p:txBody>
      </p:sp>
      <p:grpSp>
        <p:nvGrpSpPr>
          <p:cNvPr id="38922" name="קבוצה 9"/>
          <p:cNvGrpSpPr>
            <a:grpSpLocks/>
          </p:cNvGrpSpPr>
          <p:nvPr/>
        </p:nvGrpSpPr>
        <p:grpSpPr bwMode="auto">
          <a:xfrm>
            <a:off x="500063" y="1519238"/>
            <a:ext cx="3714750" cy="3981450"/>
            <a:chOff x="1201526" y="465138"/>
            <a:chExt cx="3972418" cy="4195077"/>
          </a:xfrm>
        </p:grpSpPr>
        <p:pic>
          <p:nvPicPr>
            <p:cNvPr id="3892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65138"/>
              <a:ext cx="16002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1276221" y="965268"/>
              <a:ext cx="1280001" cy="647327"/>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תא האם</a:t>
              </a:r>
            </a:p>
          </p:txBody>
        </p:sp>
        <p:sp>
          <p:nvSpPr>
            <p:cNvPr id="29" name="TextBox 28"/>
            <p:cNvSpPr txBox="1"/>
            <p:nvPr/>
          </p:nvSpPr>
          <p:spPr>
            <a:xfrm>
              <a:off x="1201526" y="3982780"/>
              <a:ext cx="3972418" cy="677435"/>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    צירוף ג'                       צירוף ד'</a:t>
              </a:r>
            </a:p>
            <a:p>
              <a:pPr algn="r" rtl="1" eaLnBrk="1" hangingPunct="1">
                <a:defRPr/>
              </a:pPr>
              <a:r>
                <a:rPr lang="he-IL" dirty="0">
                  <a:solidFill>
                    <a:prstClr val="black"/>
                  </a:solidFill>
                </a:rPr>
                <a:t>התאים שנוצרו לאחר החלוקה הראשונה</a:t>
              </a:r>
            </a:p>
          </p:txBody>
        </p:sp>
      </p:grpSp>
      <p:cxnSp>
        <p:nvCxnSpPr>
          <p:cNvPr id="3" name="מחבר ישר 2"/>
          <p:cNvCxnSpPr/>
          <p:nvPr/>
        </p:nvCxnSpPr>
        <p:spPr>
          <a:xfrm>
            <a:off x="4338638" y="620713"/>
            <a:ext cx="17462" cy="4530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מחבר ישר 5"/>
          <p:cNvCxnSpPr/>
          <p:nvPr/>
        </p:nvCxnSpPr>
        <p:spPr>
          <a:xfrm flipH="1">
            <a:off x="728663" y="5661025"/>
            <a:ext cx="7900987"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154BBACB-E0F6-4347-AA73-B35D41B8C507}" type="slidenum">
              <a:rPr lang="he-IL" altLang="he-IL">
                <a:solidFill>
                  <a:srgbClr val="FFFCF7"/>
                </a:solidFill>
              </a:rPr>
              <a:pPr algn="l"/>
              <a:t>18</a:t>
            </a:fld>
            <a:endParaRPr lang="he-IL" altLang="he-IL">
              <a:solidFill>
                <a:srgbClr val="FFFCF7"/>
              </a:solidFill>
            </a:endParaRPr>
          </a:p>
        </p:txBody>
      </p:sp>
      <p:sp>
        <p:nvSpPr>
          <p:cNvPr id="40963"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שאלה 3: באדם נוצרים תאי מין עם מגוון גדול של צירופי כרומוזומים</a:t>
            </a:r>
            <a:endParaRPr lang="he-IL" altLang="he-IL" sz="1800" smtClean="0"/>
          </a:p>
        </p:txBody>
      </p:sp>
      <p:sp>
        <p:nvSpPr>
          <p:cNvPr id="21" name="TextBox 20"/>
          <p:cNvSpPr txBox="1"/>
          <p:nvPr/>
        </p:nvSpPr>
        <p:spPr>
          <a:xfrm>
            <a:off x="395288" y="492125"/>
            <a:ext cx="8051800" cy="1477963"/>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chemeClr val="tx2"/>
                </a:solidFill>
              </a:rPr>
              <a:t>שאלה 3:</a:t>
            </a:r>
          </a:p>
          <a:p>
            <a:pPr algn="r" rtl="1" eaLnBrk="1" hangingPunct="1">
              <a:defRPr/>
            </a:pPr>
            <a:r>
              <a:rPr lang="he-IL" dirty="0">
                <a:solidFill>
                  <a:schemeClr val="tx2"/>
                </a:solidFill>
              </a:rPr>
              <a:t>לאדם  (שכידוע, יש לו 46 כרומוזומים), יש כ-8.5 מיליון צירופים אפשריים שונים של כרומוזומים </a:t>
            </a:r>
            <a:r>
              <a:rPr lang="he-IL" noProof="1">
                <a:solidFill>
                  <a:schemeClr val="tx2"/>
                </a:solidFill>
              </a:rPr>
              <a:t>בגמטות</a:t>
            </a:r>
            <a:r>
              <a:rPr lang="he-IL" dirty="0">
                <a:solidFill>
                  <a:schemeClr val="tx2"/>
                </a:solidFill>
              </a:rPr>
              <a:t>.</a:t>
            </a:r>
          </a:p>
          <a:p>
            <a:pPr algn="r" rtl="1" eaLnBrk="1" hangingPunct="1">
              <a:defRPr/>
            </a:pPr>
            <a:r>
              <a:rPr lang="he-IL" dirty="0">
                <a:solidFill>
                  <a:schemeClr val="tx2"/>
                </a:solidFill>
              </a:rPr>
              <a:t>האם עובדה זו יכולה להסביר את השוני בתכונותיהם של ילדיהם השונים של אותם בני זוג? </a:t>
            </a:r>
          </a:p>
          <a:p>
            <a:pPr algn="r" rtl="1" eaLnBrk="1" hangingPunct="1">
              <a:defRPr/>
            </a:pPr>
            <a:r>
              <a:rPr lang="he-IL" dirty="0">
                <a:solidFill>
                  <a:schemeClr val="tx2"/>
                </a:solidFill>
              </a:rPr>
              <a:t>או במילים אחרות: מדוע אתה אינך זהה לאחיך, אף על פי שנולדתם לאותם הורים?</a:t>
            </a:r>
          </a:p>
        </p:txBody>
      </p:sp>
      <p:grpSp>
        <p:nvGrpSpPr>
          <p:cNvPr id="40965" name="קבוצה 5"/>
          <p:cNvGrpSpPr>
            <a:grpSpLocks/>
          </p:cNvGrpSpPr>
          <p:nvPr/>
        </p:nvGrpSpPr>
        <p:grpSpPr bwMode="auto">
          <a:xfrm>
            <a:off x="1258888" y="2901950"/>
            <a:ext cx="6072187" cy="3749675"/>
            <a:chOff x="1124695" y="1885950"/>
            <a:chExt cx="6071443" cy="3749362"/>
          </a:xfrm>
        </p:grpSpPr>
        <p:pic>
          <p:nvPicPr>
            <p:cNvPr id="409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863" y="1885950"/>
              <a:ext cx="524827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13584" y="4989254"/>
              <a:ext cx="5982554" cy="646058"/>
            </a:xfrm>
            <a:prstGeom prst="rect">
              <a:avLst/>
            </a:prstGeom>
            <a:noFill/>
            <a:ln w="19050">
              <a:noFill/>
            </a:ln>
            <a:effectLst>
              <a:outerShdw sx="102000" sy="102000" algn="tl" rotWithShape="0">
                <a:schemeClr val="bg1">
                  <a:lumMod val="65000"/>
                  <a:alpha val="0"/>
                </a:schemeClr>
              </a:outerShdw>
            </a:effectLst>
          </p:spPr>
          <p:txBody>
            <a:bodyPr>
              <a:spAutoFit/>
            </a:bodyPr>
            <a:lstStyle/>
            <a:p>
              <a:pPr algn="ctr" rtl="1" eaLnBrk="1" hangingPunct="1">
                <a:defRPr/>
              </a:pPr>
              <a:r>
                <a:rPr lang="he-IL" dirty="0">
                  <a:solidFill>
                    <a:schemeClr val="tx2"/>
                  </a:solidFill>
                </a:rPr>
                <a:t>הכלבלבים האחים שונים זה מזה בצבע וגם בתכונות נוספות למרות שנולדו לאותם הורים</a:t>
              </a:r>
            </a:p>
          </p:txBody>
        </p:sp>
        <p:sp>
          <p:nvSpPr>
            <p:cNvPr id="9" name="TextBox 8"/>
            <p:cNvSpPr txBox="1"/>
            <p:nvPr/>
          </p:nvSpPr>
          <p:spPr>
            <a:xfrm>
              <a:off x="1124695" y="4573364"/>
              <a:ext cx="2357148" cy="220644"/>
            </a:xfrm>
            <a:prstGeom prst="rect">
              <a:avLst/>
            </a:prstGeom>
            <a:noFill/>
            <a:ln w="22225">
              <a:noFill/>
            </a:ln>
            <a:effectLst>
              <a:outerShdw sx="101000" sy="101000" algn="ctr" rotWithShape="0">
                <a:schemeClr val="bg1">
                  <a:lumMod val="75000"/>
                </a:schemeClr>
              </a:outerShdw>
            </a:effectLst>
          </p:spPr>
          <p:txBody>
            <a:bodyPr rtlCol="1" anchor="ctr"/>
            <a:lstStyle/>
            <a:p>
              <a:pPr rtl="1" eaLnBrk="1" fontAlgn="auto" hangingPunct="1">
                <a:spcBef>
                  <a:spcPts val="0"/>
                </a:spcBef>
                <a:spcAft>
                  <a:spcPts val="0"/>
                </a:spcAft>
                <a:defRPr/>
              </a:pPr>
              <a:r>
                <a:rPr lang="en-US" sz="900" dirty="0"/>
                <a:t>© istockphoto.com/ Vicki Reid</a:t>
              </a:r>
              <a:endParaRPr lang="he-IL" sz="900" dirty="0">
                <a:latin typeface="+mn-lt"/>
                <a:cs typeface="+mn-cs"/>
              </a:endParaRPr>
            </a:p>
          </p:txBody>
        </p:sp>
      </p:grpSp>
      <p:sp>
        <p:nvSpPr>
          <p:cNvPr id="10"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BCFEA398-9C5E-45E3-BF96-C313B02A3BEC}" type="slidenum">
              <a:rPr lang="he-IL" altLang="he-IL">
                <a:solidFill>
                  <a:srgbClr val="FFFCF7"/>
                </a:solidFill>
              </a:rPr>
              <a:pPr algn="l"/>
              <a:t>19</a:t>
            </a:fld>
            <a:endParaRPr lang="he-IL" altLang="he-IL">
              <a:solidFill>
                <a:srgbClr val="FFFCF7"/>
              </a:solidFill>
            </a:endParaRPr>
          </a:p>
        </p:txBody>
      </p:sp>
      <p:sp>
        <p:nvSpPr>
          <p:cNvPr id="43011"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26" name="TextBox 25"/>
          <p:cNvSpPr txBox="1"/>
          <p:nvPr/>
        </p:nvSpPr>
        <p:spPr>
          <a:xfrm>
            <a:off x="4356100" y="692150"/>
            <a:ext cx="4314825" cy="230505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endParaRPr lang="he-IL" b="1" dirty="0">
              <a:solidFill>
                <a:srgbClr val="1D4C72"/>
              </a:solidFill>
            </a:endParaRPr>
          </a:p>
        </p:txBody>
      </p:sp>
      <p:sp>
        <p:nvSpPr>
          <p:cNvPr id="19" name="Rectangle 12"/>
          <p:cNvSpPr/>
          <p:nvPr/>
        </p:nvSpPr>
        <p:spPr>
          <a:xfrm>
            <a:off x="357188" y="2635250"/>
            <a:ext cx="8358187" cy="25939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eaLnBrk="1" fontAlgn="auto" hangingPunct="1">
              <a:spcBef>
                <a:spcPts val="0"/>
              </a:spcBef>
              <a:spcAft>
                <a:spcPts val="0"/>
              </a:spcAft>
              <a:defRPr/>
            </a:pPr>
            <a:r>
              <a:rPr lang="he-IL" b="1" dirty="0">
                <a:solidFill>
                  <a:prstClr val="black"/>
                </a:solidFill>
              </a:rPr>
              <a:t>תשובה:</a:t>
            </a:r>
          </a:p>
          <a:p>
            <a:pPr algn="r" rtl="1" eaLnBrk="1" fontAlgn="auto" hangingPunct="1">
              <a:spcBef>
                <a:spcPts val="0"/>
              </a:spcBef>
              <a:spcAft>
                <a:spcPts val="0"/>
              </a:spcAft>
              <a:defRPr/>
            </a:pPr>
            <a:r>
              <a:rPr lang="he-IL" dirty="0">
                <a:solidFill>
                  <a:prstClr val="black"/>
                </a:solidFill>
              </a:rPr>
              <a:t>התשובה </a:t>
            </a:r>
            <a:r>
              <a:rPr lang="he-IL" dirty="0">
                <a:solidFill>
                  <a:schemeClr val="tx1"/>
                </a:solidFill>
              </a:rPr>
              <a:t>היא כן, מובן שעובדה זו מסבירה את השוני בתכונות. </a:t>
            </a:r>
          </a:p>
          <a:p>
            <a:pPr algn="r" rtl="1" eaLnBrk="1" fontAlgn="auto" hangingPunct="1">
              <a:spcBef>
                <a:spcPts val="0"/>
              </a:spcBef>
              <a:spcAft>
                <a:spcPts val="0"/>
              </a:spcAft>
              <a:defRPr/>
            </a:pPr>
            <a:r>
              <a:rPr lang="he-IL" dirty="0">
                <a:solidFill>
                  <a:schemeClr val="tx1"/>
                </a:solidFill>
              </a:rPr>
              <a:t>בהורים נוצרים תאי מין עם מגוון עצום של צירופי כרומוזומים שונים ולכן גם עם מטען תורשתי שונה. ההסתברות ששני אחים ייווצרו מתאי זרע זהים בהרכבם הגנטי ומתאי ביצית זהים בהרכבם הגנטי שואף לאפס. </a:t>
            </a:r>
          </a:p>
          <a:p>
            <a:pPr algn="r" rtl="1" eaLnBrk="1" fontAlgn="auto" hangingPunct="1">
              <a:spcBef>
                <a:spcPts val="0"/>
              </a:spcBef>
              <a:spcAft>
                <a:spcPts val="0"/>
              </a:spcAft>
              <a:defRPr/>
            </a:pPr>
            <a:r>
              <a:rPr lang="he-IL" dirty="0">
                <a:solidFill>
                  <a:schemeClr val="tx1"/>
                </a:solidFill>
              </a:rPr>
              <a:t>אם נְדַמֶּה את מגוון תאי הזרע באב לשק שיש בו מספר עצום של כדורים ב-8.5 מיליון צבעים שונים, ואותו הדבר בנוגע למגוון ביציות האם, ובכל פעם נבחר באקראי כדור אחד מ"שק" האם וכדור אחד מ"שק" האב, ההסתברות שנבחר פעמיים אותו צירוף של צבעים היא אפסית. </a:t>
            </a:r>
          </a:p>
        </p:txBody>
      </p:sp>
      <p:sp>
        <p:nvSpPr>
          <p:cNvPr id="9" name="TextBox 8"/>
          <p:cNvSpPr txBox="1"/>
          <p:nvPr/>
        </p:nvSpPr>
        <p:spPr>
          <a:xfrm>
            <a:off x="395288" y="692150"/>
            <a:ext cx="8051800" cy="1477963"/>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rgbClr val="1D4C72"/>
                </a:solidFill>
              </a:rPr>
              <a:t>שאלה 3:</a:t>
            </a:r>
          </a:p>
          <a:p>
            <a:pPr algn="r" rtl="1" eaLnBrk="1" hangingPunct="1">
              <a:defRPr/>
            </a:pPr>
            <a:r>
              <a:rPr lang="he-IL" dirty="0">
                <a:solidFill>
                  <a:schemeClr val="tx2"/>
                </a:solidFill>
              </a:rPr>
              <a:t>לאדם  (שכידוע, יש לו 46 כרומוזומים), יש כ-8.5 מיליון צירופים אפשריים שונים של כרומוזומים </a:t>
            </a:r>
            <a:r>
              <a:rPr lang="he-IL" noProof="1">
                <a:solidFill>
                  <a:schemeClr val="tx2"/>
                </a:solidFill>
              </a:rPr>
              <a:t>בגמטות</a:t>
            </a:r>
            <a:r>
              <a:rPr lang="he-IL" dirty="0">
                <a:solidFill>
                  <a:schemeClr val="tx2"/>
                </a:solidFill>
              </a:rPr>
              <a:t>.</a:t>
            </a:r>
          </a:p>
          <a:p>
            <a:pPr algn="r" rtl="1" eaLnBrk="1" hangingPunct="1">
              <a:defRPr/>
            </a:pPr>
            <a:r>
              <a:rPr lang="he-IL" dirty="0">
                <a:solidFill>
                  <a:schemeClr val="tx2"/>
                </a:solidFill>
              </a:rPr>
              <a:t>האם עובדה זו יכולה להסביר את השוני בתכונותיהם של ילדיהם השונים של אותם בני זוג? </a:t>
            </a:r>
          </a:p>
          <a:p>
            <a:pPr algn="r" rtl="1" eaLnBrk="1" hangingPunct="1">
              <a:defRPr/>
            </a:pPr>
            <a:r>
              <a:rPr lang="he-IL" dirty="0">
                <a:solidFill>
                  <a:schemeClr val="tx2"/>
                </a:solidFill>
              </a:rPr>
              <a:t>או במילים אחרות: מדוע אתה אינך זהה לאחיך, אף על פי שנולדתם לאותם הורים?</a:t>
            </a:r>
          </a:p>
        </p:txBody>
      </p:sp>
      <p:sp>
        <p:nvSpPr>
          <p:cNvPr id="8"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395288" y="2836863"/>
            <a:ext cx="8215312" cy="1455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p>
        </p:txBody>
      </p:sp>
      <p:sp>
        <p:nvSpPr>
          <p:cNvPr id="2" name="מלבן 1"/>
          <p:cNvSpPr/>
          <p:nvPr/>
        </p:nvSpPr>
        <p:spPr>
          <a:xfrm>
            <a:off x="419100" y="620713"/>
            <a:ext cx="8215313" cy="1728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p>
        </p:txBody>
      </p:sp>
      <p:sp>
        <p:nvSpPr>
          <p:cNvPr id="26" name="TextBox 25"/>
          <p:cNvSpPr txBox="1"/>
          <p:nvPr/>
        </p:nvSpPr>
        <p:spPr>
          <a:xfrm>
            <a:off x="395288" y="639763"/>
            <a:ext cx="8215312" cy="5761037"/>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r>
              <a:rPr lang="he-IL" dirty="0">
                <a:solidFill>
                  <a:prstClr val="black"/>
                </a:solidFill>
                <a:latin typeface="Arial"/>
                <a:cs typeface="Arial"/>
              </a:rPr>
              <a:t>                                                     </a:t>
            </a:r>
            <a:r>
              <a:rPr lang="he-IL" u="sng" dirty="0">
                <a:solidFill>
                  <a:schemeClr val="bg1"/>
                </a:solidFill>
                <a:latin typeface="Arial"/>
                <a:cs typeface="Arial"/>
              </a:rPr>
              <a:t>מיטוזה</a:t>
            </a:r>
            <a:endParaRPr lang="he-IL" u="sng" dirty="0">
              <a:solidFill>
                <a:prstClr val="black"/>
              </a:solidFill>
              <a:latin typeface="Arial"/>
              <a:cs typeface="Arial"/>
            </a:endParaRPr>
          </a:p>
          <a:p>
            <a:pPr algn="r" rtl="1" eaLnBrk="1" fontAlgn="auto" hangingPunct="1">
              <a:spcBef>
                <a:spcPts val="0"/>
              </a:spcBef>
              <a:spcAft>
                <a:spcPts val="0"/>
              </a:spcAft>
              <a:defRPr/>
            </a:pPr>
            <a:r>
              <a:rPr lang="he-IL" dirty="0">
                <a:solidFill>
                  <a:prstClr val="black"/>
                </a:solidFill>
                <a:latin typeface="Arial"/>
                <a:cs typeface="Arial"/>
              </a:rPr>
              <a:t>גוף האדם מורכב מכ-65 ביליון תאים, שמקורם בתא אחד – הביצית המופרית (זיגוטה),</a:t>
            </a:r>
          </a:p>
          <a:p>
            <a:pPr algn="r" rtl="1" eaLnBrk="1" fontAlgn="auto" hangingPunct="1">
              <a:spcBef>
                <a:spcPts val="0"/>
              </a:spcBef>
              <a:spcAft>
                <a:spcPts val="0"/>
              </a:spcAft>
              <a:defRPr/>
            </a:pPr>
            <a:r>
              <a:rPr lang="he-IL" dirty="0">
                <a:solidFill>
                  <a:prstClr val="black"/>
                </a:solidFill>
                <a:latin typeface="Arial"/>
                <a:cs typeface="Arial"/>
              </a:rPr>
              <a:t>שהתחלקה חלוקות רבות ועוקבות (הקרויות חלוקות </a:t>
            </a:r>
            <a:r>
              <a:rPr lang="he-IL" dirty="0">
                <a:solidFill>
                  <a:schemeClr val="accent3"/>
                </a:solidFill>
                <a:latin typeface="Arial"/>
                <a:cs typeface="Arial"/>
              </a:rPr>
              <a:t>מיטוזה</a:t>
            </a:r>
            <a:r>
              <a:rPr lang="he-IL" dirty="0">
                <a:solidFill>
                  <a:prstClr val="black"/>
                </a:solidFill>
                <a:latin typeface="Arial"/>
                <a:cs typeface="Arial"/>
              </a:rPr>
              <a:t>), וכך התפתח יצור רב תאי.</a:t>
            </a:r>
          </a:p>
          <a:p>
            <a:pPr algn="r" rtl="1" eaLnBrk="1" fontAlgn="auto" hangingPunct="1">
              <a:spcBef>
                <a:spcPts val="0"/>
              </a:spcBef>
              <a:spcAft>
                <a:spcPts val="0"/>
              </a:spcAft>
              <a:defRPr/>
            </a:pPr>
            <a:r>
              <a:rPr lang="he-IL" dirty="0">
                <a:solidFill>
                  <a:prstClr val="black"/>
                </a:solidFill>
                <a:latin typeface="Arial"/>
                <a:cs typeface="Arial"/>
              </a:rPr>
              <a:t>תאי הבת הנוצרים בחלוקה המיטוזה זהים מבחינה גנטית לתא האם שממנו הם נוצרו, יש בהם את אותו מספר כרומוזומים (46 כרומוזומים). כך נשמר המטען התורשתי בכל תאי הגוף. </a:t>
            </a:r>
          </a:p>
          <a:p>
            <a:pPr algn="r" rtl="1" eaLnBrk="1" fontAlgn="auto" hangingPunct="1">
              <a:spcBef>
                <a:spcPts val="0"/>
              </a:spcBef>
              <a:spcAft>
                <a:spcPts val="0"/>
              </a:spcAft>
              <a:defRPr/>
            </a:pPr>
            <a:endParaRPr lang="he-IL" dirty="0">
              <a:solidFill>
                <a:prstClr val="black"/>
              </a:solidFill>
              <a:latin typeface="Arial"/>
              <a:cs typeface="Arial"/>
            </a:endParaRPr>
          </a:p>
          <a:p>
            <a:pPr algn="r" rtl="1" eaLnBrk="1" fontAlgn="auto" hangingPunct="1">
              <a:spcBef>
                <a:spcPts val="0"/>
              </a:spcBef>
              <a:spcAft>
                <a:spcPts val="0"/>
              </a:spcAft>
              <a:defRPr/>
            </a:pPr>
            <a:endParaRPr lang="he-IL" dirty="0">
              <a:solidFill>
                <a:prstClr val="black"/>
              </a:solidFill>
              <a:latin typeface="Arial"/>
              <a:cs typeface="Arial"/>
            </a:endParaRPr>
          </a:p>
          <a:p>
            <a:pPr algn="r" rtl="1" eaLnBrk="1" fontAlgn="auto" hangingPunct="1">
              <a:spcBef>
                <a:spcPts val="0"/>
              </a:spcBef>
              <a:spcAft>
                <a:spcPts val="0"/>
              </a:spcAft>
              <a:defRPr/>
            </a:pPr>
            <a:r>
              <a:rPr lang="he-IL" dirty="0">
                <a:solidFill>
                  <a:prstClr val="black"/>
                </a:solidFill>
                <a:latin typeface="Arial"/>
                <a:cs typeface="Arial"/>
              </a:rPr>
              <a:t>                                                       </a:t>
            </a:r>
            <a:r>
              <a:rPr lang="he-IL" b="1" u="sng" dirty="0">
                <a:solidFill>
                  <a:schemeClr val="bg1"/>
                </a:solidFill>
                <a:latin typeface="Arial"/>
                <a:cs typeface="Arial"/>
              </a:rPr>
              <a:t>מיוזה</a:t>
            </a:r>
          </a:p>
          <a:p>
            <a:pPr algn="r" rtl="1" eaLnBrk="1" fontAlgn="auto" hangingPunct="1">
              <a:spcBef>
                <a:spcPts val="0"/>
              </a:spcBef>
              <a:spcAft>
                <a:spcPts val="0"/>
              </a:spcAft>
              <a:defRPr/>
            </a:pPr>
            <a:r>
              <a:rPr lang="he-IL" dirty="0">
                <a:solidFill>
                  <a:prstClr val="black"/>
                </a:solidFill>
                <a:latin typeface="Arial"/>
                <a:cs typeface="Arial"/>
              </a:rPr>
              <a:t>באברי המין (שחלות בנשים ואשכים בגברים), בעקבות חלוקת תאים שיש בהם 46 כרומוזומים, נוצרים תאי מין שיש בהם 23 כרומוזומים. כמובן, חלוקה זו שונה ממיטוזה, והיא נקראת </a:t>
            </a:r>
            <a:r>
              <a:rPr lang="he-IL" dirty="0">
                <a:solidFill>
                  <a:srgbClr val="FF6600"/>
                </a:solidFill>
                <a:latin typeface="Arial"/>
                <a:cs typeface="Arial"/>
              </a:rPr>
              <a:t>מיוזה</a:t>
            </a:r>
            <a:r>
              <a:rPr lang="he-IL" dirty="0">
                <a:solidFill>
                  <a:prstClr val="black"/>
                </a:solidFill>
                <a:latin typeface="Arial"/>
                <a:cs typeface="Arial"/>
              </a:rPr>
              <a:t> (חלוקת הפחתה). </a:t>
            </a:r>
          </a:p>
          <a:p>
            <a:pPr algn="r" rtl="1" eaLnBrk="1" fontAlgn="auto" hangingPunct="1">
              <a:spcBef>
                <a:spcPts val="0"/>
              </a:spcBef>
              <a:spcAft>
                <a:spcPts val="0"/>
              </a:spcAft>
              <a:defRPr/>
            </a:pPr>
            <a:r>
              <a:rPr lang="he-IL" dirty="0">
                <a:solidFill>
                  <a:prstClr val="black"/>
                </a:solidFill>
                <a:latin typeface="Arial"/>
                <a:cs typeface="Arial"/>
              </a:rPr>
              <a:t>בהתלכדות תא זרע ותא ביצית נוצרת ביצית מופרית, הכוללת  46 כרומוזומים.</a:t>
            </a:r>
          </a:p>
          <a:p>
            <a:pPr algn="r" rtl="1" eaLnBrk="1" fontAlgn="auto" hangingPunct="1">
              <a:spcBef>
                <a:spcPts val="0"/>
              </a:spcBef>
              <a:spcAft>
                <a:spcPts val="0"/>
              </a:spcAft>
              <a:defRPr/>
            </a:pPr>
            <a:endParaRPr lang="he-IL" dirty="0">
              <a:solidFill>
                <a:prstClr val="black"/>
              </a:solidFill>
              <a:latin typeface="Arial"/>
              <a:cs typeface="Arial"/>
            </a:endParaRPr>
          </a:p>
          <a:p>
            <a:pPr algn="r" rtl="1" eaLnBrk="1" fontAlgn="auto" hangingPunct="1">
              <a:spcBef>
                <a:spcPts val="0"/>
              </a:spcBef>
              <a:spcAft>
                <a:spcPts val="0"/>
              </a:spcAft>
              <a:defRPr/>
            </a:pPr>
            <a:endParaRPr lang="he-IL" dirty="0">
              <a:solidFill>
                <a:prstClr val="black"/>
              </a:solidFill>
              <a:latin typeface="Arial"/>
              <a:cs typeface="Arial"/>
            </a:endParaRPr>
          </a:p>
          <a:p>
            <a:pPr algn="r" rtl="1" eaLnBrk="1" fontAlgn="auto" hangingPunct="1">
              <a:spcBef>
                <a:spcPts val="0"/>
              </a:spcBef>
              <a:spcAft>
                <a:spcPts val="0"/>
              </a:spcAft>
              <a:defRPr/>
            </a:pPr>
            <a:endParaRPr lang="he-IL" dirty="0">
              <a:solidFill>
                <a:prstClr val="black"/>
              </a:solidFill>
              <a:latin typeface="Arial"/>
              <a:cs typeface="Arial"/>
            </a:endParaRPr>
          </a:p>
          <a:p>
            <a:pPr algn="r" rtl="1" eaLnBrk="1" fontAlgn="auto" hangingPunct="1">
              <a:spcBef>
                <a:spcPts val="0"/>
              </a:spcBef>
              <a:spcAft>
                <a:spcPts val="0"/>
              </a:spcAft>
              <a:defRPr/>
            </a:pPr>
            <a:endParaRPr lang="he-IL" dirty="0">
              <a:solidFill>
                <a:prstClr val="black"/>
              </a:solidFill>
              <a:latin typeface="Arial"/>
              <a:cs typeface="Arial"/>
            </a:endParaRPr>
          </a:p>
          <a:p>
            <a:pPr algn="r" rtl="1" eaLnBrk="1" fontAlgn="auto" hangingPunct="1">
              <a:spcBef>
                <a:spcPts val="0"/>
              </a:spcBef>
              <a:spcAft>
                <a:spcPts val="0"/>
              </a:spcAft>
              <a:defRPr/>
            </a:pPr>
            <a:r>
              <a:rPr lang="he-IL" dirty="0">
                <a:solidFill>
                  <a:prstClr val="black"/>
                </a:solidFill>
                <a:latin typeface="Arial"/>
                <a:cs typeface="Arial"/>
              </a:rPr>
              <a:t>בשיעור זה נעסוק בשני סוגי החלוקה האלה: </a:t>
            </a:r>
            <a:r>
              <a:rPr lang="he-IL" dirty="0">
                <a:solidFill>
                  <a:schemeClr val="accent3"/>
                </a:solidFill>
                <a:latin typeface="Arial"/>
                <a:cs typeface="Arial"/>
              </a:rPr>
              <a:t>מיטוזה</a:t>
            </a:r>
            <a:r>
              <a:rPr lang="he-IL" dirty="0">
                <a:solidFill>
                  <a:prstClr val="black"/>
                </a:solidFill>
                <a:latin typeface="Arial"/>
                <a:cs typeface="Arial"/>
              </a:rPr>
              <a:t> - המתרחשת בכל חלקי הגוף, </a:t>
            </a:r>
          </a:p>
          <a:p>
            <a:pPr algn="r" rtl="1" eaLnBrk="1" fontAlgn="auto" hangingPunct="1">
              <a:spcBef>
                <a:spcPts val="0"/>
              </a:spcBef>
              <a:spcAft>
                <a:spcPts val="0"/>
              </a:spcAft>
              <a:defRPr/>
            </a:pPr>
            <a:r>
              <a:rPr lang="he-IL" dirty="0">
                <a:solidFill>
                  <a:schemeClr val="accent3"/>
                </a:solidFill>
                <a:latin typeface="Arial"/>
                <a:cs typeface="Arial"/>
              </a:rPr>
              <a:t>ומיוזה</a:t>
            </a:r>
            <a:r>
              <a:rPr lang="he-IL" dirty="0">
                <a:solidFill>
                  <a:prstClr val="black"/>
                </a:solidFill>
                <a:latin typeface="Arial"/>
                <a:cs typeface="Arial"/>
              </a:rPr>
              <a:t> -המתרחשת רק באברי המין.</a:t>
            </a:r>
          </a:p>
          <a:p>
            <a:pPr algn="r" rtl="1" eaLnBrk="1" fontAlgn="auto" hangingPunct="1">
              <a:spcBef>
                <a:spcPts val="0"/>
              </a:spcBef>
              <a:spcAft>
                <a:spcPts val="0"/>
              </a:spcAft>
              <a:defRPr/>
            </a:pPr>
            <a:endParaRPr lang="he-IL" dirty="0">
              <a:solidFill>
                <a:prstClr val="black"/>
              </a:solidFill>
              <a:latin typeface="Arial"/>
              <a:cs typeface="Arial"/>
            </a:endParaRPr>
          </a:p>
          <a:p>
            <a:pPr algn="r" rtl="1" eaLnBrk="1" fontAlgn="auto" hangingPunct="1">
              <a:spcBef>
                <a:spcPts val="0"/>
              </a:spcBef>
              <a:spcAft>
                <a:spcPts val="0"/>
              </a:spcAft>
              <a:defRPr/>
            </a:pPr>
            <a:endParaRPr lang="he-IL" dirty="0">
              <a:solidFill>
                <a:prstClr val="black"/>
              </a:solidFill>
              <a:latin typeface="Arial"/>
              <a:cs typeface="Arial"/>
            </a:endParaRPr>
          </a:p>
        </p:txBody>
      </p:sp>
      <p:sp>
        <p:nvSpPr>
          <p:cNvPr id="1741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6E19C524-FB8B-451F-BB33-21E1C69F0061}" type="slidenum">
              <a:rPr lang="he-IL" altLang="he-IL">
                <a:solidFill>
                  <a:srgbClr val="FFFCF7"/>
                </a:solidFill>
              </a:rPr>
              <a:pPr algn="l"/>
              <a:t>2</a:t>
            </a:fld>
            <a:endParaRPr lang="he-IL" altLang="he-IL">
              <a:solidFill>
                <a:srgbClr val="FFFCF7"/>
              </a:solidFill>
            </a:endParaRPr>
          </a:p>
        </p:txBody>
      </p:sp>
      <p:sp>
        <p:nvSpPr>
          <p:cNvPr id="17414"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תהליכי חלוקת תאים בגוף: מיטוזה ומיוזה</a:t>
            </a:r>
            <a:endParaRPr lang="he-IL" altLang="he-IL" sz="1800" smtClean="0"/>
          </a:p>
        </p:txBody>
      </p:sp>
      <p:sp>
        <p:nvSpPr>
          <p:cNvPr id="13" name="Rectangle 3"/>
          <p:cNvSpPr/>
          <p:nvPr/>
        </p:nvSpPr>
        <p:spPr>
          <a:xfrm>
            <a:off x="395288" y="404813"/>
            <a:ext cx="855503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A48EFEDB-E24E-40AE-886D-B09788123F9B}" type="slidenum">
              <a:rPr lang="he-IL" altLang="he-IL">
                <a:solidFill>
                  <a:srgbClr val="FFFCF7"/>
                </a:solidFill>
              </a:rPr>
              <a:pPr algn="l"/>
              <a:t>20</a:t>
            </a:fld>
            <a:endParaRPr lang="he-IL" altLang="he-IL">
              <a:solidFill>
                <a:srgbClr val="FFFCF7"/>
              </a:solidFill>
            </a:endParaRPr>
          </a:p>
        </p:txBody>
      </p:sp>
      <p:sp>
        <p:nvSpPr>
          <p:cNvPr id="45059"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שאלה 4</a:t>
            </a:r>
            <a:endParaRPr lang="he-IL" altLang="he-IL" sz="1800" smtClean="0"/>
          </a:p>
        </p:txBody>
      </p:sp>
      <p:sp>
        <p:nvSpPr>
          <p:cNvPr id="26" name="TextBox 25"/>
          <p:cNvSpPr txBox="1"/>
          <p:nvPr/>
        </p:nvSpPr>
        <p:spPr>
          <a:xfrm>
            <a:off x="4356100" y="692150"/>
            <a:ext cx="4314825" cy="230505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endParaRPr lang="he-IL" b="1" dirty="0">
              <a:solidFill>
                <a:srgbClr val="1D4C72"/>
              </a:solidFill>
            </a:endParaRPr>
          </a:p>
        </p:txBody>
      </p:sp>
      <p:sp>
        <p:nvSpPr>
          <p:cNvPr id="8" name="TextBox 7"/>
          <p:cNvSpPr txBox="1"/>
          <p:nvPr/>
        </p:nvSpPr>
        <p:spPr>
          <a:xfrm>
            <a:off x="684213" y="692150"/>
            <a:ext cx="8242300" cy="2141538"/>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chemeClr val="tx2"/>
                </a:solidFill>
              </a:rPr>
              <a:t>     שאלה 4:</a:t>
            </a:r>
          </a:p>
          <a:p>
            <a:pPr marL="342900" indent="-342900" algn="r" rtl="1">
              <a:spcBef>
                <a:spcPct val="20000"/>
              </a:spcBef>
              <a:defRPr/>
            </a:pPr>
            <a:r>
              <a:rPr lang="he-IL" dirty="0">
                <a:solidFill>
                  <a:schemeClr val="tx2"/>
                </a:solidFill>
                <a:latin typeface="Arial"/>
                <a:cs typeface="Arial"/>
              </a:rPr>
              <a:t>     תהליכי המיטוזה והמיוזה מתרחשים: </a:t>
            </a:r>
            <a:endParaRPr lang="en-US" dirty="0">
              <a:solidFill>
                <a:schemeClr val="tx2"/>
              </a:solidFill>
              <a:latin typeface="Arial"/>
              <a:cs typeface="Arial"/>
            </a:endParaRPr>
          </a:p>
          <a:p>
            <a:pPr marL="342900" indent="-342900" algn="r" rtl="1">
              <a:spcBef>
                <a:spcPct val="20000"/>
              </a:spcBef>
              <a:defRPr/>
            </a:pPr>
            <a:r>
              <a:rPr lang="he-IL" dirty="0">
                <a:solidFill>
                  <a:schemeClr val="tx2"/>
                </a:solidFill>
                <a:latin typeface="Arial"/>
                <a:cs typeface="Arial"/>
              </a:rPr>
              <a:t>     א. שניהם גם יחד ביצירת תאי הגוף                                                                             ב. מיטוזה ביצירת תאי הגוף ומיוזה ביצירת תאי המין                                                ג. מיטוזה ביצירת תאי המין ומיוזה ביצירת תאי הגוף                                                 ד. שניהם גם יחד ביצירת תאי המין</a:t>
            </a:r>
            <a:endParaRPr lang="en-US" dirty="0">
              <a:solidFill>
                <a:schemeClr val="tx2"/>
              </a:solidFill>
              <a:latin typeface="Arial"/>
              <a:cs typeface="Arial"/>
            </a:endParaRPr>
          </a:p>
          <a:p>
            <a:pPr algn="r" rtl="1" eaLnBrk="1" hangingPunct="1">
              <a:defRPr/>
            </a:pPr>
            <a:endParaRPr lang="he-IL" dirty="0">
              <a:solidFill>
                <a:schemeClr val="tx2"/>
              </a:solidFill>
            </a:endParaRPr>
          </a:p>
        </p:txBody>
      </p:sp>
      <p:sp>
        <p:nvSpPr>
          <p:cNvPr id="7"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2C80A3C0-6D08-4AD4-8703-D4A7C7BE4438}" type="slidenum">
              <a:rPr lang="he-IL" altLang="he-IL">
                <a:solidFill>
                  <a:srgbClr val="FFFCF7"/>
                </a:solidFill>
              </a:rPr>
              <a:pPr algn="l"/>
              <a:t>21</a:t>
            </a:fld>
            <a:endParaRPr lang="he-IL" altLang="he-IL">
              <a:solidFill>
                <a:srgbClr val="FFFCF7"/>
              </a:solidFill>
            </a:endParaRPr>
          </a:p>
        </p:txBody>
      </p:sp>
      <p:sp>
        <p:nvSpPr>
          <p:cNvPr id="47107"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26" name="TextBox 25"/>
          <p:cNvSpPr txBox="1"/>
          <p:nvPr/>
        </p:nvSpPr>
        <p:spPr>
          <a:xfrm>
            <a:off x="4356100" y="692150"/>
            <a:ext cx="4314825" cy="230505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endParaRPr lang="he-IL" b="1" dirty="0">
              <a:solidFill>
                <a:srgbClr val="1D4C72"/>
              </a:solidFill>
            </a:endParaRPr>
          </a:p>
        </p:txBody>
      </p:sp>
      <p:sp>
        <p:nvSpPr>
          <p:cNvPr id="19" name="Rectangle 12"/>
          <p:cNvSpPr/>
          <p:nvPr/>
        </p:nvSpPr>
        <p:spPr>
          <a:xfrm>
            <a:off x="509588" y="3074988"/>
            <a:ext cx="8196262" cy="10064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eaLnBrk="1" fontAlgn="auto" hangingPunct="1">
              <a:spcBef>
                <a:spcPts val="0"/>
              </a:spcBef>
              <a:spcAft>
                <a:spcPts val="0"/>
              </a:spcAft>
              <a:defRPr/>
            </a:pPr>
            <a:r>
              <a:rPr lang="he-IL" b="1" dirty="0">
                <a:solidFill>
                  <a:schemeClr val="tx1"/>
                </a:solidFill>
              </a:rPr>
              <a:t>תשובה:</a:t>
            </a:r>
          </a:p>
          <a:p>
            <a:pPr algn="r" rtl="1" eaLnBrk="1" fontAlgn="auto" hangingPunct="1">
              <a:spcBef>
                <a:spcPts val="0"/>
              </a:spcBef>
              <a:spcAft>
                <a:spcPts val="0"/>
              </a:spcAft>
              <a:defRPr/>
            </a:pPr>
            <a:r>
              <a:rPr lang="he-IL" dirty="0">
                <a:solidFill>
                  <a:schemeClr val="tx1"/>
                </a:solidFill>
              </a:rPr>
              <a:t> משפט ב'</a:t>
            </a:r>
          </a:p>
        </p:txBody>
      </p:sp>
      <p:sp>
        <p:nvSpPr>
          <p:cNvPr id="8" name="TextBox 7"/>
          <p:cNvSpPr txBox="1"/>
          <p:nvPr/>
        </p:nvSpPr>
        <p:spPr>
          <a:xfrm>
            <a:off x="684213" y="692150"/>
            <a:ext cx="8242300" cy="2141538"/>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chemeClr val="tx2"/>
                </a:solidFill>
              </a:rPr>
              <a:t>     שאלה 4:</a:t>
            </a:r>
          </a:p>
          <a:p>
            <a:pPr marL="342900" indent="-342900" algn="r" rtl="1">
              <a:spcBef>
                <a:spcPct val="20000"/>
              </a:spcBef>
              <a:defRPr/>
            </a:pPr>
            <a:r>
              <a:rPr lang="he-IL" dirty="0">
                <a:solidFill>
                  <a:schemeClr val="tx2"/>
                </a:solidFill>
                <a:latin typeface="Arial"/>
                <a:cs typeface="Arial"/>
              </a:rPr>
              <a:t>     תהליכי המיטוזה והמיוזה מתרחשים: </a:t>
            </a:r>
            <a:endParaRPr lang="en-US" dirty="0">
              <a:solidFill>
                <a:schemeClr val="tx2"/>
              </a:solidFill>
              <a:latin typeface="Arial"/>
              <a:cs typeface="Arial"/>
            </a:endParaRPr>
          </a:p>
          <a:p>
            <a:pPr marL="342900" indent="-342900" algn="r" rtl="1">
              <a:spcBef>
                <a:spcPct val="20000"/>
              </a:spcBef>
              <a:defRPr/>
            </a:pPr>
            <a:r>
              <a:rPr lang="he-IL" dirty="0">
                <a:solidFill>
                  <a:schemeClr val="tx2"/>
                </a:solidFill>
                <a:latin typeface="Arial"/>
                <a:cs typeface="Arial"/>
              </a:rPr>
              <a:t>     א. שניהם גם יחד ביצירת תאי הגוף                                                                             ב. מיטוזה ביצירת תאי הגוף ומיוזה ביצירת תאי המין                                                ג. מיטוזה ביצירת תאי המין ומיוזה ביצירת תאי הגוף                                                 ד. שניהם גם יחד ביצירת תאי המין</a:t>
            </a:r>
            <a:endParaRPr lang="en-US" dirty="0">
              <a:solidFill>
                <a:schemeClr val="tx2"/>
              </a:solidFill>
              <a:latin typeface="Arial"/>
              <a:cs typeface="Arial"/>
            </a:endParaRPr>
          </a:p>
          <a:p>
            <a:pPr algn="r" rtl="1" eaLnBrk="1" hangingPunct="1">
              <a:defRPr/>
            </a:pPr>
            <a:endParaRPr lang="he-IL" dirty="0">
              <a:solidFill>
                <a:schemeClr val="tx2"/>
              </a:solidFill>
            </a:endParaRPr>
          </a:p>
        </p:txBody>
      </p:sp>
      <p:sp>
        <p:nvSpPr>
          <p:cNvPr id="9"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8313" y="620713"/>
            <a:ext cx="8215312" cy="20161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dirty="0">
              <a:solidFill>
                <a:prstClr val="black"/>
              </a:solidFill>
              <a:latin typeface="Arial"/>
              <a:cs typeface="Arial"/>
            </a:endParaRPr>
          </a:p>
        </p:txBody>
      </p:sp>
      <p:sp>
        <p:nvSpPr>
          <p:cNvPr id="49155"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301D30D9-E09E-4A0D-84E6-57359BC3EA88}" type="slidenum">
              <a:rPr lang="he-IL" altLang="he-IL">
                <a:solidFill>
                  <a:srgbClr val="FFFCF7"/>
                </a:solidFill>
              </a:rPr>
              <a:pPr algn="l"/>
              <a:t>22</a:t>
            </a:fld>
            <a:endParaRPr lang="he-IL" altLang="he-IL">
              <a:solidFill>
                <a:srgbClr val="FFFCF7"/>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5</a:t>
            </a:r>
            <a:endParaRPr lang="he-IL" sz="1800" dirty="0" smtClean="0"/>
          </a:p>
        </p:txBody>
      </p:sp>
      <p:sp>
        <p:nvSpPr>
          <p:cNvPr id="8" name="TextBox 7"/>
          <p:cNvSpPr txBox="1"/>
          <p:nvPr/>
        </p:nvSpPr>
        <p:spPr>
          <a:xfrm>
            <a:off x="539750" y="752475"/>
            <a:ext cx="8183563" cy="1754188"/>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rgbClr val="1D4C72"/>
                </a:solidFill>
              </a:rPr>
              <a:t>שאלה 5:</a:t>
            </a:r>
            <a:endParaRPr lang="he-IL" dirty="0">
              <a:solidFill>
                <a:srgbClr val="1D4C72"/>
              </a:solidFill>
            </a:endParaRPr>
          </a:p>
          <a:p>
            <a:pPr algn="r" rtl="1" eaLnBrk="1" hangingPunct="1">
              <a:buFont typeface="Arial" pitchFamily="34" charset="0"/>
              <a:buNone/>
              <a:defRPr/>
            </a:pPr>
            <a:r>
              <a:rPr lang="he-IL" dirty="0">
                <a:solidFill>
                  <a:schemeClr val="tx2"/>
                </a:solidFill>
              </a:rPr>
              <a:t>איזה תהליך מבין התהליכים הבאים מתרחש אך ורק במיוזה (בחלוקת הפחתה)?                           </a:t>
            </a:r>
          </a:p>
          <a:p>
            <a:pPr algn="r" rtl="1" eaLnBrk="1" hangingPunct="1">
              <a:buFont typeface="Arial" pitchFamily="34" charset="0"/>
              <a:buNone/>
              <a:defRPr/>
            </a:pPr>
            <a:r>
              <a:rPr lang="he-IL" dirty="0">
                <a:solidFill>
                  <a:schemeClr val="tx2"/>
                </a:solidFill>
              </a:rPr>
              <a:t> א. הכרומוזומים ההומולוגיים נצמדים בזוגות </a:t>
            </a:r>
          </a:p>
          <a:p>
            <a:pPr algn="r" rtl="1" eaLnBrk="1" hangingPunct="1">
              <a:buFont typeface="Arial" pitchFamily="34" charset="0"/>
              <a:buNone/>
              <a:defRPr/>
            </a:pPr>
            <a:r>
              <a:rPr lang="he-IL" dirty="0">
                <a:solidFill>
                  <a:schemeClr val="tx2"/>
                </a:solidFill>
              </a:rPr>
              <a:t> ב. הכרומטידות נפרדות ונעות לקטבים</a:t>
            </a:r>
            <a:endParaRPr lang="en-US" dirty="0">
              <a:solidFill>
                <a:schemeClr val="tx2"/>
              </a:solidFill>
            </a:endParaRPr>
          </a:p>
          <a:p>
            <a:pPr algn="r" rtl="1" eaLnBrk="1" hangingPunct="1">
              <a:buFont typeface="Arial" pitchFamily="34" charset="0"/>
              <a:buNone/>
              <a:defRPr/>
            </a:pPr>
            <a:r>
              <a:rPr lang="he-IL" dirty="0">
                <a:solidFill>
                  <a:schemeClr val="tx2"/>
                </a:solidFill>
              </a:rPr>
              <a:t> ג. הכרומוזומים מכפילים את עצמם</a:t>
            </a:r>
            <a:endParaRPr lang="en-US" dirty="0">
              <a:solidFill>
                <a:schemeClr val="tx2"/>
              </a:solidFill>
            </a:endParaRPr>
          </a:p>
          <a:p>
            <a:pPr algn="r" rtl="1" eaLnBrk="1" hangingPunct="1">
              <a:buFont typeface="Arial" pitchFamily="34" charset="0"/>
              <a:buNone/>
              <a:defRPr/>
            </a:pPr>
            <a:r>
              <a:rPr lang="he-IL" dirty="0">
                <a:solidFill>
                  <a:schemeClr val="tx2"/>
                </a:solidFill>
              </a:rPr>
              <a:t> ד. הכרומוזומים נעים למישור המשווה</a:t>
            </a:r>
          </a:p>
        </p:txBody>
      </p:sp>
      <p:sp>
        <p:nvSpPr>
          <p:cNvPr id="7"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8313" y="620713"/>
            <a:ext cx="8215312" cy="20161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dirty="0">
              <a:solidFill>
                <a:prstClr val="black"/>
              </a:solidFill>
              <a:latin typeface="Arial"/>
              <a:cs typeface="Arial"/>
            </a:endParaRPr>
          </a:p>
        </p:txBody>
      </p:sp>
      <p:sp>
        <p:nvSpPr>
          <p:cNvPr id="5017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FB0D1995-CD19-4A3E-A7BC-F4436B00225F}" type="slidenum">
              <a:rPr lang="he-IL" altLang="he-IL">
                <a:solidFill>
                  <a:srgbClr val="FFFCF7"/>
                </a:solidFill>
              </a:rPr>
              <a:pPr algn="l"/>
              <a:t>23</a:t>
            </a:fld>
            <a:endParaRPr lang="he-IL" altLang="he-IL">
              <a:solidFill>
                <a:srgbClr val="FFFCF7"/>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12"/>
          <p:cNvSpPr/>
          <p:nvPr/>
        </p:nvSpPr>
        <p:spPr>
          <a:xfrm>
            <a:off x="539750" y="2924175"/>
            <a:ext cx="8196263" cy="10080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eaLnBrk="1" fontAlgn="auto" hangingPunct="1">
              <a:spcBef>
                <a:spcPts val="0"/>
              </a:spcBef>
              <a:spcAft>
                <a:spcPts val="0"/>
              </a:spcAft>
              <a:defRPr/>
            </a:pPr>
            <a:r>
              <a:rPr lang="he-IL" b="1" dirty="0">
                <a:solidFill>
                  <a:prstClr val="black"/>
                </a:solidFill>
              </a:rPr>
              <a:t>תשובה:</a:t>
            </a:r>
          </a:p>
          <a:p>
            <a:pPr algn="r" rtl="1" eaLnBrk="1" fontAlgn="auto" hangingPunct="1">
              <a:spcBef>
                <a:spcPts val="0"/>
              </a:spcBef>
              <a:spcAft>
                <a:spcPts val="0"/>
              </a:spcAft>
              <a:defRPr/>
            </a:pPr>
            <a:r>
              <a:rPr lang="he-IL" dirty="0">
                <a:solidFill>
                  <a:prstClr val="black"/>
                </a:solidFill>
              </a:rPr>
              <a:t> משפט א'.</a:t>
            </a:r>
          </a:p>
          <a:p>
            <a:pPr algn="r" rtl="1" eaLnBrk="1" fontAlgn="auto" hangingPunct="1">
              <a:spcBef>
                <a:spcPts val="0"/>
              </a:spcBef>
              <a:spcAft>
                <a:spcPts val="0"/>
              </a:spcAft>
              <a:defRPr/>
            </a:pPr>
            <a:r>
              <a:rPr lang="he-IL" dirty="0">
                <a:solidFill>
                  <a:prstClr val="black"/>
                </a:solidFill>
              </a:rPr>
              <a:t>הפרדה בין כרומטידות מתרחשת גם במיטוזה.</a:t>
            </a:r>
          </a:p>
        </p:txBody>
      </p:sp>
      <p:sp>
        <p:nvSpPr>
          <p:cNvPr id="9" name="TextBox 8"/>
          <p:cNvSpPr txBox="1"/>
          <p:nvPr/>
        </p:nvSpPr>
        <p:spPr>
          <a:xfrm>
            <a:off x="539750" y="752475"/>
            <a:ext cx="8183563" cy="1754188"/>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rgbClr val="1D4C72"/>
                </a:solidFill>
              </a:rPr>
              <a:t>שאלה 5:</a:t>
            </a:r>
            <a:endParaRPr lang="he-IL" dirty="0">
              <a:solidFill>
                <a:srgbClr val="1D4C72"/>
              </a:solidFill>
            </a:endParaRPr>
          </a:p>
          <a:p>
            <a:pPr algn="r" rtl="1" eaLnBrk="1" hangingPunct="1">
              <a:buFont typeface="Arial" pitchFamily="34" charset="0"/>
              <a:buNone/>
              <a:defRPr/>
            </a:pPr>
            <a:r>
              <a:rPr lang="he-IL" dirty="0">
                <a:solidFill>
                  <a:schemeClr val="tx2"/>
                </a:solidFill>
              </a:rPr>
              <a:t>איזה תהליך מבין התהליכים הבאים מתרחש אך ורק במיוזה (בחלוקת הפחתה)?                           </a:t>
            </a:r>
          </a:p>
          <a:p>
            <a:pPr algn="r" rtl="1" eaLnBrk="1" hangingPunct="1">
              <a:buFont typeface="Arial" pitchFamily="34" charset="0"/>
              <a:buNone/>
              <a:defRPr/>
            </a:pPr>
            <a:r>
              <a:rPr lang="he-IL" dirty="0">
                <a:solidFill>
                  <a:schemeClr val="tx2"/>
                </a:solidFill>
              </a:rPr>
              <a:t> א. הכרומוזומים ההומולוגיים נצמדים בזוגות </a:t>
            </a:r>
          </a:p>
          <a:p>
            <a:pPr algn="r" rtl="1" eaLnBrk="1" hangingPunct="1">
              <a:buFont typeface="Arial" pitchFamily="34" charset="0"/>
              <a:buNone/>
              <a:defRPr/>
            </a:pPr>
            <a:r>
              <a:rPr lang="he-IL" dirty="0">
                <a:solidFill>
                  <a:schemeClr val="tx2"/>
                </a:solidFill>
              </a:rPr>
              <a:t> ב. הכרומטידות נפרדות ונעות לקטבים</a:t>
            </a:r>
            <a:endParaRPr lang="en-US" dirty="0">
              <a:solidFill>
                <a:schemeClr val="tx2"/>
              </a:solidFill>
            </a:endParaRPr>
          </a:p>
          <a:p>
            <a:pPr algn="r" rtl="1" eaLnBrk="1" hangingPunct="1">
              <a:buFont typeface="Arial" pitchFamily="34" charset="0"/>
              <a:buNone/>
              <a:defRPr/>
            </a:pPr>
            <a:r>
              <a:rPr lang="he-IL" dirty="0">
                <a:solidFill>
                  <a:schemeClr val="tx2"/>
                </a:solidFill>
              </a:rPr>
              <a:t> ג. הכרומוזומים מכפילים את עצמם</a:t>
            </a:r>
            <a:endParaRPr lang="en-US" dirty="0">
              <a:solidFill>
                <a:schemeClr val="tx2"/>
              </a:solidFill>
            </a:endParaRPr>
          </a:p>
          <a:p>
            <a:pPr algn="r" rtl="1" eaLnBrk="1" hangingPunct="1">
              <a:buFont typeface="Arial" pitchFamily="34" charset="0"/>
              <a:buNone/>
              <a:defRPr/>
            </a:pPr>
            <a:r>
              <a:rPr lang="he-IL" dirty="0">
                <a:solidFill>
                  <a:schemeClr val="tx2"/>
                </a:solidFill>
              </a:rPr>
              <a:t> ד. הכרומוזומים נעים למישור המשווה</a:t>
            </a:r>
          </a:p>
        </p:txBody>
      </p:sp>
      <p:sp>
        <p:nvSpPr>
          <p:cNvPr id="10"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30196870-F5B3-4E72-A6D0-566FFCAFBF1F}" type="slidenum">
              <a:rPr lang="he-IL" altLang="he-IL">
                <a:solidFill>
                  <a:srgbClr val="FFFCF7"/>
                </a:solidFill>
              </a:rPr>
              <a:pPr algn="l"/>
              <a:t>24</a:t>
            </a:fld>
            <a:endParaRPr lang="he-IL" altLang="he-IL">
              <a:solidFill>
                <a:srgbClr val="FFFCF7"/>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chemeClr val="accent3"/>
                </a:solidFill>
                <a:ea typeface="+mn-ea"/>
              </a:rPr>
              <a:t>סימולציית השוואה מיטוזה-מיוזה</a:t>
            </a:r>
            <a:endParaRPr lang="he-IL" sz="1800" dirty="0" smtClean="0">
              <a:solidFill>
                <a:schemeClr val="accent6">
                  <a:lumMod val="50000"/>
                  <a:lumOff val="50000"/>
                </a:schemeClr>
              </a:solidFill>
            </a:endParaRPr>
          </a:p>
        </p:txBody>
      </p:sp>
      <p:sp>
        <p:nvSpPr>
          <p:cNvPr id="7" name="TextBox 6"/>
          <p:cNvSpPr txBox="1"/>
          <p:nvPr/>
        </p:nvSpPr>
        <p:spPr>
          <a:xfrm>
            <a:off x="2771775" y="4551363"/>
            <a:ext cx="3822700" cy="39687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r>
              <a:rPr lang="he-IL" dirty="0">
                <a:solidFill>
                  <a:prstClr val="black"/>
                </a:solidFill>
                <a:latin typeface="Arial"/>
                <a:cs typeface="Arial"/>
                <a:hlinkClick r:id="rId2"/>
              </a:rPr>
              <a:t>סימולציה: השוואה בין מיוזה למיטוזה</a:t>
            </a:r>
            <a:endParaRPr lang="he-IL" dirty="0">
              <a:solidFill>
                <a:prstClr val="black"/>
              </a:solidFill>
              <a:latin typeface="Arial"/>
              <a:cs typeface="Arial"/>
            </a:endParaRPr>
          </a:p>
        </p:txBody>
      </p:sp>
      <p:pic>
        <p:nvPicPr>
          <p:cNvPr id="512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484313"/>
            <a:ext cx="6831012"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8313" y="620713"/>
            <a:ext cx="8215312" cy="20161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dirty="0">
              <a:solidFill>
                <a:prstClr val="black"/>
              </a:solidFill>
              <a:latin typeface="Arial"/>
              <a:cs typeface="Arial"/>
            </a:endParaRPr>
          </a:p>
        </p:txBody>
      </p:sp>
      <p:sp>
        <p:nvSpPr>
          <p:cNvPr id="52227"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564BD0DB-7F16-4EE1-8F21-16A5B6C7CE49}" type="slidenum">
              <a:rPr lang="he-IL" altLang="he-IL">
                <a:solidFill>
                  <a:srgbClr val="FFFCF7"/>
                </a:solidFill>
              </a:rPr>
              <a:pPr algn="l"/>
              <a:t>25</a:t>
            </a:fld>
            <a:endParaRPr lang="he-IL" altLang="he-IL">
              <a:solidFill>
                <a:srgbClr val="FFFCF7"/>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6</a:t>
            </a:r>
            <a:endParaRPr lang="he-IL" sz="1800" dirty="0" smtClean="0"/>
          </a:p>
        </p:txBody>
      </p:sp>
      <p:sp>
        <p:nvSpPr>
          <p:cNvPr id="7" name="TextBox 6"/>
          <p:cNvSpPr txBox="1"/>
          <p:nvPr/>
        </p:nvSpPr>
        <p:spPr>
          <a:xfrm>
            <a:off x="539750" y="752475"/>
            <a:ext cx="8183563" cy="646113"/>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rgbClr val="1D4C72"/>
                </a:solidFill>
              </a:rPr>
              <a:t>שאלה 6:</a:t>
            </a:r>
            <a:endParaRPr lang="he-IL" dirty="0">
              <a:solidFill>
                <a:srgbClr val="1D4C72"/>
              </a:solidFill>
            </a:endParaRPr>
          </a:p>
          <a:p>
            <a:pPr algn="r" rtl="1" eaLnBrk="1" hangingPunct="1">
              <a:defRPr/>
            </a:pPr>
            <a:r>
              <a:rPr lang="he-IL" dirty="0">
                <a:solidFill>
                  <a:schemeClr val="tx2"/>
                </a:solidFill>
              </a:rPr>
              <a:t>השוו בין המיטוזה למיוזה בעזרת מילוי הטבלה הבאה:</a:t>
            </a:r>
          </a:p>
        </p:txBody>
      </p:sp>
      <p:graphicFrame>
        <p:nvGraphicFramePr>
          <p:cNvPr id="2" name="טבלה 1"/>
          <p:cNvGraphicFramePr>
            <a:graphicFrameLocks noGrp="1"/>
          </p:cNvGraphicFramePr>
          <p:nvPr/>
        </p:nvGraphicFramePr>
        <p:xfrm>
          <a:off x="514350" y="1844675"/>
          <a:ext cx="8234363" cy="4162425"/>
        </p:xfrm>
        <a:graphic>
          <a:graphicData uri="http://schemas.openxmlformats.org/drawingml/2006/table">
            <a:tbl>
              <a:tblPr rtl="1" firstRow="1" bandRow="1">
                <a:tableStyleId>{5C22544A-7EE6-4342-B048-85BDC9FD1C3A}</a:tableStyleId>
              </a:tblPr>
              <a:tblGrid>
                <a:gridCol w="4978224"/>
                <a:gridCol w="1605114"/>
                <a:gridCol w="1651025"/>
              </a:tblGrid>
              <a:tr h="599546">
                <a:tc>
                  <a:txBody>
                    <a:bodyPr/>
                    <a:lstStyle/>
                    <a:p>
                      <a:pPr rtl="1"/>
                      <a:endParaRPr lang="he-IL" sz="1800" dirty="0"/>
                    </a:p>
                  </a:txBody>
                  <a:tcPr marL="91436" marR="91436" marT="45722" marB="45722"/>
                </a:tc>
                <a:tc>
                  <a:txBody>
                    <a:bodyPr/>
                    <a:lstStyle/>
                    <a:p>
                      <a:pPr rtl="1"/>
                      <a:r>
                        <a:rPr lang="he-IL" sz="1800" dirty="0" smtClean="0"/>
                        <a:t>מיטוזה</a:t>
                      </a:r>
                      <a:endParaRPr lang="he-IL" sz="1800" dirty="0"/>
                    </a:p>
                  </a:txBody>
                  <a:tcPr marL="91436" marR="91436" marT="45722" marB="45722"/>
                </a:tc>
                <a:tc>
                  <a:txBody>
                    <a:bodyPr/>
                    <a:lstStyle/>
                    <a:p>
                      <a:pPr rtl="1"/>
                      <a:r>
                        <a:rPr lang="he-IL" sz="1800" dirty="0" smtClean="0"/>
                        <a:t>מיוזה</a:t>
                      </a:r>
                      <a:endParaRPr lang="he-IL" sz="1800" dirty="0"/>
                    </a:p>
                  </a:txBody>
                  <a:tcPr marL="91436" marR="91436" marT="45722" marB="45722"/>
                </a:tc>
              </a:tr>
              <a:tr h="552626">
                <a:tc>
                  <a:txBody>
                    <a:bodyPr/>
                    <a:lstStyle/>
                    <a:p>
                      <a:pPr rtl="1"/>
                      <a:r>
                        <a:rPr lang="he-IL" sz="1800" dirty="0" smtClean="0"/>
                        <a:t>היכן היא</a:t>
                      </a:r>
                      <a:r>
                        <a:rPr lang="he-IL" sz="1800" baseline="0" dirty="0" smtClean="0"/>
                        <a:t> מתרחשת בגוף?</a:t>
                      </a:r>
                      <a:endParaRPr lang="he-IL" sz="1800" dirty="0"/>
                    </a:p>
                  </a:txBody>
                  <a:tcPr marL="91436" marR="91436" marT="45722" marB="45722"/>
                </a:tc>
                <a:tc>
                  <a:txBody>
                    <a:bodyPr/>
                    <a:lstStyle/>
                    <a:p>
                      <a:pPr rtl="1"/>
                      <a:endParaRPr lang="he-IL" sz="1800" dirty="0"/>
                    </a:p>
                  </a:txBody>
                  <a:tcPr marL="91436" marR="91436" marT="45722" marB="45722"/>
                </a:tc>
                <a:tc>
                  <a:txBody>
                    <a:bodyPr/>
                    <a:lstStyle/>
                    <a:p>
                      <a:pPr rtl="1"/>
                      <a:endParaRPr lang="he-IL" sz="1800" dirty="0"/>
                    </a:p>
                  </a:txBody>
                  <a:tcPr marL="91436" marR="91436" marT="45722" marB="45722"/>
                </a:tc>
              </a:tr>
              <a:tr h="648097">
                <a:tc>
                  <a:txBody>
                    <a:bodyPr/>
                    <a:lstStyle/>
                    <a:p>
                      <a:pPr rtl="1"/>
                      <a:r>
                        <a:rPr lang="he-IL" sz="1800" dirty="0" smtClean="0"/>
                        <a:t> </a:t>
                      </a:r>
                      <a:r>
                        <a:rPr lang="he-IL" sz="1800" dirty="0" smtClean="0">
                          <a:solidFill>
                            <a:schemeClr val="tx1"/>
                          </a:solidFill>
                        </a:rPr>
                        <a:t>במהלך החיים, מתי </a:t>
                      </a:r>
                      <a:r>
                        <a:rPr lang="he-IL" sz="1800" dirty="0" smtClean="0"/>
                        <a:t>היא מתרחשת?</a:t>
                      </a:r>
                      <a:endParaRPr lang="he-IL" sz="1800" dirty="0"/>
                    </a:p>
                  </a:txBody>
                  <a:tcPr marL="91436" marR="91436" marT="45722" marB="45722"/>
                </a:tc>
                <a:tc>
                  <a:txBody>
                    <a:bodyPr/>
                    <a:lstStyle/>
                    <a:p>
                      <a:pPr rtl="1"/>
                      <a:endParaRPr lang="he-IL" sz="1800" dirty="0"/>
                    </a:p>
                  </a:txBody>
                  <a:tcPr marL="91436" marR="91436" marT="45722" marB="45722"/>
                </a:tc>
                <a:tc>
                  <a:txBody>
                    <a:bodyPr/>
                    <a:lstStyle/>
                    <a:p>
                      <a:pPr rtl="1"/>
                      <a:endParaRPr lang="he-IL" sz="1800" dirty="0"/>
                    </a:p>
                  </a:txBody>
                  <a:tcPr marL="91436" marR="91436" marT="45722" marB="45722"/>
                </a:tc>
              </a:tr>
              <a:tr h="792119">
                <a:tc>
                  <a:txBody>
                    <a:bodyPr/>
                    <a:lstStyle/>
                    <a:p>
                      <a:pPr rtl="1"/>
                      <a:r>
                        <a:rPr lang="he-IL" sz="1800" dirty="0" smtClean="0"/>
                        <a:t>תפקידה הוא:</a:t>
                      </a:r>
                      <a:endParaRPr lang="he-IL" sz="1800" dirty="0"/>
                    </a:p>
                  </a:txBody>
                  <a:tcPr marL="91436" marR="91436" marT="45722" marB="45722"/>
                </a:tc>
                <a:tc>
                  <a:txBody>
                    <a:bodyPr/>
                    <a:lstStyle/>
                    <a:p>
                      <a:pPr rtl="1"/>
                      <a:endParaRPr lang="he-IL" sz="1800" dirty="0"/>
                    </a:p>
                  </a:txBody>
                  <a:tcPr marL="91436" marR="91436" marT="45722" marB="45722"/>
                </a:tc>
                <a:tc>
                  <a:txBody>
                    <a:bodyPr/>
                    <a:lstStyle/>
                    <a:p>
                      <a:pPr rtl="1"/>
                      <a:endParaRPr lang="he-IL" sz="1800" dirty="0"/>
                    </a:p>
                  </a:txBody>
                  <a:tcPr marL="91436" marR="91436" marT="45722" marB="45722"/>
                </a:tc>
              </a:tr>
              <a:tr h="923551">
                <a:tc>
                  <a:txBody>
                    <a:bodyPr/>
                    <a:lstStyle/>
                    <a:p>
                      <a:pPr rtl="1"/>
                      <a:r>
                        <a:rPr lang="he-IL" sz="1800" dirty="0" smtClean="0"/>
                        <a:t>יש בתהליך</a:t>
                      </a:r>
                      <a:r>
                        <a:rPr lang="he-IL" sz="1800" baseline="0" dirty="0" smtClean="0"/>
                        <a:t> הפרדה בין כרומוזומים הומולוגיים (כן/לא)</a:t>
                      </a:r>
                      <a:endParaRPr lang="he-IL" sz="1800" dirty="0"/>
                    </a:p>
                  </a:txBody>
                  <a:tcPr marL="91436" marR="91436" marT="45722" marB="45722"/>
                </a:tc>
                <a:tc>
                  <a:txBody>
                    <a:bodyPr/>
                    <a:lstStyle/>
                    <a:p>
                      <a:pPr rtl="1"/>
                      <a:endParaRPr lang="he-IL" sz="1800" dirty="0"/>
                    </a:p>
                  </a:txBody>
                  <a:tcPr marL="91436" marR="91436" marT="45722" marB="45722"/>
                </a:tc>
                <a:tc>
                  <a:txBody>
                    <a:bodyPr/>
                    <a:lstStyle/>
                    <a:p>
                      <a:pPr rtl="1"/>
                      <a:endParaRPr lang="he-IL" sz="1800" dirty="0"/>
                    </a:p>
                  </a:txBody>
                  <a:tcPr marL="91436" marR="91436" marT="45722" marB="45722"/>
                </a:tc>
              </a:tr>
              <a:tr h="646486">
                <a:tc>
                  <a:txBody>
                    <a:bodyPr/>
                    <a:lstStyle/>
                    <a:p>
                      <a:pPr rtl="1"/>
                      <a:r>
                        <a:rPr lang="he-IL" sz="1800" b="0" baseline="0" dirty="0" smtClean="0">
                          <a:solidFill>
                            <a:schemeClr val="tx1"/>
                          </a:solidFill>
                        </a:rPr>
                        <a:t>תאי</a:t>
                      </a:r>
                      <a:r>
                        <a:rPr lang="he-IL" sz="1800" b="1" baseline="0" dirty="0" smtClean="0">
                          <a:solidFill>
                            <a:schemeClr val="tx1"/>
                          </a:solidFill>
                        </a:rPr>
                        <a:t> </a:t>
                      </a:r>
                      <a:r>
                        <a:rPr lang="he-IL" sz="1800" baseline="0" dirty="0" smtClean="0">
                          <a:solidFill>
                            <a:schemeClr val="tx1"/>
                          </a:solidFill>
                        </a:rPr>
                        <a:t>ה</a:t>
                      </a:r>
                      <a:r>
                        <a:rPr lang="he-IL" sz="1800" baseline="0" dirty="0" smtClean="0"/>
                        <a:t>בת הם </a:t>
                      </a:r>
                      <a:r>
                        <a:rPr lang="he-IL" sz="1800" baseline="0" noProof="1" smtClean="0"/>
                        <a:t>הפלואידים/דיפלואידים</a:t>
                      </a:r>
                      <a:endParaRPr lang="he-IL" sz="1800" noProof="1"/>
                    </a:p>
                  </a:txBody>
                  <a:tcPr marL="91436" marR="91436" marT="45722" marB="45722"/>
                </a:tc>
                <a:tc>
                  <a:txBody>
                    <a:bodyPr/>
                    <a:lstStyle/>
                    <a:p>
                      <a:pPr rtl="1"/>
                      <a:endParaRPr lang="he-IL" sz="1800" dirty="0"/>
                    </a:p>
                  </a:txBody>
                  <a:tcPr marL="91436" marR="91436" marT="45722" marB="45722"/>
                </a:tc>
                <a:tc>
                  <a:txBody>
                    <a:bodyPr/>
                    <a:lstStyle/>
                    <a:p>
                      <a:pPr rtl="1"/>
                      <a:endParaRPr lang="he-IL" sz="1800" dirty="0"/>
                    </a:p>
                  </a:txBody>
                  <a:tcPr marL="91436" marR="91436" marT="45722" marB="45722"/>
                </a:tc>
              </a:tr>
            </a:tbl>
          </a:graphicData>
        </a:graphic>
      </p:graphicFrame>
      <p:sp>
        <p:nvSpPr>
          <p:cNvPr id="8"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8313" y="620713"/>
            <a:ext cx="8215312" cy="20161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dirty="0">
              <a:solidFill>
                <a:prstClr val="black"/>
              </a:solidFill>
              <a:latin typeface="Arial"/>
              <a:cs typeface="Arial"/>
            </a:endParaRPr>
          </a:p>
        </p:txBody>
      </p:sp>
      <p:sp>
        <p:nvSpPr>
          <p:cNvPr id="53251"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0D138C81-9640-4CAE-AF29-65AD86B1AB3B}" type="slidenum">
              <a:rPr lang="he-IL" altLang="he-IL">
                <a:solidFill>
                  <a:srgbClr val="FFFCF7"/>
                </a:solidFill>
              </a:rPr>
              <a:pPr algn="l"/>
              <a:t>26</a:t>
            </a:fld>
            <a:endParaRPr lang="he-IL" altLang="he-IL">
              <a:solidFill>
                <a:srgbClr val="FFFCF7"/>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468313" y="465138"/>
            <a:ext cx="8183562" cy="923925"/>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rgbClr val="1D4C72"/>
                </a:solidFill>
              </a:rPr>
              <a:t>שאלה 6:</a:t>
            </a:r>
            <a:endParaRPr lang="he-IL" dirty="0">
              <a:solidFill>
                <a:srgbClr val="1D4C72"/>
              </a:solidFill>
            </a:endParaRPr>
          </a:p>
          <a:p>
            <a:pPr algn="r" rtl="1" eaLnBrk="1" hangingPunct="1">
              <a:defRPr/>
            </a:pPr>
            <a:r>
              <a:rPr lang="he-IL" dirty="0">
                <a:solidFill>
                  <a:schemeClr val="tx2"/>
                </a:solidFill>
              </a:rPr>
              <a:t>השוו בין המיטוזה למיוזה באדם בעזרת מילוי הטבלה הבאה:</a:t>
            </a:r>
          </a:p>
          <a:p>
            <a:pPr algn="r" rtl="1" eaLnBrk="1" hangingPunct="1">
              <a:defRPr/>
            </a:pPr>
            <a:endParaRPr lang="he-IL" dirty="0">
              <a:solidFill>
                <a:schemeClr val="tx2"/>
              </a:solidFill>
            </a:endParaRPr>
          </a:p>
        </p:txBody>
      </p:sp>
      <p:graphicFrame>
        <p:nvGraphicFramePr>
          <p:cNvPr id="2" name="טבלה 1"/>
          <p:cNvGraphicFramePr>
            <a:graphicFrameLocks noGrp="1"/>
          </p:cNvGraphicFramePr>
          <p:nvPr/>
        </p:nvGraphicFramePr>
        <p:xfrm>
          <a:off x="373063" y="1341438"/>
          <a:ext cx="8516937" cy="4621213"/>
        </p:xfrm>
        <a:graphic>
          <a:graphicData uri="http://schemas.openxmlformats.org/drawingml/2006/table">
            <a:tbl>
              <a:tblPr rtl="1" firstRow="1" bandRow="1">
                <a:tableStyleId>{5C22544A-7EE6-4342-B048-85BDC9FD1C3A}</a:tableStyleId>
              </a:tblPr>
              <a:tblGrid>
                <a:gridCol w="3365221"/>
                <a:gridCol w="2366808"/>
                <a:gridCol w="2784908"/>
              </a:tblGrid>
              <a:tr h="599601">
                <a:tc>
                  <a:txBody>
                    <a:bodyPr/>
                    <a:lstStyle/>
                    <a:p>
                      <a:pPr rtl="1"/>
                      <a:endParaRPr lang="he-IL" sz="1800" dirty="0"/>
                    </a:p>
                  </a:txBody>
                  <a:tcPr marL="91438" marR="91438" marT="45726" marB="45726"/>
                </a:tc>
                <a:tc>
                  <a:txBody>
                    <a:bodyPr/>
                    <a:lstStyle/>
                    <a:p>
                      <a:pPr rtl="1"/>
                      <a:r>
                        <a:rPr lang="he-IL" sz="1800" dirty="0" smtClean="0"/>
                        <a:t>מיטוזה</a:t>
                      </a:r>
                      <a:endParaRPr lang="he-IL" sz="1800" dirty="0"/>
                    </a:p>
                  </a:txBody>
                  <a:tcPr marL="91438" marR="91438" marT="45726" marB="45726"/>
                </a:tc>
                <a:tc>
                  <a:txBody>
                    <a:bodyPr/>
                    <a:lstStyle/>
                    <a:p>
                      <a:pPr rtl="1"/>
                      <a:r>
                        <a:rPr lang="he-IL" sz="1800" dirty="0" smtClean="0"/>
                        <a:t>מיוזה</a:t>
                      </a:r>
                      <a:endParaRPr lang="he-IL" sz="1800" dirty="0"/>
                    </a:p>
                  </a:txBody>
                  <a:tcPr marL="91438" marR="91438" marT="45726" marB="45726"/>
                </a:tc>
              </a:tr>
              <a:tr h="640163">
                <a:tc>
                  <a:txBody>
                    <a:bodyPr/>
                    <a:lstStyle/>
                    <a:p>
                      <a:pPr rtl="1"/>
                      <a:r>
                        <a:rPr lang="he-IL" sz="1800" dirty="0" smtClean="0"/>
                        <a:t>היכן היא</a:t>
                      </a:r>
                      <a:r>
                        <a:rPr lang="he-IL" sz="1800" baseline="0" dirty="0" smtClean="0"/>
                        <a:t> מתרחשת בגוף?</a:t>
                      </a:r>
                      <a:endParaRPr lang="he-IL" sz="1800" dirty="0"/>
                    </a:p>
                  </a:txBody>
                  <a:tcPr marL="91438" marR="91438" marT="45726" marB="45726"/>
                </a:tc>
                <a:tc>
                  <a:txBody>
                    <a:bodyPr/>
                    <a:lstStyle/>
                    <a:p>
                      <a:pPr rtl="1"/>
                      <a:r>
                        <a:rPr lang="he-IL" sz="1800" dirty="0" smtClean="0"/>
                        <a:t>בכל חלקי הגוף</a:t>
                      </a:r>
                      <a:endParaRPr lang="he-IL" sz="1800" dirty="0"/>
                    </a:p>
                  </a:txBody>
                  <a:tcPr marL="91438" marR="91438" marT="45726" marB="45726"/>
                </a:tc>
                <a:tc>
                  <a:txBody>
                    <a:bodyPr/>
                    <a:lstStyle/>
                    <a:p>
                      <a:pPr rtl="1"/>
                      <a:r>
                        <a:rPr lang="he-IL" sz="1800" dirty="0" smtClean="0"/>
                        <a:t>באברי המין</a:t>
                      </a:r>
                    </a:p>
                    <a:p>
                      <a:pPr rtl="1"/>
                      <a:r>
                        <a:rPr lang="he-IL" sz="1800" dirty="0" smtClean="0"/>
                        <a:t>(שחלות ואשכים)</a:t>
                      </a:r>
                      <a:endParaRPr lang="he-IL" sz="1800" dirty="0"/>
                    </a:p>
                  </a:txBody>
                  <a:tcPr marL="91438" marR="91438" marT="45726" marB="45726"/>
                </a:tc>
              </a:tr>
              <a:tr h="1188874">
                <a:tc>
                  <a:txBody>
                    <a:bodyPr/>
                    <a:lstStyle/>
                    <a:p>
                      <a:pPr rtl="1"/>
                      <a:r>
                        <a:rPr lang="he-IL" sz="1800" dirty="0" smtClean="0">
                          <a:solidFill>
                            <a:schemeClr val="tx1"/>
                          </a:solidFill>
                        </a:rPr>
                        <a:t>במהלך החיים, מתי </a:t>
                      </a:r>
                      <a:r>
                        <a:rPr lang="he-IL" sz="1800" dirty="0" smtClean="0"/>
                        <a:t>היא מתרחשת?</a:t>
                      </a:r>
                      <a:endParaRPr lang="he-IL" sz="1800" dirty="0"/>
                    </a:p>
                  </a:txBody>
                  <a:tcPr marL="91438" marR="91438" marT="45726" marB="45726"/>
                </a:tc>
                <a:tc>
                  <a:txBody>
                    <a:bodyPr/>
                    <a:lstStyle/>
                    <a:p>
                      <a:pPr rtl="1"/>
                      <a:r>
                        <a:rPr lang="he-IL" sz="1800" dirty="0" smtClean="0"/>
                        <a:t>במשך כל החיים (כולל התקופה העוברית)</a:t>
                      </a:r>
                      <a:endParaRPr lang="he-IL" sz="1800" dirty="0"/>
                    </a:p>
                  </a:txBody>
                  <a:tcPr marL="91438" marR="91438" marT="45726" marB="45726"/>
                </a:tc>
                <a:tc>
                  <a:txBody>
                    <a:bodyPr/>
                    <a:lstStyle/>
                    <a:p>
                      <a:pPr rtl="1"/>
                      <a:r>
                        <a:rPr lang="he-IL" sz="1800" dirty="0" smtClean="0"/>
                        <a:t>בזכר:</a:t>
                      </a:r>
                      <a:r>
                        <a:rPr lang="he-IL" sz="1800" baseline="0" dirty="0" smtClean="0"/>
                        <a:t> </a:t>
                      </a:r>
                      <a:r>
                        <a:rPr lang="he-IL" sz="1800" dirty="0" smtClean="0"/>
                        <a:t>מגיל ההתבגרות ואילך</a:t>
                      </a:r>
                    </a:p>
                    <a:p>
                      <a:pPr rtl="1"/>
                      <a:r>
                        <a:rPr lang="he-IL" sz="1800" dirty="0" smtClean="0"/>
                        <a:t>בנקבה: מגיל ההתבגרות* ועד סיום המחזור החודשי (בסביבות גיל 50-45)</a:t>
                      </a:r>
                      <a:endParaRPr lang="he-IL" sz="1800" dirty="0"/>
                    </a:p>
                  </a:txBody>
                  <a:tcPr marL="91438" marR="91438" marT="45726" marB="45726"/>
                </a:tc>
              </a:tr>
              <a:tr h="792191">
                <a:tc>
                  <a:txBody>
                    <a:bodyPr/>
                    <a:lstStyle/>
                    <a:p>
                      <a:pPr rtl="1"/>
                      <a:r>
                        <a:rPr lang="he-IL" sz="1800" dirty="0" smtClean="0"/>
                        <a:t>תפקידה הוא:</a:t>
                      </a:r>
                      <a:endParaRPr lang="he-IL" sz="1800" dirty="0"/>
                    </a:p>
                  </a:txBody>
                  <a:tcPr marL="91438" marR="91438" marT="45726" marB="45726"/>
                </a:tc>
                <a:tc>
                  <a:txBody>
                    <a:bodyPr/>
                    <a:lstStyle/>
                    <a:p>
                      <a:pPr rtl="1"/>
                      <a:r>
                        <a:rPr lang="he-IL" sz="1800" b="0" dirty="0" smtClean="0">
                          <a:solidFill>
                            <a:schemeClr val="tx1"/>
                          </a:solidFill>
                        </a:rPr>
                        <a:t>גדילה</a:t>
                      </a:r>
                      <a:endParaRPr lang="he-IL" sz="1800" b="0" dirty="0">
                        <a:solidFill>
                          <a:schemeClr val="tx1"/>
                        </a:solidFill>
                      </a:endParaRPr>
                    </a:p>
                  </a:txBody>
                  <a:tcPr marL="91438" marR="91438" marT="45726" marB="45726"/>
                </a:tc>
                <a:tc>
                  <a:txBody>
                    <a:bodyPr/>
                    <a:lstStyle/>
                    <a:p>
                      <a:pPr rtl="1"/>
                      <a:r>
                        <a:rPr lang="he-IL" sz="1800" dirty="0" smtClean="0"/>
                        <a:t>יצירת תאי מין</a:t>
                      </a:r>
                      <a:endParaRPr lang="he-IL" sz="1800" dirty="0"/>
                    </a:p>
                  </a:txBody>
                  <a:tcPr marL="91438" marR="91438" marT="45726" marB="45726"/>
                </a:tc>
              </a:tr>
              <a:tr h="753839">
                <a:tc>
                  <a:txBody>
                    <a:bodyPr/>
                    <a:lstStyle/>
                    <a:p>
                      <a:pPr rtl="1"/>
                      <a:r>
                        <a:rPr lang="he-IL" sz="1800" dirty="0" smtClean="0"/>
                        <a:t>יש בתהליך</a:t>
                      </a:r>
                      <a:r>
                        <a:rPr lang="he-IL" sz="1800" baseline="0" dirty="0" smtClean="0"/>
                        <a:t> הפרדה בין כרומוזומים הומולוגיים (כן/לא)</a:t>
                      </a:r>
                      <a:endParaRPr lang="he-IL" sz="1800" dirty="0"/>
                    </a:p>
                  </a:txBody>
                  <a:tcPr marL="91438" marR="91438" marT="45726" marB="45726"/>
                </a:tc>
                <a:tc>
                  <a:txBody>
                    <a:bodyPr/>
                    <a:lstStyle/>
                    <a:p>
                      <a:pPr rtl="1"/>
                      <a:r>
                        <a:rPr lang="he-IL" sz="1800" dirty="0" smtClean="0"/>
                        <a:t>לא</a:t>
                      </a:r>
                      <a:endParaRPr lang="he-IL" sz="1800" dirty="0"/>
                    </a:p>
                  </a:txBody>
                  <a:tcPr marL="91438" marR="91438" marT="45726" marB="45726"/>
                </a:tc>
                <a:tc>
                  <a:txBody>
                    <a:bodyPr/>
                    <a:lstStyle/>
                    <a:p>
                      <a:pPr rtl="1"/>
                      <a:r>
                        <a:rPr lang="he-IL" sz="1800" dirty="0" smtClean="0"/>
                        <a:t>כן</a:t>
                      </a:r>
                      <a:endParaRPr lang="he-IL" sz="1800" dirty="0"/>
                    </a:p>
                  </a:txBody>
                  <a:tcPr marL="91438" marR="91438" marT="45726" marB="45726"/>
                </a:tc>
              </a:tr>
              <a:tr h="646545">
                <a:tc>
                  <a:txBody>
                    <a:bodyPr/>
                    <a:lstStyle/>
                    <a:p>
                      <a:pPr rtl="1"/>
                      <a:r>
                        <a:rPr lang="he-IL" sz="1800" b="0" baseline="0" dirty="0" smtClean="0">
                          <a:solidFill>
                            <a:schemeClr val="tx1"/>
                          </a:solidFill>
                        </a:rPr>
                        <a:t>תאי </a:t>
                      </a:r>
                      <a:r>
                        <a:rPr lang="he-IL" sz="1800" baseline="0" dirty="0" smtClean="0"/>
                        <a:t>הבת הם </a:t>
                      </a:r>
                      <a:r>
                        <a:rPr lang="he-IL" sz="1800" baseline="0" noProof="1" smtClean="0"/>
                        <a:t>הפלואידים/דיפלואידים</a:t>
                      </a:r>
                      <a:endParaRPr lang="he-IL" sz="1800" noProof="1"/>
                    </a:p>
                  </a:txBody>
                  <a:tcPr marL="91438" marR="91438" marT="45726" marB="45726"/>
                </a:tc>
                <a:tc>
                  <a:txBody>
                    <a:bodyPr/>
                    <a:lstStyle/>
                    <a:p>
                      <a:pPr rtl="1"/>
                      <a:r>
                        <a:rPr lang="he-IL" sz="1800" dirty="0" smtClean="0"/>
                        <a:t>דיפלואידים</a:t>
                      </a:r>
                      <a:endParaRPr lang="he-IL" sz="1800" dirty="0"/>
                    </a:p>
                  </a:txBody>
                  <a:tcPr marL="91438" marR="91438" marT="45726" marB="45726"/>
                </a:tc>
                <a:tc>
                  <a:txBody>
                    <a:bodyPr/>
                    <a:lstStyle/>
                    <a:p>
                      <a:pPr rtl="1"/>
                      <a:r>
                        <a:rPr lang="he-IL" sz="1800" noProof="1" smtClean="0"/>
                        <a:t>הפלואידים</a:t>
                      </a:r>
                      <a:endParaRPr lang="he-IL" sz="1800" noProof="1"/>
                    </a:p>
                  </a:txBody>
                  <a:tcPr marL="91438" marR="91438" marT="45726" marB="45726"/>
                </a:tc>
              </a:tr>
            </a:tbl>
          </a:graphicData>
        </a:graphic>
      </p:graphicFrame>
      <p:sp>
        <p:nvSpPr>
          <p:cNvPr id="8" name="TextBox 7"/>
          <p:cNvSpPr txBox="1"/>
          <p:nvPr/>
        </p:nvSpPr>
        <p:spPr>
          <a:xfrm>
            <a:off x="439738" y="6210300"/>
            <a:ext cx="8183562" cy="584200"/>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sz="1600" dirty="0">
                <a:solidFill>
                  <a:prstClr val="black"/>
                </a:solidFill>
              </a:rPr>
              <a:t>*תהליך המיוזה בשחלות אישה מתחיל בתקופה העוברית עוד בהיותה ברחם אימה, אולם הוא מושלם </a:t>
            </a:r>
          </a:p>
          <a:p>
            <a:pPr algn="r" rtl="1" eaLnBrk="1" hangingPunct="1">
              <a:defRPr/>
            </a:pPr>
            <a:r>
              <a:rPr lang="he-IL" sz="1600" dirty="0">
                <a:solidFill>
                  <a:prstClr val="black"/>
                </a:solidFill>
              </a:rPr>
              <a:t> החל מגיל ההתבגרות.  </a:t>
            </a:r>
            <a:endParaRPr lang="he-IL" dirty="0">
              <a:solidFill>
                <a:prstClr val="black"/>
              </a:solidFill>
            </a:endParaRPr>
          </a:p>
        </p:txBody>
      </p:sp>
      <p:sp>
        <p:nvSpPr>
          <p:cNvPr id="9"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8313" y="620713"/>
            <a:ext cx="8215312" cy="20161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dirty="0">
              <a:solidFill>
                <a:prstClr val="black"/>
              </a:solidFill>
              <a:latin typeface="Arial"/>
              <a:cs typeface="Arial"/>
            </a:endParaRPr>
          </a:p>
        </p:txBody>
      </p:sp>
      <p:sp>
        <p:nvSpPr>
          <p:cNvPr id="54275"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540103B2-A2C5-4DB7-AAE1-9C1BB249F0A4}" type="slidenum">
              <a:rPr lang="he-IL" altLang="he-IL">
                <a:solidFill>
                  <a:srgbClr val="FFFCF7"/>
                </a:solidFill>
              </a:rPr>
              <a:pPr algn="l"/>
              <a:t>27</a:t>
            </a:fld>
            <a:endParaRPr lang="he-IL" altLang="he-IL">
              <a:solidFill>
                <a:srgbClr val="FFFCF7"/>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7</a:t>
            </a:r>
            <a:endParaRPr lang="he-IL" sz="1800" dirty="0" smtClean="0"/>
          </a:p>
        </p:txBody>
      </p:sp>
      <p:sp>
        <p:nvSpPr>
          <p:cNvPr id="7" name="TextBox 6"/>
          <p:cNvSpPr txBox="1"/>
          <p:nvPr/>
        </p:nvSpPr>
        <p:spPr>
          <a:xfrm>
            <a:off x="539750" y="752475"/>
            <a:ext cx="8183563" cy="5354638"/>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rgbClr val="1D4C72"/>
                </a:solidFill>
              </a:rPr>
              <a:t>שאלה 7:</a:t>
            </a:r>
          </a:p>
          <a:p>
            <a:pPr algn="r" rtl="1" eaLnBrk="1" hangingPunct="1">
              <a:defRPr/>
            </a:pPr>
            <a:endParaRPr lang="he-IL" dirty="0">
              <a:solidFill>
                <a:srgbClr val="1D4C72"/>
              </a:solidFill>
            </a:endParaRPr>
          </a:p>
          <a:p>
            <a:pPr algn="r" rtl="1" eaLnBrk="1" hangingPunct="1">
              <a:defRPr/>
            </a:pPr>
            <a:r>
              <a:rPr lang="he-IL" dirty="0">
                <a:solidFill>
                  <a:schemeClr val="tx2"/>
                </a:solidFill>
              </a:rPr>
              <a:t>שני תאים, תא 1 ותא 2, עוברים חלוקה.</a:t>
            </a:r>
            <a:endParaRPr lang="en-US" dirty="0">
              <a:solidFill>
                <a:schemeClr val="tx2"/>
              </a:solidFill>
            </a:endParaRPr>
          </a:p>
          <a:p>
            <a:pPr algn="r" rtl="1" eaLnBrk="1" hangingPunct="1">
              <a:defRPr/>
            </a:pPr>
            <a:r>
              <a:rPr lang="he-IL" dirty="0">
                <a:solidFill>
                  <a:schemeClr val="tx2"/>
                </a:solidFill>
              </a:rPr>
              <a:t>בגרפים שלפניך מוצגת כמות ה-</a:t>
            </a:r>
            <a:r>
              <a:rPr lang="en-US" dirty="0">
                <a:solidFill>
                  <a:schemeClr val="tx2"/>
                </a:solidFill>
              </a:rPr>
              <a:t>DNA</a:t>
            </a:r>
            <a:r>
              <a:rPr lang="he-IL" dirty="0">
                <a:solidFill>
                  <a:schemeClr val="tx2"/>
                </a:solidFill>
              </a:rPr>
              <a:t>, מן השלב </a:t>
            </a:r>
            <a:r>
              <a:rPr lang="he-IL" u="sng" dirty="0">
                <a:solidFill>
                  <a:schemeClr val="tx2"/>
                </a:solidFill>
              </a:rPr>
              <a:t>שלפני</a:t>
            </a:r>
            <a:r>
              <a:rPr lang="he-IL" dirty="0">
                <a:solidFill>
                  <a:schemeClr val="tx2"/>
                </a:solidFill>
              </a:rPr>
              <a:t> החלוקה (שלב א) עד לסיום החלוקה. בכל אחד מן השלבים המוצגים בגרפים, מוצגת כמות ה-</a:t>
            </a:r>
            <a:r>
              <a:rPr lang="en-US" dirty="0">
                <a:solidFill>
                  <a:schemeClr val="tx2"/>
                </a:solidFill>
              </a:rPr>
              <a:t>DNA</a:t>
            </a:r>
            <a:r>
              <a:rPr lang="he-IL" dirty="0">
                <a:solidFill>
                  <a:schemeClr val="tx2"/>
                </a:solidFill>
              </a:rPr>
              <a:t> בתא </a:t>
            </a:r>
            <a:r>
              <a:rPr lang="he-IL" u="sng" dirty="0">
                <a:solidFill>
                  <a:schemeClr val="tx2"/>
                </a:solidFill>
              </a:rPr>
              <a:t>בודד</a:t>
            </a:r>
            <a:r>
              <a:rPr lang="he-IL" dirty="0">
                <a:solidFill>
                  <a:schemeClr val="tx2"/>
                </a:solidFill>
              </a:rPr>
              <a:t>.</a:t>
            </a:r>
            <a:r>
              <a:rPr lang="en-US" dirty="0">
                <a:solidFill>
                  <a:schemeClr val="tx2"/>
                </a:solidFill>
              </a:rPr>
              <a:t> </a:t>
            </a:r>
          </a:p>
          <a:p>
            <a:pPr algn="r" rtl="1" eaLnBrk="1" hangingPunct="1">
              <a:defRPr/>
            </a:pPr>
            <a:r>
              <a:rPr lang="he-IL" b="1" dirty="0">
                <a:solidFill>
                  <a:schemeClr val="tx2"/>
                </a:solidFill>
              </a:rPr>
              <a:t> </a:t>
            </a:r>
            <a:endParaRPr lang="en-US" dirty="0">
              <a:solidFill>
                <a:schemeClr val="tx2"/>
              </a:solidFill>
            </a:endParaRPr>
          </a:p>
          <a:p>
            <a:pPr algn="r" rtl="1" eaLnBrk="1" hangingPunct="1">
              <a:defRPr/>
            </a:pPr>
            <a:r>
              <a:rPr lang="he-IL" b="1" dirty="0">
                <a:solidFill>
                  <a:schemeClr val="tx2"/>
                </a:solidFill>
              </a:rPr>
              <a:t> </a:t>
            </a:r>
            <a:endParaRPr lang="en-US" dirty="0">
              <a:solidFill>
                <a:schemeClr val="tx2"/>
              </a:solidFill>
            </a:endParaRPr>
          </a:p>
          <a:p>
            <a:pPr algn="r" rtl="1" eaLnBrk="1" hangingPunct="1">
              <a:defRPr/>
            </a:pPr>
            <a:r>
              <a:rPr lang="he-IL" b="1" dirty="0">
                <a:solidFill>
                  <a:schemeClr val="tx2"/>
                </a:solidFill>
              </a:rPr>
              <a:t> </a:t>
            </a:r>
            <a:endParaRPr lang="en-US" dirty="0">
              <a:solidFill>
                <a:schemeClr val="tx2"/>
              </a:solidFill>
            </a:endParaRPr>
          </a:p>
          <a:p>
            <a:pPr algn="r" rtl="1" eaLnBrk="1" hangingPunct="1">
              <a:defRPr/>
            </a:pPr>
            <a:r>
              <a:rPr lang="he-IL" dirty="0">
                <a:solidFill>
                  <a:schemeClr val="tx2"/>
                </a:solidFill>
              </a:rPr>
              <a:t> </a:t>
            </a:r>
            <a:endParaRPr lang="en-US" dirty="0">
              <a:solidFill>
                <a:schemeClr val="tx2"/>
              </a:solidFill>
            </a:endParaRPr>
          </a:p>
          <a:p>
            <a:pPr algn="r" rtl="1" eaLnBrk="1" hangingPunct="1">
              <a:defRPr/>
            </a:pPr>
            <a:endParaRPr lang="en-US" dirty="0">
              <a:solidFill>
                <a:schemeClr val="tx2"/>
              </a:solidFill>
            </a:endParaRPr>
          </a:p>
          <a:p>
            <a:pPr algn="r" rtl="1" eaLnBrk="1" hangingPunct="1">
              <a:defRPr/>
            </a:pPr>
            <a:r>
              <a:rPr lang="he-IL" dirty="0">
                <a:solidFill>
                  <a:schemeClr val="tx2"/>
                </a:solidFill>
              </a:rPr>
              <a:t> </a:t>
            </a:r>
            <a:endParaRPr lang="en-US" dirty="0">
              <a:solidFill>
                <a:schemeClr val="tx2"/>
              </a:solidFill>
            </a:endParaRPr>
          </a:p>
          <a:p>
            <a:pPr algn="r" rtl="1" eaLnBrk="1" hangingPunct="1">
              <a:defRPr/>
            </a:pPr>
            <a:r>
              <a:rPr lang="he-IL" dirty="0">
                <a:solidFill>
                  <a:schemeClr val="tx2"/>
                </a:solidFill>
              </a:rPr>
              <a:t> </a:t>
            </a:r>
            <a:endParaRPr lang="en-US" dirty="0">
              <a:solidFill>
                <a:schemeClr val="tx2"/>
              </a:solidFill>
            </a:endParaRPr>
          </a:p>
          <a:p>
            <a:pPr algn="r" rtl="1" eaLnBrk="1" hangingPunct="1">
              <a:defRPr/>
            </a:pPr>
            <a:endParaRPr lang="he-IL" dirty="0">
              <a:solidFill>
                <a:schemeClr val="tx2"/>
              </a:solidFill>
            </a:endParaRPr>
          </a:p>
          <a:p>
            <a:pPr algn="r" rtl="1" eaLnBrk="1" hangingPunct="1">
              <a:defRPr/>
            </a:pPr>
            <a:endParaRPr lang="he-IL" dirty="0">
              <a:solidFill>
                <a:schemeClr val="tx2"/>
              </a:solidFill>
            </a:endParaRPr>
          </a:p>
          <a:p>
            <a:pPr algn="r" rtl="1" eaLnBrk="1" hangingPunct="1">
              <a:defRPr/>
            </a:pPr>
            <a:r>
              <a:rPr lang="he-IL" dirty="0">
                <a:solidFill>
                  <a:schemeClr val="tx2"/>
                </a:solidFill>
              </a:rPr>
              <a:t>איזה סוג של חלוקה עובר תא 1, ואיזה סוג של חלוקה עובר תא 2?</a:t>
            </a:r>
          </a:p>
          <a:p>
            <a:pPr algn="r" rtl="1" eaLnBrk="1" hangingPunct="1">
              <a:defRPr/>
            </a:pPr>
            <a:r>
              <a:rPr lang="he-IL" dirty="0">
                <a:solidFill>
                  <a:schemeClr val="tx2"/>
                </a:solidFill>
              </a:rPr>
              <a:t>נמק את תשובתך על פי הגרפים.</a:t>
            </a:r>
            <a:endParaRPr lang="en-US" dirty="0">
              <a:solidFill>
                <a:schemeClr val="tx2"/>
              </a:solidFill>
            </a:endParaRPr>
          </a:p>
          <a:p>
            <a:pPr algn="r" rtl="1" eaLnBrk="1" hangingPunct="1">
              <a:defRPr/>
            </a:pPr>
            <a:r>
              <a:rPr lang="he-IL" b="1" dirty="0">
                <a:solidFill>
                  <a:schemeClr val="tx2"/>
                </a:solidFill>
              </a:rPr>
              <a:t/>
            </a:r>
            <a:br>
              <a:rPr lang="he-IL" b="1" dirty="0">
                <a:solidFill>
                  <a:schemeClr val="tx2"/>
                </a:solidFill>
              </a:rPr>
            </a:br>
            <a:endParaRPr lang="he-IL" dirty="0">
              <a:solidFill>
                <a:schemeClr val="tx2"/>
              </a:solidFill>
            </a:endParaRPr>
          </a:p>
          <a:p>
            <a:pPr algn="r" rtl="1" eaLnBrk="1" hangingPunct="1">
              <a:defRPr/>
            </a:pPr>
            <a:endParaRPr lang="he-IL" dirty="0">
              <a:solidFill>
                <a:srgbClr val="1D4C72"/>
              </a:solidFill>
            </a:endParaRPr>
          </a:p>
        </p:txBody>
      </p:sp>
      <p:pic>
        <p:nvPicPr>
          <p:cNvPr id="5427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324100"/>
            <a:ext cx="6842125"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8313" y="620713"/>
            <a:ext cx="8215312" cy="20161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dirty="0">
              <a:solidFill>
                <a:prstClr val="black"/>
              </a:solidFill>
              <a:latin typeface="Arial"/>
              <a:cs typeface="Arial"/>
            </a:endParaRPr>
          </a:p>
        </p:txBody>
      </p:sp>
      <p:sp>
        <p:nvSpPr>
          <p:cNvPr id="5529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A0BCF26F-E3EF-4515-9E1B-60DEBC1B8EB0}" type="slidenum">
              <a:rPr lang="he-IL" altLang="he-IL">
                <a:solidFill>
                  <a:srgbClr val="FFFCF7"/>
                </a:solidFill>
              </a:rPr>
              <a:pPr algn="l"/>
              <a:t>28</a:t>
            </a:fld>
            <a:endParaRPr lang="he-IL" altLang="he-IL">
              <a:solidFill>
                <a:srgbClr val="FFFCF7"/>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539750" y="558800"/>
            <a:ext cx="8183563" cy="923925"/>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rgbClr val="1D4C72"/>
                </a:solidFill>
              </a:rPr>
              <a:t>שאלה 7: </a:t>
            </a:r>
            <a:endParaRPr lang="en-US" dirty="0">
              <a:solidFill>
                <a:srgbClr val="1F497D"/>
              </a:solidFill>
            </a:endParaRPr>
          </a:p>
          <a:p>
            <a:pPr algn="r" rtl="1" eaLnBrk="1" hangingPunct="1">
              <a:defRPr/>
            </a:pPr>
            <a:endParaRPr lang="he-IL" dirty="0">
              <a:solidFill>
                <a:srgbClr val="1F497D"/>
              </a:solidFill>
            </a:endParaRPr>
          </a:p>
          <a:p>
            <a:pPr algn="r" rtl="1" eaLnBrk="1" hangingPunct="1">
              <a:defRPr/>
            </a:pPr>
            <a:endParaRPr lang="he-IL" dirty="0">
              <a:solidFill>
                <a:srgbClr val="1F497D"/>
              </a:solidFill>
            </a:endParaRPr>
          </a:p>
        </p:txBody>
      </p:sp>
      <p:pic>
        <p:nvPicPr>
          <p:cNvPr id="5530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744538"/>
            <a:ext cx="684053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p:nvPr/>
        </p:nvSpPr>
        <p:spPr>
          <a:xfrm>
            <a:off x="571500" y="4572000"/>
            <a:ext cx="8196263" cy="207168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eaLnBrk="1" fontAlgn="auto" hangingPunct="1">
              <a:spcBef>
                <a:spcPts val="0"/>
              </a:spcBef>
              <a:spcAft>
                <a:spcPts val="0"/>
              </a:spcAft>
              <a:defRPr/>
            </a:pPr>
            <a:r>
              <a:rPr lang="he-IL" b="1" dirty="0">
                <a:solidFill>
                  <a:prstClr val="black"/>
                </a:solidFill>
              </a:rPr>
              <a:t>תשובה:</a:t>
            </a:r>
          </a:p>
          <a:p>
            <a:pPr algn="r" rtl="1" eaLnBrk="1" hangingPunct="1">
              <a:defRPr/>
            </a:pPr>
            <a:r>
              <a:rPr lang="he-IL" dirty="0">
                <a:solidFill>
                  <a:prstClr val="black"/>
                </a:solidFill>
              </a:rPr>
              <a:t> תשובה : </a:t>
            </a:r>
          </a:p>
          <a:p>
            <a:pPr algn="r" rtl="1" eaLnBrk="1" hangingPunct="1">
              <a:defRPr/>
            </a:pPr>
            <a:r>
              <a:rPr lang="he-IL" dirty="0">
                <a:solidFill>
                  <a:prstClr val="black"/>
                </a:solidFill>
              </a:rPr>
              <a:t>תא 1 עובר חלוקת הפחתה / מיוזה, ותא 2 עובר חלוקה מיטוטית / מיטוזה.</a:t>
            </a:r>
          </a:p>
          <a:p>
            <a:pPr algn="r" rtl="1" eaLnBrk="1" hangingPunct="1">
              <a:defRPr/>
            </a:pPr>
            <a:r>
              <a:rPr lang="he-IL" dirty="0">
                <a:solidFill>
                  <a:prstClr val="black"/>
                </a:solidFill>
              </a:rPr>
              <a:t>נימוק: בתא 1 יש, בתא בודד, בסוף התהליך, מחצית מה-</a:t>
            </a:r>
            <a:r>
              <a:rPr lang="en-US" dirty="0">
                <a:solidFill>
                  <a:prstClr val="black"/>
                </a:solidFill>
              </a:rPr>
              <a:t>DNA</a:t>
            </a:r>
            <a:r>
              <a:rPr lang="he-IL" dirty="0">
                <a:solidFill>
                  <a:prstClr val="black"/>
                </a:solidFill>
              </a:rPr>
              <a:t> שיש בתא בודד בתחילתו = מיוזה. </a:t>
            </a:r>
          </a:p>
          <a:p>
            <a:pPr algn="r" rtl="1" eaLnBrk="1" hangingPunct="1">
              <a:defRPr/>
            </a:pPr>
            <a:r>
              <a:rPr lang="he-IL" dirty="0">
                <a:solidFill>
                  <a:prstClr val="black"/>
                </a:solidFill>
              </a:rPr>
              <a:t>בתא 2 יש בתא בודד, בסוף התהליך, כמות </a:t>
            </a:r>
            <a:r>
              <a:rPr lang="en-US" dirty="0">
                <a:solidFill>
                  <a:prstClr val="black"/>
                </a:solidFill>
              </a:rPr>
              <a:t>DNA</a:t>
            </a:r>
            <a:r>
              <a:rPr lang="he-IL" dirty="0">
                <a:solidFill>
                  <a:prstClr val="black"/>
                </a:solidFill>
              </a:rPr>
              <a:t> זהה לזו שיש בתא בודד בתחילת התהליך = מיטוזה.</a:t>
            </a:r>
          </a:p>
          <a:p>
            <a:pPr algn="r" rtl="1" eaLnBrk="1" hangingPunct="1">
              <a:defRPr/>
            </a:pPr>
            <a:r>
              <a:rPr lang="he-IL" dirty="0">
                <a:solidFill>
                  <a:prstClr val="black"/>
                </a:solidFill>
              </a:rPr>
              <a:t>         </a:t>
            </a:r>
            <a:endParaRPr lang="he-IL" dirty="0">
              <a:solidFill>
                <a:srgbClr val="1D4C72"/>
              </a:solidFill>
            </a:endParaRPr>
          </a:p>
        </p:txBody>
      </p:sp>
      <p:sp>
        <p:nvSpPr>
          <p:cNvPr id="9" name="TextBox 8"/>
          <p:cNvSpPr txBox="1"/>
          <p:nvPr/>
        </p:nvSpPr>
        <p:spPr>
          <a:xfrm>
            <a:off x="857250" y="3084513"/>
            <a:ext cx="6291263" cy="1724025"/>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u="sng" dirty="0">
                <a:solidFill>
                  <a:schemeClr val="accent3"/>
                </a:solidFill>
              </a:rPr>
              <a:t>בשתי החלוקות</a:t>
            </a:r>
          </a:p>
          <a:p>
            <a:pPr algn="r" rtl="1" eaLnBrk="1" hangingPunct="1">
              <a:defRPr/>
            </a:pPr>
            <a:r>
              <a:rPr lang="he-IL" u="sng" dirty="0">
                <a:solidFill>
                  <a:srgbClr val="1D4C72"/>
                </a:solidFill>
              </a:rPr>
              <a:t>בשלב א</a:t>
            </a:r>
            <a:r>
              <a:rPr lang="he-IL" dirty="0">
                <a:solidFill>
                  <a:srgbClr val="1D4C72"/>
                </a:solidFill>
              </a:rPr>
              <a:t>' חלה הכפלת הכרומוזומים</a:t>
            </a:r>
          </a:p>
          <a:p>
            <a:pPr algn="r" rtl="1" eaLnBrk="1" hangingPunct="1">
              <a:defRPr/>
            </a:pPr>
            <a:r>
              <a:rPr lang="he-IL" dirty="0">
                <a:solidFill>
                  <a:schemeClr val="tx2"/>
                </a:solidFill>
              </a:rPr>
              <a:t>(ההכפלה נעשית </a:t>
            </a:r>
            <a:r>
              <a:rPr lang="he-IL" dirty="0">
                <a:solidFill>
                  <a:srgbClr val="1D4C72"/>
                </a:solidFill>
              </a:rPr>
              <a:t>לפני תחילת החלוקה בשלב </a:t>
            </a:r>
            <a:r>
              <a:rPr lang="en-US" dirty="0">
                <a:solidFill>
                  <a:srgbClr val="1D4C72"/>
                </a:solidFill>
              </a:rPr>
              <a:t>G</a:t>
            </a:r>
            <a:r>
              <a:rPr lang="he-IL" dirty="0">
                <a:solidFill>
                  <a:srgbClr val="1D4C72"/>
                </a:solidFill>
              </a:rPr>
              <a:t> במחזור התא).</a:t>
            </a:r>
          </a:p>
          <a:p>
            <a:pPr algn="r" rtl="1" eaLnBrk="1" hangingPunct="1">
              <a:defRPr/>
            </a:pPr>
            <a:r>
              <a:rPr lang="he-IL" dirty="0">
                <a:solidFill>
                  <a:srgbClr val="1D4C72"/>
                </a:solidFill>
              </a:rPr>
              <a:t>לאחר ההכפלה, כל כרומוזום מורכב משתי כרומטידות </a:t>
            </a:r>
          </a:p>
          <a:p>
            <a:pPr algn="r" rtl="1" eaLnBrk="1" hangingPunct="1">
              <a:defRPr/>
            </a:pPr>
            <a:r>
              <a:rPr lang="he-IL" dirty="0">
                <a:solidFill>
                  <a:srgbClr val="1D4C72"/>
                </a:solidFill>
              </a:rPr>
              <a:t>ולכן </a:t>
            </a:r>
            <a:r>
              <a:rPr lang="he-IL" u="sng" dirty="0">
                <a:solidFill>
                  <a:srgbClr val="1D4C72"/>
                </a:solidFill>
              </a:rPr>
              <a:t>בשלב ב</a:t>
            </a:r>
            <a:r>
              <a:rPr lang="he-IL" dirty="0">
                <a:solidFill>
                  <a:srgbClr val="1D4C72"/>
                </a:solidFill>
              </a:rPr>
              <a:t>' כמות ה-</a:t>
            </a:r>
            <a:r>
              <a:rPr lang="en-US" dirty="0">
                <a:solidFill>
                  <a:srgbClr val="1D4C72"/>
                </a:solidFill>
              </a:rPr>
              <a:t>DNA</a:t>
            </a:r>
            <a:r>
              <a:rPr lang="he-IL" dirty="0">
                <a:solidFill>
                  <a:srgbClr val="1D4C72"/>
                </a:solidFill>
              </a:rPr>
              <a:t> כפולה)</a:t>
            </a:r>
            <a:endParaRPr lang="he-IL" dirty="0">
              <a:solidFill>
                <a:prstClr val="black"/>
              </a:solidFill>
            </a:endParaRPr>
          </a:p>
          <a:p>
            <a:pPr algn="r" rtl="1" eaLnBrk="1" hangingPunct="1">
              <a:defRPr/>
            </a:pPr>
            <a:endParaRPr lang="he-IL" dirty="0">
              <a:solidFill>
                <a:prstClr val="black"/>
              </a:solidFill>
            </a:endParaRPr>
          </a:p>
        </p:txBody>
      </p:sp>
      <p:sp>
        <p:nvSpPr>
          <p:cNvPr id="10" name="TextBox 9"/>
          <p:cNvSpPr txBox="1"/>
          <p:nvPr/>
        </p:nvSpPr>
        <p:spPr>
          <a:xfrm>
            <a:off x="2511425" y="523875"/>
            <a:ext cx="1063625" cy="47625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u="sng" dirty="0">
                <a:solidFill>
                  <a:srgbClr val="1D4C72"/>
                </a:solidFill>
              </a:rPr>
              <a:t>מיטוזה</a:t>
            </a:r>
            <a:endParaRPr lang="he-IL" dirty="0">
              <a:solidFill>
                <a:prstClr val="black"/>
              </a:solidFill>
            </a:endParaRPr>
          </a:p>
          <a:p>
            <a:pPr algn="r" rtl="1" eaLnBrk="1" hangingPunct="1">
              <a:defRPr/>
            </a:pPr>
            <a:endParaRPr lang="he-IL" dirty="0">
              <a:solidFill>
                <a:prstClr val="black"/>
              </a:solidFill>
            </a:endParaRPr>
          </a:p>
        </p:txBody>
      </p:sp>
      <p:sp>
        <p:nvSpPr>
          <p:cNvPr id="11" name="TextBox 10"/>
          <p:cNvSpPr txBox="1"/>
          <p:nvPr/>
        </p:nvSpPr>
        <p:spPr>
          <a:xfrm>
            <a:off x="5715000" y="519113"/>
            <a:ext cx="1063625" cy="47625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u="sng" dirty="0">
                <a:solidFill>
                  <a:srgbClr val="1D4C72"/>
                </a:solidFill>
              </a:rPr>
              <a:t>מיוזה</a:t>
            </a:r>
            <a:endParaRPr lang="he-IL" dirty="0">
              <a:solidFill>
                <a:prstClr val="black"/>
              </a:solidFill>
            </a:endParaRPr>
          </a:p>
          <a:p>
            <a:pPr algn="r" rtl="1" eaLnBrk="1" hangingPunct="1">
              <a:defRPr/>
            </a:pPr>
            <a:endParaRPr lang="he-IL" dirty="0">
              <a:solidFill>
                <a:prstClr val="black"/>
              </a:solidFill>
            </a:endParaRPr>
          </a:p>
        </p:txBody>
      </p:sp>
      <p:sp>
        <p:nvSpPr>
          <p:cNvPr id="12" name="TextBox 11"/>
          <p:cNvSpPr txBox="1"/>
          <p:nvPr/>
        </p:nvSpPr>
        <p:spPr>
          <a:xfrm>
            <a:off x="7524750" y="1370013"/>
            <a:ext cx="1411288" cy="611187"/>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sz="1600" dirty="0">
                <a:solidFill>
                  <a:schemeClr val="accent3"/>
                </a:solidFill>
              </a:rPr>
              <a:t>אחרי החלוקה </a:t>
            </a:r>
          </a:p>
          <a:p>
            <a:pPr algn="r" rtl="1" eaLnBrk="1" hangingPunct="1">
              <a:defRPr/>
            </a:pPr>
            <a:r>
              <a:rPr lang="he-IL" sz="1600" dirty="0">
                <a:solidFill>
                  <a:schemeClr val="accent3"/>
                </a:solidFill>
              </a:rPr>
              <a:t>הראשונה</a:t>
            </a:r>
            <a:endParaRPr lang="he-IL" sz="1600" dirty="0">
              <a:solidFill>
                <a:prstClr val="black"/>
              </a:solidFill>
            </a:endParaRPr>
          </a:p>
          <a:p>
            <a:pPr algn="r" rtl="1" eaLnBrk="1" hangingPunct="1">
              <a:defRPr/>
            </a:pPr>
            <a:endParaRPr lang="he-IL" dirty="0">
              <a:solidFill>
                <a:prstClr val="black"/>
              </a:solidFill>
            </a:endParaRPr>
          </a:p>
        </p:txBody>
      </p:sp>
      <p:sp>
        <p:nvSpPr>
          <p:cNvPr id="13" name="TextBox 12"/>
          <p:cNvSpPr txBox="1"/>
          <p:nvPr/>
        </p:nvSpPr>
        <p:spPr>
          <a:xfrm>
            <a:off x="7677150" y="2014538"/>
            <a:ext cx="1411288" cy="609600"/>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sz="1600" dirty="0">
                <a:solidFill>
                  <a:schemeClr val="accent3"/>
                </a:solidFill>
              </a:rPr>
              <a:t>אחרי החלוקה </a:t>
            </a:r>
          </a:p>
          <a:p>
            <a:pPr algn="r" rtl="1" eaLnBrk="1" hangingPunct="1">
              <a:defRPr/>
            </a:pPr>
            <a:r>
              <a:rPr lang="he-IL" sz="1600" dirty="0">
                <a:solidFill>
                  <a:schemeClr val="accent3"/>
                </a:solidFill>
              </a:rPr>
              <a:t>השנייה</a:t>
            </a:r>
            <a:endParaRPr lang="he-IL" sz="1600" dirty="0">
              <a:solidFill>
                <a:prstClr val="black"/>
              </a:solidFill>
            </a:endParaRPr>
          </a:p>
          <a:p>
            <a:pPr algn="r" rtl="1" eaLnBrk="1" hangingPunct="1">
              <a:defRPr/>
            </a:pPr>
            <a:endParaRPr lang="he-IL" dirty="0">
              <a:solidFill>
                <a:prstClr val="black"/>
              </a:solidFill>
            </a:endParaRPr>
          </a:p>
        </p:txBody>
      </p:sp>
      <p:cxnSp>
        <p:nvCxnSpPr>
          <p:cNvPr id="3" name="מחבר חץ ישר 2"/>
          <p:cNvCxnSpPr/>
          <p:nvPr/>
        </p:nvCxnSpPr>
        <p:spPr>
          <a:xfrm flipH="1">
            <a:off x="6778625" y="1811338"/>
            <a:ext cx="898525" cy="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a:xfrm flipH="1" flipV="1">
            <a:off x="7269163" y="2014538"/>
            <a:ext cx="615950" cy="192087"/>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flipH="1" flipV="1">
            <a:off x="2511425" y="2319338"/>
            <a:ext cx="1371600" cy="108585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flipH="1" flipV="1">
            <a:off x="3043238" y="2319338"/>
            <a:ext cx="685800" cy="1851025"/>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p:nvPr/>
        </p:nvCxnSpPr>
        <p:spPr>
          <a:xfrm flipV="1">
            <a:off x="6002338" y="2319338"/>
            <a:ext cx="244475" cy="2011362"/>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p:nvPr/>
        </p:nvCxnSpPr>
        <p:spPr>
          <a:xfrm flipH="1" flipV="1">
            <a:off x="5508625" y="2319338"/>
            <a:ext cx="892175" cy="1085850"/>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8313" y="620713"/>
            <a:ext cx="8215312" cy="20161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dirty="0">
              <a:solidFill>
                <a:prstClr val="black"/>
              </a:solidFill>
              <a:latin typeface="Arial"/>
              <a:cs typeface="Arial"/>
            </a:endParaRPr>
          </a:p>
        </p:txBody>
      </p:sp>
      <p:sp>
        <p:nvSpPr>
          <p:cNvPr id="5632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51A2771C-0715-4910-A021-AFF42435C4AF}" type="slidenum">
              <a:rPr lang="he-IL" altLang="he-IL">
                <a:solidFill>
                  <a:srgbClr val="FFFCF7"/>
                </a:solidFill>
              </a:rPr>
              <a:pPr algn="l"/>
              <a:t>29</a:t>
            </a:fld>
            <a:endParaRPr lang="he-IL" altLang="he-IL">
              <a:solidFill>
                <a:srgbClr val="FFFCF7"/>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8</a:t>
            </a:r>
            <a:endParaRPr lang="he-IL" sz="1800" dirty="0" smtClean="0"/>
          </a:p>
        </p:txBody>
      </p:sp>
      <p:sp>
        <p:nvSpPr>
          <p:cNvPr id="7" name="TextBox 6"/>
          <p:cNvSpPr txBox="1"/>
          <p:nvPr/>
        </p:nvSpPr>
        <p:spPr>
          <a:xfrm>
            <a:off x="539750" y="752475"/>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rgbClr val="1D4C72"/>
                </a:solidFill>
              </a:rPr>
              <a:t>שאלה 8:</a:t>
            </a:r>
            <a:endParaRPr lang="he-IL" dirty="0">
              <a:solidFill>
                <a:srgbClr val="1D4C72"/>
              </a:solidFill>
            </a:endParaRPr>
          </a:p>
          <a:p>
            <a:pPr algn="r" rtl="1" eaLnBrk="1" hangingPunct="1">
              <a:defRPr/>
            </a:pPr>
            <a:r>
              <a:rPr lang="he-IL" dirty="0">
                <a:solidFill>
                  <a:schemeClr val="tx2"/>
                </a:solidFill>
              </a:rPr>
              <a:t>איזה תהליך מתרחש </a:t>
            </a:r>
            <a:r>
              <a:rPr lang="he-IL" u="sng" dirty="0">
                <a:solidFill>
                  <a:schemeClr val="tx2"/>
                </a:solidFill>
              </a:rPr>
              <a:t>במהלך</a:t>
            </a:r>
            <a:r>
              <a:rPr lang="he-IL" dirty="0">
                <a:solidFill>
                  <a:schemeClr val="tx2"/>
                </a:solidFill>
              </a:rPr>
              <a:t> חלוקת התא (המיטוזה)?</a:t>
            </a:r>
            <a:endParaRPr lang="en-US" dirty="0">
              <a:solidFill>
                <a:schemeClr val="tx2"/>
              </a:solidFill>
            </a:endParaRPr>
          </a:p>
          <a:p>
            <a:pPr algn="r" rtl="1" eaLnBrk="1" hangingPunct="1">
              <a:defRPr/>
            </a:pPr>
            <a:r>
              <a:rPr lang="he-IL" dirty="0">
                <a:solidFill>
                  <a:schemeClr val="tx2"/>
                </a:solidFill>
              </a:rPr>
              <a:t>א. הפרדה  בין כרומוזומים הומולוגיים</a:t>
            </a:r>
            <a:endParaRPr lang="en-US" dirty="0">
              <a:solidFill>
                <a:schemeClr val="tx2"/>
              </a:solidFill>
            </a:endParaRPr>
          </a:p>
          <a:p>
            <a:pPr algn="r" rtl="1" eaLnBrk="1" hangingPunct="1">
              <a:defRPr/>
            </a:pPr>
            <a:r>
              <a:rPr lang="he-IL" dirty="0">
                <a:solidFill>
                  <a:schemeClr val="tx2"/>
                </a:solidFill>
              </a:rPr>
              <a:t>ב. התא גדל בנפחו</a:t>
            </a:r>
            <a:endParaRPr lang="en-US" dirty="0">
              <a:solidFill>
                <a:schemeClr val="tx2"/>
              </a:solidFill>
            </a:endParaRPr>
          </a:p>
          <a:p>
            <a:pPr algn="r" rtl="1" eaLnBrk="1" hangingPunct="1">
              <a:defRPr/>
            </a:pPr>
            <a:r>
              <a:rPr lang="he-IL" dirty="0">
                <a:solidFill>
                  <a:schemeClr val="tx2"/>
                </a:solidFill>
              </a:rPr>
              <a:t>ג. הכרומוזומים נדחסים, ואפשר לראותם במיקרוסקופ כגופיפים מוגדרים</a:t>
            </a:r>
            <a:endParaRPr lang="en-US" dirty="0">
              <a:solidFill>
                <a:schemeClr val="tx2"/>
              </a:solidFill>
            </a:endParaRPr>
          </a:p>
          <a:p>
            <a:pPr algn="r" rtl="1" eaLnBrk="1" hangingPunct="1">
              <a:defRPr/>
            </a:pPr>
            <a:r>
              <a:rPr lang="he-IL" dirty="0">
                <a:solidFill>
                  <a:schemeClr val="tx2"/>
                </a:solidFill>
              </a:rPr>
              <a:t>ד. ה-</a:t>
            </a:r>
            <a:r>
              <a:rPr lang="en-US" dirty="0">
                <a:solidFill>
                  <a:schemeClr val="tx2"/>
                </a:solidFill>
              </a:rPr>
              <a:t>DNA </a:t>
            </a:r>
            <a:r>
              <a:rPr lang="he-IL" dirty="0">
                <a:solidFill>
                  <a:schemeClr val="tx2"/>
                </a:solidFill>
              </a:rPr>
              <a:t> מוכפל</a:t>
            </a:r>
            <a:endParaRPr lang="en-US" dirty="0">
              <a:solidFill>
                <a:schemeClr val="tx2"/>
              </a:solidFill>
            </a:endParaRPr>
          </a:p>
          <a:p>
            <a:pPr algn="r" rtl="1" eaLnBrk="1" hangingPunct="1">
              <a:defRPr/>
            </a:pPr>
            <a:r>
              <a:rPr lang="he-IL" dirty="0">
                <a:solidFill>
                  <a:schemeClr val="tx2"/>
                </a:solidFill>
              </a:rPr>
              <a:t> </a:t>
            </a:r>
            <a:endParaRPr lang="en-US" dirty="0">
              <a:solidFill>
                <a:schemeClr val="tx2"/>
              </a:solidFill>
            </a:endParaRPr>
          </a:p>
        </p:txBody>
      </p:sp>
      <p:sp>
        <p:nvSpPr>
          <p:cNvPr id="8"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419475" y="819150"/>
            <a:ext cx="5295900" cy="12414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r>
              <a:rPr lang="he-IL" dirty="0">
                <a:solidFill>
                  <a:prstClr val="black"/>
                </a:solidFill>
                <a:latin typeface="Arial"/>
                <a:cs typeface="Arial"/>
              </a:rPr>
              <a:t>בכל אחד מתאי הרבייה (תא ביצית ותא זרע) של האדם</a:t>
            </a:r>
          </a:p>
          <a:p>
            <a:pPr algn="r" rtl="1" eaLnBrk="1" fontAlgn="auto" hangingPunct="1">
              <a:spcBef>
                <a:spcPts val="0"/>
              </a:spcBef>
              <a:spcAft>
                <a:spcPts val="0"/>
              </a:spcAft>
              <a:defRPr/>
            </a:pPr>
            <a:r>
              <a:rPr lang="he-IL" dirty="0">
                <a:solidFill>
                  <a:prstClr val="black"/>
                </a:solidFill>
                <a:latin typeface="Arial"/>
                <a:cs typeface="Arial"/>
              </a:rPr>
              <a:t>יש  23 כרומוזומים. תאים שיש בהם מערכת אחת של </a:t>
            </a:r>
          </a:p>
          <a:p>
            <a:pPr algn="r" rtl="1" eaLnBrk="1" fontAlgn="auto" hangingPunct="1">
              <a:spcBef>
                <a:spcPts val="0"/>
              </a:spcBef>
              <a:spcAft>
                <a:spcPts val="0"/>
              </a:spcAft>
              <a:defRPr/>
            </a:pPr>
            <a:r>
              <a:rPr lang="he-IL" dirty="0">
                <a:solidFill>
                  <a:prstClr val="black"/>
                </a:solidFill>
                <a:latin typeface="Arial"/>
                <a:cs typeface="Arial"/>
              </a:rPr>
              <a:t>כרומוזומים נקראים תאים </a:t>
            </a:r>
            <a:r>
              <a:rPr lang="he-IL" dirty="0">
                <a:solidFill>
                  <a:srgbClr val="FF6600"/>
                </a:solidFill>
                <a:latin typeface="Arial"/>
                <a:cs typeface="Arial"/>
              </a:rPr>
              <a:t>הפלואידים</a:t>
            </a:r>
            <a:r>
              <a:rPr lang="he-IL" dirty="0">
                <a:solidFill>
                  <a:prstClr val="black"/>
                </a:solidFill>
                <a:latin typeface="Arial"/>
                <a:cs typeface="Arial"/>
              </a:rPr>
              <a:t>. </a:t>
            </a:r>
          </a:p>
          <a:p>
            <a:pPr algn="r" rtl="1" eaLnBrk="1" fontAlgn="auto" hangingPunct="1">
              <a:spcBef>
                <a:spcPts val="0"/>
              </a:spcBef>
              <a:spcAft>
                <a:spcPts val="0"/>
              </a:spcAft>
              <a:defRPr/>
            </a:pPr>
            <a:r>
              <a:rPr lang="he-IL" dirty="0">
                <a:solidFill>
                  <a:prstClr val="black"/>
                </a:solidFill>
                <a:latin typeface="Arial"/>
                <a:cs typeface="Arial"/>
              </a:rPr>
              <a:t>(נהוג לומר שמספר הכרומוזומים בהם הוא </a:t>
            </a:r>
            <a:r>
              <a:rPr lang="en-US" dirty="0">
                <a:solidFill>
                  <a:srgbClr val="FF6600"/>
                </a:solidFill>
                <a:latin typeface="Arial"/>
                <a:cs typeface="Arial"/>
              </a:rPr>
              <a:t>n</a:t>
            </a:r>
            <a:r>
              <a:rPr lang="he-IL" dirty="0">
                <a:solidFill>
                  <a:prstClr val="black"/>
                </a:solidFill>
                <a:latin typeface="Arial"/>
                <a:cs typeface="Arial"/>
              </a:rPr>
              <a:t>).</a:t>
            </a:r>
          </a:p>
          <a:p>
            <a:pPr algn="r" rtl="1" eaLnBrk="1" fontAlgn="auto" hangingPunct="1">
              <a:spcBef>
                <a:spcPts val="0"/>
              </a:spcBef>
              <a:spcAft>
                <a:spcPts val="0"/>
              </a:spcAft>
              <a:defRPr/>
            </a:pPr>
            <a:endParaRPr lang="he-IL" dirty="0">
              <a:solidFill>
                <a:prstClr val="black"/>
              </a:solidFill>
              <a:latin typeface="Arial"/>
              <a:cs typeface="Arial"/>
            </a:endParaRPr>
          </a:p>
          <a:p>
            <a:pPr algn="r" rtl="1" eaLnBrk="1" fontAlgn="auto" hangingPunct="1">
              <a:spcBef>
                <a:spcPts val="0"/>
              </a:spcBef>
              <a:spcAft>
                <a:spcPts val="0"/>
              </a:spcAft>
              <a:defRPr/>
            </a:pPr>
            <a:endParaRPr lang="he-IL" dirty="0">
              <a:solidFill>
                <a:prstClr val="black"/>
              </a:solidFill>
              <a:latin typeface="Arial"/>
              <a:cs typeface="Arial"/>
            </a:endParaRPr>
          </a:p>
          <a:p>
            <a:pPr algn="r" rtl="1" eaLnBrk="1" fontAlgn="auto" hangingPunct="1">
              <a:spcBef>
                <a:spcPts val="0"/>
              </a:spcBef>
              <a:spcAft>
                <a:spcPts val="0"/>
              </a:spcAft>
              <a:defRPr/>
            </a:pPr>
            <a:endParaRPr lang="he-IL" dirty="0">
              <a:solidFill>
                <a:prstClr val="black"/>
              </a:solidFill>
              <a:latin typeface="Arial"/>
              <a:cs typeface="Arial"/>
            </a:endParaRPr>
          </a:p>
          <a:p>
            <a:pPr algn="r" rtl="1" eaLnBrk="1" fontAlgn="auto" hangingPunct="1">
              <a:spcBef>
                <a:spcPts val="0"/>
              </a:spcBef>
              <a:spcAft>
                <a:spcPts val="0"/>
              </a:spcAft>
              <a:defRPr/>
            </a:pPr>
            <a:endParaRPr lang="he-IL" dirty="0">
              <a:solidFill>
                <a:prstClr val="black"/>
              </a:solidFill>
              <a:latin typeface="Arial"/>
              <a:cs typeface="Arial"/>
            </a:endParaRPr>
          </a:p>
        </p:txBody>
      </p:sp>
      <p:sp>
        <p:nvSpPr>
          <p:cNvPr id="18435"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8BF48775-7D46-4892-9B41-B7053194B7C9}" type="slidenum">
              <a:rPr lang="he-IL" altLang="he-IL">
                <a:solidFill>
                  <a:srgbClr val="FFFCF7"/>
                </a:solidFill>
              </a:rPr>
              <a:pPr algn="l"/>
              <a:t>3</a:t>
            </a:fld>
            <a:endParaRPr lang="he-IL" altLang="he-IL">
              <a:solidFill>
                <a:srgbClr val="FFFCF7"/>
              </a:solidFill>
            </a:endParaRPr>
          </a:p>
        </p:txBody>
      </p:sp>
      <p:sp>
        <p:nvSpPr>
          <p:cNvPr id="6" name="כותרת 5"/>
          <p:cNvSpPr>
            <a:spLocks noGrp="1"/>
          </p:cNvSpPr>
          <p:nvPr>
            <p:ph type="ctrTitle"/>
          </p:nvPr>
        </p:nvSpPr>
        <p:spPr>
          <a:xfrm>
            <a:off x="731838" y="61913"/>
            <a:ext cx="7889875" cy="441325"/>
          </a:xfrm>
        </p:spPr>
        <p:txBody>
          <a:bodyPr/>
          <a:lstStyle/>
          <a:p>
            <a:pPr fontAlgn="auto">
              <a:defRPr/>
            </a:pPr>
            <a:r>
              <a:rPr lang="he-IL" sz="1800" b="1" dirty="0" smtClean="0">
                <a:solidFill>
                  <a:srgbClr val="FF6600"/>
                </a:solidFill>
                <a:ea typeface="+mn-ea"/>
              </a:rPr>
              <a:t>תזכורת: תאי </a:t>
            </a:r>
            <a:r>
              <a:rPr lang="he-IL" sz="1800" b="1" dirty="0" smtClean="0">
                <a:solidFill>
                  <a:schemeClr val="accent3"/>
                </a:solidFill>
                <a:ea typeface="+mn-ea"/>
              </a:rPr>
              <a:t>הרבייה הם </a:t>
            </a:r>
            <a:r>
              <a:rPr lang="he-IL" sz="1800" b="1" noProof="1" smtClean="0">
                <a:solidFill>
                  <a:schemeClr val="accent3"/>
                </a:solidFill>
                <a:ea typeface="+mn-ea"/>
              </a:rPr>
              <a:t>הפלואידים</a:t>
            </a:r>
            <a:r>
              <a:rPr lang="he-IL" sz="1800" b="1" dirty="0" smtClean="0">
                <a:solidFill>
                  <a:schemeClr val="accent3"/>
                </a:solidFill>
                <a:ea typeface="+mn-ea"/>
              </a:rPr>
              <a:t> ושאר תאי הגוף הם </a:t>
            </a:r>
            <a:r>
              <a:rPr lang="he-IL" sz="1800" b="1" noProof="1" smtClean="0">
                <a:solidFill>
                  <a:schemeClr val="accent3"/>
                </a:solidFill>
                <a:ea typeface="+mn-ea"/>
              </a:rPr>
              <a:t>דיפלואידים</a:t>
            </a:r>
            <a:endParaRPr lang="he-IL" sz="1800" noProof="1" smtClean="0">
              <a:solidFill>
                <a:schemeClr val="accent3"/>
              </a:solidFill>
            </a:endParaRPr>
          </a:p>
        </p:txBody>
      </p:sp>
      <p:sp>
        <p:nvSpPr>
          <p:cNvPr id="8" name="TextBox 7"/>
          <p:cNvSpPr txBox="1"/>
          <p:nvPr/>
        </p:nvSpPr>
        <p:spPr>
          <a:xfrm>
            <a:off x="2068513" y="2476500"/>
            <a:ext cx="6808787" cy="931863"/>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r>
              <a:rPr lang="he-IL" dirty="0">
                <a:solidFill>
                  <a:prstClr val="black"/>
                </a:solidFill>
                <a:latin typeface="Arial"/>
                <a:cs typeface="Arial"/>
              </a:rPr>
              <a:t>בזיגוטה הנוצרת מהתלכדות תאי המין בתהליך ההפריה </a:t>
            </a:r>
          </a:p>
          <a:p>
            <a:pPr algn="r" rtl="1" eaLnBrk="1" fontAlgn="auto" hangingPunct="1">
              <a:spcBef>
                <a:spcPts val="0"/>
              </a:spcBef>
              <a:spcAft>
                <a:spcPts val="0"/>
              </a:spcAft>
              <a:defRPr/>
            </a:pPr>
            <a:r>
              <a:rPr lang="he-IL" dirty="0">
                <a:solidFill>
                  <a:prstClr val="black"/>
                </a:solidFill>
                <a:latin typeface="Arial"/>
                <a:cs typeface="Arial"/>
              </a:rPr>
              <a:t>יש מערכת כפולה של כרומוזומים, ובסה"כ יש בה 46 כרומוזומים</a:t>
            </a:r>
          </a:p>
          <a:p>
            <a:pPr algn="r" rtl="1" eaLnBrk="1" fontAlgn="auto" hangingPunct="1">
              <a:spcBef>
                <a:spcPts val="0"/>
              </a:spcBef>
              <a:spcAft>
                <a:spcPts val="0"/>
              </a:spcAft>
              <a:defRPr/>
            </a:pPr>
            <a:r>
              <a:rPr lang="he-IL" dirty="0">
                <a:solidFill>
                  <a:prstClr val="black"/>
                </a:solidFill>
                <a:latin typeface="Arial"/>
                <a:cs typeface="Arial"/>
              </a:rPr>
              <a:t>הכוללים 23 </a:t>
            </a:r>
            <a:r>
              <a:rPr lang="he-IL" dirty="0">
                <a:solidFill>
                  <a:srgbClr val="1F497D"/>
                </a:solidFill>
                <a:latin typeface="Arial"/>
                <a:cs typeface="Arial"/>
              </a:rPr>
              <a:t>זוגות</a:t>
            </a:r>
            <a:r>
              <a:rPr lang="he-IL" dirty="0">
                <a:solidFill>
                  <a:srgbClr val="FF6600"/>
                </a:solidFill>
                <a:latin typeface="Arial"/>
                <a:cs typeface="Arial"/>
              </a:rPr>
              <a:t> כרומוזומים הומולוגיים</a:t>
            </a:r>
            <a:r>
              <a:rPr lang="he-IL" dirty="0">
                <a:solidFill>
                  <a:prstClr val="black"/>
                </a:solidFill>
                <a:latin typeface="Arial"/>
                <a:cs typeface="Arial"/>
              </a:rPr>
              <a:t>.</a:t>
            </a:r>
          </a:p>
          <a:p>
            <a:pPr algn="r" rtl="1" eaLnBrk="1" fontAlgn="auto" hangingPunct="1">
              <a:spcBef>
                <a:spcPts val="0"/>
              </a:spcBef>
              <a:spcAft>
                <a:spcPts val="0"/>
              </a:spcAft>
              <a:defRPr/>
            </a:pPr>
            <a:endParaRPr lang="he-IL" dirty="0">
              <a:solidFill>
                <a:prstClr val="black"/>
              </a:solidFill>
              <a:latin typeface="Arial"/>
              <a:cs typeface="Arial"/>
            </a:endParaRPr>
          </a:p>
          <a:p>
            <a:pPr algn="r" rtl="1" eaLnBrk="1" fontAlgn="auto" hangingPunct="1">
              <a:spcBef>
                <a:spcPts val="0"/>
              </a:spcBef>
              <a:spcAft>
                <a:spcPts val="0"/>
              </a:spcAft>
              <a:defRPr/>
            </a:pPr>
            <a:endParaRPr lang="he-IL" dirty="0">
              <a:solidFill>
                <a:prstClr val="black"/>
              </a:solidFill>
              <a:latin typeface="Arial"/>
              <a:cs typeface="Arial"/>
            </a:endParaRPr>
          </a:p>
          <a:p>
            <a:pPr algn="r" rtl="1" eaLnBrk="1" fontAlgn="auto" hangingPunct="1">
              <a:spcBef>
                <a:spcPts val="0"/>
              </a:spcBef>
              <a:spcAft>
                <a:spcPts val="0"/>
              </a:spcAft>
              <a:defRPr/>
            </a:pPr>
            <a:endParaRPr lang="he-IL" dirty="0">
              <a:solidFill>
                <a:prstClr val="black"/>
              </a:solidFill>
              <a:latin typeface="Arial"/>
              <a:cs typeface="Arial"/>
            </a:endParaRPr>
          </a:p>
          <a:p>
            <a:pPr algn="r" rtl="1" eaLnBrk="1" fontAlgn="auto" hangingPunct="1">
              <a:spcBef>
                <a:spcPts val="0"/>
              </a:spcBef>
              <a:spcAft>
                <a:spcPts val="0"/>
              </a:spcAft>
              <a:defRPr/>
            </a:pPr>
            <a:endParaRPr lang="he-IL" dirty="0">
              <a:solidFill>
                <a:prstClr val="black"/>
              </a:solidFill>
              <a:latin typeface="Arial"/>
              <a:cs typeface="Arial"/>
            </a:endParaRPr>
          </a:p>
          <a:p>
            <a:pPr algn="r" rtl="1" eaLnBrk="1" fontAlgn="auto" hangingPunct="1">
              <a:spcBef>
                <a:spcPts val="0"/>
              </a:spcBef>
              <a:spcAft>
                <a:spcPts val="0"/>
              </a:spcAft>
              <a:defRPr/>
            </a:pPr>
            <a:endParaRPr lang="he-IL" dirty="0">
              <a:solidFill>
                <a:prstClr val="black"/>
              </a:solidFill>
              <a:latin typeface="Arial"/>
              <a:cs typeface="Arial"/>
            </a:endParaRPr>
          </a:p>
        </p:txBody>
      </p:sp>
      <p:grpSp>
        <p:nvGrpSpPr>
          <p:cNvPr id="18438" name="קבוצה 7177"/>
          <p:cNvGrpSpPr>
            <a:grpSpLocks/>
          </p:cNvGrpSpPr>
          <p:nvPr/>
        </p:nvGrpSpPr>
        <p:grpSpPr bwMode="auto">
          <a:xfrm>
            <a:off x="1441450" y="2513013"/>
            <a:ext cx="942975" cy="895350"/>
            <a:chOff x="2484282" y="3060675"/>
            <a:chExt cx="942975" cy="895350"/>
          </a:xfrm>
        </p:grpSpPr>
        <p:pic>
          <p:nvPicPr>
            <p:cNvPr id="184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282" y="3060675"/>
              <a:ext cx="942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590645" y="3263875"/>
              <a:ext cx="538162" cy="431800"/>
            </a:xfrm>
            <a:prstGeom prst="rect">
              <a:avLst/>
            </a:prstGeom>
            <a:noFill/>
            <a:ln w="22225">
              <a:noFill/>
            </a:ln>
            <a:effectLst>
              <a:outerShdw sx="101000" sy="101000" algn="ctr" rotWithShape="0">
                <a:schemeClr val="bg1">
                  <a:lumMod val="75000"/>
                </a:schemeClr>
              </a:outerShdw>
            </a:effectLst>
          </p:spPr>
          <p:txBody>
            <a:bodyPr rtlCol="1" anchor="ctr">
              <a:normAutofit fontScale="70000" lnSpcReduction="20000"/>
            </a:bodyPr>
            <a:lstStyle/>
            <a:p>
              <a:pPr algn="r" rtl="1" eaLnBrk="1" fontAlgn="auto" hangingPunct="1">
                <a:spcBef>
                  <a:spcPts val="0"/>
                </a:spcBef>
                <a:spcAft>
                  <a:spcPts val="0"/>
                </a:spcAft>
                <a:defRPr/>
              </a:pPr>
              <a:r>
                <a:rPr lang="he-IL" b="1" dirty="0">
                  <a:solidFill>
                    <a:srgbClr val="5F0060">
                      <a:lumMod val="50000"/>
                      <a:lumOff val="50000"/>
                    </a:srgbClr>
                  </a:solidFill>
                  <a:latin typeface="Arial"/>
                  <a:cs typeface="Arial"/>
                </a:rPr>
                <a:t>46</a:t>
              </a:r>
            </a:p>
            <a:p>
              <a:pPr algn="r" rtl="1" eaLnBrk="1" fontAlgn="auto" hangingPunct="1">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grpSp>
      <p:grpSp>
        <p:nvGrpSpPr>
          <p:cNvPr id="18439" name="קבוצה 1"/>
          <p:cNvGrpSpPr>
            <a:grpSpLocks/>
          </p:cNvGrpSpPr>
          <p:nvPr/>
        </p:nvGrpSpPr>
        <p:grpSpPr bwMode="auto">
          <a:xfrm>
            <a:off x="331788" y="4171950"/>
            <a:ext cx="2901950" cy="2551113"/>
            <a:chOff x="445492" y="4272404"/>
            <a:chExt cx="2088232" cy="2218747"/>
          </a:xfrm>
        </p:grpSpPr>
        <p:pic>
          <p:nvPicPr>
            <p:cNvPr id="184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92" y="4272404"/>
              <a:ext cx="2088232" cy="221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423351" y="5037299"/>
              <a:ext cx="539193" cy="432152"/>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algn="r" rtl="1" eaLnBrk="1" fontAlgn="auto" hangingPunct="1">
                <a:spcBef>
                  <a:spcPts val="0"/>
                </a:spcBef>
                <a:spcAft>
                  <a:spcPts val="0"/>
                </a:spcAft>
                <a:defRPr/>
              </a:pPr>
              <a:r>
                <a:rPr lang="he-IL" b="1" dirty="0">
                  <a:solidFill>
                    <a:srgbClr val="5F0060">
                      <a:lumMod val="50000"/>
                      <a:lumOff val="50000"/>
                    </a:srgbClr>
                  </a:solidFill>
                  <a:latin typeface="Arial"/>
                  <a:cs typeface="Arial"/>
                </a:rPr>
                <a:t>46</a:t>
              </a:r>
            </a:p>
            <a:p>
              <a:pPr algn="r" rtl="1" eaLnBrk="1" fontAlgn="auto" hangingPunct="1">
                <a:spcBef>
                  <a:spcPts val="0"/>
                </a:spcBef>
                <a:spcAft>
                  <a:spcPts val="0"/>
                </a:spcAft>
                <a:defRPr/>
              </a:pPr>
              <a:r>
                <a:rPr lang="en-US" b="1" dirty="0">
                  <a:solidFill>
                    <a:srgbClr val="5F0060">
                      <a:lumMod val="50000"/>
                      <a:lumOff val="50000"/>
                    </a:srgbClr>
                  </a:solidFill>
                  <a:latin typeface="Arial"/>
                  <a:cs typeface="Arial"/>
                </a:rPr>
                <a:t>2n</a:t>
              </a:r>
              <a:endParaRPr lang="he-IL" b="1" dirty="0">
                <a:solidFill>
                  <a:srgbClr val="5F0060">
                    <a:lumMod val="50000"/>
                    <a:lumOff val="50000"/>
                  </a:srgbClr>
                </a:solidFill>
                <a:latin typeface="Arial"/>
                <a:cs typeface="Arial"/>
              </a:endParaRPr>
            </a:p>
          </p:txBody>
        </p:sp>
        <p:sp>
          <p:nvSpPr>
            <p:cNvPr id="18" name="TextBox 17"/>
            <p:cNvSpPr txBox="1"/>
            <p:nvPr/>
          </p:nvSpPr>
          <p:spPr>
            <a:xfrm>
              <a:off x="1001820" y="4950316"/>
              <a:ext cx="539193" cy="430771"/>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algn="r" rtl="1" eaLnBrk="1" fontAlgn="auto" hangingPunct="1">
                <a:spcBef>
                  <a:spcPts val="0"/>
                </a:spcBef>
                <a:spcAft>
                  <a:spcPts val="0"/>
                </a:spcAft>
                <a:defRPr/>
              </a:pPr>
              <a:r>
                <a:rPr lang="he-IL" b="1" dirty="0">
                  <a:solidFill>
                    <a:srgbClr val="5F0060">
                      <a:lumMod val="50000"/>
                      <a:lumOff val="50000"/>
                    </a:srgbClr>
                  </a:solidFill>
                  <a:latin typeface="Arial"/>
                  <a:cs typeface="Arial"/>
                </a:rPr>
                <a:t>46</a:t>
              </a:r>
            </a:p>
            <a:p>
              <a:pPr algn="r" rtl="1" eaLnBrk="1" fontAlgn="auto" hangingPunct="1">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9" name="TextBox 18"/>
            <p:cNvSpPr txBox="1"/>
            <p:nvPr/>
          </p:nvSpPr>
          <p:spPr>
            <a:xfrm>
              <a:off x="514034" y="4853669"/>
              <a:ext cx="538051" cy="432151"/>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algn="r" rtl="1" eaLnBrk="1" fontAlgn="auto" hangingPunct="1">
                <a:spcBef>
                  <a:spcPts val="0"/>
                </a:spcBef>
                <a:spcAft>
                  <a:spcPts val="0"/>
                </a:spcAft>
                <a:defRPr/>
              </a:pPr>
              <a:r>
                <a:rPr lang="he-IL" b="1" dirty="0">
                  <a:solidFill>
                    <a:srgbClr val="5F0060">
                      <a:lumMod val="50000"/>
                      <a:lumOff val="50000"/>
                    </a:srgbClr>
                  </a:solidFill>
                  <a:latin typeface="Arial"/>
                  <a:cs typeface="Arial"/>
                </a:rPr>
                <a:t>46</a:t>
              </a:r>
            </a:p>
            <a:p>
              <a:pPr algn="r" rtl="1" eaLnBrk="1" fontAlgn="auto" hangingPunct="1">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20" name="TextBox 19"/>
            <p:cNvSpPr txBox="1"/>
            <p:nvPr/>
          </p:nvSpPr>
          <p:spPr>
            <a:xfrm>
              <a:off x="1762631" y="4776351"/>
              <a:ext cx="538051" cy="432151"/>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algn="r" rtl="1" eaLnBrk="1" fontAlgn="auto" hangingPunct="1">
                <a:spcBef>
                  <a:spcPts val="0"/>
                </a:spcBef>
                <a:spcAft>
                  <a:spcPts val="0"/>
                </a:spcAft>
                <a:defRPr/>
              </a:pPr>
              <a:r>
                <a:rPr lang="he-IL" b="1" dirty="0">
                  <a:solidFill>
                    <a:srgbClr val="5F0060">
                      <a:lumMod val="50000"/>
                      <a:lumOff val="50000"/>
                    </a:srgbClr>
                  </a:solidFill>
                  <a:latin typeface="Arial"/>
                  <a:cs typeface="Arial"/>
                </a:rPr>
                <a:t>46</a:t>
              </a:r>
            </a:p>
            <a:p>
              <a:pPr algn="r" rtl="1" eaLnBrk="1" fontAlgn="auto" hangingPunct="1">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21" name="TextBox 20"/>
            <p:cNvSpPr txBox="1"/>
            <p:nvPr/>
          </p:nvSpPr>
          <p:spPr>
            <a:xfrm>
              <a:off x="831609" y="4500216"/>
              <a:ext cx="539193" cy="432151"/>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algn="r" rtl="1" eaLnBrk="1" fontAlgn="auto" hangingPunct="1">
                <a:spcBef>
                  <a:spcPts val="0"/>
                </a:spcBef>
                <a:spcAft>
                  <a:spcPts val="0"/>
                </a:spcAft>
                <a:defRPr/>
              </a:pPr>
              <a:r>
                <a:rPr lang="he-IL" b="1" dirty="0">
                  <a:solidFill>
                    <a:srgbClr val="5F0060">
                      <a:lumMod val="50000"/>
                      <a:lumOff val="50000"/>
                    </a:srgbClr>
                  </a:solidFill>
                  <a:latin typeface="Arial"/>
                  <a:cs typeface="Arial"/>
                </a:rPr>
                <a:t>46</a:t>
              </a:r>
            </a:p>
            <a:p>
              <a:pPr algn="r" rtl="1" eaLnBrk="1" fontAlgn="auto" hangingPunct="1">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22" name="TextBox 21"/>
            <p:cNvSpPr txBox="1"/>
            <p:nvPr/>
          </p:nvSpPr>
          <p:spPr>
            <a:xfrm>
              <a:off x="1296549" y="4605147"/>
              <a:ext cx="538051" cy="432151"/>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algn="r" rtl="1" eaLnBrk="1" fontAlgn="auto" hangingPunct="1">
                <a:spcBef>
                  <a:spcPts val="0"/>
                </a:spcBef>
                <a:spcAft>
                  <a:spcPts val="0"/>
                </a:spcAft>
                <a:defRPr/>
              </a:pPr>
              <a:r>
                <a:rPr lang="he-IL" b="1" dirty="0">
                  <a:solidFill>
                    <a:srgbClr val="5F0060">
                      <a:lumMod val="50000"/>
                      <a:lumOff val="50000"/>
                    </a:srgbClr>
                  </a:solidFill>
                  <a:latin typeface="Arial"/>
                  <a:cs typeface="Arial"/>
                </a:rPr>
                <a:t>46</a:t>
              </a:r>
            </a:p>
            <a:p>
              <a:pPr algn="r" rtl="1" eaLnBrk="1" fontAlgn="auto" hangingPunct="1">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23" name="TextBox 22"/>
            <p:cNvSpPr txBox="1"/>
            <p:nvPr/>
          </p:nvSpPr>
          <p:spPr>
            <a:xfrm>
              <a:off x="1351382" y="5479115"/>
              <a:ext cx="538051" cy="432152"/>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algn="r" rtl="1" eaLnBrk="1" fontAlgn="auto" hangingPunct="1">
                <a:spcBef>
                  <a:spcPts val="0"/>
                </a:spcBef>
                <a:spcAft>
                  <a:spcPts val="0"/>
                </a:spcAft>
                <a:defRPr/>
              </a:pPr>
              <a:r>
                <a:rPr lang="he-IL" b="1" dirty="0">
                  <a:solidFill>
                    <a:srgbClr val="5F0060">
                      <a:lumMod val="50000"/>
                      <a:lumOff val="50000"/>
                    </a:srgbClr>
                  </a:solidFill>
                  <a:latin typeface="Arial"/>
                  <a:cs typeface="Arial"/>
                </a:rPr>
                <a:t>46</a:t>
              </a:r>
            </a:p>
            <a:p>
              <a:pPr algn="r" rtl="1" eaLnBrk="1" fontAlgn="auto" hangingPunct="1">
                <a:spcBef>
                  <a:spcPts val="0"/>
                </a:spcBef>
                <a:spcAft>
                  <a:spcPts val="0"/>
                </a:spcAft>
                <a:defRPr/>
              </a:pPr>
              <a:r>
                <a:rPr lang="en-US" b="1" dirty="0">
                  <a:solidFill>
                    <a:srgbClr val="5F0060">
                      <a:lumMod val="50000"/>
                      <a:lumOff val="50000"/>
                    </a:srgbClr>
                  </a:solidFill>
                  <a:latin typeface="Arial"/>
                  <a:cs typeface="Arial"/>
                </a:rPr>
                <a:t>2n</a:t>
              </a:r>
              <a:endParaRPr lang="he-IL" b="1" dirty="0">
                <a:solidFill>
                  <a:srgbClr val="5F0060">
                    <a:lumMod val="50000"/>
                    <a:lumOff val="50000"/>
                  </a:srgbClr>
                </a:solidFill>
                <a:latin typeface="Arial"/>
                <a:cs typeface="Arial"/>
              </a:endParaRPr>
            </a:p>
          </p:txBody>
        </p:sp>
        <p:sp>
          <p:nvSpPr>
            <p:cNvPr id="24" name="TextBox 23"/>
            <p:cNvSpPr txBox="1"/>
            <p:nvPr/>
          </p:nvSpPr>
          <p:spPr>
            <a:xfrm>
              <a:off x="1692948" y="5276156"/>
              <a:ext cx="538051" cy="430771"/>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algn="r" rtl="1" eaLnBrk="1" fontAlgn="auto" hangingPunct="1">
                <a:spcBef>
                  <a:spcPts val="0"/>
                </a:spcBef>
                <a:spcAft>
                  <a:spcPts val="0"/>
                </a:spcAft>
                <a:defRPr/>
              </a:pPr>
              <a:r>
                <a:rPr lang="he-IL" b="1" dirty="0">
                  <a:solidFill>
                    <a:srgbClr val="5F0060">
                      <a:lumMod val="50000"/>
                      <a:lumOff val="50000"/>
                    </a:srgbClr>
                  </a:solidFill>
                  <a:latin typeface="Arial"/>
                  <a:cs typeface="Arial"/>
                </a:rPr>
                <a:t>46</a:t>
              </a:r>
            </a:p>
            <a:p>
              <a:pPr algn="r" rtl="1" eaLnBrk="1" fontAlgn="auto" hangingPunct="1">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25" name="TextBox 24"/>
            <p:cNvSpPr txBox="1"/>
            <p:nvPr/>
          </p:nvSpPr>
          <p:spPr>
            <a:xfrm>
              <a:off x="938991" y="5421127"/>
              <a:ext cx="539193" cy="432152"/>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algn="r" rtl="1" eaLnBrk="1" fontAlgn="auto" hangingPunct="1">
                <a:spcBef>
                  <a:spcPts val="0"/>
                </a:spcBef>
                <a:spcAft>
                  <a:spcPts val="0"/>
                </a:spcAft>
                <a:defRPr/>
              </a:pPr>
              <a:r>
                <a:rPr lang="he-IL" b="1" dirty="0">
                  <a:solidFill>
                    <a:srgbClr val="5F0060">
                      <a:lumMod val="50000"/>
                      <a:lumOff val="50000"/>
                    </a:srgbClr>
                  </a:solidFill>
                  <a:latin typeface="Arial"/>
                  <a:cs typeface="Arial"/>
                </a:rPr>
                <a:t>46</a:t>
              </a:r>
            </a:p>
            <a:p>
              <a:pPr algn="r" rtl="1" eaLnBrk="1" fontAlgn="auto" hangingPunct="1">
                <a:spcBef>
                  <a:spcPts val="0"/>
                </a:spcBef>
                <a:spcAft>
                  <a:spcPts val="0"/>
                </a:spcAft>
                <a:defRPr/>
              </a:pPr>
              <a:r>
                <a:rPr lang="en-US" b="1" dirty="0">
                  <a:solidFill>
                    <a:srgbClr val="5F0060">
                      <a:lumMod val="50000"/>
                      <a:lumOff val="50000"/>
                    </a:srgbClr>
                  </a:solidFill>
                  <a:latin typeface="Arial"/>
                  <a:cs typeface="Arial"/>
                </a:rPr>
                <a:t>2n</a:t>
              </a:r>
              <a:endParaRPr lang="he-IL" b="1" dirty="0">
                <a:solidFill>
                  <a:srgbClr val="5F0060">
                    <a:lumMod val="50000"/>
                    <a:lumOff val="50000"/>
                  </a:srgbClr>
                </a:solidFill>
                <a:latin typeface="Arial"/>
                <a:cs typeface="Arial"/>
              </a:endParaRPr>
            </a:p>
          </p:txBody>
        </p:sp>
        <p:sp>
          <p:nvSpPr>
            <p:cNvPr id="27" name="TextBox 26"/>
            <p:cNvSpPr txBox="1"/>
            <p:nvPr/>
          </p:nvSpPr>
          <p:spPr>
            <a:xfrm>
              <a:off x="464912" y="5368661"/>
              <a:ext cx="538051" cy="432152"/>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algn="r" rtl="1" eaLnBrk="1" fontAlgn="auto" hangingPunct="1">
                <a:spcBef>
                  <a:spcPts val="0"/>
                </a:spcBef>
                <a:spcAft>
                  <a:spcPts val="0"/>
                </a:spcAft>
                <a:defRPr/>
              </a:pPr>
              <a:r>
                <a:rPr lang="he-IL" b="1" dirty="0">
                  <a:solidFill>
                    <a:srgbClr val="5F0060">
                      <a:lumMod val="50000"/>
                      <a:lumOff val="50000"/>
                    </a:srgbClr>
                  </a:solidFill>
                  <a:latin typeface="Arial"/>
                  <a:cs typeface="Arial"/>
                </a:rPr>
                <a:t>46</a:t>
              </a:r>
            </a:p>
            <a:p>
              <a:pPr algn="r" rtl="1" eaLnBrk="1" fontAlgn="auto" hangingPunct="1">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28" name="TextBox 27"/>
            <p:cNvSpPr txBox="1"/>
            <p:nvPr/>
          </p:nvSpPr>
          <p:spPr>
            <a:xfrm>
              <a:off x="1630118" y="5723495"/>
              <a:ext cx="538051" cy="432151"/>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algn="r" rtl="1" eaLnBrk="1" fontAlgn="auto" hangingPunct="1">
                <a:spcBef>
                  <a:spcPts val="0"/>
                </a:spcBef>
                <a:spcAft>
                  <a:spcPts val="0"/>
                </a:spcAft>
                <a:defRPr/>
              </a:pPr>
              <a:r>
                <a:rPr lang="he-IL" b="1" dirty="0">
                  <a:solidFill>
                    <a:srgbClr val="5F0060">
                      <a:lumMod val="50000"/>
                      <a:lumOff val="50000"/>
                    </a:srgbClr>
                  </a:solidFill>
                  <a:latin typeface="Arial"/>
                  <a:cs typeface="Arial"/>
                </a:rPr>
                <a:t>46</a:t>
              </a:r>
            </a:p>
            <a:p>
              <a:pPr algn="r" rtl="1" eaLnBrk="1" fontAlgn="auto" hangingPunct="1">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29" name="TextBox 28"/>
            <p:cNvSpPr txBox="1"/>
            <p:nvPr/>
          </p:nvSpPr>
          <p:spPr>
            <a:xfrm>
              <a:off x="669394" y="5800813"/>
              <a:ext cx="539193" cy="432151"/>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algn="r" rtl="1" eaLnBrk="1" fontAlgn="auto" hangingPunct="1">
                <a:spcBef>
                  <a:spcPts val="0"/>
                </a:spcBef>
                <a:spcAft>
                  <a:spcPts val="0"/>
                </a:spcAft>
                <a:defRPr/>
              </a:pPr>
              <a:r>
                <a:rPr lang="he-IL" b="1" dirty="0">
                  <a:solidFill>
                    <a:srgbClr val="5F0060">
                      <a:lumMod val="50000"/>
                      <a:lumOff val="50000"/>
                    </a:srgbClr>
                  </a:solidFill>
                  <a:latin typeface="Arial"/>
                  <a:cs typeface="Arial"/>
                </a:rPr>
                <a:t>46</a:t>
              </a:r>
            </a:p>
            <a:p>
              <a:pPr algn="r" rtl="1" eaLnBrk="1" fontAlgn="auto" hangingPunct="1">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30" name="TextBox 29"/>
            <p:cNvSpPr txBox="1"/>
            <p:nvPr/>
          </p:nvSpPr>
          <p:spPr>
            <a:xfrm>
              <a:off x="1224581" y="5911267"/>
              <a:ext cx="539193" cy="432151"/>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algn="r" rtl="1" eaLnBrk="1" fontAlgn="auto" hangingPunct="1">
                <a:spcBef>
                  <a:spcPts val="0"/>
                </a:spcBef>
                <a:spcAft>
                  <a:spcPts val="0"/>
                </a:spcAft>
                <a:defRPr/>
              </a:pPr>
              <a:r>
                <a:rPr lang="he-IL" b="1" dirty="0">
                  <a:solidFill>
                    <a:srgbClr val="5F0060">
                      <a:lumMod val="50000"/>
                      <a:lumOff val="50000"/>
                    </a:srgbClr>
                  </a:solidFill>
                  <a:latin typeface="Arial"/>
                  <a:cs typeface="Arial"/>
                </a:rPr>
                <a:t>46</a:t>
              </a:r>
            </a:p>
            <a:p>
              <a:pPr algn="r" rtl="1" eaLnBrk="1" fontAlgn="auto" hangingPunct="1">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grpSp>
      <p:grpSp>
        <p:nvGrpSpPr>
          <p:cNvPr id="18440" name="קבוצה 7171"/>
          <p:cNvGrpSpPr>
            <a:grpSpLocks/>
          </p:cNvGrpSpPr>
          <p:nvPr/>
        </p:nvGrpSpPr>
        <p:grpSpPr bwMode="auto">
          <a:xfrm>
            <a:off x="407988" y="819150"/>
            <a:ext cx="2692400" cy="923925"/>
            <a:chOff x="407622" y="1022095"/>
            <a:chExt cx="2692093" cy="923925"/>
          </a:xfrm>
        </p:grpSpPr>
        <p:pic>
          <p:nvPicPr>
            <p:cNvPr id="1844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715" y="1190767"/>
              <a:ext cx="1524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22" y="1022095"/>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3" name="מחבר ישר 12"/>
          <p:cNvCxnSpPr/>
          <p:nvPr/>
        </p:nvCxnSpPr>
        <p:spPr>
          <a:xfrm flipH="1">
            <a:off x="1978025" y="1281113"/>
            <a:ext cx="557213" cy="128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68" name="מחבר ישר 7167"/>
          <p:cNvCxnSpPr/>
          <p:nvPr/>
        </p:nvCxnSpPr>
        <p:spPr>
          <a:xfrm>
            <a:off x="869950" y="1743075"/>
            <a:ext cx="919163" cy="879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85" name="מחבר חץ ישר 7184"/>
          <p:cNvCxnSpPr/>
          <p:nvPr/>
        </p:nvCxnSpPr>
        <p:spPr>
          <a:xfrm flipH="1">
            <a:off x="1912938" y="3408363"/>
            <a:ext cx="0" cy="271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87" name="מחבר חץ ישר 7186"/>
          <p:cNvCxnSpPr/>
          <p:nvPr/>
        </p:nvCxnSpPr>
        <p:spPr>
          <a:xfrm>
            <a:off x="1912938" y="3890963"/>
            <a:ext cx="0" cy="2809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003425" y="3987800"/>
            <a:ext cx="6808788" cy="2138363"/>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dirty="0">
              <a:solidFill>
                <a:prstClr val="black"/>
              </a:solidFill>
              <a:latin typeface="Arial"/>
              <a:cs typeface="Arial"/>
            </a:endParaRPr>
          </a:p>
          <a:p>
            <a:pPr algn="r" rtl="1" eaLnBrk="1" fontAlgn="auto" hangingPunct="1">
              <a:spcBef>
                <a:spcPts val="0"/>
              </a:spcBef>
              <a:spcAft>
                <a:spcPts val="0"/>
              </a:spcAft>
              <a:defRPr/>
            </a:pPr>
            <a:endParaRPr lang="he-IL" dirty="0">
              <a:solidFill>
                <a:prstClr val="black"/>
              </a:solidFill>
              <a:latin typeface="Arial"/>
              <a:cs typeface="Arial"/>
            </a:endParaRPr>
          </a:p>
          <a:p>
            <a:pPr algn="r" rtl="1" eaLnBrk="1" fontAlgn="auto" hangingPunct="1">
              <a:spcBef>
                <a:spcPts val="0"/>
              </a:spcBef>
              <a:spcAft>
                <a:spcPts val="0"/>
              </a:spcAft>
              <a:defRPr/>
            </a:pPr>
            <a:r>
              <a:rPr lang="he-IL" dirty="0">
                <a:solidFill>
                  <a:prstClr val="black"/>
                </a:solidFill>
                <a:latin typeface="Arial"/>
                <a:cs typeface="Arial"/>
              </a:rPr>
              <a:t>כל תאי הגוף </a:t>
            </a:r>
            <a:r>
              <a:rPr lang="he-IL" dirty="0">
                <a:latin typeface="Arial"/>
                <a:cs typeface="Arial"/>
              </a:rPr>
              <a:t>שנוצרו מהזיגוטה בתהליכי מיטוזה זהים לזיגוטה </a:t>
            </a:r>
          </a:p>
          <a:p>
            <a:pPr algn="r" rtl="1" eaLnBrk="1" fontAlgn="auto" hangingPunct="1">
              <a:spcBef>
                <a:spcPts val="0"/>
              </a:spcBef>
              <a:spcAft>
                <a:spcPts val="0"/>
              </a:spcAft>
              <a:defRPr/>
            </a:pPr>
            <a:r>
              <a:rPr lang="he-IL" dirty="0">
                <a:solidFill>
                  <a:prstClr val="black"/>
                </a:solidFill>
                <a:latin typeface="Arial"/>
                <a:cs typeface="Arial"/>
              </a:rPr>
              <a:t>מבחינה גנטית, כלומר גם בהם יש 46 כרומוזומים. </a:t>
            </a:r>
          </a:p>
          <a:p>
            <a:pPr algn="r" rtl="1" eaLnBrk="1" fontAlgn="auto" hangingPunct="1">
              <a:spcBef>
                <a:spcPts val="0"/>
              </a:spcBef>
              <a:spcAft>
                <a:spcPts val="0"/>
              </a:spcAft>
              <a:defRPr/>
            </a:pPr>
            <a:r>
              <a:rPr lang="he-IL" dirty="0">
                <a:solidFill>
                  <a:prstClr val="black"/>
                </a:solidFill>
                <a:latin typeface="Arial"/>
                <a:cs typeface="Arial"/>
              </a:rPr>
              <a:t>תאים שיש בהם מערכת כפולה של כרומוזומים נקראים </a:t>
            </a:r>
          </a:p>
          <a:p>
            <a:pPr algn="r" rtl="1" eaLnBrk="1" fontAlgn="auto" hangingPunct="1">
              <a:spcBef>
                <a:spcPts val="0"/>
              </a:spcBef>
              <a:spcAft>
                <a:spcPts val="0"/>
              </a:spcAft>
              <a:defRPr/>
            </a:pPr>
            <a:r>
              <a:rPr lang="he-IL" dirty="0">
                <a:solidFill>
                  <a:srgbClr val="FF6600"/>
                </a:solidFill>
                <a:latin typeface="Arial"/>
                <a:cs typeface="Arial"/>
              </a:rPr>
              <a:t>תאים דיפלואידים</a:t>
            </a:r>
            <a:r>
              <a:rPr lang="he-IL" dirty="0">
                <a:solidFill>
                  <a:prstClr val="black"/>
                </a:solidFill>
                <a:latin typeface="Arial"/>
                <a:cs typeface="Arial"/>
              </a:rPr>
              <a:t>.</a:t>
            </a:r>
          </a:p>
          <a:p>
            <a:pPr algn="r" rtl="1" eaLnBrk="1" fontAlgn="auto" hangingPunct="1">
              <a:spcBef>
                <a:spcPts val="0"/>
              </a:spcBef>
              <a:spcAft>
                <a:spcPts val="0"/>
              </a:spcAft>
              <a:defRPr/>
            </a:pPr>
            <a:r>
              <a:rPr lang="he-IL" dirty="0">
                <a:solidFill>
                  <a:prstClr val="black"/>
                </a:solidFill>
                <a:latin typeface="Arial"/>
                <a:cs typeface="Arial"/>
              </a:rPr>
              <a:t>(נהוג לומר שמספר הכרומוזומים בהם הוא </a:t>
            </a:r>
            <a:r>
              <a:rPr lang="en-US" dirty="0">
                <a:solidFill>
                  <a:srgbClr val="FF6600"/>
                </a:solidFill>
                <a:latin typeface="Arial"/>
                <a:cs typeface="Arial"/>
              </a:rPr>
              <a:t>2n</a:t>
            </a:r>
            <a:r>
              <a:rPr lang="he-IL" dirty="0">
                <a:solidFill>
                  <a:prstClr val="black"/>
                </a:solidFill>
                <a:latin typeface="Arial"/>
                <a:cs typeface="Arial"/>
              </a:rPr>
              <a:t>)</a:t>
            </a:r>
          </a:p>
          <a:p>
            <a:pPr algn="r" rtl="1" eaLnBrk="1" fontAlgn="auto" hangingPunct="1">
              <a:spcBef>
                <a:spcPts val="0"/>
              </a:spcBef>
              <a:spcAft>
                <a:spcPts val="0"/>
              </a:spcAft>
              <a:defRPr/>
            </a:pPr>
            <a:endParaRPr lang="he-IL" dirty="0">
              <a:solidFill>
                <a:prstClr val="black"/>
              </a:solidFill>
              <a:latin typeface="Arial"/>
              <a:cs typeface="Arial"/>
            </a:endParaRPr>
          </a:p>
        </p:txBody>
      </p:sp>
      <p:sp>
        <p:nvSpPr>
          <p:cNvPr id="33"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8313" y="620713"/>
            <a:ext cx="8215312" cy="20161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dirty="0">
              <a:solidFill>
                <a:prstClr val="black"/>
              </a:solidFill>
              <a:latin typeface="Arial"/>
              <a:cs typeface="Arial"/>
            </a:endParaRPr>
          </a:p>
        </p:txBody>
      </p:sp>
      <p:sp>
        <p:nvSpPr>
          <p:cNvPr id="57347"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CB9BAC36-5F86-4AEB-8CDB-9C8F89F37237}" type="slidenum">
              <a:rPr lang="he-IL" altLang="he-IL">
                <a:solidFill>
                  <a:srgbClr val="FFFCF7"/>
                </a:solidFill>
              </a:rPr>
              <a:pPr algn="l"/>
              <a:t>30</a:t>
            </a:fld>
            <a:endParaRPr lang="he-IL" altLang="he-IL">
              <a:solidFill>
                <a:srgbClr val="FFFCF7"/>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TextBox 6"/>
          <p:cNvSpPr txBox="1"/>
          <p:nvPr/>
        </p:nvSpPr>
        <p:spPr>
          <a:xfrm>
            <a:off x="539750" y="752475"/>
            <a:ext cx="8183563"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rgbClr val="1D4C72"/>
                </a:solidFill>
              </a:rPr>
              <a:t>שאלה 8:</a:t>
            </a:r>
            <a:endParaRPr lang="he-IL" dirty="0">
              <a:solidFill>
                <a:srgbClr val="1D4C72"/>
              </a:solidFill>
            </a:endParaRPr>
          </a:p>
          <a:p>
            <a:pPr algn="r" rtl="1" eaLnBrk="1" hangingPunct="1">
              <a:defRPr/>
            </a:pPr>
            <a:r>
              <a:rPr lang="he-IL" dirty="0">
                <a:solidFill>
                  <a:schemeClr val="tx2"/>
                </a:solidFill>
              </a:rPr>
              <a:t>איזה תהליך מתרחש </a:t>
            </a:r>
            <a:r>
              <a:rPr lang="he-IL" u="sng" dirty="0">
                <a:solidFill>
                  <a:schemeClr val="tx2"/>
                </a:solidFill>
              </a:rPr>
              <a:t>במהלך</a:t>
            </a:r>
            <a:r>
              <a:rPr lang="he-IL" dirty="0">
                <a:solidFill>
                  <a:schemeClr val="tx2"/>
                </a:solidFill>
              </a:rPr>
              <a:t> חלוקת התא (המיטוזה)?</a:t>
            </a:r>
            <a:endParaRPr lang="en-US" dirty="0">
              <a:solidFill>
                <a:schemeClr val="tx2"/>
              </a:solidFill>
            </a:endParaRPr>
          </a:p>
          <a:p>
            <a:pPr algn="r" rtl="1" eaLnBrk="1" hangingPunct="1">
              <a:defRPr/>
            </a:pPr>
            <a:r>
              <a:rPr lang="he-IL" dirty="0">
                <a:solidFill>
                  <a:schemeClr val="tx2"/>
                </a:solidFill>
              </a:rPr>
              <a:t>א. הפרדה  בין כרומוזומים הומולוגיים</a:t>
            </a:r>
            <a:endParaRPr lang="en-US" dirty="0">
              <a:solidFill>
                <a:schemeClr val="tx2"/>
              </a:solidFill>
            </a:endParaRPr>
          </a:p>
          <a:p>
            <a:pPr algn="r" rtl="1" eaLnBrk="1" hangingPunct="1">
              <a:defRPr/>
            </a:pPr>
            <a:r>
              <a:rPr lang="he-IL" dirty="0">
                <a:solidFill>
                  <a:schemeClr val="tx2"/>
                </a:solidFill>
              </a:rPr>
              <a:t>ב. התא גדל בנפחו</a:t>
            </a:r>
            <a:endParaRPr lang="en-US" dirty="0">
              <a:solidFill>
                <a:schemeClr val="tx2"/>
              </a:solidFill>
            </a:endParaRPr>
          </a:p>
          <a:p>
            <a:pPr algn="r" rtl="1" eaLnBrk="1" hangingPunct="1">
              <a:defRPr/>
            </a:pPr>
            <a:r>
              <a:rPr lang="he-IL" dirty="0">
                <a:solidFill>
                  <a:schemeClr val="tx2"/>
                </a:solidFill>
              </a:rPr>
              <a:t>ג. הכרומוזומים נדחסים, ואפשר לראותם במיקרוסקופ כגופיפים מוגדרים</a:t>
            </a:r>
            <a:endParaRPr lang="en-US" dirty="0">
              <a:solidFill>
                <a:schemeClr val="tx2"/>
              </a:solidFill>
            </a:endParaRPr>
          </a:p>
          <a:p>
            <a:pPr algn="r" rtl="1" eaLnBrk="1" hangingPunct="1">
              <a:defRPr/>
            </a:pPr>
            <a:r>
              <a:rPr lang="he-IL" dirty="0">
                <a:solidFill>
                  <a:schemeClr val="tx2"/>
                </a:solidFill>
              </a:rPr>
              <a:t>ד. ה-</a:t>
            </a:r>
            <a:r>
              <a:rPr lang="en-US" dirty="0">
                <a:solidFill>
                  <a:schemeClr val="tx2"/>
                </a:solidFill>
              </a:rPr>
              <a:t>DNA </a:t>
            </a:r>
            <a:r>
              <a:rPr lang="he-IL" dirty="0">
                <a:solidFill>
                  <a:schemeClr val="tx2"/>
                </a:solidFill>
              </a:rPr>
              <a:t> מוכפל</a:t>
            </a:r>
            <a:endParaRPr lang="en-US" dirty="0">
              <a:solidFill>
                <a:schemeClr val="tx2"/>
              </a:solidFill>
            </a:endParaRPr>
          </a:p>
          <a:p>
            <a:pPr algn="r" rtl="1" eaLnBrk="1" hangingPunct="1">
              <a:defRPr/>
            </a:pPr>
            <a:r>
              <a:rPr lang="he-IL" dirty="0">
                <a:solidFill>
                  <a:schemeClr val="tx2"/>
                </a:solidFill>
              </a:rPr>
              <a:t> </a:t>
            </a:r>
            <a:endParaRPr lang="en-US" dirty="0">
              <a:solidFill>
                <a:schemeClr val="tx2"/>
              </a:solidFill>
            </a:endParaRPr>
          </a:p>
        </p:txBody>
      </p:sp>
      <p:sp>
        <p:nvSpPr>
          <p:cNvPr id="8" name="Rectangle 12"/>
          <p:cNvSpPr/>
          <p:nvPr/>
        </p:nvSpPr>
        <p:spPr>
          <a:xfrm>
            <a:off x="539750" y="3040063"/>
            <a:ext cx="8196263" cy="82073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eaLnBrk="1" fontAlgn="auto" hangingPunct="1">
              <a:spcBef>
                <a:spcPts val="0"/>
              </a:spcBef>
              <a:spcAft>
                <a:spcPts val="0"/>
              </a:spcAft>
              <a:defRPr/>
            </a:pPr>
            <a:r>
              <a:rPr lang="he-IL" b="1" dirty="0">
                <a:solidFill>
                  <a:prstClr val="black"/>
                </a:solidFill>
              </a:rPr>
              <a:t>תשובה:</a:t>
            </a:r>
          </a:p>
          <a:p>
            <a:pPr algn="r" rtl="1" eaLnBrk="1" fontAlgn="auto" hangingPunct="1">
              <a:spcBef>
                <a:spcPts val="0"/>
              </a:spcBef>
              <a:spcAft>
                <a:spcPts val="0"/>
              </a:spcAft>
              <a:defRPr/>
            </a:pPr>
            <a:r>
              <a:rPr lang="he-IL" dirty="0">
                <a:solidFill>
                  <a:schemeClr val="tx1"/>
                </a:solidFill>
              </a:rPr>
              <a:t>משפט א' </a:t>
            </a:r>
            <a:r>
              <a:rPr lang="he-IL" u="sng" dirty="0">
                <a:solidFill>
                  <a:schemeClr val="tx1"/>
                </a:solidFill>
              </a:rPr>
              <a:t>אינו</a:t>
            </a:r>
            <a:r>
              <a:rPr lang="he-IL" dirty="0">
                <a:solidFill>
                  <a:schemeClr val="tx1"/>
                </a:solidFill>
              </a:rPr>
              <a:t> נכון – הפרדה בין כרומוזומים </a:t>
            </a:r>
            <a:r>
              <a:rPr lang="he-IL" noProof="1">
                <a:solidFill>
                  <a:schemeClr val="tx1"/>
                </a:solidFill>
              </a:rPr>
              <a:t>הומולוגיים</a:t>
            </a:r>
            <a:r>
              <a:rPr lang="he-IL" dirty="0">
                <a:solidFill>
                  <a:schemeClr val="tx1"/>
                </a:solidFill>
              </a:rPr>
              <a:t> נעשית רק בתהליך המיוזה.</a:t>
            </a:r>
          </a:p>
        </p:txBody>
      </p:sp>
      <p:sp>
        <p:nvSpPr>
          <p:cNvPr id="9"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B33C14C2-1901-4F3C-99AF-8AD73479A433}" type="slidenum">
              <a:rPr lang="he-IL" altLang="he-IL">
                <a:solidFill>
                  <a:srgbClr val="FFFCF7"/>
                </a:solidFill>
              </a:rPr>
              <a:pPr algn="l"/>
              <a:t>31</a:t>
            </a:fld>
            <a:endParaRPr lang="he-IL" altLang="he-IL">
              <a:solidFill>
                <a:srgbClr val="FFFCF7"/>
              </a:solidFill>
            </a:endParaRPr>
          </a:p>
        </p:txBody>
      </p:sp>
      <p:sp>
        <p:nvSpPr>
          <p:cNvPr id="58371"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שאלה 9</a:t>
            </a:r>
            <a:endParaRPr lang="he-IL" altLang="he-IL" sz="1800" smtClean="0"/>
          </a:p>
        </p:txBody>
      </p:sp>
      <p:sp>
        <p:nvSpPr>
          <p:cNvPr id="8" name="TextBox 7"/>
          <p:cNvSpPr txBox="1"/>
          <p:nvPr/>
        </p:nvSpPr>
        <p:spPr>
          <a:xfrm>
            <a:off x="439738" y="620713"/>
            <a:ext cx="8215312" cy="11525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b="1" dirty="0">
              <a:solidFill>
                <a:prstClr val="black">
                  <a:lumMod val="50000"/>
                  <a:lumOff val="50000"/>
                </a:prstClr>
              </a:solidFill>
              <a:latin typeface="Arial"/>
              <a:cs typeface="Arial"/>
            </a:endParaRPr>
          </a:p>
        </p:txBody>
      </p:sp>
      <p:sp>
        <p:nvSpPr>
          <p:cNvPr id="12" name="TextBox 11"/>
          <p:cNvSpPr txBox="1"/>
          <p:nvPr/>
        </p:nvSpPr>
        <p:spPr>
          <a:xfrm>
            <a:off x="588963" y="735013"/>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rgbClr val="1D4C72"/>
                </a:solidFill>
              </a:rPr>
              <a:t>שאלה 9:</a:t>
            </a:r>
          </a:p>
          <a:p>
            <a:pPr algn="r" rtl="1" eaLnBrk="1" hangingPunct="1">
              <a:defRPr/>
            </a:pPr>
            <a:r>
              <a:rPr lang="he-IL" dirty="0">
                <a:solidFill>
                  <a:srgbClr val="1D4C72"/>
                </a:solidFill>
              </a:rPr>
              <a:t>בתרשים מתוארת מחזוריות </a:t>
            </a:r>
            <a:r>
              <a:rPr lang="he-IL" noProof="1">
                <a:solidFill>
                  <a:schemeClr val="tx2"/>
                </a:solidFill>
              </a:rPr>
              <a:t>דיפלואידיות–הפלואידיות ב</a:t>
            </a:r>
            <a:r>
              <a:rPr lang="he-IL" dirty="0">
                <a:solidFill>
                  <a:schemeClr val="tx2"/>
                </a:solidFill>
              </a:rPr>
              <a:t>שני דורות של בני אדם.</a:t>
            </a:r>
          </a:p>
          <a:p>
            <a:pPr algn="r" rtl="1" eaLnBrk="1" hangingPunct="1">
              <a:defRPr/>
            </a:pPr>
            <a:r>
              <a:rPr lang="he-IL" dirty="0">
                <a:solidFill>
                  <a:schemeClr val="tx2"/>
                </a:solidFill>
              </a:rPr>
              <a:t>השלימו את התרשים בעזרת המילים: תהליך הפריה</a:t>
            </a:r>
            <a:r>
              <a:rPr lang="he-IL" dirty="0">
                <a:solidFill>
                  <a:srgbClr val="1D4C72"/>
                </a:solidFill>
              </a:rPr>
              <a:t>, תהליך מיוזה, דור שני, דור ראשון, תאי רבייה (גמטות).</a:t>
            </a:r>
          </a:p>
        </p:txBody>
      </p:sp>
      <p:grpSp>
        <p:nvGrpSpPr>
          <p:cNvPr id="58374" name="קבוצה 14354"/>
          <p:cNvGrpSpPr>
            <a:grpSpLocks/>
          </p:cNvGrpSpPr>
          <p:nvPr/>
        </p:nvGrpSpPr>
        <p:grpSpPr bwMode="auto">
          <a:xfrm>
            <a:off x="1254125" y="2265363"/>
            <a:ext cx="6573838" cy="3827462"/>
            <a:chOff x="2425744" y="2264688"/>
            <a:chExt cx="5177714" cy="2776068"/>
          </a:xfrm>
        </p:grpSpPr>
        <p:grpSp>
          <p:nvGrpSpPr>
            <p:cNvPr id="58376" name="קבוצה 14353"/>
            <p:cNvGrpSpPr>
              <a:grpSpLocks/>
            </p:cNvGrpSpPr>
            <p:nvPr/>
          </p:nvGrpSpPr>
          <p:grpSpPr bwMode="auto">
            <a:xfrm>
              <a:off x="2555776" y="2264688"/>
              <a:ext cx="3316179" cy="2776068"/>
              <a:chOff x="624294" y="2264688"/>
              <a:chExt cx="3316179" cy="2776068"/>
            </a:xfrm>
          </p:grpSpPr>
          <p:sp>
            <p:nvSpPr>
              <p:cNvPr id="3" name="אליפסה 2"/>
              <p:cNvSpPr/>
              <p:nvPr/>
            </p:nvSpPr>
            <p:spPr>
              <a:xfrm>
                <a:off x="624299" y="3478282"/>
                <a:ext cx="1355383" cy="431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600" noProof="1">
                    <a:solidFill>
                      <a:prstClr val="white"/>
                    </a:solidFill>
                  </a:rPr>
                  <a:t>הפלואיד</a:t>
                </a:r>
              </a:p>
            </p:txBody>
          </p:sp>
          <p:sp>
            <p:nvSpPr>
              <p:cNvPr id="11" name="מלבן 10"/>
              <p:cNvSpPr/>
              <p:nvPr/>
            </p:nvSpPr>
            <p:spPr>
              <a:xfrm>
                <a:off x="2556095" y="2264688"/>
                <a:ext cx="1384141" cy="65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600" dirty="0">
                    <a:solidFill>
                      <a:prstClr val="black"/>
                    </a:solidFill>
                  </a:rPr>
                  <a:t>דיפלואיד</a:t>
                </a:r>
              </a:p>
            </p:txBody>
          </p:sp>
          <p:sp>
            <p:nvSpPr>
              <p:cNvPr id="13" name="מלבן 12"/>
              <p:cNvSpPr/>
              <p:nvPr/>
            </p:nvSpPr>
            <p:spPr>
              <a:xfrm>
                <a:off x="624299" y="2264688"/>
                <a:ext cx="1511678" cy="65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600" dirty="0">
                    <a:solidFill>
                      <a:prstClr val="black"/>
                    </a:solidFill>
                  </a:rPr>
                  <a:t>דיפלואיד</a:t>
                </a:r>
              </a:p>
            </p:txBody>
          </p:sp>
          <p:sp>
            <p:nvSpPr>
              <p:cNvPr id="16" name="אליפסה 15"/>
              <p:cNvSpPr/>
              <p:nvPr/>
            </p:nvSpPr>
            <p:spPr>
              <a:xfrm>
                <a:off x="2584853" y="3478282"/>
                <a:ext cx="1355383" cy="431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600" noProof="1">
                    <a:solidFill>
                      <a:prstClr val="white"/>
                    </a:solidFill>
                  </a:rPr>
                  <a:t>הפלואיד</a:t>
                </a:r>
              </a:p>
            </p:txBody>
          </p:sp>
          <p:cxnSp>
            <p:nvCxnSpPr>
              <p:cNvPr id="20" name="מחבר חץ ישר 19"/>
              <p:cNvCxnSpPr>
                <a:stCxn id="11" idx="2"/>
                <a:endCxn id="16" idx="0"/>
              </p:cNvCxnSpPr>
              <p:nvPr/>
            </p:nvCxnSpPr>
            <p:spPr>
              <a:xfrm>
                <a:off x="3247540" y="2924450"/>
                <a:ext cx="15004" cy="553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a:stCxn id="13" idx="2"/>
              </p:cNvCxnSpPr>
              <p:nvPr/>
            </p:nvCxnSpPr>
            <p:spPr>
              <a:xfrm>
                <a:off x="1380763" y="2924450"/>
                <a:ext cx="0" cy="553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מלבן 25"/>
              <p:cNvSpPr/>
              <p:nvPr/>
            </p:nvSpPr>
            <p:spPr>
              <a:xfrm>
                <a:off x="1524553" y="4425899"/>
                <a:ext cx="1224096" cy="614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600" dirty="0">
                    <a:solidFill>
                      <a:prstClr val="black"/>
                    </a:solidFill>
                  </a:rPr>
                  <a:t>דיפלואיד</a:t>
                </a:r>
              </a:p>
            </p:txBody>
          </p:sp>
          <p:cxnSp>
            <p:nvCxnSpPr>
              <p:cNvPr id="14343" name="מחבר ישר 14342"/>
              <p:cNvCxnSpPr>
                <a:stCxn id="3" idx="6"/>
              </p:cNvCxnSpPr>
              <p:nvPr/>
            </p:nvCxnSpPr>
            <p:spPr>
              <a:xfrm>
                <a:off x="1979682" y="3694749"/>
                <a:ext cx="256323" cy="526198"/>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flipH="1">
                <a:off x="2236005" y="3770743"/>
                <a:ext cx="348848" cy="450204"/>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9" name="מחבר ישר 48"/>
              <p:cNvCxnSpPr/>
              <p:nvPr/>
            </p:nvCxnSpPr>
            <p:spPr>
              <a:xfrm>
                <a:off x="2236005" y="4196767"/>
                <a:ext cx="0" cy="229132"/>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6009257" y="2409767"/>
              <a:ext cx="1594201" cy="268280"/>
            </a:xfrm>
            <a:prstGeom prst="rect">
              <a:avLst/>
            </a:prstGeom>
            <a:noFill/>
            <a:ln w="19050">
              <a:solidFill>
                <a:schemeClr val="accent1"/>
              </a:solidFill>
            </a:ln>
            <a:effectLst>
              <a:outerShdw sx="102000" sy="102000" algn="tl" rotWithShape="0">
                <a:schemeClr val="bg1">
                  <a:lumMod val="65000"/>
                  <a:alpha val="0"/>
                </a:schemeClr>
              </a:outerShdw>
            </a:effectLst>
          </p:spPr>
          <p:txBody>
            <a:bodyPr>
              <a:spAutoFit/>
            </a:bodyPr>
            <a:lstStyle/>
            <a:p>
              <a:pPr algn="r" rtl="1" eaLnBrk="1" hangingPunct="1">
                <a:defRPr/>
              </a:pPr>
              <a:endParaRPr lang="he-IL" dirty="0">
                <a:solidFill>
                  <a:srgbClr val="1D4C72"/>
                </a:solidFill>
              </a:endParaRPr>
            </a:p>
          </p:txBody>
        </p:sp>
        <p:sp>
          <p:nvSpPr>
            <p:cNvPr id="58" name="TextBox 57"/>
            <p:cNvSpPr txBox="1"/>
            <p:nvPr/>
          </p:nvSpPr>
          <p:spPr>
            <a:xfrm>
              <a:off x="4787662" y="4549101"/>
              <a:ext cx="1594200" cy="267129"/>
            </a:xfrm>
            <a:prstGeom prst="rect">
              <a:avLst/>
            </a:prstGeom>
            <a:noFill/>
            <a:ln w="19050">
              <a:solidFill>
                <a:schemeClr val="accent1"/>
              </a:solidFill>
            </a:ln>
            <a:effectLst>
              <a:outerShdw sx="102000" sy="102000" algn="tl" rotWithShape="0">
                <a:schemeClr val="bg1">
                  <a:lumMod val="65000"/>
                  <a:alpha val="0"/>
                </a:schemeClr>
              </a:outerShdw>
            </a:effectLst>
          </p:spPr>
          <p:txBody>
            <a:bodyPr>
              <a:spAutoFit/>
            </a:bodyPr>
            <a:lstStyle/>
            <a:p>
              <a:pPr algn="r" rtl="1" eaLnBrk="1" hangingPunct="1">
                <a:defRPr/>
              </a:pPr>
              <a:endParaRPr lang="he-IL" dirty="0">
                <a:solidFill>
                  <a:srgbClr val="1D4C72"/>
                </a:solidFill>
              </a:endParaRPr>
            </a:p>
          </p:txBody>
        </p:sp>
        <p:sp>
          <p:nvSpPr>
            <p:cNvPr id="59" name="TextBox 58"/>
            <p:cNvSpPr txBox="1"/>
            <p:nvPr/>
          </p:nvSpPr>
          <p:spPr>
            <a:xfrm>
              <a:off x="5875470" y="3371200"/>
              <a:ext cx="1594200" cy="268281"/>
            </a:xfrm>
            <a:prstGeom prst="rect">
              <a:avLst/>
            </a:prstGeom>
            <a:noFill/>
            <a:ln w="19050">
              <a:solidFill>
                <a:schemeClr val="accent1"/>
              </a:solidFill>
            </a:ln>
            <a:effectLst>
              <a:outerShdw sx="102000" sy="102000" algn="tl" rotWithShape="0">
                <a:schemeClr val="bg1">
                  <a:lumMod val="65000"/>
                  <a:alpha val="0"/>
                </a:schemeClr>
              </a:outerShdw>
            </a:effectLst>
          </p:spPr>
          <p:txBody>
            <a:bodyPr>
              <a:spAutoFit/>
            </a:bodyPr>
            <a:lstStyle/>
            <a:p>
              <a:pPr algn="r" rtl="1" eaLnBrk="1" hangingPunct="1">
                <a:defRPr/>
              </a:pPr>
              <a:endParaRPr lang="he-IL" dirty="0">
                <a:solidFill>
                  <a:srgbClr val="1D4C72"/>
                </a:solidFill>
              </a:endParaRPr>
            </a:p>
          </p:txBody>
        </p:sp>
        <p:sp>
          <p:nvSpPr>
            <p:cNvPr id="60" name="TextBox 59"/>
            <p:cNvSpPr txBox="1"/>
            <p:nvPr/>
          </p:nvSpPr>
          <p:spPr>
            <a:xfrm>
              <a:off x="3456035" y="3016563"/>
              <a:ext cx="1592950" cy="268281"/>
            </a:xfrm>
            <a:prstGeom prst="rect">
              <a:avLst/>
            </a:prstGeom>
            <a:noFill/>
            <a:ln w="19050">
              <a:solidFill>
                <a:srgbClr val="FF0000"/>
              </a:solidFill>
            </a:ln>
            <a:effectLst>
              <a:outerShdw sx="102000" sy="102000" algn="tl" rotWithShape="0">
                <a:schemeClr val="bg1">
                  <a:lumMod val="65000"/>
                  <a:alpha val="0"/>
                </a:schemeClr>
              </a:outerShdw>
            </a:effectLst>
          </p:spPr>
          <p:txBody>
            <a:bodyPr>
              <a:spAutoFit/>
            </a:bodyPr>
            <a:lstStyle/>
            <a:p>
              <a:pPr algn="r" rtl="1" eaLnBrk="1" hangingPunct="1">
                <a:defRPr/>
              </a:pPr>
              <a:endParaRPr lang="he-IL" dirty="0">
                <a:solidFill>
                  <a:srgbClr val="1D4C72"/>
                </a:solidFill>
              </a:endParaRPr>
            </a:p>
          </p:txBody>
        </p:sp>
        <p:sp>
          <p:nvSpPr>
            <p:cNvPr id="61" name="TextBox 60"/>
            <p:cNvSpPr txBox="1"/>
            <p:nvPr/>
          </p:nvSpPr>
          <p:spPr>
            <a:xfrm>
              <a:off x="2425744" y="3957272"/>
              <a:ext cx="1594201" cy="268280"/>
            </a:xfrm>
            <a:prstGeom prst="rect">
              <a:avLst/>
            </a:prstGeom>
            <a:noFill/>
            <a:ln w="19050">
              <a:solidFill>
                <a:srgbClr val="FF0000"/>
              </a:solidFill>
            </a:ln>
            <a:effectLst>
              <a:outerShdw sx="102000" sy="102000" algn="tl" rotWithShape="0">
                <a:schemeClr val="bg1">
                  <a:lumMod val="65000"/>
                  <a:alpha val="0"/>
                </a:schemeClr>
              </a:outerShdw>
            </a:effectLst>
          </p:spPr>
          <p:txBody>
            <a:bodyPr>
              <a:spAutoFit/>
            </a:bodyPr>
            <a:lstStyle/>
            <a:p>
              <a:pPr algn="r" rtl="1" eaLnBrk="1" hangingPunct="1">
                <a:defRPr/>
              </a:pPr>
              <a:endParaRPr lang="he-IL" dirty="0">
                <a:solidFill>
                  <a:srgbClr val="1D4C72"/>
                </a:solidFill>
              </a:endParaRPr>
            </a:p>
          </p:txBody>
        </p:sp>
      </p:grpSp>
      <p:sp>
        <p:nvSpPr>
          <p:cNvPr id="24"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C9C178F3-BE8D-40BF-9E78-483321C4BD4A}" type="slidenum">
              <a:rPr lang="he-IL" altLang="he-IL">
                <a:solidFill>
                  <a:srgbClr val="FFFCF7"/>
                </a:solidFill>
              </a:rPr>
              <a:pPr algn="l"/>
              <a:t>32</a:t>
            </a:fld>
            <a:endParaRPr lang="he-IL" altLang="he-IL">
              <a:solidFill>
                <a:srgbClr val="FFFCF7"/>
              </a:solidFill>
            </a:endParaRPr>
          </a:p>
        </p:txBody>
      </p:sp>
      <p:sp>
        <p:nvSpPr>
          <p:cNvPr id="59395"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8" name="TextBox 7"/>
          <p:cNvSpPr txBox="1"/>
          <p:nvPr/>
        </p:nvSpPr>
        <p:spPr>
          <a:xfrm>
            <a:off x="439738" y="620713"/>
            <a:ext cx="8215312" cy="11525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b="1" dirty="0">
              <a:solidFill>
                <a:prstClr val="black">
                  <a:lumMod val="50000"/>
                  <a:lumOff val="50000"/>
                </a:prstClr>
              </a:solidFill>
              <a:latin typeface="Arial"/>
              <a:cs typeface="Arial"/>
            </a:endParaRPr>
          </a:p>
        </p:txBody>
      </p:sp>
      <p:sp>
        <p:nvSpPr>
          <p:cNvPr id="12" name="TextBox 11"/>
          <p:cNvSpPr txBox="1"/>
          <p:nvPr/>
        </p:nvSpPr>
        <p:spPr>
          <a:xfrm>
            <a:off x="588963" y="735013"/>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rgbClr val="1D4C72"/>
                </a:solidFill>
              </a:rPr>
              <a:t>שאלה 9:</a:t>
            </a:r>
          </a:p>
          <a:p>
            <a:pPr algn="r" rtl="1" eaLnBrk="1" hangingPunct="1">
              <a:defRPr/>
            </a:pPr>
            <a:r>
              <a:rPr lang="he-IL" dirty="0">
                <a:solidFill>
                  <a:srgbClr val="1D4C72"/>
                </a:solidFill>
              </a:rPr>
              <a:t>בתרשים מתוארת מחזוריות </a:t>
            </a:r>
            <a:r>
              <a:rPr lang="he-IL" noProof="1">
                <a:solidFill>
                  <a:schemeClr val="tx2"/>
                </a:solidFill>
              </a:rPr>
              <a:t>דיפלואידיות–הפלואידיות ב</a:t>
            </a:r>
            <a:r>
              <a:rPr lang="he-IL" dirty="0">
                <a:solidFill>
                  <a:schemeClr val="tx2"/>
                </a:solidFill>
              </a:rPr>
              <a:t>שני דורות של בני אדם.</a:t>
            </a:r>
          </a:p>
          <a:p>
            <a:pPr algn="r" rtl="1" eaLnBrk="1" hangingPunct="1">
              <a:defRPr/>
            </a:pPr>
            <a:r>
              <a:rPr lang="he-IL" dirty="0">
                <a:solidFill>
                  <a:schemeClr val="tx2"/>
                </a:solidFill>
              </a:rPr>
              <a:t>השלימו את התרשים בעזרת המילים: תהליך הפריה, תהליך מיוזה, דור שני, דור ראשון, תאי רבייה (גמטות).</a:t>
            </a:r>
          </a:p>
        </p:txBody>
      </p:sp>
      <p:grpSp>
        <p:nvGrpSpPr>
          <p:cNvPr id="59398" name="קבוצה 14354"/>
          <p:cNvGrpSpPr>
            <a:grpSpLocks/>
          </p:cNvGrpSpPr>
          <p:nvPr/>
        </p:nvGrpSpPr>
        <p:grpSpPr bwMode="auto">
          <a:xfrm>
            <a:off x="1254125" y="2265363"/>
            <a:ext cx="6573838" cy="3827462"/>
            <a:chOff x="2425744" y="2264688"/>
            <a:chExt cx="5177714" cy="2776068"/>
          </a:xfrm>
        </p:grpSpPr>
        <p:grpSp>
          <p:nvGrpSpPr>
            <p:cNvPr id="59400" name="קבוצה 14353"/>
            <p:cNvGrpSpPr>
              <a:grpSpLocks/>
            </p:cNvGrpSpPr>
            <p:nvPr/>
          </p:nvGrpSpPr>
          <p:grpSpPr bwMode="auto">
            <a:xfrm>
              <a:off x="2555776" y="2264688"/>
              <a:ext cx="3316179" cy="2776068"/>
              <a:chOff x="624294" y="2264688"/>
              <a:chExt cx="3316179" cy="2776068"/>
            </a:xfrm>
          </p:grpSpPr>
          <p:sp>
            <p:nvSpPr>
              <p:cNvPr id="3" name="אליפסה 2"/>
              <p:cNvSpPr/>
              <p:nvPr/>
            </p:nvSpPr>
            <p:spPr>
              <a:xfrm>
                <a:off x="624299" y="3478282"/>
                <a:ext cx="1355383" cy="431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600" noProof="1">
                    <a:solidFill>
                      <a:prstClr val="white"/>
                    </a:solidFill>
                  </a:rPr>
                  <a:t>הפלואיד</a:t>
                </a:r>
              </a:p>
            </p:txBody>
          </p:sp>
          <p:sp>
            <p:nvSpPr>
              <p:cNvPr id="11" name="מלבן 10"/>
              <p:cNvSpPr/>
              <p:nvPr/>
            </p:nvSpPr>
            <p:spPr>
              <a:xfrm>
                <a:off x="2556095" y="2264688"/>
                <a:ext cx="1384141" cy="65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600" dirty="0">
                    <a:solidFill>
                      <a:prstClr val="black"/>
                    </a:solidFill>
                  </a:rPr>
                  <a:t>דיפלואיד</a:t>
                </a:r>
              </a:p>
            </p:txBody>
          </p:sp>
          <p:sp>
            <p:nvSpPr>
              <p:cNvPr id="13" name="מלבן 12"/>
              <p:cNvSpPr/>
              <p:nvPr/>
            </p:nvSpPr>
            <p:spPr>
              <a:xfrm>
                <a:off x="624299" y="2264688"/>
                <a:ext cx="1511678" cy="659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600" dirty="0">
                    <a:solidFill>
                      <a:prstClr val="black"/>
                    </a:solidFill>
                  </a:rPr>
                  <a:t>דיפלואיד</a:t>
                </a:r>
              </a:p>
            </p:txBody>
          </p:sp>
          <p:sp>
            <p:nvSpPr>
              <p:cNvPr id="16" name="אליפסה 15"/>
              <p:cNvSpPr/>
              <p:nvPr/>
            </p:nvSpPr>
            <p:spPr>
              <a:xfrm>
                <a:off x="2584853" y="3478282"/>
                <a:ext cx="1355383" cy="431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600" noProof="1">
                    <a:solidFill>
                      <a:prstClr val="white"/>
                    </a:solidFill>
                  </a:rPr>
                  <a:t>הפלואיד</a:t>
                </a:r>
              </a:p>
            </p:txBody>
          </p:sp>
          <p:cxnSp>
            <p:nvCxnSpPr>
              <p:cNvPr id="20" name="מחבר חץ ישר 19"/>
              <p:cNvCxnSpPr>
                <a:stCxn id="11" idx="2"/>
                <a:endCxn id="16" idx="0"/>
              </p:cNvCxnSpPr>
              <p:nvPr/>
            </p:nvCxnSpPr>
            <p:spPr>
              <a:xfrm>
                <a:off x="3247540" y="2924450"/>
                <a:ext cx="15004" cy="553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a:stCxn id="13" idx="2"/>
              </p:cNvCxnSpPr>
              <p:nvPr/>
            </p:nvCxnSpPr>
            <p:spPr>
              <a:xfrm>
                <a:off x="1380763" y="2924450"/>
                <a:ext cx="0" cy="553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מלבן 25"/>
              <p:cNvSpPr/>
              <p:nvPr/>
            </p:nvSpPr>
            <p:spPr>
              <a:xfrm>
                <a:off x="1524553" y="4425899"/>
                <a:ext cx="1224096" cy="614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sz="1600" dirty="0">
                    <a:solidFill>
                      <a:prstClr val="black"/>
                    </a:solidFill>
                  </a:rPr>
                  <a:t>דיפלואיד</a:t>
                </a:r>
              </a:p>
            </p:txBody>
          </p:sp>
          <p:cxnSp>
            <p:nvCxnSpPr>
              <p:cNvPr id="14343" name="מחבר ישר 14342"/>
              <p:cNvCxnSpPr>
                <a:stCxn id="3" idx="6"/>
              </p:cNvCxnSpPr>
              <p:nvPr/>
            </p:nvCxnSpPr>
            <p:spPr>
              <a:xfrm>
                <a:off x="1979682" y="3694749"/>
                <a:ext cx="256323" cy="526198"/>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flipH="1">
                <a:off x="2236005" y="3770743"/>
                <a:ext cx="348848" cy="450204"/>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9" name="מחבר ישר 48"/>
              <p:cNvCxnSpPr/>
              <p:nvPr/>
            </p:nvCxnSpPr>
            <p:spPr>
              <a:xfrm>
                <a:off x="2236005" y="4196767"/>
                <a:ext cx="0" cy="229132"/>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6009257" y="2409767"/>
              <a:ext cx="1594201" cy="369605"/>
            </a:xfrm>
            <a:prstGeom prst="rect">
              <a:avLst/>
            </a:prstGeom>
            <a:noFill/>
            <a:ln w="19050">
              <a:solidFill>
                <a:schemeClr val="accent1"/>
              </a:solidFill>
            </a:ln>
            <a:effectLst>
              <a:outerShdw sx="102000" sy="102000" algn="tl" rotWithShape="0">
                <a:schemeClr val="bg1">
                  <a:lumMod val="65000"/>
                  <a:alpha val="0"/>
                </a:schemeClr>
              </a:outerShdw>
            </a:effectLst>
          </p:spPr>
          <p:txBody>
            <a:bodyPr>
              <a:spAutoFit/>
            </a:bodyPr>
            <a:lstStyle/>
            <a:p>
              <a:pPr algn="r" rtl="1" eaLnBrk="1" hangingPunct="1">
                <a:defRPr/>
              </a:pPr>
              <a:r>
                <a:rPr lang="he-IL" dirty="0">
                  <a:solidFill>
                    <a:srgbClr val="1D4C72"/>
                  </a:solidFill>
                </a:rPr>
                <a:t>דור ראשון</a:t>
              </a:r>
            </a:p>
          </p:txBody>
        </p:sp>
        <p:sp>
          <p:nvSpPr>
            <p:cNvPr id="58" name="TextBox 57"/>
            <p:cNvSpPr txBox="1"/>
            <p:nvPr/>
          </p:nvSpPr>
          <p:spPr>
            <a:xfrm>
              <a:off x="4787662" y="4549101"/>
              <a:ext cx="1594200" cy="368454"/>
            </a:xfrm>
            <a:prstGeom prst="rect">
              <a:avLst/>
            </a:prstGeom>
            <a:noFill/>
            <a:ln w="19050">
              <a:solidFill>
                <a:schemeClr val="accent1"/>
              </a:solidFill>
            </a:ln>
            <a:effectLst>
              <a:outerShdw sx="102000" sy="102000" algn="tl" rotWithShape="0">
                <a:schemeClr val="bg1">
                  <a:lumMod val="65000"/>
                  <a:alpha val="0"/>
                </a:schemeClr>
              </a:outerShdw>
            </a:effectLst>
          </p:spPr>
          <p:txBody>
            <a:bodyPr>
              <a:spAutoFit/>
            </a:bodyPr>
            <a:lstStyle/>
            <a:p>
              <a:pPr algn="r" rtl="1" eaLnBrk="1" hangingPunct="1">
                <a:defRPr/>
              </a:pPr>
              <a:r>
                <a:rPr lang="he-IL" dirty="0">
                  <a:solidFill>
                    <a:srgbClr val="1D4C72"/>
                  </a:solidFill>
                </a:rPr>
                <a:t>דור שני</a:t>
              </a:r>
            </a:p>
          </p:txBody>
        </p:sp>
        <p:sp>
          <p:nvSpPr>
            <p:cNvPr id="59" name="TextBox 58"/>
            <p:cNvSpPr txBox="1"/>
            <p:nvPr/>
          </p:nvSpPr>
          <p:spPr>
            <a:xfrm>
              <a:off x="5875470" y="3371200"/>
              <a:ext cx="1594200" cy="645946"/>
            </a:xfrm>
            <a:prstGeom prst="rect">
              <a:avLst/>
            </a:prstGeom>
            <a:noFill/>
            <a:ln w="19050">
              <a:solidFill>
                <a:schemeClr val="accent1"/>
              </a:solidFill>
            </a:ln>
            <a:effectLst>
              <a:outerShdw sx="102000" sy="102000" algn="tl" rotWithShape="0">
                <a:schemeClr val="bg1">
                  <a:lumMod val="65000"/>
                  <a:alpha val="0"/>
                </a:schemeClr>
              </a:outerShdw>
            </a:effectLst>
          </p:spPr>
          <p:txBody>
            <a:bodyPr>
              <a:spAutoFit/>
            </a:bodyPr>
            <a:lstStyle/>
            <a:p>
              <a:pPr algn="r" rtl="1" eaLnBrk="1" hangingPunct="1">
                <a:defRPr/>
              </a:pPr>
              <a:r>
                <a:rPr lang="he-IL" dirty="0">
                  <a:solidFill>
                    <a:srgbClr val="1D4C72"/>
                  </a:solidFill>
                </a:rPr>
                <a:t>תאי רבייה (גמטות)</a:t>
              </a:r>
            </a:p>
          </p:txBody>
        </p:sp>
        <p:sp>
          <p:nvSpPr>
            <p:cNvPr id="60" name="TextBox 59"/>
            <p:cNvSpPr txBox="1"/>
            <p:nvPr/>
          </p:nvSpPr>
          <p:spPr>
            <a:xfrm>
              <a:off x="3456035" y="3016563"/>
              <a:ext cx="1592950" cy="369605"/>
            </a:xfrm>
            <a:prstGeom prst="rect">
              <a:avLst/>
            </a:prstGeom>
            <a:noFill/>
            <a:ln w="19050">
              <a:solidFill>
                <a:srgbClr val="FF0000"/>
              </a:solidFill>
            </a:ln>
            <a:effectLst>
              <a:outerShdw sx="102000" sy="102000" algn="tl" rotWithShape="0">
                <a:schemeClr val="bg1">
                  <a:lumMod val="65000"/>
                  <a:alpha val="0"/>
                </a:schemeClr>
              </a:outerShdw>
            </a:effectLst>
          </p:spPr>
          <p:txBody>
            <a:bodyPr>
              <a:spAutoFit/>
            </a:bodyPr>
            <a:lstStyle/>
            <a:p>
              <a:pPr algn="r" rtl="1" eaLnBrk="1" hangingPunct="1">
                <a:defRPr/>
              </a:pPr>
              <a:r>
                <a:rPr lang="he-IL" dirty="0">
                  <a:solidFill>
                    <a:srgbClr val="1D4C72"/>
                  </a:solidFill>
                </a:rPr>
                <a:t>תהליך מיוזה</a:t>
              </a:r>
            </a:p>
          </p:txBody>
        </p:sp>
        <p:sp>
          <p:nvSpPr>
            <p:cNvPr id="61" name="TextBox 60"/>
            <p:cNvSpPr txBox="1"/>
            <p:nvPr/>
          </p:nvSpPr>
          <p:spPr>
            <a:xfrm>
              <a:off x="2425744" y="3957272"/>
              <a:ext cx="1594201" cy="268280"/>
            </a:xfrm>
            <a:prstGeom prst="rect">
              <a:avLst/>
            </a:prstGeom>
            <a:noFill/>
            <a:ln w="19050">
              <a:solidFill>
                <a:srgbClr val="FF0000"/>
              </a:solidFill>
            </a:ln>
            <a:effectLst>
              <a:outerShdw sx="102000" sy="102000" algn="tl" rotWithShape="0">
                <a:schemeClr val="bg1">
                  <a:lumMod val="65000"/>
                  <a:alpha val="0"/>
                </a:schemeClr>
              </a:outerShdw>
            </a:effectLst>
          </p:spPr>
          <p:txBody>
            <a:bodyPr>
              <a:spAutoFit/>
            </a:bodyPr>
            <a:lstStyle/>
            <a:p>
              <a:pPr algn="r" rtl="1" eaLnBrk="1" hangingPunct="1">
                <a:defRPr/>
              </a:pPr>
              <a:r>
                <a:rPr lang="he-IL" dirty="0">
                  <a:solidFill>
                    <a:srgbClr val="1D4C72"/>
                  </a:solidFill>
                </a:rPr>
                <a:t>תהליך </a:t>
              </a:r>
              <a:r>
                <a:rPr lang="he-IL" dirty="0"/>
                <a:t>הפריה</a:t>
              </a:r>
            </a:p>
          </p:txBody>
        </p:sp>
      </p:grpSp>
      <p:sp>
        <p:nvSpPr>
          <p:cNvPr id="24"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FD184C53-EC6D-4416-B847-2D3A5EC712B5}" type="slidenum">
              <a:rPr lang="he-IL" altLang="he-IL">
                <a:solidFill>
                  <a:srgbClr val="FFFCF7"/>
                </a:solidFill>
              </a:rPr>
              <a:pPr algn="l"/>
              <a:t>33</a:t>
            </a:fld>
            <a:endParaRPr lang="he-IL" altLang="he-IL">
              <a:solidFill>
                <a:srgbClr val="FFFCF7"/>
              </a:solidFill>
            </a:endParaRPr>
          </a:p>
        </p:txBody>
      </p:sp>
      <p:sp>
        <p:nvSpPr>
          <p:cNvPr id="60419"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שאלה 10</a:t>
            </a:r>
            <a:endParaRPr lang="he-IL" altLang="he-IL" sz="1800" smtClean="0"/>
          </a:p>
        </p:txBody>
      </p:sp>
      <p:sp>
        <p:nvSpPr>
          <p:cNvPr id="8" name="TextBox 7"/>
          <p:cNvSpPr txBox="1"/>
          <p:nvPr/>
        </p:nvSpPr>
        <p:spPr>
          <a:xfrm>
            <a:off x="439738" y="620713"/>
            <a:ext cx="8215312" cy="11525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b="1" dirty="0">
              <a:solidFill>
                <a:prstClr val="black">
                  <a:lumMod val="50000"/>
                  <a:lumOff val="50000"/>
                </a:prstClr>
              </a:solidFill>
              <a:latin typeface="Arial"/>
              <a:cs typeface="Arial"/>
            </a:endParaRPr>
          </a:p>
        </p:txBody>
      </p:sp>
      <p:sp>
        <p:nvSpPr>
          <p:cNvPr id="12" name="TextBox 11"/>
          <p:cNvSpPr txBox="1"/>
          <p:nvPr/>
        </p:nvSpPr>
        <p:spPr>
          <a:xfrm>
            <a:off x="588963" y="735013"/>
            <a:ext cx="8183562" cy="923925"/>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rgbClr val="1D4C72"/>
                </a:solidFill>
              </a:rPr>
              <a:t>שאלה 10:</a:t>
            </a:r>
          </a:p>
          <a:p>
            <a:pPr algn="r" rtl="1" eaLnBrk="1" hangingPunct="1">
              <a:defRPr/>
            </a:pPr>
            <a:r>
              <a:rPr lang="he-IL" dirty="0">
                <a:solidFill>
                  <a:srgbClr val="1D4C72"/>
                </a:solidFill>
              </a:rPr>
              <a:t>בטבלה מופיעה רשימת תהליכים המתרחשים בגוף. ציינו בקשר לכל תהליך, האם כלולים בו תהליכי חלוקת תאים ואם כן, איזה סוג חלוקה (מיטוזה/מיוזה):</a:t>
            </a:r>
            <a:endParaRPr lang="he-IL" dirty="0">
              <a:solidFill>
                <a:srgbClr val="1F497D"/>
              </a:solidFill>
            </a:endParaRPr>
          </a:p>
        </p:txBody>
      </p:sp>
      <p:graphicFrame>
        <p:nvGraphicFramePr>
          <p:cNvPr id="2" name="טבלה 1"/>
          <p:cNvGraphicFramePr>
            <a:graphicFrameLocks noGrp="1"/>
          </p:cNvGraphicFramePr>
          <p:nvPr/>
        </p:nvGraphicFramePr>
        <p:xfrm>
          <a:off x="1193800" y="2133600"/>
          <a:ext cx="6973888" cy="2863850"/>
        </p:xfrm>
        <a:graphic>
          <a:graphicData uri="http://schemas.openxmlformats.org/drawingml/2006/table">
            <a:tbl>
              <a:tblPr rtl="1" firstRow="1" bandRow="1">
                <a:tableStyleId>{5C22544A-7EE6-4342-B048-85BDC9FD1C3A}</a:tableStyleId>
              </a:tblPr>
              <a:tblGrid>
                <a:gridCol w="6036806"/>
                <a:gridCol w="937082"/>
              </a:tblGrid>
              <a:tr h="370637">
                <a:tc>
                  <a:txBody>
                    <a:bodyPr/>
                    <a:lstStyle/>
                    <a:p>
                      <a:pPr rtl="1"/>
                      <a:r>
                        <a:rPr lang="he-IL" sz="1800" dirty="0" smtClean="0"/>
                        <a:t>תהליך</a:t>
                      </a:r>
                      <a:endParaRPr lang="he-IL" sz="1800" dirty="0"/>
                    </a:p>
                  </a:txBody>
                  <a:tcPr marL="91449" marR="91449" marT="45695" marB="45695"/>
                </a:tc>
                <a:tc>
                  <a:txBody>
                    <a:bodyPr/>
                    <a:lstStyle/>
                    <a:p>
                      <a:pPr rtl="1"/>
                      <a:r>
                        <a:rPr lang="he-IL" sz="1800" dirty="0" smtClean="0"/>
                        <a:t>תהליך</a:t>
                      </a:r>
                      <a:endParaRPr lang="he-IL" sz="1800" dirty="0"/>
                    </a:p>
                  </a:txBody>
                  <a:tcPr marL="91449" marR="91449" marT="45695" marB="45695"/>
                </a:tc>
              </a:tr>
              <a:tr h="370637">
                <a:tc>
                  <a:txBody>
                    <a:bodyPr/>
                    <a:lstStyle/>
                    <a:p>
                      <a:pPr rtl="1"/>
                      <a:r>
                        <a:rPr lang="he-IL" sz="1800" dirty="0" smtClean="0"/>
                        <a:t>ריפוי פצע</a:t>
                      </a:r>
                      <a:endParaRPr lang="he-IL" sz="1800" dirty="0"/>
                    </a:p>
                  </a:txBody>
                  <a:tcPr marL="91449" marR="91449" marT="45695" marB="45695"/>
                </a:tc>
                <a:tc>
                  <a:txBody>
                    <a:bodyPr/>
                    <a:lstStyle/>
                    <a:p>
                      <a:pPr rtl="1"/>
                      <a:endParaRPr lang="he-IL" sz="1800" dirty="0"/>
                    </a:p>
                  </a:txBody>
                  <a:tcPr marL="91449" marR="91449" marT="45695" marB="45695"/>
                </a:tc>
              </a:tr>
              <a:tr h="370637">
                <a:tc>
                  <a:txBody>
                    <a:bodyPr/>
                    <a:lstStyle/>
                    <a:p>
                      <a:pPr rtl="1"/>
                      <a:r>
                        <a:rPr lang="he-IL" sz="1800" dirty="0" smtClean="0"/>
                        <a:t>יצירת תאי דם אדומים ולבנים במח העצמות</a:t>
                      </a:r>
                      <a:endParaRPr lang="he-IL" sz="1800" dirty="0"/>
                    </a:p>
                  </a:txBody>
                  <a:tcPr marL="91449" marR="91449" marT="45695" marB="45695"/>
                </a:tc>
                <a:tc>
                  <a:txBody>
                    <a:bodyPr/>
                    <a:lstStyle/>
                    <a:p>
                      <a:pPr rtl="1"/>
                      <a:endParaRPr lang="he-IL" sz="1800" dirty="0"/>
                    </a:p>
                  </a:txBody>
                  <a:tcPr marL="91449" marR="91449" marT="45695" marB="45695"/>
                </a:tc>
              </a:tr>
              <a:tr h="640030">
                <a:tc>
                  <a:txBody>
                    <a:bodyPr/>
                    <a:lstStyle/>
                    <a:p>
                      <a:pPr rtl="1"/>
                      <a:r>
                        <a:rPr lang="he-IL" sz="1800" dirty="0" smtClean="0"/>
                        <a:t>התחלפות שכבת התאים החיצונית בדופן המעי הדק מדי חמישה ימים</a:t>
                      </a:r>
                      <a:endParaRPr lang="he-IL" sz="1800" dirty="0"/>
                    </a:p>
                  </a:txBody>
                  <a:tcPr marL="91449" marR="91449" marT="45695" marB="45695"/>
                </a:tc>
                <a:tc>
                  <a:txBody>
                    <a:bodyPr/>
                    <a:lstStyle/>
                    <a:p>
                      <a:pPr rtl="1"/>
                      <a:endParaRPr lang="he-IL" sz="1800" dirty="0"/>
                    </a:p>
                  </a:txBody>
                  <a:tcPr marL="91449" marR="91449" marT="45695" marB="45695"/>
                </a:tc>
              </a:tr>
              <a:tr h="370637">
                <a:tc>
                  <a:txBody>
                    <a:bodyPr/>
                    <a:lstStyle/>
                    <a:p>
                      <a:pPr rtl="1"/>
                      <a:r>
                        <a:rPr lang="he-IL" sz="1800" dirty="0" smtClean="0"/>
                        <a:t>התחלפות שכבות העור</a:t>
                      </a:r>
                      <a:endParaRPr lang="he-IL" sz="1800" dirty="0"/>
                    </a:p>
                  </a:txBody>
                  <a:tcPr marL="91449" marR="91449" marT="45695" marB="45695"/>
                </a:tc>
                <a:tc>
                  <a:txBody>
                    <a:bodyPr/>
                    <a:lstStyle/>
                    <a:p>
                      <a:pPr rtl="1"/>
                      <a:endParaRPr lang="he-IL" sz="1800" dirty="0"/>
                    </a:p>
                  </a:txBody>
                  <a:tcPr marL="91449" marR="91449" marT="45695" marB="45695"/>
                </a:tc>
              </a:tr>
              <a:tr h="370637">
                <a:tc>
                  <a:txBody>
                    <a:bodyPr/>
                    <a:lstStyle/>
                    <a:p>
                      <a:pPr rtl="1"/>
                      <a:r>
                        <a:rPr lang="he-IL" sz="1800" dirty="0" smtClean="0"/>
                        <a:t>יצירת תאי מין</a:t>
                      </a:r>
                      <a:endParaRPr lang="he-IL" sz="1800" dirty="0"/>
                    </a:p>
                  </a:txBody>
                  <a:tcPr marL="91449" marR="91449" marT="45695" marB="45695"/>
                </a:tc>
                <a:tc>
                  <a:txBody>
                    <a:bodyPr/>
                    <a:lstStyle/>
                    <a:p>
                      <a:pPr rtl="1"/>
                      <a:endParaRPr lang="he-IL" sz="1800" dirty="0"/>
                    </a:p>
                  </a:txBody>
                  <a:tcPr marL="91449" marR="91449" marT="45695" marB="45695"/>
                </a:tc>
              </a:tr>
              <a:tr h="370637">
                <a:tc>
                  <a:txBody>
                    <a:bodyPr/>
                    <a:lstStyle/>
                    <a:p>
                      <a:pPr rtl="1"/>
                      <a:r>
                        <a:rPr lang="he-IL" sz="1800" dirty="0" smtClean="0"/>
                        <a:t>תהליך גדילה של תינוק</a:t>
                      </a:r>
                      <a:endParaRPr lang="he-IL" sz="1800" dirty="0"/>
                    </a:p>
                  </a:txBody>
                  <a:tcPr marL="91449" marR="91449" marT="45695" marB="45695"/>
                </a:tc>
                <a:tc>
                  <a:txBody>
                    <a:bodyPr/>
                    <a:lstStyle/>
                    <a:p>
                      <a:pPr rtl="1"/>
                      <a:endParaRPr lang="he-IL" sz="1800" dirty="0"/>
                    </a:p>
                  </a:txBody>
                  <a:tcPr marL="91449" marR="91449" marT="45695" marB="45695"/>
                </a:tc>
              </a:tr>
            </a:tbl>
          </a:graphicData>
        </a:graphic>
      </p:graphicFrame>
      <p:sp>
        <p:nvSpPr>
          <p:cNvPr id="9"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C48C5E8B-C99B-49F3-9C88-B7FB47E4DD50}" type="slidenum">
              <a:rPr lang="he-IL" altLang="he-IL">
                <a:solidFill>
                  <a:srgbClr val="FFFCF7"/>
                </a:solidFill>
              </a:rPr>
              <a:pPr algn="l"/>
              <a:t>34</a:t>
            </a:fld>
            <a:endParaRPr lang="he-IL" altLang="he-IL">
              <a:solidFill>
                <a:srgbClr val="FFFCF7"/>
              </a:solidFill>
            </a:endParaRPr>
          </a:p>
        </p:txBody>
      </p:sp>
      <p:sp>
        <p:nvSpPr>
          <p:cNvPr id="61443"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8" name="TextBox 7"/>
          <p:cNvSpPr txBox="1"/>
          <p:nvPr/>
        </p:nvSpPr>
        <p:spPr>
          <a:xfrm>
            <a:off x="439738" y="620713"/>
            <a:ext cx="8215312" cy="11525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b="1" dirty="0">
              <a:solidFill>
                <a:prstClr val="black">
                  <a:lumMod val="50000"/>
                  <a:lumOff val="50000"/>
                </a:prstClr>
              </a:solidFill>
              <a:latin typeface="Arial"/>
              <a:cs typeface="Arial"/>
            </a:endParaRPr>
          </a:p>
        </p:txBody>
      </p:sp>
      <p:sp>
        <p:nvSpPr>
          <p:cNvPr id="12" name="TextBox 11"/>
          <p:cNvSpPr txBox="1"/>
          <p:nvPr/>
        </p:nvSpPr>
        <p:spPr>
          <a:xfrm>
            <a:off x="588963" y="735013"/>
            <a:ext cx="8183562" cy="923925"/>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rgbClr val="1D4C72"/>
                </a:solidFill>
              </a:rPr>
              <a:t>שאלה 10:</a:t>
            </a:r>
          </a:p>
          <a:p>
            <a:pPr algn="r" rtl="1" eaLnBrk="1" hangingPunct="1">
              <a:defRPr/>
            </a:pPr>
            <a:r>
              <a:rPr lang="he-IL" dirty="0">
                <a:solidFill>
                  <a:srgbClr val="1D4C72"/>
                </a:solidFill>
              </a:rPr>
              <a:t>בטבלה מופיעה רשימת תהליכים המתרחשים בגוף. ציינו בקשר לכל תהליך, האם כלולים בו תהליכי חלוקת תאים ואם כן, איזה סוג חלוקה (מיטוזה/מיוזה):</a:t>
            </a:r>
            <a:endParaRPr lang="he-IL" dirty="0">
              <a:solidFill>
                <a:srgbClr val="1F497D"/>
              </a:solidFill>
            </a:endParaRPr>
          </a:p>
        </p:txBody>
      </p:sp>
      <p:graphicFrame>
        <p:nvGraphicFramePr>
          <p:cNvPr id="2" name="טבלה 1"/>
          <p:cNvGraphicFramePr>
            <a:graphicFrameLocks noGrp="1"/>
          </p:cNvGraphicFramePr>
          <p:nvPr/>
        </p:nvGraphicFramePr>
        <p:xfrm>
          <a:off x="1193800" y="2133600"/>
          <a:ext cx="6973888" cy="2863850"/>
        </p:xfrm>
        <a:graphic>
          <a:graphicData uri="http://schemas.openxmlformats.org/drawingml/2006/table">
            <a:tbl>
              <a:tblPr rtl="1" firstRow="1" bandRow="1">
                <a:tableStyleId>{5C22544A-7EE6-4342-B048-85BDC9FD1C3A}</a:tableStyleId>
              </a:tblPr>
              <a:tblGrid>
                <a:gridCol w="6036806"/>
                <a:gridCol w="937082"/>
              </a:tblGrid>
              <a:tr h="370637">
                <a:tc>
                  <a:txBody>
                    <a:bodyPr/>
                    <a:lstStyle/>
                    <a:p>
                      <a:pPr rtl="1"/>
                      <a:r>
                        <a:rPr lang="he-IL" sz="1800" dirty="0" smtClean="0"/>
                        <a:t>תהליך</a:t>
                      </a:r>
                      <a:endParaRPr lang="he-IL" sz="1800" dirty="0"/>
                    </a:p>
                  </a:txBody>
                  <a:tcPr marL="91449" marR="91449" marT="45695" marB="45695"/>
                </a:tc>
                <a:tc>
                  <a:txBody>
                    <a:bodyPr/>
                    <a:lstStyle/>
                    <a:p>
                      <a:pPr rtl="1"/>
                      <a:r>
                        <a:rPr lang="he-IL" sz="1800" dirty="0" smtClean="0"/>
                        <a:t>תהליך</a:t>
                      </a:r>
                      <a:endParaRPr lang="he-IL" sz="1800" dirty="0"/>
                    </a:p>
                  </a:txBody>
                  <a:tcPr marL="91449" marR="91449" marT="45695" marB="45695"/>
                </a:tc>
              </a:tr>
              <a:tr h="370637">
                <a:tc>
                  <a:txBody>
                    <a:bodyPr/>
                    <a:lstStyle/>
                    <a:p>
                      <a:pPr rtl="1"/>
                      <a:r>
                        <a:rPr lang="he-IL" sz="1800" dirty="0" smtClean="0"/>
                        <a:t>ריפוי פצע</a:t>
                      </a:r>
                      <a:endParaRPr lang="he-IL" sz="1800" dirty="0"/>
                    </a:p>
                  </a:txBody>
                  <a:tcPr marL="91449" marR="91449" marT="45695" marB="45695"/>
                </a:tc>
                <a:tc>
                  <a:txBody>
                    <a:bodyPr/>
                    <a:lstStyle/>
                    <a:p>
                      <a:pPr rtl="1"/>
                      <a:r>
                        <a:rPr lang="he-IL" sz="1800" dirty="0" smtClean="0"/>
                        <a:t>מיטוזה</a:t>
                      </a:r>
                      <a:endParaRPr lang="he-IL" sz="1800" dirty="0"/>
                    </a:p>
                  </a:txBody>
                  <a:tcPr marL="91449" marR="91449" marT="45695" marB="45695"/>
                </a:tc>
              </a:tr>
              <a:tr h="370637">
                <a:tc>
                  <a:txBody>
                    <a:bodyPr/>
                    <a:lstStyle/>
                    <a:p>
                      <a:pPr rtl="1"/>
                      <a:r>
                        <a:rPr lang="he-IL" sz="1800" dirty="0" smtClean="0"/>
                        <a:t>יצירת תאי דם אדומים ולבנים במח העצמות</a:t>
                      </a:r>
                      <a:endParaRPr lang="he-IL" sz="1800" dirty="0"/>
                    </a:p>
                  </a:txBody>
                  <a:tcPr marL="91449" marR="91449" marT="45695" marB="45695"/>
                </a:tc>
                <a:tc>
                  <a:txBody>
                    <a:bodyPr/>
                    <a:lstStyle/>
                    <a:p>
                      <a:pPr rtl="1"/>
                      <a:r>
                        <a:rPr lang="he-IL" sz="1800" dirty="0" smtClean="0"/>
                        <a:t>מיטוזה</a:t>
                      </a:r>
                      <a:endParaRPr lang="he-IL" sz="1800" dirty="0"/>
                    </a:p>
                  </a:txBody>
                  <a:tcPr marL="91449" marR="91449" marT="45695" marB="45695"/>
                </a:tc>
              </a:tr>
              <a:tr h="640030">
                <a:tc>
                  <a:txBody>
                    <a:bodyPr/>
                    <a:lstStyle/>
                    <a:p>
                      <a:pPr rtl="1"/>
                      <a:r>
                        <a:rPr lang="he-IL" sz="1800" dirty="0" smtClean="0"/>
                        <a:t>התחלפות שכבת התאים החיצונית בדופן המעי הדק מדי חמישה ימים</a:t>
                      </a:r>
                      <a:endParaRPr lang="he-IL" sz="1800" dirty="0"/>
                    </a:p>
                  </a:txBody>
                  <a:tcPr marL="91449" marR="91449" marT="45695" marB="45695"/>
                </a:tc>
                <a:tc>
                  <a:txBody>
                    <a:bodyPr/>
                    <a:lstStyle/>
                    <a:p>
                      <a:pPr rtl="1"/>
                      <a:r>
                        <a:rPr lang="he-IL" sz="1800" dirty="0" smtClean="0"/>
                        <a:t>מיטוזה</a:t>
                      </a:r>
                      <a:endParaRPr lang="he-IL" sz="1800" dirty="0"/>
                    </a:p>
                  </a:txBody>
                  <a:tcPr marL="91449" marR="91449" marT="45695" marB="45695"/>
                </a:tc>
              </a:tr>
              <a:tr h="370637">
                <a:tc>
                  <a:txBody>
                    <a:bodyPr/>
                    <a:lstStyle/>
                    <a:p>
                      <a:pPr rtl="1"/>
                      <a:r>
                        <a:rPr lang="he-IL" sz="1800" dirty="0" smtClean="0"/>
                        <a:t>התחלפות שכבות העור</a:t>
                      </a:r>
                      <a:endParaRPr lang="he-IL" sz="1800" dirty="0"/>
                    </a:p>
                  </a:txBody>
                  <a:tcPr marL="91449" marR="91449" marT="45695" marB="45695"/>
                </a:tc>
                <a:tc>
                  <a:txBody>
                    <a:bodyPr/>
                    <a:lstStyle/>
                    <a:p>
                      <a:pPr rtl="1"/>
                      <a:r>
                        <a:rPr lang="he-IL" sz="1800" dirty="0" smtClean="0"/>
                        <a:t>מיטוזה</a:t>
                      </a:r>
                      <a:endParaRPr lang="he-IL" sz="1800" dirty="0"/>
                    </a:p>
                  </a:txBody>
                  <a:tcPr marL="91449" marR="91449" marT="45695" marB="45695"/>
                </a:tc>
              </a:tr>
              <a:tr h="370637">
                <a:tc>
                  <a:txBody>
                    <a:bodyPr/>
                    <a:lstStyle/>
                    <a:p>
                      <a:pPr rtl="1"/>
                      <a:r>
                        <a:rPr lang="he-IL" sz="1800" dirty="0" smtClean="0"/>
                        <a:t>יצירת תאי מין</a:t>
                      </a:r>
                      <a:endParaRPr lang="he-IL" sz="1800" dirty="0"/>
                    </a:p>
                  </a:txBody>
                  <a:tcPr marL="91449" marR="91449" marT="45695" marB="45695"/>
                </a:tc>
                <a:tc>
                  <a:txBody>
                    <a:bodyPr/>
                    <a:lstStyle/>
                    <a:p>
                      <a:pPr rtl="1"/>
                      <a:r>
                        <a:rPr lang="he-IL" sz="1800" dirty="0" smtClean="0"/>
                        <a:t>מיוזה</a:t>
                      </a:r>
                      <a:endParaRPr lang="he-IL" sz="1800" dirty="0"/>
                    </a:p>
                  </a:txBody>
                  <a:tcPr marL="91449" marR="91449" marT="45695" marB="45695"/>
                </a:tc>
              </a:tr>
              <a:tr h="370637">
                <a:tc>
                  <a:txBody>
                    <a:bodyPr/>
                    <a:lstStyle/>
                    <a:p>
                      <a:pPr rtl="1"/>
                      <a:r>
                        <a:rPr lang="he-IL" sz="1800" dirty="0" smtClean="0"/>
                        <a:t>תהליך גדילה של תינוק</a:t>
                      </a:r>
                      <a:endParaRPr lang="he-IL" sz="1800" dirty="0"/>
                    </a:p>
                  </a:txBody>
                  <a:tcPr marL="91449" marR="91449" marT="45695" marB="45695"/>
                </a:tc>
                <a:tc>
                  <a:txBody>
                    <a:bodyPr/>
                    <a:lstStyle/>
                    <a:p>
                      <a:pPr rtl="1"/>
                      <a:r>
                        <a:rPr lang="he-IL" sz="1800" dirty="0" smtClean="0"/>
                        <a:t>מיטוזה</a:t>
                      </a:r>
                      <a:endParaRPr lang="he-IL" sz="1800" dirty="0"/>
                    </a:p>
                  </a:txBody>
                  <a:tcPr marL="91449" marR="91449" marT="45695" marB="45695"/>
                </a:tc>
              </a:tr>
            </a:tbl>
          </a:graphicData>
        </a:graphic>
      </p:graphicFrame>
      <p:sp>
        <p:nvSpPr>
          <p:cNvPr id="9"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72322DC2-299D-41D7-B42D-93D9D6C17551}" type="slidenum">
              <a:rPr lang="he-IL" altLang="he-IL">
                <a:solidFill>
                  <a:srgbClr val="FFFCF7"/>
                </a:solidFill>
              </a:rPr>
              <a:pPr algn="l"/>
              <a:t>35</a:t>
            </a:fld>
            <a:endParaRPr lang="he-IL" altLang="he-IL">
              <a:solidFill>
                <a:srgbClr val="FFFCF7"/>
              </a:solidFill>
            </a:endParaRPr>
          </a:p>
        </p:txBody>
      </p:sp>
      <p:sp>
        <p:nvSpPr>
          <p:cNvPr id="62467"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אי-הפרדה בין כרומוזומים</a:t>
            </a:r>
            <a:endParaRPr lang="he-IL" altLang="he-IL" sz="1800" smtClean="0"/>
          </a:p>
        </p:txBody>
      </p:sp>
      <p:sp>
        <p:nvSpPr>
          <p:cNvPr id="8" name="TextBox 7"/>
          <p:cNvSpPr txBox="1"/>
          <p:nvPr/>
        </p:nvSpPr>
        <p:spPr>
          <a:xfrm>
            <a:off x="439738" y="620713"/>
            <a:ext cx="8215312" cy="11525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b="1" dirty="0">
              <a:solidFill>
                <a:prstClr val="black">
                  <a:lumMod val="50000"/>
                  <a:lumOff val="50000"/>
                </a:prstClr>
              </a:solidFill>
              <a:latin typeface="Arial"/>
              <a:cs typeface="Arial"/>
            </a:endParaRPr>
          </a:p>
        </p:txBody>
      </p:sp>
      <p:sp>
        <p:nvSpPr>
          <p:cNvPr id="10" name="TextBox 9"/>
          <p:cNvSpPr txBox="1"/>
          <p:nvPr/>
        </p:nvSpPr>
        <p:spPr>
          <a:xfrm>
            <a:off x="149225" y="465138"/>
            <a:ext cx="8780463" cy="3678237"/>
          </a:xfrm>
          <a:prstGeom prst="rect">
            <a:avLst/>
          </a:prstGeom>
          <a:noFill/>
          <a:ln w="22225">
            <a:noFill/>
          </a:ln>
          <a:effectLst>
            <a:outerShdw sx="101000" sy="101000" algn="ctr" rotWithShape="0">
              <a:schemeClr val="bg1">
                <a:lumMod val="75000"/>
              </a:schemeClr>
            </a:outerShdw>
          </a:effectLst>
        </p:spPr>
        <p:txBody>
          <a:bodyPr/>
          <a:lstStyle/>
          <a:p>
            <a:pPr algn="just" rtl="1" eaLnBrk="1" hangingPunct="1">
              <a:defRPr/>
            </a:pPr>
            <a:r>
              <a:rPr lang="he-IL" dirty="0">
                <a:solidFill>
                  <a:prstClr val="black"/>
                </a:solidFill>
              </a:rPr>
              <a:t>לעתים רחוקות עלולה לחול תקלה בתהליך המיוזה, המתבטאת </a:t>
            </a:r>
            <a:r>
              <a:rPr lang="he-IL" dirty="0">
                <a:solidFill>
                  <a:schemeClr val="accent3"/>
                </a:solidFill>
              </a:rPr>
              <a:t>באי-הפרדת הכרומוזומים ההומולוגיים </a:t>
            </a:r>
            <a:r>
              <a:rPr lang="he-IL" dirty="0">
                <a:solidFill>
                  <a:prstClr val="black"/>
                </a:solidFill>
              </a:rPr>
              <a:t>בחלוקה הראשונה או ב</a:t>
            </a:r>
            <a:r>
              <a:rPr lang="he-IL" dirty="0">
                <a:solidFill>
                  <a:schemeClr val="accent3"/>
                </a:solidFill>
              </a:rPr>
              <a:t>אי-הפרדת הכרומטידות האחיות </a:t>
            </a:r>
            <a:r>
              <a:rPr lang="he-IL" dirty="0">
                <a:solidFill>
                  <a:prstClr val="black"/>
                </a:solidFill>
              </a:rPr>
              <a:t>בחלוקה השנייה של המיוזה.</a:t>
            </a:r>
            <a:r>
              <a:rPr lang="he-IL" b="1" dirty="0">
                <a:solidFill>
                  <a:srgbClr val="FF0000"/>
                </a:solidFill>
              </a:rPr>
              <a:t> </a:t>
            </a:r>
            <a:r>
              <a:rPr lang="he-IL" dirty="0">
                <a:solidFill>
                  <a:prstClr val="black"/>
                </a:solidFill>
              </a:rPr>
              <a:t>הדבר עלול לגרום </a:t>
            </a:r>
            <a:r>
              <a:rPr lang="he-IL" dirty="0"/>
              <a:t>להיווצרות תא מין אחד </a:t>
            </a:r>
            <a:r>
              <a:rPr lang="he-IL" dirty="0">
                <a:solidFill>
                  <a:prstClr val="black"/>
                </a:solidFill>
              </a:rPr>
              <a:t>שיש בו </a:t>
            </a:r>
            <a:r>
              <a:rPr lang="he-IL" dirty="0"/>
              <a:t>עודף ותא מין אחר שיש בו חוסר של כרומוזום.</a:t>
            </a:r>
          </a:p>
          <a:p>
            <a:pPr algn="just" rtl="1" eaLnBrk="1" hangingPunct="1">
              <a:defRPr/>
            </a:pPr>
            <a:r>
              <a:rPr lang="he-IL" dirty="0"/>
              <a:t>אם לרוע המזל, אחד משני תאי המין הפגומים האלה משתתף בהפריה, נוצר עובר שיש בו עודף או חוסר של כרומוזום. </a:t>
            </a:r>
          </a:p>
          <a:p>
            <a:pPr algn="just" rtl="1" eaLnBrk="1" hangingPunct="1">
              <a:defRPr/>
            </a:pPr>
            <a:r>
              <a:rPr lang="he-IL" dirty="0"/>
              <a:t>במקרה שיש עודף או חוסר באחד הכרומוזומים הגדולים, העובר כלל לא יתפתח, ותיגרם הפלה טבעית כבר בתחילת ההיריון. עובר בעל עודף או חוסר של כרומוזום קטן יותר, יכול להתפתח, ואולם הילד שייוולד, יסבול מליקויים חמורים ביותר כגון פיגור שכלי. מכיוון </a:t>
            </a:r>
            <a:r>
              <a:rPr lang="he-IL" dirty="0">
                <a:solidFill>
                  <a:prstClr val="black"/>
                </a:solidFill>
              </a:rPr>
              <a:t>שילדים אלו סובלים ממגוון של ליקויים, קרויה  המחלה בשם </a:t>
            </a:r>
            <a:r>
              <a:rPr lang="he-IL" dirty="0">
                <a:solidFill>
                  <a:schemeClr val="accent3"/>
                </a:solidFill>
              </a:rPr>
              <a:t>תסמונת</a:t>
            </a:r>
            <a:r>
              <a:rPr lang="he-IL" dirty="0">
                <a:solidFill>
                  <a:prstClr val="black"/>
                </a:solidFill>
              </a:rPr>
              <a:t>. </a:t>
            </a:r>
          </a:p>
          <a:p>
            <a:pPr algn="just" rtl="1" eaLnBrk="1" hangingPunct="1">
              <a:defRPr/>
            </a:pPr>
            <a:r>
              <a:rPr lang="he-IL" dirty="0"/>
              <a:t>התסמונת הידועה ביותר היא תסמונת דאון, הנגרמת בשל עותק עודף (נוסף) של כרומוזום מספר 21. מאפייניה הם: פיגור שכלי, תווי פנים ייחודיים, ולעיתים גם: עודף גמישות במפרקים, ומומים בלב. </a:t>
            </a:r>
          </a:p>
        </p:txBody>
      </p:sp>
      <p:sp>
        <p:nvSpPr>
          <p:cNvPr id="5" name="הסבר מלבני מעוגל 4"/>
          <p:cNvSpPr/>
          <p:nvPr/>
        </p:nvSpPr>
        <p:spPr>
          <a:xfrm>
            <a:off x="1357313" y="4929188"/>
            <a:ext cx="5143500" cy="1214437"/>
          </a:xfrm>
          <a:prstGeom prst="wedgeRoundRectCallout">
            <a:avLst>
              <a:gd name="adj1" fmla="val -9864"/>
              <a:gd name="adj2" fmla="val 805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dirty="0">
                <a:solidFill>
                  <a:schemeClr val="tx1"/>
                </a:solidFill>
              </a:rPr>
              <a:t>יש לזכור שלידה</a:t>
            </a:r>
            <a:r>
              <a:rPr lang="he-IL" b="1" dirty="0">
                <a:solidFill>
                  <a:srgbClr val="00B050"/>
                </a:solidFill>
              </a:rPr>
              <a:t> </a:t>
            </a:r>
            <a:r>
              <a:rPr lang="he-IL" dirty="0">
                <a:solidFill>
                  <a:schemeClr val="tx1"/>
                </a:solidFill>
              </a:rPr>
              <a:t>של ילדים בעלי תסמונות הנגרמות בגלל עודף כרומוזום או חוסר כרומוזום היא נדירה!</a:t>
            </a:r>
          </a:p>
        </p:txBody>
      </p:sp>
      <p:sp>
        <p:nvSpPr>
          <p:cNvPr id="9"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1013B843-AA20-475B-8945-4CE63FFA5F97}" type="slidenum">
              <a:rPr lang="he-IL" altLang="he-IL">
                <a:solidFill>
                  <a:srgbClr val="FFFCF7"/>
                </a:solidFill>
              </a:rPr>
              <a:pPr algn="l"/>
              <a:t>36</a:t>
            </a:fld>
            <a:endParaRPr lang="he-IL" altLang="he-IL">
              <a:solidFill>
                <a:srgbClr val="FFFCF7"/>
              </a:solidFill>
            </a:endParaRPr>
          </a:p>
        </p:txBody>
      </p:sp>
      <p:sp>
        <p:nvSpPr>
          <p:cNvPr id="63491"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שאלה 11</a:t>
            </a:r>
            <a:endParaRPr lang="he-IL" altLang="he-IL" sz="1800" smtClean="0"/>
          </a:p>
        </p:txBody>
      </p:sp>
      <p:sp>
        <p:nvSpPr>
          <p:cNvPr id="8" name="TextBox 7"/>
          <p:cNvSpPr txBox="1"/>
          <p:nvPr/>
        </p:nvSpPr>
        <p:spPr>
          <a:xfrm>
            <a:off x="439738" y="620713"/>
            <a:ext cx="8215312" cy="11525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b="1" dirty="0">
              <a:solidFill>
                <a:prstClr val="black">
                  <a:lumMod val="50000"/>
                  <a:lumOff val="50000"/>
                </a:prstClr>
              </a:solidFill>
              <a:latin typeface="Arial"/>
              <a:cs typeface="Arial"/>
            </a:endParaRPr>
          </a:p>
        </p:txBody>
      </p:sp>
      <p:pic>
        <p:nvPicPr>
          <p:cNvPr id="634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063625"/>
            <a:ext cx="1676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781300"/>
            <a:ext cx="2743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8" y="4479925"/>
            <a:ext cx="35528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39750" y="752475"/>
            <a:ext cx="8183563" cy="923925"/>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rgbClr val="1D4C72"/>
                </a:solidFill>
              </a:rPr>
              <a:t>שאלה 11:</a:t>
            </a:r>
          </a:p>
          <a:p>
            <a:pPr algn="r" rtl="1" eaLnBrk="1" hangingPunct="1">
              <a:defRPr/>
            </a:pPr>
            <a:r>
              <a:rPr lang="he-IL" dirty="0">
                <a:solidFill>
                  <a:srgbClr val="1D4C72"/>
                </a:solidFill>
              </a:rPr>
              <a:t>מתי התרחשה אי-ההפרדה המתוארת בתרשים: </a:t>
            </a:r>
          </a:p>
          <a:p>
            <a:pPr algn="r" rtl="1" eaLnBrk="1" hangingPunct="1">
              <a:defRPr/>
            </a:pPr>
            <a:r>
              <a:rPr lang="he-IL" dirty="0">
                <a:solidFill>
                  <a:srgbClr val="1D4C72"/>
                </a:solidFill>
              </a:rPr>
              <a:t>בחלוקה הראשונה של המיוזה או </a:t>
            </a:r>
            <a:r>
              <a:rPr lang="he-IL" dirty="0">
                <a:solidFill>
                  <a:schemeClr val="tx2"/>
                </a:solidFill>
              </a:rPr>
              <a:t>בחלוקה </a:t>
            </a:r>
            <a:r>
              <a:rPr lang="he-IL" dirty="0">
                <a:solidFill>
                  <a:srgbClr val="1D4C72"/>
                </a:solidFill>
              </a:rPr>
              <a:t>השנייה?</a:t>
            </a:r>
          </a:p>
        </p:txBody>
      </p:sp>
      <p:sp>
        <p:nvSpPr>
          <p:cNvPr id="2" name="חץ למטה 1"/>
          <p:cNvSpPr/>
          <p:nvPr/>
        </p:nvSpPr>
        <p:spPr>
          <a:xfrm>
            <a:off x="2343150" y="2606675"/>
            <a:ext cx="209550" cy="174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p>
        </p:txBody>
      </p:sp>
      <p:sp>
        <p:nvSpPr>
          <p:cNvPr id="3" name="חץ למטה 2"/>
          <p:cNvSpPr/>
          <p:nvPr/>
        </p:nvSpPr>
        <p:spPr>
          <a:xfrm>
            <a:off x="2195513" y="4229100"/>
            <a:ext cx="252412" cy="250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p>
        </p:txBody>
      </p:sp>
      <p:sp>
        <p:nvSpPr>
          <p:cNvPr id="13"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F8B6781D-9D66-4BE9-9425-00862D57962B}" type="slidenum">
              <a:rPr lang="he-IL" altLang="he-IL">
                <a:solidFill>
                  <a:srgbClr val="FFFCF7"/>
                </a:solidFill>
              </a:rPr>
              <a:pPr algn="l"/>
              <a:t>37</a:t>
            </a:fld>
            <a:endParaRPr lang="he-IL" altLang="he-IL">
              <a:solidFill>
                <a:srgbClr val="FFFCF7"/>
              </a:solidFill>
            </a:endParaRPr>
          </a:p>
        </p:txBody>
      </p:sp>
      <p:sp>
        <p:nvSpPr>
          <p:cNvPr id="64515"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8" name="TextBox 7"/>
          <p:cNvSpPr txBox="1"/>
          <p:nvPr/>
        </p:nvSpPr>
        <p:spPr>
          <a:xfrm>
            <a:off x="439738" y="620713"/>
            <a:ext cx="8215312" cy="11525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b="1" dirty="0">
              <a:solidFill>
                <a:prstClr val="black">
                  <a:lumMod val="50000"/>
                  <a:lumOff val="50000"/>
                </a:prstClr>
              </a:solidFill>
              <a:latin typeface="Arial"/>
              <a:cs typeface="Arial"/>
            </a:endParaRPr>
          </a:p>
        </p:txBody>
      </p:sp>
      <p:pic>
        <p:nvPicPr>
          <p:cNvPr id="6451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063625"/>
            <a:ext cx="1676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781300"/>
            <a:ext cx="2743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8" y="4479925"/>
            <a:ext cx="35528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39750" y="752475"/>
            <a:ext cx="8183563" cy="923925"/>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rgbClr val="1D4C72"/>
                </a:solidFill>
              </a:rPr>
              <a:t>שאלה 11:</a:t>
            </a:r>
          </a:p>
          <a:p>
            <a:pPr algn="r" rtl="1" eaLnBrk="1" hangingPunct="1">
              <a:defRPr/>
            </a:pPr>
            <a:r>
              <a:rPr lang="he-IL" dirty="0">
                <a:solidFill>
                  <a:srgbClr val="1D4C72"/>
                </a:solidFill>
              </a:rPr>
              <a:t>מתי התרחשה אי-ההפרדה המתוארת בתרשים: </a:t>
            </a:r>
          </a:p>
          <a:p>
            <a:pPr algn="r" rtl="1" eaLnBrk="1" hangingPunct="1">
              <a:defRPr/>
            </a:pPr>
            <a:r>
              <a:rPr lang="he-IL" dirty="0">
                <a:solidFill>
                  <a:srgbClr val="1D4C72"/>
                </a:solidFill>
              </a:rPr>
              <a:t>בחלוקה הראשונה של המיוזה </a:t>
            </a:r>
            <a:r>
              <a:rPr lang="he-IL" dirty="0">
                <a:solidFill>
                  <a:schemeClr val="tx2"/>
                </a:solidFill>
              </a:rPr>
              <a:t>או בחלוקה </a:t>
            </a:r>
            <a:r>
              <a:rPr lang="he-IL" dirty="0">
                <a:solidFill>
                  <a:srgbClr val="1D4C72"/>
                </a:solidFill>
              </a:rPr>
              <a:t>השנייה?</a:t>
            </a:r>
          </a:p>
        </p:txBody>
      </p:sp>
      <p:sp>
        <p:nvSpPr>
          <p:cNvPr id="2" name="חץ למטה 1"/>
          <p:cNvSpPr/>
          <p:nvPr/>
        </p:nvSpPr>
        <p:spPr>
          <a:xfrm>
            <a:off x="2343150" y="2606675"/>
            <a:ext cx="209550" cy="174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solidFill>
                <a:prstClr val="white"/>
              </a:solidFill>
            </a:endParaRPr>
          </a:p>
        </p:txBody>
      </p:sp>
      <p:sp>
        <p:nvSpPr>
          <p:cNvPr id="3" name="חץ למטה 2"/>
          <p:cNvSpPr/>
          <p:nvPr/>
        </p:nvSpPr>
        <p:spPr>
          <a:xfrm>
            <a:off x="2195513" y="4229100"/>
            <a:ext cx="252412" cy="250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solidFill>
                <a:prstClr val="white"/>
              </a:solidFill>
            </a:endParaRPr>
          </a:p>
        </p:txBody>
      </p:sp>
      <p:sp>
        <p:nvSpPr>
          <p:cNvPr id="13" name="Rectangle 12"/>
          <p:cNvSpPr/>
          <p:nvPr/>
        </p:nvSpPr>
        <p:spPr>
          <a:xfrm>
            <a:off x="4338638" y="2101850"/>
            <a:ext cx="4397375" cy="15430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eaLnBrk="1" fontAlgn="auto" hangingPunct="1">
              <a:spcBef>
                <a:spcPts val="0"/>
              </a:spcBef>
              <a:spcAft>
                <a:spcPts val="0"/>
              </a:spcAft>
              <a:defRPr/>
            </a:pPr>
            <a:r>
              <a:rPr lang="he-IL" b="1" dirty="0">
                <a:solidFill>
                  <a:prstClr val="black"/>
                </a:solidFill>
              </a:rPr>
              <a:t>תשובה:</a:t>
            </a:r>
          </a:p>
          <a:p>
            <a:pPr algn="r" rtl="1" eaLnBrk="1" fontAlgn="auto" hangingPunct="1">
              <a:spcBef>
                <a:spcPts val="0"/>
              </a:spcBef>
              <a:spcAft>
                <a:spcPts val="0"/>
              </a:spcAft>
              <a:defRPr/>
            </a:pPr>
            <a:r>
              <a:rPr lang="he-IL" dirty="0">
                <a:solidFill>
                  <a:prstClr val="black"/>
                </a:solidFill>
              </a:rPr>
              <a:t>בחלוקה הראשונה. לא </a:t>
            </a:r>
            <a:r>
              <a:rPr lang="he-IL" dirty="0">
                <a:solidFill>
                  <a:schemeClr val="tx1"/>
                </a:solidFill>
              </a:rPr>
              <a:t>הייתה הפרדה בין הכרומוזומים הקטנים ולכן נוצרו תא שבו 3 כרומוזומים ותא שבו כרומוזום אחד.</a:t>
            </a:r>
          </a:p>
          <a:p>
            <a:pPr algn="r" rtl="1" eaLnBrk="1" fontAlgn="auto" hangingPunct="1">
              <a:spcBef>
                <a:spcPts val="0"/>
              </a:spcBef>
              <a:spcAft>
                <a:spcPts val="0"/>
              </a:spcAft>
              <a:defRPr/>
            </a:pPr>
            <a:endParaRPr lang="he-IL" dirty="0">
              <a:solidFill>
                <a:schemeClr val="tx1"/>
              </a:solidFill>
            </a:endParaRPr>
          </a:p>
          <a:p>
            <a:pPr algn="r" rtl="1" eaLnBrk="1" fontAlgn="auto" hangingPunct="1">
              <a:spcBef>
                <a:spcPts val="0"/>
              </a:spcBef>
              <a:spcAft>
                <a:spcPts val="0"/>
              </a:spcAft>
              <a:defRPr/>
            </a:pPr>
            <a:r>
              <a:rPr lang="he-IL" dirty="0">
                <a:solidFill>
                  <a:prstClr val="black"/>
                </a:solidFill>
              </a:rPr>
              <a:t> </a:t>
            </a:r>
          </a:p>
        </p:txBody>
      </p:sp>
      <p:sp>
        <p:nvSpPr>
          <p:cNvPr id="14"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
        <p:nvSpPr>
          <p:cNvPr id="6553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3C40B28F-A594-44EF-9E0C-6058720F8CEB}" type="slidenum">
              <a:rPr lang="he-IL" altLang="he-IL">
                <a:solidFill>
                  <a:srgbClr val="FFFCF7"/>
                </a:solidFill>
              </a:rPr>
              <a:pPr algn="l"/>
              <a:t>38</a:t>
            </a:fld>
            <a:endParaRPr lang="he-IL" altLang="he-IL">
              <a:solidFill>
                <a:srgbClr val="FFFCF7"/>
              </a:solidFill>
            </a:endParaRPr>
          </a:p>
        </p:txBody>
      </p:sp>
      <p:sp>
        <p:nvSpPr>
          <p:cNvPr id="65540"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הרחבה: שאלה 12</a:t>
            </a:r>
            <a:endParaRPr lang="he-IL" altLang="he-IL" sz="1800" smtClean="0"/>
          </a:p>
        </p:txBody>
      </p:sp>
      <p:sp>
        <p:nvSpPr>
          <p:cNvPr id="8" name="TextBox 7"/>
          <p:cNvSpPr txBox="1"/>
          <p:nvPr/>
        </p:nvSpPr>
        <p:spPr>
          <a:xfrm>
            <a:off x="439738" y="620713"/>
            <a:ext cx="8215312" cy="11525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b="1" dirty="0">
              <a:solidFill>
                <a:prstClr val="black">
                  <a:lumMod val="50000"/>
                  <a:lumOff val="50000"/>
                </a:prstClr>
              </a:solidFill>
              <a:latin typeface="Arial"/>
              <a:cs typeface="Arial"/>
            </a:endParaRPr>
          </a:p>
        </p:txBody>
      </p:sp>
      <p:sp>
        <p:nvSpPr>
          <p:cNvPr id="12" name="TextBox 11"/>
          <p:cNvSpPr txBox="1"/>
          <p:nvPr/>
        </p:nvSpPr>
        <p:spPr>
          <a:xfrm>
            <a:off x="231775" y="752475"/>
            <a:ext cx="8491538" cy="2032000"/>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rgbClr val="1D4C72"/>
                </a:solidFill>
              </a:rPr>
              <a:t>שאלה 12:</a:t>
            </a:r>
          </a:p>
          <a:p>
            <a:pPr algn="r" rtl="1" eaLnBrk="1" hangingPunct="1">
              <a:defRPr/>
            </a:pPr>
            <a:r>
              <a:rPr lang="he-IL" dirty="0">
                <a:solidFill>
                  <a:srgbClr val="1D4C72"/>
                </a:solidFill>
              </a:rPr>
              <a:t>בתמונה הבאה נראים כרומוזומים של אדם הלוקה בתסמונת קליינפלטר.</a:t>
            </a:r>
          </a:p>
          <a:p>
            <a:pPr algn="r" rtl="1" eaLnBrk="1" hangingPunct="1">
              <a:defRPr/>
            </a:pPr>
            <a:r>
              <a:rPr lang="he-IL" dirty="0">
                <a:solidFill>
                  <a:srgbClr val="1D4C72"/>
                </a:solidFill>
              </a:rPr>
              <a:t>א. כמה כרומוזומים יש לו?</a:t>
            </a:r>
          </a:p>
          <a:p>
            <a:pPr algn="r" rtl="1" eaLnBrk="1" hangingPunct="1">
              <a:defRPr/>
            </a:pPr>
            <a:r>
              <a:rPr lang="he-IL" dirty="0">
                <a:solidFill>
                  <a:srgbClr val="1D4C72"/>
                </a:solidFill>
              </a:rPr>
              <a:t>ב. מהו הכרומוזום העודף?</a:t>
            </a:r>
          </a:p>
          <a:p>
            <a:pPr algn="r" rtl="1" eaLnBrk="1" hangingPunct="1">
              <a:defRPr/>
            </a:pPr>
            <a:r>
              <a:rPr lang="he-IL" dirty="0">
                <a:solidFill>
                  <a:srgbClr val="1D4C72"/>
                </a:solidFill>
              </a:rPr>
              <a:t>ג. האם </a:t>
            </a:r>
            <a:r>
              <a:rPr lang="he-IL" dirty="0">
                <a:solidFill>
                  <a:schemeClr val="tx2"/>
                </a:solidFill>
              </a:rPr>
              <a:t>ייתכן שאי-ההפרדה חלה במיוזה באב, ועקב כך הכיל תא הזרע שני כרומוזומי  </a:t>
            </a:r>
            <a:r>
              <a:rPr lang="en-US" dirty="0">
                <a:solidFill>
                  <a:schemeClr val="tx2"/>
                </a:solidFill>
              </a:rPr>
              <a:t>?X</a:t>
            </a:r>
            <a:endParaRPr lang="he-IL" dirty="0">
              <a:solidFill>
                <a:schemeClr val="tx2"/>
              </a:solidFill>
            </a:endParaRPr>
          </a:p>
          <a:p>
            <a:pPr algn="r" rtl="1" eaLnBrk="1" hangingPunct="1">
              <a:defRPr/>
            </a:pPr>
            <a:r>
              <a:rPr lang="he-IL" dirty="0">
                <a:solidFill>
                  <a:schemeClr val="tx2"/>
                </a:solidFill>
              </a:rPr>
              <a:t>ד. האם ייתכן </a:t>
            </a:r>
            <a:r>
              <a:rPr lang="he-IL" dirty="0">
                <a:solidFill>
                  <a:srgbClr val="1D4C72"/>
                </a:solidFill>
              </a:rPr>
              <a:t>שאי-ההפרדה חלה במיוזה באם, ועקב כך הכיל תא הזרע שני כרומוזומי  </a:t>
            </a:r>
            <a:r>
              <a:rPr lang="en-US" dirty="0">
                <a:solidFill>
                  <a:srgbClr val="1D4C72"/>
                </a:solidFill>
              </a:rPr>
              <a:t>?X</a:t>
            </a:r>
            <a:endParaRPr lang="he-IL" dirty="0">
              <a:solidFill>
                <a:srgbClr val="1D4C72"/>
              </a:solidFill>
            </a:endParaRPr>
          </a:p>
          <a:p>
            <a:pPr algn="r" rtl="1" eaLnBrk="1" hangingPunct="1">
              <a:defRPr/>
            </a:pPr>
            <a:endParaRPr lang="he-IL" dirty="0">
              <a:solidFill>
                <a:srgbClr val="1D4C72"/>
              </a:solidFill>
            </a:endParaRPr>
          </a:p>
        </p:txBody>
      </p:sp>
      <p:pic>
        <p:nvPicPr>
          <p:cNvPr id="65543" name="Picture 2" descr="roni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613" y="3141663"/>
            <a:ext cx="4033837"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772E9169-2E16-429B-B8A4-97EF6E044268}" type="slidenum">
              <a:rPr lang="he-IL" altLang="he-IL">
                <a:solidFill>
                  <a:srgbClr val="FFFCF7"/>
                </a:solidFill>
              </a:rPr>
              <a:pPr algn="l"/>
              <a:t>39</a:t>
            </a:fld>
            <a:endParaRPr lang="he-IL" altLang="he-IL">
              <a:solidFill>
                <a:srgbClr val="FFFCF7"/>
              </a:solidFill>
            </a:endParaRPr>
          </a:p>
        </p:txBody>
      </p:sp>
      <p:sp>
        <p:nvSpPr>
          <p:cNvPr id="66563" name="כותרת 5"/>
          <p:cNvSpPr>
            <a:spLocks noGrp="1"/>
          </p:cNvSpPr>
          <p:nvPr>
            <p:ph type="ctrTitle"/>
          </p:nvPr>
        </p:nvSpPr>
        <p:spPr bwMode="auto">
          <a:xfrm>
            <a:off x="231775" y="71438"/>
            <a:ext cx="8326438"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8" name="TextBox 7"/>
          <p:cNvSpPr txBox="1"/>
          <p:nvPr/>
        </p:nvSpPr>
        <p:spPr>
          <a:xfrm>
            <a:off x="439738" y="620713"/>
            <a:ext cx="8215312" cy="115252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b="1" dirty="0">
              <a:solidFill>
                <a:prstClr val="black">
                  <a:lumMod val="50000"/>
                  <a:lumOff val="50000"/>
                </a:prstClr>
              </a:solidFill>
              <a:latin typeface="Arial"/>
              <a:cs typeface="Arial"/>
            </a:endParaRPr>
          </a:p>
        </p:txBody>
      </p:sp>
      <p:sp>
        <p:nvSpPr>
          <p:cNvPr id="12" name="TextBox 11"/>
          <p:cNvSpPr txBox="1"/>
          <p:nvPr/>
        </p:nvSpPr>
        <p:spPr>
          <a:xfrm>
            <a:off x="231775" y="752475"/>
            <a:ext cx="8491538" cy="3140075"/>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rgbClr val="1D4C72"/>
                </a:solidFill>
              </a:rPr>
              <a:t>שאלה </a:t>
            </a:r>
            <a:r>
              <a:rPr lang="he-IL" dirty="0"/>
              <a:t>12</a:t>
            </a:r>
            <a:r>
              <a:rPr lang="he-IL" b="1" dirty="0">
                <a:solidFill>
                  <a:srgbClr val="1D4C72"/>
                </a:solidFill>
              </a:rPr>
              <a:t>: </a:t>
            </a:r>
          </a:p>
          <a:p>
            <a:pPr algn="r" rtl="1" eaLnBrk="1" hangingPunct="1">
              <a:defRPr/>
            </a:pPr>
            <a:r>
              <a:rPr lang="he-IL" dirty="0">
                <a:solidFill>
                  <a:srgbClr val="1D4C72"/>
                </a:solidFill>
              </a:rPr>
              <a:t>בתמונה הבאה נראים כרומוזומים של אדם הלוקה בתסמונת קליינפלטר.</a:t>
            </a:r>
          </a:p>
          <a:p>
            <a:pPr algn="r" rtl="1" eaLnBrk="1" hangingPunct="1">
              <a:defRPr/>
            </a:pPr>
            <a:r>
              <a:rPr lang="he-IL" dirty="0">
                <a:solidFill>
                  <a:srgbClr val="1D4C72"/>
                </a:solidFill>
              </a:rPr>
              <a:t>א. כמה כרומוזומים יש לו? </a:t>
            </a:r>
            <a:r>
              <a:rPr lang="he-IL" dirty="0">
                <a:solidFill>
                  <a:schemeClr val="accent3"/>
                </a:solidFill>
              </a:rPr>
              <a:t>47</a:t>
            </a:r>
            <a:endParaRPr lang="he-IL" dirty="0">
              <a:solidFill>
                <a:srgbClr val="1D4C72"/>
              </a:solidFill>
            </a:endParaRPr>
          </a:p>
          <a:p>
            <a:pPr algn="r" rtl="1" eaLnBrk="1" hangingPunct="1">
              <a:defRPr/>
            </a:pPr>
            <a:r>
              <a:rPr lang="he-IL" dirty="0">
                <a:solidFill>
                  <a:srgbClr val="1D4C72"/>
                </a:solidFill>
              </a:rPr>
              <a:t>ב. מהו הכרומוזום העודף? </a:t>
            </a:r>
            <a:r>
              <a:rPr lang="en-US" dirty="0">
                <a:solidFill>
                  <a:schemeClr val="accent3"/>
                </a:solidFill>
              </a:rPr>
              <a:t>X</a:t>
            </a:r>
            <a:endParaRPr lang="he-IL" dirty="0">
              <a:solidFill>
                <a:schemeClr val="accent3"/>
              </a:solidFill>
            </a:endParaRPr>
          </a:p>
          <a:p>
            <a:pPr algn="r" rtl="1" eaLnBrk="1" hangingPunct="1">
              <a:defRPr/>
            </a:pPr>
            <a:r>
              <a:rPr lang="he-IL" dirty="0">
                <a:solidFill>
                  <a:srgbClr val="1D4C72"/>
                </a:solidFill>
              </a:rPr>
              <a:t>ג. האם י</a:t>
            </a:r>
            <a:r>
              <a:rPr lang="he-IL" dirty="0">
                <a:solidFill>
                  <a:schemeClr val="tx2"/>
                </a:solidFill>
              </a:rPr>
              <a:t>יתכן</a:t>
            </a:r>
            <a:r>
              <a:rPr lang="he-IL" dirty="0">
                <a:solidFill>
                  <a:srgbClr val="1D4C72"/>
                </a:solidFill>
              </a:rPr>
              <a:t> שאי-ההפרדה חלה במיוזה </a:t>
            </a:r>
            <a:r>
              <a:rPr lang="he-IL" b="1" u="sng" dirty="0">
                <a:solidFill>
                  <a:srgbClr val="1D4C72"/>
                </a:solidFill>
              </a:rPr>
              <a:t>באב,</a:t>
            </a:r>
            <a:r>
              <a:rPr lang="he-IL" dirty="0">
                <a:solidFill>
                  <a:srgbClr val="1D4C72"/>
                </a:solidFill>
              </a:rPr>
              <a:t> ועקב כך הכיל תא הזרע שני כרומוזומי  </a:t>
            </a:r>
            <a:r>
              <a:rPr lang="en-US" dirty="0">
                <a:solidFill>
                  <a:srgbClr val="1D4C72"/>
                </a:solidFill>
              </a:rPr>
              <a:t>?X</a:t>
            </a:r>
            <a:r>
              <a:rPr lang="he-IL" dirty="0">
                <a:solidFill>
                  <a:srgbClr val="1D4C72"/>
                </a:solidFill>
              </a:rPr>
              <a:t> </a:t>
            </a:r>
          </a:p>
          <a:p>
            <a:pPr algn="r" rtl="1" eaLnBrk="1" hangingPunct="1">
              <a:defRPr/>
            </a:pPr>
            <a:r>
              <a:rPr lang="he-IL" dirty="0">
                <a:solidFill>
                  <a:srgbClr val="1D4C72"/>
                </a:solidFill>
              </a:rPr>
              <a:t>   </a:t>
            </a:r>
            <a:r>
              <a:rPr lang="he-IL" dirty="0">
                <a:solidFill>
                  <a:schemeClr val="accent3"/>
                </a:solidFill>
              </a:rPr>
              <a:t>כן, הייתה אי-הפרדה בין הכרומטידות של כרומוזום </a:t>
            </a:r>
            <a:r>
              <a:rPr lang="en-US" dirty="0">
                <a:solidFill>
                  <a:schemeClr val="accent3"/>
                </a:solidFill>
              </a:rPr>
              <a:t>X</a:t>
            </a:r>
            <a:r>
              <a:rPr lang="he-IL" dirty="0">
                <a:solidFill>
                  <a:schemeClr val="accent3"/>
                </a:solidFill>
              </a:rPr>
              <a:t> בחלוקת המיוזה השנייה, ולכן נוצר תא </a:t>
            </a:r>
          </a:p>
          <a:p>
            <a:pPr algn="r" rtl="1" eaLnBrk="1" hangingPunct="1">
              <a:defRPr/>
            </a:pPr>
            <a:r>
              <a:rPr lang="he-IL" dirty="0">
                <a:solidFill>
                  <a:schemeClr val="accent3"/>
                </a:solidFill>
              </a:rPr>
              <a:t>   זרע שבו שני כרומוזומי </a:t>
            </a:r>
            <a:r>
              <a:rPr lang="en-US" dirty="0">
                <a:solidFill>
                  <a:schemeClr val="accent3"/>
                </a:solidFill>
              </a:rPr>
              <a:t>X</a:t>
            </a:r>
            <a:r>
              <a:rPr lang="he-IL" dirty="0">
                <a:solidFill>
                  <a:schemeClr val="accent3"/>
                </a:solidFill>
              </a:rPr>
              <a:t> במקום אחד.</a:t>
            </a:r>
            <a:endParaRPr lang="he-IL" dirty="0">
              <a:solidFill>
                <a:srgbClr val="1D4C72"/>
              </a:solidFill>
            </a:endParaRPr>
          </a:p>
          <a:p>
            <a:pPr algn="r" rtl="1" eaLnBrk="1" hangingPunct="1">
              <a:defRPr/>
            </a:pPr>
            <a:r>
              <a:rPr lang="he-IL" dirty="0">
                <a:solidFill>
                  <a:srgbClr val="1D4C72"/>
                </a:solidFill>
              </a:rPr>
              <a:t>ד. האם </a:t>
            </a:r>
            <a:r>
              <a:rPr lang="he-IL" dirty="0">
                <a:solidFill>
                  <a:schemeClr val="tx2"/>
                </a:solidFill>
              </a:rPr>
              <a:t>ייתכן </a:t>
            </a:r>
            <a:r>
              <a:rPr lang="he-IL" dirty="0">
                <a:solidFill>
                  <a:srgbClr val="1D4C72"/>
                </a:solidFill>
              </a:rPr>
              <a:t>שאי-ההפרדה חלה במיוזה </a:t>
            </a:r>
            <a:r>
              <a:rPr lang="he-IL" b="1" u="sng" dirty="0">
                <a:solidFill>
                  <a:srgbClr val="1D4C72"/>
                </a:solidFill>
              </a:rPr>
              <a:t>באם</a:t>
            </a:r>
            <a:r>
              <a:rPr lang="he-IL" dirty="0">
                <a:solidFill>
                  <a:srgbClr val="1D4C72"/>
                </a:solidFill>
              </a:rPr>
              <a:t> ועקב כך הכיל תא הזרע שני כרומוזומי  </a:t>
            </a:r>
            <a:r>
              <a:rPr lang="en-US" dirty="0">
                <a:solidFill>
                  <a:srgbClr val="1D4C72"/>
                </a:solidFill>
              </a:rPr>
              <a:t>?X</a:t>
            </a:r>
          </a:p>
          <a:p>
            <a:pPr algn="r" rtl="1" eaLnBrk="1" hangingPunct="1">
              <a:defRPr/>
            </a:pPr>
            <a:r>
              <a:rPr lang="en-US" dirty="0">
                <a:solidFill>
                  <a:srgbClr val="1D4C72"/>
                </a:solidFill>
              </a:rPr>
              <a:t>    </a:t>
            </a:r>
            <a:r>
              <a:rPr lang="he-IL" dirty="0">
                <a:solidFill>
                  <a:schemeClr val="accent3"/>
                </a:solidFill>
              </a:rPr>
              <a:t>גם זה ייתכן. הייתה אי-הפרדה בין הכרומוזומים ההומולוגיים </a:t>
            </a:r>
            <a:r>
              <a:rPr lang="en-US" dirty="0">
                <a:solidFill>
                  <a:schemeClr val="accent3"/>
                </a:solidFill>
              </a:rPr>
              <a:t>X</a:t>
            </a:r>
            <a:r>
              <a:rPr lang="he-IL" dirty="0">
                <a:solidFill>
                  <a:schemeClr val="accent3"/>
                </a:solidFill>
              </a:rPr>
              <a:t> בחלוקה הראשונה של המיוזה, או אי-הפרדה בין הכרומטידות של כרומוזום </a:t>
            </a:r>
            <a:r>
              <a:rPr lang="en-US" dirty="0">
                <a:solidFill>
                  <a:schemeClr val="accent3"/>
                </a:solidFill>
              </a:rPr>
              <a:t>X</a:t>
            </a:r>
            <a:r>
              <a:rPr lang="he-IL" dirty="0">
                <a:solidFill>
                  <a:schemeClr val="accent3"/>
                </a:solidFill>
              </a:rPr>
              <a:t> בחלוקה השנייה, ולכן נוצרה ביצית על שני כרומוזומי </a:t>
            </a:r>
            <a:r>
              <a:rPr lang="en-US" dirty="0">
                <a:solidFill>
                  <a:schemeClr val="accent3"/>
                </a:solidFill>
              </a:rPr>
              <a:t>X</a:t>
            </a:r>
            <a:r>
              <a:rPr lang="he-IL" dirty="0">
                <a:solidFill>
                  <a:schemeClr val="accent3"/>
                </a:solidFill>
              </a:rPr>
              <a:t> במקום אחד.</a:t>
            </a:r>
          </a:p>
        </p:txBody>
      </p:sp>
      <p:pic>
        <p:nvPicPr>
          <p:cNvPr id="66566" name="Picture 2" descr="roni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789363"/>
            <a:ext cx="32686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מלבן 2"/>
          <p:cNvSpPr/>
          <p:nvPr/>
        </p:nvSpPr>
        <p:spPr>
          <a:xfrm>
            <a:off x="5219700" y="4581525"/>
            <a:ext cx="3024188"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he-IL" dirty="0">
                <a:solidFill>
                  <a:schemeClr val="tx1"/>
                </a:solidFill>
              </a:rPr>
              <a:t>הגברים הלוקים בתסמונת קליינפלטר סובלים לרוב מעקרות ומבעיות נוספות.</a:t>
            </a:r>
          </a:p>
        </p:txBody>
      </p:sp>
      <p:sp>
        <p:nvSpPr>
          <p:cNvPr id="9"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39738" y="620713"/>
            <a:ext cx="8215312" cy="1223962"/>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r>
              <a:rPr lang="he-IL" dirty="0">
                <a:latin typeface="Arial"/>
                <a:cs typeface="Arial"/>
              </a:rPr>
              <a:t>תהליך המיטוזה הוא תהליך חלוקת תא, שבסופו מתקבלים שני תאי בת זהים לחלוטין לתא המקורי.</a:t>
            </a:r>
          </a:p>
          <a:p>
            <a:pPr algn="r" rtl="1" eaLnBrk="1" fontAlgn="auto" hangingPunct="1">
              <a:spcBef>
                <a:spcPts val="0"/>
              </a:spcBef>
              <a:spcAft>
                <a:spcPts val="0"/>
              </a:spcAft>
              <a:defRPr/>
            </a:pPr>
            <a:endParaRPr lang="he-IL" dirty="0">
              <a:latin typeface="Arial"/>
              <a:cs typeface="Arial"/>
            </a:endParaRPr>
          </a:p>
          <a:p>
            <a:pPr algn="ctr" rtl="1" eaLnBrk="1" fontAlgn="auto" hangingPunct="1">
              <a:spcBef>
                <a:spcPts val="0"/>
              </a:spcBef>
              <a:spcAft>
                <a:spcPts val="0"/>
              </a:spcAft>
              <a:defRPr/>
            </a:pPr>
            <a:r>
              <a:rPr lang="he-IL" u="sng" dirty="0">
                <a:latin typeface="Arial"/>
                <a:cs typeface="Arial"/>
              </a:rPr>
              <a:t>תפקיד תהליך המיטוזה (חלוקת התא)</a:t>
            </a:r>
            <a:r>
              <a:rPr lang="he-IL" dirty="0">
                <a:latin typeface="Arial"/>
                <a:cs typeface="Arial"/>
              </a:rPr>
              <a:t>:</a:t>
            </a:r>
          </a:p>
          <a:p>
            <a:pPr algn="r" rtl="1" eaLnBrk="1" fontAlgn="auto" hangingPunct="1">
              <a:spcBef>
                <a:spcPts val="0"/>
              </a:spcBef>
              <a:spcAft>
                <a:spcPts val="0"/>
              </a:spcAft>
              <a:defRPr/>
            </a:pPr>
            <a:endParaRPr lang="he-IL" dirty="0">
              <a:latin typeface="Arial"/>
              <a:cs typeface="Arial"/>
            </a:endParaRPr>
          </a:p>
        </p:txBody>
      </p:sp>
      <p:sp>
        <p:nvSpPr>
          <p:cNvPr id="1945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5C40D71A-4D93-40A7-B987-98F0ADC15402}" type="slidenum">
              <a:rPr lang="he-IL" altLang="he-IL">
                <a:solidFill>
                  <a:srgbClr val="FFFCF7"/>
                </a:solidFill>
              </a:rPr>
              <a:pPr algn="l"/>
              <a:t>4</a:t>
            </a:fld>
            <a:endParaRPr lang="he-IL" altLang="he-IL">
              <a:solidFill>
                <a:srgbClr val="FFFCF7"/>
              </a:solidFill>
            </a:endParaRPr>
          </a:p>
        </p:txBody>
      </p:sp>
      <p:sp>
        <p:nvSpPr>
          <p:cNvPr id="19460"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תפקיד תהליך המיטוזה</a:t>
            </a:r>
            <a:endParaRPr lang="he-IL" altLang="he-IL" sz="1800" smtClean="0"/>
          </a:p>
        </p:txBody>
      </p:sp>
      <p:pic>
        <p:nvPicPr>
          <p:cNvPr id="1946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0" y="3671888"/>
            <a:ext cx="454501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2" name="קבוצה 8"/>
          <p:cNvGrpSpPr>
            <a:grpSpLocks/>
          </p:cNvGrpSpPr>
          <p:nvPr/>
        </p:nvGrpSpPr>
        <p:grpSpPr bwMode="auto">
          <a:xfrm>
            <a:off x="841375" y="3490913"/>
            <a:ext cx="2881313" cy="2100262"/>
            <a:chOff x="78392" y="3717031"/>
            <a:chExt cx="2880784" cy="2100460"/>
          </a:xfrm>
        </p:grpSpPr>
        <p:pic>
          <p:nvPicPr>
            <p:cNvPr id="194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2" y="5041580"/>
              <a:ext cx="1354369" cy="77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807" y="5041580"/>
              <a:ext cx="1354369" cy="77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717031"/>
              <a:ext cx="1354369" cy="77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מחבר חץ ישר 2"/>
            <p:cNvCxnSpPr/>
            <p:nvPr/>
          </p:nvCxnSpPr>
          <p:spPr>
            <a:xfrm flipH="1">
              <a:off x="1043415" y="4493391"/>
              <a:ext cx="288872" cy="547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מחבר חץ ישר 5"/>
            <p:cNvCxnSpPr/>
            <p:nvPr/>
          </p:nvCxnSpPr>
          <p:spPr>
            <a:xfrm>
              <a:off x="1432281" y="4493391"/>
              <a:ext cx="346011" cy="547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899025" y="1697038"/>
            <a:ext cx="4048125" cy="3587750"/>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dirty="0">
              <a:latin typeface="Arial"/>
              <a:cs typeface="Arial"/>
            </a:endParaRPr>
          </a:p>
          <a:p>
            <a:pPr algn="r" rtl="1" eaLnBrk="1" fontAlgn="auto" hangingPunct="1">
              <a:spcBef>
                <a:spcPts val="0"/>
              </a:spcBef>
              <a:spcAft>
                <a:spcPts val="0"/>
              </a:spcAft>
              <a:defRPr/>
            </a:pPr>
            <a:r>
              <a:rPr lang="he-IL" dirty="0">
                <a:latin typeface="Arial"/>
                <a:cs typeface="Arial"/>
              </a:rPr>
              <a:t>ביצורים רב-תאיים, תפקיד תהליך המיטוזה הוא גדילה. הוא מתרחש בכל חלקי הגוף בתקופה העוברית ובמשך כל החיים. חלוקת תא מיטוטית (=בתהליך מיטוזה) היא גם הבסיס לגדילה ולתיקון של רקמות פגועות (כך נרפא פצע). </a:t>
            </a:r>
          </a:p>
        </p:txBody>
      </p:sp>
      <p:sp>
        <p:nvSpPr>
          <p:cNvPr id="17" name="TextBox 16"/>
          <p:cNvSpPr txBox="1"/>
          <p:nvPr/>
        </p:nvSpPr>
        <p:spPr>
          <a:xfrm>
            <a:off x="636588" y="1914525"/>
            <a:ext cx="2917825" cy="1514475"/>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dirty="0">
              <a:solidFill>
                <a:prstClr val="black">
                  <a:lumMod val="50000"/>
                  <a:lumOff val="50000"/>
                </a:prstClr>
              </a:solidFill>
              <a:latin typeface="Arial"/>
              <a:cs typeface="Arial"/>
            </a:endParaRPr>
          </a:p>
          <a:p>
            <a:pPr algn="ctr" rtl="1" eaLnBrk="1" fontAlgn="auto" hangingPunct="1">
              <a:spcBef>
                <a:spcPts val="0"/>
              </a:spcBef>
              <a:spcAft>
                <a:spcPts val="0"/>
              </a:spcAft>
              <a:defRPr/>
            </a:pPr>
            <a:r>
              <a:rPr lang="he-IL" dirty="0">
                <a:latin typeface="Arial"/>
                <a:cs typeface="Arial"/>
              </a:rPr>
              <a:t>ואילו ביצורים חד-תאיים </a:t>
            </a:r>
          </a:p>
          <a:p>
            <a:pPr algn="ctr" rtl="1" eaLnBrk="1" fontAlgn="auto" hangingPunct="1">
              <a:spcBef>
                <a:spcPts val="0"/>
              </a:spcBef>
              <a:spcAft>
                <a:spcPts val="0"/>
              </a:spcAft>
              <a:defRPr/>
            </a:pPr>
            <a:r>
              <a:rPr lang="he-IL" dirty="0">
                <a:latin typeface="Arial"/>
                <a:cs typeface="Arial"/>
              </a:rPr>
              <a:t>כגון סנדלית, תפקיד תהליך המיטוזה הוא לשמש דרך להִתְרבּות</a:t>
            </a:r>
          </a:p>
        </p:txBody>
      </p:sp>
      <p:sp>
        <p:nvSpPr>
          <p:cNvPr id="15"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651250" y="765175"/>
            <a:ext cx="4849813" cy="2663825"/>
          </a:xfrm>
          <a:prstGeom prst="rect">
            <a:avLst/>
          </a:prstGeom>
          <a:noFill/>
          <a:ln w="22225">
            <a:noFill/>
          </a:ln>
          <a:effectLst>
            <a:outerShdw sx="101000" sy="101000" algn="ctr" rotWithShape="0">
              <a:schemeClr val="bg1">
                <a:lumMod val="75000"/>
              </a:schemeClr>
            </a:outerShdw>
          </a:effectLst>
        </p:spPr>
        <p:txBody>
          <a:bodyPr/>
          <a:lstStyle/>
          <a:p>
            <a:pPr algn="r" rtl="1" eaLnBrk="1" hangingPunct="1">
              <a:lnSpc>
                <a:spcPct val="130000"/>
              </a:lnSpc>
              <a:defRPr/>
            </a:pPr>
            <a:r>
              <a:rPr lang="he-IL" dirty="0"/>
              <a:t>לפני תחילת המיטוזה חלה הכפלת הכרומוזומים (בשלב </a:t>
            </a:r>
            <a:r>
              <a:rPr lang="en-US" dirty="0"/>
              <a:t>s</a:t>
            </a:r>
            <a:r>
              <a:rPr lang="he-IL" dirty="0"/>
              <a:t> של מחזור התא). </a:t>
            </a:r>
            <a:endParaRPr lang="en-US" dirty="0"/>
          </a:p>
          <a:p>
            <a:pPr algn="r" rtl="1" eaLnBrk="1" hangingPunct="1">
              <a:defRPr/>
            </a:pPr>
            <a:r>
              <a:rPr lang="he-IL" dirty="0">
                <a:solidFill>
                  <a:srgbClr val="000000"/>
                </a:solidFill>
              </a:rPr>
              <a:t>בתחילת החלוקה כל כרומוזום מסתלסל ונדחס </a:t>
            </a:r>
          </a:p>
          <a:p>
            <a:pPr algn="r" rtl="1" eaLnBrk="1" hangingPunct="1">
              <a:defRPr/>
            </a:pPr>
            <a:r>
              <a:rPr lang="he-IL" dirty="0">
                <a:solidFill>
                  <a:srgbClr val="000000"/>
                </a:solidFill>
              </a:rPr>
              <a:t>ולכן </a:t>
            </a:r>
            <a:r>
              <a:rPr lang="he-IL" dirty="0"/>
              <a:t>אפשר לראותו במיקרוסקופ. כל כרומוזום מורכב משתי כרומטידות </a:t>
            </a:r>
            <a:r>
              <a:rPr lang="he-IL" dirty="0">
                <a:solidFill>
                  <a:srgbClr val="000000"/>
                </a:solidFill>
              </a:rPr>
              <a:t>זהות לחלוטין</a:t>
            </a:r>
            <a:endParaRPr lang="en-US" dirty="0">
              <a:solidFill>
                <a:srgbClr val="000000"/>
              </a:solidFill>
            </a:endParaRPr>
          </a:p>
          <a:p>
            <a:pPr algn="r" rtl="1" eaLnBrk="1" hangingPunct="1">
              <a:lnSpc>
                <a:spcPct val="130000"/>
              </a:lnSpc>
              <a:defRPr/>
            </a:pPr>
            <a:r>
              <a:rPr lang="he-IL" dirty="0"/>
              <a:t>האחוזות בצנטרומר.</a:t>
            </a:r>
          </a:p>
          <a:p>
            <a:pPr algn="r" rtl="1" eaLnBrk="1" hangingPunct="1">
              <a:defRPr/>
            </a:pPr>
            <a:endParaRPr lang="he-IL" dirty="0">
              <a:solidFill>
                <a:srgbClr val="000000"/>
              </a:solidFill>
            </a:endParaRPr>
          </a:p>
          <a:p>
            <a:pPr algn="r" rtl="1" eaLnBrk="1" hangingPunct="1">
              <a:defRPr/>
            </a:pPr>
            <a:endParaRPr lang="he-IL" dirty="0">
              <a:solidFill>
                <a:srgbClr val="000000"/>
              </a:solidFill>
            </a:endParaRPr>
          </a:p>
          <a:p>
            <a:pPr algn="r" rtl="1" eaLnBrk="1" hangingPunct="1">
              <a:defRPr/>
            </a:pPr>
            <a:endParaRPr lang="he-IL" dirty="0">
              <a:solidFill>
                <a:srgbClr val="000000"/>
              </a:solidFill>
            </a:endParaRPr>
          </a:p>
        </p:txBody>
      </p:sp>
      <p:sp>
        <p:nvSpPr>
          <p:cNvPr id="20483"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בתחילת המיטוזה הכרומוזום מורכב משתי כרומטידות</a:t>
            </a:r>
            <a:endParaRPr lang="he-IL" altLang="he-IL" sz="1800" smtClean="0"/>
          </a:p>
        </p:txBody>
      </p:sp>
      <p:pic>
        <p:nvPicPr>
          <p:cNvPr id="204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712788"/>
            <a:ext cx="26066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5" name="קבוצה 28"/>
          <p:cNvGrpSpPr>
            <a:grpSpLocks/>
          </p:cNvGrpSpPr>
          <p:nvPr/>
        </p:nvGrpSpPr>
        <p:grpSpPr bwMode="auto">
          <a:xfrm>
            <a:off x="692150" y="3860800"/>
            <a:ext cx="7978775" cy="2605088"/>
            <a:chOff x="692150" y="3861048"/>
            <a:chExt cx="7978775" cy="2605261"/>
          </a:xfrm>
        </p:grpSpPr>
        <p:sp>
          <p:nvSpPr>
            <p:cNvPr id="3" name="הסבר מלבני מעוגל 2"/>
            <p:cNvSpPr/>
            <p:nvPr/>
          </p:nvSpPr>
          <p:spPr>
            <a:xfrm>
              <a:off x="1670050" y="3861048"/>
              <a:ext cx="5980113" cy="936687"/>
            </a:xfrm>
            <a:prstGeom prst="wedgeRoundRectCallout">
              <a:avLst>
                <a:gd name="adj1" fmla="val -2372"/>
                <a:gd name="adj2" fmla="val 1101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p>
          </p:txBody>
        </p:sp>
        <p:sp>
          <p:nvSpPr>
            <p:cNvPr id="20488" name="מלבן 2"/>
            <p:cNvSpPr>
              <a:spLocks noChangeArrowheads="1"/>
            </p:cNvSpPr>
            <p:nvPr/>
          </p:nvSpPr>
          <p:spPr bwMode="auto">
            <a:xfrm>
              <a:off x="692150" y="3861048"/>
              <a:ext cx="7978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e-IL" altLang="he-IL">
                  <a:solidFill>
                    <a:srgbClr val="000000"/>
                  </a:solidFill>
                </a:rPr>
                <a:t>זכרו! </a:t>
              </a:r>
            </a:p>
            <a:p>
              <a:pPr algn="ctr" eaLnBrk="1" hangingPunct="1"/>
              <a:r>
                <a:rPr lang="he-IL" altLang="he-IL">
                  <a:solidFill>
                    <a:srgbClr val="000000"/>
                  </a:solidFill>
                </a:rPr>
                <a:t>כל כרומטידה מורכבת ממולקולת </a:t>
              </a:r>
              <a:r>
                <a:rPr lang="en-US" altLang="he-IL">
                  <a:solidFill>
                    <a:srgbClr val="000000"/>
                  </a:solidFill>
                </a:rPr>
                <a:t>DNA</a:t>
              </a:r>
              <a:r>
                <a:rPr lang="he-IL" altLang="he-IL">
                  <a:solidFill>
                    <a:srgbClr val="000000"/>
                  </a:solidFill>
                </a:rPr>
                <a:t> </a:t>
              </a:r>
              <a:r>
                <a:rPr lang="he-IL" altLang="he-IL"/>
                <a:t>דו-גדילית</a:t>
              </a:r>
              <a:r>
                <a:rPr lang="he-IL" altLang="he-IL">
                  <a:solidFill>
                    <a:srgbClr val="000000"/>
                  </a:solidFill>
                </a:rPr>
                <a:t> ארוכה ומפותלת</a:t>
              </a:r>
            </a:p>
          </p:txBody>
        </p:sp>
        <p:grpSp>
          <p:nvGrpSpPr>
            <p:cNvPr id="20489" name="קבוצה 9"/>
            <p:cNvGrpSpPr>
              <a:grpSpLocks/>
            </p:cNvGrpSpPr>
            <p:nvPr/>
          </p:nvGrpSpPr>
          <p:grpSpPr bwMode="auto">
            <a:xfrm>
              <a:off x="4681537" y="5085184"/>
              <a:ext cx="892969" cy="1381125"/>
              <a:chOff x="2042319" y="1484784"/>
              <a:chExt cx="892969" cy="1381125"/>
            </a:xfrm>
          </p:grpSpPr>
          <p:pic>
            <p:nvPicPr>
              <p:cNvPr id="2049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2319" y="1484784"/>
                <a:ext cx="4762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459038" y="1484784"/>
                <a:ext cx="4762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6492" y="2108671"/>
                <a:ext cx="857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6174" y="2098438"/>
                <a:ext cx="857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5862638" y="5486756"/>
              <a:ext cx="1066800" cy="577888"/>
            </a:xfrm>
            <a:prstGeom prst="rect">
              <a:avLst/>
            </a:prstGeom>
            <a:noFill/>
            <a:ln w="22225">
              <a:noFill/>
            </a:ln>
            <a:effectLst>
              <a:outerShdw sx="101000" sy="101000" algn="ctr" rotWithShape="0">
                <a:schemeClr val="bg1">
                  <a:lumMod val="75000"/>
                </a:schemeClr>
              </a:outerShdw>
            </a:effectLst>
          </p:spPr>
          <p:txBody>
            <a:bodyPr/>
            <a:lstStyle/>
            <a:p>
              <a:pPr algn="r" rtl="1" eaLnBrk="1" hangingPunct="1">
                <a:lnSpc>
                  <a:spcPct val="130000"/>
                </a:lnSpc>
                <a:defRPr/>
              </a:pPr>
              <a:r>
                <a:rPr lang="he-IL" dirty="0">
                  <a:solidFill>
                    <a:srgbClr val="000000"/>
                  </a:solidFill>
                </a:rPr>
                <a:t>כרומטידה</a:t>
              </a:r>
            </a:p>
            <a:p>
              <a:pPr algn="r" rtl="1" eaLnBrk="1" hangingPunct="1">
                <a:defRPr/>
              </a:pPr>
              <a:endParaRPr lang="he-IL" dirty="0">
                <a:solidFill>
                  <a:srgbClr val="000000"/>
                </a:solidFill>
              </a:endParaRPr>
            </a:p>
            <a:p>
              <a:pPr algn="r" rtl="1" eaLnBrk="1" hangingPunct="1">
                <a:defRPr/>
              </a:pPr>
              <a:endParaRPr lang="he-IL" dirty="0">
                <a:solidFill>
                  <a:srgbClr val="000000"/>
                </a:solidFill>
              </a:endParaRPr>
            </a:p>
          </p:txBody>
        </p:sp>
        <p:sp>
          <p:nvSpPr>
            <p:cNvPr id="17" name="TextBox 16"/>
            <p:cNvSpPr txBox="1"/>
            <p:nvPr/>
          </p:nvSpPr>
          <p:spPr>
            <a:xfrm>
              <a:off x="3336925" y="5486756"/>
              <a:ext cx="1068388" cy="577888"/>
            </a:xfrm>
            <a:prstGeom prst="rect">
              <a:avLst/>
            </a:prstGeom>
            <a:noFill/>
            <a:ln w="22225">
              <a:noFill/>
            </a:ln>
            <a:effectLst>
              <a:outerShdw sx="101000" sy="101000" algn="ctr" rotWithShape="0">
                <a:schemeClr val="bg1">
                  <a:lumMod val="75000"/>
                </a:schemeClr>
              </a:outerShdw>
            </a:effectLst>
          </p:spPr>
          <p:txBody>
            <a:bodyPr/>
            <a:lstStyle/>
            <a:p>
              <a:pPr algn="r" rtl="1" eaLnBrk="1" hangingPunct="1">
                <a:lnSpc>
                  <a:spcPct val="130000"/>
                </a:lnSpc>
                <a:defRPr/>
              </a:pPr>
              <a:r>
                <a:rPr lang="he-IL" dirty="0">
                  <a:solidFill>
                    <a:srgbClr val="000000"/>
                  </a:solidFill>
                </a:rPr>
                <a:t>כרומטידה</a:t>
              </a:r>
            </a:p>
            <a:p>
              <a:pPr algn="r" rtl="1" eaLnBrk="1" hangingPunct="1">
                <a:defRPr/>
              </a:pPr>
              <a:endParaRPr lang="he-IL" dirty="0">
                <a:solidFill>
                  <a:srgbClr val="000000"/>
                </a:solidFill>
              </a:endParaRPr>
            </a:p>
            <a:p>
              <a:pPr algn="r" rtl="1" eaLnBrk="1" hangingPunct="1">
                <a:defRPr/>
              </a:pPr>
              <a:endParaRPr lang="he-IL" dirty="0">
                <a:solidFill>
                  <a:srgbClr val="000000"/>
                </a:solidFill>
              </a:endParaRPr>
            </a:p>
          </p:txBody>
        </p:sp>
        <p:cxnSp>
          <p:nvCxnSpPr>
            <p:cNvPr id="18" name="מחבר חץ ישר 17"/>
            <p:cNvCxnSpPr>
              <a:stCxn id="16" idx="1"/>
            </p:cNvCxnSpPr>
            <p:nvPr/>
          </p:nvCxnSpPr>
          <p:spPr>
            <a:xfrm flipH="1" flipV="1">
              <a:off x="5573713" y="5775700"/>
              <a:ext cx="2889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a:stCxn id="17" idx="3"/>
            </p:cNvCxnSpPr>
            <p:nvPr/>
          </p:nvCxnSpPr>
          <p:spPr>
            <a:xfrm>
              <a:off x="4405313" y="5775700"/>
              <a:ext cx="2762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9"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3CD9DAE9-855B-4E7D-8A77-6BC82D534374}" type="slidenum">
              <a:rPr lang="he-IL" altLang="he-IL">
                <a:solidFill>
                  <a:srgbClr val="FFFCF7"/>
                </a:solidFill>
              </a:rPr>
              <a:pPr algn="l"/>
              <a:t>6</a:t>
            </a:fld>
            <a:endParaRPr lang="he-IL" altLang="he-IL">
              <a:solidFill>
                <a:srgbClr val="FFFCF7"/>
              </a:solidFill>
            </a:endParaRPr>
          </a:p>
        </p:txBody>
      </p:sp>
      <p:sp>
        <p:nvSpPr>
          <p:cNvPr id="22531"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שלבי המיטוזה</a:t>
            </a:r>
            <a:endParaRPr lang="he-IL" altLang="he-IL" sz="1800" smtClean="0"/>
          </a:p>
        </p:txBody>
      </p:sp>
      <p:sp>
        <p:nvSpPr>
          <p:cNvPr id="8" name="TextBox 7"/>
          <p:cNvSpPr txBox="1"/>
          <p:nvPr/>
        </p:nvSpPr>
        <p:spPr>
          <a:xfrm>
            <a:off x="3203575" y="6359525"/>
            <a:ext cx="4316413" cy="508000"/>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dirty="0">
              <a:solidFill>
                <a:prstClr val="black"/>
              </a:solidFill>
              <a:latin typeface="Arial"/>
              <a:cs typeface="Arial"/>
            </a:endParaRPr>
          </a:p>
        </p:txBody>
      </p:sp>
      <p:sp>
        <p:nvSpPr>
          <p:cNvPr id="29" name="TextBox 28"/>
          <p:cNvSpPr txBox="1"/>
          <p:nvPr/>
        </p:nvSpPr>
        <p:spPr>
          <a:xfrm>
            <a:off x="-125413" y="465138"/>
            <a:ext cx="8929688" cy="2316162"/>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בשקופית הבאה מתוארת מיטוזה בתא סכמטי שיש בו 4 כרומוזומים, הכוללים </a:t>
            </a:r>
          </a:p>
          <a:p>
            <a:pPr algn="r" rtl="1" eaLnBrk="1" hangingPunct="1">
              <a:defRPr/>
            </a:pPr>
            <a:r>
              <a:rPr lang="he-IL" dirty="0">
                <a:solidFill>
                  <a:prstClr val="black"/>
                </a:solidFill>
              </a:rPr>
              <a:t>שני זוגות כרומוזומים הומולוגיים:</a:t>
            </a:r>
          </a:p>
          <a:p>
            <a:pPr algn="r" rtl="1" eaLnBrk="1" hangingPunct="1">
              <a:defRPr/>
            </a:pPr>
            <a:r>
              <a:rPr lang="he-IL" dirty="0"/>
              <a:t>זוג כרומוזומים הומולוגיים גדולים (ירוק ואדום)       </a:t>
            </a:r>
          </a:p>
          <a:p>
            <a:pPr algn="r" rtl="1" eaLnBrk="1" hangingPunct="1">
              <a:defRPr/>
            </a:pPr>
            <a:endParaRPr lang="he-IL" dirty="0"/>
          </a:p>
          <a:p>
            <a:pPr algn="r" rtl="1" eaLnBrk="1" hangingPunct="1">
              <a:defRPr/>
            </a:pPr>
            <a:r>
              <a:rPr lang="he-IL" dirty="0"/>
              <a:t>וזוג כרומוזומים הומולוגיים קטנים (ורוד וכחול)</a:t>
            </a:r>
          </a:p>
          <a:p>
            <a:pPr algn="r" rtl="1" eaLnBrk="1" hangingPunct="1">
              <a:defRPr/>
            </a:pPr>
            <a:endParaRPr lang="he-IL" dirty="0"/>
          </a:p>
          <a:p>
            <a:pPr algn="r" rtl="1" eaLnBrk="1" hangingPunct="1">
              <a:defRPr/>
            </a:pPr>
            <a:r>
              <a:rPr lang="he-IL" dirty="0"/>
              <a:t>הצבעים השונים של בני הזוג ההומולוגיים נועדו להדגיש שהם אינם זהים:</a:t>
            </a:r>
          </a:p>
          <a:p>
            <a:pPr algn="r" rtl="1" eaLnBrk="1" hangingPunct="1">
              <a:defRPr/>
            </a:pPr>
            <a:r>
              <a:rPr lang="he-IL" dirty="0"/>
              <a:t>האחד מקורו באם והאחר מקורו באב.</a:t>
            </a:r>
          </a:p>
          <a:p>
            <a:pPr algn="r" rtl="1" eaLnBrk="1" hangingPunct="1">
              <a:defRPr/>
            </a:pPr>
            <a:endParaRPr lang="he-IL" dirty="0">
              <a:solidFill>
                <a:prstClr val="black"/>
              </a:solidFill>
            </a:endParaRPr>
          </a:p>
        </p:txBody>
      </p:sp>
      <p:pic>
        <p:nvPicPr>
          <p:cNvPr id="225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928938"/>
            <a:ext cx="3040063"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0213" y="866775"/>
            <a:ext cx="35718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25" y="1628775"/>
            <a:ext cx="35718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942A25AA-DC6D-45D7-B141-2B01178FAA61}" type="slidenum">
              <a:rPr lang="he-IL" altLang="he-IL">
                <a:solidFill>
                  <a:srgbClr val="FFFCF7"/>
                </a:solidFill>
              </a:rPr>
              <a:pPr algn="l"/>
              <a:t>7</a:t>
            </a:fld>
            <a:endParaRPr lang="he-IL" altLang="he-IL">
              <a:solidFill>
                <a:srgbClr val="FFFCF7"/>
              </a:solidFill>
            </a:endParaRPr>
          </a:p>
        </p:txBody>
      </p:sp>
      <p:sp>
        <p:nvSpPr>
          <p:cNvPr id="24579" name="כותרת 5"/>
          <p:cNvSpPr>
            <a:spLocks noGrp="1"/>
          </p:cNvSpPr>
          <p:nvPr>
            <p:ph type="ctrTitle"/>
          </p:nvPr>
        </p:nvSpPr>
        <p:spPr bwMode="auto">
          <a:xfrm>
            <a:off x="785813" y="-26988"/>
            <a:ext cx="7772400" cy="4413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שלבי המיטוזה</a:t>
            </a:r>
            <a:endParaRPr lang="he-IL" altLang="he-IL" sz="1800" smtClean="0"/>
          </a:p>
        </p:txBody>
      </p:sp>
      <p:sp>
        <p:nvSpPr>
          <p:cNvPr id="8" name="TextBox 7"/>
          <p:cNvSpPr txBox="1"/>
          <p:nvPr/>
        </p:nvSpPr>
        <p:spPr>
          <a:xfrm>
            <a:off x="3203575" y="6359525"/>
            <a:ext cx="4316413" cy="508000"/>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dirty="0">
              <a:solidFill>
                <a:prstClr val="black"/>
              </a:solidFill>
              <a:latin typeface="Arial"/>
              <a:cs typeface="Arial"/>
            </a:endParaRPr>
          </a:p>
        </p:txBody>
      </p:sp>
      <p:pic>
        <p:nvPicPr>
          <p:cNvPr id="245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963" y="479425"/>
            <a:ext cx="18288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825" y="479425"/>
            <a:ext cx="1809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488" y="3617913"/>
            <a:ext cx="28860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0" y="3671888"/>
            <a:ext cx="40671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71438" y="2384425"/>
            <a:ext cx="4113212" cy="1243013"/>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1. בתחילת החלוקה, כל כרומוזום מסתלסל  </a:t>
            </a:r>
          </a:p>
          <a:p>
            <a:pPr algn="r" rtl="1" eaLnBrk="1" hangingPunct="1">
              <a:defRPr/>
            </a:pPr>
            <a:r>
              <a:rPr lang="he-IL" dirty="0">
                <a:solidFill>
                  <a:prstClr val="black"/>
                </a:solidFill>
              </a:rPr>
              <a:t>ונדחס, ואפשר להבחין בו מבעד למיקרוסקופ. אפשר לראות שכל כרומוזום מורכב משתי כרומטידות. קרום הגרעין מתפרק.</a:t>
            </a:r>
          </a:p>
        </p:txBody>
      </p:sp>
      <p:sp>
        <p:nvSpPr>
          <p:cNvPr id="30" name="TextBox 29"/>
          <p:cNvSpPr txBox="1"/>
          <p:nvPr/>
        </p:nvSpPr>
        <p:spPr>
          <a:xfrm>
            <a:off x="4249738" y="2159000"/>
            <a:ext cx="4675187" cy="1512888"/>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2. הכרומוזומים מסתדרים במרכז התא ב"מישור המשווה" שלו. החוטים הסגולים הם סיבים חלבוניים (שנוצרים מסיבי השלד התוך-תאי), היוצרים מבנה של כִּישור ומאפשרים את תנועת הכרומוזומים. </a:t>
            </a:r>
            <a:endParaRPr lang="he-IL" b="1" dirty="0">
              <a:solidFill>
                <a:srgbClr val="00B050"/>
              </a:solidFill>
            </a:endParaRPr>
          </a:p>
        </p:txBody>
      </p:sp>
      <p:sp>
        <p:nvSpPr>
          <p:cNvPr id="32" name="TextBox 31"/>
          <p:cNvSpPr txBox="1"/>
          <p:nvPr/>
        </p:nvSpPr>
        <p:spPr>
          <a:xfrm>
            <a:off x="4670425" y="5411788"/>
            <a:ext cx="4314825" cy="1173162"/>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 3. הכרומטידות האחיות של כל אחד </a:t>
            </a:r>
          </a:p>
          <a:p>
            <a:pPr algn="r" rtl="1" eaLnBrk="1" hangingPunct="1">
              <a:defRPr/>
            </a:pPr>
            <a:r>
              <a:rPr lang="he-IL" dirty="0"/>
              <a:t>     מהכרומוזומים</a:t>
            </a:r>
            <a:r>
              <a:rPr lang="he-IL" dirty="0">
                <a:solidFill>
                  <a:prstClr val="black"/>
                </a:solidFill>
              </a:rPr>
              <a:t> נפרדות זו מזו (עקב   </a:t>
            </a:r>
          </a:p>
          <a:p>
            <a:pPr algn="r" rtl="1" eaLnBrk="1" hangingPunct="1">
              <a:defRPr/>
            </a:pPr>
            <a:r>
              <a:rPr lang="he-IL" dirty="0">
                <a:solidFill>
                  <a:prstClr val="black"/>
                </a:solidFill>
              </a:rPr>
              <a:t>     התחלקות </a:t>
            </a:r>
            <a:r>
              <a:rPr lang="he-IL" noProof="1">
                <a:solidFill>
                  <a:prstClr val="black"/>
                </a:solidFill>
              </a:rPr>
              <a:t>הצנטרומר</a:t>
            </a:r>
            <a:r>
              <a:rPr lang="he-IL" dirty="0">
                <a:solidFill>
                  <a:prstClr val="black"/>
                </a:solidFill>
              </a:rPr>
              <a:t>), ונעות לקטבים מנוגדים בעזרת סיבי הכישור.</a:t>
            </a:r>
          </a:p>
        </p:txBody>
      </p:sp>
      <p:sp>
        <p:nvSpPr>
          <p:cNvPr id="33" name="TextBox 32"/>
          <p:cNvSpPr txBox="1"/>
          <p:nvPr/>
        </p:nvSpPr>
        <p:spPr>
          <a:xfrm>
            <a:off x="142875" y="5662613"/>
            <a:ext cx="4286250" cy="1195387"/>
          </a:xfrm>
          <a:prstGeom prst="rect">
            <a:avLst/>
          </a:prstGeom>
          <a:noFill/>
          <a:ln w="22225">
            <a:noFill/>
          </a:ln>
          <a:effectLst>
            <a:outerShdw sx="101000" sy="101000" algn="ctr" rotWithShape="0">
              <a:schemeClr val="bg1">
                <a:lumMod val="75000"/>
              </a:schemeClr>
            </a:outerShdw>
          </a:effectLst>
        </p:spPr>
        <p:txBody>
          <a:bodyPr/>
          <a:lstStyle/>
          <a:p>
            <a:pPr algn="r" rtl="1" eaLnBrk="1" hangingPunct="1">
              <a:defRPr/>
            </a:pPr>
            <a:r>
              <a:rPr lang="he-IL" dirty="0">
                <a:solidFill>
                  <a:prstClr val="black"/>
                </a:solidFill>
              </a:rPr>
              <a:t> 4. התא מתחלק לשני תאי בת זהים לחלוטין לתא האם. שני תאי הבת מכילים מערכת כרומוזומים </a:t>
            </a:r>
            <a:r>
              <a:rPr lang="he-IL" dirty="0"/>
              <a:t>מלאה כמו המערכת </a:t>
            </a:r>
            <a:r>
              <a:rPr lang="he-IL" dirty="0">
                <a:solidFill>
                  <a:prstClr val="black"/>
                </a:solidFill>
              </a:rPr>
              <a:t>שהייתה בתא האם, והם זהים לו.</a:t>
            </a:r>
          </a:p>
        </p:txBody>
      </p:sp>
      <p:sp>
        <p:nvSpPr>
          <p:cNvPr id="2" name="חץ ימינה 1"/>
          <p:cNvSpPr/>
          <p:nvPr/>
        </p:nvSpPr>
        <p:spPr>
          <a:xfrm>
            <a:off x="4140200" y="1125538"/>
            <a:ext cx="436563" cy="306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p>
        </p:txBody>
      </p:sp>
      <p:sp>
        <p:nvSpPr>
          <p:cNvPr id="5" name="חץ למטה 4"/>
          <p:cNvSpPr/>
          <p:nvPr/>
        </p:nvSpPr>
        <p:spPr>
          <a:xfrm>
            <a:off x="6867525" y="3319463"/>
            <a:ext cx="309563" cy="298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p>
        </p:txBody>
      </p:sp>
      <p:sp>
        <p:nvSpPr>
          <p:cNvPr id="6" name="חץ שמאלה 5"/>
          <p:cNvSpPr/>
          <p:nvPr/>
        </p:nvSpPr>
        <p:spPr>
          <a:xfrm>
            <a:off x="4670425" y="4076700"/>
            <a:ext cx="406400" cy="2889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p>
        </p:txBody>
      </p:sp>
      <p:sp>
        <p:nvSpPr>
          <p:cNvPr id="17" name="Rectangle 3"/>
          <p:cNvSpPr/>
          <p:nvPr/>
        </p:nvSpPr>
        <p:spPr>
          <a:xfrm>
            <a:off x="395288" y="333375"/>
            <a:ext cx="8320087" cy="444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סימולציה: תהליך המיטוזה</a:t>
            </a:r>
            <a:endParaRPr lang="he-IL" altLang="he-IL" sz="1800" smtClean="0"/>
          </a:p>
        </p:txBody>
      </p:sp>
      <p:sp>
        <p:nvSpPr>
          <p:cNvPr id="26627"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394F4923-2D59-46F8-9626-DFACCD5ECBB3}" type="slidenum">
              <a:rPr lang="he-IL" altLang="he-IL" sz="1200">
                <a:solidFill>
                  <a:srgbClr val="BFBFBF"/>
                </a:solidFill>
              </a:rPr>
              <a:pPr algn="l"/>
              <a:t>8</a:t>
            </a:fld>
            <a:endParaRPr lang="he-IL" altLang="he-IL" sz="1200">
              <a:solidFill>
                <a:srgbClr val="BFBFBF"/>
              </a:solidFill>
            </a:endParaRPr>
          </a:p>
        </p:txBody>
      </p:sp>
      <p:pic>
        <p:nvPicPr>
          <p:cNvPr id="2662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338" y="1700213"/>
            <a:ext cx="2987675"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מלבן 2"/>
          <p:cNvSpPr>
            <a:spLocks noChangeArrowheads="1"/>
          </p:cNvSpPr>
          <p:nvPr/>
        </p:nvSpPr>
        <p:spPr bwMode="auto">
          <a:xfrm>
            <a:off x="3578225" y="4398963"/>
            <a:ext cx="2501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e-IL" altLang="he-IL">
                <a:solidFill>
                  <a:srgbClr val="000000"/>
                </a:solidFill>
                <a:hlinkClick r:id="rId4"/>
              </a:rPr>
              <a:t>צפו בסימולציה המתארת את תהליך המיטוזה</a:t>
            </a:r>
            <a:endParaRPr lang="he-IL" altLang="he-IL">
              <a:solidFill>
                <a:srgbClr val="000000"/>
              </a:solidFill>
            </a:endParaRPr>
          </a:p>
        </p:txBody>
      </p:sp>
      <p:sp>
        <p:nvSpPr>
          <p:cNvPr id="7"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שאלה 1</a:t>
            </a:r>
            <a:endParaRPr lang="he-IL" altLang="he-IL" sz="1800" smtClean="0"/>
          </a:p>
        </p:txBody>
      </p:sp>
      <p:sp>
        <p:nvSpPr>
          <p:cNvPr id="8" name="TextBox 7"/>
          <p:cNvSpPr txBox="1"/>
          <p:nvPr/>
        </p:nvSpPr>
        <p:spPr>
          <a:xfrm>
            <a:off x="3203575" y="6359525"/>
            <a:ext cx="4316413" cy="508000"/>
          </a:xfrm>
          <a:prstGeom prst="rect">
            <a:avLst/>
          </a:prstGeom>
          <a:noFill/>
          <a:ln w="22225">
            <a:noFill/>
          </a:ln>
          <a:effectLst>
            <a:outerShdw sx="101000" sy="101000" algn="ctr" rotWithShape="0">
              <a:schemeClr val="bg1">
                <a:lumMod val="75000"/>
              </a:schemeClr>
            </a:outerShdw>
          </a:effectLst>
        </p:spPr>
        <p:txBody>
          <a:bodyPr rtlCol="1"/>
          <a:lstStyle/>
          <a:p>
            <a:pPr algn="r" rtl="1" eaLnBrk="1" fontAlgn="auto" hangingPunct="1">
              <a:spcBef>
                <a:spcPts val="0"/>
              </a:spcBef>
              <a:spcAft>
                <a:spcPts val="0"/>
              </a:spcAft>
              <a:defRPr/>
            </a:pPr>
            <a:endParaRPr lang="he-IL" dirty="0">
              <a:solidFill>
                <a:prstClr val="black"/>
              </a:solidFill>
              <a:latin typeface="Arial"/>
              <a:cs typeface="Arial"/>
            </a:endParaRPr>
          </a:p>
        </p:txBody>
      </p:sp>
      <p:sp>
        <p:nvSpPr>
          <p:cNvPr id="9" name="TextBox 8"/>
          <p:cNvSpPr txBox="1"/>
          <p:nvPr/>
        </p:nvSpPr>
        <p:spPr>
          <a:xfrm>
            <a:off x="231775" y="419100"/>
            <a:ext cx="8221663" cy="1754188"/>
          </a:xfrm>
          <a:prstGeom prst="rect">
            <a:avLst/>
          </a:prstGeom>
          <a:noFill/>
          <a:ln w="19050">
            <a:noFill/>
          </a:ln>
          <a:effectLst>
            <a:outerShdw sx="102000" sy="102000" algn="tl" rotWithShape="0">
              <a:schemeClr val="bg1">
                <a:lumMod val="65000"/>
                <a:alpha val="0"/>
              </a:schemeClr>
            </a:outerShdw>
          </a:effectLst>
        </p:spPr>
        <p:txBody>
          <a:bodyPr>
            <a:spAutoFit/>
          </a:bodyPr>
          <a:lstStyle/>
          <a:p>
            <a:pPr algn="r" rtl="1" eaLnBrk="1" hangingPunct="1">
              <a:defRPr/>
            </a:pPr>
            <a:r>
              <a:rPr lang="he-IL" b="1" dirty="0">
                <a:solidFill>
                  <a:schemeClr val="tx2"/>
                </a:solidFill>
              </a:rPr>
              <a:t>שאלה 1:</a:t>
            </a:r>
          </a:p>
          <a:p>
            <a:pPr algn="r" rtl="1" eaLnBrk="1" hangingPunct="1">
              <a:defRPr/>
            </a:pPr>
            <a:r>
              <a:rPr lang="he-IL" dirty="0">
                <a:solidFill>
                  <a:schemeClr val="tx2"/>
                </a:solidFill>
              </a:rPr>
              <a:t>בסכֵמה נראה תא האם ושני תאי הבת שנוצרו ממנו בתהליך מיטוזה.</a:t>
            </a:r>
          </a:p>
          <a:p>
            <a:pPr algn="r" rtl="1" eaLnBrk="1" hangingPunct="1">
              <a:defRPr/>
            </a:pPr>
            <a:r>
              <a:rPr lang="he-IL" dirty="0">
                <a:solidFill>
                  <a:schemeClr val="tx2"/>
                </a:solidFill>
              </a:rPr>
              <a:t>א. ציירו את הכרומוזומים בתאי הבת.</a:t>
            </a:r>
          </a:p>
          <a:p>
            <a:pPr algn="r" rtl="1" eaLnBrk="1" hangingPunct="1">
              <a:defRPr/>
            </a:pPr>
            <a:r>
              <a:rPr lang="he-IL" dirty="0">
                <a:solidFill>
                  <a:schemeClr val="tx2"/>
                </a:solidFill>
              </a:rPr>
              <a:t>ב. מלאו את תעודות הזהות בעזרת השלמת החסר או מחיקת המיותר.</a:t>
            </a:r>
          </a:p>
          <a:p>
            <a:pPr algn="r" rtl="1" eaLnBrk="1" hangingPunct="1">
              <a:defRPr/>
            </a:pPr>
            <a:r>
              <a:rPr lang="he-IL" dirty="0">
                <a:solidFill>
                  <a:schemeClr val="tx2"/>
                </a:solidFill>
              </a:rPr>
              <a:t>ג. מחקו את המיותר: במיטוזה חלה הפרדה בין כרומטידות אחיות של כל </a:t>
            </a:r>
          </a:p>
          <a:p>
            <a:pPr algn="r" rtl="1" eaLnBrk="1" hangingPunct="1">
              <a:defRPr/>
            </a:pPr>
            <a:r>
              <a:rPr lang="he-IL" dirty="0">
                <a:solidFill>
                  <a:schemeClr val="tx2"/>
                </a:solidFill>
              </a:rPr>
              <a:t>   כרומוזום/כרומוזומים הומולוגיים.</a:t>
            </a:r>
          </a:p>
        </p:txBody>
      </p:sp>
      <p:sp>
        <p:nvSpPr>
          <p:cNvPr id="11" name="אליפסה 10"/>
          <p:cNvSpPr/>
          <p:nvPr/>
        </p:nvSpPr>
        <p:spPr>
          <a:xfrm>
            <a:off x="14288" y="4803775"/>
            <a:ext cx="2036762" cy="13223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solidFill>
                <a:prstClr val="white"/>
              </a:solidFill>
            </a:endParaRPr>
          </a:p>
        </p:txBody>
      </p:sp>
      <p:sp>
        <p:nvSpPr>
          <p:cNvPr id="12" name="אליפסה 11"/>
          <p:cNvSpPr/>
          <p:nvPr/>
        </p:nvSpPr>
        <p:spPr>
          <a:xfrm>
            <a:off x="2201863" y="4737100"/>
            <a:ext cx="2089150" cy="14430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dirty="0">
              <a:solidFill>
                <a:prstClr val="white"/>
              </a:solidFill>
            </a:endParaRPr>
          </a:p>
        </p:txBody>
      </p:sp>
      <p:sp>
        <p:nvSpPr>
          <p:cNvPr id="28679" name="Line 13"/>
          <p:cNvSpPr>
            <a:spLocks noChangeShapeType="1"/>
          </p:cNvSpPr>
          <p:nvPr/>
        </p:nvSpPr>
        <p:spPr bwMode="auto">
          <a:xfrm flipH="1">
            <a:off x="1476375" y="3894138"/>
            <a:ext cx="215900" cy="903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8680" name="Line 14"/>
          <p:cNvSpPr>
            <a:spLocks noChangeShapeType="1"/>
          </p:cNvSpPr>
          <p:nvPr/>
        </p:nvSpPr>
        <p:spPr bwMode="auto">
          <a:xfrm>
            <a:off x="2771775" y="3894138"/>
            <a:ext cx="144463" cy="842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28681" name="Line 15"/>
          <p:cNvSpPr>
            <a:spLocks noChangeShapeType="1"/>
          </p:cNvSpPr>
          <p:nvPr/>
        </p:nvSpPr>
        <p:spPr bwMode="auto">
          <a:xfrm>
            <a:off x="2843213" y="3357563"/>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pic>
        <p:nvPicPr>
          <p:cNvPr id="286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713" y="1989138"/>
            <a:ext cx="1809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302125" y="2185988"/>
            <a:ext cx="4627563" cy="1814512"/>
          </a:xfrm>
          <a:prstGeom prst="rect">
            <a:avLst/>
          </a:prstGeom>
          <a:noFill/>
          <a:ln w="22225">
            <a:solidFill>
              <a:schemeClr val="accent1"/>
            </a:solidFill>
          </a:ln>
          <a:effectLst>
            <a:outerShdw sx="101000" sy="101000" algn="ctr" rotWithShape="0">
              <a:schemeClr val="bg1">
                <a:lumMod val="75000"/>
              </a:schemeClr>
            </a:outerShdw>
          </a:effectLst>
        </p:spPr>
        <p:txBody>
          <a:bodyPr/>
          <a:lstStyle/>
          <a:p>
            <a:pPr algn="r" rtl="1" eaLnBrk="1" hangingPunct="1">
              <a:defRPr/>
            </a:pPr>
            <a:r>
              <a:rPr lang="he-IL" u="sng" dirty="0">
                <a:solidFill>
                  <a:prstClr val="black"/>
                </a:solidFill>
              </a:rPr>
              <a:t>תא האם: תעודת זהות</a:t>
            </a:r>
          </a:p>
          <a:p>
            <a:pPr algn="r" rtl="1" eaLnBrk="1" hangingPunct="1">
              <a:defRPr/>
            </a:pPr>
            <a:r>
              <a:rPr lang="he-IL" noProof="1"/>
              <a:t>הפלואידי/דיפלואידי</a:t>
            </a:r>
          </a:p>
          <a:p>
            <a:pPr algn="r" rtl="1" eaLnBrk="1" hangingPunct="1">
              <a:defRPr/>
            </a:pPr>
            <a:r>
              <a:rPr lang="he-IL" dirty="0"/>
              <a:t> מספר כרומוזומים ___</a:t>
            </a:r>
          </a:p>
          <a:p>
            <a:pPr algn="r" rtl="1" eaLnBrk="1" hangingPunct="1">
              <a:defRPr/>
            </a:pPr>
            <a:r>
              <a:rPr lang="he-IL" dirty="0"/>
              <a:t>מכיל זוגות של כרומוזומים הומולוגיים כן/לא</a:t>
            </a:r>
          </a:p>
          <a:p>
            <a:pPr algn="r" rtl="1" eaLnBrk="1" hangingPunct="1">
              <a:defRPr/>
            </a:pPr>
            <a:r>
              <a:rPr lang="he-IL" dirty="0"/>
              <a:t>מספר זוגות הכרומוזומים ההומולוגיים ___</a:t>
            </a:r>
          </a:p>
          <a:p>
            <a:pPr algn="r" rtl="1" eaLnBrk="1" hangingPunct="1">
              <a:defRPr/>
            </a:pPr>
            <a:r>
              <a:rPr lang="he-IL" dirty="0"/>
              <a:t>מספר מולקולות ה-</a:t>
            </a:r>
            <a:r>
              <a:rPr lang="en-US" dirty="0"/>
              <a:t>DNA</a:t>
            </a:r>
            <a:r>
              <a:rPr lang="he-IL" dirty="0"/>
              <a:t> בתא בתחילת המיטוזה_</a:t>
            </a:r>
          </a:p>
          <a:p>
            <a:pPr algn="r" rtl="1" eaLnBrk="1" hangingPunct="1">
              <a:defRPr/>
            </a:pPr>
            <a:endParaRPr lang="he-IL" dirty="0">
              <a:solidFill>
                <a:prstClr val="black"/>
              </a:solidFill>
            </a:endParaRPr>
          </a:p>
        </p:txBody>
      </p:sp>
      <p:sp>
        <p:nvSpPr>
          <p:cNvPr id="18" name="TextBox 17"/>
          <p:cNvSpPr txBox="1"/>
          <p:nvPr/>
        </p:nvSpPr>
        <p:spPr>
          <a:xfrm>
            <a:off x="4286250" y="4286250"/>
            <a:ext cx="4643438" cy="2327275"/>
          </a:xfrm>
          <a:prstGeom prst="rect">
            <a:avLst/>
          </a:prstGeom>
          <a:noFill/>
          <a:ln w="22225">
            <a:solidFill>
              <a:schemeClr val="accent1"/>
            </a:solidFill>
          </a:ln>
          <a:effectLst>
            <a:outerShdw sx="101000" sy="101000" algn="ctr" rotWithShape="0">
              <a:schemeClr val="bg1">
                <a:lumMod val="75000"/>
              </a:schemeClr>
            </a:outerShdw>
          </a:effectLst>
        </p:spPr>
        <p:txBody>
          <a:bodyPr/>
          <a:lstStyle/>
          <a:p>
            <a:pPr algn="r" rtl="1" eaLnBrk="1" hangingPunct="1">
              <a:defRPr/>
            </a:pPr>
            <a:r>
              <a:rPr lang="he-IL" u="sng" dirty="0">
                <a:solidFill>
                  <a:prstClr val="black"/>
                </a:solidFill>
              </a:rPr>
              <a:t>כל אחד מתאי הבת – תעודת זהות</a:t>
            </a:r>
          </a:p>
          <a:p>
            <a:pPr algn="r" rtl="1" eaLnBrk="1" hangingPunct="1">
              <a:defRPr/>
            </a:pPr>
            <a:r>
              <a:rPr lang="he-IL" noProof="1"/>
              <a:t>הפלואידי/דיפלואידי</a:t>
            </a:r>
          </a:p>
          <a:p>
            <a:pPr algn="r" rtl="1" eaLnBrk="1" hangingPunct="1">
              <a:defRPr/>
            </a:pPr>
            <a:r>
              <a:rPr lang="he-IL" dirty="0"/>
              <a:t>מספר כרומוזומים  __</a:t>
            </a:r>
          </a:p>
          <a:p>
            <a:pPr algn="r" rtl="1" eaLnBrk="1" hangingPunct="1">
              <a:defRPr/>
            </a:pPr>
            <a:r>
              <a:rPr lang="he-IL" dirty="0"/>
              <a:t>מכיל זוגות של כרומוזומים הומולוגיים כן/לא</a:t>
            </a:r>
          </a:p>
          <a:p>
            <a:pPr algn="r" rtl="1" eaLnBrk="1" hangingPunct="1">
              <a:defRPr/>
            </a:pPr>
            <a:r>
              <a:rPr lang="he-IL" dirty="0"/>
              <a:t>מספר זוגות הכרומוזומים ההומולוגיים __</a:t>
            </a:r>
          </a:p>
          <a:p>
            <a:pPr algn="r" rtl="1" eaLnBrk="1" hangingPunct="1">
              <a:defRPr/>
            </a:pPr>
            <a:r>
              <a:rPr lang="he-IL" dirty="0"/>
              <a:t>מספר מולקולות ה-</a:t>
            </a:r>
            <a:r>
              <a:rPr lang="en-US" dirty="0"/>
              <a:t>DNA</a:t>
            </a:r>
            <a:r>
              <a:rPr lang="he-IL" dirty="0"/>
              <a:t> בתא __</a:t>
            </a:r>
          </a:p>
          <a:p>
            <a:pPr algn="r" rtl="1" eaLnBrk="1" hangingPunct="1">
              <a:defRPr/>
            </a:pPr>
            <a:r>
              <a:rPr lang="he-IL" dirty="0"/>
              <a:t>זהה מבחינה גנטית לתא הבת האחר כן/לא</a:t>
            </a:r>
          </a:p>
          <a:p>
            <a:pPr algn="r" rtl="1" eaLnBrk="1" hangingPunct="1">
              <a:defRPr/>
            </a:pPr>
            <a:r>
              <a:rPr lang="he-IL" dirty="0"/>
              <a:t>זהה מבחינה גנטית לתא האם כן/לא</a:t>
            </a:r>
          </a:p>
          <a:p>
            <a:pPr algn="r" rtl="1" eaLnBrk="1" hangingPunct="1">
              <a:defRPr/>
            </a:pPr>
            <a:endParaRPr lang="he-IL" dirty="0"/>
          </a:p>
          <a:p>
            <a:pPr algn="r" rtl="1" eaLnBrk="1" hangingPunct="1">
              <a:defRPr/>
            </a:pPr>
            <a:endParaRPr lang="he-IL" dirty="0">
              <a:solidFill>
                <a:prstClr val="black"/>
              </a:solidFill>
            </a:endParaRPr>
          </a:p>
          <a:p>
            <a:pPr algn="r" rtl="1" eaLnBrk="1" hangingPunct="1">
              <a:defRPr/>
            </a:pPr>
            <a:endParaRPr lang="he-IL" dirty="0">
              <a:solidFill>
                <a:prstClr val="black"/>
              </a:solidFill>
            </a:endParaRPr>
          </a:p>
        </p:txBody>
      </p:sp>
      <p:sp>
        <p:nvSpPr>
          <p:cNvPr id="15" name="Rectangle 3"/>
          <p:cNvSpPr/>
          <p:nvPr/>
        </p:nvSpPr>
        <p:spPr>
          <a:xfrm>
            <a:off x="395288" y="404813"/>
            <a:ext cx="8320087" cy="46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5462</TotalTime>
  <Words>3091</Words>
  <Application>Microsoft Office PowerPoint</Application>
  <PresentationFormat>‫הצגה על המסך (4:3)</PresentationFormat>
  <Paragraphs>607</Paragraphs>
  <Slides>39</Slides>
  <Notes>12</Notes>
  <HiddenSlides>0</HiddenSlides>
  <MMClips>0</MMClips>
  <ScaleCrop>false</ScaleCrop>
  <HeadingPairs>
    <vt:vector size="4" baseType="variant">
      <vt:variant>
        <vt:lpstr>ערכת נושא</vt:lpstr>
      </vt:variant>
      <vt:variant>
        <vt:i4>3</vt:i4>
      </vt:variant>
      <vt:variant>
        <vt:lpstr>כותרות שקופיות</vt:lpstr>
      </vt:variant>
      <vt:variant>
        <vt:i4>39</vt:i4>
      </vt:variant>
    </vt:vector>
  </HeadingPairs>
  <TitlesOfParts>
    <vt:vector size="42" baseType="lpstr">
      <vt:lpstr>1_Office Theme</vt:lpstr>
      <vt:lpstr>2_Office Theme</vt:lpstr>
      <vt:lpstr>16_Office Theme</vt:lpstr>
      <vt:lpstr>מצגת של PowerPoint</vt:lpstr>
      <vt:lpstr>תהליכי חלוקת תאים בגוף: מיטוזה ומיוזה</vt:lpstr>
      <vt:lpstr>תזכורת: תאי הרבייה הם הפלואידים ושאר תאי הגוף הם דיפלואידים</vt:lpstr>
      <vt:lpstr>תפקיד תהליך המיטוזה</vt:lpstr>
      <vt:lpstr>בתחילת המיטוזה הכרומוזום מורכב משתי כרומטידות</vt:lpstr>
      <vt:lpstr>שלבי המיטוזה</vt:lpstr>
      <vt:lpstr>שלבי המיטוזה</vt:lpstr>
      <vt:lpstr>סימולציה: תהליך המיטוזה</vt:lpstr>
      <vt:lpstr>שאלה 1</vt:lpstr>
      <vt:lpstr>תשובה</vt:lpstr>
      <vt:lpstr>תאי המין (גמטות) נוצרים בתהליך מיוזה</vt:lpstr>
      <vt:lpstr>סימולציה: תהליך המיוזה</vt:lpstr>
      <vt:lpstr>שלבי המיוזה</vt:lpstr>
      <vt:lpstr>סימולציה: תהליך המיוזה</vt:lpstr>
      <vt:lpstr>שאלה 2</vt:lpstr>
      <vt:lpstr>תשובה</vt:lpstr>
      <vt:lpstr>בתהליכי מיוזה באותו יצור נוצרים תאי מין (גמטות) שבהם צירופי כרומוזומים שונים</vt:lpstr>
      <vt:lpstr>שאלה 3: באדם נוצרים תאי מין עם מגוון גדול של צירופי כרומוזומים</vt:lpstr>
      <vt:lpstr>תשובה</vt:lpstr>
      <vt:lpstr>שאלה 4</vt:lpstr>
      <vt:lpstr>תשובה</vt:lpstr>
      <vt:lpstr>שאלה 5</vt:lpstr>
      <vt:lpstr>תשובה</vt:lpstr>
      <vt:lpstr>סימולציית השוואה מיטוזה-מיוזה</vt:lpstr>
      <vt:lpstr>שאלה 6</vt:lpstr>
      <vt:lpstr>תשובה</vt:lpstr>
      <vt:lpstr>שאלה 7</vt:lpstr>
      <vt:lpstr>תשובה</vt:lpstr>
      <vt:lpstr>שאלה 8</vt:lpstr>
      <vt:lpstr>תשובה</vt:lpstr>
      <vt:lpstr>שאלה 9</vt:lpstr>
      <vt:lpstr>תשובה</vt:lpstr>
      <vt:lpstr>שאלה 10</vt:lpstr>
      <vt:lpstr>תשובה</vt:lpstr>
      <vt:lpstr>אי-הפרדה בין כרומוזומים</vt:lpstr>
      <vt:lpstr>שאלה 11</vt:lpstr>
      <vt:lpstr>תשובה</vt:lpstr>
      <vt:lpstr>הרחבה: שאלה 12</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420</cp:revision>
  <dcterms:created xsi:type="dcterms:W3CDTF">2010-09-05T07:07:37Z</dcterms:created>
  <dcterms:modified xsi:type="dcterms:W3CDTF">2017-09-06T16:39:35Z</dcterms:modified>
</cp:coreProperties>
</file>