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1" r:id="rId1"/>
  </p:sld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2" r:id="rId14"/>
    <p:sldId id="273"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118" d="100"/>
          <a:sy n="118" d="100"/>
        </p:scale>
        <p:origin x="3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0B17EEB8-8683-400C-934A-49CC287F1E34}" type="datetimeFigureOut">
              <a:rPr lang="he-IL" smtClean="0"/>
              <a:t>כ"ג/ניסן/תשע"ח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6AD529D-3983-42D3-BEE8-03A9939DAAAE}" type="slidenum">
              <a:rPr lang="he-IL" smtClean="0"/>
              <a:t>‹#›</a:t>
            </a:fld>
            <a:endParaRPr lang="he-IL"/>
          </a:p>
        </p:txBody>
      </p:sp>
    </p:spTree>
    <p:extLst>
      <p:ext uri="{BB962C8B-B14F-4D97-AF65-F5344CB8AC3E}">
        <p14:creationId xmlns:p14="http://schemas.microsoft.com/office/powerpoint/2010/main" val="4005586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0B17EEB8-8683-400C-934A-49CC287F1E34}" type="datetimeFigureOut">
              <a:rPr lang="he-IL" smtClean="0"/>
              <a:t>כ"ג/ניסן/תשע"ח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6AD529D-3983-42D3-BEE8-03A9939DAAAE}" type="slidenum">
              <a:rPr lang="he-IL" smtClean="0"/>
              <a:t>‹#›</a:t>
            </a:fld>
            <a:endParaRPr lang="he-IL"/>
          </a:p>
        </p:txBody>
      </p:sp>
    </p:spTree>
    <p:extLst>
      <p:ext uri="{BB962C8B-B14F-4D97-AF65-F5344CB8AC3E}">
        <p14:creationId xmlns:p14="http://schemas.microsoft.com/office/powerpoint/2010/main" val="3538400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he-IL"/>
              <a:t>לחץ כדי לערוך סגנון כותרת של תבנית בסיס</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0B17EEB8-8683-400C-934A-49CC287F1E34}" type="datetimeFigureOut">
              <a:rPr lang="he-IL" smtClean="0"/>
              <a:t>כ"ג/ניסן/תשע"ח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6AD529D-3983-42D3-BEE8-03A9939DAAAE}" type="slidenum">
              <a:rPr lang="he-IL" smtClean="0"/>
              <a:t>‹#›</a:t>
            </a:fld>
            <a:endParaRPr lang="he-IL"/>
          </a:p>
        </p:txBody>
      </p:sp>
    </p:spTree>
    <p:extLst>
      <p:ext uri="{BB962C8B-B14F-4D97-AF65-F5344CB8AC3E}">
        <p14:creationId xmlns:p14="http://schemas.microsoft.com/office/powerpoint/2010/main" val="1928613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he-IL"/>
              <a:t>לחץ כדי לערוך סגנון כותרת של תבנית בסיס</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he-IL"/>
              <a:t>ערוך סגנונות טקסט של תבנית בסיס</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0B17EEB8-8683-400C-934A-49CC287F1E34}" type="datetimeFigureOut">
              <a:rPr lang="he-IL" smtClean="0"/>
              <a:t>כ"ג/ניסן/תשע"ח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6AD529D-3983-42D3-BEE8-03A9939DAAAE}" type="slidenum">
              <a:rPr lang="he-IL" smtClean="0"/>
              <a:t>‹#›</a:t>
            </a:fld>
            <a:endParaRPr lang="he-I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25713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0B17EEB8-8683-400C-934A-49CC287F1E34}" type="datetimeFigureOut">
              <a:rPr lang="he-IL" smtClean="0"/>
              <a:t>כ"ג/ניסן/תשע"ח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6AD529D-3983-42D3-BEE8-03A9939DAAAE}" type="slidenum">
              <a:rPr lang="he-IL" smtClean="0"/>
              <a:t>‹#›</a:t>
            </a:fld>
            <a:endParaRPr lang="he-IL"/>
          </a:p>
        </p:txBody>
      </p:sp>
    </p:spTree>
    <p:extLst>
      <p:ext uri="{BB962C8B-B14F-4D97-AF65-F5344CB8AC3E}">
        <p14:creationId xmlns:p14="http://schemas.microsoft.com/office/powerpoint/2010/main" val="2850765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עמודו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B17EEB8-8683-400C-934A-49CC287F1E34}" type="datetimeFigureOut">
              <a:rPr lang="he-IL" smtClean="0"/>
              <a:t>כ"ג/ניסן/תשע"ח</a:t>
            </a:fld>
            <a:endParaRPr lang="he-IL"/>
          </a:p>
        </p:txBody>
      </p:sp>
      <p:sp>
        <p:nvSpPr>
          <p:cNvPr id="4"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6AD529D-3983-42D3-BEE8-03A9939DAAAE}" type="slidenum">
              <a:rPr lang="he-IL" smtClean="0"/>
              <a:t>‹#›</a:t>
            </a:fld>
            <a:endParaRPr lang="he-IL"/>
          </a:p>
        </p:txBody>
      </p:sp>
    </p:spTree>
    <p:extLst>
      <p:ext uri="{BB962C8B-B14F-4D97-AF65-F5344CB8AC3E}">
        <p14:creationId xmlns:p14="http://schemas.microsoft.com/office/powerpoint/2010/main" val="1371212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עמודת 3 תמונו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B17EEB8-8683-400C-934A-49CC287F1E34}" type="datetimeFigureOut">
              <a:rPr lang="he-IL" smtClean="0"/>
              <a:t>כ"ג/ניסן/תשע"ח</a:t>
            </a:fld>
            <a:endParaRPr lang="he-IL"/>
          </a:p>
        </p:txBody>
      </p:sp>
      <p:sp>
        <p:nvSpPr>
          <p:cNvPr id="4"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6AD529D-3983-42D3-BEE8-03A9939DAAAE}" type="slidenum">
              <a:rPr lang="he-IL" smtClean="0"/>
              <a:t>‹#›</a:t>
            </a:fld>
            <a:endParaRPr lang="he-IL"/>
          </a:p>
        </p:txBody>
      </p:sp>
    </p:spTree>
    <p:extLst>
      <p:ext uri="{BB962C8B-B14F-4D97-AF65-F5344CB8AC3E}">
        <p14:creationId xmlns:p14="http://schemas.microsoft.com/office/powerpoint/2010/main" val="3169824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nchorCtr="0"/>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0B17EEB8-8683-400C-934A-49CC287F1E34}" type="datetimeFigureOut">
              <a:rPr lang="he-IL" smtClean="0"/>
              <a:t>כ"ג/ניסן/תשע"ח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6AD529D-3983-42D3-BEE8-03A9939DAAAE}" type="slidenum">
              <a:rPr lang="he-IL" smtClean="0"/>
              <a:t>‹#›</a:t>
            </a:fld>
            <a:endParaRPr lang="he-IL"/>
          </a:p>
        </p:txBody>
      </p:sp>
    </p:spTree>
    <p:extLst>
      <p:ext uri="{BB962C8B-B14F-4D97-AF65-F5344CB8AC3E}">
        <p14:creationId xmlns:p14="http://schemas.microsoft.com/office/powerpoint/2010/main" val="944123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0B17EEB8-8683-400C-934A-49CC287F1E34}" type="datetimeFigureOut">
              <a:rPr lang="he-IL" smtClean="0"/>
              <a:t>כ"ג/ניסן/תשע"ח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6AD529D-3983-42D3-BEE8-03A9939DAAAE}" type="slidenum">
              <a:rPr lang="he-IL" smtClean="0"/>
              <a:t>‹#›</a:t>
            </a:fld>
            <a:endParaRPr lang="he-IL"/>
          </a:p>
        </p:txBody>
      </p:sp>
    </p:spTree>
    <p:extLst>
      <p:ext uri="{BB962C8B-B14F-4D97-AF65-F5344CB8AC3E}">
        <p14:creationId xmlns:p14="http://schemas.microsoft.com/office/powerpoint/2010/main" val="3468853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3"/>
          <p:cNvSpPr>
            <a:spLocks noGrp="1"/>
          </p:cNvSpPr>
          <p:nvPr>
            <p:ph type="dt" sz="half" idx="10"/>
          </p:nvPr>
        </p:nvSpPr>
        <p:spPr/>
        <p:txBody>
          <a:bodyPr/>
          <a:lstStyle/>
          <a:p>
            <a:fld id="{0B17EEB8-8683-400C-934A-49CC287F1E34}" type="datetimeFigureOut">
              <a:rPr lang="he-IL" smtClean="0"/>
              <a:t>כ"ג/ניסן/תשע"ח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6AD529D-3983-42D3-BEE8-03A9939DAAAE}" type="slidenum">
              <a:rPr lang="he-IL" smtClean="0"/>
              <a:t>‹#›</a:t>
            </a:fld>
            <a:endParaRPr lang="he-IL"/>
          </a:p>
        </p:txBody>
      </p:sp>
    </p:spTree>
    <p:extLst>
      <p:ext uri="{BB962C8B-B14F-4D97-AF65-F5344CB8AC3E}">
        <p14:creationId xmlns:p14="http://schemas.microsoft.com/office/powerpoint/2010/main" val="809482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0B17EEB8-8683-400C-934A-49CC287F1E34}" type="datetimeFigureOut">
              <a:rPr lang="he-IL" smtClean="0"/>
              <a:t>כ"ג/ניסן/תשע"ח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6AD529D-3983-42D3-BEE8-03A9939DAAAE}" type="slidenum">
              <a:rPr lang="he-IL" smtClean="0"/>
              <a:t>‹#›</a:t>
            </a:fld>
            <a:endParaRPr lang="he-IL"/>
          </a:p>
        </p:txBody>
      </p:sp>
    </p:spTree>
    <p:extLst>
      <p:ext uri="{BB962C8B-B14F-4D97-AF65-F5344CB8AC3E}">
        <p14:creationId xmlns:p14="http://schemas.microsoft.com/office/powerpoint/2010/main" val="654286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0B17EEB8-8683-400C-934A-49CC287F1E34}" type="datetimeFigureOut">
              <a:rPr lang="he-IL" smtClean="0"/>
              <a:t>כ"ג/ניסן/תשע"ח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6AD529D-3983-42D3-BEE8-03A9939DAAAE}" type="slidenum">
              <a:rPr lang="he-IL" smtClean="0"/>
              <a:t>‹#›</a:t>
            </a:fld>
            <a:endParaRPr lang="he-IL"/>
          </a:p>
        </p:txBody>
      </p:sp>
    </p:spTree>
    <p:extLst>
      <p:ext uri="{BB962C8B-B14F-4D97-AF65-F5344CB8AC3E}">
        <p14:creationId xmlns:p14="http://schemas.microsoft.com/office/powerpoint/2010/main" val="573252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0B17EEB8-8683-400C-934A-49CC287F1E34}" type="datetimeFigureOut">
              <a:rPr lang="he-IL" smtClean="0"/>
              <a:t>כ"ג/ניסן/תשע"ח</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26AD529D-3983-42D3-BEE8-03A9939DAAAE}" type="slidenum">
              <a:rPr lang="he-IL" smtClean="0"/>
              <a:t>‹#›</a:t>
            </a:fld>
            <a:endParaRPr lang="he-IL"/>
          </a:p>
        </p:txBody>
      </p:sp>
    </p:spTree>
    <p:extLst>
      <p:ext uri="{BB962C8B-B14F-4D97-AF65-F5344CB8AC3E}">
        <p14:creationId xmlns:p14="http://schemas.microsoft.com/office/powerpoint/2010/main" val="1115028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7" name="Date Placeholder 2"/>
          <p:cNvSpPr>
            <a:spLocks noGrp="1"/>
          </p:cNvSpPr>
          <p:nvPr>
            <p:ph type="dt" sz="half" idx="10"/>
          </p:nvPr>
        </p:nvSpPr>
        <p:spPr/>
        <p:txBody>
          <a:bodyPr/>
          <a:lstStyle/>
          <a:p>
            <a:fld id="{0B17EEB8-8683-400C-934A-49CC287F1E34}" type="datetimeFigureOut">
              <a:rPr lang="he-IL" smtClean="0"/>
              <a:t>כ"ג/ניסן/תשע"ח</a:t>
            </a:fld>
            <a:endParaRPr lang="he-IL"/>
          </a:p>
        </p:txBody>
      </p:sp>
      <p:sp>
        <p:nvSpPr>
          <p:cNvPr id="5" name="Footer Placeholder 3"/>
          <p:cNvSpPr>
            <a:spLocks noGrp="1"/>
          </p:cNvSpPr>
          <p:nvPr>
            <p:ph type="ftr" sz="quarter" idx="11"/>
          </p:nvPr>
        </p:nvSpPr>
        <p:spPr/>
        <p:txBody>
          <a:bodyPr/>
          <a:lstStyle/>
          <a:p>
            <a:endParaRPr lang="he-IL"/>
          </a:p>
        </p:txBody>
      </p:sp>
      <p:sp>
        <p:nvSpPr>
          <p:cNvPr id="6" name="Slide Number Placeholder 4"/>
          <p:cNvSpPr>
            <a:spLocks noGrp="1"/>
          </p:cNvSpPr>
          <p:nvPr>
            <p:ph type="sldNum" sz="quarter" idx="12"/>
          </p:nvPr>
        </p:nvSpPr>
        <p:spPr/>
        <p:txBody>
          <a:bodyPr/>
          <a:lstStyle/>
          <a:p>
            <a:fld id="{26AD529D-3983-42D3-BEE8-03A9939DAAAE}" type="slidenum">
              <a:rPr lang="he-IL" smtClean="0"/>
              <a:t>‹#›</a:t>
            </a:fld>
            <a:endParaRPr lang="he-IL"/>
          </a:p>
        </p:txBody>
      </p:sp>
    </p:spTree>
    <p:extLst>
      <p:ext uri="{BB962C8B-B14F-4D97-AF65-F5344CB8AC3E}">
        <p14:creationId xmlns:p14="http://schemas.microsoft.com/office/powerpoint/2010/main" val="3310483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B17EEB8-8683-400C-934A-49CC287F1E34}" type="datetimeFigureOut">
              <a:rPr lang="he-IL" smtClean="0"/>
              <a:t>כ"ג/ניסן/תשע"ח</a:t>
            </a:fld>
            <a:endParaRPr lang="he-IL"/>
          </a:p>
        </p:txBody>
      </p:sp>
      <p:sp>
        <p:nvSpPr>
          <p:cNvPr id="5" name="Footer Placeholder 2"/>
          <p:cNvSpPr>
            <a:spLocks noGrp="1"/>
          </p:cNvSpPr>
          <p:nvPr>
            <p:ph type="ftr" sz="quarter" idx="11"/>
          </p:nvPr>
        </p:nvSpPr>
        <p:spPr/>
        <p:txBody>
          <a:bodyPr/>
          <a:lstStyle/>
          <a:p>
            <a:endParaRPr lang="he-IL"/>
          </a:p>
        </p:txBody>
      </p:sp>
      <p:sp>
        <p:nvSpPr>
          <p:cNvPr id="6" name="Slide Number Placeholder 3"/>
          <p:cNvSpPr>
            <a:spLocks noGrp="1"/>
          </p:cNvSpPr>
          <p:nvPr>
            <p:ph type="sldNum" sz="quarter" idx="12"/>
          </p:nvPr>
        </p:nvSpPr>
        <p:spPr/>
        <p:txBody>
          <a:bodyPr/>
          <a:lstStyle/>
          <a:p>
            <a:fld id="{26AD529D-3983-42D3-BEE8-03A9939DAAAE}" type="slidenum">
              <a:rPr lang="he-IL" smtClean="0"/>
              <a:t>‹#›</a:t>
            </a:fld>
            <a:endParaRPr lang="he-IL"/>
          </a:p>
        </p:txBody>
      </p:sp>
    </p:spTree>
    <p:extLst>
      <p:ext uri="{BB962C8B-B14F-4D97-AF65-F5344CB8AC3E}">
        <p14:creationId xmlns:p14="http://schemas.microsoft.com/office/powerpoint/2010/main" val="2161789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7" name="Date Placeholder 4"/>
          <p:cNvSpPr>
            <a:spLocks noGrp="1"/>
          </p:cNvSpPr>
          <p:nvPr>
            <p:ph type="dt" sz="half" idx="10"/>
          </p:nvPr>
        </p:nvSpPr>
        <p:spPr/>
        <p:txBody>
          <a:bodyPr/>
          <a:lstStyle/>
          <a:p>
            <a:fld id="{0B17EEB8-8683-400C-934A-49CC287F1E34}" type="datetimeFigureOut">
              <a:rPr lang="he-IL" smtClean="0"/>
              <a:t>כ"ג/ניסן/תשע"ח</a:t>
            </a:fld>
            <a:endParaRPr lang="he-IL"/>
          </a:p>
        </p:txBody>
      </p:sp>
      <p:sp>
        <p:nvSpPr>
          <p:cNvPr id="5" name="Footer Placeholder 5"/>
          <p:cNvSpPr>
            <a:spLocks noGrp="1"/>
          </p:cNvSpPr>
          <p:nvPr>
            <p:ph type="ftr" sz="quarter" idx="11"/>
          </p:nvPr>
        </p:nvSpPr>
        <p:spPr/>
        <p:txBody>
          <a:bodyPr/>
          <a:lstStyle/>
          <a:p>
            <a:endParaRPr lang="he-IL"/>
          </a:p>
        </p:txBody>
      </p:sp>
      <p:sp>
        <p:nvSpPr>
          <p:cNvPr id="6" name="Slide Number Placeholder 6"/>
          <p:cNvSpPr>
            <a:spLocks noGrp="1"/>
          </p:cNvSpPr>
          <p:nvPr>
            <p:ph type="sldNum" sz="quarter" idx="12"/>
          </p:nvPr>
        </p:nvSpPr>
        <p:spPr/>
        <p:txBody>
          <a:bodyPr/>
          <a:lstStyle/>
          <a:p>
            <a:fld id="{26AD529D-3983-42D3-BEE8-03A9939DAAAE}" type="slidenum">
              <a:rPr lang="he-IL" smtClean="0"/>
              <a:t>‹#›</a:t>
            </a:fld>
            <a:endParaRPr lang="he-IL"/>
          </a:p>
        </p:txBody>
      </p:sp>
    </p:spTree>
    <p:extLst>
      <p:ext uri="{BB962C8B-B14F-4D97-AF65-F5344CB8AC3E}">
        <p14:creationId xmlns:p14="http://schemas.microsoft.com/office/powerpoint/2010/main" val="1768218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0B17EEB8-8683-400C-934A-49CC287F1E34}" type="datetimeFigureOut">
              <a:rPr lang="he-IL" smtClean="0"/>
              <a:t>כ"ג/ניסן/תשע"ח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6AD529D-3983-42D3-BEE8-03A9939DAAAE}" type="slidenum">
              <a:rPr lang="he-IL" smtClean="0"/>
              <a:t>‹#›</a:t>
            </a:fld>
            <a:endParaRPr lang="he-IL"/>
          </a:p>
        </p:txBody>
      </p:sp>
    </p:spTree>
    <p:extLst>
      <p:ext uri="{BB962C8B-B14F-4D97-AF65-F5344CB8AC3E}">
        <p14:creationId xmlns:p14="http://schemas.microsoft.com/office/powerpoint/2010/main" val="3167170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B17EEB8-8683-400C-934A-49CC287F1E34}" type="datetimeFigureOut">
              <a:rPr lang="he-IL" smtClean="0"/>
              <a:t>כ"ג/ניסן/תשע"ח</a:t>
            </a:fld>
            <a:endParaRPr lang="he-I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he-I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6AD529D-3983-42D3-BEE8-03A9939DAAAE}" type="slidenum">
              <a:rPr lang="he-IL" smtClean="0"/>
              <a:t>‹#›</a:t>
            </a:fld>
            <a:endParaRPr lang="he-IL"/>
          </a:p>
        </p:txBody>
      </p:sp>
    </p:spTree>
    <p:extLst>
      <p:ext uri="{BB962C8B-B14F-4D97-AF65-F5344CB8AC3E}">
        <p14:creationId xmlns:p14="http://schemas.microsoft.com/office/powerpoint/2010/main" val="2269572529"/>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video" Target="https://www.youtube.com/embed/RpIrmzWhPA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RpIrmzWhPA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video" Target="https://www.youtube.com/embed/y834oIWbk2U" TargetMode="External"/><Relationship Id="rId4" Type="http://schemas.openxmlformats.org/officeDocument/2006/relationships/hyperlink" Target="https://www.youtube.com/watch?v=O2aeZjUi4v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ideo" Target="https://www.youtube.com/embed/IAzPIDKyFKo"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VV4tK4G6FcI"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video" Target="https://www.youtube.com/embed/gV6rRTKyq0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A115AED8-8B92-4EA1-A06F-83DBB1236B4E}"/>
              </a:ext>
            </a:extLst>
          </p:cNvPr>
          <p:cNvSpPr>
            <a:spLocks noGrp="1"/>
          </p:cNvSpPr>
          <p:nvPr>
            <p:ph type="ctrTitle"/>
          </p:nvPr>
        </p:nvSpPr>
        <p:spPr>
          <a:xfrm>
            <a:off x="1154955" y="858982"/>
            <a:ext cx="8825658" cy="3595126"/>
          </a:xfrm>
        </p:spPr>
        <p:txBody>
          <a:bodyPr/>
          <a:lstStyle/>
          <a:p>
            <a:r>
              <a:rPr lang="he-IL" sz="6000" dirty="0">
                <a:latin typeface="Courier New" panose="02070309020205020404" pitchFamily="49" charset="0"/>
                <a:cs typeface="Courier New" panose="02070309020205020404" pitchFamily="49" charset="0"/>
              </a:rPr>
              <a:t>יום הזיכרון לחללי מערכות ישראל ולנפגעי פעולות האיבה</a:t>
            </a:r>
          </a:p>
        </p:txBody>
      </p:sp>
      <p:sp>
        <p:nvSpPr>
          <p:cNvPr id="3" name="כותרת משנה 2">
            <a:extLst>
              <a:ext uri="{FF2B5EF4-FFF2-40B4-BE49-F238E27FC236}">
                <a16:creationId xmlns:a16="http://schemas.microsoft.com/office/drawing/2014/main" xmlns="" id="{E8EBBD01-905F-4D9A-BE49-0EAE3AC7F42C}"/>
              </a:ext>
            </a:extLst>
          </p:cNvPr>
          <p:cNvSpPr>
            <a:spLocks noGrp="1"/>
          </p:cNvSpPr>
          <p:nvPr>
            <p:ph type="subTitle" idx="1"/>
          </p:nvPr>
        </p:nvSpPr>
        <p:spPr>
          <a:xfrm>
            <a:off x="1154955" y="371635"/>
            <a:ext cx="8825658" cy="487347"/>
          </a:xfrm>
        </p:spPr>
        <p:txBody>
          <a:bodyPr/>
          <a:lstStyle/>
          <a:p>
            <a:r>
              <a:rPr lang="he-IL" dirty="0"/>
              <a:t>מקיף עירוני א, אפריל 2018</a:t>
            </a:r>
          </a:p>
        </p:txBody>
      </p:sp>
      <p:pic>
        <p:nvPicPr>
          <p:cNvPr id="4" name="תמונה 3">
            <a:extLst>
              <a:ext uri="{FF2B5EF4-FFF2-40B4-BE49-F238E27FC236}">
                <a16:creationId xmlns:a16="http://schemas.microsoft.com/office/drawing/2014/main" xmlns="" id="{1F279800-B734-45F2-920A-C10A324283D0}"/>
              </a:ext>
            </a:extLst>
          </p:cNvPr>
          <p:cNvPicPr>
            <a:picLocks noChangeAspect="1"/>
          </p:cNvPicPr>
          <p:nvPr/>
        </p:nvPicPr>
        <p:blipFill>
          <a:blip r:embed="rId2"/>
          <a:stretch>
            <a:fillRect/>
          </a:stretch>
        </p:blipFill>
        <p:spPr>
          <a:xfrm>
            <a:off x="7178843" y="3809086"/>
            <a:ext cx="3858202" cy="2264737"/>
          </a:xfrm>
          <a:prstGeom prst="rect">
            <a:avLst/>
          </a:prstGeom>
          <a:ln>
            <a:noFill/>
          </a:ln>
          <a:effectLst>
            <a:softEdge rad="112500"/>
          </a:effectLst>
        </p:spPr>
      </p:pic>
      <p:sp>
        <p:nvSpPr>
          <p:cNvPr id="5" name="TextBox 4">
            <a:extLst>
              <a:ext uri="{FF2B5EF4-FFF2-40B4-BE49-F238E27FC236}">
                <a16:creationId xmlns:a16="http://schemas.microsoft.com/office/drawing/2014/main" xmlns="" id="{07A13DC3-EE37-4FA6-8F8B-1FF99071B529}"/>
              </a:ext>
            </a:extLst>
          </p:cNvPr>
          <p:cNvSpPr txBox="1"/>
          <p:nvPr/>
        </p:nvSpPr>
        <p:spPr>
          <a:xfrm>
            <a:off x="6539345" y="3263566"/>
            <a:ext cx="4968755" cy="584775"/>
          </a:xfrm>
          <a:prstGeom prst="rect">
            <a:avLst/>
          </a:prstGeom>
          <a:noFill/>
        </p:spPr>
        <p:txBody>
          <a:bodyPr wrap="square" rtlCol="1">
            <a:spAutoFit/>
          </a:bodyPr>
          <a:lstStyle/>
          <a:p>
            <a:pPr algn="r"/>
            <a:r>
              <a:rPr lang="he-IL" sz="3200" dirty="0">
                <a:latin typeface="Courier New" panose="02070309020205020404" pitchFamily="49" charset="0"/>
                <a:cs typeface="Courier New" panose="02070309020205020404" pitchFamily="49" charset="0"/>
              </a:rPr>
              <a:t>70 שנה למדינת ישראל</a:t>
            </a:r>
          </a:p>
        </p:txBody>
      </p:sp>
      <p:sp>
        <p:nvSpPr>
          <p:cNvPr id="6" name="TextBox 5">
            <a:extLst>
              <a:ext uri="{FF2B5EF4-FFF2-40B4-BE49-F238E27FC236}">
                <a16:creationId xmlns:a16="http://schemas.microsoft.com/office/drawing/2014/main" xmlns="" id="{83DDDCDF-1E66-4E67-90F1-3B95E956D913}"/>
              </a:ext>
            </a:extLst>
          </p:cNvPr>
          <p:cNvSpPr txBox="1"/>
          <p:nvPr/>
        </p:nvSpPr>
        <p:spPr>
          <a:xfrm>
            <a:off x="7546109" y="5933917"/>
            <a:ext cx="2982936" cy="584775"/>
          </a:xfrm>
          <a:prstGeom prst="rect">
            <a:avLst/>
          </a:prstGeom>
          <a:noFill/>
        </p:spPr>
        <p:txBody>
          <a:bodyPr wrap="square" rtlCol="1">
            <a:spAutoFit/>
          </a:bodyPr>
          <a:lstStyle/>
          <a:p>
            <a:pPr algn="r"/>
            <a:r>
              <a:rPr lang="he-IL" sz="3200" dirty="0">
                <a:latin typeface="Courier New" panose="02070309020205020404" pitchFamily="49" charset="0"/>
                <a:cs typeface="Courier New" panose="02070309020205020404" pitchFamily="49" charset="0"/>
              </a:rPr>
              <a:t>שירי לוחמים</a:t>
            </a:r>
          </a:p>
        </p:txBody>
      </p:sp>
    </p:spTree>
    <p:extLst>
      <p:ext uri="{BB962C8B-B14F-4D97-AF65-F5344CB8AC3E}">
        <p14:creationId xmlns:p14="http://schemas.microsoft.com/office/powerpoint/2010/main" val="853904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7A73DF48-5585-4E84-BD2E-DBED4BCD20B7}"/>
              </a:ext>
            </a:extLst>
          </p:cNvPr>
          <p:cNvSpPr>
            <a:spLocks noGrp="1"/>
          </p:cNvSpPr>
          <p:nvPr>
            <p:ph type="title"/>
          </p:nvPr>
        </p:nvSpPr>
        <p:spPr>
          <a:xfrm>
            <a:off x="1393639" y="452718"/>
            <a:ext cx="9404723" cy="1400530"/>
          </a:xfrm>
        </p:spPr>
        <p:txBody>
          <a:bodyPr/>
          <a:lstStyle/>
          <a:p>
            <a:pPr algn="ctr"/>
            <a:r>
              <a:rPr lang="he-IL" b="1" i="1" u="sng"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החיטה צומחת שוב...</a:t>
            </a:r>
          </a:p>
        </p:txBody>
      </p:sp>
      <p:sp>
        <p:nvSpPr>
          <p:cNvPr id="3" name="מציין מיקום תוכן 2">
            <a:extLst>
              <a:ext uri="{FF2B5EF4-FFF2-40B4-BE49-F238E27FC236}">
                <a16:creationId xmlns:a16="http://schemas.microsoft.com/office/drawing/2014/main" xmlns="" id="{D983F52F-901C-4205-812A-3B6C9092C66A}"/>
              </a:ext>
            </a:extLst>
          </p:cNvPr>
          <p:cNvSpPr>
            <a:spLocks noGrp="1"/>
          </p:cNvSpPr>
          <p:nvPr>
            <p:ph sz="half" idx="1"/>
          </p:nvPr>
        </p:nvSpPr>
        <p:spPr>
          <a:xfrm>
            <a:off x="1019908" y="2056092"/>
            <a:ext cx="4447786" cy="4202724"/>
          </a:xfrm>
        </p:spPr>
        <p:txBody>
          <a:bodyPr>
            <a:normAutofit/>
          </a:bodyPr>
          <a:lstStyle/>
          <a:p>
            <a:r>
              <a:rPr lang="he-IL" dirty="0"/>
              <a:t>השיר מתאר את נוף עמק חרוד בו שוכן הקיבוץ, הכולל עצי חרוב, זית ואת מראה הגלבוע, ותמה כביכול על אדישותו של הנוף היפה ("ואל ערבו העמק נאסף / ביופי שעוד לא היה כמוהו"), אל שכול, האובדן וכאב חסרונם של הנעדרים ("אתם אינכם ולא תוכלו לשוב../ אך החיטה צומחת שוב"). השיר מתאר את הנוף המקומי הנשקף מחלון ביתה של המחברת, אך מאידך הוא גם כלל-ישראלי ונוגע בדימויי תנ"ך, וכן גם מאזכר דימויים אוניברסליים ("ועל הדשא ילד וכלבו / מואר החדר ויורדים לילות"), יחד עם תחושת התימהון והכאב שאין לו תקנה. השיר מבטא גם תקווה לעתיד - ומתאר את המשכיות העולם עם כל הטוב שבו, חרף האובדן.</a:t>
            </a:r>
          </a:p>
        </p:txBody>
      </p:sp>
      <p:sp>
        <p:nvSpPr>
          <p:cNvPr id="4" name="מציין מיקום תוכן 3">
            <a:extLst>
              <a:ext uri="{FF2B5EF4-FFF2-40B4-BE49-F238E27FC236}">
                <a16:creationId xmlns:a16="http://schemas.microsoft.com/office/drawing/2014/main" xmlns="" id="{E5B5B0C2-D200-4F0F-B528-E508C65C6224}"/>
              </a:ext>
            </a:extLst>
          </p:cNvPr>
          <p:cNvSpPr>
            <a:spLocks noGrp="1"/>
          </p:cNvSpPr>
          <p:nvPr>
            <p:ph sz="half" idx="2"/>
          </p:nvPr>
        </p:nvSpPr>
        <p:spPr/>
        <p:txBody>
          <a:bodyPr>
            <a:normAutofit/>
          </a:bodyPr>
          <a:lstStyle/>
          <a:p>
            <a:r>
              <a:rPr lang="he-IL" dirty="0"/>
              <a:t>הַחִיטָּה צוֹמַחַת שׁוּב הוא שיר אבל וזיכרון שנכתב על ידי דורית צמרת, חברת קיבוץ בית השיטה, בעקבות ההלם והאבל הכבד שאחז את קיבוץ בית השיטה עם נפילתם של 11 מבניו במלחמת יום כיפור. שיר זה הוא אחד השירים המזוהים ביותר עם שירי יום הזיכרון לחללי מערכות ישראל.</a:t>
            </a:r>
          </a:p>
          <a:p>
            <a:endParaRPr lang="he-IL" dirty="0"/>
          </a:p>
          <a:p>
            <a:r>
              <a:rPr lang="he-IL" dirty="0"/>
              <a:t>השיר הולחן על ידי חבר קיבוץ שער הגולן חיים ברקני, ומילותיו עובדו והותאמו אל הלחן.</a:t>
            </a:r>
          </a:p>
        </p:txBody>
      </p:sp>
    </p:spTree>
    <p:extLst>
      <p:ext uri="{BB962C8B-B14F-4D97-AF65-F5344CB8AC3E}">
        <p14:creationId xmlns:p14="http://schemas.microsoft.com/office/powerpoint/2010/main" val="867007041"/>
      </p:ext>
    </p:extLst>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xmlns="" id="{D05FDF15-873D-454D-99A6-00AFC2CDAE7B}"/>
              </a:ext>
            </a:extLst>
          </p:cNvPr>
          <p:cNvSpPr>
            <a:spLocks noGrp="1"/>
          </p:cNvSpPr>
          <p:nvPr>
            <p:ph type="title"/>
          </p:nvPr>
        </p:nvSpPr>
        <p:spPr/>
        <p:txBody>
          <a:bodyPr/>
          <a:lstStyle/>
          <a:p>
            <a:r>
              <a:rPr lang="he-IL" b="1" i="1" u="sng"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החיטה צומחת שוב...</a:t>
            </a:r>
          </a:p>
        </p:txBody>
      </p:sp>
      <p:sp>
        <p:nvSpPr>
          <p:cNvPr id="6" name="מציין מיקום טקסט 5">
            <a:extLst>
              <a:ext uri="{FF2B5EF4-FFF2-40B4-BE49-F238E27FC236}">
                <a16:creationId xmlns:a16="http://schemas.microsoft.com/office/drawing/2014/main" xmlns="" id="{28252252-6BF1-4CA5-B304-7D66F8B6D4E5}"/>
              </a:ext>
            </a:extLst>
          </p:cNvPr>
          <p:cNvSpPr>
            <a:spLocks noGrp="1"/>
          </p:cNvSpPr>
          <p:nvPr>
            <p:ph type="body" idx="1"/>
          </p:nvPr>
        </p:nvSpPr>
        <p:spPr/>
        <p:txBody>
          <a:bodyPr/>
          <a:lstStyle/>
          <a:p>
            <a:r>
              <a:rPr lang="he-IL" dirty="0"/>
              <a:t>הבנים שלא חזרו...</a:t>
            </a:r>
          </a:p>
        </p:txBody>
      </p:sp>
      <p:sp>
        <p:nvSpPr>
          <p:cNvPr id="4" name="מציין מיקום תוכן 3">
            <a:extLst>
              <a:ext uri="{FF2B5EF4-FFF2-40B4-BE49-F238E27FC236}">
                <a16:creationId xmlns:a16="http://schemas.microsoft.com/office/drawing/2014/main" xmlns="" id="{E7FD83B1-D095-4179-8956-76D59EB9AECD}"/>
              </a:ext>
            </a:extLst>
          </p:cNvPr>
          <p:cNvSpPr>
            <a:spLocks noGrp="1"/>
          </p:cNvSpPr>
          <p:nvPr>
            <p:ph sz="half" idx="2"/>
          </p:nvPr>
        </p:nvSpPr>
        <p:spPr>
          <a:xfrm>
            <a:off x="6525014" y="3262901"/>
            <a:ext cx="4443984" cy="3552793"/>
          </a:xfrm>
        </p:spPr>
        <p:txBody>
          <a:bodyPr>
            <a:normAutofit/>
          </a:bodyPr>
          <a:lstStyle/>
          <a:p>
            <a:r>
              <a:rPr lang="he-IL" dirty="0"/>
              <a:t>מלחמת יום כיפור גבתה מקיבוץ בית השיטה מחיר נורא: 11 חברי קיבוץ נפלו ב-19 ימי לחימה. זה היה מספר החללים הגבוה ביותר בישראל באופן יחסי לאוכלוסיית היישוב.</a:t>
            </a:r>
          </a:p>
          <a:p>
            <a:r>
              <a:rPr lang="he-IL" dirty="0"/>
              <a:t>בתקופת המלחמה לא נערכו לוויות ולא ישבו שבעה. עם קבלת ההודעה הרשמית על מותו בקרב של אחד מהחיילים, התכנסו המשפחה, השכנים והחברים הקרובים. השאר היו עסוקים בעבודה, שכן היה צריך למלא את מקומם החסר של עשרות הבחורים שגויסו. למחרת היום, המשיכו כולם בסדר היום הרגיל וההורים השכולים חזרו לעבודה.</a:t>
            </a:r>
          </a:p>
        </p:txBody>
      </p:sp>
      <p:sp>
        <p:nvSpPr>
          <p:cNvPr id="7" name="מציין מיקום טקסט 6">
            <a:extLst>
              <a:ext uri="{FF2B5EF4-FFF2-40B4-BE49-F238E27FC236}">
                <a16:creationId xmlns:a16="http://schemas.microsoft.com/office/drawing/2014/main" xmlns="" id="{01464DC8-EBD3-44E5-A9AE-C65485CF6485}"/>
              </a:ext>
            </a:extLst>
          </p:cNvPr>
          <p:cNvSpPr>
            <a:spLocks noGrp="1"/>
          </p:cNvSpPr>
          <p:nvPr>
            <p:ph type="body" sz="quarter" idx="3"/>
          </p:nvPr>
        </p:nvSpPr>
        <p:spPr/>
        <p:txBody>
          <a:bodyPr/>
          <a:lstStyle/>
          <a:p>
            <a:r>
              <a:rPr lang="he-IL" dirty="0"/>
              <a:t>אסון בית השיטה...</a:t>
            </a:r>
          </a:p>
        </p:txBody>
      </p:sp>
      <p:sp>
        <p:nvSpPr>
          <p:cNvPr id="8" name="מציין מיקום תוכן 7">
            <a:extLst>
              <a:ext uri="{FF2B5EF4-FFF2-40B4-BE49-F238E27FC236}">
                <a16:creationId xmlns:a16="http://schemas.microsoft.com/office/drawing/2014/main" xmlns="" id="{6F4B1C77-C8D5-453F-B943-47425EDA36D6}"/>
              </a:ext>
            </a:extLst>
          </p:cNvPr>
          <p:cNvSpPr>
            <a:spLocks noGrp="1"/>
          </p:cNvSpPr>
          <p:nvPr>
            <p:ph sz="quarter" idx="4"/>
          </p:nvPr>
        </p:nvSpPr>
        <p:spPr>
          <a:xfrm>
            <a:off x="1371600" y="3305207"/>
            <a:ext cx="4443984" cy="3552793"/>
          </a:xfrm>
        </p:spPr>
        <p:txBody>
          <a:bodyPr>
            <a:normAutofit/>
          </a:bodyPr>
          <a:lstStyle/>
          <a:p>
            <a:r>
              <a:rPr lang="he-IL" dirty="0"/>
              <a:t>לא הייתה כמעט משפחה בבית השיטה שלא הייתה קשורה לנפגעים, והחיים בקיבוץ מעולם לא חזרו להיות כפי שהיו לפני המלחמה. "למרות העצב הנורא, בכל זאת זרעו את השדות, ובכל זאת הגשם ירד, ובאביב היו פרחים כל כך צבעוניים, והחיטה הייתה כל כך גבוהה, ואנחנו לא יכולנו להבין איך הכול פורח ומאיר אחרי אסון כזה. מהמקום הזה נולד "החיטה צומחת שוב"," מספרת דורית צמרת בת הקיבוץ, שכתבה את השיר שמסמל יותר מכל את מלחמת יום כיפור.</a:t>
            </a:r>
          </a:p>
        </p:txBody>
      </p:sp>
    </p:spTree>
    <p:extLst>
      <p:ext uri="{BB962C8B-B14F-4D97-AF65-F5344CB8AC3E}">
        <p14:creationId xmlns:p14="http://schemas.microsoft.com/office/powerpoint/2010/main" val="147444362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מדיה מקוונת 6">
            <a:hlinkClick r:id="" action="ppaction://media"/>
            <a:extLst>
              <a:ext uri="{FF2B5EF4-FFF2-40B4-BE49-F238E27FC236}">
                <a16:creationId xmlns:a16="http://schemas.microsoft.com/office/drawing/2014/main" xmlns="" id="{67C5CE55-05F5-47DB-8474-D70B09C88323}"/>
              </a:ext>
            </a:extLst>
          </p:cNvPr>
          <p:cNvPicPr>
            <a:picLocks noRot="1" noChangeAspect="1"/>
          </p:cNvPicPr>
          <p:nvPr>
            <a:videoFile r:link="rId1"/>
          </p:nvPr>
        </p:nvPicPr>
        <p:blipFill>
          <a:blip r:embed="rId3"/>
          <a:stretch>
            <a:fillRect/>
          </a:stretch>
        </p:blipFill>
        <p:spPr>
          <a:xfrm>
            <a:off x="2659673" y="1496066"/>
            <a:ext cx="6872654" cy="3865868"/>
          </a:xfrm>
          <a:prstGeom prst="rect">
            <a:avLst/>
          </a:prstGeom>
        </p:spPr>
      </p:pic>
    </p:spTree>
    <p:extLst>
      <p:ext uri="{BB962C8B-B14F-4D97-AF65-F5344CB8AC3E}">
        <p14:creationId xmlns:p14="http://schemas.microsoft.com/office/powerpoint/2010/main" val="2366257379"/>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6C57AC9E-25CE-4E91-9630-49D1693B5FEF}"/>
              </a:ext>
            </a:extLst>
          </p:cNvPr>
          <p:cNvSpPr>
            <a:spLocks noGrp="1"/>
          </p:cNvSpPr>
          <p:nvPr>
            <p:ph type="title"/>
          </p:nvPr>
        </p:nvSpPr>
        <p:spPr/>
        <p:txBody>
          <a:bodyPr/>
          <a:lstStyle/>
          <a:p>
            <a:r>
              <a:rPr lang="he-IL" dirty="0"/>
              <a:t>שאלות לדיון</a:t>
            </a:r>
          </a:p>
        </p:txBody>
      </p:sp>
      <p:sp>
        <p:nvSpPr>
          <p:cNvPr id="3" name="מציין מיקום תוכן 2">
            <a:extLst>
              <a:ext uri="{FF2B5EF4-FFF2-40B4-BE49-F238E27FC236}">
                <a16:creationId xmlns:a16="http://schemas.microsoft.com/office/drawing/2014/main" xmlns="" id="{3591CFE4-BF25-4A40-BCD4-946DAF5287F8}"/>
              </a:ext>
            </a:extLst>
          </p:cNvPr>
          <p:cNvSpPr>
            <a:spLocks noGrp="1"/>
          </p:cNvSpPr>
          <p:nvPr>
            <p:ph idx="1"/>
          </p:nvPr>
        </p:nvSpPr>
        <p:spPr/>
        <p:txBody>
          <a:bodyPr/>
          <a:lstStyle/>
          <a:p>
            <a:r>
              <a:rPr lang="he-IL" dirty="0"/>
              <a:t>1. הסבר את המשפט "החיטה צומחת שוב".</a:t>
            </a:r>
          </a:p>
          <a:p>
            <a:r>
              <a:rPr lang="he-IL" dirty="0"/>
              <a:t>2.למה נמשלה החיטה בשיר זה ?</a:t>
            </a:r>
          </a:p>
          <a:p>
            <a:r>
              <a:rPr lang="he-IL" dirty="0"/>
              <a:t>3. כיצד מתוארים הגעגועים בשיר זה.? </a:t>
            </a:r>
          </a:p>
        </p:txBody>
      </p:sp>
      <p:pic>
        <p:nvPicPr>
          <p:cNvPr id="4" name="תמונה 3">
            <a:extLst>
              <a:ext uri="{FF2B5EF4-FFF2-40B4-BE49-F238E27FC236}">
                <a16:creationId xmlns:a16="http://schemas.microsoft.com/office/drawing/2014/main" xmlns="" id="{45023C3C-1C42-4A92-99EE-8894EFE0F1B8}"/>
              </a:ext>
            </a:extLst>
          </p:cNvPr>
          <p:cNvPicPr>
            <a:picLocks noChangeAspect="1"/>
          </p:cNvPicPr>
          <p:nvPr/>
        </p:nvPicPr>
        <p:blipFill>
          <a:blip r:embed="rId2"/>
          <a:stretch>
            <a:fillRect/>
          </a:stretch>
        </p:blipFill>
        <p:spPr>
          <a:xfrm>
            <a:off x="907678" y="1853247"/>
            <a:ext cx="4207422" cy="3151505"/>
          </a:xfrm>
          <a:prstGeom prst="rect">
            <a:avLst/>
          </a:prstGeom>
        </p:spPr>
      </p:pic>
    </p:spTree>
    <p:extLst>
      <p:ext uri="{BB962C8B-B14F-4D97-AF65-F5344CB8AC3E}">
        <p14:creationId xmlns:p14="http://schemas.microsoft.com/office/powerpoint/2010/main" val="16315595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xmlns="" id="{3D6967F0-46E4-42B2-ADEF-4378A4DB3856}"/>
              </a:ext>
            </a:extLst>
          </p:cNvPr>
          <p:cNvSpPr/>
          <p:nvPr/>
        </p:nvSpPr>
        <p:spPr>
          <a:xfrm>
            <a:off x="6991349" y="1782902"/>
            <a:ext cx="4867275" cy="4247317"/>
          </a:xfrm>
          <a:prstGeom prst="rect">
            <a:avLst/>
          </a:prstGeom>
        </p:spPr>
        <p:txBody>
          <a:bodyPr wrap="square">
            <a:spAutoFit/>
          </a:bodyPr>
          <a:lstStyle/>
          <a:p>
            <a:pPr algn="ctr"/>
            <a:r>
              <a:rPr lang="he-IL" dirty="0"/>
              <a:t>היה אז בוקר היום השני למלחמה בירושלים. </a:t>
            </a:r>
          </a:p>
          <a:p>
            <a:pPr algn="ctr"/>
            <a:r>
              <a:rPr lang="he-IL" dirty="0"/>
              <a:t>האופק החוויר במזרח, היינו בעיצומו של הקרב על גבעת התחמושת. </a:t>
            </a:r>
          </a:p>
          <a:p>
            <a:pPr algn="ctr"/>
            <a:r>
              <a:rPr lang="he-IL" dirty="0"/>
              <a:t>לחמנו שם מזה שלוש שעות. </a:t>
            </a:r>
          </a:p>
          <a:p>
            <a:pPr algn="ctr"/>
            <a:r>
              <a:rPr lang="he-IL" dirty="0"/>
              <a:t>התנהל קרב עקשני, קטלני, הירדנים נלחמו בעקשנות. </a:t>
            </a:r>
          </a:p>
          <a:p>
            <a:pPr algn="ctr"/>
            <a:r>
              <a:rPr lang="he-IL" dirty="0"/>
              <a:t>זה היה יעד מבוצר בצורה בלתי רגילה. </a:t>
            </a:r>
          </a:p>
          <a:p>
            <a:pPr algn="ctr"/>
            <a:r>
              <a:rPr lang="he-IL" dirty="0"/>
              <a:t>בשלב מסוים של הלחימה נשארו לידי ארבעה חיילים בלבד. </a:t>
            </a:r>
          </a:p>
          <a:p>
            <a:pPr algn="ctr"/>
            <a:r>
              <a:rPr lang="he-IL" dirty="0"/>
              <a:t>עלינו משם </a:t>
            </a:r>
            <a:r>
              <a:rPr lang="he-IL" dirty="0" err="1"/>
              <a:t>בכח</a:t>
            </a:r>
            <a:r>
              <a:rPr lang="he-IL" dirty="0"/>
              <a:t> של שתי פלוגות. </a:t>
            </a:r>
          </a:p>
          <a:p>
            <a:pPr algn="ctr"/>
            <a:r>
              <a:rPr lang="he-IL" dirty="0"/>
              <a:t>לא ידעתי היכן האחרים, כיוון שהקשר עם </a:t>
            </a:r>
            <a:r>
              <a:rPr lang="he-IL" dirty="0" err="1"/>
              <a:t>דודיק</a:t>
            </a:r>
            <a:r>
              <a:rPr lang="he-IL" dirty="0"/>
              <a:t> המ"פ ניתק עוד בתחילת הקרב. </a:t>
            </a:r>
          </a:p>
          <a:p>
            <a:pPr algn="ctr"/>
            <a:r>
              <a:rPr lang="he-IL" dirty="0"/>
              <a:t>באותו רגע חשבתי שכולם נהרגו. </a:t>
            </a:r>
          </a:p>
          <a:p>
            <a:pPr algn="ctr"/>
            <a:endParaRPr lang="he-IL" dirty="0"/>
          </a:p>
          <a:p>
            <a:pPr algn="ctr"/>
            <a:r>
              <a:rPr lang="he-IL" dirty="0"/>
              <a:t>בשתיים, שתיים ושלושים</a:t>
            </a:r>
          </a:p>
        </p:txBody>
      </p:sp>
      <p:sp>
        <p:nvSpPr>
          <p:cNvPr id="5" name="מלבן 4">
            <a:extLst>
              <a:ext uri="{FF2B5EF4-FFF2-40B4-BE49-F238E27FC236}">
                <a16:creationId xmlns:a16="http://schemas.microsoft.com/office/drawing/2014/main" xmlns="" id="{B4CDEE4E-64F7-47A7-AC6A-AB66519663A8}"/>
              </a:ext>
            </a:extLst>
          </p:cNvPr>
          <p:cNvSpPr/>
          <p:nvPr/>
        </p:nvSpPr>
        <p:spPr>
          <a:xfrm>
            <a:off x="409575" y="1427619"/>
            <a:ext cx="6096000" cy="5355312"/>
          </a:xfrm>
          <a:prstGeom prst="rect">
            <a:avLst/>
          </a:prstGeom>
        </p:spPr>
        <p:txBody>
          <a:bodyPr>
            <a:spAutoFit/>
          </a:bodyPr>
          <a:lstStyle/>
          <a:p>
            <a:pPr algn="ctr"/>
            <a:endParaRPr lang="he-IL" dirty="0"/>
          </a:p>
          <a:p>
            <a:pPr algn="ctr"/>
            <a:r>
              <a:rPr lang="he-IL" dirty="0"/>
              <a:t>נכנסו דרך הטרשים </a:t>
            </a:r>
          </a:p>
          <a:p>
            <a:pPr algn="ctr"/>
            <a:r>
              <a:rPr lang="he-IL" dirty="0"/>
              <a:t>לשדה האש והמוקשים </a:t>
            </a:r>
          </a:p>
          <a:p>
            <a:pPr algn="ctr"/>
            <a:r>
              <a:rPr lang="he-IL" dirty="0"/>
              <a:t>של גבעת התחמושת. </a:t>
            </a:r>
          </a:p>
          <a:p>
            <a:pPr algn="ctr"/>
            <a:endParaRPr lang="he-IL" dirty="0"/>
          </a:p>
          <a:p>
            <a:pPr algn="ctr"/>
            <a:r>
              <a:rPr lang="he-IL" dirty="0"/>
              <a:t>מול בונקרים מבוצרים </a:t>
            </a:r>
          </a:p>
          <a:p>
            <a:pPr algn="ctr"/>
            <a:r>
              <a:rPr lang="he-IL" dirty="0"/>
              <a:t>ומרגמות מאה עשרים </a:t>
            </a:r>
          </a:p>
          <a:p>
            <a:pPr algn="ctr"/>
            <a:r>
              <a:rPr lang="he-IL" dirty="0"/>
              <a:t>מאה וכמה בחורים </a:t>
            </a:r>
          </a:p>
          <a:p>
            <a:pPr algn="ctr"/>
            <a:r>
              <a:rPr lang="he-IL" dirty="0"/>
              <a:t>על גבעת התחמושת. </a:t>
            </a:r>
          </a:p>
          <a:p>
            <a:pPr algn="ctr"/>
            <a:endParaRPr lang="he-IL" dirty="0"/>
          </a:p>
          <a:p>
            <a:pPr algn="ctr"/>
            <a:r>
              <a:rPr lang="he-IL" dirty="0"/>
              <a:t>עמוד השחר עוד לא קם </a:t>
            </a:r>
          </a:p>
          <a:p>
            <a:pPr algn="ctr"/>
            <a:r>
              <a:rPr lang="he-IL" dirty="0"/>
              <a:t>חצי פלוגה שכבה בדם </a:t>
            </a:r>
          </a:p>
          <a:p>
            <a:pPr algn="ctr"/>
            <a:r>
              <a:rPr lang="he-IL" dirty="0"/>
              <a:t>אך אנו כבר היינו שם </a:t>
            </a:r>
          </a:p>
          <a:p>
            <a:pPr algn="ctr"/>
            <a:r>
              <a:rPr lang="he-IL" dirty="0"/>
              <a:t>בגבעת התחמושת. </a:t>
            </a:r>
          </a:p>
          <a:p>
            <a:pPr algn="ctr"/>
            <a:endParaRPr lang="he-IL" dirty="0"/>
          </a:p>
          <a:p>
            <a:pPr algn="ctr"/>
            <a:r>
              <a:rPr lang="he-IL" dirty="0"/>
              <a:t>בין הגדרות והמוקשים </a:t>
            </a:r>
          </a:p>
          <a:p>
            <a:pPr algn="ctr"/>
            <a:r>
              <a:rPr lang="he-IL" dirty="0"/>
              <a:t>השארנו רק את החובשים </a:t>
            </a:r>
          </a:p>
          <a:p>
            <a:pPr algn="ctr"/>
            <a:r>
              <a:rPr lang="he-IL" dirty="0"/>
              <a:t>ורצנו </a:t>
            </a:r>
            <a:r>
              <a:rPr lang="he-IL" dirty="0" err="1"/>
              <a:t>אבודי</a:t>
            </a:r>
            <a:r>
              <a:rPr lang="he-IL" dirty="0"/>
              <a:t> חושים </a:t>
            </a:r>
          </a:p>
          <a:p>
            <a:pPr algn="ctr"/>
            <a:r>
              <a:rPr lang="he-IL" dirty="0"/>
              <a:t>אל גבעת התחמושת.</a:t>
            </a:r>
          </a:p>
        </p:txBody>
      </p:sp>
      <p:sp>
        <p:nvSpPr>
          <p:cNvPr id="6" name="TextBox 5">
            <a:extLst>
              <a:ext uri="{FF2B5EF4-FFF2-40B4-BE49-F238E27FC236}">
                <a16:creationId xmlns:a16="http://schemas.microsoft.com/office/drawing/2014/main" xmlns="" id="{AFB04C6C-AA8C-4775-A8B9-B0A255C8E105}"/>
              </a:ext>
            </a:extLst>
          </p:cNvPr>
          <p:cNvSpPr txBox="1"/>
          <p:nvPr/>
        </p:nvSpPr>
        <p:spPr>
          <a:xfrm>
            <a:off x="4143375" y="342900"/>
            <a:ext cx="4562475" cy="923330"/>
          </a:xfrm>
          <a:prstGeom prst="rect">
            <a:avLst/>
          </a:prstGeom>
          <a:noFill/>
        </p:spPr>
        <p:txBody>
          <a:bodyPr wrap="square" rtlCol="1">
            <a:spAutoFit/>
          </a:bodyPr>
          <a:lstStyle/>
          <a:p>
            <a:pPr algn="ctr"/>
            <a:r>
              <a:rPr lang="he-IL" dirty="0"/>
              <a:t>גבעת התחמושת</a:t>
            </a:r>
          </a:p>
          <a:p>
            <a:pPr algn="ctr"/>
            <a:r>
              <a:rPr lang="he-IL" dirty="0"/>
              <a:t>מילים, יורם </a:t>
            </a:r>
            <a:r>
              <a:rPr lang="he-IL" dirty="0" err="1"/>
              <a:t>טהרלב</a:t>
            </a:r>
            <a:endParaRPr lang="he-IL" dirty="0"/>
          </a:p>
          <a:p>
            <a:pPr algn="ctr"/>
            <a:r>
              <a:rPr lang="he-IL" dirty="0"/>
              <a:t>לחן, יאיר רוזנבלום</a:t>
            </a:r>
          </a:p>
        </p:txBody>
      </p:sp>
      <p:sp>
        <p:nvSpPr>
          <p:cNvPr id="7" name="TextBox 6"/>
          <p:cNvSpPr txBox="1"/>
          <p:nvPr/>
        </p:nvSpPr>
        <p:spPr>
          <a:xfrm>
            <a:off x="1849442" y="885259"/>
            <a:ext cx="1608133" cy="461665"/>
          </a:xfrm>
          <a:prstGeom prst="rect">
            <a:avLst/>
          </a:prstGeom>
          <a:noFill/>
        </p:spPr>
        <p:txBody>
          <a:bodyPr wrap="none" rtlCol="1">
            <a:spAutoFit/>
          </a:bodyPr>
          <a:lstStyle/>
          <a:p>
            <a:r>
              <a:rPr lang="he-IL" sz="2400" b="1" dirty="0" smtClean="0">
                <a:hlinkClick r:id="rId2"/>
              </a:rPr>
              <a:t>קישור לשיר</a:t>
            </a:r>
            <a:endParaRPr lang="he-IL" sz="2400" b="1" dirty="0"/>
          </a:p>
        </p:txBody>
      </p:sp>
    </p:spTree>
    <p:extLst>
      <p:ext uri="{BB962C8B-B14F-4D97-AF65-F5344CB8AC3E}">
        <p14:creationId xmlns:p14="http://schemas.microsoft.com/office/powerpoint/2010/main" val="2956839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62950C3-1CEA-4B3D-86B8-937FF5742B3B}"/>
              </a:ext>
            </a:extLst>
          </p:cNvPr>
          <p:cNvSpPr>
            <a:spLocks noGrp="1"/>
          </p:cNvSpPr>
          <p:nvPr>
            <p:ph type="title"/>
          </p:nvPr>
        </p:nvSpPr>
        <p:spPr/>
        <p:txBody>
          <a:bodyPr/>
          <a:lstStyle/>
          <a:p>
            <a:r>
              <a:rPr lang="he-IL" b="1" i="1" u="sng"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גבעת התחמושת- הסיפור מאחורי...</a:t>
            </a:r>
          </a:p>
        </p:txBody>
      </p:sp>
      <p:sp>
        <p:nvSpPr>
          <p:cNvPr id="3" name="מציין מיקום תוכן 2">
            <a:extLst>
              <a:ext uri="{FF2B5EF4-FFF2-40B4-BE49-F238E27FC236}">
                <a16:creationId xmlns:a16="http://schemas.microsoft.com/office/drawing/2014/main" xmlns="" id="{F48FE028-208F-42BA-A0F7-1B24301D7F17}"/>
              </a:ext>
            </a:extLst>
          </p:cNvPr>
          <p:cNvSpPr>
            <a:spLocks noGrp="1"/>
          </p:cNvSpPr>
          <p:nvPr>
            <p:ph sz="half" idx="1"/>
          </p:nvPr>
        </p:nvSpPr>
        <p:spPr>
          <a:xfrm>
            <a:off x="4220308" y="2285998"/>
            <a:ext cx="3481754" cy="4572001"/>
          </a:xfrm>
        </p:spPr>
        <p:txBody>
          <a:bodyPr>
            <a:normAutofit lnSpcReduction="10000"/>
          </a:bodyPr>
          <a:lstStyle/>
          <a:p>
            <a:r>
              <a:rPr lang="he-IL" dirty="0">
                <a:cs typeface="+mn-cs"/>
              </a:rPr>
              <a:t>השיר משמש כדוגמה מובהקת של שירי תקופת ששת הימים, ששיקפו את דרך החינוך ואת הניסיון לכוון את הנוער והאנשים למעשים טובים. השיר מתוכנן היטב, בכל פרט קטן שבו, לצורך השגת תכלית זו. הוא משמש גם כשיא ה'אימהי' של התקופה ההיא, שירים אלה מבוססים על הנוסחה של חייל גיבור היוצא לקרב, ושל אמו אשר שולחת אותו ודואגת לשלומו. בשיר זה, ה'אימא' היא למעשה העם והאנשים אשר הוא נלחם בשבילם. כך השיר מחזק את תחושת השייכות כלפי העם - מטרה שהייתה מרכזית בתרבות באותה העת.</a:t>
            </a:r>
          </a:p>
        </p:txBody>
      </p:sp>
      <p:sp>
        <p:nvSpPr>
          <p:cNvPr id="4" name="מציין מיקום תוכן 3">
            <a:extLst>
              <a:ext uri="{FF2B5EF4-FFF2-40B4-BE49-F238E27FC236}">
                <a16:creationId xmlns:a16="http://schemas.microsoft.com/office/drawing/2014/main" xmlns="" id="{411D97D0-676C-4EEB-82EA-6C2FA47B9FA3}"/>
              </a:ext>
            </a:extLst>
          </p:cNvPr>
          <p:cNvSpPr>
            <a:spLocks noGrp="1"/>
          </p:cNvSpPr>
          <p:nvPr>
            <p:ph sz="half" idx="2"/>
          </p:nvPr>
        </p:nvSpPr>
        <p:spPr>
          <a:xfrm>
            <a:off x="7772399" y="2285999"/>
            <a:ext cx="3200789" cy="4572000"/>
          </a:xfrm>
        </p:spPr>
        <p:txBody>
          <a:bodyPr>
            <a:normAutofit lnSpcReduction="10000"/>
          </a:bodyPr>
          <a:lstStyle/>
          <a:p>
            <a:r>
              <a:rPr lang="he-IL" dirty="0">
                <a:cs typeface="+mn-cs"/>
              </a:rPr>
              <a:t>גבעת התחמושת הוא שיר עברי המנציח את הקרב המפורסם על גבעת התחמושת בירושלים במלחמת ששת הימים. השיר נכתב על ידי יורם </a:t>
            </a:r>
            <a:r>
              <a:rPr lang="he-IL" dirty="0" err="1">
                <a:cs typeface="+mn-cs"/>
              </a:rPr>
              <a:t>טהרלב</a:t>
            </a:r>
            <a:r>
              <a:rPr lang="he-IL" dirty="0">
                <a:cs typeface="+mn-cs"/>
              </a:rPr>
              <a:t>, הולחן על ידי יאיר רוזנבלום ובוצע על ידי להקת פיקוד מרכז </a:t>
            </a:r>
            <a:r>
              <a:rPr lang="he-IL" dirty="0" err="1">
                <a:cs typeface="+mn-cs"/>
              </a:rPr>
              <a:t>בתוכניתה</a:t>
            </a:r>
            <a:r>
              <a:rPr lang="he-IL" dirty="0">
                <a:cs typeface="+mn-cs"/>
              </a:rPr>
              <a:t> "איפה המרכז". השיר התפרסם מספר חודשים לאחר תום המלחמה והפך כמו שירים עבריים נוספים הקשורים למלחמות ישראל לנכס צאן ברזל בתרבות הישראלית.</a:t>
            </a:r>
          </a:p>
        </p:txBody>
      </p:sp>
      <p:sp>
        <p:nvSpPr>
          <p:cNvPr id="6" name="TextBox 5">
            <a:extLst>
              <a:ext uri="{FF2B5EF4-FFF2-40B4-BE49-F238E27FC236}">
                <a16:creationId xmlns:a16="http://schemas.microsoft.com/office/drawing/2014/main" xmlns="" id="{D8C0055D-F01E-42C8-B738-34C9C01CF856}"/>
              </a:ext>
            </a:extLst>
          </p:cNvPr>
          <p:cNvSpPr txBox="1"/>
          <p:nvPr/>
        </p:nvSpPr>
        <p:spPr>
          <a:xfrm>
            <a:off x="1371988" y="2285998"/>
            <a:ext cx="2848320" cy="4524315"/>
          </a:xfrm>
          <a:prstGeom prst="rect">
            <a:avLst/>
          </a:prstGeom>
          <a:noFill/>
        </p:spPr>
        <p:txBody>
          <a:bodyPr wrap="square" rtlCol="1">
            <a:spAutoFit/>
          </a:bodyPr>
          <a:lstStyle/>
          <a:p>
            <a:pPr algn="r"/>
            <a:r>
              <a:rPr lang="he-IL" dirty="0"/>
              <a:t>השיר נצרב עמוק בתודעה הישראלית ויש אומרים כי בלעדיו תהילת הקרב של גבעת התחמושת לא הייתה גדולה כל כך. אנשי צבא שונים אף טענו ברבות השנים כי הקרב, על אף שהיו בו סיפורי גבורה יוצאי דופן, היה מיותר מבחינה טקטית. גם הרמטכ"ל לשעבר מוטה גור, אשר פיקד על שחרור העיר ירושלים במלחמה, טען כי אלמלא השיר שפיאר כל כך את הקרב, השבעת חיילי הצנחנים לא הייתה מתקיימת בגבעת התחמושת.</a:t>
            </a:r>
          </a:p>
        </p:txBody>
      </p:sp>
    </p:spTree>
    <p:extLst>
      <p:ext uri="{BB962C8B-B14F-4D97-AF65-F5344CB8AC3E}">
        <p14:creationId xmlns:p14="http://schemas.microsoft.com/office/powerpoint/2010/main" val="3658908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0940852D-E2B4-492F-B369-BC1F1E4A77FC}"/>
              </a:ext>
            </a:extLst>
          </p:cNvPr>
          <p:cNvSpPr>
            <a:spLocks noGrp="1"/>
          </p:cNvSpPr>
          <p:nvPr>
            <p:ph type="title"/>
          </p:nvPr>
        </p:nvSpPr>
        <p:spPr/>
        <p:txBody>
          <a:bodyPr/>
          <a:lstStyle/>
          <a:p>
            <a:r>
              <a:rPr lang="he-IL" dirty="0"/>
              <a:t>סיפור גבורה מהקרב...</a:t>
            </a:r>
          </a:p>
        </p:txBody>
      </p:sp>
      <p:sp>
        <p:nvSpPr>
          <p:cNvPr id="3" name="מציין מיקום תוכן 2">
            <a:extLst>
              <a:ext uri="{FF2B5EF4-FFF2-40B4-BE49-F238E27FC236}">
                <a16:creationId xmlns:a16="http://schemas.microsoft.com/office/drawing/2014/main" xmlns="" id="{B355B946-F446-497C-9857-2B614DC75009}"/>
              </a:ext>
            </a:extLst>
          </p:cNvPr>
          <p:cNvSpPr>
            <a:spLocks noGrp="1"/>
          </p:cNvSpPr>
          <p:nvPr>
            <p:ph sz="half" idx="1"/>
          </p:nvPr>
        </p:nvSpPr>
        <p:spPr>
          <a:xfrm>
            <a:off x="6361112" y="1875936"/>
            <a:ext cx="4396339" cy="4195763"/>
          </a:xfrm>
        </p:spPr>
        <p:txBody>
          <a:bodyPr>
            <a:normAutofit fontScale="62500" lnSpcReduction="20000"/>
          </a:bodyPr>
          <a:lstStyle/>
          <a:p>
            <a:r>
              <a:rPr lang="he-IL" dirty="0"/>
              <a:t>להלן.</a:t>
            </a:r>
          </a:p>
          <a:p>
            <a:r>
              <a:rPr lang="he-IL" b="1" dirty="0"/>
              <a:t>"איתן לא היסס לרגע"</a:t>
            </a:r>
            <a:endParaRPr lang="he-IL" dirty="0"/>
          </a:p>
          <a:p>
            <a:r>
              <a:rPr lang="he-IL" dirty="0"/>
              <a:t>רבות סופר ודובר על אותו קרב עקוב מדם בגבעת התחמושת, אך אחד מסיפורי הגבורה הידועים ביותר שסופרו על גבעת התחמושת הוא סיפורו של איתן נאוה הי"ד. סיפור גבורתו של איתן מוזכר בפסקה השנייה של השיר המפורסם, שהפך לנכסי צאן ברזל במוזיקה הישראלית " על גבעת התחמושת" . </a:t>
            </a:r>
          </a:p>
          <a:p>
            <a:r>
              <a:rPr lang="he-IL" dirty="0"/>
              <a:t>"באותו רגע נזרק רימון מבחוץ. בנס לא נפגענו. חששתי שהירדנים יזרקו רימונים נוספים. מישהו היה צריך לרוץ מלמעלה ולהשגיח. לא היה לי זמן לשאול מי מתנדב. שלחתי את איתן. איתן לא היסס לרגע. עלה למעלה והתחיל להפעיל את המקלעון. לפעמים היה עובר אותי, והייתי צריך לצעוק לו שיישאר בקו שלי. ככה עברנו איזה שלושים מטר. איתן היה מחפה מלמעלה ואנחנו טיהרנו את הבונקרים מבפנים, עד שנפגע בראשו ונפל פנימה"...</a:t>
            </a:r>
          </a:p>
          <a:p>
            <a:r>
              <a:rPr lang="he-IL" dirty="0"/>
              <a:t>טוראי איתן, שהיה אז בחור בן עשרים ושלוש וכמה ימים, נשוי ואב לילד, היה יליד המושב השיתופי "מולדת". מספרים עליו כי בעת שירותו הסדיר היה ידוע תמיד שהוא הכתובת לכל מקרה של חילוץ מכונית שקועה, ופתרון בעיה רצינית בשטח. כששמע את הפקודה לא היסס לרגע למרות שנשלח למשימת התאבדות. חמוש במקלעון שלו זינק איתן שהיה בחור חסון וגבוה אל שפת התעלה והחל לרוץ לאורכה קדימה, מושך אליו את אש האויב וממטיר אש שהרחיקה כל מטיל רימונים פוטנציאלי ועזרה לחבריו לטהר את הבונקרים שלמטה ולהשלים את השליטה בתעלות.</a:t>
            </a:r>
          </a:p>
        </p:txBody>
      </p:sp>
      <p:sp>
        <p:nvSpPr>
          <p:cNvPr id="4" name="מציין מיקום תוכן 3">
            <a:extLst>
              <a:ext uri="{FF2B5EF4-FFF2-40B4-BE49-F238E27FC236}">
                <a16:creationId xmlns:a16="http://schemas.microsoft.com/office/drawing/2014/main" xmlns="" id="{A9251673-8C79-4BD5-B8A6-8CFC9F32C5C7}"/>
              </a:ext>
            </a:extLst>
          </p:cNvPr>
          <p:cNvSpPr>
            <a:spLocks noGrp="1"/>
          </p:cNvSpPr>
          <p:nvPr>
            <p:ph sz="half" idx="2"/>
          </p:nvPr>
        </p:nvSpPr>
        <p:spPr>
          <a:xfrm>
            <a:off x="902308" y="1875936"/>
            <a:ext cx="4396341" cy="4529346"/>
          </a:xfrm>
        </p:spPr>
        <p:txBody>
          <a:bodyPr>
            <a:normAutofit fontScale="62500" lnSpcReduction="20000"/>
          </a:bodyPr>
          <a:lstStyle/>
          <a:p>
            <a:r>
              <a:rPr lang="he-IL" dirty="0"/>
              <a:t>"חשבתי", סיפר המפקד ששלח אותו, "כי מימיני פועל מקלע כבד. כמות האש שיצר איתן הייתה ממש </a:t>
            </a:r>
            <a:r>
              <a:rPr lang="he-IL" dirty="0" err="1"/>
              <a:t>שגעונית</a:t>
            </a:r>
            <a:r>
              <a:rPr lang="he-IL" dirty="0"/>
              <a:t>, וכך גם קצב החלפת המחסניות". הוא ירה גם אל פתחי הבונקרים שבתעלה פנימה, ולא חדל עד שנפגע מכדור בראשו וצנח הרוג לתוך התעלה, לאחר ריצה בלתי אפשרית של 34 מטרים אל מול כל כך אש תופת ירדנית. חבריו מספרים כי לפחות פעמיים במהלך הריצה שלו, כשהוא חשוף אל מול החיילים הירדנים שמעו אותו אומר "</a:t>
            </a:r>
            <a:r>
              <a:rPr lang="he-IL" dirty="0" err="1"/>
              <a:t>אייי</a:t>
            </a:r>
            <a:r>
              <a:rPr lang="he-IL" dirty="0"/>
              <a:t>" והבינו שהוא נורה, אך המשיך לרוץ עד שקבל כדור שהפיל אותו אל התעלה... לאחר הקרב הם מנו יותר משלושים חיילים ירדנים שהרג בתעלה, כאשר בכל הקרב כולו נהרגו 70 ירדנים!, "רק אז תפסנו", דברי מפקדו, "איזה קטל רציני הוא מנע מאתנו".</a:t>
            </a:r>
          </a:p>
          <a:p>
            <a:r>
              <a:rPr lang="he-IL" dirty="0"/>
              <a:t>לבטח לא תופתעו לגלות כי במכתב האחרון ששלח איתן לאשתו לפני הקרב נכתב "אנחנו עומדים לצאת, אנחנו הצנחנים... מוכנים לכל פקודה שתינתן לנו ומחכים לרגע המכריע. אנחנו לא נבייש את הפירמה. יש הרבה אומץ-לב." ואכן בקרב שנערך בגבעת התחמושת הוא הראה הרבה מעבר לאומץ לב, ועל מעשה זה הוענק לו העיטור הכי גדול בצה"ל- עיטור הגבורה.</a:t>
            </a:r>
          </a:p>
          <a:p>
            <a:endParaRPr lang="he-IL" dirty="0"/>
          </a:p>
          <a:p>
            <a:r>
              <a:rPr lang="he-IL" dirty="0"/>
              <a:t>לא על מגש הכסף ניתנה לנו המדינה, אלא על קרבות, מלחמות וכאב רב. ומבין עשרות הקרבות ופעילויות צה"ל השונות שנרשמו בהיסטוריה הקצרה שלנו, מעטים אלו המוכרים כמו הקרב על גבעת התחמושת שנערך ב-6 ביוני, 1967,</a:t>
            </a:r>
          </a:p>
          <a:p>
            <a:r>
              <a:rPr lang="he-IL" dirty="0"/>
              <a:t>36 צנחנים נהרגו בקרב זה - 21 בגבעת התחמושת ו- 12 בתעלות הקשר המתחברות אל הגבעה.</a:t>
            </a:r>
          </a:p>
        </p:txBody>
      </p:sp>
    </p:spTree>
    <p:extLst>
      <p:ext uri="{BB962C8B-B14F-4D97-AF65-F5344CB8AC3E}">
        <p14:creationId xmlns:p14="http://schemas.microsoft.com/office/powerpoint/2010/main" val="409276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a:extLst>
              <a:ext uri="{FF2B5EF4-FFF2-40B4-BE49-F238E27FC236}">
                <a16:creationId xmlns:a16="http://schemas.microsoft.com/office/drawing/2014/main" xmlns="" id="{369D308E-34FA-421C-8154-9E2453BFAD9B}"/>
              </a:ext>
            </a:extLst>
          </p:cNvPr>
          <p:cNvPicPr>
            <a:picLocks noGrp="1" noChangeAspect="1"/>
          </p:cNvPicPr>
          <p:nvPr>
            <p:ph idx="1"/>
          </p:nvPr>
        </p:nvPicPr>
        <p:blipFill>
          <a:blip r:embed="rId2"/>
          <a:stretch>
            <a:fillRect/>
          </a:stretch>
        </p:blipFill>
        <p:spPr>
          <a:xfrm>
            <a:off x="312303" y="4067699"/>
            <a:ext cx="5985946" cy="2424540"/>
          </a:xfrm>
          <a:prstGeom prst="rect">
            <a:avLst/>
          </a:prstGeom>
          <a:ln>
            <a:noFill/>
          </a:ln>
          <a:effectLst>
            <a:softEdge rad="112500"/>
          </a:effectLst>
        </p:spPr>
      </p:pic>
      <p:sp>
        <p:nvSpPr>
          <p:cNvPr id="6" name="TextBox 5">
            <a:extLst>
              <a:ext uri="{FF2B5EF4-FFF2-40B4-BE49-F238E27FC236}">
                <a16:creationId xmlns:a16="http://schemas.microsoft.com/office/drawing/2014/main" xmlns="" id="{CA15372A-51AF-496C-A669-F8F125C1F8D0}"/>
              </a:ext>
            </a:extLst>
          </p:cNvPr>
          <p:cNvSpPr txBox="1"/>
          <p:nvPr/>
        </p:nvSpPr>
        <p:spPr>
          <a:xfrm>
            <a:off x="7658101" y="951389"/>
            <a:ext cx="2488223" cy="5078313"/>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algn="ctr"/>
            <a:r>
              <a:rPr lang="he-IL" b="1" dirty="0"/>
              <a:t>יום הזיכרון לְחלְלי מערְכות ישראל וּלְנפגְעי פעולות האיבה, המכונה לעיתים בקיצור גם יום הזיכרון, הוא יום אבל לאומי במדינת ישראל להנצחת זכרם של חללי מערכות ישראל ופעולות האיבה לאורך כל שנות היישוב החדש בארץ ישראל. יום זה חל בתאריך ד' באייר, יום לפני יום העצמאות, באופן שנועד על פי ההשקפה הפופולרית להזכיר את מחיר הקמת המדינה ושמירת קיומה.</a:t>
            </a:r>
          </a:p>
        </p:txBody>
      </p:sp>
      <p:pic>
        <p:nvPicPr>
          <p:cNvPr id="1028" name="Picture 4" descr="×ª××¦××ª ×ª××× × ×¢×××¨ ××× ×××××¨×× ××××× ××¢×¨×××ª ××©×¨×× 2018">
            <a:extLst>
              <a:ext uri="{FF2B5EF4-FFF2-40B4-BE49-F238E27FC236}">
                <a16:creationId xmlns:a16="http://schemas.microsoft.com/office/drawing/2014/main" xmlns="" id="{97CBAA9D-2C30-46CB-AA08-0984751FFD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303" y="365761"/>
            <a:ext cx="2059598" cy="32630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תמונה 7">
            <a:extLst>
              <a:ext uri="{FF2B5EF4-FFF2-40B4-BE49-F238E27FC236}">
                <a16:creationId xmlns:a16="http://schemas.microsoft.com/office/drawing/2014/main" xmlns="" id="{D5E3D1C4-028B-4975-9842-AA9FB63235FA}"/>
              </a:ext>
            </a:extLst>
          </p:cNvPr>
          <p:cNvPicPr>
            <a:picLocks noChangeAspect="1"/>
          </p:cNvPicPr>
          <p:nvPr/>
        </p:nvPicPr>
        <p:blipFill>
          <a:blip r:embed="rId4"/>
          <a:stretch>
            <a:fillRect/>
          </a:stretch>
        </p:blipFill>
        <p:spPr>
          <a:xfrm>
            <a:off x="2912174" y="1076159"/>
            <a:ext cx="3810000" cy="2552700"/>
          </a:xfrm>
          <a:prstGeom prst="rect">
            <a:avLst/>
          </a:prstGeom>
          <a:ln>
            <a:noFill/>
          </a:ln>
          <a:effectLst>
            <a:softEdge rad="112500"/>
          </a:effectLst>
        </p:spPr>
      </p:pic>
    </p:spTree>
    <p:extLst>
      <p:ext uri="{BB962C8B-B14F-4D97-AF65-F5344CB8AC3E}">
        <p14:creationId xmlns:p14="http://schemas.microsoft.com/office/powerpoint/2010/main" val="3033982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DD609E14-D678-49C9-A694-1B189DEF1462}"/>
              </a:ext>
            </a:extLst>
          </p:cNvPr>
          <p:cNvSpPr>
            <a:spLocks noGrp="1"/>
          </p:cNvSpPr>
          <p:nvPr>
            <p:ph type="title"/>
          </p:nvPr>
        </p:nvSpPr>
        <p:spPr/>
        <p:txBody>
          <a:bodyPr/>
          <a:lstStyle/>
          <a:p>
            <a:r>
              <a:rPr lang="he-IL" dirty="0">
                <a:latin typeface="Courier New" panose="02070309020205020404" pitchFamily="49" charset="0"/>
                <a:cs typeface="Courier New" panose="02070309020205020404" pitchFamily="49" charset="0"/>
              </a:rPr>
              <a:t>יום הזיכרון...</a:t>
            </a:r>
          </a:p>
        </p:txBody>
      </p:sp>
      <p:pic>
        <p:nvPicPr>
          <p:cNvPr id="5" name="מציין מיקום תוכן 4">
            <a:extLst>
              <a:ext uri="{FF2B5EF4-FFF2-40B4-BE49-F238E27FC236}">
                <a16:creationId xmlns:a16="http://schemas.microsoft.com/office/drawing/2014/main" xmlns="" id="{BB2089AA-D5BE-4D0A-81A1-3489F7E3776B}"/>
              </a:ext>
            </a:extLst>
          </p:cNvPr>
          <p:cNvPicPr>
            <a:picLocks noGrp="1" noChangeAspect="1"/>
          </p:cNvPicPr>
          <p:nvPr>
            <p:ph idx="1"/>
          </p:nvPr>
        </p:nvPicPr>
        <p:blipFill>
          <a:blip r:embed="rId2"/>
          <a:stretch>
            <a:fillRect/>
          </a:stretch>
        </p:blipFill>
        <p:spPr>
          <a:xfrm>
            <a:off x="5748067" y="446558"/>
            <a:ext cx="3892338" cy="2721555"/>
          </a:xfrm>
          <a:prstGeom prst="rect">
            <a:avLst/>
          </a:prstGeom>
          <a:ln>
            <a:noFill/>
          </a:ln>
          <a:effectLst>
            <a:softEdge rad="112500"/>
          </a:effectLst>
        </p:spPr>
      </p:pic>
      <p:sp>
        <p:nvSpPr>
          <p:cNvPr id="4" name="מציין מיקום טקסט 3">
            <a:extLst>
              <a:ext uri="{FF2B5EF4-FFF2-40B4-BE49-F238E27FC236}">
                <a16:creationId xmlns:a16="http://schemas.microsoft.com/office/drawing/2014/main" xmlns="" id="{60C41A24-17A2-4893-8641-7FB5FBFE2F5D}"/>
              </a:ext>
            </a:extLst>
          </p:cNvPr>
          <p:cNvSpPr>
            <a:spLocks noGrp="1"/>
          </p:cNvSpPr>
          <p:nvPr>
            <p:ph type="body" sz="half" idx="2"/>
          </p:nvPr>
        </p:nvSpPr>
        <p:spPr/>
        <p:txBody>
          <a:bodyPr/>
          <a:lstStyle/>
          <a:p>
            <a:r>
              <a:rPr lang="he-IL" dirty="0"/>
              <a:t>ביום הזיכרון נוהג הרמטכ"ל לפקוד את קברו של החלל האחרון בבית הקברות הצבאי בהר הרצל ולהניח על הקבר דגלון של מדינת ישראל. דגלונים זהים מונחים על קברי החיילים בכל רחבי הארץ. מקומו הבילוי נסגרים בערב יום הזיכרון ואת האירועים פותח טקס ברחבת הכותל. ליום הזיכרון נקבעו שתי צפירות: צפירה בת דקה ב-20:00 וצפירה בת שתי דקות למחרת ב-11:00. בישראל קיימת ביקורת מסוימת לאורך השנים על המעבר החד שבין יום הזיכרון לחגיגות יום העצמאות.</a:t>
            </a:r>
          </a:p>
        </p:txBody>
      </p:sp>
      <p:pic>
        <p:nvPicPr>
          <p:cNvPr id="6" name="תמונה 5">
            <a:extLst>
              <a:ext uri="{FF2B5EF4-FFF2-40B4-BE49-F238E27FC236}">
                <a16:creationId xmlns:a16="http://schemas.microsoft.com/office/drawing/2014/main" xmlns="" id="{206AD2F7-8B72-438F-9332-08653DFDF78F}"/>
              </a:ext>
            </a:extLst>
          </p:cNvPr>
          <p:cNvPicPr>
            <a:picLocks noChangeAspect="1"/>
          </p:cNvPicPr>
          <p:nvPr/>
        </p:nvPicPr>
        <p:blipFill>
          <a:blip r:embed="rId3"/>
          <a:stretch>
            <a:fillRect/>
          </a:stretch>
        </p:blipFill>
        <p:spPr>
          <a:xfrm>
            <a:off x="5748067" y="3824288"/>
            <a:ext cx="3692371" cy="2043112"/>
          </a:xfrm>
          <a:prstGeom prst="rect">
            <a:avLst/>
          </a:prstGeom>
          <a:ln>
            <a:noFill/>
          </a:ln>
          <a:effectLst>
            <a:softEdge rad="112500"/>
          </a:effectLst>
        </p:spPr>
      </p:pic>
      <p:pic>
        <p:nvPicPr>
          <p:cNvPr id="7" name="תמונה 6">
            <a:extLst>
              <a:ext uri="{FF2B5EF4-FFF2-40B4-BE49-F238E27FC236}">
                <a16:creationId xmlns:a16="http://schemas.microsoft.com/office/drawing/2014/main" xmlns="" id="{A6A80EEA-5FD2-43B5-98DF-B59A70828935}"/>
              </a:ext>
            </a:extLst>
          </p:cNvPr>
          <p:cNvPicPr>
            <a:picLocks noChangeAspect="1"/>
          </p:cNvPicPr>
          <p:nvPr/>
        </p:nvPicPr>
        <p:blipFill>
          <a:blip r:embed="rId4"/>
          <a:stretch>
            <a:fillRect/>
          </a:stretch>
        </p:blipFill>
        <p:spPr>
          <a:xfrm>
            <a:off x="9718210" y="1647825"/>
            <a:ext cx="2381250" cy="3562350"/>
          </a:xfrm>
          <a:prstGeom prst="rect">
            <a:avLst/>
          </a:prstGeom>
          <a:ln>
            <a:noFill/>
          </a:ln>
          <a:effectLst>
            <a:softEdge rad="112500"/>
          </a:effectLst>
        </p:spPr>
      </p:pic>
    </p:spTree>
    <p:extLst>
      <p:ext uri="{BB962C8B-B14F-4D97-AF65-F5344CB8AC3E}">
        <p14:creationId xmlns:p14="http://schemas.microsoft.com/office/powerpoint/2010/main" val="4117969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0AF5C526-CA5F-4AB2-A23E-EEA6B4A13DF3}"/>
              </a:ext>
            </a:extLst>
          </p:cNvPr>
          <p:cNvSpPr>
            <a:spLocks noGrp="1"/>
          </p:cNvSpPr>
          <p:nvPr>
            <p:ph type="title"/>
          </p:nvPr>
        </p:nvSpPr>
        <p:spPr>
          <a:xfrm>
            <a:off x="1371988" y="246185"/>
            <a:ext cx="9601200" cy="1485900"/>
          </a:xfrm>
        </p:spPr>
        <p:txBody>
          <a:bodyPr>
            <a:normAutofit fontScale="90000"/>
          </a:bodyPr>
          <a:lstStyle/>
          <a:p>
            <a:r>
              <a:rPr lang="he-IL" sz="3200" b="1" i="1" u="sng"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בלדה לחובש</a:t>
            </a:r>
            <a:br>
              <a:rPr lang="he-IL" sz="3200" b="1" i="1" u="sng"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br>
            <a:r>
              <a:rPr lang="he-IL" sz="3200" b="1" i="1" u="sng"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יהורם גאון </a:t>
            </a:r>
            <a:br>
              <a:rPr lang="he-IL" sz="3200" b="1" i="1" u="sng"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br>
            <a:r>
              <a:rPr lang="he-IL" sz="3200" b="1" i="1" u="sng"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מילים: דן אלמגור</a:t>
            </a:r>
            <a:br>
              <a:rPr lang="he-IL" sz="3200" b="1" i="1" u="sng"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br>
            <a:r>
              <a:rPr lang="he-IL" sz="3200" b="1" i="1" u="sng"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לחן: אפי נצר</a:t>
            </a:r>
          </a:p>
        </p:txBody>
      </p:sp>
      <p:sp>
        <p:nvSpPr>
          <p:cNvPr id="3" name="מציין מיקום תוכן 2">
            <a:extLst>
              <a:ext uri="{FF2B5EF4-FFF2-40B4-BE49-F238E27FC236}">
                <a16:creationId xmlns:a16="http://schemas.microsoft.com/office/drawing/2014/main" xmlns="" id="{B4385A26-C2BC-4B9F-B2D9-CE369B12D345}"/>
              </a:ext>
            </a:extLst>
          </p:cNvPr>
          <p:cNvSpPr>
            <a:spLocks noGrp="1"/>
          </p:cNvSpPr>
          <p:nvPr>
            <p:ph sz="half" idx="1"/>
          </p:nvPr>
        </p:nvSpPr>
        <p:spPr>
          <a:xfrm>
            <a:off x="5703083" y="2048606"/>
            <a:ext cx="2567744" cy="4484078"/>
          </a:xfrm>
        </p:spPr>
        <p:txBody>
          <a:bodyPr>
            <a:normAutofit fontScale="70000" lnSpcReduction="20000"/>
          </a:bodyPr>
          <a:lstStyle/>
          <a:p>
            <a:r>
              <a:rPr lang="he-IL" dirty="0"/>
              <a:t>והם נותרו שניהם, והשדה פתוח. </a:t>
            </a:r>
          </a:p>
          <a:p>
            <a:r>
              <a:rPr lang="he-IL" dirty="0"/>
              <a:t>והם נותרו שניהם, והם גלויים לאש. </a:t>
            </a:r>
          </a:p>
          <a:p>
            <a:r>
              <a:rPr lang="he-IL" dirty="0"/>
              <a:t>אנחנו אבודים - </a:t>
            </a:r>
            <a:r>
              <a:rPr lang="he-IL" dirty="0" err="1"/>
              <a:t>מילמל</a:t>
            </a:r>
            <a:r>
              <a:rPr lang="he-IL" dirty="0"/>
              <a:t> אז הפצוע, </a:t>
            </a:r>
          </a:p>
          <a:p>
            <a:r>
              <a:rPr lang="he-IL" dirty="0"/>
              <a:t>אחוז בי טוב - ענה לו החובש. </a:t>
            </a:r>
          </a:p>
          <a:p>
            <a:r>
              <a:rPr lang="he-IL" dirty="0"/>
              <a:t>נפצעת גם אתה - </a:t>
            </a:r>
            <a:r>
              <a:rPr lang="he-IL" dirty="0" err="1"/>
              <a:t>מילמל</a:t>
            </a:r>
            <a:r>
              <a:rPr lang="he-IL" dirty="0"/>
              <a:t> אז הפצוע </a:t>
            </a:r>
          </a:p>
          <a:p>
            <a:r>
              <a:rPr lang="he-IL" dirty="0"/>
              <a:t>עזוב, זה לא נורא - ענה לו החובש. </a:t>
            </a:r>
          </a:p>
          <a:p>
            <a:endParaRPr lang="he-IL" dirty="0"/>
          </a:p>
          <a:p>
            <a:r>
              <a:rPr lang="he-IL" dirty="0"/>
              <a:t>האש כבדה, כבדה! קשה, קשה לנוע. </a:t>
            </a:r>
          </a:p>
          <a:p>
            <a:r>
              <a:rPr lang="he-IL" dirty="0"/>
              <a:t>רק לא להתייאש, רק לא להתייאש, </a:t>
            </a:r>
          </a:p>
          <a:p>
            <a:r>
              <a:rPr lang="he-IL" dirty="0"/>
              <a:t>אזכור אותך תמיד - נשבע אז הפצוע. </a:t>
            </a:r>
          </a:p>
          <a:p>
            <a:r>
              <a:rPr lang="he-IL" dirty="0"/>
              <a:t>רק לא ליפול - </a:t>
            </a:r>
            <a:r>
              <a:rPr lang="he-IL" dirty="0" err="1"/>
              <a:t>מילמל</a:t>
            </a:r>
            <a:r>
              <a:rPr lang="he-IL" dirty="0"/>
              <a:t> אז החובש. </a:t>
            </a:r>
          </a:p>
          <a:p>
            <a:r>
              <a:rPr lang="he-IL" dirty="0"/>
              <a:t>שלך עד יום מותך - נשבע אז הפצוע. </a:t>
            </a:r>
          </a:p>
          <a:p>
            <a:r>
              <a:rPr lang="he-IL" dirty="0"/>
              <a:t>היום הוא יום מותי - ענה לו החובש. </a:t>
            </a:r>
          </a:p>
          <a:p>
            <a:endParaRPr lang="he-IL" dirty="0"/>
          </a:p>
          <a:p>
            <a:endParaRPr lang="he-IL" dirty="0"/>
          </a:p>
        </p:txBody>
      </p:sp>
      <p:sp>
        <p:nvSpPr>
          <p:cNvPr id="4" name="מציין מיקום תוכן 3">
            <a:extLst>
              <a:ext uri="{FF2B5EF4-FFF2-40B4-BE49-F238E27FC236}">
                <a16:creationId xmlns:a16="http://schemas.microsoft.com/office/drawing/2014/main" xmlns="" id="{A73FEC09-2278-4F97-96BB-C48AEDDDF129}"/>
              </a:ext>
            </a:extLst>
          </p:cNvPr>
          <p:cNvSpPr>
            <a:spLocks noGrp="1"/>
          </p:cNvSpPr>
          <p:nvPr>
            <p:ph sz="half" idx="2"/>
          </p:nvPr>
        </p:nvSpPr>
        <p:spPr>
          <a:xfrm>
            <a:off x="8405445" y="2048605"/>
            <a:ext cx="2567743" cy="4721471"/>
          </a:xfrm>
        </p:spPr>
        <p:txBody>
          <a:bodyPr>
            <a:normAutofit fontScale="70000" lnSpcReduction="20000"/>
          </a:bodyPr>
          <a:lstStyle/>
          <a:p>
            <a:r>
              <a:rPr lang="he-IL" dirty="0"/>
              <a:t>הם התקדמו לאט. </a:t>
            </a:r>
            <a:r>
              <a:rPr lang="he-IL" dirty="0" err="1"/>
              <a:t>הכל</a:t>
            </a:r>
            <a:r>
              <a:rPr lang="he-IL" dirty="0"/>
              <a:t> היה רגוע. </a:t>
            </a:r>
          </a:p>
          <a:p>
            <a:r>
              <a:rPr lang="he-IL" dirty="0"/>
              <a:t>מנגד הנהר וגומא מרשרש </a:t>
            </a:r>
          </a:p>
          <a:p>
            <a:r>
              <a:rPr lang="he-IL" dirty="0"/>
              <a:t>פתאום רעם ברק, אחד צעק: פצוע! </a:t>
            </a:r>
          </a:p>
          <a:p>
            <a:r>
              <a:rPr lang="he-IL" dirty="0"/>
              <a:t>אני כבר בא- ענה לו החובש. </a:t>
            </a:r>
          </a:p>
          <a:p>
            <a:r>
              <a:rPr lang="he-IL" dirty="0"/>
              <a:t>עלינו על מוקש! - צעק אז הפצוע, </a:t>
            </a:r>
          </a:p>
          <a:p>
            <a:r>
              <a:rPr lang="he-IL" dirty="0"/>
              <a:t>אני כאן, </a:t>
            </a:r>
            <a:r>
              <a:rPr lang="he-IL" dirty="0" err="1"/>
              <a:t>לצידך</a:t>
            </a:r>
            <a:r>
              <a:rPr lang="he-IL" dirty="0"/>
              <a:t> - ענה לו החובש. </a:t>
            </a:r>
          </a:p>
          <a:p>
            <a:endParaRPr lang="he-IL" dirty="0"/>
          </a:p>
          <a:p>
            <a:r>
              <a:rPr lang="he-IL" dirty="0"/>
              <a:t>ברד של אש ניתך, ברד כבד קטוע, </a:t>
            </a:r>
          </a:p>
          <a:p>
            <a:r>
              <a:rPr lang="he-IL" dirty="0"/>
              <a:t>מעבר לנהר, לגומא הרוחש. </a:t>
            </a:r>
          </a:p>
          <a:p>
            <a:r>
              <a:rPr lang="he-IL" dirty="0"/>
              <a:t>הַשאירו אותי כאן - ביקש אז הפצוע, </a:t>
            </a:r>
          </a:p>
          <a:p>
            <a:r>
              <a:rPr lang="he-IL" dirty="0"/>
              <a:t>עזוב שטויות - ענה לו החובש. </a:t>
            </a:r>
          </a:p>
          <a:p>
            <a:r>
              <a:rPr lang="he-IL" dirty="0"/>
              <a:t>תציל את עצמך - ביקש אז הפצוע. </a:t>
            </a:r>
          </a:p>
          <a:p>
            <a:r>
              <a:rPr lang="he-IL" dirty="0"/>
              <a:t>אני נשאר </a:t>
            </a:r>
            <a:r>
              <a:rPr lang="he-IL" dirty="0" err="1"/>
              <a:t>איתך</a:t>
            </a:r>
            <a:r>
              <a:rPr lang="he-IL" dirty="0"/>
              <a:t> - ענה לו החובש. </a:t>
            </a:r>
          </a:p>
          <a:p>
            <a:endParaRPr lang="he-IL" dirty="0"/>
          </a:p>
        </p:txBody>
      </p:sp>
      <p:sp>
        <p:nvSpPr>
          <p:cNvPr id="5" name="TextBox 4">
            <a:extLst>
              <a:ext uri="{FF2B5EF4-FFF2-40B4-BE49-F238E27FC236}">
                <a16:creationId xmlns:a16="http://schemas.microsoft.com/office/drawing/2014/main" xmlns="" id="{1D655186-16B6-428D-A646-4AE012248E9F}"/>
              </a:ext>
            </a:extLst>
          </p:cNvPr>
          <p:cNvSpPr txBox="1"/>
          <p:nvPr/>
        </p:nvSpPr>
        <p:spPr>
          <a:xfrm>
            <a:off x="1943101" y="2365130"/>
            <a:ext cx="3261946" cy="2862322"/>
          </a:xfrm>
          <a:prstGeom prst="rect">
            <a:avLst/>
          </a:prstGeom>
          <a:noFill/>
        </p:spPr>
        <p:txBody>
          <a:bodyPr wrap="square" rtlCol="1">
            <a:spAutoFit/>
          </a:bodyPr>
          <a:lstStyle/>
          <a:p>
            <a:pPr algn="r"/>
            <a:r>
              <a:rPr lang="he-IL" dirty="0"/>
              <a:t>פתאום ענן אבק, פתאום עלתה הרוח, </a:t>
            </a:r>
          </a:p>
          <a:p>
            <a:pPr algn="r"/>
            <a:r>
              <a:rPr lang="he-IL" dirty="0"/>
              <a:t>וצל על הקרקע, והוא קרב, רועש. </a:t>
            </a:r>
          </a:p>
          <a:p>
            <a:pPr algn="r"/>
            <a:r>
              <a:rPr lang="he-IL" dirty="0"/>
              <a:t>ניצלנו! הם באים! - ייבב אז הפצוע, </a:t>
            </a:r>
          </a:p>
          <a:p>
            <a:pPr algn="r"/>
            <a:r>
              <a:rPr lang="he-IL" dirty="0"/>
              <a:t>אך לא שמע מילה מן החובש. </a:t>
            </a:r>
          </a:p>
          <a:p>
            <a:pPr algn="r"/>
            <a:r>
              <a:rPr lang="he-IL" dirty="0"/>
              <a:t>אחי, אחי שלי! - ייבב אז הפצוע. </a:t>
            </a:r>
          </a:p>
          <a:p>
            <a:pPr algn="r"/>
            <a:r>
              <a:rPr lang="he-IL" dirty="0"/>
              <a:t>מעבר לנהר הגומא מרשרש, </a:t>
            </a:r>
          </a:p>
          <a:p>
            <a:pPr algn="r"/>
            <a:r>
              <a:rPr lang="he-IL" dirty="0"/>
              <a:t>אחי, אחי שלי </a:t>
            </a:r>
          </a:p>
          <a:p>
            <a:pPr algn="r"/>
            <a:r>
              <a:rPr lang="he-IL" dirty="0"/>
              <a:t>אחי, אחי שלי </a:t>
            </a:r>
          </a:p>
          <a:p>
            <a:pPr algn="r"/>
            <a:r>
              <a:rPr lang="he-IL" dirty="0"/>
              <a:t>אחי!!!</a:t>
            </a:r>
          </a:p>
          <a:p>
            <a:pPr algn="r"/>
            <a:endParaRPr lang="he-IL" dirty="0"/>
          </a:p>
        </p:txBody>
      </p:sp>
      <p:pic>
        <p:nvPicPr>
          <p:cNvPr id="6" name="מדיה מקוונת 5">
            <a:hlinkClick r:id="" action="ppaction://media"/>
            <a:extLst>
              <a:ext uri="{FF2B5EF4-FFF2-40B4-BE49-F238E27FC236}">
                <a16:creationId xmlns:a16="http://schemas.microsoft.com/office/drawing/2014/main" xmlns="" id="{6DB65797-5D76-4045-8E83-19CC32A5D703}"/>
              </a:ext>
            </a:extLst>
          </p:cNvPr>
          <p:cNvPicPr>
            <a:picLocks noRot="1" noChangeAspect="1"/>
          </p:cNvPicPr>
          <p:nvPr>
            <a:videoFile r:link="rId1"/>
          </p:nvPr>
        </p:nvPicPr>
        <p:blipFill>
          <a:blip r:embed="rId3"/>
          <a:stretch>
            <a:fillRect/>
          </a:stretch>
        </p:blipFill>
        <p:spPr>
          <a:xfrm>
            <a:off x="149374" y="4409340"/>
            <a:ext cx="365760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267659" y="2192942"/>
            <a:ext cx="1608133" cy="461665"/>
          </a:xfrm>
          <a:prstGeom prst="rect">
            <a:avLst/>
          </a:prstGeom>
          <a:noFill/>
        </p:spPr>
        <p:txBody>
          <a:bodyPr wrap="none" rtlCol="1">
            <a:spAutoFit/>
          </a:bodyPr>
          <a:lstStyle/>
          <a:p>
            <a:r>
              <a:rPr lang="he-IL" sz="2400" b="1" dirty="0" smtClean="0">
                <a:hlinkClick r:id="rId4"/>
              </a:rPr>
              <a:t>קישור לשיר</a:t>
            </a:r>
            <a:endParaRPr lang="he-IL" sz="2400" b="1" dirty="0"/>
          </a:p>
        </p:txBody>
      </p:sp>
      <p:sp>
        <p:nvSpPr>
          <p:cNvPr id="8" name="TextBox 7"/>
          <p:cNvSpPr txBox="1"/>
          <p:nvPr/>
        </p:nvSpPr>
        <p:spPr>
          <a:xfrm rot="20404203">
            <a:off x="368598" y="5227452"/>
            <a:ext cx="3219151" cy="523220"/>
          </a:xfrm>
          <a:prstGeom prst="rect">
            <a:avLst/>
          </a:prstGeom>
          <a:noFill/>
        </p:spPr>
        <p:txBody>
          <a:bodyPr wrap="none" rtlCol="1">
            <a:spAutoFit/>
          </a:bodyPr>
          <a:lstStyle/>
          <a:p>
            <a:r>
              <a:rPr lang="he-IL" sz="2800" b="1" dirty="0" smtClean="0"/>
              <a:t>הסיפור מאחורי השיר</a:t>
            </a:r>
            <a:endParaRPr lang="he-IL" sz="2800" b="1" dirty="0"/>
          </a:p>
        </p:txBody>
      </p:sp>
    </p:spTree>
    <p:extLst>
      <p:ext uri="{BB962C8B-B14F-4D97-AF65-F5344CB8AC3E}">
        <p14:creationId xmlns:p14="http://schemas.microsoft.com/office/powerpoint/2010/main" val="1161621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דיה מקוונת 3">
            <a:hlinkClick r:id="" action="ppaction://media"/>
            <a:extLst>
              <a:ext uri="{FF2B5EF4-FFF2-40B4-BE49-F238E27FC236}">
                <a16:creationId xmlns:a16="http://schemas.microsoft.com/office/drawing/2014/main" xmlns="" id="{6A98C028-04AB-4148-AACA-E174F6C8E3BC}"/>
              </a:ext>
            </a:extLst>
          </p:cNvPr>
          <p:cNvPicPr>
            <a:picLocks noRot="1" noChangeAspect="1"/>
          </p:cNvPicPr>
          <p:nvPr>
            <a:videoFile r:link="rId1"/>
          </p:nvPr>
        </p:nvPicPr>
        <p:blipFill>
          <a:blip r:embed="rId3"/>
          <a:stretch>
            <a:fillRect/>
          </a:stretch>
        </p:blipFill>
        <p:spPr>
          <a:xfrm>
            <a:off x="2227385" y="1872761"/>
            <a:ext cx="7018215" cy="3947746"/>
          </a:xfrm>
          <a:prstGeom prst="rect">
            <a:avLst/>
          </a:prstGeom>
        </p:spPr>
      </p:pic>
      <p:sp>
        <p:nvSpPr>
          <p:cNvPr id="5" name="TextBox 4"/>
          <p:cNvSpPr txBox="1"/>
          <p:nvPr/>
        </p:nvSpPr>
        <p:spPr>
          <a:xfrm rot="20404203">
            <a:off x="2427622" y="3317849"/>
            <a:ext cx="6335389" cy="830997"/>
          </a:xfrm>
          <a:prstGeom prst="rect">
            <a:avLst/>
          </a:prstGeom>
          <a:noFill/>
        </p:spPr>
        <p:txBody>
          <a:bodyPr wrap="none" rtlCol="1">
            <a:spAutoFit/>
          </a:bodyPr>
          <a:lstStyle/>
          <a:p>
            <a:r>
              <a:rPr lang="he-IL" sz="4800" b="1" dirty="0" smtClean="0"/>
              <a:t>סיפור נוסף מאחורי השיר</a:t>
            </a:r>
            <a:endParaRPr lang="he-IL" sz="4800" b="1" dirty="0"/>
          </a:p>
        </p:txBody>
      </p:sp>
    </p:spTree>
    <p:extLst>
      <p:ext uri="{BB962C8B-B14F-4D97-AF65-F5344CB8AC3E}">
        <p14:creationId xmlns:p14="http://schemas.microsoft.com/office/powerpoint/2010/main" val="4111094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xmlns="" id="{D96238B9-FA96-4F40-A5EE-369011C4A6C3}"/>
              </a:ext>
            </a:extLst>
          </p:cNvPr>
          <p:cNvSpPr>
            <a:spLocks noGrp="1"/>
          </p:cNvSpPr>
          <p:nvPr>
            <p:ph type="title"/>
          </p:nvPr>
        </p:nvSpPr>
        <p:spPr/>
        <p:txBody>
          <a:bodyPr/>
          <a:lstStyle/>
          <a:p>
            <a:r>
              <a:rPr lang="he-IL" b="1" i="1" u="sng"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בלדה לחובש- הסיפור מאחורי...</a:t>
            </a:r>
          </a:p>
        </p:txBody>
      </p:sp>
      <p:sp>
        <p:nvSpPr>
          <p:cNvPr id="3" name="מציין מיקום תוכן 2">
            <a:extLst>
              <a:ext uri="{FF2B5EF4-FFF2-40B4-BE49-F238E27FC236}">
                <a16:creationId xmlns:a16="http://schemas.microsoft.com/office/drawing/2014/main" xmlns="" id="{6C538461-08A5-4C59-9DBE-D680DD1BA4C2}"/>
              </a:ext>
            </a:extLst>
          </p:cNvPr>
          <p:cNvSpPr>
            <a:spLocks noGrp="1"/>
          </p:cNvSpPr>
          <p:nvPr>
            <p:ph sz="half" idx="1"/>
          </p:nvPr>
        </p:nvSpPr>
        <p:spPr>
          <a:xfrm>
            <a:off x="6525014" y="2321165"/>
            <a:ext cx="4447786" cy="3581401"/>
          </a:xfrm>
        </p:spPr>
        <p:txBody>
          <a:bodyPr>
            <a:normAutofit fontScale="92500" lnSpcReduction="10000"/>
          </a:bodyPr>
          <a:lstStyle/>
          <a:p>
            <a:r>
              <a:rPr lang="he-IL" dirty="0"/>
              <a:t>בלדה לחובש הוא פזמון עברי שנכתב על ידי דן אלמגור בשנת 1956 והולחן בשנת 1968 על ידי אפי נצר. זכה לפרסום ולהצלחה רבה בעקבות זכייתו במקום הראשון בפסטיבל הזמר והפזמון העברי בשנת 1969, בביצועו של יהורם גאון.</a:t>
            </a:r>
          </a:p>
          <a:p>
            <a:r>
              <a:rPr lang="he-IL" dirty="0"/>
              <a:t>השיר נכתב על ידי אלמגור הצעיר (שהיה בן 21 בעת כתיבתו). כמרומז משמו, השיר שייך לסוגת הבלדה. המתח הוא נושא חשוב בבלדה והוא בדרך כלל נמצא בסיום, שהוא טראגי. בדומה לבלדות אחרות העוסקות בנושא המלחמה גם בה גיבור השיר, החובש, מוצא את מותו באופן דרמטי בסוף השיר. בראיון סיפר אפי נצר כי אלמגור אמר לו שהשיר לא נכתב על מקרה מסוים. עם זאת, השיר דומה למספר אירועים שקרו במציאות.</a:t>
            </a:r>
          </a:p>
        </p:txBody>
      </p:sp>
      <p:sp>
        <p:nvSpPr>
          <p:cNvPr id="5" name="מציין מיקום תוכן 4">
            <a:extLst>
              <a:ext uri="{FF2B5EF4-FFF2-40B4-BE49-F238E27FC236}">
                <a16:creationId xmlns:a16="http://schemas.microsoft.com/office/drawing/2014/main" xmlns="" id="{3B7DC064-E056-4547-8A26-4888A34BFFC5}"/>
              </a:ext>
            </a:extLst>
          </p:cNvPr>
          <p:cNvSpPr>
            <a:spLocks noGrp="1"/>
          </p:cNvSpPr>
          <p:nvPr>
            <p:ph sz="half" idx="2"/>
          </p:nvPr>
        </p:nvSpPr>
        <p:spPr>
          <a:xfrm>
            <a:off x="1371600" y="2321166"/>
            <a:ext cx="4447786" cy="3581401"/>
          </a:xfrm>
        </p:spPr>
        <p:txBody>
          <a:bodyPr>
            <a:normAutofit fontScale="92500" lnSpcReduction="10000"/>
          </a:bodyPr>
          <a:lstStyle/>
          <a:p>
            <a:r>
              <a:rPr lang="he-IL" dirty="0"/>
              <a:t>כאשר הושמע השיר אחרי מלחמת ששת הימים הוא נתפס בעיני רבים באותה תקופה כמייצג של הנעלה שברוח הגבורה של החייל הישראלי, כפי שזו התבטאה גם בשירים אחרים בני התקופה (לדוגמה, בשיר "גבעת התחמושת"). לאחר המלחמה התקשו משפחות שכולות להאזין לשיר וביקשו שלא להשמיעו ברדיו. בלטה פנייתם של הורי החייל שלמה אפשטיין אל מלחין השיר אפי נצר, שהיה מכר שלהם, ובקשו שיתחשב ברגשותיהם ויפעל לאי השמעתו (פרטי נפילתו דומים מאד למילות השיר).[דרוש מקור] אחרים הסתייגו מן השיר בגלל דרמטיות היתר של ביצועו של גאון.</a:t>
            </a:r>
          </a:p>
          <a:p>
            <a:endParaRPr lang="he-IL" dirty="0"/>
          </a:p>
        </p:txBody>
      </p:sp>
    </p:spTree>
    <p:extLst>
      <p:ext uri="{BB962C8B-B14F-4D97-AF65-F5344CB8AC3E}">
        <p14:creationId xmlns:p14="http://schemas.microsoft.com/office/powerpoint/2010/main" val="3266377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0B8B77E-3DF4-4724-8000-64EC982A0907}"/>
              </a:ext>
            </a:extLst>
          </p:cNvPr>
          <p:cNvSpPr>
            <a:spLocks noGrp="1"/>
          </p:cNvSpPr>
          <p:nvPr>
            <p:ph type="title"/>
          </p:nvPr>
        </p:nvSpPr>
        <p:spPr/>
        <p:txBody>
          <a:bodyPr/>
          <a:lstStyle/>
          <a:p>
            <a:r>
              <a:rPr lang="he-IL" b="1" i="1" u="sng"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שאלות לדיון...</a:t>
            </a:r>
          </a:p>
        </p:txBody>
      </p:sp>
      <p:sp>
        <p:nvSpPr>
          <p:cNvPr id="3" name="מציין מיקום תוכן 2">
            <a:extLst>
              <a:ext uri="{FF2B5EF4-FFF2-40B4-BE49-F238E27FC236}">
                <a16:creationId xmlns:a16="http://schemas.microsoft.com/office/drawing/2014/main" xmlns="" id="{FE5E3078-A91A-432F-A6A0-8097EAC92E60}"/>
              </a:ext>
            </a:extLst>
          </p:cNvPr>
          <p:cNvSpPr>
            <a:spLocks noGrp="1"/>
          </p:cNvSpPr>
          <p:nvPr>
            <p:ph idx="1"/>
          </p:nvPr>
        </p:nvSpPr>
        <p:spPr/>
        <p:txBody>
          <a:bodyPr/>
          <a:lstStyle/>
          <a:p>
            <a:r>
              <a:rPr lang="he-IL" dirty="0"/>
              <a:t>למה לדעתך הורים שכולים התקשו לשמוע את השיר ברדיו, ופנו להסרתו?</a:t>
            </a:r>
          </a:p>
          <a:p>
            <a:r>
              <a:rPr lang="he-IL" dirty="0"/>
              <a:t>איזה ערכי צהל באים לידי ביטוי בשיר?</a:t>
            </a:r>
          </a:p>
          <a:p>
            <a:r>
              <a:rPr lang="he-IL" dirty="0"/>
              <a:t>האם לדעתך ערכי צהל של שנת  2018 זהים לערכים הבאים לידי ביטוי בשיר?</a:t>
            </a:r>
          </a:p>
          <a:p>
            <a:endParaRPr lang="he-IL" dirty="0"/>
          </a:p>
        </p:txBody>
      </p:sp>
      <p:pic>
        <p:nvPicPr>
          <p:cNvPr id="4" name="תמונה 3">
            <a:extLst>
              <a:ext uri="{FF2B5EF4-FFF2-40B4-BE49-F238E27FC236}">
                <a16:creationId xmlns:a16="http://schemas.microsoft.com/office/drawing/2014/main" xmlns="" id="{B047BD50-70F2-49A4-B2BB-6840F33A22D9}"/>
              </a:ext>
            </a:extLst>
          </p:cNvPr>
          <p:cNvPicPr>
            <a:picLocks noChangeAspect="1"/>
          </p:cNvPicPr>
          <p:nvPr/>
        </p:nvPicPr>
        <p:blipFill>
          <a:blip r:embed="rId2"/>
          <a:stretch>
            <a:fillRect/>
          </a:stretch>
        </p:blipFill>
        <p:spPr>
          <a:xfrm>
            <a:off x="2033587" y="3971924"/>
            <a:ext cx="5291138" cy="2433357"/>
          </a:xfrm>
          <a:prstGeom prst="rect">
            <a:avLst/>
          </a:prstGeom>
        </p:spPr>
      </p:pic>
    </p:spTree>
    <p:extLst>
      <p:ext uri="{BB962C8B-B14F-4D97-AF65-F5344CB8AC3E}">
        <p14:creationId xmlns:p14="http://schemas.microsoft.com/office/powerpoint/2010/main" val="1879049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xmlns="" id="{96C51193-3151-4440-A5A2-C64B0A81F15A}"/>
              </a:ext>
            </a:extLst>
          </p:cNvPr>
          <p:cNvSpPr>
            <a:spLocks noGrp="1"/>
          </p:cNvSpPr>
          <p:nvPr>
            <p:ph type="title"/>
          </p:nvPr>
        </p:nvSpPr>
        <p:spPr/>
        <p:txBody>
          <a:bodyPr>
            <a:normAutofit fontScale="90000"/>
          </a:bodyPr>
          <a:lstStyle/>
          <a:p>
            <a:r>
              <a:rPr lang="he-IL" sz="3200" b="1" i="1" u="sng"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החיטה צומחת שוב</a:t>
            </a:r>
            <a:br>
              <a:rPr lang="he-IL" sz="3200" b="1" i="1" u="sng"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br>
            <a:r>
              <a:rPr lang="he-IL" sz="3200" b="1" i="1" u="sng" dirty="0" err="1">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הגבעטרון</a:t>
            </a:r>
            <a:r>
              <a:rPr lang="he-IL" sz="3200" b="1" i="1" u="sng"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 </a:t>
            </a:r>
            <a:br>
              <a:rPr lang="he-IL" sz="3200" b="1" i="1" u="sng"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br>
            <a:r>
              <a:rPr lang="he-IL" sz="3200" b="1" i="1" u="sng"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מילים: דורית צמרת</a:t>
            </a:r>
            <a:br>
              <a:rPr lang="he-IL" sz="3200" b="1" i="1" u="sng"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br>
            <a:r>
              <a:rPr lang="he-IL" sz="3200" b="1" i="1" u="sng"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לחן: חיים ברקני</a:t>
            </a:r>
          </a:p>
        </p:txBody>
      </p:sp>
      <p:sp>
        <p:nvSpPr>
          <p:cNvPr id="5" name="מציין מיקום תוכן 4">
            <a:extLst>
              <a:ext uri="{FF2B5EF4-FFF2-40B4-BE49-F238E27FC236}">
                <a16:creationId xmlns:a16="http://schemas.microsoft.com/office/drawing/2014/main" xmlns="" id="{2C1E78F0-ADC4-407A-98B7-9CDCEECCED5D}"/>
              </a:ext>
            </a:extLst>
          </p:cNvPr>
          <p:cNvSpPr>
            <a:spLocks noGrp="1"/>
          </p:cNvSpPr>
          <p:nvPr>
            <p:ph sz="half" idx="1"/>
          </p:nvPr>
        </p:nvSpPr>
        <p:spPr>
          <a:xfrm>
            <a:off x="4577863" y="2590799"/>
            <a:ext cx="3036273" cy="4267201"/>
          </a:xfrm>
        </p:spPr>
        <p:txBody>
          <a:bodyPr>
            <a:normAutofit fontScale="92500" lnSpcReduction="10000"/>
          </a:bodyPr>
          <a:lstStyle/>
          <a:p>
            <a:r>
              <a:rPr lang="he-IL" dirty="0"/>
              <a:t>מן העפר המר העיריות עולות </a:t>
            </a:r>
          </a:p>
          <a:p>
            <a:r>
              <a:rPr lang="he-IL" dirty="0"/>
              <a:t>ועל הדשא ילד וכלבו </a:t>
            </a:r>
          </a:p>
          <a:p>
            <a:r>
              <a:rPr lang="he-IL" dirty="0"/>
              <a:t>מואר החדר ויורדים לילות </a:t>
            </a:r>
          </a:p>
          <a:p>
            <a:r>
              <a:rPr lang="he-IL" dirty="0"/>
              <a:t>על מה שבו ומה שבליבו </a:t>
            </a:r>
          </a:p>
          <a:p>
            <a:endParaRPr lang="he-IL" dirty="0"/>
          </a:p>
          <a:p>
            <a:r>
              <a:rPr lang="he-IL" dirty="0"/>
              <a:t>זה לא אותו העמק...</a:t>
            </a:r>
          </a:p>
          <a:p>
            <a:pPr marL="0" indent="0">
              <a:buNone/>
            </a:pPr>
            <a:endParaRPr lang="he-IL" dirty="0"/>
          </a:p>
          <a:p>
            <a:r>
              <a:rPr lang="he-IL" dirty="0"/>
              <a:t>וכל מה שהיה אולי יהיה לעד </a:t>
            </a:r>
          </a:p>
          <a:p>
            <a:r>
              <a:rPr lang="he-IL" dirty="0"/>
              <a:t>זרח השמש שוב השמש בא </a:t>
            </a:r>
          </a:p>
          <a:p>
            <a:r>
              <a:rPr lang="he-IL" dirty="0"/>
              <a:t>עוד השירים שרים אך איך יוגד </a:t>
            </a:r>
          </a:p>
          <a:p>
            <a:r>
              <a:rPr lang="he-IL" dirty="0"/>
              <a:t>כל המכאוב וכל האהבה</a:t>
            </a:r>
          </a:p>
        </p:txBody>
      </p:sp>
      <p:sp>
        <p:nvSpPr>
          <p:cNvPr id="6" name="מציין מיקום תוכן 5">
            <a:extLst>
              <a:ext uri="{FF2B5EF4-FFF2-40B4-BE49-F238E27FC236}">
                <a16:creationId xmlns:a16="http://schemas.microsoft.com/office/drawing/2014/main" xmlns="" id="{349403EE-C8D8-4860-8995-6F5519BA586E}"/>
              </a:ext>
            </a:extLst>
          </p:cNvPr>
          <p:cNvSpPr>
            <a:spLocks noGrp="1"/>
          </p:cNvSpPr>
          <p:nvPr>
            <p:ph sz="half" idx="2"/>
          </p:nvPr>
        </p:nvSpPr>
        <p:spPr>
          <a:xfrm>
            <a:off x="7614137" y="2285999"/>
            <a:ext cx="3359051" cy="3581401"/>
          </a:xfrm>
        </p:spPr>
        <p:txBody>
          <a:bodyPr>
            <a:normAutofit fontScale="92500" lnSpcReduction="10000"/>
          </a:bodyPr>
          <a:lstStyle/>
          <a:p>
            <a:endParaRPr lang="he-IL" dirty="0"/>
          </a:p>
          <a:p>
            <a:r>
              <a:rPr lang="he-IL" dirty="0"/>
              <a:t>שדות שפוכים הרחק מאופק ועד סף </a:t>
            </a:r>
          </a:p>
          <a:p>
            <a:r>
              <a:rPr lang="he-IL" dirty="0"/>
              <a:t>וחרובים וזית וגלבוע - </a:t>
            </a:r>
          </a:p>
          <a:p>
            <a:r>
              <a:rPr lang="he-IL" dirty="0"/>
              <a:t>ואל ערבו העמק נאסף </a:t>
            </a:r>
          </a:p>
          <a:p>
            <a:r>
              <a:rPr lang="he-IL" dirty="0"/>
              <a:t>ביופי שעוד לא היה כמוהו. </a:t>
            </a:r>
          </a:p>
          <a:p>
            <a:endParaRPr lang="he-IL" dirty="0"/>
          </a:p>
          <a:p>
            <a:r>
              <a:rPr lang="he-IL" dirty="0"/>
              <a:t>זה לא אותו העמק, זה לא אותו הבית, </a:t>
            </a:r>
          </a:p>
          <a:p>
            <a:r>
              <a:rPr lang="he-IL" dirty="0"/>
              <a:t>אתם אינכם ולא תוכלו לשוב </a:t>
            </a:r>
          </a:p>
          <a:p>
            <a:r>
              <a:rPr lang="he-IL" dirty="0"/>
              <a:t>השביל עם השדרה, ובשמיים עיט </a:t>
            </a:r>
          </a:p>
          <a:p>
            <a:r>
              <a:rPr lang="he-IL" dirty="0"/>
              <a:t>אך החיטה צומחת שוב </a:t>
            </a:r>
          </a:p>
          <a:p>
            <a:endParaRPr lang="he-IL" dirty="0"/>
          </a:p>
        </p:txBody>
      </p:sp>
      <p:sp>
        <p:nvSpPr>
          <p:cNvPr id="7" name="TextBox 6">
            <a:extLst>
              <a:ext uri="{FF2B5EF4-FFF2-40B4-BE49-F238E27FC236}">
                <a16:creationId xmlns:a16="http://schemas.microsoft.com/office/drawing/2014/main" xmlns="" id="{E4A6BA70-DC11-4C60-AFEF-8892E7FC8FCE}"/>
              </a:ext>
            </a:extLst>
          </p:cNvPr>
          <p:cNvSpPr txBox="1"/>
          <p:nvPr/>
        </p:nvSpPr>
        <p:spPr>
          <a:xfrm>
            <a:off x="1303805" y="3476534"/>
            <a:ext cx="3274057" cy="1200329"/>
          </a:xfrm>
          <a:prstGeom prst="rect">
            <a:avLst/>
          </a:prstGeom>
          <a:noFill/>
        </p:spPr>
        <p:txBody>
          <a:bodyPr wrap="square" rtlCol="1">
            <a:spAutoFit/>
          </a:bodyPr>
          <a:lstStyle/>
          <a:p>
            <a:pPr algn="r"/>
            <a:r>
              <a:rPr lang="he-IL" dirty="0"/>
              <a:t>הן זה אותו העמק, הן זה אותו הבית </a:t>
            </a:r>
          </a:p>
          <a:p>
            <a:pPr algn="r"/>
            <a:r>
              <a:rPr lang="he-IL" dirty="0"/>
              <a:t>אבל אתם הן לא תוכלו לשוב </a:t>
            </a:r>
          </a:p>
          <a:p>
            <a:pPr algn="r"/>
            <a:r>
              <a:rPr lang="he-IL" dirty="0"/>
              <a:t>ואיך קרה, ואיך קרה ואיך קורה עדיין </a:t>
            </a:r>
          </a:p>
          <a:p>
            <a:pPr algn="r"/>
            <a:r>
              <a:rPr lang="he-IL" dirty="0"/>
              <a:t>שהחיטה צומחת שוב.</a:t>
            </a:r>
          </a:p>
        </p:txBody>
      </p:sp>
      <p:sp>
        <p:nvSpPr>
          <p:cNvPr id="8" name="TextBox 7"/>
          <p:cNvSpPr txBox="1"/>
          <p:nvPr/>
        </p:nvSpPr>
        <p:spPr>
          <a:xfrm>
            <a:off x="1149690" y="2572001"/>
            <a:ext cx="1608133" cy="461665"/>
          </a:xfrm>
          <a:prstGeom prst="rect">
            <a:avLst/>
          </a:prstGeom>
          <a:noFill/>
        </p:spPr>
        <p:txBody>
          <a:bodyPr wrap="none" rtlCol="1">
            <a:spAutoFit/>
          </a:bodyPr>
          <a:lstStyle/>
          <a:p>
            <a:r>
              <a:rPr lang="he-IL" sz="2400" b="1" dirty="0" smtClean="0">
                <a:hlinkClick r:id="rId2"/>
              </a:rPr>
              <a:t>קישור לשיר</a:t>
            </a:r>
            <a:endParaRPr lang="he-IL" sz="2400" b="1" dirty="0"/>
          </a:p>
        </p:txBody>
      </p:sp>
    </p:spTree>
    <p:extLst>
      <p:ext uri="{BB962C8B-B14F-4D97-AF65-F5344CB8AC3E}">
        <p14:creationId xmlns:p14="http://schemas.microsoft.com/office/powerpoint/2010/main" val="2354655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מדיה מקוונת 1">
            <a:hlinkClick r:id="" action="ppaction://media"/>
            <a:extLst>
              <a:ext uri="{FF2B5EF4-FFF2-40B4-BE49-F238E27FC236}">
                <a16:creationId xmlns:a16="http://schemas.microsoft.com/office/drawing/2014/main" xmlns="" id="{681B5346-E5A4-4D0C-AA74-2FAB15E6B7AB}"/>
              </a:ext>
            </a:extLst>
          </p:cNvPr>
          <p:cNvPicPr>
            <a:picLocks noRot="1" noChangeAspect="1"/>
          </p:cNvPicPr>
          <p:nvPr>
            <a:videoFile r:link="rId1"/>
          </p:nvPr>
        </p:nvPicPr>
        <p:blipFill>
          <a:blip r:embed="rId3"/>
          <a:stretch>
            <a:fillRect/>
          </a:stretch>
        </p:blipFill>
        <p:spPr>
          <a:xfrm>
            <a:off x="2110249" y="2113726"/>
            <a:ext cx="7083670" cy="3984564"/>
          </a:xfrm>
          <a:prstGeom prst="rect">
            <a:avLst/>
          </a:prstGeom>
        </p:spPr>
      </p:pic>
      <p:sp>
        <p:nvSpPr>
          <p:cNvPr id="3" name="TextBox 2"/>
          <p:cNvSpPr txBox="1"/>
          <p:nvPr/>
        </p:nvSpPr>
        <p:spPr>
          <a:xfrm rot="20404203">
            <a:off x="2452915" y="3339234"/>
            <a:ext cx="6689652" cy="1015663"/>
          </a:xfrm>
          <a:prstGeom prst="rect">
            <a:avLst/>
          </a:prstGeom>
          <a:noFill/>
        </p:spPr>
        <p:txBody>
          <a:bodyPr wrap="none" rtlCol="1">
            <a:spAutoFit/>
          </a:bodyPr>
          <a:lstStyle/>
          <a:p>
            <a:r>
              <a:rPr lang="he-IL" sz="6000" b="1" dirty="0" smtClean="0"/>
              <a:t>הסיפור מאחורי השיר</a:t>
            </a:r>
            <a:endParaRPr lang="he-IL" sz="6000" b="1" dirty="0"/>
          </a:p>
        </p:txBody>
      </p:sp>
    </p:spTree>
    <p:extLst>
      <p:ext uri="{BB962C8B-B14F-4D97-AF65-F5344CB8AC3E}">
        <p14:creationId xmlns:p14="http://schemas.microsoft.com/office/powerpoint/2010/main" val="2741160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יונים">
  <a:themeElements>
    <a:clrScheme name="גווני אפור">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יונים">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יונים">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1720</TotalTime>
  <Words>2109</Words>
  <Application>Microsoft Office PowerPoint</Application>
  <PresentationFormat>מסך רחב</PresentationFormat>
  <Paragraphs>146</Paragraphs>
  <Slides>16</Slides>
  <Notes>0</Notes>
  <HiddenSlides>0</HiddenSlides>
  <MMClips>4</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16</vt:i4>
      </vt:variant>
    </vt:vector>
  </HeadingPairs>
  <TitlesOfParts>
    <vt:vector size="22" baseType="lpstr">
      <vt:lpstr>Arial</vt:lpstr>
      <vt:lpstr>Century Gothic</vt:lpstr>
      <vt:lpstr>Courier New</vt:lpstr>
      <vt:lpstr>Times New Roman</vt:lpstr>
      <vt:lpstr>Wingdings 3</vt:lpstr>
      <vt:lpstr>יונים</vt:lpstr>
      <vt:lpstr>יום הזיכרון לחללי מערכות ישראל ולנפגעי פעולות האיבה</vt:lpstr>
      <vt:lpstr>מצגת של PowerPoint</vt:lpstr>
      <vt:lpstr>יום הזיכרון...</vt:lpstr>
      <vt:lpstr>בלדה לחובש יהורם גאון  מילים: דן אלמגור לחן: אפי נצר</vt:lpstr>
      <vt:lpstr>מצגת של PowerPoint</vt:lpstr>
      <vt:lpstr>בלדה לחובש- הסיפור מאחורי...</vt:lpstr>
      <vt:lpstr>שאלות לדיון...</vt:lpstr>
      <vt:lpstr>החיטה צומחת שוב הגבעטרון  מילים: דורית צמרת לחן: חיים ברקני</vt:lpstr>
      <vt:lpstr>מצגת של PowerPoint</vt:lpstr>
      <vt:lpstr>החיטה צומחת שוב...</vt:lpstr>
      <vt:lpstr>החיטה צומחת שוב...</vt:lpstr>
      <vt:lpstr>מצגת של PowerPoint</vt:lpstr>
      <vt:lpstr>שאלות לדיון</vt:lpstr>
      <vt:lpstr>מצגת של PowerPoint</vt:lpstr>
      <vt:lpstr>גבעת התחמושת- הסיפור מאחורי...</vt:lpstr>
      <vt:lpstr>סיפור גבורה מהקרב...</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sharonam33@gmail.com</dc:creator>
  <cp:lastModifiedBy>Ami CAstiel</cp:lastModifiedBy>
  <cp:revision>25</cp:revision>
  <dcterms:created xsi:type="dcterms:W3CDTF">2018-04-05T12:51:18Z</dcterms:created>
  <dcterms:modified xsi:type="dcterms:W3CDTF">2018-04-08T06:41:00Z</dcterms:modified>
</cp:coreProperties>
</file>