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8" r:id="rId2"/>
    <p:sldMasterId id="2147483749" r:id="rId3"/>
  </p:sldMasterIdLst>
  <p:sldIdLst>
    <p:sldId id="256" r:id="rId4"/>
    <p:sldId id="257" r:id="rId5"/>
    <p:sldId id="266" r:id="rId6"/>
    <p:sldId id="288" r:id="rId7"/>
    <p:sldId id="268" r:id="rId8"/>
    <p:sldId id="290" r:id="rId9"/>
    <p:sldId id="269" r:id="rId10"/>
    <p:sldId id="271" r:id="rId11"/>
    <p:sldId id="272" r:id="rId12"/>
    <p:sldId id="279" r:id="rId13"/>
    <p:sldId id="273" r:id="rId14"/>
    <p:sldId id="289" r:id="rId15"/>
    <p:sldId id="274" r:id="rId16"/>
    <p:sldId id="275" r:id="rId17"/>
    <p:sldId id="276" r:id="rId18"/>
    <p:sldId id="277" r:id="rId19"/>
    <p:sldId id="278" r:id="rId20"/>
    <p:sldId id="281" r:id="rId21"/>
    <p:sldId id="282" r:id="rId22"/>
    <p:sldId id="283" r:id="rId23"/>
    <p:sldId id="284" r:id="rId24"/>
    <p:sldId id="285" r:id="rId25"/>
    <p:sldId id="286" r:id="rId26"/>
    <p:sldId id="287" r:id="rId27"/>
    <p:sldId id="292" r:id="rId28"/>
    <p:sldId id="293" r:id="rId29"/>
    <p:sldId id="294" r:id="rId30"/>
    <p:sldId id="295" r:id="rId3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5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2">
        <a:schemeClr val="bg1"/>
      </p:bgRef>
    </p:bg>
    <p:spTree>
      <p:nvGrpSpPr>
        <p:cNvPr id="1" name=""/>
        <p:cNvGrpSpPr/>
        <p:nvPr/>
      </p:nvGrpSpPr>
      <p:grpSpPr>
        <a:xfrm>
          <a:off x="0" y="0"/>
          <a:ext cx="0" cy="0"/>
          <a:chOff x="0" y="0"/>
          <a:chExt cx="0" cy="0"/>
        </a:xfrm>
      </p:grpSpPr>
      <p:sp>
        <p:nvSpPr>
          <p:cNvPr id="8" name="מלבן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חבר ישר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כותרת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e-IL" smtClean="0"/>
              <a:t>לחץ כדי לערוך סגנון כותרת של תבנית בסיס</a:t>
            </a:r>
            <a:endParaRPr kumimoji="0" lang="en-US"/>
          </a:p>
        </p:txBody>
      </p:sp>
      <p:sp>
        <p:nvSpPr>
          <p:cNvPr id="25" name="כותרת משנה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31" name="מציין מיקום של תאריך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09E1604-5F7A-4AF4-995B-98CE4D6E7255}" type="datetimeFigureOut">
              <a:rPr lang="he-IL" smtClean="0"/>
              <a:t>י"ט/חשון/תשע"ז</a:t>
            </a:fld>
            <a:endParaRPr lang="he-IL"/>
          </a:p>
        </p:txBody>
      </p:sp>
      <p:sp>
        <p:nvSpPr>
          <p:cNvPr id="18" name="מציין מיקום של כותרת תחתונה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e-IL"/>
          </a:p>
        </p:txBody>
      </p:sp>
      <p:sp>
        <p:nvSpPr>
          <p:cNvPr id="29" name="מציין מיקום של מספר שקופית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38013DD-5997-4216-B733-1D0C244ABFEE}"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09E1604-5F7A-4AF4-995B-98CE4D6E7255}" type="datetimeFigureOut">
              <a:rPr lang="he-IL" smtClean="0"/>
              <a:t>י"ט/חשון/תשע"ז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E38013DD-5997-4216-B733-1D0C244ABFEE}"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53200" y="274955"/>
            <a:ext cx="1524000" cy="5851525"/>
          </a:xfrm>
        </p:spPr>
        <p:txBody>
          <a:bodyPr vert="eaVert" ancho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2"/>
            <a:ext cx="60198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4242816" y="6557946"/>
            <a:ext cx="2002464" cy="226902"/>
          </a:xfrm>
        </p:spPr>
        <p:txBody>
          <a:bodyPr/>
          <a:lstStyle>
            <a:extLst/>
          </a:lstStyle>
          <a:p>
            <a:fld id="{C09E1604-5F7A-4AF4-995B-98CE4D6E7255}" type="datetimeFigureOut">
              <a:rPr lang="he-IL" smtClean="0"/>
              <a:t>י"ט/חשון/תשע"ז</a:t>
            </a:fld>
            <a:endParaRPr lang="he-IL"/>
          </a:p>
        </p:txBody>
      </p:sp>
      <p:sp>
        <p:nvSpPr>
          <p:cNvPr id="5" name="מציין מיקום של כותרת תחתונה 4"/>
          <p:cNvSpPr>
            <a:spLocks noGrp="1"/>
          </p:cNvSpPr>
          <p:nvPr>
            <p:ph type="ftr" sz="quarter" idx="11"/>
          </p:nvPr>
        </p:nvSpPr>
        <p:spPr>
          <a:xfrm>
            <a:off x="457200" y="6556248"/>
            <a:ext cx="3657600" cy="228600"/>
          </a:xfrm>
        </p:spPr>
        <p:txBody>
          <a:bodyPr/>
          <a:lstStyle>
            <a:extLst/>
          </a:lstStyle>
          <a:p>
            <a:endParaRPr lang="he-IL"/>
          </a:p>
        </p:txBody>
      </p:sp>
      <p:sp>
        <p:nvSpPr>
          <p:cNvPr id="6" name="מציין מיקום של מספר שקופית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38013DD-5997-4216-B733-1D0C244ABFEE}" type="slidenum">
              <a:rPr lang="he-IL" smtClean="0"/>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5" name="Footer Placeholder 4"/>
          <p:cNvSpPr>
            <a:spLocks noGrp="1"/>
          </p:cNvSpPr>
          <p:nvPr>
            <p:ph type="ftr" sz="quarter" idx="11"/>
          </p:nvPr>
        </p:nvSpPr>
        <p:spPr/>
        <p:txBody>
          <a:bodyPr/>
          <a:lstStyle/>
          <a:p>
            <a:endParaRPr lang="he-IL"/>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38013DD-5997-4216-B733-1D0C244ABFEE}" type="slidenum">
              <a:rPr lang="he-IL" smtClean="0"/>
              <a:t>‹#›</a:t>
            </a:fld>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38013DD-5997-4216-B733-1D0C244ABFEE}" type="slidenum">
              <a:rPr lang="he-IL" smtClean="0"/>
              <a:t>‹#›</a:t>
            </a:fld>
            <a:endParaRPr lang="he-I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8" name="Slide Number Placeholder 7"/>
          <p:cNvSpPr>
            <a:spLocks noGrp="1"/>
          </p:cNvSpPr>
          <p:nvPr>
            <p:ph type="sldNum" sz="quarter" idx="11"/>
          </p:nvPr>
        </p:nvSpPr>
        <p:spPr/>
        <p:txBody>
          <a:bodyPr/>
          <a:lstStyle/>
          <a:p>
            <a:fld id="{E38013DD-5997-4216-B733-1D0C244ABFEE}" type="slidenum">
              <a:rPr lang="he-IL" smtClean="0"/>
              <a:t>‹#›</a:t>
            </a:fld>
            <a:endParaRPr lang="he-IL"/>
          </a:p>
        </p:txBody>
      </p:sp>
      <p:sp>
        <p:nvSpPr>
          <p:cNvPr id="9" name="Footer Placeholder 8"/>
          <p:cNvSpPr>
            <a:spLocks noGrp="1"/>
          </p:cNvSpPr>
          <p:nvPr>
            <p:ph type="ftr" sz="quarter" idx="12"/>
          </p:nvPr>
        </p:nvSpPr>
        <p:spPr/>
        <p:txBody>
          <a:bodyPr/>
          <a:lstStyle/>
          <a:p>
            <a:endParaRPr lang="he-I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38013DD-5997-4216-B733-1D0C244ABFEE}" type="slidenum">
              <a:rPr lang="he-IL" smtClean="0"/>
              <a:t>‹#›</a:t>
            </a:fld>
            <a:endParaRPr lang="he-I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he-IL" smtClean="0"/>
              <a:t>לחץ כדי לערוך סגנונות טקסט של תבנית בסיס</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38013DD-5997-4216-B733-1D0C244ABFEE}" type="slidenum">
              <a:rPr lang="he-IL" smtClean="0"/>
              <a:t>‹#›</a:t>
            </a:fld>
            <a:endParaRPr lang="he-I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38013DD-5997-4216-B733-1D0C244ABFEE}" type="slidenum">
              <a:rPr lang="he-IL" smtClean="0"/>
              <a:t>‹#›</a:t>
            </a:fld>
            <a:endParaRPr lang="he-I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38013DD-5997-4216-B733-1D0C244ABFEE}" type="slidenum">
              <a:rPr lang="he-IL" smtClean="0"/>
              <a:t>‹#›</a:t>
            </a:fld>
            <a:endParaRPr lang="he-I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38013DD-5997-4216-B733-1D0C244ABFEE}"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09E1604-5F7A-4AF4-995B-98CE4D6E7255}" type="datetimeFigureOut">
              <a:rPr lang="he-IL" smtClean="0"/>
              <a:t>י"ט/חשון/תשע"ז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E38013DD-5997-4216-B733-1D0C244ABFEE}" type="slidenum">
              <a:rPr lang="he-IL" smtClean="0"/>
              <a:t>‹#›</a:t>
            </a:fld>
            <a:endParaRPr lang="he-I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38013DD-5997-4216-B733-1D0C244ABFEE}" type="slidenum">
              <a:rPr lang="he-IL" smtClean="0"/>
              <a:t>‹#›</a:t>
            </a:fld>
            <a:endParaRPr lang="he-IL"/>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he-IL" smtClean="0"/>
              <a:t>לחץ כדי לערוך סגנון כותרת של תבנית בסיס</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38013DD-5997-4216-B733-1D0C244ABFEE}" type="slidenum">
              <a:rPr lang="he-IL" smtClean="0"/>
              <a:t>‹#›</a:t>
            </a:fld>
            <a:endParaRPr lang="he-I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09E1604-5F7A-4AF4-995B-98CE4D6E7255}" type="datetimeFigureOut">
              <a:rPr lang="he-IL" smtClean="0"/>
              <a:t>י"ט/חשון/תשע"ז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38013DD-5997-4216-B733-1D0C244ABFEE}" type="slidenum">
              <a:rPr lang="he-IL" smtClean="0"/>
              <a:t>‹#›</a:t>
            </a:fld>
            <a:endParaRPr lang="he-I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pPr>
              <a:defRPr/>
            </a:pPr>
            <a:endParaRPr lang="en-US" altLang="en-US">
              <a:solidFill>
                <a:srgbClr val="000000"/>
              </a:solidFill>
            </a:endParaRPr>
          </a:p>
        </p:txBody>
      </p:sp>
      <p:sp>
        <p:nvSpPr>
          <p:cNvPr id="5" name="מציין מיקום של כותרת תחתונה 4"/>
          <p:cNvSpPr>
            <a:spLocks noGrp="1"/>
          </p:cNvSpPr>
          <p:nvPr>
            <p:ph type="ftr" sz="quarter" idx="11"/>
          </p:nvPr>
        </p:nvSpPr>
        <p:spPr/>
        <p:txBody>
          <a:bodyPr/>
          <a:lstStyle/>
          <a:p>
            <a:pPr>
              <a:defRPr/>
            </a:pPr>
            <a:endParaRPr lang="en-US" altLang="en-US">
              <a:solidFill>
                <a:srgbClr val="000000"/>
              </a:solidFill>
            </a:endParaRPr>
          </a:p>
        </p:txBody>
      </p:sp>
      <p:sp>
        <p:nvSpPr>
          <p:cNvPr id="6" name="מציין מיקום של מספר שקופית 5"/>
          <p:cNvSpPr>
            <a:spLocks noGrp="1"/>
          </p:cNvSpPr>
          <p:nvPr>
            <p:ph type="sldNum" sz="quarter" idx="12"/>
          </p:nvPr>
        </p:nvSpPr>
        <p:spPr/>
        <p:txBody>
          <a:bodyPr/>
          <a:lstStyle/>
          <a:p>
            <a:fld id="{95B6B4AC-55A1-47E1-83BE-618D0B6D421D}"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479824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ltLang="en-US">
              <a:solidFill>
                <a:srgbClr val="000000"/>
              </a:solidFill>
            </a:endParaRPr>
          </a:p>
        </p:txBody>
      </p:sp>
      <p:sp>
        <p:nvSpPr>
          <p:cNvPr id="5" name="מציין מיקום של כותרת תחתונה 4"/>
          <p:cNvSpPr>
            <a:spLocks noGrp="1"/>
          </p:cNvSpPr>
          <p:nvPr>
            <p:ph type="ftr" sz="quarter" idx="11"/>
          </p:nvPr>
        </p:nvSpPr>
        <p:spPr/>
        <p:txBody>
          <a:bodyPr/>
          <a:lstStyle/>
          <a:p>
            <a:pPr>
              <a:defRPr/>
            </a:pPr>
            <a:endParaRPr lang="en-US" altLang="en-US">
              <a:solidFill>
                <a:srgbClr val="000000"/>
              </a:solidFill>
            </a:endParaRPr>
          </a:p>
        </p:txBody>
      </p:sp>
      <p:sp>
        <p:nvSpPr>
          <p:cNvPr id="6" name="מציין מיקום של מספר שקופית 5"/>
          <p:cNvSpPr>
            <a:spLocks noGrp="1"/>
          </p:cNvSpPr>
          <p:nvPr>
            <p:ph type="sldNum" sz="quarter" idx="12"/>
          </p:nvPr>
        </p:nvSpPr>
        <p:spPr/>
        <p:txBody>
          <a:bodyPr/>
          <a:lstStyle/>
          <a:p>
            <a:fld id="{E8DD8974-9BA5-4E11-805A-1AE86E79A958}"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27970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pPr>
              <a:defRPr/>
            </a:pPr>
            <a:endParaRPr lang="en-US" altLang="en-US">
              <a:solidFill>
                <a:srgbClr val="000000"/>
              </a:solidFill>
            </a:endParaRPr>
          </a:p>
        </p:txBody>
      </p:sp>
      <p:sp>
        <p:nvSpPr>
          <p:cNvPr id="5" name="מציין מיקום של כותרת תחתונה 4"/>
          <p:cNvSpPr>
            <a:spLocks noGrp="1"/>
          </p:cNvSpPr>
          <p:nvPr>
            <p:ph type="ftr" sz="quarter" idx="11"/>
          </p:nvPr>
        </p:nvSpPr>
        <p:spPr/>
        <p:txBody>
          <a:bodyPr/>
          <a:lstStyle/>
          <a:p>
            <a:pPr>
              <a:defRPr/>
            </a:pPr>
            <a:endParaRPr lang="en-US" altLang="en-US">
              <a:solidFill>
                <a:srgbClr val="000000"/>
              </a:solidFill>
            </a:endParaRPr>
          </a:p>
        </p:txBody>
      </p:sp>
      <p:sp>
        <p:nvSpPr>
          <p:cNvPr id="6" name="מציין מיקום של מספר שקופית 5"/>
          <p:cNvSpPr>
            <a:spLocks noGrp="1"/>
          </p:cNvSpPr>
          <p:nvPr>
            <p:ph type="sldNum" sz="quarter" idx="12"/>
          </p:nvPr>
        </p:nvSpPr>
        <p:spPr/>
        <p:txBody>
          <a:bodyPr/>
          <a:lstStyle/>
          <a:p>
            <a:fld id="{31F10008-587C-4C65-BDBD-60B5C98F49BF}"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702797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pPr>
              <a:defRPr/>
            </a:pPr>
            <a:endParaRPr lang="en-US" altLang="en-US">
              <a:solidFill>
                <a:srgbClr val="000000"/>
              </a:solidFill>
            </a:endParaRPr>
          </a:p>
        </p:txBody>
      </p:sp>
      <p:sp>
        <p:nvSpPr>
          <p:cNvPr id="6" name="מציין מיקום של כותרת תחתונה 5"/>
          <p:cNvSpPr>
            <a:spLocks noGrp="1"/>
          </p:cNvSpPr>
          <p:nvPr>
            <p:ph type="ftr" sz="quarter" idx="11"/>
          </p:nvPr>
        </p:nvSpPr>
        <p:spPr/>
        <p:txBody>
          <a:bodyPr/>
          <a:lstStyle/>
          <a:p>
            <a:pPr>
              <a:defRPr/>
            </a:pPr>
            <a:endParaRPr lang="en-US" altLang="en-US">
              <a:solidFill>
                <a:srgbClr val="000000"/>
              </a:solidFill>
            </a:endParaRPr>
          </a:p>
        </p:txBody>
      </p:sp>
      <p:sp>
        <p:nvSpPr>
          <p:cNvPr id="7" name="מציין מיקום של מספר שקופית 6"/>
          <p:cNvSpPr>
            <a:spLocks noGrp="1"/>
          </p:cNvSpPr>
          <p:nvPr>
            <p:ph type="sldNum" sz="quarter" idx="12"/>
          </p:nvPr>
        </p:nvSpPr>
        <p:spPr/>
        <p:txBody>
          <a:bodyPr/>
          <a:lstStyle/>
          <a:p>
            <a:fld id="{13FEBA7E-FD0A-490C-A0A6-999549AFAC4A}"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191691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pPr>
              <a:defRPr/>
            </a:pPr>
            <a:endParaRPr lang="en-US" altLang="en-US">
              <a:solidFill>
                <a:srgbClr val="000000"/>
              </a:solidFill>
            </a:endParaRPr>
          </a:p>
        </p:txBody>
      </p:sp>
      <p:sp>
        <p:nvSpPr>
          <p:cNvPr id="8" name="מציין מיקום של כותרת תחתונה 7"/>
          <p:cNvSpPr>
            <a:spLocks noGrp="1"/>
          </p:cNvSpPr>
          <p:nvPr>
            <p:ph type="ftr" sz="quarter" idx="11"/>
          </p:nvPr>
        </p:nvSpPr>
        <p:spPr/>
        <p:txBody>
          <a:bodyPr/>
          <a:lstStyle/>
          <a:p>
            <a:pPr>
              <a:defRPr/>
            </a:pPr>
            <a:endParaRPr lang="en-US" altLang="en-US">
              <a:solidFill>
                <a:srgbClr val="000000"/>
              </a:solidFill>
            </a:endParaRPr>
          </a:p>
        </p:txBody>
      </p:sp>
      <p:sp>
        <p:nvSpPr>
          <p:cNvPr id="9" name="מציין מיקום של מספר שקופית 8"/>
          <p:cNvSpPr>
            <a:spLocks noGrp="1"/>
          </p:cNvSpPr>
          <p:nvPr>
            <p:ph type="sldNum" sz="quarter" idx="12"/>
          </p:nvPr>
        </p:nvSpPr>
        <p:spPr/>
        <p:txBody>
          <a:bodyPr/>
          <a:lstStyle/>
          <a:p>
            <a:fld id="{142B5825-1EE8-4507-BCB9-0C0EC29A4E27}"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58198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pPr>
              <a:defRPr/>
            </a:pPr>
            <a:endParaRPr lang="en-US" altLang="en-US">
              <a:solidFill>
                <a:srgbClr val="000000"/>
              </a:solidFill>
            </a:endParaRPr>
          </a:p>
        </p:txBody>
      </p:sp>
      <p:sp>
        <p:nvSpPr>
          <p:cNvPr id="4" name="מציין מיקום של כותרת תחתונה 3"/>
          <p:cNvSpPr>
            <a:spLocks noGrp="1"/>
          </p:cNvSpPr>
          <p:nvPr>
            <p:ph type="ftr" sz="quarter" idx="11"/>
          </p:nvPr>
        </p:nvSpPr>
        <p:spPr/>
        <p:txBody>
          <a:bodyPr/>
          <a:lstStyle/>
          <a:p>
            <a:pPr>
              <a:defRPr/>
            </a:pPr>
            <a:endParaRPr lang="en-US" altLang="en-US">
              <a:solidFill>
                <a:srgbClr val="000000"/>
              </a:solidFill>
            </a:endParaRPr>
          </a:p>
        </p:txBody>
      </p:sp>
      <p:sp>
        <p:nvSpPr>
          <p:cNvPr id="5" name="מציין מיקום של מספר שקופית 4"/>
          <p:cNvSpPr>
            <a:spLocks noGrp="1"/>
          </p:cNvSpPr>
          <p:nvPr>
            <p:ph type="sldNum" sz="quarter" idx="12"/>
          </p:nvPr>
        </p:nvSpPr>
        <p:spPr/>
        <p:txBody>
          <a:bodyPr/>
          <a:lstStyle/>
          <a:p>
            <a:fld id="{3965150C-FB24-4CD0-B228-D26054D6E63F}"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24634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pPr>
              <a:defRPr/>
            </a:pPr>
            <a:endParaRPr lang="en-US" altLang="en-US">
              <a:solidFill>
                <a:srgbClr val="000000"/>
              </a:solidFill>
            </a:endParaRPr>
          </a:p>
        </p:txBody>
      </p:sp>
      <p:sp>
        <p:nvSpPr>
          <p:cNvPr id="3" name="מציין מיקום של כותרת תחתונה 2"/>
          <p:cNvSpPr>
            <a:spLocks noGrp="1"/>
          </p:cNvSpPr>
          <p:nvPr>
            <p:ph type="ftr" sz="quarter" idx="11"/>
          </p:nvPr>
        </p:nvSpPr>
        <p:spPr/>
        <p:txBody>
          <a:bodyPr/>
          <a:lstStyle/>
          <a:p>
            <a:pPr>
              <a:defRPr/>
            </a:pPr>
            <a:endParaRPr lang="en-US" altLang="en-US">
              <a:solidFill>
                <a:srgbClr val="000000"/>
              </a:solidFill>
            </a:endParaRPr>
          </a:p>
        </p:txBody>
      </p:sp>
      <p:sp>
        <p:nvSpPr>
          <p:cNvPr id="4" name="מציין מיקום של מספר שקופית 3"/>
          <p:cNvSpPr>
            <a:spLocks noGrp="1"/>
          </p:cNvSpPr>
          <p:nvPr>
            <p:ph type="sldNum" sz="quarter" idx="12"/>
          </p:nvPr>
        </p:nvSpPr>
        <p:spPr/>
        <p:txBody>
          <a:bodyPr/>
          <a:lstStyle/>
          <a:p>
            <a:fld id="{7907E482-C81D-455E-B13E-7D82B04BA3BE}"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5045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09E1604-5F7A-4AF4-995B-98CE4D6E7255}" type="datetimeFigureOut">
              <a:rPr lang="he-IL" smtClean="0"/>
              <a:t>י"ט/חשון/תשע"ז</a:t>
            </a:fld>
            <a:endParaRPr lang="he-IL"/>
          </a:p>
        </p:txBody>
      </p:sp>
      <p:sp>
        <p:nvSpPr>
          <p:cNvPr id="5" name="מציין מיקום של כותרת תחתונה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e-IL"/>
          </a:p>
        </p:txBody>
      </p:sp>
      <p:sp>
        <p:nvSpPr>
          <p:cNvPr id="6" name="מציין מיקום של מספר שקופית 5"/>
          <p:cNvSpPr>
            <a:spLocks noGrp="1"/>
          </p:cNvSpPr>
          <p:nvPr>
            <p:ph type="sldNum" sz="quarter" idx="12"/>
          </p:nvPr>
        </p:nvSpPr>
        <p:spPr>
          <a:xfrm>
            <a:off x="6733952" y="6555112"/>
            <a:ext cx="588336" cy="228600"/>
          </a:xfrm>
        </p:spPr>
        <p:txBody>
          <a:bodyPr/>
          <a:lstStyle>
            <a:extLst/>
          </a:lstStyle>
          <a:p>
            <a:fld id="{E38013DD-5997-4216-B733-1D0C244ABFEE}"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endParaRPr lang="en-US" altLang="en-US">
              <a:solidFill>
                <a:srgbClr val="000000"/>
              </a:solidFill>
            </a:endParaRPr>
          </a:p>
        </p:txBody>
      </p:sp>
      <p:sp>
        <p:nvSpPr>
          <p:cNvPr id="6" name="מציין מיקום של כותרת תחתונה 5"/>
          <p:cNvSpPr>
            <a:spLocks noGrp="1"/>
          </p:cNvSpPr>
          <p:nvPr>
            <p:ph type="ftr" sz="quarter" idx="11"/>
          </p:nvPr>
        </p:nvSpPr>
        <p:spPr/>
        <p:txBody>
          <a:bodyPr/>
          <a:lstStyle/>
          <a:p>
            <a:pPr>
              <a:defRPr/>
            </a:pPr>
            <a:endParaRPr lang="en-US" altLang="en-US">
              <a:solidFill>
                <a:srgbClr val="000000"/>
              </a:solidFill>
            </a:endParaRPr>
          </a:p>
        </p:txBody>
      </p:sp>
      <p:sp>
        <p:nvSpPr>
          <p:cNvPr id="7" name="מציין מיקום של מספר שקופית 6"/>
          <p:cNvSpPr>
            <a:spLocks noGrp="1"/>
          </p:cNvSpPr>
          <p:nvPr>
            <p:ph type="sldNum" sz="quarter" idx="12"/>
          </p:nvPr>
        </p:nvSpPr>
        <p:spPr/>
        <p:txBody>
          <a:bodyPr/>
          <a:lstStyle/>
          <a:p>
            <a:fld id="{BBEE2CDB-8AD2-4D36-A9EA-41FE4B8FAC2F}"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4582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endParaRPr lang="en-US" altLang="en-US">
              <a:solidFill>
                <a:srgbClr val="000000"/>
              </a:solidFill>
            </a:endParaRPr>
          </a:p>
        </p:txBody>
      </p:sp>
      <p:sp>
        <p:nvSpPr>
          <p:cNvPr id="6" name="מציין מיקום של כותרת תחתונה 5"/>
          <p:cNvSpPr>
            <a:spLocks noGrp="1"/>
          </p:cNvSpPr>
          <p:nvPr>
            <p:ph type="ftr" sz="quarter" idx="11"/>
          </p:nvPr>
        </p:nvSpPr>
        <p:spPr/>
        <p:txBody>
          <a:bodyPr/>
          <a:lstStyle/>
          <a:p>
            <a:pPr>
              <a:defRPr/>
            </a:pPr>
            <a:endParaRPr lang="en-US" altLang="en-US">
              <a:solidFill>
                <a:srgbClr val="000000"/>
              </a:solidFill>
            </a:endParaRPr>
          </a:p>
        </p:txBody>
      </p:sp>
      <p:sp>
        <p:nvSpPr>
          <p:cNvPr id="7" name="מציין מיקום של מספר שקופית 6"/>
          <p:cNvSpPr>
            <a:spLocks noGrp="1"/>
          </p:cNvSpPr>
          <p:nvPr>
            <p:ph type="sldNum" sz="quarter" idx="12"/>
          </p:nvPr>
        </p:nvSpPr>
        <p:spPr/>
        <p:txBody>
          <a:bodyPr/>
          <a:lstStyle/>
          <a:p>
            <a:fld id="{87F74F09-A56C-4937-9F46-E750AC926D19}"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076014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ltLang="en-US">
              <a:solidFill>
                <a:srgbClr val="000000"/>
              </a:solidFill>
            </a:endParaRPr>
          </a:p>
        </p:txBody>
      </p:sp>
      <p:sp>
        <p:nvSpPr>
          <p:cNvPr id="5" name="מציין מיקום של כותרת תחתונה 4"/>
          <p:cNvSpPr>
            <a:spLocks noGrp="1"/>
          </p:cNvSpPr>
          <p:nvPr>
            <p:ph type="ftr" sz="quarter" idx="11"/>
          </p:nvPr>
        </p:nvSpPr>
        <p:spPr/>
        <p:txBody>
          <a:bodyPr/>
          <a:lstStyle/>
          <a:p>
            <a:pPr>
              <a:defRPr/>
            </a:pPr>
            <a:endParaRPr lang="en-US" altLang="en-US">
              <a:solidFill>
                <a:srgbClr val="000000"/>
              </a:solidFill>
            </a:endParaRPr>
          </a:p>
        </p:txBody>
      </p:sp>
      <p:sp>
        <p:nvSpPr>
          <p:cNvPr id="6" name="מציין מיקום של מספר שקופית 5"/>
          <p:cNvSpPr>
            <a:spLocks noGrp="1"/>
          </p:cNvSpPr>
          <p:nvPr>
            <p:ph type="sldNum" sz="quarter" idx="12"/>
          </p:nvPr>
        </p:nvSpPr>
        <p:spPr/>
        <p:txBody>
          <a:bodyPr/>
          <a:lstStyle/>
          <a:p>
            <a:fld id="{C542CF18-644C-43AE-B192-F63448D5301A}"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131981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ltLang="en-US">
              <a:solidFill>
                <a:srgbClr val="000000"/>
              </a:solidFill>
            </a:endParaRPr>
          </a:p>
        </p:txBody>
      </p:sp>
      <p:sp>
        <p:nvSpPr>
          <p:cNvPr id="5" name="מציין מיקום של כותרת תחתונה 4"/>
          <p:cNvSpPr>
            <a:spLocks noGrp="1"/>
          </p:cNvSpPr>
          <p:nvPr>
            <p:ph type="ftr" sz="quarter" idx="11"/>
          </p:nvPr>
        </p:nvSpPr>
        <p:spPr/>
        <p:txBody>
          <a:bodyPr/>
          <a:lstStyle/>
          <a:p>
            <a:pPr>
              <a:defRPr/>
            </a:pPr>
            <a:endParaRPr lang="en-US" altLang="en-US">
              <a:solidFill>
                <a:srgbClr val="000000"/>
              </a:solidFill>
            </a:endParaRPr>
          </a:p>
        </p:txBody>
      </p:sp>
      <p:sp>
        <p:nvSpPr>
          <p:cNvPr id="6" name="מציין מיקום של מספר שקופית 5"/>
          <p:cNvSpPr>
            <a:spLocks noGrp="1"/>
          </p:cNvSpPr>
          <p:nvPr>
            <p:ph type="sldNum" sz="quarter" idx="12"/>
          </p:nvPr>
        </p:nvSpPr>
        <p:spPr/>
        <p:txBody>
          <a:bodyPr/>
          <a:lstStyle/>
          <a:p>
            <a:fld id="{4F21E684-5EB2-4477-A0D3-61D0491B34A1}" type="slidenum">
              <a:rPr lang="he-IL"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806070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x">
  <p:cSld name="כותרת, תוכן ו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7813"/>
            <a:ext cx="8229600" cy="1139825"/>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307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648200" y="1600200"/>
            <a:ext cx="4038600" cy="45307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44896A1-3811-49EA-8CEC-EEE95260AF29}" type="slidenum">
              <a:rPr lang="he-IL"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960985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7813"/>
            <a:ext cx="8229600" cy="1139825"/>
          </a:xfrm>
        </p:spPr>
        <p:txBody>
          <a:bodyPr/>
          <a:lstStyle/>
          <a:p>
            <a:r>
              <a:rPr lang="he-IL" smtClean="0"/>
              <a:t>לחץ כדי לערוך סגנון כותרת של תבנית בסיס</a:t>
            </a:r>
            <a:endParaRPr lang="he-IL"/>
          </a:p>
        </p:txBody>
      </p:sp>
      <p:sp>
        <p:nvSpPr>
          <p:cNvPr id="3" name="מציין מיקום של טבלה 2"/>
          <p:cNvSpPr>
            <a:spLocks noGrp="1"/>
          </p:cNvSpPr>
          <p:nvPr>
            <p:ph type="tbl" idx="1"/>
          </p:nvPr>
        </p:nvSpPr>
        <p:spPr>
          <a:xfrm>
            <a:off x="457200" y="1600200"/>
            <a:ext cx="8229600" cy="4530725"/>
          </a:xfrm>
        </p:spPr>
        <p:txBody>
          <a:bodyPr/>
          <a:lstStyle/>
          <a:p>
            <a:pPr lvl="0"/>
            <a:endParaRPr lang="he-IL"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B47BCB5-8B81-40C4-A377-9E3F8707D666}" type="slidenum">
              <a:rPr lang="he-IL"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4320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C09E1604-5F7A-4AF4-995B-98CE4D6E7255}" type="datetimeFigureOut">
              <a:rPr lang="he-IL" smtClean="0"/>
              <a:t>י"ט/חשון/תשע"ז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E38013DD-5997-4216-B733-1D0C244ABFEE}"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nchor="b"/>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C09E1604-5F7A-4AF4-995B-98CE4D6E7255}" type="datetimeFigureOut">
              <a:rPr lang="he-IL" smtClean="0"/>
              <a:t>י"ט/חשון/תשע"ז</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E38013DD-5997-4216-B733-1D0C244ABFEE}"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C09E1604-5F7A-4AF4-995B-98CE4D6E7255}" type="datetimeFigureOut">
              <a:rPr lang="he-IL" smtClean="0"/>
              <a:t>י"ט/חשון/תשע"ז</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E38013DD-5997-4216-B733-1D0C244ABFEE}"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solidFill>
                  <a:schemeClr val="tx2"/>
                </a:solidFill>
              </a:defRPr>
            </a:lvl1pPr>
            <a:extLst/>
          </a:lstStyle>
          <a:p>
            <a:fld id="{C09E1604-5F7A-4AF4-995B-98CE4D6E7255}" type="datetimeFigureOut">
              <a:rPr lang="he-IL" smtClean="0"/>
              <a:t>י"ט/חשון/תשע"ז</a:t>
            </a:fld>
            <a:endParaRPr lang="he-IL"/>
          </a:p>
        </p:txBody>
      </p:sp>
      <p:sp>
        <p:nvSpPr>
          <p:cNvPr id="3" name="מציין מיקום של כותרת תחתונה 2"/>
          <p:cNvSpPr>
            <a:spLocks noGrp="1"/>
          </p:cNvSpPr>
          <p:nvPr>
            <p:ph type="ftr" sz="quarter" idx="11"/>
          </p:nvPr>
        </p:nvSpPr>
        <p:spPr/>
        <p:txBody>
          <a:bodyPr/>
          <a:lstStyle>
            <a:lvl1pPr>
              <a:defRPr>
                <a:solidFill>
                  <a:schemeClr val="tx2"/>
                </a:solidFill>
              </a:defRPr>
            </a:lvl1pPr>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E38013DD-5997-4216-B733-1D0C244ABFEE}"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C09E1604-5F7A-4AF4-995B-98CE4D6E7255}" type="datetimeFigureOut">
              <a:rPr lang="he-IL" smtClean="0"/>
              <a:t>י"ט/חשון/תשע"ז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E38013DD-5997-4216-B733-1D0C244ABFEE}"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2"/>
      </p:bgRef>
    </p:bg>
    <p:spTree>
      <p:nvGrpSpPr>
        <p:cNvPr id="1" name=""/>
        <p:cNvGrpSpPr/>
        <p:nvPr/>
      </p:nvGrpSpPr>
      <p:grpSpPr>
        <a:xfrm>
          <a:off x="0" y="0"/>
          <a:ext cx="0" cy="0"/>
          <a:chOff x="0" y="0"/>
          <a:chExt cx="0" cy="0"/>
        </a:xfrm>
      </p:grpSpPr>
      <p:sp>
        <p:nvSpPr>
          <p:cNvPr id="8" name="מלבן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מלבן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כותרת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e-IL" smtClean="0"/>
              <a:t>לחץ כדי לערוך סגנון כותרת של תבנית בסיס</a:t>
            </a:r>
            <a:endParaRPr kumimoji="0" lang="en-US" dirty="0"/>
          </a:p>
        </p:txBody>
      </p:sp>
      <p:sp>
        <p:nvSpPr>
          <p:cNvPr id="4" name="מציין מיקום טקסט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extLst/>
          </a:lstStyle>
          <a:p>
            <a:fld id="{C09E1604-5F7A-4AF4-995B-98CE4D6E7255}" type="datetimeFigureOut">
              <a:rPr lang="he-IL" smtClean="0"/>
              <a:t>י"ט/חשון/תשע"ז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E38013DD-5997-4216-B733-1D0C244ABFEE}" type="slidenum">
              <a:rPr lang="he-IL" smtClean="0"/>
              <a:t>‹#›</a:t>
            </a:fld>
            <a:endParaRPr lang="he-IL"/>
          </a:p>
        </p:txBody>
      </p:sp>
      <p:sp>
        <p:nvSpPr>
          <p:cNvPr id="10" name="מציין מיקום של תמונה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e-IL" smtClean="0"/>
              <a:t>לחץ על הסמל כדי להוסיף תמונה</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מלבן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מציין מיקום של כותרת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e-IL" smtClean="0"/>
              <a:t>לחץ כדי לערוך סגנון כותרת של תבנית בסיס</a:t>
            </a:r>
            <a:endParaRPr kumimoji="0" lang="en-US"/>
          </a:p>
        </p:txBody>
      </p:sp>
      <p:sp>
        <p:nvSpPr>
          <p:cNvPr id="31" name="מציין מיקום טקסט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7" name="מציין מיקום של תאריך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09E1604-5F7A-4AF4-995B-98CE4D6E7255}" type="datetimeFigureOut">
              <a:rPr lang="he-IL" smtClean="0"/>
              <a:t>י"ט/חשון/תשע"ז</a:t>
            </a:fld>
            <a:endParaRPr lang="he-IL"/>
          </a:p>
        </p:txBody>
      </p:sp>
      <p:sp>
        <p:nvSpPr>
          <p:cNvPr id="4" name="מציין מיקום של כותרת תחתונה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e-IL"/>
          </a:p>
        </p:txBody>
      </p:sp>
      <p:sp>
        <p:nvSpPr>
          <p:cNvPr id="16" name="מציין מיקום של מספר שקופית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38013DD-5997-4216-B733-1D0C244ABFEE}"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09E1604-5F7A-4AF4-995B-98CE4D6E7255}" type="datetimeFigureOut">
              <a:rPr lang="he-IL" smtClean="0"/>
              <a:t>י"ט/חשון/תשע"ז</a:t>
            </a:fld>
            <a:endParaRPr lang="he-IL"/>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he-IL"/>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38013DD-5997-4216-B733-1D0C244ABFEE}" type="slidenum">
              <a:rPr lang="he-IL" smtClean="0"/>
              <a:t>‹#›</a:t>
            </a:fld>
            <a:endParaRPr lang="he-IL"/>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9E1604-5F7A-4AF4-995B-98CE4D6E7255}" type="datetimeFigureOut">
              <a:rPr lang="he-IL" smtClean="0"/>
              <a:t>י"ט/חשון/תשע"ז</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8013DD-5997-4216-B733-1D0C244ABFEE}" type="slidenum">
              <a:rPr lang="he-IL" smtClean="0"/>
              <a:t>‹#›</a:t>
            </a:fld>
            <a:endParaRPr lang="he-IL"/>
          </a:p>
        </p:txBody>
      </p:sp>
    </p:spTree>
    <p:extLst>
      <p:ext uri="{BB962C8B-B14F-4D97-AF65-F5344CB8AC3E}">
        <p14:creationId xmlns:p14="http://schemas.microsoft.com/office/powerpoint/2010/main" val="338023328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3141323" y="1052736"/>
            <a:ext cx="6002677" cy="2585323"/>
          </a:xfrm>
          <a:prstGeom prst="rect">
            <a:avLst/>
          </a:prstGeom>
          <a:noFill/>
        </p:spPr>
        <p:txBody>
          <a:bodyPr wrap="square" lIns="91440" tIns="45720" rIns="91440" bIns="45720">
            <a:spAutoFit/>
          </a:bodyPr>
          <a:lstStyle/>
          <a:p>
            <a:pPr algn="ctr"/>
            <a:r>
              <a:rPr lang="he-IL"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N Alpaca" panose="02000000000000000000" pitchFamily="2" charset="-79"/>
                <a:cs typeface="BN Alpaca" panose="02000000000000000000" pitchFamily="2" charset="-79"/>
              </a:rPr>
              <a:t>"כל החיים לפניו"</a:t>
            </a:r>
          </a:p>
          <a:p>
            <a:pPr algn="ctr"/>
            <a:endParaRPr lang="he-IL"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N Alpaca" panose="02000000000000000000" pitchFamily="2" charset="-79"/>
              <a:cs typeface="BN Alpaca" panose="02000000000000000000" pitchFamily="2" charset="-79"/>
            </a:endParaRPr>
          </a:p>
          <a:p>
            <a:pPr algn="ctr"/>
            <a:r>
              <a:rPr lang="he-IL"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N Alpaca" panose="02000000000000000000" pitchFamily="2" charset="-79"/>
                <a:cs typeface="BN Alpaca" panose="02000000000000000000" pitchFamily="2" charset="-79"/>
              </a:rPr>
              <a:t>מאת אמיל </a:t>
            </a:r>
            <a:r>
              <a:rPr lang="he-IL" sz="54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N Alpaca" panose="02000000000000000000" pitchFamily="2" charset="-79"/>
                <a:cs typeface="BN Alpaca" panose="02000000000000000000" pitchFamily="2" charset="-79"/>
              </a:rPr>
              <a:t>אז'אר</a:t>
            </a:r>
            <a:endParaRPr lang="he-IL"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N Alpaca" panose="02000000000000000000" pitchFamily="2" charset="-79"/>
              <a:cs typeface="BN Alpaca" panose="02000000000000000000" pitchFamily="2" charset="-79"/>
            </a:endParaRPr>
          </a:p>
        </p:txBody>
      </p:sp>
      <p:pic>
        <p:nvPicPr>
          <p:cNvPr id="6" name="Picture 2" descr="http://blog.tapuz.co.il/Koalit/images/%7B2654619E-771E-4056-8FF3-2B1DD30EC13D%7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3446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340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4808" y="548680"/>
            <a:ext cx="8964488" cy="5078313"/>
          </a:xfrm>
          <a:prstGeom prst="rect">
            <a:avLst/>
          </a:prstGeom>
          <a:noFill/>
        </p:spPr>
        <p:txBody>
          <a:bodyPr wrap="square" rtlCol="1">
            <a:spAutoFit/>
          </a:bodyPr>
          <a:lstStyle/>
          <a:p>
            <a:r>
              <a:rPr lang="he-IL" sz="3600" b="1" u="sng" dirty="0" smtClean="0">
                <a:solidFill>
                  <a:srgbClr val="0070C0"/>
                </a:solidFill>
                <a:latin typeface="BN Alpaca" panose="02000000000000000000" pitchFamily="2" charset="-79"/>
                <a:cs typeface="BN Alpaca" panose="02000000000000000000" pitchFamily="2" charset="-79"/>
              </a:rPr>
              <a:t>נאדין</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אישה צעירה שייכת לחברה "המהוגנת". נשואה לרופא (ד"ר </a:t>
            </a:r>
            <a:r>
              <a:rPr lang="he-IL" sz="3600" dirty="0" err="1" smtClean="0">
                <a:latin typeface="David" panose="020E0502060401010101" pitchFamily="34" charset="-79"/>
                <a:cs typeface="David" panose="020E0502060401010101" pitchFamily="34" charset="-79"/>
              </a:rPr>
              <a:t>ראמון</a:t>
            </a:r>
            <a:r>
              <a:rPr lang="he-IL" sz="3600" dirty="0" smtClean="0">
                <a:latin typeface="David" panose="020E0502060401010101" pitchFamily="34" charset="-79"/>
                <a:cs typeface="David" panose="020E0502060401010101" pitchFamily="34" charset="-79"/>
              </a:rPr>
              <a:t>) ולהם שני ילדים. נאדין מתיידדת עם מומו, כאשר היא פוגשת אותו במקרה ברחוב, מהרגע הראשון היא מפגינה כלפיו טוב לב וחמלה.</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במקצועה נאדין מדובבת סרטים.</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בסיום הסיפור נאדין מאמצת את מומו.</a:t>
            </a:r>
          </a:p>
          <a:p>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535366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4808" y="548680"/>
            <a:ext cx="8964488" cy="5632311"/>
          </a:xfrm>
          <a:prstGeom prst="rect">
            <a:avLst/>
          </a:prstGeom>
          <a:noFill/>
        </p:spPr>
        <p:txBody>
          <a:bodyPr wrap="square" rtlCol="1">
            <a:spAutoFit/>
          </a:bodyPr>
          <a:lstStyle/>
          <a:p>
            <a:r>
              <a:rPr lang="he-IL" sz="3600" b="1" u="sng" dirty="0" smtClean="0">
                <a:solidFill>
                  <a:srgbClr val="0070C0"/>
                </a:solidFill>
                <a:latin typeface="BN Alpaca" panose="02000000000000000000" pitchFamily="2" charset="-79"/>
                <a:cs typeface="BN Alpaca" panose="02000000000000000000" pitchFamily="2" charset="-79"/>
              </a:rPr>
              <a:t>אדון </a:t>
            </a:r>
            <a:r>
              <a:rPr lang="he-IL" sz="3600" b="1" u="sng" dirty="0" err="1" smtClean="0">
                <a:solidFill>
                  <a:srgbClr val="0070C0"/>
                </a:solidFill>
                <a:latin typeface="BN Alpaca" panose="02000000000000000000" pitchFamily="2" charset="-79"/>
                <a:cs typeface="BN Alpaca" panose="02000000000000000000" pitchFamily="2" charset="-79"/>
              </a:rPr>
              <a:t>חמיל</a:t>
            </a:r>
            <a:endParaRPr lang="he-IL" sz="3600" b="1" u="sng" dirty="0" smtClean="0">
              <a:solidFill>
                <a:srgbClr val="0070C0"/>
              </a:solidFill>
              <a:latin typeface="BN Alpaca" panose="02000000000000000000" pitchFamily="2" charset="-79"/>
              <a:cs typeface="BN Alpaca" panose="02000000000000000000" pitchFamily="2" charset="-79"/>
            </a:endParaRP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מוכר שטיחים בעברו. יושב קבוע בבית הקפה השכונתי. מומו נוהג לשוחח אתו. אדון </a:t>
            </a:r>
            <a:r>
              <a:rPr lang="he-IL" sz="3600" dirty="0" err="1" smtClean="0">
                <a:latin typeface="David" panose="020E0502060401010101" pitchFamily="34" charset="-79"/>
                <a:cs typeface="David" panose="020E0502060401010101" pitchFamily="34" charset="-79"/>
              </a:rPr>
              <a:t>חמיל</a:t>
            </a:r>
            <a:r>
              <a:rPr lang="he-IL" sz="3600" dirty="0" smtClean="0">
                <a:latin typeface="David" panose="020E0502060401010101" pitchFamily="34" charset="-79"/>
                <a:cs typeface="David" panose="020E0502060401010101" pitchFamily="34" charset="-79"/>
              </a:rPr>
              <a:t> מלמד אותו על הקוראן והאסלאם.</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דרך תשובתו של אדון </a:t>
            </a:r>
            <a:r>
              <a:rPr lang="he-IL" sz="3600" dirty="0" err="1" smtClean="0">
                <a:latin typeface="David" panose="020E0502060401010101" pitchFamily="34" charset="-79"/>
                <a:cs typeface="David" panose="020E0502060401010101" pitchFamily="34" charset="-79"/>
              </a:rPr>
              <a:t>חמיל</a:t>
            </a:r>
            <a:r>
              <a:rPr lang="he-IL" sz="3600" dirty="0" smtClean="0">
                <a:latin typeface="David" panose="020E0502060401010101" pitchFamily="34" charset="-79"/>
                <a:cs typeface="David" panose="020E0502060401010101" pitchFamily="34" charset="-79"/>
              </a:rPr>
              <a:t> לשאלה של מומו "האם אפשר לחיות ללא אהבה?" מתעצבת אישיותו של מומו</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מומו לומד מאדון </a:t>
            </a:r>
            <a:r>
              <a:rPr lang="he-IL" sz="3600" dirty="0" err="1" smtClean="0">
                <a:latin typeface="David" panose="020E0502060401010101" pitchFamily="34" charset="-79"/>
                <a:cs typeface="David" panose="020E0502060401010101" pitchFamily="34" charset="-79"/>
              </a:rPr>
              <a:t>חמיל</a:t>
            </a:r>
            <a:r>
              <a:rPr lang="he-IL" sz="3600" dirty="0" smtClean="0">
                <a:latin typeface="David" panose="020E0502060401010101" pitchFamily="34" charset="-79"/>
                <a:cs typeface="David" panose="020E0502060401010101" pitchFamily="34" charset="-79"/>
              </a:rPr>
              <a:t> כי המעמד החברתי והכלכלי של האדם אינו מעיד על איכותו וערכו..</a:t>
            </a:r>
          </a:p>
          <a:p>
            <a:pPr marL="571500" indent="-571500">
              <a:buFont typeface="Wingdings" panose="05000000000000000000" pitchFamily="2" charset="2"/>
              <a:buChar char="v"/>
            </a:pPr>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78283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4808" y="548680"/>
            <a:ext cx="8964488" cy="646331"/>
          </a:xfrm>
          <a:prstGeom prst="rect">
            <a:avLst/>
          </a:prstGeom>
          <a:noFill/>
        </p:spPr>
        <p:txBody>
          <a:bodyPr wrap="square" rtlCol="1">
            <a:spAutoFit/>
          </a:bodyPr>
          <a:lstStyle/>
          <a:p>
            <a:r>
              <a:rPr lang="he-IL" sz="3600" b="1" u="sng" smtClean="0">
                <a:solidFill>
                  <a:srgbClr val="0070C0"/>
                </a:solidFill>
                <a:latin typeface="BN Alpaca" panose="02000000000000000000" pitchFamily="2" charset="-79"/>
                <a:cs typeface="BN Alpaca" panose="02000000000000000000" pitchFamily="2" charset="-79"/>
              </a:rPr>
              <a:t>ד"ר כץ</a:t>
            </a:r>
            <a:endParaRPr lang="he-IL" sz="3600" b="1" u="sng" dirty="0" smtClean="0">
              <a:solidFill>
                <a:srgbClr val="0070C0"/>
              </a:solidFill>
              <a:latin typeface="BN Alpaca" panose="02000000000000000000" pitchFamily="2" charset="-79"/>
              <a:cs typeface="BN Alpaca" panose="02000000000000000000" pitchFamily="2" charset="-79"/>
            </a:endParaRPr>
          </a:p>
        </p:txBody>
      </p:sp>
      <p:sp>
        <p:nvSpPr>
          <p:cNvPr id="3" name="TextBox 2"/>
          <p:cNvSpPr txBox="1"/>
          <p:nvPr/>
        </p:nvSpPr>
        <p:spPr>
          <a:xfrm>
            <a:off x="251520" y="1212124"/>
            <a:ext cx="8727776" cy="5293757"/>
          </a:xfrm>
          <a:prstGeom prst="rect">
            <a:avLst/>
          </a:prstGeom>
          <a:noFill/>
        </p:spPr>
        <p:txBody>
          <a:bodyPr wrap="square" rtlCol="1">
            <a:spAutoFit/>
          </a:bodyPr>
          <a:lstStyle/>
          <a:p>
            <a:pPr marL="342900" indent="-342900">
              <a:buFont typeface="Wingdings" panose="05000000000000000000" pitchFamily="2" charset="2"/>
              <a:buChar char="v"/>
            </a:pPr>
            <a:r>
              <a:rPr lang="he-IL" sz="2600" dirty="0" smtClean="0">
                <a:latin typeface="David" panose="020E0502060401010101" pitchFamily="34" charset="-79"/>
                <a:cs typeface="David" panose="020E0502060401010101" pitchFamily="34" charset="-79"/>
              </a:rPr>
              <a:t>רופא יהודי שהיה ידוע בין היהודים והערבים ברובע </a:t>
            </a:r>
            <a:r>
              <a:rPr lang="he-IL" sz="2600" dirty="0" err="1" smtClean="0">
                <a:latin typeface="David" panose="020E0502060401010101" pitchFamily="34" charset="-79"/>
                <a:cs typeface="David" panose="020E0502060401010101" pitchFamily="34" charset="-79"/>
              </a:rPr>
              <a:t>בלוויל</a:t>
            </a:r>
            <a:r>
              <a:rPr lang="he-IL" sz="2600" dirty="0" smtClean="0">
                <a:latin typeface="David" panose="020E0502060401010101" pitchFamily="34" charset="-79"/>
                <a:cs typeface="David" panose="020E0502060401010101" pitchFamily="34" charset="-79"/>
              </a:rPr>
              <a:t> ברגשי החמלה שלו.</a:t>
            </a:r>
          </a:p>
          <a:p>
            <a:r>
              <a:rPr lang="he-IL" sz="2600" dirty="0" smtClean="0">
                <a:latin typeface="David" panose="020E0502060401010101" pitchFamily="34" charset="-79"/>
                <a:cs typeface="David" panose="020E0502060401010101" pitchFamily="34" charset="-79"/>
              </a:rPr>
              <a:t>הוא מטפל בכולם באהבה ומסירות ובמיוחד מעניק תשומת לב למומו.</a:t>
            </a:r>
          </a:p>
          <a:p>
            <a:r>
              <a:rPr lang="he-IL" sz="2600" dirty="0" smtClean="0">
                <a:latin typeface="David" panose="020E0502060401010101" pitchFamily="34" charset="-79"/>
                <a:cs typeface="David" panose="020E0502060401010101" pitchFamily="34" charset="-79"/>
              </a:rPr>
              <a:t>בעקבות יחסו למומו, נוצרת ביניהם חברות הגורמת למומו לבקר אותו במרפאה גם כשאינו חולה.</a:t>
            </a:r>
          </a:p>
          <a:p>
            <a:r>
              <a:rPr lang="he-IL" sz="2600" dirty="0" smtClean="0">
                <a:latin typeface="David" panose="020E0502060401010101" pitchFamily="34" charset="-79"/>
                <a:cs typeface="David" panose="020E0502060401010101" pitchFamily="34" charset="-79"/>
              </a:rPr>
              <a:t>מומו נהנה מהשיחות </a:t>
            </a:r>
            <a:r>
              <a:rPr lang="he-IL" sz="2600" dirty="0" err="1" smtClean="0">
                <a:latin typeface="David" panose="020E0502060401010101" pitchFamily="34" charset="-79"/>
                <a:cs typeface="David" panose="020E0502060401010101" pitchFamily="34" charset="-79"/>
              </a:rPr>
              <a:t>איתו</a:t>
            </a:r>
            <a:r>
              <a:rPr lang="he-IL" sz="2600" dirty="0" smtClean="0">
                <a:latin typeface="David" panose="020E0502060401010101" pitchFamily="34" charset="-79"/>
                <a:cs typeface="David" panose="020E0502060401010101" pitchFamily="34" charset="-79"/>
              </a:rPr>
              <a:t> ומכך שהוא מלטף את שיערו ומתייחס אליו.</a:t>
            </a:r>
          </a:p>
          <a:p>
            <a:endParaRPr lang="he-IL" sz="2600" dirty="0">
              <a:latin typeface="David" panose="020E0502060401010101" pitchFamily="34" charset="-79"/>
              <a:cs typeface="David" panose="020E0502060401010101" pitchFamily="34" charset="-79"/>
            </a:endParaRPr>
          </a:p>
          <a:p>
            <a:pPr marL="342900" indent="-342900">
              <a:buFont typeface="Wingdings" panose="05000000000000000000" pitchFamily="2" charset="2"/>
              <a:buChar char="v"/>
            </a:pPr>
            <a:r>
              <a:rPr lang="he-IL" sz="2600" dirty="0" smtClean="0">
                <a:latin typeface="David" panose="020E0502060401010101" pitchFamily="34" charset="-79"/>
                <a:cs typeface="David" panose="020E0502060401010101" pitchFamily="34" charset="-79"/>
              </a:rPr>
              <a:t>ד"ר כץ שותף לסוד בנוגע להוריו של מומו והוא מעדיף לא לספר את האמת למומו.</a:t>
            </a:r>
          </a:p>
          <a:p>
            <a:endParaRPr lang="he-IL" sz="2600" dirty="0">
              <a:latin typeface="David" panose="020E0502060401010101" pitchFamily="34" charset="-79"/>
              <a:cs typeface="David" panose="020E0502060401010101" pitchFamily="34" charset="-79"/>
            </a:endParaRPr>
          </a:p>
          <a:p>
            <a:pPr marL="342900" indent="-342900">
              <a:buFont typeface="Wingdings" panose="05000000000000000000" pitchFamily="2" charset="2"/>
              <a:buChar char="v"/>
            </a:pPr>
            <a:r>
              <a:rPr lang="he-IL" sz="2600" dirty="0" smtClean="0">
                <a:latin typeface="David" panose="020E0502060401010101" pitchFamily="34" charset="-79"/>
                <a:cs typeface="David" panose="020E0502060401010101" pitchFamily="34" charset="-79"/>
              </a:rPr>
              <a:t>בסוף הרומן מתגלה משבר בין מומו לד"ר כץ בנוגע להמתת החסד.</a:t>
            </a:r>
          </a:p>
          <a:p>
            <a:r>
              <a:rPr lang="he-IL" sz="2600" dirty="0" smtClean="0">
                <a:latin typeface="David" panose="020E0502060401010101" pitchFamily="34" charset="-79"/>
                <a:cs typeface="David" panose="020E0502060401010101" pitchFamily="34" charset="-79"/>
              </a:rPr>
              <a:t>ד"ר מייצג את הרפואה וחש חובה אנושית לאשפז את רוזה, בעוד מומו מבקש לעשות לה המתת חסד ולא לתת לה לסבול מייסורים.</a:t>
            </a:r>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34383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4808" y="548680"/>
            <a:ext cx="8964488" cy="6740307"/>
          </a:xfrm>
          <a:prstGeom prst="rect">
            <a:avLst/>
          </a:prstGeom>
          <a:noFill/>
        </p:spPr>
        <p:txBody>
          <a:bodyPr wrap="square" rtlCol="1">
            <a:spAutoFit/>
          </a:bodyPr>
          <a:lstStyle/>
          <a:p>
            <a:r>
              <a:rPr lang="he-IL" sz="3600" b="1" u="sng" dirty="0" smtClean="0">
                <a:solidFill>
                  <a:srgbClr val="0070C0"/>
                </a:solidFill>
                <a:latin typeface="BN Alpaca" panose="02000000000000000000" pitchFamily="2" charset="-79"/>
                <a:cs typeface="BN Alpaca" panose="02000000000000000000" pitchFamily="2" charset="-79"/>
              </a:rPr>
              <a:t>גברת לולה</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מומו מכנה אותה "מחופשת" משום היותה קוקסינל אשר עובדת ביער "</a:t>
            </a:r>
            <a:r>
              <a:rPr lang="he-IL" sz="3600" dirty="0" err="1" smtClean="0">
                <a:latin typeface="David" panose="020E0502060401010101" pitchFamily="34" charset="-79"/>
                <a:cs typeface="David" panose="020E0502060401010101" pitchFamily="34" charset="-79"/>
              </a:rPr>
              <a:t>בולון</a:t>
            </a:r>
            <a:r>
              <a:rPr lang="he-IL" sz="3600" dirty="0" smtClean="0">
                <a:latin typeface="David" panose="020E0502060401010101" pitchFamily="34" charset="-79"/>
                <a:cs typeface="David" panose="020E0502060401010101" pitchFamily="34" charset="-79"/>
              </a:rPr>
              <a:t>".</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בעברה (לפני שינוי המין) הייתה לולה אלוף אגרוף בסנגל</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לולה אישה טובה ונדיבה עוזרת לרוזה בתרומת כספים לקיום המעון.</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בזמן מחלתה של רוזה, היא מטפלת בה ועוזרת לה כלכלית.</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לולה נמצאת בשולי החברה אך מתגלה בגדולתה וביחסה האנושי, בסבלנות ובנדיבות.</a:t>
            </a:r>
          </a:p>
          <a:p>
            <a:pPr marL="571500" indent="-571500">
              <a:buFont typeface="Wingdings" panose="05000000000000000000" pitchFamily="2" charset="2"/>
              <a:buChar char="v"/>
            </a:pPr>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819448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43989" y="836712"/>
            <a:ext cx="8964488" cy="4524315"/>
          </a:xfrm>
          <a:prstGeom prst="rect">
            <a:avLst/>
          </a:prstGeom>
          <a:noFill/>
        </p:spPr>
        <p:txBody>
          <a:bodyPr wrap="square" rtlCol="1">
            <a:spAutoFit/>
          </a:bodyPr>
          <a:lstStyle/>
          <a:p>
            <a:r>
              <a:rPr lang="he-IL" sz="3600" b="1" u="sng" dirty="0" smtClean="0">
                <a:solidFill>
                  <a:srgbClr val="0070C0"/>
                </a:solidFill>
                <a:latin typeface="BN Alpaca" panose="02000000000000000000" pitchFamily="2" charset="-79"/>
                <a:cs typeface="BN Alpaca" panose="02000000000000000000" pitchFamily="2" charset="-79"/>
              </a:rPr>
              <a:t>אנדה אמדה</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הסרסור הגדול בפריס</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אינו יודע קרוא וכתוב, נוהג להגיע לרוזה כדי שתכתוב עבורו מכתבים.</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למרות היותו פושע אלים דמותו מאוד אנושית. מעמדו נחות מלכתחילה, הוא זר, הוא שחור, סרסור ועבריין – אין לו ברירה הוא חייב לשרוד באמצעות פגיעה באחרים.</a:t>
            </a:r>
          </a:p>
        </p:txBody>
      </p:sp>
    </p:spTree>
    <p:extLst>
      <p:ext uri="{BB962C8B-B14F-4D97-AF65-F5344CB8AC3E}">
        <p14:creationId xmlns:p14="http://schemas.microsoft.com/office/powerpoint/2010/main" val="1396576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43989" y="836712"/>
            <a:ext cx="8964488" cy="4524315"/>
          </a:xfrm>
          <a:prstGeom prst="rect">
            <a:avLst/>
          </a:prstGeom>
          <a:noFill/>
        </p:spPr>
        <p:txBody>
          <a:bodyPr wrap="square" rtlCol="1">
            <a:spAutoFit/>
          </a:bodyPr>
          <a:lstStyle/>
          <a:p>
            <a:r>
              <a:rPr lang="he-IL" sz="3600" b="1" u="sng" dirty="0" smtClean="0">
                <a:solidFill>
                  <a:srgbClr val="0070C0"/>
                </a:solidFill>
                <a:latin typeface="BN Alpaca" panose="02000000000000000000" pitchFamily="2" charset="-79"/>
                <a:cs typeface="BN Alpaca" panose="02000000000000000000" pitchFamily="2" charset="-79"/>
              </a:rPr>
              <a:t>האחים זעום</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ארבעה אחים המתגוררים </a:t>
            </a:r>
            <a:r>
              <a:rPr lang="he-IL" sz="3600" dirty="0" err="1" smtClean="0">
                <a:latin typeface="David" panose="020E0502060401010101" pitchFamily="34" charset="-79"/>
                <a:cs typeface="David" panose="020E0502060401010101" pitchFamily="34" charset="-79"/>
              </a:rPr>
              <a:t>בבנין</a:t>
            </a:r>
            <a:r>
              <a:rPr lang="he-IL" sz="3600" dirty="0" smtClean="0">
                <a:latin typeface="David" panose="020E0502060401010101" pitchFamily="34" charset="-79"/>
                <a:cs typeface="David" panose="020E0502060401010101" pitchFamily="34" charset="-79"/>
              </a:rPr>
              <a:t> של רוזה.</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סבלים מקצועיים.</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מתנדבים לשאת את רוזה כדי להוריד ולהעלות אותה לדירה כדי שתוכל לצאת לטייל מחוץ לביתה.</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כמו לולה, גם הם מייצגים את האנושיות וטוב הלב למרות תנאי הקיום הקשים.</a:t>
            </a:r>
          </a:p>
        </p:txBody>
      </p:sp>
    </p:spTree>
    <p:extLst>
      <p:ext uri="{BB962C8B-B14F-4D97-AF65-F5344CB8AC3E}">
        <p14:creationId xmlns:p14="http://schemas.microsoft.com/office/powerpoint/2010/main" val="2516007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43989" y="836712"/>
            <a:ext cx="8964488" cy="4524315"/>
          </a:xfrm>
          <a:prstGeom prst="rect">
            <a:avLst/>
          </a:prstGeom>
          <a:noFill/>
        </p:spPr>
        <p:txBody>
          <a:bodyPr wrap="square" rtlCol="1">
            <a:spAutoFit/>
          </a:bodyPr>
          <a:lstStyle/>
          <a:p>
            <a:r>
              <a:rPr lang="he-IL" sz="3600" b="1" u="sng" dirty="0" err="1" smtClean="0">
                <a:solidFill>
                  <a:srgbClr val="0070C0"/>
                </a:solidFill>
                <a:latin typeface="BN Alpaca" panose="02000000000000000000" pitchFamily="2" charset="-79"/>
                <a:cs typeface="BN Alpaca" panose="02000000000000000000" pitchFamily="2" charset="-79"/>
              </a:rPr>
              <a:t>טדון</a:t>
            </a:r>
            <a:r>
              <a:rPr lang="he-IL" sz="3600" b="1" u="sng" dirty="0" smtClean="0">
                <a:solidFill>
                  <a:srgbClr val="0070C0"/>
                </a:solidFill>
                <a:latin typeface="BN Alpaca" panose="02000000000000000000" pitchFamily="2" charset="-79"/>
                <a:cs typeface="BN Alpaca" panose="02000000000000000000" pitchFamily="2" charset="-79"/>
              </a:rPr>
              <a:t> </a:t>
            </a:r>
            <a:r>
              <a:rPr lang="he-IL" sz="3600" b="1" u="sng" dirty="0" err="1" smtClean="0">
                <a:solidFill>
                  <a:srgbClr val="0070C0"/>
                </a:solidFill>
                <a:latin typeface="BN Alpaca" panose="02000000000000000000" pitchFamily="2" charset="-79"/>
                <a:cs typeface="BN Alpaca" panose="02000000000000000000" pitchFamily="2" charset="-79"/>
              </a:rPr>
              <a:t>ואלומבה</a:t>
            </a:r>
            <a:endParaRPr lang="he-IL" sz="3600" b="1" u="sng" dirty="0" smtClean="0">
              <a:solidFill>
                <a:srgbClr val="0070C0"/>
              </a:solidFill>
              <a:latin typeface="BN Alpaca" panose="02000000000000000000" pitchFamily="2" charset="-79"/>
              <a:cs typeface="BN Alpaca" panose="02000000000000000000" pitchFamily="2" charset="-79"/>
            </a:endParaRP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מופיע ברחובות פריס בבליעת אש.</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נוהג להופיע בפני רוזה כאשר היא שקועה באובדן זיכרון.</a:t>
            </a:r>
          </a:p>
          <a:p>
            <a:pPr marL="571500" indent="-571500">
              <a:buFont typeface="Wingdings" panose="05000000000000000000" pitchFamily="2" charset="2"/>
              <a:buChar char="v"/>
            </a:pPr>
            <a:r>
              <a:rPr lang="he-IL" sz="3600" dirty="0" err="1" smtClean="0">
                <a:latin typeface="David" panose="020E0502060401010101" pitchFamily="34" charset="-79"/>
                <a:cs typeface="David" panose="020E0502060401010101" pitchFamily="34" charset="-79"/>
              </a:rPr>
              <a:t>ואלובה</a:t>
            </a:r>
            <a:r>
              <a:rPr lang="he-IL" sz="3600" dirty="0" smtClean="0">
                <a:latin typeface="David" panose="020E0502060401010101" pitchFamily="34" charset="-79"/>
                <a:cs typeface="David" panose="020E0502060401010101" pitchFamily="34" charset="-79"/>
              </a:rPr>
              <a:t> מציג באופן ביקורתי את המציאות העלובה ברובע </a:t>
            </a:r>
            <a:r>
              <a:rPr lang="he-IL" sz="3600" dirty="0" err="1" smtClean="0">
                <a:latin typeface="David" panose="020E0502060401010101" pitchFamily="34" charset="-79"/>
                <a:cs typeface="David" panose="020E0502060401010101" pitchFamily="34" charset="-79"/>
              </a:rPr>
              <a:t>באלוויל</a:t>
            </a:r>
            <a:r>
              <a:rPr lang="he-IL" sz="3600" dirty="0" smtClean="0">
                <a:latin typeface="David" panose="020E0502060401010101" pitchFamily="34" charset="-79"/>
                <a:cs typeface="David" panose="020E0502060401010101" pitchFamily="34" charset="-79"/>
              </a:rPr>
              <a:t> בפריס – בעיקר כלפי אוכלוסיית הזקנים.</a:t>
            </a:r>
          </a:p>
          <a:p>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20319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43989" y="836712"/>
            <a:ext cx="8964488" cy="3416320"/>
          </a:xfrm>
          <a:prstGeom prst="rect">
            <a:avLst/>
          </a:prstGeom>
          <a:noFill/>
        </p:spPr>
        <p:txBody>
          <a:bodyPr wrap="square" rtlCol="1">
            <a:spAutoFit/>
          </a:bodyPr>
          <a:lstStyle/>
          <a:p>
            <a:r>
              <a:rPr lang="he-IL" sz="3600" b="1" u="sng" dirty="0" smtClean="0">
                <a:solidFill>
                  <a:srgbClr val="0070C0"/>
                </a:solidFill>
                <a:latin typeface="BN Alpaca" panose="02000000000000000000" pitchFamily="2" charset="-79"/>
                <a:cs typeface="BN Alpaca" panose="02000000000000000000" pitchFamily="2" charset="-79"/>
              </a:rPr>
              <a:t>ילדי הזונות במעון</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ילדים המוסתרים אצל רוזה בגלל החוק הצרפתי המבקש להעביר את ילדי הזונות לשירותי הסעד הממשלתיים.</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רוזה מקבלת עבור הילדים תשלום חודשי.</a:t>
            </a:r>
          </a:p>
          <a:p>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04221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הנושאים המרכזיים ברומן:</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79512" y="610136"/>
            <a:ext cx="8964488" cy="6801862"/>
          </a:xfrm>
          <a:prstGeom prst="rect">
            <a:avLst/>
          </a:prstGeom>
          <a:noFill/>
        </p:spPr>
        <p:txBody>
          <a:bodyPr wrap="square" rtlCol="1">
            <a:spAutoFit/>
          </a:bodyPr>
          <a:lstStyle/>
          <a:p>
            <a:r>
              <a:rPr lang="he-IL" sz="4000" b="1" u="sng" dirty="0" smtClean="0">
                <a:solidFill>
                  <a:srgbClr val="0070C0"/>
                </a:solidFill>
                <a:latin typeface="BN Alpaca" panose="02000000000000000000" pitchFamily="2" charset="-79"/>
                <a:cs typeface="BN Alpaca" panose="02000000000000000000" pitchFamily="2" charset="-79"/>
              </a:rPr>
              <a:t>1. מישור אישי - רגשי</a:t>
            </a:r>
          </a:p>
          <a:p>
            <a:pPr>
              <a:tabLst>
                <a:tab pos="273050" algn="l"/>
              </a:tabLst>
            </a:pPr>
            <a:r>
              <a:rPr lang="he-IL" sz="3600" dirty="0" smtClean="0">
                <a:latin typeface="David" panose="020E0502060401010101" pitchFamily="34" charset="-79"/>
                <a:cs typeface="David" panose="020E0502060401010101" pitchFamily="34" charset="-79"/>
              </a:rPr>
              <a:t>הרומן עוסק בבדידותו של מומו וזה בא לידי ביטוי לאורך הסיפור:</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מומו ילד ללא הורים, ללא משפחה וללא חברים. רוזה היא האדם היחיד הקרוב אליו.</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רוזה ומומו שרויים בבדידות. מתוך הבדידות חלה התקרבות אשר הופכת לאהבה גדולה.</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מומו לומד מאדון </a:t>
            </a:r>
            <a:r>
              <a:rPr lang="he-IL" sz="3600" dirty="0" err="1" smtClean="0">
                <a:latin typeface="David" panose="020E0502060401010101" pitchFamily="34" charset="-79"/>
                <a:cs typeface="David" panose="020E0502060401010101" pitchFamily="34" charset="-79"/>
              </a:rPr>
              <a:t>חמיל</a:t>
            </a:r>
            <a:r>
              <a:rPr lang="he-IL" sz="3600" dirty="0" smtClean="0">
                <a:latin typeface="David" panose="020E0502060401010101" pitchFamily="34" charset="-79"/>
                <a:cs typeface="David" panose="020E0502060401010101" pitchFamily="34" charset="-79"/>
              </a:rPr>
              <a:t> כי אהבה בין בני אדם היא הפתרון לבדידות האנושית.</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פתרון נוסף לבדידות – הכלב סופר.</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תחליף לאם – חלום הלביאה.</a:t>
            </a:r>
          </a:p>
          <a:p>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72809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0649"/>
            <a:ext cx="8964488" cy="5201424"/>
          </a:xfrm>
          <a:prstGeom prst="rect">
            <a:avLst/>
          </a:prstGeom>
          <a:noFill/>
        </p:spPr>
        <p:txBody>
          <a:bodyPr wrap="square" rtlCol="1">
            <a:spAutoFit/>
          </a:bodyPr>
          <a:lstStyle/>
          <a:p>
            <a:r>
              <a:rPr lang="he-IL" sz="4400" b="1" u="sng" dirty="0" smtClean="0">
                <a:solidFill>
                  <a:srgbClr val="0070C0"/>
                </a:solidFill>
                <a:latin typeface="BN Alpaca" panose="02000000000000000000" pitchFamily="2" charset="-79"/>
                <a:cs typeface="BN Alpaca" panose="02000000000000000000" pitchFamily="2" charset="-79"/>
              </a:rPr>
              <a:t>מישור אישי – רגשי – המשך</a:t>
            </a:r>
          </a:p>
          <a:p>
            <a:endParaRPr lang="he-IL" sz="3600" b="1" u="sng" dirty="0">
              <a:solidFill>
                <a:srgbClr val="0070C0"/>
              </a:solidFill>
              <a:latin typeface="BN Alpaca" panose="02000000000000000000" pitchFamily="2" charset="-79"/>
              <a:cs typeface="BN Alpaca" panose="02000000000000000000" pitchFamily="2" charset="-79"/>
            </a:endParaRP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תשומת לב – רולטת כביש</a:t>
            </a:r>
          </a:p>
          <a:p>
            <a:endParaRPr lang="he-IL" sz="3600" dirty="0" smtClean="0">
              <a:latin typeface="David" panose="020E0502060401010101" pitchFamily="34" charset="-79"/>
              <a:cs typeface="David" panose="020E0502060401010101" pitchFamily="34" charset="-79"/>
            </a:endParaRP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המטריה ארתור.</a:t>
            </a:r>
          </a:p>
          <a:p>
            <a:endParaRPr lang="he-IL" sz="3600" dirty="0" smtClean="0">
              <a:latin typeface="David" panose="020E0502060401010101" pitchFamily="34" charset="-79"/>
              <a:cs typeface="David" panose="020E0502060401010101" pitchFamily="34" charset="-79"/>
            </a:endParaRP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הפגישה עם האב – נקודת השיא במשבר של מומו</a:t>
            </a:r>
          </a:p>
          <a:p>
            <a:endParaRPr lang="he-IL" sz="3600" dirty="0" smtClean="0">
              <a:latin typeface="David" panose="020E0502060401010101" pitchFamily="34" charset="-79"/>
              <a:cs typeface="David" panose="020E0502060401010101" pitchFamily="34" charset="-79"/>
            </a:endParaRP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מומו מנסה לשדך בין אדון </a:t>
            </a:r>
            <a:r>
              <a:rPr lang="he-IL" sz="3600" dirty="0" err="1" smtClean="0">
                <a:latin typeface="David" panose="020E0502060401010101" pitchFamily="34" charset="-79"/>
                <a:cs typeface="David" panose="020E0502060401010101" pitchFamily="34" charset="-79"/>
              </a:rPr>
              <a:t>חמיל</a:t>
            </a:r>
            <a:r>
              <a:rPr lang="he-IL" sz="3600" dirty="0" smtClean="0">
                <a:latin typeface="David" panose="020E0502060401010101" pitchFamily="34" charset="-79"/>
                <a:cs typeface="David" panose="020E0502060401010101" pitchFamily="34" charset="-79"/>
              </a:rPr>
              <a:t> לרוזה.</a:t>
            </a:r>
          </a:p>
        </p:txBody>
      </p:sp>
    </p:spTree>
    <p:extLst>
      <p:ext uri="{BB962C8B-B14F-4D97-AF65-F5344CB8AC3E}">
        <p14:creationId xmlns:p14="http://schemas.microsoft.com/office/powerpoint/2010/main" val="671975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775147" y="-243408"/>
            <a:ext cx="1593706" cy="1107996"/>
          </a:xfrm>
          <a:prstGeom prst="rect">
            <a:avLst/>
          </a:prstGeom>
          <a:noFill/>
        </p:spPr>
        <p:txBody>
          <a:bodyPr wrap="none" lIns="91440" tIns="45720" rIns="91440" bIns="45720">
            <a:spAutoFit/>
          </a:bodyPr>
          <a:lstStyle/>
          <a:p>
            <a:pPr algn="ctr"/>
            <a:r>
              <a:rPr lang="he-IL" sz="6600" dirty="0" smtClean="0">
                <a:ln w="18415" cmpd="sng">
                  <a:solidFill>
                    <a:schemeClr val="tx2"/>
                  </a:solidFill>
                  <a:prstDash val="solid"/>
                </a:ln>
                <a:solidFill>
                  <a:schemeClr val="tx2"/>
                </a:solidFill>
                <a:effectLst>
                  <a:outerShdw blurRad="63500" dir="3600000" algn="tl" rotWithShape="0">
                    <a:srgbClr val="000000">
                      <a:alpha val="70000"/>
                    </a:srgbClr>
                  </a:outerShdw>
                </a:effectLst>
                <a:latin typeface="BN Alpaca" panose="02000000000000000000" pitchFamily="2" charset="-79"/>
                <a:cs typeface="BN Alpaca" panose="02000000000000000000" pitchFamily="2" charset="-79"/>
              </a:rPr>
              <a:t>רקע</a:t>
            </a:r>
            <a:endParaRPr lang="he-IL" sz="6600" b="0" cap="none" spc="0" dirty="0">
              <a:ln w="18415" cmpd="sng">
                <a:solidFill>
                  <a:schemeClr val="tx2"/>
                </a:solidFill>
                <a:prstDash val="solid"/>
              </a:ln>
              <a:solidFill>
                <a:schemeClr val="tx2"/>
              </a:solidFill>
              <a:effectLst>
                <a:outerShdw blurRad="63500" dir="3600000" algn="tl" rotWithShape="0">
                  <a:srgbClr val="000000">
                    <a:alpha val="70000"/>
                  </a:srgbClr>
                </a:outerShdw>
              </a:effectLst>
              <a:latin typeface="BN Alpaca" panose="02000000000000000000" pitchFamily="2" charset="-79"/>
              <a:cs typeface="BN Alpaca" panose="02000000000000000000" pitchFamily="2" charset="-79"/>
            </a:endParaRPr>
          </a:p>
        </p:txBody>
      </p:sp>
      <p:sp>
        <p:nvSpPr>
          <p:cNvPr id="5" name="מלבן 4"/>
          <p:cNvSpPr/>
          <p:nvPr/>
        </p:nvSpPr>
        <p:spPr>
          <a:xfrm>
            <a:off x="69875" y="692696"/>
            <a:ext cx="8894611" cy="5923160"/>
          </a:xfrm>
          <a:prstGeom prst="rect">
            <a:avLst/>
          </a:prstGeom>
        </p:spPr>
        <p:txBody>
          <a:bodyPr wrap="square">
            <a:spAutoFit/>
          </a:bodyPr>
          <a:lstStyle/>
          <a:p>
            <a:pPr>
              <a:lnSpc>
                <a:spcPct val="110000"/>
              </a:lnSpc>
              <a:spcBef>
                <a:spcPts val="600"/>
              </a:spcBef>
              <a:spcAft>
                <a:spcPts val="600"/>
              </a:spcAft>
            </a:pPr>
            <a:r>
              <a:rPr lang="he-IL" sz="2800" dirty="0" smtClean="0">
                <a:latin typeface="David" panose="020E0502060401010101" pitchFamily="34" charset="-79"/>
                <a:cs typeface="David" panose="020E0502060401010101" pitchFamily="34" charset="-79"/>
              </a:rPr>
              <a:t>"כל החיים לפניו" נכתב בשנת 1975.</a:t>
            </a:r>
            <a:endParaRPr lang="en-US" sz="2800" dirty="0" smtClean="0">
              <a:latin typeface="David" panose="020E0502060401010101" pitchFamily="34" charset="-79"/>
              <a:cs typeface="David" panose="020E0502060401010101" pitchFamily="34" charset="-79"/>
            </a:endParaRPr>
          </a:p>
          <a:p>
            <a:pPr>
              <a:lnSpc>
                <a:spcPct val="110000"/>
              </a:lnSpc>
              <a:spcBef>
                <a:spcPts val="600"/>
              </a:spcBef>
              <a:spcAft>
                <a:spcPts val="600"/>
              </a:spcAft>
            </a:pPr>
            <a:r>
              <a:rPr lang="he-IL" sz="2800" b="1" dirty="0" smtClean="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בשנת 1981, לאחר מותו של הסופר, התברר מעל לכל ספק שהסופר אמיל </a:t>
            </a:r>
            <a:r>
              <a:rPr lang="he-IL" sz="2800" dirty="0" err="1" smtClean="0">
                <a:latin typeface="David" panose="020E0502060401010101" pitchFamily="34" charset="-79"/>
                <a:cs typeface="David" panose="020E0502060401010101" pitchFamily="34" charset="-79"/>
              </a:rPr>
              <a:t>אז'אר</a:t>
            </a:r>
            <a:r>
              <a:rPr lang="he-IL" sz="2800" dirty="0" smtClean="0">
                <a:latin typeface="David" panose="020E0502060401010101" pitchFamily="34" charset="-79"/>
                <a:cs typeface="David" panose="020E0502060401010101" pitchFamily="34" charset="-79"/>
              </a:rPr>
              <a:t> הוא הסופר רומן גארי . לאחר שחווה רומן גארי תסכול נוכח ביקורות ספרותיות שספג, החליט להגשים את חלום הרומן הטוטלי – ליצור במו ידיו הן את הגיבור הספרותי והן את הסופר, יחדיו ובו-זמנית.  רומן גארי חגג את נצחונו הגדול על חוגי הספרות של פריס, אשר קראו בעת ובעונה אחת את היצירות של גארי ושל </a:t>
            </a:r>
            <a:r>
              <a:rPr lang="he-IL" sz="2800" dirty="0" err="1" smtClean="0">
                <a:latin typeface="David" panose="020E0502060401010101" pitchFamily="34" charset="-79"/>
                <a:cs typeface="David" panose="020E0502060401010101" pitchFamily="34" charset="-79"/>
              </a:rPr>
              <a:t>אז'אר</a:t>
            </a:r>
            <a:r>
              <a:rPr lang="he-IL" sz="2800" dirty="0" smtClean="0">
                <a:latin typeface="David" panose="020E0502060401010101" pitchFamily="34" charset="-79"/>
                <a:cs typeface="David" panose="020E0502060401010101" pitchFamily="34" charset="-79"/>
              </a:rPr>
              <a:t>, אבל ראו בגארי סופר שוקע וחסר-חשיבות </a:t>
            </a:r>
            <a:r>
              <a:rPr lang="he-IL" sz="2800" dirty="0" err="1" smtClean="0">
                <a:latin typeface="David" panose="020E0502060401010101" pitchFamily="34" charset="-79"/>
                <a:cs typeface="David" panose="020E0502060401010101" pitchFamily="34" charset="-79"/>
              </a:rPr>
              <a:t>ובאז'אר</a:t>
            </a:r>
            <a:r>
              <a:rPr lang="he-IL" sz="2800" dirty="0" smtClean="0">
                <a:latin typeface="David" panose="020E0502060401010101" pitchFamily="34" charset="-79"/>
                <a:cs typeface="David" panose="020E0502060401010101" pitchFamily="34" charset="-79"/>
              </a:rPr>
              <a:t> סופר דגול המרקיע את הספרות הצרפתית לשחקים חדשים.  ערב התאבדותו בשנת 1981, שלח גארי את המסמך ששם קץ למשחק המתעתע והנקמני, והחזיר את ארבעת הרומנים שכתב תחת השם א. </a:t>
            </a:r>
            <a:r>
              <a:rPr lang="he-IL" sz="2800" dirty="0" err="1" smtClean="0">
                <a:latin typeface="David" panose="020E0502060401010101" pitchFamily="34" charset="-79"/>
                <a:cs typeface="David" panose="020E0502060401010101" pitchFamily="34" charset="-79"/>
              </a:rPr>
              <a:t>אז'אר</a:t>
            </a:r>
            <a:r>
              <a:rPr lang="he-IL" sz="2800" dirty="0" smtClean="0">
                <a:latin typeface="David" panose="020E0502060401010101" pitchFamily="34" charset="-79"/>
                <a:cs typeface="David" panose="020E0502060401010101" pitchFamily="34" charset="-79"/>
              </a:rPr>
              <a:t> לבעלותם האמתית והמקורית.</a:t>
            </a:r>
            <a:endParaRPr lang="en-US"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36542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הנושאים המרכזיים ברומן:</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79512" y="610136"/>
            <a:ext cx="8964488" cy="5139869"/>
          </a:xfrm>
          <a:prstGeom prst="rect">
            <a:avLst/>
          </a:prstGeom>
          <a:noFill/>
        </p:spPr>
        <p:txBody>
          <a:bodyPr wrap="square" rtlCol="1">
            <a:spAutoFit/>
          </a:bodyPr>
          <a:lstStyle/>
          <a:p>
            <a:r>
              <a:rPr lang="he-IL" sz="4000" b="1" u="sng" dirty="0" smtClean="0">
                <a:solidFill>
                  <a:srgbClr val="0070C0"/>
                </a:solidFill>
                <a:latin typeface="BN Alpaca" panose="02000000000000000000" pitchFamily="2" charset="-79"/>
                <a:cs typeface="BN Alpaca" panose="02000000000000000000" pitchFamily="2" charset="-79"/>
              </a:rPr>
              <a:t>2. מישור חברתי</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במרכז הרומן עומדות דמויות שוליים אשר מנהלות חיים עלובים בשכונה עלובה והענייה בפריס.</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הרומן עוסק אומנם בחיי אנשים משולי החברה, אך אלו אנשים המגלים חום אנושי, דאגה לזולת, עזרה הדדית, ידידות וכבוד לאדם באשר הוא אדם.</a:t>
            </a:r>
          </a:p>
          <a:p>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82300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2620"/>
            <a:ext cx="9144000" cy="6801862"/>
          </a:xfrm>
          <a:prstGeom prst="rect">
            <a:avLst/>
          </a:prstGeom>
          <a:noFill/>
        </p:spPr>
        <p:txBody>
          <a:bodyPr wrap="square" rtlCol="1">
            <a:spAutoFit/>
          </a:bodyPr>
          <a:lstStyle/>
          <a:p>
            <a:r>
              <a:rPr lang="he-IL" sz="4000" b="1" u="sng" dirty="0" smtClean="0">
                <a:solidFill>
                  <a:srgbClr val="0070C0"/>
                </a:solidFill>
                <a:latin typeface="BN Alpaca" panose="02000000000000000000" pitchFamily="2" charset="-79"/>
                <a:cs typeface="BN Alpaca" panose="02000000000000000000" pitchFamily="2" charset="-79"/>
              </a:rPr>
              <a:t>2. מישור חברתי - המשך</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ברומן "כל החיים לפניו" יש ביקורת חברתית נוקבת:</a:t>
            </a:r>
            <a:endParaRPr lang="he-IL" sz="3600" dirty="0">
              <a:latin typeface="David" panose="020E0502060401010101" pitchFamily="34" charset="-79"/>
              <a:cs typeface="David" panose="020E0502060401010101" pitchFamily="34" charset="-79"/>
            </a:endParaRPr>
          </a:p>
          <a:p>
            <a:r>
              <a:rPr lang="he-IL" sz="3600" dirty="0" smtClean="0">
                <a:latin typeface="David" panose="020E0502060401010101" pitchFamily="34" charset="-79"/>
                <a:cs typeface="David" panose="020E0502060401010101" pitchFamily="34" charset="-79"/>
              </a:rPr>
              <a:t>1.  ביקורת כלפי הרשויות והחוקים המתעלמים מהמציאות הקשה.</a:t>
            </a:r>
          </a:p>
          <a:p>
            <a:endParaRPr lang="he-IL" sz="3600" dirty="0">
              <a:latin typeface="David" panose="020E0502060401010101" pitchFamily="34" charset="-79"/>
              <a:cs typeface="David" panose="020E0502060401010101" pitchFamily="34" charset="-79"/>
            </a:endParaRPr>
          </a:p>
          <a:p>
            <a:r>
              <a:rPr lang="he-IL" sz="3600" dirty="0" smtClean="0">
                <a:latin typeface="David" panose="020E0502060401010101" pitchFamily="34" charset="-79"/>
                <a:cs typeface="David" panose="020E0502060401010101" pitchFamily="34" charset="-79"/>
              </a:rPr>
              <a:t>2. הממסד הבורגני מתנכר לזקנים החלשים והבודדים בחייהם. נזכרים בזקנים רק כאשר צחנת הגופות של הזקנים שמתו משבשת את אורח החיים התקין.</a:t>
            </a:r>
          </a:p>
          <a:p>
            <a:endParaRPr lang="he-IL" sz="3600" dirty="0" smtClean="0">
              <a:latin typeface="David" panose="020E0502060401010101" pitchFamily="34" charset="-79"/>
              <a:cs typeface="David" panose="020E0502060401010101" pitchFamily="34" charset="-79"/>
            </a:endParaRPr>
          </a:p>
          <a:p>
            <a:pPr marL="571500" indent="-571500">
              <a:buFont typeface="Wingdings" panose="05000000000000000000" pitchFamily="2" charset="2"/>
              <a:buChar char="v"/>
            </a:pPr>
            <a:endParaRPr lang="he-IL" sz="3600" dirty="0" smtClean="0">
              <a:latin typeface="David" panose="020E0502060401010101" pitchFamily="34" charset="-79"/>
              <a:cs typeface="David" panose="020E0502060401010101" pitchFamily="34" charset="-79"/>
            </a:endParaRPr>
          </a:p>
          <a:p>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892820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הנושאים המרכזיים ברומן:</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69349" y="908720"/>
            <a:ext cx="8964488" cy="4031873"/>
          </a:xfrm>
          <a:prstGeom prst="rect">
            <a:avLst/>
          </a:prstGeom>
          <a:noFill/>
        </p:spPr>
        <p:txBody>
          <a:bodyPr wrap="square" rtlCol="1">
            <a:spAutoFit/>
          </a:bodyPr>
          <a:lstStyle/>
          <a:p>
            <a:r>
              <a:rPr lang="he-IL" sz="4000" b="1" u="sng" dirty="0" smtClean="0">
                <a:solidFill>
                  <a:srgbClr val="0070C0"/>
                </a:solidFill>
                <a:latin typeface="BN Alpaca" panose="02000000000000000000" pitchFamily="2" charset="-79"/>
                <a:cs typeface="BN Alpaca" panose="02000000000000000000" pitchFamily="2" charset="-79"/>
              </a:rPr>
              <a:t>3. מישור לאומי</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הרומן דן בשני נושאים לאומיים:</a:t>
            </a:r>
          </a:p>
          <a:p>
            <a:pPr marL="742950" indent="-742950">
              <a:buAutoNum type="arabicPeriod"/>
            </a:pPr>
            <a:r>
              <a:rPr lang="he-IL" sz="3600" dirty="0" smtClean="0">
                <a:latin typeface="David" panose="020E0502060401010101" pitchFamily="34" charset="-79"/>
                <a:cs typeface="David" panose="020E0502060401010101" pitchFamily="34" charset="-79"/>
              </a:rPr>
              <a:t>השואה והביקורת הנרמזת על החברה הצרפתית.</a:t>
            </a:r>
          </a:p>
          <a:p>
            <a:pPr marL="742950" indent="-742950">
              <a:buAutoNum type="arabicPeriod"/>
            </a:pPr>
            <a:endParaRPr lang="he-IL" sz="3600" dirty="0">
              <a:latin typeface="David" panose="020E0502060401010101" pitchFamily="34" charset="-79"/>
              <a:cs typeface="David" panose="020E0502060401010101" pitchFamily="34" charset="-79"/>
            </a:endParaRPr>
          </a:p>
          <a:p>
            <a:pPr marL="742950" indent="-742950">
              <a:buAutoNum type="arabicPeriod"/>
            </a:pPr>
            <a:r>
              <a:rPr lang="he-IL" sz="3600" dirty="0" smtClean="0">
                <a:latin typeface="David" panose="020E0502060401010101" pitchFamily="34" charset="-79"/>
                <a:cs typeface="David" panose="020E0502060401010101" pitchFamily="34" charset="-79"/>
              </a:rPr>
              <a:t>היחס שבין היהודים לערבים הנוצר מהקשר בין מומו לרוזה.</a:t>
            </a:r>
          </a:p>
          <a:p>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777449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שם הרומן – "כל החיים לפניו"</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69349" y="908720"/>
            <a:ext cx="8964488" cy="5324535"/>
          </a:xfrm>
          <a:prstGeom prst="rect">
            <a:avLst/>
          </a:prstGeom>
          <a:noFill/>
        </p:spPr>
        <p:txBody>
          <a:bodyPr wrap="square" rtlCol="1">
            <a:spAutoFit/>
          </a:bodyPr>
          <a:lstStyle/>
          <a:p>
            <a:r>
              <a:rPr lang="he-IL" sz="3400" dirty="0" smtClean="0">
                <a:latin typeface="David" panose="020E0502060401010101" pitchFamily="34" charset="-79"/>
                <a:cs typeface="David" panose="020E0502060401010101" pitchFamily="34" charset="-79"/>
              </a:rPr>
              <a:t>שם הרומן לקוח מאחד הדיאלוגים של מומו עם ד"ר כץ .</a:t>
            </a:r>
          </a:p>
          <a:p>
            <a:r>
              <a:rPr lang="he-IL" sz="3400" dirty="0" smtClean="0">
                <a:latin typeface="David" panose="020E0502060401010101" pitchFamily="34" charset="-79"/>
                <a:cs typeface="David" panose="020E0502060401010101" pitchFamily="34" charset="-79"/>
              </a:rPr>
              <a:t>בדיאלוג ביניהם מודיע ד"ר כץ למומו שאומנם אין לרוזה סרטן אם היא חולה במחלות רבות אחרות. מומו פורץ בבכי מרוב שמחה שלפחות אין לה סרטן.</a:t>
            </a:r>
          </a:p>
          <a:p>
            <a:r>
              <a:rPr lang="he-IL" sz="3400" dirty="0" smtClean="0">
                <a:latin typeface="David" panose="020E0502060401010101" pitchFamily="34" charset="-79"/>
                <a:cs typeface="David" panose="020E0502060401010101" pitchFamily="34" charset="-79"/>
              </a:rPr>
              <a:t>ד"ר כץ חושב שמומו בוכה בגלל מצבו ואומר לו : "לא כדאי לך לבכות ידידי, זה טבעי שזקנים ימותו לך כל החיים לפניך.."</a:t>
            </a:r>
          </a:p>
          <a:p>
            <a:r>
              <a:rPr lang="he-IL" sz="3400" dirty="0" smtClean="0">
                <a:latin typeface="David" panose="020E0502060401010101" pitchFamily="34" charset="-79"/>
                <a:cs typeface="David" panose="020E0502060401010101" pitchFamily="34" charset="-79"/>
              </a:rPr>
              <a:t>תשובתו של ד"ר נשמעת אירונית למומו משום שאיזה חיים צפויים לו ללא רוזה? דבריו של ד"ר כץ מעוררים חרדה אצל מומו בהקשר לעתידו.</a:t>
            </a:r>
          </a:p>
        </p:txBody>
      </p:sp>
    </p:spTree>
    <p:extLst>
      <p:ext uri="{BB962C8B-B14F-4D97-AF65-F5344CB8AC3E}">
        <p14:creationId xmlns:p14="http://schemas.microsoft.com/office/powerpoint/2010/main" val="1612030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שם הרומן – "כל החיים לפניו"</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69349" y="908720"/>
            <a:ext cx="8964488" cy="3754874"/>
          </a:xfrm>
          <a:prstGeom prst="rect">
            <a:avLst/>
          </a:prstGeom>
          <a:noFill/>
        </p:spPr>
        <p:txBody>
          <a:bodyPr wrap="square" rtlCol="1">
            <a:spAutoFit/>
          </a:bodyPr>
          <a:lstStyle/>
          <a:p>
            <a:r>
              <a:rPr lang="he-IL" sz="3400" dirty="0" smtClean="0">
                <a:latin typeface="David" panose="020E0502060401010101" pitchFamily="34" charset="-79"/>
                <a:cs typeface="David" panose="020E0502060401010101" pitchFamily="34" charset="-79"/>
              </a:rPr>
              <a:t>מצד שני, המשפט יכול להתפרש גם במשמעות האופטימית . מומו ילד נבון שהניסיונות בחיים חישלו אותו ולכן יש סיכוי שיגיע לחוף מבטחים.</a:t>
            </a:r>
          </a:p>
          <a:p>
            <a:endParaRPr lang="he-IL" sz="3400" dirty="0">
              <a:latin typeface="David" panose="020E0502060401010101" pitchFamily="34" charset="-79"/>
              <a:cs typeface="David" panose="020E0502060401010101" pitchFamily="34" charset="-79"/>
            </a:endParaRPr>
          </a:p>
          <a:p>
            <a:r>
              <a:rPr lang="he-IL" sz="3400" dirty="0" smtClean="0">
                <a:latin typeface="David" panose="020E0502060401010101" pitchFamily="34" charset="-79"/>
                <a:cs typeface="David" panose="020E0502060401010101" pitchFamily="34" charset="-79"/>
              </a:rPr>
              <a:t>נראה שסוף הרומן תומך בגישה האופטימית כיוון שבסופו של דבר משפחתה של נאדין מאמצת אותו ומכאן ואילך – כל </a:t>
            </a:r>
            <a:r>
              <a:rPr lang="he-IL" sz="3400" smtClean="0">
                <a:latin typeface="David" panose="020E0502060401010101" pitchFamily="34" charset="-79"/>
                <a:cs typeface="David" panose="020E0502060401010101" pitchFamily="34" charset="-79"/>
              </a:rPr>
              <a:t>החיים לפניו.</a:t>
            </a:r>
            <a:endParaRPr lang="he-IL" sz="34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3330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דרכי עיצוב ברומן</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69349" y="908720"/>
            <a:ext cx="8964488" cy="1661993"/>
          </a:xfrm>
          <a:prstGeom prst="rect">
            <a:avLst/>
          </a:prstGeom>
          <a:noFill/>
        </p:spPr>
        <p:txBody>
          <a:bodyPr wrap="square" rtlCol="1">
            <a:spAutoFit/>
          </a:bodyPr>
          <a:lstStyle/>
          <a:p>
            <a:pPr marL="514350" indent="-514350">
              <a:buAutoNum type="arabicPeriod"/>
            </a:pPr>
            <a:r>
              <a:rPr lang="he-IL" sz="3400" b="1" u="sng" dirty="0" smtClean="0">
                <a:latin typeface="David" panose="020E0502060401010101" pitchFamily="34" charset="-79"/>
                <a:cs typeface="David" panose="020E0502060401010101" pitchFamily="34" charset="-79"/>
              </a:rPr>
              <a:t>אנלוגיה ניגודית בין רוזה </a:t>
            </a:r>
            <a:r>
              <a:rPr lang="he-IL" sz="3400" b="1" u="sng" dirty="0" err="1" smtClean="0">
                <a:latin typeface="David" panose="020E0502060401010101" pitchFamily="34" charset="-79"/>
                <a:cs typeface="David" panose="020E0502060401010101" pitchFamily="34" charset="-79"/>
              </a:rPr>
              <a:t>לנאדין</a:t>
            </a:r>
            <a:r>
              <a:rPr lang="he-IL" sz="3400" b="1" u="sng" dirty="0" smtClean="0">
                <a:latin typeface="David" panose="020E0502060401010101" pitchFamily="34" charset="-79"/>
                <a:cs typeface="David" panose="020E0502060401010101" pitchFamily="34" charset="-79"/>
              </a:rPr>
              <a:t>:</a:t>
            </a:r>
          </a:p>
          <a:p>
            <a:endParaRPr lang="he-IL" sz="3400" b="1" u="sng" dirty="0" smtClean="0">
              <a:latin typeface="David" panose="020E0502060401010101" pitchFamily="34" charset="-79"/>
              <a:cs typeface="David" panose="020E0502060401010101" pitchFamily="34" charset="-79"/>
            </a:endParaRPr>
          </a:p>
          <a:p>
            <a:endParaRPr lang="he-IL" sz="3400" dirty="0" smtClean="0">
              <a:latin typeface="David" panose="020E0502060401010101" pitchFamily="34" charset="-79"/>
              <a:cs typeface="David" panose="020E0502060401010101" pitchFamily="34" charset="-79"/>
            </a:endParaRPr>
          </a:p>
        </p:txBody>
      </p:sp>
      <p:graphicFrame>
        <p:nvGraphicFramePr>
          <p:cNvPr id="3" name="טבלה 2"/>
          <p:cNvGraphicFramePr>
            <a:graphicFrameLocks noGrp="1"/>
          </p:cNvGraphicFramePr>
          <p:nvPr>
            <p:extLst>
              <p:ext uri="{D42A27DB-BD31-4B8C-83A1-F6EECF244321}">
                <p14:modId xmlns:p14="http://schemas.microsoft.com/office/powerpoint/2010/main" val="2991228530"/>
              </p:ext>
            </p:extLst>
          </p:nvPr>
        </p:nvGraphicFramePr>
        <p:xfrm>
          <a:off x="169349" y="1556792"/>
          <a:ext cx="8568951" cy="5303520"/>
        </p:xfrm>
        <a:graphic>
          <a:graphicData uri="http://schemas.openxmlformats.org/drawingml/2006/table">
            <a:tbl>
              <a:tblPr rtl="1" firstRow="1" bandRow="1">
                <a:tableStyleId>{5C22544A-7EE6-4342-B048-85BDC9FD1C3A}</a:tableStyleId>
              </a:tblPr>
              <a:tblGrid>
                <a:gridCol w="1681444"/>
                <a:gridCol w="3787534"/>
                <a:gridCol w="3099973"/>
              </a:tblGrid>
              <a:tr h="370840">
                <a:tc>
                  <a:txBody>
                    <a:bodyPr/>
                    <a:lstStyle/>
                    <a:p>
                      <a:pPr marL="0" algn="ctr" defTabSz="914400" rtl="1" eaLnBrk="1" latinLnBrk="0" hangingPunct="1"/>
                      <a:r>
                        <a:rPr lang="he-IL" sz="3200" b="1" kern="1200" dirty="0" smtClean="0">
                          <a:solidFill>
                            <a:schemeClr val="lt1"/>
                          </a:solidFill>
                          <a:latin typeface="David" panose="020E0502060401010101" pitchFamily="34" charset="-79"/>
                          <a:ea typeface="+mn-ea"/>
                          <a:cs typeface="David" panose="020E0502060401010101" pitchFamily="34" charset="-79"/>
                        </a:rPr>
                        <a:t>קטגוריה</a:t>
                      </a:r>
                      <a:endParaRPr lang="he-IL" sz="3200" b="1" kern="1200" dirty="0">
                        <a:solidFill>
                          <a:schemeClr val="lt1"/>
                        </a:solidFill>
                        <a:latin typeface="David" panose="020E0502060401010101" pitchFamily="34" charset="-79"/>
                        <a:ea typeface="+mn-ea"/>
                        <a:cs typeface="David" panose="020E0502060401010101" pitchFamily="34" charset="-79"/>
                      </a:endParaRPr>
                    </a:p>
                  </a:txBody>
                  <a:tcPr/>
                </a:tc>
                <a:tc>
                  <a:txBody>
                    <a:bodyPr/>
                    <a:lstStyle/>
                    <a:p>
                      <a:pPr algn="ctr" rtl="1"/>
                      <a:r>
                        <a:rPr lang="he-IL" sz="3200" b="1" kern="1200" dirty="0" smtClean="0">
                          <a:solidFill>
                            <a:schemeClr val="lt1"/>
                          </a:solidFill>
                          <a:latin typeface="David" panose="020E0502060401010101" pitchFamily="34" charset="-79"/>
                          <a:ea typeface="+mn-ea"/>
                          <a:cs typeface="David" panose="020E0502060401010101" pitchFamily="34" charset="-79"/>
                        </a:rPr>
                        <a:t>רוזה</a:t>
                      </a:r>
                      <a:endParaRPr lang="he-IL" sz="3200" b="1" kern="1200" dirty="0">
                        <a:solidFill>
                          <a:schemeClr val="lt1"/>
                        </a:solidFill>
                        <a:latin typeface="David" panose="020E0502060401010101" pitchFamily="34" charset="-79"/>
                        <a:ea typeface="+mn-ea"/>
                        <a:cs typeface="David" panose="020E0502060401010101" pitchFamily="34" charset="-79"/>
                      </a:endParaRPr>
                    </a:p>
                  </a:txBody>
                  <a:tcPr/>
                </a:tc>
                <a:tc>
                  <a:txBody>
                    <a:bodyPr/>
                    <a:lstStyle/>
                    <a:p>
                      <a:pPr algn="ctr" rtl="1"/>
                      <a:r>
                        <a:rPr lang="he-IL" sz="3200" dirty="0" smtClean="0">
                          <a:latin typeface="David" panose="020E0502060401010101" pitchFamily="34" charset="-79"/>
                          <a:cs typeface="David" panose="020E0502060401010101" pitchFamily="34" charset="-79"/>
                        </a:rPr>
                        <a:t>נאדין</a:t>
                      </a:r>
                      <a:endParaRPr lang="he-IL" sz="3200" dirty="0">
                        <a:latin typeface="David" panose="020E0502060401010101" pitchFamily="34" charset="-79"/>
                        <a:cs typeface="David" panose="020E0502060401010101" pitchFamily="34" charset="-79"/>
                      </a:endParaRPr>
                    </a:p>
                  </a:txBody>
                  <a:tcPr/>
                </a:tc>
              </a:tr>
              <a:tr h="370840">
                <a:tc>
                  <a:txBody>
                    <a:bodyPr/>
                    <a:lstStyle/>
                    <a:p>
                      <a:pPr rtl="1"/>
                      <a:r>
                        <a:rPr lang="he-IL" sz="2600" dirty="0" smtClean="0">
                          <a:latin typeface="David" panose="020E0502060401010101" pitchFamily="34" charset="-79"/>
                          <a:cs typeface="David" panose="020E0502060401010101" pitchFamily="34" charset="-79"/>
                        </a:rPr>
                        <a:t>מראה חיצוני</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אישה זקנה, שמנה, ראשה מקריח, דועכת מבחינה פיזית. לבושה</a:t>
                      </a:r>
                      <a:r>
                        <a:rPr lang="he-IL" sz="2600" baseline="0" dirty="0" smtClean="0">
                          <a:latin typeface="David" panose="020E0502060401010101" pitchFamily="34" charset="-79"/>
                          <a:cs typeface="David" panose="020E0502060401010101" pitchFamily="34" charset="-79"/>
                        </a:rPr>
                        <a:t> מגוחך ועלוב. משתדלת להחיות את יופייה באיפור זול</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אישה צעירה ויפה, שערה בלונדיני, משדרת בריאות ורעננות פיזית ונפשית.</a:t>
                      </a:r>
                      <a:endParaRPr lang="he-IL" sz="2600" dirty="0">
                        <a:latin typeface="David" panose="020E0502060401010101" pitchFamily="34" charset="-79"/>
                        <a:cs typeface="David" panose="020E0502060401010101" pitchFamily="34" charset="-79"/>
                      </a:endParaRPr>
                    </a:p>
                  </a:txBody>
                  <a:tcPr/>
                </a:tc>
              </a:tr>
              <a:tr h="370840">
                <a:tc>
                  <a:txBody>
                    <a:bodyPr/>
                    <a:lstStyle/>
                    <a:p>
                      <a:pPr rtl="1"/>
                      <a:r>
                        <a:rPr lang="he-IL" sz="2600" dirty="0" smtClean="0">
                          <a:latin typeface="David" panose="020E0502060401010101" pitchFamily="34" charset="-79"/>
                          <a:cs typeface="David" panose="020E0502060401010101" pitchFamily="34" charset="-79"/>
                        </a:rPr>
                        <a:t>מצבן המשפחתי</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לא נישאה מעולם, ללא ילדים,</a:t>
                      </a:r>
                      <a:r>
                        <a:rPr lang="he-IL" sz="2600" baseline="0" dirty="0" smtClean="0">
                          <a:latin typeface="David" panose="020E0502060401010101" pitchFamily="34" charset="-79"/>
                          <a:cs typeface="David" panose="020E0502060401010101" pitchFamily="34" charset="-79"/>
                        </a:rPr>
                        <a:t> הגבר היחיד בגד בה.</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בעלת משפחה וילדים. בעלה תומך בה.</a:t>
                      </a:r>
                      <a:endParaRPr lang="he-IL" sz="2600" dirty="0">
                        <a:latin typeface="David" panose="020E0502060401010101" pitchFamily="34" charset="-79"/>
                        <a:cs typeface="David" panose="020E0502060401010101" pitchFamily="34" charset="-79"/>
                      </a:endParaRPr>
                    </a:p>
                  </a:txBody>
                  <a:tcPr/>
                </a:tc>
              </a:tr>
              <a:tr h="370840">
                <a:tc>
                  <a:txBody>
                    <a:bodyPr/>
                    <a:lstStyle/>
                    <a:p>
                      <a:pPr rtl="1"/>
                      <a:r>
                        <a:rPr lang="he-IL" sz="2600" dirty="0" smtClean="0">
                          <a:latin typeface="David" panose="020E0502060401010101" pitchFamily="34" charset="-79"/>
                          <a:cs typeface="David" panose="020E0502060401010101" pitchFamily="34" charset="-79"/>
                        </a:rPr>
                        <a:t>מעמד חברתי</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שייכת לשולי החברה גם בעבר וגם בהווה.</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שייכת למעמד חברתי גבוה. עוסקת במקצוע מכובד ונשואה לרופא.</a:t>
                      </a:r>
                      <a:endParaRPr lang="he-IL" sz="2600" dirty="0">
                        <a:latin typeface="David" panose="020E0502060401010101" pitchFamily="34" charset="-79"/>
                        <a:cs typeface="David" panose="020E0502060401010101" pitchFamily="34" charset="-79"/>
                      </a:endParaRPr>
                    </a:p>
                  </a:txBody>
                  <a:tcPr/>
                </a:tc>
              </a:tr>
              <a:tr h="370840">
                <a:tc>
                  <a:txBody>
                    <a:bodyPr/>
                    <a:lstStyle/>
                    <a:p>
                      <a:pPr rtl="1"/>
                      <a:r>
                        <a:rPr lang="he-IL" sz="2600" dirty="0" smtClean="0">
                          <a:latin typeface="David" panose="020E0502060401010101" pitchFamily="34" charset="-79"/>
                          <a:cs typeface="David" panose="020E0502060401010101" pitchFamily="34" charset="-79"/>
                        </a:rPr>
                        <a:t>מצבן הנפשי</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עצובה ודיכאונית</a:t>
                      </a:r>
                      <a:r>
                        <a:rPr lang="he-IL" sz="2600" baseline="0" dirty="0" smtClean="0">
                          <a:latin typeface="David" panose="020E0502060401010101" pitchFamily="34" charset="-79"/>
                          <a:cs typeface="David" panose="020E0502060401010101" pitchFamily="34" charset="-79"/>
                        </a:rPr>
                        <a:t> – בעקבות נסיבות חייה</a:t>
                      </a:r>
                      <a:endParaRPr lang="he-IL" sz="2600" dirty="0">
                        <a:latin typeface="David" panose="020E0502060401010101" pitchFamily="34" charset="-79"/>
                        <a:cs typeface="David" panose="020E0502060401010101" pitchFamily="34" charset="-79"/>
                      </a:endParaRPr>
                    </a:p>
                  </a:txBody>
                  <a:tcPr/>
                </a:tc>
                <a:tc>
                  <a:txBody>
                    <a:bodyPr/>
                    <a:lstStyle/>
                    <a:p>
                      <a:pPr rtl="1"/>
                      <a:r>
                        <a:rPr lang="he-IL" sz="2600" dirty="0" smtClean="0">
                          <a:latin typeface="David" panose="020E0502060401010101" pitchFamily="34" charset="-79"/>
                          <a:cs typeface="David" panose="020E0502060401010101" pitchFamily="34" charset="-79"/>
                        </a:rPr>
                        <a:t>שמחה</a:t>
                      </a:r>
                      <a:r>
                        <a:rPr lang="he-IL" sz="2600" baseline="0" dirty="0" smtClean="0">
                          <a:latin typeface="David" panose="020E0502060401010101" pitchFamily="34" charset="-79"/>
                          <a:cs typeface="David" panose="020E0502060401010101" pitchFamily="34" charset="-79"/>
                        </a:rPr>
                        <a:t> וחייכנית. משדרת אופטימיות.</a:t>
                      </a:r>
                      <a:endParaRPr lang="he-IL" sz="2600" dirty="0">
                        <a:latin typeface="David" panose="020E0502060401010101" pitchFamily="34" charset="-79"/>
                        <a:cs typeface="David" panose="020E0502060401010101" pitchFamily="34" charset="-79"/>
                      </a:endParaRPr>
                    </a:p>
                  </a:txBody>
                  <a:tcPr/>
                </a:tc>
              </a:tr>
            </a:tbl>
          </a:graphicData>
        </a:graphic>
      </p:graphicFrame>
    </p:spTree>
    <p:extLst>
      <p:ext uri="{BB962C8B-B14F-4D97-AF65-F5344CB8AC3E}">
        <p14:creationId xmlns:p14="http://schemas.microsoft.com/office/powerpoint/2010/main" val="4080726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דרכי עיצוב ברומן</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79512" y="620688"/>
            <a:ext cx="8964488" cy="6555641"/>
          </a:xfrm>
          <a:prstGeom prst="rect">
            <a:avLst/>
          </a:prstGeom>
          <a:noFill/>
        </p:spPr>
        <p:txBody>
          <a:bodyPr wrap="square" rtlCol="1">
            <a:spAutoFit/>
          </a:bodyPr>
          <a:lstStyle/>
          <a:p>
            <a:pPr marL="514350" indent="-514350">
              <a:buAutoNum type="arabicPeriod"/>
            </a:pPr>
            <a:r>
              <a:rPr lang="he-IL" sz="2800" b="1" u="sng" dirty="0" smtClean="0">
                <a:latin typeface="David" panose="020E0502060401010101" pitchFamily="34" charset="-79"/>
                <a:cs typeface="David" panose="020E0502060401010101" pitchFamily="34" charset="-79"/>
              </a:rPr>
              <a:t>מוטיב הריח (ה"חרא"):</a:t>
            </a:r>
          </a:p>
          <a:p>
            <a:r>
              <a:rPr lang="he-IL" sz="2800" dirty="0">
                <a:latin typeface="David" panose="020E0502060401010101" pitchFamily="34" charset="-79"/>
                <a:cs typeface="David" panose="020E0502060401010101" pitchFamily="34" charset="-79"/>
              </a:rPr>
              <a:t>מוטיב החרא מלווה את הסיפור, והוא בא להמחיש את עליבות החיים וסירחונם. להלן מספר דוגמאות:</a:t>
            </a:r>
            <a:endParaRPr lang="en-US" sz="2800" dirty="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 </a:t>
            </a:r>
            <a:endParaRPr lang="en-US" sz="2800" dirty="0">
              <a:latin typeface="David" panose="020E0502060401010101" pitchFamily="34" charset="-79"/>
              <a:cs typeface="David" panose="020E0502060401010101" pitchFamily="34" charset="-79"/>
            </a:endParaRPr>
          </a:p>
          <a:p>
            <a:pPr lvl="0"/>
            <a:r>
              <a:rPr lang="he-IL" sz="2800" dirty="0">
                <a:latin typeface="David" panose="020E0502060401010101" pitchFamily="34" charset="-79"/>
                <a:cs typeface="David" panose="020E0502060401010101" pitchFamily="34" charset="-79"/>
              </a:rPr>
              <a:t>"...נדמה היה לי שלכולם יש </a:t>
            </a:r>
            <a:r>
              <a:rPr lang="he-IL" sz="2800" dirty="0" smtClean="0">
                <a:latin typeface="David" panose="020E0502060401010101" pitchFamily="34" charset="-79"/>
                <a:cs typeface="David" panose="020E0502060401010101" pitchFamily="34" charset="-79"/>
              </a:rPr>
              <a:t>אימא</a:t>
            </a:r>
            <a:r>
              <a:rPr lang="he-IL" sz="2800" dirty="0">
                <a:latin typeface="David" panose="020E0502060401010101" pitchFamily="34" charset="-79"/>
                <a:cs typeface="David" panose="020E0502060401010101" pitchFamily="34" charset="-79"/>
              </a:rPr>
              <a:t>, ורק לי לא. התחלתי לסבול מהתכווצויות בקיבה ומעוויתות רק כדי שתבוא... אפילו </a:t>
            </a:r>
            <a:r>
              <a:rPr lang="he-IL" sz="2800" b="1" dirty="0" err="1">
                <a:latin typeface="David" panose="020E0502060401010101" pitchFamily="34" charset="-79"/>
                <a:cs typeface="David" panose="020E0502060401010101" pitchFamily="34" charset="-79"/>
              </a:rPr>
              <a:t>חירבנתי</a:t>
            </a:r>
            <a:r>
              <a:rPr lang="he-IL" sz="2800" dirty="0">
                <a:latin typeface="David" panose="020E0502060401010101" pitchFamily="34" charset="-79"/>
                <a:cs typeface="David" panose="020E0502060401010101" pitchFamily="34" charset="-79"/>
              </a:rPr>
              <a:t> בכל פינה בדירה כדי שידעו. שום דבר. אמי לא באה... " (ע"מ 10).</a:t>
            </a:r>
            <a:endParaRPr lang="en-US" sz="2800" dirty="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 </a:t>
            </a:r>
            <a:endParaRPr lang="en-US" sz="2800" dirty="0">
              <a:latin typeface="David" panose="020E0502060401010101" pitchFamily="34" charset="-79"/>
              <a:cs typeface="David" panose="020E0502060401010101" pitchFamily="34" charset="-79"/>
            </a:endParaRPr>
          </a:p>
          <a:p>
            <a:pPr lvl="0"/>
            <a:r>
              <a:rPr lang="he-IL" sz="2800" dirty="0">
                <a:latin typeface="David" panose="020E0502060401010101" pitchFamily="34" charset="-79"/>
                <a:cs typeface="David" panose="020E0502060401010101" pitchFamily="34" charset="-79"/>
              </a:rPr>
              <a:t>"אני צריך להגיד לכם שהיינו  במצב </a:t>
            </a:r>
            <a:r>
              <a:rPr lang="he-IL" sz="2800" b="1" dirty="0">
                <a:latin typeface="David" panose="020E0502060401010101" pitchFamily="34" charset="-79"/>
                <a:cs typeface="David" panose="020E0502060401010101" pitchFamily="34" charset="-79"/>
              </a:rPr>
              <a:t>מחורבן</a:t>
            </a:r>
            <a:r>
              <a:rPr lang="he-IL" sz="2800" dirty="0">
                <a:latin typeface="David" panose="020E0502060401010101" pitchFamily="34" charset="-79"/>
                <a:cs typeface="David" panose="020E0502060401010101" pitchFamily="34" charset="-79"/>
              </a:rPr>
              <a:t>..." (ע"מ 57)</a:t>
            </a:r>
            <a:endParaRPr lang="en-US" sz="2800" dirty="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 </a:t>
            </a:r>
            <a:endParaRPr lang="en-US" sz="2800" dirty="0">
              <a:latin typeface="David" panose="020E0502060401010101" pitchFamily="34" charset="-79"/>
              <a:cs typeface="David" panose="020E0502060401010101" pitchFamily="34" charset="-79"/>
            </a:endParaRPr>
          </a:p>
          <a:p>
            <a:pPr lvl="0"/>
            <a:r>
              <a:rPr lang="he-IL" sz="2800" dirty="0">
                <a:latin typeface="David" panose="020E0502060401010101" pitchFamily="34" charset="-79"/>
                <a:cs typeface="David" panose="020E0502060401010101" pitchFamily="34" charset="-79"/>
              </a:rPr>
              <a:t>".. מספר הילדים בבית גדל, כי העונה הטובה התחילה... מעולם לא הייתי כה מאושר לנגב ישבנים, כי זה עזר לפרנסה וגם </a:t>
            </a:r>
            <a:r>
              <a:rPr lang="he-IL" sz="2800" b="1" dirty="0">
                <a:latin typeface="David" panose="020E0502060401010101" pitchFamily="34" charset="-79"/>
                <a:cs typeface="David" panose="020E0502060401010101" pitchFamily="34" charset="-79"/>
              </a:rPr>
              <a:t>כשהאצבעות שלי היו מלאות חרא</a:t>
            </a:r>
            <a:r>
              <a:rPr lang="he-IL" sz="2800" dirty="0">
                <a:latin typeface="David" panose="020E0502060401010101" pitchFamily="34" charset="-79"/>
                <a:cs typeface="David" panose="020E0502060401010101" pitchFamily="34" charset="-79"/>
              </a:rPr>
              <a:t>, לא הרגשתי באי הצדק שבדבר" (62)</a:t>
            </a:r>
            <a:endParaRPr lang="en-US" sz="2800" dirty="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 </a:t>
            </a:r>
            <a:endParaRPr lang="en-US" sz="2800" dirty="0">
              <a:latin typeface="David" panose="020E0502060401010101" pitchFamily="34" charset="-79"/>
              <a:cs typeface="David" panose="020E0502060401010101" pitchFamily="34" charset="-79"/>
            </a:endParaRPr>
          </a:p>
          <a:p>
            <a:pPr lvl="0"/>
            <a:endParaRPr lang="he-IL" sz="28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945452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דרכי עיצוב ברומן</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79512" y="908720"/>
            <a:ext cx="8964488" cy="6063198"/>
          </a:xfrm>
          <a:prstGeom prst="rect">
            <a:avLst/>
          </a:prstGeom>
          <a:noFill/>
        </p:spPr>
        <p:txBody>
          <a:bodyPr wrap="square" rtlCol="1">
            <a:spAutoFit/>
          </a:bodyPr>
          <a:lstStyle/>
          <a:p>
            <a:pPr marL="514350" indent="-514350">
              <a:buAutoNum type="arabicPeriod"/>
            </a:pPr>
            <a:r>
              <a:rPr lang="he-IL" sz="3200" b="1" u="sng" dirty="0" smtClean="0">
                <a:latin typeface="David" panose="020E0502060401010101" pitchFamily="34" charset="-79"/>
                <a:cs typeface="David" panose="020E0502060401010101" pitchFamily="34" charset="-79"/>
              </a:rPr>
              <a:t>מוטיב הריח (ה"חרא") המשך</a:t>
            </a:r>
          </a:p>
          <a:p>
            <a:endParaRPr lang="he-IL" sz="2800" b="1" u="sng" dirty="0">
              <a:latin typeface="David" panose="020E0502060401010101" pitchFamily="34" charset="-79"/>
              <a:cs typeface="David" panose="020E0502060401010101" pitchFamily="34" charset="-79"/>
            </a:endParaRPr>
          </a:p>
          <a:p>
            <a:pPr lvl="0"/>
            <a:r>
              <a:rPr lang="he-IL" sz="2800" dirty="0">
                <a:latin typeface="David" panose="020E0502060401010101" pitchFamily="34" charset="-79"/>
                <a:cs typeface="David" panose="020E0502060401010101" pitchFamily="34" charset="-79"/>
              </a:rPr>
              <a:t>"לי אין שום כוונה להתחנף לחיים בשביל להיות מאושר. לי אין בכלל שום כוונה ליפות אותם. </a:t>
            </a:r>
            <a:r>
              <a:rPr lang="he-IL" sz="2800" b="1" dirty="0">
                <a:latin typeface="David" panose="020E0502060401010101" pitchFamily="34" charset="-79"/>
                <a:cs typeface="David" panose="020E0502060401010101" pitchFamily="34" charset="-79"/>
              </a:rPr>
              <a:t>אני מחרבן עליהם</a:t>
            </a:r>
            <a:r>
              <a:rPr lang="he-IL" sz="2800" dirty="0">
                <a:latin typeface="David" panose="020E0502060401010101" pitchFamily="34" charset="-79"/>
                <a:cs typeface="David" panose="020E0502060401010101" pitchFamily="34" charset="-79"/>
              </a:rPr>
              <a:t>. אין לנו שום דבר במשותף" (75)</a:t>
            </a:r>
            <a:endParaRPr lang="en-US" sz="2800" dirty="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 </a:t>
            </a:r>
            <a:endParaRPr lang="en-US" sz="2800" dirty="0">
              <a:latin typeface="David" panose="020E0502060401010101" pitchFamily="34" charset="-79"/>
              <a:cs typeface="David" panose="020E0502060401010101" pitchFamily="34" charset="-79"/>
            </a:endParaRPr>
          </a:p>
          <a:p>
            <a:pPr lvl="0"/>
            <a:r>
              <a:rPr lang="he-IL" sz="2800" dirty="0">
                <a:latin typeface="David" panose="020E0502060401010101" pitchFamily="34" charset="-79"/>
                <a:cs typeface="David" panose="020E0502060401010101" pitchFamily="34" charset="-79"/>
              </a:rPr>
              <a:t>כשמגיע אביו של מומו לדירתה של רוזה, היא מבקרת אותו: "נפטרת מבנך כאילו היה </a:t>
            </a:r>
            <a:r>
              <a:rPr lang="he-IL" sz="2800" b="1" dirty="0">
                <a:latin typeface="David" panose="020E0502060401010101" pitchFamily="34" charset="-79"/>
                <a:cs typeface="David" panose="020E0502060401010101" pitchFamily="34" charset="-79"/>
              </a:rPr>
              <a:t>סתם חתיכת חרא</a:t>
            </a:r>
            <a:r>
              <a:rPr lang="he-IL" sz="2800" dirty="0">
                <a:latin typeface="David" panose="020E0502060401010101" pitchFamily="34" charset="-79"/>
                <a:cs typeface="David" panose="020E0502060401010101" pitchFamily="34" charset="-79"/>
              </a:rPr>
              <a:t>, כמו שאומרים" (137).</a:t>
            </a:r>
            <a:endParaRPr lang="en-US" sz="2800" dirty="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 </a:t>
            </a:r>
            <a:endParaRPr lang="en-US" sz="2800" dirty="0">
              <a:latin typeface="David" panose="020E0502060401010101" pitchFamily="34" charset="-79"/>
              <a:cs typeface="David" panose="020E0502060401010101" pitchFamily="34" charset="-79"/>
            </a:endParaRPr>
          </a:p>
          <a:p>
            <a:pPr lvl="0"/>
            <a:r>
              <a:rPr lang="he-IL" sz="2800" dirty="0">
                <a:latin typeface="David" panose="020E0502060401010101" pitchFamily="34" charset="-79"/>
                <a:cs typeface="David" panose="020E0502060401010101" pitchFamily="34" charset="-79"/>
              </a:rPr>
              <a:t>"התחשק לי רק דבר אחד, לשבת ליד גברת רוזה, כי  </a:t>
            </a:r>
            <a:r>
              <a:rPr lang="he-IL" sz="2800" b="1" dirty="0">
                <a:latin typeface="David" panose="020E0502060401010101" pitchFamily="34" charset="-79"/>
                <a:cs typeface="David" panose="020E0502060401010101" pitchFamily="34" charset="-79"/>
              </a:rPr>
              <a:t>היא ואני, לכל הפחות, היינו באותו חרא</a:t>
            </a:r>
            <a:r>
              <a:rPr lang="he-IL" sz="2800" dirty="0">
                <a:latin typeface="David" panose="020E0502060401010101" pitchFamily="34" charset="-79"/>
                <a:cs typeface="David" panose="020E0502060401010101" pitchFamily="34" charset="-79"/>
              </a:rPr>
              <a:t>." (161)</a:t>
            </a:r>
            <a:endParaRPr lang="en-US" sz="2800" dirty="0">
              <a:latin typeface="David" panose="020E0502060401010101" pitchFamily="34" charset="-79"/>
              <a:cs typeface="David" panose="020E0502060401010101" pitchFamily="34" charset="-79"/>
            </a:endParaRPr>
          </a:p>
          <a:p>
            <a:endParaRPr lang="he-IL" sz="2800" b="1" u="sng" dirty="0" smtClean="0">
              <a:latin typeface="David" panose="020E0502060401010101" pitchFamily="34" charset="-79"/>
              <a:cs typeface="David" panose="020E0502060401010101" pitchFamily="34" charset="-79"/>
            </a:endParaRPr>
          </a:p>
          <a:p>
            <a:endParaRPr lang="he-IL" sz="2000" b="1" u="sng" dirty="0" smtClean="0">
              <a:latin typeface="David" panose="020E0502060401010101" pitchFamily="34" charset="-79"/>
              <a:cs typeface="David" panose="020E0502060401010101" pitchFamily="34" charset="-79"/>
            </a:endParaRPr>
          </a:p>
          <a:p>
            <a:endParaRPr lang="he-IL" sz="28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1763420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דרכי עיצוב ברומן</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35496" y="908720"/>
            <a:ext cx="8964488" cy="7155805"/>
          </a:xfrm>
          <a:prstGeom prst="rect">
            <a:avLst/>
          </a:prstGeom>
          <a:noFill/>
        </p:spPr>
        <p:txBody>
          <a:bodyPr wrap="square" rtlCol="1">
            <a:spAutoFit/>
          </a:bodyPr>
          <a:lstStyle/>
          <a:p>
            <a:r>
              <a:rPr lang="he-IL" sz="2700" dirty="0">
                <a:latin typeface="David" panose="020E0502060401010101" pitchFamily="34" charset="-79"/>
                <a:cs typeface="David" panose="020E0502060401010101" pitchFamily="34" charset="-79"/>
              </a:rPr>
              <a:t>מול מוטיב החרא מופיע </a:t>
            </a:r>
            <a:r>
              <a:rPr lang="he-IL" sz="2700" dirty="0">
                <a:solidFill>
                  <a:srgbClr val="FF0000"/>
                </a:solidFill>
                <a:latin typeface="David" panose="020E0502060401010101" pitchFamily="34" charset="-79"/>
                <a:cs typeface="David" panose="020E0502060401010101" pitchFamily="34" charset="-79"/>
              </a:rPr>
              <a:t>ה</a:t>
            </a:r>
            <a:r>
              <a:rPr lang="he-IL" sz="2700" b="1" dirty="0">
                <a:solidFill>
                  <a:srgbClr val="FF0000"/>
                </a:solidFill>
                <a:latin typeface="David" panose="020E0502060401010101" pitchFamily="34" charset="-79"/>
                <a:cs typeface="David" panose="020E0502060401010101" pitchFamily="34" charset="-79"/>
              </a:rPr>
              <a:t>בושם</a:t>
            </a:r>
            <a:r>
              <a:rPr lang="he-IL" sz="2700" dirty="0">
                <a:latin typeface="David" panose="020E0502060401010101" pitchFamily="34" charset="-79"/>
                <a:cs typeface="David" panose="020E0502060401010101" pitchFamily="34" charset="-79"/>
              </a:rPr>
              <a:t>, שמוזכר גם בהקשר </a:t>
            </a:r>
            <a:r>
              <a:rPr lang="he-IL" sz="2700" dirty="0" err="1">
                <a:latin typeface="David" panose="020E0502060401010101" pitchFamily="34" charset="-79"/>
                <a:cs typeface="David" panose="020E0502060401010101" pitchFamily="34" charset="-79"/>
              </a:rPr>
              <a:t>לנאדין</a:t>
            </a:r>
            <a:r>
              <a:rPr lang="he-IL" sz="2700" dirty="0">
                <a:latin typeface="David" panose="020E0502060401010101" pitchFamily="34" charset="-79"/>
                <a:cs typeface="David" panose="020E0502060401010101" pitchFamily="34" charset="-79"/>
              </a:rPr>
              <a:t> וגם בהקשר לרוזה. </a:t>
            </a:r>
            <a:endParaRPr lang="en-US" sz="2700" dirty="0">
              <a:latin typeface="David" panose="020E0502060401010101" pitchFamily="34" charset="-79"/>
              <a:cs typeface="David" panose="020E0502060401010101" pitchFamily="34" charset="-79"/>
            </a:endParaRPr>
          </a:p>
          <a:p>
            <a:r>
              <a:rPr lang="he-IL" sz="2700" dirty="0">
                <a:latin typeface="David" panose="020E0502060401010101" pitchFamily="34" charset="-79"/>
                <a:cs typeface="David" panose="020E0502060401010101" pitchFamily="34" charset="-79"/>
              </a:rPr>
              <a:t>אצל נאדין הבושם הוא ביטוי לרעננות ותחושה טובה, בעוד שאצל רוזה הבושם הוא ניסיון לא מוצלח לכסות על הסירחון, והעליבות של חייה ואחר כך ג ם של מותה.</a:t>
            </a:r>
            <a:endParaRPr lang="en-US" sz="2700" dirty="0">
              <a:latin typeface="David" panose="020E0502060401010101" pitchFamily="34" charset="-79"/>
              <a:cs typeface="David" panose="020E0502060401010101" pitchFamily="34" charset="-79"/>
            </a:endParaRPr>
          </a:p>
          <a:p>
            <a:r>
              <a:rPr lang="he-IL" sz="2700" dirty="0">
                <a:latin typeface="David" panose="020E0502060401010101" pitchFamily="34" charset="-79"/>
                <a:cs typeface="David" panose="020E0502060401010101" pitchFamily="34" charset="-79"/>
              </a:rPr>
              <a:t> </a:t>
            </a:r>
            <a:endParaRPr lang="en-US" sz="2700" dirty="0">
              <a:latin typeface="David" panose="020E0502060401010101" pitchFamily="34" charset="-79"/>
              <a:cs typeface="David" panose="020E0502060401010101" pitchFamily="34" charset="-79"/>
            </a:endParaRPr>
          </a:p>
          <a:p>
            <a:r>
              <a:rPr lang="he-IL" sz="2700" dirty="0">
                <a:latin typeface="David" panose="020E0502060401010101" pitchFamily="34" charset="-79"/>
                <a:cs typeface="David" panose="020E0502060401010101" pitchFamily="34" charset="-79"/>
              </a:rPr>
              <a:t>דמותה של נאדין והופעתה מוזכרים תמיד בהקשר לריח טוב ונעים: "בלונדינית עם שיער ארוך וריח נעים ורענן" מתאר אותה מומו כשהוא רואה אותה לראשונה, "היא השאירה מאחוריה לפחות חמישה מטרים של בושם" (81); "היה לה ריח כל-כך טוב שקשה להאמין" (154).</a:t>
            </a:r>
            <a:endParaRPr lang="en-US" sz="2700" dirty="0">
              <a:latin typeface="David" panose="020E0502060401010101" pitchFamily="34" charset="-79"/>
              <a:cs typeface="David" panose="020E0502060401010101" pitchFamily="34" charset="-79"/>
            </a:endParaRPr>
          </a:p>
          <a:p>
            <a:r>
              <a:rPr lang="he-IL" sz="2700" dirty="0">
                <a:latin typeface="David" panose="020E0502060401010101" pitchFamily="34" charset="-79"/>
                <a:cs typeface="David" panose="020E0502060401010101" pitchFamily="34" charset="-79"/>
              </a:rPr>
              <a:t>בריחה הנעים והטוב מייצגת נאדין את </a:t>
            </a:r>
            <a:r>
              <a:rPr lang="he-IL" sz="2700" b="1" dirty="0">
                <a:latin typeface="David" panose="020E0502060401010101" pitchFamily="34" charset="-79"/>
                <a:cs typeface="David" panose="020E0502060401010101" pitchFamily="34" charset="-79"/>
              </a:rPr>
              <a:t>הניגוד</a:t>
            </a:r>
            <a:r>
              <a:rPr lang="he-IL" sz="2700" dirty="0">
                <a:latin typeface="David" panose="020E0502060401010101" pitchFamily="34" charset="-79"/>
                <a:cs typeface="David" panose="020E0502060401010101" pitchFamily="34" charset="-79"/>
              </a:rPr>
              <a:t> למוטיב החרא. החיים הם לא רק מסריחים ודוחים, כי כל עוד יש אנשים כמו נאדין, יש גם עתיד ותקווה.</a:t>
            </a:r>
            <a:endParaRPr lang="en-US" sz="2700" dirty="0">
              <a:latin typeface="David" panose="020E0502060401010101" pitchFamily="34" charset="-79"/>
              <a:cs typeface="David" panose="020E0502060401010101" pitchFamily="34" charset="-79"/>
            </a:endParaRPr>
          </a:p>
          <a:p>
            <a:r>
              <a:rPr lang="he-IL" sz="2700" dirty="0">
                <a:latin typeface="David" panose="020E0502060401010101" pitchFamily="34" charset="-79"/>
                <a:cs typeface="David" panose="020E0502060401010101" pitchFamily="34" charset="-79"/>
              </a:rPr>
              <a:t> </a:t>
            </a:r>
            <a:endParaRPr lang="en-US" sz="2700" dirty="0">
              <a:latin typeface="David" panose="020E0502060401010101" pitchFamily="34" charset="-79"/>
              <a:cs typeface="David" panose="020E0502060401010101" pitchFamily="34" charset="-79"/>
            </a:endParaRPr>
          </a:p>
          <a:p>
            <a:endParaRPr lang="he-IL" sz="2700" b="1" u="sng" dirty="0" smtClean="0">
              <a:latin typeface="David" panose="020E0502060401010101" pitchFamily="34" charset="-79"/>
              <a:cs typeface="David" panose="020E0502060401010101" pitchFamily="34" charset="-79"/>
            </a:endParaRPr>
          </a:p>
          <a:p>
            <a:endParaRPr lang="he-IL" sz="2700" b="1" u="sng" dirty="0" smtClean="0">
              <a:latin typeface="David" panose="020E0502060401010101" pitchFamily="34" charset="-79"/>
              <a:cs typeface="David" panose="020E0502060401010101" pitchFamily="34" charset="-79"/>
            </a:endParaRPr>
          </a:p>
          <a:p>
            <a:endParaRPr lang="he-IL" sz="27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59139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type="title"/>
          </p:nvPr>
        </p:nvSpPr>
        <p:spPr>
          <a:xfrm>
            <a:off x="889647" y="-243408"/>
            <a:ext cx="8229600" cy="1139825"/>
          </a:xfrm>
        </p:spPr>
        <p:txBody>
          <a:bodyPr/>
          <a:lstStyle/>
          <a:p>
            <a:pPr algn="r" eaLnBrk="1" hangingPunct="1"/>
            <a:r>
              <a:rPr lang="he-IL" altLang="he-IL" dirty="0" smtClean="0">
                <a:solidFill>
                  <a:srgbClr val="002060"/>
                </a:solidFill>
                <a:latin typeface="BN Alpaca" panose="02000000000000000000" pitchFamily="2" charset="-79"/>
                <a:cs typeface="BN Alpaca" panose="02000000000000000000" pitchFamily="2" charset="-79"/>
              </a:rPr>
              <a:t>מהו רומן?</a:t>
            </a:r>
            <a:endParaRPr lang="en-US" altLang="he-IL" dirty="0" smtClean="0">
              <a:solidFill>
                <a:srgbClr val="002060"/>
              </a:solidFill>
              <a:latin typeface="BN Alpaca" panose="02000000000000000000" pitchFamily="2" charset="-79"/>
              <a:cs typeface="BN Alpaca" panose="02000000000000000000" pitchFamily="2" charset="-79"/>
            </a:endParaRPr>
          </a:p>
        </p:txBody>
      </p:sp>
      <p:pic>
        <p:nvPicPr>
          <p:cNvPr id="10244" name="Picture 9" descr="MCj04109530000[1]"/>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rot="21383633">
            <a:off x="59246" y="4999952"/>
            <a:ext cx="1930400" cy="1944688"/>
          </a:xfrm>
        </p:spPr>
      </p:pic>
      <p:sp>
        <p:nvSpPr>
          <p:cNvPr id="10245" name="Rectangle 6"/>
          <p:cNvSpPr>
            <a:spLocks noGrp="1" noChangeArrowheads="1"/>
          </p:cNvSpPr>
          <p:nvPr>
            <p:ph type="body" sz="half" idx="2"/>
          </p:nvPr>
        </p:nvSpPr>
        <p:spPr>
          <a:xfrm>
            <a:off x="251521" y="836712"/>
            <a:ext cx="8892479" cy="5949280"/>
          </a:xfrm>
        </p:spPr>
        <p:txBody>
          <a:bodyPr>
            <a:normAutofit/>
          </a:bodyPr>
          <a:lstStyle/>
          <a:p>
            <a:r>
              <a:rPr lang="he-IL" sz="2400" dirty="0">
                <a:latin typeface="David" panose="020E0502060401010101" pitchFamily="34" charset="-79"/>
                <a:cs typeface="David" panose="020E0502060401010101" pitchFamily="34" charset="-79"/>
              </a:rPr>
              <a:t>הרומן הוא יצירה בעלת היקף, שבה סיפור העלילה הוא סיפור מורכב, היכול להתפרס על פני תקופת זמן ארוכה, על פני מקומות רבים, לכלול בתוכו עלילה עיקרית ועלילות משנה, ושורה ארוכה של דמויות . </a:t>
            </a:r>
          </a:p>
          <a:p>
            <a:pPr marL="0" indent="0">
              <a:buNone/>
            </a:pPr>
            <a:r>
              <a:rPr lang="he-IL" sz="2400" dirty="0">
                <a:latin typeface="David" panose="020E0502060401010101" pitchFamily="34" charset="-79"/>
                <a:cs typeface="David" panose="020E0502060401010101" pitchFamily="34" charset="-79"/>
              </a:rPr>
              <a:t>          </a:t>
            </a:r>
          </a:p>
          <a:p>
            <a:r>
              <a:rPr lang="he-IL" sz="2400" dirty="0">
                <a:latin typeface="David" panose="020E0502060401010101" pitchFamily="34" charset="-79"/>
                <a:cs typeface="David" panose="020E0502060401010101" pitchFamily="34" charset="-79"/>
              </a:rPr>
              <a:t>הז'אנר הספרותי המכונה </a:t>
            </a:r>
            <a:r>
              <a:rPr lang="he-IL" sz="2400" dirty="0" err="1">
                <a:latin typeface="David" panose="020E0502060401010101" pitchFamily="34" charset="-79"/>
                <a:cs typeface="David" panose="020E0502060401010101" pitchFamily="34" charset="-79"/>
              </a:rPr>
              <a:t>רומאן</a:t>
            </a:r>
            <a:r>
              <a:rPr lang="he-IL" sz="2400" dirty="0">
                <a:latin typeface="David" panose="020E0502060401010101" pitchFamily="34" charset="-79"/>
                <a:cs typeface="David" panose="020E0502060401010101" pitchFamily="34" charset="-79"/>
              </a:rPr>
              <a:t> יכול להכיל מספר  תת-סוגות: </a:t>
            </a:r>
            <a:r>
              <a:rPr lang="he-IL" sz="2400" dirty="0" err="1">
                <a:latin typeface="David" panose="020E0502060401010101" pitchFamily="34" charset="-79"/>
                <a:cs typeface="David" panose="020E0502060401010101" pitchFamily="34" charset="-79"/>
              </a:rPr>
              <a:t>רומאן</a:t>
            </a:r>
            <a:r>
              <a:rPr lang="he-IL" sz="2400" dirty="0">
                <a:latin typeface="David" panose="020E0502060401010101" pitchFamily="34" charset="-79"/>
                <a:cs typeface="David" panose="020E0502060401010101" pitchFamily="34" charset="-79"/>
              </a:rPr>
              <a:t> אהבה, </a:t>
            </a:r>
            <a:r>
              <a:rPr lang="he-IL" sz="2400" dirty="0" err="1">
                <a:latin typeface="David" panose="020E0502060401010101" pitchFamily="34" charset="-79"/>
                <a:cs typeface="David" panose="020E0502060401010101" pitchFamily="34" charset="-79"/>
              </a:rPr>
              <a:t>רומאן</a:t>
            </a:r>
            <a:r>
              <a:rPr lang="he-IL" sz="2400" dirty="0">
                <a:latin typeface="David" panose="020E0502060401010101" pitchFamily="34" charset="-79"/>
                <a:cs typeface="David" panose="020E0502060401010101" pitchFamily="34" charset="-79"/>
              </a:rPr>
              <a:t> בלשי, </a:t>
            </a:r>
            <a:r>
              <a:rPr lang="he-IL" sz="2400" dirty="0" err="1">
                <a:latin typeface="David" panose="020E0502060401010101" pitchFamily="34" charset="-79"/>
                <a:cs typeface="David" panose="020E0502060401010101" pitchFamily="34" charset="-79"/>
              </a:rPr>
              <a:t>רומאן</a:t>
            </a:r>
            <a:r>
              <a:rPr lang="he-IL" sz="2400" dirty="0">
                <a:latin typeface="David" panose="020E0502060401010101" pitchFamily="34" charset="-79"/>
                <a:cs typeface="David" panose="020E0502060401010101" pitchFamily="34" charset="-79"/>
              </a:rPr>
              <a:t> דידקטי, </a:t>
            </a:r>
            <a:r>
              <a:rPr lang="he-IL" sz="2400" dirty="0" err="1">
                <a:latin typeface="David" panose="020E0502060401010101" pitchFamily="34" charset="-79"/>
                <a:cs typeface="David" panose="020E0502060401010101" pitchFamily="34" charset="-79"/>
              </a:rPr>
              <a:t>רומאן</a:t>
            </a:r>
            <a:r>
              <a:rPr lang="he-IL" sz="2400" dirty="0">
                <a:latin typeface="David" panose="020E0502060401010101" pitchFamily="34" charset="-79"/>
                <a:cs typeface="David" panose="020E0502060401010101" pitchFamily="34" charset="-79"/>
              </a:rPr>
              <a:t> פנטסטי, </a:t>
            </a:r>
            <a:r>
              <a:rPr lang="he-IL" sz="2400" dirty="0" err="1">
                <a:latin typeface="David" panose="020E0502060401010101" pitchFamily="34" charset="-79"/>
                <a:cs typeface="David" panose="020E0502060401010101" pitchFamily="34" charset="-79"/>
              </a:rPr>
              <a:t>רומאן</a:t>
            </a:r>
            <a:r>
              <a:rPr lang="he-IL" sz="2400" dirty="0">
                <a:latin typeface="David" panose="020E0502060401010101" pitchFamily="34" charset="-79"/>
                <a:cs typeface="David" panose="020E0502060401010101" pitchFamily="34" charset="-79"/>
              </a:rPr>
              <a:t> פילוסופי, היסטורי, פסיכולוגי, אוטוביוגרפי, נעורים, מסעות שושלת. האבחנה בין סוג לסוג תקבע על פי הנושא הדומיננטי ביותר.</a:t>
            </a:r>
          </a:p>
          <a:p>
            <a:pPr eaLnBrk="1" hangingPunct="1">
              <a:lnSpc>
                <a:spcPct val="120000"/>
              </a:lnSpc>
              <a:buFont typeface="Wingdings" pitchFamily="2" charset="2"/>
              <a:buNone/>
            </a:pPr>
            <a:r>
              <a:rPr lang="he-IL" altLang="he-IL" sz="2400" dirty="0" smtClean="0">
                <a:latin typeface="David" panose="020E0502060401010101" pitchFamily="34" charset="-79"/>
                <a:cs typeface="David" panose="020E0502060401010101" pitchFamily="34" charset="-79"/>
              </a:rPr>
              <a:t>                                                           (</a:t>
            </a:r>
            <a:r>
              <a:rPr lang="he-IL" altLang="he-IL" sz="2400" dirty="0" smtClean="0">
                <a:latin typeface="David" panose="020E0502060401010101" pitchFamily="34" charset="-79"/>
                <a:cs typeface="David" panose="020E0502060401010101" pitchFamily="34" charset="-79"/>
              </a:rPr>
              <a:t>מעובד מתוך מונחון לספרות , א"א ריבלין)</a:t>
            </a:r>
          </a:p>
        </p:txBody>
      </p:sp>
      <p:sp>
        <p:nvSpPr>
          <p:cNvPr id="10242" name="מציין מיקום של מספר שקופית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65000"/>
              <a:buFont typeface="Wingdings" pitchFamily="2" charset="2"/>
              <a:buChar char="n"/>
              <a:defRPr sz="3000">
                <a:solidFill>
                  <a:schemeClr val="tx1"/>
                </a:solidFill>
                <a:latin typeface="Arial" pitchFamily="34" charset="0"/>
                <a:cs typeface="Arial" pitchFamily="34" charset="0"/>
              </a:defRPr>
            </a:lvl1pPr>
            <a:lvl2pPr marL="742950" indent="-285750" algn="r" rtl="1">
              <a:spcBef>
                <a:spcPct val="20000"/>
              </a:spcBef>
              <a:buClr>
                <a:schemeClr val="accent2"/>
              </a:buClr>
              <a:buSzPct val="60000"/>
              <a:buFont typeface="Wingdings" pitchFamily="2" charset="2"/>
              <a:buChar char="q"/>
              <a:defRPr sz="2600">
                <a:solidFill>
                  <a:schemeClr val="tx1"/>
                </a:solidFill>
                <a:latin typeface="Arial" pitchFamily="34" charset="0"/>
                <a:cs typeface="Arial" pitchFamily="34" charset="0"/>
              </a:defRPr>
            </a:lvl2pPr>
            <a:lvl3pPr marL="1143000" indent="-228600" algn="r" rtl="1">
              <a:spcBef>
                <a:spcPct val="20000"/>
              </a:spcBef>
              <a:buClr>
                <a:schemeClr val="accent1"/>
              </a:buClr>
              <a:buSzPct val="65000"/>
              <a:buFont typeface="Wingdings" pitchFamily="2" charset="2"/>
              <a:buChar char="n"/>
              <a:defRPr sz="2200">
                <a:solidFill>
                  <a:schemeClr val="tx1"/>
                </a:solidFill>
                <a:latin typeface="Arial" pitchFamily="34" charset="0"/>
                <a:cs typeface="Arial" pitchFamily="34" charset="0"/>
              </a:defRPr>
            </a:lvl3pPr>
            <a:lvl4pPr marL="1600200" indent="-228600" algn="r" rtl="1">
              <a:spcBef>
                <a:spcPct val="20000"/>
              </a:spcBef>
              <a:buClr>
                <a:schemeClr val="accent2"/>
              </a:buClr>
              <a:buSzPct val="70000"/>
              <a:buFont typeface="Wingdings" pitchFamily="2" charset="2"/>
              <a:buChar char="q"/>
              <a:defRPr sz="2000">
                <a:solidFill>
                  <a:schemeClr val="tx1"/>
                </a:solidFill>
                <a:latin typeface="Arial" pitchFamily="34" charset="0"/>
                <a:cs typeface="Arial" pitchFamily="34" charset="0"/>
              </a:defRPr>
            </a:lvl4pPr>
            <a:lvl5pPr marL="2057400" indent="-228600" algn="r" rtl="1">
              <a:spcBef>
                <a:spcPct val="20000"/>
              </a:spcBef>
              <a:buClr>
                <a:schemeClr val="accent1"/>
              </a:buClr>
              <a:buSzPct val="75000"/>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9pPr>
          </a:lstStyle>
          <a:p>
            <a:pPr rtl="0">
              <a:spcBef>
                <a:spcPct val="0"/>
              </a:spcBef>
              <a:buClrTx/>
              <a:buSzTx/>
              <a:buFontTx/>
              <a:buNone/>
            </a:pPr>
            <a:fld id="{2B317803-51B1-4632-A776-556595A8943A}" type="slidenum">
              <a:rPr lang="he-IL" altLang="en-US" sz="1200">
                <a:solidFill>
                  <a:srgbClr val="000000"/>
                </a:solidFill>
                <a:latin typeface="Garamond" pitchFamily="18" charset="0"/>
              </a:rPr>
              <a:pPr rtl="0">
                <a:spcBef>
                  <a:spcPct val="0"/>
                </a:spcBef>
                <a:buClrTx/>
                <a:buSzTx/>
                <a:buFontTx/>
                <a:buNone/>
              </a:pPr>
              <a:t>3</a:t>
            </a:fld>
            <a:endParaRPr lang="en-US" altLang="en-US" sz="1200">
              <a:solidFill>
                <a:srgbClr val="000000"/>
              </a:solidFill>
              <a:latin typeface="Garamond" pitchFamily="18" charset="0"/>
            </a:endParaRPr>
          </a:p>
        </p:txBody>
      </p:sp>
    </p:spTree>
    <p:extLst>
      <p:ext uri="{BB962C8B-B14F-4D97-AF65-F5344CB8AC3E}">
        <p14:creationId xmlns:p14="http://schemas.microsoft.com/office/powerpoint/2010/main" val="181304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type="title"/>
          </p:nvPr>
        </p:nvSpPr>
        <p:spPr>
          <a:xfrm>
            <a:off x="889647" y="-243408"/>
            <a:ext cx="8229600" cy="1139825"/>
          </a:xfrm>
        </p:spPr>
        <p:txBody>
          <a:bodyPr/>
          <a:lstStyle/>
          <a:p>
            <a:pPr algn="r" eaLnBrk="1" hangingPunct="1"/>
            <a:r>
              <a:rPr lang="he-IL" altLang="he-IL" dirty="0" smtClean="0">
                <a:solidFill>
                  <a:srgbClr val="002060"/>
                </a:solidFill>
                <a:latin typeface="BN Alpaca" panose="02000000000000000000" pitchFamily="2" charset="-79"/>
                <a:cs typeface="BN Alpaca" panose="02000000000000000000" pitchFamily="2" charset="-79"/>
              </a:rPr>
              <a:t>מבנה הרומן</a:t>
            </a:r>
            <a:r>
              <a:rPr lang="he-IL" altLang="he-IL" dirty="0" smtClean="0">
                <a:solidFill>
                  <a:srgbClr val="002060"/>
                </a:solidFill>
                <a:latin typeface="BN Alpaca" panose="02000000000000000000" pitchFamily="2" charset="-79"/>
                <a:cs typeface="BN Alpaca" panose="02000000000000000000" pitchFamily="2" charset="-79"/>
              </a:rPr>
              <a:t>?</a:t>
            </a:r>
            <a:endParaRPr lang="en-US" altLang="he-IL" dirty="0" smtClean="0">
              <a:solidFill>
                <a:srgbClr val="002060"/>
              </a:solidFill>
              <a:latin typeface="BN Alpaca" panose="02000000000000000000" pitchFamily="2" charset="-79"/>
              <a:cs typeface="BN Alpaca" panose="02000000000000000000" pitchFamily="2" charset="-79"/>
            </a:endParaRPr>
          </a:p>
        </p:txBody>
      </p:sp>
      <p:sp>
        <p:nvSpPr>
          <p:cNvPr id="10245" name="Rectangle 6"/>
          <p:cNvSpPr>
            <a:spLocks noGrp="1" noChangeArrowheads="1"/>
          </p:cNvSpPr>
          <p:nvPr>
            <p:ph type="body" sz="half" idx="2"/>
          </p:nvPr>
        </p:nvSpPr>
        <p:spPr>
          <a:xfrm>
            <a:off x="251521" y="836712"/>
            <a:ext cx="8892479" cy="5949280"/>
          </a:xfrm>
        </p:spPr>
        <p:txBody>
          <a:bodyPr>
            <a:normAutofit/>
          </a:bodyPr>
          <a:lstStyle/>
          <a:p>
            <a:pPr marL="0" indent="0">
              <a:buNone/>
            </a:pPr>
            <a:r>
              <a:rPr lang="he-IL" sz="2400" dirty="0"/>
              <a:t>הסיפור נמסר על-ידי מומו, המשחזר את חייו – קורותיו עד גיל ארבע-עשרה, באוזניהם של נאדין </a:t>
            </a:r>
            <a:r>
              <a:rPr lang="he-IL" sz="2400" dirty="0" err="1"/>
              <a:t>וראמון</a:t>
            </a:r>
            <a:r>
              <a:rPr lang="he-IL" sz="2400" dirty="0"/>
              <a:t>, הזוג שאסף אותו לביתם לאחר מותה של רוזה. </a:t>
            </a:r>
            <a:endParaRPr lang="he-IL" sz="2400" dirty="0" smtClean="0"/>
          </a:p>
          <a:p>
            <a:pPr marL="0" indent="0">
              <a:buNone/>
            </a:pPr>
            <a:r>
              <a:rPr lang="he-IL" sz="2400" dirty="0"/>
              <a:t> </a:t>
            </a:r>
            <a:r>
              <a:rPr lang="he-IL" sz="2400" dirty="0" smtClean="0"/>
              <a:t>למרות </a:t>
            </a:r>
            <a:r>
              <a:rPr lang="he-IL" sz="2400" dirty="0"/>
              <a:t>שמומו משתדל לשמור על רצף כרונולוגי לא תמיד הדבר עולה </a:t>
            </a:r>
            <a:r>
              <a:rPr lang="he-IL" sz="2400" dirty="0" smtClean="0"/>
              <a:t>  בידו</a:t>
            </a:r>
            <a:r>
              <a:rPr lang="he-IL" sz="2400" dirty="0"/>
              <a:t>, מפני שהדברים נמסרים </a:t>
            </a:r>
            <a:r>
              <a:rPr lang="he-IL" sz="2400" dirty="0" err="1"/>
              <a:t>כוידוי</a:t>
            </a:r>
            <a:r>
              <a:rPr lang="he-IL" sz="2400" dirty="0"/>
              <a:t>, כעדות. </a:t>
            </a:r>
            <a:endParaRPr lang="he-IL" sz="2400" dirty="0" smtClean="0"/>
          </a:p>
          <a:p>
            <a:pPr marL="0" indent="0">
              <a:buNone/>
            </a:pPr>
            <a:r>
              <a:rPr lang="he-IL" sz="2400" dirty="0" smtClean="0"/>
              <a:t>הרצף </a:t>
            </a:r>
            <a:r>
              <a:rPr lang="he-IL" sz="2400" dirty="0"/>
              <a:t>הכרונולוגי נקטע  מדי פעם על-ידי מחשבות, זיכרונות אסוציאציות, כשכל אלה מעידים על סערת רגשותיו</a:t>
            </a:r>
            <a:r>
              <a:rPr lang="he-IL" sz="2400" dirty="0" smtClean="0"/>
              <a:t>.</a:t>
            </a:r>
          </a:p>
          <a:p>
            <a:pPr marL="0" indent="0">
              <a:buNone/>
            </a:pPr>
            <a:endParaRPr lang="en-US" sz="2400" dirty="0"/>
          </a:p>
          <a:p>
            <a:r>
              <a:rPr lang="he-IL" sz="2400" dirty="0"/>
              <a:t>הסיפור פותח בזיכרון הראשון שלו, בהיותו כבן שלוש: "הייתי ודאי בן שלוש כשראיתי את גברת רוזה לראשונה. לפני כן אין זיכרון..." (7). הסיפור מסתיים בהווה, כשמומו נמצא בביתם של נאדין </a:t>
            </a:r>
            <a:r>
              <a:rPr lang="he-IL" sz="2400" dirty="0" err="1"/>
              <a:t>וראמון</a:t>
            </a:r>
            <a:r>
              <a:rPr lang="he-IL" sz="2400" dirty="0"/>
              <a:t>: "אינני מבטיח לכם שום דבר, נחיה ונראה... אני מוכן לחיות אצלכם כמה זמן..." (198). בין הפתיחה לסיום מתאר מומו את חייו ואת עולמו. </a:t>
            </a:r>
            <a:endParaRPr lang="en-US" sz="2400" dirty="0"/>
          </a:p>
          <a:p>
            <a:endParaRPr lang="en-US" sz="2400" dirty="0"/>
          </a:p>
          <a:p>
            <a:pPr marL="0" indent="0">
              <a:buNone/>
            </a:pPr>
            <a:endParaRPr lang="he-IL" altLang="he-IL" sz="2400" dirty="0" smtClean="0">
              <a:latin typeface="David" panose="020E0502060401010101" pitchFamily="34" charset="-79"/>
              <a:cs typeface="David" panose="020E0502060401010101" pitchFamily="34" charset="-79"/>
            </a:endParaRPr>
          </a:p>
        </p:txBody>
      </p:sp>
      <p:sp>
        <p:nvSpPr>
          <p:cNvPr id="10242" name="מציין מיקום של מספר שקופית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65000"/>
              <a:buFont typeface="Wingdings" pitchFamily="2" charset="2"/>
              <a:buChar char="n"/>
              <a:defRPr sz="3000">
                <a:solidFill>
                  <a:schemeClr val="tx1"/>
                </a:solidFill>
                <a:latin typeface="Arial" pitchFamily="34" charset="0"/>
                <a:cs typeface="Arial" pitchFamily="34" charset="0"/>
              </a:defRPr>
            </a:lvl1pPr>
            <a:lvl2pPr marL="742950" indent="-285750" algn="r" rtl="1">
              <a:spcBef>
                <a:spcPct val="20000"/>
              </a:spcBef>
              <a:buClr>
                <a:schemeClr val="accent2"/>
              </a:buClr>
              <a:buSzPct val="60000"/>
              <a:buFont typeface="Wingdings" pitchFamily="2" charset="2"/>
              <a:buChar char="q"/>
              <a:defRPr sz="2600">
                <a:solidFill>
                  <a:schemeClr val="tx1"/>
                </a:solidFill>
                <a:latin typeface="Arial" pitchFamily="34" charset="0"/>
                <a:cs typeface="Arial" pitchFamily="34" charset="0"/>
              </a:defRPr>
            </a:lvl2pPr>
            <a:lvl3pPr marL="1143000" indent="-228600" algn="r" rtl="1">
              <a:spcBef>
                <a:spcPct val="20000"/>
              </a:spcBef>
              <a:buClr>
                <a:schemeClr val="accent1"/>
              </a:buClr>
              <a:buSzPct val="65000"/>
              <a:buFont typeface="Wingdings" pitchFamily="2" charset="2"/>
              <a:buChar char="n"/>
              <a:defRPr sz="2200">
                <a:solidFill>
                  <a:schemeClr val="tx1"/>
                </a:solidFill>
                <a:latin typeface="Arial" pitchFamily="34" charset="0"/>
                <a:cs typeface="Arial" pitchFamily="34" charset="0"/>
              </a:defRPr>
            </a:lvl3pPr>
            <a:lvl4pPr marL="1600200" indent="-228600" algn="r" rtl="1">
              <a:spcBef>
                <a:spcPct val="20000"/>
              </a:spcBef>
              <a:buClr>
                <a:schemeClr val="accent2"/>
              </a:buClr>
              <a:buSzPct val="70000"/>
              <a:buFont typeface="Wingdings" pitchFamily="2" charset="2"/>
              <a:buChar char="q"/>
              <a:defRPr sz="2000">
                <a:solidFill>
                  <a:schemeClr val="tx1"/>
                </a:solidFill>
                <a:latin typeface="Arial" pitchFamily="34" charset="0"/>
                <a:cs typeface="Arial" pitchFamily="34" charset="0"/>
              </a:defRPr>
            </a:lvl4pPr>
            <a:lvl5pPr marL="2057400" indent="-228600" algn="r" rtl="1">
              <a:spcBef>
                <a:spcPct val="20000"/>
              </a:spcBef>
              <a:buClr>
                <a:schemeClr val="accent1"/>
              </a:buClr>
              <a:buSzPct val="75000"/>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9pPr>
          </a:lstStyle>
          <a:p>
            <a:pPr rtl="0">
              <a:spcBef>
                <a:spcPct val="0"/>
              </a:spcBef>
              <a:buClrTx/>
              <a:buSzTx/>
              <a:buFontTx/>
              <a:buNone/>
            </a:pPr>
            <a:fld id="{2B317803-51B1-4632-A776-556595A8943A}" type="slidenum">
              <a:rPr lang="he-IL" altLang="en-US" sz="1200">
                <a:solidFill>
                  <a:srgbClr val="000000"/>
                </a:solidFill>
                <a:latin typeface="Garamond" pitchFamily="18" charset="0"/>
              </a:rPr>
              <a:pPr rtl="0">
                <a:spcBef>
                  <a:spcPct val="0"/>
                </a:spcBef>
                <a:buClrTx/>
                <a:buSzTx/>
                <a:buFontTx/>
                <a:buNone/>
              </a:pPr>
              <a:t>4</a:t>
            </a:fld>
            <a:endParaRPr lang="en-US" altLang="en-US" sz="1200">
              <a:solidFill>
                <a:srgbClr val="000000"/>
              </a:solidFill>
              <a:latin typeface="Garamond" pitchFamily="18" charset="0"/>
            </a:endParaRPr>
          </a:p>
        </p:txBody>
      </p:sp>
    </p:spTree>
    <p:extLst>
      <p:ext uri="{BB962C8B-B14F-4D97-AF65-F5344CB8AC3E}">
        <p14:creationId xmlns:p14="http://schemas.microsoft.com/office/powerpoint/2010/main" val="343645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Grp="1" noChangeArrowheads="1"/>
          </p:cNvSpPr>
          <p:nvPr>
            <p:ph type="title"/>
          </p:nvPr>
        </p:nvSpPr>
        <p:spPr>
          <a:xfrm>
            <a:off x="755576" y="116632"/>
            <a:ext cx="8229600" cy="431800"/>
          </a:xfrm>
        </p:spPr>
        <p:txBody>
          <a:bodyPr>
            <a:normAutofit fontScale="90000"/>
          </a:bodyPr>
          <a:lstStyle/>
          <a:p>
            <a:pPr algn="r" eaLnBrk="1" hangingPunct="1"/>
            <a:r>
              <a:rPr lang="he-IL" altLang="he-IL" sz="3800" b="1" dirty="0" smtClean="0">
                <a:solidFill>
                  <a:srgbClr val="002060"/>
                </a:solidFill>
                <a:latin typeface="BN Alpaca" panose="02000000000000000000" pitchFamily="2" charset="-79"/>
                <a:cs typeface="BN Alpaca" panose="02000000000000000000" pitchFamily="2" charset="-79"/>
              </a:rPr>
              <a:t>מידע כללי על העלילה</a:t>
            </a:r>
            <a:endParaRPr lang="en-US" altLang="he-IL" sz="3800" b="1" dirty="0" smtClean="0">
              <a:solidFill>
                <a:srgbClr val="002060"/>
              </a:solidFill>
              <a:latin typeface="BN Alpaca" panose="02000000000000000000" pitchFamily="2" charset="-79"/>
              <a:cs typeface="BN Alpaca" panose="02000000000000000000" pitchFamily="2" charset="-79"/>
            </a:endParaRPr>
          </a:p>
        </p:txBody>
      </p:sp>
      <p:graphicFrame>
        <p:nvGraphicFramePr>
          <p:cNvPr id="32864" name="Group 96"/>
          <p:cNvGraphicFramePr>
            <a:graphicFrameLocks noGrp="1"/>
          </p:cNvGraphicFramePr>
          <p:nvPr>
            <p:ph type="tbl" idx="1"/>
            <p:extLst>
              <p:ext uri="{D42A27DB-BD31-4B8C-83A1-F6EECF244321}">
                <p14:modId xmlns:p14="http://schemas.microsoft.com/office/powerpoint/2010/main" val="2711456169"/>
              </p:ext>
            </p:extLst>
          </p:nvPr>
        </p:nvGraphicFramePr>
        <p:xfrm>
          <a:off x="107504" y="836712"/>
          <a:ext cx="9007823" cy="5713425"/>
        </p:xfrm>
        <a:graphic>
          <a:graphicData uri="http://schemas.openxmlformats.org/drawingml/2006/table">
            <a:tbl>
              <a:tblPr rtl="1"/>
              <a:tblGrid>
                <a:gridCol w="1157935"/>
                <a:gridCol w="7849888"/>
              </a:tblGrid>
              <a:tr h="65401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sz="2000" b="1" i="0" u="none" strike="noStrike" cap="none" normalizeH="0" baseline="0" dirty="0" smtClean="0">
                          <a:ln>
                            <a:noFill/>
                          </a:ln>
                          <a:solidFill>
                            <a:schemeClr val="tx1"/>
                          </a:solidFill>
                          <a:effectLst/>
                          <a:latin typeface="Arial" pitchFamily="34" charset="0"/>
                          <a:cs typeface="David" pitchFamily="2" charset="-79"/>
                        </a:rPr>
                        <a:t>זמן ומקום</a:t>
                      </a:r>
                      <a:endParaRPr kumimoji="0" lang="en-US" sz="2000" b="1" i="0" u="none" strike="noStrike" cap="none" normalizeH="0" baseline="0" dirty="0" smtClean="0">
                        <a:ln>
                          <a:noFill/>
                        </a:ln>
                        <a:solidFill>
                          <a:schemeClr val="tx1"/>
                        </a:solidFill>
                        <a:effectLst/>
                        <a:latin typeface="Arial" pitchFamily="34" charset="0"/>
                        <a:cs typeface="David" pitchFamily="2" charset="-79"/>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altLang="ko-KR" sz="1800" b="0" i="0" u="none" strike="noStrike" cap="none" normalizeH="0" baseline="0" smtClean="0">
                          <a:ln>
                            <a:noFill/>
                          </a:ln>
                          <a:solidFill>
                            <a:schemeClr val="tx1"/>
                          </a:solidFill>
                          <a:effectLst/>
                          <a:latin typeface="Arial" pitchFamily="34" charset="0"/>
                          <a:cs typeface="Arial" pitchFamily="34" charset="0"/>
                        </a:rPr>
                        <a:t>שנות השישים העלילה מתרחשת בעיקר בבית ישן בן שש קומות וברחובות הסמוכים לו, ברובע "בלוויל" שבפריס.</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356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sz="2000" b="1" i="0" u="none" strike="noStrike" cap="none" normalizeH="0" baseline="0" dirty="0" smtClean="0">
                          <a:ln>
                            <a:noFill/>
                          </a:ln>
                          <a:solidFill>
                            <a:schemeClr val="tx1"/>
                          </a:solidFill>
                          <a:effectLst/>
                          <a:latin typeface="Arial" pitchFamily="34" charset="0"/>
                          <a:cs typeface="David" pitchFamily="2" charset="-79"/>
                        </a:rPr>
                        <a:t>דמויות</a:t>
                      </a:r>
                      <a:endParaRPr kumimoji="0" lang="en-US" sz="2000" b="1" i="0" u="none" strike="noStrike" cap="none" normalizeH="0" baseline="0" dirty="0" smtClean="0">
                        <a:ln>
                          <a:noFill/>
                        </a:ln>
                        <a:solidFill>
                          <a:schemeClr val="tx1"/>
                        </a:solidFill>
                        <a:effectLst/>
                        <a:latin typeface="Arial" pitchFamily="34" charset="0"/>
                        <a:cs typeface="David" pitchFamily="2" charset="-79"/>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altLang="ko-KR" sz="1800" b="0" i="0" u="none" strike="noStrike" cap="none" normalizeH="0" baseline="0" dirty="0" smtClean="0">
                          <a:ln>
                            <a:noFill/>
                          </a:ln>
                          <a:solidFill>
                            <a:schemeClr val="tx1"/>
                          </a:solidFill>
                          <a:effectLst/>
                          <a:latin typeface="Arial" pitchFamily="34" charset="0"/>
                          <a:cs typeface="Arial" pitchFamily="34" charset="0"/>
                        </a:rPr>
                        <a:t>זרים המצויים בתחתית הסולם החברתי-כלכלי של החברה הצרפתית: יהודים, ערבים ושחורים ממושבות אפריקה של צרפת האימפריאלית. הם מתוארים כעלובי החיים: זונות וסרסורים, גנבים וסוחרי סמים, סבלים גברתניים ואמנים מפוקפקים .</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altLang="ko-KR" sz="1800" b="0" i="0" u="none" strike="noStrike" cap="none" normalizeH="0" baseline="0" dirty="0" smtClean="0">
                          <a:ln>
                            <a:noFill/>
                          </a:ln>
                          <a:solidFill>
                            <a:schemeClr val="tx1"/>
                          </a:solidFill>
                          <a:effectLst/>
                          <a:latin typeface="Arial" pitchFamily="34" charset="0"/>
                          <a:cs typeface="Arial" pitchFamily="34" charset="0"/>
                        </a:rPr>
                        <a:t>נציגים אחרים: ד"ר </a:t>
                      </a:r>
                      <a:r>
                        <a:rPr kumimoji="0" lang="he-IL" altLang="ko-KR" sz="1800" b="0" i="0" u="none" strike="noStrike" cap="none" normalizeH="0" baseline="0" dirty="0" err="1" smtClean="0">
                          <a:ln>
                            <a:noFill/>
                          </a:ln>
                          <a:solidFill>
                            <a:schemeClr val="tx1"/>
                          </a:solidFill>
                          <a:effectLst/>
                          <a:latin typeface="Arial" pitchFamily="34" charset="0"/>
                          <a:cs typeface="Arial" pitchFamily="34" charset="0"/>
                        </a:rPr>
                        <a:t>כ"ץ</a:t>
                      </a:r>
                      <a:r>
                        <a:rPr kumimoji="0" lang="he-IL" altLang="ko-KR" sz="1800" b="0" i="0" u="none" strike="noStrike" cap="none" normalizeH="0" baseline="0" dirty="0" smtClean="0">
                          <a:ln>
                            <a:noFill/>
                          </a:ln>
                          <a:solidFill>
                            <a:schemeClr val="tx1"/>
                          </a:solidFill>
                          <a:effectLst/>
                          <a:latin typeface="Arial" pitchFamily="34" charset="0"/>
                          <a:cs typeface="Arial" pitchFamily="34" charset="0"/>
                        </a:rPr>
                        <a:t> הרופא, נאדין </a:t>
                      </a:r>
                      <a:r>
                        <a:rPr kumimoji="0" lang="he-IL" altLang="ko-KR" sz="1800" b="0" i="0" u="none" strike="noStrike" cap="none" normalizeH="0" baseline="0" dirty="0" err="1" smtClean="0">
                          <a:ln>
                            <a:noFill/>
                          </a:ln>
                          <a:solidFill>
                            <a:schemeClr val="tx1"/>
                          </a:solidFill>
                          <a:effectLst/>
                          <a:latin typeface="Arial" pitchFamily="34" charset="0"/>
                          <a:cs typeface="Arial" pitchFamily="34" charset="0"/>
                        </a:rPr>
                        <a:t>וראמון</a:t>
                      </a:r>
                      <a:r>
                        <a:rPr kumimoji="0" lang="he-IL" altLang="ko-KR" sz="1800" b="0" i="0" u="none" strike="noStrike" cap="none" normalizeH="0" baseline="0" dirty="0" smtClean="0">
                          <a:ln>
                            <a:noFill/>
                          </a:ln>
                          <a:solidFill>
                            <a:schemeClr val="tx1"/>
                          </a:solidFill>
                          <a:effectLst/>
                          <a:latin typeface="Arial" pitchFamily="34" charset="0"/>
                          <a:cs typeface="Arial" pitchFamily="34" charset="0"/>
                        </a:rPr>
                        <a:t> – הם לא מבינים את עולמו.</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27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sz="2000" b="1" i="0" u="none" strike="noStrike" cap="none" normalizeH="0" baseline="0" smtClean="0">
                          <a:ln>
                            <a:noFill/>
                          </a:ln>
                          <a:solidFill>
                            <a:schemeClr val="tx1"/>
                          </a:solidFill>
                          <a:effectLst/>
                          <a:latin typeface="Arial" pitchFamily="34" charset="0"/>
                          <a:cs typeface="David" pitchFamily="2" charset="-79"/>
                        </a:rPr>
                        <a:t>התרחשות</a:t>
                      </a:r>
                      <a:endParaRPr kumimoji="0" lang="en-US" sz="2000" b="1" i="0" u="none" strike="noStrike" cap="none" normalizeH="0" baseline="0" smtClean="0">
                        <a:ln>
                          <a:noFill/>
                        </a:ln>
                        <a:solidFill>
                          <a:schemeClr val="tx1"/>
                        </a:solidFill>
                        <a:effectLst/>
                        <a:latin typeface="Arial" pitchFamily="34" charset="0"/>
                        <a:cs typeface="David" pitchFamily="2" charset="-79"/>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altLang="ko-KR" sz="1800" b="0" i="0" u="none" strike="noStrike" cap="none" normalizeH="0" baseline="0" smtClean="0">
                          <a:ln>
                            <a:noFill/>
                          </a:ln>
                          <a:solidFill>
                            <a:schemeClr val="tx1"/>
                          </a:solidFill>
                          <a:effectLst/>
                          <a:latin typeface="Arial" pitchFamily="34" charset="0"/>
                          <a:cs typeface="Arial" pitchFamily="34" charset="0"/>
                        </a:rPr>
                        <a:t>הדמויות מנסות להציג אורח -חיים נורמאלי ומנהלות מערכות יחסים המבוססות על טוב-לב ואהבת-אדם. במרכז היצירה עומדת מערכת היחסים המיוחדת בין מנהלת הפנסיון רוזה, קשישה יהודייה, זונה לשעבר, המטפלת בילדי זונות, אשר הופקדו אצלה למשמרת לבין נער ערבי צעיר שננטש על ידי אמו הזונה.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6518">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sz="2000" b="1" i="0" u="none" strike="noStrike" cap="none" normalizeH="0" baseline="0" smtClean="0">
                          <a:ln>
                            <a:noFill/>
                          </a:ln>
                          <a:solidFill>
                            <a:schemeClr val="tx1"/>
                          </a:solidFill>
                          <a:effectLst/>
                          <a:latin typeface="Arial" pitchFamily="34" charset="0"/>
                          <a:cs typeface="David" pitchFamily="2" charset="-79"/>
                        </a:rPr>
                        <a:t>בעיה</a:t>
                      </a:r>
                      <a:endParaRPr kumimoji="0" lang="en-US" sz="2000" b="1" i="0" u="none" strike="noStrike" cap="none" normalizeH="0" baseline="0" smtClean="0">
                        <a:ln>
                          <a:noFill/>
                        </a:ln>
                        <a:solidFill>
                          <a:schemeClr val="tx1"/>
                        </a:solidFill>
                        <a:effectLst/>
                        <a:latin typeface="Arial" pitchFamily="34" charset="0"/>
                        <a:cs typeface="David" pitchFamily="2" charset="-79"/>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altLang="ko-KR" sz="1800" b="0" i="0" u="none" strike="noStrike" cap="none" normalizeH="0" baseline="0" smtClean="0">
                          <a:ln>
                            <a:noFill/>
                          </a:ln>
                          <a:solidFill>
                            <a:schemeClr val="tx1"/>
                          </a:solidFill>
                          <a:effectLst/>
                          <a:latin typeface="Arial" pitchFamily="34" charset="0"/>
                          <a:cs typeface="Arial" pitchFamily="34" charset="0"/>
                        </a:rPr>
                        <a:t>הדמויות מתמודדות עם מציאות קשה ועגומה בחיי היום יום שלהם בניסיונם להיקלט בחברה הצרפתית, אולם נתפסים כעלובי החיים הנמצאים בשולי החברה. הם לא מצליחים לממש את החלומות הכלכליים והחברתיים בפריס לפי המיתוסים של חירות האדם וזכויות האזרח, כיוון שמדינה והחברה שצריכה לתרגם את המיתוסים הללו מתאכזרת אליהם ומפנה להם עורף. </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altLang="ko-KR" sz="1800" b="0" i="0" u="none" strike="noStrike" cap="none" normalizeH="0" baseline="0" smtClean="0">
                          <a:ln>
                            <a:noFill/>
                          </a:ln>
                          <a:solidFill>
                            <a:schemeClr val="tx1"/>
                          </a:solidFill>
                          <a:effectLst/>
                          <a:latin typeface="Arial" pitchFamily="34" charset="0"/>
                          <a:cs typeface="Arial" pitchFamily="34" charset="0"/>
                        </a:rPr>
                        <a:t>גיבוש זהותו של מומו – חיפוש אחרי דמות האם, המפגש עם האב וקבלת החלטות בסוף.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42">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sz="2000" b="1" i="0" u="none" strike="noStrike" cap="none" normalizeH="0" baseline="0" dirty="0" smtClean="0">
                          <a:ln>
                            <a:noFill/>
                          </a:ln>
                          <a:solidFill>
                            <a:schemeClr val="tx1"/>
                          </a:solidFill>
                          <a:effectLst/>
                          <a:latin typeface="Arial" pitchFamily="34" charset="0"/>
                          <a:cs typeface="David" pitchFamily="2" charset="-79"/>
                        </a:rPr>
                        <a:t>סיום</a:t>
                      </a:r>
                      <a:endParaRPr kumimoji="0" lang="en-US" sz="2000" b="1" i="0" u="none" strike="noStrike" cap="none" normalizeH="0" baseline="0" dirty="0" smtClean="0">
                        <a:ln>
                          <a:noFill/>
                        </a:ln>
                        <a:solidFill>
                          <a:schemeClr val="tx1"/>
                        </a:solidFill>
                        <a:effectLst/>
                        <a:latin typeface="Arial" pitchFamily="34" charset="0"/>
                        <a:cs typeface="David" pitchFamily="2" charset="-79"/>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he-IL" sz="1800" b="0" i="0" u="none" strike="noStrike" cap="none" normalizeH="0" baseline="0" dirty="0" smtClean="0">
                          <a:ln>
                            <a:noFill/>
                          </a:ln>
                          <a:solidFill>
                            <a:schemeClr val="tx1"/>
                          </a:solidFill>
                          <a:effectLst/>
                          <a:latin typeface="Arial" pitchFamily="34" charset="0"/>
                          <a:cs typeface="Arial" pitchFamily="34" charset="0"/>
                        </a:rPr>
                        <a:t>תהליך הפרידה ומותה של רוזה, ועזיבתו של מומו לבית אחר.</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14"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65000"/>
              <a:buFont typeface="Wingdings" pitchFamily="2" charset="2"/>
              <a:buChar char="n"/>
              <a:defRPr sz="3000">
                <a:solidFill>
                  <a:schemeClr val="tx1"/>
                </a:solidFill>
                <a:latin typeface="Arial" pitchFamily="34" charset="0"/>
                <a:cs typeface="Arial" pitchFamily="34" charset="0"/>
              </a:defRPr>
            </a:lvl1pPr>
            <a:lvl2pPr marL="742950" indent="-285750" algn="r" rtl="1">
              <a:spcBef>
                <a:spcPct val="20000"/>
              </a:spcBef>
              <a:buClr>
                <a:schemeClr val="accent2"/>
              </a:buClr>
              <a:buSzPct val="60000"/>
              <a:buFont typeface="Wingdings" pitchFamily="2" charset="2"/>
              <a:buChar char="q"/>
              <a:defRPr sz="2600">
                <a:solidFill>
                  <a:schemeClr val="tx1"/>
                </a:solidFill>
                <a:latin typeface="Arial" pitchFamily="34" charset="0"/>
                <a:cs typeface="Arial" pitchFamily="34" charset="0"/>
              </a:defRPr>
            </a:lvl2pPr>
            <a:lvl3pPr marL="1143000" indent="-228600" algn="r" rtl="1">
              <a:spcBef>
                <a:spcPct val="20000"/>
              </a:spcBef>
              <a:buClr>
                <a:schemeClr val="accent1"/>
              </a:buClr>
              <a:buSzPct val="65000"/>
              <a:buFont typeface="Wingdings" pitchFamily="2" charset="2"/>
              <a:buChar char="n"/>
              <a:defRPr sz="2200">
                <a:solidFill>
                  <a:schemeClr val="tx1"/>
                </a:solidFill>
                <a:latin typeface="Arial" pitchFamily="34" charset="0"/>
                <a:cs typeface="Arial" pitchFamily="34" charset="0"/>
              </a:defRPr>
            </a:lvl3pPr>
            <a:lvl4pPr marL="1600200" indent="-228600" algn="r" rtl="1">
              <a:spcBef>
                <a:spcPct val="20000"/>
              </a:spcBef>
              <a:buClr>
                <a:schemeClr val="accent2"/>
              </a:buClr>
              <a:buSzPct val="70000"/>
              <a:buFont typeface="Wingdings" pitchFamily="2" charset="2"/>
              <a:buChar char="q"/>
              <a:defRPr sz="2000">
                <a:solidFill>
                  <a:schemeClr val="tx1"/>
                </a:solidFill>
                <a:latin typeface="Arial" pitchFamily="34" charset="0"/>
                <a:cs typeface="Arial" pitchFamily="34" charset="0"/>
              </a:defRPr>
            </a:lvl4pPr>
            <a:lvl5pPr marL="2057400" indent="-228600" algn="r" rtl="1">
              <a:spcBef>
                <a:spcPct val="20000"/>
              </a:spcBef>
              <a:buClr>
                <a:schemeClr val="accent1"/>
              </a:buClr>
              <a:buSzPct val="75000"/>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9pPr>
          </a:lstStyle>
          <a:p>
            <a:pPr rtl="0">
              <a:spcBef>
                <a:spcPct val="0"/>
              </a:spcBef>
              <a:buClrTx/>
              <a:buSzTx/>
              <a:buFontTx/>
              <a:buNone/>
            </a:pPr>
            <a:fld id="{90982E33-B7E9-437C-B8F4-7C108B972EB2}" type="slidenum">
              <a:rPr lang="he-IL" altLang="en-US" sz="1200">
                <a:latin typeface="Garamond" pitchFamily="18" charset="0"/>
              </a:rPr>
              <a:pPr rtl="0">
                <a:spcBef>
                  <a:spcPct val="0"/>
                </a:spcBef>
                <a:buClrTx/>
                <a:buSzTx/>
                <a:buFontTx/>
                <a:buNone/>
              </a:pPr>
              <a:t>5</a:t>
            </a:fld>
            <a:endParaRPr lang="en-US" altLang="en-US" sz="1200">
              <a:latin typeface="Garamond" pitchFamily="18" charset="0"/>
            </a:endParaRPr>
          </a:p>
        </p:txBody>
      </p:sp>
    </p:spTree>
    <p:extLst>
      <p:ext uri="{BB962C8B-B14F-4D97-AF65-F5344CB8AC3E}">
        <p14:creationId xmlns:p14="http://schemas.microsoft.com/office/powerpoint/2010/main" val="549648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type="title"/>
          </p:nvPr>
        </p:nvSpPr>
        <p:spPr>
          <a:xfrm>
            <a:off x="889647" y="-243408"/>
            <a:ext cx="8229600" cy="1139825"/>
          </a:xfrm>
        </p:spPr>
        <p:txBody>
          <a:bodyPr/>
          <a:lstStyle/>
          <a:p>
            <a:pPr algn="r" eaLnBrk="1" hangingPunct="1"/>
            <a:r>
              <a:rPr lang="he-IL" altLang="he-IL" dirty="0" smtClean="0">
                <a:solidFill>
                  <a:srgbClr val="002060"/>
                </a:solidFill>
                <a:latin typeface="BN Alpaca" panose="02000000000000000000" pitchFamily="2" charset="-79"/>
                <a:cs typeface="BN Alpaca" panose="02000000000000000000" pitchFamily="2" charset="-79"/>
              </a:rPr>
              <a:t>לשון הדיבור ברומן?</a:t>
            </a:r>
            <a:endParaRPr lang="en-US" altLang="he-IL" dirty="0" smtClean="0">
              <a:solidFill>
                <a:srgbClr val="002060"/>
              </a:solidFill>
              <a:latin typeface="BN Alpaca" panose="02000000000000000000" pitchFamily="2" charset="-79"/>
              <a:cs typeface="BN Alpaca" panose="02000000000000000000" pitchFamily="2" charset="-79"/>
            </a:endParaRPr>
          </a:p>
        </p:txBody>
      </p:sp>
      <p:sp>
        <p:nvSpPr>
          <p:cNvPr id="10245" name="Rectangle 6"/>
          <p:cNvSpPr>
            <a:spLocks noGrp="1" noChangeArrowheads="1"/>
          </p:cNvSpPr>
          <p:nvPr>
            <p:ph type="body" sz="half" idx="2"/>
          </p:nvPr>
        </p:nvSpPr>
        <p:spPr>
          <a:xfrm>
            <a:off x="251521" y="836712"/>
            <a:ext cx="8892479" cy="5949280"/>
          </a:xfrm>
        </p:spPr>
        <p:txBody>
          <a:bodyPr>
            <a:normAutofit/>
          </a:bodyPr>
          <a:lstStyle/>
          <a:p>
            <a:pPr marL="0" indent="0">
              <a:buNone/>
            </a:pPr>
            <a:r>
              <a:rPr lang="he-IL" sz="2800" dirty="0"/>
              <a:t>בחלקים נרחבים של </a:t>
            </a:r>
            <a:r>
              <a:rPr lang="he-IL" sz="2800" dirty="0" err="1"/>
              <a:t>הרומאן</a:t>
            </a:r>
            <a:r>
              <a:rPr lang="he-IL" sz="2800" dirty="0"/>
              <a:t> לשון הדיבור והסגנון לקוחים משפת הרחוב – סלנג, שפה נמוכה, מה שמעניק אמינות לדמותו של מומו שהוא חסר השכלה (הוא לא לומד בבית-הספר) ומרבה להסתובב ברחוב ולפגוש זונות, סרסורים, נרקומנים </a:t>
            </a:r>
            <a:r>
              <a:rPr lang="he-IL" sz="2800" dirty="0" err="1"/>
              <a:t>וכו</a:t>
            </a:r>
            <a:r>
              <a:rPr lang="he-IL" sz="2800" dirty="0"/>
              <a:t>'. אחת הדוגמאות לכך היא השיחה בין רוזה למומו, כשהיא שואלת אותו: "יש לכם מזל שאינכם מכירים את </a:t>
            </a:r>
            <a:r>
              <a:rPr lang="he-IL" sz="2800" dirty="0" err="1"/>
              <a:t>האמהות</a:t>
            </a:r>
            <a:r>
              <a:rPr lang="he-IL" sz="2800" dirty="0"/>
              <a:t> שלכם... אלו הן זונות... לפעמים לא מאמינים שדבר כזה בכלל קיים. אתה לפחות יודע מה זה זונה?" ותשובתו של מומו: "אלו נשים שמתקיימות מהתחת שלהן.... האם גם את, גברת רוזה, כשהיית צעירה ויפה התקיימת מהתחת שלך?" (ע"מ 16).</a:t>
            </a:r>
            <a:endParaRPr lang="en-US" sz="2800" dirty="0"/>
          </a:p>
          <a:p>
            <a:pPr marL="0" indent="0">
              <a:buNone/>
            </a:pPr>
            <a:endParaRPr lang="he-IL" altLang="he-IL" sz="2800" dirty="0" smtClean="0">
              <a:latin typeface="David" panose="020E0502060401010101" pitchFamily="34" charset="-79"/>
              <a:cs typeface="David" panose="020E0502060401010101" pitchFamily="34" charset="-79"/>
            </a:endParaRPr>
          </a:p>
        </p:txBody>
      </p:sp>
      <p:sp>
        <p:nvSpPr>
          <p:cNvPr id="10242" name="מציין מיקום של מספר שקופית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65000"/>
              <a:buFont typeface="Wingdings" pitchFamily="2" charset="2"/>
              <a:buChar char="n"/>
              <a:defRPr sz="3000">
                <a:solidFill>
                  <a:schemeClr val="tx1"/>
                </a:solidFill>
                <a:latin typeface="Arial" pitchFamily="34" charset="0"/>
                <a:cs typeface="Arial" pitchFamily="34" charset="0"/>
              </a:defRPr>
            </a:lvl1pPr>
            <a:lvl2pPr marL="742950" indent="-285750" algn="r" rtl="1">
              <a:spcBef>
                <a:spcPct val="20000"/>
              </a:spcBef>
              <a:buClr>
                <a:schemeClr val="accent2"/>
              </a:buClr>
              <a:buSzPct val="60000"/>
              <a:buFont typeface="Wingdings" pitchFamily="2" charset="2"/>
              <a:buChar char="q"/>
              <a:defRPr sz="2600">
                <a:solidFill>
                  <a:schemeClr val="tx1"/>
                </a:solidFill>
                <a:latin typeface="Arial" pitchFamily="34" charset="0"/>
                <a:cs typeface="Arial" pitchFamily="34" charset="0"/>
              </a:defRPr>
            </a:lvl2pPr>
            <a:lvl3pPr marL="1143000" indent="-228600" algn="r" rtl="1">
              <a:spcBef>
                <a:spcPct val="20000"/>
              </a:spcBef>
              <a:buClr>
                <a:schemeClr val="accent1"/>
              </a:buClr>
              <a:buSzPct val="65000"/>
              <a:buFont typeface="Wingdings" pitchFamily="2" charset="2"/>
              <a:buChar char="n"/>
              <a:defRPr sz="2200">
                <a:solidFill>
                  <a:schemeClr val="tx1"/>
                </a:solidFill>
                <a:latin typeface="Arial" pitchFamily="34" charset="0"/>
                <a:cs typeface="Arial" pitchFamily="34" charset="0"/>
              </a:defRPr>
            </a:lvl3pPr>
            <a:lvl4pPr marL="1600200" indent="-228600" algn="r" rtl="1">
              <a:spcBef>
                <a:spcPct val="20000"/>
              </a:spcBef>
              <a:buClr>
                <a:schemeClr val="accent2"/>
              </a:buClr>
              <a:buSzPct val="70000"/>
              <a:buFont typeface="Wingdings" pitchFamily="2" charset="2"/>
              <a:buChar char="q"/>
              <a:defRPr sz="2000">
                <a:solidFill>
                  <a:schemeClr val="tx1"/>
                </a:solidFill>
                <a:latin typeface="Arial" pitchFamily="34" charset="0"/>
                <a:cs typeface="Arial" pitchFamily="34" charset="0"/>
              </a:defRPr>
            </a:lvl4pPr>
            <a:lvl5pPr marL="2057400" indent="-228600" algn="r" rtl="1">
              <a:spcBef>
                <a:spcPct val="20000"/>
              </a:spcBef>
              <a:buClr>
                <a:schemeClr val="accent1"/>
              </a:buClr>
              <a:buSzPct val="75000"/>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9pPr>
          </a:lstStyle>
          <a:p>
            <a:pPr rtl="0">
              <a:spcBef>
                <a:spcPct val="0"/>
              </a:spcBef>
              <a:buClrTx/>
              <a:buSzTx/>
              <a:buFontTx/>
              <a:buNone/>
            </a:pPr>
            <a:fld id="{2B317803-51B1-4632-A776-556595A8943A}" type="slidenum">
              <a:rPr lang="he-IL" altLang="en-US" sz="1200">
                <a:solidFill>
                  <a:srgbClr val="000000"/>
                </a:solidFill>
                <a:latin typeface="Garamond" pitchFamily="18" charset="0"/>
              </a:rPr>
              <a:pPr rtl="0">
                <a:spcBef>
                  <a:spcPct val="0"/>
                </a:spcBef>
                <a:buClrTx/>
                <a:buSzTx/>
                <a:buFontTx/>
                <a:buNone/>
              </a:pPr>
              <a:t>6</a:t>
            </a:fld>
            <a:endParaRPr lang="en-US" altLang="en-US" sz="1200">
              <a:solidFill>
                <a:srgbClr val="000000"/>
              </a:solidFill>
              <a:latin typeface="Garamond" pitchFamily="18" charset="0"/>
            </a:endParaRPr>
          </a:p>
        </p:txBody>
      </p:sp>
    </p:spTree>
    <p:extLst>
      <p:ext uri="{BB962C8B-B14F-4D97-AF65-F5344CB8AC3E}">
        <p14:creationId xmlns:p14="http://schemas.microsoft.com/office/powerpoint/2010/main" val="70728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4808" y="548680"/>
            <a:ext cx="8964488" cy="5940088"/>
          </a:xfrm>
          <a:prstGeom prst="rect">
            <a:avLst/>
          </a:prstGeom>
          <a:noFill/>
        </p:spPr>
        <p:txBody>
          <a:bodyPr wrap="square" rtlCol="1">
            <a:spAutoFit/>
          </a:bodyPr>
          <a:lstStyle/>
          <a:p>
            <a:r>
              <a:rPr lang="he-IL" sz="4000" b="1" u="sng" dirty="0" smtClean="0">
                <a:solidFill>
                  <a:srgbClr val="0070C0"/>
                </a:solidFill>
                <a:latin typeface="BN Alpaca" panose="02000000000000000000" pitchFamily="2" charset="-79"/>
                <a:cs typeface="BN Alpaca" panose="02000000000000000000" pitchFamily="2" charset="-79"/>
              </a:rPr>
              <a:t>מומו – מספר גיבור</a:t>
            </a:r>
          </a:p>
          <a:p>
            <a:pPr marL="571500" indent="-571500">
              <a:buFont typeface="Wingdings" panose="05000000000000000000" pitchFamily="2" charset="2"/>
              <a:buChar char="v"/>
            </a:pPr>
            <a:r>
              <a:rPr lang="he-IL" sz="3400" dirty="0" smtClean="0">
                <a:latin typeface="David" panose="020E0502060401010101" pitchFamily="34" charset="-79"/>
                <a:cs typeface="David" panose="020E0502060401010101" pitchFamily="34" charset="-79"/>
              </a:rPr>
              <a:t>ילד ערבי – מוסלמי, בן ארבע עשרה, גדל והתחנך במעון של גברת רוזה מזה אחת עשרה שנה.</a:t>
            </a:r>
          </a:p>
          <a:p>
            <a:pPr marL="571500" indent="-571500">
              <a:buFont typeface="Wingdings" panose="05000000000000000000" pitchFamily="2" charset="2"/>
              <a:buChar char="v"/>
            </a:pPr>
            <a:r>
              <a:rPr lang="he-IL" sz="3400" dirty="0" smtClean="0">
                <a:latin typeface="David" panose="020E0502060401010101" pitchFamily="34" charset="-79"/>
                <a:cs typeface="David" panose="020E0502060401010101" pitchFamily="34" charset="-79"/>
              </a:rPr>
              <a:t>מומו מספר בגוף ראשון את הסיפור. ותיק ילדי המעון של רוזה והבוגר ביותר. הוא עוזר לה לטפל בילדים האחרים.</a:t>
            </a:r>
          </a:p>
          <a:p>
            <a:pPr marL="571500" indent="-571500">
              <a:buFont typeface="Wingdings" panose="05000000000000000000" pitchFamily="2" charset="2"/>
              <a:buChar char="v"/>
            </a:pPr>
            <a:r>
              <a:rPr lang="he-IL" sz="3400" dirty="0" smtClean="0">
                <a:latin typeface="David" panose="020E0502060401010101" pitchFamily="34" charset="-79"/>
                <a:cs typeface="David" panose="020E0502060401010101" pitchFamily="34" charset="-79"/>
              </a:rPr>
              <a:t>מומו שואף לחשוף את מוצאו ולגלות מיהם הוריו. רוזה מתוך דאגה למומו שומרת את סיפור משפחתו.</a:t>
            </a:r>
          </a:p>
          <a:p>
            <a:pPr marL="571500" indent="-571500">
              <a:buFont typeface="Wingdings" panose="05000000000000000000" pitchFamily="2" charset="2"/>
              <a:buChar char="v"/>
            </a:pPr>
            <a:r>
              <a:rPr lang="he-IL" sz="3400" dirty="0" err="1" smtClean="0">
                <a:latin typeface="David" panose="020E0502060401010101" pitchFamily="34" charset="-79"/>
                <a:cs typeface="David" panose="020E0502060401010101" pitchFamily="34" charset="-79"/>
              </a:rPr>
              <a:t>אימו</a:t>
            </a:r>
            <a:r>
              <a:rPr lang="he-IL" sz="3400" dirty="0" smtClean="0">
                <a:latin typeface="David" panose="020E0502060401010101" pitchFamily="34" charset="-79"/>
                <a:cs typeface="David" panose="020E0502060401010101" pitchFamily="34" charset="-79"/>
              </a:rPr>
              <a:t> הביולוגית הייתה זונה ואביו סרסור. אביו רצח את אמו ונכלא, במהלך כליאתו השתגע ואושפז במחלקה פסיכיאטרית.</a:t>
            </a:r>
            <a:endParaRPr lang="he-IL" sz="3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16198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09772"/>
            <a:ext cx="8229600" cy="846931"/>
          </a:xfrm>
        </p:spPr>
        <p:txBody>
          <a:bodyPr/>
          <a:lstStyle/>
          <a:p>
            <a:r>
              <a:rPr lang="he-IL" dirty="0" smtClean="0">
                <a:solidFill>
                  <a:srgbClr val="002060"/>
                </a:solidFill>
                <a:latin typeface="BN Alpaca" panose="02000000000000000000" pitchFamily="2" charset="-79"/>
                <a:cs typeface="BN Alpaca" panose="02000000000000000000" pitchFamily="2" charset="-79"/>
              </a:rPr>
              <a:t>הדמויות בסיפור</a:t>
            </a:r>
            <a:endParaRPr lang="he-IL" dirty="0">
              <a:solidFill>
                <a:srgbClr val="002060"/>
              </a:solidFill>
              <a:latin typeface="BN Alpaca" panose="02000000000000000000" pitchFamily="2" charset="-79"/>
              <a:cs typeface="BN Alpaca" panose="02000000000000000000" pitchFamily="2" charset="-79"/>
            </a:endParaRPr>
          </a:p>
        </p:txBody>
      </p:sp>
      <p:sp>
        <p:nvSpPr>
          <p:cNvPr id="4" name="TextBox 3"/>
          <p:cNvSpPr txBox="1"/>
          <p:nvPr/>
        </p:nvSpPr>
        <p:spPr>
          <a:xfrm>
            <a:off x="14808" y="548680"/>
            <a:ext cx="8964488" cy="6740307"/>
          </a:xfrm>
          <a:prstGeom prst="rect">
            <a:avLst/>
          </a:prstGeom>
          <a:noFill/>
        </p:spPr>
        <p:txBody>
          <a:bodyPr wrap="square" rtlCol="1">
            <a:spAutoFit/>
          </a:bodyPr>
          <a:lstStyle/>
          <a:p>
            <a:r>
              <a:rPr lang="he-IL" sz="3600" b="1" u="sng" dirty="0" smtClean="0">
                <a:solidFill>
                  <a:srgbClr val="0070C0"/>
                </a:solidFill>
                <a:latin typeface="BN Alpaca" panose="02000000000000000000" pitchFamily="2" charset="-79"/>
                <a:cs typeface="BN Alpaca" panose="02000000000000000000" pitchFamily="2" charset="-79"/>
              </a:rPr>
              <a:t>גברת רוזה</a:t>
            </a:r>
          </a:p>
          <a:p>
            <a:pPr marL="571500" indent="-571500">
              <a:buFont typeface="Wingdings" panose="05000000000000000000" pitchFamily="2" charset="2"/>
              <a:buChar char="v"/>
              <a:tabLst>
                <a:tab pos="273050" algn="l"/>
              </a:tabLst>
            </a:pPr>
            <a:r>
              <a:rPr lang="he-IL" sz="3600" dirty="0" smtClean="0">
                <a:latin typeface="David" panose="020E0502060401010101" pitchFamily="34" charset="-79"/>
                <a:cs typeface="David" panose="020E0502060401010101" pitchFamily="34" charset="-79"/>
              </a:rPr>
              <a:t>אישה יהודייה כבת 65, ילידת פולין, בריאותה הולכת ומידרדרת. היא במצב של תשישות, זקנה והסתיידות מוחית.</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בעלת גוף גדול, 95 ק"ג , בעברה הייתה זונה.</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בזמן </a:t>
            </a:r>
            <a:r>
              <a:rPr lang="he-IL" sz="3600" dirty="0" err="1" smtClean="0">
                <a:latin typeface="David" panose="020E0502060401010101" pitchFamily="34" charset="-79"/>
                <a:cs typeface="David" panose="020E0502060401010101" pitchFamily="34" charset="-79"/>
              </a:rPr>
              <a:t>מלחה"ע</a:t>
            </a:r>
            <a:r>
              <a:rPr lang="he-IL" sz="3600" dirty="0" smtClean="0">
                <a:latin typeface="David" panose="020E0502060401010101" pitchFamily="34" charset="-79"/>
                <a:cs typeface="David" panose="020E0502060401010101" pitchFamily="34" charset="-79"/>
              </a:rPr>
              <a:t> ה – 2 המשטרה הצרפתית הסגירה אותה לנאצים ונשלחה לאושוויץ ולכן איבדה את אמונה בצרפתים.</a:t>
            </a:r>
          </a:p>
          <a:p>
            <a:pPr marL="571500" indent="-571500">
              <a:buFont typeface="Wingdings" panose="05000000000000000000" pitchFamily="2" charset="2"/>
              <a:buChar char="v"/>
            </a:pPr>
            <a:r>
              <a:rPr lang="he-IL" sz="3600" dirty="0" smtClean="0">
                <a:latin typeface="David" panose="020E0502060401010101" pitchFamily="34" charset="-79"/>
                <a:cs typeface="David" panose="020E0502060401010101" pitchFamily="34" charset="-79"/>
              </a:rPr>
              <a:t>רוזה סובלת מחרדות וכל צלצול על פעמון דלתה מחריד את לבה. היא חיה בזהות בדויה ומשתמשת בתעודות מזויפות.</a:t>
            </a:r>
          </a:p>
          <a:p>
            <a:pPr marL="571500" indent="-571500">
              <a:buFont typeface="Wingdings" panose="05000000000000000000" pitchFamily="2" charset="2"/>
              <a:buChar char="v"/>
            </a:pPr>
            <a:endParaRPr lang="he-IL" sz="3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10079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35333"/>
            <a:ext cx="8964488" cy="7417415"/>
          </a:xfrm>
          <a:prstGeom prst="rect">
            <a:avLst/>
          </a:prstGeom>
          <a:noFill/>
        </p:spPr>
        <p:txBody>
          <a:bodyPr wrap="square" rtlCol="1">
            <a:spAutoFit/>
          </a:bodyPr>
          <a:lstStyle/>
          <a:p>
            <a:r>
              <a:rPr lang="he-IL" sz="3400" b="1" u="sng" dirty="0" smtClean="0">
                <a:solidFill>
                  <a:srgbClr val="0070C0"/>
                </a:solidFill>
                <a:latin typeface="BN Alpaca" panose="02000000000000000000" pitchFamily="2" charset="-79"/>
                <a:cs typeface="BN Alpaca" panose="02000000000000000000" pitchFamily="2" charset="-79"/>
              </a:rPr>
              <a:t>המשך - גברת רוזה</a:t>
            </a:r>
          </a:p>
          <a:p>
            <a:pPr marL="571500" indent="-571500">
              <a:buFont typeface="Wingdings" panose="05000000000000000000" pitchFamily="2" charset="2"/>
              <a:buChar char="v"/>
              <a:tabLst>
                <a:tab pos="273050" algn="l"/>
              </a:tabLst>
            </a:pPr>
            <a:r>
              <a:rPr lang="he-IL" sz="3400" dirty="0" smtClean="0">
                <a:latin typeface="David" panose="020E0502060401010101" pitchFamily="34" charset="-79"/>
                <a:cs typeface="David" panose="020E0502060401010101" pitchFamily="34" charset="-79"/>
              </a:rPr>
              <a:t>לרוזה יש את ה "חור היהודי" שלה המצויד באוכל, מיטה וכורסה אדומה. בכל פעם שחשה במצוקה , היא יורדת לשם להירגע.</a:t>
            </a:r>
          </a:p>
          <a:p>
            <a:pPr marL="571500" indent="-571500">
              <a:buFont typeface="Wingdings" panose="05000000000000000000" pitchFamily="2" charset="2"/>
              <a:buChar char="v"/>
            </a:pPr>
            <a:r>
              <a:rPr lang="he-IL" sz="3400" dirty="0" smtClean="0">
                <a:latin typeface="David" panose="020E0502060401010101" pitchFamily="34" charset="-79"/>
                <a:cs typeface="David" panose="020E0502060401010101" pitchFamily="34" charset="-79"/>
              </a:rPr>
              <a:t>בגיל 50 פרשה מעבודתה בזנות בגלל המראה החיצוני שלה.</a:t>
            </a:r>
          </a:p>
          <a:p>
            <a:pPr marL="571500" indent="-571500">
              <a:buFont typeface="Wingdings" panose="05000000000000000000" pitchFamily="2" charset="2"/>
              <a:buChar char="v"/>
            </a:pPr>
            <a:r>
              <a:rPr lang="he-IL" sz="3400" dirty="0" smtClean="0">
                <a:latin typeface="David" panose="020E0502060401010101" pitchFamily="34" charset="-79"/>
                <a:cs typeface="David" panose="020E0502060401010101" pitchFamily="34" charset="-79"/>
              </a:rPr>
              <a:t>לאחר פרישתה מעבודתה כזונה, פתחה מעון סודי לילדי זונות אשר נאלצות להחביא את ילדיהן מלשכת הסעד.</a:t>
            </a:r>
          </a:p>
          <a:p>
            <a:pPr marL="571500" indent="-571500">
              <a:buFont typeface="Wingdings" panose="05000000000000000000" pitchFamily="2" charset="2"/>
              <a:buChar char="v"/>
            </a:pPr>
            <a:r>
              <a:rPr lang="he-IL" sz="3400" dirty="0" smtClean="0">
                <a:latin typeface="David" panose="020E0502060401010101" pitchFamily="34" charset="-79"/>
                <a:cs typeface="David" panose="020E0502060401010101" pitchFamily="34" charset="-79"/>
              </a:rPr>
              <a:t>בין רוזה לידי המעון נקשרות יחסי אהבה, היא דואגת להם גם כאשר התשלומים נפסקים.</a:t>
            </a:r>
          </a:p>
          <a:p>
            <a:pPr marL="571500" indent="-571500">
              <a:buFont typeface="Wingdings" panose="05000000000000000000" pitchFamily="2" charset="2"/>
              <a:buChar char="v"/>
            </a:pPr>
            <a:r>
              <a:rPr lang="he-IL" sz="3400" dirty="0" smtClean="0">
                <a:latin typeface="David" panose="020E0502060401010101" pitchFamily="34" charset="-79"/>
                <a:cs typeface="David" panose="020E0502060401010101" pitchFamily="34" charset="-79"/>
              </a:rPr>
              <a:t>רוזה דאגה להשריש לילדי המעון את התרבות ממנה הגיעו.</a:t>
            </a:r>
          </a:p>
          <a:p>
            <a:pPr marL="571500" indent="-571500">
              <a:buFont typeface="Wingdings" panose="05000000000000000000" pitchFamily="2" charset="2"/>
              <a:buChar char="v"/>
            </a:pPr>
            <a:endParaRPr lang="he-IL" sz="34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331521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שפע">
  <a:themeElements>
    <a:clrScheme name="צורת גל">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שפע">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שפע">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חיוני">
  <a:themeElements>
    <a:clrScheme name="צורת גל">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חיוני">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חיוני">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359</TotalTime>
  <Words>1964</Words>
  <Application>Microsoft Office PowerPoint</Application>
  <PresentationFormat>‫הצגה על המסך (4:3)</PresentationFormat>
  <Paragraphs>188</Paragraphs>
  <Slides>28</Slides>
  <Notes>0</Notes>
  <HiddenSlides>0</HiddenSlides>
  <MMClips>0</MMClips>
  <ScaleCrop>false</ScaleCrop>
  <HeadingPairs>
    <vt:vector size="4" baseType="variant">
      <vt:variant>
        <vt:lpstr>ערכת נושא</vt:lpstr>
      </vt:variant>
      <vt:variant>
        <vt:i4>3</vt:i4>
      </vt:variant>
      <vt:variant>
        <vt:lpstr>כותרות שקופיות</vt:lpstr>
      </vt:variant>
      <vt:variant>
        <vt:i4>28</vt:i4>
      </vt:variant>
    </vt:vector>
  </HeadingPairs>
  <TitlesOfParts>
    <vt:vector size="31" baseType="lpstr">
      <vt:lpstr>שפע</vt:lpstr>
      <vt:lpstr>חיוני</vt:lpstr>
      <vt:lpstr>ערכת נושא Office</vt:lpstr>
      <vt:lpstr>מצגת של PowerPoint</vt:lpstr>
      <vt:lpstr>מצגת של PowerPoint</vt:lpstr>
      <vt:lpstr>מהו רומן?</vt:lpstr>
      <vt:lpstr>מבנה הרומן?</vt:lpstr>
      <vt:lpstr>מידע כללי על העלילה</vt:lpstr>
      <vt:lpstr>לשון הדיבור ברומן?</vt:lpstr>
      <vt:lpstr>הדמויות בסיפור</vt:lpstr>
      <vt:lpstr>הדמויות בסיפור</vt:lpstr>
      <vt:lpstr>מצגת של PowerPoint</vt:lpstr>
      <vt:lpstr>הדמויות בסיפור</vt:lpstr>
      <vt:lpstr>הדמויות בסיפור</vt:lpstr>
      <vt:lpstr>הדמויות בסיפור</vt:lpstr>
      <vt:lpstr>הדמויות בסיפור</vt:lpstr>
      <vt:lpstr>הדמויות בסיפור</vt:lpstr>
      <vt:lpstr>הדמויות בסיפור</vt:lpstr>
      <vt:lpstr>הדמויות בסיפור</vt:lpstr>
      <vt:lpstr>הדמויות בסיפור</vt:lpstr>
      <vt:lpstr>הנושאים המרכזיים ברומן:</vt:lpstr>
      <vt:lpstr>מצגת של PowerPoint</vt:lpstr>
      <vt:lpstr>הנושאים המרכזיים ברומן:</vt:lpstr>
      <vt:lpstr>מצגת של PowerPoint</vt:lpstr>
      <vt:lpstr>הנושאים המרכזיים ברומן:</vt:lpstr>
      <vt:lpstr>שם הרומן – "כל החיים לפניו"</vt:lpstr>
      <vt:lpstr>שם הרומן – "כל החיים לפניו"</vt:lpstr>
      <vt:lpstr>דרכי עיצוב ברומן</vt:lpstr>
      <vt:lpstr>דרכי עיצוב ברומן</vt:lpstr>
      <vt:lpstr>דרכי עיצוב ברומן</vt:lpstr>
      <vt:lpstr>דרכי עיצוב ברומן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19</cp:revision>
  <dcterms:created xsi:type="dcterms:W3CDTF">2016-11-19T08:37:38Z</dcterms:created>
  <dcterms:modified xsi:type="dcterms:W3CDTF">2016-11-20T15:12:05Z</dcterms:modified>
</cp:coreProperties>
</file>