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747" r:id="rId2"/>
    <p:sldMasterId id="2147483756" r:id="rId3"/>
    <p:sldMasterId id="2147483801" r:id="rId4"/>
    <p:sldMasterId id="2147484131" r:id="rId5"/>
    <p:sldMasterId id="2147484221" r:id="rId6"/>
    <p:sldMasterId id="2147485026" r:id="rId7"/>
    <p:sldMasterId id="2147485033" r:id="rId8"/>
  </p:sldMasterIdLst>
  <p:notesMasterIdLst>
    <p:notesMasterId r:id="rId34"/>
  </p:notesMasterIdLst>
  <p:sldIdLst>
    <p:sldId id="479" r:id="rId9"/>
    <p:sldId id="352" r:id="rId10"/>
    <p:sldId id="357" r:id="rId11"/>
    <p:sldId id="431" r:id="rId12"/>
    <p:sldId id="439" r:id="rId13"/>
    <p:sldId id="442" r:id="rId14"/>
    <p:sldId id="432" r:id="rId15"/>
    <p:sldId id="440" r:id="rId16"/>
    <p:sldId id="434" r:id="rId17"/>
    <p:sldId id="468" r:id="rId18"/>
    <p:sldId id="467" r:id="rId19"/>
    <p:sldId id="443" r:id="rId20"/>
    <p:sldId id="437" r:id="rId21"/>
    <p:sldId id="436" r:id="rId22"/>
    <p:sldId id="433" r:id="rId23"/>
    <p:sldId id="441" r:id="rId24"/>
    <p:sldId id="469" r:id="rId25"/>
    <p:sldId id="480" r:id="rId26"/>
    <p:sldId id="470" r:id="rId27"/>
    <p:sldId id="471" r:id="rId28"/>
    <p:sldId id="477" r:id="rId29"/>
    <p:sldId id="473" r:id="rId30"/>
    <p:sldId id="474" r:id="rId31"/>
    <p:sldId id="475" r:id="rId32"/>
    <p:sldId id="478" r:id="rId33"/>
  </p:sldIdLst>
  <p:sldSz cx="9144000" cy="6858000" type="screen4x3"/>
  <p:notesSz cx="6669088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C72"/>
    <a:srgbClr val="FF6600"/>
    <a:srgbClr val="CC00FF"/>
    <a:srgbClr val="038EED"/>
    <a:srgbClr val="717171"/>
    <a:srgbClr val="FFFFCC"/>
    <a:srgbClr val="66FFFF"/>
    <a:srgbClr val="FF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15" autoAdjust="0"/>
    <p:restoredTop sz="86372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0EDFCD-E7D6-4768-B973-7F99CE9A17A8}" type="datetimeFigureOut">
              <a:rPr lang="he-IL"/>
              <a:pPr>
                <a:defRPr/>
              </a:pPr>
              <a:t>י'/טבת/תשע"ח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983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C951B7-FE8A-409F-B95E-A803EBB9974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0865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A1567F-6E50-435F-8725-6061FB40F143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e-IL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7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41E6-401F-40B3-8493-C70C07F9A8EA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52E505A-9A7E-441B-8B1B-51A93A86373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51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1235-1145-47B7-A691-EDCC93D293FF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D18A32B-929E-4AB5-9257-51717A86D0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75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AA71-5BAF-46BA-BA04-FE84AD1C0AAB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D7D3EF6-E311-4DF9-9567-F416239C60E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372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062D4F0-D9DC-4E3D-A8ED-EC2A30D371C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000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95586B1-54DF-4275-8746-93E0E503B23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11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5396-44B2-4404-9D62-14A6D2FFD9A3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888B-2DD3-4550-AF0B-90A8B536335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230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3809-10DB-4FF3-AB93-985C0E93ED03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F689EF5-3117-4424-B8B6-4CEEECA6F99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99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10907C3-DF1D-4E3D-BB1E-67621FE1329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5894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C64EBD24-99A4-4B0C-A989-112962FA57B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983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0103-37F3-46AF-800D-3E48565A767B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2747305-99E2-4303-BABC-EB950040F80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725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651-EF51-4184-8464-4E554EFB652F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A6FB6DF-ECB8-41D6-9281-681711B6A5B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04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7068E4B-DFF9-4645-9807-FFED00245A8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3557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55A1F61-45AA-4E8F-86AC-A5CD602B7D7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929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4771136-F0DA-416A-AB63-0021890AAF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43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361A-98DC-4CAF-93DE-F4180CDEA97C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5FDC-AE88-4C81-A690-55A2EED4305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5942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89CC-52AF-4DAA-8B2D-A0125D4D9027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9F8E0AE-48F9-4D50-917D-3ECCC348C51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550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47614E3-672A-4BFC-89F7-BD2705B3B34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090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8215564-E610-40D1-AF46-9918360BA1F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0591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FAA6-CA9B-4A61-9072-15638441DD9C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AE06309-FC11-40A0-859A-0525CE0FAD8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3483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CC9D-BA1D-491D-AACF-0B35F30E9B5C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FF94685-A2F4-4B3A-A17B-B4F695837B0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722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ECC7EB6-465D-4CE7-9EEA-5D72B191E20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4103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6F6F4C5-3C8A-47B3-8B57-C3BF63294B9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994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0E24C80-3BA0-4A1A-A901-D05BB76EB93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8406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06C9-0DC2-4576-B073-3D91226D60A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3690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fld id="{F4661987-F2FD-401A-A135-DABFC0FABAF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4342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fld id="{5963C57F-971D-43CA-A083-FD0AA6D7C8A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9129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8097-5405-462E-9F4C-68514DB0D7A3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00A69C8-5C95-43E1-BAD8-EE8654BB555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250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F293740-5B1A-417D-A10B-C2B2FBD235C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9292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412ED29-4028-4773-AC66-0EE7697D9B7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3949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281A-6897-47BA-8A61-D78EF0C606F7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0EF0-B760-4CD5-9328-EC92FFD67EF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0558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39F5-046D-46B9-91EE-0D3AB62FAF74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46FC0F7-6885-4977-9795-B0003549D39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7072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DD93-9EE6-42F7-A0FB-26E926A42E65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76B4-0B65-4D3B-A3ED-6DFA137FCFC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94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E690-B5CA-4FED-8160-10B876733724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FD2CC81-CE20-41B6-AAB3-50285F075BA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41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06C9-0DC2-4576-B073-3D91226D60A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41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807B-9135-4BAA-8E5C-BA3497B30B75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71A3E0D-F7C6-452F-ADDC-0876A73103B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8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547B09B-2D5F-49A9-8439-17745E8192A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153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60735B6-66CA-4AC5-91F4-59B688A534A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118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9272B-2D9E-4674-A5EE-09BB7D3C654C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7D745-D625-48A1-A65A-7641C042D9B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1" r:id="rId4"/>
    <p:sldLayoutId id="2147485007" r:id="rId5"/>
    <p:sldLayoutId id="2147485039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C31BA-F140-4EE0-9BEE-6C92965761F5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F47E27-1E7B-476F-B3E1-E4D8818D114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A5E58-C6C3-4B08-8616-44FFEA49F928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0DCAE-1891-441A-A688-6438013E168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02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5EDDA-AAC9-414C-BE23-C91472B7FF9D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ED0273-C6C8-43BB-9161-6F12CEC4DAF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32F3C-620B-47EA-84CF-928553AEE766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AF4CB-4923-4E0F-A8FA-CF5B58925CD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03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39F48B-D686-4724-8A28-88258AED56BE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D3978-E9B7-42FB-AE84-F0E762A1B7E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BF1392-215C-4E82-82F1-BE5E9ABA25FB}" type="datetime8">
              <a:rPr lang="he-IL"/>
              <a:pPr>
                <a:defRPr/>
              </a:pPr>
              <a:t>28 דצמבר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4C852-85F3-464D-9F50-D1DF25863A5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737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1567E-DDEE-43B4-A8EC-C0A0F87DDB04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7EDF9-6F4D-40D6-8280-3294036821C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91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2/21/Ulva_linza_Helgoland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File:Ulva_linza_Helgoland.JPG" TargetMode="External"/><Relationship Id="rId4" Type="http://schemas.openxmlformats.org/officeDocument/2006/relationships/hyperlink" Target="http://commons.wikimedia.org/wiki/User:Thiotri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38" y="1270719"/>
            <a:ext cx="8143875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solidFill>
                  <a:srgbClr val="FF6600"/>
                </a:solidFill>
                <a:latin typeface="Arial"/>
                <a:cs typeface="Arial"/>
              </a:rPr>
              <a:t> גורמים אביוטיים והתאמות אליהם </a:t>
            </a:r>
            <a:r>
              <a:rPr lang="he-IL" sz="3600" b="1" dirty="0" smtClean="0">
                <a:solidFill>
                  <a:srgbClr val="FF6600"/>
                </a:solidFill>
                <a:latin typeface="Arial"/>
                <a:cs typeface="Arial"/>
              </a:rPr>
              <a:t>– </a:t>
            </a:r>
            <a:r>
              <a:rPr lang="he-IL" sz="5400" b="1" dirty="0" smtClean="0">
                <a:solidFill>
                  <a:srgbClr val="FF6600"/>
                </a:solidFill>
                <a:latin typeface="Arial"/>
                <a:cs typeface="Arial"/>
              </a:rPr>
              <a:t>מים</a:t>
            </a:r>
            <a:endParaRPr lang="he-IL" sz="5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3" y="354013"/>
            <a:ext cx="8143875" cy="83099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solidFill>
                  <a:srgbClr val="1D4C72"/>
                </a:solidFill>
                <a:latin typeface="Arial"/>
                <a:cs typeface="Arial"/>
              </a:rPr>
              <a:t>אקולוגיה</a:t>
            </a:r>
          </a:p>
        </p:txBody>
      </p:sp>
      <p:sp>
        <p:nvSpPr>
          <p:cNvPr id="8" name="Rectangle 3"/>
          <p:cNvSpPr/>
          <p:nvPr/>
        </p:nvSpPr>
        <p:spPr>
          <a:xfrm>
            <a:off x="567627" y="115071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13" name="קבוצה 12"/>
          <p:cNvGrpSpPr/>
          <p:nvPr/>
        </p:nvGrpSpPr>
        <p:grpSpPr>
          <a:xfrm>
            <a:off x="571500" y="2204864"/>
            <a:ext cx="8164513" cy="3672408"/>
            <a:chOff x="571500" y="1917180"/>
            <a:chExt cx="8164513" cy="3672408"/>
          </a:xfrm>
        </p:grpSpPr>
        <p:sp>
          <p:nvSpPr>
            <p:cNvPr id="6149" name="Rectangle 18"/>
            <p:cNvSpPr>
              <a:spLocks noChangeArrowheads="1"/>
            </p:cNvSpPr>
            <p:nvPr/>
          </p:nvSpPr>
          <p:spPr bwMode="auto">
            <a:xfrm>
              <a:off x="7296150" y="1917180"/>
              <a:ext cx="14398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e-IL" b="1" dirty="0">
                  <a:solidFill>
                    <a:srgbClr val="1D4C72"/>
                  </a:solidFill>
                  <a:latin typeface="Calibri" pitchFamily="34" charset="0"/>
                </a:rPr>
                <a:t>נושאי השיעור</a:t>
              </a: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571500" y="2246313"/>
              <a:ext cx="8143875" cy="33432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2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solidFill>
                    <a:schemeClr val="tx1"/>
                  </a:solidFill>
                </a:rPr>
                <a:t> </a:t>
              </a:r>
              <a:r>
                <a:rPr lang="he-IL" sz="2000" u="sng" dirty="0">
                  <a:solidFill>
                    <a:schemeClr val="tx1"/>
                  </a:solidFill>
                </a:rPr>
                <a:t>המים כסביבת חיים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r>
                <a:rPr lang="he-IL" sz="2000" dirty="0" smtClean="0">
                  <a:solidFill>
                    <a:schemeClr val="tx1"/>
                  </a:solidFill>
                </a:rPr>
                <a:t> התאמות </a:t>
              </a:r>
              <a:r>
                <a:rPr lang="he-IL" sz="2000" dirty="0">
                  <a:solidFill>
                    <a:schemeClr val="tx1"/>
                  </a:solidFill>
                </a:rPr>
                <a:t>לתנועה במים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r>
                <a:rPr lang="he-IL" sz="2000" dirty="0">
                  <a:solidFill>
                    <a:schemeClr val="tx1"/>
                  </a:solidFill>
                </a:rPr>
                <a:t> התאמות לריכוז החמצן הנמוך בסביבה המימית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r>
                <a:rPr lang="he-IL" sz="2000" dirty="0" smtClean="0">
                  <a:solidFill>
                    <a:schemeClr val="tx1"/>
                  </a:solidFill>
                </a:rPr>
                <a:t> ויסות </a:t>
              </a:r>
              <a:r>
                <a:rPr lang="he-IL" sz="2000" dirty="0">
                  <a:solidFill>
                    <a:schemeClr val="tx1"/>
                  </a:solidFill>
                </a:rPr>
                <a:t>מאזן המים והמלחים בים ובמקווי מים מתוקים </a:t>
              </a:r>
              <a:endParaRPr lang="he-IL" kern="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r>
                <a:rPr lang="he-IL" kern="0" dirty="0">
                  <a:solidFill>
                    <a:schemeClr val="tx1"/>
                  </a:solidFill>
                </a:rPr>
                <a:t> </a:t>
              </a:r>
              <a:r>
                <a:rPr lang="he-IL" sz="2000" kern="0" dirty="0">
                  <a:solidFill>
                    <a:schemeClr val="tx1"/>
                  </a:solidFill>
                </a:rPr>
                <a:t>סביבת חיים קיצונית: ים המלח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r>
                <a:rPr lang="he-IL" sz="2000" kern="0" dirty="0">
                  <a:solidFill>
                    <a:schemeClr val="tx1"/>
                  </a:solidFill>
                </a:rPr>
                <a:t> התאמות צמחי מים לקליטת </a:t>
              </a:r>
              <a:r>
                <a:rPr lang="he-IL" sz="2000" kern="0" dirty="0" smtClean="0">
                  <a:solidFill>
                    <a:schemeClr val="tx1"/>
                  </a:solidFill>
                </a:rPr>
                <a:t>אור, </a:t>
              </a:r>
              <a:r>
                <a:rPr lang="he-IL" sz="2000" kern="0" dirty="0">
                  <a:solidFill>
                    <a:schemeClr val="tx1"/>
                  </a:solidFill>
                </a:rPr>
                <a:t>המהווה גורם מגביל במים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kern="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kern="0" dirty="0">
                  <a:solidFill>
                    <a:schemeClr val="tx1"/>
                  </a:solidFill>
                </a:rPr>
                <a:t>  </a:t>
              </a:r>
              <a:r>
                <a:rPr lang="he-IL" sz="2000" u="sng" kern="0" dirty="0">
                  <a:solidFill>
                    <a:schemeClr val="tx1"/>
                  </a:solidFill>
                </a:rPr>
                <a:t>התאמות לבית גידול מדברי שבו המים </a:t>
              </a:r>
              <a:r>
                <a:rPr lang="he-IL" sz="2000" u="sng" kern="0" dirty="0" smtClean="0">
                  <a:solidFill>
                    <a:schemeClr val="tx1"/>
                  </a:solidFill>
                </a:rPr>
                <a:t>הם </a:t>
              </a:r>
              <a:r>
                <a:rPr lang="he-IL" sz="2000" u="sng" kern="0" dirty="0">
                  <a:solidFill>
                    <a:schemeClr val="tx1"/>
                  </a:solidFill>
                </a:rPr>
                <a:t>גורם מגביל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r>
                <a:rPr lang="he-IL" sz="2000" kern="0" dirty="0" smtClean="0">
                  <a:solidFill>
                    <a:schemeClr val="tx1"/>
                  </a:solidFill>
                </a:rPr>
                <a:t> התאמות </a:t>
              </a:r>
              <a:r>
                <a:rPr lang="he-IL" sz="2000" kern="0" dirty="0">
                  <a:solidFill>
                    <a:schemeClr val="tx1"/>
                  </a:solidFill>
                </a:rPr>
                <a:t>צמחים לתנאי מדבר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r>
                <a:rPr lang="he-IL" sz="2000" kern="0" dirty="0" smtClean="0">
                  <a:solidFill>
                    <a:sysClr val="windowText" lastClr="000000"/>
                  </a:solidFill>
                </a:rPr>
                <a:t> התאמות </a:t>
              </a:r>
              <a:r>
                <a:rPr lang="he-IL" sz="2000" kern="0" dirty="0">
                  <a:solidFill>
                    <a:sysClr val="windowText" lastClr="000000"/>
                  </a:solidFill>
                </a:rPr>
                <a:t>בעלי חיים לתנאי מדבר</a:t>
              </a: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endParaRPr lang="he-IL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4"/>
                </a:buBlip>
                <a:defRPr/>
              </a:pPr>
              <a:endParaRPr lang="he-IL" sz="20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97" y="2636912"/>
              <a:ext cx="2248728" cy="835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24" y="4221088"/>
              <a:ext cx="187642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מלבן 13"/>
          <p:cNvSpPr/>
          <p:nvPr/>
        </p:nvSpPr>
        <p:spPr>
          <a:xfrm>
            <a:off x="2354173" y="3528792"/>
            <a:ext cx="6575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900" b="1" kern="0" dirty="0" smtClean="0">
                <a:solidFill>
                  <a:schemeClr val="bg1"/>
                </a:solidFill>
                <a:latin typeface="Arial"/>
                <a:cs typeface="Arial"/>
              </a:rPr>
              <a:t>אמיר ליצ'י</a:t>
            </a:r>
            <a:endParaRPr lang="he-IL" sz="9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91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572B6-1391-4D28-98BD-D2149027163C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97752" y="44624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4: התאמת האצה דונליאלה לחיים בים המלח – סביבת חיים קיצונית</a:t>
            </a: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482" y="615578"/>
            <a:ext cx="8215312" cy="21653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  <a:latin typeface="Calibri"/>
                <a:cs typeface="Arial"/>
              </a:rPr>
              <a:t>בים המלח, ריכוז </a:t>
            </a:r>
            <a:r>
              <a:rPr lang="he-IL" kern="0" dirty="0">
                <a:latin typeface="Calibri"/>
                <a:cs typeface="Arial"/>
              </a:rPr>
              <a:t>המלחים גבוה מאוד, יותר </a:t>
            </a:r>
            <a:r>
              <a:rPr lang="he-IL" kern="0" dirty="0" smtClean="0">
                <a:latin typeface="Calibri"/>
                <a:cs typeface="Arial"/>
              </a:rPr>
              <a:t>מבכל </a:t>
            </a:r>
            <a:r>
              <a:rPr lang="he-IL" kern="0" dirty="0">
                <a:latin typeface="Calibri"/>
                <a:cs typeface="Arial"/>
              </a:rPr>
              <a:t>ים אחר בכדור הארץ. </a:t>
            </a:r>
            <a:r>
              <a:rPr lang="he-IL" kern="0" dirty="0"/>
              <a:t>הוא נקרא גם "ים המוות" משום שבעבר סברו </a:t>
            </a:r>
            <a:r>
              <a:rPr lang="he-IL" kern="0" dirty="0" smtClean="0"/>
              <a:t>שיצורים חיים אינם יכולים </a:t>
            </a:r>
            <a:r>
              <a:rPr lang="he-IL" kern="0" dirty="0"/>
              <a:t>לשרוד בו.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מדוע? – משום שתאים המצויים בסביבה שבה ריכוז המלחים גבוה כל כך, מאבדים מים לסביבה בתהליך אוסמוזה, מתכווצים ומתים.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והנה התברר שחיים בו מספר קטן של סוגי אצות וחיידקים המותאמים לחיים בסביבה מלוחה.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/>
              <a:t>אחד </a:t>
            </a:r>
            <a:r>
              <a:rPr lang="he-IL" kern="0" dirty="0"/>
              <a:t>מהם </a:t>
            </a:r>
            <a:r>
              <a:rPr lang="he-IL" kern="0" dirty="0" smtClean="0"/>
              <a:t>הוא </a:t>
            </a:r>
            <a:r>
              <a:rPr lang="he-IL" kern="0" dirty="0"/>
              <a:t>האצה </a:t>
            </a:r>
            <a:r>
              <a:rPr lang="he-IL" kern="0" dirty="0" smtClean="0"/>
              <a:t>החד</a:t>
            </a:r>
            <a:r>
              <a:rPr lang="he-IL" kern="0" dirty="0" smtClean="0">
                <a:latin typeface="Arial"/>
                <a:cs typeface="Arial"/>
              </a:rPr>
              <a:t>־</a:t>
            </a:r>
            <a:r>
              <a:rPr lang="he-IL" kern="0" dirty="0" smtClean="0"/>
              <a:t>תאית </a:t>
            </a:r>
            <a:r>
              <a:rPr lang="he-IL" kern="0" dirty="0"/>
              <a:t>דונליאלה. בתאי האצה נאגר </a:t>
            </a:r>
            <a:r>
              <a:rPr lang="he-IL" kern="0" dirty="0" smtClean="0"/>
              <a:t>גליצרול,* </a:t>
            </a:r>
            <a:r>
              <a:rPr lang="he-IL" kern="0" dirty="0"/>
              <a:t>הגורם לכך שריכוז המומסים בתאי האצה מש</a:t>
            </a:r>
            <a:r>
              <a:rPr lang="he-IL" kern="0" dirty="0">
                <a:latin typeface="Calibri"/>
                <a:cs typeface="Arial"/>
              </a:rPr>
              <a:t>ת</a:t>
            </a:r>
            <a:r>
              <a:rPr lang="he-IL" kern="0" dirty="0"/>
              <a:t>ווה לריכוז המלחים </a:t>
            </a:r>
            <a:r>
              <a:rPr lang="he-IL" kern="0" dirty="0">
                <a:solidFill>
                  <a:prstClr val="black"/>
                </a:solidFill>
              </a:rPr>
              <a:t>בסביבה.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200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161259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4:</a:t>
            </a: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א. כיצד אגירת הגליצרול עוזרת לאצה להתקיים בסביבה מלוחה כמו ים המלח?</a:t>
            </a: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ב. באיזה סוג התאמה מדובר?</a:t>
            </a:r>
            <a:endParaRPr lang="en-US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521179" y="6085165"/>
            <a:ext cx="40559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kern="0" dirty="0" smtClean="0">
                <a:solidFill>
                  <a:prstClr val="black"/>
                </a:solidFill>
              </a:rPr>
              <a:t>*</a:t>
            </a:r>
            <a:r>
              <a:rPr lang="he-IL" sz="1400" b="1" kern="0" dirty="0" smtClean="0">
                <a:solidFill>
                  <a:prstClr val="black"/>
                </a:solidFill>
              </a:rPr>
              <a:t>גליצרול הוא חומר אורגני </a:t>
            </a:r>
            <a:r>
              <a:rPr lang="he-IL" sz="1400" b="1" u="sng" kern="0" dirty="0" smtClean="0">
                <a:solidFill>
                  <a:prstClr val="black"/>
                </a:solidFill>
              </a:rPr>
              <a:t>מסיס במים</a:t>
            </a:r>
            <a:r>
              <a:rPr lang="he-IL" sz="1400" b="1" kern="0" dirty="0" smtClean="0">
                <a:solidFill>
                  <a:prstClr val="black"/>
                </a:solidFill>
              </a:rPr>
              <a:t>, המצוי בתאים, </a:t>
            </a:r>
          </a:p>
          <a:p>
            <a:r>
              <a:rPr lang="he-IL" sz="1400" b="1" kern="0" dirty="0">
                <a:solidFill>
                  <a:prstClr val="black"/>
                </a:solidFill>
              </a:rPr>
              <a:t> </a:t>
            </a:r>
            <a:r>
              <a:rPr lang="he-IL" sz="1400" b="1" kern="0" dirty="0" smtClean="0">
                <a:solidFill>
                  <a:prstClr val="black"/>
                </a:solidFill>
              </a:rPr>
              <a:t>הוא אחד ממרכיבי הטריגליצרידים.</a:t>
            </a:r>
          </a:p>
          <a:p>
            <a:endParaRPr lang="he-IL" sz="1400" b="1" dirty="0"/>
          </a:p>
        </p:txBody>
      </p:sp>
      <p:grpSp>
        <p:nvGrpSpPr>
          <p:cNvPr id="21508" name="קבוצה 21507"/>
          <p:cNvGrpSpPr/>
          <p:nvPr/>
        </p:nvGrpSpPr>
        <p:grpSpPr>
          <a:xfrm>
            <a:off x="2735802" y="5445224"/>
            <a:ext cx="1783041" cy="1513593"/>
            <a:chOff x="1535112" y="3011488"/>
            <a:chExt cx="1960725" cy="1929680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2238308" y="3726532"/>
              <a:ext cx="387350" cy="280988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מחבר ישר 33"/>
            <p:cNvCxnSpPr/>
            <p:nvPr/>
          </p:nvCxnSpPr>
          <p:spPr bwMode="auto">
            <a:xfrm>
              <a:off x="2127183" y="3920207"/>
              <a:ext cx="2460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/>
            <p:cNvCxnSpPr/>
            <p:nvPr/>
          </p:nvCxnSpPr>
          <p:spPr bwMode="auto">
            <a:xfrm flipH="1" flipV="1">
              <a:off x="2454209" y="3920207"/>
              <a:ext cx="14353" cy="280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קבוצה 105"/>
            <p:cNvGrpSpPr>
              <a:grpSpLocks/>
            </p:cNvGrpSpPr>
            <p:nvPr/>
          </p:nvGrpSpPr>
          <p:grpSpPr bwMode="auto">
            <a:xfrm>
              <a:off x="3177550" y="3773355"/>
              <a:ext cx="318287" cy="729740"/>
              <a:chOff x="7093659" y="3586415"/>
              <a:chExt cx="318317" cy="729927"/>
            </a:xfrm>
          </p:grpSpPr>
          <p:sp>
            <p:nvSpPr>
              <p:cNvPr id="113" name="TextBox 112"/>
              <p:cNvSpPr txBox="1"/>
              <p:nvPr/>
            </p:nvSpPr>
            <p:spPr bwMode="auto">
              <a:xfrm>
                <a:off x="7093659" y="3586415"/>
                <a:ext cx="314353" cy="35410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H</a:t>
                </a:r>
                <a:endParaRPr lang="he-IL" sz="12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 bwMode="auto">
              <a:xfrm>
                <a:off x="7097623" y="3962239"/>
                <a:ext cx="314353" cy="354103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H</a:t>
                </a:r>
                <a:endParaRPr lang="he-IL" sz="12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 bwMode="auto">
            <a:xfrm>
              <a:off x="1846195" y="3723357"/>
              <a:ext cx="363538" cy="477838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grpSp>
          <p:nvGrpSpPr>
            <p:cNvPr id="21507" name="קבוצה 21506"/>
            <p:cNvGrpSpPr/>
            <p:nvPr/>
          </p:nvGrpSpPr>
          <p:grpSpPr>
            <a:xfrm>
              <a:off x="1765573" y="4093443"/>
              <a:ext cx="1438275" cy="847725"/>
              <a:chOff x="1738245" y="4669507"/>
              <a:chExt cx="1438275" cy="847725"/>
            </a:xfrm>
          </p:grpSpPr>
          <p:cxnSp>
            <p:nvCxnSpPr>
              <p:cNvPr id="70" name="מחבר ישר 69"/>
              <p:cNvCxnSpPr/>
              <p:nvPr/>
            </p:nvCxnSpPr>
            <p:spPr bwMode="auto">
              <a:xfrm>
                <a:off x="2719320" y="4677445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 bwMode="auto">
              <a:xfrm>
                <a:off x="1738245" y="4669507"/>
                <a:ext cx="471488" cy="574675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H</a:t>
                </a:r>
                <a:endParaRPr lang="he-IL" sz="12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3" name="מחבר ישר 32"/>
              <p:cNvCxnSpPr/>
              <p:nvPr/>
            </p:nvCxnSpPr>
            <p:spPr bwMode="auto">
              <a:xfrm>
                <a:off x="2106545" y="4856832"/>
                <a:ext cx="2349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ישר 25"/>
              <p:cNvCxnSpPr/>
              <p:nvPr/>
            </p:nvCxnSpPr>
            <p:spPr bwMode="auto">
              <a:xfrm flipH="1">
                <a:off x="2454208" y="4928270"/>
                <a:ext cx="7937" cy="288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ישר 28"/>
              <p:cNvCxnSpPr/>
              <p:nvPr/>
            </p:nvCxnSpPr>
            <p:spPr bwMode="auto">
              <a:xfrm flipV="1">
                <a:off x="2857433" y="4850482"/>
                <a:ext cx="319087" cy="12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מחבר ישר 50"/>
              <p:cNvCxnSpPr/>
              <p:nvPr/>
            </p:nvCxnSpPr>
            <p:spPr bwMode="auto">
              <a:xfrm flipV="1">
                <a:off x="2551044" y="4840956"/>
                <a:ext cx="288925" cy="31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 bwMode="auto">
              <a:xfrm>
                <a:off x="2209733" y="4696495"/>
                <a:ext cx="400050" cy="325437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C</a:t>
                </a:r>
                <a:endParaRPr lang="he-IL" sz="12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2271645" y="5039395"/>
                <a:ext cx="363538" cy="477837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H</a:t>
                </a:r>
                <a:endParaRPr lang="he-IL" sz="12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2752658" y="4726657"/>
                <a:ext cx="290512" cy="403225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/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O</a:t>
                </a:r>
                <a:endParaRPr lang="he-IL" sz="12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 bwMode="auto">
            <a:xfrm>
              <a:off x="2752658" y="3789569"/>
              <a:ext cx="290512" cy="40322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237" name="מחבר ישר 236"/>
            <p:cNvCxnSpPr/>
            <p:nvPr/>
          </p:nvCxnSpPr>
          <p:spPr bwMode="auto">
            <a:xfrm rot="540000" flipH="1">
              <a:off x="2551967" y="3889486"/>
              <a:ext cx="233362" cy="30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מחבר ישר 237"/>
            <p:cNvCxnSpPr/>
            <p:nvPr/>
          </p:nvCxnSpPr>
          <p:spPr bwMode="auto">
            <a:xfrm rot="540000" flipH="1">
              <a:off x="2992012" y="3926652"/>
              <a:ext cx="233362" cy="30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>
              <a:stCxn id="39" idx="1"/>
            </p:cNvCxnSpPr>
            <p:nvPr/>
          </p:nvCxnSpPr>
          <p:spPr bwMode="auto">
            <a:xfrm flipV="1">
              <a:off x="2108200" y="3476625"/>
              <a:ext cx="23495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>
              <a:endCxn id="38" idx="0"/>
            </p:cNvCxnSpPr>
            <p:nvPr/>
          </p:nvCxnSpPr>
          <p:spPr bwMode="auto">
            <a:xfrm>
              <a:off x="2424113" y="3418334"/>
              <a:ext cx="7870" cy="308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/>
            <p:cNvCxnSpPr/>
            <p:nvPr/>
          </p:nvCxnSpPr>
          <p:spPr bwMode="auto">
            <a:xfrm flipV="1">
              <a:off x="2432015" y="3232148"/>
              <a:ext cx="9525" cy="211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 bwMode="auto">
            <a:xfrm rot="5400000">
              <a:off x="1580356" y="3115469"/>
              <a:ext cx="471487" cy="561975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50" name="מחבר ישר 49"/>
            <p:cNvCxnSpPr/>
            <p:nvPr/>
          </p:nvCxnSpPr>
          <p:spPr bwMode="auto">
            <a:xfrm rot="5400000" flipV="1">
              <a:off x="2617787" y="3335338"/>
              <a:ext cx="0" cy="298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 bwMode="auto">
            <a:xfrm>
              <a:off x="2108200" y="3295650"/>
              <a:ext cx="471488" cy="376238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1830388" y="3325813"/>
              <a:ext cx="363537" cy="477837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2241550" y="3011488"/>
              <a:ext cx="363538" cy="477837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2722563" y="3321719"/>
              <a:ext cx="290512" cy="401638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27" name="מחבר ישר 26"/>
            <p:cNvCxnSpPr/>
            <p:nvPr/>
          </p:nvCxnSpPr>
          <p:spPr bwMode="auto">
            <a:xfrm rot="540000" flipH="1">
              <a:off x="2965144" y="3461543"/>
              <a:ext cx="233362" cy="30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 bwMode="auto">
            <a:xfrm>
              <a:off x="3177555" y="3299618"/>
              <a:ext cx="314325" cy="354013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endParaRPr lang="he-IL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1411253" cy="18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מלבן 21509"/>
          <p:cNvSpPr/>
          <p:nvPr/>
        </p:nvSpPr>
        <p:spPr>
          <a:xfrm>
            <a:off x="2776719" y="3256203"/>
            <a:ext cx="750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kern="0" dirty="0">
                <a:solidFill>
                  <a:prstClr val="black"/>
                </a:solidFill>
              </a:rPr>
              <a:t>דונליאלה</a:t>
            </a:r>
            <a:endParaRPr lang="he-IL" b="1" dirty="0"/>
          </a:p>
        </p:txBody>
      </p:sp>
      <p:sp>
        <p:nvSpPr>
          <p:cNvPr id="3" name="מלבן 2"/>
          <p:cNvSpPr/>
          <p:nvPr/>
        </p:nvSpPr>
        <p:spPr>
          <a:xfrm>
            <a:off x="1249904" y="4091002"/>
            <a:ext cx="17187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latin typeface="Calibri"/>
                <a:ea typeface="Calibri"/>
                <a:cs typeface="Arial"/>
              </a:rPr>
              <a:t>A</a:t>
            </a:r>
            <a:r>
              <a:rPr lang="en-US" sz="1050" dirty="0">
                <a:latin typeface="Calibri"/>
                <a:ea typeface="Calibri"/>
                <a:cs typeface="Arial"/>
              </a:rPr>
              <a:t>dolf </a:t>
            </a:r>
            <a:r>
              <a:rPr lang="en-US" sz="1050" dirty="0" err="1">
                <a:latin typeface="Calibri"/>
                <a:ea typeface="Calibri"/>
                <a:cs typeface="Arial"/>
              </a:rPr>
              <a:t>Engler</a:t>
            </a:r>
            <a:r>
              <a:rPr lang="en-US" sz="1050" dirty="0">
                <a:latin typeface="Calibri"/>
                <a:ea typeface="Calibri"/>
                <a:cs typeface="Arial"/>
              </a:rPr>
              <a:t>, K. </a:t>
            </a:r>
            <a:r>
              <a:rPr lang="en-US" sz="1050" dirty="0" err="1">
                <a:latin typeface="Calibri"/>
                <a:ea typeface="Calibri"/>
                <a:cs typeface="Arial"/>
              </a:rPr>
              <a:t>Prantl</a:t>
            </a:r>
            <a:r>
              <a:rPr lang="en-US" sz="1050" dirty="0">
                <a:latin typeface="Calibri"/>
                <a:ea typeface="Calibri"/>
                <a:cs typeface="Arial"/>
              </a:rPr>
              <a:t>, 1911</a:t>
            </a:r>
            <a:endParaRPr lang="en-US" sz="1050" dirty="0">
              <a:effectLst/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F9AA2-C2B0-4D46-8C63-D4181A372506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9875" y="620713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4:</a:t>
            </a: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א. כיצד אגירת הגליצרול עוזרת לאצה להתקיים בסביבה מלוחה כמו ים המלח?</a:t>
            </a: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ב. באיזה סוג התאמה מדובר?</a:t>
            </a:r>
          </a:p>
        </p:txBody>
      </p:sp>
      <p:sp>
        <p:nvSpPr>
          <p:cNvPr id="8" name="Rectangle 14"/>
          <p:cNvSpPr/>
          <p:nvPr/>
        </p:nvSpPr>
        <p:spPr>
          <a:xfrm>
            <a:off x="206375" y="1700213"/>
            <a:ext cx="8196263" cy="139223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א. </a:t>
            </a:r>
            <a:r>
              <a:rPr lang="he-IL" kern="0" dirty="0">
                <a:solidFill>
                  <a:prstClr val="black"/>
                </a:solidFill>
              </a:rPr>
              <a:t>כאשר 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יש</a:t>
            </a:r>
            <a:r>
              <a:rPr lang="he-IL" kern="0" dirty="0">
                <a:solidFill>
                  <a:prstClr val="black"/>
                </a:solidFill>
              </a:rPr>
              <a:t> שִוויון ריכוזים (כלומר האצה חיה בסביבה איזוטונית), אין כניסה או יציאה נטו של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   מים מהתאים, ולכן תאי האצה אינם מתכווצים</a:t>
            </a:r>
            <a:r>
              <a:rPr lang="he-IL" dirty="0">
                <a:solidFill>
                  <a:prstClr val="black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ב. התאמות </a:t>
            </a:r>
            <a:r>
              <a:rPr lang="he-IL" dirty="0" smtClean="0">
                <a:solidFill>
                  <a:prstClr val="black"/>
                </a:solidFill>
              </a:rPr>
              <a:t>פיזיולוגיות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־</a:t>
            </a:r>
            <a:r>
              <a:rPr lang="he-IL" dirty="0" smtClean="0">
                <a:solidFill>
                  <a:prstClr val="black"/>
                </a:solidFill>
              </a:rPr>
              <a:t>ביוכימיות</a:t>
            </a:r>
            <a:r>
              <a:rPr lang="he-IL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2B170F-A528-407A-A6B7-A61E4FFFE0FF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ויסות מאזן המים והמלחים באורגניזמים החיים בסביבה של מים מתוקים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6725" y="547415"/>
            <a:ext cx="8215313" cy="424973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במקווי מים מתוקים</a:t>
            </a:r>
            <a:r>
              <a:rPr lang="he-IL" b="1" dirty="0">
                <a:solidFill>
                  <a:srgbClr val="FF6600"/>
                </a:solidFill>
                <a:latin typeface="+mj-lt"/>
                <a:cs typeface="+mj-cs"/>
              </a:rPr>
              <a:t>*</a:t>
            </a:r>
            <a:r>
              <a:rPr lang="he-IL" kern="0" dirty="0">
                <a:solidFill>
                  <a:prstClr val="black"/>
                </a:solidFill>
              </a:rPr>
              <a:t> (נחלים, אגמים, שלוליות חורף</a:t>
            </a:r>
            <a:r>
              <a:rPr lang="he-IL" kern="0" dirty="0" smtClean="0">
                <a:solidFill>
                  <a:prstClr val="black"/>
                </a:solidFill>
              </a:rPr>
              <a:t>), שהם </a:t>
            </a:r>
            <a:r>
              <a:rPr lang="he-IL" kern="0" dirty="0">
                <a:solidFill>
                  <a:prstClr val="black"/>
                </a:solidFill>
              </a:rPr>
              <a:t>סביבה היפוטונית: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>
                <a:solidFill>
                  <a:prstClr val="black"/>
                </a:solidFill>
              </a:rPr>
              <a:t>ריכוז המלחים </a:t>
            </a:r>
            <a:r>
              <a:rPr lang="he-IL" u="sng" kern="0" dirty="0"/>
              <a:t>בגוף האורגניזמים גדול יותר </a:t>
            </a:r>
            <a:r>
              <a:rPr lang="he-IL" u="sng" kern="0" dirty="0" smtClean="0"/>
              <a:t>מריכוז </a:t>
            </a:r>
            <a:r>
              <a:rPr lang="he-IL" u="sng" kern="0" dirty="0"/>
              <a:t>המומסים בסביבה המימית הזאת.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/>
              <a:t>ולכן</a:t>
            </a:r>
            <a:r>
              <a:rPr lang="he-IL" kern="0" dirty="0"/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א. מתרחשת אוסמוזה של מים מן הסביבה אל האורגניזמים.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ב. נוסף על כך, האורגניזמים מאבדים מלחים אל הסביבה, עקב דיפוזיה שלהם ממקום ריכוזם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    הגבוה (מגוף האורגניזמים) אל מקום ריכוזם הנמוך (אל המים בסביבה).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שימו לב: אלו בעיות הפוכות לבעיות של דגי ים, ולכן גם המנגנונים לוויסות מאזן המים והמלחים פועלים בדרך הפוכה: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א. הפרשת שתן מרובה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ב. קליטה של מלחים </a:t>
            </a:r>
            <a:r>
              <a:rPr lang="he-IL" kern="0" dirty="0" smtClean="0"/>
              <a:t>מן המים </a:t>
            </a:r>
            <a:r>
              <a:rPr lang="he-IL" kern="0" dirty="0"/>
              <a:t>דרך הזימים (קליטה פעילה הכרוכה בהשקעת אנרגיה)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kern="0" dirty="0">
                <a:solidFill>
                  <a:prstClr val="black"/>
                </a:solidFill>
              </a:rPr>
              <a:t>*מים מתוקים: מים שריכוז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kern="0" dirty="0">
                <a:solidFill>
                  <a:prstClr val="black"/>
                </a:solidFill>
              </a:rPr>
              <a:t>המלחים בהם נמוך ביותר.</a:t>
            </a:r>
            <a:r>
              <a:rPr lang="he-IL" kern="0" dirty="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</p:txBody>
      </p:sp>
      <p:grpSp>
        <p:nvGrpSpPr>
          <p:cNvPr id="40966" name="קבוצה 5"/>
          <p:cNvGrpSpPr>
            <a:grpSpLocks/>
          </p:cNvGrpSpPr>
          <p:nvPr/>
        </p:nvGrpSpPr>
        <p:grpSpPr bwMode="auto">
          <a:xfrm>
            <a:off x="-61913" y="4054475"/>
            <a:ext cx="6086476" cy="2838450"/>
            <a:chOff x="907788" y="4145840"/>
            <a:chExt cx="5563810" cy="2414714"/>
          </a:xfrm>
        </p:grpSpPr>
        <p:pic>
          <p:nvPicPr>
            <p:cNvPr id="409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786" y="4145840"/>
              <a:ext cx="886796" cy="497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0968" name="קבוצה 7"/>
            <p:cNvGrpSpPr>
              <a:grpSpLocks/>
            </p:cNvGrpSpPr>
            <p:nvPr/>
          </p:nvGrpSpPr>
          <p:grpSpPr bwMode="auto">
            <a:xfrm>
              <a:off x="2238280" y="4509120"/>
              <a:ext cx="4202302" cy="1625681"/>
              <a:chOff x="2238280" y="2616202"/>
              <a:chExt cx="4202302" cy="1625681"/>
            </a:xfrm>
          </p:grpSpPr>
          <p:pic>
            <p:nvPicPr>
              <p:cNvPr id="4097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280" y="2681419"/>
                <a:ext cx="4202302" cy="1560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מחבר חץ ישר 17"/>
              <p:cNvCxnSpPr/>
              <p:nvPr/>
            </p:nvCxnSpPr>
            <p:spPr>
              <a:xfrm flipH="1">
                <a:off x="4930449" y="2879559"/>
                <a:ext cx="497753" cy="33627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030579" y="2616210"/>
                <a:ext cx="870706" cy="399751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ysClr val="window" lastClr="FFFFFF">
                    <a:lumMod val="75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kern="0" dirty="0">
                    <a:solidFill>
                      <a:prstClr val="black"/>
                    </a:solidFill>
                  </a:rPr>
                  <a:t>   </a:t>
                </a:r>
                <a:r>
                  <a:rPr lang="he-IL" kern="0" dirty="0">
                    <a:solidFill>
                      <a:schemeClr val="bg1"/>
                    </a:solidFill>
                  </a:rPr>
                  <a:t>מים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54454" y="2816085"/>
                <a:ext cx="872156" cy="399751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ysClr val="window" lastClr="FFFFFF">
                    <a:lumMod val="75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kern="0" dirty="0">
                    <a:solidFill>
                      <a:schemeClr val="bg1"/>
                    </a:solidFill>
                  </a:rPr>
                  <a:t>מלחים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" name="מחבר חץ ישר 20"/>
              <p:cNvCxnSpPr/>
              <p:nvPr/>
            </p:nvCxnSpPr>
            <p:spPr>
              <a:xfrm flipV="1">
                <a:off x="5254060" y="3018662"/>
                <a:ext cx="561606" cy="32277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מחבר חץ ישר 10"/>
            <p:cNvCxnSpPr/>
            <p:nvPr/>
          </p:nvCxnSpPr>
          <p:spPr>
            <a:xfrm flipH="1">
              <a:off x="2904607" y="5604392"/>
              <a:ext cx="522423" cy="657699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69385" y="6131091"/>
              <a:ext cx="3720815" cy="3997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kern="0" dirty="0">
                  <a:solidFill>
                    <a:srgbClr val="FF0000"/>
                  </a:solidFill>
                </a:rPr>
                <a:t>קליטה פעילה של מלחים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מחבר חץ ישר 13"/>
            <p:cNvCxnSpPr/>
            <p:nvPr/>
          </p:nvCxnSpPr>
          <p:spPr>
            <a:xfrm flipH="1" flipV="1">
              <a:off x="5245354" y="5555774"/>
              <a:ext cx="7256" cy="557762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61710" y="4185005"/>
              <a:ext cx="870706" cy="40110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u="sng" kern="0" dirty="0">
                  <a:solidFill>
                    <a:schemeClr val="bg1"/>
                  </a:solidFill>
                </a:rPr>
                <a:t>בעיות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5354" y="5634103"/>
              <a:ext cx="1226244" cy="3997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u="sng" kern="0" dirty="0">
                  <a:solidFill>
                    <a:srgbClr val="FF0000"/>
                  </a:solidFill>
                </a:rPr>
                <a:t>פתרונות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7788" y="6160803"/>
              <a:ext cx="2172411" cy="3997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kern="0" dirty="0">
                  <a:solidFill>
                    <a:srgbClr val="FF0000"/>
                  </a:solidFill>
                </a:rPr>
                <a:t>הפרשת שתן מרובה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20378-457B-4DE8-9EB4-303FB28625C3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5: בועית מתכווצת בסנדלית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6075" y="500063"/>
            <a:ext cx="8183563" cy="227806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סנדלית היא יצור 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חד־תאי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. 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בתא הסנדלית יש אברון הנקרא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בועית מתכווצת. הבועית מתמלאת בעודפי מים, מתקרבת לקרום, מתכווצת ופולטת את המים אל מחוץ לתא הסנדלית.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א. האם זו התאמה לחיים במקווי מים מתוקים או בים?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ב. באיזה סוג התאמה מדובר?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00375"/>
            <a:ext cx="46386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2F6DA-FB3C-46ED-B6BB-E66207160CB3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311150" y="44624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6" name="Rectangle 12"/>
          <p:cNvSpPr/>
          <p:nvPr/>
        </p:nvSpPr>
        <p:spPr>
          <a:xfrm>
            <a:off x="250825" y="2917825"/>
            <a:ext cx="8196263" cy="15113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א. התאמה לחיים במקווי מים מתוקים. בסביבה זו קיימת בעיה של חדירת מים בתהליך אוסמוזה אל תא הסנדלית. הוצאת עודפי המים האלה בעזרת הבועית המתכווצת מונעת את התנפחות התא והתפוצצותו.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ב. התאמה </a:t>
            </a:r>
            <a:r>
              <a:rPr lang="he-IL" dirty="0" smtClean="0">
                <a:solidFill>
                  <a:schemeClr val="tx1"/>
                </a:solidFill>
              </a:rPr>
              <a:t>פיזיולוגית</a:t>
            </a:r>
            <a:r>
              <a:rPr lang="he-IL" dirty="0" smtClean="0">
                <a:solidFill>
                  <a:schemeClr val="tx1"/>
                </a:solidFill>
                <a:latin typeface="Arial"/>
                <a:cs typeface="Arial"/>
              </a:rPr>
              <a:t>־</a:t>
            </a:r>
            <a:r>
              <a:rPr lang="he-IL" dirty="0" smtClean="0">
                <a:solidFill>
                  <a:schemeClr val="tx1"/>
                </a:solidFill>
              </a:rPr>
              <a:t>ביוכימית</a:t>
            </a:r>
            <a:r>
              <a:rPr lang="he-I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714375"/>
            <a:ext cx="8183562" cy="2216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סנדלית היא יצור 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חד־תאי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. 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בתא הסנדלית, יש אברון הנקרא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בועית מתכווצת. הבועית מתמלאת בעודפי מים, מתקרבת לקרום, מתכווצת ופולטת את המים אל מחוץ לתא הסנדלית.</a:t>
            </a: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א. האם זו התאמה לחיים במקווי מים מתוקים או בים?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ב. באיזה סוג התאמה מדובר?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Ulva linza Helgo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2" y="3933056"/>
            <a:ext cx="3656462" cy="27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054E9-D620-4484-8859-150C6C0F6AD1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6: התאמות צמחים לחיים במים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7188" y="620713"/>
            <a:ext cx="8215312" cy="45227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6:</a:t>
            </a:r>
            <a:endParaRPr lang="he-IL" kern="0" dirty="0">
              <a:solidFill>
                <a:srgbClr val="1D4C7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</a:rPr>
              <a:t>אחד הגורמים המגבילים בבית הגידול המימי הוא עצמת האור. עצמת האור הולכת ופוחתת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</a:rPr>
              <a:t>עם </a:t>
            </a:r>
            <a:r>
              <a:rPr lang="he-IL" kern="0" dirty="0" smtClean="0">
                <a:solidFill>
                  <a:srgbClr val="1D4C72"/>
                </a:solidFill>
              </a:rPr>
              <a:t>העומק. בבתי </a:t>
            </a:r>
            <a:r>
              <a:rPr lang="he-IL" kern="0" dirty="0">
                <a:solidFill>
                  <a:srgbClr val="1D4C72"/>
                </a:solidFill>
              </a:rPr>
              <a:t>הגידול המימיים </a:t>
            </a:r>
            <a:r>
              <a:rPr lang="he-IL" kern="0" dirty="0">
                <a:solidFill>
                  <a:schemeClr val="tx2"/>
                </a:solidFill>
              </a:rPr>
              <a:t>חיים בעיקר אצות וצמחי מים שתכונות המבנה האופייניות שלהם הן: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א. עלים דקים וחסרי פיוניות ולעתים גזורים לאונות רבות (כיצד זה משפיע על היחס בין שטח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 הפנים לבין הנפח של הצמח?)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ב. שכבת הקוטיקולה שעל פני העלים דקה מאוד או חסרה.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ג. חללי אוויר בחלקים שונים של הצמח כגון הגבעולים, הגורמים להקטנת המשקל הסגולי של הצמח ולהצפתו לשכבות המים העליונות.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600" kern="0" dirty="0">
                <a:solidFill>
                  <a:schemeClr val="tx2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ד. </a:t>
            </a:r>
            <a:r>
              <a:rPr lang="he-IL" kern="0" dirty="0" smtClean="0">
                <a:solidFill>
                  <a:schemeClr val="tx2"/>
                </a:solidFill>
              </a:rPr>
              <a:t>מלבד הכלורופיל, באצות </a:t>
            </a:r>
            <a:r>
              <a:rPr lang="he-IL" kern="0" dirty="0">
                <a:solidFill>
                  <a:schemeClr val="tx2"/>
                </a:solidFill>
              </a:rPr>
              <a:t>החיות במעמקים יש </a:t>
            </a:r>
            <a:r>
              <a:rPr lang="he-IL" kern="0" dirty="0" smtClean="0">
                <a:solidFill>
                  <a:schemeClr val="tx2"/>
                </a:solidFill>
              </a:rPr>
              <a:t>עוד </a:t>
            </a:r>
            <a:r>
              <a:rPr lang="he-IL" kern="0" dirty="0">
                <a:solidFill>
                  <a:schemeClr val="tx2"/>
                </a:solidFill>
              </a:rPr>
              <a:t>פיגמנטים שצבעם אדום או חום,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הקולטים את האור בצבע הירוק, שהוא סוג האור העיקרי החודר למעמקים.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הסבירו בנוגע לכל אחת מן התכונות האלה: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מדוע היא התאמה לחיים בסביבה המימית?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ובאיזה סוג התאמה מדובר?</a:t>
            </a:r>
          </a:p>
        </p:txBody>
      </p:sp>
      <p:sp>
        <p:nvSpPr>
          <p:cNvPr id="6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437291" y="5517232"/>
            <a:ext cx="8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kern="0" dirty="0" smtClean="0">
                <a:solidFill>
                  <a:srgbClr val="1F497D"/>
                </a:solidFill>
              </a:rPr>
              <a:t>אצה ימית</a:t>
            </a:r>
            <a:endParaRPr lang="he-IL" sz="1400" b="1" dirty="0"/>
          </a:p>
        </p:txBody>
      </p:sp>
      <p:sp>
        <p:nvSpPr>
          <p:cNvPr id="3" name="מלבן 2"/>
          <p:cNvSpPr/>
          <p:nvPr/>
        </p:nvSpPr>
        <p:spPr>
          <a:xfrm>
            <a:off x="251966" y="6453336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900" dirty="0">
                <a:latin typeface="Calibri"/>
                <a:ea typeface="Calibri"/>
                <a:cs typeface="Arial"/>
              </a:rPr>
              <a:t>Heinrich&lt;</a:t>
            </a:r>
            <a:r>
              <a:rPr lang="en-US" sz="900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4"/>
              </a:rPr>
              <a:t>http://commons.wikimedia.org/wiki/User:Thiotrix</a:t>
            </a:r>
            <a:r>
              <a:rPr lang="en-US" sz="900" dirty="0">
                <a:latin typeface="Calibri"/>
                <a:ea typeface="Calibri"/>
                <a:cs typeface="Arial"/>
              </a:rPr>
              <a:t>&gt;, Wikimedia </a:t>
            </a:r>
            <a:r>
              <a:rPr lang="en-US" sz="900" dirty="0" smtClean="0">
                <a:latin typeface="Calibri"/>
                <a:ea typeface="Calibri"/>
                <a:cs typeface="Arial"/>
              </a:rPr>
              <a:t>commons</a:t>
            </a:r>
          </a:p>
          <a:p>
            <a:pPr algn="l">
              <a:spcAft>
                <a:spcPts val="0"/>
              </a:spcAft>
            </a:pPr>
            <a:r>
              <a:rPr lang="en-US" sz="900" dirty="0" smtClean="0">
                <a:latin typeface="Calibri"/>
                <a:ea typeface="Calibri"/>
                <a:cs typeface="Arial"/>
              </a:rPr>
              <a:t>&lt;</a:t>
            </a:r>
            <a:r>
              <a:rPr lang="en-US" sz="900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5"/>
              </a:rPr>
              <a:t>http://commons.wikimedia.org/wiki/File:Ulva_linza_Helgoland.JPG</a:t>
            </a:r>
            <a:r>
              <a:rPr lang="en-US" sz="900" dirty="0">
                <a:latin typeface="Calibri"/>
                <a:ea typeface="Calibri"/>
                <a:cs typeface="Arial"/>
              </a:rPr>
              <a:t>&gt;, CC BY-SA 3.0&lt;</a:t>
            </a:r>
            <a:r>
              <a:rPr lang="en-US" sz="900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6"/>
              </a:rPr>
              <a:t>http://creativecommons.org/licenses/by-sa/3.0/deed.en</a:t>
            </a:r>
            <a:r>
              <a:rPr lang="en-US" sz="900" dirty="0">
                <a:latin typeface="Calibri"/>
                <a:ea typeface="Calibri"/>
                <a:cs typeface="Arial"/>
              </a:rPr>
              <a:t>&gt;</a:t>
            </a:r>
            <a:endParaRPr lang="en-US" sz="900" dirty="0">
              <a:effectLst/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2F469-F9B5-4915-9E02-BFDA7871A302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8938" y="465138"/>
            <a:ext cx="8215312" cy="5892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chemeClr val="tx2"/>
                </a:solidFill>
                <a:latin typeface="Arial"/>
                <a:cs typeface="Arial"/>
              </a:rPr>
              <a:t>שאלה 6:</a:t>
            </a:r>
            <a:endParaRPr lang="he-IL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אחד הגורמים המגבילים בבית הגידול המימי הוא עצמת האור. עצמת האור הולכת ופוחתת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עם העומק.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בבתי הגידול המימיים חיים בעיקר אצות וצמחי מים שתכונות המבנה האופייניות שלהם הן: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א. עלים דקים וחסרי פיוניות ולעתים גזורים לאונות רבות (כיצד זה משפיע על היחס בין שטח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 הפנים לבין הנפח של הצמח?) </a:t>
            </a:r>
            <a:r>
              <a:rPr lang="he-IL" kern="0" dirty="0">
                <a:solidFill>
                  <a:schemeClr val="accent3"/>
                </a:solidFill>
              </a:rPr>
              <a:t>ככל שהיחס בין שטח הפנים לנפח גדול יותר, כך הצמח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accent3"/>
                </a:solidFill>
              </a:rPr>
              <a:t>    יקלוט </a:t>
            </a:r>
            <a:r>
              <a:rPr lang="he-IL" kern="0" dirty="0" smtClean="0">
                <a:solidFill>
                  <a:schemeClr val="accent3"/>
                </a:solidFill>
              </a:rPr>
              <a:t>אור רב יותר. </a:t>
            </a:r>
            <a:r>
              <a:rPr lang="he-IL" kern="0" dirty="0">
                <a:solidFill>
                  <a:schemeClr val="accent3"/>
                </a:solidFill>
              </a:rPr>
              <a:t>זו התאמה מבנית.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</a:rPr>
              <a:t>ב. שכבת </a:t>
            </a:r>
            <a:r>
              <a:rPr lang="he-IL" kern="0" dirty="0">
                <a:solidFill>
                  <a:schemeClr val="tx2"/>
                </a:solidFill>
              </a:rPr>
              <a:t>ה</a:t>
            </a:r>
            <a:r>
              <a:rPr lang="he-IL" kern="0" dirty="0">
                <a:solidFill>
                  <a:srgbClr val="1D4C72"/>
                </a:solidFill>
              </a:rPr>
              <a:t>קוטיקולה שעל פני </a:t>
            </a:r>
            <a:r>
              <a:rPr lang="he-IL" kern="0" dirty="0">
                <a:solidFill>
                  <a:schemeClr val="tx2"/>
                </a:solidFill>
              </a:rPr>
              <a:t>העלים דקה מאוד או חסרה.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accent3"/>
                </a:solidFill>
              </a:rPr>
              <a:t>    הקוטיקולה מגנה על צמחי יבשה מאיבוד מים בתהליך דיות. בסביבה מימית אין בה צורך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accent3"/>
                </a:solidFill>
              </a:rPr>
              <a:t>    ולכן אין צורך להשקיע חומרים ואנרגיה ביצירתה. זו התאמה מבנית.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ג. חללי אוויר בחלקים שונים של הצמח כגון הגבעולים, הגורמים להקטנת המשקל הסגולי של הצמח ולהעלאתו לשכבות המים העליונות.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 </a:t>
            </a:r>
            <a:r>
              <a:rPr lang="he-IL" kern="0" dirty="0">
                <a:solidFill>
                  <a:schemeClr val="accent3"/>
                </a:solidFill>
              </a:rPr>
              <a:t>לשכבות העליונות של המים חודר </a:t>
            </a:r>
            <a:r>
              <a:rPr lang="he-IL" kern="0" dirty="0" smtClean="0">
                <a:solidFill>
                  <a:schemeClr val="accent3"/>
                </a:solidFill>
              </a:rPr>
              <a:t>אור רב יותר. </a:t>
            </a:r>
            <a:r>
              <a:rPr lang="he-IL" kern="0" dirty="0">
                <a:solidFill>
                  <a:schemeClr val="accent3"/>
                </a:solidFill>
              </a:rPr>
              <a:t>זו התאמה מבנית. (חללי האוויר הם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accent3"/>
                </a:solidFill>
              </a:rPr>
              <a:t>    התאמה גם לריכוז החמצן הנמוך במים: בחללי האוויר האלה נאגר חמצן ומובל לחלקי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accent3"/>
                </a:solidFill>
              </a:rPr>
              <a:t>    הצמח </a:t>
            </a:r>
            <a:r>
              <a:rPr lang="he-IL" kern="0" dirty="0" smtClean="0">
                <a:solidFill>
                  <a:schemeClr val="accent3"/>
                </a:solidFill>
              </a:rPr>
              <a:t>השונים).</a:t>
            </a:r>
            <a:endParaRPr lang="he-IL" kern="0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ד. </a:t>
            </a:r>
            <a:r>
              <a:rPr lang="he-IL" kern="0" dirty="0" smtClean="0">
                <a:solidFill>
                  <a:schemeClr val="tx2"/>
                </a:solidFill>
              </a:rPr>
              <a:t>מלבד הכלורופיל, באצות החיות במעמקים יש עוד </a:t>
            </a:r>
            <a:r>
              <a:rPr lang="he-IL" kern="0" dirty="0">
                <a:solidFill>
                  <a:schemeClr val="tx2"/>
                </a:solidFill>
              </a:rPr>
              <a:t>פיגמנטים שצבעם אדום או חום,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הקולטים את האור בצבע הירוק, שהוא סוג האור העיקרי החודר למעמקים.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accent3"/>
                </a:solidFill>
              </a:rPr>
              <a:t>    זו התאמה </a:t>
            </a:r>
            <a:r>
              <a:rPr lang="he-IL" kern="0" dirty="0" smtClean="0">
                <a:solidFill>
                  <a:schemeClr val="accent3"/>
                </a:solidFill>
              </a:rPr>
              <a:t>פיזיולוגית</a:t>
            </a:r>
            <a:r>
              <a:rPr lang="he-IL" kern="0" dirty="0" smtClean="0">
                <a:solidFill>
                  <a:schemeClr val="accent3"/>
                </a:solidFill>
                <a:latin typeface="Arial"/>
                <a:cs typeface="Arial"/>
              </a:rPr>
              <a:t>־</a:t>
            </a:r>
            <a:r>
              <a:rPr lang="he-IL" kern="0" dirty="0" smtClean="0">
                <a:solidFill>
                  <a:schemeClr val="accent3"/>
                </a:solidFill>
              </a:rPr>
              <a:t>ביוכימית</a:t>
            </a:r>
            <a:r>
              <a:rPr lang="he-IL" kern="0" dirty="0">
                <a:solidFill>
                  <a:schemeClr val="accent3"/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</a:t>
            </a:r>
            <a:endParaRPr lang="he-IL" kern="0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6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09A95-8424-4534-A976-97DD7469C736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הגורמים המגבילים בסביבת חיים מדברית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7188" y="620688"/>
            <a:ext cx="8215312" cy="2571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סביבת חיים מדברית מאופיינת במיעוט משקעים ובטמפרטורות גבוהות בשעות היום.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הקרקע במקומות רבים במדבר מלוחה, בגלל מיעוט הגשמים (בדרך כלל הגשמים שוטפים את המלחים לעומק).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כל אלו הם </a:t>
            </a:r>
            <a:r>
              <a:rPr lang="he-IL" kern="0" dirty="0">
                <a:solidFill>
                  <a:srgbClr val="FF6600"/>
                </a:solidFill>
              </a:rPr>
              <a:t>גורמים מגבילים </a:t>
            </a:r>
            <a:r>
              <a:rPr lang="he-IL" kern="0" dirty="0">
                <a:solidFill>
                  <a:prstClr val="black"/>
                </a:solidFill>
              </a:rPr>
              <a:t>להתפתחות צמחים ובעלי חיים במדבר.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ואכן, בבתי גידול מדבריים באזורנו גדלים צמחים מעטים וחיים </a:t>
            </a:r>
            <a:r>
              <a:rPr lang="he-IL" kern="0" dirty="0"/>
              <a:t>בעלי חיים מעטים, בשל מיעוט המים והמזון, הלחות הנמוכה והטמפרטורה הגבוהה. רק אורגניזמים </a:t>
            </a:r>
            <a:r>
              <a:rPr lang="he-IL" kern="0" dirty="0" smtClean="0"/>
              <a:t>בעלי התאמות </a:t>
            </a:r>
            <a:r>
              <a:rPr lang="he-IL" kern="0" dirty="0">
                <a:solidFill>
                  <a:prstClr val="black"/>
                </a:solidFill>
              </a:rPr>
              <a:t>לתנאים אלו יכולים לחיות בסביבה קשה כל כך.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F497D"/>
              </a:solidFill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138488"/>
            <a:ext cx="54292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500063"/>
            <a:ext cx="8215313" cy="46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831" y="765199"/>
            <a:ext cx="8429625" cy="424797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lnSpc>
                <a:spcPct val="150000"/>
              </a:lnSpc>
              <a:defRPr/>
            </a:pPr>
            <a:r>
              <a:rPr lang="he-IL" u="sng" dirty="0" smtClean="0">
                <a:solidFill>
                  <a:prstClr val="black"/>
                </a:solidFill>
              </a:rPr>
              <a:t>לבעלי חיים בבתי גידול מימיים יש </a:t>
            </a:r>
            <a:r>
              <a:rPr lang="he-IL" u="sng" dirty="0" smtClean="0">
                <a:solidFill>
                  <a:schemeClr val="tx1"/>
                </a:solidFill>
              </a:rPr>
              <a:t>התאמות שונות, ובהן התאמות</a:t>
            </a:r>
            <a:r>
              <a:rPr lang="he-IL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לתנועה במים, כגון: צורה הידרודינמית וגוף חלק.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לוויסות מאזן המים והמלחים, לדוגמה: שתיית מים והפרשה אקטיבית של מלחים בדגי ים,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1"/>
                </a:solidFill>
              </a:rPr>
              <a:t>  הפרשת כמות שתן גדולה וקליטה אקטיבית של מלחים בדגי מים מתוקים.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 smtClean="0">
                <a:solidFill>
                  <a:schemeClr val="tx1"/>
                </a:solidFill>
              </a:rPr>
              <a:t> לקליטת חמצן, המהווה גורם מגביל עקב מסיסותו המועטה במים, לדוגמה: זימים מסועפים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1"/>
                </a:solidFill>
              </a:rPr>
              <a:t>  בעלי שטח פנים גדול.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he-IL" u="sng" dirty="0" smtClean="0">
                <a:solidFill>
                  <a:schemeClr val="tx1"/>
                </a:solidFill>
              </a:rPr>
              <a:t>לצמחי מים</a:t>
            </a:r>
            <a:r>
              <a:rPr lang="he-IL" dirty="0" smtClean="0">
                <a:solidFill>
                  <a:schemeClr val="tx1"/>
                </a:solidFill>
              </a:rPr>
              <a:t> יש התאמות שונות, ובהן התאמות לקליטת אור (שעצמתו קטנה ככל שיורדים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1"/>
                </a:solidFill>
              </a:rPr>
              <a:t>  לעומק) כגון: עלים דקים ועוד פיגמנטים </a:t>
            </a:r>
            <a:r>
              <a:rPr lang="he-IL" smtClean="0">
                <a:solidFill>
                  <a:schemeClr val="tx1"/>
                </a:solidFill>
              </a:rPr>
              <a:t>מלבד כלורופיל, </a:t>
            </a:r>
            <a:r>
              <a:rPr lang="he-IL" dirty="0" smtClean="0">
                <a:solidFill>
                  <a:schemeClr val="tx1"/>
                </a:solidFill>
              </a:rPr>
              <a:t>הקולטים את האור.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he-IL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he-IL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he-IL" dirty="0">
              <a:solidFill>
                <a:srgbClr val="5F006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סיכום: התאמות אורגניזמים לבית הגידול מימי</a:t>
            </a:r>
            <a:endParaRPr lang="he-IL" sz="1800" b="1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51966" y="6481763"/>
            <a:ext cx="50361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467544" y="502642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4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CF511-6164-435D-9574-F26F39654344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7: התאמות בעלי חיים לחיים במדבר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7188" y="620713"/>
            <a:ext cx="8215312" cy="34559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7: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לפניכם שתי התאמות של בעלי חיים לתנאי המדבר. מיינו אותן על פי סוג ההתאמה: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מבנית (מורפולוגית), 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פיזיולוגית־ביוכימית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, התנהגותית.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א. יצירת שתן 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מרוכז מאוד.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ב. הסתתרות במחילה או מתחת לאבן בשעות החמות.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313" y="5838825"/>
            <a:ext cx="3913187" cy="5842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לעזים יש יכולת ליצור שתן מרוכז 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מאוד</a:t>
            </a:r>
          </a:p>
        </p:txBody>
      </p:sp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49525"/>
            <a:ext cx="40147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620E6-9010-4616-BDD1-5647A18BE652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היתרונות והמגבלות בחיים בסביבות חיים מימיות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7188" y="549275"/>
            <a:ext cx="8215312" cy="31686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המים באוקיינוסים, באגמים ובנחלים הם בית גידול לאורגניזמים שונים לכל ימי חייהם</a:t>
            </a:r>
            <a:r>
              <a:rPr lang="he-IL" kern="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/>
              <a:t>המים הם סביבת חיים נוחה בעלת יתרונות רבים, שהבולטים שבהם הם</a:t>
            </a:r>
            <a:r>
              <a:rPr lang="he-IL" kern="0" dirty="0"/>
              <a:t>: </a:t>
            </a:r>
            <a:endParaRPr lang="he-IL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/>
              <a:t> –  אין </a:t>
            </a:r>
            <a:r>
              <a:rPr lang="he-IL" kern="0" dirty="0"/>
              <a:t>סכנת </a:t>
            </a:r>
            <a:r>
              <a:rPr lang="he-IL" kern="0" dirty="0" smtClean="0"/>
              <a:t>התייבשות </a:t>
            </a:r>
            <a:r>
              <a:rPr lang="he-IL" kern="0" dirty="0"/>
              <a:t>לתאים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/>
              <a:t> – אין </a:t>
            </a:r>
            <a:r>
              <a:rPr lang="he-IL" kern="0" dirty="0"/>
              <a:t>שינויים קיצוניים בין טמפרטורות היום לבין טמפרטורות הלילה או בין עונות השנה.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 smtClean="0"/>
              <a:t>אף </a:t>
            </a:r>
            <a:r>
              <a:rPr lang="he-IL" u="sng" kern="0" dirty="0"/>
              <a:t>שהמים הם סביבה נוחה, הם מציבים בפני האורגניזמים כמה מגבלות וביניהן</a:t>
            </a:r>
            <a:r>
              <a:rPr lang="he-IL" kern="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/>
              <a:t> – המים </a:t>
            </a:r>
            <a:r>
              <a:rPr lang="he-IL" kern="0" dirty="0"/>
              <a:t>צמיגיים מן האוויר והחיכוך אתם גדול יותר, ולכן התנועה בהם קשה יותר: </a:t>
            </a:r>
            <a:endParaRPr lang="he-IL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 </a:t>
            </a:r>
            <a:r>
              <a:rPr lang="he-IL" kern="0" dirty="0" smtClean="0"/>
              <a:t>   קשה </a:t>
            </a:r>
            <a:r>
              <a:rPr lang="he-IL" kern="0" dirty="0"/>
              <a:t>יותר </a:t>
            </a:r>
            <a:r>
              <a:rPr lang="he-IL" kern="0" dirty="0" smtClean="0"/>
              <a:t>להתקדם </a:t>
            </a:r>
            <a:r>
              <a:rPr lang="he-IL" kern="0" dirty="0"/>
              <a:t>במים </a:t>
            </a:r>
            <a:r>
              <a:rPr lang="he-IL" kern="0" dirty="0" smtClean="0"/>
              <a:t>מבאוויר</a:t>
            </a:r>
            <a:r>
              <a:rPr lang="he-IL" kern="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/>
              <a:t> – מסיסות </a:t>
            </a:r>
            <a:r>
              <a:rPr lang="he-IL" kern="0" dirty="0"/>
              <a:t>החמצן במים נמוכה.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 </a:t>
            </a:r>
            <a:r>
              <a:rPr lang="he-IL" kern="0" dirty="0" smtClean="0"/>
              <a:t>– ויסות </a:t>
            </a:r>
            <a:r>
              <a:rPr lang="he-IL" kern="0" dirty="0"/>
              <a:t>מאזן המים והמלחים קשה יותר.     </a:t>
            </a:r>
          </a:p>
        </p:txBody>
      </p:sp>
      <p:sp>
        <p:nvSpPr>
          <p:cNvPr id="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 bwMode="auto">
          <a:xfrm>
            <a:off x="179512" y="6592267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0" name="Picture 2" descr="http://digitalmedia.fws.gov/utils/ajaxhelper/?CISOROOT=natdiglib&amp;CISOPTR=11200&amp;action=2&amp;DMSCALE=15&amp;DMWIDTH=384&amp;DMHEIGHT=288&amp;DMX=0&amp;DMY=0&amp;DMTEXT=reef&amp;DMROTATE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467696" cy="24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4300357" y="6513219"/>
            <a:ext cx="4843643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050" dirty="0"/>
              <a:t>Amanda Meyer/USFWS/U.S. Fish and Wildlife </a:t>
            </a:r>
            <a:r>
              <a:rPr lang="en-US" sz="1050" dirty="0" smtClean="0"/>
              <a:t>Service </a:t>
            </a:r>
            <a:endParaRPr lang="en-US" sz="1050" dirty="0"/>
          </a:p>
        </p:txBody>
      </p:sp>
      <p:sp>
        <p:nvSpPr>
          <p:cNvPr id="13" name="מלבן 12"/>
          <p:cNvSpPr/>
          <p:nvPr/>
        </p:nvSpPr>
        <p:spPr>
          <a:xfrm>
            <a:off x="503771" y="6525344"/>
            <a:ext cx="20665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dirty="0" err="1">
                <a:latin typeface="Calibri"/>
                <a:ea typeface="Calibri"/>
                <a:cs typeface="Arial"/>
              </a:rPr>
              <a:t>Daviddarom</a:t>
            </a:r>
            <a:r>
              <a:rPr lang="en-US" sz="1050" dirty="0">
                <a:latin typeface="Calibri"/>
                <a:ea typeface="Calibri"/>
                <a:cs typeface="Arial"/>
              </a:rPr>
              <a:t>, Wikimedia commons</a:t>
            </a:r>
            <a:endParaRPr lang="en-US" sz="105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8" y="4077072"/>
            <a:ext cx="4139170" cy="249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25711-CD65-4CBC-AE76-8B85583B59D5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7188" y="620713"/>
            <a:ext cx="8215312" cy="34559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7: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לפניכם שתי התאמות של בעלי חיים לתנאי המדבר. מיינו אותן לפי סוג ההתאמה: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מבנית (מורפולוגית), 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פיזיולוגית־ביוכימית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, התנהגותית.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א. יצירת שתן מרוכז במיוחד. </a:t>
            </a:r>
            <a:r>
              <a:rPr lang="he-IL" kern="0" dirty="0" err="1" smtClean="0">
                <a:solidFill>
                  <a:srgbClr val="FF6600"/>
                </a:solidFill>
                <a:latin typeface="Arial"/>
                <a:cs typeface="Arial"/>
              </a:rPr>
              <a:t>פיזיולוגית־ביוכימית</a:t>
            </a: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.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ב. הסתתרות במחילה או מתחת לאבן בשעות החמות. </a:t>
            </a: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התנהגותית.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642A5-ECEB-4B2C-A118-8BFE7EB6ACAB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8: התאמות צמחים לחיים במדבר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61950" y="441325"/>
            <a:ext cx="8215313" cy="3987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8: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לפניכם רשימת התאמות של צמחים לתנאי מדבר. מיינו אותן על פי הקריטריונים הבאים: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התאמות להקטנת איבוד מים בדִיות / התאמות לקליטת יותר מים או לאגירת מים 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התחמקות מתנאי סביבה לא-נוחים.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הסבירו כיצד 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כל התאמה עוזרת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לצמח: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א. כיסוי קוטיקולה עבה בעלים (הקוטיקולה היא שכבה של חומר שעוותי אטום למים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).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ב. שטח עלים קטן או השרת עלים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בקיץ.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ג. החלפת עלי חורף גדולים בעלי קיץ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קטנים.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ד. מערכת שורשים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מפותחת.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ה. פיוניות 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הנמצאות בתוך שקעים, או מכוסות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בשערות.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ו.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העלים 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מכוסים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בשערות.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ז.  פעילות בעונות הנוחות (בחורף ובאביב), פריחה והבשלת פֵּרות עד בוא הקיץ, ואחריה </a:t>
            </a:r>
            <a:endParaRPr lang="he-IL" kern="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    התייבשות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. הזרעים נותרים באדמה ונובטים בסתיו ובחורף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הבאים 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(צמחים חד-שנתיים)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ח. עלים או חלקי צמח אחרים </a:t>
            </a:r>
            <a:r>
              <a:rPr lang="he-IL" kern="0" dirty="0" smtClean="0">
                <a:solidFill>
                  <a:srgbClr val="1F497D"/>
                </a:solidFill>
                <a:latin typeface="Arial"/>
                <a:cs typeface="Arial"/>
              </a:rPr>
              <a:t>בשרניים.</a:t>
            </a:r>
            <a:endParaRPr lang="he-IL" kern="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13" y="4572000"/>
            <a:ext cx="8040687" cy="17541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FF6600"/>
                </a:solidFill>
                <a:latin typeface="Calibri"/>
                <a:cs typeface="Arial"/>
              </a:rPr>
              <a:t>דיות</a:t>
            </a:r>
            <a:r>
              <a:rPr lang="he-IL" kern="0" dirty="0">
                <a:solidFill>
                  <a:prstClr val="black"/>
                </a:solidFill>
                <a:latin typeface="Calibri"/>
                <a:cs typeface="Arial"/>
              </a:rPr>
              <a:t> (טרנספירציה): תהליך התאדות מים מעלים ומחלקים אחרים של צמחים המתרחש בעיקר דרך הפיוניות.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FF6600"/>
                </a:solidFill>
                <a:latin typeface="Calibri"/>
                <a:cs typeface="Arial"/>
              </a:rPr>
              <a:t>פיוניות</a:t>
            </a:r>
            <a:r>
              <a:rPr lang="he-IL" kern="0" dirty="0">
                <a:solidFill>
                  <a:prstClr val="black"/>
                </a:solidFill>
                <a:latin typeface="Calibri"/>
                <a:cs typeface="Arial"/>
              </a:rPr>
              <a:t>: פתחים בשכבת התאים החיצונית של עלים, שדרכם מתרחש חילוף הגזים (</a:t>
            </a:r>
            <a:r>
              <a:rPr lang="en-US" kern="0" dirty="0">
                <a:solidFill>
                  <a:prstClr val="black"/>
                </a:solidFill>
                <a:latin typeface="Calibri"/>
                <a:cs typeface="Arial"/>
              </a:rPr>
              <a:t>CO</a:t>
            </a:r>
            <a:r>
              <a:rPr lang="en-US" sz="900" kern="0" dirty="0">
                <a:solidFill>
                  <a:prstClr val="black"/>
                </a:solidFill>
                <a:latin typeface="Calibri"/>
                <a:cs typeface="Arial"/>
              </a:rPr>
              <a:t>2</a:t>
            </a:r>
            <a:r>
              <a:rPr lang="he-IL" kern="0" dirty="0">
                <a:solidFill>
                  <a:prstClr val="black"/>
                </a:solidFill>
                <a:latin typeface="Calibri"/>
                <a:cs typeface="Arial"/>
              </a:rPr>
              <a:t>, חמצן ואדי מים - דיות) בין הצמח לסביבה.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FF6600"/>
                </a:solidFill>
                <a:latin typeface="Calibri"/>
                <a:cs typeface="Arial"/>
              </a:rPr>
              <a:t>שערות:</a:t>
            </a:r>
            <a:r>
              <a:rPr lang="he-IL" kern="0" dirty="0">
                <a:solidFill>
                  <a:prstClr val="black"/>
                </a:solidFill>
                <a:latin typeface="Calibri"/>
                <a:cs typeface="Arial"/>
              </a:rPr>
              <a:t> כולאות ביניהן שכבת אוויר רווי באדי מים שהתאדו מהצמח, ובכך גורמות להקטנת קצב הדיות מן הצמח. </a:t>
            </a:r>
            <a:endParaRPr lang="he-IL" b="1" u="sng" kern="0" dirty="0">
              <a:solidFill>
                <a:srgbClr val="00B0F0"/>
              </a:solidFill>
              <a:latin typeface="Calibri"/>
              <a:cs typeface="Arial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175C6-17B8-4EB9-B3B3-3789BD2ABCE5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7188" y="620713"/>
            <a:ext cx="8215312" cy="604837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>
                <a:solidFill>
                  <a:srgbClr val="1D4C72"/>
                </a:solidFill>
                <a:latin typeface="Arial"/>
                <a:cs typeface="Arial"/>
              </a:rPr>
              <a:t>התאמות להקטנת איבוד מים בדִיות</a:t>
            </a:r>
            <a:endParaRPr lang="he-IL" sz="600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א. כיסוי קוטיקולה עבה בעלים (הקוטיקולה היא שכבה של חומר שעוותי אטום למים).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    הקוטיקולה מקטינה את קצב הדיות.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ב. שטח עלים קטן או השרת עלים בקיץ.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ככל ששטח הפנים קטן כך יהיה פחות תהליך דיות.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ג. החלפת עלי חורף גדולים בעלי קיץ קטנים. </a:t>
            </a: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כנ"ל.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endParaRPr lang="he-IL" sz="800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ה. פיוניות הנמצאות בתוך שקעים או מכוסות בשערות.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השערות כולאות ביניהן אוויר רווי אדי </a:t>
            </a:r>
            <a:endParaRPr lang="he-IL" kern="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    מים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(שהתאדו </a:t>
            </a: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מן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הצמח). קיום שכבת אוויר לחה הצמודה לצמח גורם להקטנת קצב </a:t>
            </a:r>
            <a:endParaRPr lang="he-IL" kern="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    הדיות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. גם </a:t>
            </a: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בשקעים שבהם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נמצאות הפיוניות נכלא אוויר רווי באדי מים.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ו.  העלים מכוסים 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בשערות. </a:t>
            </a: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כנ"ל.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>
                <a:solidFill>
                  <a:srgbClr val="1D4C72"/>
                </a:solidFill>
                <a:latin typeface="Arial"/>
                <a:cs typeface="Arial"/>
              </a:rPr>
              <a:t>התאמות לקליטת יותר מים או לאגירת </a:t>
            </a:r>
            <a:r>
              <a:rPr lang="he-IL" u="sng" kern="0" dirty="0" smtClean="0">
                <a:solidFill>
                  <a:srgbClr val="1D4C72"/>
                </a:solidFill>
                <a:latin typeface="Arial"/>
                <a:cs typeface="Arial"/>
              </a:rPr>
              <a:t>מים. </a:t>
            </a:r>
            <a:endParaRPr lang="he-IL" u="sng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מערכת שורשים מפותחת.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קליטת מים מוגברת.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עלים או חלקי צמח אחרים בשרניים.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אגירת </a:t>
            </a:r>
            <a:r>
              <a:rPr lang="he-IL" kern="0" dirty="0" smtClean="0">
                <a:solidFill>
                  <a:srgbClr val="FF6600"/>
                </a:solidFill>
                <a:latin typeface="Arial"/>
                <a:cs typeface="Arial"/>
              </a:rPr>
              <a:t>המים.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>
                <a:solidFill>
                  <a:schemeClr val="tx2"/>
                </a:solidFill>
                <a:latin typeface="Arial"/>
                <a:cs typeface="Arial"/>
              </a:rPr>
              <a:t>התחמקות  מתנאי סביבה לא-נוחים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ז.  פעילות בעונות הנוחות (בחורף ובאביב), פריחה והבשלת פֵּרות עד בוא הקיץ ולאחריה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  התייבשות.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   </a:t>
            </a:r>
            <a:r>
              <a:rPr lang="he-IL" kern="0" dirty="0">
                <a:solidFill>
                  <a:srgbClr val="1F497D"/>
                </a:solidFill>
                <a:latin typeface="Arial"/>
                <a:cs typeface="Arial"/>
              </a:rPr>
              <a:t>הזרעים נותרים באדמה ונובטים בסתיו ובחורף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הבאים. (צמחים חד-שנתיים). </a:t>
            </a: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התחמקות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FF6600"/>
                </a:solidFill>
                <a:latin typeface="Arial"/>
                <a:cs typeface="Arial"/>
              </a:rPr>
              <a:t>    מתנאי סביבה לא-נוחים.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b="1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  <a:endParaRPr lang="he-IL" kern="0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41B5A-D822-4F9E-B618-09430DA9F998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9: התאמות צמחים לחיים במדבר</a:t>
            </a:r>
            <a:endParaRPr lang="he-IL" sz="1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31775" y="498475"/>
            <a:ext cx="8215313" cy="7556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9: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זהו את ההתאמות לתנאי יובש בצמחים הנראים בתמונות: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96975"/>
            <a:ext cx="76866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443288"/>
            <a:ext cx="19478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4A1B8-8C99-4225-AE0E-73182B694EDD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7800" y="520700"/>
            <a:ext cx="8215313" cy="71437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9: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זהו את ההתאמות לתנאי יובש בצמחים הנראים בתמונות: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0450" y="3289300"/>
            <a:ext cx="1733550" cy="4968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kern="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עלה חרוב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0813" y="6289675"/>
            <a:ext cx="1198562" cy="4968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kern="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צבר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5338" y="6286500"/>
            <a:ext cx="1419225" cy="4968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kern="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טבורית נטוייה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6125" y="6286500"/>
            <a:ext cx="1733550" cy="4968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kern="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צלקנית האצבעות</a:t>
            </a:r>
          </a:p>
        </p:txBody>
      </p:sp>
      <p:sp>
        <p:nvSpPr>
          <p:cNvPr id="18" name="Rectangle 12"/>
          <p:cNvSpPr/>
          <p:nvPr/>
        </p:nvSpPr>
        <p:spPr>
          <a:xfrm>
            <a:off x="2457450" y="3786188"/>
            <a:ext cx="5916613" cy="75088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צמחים בעלי איברים בשרניים אוגרי מים.</a:t>
            </a:r>
          </a:p>
        </p:txBody>
      </p:sp>
      <p:sp>
        <p:nvSpPr>
          <p:cNvPr id="19" name="Rectangle 12"/>
          <p:cNvSpPr/>
          <p:nvPr/>
        </p:nvSpPr>
        <p:spPr>
          <a:xfrm>
            <a:off x="1385888" y="1252538"/>
            <a:ext cx="4278312" cy="131286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לחרוב עלים גלדניים (נוקשים)</a:t>
            </a:r>
            <a:r>
              <a:rPr lang="he-IL" dirty="0">
                <a:solidFill>
                  <a:srgbClr val="5F0060">
                    <a:lumMod val="75000"/>
                    <a:lumOff val="25000"/>
                  </a:srgbClr>
                </a:solidFill>
              </a:rPr>
              <a:t> </a:t>
            </a:r>
            <a:r>
              <a:rPr lang="he-IL" dirty="0">
                <a:solidFill>
                  <a:prstClr val="black"/>
                </a:solidFill>
              </a:rPr>
              <a:t>משום שהם מכוסים בשכבת קוטיקולה עבה ה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מ</a:t>
            </a:r>
            <a:r>
              <a:rPr lang="he-IL" dirty="0">
                <a:solidFill>
                  <a:prstClr val="black"/>
                </a:solidFill>
              </a:rPr>
              <a:t>קטינה את קצב הדיות.</a:t>
            </a:r>
          </a:p>
        </p:txBody>
      </p:sp>
      <p:pic>
        <p:nvPicPr>
          <p:cNvPr id="52236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35075"/>
            <a:ext cx="2571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595813"/>
            <a:ext cx="59531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28913"/>
            <a:ext cx="21494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1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500063"/>
            <a:ext cx="8215313" cy="46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831" y="692696"/>
            <a:ext cx="8429625" cy="215974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בית גידול מדברי מתאפיין בכמות </a:t>
            </a:r>
            <a:r>
              <a:rPr lang="he-IL" dirty="0" smtClean="0">
                <a:solidFill>
                  <a:schemeClr val="tx1"/>
                </a:solidFill>
              </a:rPr>
              <a:t>מים זמינים קטנה ובטמפרטורה גבוהה. לבעלי חיים וצמחים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1"/>
                </a:solidFill>
              </a:rPr>
              <a:t>  החיים במדבר יש התאמות לתנאים קשים אלו כגון: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 smtClean="0">
                <a:solidFill>
                  <a:schemeClr val="tx1"/>
                </a:solidFill>
              </a:rPr>
              <a:t> בבעלי חיים: הפרשת שתן מרוכז, פעילות בלילה.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he-IL" dirty="0" smtClean="0">
                <a:solidFill>
                  <a:schemeClr val="tx1"/>
                </a:solidFill>
              </a:rPr>
              <a:t> בצמחים: עלים קטנים ובעלי קוטיקולה עבה, כסות שערות ומערכת שורשים </a:t>
            </a:r>
            <a:r>
              <a:rPr lang="he-IL" dirty="0" smtClean="0">
                <a:solidFill>
                  <a:prstClr val="black"/>
                </a:solidFill>
              </a:rPr>
              <a:t>מסועפת.</a:t>
            </a:r>
            <a:endParaRPr lang="he-IL" dirty="0">
              <a:solidFill>
                <a:srgbClr val="5F006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סיכום: התאמות אורגניזמים למדבר</a:t>
            </a:r>
            <a:endParaRPr lang="he-IL" sz="1800" b="1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51966" y="6481763"/>
            <a:ext cx="50361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467544" y="502642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9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F2624-CC9F-4B1E-B193-A75EF3E0DA52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1: התאמות לתנועה במים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6075" y="481013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בעמודה הימנית בטבלה מצוינות התאמות לתנועה בבית גידול מימי, מיינו אותן 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על פי 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סוג ההתאמה בעזרת סימון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+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:</a:t>
            </a: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50" y="4987925"/>
            <a:ext cx="1135063" cy="3698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דגי אמנון</a:t>
            </a:r>
          </a:p>
        </p:txBody>
      </p:sp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62988"/>
              </p:ext>
            </p:extLst>
          </p:nvPr>
        </p:nvGraphicFramePr>
        <p:xfrm>
          <a:off x="704850" y="1417638"/>
          <a:ext cx="7773988" cy="2270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3227"/>
                <a:gridCol w="1521843"/>
                <a:gridCol w="1586170"/>
                <a:gridCol w="1212748"/>
              </a:tblGrid>
              <a:tr h="518118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ההתאמה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מבנית</a:t>
                      </a:r>
                    </a:p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 (מורפולוגית)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פיזיולוגית- ביוכימית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התנהגותית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</a:tr>
              <a:tr h="37065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rgbClr val="1D4C72"/>
                          </a:solidFill>
                        </a:rPr>
                        <a:t>גוף חלק</a:t>
                      </a:r>
                      <a:endParaRPr lang="he-IL" sz="1800" dirty="0">
                        <a:solidFill>
                          <a:srgbClr val="1D4C7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</a:tr>
              <a:tr h="37065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rgbClr val="1D4C72"/>
                          </a:solidFill>
                        </a:rPr>
                        <a:t>צורה הידרו</a:t>
                      </a:r>
                      <a:r>
                        <a:rPr lang="he-IL" sz="1800" dirty="0" smtClean="0">
                          <a:solidFill>
                            <a:srgbClr val="1D4C72"/>
                          </a:solidFill>
                          <a:latin typeface="Arial"/>
                          <a:cs typeface="Arial"/>
                        </a:rPr>
                        <a:t>־</a:t>
                      </a:r>
                      <a:r>
                        <a:rPr lang="he-IL" sz="1800" dirty="0" smtClean="0">
                          <a:solidFill>
                            <a:srgbClr val="1D4C72"/>
                          </a:solidFill>
                        </a:rPr>
                        <a:t>דינמית</a:t>
                      </a:r>
                      <a:endParaRPr lang="he-IL" sz="1800" dirty="0">
                        <a:solidFill>
                          <a:srgbClr val="1D4C7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9" marR="91439" marT="45699" marB="45699"/>
                </a:tc>
              </a:tr>
              <a:tr h="37065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rgbClr val="1D4C72"/>
                          </a:solidFill>
                        </a:rPr>
                        <a:t>קרומי שחייה באצבעות עופות מים</a:t>
                      </a:r>
                      <a:endParaRPr lang="he-IL" sz="1800" dirty="0">
                        <a:solidFill>
                          <a:srgbClr val="1D4C7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9" marR="91439" marT="45699" marB="45699"/>
                </a:tc>
              </a:tr>
              <a:tr h="64003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rgbClr val="1D4C72"/>
                          </a:solidFill>
                        </a:rPr>
                        <a:t>הפרשת ריר חלק על הנוצות בעופות מים</a:t>
                      </a:r>
                      <a:endParaRPr lang="he-IL" sz="1800" dirty="0">
                        <a:solidFill>
                          <a:srgbClr val="1D4C7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9" marR="91439" marT="45699" marB="45699"/>
                </a:tc>
              </a:tr>
            </a:tbl>
          </a:graphicData>
        </a:graphic>
      </p:graphicFrame>
      <p:pic>
        <p:nvPicPr>
          <p:cNvPr id="31783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771900"/>
            <a:ext cx="31718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מלבן 9"/>
          <p:cNvSpPr>
            <a:spLocks noChangeArrowheads="1"/>
          </p:cNvSpPr>
          <p:nvPr/>
        </p:nvSpPr>
        <p:spPr bwMode="auto">
          <a:xfrm>
            <a:off x="757238" y="6464369"/>
            <a:ext cx="968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</a:rPr>
              <a:t>אמיר ליצ'י 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E60D-B56C-41D0-9D9C-DDD4F86BE7C8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6075" y="481013"/>
            <a:ext cx="818356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chemeClr val="tx2"/>
                </a:solidFill>
                <a:latin typeface="Arial"/>
                <a:cs typeface="Arial"/>
              </a:rPr>
              <a:t>שאלה 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בעמודה הימנית בטבלה מצוינות התאמות לתנועה בבית גידול מימי, מיינו אותם על פי סוג ההתאמה בעזרת סימון </a:t>
            </a:r>
            <a:r>
              <a:rPr lang="he-IL" b="1" kern="0" dirty="0" smtClean="0">
                <a:solidFill>
                  <a:srgbClr val="1D4C72"/>
                </a:solidFill>
                <a:latin typeface="Arial"/>
                <a:cs typeface="Arial"/>
              </a:rPr>
              <a:t>+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:</a:t>
            </a: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25964"/>
              </p:ext>
            </p:extLst>
          </p:nvPr>
        </p:nvGraphicFramePr>
        <p:xfrm>
          <a:off x="704850" y="1417638"/>
          <a:ext cx="7773988" cy="2270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3227"/>
                <a:gridCol w="1521843"/>
                <a:gridCol w="1586170"/>
                <a:gridCol w="1212748"/>
              </a:tblGrid>
              <a:tr h="518118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ההתאמה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מבנית</a:t>
                      </a:r>
                    </a:p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 (מורפולוגית)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פיזיולוגית- ביוכימית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התנהגותית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</a:tr>
              <a:tr h="37065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גוף חלק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39" marR="91439" marT="45699" marB="45699"/>
                </a:tc>
              </a:tr>
              <a:tr h="37065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צורה הידרו</a:t>
                      </a:r>
                      <a:r>
                        <a:rPr lang="he-IL" sz="18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־</a:t>
                      </a:r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דינמית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9" marR="91439" marT="45699" marB="45699"/>
                </a:tc>
              </a:tr>
              <a:tr h="37065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קרומי שחייה באצבעות עופות מים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9" marR="91439" marT="45699" marB="45699"/>
                </a:tc>
              </a:tr>
              <a:tr h="64003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הפרשת ריר חלק על הנוצות בעופות מים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9" marR="91439" marT="45699" marB="45699"/>
                </a:tc>
              </a:tr>
            </a:tbl>
          </a:graphicData>
        </a:graphic>
      </p:graphicFrame>
      <p:sp>
        <p:nvSpPr>
          <p:cNvPr id="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FC3A6-56FD-448A-B9FA-2437197C6A14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2: התאמות לריכוז החמצן הנמוך בסביבה מימית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6075" y="481013"/>
            <a:ext cx="8183563" cy="424656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מסיסות החמצן במים נמוכה, ועל כן ריכוז החמצן במים נמוך. ריכוז החמצן הנמוך הוא אחד </a:t>
            </a:r>
            <a:r>
              <a:rPr lang="he-IL" kern="0" dirty="0">
                <a:solidFill>
                  <a:schemeClr val="accent3"/>
                </a:solidFill>
                <a:latin typeface="Arial"/>
                <a:cs typeface="Arial"/>
              </a:rPr>
              <a:t>הגורמים המגבילים 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בבתי הגידול המימיים.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א. הדגים קולטים את החמצן המומס במים דרך הזימים. הם מעבירים כמויות עצומות של מים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 דרך הזימים וקולטים את החמצן המומס בהם. לזימים שטח פנים עצום לעומת נפחם.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הסבירו מדוע עובדה זו גורמת לקליטה יעילה של החמצן?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ב. הביאו דוגמאות מגוף האדם לכך שהגדלת היחס בין שטח הפנים לנפח מייעלת את תהליכי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 מעבר חומרים.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ג. בצמחי מים עילאיים אחדים יש חללי אוויר גדולים באיברים כגון עלים, גבעולים ושורשים,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המשמשים לאגירה ולהובלה של חמצן בין חלקי הצמח. באיזה סוג של התאמה מדובר?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92C11-1A6C-4C01-B2CC-11FA413EA45E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6075" y="481013"/>
            <a:ext cx="8183563" cy="31400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מסיסות החמצן במים נמוכה, ועל כן ריכוז החמצן במים נמוך. ריכוז החמצן הנמוך הוא אחד מהגורמים המגבילים בבתי הגידול המימיים.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א. 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הדגים קולטים את החמצן המומס במים דרך הזימים. הם מעבירים כמויות עצומות של מים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 דרך הזימים וקולטים את החמצן המומס בהם. לזימים שטח פנים עצום לעומת נפחם.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הסבירו מדוע עובדה זו גורמת לקליטה יעילה של החמצן?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ב. הביאו דוגמאות מגוף האדם לכך שהגדלת היחס בין שטח הפנים לנפח מייעלת תהליכי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 מעבר חומרים.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ג. בצמחי מים עילאיים אחדים יש חללי אוויר גדולים באיברים כגון עלים, גבעולים ושורשים,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המשמשים לאגירה ולהובלה של חמצן בין חלקי הצמח. באיזה סוג של התאמה מדובר?</a:t>
            </a:r>
          </a:p>
        </p:txBody>
      </p:sp>
      <p:sp>
        <p:nvSpPr>
          <p:cNvPr id="6" name="Rectangle 12"/>
          <p:cNvSpPr/>
          <p:nvPr/>
        </p:nvSpPr>
        <p:spPr>
          <a:xfrm>
            <a:off x="214313" y="3786188"/>
            <a:ext cx="8196262" cy="26384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א. ככל שהיחס בין שטח הפנים לבין הנפח של הזימים גדול יותר (כלומר, שטח המגע של </a:t>
            </a:r>
            <a:endParaRPr lang="he-IL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schemeClr val="tx1"/>
                </a:solidFill>
              </a:rPr>
              <a:t>    המים </a:t>
            </a:r>
            <a:r>
              <a:rPr lang="he-IL" dirty="0">
                <a:solidFill>
                  <a:schemeClr val="tx1"/>
                </a:solidFill>
              </a:rPr>
              <a:t>עם הזימים גדול יותר), כך יעבור </a:t>
            </a:r>
            <a:r>
              <a:rPr lang="he-IL" dirty="0" smtClean="0">
                <a:solidFill>
                  <a:schemeClr val="tx1"/>
                </a:solidFill>
              </a:rPr>
              <a:t>חמצן רב יותר מן </a:t>
            </a:r>
            <a:r>
              <a:rPr lang="he-IL" dirty="0">
                <a:solidFill>
                  <a:schemeClr val="tx1"/>
                </a:solidFill>
              </a:rPr>
              <a:t>המים אל גוף הדג.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ב. ריבוי הנאדיות בריאות גורם להגדלת היחס בין שטח הפנים לבין הנפח של האזור שדרכו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    נעשה חילוף הגזים, ולכן חילוף הגזים יעיל יותר.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   </a:t>
            </a:r>
            <a:r>
              <a:rPr lang="he-IL" dirty="0" smtClean="0">
                <a:solidFill>
                  <a:schemeClr val="tx1"/>
                </a:solidFill>
              </a:rPr>
              <a:t> הסיסים </a:t>
            </a:r>
            <a:r>
              <a:rPr lang="he-IL" dirty="0">
                <a:solidFill>
                  <a:schemeClr val="tx1"/>
                </a:solidFill>
              </a:rPr>
              <a:t>והסיסונים במעי הדק גורמים להגדלת היחס בין שטח הפנים </a:t>
            </a:r>
            <a:r>
              <a:rPr lang="he-IL" dirty="0" smtClean="0">
                <a:solidFill>
                  <a:schemeClr val="tx1"/>
                </a:solidFill>
              </a:rPr>
              <a:t>לנפח של </a:t>
            </a:r>
            <a:r>
              <a:rPr lang="he-IL" dirty="0">
                <a:solidFill>
                  <a:schemeClr val="tx1"/>
                </a:solidFill>
              </a:rPr>
              <a:t>המעי, ולכן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   </a:t>
            </a:r>
            <a:r>
              <a:rPr lang="he-IL" dirty="0" smtClean="0">
                <a:solidFill>
                  <a:schemeClr val="tx1"/>
                </a:solidFill>
              </a:rPr>
              <a:t> לספיגה </a:t>
            </a:r>
            <a:r>
              <a:rPr lang="he-IL" dirty="0">
                <a:solidFill>
                  <a:schemeClr val="tx1"/>
                </a:solidFill>
              </a:rPr>
              <a:t>יעילה יותר של המזון המעוכל לדם.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ג. התאמה מבנית (למיעוט החמצן במים).</a:t>
            </a:r>
          </a:p>
        </p:txBody>
      </p:sp>
      <p:sp>
        <p:nvSpPr>
          <p:cNvPr id="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1B69D-3862-42E1-8570-B00B057A3AEB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ויסות מאזן המים והמלחים </a:t>
            </a: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באורגניזמים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החיים בסביבה של מים מלוחים</a:t>
            </a:r>
            <a:endParaRPr lang="he-IL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1966" y="620688"/>
            <a:ext cx="8220522" cy="1660525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/>
              <a:t>ריכוז המלחים במי הים גבוה מריכוז המלחים בגוף האורגניזמים (</a:t>
            </a:r>
            <a:r>
              <a:rPr lang="he-IL" u="sng" kern="0" dirty="0" smtClean="0"/>
              <a:t>זו </a:t>
            </a:r>
            <a:r>
              <a:rPr lang="he-IL" u="sng" kern="0" dirty="0"/>
              <a:t>סביבה היפרטונית) ולכן</a:t>
            </a:r>
            <a:r>
              <a:rPr lang="he-IL" kern="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 א. מתרחשת אוסמוזה* של מים מן האורגניזמים אל הסביבה. </a:t>
            </a:r>
            <a:r>
              <a:rPr lang="he-IL" kern="0" dirty="0">
                <a:latin typeface="Arial"/>
                <a:cs typeface="Arial"/>
              </a:rPr>
              <a:t>(מכיוון שריכוז המומסים בגוף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latin typeface="Arial"/>
                <a:cs typeface="Arial"/>
              </a:rPr>
              <a:t>     הדג נמוך יותר </a:t>
            </a:r>
            <a:r>
              <a:rPr lang="he-IL" kern="0" dirty="0" smtClean="0">
                <a:latin typeface="Arial"/>
                <a:cs typeface="Arial"/>
              </a:rPr>
              <a:t>מריכוז </a:t>
            </a:r>
            <a:r>
              <a:rPr lang="he-IL" kern="0" dirty="0">
                <a:latin typeface="Arial"/>
                <a:cs typeface="Arial"/>
              </a:rPr>
              <a:t>המומסים בים</a:t>
            </a:r>
            <a:r>
              <a:rPr lang="he-IL" kern="0" dirty="0" smtClean="0">
                <a:latin typeface="Arial"/>
                <a:cs typeface="Arial"/>
              </a:rPr>
              <a:t>).</a:t>
            </a: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ב. האורגניזמים צוברים מלחים עקב דיפוזיה* שלהם ממקום ריכוזם הגבוה (מן הים) אל מקום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    ריכוזם הנמוך (אל תוך גוף האורגניזמים).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/>
              <a:t>בשאלה 3 נדון בהתאמות של דגי ים, המסייעות להם להתמודד עם בעיות איבוד המים וצבירת המלחים.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638" y="5589588"/>
            <a:ext cx="8215312" cy="8001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ysClr val="window" lastClr="FFFFFF">
                <a:lumMod val="75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   *נדון באופן מעמיק בתהליך האוסמוזה ובתהליך הדיפוזיה בשיעור על קרום התא ומעבר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prstClr val="black"/>
                </a:solidFill>
              </a:rPr>
              <a:t>    חומרים דרכו.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black"/>
              </a:solidFill>
            </a:endParaRPr>
          </a:p>
        </p:txBody>
      </p:sp>
      <p:grpSp>
        <p:nvGrpSpPr>
          <p:cNvPr id="35847" name="קבוצה 9"/>
          <p:cNvGrpSpPr>
            <a:grpSpLocks/>
          </p:cNvGrpSpPr>
          <p:nvPr/>
        </p:nvGrpSpPr>
        <p:grpSpPr bwMode="auto">
          <a:xfrm>
            <a:off x="2238375" y="2616200"/>
            <a:ext cx="4202113" cy="1625600"/>
            <a:chOff x="2238280" y="2616202"/>
            <a:chExt cx="4202302" cy="1625681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280" y="2681419"/>
              <a:ext cx="4202302" cy="1560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מחבר חץ ישר 6"/>
            <p:cNvCxnSpPr/>
            <p:nvPr/>
          </p:nvCxnSpPr>
          <p:spPr>
            <a:xfrm flipV="1">
              <a:off x="5049869" y="2908317"/>
              <a:ext cx="503260" cy="21591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31" y="2616202"/>
              <a:ext cx="871577" cy="400070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kern="0" dirty="0">
                  <a:solidFill>
                    <a:prstClr val="black"/>
                  </a:solidFill>
                </a:rPr>
                <a:t>   </a:t>
              </a:r>
              <a:r>
                <a:rPr lang="he-IL" kern="0" dirty="0">
                  <a:solidFill>
                    <a:schemeClr val="bg1"/>
                  </a:solidFill>
                </a:rPr>
                <a:t>מים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53129" y="2816237"/>
              <a:ext cx="871577" cy="400070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kern="0" dirty="0">
                  <a:solidFill>
                    <a:schemeClr val="bg1"/>
                  </a:solidFill>
                </a:rPr>
                <a:t>מלחים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 flipH="1">
              <a:off x="5146711" y="3060724"/>
              <a:ext cx="522311" cy="24448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3FD54-AA8D-48C8-A93D-A08F2AFF0E77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3: וויסות מאזן המים והמלחים בדגי-ים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0988" y="442913"/>
            <a:ext cx="8183562" cy="3508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 smtClean="0">
                <a:solidFill>
                  <a:schemeClr val="tx2"/>
                </a:solidFill>
                <a:latin typeface="Arial"/>
                <a:cs typeface="Arial"/>
              </a:rPr>
              <a:t>דגים </a:t>
            </a:r>
            <a:r>
              <a:rPr lang="he-IL" u="sng" kern="0" dirty="0">
                <a:solidFill>
                  <a:schemeClr val="tx2"/>
                </a:solidFill>
                <a:latin typeface="Arial"/>
                <a:cs typeface="Arial"/>
              </a:rPr>
              <a:t>החיים בים (בסביבה היפרטונית) </a:t>
            </a:r>
            <a:r>
              <a:rPr lang="he-IL" u="sng" kern="0" dirty="0" smtClean="0">
                <a:solidFill>
                  <a:schemeClr val="tx2"/>
                </a:solidFill>
                <a:latin typeface="Arial"/>
                <a:cs typeface="Arial"/>
              </a:rPr>
              <a:t>מתמודדים עם שתי </a:t>
            </a:r>
            <a:r>
              <a:rPr lang="he-IL" u="sng" kern="0" dirty="0">
                <a:solidFill>
                  <a:schemeClr val="tx2"/>
                </a:solidFill>
                <a:latin typeface="Arial"/>
                <a:cs typeface="Arial"/>
              </a:rPr>
              <a:t>בעיות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א. יציאת מים </a:t>
            </a: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מגופם 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אל הים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ב. כניסת מלחים מהים אל תוך גופם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>
                <a:solidFill>
                  <a:schemeClr val="tx2"/>
                </a:solidFill>
                <a:latin typeface="Arial"/>
                <a:cs typeface="Arial"/>
              </a:rPr>
              <a:t>ההתאמות שלהם הן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1. שתייה רבה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2. הפרשת עודפי המלחים מהזימים לים (בתהליך העברה פעילה הכרוכה בהשקעת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   אנרגיה)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3. הפרשת כמות קטנה בלבד של שתן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א. באיזה סוג של התאמות מדובר?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 ב. הסבירו מדוע הפרשת עודפי המלחים חיונית לשמירת </a:t>
            </a: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ההומאוסטזיס </a:t>
            </a:r>
            <a:r>
              <a:rPr lang="he-IL" kern="0" dirty="0">
                <a:solidFill>
                  <a:schemeClr val="tx2"/>
                </a:solidFill>
                <a:latin typeface="Arial"/>
                <a:cs typeface="Arial"/>
              </a:rPr>
              <a:t>בגוף הדגים</a:t>
            </a:r>
            <a:r>
              <a:rPr lang="he-IL" kern="0" dirty="0">
                <a:solidFill>
                  <a:srgbClr val="1D4C72"/>
                </a:solidFill>
                <a:latin typeface="Arial"/>
                <a:cs typeface="Arial"/>
              </a:rPr>
              <a:t>? </a:t>
            </a:r>
          </a:p>
        </p:txBody>
      </p:sp>
      <p:grpSp>
        <p:nvGrpSpPr>
          <p:cNvPr id="36870" name="קבוצה 18"/>
          <p:cNvGrpSpPr>
            <a:grpSpLocks/>
          </p:cNvGrpSpPr>
          <p:nvPr/>
        </p:nvGrpSpPr>
        <p:grpSpPr bwMode="auto">
          <a:xfrm>
            <a:off x="1763713" y="4054475"/>
            <a:ext cx="5534025" cy="2803525"/>
            <a:chOff x="2238280" y="4145840"/>
            <a:chExt cx="5058712" cy="2384884"/>
          </a:xfrm>
        </p:grpSpPr>
        <p:pic>
          <p:nvPicPr>
            <p:cNvPr id="36871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786" y="4145840"/>
              <a:ext cx="886796" cy="497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872" name="קבוצה 5"/>
            <p:cNvGrpSpPr>
              <a:grpSpLocks/>
            </p:cNvGrpSpPr>
            <p:nvPr/>
          </p:nvGrpSpPr>
          <p:grpSpPr bwMode="auto">
            <a:xfrm>
              <a:off x="2238280" y="4509120"/>
              <a:ext cx="4202302" cy="1625681"/>
              <a:chOff x="2238280" y="2616202"/>
              <a:chExt cx="4202302" cy="1625681"/>
            </a:xfrm>
          </p:grpSpPr>
          <p:pic>
            <p:nvPicPr>
              <p:cNvPr id="3687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280" y="2681419"/>
                <a:ext cx="4202302" cy="1560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0" name="מחבר חץ ישר 9"/>
              <p:cNvCxnSpPr/>
              <p:nvPr/>
            </p:nvCxnSpPr>
            <p:spPr>
              <a:xfrm flipV="1">
                <a:off x="5049159" y="2907888"/>
                <a:ext cx="505001" cy="216071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030295" y="2616192"/>
                <a:ext cx="870691" cy="399731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ysClr val="window" lastClr="FFFFFF">
                    <a:lumMod val="75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kern="0" dirty="0">
                    <a:solidFill>
                      <a:prstClr val="black"/>
                    </a:solidFill>
                  </a:rPr>
                  <a:t>   </a:t>
                </a:r>
                <a:r>
                  <a:rPr lang="he-IL" kern="0" dirty="0">
                    <a:solidFill>
                      <a:schemeClr val="bg1"/>
                    </a:solidFill>
                  </a:rPr>
                  <a:t>מים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54160" y="2816057"/>
                <a:ext cx="872142" cy="399731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ysClr val="window" lastClr="FFFFFF">
                    <a:lumMod val="75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kern="0" dirty="0">
                    <a:solidFill>
                      <a:schemeClr val="bg1"/>
                    </a:solidFill>
                  </a:rPr>
                  <a:t>מלחים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" name="מחבר חץ ישר 12"/>
              <p:cNvCxnSpPr/>
              <p:nvPr/>
            </p:nvCxnSpPr>
            <p:spPr>
              <a:xfrm flipH="1">
                <a:off x="5146387" y="3060487"/>
                <a:ext cx="522414" cy="244431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424850" y="5276162"/>
              <a:ext cx="872142" cy="40108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kern="0" dirty="0">
                  <a:solidFill>
                    <a:srgbClr val="FF0000"/>
                  </a:solidFill>
                </a:rPr>
                <a:t>שתייה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 flipH="1">
              <a:off x="5989505" y="5477378"/>
              <a:ext cx="522414" cy="0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69142" y="6130993"/>
              <a:ext cx="3720751" cy="39973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kern="0" dirty="0">
                  <a:solidFill>
                    <a:srgbClr val="FF0000"/>
                  </a:solidFill>
                </a:rPr>
                <a:t>הפרשה פעילה של עודפי המלחים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מחבר חץ ישר 17"/>
            <p:cNvCxnSpPr/>
            <p:nvPr/>
          </p:nvCxnSpPr>
          <p:spPr>
            <a:xfrm>
              <a:off x="5287148" y="5477378"/>
              <a:ext cx="0" cy="714385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54159" y="4194456"/>
              <a:ext cx="870691" cy="39973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u="sng" kern="0" dirty="0">
                  <a:solidFill>
                    <a:schemeClr val="bg1"/>
                  </a:solidFill>
                </a:rPr>
                <a:t>בעיות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5883" y="5735313"/>
              <a:ext cx="1227674" cy="39973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ysClr val="window" lastClr="FFFFFF">
                  <a:lumMod val="75000"/>
                </a:sys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u="sng" kern="0" dirty="0">
                  <a:solidFill>
                    <a:srgbClr val="FF0000"/>
                  </a:solidFill>
                </a:rPr>
                <a:t>פתרונות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 bwMode="auto">
          <a:xfrm>
            <a:off x="251966" y="6481763"/>
            <a:ext cx="50361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5DE8E-63F8-44B2-B178-F8038E1C544F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A976-724B-4DF9-9AC0-6BAE2374C3D9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285750" y="3932239"/>
            <a:ext cx="8196263" cy="237708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א. </a:t>
            </a:r>
            <a:r>
              <a:rPr lang="he-IL" dirty="0" smtClean="0">
                <a:solidFill>
                  <a:schemeClr val="tx1"/>
                </a:solidFill>
              </a:rPr>
              <a:t>שתייה – התאמה התנהגותית ופיזיולוגית. השאר – התאמות פיזיולוגיות</a:t>
            </a:r>
            <a:r>
              <a:rPr lang="he-IL" dirty="0" smtClean="0">
                <a:solidFill>
                  <a:schemeClr val="tx1"/>
                </a:solidFill>
                <a:latin typeface="Arial"/>
                <a:cs typeface="Arial"/>
              </a:rPr>
              <a:t>־</a:t>
            </a:r>
            <a:r>
              <a:rPr lang="he-IL" dirty="0" smtClean="0">
                <a:solidFill>
                  <a:schemeClr val="tx1"/>
                </a:solidFill>
              </a:rPr>
              <a:t>ביוכימיות</a:t>
            </a:r>
            <a:r>
              <a:rPr lang="he-IL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ב. שתיית מי ים שריכוז המלחים בהם גבוה גורמת לעליית ריכוז המלחים בגוף הדג ולהפרת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    מצב </a:t>
            </a:r>
            <a:r>
              <a:rPr lang="he-IL" dirty="0" smtClean="0">
                <a:solidFill>
                  <a:schemeClr val="tx1"/>
                </a:solidFill>
              </a:rPr>
              <a:t>ההומאוסטזיס</a:t>
            </a:r>
            <a:r>
              <a:rPr lang="he-IL" dirty="0">
                <a:solidFill>
                  <a:schemeClr val="tx1"/>
                </a:solidFill>
              </a:rPr>
              <a:t>. מכיוון שהדגים </a:t>
            </a:r>
            <a:r>
              <a:rPr lang="he-IL" u="sng" dirty="0">
                <a:solidFill>
                  <a:schemeClr val="tx1"/>
                </a:solidFill>
              </a:rPr>
              <a:t>אינם יכולים</a:t>
            </a:r>
            <a:r>
              <a:rPr lang="he-IL" dirty="0">
                <a:solidFill>
                  <a:schemeClr val="tx1"/>
                </a:solidFill>
              </a:rPr>
              <a:t> לשתות מים </a:t>
            </a:r>
            <a:r>
              <a:rPr lang="he-IL" dirty="0" smtClean="0">
                <a:solidFill>
                  <a:schemeClr val="tx1"/>
                </a:solidFill>
              </a:rPr>
              <a:t>מתוקים,</a:t>
            </a:r>
            <a:r>
              <a:rPr lang="he-IL" b="1" dirty="0" smtClean="0">
                <a:solidFill>
                  <a:schemeClr val="tx1"/>
                </a:solidFill>
                <a:latin typeface="+mj-lt"/>
                <a:cs typeface="+mj-cs"/>
              </a:rPr>
              <a:t>* </a:t>
            </a:r>
            <a:r>
              <a:rPr lang="he-IL" dirty="0">
                <a:solidFill>
                  <a:schemeClr val="tx1"/>
                </a:solidFill>
              </a:rPr>
              <a:t>וכך להקטין את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    ריכוז המלחים בגופם, נשארת רק האפשרות של שתיית </a:t>
            </a:r>
            <a:r>
              <a:rPr lang="he-IL" dirty="0" smtClean="0">
                <a:solidFill>
                  <a:schemeClr val="tx1"/>
                </a:solidFill>
              </a:rPr>
              <a:t>מי ים </a:t>
            </a:r>
            <a:r>
              <a:rPr lang="he-IL" dirty="0">
                <a:solidFill>
                  <a:schemeClr val="tx1"/>
                </a:solidFill>
              </a:rPr>
              <a:t>והפרשת </a:t>
            </a:r>
            <a:r>
              <a:rPr lang="he-IL" dirty="0" smtClean="0">
                <a:solidFill>
                  <a:schemeClr val="tx1"/>
                </a:solidFill>
              </a:rPr>
              <a:t>המלחים – זה</a:t>
            </a: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    המנגנון לשמירה על </a:t>
            </a:r>
            <a:r>
              <a:rPr lang="he-IL" dirty="0" smtClean="0">
                <a:solidFill>
                  <a:schemeClr val="tx1"/>
                </a:solidFill>
              </a:rPr>
              <a:t>ההומאוסטזיס </a:t>
            </a:r>
            <a:r>
              <a:rPr lang="he-IL" dirty="0">
                <a:solidFill>
                  <a:schemeClr val="tx1"/>
                </a:solidFill>
              </a:rPr>
              <a:t>בנוגע לריכוז המלחים בגוף הדג.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FF6600"/>
                </a:solidFill>
                <a:latin typeface="+mj-lt"/>
                <a:cs typeface="+mj-cs"/>
              </a:rPr>
              <a:t>*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sz="1600" kern="0" dirty="0">
                <a:solidFill>
                  <a:prstClr val="black"/>
                </a:solidFill>
              </a:rPr>
              <a:t>מים מתוקים: מים שריכוז המלחים בהם נמוך ביותר.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שימו לב! </a:t>
            </a:r>
            <a:r>
              <a:rPr lang="he-IL" sz="1200" b="1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אף שמיון ההתאמות לסוגיהן הוא נוח, לכל התאמה </a:t>
            </a:r>
            <a:r>
              <a:rPr lang="he-IL" sz="1200" b="1" u="sng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היבטים </a:t>
            </a:r>
            <a:r>
              <a:rPr lang="he-IL" sz="1200" b="1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מסוגים שונים.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75" y="442913"/>
            <a:ext cx="8183563" cy="35083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>
                <a:solidFill>
                  <a:srgbClr val="1D4C72"/>
                </a:solidFill>
                <a:latin typeface="Arial"/>
                <a:cs typeface="Arial"/>
              </a:rPr>
              <a:t>שאלה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 smtClean="0">
                <a:solidFill>
                  <a:schemeClr val="tx2"/>
                </a:solidFill>
                <a:latin typeface="Arial"/>
                <a:cs typeface="Arial"/>
              </a:rPr>
              <a:t>דגים החיים בים (בסביבה </a:t>
            </a:r>
            <a:r>
              <a:rPr lang="he-IL" u="sng" kern="0" dirty="0" err="1" smtClean="0">
                <a:solidFill>
                  <a:schemeClr val="tx2"/>
                </a:solidFill>
                <a:latin typeface="Arial"/>
                <a:cs typeface="Arial"/>
              </a:rPr>
              <a:t>היפרטונית</a:t>
            </a:r>
            <a:r>
              <a:rPr lang="he-IL" u="sng" kern="0" dirty="0" smtClean="0">
                <a:solidFill>
                  <a:schemeClr val="tx2"/>
                </a:solidFill>
                <a:latin typeface="Arial"/>
                <a:cs typeface="Arial"/>
              </a:rPr>
              <a:t>) מתמודדים עם שתי בעיות</a:t>
            </a: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א. יציאת מים מגופם אל הים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ב. כניסת מלחים מהים אל תוך גופם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" kern="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kern="0" dirty="0" smtClean="0">
                <a:solidFill>
                  <a:schemeClr val="tx2"/>
                </a:solidFill>
                <a:latin typeface="Arial"/>
                <a:cs typeface="Arial"/>
              </a:rPr>
              <a:t>ההתאמות שלהם הן</a:t>
            </a: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1. שתייה רבה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2. הפרשת עודפי המלחים מהזימים לים (בתהליך העברה פעילה הכרוכה בהשקעת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    אנרגיה)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3. הפרשת כמות קטנה בלבד של שתן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 א. באיזה סוג של התאמות מדובר?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schemeClr val="tx2"/>
                </a:solidFill>
                <a:latin typeface="Arial"/>
                <a:cs typeface="Arial"/>
              </a:rPr>
              <a:t> ב. הסבירו מדוע הפרשת עודפי המלחים חיונית לשמירת ההומאוסטזיס בגוף </a:t>
            </a:r>
            <a:r>
              <a:rPr lang="he-IL" kern="0" dirty="0" smtClean="0">
                <a:solidFill>
                  <a:srgbClr val="1D4C72"/>
                </a:solidFill>
                <a:latin typeface="Arial"/>
                <a:cs typeface="Arial"/>
              </a:rPr>
              <a:t>הדגים? </a:t>
            </a:r>
            <a:endParaRPr lang="he-IL" kern="0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467544" y="430634"/>
            <a:ext cx="8215313" cy="460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2866</Words>
  <Application>Microsoft Office PowerPoint</Application>
  <PresentationFormat>‫הצגה על המסך (4:3)</PresentationFormat>
  <Paragraphs>451</Paragraphs>
  <Slides>25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8</vt:i4>
      </vt:variant>
      <vt:variant>
        <vt:lpstr>כותרות שקופיות</vt:lpstr>
      </vt:variant>
      <vt:variant>
        <vt:i4>25</vt:i4>
      </vt:variant>
    </vt:vector>
  </HeadingPairs>
  <TitlesOfParts>
    <vt:vector size="33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7_Office Theme</vt:lpstr>
      <vt:lpstr>מצגת של PowerPoint</vt:lpstr>
      <vt:lpstr> היתרונות והמגבלות בחיים בסביבות חיים מימיות</vt:lpstr>
      <vt:lpstr>שאלה 1: התאמות לתנועה במים</vt:lpstr>
      <vt:lpstr>תשובה</vt:lpstr>
      <vt:lpstr>שאלה 2: התאמות לריכוז החמצן הנמוך בסביבה מימית</vt:lpstr>
      <vt:lpstr>תשובה</vt:lpstr>
      <vt:lpstr>ויסות מאזן המים והמלחים באורגניזמים החיים בסביבה של מים מלוחים</vt:lpstr>
      <vt:lpstr>שאלה 3: וויסות מאזן המים והמלחים בדגי-ים</vt:lpstr>
      <vt:lpstr>תשובה</vt:lpstr>
      <vt:lpstr>שאלה 4: התאמת האצה דונליאלה לחיים בים המלח – סביבת חיים קיצונית</vt:lpstr>
      <vt:lpstr>תשובה</vt:lpstr>
      <vt:lpstr>ויסות מאזן המים והמלחים באורגניזמים החיים בסביבה של מים מתוקים</vt:lpstr>
      <vt:lpstr>שאלה 5: בועית מתכווצת בסנדלית</vt:lpstr>
      <vt:lpstr>תשובה</vt:lpstr>
      <vt:lpstr>שאלה 6: התאמות צמחים לחיים במים</vt:lpstr>
      <vt:lpstr>תשובה</vt:lpstr>
      <vt:lpstr>הגורמים המגבילים בסביבת חיים מדברית</vt:lpstr>
      <vt:lpstr>סיכום: התאמות אורגניזמים לבית הגידול מימי</vt:lpstr>
      <vt:lpstr>שאלה 7: התאמות בעלי חיים לחיים במדבר</vt:lpstr>
      <vt:lpstr>תשובה</vt:lpstr>
      <vt:lpstr>שאלה 8: התאמות צמחים לחיים במדבר</vt:lpstr>
      <vt:lpstr>תשובה</vt:lpstr>
      <vt:lpstr>שאלה 9: התאמות צמחים לחיים במדבר</vt:lpstr>
      <vt:lpstr>תשובה</vt:lpstr>
      <vt:lpstr>סיכום: התאמות אורגניזמים למדבר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426</cp:revision>
  <dcterms:created xsi:type="dcterms:W3CDTF">2010-09-05T07:07:37Z</dcterms:created>
  <dcterms:modified xsi:type="dcterms:W3CDTF">2017-12-28T18:13:58Z</dcterms:modified>
</cp:coreProperties>
</file>